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emf" ContentType="image/x-emf"/>
  <Default Extension="jpeg" ContentType="image/jpeg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37"/>
  </p:notesMasterIdLst>
  <p:handoutMasterIdLst>
    <p:handoutMasterId r:id="rId38"/>
  </p:handoutMasterIdLst>
  <p:sldIdLst>
    <p:sldId id="266" r:id="rId2"/>
    <p:sldId id="412" r:id="rId3"/>
    <p:sldId id="538" r:id="rId4"/>
    <p:sldId id="476" r:id="rId5"/>
    <p:sldId id="414" r:id="rId6"/>
    <p:sldId id="477" r:id="rId7"/>
    <p:sldId id="633" r:id="rId8"/>
    <p:sldId id="634" r:id="rId9"/>
    <p:sldId id="465" r:id="rId10"/>
    <p:sldId id="626" r:id="rId11"/>
    <p:sldId id="628" r:id="rId12"/>
    <p:sldId id="635" r:id="rId13"/>
    <p:sldId id="629" r:id="rId14"/>
    <p:sldId id="643" r:id="rId15"/>
    <p:sldId id="644" r:id="rId16"/>
    <p:sldId id="645" r:id="rId17"/>
    <p:sldId id="648" r:id="rId18"/>
    <p:sldId id="636" r:id="rId19"/>
    <p:sldId id="638" r:id="rId20"/>
    <p:sldId id="639" r:id="rId21"/>
    <p:sldId id="640" r:id="rId22"/>
    <p:sldId id="641" r:id="rId23"/>
    <p:sldId id="642" r:id="rId24"/>
    <p:sldId id="646" r:id="rId25"/>
    <p:sldId id="614" r:id="rId26"/>
    <p:sldId id="630" r:id="rId27"/>
    <p:sldId id="631" r:id="rId28"/>
    <p:sldId id="632" r:id="rId29"/>
    <p:sldId id="534" r:id="rId30"/>
    <p:sldId id="479" r:id="rId31"/>
    <p:sldId id="484" r:id="rId32"/>
    <p:sldId id="541" r:id="rId33"/>
    <p:sldId id="596" r:id="rId34"/>
    <p:sldId id="456" r:id="rId35"/>
    <p:sldId id="543" r:id="rId3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ot, Kyle" initials="BK" lastIdx="4" clrIdx="0">
    <p:extLst/>
  </p:cmAuthor>
  <p:cmAuthor id="2" name="David Cleveland" initials="DC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66"/>
    <a:srgbClr val="33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98" autoAdjust="0"/>
    <p:restoredTop sz="94647" autoAdjust="0"/>
  </p:normalViewPr>
  <p:slideViewPr>
    <p:cSldViewPr>
      <p:cViewPr>
        <p:scale>
          <a:sx n="77" d="100"/>
          <a:sy n="77" d="100"/>
        </p:scale>
        <p:origin x="-2052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45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A2615-FAE2-4B6C-8F42-543DEDA09DF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E717C6-E488-45BD-BD6E-4224FD1B2545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 smtClean="0"/>
            <a:t>Interchange Justification </a:t>
          </a:r>
        </a:p>
        <a:p>
          <a:r>
            <a:rPr lang="en-US" sz="1200" dirty="0" smtClean="0"/>
            <a:t>Project Selection</a:t>
          </a:r>
        </a:p>
        <a:p>
          <a:r>
            <a:rPr lang="en-US" sz="1200" dirty="0" smtClean="0"/>
            <a:t>Early Coordination</a:t>
          </a:r>
          <a:endParaRPr lang="en-US" sz="1200" dirty="0"/>
        </a:p>
      </dgm:t>
    </dgm:pt>
    <dgm:pt modelId="{FD3798D3-5588-4BF6-B3FA-17644140F181}" type="parTrans" cxnId="{5CBCE7F5-9AC9-4813-A8F6-955646E51335}">
      <dgm:prSet/>
      <dgm:spPr/>
      <dgm:t>
        <a:bodyPr/>
        <a:lstStyle/>
        <a:p>
          <a:endParaRPr lang="en-US"/>
        </a:p>
      </dgm:t>
    </dgm:pt>
    <dgm:pt modelId="{819EB952-5A14-428B-A8B3-28B223CD4B51}" type="sibTrans" cxnId="{5CBCE7F5-9AC9-4813-A8F6-955646E51335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874BA8F7-1C5D-4687-B53B-19BD2DE17DD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 smtClean="0"/>
            <a:t>Environmental phase begins</a:t>
          </a:r>
        </a:p>
        <a:p>
          <a:r>
            <a:rPr lang="en-US" sz="1200" dirty="0" smtClean="0"/>
            <a:t> Purpose &amp; Need </a:t>
          </a:r>
        </a:p>
        <a:p>
          <a:r>
            <a:rPr lang="en-US" sz="1200" dirty="0" smtClean="0"/>
            <a:t>Develop alternatives</a:t>
          </a:r>
          <a:endParaRPr lang="en-US" sz="1200" dirty="0"/>
        </a:p>
      </dgm:t>
    </dgm:pt>
    <dgm:pt modelId="{EE76E8A4-8DB1-42B5-AC4B-BD7AA17E8A8E}" type="parTrans" cxnId="{3098A04F-B15C-49C3-BDB8-27A58EDC4587}">
      <dgm:prSet/>
      <dgm:spPr/>
      <dgm:t>
        <a:bodyPr/>
        <a:lstStyle/>
        <a:p>
          <a:endParaRPr lang="en-US"/>
        </a:p>
      </dgm:t>
    </dgm:pt>
    <dgm:pt modelId="{5D7F67BC-B64D-4BAE-B5DF-6A6A57FF4703}" type="sibTrans" cxnId="{3098A04F-B15C-49C3-BDB8-27A58EDC4587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F37E401F-BEA7-4C06-9467-D9868D0B8E4B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spc="-20" baseline="0" dirty="0" smtClean="0"/>
            <a:t>Preliminary design phase </a:t>
          </a:r>
        </a:p>
        <a:p>
          <a:r>
            <a:rPr lang="en-US" sz="1200" spc="-20" baseline="0" dirty="0" smtClean="0"/>
            <a:t>Release environmental document for public review and comment </a:t>
          </a:r>
          <a:endParaRPr lang="en-US" sz="1200" spc="-20" baseline="0" dirty="0"/>
        </a:p>
      </dgm:t>
    </dgm:pt>
    <dgm:pt modelId="{753B5655-441F-4C85-9EA5-89D89F2346BB}" type="parTrans" cxnId="{8D37CA97-D0A0-4B43-B9D4-2057223D70BE}">
      <dgm:prSet/>
      <dgm:spPr/>
      <dgm:t>
        <a:bodyPr/>
        <a:lstStyle/>
        <a:p>
          <a:endParaRPr lang="en-US"/>
        </a:p>
      </dgm:t>
    </dgm:pt>
    <dgm:pt modelId="{CDAA59DF-0140-431C-A4D5-892F1DF98DDF}" type="sibTrans" cxnId="{8D37CA97-D0A0-4B43-B9D4-2057223D70BE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744E2065-E961-4342-88CB-00798D6FD874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 smtClean="0"/>
            <a:t>Additional work to finalize environmental document and project design </a:t>
          </a:r>
          <a:endParaRPr lang="en-US" sz="1200" dirty="0"/>
        </a:p>
      </dgm:t>
    </dgm:pt>
    <dgm:pt modelId="{4BA4F612-FB17-4629-A86B-A99532FC44AD}" type="parTrans" cxnId="{D5A70B02-3F81-4703-BA57-91F2F74DF165}">
      <dgm:prSet/>
      <dgm:spPr/>
      <dgm:t>
        <a:bodyPr/>
        <a:lstStyle/>
        <a:p>
          <a:endParaRPr lang="en-US"/>
        </a:p>
      </dgm:t>
    </dgm:pt>
    <dgm:pt modelId="{B19420DE-C13E-4B8D-9277-83D9BB622C69}" type="sibTrans" cxnId="{D5A70B02-3F81-4703-BA57-91F2F74DF165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A4377A7B-6ABF-4D12-8BAB-ECDBCAD2F52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 smtClean="0"/>
            <a:t>Real Estate Acquisition</a:t>
          </a:r>
        </a:p>
        <a:p>
          <a:endParaRPr lang="en-US" sz="1200" dirty="0" smtClean="0"/>
        </a:p>
        <a:p>
          <a:r>
            <a:rPr lang="en-US" sz="1200" dirty="0" smtClean="0"/>
            <a:t>Construction   </a:t>
          </a:r>
          <a:endParaRPr lang="en-US" sz="1200" dirty="0"/>
        </a:p>
      </dgm:t>
    </dgm:pt>
    <dgm:pt modelId="{2765EBB3-C9BF-48B5-A84E-2A81B69275AF}" type="parTrans" cxnId="{73DF6CAA-475F-46AC-AF33-BD9A93FC69FA}">
      <dgm:prSet/>
      <dgm:spPr/>
      <dgm:t>
        <a:bodyPr/>
        <a:lstStyle/>
        <a:p>
          <a:endParaRPr lang="en-US"/>
        </a:p>
      </dgm:t>
    </dgm:pt>
    <dgm:pt modelId="{0E3BF46B-EF1B-4D9A-B01A-A0EB49995775}" type="sibTrans" cxnId="{73DF6CAA-475F-46AC-AF33-BD9A93FC69FA}">
      <dgm:prSet/>
      <dgm:spPr/>
      <dgm:t>
        <a:bodyPr/>
        <a:lstStyle/>
        <a:p>
          <a:endParaRPr lang="en-US"/>
        </a:p>
      </dgm:t>
    </dgm:pt>
    <dgm:pt modelId="{EBB34009-9C61-40A9-9E6B-F96D0236C823}" type="pres">
      <dgm:prSet presAssocID="{BE3A2615-FAE2-4B6C-8F42-543DEDA09D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B3C23D-C761-4994-9F17-4A689D638A47}" type="pres">
      <dgm:prSet presAssocID="{C4E717C6-E488-45BD-BD6E-4224FD1B2545}" presName="node" presStyleLbl="node1" presStyleIdx="0" presStyleCnt="5" custScaleY="183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69341-B3AF-4AC8-8F47-EB1F9A719FE0}" type="pres">
      <dgm:prSet presAssocID="{819EB952-5A14-428B-A8B3-28B223CD4B51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4ED92EF-1B4E-42E5-86EE-D59F8545D3FE}" type="pres">
      <dgm:prSet presAssocID="{819EB952-5A14-428B-A8B3-28B223CD4B5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7231A24-B32F-4130-8E3B-20976477676A}" type="pres">
      <dgm:prSet presAssocID="{874BA8F7-1C5D-4687-B53B-19BD2DE17DD9}" presName="node" presStyleLbl="node1" presStyleIdx="1" presStyleCnt="5" custScaleY="183512" custLinFactNeighborX="-13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BE390-B54B-4954-A178-E0390F000798}" type="pres">
      <dgm:prSet presAssocID="{5D7F67BC-B64D-4BAE-B5DF-6A6A57FF470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54E4DCF-02E1-4B58-A01B-694693830AAD}" type="pres">
      <dgm:prSet presAssocID="{5D7F67BC-B64D-4BAE-B5DF-6A6A57FF470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AFF89BE-F819-492D-AE1F-1CC55FAABD12}" type="pres">
      <dgm:prSet presAssocID="{F37E401F-BEA7-4C06-9467-D9868D0B8E4B}" presName="node" presStyleLbl="node1" presStyleIdx="2" presStyleCnt="5" custScaleY="206451" custLinFactNeighborX="-25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68AA4-FA44-4646-8DBE-2907180FB588}" type="pres">
      <dgm:prSet presAssocID="{CDAA59DF-0140-431C-A4D5-892F1DF98DD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781E17B-C3A9-443B-A518-9944F670F74A}" type="pres">
      <dgm:prSet presAssocID="{CDAA59DF-0140-431C-A4D5-892F1DF98DD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B0B18CE-EE15-4CEC-9821-8D51EFB8BACE}" type="pres">
      <dgm:prSet presAssocID="{744E2065-E961-4342-88CB-00798D6FD874}" presName="node" presStyleLbl="node1" presStyleIdx="3" presStyleCnt="5" custScaleY="206451" custLinFactNeighborX="-34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FC09E-B7ED-4A13-B11A-1E2441F8B660}" type="pres">
      <dgm:prSet presAssocID="{B19420DE-C13E-4B8D-9277-83D9BB622C69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A608F8B-18FB-49AE-BCAE-17749FCB415D}" type="pres">
      <dgm:prSet presAssocID="{B19420DE-C13E-4B8D-9277-83D9BB622C6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97C32940-0CEA-4559-AA19-FE7276BB8C9F}" type="pres">
      <dgm:prSet presAssocID="{A4377A7B-6ABF-4D12-8BAB-ECDBCAD2F526}" presName="node" presStyleLbl="node1" presStyleIdx="4" presStyleCnt="5" custScaleY="206451" custLinFactNeighborX="-47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F479B1-F6FF-4CB9-9639-1E44248A57B2}" type="presOf" srcId="{819EB952-5A14-428B-A8B3-28B223CD4B51}" destId="{E4069341-B3AF-4AC8-8F47-EB1F9A719FE0}" srcOrd="0" destOrd="0" presId="urn:microsoft.com/office/officeart/2005/8/layout/process5"/>
    <dgm:cxn modelId="{8D37CA97-D0A0-4B43-B9D4-2057223D70BE}" srcId="{BE3A2615-FAE2-4B6C-8F42-543DEDA09DFB}" destId="{F37E401F-BEA7-4C06-9467-D9868D0B8E4B}" srcOrd="2" destOrd="0" parTransId="{753B5655-441F-4C85-9EA5-89D89F2346BB}" sibTransId="{CDAA59DF-0140-431C-A4D5-892F1DF98DDF}"/>
    <dgm:cxn modelId="{337E996B-8DBB-4B67-9594-81E4AF0149BE}" type="presOf" srcId="{CDAA59DF-0140-431C-A4D5-892F1DF98DDF}" destId="{7DD68AA4-FA44-4646-8DBE-2907180FB588}" srcOrd="0" destOrd="0" presId="urn:microsoft.com/office/officeart/2005/8/layout/process5"/>
    <dgm:cxn modelId="{D5A70B02-3F81-4703-BA57-91F2F74DF165}" srcId="{BE3A2615-FAE2-4B6C-8F42-543DEDA09DFB}" destId="{744E2065-E961-4342-88CB-00798D6FD874}" srcOrd="3" destOrd="0" parTransId="{4BA4F612-FB17-4629-A86B-A99532FC44AD}" sibTransId="{B19420DE-C13E-4B8D-9277-83D9BB622C69}"/>
    <dgm:cxn modelId="{73DF6CAA-475F-46AC-AF33-BD9A93FC69FA}" srcId="{BE3A2615-FAE2-4B6C-8F42-543DEDA09DFB}" destId="{A4377A7B-6ABF-4D12-8BAB-ECDBCAD2F526}" srcOrd="4" destOrd="0" parTransId="{2765EBB3-C9BF-48B5-A84E-2A81B69275AF}" sibTransId="{0E3BF46B-EF1B-4D9A-B01A-A0EB49995775}"/>
    <dgm:cxn modelId="{6172E2DA-3553-40EC-A228-1D6B6E1504B8}" type="presOf" srcId="{F37E401F-BEA7-4C06-9467-D9868D0B8E4B}" destId="{4AFF89BE-F819-492D-AE1F-1CC55FAABD12}" srcOrd="0" destOrd="0" presId="urn:microsoft.com/office/officeart/2005/8/layout/process5"/>
    <dgm:cxn modelId="{3098A04F-B15C-49C3-BDB8-27A58EDC4587}" srcId="{BE3A2615-FAE2-4B6C-8F42-543DEDA09DFB}" destId="{874BA8F7-1C5D-4687-B53B-19BD2DE17DD9}" srcOrd="1" destOrd="0" parTransId="{EE76E8A4-8DB1-42B5-AC4B-BD7AA17E8A8E}" sibTransId="{5D7F67BC-B64D-4BAE-B5DF-6A6A57FF4703}"/>
    <dgm:cxn modelId="{C7A2CF31-2FEF-40FF-A828-A6464E74AB0F}" type="presOf" srcId="{874BA8F7-1C5D-4687-B53B-19BD2DE17DD9}" destId="{37231A24-B32F-4130-8E3B-20976477676A}" srcOrd="0" destOrd="0" presId="urn:microsoft.com/office/officeart/2005/8/layout/process5"/>
    <dgm:cxn modelId="{58B9B42A-03D1-4D1D-AC2E-10A5BA74CE1C}" type="presOf" srcId="{A4377A7B-6ABF-4D12-8BAB-ECDBCAD2F526}" destId="{97C32940-0CEA-4559-AA19-FE7276BB8C9F}" srcOrd="0" destOrd="0" presId="urn:microsoft.com/office/officeart/2005/8/layout/process5"/>
    <dgm:cxn modelId="{C81FC5C5-F87B-4D3A-B18B-134442EDFC62}" type="presOf" srcId="{5D7F67BC-B64D-4BAE-B5DF-6A6A57FF4703}" destId="{B54E4DCF-02E1-4B58-A01B-694693830AAD}" srcOrd="1" destOrd="0" presId="urn:microsoft.com/office/officeart/2005/8/layout/process5"/>
    <dgm:cxn modelId="{9213F2AF-589E-4927-9135-8DCB7880605D}" type="presOf" srcId="{CDAA59DF-0140-431C-A4D5-892F1DF98DDF}" destId="{D781E17B-C3A9-443B-A518-9944F670F74A}" srcOrd="1" destOrd="0" presId="urn:microsoft.com/office/officeart/2005/8/layout/process5"/>
    <dgm:cxn modelId="{472402E6-9442-4360-8059-08C1579EE2B0}" type="presOf" srcId="{819EB952-5A14-428B-A8B3-28B223CD4B51}" destId="{04ED92EF-1B4E-42E5-86EE-D59F8545D3FE}" srcOrd="1" destOrd="0" presId="urn:microsoft.com/office/officeart/2005/8/layout/process5"/>
    <dgm:cxn modelId="{CEBF79CD-4DBC-4B66-A08A-E694A111474D}" type="presOf" srcId="{744E2065-E961-4342-88CB-00798D6FD874}" destId="{6B0B18CE-EE15-4CEC-9821-8D51EFB8BACE}" srcOrd="0" destOrd="0" presId="urn:microsoft.com/office/officeart/2005/8/layout/process5"/>
    <dgm:cxn modelId="{60A44A33-7C33-46B9-AE46-D0FC798CB8BC}" type="presOf" srcId="{C4E717C6-E488-45BD-BD6E-4224FD1B2545}" destId="{E3B3C23D-C761-4994-9F17-4A689D638A47}" srcOrd="0" destOrd="0" presId="urn:microsoft.com/office/officeart/2005/8/layout/process5"/>
    <dgm:cxn modelId="{5CBCE7F5-9AC9-4813-A8F6-955646E51335}" srcId="{BE3A2615-FAE2-4B6C-8F42-543DEDA09DFB}" destId="{C4E717C6-E488-45BD-BD6E-4224FD1B2545}" srcOrd="0" destOrd="0" parTransId="{FD3798D3-5588-4BF6-B3FA-17644140F181}" sibTransId="{819EB952-5A14-428B-A8B3-28B223CD4B51}"/>
    <dgm:cxn modelId="{4B4632EA-DF83-4CC0-BC33-8753A8128C17}" type="presOf" srcId="{B19420DE-C13E-4B8D-9277-83D9BB622C69}" destId="{206FC09E-B7ED-4A13-B11A-1E2441F8B660}" srcOrd="0" destOrd="0" presId="urn:microsoft.com/office/officeart/2005/8/layout/process5"/>
    <dgm:cxn modelId="{F37D87D9-88A6-4F37-B4AE-B6764F5A95C4}" type="presOf" srcId="{5D7F67BC-B64D-4BAE-B5DF-6A6A57FF4703}" destId="{A9DBE390-B54B-4954-A178-E0390F000798}" srcOrd="0" destOrd="0" presId="urn:microsoft.com/office/officeart/2005/8/layout/process5"/>
    <dgm:cxn modelId="{34C32A9D-0972-414C-B6CC-0A7FC19F2171}" type="presOf" srcId="{B19420DE-C13E-4B8D-9277-83D9BB622C69}" destId="{4A608F8B-18FB-49AE-BCAE-17749FCB415D}" srcOrd="1" destOrd="0" presId="urn:microsoft.com/office/officeart/2005/8/layout/process5"/>
    <dgm:cxn modelId="{FE8B326C-604D-4D32-B21E-8C2041334FE3}" type="presOf" srcId="{BE3A2615-FAE2-4B6C-8F42-543DEDA09DFB}" destId="{EBB34009-9C61-40A9-9E6B-F96D0236C823}" srcOrd="0" destOrd="0" presId="urn:microsoft.com/office/officeart/2005/8/layout/process5"/>
    <dgm:cxn modelId="{42BA3466-FF64-4BD3-9C90-D31ECC72E5C5}" type="presParOf" srcId="{EBB34009-9C61-40A9-9E6B-F96D0236C823}" destId="{E3B3C23D-C761-4994-9F17-4A689D638A47}" srcOrd="0" destOrd="0" presId="urn:microsoft.com/office/officeart/2005/8/layout/process5"/>
    <dgm:cxn modelId="{67C12761-BCAF-4240-96EB-8AD90CD4ACD0}" type="presParOf" srcId="{EBB34009-9C61-40A9-9E6B-F96D0236C823}" destId="{E4069341-B3AF-4AC8-8F47-EB1F9A719FE0}" srcOrd="1" destOrd="0" presId="urn:microsoft.com/office/officeart/2005/8/layout/process5"/>
    <dgm:cxn modelId="{7BAF9BD8-B05D-4FA6-BDBC-AAA12DD82CD4}" type="presParOf" srcId="{E4069341-B3AF-4AC8-8F47-EB1F9A719FE0}" destId="{04ED92EF-1B4E-42E5-86EE-D59F8545D3FE}" srcOrd="0" destOrd="0" presId="urn:microsoft.com/office/officeart/2005/8/layout/process5"/>
    <dgm:cxn modelId="{A0EA8485-FF7F-442E-BC0D-BBEC997C9F83}" type="presParOf" srcId="{EBB34009-9C61-40A9-9E6B-F96D0236C823}" destId="{37231A24-B32F-4130-8E3B-20976477676A}" srcOrd="2" destOrd="0" presId="urn:microsoft.com/office/officeart/2005/8/layout/process5"/>
    <dgm:cxn modelId="{5065C781-7A11-432D-9659-9A52F801093C}" type="presParOf" srcId="{EBB34009-9C61-40A9-9E6B-F96D0236C823}" destId="{A9DBE390-B54B-4954-A178-E0390F000798}" srcOrd="3" destOrd="0" presId="urn:microsoft.com/office/officeart/2005/8/layout/process5"/>
    <dgm:cxn modelId="{B0ABB60B-70BF-44E1-AA32-F29F51F92347}" type="presParOf" srcId="{A9DBE390-B54B-4954-A178-E0390F000798}" destId="{B54E4DCF-02E1-4B58-A01B-694693830AAD}" srcOrd="0" destOrd="0" presId="urn:microsoft.com/office/officeart/2005/8/layout/process5"/>
    <dgm:cxn modelId="{1F2284E5-4190-48E9-90C8-1FE8F2CD9D26}" type="presParOf" srcId="{EBB34009-9C61-40A9-9E6B-F96D0236C823}" destId="{4AFF89BE-F819-492D-AE1F-1CC55FAABD12}" srcOrd="4" destOrd="0" presId="urn:microsoft.com/office/officeart/2005/8/layout/process5"/>
    <dgm:cxn modelId="{85FC8440-6533-4C4B-8019-F144251313BF}" type="presParOf" srcId="{EBB34009-9C61-40A9-9E6B-F96D0236C823}" destId="{7DD68AA4-FA44-4646-8DBE-2907180FB588}" srcOrd="5" destOrd="0" presId="urn:microsoft.com/office/officeart/2005/8/layout/process5"/>
    <dgm:cxn modelId="{51003C17-6469-4DD2-902A-2C5786F72BF5}" type="presParOf" srcId="{7DD68AA4-FA44-4646-8DBE-2907180FB588}" destId="{D781E17B-C3A9-443B-A518-9944F670F74A}" srcOrd="0" destOrd="0" presId="urn:microsoft.com/office/officeart/2005/8/layout/process5"/>
    <dgm:cxn modelId="{7B2A61F1-90E0-446C-9BD1-7D07E6A89BBF}" type="presParOf" srcId="{EBB34009-9C61-40A9-9E6B-F96D0236C823}" destId="{6B0B18CE-EE15-4CEC-9821-8D51EFB8BACE}" srcOrd="6" destOrd="0" presId="urn:microsoft.com/office/officeart/2005/8/layout/process5"/>
    <dgm:cxn modelId="{A9180030-D6E7-4327-AB67-E933629FE10E}" type="presParOf" srcId="{EBB34009-9C61-40A9-9E6B-F96D0236C823}" destId="{206FC09E-B7ED-4A13-B11A-1E2441F8B660}" srcOrd="7" destOrd="0" presId="urn:microsoft.com/office/officeart/2005/8/layout/process5"/>
    <dgm:cxn modelId="{BB5DD74D-4FE1-432A-B13A-238D271662A4}" type="presParOf" srcId="{206FC09E-B7ED-4A13-B11A-1E2441F8B660}" destId="{4A608F8B-18FB-49AE-BCAE-17749FCB415D}" srcOrd="0" destOrd="0" presId="urn:microsoft.com/office/officeart/2005/8/layout/process5"/>
    <dgm:cxn modelId="{E858F25D-331C-4DF1-9870-0D5E6D38F151}" type="presParOf" srcId="{EBB34009-9C61-40A9-9E6B-F96D0236C823}" destId="{97C32940-0CEA-4559-AA19-FE7276BB8C9F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B3C23D-C761-4994-9F17-4A689D638A47}">
      <dsp:nvSpPr>
        <dsp:cNvPr id="0" name=""/>
        <dsp:cNvSpPr/>
      </dsp:nvSpPr>
      <dsp:spPr>
        <a:xfrm>
          <a:off x="4222" y="879477"/>
          <a:ext cx="1309129" cy="1441445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Interchange Justification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Project Selection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Early Coordination</a:t>
          </a:r>
          <a:endParaRPr lang="en-US" sz="1200" kern="1200" dirty="0"/>
        </a:p>
      </dsp:txBody>
      <dsp:txXfrm>
        <a:off x="4222" y="879477"/>
        <a:ext cx="1309129" cy="1441445"/>
      </dsp:txXfrm>
    </dsp:sp>
    <dsp:sp modelId="{E4069341-B3AF-4AC8-8F47-EB1F9A719FE0}">
      <dsp:nvSpPr>
        <dsp:cNvPr id="0" name=""/>
        <dsp:cNvSpPr/>
      </dsp:nvSpPr>
      <dsp:spPr>
        <a:xfrm>
          <a:off x="1390463" y="1437867"/>
          <a:ext cx="185768" cy="324664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1390463" y="1437867"/>
        <a:ext cx="185768" cy="324664"/>
      </dsp:txXfrm>
    </dsp:sp>
    <dsp:sp modelId="{37231A24-B32F-4130-8E3B-20976477676A}">
      <dsp:nvSpPr>
        <dsp:cNvPr id="0" name=""/>
        <dsp:cNvSpPr/>
      </dsp:nvSpPr>
      <dsp:spPr>
        <a:xfrm>
          <a:off x="1663858" y="879477"/>
          <a:ext cx="1309129" cy="1441445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Environmental phase begins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Purpose &amp; Need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Develop alternatives</a:t>
          </a:r>
          <a:endParaRPr lang="en-US" sz="1200" kern="1200" dirty="0"/>
        </a:p>
      </dsp:txBody>
      <dsp:txXfrm>
        <a:off x="1663858" y="879477"/>
        <a:ext cx="1309129" cy="1441445"/>
      </dsp:txXfrm>
    </dsp:sp>
    <dsp:sp modelId="{A9DBE390-B54B-4954-A178-E0390F000798}">
      <dsp:nvSpPr>
        <dsp:cNvPr id="0" name=""/>
        <dsp:cNvSpPr/>
      </dsp:nvSpPr>
      <dsp:spPr>
        <a:xfrm>
          <a:off x="3052268" y="1437867"/>
          <a:ext cx="190992" cy="324664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052268" y="1437867"/>
        <a:ext cx="190992" cy="324664"/>
      </dsp:txXfrm>
    </dsp:sp>
    <dsp:sp modelId="{4AFF89BE-F819-492D-AE1F-1CC55FAABD12}">
      <dsp:nvSpPr>
        <dsp:cNvPr id="0" name=""/>
        <dsp:cNvSpPr/>
      </dsp:nvSpPr>
      <dsp:spPr>
        <a:xfrm>
          <a:off x="3333352" y="789386"/>
          <a:ext cx="1309129" cy="1621626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pc="-20" baseline="0" dirty="0" smtClean="0"/>
            <a:t>Preliminary design phase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pc="-20" baseline="0" dirty="0" smtClean="0"/>
            <a:t>Release environmental document for public review and comment </a:t>
          </a:r>
          <a:endParaRPr lang="en-US" sz="1200" kern="1200" spc="-20" baseline="0" dirty="0"/>
        </a:p>
      </dsp:txBody>
      <dsp:txXfrm>
        <a:off x="3333352" y="789386"/>
        <a:ext cx="1309129" cy="1621626"/>
      </dsp:txXfrm>
    </dsp:sp>
    <dsp:sp modelId="{7DD68AA4-FA44-4646-8DBE-2907180FB588}">
      <dsp:nvSpPr>
        <dsp:cNvPr id="0" name=""/>
        <dsp:cNvSpPr/>
      </dsp:nvSpPr>
      <dsp:spPr>
        <a:xfrm>
          <a:off x="4731052" y="1437867"/>
          <a:ext cx="213376" cy="324664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4731052" y="1437867"/>
        <a:ext cx="213376" cy="324664"/>
      </dsp:txXfrm>
    </dsp:sp>
    <dsp:sp modelId="{6B0B18CE-EE15-4CEC-9821-8D51EFB8BACE}">
      <dsp:nvSpPr>
        <dsp:cNvPr id="0" name=""/>
        <dsp:cNvSpPr/>
      </dsp:nvSpPr>
      <dsp:spPr>
        <a:xfrm>
          <a:off x="5045078" y="789386"/>
          <a:ext cx="1309129" cy="1621626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Additional work to finalize environmental document and project design </a:t>
          </a:r>
          <a:endParaRPr lang="en-US" sz="1200" kern="1200" dirty="0"/>
        </a:p>
      </dsp:txBody>
      <dsp:txXfrm>
        <a:off x="5045078" y="789386"/>
        <a:ext cx="1309129" cy="1621626"/>
      </dsp:txXfrm>
    </dsp:sp>
    <dsp:sp modelId="{206FC09E-B7ED-4A13-B11A-1E2441F8B660}">
      <dsp:nvSpPr>
        <dsp:cNvPr id="0" name=""/>
        <dsp:cNvSpPr/>
      </dsp:nvSpPr>
      <dsp:spPr>
        <a:xfrm>
          <a:off x="6432249" y="1437867"/>
          <a:ext cx="188009" cy="324664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6432249" y="1437867"/>
        <a:ext cx="188009" cy="324664"/>
      </dsp:txXfrm>
    </dsp:sp>
    <dsp:sp modelId="{97C32940-0CEA-4559-AA19-FE7276BB8C9F}">
      <dsp:nvSpPr>
        <dsp:cNvPr id="0" name=""/>
        <dsp:cNvSpPr/>
      </dsp:nvSpPr>
      <dsp:spPr>
        <a:xfrm>
          <a:off x="6708942" y="789386"/>
          <a:ext cx="1309129" cy="1621626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Real Estate Acquisition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Construction   </a:t>
          </a:r>
          <a:endParaRPr lang="en-US" sz="1200" kern="1200" dirty="0"/>
        </a:p>
      </dsp:txBody>
      <dsp:txXfrm>
        <a:off x="6708942" y="789386"/>
        <a:ext cx="1309129" cy="1621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41" tIns="45822" rIns="91641" bIns="45822" numCol="1" anchor="t" anchorCtr="0" compatLnSpc="1">
            <a:prstTxWarp prst="textNoShape">
              <a:avLst/>
            </a:prstTxWarp>
          </a:bodyPr>
          <a:lstStyle>
            <a:lvl1pPr defTabSz="880843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4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41" tIns="45822" rIns="91641" bIns="45822" numCol="1" anchor="t" anchorCtr="0" compatLnSpc="1">
            <a:prstTxWarp prst="textNoShape">
              <a:avLst/>
            </a:prstTxWarp>
          </a:bodyPr>
          <a:lstStyle>
            <a:lvl1pPr algn="r" defTabSz="880843" eaLnBrk="0" hangingPunct="0">
              <a:defRPr sz="1200"/>
            </a:lvl1pPr>
          </a:lstStyle>
          <a:p>
            <a:fld id="{CA6B0F5D-CEDE-4B0D-9E48-7583D14D6717}" type="datetimeFigureOut">
              <a:rPr lang="en-US"/>
              <a:pPr/>
              <a:t>9/11/2015</a:t>
            </a:fld>
            <a:endParaRPr lang="en-US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1264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41" tIns="45822" rIns="91641" bIns="45822" numCol="1" anchor="b" anchorCtr="0" compatLnSpc="1">
            <a:prstTxWarp prst="textNoShape">
              <a:avLst/>
            </a:prstTxWarp>
          </a:bodyPr>
          <a:lstStyle>
            <a:lvl1pPr defTabSz="880843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40" y="8831264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41" tIns="45822" rIns="91641" bIns="45822" numCol="1" anchor="b" anchorCtr="0" compatLnSpc="1">
            <a:prstTxWarp prst="textNoShape">
              <a:avLst/>
            </a:prstTxWarp>
          </a:bodyPr>
          <a:lstStyle>
            <a:lvl1pPr algn="r" defTabSz="880843" eaLnBrk="0" hangingPunct="0">
              <a:defRPr sz="1200"/>
            </a:lvl1pPr>
          </a:lstStyle>
          <a:p>
            <a:fld id="{960FF6C4-4B93-4D48-A166-0A30597A789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6527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41" tIns="45822" rIns="91641" bIns="45822" numCol="1" anchor="t" anchorCtr="0" compatLnSpc="1">
            <a:prstTxWarp prst="textNoShape">
              <a:avLst/>
            </a:prstTxWarp>
          </a:bodyPr>
          <a:lstStyle>
            <a:lvl1pPr defTabSz="880843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4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41" tIns="45822" rIns="91641" bIns="45822" numCol="1" anchor="t" anchorCtr="0" compatLnSpc="1">
            <a:prstTxWarp prst="textNoShape">
              <a:avLst/>
            </a:prstTxWarp>
          </a:bodyPr>
          <a:lstStyle>
            <a:lvl1pPr algn="r" defTabSz="880843">
              <a:defRPr sz="1200"/>
            </a:lvl1pPr>
          </a:lstStyle>
          <a:p>
            <a:fld id="{05BF80EF-1A92-4EB4-BF0F-F886355BFAF0}" type="datetimeFigureOut">
              <a:rPr lang="en-US"/>
              <a:pPr/>
              <a:t>9/11/2015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5" tIns="47537" rIns="95075" bIns="4753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0088" y="4414838"/>
            <a:ext cx="56102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41" tIns="45822" rIns="91641" bIns="458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2" y="8831264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41" tIns="45822" rIns="91641" bIns="45822" numCol="1" anchor="b" anchorCtr="0" compatLnSpc="1">
            <a:prstTxWarp prst="textNoShape">
              <a:avLst/>
            </a:prstTxWarp>
          </a:bodyPr>
          <a:lstStyle>
            <a:lvl1pPr defTabSz="880843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40" y="8831264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41" tIns="45822" rIns="91641" bIns="45822" numCol="1" anchor="b" anchorCtr="0" compatLnSpc="1">
            <a:prstTxWarp prst="textNoShape">
              <a:avLst/>
            </a:prstTxWarp>
          </a:bodyPr>
          <a:lstStyle>
            <a:lvl1pPr algn="r" defTabSz="880843">
              <a:defRPr sz="1200"/>
            </a:lvl1pPr>
          </a:lstStyle>
          <a:p>
            <a:fld id="{B86EDAFC-F884-4C28-8A17-02D308650E6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0326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4CF205-0895-4284-B125-F3256FB245CA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3574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E1052C-9CFC-431E-ADB2-93C0B07FDFC3}" type="slidenum">
              <a:rPr lang="en-US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93153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C0925-A6D9-482C-A51C-E3C470E1A16B}" type="slidenum">
              <a:rPr lang="en-US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18298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C0925-A6D9-482C-A51C-E3C470E1A16B}" type="slidenum">
              <a:rPr lang="en-US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18298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C0925-A6D9-482C-A51C-E3C470E1A16B}" type="slidenum">
              <a:rPr lang="en-US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8363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66300A-DA91-4C68-8AA2-094539C2893A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3588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9B0F5-8159-4053-AF8E-E70E8A064740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6279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9B0F5-8159-4053-AF8E-E70E8A064740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3751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C0925-A6D9-482C-A51C-E3C470E1A16B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8298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66300A-DA91-4C68-8AA2-094539C2893A}" type="slidenum">
              <a:rPr lang="en-US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3588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66300A-DA91-4C68-8AA2-094539C2893A}" type="slidenum">
              <a:rPr lang="en-US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3588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9B0F5-8159-4053-AF8E-E70E8A064740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9437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66300A-DA91-4C68-8AA2-094539C2893A}" type="slidenum">
              <a:rPr lang="en-US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35886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66300A-DA91-4C68-8AA2-094539C2893A}" type="slidenum">
              <a:rPr lang="en-US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35886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66300A-DA91-4C68-8AA2-094539C2893A}" type="slidenum">
              <a:rPr lang="en-US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35886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66300A-DA91-4C68-8AA2-094539C2893A}" type="slidenum">
              <a:rPr lang="en-US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35886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C0925-A6D9-482C-A51C-E3C470E1A16B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82986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C0925-A6D9-482C-A51C-E3C470E1A16B}" type="slidenum">
              <a:rPr lang="en-US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182986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354DB5-5F65-455A-82F9-28D209EA6236}" type="slidenum">
              <a:rPr lang="en-US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85609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31B766-60AA-4E32-A2E1-F61E1ECA31A3}" type="slidenum">
              <a:rPr lang="en-US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05017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C0925-A6D9-482C-A51C-E3C470E1A16B}" type="slidenum">
              <a:rPr lang="en-US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03270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31B766-60AA-4E32-A2E1-F61E1ECA31A3}" type="slidenum">
              <a:rPr lang="en-US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3921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9B0F5-8159-4053-AF8E-E70E8A064740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733634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747B32-E073-4A87-B8D2-7FB775FBB9E8}" type="slidenum">
              <a:rPr lang="en-US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80529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3F00EE-CD67-4ABC-9A08-0E97B0DAA10F}" type="slidenum">
              <a:rPr lang="en-US" smtClean="0"/>
              <a:pPr/>
              <a:t>31</a:t>
            </a:fld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3910294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3F00EE-CD67-4ABC-9A08-0E97B0DAA10F}" type="slidenum">
              <a:rPr lang="en-US" smtClean="0"/>
              <a:pPr/>
              <a:t>32</a:t>
            </a:fld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158589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2CA7D9-BC68-48F5-A80E-99DED277AEA7}" type="slidenum">
              <a:rPr lang="en-US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918975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660BA1-257E-40FC-AA55-0B889FF9A61F}" type="slidenum">
              <a:rPr lang="en-US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096399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660BA1-257E-40FC-AA55-0B889FF9A61F}" type="slidenum">
              <a:rPr lang="en-US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05143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9B0F5-8159-4053-AF8E-E70E8A064740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6279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A79C40-8005-403A-8408-092EDC0BA6FB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4756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1E58BD-4345-4FFE-99E0-71B120D31BFE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4710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6" y="4418015"/>
            <a:ext cx="5607050" cy="4179887"/>
          </a:xfrm>
          <a:noFill/>
        </p:spPr>
        <p:txBody>
          <a:bodyPr wrap="square" lIns="90224" tIns="45111" rIns="90224" bIns="4511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7109" name="Slide Number Placeholder 3"/>
          <p:cNvSpPr txBox="1">
            <a:spLocks noGrp="1"/>
          </p:cNvSpPr>
          <p:nvPr/>
        </p:nvSpPr>
        <p:spPr bwMode="auto">
          <a:xfrm>
            <a:off x="3970340" y="8831264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24" tIns="45111" rIns="90224" bIns="45111" anchor="b"/>
          <a:lstStyle/>
          <a:p>
            <a:pPr algn="r" defTabSz="901474"/>
            <a:fld id="{0308C1F4-5137-4C91-B3FD-16193FECD34A}" type="slidenum">
              <a:rPr lang="en-US" sz="1200">
                <a:latin typeface="Arial" charset="0"/>
              </a:rPr>
              <a:pPr algn="r" defTabSz="901474"/>
              <a:t>6</a:t>
            </a:fld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7442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A6789F-7311-489E-9BB5-92240C844F57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94975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A6789F-7311-489E-9BB5-92240C844F57}" type="slidenum">
              <a:rPr lang="en-US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94975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66300A-DA91-4C68-8AA2-094539C2893A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3588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Tahoma" pitchFamily="34" charset="0"/>
            </a:endParaRPr>
          </a:p>
        </p:txBody>
      </p:sp>
      <p:pic>
        <p:nvPicPr>
          <p:cNvPr id="3" name="Picture 5" descr="indot-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1430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5C6CDFC5-F421-46AB-8EFD-0A46D74623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 userDrawn="1"/>
        </p:nvPicPr>
        <p:blipFill>
          <a:blip r:embed="rId14" cstate="print"/>
          <a:srcRect l="2391" r="2757"/>
          <a:stretch>
            <a:fillRect/>
          </a:stretch>
        </p:blipFill>
        <p:spPr bwMode="auto">
          <a:xfrm>
            <a:off x="0" y="5756275"/>
            <a:ext cx="91440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1"/>
          <p:cNvPicPr>
            <a:picLocks noChangeAspect="1" noChangeArrowheads="1"/>
          </p:cNvPicPr>
          <p:nvPr userDrawn="1"/>
        </p:nvPicPr>
        <p:blipFill>
          <a:blip r:embed="rId15" cstate="print"/>
          <a:srcRect l="3943" t="22694" r="2365"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 l="2381" r="3324"/>
          <a:stretch>
            <a:fillRect/>
          </a:stretch>
        </p:blipFill>
        <p:spPr bwMode="auto">
          <a:xfrm>
            <a:off x="0" y="5760625"/>
            <a:ext cx="9144000" cy="10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74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eastcentralin@indot.in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clark@indot.in.gov" TargetMode="External"/><Relationship Id="rId4" Type="http://schemas.openxmlformats.org/officeDocument/2006/relationships/hyperlink" Target="http://www.in.gov/indot/2704.ht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.gov/indot/2704.htm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rclark@indot.in.gov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astcentralin@indot.in.gov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.gov/indot/2704.htm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.gov/indot/3399.htm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0"/>
          <p:cNvPicPr>
            <a:picLocks noChangeAspect="1" noChangeArrowheads="1"/>
          </p:cNvPicPr>
          <p:nvPr/>
        </p:nvPicPr>
        <p:blipFill>
          <a:blip r:embed="rId3" cstate="print"/>
          <a:srcRect l="5345" t="3175" r="4108" b="3174"/>
          <a:stretch>
            <a:fillRect/>
          </a:stretch>
        </p:blipFill>
        <p:spPr bwMode="auto">
          <a:xfrm>
            <a:off x="0" y="16764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 Box 12"/>
          <p:cNvSpPr txBox="1">
            <a:spLocks noChangeArrowheads="1"/>
          </p:cNvSpPr>
          <p:nvPr/>
        </p:nvSpPr>
        <p:spPr bwMode="auto">
          <a:xfrm>
            <a:off x="495300" y="1976021"/>
            <a:ext cx="81534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New Interchange at I-69 and 106</a:t>
            </a:r>
            <a:r>
              <a:rPr lang="en-US" sz="3600" b="1" baseline="30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</a:t>
            </a:r>
            <a:r>
              <a:rPr lang="en-US" sz="3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Street  </a:t>
            </a:r>
            <a:br>
              <a:rPr lang="en-US" sz="3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endParaRPr lang="en-US" sz="36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Fishers City Hall Auditorium </a:t>
            </a:r>
          </a:p>
          <a:p>
            <a:pPr algn="ctr" eaLnBrk="0" hangingPunct="0">
              <a:spcBef>
                <a:spcPct val="50000"/>
              </a:spcBef>
            </a:pPr>
            <a:endParaRPr lang="en-US" sz="20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Thursday, September 10, 2015</a:t>
            </a:r>
          </a:p>
          <a:p>
            <a:pPr algn="ctr" eaLnBrk="0" hangingPunct="0">
              <a:spcBef>
                <a:spcPct val="50000"/>
              </a:spcBef>
            </a:pPr>
            <a:endParaRPr lang="en-US" sz="2800" b="1" dirty="0">
              <a:solidFill>
                <a:schemeClr val="bg1"/>
              </a:solidFill>
              <a:latin typeface="Elephant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3200" b="1" dirty="0">
              <a:solidFill>
                <a:schemeClr val="bg1"/>
              </a:solidFill>
              <a:latin typeface="Elephant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3200" b="1" dirty="0">
              <a:solidFill>
                <a:schemeClr val="bg1"/>
              </a:solidFill>
              <a:latin typeface="Elephan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914400"/>
            <a:ext cx="86106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 number of items are evaluated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381000" y="1447800"/>
            <a:ext cx="4038600" cy="45259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7472" lvl="1" indent="-347472" eaLnBrk="1" hangingPunct="1">
              <a:buClr>
                <a:srgbClr val="3333CC"/>
              </a:buClr>
              <a:buSzPct val="60000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Right-of-way</a:t>
            </a:r>
          </a:p>
          <a:p>
            <a:pPr marL="347472" lvl="1" indent="-347472" eaLnBrk="1" hangingPunct="1">
              <a:buClr>
                <a:srgbClr val="3333CC"/>
              </a:buClr>
              <a:buSzPct val="60000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Streams, Wetlands, and Other Waters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	</a:t>
            </a:r>
          </a:p>
          <a:p>
            <a:pPr marL="347472" lvl="1" indent="-347472" eaLnBrk="1" hangingPunct="1">
              <a:buClr>
                <a:srgbClr val="3333CC"/>
              </a:buClr>
              <a:buSzPct val="60000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Floodplains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   </a:t>
            </a:r>
          </a:p>
          <a:p>
            <a:pPr marL="347472" lvl="1" indent="-347472" eaLnBrk="1" hangingPunct="1">
              <a:buClr>
                <a:srgbClr val="3333CC"/>
              </a:buClr>
              <a:buSzPct val="60000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Endangered Species</a:t>
            </a:r>
          </a:p>
          <a:p>
            <a:pPr marL="347472" lvl="1" indent="-347472" eaLnBrk="1" hangingPunct="1">
              <a:buClr>
                <a:srgbClr val="3333CC"/>
              </a:buClr>
              <a:buSzPct val="60000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Farmland</a:t>
            </a:r>
          </a:p>
          <a:p>
            <a:pPr marL="347472" lvl="1" indent="-347472" eaLnBrk="1" hangingPunct="1">
              <a:buClr>
                <a:srgbClr val="3333CC"/>
              </a:buClr>
              <a:buSzPct val="60000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Cultural Resources (Historic/Archaeological) </a:t>
            </a:r>
          </a:p>
          <a:p>
            <a:pPr marL="347472" lvl="1" indent="-347472" eaLnBrk="1" hangingPunct="1">
              <a:buClr>
                <a:srgbClr val="3333CC"/>
              </a:buClr>
              <a:buSzPct val="60000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Parks and Recreational Lands (Trails)</a:t>
            </a:r>
            <a:endParaRPr lang="en-US" sz="2400" b="1" dirty="0" smtClean="0">
              <a:latin typeface="Tahoma" pitchFamily="34" charset="0"/>
              <a:cs typeface="Tahoma" pitchFamily="34" charset="0"/>
            </a:endParaRPr>
          </a:p>
          <a:p>
            <a:pPr marL="347472" lvl="1" indent="-347472" eaLnBrk="1" hangingPunct="1">
              <a:buClr>
                <a:srgbClr val="3333CC"/>
              </a:buClr>
              <a:buSzPct val="60000"/>
              <a:buNone/>
              <a:defRPr/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		  	         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	</a:t>
            </a:r>
            <a:endParaRPr lang="en-US" sz="2800" dirty="0" smtClean="0"/>
          </a:p>
          <a:p>
            <a:pPr lvl="1">
              <a:defRPr/>
            </a:pPr>
            <a:endParaRPr lang="en-US" sz="24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/>
              <a:t> 	</a:t>
            </a:r>
          </a:p>
          <a:p>
            <a:pPr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/>
          <a:p>
            <a:pPr marL="347472" lvl="1" indent="-347472" eaLnBrk="1" hangingPunct="1">
              <a:buClr>
                <a:srgbClr val="3333CC"/>
              </a:buClr>
              <a:buSzPct val="60000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Air Quality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		       </a:t>
            </a:r>
          </a:p>
          <a:p>
            <a:pPr marL="347472" lvl="1" indent="-347472" eaLnBrk="1" hangingPunct="1">
              <a:buClr>
                <a:srgbClr val="3333CC"/>
              </a:buClr>
              <a:buSzPct val="60000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Noise</a:t>
            </a:r>
          </a:p>
          <a:p>
            <a:pPr marL="347472" lvl="1" indent="-347472" eaLnBrk="1" hangingPunct="1">
              <a:buClr>
                <a:srgbClr val="3333CC"/>
              </a:buClr>
              <a:buSzPct val="60000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Community Impacts</a:t>
            </a:r>
          </a:p>
          <a:p>
            <a:pPr marL="347472" lvl="1" indent="-347472" eaLnBrk="1" hangingPunct="1">
              <a:buClr>
                <a:srgbClr val="3333CC"/>
              </a:buClr>
              <a:buSzPct val="60000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Environmental Justice </a:t>
            </a:r>
          </a:p>
          <a:p>
            <a:pPr marL="347472" lvl="1" indent="-347472" eaLnBrk="1" hangingPunct="1">
              <a:buClr>
                <a:srgbClr val="3333CC"/>
              </a:buClr>
              <a:buSzPct val="60000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Hazardous Materials</a:t>
            </a:r>
          </a:p>
          <a:p>
            <a:pPr marL="347472" lvl="1" indent="-347472" eaLnBrk="1" hangingPunct="1">
              <a:buClr>
                <a:srgbClr val="3333CC"/>
              </a:buClr>
              <a:buSzPct val="60000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Permits</a:t>
            </a:r>
          </a:p>
          <a:p>
            <a:pPr marL="347472" lvl="1" indent="-347472" eaLnBrk="1" hangingPunct="1">
              <a:buClr>
                <a:srgbClr val="3333CC"/>
              </a:buClr>
              <a:buSzPct val="60000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Mitigation</a:t>
            </a:r>
          </a:p>
          <a:p>
            <a:pPr eaLnBrk="1" hangingPunct="1">
              <a:defRPr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Public Involvement</a:t>
            </a:r>
          </a:p>
          <a:p>
            <a:pPr eaLnBrk="1" hangingPunct="1">
              <a:defRPr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Commercial Development</a:t>
            </a:r>
            <a:endParaRPr lang="en-US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Environmental Documentation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Noise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153400" cy="434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7472" indent="-347472" algn="just"/>
            <a:r>
              <a:rPr lang="en-US" sz="2400" dirty="0" smtClean="0"/>
              <a:t>Noise analysis was required in accordance with FHWA regulations and INDOT’s Traffic Noise Policy </a:t>
            </a:r>
          </a:p>
          <a:p>
            <a:pPr marL="747522" lvl="1" indent="-347472" algn="just"/>
            <a:r>
              <a:rPr lang="en-US" sz="2000" dirty="0" smtClean="0"/>
              <a:t>Noise study report prepared May 2015  </a:t>
            </a:r>
          </a:p>
          <a:p>
            <a:pPr marL="347472" indent="-347472" algn="just"/>
            <a:r>
              <a:rPr lang="en-US" sz="2400" dirty="0" smtClean="0"/>
              <a:t>Noise abatement within the project limits was determined to </a:t>
            </a:r>
            <a:r>
              <a:rPr lang="en-US" sz="2400" u="sng" dirty="0" smtClean="0"/>
              <a:t>not be reasonable or feasible </a:t>
            </a:r>
          </a:p>
          <a:p>
            <a:pPr marL="747522" lvl="1" indent="-347472" algn="just"/>
            <a:r>
              <a:rPr lang="en-US" sz="2000" dirty="0" smtClean="0"/>
              <a:t>A noise barrier that cannot achieve an acoustic reduction of at least 5dB(A) is considered to not be feasible </a:t>
            </a:r>
          </a:p>
          <a:p>
            <a:pPr marL="747522" lvl="1" indent="-347472" algn="just"/>
            <a:r>
              <a:rPr lang="en-US" sz="2000" dirty="0" smtClean="0"/>
              <a:t>The cost effectiveness of noise abatement is considered when determining if a noise  barrier is reasonable to construct</a:t>
            </a:r>
          </a:p>
          <a:p>
            <a:pPr marL="747522" lvl="1" indent="-347472" algn="just"/>
            <a:r>
              <a:rPr lang="en-US" sz="2000" dirty="0" smtClean="0"/>
              <a:t>If noise abatement were determined to be reasonable and feasible, then impacted stakeholders are contacted   </a:t>
            </a:r>
          </a:p>
          <a:p>
            <a:pPr marL="347472" indent="-347472" algn="just">
              <a:buNone/>
            </a:pPr>
            <a:r>
              <a:rPr lang="en-US" sz="2400" dirty="0" smtClean="0"/>
              <a:t> </a:t>
            </a:r>
          </a:p>
          <a:p>
            <a:pPr marL="347472" indent="-347472" algn="just">
              <a:buNone/>
            </a:pPr>
            <a:endParaRPr lang="en-US" sz="2400" dirty="0" smtClean="0"/>
          </a:p>
          <a:p>
            <a:pPr marL="347472" indent="-347472" algn="just"/>
            <a:endParaRPr lang="en-US" sz="2400" dirty="0" smtClean="0"/>
          </a:p>
          <a:p>
            <a:pPr marL="347472" indent="-347472" algn="just"/>
            <a:endParaRPr lang="en-US" sz="1400" dirty="0" smtClean="0"/>
          </a:p>
          <a:p>
            <a:pPr marL="347472" indent="-347472" algn="just">
              <a:buNone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marL="347472" indent="-347472">
              <a:buNone/>
            </a:pPr>
            <a:endParaRPr lang="en-US" sz="2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3296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Air Quality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153400" cy="434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7472" indent="-347472" algn="just"/>
            <a:r>
              <a:rPr lang="en-US" sz="2400" dirty="0" smtClean="0"/>
              <a:t>Project has been determined to generate minimal air quality impacts</a:t>
            </a:r>
          </a:p>
          <a:p>
            <a:pPr marL="347472" indent="-347472" algn="just"/>
            <a:endParaRPr lang="en-US" sz="1400" dirty="0" smtClean="0"/>
          </a:p>
          <a:p>
            <a:pPr marL="347472" indent="-347472" algn="just"/>
            <a:r>
              <a:rPr lang="en-US" sz="2400" dirty="0" smtClean="0"/>
              <a:t>FHWA led an inter-agency coordination group which concurred that the new I-69 interchange at 106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Street is not a project of air quality concern</a:t>
            </a:r>
          </a:p>
          <a:p>
            <a:pPr marL="347472" indent="-347472" algn="just">
              <a:buNone/>
            </a:pPr>
            <a:endParaRPr lang="en-US" sz="2400" dirty="0" smtClean="0"/>
          </a:p>
          <a:p>
            <a:pPr marL="347472" indent="-347472" algn="just"/>
            <a:r>
              <a:rPr lang="en-US" sz="2400" dirty="0" smtClean="0"/>
              <a:t>Project does not require additional air quality analysis </a:t>
            </a:r>
          </a:p>
          <a:p>
            <a:pPr marL="347472" indent="-347472" algn="just"/>
            <a:endParaRPr lang="en-US" sz="1400" dirty="0" smtClean="0"/>
          </a:p>
          <a:p>
            <a:pPr marL="347472" indent="-347472" algn="just">
              <a:buNone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marL="347472" indent="-347472">
              <a:buNone/>
            </a:pPr>
            <a:endParaRPr lang="en-US" sz="2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3296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Environmental Documentation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426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600" b="1" dirty="0" smtClean="0">
                <a:latin typeface="Tahoma" pitchFamily="34" charset="0"/>
                <a:cs typeface="Tahoma" pitchFamily="34" charset="0"/>
              </a:rPr>
              <a:t>INDOT Greenfield District Office</a:t>
            </a:r>
          </a:p>
          <a:p>
            <a:pPr>
              <a:buNone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Planning &amp; Programming Department</a:t>
            </a:r>
          </a:p>
          <a:p>
            <a:pPr>
              <a:buNone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32 South Broadway</a:t>
            </a:r>
          </a:p>
          <a:p>
            <a:pPr>
              <a:buNone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Greenfield, IN 46140 </a:t>
            </a:r>
          </a:p>
          <a:p>
            <a:pPr>
              <a:buNone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(855) 463-6848; </a:t>
            </a:r>
            <a:r>
              <a:rPr lang="en-US" sz="1600" dirty="0" smtClean="0">
                <a:latin typeface="Tahoma" pitchFamily="34" charset="0"/>
                <a:cs typeface="Tahoma" pitchFamily="34" charset="0"/>
                <a:hlinkClick r:id="rId3"/>
              </a:rPr>
              <a:t>eastcentralin@indot.in.gov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   </a:t>
            </a:r>
          </a:p>
          <a:p>
            <a:pPr>
              <a:buNone/>
            </a:pP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1600" b="1" dirty="0" smtClean="0">
                <a:latin typeface="Tahoma" pitchFamily="34" charset="0"/>
                <a:cs typeface="Tahoma" pitchFamily="34" charset="0"/>
              </a:rPr>
              <a:t>INDOT Website location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: </a:t>
            </a:r>
            <a:r>
              <a:rPr lang="en-US" sz="1600" dirty="0" smtClean="0">
                <a:latin typeface="Tahoma" pitchFamily="34" charset="0"/>
                <a:cs typeface="Tahoma" pitchFamily="34" charset="0"/>
                <a:hlinkClick r:id="rId4"/>
              </a:rPr>
              <a:t>http://www.in.gov/indot/2704.htm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buNone/>
            </a:pP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1600" b="1" dirty="0" smtClean="0">
                <a:latin typeface="Tahoma" pitchFamily="34" charset="0"/>
                <a:cs typeface="Tahoma" pitchFamily="34" charset="0"/>
              </a:rPr>
              <a:t>INDOT Office of Public Involvement, IGCN Room N642</a:t>
            </a:r>
          </a:p>
          <a:p>
            <a:pPr>
              <a:buNone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100 North Senate Avenue, Indianapolis, IN 46204</a:t>
            </a:r>
          </a:p>
          <a:p>
            <a:pPr>
              <a:buNone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(317) 232-6601; </a:t>
            </a:r>
            <a:r>
              <a:rPr lang="en-US" sz="1600" dirty="0" smtClean="0">
                <a:latin typeface="Tahoma" pitchFamily="34" charset="0"/>
                <a:cs typeface="Tahoma" pitchFamily="34" charset="0"/>
                <a:hlinkClick r:id="rId5"/>
              </a:rPr>
              <a:t>rclark@indot.in.gov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buNone/>
            </a:pP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1600" b="1" dirty="0" smtClean="0">
                <a:latin typeface="Tahoma" pitchFamily="34" charset="0"/>
                <a:cs typeface="Tahoma" pitchFamily="34" charset="0"/>
              </a:rPr>
              <a:t>Fishers Public Library </a:t>
            </a:r>
          </a:p>
          <a:p>
            <a:pPr>
              <a:buNone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5 Municipal Drive</a:t>
            </a:r>
          </a:p>
          <a:p>
            <a:pPr>
              <a:buNone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Fishers, Indiana 46038</a:t>
            </a:r>
          </a:p>
          <a:p>
            <a:pPr>
              <a:buNone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(317) 579-0300  </a:t>
            </a:r>
          </a:p>
          <a:p>
            <a:pPr>
              <a:buNone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New Interchange 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464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Purpose and Need </a:t>
            </a:r>
          </a:p>
          <a:p>
            <a:pPr lvl="1" algn="just">
              <a:buClr>
                <a:srgbClr val="3333CC"/>
              </a:buClr>
              <a:buSzPct val="60000"/>
            </a:pPr>
            <a:r>
              <a:rPr lang="en-US" sz="2200" dirty="0" smtClean="0"/>
              <a:t>Reducing congestion at the existing I-69 interchanges with 96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Street and 116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Street</a:t>
            </a:r>
          </a:p>
          <a:p>
            <a:pPr lvl="1" algn="just">
              <a:buClr>
                <a:srgbClr val="3333CC"/>
              </a:buClr>
              <a:buSzPct val="60000"/>
              <a:buNone/>
            </a:pPr>
            <a:endParaRPr lang="en-US" sz="2200" dirty="0" smtClean="0"/>
          </a:p>
          <a:p>
            <a:pPr lvl="1" algn="just">
              <a:buClr>
                <a:srgbClr val="3333CC"/>
              </a:buClr>
              <a:buSzPct val="60000"/>
            </a:pPr>
            <a:r>
              <a:rPr lang="en-US" sz="2200" dirty="0" smtClean="0"/>
              <a:t>Improving traffic safety within the project study area</a:t>
            </a:r>
          </a:p>
          <a:p>
            <a:pPr lvl="1" algn="just">
              <a:buClr>
                <a:srgbClr val="3333CC"/>
              </a:buClr>
              <a:buSzPct val="60000"/>
              <a:buNone/>
            </a:pPr>
            <a:endParaRPr lang="en-US" sz="2200" dirty="0" smtClean="0"/>
          </a:p>
          <a:p>
            <a:pPr lvl="1" algn="just">
              <a:buClr>
                <a:srgbClr val="3333CC"/>
              </a:buClr>
              <a:buSzPct val="60000"/>
            </a:pPr>
            <a:r>
              <a:rPr lang="en-US" sz="2200" dirty="0" smtClean="0"/>
              <a:t>Providing direct access between I-69 and 106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Street to serve existing land uses and growth patterns  </a:t>
            </a:r>
          </a:p>
          <a:p>
            <a:pPr lvl="1" algn="just">
              <a:buClr>
                <a:srgbClr val="3333CC"/>
              </a:buClr>
              <a:buSzPct val="60000"/>
              <a:buNone/>
            </a:pPr>
            <a:endParaRPr lang="en-US" sz="2200" dirty="0" smtClean="0"/>
          </a:p>
          <a:p>
            <a:pPr lvl="1" algn="just">
              <a:buClr>
                <a:srgbClr val="3333CC"/>
              </a:buClr>
              <a:buSzPct val="60000"/>
              <a:buNone/>
            </a:pPr>
            <a:endParaRPr lang="en-US" sz="22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0"/>
            <a:ext cx="82296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Project Overview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914400"/>
            <a:ext cx="8229600" cy="5105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US" sz="2800" b="1" kern="0" noProof="0" dirty="0" smtClean="0">
                <a:latin typeface="Tahoma" pitchFamily="34" charset="0"/>
                <a:cs typeface="Tahoma" pitchFamily="34" charset="0"/>
              </a:rPr>
              <a:t>New interchange along I-69 at the 106</a:t>
            </a:r>
            <a:r>
              <a:rPr lang="en-US" sz="2800" b="1" kern="0" baseline="30000" noProof="0" dirty="0" smtClean="0">
                <a:latin typeface="Tahoma" pitchFamily="34" charset="0"/>
                <a:cs typeface="Tahoma" pitchFamily="34" charset="0"/>
              </a:rPr>
              <a:t>th</a:t>
            </a:r>
            <a:r>
              <a:rPr lang="en-US" sz="2800" b="1" kern="0" noProof="0" dirty="0" smtClean="0">
                <a:latin typeface="Tahoma" pitchFamily="34" charset="0"/>
                <a:cs typeface="Tahoma" pitchFamily="34" charset="0"/>
              </a:rPr>
              <a:t> Street overpass in Hamilton, County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lang="en-US" sz="2000" kern="0" baseline="0" dirty="0" smtClean="0">
                <a:latin typeface="Tahoma" pitchFamily="34" charset="0"/>
                <a:cs typeface="Tahoma" pitchFamily="34" charset="0"/>
              </a:rPr>
              <a:t>Preferred alternative is an interchange configuration with</a:t>
            </a:r>
            <a:r>
              <a:rPr lang="en-US" sz="2000" kern="0" dirty="0" smtClean="0">
                <a:latin typeface="Tahoma" pitchFamily="34" charset="0"/>
                <a:cs typeface="Tahoma" pitchFamily="34" charset="0"/>
              </a:rPr>
              <a:t> a two lane, oval-shaped roundabout centered over the I-69 centerline, Construction Cost $34,000,000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lang="en-US" sz="2000" kern="0" dirty="0" smtClean="0">
                <a:latin typeface="Tahoma" pitchFamily="34" charset="0"/>
                <a:cs typeface="Tahoma" pitchFamily="34" charset="0"/>
              </a:rPr>
              <a:t>Project Cost Participation</a:t>
            </a:r>
          </a:p>
          <a:p>
            <a:pPr marL="1200150" lvl="2" indent="-285750" eaLnBrk="0" hangingPunct="0">
              <a:spcBef>
                <a:spcPct val="20000"/>
              </a:spcBef>
              <a:buClr>
                <a:srgbClr val="0000FF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2000" kern="0" dirty="0" smtClean="0">
                <a:latin typeface="Tahoma" pitchFamily="34" charset="0"/>
                <a:cs typeface="Tahoma" pitchFamily="34" charset="0"/>
              </a:rPr>
              <a:t>INDOT/FHWA – 66%</a:t>
            </a:r>
          </a:p>
          <a:p>
            <a:pPr marL="1200150" lvl="2" indent="-285750" eaLnBrk="0" hangingPunct="0">
              <a:spcBef>
                <a:spcPct val="20000"/>
              </a:spcBef>
              <a:buClr>
                <a:srgbClr val="0000FF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2000" kern="0" dirty="0" smtClean="0">
                <a:latin typeface="Tahoma" pitchFamily="34" charset="0"/>
                <a:cs typeface="Tahoma" pitchFamily="34" charset="0"/>
              </a:rPr>
              <a:t>Fishers – 28%</a:t>
            </a:r>
          </a:p>
          <a:p>
            <a:pPr marL="1200150" lvl="2" indent="-285750" eaLnBrk="0" hangingPunct="0">
              <a:spcBef>
                <a:spcPct val="20000"/>
              </a:spcBef>
              <a:buClr>
                <a:srgbClr val="0000FF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2000" kern="0" dirty="0" smtClean="0">
                <a:latin typeface="Tahoma" pitchFamily="34" charset="0"/>
                <a:cs typeface="Tahoma" pitchFamily="34" charset="0"/>
              </a:rPr>
              <a:t>Hamilton County – 6%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Proposed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 interchange will provide for all four turning movements to and from I-69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Project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 limits along 106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th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 Street extend from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Crosspoint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 Blvd. to USA Parkway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0"/>
            <a:ext cx="82296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Project Overview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914400"/>
            <a:ext cx="8229600" cy="5105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US" sz="2800" b="1" kern="0" noProof="0" dirty="0" smtClean="0">
                <a:latin typeface="Tahoma" pitchFamily="34" charset="0"/>
                <a:cs typeface="Tahoma" pitchFamily="34" charset="0"/>
              </a:rPr>
              <a:t>New interchange along I-69 at the 106</a:t>
            </a:r>
            <a:r>
              <a:rPr lang="en-US" sz="2800" b="1" kern="0" baseline="30000" noProof="0" dirty="0" smtClean="0">
                <a:latin typeface="Tahoma" pitchFamily="34" charset="0"/>
                <a:cs typeface="Tahoma" pitchFamily="34" charset="0"/>
              </a:rPr>
              <a:t>th</a:t>
            </a:r>
            <a:r>
              <a:rPr lang="en-US" sz="2800" b="1" kern="0" noProof="0" dirty="0" smtClean="0">
                <a:latin typeface="Tahoma" pitchFamily="34" charset="0"/>
                <a:cs typeface="Tahoma" pitchFamily="34" charset="0"/>
              </a:rPr>
              <a:t> Street overpass in Hamilton, County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lang="en-US" sz="2000" kern="0" dirty="0" smtClean="0">
                <a:latin typeface="Tahoma" pitchFamily="34" charset="0"/>
                <a:cs typeface="Tahoma" pitchFamily="34" charset="0"/>
              </a:rPr>
              <a:t>106</a:t>
            </a:r>
            <a:r>
              <a:rPr lang="en-US" sz="2000" kern="0" baseline="30000" dirty="0" smtClean="0">
                <a:latin typeface="Tahoma" pitchFamily="34" charset="0"/>
                <a:cs typeface="Tahoma" pitchFamily="34" charset="0"/>
              </a:rPr>
              <a:t>th</a:t>
            </a:r>
            <a:r>
              <a:rPr lang="en-US" sz="2000" kern="0" dirty="0" smtClean="0">
                <a:latin typeface="Tahoma" pitchFamily="34" charset="0"/>
                <a:cs typeface="Tahoma" pitchFamily="34" charset="0"/>
              </a:rPr>
              <a:t> Street widened to 2 lanes in each direction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lang="en-US" sz="2000" kern="0" dirty="0" smtClean="0">
                <a:latin typeface="Tahoma" pitchFamily="34" charset="0"/>
                <a:cs typeface="Tahoma" pitchFamily="34" charset="0"/>
              </a:rPr>
              <a:t>Curb and gutter along 106</a:t>
            </a:r>
            <a:r>
              <a:rPr lang="en-US" sz="2000" kern="0" baseline="30000" dirty="0" smtClean="0">
                <a:latin typeface="Tahoma" pitchFamily="34" charset="0"/>
                <a:cs typeface="Tahoma" pitchFamily="34" charset="0"/>
              </a:rPr>
              <a:t>th</a:t>
            </a:r>
            <a:r>
              <a:rPr lang="en-US" sz="2000" kern="0" dirty="0" smtClean="0">
                <a:latin typeface="Tahoma" pitchFamily="34" charset="0"/>
                <a:cs typeface="Tahoma" pitchFamily="34" charset="0"/>
              </a:rPr>
              <a:t> Street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lang="en-US" sz="2000" kern="0" dirty="0" smtClean="0">
                <a:latin typeface="Tahoma" pitchFamily="34" charset="0"/>
                <a:cs typeface="Tahoma" pitchFamily="34" charset="0"/>
              </a:rPr>
              <a:t>8 foot Side Path along north side of 106</a:t>
            </a:r>
            <a:r>
              <a:rPr lang="en-US" sz="2000" kern="0" baseline="30000" dirty="0" smtClean="0">
                <a:latin typeface="Tahoma" pitchFamily="34" charset="0"/>
                <a:cs typeface="Tahoma" pitchFamily="34" charset="0"/>
              </a:rPr>
              <a:t>th</a:t>
            </a:r>
            <a:r>
              <a:rPr lang="en-US" sz="2000" kern="0" dirty="0" smtClean="0">
                <a:latin typeface="Tahoma" pitchFamily="34" charset="0"/>
                <a:cs typeface="Tahoma" pitchFamily="34" charset="0"/>
              </a:rPr>
              <a:t> Street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lang="en-US" sz="2000" kern="0" dirty="0" smtClean="0">
                <a:latin typeface="Tahoma" pitchFamily="34" charset="0"/>
                <a:cs typeface="Tahoma" pitchFamily="34" charset="0"/>
              </a:rPr>
              <a:t>I-69 roadway work will be limited to construction of ramps for new interchange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lang="en-US" sz="2000" kern="0" dirty="0" smtClean="0">
                <a:latin typeface="Tahoma" pitchFamily="34" charset="0"/>
                <a:cs typeface="Tahoma" pitchFamily="34" charset="0"/>
              </a:rPr>
              <a:t>New Corridor signing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lang="en-US" sz="2000" kern="0" dirty="0" smtClean="0">
                <a:latin typeface="Tahoma" pitchFamily="34" charset="0"/>
                <a:cs typeface="Tahoma" pitchFamily="34" charset="0"/>
              </a:rPr>
              <a:t>Lighting of interchange and 106</a:t>
            </a:r>
            <a:r>
              <a:rPr lang="en-US" sz="2000" kern="0" baseline="30000" dirty="0" smtClean="0">
                <a:latin typeface="Tahoma" pitchFamily="34" charset="0"/>
                <a:cs typeface="Tahoma" pitchFamily="34" charset="0"/>
              </a:rPr>
              <a:t>th</a:t>
            </a:r>
            <a:r>
              <a:rPr lang="en-US" sz="2000" kern="0" dirty="0" smtClean="0">
                <a:latin typeface="Tahoma" pitchFamily="34" charset="0"/>
                <a:cs typeface="Tahoma" pitchFamily="34" charset="0"/>
              </a:rPr>
              <a:t> Street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lang="en-US" sz="2000" kern="0" dirty="0" smtClean="0">
                <a:latin typeface="Tahoma" pitchFamily="34" charset="0"/>
                <a:cs typeface="Tahoma" pitchFamily="34" charset="0"/>
              </a:rPr>
              <a:t>Drainage Improvements including detention prior to both RJ Craig Drain and Margaret O’Brien Drain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8721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Preferred Alternative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71600" y="1143000"/>
            <a:ext cx="6553200" cy="4191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058" y="914400"/>
            <a:ext cx="8275981" cy="501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3183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Alternatives Considered  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464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No Build</a:t>
            </a:r>
          </a:p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Transportation Management Systems (TSM) for I-69</a:t>
            </a:r>
          </a:p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Improvements to 96</a:t>
            </a:r>
            <a:r>
              <a:rPr lang="en-US" sz="2800" b="1" baseline="30000" dirty="0" smtClean="0">
                <a:latin typeface="Tahoma" pitchFamily="34" charset="0"/>
                <a:cs typeface="Tahoma" pitchFamily="34" charset="0"/>
              </a:rPr>
              <a:t>th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 and 116</a:t>
            </a:r>
            <a:r>
              <a:rPr lang="en-US" sz="2800" b="1" baseline="30000" dirty="0" smtClean="0">
                <a:latin typeface="Tahoma" pitchFamily="34" charset="0"/>
                <a:cs typeface="Tahoma" pitchFamily="34" charset="0"/>
              </a:rPr>
              <a:t>th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 Street Interchanges </a:t>
            </a:r>
          </a:p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New 106</a:t>
            </a:r>
            <a:r>
              <a:rPr lang="en-US" sz="2800" b="1" baseline="30000" dirty="0" smtClean="0">
                <a:latin typeface="Tahoma" pitchFamily="34" charset="0"/>
                <a:cs typeface="Tahoma" pitchFamily="34" charset="0"/>
              </a:rPr>
              <a:t>th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 Street Interchange Alternatives </a:t>
            </a:r>
          </a:p>
          <a:p>
            <a:pPr lvl="1" algn="just">
              <a:buClr>
                <a:srgbClr val="3333CC"/>
              </a:buClr>
              <a:buSzPct val="60000"/>
            </a:pPr>
            <a:r>
              <a:rPr lang="en-US" sz="2200" dirty="0" smtClean="0"/>
              <a:t>Tight Diamond Interchange (TDI)</a:t>
            </a:r>
          </a:p>
          <a:p>
            <a:pPr lvl="1" algn="just">
              <a:buClr>
                <a:srgbClr val="3333CC"/>
              </a:buClr>
              <a:buSzPct val="60000"/>
            </a:pPr>
            <a:r>
              <a:rPr lang="en-US" sz="2200" dirty="0" smtClean="0"/>
              <a:t>Single Point Urban Interchange (SPUI)</a:t>
            </a:r>
          </a:p>
          <a:p>
            <a:pPr lvl="1" algn="just">
              <a:buClr>
                <a:srgbClr val="3333CC"/>
              </a:buClr>
              <a:buSzPct val="60000"/>
            </a:pPr>
            <a:r>
              <a:rPr lang="en-US" sz="2200" dirty="0" smtClean="0"/>
              <a:t>Diverging Diamond Interchange (DDU)</a:t>
            </a:r>
          </a:p>
          <a:p>
            <a:pPr lvl="1" algn="just">
              <a:buClr>
                <a:srgbClr val="3333CC"/>
              </a:buClr>
              <a:buSzPct val="60000"/>
            </a:pPr>
            <a:r>
              <a:rPr lang="en-US" sz="2200" dirty="0" smtClean="0"/>
              <a:t>Roundabout Interchange – Preferred Alternative   </a:t>
            </a:r>
          </a:p>
          <a:p>
            <a:pPr lvl="1" algn="just">
              <a:buClr>
                <a:srgbClr val="3333CC"/>
              </a:buClr>
              <a:buSzPct val="60000"/>
              <a:buNone/>
            </a:pPr>
            <a:endParaRPr lang="en-US" sz="2200" dirty="0" smtClean="0"/>
          </a:p>
          <a:p>
            <a:pPr lvl="1" algn="just">
              <a:buClr>
                <a:srgbClr val="3333CC"/>
              </a:buClr>
              <a:buSzPct val="60000"/>
              <a:buNone/>
            </a:pPr>
            <a:endParaRPr lang="en-US" sz="22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Alternatives Considered  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495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Tight Diamond Interchange (TDI)</a:t>
            </a:r>
            <a:endParaRPr lang="en-US" sz="2200" dirty="0" smtClean="0">
              <a:solidFill>
                <a:srgbClr val="00B050"/>
              </a:solidFill>
            </a:endParaRPr>
          </a:p>
          <a:p>
            <a:pPr lvl="1" algn="just">
              <a:buClr>
                <a:srgbClr val="3333CC"/>
              </a:buClr>
              <a:buSzPct val="60000"/>
              <a:buNone/>
            </a:pPr>
            <a:endParaRPr lang="en-US" sz="22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40" t="9011" r="12836" b="18231"/>
          <a:stretch/>
        </p:blipFill>
        <p:spPr bwMode="auto">
          <a:xfrm>
            <a:off x="533400" y="1524001"/>
            <a:ext cx="8077200" cy="433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68674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Welcome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9906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Rickie Clark, INDOT Office of Public Involvement 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Purpose/explanation of public hearing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Public hearing format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Visit our sign-in table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Informational handouts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Submitting public comments for hearings transcript</a:t>
            </a:r>
          </a:p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Project display area</a:t>
            </a:r>
          </a:p>
          <a:p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lvl="1"/>
            <a:endParaRPr lang="en-US" dirty="0" smtClean="0"/>
          </a:p>
          <a:p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Alternatives Considered  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Single Point Urban Interchange (SPUI)</a:t>
            </a:r>
            <a:endParaRPr lang="en-US" sz="2200" dirty="0" smtClean="0">
              <a:solidFill>
                <a:srgbClr val="00B050"/>
              </a:solidFill>
            </a:endParaRPr>
          </a:p>
          <a:p>
            <a:pPr lvl="1" algn="just">
              <a:buClr>
                <a:srgbClr val="3333CC"/>
              </a:buClr>
              <a:buSzPct val="60000"/>
              <a:buNone/>
            </a:pPr>
            <a:endParaRPr lang="en-US" sz="22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282" r="12478" b="36743"/>
          <a:stretch/>
        </p:blipFill>
        <p:spPr bwMode="auto">
          <a:xfrm>
            <a:off x="457200" y="1524000"/>
            <a:ext cx="832679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77470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Alternatives Considered  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Diverging Diamond Interchange (DDI)</a:t>
            </a:r>
            <a:endParaRPr lang="en-US" sz="2200" dirty="0" smtClean="0">
              <a:solidFill>
                <a:srgbClr val="00B050"/>
              </a:solidFill>
            </a:endParaRPr>
          </a:p>
          <a:p>
            <a:pPr lvl="1" algn="just">
              <a:buClr>
                <a:srgbClr val="3333CC"/>
              </a:buClr>
              <a:buSzPct val="60000"/>
              <a:buNone/>
            </a:pPr>
            <a:endParaRPr lang="en-US" sz="22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91" r="12924" b="47028"/>
          <a:stretch/>
        </p:blipFill>
        <p:spPr bwMode="auto">
          <a:xfrm>
            <a:off x="533400" y="1600200"/>
            <a:ext cx="8246666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11753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Alternatives Considered  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464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2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Comparison of Performance </a:t>
            </a:r>
            <a:endParaRPr lang="en-US" sz="2800" b="1" dirty="0" smtClean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  <a:p>
            <a:pPr lvl="1" algn="just">
              <a:buClr>
                <a:srgbClr val="3333CC"/>
              </a:buClr>
              <a:buSzPct val="60000"/>
              <a:buNone/>
            </a:pPr>
            <a:endParaRPr lang="en-US" sz="2200" dirty="0" smtClean="0"/>
          </a:p>
          <a:p>
            <a:pPr lvl="1" algn="just">
              <a:buClr>
                <a:srgbClr val="3333CC"/>
              </a:buClr>
              <a:buSzPct val="60000"/>
              <a:buNone/>
            </a:pPr>
            <a:endParaRPr lang="en-US" sz="22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47656153"/>
              </p:ext>
            </p:extLst>
          </p:nvPr>
        </p:nvGraphicFramePr>
        <p:xfrm>
          <a:off x="381000" y="1600200"/>
          <a:ext cx="8458199" cy="2966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43199"/>
                <a:gridCol w="1447800"/>
                <a:gridCol w="1371600"/>
                <a:gridCol w="1295400"/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Interchange</a:t>
                      </a:r>
                      <a:r>
                        <a:rPr lang="en-US" sz="1600" baseline="0" dirty="0" smtClean="0"/>
                        <a:t> Alternative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Roundabout</a:t>
                      </a:r>
                    </a:p>
                    <a:p>
                      <a:pPr algn="ctr"/>
                      <a:r>
                        <a:rPr lang="en-US" sz="1600" dirty="0" smtClean="0"/>
                        <a:t>(preferred)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TDI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SPUI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DDI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2035 Peak Hour Operations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(average</a:t>
                      </a:r>
                      <a:r>
                        <a:rPr lang="en-US" sz="1600" baseline="0" dirty="0" smtClean="0">
                          <a:solidFill>
                            <a:schemeClr val="bg2"/>
                          </a:solidFill>
                        </a:rPr>
                        <a:t> delay in seconds per vehicle)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5.8 (AM)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28.7 (PM)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42.4 (AM)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45.5 (PM)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33.3 (AM)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33.0 (PM)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29.7 (AM east)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19.2 (AM</a:t>
                      </a:r>
                      <a:r>
                        <a:rPr lang="en-US" sz="1600" baseline="0" dirty="0" smtClean="0">
                          <a:solidFill>
                            <a:schemeClr val="bg2"/>
                          </a:solidFill>
                        </a:rPr>
                        <a:t> west)</a:t>
                      </a:r>
                    </a:p>
                    <a:p>
                      <a:pPr algn="ctr"/>
                      <a:r>
                        <a:rPr lang="en-US" sz="1600" baseline="0" dirty="0" smtClean="0">
                          <a:solidFill>
                            <a:schemeClr val="bg2"/>
                          </a:solidFill>
                        </a:rPr>
                        <a:t>44.3 (PM east)</a:t>
                      </a:r>
                    </a:p>
                    <a:p>
                      <a:pPr algn="ctr"/>
                      <a:r>
                        <a:rPr lang="en-US" sz="1600" baseline="0" dirty="0" smtClean="0">
                          <a:solidFill>
                            <a:schemeClr val="bg2"/>
                          </a:solidFill>
                        </a:rPr>
                        <a:t>24.8 (PM west)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2035 “Off-Peak” Operations</a:t>
                      </a:r>
                      <a:r>
                        <a:rPr lang="en-US" sz="16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Little to no delay 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Some traffic signal delay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Some traffic signal delay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Some traffic signal delay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Satisfies </a:t>
                      </a:r>
                      <a:r>
                        <a:rPr lang="en-US" sz="1600" baseline="0" dirty="0" smtClean="0">
                          <a:solidFill>
                            <a:schemeClr val="bg2"/>
                          </a:solidFill>
                        </a:rPr>
                        <a:t>Purpose and Need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Yes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Yes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Yes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Yes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Estimated Cost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$34 million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$32 million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$36 million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$35 million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10221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Alternatives Considered  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464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2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Comparison of Environmental Impacts</a:t>
            </a:r>
            <a:endParaRPr lang="en-US" sz="2800" b="1" dirty="0" smtClean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  <a:p>
            <a:pPr lvl="1" algn="just">
              <a:buClr>
                <a:srgbClr val="3333CC"/>
              </a:buClr>
              <a:buSzPct val="60000"/>
              <a:buNone/>
            </a:pPr>
            <a:endParaRPr lang="en-US" sz="2200" dirty="0" smtClean="0"/>
          </a:p>
          <a:p>
            <a:pPr lvl="1" algn="just">
              <a:buClr>
                <a:srgbClr val="3333CC"/>
              </a:buClr>
              <a:buSzPct val="60000"/>
              <a:buNone/>
            </a:pPr>
            <a:endParaRPr lang="en-US" sz="22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2567492"/>
              </p:ext>
            </p:extLst>
          </p:nvPr>
        </p:nvGraphicFramePr>
        <p:xfrm>
          <a:off x="381000" y="1600200"/>
          <a:ext cx="8458199" cy="2804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19400"/>
                <a:gridCol w="1447800"/>
                <a:gridCol w="1295399"/>
                <a:gridCol w="1295400"/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Interchange</a:t>
                      </a:r>
                      <a:r>
                        <a:rPr lang="en-US" sz="1600" baseline="0" dirty="0" smtClean="0"/>
                        <a:t> Alternative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Roundabout</a:t>
                      </a:r>
                    </a:p>
                    <a:p>
                      <a:pPr algn="ctr"/>
                      <a:r>
                        <a:rPr lang="en-US" sz="1600" dirty="0" smtClean="0"/>
                        <a:t>(preferred)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TDI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SPUI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DDI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New permanent</a:t>
                      </a:r>
                      <a:r>
                        <a:rPr lang="en-US" sz="1600" baseline="0" dirty="0" smtClean="0">
                          <a:solidFill>
                            <a:schemeClr val="bg2"/>
                          </a:solidFill>
                        </a:rPr>
                        <a:t> ROW (acres)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9.5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9.0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10.7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10.1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Wetlands (acres)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0.63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0.52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0.69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0.73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Floodplain (acres)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0.0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0.0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0.0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0.0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Streams (lineal</a:t>
                      </a:r>
                      <a:r>
                        <a:rPr lang="en-US" sz="1600" baseline="0" dirty="0" smtClean="0">
                          <a:solidFill>
                            <a:schemeClr val="bg2"/>
                          </a:solidFill>
                        </a:rPr>
                        <a:t> feet)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0.0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0.0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0.0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0.0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Farmland</a:t>
                      </a:r>
                      <a:r>
                        <a:rPr lang="en-US" sz="1600" baseline="0" dirty="0" smtClean="0">
                          <a:solidFill>
                            <a:schemeClr val="bg2"/>
                          </a:solidFill>
                        </a:rPr>
                        <a:t> (acres)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0.0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0.0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0.0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0.0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Relocations (number)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41844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Maintenance of Traffic During Construction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178798" cy="5293650"/>
          </a:xfrm>
        </p:spPr>
        <p:txBody>
          <a:bodyPr>
            <a:normAutofit/>
          </a:bodyPr>
          <a:lstStyle/>
          <a:p>
            <a:r>
              <a:rPr lang="en-US" sz="2000" dirty="0"/>
              <a:t>Mainline I-69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/>
              <a:t>Lanes narrowed to 11 feet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/>
              <a:t>Speed limit reduced to 55 mph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/>
              <a:t>No </a:t>
            </a:r>
            <a:r>
              <a:rPr lang="en-US" sz="1600" dirty="0" smtClean="0"/>
              <a:t>lane </a:t>
            </a:r>
            <a:r>
              <a:rPr lang="en-US" sz="1600" dirty="0"/>
              <a:t>closures during the day, lane shifts only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/>
              <a:t>Nighttime lane closures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/>
              <a:t>20 minute stoppages for overhead construction</a:t>
            </a:r>
          </a:p>
          <a:p>
            <a:endParaRPr lang="en-US" sz="2000" dirty="0"/>
          </a:p>
          <a:p>
            <a:r>
              <a:rPr lang="en-US" sz="2000" dirty="0"/>
              <a:t>106</a:t>
            </a:r>
            <a:r>
              <a:rPr lang="en-US" sz="2000" baseline="30000" dirty="0"/>
              <a:t>th</a:t>
            </a:r>
            <a:r>
              <a:rPr lang="en-US" sz="2000" dirty="0"/>
              <a:t> Street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/>
              <a:t>Complete </a:t>
            </a:r>
            <a:r>
              <a:rPr lang="en-US" sz="1600" dirty="0" smtClean="0"/>
              <a:t>closure for duration of construction</a:t>
            </a:r>
            <a:endParaRPr lang="en-US" sz="1600" dirty="0"/>
          </a:p>
          <a:p>
            <a:endParaRPr lang="en-US" sz="2000" dirty="0"/>
          </a:p>
          <a:p>
            <a:r>
              <a:rPr lang="en-US" sz="2000" dirty="0"/>
              <a:t>Detour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/>
              <a:t>Hague Road, 96</a:t>
            </a:r>
            <a:r>
              <a:rPr lang="en-US" sz="1600" baseline="30000" dirty="0"/>
              <a:t>th</a:t>
            </a:r>
            <a:r>
              <a:rPr lang="en-US" sz="1600" dirty="0"/>
              <a:t> Street and Lantern Road</a:t>
            </a:r>
          </a:p>
          <a:p>
            <a:pPr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2003183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Maintenance of Traffic During Construction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219200" y="990600"/>
          <a:ext cx="6400800" cy="4946073"/>
        </p:xfrm>
        <a:graphic>
          <a:graphicData uri="http://schemas.openxmlformats.org/presentationml/2006/ole">
            <p:oleObj spid="_x0000_s2050" name="Acrobat Document" r:id="rId4" imgW="10060560" imgH="7774200" progId="Acrobat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003183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3058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Real Estate Acquisition Process</a:t>
            </a:r>
          </a:p>
        </p:txBody>
      </p:sp>
      <p:pic>
        <p:nvPicPr>
          <p:cNvPr id="67586" name="Picture 4" descr="FHWA Land Acquisition Brochure Cover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46875"/>
          <a:stretch>
            <a:fillRect/>
          </a:stretch>
        </p:blipFill>
        <p:spPr bwMode="auto">
          <a:xfrm>
            <a:off x="3124200" y="1524000"/>
            <a:ext cx="3048000" cy="3962400"/>
          </a:xfrm>
          <a:noFill/>
          <a:ln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305800" cy="792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Real Estate Acquisition Process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60437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3333CC"/>
              </a:buClr>
            </a:pP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"Uniform Act of 1970"</a:t>
            </a:r>
          </a:p>
          <a:p>
            <a:pPr lvl="1" eaLnBrk="1" hangingPunct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All federal, state and local governments must comply</a:t>
            </a:r>
          </a:p>
          <a:p>
            <a:pPr lvl="1" eaLnBrk="1" hangingPunct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Requires an offer for just compensation</a:t>
            </a:r>
          </a:p>
          <a:p>
            <a:pPr eaLnBrk="1" hangingPunct="1">
              <a:buClr>
                <a:srgbClr val="3333CC"/>
              </a:buClr>
            </a:pP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Acquisition Process</a:t>
            </a:r>
          </a:p>
          <a:p>
            <a:pPr lvl="1" eaLnBrk="1" hangingPunct="1">
              <a:buClr>
                <a:srgbClr val="3333CC"/>
              </a:buClr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Appraisals</a:t>
            </a:r>
          </a:p>
          <a:p>
            <a:pPr lvl="1" eaLnBrk="1" hangingPunct="1">
              <a:buClr>
                <a:srgbClr val="3333CC"/>
              </a:buClr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Review Appraisals</a:t>
            </a:r>
          </a:p>
          <a:p>
            <a:pPr lvl="1" eaLnBrk="1" hangingPunct="1">
              <a:buClr>
                <a:srgbClr val="3333CC"/>
              </a:buClr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Negotiations</a:t>
            </a:r>
          </a:p>
          <a:p>
            <a:pPr eaLnBrk="1" hangingPunct="1">
              <a:buClr>
                <a:srgbClr val="3333CC"/>
              </a:buClr>
            </a:pP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INDOT Real Estate Team to work with impacted property owners 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4582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New Interchange 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7315200" cy="426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Right-of-way</a:t>
            </a:r>
          </a:p>
          <a:p>
            <a:pPr marL="742950" lvl="2" indent="-285750">
              <a:buClr>
                <a:srgbClr val="3333CC"/>
              </a:buClr>
              <a:buSzPct val="60000"/>
            </a:pPr>
            <a:r>
              <a:rPr lang="en-US" altLang="en-US" dirty="0" smtClean="0"/>
              <a:t>Permanent R/W: 9.5 acres</a:t>
            </a:r>
          </a:p>
          <a:p>
            <a:pPr marL="1200150" lvl="3" indent="-285750">
              <a:buClr>
                <a:srgbClr val="3333CC"/>
              </a:buClr>
              <a:buSzPct val="60000"/>
            </a:pPr>
            <a:r>
              <a:rPr lang="en-US" altLang="en-US" dirty="0" smtClean="0"/>
              <a:t>Commercial</a:t>
            </a:r>
          </a:p>
          <a:p>
            <a:pPr marL="1200150" lvl="3" indent="-285750">
              <a:buClr>
                <a:srgbClr val="3333CC"/>
              </a:buClr>
              <a:buSzPct val="60000"/>
            </a:pPr>
            <a:r>
              <a:rPr lang="en-US" altLang="en-US" dirty="0" smtClean="0"/>
              <a:t>Agricultural</a:t>
            </a:r>
          </a:p>
          <a:p>
            <a:pPr marL="1200150" lvl="3" indent="-285750">
              <a:buClr>
                <a:srgbClr val="3333CC"/>
              </a:buClr>
              <a:buSzPct val="60000"/>
            </a:pPr>
            <a:r>
              <a:rPr lang="en-US" altLang="en-US" dirty="0" smtClean="0"/>
              <a:t>Forest</a:t>
            </a:r>
          </a:p>
          <a:p>
            <a:pPr marL="742950" lvl="2" indent="-285750">
              <a:buClr>
                <a:srgbClr val="3333CC"/>
              </a:buClr>
              <a:buSzPct val="60000"/>
            </a:pPr>
            <a:r>
              <a:rPr lang="en-US" altLang="en-US" dirty="0" smtClean="0"/>
              <a:t>Temporary R/W: 1.7 acres</a:t>
            </a:r>
          </a:p>
          <a:p>
            <a:pPr marL="1200150" lvl="3" indent="-285750">
              <a:buClr>
                <a:srgbClr val="3333CC"/>
              </a:buClr>
              <a:buSzPct val="60000"/>
            </a:pPr>
            <a:r>
              <a:rPr lang="en-US" altLang="en-US" dirty="0" smtClean="0"/>
              <a:t>Commercial</a:t>
            </a:r>
          </a:p>
          <a:p>
            <a:pPr marL="742950" lvl="2" indent="-285750">
              <a:buSzPct val="60000"/>
              <a:buNone/>
            </a:pPr>
            <a:endParaRPr lang="en-US" altLang="en-US" sz="2800" dirty="0"/>
          </a:p>
          <a:p>
            <a:pPr lvl="1">
              <a:buNone/>
            </a:pPr>
            <a:endParaRPr lang="en-US" sz="2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5919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1534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Project Schedule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3333CC"/>
              </a:buClr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Public Hearing: September 2015</a:t>
            </a:r>
          </a:p>
          <a:p>
            <a:pPr eaLnBrk="1" hangingPunct="1">
              <a:buClr>
                <a:srgbClr val="3333CC"/>
              </a:buClr>
              <a:buNone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buClr>
                <a:srgbClr val="3333CC"/>
              </a:buClr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Public comments requested by COB 9/25/15</a:t>
            </a:r>
          </a:p>
          <a:p>
            <a:pPr eaLnBrk="1" hangingPunct="1">
              <a:buClr>
                <a:srgbClr val="3333CC"/>
              </a:buClr>
              <a:buNone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buClr>
                <a:srgbClr val="3333CC"/>
              </a:buClr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INDOT review and consideration of comments; finalize environmental document and design – Fall 2015</a:t>
            </a:r>
          </a:p>
          <a:p>
            <a:pPr eaLnBrk="1" hangingPunct="1">
              <a:buClr>
                <a:srgbClr val="3333CC"/>
              </a:buClr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buClr>
                <a:srgbClr val="3333CC"/>
              </a:buClr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Real estate acquisition phase – 2015/2016</a:t>
            </a:r>
          </a:p>
          <a:p>
            <a:pPr eaLnBrk="1" hangingPunct="1">
              <a:buClr>
                <a:srgbClr val="3333CC"/>
              </a:buClr>
              <a:buNone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buClr>
                <a:srgbClr val="3333CC"/>
              </a:buClr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Construction:  2016 through 2017    </a:t>
            </a:r>
          </a:p>
          <a:p>
            <a:pPr lvl="1" eaLnBrk="1" hangingPunct="1">
              <a:buClr>
                <a:schemeClr val="tx2"/>
              </a:buClr>
              <a:buNone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0"/>
            <a:ext cx="82296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Welcome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990600"/>
            <a:ext cx="8229600" cy="495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Introduction of INDOT Project Team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Project Management 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Public Involvement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Greenfield District – INDOT Regional Office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Environmental Services 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Real Estate  </a:t>
            </a:r>
          </a:p>
          <a:p>
            <a:pPr marL="342900" lvl="1" indent="-342900">
              <a:buClr>
                <a:schemeClr val="folHlink"/>
              </a:buClr>
              <a:buSzPct val="60000"/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The Corradino Group</a:t>
            </a:r>
          </a:p>
          <a:p>
            <a:pPr marL="742950" lvl="2" indent="-342900">
              <a:buSzPct val="60000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Environmental Analysis Team </a:t>
            </a:r>
          </a:p>
          <a:p>
            <a:pPr marL="342900" lvl="1" indent="-342900">
              <a:buClr>
                <a:schemeClr val="folHlink"/>
              </a:buClr>
              <a:buSzPct val="60000"/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United Consulting Engineers</a:t>
            </a:r>
          </a:p>
          <a:p>
            <a:pPr marL="742950" lvl="2" indent="-342900">
              <a:buSzPct val="60000"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Design Team</a:t>
            </a:r>
          </a:p>
          <a:p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Recognition of elected and local public officials</a:t>
            </a:r>
          </a:p>
          <a:p>
            <a:pPr>
              <a:buNone/>
            </a:pP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lvl="1"/>
            <a:endParaRPr lang="en-US" dirty="0" smtClean="0"/>
          </a:p>
          <a:p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Feedback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>
                <a:latin typeface="Tahoma" pitchFamily="34" charset="0"/>
              </a:rPr>
              <a:t>INDOT would like to hear from you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</a:rPr>
              <a:t>Talk with INDOT project team members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</a:rPr>
              <a:t>Comment sheet in information packet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</a:rPr>
              <a:t>E-mail or mail comments to INDOT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</a:rPr>
              <a:t>Sign-in list to be added to project mailing list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</a:rPr>
              <a:t>Visit INDOT Greenfield District page at </a:t>
            </a:r>
            <a:r>
              <a:rPr lang="en-US" sz="2400" dirty="0" smtClean="0">
                <a:latin typeface="Tahoma" pitchFamily="34" charset="0"/>
                <a:hlinkClick r:id="rId3"/>
              </a:rPr>
              <a:t>http://www.in.gov/indot/2704.htm</a:t>
            </a:r>
            <a:r>
              <a:rPr lang="en-US" sz="2400" dirty="0" smtClean="0">
                <a:latin typeface="Tahoma" pitchFamily="34" charset="0"/>
              </a:rPr>
              <a:t>   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</a:rPr>
              <a:t>All comments are very much appreciated and will be given full consideration by project team</a:t>
            </a:r>
          </a:p>
          <a:p>
            <a:pPr lvl="1">
              <a:buNone/>
            </a:pPr>
            <a:endParaRPr lang="en-US" sz="2400" dirty="0" smtClean="0">
              <a:latin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Submit Public Comments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990600"/>
            <a:ext cx="8229600" cy="5029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Submit public comments using the options described in first page of information packet: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Public Comment Form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Via e-mail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Participating during public comment session via microphone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Verbal comments recorded and transcribed for inclusion into public hearings transcript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INDOT respectfully requests comments be submitted by Friday, September 25, 2015.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All comments submitted will become part of public record, entered into transcript, reviewed, evaluated and given full consideration during decision making process.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Next Steps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990600"/>
            <a:ext cx="8229600" cy="5029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Public and project stakeholder input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Submit comments via options described on page 1 of information packet</a:t>
            </a:r>
          </a:p>
          <a:p>
            <a:pPr>
              <a:buClr>
                <a:srgbClr val="3333CC"/>
              </a:buClr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INDOT review and evaluation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All comments are given full consideration during decision-making process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Address comments, finalize/approve environmental document, complete project design </a:t>
            </a:r>
          </a:p>
          <a:p>
            <a:pPr>
              <a:buClr>
                <a:srgbClr val="3333CC"/>
              </a:buClr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Communicate a decision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INDOT will notify persons on mailing list of decision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Work through local media outlets and paid legal notice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Make project documents accessible via repositories </a:t>
            </a:r>
          </a:p>
          <a:p>
            <a:pPr>
              <a:buClr>
                <a:srgbClr val="3333CC"/>
              </a:buClr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Questions? Contact Public Involvement Team </a:t>
            </a:r>
          </a:p>
          <a:p>
            <a:pPr lvl="1">
              <a:buNone/>
            </a:pP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lvl="1">
              <a:buNone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endParaRPr lang="en-US" sz="2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Public Involvement Team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990600"/>
            <a:ext cx="8229600" cy="426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Rickie Clark</a:t>
            </a:r>
          </a:p>
          <a:p>
            <a:pPr indent="-1588">
              <a:spcBef>
                <a:spcPts val="0"/>
              </a:spcBef>
              <a:buNone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INDOT Office of Public Involvement </a:t>
            </a:r>
          </a:p>
          <a:p>
            <a:pPr indent="-1588">
              <a:spcBef>
                <a:spcPts val="0"/>
              </a:spcBef>
              <a:buNone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(317) 232-6601 </a:t>
            </a:r>
          </a:p>
          <a:p>
            <a:pPr indent="-1588">
              <a:spcBef>
                <a:spcPts val="0"/>
              </a:spcBef>
              <a:buNone/>
            </a:pPr>
            <a:r>
              <a:rPr lang="en-US" sz="2800" dirty="0" smtClean="0">
                <a:latin typeface="Tahoma" pitchFamily="34" charset="0"/>
                <a:cs typeface="Tahoma" pitchFamily="34" charset="0"/>
                <a:hlinkClick r:id="rId3"/>
              </a:rPr>
              <a:t>rclark@indot.in.gov</a:t>
            </a: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Nathan Riggs , Communications Director </a:t>
            </a:r>
          </a:p>
          <a:p>
            <a:pPr indent="-1588">
              <a:spcBef>
                <a:spcPts val="0"/>
              </a:spcBef>
              <a:buNone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INDOT Greenfield District Office </a:t>
            </a:r>
            <a:br>
              <a:rPr lang="en-US" sz="2800" dirty="0" smtClean="0">
                <a:latin typeface="Tahoma" pitchFamily="34" charset="0"/>
                <a:cs typeface="Tahoma" pitchFamily="34" charset="0"/>
              </a:rPr>
            </a:br>
            <a:r>
              <a:rPr lang="en-US" sz="2800" dirty="0" smtClean="0">
                <a:latin typeface="Tahoma" pitchFamily="34" charset="0"/>
                <a:cs typeface="Tahoma" pitchFamily="34" charset="0"/>
              </a:rPr>
              <a:t>(855) 463-6848 </a:t>
            </a:r>
          </a:p>
          <a:p>
            <a:pPr indent="-1588">
              <a:spcBef>
                <a:spcPts val="0"/>
              </a:spcBef>
              <a:buNone/>
            </a:pPr>
            <a:r>
              <a:rPr lang="en-US" sz="2800" dirty="0" smtClean="0">
                <a:latin typeface="Tahoma" pitchFamily="34" charset="0"/>
                <a:cs typeface="Tahoma" pitchFamily="34" charset="0"/>
                <a:hlinkClick r:id="rId4"/>
              </a:rPr>
              <a:t>eastcentralin@indot.in.gov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     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buNone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01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Thank You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077200" cy="39004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Please visit with INDOT project officials following the public comment session</a:t>
            </a:r>
          </a:p>
          <a:p>
            <a:pPr eaLnBrk="1" hangingPunct="1">
              <a:defRPr/>
            </a:pP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Project Open House </a:t>
            </a:r>
          </a:p>
          <a:p>
            <a:pPr lvl="1" eaLnBrk="1" hangingPunct="1">
              <a:buClr>
                <a:srgbClr val="3333CC"/>
              </a:buClr>
              <a:buSzPct val="60000"/>
              <a:defRPr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Project maps, displays, real estate acquisition table, INDOT project team and informal Q &amp; A</a:t>
            </a:r>
          </a:p>
          <a:p>
            <a:pPr lvl="1" eaLnBrk="1" hangingPunct="1">
              <a:buClr>
                <a:srgbClr val="3333CC"/>
              </a:buClr>
              <a:buSzPct val="60000"/>
              <a:defRPr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View environmental document on INDOT Greenfield District page </a:t>
            </a:r>
            <a:r>
              <a:rPr lang="en-US" sz="2400" dirty="0" smtClean="0">
                <a:latin typeface="Tahoma" pitchFamily="34" charset="0"/>
                <a:cs typeface="Tahoma" pitchFamily="34" charset="0"/>
                <a:hlinkClick r:id="rId3"/>
              </a:rPr>
              <a:t>http://www.in.gov/indot/2704.htm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lvl="1" eaLnBrk="1" hangingPunct="1">
              <a:buClr>
                <a:srgbClr val="3333CC"/>
              </a:buClr>
              <a:buSzPct val="60000"/>
              <a:defRPr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Visit Project Page at: </a:t>
            </a:r>
            <a:r>
              <a:rPr lang="en-US" sz="2400" dirty="0" smtClean="0">
                <a:latin typeface="Tahoma" pitchFamily="34" charset="0"/>
                <a:cs typeface="Tahoma" pitchFamily="34" charset="0"/>
                <a:hlinkClick r:id="rId4"/>
              </a:rPr>
              <a:t>http://www.in.gov/indot/3399.htm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01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Public Comment Session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5" name="Picture 5" descr="L:\Graphics\Logos\Client Logos_Seals\INDOT.LGO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75" y="1914525"/>
            <a:ext cx="3009900" cy="3009900"/>
          </a:xfrm>
          <a:prstGeom prst="ellipse">
            <a:avLst/>
          </a:prstGeom>
          <a:ln w="63500" cap="rnd"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0"/>
            <a:ext cx="82296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Public Hearing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990600"/>
            <a:ext cx="83058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Sign-in at attendance table to be added to project mailing list 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A public hearing notice was mailed to known property owners within project area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Announcement of this hearing was posted to INDOT website. A media release was also issued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A copy of presentation and project documentation is available on-line via INDOT website</a:t>
            </a:r>
            <a:endParaRPr lang="en-US" sz="2400" b="1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Legal notice publishing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:  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Indianapolis Star </a:t>
            </a:r>
          </a:p>
          <a:p>
            <a:pPr lvl="2">
              <a:buClr>
                <a:srgbClr val="3333CC"/>
              </a:buClr>
              <a:buSzPct val="60000"/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August 24</a:t>
            </a:r>
            <a:r>
              <a:rPr lang="en-US" sz="2000" baseline="30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th</a:t>
            </a: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, 25</a:t>
            </a:r>
            <a:r>
              <a:rPr lang="en-US" sz="2000" baseline="30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th</a:t>
            </a: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, 31</a:t>
            </a:r>
            <a:r>
              <a:rPr lang="en-US" sz="2000" baseline="30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th</a:t>
            </a: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, September 8</a:t>
            </a:r>
            <a:r>
              <a:rPr lang="en-US" sz="2000" baseline="30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th</a:t>
            </a: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 2015</a:t>
            </a:r>
          </a:p>
          <a:p>
            <a:pPr lvl="1">
              <a:buClr>
                <a:srgbClr val="3333CC"/>
              </a:buClr>
              <a:buSzPct val="60000"/>
              <a:buNone/>
            </a:pPr>
            <a:endParaRPr lang="en-US" sz="2000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buNone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lvl="1"/>
            <a:endParaRPr lang="en-US" dirty="0" smtClean="0"/>
          </a:p>
          <a:p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Project Stakeholders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Indiana Department of Transportation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Indiana Division Federal Highway Administration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Hamilton County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City of Fishers 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Elected public officials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Indianapolis Metropolitan Planning Organization 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Community residents and citizens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Commuters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Businesses 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Emergency services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Schools </a:t>
            </a:r>
          </a:p>
          <a:p>
            <a:pPr>
              <a:lnSpc>
                <a:spcPct val="80000"/>
              </a:lnSpc>
              <a:buNone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3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7"/>
          <p:cNvGraphicFramePr>
            <a:graphicFrameLocks/>
          </p:cNvGraphicFramePr>
          <p:nvPr/>
        </p:nvGraphicFramePr>
        <p:xfrm>
          <a:off x="495300" y="2057400"/>
          <a:ext cx="86487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Project Development Process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1" name="Up Arrow Callout 72"/>
          <p:cNvSpPr>
            <a:spLocks noChangeArrowheads="1"/>
          </p:cNvSpPr>
          <p:nvPr/>
        </p:nvSpPr>
        <p:spPr bwMode="auto">
          <a:xfrm flipH="1">
            <a:off x="3505200" y="4572000"/>
            <a:ext cx="1981200" cy="276999"/>
          </a:xfrm>
          <a:prstGeom prst="upArrowCallout">
            <a:avLst>
              <a:gd name="adj1" fmla="val 23101"/>
              <a:gd name="adj2" fmla="val 0"/>
              <a:gd name="adj3" fmla="val 0"/>
              <a:gd name="adj4" fmla="val 10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Public Hearing</a:t>
            </a: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Interchange Justification 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434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algn="just">
              <a:buClr>
                <a:srgbClr val="3333CC"/>
              </a:buClr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Focused on traffic operations and safety</a:t>
            </a:r>
          </a:p>
          <a:p>
            <a:pPr lvl="1" algn="just">
              <a:buClr>
                <a:srgbClr val="3333CC"/>
              </a:buClr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Required area-wide traffic modeling </a:t>
            </a:r>
          </a:p>
          <a:p>
            <a:pPr lvl="1">
              <a:buClr>
                <a:srgbClr val="3333CC"/>
              </a:buClr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Reviewed by Federal Highway Administration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 </a:t>
            </a:r>
          </a:p>
          <a:p>
            <a:pPr lvl="2">
              <a:buClr>
                <a:srgbClr val="3333CC"/>
              </a:buClr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Satisfied the required eight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(8)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policy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points </a:t>
            </a: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marL="457200" lvl="1" indent="0">
              <a:buClr>
                <a:srgbClr val="3333CC"/>
              </a:buClr>
              <a:buNone/>
            </a:pPr>
            <a:endParaRPr lang="en-US" sz="2000" dirty="0" smtClean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buFont typeface="Wingdings" pitchFamily="2" charset="2"/>
              <a:buNone/>
            </a:pPr>
            <a:endParaRPr lang="en-US" sz="3200" dirty="0" smtClean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None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Environmental Document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434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algn="just">
              <a:buClr>
                <a:srgbClr val="3333CC"/>
              </a:buClr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Requirement of the National Environmental Policy Act (NEPA) </a:t>
            </a:r>
          </a:p>
          <a:p>
            <a:pPr lvl="1" algn="just">
              <a:buClr>
                <a:srgbClr val="3333CC"/>
              </a:buClr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Requires INDOT to analyze and evaluate the impacts of a proposed project to the natural and socio-economic environments</a:t>
            </a:r>
          </a:p>
          <a:p>
            <a:pPr lvl="1">
              <a:buClr>
                <a:srgbClr val="3333CC"/>
              </a:buClr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Impacts are described in environmental document</a:t>
            </a:r>
          </a:p>
          <a:p>
            <a:pPr lvl="2">
              <a:buClr>
                <a:srgbClr val="3333CC"/>
              </a:buClr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Environmental Assessment  - type of document required for projects of greater impact</a:t>
            </a:r>
          </a:p>
          <a:p>
            <a:pPr lvl="2">
              <a:buClr>
                <a:srgbClr val="3333CC"/>
              </a:buClr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The proposed action to construct a new interchange involves  environmental impact 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  <a:p>
            <a:pPr lvl="1">
              <a:buClr>
                <a:srgbClr val="3333CC"/>
              </a:buClr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Environmental document released for public involvement</a:t>
            </a:r>
          </a:p>
          <a:p>
            <a:pPr lvl="2">
              <a:buClr>
                <a:srgbClr val="3333CC"/>
              </a:buClr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August 2015</a:t>
            </a:r>
          </a:p>
          <a:p>
            <a:pPr lvl="2">
              <a:buClr>
                <a:srgbClr val="3333CC"/>
              </a:buClr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Is available for review via public repositories  </a:t>
            </a:r>
          </a:p>
          <a:p>
            <a:pPr lvl="1">
              <a:buFont typeface="Wingdings" pitchFamily="2" charset="2"/>
              <a:buNone/>
            </a:pPr>
            <a:endParaRPr lang="en-US" sz="32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None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Environmental Document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464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Environmental Process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Establish Purpose and Need 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Develop a number of possible alternatives</a:t>
            </a:r>
          </a:p>
          <a:p>
            <a:pPr lvl="2">
              <a:buClr>
                <a:srgbClr val="3333CC"/>
              </a:buClr>
              <a:buSzPct val="60000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The “Do Nothing” alternative is a baseline for comparison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Evaluate and screen alternatives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Identify a preferred alternative </a:t>
            </a:r>
          </a:p>
          <a:p>
            <a:pPr lvl="1">
              <a:buClr>
                <a:srgbClr val="3333CC"/>
              </a:buClr>
              <a:buSzPct val="60000"/>
              <a:buNone/>
            </a:pPr>
            <a:endParaRPr lang="en-US" sz="8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Solicit public comment on environmental document and preliminary design plan </a:t>
            </a:r>
            <a:endParaRPr lang="en-US" sz="800" dirty="0" smtClean="0">
              <a:latin typeface="Tahoma" pitchFamily="34" charset="0"/>
              <a:cs typeface="Tahoma" pitchFamily="34" charset="0"/>
            </a:endParaRP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Solicit, address and fully consider public comment as part of decision making process </a:t>
            </a:r>
          </a:p>
          <a:p>
            <a:pPr lvl="1">
              <a:buClr>
                <a:srgbClr val="3333CC"/>
              </a:buClr>
              <a:buSzPct val="60000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Finalize and approve environmental document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24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Blends">
  <a:themeElements>
    <a:clrScheme name="3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3_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3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9870</TotalTime>
  <Words>1547</Words>
  <Application>Microsoft Office PowerPoint</Application>
  <PresentationFormat>On-screen Show (4:3)</PresentationFormat>
  <Paragraphs>397</Paragraphs>
  <Slides>35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3_Blends</vt:lpstr>
      <vt:lpstr>Acrobat Document</vt:lpstr>
      <vt:lpstr>Slide 1</vt:lpstr>
      <vt:lpstr>Welcome</vt:lpstr>
      <vt:lpstr>Welcome</vt:lpstr>
      <vt:lpstr>Public Hearing</vt:lpstr>
      <vt:lpstr>Project Stakeholders</vt:lpstr>
      <vt:lpstr>Slide 6</vt:lpstr>
      <vt:lpstr>Interchange Justification </vt:lpstr>
      <vt:lpstr>Environmental Document</vt:lpstr>
      <vt:lpstr>Environmental Document</vt:lpstr>
      <vt:lpstr>A number of items are evaluated </vt:lpstr>
      <vt:lpstr>Noise </vt:lpstr>
      <vt:lpstr>Air Quality</vt:lpstr>
      <vt:lpstr>Environmental Documentation</vt:lpstr>
      <vt:lpstr>New Interchange </vt:lpstr>
      <vt:lpstr>Project Overview</vt:lpstr>
      <vt:lpstr>Project Overview</vt:lpstr>
      <vt:lpstr>Preferred Alternative</vt:lpstr>
      <vt:lpstr>Alternatives Considered  </vt:lpstr>
      <vt:lpstr>Alternatives Considered  </vt:lpstr>
      <vt:lpstr>Alternatives Considered  </vt:lpstr>
      <vt:lpstr>Alternatives Considered  </vt:lpstr>
      <vt:lpstr>Alternatives Considered  </vt:lpstr>
      <vt:lpstr>Alternatives Considered  </vt:lpstr>
      <vt:lpstr>Maintenance of Traffic During Construction</vt:lpstr>
      <vt:lpstr>Slide 25</vt:lpstr>
      <vt:lpstr>Real Estate Acquisition Process</vt:lpstr>
      <vt:lpstr>Real Estate Acquisition Process</vt:lpstr>
      <vt:lpstr>New Interchange </vt:lpstr>
      <vt:lpstr>Project Schedule</vt:lpstr>
      <vt:lpstr>Feedback</vt:lpstr>
      <vt:lpstr>Submit Public Comments</vt:lpstr>
      <vt:lpstr>Next Steps</vt:lpstr>
      <vt:lpstr>Public Involvement Team</vt:lpstr>
      <vt:lpstr>Thank You</vt:lpstr>
      <vt:lpstr>Public Comment Session</vt:lpstr>
    </vt:vector>
  </TitlesOfParts>
  <Company>Indiana Department of Transportation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Business Information and Technology Solutions</dc:creator>
  <cp:lastModifiedBy>nwatts</cp:lastModifiedBy>
  <cp:revision>790</cp:revision>
  <cp:lastPrinted>2014-09-11T15:25:53Z</cp:lastPrinted>
  <dcterms:created xsi:type="dcterms:W3CDTF">2006-07-17T19:52:40Z</dcterms:created>
  <dcterms:modified xsi:type="dcterms:W3CDTF">2015-09-11T14:51:35Z</dcterms:modified>
</cp:coreProperties>
</file>