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1" r:id="rId4"/>
    <p:sldMasterId id="2147483685" r:id="rId5"/>
    <p:sldMasterId id="2147483687" r:id="rId6"/>
  </p:sldMasterIdLst>
  <p:notesMasterIdLst>
    <p:notesMasterId r:id="rId33"/>
  </p:notesMasterIdLst>
  <p:handoutMasterIdLst>
    <p:handoutMasterId r:id="rId34"/>
  </p:handoutMasterIdLst>
  <p:sldIdLst>
    <p:sldId id="257" r:id="rId7"/>
    <p:sldId id="258" r:id="rId8"/>
    <p:sldId id="261" r:id="rId9"/>
    <p:sldId id="262" r:id="rId10"/>
    <p:sldId id="263" r:id="rId11"/>
    <p:sldId id="277" r:id="rId12"/>
    <p:sldId id="294" r:id="rId13"/>
    <p:sldId id="284" r:id="rId14"/>
    <p:sldId id="311" r:id="rId15"/>
    <p:sldId id="318" r:id="rId16"/>
    <p:sldId id="319" r:id="rId17"/>
    <p:sldId id="320" r:id="rId18"/>
    <p:sldId id="323" r:id="rId19"/>
    <p:sldId id="321" r:id="rId20"/>
    <p:sldId id="322" r:id="rId21"/>
    <p:sldId id="310" r:id="rId22"/>
    <p:sldId id="285" r:id="rId23"/>
    <p:sldId id="290" r:id="rId24"/>
    <p:sldId id="293" r:id="rId25"/>
    <p:sldId id="307" r:id="rId26"/>
    <p:sldId id="306" r:id="rId27"/>
    <p:sldId id="312" r:id="rId28"/>
    <p:sldId id="283" r:id="rId29"/>
    <p:sldId id="270" r:id="rId30"/>
    <p:sldId id="271" r:id="rId31"/>
    <p:sldId id="273" r:id="rId32"/>
  </p:sldIdLst>
  <p:sldSz cx="12192000" cy="6858000"/>
  <p:notesSz cx="7315200" cy="96012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3333CC"/>
    <a:srgbClr val="FFFFFF"/>
    <a:srgbClr val="FDEE20"/>
    <a:srgbClr val="99CCFF"/>
    <a:srgbClr val="A3A3E0"/>
    <a:srgbClr val="6B6BD6"/>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8903" autoAdjust="0"/>
  </p:normalViewPr>
  <p:slideViewPr>
    <p:cSldViewPr>
      <p:cViewPr varScale="1">
        <p:scale>
          <a:sx n="74" d="100"/>
          <a:sy n="74" d="100"/>
        </p:scale>
        <p:origin x="576" y="960"/>
      </p:cViewPr>
      <p:guideLst>
        <p:guide orient="horz" pos="2160"/>
        <p:guide pos="3840"/>
      </p:guideLst>
    </p:cSldViewPr>
  </p:slideViewPr>
  <p:outlineViewPr>
    <p:cViewPr>
      <p:scale>
        <a:sx n="33" d="100"/>
        <a:sy n="33" d="100"/>
      </p:scale>
      <p:origin x="0" y="17178"/>
    </p:cViewPr>
  </p:outlineViewPr>
  <p:notesTextViewPr>
    <p:cViewPr>
      <p:scale>
        <a:sx n="3" d="2"/>
        <a:sy n="3" d="2"/>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handoutMaster" Target="handoutMasters/handoutMaster1.xml"/><Relationship Id="rId42"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3A2615-FAE2-4B6C-8F42-543DEDA09DFB}"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C4E717C6-E488-45BD-BD6E-4224FD1B2545}">
      <dgm:prSet phldrT="[Text]" custT="1"/>
      <dgm:spPr>
        <a:solidFill>
          <a:srgbClr val="002060"/>
        </a:solidFill>
      </dgm:spPr>
      <dgm:t>
        <a:bodyPr/>
        <a:lstStyle/>
        <a:p>
          <a:r>
            <a:rPr lang="en-US" sz="1200" dirty="0"/>
            <a:t>Project Selection</a:t>
          </a:r>
        </a:p>
        <a:p>
          <a:r>
            <a:rPr lang="en-US" sz="1200" dirty="0"/>
            <a:t>Early Coordination</a:t>
          </a:r>
        </a:p>
      </dgm:t>
    </dgm:pt>
    <dgm:pt modelId="{FD3798D3-5588-4BF6-B3FA-17644140F181}" type="parTrans" cxnId="{5CBCE7F5-9AC9-4813-A8F6-955646E51335}">
      <dgm:prSet/>
      <dgm:spPr/>
      <dgm:t>
        <a:bodyPr/>
        <a:lstStyle/>
        <a:p>
          <a:endParaRPr lang="en-US"/>
        </a:p>
      </dgm:t>
    </dgm:pt>
    <dgm:pt modelId="{819EB952-5A14-428B-A8B3-28B223CD4B51}" type="sibTrans" cxnId="{5CBCE7F5-9AC9-4813-A8F6-955646E51335}">
      <dgm:prSet/>
      <dgm:spPr>
        <a:solidFill>
          <a:srgbClr val="FFC000"/>
        </a:solidFill>
        <a:ln>
          <a:solidFill>
            <a:schemeClr val="tx1"/>
          </a:solidFill>
        </a:ln>
      </dgm:spPr>
      <dgm:t>
        <a:bodyPr/>
        <a:lstStyle/>
        <a:p>
          <a:endParaRPr lang="en-US" dirty="0"/>
        </a:p>
      </dgm:t>
    </dgm:pt>
    <dgm:pt modelId="{874BA8F7-1C5D-4687-B53B-19BD2DE17DD9}">
      <dgm:prSet phldrT="[Text]" custT="1"/>
      <dgm:spPr>
        <a:solidFill>
          <a:srgbClr val="002060"/>
        </a:solidFill>
      </dgm:spPr>
      <dgm:t>
        <a:bodyPr/>
        <a:lstStyle/>
        <a:p>
          <a:r>
            <a:rPr lang="en-US" sz="1200" dirty="0"/>
            <a:t>Environmental phase begins</a:t>
          </a:r>
        </a:p>
        <a:p>
          <a:r>
            <a:rPr lang="en-US" sz="1200" dirty="0"/>
            <a:t> Purpose &amp; Need </a:t>
          </a:r>
        </a:p>
        <a:p>
          <a:r>
            <a:rPr lang="en-US" sz="1200" dirty="0"/>
            <a:t>Develop alternatives</a:t>
          </a:r>
        </a:p>
      </dgm:t>
    </dgm:pt>
    <dgm:pt modelId="{EE76E8A4-8DB1-42B5-AC4B-BD7AA17E8A8E}" type="parTrans" cxnId="{3098A04F-B15C-49C3-BDB8-27A58EDC4587}">
      <dgm:prSet/>
      <dgm:spPr/>
      <dgm:t>
        <a:bodyPr/>
        <a:lstStyle/>
        <a:p>
          <a:endParaRPr lang="en-US"/>
        </a:p>
      </dgm:t>
    </dgm:pt>
    <dgm:pt modelId="{5D7F67BC-B64D-4BAE-B5DF-6A6A57FF4703}" type="sibTrans" cxnId="{3098A04F-B15C-49C3-BDB8-27A58EDC4587}">
      <dgm:prSet/>
      <dgm:spPr>
        <a:solidFill>
          <a:srgbClr val="FFC000"/>
        </a:solidFill>
        <a:ln>
          <a:solidFill>
            <a:schemeClr val="tx1"/>
          </a:solidFill>
        </a:ln>
      </dgm:spPr>
      <dgm:t>
        <a:bodyPr/>
        <a:lstStyle/>
        <a:p>
          <a:endParaRPr lang="en-US" dirty="0"/>
        </a:p>
      </dgm:t>
    </dgm:pt>
    <dgm:pt modelId="{F37E401F-BEA7-4C06-9467-D9868D0B8E4B}">
      <dgm:prSet phldrT="[Text]" custT="1"/>
      <dgm:spPr>
        <a:solidFill>
          <a:srgbClr val="002060"/>
        </a:solidFill>
      </dgm:spPr>
      <dgm:t>
        <a:bodyPr/>
        <a:lstStyle/>
        <a:p>
          <a:r>
            <a:rPr lang="en-US" sz="1200" spc="-20" baseline="0" dirty="0"/>
            <a:t>Preliminary design phase </a:t>
          </a:r>
        </a:p>
        <a:p>
          <a:r>
            <a:rPr lang="en-US" sz="1200" spc="-20" baseline="0" dirty="0"/>
            <a:t>Release environmental document for public review and comment </a:t>
          </a:r>
        </a:p>
      </dgm:t>
    </dgm:pt>
    <dgm:pt modelId="{753B5655-441F-4C85-9EA5-89D89F2346BB}" type="parTrans" cxnId="{8D37CA97-D0A0-4B43-B9D4-2057223D70BE}">
      <dgm:prSet/>
      <dgm:spPr/>
      <dgm:t>
        <a:bodyPr/>
        <a:lstStyle/>
        <a:p>
          <a:endParaRPr lang="en-US"/>
        </a:p>
      </dgm:t>
    </dgm:pt>
    <dgm:pt modelId="{CDAA59DF-0140-431C-A4D5-892F1DF98DDF}" type="sibTrans" cxnId="{8D37CA97-D0A0-4B43-B9D4-2057223D70BE}">
      <dgm:prSet/>
      <dgm:spPr>
        <a:solidFill>
          <a:srgbClr val="FFC000"/>
        </a:solidFill>
        <a:ln>
          <a:solidFill>
            <a:schemeClr val="tx1"/>
          </a:solidFill>
        </a:ln>
      </dgm:spPr>
      <dgm:t>
        <a:bodyPr/>
        <a:lstStyle/>
        <a:p>
          <a:endParaRPr lang="en-US" dirty="0"/>
        </a:p>
      </dgm:t>
    </dgm:pt>
    <dgm:pt modelId="{744E2065-E961-4342-88CB-00798D6FD874}">
      <dgm:prSet phldrT="[Text]" custT="1"/>
      <dgm:spPr>
        <a:solidFill>
          <a:srgbClr val="002060"/>
        </a:solidFill>
      </dgm:spPr>
      <dgm:t>
        <a:bodyPr/>
        <a:lstStyle/>
        <a:p>
          <a:r>
            <a:rPr lang="en-US" sz="1200" dirty="0"/>
            <a:t>Additional work to finalize environmental document and project design </a:t>
          </a:r>
        </a:p>
      </dgm:t>
    </dgm:pt>
    <dgm:pt modelId="{4BA4F612-FB17-4629-A86B-A99532FC44AD}" type="parTrans" cxnId="{D5A70B02-3F81-4703-BA57-91F2F74DF165}">
      <dgm:prSet/>
      <dgm:spPr/>
      <dgm:t>
        <a:bodyPr/>
        <a:lstStyle/>
        <a:p>
          <a:endParaRPr lang="en-US"/>
        </a:p>
      </dgm:t>
    </dgm:pt>
    <dgm:pt modelId="{B19420DE-C13E-4B8D-9277-83D9BB622C69}" type="sibTrans" cxnId="{D5A70B02-3F81-4703-BA57-91F2F74DF165}">
      <dgm:prSet/>
      <dgm:spPr>
        <a:solidFill>
          <a:srgbClr val="FFC000"/>
        </a:solidFill>
        <a:ln>
          <a:solidFill>
            <a:schemeClr val="tx1"/>
          </a:solidFill>
        </a:ln>
      </dgm:spPr>
      <dgm:t>
        <a:bodyPr/>
        <a:lstStyle/>
        <a:p>
          <a:endParaRPr lang="en-US" dirty="0"/>
        </a:p>
      </dgm:t>
    </dgm:pt>
    <dgm:pt modelId="{A4377A7B-6ABF-4D12-8BAB-ECDBCAD2F526}">
      <dgm:prSet phldrT="[Text]" custT="1"/>
      <dgm:spPr>
        <a:solidFill>
          <a:srgbClr val="002060"/>
        </a:solidFill>
      </dgm:spPr>
      <dgm:t>
        <a:bodyPr/>
        <a:lstStyle/>
        <a:p>
          <a:r>
            <a:rPr lang="en-US" sz="1200" dirty="0"/>
            <a:t>Real Estate Acquisition</a:t>
          </a:r>
        </a:p>
        <a:p>
          <a:endParaRPr lang="en-US" sz="1200" dirty="0"/>
        </a:p>
        <a:p>
          <a:r>
            <a:rPr lang="en-US" sz="1200" dirty="0"/>
            <a:t>Construction   </a:t>
          </a:r>
        </a:p>
      </dgm:t>
    </dgm:pt>
    <dgm:pt modelId="{2765EBB3-C9BF-48B5-A84E-2A81B69275AF}" type="parTrans" cxnId="{73DF6CAA-475F-46AC-AF33-BD9A93FC69FA}">
      <dgm:prSet/>
      <dgm:spPr/>
      <dgm:t>
        <a:bodyPr/>
        <a:lstStyle/>
        <a:p>
          <a:endParaRPr lang="en-US"/>
        </a:p>
      </dgm:t>
    </dgm:pt>
    <dgm:pt modelId="{0E3BF46B-EF1B-4D9A-B01A-A0EB49995775}" type="sibTrans" cxnId="{73DF6CAA-475F-46AC-AF33-BD9A93FC69FA}">
      <dgm:prSet/>
      <dgm:spPr/>
      <dgm:t>
        <a:bodyPr/>
        <a:lstStyle/>
        <a:p>
          <a:endParaRPr lang="en-US"/>
        </a:p>
      </dgm:t>
    </dgm:pt>
    <dgm:pt modelId="{EBB34009-9C61-40A9-9E6B-F96D0236C823}" type="pres">
      <dgm:prSet presAssocID="{BE3A2615-FAE2-4B6C-8F42-543DEDA09DFB}" presName="diagram" presStyleCnt="0">
        <dgm:presLayoutVars>
          <dgm:dir/>
          <dgm:resizeHandles val="exact"/>
        </dgm:presLayoutVars>
      </dgm:prSet>
      <dgm:spPr/>
      <dgm:t>
        <a:bodyPr/>
        <a:lstStyle/>
        <a:p>
          <a:endParaRPr lang="en-US"/>
        </a:p>
      </dgm:t>
    </dgm:pt>
    <dgm:pt modelId="{E3B3C23D-C761-4994-9F17-4A689D638A47}" type="pres">
      <dgm:prSet presAssocID="{C4E717C6-E488-45BD-BD6E-4224FD1B2545}" presName="node" presStyleLbl="node1" presStyleIdx="0" presStyleCnt="5" custScaleY="183512">
        <dgm:presLayoutVars>
          <dgm:bulletEnabled val="1"/>
        </dgm:presLayoutVars>
      </dgm:prSet>
      <dgm:spPr/>
      <dgm:t>
        <a:bodyPr/>
        <a:lstStyle/>
        <a:p>
          <a:endParaRPr lang="en-US"/>
        </a:p>
      </dgm:t>
    </dgm:pt>
    <dgm:pt modelId="{E4069341-B3AF-4AC8-8F47-EB1F9A719FE0}" type="pres">
      <dgm:prSet presAssocID="{819EB952-5A14-428B-A8B3-28B223CD4B51}" presName="sibTrans" presStyleLbl="sibTrans2D1" presStyleIdx="0" presStyleCnt="4"/>
      <dgm:spPr/>
      <dgm:t>
        <a:bodyPr/>
        <a:lstStyle/>
        <a:p>
          <a:endParaRPr lang="en-US"/>
        </a:p>
      </dgm:t>
    </dgm:pt>
    <dgm:pt modelId="{04ED92EF-1B4E-42E5-86EE-D59F8545D3FE}" type="pres">
      <dgm:prSet presAssocID="{819EB952-5A14-428B-A8B3-28B223CD4B51}" presName="connectorText" presStyleLbl="sibTrans2D1" presStyleIdx="0" presStyleCnt="4"/>
      <dgm:spPr/>
      <dgm:t>
        <a:bodyPr/>
        <a:lstStyle/>
        <a:p>
          <a:endParaRPr lang="en-US"/>
        </a:p>
      </dgm:t>
    </dgm:pt>
    <dgm:pt modelId="{37231A24-B32F-4130-8E3B-20976477676A}" type="pres">
      <dgm:prSet presAssocID="{874BA8F7-1C5D-4687-B53B-19BD2DE17DD9}" presName="node" presStyleLbl="node1" presStyleIdx="1" presStyleCnt="5" custScaleY="183512" custLinFactNeighborX="-13226">
        <dgm:presLayoutVars>
          <dgm:bulletEnabled val="1"/>
        </dgm:presLayoutVars>
      </dgm:prSet>
      <dgm:spPr/>
      <dgm:t>
        <a:bodyPr/>
        <a:lstStyle/>
        <a:p>
          <a:endParaRPr lang="en-US"/>
        </a:p>
      </dgm:t>
    </dgm:pt>
    <dgm:pt modelId="{A9DBE390-B54B-4954-A178-E0390F000798}" type="pres">
      <dgm:prSet presAssocID="{5D7F67BC-B64D-4BAE-B5DF-6A6A57FF4703}" presName="sibTrans" presStyleLbl="sibTrans2D1" presStyleIdx="1" presStyleCnt="4"/>
      <dgm:spPr/>
      <dgm:t>
        <a:bodyPr/>
        <a:lstStyle/>
        <a:p>
          <a:endParaRPr lang="en-US"/>
        </a:p>
      </dgm:t>
    </dgm:pt>
    <dgm:pt modelId="{B54E4DCF-02E1-4B58-A01B-694693830AAD}" type="pres">
      <dgm:prSet presAssocID="{5D7F67BC-B64D-4BAE-B5DF-6A6A57FF4703}" presName="connectorText" presStyleLbl="sibTrans2D1" presStyleIdx="1" presStyleCnt="4"/>
      <dgm:spPr/>
      <dgm:t>
        <a:bodyPr/>
        <a:lstStyle/>
        <a:p>
          <a:endParaRPr lang="en-US"/>
        </a:p>
      </dgm:t>
    </dgm:pt>
    <dgm:pt modelId="{4AFF89BE-F819-492D-AE1F-1CC55FAABD12}" type="pres">
      <dgm:prSet presAssocID="{F37E401F-BEA7-4C06-9467-D9868D0B8E4B}" presName="node" presStyleLbl="node1" presStyleIdx="2" presStyleCnt="5" custScaleY="206451" custLinFactNeighborX="-25699">
        <dgm:presLayoutVars>
          <dgm:bulletEnabled val="1"/>
        </dgm:presLayoutVars>
      </dgm:prSet>
      <dgm:spPr/>
      <dgm:t>
        <a:bodyPr/>
        <a:lstStyle/>
        <a:p>
          <a:endParaRPr lang="en-US"/>
        </a:p>
      </dgm:t>
    </dgm:pt>
    <dgm:pt modelId="{7DD68AA4-FA44-4646-8DBE-2907180FB588}" type="pres">
      <dgm:prSet presAssocID="{CDAA59DF-0140-431C-A4D5-892F1DF98DDF}" presName="sibTrans" presStyleLbl="sibTrans2D1" presStyleIdx="2" presStyleCnt="4"/>
      <dgm:spPr/>
      <dgm:t>
        <a:bodyPr/>
        <a:lstStyle/>
        <a:p>
          <a:endParaRPr lang="en-US"/>
        </a:p>
      </dgm:t>
    </dgm:pt>
    <dgm:pt modelId="{D781E17B-C3A9-443B-A518-9944F670F74A}" type="pres">
      <dgm:prSet presAssocID="{CDAA59DF-0140-431C-A4D5-892F1DF98DDF}" presName="connectorText" presStyleLbl="sibTrans2D1" presStyleIdx="2" presStyleCnt="4"/>
      <dgm:spPr/>
      <dgm:t>
        <a:bodyPr/>
        <a:lstStyle/>
        <a:p>
          <a:endParaRPr lang="en-US"/>
        </a:p>
      </dgm:t>
    </dgm:pt>
    <dgm:pt modelId="{6B0B18CE-EE15-4CEC-9821-8D51EFB8BACE}" type="pres">
      <dgm:prSet presAssocID="{744E2065-E961-4342-88CB-00798D6FD874}" presName="node" presStyleLbl="node1" presStyleIdx="3" presStyleCnt="5" custScaleY="206451" custLinFactNeighborX="-34946">
        <dgm:presLayoutVars>
          <dgm:bulletEnabled val="1"/>
        </dgm:presLayoutVars>
      </dgm:prSet>
      <dgm:spPr/>
      <dgm:t>
        <a:bodyPr/>
        <a:lstStyle/>
        <a:p>
          <a:endParaRPr lang="en-US"/>
        </a:p>
      </dgm:t>
    </dgm:pt>
    <dgm:pt modelId="{206FC09E-B7ED-4A13-B11A-1E2441F8B660}" type="pres">
      <dgm:prSet presAssocID="{B19420DE-C13E-4B8D-9277-83D9BB622C69}" presName="sibTrans" presStyleLbl="sibTrans2D1" presStyleIdx="3" presStyleCnt="4"/>
      <dgm:spPr/>
      <dgm:t>
        <a:bodyPr/>
        <a:lstStyle/>
        <a:p>
          <a:endParaRPr lang="en-US"/>
        </a:p>
      </dgm:t>
    </dgm:pt>
    <dgm:pt modelId="{4A608F8B-18FB-49AE-BCAE-17749FCB415D}" type="pres">
      <dgm:prSet presAssocID="{B19420DE-C13E-4B8D-9277-83D9BB622C69}" presName="connectorText" presStyleLbl="sibTrans2D1" presStyleIdx="3" presStyleCnt="4"/>
      <dgm:spPr/>
      <dgm:t>
        <a:bodyPr/>
        <a:lstStyle/>
        <a:p>
          <a:endParaRPr lang="en-US"/>
        </a:p>
      </dgm:t>
    </dgm:pt>
    <dgm:pt modelId="{97C32940-0CEA-4559-AA19-FE7276BB8C9F}" type="pres">
      <dgm:prSet presAssocID="{A4377A7B-6ABF-4D12-8BAB-ECDBCAD2F526}" presName="node" presStyleLbl="node1" presStyleIdx="4" presStyleCnt="5" custScaleY="206451" custLinFactNeighborX="-47849">
        <dgm:presLayoutVars>
          <dgm:bulletEnabled val="1"/>
        </dgm:presLayoutVars>
      </dgm:prSet>
      <dgm:spPr/>
      <dgm:t>
        <a:bodyPr/>
        <a:lstStyle/>
        <a:p>
          <a:endParaRPr lang="en-US"/>
        </a:p>
      </dgm:t>
    </dgm:pt>
  </dgm:ptLst>
  <dgm:cxnLst>
    <dgm:cxn modelId="{8D37CA97-D0A0-4B43-B9D4-2057223D70BE}" srcId="{BE3A2615-FAE2-4B6C-8F42-543DEDA09DFB}" destId="{F37E401F-BEA7-4C06-9467-D9868D0B8E4B}" srcOrd="2" destOrd="0" parTransId="{753B5655-441F-4C85-9EA5-89D89F2346BB}" sibTransId="{CDAA59DF-0140-431C-A4D5-892F1DF98DDF}"/>
    <dgm:cxn modelId="{0A290D4C-B082-4ABC-B369-171C2C0C576B}" type="presOf" srcId="{874BA8F7-1C5D-4687-B53B-19BD2DE17DD9}" destId="{37231A24-B32F-4130-8E3B-20976477676A}" srcOrd="0" destOrd="0" presId="urn:microsoft.com/office/officeart/2005/8/layout/process5"/>
    <dgm:cxn modelId="{CF1FBBBF-01AE-43BE-B7C9-199EBB4BA549}" type="presOf" srcId="{B19420DE-C13E-4B8D-9277-83D9BB622C69}" destId="{4A608F8B-18FB-49AE-BCAE-17749FCB415D}" srcOrd="1" destOrd="0" presId="urn:microsoft.com/office/officeart/2005/8/layout/process5"/>
    <dgm:cxn modelId="{D87326E8-2DD0-4423-9599-C592A11DA06C}" type="presOf" srcId="{C4E717C6-E488-45BD-BD6E-4224FD1B2545}" destId="{E3B3C23D-C761-4994-9F17-4A689D638A47}" srcOrd="0" destOrd="0" presId="urn:microsoft.com/office/officeart/2005/8/layout/process5"/>
    <dgm:cxn modelId="{BA448FDE-811E-4E97-857F-DD61C280B80F}" type="presOf" srcId="{819EB952-5A14-428B-A8B3-28B223CD4B51}" destId="{04ED92EF-1B4E-42E5-86EE-D59F8545D3FE}" srcOrd="1" destOrd="0" presId="urn:microsoft.com/office/officeart/2005/8/layout/process5"/>
    <dgm:cxn modelId="{73DF6CAA-475F-46AC-AF33-BD9A93FC69FA}" srcId="{BE3A2615-FAE2-4B6C-8F42-543DEDA09DFB}" destId="{A4377A7B-6ABF-4D12-8BAB-ECDBCAD2F526}" srcOrd="4" destOrd="0" parTransId="{2765EBB3-C9BF-48B5-A84E-2A81B69275AF}" sibTransId="{0E3BF46B-EF1B-4D9A-B01A-A0EB49995775}"/>
    <dgm:cxn modelId="{5CBCE7F5-9AC9-4813-A8F6-955646E51335}" srcId="{BE3A2615-FAE2-4B6C-8F42-543DEDA09DFB}" destId="{C4E717C6-E488-45BD-BD6E-4224FD1B2545}" srcOrd="0" destOrd="0" parTransId="{FD3798D3-5588-4BF6-B3FA-17644140F181}" sibTransId="{819EB952-5A14-428B-A8B3-28B223CD4B51}"/>
    <dgm:cxn modelId="{DBA6D36A-5C0F-4571-B7F6-777842942F38}" type="presOf" srcId="{5D7F67BC-B64D-4BAE-B5DF-6A6A57FF4703}" destId="{B54E4DCF-02E1-4B58-A01B-694693830AAD}" srcOrd="1" destOrd="0" presId="urn:microsoft.com/office/officeart/2005/8/layout/process5"/>
    <dgm:cxn modelId="{89484510-CB2B-46B2-90E6-283A14AA5182}" type="presOf" srcId="{BE3A2615-FAE2-4B6C-8F42-543DEDA09DFB}" destId="{EBB34009-9C61-40A9-9E6B-F96D0236C823}" srcOrd="0" destOrd="0" presId="urn:microsoft.com/office/officeart/2005/8/layout/process5"/>
    <dgm:cxn modelId="{A1D5DD23-EDA7-4908-ABFB-53F2C8DFD458}" type="presOf" srcId="{B19420DE-C13E-4B8D-9277-83D9BB622C69}" destId="{206FC09E-B7ED-4A13-B11A-1E2441F8B660}" srcOrd="0" destOrd="0" presId="urn:microsoft.com/office/officeart/2005/8/layout/process5"/>
    <dgm:cxn modelId="{10182B32-1DED-4EFA-9C7A-9A094F3E0F2B}" type="presOf" srcId="{CDAA59DF-0140-431C-A4D5-892F1DF98DDF}" destId="{7DD68AA4-FA44-4646-8DBE-2907180FB588}" srcOrd="0" destOrd="0" presId="urn:microsoft.com/office/officeart/2005/8/layout/process5"/>
    <dgm:cxn modelId="{D5A70B02-3F81-4703-BA57-91F2F74DF165}" srcId="{BE3A2615-FAE2-4B6C-8F42-543DEDA09DFB}" destId="{744E2065-E961-4342-88CB-00798D6FD874}" srcOrd="3" destOrd="0" parTransId="{4BA4F612-FB17-4629-A86B-A99532FC44AD}" sibTransId="{B19420DE-C13E-4B8D-9277-83D9BB622C69}"/>
    <dgm:cxn modelId="{39C74D30-CB75-4DA3-A974-8897F9A91209}" type="presOf" srcId="{744E2065-E961-4342-88CB-00798D6FD874}" destId="{6B0B18CE-EE15-4CEC-9821-8D51EFB8BACE}" srcOrd="0" destOrd="0" presId="urn:microsoft.com/office/officeart/2005/8/layout/process5"/>
    <dgm:cxn modelId="{3098A04F-B15C-49C3-BDB8-27A58EDC4587}" srcId="{BE3A2615-FAE2-4B6C-8F42-543DEDA09DFB}" destId="{874BA8F7-1C5D-4687-B53B-19BD2DE17DD9}" srcOrd="1" destOrd="0" parTransId="{EE76E8A4-8DB1-42B5-AC4B-BD7AA17E8A8E}" sibTransId="{5D7F67BC-B64D-4BAE-B5DF-6A6A57FF4703}"/>
    <dgm:cxn modelId="{A65C2BD6-E565-4853-9C32-92E99E361F49}" type="presOf" srcId="{F37E401F-BEA7-4C06-9467-D9868D0B8E4B}" destId="{4AFF89BE-F819-492D-AE1F-1CC55FAABD12}" srcOrd="0" destOrd="0" presId="urn:microsoft.com/office/officeart/2005/8/layout/process5"/>
    <dgm:cxn modelId="{4D7D7146-86D7-44B8-9877-0EF54AD8FBC7}" type="presOf" srcId="{5D7F67BC-B64D-4BAE-B5DF-6A6A57FF4703}" destId="{A9DBE390-B54B-4954-A178-E0390F000798}" srcOrd="0" destOrd="0" presId="urn:microsoft.com/office/officeart/2005/8/layout/process5"/>
    <dgm:cxn modelId="{D963738A-760D-4E32-B16D-37A2AE9B3BFD}" type="presOf" srcId="{CDAA59DF-0140-431C-A4D5-892F1DF98DDF}" destId="{D781E17B-C3A9-443B-A518-9944F670F74A}" srcOrd="1" destOrd="0" presId="urn:microsoft.com/office/officeart/2005/8/layout/process5"/>
    <dgm:cxn modelId="{1214C1B6-2104-4266-86FF-F127C443620F}" type="presOf" srcId="{A4377A7B-6ABF-4D12-8BAB-ECDBCAD2F526}" destId="{97C32940-0CEA-4559-AA19-FE7276BB8C9F}" srcOrd="0" destOrd="0" presId="urn:microsoft.com/office/officeart/2005/8/layout/process5"/>
    <dgm:cxn modelId="{B46B7278-B063-406E-A7D4-69BACF892DCD}" type="presOf" srcId="{819EB952-5A14-428B-A8B3-28B223CD4B51}" destId="{E4069341-B3AF-4AC8-8F47-EB1F9A719FE0}" srcOrd="0" destOrd="0" presId="urn:microsoft.com/office/officeart/2005/8/layout/process5"/>
    <dgm:cxn modelId="{75A7538A-CB0B-479B-81A5-C18E45C03E70}" type="presParOf" srcId="{EBB34009-9C61-40A9-9E6B-F96D0236C823}" destId="{E3B3C23D-C761-4994-9F17-4A689D638A47}" srcOrd="0" destOrd="0" presId="urn:microsoft.com/office/officeart/2005/8/layout/process5"/>
    <dgm:cxn modelId="{79CCA069-8C1C-4BDD-BC8D-E7E3DFFFBE4F}" type="presParOf" srcId="{EBB34009-9C61-40A9-9E6B-F96D0236C823}" destId="{E4069341-B3AF-4AC8-8F47-EB1F9A719FE0}" srcOrd="1" destOrd="0" presId="urn:microsoft.com/office/officeart/2005/8/layout/process5"/>
    <dgm:cxn modelId="{5D0BE70E-47F2-405A-B580-4965A3568547}" type="presParOf" srcId="{E4069341-B3AF-4AC8-8F47-EB1F9A719FE0}" destId="{04ED92EF-1B4E-42E5-86EE-D59F8545D3FE}" srcOrd="0" destOrd="0" presId="urn:microsoft.com/office/officeart/2005/8/layout/process5"/>
    <dgm:cxn modelId="{44B5D214-BA7F-4189-AFC7-BE6FBA13012A}" type="presParOf" srcId="{EBB34009-9C61-40A9-9E6B-F96D0236C823}" destId="{37231A24-B32F-4130-8E3B-20976477676A}" srcOrd="2" destOrd="0" presId="urn:microsoft.com/office/officeart/2005/8/layout/process5"/>
    <dgm:cxn modelId="{62D22C84-612B-47FB-ABE7-4C5B3BB96583}" type="presParOf" srcId="{EBB34009-9C61-40A9-9E6B-F96D0236C823}" destId="{A9DBE390-B54B-4954-A178-E0390F000798}" srcOrd="3" destOrd="0" presId="urn:microsoft.com/office/officeart/2005/8/layout/process5"/>
    <dgm:cxn modelId="{A4ECE8CB-DD7C-40C7-B177-4E16B66A88E8}" type="presParOf" srcId="{A9DBE390-B54B-4954-A178-E0390F000798}" destId="{B54E4DCF-02E1-4B58-A01B-694693830AAD}" srcOrd="0" destOrd="0" presId="urn:microsoft.com/office/officeart/2005/8/layout/process5"/>
    <dgm:cxn modelId="{07F1D243-5526-4FE6-A905-DE76B3E87C61}" type="presParOf" srcId="{EBB34009-9C61-40A9-9E6B-F96D0236C823}" destId="{4AFF89BE-F819-492D-AE1F-1CC55FAABD12}" srcOrd="4" destOrd="0" presId="urn:microsoft.com/office/officeart/2005/8/layout/process5"/>
    <dgm:cxn modelId="{F40D47C7-5514-4CCC-84C2-56888957A270}" type="presParOf" srcId="{EBB34009-9C61-40A9-9E6B-F96D0236C823}" destId="{7DD68AA4-FA44-4646-8DBE-2907180FB588}" srcOrd="5" destOrd="0" presId="urn:microsoft.com/office/officeart/2005/8/layout/process5"/>
    <dgm:cxn modelId="{99DAD2CF-7B06-4DC2-B551-0341D4123889}" type="presParOf" srcId="{7DD68AA4-FA44-4646-8DBE-2907180FB588}" destId="{D781E17B-C3A9-443B-A518-9944F670F74A}" srcOrd="0" destOrd="0" presId="urn:microsoft.com/office/officeart/2005/8/layout/process5"/>
    <dgm:cxn modelId="{B0CAAB41-EDA9-4A4F-8654-FAA0D294EFCF}" type="presParOf" srcId="{EBB34009-9C61-40A9-9E6B-F96D0236C823}" destId="{6B0B18CE-EE15-4CEC-9821-8D51EFB8BACE}" srcOrd="6" destOrd="0" presId="urn:microsoft.com/office/officeart/2005/8/layout/process5"/>
    <dgm:cxn modelId="{80A925C9-BBE5-41A0-833C-04E787D375DF}" type="presParOf" srcId="{EBB34009-9C61-40A9-9E6B-F96D0236C823}" destId="{206FC09E-B7ED-4A13-B11A-1E2441F8B660}" srcOrd="7" destOrd="0" presId="urn:microsoft.com/office/officeart/2005/8/layout/process5"/>
    <dgm:cxn modelId="{F27566CA-41DC-4543-A709-4F9C4013AEBE}" type="presParOf" srcId="{206FC09E-B7ED-4A13-B11A-1E2441F8B660}" destId="{4A608F8B-18FB-49AE-BCAE-17749FCB415D}" srcOrd="0" destOrd="0" presId="urn:microsoft.com/office/officeart/2005/8/layout/process5"/>
    <dgm:cxn modelId="{32089E1A-BE48-4785-802C-68675B1F2254}" type="presParOf" srcId="{EBB34009-9C61-40A9-9E6B-F96D0236C823}" destId="{97C32940-0CEA-4559-AA19-FE7276BB8C9F}" srcOrd="8"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3C23D-C761-4994-9F17-4A689D638A47}">
      <dsp:nvSpPr>
        <dsp:cNvPr id="0" name=""/>
        <dsp:cNvSpPr/>
      </dsp:nvSpPr>
      <dsp:spPr>
        <a:xfrm>
          <a:off x="5208" y="482602"/>
          <a:ext cx="1614785" cy="1777994"/>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t>Project Selection</a:t>
          </a:r>
        </a:p>
        <a:p>
          <a:pPr lvl="0" algn="ctr" defTabSz="533400">
            <a:lnSpc>
              <a:spcPct val="90000"/>
            </a:lnSpc>
            <a:spcBef>
              <a:spcPct val="0"/>
            </a:spcBef>
            <a:spcAft>
              <a:spcPct val="35000"/>
            </a:spcAft>
          </a:pPr>
          <a:r>
            <a:rPr lang="en-US" sz="1200" kern="1200" dirty="0"/>
            <a:t>Early Coordination</a:t>
          </a:r>
        </a:p>
      </dsp:txBody>
      <dsp:txXfrm>
        <a:off x="52503" y="529897"/>
        <a:ext cx="1520195" cy="1683404"/>
      </dsp:txXfrm>
    </dsp:sp>
    <dsp:sp modelId="{E4069341-B3AF-4AC8-8F47-EB1F9A719FE0}">
      <dsp:nvSpPr>
        <dsp:cNvPr id="0" name=""/>
        <dsp:cNvSpPr/>
      </dsp:nvSpPr>
      <dsp:spPr>
        <a:xfrm>
          <a:off x="1715109" y="1171366"/>
          <a:ext cx="229141" cy="400466"/>
        </a:xfrm>
        <a:prstGeom prst="rightArrow">
          <a:avLst>
            <a:gd name="adj1" fmla="val 60000"/>
            <a:gd name="adj2" fmla="val 50000"/>
          </a:avLst>
        </a:prstGeom>
        <a:solidFill>
          <a:srgbClr val="FFC000"/>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a:off x="1715109" y="1251459"/>
        <a:ext cx="160399" cy="240280"/>
      </dsp:txXfrm>
    </dsp:sp>
    <dsp:sp modelId="{37231A24-B32F-4130-8E3B-20976477676A}">
      <dsp:nvSpPr>
        <dsp:cNvPr id="0" name=""/>
        <dsp:cNvSpPr/>
      </dsp:nvSpPr>
      <dsp:spPr>
        <a:xfrm>
          <a:off x="2052336" y="482602"/>
          <a:ext cx="1614785" cy="1777994"/>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t>Environmental phase begins</a:t>
          </a:r>
        </a:p>
        <a:p>
          <a:pPr lvl="0" algn="ctr" defTabSz="533400">
            <a:lnSpc>
              <a:spcPct val="90000"/>
            </a:lnSpc>
            <a:spcBef>
              <a:spcPct val="0"/>
            </a:spcBef>
            <a:spcAft>
              <a:spcPct val="35000"/>
            </a:spcAft>
          </a:pPr>
          <a:r>
            <a:rPr lang="en-US" sz="1200" kern="1200" dirty="0"/>
            <a:t> Purpose &amp; Need </a:t>
          </a:r>
        </a:p>
        <a:p>
          <a:pPr lvl="0" algn="ctr" defTabSz="533400">
            <a:lnSpc>
              <a:spcPct val="90000"/>
            </a:lnSpc>
            <a:spcBef>
              <a:spcPct val="0"/>
            </a:spcBef>
            <a:spcAft>
              <a:spcPct val="35000"/>
            </a:spcAft>
          </a:pPr>
          <a:r>
            <a:rPr lang="en-US" sz="1200" kern="1200" dirty="0"/>
            <a:t>Develop alternatives</a:t>
          </a:r>
        </a:p>
      </dsp:txBody>
      <dsp:txXfrm>
        <a:off x="2099631" y="529897"/>
        <a:ext cx="1520195" cy="1683404"/>
      </dsp:txXfrm>
    </dsp:sp>
    <dsp:sp modelId="{A9DBE390-B54B-4954-A178-E0390F000798}">
      <dsp:nvSpPr>
        <dsp:cNvPr id="0" name=""/>
        <dsp:cNvSpPr/>
      </dsp:nvSpPr>
      <dsp:spPr>
        <a:xfrm>
          <a:off x="3764912" y="1171366"/>
          <a:ext cx="235586" cy="400466"/>
        </a:xfrm>
        <a:prstGeom prst="rightArrow">
          <a:avLst>
            <a:gd name="adj1" fmla="val 60000"/>
            <a:gd name="adj2" fmla="val 50000"/>
          </a:avLst>
        </a:prstGeom>
        <a:solidFill>
          <a:srgbClr val="FFC000"/>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a:off x="3764912" y="1251459"/>
        <a:ext cx="164910" cy="240280"/>
      </dsp:txXfrm>
    </dsp:sp>
    <dsp:sp modelId="{4AFF89BE-F819-492D-AE1F-1CC55FAABD12}">
      <dsp:nvSpPr>
        <dsp:cNvPr id="0" name=""/>
        <dsp:cNvSpPr/>
      </dsp:nvSpPr>
      <dsp:spPr>
        <a:xfrm>
          <a:off x="4111623" y="371477"/>
          <a:ext cx="1614785" cy="2000244"/>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spc="-20" baseline="0" dirty="0"/>
            <a:t>Preliminary design phase </a:t>
          </a:r>
        </a:p>
        <a:p>
          <a:pPr lvl="0" algn="ctr" defTabSz="533400">
            <a:lnSpc>
              <a:spcPct val="90000"/>
            </a:lnSpc>
            <a:spcBef>
              <a:spcPct val="0"/>
            </a:spcBef>
            <a:spcAft>
              <a:spcPct val="35000"/>
            </a:spcAft>
          </a:pPr>
          <a:r>
            <a:rPr lang="en-US" sz="1200" kern="1200" spc="-20" baseline="0" dirty="0"/>
            <a:t>Release environmental document for public review and comment </a:t>
          </a:r>
        </a:p>
      </dsp:txBody>
      <dsp:txXfrm>
        <a:off x="4158918" y="418772"/>
        <a:ext cx="1520195" cy="1905654"/>
      </dsp:txXfrm>
    </dsp:sp>
    <dsp:sp modelId="{7DD68AA4-FA44-4646-8DBE-2907180FB588}">
      <dsp:nvSpPr>
        <dsp:cNvPr id="0" name=""/>
        <dsp:cNvSpPr/>
      </dsp:nvSpPr>
      <dsp:spPr>
        <a:xfrm>
          <a:off x="5835659" y="1171366"/>
          <a:ext cx="263195" cy="400466"/>
        </a:xfrm>
        <a:prstGeom prst="rightArrow">
          <a:avLst>
            <a:gd name="adj1" fmla="val 60000"/>
            <a:gd name="adj2" fmla="val 50000"/>
          </a:avLst>
        </a:prstGeom>
        <a:solidFill>
          <a:srgbClr val="FFC000"/>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a:off x="5835659" y="1251459"/>
        <a:ext cx="184237" cy="240280"/>
      </dsp:txXfrm>
    </dsp:sp>
    <dsp:sp modelId="{6B0B18CE-EE15-4CEC-9821-8D51EFB8BACE}">
      <dsp:nvSpPr>
        <dsp:cNvPr id="0" name=""/>
        <dsp:cNvSpPr/>
      </dsp:nvSpPr>
      <dsp:spPr>
        <a:xfrm>
          <a:off x="6223003" y="371477"/>
          <a:ext cx="1614785" cy="2000244"/>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t>Additional work to finalize environmental document and project design </a:t>
          </a:r>
        </a:p>
      </dsp:txBody>
      <dsp:txXfrm>
        <a:off x="6270298" y="418772"/>
        <a:ext cx="1520195" cy="1905654"/>
      </dsp:txXfrm>
    </dsp:sp>
    <dsp:sp modelId="{206FC09E-B7ED-4A13-B11A-1E2441F8B660}">
      <dsp:nvSpPr>
        <dsp:cNvPr id="0" name=""/>
        <dsp:cNvSpPr/>
      </dsp:nvSpPr>
      <dsp:spPr>
        <a:xfrm>
          <a:off x="7934051" y="1171366"/>
          <a:ext cx="231905" cy="400466"/>
        </a:xfrm>
        <a:prstGeom prst="rightArrow">
          <a:avLst>
            <a:gd name="adj1" fmla="val 60000"/>
            <a:gd name="adj2" fmla="val 50000"/>
          </a:avLst>
        </a:prstGeom>
        <a:solidFill>
          <a:srgbClr val="FFC000"/>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a:off x="7934051" y="1251459"/>
        <a:ext cx="162334" cy="240280"/>
      </dsp:txXfrm>
    </dsp:sp>
    <dsp:sp modelId="{97C32940-0CEA-4559-AA19-FE7276BB8C9F}">
      <dsp:nvSpPr>
        <dsp:cNvPr id="0" name=""/>
        <dsp:cNvSpPr/>
      </dsp:nvSpPr>
      <dsp:spPr>
        <a:xfrm>
          <a:off x="8275347" y="371477"/>
          <a:ext cx="1614785" cy="2000244"/>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t>Real Estate Acquisition</a:t>
          </a:r>
        </a:p>
        <a:p>
          <a:pPr lvl="0" algn="ctr" defTabSz="533400">
            <a:lnSpc>
              <a:spcPct val="90000"/>
            </a:lnSpc>
            <a:spcBef>
              <a:spcPct val="0"/>
            </a:spcBef>
            <a:spcAft>
              <a:spcPct val="35000"/>
            </a:spcAft>
          </a:pPr>
          <a:endParaRPr lang="en-US" sz="1200" kern="1200" dirty="0"/>
        </a:p>
        <a:p>
          <a:pPr lvl="0" algn="ctr" defTabSz="533400">
            <a:lnSpc>
              <a:spcPct val="90000"/>
            </a:lnSpc>
            <a:spcBef>
              <a:spcPct val="0"/>
            </a:spcBef>
            <a:spcAft>
              <a:spcPct val="35000"/>
            </a:spcAft>
          </a:pPr>
          <a:r>
            <a:rPr lang="en-US" sz="1200" kern="1200" dirty="0"/>
            <a:t>Construction   </a:t>
          </a:r>
        </a:p>
      </dsp:txBody>
      <dsp:txXfrm>
        <a:off x="8322642" y="418772"/>
        <a:ext cx="1520195" cy="1905654"/>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78748"/>
          </a:xfrm>
          <a:prstGeom prst="rect">
            <a:avLst/>
          </a:prstGeom>
        </p:spPr>
        <p:txBody>
          <a:bodyPr vert="horz" lIns="94851" tIns="47425" rIns="94851" bIns="47425" rtlCol="0"/>
          <a:lstStyle>
            <a:lvl1pPr algn="l" eaLnBrk="0" hangingPunct="0">
              <a:defRPr sz="1200">
                <a:latin typeface="Tahoma" charset="0"/>
              </a:defRPr>
            </a:lvl1pPr>
          </a:lstStyle>
          <a:p>
            <a:pPr>
              <a:defRPr/>
            </a:pPr>
            <a:endParaRPr lang="en-US"/>
          </a:p>
        </p:txBody>
      </p:sp>
      <p:sp>
        <p:nvSpPr>
          <p:cNvPr id="3" name="Date Placeholder 2"/>
          <p:cNvSpPr>
            <a:spLocks noGrp="1"/>
          </p:cNvSpPr>
          <p:nvPr>
            <p:ph type="dt" sz="quarter" idx="1"/>
          </p:nvPr>
        </p:nvSpPr>
        <p:spPr>
          <a:xfrm>
            <a:off x="4142962" y="0"/>
            <a:ext cx="3170583" cy="478748"/>
          </a:xfrm>
          <a:prstGeom prst="rect">
            <a:avLst/>
          </a:prstGeom>
        </p:spPr>
        <p:txBody>
          <a:bodyPr vert="horz" lIns="94851" tIns="47425" rIns="94851" bIns="47425" rtlCol="0"/>
          <a:lstStyle>
            <a:lvl1pPr algn="r" eaLnBrk="0" hangingPunct="0">
              <a:defRPr sz="1200">
                <a:latin typeface="Tahoma" charset="0"/>
              </a:defRPr>
            </a:lvl1pPr>
          </a:lstStyle>
          <a:p>
            <a:pPr>
              <a:defRPr/>
            </a:pPr>
            <a:fld id="{B7D8CD31-DE92-4D64-BD1C-30C4A637E335}" type="datetimeFigureOut">
              <a:rPr lang="en-US"/>
              <a:pPr>
                <a:defRPr/>
              </a:pPr>
              <a:t>6/23/2017</a:t>
            </a:fld>
            <a:endParaRPr lang="en-US"/>
          </a:p>
        </p:txBody>
      </p:sp>
      <p:sp>
        <p:nvSpPr>
          <p:cNvPr id="4" name="Footer Placeholder 3"/>
          <p:cNvSpPr>
            <a:spLocks noGrp="1"/>
          </p:cNvSpPr>
          <p:nvPr>
            <p:ph type="ftr" sz="quarter" idx="2"/>
          </p:nvPr>
        </p:nvSpPr>
        <p:spPr>
          <a:xfrm>
            <a:off x="0" y="9120813"/>
            <a:ext cx="3170583" cy="478748"/>
          </a:xfrm>
          <a:prstGeom prst="rect">
            <a:avLst/>
          </a:prstGeom>
        </p:spPr>
        <p:txBody>
          <a:bodyPr vert="horz" lIns="94851" tIns="47425" rIns="94851" bIns="47425" rtlCol="0" anchor="b"/>
          <a:lstStyle>
            <a:lvl1pPr algn="l" eaLnBrk="0" hangingPunct="0">
              <a:defRPr sz="1200">
                <a:latin typeface="Tahoma" charset="0"/>
              </a:defRPr>
            </a:lvl1pPr>
          </a:lstStyle>
          <a:p>
            <a:pPr>
              <a:defRPr/>
            </a:pPr>
            <a:endParaRPr lang="en-US"/>
          </a:p>
        </p:txBody>
      </p:sp>
      <p:sp>
        <p:nvSpPr>
          <p:cNvPr id="5" name="Slide Number Placeholder 4"/>
          <p:cNvSpPr>
            <a:spLocks noGrp="1"/>
          </p:cNvSpPr>
          <p:nvPr>
            <p:ph type="sldNum" sz="quarter" idx="3"/>
          </p:nvPr>
        </p:nvSpPr>
        <p:spPr>
          <a:xfrm>
            <a:off x="4142962" y="9120813"/>
            <a:ext cx="3170583" cy="478748"/>
          </a:xfrm>
          <a:prstGeom prst="rect">
            <a:avLst/>
          </a:prstGeom>
        </p:spPr>
        <p:txBody>
          <a:bodyPr vert="horz" wrap="square" lIns="94851" tIns="47425" rIns="94851" bIns="47425" numCol="1" anchor="b" anchorCtr="0" compatLnSpc="1">
            <a:prstTxWarp prst="textNoShape">
              <a:avLst/>
            </a:prstTxWarp>
          </a:bodyPr>
          <a:lstStyle>
            <a:lvl1pPr algn="r">
              <a:defRPr sz="1200"/>
            </a:lvl1pPr>
          </a:lstStyle>
          <a:p>
            <a:fld id="{BF4782AC-5042-4B9F-B18D-A48F4884EF75}" type="slidenum">
              <a:rPr lang="en-US" altLang="en-US"/>
              <a:pPr/>
              <a:t>‹#›</a:t>
            </a:fld>
            <a:endParaRPr lang="en-US" altLang="en-US"/>
          </a:p>
        </p:txBody>
      </p:sp>
    </p:spTree>
    <p:extLst>
      <p:ext uri="{BB962C8B-B14F-4D97-AF65-F5344CB8AC3E}">
        <p14:creationId xmlns:p14="http://schemas.microsoft.com/office/powerpoint/2010/main" val="16093237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78748"/>
          </a:xfrm>
          <a:prstGeom prst="rect">
            <a:avLst/>
          </a:prstGeom>
        </p:spPr>
        <p:txBody>
          <a:bodyPr vert="horz" lIns="94851" tIns="47425" rIns="94851" bIns="47425" rtlCol="0"/>
          <a:lstStyle>
            <a:lvl1pPr algn="l" eaLnBrk="0" hangingPunct="0">
              <a:defRPr sz="1200">
                <a:latin typeface="Tahoma" charset="0"/>
              </a:defRPr>
            </a:lvl1pPr>
          </a:lstStyle>
          <a:p>
            <a:pPr>
              <a:defRPr/>
            </a:pPr>
            <a:endParaRPr lang="en-US"/>
          </a:p>
        </p:txBody>
      </p:sp>
      <p:sp>
        <p:nvSpPr>
          <p:cNvPr id="3" name="Date Placeholder 2"/>
          <p:cNvSpPr>
            <a:spLocks noGrp="1"/>
          </p:cNvSpPr>
          <p:nvPr>
            <p:ph type="dt" idx="1"/>
          </p:nvPr>
        </p:nvSpPr>
        <p:spPr>
          <a:xfrm>
            <a:off x="4142962" y="0"/>
            <a:ext cx="3170583" cy="478748"/>
          </a:xfrm>
          <a:prstGeom prst="rect">
            <a:avLst/>
          </a:prstGeom>
        </p:spPr>
        <p:txBody>
          <a:bodyPr vert="horz" lIns="94851" tIns="47425" rIns="94851" bIns="47425" rtlCol="0"/>
          <a:lstStyle>
            <a:lvl1pPr algn="r" eaLnBrk="0" hangingPunct="0">
              <a:defRPr sz="1200">
                <a:latin typeface="Tahoma" charset="0"/>
              </a:defRPr>
            </a:lvl1pPr>
          </a:lstStyle>
          <a:p>
            <a:pPr>
              <a:defRPr/>
            </a:pPr>
            <a:fld id="{8B2AEF87-254E-4F99-A630-818954CF7626}" type="datetimeFigureOut">
              <a:rPr lang="en-US"/>
              <a:pPr>
                <a:defRPr/>
              </a:pPr>
              <a:t>6/23/2017</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4851" tIns="47425" rIns="94851" bIns="47425" rtlCol="0" anchor="ctr"/>
          <a:lstStyle/>
          <a:p>
            <a:pPr lvl="0"/>
            <a:endParaRPr lang="en-US" noProof="0"/>
          </a:p>
        </p:txBody>
      </p:sp>
      <p:sp>
        <p:nvSpPr>
          <p:cNvPr id="5" name="Notes Placeholder 4"/>
          <p:cNvSpPr>
            <a:spLocks noGrp="1"/>
          </p:cNvSpPr>
          <p:nvPr>
            <p:ph type="body" sz="quarter" idx="3"/>
          </p:nvPr>
        </p:nvSpPr>
        <p:spPr>
          <a:xfrm>
            <a:off x="732183" y="4561226"/>
            <a:ext cx="5850835" cy="4318573"/>
          </a:xfrm>
          <a:prstGeom prst="rect">
            <a:avLst/>
          </a:prstGeom>
        </p:spPr>
        <p:txBody>
          <a:bodyPr vert="horz" lIns="94851" tIns="47425" rIns="94851" bIns="47425"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813"/>
            <a:ext cx="3170583" cy="478748"/>
          </a:xfrm>
          <a:prstGeom prst="rect">
            <a:avLst/>
          </a:prstGeom>
        </p:spPr>
        <p:txBody>
          <a:bodyPr vert="horz" lIns="94851" tIns="47425" rIns="94851" bIns="47425" rtlCol="0" anchor="b"/>
          <a:lstStyle>
            <a:lvl1pPr algn="l" eaLnBrk="0" hangingPunct="0">
              <a:defRPr sz="1200">
                <a:latin typeface="Tahoma" charset="0"/>
              </a:defRPr>
            </a:lvl1pPr>
          </a:lstStyle>
          <a:p>
            <a:pPr>
              <a:defRPr/>
            </a:pPr>
            <a:endParaRPr lang="en-US"/>
          </a:p>
        </p:txBody>
      </p:sp>
      <p:sp>
        <p:nvSpPr>
          <p:cNvPr id="7" name="Slide Number Placeholder 6"/>
          <p:cNvSpPr>
            <a:spLocks noGrp="1"/>
          </p:cNvSpPr>
          <p:nvPr>
            <p:ph type="sldNum" sz="quarter" idx="5"/>
          </p:nvPr>
        </p:nvSpPr>
        <p:spPr>
          <a:xfrm>
            <a:off x="4142962" y="9120813"/>
            <a:ext cx="3170583" cy="478748"/>
          </a:xfrm>
          <a:prstGeom prst="rect">
            <a:avLst/>
          </a:prstGeom>
        </p:spPr>
        <p:txBody>
          <a:bodyPr vert="horz" wrap="square" lIns="94851" tIns="47425" rIns="94851" bIns="47425" numCol="1" anchor="b" anchorCtr="0" compatLnSpc="1">
            <a:prstTxWarp prst="textNoShape">
              <a:avLst/>
            </a:prstTxWarp>
          </a:bodyPr>
          <a:lstStyle>
            <a:lvl1pPr algn="r">
              <a:defRPr sz="1200"/>
            </a:lvl1pPr>
          </a:lstStyle>
          <a:p>
            <a:fld id="{F645E6A2-29DD-456D-9DB3-AC2FED68764F}" type="slidenum">
              <a:rPr lang="en-US" altLang="en-US"/>
              <a:pPr/>
              <a:t>‹#›</a:t>
            </a:fld>
            <a:endParaRPr lang="en-US" altLang="en-US"/>
          </a:p>
        </p:txBody>
      </p:sp>
    </p:spTree>
    <p:extLst>
      <p:ext uri="{BB962C8B-B14F-4D97-AF65-F5344CB8AC3E}">
        <p14:creationId xmlns:p14="http://schemas.microsoft.com/office/powerpoint/2010/main" val="32441477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1"/>
            <a:ext cx="11887200" cy="838200"/>
          </a:xfrm>
          <a:prstGeom prst="rect">
            <a:avLst/>
          </a:prstGeom>
        </p:spPr>
        <p:txBody>
          <a:bodyPr anchor="b"/>
          <a:lstStyle>
            <a:lvl1pPr>
              <a:defRPr baseline="0"/>
            </a:lvl1pPr>
          </a:lstStyle>
          <a:p>
            <a:r>
              <a:rPr lang="en-US"/>
              <a:t>Click to edit Master title style</a:t>
            </a:r>
            <a:endParaRPr lang="en-US" dirty="0"/>
          </a:p>
        </p:txBody>
      </p:sp>
      <p:sp>
        <p:nvSpPr>
          <p:cNvPr id="3" name="Content Placeholder 2"/>
          <p:cNvSpPr>
            <a:spLocks noGrp="1"/>
          </p:cNvSpPr>
          <p:nvPr>
            <p:ph idx="1"/>
          </p:nvPr>
        </p:nvSpPr>
        <p:spPr>
          <a:xfrm>
            <a:off x="152400" y="914400"/>
            <a:ext cx="11887200" cy="5257800"/>
          </a:xfrm>
        </p:spPr>
        <p:txBody>
          <a:bodyPr/>
          <a:lstStyle>
            <a:lvl1pPr>
              <a:defRPr baseline="0"/>
            </a:lvl1pPr>
            <a:lvl2pPr>
              <a:defRPr baseline="0"/>
            </a:lvl2pPr>
            <a:lvl3pPr>
              <a:defRPr baseline="0"/>
            </a:lvl3pPr>
            <a:lvl4pPr>
              <a:defRPr sz="16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239B3F3-9C75-4B7B-A2DA-48A48710FED2}" type="datetimeFigureOut">
              <a:rPr lang="en-US"/>
              <a:pPr>
                <a:defRPr/>
              </a:pPr>
              <a:t>6/23/2017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09F56BB-F284-45AB-8905-C100142D8F46}" type="slidenum">
              <a:rPr lang="en-US" altLang="en-US"/>
              <a:pPr/>
              <a:t>‹#›</a:t>
            </a:fld>
            <a:endParaRPr lang="en-US" altLang="en-US"/>
          </a:p>
        </p:txBody>
      </p:sp>
    </p:spTree>
    <p:extLst>
      <p:ext uri="{BB962C8B-B14F-4D97-AF65-F5344CB8AC3E}">
        <p14:creationId xmlns:p14="http://schemas.microsoft.com/office/powerpoint/2010/main" val="3764807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914400"/>
            <a:ext cx="5867400" cy="5257800"/>
          </a:xfrm>
        </p:spPr>
        <p:txBody>
          <a:bodyPr/>
          <a:lstStyle>
            <a:lvl1pPr>
              <a:defRPr baseline="0"/>
            </a:lvl1pPr>
            <a:lvl2pPr>
              <a:defRPr baseline="0"/>
            </a:lvl2pPr>
            <a:lvl3pPr>
              <a:defRPr/>
            </a:lvl3pPr>
            <a:lvl4pPr>
              <a:defRPr sz="1600"/>
            </a:lvl4pPr>
            <a:lvl5pPr>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48400" y="914400"/>
            <a:ext cx="5791200" cy="5257800"/>
          </a:xfrm>
        </p:spPr>
        <p:txBody>
          <a:bodyPr/>
          <a:lstStyle>
            <a:lvl1pPr>
              <a:defRPr baseline="0"/>
            </a:lvl1pPr>
            <a:lvl2pPr>
              <a:defRPr/>
            </a:lvl2pPr>
            <a:lvl3pPr>
              <a:defRPr baseline="0"/>
            </a:lvl3pPr>
            <a:lvl4pPr>
              <a:defRPr sz="1600" baseline="0"/>
            </a:lvl4pPr>
            <a:lvl5pPr>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152400" y="1"/>
            <a:ext cx="11887200" cy="838200"/>
          </a:xfrm>
          <a:prstGeom prst="rect">
            <a:avLst/>
          </a:prstGeom>
        </p:spPr>
        <p:txBody>
          <a:bodyPr anchor="b"/>
          <a:lstStyle>
            <a:lvl1pPr>
              <a:defRPr baseline="0"/>
            </a:lvl1pPr>
          </a:lstStyle>
          <a:p>
            <a:r>
              <a:rPr lang="en-US"/>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529D9C32-7161-4F46-BFB7-6F3595BE6586}" type="datetimeFigureOut">
              <a:rPr lang="en-US"/>
              <a:pPr>
                <a:defRPr/>
              </a:pPr>
              <a:t>6/23/2017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9C189B3-7280-4858-A849-F123FE9B7AFE}" type="slidenum">
              <a:rPr lang="en-US" altLang="en-US"/>
              <a:pPr/>
              <a:t>‹#›</a:t>
            </a:fld>
            <a:endParaRPr lang="en-US" altLang="en-US"/>
          </a:p>
        </p:txBody>
      </p:sp>
    </p:spTree>
    <p:extLst>
      <p:ext uri="{BB962C8B-B14F-4D97-AF65-F5344CB8AC3E}">
        <p14:creationId xmlns:p14="http://schemas.microsoft.com/office/powerpoint/2010/main" val="2219385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152400" y="1"/>
            <a:ext cx="11887200" cy="838200"/>
          </a:xfrm>
          <a:prstGeom prst="rect">
            <a:avLst/>
          </a:prstGeom>
        </p:spPr>
        <p:txBody>
          <a:bodyPr anchor="b"/>
          <a:lstStyle>
            <a:lvl1pPr>
              <a:defRPr/>
            </a:lvl1p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A76FFA50-5EDF-4291-B611-BC0A06523A8A}" type="datetimeFigureOut">
              <a:rPr lang="en-US"/>
              <a:pPr>
                <a:defRPr/>
              </a:pPr>
              <a:t>6/23/2017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99EC75A3-98A6-476C-A07A-A9559F010CEE}" type="slidenum">
              <a:rPr lang="en-US" altLang="en-US"/>
              <a:pPr/>
              <a:t>‹#›</a:t>
            </a:fld>
            <a:endParaRPr lang="en-US" altLang="en-US"/>
          </a:p>
        </p:txBody>
      </p:sp>
    </p:spTree>
    <p:extLst>
      <p:ext uri="{BB962C8B-B14F-4D97-AF65-F5344CB8AC3E}">
        <p14:creationId xmlns:p14="http://schemas.microsoft.com/office/powerpoint/2010/main" val="626122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Title 1"/>
          <p:cNvSpPr>
            <a:spLocks noGrp="1"/>
          </p:cNvSpPr>
          <p:nvPr>
            <p:ph type="title"/>
          </p:nvPr>
        </p:nvSpPr>
        <p:spPr>
          <a:xfrm>
            <a:off x="963084" y="4406901"/>
            <a:ext cx="10363200" cy="1362075"/>
          </a:xfrm>
          <a:prstGeom prst="rect">
            <a:avLst/>
          </a:prstGeom>
        </p:spPr>
        <p:txBody>
          <a:bodyPr/>
          <a:lstStyle/>
          <a:p>
            <a:r>
              <a:rPr lang="en-US"/>
              <a:t>Click to edit Master title style</a:t>
            </a:r>
          </a:p>
        </p:txBody>
      </p:sp>
      <p:sp>
        <p:nvSpPr>
          <p:cNvPr id="7" name="Text Placeholder 2"/>
          <p:cNvSpPr>
            <a:spLocks noGrp="1"/>
          </p:cNvSpPr>
          <p:nvPr>
            <p:ph type="body" idx="1"/>
          </p:nvPr>
        </p:nvSpPr>
        <p:spPr>
          <a:xfrm>
            <a:off x="963084" y="2906713"/>
            <a:ext cx="10363200" cy="1500187"/>
          </a:xfrm>
        </p:spPr>
        <p:txBody>
          <a:body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E9977EC-570E-4D78-92AA-9BFCFC9DC30C}" type="datetimeFigureOut">
              <a:rPr lang="en-US"/>
              <a:pPr>
                <a:defRPr/>
              </a:pPr>
              <a:t>6/23/2017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BFE374F3-93AC-4F5B-A53C-B7F9EE84DB64}" type="slidenum">
              <a:rPr lang="en-US" altLang="en-US"/>
              <a:pPr/>
              <a:t>‹#›</a:t>
            </a:fld>
            <a:endParaRPr lang="en-US" altLang="en-US"/>
          </a:p>
        </p:txBody>
      </p:sp>
    </p:spTree>
    <p:extLst>
      <p:ext uri="{BB962C8B-B14F-4D97-AF65-F5344CB8AC3E}">
        <p14:creationId xmlns:p14="http://schemas.microsoft.com/office/powerpoint/2010/main" val="1194110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43000"/>
            <a:ext cx="9906000" cy="2387600"/>
          </a:xfrm>
          <a:prstGeom prst="rect">
            <a:avLst/>
          </a:prstGeom>
        </p:spPr>
        <p:txBody>
          <a:bodyPr anchor="b"/>
          <a:lstStyle>
            <a:lvl1pPr algn="ctr">
              <a:defRPr sz="4400" b="1" baseline="0"/>
            </a:lvl1pPr>
          </a:lstStyle>
          <a:p>
            <a:r>
              <a:rPr lang="en-US"/>
              <a:t>Click to edit Master title style</a:t>
            </a:r>
            <a:endParaRPr lang="en-US" dirty="0"/>
          </a:p>
        </p:txBody>
      </p:sp>
      <p:sp>
        <p:nvSpPr>
          <p:cNvPr id="3" name="Subtitle 2"/>
          <p:cNvSpPr>
            <a:spLocks noGrp="1"/>
          </p:cNvSpPr>
          <p:nvPr>
            <p:ph type="subTitle" idx="1"/>
          </p:nvPr>
        </p:nvSpPr>
        <p:spPr>
          <a:xfrm>
            <a:off x="1143000" y="3581400"/>
            <a:ext cx="9906000" cy="2133600"/>
          </a:xfrm>
          <a:prstGeom prst="rect">
            <a:avLst/>
          </a:prstGeom>
        </p:spPr>
        <p:txBody>
          <a:bodyPr/>
          <a:lstStyle>
            <a:lvl1pPr marL="0" indent="0" algn="ctr">
              <a:spcBef>
                <a:spcPts val="600"/>
              </a:spcBef>
              <a:buNone/>
              <a:defRPr sz="28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F1370B1D-D65D-457A-9485-011B6DF16E6F}" type="datetimeFigureOut">
              <a:rPr lang="en-US"/>
              <a:pPr>
                <a:defRPr/>
              </a:pPr>
              <a:t>6/23/2017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052B978-46FD-44B7-873B-B5B2B8A66EF6}" type="slidenum">
              <a:rPr lang="en-US" altLang="en-US"/>
              <a:pPr/>
              <a:t>‹#›</a:t>
            </a:fld>
            <a:endParaRPr lang="en-US" altLang="en-US"/>
          </a:p>
        </p:txBody>
      </p:sp>
    </p:spTree>
    <p:extLst>
      <p:ext uri="{BB962C8B-B14F-4D97-AF65-F5344CB8AC3E}">
        <p14:creationId xmlns:p14="http://schemas.microsoft.com/office/powerpoint/2010/main" val="3839196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48A21AC-F0F2-42AA-8235-25798F4E6EFF}" type="datetimeFigureOut">
              <a:rPr lang="en-US"/>
              <a:pPr>
                <a:defRPr/>
              </a:pPr>
              <a:t>6/23/2017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D1B03C44-1EDD-4768-B342-26B200AB4D12}" type="slidenum">
              <a:rPr lang="en-US" altLang="en-US"/>
              <a:pPr/>
              <a:t>‹#›</a:t>
            </a:fld>
            <a:endParaRPr lang="en-US" altLang="en-US"/>
          </a:p>
        </p:txBody>
      </p:sp>
    </p:spTree>
    <p:extLst>
      <p:ext uri="{BB962C8B-B14F-4D97-AF65-F5344CB8AC3E}">
        <p14:creationId xmlns:p14="http://schemas.microsoft.com/office/powerpoint/2010/main" val="41609363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9"/>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713" y="-1944688"/>
            <a:ext cx="12417426" cy="10747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ext Placeholder 2"/>
          <p:cNvSpPr>
            <a:spLocks noGrp="1"/>
          </p:cNvSpPr>
          <p:nvPr>
            <p:ph type="body" idx="1"/>
          </p:nvPr>
        </p:nvSpPr>
        <p:spPr bwMode="auto">
          <a:xfrm>
            <a:off x="152400" y="1066800"/>
            <a:ext cx="11887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First level (Calibri Light 28)</a:t>
            </a:r>
          </a:p>
          <a:p>
            <a:pPr lvl="1"/>
            <a:r>
              <a:rPr lang="en-US" altLang="en-US"/>
              <a:t>Second level (Calibri Light 24)</a:t>
            </a:r>
          </a:p>
          <a:p>
            <a:pPr lvl="2"/>
            <a:r>
              <a:rPr lang="en-US" altLang="en-US"/>
              <a:t>Third level (Calibri Light 20)</a:t>
            </a:r>
          </a:p>
          <a:p>
            <a:pPr lvl="3"/>
            <a:r>
              <a:rPr lang="en-US" altLang="en-US"/>
              <a:t>Fourth level (Calibri Light 16)</a:t>
            </a:r>
          </a:p>
          <a:p>
            <a:pPr lvl="4"/>
            <a:r>
              <a:rPr lang="en-US" altLang="en-US"/>
              <a:t>Fifth level (Calibri Light 12)</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fld id="{CEE35ECE-9946-417C-B6CA-4D936ABBBC76}" type="datetimeFigureOut">
              <a:rPr lang="en-US"/>
              <a:pPr>
                <a:defRPr/>
              </a:pPr>
              <a:t>6/23/2017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8D96B05C-3E0B-4E27-83DB-C80B2AED8C1D}" type="slidenum">
              <a:rPr lang="en-US" altLang="en-US"/>
              <a:pPr/>
              <a:t>‹#›</a:t>
            </a:fld>
            <a:endParaRPr lang="en-US" altLang="en-US"/>
          </a:p>
        </p:txBody>
      </p:sp>
      <p:cxnSp>
        <p:nvCxnSpPr>
          <p:cNvPr id="11" name="Straight Connector 10"/>
          <p:cNvCxnSpPr/>
          <p:nvPr/>
        </p:nvCxnSpPr>
        <p:spPr>
          <a:xfrm>
            <a:off x="0" y="838200"/>
            <a:ext cx="106680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228600" y="0"/>
            <a:ext cx="10515600" cy="838200"/>
          </a:xfrm>
          <a:prstGeom prst="rect">
            <a:avLst/>
          </a:prstGeom>
        </p:spPr>
        <p:txBody>
          <a:bodyPr anchor="b"/>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fontAlgn="auto">
              <a:spcAft>
                <a:spcPts val="0"/>
              </a:spcAft>
              <a:defRPr/>
            </a:pPr>
            <a:endParaRPr lang="en-US" dirty="0"/>
          </a:p>
        </p:txBody>
      </p:sp>
      <p:cxnSp>
        <p:nvCxnSpPr>
          <p:cNvPr id="13" name="Straight Connector 12"/>
          <p:cNvCxnSpPr/>
          <p:nvPr userDrawn="1"/>
        </p:nvCxnSpPr>
        <p:spPr>
          <a:xfrm>
            <a:off x="0" y="838200"/>
            <a:ext cx="106680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Title 1"/>
          <p:cNvSpPr txBox="1">
            <a:spLocks/>
          </p:cNvSpPr>
          <p:nvPr userDrawn="1"/>
        </p:nvSpPr>
        <p:spPr>
          <a:xfrm>
            <a:off x="228600" y="0"/>
            <a:ext cx="10515600" cy="838200"/>
          </a:xfrm>
          <a:prstGeom prst="rect">
            <a:avLst/>
          </a:prstGeom>
        </p:spPr>
        <p:txBody>
          <a:bodyPr anchor="b"/>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fontAlgn="auto">
              <a:spcAft>
                <a:spcPts val="0"/>
              </a:spcAft>
              <a:defRPr/>
            </a:pPr>
            <a:endParaRPr lang="en-US" dirty="0"/>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txStyles>
    <p:titleStyle>
      <a:lvl1pPr algn="l" rtl="0" eaLnBrk="0" fontAlgn="base" hangingPunct="0">
        <a:lnSpc>
          <a:spcPct val="90000"/>
        </a:lnSpc>
        <a:spcBef>
          <a:spcPct val="0"/>
        </a:spcBef>
        <a:spcAft>
          <a:spcPct val="0"/>
        </a:spcAft>
        <a:defRPr sz="4400" kern="1200">
          <a:solidFill>
            <a:srgbClr val="002060"/>
          </a:solidFill>
          <a:latin typeface="+mj-lt"/>
          <a:ea typeface="+mj-ea"/>
          <a:cs typeface="+mj-cs"/>
        </a:defRPr>
      </a:lvl1pPr>
      <a:lvl2pPr algn="l" rtl="0" eaLnBrk="0" fontAlgn="base" hangingPunct="0">
        <a:lnSpc>
          <a:spcPct val="90000"/>
        </a:lnSpc>
        <a:spcBef>
          <a:spcPct val="0"/>
        </a:spcBef>
        <a:spcAft>
          <a:spcPct val="0"/>
        </a:spcAft>
        <a:defRPr sz="4400">
          <a:solidFill>
            <a:srgbClr val="002060"/>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rgbClr val="002060"/>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rgbClr val="002060"/>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rgbClr val="002060"/>
          </a:solidFill>
          <a:latin typeface="Calibri Light" panose="020F0302020204030204" pitchFamily="34" charset="0"/>
        </a:defRPr>
      </a:lvl5pPr>
      <a:lvl6pPr marL="457200" algn="l" rtl="0" fontAlgn="base">
        <a:lnSpc>
          <a:spcPct val="90000"/>
        </a:lnSpc>
        <a:spcBef>
          <a:spcPct val="0"/>
        </a:spcBef>
        <a:spcAft>
          <a:spcPct val="0"/>
        </a:spcAft>
        <a:defRPr sz="4400">
          <a:solidFill>
            <a:srgbClr val="002060"/>
          </a:solidFill>
          <a:latin typeface="Calibri Light" panose="020F0302020204030204" pitchFamily="34" charset="0"/>
        </a:defRPr>
      </a:lvl6pPr>
      <a:lvl7pPr marL="914400" algn="l" rtl="0" fontAlgn="base">
        <a:lnSpc>
          <a:spcPct val="90000"/>
        </a:lnSpc>
        <a:spcBef>
          <a:spcPct val="0"/>
        </a:spcBef>
        <a:spcAft>
          <a:spcPct val="0"/>
        </a:spcAft>
        <a:defRPr sz="4400">
          <a:solidFill>
            <a:srgbClr val="002060"/>
          </a:solidFill>
          <a:latin typeface="Calibri Light" panose="020F0302020204030204" pitchFamily="34" charset="0"/>
        </a:defRPr>
      </a:lvl7pPr>
      <a:lvl8pPr marL="1371600" algn="l" rtl="0" fontAlgn="base">
        <a:lnSpc>
          <a:spcPct val="90000"/>
        </a:lnSpc>
        <a:spcBef>
          <a:spcPct val="0"/>
        </a:spcBef>
        <a:spcAft>
          <a:spcPct val="0"/>
        </a:spcAft>
        <a:defRPr sz="4400">
          <a:solidFill>
            <a:srgbClr val="002060"/>
          </a:solidFill>
          <a:latin typeface="Calibri Light" panose="020F0302020204030204" pitchFamily="34" charset="0"/>
        </a:defRPr>
      </a:lvl8pPr>
      <a:lvl9pPr marL="1828800" algn="l" rtl="0" fontAlgn="base">
        <a:lnSpc>
          <a:spcPct val="90000"/>
        </a:lnSpc>
        <a:spcBef>
          <a:spcPct val="0"/>
        </a:spcBef>
        <a:spcAft>
          <a:spcPct val="0"/>
        </a:spcAft>
        <a:defRPr sz="4400">
          <a:solidFill>
            <a:srgbClr val="002060"/>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2060"/>
          </a:solidFill>
          <a:latin typeface="+mj-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2060"/>
          </a:solidFill>
          <a:latin typeface="+mj-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2060"/>
          </a:solidFill>
          <a:latin typeface="+mj-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2060"/>
          </a:solidFill>
          <a:latin typeface="+mj-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206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713" y="-1944688"/>
            <a:ext cx="12417426" cy="10747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fld id="{838F929A-380E-479A-B212-948A94A20121}" type="datetimeFigureOut">
              <a:rPr lang="en-US"/>
              <a:pPr>
                <a:defRPr/>
              </a:pPr>
              <a:t>6/23/2017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7DC9405E-E720-4331-94AE-2B3749B3FB15}" type="slidenum">
              <a:rPr lang="en-US" altLang="en-US"/>
              <a:pPr/>
              <a:t>‹#›</a:t>
            </a:fld>
            <a:endParaRPr lang="en-US" altLang="en-US"/>
          </a:p>
        </p:txBody>
      </p:sp>
      <p:sp>
        <p:nvSpPr>
          <p:cNvPr id="7" name="Rounded Rectangle 6"/>
          <p:cNvSpPr/>
          <p:nvPr userDrawn="1"/>
        </p:nvSpPr>
        <p:spPr>
          <a:xfrm>
            <a:off x="1181100" y="1123950"/>
            <a:ext cx="9829800" cy="4610100"/>
          </a:xfrm>
          <a:prstGeom prst="roundRect">
            <a:avLst/>
          </a:prstGeom>
          <a:noFill/>
          <a:ln w="1016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 bg1="lt1" tx1="dk1" bg2="lt2" tx2="dk2" accent1="accent1" accent2="accent2" accent3="accent3" accent4="accent4" accent5="accent5" accent6="accent6" hlink="hlink" folHlink="folHlink"/>
  <p:sldLayoutIdLst>
    <p:sldLayoutId id="2147483692" r:id="rId1"/>
  </p:sldLayoutIdLst>
  <p:txStyles>
    <p:titleStyle>
      <a:lvl1pPr algn="l" rtl="0" eaLnBrk="0" fontAlgn="base" hangingPunct="0">
        <a:lnSpc>
          <a:spcPct val="90000"/>
        </a:lnSpc>
        <a:spcBef>
          <a:spcPct val="0"/>
        </a:spcBef>
        <a:spcAft>
          <a:spcPct val="0"/>
        </a:spcAft>
        <a:defRPr sz="4400" kern="1200">
          <a:solidFill>
            <a:srgbClr val="002060"/>
          </a:solidFill>
          <a:latin typeface="+mj-lt"/>
          <a:ea typeface="+mj-ea"/>
          <a:cs typeface="+mj-cs"/>
        </a:defRPr>
      </a:lvl1pPr>
      <a:lvl2pPr algn="l" rtl="0" eaLnBrk="0" fontAlgn="base" hangingPunct="0">
        <a:lnSpc>
          <a:spcPct val="90000"/>
        </a:lnSpc>
        <a:spcBef>
          <a:spcPct val="0"/>
        </a:spcBef>
        <a:spcAft>
          <a:spcPct val="0"/>
        </a:spcAft>
        <a:defRPr sz="4400">
          <a:solidFill>
            <a:srgbClr val="002060"/>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rgbClr val="002060"/>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rgbClr val="002060"/>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rgbClr val="002060"/>
          </a:solidFill>
          <a:latin typeface="Calibri Light" panose="020F0302020204030204" pitchFamily="34" charset="0"/>
        </a:defRPr>
      </a:lvl5pPr>
      <a:lvl6pPr marL="457200" algn="l" rtl="0" fontAlgn="base">
        <a:lnSpc>
          <a:spcPct val="90000"/>
        </a:lnSpc>
        <a:spcBef>
          <a:spcPct val="0"/>
        </a:spcBef>
        <a:spcAft>
          <a:spcPct val="0"/>
        </a:spcAft>
        <a:defRPr sz="4400">
          <a:solidFill>
            <a:srgbClr val="002060"/>
          </a:solidFill>
          <a:latin typeface="Calibri Light" panose="020F0302020204030204" pitchFamily="34" charset="0"/>
        </a:defRPr>
      </a:lvl6pPr>
      <a:lvl7pPr marL="914400" algn="l" rtl="0" fontAlgn="base">
        <a:lnSpc>
          <a:spcPct val="90000"/>
        </a:lnSpc>
        <a:spcBef>
          <a:spcPct val="0"/>
        </a:spcBef>
        <a:spcAft>
          <a:spcPct val="0"/>
        </a:spcAft>
        <a:defRPr sz="4400">
          <a:solidFill>
            <a:srgbClr val="002060"/>
          </a:solidFill>
          <a:latin typeface="Calibri Light" panose="020F0302020204030204" pitchFamily="34" charset="0"/>
        </a:defRPr>
      </a:lvl7pPr>
      <a:lvl8pPr marL="1371600" algn="l" rtl="0" fontAlgn="base">
        <a:lnSpc>
          <a:spcPct val="90000"/>
        </a:lnSpc>
        <a:spcBef>
          <a:spcPct val="0"/>
        </a:spcBef>
        <a:spcAft>
          <a:spcPct val="0"/>
        </a:spcAft>
        <a:defRPr sz="4400">
          <a:solidFill>
            <a:srgbClr val="002060"/>
          </a:solidFill>
          <a:latin typeface="Calibri Light" panose="020F0302020204030204" pitchFamily="34" charset="0"/>
        </a:defRPr>
      </a:lvl8pPr>
      <a:lvl9pPr marL="1828800" algn="l" rtl="0" fontAlgn="base">
        <a:lnSpc>
          <a:spcPct val="90000"/>
        </a:lnSpc>
        <a:spcBef>
          <a:spcPct val="0"/>
        </a:spcBef>
        <a:spcAft>
          <a:spcPct val="0"/>
        </a:spcAft>
        <a:defRPr sz="4400">
          <a:solidFill>
            <a:srgbClr val="002060"/>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2060"/>
          </a:solidFill>
          <a:latin typeface="+mj-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2060"/>
          </a:solidFill>
          <a:latin typeface="+mj-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2060"/>
          </a:solidFill>
          <a:latin typeface="+mj-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2060"/>
          </a:solidFill>
          <a:latin typeface="+mj-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206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713" y="-1944688"/>
            <a:ext cx="12417426" cy="10747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fld id="{4681471E-BD94-4899-96A2-9E92C5E5A74D}" type="datetimeFigureOut">
              <a:rPr lang="en-US"/>
              <a:pPr>
                <a:defRPr/>
              </a:pPr>
              <a:t>6/23/2017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FDF70BC-DD4C-4E35-AAEA-90C81434FD0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93" r:id="rId1"/>
  </p:sldLayoutIdLst>
  <p:txStyles>
    <p:titleStyle>
      <a:lvl1pPr algn="l" rtl="0" eaLnBrk="0" fontAlgn="base" hangingPunct="0">
        <a:lnSpc>
          <a:spcPct val="90000"/>
        </a:lnSpc>
        <a:spcBef>
          <a:spcPct val="0"/>
        </a:spcBef>
        <a:spcAft>
          <a:spcPct val="0"/>
        </a:spcAft>
        <a:defRPr sz="4400" kern="1200">
          <a:solidFill>
            <a:srgbClr val="002060"/>
          </a:solidFill>
          <a:latin typeface="+mj-lt"/>
          <a:ea typeface="+mj-ea"/>
          <a:cs typeface="+mj-cs"/>
        </a:defRPr>
      </a:lvl1pPr>
      <a:lvl2pPr algn="l" rtl="0" eaLnBrk="0" fontAlgn="base" hangingPunct="0">
        <a:lnSpc>
          <a:spcPct val="90000"/>
        </a:lnSpc>
        <a:spcBef>
          <a:spcPct val="0"/>
        </a:spcBef>
        <a:spcAft>
          <a:spcPct val="0"/>
        </a:spcAft>
        <a:defRPr sz="4400">
          <a:solidFill>
            <a:srgbClr val="002060"/>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rgbClr val="002060"/>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rgbClr val="002060"/>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rgbClr val="002060"/>
          </a:solidFill>
          <a:latin typeface="Calibri Light" panose="020F0302020204030204" pitchFamily="34" charset="0"/>
        </a:defRPr>
      </a:lvl5pPr>
      <a:lvl6pPr marL="457200" algn="l" rtl="0" fontAlgn="base">
        <a:lnSpc>
          <a:spcPct val="90000"/>
        </a:lnSpc>
        <a:spcBef>
          <a:spcPct val="0"/>
        </a:spcBef>
        <a:spcAft>
          <a:spcPct val="0"/>
        </a:spcAft>
        <a:defRPr sz="4400">
          <a:solidFill>
            <a:srgbClr val="002060"/>
          </a:solidFill>
          <a:latin typeface="Calibri Light" panose="020F0302020204030204" pitchFamily="34" charset="0"/>
        </a:defRPr>
      </a:lvl6pPr>
      <a:lvl7pPr marL="914400" algn="l" rtl="0" fontAlgn="base">
        <a:lnSpc>
          <a:spcPct val="90000"/>
        </a:lnSpc>
        <a:spcBef>
          <a:spcPct val="0"/>
        </a:spcBef>
        <a:spcAft>
          <a:spcPct val="0"/>
        </a:spcAft>
        <a:defRPr sz="4400">
          <a:solidFill>
            <a:srgbClr val="002060"/>
          </a:solidFill>
          <a:latin typeface="Calibri Light" panose="020F0302020204030204" pitchFamily="34" charset="0"/>
        </a:defRPr>
      </a:lvl7pPr>
      <a:lvl8pPr marL="1371600" algn="l" rtl="0" fontAlgn="base">
        <a:lnSpc>
          <a:spcPct val="90000"/>
        </a:lnSpc>
        <a:spcBef>
          <a:spcPct val="0"/>
        </a:spcBef>
        <a:spcAft>
          <a:spcPct val="0"/>
        </a:spcAft>
        <a:defRPr sz="4400">
          <a:solidFill>
            <a:srgbClr val="002060"/>
          </a:solidFill>
          <a:latin typeface="Calibri Light" panose="020F0302020204030204" pitchFamily="34" charset="0"/>
        </a:defRPr>
      </a:lvl8pPr>
      <a:lvl9pPr marL="1828800" algn="l" rtl="0" fontAlgn="base">
        <a:lnSpc>
          <a:spcPct val="90000"/>
        </a:lnSpc>
        <a:spcBef>
          <a:spcPct val="0"/>
        </a:spcBef>
        <a:spcAft>
          <a:spcPct val="0"/>
        </a:spcAft>
        <a:defRPr sz="4400">
          <a:solidFill>
            <a:srgbClr val="002060"/>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2060"/>
          </a:solidFill>
          <a:latin typeface="+mj-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2060"/>
          </a:solidFill>
          <a:latin typeface="+mj-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2060"/>
          </a:solidFill>
          <a:latin typeface="+mj-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2060"/>
          </a:solidFill>
          <a:latin typeface="+mj-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206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mv"/><Relationship Id="rId1" Type="http://schemas.openxmlformats.org/officeDocument/2006/relationships/video" Target="NULL" TargetMode="Externa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mailto:LaPorteDistrictCommunications@indot.in.gov" TargetMode="External"/><Relationship Id="rId2" Type="http://schemas.openxmlformats.org/officeDocument/2006/relationships/hyperlink" Target="http://www.in.gov/indot/2705.htm"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www.in.gov/indot/2705.htm" TargetMode="External"/><Relationship Id="rId2" Type="http://schemas.openxmlformats.org/officeDocument/2006/relationships/hyperlink" Target="mailto:LaPorteDistrictCommunications@indot.in.gov" TargetMode="External"/><Relationship Id="rId1" Type="http://schemas.openxmlformats.org/officeDocument/2006/relationships/slideLayout" Target="../slideLayouts/slideLayout2.xml"/><Relationship Id="rId4" Type="http://schemas.openxmlformats.org/officeDocument/2006/relationships/hyperlink" Target="mailto:rclark@indot.in.gov"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en-US" dirty="0"/>
              <a:t>US </a:t>
            </a:r>
            <a:r>
              <a:rPr lang="en-US" altLang="en-US" dirty="0" smtClean="0"/>
              <a:t>24 at C.R. 600 East and Logansport Road</a:t>
            </a:r>
            <a:r>
              <a:rPr lang="en-US" altLang="en-US" dirty="0"/>
              <a:t/>
            </a:r>
            <a:br>
              <a:rPr lang="en-US" altLang="en-US" dirty="0"/>
            </a:br>
            <a:r>
              <a:rPr lang="en-US" altLang="en-US" dirty="0"/>
              <a:t>J-Turn Intersection Improvement</a:t>
            </a:r>
          </a:p>
        </p:txBody>
      </p:sp>
      <p:sp>
        <p:nvSpPr>
          <p:cNvPr id="4099" name="Subtitle 2"/>
          <p:cNvSpPr>
            <a:spLocks noGrp="1"/>
          </p:cNvSpPr>
          <p:nvPr>
            <p:ph type="subTitle"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Tuesday, June </a:t>
            </a:r>
            <a:r>
              <a:rPr lang="en-US" altLang="en-US" dirty="0" smtClean="0"/>
              <a:t>27, </a:t>
            </a:r>
            <a:r>
              <a:rPr lang="en-US" altLang="en-US" dirty="0"/>
              <a:t>2017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52400" y="914400"/>
            <a:ext cx="11887200" cy="5257800"/>
          </a:xfrm>
        </p:spPr>
        <p:txBody>
          <a:bodyPr rtlCol="0">
            <a:normAutofit/>
          </a:bodyPr>
          <a:lstStyle/>
          <a:p>
            <a:pPr eaLnBrk="1" hangingPunct="1">
              <a:defRPr/>
            </a:pPr>
            <a:r>
              <a:rPr lang="en-US" b="1" dirty="0" smtClean="0">
                <a:latin typeface="Tahoma" pitchFamily="34" charset="0"/>
                <a:cs typeface="Tahoma" pitchFamily="34" charset="0"/>
              </a:rPr>
              <a:t>U.S. 24 at C.R. 600 East</a:t>
            </a:r>
          </a:p>
          <a:p>
            <a:pPr lvl="1" eaLnBrk="1" hangingPunct="1">
              <a:defRPr/>
            </a:pPr>
            <a:r>
              <a:rPr lang="en-US" b="1" dirty="0" smtClean="0">
                <a:latin typeface="Tahoma" pitchFamily="34" charset="0"/>
                <a:cs typeface="Tahoma" pitchFamily="34" charset="0"/>
              </a:rPr>
              <a:t>43 crashes between 2010 – 2016</a:t>
            </a:r>
          </a:p>
          <a:p>
            <a:pPr lvl="1" eaLnBrk="1" hangingPunct="1">
              <a:defRPr/>
            </a:pPr>
            <a:r>
              <a:rPr lang="en-US" sz="2800" dirty="0" smtClean="0">
                <a:latin typeface="Tahoma" pitchFamily="34" charset="0"/>
                <a:cs typeface="Tahoma" pitchFamily="34" charset="0"/>
              </a:rPr>
              <a:t>Number of fatal and incapacitating injury crashes (16); additional 15 non-capacitating crashes</a:t>
            </a:r>
          </a:p>
          <a:p>
            <a:pPr lvl="2" eaLnBrk="1" hangingPunct="1">
              <a:defRPr/>
            </a:pPr>
            <a:r>
              <a:rPr lang="en-US" sz="2400" dirty="0" smtClean="0">
                <a:latin typeface="Tahoma" pitchFamily="34" charset="0"/>
                <a:cs typeface="Tahoma" pitchFamily="34" charset="0"/>
              </a:rPr>
              <a:t>Traffic from C.R. 600E failing to yield to traffic on U.S. 24</a:t>
            </a:r>
          </a:p>
          <a:p>
            <a:pPr lvl="2" eaLnBrk="1" hangingPunct="1">
              <a:defRPr/>
            </a:pPr>
            <a:r>
              <a:rPr lang="en-US" sz="2400" dirty="0" smtClean="0">
                <a:latin typeface="Tahoma" pitchFamily="34" charset="0"/>
                <a:cs typeface="Tahoma" pitchFamily="34" charset="0"/>
              </a:rPr>
              <a:t>Traffic from C.R. 600E, after crossing the median, involved in crashes with U.S. 24 traffic</a:t>
            </a:r>
            <a:endParaRPr lang="en-US" sz="2400" dirty="0">
              <a:latin typeface="Tahoma" pitchFamily="34" charset="0"/>
              <a:cs typeface="Tahoma" pitchFamily="34" charset="0"/>
            </a:endParaRPr>
          </a:p>
          <a:p>
            <a:pPr eaLnBrk="1" hangingPunct="1">
              <a:defRPr/>
            </a:pPr>
            <a:endParaRPr lang="en-US" b="1" dirty="0">
              <a:latin typeface="Tahoma" pitchFamily="34" charset="0"/>
              <a:cs typeface="Tahoma" pitchFamily="34" charset="0"/>
            </a:endParaRPr>
          </a:p>
          <a:p>
            <a:pPr marL="457200" lvl="1" indent="0" algn="just" eaLnBrk="1" hangingPunct="1">
              <a:buClr>
                <a:srgbClr val="3333CC"/>
              </a:buClr>
              <a:buSzPct val="60000"/>
              <a:buNone/>
              <a:defRPr/>
            </a:pPr>
            <a:endParaRPr lang="en-US" dirty="0" smtClean="0"/>
          </a:p>
          <a:p>
            <a:pPr marL="0" indent="0" eaLnBrk="1" fontAlgn="auto" hangingPunct="1">
              <a:spcAft>
                <a:spcPts val="0"/>
              </a:spcAft>
              <a:buFont typeface="Arial" panose="020B0604020202020204" pitchFamily="34" charset="0"/>
              <a:buNone/>
              <a:defRPr/>
            </a:pPr>
            <a:endParaRPr lang="en-US" dirty="0"/>
          </a:p>
        </p:txBody>
      </p:sp>
      <p:sp>
        <p:nvSpPr>
          <p:cNvPr id="7" name="Title 3">
            <a:extLst>
              <a:ext uri="{FF2B5EF4-FFF2-40B4-BE49-F238E27FC236}">
                <a16:creationId xmlns="" xmlns:a16="http://schemas.microsoft.com/office/drawing/2014/main" id="{9B28D310-FA55-48A3-9E0E-EBDA9F08B7C9}"/>
              </a:ext>
            </a:extLst>
          </p:cNvPr>
          <p:cNvSpPr>
            <a:spLocks noGrp="1"/>
          </p:cNvSpPr>
          <p:nvPr>
            <p:ph type="title"/>
          </p:nvPr>
        </p:nvSpPr>
        <p:spPr bwMode="auto">
          <a:xfrm>
            <a:off x="152400" y="0"/>
            <a:ext cx="118872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en-US" dirty="0"/>
              <a:t>US </a:t>
            </a:r>
            <a:r>
              <a:rPr lang="en-US" altLang="en-US" dirty="0" smtClean="0"/>
              <a:t>24 </a:t>
            </a:r>
            <a:r>
              <a:rPr lang="en-US" altLang="en-US" dirty="0"/>
              <a:t>at </a:t>
            </a:r>
            <a:r>
              <a:rPr lang="en-US" altLang="en-US" dirty="0" smtClean="0"/>
              <a:t>C.R. 600 East </a:t>
            </a:r>
            <a:endParaRPr lang="en-US" altLang="en-US" b="1" dirty="0"/>
          </a:p>
        </p:txBody>
      </p:sp>
    </p:spTree>
    <p:extLst>
      <p:ext uri="{BB962C8B-B14F-4D97-AF65-F5344CB8AC3E}">
        <p14:creationId xmlns:p14="http://schemas.microsoft.com/office/powerpoint/2010/main" val="2603869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914400" y="990600"/>
            <a:ext cx="9906000" cy="5080000"/>
          </a:xfrm>
        </p:spPr>
      </p:pic>
      <p:sp>
        <p:nvSpPr>
          <p:cNvPr id="4" name="Title 3"/>
          <p:cNvSpPr>
            <a:spLocks noGrp="1"/>
          </p:cNvSpPr>
          <p:nvPr>
            <p:ph type="title"/>
          </p:nvPr>
        </p:nvSpPr>
        <p:spPr/>
        <p:txBody>
          <a:bodyPr/>
          <a:lstStyle/>
          <a:p>
            <a:r>
              <a:rPr lang="en-US" dirty="0" smtClean="0"/>
              <a:t>U.S. 24 and C.R. 600 East </a:t>
            </a:r>
            <a:endParaRPr lang="en-US" dirty="0"/>
          </a:p>
        </p:txBody>
      </p:sp>
    </p:spTree>
    <p:extLst>
      <p:ext uri="{BB962C8B-B14F-4D97-AF65-F5344CB8AC3E}">
        <p14:creationId xmlns:p14="http://schemas.microsoft.com/office/powerpoint/2010/main" val="2962587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1295400"/>
            <a:ext cx="9982200" cy="5334000"/>
          </a:xfrm>
        </p:spPr>
      </p:pic>
      <p:sp>
        <p:nvSpPr>
          <p:cNvPr id="4" name="Title 3"/>
          <p:cNvSpPr>
            <a:spLocks noGrp="1"/>
          </p:cNvSpPr>
          <p:nvPr>
            <p:ph type="title"/>
          </p:nvPr>
        </p:nvSpPr>
        <p:spPr/>
        <p:txBody>
          <a:bodyPr/>
          <a:lstStyle/>
          <a:p>
            <a:r>
              <a:rPr lang="en-US" dirty="0" smtClean="0"/>
              <a:t>U.S. 24 at C.R. 600 East </a:t>
            </a:r>
            <a:endParaRPr lang="en-US" dirty="0"/>
          </a:p>
        </p:txBody>
      </p:sp>
    </p:spTree>
    <p:extLst>
      <p:ext uri="{BB962C8B-B14F-4D97-AF65-F5344CB8AC3E}">
        <p14:creationId xmlns:p14="http://schemas.microsoft.com/office/powerpoint/2010/main" val="2530486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52400" y="914400"/>
            <a:ext cx="11887200" cy="5257800"/>
          </a:xfrm>
        </p:spPr>
        <p:txBody>
          <a:bodyPr rtlCol="0">
            <a:normAutofit/>
          </a:bodyPr>
          <a:lstStyle/>
          <a:p>
            <a:pPr eaLnBrk="1" hangingPunct="1">
              <a:defRPr/>
            </a:pPr>
            <a:r>
              <a:rPr lang="en-US" b="1" dirty="0" smtClean="0">
                <a:latin typeface="Tahoma" pitchFamily="34" charset="0"/>
                <a:cs typeface="Tahoma" pitchFamily="34" charset="0"/>
              </a:rPr>
              <a:t>U.S</a:t>
            </a:r>
            <a:r>
              <a:rPr lang="en-US" b="1" dirty="0" smtClean="0">
                <a:latin typeface="Tahoma" pitchFamily="34" charset="0"/>
                <a:cs typeface="Tahoma" pitchFamily="34" charset="0"/>
              </a:rPr>
              <a:t>. 24 at Logansport Road</a:t>
            </a:r>
          </a:p>
          <a:p>
            <a:pPr lvl="1" eaLnBrk="1" hangingPunct="1">
              <a:defRPr/>
            </a:pPr>
            <a:r>
              <a:rPr lang="en-US" b="1" dirty="0" smtClean="0">
                <a:latin typeface="Tahoma" pitchFamily="34" charset="0"/>
                <a:cs typeface="Tahoma" pitchFamily="34" charset="0"/>
              </a:rPr>
              <a:t>42 crashes between 2010 - 2016 </a:t>
            </a:r>
            <a:endParaRPr lang="en-US" b="1" dirty="0">
              <a:latin typeface="Tahoma" pitchFamily="34" charset="0"/>
              <a:cs typeface="Tahoma" pitchFamily="34" charset="0"/>
            </a:endParaRPr>
          </a:p>
          <a:p>
            <a:pPr lvl="1" algn="just" eaLnBrk="1" hangingPunct="1">
              <a:buClr>
                <a:srgbClr val="3333CC"/>
              </a:buClr>
              <a:buSzPct val="60000"/>
              <a:defRPr/>
            </a:pPr>
            <a:r>
              <a:rPr lang="en-US" sz="2800" dirty="0" smtClean="0"/>
              <a:t>Number of injury crashes (22)</a:t>
            </a:r>
          </a:p>
          <a:p>
            <a:pPr lvl="2" algn="just" eaLnBrk="1" hangingPunct="1">
              <a:buClr>
                <a:srgbClr val="3333CC"/>
              </a:buClr>
              <a:buSzPct val="60000"/>
              <a:defRPr/>
            </a:pPr>
            <a:r>
              <a:rPr lang="en-US" sz="2400" dirty="0" smtClean="0"/>
              <a:t>Traffic from Logansport Road failing to yield to U.S. 24 traffic</a:t>
            </a:r>
          </a:p>
          <a:p>
            <a:pPr lvl="2" algn="just" eaLnBrk="1" hangingPunct="1">
              <a:buClr>
                <a:srgbClr val="3333CC"/>
              </a:buClr>
              <a:buSzPct val="60000"/>
              <a:defRPr/>
            </a:pPr>
            <a:r>
              <a:rPr lang="en-US" sz="2400" dirty="0" smtClean="0"/>
              <a:t>Traffic from Logansport Road, after crossing the median, involved in crashes with U.S. 24 traffic</a:t>
            </a:r>
          </a:p>
          <a:p>
            <a:pPr lvl="1" algn="just" eaLnBrk="1" hangingPunct="1">
              <a:buClr>
                <a:srgbClr val="3333CC"/>
              </a:buClr>
              <a:buSzPct val="60000"/>
              <a:defRPr/>
            </a:pPr>
            <a:endParaRPr lang="en-US" dirty="0" smtClean="0"/>
          </a:p>
          <a:p>
            <a:pPr marL="0" indent="0" eaLnBrk="1" fontAlgn="auto" hangingPunct="1">
              <a:spcAft>
                <a:spcPts val="0"/>
              </a:spcAft>
              <a:buFont typeface="Arial" panose="020B0604020202020204" pitchFamily="34" charset="0"/>
              <a:buNone/>
              <a:defRPr/>
            </a:pPr>
            <a:endParaRPr lang="en-US" dirty="0"/>
          </a:p>
        </p:txBody>
      </p:sp>
      <p:sp>
        <p:nvSpPr>
          <p:cNvPr id="7" name="Title 3">
            <a:extLst>
              <a:ext uri="{FF2B5EF4-FFF2-40B4-BE49-F238E27FC236}">
                <a16:creationId xmlns="" xmlns:a16="http://schemas.microsoft.com/office/drawing/2014/main" id="{9B28D310-FA55-48A3-9E0E-EBDA9F08B7C9}"/>
              </a:ext>
            </a:extLst>
          </p:cNvPr>
          <p:cNvSpPr>
            <a:spLocks noGrp="1"/>
          </p:cNvSpPr>
          <p:nvPr>
            <p:ph type="title"/>
          </p:nvPr>
        </p:nvSpPr>
        <p:spPr bwMode="auto">
          <a:xfrm>
            <a:off x="152400" y="0"/>
            <a:ext cx="118872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en-US" dirty="0"/>
              <a:t>US </a:t>
            </a:r>
            <a:r>
              <a:rPr lang="en-US" altLang="en-US" dirty="0" smtClean="0"/>
              <a:t>24 </a:t>
            </a:r>
            <a:r>
              <a:rPr lang="en-US" altLang="en-US" dirty="0"/>
              <a:t>at </a:t>
            </a:r>
            <a:r>
              <a:rPr lang="en-US" altLang="en-US" dirty="0" smtClean="0"/>
              <a:t>Logansport </a:t>
            </a:r>
            <a:r>
              <a:rPr lang="en-US" altLang="en-US" dirty="0" smtClean="0"/>
              <a:t>Road </a:t>
            </a:r>
            <a:endParaRPr lang="en-US" altLang="en-US" b="1" dirty="0"/>
          </a:p>
        </p:txBody>
      </p:sp>
    </p:spTree>
    <p:extLst>
      <p:ext uri="{BB962C8B-B14F-4D97-AF65-F5344CB8AC3E}">
        <p14:creationId xmlns:p14="http://schemas.microsoft.com/office/powerpoint/2010/main" val="152434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85800" y="1143000"/>
            <a:ext cx="10439400" cy="5410200"/>
          </a:xfrm>
        </p:spPr>
      </p:pic>
      <p:sp>
        <p:nvSpPr>
          <p:cNvPr id="4" name="Title 3"/>
          <p:cNvSpPr>
            <a:spLocks noGrp="1"/>
          </p:cNvSpPr>
          <p:nvPr>
            <p:ph type="title"/>
          </p:nvPr>
        </p:nvSpPr>
        <p:spPr/>
        <p:txBody>
          <a:bodyPr/>
          <a:lstStyle/>
          <a:p>
            <a:r>
              <a:rPr lang="en-US" dirty="0" smtClean="0"/>
              <a:t>U.S. 24 at Logansport Road</a:t>
            </a:r>
            <a:endParaRPr lang="en-US" dirty="0"/>
          </a:p>
        </p:txBody>
      </p:sp>
    </p:spTree>
    <p:extLst>
      <p:ext uri="{BB962C8B-B14F-4D97-AF65-F5344CB8AC3E}">
        <p14:creationId xmlns:p14="http://schemas.microsoft.com/office/powerpoint/2010/main" val="3770561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09600" y="1143000"/>
            <a:ext cx="10896600" cy="5410200"/>
          </a:xfrm>
        </p:spPr>
      </p:pic>
      <p:sp>
        <p:nvSpPr>
          <p:cNvPr id="4" name="Title 3"/>
          <p:cNvSpPr>
            <a:spLocks noGrp="1"/>
          </p:cNvSpPr>
          <p:nvPr>
            <p:ph type="title"/>
          </p:nvPr>
        </p:nvSpPr>
        <p:spPr/>
        <p:txBody>
          <a:bodyPr/>
          <a:lstStyle/>
          <a:p>
            <a:r>
              <a:rPr lang="en-US" dirty="0" smtClean="0"/>
              <a:t>U.S. 24 at Logansport Road </a:t>
            </a:r>
            <a:endParaRPr lang="en-US" dirty="0"/>
          </a:p>
        </p:txBody>
      </p:sp>
    </p:spTree>
    <p:extLst>
      <p:ext uri="{BB962C8B-B14F-4D97-AF65-F5344CB8AC3E}">
        <p14:creationId xmlns:p14="http://schemas.microsoft.com/office/powerpoint/2010/main" val="3736388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14300" y="914400"/>
            <a:ext cx="11963400" cy="5257800"/>
          </a:xfrm>
        </p:spPr>
        <p:txBody>
          <a:bodyPr/>
          <a:lstStyle/>
          <a:p>
            <a:pPr marL="228600" lvl="1">
              <a:spcBef>
                <a:spcPts val="1000"/>
              </a:spcBef>
            </a:pPr>
            <a:r>
              <a:rPr lang="en-US" sz="2800" dirty="0"/>
              <a:t>Crashes most often involve through </a:t>
            </a:r>
            <a:r>
              <a:rPr lang="en-US" sz="2800" dirty="0" smtClean="0"/>
              <a:t>movements and left turns being </a:t>
            </a:r>
            <a:r>
              <a:rPr lang="en-US" sz="2800" dirty="0"/>
              <a:t>struck on the far side of the wide intersection.</a:t>
            </a:r>
          </a:p>
          <a:p>
            <a:endParaRPr lang="en-US" dirty="0"/>
          </a:p>
        </p:txBody>
      </p:sp>
      <p:sp>
        <p:nvSpPr>
          <p:cNvPr id="4" name="Title 3"/>
          <p:cNvSpPr>
            <a:spLocks noGrp="1"/>
          </p:cNvSpPr>
          <p:nvPr>
            <p:ph type="title"/>
          </p:nvPr>
        </p:nvSpPr>
        <p:spPr/>
        <p:txBody>
          <a:bodyPr/>
          <a:lstStyle/>
          <a:p>
            <a:r>
              <a:rPr lang="en-US" dirty="0" smtClean="0"/>
              <a:t>J-Turn intersections enhance safety   </a:t>
            </a:r>
            <a:endParaRPr lang="en-US" dirty="0"/>
          </a:p>
        </p:txBody>
      </p:sp>
      <p:pic>
        <p:nvPicPr>
          <p:cNvPr id="1026" name="Picture 2" descr="G:\projects\PS\INDOT\16044-00 US31-SR10\proj-info\11-enviro\Publi Inv\StreetVi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66150"/>
            <a:ext cx="11887200" cy="309656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975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6"/>
          <p:cNvSpPr>
            <a:spLocks noGrp="1"/>
          </p:cNvSpPr>
          <p:nvPr>
            <p:ph type="title"/>
          </p:nvPr>
        </p:nvSpPr>
        <p:spPr bwMode="auto">
          <a:xfrm>
            <a:off x="152400" y="0"/>
            <a:ext cx="118872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en-US" sz="4800" b="1"/>
              <a:t>Alternatives Considered </a:t>
            </a:r>
          </a:p>
        </p:txBody>
      </p:sp>
      <p:sp>
        <p:nvSpPr>
          <p:cNvPr id="8" name="Content Placeholder 7"/>
          <p:cNvSpPr>
            <a:spLocks noGrp="1"/>
          </p:cNvSpPr>
          <p:nvPr>
            <p:ph idx="1"/>
          </p:nvPr>
        </p:nvSpPr>
        <p:spPr/>
        <p:txBody>
          <a:bodyPr rtlCol="0">
            <a:normAutofit fontScale="85000" lnSpcReduction="20000"/>
          </a:bodyPr>
          <a:lstStyle/>
          <a:p>
            <a:pPr eaLnBrk="1" hangingPunct="1">
              <a:defRPr/>
            </a:pPr>
            <a:r>
              <a:rPr lang="en-US" sz="2200" b="1" dirty="0">
                <a:latin typeface="Tahoma" pitchFamily="34" charset="0"/>
                <a:cs typeface="Tahoma" pitchFamily="34" charset="0"/>
              </a:rPr>
              <a:t>No Build</a:t>
            </a:r>
          </a:p>
          <a:p>
            <a:pPr lvl="1" eaLnBrk="1" hangingPunct="1">
              <a:defRPr/>
            </a:pPr>
            <a:r>
              <a:rPr lang="en-US" sz="2200" dirty="0">
                <a:latin typeface="Tahoma" pitchFamily="34" charset="0"/>
                <a:cs typeface="Tahoma" pitchFamily="34" charset="0"/>
              </a:rPr>
              <a:t>Would not improve safety at intersection</a:t>
            </a:r>
          </a:p>
          <a:p>
            <a:pPr eaLnBrk="1" hangingPunct="1">
              <a:defRPr/>
            </a:pPr>
            <a:r>
              <a:rPr lang="en-US" sz="2200" b="1" dirty="0">
                <a:latin typeface="Tahoma" pitchFamily="34" charset="0"/>
                <a:cs typeface="Tahoma" pitchFamily="34" charset="0"/>
              </a:rPr>
              <a:t>Signalized Intersection</a:t>
            </a:r>
          </a:p>
          <a:p>
            <a:pPr lvl="1" eaLnBrk="1" hangingPunct="1">
              <a:defRPr/>
            </a:pPr>
            <a:r>
              <a:rPr lang="en-US" sz="2200" dirty="0" smtClean="0">
                <a:latin typeface="Tahoma" pitchFamily="34" charset="0"/>
                <a:cs typeface="Tahoma" pitchFamily="34" charset="0"/>
              </a:rPr>
              <a:t>Signals are not warranted.  Signal warrants are determined by the amount of traffic traveling in all directions at an intersection.  Unwarranted signal may cause crashes, especially on a high speed, four-lane divided highway</a:t>
            </a:r>
            <a:endParaRPr lang="en-US" sz="2200" dirty="0">
              <a:latin typeface="Tahoma" pitchFamily="34" charset="0"/>
              <a:cs typeface="Tahoma" pitchFamily="34" charset="0"/>
            </a:endParaRPr>
          </a:p>
          <a:p>
            <a:pPr eaLnBrk="1" hangingPunct="1">
              <a:defRPr/>
            </a:pPr>
            <a:r>
              <a:rPr lang="en-US" sz="2200" b="1" dirty="0" smtClean="0">
                <a:latin typeface="Tahoma" pitchFamily="34" charset="0"/>
                <a:cs typeface="Tahoma" pitchFamily="34" charset="0"/>
              </a:rPr>
              <a:t>Realign the cross-road to intersect at 90 degrees</a:t>
            </a:r>
          </a:p>
          <a:p>
            <a:pPr lvl="1" eaLnBrk="1" hangingPunct="1">
              <a:defRPr/>
            </a:pPr>
            <a:r>
              <a:rPr lang="en-US" sz="2200" dirty="0" smtClean="0">
                <a:latin typeface="Tahoma" pitchFamily="34" charset="0"/>
                <a:cs typeface="Tahoma" pitchFamily="34" charset="0"/>
              </a:rPr>
              <a:t>Both intersections are at a slight skew which contributes to the failure to yield.  This would help and result in reduction of crashes, however would also involve significant real estate acquisition impact </a:t>
            </a:r>
            <a:endParaRPr lang="en-US" sz="2200" b="1" dirty="0" smtClean="0">
              <a:latin typeface="Tahoma" pitchFamily="34" charset="0"/>
              <a:cs typeface="Tahoma" pitchFamily="34" charset="0"/>
            </a:endParaRPr>
          </a:p>
          <a:p>
            <a:pPr eaLnBrk="1" hangingPunct="1">
              <a:defRPr/>
            </a:pPr>
            <a:r>
              <a:rPr lang="en-US" sz="2200" b="1" dirty="0" smtClean="0">
                <a:latin typeface="Tahoma" pitchFamily="34" charset="0"/>
                <a:cs typeface="Tahoma" pitchFamily="34" charset="0"/>
              </a:rPr>
              <a:t>Build a bridge  </a:t>
            </a:r>
            <a:endParaRPr lang="en-US" sz="2200" dirty="0">
              <a:latin typeface="Tahoma" pitchFamily="34" charset="0"/>
              <a:cs typeface="Tahoma" pitchFamily="34" charset="0"/>
            </a:endParaRPr>
          </a:p>
          <a:p>
            <a:pPr lvl="1" eaLnBrk="1" hangingPunct="1">
              <a:defRPr/>
            </a:pPr>
            <a:r>
              <a:rPr lang="en-US" sz="2200" dirty="0" smtClean="0">
                <a:latin typeface="Tahoma" pitchFamily="34" charset="0"/>
                <a:cs typeface="Tahoma" pitchFamily="34" charset="0"/>
              </a:rPr>
              <a:t>Would reduce the number of crashes by eliminating conflict between U.S. 24, C.R. 600E and Logansport Road traffic.  Significant real east acquisition impact, cost and does not allow for mobility between U.S. 24 and local roads</a:t>
            </a:r>
          </a:p>
          <a:p>
            <a:pPr eaLnBrk="1" hangingPunct="1">
              <a:defRPr/>
            </a:pPr>
            <a:r>
              <a:rPr lang="en-US" sz="2200" b="1" dirty="0" smtClean="0">
                <a:latin typeface="Tahoma" pitchFamily="34" charset="0"/>
                <a:cs typeface="Tahoma" pitchFamily="34" charset="0"/>
              </a:rPr>
              <a:t>Build an interchange</a:t>
            </a:r>
          </a:p>
          <a:p>
            <a:pPr lvl="1" eaLnBrk="1" hangingPunct="1">
              <a:defRPr/>
            </a:pPr>
            <a:r>
              <a:rPr lang="en-US" sz="1800" dirty="0" smtClean="0">
                <a:latin typeface="Tahoma" pitchFamily="34" charset="0"/>
                <a:cs typeface="Tahoma" pitchFamily="34" charset="0"/>
              </a:rPr>
              <a:t>Would reduce crashes, however the crash reduction would be comparable to the reduction realized by a J-Turn intersection.  Significant real estate acquisition impact and cost </a:t>
            </a:r>
          </a:p>
          <a:p>
            <a:pPr eaLnBrk="1" hangingPunct="1">
              <a:defRPr/>
            </a:pPr>
            <a:r>
              <a:rPr lang="en-US" sz="2200" b="1" dirty="0" smtClean="0">
                <a:latin typeface="Tahoma" pitchFamily="34" charset="0"/>
                <a:cs typeface="Tahoma" pitchFamily="34" charset="0"/>
              </a:rPr>
              <a:t>J-Turn Intersection (Preferred Alternative)</a:t>
            </a:r>
          </a:p>
          <a:p>
            <a:pPr lvl="1" eaLnBrk="1" hangingPunct="1"/>
            <a:r>
              <a:rPr lang="en-US" altLang="en-US" sz="2200" dirty="0">
                <a:latin typeface="Tahoma" panose="020B0604030504040204" pitchFamily="34" charset="0"/>
                <a:cs typeface="Tahoma" panose="020B0604030504040204" pitchFamily="34" charset="0"/>
              </a:rPr>
              <a:t>Meets purpose &amp; need of project</a:t>
            </a:r>
          </a:p>
          <a:p>
            <a:pPr lvl="1" eaLnBrk="1" hangingPunct="1"/>
            <a:r>
              <a:rPr lang="en-US" altLang="en-US" sz="2200" dirty="0">
                <a:latin typeface="Tahoma" panose="020B0604030504040204" pitchFamily="34" charset="0"/>
                <a:cs typeface="Tahoma" panose="020B0604030504040204" pitchFamily="34" charset="0"/>
              </a:rPr>
              <a:t>Enhances safety at intersection by eliminating or significantly reducing injury crashes</a:t>
            </a:r>
          </a:p>
          <a:p>
            <a:pPr marL="0" indent="0" eaLnBrk="1" hangingPunct="1">
              <a:buNone/>
              <a:defRPr/>
            </a:pPr>
            <a:endParaRPr lang="en-US" sz="2200" dirty="0" smtClean="0">
              <a:latin typeface="Tahoma" pitchFamily="34" charset="0"/>
              <a:cs typeface="Tahoma" pitchFamily="34" charset="0"/>
            </a:endParaRPr>
          </a:p>
          <a:p>
            <a:pPr lvl="1" eaLnBrk="1" hangingPunct="1">
              <a:defRPr/>
            </a:pPr>
            <a:endParaRPr lang="en-US" dirty="0">
              <a:latin typeface="Tahoma" pitchFamily="34" charset="0"/>
              <a:cs typeface="Tahoma" pitchFamily="34" charset="0"/>
            </a:endParaRPr>
          </a:p>
          <a:p>
            <a:pPr lvl="1" eaLnBrk="1" hangingPunct="1">
              <a:defRPr/>
            </a:pPr>
            <a:endParaRPr lang="en-US" sz="2000" dirty="0">
              <a:latin typeface="Tahoma" pitchFamily="34" charset="0"/>
              <a:cs typeface="Tahoma" pitchFamily="34" charset="0"/>
            </a:endParaRPr>
          </a:p>
          <a:p>
            <a:pPr lvl="1" eaLnBrk="1" hangingPunct="1">
              <a:defRPr/>
            </a:pPr>
            <a:endParaRPr lang="en-US" sz="2000" dirty="0">
              <a:latin typeface="Tahoma" pitchFamily="34" charset="0"/>
              <a:cs typeface="Tahoma" pitchFamily="34" charset="0"/>
            </a:endParaRPr>
          </a:p>
          <a:p>
            <a:pPr marL="0" indent="0" eaLnBrk="1" fontAlgn="auto" hangingPunct="1">
              <a:spcAft>
                <a:spcPts val="0"/>
              </a:spcAft>
              <a:buFont typeface="Arial" panose="020B0604020202020204" pitchFamily="34" charset="0"/>
              <a:buNone/>
              <a:defRPr/>
            </a:pP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1"/>
          <p:cNvSpPr>
            <a:spLocks noGrp="1"/>
          </p:cNvSpPr>
          <p:nvPr>
            <p:ph sz="half" idx="1"/>
          </p:nvPr>
        </p:nvSpPr>
        <p:spPr>
          <a:xfrm>
            <a:off x="152400" y="1323310"/>
            <a:ext cx="3505200" cy="4848890"/>
          </a:xfrm>
        </p:spPr>
        <p:txBody>
          <a:bodyPr/>
          <a:lstStyle/>
          <a:p>
            <a:pPr eaLnBrk="1" hangingPunct="1"/>
            <a:r>
              <a:rPr lang="en-US" altLang="en-US" dirty="0" smtClean="0"/>
              <a:t>Left turns and crossing  minor roads are made using U-turn movement on major road.</a:t>
            </a:r>
            <a:endParaRPr lang="en-US" altLang="en-US" dirty="0"/>
          </a:p>
          <a:p>
            <a:pPr eaLnBrk="1" hangingPunct="1"/>
            <a:r>
              <a:rPr lang="en-US" altLang="en-US" dirty="0" smtClean="0"/>
              <a:t>Left turns from major road are made under yield (as current)</a:t>
            </a:r>
            <a:endParaRPr lang="en-US" altLang="en-US" dirty="0"/>
          </a:p>
          <a:p>
            <a:pPr eaLnBrk="1" hangingPunct="1"/>
            <a:endParaRPr lang="en-US" altLang="en-US" dirty="0"/>
          </a:p>
        </p:txBody>
      </p:sp>
      <p:sp>
        <p:nvSpPr>
          <p:cNvPr id="16387" name="Title 3"/>
          <p:cNvSpPr>
            <a:spLocks noGrp="1"/>
          </p:cNvSpPr>
          <p:nvPr>
            <p:ph type="title"/>
          </p:nvPr>
        </p:nvSpPr>
        <p:spPr bwMode="auto">
          <a:xfrm>
            <a:off x="152400" y="0"/>
            <a:ext cx="118872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en-US" b="1" dirty="0"/>
              <a:t>J-Turn – INDOT Preferred Alternative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471322" y="-319878"/>
            <a:ext cx="4925089" cy="8211466"/>
          </a:xfrm>
          <a:prstGeom prst="rect">
            <a:avLst/>
          </a:prstGeom>
          <a:noFill/>
          <a:ln w="158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1"/>
          <p:cNvSpPr>
            <a:spLocks noGrp="1"/>
          </p:cNvSpPr>
          <p:nvPr>
            <p:ph sz="half" idx="1"/>
          </p:nvPr>
        </p:nvSpPr>
        <p:spPr>
          <a:xfrm>
            <a:off x="152400" y="914400"/>
            <a:ext cx="11582400" cy="914400"/>
          </a:xfrm>
        </p:spPr>
        <p:txBody>
          <a:bodyPr/>
          <a:lstStyle/>
          <a:p>
            <a:pPr eaLnBrk="1" hangingPunct="1"/>
            <a:r>
              <a:rPr lang="en-US" altLang="en-US" b="1" dirty="0" smtClean="0">
                <a:latin typeface="Tahoma" panose="020B0604030504040204" pitchFamily="34" charset="0"/>
                <a:ea typeface="Tahoma" panose="020B0604030504040204" pitchFamily="34" charset="0"/>
                <a:cs typeface="Tahoma" panose="020B0604030504040204" pitchFamily="34" charset="0"/>
              </a:rPr>
              <a:t>Conflict points are dramatically reduced</a:t>
            </a:r>
            <a:endParaRPr lang="en-US" altLang="en-US" b="1" dirty="0">
              <a:latin typeface="Tahoma" panose="020B0604030504040204" pitchFamily="34" charset="0"/>
              <a:ea typeface="Tahoma" panose="020B0604030504040204" pitchFamily="34" charset="0"/>
              <a:cs typeface="Tahoma" panose="020B0604030504040204" pitchFamily="34" charset="0"/>
            </a:endParaRPr>
          </a:p>
        </p:txBody>
      </p:sp>
      <p:sp>
        <p:nvSpPr>
          <p:cNvPr id="17411" name="Content Placeholder 2"/>
          <p:cNvSpPr>
            <a:spLocks noGrp="1"/>
          </p:cNvSpPr>
          <p:nvPr>
            <p:ph sz="half" idx="2"/>
          </p:nvPr>
        </p:nvSpPr>
        <p:spPr>
          <a:xfrm>
            <a:off x="4352761" y="2133600"/>
            <a:ext cx="3648239" cy="5257800"/>
          </a:xfrm>
        </p:spPr>
        <p:txBody>
          <a:bodyPr/>
          <a:lstStyle/>
          <a:p>
            <a:pPr marL="0" indent="0" eaLnBrk="1" hangingPunct="1">
              <a:buNone/>
            </a:pPr>
            <a:r>
              <a:rPr lang="en-US" altLang="en-US" dirty="0" smtClean="0">
                <a:latin typeface="Tahoma" panose="020B0604030504040204" pitchFamily="34" charset="0"/>
                <a:cs typeface="Tahoma" panose="020B0604030504040204" pitchFamily="34" charset="0"/>
              </a:rPr>
              <a:t>Conventional  </a:t>
            </a:r>
          </a:p>
          <a:p>
            <a:pPr marL="0" indent="0" eaLnBrk="1" hangingPunct="1">
              <a:buNone/>
            </a:pPr>
            <a:r>
              <a:rPr lang="en-US" altLang="en-US" dirty="0" smtClean="0">
                <a:latin typeface="Tahoma" panose="020B0604030504040204" pitchFamily="34" charset="0"/>
                <a:cs typeface="Tahoma" panose="020B0604030504040204" pitchFamily="34" charset="0"/>
              </a:rPr>
              <a:t>Intersection</a:t>
            </a:r>
          </a:p>
          <a:p>
            <a:pPr marL="0" indent="0" algn="ctr" eaLnBrk="1" hangingPunct="1">
              <a:buNone/>
            </a:pPr>
            <a:endParaRPr lang="en-US" altLang="en-US" dirty="0" smtClean="0">
              <a:latin typeface="Tahoma" panose="020B0604030504040204" pitchFamily="34" charset="0"/>
              <a:cs typeface="Tahoma" panose="020B0604030504040204" pitchFamily="34" charset="0"/>
            </a:endParaRPr>
          </a:p>
          <a:p>
            <a:pPr marL="0" indent="0" algn="r" eaLnBrk="1" hangingPunct="1">
              <a:buNone/>
            </a:pPr>
            <a:r>
              <a:rPr lang="en-US" altLang="en-US" dirty="0" smtClean="0">
                <a:latin typeface="Tahoma" panose="020B0604030504040204" pitchFamily="34" charset="0"/>
                <a:cs typeface="Tahoma" panose="020B0604030504040204" pitchFamily="34" charset="0"/>
              </a:rPr>
              <a:t>J-Turn</a:t>
            </a:r>
          </a:p>
          <a:p>
            <a:pPr marL="0" indent="0" algn="r" eaLnBrk="1" hangingPunct="1">
              <a:buNone/>
            </a:pPr>
            <a:r>
              <a:rPr lang="en-US" altLang="en-US" dirty="0" smtClean="0">
                <a:latin typeface="Tahoma" panose="020B0604030504040204" pitchFamily="34" charset="0"/>
                <a:cs typeface="Tahoma" panose="020B0604030504040204" pitchFamily="34" charset="0"/>
              </a:rPr>
              <a:t>Intersection</a:t>
            </a:r>
            <a:endParaRPr lang="en-US" altLang="en-US" dirty="0">
              <a:latin typeface="Tahoma" panose="020B0604030504040204" pitchFamily="34" charset="0"/>
              <a:cs typeface="Tahoma" panose="020B0604030504040204" pitchFamily="34" charset="0"/>
            </a:endParaRPr>
          </a:p>
        </p:txBody>
      </p:sp>
      <p:sp>
        <p:nvSpPr>
          <p:cNvPr id="17412" name="Title 3"/>
          <p:cNvSpPr>
            <a:spLocks noGrp="1"/>
          </p:cNvSpPr>
          <p:nvPr>
            <p:ph type="title"/>
          </p:nvPr>
        </p:nvSpPr>
        <p:spPr bwMode="auto">
          <a:xfrm>
            <a:off x="152400" y="0"/>
            <a:ext cx="118872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en-US" dirty="0"/>
              <a:t>Benefits of </a:t>
            </a:r>
            <a:r>
              <a:rPr lang="en-US" altLang="en-US" dirty="0" smtClean="0"/>
              <a:t>J-Turns</a:t>
            </a:r>
            <a:endParaRPr lang="en-US" alt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28825"/>
            <a:ext cx="4124161"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866775"/>
            <a:ext cx="3381375" cy="5812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6"/>
          <p:cNvSpPr>
            <a:spLocks noGrp="1"/>
          </p:cNvSpPr>
          <p:nvPr>
            <p:ph type="title"/>
          </p:nvPr>
        </p:nvSpPr>
        <p:spPr bwMode="auto">
          <a:xfrm>
            <a:off x="152400" y="0"/>
            <a:ext cx="118872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en-US" b="1"/>
              <a:t>Welcome </a:t>
            </a:r>
          </a:p>
        </p:txBody>
      </p:sp>
      <p:sp>
        <p:nvSpPr>
          <p:cNvPr id="8" name="Content Placeholder 7"/>
          <p:cNvSpPr>
            <a:spLocks noGrp="1"/>
          </p:cNvSpPr>
          <p:nvPr>
            <p:ph idx="1"/>
          </p:nvPr>
        </p:nvSpPr>
        <p:spPr/>
        <p:txBody>
          <a:bodyPr rtlCol="0">
            <a:normAutofit/>
          </a:bodyPr>
          <a:lstStyle/>
          <a:p>
            <a:pPr eaLnBrk="1" fontAlgn="auto" hangingPunct="1">
              <a:spcAft>
                <a:spcPts val="0"/>
              </a:spcAft>
              <a:defRPr/>
            </a:pPr>
            <a:r>
              <a:rPr lang="en-US" dirty="0" smtClean="0">
                <a:latin typeface="Tahoma" pitchFamily="34" charset="0"/>
                <a:cs typeface="Tahoma" pitchFamily="34" charset="0"/>
              </a:rPr>
              <a:t>Purpose/explanation </a:t>
            </a:r>
            <a:r>
              <a:rPr lang="en-US" dirty="0">
                <a:latin typeface="Tahoma" pitchFamily="34" charset="0"/>
                <a:cs typeface="Tahoma" pitchFamily="34" charset="0"/>
              </a:rPr>
              <a:t>of public information meeting</a:t>
            </a:r>
          </a:p>
          <a:p>
            <a:pPr eaLnBrk="1" fontAlgn="auto" hangingPunct="1">
              <a:spcAft>
                <a:spcPts val="0"/>
              </a:spcAft>
              <a:defRPr/>
            </a:pPr>
            <a:r>
              <a:rPr lang="en-US" dirty="0">
                <a:latin typeface="Tahoma" pitchFamily="34" charset="0"/>
                <a:cs typeface="Tahoma" pitchFamily="34" charset="0"/>
              </a:rPr>
              <a:t>Public information meeting format</a:t>
            </a:r>
          </a:p>
          <a:p>
            <a:pPr eaLnBrk="1" fontAlgn="auto" hangingPunct="1">
              <a:spcAft>
                <a:spcPts val="0"/>
              </a:spcAft>
              <a:defRPr/>
            </a:pPr>
            <a:r>
              <a:rPr lang="en-US" dirty="0">
                <a:latin typeface="Tahoma" pitchFamily="34" charset="0"/>
                <a:cs typeface="Tahoma" pitchFamily="34" charset="0"/>
              </a:rPr>
              <a:t>Visit our sign-in table</a:t>
            </a:r>
          </a:p>
          <a:p>
            <a:pPr eaLnBrk="1" fontAlgn="auto" hangingPunct="1">
              <a:spcAft>
                <a:spcPts val="0"/>
              </a:spcAft>
              <a:defRPr/>
            </a:pPr>
            <a:r>
              <a:rPr lang="en-US" dirty="0">
                <a:latin typeface="Tahoma" pitchFamily="34" charset="0"/>
                <a:cs typeface="Tahoma" pitchFamily="34" charset="0"/>
              </a:rPr>
              <a:t>Informational handouts</a:t>
            </a:r>
          </a:p>
          <a:p>
            <a:pPr eaLnBrk="1" fontAlgn="auto" hangingPunct="1">
              <a:spcAft>
                <a:spcPts val="0"/>
              </a:spcAft>
              <a:defRPr/>
            </a:pPr>
            <a:r>
              <a:rPr lang="en-US" dirty="0">
                <a:latin typeface="Tahoma" pitchFamily="34" charset="0"/>
                <a:cs typeface="Tahoma" pitchFamily="34" charset="0"/>
              </a:rPr>
              <a:t>Submitting written public comments </a:t>
            </a:r>
          </a:p>
          <a:p>
            <a:pPr eaLnBrk="1" fontAlgn="auto" hangingPunct="1">
              <a:spcAft>
                <a:spcPts val="0"/>
              </a:spcAft>
              <a:defRPr/>
            </a:pPr>
            <a:r>
              <a:rPr lang="en-US" dirty="0">
                <a:latin typeface="Tahoma" pitchFamily="34" charset="0"/>
                <a:cs typeface="Tahoma" pitchFamily="34" charset="0"/>
              </a:rPr>
              <a:t>Project display area</a:t>
            </a:r>
          </a:p>
          <a:p>
            <a:pPr marL="0" indent="0" eaLnBrk="1" fontAlgn="auto" hangingPunct="1">
              <a:spcAft>
                <a:spcPts val="0"/>
              </a:spcAft>
              <a:buFont typeface="Arial" panose="020B0604020202020204" pitchFamily="34" charset="0"/>
              <a:buNone/>
              <a:defRPr/>
            </a:pP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1"/>
          <p:cNvSpPr>
            <a:spLocks noGrp="1"/>
          </p:cNvSpPr>
          <p:nvPr>
            <p:ph sz="half" idx="1"/>
          </p:nvPr>
        </p:nvSpPr>
        <p:spPr>
          <a:xfrm>
            <a:off x="152400" y="914400"/>
            <a:ext cx="11582400" cy="3352800"/>
          </a:xfrm>
        </p:spPr>
        <p:txBody>
          <a:bodyPr/>
          <a:lstStyle/>
          <a:p>
            <a:pPr eaLnBrk="1" hangingPunct="1"/>
            <a:r>
              <a:rPr lang="en-US" altLang="en-US" sz="3200" dirty="0" smtClean="0">
                <a:latin typeface="Tahoma" panose="020B0604030504040204" pitchFamily="34" charset="0"/>
                <a:ea typeface="Tahoma" panose="020B0604030504040204" pitchFamily="34" charset="0"/>
                <a:cs typeface="Tahoma" panose="020B0604030504040204" pitchFamily="34" charset="0"/>
              </a:rPr>
              <a:t>Improved Capacity</a:t>
            </a:r>
          </a:p>
          <a:p>
            <a:pPr eaLnBrk="1" hangingPunct="1"/>
            <a:r>
              <a:rPr lang="en-US" altLang="en-US" sz="3200" dirty="0" smtClean="0">
                <a:latin typeface="Tahoma" panose="020B0604030504040204" pitchFamily="34" charset="0"/>
                <a:ea typeface="Tahoma" panose="020B0604030504040204" pitchFamily="34" charset="0"/>
                <a:cs typeface="Tahoma" panose="020B0604030504040204" pitchFamily="34" charset="0"/>
              </a:rPr>
              <a:t>Reduced Intersection Delay</a:t>
            </a:r>
          </a:p>
          <a:p>
            <a:pPr eaLnBrk="1" hangingPunct="1"/>
            <a:r>
              <a:rPr lang="en-US" altLang="en-US" sz="3200" dirty="0" smtClean="0">
                <a:latin typeface="Tahoma" panose="020B0604030504040204" pitchFamily="34" charset="0"/>
                <a:ea typeface="Tahoma" panose="020B0604030504040204" pitchFamily="34" charset="0"/>
                <a:cs typeface="Tahoma" panose="020B0604030504040204" pitchFamily="34" charset="0"/>
              </a:rPr>
              <a:t>Low Cost relative to other improvement alternatives</a:t>
            </a:r>
          </a:p>
          <a:p>
            <a:pPr lvl="1" eaLnBrk="1" hangingPunct="1"/>
            <a:r>
              <a:rPr lang="en-US" altLang="en-US" sz="2800" dirty="0" smtClean="0">
                <a:latin typeface="Tahoma" panose="020B0604030504040204" pitchFamily="34" charset="0"/>
                <a:ea typeface="Tahoma" panose="020B0604030504040204" pitchFamily="34" charset="0"/>
                <a:cs typeface="Tahoma" panose="020B0604030504040204" pitchFamily="34" charset="0"/>
              </a:rPr>
              <a:t>No additional Right-of-Way necessary</a:t>
            </a:r>
          </a:p>
          <a:p>
            <a:pPr eaLnBrk="1" hangingPunct="1"/>
            <a:r>
              <a:rPr lang="en-US" altLang="en-US" sz="3200" dirty="0" smtClean="0">
                <a:latin typeface="Tahoma" panose="020B0604030504040204" pitchFamily="34" charset="0"/>
                <a:ea typeface="Tahoma" panose="020B0604030504040204" pitchFamily="34" charset="0"/>
                <a:cs typeface="Tahoma" panose="020B0604030504040204" pitchFamily="34" charset="0"/>
              </a:rPr>
              <a:t>May delay the need for traffic signal or interchange</a:t>
            </a:r>
          </a:p>
          <a:p>
            <a:pPr eaLnBrk="1" hangingPunct="1"/>
            <a:endParaRPr lang="en-US" altLang="en-US" b="1" dirty="0">
              <a:latin typeface="Tahoma" panose="020B0604030504040204" pitchFamily="34" charset="0"/>
              <a:ea typeface="Tahoma" panose="020B0604030504040204" pitchFamily="34" charset="0"/>
              <a:cs typeface="Tahoma" panose="020B0604030504040204" pitchFamily="34" charset="0"/>
            </a:endParaRPr>
          </a:p>
        </p:txBody>
      </p:sp>
      <p:sp>
        <p:nvSpPr>
          <p:cNvPr id="17412" name="Title 3"/>
          <p:cNvSpPr>
            <a:spLocks noGrp="1"/>
          </p:cNvSpPr>
          <p:nvPr>
            <p:ph type="title"/>
          </p:nvPr>
        </p:nvSpPr>
        <p:spPr bwMode="auto">
          <a:xfrm>
            <a:off x="152400" y="0"/>
            <a:ext cx="118872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en-US" dirty="0" smtClean="0"/>
              <a:t>Benefits of J-Turns</a:t>
            </a:r>
            <a:endParaRPr lang="en-US" altLang="en-US" dirty="0"/>
          </a:p>
        </p:txBody>
      </p:sp>
    </p:spTree>
    <p:extLst>
      <p:ext uri="{BB962C8B-B14F-4D97-AF65-F5344CB8AC3E}">
        <p14:creationId xmlns:p14="http://schemas.microsoft.com/office/powerpoint/2010/main" val="2559716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p:cNvSpPr>
            <a:spLocks noGrp="1"/>
          </p:cNvSpPr>
          <p:nvPr>
            <p:ph type="title"/>
          </p:nvPr>
        </p:nvSpPr>
        <p:spPr bwMode="auto">
          <a:xfrm>
            <a:off x="152400" y="0"/>
            <a:ext cx="118872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en-US" dirty="0"/>
              <a:t>Traffic Simulation – E</a:t>
            </a:r>
            <a:r>
              <a:rPr lang="en-US" altLang="en-US" dirty="0" smtClean="0"/>
              <a:t>xample</a:t>
            </a:r>
            <a:endParaRPr lang="en-US" altLang="en-US" sz="2000" dirty="0"/>
          </a:p>
        </p:txBody>
      </p:sp>
      <p:grpSp>
        <p:nvGrpSpPr>
          <p:cNvPr id="2" name="Group 1"/>
          <p:cNvGrpSpPr/>
          <p:nvPr/>
        </p:nvGrpSpPr>
        <p:grpSpPr>
          <a:xfrm>
            <a:off x="3109384" y="5356633"/>
            <a:ext cx="1143000" cy="824287"/>
            <a:chOff x="3109384" y="5356633"/>
            <a:chExt cx="1143000" cy="824287"/>
          </a:xfrm>
        </p:grpSpPr>
        <p:sp>
          <p:nvSpPr>
            <p:cNvPr id="16" name="TextBox 15"/>
            <p:cNvSpPr txBox="1"/>
            <p:nvPr/>
          </p:nvSpPr>
          <p:spPr>
            <a:xfrm>
              <a:off x="3109384" y="5811588"/>
              <a:ext cx="1143000" cy="369332"/>
            </a:xfrm>
            <a:prstGeom prst="rect">
              <a:avLst/>
            </a:prstGeom>
            <a:noFill/>
            <a:scene3d>
              <a:camera prst="orthographicFront">
                <a:rot lat="0" lon="0" rev="0"/>
              </a:camera>
              <a:lightRig rig="threePt" dir="t"/>
            </a:scene3d>
          </p:spPr>
          <p:txBody>
            <a:bodyPr wrap="square" rtlCol="0">
              <a:spAutoFit/>
            </a:bodyPr>
            <a:lstStyle/>
            <a:p>
              <a:r>
                <a:rPr lang="en-US" b="1" dirty="0">
                  <a:solidFill>
                    <a:schemeClr val="bg1"/>
                  </a:solidFill>
                </a:rPr>
                <a:t>North</a:t>
              </a:r>
            </a:p>
          </p:txBody>
        </p:sp>
        <p:cxnSp>
          <p:nvCxnSpPr>
            <p:cNvPr id="17" name="Straight Arrow Connector 16"/>
            <p:cNvCxnSpPr>
              <a:cxnSpLocks/>
            </p:cNvCxnSpPr>
            <p:nvPr/>
          </p:nvCxnSpPr>
          <p:spPr>
            <a:xfrm flipH="1" flipV="1">
              <a:off x="3550172" y="5356633"/>
              <a:ext cx="1" cy="512298"/>
            </a:xfrm>
            <a:prstGeom prst="straightConnector1">
              <a:avLst/>
            </a:prstGeom>
            <a:ln w="4762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pic>
        <p:nvPicPr>
          <p:cNvPr id="4" name="J-Turn Animation.wmv">
            <a:hlinkClick r:id="" action="ppaction://media"/>
          </p:cNvPr>
          <p:cNvPicPr>
            <a:picLocks noChangeAspect="1"/>
          </p:cNvPicPr>
          <p:nvPr>
            <a:videoFile r:link="rId1"/>
            <p:extLst>
              <p:ext uri="{DAA4B4D4-6D71-4841-9C94-3DE7FCFB9230}">
                <p14:media xmlns:p14="http://schemas.microsoft.com/office/powerpoint/2010/main" r:embed="rId2">
                  <p14:trim st="36538.3328"/>
                </p14:media>
              </p:ext>
            </p:extLst>
          </p:nvPr>
        </p:nvPicPr>
        <p:blipFill>
          <a:blip r:embed="rId4"/>
          <a:stretch>
            <a:fillRect/>
          </a:stretch>
        </p:blipFill>
        <p:spPr>
          <a:xfrm>
            <a:off x="685799" y="914400"/>
            <a:ext cx="10701866" cy="6019800"/>
          </a:xfrm>
          <a:prstGeom prst="rect">
            <a:avLst/>
          </a:prstGeom>
        </p:spPr>
      </p:pic>
    </p:spTree>
    <p:extLst>
      <p:ext uri="{BB962C8B-B14F-4D97-AF65-F5344CB8AC3E}">
        <p14:creationId xmlns:p14="http://schemas.microsoft.com/office/powerpoint/2010/main" val="20454169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US" sz="3000" dirty="0" smtClean="0"/>
              <a:t>US 41 at SR 114, near Morocco, IN</a:t>
            </a:r>
          </a:p>
          <a:p>
            <a:r>
              <a:rPr lang="en-US" sz="3000" dirty="0" smtClean="0"/>
              <a:t>First J-turn intersection in Indiana</a:t>
            </a:r>
          </a:p>
          <a:p>
            <a:r>
              <a:rPr lang="en-US" sz="3000" dirty="0" smtClean="0"/>
              <a:t>Improvement needed to reduce injury accidents</a:t>
            </a:r>
          </a:p>
          <a:p>
            <a:r>
              <a:rPr lang="en-US" sz="3000" dirty="0" smtClean="0"/>
              <a:t>New intersection </a:t>
            </a:r>
            <a:r>
              <a:rPr lang="en-US" sz="3000" dirty="0"/>
              <a:t>a</a:t>
            </a:r>
            <a:r>
              <a:rPr lang="en-US" sz="3000" dirty="0" smtClean="0"/>
              <a:t>lignment opened in May, 2015</a:t>
            </a:r>
          </a:p>
          <a:p>
            <a:r>
              <a:rPr lang="en-US" sz="3000" b="1" u="sng" dirty="0" smtClean="0"/>
              <a:t>Zero injury accidents </a:t>
            </a:r>
            <a:r>
              <a:rPr lang="en-US" sz="3000" dirty="0" smtClean="0"/>
              <a:t>in two years since opening</a:t>
            </a:r>
            <a:endParaRPr lang="en-US" sz="3000" dirty="0"/>
          </a:p>
        </p:txBody>
      </p:sp>
      <p:sp>
        <p:nvSpPr>
          <p:cNvPr id="4" name="Title 3"/>
          <p:cNvSpPr>
            <a:spLocks noGrp="1"/>
          </p:cNvSpPr>
          <p:nvPr>
            <p:ph type="title"/>
          </p:nvPr>
        </p:nvSpPr>
        <p:spPr/>
        <p:txBody>
          <a:bodyPr/>
          <a:lstStyle/>
          <a:p>
            <a:r>
              <a:rPr lang="en-US" dirty="0" smtClean="0"/>
              <a:t>Recent Case Study</a:t>
            </a:r>
            <a:endParaRPr lang="en-US" dirty="0"/>
          </a:p>
        </p:txBody>
      </p:sp>
      <p:pic>
        <p:nvPicPr>
          <p:cNvPr id="614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9067800" y="1292299"/>
            <a:ext cx="2209800" cy="5479536"/>
          </a:xfrm>
          <a:prstGeom prst="rect">
            <a:avLst/>
          </a:prstGeom>
          <a:noFill/>
          <a:ln w="158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887" t="6413" r="12523" b="6413"/>
          <a:stretch/>
        </p:blipFill>
        <p:spPr bwMode="auto">
          <a:xfrm>
            <a:off x="6096000" y="1304925"/>
            <a:ext cx="2246915" cy="5486400"/>
          </a:xfrm>
          <a:prstGeom prst="rect">
            <a:avLst/>
          </a:prstGeom>
          <a:noFill/>
          <a:ln w="158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6638925" y="935593"/>
            <a:ext cx="1066800" cy="369332"/>
          </a:xfrm>
          <a:prstGeom prst="rect">
            <a:avLst/>
          </a:prstGeom>
          <a:noFill/>
        </p:spPr>
        <p:txBody>
          <a:bodyPr wrap="square" rtlCol="0">
            <a:spAutoFit/>
          </a:bodyPr>
          <a:lstStyle/>
          <a:p>
            <a:r>
              <a:rPr lang="en-US" dirty="0" smtClean="0"/>
              <a:t>Before:</a:t>
            </a:r>
            <a:endParaRPr lang="en-US" dirty="0"/>
          </a:p>
        </p:txBody>
      </p:sp>
      <p:sp>
        <p:nvSpPr>
          <p:cNvPr id="8" name="TextBox 7"/>
          <p:cNvSpPr txBox="1"/>
          <p:nvPr/>
        </p:nvSpPr>
        <p:spPr>
          <a:xfrm>
            <a:off x="9753600" y="903327"/>
            <a:ext cx="1066800" cy="369332"/>
          </a:xfrm>
          <a:prstGeom prst="rect">
            <a:avLst/>
          </a:prstGeom>
          <a:noFill/>
        </p:spPr>
        <p:txBody>
          <a:bodyPr wrap="square" rtlCol="0">
            <a:spAutoFit/>
          </a:bodyPr>
          <a:lstStyle/>
          <a:p>
            <a:r>
              <a:rPr lang="en-US" dirty="0" smtClean="0"/>
              <a:t>After:</a:t>
            </a:r>
            <a:endParaRPr lang="en-US" dirty="0"/>
          </a:p>
        </p:txBody>
      </p:sp>
      <p:sp>
        <p:nvSpPr>
          <p:cNvPr id="6" name="TextBox 5"/>
          <p:cNvSpPr txBox="1"/>
          <p:nvPr/>
        </p:nvSpPr>
        <p:spPr>
          <a:xfrm rot="16200000">
            <a:off x="6686057" y="2177534"/>
            <a:ext cx="10668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US 41</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TextBox 10"/>
          <p:cNvSpPr txBox="1"/>
          <p:nvPr/>
        </p:nvSpPr>
        <p:spPr>
          <a:xfrm>
            <a:off x="6019800" y="3810000"/>
            <a:ext cx="10668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SR 114</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 name="TextBox 11"/>
          <p:cNvSpPr txBox="1"/>
          <p:nvPr/>
        </p:nvSpPr>
        <p:spPr>
          <a:xfrm rot="16200000">
            <a:off x="9645134" y="2253734"/>
            <a:ext cx="10668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US 41</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3" name="TextBox 12"/>
          <p:cNvSpPr txBox="1"/>
          <p:nvPr/>
        </p:nvSpPr>
        <p:spPr>
          <a:xfrm>
            <a:off x="8978877" y="3886200"/>
            <a:ext cx="10668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SR 114</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332462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6"/>
          <p:cNvSpPr>
            <a:spLocks noGrp="1"/>
          </p:cNvSpPr>
          <p:nvPr>
            <p:ph type="title"/>
          </p:nvPr>
        </p:nvSpPr>
        <p:spPr bwMode="auto">
          <a:xfrm>
            <a:off x="152400" y="0"/>
            <a:ext cx="118872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en-US" sz="4800" b="1"/>
              <a:t>Project Schedule   </a:t>
            </a:r>
          </a:p>
        </p:txBody>
      </p:sp>
      <p:sp>
        <p:nvSpPr>
          <p:cNvPr id="8" name="Content Placeholder 7"/>
          <p:cNvSpPr>
            <a:spLocks noGrp="1"/>
          </p:cNvSpPr>
          <p:nvPr>
            <p:ph idx="1"/>
          </p:nvPr>
        </p:nvSpPr>
        <p:spPr/>
        <p:txBody>
          <a:bodyPr rtlCol="0">
            <a:normAutofit/>
          </a:bodyPr>
          <a:lstStyle/>
          <a:p>
            <a:pPr eaLnBrk="1" hangingPunct="1">
              <a:buClr>
                <a:srgbClr val="3333CC"/>
              </a:buClr>
              <a:defRPr/>
            </a:pPr>
            <a:r>
              <a:rPr lang="en-US" dirty="0">
                <a:latin typeface="Tahoma" pitchFamily="34" charset="0"/>
                <a:cs typeface="Tahoma" pitchFamily="34" charset="0"/>
              </a:rPr>
              <a:t>Public </a:t>
            </a:r>
            <a:r>
              <a:rPr lang="en-US" dirty="0" smtClean="0">
                <a:latin typeface="Tahoma" pitchFamily="34" charset="0"/>
                <a:cs typeface="Tahoma" pitchFamily="34" charset="0"/>
              </a:rPr>
              <a:t>Information Meeting: 6/27/17</a:t>
            </a:r>
            <a:endParaRPr lang="en-US" dirty="0">
              <a:latin typeface="Tahoma" pitchFamily="34" charset="0"/>
              <a:cs typeface="Tahoma" pitchFamily="34" charset="0"/>
            </a:endParaRPr>
          </a:p>
          <a:p>
            <a:pPr lvl="1" eaLnBrk="1" hangingPunct="1">
              <a:buClr>
                <a:srgbClr val="3333CC"/>
              </a:buClr>
              <a:defRPr/>
            </a:pPr>
            <a:r>
              <a:rPr lang="en-US" dirty="0" smtClean="0">
                <a:latin typeface="Tahoma" pitchFamily="34" charset="0"/>
                <a:cs typeface="Tahoma" pitchFamily="34" charset="0"/>
              </a:rPr>
              <a:t>Public </a:t>
            </a:r>
            <a:r>
              <a:rPr lang="en-US" dirty="0">
                <a:latin typeface="Tahoma" pitchFamily="34" charset="0"/>
                <a:cs typeface="Tahoma" pitchFamily="34" charset="0"/>
              </a:rPr>
              <a:t>comments requested </a:t>
            </a:r>
            <a:r>
              <a:rPr lang="en-US" dirty="0" smtClean="0">
                <a:latin typeface="Tahoma" pitchFamily="34" charset="0"/>
                <a:cs typeface="Tahoma" pitchFamily="34" charset="0"/>
              </a:rPr>
              <a:t>by 7/17/17</a:t>
            </a:r>
          </a:p>
          <a:p>
            <a:pPr eaLnBrk="1" hangingPunct="1">
              <a:buClr>
                <a:srgbClr val="3333CC"/>
              </a:buClr>
              <a:defRPr/>
            </a:pPr>
            <a:endParaRPr lang="en-US" dirty="0">
              <a:latin typeface="Tahoma" pitchFamily="34" charset="0"/>
              <a:cs typeface="Tahoma" pitchFamily="34" charset="0"/>
            </a:endParaRPr>
          </a:p>
          <a:p>
            <a:pPr eaLnBrk="1" hangingPunct="1">
              <a:buClr>
                <a:srgbClr val="3333CC"/>
              </a:buClr>
              <a:defRPr/>
            </a:pPr>
            <a:r>
              <a:rPr lang="en-US" dirty="0" smtClean="0">
                <a:latin typeface="Tahoma" pitchFamily="34" charset="0"/>
                <a:cs typeface="Tahoma" pitchFamily="34" charset="0"/>
              </a:rPr>
              <a:t>Draft NEPA document complete - Fall 2017</a:t>
            </a:r>
          </a:p>
          <a:p>
            <a:pPr lvl="1" eaLnBrk="1" hangingPunct="1">
              <a:buClr>
                <a:srgbClr val="3333CC"/>
              </a:buClr>
              <a:defRPr/>
            </a:pPr>
            <a:r>
              <a:rPr lang="en-US" dirty="0" smtClean="0">
                <a:latin typeface="Tahoma" pitchFamily="34" charset="0"/>
                <a:cs typeface="Tahoma" pitchFamily="34" charset="0"/>
              </a:rPr>
              <a:t>Additional public involvement – offering opportunity to request a public hearing</a:t>
            </a:r>
          </a:p>
          <a:p>
            <a:pPr lvl="1" eaLnBrk="1" hangingPunct="1">
              <a:buClr>
                <a:srgbClr val="3333CC"/>
              </a:buClr>
              <a:defRPr/>
            </a:pPr>
            <a:endParaRPr lang="en-US" dirty="0">
              <a:latin typeface="Tahoma" pitchFamily="34" charset="0"/>
              <a:cs typeface="Tahoma" pitchFamily="34" charset="0"/>
            </a:endParaRPr>
          </a:p>
          <a:p>
            <a:pPr eaLnBrk="1" hangingPunct="1">
              <a:buClr>
                <a:srgbClr val="3333CC"/>
              </a:buClr>
              <a:defRPr/>
            </a:pPr>
            <a:r>
              <a:rPr lang="en-US" dirty="0" smtClean="0">
                <a:latin typeface="Tahoma" pitchFamily="34" charset="0"/>
                <a:cs typeface="Tahoma" pitchFamily="34" charset="0"/>
              </a:rPr>
              <a:t>NEPA Document and Design complete</a:t>
            </a:r>
            <a:r>
              <a:rPr lang="en-US" dirty="0">
                <a:latin typeface="Tahoma" pitchFamily="34" charset="0"/>
                <a:cs typeface="Tahoma" pitchFamily="34" charset="0"/>
              </a:rPr>
              <a:t> </a:t>
            </a:r>
            <a:r>
              <a:rPr lang="en-US" dirty="0" smtClean="0">
                <a:latin typeface="Tahoma" pitchFamily="34" charset="0"/>
                <a:cs typeface="Tahoma" pitchFamily="34" charset="0"/>
              </a:rPr>
              <a:t>- Fall 2017 </a:t>
            </a:r>
          </a:p>
          <a:p>
            <a:pPr eaLnBrk="1" hangingPunct="1">
              <a:buClr>
                <a:srgbClr val="3333CC"/>
              </a:buClr>
              <a:defRPr/>
            </a:pPr>
            <a:endParaRPr lang="en-US" dirty="0">
              <a:latin typeface="Tahoma" pitchFamily="34" charset="0"/>
              <a:cs typeface="Tahoma" pitchFamily="34" charset="0"/>
            </a:endParaRPr>
          </a:p>
          <a:p>
            <a:pPr eaLnBrk="1" hangingPunct="1">
              <a:buClr>
                <a:srgbClr val="3333CC"/>
              </a:buClr>
              <a:defRPr/>
            </a:pPr>
            <a:r>
              <a:rPr lang="en-US" dirty="0" smtClean="0">
                <a:latin typeface="Tahoma" pitchFamily="34" charset="0"/>
                <a:cs typeface="Tahoma" pitchFamily="34" charset="0"/>
              </a:rPr>
              <a:t>Construction</a:t>
            </a:r>
            <a:r>
              <a:rPr lang="en-US" dirty="0">
                <a:latin typeface="Tahoma" pitchFamily="34" charset="0"/>
                <a:cs typeface="Tahoma" pitchFamily="34" charset="0"/>
              </a:rPr>
              <a:t>:  </a:t>
            </a:r>
            <a:r>
              <a:rPr lang="en-US" dirty="0" smtClean="0">
                <a:latin typeface="Tahoma" pitchFamily="34" charset="0"/>
                <a:cs typeface="Tahoma" pitchFamily="34" charset="0"/>
              </a:rPr>
              <a:t>2018    </a:t>
            </a:r>
            <a:endParaRPr lang="en-US" dirty="0">
              <a:latin typeface="Tahoma" pitchFamily="34" charset="0"/>
              <a:cs typeface="Tahoma" pitchFamily="34" charset="0"/>
            </a:endParaRPr>
          </a:p>
          <a:p>
            <a:pPr marL="0" indent="0" eaLnBrk="1" fontAlgn="auto" hangingPunct="1">
              <a:spcAft>
                <a:spcPts val="0"/>
              </a:spcAft>
              <a:buFont typeface="Arial" panose="020B0604020202020204" pitchFamily="34" charset="0"/>
              <a:buNone/>
              <a:defRPr/>
            </a:pP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6"/>
          <p:cNvSpPr>
            <a:spLocks noGrp="1"/>
          </p:cNvSpPr>
          <p:nvPr>
            <p:ph type="title"/>
          </p:nvPr>
        </p:nvSpPr>
        <p:spPr bwMode="auto">
          <a:xfrm>
            <a:off x="152400" y="0"/>
            <a:ext cx="118872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en-US" sz="4800" b="1"/>
              <a:t>Submit Public Comments </a:t>
            </a:r>
          </a:p>
        </p:txBody>
      </p:sp>
      <p:sp>
        <p:nvSpPr>
          <p:cNvPr id="8" name="Content Placeholder 7"/>
          <p:cNvSpPr>
            <a:spLocks noGrp="1"/>
          </p:cNvSpPr>
          <p:nvPr>
            <p:ph idx="1"/>
          </p:nvPr>
        </p:nvSpPr>
        <p:spPr/>
        <p:txBody>
          <a:bodyPr rtlCol="0">
            <a:normAutofit/>
          </a:bodyPr>
          <a:lstStyle/>
          <a:p>
            <a:pPr eaLnBrk="1" hangingPunct="1">
              <a:defRPr/>
            </a:pPr>
            <a:r>
              <a:rPr lang="en-US" sz="2400" b="1" dirty="0">
                <a:latin typeface="Tahoma" pitchFamily="34" charset="0"/>
                <a:cs typeface="Tahoma" pitchFamily="34" charset="0"/>
              </a:rPr>
              <a:t>Submit public comments using the options described in first page of information packet:</a:t>
            </a:r>
          </a:p>
          <a:p>
            <a:pPr lvl="1" eaLnBrk="1" hangingPunct="1">
              <a:buClr>
                <a:srgbClr val="3333CC"/>
              </a:buClr>
              <a:buSzPct val="60000"/>
              <a:defRPr/>
            </a:pPr>
            <a:r>
              <a:rPr lang="en-US" sz="2000" dirty="0">
                <a:latin typeface="Tahoma" pitchFamily="34" charset="0"/>
                <a:cs typeface="Tahoma" pitchFamily="34" charset="0"/>
              </a:rPr>
              <a:t>Public Comment Form</a:t>
            </a:r>
          </a:p>
          <a:p>
            <a:pPr lvl="1" eaLnBrk="1" hangingPunct="1">
              <a:buClr>
                <a:srgbClr val="3333CC"/>
              </a:buClr>
              <a:buSzPct val="60000"/>
              <a:defRPr/>
            </a:pPr>
            <a:r>
              <a:rPr lang="en-US" sz="2000" dirty="0">
                <a:latin typeface="Tahoma" pitchFamily="34" charset="0"/>
                <a:cs typeface="Tahoma" pitchFamily="34" charset="0"/>
              </a:rPr>
              <a:t>Via e-mail</a:t>
            </a:r>
          </a:p>
          <a:p>
            <a:pPr eaLnBrk="1" hangingPunct="1">
              <a:spcBef>
                <a:spcPts val="600"/>
              </a:spcBef>
              <a:spcAft>
                <a:spcPts val="0"/>
              </a:spcAft>
              <a:defRPr/>
            </a:pPr>
            <a:r>
              <a:rPr lang="en-US" sz="2400" b="1" dirty="0" smtClean="0">
                <a:solidFill>
                  <a:srgbClr val="C00000"/>
                </a:solidFill>
                <a:latin typeface="Tahoma" pitchFamily="34" charset="0"/>
                <a:cs typeface="Tahoma" pitchFamily="34" charset="0"/>
              </a:rPr>
              <a:t>INDOT </a:t>
            </a:r>
            <a:r>
              <a:rPr lang="en-US" sz="2400" b="1" dirty="0">
                <a:solidFill>
                  <a:srgbClr val="C00000"/>
                </a:solidFill>
                <a:latin typeface="Tahoma" pitchFamily="34" charset="0"/>
                <a:cs typeface="Tahoma" pitchFamily="34" charset="0"/>
              </a:rPr>
              <a:t>respectfully requests comments be submitted by </a:t>
            </a:r>
            <a:r>
              <a:rPr lang="en-US" sz="2400" b="1" dirty="0" smtClean="0">
                <a:solidFill>
                  <a:srgbClr val="C00000"/>
                </a:solidFill>
                <a:latin typeface="Tahoma" pitchFamily="34" charset="0"/>
                <a:cs typeface="Tahoma" pitchFamily="34" charset="0"/>
              </a:rPr>
              <a:t>Monday, July 17, </a:t>
            </a:r>
            <a:r>
              <a:rPr lang="en-US" sz="2400" b="1" dirty="0">
                <a:solidFill>
                  <a:srgbClr val="C00000"/>
                </a:solidFill>
                <a:latin typeface="Tahoma" pitchFamily="34" charset="0"/>
                <a:cs typeface="Tahoma" pitchFamily="34" charset="0"/>
              </a:rPr>
              <a:t>2017</a:t>
            </a:r>
            <a:r>
              <a:rPr lang="en-US" sz="2400" b="1" dirty="0">
                <a:solidFill>
                  <a:srgbClr val="FF0000"/>
                </a:solidFill>
                <a:latin typeface="Tahoma" pitchFamily="34" charset="0"/>
                <a:cs typeface="Tahoma" pitchFamily="34" charset="0"/>
              </a:rPr>
              <a:t>  </a:t>
            </a:r>
          </a:p>
          <a:p>
            <a:pPr eaLnBrk="1" hangingPunct="1">
              <a:defRPr/>
            </a:pPr>
            <a:r>
              <a:rPr lang="en-US" sz="2400" dirty="0">
                <a:latin typeface="Tahoma" pitchFamily="34" charset="0"/>
                <a:cs typeface="Tahoma" pitchFamily="34" charset="0"/>
              </a:rPr>
              <a:t>All comments submitted will </a:t>
            </a:r>
            <a:r>
              <a:rPr lang="en-US" sz="2400" dirty="0" smtClean="0">
                <a:latin typeface="Tahoma" pitchFamily="34" charset="0"/>
                <a:cs typeface="Tahoma" pitchFamily="34" charset="0"/>
              </a:rPr>
              <a:t>be reviewed</a:t>
            </a:r>
            <a:r>
              <a:rPr lang="en-US" sz="2400" dirty="0">
                <a:latin typeface="Tahoma" pitchFamily="34" charset="0"/>
                <a:cs typeface="Tahoma" pitchFamily="34" charset="0"/>
              </a:rPr>
              <a:t>, evaluated and given full consideration during decision making process.</a:t>
            </a:r>
          </a:p>
          <a:p>
            <a:pPr marL="0" indent="0" eaLnBrk="1" fontAlgn="auto" hangingPunct="1">
              <a:spcAft>
                <a:spcPts val="0"/>
              </a:spcAft>
              <a:buFont typeface="Arial" panose="020B0604020202020204" pitchFamily="34" charset="0"/>
              <a:buNone/>
              <a:defRPr/>
            </a:pP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6"/>
          <p:cNvSpPr>
            <a:spLocks noGrp="1"/>
          </p:cNvSpPr>
          <p:nvPr>
            <p:ph type="title"/>
          </p:nvPr>
        </p:nvSpPr>
        <p:spPr bwMode="auto">
          <a:xfrm>
            <a:off x="152400" y="0"/>
            <a:ext cx="118872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en-US" sz="4800" b="1"/>
              <a:t>Next Steps </a:t>
            </a:r>
          </a:p>
        </p:txBody>
      </p:sp>
      <p:sp>
        <p:nvSpPr>
          <p:cNvPr id="8" name="Content Placeholder 7"/>
          <p:cNvSpPr>
            <a:spLocks noGrp="1"/>
          </p:cNvSpPr>
          <p:nvPr>
            <p:ph idx="1"/>
          </p:nvPr>
        </p:nvSpPr>
        <p:spPr/>
        <p:txBody>
          <a:bodyPr rtlCol="0">
            <a:normAutofit/>
          </a:bodyPr>
          <a:lstStyle/>
          <a:p>
            <a:pPr eaLnBrk="1" hangingPunct="1">
              <a:defRPr/>
            </a:pPr>
            <a:r>
              <a:rPr lang="en-US" sz="2400" b="1" dirty="0">
                <a:latin typeface="Tahoma" pitchFamily="34" charset="0"/>
                <a:cs typeface="Tahoma" pitchFamily="34" charset="0"/>
              </a:rPr>
              <a:t>Public and project stakeholder input</a:t>
            </a:r>
          </a:p>
          <a:p>
            <a:pPr lvl="1" eaLnBrk="1" hangingPunct="1">
              <a:buClr>
                <a:srgbClr val="3333CC"/>
              </a:buClr>
              <a:buSzPct val="60000"/>
              <a:defRPr/>
            </a:pPr>
            <a:r>
              <a:rPr lang="en-US" sz="2000" dirty="0">
                <a:latin typeface="Tahoma" pitchFamily="34" charset="0"/>
                <a:cs typeface="Tahoma" pitchFamily="34" charset="0"/>
              </a:rPr>
              <a:t>Submit comments via options described on page 1 of information packet</a:t>
            </a:r>
          </a:p>
          <a:p>
            <a:pPr eaLnBrk="1" hangingPunct="1">
              <a:buClr>
                <a:srgbClr val="3333CC"/>
              </a:buClr>
              <a:defRPr/>
            </a:pPr>
            <a:r>
              <a:rPr lang="en-US" sz="2400" b="1" dirty="0">
                <a:latin typeface="Tahoma" pitchFamily="34" charset="0"/>
                <a:cs typeface="Tahoma" pitchFamily="34" charset="0"/>
              </a:rPr>
              <a:t>INDOT review and evaluation</a:t>
            </a:r>
          </a:p>
          <a:p>
            <a:pPr lvl="1" eaLnBrk="1" hangingPunct="1">
              <a:buClr>
                <a:srgbClr val="3333CC"/>
              </a:buClr>
              <a:buSzPct val="60000"/>
              <a:defRPr/>
            </a:pPr>
            <a:r>
              <a:rPr lang="en-US" sz="2000" dirty="0">
                <a:latin typeface="Tahoma" pitchFamily="34" charset="0"/>
                <a:cs typeface="Tahoma" pitchFamily="34" charset="0"/>
              </a:rPr>
              <a:t>All comments are given full consideration during decision-making process</a:t>
            </a:r>
          </a:p>
          <a:p>
            <a:pPr lvl="1" eaLnBrk="1" hangingPunct="1">
              <a:buClr>
                <a:srgbClr val="3333CC"/>
              </a:buClr>
              <a:buSzPct val="60000"/>
              <a:defRPr/>
            </a:pPr>
            <a:r>
              <a:rPr lang="en-US" sz="2000" dirty="0" smtClean="0">
                <a:latin typeface="Tahoma" pitchFamily="34" charset="0"/>
                <a:cs typeface="Tahoma" pitchFamily="34" charset="0"/>
              </a:rPr>
              <a:t>Finalize/approve </a:t>
            </a:r>
            <a:r>
              <a:rPr lang="en-US" sz="2000" dirty="0">
                <a:latin typeface="Tahoma" pitchFamily="34" charset="0"/>
                <a:cs typeface="Tahoma" pitchFamily="34" charset="0"/>
              </a:rPr>
              <a:t>environmental document, complete project design </a:t>
            </a:r>
          </a:p>
          <a:p>
            <a:pPr eaLnBrk="1" hangingPunct="1">
              <a:buClr>
                <a:srgbClr val="3333CC"/>
              </a:buClr>
              <a:defRPr/>
            </a:pPr>
            <a:r>
              <a:rPr lang="en-US" sz="2400" b="1" dirty="0">
                <a:latin typeface="Tahoma" pitchFamily="34" charset="0"/>
                <a:cs typeface="Tahoma" pitchFamily="34" charset="0"/>
              </a:rPr>
              <a:t>Communicate a decision</a:t>
            </a:r>
          </a:p>
          <a:p>
            <a:pPr lvl="1" eaLnBrk="1" hangingPunct="1">
              <a:buClr>
                <a:srgbClr val="3333CC"/>
              </a:buClr>
              <a:buSzPct val="60000"/>
              <a:defRPr/>
            </a:pPr>
            <a:r>
              <a:rPr lang="en-US" sz="2000" dirty="0">
                <a:latin typeface="Tahoma" pitchFamily="34" charset="0"/>
                <a:cs typeface="Tahoma" pitchFamily="34" charset="0"/>
              </a:rPr>
              <a:t>INDOT will notify project stakeholders of decision</a:t>
            </a:r>
          </a:p>
          <a:p>
            <a:pPr lvl="1" eaLnBrk="1" hangingPunct="1">
              <a:buClr>
                <a:srgbClr val="3333CC"/>
              </a:buClr>
              <a:buSzPct val="60000"/>
              <a:defRPr/>
            </a:pPr>
            <a:r>
              <a:rPr lang="en-US" sz="2000" dirty="0">
                <a:latin typeface="Tahoma" pitchFamily="34" charset="0"/>
                <a:cs typeface="Tahoma" pitchFamily="34" charset="0"/>
              </a:rPr>
              <a:t>Work through local media, social media outlets; paid legal notice</a:t>
            </a:r>
          </a:p>
          <a:p>
            <a:pPr lvl="1" eaLnBrk="1" hangingPunct="1">
              <a:buClr>
                <a:srgbClr val="3333CC"/>
              </a:buClr>
              <a:buSzPct val="60000"/>
              <a:defRPr/>
            </a:pPr>
            <a:r>
              <a:rPr lang="en-US" sz="2000" dirty="0">
                <a:latin typeface="Tahoma" pitchFamily="34" charset="0"/>
                <a:cs typeface="Tahoma" pitchFamily="34" charset="0"/>
              </a:rPr>
              <a:t>Make project documents accessible via repositories </a:t>
            </a:r>
          </a:p>
          <a:p>
            <a:pPr eaLnBrk="1" hangingPunct="1">
              <a:buClr>
                <a:srgbClr val="3333CC"/>
              </a:buClr>
              <a:defRPr/>
            </a:pPr>
            <a:r>
              <a:rPr lang="en-US" sz="2400" b="1" dirty="0">
                <a:latin typeface="Tahoma" pitchFamily="34" charset="0"/>
                <a:cs typeface="Tahoma" pitchFamily="34" charset="0"/>
              </a:rPr>
              <a:t>Questions? Contact Public Involvement Team </a:t>
            </a:r>
          </a:p>
          <a:p>
            <a:pPr marL="0" indent="0" eaLnBrk="1" fontAlgn="auto" hangingPunct="1">
              <a:spcAft>
                <a:spcPts val="0"/>
              </a:spcAft>
              <a:buFont typeface="Arial" panose="020B0604020202020204" pitchFamily="34" charset="0"/>
              <a:buNone/>
              <a:defRPr/>
            </a:pP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6"/>
          <p:cNvSpPr>
            <a:spLocks noGrp="1"/>
          </p:cNvSpPr>
          <p:nvPr>
            <p:ph type="title"/>
          </p:nvPr>
        </p:nvSpPr>
        <p:spPr bwMode="auto">
          <a:xfrm>
            <a:off x="152400" y="0"/>
            <a:ext cx="118872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en-US" sz="4800" b="1"/>
              <a:t>Thank You </a:t>
            </a:r>
          </a:p>
        </p:txBody>
      </p:sp>
      <p:sp>
        <p:nvSpPr>
          <p:cNvPr id="8" name="Content Placeholder 7"/>
          <p:cNvSpPr>
            <a:spLocks noGrp="1"/>
          </p:cNvSpPr>
          <p:nvPr>
            <p:ph idx="1"/>
          </p:nvPr>
        </p:nvSpPr>
        <p:spPr/>
        <p:txBody>
          <a:bodyPr rtlCol="0">
            <a:normAutofit/>
          </a:bodyPr>
          <a:lstStyle/>
          <a:p>
            <a:pPr eaLnBrk="1" hangingPunct="1">
              <a:defRPr/>
            </a:pPr>
            <a:r>
              <a:rPr lang="en-US" b="1" dirty="0">
                <a:latin typeface="Tahoma" pitchFamily="34" charset="0"/>
                <a:cs typeface="Tahoma" pitchFamily="34" charset="0"/>
              </a:rPr>
              <a:t>Please visit with </a:t>
            </a:r>
            <a:r>
              <a:rPr lang="en-US" b="1" dirty="0" smtClean="0">
                <a:latin typeface="Tahoma" pitchFamily="34" charset="0"/>
                <a:cs typeface="Tahoma" pitchFamily="34" charset="0"/>
              </a:rPr>
              <a:t>the design team and INDOT </a:t>
            </a:r>
            <a:r>
              <a:rPr lang="en-US" b="1" dirty="0">
                <a:latin typeface="Tahoma" pitchFamily="34" charset="0"/>
                <a:cs typeface="Tahoma" pitchFamily="34" charset="0"/>
              </a:rPr>
              <a:t>project officials following the </a:t>
            </a:r>
            <a:r>
              <a:rPr lang="en-US" b="1" dirty="0" smtClean="0">
                <a:latin typeface="Tahoma" pitchFamily="34" charset="0"/>
                <a:cs typeface="Tahoma" pitchFamily="34" charset="0"/>
              </a:rPr>
              <a:t>presentation and Q&amp;A.</a:t>
            </a:r>
            <a:endParaRPr lang="en-US" b="1" dirty="0">
              <a:latin typeface="Tahoma" pitchFamily="34" charset="0"/>
              <a:cs typeface="Tahoma" pitchFamily="34" charset="0"/>
            </a:endParaRPr>
          </a:p>
          <a:p>
            <a:pPr eaLnBrk="1" hangingPunct="1">
              <a:defRPr/>
            </a:pPr>
            <a:r>
              <a:rPr lang="en-US" b="1" dirty="0">
                <a:latin typeface="Tahoma" pitchFamily="34" charset="0"/>
                <a:cs typeface="Tahoma" pitchFamily="34" charset="0"/>
              </a:rPr>
              <a:t>Project Open House </a:t>
            </a:r>
          </a:p>
          <a:p>
            <a:pPr lvl="1" eaLnBrk="1" hangingPunct="1">
              <a:buClr>
                <a:srgbClr val="3333CC"/>
              </a:buClr>
              <a:buSzPct val="60000"/>
              <a:defRPr/>
            </a:pPr>
            <a:r>
              <a:rPr lang="en-US" dirty="0">
                <a:latin typeface="Tahoma" pitchFamily="34" charset="0"/>
                <a:cs typeface="Tahoma" pitchFamily="34" charset="0"/>
              </a:rPr>
              <a:t>Project maps, displays, real estate acquisition table, INDOT project team and informal Q &amp; A</a:t>
            </a:r>
          </a:p>
          <a:p>
            <a:pPr lvl="1" eaLnBrk="1" hangingPunct="1">
              <a:buClr>
                <a:srgbClr val="3333CC"/>
              </a:buClr>
              <a:buSzPct val="60000"/>
              <a:defRPr/>
            </a:pPr>
            <a:r>
              <a:rPr lang="en-US" dirty="0">
                <a:latin typeface="Tahoma" pitchFamily="34" charset="0"/>
                <a:cs typeface="Tahoma" pitchFamily="34" charset="0"/>
              </a:rPr>
              <a:t>INDOT LaPorte District page </a:t>
            </a:r>
            <a:r>
              <a:rPr lang="en-US" dirty="0">
                <a:latin typeface="Tahoma" pitchFamily="34" charset="0"/>
                <a:cs typeface="Tahoma" pitchFamily="34" charset="0"/>
                <a:hlinkClick r:id="rId2"/>
              </a:rPr>
              <a:t>http://www.in.gov/indot/2705.htm</a:t>
            </a:r>
            <a:r>
              <a:rPr lang="en-US" dirty="0">
                <a:latin typeface="Tahoma" pitchFamily="34" charset="0"/>
                <a:cs typeface="Tahoma" pitchFamily="34" charset="0"/>
              </a:rPr>
              <a:t> </a:t>
            </a:r>
          </a:p>
          <a:p>
            <a:pPr lvl="1" eaLnBrk="1" hangingPunct="1">
              <a:buClr>
                <a:srgbClr val="3333CC"/>
              </a:buClr>
              <a:buSzPct val="60000"/>
              <a:defRPr/>
            </a:pPr>
            <a:r>
              <a:rPr lang="en-US" dirty="0">
                <a:latin typeface="Tahoma" pitchFamily="34" charset="0"/>
                <a:cs typeface="Tahoma" pitchFamily="34" charset="0"/>
                <a:hlinkClick r:id="rId3"/>
              </a:rPr>
              <a:t>LaPorteDistrictCommunications@indot.in.gov</a:t>
            </a:r>
            <a:r>
              <a:rPr lang="en-US" dirty="0">
                <a:latin typeface="Tahoma" pitchFamily="34" charset="0"/>
                <a:cs typeface="Tahoma" pitchFamily="34" charset="0"/>
              </a:rPr>
              <a:t> </a:t>
            </a:r>
          </a:p>
          <a:p>
            <a:pPr marL="0" indent="0" eaLnBrk="1" fontAlgn="auto" hangingPunct="1">
              <a:spcAft>
                <a:spcPts val="0"/>
              </a:spcAft>
              <a:buFont typeface="Arial" panose="020B0604020202020204" pitchFamily="34" charset="0"/>
              <a:buNone/>
              <a:defRPr/>
            </a:pP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90600"/>
            <a:ext cx="5867400" cy="5257800"/>
          </a:xfrm>
        </p:spPr>
        <p:txBody>
          <a:bodyPr rtlCol="0">
            <a:normAutofit/>
          </a:bodyPr>
          <a:lstStyle/>
          <a:p>
            <a:pPr eaLnBrk="1" fontAlgn="auto" hangingPunct="1">
              <a:spcAft>
                <a:spcPts val="0"/>
              </a:spcAft>
              <a:defRPr/>
            </a:pPr>
            <a:r>
              <a:rPr lang="en-US" sz="2400" b="1" dirty="0">
                <a:latin typeface="Tahoma" pitchFamily="34" charset="0"/>
                <a:cs typeface="Tahoma" pitchFamily="34" charset="0"/>
              </a:rPr>
              <a:t>Introduction of INDOT Project Team</a:t>
            </a:r>
          </a:p>
          <a:p>
            <a:pPr lvl="1" eaLnBrk="1" fontAlgn="auto" hangingPunct="1">
              <a:spcAft>
                <a:spcPts val="0"/>
              </a:spcAft>
              <a:buClr>
                <a:srgbClr val="3333CC"/>
              </a:buClr>
              <a:buSzPct val="60000"/>
              <a:defRPr/>
            </a:pPr>
            <a:r>
              <a:rPr lang="en-US" sz="2000" dirty="0">
                <a:latin typeface="Tahoma" pitchFamily="34" charset="0"/>
                <a:cs typeface="Tahoma" pitchFamily="34" charset="0"/>
              </a:rPr>
              <a:t>Project Management </a:t>
            </a:r>
          </a:p>
          <a:p>
            <a:pPr lvl="1" eaLnBrk="1" fontAlgn="auto" hangingPunct="1">
              <a:spcAft>
                <a:spcPts val="0"/>
              </a:spcAft>
              <a:buClr>
                <a:srgbClr val="3333CC"/>
              </a:buClr>
              <a:buSzPct val="60000"/>
              <a:defRPr/>
            </a:pPr>
            <a:r>
              <a:rPr lang="en-US" sz="2000" dirty="0">
                <a:latin typeface="Tahoma" pitchFamily="34" charset="0"/>
                <a:cs typeface="Tahoma" pitchFamily="34" charset="0"/>
              </a:rPr>
              <a:t>Public Involvement</a:t>
            </a:r>
          </a:p>
          <a:p>
            <a:pPr lvl="1" eaLnBrk="1" fontAlgn="auto" hangingPunct="1">
              <a:spcAft>
                <a:spcPts val="0"/>
              </a:spcAft>
              <a:buClr>
                <a:srgbClr val="3333CC"/>
              </a:buClr>
              <a:buSzPct val="60000"/>
              <a:defRPr/>
            </a:pPr>
            <a:r>
              <a:rPr lang="en-US" sz="2000" dirty="0">
                <a:latin typeface="Tahoma" pitchFamily="34" charset="0"/>
                <a:cs typeface="Tahoma" pitchFamily="34" charset="0"/>
              </a:rPr>
              <a:t>LaPorte District – INDOT Regional Office</a:t>
            </a:r>
          </a:p>
          <a:p>
            <a:pPr lvl="1" eaLnBrk="1" fontAlgn="auto" hangingPunct="1">
              <a:spcAft>
                <a:spcPts val="0"/>
              </a:spcAft>
              <a:buClr>
                <a:srgbClr val="3333CC"/>
              </a:buClr>
              <a:buSzPct val="60000"/>
              <a:defRPr/>
            </a:pPr>
            <a:r>
              <a:rPr lang="en-US" sz="2000" dirty="0">
                <a:latin typeface="Tahoma" pitchFamily="34" charset="0"/>
                <a:cs typeface="Tahoma" pitchFamily="34" charset="0"/>
              </a:rPr>
              <a:t>Environmental </a:t>
            </a:r>
            <a:r>
              <a:rPr lang="en-US" sz="2000" dirty="0" smtClean="0">
                <a:latin typeface="Tahoma" pitchFamily="34" charset="0"/>
                <a:cs typeface="Tahoma" pitchFamily="34" charset="0"/>
              </a:rPr>
              <a:t>Services</a:t>
            </a:r>
          </a:p>
          <a:p>
            <a:pPr lvl="1" eaLnBrk="1" fontAlgn="auto" hangingPunct="1">
              <a:spcAft>
                <a:spcPts val="0"/>
              </a:spcAft>
              <a:buClr>
                <a:srgbClr val="3333CC"/>
              </a:buClr>
              <a:buSzPct val="60000"/>
              <a:defRPr/>
            </a:pPr>
            <a:r>
              <a:rPr lang="en-US" sz="2000" dirty="0" smtClean="0">
                <a:latin typeface="Tahoma" pitchFamily="34" charset="0"/>
                <a:cs typeface="Tahoma" pitchFamily="34" charset="0"/>
              </a:rPr>
              <a:t>Design </a:t>
            </a:r>
            <a:endParaRPr lang="en-US" sz="2000" dirty="0">
              <a:latin typeface="Tahoma" pitchFamily="34" charset="0"/>
              <a:cs typeface="Tahoma" pitchFamily="34" charset="0"/>
            </a:endParaRPr>
          </a:p>
          <a:p>
            <a:pPr marL="457200" lvl="1" indent="0" eaLnBrk="1" fontAlgn="auto" hangingPunct="1">
              <a:spcAft>
                <a:spcPts val="0"/>
              </a:spcAft>
              <a:buClr>
                <a:srgbClr val="3333CC"/>
              </a:buClr>
              <a:buSzPct val="60000"/>
              <a:buNone/>
              <a:defRPr/>
            </a:pPr>
            <a:r>
              <a:rPr lang="en-US" sz="2000" dirty="0" smtClean="0">
                <a:latin typeface="Tahoma" pitchFamily="34" charset="0"/>
                <a:cs typeface="Tahoma" pitchFamily="34" charset="0"/>
              </a:rPr>
              <a:t>  </a:t>
            </a:r>
            <a:endParaRPr lang="en-US" sz="2000" dirty="0">
              <a:latin typeface="Tahoma" pitchFamily="34" charset="0"/>
              <a:cs typeface="Tahoma" pitchFamily="34" charset="0"/>
            </a:endParaRPr>
          </a:p>
          <a:p>
            <a:pPr eaLnBrk="1" fontAlgn="auto" hangingPunct="1">
              <a:spcAft>
                <a:spcPts val="0"/>
              </a:spcAft>
              <a:defRPr/>
            </a:pPr>
            <a:r>
              <a:rPr lang="en-US" sz="2400" b="1" dirty="0" smtClean="0">
                <a:latin typeface="Tahoma" pitchFamily="34" charset="0"/>
                <a:cs typeface="Tahoma" pitchFamily="34" charset="0"/>
              </a:rPr>
              <a:t>Recognition </a:t>
            </a:r>
            <a:r>
              <a:rPr lang="en-US" sz="2400" b="1" dirty="0">
                <a:latin typeface="Tahoma" pitchFamily="34" charset="0"/>
                <a:cs typeface="Tahoma" pitchFamily="34" charset="0"/>
              </a:rPr>
              <a:t>of elected and local public officials</a:t>
            </a:r>
          </a:p>
          <a:p>
            <a:pPr eaLnBrk="1" fontAlgn="auto" hangingPunct="1">
              <a:spcAft>
                <a:spcPts val="0"/>
              </a:spcAft>
              <a:defRPr/>
            </a:pPr>
            <a:endParaRPr lang="en-US" dirty="0"/>
          </a:p>
        </p:txBody>
      </p:sp>
      <p:sp>
        <p:nvSpPr>
          <p:cNvPr id="6147" name="Content Placeholder 2"/>
          <p:cNvSpPr>
            <a:spLocks noGrp="1"/>
          </p:cNvSpPr>
          <p:nvPr>
            <p:ph sz="half" idx="2"/>
          </p:nvPr>
        </p:nvSpPr>
        <p:spPr>
          <a:xfrm>
            <a:off x="6248400" y="990600"/>
            <a:ext cx="5791200" cy="5257800"/>
          </a:xfrm>
        </p:spPr>
        <p:txBody>
          <a:bodyPr/>
          <a:lstStyle/>
          <a:p>
            <a:pPr eaLnBrk="1" hangingPunct="1"/>
            <a:r>
              <a:rPr lang="en-US" altLang="en-US" sz="2000" dirty="0">
                <a:latin typeface="Tahoma" panose="020B0604030504040204" pitchFamily="34" charset="0"/>
                <a:cs typeface="Tahoma" panose="020B0604030504040204" pitchFamily="34" charset="0"/>
              </a:rPr>
              <a:t>Sign-in at attendance table to be added to project mailing list </a:t>
            </a:r>
          </a:p>
          <a:p>
            <a:pPr eaLnBrk="1" hangingPunct="1"/>
            <a:r>
              <a:rPr lang="en-US" altLang="en-US" sz="2000" dirty="0" smtClean="0">
                <a:latin typeface="Tahoma" panose="020B0604030504040204" pitchFamily="34" charset="0"/>
                <a:cs typeface="Tahoma" panose="020B0604030504040204" pitchFamily="34" charset="0"/>
              </a:rPr>
              <a:t>Announcement </a:t>
            </a:r>
            <a:r>
              <a:rPr lang="en-US" altLang="en-US" sz="2000" dirty="0">
                <a:latin typeface="Tahoma" panose="020B0604030504040204" pitchFamily="34" charset="0"/>
                <a:cs typeface="Tahoma" panose="020B0604030504040204" pitchFamily="34" charset="0"/>
              </a:rPr>
              <a:t>of this </a:t>
            </a:r>
            <a:r>
              <a:rPr lang="en-US" altLang="en-US" sz="2000" dirty="0" smtClean="0">
                <a:latin typeface="Tahoma" panose="020B0604030504040204" pitchFamily="34" charset="0"/>
                <a:cs typeface="Tahoma" panose="020B0604030504040204" pitchFamily="34" charset="0"/>
              </a:rPr>
              <a:t>public information meeting </a:t>
            </a:r>
            <a:r>
              <a:rPr lang="en-US" altLang="en-US" sz="2000" dirty="0">
                <a:latin typeface="Tahoma" panose="020B0604030504040204" pitchFamily="34" charset="0"/>
                <a:cs typeface="Tahoma" panose="020B0604030504040204" pitchFamily="34" charset="0"/>
              </a:rPr>
              <a:t>was posted to INDOT </a:t>
            </a:r>
            <a:r>
              <a:rPr lang="en-US" altLang="en-US" sz="2000" dirty="0" smtClean="0">
                <a:latin typeface="Tahoma" panose="020B0604030504040204" pitchFamily="34" charset="0"/>
                <a:cs typeface="Tahoma" panose="020B0604030504040204" pitchFamily="34" charset="0"/>
              </a:rPr>
              <a:t>website</a:t>
            </a:r>
            <a:endParaRPr lang="en-US" altLang="en-US" sz="2000" dirty="0">
              <a:latin typeface="Tahoma" panose="020B0604030504040204" pitchFamily="34" charset="0"/>
              <a:cs typeface="Tahoma" panose="020B0604030504040204" pitchFamily="34" charset="0"/>
            </a:endParaRPr>
          </a:p>
          <a:p>
            <a:pPr eaLnBrk="1" hangingPunct="1"/>
            <a:r>
              <a:rPr lang="en-US" altLang="en-US" sz="2000" dirty="0" smtClean="0">
                <a:latin typeface="Tahoma" panose="020B0604030504040204" pitchFamily="34" charset="0"/>
                <a:cs typeface="Tahoma" panose="020B0604030504040204" pitchFamily="34" charset="0"/>
              </a:rPr>
              <a:t>Media release issued </a:t>
            </a:r>
          </a:p>
          <a:p>
            <a:pPr eaLnBrk="1" hangingPunct="1"/>
            <a:r>
              <a:rPr lang="en-US" altLang="en-US" sz="2000" dirty="0" smtClean="0">
                <a:latin typeface="Tahoma" panose="020B0604030504040204" pitchFamily="34" charset="0"/>
                <a:cs typeface="Tahoma" panose="020B0604030504040204" pitchFamily="34" charset="0"/>
              </a:rPr>
              <a:t>Local and elected officials notified </a:t>
            </a:r>
            <a:endParaRPr lang="en-US" altLang="en-US" sz="2000" dirty="0">
              <a:latin typeface="Tahoma" panose="020B0604030504040204" pitchFamily="34" charset="0"/>
              <a:cs typeface="Tahoma" panose="020B0604030504040204" pitchFamily="34" charset="0"/>
            </a:endParaRPr>
          </a:p>
          <a:p>
            <a:pPr eaLnBrk="1" hangingPunct="1"/>
            <a:r>
              <a:rPr lang="en-US" altLang="en-US" sz="2000" dirty="0">
                <a:latin typeface="Tahoma" panose="020B0604030504040204" pitchFamily="34" charset="0"/>
                <a:cs typeface="Tahoma" panose="020B0604030504040204" pitchFamily="34" charset="0"/>
              </a:rPr>
              <a:t>A copy of presentation and project documentation is available on-line via INDOT </a:t>
            </a:r>
            <a:r>
              <a:rPr lang="en-US" altLang="en-US" sz="2000" dirty="0" smtClean="0">
                <a:latin typeface="Tahoma" panose="020B0604030504040204" pitchFamily="34" charset="0"/>
                <a:cs typeface="Tahoma" panose="020B0604030504040204" pitchFamily="34" charset="0"/>
              </a:rPr>
              <a:t>website</a:t>
            </a:r>
            <a:endParaRPr lang="en-US" altLang="en-US" sz="2000" b="1" dirty="0">
              <a:latin typeface="Tahoma" panose="020B0604030504040204" pitchFamily="34" charset="0"/>
              <a:cs typeface="Tahoma" panose="020B0604030504040204" pitchFamily="34" charset="0"/>
            </a:endParaRPr>
          </a:p>
          <a:p>
            <a:pPr eaLnBrk="1" hangingPunct="1"/>
            <a:endParaRPr lang="en-US" altLang="en-US" dirty="0"/>
          </a:p>
        </p:txBody>
      </p:sp>
      <p:sp>
        <p:nvSpPr>
          <p:cNvPr id="6148" name="Title 3"/>
          <p:cNvSpPr>
            <a:spLocks noGrp="1"/>
          </p:cNvSpPr>
          <p:nvPr>
            <p:ph type="title"/>
          </p:nvPr>
        </p:nvSpPr>
        <p:spPr bwMode="auto">
          <a:xfrm>
            <a:off x="152400" y="76200"/>
            <a:ext cx="118872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en-US" b="1" dirty="0" smtClean="0"/>
              <a:t>Welcome</a:t>
            </a:r>
            <a:endParaRPr lang="en-US" altLang="en-US"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6"/>
          <p:cNvSpPr>
            <a:spLocks noGrp="1"/>
          </p:cNvSpPr>
          <p:nvPr>
            <p:ph type="title"/>
          </p:nvPr>
        </p:nvSpPr>
        <p:spPr bwMode="auto">
          <a:xfrm>
            <a:off x="152400" y="0"/>
            <a:ext cx="118872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en-US" sz="4800" b="1"/>
              <a:t>Project Stakeholders </a:t>
            </a:r>
          </a:p>
        </p:txBody>
      </p:sp>
      <p:sp>
        <p:nvSpPr>
          <p:cNvPr id="8" name="Content Placeholder 7"/>
          <p:cNvSpPr>
            <a:spLocks noGrp="1"/>
          </p:cNvSpPr>
          <p:nvPr>
            <p:ph idx="1"/>
          </p:nvPr>
        </p:nvSpPr>
        <p:spPr/>
        <p:txBody>
          <a:bodyPr rtlCol="0">
            <a:normAutofit lnSpcReduction="10000"/>
          </a:bodyPr>
          <a:lstStyle/>
          <a:p>
            <a:pPr eaLnBrk="1" fontAlgn="auto" hangingPunct="1">
              <a:spcAft>
                <a:spcPts val="0"/>
              </a:spcAft>
              <a:defRPr/>
            </a:pPr>
            <a:r>
              <a:rPr lang="en-US" dirty="0">
                <a:latin typeface="Tahoma" pitchFamily="34" charset="0"/>
                <a:cs typeface="Tahoma" pitchFamily="34" charset="0"/>
              </a:rPr>
              <a:t>Indiana Department of Transportation</a:t>
            </a:r>
          </a:p>
          <a:p>
            <a:pPr eaLnBrk="1" fontAlgn="auto" hangingPunct="1">
              <a:spcAft>
                <a:spcPts val="0"/>
              </a:spcAft>
              <a:defRPr/>
            </a:pPr>
            <a:r>
              <a:rPr lang="en-US" dirty="0">
                <a:latin typeface="Tahoma" pitchFamily="34" charset="0"/>
                <a:cs typeface="Tahoma" pitchFamily="34" charset="0"/>
              </a:rPr>
              <a:t>Indiana Division Federal Highway Administration</a:t>
            </a:r>
          </a:p>
          <a:p>
            <a:pPr eaLnBrk="1" fontAlgn="auto" hangingPunct="1">
              <a:spcAft>
                <a:spcPts val="0"/>
              </a:spcAft>
              <a:defRPr/>
            </a:pPr>
            <a:r>
              <a:rPr lang="en-US" dirty="0" smtClean="0">
                <a:latin typeface="Tahoma" pitchFamily="34" charset="0"/>
                <a:cs typeface="Tahoma" pitchFamily="34" charset="0"/>
              </a:rPr>
              <a:t>Cass </a:t>
            </a:r>
            <a:r>
              <a:rPr lang="en-US" dirty="0">
                <a:latin typeface="Tahoma" pitchFamily="34" charset="0"/>
                <a:cs typeface="Tahoma" pitchFamily="34" charset="0"/>
              </a:rPr>
              <a:t>County &amp; </a:t>
            </a:r>
            <a:r>
              <a:rPr lang="en-US" dirty="0" smtClean="0">
                <a:latin typeface="Tahoma" pitchFamily="34" charset="0"/>
                <a:cs typeface="Tahoma" pitchFamily="34" charset="0"/>
              </a:rPr>
              <a:t>City of Logansport </a:t>
            </a:r>
            <a:endParaRPr lang="en-US" dirty="0">
              <a:latin typeface="Tahoma" pitchFamily="34" charset="0"/>
              <a:cs typeface="Tahoma" pitchFamily="34" charset="0"/>
            </a:endParaRPr>
          </a:p>
          <a:p>
            <a:pPr eaLnBrk="1" fontAlgn="auto" hangingPunct="1">
              <a:spcAft>
                <a:spcPts val="0"/>
              </a:spcAft>
              <a:defRPr/>
            </a:pPr>
            <a:r>
              <a:rPr lang="en-US" dirty="0">
                <a:latin typeface="Tahoma" pitchFamily="34" charset="0"/>
                <a:cs typeface="Tahoma" pitchFamily="34" charset="0"/>
              </a:rPr>
              <a:t>Elected &amp; Local officials</a:t>
            </a:r>
          </a:p>
          <a:p>
            <a:pPr eaLnBrk="1" fontAlgn="auto" hangingPunct="1">
              <a:spcAft>
                <a:spcPts val="0"/>
              </a:spcAft>
              <a:defRPr/>
            </a:pPr>
            <a:r>
              <a:rPr lang="en-US" dirty="0">
                <a:latin typeface="Tahoma" pitchFamily="34" charset="0"/>
                <a:cs typeface="Tahoma" pitchFamily="34" charset="0"/>
              </a:rPr>
              <a:t>Residents and citizens</a:t>
            </a:r>
          </a:p>
          <a:p>
            <a:pPr eaLnBrk="1" fontAlgn="auto" hangingPunct="1">
              <a:spcAft>
                <a:spcPts val="0"/>
              </a:spcAft>
              <a:defRPr/>
            </a:pPr>
            <a:r>
              <a:rPr lang="en-US" dirty="0">
                <a:latin typeface="Tahoma" pitchFamily="34" charset="0"/>
                <a:cs typeface="Tahoma" pitchFamily="34" charset="0"/>
              </a:rPr>
              <a:t>Commuters</a:t>
            </a:r>
          </a:p>
          <a:p>
            <a:pPr eaLnBrk="1" fontAlgn="auto" hangingPunct="1">
              <a:spcAft>
                <a:spcPts val="0"/>
              </a:spcAft>
              <a:defRPr/>
            </a:pPr>
            <a:r>
              <a:rPr lang="en-US" dirty="0">
                <a:latin typeface="Tahoma" pitchFamily="34" charset="0"/>
                <a:cs typeface="Tahoma" pitchFamily="34" charset="0"/>
              </a:rPr>
              <a:t>Businesses </a:t>
            </a:r>
          </a:p>
          <a:p>
            <a:pPr eaLnBrk="1" fontAlgn="auto" hangingPunct="1">
              <a:spcAft>
                <a:spcPts val="0"/>
              </a:spcAft>
              <a:defRPr/>
            </a:pPr>
            <a:r>
              <a:rPr lang="en-US" dirty="0">
                <a:latin typeface="Tahoma" pitchFamily="34" charset="0"/>
                <a:cs typeface="Tahoma" pitchFamily="34" charset="0"/>
              </a:rPr>
              <a:t>Emergency services</a:t>
            </a:r>
          </a:p>
          <a:p>
            <a:pPr eaLnBrk="1" fontAlgn="auto" hangingPunct="1">
              <a:spcAft>
                <a:spcPts val="0"/>
              </a:spcAft>
              <a:defRPr/>
            </a:pPr>
            <a:r>
              <a:rPr lang="en-US" dirty="0">
                <a:latin typeface="Tahoma" pitchFamily="34" charset="0"/>
                <a:cs typeface="Tahoma" pitchFamily="34" charset="0"/>
              </a:rPr>
              <a:t>Schools</a:t>
            </a:r>
          </a:p>
          <a:p>
            <a:pPr eaLnBrk="1" fontAlgn="auto" hangingPunct="1">
              <a:spcAft>
                <a:spcPts val="0"/>
              </a:spcAft>
              <a:defRPr/>
            </a:pPr>
            <a:r>
              <a:rPr lang="en-US" dirty="0">
                <a:latin typeface="Tahoma" pitchFamily="34" charset="0"/>
                <a:cs typeface="Tahoma" pitchFamily="34" charset="0"/>
              </a:rPr>
              <a:t>Churches </a:t>
            </a:r>
          </a:p>
          <a:p>
            <a:pPr eaLnBrk="1" fontAlgn="auto" hangingPunct="1">
              <a:spcAft>
                <a:spcPts val="0"/>
              </a:spcAft>
              <a:defRPr/>
            </a:pPr>
            <a:r>
              <a:rPr lang="en-US" dirty="0">
                <a:latin typeface="Tahoma" pitchFamily="34" charset="0"/>
                <a:cs typeface="Tahoma" pitchFamily="34" charset="0"/>
              </a:rPr>
              <a:t>Community Organizations  </a:t>
            </a:r>
          </a:p>
          <a:p>
            <a:pPr marL="0" indent="0" eaLnBrk="1" fontAlgn="auto" hangingPunct="1">
              <a:spcAft>
                <a:spcPts val="0"/>
              </a:spcAft>
              <a:buFont typeface="Arial" panose="020B0604020202020204" pitchFamily="34" charset="0"/>
              <a:buNone/>
              <a:defRPr/>
            </a:pP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6"/>
          <p:cNvSpPr>
            <a:spLocks noGrp="1"/>
          </p:cNvSpPr>
          <p:nvPr>
            <p:ph type="title"/>
          </p:nvPr>
        </p:nvSpPr>
        <p:spPr bwMode="auto">
          <a:xfrm>
            <a:off x="152400" y="0"/>
            <a:ext cx="118872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en-US" sz="4800" b="1"/>
              <a:t>Project Development </a:t>
            </a:r>
          </a:p>
        </p:txBody>
      </p:sp>
      <p:graphicFrame>
        <p:nvGraphicFramePr>
          <p:cNvPr id="4" name="Content Placeholder 7"/>
          <p:cNvGraphicFramePr>
            <a:graphicFrameLocks noGrp="1"/>
          </p:cNvGraphicFramePr>
          <p:nvPr>
            <p:ph idx="1"/>
          </p:nvPr>
        </p:nvGraphicFramePr>
        <p:xfrm>
          <a:off x="762000" y="1600200"/>
          <a:ext cx="10668000" cy="274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196" name="Up Arrow Callout 72"/>
          <p:cNvSpPr>
            <a:spLocks noChangeArrowheads="1"/>
          </p:cNvSpPr>
          <p:nvPr/>
        </p:nvSpPr>
        <p:spPr bwMode="auto">
          <a:xfrm flipH="1">
            <a:off x="3581400" y="4246711"/>
            <a:ext cx="1600200" cy="461665"/>
          </a:xfrm>
          <a:prstGeom prst="upArrowCallout">
            <a:avLst>
              <a:gd name="adj1" fmla="val 23178"/>
              <a:gd name="adj2" fmla="val 0"/>
              <a:gd name="adj3" fmla="val 0"/>
              <a:gd name="adj4" fmla="val 100000"/>
            </a:avLst>
          </a:prstGeom>
          <a:solidFill>
            <a:srgbClr val="FFFF00"/>
          </a:solidFill>
          <a:ln w="9525" algn="ctr">
            <a:solidFill>
              <a:schemeClr val="tx1"/>
            </a:solidFill>
            <a:round/>
            <a:headEnd/>
            <a:tailEnd/>
          </a:ln>
        </p:spPr>
        <p:txBody>
          <a:bodyPr wrap="square">
            <a:spAutoFit/>
          </a:bodyPr>
          <a:lstStyle>
            <a:lvl1pPr>
              <a:lnSpc>
                <a:spcPct val="90000"/>
              </a:lnSpc>
              <a:spcBef>
                <a:spcPts val="1000"/>
              </a:spcBef>
              <a:buFont typeface="Arial" panose="020B0604020202020204" pitchFamily="34" charset="0"/>
              <a:buChar char="•"/>
              <a:defRPr sz="2800">
                <a:solidFill>
                  <a:srgbClr val="002060"/>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sz="2400">
                <a:solidFill>
                  <a:srgbClr val="002060"/>
                </a:solidFill>
                <a:latin typeface="Calibri Light" panose="020F0302020204030204" pitchFamily="34" charset="0"/>
              </a:defRPr>
            </a:lvl2pPr>
            <a:lvl3pPr marL="1143000" indent="-228600">
              <a:lnSpc>
                <a:spcPct val="90000"/>
              </a:lnSpc>
              <a:spcBef>
                <a:spcPts val="500"/>
              </a:spcBef>
              <a:buFont typeface="Arial" panose="020B0604020202020204" pitchFamily="34" charset="0"/>
              <a:buChar char="•"/>
              <a:defRPr sz="2000">
                <a:solidFill>
                  <a:srgbClr val="002060"/>
                </a:solidFill>
                <a:latin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rgbClr val="002060"/>
                </a:solidFill>
                <a:latin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rgbClr val="002060"/>
                </a:solidFill>
                <a:latin typeface="Calibri Light" panose="020F03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2060"/>
                </a:solidFill>
                <a:latin typeface="Calibri Light" panose="020F03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2060"/>
                </a:solidFill>
                <a:latin typeface="Calibri Light" panose="020F03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2060"/>
                </a:solidFill>
                <a:latin typeface="Calibri Light" panose="020F03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2060"/>
                </a:solidFill>
                <a:latin typeface="Calibri Light" panose="020F0302020204030204" pitchFamily="34" charset="0"/>
              </a:defRPr>
            </a:lvl9pPr>
          </a:lstStyle>
          <a:p>
            <a:pPr algn="ctr" eaLnBrk="1" hangingPunct="1">
              <a:lnSpc>
                <a:spcPct val="100000"/>
              </a:lnSpc>
              <a:spcBef>
                <a:spcPct val="0"/>
              </a:spcBef>
              <a:buFontTx/>
              <a:buNone/>
            </a:pPr>
            <a:r>
              <a:rPr lang="en-US" altLang="en-US" sz="1200" b="1" dirty="0">
                <a:solidFill>
                  <a:srgbClr val="000000"/>
                </a:solidFill>
                <a:latin typeface="Arial" panose="020B0604020202020204" pitchFamily="34" charset="0"/>
              </a:rPr>
              <a:t>Public Information Meeting</a:t>
            </a:r>
          </a:p>
        </p:txBody>
      </p:sp>
      <p:sp>
        <p:nvSpPr>
          <p:cNvPr id="8197" name="Up Arrow Callout 72"/>
          <p:cNvSpPr>
            <a:spLocks noChangeArrowheads="1"/>
          </p:cNvSpPr>
          <p:nvPr/>
        </p:nvSpPr>
        <p:spPr bwMode="auto">
          <a:xfrm flipH="1">
            <a:off x="7448550" y="4246601"/>
            <a:ext cx="1981200" cy="461665"/>
          </a:xfrm>
          <a:prstGeom prst="upArrowCallout">
            <a:avLst>
              <a:gd name="adj1" fmla="val 23196"/>
              <a:gd name="adj2" fmla="val 0"/>
              <a:gd name="adj3" fmla="val 0"/>
              <a:gd name="adj4" fmla="val 100000"/>
            </a:avLst>
          </a:prstGeom>
          <a:solidFill>
            <a:srgbClr val="FFFF00"/>
          </a:solidFill>
          <a:ln w="9525" algn="ctr">
            <a:solidFill>
              <a:schemeClr val="tx1"/>
            </a:solidFill>
            <a:round/>
            <a:headEnd/>
            <a:tailEnd/>
          </a:ln>
        </p:spPr>
        <p:txBody>
          <a:bodyPr>
            <a:spAutoFit/>
          </a:bodyPr>
          <a:lstStyle>
            <a:lvl1pPr>
              <a:lnSpc>
                <a:spcPct val="90000"/>
              </a:lnSpc>
              <a:spcBef>
                <a:spcPts val="1000"/>
              </a:spcBef>
              <a:buFont typeface="Arial" panose="020B0604020202020204" pitchFamily="34" charset="0"/>
              <a:buChar char="•"/>
              <a:defRPr sz="2800">
                <a:solidFill>
                  <a:srgbClr val="002060"/>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sz="2400">
                <a:solidFill>
                  <a:srgbClr val="002060"/>
                </a:solidFill>
                <a:latin typeface="Calibri Light" panose="020F0302020204030204" pitchFamily="34" charset="0"/>
              </a:defRPr>
            </a:lvl2pPr>
            <a:lvl3pPr marL="1143000" indent="-228600">
              <a:lnSpc>
                <a:spcPct val="90000"/>
              </a:lnSpc>
              <a:spcBef>
                <a:spcPts val="500"/>
              </a:spcBef>
              <a:buFont typeface="Arial" panose="020B0604020202020204" pitchFamily="34" charset="0"/>
              <a:buChar char="•"/>
              <a:defRPr sz="2000">
                <a:solidFill>
                  <a:srgbClr val="002060"/>
                </a:solidFill>
                <a:latin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rgbClr val="002060"/>
                </a:solidFill>
                <a:latin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rgbClr val="002060"/>
                </a:solidFill>
                <a:latin typeface="Calibri Light" panose="020F03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2060"/>
                </a:solidFill>
                <a:latin typeface="Calibri Light" panose="020F03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2060"/>
                </a:solidFill>
                <a:latin typeface="Calibri Light" panose="020F03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2060"/>
                </a:solidFill>
                <a:latin typeface="Calibri Light" panose="020F03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2060"/>
                </a:solidFill>
                <a:latin typeface="Calibri Light" panose="020F0302020204030204" pitchFamily="34" charset="0"/>
              </a:defRPr>
            </a:lvl9pPr>
          </a:lstStyle>
          <a:p>
            <a:pPr algn="ctr" eaLnBrk="1" hangingPunct="1">
              <a:lnSpc>
                <a:spcPct val="100000"/>
              </a:lnSpc>
              <a:spcBef>
                <a:spcPct val="0"/>
              </a:spcBef>
              <a:buFontTx/>
              <a:buNone/>
            </a:pPr>
            <a:r>
              <a:rPr lang="en-US" altLang="en-US" sz="1200" b="1" dirty="0">
                <a:solidFill>
                  <a:srgbClr val="000000"/>
                </a:solidFill>
                <a:latin typeface="Arial" panose="020B0604020202020204" pitchFamily="34" charset="0"/>
              </a:rPr>
              <a:t>Communicate project decision</a:t>
            </a:r>
          </a:p>
        </p:txBody>
      </p:sp>
      <p:sp>
        <p:nvSpPr>
          <p:cNvPr id="6" name="Up Arrow Callout 72"/>
          <p:cNvSpPr>
            <a:spLocks noChangeArrowheads="1"/>
          </p:cNvSpPr>
          <p:nvPr/>
        </p:nvSpPr>
        <p:spPr bwMode="auto">
          <a:xfrm flipH="1">
            <a:off x="5514975" y="4154269"/>
            <a:ext cx="1600200" cy="646331"/>
          </a:xfrm>
          <a:prstGeom prst="upArrowCallout">
            <a:avLst>
              <a:gd name="adj1" fmla="val 23178"/>
              <a:gd name="adj2" fmla="val 0"/>
              <a:gd name="adj3" fmla="val 0"/>
              <a:gd name="adj4" fmla="val 100000"/>
            </a:avLst>
          </a:prstGeom>
          <a:solidFill>
            <a:srgbClr val="FFFF00"/>
          </a:solidFill>
          <a:ln w="9525" algn="ctr">
            <a:solidFill>
              <a:schemeClr val="tx1"/>
            </a:solidFill>
            <a:round/>
            <a:headEnd/>
            <a:tailEnd/>
          </a:ln>
        </p:spPr>
        <p:txBody>
          <a:bodyPr wrap="square">
            <a:spAutoFit/>
          </a:bodyPr>
          <a:lstStyle>
            <a:lvl1pPr>
              <a:lnSpc>
                <a:spcPct val="90000"/>
              </a:lnSpc>
              <a:spcBef>
                <a:spcPts val="1000"/>
              </a:spcBef>
              <a:buFont typeface="Arial" panose="020B0604020202020204" pitchFamily="34" charset="0"/>
              <a:buChar char="•"/>
              <a:defRPr sz="2800">
                <a:solidFill>
                  <a:srgbClr val="002060"/>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sz="2400">
                <a:solidFill>
                  <a:srgbClr val="002060"/>
                </a:solidFill>
                <a:latin typeface="Calibri Light" panose="020F0302020204030204" pitchFamily="34" charset="0"/>
              </a:defRPr>
            </a:lvl2pPr>
            <a:lvl3pPr marL="1143000" indent="-228600">
              <a:lnSpc>
                <a:spcPct val="90000"/>
              </a:lnSpc>
              <a:spcBef>
                <a:spcPts val="500"/>
              </a:spcBef>
              <a:buFont typeface="Arial" panose="020B0604020202020204" pitchFamily="34" charset="0"/>
              <a:buChar char="•"/>
              <a:defRPr sz="2000">
                <a:solidFill>
                  <a:srgbClr val="002060"/>
                </a:solidFill>
                <a:latin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rgbClr val="002060"/>
                </a:solidFill>
                <a:latin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rgbClr val="002060"/>
                </a:solidFill>
                <a:latin typeface="Calibri Light" panose="020F03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2060"/>
                </a:solidFill>
                <a:latin typeface="Calibri Light" panose="020F03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2060"/>
                </a:solidFill>
                <a:latin typeface="Calibri Light" panose="020F03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2060"/>
                </a:solidFill>
                <a:latin typeface="Calibri Light" panose="020F03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2060"/>
                </a:solidFill>
                <a:latin typeface="Calibri Light" panose="020F0302020204030204" pitchFamily="34" charset="0"/>
              </a:defRPr>
            </a:lvl9pPr>
          </a:lstStyle>
          <a:p>
            <a:pPr algn="ctr" eaLnBrk="1" hangingPunct="1">
              <a:lnSpc>
                <a:spcPct val="100000"/>
              </a:lnSpc>
              <a:spcBef>
                <a:spcPct val="0"/>
              </a:spcBef>
              <a:buFontTx/>
              <a:buNone/>
            </a:pPr>
            <a:r>
              <a:rPr lang="en-US" altLang="en-US" sz="1200" b="1" dirty="0">
                <a:solidFill>
                  <a:srgbClr val="000000"/>
                </a:solidFill>
                <a:latin typeface="Arial" panose="020B0604020202020204" pitchFamily="34" charset="0"/>
              </a:rPr>
              <a:t>Offer opportunity to request a public hearing</a:t>
            </a:r>
          </a:p>
        </p:txBody>
      </p:sp>
      <p:sp>
        <p:nvSpPr>
          <p:cNvPr id="2" name="TextBox 1">
            <a:extLst>
              <a:ext uri="{FF2B5EF4-FFF2-40B4-BE49-F238E27FC236}">
                <a16:creationId xmlns="" xmlns:a16="http://schemas.microsoft.com/office/drawing/2014/main" id="{82F9D8FD-DC55-4AF6-9DA9-1B2B9656780A}"/>
              </a:ext>
            </a:extLst>
          </p:cNvPr>
          <p:cNvSpPr txBox="1"/>
          <p:nvPr/>
        </p:nvSpPr>
        <p:spPr>
          <a:xfrm>
            <a:off x="852488" y="4292767"/>
            <a:ext cx="2286000" cy="369332"/>
          </a:xfrm>
          <a:prstGeom prst="rect">
            <a:avLst/>
          </a:prstGeom>
          <a:noFill/>
        </p:spPr>
        <p:txBody>
          <a:bodyPr wrap="square" rtlCol="0">
            <a:spAutoFit/>
          </a:bodyPr>
          <a:lstStyle/>
          <a:p>
            <a:r>
              <a:rPr lang="en-US" dirty="0"/>
              <a:t>Public Involvement: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6"/>
          <p:cNvSpPr>
            <a:spLocks noGrp="1"/>
          </p:cNvSpPr>
          <p:nvPr>
            <p:ph type="title"/>
          </p:nvPr>
        </p:nvSpPr>
        <p:spPr bwMode="auto">
          <a:xfrm>
            <a:off x="152400" y="0"/>
            <a:ext cx="118872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en-US" sz="4800" b="1"/>
              <a:t>Environmental Document   </a:t>
            </a:r>
          </a:p>
        </p:txBody>
      </p:sp>
      <p:sp>
        <p:nvSpPr>
          <p:cNvPr id="8" name="Content Placeholder 7"/>
          <p:cNvSpPr>
            <a:spLocks noGrp="1"/>
          </p:cNvSpPr>
          <p:nvPr>
            <p:ph idx="1"/>
          </p:nvPr>
        </p:nvSpPr>
        <p:spPr/>
        <p:txBody>
          <a:bodyPr rtlCol="0">
            <a:normAutofit lnSpcReduction="10000"/>
          </a:bodyPr>
          <a:lstStyle/>
          <a:p>
            <a:pPr marL="457200" lvl="1" indent="0" algn="just" eaLnBrk="1" fontAlgn="auto" hangingPunct="1">
              <a:spcAft>
                <a:spcPts val="0"/>
              </a:spcAft>
              <a:buClr>
                <a:srgbClr val="3333CC"/>
              </a:buClr>
              <a:buFont typeface="Arial" panose="020B0604020202020204" pitchFamily="34" charset="0"/>
              <a:buNone/>
              <a:defRPr/>
            </a:pPr>
            <a:r>
              <a:rPr lang="en-US" b="1" dirty="0">
                <a:latin typeface="Tahoma" pitchFamily="34" charset="0"/>
                <a:cs typeface="Tahoma" pitchFamily="34" charset="0"/>
              </a:rPr>
              <a:t>National Environmental Policy Act (NEPA) </a:t>
            </a:r>
          </a:p>
          <a:p>
            <a:pPr lvl="1" algn="just" eaLnBrk="1" fontAlgn="auto" hangingPunct="1">
              <a:spcAft>
                <a:spcPts val="0"/>
              </a:spcAft>
              <a:buClr>
                <a:srgbClr val="3333CC"/>
              </a:buClr>
              <a:defRPr/>
            </a:pPr>
            <a:r>
              <a:rPr lang="en-US" sz="2000" dirty="0">
                <a:latin typeface="Tahoma" pitchFamily="34" charset="0"/>
                <a:cs typeface="Tahoma" pitchFamily="34" charset="0"/>
              </a:rPr>
              <a:t>Requires INDOT to analyze and evaluate the impacts of a proposed project to the natural and socio-economic environments</a:t>
            </a:r>
          </a:p>
          <a:p>
            <a:pPr lvl="1" algn="just" eaLnBrk="1" fontAlgn="auto" hangingPunct="1">
              <a:spcAft>
                <a:spcPts val="0"/>
              </a:spcAft>
              <a:buClr>
                <a:srgbClr val="3333CC"/>
              </a:buClr>
              <a:defRPr/>
            </a:pPr>
            <a:r>
              <a:rPr lang="en-US" sz="2000" dirty="0">
                <a:latin typeface="Tahoma" pitchFamily="34" charset="0"/>
                <a:cs typeface="Tahoma" pitchFamily="34" charset="0"/>
              </a:rPr>
              <a:t>NEPA is a decision-making process</a:t>
            </a:r>
          </a:p>
          <a:p>
            <a:pPr lvl="2" algn="just" eaLnBrk="1" fontAlgn="auto" hangingPunct="1">
              <a:spcAft>
                <a:spcPts val="0"/>
              </a:spcAft>
              <a:buClr>
                <a:srgbClr val="3333CC"/>
              </a:buClr>
              <a:defRPr/>
            </a:pPr>
            <a:r>
              <a:rPr lang="en-US" sz="1600" dirty="0">
                <a:latin typeface="Tahoma" pitchFamily="34" charset="0"/>
                <a:cs typeface="Tahoma" pitchFamily="34" charset="0"/>
              </a:rPr>
              <a:t>Purpose and Need</a:t>
            </a:r>
          </a:p>
          <a:p>
            <a:pPr lvl="2" algn="just" eaLnBrk="1" fontAlgn="auto" hangingPunct="1">
              <a:spcAft>
                <a:spcPts val="0"/>
              </a:spcAft>
              <a:buClr>
                <a:srgbClr val="3333CC"/>
              </a:buClr>
              <a:defRPr/>
            </a:pPr>
            <a:r>
              <a:rPr lang="en-US" sz="1600" dirty="0">
                <a:latin typeface="Tahoma" pitchFamily="34" charset="0"/>
                <a:cs typeface="Tahoma" pitchFamily="34" charset="0"/>
              </a:rPr>
              <a:t>Alternatives Screening</a:t>
            </a:r>
          </a:p>
          <a:p>
            <a:pPr lvl="2" algn="just" eaLnBrk="1" fontAlgn="auto" hangingPunct="1">
              <a:spcAft>
                <a:spcPts val="0"/>
              </a:spcAft>
              <a:buClr>
                <a:srgbClr val="3333CC"/>
              </a:buClr>
              <a:defRPr/>
            </a:pPr>
            <a:r>
              <a:rPr lang="en-US" sz="1600" dirty="0">
                <a:latin typeface="Tahoma" pitchFamily="34" charset="0"/>
                <a:cs typeface="Tahoma" pitchFamily="34" charset="0"/>
              </a:rPr>
              <a:t>Preferred Alternative  </a:t>
            </a:r>
          </a:p>
          <a:p>
            <a:pPr marL="457200" lvl="1" indent="0" algn="just" eaLnBrk="1" fontAlgn="auto" hangingPunct="1">
              <a:spcAft>
                <a:spcPts val="0"/>
              </a:spcAft>
              <a:buClr>
                <a:srgbClr val="3333CC"/>
              </a:buClr>
              <a:buFont typeface="Arial" panose="020B0604020202020204" pitchFamily="34" charset="0"/>
              <a:buNone/>
              <a:defRPr/>
            </a:pPr>
            <a:endParaRPr lang="en-US" sz="1900" dirty="0">
              <a:latin typeface="Tahoma" pitchFamily="34" charset="0"/>
              <a:cs typeface="Tahoma" pitchFamily="34" charset="0"/>
            </a:endParaRPr>
          </a:p>
          <a:p>
            <a:pPr lvl="1" eaLnBrk="1" fontAlgn="auto" hangingPunct="1">
              <a:spcAft>
                <a:spcPts val="0"/>
              </a:spcAft>
              <a:buClr>
                <a:srgbClr val="3333CC"/>
              </a:buClr>
              <a:defRPr/>
            </a:pPr>
            <a:r>
              <a:rPr lang="en-US" b="1" dirty="0">
                <a:latin typeface="Tahoma" pitchFamily="34" charset="0"/>
                <a:cs typeface="Tahoma" pitchFamily="34" charset="0"/>
              </a:rPr>
              <a:t>Impacts are analyzed, evaluated and described in an environmental document</a:t>
            </a:r>
          </a:p>
          <a:p>
            <a:pPr lvl="2" eaLnBrk="1" fontAlgn="auto" hangingPunct="1">
              <a:spcAft>
                <a:spcPts val="0"/>
              </a:spcAft>
              <a:buClr>
                <a:srgbClr val="3333CC"/>
              </a:buClr>
              <a:defRPr/>
            </a:pPr>
            <a:r>
              <a:rPr lang="en-US" sz="1800" dirty="0">
                <a:latin typeface="Tahoma" pitchFamily="34" charset="0"/>
                <a:cs typeface="Tahoma" pitchFamily="34" charset="0"/>
              </a:rPr>
              <a:t>What are the impacts this project might have on the community?</a:t>
            </a:r>
          </a:p>
          <a:p>
            <a:pPr lvl="2" eaLnBrk="1" fontAlgn="auto" hangingPunct="1">
              <a:spcAft>
                <a:spcPts val="0"/>
              </a:spcAft>
              <a:buClr>
                <a:srgbClr val="3333CC"/>
              </a:buClr>
              <a:defRPr/>
            </a:pPr>
            <a:r>
              <a:rPr lang="en-US" sz="1800" dirty="0">
                <a:latin typeface="Tahoma" pitchFamily="34" charset="0"/>
                <a:cs typeface="Tahoma" pitchFamily="34" charset="0"/>
              </a:rPr>
              <a:t>How can impacts be avoided?</a:t>
            </a:r>
          </a:p>
          <a:p>
            <a:pPr lvl="2" eaLnBrk="1" fontAlgn="auto" hangingPunct="1">
              <a:spcAft>
                <a:spcPts val="0"/>
              </a:spcAft>
              <a:buClr>
                <a:srgbClr val="3333CC"/>
              </a:buClr>
              <a:defRPr/>
            </a:pPr>
            <a:r>
              <a:rPr lang="en-US" sz="1800" dirty="0">
                <a:latin typeface="Tahoma" pitchFamily="34" charset="0"/>
                <a:cs typeface="Tahoma" pitchFamily="34" charset="0"/>
              </a:rPr>
              <a:t>Can impacts be minimized?</a:t>
            </a:r>
          </a:p>
          <a:p>
            <a:pPr lvl="2" eaLnBrk="1" fontAlgn="auto" hangingPunct="1">
              <a:spcAft>
                <a:spcPts val="0"/>
              </a:spcAft>
              <a:buClr>
                <a:srgbClr val="3333CC"/>
              </a:buClr>
              <a:defRPr/>
            </a:pPr>
            <a:r>
              <a:rPr lang="en-US" sz="1800" dirty="0">
                <a:latin typeface="Tahoma" pitchFamily="34" charset="0"/>
                <a:cs typeface="Tahoma" pitchFamily="34" charset="0"/>
              </a:rPr>
              <a:t>Mitigation for impacts?</a:t>
            </a:r>
          </a:p>
          <a:p>
            <a:pPr marL="914400" lvl="2" indent="0" eaLnBrk="1" fontAlgn="auto" hangingPunct="1">
              <a:spcAft>
                <a:spcPts val="0"/>
              </a:spcAft>
              <a:buClr>
                <a:srgbClr val="3333CC"/>
              </a:buClr>
              <a:buFont typeface="Arial" panose="020B0604020202020204" pitchFamily="34" charset="0"/>
              <a:buNone/>
              <a:defRPr/>
            </a:pPr>
            <a:r>
              <a:rPr lang="en-US" sz="1800" dirty="0">
                <a:latin typeface="Tahoma" pitchFamily="34" charset="0"/>
                <a:cs typeface="Tahoma" pitchFamily="34" charset="0"/>
              </a:rPr>
              <a:t>  </a:t>
            </a:r>
            <a:endParaRPr lang="en-US" sz="1400" dirty="0">
              <a:latin typeface="Tahoma" pitchFamily="34" charset="0"/>
              <a:cs typeface="Tahoma" pitchFamily="34" charset="0"/>
            </a:endParaRPr>
          </a:p>
          <a:p>
            <a:pPr lvl="1" eaLnBrk="1" fontAlgn="auto" hangingPunct="1">
              <a:spcAft>
                <a:spcPts val="0"/>
              </a:spcAft>
              <a:buClr>
                <a:srgbClr val="3333CC"/>
              </a:buClr>
              <a:defRPr/>
            </a:pPr>
            <a:r>
              <a:rPr lang="en-US" b="1" dirty="0">
                <a:latin typeface="Tahoma" pitchFamily="34" charset="0"/>
                <a:cs typeface="Tahoma" pitchFamily="34" charset="0"/>
              </a:rPr>
              <a:t>Draft environmental document to be released for public involvement</a:t>
            </a:r>
          </a:p>
          <a:p>
            <a:pPr lvl="2" eaLnBrk="1" fontAlgn="auto" hangingPunct="1">
              <a:spcAft>
                <a:spcPts val="0"/>
              </a:spcAft>
              <a:buClr>
                <a:srgbClr val="3333CC"/>
              </a:buClr>
              <a:defRPr/>
            </a:pPr>
            <a:r>
              <a:rPr lang="en-US" dirty="0">
                <a:latin typeface="Tahoma" pitchFamily="34" charset="0"/>
                <a:cs typeface="Tahoma" pitchFamily="34" charset="0"/>
              </a:rPr>
              <a:t>Will be available for review via public repositories  </a:t>
            </a:r>
          </a:p>
          <a:p>
            <a:pPr marL="0" indent="0" eaLnBrk="1" fontAlgn="auto" hangingPunct="1">
              <a:spcAft>
                <a:spcPts val="0"/>
              </a:spcAft>
              <a:buFont typeface="Arial" panose="020B0604020202020204" pitchFamily="34" charset="0"/>
              <a:buNone/>
              <a:defRPr/>
            </a:pP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1"/>
          <p:cNvSpPr>
            <a:spLocks noGrp="1"/>
          </p:cNvSpPr>
          <p:nvPr>
            <p:ph sz="half" idx="1"/>
          </p:nvPr>
        </p:nvSpPr>
        <p:spPr/>
        <p:txBody>
          <a:bodyPr/>
          <a:lstStyle/>
          <a:p>
            <a:pPr eaLnBrk="1" hangingPunct="1">
              <a:defRPr/>
            </a:pPr>
            <a:r>
              <a:rPr lang="en-US" altLang="en-US" sz="2400" b="1" dirty="0"/>
              <a:t>INDOT LaPorte District Office</a:t>
            </a:r>
          </a:p>
          <a:p>
            <a:pPr marL="457200" lvl="1" indent="0" eaLnBrk="1" hangingPunct="1">
              <a:buFont typeface="Arial" panose="020B0604020202020204" pitchFamily="34" charset="0"/>
              <a:buNone/>
              <a:defRPr/>
            </a:pPr>
            <a:r>
              <a:rPr lang="en-US" altLang="en-US" dirty="0"/>
              <a:t>315 E. Boyd Boulevard, LaPorte, IN 46350</a:t>
            </a:r>
          </a:p>
          <a:p>
            <a:pPr lvl="1" eaLnBrk="1" hangingPunct="1">
              <a:defRPr/>
            </a:pPr>
            <a:r>
              <a:rPr lang="en-US" altLang="en-US" dirty="0"/>
              <a:t>Toll Free 1-855-464-6368</a:t>
            </a:r>
          </a:p>
          <a:p>
            <a:pPr lvl="1" eaLnBrk="1" hangingPunct="1">
              <a:defRPr/>
            </a:pPr>
            <a:r>
              <a:rPr lang="en-US" altLang="en-US" sz="2000" dirty="0">
                <a:hlinkClick r:id="rId2"/>
              </a:rPr>
              <a:t>LaPorteDistrictCommunications@indot.in.gov</a:t>
            </a:r>
            <a:r>
              <a:rPr lang="en-US" altLang="en-US" sz="2000" dirty="0"/>
              <a:t> </a:t>
            </a:r>
          </a:p>
          <a:p>
            <a:pPr lvl="1" eaLnBrk="1" hangingPunct="1">
              <a:defRPr/>
            </a:pPr>
            <a:r>
              <a:rPr lang="en-US" altLang="en-US" sz="2000" dirty="0">
                <a:hlinkClick r:id="rId3"/>
              </a:rPr>
              <a:t>http://www.in.gov/indot/2705.htm</a:t>
            </a:r>
            <a:r>
              <a:rPr lang="en-US" altLang="en-US" sz="2000" dirty="0"/>
              <a:t> </a:t>
            </a:r>
          </a:p>
          <a:p>
            <a:pPr lvl="1" eaLnBrk="1" hangingPunct="1">
              <a:defRPr/>
            </a:pPr>
            <a:r>
              <a:rPr lang="en-US" altLang="en-US" sz="2000" dirty="0"/>
              <a:t>Planning, Project Development/Delivery, Construction, Maintenance for Northwest Indiana </a:t>
            </a:r>
          </a:p>
          <a:p>
            <a:pPr eaLnBrk="1" hangingPunct="1">
              <a:defRPr/>
            </a:pPr>
            <a:r>
              <a:rPr lang="en-US" altLang="en-US" sz="2400" b="1" dirty="0" smtClean="0"/>
              <a:t>Logansport </a:t>
            </a:r>
            <a:r>
              <a:rPr lang="en-US" altLang="en-US" sz="2400" b="1" dirty="0"/>
              <a:t>Public Library -  </a:t>
            </a:r>
            <a:r>
              <a:rPr lang="en-US" altLang="en-US" sz="2400" dirty="0" smtClean="0"/>
              <a:t>616 East Broadway, Logansport, IN 46947</a:t>
            </a:r>
            <a:endParaRPr lang="en-US" altLang="en-US" sz="2000" dirty="0"/>
          </a:p>
          <a:p>
            <a:pPr eaLnBrk="1" hangingPunct="1">
              <a:defRPr/>
            </a:pPr>
            <a:r>
              <a:rPr lang="en-US" altLang="en-US" sz="2400" b="1" dirty="0"/>
              <a:t>INDOT Office of Public Involvement</a:t>
            </a:r>
          </a:p>
          <a:p>
            <a:pPr marL="457200" lvl="1" indent="0" eaLnBrk="1" hangingPunct="1">
              <a:buFont typeface="Arial" panose="020B0604020202020204" pitchFamily="34" charset="0"/>
              <a:buNone/>
              <a:defRPr/>
            </a:pPr>
            <a:r>
              <a:rPr lang="en-US" altLang="en-US" sz="2000" dirty="0"/>
              <a:t>100 North Senate Avenue, Room N642, Indianapolis, IN 46204</a:t>
            </a:r>
          </a:p>
          <a:p>
            <a:pPr marL="457200" lvl="1" indent="0" eaLnBrk="1" hangingPunct="1">
              <a:buFont typeface="Arial" panose="020B0604020202020204" pitchFamily="34" charset="0"/>
              <a:buNone/>
              <a:defRPr/>
            </a:pPr>
            <a:r>
              <a:rPr lang="en-US" altLang="en-US" sz="2000" dirty="0"/>
              <a:t>Phone (317) 232-6601</a:t>
            </a:r>
          </a:p>
          <a:p>
            <a:pPr marL="457200" lvl="1" indent="0" eaLnBrk="1" hangingPunct="1">
              <a:buFont typeface="Arial" panose="020B0604020202020204" pitchFamily="34" charset="0"/>
              <a:buNone/>
              <a:defRPr/>
            </a:pPr>
            <a:r>
              <a:rPr lang="en-US" altLang="en-US" sz="2000" dirty="0">
                <a:hlinkClick r:id="rId4"/>
              </a:rPr>
              <a:t>rclark@indot.in.gov</a:t>
            </a:r>
            <a:r>
              <a:rPr lang="en-US" altLang="en-US" sz="2000" dirty="0"/>
              <a:t>  </a:t>
            </a:r>
          </a:p>
          <a:p>
            <a:pPr marL="0" indent="0" eaLnBrk="1" hangingPunct="1">
              <a:buFont typeface="Arial" panose="020B0604020202020204" pitchFamily="34" charset="0"/>
              <a:buNone/>
              <a:defRPr/>
            </a:pPr>
            <a:r>
              <a:rPr lang="en-US" altLang="en-US" dirty="0"/>
              <a:t>  </a:t>
            </a:r>
          </a:p>
        </p:txBody>
      </p:sp>
      <p:sp>
        <p:nvSpPr>
          <p:cNvPr id="12291" name="Title 3"/>
          <p:cNvSpPr>
            <a:spLocks noGrp="1"/>
          </p:cNvSpPr>
          <p:nvPr>
            <p:ph type="title"/>
          </p:nvPr>
        </p:nvSpPr>
        <p:spPr bwMode="auto">
          <a:xfrm>
            <a:off x="152400" y="0"/>
            <a:ext cx="118872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en-US"/>
              <a:t>Project Resource Locations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52400" y="914400"/>
            <a:ext cx="11887200" cy="5257800"/>
          </a:xfrm>
        </p:spPr>
        <p:txBody>
          <a:bodyPr rtlCol="0">
            <a:normAutofit/>
          </a:bodyPr>
          <a:lstStyle/>
          <a:p>
            <a:pPr eaLnBrk="1" hangingPunct="1">
              <a:defRPr/>
            </a:pPr>
            <a:r>
              <a:rPr lang="en-US" b="1" dirty="0">
                <a:latin typeface="Tahoma" pitchFamily="34" charset="0"/>
                <a:cs typeface="Tahoma" pitchFamily="34" charset="0"/>
              </a:rPr>
              <a:t>Project purpose is to enhance intersection safety</a:t>
            </a:r>
          </a:p>
          <a:p>
            <a:pPr eaLnBrk="1" hangingPunct="1">
              <a:defRPr/>
            </a:pPr>
            <a:endParaRPr lang="en-US" b="1" dirty="0">
              <a:latin typeface="Tahoma" pitchFamily="34" charset="0"/>
              <a:cs typeface="Tahoma" pitchFamily="34" charset="0"/>
            </a:endParaRPr>
          </a:p>
          <a:p>
            <a:pPr eaLnBrk="1" hangingPunct="1">
              <a:defRPr/>
            </a:pPr>
            <a:r>
              <a:rPr lang="en-US" b="1" dirty="0">
                <a:latin typeface="Tahoma" pitchFamily="34" charset="0"/>
                <a:cs typeface="Tahoma" pitchFamily="34" charset="0"/>
              </a:rPr>
              <a:t>Project Needed due to high crash rates</a:t>
            </a:r>
          </a:p>
          <a:p>
            <a:pPr lvl="1" algn="just" eaLnBrk="1" hangingPunct="1">
              <a:buClr>
                <a:srgbClr val="3333CC"/>
              </a:buClr>
              <a:buSzPct val="60000"/>
              <a:defRPr/>
            </a:pPr>
            <a:r>
              <a:rPr lang="en-US" dirty="0" smtClean="0"/>
              <a:t>Significant number of vehicular conflicts (crashes) occurring at each intersection</a:t>
            </a:r>
          </a:p>
          <a:p>
            <a:pPr lvl="1" algn="just" eaLnBrk="1" hangingPunct="1">
              <a:buClr>
                <a:srgbClr val="3333CC"/>
              </a:buClr>
              <a:buSzPct val="60000"/>
              <a:defRPr/>
            </a:pPr>
            <a:r>
              <a:rPr lang="en-US" dirty="0" smtClean="0"/>
              <a:t>U.S. 24 at C.R. 600</a:t>
            </a:r>
          </a:p>
          <a:p>
            <a:pPr lvl="2" algn="just" eaLnBrk="1" hangingPunct="1">
              <a:buClr>
                <a:srgbClr val="3333CC"/>
              </a:buClr>
              <a:buSzPct val="60000"/>
              <a:defRPr/>
            </a:pPr>
            <a:r>
              <a:rPr lang="en-US" dirty="0" smtClean="0"/>
              <a:t>43 crashes occurring between 2010 - 2016</a:t>
            </a:r>
          </a:p>
          <a:p>
            <a:pPr lvl="2" algn="just" eaLnBrk="1" hangingPunct="1">
              <a:buClr>
                <a:srgbClr val="3333CC"/>
              </a:buClr>
              <a:buSzPct val="60000"/>
              <a:defRPr/>
            </a:pPr>
            <a:endParaRPr lang="en-US" dirty="0"/>
          </a:p>
          <a:p>
            <a:pPr marL="457200" lvl="1" indent="0" algn="just" eaLnBrk="1" hangingPunct="1">
              <a:buClr>
                <a:srgbClr val="3333CC"/>
              </a:buClr>
              <a:buSzPct val="60000"/>
              <a:buNone/>
              <a:defRPr/>
            </a:pPr>
            <a:endParaRPr lang="en-US" dirty="0"/>
          </a:p>
          <a:p>
            <a:pPr lvl="1" algn="just" eaLnBrk="1" hangingPunct="1">
              <a:buClr>
                <a:srgbClr val="3333CC"/>
              </a:buClr>
              <a:buSzPct val="60000"/>
              <a:defRPr/>
            </a:pPr>
            <a:r>
              <a:rPr lang="en-US" dirty="0" smtClean="0"/>
              <a:t>U.S. 24 at Logansport Road</a:t>
            </a:r>
          </a:p>
          <a:p>
            <a:pPr lvl="2" algn="just" eaLnBrk="1" hangingPunct="1">
              <a:buClr>
                <a:srgbClr val="3333CC"/>
              </a:buClr>
              <a:buSzPct val="60000"/>
              <a:defRPr/>
            </a:pPr>
            <a:r>
              <a:rPr lang="en-US" dirty="0" smtClean="0"/>
              <a:t>42 crashes occurring between 2010 - 2016</a:t>
            </a:r>
            <a:endParaRPr lang="en-US" dirty="0"/>
          </a:p>
          <a:p>
            <a:pPr marL="457200" lvl="1" indent="0" algn="just" eaLnBrk="1" hangingPunct="1">
              <a:buClr>
                <a:srgbClr val="3333CC"/>
              </a:buClr>
              <a:buSzPct val="60000"/>
              <a:buFont typeface="Arial" panose="020B0604020202020204" pitchFamily="34" charset="0"/>
              <a:buNone/>
              <a:defRPr/>
            </a:pPr>
            <a:r>
              <a:rPr lang="en-US" sz="1800" dirty="0"/>
              <a:t>   </a:t>
            </a:r>
          </a:p>
          <a:p>
            <a:pPr marL="0" indent="0" eaLnBrk="1" fontAlgn="auto" hangingPunct="1">
              <a:spcAft>
                <a:spcPts val="0"/>
              </a:spcAft>
              <a:buFont typeface="Arial" panose="020B0604020202020204" pitchFamily="34" charset="0"/>
              <a:buNone/>
              <a:defRPr/>
            </a:pPr>
            <a:endParaRPr lang="en-US" dirty="0"/>
          </a:p>
        </p:txBody>
      </p:sp>
      <p:sp>
        <p:nvSpPr>
          <p:cNvPr id="7" name="Title 3">
            <a:extLst>
              <a:ext uri="{FF2B5EF4-FFF2-40B4-BE49-F238E27FC236}">
                <a16:creationId xmlns="" xmlns:a16="http://schemas.microsoft.com/office/drawing/2014/main" id="{9B28D310-FA55-48A3-9E0E-EBDA9F08B7C9}"/>
              </a:ext>
            </a:extLst>
          </p:cNvPr>
          <p:cNvSpPr>
            <a:spLocks noGrp="1"/>
          </p:cNvSpPr>
          <p:nvPr>
            <p:ph type="title"/>
          </p:nvPr>
        </p:nvSpPr>
        <p:spPr bwMode="auto">
          <a:xfrm>
            <a:off x="152400" y="0"/>
            <a:ext cx="118872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en-US" dirty="0"/>
              <a:t>US </a:t>
            </a:r>
            <a:r>
              <a:rPr lang="en-US" altLang="en-US" dirty="0" smtClean="0"/>
              <a:t>24 </a:t>
            </a:r>
            <a:r>
              <a:rPr lang="en-US" altLang="en-US" dirty="0"/>
              <a:t>at </a:t>
            </a:r>
            <a:r>
              <a:rPr lang="en-US" altLang="en-US" dirty="0" smtClean="0"/>
              <a:t>C.R. 600 East and Logansport Road</a:t>
            </a:r>
            <a:endParaRPr lang="en-US" altLang="en-US"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Crash Data</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71743886"/>
              </p:ext>
            </p:extLst>
          </p:nvPr>
        </p:nvGraphicFramePr>
        <p:xfrm>
          <a:off x="2057400" y="985520"/>
          <a:ext cx="7966683" cy="2595880"/>
        </p:xfrm>
        <a:graphic>
          <a:graphicData uri="http://schemas.openxmlformats.org/drawingml/2006/table">
            <a:tbl>
              <a:tblPr firstRow="1" bandRow="1">
                <a:tableStyleId>{5C22544A-7EE6-4342-B048-85BDC9FD1C3A}</a:tableStyleId>
              </a:tblPr>
              <a:tblGrid>
                <a:gridCol w="2605923"/>
                <a:gridCol w="893460"/>
                <a:gridCol w="893460"/>
                <a:gridCol w="893460"/>
                <a:gridCol w="893460"/>
                <a:gridCol w="893460"/>
                <a:gridCol w="893460"/>
              </a:tblGrid>
              <a:tr h="370840">
                <a:tc gridSpan="7">
                  <a:txBody>
                    <a:bodyPr/>
                    <a:lstStyle/>
                    <a:p>
                      <a:pPr algn="ctr"/>
                      <a:r>
                        <a:rPr lang="en-US" dirty="0" smtClean="0"/>
                        <a:t>Crash Data for U.S.</a:t>
                      </a:r>
                      <a:r>
                        <a:rPr lang="en-US" baseline="0" dirty="0" smtClean="0"/>
                        <a:t> 24 at C.R. 600 East </a:t>
                      </a:r>
                      <a:r>
                        <a:rPr lang="en-US" b="0" baseline="0" dirty="0" smtClean="0"/>
                        <a:t>(2010</a:t>
                      </a:r>
                      <a:r>
                        <a:rPr lang="en-US" b="0" dirty="0" smtClean="0"/>
                        <a:t>-2016)</a:t>
                      </a:r>
                      <a:endParaRPr lang="en-US" b="0"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r>
              <a:tr h="370840">
                <a:tc>
                  <a:txBody>
                    <a:bodyPr/>
                    <a:lstStyle/>
                    <a:p>
                      <a:r>
                        <a:rPr lang="en-US" b="1" dirty="0" smtClean="0"/>
                        <a:t>SEVERITY</a:t>
                      </a:r>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r>
                        <a:rPr lang="en-US" b="1" dirty="0" smtClean="0"/>
                        <a:t>Total</a:t>
                      </a:r>
                      <a:endParaRPr lang="en-US" b="1" dirty="0"/>
                    </a:p>
                  </a:txBody>
                  <a:tcPr/>
                </a:tc>
              </a:tr>
              <a:tr h="370840">
                <a:tc>
                  <a:txBody>
                    <a:bodyPr/>
                    <a:lstStyle/>
                    <a:p>
                      <a:r>
                        <a:rPr lang="en-US" dirty="0" smtClean="0"/>
                        <a:t>Property damage </a:t>
                      </a: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b="1" dirty="0" smtClean="0"/>
                        <a:t>12</a:t>
                      </a:r>
                      <a:endParaRPr lang="en-US" b="1" dirty="0"/>
                    </a:p>
                  </a:txBody>
                  <a:tcPr/>
                </a:tc>
              </a:tr>
              <a:tr h="370840">
                <a:tc>
                  <a:txBody>
                    <a:bodyPr/>
                    <a:lstStyle/>
                    <a:p>
                      <a:r>
                        <a:rPr lang="en-US" dirty="0" smtClean="0"/>
                        <a:t>Non-Incapacitating</a:t>
                      </a:r>
                      <a:r>
                        <a:rPr lang="en-US" baseline="0" dirty="0" smtClean="0"/>
                        <a:t> Injury</a:t>
                      </a: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b="1" dirty="0" smtClean="0"/>
                        <a:t>15</a:t>
                      </a:r>
                      <a:endParaRPr lang="en-US" b="1" dirty="0"/>
                    </a:p>
                  </a:txBody>
                  <a:tcPr/>
                </a:tc>
              </a:tr>
              <a:tr h="370840">
                <a:tc>
                  <a:txBody>
                    <a:bodyPr/>
                    <a:lstStyle/>
                    <a:p>
                      <a:r>
                        <a:rPr lang="en-US" dirty="0" smtClean="0"/>
                        <a:t>Incapacitating</a:t>
                      </a:r>
                      <a:r>
                        <a:rPr lang="en-US" baseline="0" dirty="0" smtClean="0"/>
                        <a:t> Injury</a:t>
                      </a:r>
                      <a:endParaRPr lang="en-US" dirty="0"/>
                    </a:p>
                  </a:txBody>
                  <a:tcPr/>
                </a:tc>
                <a:tc>
                  <a:txBody>
                    <a:bodyPr/>
                    <a:lstStyle/>
                    <a:p>
                      <a:pPr algn="ctr"/>
                      <a:endParaRPr lang="en-US" dirty="0" smtClean="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b="1" dirty="0" smtClean="0"/>
                        <a:t>13</a:t>
                      </a:r>
                      <a:endParaRPr lang="en-US" b="1" dirty="0"/>
                    </a:p>
                  </a:txBody>
                  <a:tcPr/>
                </a:tc>
              </a:tr>
              <a:tr h="370840">
                <a:tc>
                  <a:txBody>
                    <a:bodyPr/>
                    <a:lstStyle/>
                    <a:p>
                      <a:r>
                        <a:rPr lang="en-US" dirty="0" smtClean="0"/>
                        <a:t>Fatal</a:t>
                      </a: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b="1" dirty="0" smtClean="0"/>
                        <a:t>3</a:t>
                      </a:r>
                      <a:endParaRPr lang="en-US" b="1" dirty="0"/>
                    </a:p>
                  </a:txBody>
                  <a:tcPr/>
                </a:tc>
              </a:tr>
              <a:tr h="370840">
                <a:tc>
                  <a:txBody>
                    <a:bodyPr/>
                    <a:lstStyle/>
                    <a:p>
                      <a:r>
                        <a:rPr lang="en-US" b="1" dirty="0" smtClean="0"/>
                        <a:t>TOTAL</a:t>
                      </a: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r>
                        <a:rPr lang="en-US" b="1" dirty="0" smtClean="0"/>
                        <a:t>43</a:t>
                      </a:r>
                      <a:endParaRPr lang="en-US" b="1" dirty="0"/>
                    </a:p>
                  </a:txBody>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323283585"/>
              </p:ext>
            </p:extLst>
          </p:nvPr>
        </p:nvGraphicFramePr>
        <p:xfrm>
          <a:off x="2057400" y="3962400"/>
          <a:ext cx="8028922" cy="2590800"/>
        </p:xfrm>
        <a:graphic>
          <a:graphicData uri="http://schemas.openxmlformats.org/drawingml/2006/table">
            <a:tbl>
              <a:tblPr firstRow="1" bandRow="1">
                <a:tableStyleId>{5C22544A-7EE6-4342-B048-85BDC9FD1C3A}</a:tableStyleId>
              </a:tblPr>
              <a:tblGrid>
                <a:gridCol w="2626282"/>
                <a:gridCol w="900440"/>
                <a:gridCol w="900440"/>
                <a:gridCol w="900440"/>
                <a:gridCol w="900440"/>
                <a:gridCol w="900440"/>
                <a:gridCol w="900440"/>
              </a:tblGrid>
              <a:tr h="0">
                <a:tc grid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Crash Data for U.S.</a:t>
                      </a:r>
                      <a:r>
                        <a:rPr lang="en-US" baseline="0" dirty="0" smtClean="0"/>
                        <a:t> 24 at Logansport Road</a:t>
                      </a:r>
                      <a:r>
                        <a:rPr lang="en-US" dirty="0" smtClean="0"/>
                        <a:t> </a:t>
                      </a:r>
                      <a:r>
                        <a:rPr lang="en-US" b="0" dirty="0" smtClean="0"/>
                        <a:t>(2010-2016)</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r>
              <a:tr h="370840">
                <a:tc>
                  <a:txBody>
                    <a:bodyPr/>
                    <a:lstStyle/>
                    <a:p>
                      <a:r>
                        <a:rPr lang="en-US" b="1" dirty="0" smtClean="0"/>
                        <a:t>SEVERITY</a:t>
                      </a:r>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r>
                        <a:rPr lang="en-US" b="1" dirty="0" smtClean="0"/>
                        <a:t>Total</a:t>
                      </a:r>
                      <a:endParaRPr lang="en-US" b="1" dirty="0"/>
                    </a:p>
                  </a:txBody>
                  <a:tcPr/>
                </a:tc>
              </a:tr>
              <a:tr h="370840">
                <a:tc>
                  <a:txBody>
                    <a:bodyPr/>
                    <a:lstStyle/>
                    <a:p>
                      <a:r>
                        <a:rPr lang="en-US" dirty="0" smtClean="0"/>
                        <a:t>Property damage</a:t>
                      </a: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b="1" dirty="0" smtClean="0"/>
                        <a:t>20</a:t>
                      </a:r>
                      <a:endParaRPr lang="en-US" b="1" dirty="0"/>
                    </a:p>
                  </a:txBody>
                  <a:tcPr/>
                </a:tc>
              </a:tr>
              <a:tr h="370840">
                <a:tc>
                  <a:txBody>
                    <a:bodyPr/>
                    <a:lstStyle/>
                    <a:p>
                      <a:r>
                        <a:rPr lang="en-US" dirty="0" smtClean="0"/>
                        <a:t>Non-Incapacitating</a:t>
                      </a:r>
                      <a:r>
                        <a:rPr lang="en-US" baseline="0" dirty="0" smtClean="0"/>
                        <a:t> Injury</a:t>
                      </a: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b="1" dirty="0" smtClean="0"/>
                        <a:t>18</a:t>
                      </a:r>
                      <a:endParaRPr lang="en-US" b="1" dirty="0"/>
                    </a:p>
                  </a:txBody>
                  <a:tcPr/>
                </a:tc>
              </a:tr>
              <a:tr h="370840">
                <a:tc>
                  <a:txBody>
                    <a:bodyPr/>
                    <a:lstStyle/>
                    <a:p>
                      <a:r>
                        <a:rPr lang="en-US" dirty="0" smtClean="0"/>
                        <a:t>Incapacitating</a:t>
                      </a:r>
                      <a:r>
                        <a:rPr lang="en-US" baseline="0" dirty="0" smtClean="0"/>
                        <a:t> Injury</a:t>
                      </a:r>
                      <a:endParaRPr lang="en-US" dirty="0"/>
                    </a:p>
                  </a:txBody>
                  <a:tcPr/>
                </a:tc>
                <a:tc>
                  <a:txBody>
                    <a:bodyPr/>
                    <a:lstStyle/>
                    <a:p>
                      <a:pPr algn="ctr"/>
                      <a:endParaRPr lang="en-US" dirty="0" smtClean="0"/>
                    </a:p>
                  </a:txBody>
                  <a:tcPr/>
                </a:tc>
                <a:tc>
                  <a:txBody>
                    <a:bodyPr/>
                    <a:lstStyle/>
                    <a:p>
                      <a:pPr algn="ctr"/>
                      <a:endParaRPr lang="en-US" dirty="0" smtClean="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b="1" dirty="0" smtClean="0"/>
                        <a:t>4</a:t>
                      </a:r>
                      <a:endParaRPr lang="en-US" b="1" dirty="0"/>
                    </a:p>
                  </a:txBody>
                  <a:tcPr/>
                </a:tc>
              </a:tr>
              <a:tr h="370840">
                <a:tc>
                  <a:txBody>
                    <a:bodyPr/>
                    <a:lstStyle/>
                    <a:p>
                      <a:r>
                        <a:rPr lang="en-US" dirty="0" smtClean="0"/>
                        <a:t>Fatal</a:t>
                      </a: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b="1" dirty="0" smtClean="0"/>
                        <a:t>0</a:t>
                      </a:r>
                      <a:endParaRPr lang="en-US" b="1" dirty="0"/>
                    </a:p>
                  </a:txBody>
                  <a:tcPr/>
                </a:tc>
              </a:tr>
              <a:tr h="370840">
                <a:tc>
                  <a:txBody>
                    <a:bodyPr/>
                    <a:lstStyle/>
                    <a:p>
                      <a:r>
                        <a:rPr lang="en-US" b="1" dirty="0" smtClean="0"/>
                        <a:t>TOTAL</a:t>
                      </a: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r>
                        <a:rPr lang="en-US" b="1" dirty="0" smtClean="0"/>
                        <a:t>42</a:t>
                      </a:r>
                      <a:endParaRPr lang="en-US" b="1" dirty="0"/>
                    </a:p>
                  </a:txBody>
                  <a:tcPr/>
                </a:tc>
              </a:tr>
            </a:tbl>
          </a:graphicData>
        </a:graphic>
      </p:graphicFrame>
    </p:spTree>
    <p:extLst>
      <p:ext uri="{BB962C8B-B14F-4D97-AF65-F5344CB8AC3E}">
        <p14:creationId xmlns:p14="http://schemas.microsoft.com/office/powerpoint/2010/main" val="501230207"/>
      </p:ext>
    </p:extLst>
  </p:cSld>
  <p:clrMapOvr>
    <a:masterClrMapping/>
  </p:clrMapOvr>
</p:sld>
</file>

<file path=ppt/theme/theme1.xml><?xml version="1.0" encoding="utf-8"?>
<a:theme xmlns:a="http://schemas.openxmlformats.org/drawingml/2006/main" name="INDOT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potx [Read-Only]" id="{FEA32192-9ABD-4312-B392-49E638B7030A}" vid="{E813C326-D958-4B52-B23C-AE2A6C217517}"/>
    </a:ext>
  </a:extLst>
</a:theme>
</file>

<file path=ppt/theme/theme2.xml><?xml version="1.0" encoding="utf-8"?>
<a:theme xmlns:a="http://schemas.openxmlformats.org/drawingml/2006/main" name="1_Title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potx [Read-Only]" id="{FEA32192-9ABD-4312-B392-49E638B7030A}" vid="{2792E1F4-B8D7-4B47-955F-F727972522C6}"/>
    </a:ext>
  </a:extLst>
</a:theme>
</file>

<file path=ppt/theme/theme3.xml><?xml version="1.0" encoding="utf-8"?>
<a:theme xmlns:a="http://schemas.openxmlformats.org/drawingml/2006/main" name="2_Blank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potx [Read-Only]" id="{FEA32192-9ABD-4312-B392-49E638B7030A}" vid="{EB3F3A31-7812-43B9-8B10-F338FF510AD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E5FC058E67ECC489DA485089E80EDEF" ma:contentTypeVersion="5" ma:contentTypeDescription="Create a new document." ma:contentTypeScope="" ma:versionID="d3aa5a10ff862461212e75d8c202153b">
  <xsd:schema xmlns:xsd="http://www.w3.org/2001/XMLSchema" xmlns:p="http://schemas.microsoft.com/office/2006/metadata/properties" targetNamespace="http://schemas.microsoft.com/office/2006/metadata/properties" ma:root="true" ma:fieldsID="c8e4cbbbf847156e0164e0a90d83775d">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B336E573-5AC5-4BDB-8EC9-BE14461B556C}">
  <ds:schemaRefs>
    <ds:schemaRef ds:uri="http://schemas.openxmlformats.org/package/2006/metadata/core-properties"/>
    <ds:schemaRef ds:uri="http://purl.org/dc/terms/"/>
    <ds:schemaRef ds:uri="http://schemas.microsoft.com/office/2006/documentManagement/types"/>
    <ds:schemaRef ds:uri="http://schemas.microsoft.com/office/2006/metadata/properties"/>
    <ds:schemaRef ds:uri="http://purl.org/dc/dcmitype/"/>
    <ds:schemaRef ds:uri="http://www.w3.org/XML/1998/namespace"/>
    <ds:schemaRef ds:uri="http://purl.org/dc/elements/1.1/"/>
  </ds:schemaRefs>
</ds:datastoreItem>
</file>

<file path=customXml/itemProps2.xml><?xml version="1.0" encoding="utf-8"?>
<ds:datastoreItem xmlns:ds="http://schemas.openxmlformats.org/officeDocument/2006/customXml" ds:itemID="{03A89C36-3D9E-49DB-8079-6F98C34CB887}">
  <ds:schemaRefs>
    <ds:schemaRef ds:uri="http://schemas.microsoft.com/sharepoint/v3/contenttype/forms"/>
  </ds:schemaRefs>
</ds:datastoreItem>
</file>

<file path=customXml/itemProps3.xml><?xml version="1.0" encoding="utf-8"?>
<ds:datastoreItem xmlns:ds="http://schemas.openxmlformats.org/officeDocument/2006/customXml" ds:itemID="{1BFA6834-F6FE-4F2E-A312-02659D094A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NEWINDOTpowerpointMARCH2017</Template>
  <TotalTime>0</TotalTime>
  <Words>1189</Words>
  <Application>Microsoft Office PowerPoint</Application>
  <PresentationFormat>Widescreen</PresentationFormat>
  <Paragraphs>218</Paragraphs>
  <Slides>26</Slides>
  <Notes>0</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26</vt:i4>
      </vt:variant>
    </vt:vector>
  </HeadingPairs>
  <TitlesOfParts>
    <vt:vector size="33" baseType="lpstr">
      <vt:lpstr>Arial</vt:lpstr>
      <vt:lpstr>Calibri</vt:lpstr>
      <vt:lpstr>Calibri Light</vt:lpstr>
      <vt:lpstr>Tahoma</vt:lpstr>
      <vt:lpstr>INDOT Theme</vt:lpstr>
      <vt:lpstr>1_Title Slide</vt:lpstr>
      <vt:lpstr>2_Blank Slide</vt:lpstr>
      <vt:lpstr>US 24 at C.R. 600 East and Logansport Road J-Turn Intersection Improvement</vt:lpstr>
      <vt:lpstr>Welcome </vt:lpstr>
      <vt:lpstr>Welcome</vt:lpstr>
      <vt:lpstr>Project Stakeholders </vt:lpstr>
      <vt:lpstr>Project Development </vt:lpstr>
      <vt:lpstr>Environmental Document   </vt:lpstr>
      <vt:lpstr>Project Resource Locations</vt:lpstr>
      <vt:lpstr>US 24 at C.R. 600 East and Logansport Road</vt:lpstr>
      <vt:lpstr>Crash Data</vt:lpstr>
      <vt:lpstr>US 24 at C.R. 600 East </vt:lpstr>
      <vt:lpstr>U.S. 24 and C.R. 600 East </vt:lpstr>
      <vt:lpstr>U.S. 24 at C.R. 600 East </vt:lpstr>
      <vt:lpstr>US 24 at Logansport Road </vt:lpstr>
      <vt:lpstr>U.S. 24 at Logansport Road</vt:lpstr>
      <vt:lpstr>U.S. 24 at Logansport Road </vt:lpstr>
      <vt:lpstr>J-Turn intersections enhance safety   </vt:lpstr>
      <vt:lpstr>Alternatives Considered </vt:lpstr>
      <vt:lpstr>J-Turn – INDOT Preferred Alternative </vt:lpstr>
      <vt:lpstr>Benefits of J-Turns</vt:lpstr>
      <vt:lpstr>Benefits of J-Turns</vt:lpstr>
      <vt:lpstr>Traffic Simulation – Example</vt:lpstr>
      <vt:lpstr>Recent Case Study</vt:lpstr>
      <vt:lpstr>Project Schedule   </vt:lpstr>
      <vt:lpstr>Submit Public Comments </vt:lpstr>
      <vt:lpstr>Next Steps </vt:lpstr>
      <vt:lpstr>Thank You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2017-03-16T13:11:52Z</dcterms:created>
  <dcterms:modified xsi:type="dcterms:W3CDTF">2017-06-23T13:51:50Z</dcterms:modified>
</cp:coreProperties>
</file>