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1" r:id="rId1"/>
    <p:sldMasterId id="2147483685" r:id="rId2"/>
    <p:sldMasterId id="2147483687" r:id="rId3"/>
  </p:sldMasterIdLst>
  <p:notesMasterIdLst>
    <p:notesMasterId r:id="rId29"/>
  </p:notesMasterIdLst>
  <p:handoutMasterIdLst>
    <p:handoutMasterId r:id="rId30"/>
  </p:handoutMasterIdLst>
  <p:sldIdLst>
    <p:sldId id="295" r:id="rId4"/>
    <p:sldId id="296" r:id="rId5"/>
    <p:sldId id="297" r:id="rId6"/>
    <p:sldId id="298" r:id="rId7"/>
    <p:sldId id="299" r:id="rId8"/>
    <p:sldId id="300" r:id="rId9"/>
    <p:sldId id="320" r:id="rId10"/>
    <p:sldId id="329" r:id="rId11"/>
    <p:sldId id="315" r:id="rId12"/>
    <p:sldId id="306" r:id="rId13"/>
    <p:sldId id="319" r:id="rId14"/>
    <p:sldId id="322" r:id="rId15"/>
    <p:sldId id="328" r:id="rId16"/>
    <p:sldId id="307" r:id="rId17"/>
    <p:sldId id="308" r:id="rId18"/>
    <p:sldId id="327" r:id="rId19"/>
    <p:sldId id="324" r:id="rId20"/>
    <p:sldId id="325" r:id="rId21"/>
    <p:sldId id="321" r:id="rId22"/>
    <p:sldId id="326" r:id="rId23"/>
    <p:sldId id="331" r:id="rId24"/>
    <p:sldId id="303" r:id="rId25"/>
    <p:sldId id="304" r:id="rId26"/>
    <p:sldId id="305" r:id="rId27"/>
    <p:sldId id="330" r:id="rId28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9CBD5"/>
    <a:srgbClr val="333399"/>
    <a:srgbClr val="FFFFFF"/>
    <a:srgbClr val="FDEE20"/>
    <a:srgbClr val="99CCFF"/>
    <a:srgbClr val="A3A3E0"/>
    <a:srgbClr val="6B6BD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48" autoAdjust="0"/>
    <p:restoredTop sz="86428" autoAdjust="0"/>
  </p:normalViewPr>
  <p:slideViewPr>
    <p:cSldViewPr>
      <p:cViewPr varScale="1">
        <p:scale>
          <a:sx n="92" d="100"/>
          <a:sy n="92" d="100"/>
        </p:scale>
        <p:origin x="72" y="-10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5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67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42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Jeremiah\Projects\projects\PS\INDOT\15104-00%20US20-SR2\proj-info\24-memo\growth%20rate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 YEARS</a:t>
            </a:r>
            <a:r>
              <a:rPr lang="en-US" baseline="0"/>
              <a:t> </a:t>
            </a:r>
            <a:r>
              <a:rPr lang="en-US"/>
              <a:t>RELATIVE</a:t>
            </a:r>
            <a:r>
              <a:rPr lang="en-US" baseline="0"/>
              <a:t> GROWTH RATES RESULTING IN FAILURE CONDITIONS </a:t>
            </a:r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9.3427246012853044E-2"/>
          <c:y val="8.3106229637200282E-2"/>
          <c:w val="0.60498706644851663"/>
          <c:h val="0.79329535711843635"/>
        </c:manualLayout>
      </c:layout>
      <c:scatterChart>
        <c:scatterStyle val="smoothMarker"/>
        <c:varyColors val="0"/>
        <c:ser>
          <c:idx val="1"/>
          <c:order val="0"/>
          <c:tx>
            <c:v>DOGBONE DESIGN (G.R. = 5.6%)</c:v>
          </c:tx>
          <c:xVal>
            <c:numRef>
              <c:f>Sheet1!$E$15:$E$41</c:f>
              <c:numCache>
                <c:formatCode>General</c:formatCode>
                <c:ptCount val="2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  <c:pt idx="19">
                  <c:v>2032</c:v>
                </c:pt>
                <c:pt idx="20">
                  <c:v>2033</c:v>
                </c:pt>
                <c:pt idx="21">
                  <c:v>2034</c:v>
                </c:pt>
                <c:pt idx="22">
                  <c:v>2035</c:v>
                </c:pt>
                <c:pt idx="23">
                  <c:v>2036</c:v>
                </c:pt>
                <c:pt idx="24">
                  <c:v>2037</c:v>
                </c:pt>
                <c:pt idx="25">
                  <c:v>2038</c:v>
                </c:pt>
                <c:pt idx="26">
                  <c:v>2039</c:v>
                </c:pt>
              </c:numCache>
            </c:numRef>
          </c:xVal>
          <c:yVal>
            <c:numRef>
              <c:f>Sheet1!$F$15:$F$41</c:f>
              <c:numCache>
                <c:formatCode>0</c:formatCode>
                <c:ptCount val="27"/>
                <c:pt idx="0" formatCode="General">
                  <c:v>12635</c:v>
                </c:pt>
                <c:pt idx="1">
                  <c:v>13342.560000000001</c:v>
                </c:pt>
                <c:pt idx="2">
                  <c:v>14089.743360000002</c:v>
                </c:pt>
                <c:pt idx="3">
                  <c:v>14878.768988160004</c:v>
                </c:pt>
                <c:pt idx="4">
                  <c:v>15711.980051496965</c:v>
                </c:pt>
                <c:pt idx="5">
                  <c:v>16591.850934380796</c:v>
                </c:pt>
                <c:pt idx="6">
                  <c:v>17520.994586706121</c:v>
                </c:pt>
                <c:pt idx="7">
                  <c:v>18502.170283561663</c:v>
                </c:pt>
                <c:pt idx="8">
                  <c:v>19538.291819441118</c:v>
                </c:pt>
                <c:pt idx="9">
                  <c:v>20632.436161329821</c:v>
                </c:pt>
                <c:pt idx="10">
                  <c:v>21787.85258636429</c:v>
                </c:pt>
                <c:pt idx="11">
                  <c:v>23007.97233120069</c:v>
                </c:pt>
                <c:pt idx="12">
                  <c:v>24296.418781747929</c:v>
                </c:pt>
                <c:pt idx="13">
                  <c:v>25657.018233525814</c:v>
                </c:pt>
                <c:pt idx="14">
                  <c:v>27093.811254603261</c:v>
                </c:pt>
                <c:pt idx="15">
                  <c:v>28611.064684861045</c:v>
                </c:pt>
                <c:pt idx="16">
                  <c:v>30213.284307213264</c:v>
                </c:pt>
                <c:pt idx="17">
                  <c:v>31905.228228417207</c:v>
                </c:pt>
                <c:pt idx="18">
                  <c:v>33691.92100920857</c:v>
                </c:pt>
                <c:pt idx="19">
                  <c:v>35578.668585724256</c:v>
                </c:pt>
                <c:pt idx="20">
                  <c:v>37571.074026524817</c:v>
                </c:pt>
                <c:pt idx="21">
                  <c:v>39675.054172010212</c:v>
                </c:pt>
                <c:pt idx="22">
                  <c:v>41896.857205642787</c:v>
                </c:pt>
                <c:pt idx="23">
                  <c:v>44243.081209158787</c:v>
                </c:pt>
                <c:pt idx="24">
                  <c:v>46720.693756871682</c:v>
                </c:pt>
                <c:pt idx="25">
                  <c:v>49337.052607256497</c:v>
                </c:pt>
                <c:pt idx="26">
                  <c:v>52099.92755326286</c:v>
                </c:pt>
              </c:numCache>
            </c:numRef>
          </c:yVal>
          <c:smooth val="1"/>
        </c:ser>
        <c:ser>
          <c:idx val="0"/>
          <c:order val="1"/>
          <c:tx>
            <c:v>DIAMOND DESIGN (G.R. =3.80%)</c:v>
          </c:tx>
          <c:xVal>
            <c:numRef>
              <c:f>Sheet1!$B$15:$B$41</c:f>
              <c:numCache>
                <c:formatCode>General</c:formatCode>
                <c:ptCount val="2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  <c:pt idx="19">
                  <c:v>2032</c:v>
                </c:pt>
                <c:pt idx="20">
                  <c:v>2033</c:v>
                </c:pt>
                <c:pt idx="21">
                  <c:v>2034</c:v>
                </c:pt>
                <c:pt idx="22">
                  <c:v>2035</c:v>
                </c:pt>
                <c:pt idx="23">
                  <c:v>2036</c:v>
                </c:pt>
                <c:pt idx="24">
                  <c:v>2037</c:v>
                </c:pt>
                <c:pt idx="25">
                  <c:v>2038</c:v>
                </c:pt>
                <c:pt idx="26">
                  <c:v>2039</c:v>
                </c:pt>
              </c:numCache>
            </c:numRef>
          </c:xVal>
          <c:yVal>
            <c:numRef>
              <c:f>Sheet1!$C$15:$C$41</c:f>
              <c:numCache>
                <c:formatCode>0</c:formatCode>
                <c:ptCount val="27"/>
                <c:pt idx="0" formatCode="General">
                  <c:v>12635</c:v>
                </c:pt>
                <c:pt idx="1">
                  <c:v>13115.130000000001</c:v>
                </c:pt>
                <c:pt idx="2">
                  <c:v>13613.504940000001</c:v>
                </c:pt>
                <c:pt idx="3">
                  <c:v>14130.818127720002</c:v>
                </c:pt>
                <c:pt idx="4">
                  <c:v>14667.789216573363</c:v>
                </c:pt>
                <c:pt idx="5">
                  <c:v>15225.165206803151</c:v>
                </c:pt>
                <c:pt idx="6">
                  <c:v>15803.721484661672</c:v>
                </c:pt>
                <c:pt idx="7">
                  <c:v>16404.262901078815</c:v>
                </c:pt>
                <c:pt idx="8">
                  <c:v>17027.624891319811</c:v>
                </c:pt>
                <c:pt idx="9">
                  <c:v>17674.674637189964</c:v>
                </c:pt>
                <c:pt idx="10">
                  <c:v>18346.312273403182</c:v>
                </c:pt>
                <c:pt idx="11">
                  <c:v>19043.472139792502</c:v>
                </c:pt>
                <c:pt idx="12">
                  <c:v>19767.124081104619</c:v>
                </c:pt>
                <c:pt idx="13">
                  <c:v>20518.274796186597</c:v>
                </c:pt>
                <c:pt idx="14">
                  <c:v>21297.969238441689</c:v>
                </c:pt>
                <c:pt idx="15">
                  <c:v>22107.292069502473</c:v>
                </c:pt>
                <c:pt idx="16">
                  <c:v>22947.369168143567</c:v>
                </c:pt>
                <c:pt idx="17">
                  <c:v>23819.369196533022</c:v>
                </c:pt>
                <c:pt idx="18">
                  <c:v>24724.505226001278</c:v>
                </c:pt>
                <c:pt idx="19">
                  <c:v>25664.036424589329</c:v>
                </c:pt>
                <c:pt idx="20">
                  <c:v>26639.269808723726</c:v>
                </c:pt>
                <c:pt idx="21">
                  <c:v>27651.562061455228</c:v>
                </c:pt>
                <c:pt idx="22">
                  <c:v>28702.321419790529</c:v>
                </c:pt>
                <c:pt idx="23">
                  <c:v>29793.009633742571</c:v>
                </c:pt>
                <c:pt idx="24">
                  <c:v>30925.143999824792</c:v>
                </c:pt>
                <c:pt idx="25">
                  <c:v>32100.299471818136</c:v>
                </c:pt>
                <c:pt idx="26">
                  <c:v>33320.110851747224</c:v>
                </c:pt>
              </c:numCache>
            </c:numRef>
          </c:yVal>
          <c:smooth val="1"/>
        </c:ser>
        <c:ser>
          <c:idx val="2"/>
          <c:order val="2"/>
          <c:tx>
            <c:v>NO BUILD - EXISTING SIGNAL (G.R. = 2.75%)</c:v>
          </c:tx>
          <c:xVal>
            <c:numRef>
              <c:f>Sheet1!$H$15:$H$41</c:f>
              <c:numCache>
                <c:formatCode>General</c:formatCode>
                <c:ptCount val="2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  <c:pt idx="19">
                  <c:v>2032</c:v>
                </c:pt>
                <c:pt idx="20">
                  <c:v>2033</c:v>
                </c:pt>
                <c:pt idx="21">
                  <c:v>2034</c:v>
                </c:pt>
                <c:pt idx="22">
                  <c:v>2035</c:v>
                </c:pt>
                <c:pt idx="23">
                  <c:v>2036</c:v>
                </c:pt>
                <c:pt idx="24">
                  <c:v>2037</c:v>
                </c:pt>
                <c:pt idx="25">
                  <c:v>2038</c:v>
                </c:pt>
                <c:pt idx="26">
                  <c:v>2039</c:v>
                </c:pt>
              </c:numCache>
            </c:numRef>
          </c:xVal>
          <c:yVal>
            <c:numRef>
              <c:f>Sheet1!$I$15:$I$41</c:f>
              <c:numCache>
                <c:formatCode>0</c:formatCode>
                <c:ptCount val="27"/>
                <c:pt idx="0" formatCode="General">
                  <c:v>12635</c:v>
                </c:pt>
                <c:pt idx="1">
                  <c:v>12982.462500000001</c:v>
                </c:pt>
                <c:pt idx="2">
                  <c:v>13339.480218750003</c:v>
                </c:pt>
                <c:pt idx="3">
                  <c:v>13706.315924765629</c:v>
                </c:pt>
                <c:pt idx="4">
                  <c:v>14083.239612696685</c:v>
                </c:pt>
                <c:pt idx="5">
                  <c:v>14470.528702045845</c:v>
                </c:pt>
                <c:pt idx="6">
                  <c:v>14868.468241352108</c:v>
                </c:pt>
                <c:pt idx="7">
                  <c:v>15277.351117989292</c:v>
                </c:pt>
                <c:pt idx="8">
                  <c:v>15697.478273733999</c:v>
                </c:pt>
                <c:pt idx="9">
                  <c:v>16129.158926261685</c:v>
                </c:pt>
                <c:pt idx="10">
                  <c:v>16572.710796733882</c:v>
                </c:pt>
                <c:pt idx="11">
                  <c:v>17028.460343644063</c:v>
                </c:pt>
                <c:pt idx="12">
                  <c:v>17496.743003094278</c:v>
                </c:pt>
                <c:pt idx="13">
                  <c:v>17977.903435679371</c:v>
                </c:pt>
                <c:pt idx="14">
                  <c:v>18472.295780160555</c:v>
                </c:pt>
                <c:pt idx="15">
                  <c:v>18980.283914114971</c:v>
                </c:pt>
                <c:pt idx="16">
                  <c:v>19502.241721753133</c:v>
                </c:pt>
                <c:pt idx="17">
                  <c:v>20038.553369101344</c:v>
                </c:pt>
                <c:pt idx="18">
                  <c:v>20589.613586751631</c:v>
                </c:pt>
                <c:pt idx="19">
                  <c:v>21155.827960387302</c:v>
                </c:pt>
                <c:pt idx="20">
                  <c:v>21737.613229297953</c:v>
                </c:pt>
                <c:pt idx="21">
                  <c:v>22335.397593103648</c:v>
                </c:pt>
                <c:pt idx="22">
                  <c:v>22949.621026913999</c:v>
                </c:pt>
                <c:pt idx="23">
                  <c:v>23580.735605154136</c:v>
                </c:pt>
                <c:pt idx="24">
                  <c:v>24229.205834295877</c:v>
                </c:pt>
                <c:pt idx="25">
                  <c:v>24895.508994739015</c:v>
                </c:pt>
                <c:pt idx="26">
                  <c:v>25580.135492094341</c:v>
                </c:pt>
              </c:numCache>
            </c:numRef>
          </c:yVal>
          <c:smooth val="1"/>
        </c:ser>
        <c:ser>
          <c:idx val="3"/>
          <c:order val="3"/>
          <c:tx>
            <c:v>PROJECTED INTERSECTION GROWTH (G.R. = 1.6%)</c:v>
          </c:tx>
          <c:xVal>
            <c:numRef>
              <c:f>Sheet1!$K$15:$K$41</c:f>
              <c:numCache>
                <c:formatCode>General</c:formatCode>
                <c:ptCount val="2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  <c:pt idx="19">
                  <c:v>2032</c:v>
                </c:pt>
                <c:pt idx="20">
                  <c:v>2033</c:v>
                </c:pt>
                <c:pt idx="21">
                  <c:v>2034</c:v>
                </c:pt>
                <c:pt idx="22">
                  <c:v>2035</c:v>
                </c:pt>
                <c:pt idx="23">
                  <c:v>2036</c:v>
                </c:pt>
                <c:pt idx="24">
                  <c:v>2037</c:v>
                </c:pt>
                <c:pt idx="25">
                  <c:v>2038</c:v>
                </c:pt>
                <c:pt idx="26">
                  <c:v>2039</c:v>
                </c:pt>
              </c:numCache>
            </c:numRef>
          </c:xVal>
          <c:yVal>
            <c:numRef>
              <c:f>Sheet1!$L$15:$L$41</c:f>
              <c:numCache>
                <c:formatCode>0</c:formatCode>
                <c:ptCount val="27"/>
                <c:pt idx="0" formatCode="General">
                  <c:v>12635</c:v>
                </c:pt>
                <c:pt idx="1">
                  <c:v>12837.16</c:v>
                </c:pt>
                <c:pt idx="2">
                  <c:v>13042.55456</c:v>
                </c:pt>
                <c:pt idx="3">
                  <c:v>13251.23543296</c:v>
                </c:pt>
                <c:pt idx="4">
                  <c:v>13463.255199887361</c:v>
                </c:pt>
                <c:pt idx="5">
                  <c:v>13678.667283085559</c:v>
                </c:pt>
                <c:pt idx="6">
                  <c:v>13897.525959614928</c:v>
                </c:pt>
                <c:pt idx="7">
                  <c:v>14119.886374968768</c:v>
                </c:pt>
                <c:pt idx="8">
                  <c:v>14345.804556968269</c:v>
                </c:pt>
                <c:pt idx="9">
                  <c:v>14575.337429879761</c:v>
                </c:pt>
                <c:pt idx="10">
                  <c:v>14808.542828757838</c:v>
                </c:pt>
                <c:pt idx="11">
                  <c:v>15045.479514017963</c:v>
                </c:pt>
                <c:pt idx="12">
                  <c:v>15286.207186242251</c:v>
                </c:pt>
                <c:pt idx="13">
                  <c:v>15530.786501222126</c:v>
                </c:pt>
                <c:pt idx="14">
                  <c:v>15779.27908524168</c:v>
                </c:pt>
                <c:pt idx="15">
                  <c:v>16031.747550605547</c:v>
                </c:pt>
                <c:pt idx="16">
                  <c:v>16288.255511415236</c:v>
                </c:pt>
                <c:pt idx="17">
                  <c:v>16548.867599597881</c:v>
                </c:pt>
                <c:pt idx="18">
                  <c:v>16813.649481191449</c:v>
                </c:pt>
                <c:pt idx="19">
                  <c:v>17082.667872890514</c:v>
                </c:pt>
                <c:pt idx="20">
                  <c:v>17355.990558856764</c:v>
                </c:pt>
                <c:pt idx="21">
                  <c:v>17633.686407798472</c:v>
                </c:pt>
                <c:pt idx="22">
                  <c:v>17915.825390323247</c:v>
                </c:pt>
                <c:pt idx="23">
                  <c:v>18202.47859656842</c:v>
                </c:pt>
                <c:pt idx="24">
                  <c:v>18493.718254113515</c:v>
                </c:pt>
                <c:pt idx="25">
                  <c:v>18789.61774617933</c:v>
                </c:pt>
                <c:pt idx="26">
                  <c:v>19090.2516301182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6843272"/>
        <c:axId val="316827568"/>
      </c:scatterChart>
      <c:valAx>
        <c:axId val="316843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316827568"/>
        <c:crosses val="autoZero"/>
        <c:crossBetween val="midCat"/>
      </c:valAx>
      <c:valAx>
        <c:axId val="3168275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AADT Volume</a:t>
                </a:r>
              </a:p>
            </c:rich>
          </c:tx>
          <c:layout>
            <c:manualLayout>
              <c:xMode val="edge"/>
              <c:yMode val="edge"/>
              <c:x val="3.0376148927158435E-2"/>
              <c:y val="0.416446065407468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168432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0037007002031723"/>
          <c:y val="0.11014658816642435"/>
          <c:w val="0.37559787584691451"/>
          <c:h val="0.1980992960889029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A2615-FAE2-4B6C-8F42-543DEDA09DF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E717C6-E488-45BD-BD6E-4224FD1B254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/>
            <a:t>Project Selection</a:t>
          </a:r>
        </a:p>
        <a:p>
          <a:r>
            <a:rPr lang="en-US" sz="1200" dirty="0"/>
            <a:t>Early Coordination</a:t>
          </a:r>
        </a:p>
      </dgm:t>
    </dgm:pt>
    <dgm:pt modelId="{FD3798D3-5588-4BF6-B3FA-17644140F181}" type="parTrans" cxnId="{5CBCE7F5-9AC9-4813-A8F6-955646E51335}">
      <dgm:prSet/>
      <dgm:spPr/>
      <dgm:t>
        <a:bodyPr/>
        <a:lstStyle/>
        <a:p>
          <a:endParaRPr lang="en-US"/>
        </a:p>
      </dgm:t>
    </dgm:pt>
    <dgm:pt modelId="{819EB952-5A14-428B-A8B3-28B223CD4B51}" type="sibTrans" cxnId="{5CBCE7F5-9AC9-4813-A8F6-955646E5133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874BA8F7-1C5D-4687-B53B-19BD2DE17DD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/>
            <a:t>Environmental phase begins</a:t>
          </a:r>
        </a:p>
        <a:p>
          <a:r>
            <a:rPr lang="en-US" sz="1200" dirty="0"/>
            <a:t> Purpose &amp; Need </a:t>
          </a:r>
        </a:p>
        <a:p>
          <a:r>
            <a:rPr lang="en-US" sz="1200" dirty="0"/>
            <a:t>Develop alternatives</a:t>
          </a:r>
        </a:p>
      </dgm:t>
    </dgm:pt>
    <dgm:pt modelId="{EE76E8A4-8DB1-42B5-AC4B-BD7AA17E8A8E}" type="parTrans" cxnId="{3098A04F-B15C-49C3-BDB8-27A58EDC4587}">
      <dgm:prSet/>
      <dgm:spPr/>
      <dgm:t>
        <a:bodyPr/>
        <a:lstStyle/>
        <a:p>
          <a:endParaRPr lang="en-US"/>
        </a:p>
      </dgm:t>
    </dgm:pt>
    <dgm:pt modelId="{5D7F67BC-B64D-4BAE-B5DF-6A6A57FF4703}" type="sibTrans" cxnId="{3098A04F-B15C-49C3-BDB8-27A58EDC4587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F37E401F-BEA7-4C06-9467-D9868D0B8E4B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spc="-20" baseline="0" dirty="0"/>
            <a:t>Preliminary design phase </a:t>
          </a:r>
        </a:p>
        <a:p>
          <a:r>
            <a:rPr lang="en-US" sz="1200" spc="-20" baseline="0" dirty="0"/>
            <a:t>Release environmental document for public review and </a:t>
          </a:r>
          <a:r>
            <a:rPr lang="en-US" sz="1200" spc="-20" baseline="0" dirty="0" smtClean="0"/>
            <a:t>comment</a:t>
          </a:r>
        </a:p>
        <a:p>
          <a:r>
            <a:rPr lang="en-US" sz="1200" b="1" spc="-20" baseline="0" dirty="0" smtClean="0">
              <a:solidFill>
                <a:srgbClr val="FFFF00"/>
              </a:solidFill>
            </a:rPr>
            <a:t>HOLD PUBLIC HEARING </a:t>
          </a:r>
          <a:endParaRPr lang="en-US" sz="1200" b="1" spc="-20" baseline="0" dirty="0">
            <a:solidFill>
              <a:srgbClr val="FFFF00"/>
            </a:solidFill>
          </a:endParaRPr>
        </a:p>
      </dgm:t>
    </dgm:pt>
    <dgm:pt modelId="{753B5655-441F-4C85-9EA5-89D89F2346BB}" type="parTrans" cxnId="{8D37CA97-D0A0-4B43-B9D4-2057223D70BE}">
      <dgm:prSet/>
      <dgm:spPr/>
      <dgm:t>
        <a:bodyPr/>
        <a:lstStyle/>
        <a:p>
          <a:endParaRPr lang="en-US"/>
        </a:p>
      </dgm:t>
    </dgm:pt>
    <dgm:pt modelId="{CDAA59DF-0140-431C-A4D5-892F1DF98DDF}" type="sibTrans" cxnId="{8D37CA97-D0A0-4B43-B9D4-2057223D70BE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744E2065-E961-4342-88CB-00798D6FD874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/>
            <a:t>Additional work to finalize environmental document and project design </a:t>
          </a:r>
          <a:endParaRPr lang="en-US" sz="1200" dirty="0" smtClean="0"/>
        </a:p>
        <a:p>
          <a:endParaRPr lang="en-US" sz="1200" dirty="0" smtClean="0"/>
        </a:p>
        <a:p>
          <a:r>
            <a:rPr lang="en-US" sz="1200" b="1" dirty="0" smtClean="0">
              <a:solidFill>
                <a:srgbClr val="FFFF00"/>
              </a:solidFill>
            </a:rPr>
            <a:t>Communicate Project Decision</a:t>
          </a:r>
          <a:endParaRPr lang="en-US" sz="1200" b="1" dirty="0">
            <a:solidFill>
              <a:srgbClr val="FFFF00"/>
            </a:solidFill>
          </a:endParaRPr>
        </a:p>
      </dgm:t>
    </dgm:pt>
    <dgm:pt modelId="{4BA4F612-FB17-4629-A86B-A99532FC44AD}" type="parTrans" cxnId="{D5A70B02-3F81-4703-BA57-91F2F74DF165}">
      <dgm:prSet/>
      <dgm:spPr/>
      <dgm:t>
        <a:bodyPr/>
        <a:lstStyle/>
        <a:p>
          <a:endParaRPr lang="en-US"/>
        </a:p>
      </dgm:t>
    </dgm:pt>
    <dgm:pt modelId="{B19420DE-C13E-4B8D-9277-83D9BB622C69}" type="sibTrans" cxnId="{D5A70B02-3F81-4703-BA57-91F2F74DF16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A4377A7B-6ABF-4D12-8BAB-ECDBCAD2F52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 smtClean="0"/>
            <a:t>Real Estate Acquisition</a:t>
          </a:r>
        </a:p>
        <a:p>
          <a:endParaRPr lang="en-US" sz="1200" dirty="0" smtClean="0"/>
        </a:p>
        <a:p>
          <a:r>
            <a:rPr lang="en-US" sz="1200" dirty="0" smtClean="0"/>
            <a:t>Project Letting</a:t>
          </a:r>
          <a:endParaRPr lang="en-US" sz="1200" dirty="0"/>
        </a:p>
        <a:p>
          <a:endParaRPr lang="en-US" sz="1200" dirty="0"/>
        </a:p>
        <a:p>
          <a:r>
            <a:rPr lang="en-US" sz="1200" dirty="0"/>
            <a:t>Construction   </a:t>
          </a:r>
        </a:p>
      </dgm:t>
    </dgm:pt>
    <dgm:pt modelId="{2765EBB3-C9BF-48B5-A84E-2A81B69275AF}" type="parTrans" cxnId="{73DF6CAA-475F-46AC-AF33-BD9A93FC69FA}">
      <dgm:prSet/>
      <dgm:spPr/>
      <dgm:t>
        <a:bodyPr/>
        <a:lstStyle/>
        <a:p>
          <a:endParaRPr lang="en-US"/>
        </a:p>
      </dgm:t>
    </dgm:pt>
    <dgm:pt modelId="{0E3BF46B-EF1B-4D9A-B01A-A0EB49995775}" type="sibTrans" cxnId="{73DF6CAA-475F-46AC-AF33-BD9A93FC69FA}">
      <dgm:prSet/>
      <dgm:spPr/>
      <dgm:t>
        <a:bodyPr/>
        <a:lstStyle/>
        <a:p>
          <a:endParaRPr lang="en-US"/>
        </a:p>
      </dgm:t>
    </dgm:pt>
    <dgm:pt modelId="{EBB34009-9C61-40A9-9E6B-F96D0236C823}" type="pres">
      <dgm:prSet presAssocID="{BE3A2615-FAE2-4B6C-8F42-543DEDA09D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B3C23D-C761-4994-9F17-4A689D638A47}" type="pres">
      <dgm:prSet presAssocID="{C4E717C6-E488-45BD-BD6E-4224FD1B2545}" presName="node" presStyleLbl="node1" presStyleIdx="0" presStyleCnt="5" custScaleY="183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69341-B3AF-4AC8-8F47-EB1F9A719FE0}" type="pres">
      <dgm:prSet presAssocID="{819EB952-5A14-428B-A8B3-28B223CD4B5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4ED92EF-1B4E-42E5-86EE-D59F8545D3FE}" type="pres">
      <dgm:prSet presAssocID="{819EB952-5A14-428B-A8B3-28B223CD4B5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7231A24-B32F-4130-8E3B-20976477676A}" type="pres">
      <dgm:prSet presAssocID="{874BA8F7-1C5D-4687-B53B-19BD2DE17DD9}" presName="node" presStyleLbl="node1" presStyleIdx="1" presStyleCnt="5" custScaleY="183512" custLinFactNeighborX="-13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BE390-B54B-4954-A178-E0390F000798}" type="pres">
      <dgm:prSet presAssocID="{5D7F67BC-B64D-4BAE-B5DF-6A6A57FF470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54E4DCF-02E1-4B58-A01B-694693830AAD}" type="pres">
      <dgm:prSet presAssocID="{5D7F67BC-B64D-4BAE-B5DF-6A6A57FF470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AFF89BE-F819-492D-AE1F-1CC55FAABD12}" type="pres">
      <dgm:prSet presAssocID="{F37E401F-BEA7-4C06-9467-D9868D0B8E4B}" presName="node" presStyleLbl="node1" presStyleIdx="2" presStyleCnt="5" custScaleY="206451" custLinFactNeighborX="-25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68AA4-FA44-4646-8DBE-2907180FB588}" type="pres">
      <dgm:prSet presAssocID="{CDAA59DF-0140-431C-A4D5-892F1DF98DD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781E17B-C3A9-443B-A518-9944F670F74A}" type="pres">
      <dgm:prSet presAssocID="{CDAA59DF-0140-431C-A4D5-892F1DF98DD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B0B18CE-EE15-4CEC-9821-8D51EFB8BACE}" type="pres">
      <dgm:prSet presAssocID="{744E2065-E961-4342-88CB-00798D6FD874}" presName="node" presStyleLbl="node1" presStyleIdx="3" presStyleCnt="5" custScaleY="206451" custLinFactNeighborX="-34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FC09E-B7ED-4A13-B11A-1E2441F8B660}" type="pres">
      <dgm:prSet presAssocID="{B19420DE-C13E-4B8D-9277-83D9BB622C6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A608F8B-18FB-49AE-BCAE-17749FCB415D}" type="pres">
      <dgm:prSet presAssocID="{B19420DE-C13E-4B8D-9277-83D9BB622C6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97C32940-0CEA-4559-AA19-FE7276BB8C9F}" type="pres">
      <dgm:prSet presAssocID="{A4377A7B-6ABF-4D12-8BAB-ECDBCAD2F526}" presName="node" presStyleLbl="node1" presStyleIdx="4" presStyleCnt="5" custScaleY="206451" custLinFactNeighborX="-47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37CA97-D0A0-4B43-B9D4-2057223D70BE}" srcId="{BE3A2615-FAE2-4B6C-8F42-543DEDA09DFB}" destId="{F37E401F-BEA7-4C06-9467-D9868D0B8E4B}" srcOrd="2" destOrd="0" parTransId="{753B5655-441F-4C85-9EA5-89D89F2346BB}" sibTransId="{CDAA59DF-0140-431C-A4D5-892F1DF98DDF}"/>
    <dgm:cxn modelId="{0B2D6CFE-C98D-4E08-B2A8-4ADD307BE571}" type="presOf" srcId="{874BA8F7-1C5D-4687-B53B-19BD2DE17DD9}" destId="{37231A24-B32F-4130-8E3B-20976477676A}" srcOrd="0" destOrd="0" presId="urn:microsoft.com/office/officeart/2005/8/layout/process5"/>
    <dgm:cxn modelId="{EEE135FE-32DE-420A-8A1E-6FFF5D229C18}" type="presOf" srcId="{F37E401F-BEA7-4C06-9467-D9868D0B8E4B}" destId="{4AFF89BE-F819-492D-AE1F-1CC55FAABD12}" srcOrd="0" destOrd="0" presId="urn:microsoft.com/office/officeart/2005/8/layout/process5"/>
    <dgm:cxn modelId="{A5716E68-3CEB-4D51-91C0-3206C2DD663F}" type="presOf" srcId="{5D7F67BC-B64D-4BAE-B5DF-6A6A57FF4703}" destId="{A9DBE390-B54B-4954-A178-E0390F000798}" srcOrd="0" destOrd="0" presId="urn:microsoft.com/office/officeart/2005/8/layout/process5"/>
    <dgm:cxn modelId="{FDFDD03C-9DF4-4C80-94FE-30A22F8BAC4D}" type="presOf" srcId="{BE3A2615-FAE2-4B6C-8F42-543DEDA09DFB}" destId="{EBB34009-9C61-40A9-9E6B-F96D0236C823}" srcOrd="0" destOrd="0" presId="urn:microsoft.com/office/officeart/2005/8/layout/process5"/>
    <dgm:cxn modelId="{73DF6CAA-475F-46AC-AF33-BD9A93FC69FA}" srcId="{BE3A2615-FAE2-4B6C-8F42-543DEDA09DFB}" destId="{A4377A7B-6ABF-4D12-8BAB-ECDBCAD2F526}" srcOrd="4" destOrd="0" parTransId="{2765EBB3-C9BF-48B5-A84E-2A81B69275AF}" sibTransId="{0E3BF46B-EF1B-4D9A-B01A-A0EB49995775}"/>
    <dgm:cxn modelId="{ED13829D-9921-4359-8674-49DD65755AD1}" type="presOf" srcId="{CDAA59DF-0140-431C-A4D5-892F1DF98DDF}" destId="{7DD68AA4-FA44-4646-8DBE-2907180FB588}" srcOrd="0" destOrd="0" presId="urn:microsoft.com/office/officeart/2005/8/layout/process5"/>
    <dgm:cxn modelId="{5CBCE7F5-9AC9-4813-A8F6-955646E51335}" srcId="{BE3A2615-FAE2-4B6C-8F42-543DEDA09DFB}" destId="{C4E717C6-E488-45BD-BD6E-4224FD1B2545}" srcOrd="0" destOrd="0" parTransId="{FD3798D3-5588-4BF6-B3FA-17644140F181}" sibTransId="{819EB952-5A14-428B-A8B3-28B223CD4B51}"/>
    <dgm:cxn modelId="{10F8BE05-94BA-42E3-B7C0-4ADF953AC0C9}" type="presOf" srcId="{5D7F67BC-B64D-4BAE-B5DF-6A6A57FF4703}" destId="{B54E4DCF-02E1-4B58-A01B-694693830AAD}" srcOrd="1" destOrd="0" presId="urn:microsoft.com/office/officeart/2005/8/layout/process5"/>
    <dgm:cxn modelId="{EB7BCA03-28D2-4676-BF3A-3E1017131A85}" type="presOf" srcId="{B19420DE-C13E-4B8D-9277-83D9BB622C69}" destId="{4A608F8B-18FB-49AE-BCAE-17749FCB415D}" srcOrd="1" destOrd="0" presId="urn:microsoft.com/office/officeart/2005/8/layout/process5"/>
    <dgm:cxn modelId="{C10567F3-0019-4389-9C9D-B510B3A67181}" type="presOf" srcId="{819EB952-5A14-428B-A8B3-28B223CD4B51}" destId="{E4069341-B3AF-4AC8-8F47-EB1F9A719FE0}" srcOrd="0" destOrd="0" presId="urn:microsoft.com/office/officeart/2005/8/layout/process5"/>
    <dgm:cxn modelId="{50FBE03B-92E8-46CF-8274-C0E0E372021A}" type="presOf" srcId="{CDAA59DF-0140-431C-A4D5-892F1DF98DDF}" destId="{D781E17B-C3A9-443B-A518-9944F670F74A}" srcOrd="1" destOrd="0" presId="urn:microsoft.com/office/officeart/2005/8/layout/process5"/>
    <dgm:cxn modelId="{D5A70B02-3F81-4703-BA57-91F2F74DF165}" srcId="{BE3A2615-FAE2-4B6C-8F42-543DEDA09DFB}" destId="{744E2065-E961-4342-88CB-00798D6FD874}" srcOrd="3" destOrd="0" parTransId="{4BA4F612-FB17-4629-A86B-A99532FC44AD}" sibTransId="{B19420DE-C13E-4B8D-9277-83D9BB622C69}"/>
    <dgm:cxn modelId="{32681532-AC5B-43A1-B4CD-5B4946013841}" type="presOf" srcId="{A4377A7B-6ABF-4D12-8BAB-ECDBCAD2F526}" destId="{97C32940-0CEA-4559-AA19-FE7276BB8C9F}" srcOrd="0" destOrd="0" presId="urn:microsoft.com/office/officeart/2005/8/layout/process5"/>
    <dgm:cxn modelId="{3098A04F-B15C-49C3-BDB8-27A58EDC4587}" srcId="{BE3A2615-FAE2-4B6C-8F42-543DEDA09DFB}" destId="{874BA8F7-1C5D-4687-B53B-19BD2DE17DD9}" srcOrd="1" destOrd="0" parTransId="{EE76E8A4-8DB1-42B5-AC4B-BD7AA17E8A8E}" sibTransId="{5D7F67BC-B64D-4BAE-B5DF-6A6A57FF4703}"/>
    <dgm:cxn modelId="{F7DA6AB8-639B-477F-9720-0F3359F78F91}" type="presOf" srcId="{C4E717C6-E488-45BD-BD6E-4224FD1B2545}" destId="{E3B3C23D-C761-4994-9F17-4A689D638A47}" srcOrd="0" destOrd="0" presId="urn:microsoft.com/office/officeart/2005/8/layout/process5"/>
    <dgm:cxn modelId="{1A54F403-E5D0-49E9-93A5-C35AB2477E9A}" type="presOf" srcId="{744E2065-E961-4342-88CB-00798D6FD874}" destId="{6B0B18CE-EE15-4CEC-9821-8D51EFB8BACE}" srcOrd="0" destOrd="0" presId="urn:microsoft.com/office/officeart/2005/8/layout/process5"/>
    <dgm:cxn modelId="{8DF1F6AB-6E74-4851-9B26-3A682107FA4A}" type="presOf" srcId="{B19420DE-C13E-4B8D-9277-83D9BB622C69}" destId="{206FC09E-B7ED-4A13-B11A-1E2441F8B660}" srcOrd="0" destOrd="0" presId="urn:microsoft.com/office/officeart/2005/8/layout/process5"/>
    <dgm:cxn modelId="{700DF7FE-C494-4727-9628-2CED867FFDE2}" type="presOf" srcId="{819EB952-5A14-428B-A8B3-28B223CD4B51}" destId="{04ED92EF-1B4E-42E5-86EE-D59F8545D3FE}" srcOrd="1" destOrd="0" presId="urn:microsoft.com/office/officeart/2005/8/layout/process5"/>
    <dgm:cxn modelId="{AD566213-E561-4AAD-AE90-065251ABF288}" type="presParOf" srcId="{EBB34009-9C61-40A9-9E6B-F96D0236C823}" destId="{E3B3C23D-C761-4994-9F17-4A689D638A47}" srcOrd="0" destOrd="0" presId="urn:microsoft.com/office/officeart/2005/8/layout/process5"/>
    <dgm:cxn modelId="{54DC57DB-E634-4FA8-B5E4-A32C2049751A}" type="presParOf" srcId="{EBB34009-9C61-40A9-9E6B-F96D0236C823}" destId="{E4069341-B3AF-4AC8-8F47-EB1F9A719FE0}" srcOrd="1" destOrd="0" presId="urn:microsoft.com/office/officeart/2005/8/layout/process5"/>
    <dgm:cxn modelId="{2233B3F8-379C-40B5-80B2-DFE956969CDD}" type="presParOf" srcId="{E4069341-B3AF-4AC8-8F47-EB1F9A719FE0}" destId="{04ED92EF-1B4E-42E5-86EE-D59F8545D3FE}" srcOrd="0" destOrd="0" presId="urn:microsoft.com/office/officeart/2005/8/layout/process5"/>
    <dgm:cxn modelId="{6942FDE4-91E5-469C-A6C7-FE5731CCC125}" type="presParOf" srcId="{EBB34009-9C61-40A9-9E6B-F96D0236C823}" destId="{37231A24-B32F-4130-8E3B-20976477676A}" srcOrd="2" destOrd="0" presId="urn:microsoft.com/office/officeart/2005/8/layout/process5"/>
    <dgm:cxn modelId="{90920315-B35B-4D64-8F18-1C72F6EC9F9C}" type="presParOf" srcId="{EBB34009-9C61-40A9-9E6B-F96D0236C823}" destId="{A9DBE390-B54B-4954-A178-E0390F000798}" srcOrd="3" destOrd="0" presId="urn:microsoft.com/office/officeart/2005/8/layout/process5"/>
    <dgm:cxn modelId="{2CB423A5-508E-4699-BA36-878354F3C955}" type="presParOf" srcId="{A9DBE390-B54B-4954-A178-E0390F000798}" destId="{B54E4DCF-02E1-4B58-A01B-694693830AAD}" srcOrd="0" destOrd="0" presId="urn:microsoft.com/office/officeart/2005/8/layout/process5"/>
    <dgm:cxn modelId="{AD36DAFC-73EE-4EB1-ADB4-5C6C81C9BA2A}" type="presParOf" srcId="{EBB34009-9C61-40A9-9E6B-F96D0236C823}" destId="{4AFF89BE-F819-492D-AE1F-1CC55FAABD12}" srcOrd="4" destOrd="0" presId="urn:microsoft.com/office/officeart/2005/8/layout/process5"/>
    <dgm:cxn modelId="{BA4331EF-68E1-41A8-AD49-43DBE9834BAA}" type="presParOf" srcId="{EBB34009-9C61-40A9-9E6B-F96D0236C823}" destId="{7DD68AA4-FA44-4646-8DBE-2907180FB588}" srcOrd="5" destOrd="0" presId="urn:microsoft.com/office/officeart/2005/8/layout/process5"/>
    <dgm:cxn modelId="{A2B102B8-E19A-4C41-B031-50316A14F6AD}" type="presParOf" srcId="{7DD68AA4-FA44-4646-8DBE-2907180FB588}" destId="{D781E17B-C3A9-443B-A518-9944F670F74A}" srcOrd="0" destOrd="0" presId="urn:microsoft.com/office/officeart/2005/8/layout/process5"/>
    <dgm:cxn modelId="{1F7FB821-4F5E-4055-8CAD-6C62A622B2B1}" type="presParOf" srcId="{EBB34009-9C61-40A9-9E6B-F96D0236C823}" destId="{6B0B18CE-EE15-4CEC-9821-8D51EFB8BACE}" srcOrd="6" destOrd="0" presId="urn:microsoft.com/office/officeart/2005/8/layout/process5"/>
    <dgm:cxn modelId="{1BD26DB6-6C50-4E0E-BBFF-D0AF7A30F77E}" type="presParOf" srcId="{EBB34009-9C61-40A9-9E6B-F96D0236C823}" destId="{206FC09E-B7ED-4A13-B11A-1E2441F8B660}" srcOrd="7" destOrd="0" presId="urn:microsoft.com/office/officeart/2005/8/layout/process5"/>
    <dgm:cxn modelId="{85989317-71E2-442D-A302-9673EBAADF66}" type="presParOf" srcId="{206FC09E-B7ED-4A13-B11A-1E2441F8B660}" destId="{4A608F8B-18FB-49AE-BCAE-17749FCB415D}" srcOrd="0" destOrd="0" presId="urn:microsoft.com/office/officeart/2005/8/layout/process5"/>
    <dgm:cxn modelId="{D4FA72B3-1348-4786-B2B4-ECAAAC863C67}" type="presParOf" srcId="{EBB34009-9C61-40A9-9E6B-F96D0236C823}" destId="{97C32940-0CEA-4559-AA19-FE7276BB8C9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3A2615-FAE2-4B6C-8F42-543DEDA09DF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E717C6-E488-45BD-BD6E-4224FD1B254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b="1" dirty="0" smtClean="0"/>
            <a:t>PUBLIC HEARING</a:t>
          </a:r>
          <a:endParaRPr lang="en-US" sz="1200" b="1" dirty="0"/>
        </a:p>
        <a:p>
          <a:r>
            <a:rPr lang="en-US" sz="1200" b="1" dirty="0" smtClean="0"/>
            <a:t>Public comment period </a:t>
          </a:r>
        </a:p>
        <a:p>
          <a:r>
            <a:rPr lang="en-US" sz="1200" b="1" dirty="0" smtClean="0"/>
            <a:t>Prepare Public Hearing Transcript </a:t>
          </a:r>
        </a:p>
        <a:p>
          <a:endParaRPr lang="en-US" sz="1200" dirty="0" smtClean="0"/>
        </a:p>
        <a:p>
          <a:r>
            <a:rPr lang="en-US" sz="1200" b="1" dirty="0" smtClean="0">
              <a:solidFill>
                <a:srgbClr val="FFFF00"/>
              </a:solidFill>
            </a:rPr>
            <a:t>AUGUST 2018</a:t>
          </a:r>
          <a:endParaRPr lang="en-US" sz="1200" b="1" dirty="0">
            <a:solidFill>
              <a:srgbClr val="FFFF00"/>
            </a:solidFill>
          </a:endParaRPr>
        </a:p>
      </dgm:t>
    </dgm:pt>
    <dgm:pt modelId="{FD3798D3-5588-4BF6-B3FA-17644140F181}" type="parTrans" cxnId="{5CBCE7F5-9AC9-4813-A8F6-955646E51335}">
      <dgm:prSet/>
      <dgm:spPr/>
      <dgm:t>
        <a:bodyPr/>
        <a:lstStyle/>
        <a:p>
          <a:endParaRPr lang="en-US"/>
        </a:p>
      </dgm:t>
    </dgm:pt>
    <dgm:pt modelId="{819EB952-5A14-428B-A8B3-28B223CD4B51}" type="sibTrans" cxnId="{5CBCE7F5-9AC9-4813-A8F6-955646E5133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874BA8F7-1C5D-4687-B53B-19BD2DE17DD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b="1" dirty="0" smtClean="0"/>
            <a:t>Review public comments</a:t>
          </a:r>
          <a:endParaRPr lang="en-US" sz="1200" b="1" dirty="0"/>
        </a:p>
        <a:p>
          <a:r>
            <a:rPr lang="en-US" sz="1200" b="1" dirty="0"/>
            <a:t> </a:t>
          </a:r>
          <a:r>
            <a:rPr lang="en-US" sz="1200" b="1" dirty="0" smtClean="0"/>
            <a:t>Continue work  on preliminary design and environmental document</a:t>
          </a:r>
        </a:p>
        <a:p>
          <a:endParaRPr lang="en-US" sz="1200" dirty="0" smtClean="0"/>
        </a:p>
        <a:p>
          <a:r>
            <a:rPr lang="en-US" sz="1200" b="1" dirty="0" smtClean="0">
              <a:solidFill>
                <a:srgbClr val="FFFF00"/>
              </a:solidFill>
            </a:rPr>
            <a:t>FALL 2018</a:t>
          </a:r>
          <a:endParaRPr lang="en-US" sz="1200" b="1" dirty="0">
            <a:solidFill>
              <a:srgbClr val="FFFF00"/>
            </a:solidFill>
          </a:endParaRPr>
        </a:p>
      </dgm:t>
    </dgm:pt>
    <dgm:pt modelId="{EE76E8A4-8DB1-42B5-AC4B-BD7AA17E8A8E}" type="parTrans" cxnId="{3098A04F-B15C-49C3-BDB8-27A58EDC4587}">
      <dgm:prSet/>
      <dgm:spPr/>
      <dgm:t>
        <a:bodyPr/>
        <a:lstStyle/>
        <a:p>
          <a:endParaRPr lang="en-US"/>
        </a:p>
      </dgm:t>
    </dgm:pt>
    <dgm:pt modelId="{5D7F67BC-B64D-4BAE-B5DF-6A6A57FF4703}" type="sibTrans" cxnId="{3098A04F-B15C-49C3-BDB8-27A58EDC4587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F37E401F-BEA7-4C06-9467-D9868D0B8E4B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b="1" spc="-20" baseline="0" dirty="0" smtClean="0"/>
            <a:t>Finalize environmental document </a:t>
          </a:r>
          <a:endParaRPr lang="en-US" sz="1200" b="1" spc="-20" baseline="0" dirty="0"/>
        </a:p>
        <a:p>
          <a:endParaRPr lang="en-US" sz="1200" spc="-20" baseline="0" dirty="0" smtClean="0"/>
        </a:p>
        <a:p>
          <a:r>
            <a:rPr lang="en-US" sz="1200" b="1" spc="-20" baseline="0" dirty="0" smtClean="0">
              <a:solidFill>
                <a:schemeClr val="bg1"/>
              </a:solidFill>
            </a:rPr>
            <a:t>Communicate Project Decision</a:t>
          </a:r>
        </a:p>
        <a:p>
          <a:r>
            <a:rPr lang="en-US" sz="1200" b="1" spc="-20" baseline="0" dirty="0" smtClean="0">
              <a:solidFill>
                <a:srgbClr val="FFFF00"/>
              </a:solidFill>
            </a:rPr>
            <a:t> </a:t>
          </a:r>
        </a:p>
        <a:p>
          <a:endParaRPr lang="en-US" sz="1200" b="1" spc="-20" baseline="0" dirty="0" smtClean="0">
            <a:solidFill>
              <a:srgbClr val="FFFF00"/>
            </a:solidFill>
          </a:endParaRPr>
        </a:p>
        <a:p>
          <a:r>
            <a:rPr lang="en-US" sz="1200" b="1" spc="-20" baseline="0" dirty="0" smtClean="0">
              <a:solidFill>
                <a:srgbClr val="FFFF00"/>
              </a:solidFill>
            </a:rPr>
            <a:t>FALL 2018 </a:t>
          </a:r>
          <a:endParaRPr lang="en-US" sz="1200" b="1" spc="-20" baseline="0" dirty="0">
            <a:solidFill>
              <a:srgbClr val="FFFF00"/>
            </a:solidFill>
          </a:endParaRPr>
        </a:p>
      </dgm:t>
    </dgm:pt>
    <dgm:pt modelId="{753B5655-441F-4C85-9EA5-89D89F2346BB}" type="parTrans" cxnId="{8D37CA97-D0A0-4B43-B9D4-2057223D70BE}">
      <dgm:prSet/>
      <dgm:spPr/>
      <dgm:t>
        <a:bodyPr/>
        <a:lstStyle/>
        <a:p>
          <a:endParaRPr lang="en-US"/>
        </a:p>
      </dgm:t>
    </dgm:pt>
    <dgm:pt modelId="{CDAA59DF-0140-431C-A4D5-892F1DF98DDF}" type="sibTrans" cxnId="{8D37CA97-D0A0-4B43-B9D4-2057223D70BE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744E2065-E961-4342-88CB-00798D6FD874}">
      <dgm:prSet phldrT="[Text]" custT="1"/>
      <dgm:spPr>
        <a:solidFill>
          <a:srgbClr val="002060"/>
        </a:solidFill>
      </dgm:spPr>
      <dgm:t>
        <a:bodyPr/>
        <a:lstStyle/>
        <a:p>
          <a:endParaRPr lang="en-US" sz="1200" dirty="0" smtClean="0"/>
        </a:p>
        <a:p>
          <a:endParaRPr lang="en-US" sz="1200" dirty="0" smtClean="0"/>
        </a:p>
        <a:p>
          <a:r>
            <a:rPr lang="en-US" sz="1200" b="1" dirty="0" smtClean="0"/>
            <a:t>Complete design</a:t>
          </a:r>
        </a:p>
        <a:p>
          <a:endParaRPr lang="en-US" sz="1200" dirty="0" smtClean="0"/>
        </a:p>
        <a:p>
          <a:endParaRPr lang="en-US" sz="1200" dirty="0" smtClean="0"/>
        </a:p>
        <a:p>
          <a:endParaRPr lang="en-US" sz="1200" b="1" dirty="0" smtClean="0">
            <a:solidFill>
              <a:srgbClr val="FFFF00"/>
            </a:solidFill>
          </a:endParaRPr>
        </a:p>
        <a:p>
          <a:endParaRPr lang="en-US" sz="1200" b="1" dirty="0" smtClean="0">
            <a:solidFill>
              <a:srgbClr val="FFFF00"/>
            </a:solidFill>
          </a:endParaRPr>
        </a:p>
        <a:p>
          <a:endParaRPr lang="en-US" sz="1200" b="1" dirty="0" smtClean="0">
            <a:solidFill>
              <a:srgbClr val="FFFF00"/>
            </a:solidFill>
          </a:endParaRPr>
        </a:p>
        <a:p>
          <a:r>
            <a:rPr lang="en-US" sz="1200" b="1" dirty="0" smtClean="0">
              <a:solidFill>
                <a:srgbClr val="FFFF00"/>
              </a:solidFill>
            </a:rPr>
            <a:t>LATE 2018  </a:t>
          </a:r>
        </a:p>
        <a:p>
          <a:endParaRPr lang="en-US" sz="1200" dirty="0" smtClean="0"/>
        </a:p>
        <a:p>
          <a:endParaRPr lang="en-US" sz="1200" b="1" dirty="0">
            <a:solidFill>
              <a:srgbClr val="FFFF00"/>
            </a:solidFill>
          </a:endParaRPr>
        </a:p>
      </dgm:t>
    </dgm:pt>
    <dgm:pt modelId="{4BA4F612-FB17-4629-A86B-A99532FC44AD}" type="parTrans" cxnId="{D5A70B02-3F81-4703-BA57-91F2F74DF165}">
      <dgm:prSet/>
      <dgm:spPr/>
      <dgm:t>
        <a:bodyPr/>
        <a:lstStyle/>
        <a:p>
          <a:endParaRPr lang="en-US"/>
        </a:p>
      </dgm:t>
    </dgm:pt>
    <dgm:pt modelId="{B19420DE-C13E-4B8D-9277-83D9BB622C69}" type="sibTrans" cxnId="{D5A70B02-3F81-4703-BA57-91F2F74DF16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A4377A7B-6ABF-4D12-8BAB-ECDBCAD2F52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b="1" dirty="0" smtClean="0"/>
            <a:t>Project Letting</a:t>
          </a:r>
          <a:endParaRPr lang="en-US" sz="1200" b="1" dirty="0"/>
        </a:p>
        <a:p>
          <a:endParaRPr lang="en-US" sz="1200" b="1" dirty="0"/>
        </a:p>
        <a:p>
          <a:r>
            <a:rPr lang="en-US" sz="1200" b="1" dirty="0"/>
            <a:t>Construction </a:t>
          </a:r>
          <a:endParaRPr lang="en-US" sz="1200" b="1" dirty="0" smtClean="0"/>
        </a:p>
        <a:p>
          <a:endParaRPr lang="en-US" sz="1200" dirty="0" smtClean="0"/>
        </a:p>
        <a:p>
          <a:endParaRPr lang="en-US" sz="1200" dirty="0" smtClean="0"/>
        </a:p>
        <a:p>
          <a:endParaRPr lang="en-US" sz="1200" dirty="0" smtClean="0"/>
        </a:p>
        <a:p>
          <a:r>
            <a:rPr lang="en-US" sz="1200" b="1" dirty="0" smtClean="0">
              <a:solidFill>
                <a:srgbClr val="FFFF00"/>
              </a:solidFill>
            </a:rPr>
            <a:t>2019  </a:t>
          </a:r>
          <a:endParaRPr lang="en-US" sz="1200" b="1" dirty="0">
            <a:solidFill>
              <a:srgbClr val="FFFF00"/>
            </a:solidFill>
          </a:endParaRPr>
        </a:p>
      </dgm:t>
    </dgm:pt>
    <dgm:pt modelId="{2765EBB3-C9BF-48B5-A84E-2A81B69275AF}" type="parTrans" cxnId="{73DF6CAA-475F-46AC-AF33-BD9A93FC69FA}">
      <dgm:prSet/>
      <dgm:spPr/>
      <dgm:t>
        <a:bodyPr/>
        <a:lstStyle/>
        <a:p>
          <a:endParaRPr lang="en-US"/>
        </a:p>
      </dgm:t>
    </dgm:pt>
    <dgm:pt modelId="{0E3BF46B-EF1B-4D9A-B01A-A0EB49995775}" type="sibTrans" cxnId="{73DF6CAA-475F-46AC-AF33-BD9A93FC69FA}">
      <dgm:prSet/>
      <dgm:spPr/>
      <dgm:t>
        <a:bodyPr/>
        <a:lstStyle/>
        <a:p>
          <a:endParaRPr lang="en-US"/>
        </a:p>
      </dgm:t>
    </dgm:pt>
    <dgm:pt modelId="{EBB34009-9C61-40A9-9E6B-F96D0236C823}" type="pres">
      <dgm:prSet presAssocID="{BE3A2615-FAE2-4B6C-8F42-543DEDA09D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B3C23D-C761-4994-9F17-4A689D638A47}" type="pres">
      <dgm:prSet presAssocID="{C4E717C6-E488-45BD-BD6E-4224FD1B2545}" presName="node" presStyleLbl="node1" presStyleIdx="0" presStyleCnt="5" custScaleY="204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69341-B3AF-4AC8-8F47-EB1F9A719FE0}" type="pres">
      <dgm:prSet presAssocID="{819EB952-5A14-428B-A8B3-28B223CD4B5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4ED92EF-1B4E-42E5-86EE-D59F8545D3FE}" type="pres">
      <dgm:prSet presAssocID="{819EB952-5A14-428B-A8B3-28B223CD4B5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7231A24-B32F-4130-8E3B-20976477676A}" type="pres">
      <dgm:prSet presAssocID="{874BA8F7-1C5D-4687-B53B-19BD2DE17DD9}" presName="node" presStyleLbl="node1" presStyleIdx="1" presStyleCnt="5" custScaleY="204486" custLinFactNeighborX="-13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BE390-B54B-4954-A178-E0390F000798}" type="pres">
      <dgm:prSet presAssocID="{5D7F67BC-B64D-4BAE-B5DF-6A6A57FF470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54E4DCF-02E1-4B58-A01B-694693830AAD}" type="pres">
      <dgm:prSet presAssocID="{5D7F67BC-B64D-4BAE-B5DF-6A6A57FF470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AFF89BE-F819-492D-AE1F-1CC55FAABD12}" type="pres">
      <dgm:prSet presAssocID="{F37E401F-BEA7-4C06-9467-D9868D0B8E4B}" presName="node" presStyleLbl="node1" presStyleIdx="2" presStyleCnt="5" custScaleY="206451" custLinFactNeighborX="-25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68AA4-FA44-4646-8DBE-2907180FB588}" type="pres">
      <dgm:prSet presAssocID="{CDAA59DF-0140-431C-A4D5-892F1DF98DD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781E17B-C3A9-443B-A518-9944F670F74A}" type="pres">
      <dgm:prSet presAssocID="{CDAA59DF-0140-431C-A4D5-892F1DF98DD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B0B18CE-EE15-4CEC-9821-8D51EFB8BACE}" type="pres">
      <dgm:prSet presAssocID="{744E2065-E961-4342-88CB-00798D6FD874}" presName="node" presStyleLbl="node1" presStyleIdx="3" presStyleCnt="5" custScaleY="206451" custLinFactNeighborX="-34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FC09E-B7ED-4A13-B11A-1E2441F8B660}" type="pres">
      <dgm:prSet presAssocID="{B19420DE-C13E-4B8D-9277-83D9BB622C6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A608F8B-18FB-49AE-BCAE-17749FCB415D}" type="pres">
      <dgm:prSet presAssocID="{B19420DE-C13E-4B8D-9277-83D9BB622C6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97C32940-0CEA-4559-AA19-FE7276BB8C9F}" type="pres">
      <dgm:prSet presAssocID="{A4377A7B-6ABF-4D12-8BAB-ECDBCAD2F526}" presName="node" presStyleLbl="node1" presStyleIdx="4" presStyleCnt="5" custScaleY="206451" custLinFactNeighborX="-47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37CA97-D0A0-4B43-B9D4-2057223D70BE}" srcId="{BE3A2615-FAE2-4B6C-8F42-543DEDA09DFB}" destId="{F37E401F-BEA7-4C06-9467-D9868D0B8E4B}" srcOrd="2" destOrd="0" parTransId="{753B5655-441F-4C85-9EA5-89D89F2346BB}" sibTransId="{CDAA59DF-0140-431C-A4D5-892F1DF98DDF}"/>
    <dgm:cxn modelId="{E48472EB-6BE1-4126-96D8-726F3253A5EC}" type="presOf" srcId="{B19420DE-C13E-4B8D-9277-83D9BB622C69}" destId="{4A608F8B-18FB-49AE-BCAE-17749FCB415D}" srcOrd="1" destOrd="0" presId="urn:microsoft.com/office/officeart/2005/8/layout/process5"/>
    <dgm:cxn modelId="{7DCF3AF8-5D9A-42FC-ABC8-275491989339}" type="presOf" srcId="{BE3A2615-FAE2-4B6C-8F42-543DEDA09DFB}" destId="{EBB34009-9C61-40A9-9E6B-F96D0236C823}" srcOrd="0" destOrd="0" presId="urn:microsoft.com/office/officeart/2005/8/layout/process5"/>
    <dgm:cxn modelId="{2C82B97C-7F3C-4B35-9F7F-1D9373C44410}" type="presOf" srcId="{744E2065-E961-4342-88CB-00798D6FD874}" destId="{6B0B18CE-EE15-4CEC-9821-8D51EFB8BACE}" srcOrd="0" destOrd="0" presId="urn:microsoft.com/office/officeart/2005/8/layout/process5"/>
    <dgm:cxn modelId="{73DF6CAA-475F-46AC-AF33-BD9A93FC69FA}" srcId="{BE3A2615-FAE2-4B6C-8F42-543DEDA09DFB}" destId="{A4377A7B-6ABF-4D12-8BAB-ECDBCAD2F526}" srcOrd="4" destOrd="0" parTransId="{2765EBB3-C9BF-48B5-A84E-2A81B69275AF}" sibTransId="{0E3BF46B-EF1B-4D9A-B01A-A0EB49995775}"/>
    <dgm:cxn modelId="{5CBCE7F5-9AC9-4813-A8F6-955646E51335}" srcId="{BE3A2615-FAE2-4B6C-8F42-543DEDA09DFB}" destId="{C4E717C6-E488-45BD-BD6E-4224FD1B2545}" srcOrd="0" destOrd="0" parTransId="{FD3798D3-5588-4BF6-B3FA-17644140F181}" sibTransId="{819EB952-5A14-428B-A8B3-28B223CD4B51}"/>
    <dgm:cxn modelId="{EC2C853D-7478-42BC-8931-A4F6DFC0B211}" type="presOf" srcId="{C4E717C6-E488-45BD-BD6E-4224FD1B2545}" destId="{E3B3C23D-C761-4994-9F17-4A689D638A47}" srcOrd="0" destOrd="0" presId="urn:microsoft.com/office/officeart/2005/8/layout/process5"/>
    <dgm:cxn modelId="{D5A70B02-3F81-4703-BA57-91F2F74DF165}" srcId="{BE3A2615-FAE2-4B6C-8F42-543DEDA09DFB}" destId="{744E2065-E961-4342-88CB-00798D6FD874}" srcOrd="3" destOrd="0" parTransId="{4BA4F612-FB17-4629-A86B-A99532FC44AD}" sibTransId="{B19420DE-C13E-4B8D-9277-83D9BB622C69}"/>
    <dgm:cxn modelId="{CEE057AC-7789-48A7-B2E1-E7FEF5579494}" type="presOf" srcId="{874BA8F7-1C5D-4687-B53B-19BD2DE17DD9}" destId="{37231A24-B32F-4130-8E3B-20976477676A}" srcOrd="0" destOrd="0" presId="urn:microsoft.com/office/officeart/2005/8/layout/process5"/>
    <dgm:cxn modelId="{3098A04F-B15C-49C3-BDB8-27A58EDC4587}" srcId="{BE3A2615-FAE2-4B6C-8F42-543DEDA09DFB}" destId="{874BA8F7-1C5D-4687-B53B-19BD2DE17DD9}" srcOrd="1" destOrd="0" parTransId="{EE76E8A4-8DB1-42B5-AC4B-BD7AA17E8A8E}" sibTransId="{5D7F67BC-B64D-4BAE-B5DF-6A6A57FF4703}"/>
    <dgm:cxn modelId="{5CB86769-5528-47B1-B053-29B7AC08FFB3}" type="presOf" srcId="{819EB952-5A14-428B-A8B3-28B223CD4B51}" destId="{04ED92EF-1B4E-42E5-86EE-D59F8545D3FE}" srcOrd="1" destOrd="0" presId="urn:microsoft.com/office/officeart/2005/8/layout/process5"/>
    <dgm:cxn modelId="{1E344D56-A75A-4CC9-A269-7C2575860F03}" type="presOf" srcId="{5D7F67BC-B64D-4BAE-B5DF-6A6A57FF4703}" destId="{A9DBE390-B54B-4954-A178-E0390F000798}" srcOrd="0" destOrd="0" presId="urn:microsoft.com/office/officeart/2005/8/layout/process5"/>
    <dgm:cxn modelId="{A6E9E91F-BA31-4C65-818D-D7019BDEE173}" type="presOf" srcId="{A4377A7B-6ABF-4D12-8BAB-ECDBCAD2F526}" destId="{97C32940-0CEA-4559-AA19-FE7276BB8C9F}" srcOrd="0" destOrd="0" presId="urn:microsoft.com/office/officeart/2005/8/layout/process5"/>
    <dgm:cxn modelId="{EDA5F3A0-82CE-4A6B-9FA3-ED8F8EA6796E}" type="presOf" srcId="{5D7F67BC-B64D-4BAE-B5DF-6A6A57FF4703}" destId="{B54E4DCF-02E1-4B58-A01B-694693830AAD}" srcOrd="1" destOrd="0" presId="urn:microsoft.com/office/officeart/2005/8/layout/process5"/>
    <dgm:cxn modelId="{FFF7886B-B328-4834-A111-B0DE694FFB8E}" type="presOf" srcId="{819EB952-5A14-428B-A8B3-28B223CD4B51}" destId="{E4069341-B3AF-4AC8-8F47-EB1F9A719FE0}" srcOrd="0" destOrd="0" presId="urn:microsoft.com/office/officeart/2005/8/layout/process5"/>
    <dgm:cxn modelId="{7E509A7C-6723-45F2-901F-2384D9E13F24}" type="presOf" srcId="{B19420DE-C13E-4B8D-9277-83D9BB622C69}" destId="{206FC09E-B7ED-4A13-B11A-1E2441F8B660}" srcOrd="0" destOrd="0" presId="urn:microsoft.com/office/officeart/2005/8/layout/process5"/>
    <dgm:cxn modelId="{3CCBA0EF-6950-4B5E-9381-1207597655B0}" type="presOf" srcId="{CDAA59DF-0140-431C-A4D5-892F1DF98DDF}" destId="{D781E17B-C3A9-443B-A518-9944F670F74A}" srcOrd="1" destOrd="0" presId="urn:microsoft.com/office/officeart/2005/8/layout/process5"/>
    <dgm:cxn modelId="{03E1D919-3467-4FAE-806C-7CF84E2ADE35}" type="presOf" srcId="{F37E401F-BEA7-4C06-9467-D9868D0B8E4B}" destId="{4AFF89BE-F819-492D-AE1F-1CC55FAABD12}" srcOrd="0" destOrd="0" presId="urn:microsoft.com/office/officeart/2005/8/layout/process5"/>
    <dgm:cxn modelId="{7B6BE2E8-ACD4-4CFF-A3A2-FE7C8DED4466}" type="presOf" srcId="{CDAA59DF-0140-431C-A4D5-892F1DF98DDF}" destId="{7DD68AA4-FA44-4646-8DBE-2907180FB588}" srcOrd="0" destOrd="0" presId="urn:microsoft.com/office/officeart/2005/8/layout/process5"/>
    <dgm:cxn modelId="{D0B6348A-BD55-4C9F-AE33-38C4CB9092E2}" type="presParOf" srcId="{EBB34009-9C61-40A9-9E6B-F96D0236C823}" destId="{E3B3C23D-C761-4994-9F17-4A689D638A47}" srcOrd="0" destOrd="0" presId="urn:microsoft.com/office/officeart/2005/8/layout/process5"/>
    <dgm:cxn modelId="{23EF4BDE-5972-4329-B1C8-1E189F8DE8F2}" type="presParOf" srcId="{EBB34009-9C61-40A9-9E6B-F96D0236C823}" destId="{E4069341-B3AF-4AC8-8F47-EB1F9A719FE0}" srcOrd="1" destOrd="0" presId="urn:microsoft.com/office/officeart/2005/8/layout/process5"/>
    <dgm:cxn modelId="{6AF0A531-A89C-46B7-8743-2E80F19DD3C0}" type="presParOf" srcId="{E4069341-B3AF-4AC8-8F47-EB1F9A719FE0}" destId="{04ED92EF-1B4E-42E5-86EE-D59F8545D3FE}" srcOrd="0" destOrd="0" presId="urn:microsoft.com/office/officeart/2005/8/layout/process5"/>
    <dgm:cxn modelId="{4B3E2DCE-9227-47F7-8D58-68CB6F82B2D8}" type="presParOf" srcId="{EBB34009-9C61-40A9-9E6B-F96D0236C823}" destId="{37231A24-B32F-4130-8E3B-20976477676A}" srcOrd="2" destOrd="0" presId="urn:microsoft.com/office/officeart/2005/8/layout/process5"/>
    <dgm:cxn modelId="{97175FD3-7D2F-412D-9A51-A69CE77E670A}" type="presParOf" srcId="{EBB34009-9C61-40A9-9E6B-F96D0236C823}" destId="{A9DBE390-B54B-4954-A178-E0390F000798}" srcOrd="3" destOrd="0" presId="urn:microsoft.com/office/officeart/2005/8/layout/process5"/>
    <dgm:cxn modelId="{759DBA44-EA30-4E5A-B874-73FE0AFE91F1}" type="presParOf" srcId="{A9DBE390-B54B-4954-A178-E0390F000798}" destId="{B54E4DCF-02E1-4B58-A01B-694693830AAD}" srcOrd="0" destOrd="0" presId="urn:microsoft.com/office/officeart/2005/8/layout/process5"/>
    <dgm:cxn modelId="{05B9DBC1-8BC4-4BBA-9442-210930C57649}" type="presParOf" srcId="{EBB34009-9C61-40A9-9E6B-F96D0236C823}" destId="{4AFF89BE-F819-492D-AE1F-1CC55FAABD12}" srcOrd="4" destOrd="0" presId="urn:microsoft.com/office/officeart/2005/8/layout/process5"/>
    <dgm:cxn modelId="{17935E54-3AD4-47E3-A199-F2C1FB1DBAE7}" type="presParOf" srcId="{EBB34009-9C61-40A9-9E6B-F96D0236C823}" destId="{7DD68AA4-FA44-4646-8DBE-2907180FB588}" srcOrd="5" destOrd="0" presId="urn:microsoft.com/office/officeart/2005/8/layout/process5"/>
    <dgm:cxn modelId="{001721AD-E8C9-439F-AEE4-B7AA4D61C48D}" type="presParOf" srcId="{7DD68AA4-FA44-4646-8DBE-2907180FB588}" destId="{D781E17B-C3A9-443B-A518-9944F670F74A}" srcOrd="0" destOrd="0" presId="urn:microsoft.com/office/officeart/2005/8/layout/process5"/>
    <dgm:cxn modelId="{13FD803A-AF56-4F16-A34A-8758521630F1}" type="presParOf" srcId="{EBB34009-9C61-40A9-9E6B-F96D0236C823}" destId="{6B0B18CE-EE15-4CEC-9821-8D51EFB8BACE}" srcOrd="6" destOrd="0" presId="urn:microsoft.com/office/officeart/2005/8/layout/process5"/>
    <dgm:cxn modelId="{BA1F23D5-8237-4EA3-86AA-9D9086237EFB}" type="presParOf" srcId="{EBB34009-9C61-40A9-9E6B-F96D0236C823}" destId="{206FC09E-B7ED-4A13-B11A-1E2441F8B660}" srcOrd="7" destOrd="0" presId="urn:microsoft.com/office/officeart/2005/8/layout/process5"/>
    <dgm:cxn modelId="{6B7E2EC1-0119-4C90-B296-9CC72FE36CA7}" type="presParOf" srcId="{206FC09E-B7ED-4A13-B11A-1E2441F8B660}" destId="{4A608F8B-18FB-49AE-BCAE-17749FCB415D}" srcOrd="0" destOrd="0" presId="urn:microsoft.com/office/officeart/2005/8/layout/process5"/>
    <dgm:cxn modelId="{5A702803-3874-44B0-955F-1887F779491F}" type="presParOf" srcId="{EBB34009-9C61-40A9-9E6B-F96D0236C823}" destId="{97C32940-0CEA-4559-AA19-FE7276BB8C9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3C23D-C761-4994-9F17-4A689D638A47}">
      <dsp:nvSpPr>
        <dsp:cNvPr id="0" name=""/>
        <dsp:cNvSpPr/>
      </dsp:nvSpPr>
      <dsp:spPr>
        <a:xfrm>
          <a:off x="5208" y="482602"/>
          <a:ext cx="1614785" cy="177799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Project Selection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Early Coordination</a:t>
          </a:r>
        </a:p>
      </dsp:txBody>
      <dsp:txXfrm>
        <a:off x="52503" y="529897"/>
        <a:ext cx="1520195" cy="1683404"/>
      </dsp:txXfrm>
    </dsp:sp>
    <dsp:sp modelId="{E4069341-B3AF-4AC8-8F47-EB1F9A719FE0}">
      <dsp:nvSpPr>
        <dsp:cNvPr id="0" name=""/>
        <dsp:cNvSpPr/>
      </dsp:nvSpPr>
      <dsp:spPr>
        <a:xfrm>
          <a:off x="1715109" y="1171366"/>
          <a:ext cx="229141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715109" y="1251459"/>
        <a:ext cx="160399" cy="240280"/>
      </dsp:txXfrm>
    </dsp:sp>
    <dsp:sp modelId="{37231A24-B32F-4130-8E3B-20976477676A}">
      <dsp:nvSpPr>
        <dsp:cNvPr id="0" name=""/>
        <dsp:cNvSpPr/>
      </dsp:nvSpPr>
      <dsp:spPr>
        <a:xfrm>
          <a:off x="2052336" y="482602"/>
          <a:ext cx="1614785" cy="177799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Environmental phase begins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 Purpose &amp; Need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Develop alternatives</a:t>
          </a:r>
        </a:p>
      </dsp:txBody>
      <dsp:txXfrm>
        <a:off x="2099631" y="529897"/>
        <a:ext cx="1520195" cy="1683404"/>
      </dsp:txXfrm>
    </dsp:sp>
    <dsp:sp modelId="{A9DBE390-B54B-4954-A178-E0390F000798}">
      <dsp:nvSpPr>
        <dsp:cNvPr id="0" name=""/>
        <dsp:cNvSpPr/>
      </dsp:nvSpPr>
      <dsp:spPr>
        <a:xfrm>
          <a:off x="3764912" y="1171366"/>
          <a:ext cx="235586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3764912" y="1251459"/>
        <a:ext cx="164910" cy="240280"/>
      </dsp:txXfrm>
    </dsp:sp>
    <dsp:sp modelId="{4AFF89BE-F819-492D-AE1F-1CC55FAABD12}">
      <dsp:nvSpPr>
        <dsp:cNvPr id="0" name=""/>
        <dsp:cNvSpPr/>
      </dsp:nvSpPr>
      <dsp:spPr>
        <a:xfrm>
          <a:off x="4111623" y="371477"/>
          <a:ext cx="1614785" cy="20002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20" baseline="0" dirty="0"/>
            <a:t>Preliminary design phase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20" baseline="0" dirty="0"/>
            <a:t>Release environmental document for public review and </a:t>
          </a:r>
          <a:r>
            <a:rPr lang="en-US" sz="1200" kern="1200" spc="-20" baseline="0" dirty="0" smtClean="0"/>
            <a:t>comment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-20" baseline="0" dirty="0" smtClean="0">
              <a:solidFill>
                <a:srgbClr val="FFFF00"/>
              </a:solidFill>
            </a:rPr>
            <a:t>HOLD PUBLIC HEARING </a:t>
          </a:r>
          <a:endParaRPr lang="en-US" sz="1200" b="1" kern="1200" spc="-20" baseline="0" dirty="0">
            <a:solidFill>
              <a:srgbClr val="FFFF00"/>
            </a:solidFill>
          </a:endParaRPr>
        </a:p>
      </dsp:txBody>
      <dsp:txXfrm>
        <a:off x="4158918" y="418772"/>
        <a:ext cx="1520195" cy="1905654"/>
      </dsp:txXfrm>
    </dsp:sp>
    <dsp:sp modelId="{7DD68AA4-FA44-4646-8DBE-2907180FB588}">
      <dsp:nvSpPr>
        <dsp:cNvPr id="0" name=""/>
        <dsp:cNvSpPr/>
      </dsp:nvSpPr>
      <dsp:spPr>
        <a:xfrm>
          <a:off x="5835659" y="1171366"/>
          <a:ext cx="263195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5835659" y="1251459"/>
        <a:ext cx="184237" cy="240280"/>
      </dsp:txXfrm>
    </dsp:sp>
    <dsp:sp modelId="{6B0B18CE-EE15-4CEC-9821-8D51EFB8BACE}">
      <dsp:nvSpPr>
        <dsp:cNvPr id="0" name=""/>
        <dsp:cNvSpPr/>
      </dsp:nvSpPr>
      <dsp:spPr>
        <a:xfrm>
          <a:off x="6223003" y="371477"/>
          <a:ext cx="1614785" cy="20002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Additional work to finalize environmental document and project design 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00"/>
              </a:solidFill>
            </a:rPr>
            <a:t>Communicate Project Decision</a:t>
          </a:r>
          <a:endParaRPr lang="en-US" sz="1200" b="1" kern="1200" dirty="0">
            <a:solidFill>
              <a:srgbClr val="FFFF00"/>
            </a:solidFill>
          </a:endParaRPr>
        </a:p>
      </dsp:txBody>
      <dsp:txXfrm>
        <a:off x="6270298" y="418772"/>
        <a:ext cx="1520195" cy="1905654"/>
      </dsp:txXfrm>
    </dsp:sp>
    <dsp:sp modelId="{206FC09E-B7ED-4A13-B11A-1E2441F8B660}">
      <dsp:nvSpPr>
        <dsp:cNvPr id="0" name=""/>
        <dsp:cNvSpPr/>
      </dsp:nvSpPr>
      <dsp:spPr>
        <a:xfrm>
          <a:off x="7934051" y="1171366"/>
          <a:ext cx="231905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7934051" y="1251459"/>
        <a:ext cx="162334" cy="240280"/>
      </dsp:txXfrm>
    </dsp:sp>
    <dsp:sp modelId="{97C32940-0CEA-4559-AA19-FE7276BB8C9F}">
      <dsp:nvSpPr>
        <dsp:cNvPr id="0" name=""/>
        <dsp:cNvSpPr/>
      </dsp:nvSpPr>
      <dsp:spPr>
        <a:xfrm>
          <a:off x="8275347" y="371477"/>
          <a:ext cx="1614785" cy="20002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Real Estate Acquisition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Project Letting</a:t>
          </a: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Construction   </a:t>
          </a:r>
        </a:p>
      </dsp:txBody>
      <dsp:txXfrm>
        <a:off x="8322642" y="418772"/>
        <a:ext cx="1520195" cy="1905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3C23D-C761-4994-9F17-4A689D638A47}">
      <dsp:nvSpPr>
        <dsp:cNvPr id="0" name=""/>
        <dsp:cNvSpPr/>
      </dsp:nvSpPr>
      <dsp:spPr>
        <a:xfrm>
          <a:off x="5208" y="380997"/>
          <a:ext cx="1614785" cy="1981205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PUBLIC HEARING</a:t>
          </a:r>
          <a:endParaRPr lang="en-US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Public comment period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Prepare Public Hearing Transcript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00"/>
              </a:solidFill>
            </a:rPr>
            <a:t>AUGUST 2018</a:t>
          </a:r>
          <a:endParaRPr lang="en-US" sz="1200" b="1" kern="1200" dirty="0">
            <a:solidFill>
              <a:srgbClr val="FFFF00"/>
            </a:solidFill>
          </a:endParaRPr>
        </a:p>
      </dsp:txBody>
      <dsp:txXfrm>
        <a:off x="52503" y="428292"/>
        <a:ext cx="1520195" cy="1886615"/>
      </dsp:txXfrm>
    </dsp:sp>
    <dsp:sp modelId="{E4069341-B3AF-4AC8-8F47-EB1F9A719FE0}">
      <dsp:nvSpPr>
        <dsp:cNvPr id="0" name=""/>
        <dsp:cNvSpPr/>
      </dsp:nvSpPr>
      <dsp:spPr>
        <a:xfrm>
          <a:off x="1715109" y="1171366"/>
          <a:ext cx="229141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715109" y="1251459"/>
        <a:ext cx="160399" cy="240280"/>
      </dsp:txXfrm>
    </dsp:sp>
    <dsp:sp modelId="{37231A24-B32F-4130-8E3B-20976477676A}">
      <dsp:nvSpPr>
        <dsp:cNvPr id="0" name=""/>
        <dsp:cNvSpPr/>
      </dsp:nvSpPr>
      <dsp:spPr>
        <a:xfrm>
          <a:off x="2052336" y="380997"/>
          <a:ext cx="1614785" cy="1981205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Review public comments</a:t>
          </a:r>
          <a:endParaRPr lang="en-US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 </a:t>
          </a:r>
          <a:r>
            <a:rPr lang="en-US" sz="1200" b="1" kern="1200" dirty="0" smtClean="0"/>
            <a:t>Continue work  on preliminary design and environmental document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00"/>
              </a:solidFill>
            </a:rPr>
            <a:t>FALL 2018</a:t>
          </a:r>
          <a:endParaRPr lang="en-US" sz="1200" b="1" kern="1200" dirty="0">
            <a:solidFill>
              <a:srgbClr val="FFFF00"/>
            </a:solidFill>
          </a:endParaRPr>
        </a:p>
      </dsp:txBody>
      <dsp:txXfrm>
        <a:off x="2099631" y="428292"/>
        <a:ext cx="1520195" cy="1886615"/>
      </dsp:txXfrm>
    </dsp:sp>
    <dsp:sp modelId="{A9DBE390-B54B-4954-A178-E0390F000798}">
      <dsp:nvSpPr>
        <dsp:cNvPr id="0" name=""/>
        <dsp:cNvSpPr/>
      </dsp:nvSpPr>
      <dsp:spPr>
        <a:xfrm>
          <a:off x="3764912" y="1171366"/>
          <a:ext cx="235586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3764912" y="1251459"/>
        <a:ext cx="164910" cy="240280"/>
      </dsp:txXfrm>
    </dsp:sp>
    <dsp:sp modelId="{4AFF89BE-F819-492D-AE1F-1CC55FAABD12}">
      <dsp:nvSpPr>
        <dsp:cNvPr id="0" name=""/>
        <dsp:cNvSpPr/>
      </dsp:nvSpPr>
      <dsp:spPr>
        <a:xfrm>
          <a:off x="4111623" y="371477"/>
          <a:ext cx="1614785" cy="20002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-20" baseline="0" dirty="0" smtClean="0"/>
            <a:t>Finalize environmental document </a:t>
          </a:r>
          <a:endParaRPr lang="en-US" sz="1200" b="1" kern="1200" spc="-20" baseline="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spc="-20" baseline="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-20" baseline="0" dirty="0" smtClean="0">
              <a:solidFill>
                <a:schemeClr val="bg1"/>
              </a:solidFill>
            </a:rPr>
            <a:t>Communicate Project Decision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-20" baseline="0" dirty="0" smtClean="0">
              <a:solidFill>
                <a:srgbClr val="FFFF00"/>
              </a:solidFill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spc="-20" baseline="0" dirty="0" smtClean="0">
            <a:solidFill>
              <a:srgbClr val="FFFF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-20" baseline="0" dirty="0" smtClean="0">
              <a:solidFill>
                <a:srgbClr val="FFFF00"/>
              </a:solidFill>
            </a:rPr>
            <a:t>FALL 2018 </a:t>
          </a:r>
          <a:endParaRPr lang="en-US" sz="1200" b="1" kern="1200" spc="-20" baseline="0" dirty="0">
            <a:solidFill>
              <a:srgbClr val="FFFF00"/>
            </a:solidFill>
          </a:endParaRPr>
        </a:p>
      </dsp:txBody>
      <dsp:txXfrm>
        <a:off x="4158918" y="418772"/>
        <a:ext cx="1520195" cy="1905654"/>
      </dsp:txXfrm>
    </dsp:sp>
    <dsp:sp modelId="{7DD68AA4-FA44-4646-8DBE-2907180FB588}">
      <dsp:nvSpPr>
        <dsp:cNvPr id="0" name=""/>
        <dsp:cNvSpPr/>
      </dsp:nvSpPr>
      <dsp:spPr>
        <a:xfrm>
          <a:off x="5835659" y="1171366"/>
          <a:ext cx="263195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5835659" y="1251459"/>
        <a:ext cx="184237" cy="240280"/>
      </dsp:txXfrm>
    </dsp:sp>
    <dsp:sp modelId="{6B0B18CE-EE15-4CEC-9821-8D51EFB8BACE}">
      <dsp:nvSpPr>
        <dsp:cNvPr id="0" name=""/>
        <dsp:cNvSpPr/>
      </dsp:nvSpPr>
      <dsp:spPr>
        <a:xfrm>
          <a:off x="6223003" y="371477"/>
          <a:ext cx="1614785" cy="20002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Complete design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solidFill>
              <a:srgbClr val="FFFF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solidFill>
              <a:srgbClr val="FFFF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solidFill>
              <a:srgbClr val="FFFF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00"/>
              </a:solidFill>
            </a:rPr>
            <a:t>LATE 2018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>
            <a:solidFill>
              <a:srgbClr val="FFFF00"/>
            </a:solidFill>
          </a:endParaRPr>
        </a:p>
      </dsp:txBody>
      <dsp:txXfrm>
        <a:off x="6270298" y="418772"/>
        <a:ext cx="1520195" cy="1905654"/>
      </dsp:txXfrm>
    </dsp:sp>
    <dsp:sp modelId="{206FC09E-B7ED-4A13-B11A-1E2441F8B660}">
      <dsp:nvSpPr>
        <dsp:cNvPr id="0" name=""/>
        <dsp:cNvSpPr/>
      </dsp:nvSpPr>
      <dsp:spPr>
        <a:xfrm>
          <a:off x="7934051" y="1171366"/>
          <a:ext cx="231905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7934051" y="1251459"/>
        <a:ext cx="162334" cy="240280"/>
      </dsp:txXfrm>
    </dsp:sp>
    <dsp:sp modelId="{97C32940-0CEA-4559-AA19-FE7276BB8C9F}">
      <dsp:nvSpPr>
        <dsp:cNvPr id="0" name=""/>
        <dsp:cNvSpPr/>
      </dsp:nvSpPr>
      <dsp:spPr>
        <a:xfrm>
          <a:off x="8275347" y="371477"/>
          <a:ext cx="1614785" cy="20002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Project Letting</a:t>
          </a:r>
          <a:endParaRPr lang="en-US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Construction </a:t>
          </a:r>
          <a:endParaRPr lang="en-US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00"/>
              </a:solidFill>
            </a:rPr>
            <a:t>2019  </a:t>
          </a:r>
          <a:endParaRPr lang="en-US" sz="1200" b="1" kern="1200" dirty="0">
            <a:solidFill>
              <a:srgbClr val="FFFF00"/>
            </a:solidFill>
          </a:endParaRPr>
        </a:p>
      </dsp:txBody>
      <dsp:txXfrm>
        <a:off x="8322642" y="418772"/>
        <a:ext cx="1520195" cy="190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0.82305</cdr:x>
      <cdr:y>0.25852</cdr:y>
    </cdr:from>
    <cdr:to>
      <cdr:x>0.93481</cdr:x>
      <cdr:y>0.4509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34175" y="12287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0.58091</cdr:x>
      <cdr:y>0.14228</cdr:y>
    </cdr:from>
    <cdr:to>
      <cdr:x>0.85332</cdr:x>
      <cdr:y>0.28457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752975" y="676275"/>
          <a:ext cx="2228850" cy="676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0.59735</cdr:x>
      <cdr:y>0.15951</cdr:y>
    </cdr:from>
    <cdr:to>
      <cdr:x>0.85675</cdr:x>
      <cdr:y>0.2537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20000" y="990600"/>
          <a:ext cx="3309024" cy="5849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174625" indent="-174625"/>
          <a:r>
            <a:rPr lang="en-US" sz="1400" dirty="0"/>
            <a:t>← </a:t>
          </a:r>
          <a:r>
            <a:rPr lang="en-US" sz="1400" dirty="0" err="1" smtClean="0"/>
            <a:t>Dogbone</a:t>
          </a:r>
          <a:r>
            <a:rPr lang="en-US" sz="1400" baseline="0" dirty="0" smtClean="0">
              <a:effectLst/>
              <a:latin typeface="+mn-lt"/>
              <a:ea typeface="+mn-ea"/>
              <a:cs typeface="+mn-cs"/>
            </a:rPr>
            <a:t> </a:t>
          </a:r>
          <a:r>
            <a:rPr lang="en-US" sz="1400" baseline="0" dirty="0">
              <a:effectLst/>
              <a:latin typeface="+mn-lt"/>
              <a:ea typeface="+mn-ea"/>
              <a:cs typeface="+mn-cs"/>
            </a:rPr>
            <a:t>can handle </a:t>
          </a:r>
          <a:r>
            <a:rPr lang="en-US" sz="1400" b="1" u="sng" baseline="0" dirty="0">
              <a:effectLst/>
              <a:latin typeface="+mn-lt"/>
              <a:ea typeface="+mn-ea"/>
              <a:cs typeface="+mn-cs"/>
            </a:rPr>
            <a:t>33,010 </a:t>
          </a:r>
          <a:r>
            <a:rPr lang="en-US" sz="1400" b="1" u="sng" baseline="0" dirty="0" smtClean="0">
              <a:effectLst/>
              <a:latin typeface="+mn-lt"/>
              <a:ea typeface="+mn-ea"/>
              <a:cs typeface="+mn-cs"/>
            </a:rPr>
            <a:t>AADT</a:t>
          </a:r>
          <a:br>
            <a:rPr lang="en-US" sz="1400" b="1" u="sng" baseline="0" dirty="0" smtClean="0">
              <a:effectLst/>
              <a:latin typeface="+mn-lt"/>
              <a:ea typeface="+mn-ea"/>
              <a:cs typeface="+mn-cs"/>
            </a:rPr>
          </a:br>
          <a:r>
            <a:rPr lang="en-US" sz="1400" b="1" baseline="0" dirty="0" smtClean="0">
              <a:effectLst/>
              <a:latin typeface="+mn-lt"/>
              <a:ea typeface="+mn-ea"/>
              <a:cs typeface="+mn-cs"/>
            </a:rPr>
            <a:t> </a:t>
          </a:r>
          <a:r>
            <a:rPr lang="en-US" sz="1400" baseline="0" dirty="0">
              <a:effectLst/>
              <a:latin typeface="+mn-lt"/>
              <a:ea typeface="+mn-ea"/>
              <a:cs typeface="+mn-cs"/>
            </a:rPr>
            <a:t>more than projected</a:t>
          </a:r>
        </a:p>
        <a:p xmlns:a="http://schemas.openxmlformats.org/drawingml/2006/main">
          <a:r>
            <a:rPr lang="en-US" sz="1400" baseline="0" dirty="0">
              <a:effectLst/>
              <a:latin typeface="+mn-lt"/>
              <a:ea typeface="+mn-ea"/>
              <a:cs typeface="+mn-cs"/>
            </a:rPr>
            <a:t>                                               </a:t>
          </a:r>
          <a:endParaRPr lang="en-US" sz="1400" dirty="0">
            <a:effectLst/>
          </a:endParaRPr>
        </a:p>
      </cdr:txBody>
    </cdr:sp>
  </cdr:relSizeAnchor>
  <cdr:relSizeAnchor xmlns:cdr="http://schemas.openxmlformats.org/drawingml/2006/chartDrawing">
    <cdr:from>
      <cdr:x>0.82305</cdr:x>
      <cdr:y>0.25852</cdr:y>
    </cdr:from>
    <cdr:to>
      <cdr:x>0.93481</cdr:x>
      <cdr:y>0.4509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734175" y="12287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0.58091</cdr:x>
      <cdr:y>0.14228</cdr:y>
    </cdr:from>
    <cdr:to>
      <cdr:x>0.85332</cdr:x>
      <cdr:y>0.28457</cdr:y>
    </cdr:to>
    <cdr:sp macro="" textlink="">
      <cdr:nvSpPr>
        <cdr:cNvPr id="9" name="TextBox 2"/>
        <cdr:cNvSpPr txBox="1"/>
      </cdr:nvSpPr>
      <cdr:spPr>
        <a:xfrm xmlns:a="http://schemas.openxmlformats.org/drawingml/2006/main">
          <a:off x="4752975" y="676275"/>
          <a:ext cx="2228850" cy="676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0.82305</cdr:x>
      <cdr:y>0.25852</cdr:y>
    </cdr:from>
    <cdr:to>
      <cdr:x>0.93481</cdr:x>
      <cdr:y>0.4509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6734175" y="12287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0.59735</cdr:x>
      <cdr:y>0.40581</cdr:y>
    </cdr:from>
    <cdr:to>
      <cdr:x>0.89014</cdr:x>
      <cdr:y>0.5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7620000" y="2520202"/>
          <a:ext cx="3734971" cy="5849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74625" indent="-174625"/>
          <a:r>
            <a:rPr lang="en-US" sz="1400" dirty="0"/>
            <a:t>← </a:t>
          </a:r>
          <a:r>
            <a:rPr lang="en-US" sz="1400" dirty="0" smtClean="0">
              <a:effectLst/>
              <a:latin typeface="+mn-lt"/>
              <a:ea typeface="+mn-ea"/>
              <a:cs typeface="+mn-cs"/>
            </a:rPr>
            <a:t>Tight Diam.</a:t>
          </a:r>
          <a:r>
            <a:rPr lang="en-US" sz="1400" baseline="0" dirty="0" smtClean="0">
              <a:effectLst/>
              <a:latin typeface="+mn-lt"/>
              <a:ea typeface="+mn-ea"/>
              <a:cs typeface="+mn-cs"/>
            </a:rPr>
            <a:t> </a:t>
          </a:r>
          <a:r>
            <a:rPr lang="en-US" sz="1400" baseline="0" dirty="0">
              <a:effectLst/>
              <a:latin typeface="+mn-lt"/>
              <a:ea typeface="+mn-ea"/>
              <a:cs typeface="+mn-cs"/>
            </a:rPr>
            <a:t>can handle </a:t>
          </a:r>
          <a:r>
            <a:rPr lang="en-US" sz="1400" b="1" u="sng" baseline="0" dirty="0">
              <a:effectLst/>
              <a:latin typeface="+mn-lt"/>
              <a:ea typeface="+mn-ea"/>
              <a:cs typeface="+mn-cs"/>
            </a:rPr>
            <a:t>14,230 </a:t>
          </a:r>
          <a:r>
            <a:rPr lang="en-US" sz="1400" b="1" u="sng" baseline="0" dirty="0" smtClean="0">
              <a:effectLst/>
              <a:latin typeface="+mn-lt"/>
              <a:ea typeface="+mn-ea"/>
              <a:cs typeface="+mn-cs"/>
            </a:rPr>
            <a:t>AADT</a:t>
          </a:r>
          <a:br>
            <a:rPr lang="en-US" sz="1400" b="1" u="sng" baseline="0" dirty="0" smtClean="0">
              <a:effectLst/>
              <a:latin typeface="+mn-lt"/>
              <a:ea typeface="+mn-ea"/>
              <a:cs typeface="+mn-cs"/>
            </a:rPr>
          </a:br>
          <a:r>
            <a:rPr lang="en-US" sz="1400" b="1" baseline="0" dirty="0" smtClean="0">
              <a:effectLst/>
              <a:latin typeface="+mn-lt"/>
              <a:ea typeface="+mn-ea"/>
              <a:cs typeface="+mn-cs"/>
            </a:rPr>
            <a:t> </a:t>
          </a:r>
          <a:r>
            <a:rPr lang="en-US" sz="1400" baseline="0" dirty="0" smtClean="0">
              <a:effectLst/>
              <a:latin typeface="+mn-lt"/>
              <a:ea typeface="+mn-ea"/>
              <a:cs typeface="+mn-cs"/>
            </a:rPr>
            <a:t>more than </a:t>
          </a:r>
          <a:r>
            <a:rPr lang="en-US" sz="1400" baseline="0" dirty="0">
              <a:effectLst/>
              <a:latin typeface="+mn-lt"/>
              <a:ea typeface="+mn-ea"/>
              <a:cs typeface="+mn-cs"/>
            </a:rPr>
            <a:t>projected</a:t>
          </a:r>
        </a:p>
        <a:p xmlns:a="http://schemas.openxmlformats.org/drawingml/2006/main">
          <a:r>
            <a:rPr lang="en-US" sz="1400" baseline="0" dirty="0">
              <a:effectLst/>
              <a:latin typeface="+mn-lt"/>
              <a:ea typeface="+mn-ea"/>
              <a:cs typeface="+mn-cs"/>
            </a:rPr>
            <a:t>                                              </a:t>
          </a:r>
          <a:endParaRPr lang="en-US" sz="1400" dirty="0">
            <a:effectLst/>
          </a:endParaRPr>
        </a:p>
      </cdr:txBody>
    </cdr:sp>
  </cdr:relSizeAnchor>
  <cdr:relSizeAnchor xmlns:cdr="http://schemas.openxmlformats.org/drawingml/2006/chartDrawing">
    <cdr:from>
      <cdr:x>0.59477</cdr:x>
      <cdr:y>0.50649</cdr:y>
    </cdr:from>
    <cdr:to>
      <cdr:x>0.8576</cdr:x>
      <cdr:y>0.60068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6934199" y="2971800"/>
          <a:ext cx="3064272" cy="552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74625" indent="-174625"/>
          <a:r>
            <a:rPr lang="en-US" sz="1400" dirty="0"/>
            <a:t>← </a:t>
          </a:r>
          <a:r>
            <a:rPr lang="en-US" sz="1400" dirty="0" smtClean="0"/>
            <a:t>Existing </a:t>
          </a:r>
          <a:r>
            <a:rPr lang="en-US" sz="1400" dirty="0" smtClean="0">
              <a:effectLst/>
              <a:latin typeface="+mn-lt"/>
              <a:ea typeface="+mn-ea"/>
              <a:cs typeface="+mn-cs"/>
            </a:rPr>
            <a:t>Signal</a:t>
          </a:r>
          <a:r>
            <a:rPr lang="en-US" sz="1400" baseline="0" dirty="0" smtClean="0">
              <a:effectLst/>
              <a:latin typeface="+mn-lt"/>
              <a:ea typeface="+mn-ea"/>
              <a:cs typeface="+mn-cs"/>
            </a:rPr>
            <a:t> </a:t>
          </a:r>
          <a:r>
            <a:rPr lang="en-US" sz="1400" baseline="0" dirty="0">
              <a:effectLst/>
              <a:latin typeface="+mn-lt"/>
              <a:ea typeface="+mn-ea"/>
              <a:cs typeface="+mn-cs"/>
            </a:rPr>
            <a:t>can handle </a:t>
          </a:r>
          <a:r>
            <a:rPr lang="en-US" sz="1400" b="1" u="sng" baseline="0" dirty="0">
              <a:effectLst/>
              <a:latin typeface="+mn-lt"/>
              <a:ea typeface="+mn-ea"/>
              <a:cs typeface="+mn-cs"/>
            </a:rPr>
            <a:t>6,490 </a:t>
          </a:r>
          <a:r>
            <a:rPr lang="en-US" sz="1400" b="1" u="sng" baseline="0" dirty="0" smtClean="0">
              <a:effectLst/>
              <a:latin typeface="+mn-lt"/>
              <a:ea typeface="+mn-ea"/>
              <a:cs typeface="+mn-cs"/>
            </a:rPr>
            <a:t>AADT</a:t>
          </a:r>
          <a:br>
            <a:rPr lang="en-US" sz="1400" b="1" u="sng" baseline="0" dirty="0" smtClean="0">
              <a:effectLst/>
              <a:latin typeface="+mn-lt"/>
              <a:ea typeface="+mn-ea"/>
              <a:cs typeface="+mn-cs"/>
            </a:rPr>
          </a:br>
          <a:r>
            <a:rPr lang="en-US" sz="1400" baseline="0" dirty="0" smtClean="0">
              <a:effectLst/>
              <a:latin typeface="+mn-lt"/>
              <a:ea typeface="+mn-ea"/>
              <a:cs typeface="+mn-cs"/>
            </a:rPr>
            <a:t>more </a:t>
          </a:r>
          <a:r>
            <a:rPr lang="en-US" sz="1400" baseline="0" dirty="0">
              <a:effectLst/>
              <a:latin typeface="+mn-lt"/>
              <a:ea typeface="+mn-ea"/>
              <a:cs typeface="+mn-cs"/>
            </a:rPr>
            <a:t>than projected</a:t>
          </a:r>
        </a:p>
        <a:p xmlns:a="http://schemas.openxmlformats.org/drawingml/2006/main">
          <a:r>
            <a:rPr lang="en-US" sz="1400" baseline="0" dirty="0">
              <a:effectLst/>
              <a:latin typeface="+mn-lt"/>
              <a:ea typeface="+mn-ea"/>
              <a:cs typeface="+mn-cs"/>
            </a:rPr>
            <a:t>                                               </a:t>
          </a:r>
          <a:endParaRPr lang="en-US" sz="1400" dirty="0">
            <a:effectLst/>
          </a:endParaRPr>
        </a:p>
      </cdr:txBody>
    </cdr:sp>
  </cdr:relSizeAnchor>
  <cdr:relSizeAnchor xmlns:cdr="http://schemas.openxmlformats.org/drawingml/2006/chartDrawing">
    <cdr:from>
      <cdr:x>0.59735</cdr:x>
      <cdr:y>0.60123</cdr:y>
    </cdr:from>
    <cdr:to>
      <cdr:x>0.82739</cdr:x>
      <cdr:y>0.69542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7620000" y="3733800"/>
          <a:ext cx="2934472" cy="5849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← </a:t>
          </a:r>
          <a:r>
            <a:rPr lang="en-US" sz="1400" baseline="0" dirty="0">
              <a:effectLst/>
              <a:latin typeface="+mn-lt"/>
              <a:ea typeface="+mn-ea"/>
              <a:cs typeface="+mn-cs"/>
            </a:rPr>
            <a:t>19,090 AADT projected</a:t>
          </a:r>
        </a:p>
        <a:p xmlns:a="http://schemas.openxmlformats.org/drawingml/2006/main">
          <a:r>
            <a:rPr lang="en-US" sz="1400" baseline="0" dirty="0">
              <a:effectLst/>
              <a:latin typeface="+mn-lt"/>
              <a:ea typeface="+mn-ea"/>
              <a:cs typeface="+mn-cs"/>
            </a:rPr>
            <a:t>                </a:t>
          </a:r>
        </a:p>
      </cdr:txBody>
    </cdr:sp>
  </cdr:relSizeAnchor>
  <cdr:relSizeAnchor xmlns:cdr="http://schemas.openxmlformats.org/drawingml/2006/chartDrawing">
    <cdr:from>
      <cdr:x>0.09697</cdr:x>
      <cdr:y>0.6424</cdr:y>
    </cdr:from>
    <cdr:to>
      <cdr:x>0.22684</cdr:x>
      <cdr:y>0.68344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66775" y="3769204"/>
          <a:ext cx="1428749" cy="240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12,635 AADT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B7D8CD31-DE92-4D64-BD1C-30C4A637E335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1263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31263"/>
            <a:ext cx="3038475" cy="463550"/>
          </a:xfrm>
          <a:prstGeom prst="rect">
            <a:avLst/>
          </a:prstGeom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4782AC-5042-4B9F-B18D-A48F4884EF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323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8B2AEF87-254E-4F99-A630-818954CF7626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1475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1263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31263"/>
            <a:ext cx="3038475" cy="463550"/>
          </a:xfrm>
          <a:prstGeom prst="rect">
            <a:avLst/>
          </a:prstGeom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45E6A2-29DD-456D-9DB3-AC2FED6876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147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E6A2-29DD-456D-9DB3-AC2FED68764F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35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E6A2-29DD-456D-9DB3-AC2FED68764F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072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E6A2-29DD-456D-9DB3-AC2FED68764F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79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11887200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9B3F3-9C75-4B7B-A2DA-48A48710FED2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56BB-F284-45AB-8905-C100142D8F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80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867400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 sz="1600"/>
            </a:lvl4pPr>
            <a:lvl5pPr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914400"/>
            <a:ext cx="5791200" cy="52578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sz="1600" baseline="0"/>
            </a:lvl4pPr>
            <a:lvl5pPr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D9C32-7161-4F46-BFB7-6F3595BE6586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189B3-7280-4858-A849-F123FE9B7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38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FFA50-5EDF-4291-B611-BC0A06523A8A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C75A3-98A6-476C-A07A-A9559F010C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12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977EC-570E-4D78-92AA-9BFCFC9DC30C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374F3-93AC-4F5B-A53C-B7F9EE84D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11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9906000" cy="213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0B1D-D65D-457A-9485-011B6DF16E6F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2B978-46FD-44B7-873B-B5B2B8A66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65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9906000" cy="213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0B1D-D65D-457A-9485-011B6DF16E6F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2B978-46FD-44B7-873B-B5B2B8A66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19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A21AC-F0F2-42AA-8235-25798F4E6EFF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03C44-1EDD-4768-B342-26B200AB4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93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-1944688"/>
            <a:ext cx="12417426" cy="10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066800"/>
            <a:ext cx="1188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 (Calibri Light 28)</a:t>
            </a:r>
          </a:p>
          <a:p>
            <a:pPr lvl="1"/>
            <a:r>
              <a:rPr lang="en-US" altLang="en-US"/>
              <a:t>Second level (Calibri Light 24)</a:t>
            </a:r>
          </a:p>
          <a:p>
            <a:pPr lvl="2"/>
            <a:r>
              <a:rPr lang="en-US" altLang="en-US"/>
              <a:t>Third level (Calibri Light 20)</a:t>
            </a:r>
          </a:p>
          <a:p>
            <a:pPr lvl="3"/>
            <a:r>
              <a:rPr lang="en-US" altLang="en-US"/>
              <a:t>Fourth level (Calibri Light 16)</a:t>
            </a:r>
          </a:p>
          <a:p>
            <a:pPr lvl="4"/>
            <a:r>
              <a:rPr lang="en-US" altLang="en-US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E35ECE-9946-417C-B6CA-4D936ABBBC76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D96B05C-3E0B-4E27-83DB-C80B2AED8C1D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28600" y="0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 userDrawn="1"/>
        </p:nvSpPr>
        <p:spPr>
          <a:xfrm>
            <a:off x="228600" y="0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846711"/>
            <a:ext cx="1219200" cy="3850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4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-1944688"/>
            <a:ext cx="12417426" cy="10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8F929A-380E-479A-B212-948A94A20121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DC9405E-E720-4331-94AE-2B3749B3FB1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181100" y="1123950"/>
            <a:ext cx="9829800" cy="4610100"/>
          </a:xfrm>
          <a:prstGeom prst="roundRect">
            <a:avLst/>
          </a:prstGeom>
          <a:noFill/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-1944688"/>
            <a:ext cx="12417426" cy="10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81471E-BD94-4899-96A2-9E92C5E5A74D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FDF70BC-DD4C-4E35-AAEA-90C81434FD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LaPorteDistrictCommunications@indot.in.gov" TargetMode="External"/><Relationship Id="rId2" Type="http://schemas.openxmlformats.org/officeDocument/2006/relationships/hyperlink" Target="http://www.in.gov/indot/2705.htm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.gov/indot/2705.htm" TargetMode="External"/><Relationship Id="rId2" Type="http://schemas.openxmlformats.org/officeDocument/2006/relationships/hyperlink" Target="mailto:LaPorteDistrictCommunications@indot.in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rclark@indot.in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.gov/indot/2705.htm" TargetMode="External"/><Relationship Id="rId2" Type="http://schemas.openxmlformats.org/officeDocument/2006/relationships/hyperlink" Target="mailto:LaPorteDistrictCommunications@indot.in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rclark@indot.in.go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U.S. </a:t>
            </a:r>
            <a:r>
              <a:rPr lang="en-US" altLang="en-US" dirty="0" smtClean="0"/>
              <a:t>20 </a:t>
            </a:r>
            <a:r>
              <a:rPr lang="en-US" altLang="en-US" dirty="0"/>
              <a:t>at </a:t>
            </a:r>
            <a:r>
              <a:rPr lang="en-US" altLang="en-US" dirty="0" smtClean="0"/>
              <a:t>State Road 2 </a:t>
            </a:r>
            <a:r>
              <a:rPr lang="en-US" altLang="en-US" dirty="0" smtClean="0"/>
              <a:t>New Interchange </a:t>
            </a:r>
            <a:endParaRPr lang="en-US" altLang="en-US" dirty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3733800"/>
            <a:ext cx="9906000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/>
              <a:t>Indiana Department of Transportation</a:t>
            </a:r>
          </a:p>
          <a:p>
            <a:pPr eaLnBrk="1" hangingPunct="1"/>
            <a:r>
              <a:rPr lang="en-US" altLang="en-US" sz="2400" dirty="0" smtClean="0"/>
              <a:t>Wednesday</a:t>
            </a:r>
            <a:r>
              <a:rPr lang="en-US" altLang="en-US" sz="2400" dirty="0" smtClean="0"/>
              <a:t>, </a:t>
            </a:r>
            <a:r>
              <a:rPr lang="en-US" altLang="en-US" sz="2400" dirty="0" smtClean="0"/>
              <a:t>Aug. </a:t>
            </a:r>
            <a:r>
              <a:rPr lang="en-US" altLang="en-US" sz="2400" dirty="0" smtClean="0"/>
              <a:t>1, 2018</a:t>
            </a:r>
          </a:p>
          <a:p>
            <a:pPr eaLnBrk="1" hangingPunct="1"/>
            <a:r>
              <a:rPr lang="en-US" altLang="en-US" sz="2400" dirty="0" smtClean="0"/>
              <a:t>6 p.m.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641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Crash Data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855538"/>
              </p:ext>
            </p:extLst>
          </p:nvPr>
        </p:nvGraphicFramePr>
        <p:xfrm>
          <a:off x="762000" y="990600"/>
          <a:ext cx="9144000" cy="5439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406"/>
                <a:gridCol w="657054"/>
                <a:gridCol w="657054"/>
                <a:gridCol w="657054"/>
                <a:gridCol w="657054"/>
                <a:gridCol w="657054"/>
                <a:gridCol w="657054"/>
                <a:gridCol w="657054"/>
                <a:gridCol w="657054"/>
                <a:gridCol w="657054"/>
                <a:gridCol w="657054"/>
                <a:gridCol w="657054"/>
              </a:tblGrid>
              <a:tr h="719183">
                <a:tc gridSpan="1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Crash Data for </a:t>
                      </a:r>
                      <a:r>
                        <a:rPr lang="en-US" sz="2800" dirty="0" smtClean="0"/>
                        <a:t>U.S. </a:t>
                      </a:r>
                      <a:r>
                        <a:rPr lang="en-US" sz="2800" dirty="0" smtClean="0"/>
                        <a:t>20 at SR 2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9183">
                <a:tc>
                  <a:txBody>
                    <a:bodyPr/>
                    <a:lstStyle/>
                    <a:p>
                      <a:pPr algn="r"/>
                      <a:endParaRPr lang="en-US" b="1" dirty="0" smtClean="0"/>
                    </a:p>
                    <a:p>
                      <a:pPr algn="r"/>
                      <a:r>
                        <a:rPr lang="en-US" b="1" dirty="0" smtClean="0"/>
                        <a:t>YEAR</a:t>
                      </a:r>
                    </a:p>
                    <a:p>
                      <a:r>
                        <a:rPr lang="en-US" b="1" dirty="0" smtClean="0"/>
                        <a:t>SEVERITY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‘08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‘09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‘10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‘11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‘12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‘13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‘14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‘15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‘16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‘17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Total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33697">
                <a:tc>
                  <a:txBody>
                    <a:bodyPr/>
                    <a:lstStyle/>
                    <a:p>
                      <a:r>
                        <a:rPr lang="en-US" dirty="0" smtClean="0"/>
                        <a:t>Crash</a:t>
                      </a:r>
                      <a:r>
                        <a:rPr lang="en-US" baseline="0" dirty="0" smtClean="0"/>
                        <a:t> with no Injury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14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Arial"/>
                        </a:rPr>
                        <a:t>12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7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7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9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14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Arial"/>
                        </a:rPr>
                        <a:t>10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Arial"/>
                        </a:rPr>
                        <a:t>12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Arial"/>
                        </a:rPr>
                        <a:t>14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Arial"/>
                        </a:rPr>
                        <a:t>17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Times New Roman"/>
                          <a:cs typeface="Arial"/>
                        </a:rPr>
                        <a:t>159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9183">
                <a:tc>
                  <a:txBody>
                    <a:bodyPr/>
                    <a:lstStyle/>
                    <a:p>
                      <a:r>
                        <a:rPr lang="en-US" dirty="0" smtClean="0"/>
                        <a:t>Non-Incapacitating</a:t>
                      </a:r>
                      <a:r>
                        <a:rPr lang="en-US" baseline="0" dirty="0" smtClean="0"/>
                        <a:t> Injury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Arial"/>
                        </a:rPr>
                        <a:t>4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Arial"/>
                        </a:rPr>
                        <a:t>4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3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Arial"/>
                        </a:rPr>
                        <a:t>9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Arial"/>
                        </a:rPr>
                        <a:t>10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5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4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Arial"/>
                        </a:rPr>
                        <a:t>3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Arial"/>
                        </a:rPr>
                        <a:t>7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Times New Roman"/>
                          <a:cs typeface="Arial"/>
                        </a:rPr>
                        <a:t>67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9183">
                <a:tc>
                  <a:txBody>
                    <a:bodyPr/>
                    <a:lstStyle/>
                    <a:p>
                      <a:r>
                        <a:rPr lang="en-US" dirty="0" smtClean="0"/>
                        <a:t>Incapacitating</a:t>
                      </a:r>
                      <a:r>
                        <a:rPr lang="en-US" baseline="0" dirty="0" smtClean="0"/>
                        <a:t> Injury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2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3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Times New Roman"/>
                          <a:cs typeface="Arial"/>
                        </a:rPr>
                        <a:t>10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9183">
                <a:tc>
                  <a:txBody>
                    <a:bodyPr/>
                    <a:lstStyle/>
                    <a:p>
                      <a:r>
                        <a:rPr lang="en-US" dirty="0" smtClean="0"/>
                        <a:t>Fatal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-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2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9183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Times New Roman"/>
                          <a:cs typeface="Arial"/>
                        </a:rPr>
                        <a:t>19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Times New Roman"/>
                          <a:cs typeface="Arial"/>
                        </a:rPr>
                        <a:t>16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Times New Roman"/>
                          <a:cs typeface="Arial"/>
                        </a:rPr>
                        <a:t>12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Times New Roman"/>
                          <a:cs typeface="Arial"/>
                        </a:rPr>
                        <a:t>17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Times New Roman"/>
                          <a:cs typeface="Arial"/>
                        </a:rPr>
                        <a:t>19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Times New Roman"/>
                          <a:cs typeface="Arial"/>
                        </a:rPr>
                        <a:t>20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Times New Roman"/>
                          <a:cs typeface="Arial"/>
                        </a:rPr>
                        <a:t>15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Times New Roman"/>
                          <a:cs typeface="Arial"/>
                        </a:rPr>
                        <a:t>17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Times New Roman"/>
                          <a:cs typeface="Arial"/>
                        </a:rPr>
                        <a:t>16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27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238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5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Alternatives Considered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562600"/>
          </a:xfrm>
        </p:spPr>
        <p:txBody>
          <a:bodyPr rtlCol="0">
            <a:normAutofit lnSpcReduction="10000"/>
          </a:bodyPr>
          <a:lstStyle/>
          <a:p>
            <a:pPr eaLnBrk="1" hangingPunct="1">
              <a:defRPr/>
            </a:pPr>
            <a:r>
              <a:rPr lang="en-US" b="1" dirty="0">
                <a:cs typeface="Tahoma" pitchFamily="34" charset="0"/>
              </a:rPr>
              <a:t>No Build</a:t>
            </a:r>
          </a:p>
          <a:p>
            <a:pPr lvl="1" eaLnBrk="1" hangingPunct="1">
              <a:defRPr/>
            </a:pPr>
            <a:r>
              <a:rPr lang="en-US" dirty="0" smtClean="0">
                <a:cs typeface="Tahoma" pitchFamily="34" charset="0"/>
              </a:rPr>
              <a:t>Baseline for comparison for build alternatives </a:t>
            </a:r>
          </a:p>
          <a:p>
            <a:pPr lvl="1" eaLnBrk="1" hangingPunct="1">
              <a:defRPr/>
            </a:pPr>
            <a:r>
              <a:rPr lang="en-US" dirty="0" smtClean="0">
                <a:cs typeface="Tahoma" pitchFamily="34" charset="0"/>
              </a:rPr>
              <a:t>Does not meet purpose and need, does not enhance safety at intersection</a:t>
            </a:r>
            <a:endParaRPr lang="en-US" dirty="0"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b="1" dirty="0" smtClean="0">
                <a:cs typeface="Tahoma" pitchFamily="34" charset="0"/>
              </a:rPr>
              <a:t>Tight Diamond Interchange </a:t>
            </a:r>
            <a:endParaRPr lang="en-US" b="1" dirty="0">
              <a:cs typeface="Tahoma" pitchFamily="34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ahoma" pitchFamily="34" charset="0"/>
              </a:rPr>
              <a:t>Stop controlled intersections with a bridge carrying the north-south </a:t>
            </a:r>
            <a:r>
              <a:rPr lang="en-US" dirty="0" smtClean="0">
                <a:cs typeface="Tahoma" pitchFamily="34" charset="0"/>
              </a:rPr>
              <a:t>leg</a:t>
            </a:r>
            <a:br>
              <a:rPr lang="en-US" dirty="0" smtClean="0">
                <a:cs typeface="Tahoma" pitchFamily="34" charset="0"/>
              </a:rPr>
            </a:br>
            <a:r>
              <a:rPr lang="en-US" dirty="0" smtClean="0">
                <a:cs typeface="Tahoma" pitchFamily="34" charset="0"/>
              </a:rPr>
              <a:t>over </a:t>
            </a:r>
            <a:r>
              <a:rPr lang="en-US" dirty="0" smtClean="0">
                <a:cs typeface="Tahoma" pitchFamily="34" charset="0"/>
              </a:rPr>
              <a:t>the east-west leg</a:t>
            </a:r>
          </a:p>
          <a:p>
            <a:pPr lvl="1" eaLnBrk="1" hangingPunct="1">
              <a:defRPr/>
            </a:pPr>
            <a:r>
              <a:rPr lang="en-US" dirty="0" smtClean="0">
                <a:cs typeface="Tahoma" pitchFamily="34" charset="0"/>
              </a:rPr>
              <a:t>May require additional right-of-way</a:t>
            </a:r>
          </a:p>
          <a:p>
            <a:pPr lvl="1" eaLnBrk="1" hangingPunct="1">
              <a:defRPr/>
            </a:pPr>
            <a:r>
              <a:rPr lang="en-US" dirty="0" smtClean="0">
                <a:cs typeface="Tahoma" pitchFamily="34" charset="0"/>
              </a:rPr>
              <a:t>Does not decrease the number of conflict points to greatest degree</a:t>
            </a:r>
          </a:p>
          <a:p>
            <a:pPr lvl="1" eaLnBrk="1" hangingPunct="1">
              <a:defRPr/>
            </a:pPr>
            <a:r>
              <a:rPr lang="en-US" dirty="0" smtClean="0">
                <a:cs typeface="Tahoma" pitchFamily="34" charset="0"/>
              </a:rPr>
              <a:t>Does not increase traffic efficiency to the greatest degree </a:t>
            </a:r>
            <a:endParaRPr lang="en-US" dirty="0"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b="1" dirty="0" smtClean="0">
                <a:cs typeface="Tahoma" pitchFamily="34" charset="0"/>
              </a:rPr>
              <a:t>Dog-bone interchange with a 3-sided structure</a:t>
            </a:r>
          </a:p>
          <a:p>
            <a:pPr lvl="1" eaLnBrk="1" hangingPunct="1">
              <a:defRPr/>
            </a:pPr>
            <a:r>
              <a:rPr lang="en-US" dirty="0" smtClean="0">
                <a:cs typeface="Tahoma" pitchFamily="34" charset="0"/>
              </a:rPr>
              <a:t>East-west </a:t>
            </a:r>
            <a:r>
              <a:rPr lang="en-US" dirty="0">
                <a:cs typeface="Tahoma" pitchFamily="34" charset="0"/>
              </a:rPr>
              <a:t>roadway </a:t>
            </a:r>
            <a:r>
              <a:rPr lang="en-US" dirty="0" smtClean="0">
                <a:cs typeface="Tahoma" pitchFamily="34" charset="0"/>
              </a:rPr>
              <a:t>would pass over </a:t>
            </a:r>
            <a:r>
              <a:rPr lang="en-US" dirty="0">
                <a:cs typeface="Tahoma" pitchFamily="34" charset="0"/>
              </a:rPr>
              <a:t>the north-south roadway by means of a three-sided </a:t>
            </a:r>
            <a:r>
              <a:rPr lang="en-US" dirty="0" smtClean="0">
                <a:cs typeface="Tahoma" pitchFamily="34" charset="0"/>
              </a:rPr>
              <a:t>structure (i.e. tunnel).</a:t>
            </a:r>
          </a:p>
          <a:p>
            <a:pPr lvl="1" eaLnBrk="1" hangingPunct="1">
              <a:defRPr/>
            </a:pPr>
            <a:r>
              <a:rPr lang="en-US" dirty="0" smtClean="0">
                <a:cs typeface="Tahoma" pitchFamily="34" charset="0"/>
              </a:rPr>
              <a:t>Results in more expensive structure, both up-front and </a:t>
            </a:r>
            <a:r>
              <a:rPr lang="en-US" dirty="0" smtClean="0">
                <a:cs typeface="Tahoma" pitchFamily="34" charset="0"/>
              </a:rPr>
              <a:t>long-term</a:t>
            </a:r>
            <a:br>
              <a:rPr lang="en-US" dirty="0" smtClean="0">
                <a:cs typeface="Tahoma" pitchFamily="34" charset="0"/>
              </a:rPr>
            </a:br>
            <a:r>
              <a:rPr lang="en-US" dirty="0" smtClean="0">
                <a:cs typeface="Tahoma" pitchFamily="34" charset="0"/>
              </a:rPr>
              <a:t>(</a:t>
            </a:r>
            <a:r>
              <a:rPr lang="en-US" dirty="0" smtClean="0">
                <a:cs typeface="Tahoma" pitchFamily="34" charset="0"/>
              </a:rPr>
              <a:t>tunnel vs. bridge)</a:t>
            </a:r>
          </a:p>
          <a:p>
            <a:pPr lvl="1" eaLnBrk="1" hangingPunct="1">
              <a:defRPr/>
            </a:pPr>
            <a:r>
              <a:rPr lang="en-US" dirty="0" smtClean="0">
                <a:cs typeface="Tahoma" pitchFamily="34" charset="0"/>
              </a:rPr>
              <a:t>No right-of-way acquisition necessary</a:t>
            </a:r>
            <a:endParaRPr lang="en-US" dirty="0"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Alternatives Considered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1174697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9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Alternatives </a:t>
            </a:r>
            <a:r>
              <a:rPr lang="en-US" altLang="en-US" b="1" dirty="0" smtClean="0"/>
              <a:t>Analysis – Traffic Capacity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097113"/>
              </p:ext>
            </p:extLst>
          </p:nvPr>
        </p:nvGraphicFramePr>
        <p:xfrm>
          <a:off x="228601" y="838200"/>
          <a:ext cx="116586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973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Existing Intersection 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8915400" cy="56004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Freeform 11"/>
          <p:cNvSpPr/>
          <p:nvPr/>
        </p:nvSpPr>
        <p:spPr>
          <a:xfrm>
            <a:off x="1757363" y="3881438"/>
            <a:ext cx="3819525" cy="2714625"/>
          </a:xfrm>
          <a:custGeom>
            <a:avLst/>
            <a:gdLst>
              <a:gd name="connsiteX0" fmla="*/ 0 w 3819525"/>
              <a:gd name="connsiteY0" fmla="*/ 85725 h 2714625"/>
              <a:gd name="connsiteX1" fmla="*/ 2095500 w 3819525"/>
              <a:gd name="connsiteY1" fmla="*/ 0 h 2714625"/>
              <a:gd name="connsiteX2" fmla="*/ 2338387 w 3819525"/>
              <a:gd name="connsiteY2" fmla="*/ 0 h 2714625"/>
              <a:gd name="connsiteX3" fmla="*/ 2538412 w 3819525"/>
              <a:gd name="connsiteY3" fmla="*/ 19050 h 2714625"/>
              <a:gd name="connsiteX4" fmla="*/ 2762250 w 3819525"/>
              <a:gd name="connsiteY4" fmla="*/ 47625 h 2714625"/>
              <a:gd name="connsiteX5" fmla="*/ 3209925 w 3819525"/>
              <a:gd name="connsiteY5" fmla="*/ 176212 h 2714625"/>
              <a:gd name="connsiteX6" fmla="*/ 3529012 w 3819525"/>
              <a:gd name="connsiteY6" fmla="*/ 300037 h 2714625"/>
              <a:gd name="connsiteX7" fmla="*/ 3743325 w 3819525"/>
              <a:gd name="connsiteY7" fmla="*/ 395287 h 2714625"/>
              <a:gd name="connsiteX8" fmla="*/ 3819525 w 3819525"/>
              <a:gd name="connsiteY8" fmla="*/ 585787 h 2714625"/>
              <a:gd name="connsiteX9" fmla="*/ 3738562 w 3819525"/>
              <a:gd name="connsiteY9" fmla="*/ 733425 h 2714625"/>
              <a:gd name="connsiteX10" fmla="*/ 3400425 w 3819525"/>
              <a:gd name="connsiteY10" fmla="*/ 1462087 h 2714625"/>
              <a:gd name="connsiteX11" fmla="*/ 3138487 w 3819525"/>
              <a:gd name="connsiteY11" fmla="*/ 1909762 h 2714625"/>
              <a:gd name="connsiteX12" fmla="*/ 2781300 w 3819525"/>
              <a:gd name="connsiteY12" fmla="*/ 2324100 h 2714625"/>
              <a:gd name="connsiteX13" fmla="*/ 2562225 w 3819525"/>
              <a:gd name="connsiteY13" fmla="*/ 2519362 h 2714625"/>
              <a:gd name="connsiteX14" fmla="*/ 2343150 w 3819525"/>
              <a:gd name="connsiteY14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9525" h="2714625">
                <a:moveTo>
                  <a:pt x="0" y="85725"/>
                </a:moveTo>
                <a:lnTo>
                  <a:pt x="2095500" y="0"/>
                </a:lnTo>
                <a:lnTo>
                  <a:pt x="2338387" y="0"/>
                </a:lnTo>
                <a:lnTo>
                  <a:pt x="2538412" y="19050"/>
                </a:lnTo>
                <a:lnTo>
                  <a:pt x="2762250" y="47625"/>
                </a:lnTo>
                <a:lnTo>
                  <a:pt x="3209925" y="176212"/>
                </a:lnTo>
                <a:lnTo>
                  <a:pt x="3529012" y="300037"/>
                </a:lnTo>
                <a:lnTo>
                  <a:pt x="3743325" y="395287"/>
                </a:lnTo>
                <a:lnTo>
                  <a:pt x="3819525" y="585787"/>
                </a:lnTo>
                <a:lnTo>
                  <a:pt x="3738562" y="733425"/>
                </a:lnTo>
                <a:lnTo>
                  <a:pt x="3400425" y="1462087"/>
                </a:lnTo>
                <a:lnTo>
                  <a:pt x="3138487" y="1909762"/>
                </a:lnTo>
                <a:lnTo>
                  <a:pt x="2781300" y="2324100"/>
                </a:lnTo>
                <a:lnTo>
                  <a:pt x="2562225" y="2519362"/>
                </a:lnTo>
                <a:lnTo>
                  <a:pt x="2343150" y="2714625"/>
                </a:lnTo>
              </a:path>
            </a:pathLst>
          </a:custGeom>
          <a:noFill/>
          <a:ln w="25400">
            <a:solidFill>
              <a:srgbClr val="3333CC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581525" y="3852863"/>
            <a:ext cx="5272087" cy="2747962"/>
          </a:xfrm>
          <a:custGeom>
            <a:avLst/>
            <a:gdLst>
              <a:gd name="connsiteX0" fmla="*/ 0 w 4062413"/>
              <a:gd name="connsiteY0" fmla="*/ 2743200 h 2743200"/>
              <a:gd name="connsiteX1" fmla="*/ 361950 w 4062413"/>
              <a:gd name="connsiteY1" fmla="*/ 2443163 h 2743200"/>
              <a:gd name="connsiteX2" fmla="*/ 719138 w 4062413"/>
              <a:gd name="connsiteY2" fmla="*/ 2028825 h 2743200"/>
              <a:gd name="connsiteX3" fmla="*/ 942975 w 4062413"/>
              <a:gd name="connsiteY3" fmla="*/ 1638300 h 2743200"/>
              <a:gd name="connsiteX4" fmla="*/ 1166813 w 4062413"/>
              <a:gd name="connsiteY4" fmla="*/ 1190625 h 2743200"/>
              <a:gd name="connsiteX5" fmla="*/ 1371600 w 4062413"/>
              <a:gd name="connsiteY5" fmla="*/ 828675 h 2743200"/>
              <a:gd name="connsiteX6" fmla="*/ 1462088 w 4062413"/>
              <a:gd name="connsiteY6" fmla="*/ 681038 h 2743200"/>
              <a:gd name="connsiteX7" fmla="*/ 1838325 w 4062413"/>
              <a:gd name="connsiteY7" fmla="*/ 571500 h 2743200"/>
              <a:gd name="connsiteX8" fmla="*/ 2357438 w 4062413"/>
              <a:gd name="connsiteY8" fmla="*/ 538163 h 2743200"/>
              <a:gd name="connsiteX9" fmla="*/ 2838450 w 4062413"/>
              <a:gd name="connsiteY9" fmla="*/ 404813 h 2743200"/>
              <a:gd name="connsiteX10" fmla="*/ 3286125 w 4062413"/>
              <a:gd name="connsiteY10" fmla="*/ 133350 h 2743200"/>
              <a:gd name="connsiteX11" fmla="*/ 3743325 w 4062413"/>
              <a:gd name="connsiteY11" fmla="*/ 33338 h 2743200"/>
              <a:gd name="connsiteX12" fmla="*/ 4062413 w 4062413"/>
              <a:gd name="connsiteY12" fmla="*/ 0 h 2743200"/>
              <a:gd name="connsiteX0" fmla="*/ 0 w 4086049"/>
              <a:gd name="connsiteY0" fmla="*/ 2747962 h 2747962"/>
              <a:gd name="connsiteX1" fmla="*/ 361950 w 4086049"/>
              <a:gd name="connsiteY1" fmla="*/ 2447925 h 2747962"/>
              <a:gd name="connsiteX2" fmla="*/ 719138 w 4086049"/>
              <a:gd name="connsiteY2" fmla="*/ 2033587 h 2747962"/>
              <a:gd name="connsiteX3" fmla="*/ 942975 w 4086049"/>
              <a:gd name="connsiteY3" fmla="*/ 1643062 h 2747962"/>
              <a:gd name="connsiteX4" fmla="*/ 1166813 w 4086049"/>
              <a:gd name="connsiteY4" fmla="*/ 1195387 h 2747962"/>
              <a:gd name="connsiteX5" fmla="*/ 1371600 w 4086049"/>
              <a:gd name="connsiteY5" fmla="*/ 833437 h 2747962"/>
              <a:gd name="connsiteX6" fmla="*/ 1462088 w 4086049"/>
              <a:gd name="connsiteY6" fmla="*/ 685800 h 2747962"/>
              <a:gd name="connsiteX7" fmla="*/ 1838325 w 4086049"/>
              <a:gd name="connsiteY7" fmla="*/ 576262 h 2747962"/>
              <a:gd name="connsiteX8" fmla="*/ 2357438 w 4086049"/>
              <a:gd name="connsiteY8" fmla="*/ 542925 h 2747962"/>
              <a:gd name="connsiteX9" fmla="*/ 2838450 w 4086049"/>
              <a:gd name="connsiteY9" fmla="*/ 409575 h 2747962"/>
              <a:gd name="connsiteX10" fmla="*/ 3286125 w 4086049"/>
              <a:gd name="connsiteY10" fmla="*/ 138112 h 2747962"/>
              <a:gd name="connsiteX11" fmla="*/ 3743325 w 4086049"/>
              <a:gd name="connsiteY11" fmla="*/ 38100 h 2747962"/>
              <a:gd name="connsiteX12" fmla="*/ 4062413 w 4086049"/>
              <a:gd name="connsiteY12" fmla="*/ 4762 h 2747962"/>
              <a:gd name="connsiteX13" fmla="*/ 4062413 w 4086049"/>
              <a:gd name="connsiteY13" fmla="*/ 0 h 2747962"/>
              <a:gd name="connsiteX0" fmla="*/ 0 w 4086049"/>
              <a:gd name="connsiteY0" fmla="*/ 2747962 h 2747962"/>
              <a:gd name="connsiteX1" fmla="*/ 361950 w 4086049"/>
              <a:gd name="connsiteY1" fmla="*/ 2447925 h 2747962"/>
              <a:gd name="connsiteX2" fmla="*/ 719138 w 4086049"/>
              <a:gd name="connsiteY2" fmla="*/ 2033587 h 2747962"/>
              <a:gd name="connsiteX3" fmla="*/ 942975 w 4086049"/>
              <a:gd name="connsiteY3" fmla="*/ 1643062 h 2747962"/>
              <a:gd name="connsiteX4" fmla="*/ 1166813 w 4086049"/>
              <a:gd name="connsiteY4" fmla="*/ 1195387 h 2747962"/>
              <a:gd name="connsiteX5" fmla="*/ 1371600 w 4086049"/>
              <a:gd name="connsiteY5" fmla="*/ 833437 h 2747962"/>
              <a:gd name="connsiteX6" fmla="*/ 1462088 w 4086049"/>
              <a:gd name="connsiteY6" fmla="*/ 685800 h 2747962"/>
              <a:gd name="connsiteX7" fmla="*/ 1838325 w 4086049"/>
              <a:gd name="connsiteY7" fmla="*/ 576262 h 2747962"/>
              <a:gd name="connsiteX8" fmla="*/ 2357438 w 4086049"/>
              <a:gd name="connsiteY8" fmla="*/ 542925 h 2747962"/>
              <a:gd name="connsiteX9" fmla="*/ 2838450 w 4086049"/>
              <a:gd name="connsiteY9" fmla="*/ 409575 h 2747962"/>
              <a:gd name="connsiteX10" fmla="*/ 3286125 w 4086049"/>
              <a:gd name="connsiteY10" fmla="*/ 138112 h 2747962"/>
              <a:gd name="connsiteX11" fmla="*/ 3743325 w 4086049"/>
              <a:gd name="connsiteY11" fmla="*/ 38100 h 2747962"/>
              <a:gd name="connsiteX12" fmla="*/ 4062413 w 4086049"/>
              <a:gd name="connsiteY12" fmla="*/ 4762 h 2747962"/>
              <a:gd name="connsiteX13" fmla="*/ 4062413 w 4086049"/>
              <a:gd name="connsiteY13" fmla="*/ 0 h 2747962"/>
              <a:gd name="connsiteX14" fmla="*/ 4062413 w 4086049"/>
              <a:gd name="connsiteY14" fmla="*/ 0 h 2747962"/>
              <a:gd name="connsiteX0" fmla="*/ 0 w 4086049"/>
              <a:gd name="connsiteY0" fmla="*/ 2752725 h 2752725"/>
              <a:gd name="connsiteX1" fmla="*/ 361950 w 4086049"/>
              <a:gd name="connsiteY1" fmla="*/ 2452688 h 2752725"/>
              <a:gd name="connsiteX2" fmla="*/ 719138 w 4086049"/>
              <a:gd name="connsiteY2" fmla="*/ 2038350 h 2752725"/>
              <a:gd name="connsiteX3" fmla="*/ 942975 w 4086049"/>
              <a:gd name="connsiteY3" fmla="*/ 1647825 h 2752725"/>
              <a:gd name="connsiteX4" fmla="*/ 1166813 w 4086049"/>
              <a:gd name="connsiteY4" fmla="*/ 1200150 h 2752725"/>
              <a:gd name="connsiteX5" fmla="*/ 1371600 w 4086049"/>
              <a:gd name="connsiteY5" fmla="*/ 838200 h 2752725"/>
              <a:gd name="connsiteX6" fmla="*/ 1462088 w 4086049"/>
              <a:gd name="connsiteY6" fmla="*/ 690563 h 2752725"/>
              <a:gd name="connsiteX7" fmla="*/ 1838325 w 4086049"/>
              <a:gd name="connsiteY7" fmla="*/ 581025 h 2752725"/>
              <a:gd name="connsiteX8" fmla="*/ 2357438 w 4086049"/>
              <a:gd name="connsiteY8" fmla="*/ 547688 h 2752725"/>
              <a:gd name="connsiteX9" fmla="*/ 2838450 w 4086049"/>
              <a:gd name="connsiteY9" fmla="*/ 414338 h 2752725"/>
              <a:gd name="connsiteX10" fmla="*/ 3286125 w 4086049"/>
              <a:gd name="connsiteY10" fmla="*/ 142875 h 2752725"/>
              <a:gd name="connsiteX11" fmla="*/ 3743325 w 4086049"/>
              <a:gd name="connsiteY11" fmla="*/ 42863 h 2752725"/>
              <a:gd name="connsiteX12" fmla="*/ 4062413 w 4086049"/>
              <a:gd name="connsiteY12" fmla="*/ 9525 h 2752725"/>
              <a:gd name="connsiteX13" fmla="*/ 4062413 w 4086049"/>
              <a:gd name="connsiteY13" fmla="*/ 4763 h 2752725"/>
              <a:gd name="connsiteX14" fmla="*/ 4062413 w 4086049"/>
              <a:gd name="connsiteY14" fmla="*/ 4763 h 2752725"/>
              <a:gd name="connsiteX15" fmla="*/ 4057650 w 4086049"/>
              <a:gd name="connsiteY15" fmla="*/ 0 h 2752725"/>
              <a:gd name="connsiteX0" fmla="*/ 0 w 4948237"/>
              <a:gd name="connsiteY0" fmla="*/ 2747962 h 2747962"/>
              <a:gd name="connsiteX1" fmla="*/ 361950 w 4948237"/>
              <a:gd name="connsiteY1" fmla="*/ 2447925 h 2747962"/>
              <a:gd name="connsiteX2" fmla="*/ 719138 w 4948237"/>
              <a:gd name="connsiteY2" fmla="*/ 2033587 h 2747962"/>
              <a:gd name="connsiteX3" fmla="*/ 942975 w 4948237"/>
              <a:gd name="connsiteY3" fmla="*/ 1643062 h 2747962"/>
              <a:gd name="connsiteX4" fmla="*/ 1166813 w 4948237"/>
              <a:gd name="connsiteY4" fmla="*/ 1195387 h 2747962"/>
              <a:gd name="connsiteX5" fmla="*/ 1371600 w 4948237"/>
              <a:gd name="connsiteY5" fmla="*/ 833437 h 2747962"/>
              <a:gd name="connsiteX6" fmla="*/ 1462088 w 4948237"/>
              <a:gd name="connsiteY6" fmla="*/ 685800 h 2747962"/>
              <a:gd name="connsiteX7" fmla="*/ 1838325 w 4948237"/>
              <a:gd name="connsiteY7" fmla="*/ 576262 h 2747962"/>
              <a:gd name="connsiteX8" fmla="*/ 2357438 w 4948237"/>
              <a:gd name="connsiteY8" fmla="*/ 542925 h 2747962"/>
              <a:gd name="connsiteX9" fmla="*/ 2838450 w 4948237"/>
              <a:gd name="connsiteY9" fmla="*/ 409575 h 2747962"/>
              <a:gd name="connsiteX10" fmla="*/ 3286125 w 4948237"/>
              <a:gd name="connsiteY10" fmla="*/ 138112 h 2747962"/>
              <a:gd name="connsiteX11" fmla="*/ 3743325 w 4948237"/>
              <a:gd name="connsiteY11" fmla="*/ 38100 h 2747962"/>
              <a:gd name="connsiteX12" fmla="*/ 4062413 w 4948237"/>
              <a:gd name="connsiteY12" fmla="*/ 4762 h 2747962"/>
              <a:gd name="connsiteX13" fmla="*/ 4062413 w 4948237"/>
              <a:gd name="connsiteY13" fmla="*/ 0 h 2747962"/>
              <a:gd name="connsiteX14" fmla="*/ 4062413 w 4948237"/>
              <a:gd name="connsiteY14" fmla="*/ 0 h 2747962"/>
              <a:gd name="connsiteX15" fmla="*/ 4948237 w 4948237"/>
              <a:gd name="connsiteY15" fmla="*/ 14287 h 2747962"/>
              <a:gd name="connsiteX0" fmla="*/ 0 w 5272087"/>
              <a:gd name="connsiteY0" fmla="*/ 2747962 h 2747962"/>
              <a:gd name="connsiteX1" fmla="*/ 361950 w 5272087"/>
              <a:gd name="connsiteY1" fmla="*/ 2447925 h 2747962"/>
              <a:gd name="connsiteX2" fmla="*/ 719138 w 5272087"/>
              <a:gd name="connsiteY2" fmla="*/ 2033587 h 2747962"/>
              <a:gd name="connsiteX3" fmla="*/ 942975 w 5272087"/>
              <a:gd name="connsiteY3" fmla="*/ 1643062 h 2747962"/>
              <a:gd name="connsiteX4" fmla="*/ 1166813 w 5272087"/>
              <a:gd name="connsiteY4" fmla="*/ 1195387 h 2747962"/>
              <a:gd name="connsiteX5" fmla="*/ 1371600 w 5272087"/>
              <a:gd name="connsiteY5" fmla="*/ 833437 h 2747962"/>
              <a:gd name="connsiteX6" fmla="*/ 1462088 w 5272087"/>
              <a:gd name="connsiteY6" fmla="*/ 685800 h 2747962"/>
              <a:gd name="connsiteX7" fmla="*/ 1838325 w 5272087"/>
              <a:gd name="connsiteY7" fmla="*/ 576262 h 2747962"/>
              <a:gd name="connsiteX8" fmla="*/ 2357438 w 5272087"/>
              <a:gd name="connsiteY8" fmla="*/ 542925 h 2747962"/>
              <a:gd name="connsiteX9" fmla="*/ 2838450 w 5272087"/>
              <a:gd name="connsiteY9" fmla="*/ 409575 h 2747962"/>
              <a:gd name="connsiteX10" fmla="*/ 3286125 w 5272087"/>
              <a:gd name="connsiteY10" fmla="*/ 138112 h 2747962"/>
              <a:gd name="connsiteX11" fmla="*/ 3743325 w 5272087"/>
              <a:gd name="connsiteY11" fmla="*/ 38100 h 2747962"/>
              <a:gd name="connsiteX12" fmla="*/ 4062413 w 5272087"/>
              <a:gd name="connsiteY12" fmla="*/ 4762 h 2747962"/>
              <a:gd name="connsiteX13" fmla="*/ 4062413 w 5272087"/>
              <a:gd name="connsiteY13" fmla="*/ 0 h 2747962"/>
              <a:gd name="connsiteX14" fmla="*/ 4062413 w 5272087"/>
              <a:gd name="connsiteY14" fmla="*/ 0 h 2747962"/>
              <a:gd name="connsiteX15" fmla="*/ 5272087 w 5272087"/>
              <a:gd name="connsiteY15" fmla="*/ 19050 h 274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72087" h="2747962">
                <a:moveTo>
                  <a:pt x="0" y="2747962"/>
                </a:moveTo>
                <a:lnTo>
                  <a:pt x="361950" y="2447925"/>
                </a:lnTo>
                <a:lnTo>
                  <a:pt x="719138" y="2033587"/>
                </a:lnTo>
                <a:lnTo>
                  <a:pt x="942975" y="1643062"/>
                </a:lnTo>
                <a:lnTo>
                  <a:pt x="1166813" y="1195387"/>
                </a:lnTo>
                <a:lnTo>
                  <a:pt x="1371600" y="833437"/>
                </a:lnTo>
                <a:lnTo>
                  <a:pt x="1462088" y="685800"/>
                </a:lnTo>
                <a:lnTo>
                  <a:pt x="1838325" y="576262"/>
                </a:lnTo>
                <a:lnTo>
                  <a:pt x="2357438" y="542925"/>
                </a:lnTo>
                <a:lnTo>
                  <a:pt x="2838450" y="409575"/>
                </a:lnTo>
                <a:lnTo>
                  <a:pt x="3286125" y="138112"/>
                </a:lnTo>
                <a:lnTo>
                  <a:pt x="3743325" y="38100"/>
                </a:lnTo>
                <a:lnTo>
                  <a:pt x="4062413" y="4762"/>
                </a:lnTo>
                <a:cubicBezTo>
                  <a:pt x="4115594" y="-1588"/>
                  <a:pt x="4062413" y="992"/>
                  <a:pt x="4062413" y="0"/>
                </a:cubicBezTo>
                <a:lnTo>
                  <a:pt x="4062413" y="0"/>
                </a:lnTo>
                <a:lnTo>
                  <a:pt x="5272087" y="19050"/>
                </a:lnTo>
              </a:path>
            </a:pathLst>
          </a:custGeom>
          <a:noFill/>
          <a:ln w="25400">
            <a:solidFill>
              <a:srgbClr val="3333CC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872288" y="995363"/>
            <a:ext cx="3124200" cy="2476500"/>
          </a:xfrm>
          <a:custGeom>
            <a:avLst/>
            <a:gdLst>
              <a:gd name="connsiteX0" fmla="*/ 3124200 w 3124200"/>
              <a:gd name="connsiteY0" fmla="*/ 2466975 h 2476500"/>
              <a:gd name="connsiteX1" fmla="*/ 1285875 w 3124200"/>
              <a:gd name="connsiteY1" fmla="*/ 2457450 h 2476500"/>
              <a:gd name="connsiteX2" fmla="*/ 1042987 w 3124200"/>
              <a:gd name="connsiteY2" fmla="*/ 2476500 h 2476500"/>
              <a:gd name="connsiteX3" fmla="*/ 95250 w 3124200"/>
              <a:gd name="connsiteY3" fmla="*/ 2143125 h 2476500"/>
              <a:gd name="connsiteX4" fmla="*/ 0 w 3124200"/>
              <a:gd name="connsiteY4" fmla="*/ 1990725 h 2476500"/>
              <a:gd name="connsiteX5" fmla="*/ 1047750 w 3124200"/>
              <a:gd name="connsiteY5" fmla="*/ 14287 h 2476500"/>
              <a:gd name="connsiteX6" fmla="*/ 1047750 w 3124200"/>
              <a:gd name="connsiteY6" fmla="*/ 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4200" h="2476500">
                <a:moveTo>
                  <a:pt x="3124200" y="2466975"/>
                </a:moveTo>
                <a:lnTo>
                  <a:pt x="1285875" y="2457450"/>
                </a:lnTo>
                <a:lnTo>
                  <a:pt x="1042987" y="2476500"/>
                </a:lnTo>
                <a:lnTo>
                  <a:pt x="95250" y="2143125"/>
                </a:lnTo>
                <a:lnTo>
                  <a:pt x="0" y="1990725"/>
                </a:lnTo>
                <a:lnTo>
                  <a:pt x="1047750" y="14287"/>
                </a:lnTo>
                <a:lnTo>
                  <a:pt x="1047750" y="0"/>
                </a:lnTo>
              </a:path>
            </a:pathLst>
          </a:custGeom>
          <a:noFill/>
          <a:ln w="25400">
            <a:solidFill>
              <a:srgbClr val="3333CC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746250" y="990600"/>
            <a:ext cx="5689600" cy="2622550"/>
          </a:xfrm>
          <a:custGeom>
            <a:avLst/>
            <a:gdLst>
              <a:gd name="connsiteX0" fmla="*/ 5689600 w 5689600"/>
              <a:gd name="connsiteY0" fmla="*/ 0 h 2622550"/>
              <a:gd name="connsiteX1" fmla="*/ 4864100 w 5689600"/>
              <a:gd name="connsiteY1" fmla="*/ 1549400 h 2622550"/>
              <a:gd name="connsiteX2" fmla="*/ 4641850 w 5689600"/>
              <a:gd name="connsiteY2" fmla="*/ 1841500 h 2622550"/>
              <a:gd name="connsiteX3" fmla="*/ 4305300 w 5689600"/>
              <a:gd name="connsiteY3" fmla="*/ 1892300 h 2622550"/>
              <a:gd name="connsiteX4" fmla="*/ 3937000 w 5689600"/>
              <a:gd name="connsiteY4" fmla="*/ 1924050 h 2622550"/>
              <a:gd name="connsiteX5" fmla="*/ 3721100 w 5689600"/>
              <a:gd name="connsiteY5" fmla="*/ 1987550 h 2622550"/>
              <a:gd name="connsiteX6" fmla="*/ 3422650 w 5689600"/>
              <a:gd name="connsiteY6" fmla="*/ 2082800 h 2622550"/>
              <a:gd name="connsiteX7" fmla="*/ 3175000 w 5689600"/>
              <a:gd name="connsiteY7" fmla="*/ 2241550 h 2622550"/>
              <a:gd name="connsiteX8" fmla="*/ 2933700 w 5689600"/>
              <a:gd name="connsiteY8" fmla="*/ 2362200 h 2622550"/>
              <a:gd name="connsiteX9" fmla="*/ 2451100 w 5689600"/>
              <a:gd name="connsiteY9" fmla="*/ 2470150 h 2622550"/>
              <a:gd name="connsiteX10" fmla="*/ 1651000 w 5689600"/>
              <a:gd name="connsiteY10" fmla="*/ 2546350 h 2622550"/>
              <a:gd name="connsiteX11" fmla="*/ 0 w 5689600"/>
              <a:gd name="connsiteY11" fmla="*/ 2622550 h 262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89600" h="2622550">
                <a:moveTo>
                  <a:pt x="5689600" y="0"/>
                </a:moveTo>
                <a:lnTo>
                  <a:pt x="4864100" y="1549400"/>
                </a:lnTo>
                <a:lnTo>
                  <a:pt x="4641850" y="1841500"/>
                </a:lnTo>
                <a:lnTo>
                  <a:pt x="4305300" y="1892300"/>
                </a:lnTo>
                <a:lnTo>
                  <a:pt x="3937000" y="1924050"/>
                </a:lnTo>
                <a:lnTo>
                  <a:pt x="3721100" y="1987550"/>
                </a:lnTo>
                <a:lnTo>
                  <a:pt x="3422650" y="2082800"/>
                </a:lnTo>
                <a:lnTo>
                  <a:pt x="3175000" y="2241550"/>
                </a:lnTo>
                <a:lnTo>
                  <a:pt x="2933700" y="2362200"/>
                </a:lnTo>
                <a:lnTo>
                  <a:pt x="2451100" y="2470150"/>
                </a:lnTo>
                <a:lnTo>
                  <a:pt x="1651000" y="2546350"/>
                </a:lnTo>
                <a:lnTo>
                  <a:pt x="0" y="2622550"/>
                </a:lnTo>
              </a:path>
            </a:pathLst>
          </a:custGeom>
          <a:noFill/>
          <a:ln w="25400">
            <a:solidFill>
              <a:srgbClr val="3333CC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6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/>
              <a:t>Preferred Alternative – Overall Plan </a:t>
            </a:r>
            <a:endParaRPr lang="en-US" altLang="en-US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665" y="990600"/>
            <a:ext cx="5518535" cy="58097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2756202" cy="170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Preferred Alternative – </a:t>
            </a:r>
            <a:r>
              <a:rPr lang="en-US" altLang="en-US" b="1" dirty="0" smtClean="0"/>
              <a:t>Enlarge Plan and Profile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81" y="914400"/>
            <a:ext cx="4186238" cy="44016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13" y="5410200"/>
            <a:ext cx="12298213" cy="146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62179"/>
            <a:ext cx="3081338" cy="1906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6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7543800" cy="579646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Truck Turning Movements</a:t>
            </a:r>
            <a:endParaRPr lang="en-US" b="1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900987" y="2017222"/>
            <a:ext cx="2971800" cy="457200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US" sz="2800" dirty="0" smtClean="0"/>
              <a:t>WB </a:t>
            </a:r>
            <a:r>
              <a:rPr lang="en-US" sz="2800" dirty="0" smtClean="0"/>
              <a:t>‒ </a:t>
            </a:r>
            <a:r>
              <a:rPr lang="en-US" sz="2800" dirty="0" smtClean="0"/>
              <a:t>67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474422"/>
            <a:ext cx="46005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Truck Turning Movements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73" y="990600"/>
            <a:ext cx="10087727" cy="5715000"/>
          </a:xfr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992" y="2438400"/>
            <a:ext cx="513200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7086600" y="1600200"/>
            <a:ext cx="4724400" cy="838200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US" sz="2800" dirty="0" smtClean="0"/>
              <a:t>19-axle Heavy Haul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806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/>
              <a:t>Maintenance of Traffic </a:t>
            </a:r>
            <a:endParaRPr lang="en-US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57550" y="990600"/>
            <a:ext cx="567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State Detour Route</a:t>
            </a:r>
            <a:endParaRPr lang="en-US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1000" y="1666220"/>
            <a:ext cx="11138859" cy="3995737"/>
            <a:chOff x="388257" y="1600200"/>
            <a:chExt cx="11138859" cy="399573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257" y="1600200"/>
              <a:ext cx="11138859" cy="3995737"/>
            </a:xfrm>
            <a:prstGeom prst="rect">
              <a:avLst/>
            </a:prstGeom>
            <a:noFill/>
            <a:ln w="4445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90863"/>
              <a:ext cx="2286000" cy="1052337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4" name="Freeform 3"/>
          <p:cNvSpPr/>
          <p:nvPr/>
        </p:nvSpPr>
        <p:spPr>
          <a:xfrm>
            <a:off x="4035425" y="3305175"/>
            <a:ext cx="657225" cy="619125"/>
          </a:xfrm>
          <a:custGeom>
            <a:avLst/>
            <a:gdLst>
              <a:gd name="connsiteX0" fmla="*/ 0 w 657225"/>
              <a:gd name="connsiteY0" fmla="*/ 492125 h 619125"/>
              <a:gd name="connsiteX1" fmla="*/ 0 w 657225"/>
              <a:gd name="connsiteY1" fmla="*/ 619125 h 619125"/>
              <a:gd name="connsiteX2" fmla="*/ 647700 w 657225"/>
              <a:gd name="connsiteY2" fmla="*/ 619125 h 619125"/>
              <a:gd name="connsiteX3" fmla="*/ 647700 w 657225"/>
              <a:gd name="connsiteY3" fmla="*/ 22225 h 619125"/>
              <a:gd name="connsiteX4" fmla="*/ 657225 w 657225"/>
              <a:gd name="connsiteY4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619125">
                <a:moveTo>
                  <a:pt x="0" y="492125"/>
                </a:moveTo>
                <a:lnTo>
                  <a:pt x="0" y="619125"/>
                </a:lnTo>
                <a:lnTo>
                  <a:pt x="647700" y="619125"/>
                </a:lnTo>
                <a:lnTo>
                  <a:pt x="647700" y="22225"/>
                </a:lnTo>
                <a:lnTo>
                  <a:pt x="657225" y="0"/>
                </a:lnTo>
              </a:path>
            </a:pathLst>
          </a:custGeom>
          <a:noFill/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1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Welcome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ahoma" pitchFamily="34" charset="0"/>
              </a:rPr>
              <a:t>Purpose/explanation </a:t>
            </a:r>
            <a:r>
              <a:rPr lang="en-US" dirty="0">
                <a:cs typeface="Tahoma" pitchFamily="34" charset="0"/>
              </a:rPr>
              <a:t>of public </a:t>
            </a:r>
            <a:r>
              <a:rPr lang="en-US" dirty="0" smtClean="0">
                <a:cs typeface="Tahoma" pitchFamily="34" charset="0"/>
              </a:rPr>
              <a:t>hearing</a:t>
            </a:r>
            <a:endParaRPr lang="en-US" dirty="0"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ahoma" pitchFamily="34" charset="0"/>
              </a:rPr>
              <a:t>Public hearing format</a:t>
            </a:r>
            <a:endParaRPr lang="en-US" dirty="0"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Visit our sign-in table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Informational </a:t>
            </a:r>
            <a:r>
              <a:rPr lang="en-US" dirty="0" smtClean="0">
                <a:cs typeface="Tahoma" pitchFamily="34" charset="0"/>
              </a:rPr>
              <a:t>handouts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ahoma" pitchFamily="34" charset="0"/>
              </a:rPr>
              <a:t>Participate during public comment session</a:t>
            </a:r>
            <a:endParaRPr lang="en-US" dirty="0"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ahoma" pitchFamily="34" charset="0"/>
              </a:rPr>
              <a:t>Submit </a:t>
            </a:r>
            <a:r>
              <a:rPr lang="en-US" dirty="0">
                <a:cs typeface="Tahoma" pitchFamily="34" charset="0"/>
              </a:rPr>
              <a:t>written public comments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Project display area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0"/>
          <a:stretch/>
        </p:blipFill>
        <p:spPr bwMode="auto">
          <a:xfrm>
            <a:off x="2743200" y="1590020"/>
            <a:ext cx="6629400" cy="490135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387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/>
              <a:t>Maintenance of Traffic </a:t>
            </a:r>
            <a:endParaRPr lang="en-US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57550" y="990600"/>
            <a:ext cx="567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Local Detour Routes</a:t>
            </a:r>
            <a:endParaRPr lang="en-US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4" y="1828800"/>
            <a:ext cx="2286000" cy="1052337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3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Project </a:t>
            </a:r>
            <a:r>
              <a:rPr lang="en-US" altLang="en-US" b="1" dirty="0" smtClean="0"/>
              <a:t>Schedule </a:t>
            </a:r>
            <a:endParaRPr lang="en-US" altLang="en-US" b="1" dirty="0"/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776998"/>
              </p:ext>
            </p:extLst>
          </p:nvPr>
        </p:nvGraphicFramePr>
        <p:xfrm>
          <a:off x="457200" y="1600200"/>
          <a:ext cx="10668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68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Submit Public Comments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eaLnBrk="1" hangingPunct="1">
              <a:buClr>
                <a:srgbClr val="002060"/>
              </a:buClr>
              <a:defRPr/>
            </a:pPr>
            <a:r>
              <a:rPr lang="en-US" sz="2400" b="1" dirty="0">
                <a:cs typeface="Tahoma" pitchFamily="34" charset="0"/>
              </a:rPr>
              <a:t>Submit public comments using the options described in first page </a:t>
            </a:r>
            <a:r>
              <a:rPr lang="en-US" sz="2400" b="1" dirty="0" smtClean="0">
                <a:cs typeface="Tahoma" pitchFamily="34" charset="0"/>
              </a:rPr>
              <a:t>of</a:t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>information </a:t>
            </a:r>
            <a:r>
              <a:rPr lang="en-US" sz="2400" b="1" dirty="0">
                <a:cs typeface="Tahoma" pitchFamily="34" charset="0"/>
              </a:rPr>
              <a:t>packet: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Public Comment Form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Via </a:t>
            </a:r>
            <a:r>
              <a:rPr lang="en-US" sz="2000" dirty="0" smtClean="0">
                <a:cs typeface="Tahoma" pitchFamily="34" charset="0"/>
              </a:rPr>
              <a:t>e-mail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 smtClean="0">
                <a:cs typeface="Tahoma" pitchFamily="34" charset="0"/>
              </a:rPr>
              <a:t>Participate during public comment session following formal presentation</a:t>
            </a:r>
            <a:endParaRPr lang="en-US" sz="2000" dirty="0">
              <a:cs typeface="Tahoma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cs typeface="Tahoma" pitchFamily="34" charset="0"/>
              </a:rPr>
              <a:t>INDOT </a:t>
            </a:r>
            <a:r>
              <a:rPr lang="en-US" sz="2400" b="1" dirty="0">
                <a:solidFill>
                  <a:srgbClr val="C00000"/>
                </a:solidFill>
                <a:cs typeface="Tahoma" pitchFamily="34" charset="0"/>
              </a:rPr>
              <a:t>respectfully requests </a:t>
            </a:r>
            <a:r>
              <a:rPr lang="en-US" sz="2400" b="1" dirty="0" smtClean="0">
                <a:solidFill>
                  <a:srgbClr val="C00000"/>
                </a:solidFill>
                <a:cs typeface="Tahoma" pitchFamily="34" charset="0"/>
              </a:rPr>
              <a:t>that comments </a:t>
            </a:r>
            <a:r>
              <a:rPr lang="en-US" sz="2400" b="1" dirty="0">
                <a:solidFill>
                  <a:srgbClr val="C00000"/>
                </a:solidFill>
                <a:cs typeface="Tahoma" pitchFamily="34" charset="0"/>
              </a:rPr>
              <a:t>be submitted by </a:t>
            </a:r>
            <a:r>
              <a:rPr lang="en-US" sz="2400" b="1" dirty="0" smtClean="0">
                <a:solidFill>
                  <a:srgbClr val="C00000"/>
                </a:solidFill>
                <a:cs typeface="Tahoma" pitchFamily="34" charset="0"/>
              </a:rPr>
              <a:t>Friday, </a:t>
            </a:r>
            <a:r>
              <a:rPr lang="en-US" sz="2400" b="1" dirty="0" smtClean="0">
                <a:solidFill>
                  <a:srgbClr val="C00000"/>
                </a:solidFill>
                <a:cs typeface="Tahoma" pitchFamily="34" charset="0"/>
              </a:rPr>
              <a:t>Aug. </a:t>
            </a:r>
            <a:r>
              <a:rPr lang="en-US" sz="2400" b="1" dirty="0" smtClean="0">
                <a:solidFill>
                  <a:srgbClr val="C00000"/>
                </a:solidFill>
                <a:cs typeface="Tahoma" pitchFamily="34" charset="0"/>
              </a:rPr>
              <a:t>17, 2018</a:t>
            </a:r>
            <a:r>
              <a:rPr lang="en-US" sz="2400" b="1" dirty="0" smtClean="0">
                <a:solidFill>
                  <a:srgbClr val="FF0000"/>
                </a:solidFill>
                <a:cs typeface="Tahoma" pitchFamily="34" charset="0"/>
              </a:rPr>
              <a:t>  </a:t>
            </a:r>
            <a:endParaRPr lang="en-US" sz="2400" b="1" dirty="0">
              <a:solidFill>
                <a:srgbClr val="FF0000"/>
              </a:solidFill>
              <a:cs typeface="Tahoma" pitchFamily="34" charset="0"/>
            </a:endParaRPr>
          </a:p>
          <a:p>
            <a:pPr eaLnBrk="1" hangingPunct="1">
              <a:buClr>
                <a:srgbClr val="002060"/>
              </a:buClr>
              <a:defRPr/>
            </a:pPr>
            <a:r>
              <a:rPr lang="en-US" sz="2400" dirty="0">
                <a:cs typeface="Tahoma" pitchFamily="34" charset="0"/>
              </a:rPr>
              <a:t>All comments </a:t>
            </a:r>
            <a:r>
              <a:rPr lang="en-US" sz="2400" dirty="0" smtClean="0">
                <a:cs typeface="Tahoma" pitchFamily="34" charset="0"/>
              </a:rPr>
              <a:t>submitted will become included in an official public hearings </a:t>
            </a:r>
            <a:r>
              <a:rPr lang="en-US" sz="2400" dirty="0" smtClean="0">
                <a:cs typeface="Tahoma" pitchFamily="34" charset="0"/>
              </a:rPr>
              <a:t>transcript and </a:t>
            </a:r>
            <a:r>
              <a:rPr lang="en-US" sz="2400" dirty="0" smtClean="0">
                <a:cs typeface="Tahoma" pitchFamily="34" charset="0"/>
              </a:rPr>
              <a:t>made part of the public record</a:t>
            </a:r>
          </a:p>
          <a:p>
            <a:pPr eaLnBrk="1" hangingPunct="1">
              <a:buClr>
                <a:srgbClr val="002060"/>
              </a:buClr>
              <a:defRPr/>
            </a:pPr>
            <a:r>
              <a:rPr lang="en-US" sz="2400" dirty="0" smtClean="0">
                <a:cs typeface="Tahoma" pitchFamily="34" charset="0"/>
              </a:rPr>
              <a:t>Comments </a:t>
            </a:r>
            <a:r>
              <a:rPr lang="en-US" sz="2400" dirty="0">
                <a:cs typeface="Tahoma" pitchFamily="34" charset="0"/>
              </a:rPr>
              <a:t>will </a:t>
            </a:r>
            <a:r>
              <a:rPr lang="en-US" sz="2400" dirty="0" smtClean="0">
                <a:cs typeface="Tahoma" pitchFamily="34" charset="0"/>
              </a:rPr>
              <a:t>be reviewed</a:t>
            </a:r>
            <a:r>
              <a:rPr lang="en-US" sz="2400" dirty="0">
                <a:cs typeface="Tahoma" pitchFamily="34" charset="0"/>
              </a:rPr>
              <a:t>, evaluated and given full consideration </a:t>
            </a:r>
            <a:r>
              <a:rPr lang="en-US" sz="2400" dirty="0" smtClean="0">
                <a:cs typeface="Tahoma" pitchFamily="34" charset="0"/>
              </a:rPr>
              <a:t>during</a:t>
            </a:r>
            <a:br>
              <a:rPr lang="en-US" sz="2400" dirty="0" smtClean="0">
                <a:cs typeface="Tahoma" pitchFamily="34" charset="0"/>
              </a:rPr>
            </a:br>
            <a:r>
              <a:rPr lang="en-US" sz="2400" dirty="0" smtClean="0">
                <a:cs typeface="Tahoma" pitchFamily="34" charset="0"/>
              </a:rPr>
              <a:t>decision-making </a:t>
            </a:r>
            <a:r>
              <a:rPr lang="en-US" sz="2400" dirty="0" smtClean="0">
                <a:cs typeface="Tahoma" pitchFamily="34" charset="0"/>
              </a:rPr>
              <a:t>process</a:t>
            </a:r>
            <a:endParaRPr lang="en-US" sz="2400" dirty="0"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0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Next Steps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sz="2400" b="1" dirty="0">
                <a:cs typeface="Tahoma" pitchFamily="34" charset="0"/>
              </a:rPr>
              <a:t>Public and project stakeholder input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Submit comments via options described on page 1 of information packet</a:t>
            </a:r>
          </a:p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sz="2400" b="1" dirty="0">
                <a:cs typeface="Tahoma" pitchFamily="34" charset="0"/>
              </a:rPr>
              <a:t>INDOT review and evaluation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All comments </a:t>
            </a:r>
            <a:r>
              <a:rPr lang="en-US" sz="2000" dirty="0" smtClean="0">
                <a:cs typeface="Tahoma" pitchFamily="34" charset="0"/>
              </a:rPr>
              <a:t>given </a:t>
            </a:r>
            <a:r>
              <a:rPr lang="en-US" sz="2000" dirty="0">
                <a:cs typeface="Tahoma" pitchFamily="34" charset="0"/>
              </a:rPr>
              <a:t>full consideration during decision-making process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 smtClean="0">
                <a:cs typeface="Tahoma" pitchFamily="34" charset="0"/>
              </a:rPr>
              <a:t>Finalize/approve </a:t>
            </a:r>
            <a:r>
              <a:rPr lang="en-US" sz="2000" dirty="0">
                <a:cs typeface="Tahoma" pitchFamily="34" charset="0"/>
              </a:rPr>
              <a:t>environmental document, complete project design </a:t>
            </a:r>
          </a:p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sz="2400" b="1" dirty="0">
                <a:cs typeface="Tahoma" pitchFamily="34" charset="0"/>
              </a:rPr>
              <a:t>Communicate a decision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INDOT will notify project stakeholders of decision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Work through local media, social media </a:t>
            </a:r>
            <a:r>
              <a:rPr lang="en-US" sz="2000" dirty="0" smtClean="0">
                <a:cs typeface="Tahoma" pitchFamily="34" charset="0"/>
              </a:rPr>
              <a:t>outlets, </a:t>
            </a:r>
            <a:r>
              <a:rPr lang="en-US" sz="2000" dirty="0">
                <a:cs typeface="Tahoma" pitchFamily="34" charset="0"/>
              </a:rPr>
              <a:t>paid legal notice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Make project documents accessible via repositories </a:t>
            </a:r>
          </a:p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sz="2400" b="1" dirty="0">
                <a:cs typeface="Tahoma" pitchFamily="34" charset="0"/>
              </a:rPr>
              <a:t>Questions? Contact Public Involvement Team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b="1"/>
              <a:t>Thank You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b="1" dirty="0">
                <a:cs typeface="Tahoma" pitchFamily="34" charset="0"/>
              </a:rPr>
              <a:t>Please visit with </a:t>
            </a:r>
            <a:r>
              <a:rPr lang="en-US" b="1" dirty="0" smtClean="0">
                <a:cs typeface="Tahoma" pitchFamily="34" charset="0"/>
              </a:rPr>
              <a:t>the design team and INDOT </a:t>
            </a:r>
            <a:r>
              <a:rPr lang="en-US" b="1" dirty="0">
                <a:cs typeface="Tahoma" pitchFamily="34" charset="0"/>
              </a:rPr>
              <a:t>project officials following the </a:t>
            </a:r>
            <a:r>
              <a:rPr lang="en-US" b="1" dirty="0" smtClean="0">
                <a:cs typeface="Tahoma" pitchFamily="34" charset="0"/>
              </a:rPr>
              <a:t>presentation and </a:t>
            </a:r>
            <a:r>
              <a:rPr lang="en-US" b="1" dirty="0" smtClean="0">
                <a:cs typeface="Tahoma" pitchFamily="34" charset="0"/>
              </a:rPr>
              <a:t>Q &amp; A</a:t>
            </a:r>
            <a:r>
              <a:rPr lang="en-US" b="1" dirty="0" smtClean="0">
                <a:cs typeface="Tahoma" pitchFamily="34" charset="0"/>
              </a:rPr>
              <a:t>.</a:t>
            </a:r>
            <a:endParaRPr lang="en-US" b="1" dirty="0">
              <a:cs typeface="Tahoma" pitchFamily="34" charset="0"/>
            </a:endParaRPr>
          </a:p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b="1" dirty="0">
                <a:cs typeface="Tahoma" pitchFamily="34" charset="0"/>
              </a:rPr>
              <a:t>Project Open House 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Project maps, displays, </a:t>
            </a:r>
            <a:r>
              <a:rPr lang="en-US" dirty="0" smtClean="0">
                <a:cs typeface="Tahoma" pitchFamily="34" charset="0"/>
              </a:rPr>
              <a:t>INDOT </a:t>
            </a:r>
            <a:r>
              <a:rPr lang="en-US" dirty="0">
                <a:cs typeface="Tahoma" pitchFamily="34" charset="0"/>
              </a:rPr>
              <a:t>project team and informal Q &amp; A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INDOT LaPorte District </a:t>
            </a:r>
            <a:r>
              <a:rPr lang="en-US" dirty="0" smtClean="0">
                <a:cs typeface="Tahoma" pitchFamily="34" charset="0"/>
              </a:rPr>
              <a:t>page: </a:t>
            </a:r>
            <a:r>
              <a:rPr lang="en-US" dirty="0">
                <a:cs typeface="Tahoma" pitchFamily="34" charset="0"/>
                <a:hlinkClick r:id="rId2"/>
              </a:rPr>
              <a:t>http://www.in.gov/indot/2705.htm</a:t>
            </a:r>
            <a:r>
              <a:rPr lang="en-US" dirty="0">
                <a:cs typeface="Tahoma" pitchFamily="34" charset="0"/>
              </a:rPr>
              <a:t> 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  <a:hlinkClick r:id="rId3"/>
              </a:rPr>
              <a:t>LaPorteDistrictCommunications@indot.in.gov</a:t>
            </a:r>
            <a:r>
              <a:rPr lang="en-US" dirty="0">
                <a:cs typeface="Tahoma" pitchFamily="34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2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867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b="1" dirty="0"/>
              <a:t>INDOT LaPorte District Office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315 E. Boyd Boulevard, LaPorte, IN 46350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altLang="en-US" sz="1400" dirty="0" smtClean="0">
                <a:hlinkClick r:id="rId2"/>
              </a:rPr>
              <a:t>LaPorteDistrictCommunications@indot.in.gov</a:t>
            </a:r>
            <a:r>
              <a:rPr lang="en-US" altLang="en-US" sz="1400" dirty="0" smtClean="0"/>
              <a:t> </a:t>
            </a:r>
            <a:endParaRPr lang="en-US" altLang="en-US" sz="1400" dirty="0"/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altLang="en-US" sz="1400" dirty="0">
                <a:hlinkClick r:id="rId3"/>
              </a:rPr>
              <a:t>http://www.in.gov/indot/2705.htm</a:t>
            </a:r>
            <a:r>
              <a:rPr lang="en-US" altLang="en-US" sz="1400" dirty="0"/>
              <a:t> 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altLang="en-US" sz="1400" dirty="0"/>
              <a:t>Planning, Project Development/Delivery, Construction, Maintenance for Northwest Indiana </a:t>
            </a:r>
          </a:p>
          <a:p>
            <a:pPr eaLnBrk="1" hangingPunct="1">
              <a:defRPr/>
            </a:pPr>
            <a:r>
              <a:rPr lang="en-US" altLang="en-US" sz="2000" b="1" dirty="0" smtClean="0"/>
              <a:t>Rolling Prairie Public </a:t>
            </a:r>
            <a:r>
              <a:rPr lang="en-US" altLang="en-US" sz="2000" b="1" dirty="0" smtClean="0"/>
              <a:t>Library</a:t>
            </a:r>
          </a:p>
          <a:p>
            <a:pPr marL="457200" indent="0" eaLnBrk="1" hangingPunct="1">
              <a:spcBef>
                <a:spcPts val="500"/>
              </a:spcBef>
              <a:buNone/>
              <a:defRPr/>
            </a:pPr>
            <a:r>
              <a:rPr lang="en-US" altLang="en-US" sz="1600" dirty="0" smtClean="0"/>
              <a:t>1 </a:t>
            </a:r>
            <a:r>
              <a:rPr lang="en-US" altLang="en-US" sz="1600" dirty="0" smtClean="0"/>
              <a:t>East Michigan Street, Rolling Prairie, IN </a:t>
            </a:r>
            <a:r>
              <a:rPr lang="en-US" altLang="en-US" sz="1600" dirty="0" smtClean="0"/>
              <a:t>46371</a:t>
            </a:r>
          </a:p>
          <a:p>
            <a:pPr marL="457200" indent="0" eaLnBrk="1" hangingPunct="1">
              <a:spcBef>
                <a:spcPts val="300"/>
              </a:spcBef>
              <a:buNone/>
              <a:defRPr/>
            </a:pPr>
            <a:r>
              <a:rPr lang="en-US" altLang="en-US" sz="1400" dirty="0" smtClean="0"/>
              <a:t>Phone: (</a:t>
            </a:r>
            <a:r>
              <a:rPr lang="en-US" altLang="en-US" sz="1400" dirty="0" smtClean="0"/>
              <a:t>219) 778-2390</a:t>
            </a:r>
            <a:endParaRPr lang="en-US" altLang="en-US" sz="1400" dirty="0"/>
          </a:p>
          <a:p>
            <a:pPr eaLnBrk="1" hangingPunct="1">
              <a:defRPr/>
            </a:pPr>
            <a:r>
              <a:rPr lang="en-US" altLang="en-US" sz="2000" b="1" dirty="0"/>
              <a:t>INDOT Office of Public Involvement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100 North Senate Avenue, Room N642, Indianapolis, IN 46204</a:t>
            </a:r>
          </a:p>
          <a:p>
            <a:pPr marL="457200" lvl="1" indent="0" eaLnBrk="1" hangingPunct="1"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400" dirty="0" smtClean="0"/>
              <a:t>Phone: </a:t>
            </a:r>
            <a:r>
              <a:rPr lang="en-US" altLang="en-US" sz="1400" dirty="0"/>
              <a:t>(317) 232-6601</a:t>
            </a:r>
          </a:p>
          <a:p>
            <a:pPr marL="457200" lvl="1" indent="0" eaLnBrk="1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400" dirty="0">
                <a:hlinkClick r:id="rId4"/>
              </a:rPr>
              <a:t>rclark@indot.in.gov</a:t>
            </a:r>
            <a:r>
              <a:rPr lang="en-US" altLang="en-US" sz="1400" dirty="0"/>
              <a:t>  </a:t>
            </a:r>
            <a:endParaRPr lang="en-US" altLang="en-US" sz="1400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cs typeface="Tahoma" pitchFamily="34" charset="0"/>
              </a:rPr>
              <a:t>Transportation Services Call Center</a:t>
            </a:r>
          </a:p>
          <a:p>
            <a:pPr marL="0" indent="0">
              <a:buNone/>
            </a:pPr>
            <a:r>
              <a:rPr lang="en-US" sz="1400" dirty="0" smtClean="0"/>
              <a:t>Provides </a:t>
            </a:r>
            <a:r>
              <a:rPr lang="en-US" sz="1400" dirty="0"/>
              <a:t>citizen and business customers with</a:t>
            </a:r>
            <a:br>
              <a:rPr lang="en-US" sz="1400" dirty="0"/>
            </a:br>
            <a:r>
              <a:rPr lang="en-US" sz="1400" dirty="0"/>
              <a:t>a single point-of-contact to request </a:t>
            </a:r>
            <a:r>
              <a:rPr lang="en-US" sz="1400" dirty="0" smtClean="0"/>
              <a:t>transportation                                   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services, obtain information, or provide feedback</a:t>
            </a:r>
            <a:br>
              <a:rPr lang="en-US" sz="1400" dirty="0"/>
            </a:br>
            <a:r>
              <a:rPr lang="en-US" sz="1400" dirty="0"/>
              <a:t>through multiple channels of communications.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0066"/>
                </a:solidFill>
                <a:cs typeface="Tahoma" pitchFamily="34" charset="0"/>
              </a:rPr>
              <a:t>855-463-6848 • INDOT4U.com • INDOT@indot.in.gov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400" dirty="0"/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Project </a:t>
            </a:r>
            <a:r>
              <a:rPr lang="en-US" altLang="en-US" b="1" dirty="0" smtClean="0"/>
              <a:t>Resources</a:t>
            </a:r>
            <a:endParaRPr lang="en-US" altLang="en-US" b="1" dirty="0"/>
          </a:p>
        </p:txBody>
      </p:sp>
      <p:pic>
        <p:nvPicPr>
          <p:cNvPr id="5" name="Content Placeholder 4" descr="District Mappt.PNG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3957" y="1119930"/>
            <a:ext cx="3100085" cy="4846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4971123"/>
            <a:ext cx="2257698" cy="9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6172200" cy="525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cs typeface="Tahoma" pitchFamily="34" charset="0"/>
              </a:rPr>
              <a:t>Introduction of INDOT Project Team</a:t>
            </a:r>
          </a:p>
          <a:p>
            <a:pPr lvl="1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Project Management </a:t>
            </a:r>
          </a:p>
          <a:p>
            <a:pPr lvl="1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Public Involvement</a:t>
            </a:r>
          </a:p>
          <a:p>
            <a:pPr lvl="1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LaPorte District – INDOT Regional Office</a:t>
            </a:r>
          </a:p>
          <a:p>
            <a:pPr lvl="1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Environmental Services </a:t>
            </a:r>
            <a:r>
              <a:rPr lang="en-US" sz="2000" dirty="0" smtClean="0">
                <a:cs typeface="Tahoma" pitchFamily="34" charset="0"/>
              </a:rPr>
              <a:t>  </a:t>
            </a:r>
            <a:endParaRPr lang="en-US" sz="2000" dirty="0">
              <a:cs typeface="Tahoma" pitchFamily="34" charset="0"/>
            </a:endParaRPr>
          </a:p>
          <a:p>
            <a:pPr marL="233363" lvl="1" indent="-233363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b="1" dirty="0">
                <a:cs typeface="Tahoma" pitchFamily="34" charset="0"/>
              </a:rPr>
              <a:t>Troyer </a:t>
            </a:r>
            <a:r>
              <a:rPr lang="en-US" b="1" dirty="0" smtClean="0">
                <a:cs typeface="Tahoma" pitchFamily="34" charset="0"/>
              </a:rPr>
              <a:t>Group</a:t>
            </a:r>
            <a:endParaRPr lang="en-US" b="1" dirty="0">
              <a:cs typeface="Tahoma" pitchFamily="34" charset="0"/>
            </a:endParaRPr>
          </a:p>
          <a:p>
            <a:pPr marL="690563" lvl="2" indent="-233363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Engineering, Design &amp; </a:t>
            </a:r>
            <a:r>
              <a:rPr lang="en-US" dirty="0" smtClean="0">
                <a:cs typeface="Tahoma" pitchFamily="34" charset="0"/>
              </a:rPr>
              <a:t>Environmental</a:t>
            </a:r>
            <a:br>
              <a:rPr lang="en-US" dirty="0" smtClean="0">
                <a:cs typeface="Tahoma" pitchFamily="34" charset="0"/>
              </a:rPr>
            </a:br>
            <a:r>
              <a:rPr lang="en-US" dirty="0" smtClean="0">
                <a:cs typeface="Tahoma" pitchFamily="34" charset="0"/>
              </a:rPr>
              <a:t>Analysis </a:t>
            </a:r>
            <a:r>
              <a:rPr lang="en-US" dirty="0">
                <a:cs typeface="Tahoma" pitchFamily="34" charset="0"/>
              </a:rPr>
              <a:t>Team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cs typeface="Tahoma" pitchFamily="34" charset="0"/>
              </a:rPr>
              <a:t>Recognition of elected and local public officials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sz="half" idx="2"/>
          </p:nvPr>
        </p:nvSpPr>
        <p:spPr>
          <a:xfrm>
            <a:off x="6301047" y="990600"/>
            <a:ext cx="4419600" cy="52578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cs typeface="Tahoma" panose="020B0604030504040204" pitchFamily="34" charset="0"/>
              </a:rPr>
              <a:t>Sign-in at attendance table to be added to project mailing list </a:t>
            </a:r>
            <a:endParaRPr lang="en-US" altLang="en-US" sz="2000" dirty="0" smtClean="0"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000" dirty="0" smtClean="0">
                <a:cs typeface="Tahoma" panose="020B0604030504040204" pitchFamily="34" charset="0"/>
              </a:rPr>
              <a:t>Legal notice of public hearing was published in the </a:t>
            </a: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cs typeface="Tahoma" panose="020B0604030504040204" pitchFamily="34" charset="0"/>
              </a:rPr>
              <a:t>South Bend Tribune 7/16 &amp; 7/23</a:t>
            </a:r>
            <a:endParaRPr lang="en-US" altLang="en-US" sz="2000" dirty="0">
              <a:solidFill>
                <a:schemeClr val="accent5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000" dirty="0">
                <a:cs typeface="Tahoma" panose="020B0604030504040204" pitchFamily="34" charset="0"/>
              </a:rPr>
              <a:t>A notice of the public </a:t>
            </a:r>
            <a:r>
              <a:rPr lang="en-US" altLang="en-US" sz="2000" dirty="0" smtClean="0">
                <a:cs typeface="Tahoma" panose="020B0604030504040204" pitchFamily="34" charset="0"/>
              </a:rPr>
              <a:t>hearing </a:t>
            </a:r>
            <a:r>
              <a:rPr lang="en-US" altLang="en-US" sz="2000" dirty="0">
                <a:cs typeface="Tahoma" panose="020B0604030504040204" pitchFamily="34" charset="0"/>
              </a:rPr>
              <a:t>was mailed to known property owners within project area</a:t>
            </a:r>
          </a:p>
          <a:p>
            <a:pPr eaLnBrk="1" hangingPunct="1"/>
            <a:r>
              <a:rPr lang="en-US" altLang="en-US" sz="2000" dirty="0">
                <a:cs typeface="Tahoma" panose="020B0604030504040204" pitchFamily="34" charset="0"/>
              </a:rPr>
              <a:t>Announcement of this </a:t>
            </a:r>
            <a:r>
              <a:rPr lang="en-US" altLang="en-US" sz="2000" dirty="0" smtClean="0">
                <a:cs typeface="Tahoma" panose="020B0604030504040204" pitchFamily="34" charset="0"/>
              </a:rPr>
              <a:t>hearing </a:t>
            </a:r>
            <a:r>
              <a:rPr lang="en-US" altLang="en-US" sz="2000" dirty="0">
                <a:cs typeface="Tahoma" panose="020B0604030504040204" pitchFamily="34" charset="0"/>
              </a:rPr>
              <a:t>was posted to INDOT website. A media release was also </a:t>
            </a:r>
            <a:r>
              <a:rPr lang="en-US" altLang="en-US" sz="2000" dirty="0" smtClean="0">
                <a:cs typeface="Tahoma" panose="020B0604030504040204" pitchFamily="34" charset="0"/>
              </a:rPr>
              <a:t>issued</a:t>
            </a:r>
            <a:endParaRPr lang="en-US" altLang="en-US" sz="2000" dirty="0"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000" dirty="0">
                <a:cs typeface="Tahoma" panose="020B0604030504040204" pitchFamily="34" charset="0"/>
              </a:rPr>
              <a:t>A copy of presentation and project documentation </a:t>
            </a:r>
            <a:r>
              <a:rPr lang="en-US" altLang="en-US" sz="2000" dirty="0" smtClean="0">
                <a:cs typeface="Tahoma" panose="020B0604030504040204" pitchFamily="34" charset="0"/>
              </a:rPr>
              <a:t>are available for review </a:t>
            </a:r>
            <a:r>
              <a:rPr lang="en-US" altLang="en-US" sz="2000" dirty="0">
                <a:cs typeface="Tahoma" panose="020B0604030504040204" pitchFamily="34" charset="0"/>
              </a:rPr>
              <a:t>on-line via INDOT </a:t>
            </a:r>
            <a:r>
              <a:rPr lang="en-US" altLang="en-US" sz="2000" dirty="0" smtClean="0">
                <a:cs typeface="Tahoma" panose="020B0604030504040204" pitchFamily="34" charset="0"/>
              </a:rPr>
              <a:t>website</a:t>
            </a:r>
            <a:endParaRPr lang="en-US" altLang="en-US" sz="2000" b="1" dirty="0">
              <a:cs typeface="Tahoma" panose="020B0604030504040204" pitchFamily="34" charset="0"/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6148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/>
              <a:t>U.S. </a:t>
            </a:r>
            <a:r>
              <a:rPr lang="en-US" altLang="en-US" b="1" dirty="0" smtClean="0"/>
              <a:t>20 </a:t>
            </a:r>
            <a:r>
              <a:rPr lang="en-US" altLang="en-US" b="1" dirty="0"/>
              <a:t>at SR </a:t>
            </a:r>
            <a:r>
              <a:rPr lang="en-US" altLang="en-US" b="1" dirty="0" smtClean="0"/>
              <a:t>2 New Interchange 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6749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Project Stakeholders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Indiana Department of Transportation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Indiana Division Federal Highway Administration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ahoma" pitchFamily="34" charset="0"/>
              </a:rPr>
              <a:t>LaPorte County</a:t>
            </a:r>
            <a:endParaRPr lang="en-US" dirty="0"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Elected &amp; </a:t>
            </a:r>
            <a:r>
              <a:rPr lang="en-US" dirty="0" smtClean="0">
                <a:cs typeface="Tahoma" pitchFamily="34" charset="0"/>
              </a:rPr>
              <a:t>local </a:t>
            </a:r>
            <a:r>
              <a:rPr lang="en-US" dirty="0">
                <a:cs typeface="Tahoma" pitchFamily="34" charset="0"/>
              </a:rPr>
              <a:t>officials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Residents and citizens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Commuters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Businesses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Emergency services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Schools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Churches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Community Organizations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Project Development </a:t>
            </a:r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31986"/>
              </p:ext>
            </p:extLst>
          </p:nvPr>
        </p:nvGraphicFramePr>
        <p:xfrm>
          <a:off x="762000" y="1600200"/>
          <a:ext cx="10668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05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Environmental </a:t>
            </a:r>
            <a:r>
              <a:rPr lang="en-US" altLang="en-US" b="1" dirty="0" smtClean="0"/>
              <a:t>Analysis Phase    </a:t>
            </a:r>
            <a:endParaRPr lang="en-US" alt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marL="0" lvl="1" indent="0" algn="just" eaLnBrk="1" fontAlgn="auto" hangingPunct="1">
              <a:spcAft>
                <a:spcPts val="0"/>
              </a:spcAft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r>
              <a:rPr lang="en-US" b="1" dirty="0">
                <a:cs typeface="Tahoma" pitchFamily="34" charset="0"/>
              </a:rPr>
              <a:t>National Environmental Policy Act (NEPA) </a:t>
            </a:r>
          </a:p>
          <a:p>
            <a:pPr marL="457200" lvl="1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000" dirty="0">
                <a:cs typeface="Tahoma" pitchFamily="34" charset="0"/>
              </a:rPr>
              <a:t>Requires INDOT to analyze and evaluate the impacts of a proposed project to the natural and socio-economic environments</a:t>
            </a:r>
          </a:p>
          <a:p>
            <a:pPr marL="457200" lvl="1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000" dirty="0">
                <a:cs typeface="Tahoma" pitchFamily="34" charset="0"/>
              </a:rPr>
              <a:t>NEPA is a decision-making process</a:t>
            </a:r>
          </a:p>
          <a:p>
            <a:pPr marL="914400" lvl="2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600" dirty="0">
                <a:cs typeface="Tahoma" pitchFamily="34" charset="0"/>
              </a:rPr>
              <a:t>Purpose and Need</a:t>
            </a:r>
          </a:p>
          <a:p>
            <a:pPr marL="914400" lvl="2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600" dirty="0">
                <a:cs typeface="Tahoma" pitchFamily="34" charset="0"/>
              </a:rPr>
              <a:t>Alternatives Screening</a:t>
            </a:r>
          </a:p>
          <a:p>
            <a:pPr marL="914400" lvl="2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600" dirty="0">
                <a:cs typeface="Tahoma" pitchFamily="34" charset="0"/>
              </a:rPr>
              <a:t>Preferred Alternative  </a:t>
            </a:r>
          </a:p>
          <a:p>
            <a:pPr marL="457200" lvl="1" indent="0" algn="just" eaLnBrk="1" fontAlgn="auto" hangingPunct="1"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endParaRPr lang="en-US" sz="1900" dirty="0">
              <a:cs typeface="Tahoma" pitchFamily="34" charset="0"/>
            </a:endParaRPr>
          </a:p>
          <a:p>
            <a:pPr marL="457200" lvl="1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b="1" dirty="0">
                <a:cs typeface="Tahoma" pitchFamily="34" charset="0"/>
              </a:rPr>
              <a:t>Impacts are analyzed, evaluated and described in an environmental document</a:t>
            </a:r>
          </a:p>
          <a:p>
            <a:pPr marL="914400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800" dirty="0">
                <a:cs typeface="Tahoma" pitchFamily="34" charset="0"/>
              </a:rPr>
              <a:t>What are the impacts this project might have on the community?</a:t>
            </a:r>
          </a:p>
          <a:p>
            <a:pPr marL="914400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800" dirty="0">
                <a:cs typeface="Tahoma" pitchFamily="34" charset="0"/>
              </a:rPr>
              <a:t>How can impacts be avoided?</a:t>
            </a:r>
          </a:p>
          <a:p>
            <a:pPr marL="914400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800" dirty="0">
                <a:cs typeface="Tahoma" pitchFamily="34" charset="0"/>
              </a:rPr>
              <a:t>Can impacts be minimized?</a:t>
            </a:r>
          </a:p>
          <a:p>
            <a:pPr marL="914400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800" dirty="0">
                <a:cs typeface="Tahoma" pitchFamily="34" charset="0"/>
              </a:rPr>
              <a:t>Mitigation for impacts?</a:t>
            </a:r>
          </a:p>
          <a:p>
            <a:pPr marL="914400" lvl="2" indent="0" eaLnBrk="1" fontAlgn="auto" hangingPunct="1">
              <a:spcAft>
                <a:spcPts val="0"/>
              </a:spcAft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r>
              <a:rPr lang="en-US" sz="1800" dirty="0">
                <a:cs typeface="Tahoma" pitchFamily="34" charset="0"/>
              </a:rPr>
              <a:t>  </a:t>
            </a:r>
            <a:endParaRPr lang="en-US" sz="1400" dirty="0"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Environmental </a:t>
            </a:r>
            <a:r>
              <a:rPr lang="en-US" altLang="en-US" b="1" dirty="0" smtClean="0"/>
              <a:t>Analysis Phase   </a:t>
            </a:r>
            <a:endParaRPr lang="en-US" alt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562600"/>
          </a:xfrm>
        </p:spPr>
        <p:txBody>
          <a:bodyPr rtlCol="0">
            <a:normAutofit fontScale="92500" lnSpcReduction="10000"/>
          </a:bodyPr>
          <a:lstStyle/>
          <a:p>
            <a:pPr marL="233363" lvl="1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600" b="1" dirty="0" smtClean="0">
                <a:cs typeface="Tahoma" pitchFamily="34" charset="0"/>
              </a:rPr>
              <a:t>Notice of Entry for Survey – late 2015</a:t>
            </a:r>
          </a:p>
          <a:p>
            <a:pPr marL="690563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200" dirty="0" smtClean="0">
                <a:cs typeface="Tahoma" pitchFamily="34" charset="0"/>
              </a:rPr>
              <a:t>Letters mailed to properties within general area</a:t>
            </a:r>
          </a:p>
          <a:p>
            <a:pPr marL="1147763" lvl="3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700" dirty="0" smtClean="0">
                <a:cs typeface="Tahoma" pitchFamily="34" charset="0"/>
              </a:rPr>
              <a:t>Describing early project proposal</a:t>
            </a:r>
          </a:p>
          <a:p>
            <a:pPr marL="1147763" lvl="3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700" dirty="0" smtClean="0">
                <a:cs typeface="Tahoma" pitchFamily="34" charset="0"/>
              </a:rPr>
              <a:t>Project personnel in area, may need to enter properties </a:t>
            </a:r>
          </a:p>
          <a:p>
            <a:pPr marL="1147763" lvl="3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700" dirty="0" smtClean="0">
                <a:cs typeface="Tahoma" pitchFamily="34" charset="0"/>
              </a:rPr>
              <a:t>Gather data for environmental analysis </a:t>
            </a:r>
            <a:r>
              <a:rPr lang="en-US" sz="1700" b="1" dirty="0" smtClean="0">
                <a:cs typeface="Tahoma" pitchFamily="34" charset="0"/>
              </a:rPr>
              <a:t> </a:t>
            </a:r>
          </a:p>
          <a:p>
            <a:pPr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endParaRPr lang="en-US" b="1" dirty="0" smtClean="0">
              <a:cs typeface="Tahoma" pitchFamily="34" charset="0"/>
            </a:endParaRPr>
          </a:p>
          <a:p>
            <a:pPr marL="233363" lvl="1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600" b="1" dirty="0" smtClean="0">
                <a:cs typeface="Tahoma" pitchFamily="34" charset="0"/>
              </a:rPr>
              <a:t>Section 106 of National Historic Preservation Act – early 2018</a:t>
            </a:r>
            <a:endParaRPr lang="en-US" sz="2600" b="1" dirty="0">
              <a:cs typeface="Tahoma" pitchFamily="34" charset="0"/>
            </a:endParaRPr>
          </a:p>
          <a:p>
            <a:pPr marL="690563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200" dirty="0" smtClean="0">
                <a:cs typeface="Tahoma" pitchFamily="34" charset="0"/>
              </a:rPr>
              <a:t>Take into account proposal’s impact to historic &amp; archaeological properties </a:t>
            </a:r>
            <a:endParaRPr lang="en-US" sz="2200" dirty="0">
              <a:cs typeface="Tahoma" pitchFamily="34" charset="0"/>
            </a:endParaRPr>
          </a:p>
          <a:p>
            <a:pPr marL="690563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200" dirty="0" smtClean="0">
                <a:cs typeface="Tahoma" pitchFamily="34" charset="0"/>
              </a:rPr>
              <a:t>Consulting Parties Process – early 2018</a:t>
            </a:r>
            <a:endParaRPr lang="en-US" sz="2200" dirty="0">
              <a:cs typeface="Tahoma" pitchFamily="34" charset="0"/>
            </a:endParaRPr>
          </a:p>
          <a:p>
            <a:pPr marL="690563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200" dirty="0" smtClean="0">
                <a:cs typeface="Tahoma" pitchFamily="34" charset="0"/>
              </a:rPr>
              <a:t>Groups invited to participate </a:t>
            </a:r>
            <a:endParaRPr lang="en-US" sz="2200" dirty="0">
              <a:cs typeface="Tahoma" pitchFamily="34" charset="0"/>
            </a:endParaRPr>
          </a:p>
          <a:p>
            <a:pPr marL="690563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200" dirty="0" smtClean="0">
                <a:cs typeface="Tahoma" pitchFamily="34" charset="0"/>
              </a:rPr>
              <a:t>Public notice issued with 30 day comment period</a:t>
            </a:r>
          </a:p>
          <a:p>
            <a:pPr marL="1147763" lvl="3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700" dirty="0" smtClean="0">
                <a:cs typeface="Tahoma" pitchFamily="34" charset="0"/>
              </a:rPr>
              <a:t>South Bend Tribune</a:t>
            </a:r>
          </a:p>
          <a:p>
            <a:pPr marL="1147763" lvl="3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700" dirty="0" smtClean="0">
                <a:cs typeface="Tahoma" pitchFamily="34" charset="0"/>
              </a:rPr>
              <a:t>LaPorte Herald Argus </a:t>
            </a:r>
          </a:p>
          <a:p>
            <a:pPr marL="739775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200" u="sng" dirty="0" smtClean="0">
                <a:cs typeface="Tahoma" pitchFamily="34" charset="0"/>
              </a:rPr>
              <a:t>“No historic properties affected” </a:t>
            </a:r>
            <a:r>
              <a:rPr lang="en-US" sz="2200" dirty="0" smtClean="0">
                <a:cs typeface="Tahoma" pitchFamily="34" charset="0"/>
              </a:rPr>
              <a:t>finding issued by INDOT Cultural Resources Office (CRO) acting on behalf of the Federal Highway Administration (FHWA)</a:t>
            </a:r>
          </a:p>
          <a:p>
            <a:pPr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endParaRPr lang="en-US" sz="1800" dirty="0">
              <a:cs typeface="Tahoma" pitchFamily="34" charset="0"/>
            </a:endParaRPr>
          </a:p>
          <a:p>
            <a:pPr marL="228600" lvl="1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600" b="1" dirty="0">
                <a:cs typeface="Tahoma" pitchFamily="34" charset="0"/>
              </a:rPr>
              <a:t>Draft environmental document released for public involvement – July 2018</a:t>
            </a:r>
          </a:p>
          <a:p>
            <a:pPr marL="690563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200" dirty="0">
                <a:cs typeface="Tahoma" pitchFamily="34" charset="0"/>
              </a:rPr>
              <a:t>Available for review via public repositories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914400" lvl="2" indent="0" eaLnBrk="1" fontAlgn="auto" hangingPunct="1">
              <a:spcAft>
                <a:spcPts val="0"/>
              </a:spcAft>
              <a:buClr>
                <a:srgbClr val="3333CC"/>
              </a:buClr>
              <a:buNone/>
              <a:defRPr/>
            </a:pP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867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b="1" dirty="0"/>
              <a:t>INDOT LaPorte District </a:t>
            </a:r>
            <a:r>
              <a:rPr lang="en-US" altLang="en-US" sz="2000" b="1" dirty="0" smtClean="0"/>
              <a:t>Office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600" dirty="0" smtClean="0"/>
              <a:t>315 E. Boyd Boulevard, LaPorte, IN 46350</a:t>
            </a:r>
          </a:p>
          <a:p>
            <a:pPr lvl="1" eaLnBrk="1" hangingPunct="1">
              <a:spcBef>
                <a:spcPts val="300"/>
              </a:spcBef>
              <a:buSzPct val="100000"/>
              <a:defRPr/>
            </a:pPr>
            <a:r>
              <a:rPr lang="en-US" altLang="en-US" sz="1400" dirty="0" smtClean="0">
                <a:hlinkClick r:id="rId2"/>
              </a:rPr>
              <a:t>LaPorteDistrictCommunications@indot.in.gov</a:t>
            </a:r>
            <a:r>
              <a:rPr lang="en-US" altLang="en-US" sz="1400" dirty="0" smtClean="0"/>
              <a:t> </a:t>
            </a:r>
            <a:endParaRPr lang="en-US" altLang="en-US" sz="1400" dirty="0"/>
          </a:p>
          <a:p>
            <a:pPr lvl="1" eaLnBrk="1" hangingPunct="1">
              <a:spcBef>
                <a:spcPts val="300"/>
              </a:spcBef>
              <a:buSzPct val="100000"/>
              <a:defRPr/>
            </a:pPr>
            <a:r>
              <a:rPr lang="en-US" altLang="en-US" sz="1400" dirty="0">
                <a:hlinkClick r:id="rId3"/>
              </a:rPr>
              <a:t>http://www.in.gov/indot/2705.htm</a:t>
            </a:r>
            <a:r>
              <a:rPr lang="en-US" altLang="en-US" sz="1400" dirty="0"/>
              <a:t> </a:t>
            </a:r>
          </a:p>
          <a:p>
            <a:pPr lvl="1" eaLnBrk="1" hangingPunct="1">
              <a:spcBef>
                <a:spcPts val="300"/>
              </a:spcBef>
              <a:buSzPct val="100000"/>
              <a:defRPr/>
            </a:pPr>
            <a:r>
              <a:rPr lang="en-US" altLang="en-US" sz="1400" dirty="0"/>
              <a:t>Planning, Project Development/Delivery, Construction, Maintenance for Northwest Indiana </a:t>
            </a:r>
          </a:p>
          <a:p>
            <a:pPr eaLnBrk="1" hangingPunct="1">
              <a:defRPr/>
            </a:pPr>
            <a:r>
              <a:rPr lang="en-US" altLang="en-US" sz="2000" b="1" dirty="0" smtClean="0"/>
              <a:t>Rolling Prairie Public </a:t>
            </a:r>
            <a:r>
              <a:rPr lang="en-US" altLang="en-US" sz="2000" b="1" dirty="0" smtClean="0"/>
              <a:t>Library</a:t>
            </a:r>
          </a:p>
          <a:p>
            <a:pPr marL="457200" indent="0" eaLnBrk="1" hangingPunct="1">
              <a:spcBef>
                <a:spcPts val="500"/>
              </a:spcBef>
              <a:buNone/>
              <a:defRPr/>
            </a:pPr>
            <a:r>
              <a:rPr lang="en-US" altLang="en-US" sz="1600" dirty="0" smtClean="0"/>
              <a:t>1 </a:t>
            </a:r>
            <a:r>
              <a:rPr lang="en-US" altLang="en-US" sz="1600" dirty="0" smtClean="0"/>
              <a:t>East Michigan Street, Rolling Prairie, IN </a:t>
            </a:r>
            <a:r>
              <a:rPr lang="en-US" altLang="en-US" sz="1600" dirty="0" smtClean="0"/>
              <a:t>46371</a:t>
            </a:r>
          </a:p>
          <a:p>
            <a:pPr marL="457200" indent="0" eaLnBrk="1" hangingPunct="1">
              <a:spcBef>
                <a:spcPts val="300"/>
              </a:spcBef>
              <a:buNone/>
              <a:defRPr/>
            </a:pPr>
            <a:r>
              <a:rPr lang="en-US" altLang="en-US" sz="1400" dirty="0" smtClean="0"/>
              <a:t>Phone: (</a:t>
            </a:r>
            <a:r>
              <a:rPr lang="en-US" altLang="en-US" sz="1400" dirty="0" smtClean="0"/>
              <a:t>219) 778-2390</a:t>
            </a:r>
            <a:endParaRPr lang="en-US" altLang="en-US" sz="1400" dirty="0"/>
          </a:p>
          <a:p>
            <a:pPr eaLnBrk="1" hangingPunct="1">
              <a:defRPr/>
            </a:pPr>
            <a:r>
              <a:rPr lang="en-US" altLang="en-US" sz="2000" b="1" dirty="0"/>
              <a:t>INDOT Office of Public Involvement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100 North Senate Avenue, Room N642, Indianapolis, IN 46204</a:t>
            </a:r>
          </a:p>
          <a:p>
            <a:pPr marL="457200" lvl="1" indent="0" eaLnBrk="1" hangingPunct="1"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400" dirty="0" smtClean="0"/>
              <a:t>Phone: </a:t>
            </a:r>
            <a:r>
              <a:rPr lang="en-US" altLang="en-US" sz="1400" dirty="0"/>
              <a:t>(317) 232-6601</a:t>
            </a:r>
          </a:p>
          <a:p>
            <a:pPr marL="457200" lvl="1" indent="0" eaLnBrk="1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400" dirty="0">
                <a:hlinkClick r:id="rId4"/>
              </a:rPr>
              <a:t>rclark@indot.in.gov</a:t>
            </a:r>
            <a:r>
              <a:rPr lang="en-US" altLang="en-US" sz="1400" dirty="0"/>
              <a:t> 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cs typeface="Tahoma" pitchFamily="34" charset="0"/>
              </a:rPr>
              <a:t>Transportation </a:t>
            </a:r>
            <a:r>
              <a:rPr lang="en-US" sz="2000" b="1" dirty="0">
                <a:cs typeface="Tahoma" pitchFamily="34" charset="0"/>
              </a:rPr>
              <a:t>Services Call Center</a:t>
            </a:r>
          </a:p>
          <a:p>
            <a:pPr marL="0" indent="0">
              <a:buNone/>
            </a:pPr>
            <a:r>
              <a:rPr lang="en-US" sz="1400" dirty="0"/>
              <a:t>Provides citizen and business customers with</a:t>
            </a:r>
            <a:br>
              <a:rPr lang="en-US" sz="1400" dirty="0"/>
            </a:br>
            <a:r>
              <a:rPr lang="en-US" sz="1400" dirty="0"/>
              <a:t>a single point-of-contact to request </a:t>
            </a:r>
            <a:r>
              <a:rPr lang="en-US" sz="1400" dirty="0" smtClean="0"/>
              <a:t>transportation                                   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services, obtain information, or provide feedback</a:t>
            </a:r>
            <a:br>
              <a:rPr lang="en-US" sz="1400" dirty="0"/>
            </a:br>
            <a:r>
              <a:rPr lang="en-US" sz="1400" dirty="0"/>
              <a:t>through multiple channels of communications.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0066"/>
                </a:solidFill>
                <a:cs typeface="Tahoma" pitchFamily="34" charset="0"/>
              </a:rPr>
              <a:t>855-463-6848 • INDOT4U.com • INDOT@indot.in.gov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400" dirty="0"/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Project </a:t>
            </a:r>
            <a:r>
              <a:rPr lang="en-US" altLang="en-US" b="1" dirty="0" smtClean="0"/>
              <a:t>Resources</a:t>
            </a:r>
            <a:endParaRPr lang="en-US" altLang="en-US" b="1" dirty="0"/>
          </a:p>
        </p:txBody>
      </p:sp>
      <p:pic>
        <p:nvPicPr>
          <p:cNvPr id="5" name="Content Placeholder 4" descr="District Mappt.PNG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3957" y="1119930"/>
            <a:ext cx="3100085" cy="4846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4971123"/>
            <a:ext cx="2257698" cy="9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/>
              <a:t>U.S. </a:t>
            </a:r>
            <a:r>
              <a:rPr lang="en-US" altLang="en-US" b="1" dirty="0" smtClean="0"/>
              <a:t>20 at SR 2 – Purpose and Need </a:t>
            </a:r>
            <a:endParaRPr lang="en-US" alt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cs typeface="Tahoma" pitchFamily="34" charset="0"/>
              </a:rPr>
              <a:t>Purpose</a:t>
            </a:r>
            <a:endParaRPr lang="en-US" b="1" dirty="0">
              <a:cs typeface="Tahoma" pitchFamily="34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ahoma" pitchFamily="34" charset="0"/>
              </a:rPr>
              <a:t>Increase operational safety at the intersection of </a:t>
            </a:r>
            <a:r>
              <a:rPr lang="en-US" dirty="0" smtClean="0">
                <a:cs typeface="Tahoma" pitchFamily="34" charset="0"/>
              </a:rPr>
              <a:t>U.S. </a:t>
            </a:r>
            <a:r>
              <a:rPr lang="en-US" dirty="0" smtClean="0">
                <a:cs typeface="Tahoma" pitchFamily="34" charset="0"/>
              </a:rPr>
              <a:t>20 and SR 2</a:t>
            </a:r>
          </a:p>
          <a:p>
            <a:pPr lvl="2" eaLnBrk="1" hangingPunct="1">
              <a:defRPr/>
            </a:pPr>
            <a:r>
              <a:rPr lang="en-US" dirty="0" smtClean="0">
                <a:cs typeface="Tahoma" pitchFamily="34" charset="0"/>
              </a:rPr>
              <a:t>Decrease points of conflict with highest volume of traffic</a:t>
            </a:r>
          </a:p>
          <a:p>
            <a:pPr lvl="2" eaLnBrk="1" hangingPunct="1">
              <a:defRPr/>
            </a:pPr>
            <a:r>
              <a:rPr lang="en-US" dirty="0" smtClean="0">
                <a:cs typeface="Tahoma" pitchFamily="34" charset="0"/>
              </a:rPr>
              <a:t>Deter truck traffic from utilizing </a:t>
            </a:r>
            <a:r>
              <a:rPr lang="en-US" dirty="0" smtClean="0">
                <a:cs typeface="Tahoma" pitchFamily="34" charset="0"/>
              </a:rPr>
              <a:t>U.S. </a:t>
            </a:r>
            <a:r>
              <a:rPr lang="en-US" dirty="0" smtClean="0">
                <a:cs typeface="Tahoma" pitchFamily="34" charset="0"/>
              </a:rPr>
              <a:t>20 through New Carlisle as a shortcut between the western leg of the intersection and </a:t>
            </a:r>
            <a:r>
              <a:rPr lang="en-US" dirty="0" smtClean="0">
                <a:cs typeface="Tahoma" pitchFamily="34" charset="0"/>
              </a:rPr>
              <a:t>U.S. </a:t>
            </a:r>
            <a:r>
              <a:rPr lang="en-US" dirty="0" smtClean="0">
                <a:cs typeface="Tahoma" pitchFamily="34" charset="0"/>
              </a:rPr>
              <a:t>31</a:t>
            </a:r>
          </a:p>
          <a:p>
            <a:pPr lvl="2" eaLnBrk="1" hangingPunct="1">
              <a:defRPr/>
            </a:pPr>
            <a:r>
              <a:rPr lang="en-US" dirty="0" smtClean="0">
                <a:cs typeface="Tahoma" pitchFamily="34" charset="0"/>
              </a:rPr>
              <a:t>Maintain and improve operational efficiency </a:t>
            </a:r>
            <a:endParaRPr lang="en-US" dirty="0"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b="1" dirty="0" smtClean="0">
                <a:cs typeface="Tahoma" pitchFamily="34" charset="0"/>
              </a:rPr>
              <a:t>Need</a:t>
            </a:r>
            <a:endParaRPr lang="en-US" b="1" dirty="0">
              <a:cs typeface="Tahoma" pitchFamily="34" charset="0"/>
            </a:endParaRPr>
          </a:p>
          <a:p>
            <a:pPr lvl="1" eaLnBrk="1" hangingPunct="1">
              <a:defRPr/>
            </a:pP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High rate of traffic accidents</a:t>
            </a:r>
          </a:p>
          <a:p>
            <a:pPr lvl="2" eaLnBrk="1" hangingPunct="1">
              <a:defRPr/>
            </a:pP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The existing intersection struggles to provide an acceptable Level of Service (LOS) and the operational efficiency necessary to adequately meet current and future traffic demand </a:t>
            </a:r>
          </a:p>
          <a:p>
            <a:pPr lvl="2" eaLnBrk="1" hangingPunct="1">
              <a:defRPr/>
            </a:pPr>
            <a:endParaRPr lang="en-U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eaLnBrk="1" hangingPunct="1">
              <a:defRPr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  <a:defRPr/>
            </a:pPr>
            <a:endParaRPr lang="en-US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defRPr/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defRPr/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O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FEA32192-9ABD-4312-B392-49E638B7030A}" vid="{E813C326-D958-4B52-B23C-AE2A6C217517}"/>
    </a:ext>
  </a:extLst>
</a:theme>
</file>

<file path=ppt/theme/theme2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FEA32192-9ABD-4312-B392-49E638B7030A}" vid="{2792E1F4-B8D7-4B47-955F-F727972522C6}"/>
    </a:ext>
  </a:extLst>
</a:theme>
</file>

<file path=ppt/theme/theme3.xml><?xml version="1.0" encoding="utf-8"?>
<a:theme xmlns:a="http://schemas.openxmlformats.org/drawingml/2006/main" name="2_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FEA32192-9ABD-4312-B392-49E638B7030A}" vid="{EB3F3A31-7812-43B9-8B10-F338FF510AD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NEWINDOTpowerpointMARCH2017</Template>
  <TotalTime>0</TotalTime>
  <Words>1094</Words>
  <Application>Microsoft Office PowerPoint</Application>
  <PresentationFormat>Widescreen</PresentationFormat>
  <Paragraphs>308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Tahoma</vt:lpstr>
      <vt:lpstr>Times New Roman</vt:lpstr>
      <vt:lpstr>INDOT Theme</vt:lpstr>
      <vt:lpstr>1_Title Slide</vt:lpstr>
      <vt:lpstr>2_Blank Slide</vt:lpstr>
      <vt:lpstr>U.S. 20 at State Road 2 New Interchange </vt:lpstr>
      <vt:lpstr>Welcome </vt:lpstr>
      <vt:lpstr>U.S. 20 at SR 2 New Interchange </vt:lpstr>
      <vt:lpstr>Project Stakeholders </vt:lpstr>
      <vt:lpstr>Project Development </vt:lpstr>
      <vt:lpstr>Environmental Analysis Phase    </vt:lpstr>
      <vt:lpstr>Environmental Analysis Phase   </vt:lpstr>
      <vt:lpstr>Project Resources</vt:lpstr>
      <vt:lpstr>U.S. 20 at SR 2 – Purpose and Need </vt:lpstr>
      <vt:lpstr>Crash Data</vt:lpstr>
      <vt:lpstr>Alternatives Considered </vt:lpstr>
      <vt:lpstr>Alternatives Considered </vt:lpstr>
      <vt:lpstr>Alternatives Analysis – Traffic Capacity</vt:lpstr>
      <vt:lpstr>Existing Intersection </vt:lpstr>
      <vt:lpstr>Preferred Alternative – Overall Plan </vt:lpstr>
      <vt:lpstr>Preferred Alternative – Enlarge Plan and Profile</vt:lpstr>
      <vt:lpstr>Truck Turning Movements</vt:lpstr>
      <vt:lpstr>Truck Turning Movements</vt:lpstr>
      <vt:lpstr>Maintenance of Traffic </vt:lpstr>
      <vt:lpstr>Maintenance of Traffic </vt:lpstr>
      <vt:lpstr>Project Schedule </vt:lpstr>
      <vt:lpstr>Submit Public Comments </vt:lpstr>
      <vt:lpstr>Next Steps </vt:lpstr>
      <vt:lpstr>Thank You </vt:lpstr>
      <vt:lpstr>Project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2017-03-16T13:11:52Z</dcterms:created>
  <dcterms:modified xsi:type="dcterms:W3CDTF">2018-07-30T17:57:53Z</dcterms:modified>
</cp:coreProperties>
</file>