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40"/>
  </p:notesMasterIdLst>
  <p:handoutMasterIdLst>
    <p:handoutMasterId r:id="rId41"/>
  </p:handoutMasterIdLst>
  <p:sldIdLst>
    <p:sldId id="266" r:id="rId2"/>
    <p:sldId id="412" r:id="rId3"/>
    <p:sldId id="538" r:id="rId4"/>
    <p:sldId id="476" r:id="rId5"/>
    <p:sldId id="414" r:id="rId6"/>
    <p:sldId id="477" r:id="rId7"/>
    <p:sldId id="634" r:id="rId8"/>
    <p:sldId id="465" r:id="rId9"/>
    <p:sldId id="626" r:id="rId10"/>
    <p:sldId id="629" r:id="rId11"/>
    <p:sldId id="643" r:id="rId12"/>
    <p:sldId id="636" r:id="rId13"/>
    <p:sldId id="646" r:id="rId14"/>
    <p:sldId id="647" r:id="rId15"/>
    <p:sldId id="648" r:id="rId16"/>
    <p:sldId id="649" r:id="rId17"/>
    <p:sldId id="651" r:id="rId18"/>
    <p:sldId id="652" r:id="rId19"/>
    <p:sldId id="653" r:id="rId20"/>
    <p:sldId id="654" r:id="rId21"/>
    <p:sldId id="655" r:id="rId22"/>
    <p:sldId id="614" r:id="rId23"/>
    <p:sldId id="657" r:id="rId24"/>
    <p:sldId id="658" r:id="rId25"/>
    <p:sldId id="659" r:id="rId26"/>
    <p:sldId id="660" r:id="rId27"/>
    <p:sldId id="661" r:id="rId28"/>
    <p:sldId id="656" r:id="rId29"/>
    <p:sldId id="630" r:id="rId30"/>
    <p:sldId id="631" r:id="rId31"/>
    <p:sldId id="632" r:id="rId32"/>
    <p:sldId id="534" r:id="rId33"/>
    <p:sldId id="479" r:id="rId34"/>
    <p:sldId id="484" r:id="rId35"/>
    <p:sldId id="541" r:id="rId36"/>
    <p:sldId id="596" r:id="rId37"/>
    <p:sldId id="456" r:id="rId38"/>
    <p:sldId id="543" r:id="rId3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ot, Kyle" initials="BK" lastIdx="4" clrIdx="0">
    <p:extLst/>
  </p:cmAuthor>
  <p:cmAuthor id="2" name="David Cleveland" initials="DC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94647" autoAdjust="0"/>
  </p:normalViewPr>
  <p:slideViewPr>
    <p:cSldViewPr>
      <p:cViewPr varScale="1">
        <p:scale>
          <a:sx n="42" d="100"/>
          <a:sy n="42" d="100"/>
        </p:scale>
        <p:origin x="15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3A2615-FAE2-4B6C-8F42-543DEDA09DFB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E717C6-E488-45BD-BD6E-4224FD1B2545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 smtClean="0"/>
            <a:t>Project Selection</a:t>
          </a:r>
        </a:p>
        <a:p>
          <a:r>
            <a:rPr lang="en-US" sz="1200" dirty="0" smtClean="0"/>
            <a:t>Early Coordination</a:t>
          </a:r>
          <a:endParaRPr lang="en-US" sz="1200" dirty="0"/>
        </a:p>
      </dgm:t>
    </dgm:pt>
    <dgm:pt modelId="{FD3798D3-5588-4BF6-B3FA-17644140F181}" type="parTrans" cxnId="{5CBCE7F5-9AC9-4813-A8F6-955646E51335}">
      <dgm:prSet/>
      <dgm:spPr/>
      <dgm:t>
        <a:bodyPr/>
        <a:lstStyle/>
        <a:p>
          <a:endParaRPr lang="en-US"/>
        </a:p>
      </dgm:t>
    </dgm:pt>
    <dgm:pt modelId="{819EB952-5A14-428B-A8B3-28B223CD4B51}" type="sibTrans" cxnId="{5CBCE7F5-9AC9-4813-A8F6-955646E5133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874BA8F7-1C5D-4687-B53B-19BD2DE17DD9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 smtClean="0"/>
            <a:t>Environmental phase begins</a:t>
          </a:r>
        </a:p>
        <a:p>
          <a:r>
            <a:rPr lang="en-US" sz="1200" dirty="0" smtClean="0"/>
            <a:t> Purpose &amp; Need </a:t>
          </a:r>
        </a:p>
        <a:p>
          <a:r>
            <a:rPr lang="en-US" sz="1200" dirty="0" smtClean="0"/>
            <a:t>Develop alternatives</a:t>
          </a:r>
          <a:endParaRPr lang="en-US" sz="1200" dirty="0"/>
        </a:p>
      </dgm:t>
    </dgm:pt>
    <dgm:pt modelId="{EE76E8A4-8DB1-42B5-AC4B-BD7AA17E8A8E}" type="parTrans" cxnId="{3098A04F-B15C-49C3-BDB8-27A58EDC4587}">
      <dgm:prSet/>
      <dgm:spPr/>
      <dgm:t>
        <a:bodyPr/>
        <a:lstStyle/>
        <a:p>
          <a:endParaRPr lang="en-US"/>
        </a:p>
      </dgm:t>
    </dgm:pt>
    <dgm:pt modelId="{5D7F67BC-B64D-4BAE-B5DF-6A6A57FF4703}" type="sibTrans" cxnId="{3098A04F-B15C-49C3-BDB8-27A58EDC4587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F37E401F-BEA7-4C06-9467-D9868D0B8E4B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spc="-20" baseline="0" dirty="0" smtClean="0"/>
            <a:t>Preliminary design phase </a:t>
          </a:r>
        </a:p>
        <a:p>
          <a:r>
            <a:rPr lang="en-US" sz="1200" spc="-20" baseline="0" dirty="0" smtClean="0"/>
            <a:t>Release environmental document for public review and comment </a:t>
          </a:r>
          <a:endParaRPr lang="en-US" sz="1200" spc="-20" baseline="0" dirty="0"/>
        </a:p>
      </dgm:t>
    </dgm:pt>
    <dgm:pt modelId="{753B5655-441F-4C85-9EA5-89D89F2346BB}" type="parTrans" cxnId="{8D37CA97-D0A0-4B43-B9D4-2057223D70BE}">
      <dgm:prSet/>
      <dgm:spPr/>
      <dgm:t>
        <a:bodyPr/>
        <a:lstStyle/>
        <a:p>
          <a:endParaRPr lang="en-US"/>
        </a:p>
      </dgm:t>
    </dgm:pt>
    <dgm:pt modelId="{CDAA59DF-0140-431C-A4D5-892F1DF98DDF}" type="sibTrans" cxnId="{8D37CA97-D0A0-4B43-B9D4-2057223D70BE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744E2065-E961-4342-88CB-00798D6FD874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 smtClean="0"/>
            <a:t>Additional work to finalize environmental document and project design </a:t>
          </a:r>
          <a:endParaRPr lang="en-US" sz="1200" dirty="0"/>
        </a:p>
      </dgm:t>
    </dgm:pt>
    <dgm:pt modelId="{4BA4F612-FB17-4629-A86B-A99532FC44AD}" type="parTrans" cxnId="{D5A70B02-3F81-4703-BA57-91F2F74DF165}">
      <dgm:prSet/>
      <dgm:spPr/>
      <dgm:t>
        <a:bodyPr/>
        <a:lstStyle/>
        <a:p>
          <a:endParaRPr lang="en-US"/>
        </a:p>
      </dgm:t>
    </dgm:pt>
    <dgm:pt modelId="{B19420DE-C13E-4B8D-9277-83D9BB622C69}" type="sibTrans" cxnId="{D5A70B02-3F81-4703-BA57-91F2F74DF165}">
      <dgm:prSet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endParaRPr lang="en-US" dirty="0"/>
        </a:p>
      </dgm:t>
    </dgm:pt>
    <dgm:pt modelId="{A4377A7B-6ABF-4D12-8BAB-ECDBCAD2F526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1200" dirty="0" smtClean="0"/>
            <a:t>Real Estate Acquisition</a:t>
          </a:r>
        </a:p>
        <a:p>
          <a:endParaRPr lang="en-US" sz="1200" dirty="0" smtClean="0"/>
        </a:p>
        <a:p>
          <a:r>
            <a:rPr lang="en-US" sz="1200" dirty="0" smtClean="0"/>
            <a:t>Construction   </a:t>
          </a:r>
          <a:endParaRPr lang="en-US" sz="1200" dirty="0"/>
        </a:p>
      </dgm:t>
    </dgm:pt>
    <dgm:pt modelId="{2765EBB3-C9BF-48B5-A84E-2A81B69275AF}" type="parTrans" cxnId="{73DF6CAA-475F-46AC-AF33-BD9A93FC69FA}">
      <dgm:prSet/>
      <dgm:spPr/>
      <dgm:t>
        <a:bodyPr/>
        <a:lstStyle/>
        <a:p>
          <a:endParaRPr lang="en-US"/>
        </a:p>
      </dgm:t>
    </dgm:pt>
    <dgm:pt modelId="{0E3BF46B-EF1B-4D9A-B01A-A0EB49995775}" type="sibTrans" cxnId="{73DF6CAA-475F-46AC-AF33-BD9A93FC69FA}">
      <dgm:prSet/>
      <dgm:spPr/>
      <dgm:t>
        <a:bodyPr/>
        <a:lstStyle/>
        <a:p>
          <a:endParaRPr lang="en-US"/>
        </a:p>
      </dgm:t>
    </dgm:pt>
    <dgm:pt modelId="{EBB34009-9C61-40A9-9E6B-F96D0236C823}" type="pres">
      <dgm:prSet presAssocID="{BE3A2615-FAE2-4B6C-8F42-543DEDA09D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B3C23D-C761-4994-9F17-4A689D638A47}" type="pres">
      <dgm:prSet presAssocID="{C4E717C6-E488-45BD-BD6E-4224FD1B2545}" presName="node" presStyleLbl="node1" presStyleIdx="0" presStyleCnt="5" custScaleY="183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069341-B3AF-4AC8-8F47-EB1F9A719FE0}" type="pres">
      <dgm:prSet presAssocID="{819EB952-5A14-428B-A8B3-28B223CD4B5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04ED92EF-1B4E-42E5-86EE-D59F8545D3FE}" type="pres">
      <dgm:prSet presAssocID="{819EB952-5A14-428B-A8B3-28B223CD4B5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7231A24-B32F-4130-8E3B-20976477676A}" type="pres">
      <dgm:prSet presAssocID="{874BA8F7-1C5D-4687-B53B-19BD2DE17DD9}" presName="node" presStyleLbl="node1" presStyleIdx="1" presStyleCnt="5" custScaleY="183512" custLinFactNeighborX="-132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BE390-B54B-4954-A178-E0390F000798}" type="pres">
      <dgm:prSet presAssocID="{5D7F67BC-B64D-4BAE-B5DF-6A6A57FF4703}" presName="sibTrans" presStyleLbl="sibTrans2D1" presStyleIdx="1" presStyleCnt="4"/>
      <dgm:spPr/>
      <dgm:t>
        <a:bodyPr/>
        <a:lstStyle/>
        <a:p>
          <a:endParaRPr lang="en-US"/>
        </a:p>
      </dgm:t>
    </dgm:pt>
    <dgm:pt modelId="{B54E4DCF-02E1-4B58-A01B-694693830AAD}" type="pres">
      <dgm:prSet presAssocID="{5D7F67BC-B64D-4BAE-B5DF-6A6A57FF4703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4AFF89BE-F819-492D-AE1F-1CC55FAABD12}" type="pres">
      <dgm:prSet presAssocID="{F37E401F-BEA7-4C06-9467-D9868D0B8E4B}" presName="node" presStyleLbl="node1" presStyleIdx="2" presStyleCnt="5" custScaleY="206451" custLinFactNeighborX="-256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D68AA4-FA44-4646-8DBE-2907180FB588}" type="pres">
      <dgm:prSet presAssocID="{CDAA59DF-0140-431C-A4D5-892F1DF98DD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781E17B-C3A9-443B-A518-9944F670F74A}" type="pres">
      <dgm:prSet presAssocID="{CDAA59DF-0140-431C-A4D5-892F1DF98DD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B0B18CE-EE15-4CEC-9821-8D51EFB8BACE}" type="pres">
      <dgm:prSet presAssocID="{744E2065-E961-4342-88CB-00798D6FD874}" presName="node" presStyleLbl="node1" presStyleIdx="3" presStyleCnt="5" custScaleY="206451" custLinFactNeighborX="-349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FC09E-B7ED-4A13-B11A-1E2441F8B660}" type="pres">
      <dgm:prSet presAssocID="{B19420DE-C13E-4B8D-9277-83D9BB622C69}" presName="sibTrans" presStyleLbl="sibTrans2D1" presStyleIdx="3" presStyleCnt="4"/>
      <dgm:spPr/>
      <dgm:t>
        <a:bodyPr/>
        <a:lstStyle/>
        <a:p>
          <a:endParaRPr lang="en-US"/>
        </a:p>
      </dgm:t>
    </dgm:pt>
    <dgm:pt modelId="{4A608F8B-18FB-49AE-BCAE-17749FCB415D}" type="pres">
      <dgm:prSet presAssocID="{B19420DE-C13E-4B8D-9277-83D9BB622C69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97C32940-0CEA-4559-AA19-FE7276BB8C9F}" type="pres">
      <dgm:prSet presAssocID="{A4377A7B-6ABF-4D12-8BAB-ECDBCAD2F526}" presName="node" presStyleLbl="node1" presStyleIdx="4" presStyleCnt="5" custScaleY="206451" custLinFactNeighborX="-478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37CA97-D0A0-4B43-B9D4-2057223D70BE}" srcId="{BE3A2615-FAE2-4B6C-8F42-543DEDA09DFB}" destId="{F37E401F-BEA7-4C06-9467-D9868D0B8E4B}" srcOrd="2" destOrd="0" parTransId="{753B5655-441F-4C85-9EA5-89D89F2346BB}" sibTransId="{CDAA59DF-0140-431C-A4D5-892F1DF98DDF}"/>
    <dgm:cxn modelId="{C81FC5C5-F87B-4D3A-B18B-134442EDFC62}" type="presOf" srcId="{5D7F67BC-B64D-4BAE-B5DF-6A6A57FF4703}" destId="{B54E4DCF-02E1-4B58-A01B-694693830AAD}" srcOrd="1" destOrd="0" presId="urn:microsoft.com/office/officeart/2005/8/layout/process5"/>
    <dgm:cxn modelId="{6172E2DA-3553-40EC-A228-1D6B6E1504B8}" type="presOf" srcId="{F37E401F-BEA7-4C06-9467-D9868D0B8E4B}" destId="{4AFF89BE-F819-492D-AE1F-1CC55FAABD12}" srcOrd="0" destOrd="0" presId="urn:microsoft.com/office/officeart/2005/8/layout/process5"/>
    <dgm:cxn modelId="{60A44A33-7C33-46B9-AE46-D0FC798CB8BC}" type="presOf" srcId="{C4E717C6-E488-45BD-BD6E-4224FD1B2545}" destId="{E3B3C23D-C761-4994-9F17-4A689D638A47}" srcOrd="0" destOrd="0" presId="urn:microsoft.com/office/officeart/2005/8/layout/process5"/>
    <dgm:cxn modelId="{34C32A9D-0972-414C-B6CC-0A7FC19F2171}" type="presOf" srcId="{B19420DE-C13E-4B8D-9277-83D9BB622C69}" destId="{4A608F8B-18FB-49AE-BCAE-17749FCB415D}" srcOrd="1" destOrd="0" presId="urn:microsoft.com/office/officeart/2005/8/layout/process5"/>
    <dgm:cxn modelId="{ACF479B1-F6FF-4CB9-9639-1E44248A57B2}" type="presOf" srcId="{819EB952-5A14-428B-A8B3-28B223CD4B51}" destId="{E4069341-B3AF-4AC8-8F47-EB1F9A719FE0}" srcOrd="0" destOrd="0" presId="urn:microsoft.com/office/officeart/2005/8/layout/process5"/>
    <dgm:cxn modelId="{F37D87D9-88A6-4F37-B4AE-B6764F5A95C4}" type="presOf" srcId="{5D7F67BC-B64D-4BAE-B5DF-6A6A57FF4703}" destId="{A9DBE390-B54B-4954-A178-E0390F000798}" srcOrd="0" destOrd="0" presId="urn:microsoft.com/office/officeart/2005/8/layout/process5"/>
    <dgm:cxn modelId="{73DF6CAA-475F-46AC-AF33-BD9A93FC69FA}" srcId="{BE3A2615-FAE2-4B6C-8F42-543DEDA09DFB}" destId="{A4377A7B-6ABF-4D12-8BAB-ECDBCAD2F526}" srcOrd="4" destOrd="0" parTransId="{2765EBB3-C9BF-48B5-A84E-2A81B69275AF}" sibTransId="{0E3BF46B-EF1B-4D9A-B01A-A0EB49995775}"/>
    <dgm:cxn modelId="{5CBCE7F5-9AC9-4813-A8F6-955646E51335}" srcId="{BE3A2615-FAE2-4B6C-8F42-543DEDA09DFB}" destId="{C4E717C6-E488-45BD-BD6E-4224FD1B2545}" srcOrd="0" destOrd="0" parTransId="{FD3798D3-5588-4BF6-B3FA-17644140F181}" sibTransId="{819EB952-5A14-428B-A8B3-28B223CD4B51}"/>
    <dgm:cxn modelId="{472402E6-9442-4360-8059-08C1579EE2B0}" type="presOf" srcId="{819EB952-5A14-428B-A8B3-28B223CD4B51}" destId="{04ED92EF-1B4E-42E5-86EE-D59F8545D3FE}" srcOrd="1" destOrd="0" presId="urn:microsoft.com/office/officeart/2005/8/layout/process5"/>
    <dgm:cxn modelId="{9213F2AF-589E-4927-9135-8DCB7880605D}" type="presOf" srcId="{CDAA59DF-0140-431C-A4D5-892F1DF98DDF}" destId="{D781E17B-C3A9-443B-A518-9944F670F74A}" srcOrd="1" destOrd="0" presId="urn:microsoft.com/office/officeart/2005/8/layout/process5"/>
    <dgm:cxn modelId="{D5A70B02-3F81-4703-BA57-91F2F74DF165}" srcId="{BE3A2615-FAE2-4B6C-8F42-543DEDA09DFB}" destId="{744E2065-E961-4342-88CB-00798D6FD874}" srcOrd="3" destOrd="0" parTransId="{4BA4F612-FB17-4629-A86B-A99532FC44AD}" sibTransId="{B19420DE-C13E-4B8D-9277-83D9BB622C69}"/>
    <dgm:cxn modelId="{58B9B42A-03D1-4D1D-AC2E-10A5BA74CE1C}" type="presOf" srcId="{A4377A7B-6ABF-4D12-8BAB-ECDBCAD2F526}" destId="{97C32940-0CEA-4559-AA19-FE7276BB8C9F}" srcOrd="0" destOrd="0" presId="urn:microsoft.com/office/officeart/2005/8/layout/process5"/>
    <dgm:cxn modelId="{C7A2CF31-2FEF-40FF-A828-A6464E74AB0F}" type="presOf" srcId="{874BA8F7-1C5D-4687-B53B-19BD2DE17DD9}" destId="{37231A24-B32F-4130-8E3B-20976477676A}" srcOrd="0" destOrd="0" presId="urn:microsoft.com/office/officeart/2005/8/layout/process5"/>
    <dgm:cxn modelId="{CEBF79CD-4DBC-4B66-A08A-E694A111474D}" type="presOf" srcId="{744E2065-E961-4342-88CB-00798D6FD874}" destId="{6B0B18CE-EE15-4CEC-9821-8D51EFB8BACE}" srcOrd="0" destOrd="0" presId="urn:microsoft.com/office/officeart/2005/8/layout/process5"/>
    <dgm:cxn modelId="{337E996B-8DBB-4B67-9594-81E4AF0149BE}" type="presOf" srcId="{CDAA59DF-0140-431C-A4D5-892F1DF98DDF}" destId="{7DD68AA4-FA44-4646-8DBE-2907180FB588}" srcOrd="0" destOrd="0" presId="urn:microsoft.com/office/officeart/2005/8/layout/process5"/>
    <dgm:cxn modelId="{3098A04F-B15C-49C3-BDB8-27A58EDC4587}" srcId="{BE3A2615-FAE2-4B6C-8F42-543DEDA09DFB}" destId="{874BA8F7-1C5D-4687-B53B-19BD2DE17DD9}" srcOrd="1" destOrd="0" parTransId="{EE76E8A4-8DB1-42B5-AC4B-BD7AA17E8A8E}" sibTransId="{5D7F67BC-B64D-4BAE-B5DF-6A6A57FF4703}"/>
    <dgm:cxn modelId="{4B4632EA-DF83-4CC0-BC33-8753A8128C17}" type="presOf" srcId="{B19420DE-C13E-4B8D-9277-83D9BB622C69}" destId="{206FC09E-B7ED-4A13-B11A-1E2441F8B660}" srcOrd="0" destOrd="0" presId="urn:microsoft.com/office/officeart/2005/8/layout/process5"/>
    <dgm:cxn modelId="{FE8B326C-604D-4D32-B21E-8C2041334FE3}" type="presOf" srcId="{BE3A2615-FAE2-4B6C-8F42-543DEDA09DFB}" destId="{EBB34009-9C61-40A9-9E6B-F96D0236C823}" srcOrd="0" destOrd="0" presId="urn:microsoft.com/office/officeart/2005/8/layout/process5"/>
    <dgm:cxn modelId="{42BA3466-FF64-4BD3-9C90-D31ECC72E5C5}" type="presParOf" srcId="{EBB34009-9C61-40A9-9E6B-F96D0236C823}" destId="{E3B3C23D-C761-4994-9F17-4A689D638A47}" srcOrd="0" destOrd="0" presId="urn:microsoft.com/office/officeart/2005/8/layout/process5"/>
    <dgm:cxn modelId="{67C12761-BCAF-4240-96EB-8AD90CD4ACD0}" type="presParOf" srcId="{EBB34009-9C61-40A9-9E6B-F96D0236C823}" destId="{E4069341-B3AF-4AC8-8F47-EB1F9A719FE0}" srcOrd="1" destOrd="0" presId="urn:microsoft.com/office/officeart/2005/8/layout/process5"/>
    <dgm:cxn modelId="{7BAF9BD8-B05D-4FA6-BDBC-AAA12DD82CD4}" type="presParOf" srcId="{E4069341-B3AF-4AC8-8F47-EB1F9A719FE0}" destId="{04ED92EF-1B4E-42E5-86EE-D59F8545D3FE}" srcOrd="0" destOrd="0" presId="urn:microsoft.com/office/officeart/2005/8/layout/process5"/>
    <dgm:cxn modelId="{A0EA8485-FF7F-442E-BC0D-BBEC997C9F83}" type="presParOf" srcId="{EBB34009-9C61-40A9-9E6B-F96D0236C823}" destId="{37231A24-B32F-4130-8E3B-20976477676A}" srcOrd="2" destOrd="0" presId="urn:microsoft.com/office/officeart/2005/8/layout/process5"/>
    <dgm:cxn modelId="{5065C781-7A11-432D-9659-9A52F801093C}" type="presParOf" srcId="{EBB34009-9C61-40A9-9E6B-F96D0236C823}" destId="{A9DBE390-B54B-4954-A178-E0390F000798}" srcOrd="3" destOrd="0" presId="urn:microsoft.com/office/officeart/2005/8/layout/process5"/>
    <dgm:cxn modelId="{B0ABB60B-70BF-44E1-AA32-F29F51F92347}" type="presParOf" srcId="{A9DBE390-B54B-4954-A178-E0390F000798}" destId="{B54E4DCF-02E1-4B58-A01B-694693830AAD}" srcOrd="0" destOrd="0" presId="urn:microsoft.com/office/officeart/2005/8/layout/process5"/>
    <dgm:cxn modelId="{1F2284E5-4190-48E9-90C8-1FE8F2CD9D26}" type="presParOf" srcId="{EBB34009-9C61-40A9-9E6B-F96D0236C823}" destId="{4AFF89BE-F819-492D-AE1F-1CC55FAABD12}" srcOrd="4" destOrd="0" presId="urn:microsoft.com/office/officeart/2005/8/layout/process5"/>
    <dgm:cxn modelId="{85FC8440-6533-4C4B-8019-F144251313BF}" type="presParOf" srcId="{EBB34009-9C61-40A9-9E6B-F96D0236C823}" destId="{7DD68AA4-FA44-4646-8DBE-2907180FB588}" srcOrd="5" destOrd="0" presId="urn:microsoft.com/office/officeart/2005/8/layout/process5"/>
    <dgm:cxn modelId="{51003C17-6469-4DD2-902A-2C5786F72BF5}" type="presParOf" srcId="{7DD68AA4-FA44-4646-8DBE-2907180FB588}" destId="{D781E17B-C3A9-443B-A518-9944F670F74A}" srcOrd="0" destOrd="0" presId="urn:microsoft.com/office/officeart/2005/8/layout/process5"/>
    <dgm:cxn modelId="{7B2A61F1-90E0-446C-9BD1-7D07E6A89BBF}" type="presParOf" srcId="{EBB34009-9C61-40A9-9E6B-F96D0236C823}" destId="{6B0B18CE-EE15-4CEC-9821-8D51EFB8BACE}" srcOrd="6" destOrd="0" presId="urn:microsoft.com/office/officeart/2005/8/layout/process5"/>
    <dgm:cxn modelId="{A9180030-D6E7-4327-AB67-E933629FE10E}" type="presParOf" srcId="{EBB34009-9C61-40A9-9E6B-F96D0236C823}" destId="{206FC09E-B7ED-4A13-B11A-1E2441F8B660}" srcOrd="7" destOrd="0" presId="urn:microsoft.com/office/officeart/2005/8/layout/process5"/>
    <dgm:cxn modelId="{BB5DD74D-4FE1-432A-B13A-238D271662A4}" type="presParOf" srcId="{206FC09E-B7ED-4A13-B11A-1E2441F8B660}" destId="{4A608F8B-18FB-49AE-BCAE-17749FCB415D}" srcOrd="0" destOrd="0" presId="urn:microsoft.com/office/officeart/2005/8/layout/process5"/>
    <dgm:cxn modelId="{E858F25D-331C-4DF1-9870-0D5E6D38F151}" type="presParOf" srcId="{EBB34009-9C61-40A9-9E6B-F96D0236C823}" destId="{97C32940-0CEA-4559-AA19-FE7276BB8C9F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3C23D-C761-4994-9F17-4A689D638A47}">
      <dsp:nvSpPr>
        <dsp:cNvPr id="0" name=""/>
        <dsp:cNvSpPr/>
      </dsp:nvSpPr>
      <dsp:spPr>
        <a:xfrm>
          <a:off x="4222" y="879477"/>
          <a:ext cx="1309129" cy="1441445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Project Selection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Early Coordination</a:t>
          </a:r>
          <a:endParaRPr lang="en-US" sz="1200" kern="1200" dirty="0"/>
        </a:p>
      </dsp:txBody>
      <dsp:txXfrm>
        <a:off x="42565" y="917820"/>
        <a:ext cx="1232443" cy="1364759"/>
      </dsp:txXfrm>
    </dsp:sp>
    <dsp:sp modelId="{E4069341-B3AF-4AC8-8F47-EB1F9A719FE0}">
      <dsp:nvSpPr>
        <dsp:cNvPr id="0" name=""/>
        <dsp:cNvSpPr/>
      </dsp:nvSpPr>
      <dsp:spPr>
        <a:xfrm>
          <a:off x="1390463" y="1437867"/>
          <a:ext cx="185768" cy="324664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1390463" y="1502800"/>
        <a:ext cx="130038" cy="194798"/>
      </dsp:txXfrm>
    </dsp:sp>
    <dsp:sp modelId="{37231A24-B32F-4130-8E3B-20976477676A}">
      <dsp:nvSpPr>
        <dsp:cNvPr id="0" name=""/>
        <dsp:cNvSpPr/>
      </dsp:nvSpPr>
      <dsp:spPr>
        <a:xfrm>
          <a:off x="1663858" y="879477"/>
          <a:ext cx="1309129" cy="1441445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Environmental phase begins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 Purpose &amp; Need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Develop alternatives</a:t>
          </a:r>
          <a:endParaRPr lang="en-US" sz="1200" kern="1200" dirty="0"/>
        </a:p>
      </dsp:txBody>
      <dsp:txXfrm>
        <a:off x="1702201" y="917820"/>
        <a:ext cx="1232443" cy="1364759"/>
      </dsp:txXfrm>
    </dsp:sp>
    <dsp:sp modelId="{A9DBE390-B54B-4954-A178-E0390F000798}">
      <dsp:nvSpPr>
        <dsp:cNvPr id="0" name=""/>
        <dsp:cNvSpPr/>
      </dsp:nvSpPr>
      <dsp:spPr>
        <a:xfrm>
          <a:off x="3052268" y="1437867"/>
          <a:ext cx="190992" cy="324664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3052268" y="1502800"/>
        <a:ext cx="133694" cy="194798"/>
      </dsp:txXfrm>
    </dsp:sp>
    <dsp:sp modelId="{4AFF89BE-F819-492D-AE1F-1CC55FAABD12}">
      <dsp:nvSpPr>
        <dsp:cNvPr id="0" name=""/>
        <dsp:cNvSpPr/>
      </dsp:nvSpPr>
      <dsp:spPr>
        <a:xfrm>
          <a:off x="3333352" y="789386"/>
          <a:ext cx="1309129" cy="1621626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-20" baseline="0" dirty="0" smtClean="0"/>
            <a:t>Preliminary design phase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pc="-20" baseline="0" dirty="0" smtClean="0"/>
            <a:t>Release environmental document for public review and comment </a:t>
          </a:r>
          <a:endParaRPr lang="en-US" sz="1200" kern="1200" spc="-20" baseline="0" dirty="0"/>
        </a:p>
      </dsp:txBody>
      <dsp:txXfrm>
        <a:off x="3371695" y="827729"/>
        <a:ext cx="1232443" cy="1544940"/>
      </dsp:txXfrm>
    </dsp:sp>
    <dsp:sp modelId="{7DD68AA4-FA44-4646-8DBE-2907180FB588}">
      <dsp:nvSpPr>
        <dsp:cNvPr id="0" name=""/>
        <dsp:cNvSpPr/>
      </dsp:nvSpPr>
      <dsp:spPr>
        <a:xfrm>
          <a:off x="4731052" y="1437867"/>
          <a:ext cx="213376" cy="324664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4731052" y="1502800"/>
        <a:ext cx="149363" cy="194798"/>
      </dsp:txXfrm>
    </dsp:sp>
    <dsp:sp modelId="{6B0B18CE-EE15-4CEC-9821-8D51EFB8BACE}">
      <dsp:nvSpPr>
        <dsp:cNvPr id="0" name=""/>
        <dsp:cNvSpPr/>
      </dsp:nvSpPr>
      <dsp:spPr>
        <a:xfrm>
          <a:off x="5045078" y="789386"/>
          <a:ext cx="1309129" cy="1621626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Additional work to finalize environmental document and project design </a:t>
          </a:r>
          <a:endParaRPr lang="en-US" sz="1200" kern="1200" dirty="0"/>
        </a:p>
      </dsp:txBody>
      <dsp:txXfrm>
        <a:off x="5083421" y="827729"/>
        <a:ext cx="1232443" cy="1544940"/>
      </dsp:txXfrm>
    </dsp:sp>
    <dsp:sp modelId="{206FC09E-B7ED-4A13-B11A-1E2441F8B660}">
      <dsp:nvSpPr>
        <dsp:cNvPr id="0" name=""/>
        <dsp:cNvSpPr/>
      </dsp:nvSpPr>
      <dsp:spPr>
        <a:xfrm>
          <a:off x="6432249" y="1437867"/>
          <a:ext cx="188009" cy="324664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>
        <a:off x="6432249" y="1502800"/>
        <a:ext cx="131606" cy="194798"/>
      </dsp:txXfrm>
    </dsp:sp>
    <dsp:sp modelId="{97C32940-0CEA-4559-AA19-FE7276BB8C9F}">
      <dsp:nvSpPr>
        <dsp:cNvPr id="0" name=""/>
        <dsp:cNvSpPr/>
      </dsp:nvSpPr>
      <dsp:spPr>
        <a:xfrm>
          <a:off x="6708942" y="789386"/>
          <a:ext cx="1309129" cy="1621626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Real Estate Acquisition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Construction   </a:t>
          </a:r>
          <a:endParaRPr lang="en-US" sz="1200" kern="1200" dirty="0"/>
        </a:p>
      </dsp:txBody>
      <dsp:txXfrm>
        <a:off x="6747285" y="827729"/>
        <a:ext cx="1232443" cy="1544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>
            <a:lvl1pPr defTabSz="880843" eaLnBrk="0" hangingPunct="0">
              <a:defRPr sz="1200"/>
            </a:lvl1pPr>
          </a:lstStyle>
          <a:p>
            <a:endParaRPr lang="en-US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4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>
            <a:lvl1pPr algn="r" defTabSz="880843" eaLnBrk="0" hangingPunct="0">
              <a:defRPr sz="1200"/>
            </a:lvl1pPr>
          </a:lstStyle>
          <a:p>
            <a:fld id="{CA6B0F5D-CEDE-4B0D-9E48-7583D14D6717}" type="datetimeFigureOut">
              <a:rPr lang="en-US"/>
              <a:pPr/>
              <a:t>8/22/2016</a:t>
            </a:fld>
            <a:endParaRPr lang="en-US" dirty="0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b" anchorCtr="0" compatLnSpc="1">
            <a:prstTxWarp prst="textNoShape">
              <a:avLst/>
            </a:prstTxWarp>
          </a:bodyPr>
          <a:lstStyle>
            <a:lvl1pPr defTabSz="880843" eaLnBrk="0" hangingPunct="0">
              <a:defRPr sz="1200"/>
            </a:lvl1pPr>
          </a:lstStyle>
          <a:p>
            <a:endParaRPr lang="en-US" dirty="0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40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b" anchorCtr="0" compatLnSpc="1">
            <a:prstTxWarp prst="textNoShape">
              <a:avLst/>
            </a:prstTxWarp>
          </a:bodyPr>
          <a:lstStyle>
            <a:lvl1pPr algn="r" defTabSz="880843" eaLnBrk="0" hangingPunct="0">
              <a:defRPr sz="1200"/>
            </a:lvl1pPr>
          </a:lstStyle>
          <a:p>
            <a:fld id="{960FF6C4-4B93-4D48-A166-0A30597A789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527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>
            <a:lvl1pPr defTabSz="880843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4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>
            <a:lvl1pPr algn="r" defTabSz="880843">
              <a:defRPr sz="1200"/>
            </a:lvl1pPr>
          </a:lstStyle>
          <a:p>
            <a:fld id="{05BF80EF-1A92-4EB4-BF0F-F886355BFAF0}" type="datetimeFigureOut">
              <a:rPr lang="en-US"/>
              <a:pPr/>
              <a:t>8/22/2016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5" tIns="47537" rIns="95075" bIns="47537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0088" y="4414838"/>
            <a:ext cx="56102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b" anchorCtr="0" compatLnSpc="1">
            <a:prstTxWarp prst="textNoShape">
              <a:avLst/>
            </a:prstTxWarp>
          </a:bodyPr>
          <a:lstStyle>
            <a:lvl1pPr defTabSz="880843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40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41" tIns="45822" rIns="91641" bIns="45822" numCol="1" anchor="b" anchorCtr="0" compatLnSpc="1">
            <a:prstTxWarp prst="textNoShape">
              <a:avLst/>
            </a:prstTxWarp>
          </a:bodyPr>
          <a:lstStyle>
            <a:lvl1pPr algn="r" defTabSz="880843">
              <a:defRPr sz="1200"/>
            </a:lvl1pPr>
          </a:lstStyle>
          <a:p>
            <a:fld id="{B86EDAFC-F884-4C28-8A17-02D308650E6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326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CF205-0895-4284-B125-F3256FB245CA}" type="slidenum">
              <a:rPr lang="en-US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574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63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66300A-DA91-4C68-8AA2-094539C2893A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88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66300A-DA91-4C68-8AA2-094539C2893A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88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98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10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155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40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98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92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9B0F5-8159-4053-AF8E-E70E8A064740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37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38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26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298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64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116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17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121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479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86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54DB5-5F65-455A-82F9-28D209EA6236}" type="slidenum">
              <a:rPr lang="en-US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56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9B0F5-8159-4053-AF8E-E70E8A064740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634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31B766-60AA-4E32-A2E1-F61E1ECA31A3}" type="slidenum">
              <a:rPr lang="en-US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01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C0925-A6D9-482C-A51C-E3C470E1A16B}" type="slidenum">
              <a:rPr lang="en-US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327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31B766-60AA-4E32-A2E1-F61E1ECA31A3}" type="slidenum">
              <a:rPr lang="en-US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112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747B32-E073-4A87-B8D2-7FB775FBB9E8}" type="slidenum">
              <a:rPr lang="en-US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0529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3F00EE-CD67-4ABC-9A08-0E97B0DAA10F}" type="slidenum">
              <a:rPr lang="en-US" smtClean="0"/>
              <a:pPr/>
              <a:t>34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10294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3F00EE-CD67-4ABC-9A08-0E97B0DAA10F}" type="slidenum">
              <a:rPr lang="en-US" smtClean="0"/>
              <a:pPr/>
              <a:t>35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8589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2CA7D9-BC68-48F5-A80E-99DED277AEA7}" type="slidenum">
              <a:rPr lang="en-US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975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660BA1-257E-40FC-AA55-0B889FF9A61F}" type="slidenum">
              <a:rPr lang="en-US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6399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660BA1-257E-40FC-AA55-0B889FF9A61F}" type="slidenum">
              <a:rPr lang="en-US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143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9B0F5-8159-4053-AF8E-E70E8A064740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27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79C40-8005-403A-8408-092EDC0BA6FB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75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1E58BD-4345-4FFE-99E0-71B120D31BFE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8500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01676" y="4418015"/>
            <a:ext cx="5607050" cy="4179887"/>
          </a:xfrm>
          <a:noFill/>
        </p:spPr>
        <p:txBody>
          <a:bodyPr wrap="square" lIns="90224" tIns="45111" rIns="90224" bIns="4511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3970340" y="8831264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224" tIns="45111" rIns="90224" bIns="45111" anchor="b"/>
          <a:lstStyle/>
          <a:p>
            <a:pPr algn="r" defTabSz="901474"/>
            <a:fld id="{0308C1F4-5137-4C91-B3FD-16193FECD34A}" type="slidenum">
              <a:rPr lang="en-US" sz="1200">
                <a:latin typeface="Arial" charset="0"/>
              </a:rPr>
              <a:pPr algn="r" defTabSz="901474"/>
              <a:t>6</a:t>
            </a:fld>
            <a:endParaRPr lang="en-US" sz="1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A6789F-7311-489E-9BB5-92240C844F57}" type="slidenum">
              <a:rPr lang="en-US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975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66300A-DA91-4C68-8AA2-094539C2893A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588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E1052C-9CFC-431E-ADB2-93C0B07FDFC3}" type="slidenum">
              <a:rPr lang="en-US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15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Tahoma" pitchFamily="34" charset="0"/>
            </a:endParaRPr>
          </a:p>
        </p:txBody>
      </p:sp>
      <p:pic>
        <p:nvPicPr>
          <p:cNvPr id="3" name="Picture 5" descr="indot-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1430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5C6CDFC5-F421-46AB-8EFD-0A46D74623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 userDrawn="1"/>
        </p:nvPicPr>
        <p:blipFill>
          <a:blip r:embed="rId14" cstate="print"/>
          <a:srcRect l="2391" r="2757"/>
          <a:stretch>
            <a:fillRect/>
          </a:stretch>
        </p:blipFill>
        <p:spPr bwMode="auto">
          <a:xfrm>
            <a:off x="0" y="5756275"/>
            <a:ext cx="9144000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1"/>
          <p:cNvPicPr>
            <a:picLocks noChangeAspect="1" noChangeArrowheads="1"/>
          </p:cNvPicPr>
          <p:nvPr userDrawn="1"/>
        </p:nvPicPr>
        <p:blipFill>
          <a:blip r:embed="rId15" cstate="print"/>
          <a:srcRect l="3943" t="22694" r="2365"/>
          <a:stretch>
            <a:fillRect/>
          </a:stretch>
        </p:blipFill>
        <p:spPr bwMode="auto">
          <a:xfrm>
            <a:off x="0" y="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 l="2381" r="3324"/>
          <a:stretch>
            <a:fillRect/>
          </a:stretch>
        </p:blipFill>
        <p:spPr bwMode="auto">
          <a:xfrm>
            <a:off x="0" y="5760625"/>
            <a:ext cx="9144000" cy="10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1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65" r:id="rId9"/>
    <p:sldLayoutId id="2147483664" r:id="rId10"/>
    <p:sldLayoutId id="2147483663" r:id="rId11"/>
    <p:sldLayoutId id="214748367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eastcentralin@indot.in.gov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clark@indot.in.gov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afety.fhwa.dot.gov/intersection/innovative/roundabout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gov/indot/2704.ht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.gov/indot/3573.htm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rclark@indot.in.gov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eastcentralin@indot.in.gov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.gov/indot/2704.htm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.gov/indot/3573.ht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"/>
          <p:cNvPicPr>
            <a:picLocks noChangeAspect="1" noChangeArrowheads="1"/>
          </p:cNvPicPr>
          <p:nvPr/>
        </p:nvPicPr>
        <p:blipFill>
          <a:blip r:embed="rId3" cstate="print"/>
          <a:srcRect l="5345" t="3175" r="4108" b="3174"/>
          <a:stretch>
            <a:fillRect/>
          </a:stretch>
        </p:blipFill>
        <p:spPr bwMode="auto">
          <a:xfrm>
            <a:off x="0" y="1676400"/>
            <a:ext cx="914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12"/>
          <p:cNvSpPr txBox="1">
            <a:spLocks noChangeArrowheads="1"/>
          </p:cNvSpPr>
          <p:nvPr/>
        </p:nvSpPr>
        <p:spPr bwMode="auto">
          <a:xfrm>
            <a:off x="495300" y="2133600"/>
            <a:ext cx="81534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Intersection Improvement Project SR 37 at </a:t>
            </a:r>
            <a:r>
              <a:rPr lang="en-US" sz="3600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Strawtown</a:t>
            </a:r>
            <a:r>
              <a:rPr lang="en-US" sz="3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Avenue   </a:t>
            </a:r>
            <a:br>
              <a:rPr lang="en-US" sz="36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</a:br>
            <a:endParaRPr lang="en-US" sz="3600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28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Hamilton North Public Library </a:t>
            </a:r>
          </a:p>
          <a:p>
            <a:pPr algn="ctr" eaLnBrk="0" hangingPunct="0">
              <a:spcBef>
                <a:spcPct val="50000"/>
              </a:spcBef>
            </a:pPr>
            <a:endParaRPr lang="en-US" sz="2000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0" hangingPunct="0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Tuesday, Aug. 23, 2016</a:t>
            </a:r>
            <a:endParaRPr lang="en-US" sz="3200" b="1" dirty="0">
              <a:solidFill>
                <a:schemeClr val="bg1"/>
              </a:solidFill>
              <a:latin typeface="Elephant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Environmental Documentation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480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INDOT Greenfield District Office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Planning &amp; Programming Department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32 South Broadway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Greenfield, IN 46140 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(855) 463-6848; </a:t>
            </a:r>
            <a:r>
              <a:rPr lang="en-US" sz="1800" dirty="0" smtClean="0">
                <a:latin typeface="Tahoma" pitchFamily="34" charset="0"/>
                <a:cs typeface="Tahoma" pitchFamily="34" charset="0"/>
                <a:hlinkClick r:id="rId3"/>
              </a:rPr>
              <a:t>eastcentralin@indot.in.gov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   </a:t>
            </a:r>
          </a:p>
          <a:p>
            <a:pPr>
              <a:buNone/>
            </a:pPr>
            <a:endParaRPr lang="en-US" sz="1200" dirty="0" smtClean="0">
              <a:latin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INDOT Office of Public Involvement, IGCN Room N642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100 North Senate Avenue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Indianapolis, IN 46204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(317) 232-6601; </a:t>
            </a:r>
            <a:r>
              <a:rPr lang="en-US" sz="1800" dirty="0" smtClean="0">
                <a:latin typeface="Tahoma" pitchFamily="34" charset="0"/>
                <a:cs typeface="Tahoma" pitchFamily="34" charset="0"/>
                <a:hlinkClick r:id="rId4"/>
              </a:rPr>
              <a:t>rclark@indot.in.gov</a:t>
            </a:r>
            <a:r>
              <a:rPr lang="en-US" sz="1800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buNone/>
            </a:pPr>
            <a:endParaRPr lang="en-US" sz="1200" dirty="0" smtClean="0">
              <a:latin typeface="Tahoma" pitchFamily="34" charset="0"/>
              <a:cs typeface="Tahoma" pitchFamily="34" charset="0"/>
            </a:endParaRPr>
          </a:p>
          <a:p>
            <a:pPr>
              <a:buNone/>
            </a:pPr>
            <a:r>
              <a:rPr lang="en-US" sz="1800" b="1" dirty="0" smtClean="0">
                <a:latin typeface="Tahoma" pitchFamily="34" charset="0"/>
                <a:cs typeface="Tahoma" pitchFamily="34" charset="0"/>
              </a:rPr>
              <a:t>Hamilton East Public Library 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1 Library Plaza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Noblesville, Indiana 46060</a:t>
            </a:r>
          </a:p>
          <a:p>
            <a:pPr>
              <a:buNone/>
            </a:pPr>
            <a:r>
              <a:rPr lang="en-US" sz="1800" dirty="0" smtClean="0">
                <a:latin typeface="Tahoma" pitchFamily="34" charset="0"/>
                <a:cs typeface="Tahoma" pitchFamily="34" charset="0"/>
              </a:rPr>
              <a:t>(317) 773-1384  </a:t>
            </a:r>
          </a:p>
          <a:p>
            <a:pPr>
              <a:buNone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Project Overview   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105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Safety Project</a:t>
            </a:r>
          </a:p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Intersection Improvement </a:t>
            </a:r>
          </a:p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Purpose and Need: </a:t>
            </a:r>
          </a:p>
          <a:p>
            <a:pPr lvl="1">
              <a:spcAft>
                <a:spcPts val="600"/>
              </a:spcAft>
              <a:buClr>
                <a:srgbClr val="3333CC"/>
              </a:buClr>
              <a:buSzPct val="60000"/>
            </a:pPr>
            <a:r>
              <a:rPr lang="en-US" sz="2400" dirty="0" smtClean="0"/>
              <a:t>To improve safety at the intersection by improving sight distance and reducing speed at the intersection </a:t>
            </a:r>
          </a:p>
          <a:p>
            <a:pPr lvl="1">
              <a:spcAft>
                <a:spcPts val="600"/>
              </a:spcAft>
              <a:buClr>
                <a:srgbClr val="3333CC"/>
              </a:buClr>
              <a:buSzPct val="60000"/>
            </a:pPr>
            <a:r>
              <a:rPr lang="en-US" sz="2400" dirty="0" smtClean="0"/>
              <a:t>Accident data suggest significant number of right angle collisions due to </a:t>
            </a:r>
            <a:r>
              <a:rPr lang="en-US" sz="2400" dirty="0" err="1" smtClean="0"/>
              <a:t>Strawtown</a:t>
            </a:r>
            <a:r>
              <a:rPr lang="en-US" sz="2400" dirty="0" smtClean="0"/>
              <a:t> Avenue traffic crossing or turning onto SR 37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/>
              <a:t>Speed limit was lowered from 55 mph to 40 mph in 2014; however high speeds continue at this intersection   </a:t>
            </a:r>
          </a:p>
          <a:p>
            <a:pPr lvl="1" algn="just">
              <a:buClr>
                <a:srgbClr val="3333CC"/>
              </a:buClr>
              <a:buSzPct val="60000"/>
              <a:buNone/>
            </a:pPr>
            <a:endParaRPr lang="en-US" sz="2200" dirty="0" smtClean="0"/>
          </a:p>
          <a:p>
            <a:pPr lvl="1" algn="just">
              <a:buClr>
                <a:srgbClr val="3333CC"/>
              </a:buClr>
              <a:buSzPct val="60000"/>
              <a:buNone/>
            </a:pPr>
            <a:endParaRPr lang="en-US" sz="2200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Alternatives Considered  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105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No Build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Would not improve safety at intersection </a:t>
            </a:r>
          </a:p>
          <a:p>
            <a:pPr>
              <a:spcBef>
                <a:spcPts val="200"/>
              </a:spcBef>
              <a:buClr>
                <a:srgbClr val="3333CC"/>
              </a:buClr>
            </a:pP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New four-way traffic signal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Is a feasible alternative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Does not improve the sight distance at intersection 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Allows for high speeds &amp; possibility of right angle crashes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Impacts traffic flow on SR 37</a:t>
            </a:r>
          </a:p>
          <a:p>
            <a:pPr>
              <a:spcBef>
                <a:spcPts val="200"/>
              </a:spcBef>
              <a:buClr>
                <a:srgbClr val="3333CC"/>
              </a:buClr>
            </a:pP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Roundabout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Meets purpose &amp; need of project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Enhances safety at intersection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Reduces speeds at intersection while contributing towards efficient traffic flow 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Reduces severity of vehicular collisions</a:t>
            </a:r>
            <a:r>
              <a:rPr lang="en-US" sz="2000" b="1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 lvl="1">
              <a:spcBef>
                <a:spcPts val="200"/>
              </a:spcBef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Addresses sight distance </a:t>
            </a:r>
          </a:p>
          <a:p>
            <a:pPr marL="457200" lvl="1" indent="0">
              <a:buNone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  <a:p>
            <a:pPr marL="457200" lvl="1" indent="0">
              <a:buNone/>
            </a:pPr>
            <a:endParaRPr lang="en-US" sz="2000" b="1" dirty="0" smtClean="0">
              <a:latin typeface="Tahoma" pitchFamily="34" charset="0"/>
              <a:cs typeface="Tahoma" pitchFamily="34" charset="0"/>
            </a:endParaRPr>
          </a:p>
          <a:p>
            <a:pPr marL="457200" lvl="1" indent="0" algn="just">
              <a:buClr>
                <a:srgbClr val="3333CC"/>
              </a:buClr>
              <a:buSzPct val="60000"/>
              <a:buNone/>
            </a:pPr>
            <a:r>
              <a:rPr lang="en-US" sz="2200" dirty="0" smtClean="0"/>
              <a:t>   </a:t>
            </a:r>
          </a:p>
          <a:p>
            <a:pPr lvl="1" algn="just">
              <a:buClr>
                <a:srgbClr val="3333CC"/>
              </a:buClr>
              <a:buSzPct val="60000"/>
              <a:buNone/>
            </a:pPr>
            <a:endParaRPr lang="en-US" sz="2200" dirty="0" smtClean="0"/>
          </a:p>
          <a:p>
            <a:pPr lvl="1" algn="just">
              <a:buClr>
                <a:srgbClr val="3333CC"/>
              </a:buClr>
              <a:buSzPct val="60000"/>
              <a:buNone/>
            </a:pPr>
            <a:endParaRPr lang="en-US" sz="2200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8839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Roundabout Alternative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178798" cy="52936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INDOT Preferred Alternative  </a:t>
            </a:r>
            <a:endParaRPr lang="en-US" sz="2000" dirty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  <a:p>
            <a:pPr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000" r="3333" b="18750"/>
          <a:stretch/>
        </p:blipFill>
        <p:spPr>
          <a:xfrm>
            <a:off x="279399" y="1447800"/>
            <a:ext cx="85344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003183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8839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What is a Roundabout?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178798" cy="5293650"/>
          </a:xfrm>
        </p:spPr>
        <p:txBody>
          <a:bodyPr>
            <a:normAutofit/>
          </a:bodyPr>
          <a:lstStyle/>
          <a:p>
            <a:r>
              <a:rPr lang="en-US" dirty="0" smtClean="0"/>
              <a:t>One-way </a:t>
            </a:r>
            <a:r>
              <a:rPr lang="en-US" dirty="0"/>
              <a:t>circular intersection </a:t>
            </a:r>
          </a:p>
          <a:p>
            <a:r>
              <a:rPr lang="en-US" dirty="0"/>
              <a:t>Traffic flows counter-clockwise around a center island</a:t>
            </a:r>
          </a:p>
          <a:p>
            <a:r>
              <a:rPr lang="en-US" dirty="0"/>
              <a:t>Yield at entrance</a:t>
            </a:r>
          </a:p>
          <a:p>
            <a:r>
              <a:rPr lang="en-US" dirty="0"/>
              <a:t>No </a:t>
            </a:r>
            <a:r>
              <a:rPr lang="en-US" dirty="0" smtClean="0"/>
              <a:t>parking</a:t>
            </a:r>
            <a:endParaRPr lang="en-US" dirty="0"/>
          </a:p>
          <a:p>
            <a:r>
              <a:rPr lang="en-US" dirty="0"/>
              <a:t>No “activity” in center island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  <a:p>
            <a:pPr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933805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8839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What is a Roundabout?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52600" y="1219200"/>
            <a:ext cx="55626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  <a:p>
            <a:pPr>
              <a:buNone/>
            </a:pPr>
            <a:endParaRPr lang="en-US" sz="2000" dirty="0" smtClean="0"/>
          </a:p>
        </p:txBody>
      </p:sp>
      <p:pic>
        <p:nvPicPr>
          <p:cNvPr id="5" name="Content Placeholder 9" descr="roundab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1612" y="1371600"/>
            <a:ext cx="4544576" cy="4419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83592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8839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What is </a:t>
            </a:r>
            <a:r>
              <a:rPr lang="en-US" sz="4000" b="1" u="sng" dirty="0" smtClean="0">
                <a:solidFill>
                  <a:schemeClr val="bg1"/>
                </a:solidFill>
              </a:rPr>
              <a:t>NOT</a:t>
            </a:r>
            <a:r>
              <a:rPr lang="en-US" sz="4000" b="1" dirty="0" smtClean="0">
                <a:solidFill>
                  <a:schemeClr val="bg1"/>
                </a:solidFill>
              </a:rPr>
              <a:t> a Roundabout?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5535"/>
            <a:ext cx="8178798" cy="5293650"/>
          </a:xfrm>
        </p:spPr>
        <p:txBody>
          <a:bodyPr>
            <a:normAutofit/>
          </a:bodyPr>
          <a:lstStyle/>
          <a:p>
            <a:r>
              <a:rPr lang="en-US" dirty="0" smtClean="0"/>
              <a:t>Traffic </a:t>
            </a:r>
            <a:r>
              <a:rPr lang="en-US" dirty="0"/>
              <a:t>circle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/>
              <a:t>Stop control or signalized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/>
              <a:t>D Circle, Washington, D.C</a:t>
            </a:r>
            <a:r>
              <a:rPr lang="en-US" sz="2400" dirty="0" smtClean="0"/>
              <a:t>.    </a:t>
            </a:r>
            <a:endParaRPr lang="en-US" sz="2400" dirty="0"/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/>
              <a:t>Monument </a:t>
            </a:r>
            <a:r>
              <a:rPr lang="en-US" sz="2400" dirty="0" smtClean="0"/>
              <a:t>Circle</a:t>
            </a:r>
            <a:r>
              <a:rPr lang="en-US" sz="2400" dirty="0"/>
              <a:t> </a:t>
            </a:r>
            <a:r>
              <a:rPr lang="en-US" sz="2400" dirty="0" smtClean="0"/>
              <a:t>– Indianapolis 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Rotary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/>
              <a:t>Common in New England </a:t>
            </a:r>
            <a:r>
              <a:rPr lang="en-US" sz="2400" dirty="0" smtClean="0"/>
              <a:t>states</a:t>
            </a:r>
            <a:endParaRPr lang="en-US" sz="2400" dirty="0"/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/>
              <a:t>Entering traffic has right-of-way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  <a:p>
            <a:pPr>
              <a:buNone/>
            </a:pPr>
            <a:endParaRPr lang="en-US" sz="2000" dirty="0" smtClean="0"/>
          </a:p>
        </p:txBody>
      </p:sp>
      <p:pic>
        <p:nvPicPr>
          <p:cNvPr id="5" name="Picture 4" descr="dupont-circl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9471" y="1066800"/>
            <a:ext cx="2532529" cy="215265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OlderTrafficCircle-EastCoast300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9470" y="3511865"/>
            <a:ext cx="2532529" cy="248490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997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8839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Roundabouts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15285"/>
            <a:ext cx="8178798" cy="524793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b="1" dirty="0" smtClean="0"/>
              <a:t>U.S. </a:t>
            </a:r>
            <a:r>
              <a:rPr lang="en-US" b="1" dirty="0"/>
              <a:t>DOT Federal Highway Administration Statistics</a:t>
            </a:r>
          </a:p>
          <a:p>
            <a:pPr marL="746125" lvl="1" indent="-288925">
              <a:buClr>
                <a:srgbClr val="3333CC"/>
              </a:buClr>
            </a:pPr>
            <a:r>
              <a:rPr lang="en-US" sz="2400" dirty="0" smtClean="0"/>
              <a:t>Traditional </a:t>
            </a:r>
            <a:r>
              <a:rPr lang="en-US" sz="2400" dirty="0"/>
              <a:t>intersections account for: </a:t>
            </a:r>
          </a:p>
          <a:p>
            <a:pPr marL="1147763" lvl="1" indent="-233363">
              <a:buClr>
                <a:srgbClr val="3333CC"/>
              </a:buClr>
            </a:pPr>
            <a:r>
              <a:rPr lang="en-US" sz="2000" dirty="0" smtClean="0"/>
              <a:t>45</a:t>
            </a:r>
            <a:r>
              <a:rPr lang="en-US" sz="2000" dirty="0"/>
              <a:t>% of all crashes </a:t>
            </a:r>
            <a:r>
              <a:rPr lang="en-US" sz="2000" dirty="0" smtClean="0"/>
              <a:t>– </a:t>
            </a:r>
            <a:r>
              <a:rPr lang="en-US" sz="2000" i="1" dirty="0"/>
              <a:t>FHWA</a:t>
            </a:r>
            <a:endParaRPr lang="en-US" sz="2000" dirty="0"/>
          </a:p>
          <a:p>
            <a:pPr marL="1147763" lvl="1" indent="-233363">
              <a:buClr>
                <a:srgbClr val="3333CC"/>
              </a:buClr>
            </a:pPr>
            <a:r>
              <a:rPr lang="en-US" sz="2000" dirty="0" smtClean="0"/>
              <a:t>33</a:t>
            </a:r>
            <a:r>
              <a:rPr lang="en-US" sz="2000" dirty="0"/>
              <a:t>% of all traffic fatalities – </a:t>
            </a:r>
            <a:r>
              <a:rPr lang="en-US" sz="2000" i="1" dirty="0"/>
              <a:t>FHWA</a:t>
            </a:r>
            <a:endParaRPr lang="en-US" sz="2000" dirty="0"/>
          </a:p>
          <a:p>
            <a:pPr marL="746125" indent="-287338">
              <a:buClr>
                <a:srgbClr val="3333CC"/>
              </a:buClr>
            </a:pPr>
            <a:r>
              <a:rPr lang="en-US" sz="2400" dirty="0" smtClean="0"/>
              <a:t>Compared </a:t>
            </a:r>
            <a:r>
              <a:rPr lang="en-US" sz="2400" dirty="0"/>
              <a:t>to traditional intersections roundabouts:</a:t>
            </a:r>
          </a:p>
          <a:p>
            <a:pPr marL="1147763" lvl="1" indent="-233363">
              <a:buClr>
                <a:srgbClr val="3333CC"/>
              </a:buClr>
            </a:pPr>
            <a:r>
              <a:rPr lang="en-US" sz="2000" dirty="0"/>
              <a:t>Reduce fatalities and injuries by 82% – </a:t>
            </a:r>
            <a:r>
              <a:rPr lang="en-US" sz="2000" i="1" dirty="0"/>
              <a:t>FHWA</a:t>
            </a:r>
            <a:endParaRPr lang="en-US" sz="2000" dirty="0"/>
          </a:p>
          <a:p>
            <a:pPr marL="1147763" lvl="1" indent="-233363">
              <a:buClr>
                <a:srgbClr val="3333CC"/>
              </a:buClr>
            </a:pPr>
            <a:r>
              <a:rPr lang="en-US" sz="2000" dirty="0"/>
              <a:t>Reduce total crashes by 44% – </a:t>
            </a:r>
            <a:r>
              <a:rPr lang="en-US" sz="2000" i="1" dirty="0"/>
              <a:t>FHWA</a:t>
            </a:r>
            <a:endParaRPr lang="en-US" sz="2000" dirty="0"/>
          </a:p>
          <a:p>
            <a:pPr marL="1147763" lvl="1" indent="-233363">
              <a:buClr>
                <a:srgbClr val="3333CC"/>
              </a:buClr>
            </a:pPr>
            <a:r>
              <a:rPr lang="en-US" sz="2000" dirty="0"/>
              <a:t>Require vehicles to travel at lower speeds</a:t>
            </a:r>
          </a:p>
          <a:p>
            <a:pPr marL="0" lvl="1" indent="0">
              <a:buNone/>
            </a:pPr>
            <a:endParaRPr lang="en-US" sz="2400" i="1" dirty="0" smtClean="0"/>
          </a:p>
          <a:p>
            <a:pPr marL="0" lvl="1" indent="0">
              <a:spcAft>
                <a:spcPts val="1200"/>
              </a:spcAft>
              <a:buNone/>
            </a:pPr>
            <a:r>
              <a:rPr lang="en-US" sz="2200" b="1" i="1" dirty="0" smtClean="0"/>
              <a:t>For </a:t>
            </a:r>
            <a:r>
              <a:rPr lang="en-US" sz="2200" b="1" i="1" dirty="0"/>
              <a:t>more information: </a:t>
            </a:r>
            <a:r>
              <a:rPr lang="en-US" sz="2200" u="sng" dirty="0">
                <a:hlinkClick r:id="rId3"/>
              </a:rPr>
              <a:t>http://safety.fhwa.dot.gov/intersection/innovative/roundabouts</a:t>
            </a:r>
            <a:r>
              <a:rPr lang="en-US" sz="2200" u="sng" dirty="0" smtClean="0">
                <a:hlinkClick r:id="rId3"/>
              </a:rPr>
              <a:t>/</a:t>
            </a:r>
            <a:endParaRPr lang="en-US" sz="2200" dirty="0"/>
          </a:p>
          <a:p>
            <a:pPr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909639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8839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Roundabouts Enhance Safety 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2850"/>
            <a:ext cx="8178798" cy="5065050"/>
          </a:xfrm>
        </p:spPr>
        <p:txBody>
          <a:bodyPr>
            <a:normAutofit/>
          </a:bodyPr>
          <a:lstStyle/>
          <a:p>
            <a:r>
              <a:rPr lang="en-US" dirty="0" smtClean="0"/>
              <a:t>Collisions </a:t>
            </a:r>
            <a:r>
              <a:rPr lang="en-US" dirty="0"/>
              <a:t>at traditional intersections are severe because</a:t>
            </a:r>
            <a:r>
              <a:rPr lang="en-US" dirty="0" smtClean="0"/>
              <a:t>: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dirty="0" smtClean="0"/>
              <a:t>High speed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dirty="0" smtClean="0"/>
              <a:t>Angle of impact</a:t>
            </a:r>
            <a:endParaRPr lang="en-US" dirty="0"/>
          </a:p>
          <a:p>
            <a:pPr lvl="2"/>
            <a:endParaRPr lang="en-US" sz="1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  <a:p>
            <a:pPr>
              <a:buNone/>
            </a:pPr>
            <a:endParaRPr lang="en-US" sz="2000" dirty="0" smtClean="0"/>
          </a:p>
        </p:txBody>
      </p:sp>
      <p:pic>
        <p:nvPicPr>
          <p:cNvPr id="5" name="Picture 4" descr="collision.jpg"/>
          <p:cNvPicPr>
            <a:picLocks noChangeAspect="1"/>
          </p:cNvPicPr>
          <p:nvPr/>
        </p:nvPicPr>
        <p:blipFill>
          <a:blip r:embed="rId3" cstate="print"/>
          <a:srcRect l="13680"/>
          <a:stretch>
            <a:fillRect/>
          </a:stretch>
        </p:blipFill>
        <p:spPr>
          <a:xfrm>
            <a:off x="3984974" y="3048000"/>
            <a:ext cx="4543924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18715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8839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Roundabouts Enhance Safety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178798" cy="5293650"/>
          </a:xfrm>
        </p:spPr>
        <p:txBody>
          <a:bodyPr>
            <a:normAutofit/>
          </a:bodyPr>
          <a:lstStyle/>
          <a:p>
            <a:r>
              <a:rPr lang="en-US" dirty="0"/>
              <a:t>Conflict points are dramatically reduced because all vehicles travel in the same direction.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  <a:p>
            <a:pPr>
              <a:buNone/>
            </a:pPr>
            <a:endParaRPr lang="en-US" sz="2000" dirty="0" smtClean="0"/>
          </a:p>
        </p:txBody>
      </p:sp>
      <p:pic>
        <p:nvPicPr>
          <p:cNvPr id="5" name="Picture 4" descr="conflict points.jpg"/>
          <p:cNvPicPr>
            <a:picLocks noChangeAspect="1"/>
          </p:cNvPicPr>
          <p:nvPr/>
        </p:nvPicPr>
        <p:blipFill>
          <a:blip r:embed="rId3" cstate="print"/>
          <a:srcRect t="23226"/>
          <a:stretch>
            <a:fillRect/>
          </a:stretch>
        </p:blipFill>
        <p:spPr>
          <a:xfrm>
            <a:off x="1917153" y="2514600"/>
            <a:ext cx="5258891" cy="347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2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Welcome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906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Rickie Clark, INDOT Office of Public Involvement 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Purpose/explanation of public hearing</a:t>
            </a:r>
          </a:p>
          <a:p>
            <a:pPr lvl="1"/>
            <a:r>
              <a:rPr lang="en-US" sz="2400" dirty="0" smtClean="0">
                <a:latin typeface="Tahoma" pitchFamily="34" charset="0"/>
                <a:cs typeface="Tahoma" pitchFamily="34" charset="0"/>
              </a:rPr>
              <a:t>Intersection improvement, SR 37 at </a:t>
            </a:r>
            <a:r>
              <a:rPr lang="en-US" sz="2400" dirty="0" err="1" smtClean="0">
                <a:latin typeface="Tahoma" pitchFamily="34" charset="0"/>
                <a:cs typeface="Tahoma" pitchFamily="34" charset="0"/>
              </a:rPr>
              <a:t>Strawtown</a:t>
            </a:r>
            <a:r>
              <a:rPr lang="en-US" sz="2400" dirty="0" smtClean="0">
                <a:latin typeface="Tahoma" pitchFamily="34" charset="0"/>
                <a:cs typeface="Tahoma" pitchFamily="34" charset="0"/>
              </a:rPr>
              <a:t> Avenue, 6 miles north of SR 32/SR 38, Hamilton Co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Public hearing format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Visit our sign-in table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Informational handouts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Submitting public comments for hearings transcript</a:t>
            </a:r>
          </a:p>
          <a:p>
            <a:r>
              <a:rPr lang="en-US" sz="2800" dirty="0" smtClean="0">
                <a:latin typeface="Tahoma" pitchFamily="34" charset="0"/>
                <a:cs typeface="Tahoma" pitchFamily="34" charset="0"/>
              </a:rPr>
              <a:t>Project display area</a:t>
            </a:r>
          </a:p>
          <a:p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686800" cy="88392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Intersection Accident History  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178798" cy="52936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endParaRPr lang="en-US" sz="1600" dirty="0"/>
          </a:p>
          <a:p>
            <a:pPr marL="400050" lvl="1" indent="0">
              <a:buNone/>
            </a:pPr>
            <a:endParaRPr lang="en-US" sz="1600" dirty="0"/>
          </a:p>
          <a:p>
            <a:pPr>
              <a:buNone/>
            </a:pPr>
            <a:endParaRPr lang="en-US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9" y="1066800"/>
            <a:ext cx="8605941" cy="46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65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0"/>
            <a:ext cx="86868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Traffic </a:t>
            </a:r>
            <a:r>
              <a:rPr lang="en-US" sz="4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Patterns –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PM Peak</a:t>
            </a:r>
            <a:r>
              <a:rPr lang="en-US" sz="4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simu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085174"/>
            <a:ext cx="6858000" cy="48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860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0"/>
            <a:ext cx="8686800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Truck Turning Movements – NB 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3" t="8889" r="6212" b="17778"/>
          <a:stretch/>
        </p:blipFill>
        <p:spPr>
          <a:xfrm>
            <a:off x="1181100" y="1143000"/>
            <a:ext cx="6781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83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0"/>
            <a:ext cx="8686800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Truck Turning Movements – SB 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8889" r="5353" b="17778"/>
          <a:stretch/>
        </p:blipFill>
        <p:spPr>
          <a:xfrm>
            <a:off x="666748" y="1143000"/>
            <a:ext cx="7848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64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0"/>
            <a:ext cx="8686800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Truck Turning Movements – EB 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7778" r="5353" b="17778"/>
          <a:stretch/>
        </p:blipFill>
        <p:spPr>
          <a:xfrm>
            <a:off x="666748" y="1066800"/>
            <a:ext cx="7848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54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0"/>
            <a:ext cx="8686800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Truck Turning Movements – WB 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7778" r="5353" b="17778"/>
          <a:stretch/>
        </p:blipFill>
        <p:spPr>
          <a:xfrm>
            <a:off x="666748" y="1019090"/>
            <a:ext cx="7848600" cy="47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35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0"/>
            <a:ext cx="8686800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Construction Phasing – I 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15001" r="25296" b="22499"/>
          <a:stretch/>
        </p:blipFill>
        <p:spPr>
          <a:xfrm rot="17792655">
            <a:off x="2528930" y="1343897"/>
            <a:ext cx="3291955" cy="455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00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0"/>
            <a:ext cx="8686800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Construction Phasing – II 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0468" r="22743" b="25000"/>
          <a:stretch/>
        </p:blipFill>
        <p:spPr>
          <a:xfrm rot="17682356">
            <a:off x="3538593" y="1675374"/>
            <a:ext cx="3963189" cy="37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11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0"/>
            <a:ext cx="8686800" cy="990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Strawtown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Avenue </a:t>
            </a:r>
            <a:r>
              <a:rPr lang="en-US" sz="40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Detour Route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7330" r="30720" b="18750"/>
          <a:stretch/>
        </p:blipFill>
        <p:spPr>
          <a:xfrm>
            <a:off x="1219200" y="1143000"/>
            <a:ext cx="6629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9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3058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Real Estate Acquisition Process</a:t>
            </a:r>
          </a:p>
        </p:txBody>
      </p:sp>
      <p:pic>
        <p:nvPicPr>
          <p:cNvPr id="67586" name="Picture 4" descr="FHWA Land Acquisition Brochure Cov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6875"/>
          <a:stretch>
            <a:fillRect/>
          </a:stretch>
        </p:blipFill>
        <p:spPr bwMode="auto">
          <a:xfrm>
            <a:off x="609600" y="1516380"/>
            <a:ext cx="3048000" cy="3962400"/>
          </a:xfrm>
          <a:noFill/>
          <a:ln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6" name="Picture 5" descr="FHWA Relocation Brochure Cover"/>
          <p:cNvPicPr>
            <a:picLocks noChangeAspect="1" noChangeArrowheads="1"/>
          </p:cNvPicPr>
          <p:nvPr/>
        </p:nvPicPr>
        <p:blipFill>
          <a:blip r:embed="rId4" cstate="print"/>
          <a:srcRect l="46875"/>
          <a:stretch>
            <a:fillRect/>
          </a:stretch>
        </p:blipFill>
        <p:spPr bwMode="auto">
          <a:xfrm>
            <a:off x="5257800" y="1577340"/>
            <a:ext cx="29718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Welcome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90600"/>
            <a:ext cx="8001000" cy="495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Introduction of INDOT Project Team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Project Management 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Public Involvement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Greenfield District – INDOT Regional Office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Environmental Services 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Real Estate  </a:t>
            </a:r>
          </a:p>
          <a:p>
            <a:pPr marL="342900" lvl="1" indent="-342900">
              <a:buClr>
                <a:schemeClr val="folHlink"/>
              </a:buClr>
              <a:buSzPct val="60000"/>
            </a:pPr>
            <a:r>
              <a:rPr lang="en-US" b="1" dirty="0" err="1" smtClean="0">
                <a:latin typeface="Tahoma" pitchFamily="34" charset="0"/>
                <a:cs typeface="Tahoma" pitchFamily="34" charset="0"/>
              </a:rPr>
              <a:t>CrossRoad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 Engineers</a:t>
            </a:r>
          </a:p>
          <a:p>
            <a:pPr marL="742950" lvl="2" indent="-342900">
              <a:buSzPct val="60000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Design Team  </a:t>
            </a:r>
          </a:p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Recognition of elected &amp; local public officials</a:t>
            </a:r>
          </a:p>
          <a:p>
            <a:pPr>
              <a:buNone/>
            </a:pPr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305800" cy="792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Real Estate Acquisition Process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0437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3333CC"/>
              </a:buClr>
            </a:pP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"Uniform Act of 1970"</a:t>
            </a:r>
          </a:p>
          <a:p>
            <a:pPr lvl="1" eaLnBrk="1" hangingPunct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All federal, state and local governments must comply</a:t>
            </a:r>
          </a:p>
          <a:p>
            <a:pPr lvl="1" eaLnBrk="1" hangingPunct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Requires an offer for just compensation</a:t>
            </a:r>
          </a:p>
          <a:p>
            <a:pPr eaLnBrk="1" hangingPunct="1">
              <a:buClr>
                <a:srgbClr val="3333CC"/>
              </a:buClr>
            </a:pP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Acquisition Process</a:t>
            </a:r>
          </a:p>
          <a:p>
            <a:pPr lvl="1" eaLnBrk="1" hangingPunct="1">
              <a:buClr>
                <a:srgbClr val="3333CC"/>
              </a:buClr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Appraisals</a:t>
            </a:r>
          </a:p>
          <a:p>
            <a:pPr lvl="1" eaLnBrk="1" hangingPunct="1">
              <a:buClr>
                <a:srgbClr val="3333CC"/>
              </a:buClr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Review appraisals</a:t>
            </a:r>
          </a:p>
          <a:p>
            <a:pPr lvl="1" eaLnBrk="1" hangingPunct="1">
              <a:buClr>
                <a:srgbClr val="3333CC"/>
              </a:buClr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Negotiations</a:t>
            </a:r>
          </a:p>
          <a:p>
            <a:pPr eaLnBrk="1" hangingPunct="1">
              <a:buClr>
                <a:srgbClr val="3333CC"/>
              </a:buClr>
            </a:pP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INDOT Real Estate Team to work with impacted property owners </a:t>
            </a:r>
          </a:p>
          <a:p>
            <a:pPr>
              <a:buFont typeface="Wingdings" pitchFamily="2" charset="2"/>
              <a:buNone/>
            </a:pP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3820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Real Estate Impact  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153400" cy="4267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Right-of-way</a:t>
            </a:r>
          </a:p>
          <a:p>
            <a:pPr marL="742950" lvl="2" indent="-285750">
              <a:buClr>
                <a:srgbClr val="3333CC"/>
              </a:buClr>
              <a:buSzPct val="60000"/>
            </a:pPr>
            <a:r>
              <a:rPr lang="en-US" altLang="en-US" dirty="0" smtClean="0"/>
              <a:t>Permanent R/W: 0.06 acre</a:t>
            </a:r>
          </a:p>
          <a:p>
            <a:pPr marL="1200150" lvl="3" indent="-285750">
              <a:buClr>
                <a:srgbClr val="3333CC"/>
              </a:buClr>
              <a:buSzPct val="60000"/>
            </a:pPr>
            <a:r>
              <a:rPr lang="en-US" altLang="en-US" dirty="0" smtClean="0"/>
              <a:t>Residential</a:t>
            </a:r>
          </a:p>
          <a:p>
            <a:pPr marL="742950" lvl="2" indent="-285750">
              <a:buClr>
                <a:srgbClr val="3333CC"/>
              </a:buClr>
              <a:buSzPct val="60000"/>
            </a:pPr>
            <a:r>
              <a:rPr lang="en-US" altLang="en-US" dirty="0" smtClean="0"/>
              <a:t>Temporary R/W: 0.2 acre</a:t>
            </a:r>
          </a:p>
          <a:p>
            <a:pPr marL="1200150" lvl="3" indent="-285750">
              <a:buClr>
                <a:srgbClr val="3333CC"/>
              </a:buClr>
              <a:buSzPct val="60000"/>
            </a:pPr>
            <a:r>
              <a:rPr lang="en-US" altLang="en-US" dirty="0" smtClean="0"/>
              <a:t>Residential </a:t>
            </a:r>
          </a:p>
          <a:p>
            <a:pPr marL="742950" lvl="2" indent="-285750">
              <a:buClr>
                <a:srgbClr val="3333CC"/>
              </a:buClr>
              <a:buSzPct val="60000"/>
            </a:pPr>
            <a:r>
              <a:rPr lang="en-US" altLang="en-US" dirty="0" smtClean="0"/>
              <a:t>Project proposes removal of building in southwest quadrant of intersection</a:t>
            </a:r>
          </a:p>
          <a:p>
            <a:pPr marL="742950" lvl="2" indent="-285750">
              <a:buClr>
                <a:srgbClr val="3333CC"/>
              </a:buClr>
              <a:buSzPct val="60000"/>
            </a:pPr>
            <a:r>
              <a:rPr lang="en-US" altLang="en-US" dirty="0" smtClean="0"/>
              <a:t>Proposed residential relocation </a:t>
            </a:r>
          </a:p>
          <a:p>
            <a:pPr marL="457200" lvl="2" indent="0">
              <a:buClr>
                <a:srgbClr val="3333CC"/>
              </a:buClr>
              <a:buSzPct val="60000"/>
              <a:buNone/>
            </a:pPr>
            <a:endParaRPr lang="en-US" altLang="en-US" dirty="0" smtClean="0"/>
          </a:p>
          <a:p>
            <a:pPr marL="914400" lvl="3" indent="0">
              <a:buClr>
                <a:srgbClr val="3333CC"/>
              </a:buClr>
              <a:buSzPct val="60000"/>
              <a:buNone/>
            </a:pPr>
            <a:endParaRPr lang="en-US" altLang="en-US" dirty="0" smtClean="0"/>
          </a:p>
          <a:p>
            <a:pPr marL="1200150" lvl="3" indent="-285750">
              <a:buClr>
                <a:srgbClr val="3333CC"/>
              </a:buClr>
              <a:buSzPct val="60000"/>
            </a:pPr>
            <a:endParaRPr lang="en-US" altLang="en-US" dirty="0"/>
          </a:p>
          <a:p>
            <a:pPr marL="1200150" lvl="3" indent="-285750">
              <a:buClr>
                <a:srgbClr val="3333CC"/>
              </a:buClr>
              <a:buSzPct val="60000"/>
            </a:pPr>
            <a:endParaRPr lang="en-US" altLang="en-US" dirty="0" smtClean="0"/>
          </a:p>
          <a:p>
            <a:pPr marL="1200150" lvl="3" indent="-285750">
              <a:buClr>
                <a:srgbClr val="3333CC"/>
              </a:buClr>
              <a:buSzPct val="60000"/>
            </a:pPr>
            <a:endParaRPr lang="en-US" altLang="en-US" dirty="0"/>
          </a:p>
          <a:p>
            <a:pPr marL="914400" lvl="3" indent="0">
              <a:buClr>
                <a:srgbClr val="3333CC"/>
              </a:buClr>
              <a:buSzPct val="60000"/>
              <a:buNone/>
            </a:pPr>
            <a:endParaRPr lang="en-US" altLang="en-US" dirty="0" smtClean="0"/>
          </a:p>
          <a:p>
            <a:pPr marL="1200150" lvl="3" indent="-285750">
              <a:buClr>
                <a:srgbClr val="3333CC"/>
              </a:buClr>
              <a:buSzPct val="60000"/>
            </a:pPr>
            <a:endParaRPr lang="en-US" altLang="en-US" dirty="0"/>
          </a:p>
          <a:p>
            <a:pPr marL="914400" lvl="3" indent="0">
              <a:buClr>
                <a:srgbClr val="3333CC"/>
              </a:buClr>
              <a:buSzPct val="60000"/>
              <a:buNone/>
            </a:pPr>
            <a:endParaRPr lang="en-US" altLang="en-US" dirty="0" smtClean="0"/>
          </a:p>
          <a:p>
            <a:pPr marL="742950" lvl="2" indent="-285750">
              <a:buSzPct val="60000"/>
              <a:buNone/>
            </a:pPr>
            <a:endParaRPr lang="en-US" sz="2800" b="1" dirty="0">
              <a:latin typeface="Tahoma" pitchFamily="34" charset="0"/>
              <a:cs typeface="Tahoma" pitchFamily="34" charset="0"/>
            </a:endParaRPr>
          </a:p>
          <a:p>
            <a:pPr marL="742950" lvl="2" indent="-285750">
              <a:buSzPct val="60000"/>
              <a:buNone/>
            </a:pPr>
            <a:endParaRPr lang="en-US" altLang="en-US" sz="2800" dirty="0"/>
          </a:p>
          <a:p>
            <a:pPr lvl="1">
              <a:buNone/>
            </a:pPr>
            <a:endParaRPr lang="en-US" sz="28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19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1534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Project Schedule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3333CC"/>
              </a:buClr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Public Hearing: 8/23/16</a:t>
            </a:r>
          </a:p>
          <a:p>
            <a:pPr eaLnBrk="1" hangingPunct="1">
              <a:spcBef>
                <a:spcPts val="1800"/>
              </a:spcBef>
              <a:buClr>
                <a:srgbClr val="3333CC"/>
              </a:buClr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Public comments requested by COB 9/9/16</a:t>
            </a:r>
          </a:p>
          <a:p>
            <a:pPr eaLnBrk="1" hangingPunct="1">
              <a:spcBef>
                <a:spcPts val="1800"/>
              </a:spcBef>
              <a:buClr>
                <a:srgbClr val="3333CC"/>
              </a:buClr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INDOT review and consideration of comments; finalize environmental document and design; reach project decision – Fall 2016</a:t>
            </a:r>
          </a:p>
          <a:p>
            <a:pPr eaLnBrk="1" hangingPunct="1">
              <a:spcBef>
                <a:spcPts val="1800"/>
              </a:spcBef>
              <a:buClr>
                <a:srgbClr val="3333CC"/>
              </a:buClr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Real estate acquisition </a:t>
            </a:r>
            <a:r>
              <a:rPr lang="en-US" sz="2800" dirty="0" smtClean="0">
                <a:latin typeface="Tahoma" pitchFamily="34" charset="0"/>
                <a:cs typeface="Tahoma" pitchFamily="34" charset="0"/>
              </a:rPr>
              <a:t>phase: </a:t>
            </a:r>
            <a:r>
              <a:rPr lang="en-US" sz="2800" dirty="0" smtClean="0">
                <a:latin typeface="Tahoma" pitchFamily="34" charset="0"/>
                <a:cs typeface="Tahoma" pitchFamily="34" charset="0"/>
              </a:rPr>
              <a:t>2017</a:t>
            </a:r>
          </a:p>
          <a:p>
            <a:pPr eaLnBrk="1" hangingPunct="1">
              <a:spcBef>
                <a:spcPts val="1800"/>
              </a:spcBef>
              <a:buClr>
                <a:srgbClr val="3333CC"/>
              </a:buClr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Construction: 2018</a:t>
            </a:r>
            <a:endParaRPr lang="en-US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Feedback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495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latin typeface="Tahoma" pitchFamily="34" charset="0"/>
              </a:rPr>
              <a:t>INDOT would like to hear from you</a:t>
            </a:r>
          </a:p>
          <a:p>
            <a:pPr lvl="1">
              <a:spcBef>
                <a:spcPts val="1200"/>
              </a:spcBef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</a:rPr>
              <a:t>Talk with INDOT project team members</a:t>
            </a:r>
          </a:p>
          <a:p>
            <a:pPr lvl="1">
              <a:spcBef>
                <a:spcPts val="1200"/>
              </a:spcBef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</a:rPr>
              <a:t>Comment sheet in information packet</a:t>
            </a:r>
          </a:p>
          <a:p>
            <a:pPr lvl="1">
              <a:spcBef>
                <a:spcPts val="1200"/>
              </a:spcBef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</a:rPr>
              <a:t>E-mail or mail comments to INDOT</a:t>
            </a:r>
          </a:p>
          <a:p>
            <a:pPr lvl="1">
              <a:spcBef>
                <a:spcPts val="1200"/>
              </a:spcBef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</a:rPr>
              <a:t>Sign-in list to be added to project mailing list</a:t>
            </a:r>
          </a:p>
          <a:p>
            <a:pPr lvl="1">
              <a:spcBef>
                <a:spcPts val="1200"/>
              </a:spcBef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</a:rPr>
              <a:t>Visit INDOT Greenfield District page at </a:t>
            </a:r>
            <a:r>
              <a:rPr lang="en-US" sz="2400" dirty="0" smtClean="0">
                <a:latin typeface="Tahoma" pitchFamily="34" charset="0"/>
                <a:hlinkClick r:id="rId3"/>
              </a:rPr>
              <a:t>http://www.in.gov/indot/2704.htm</a:t>
            </a:r>
            <a:r>
              <a:rPr lang="en-US" sz="2400" dirty="0" smtClean="0">
                <a:latin typeface="Tahoma" pitchFamily="34" charset="0"/>
              </a:rPr>
              <a:t>  and </a:t>
            </a:r>
            <a:r>
              <a:rPr lang="en-US" sz="2400" dirty="0">
                <a:latin typeface="Tahoma" pitchFamily="34" charset="0"/>
              </a:rPr>
              <a:t>project webpage at </a:t>
            </a:r>
            <a:r>
              <a:rPr lang="en-US" sz="2400" dirty="0">
                <a:latin typeface="Tahoma" pitchFamily="34" charset="0"/>
                <a:hlinkClick r:id="rId4"/>
              </a:rPr>
              <a:t>http://</a:t>
            </a:r>
            <a:r>
              <a:rPr lang="en-US" sz="2400" dirty="0" smtClean="0">
                <a:latin typeface="Tahoma" pitchFamily="34" charset="0"/>
                <a:hlinkClick r:id="rId4"/>
              </a:rPr>
              <a:t>www.in.gov/indot/3573.htm</a:t>
            </a:r>
            <a:r>
              <a:rPr lang="en-US" sz="2400" dirty="0" smtClean="0">
                <a:latin typeface="Tahoma" pitchFamily="34" charset="0"/>
              </a:rPr>
              <a:t>  </a:t>
            </a:r>
          </a:p>
          <a:p>
            <a:pPr lvl="1">
              <a:spcBef>
                <a:spcPts val="1200"/>
              </a:spcBef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</a:rPr>
              <a:t>All comments are very much appreciated</a:t>
            </a:r>
            <a:br>
              <a:rPr lang="en-US" sz="2400" dirty="0" smtClean="0">
                <a:latin typeface="Tahoma" pitchFamily="34" charset="0"/>
              </a:rPr>
            </a:br>
            <a:r>
              <a:rPr lang="en-US" sz="2400" dirty="0" smtClean="0">
                <a:latin typeface="Tahoma" pitchFamily="34" charset="0"/>
              </a:rPr>
              <a:t>and will be given full consideration by the project team</a:t>
            </a:r>
          </a:p>
          <a:p>
            <a:pPr lvl="1">
              <a:buNone/>
            </a:pPr>
            <a:endParaRPr lang="en-US" sz="2400" dirty="0" smtClean="0">
              <a:latin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Submit Public Comments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90600"/>
            <a:ext cx="8229600" cy="5029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Submit public comments using the options described in first page of information packet: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Public Comment Form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Via e-mail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Participating during public comment session via microphone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Verbal comments recorded and transcribed for inclusion into public hearings transcript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INDOT respectfully requests comments be submitted by Friday, Sept. 9, 2016.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All comments submitted will become part of public record, entered into transcript, reviewed, evaluated and given full consideration during decision making process.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Next Steps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90600"/>
            <a:ext cx="8229600" cy="5029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Public and project stakeholder input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Submit comments via options described on page 1 of information packet</a:t>
            </a:r>
          </a:p>
          <a:p>
            <a:pPr>
              <a:buClr>
                <a:srgbClr val="3333CC"/>
              </a:buClr>
            </a:pP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INDOT review and evaluation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All comments are given full consideration during</a:t>
            </a:r>
            <a:br>
              <a:rPr lang="en-US" sz="2000" dirty="0" smtClean="0">
                <a:latin typeface="Tahoma" pitchFamily="34" charset="0"/>
                <a:cs typeface="Tahoma" pitchFamily="34" charset="0"/>
              </a:rPr>
            </a:br>
            <a:r>
              <a:rPr lang="en-US" sz="2000" dirty="0" smtClean="0">
                <a:latin typeface="Tahoma" pitchFamily="34" charset="0"/>
                <a:cs typeface="Tahoma" pitchFamily="34" charset="0"/>
              </a:rPr>
              <a:t>decision-making process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Address comments, finalize/approve environmental document, complete project design </a:t>
            </a:r>
          </a:p>
          <a:p>
            <a:pPr>
              <a:buClr>
                <a:srgbClr val="3333CC"/>
              </a:buClr>
            </a:pP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Communicate a decision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INDOT will notify project stakeholders of decision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Work through local media, social media 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outlets, 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paid legal notice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Make project documents accessible via repositories </a:t>
            </a:r>
          </a:p>
          <a:p>
            <a:pPr>
              <a:buClr>
                <a:srgbClr val="3333CC"/>
              </a:buClr>
            </a:pP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Questions? Contact Public Involvement Team </a:t>
            </a:r>
          </a:p>
          <a:p>
            <a:pPr lvl="1">
              <a:buNone/>
            </a:pPr>
            <a:endParaRPr lang="en-US" sz="1600" dirty="0" smtClean="0">
              <a:latin typeface="Tahoma" pitchFamily="34" charset="0"/>
              <a:cs typeface="Tahoma" pitchFamily="34" charset="0"/>
            </a:endParaRPr>
          </a:p>
          <a:p>
            <a:pPr>
              <a:buNone/>
            </a:pPr>
            <a:endParaRPr lang="en-US" sz="2400" dirty="0" smtClean="0">
              <a:latin typeface="Tahoma" pitchFamily="34" charset="0"/>
              <a:cs typeface="Tahoma" pitchFamily="34" charset="0"/>
            </a:endParaRPr>
          </a:p>
          <a:p>
            <a:pPr lvl="1">
              <a:buNone/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  <a:p>
            <a:endParaRPr lang="en-US" sz="24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838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Public Involvement Team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90600"/>
            <a:ext cx="8229600" cy="426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Rickie Clark</a:t>
            </a:r>
          </a:p>
          <a:p>
            <a:pPr indent="-1588">
              <a:spcBef>
                <a:spcPts val="0"/>
              </a:spcBef>
              <a:buNone/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INDOT Office of Public Involvement </a:t>
            </a:r>
          </a:p>
          <a:p>
            <a:pPr indent="-1588">
              <a:spcBef>
                <a:spcPts val="0"/>
              </a:spcBef>
              <a:buNone/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(317) 232-6601 </a:t>
            </a:r>
          </a:p>
          <a:p>
            <a:pPr indent="-1588">
              <a:spcBef>
                <a:spcPts val="0"/>
              </a:spcBef>
              <a:buNone/>
            </a:pPr>
            <a:r>
              <a:rPr lang="en-US" sz="2800" dirty="0" smtClean="0">
                <a:latin typeface="Tahoma" pitchFamily="34" charset="0"/>
                <a:cs typeface="Tahoma" pitchFamily="34" charset="0"/>
                <a:hlinkClick r:id="rId3"/>
              </a:rPr>
              <a:t>rclark@indot.in.gov</a:t>
            </a:r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>
              <a:spcBef>
                <a:spcPts val="1800"/>
              </a:spcBef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Chris Myers</a:t>
            </a:r>
            <a:br>
              <a:rPr lang="en-US" sz="2800" dirty="0" smtClean="0">
                <a:latin typeface="Tahoma" pitchFamily="34" charset="0"/>
                <a:cs typeface="Tahoma" pitchFamily="34" charset="0"/>
              </a:rPr>
            </a:br>
            <a:r>
              <a:rPr lang="en-US" sz="2800" dirty="0" smtClean="0">
                <a:latin typeface="Tahoma" pitchFamily="34" charset="0"/>
                <a:cs typeface="Tahoma" pitchFamily="34" charset="0"/>
              </a:rPr>
              <a:t>Communications Director </a:t>
            </a:r>
          </a:p>
          <a:p>
            <a:pPr indent="-1588">
              <a:spcBef>
                <a:spcPts val="0"/>
              </a:spcBef>
              <a:buNone/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INDOT Greenfield District Office </a:t>
            </a:r>
            <a:br>
              <a:rPr lang="en-US" sz="2800" dirty="0" smtClean="0">
                <a:latin typeface="Tahoma" pitchFamily="34" charset="0"/>
                <a:cs typeface="Tahoma" pitchFamily="34" charset="0"/>
              </a:rPr>
            </a:br>
            <a:r>
              <a:rPr lang="en-US" sz="2800" dirty="0" smtClean="0">
                <a:latin typeface="Tahoma" pitchFamily="34" charset="0"/>
                <a:cs typeface="Tahoma" pitchFamily="34" charset="0"/>
              </a:rPr>
              <a:t>(855) 463-6848 </a:t>
            </a:r>
          </a:p>
          <a:p>
            <a:pPr indent="-1588">
              <a:spcBef>
                <a:spcPts val="0"/>
              </a:spcBef>
              <a:buNone/>
            </a:pPr>
            <a:r>
              <a:rPr lang="en-US" sz="2800" dirty="0" smtClean="0">
                <a:latin typeface="Tahoma" pitchFamily="34" charset="0"/>
                <a:cs typeface="Tahoma" pitchFamily="34" charset="0"/>
                <a:hlinkClick r:id="rId4"/>
              </a:rPr>
              <a:t>eastcentralin@indot.in.gov</a:t>
            </a:r>
            <a:r>
              <a:rPr lang="en-US" sz="2800" dirty="0" smtClean="0">
                <a:latin typeface="Tahoma" pitchFamily="34" charset="0"/>
                <a:cs typeface="Tahoma" pitchFamily="34" charset="0"/>
              </a:rPr>
              <a:t>      </a:t>
            </a:r>
          </a:p>
          <a:p>
            <a:pPr>
              <a:spcBef>
                <a:spcPts val="0"/>
              </a:spcBef>
              <a:buNone/>
            </a:pPr>
            <a:r>
              <a:rPr lang="en-US" sz="2800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buNone/>
            </a:pP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Thank You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077200" cy="3900488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Please visit with INDOT project officials following the public comment session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Project Open House 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Project maps, displays, real estate acquisition table, INDOT project team, and informal Q &amp; A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INDOT Greenfield District page </a:t>
            </a:r>
            <a:r>
              <a:rPr lang="en-US" sz="2400" dirty="0" smtClean="0">
                <a:latin typeface="Tahoma" pitchFamily="34" charset="0"/>
                <a:cs typeface="Tahoma" pitchFamily="34" charset="0"/>
                <a:hlinkClick r:id="rId3"/>
              </a:rPr>
              <a:t>http://www.in.gov/indot/2704.htm</a:t>
            </a:r>
            <a:r>
              <a:rPr lang="en-US" sz="2400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 lvl="1" eaLnBrk="1" hangingPunct="1">
              <a:buClr>
                <a:srgbClr val="3333CC"/>
              </a:buClr>
              <a:buSzPct val="60000"/>
              <a:defRPr/>
            </a:pPr>
            <a:r>
              <a:rPr lang="en-US" sz="2400" dirty="0">
                <a:latin typeface="Tahoma" pitchFamily="34" charset="0"/>
                <a:cs typeface="Tahoma" pitchFamily="34" charset="0"/>
              </a:rPr>
              <a:t>Project webpage </a:t>
            </a:r>
            <a:r>
              <a:rPr lang="en-US" sz="2400" dirty="0">
                <a:latin typeface="Tahoma" pitchFamily="34" charset="0"/>
                <a:cs typeface="Tahoma" pitchFamily="34" charset="0"/>
                <a:hlinkClick r:id="rId4"/>
              </a:rPr>
              <a:t>http://</a:t>
            </a:r>
            <a:r>
              <a:rPr lang="en-US" sz="2400" dirty="0" smtClean="0">
                <a:latin typeface="Tahoma" pitchFamily="34" charset="0"/>
                <a:cs typeface="Tahoma" pitchFamily="34" charset="0"/>
                <a:hlinkClick r:id="rId4"/>
              </a:rPr>
              <a:t>www.in.gov/indot/3573.htm</a:t>
            </a:r>
            <a:r>
              <a:rPr lang="en-US" sz="2400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 marL="0" indent="0" eaLnBrk="1" hangingPunct="1">
              <a:buNone/>
              <a:defRPr/>
            </a:pPr>
            <a:endParaRPr lang="en-US" sz="28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001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Public Comment Session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pic>
        <p:nvPicPr>
          <p:cNvPr id="5" name="Picture 5" descr="L:\Graphics\Logos\Client Logos_Seals\INDOT.LGO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0" y="1981200"/>
            <a:ext cx="3009900" cy="30099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Public Hearing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990600"/>
            <a:ext cx="83058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Sign-in at attendance table to be added to project mailing list 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A public hearing notice was mailed to known property owners within project area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Announcement of this hearing was posted to INDOT website. A media release was also issued.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A copy of presentation and project documentation is available on-line via INDOT website</a:t>
            </a:r>
            <a:endParaRPr lang="en-US" sz="2400" b="1" dirty="0" smtClean="0">
              <a:latin typeface="Tahoma" pitchFamily="34" charset="0"/>
              <a:cs typeface="Tahoma" pitchFamily="34" charset="0"/>
            </a:endParaRPr>
          </a:p>
          <a:p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Legal notice publishing</a:t>
            </a:r>
            <a:r>
              <a:rPr lang="en-US" sz="2400" dirty="0" smtClean="0">
                <a:latin typeface="Tahoma" pitchFamily="34" charset="0"/>
                <a:cs typeface="Tahoma" pitchFamily="34" charset="0"/>
              </a:rPr>
              <a:t>:  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Times (Noblesville)  </a:t>
            </a:r>
          </a:p>
          <a:p>
            <a:pPr lvl="2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Thursday, Aug. 4 &amp; Thursday, Aug. 11 </a:t>
            </a:r>
          </a:p>
          <a:p>
            <a:pPr lvl="1">
              <a:buClr>
                <a:srgbClr val="3333CC"/>
              </a:buClr>
              <a:buSzPct val="60000"/>
              <a:buNone/>
            </a:pPr>
            <a:endParaRPr lang="en-US" sz="2000" dirty="0" smtClean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lvl="1">
              <a:buNone/>
            </a:pPr>
            <a:r>
              <a:rPr lang="en-US" sz="24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endParaRPr lang="en-US" sz="2800" dirty="0" smtClean="0">
              <a:latin typeface="Tahoma" pitchFamily="34" charset="0"/>
              <a:cs typeface="Tahoma" pitchFamily="34" charset="0"/>
            </a:endParaRPr>
          </a:p>
          <a:p>
            <a:pPr lvl="1"/>
            <a:endParaRPr lang="en-US" dirty="0" smtClean="0"/>
          </a:p>
          <a:p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Project Stakeholders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Indiana Department of Transportation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Indiana Division, Federal Highway Administration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Hamilton County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Elected &amp; local officials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Community residents &amp; citizens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Commuters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Businesses 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Emergency services</a:t>
            </a:r>
          </a:p>
          <a:p>
            <a:r>
              <a:rPr lang="en-US" sz="2400" dirty="0" smtClean="0">
                <a:latin typeface="Tahoma" pitchFamily="34" charset="0"/>
                <a:cs typeface="Tahoma" pitchFamily="34" charset="0"/>
              </a:rPr>
              <a:t>Schools </a:t>
            </a:r>
          </a:p>
          <a:p>
            <a:pPr>
              <a:lnSpc>
                <a:spcPct val="80000"/>
              </a:lnSpc>
              <a:buNone/>
            </a:pPr>
            <a:endParaRPr lang="en-US" sz="2400" dirty="0" smtClean="0">
              <a:latin typeface="Tahoma" pitchFamily="34" charset="0"/>
              <a:cs typeface="Tahoma" pitchFamily="34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endParaRPr lang="en-US" sz="32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6705087"/>
              </p:ext>
            </p:extLst>
          </p:nvPr>
        </p:nvGraphicFramePr>
        <p:xfrm>
          <a:off x="495300" y="1295400"/>
          <a:ext cx="86487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7200" y="0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Project Development Process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1" name="Up Arrow Callout 72"/>
          <p:cNvSpPr>
            <a:spLocks noChangeArrowheads="1"/>
          </p:cNvSpPr>
          <p:nvPr/>
        </p:nvSpPr>
        <p:spPr bwMode="auto">
          <a:xfrm flipH="1">
            <a:off x="3505200" y="3886200"/>
            <a:ext cx="1981200" cy="276999"/>
          </a:xfrm>
          <a:prstGeom prst="upArrowCallout">
            <a:avLst>
              <a:gd name="adj1" fmla="val 23101"/>
              <a:gd name="adj2" fmla="val 0"/>
              <a:gd name="adj3" fmla="val 0"/>
              <a:gd name="adj4" fmla="val 10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Public Hearing</a:t>
            </a:r>
            <a:endParaRPr lang="en-US" sz="1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Environmental Document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686800" cy="4343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algn="just">
              <a:buClr>
                <a:srgbClr val="3333CC"/>
              </a:buClr>
            </a:pP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Requirement of the National Environmental Policy Act (NEPA) </a:t>
            </a:r>
          </a:p>
          <a:p>
            <a:pPr lvl="1">
              <a:buClr>
                <a:srgbClr val="3333CC"/>
              </a:buClr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Requires INDOT to analyze and evaluate the impacts of</a:t>
            </a:r>
            <a:br>
              <a:rPr lang="en-US" sz="2400" dirty="0" smtClean="0">
                <a:latin typeface="Tahoma" pitchFamily="34" charset="0"/>
                <a:cs typeface="Tahoma" pitchFamily="34" charset="0"/>
              </a:rPr>
            </a:br>
            <a:r>
              <a:rPr lang="en-US" sz="2400" dirty="0" smtClean="0">
                <a:latin typeface="Tahoma" pitchFamily="34" charset="0"/>
                <a:cs typeface="Tahoma" pitchFamily="34" charset="0"/>
              </a:rPr>
              <a:t>a proposed project to the natural and socio-economic environments</a:t>
            </a:r>
          </a:p>
          <a:p>
            <a:pPr lvl="1">
              <a:buClr>
                <a:srgbClr val="3333CC"/>
              </a:buClr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Impacts are described in environmental document</a:t>
            </a:r>
            <a:endParaRPr lang="en-US" sz="1400" dirty="0" smtClean="0">
              <a:latin typeface="Tahoma" pitchFamily="34" charset="0"/>
              <a:cs typeface="Tahoma" pitchFamily="34" charset="0"/>
            </a:endParaRPr>
          </a:p>
          <a:p>
            <a:pPr lvl="1">
              <a:buClr>
                <a:srgbClr val="3333CC"/>
              </a:buClr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Environmental document released for public involvement</a:t>
            </a:r>
          </a:p>
          <a:p>
            <a:pPr lvl="2"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June 2016</a:t>
            </a:r>
          </a:p>
          <a:p>
            <a:pPr lvl="2">
              <a:buClr>
                <a:srgbClr val="3333CC"/>
              </a:buClr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Is available for review via public repositories  </a:t>
            </a:r>
          </a:p>
          <a:p>
            <a:pPr lvl="1">
              <a:buFont typeface="Wingdings" pitchFamily="2" charset="2"/>
              <a:buNone/>
            </a:pPr>
            <a:endParaRPr lang="en-US" sz="3200" dirty="0" smtClean="0">
              <a:latin typeface="Tahoma" pitchFamily="34" charset="0"/>
              <a:cs typeface="Tahoma" pitchFamily="34" charset="0"/>
            </a:endParaRPr>
          </a:p>
          <a:p>
            <a:pPr>
              <a:buFont typeface="Wingdings" pitchFamily="2" charset="2"/>
              <a:buNone/>
            </a:pPr>
            <a:endParaRPr lang="en-US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83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Environmental Document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4648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Environmental Process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Establish Purpose &amp; Need 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Develop a number of possible alternatives</a:t>
            </a:r>
          </a:p>
          <a:p>
            <a:pPr lvl="2">
              <a:buClr>
                <a:srgbClr val="3333CC"/>
              </a:buClr>
              <a:buSzPct val="60000"/>
            </a:pPr>
            <a:r>
              <a:rPr lang="en-US" sz="2000" dirty="0" smtClean="0">
                <a:latin typeface="Tahoma" pitchFamily="34" charset="0"/>
                <a:cs typeface="Tahoma" pitchFamily="34" charset="0"/>
              </a:rPr>
              <a:t>The “Do Nothing” alternative is a baseline for comparison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Evaluate and screen alternatives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Identify a preferred alternative 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Solicit public comment on environmental document and preliminary design plan </a:t>
            </a:r>
            <a:endParaRPr lang="en-US" sz="800" dirty="0" smtClean="0">
              <a:latin typeface="Tahoma" pitchFamily="34" charset="0"/>
              <a:cs typeface="Tahoma" pitchFamily="34" charset="0"/>
            </a:endParaRP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Solicit, address and fully consider public comment as a part of decision-making process </a:t>
            </a:r>
          </a:p>
          <a:p>
            <a:pPr lvl="1">
              <a:buClr>
                <a:srgbClr val="3333CC"/>
              </a:buClr>
              <a:buSzPct val="60000"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Finalize and approve environmental document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14400"/>
            <a:ext cx="8458200" cy="762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A number of items are evaluated 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457200" y="1447800"/>
            <a:ext cx="3962400" cy="4525963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Right-of-way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Streams, wetlands, and other waters</a:t>
            </a: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	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Floodplains</a:t>
            </a: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    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Endangered species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Farmland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Cultural resources (Historic/archaeological) 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Parks and recreational lands (Trails)</a:t>
            </a:r>
            <a:endParaRPr lang="en-US" sz="2400" b="1" dirty="0" smtClean="0">
              <a:latin typeface="Tahoma" pitchFamily="34" charset="0"/>
              <a:cs typeface="Tahoma" pitchFamily="34" charset="0"/>
            </a:endParaRPr>
          </a:p>
          <a:p>
            <a:pPr marL="347472" lvl="1" indent="-347472" eaLnBrk="1" hangingPunct="1">
              <a:buClr>
                <a:srgbClr val="3333CC"/>
              </a:buClr>
              <a:buSzPct val="60000"/>
              <a:buNone/>
              <a:defRPr/>
            </a:pPr>
            <a:r>
              <a:rPr lang="en-US" sz="2400" b="1" dirty="0" smtClean="0">
                <a:latin typeface="Tahoma" pitchFamily="34" charset="0"/>
                <a:cs typeface="Tahoma" pitchFamily="34" charset="0"/>
              </a:rPr>
              <a:t>		  	         </a:t>
            </a:r>
            <a:r>
              <a:rPr lang="en-US" sz="2800" b="1" dirty="0" smtClean="0">
                <a:latin typeface="Tahoma" pitchFamily="34" charset="0"/>
                <a:cs typeface="Tahoma" pitchFamily="34" charset="0"/>
              </a:rPr>
              <a:t>	</a:t>
            </a:r>
            <a:endParaRPr lang="en-US" sz="2800" dirty="0" smtClean="0"/>
          </a:p>
          <a:p>
            <a:pPr lvl="1">
              <a:defRPr/>
            </a:pPr>
            <a:endParaRPr lang="en-US" sz="24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2800" dirty="0" smtClean="0"/>
              <a:t> 	</a:t>
            </a:r>
          </a:p>
          <a:p>
            <a:pPr>
              <a:buFont typeface="Wingdings" pitchFamily="2" charset="2"/>
              <a:buNone/>
              <a:defRPr/>
            </a:pPr>
            <a:endParaRPr lang="en-US" sz="2800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/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Air </a:t>
            </a:r>
            <a:r>
              <a:rPr lang="en-US" dirty="0">
                <a:latin typeface="Tahoma" pitchFamily="34" charset="0"/>
                <a:cs typeface="Tahoma" pitchFamily="34" charset="0"/>
              </a:rPr>
              <a:t>q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uality 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		       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Noise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Community impacts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Environmental justice 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Hazardous materials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Permits</a:t>
            </a:r>
          </a:p>
          <a:p>
            <a:pPr marL="347472" lvl="1" indent="-347472" eaLnBrk="1" hangingPunct="1">
              <a:buClr>
                <a:srgbClr val="3333CC"/>
              </a:buClr>
              <a:buSzPct val="60000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Mitigation</a:t>
            </a:r>
          </a:p>
          <a:p>
            <a:pPr eaLnBrk="1" hangingPunct="1">
              <a:defRPr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Public involvement</a:t>
            </a:r>
          </a:p>
          <a:p>
            <a:pPr eaLnBrk="1" hangingPunct="1">
              <a:defRPr/>
            </a:pPr>
            <a:r>
              <a:rPr lang="en-US" sz="2400" dirty="0" smtClean="0">
                <a:latin typeface="Tahoma" pitchFamily="34" charset="0"/>
                <a:cs typeface="Tahoma" pitchFamily="34" charset="0"/>
              </a:rPr>
              <a:t>Commercial </a:t>
            </a:r>
            <a:r>
              <a:rPr lang="en-US" sz="2400" dirty="0">
                <a:latin typeface="Tahoma" pitchFamily="34" charset="0"/>
                <a:cs typeface="Tahoma" pitchFamily="34" charset="0"/>
              </a:rPr>
              <a:t>d</a:t>
            </a:r>
            <a:r>
              <a:rPr lang="en-US" sz="2400" dirty="0" smtClean="0">
                <a:latin typeface="Tahoma" pitchFamily="34" charset="0"/>
                <a:cs typeface="Tahoma" pitchFamily="34" charset="0"/>
              </a:rPr>
              <a:t>evelopment</a:t>
            </a:r>
            <a:endParaRPr lang="en-US" sz="24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7924800" y="6400800"/>
            <a:ext cx="10668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en-US" sz="1200" kern="0" dirty="0">
              <a:solidFill>
                <a:srgbClr val="3333CC"/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Environmental Documentation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Blends">
  <a:themeElements>
    <a:clrScheme name="3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3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10188</TotalTime>
  <Words>1136</Words>
  <Application>Microsoft Office PowerPoint</Application>
  <PresentationFormat>On-screen Show (4:3)</PresentationFormat>
  <Paragraphs>330</Paragraphs>
  <Slides>38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Elephant</vt:lpstr>
      <vt:lpstr>Tahoma</vt:lpstr>
      <vt:lpstr>Wingdings</vt:lpstr>
      <vt:lpstr>3_Blends</vt:lpstr>
      <vt:lpstr>PowerPoint Presentation</vt:lpstr>
      <vt:lpstr>Welcome</vt:lpstr>
      <vt:lpstr>Welcome</vt:lpstr>
      <vt:lpstr>Public Hearing</vt:lpstr>
      <vt:lpstr>Project Stakeholders</vt:lpstr>
      <vt:lpstr>PowerPoint Presentation</vt:lpstr>
      <vt:lpstr>Environmental Document</vt:lpstr>
      <vt:lpstr>Environmental Document</vt:lpstr>
      <vt:lpstr>A number of items are evaluated </vt:lpstr>
      <vt:lpstr>Environmental Documentation</vt:lpstr>
      <vt:lpstr>Project Overview   </vt:lpstr>
      <vt:lpstr>Alternatives Considered  </vt:lpstr>
      <vt:lpstr>Roundabout Alternative </vt:lpstr>
      <vt:lpstr>What is a Roundabout? </vt:lpstr>
      <vt:lpstr>What is a Roundabout? </vt:lpstr>
      <vt:lpstr>What is NOT a Roundabout? </vt:lpstr>
      <vt:lpstr>Roundabouts </vt:lpstr>
      <vt:lpstr>Roundabouts Enhance Safety  </vt:lpstr>
      <vt:lpstr>Roundabouts Enhance Safety </vt:lpstr>
      <vt:lpstr>Intersection Accident History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Estate Acquisition Process</vt:lpstr>
      <vt:lpstr>Real Estate Acquisition Process</vt:lpstr>
      <vt:lpstr>Real Estate Impact  </vt:lpstr>
      <vt:lpstr>Project Schedule</vt:lpstr>
      <vt:lpstr>Feedback</vt:lpstr>
      <vt:lpstr>Submit Public Comments</vt:lpstr>
      <vt:lpstr>Next Steps</vt:lpstr>
      <vt:lpstr>Public Involvement Team</vt:lpstr>
      <vt:lpstr>Thank You</vt:lpstr>
      <vt:lpstr>Public Comment Session</vt:lpstr>
    </vt:vector>
  </TitlesOfParts>
  <Company>Indiana Department of Transportation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Business Information and Technology Solutions</dc:creator>
  <cp:lastModifiedBy>Clark, Rickie</cp:lastModifiedBy>
  <cp:revision>829</cp:revision>
  <cp:lastPrinted>2016-08-22T15:35:05Z</cp:lastPrinted>
  <dcterms:created xsi:type="dcterms:W3CDTF">2006-07-17T19:52:40Z</dcterms:created>
  <dcterms:modified xsi:type="dcterms:W3CDTF">2016-08-22T17:19:01Z</dcterms:modified>
</cp:coreProperties>
</file>