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1" r:id="rId1"/>
    <p:sldMasterId id="2147483685" r:id="rId2"/>
    <p:sldMasterId id="2147483687" r:id="rId3"/>
  </p:sldMasterIdLst>
  <p:notesMasterIdLst>
    <p:notesMasterId r:id="rId30"/>
  </p:notesMasterIdLst>
  <p:handoutMasterIdLst>
    <p:handoutMasterId r:id="rId31"/>
  </p:handoutMasterIdLst>
  <p:sldIdLst>
    <p:sldId id="385" r:id="rId4"/>
    <p:sldId id="350" r:id="rId5"/>
    <p:sldId id="351" r:id="rId6"/>
    <p:sldId id="352" r:id="rId7"/>
    <p:sldId id="353" r:id="rId8"/>
    <p:sldId id="354" r:id="rId9"/>
    <p:sldId id="355" r:id="rId10"/>
    <p:sldId id="371" r:id="rId11"/>
    <p:sldId id="380" r:id="rId12"/>
    <p:sldId id="364" r:id="rId13"/>
    <p:sldId id="386" r:id="rId14"/>
    <p:sldId id="387" r:id="rId15"/>
    <p:sldId id="388" r:id="rId16"/>
    <p:sldId id="389" r:id="rId17"/>
    <p:sldId id="390" r:id="rId18"/>
    <p:sldId id="391" r:id="rId19"/>
    <p:sldId id="383" r:id="rId20"/>
    <p:sldId id="392" r:id="rId21"/>
    <p:sldId id="382" r:id="rId22"/>
    <p:sldId id="337" r:id="rId23"/>
    <p:sldId id="338" r:id="rId24"/>
    <p:sldId id="367" r:id="rId25"/>
    <p:sldId id="359" r:id="rId26"/>
    <p:sldId id="361" r:id="rId27"/>
    <p:sldId id="381" r:id="rId28"/>
    <p:sldId id="362" r:id="rId29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3333CC"/>
    <a:srgbClr val="09CBD5"/>
    <a:srgbClr val="FFFFFF"/>
    <a:srgbClr val="FDEE20"/>
    <a:srgbClr val="99CCFF"/>
    <a:srgbClr val="A3A3E0"/>
    <a:srgbClr val="6B6BD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48" autoAdjust="0"/>
    <p:restoredTop sz="89048" autoAdjust="0"/>
  </p:normalViewPr>
  <p:slideViewPr>
    <p:cSldViewPr>
      <p:cViewPr varScale="1">
        <p:scale>
          <a:sx n="80" d="100"/>
          <a:sy n="80" d="100"/>
        </p:scale>
        <p:origin x="72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67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A2615-FAE2-4B6C-8F42-543DEDA09DF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E717C6-E488-45BD-BD6E-4224FD1B2545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/>
            <a:t>Project Selection</a:t>
          </a:r>
        </a:p>
        <a:p>
          <a:r>
            <a:rPr lang="en-US" sz="1200" dirty="0"/>
            <a:t>Early Coordination</a:t>
          </a:r>
        </a:p>
      </dgm:t>
    </dgm:pt>
    <dgm:pt modelId="{FD3798D3-5588-4BF6-B3FA-17644140F181}" type="parTrans" cxnId="{5CBCE7F5-9AC9-4813-A8F6-955646E51335}">
      <dgm:prSet/>
      <dgm:spPr/>
      <dgm:t>
        <a:bodyPr/>
        <a:lstStyle/>
        <a:p>
          <a:endParaRPr lang="en-US"/>
        </a:p>
      </dgm:t>
    </dgm:pt>
    <dgm:pt modelId="{819EB952-5A14-428B-A8B3-28B223CD4B51}" type="sibTrans" cxnId="{5CBCE7F5-9AC9-4813-A8F6-955646E51335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874BA8F7-1C5D-4687-B53B-19BD2DE17DD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/>
            <a:t>Environmental phase begins</a:t>
          </a:r>
        </a:p>
        <a:p>
          <a:r>
            <a:rPr lang="en-US" sz="1200" dirty="0"/>
            <a:t> Purpose &amp; Need </a:t>
          </a:r>
        </a:p>
        <a:p>
          <a:r>
            <a:rPr lang="en-US" sz="1200" dirty="0"/>
            <a:t>Develop alternatives</a:t>
          </a:r>
        </a:p>
      </dgm:t>
    </dgm:pt>
    <dgm:pt modelId="{EE76E8A4-8DB1-42B5-AC4B-BD7AA17E8A8E}" type="parTrans" cxnId="{3098A04F-B15C-49C3-BDB8-27A58EDC4587}">
      <dgm:prSet/>
      <dgm:spPr/>
      <dgm:t>
        <a:bodyPr/>
        <a:lstStyle/>
        <a:p>
          <a:endParaRPr lang="en-US"/>
        </a:p>
      </dgm:t>
    </dgm:pt>
    <dgm:pt modelId="{5D7F67BC-B64D-4BAE-B5DF-6A6A57FF4703}" type="sibTrans" cxnId="{3098A04F-B15C-49C3-BDB8-27A58EDC4587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F37E401F-BEA7-4C06-9467-D9868D0B8E4B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spc="-20" baseline="0" dirty="0"/>
            <a:t>Preliminary design phase </a:t>
          </a:r>
        </a:p>
        <a:p>
          <a:r>
            <a:rPr lang="en-US" sz="1200" spc="-20" baseline="0" dirty="0"/>
            <a:t>Release environmental document for public review and comment </a:t>
          </a:r>
        </a:p>
      </dgm:t>
    </dgm:pt>
    <dgm:pt modelId="{753B5655-441F-4C85-9EA5-89D89F2346BB}" type="parTrans" cxnId="{8D37CA97-D0A0-4B43-B9D4-2057223D70BE}">
      <dgm:prSet/>
      <dgm:spPr/>
      <dgm:t>
        <a:bodyPr/>
        <a:lstStyle/>
        <a:p>
          <a:endParaRPr lang="en-US"/>
        </a:p>
      </dgm:t>
    </dgm:pt>
    <dgm:pt modelId="{CDAA59DF-0140-431C-A4D5-892F1DF98DDF}" type="sibTrans" cxnId="{8D37CA97-D0A0-4B43-B9D4-2057223D70BE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744E2065-E961-4342-88CB-00798D6FD874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/>
            <a:t>Additional work to finalize environmental document and project design</a:t>
          </a:r>
        </a:p>
        <a:p>
          <a:endParaRPr lang="en-US" sz="1200" dirty="0"/>
        </a:p>
        <a:p>
          <a:r>
            <a:rPr lang="en-US" sz="1200" dirty="0"/>
            <a:t>PROJECT DECISION </a:t>
          </a:r>
        </a:p>
      </dgm:t>
    </dgm:pt>
    <dgm:pt modelId="{4BA4F612-FB17-4629-A86B-A99532FC44AD}" type="parTrans" cxnId="{D5A70B02-3F81-4703-BA57-91F2F74DF165}">
      <dgm:prSet/>
      <dgm:spPr/>
      <dgm:t>
        <a:bodyPr/>
        <a:lstStyle/>
        <a:p>
          <a:endParaRPr lang="en-US"/>
        </a:p>
      </dgm:t>
    </dgm:pt>
    <dgm:pt modelId="{B19420DE-C13E-4B8D-9277-83D9BB622C69}" type="sibTrans" cxnId="{D5A70B02-3F81-4703-BA57-91F2F74DF165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A4377A7B-6ABF-4D12-8BAB-ECDBCAD2F52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/>
            <a:t>Project Letting</a:t>
          </a:r>
        </a:p>
        <a:p>
          <a:endParaRPr lang="en-US" sz="1200" dirty="0"/>
        </a:p>
        <a:p>
          <a:r>
            <a:rPr lang="en-US" sz="1200" dirty="0"/>
            <a:t>Construction   </a:t>
          </a:r>
        </a:p>
      </dgm:t>
    </dgm:pt>
    <dgm:pt modelId="{2765EBB3-C9BF-48B5-A84E-2A81B69275AF}" type="parTrans" cxnId="{73DF6CAA-475F-46AC-AF33-BD9A93FC69FA}">
      <dgm:prSet/>
      <dgm:spPr/>
      <dgm:t>
        <a:bodyPr/>
        <a:lstStyle/>
        <a:p>
          <a:endParaRPr lang="en-US"/>
        </a:p>
      </dgm:t>
    </dgm:pt>
    <dgm:pt modelId="{0E3BF46B-EF1B-4D9A-B01A-A0EB49995775}" type="sibTrans" cxnId="{73DF6CAA-475F-46AC-AF33-BD9A93FC69FA}">
      <dgm:prSet/>
      <dgm:spPr/>
      <dgm:t>
        <a:bodyPr/>
        <a:lstStyle/>
        <a:p>
          <a:endParaRPr lang="en-US"/>
        </a:p>
      </dgm:t>
    </dgm:pt>
    <dgm:pt modelId="{EBB34009-9C61-40A9-9E6B-F96D0236C823}" type="pres">
      <dgm:prSet presAssocID="{BE3A2615-FAE2-4B6C-8F42-543DEDA09DFB}" presName="diagram" presStyleCnt="0">
        <dgm:presLayoutVars>
          <dgm:dir/>
          <dgm:resizeHandles val="exact"/>
        </dgm:presLayoutVars>
      </dgm:prSet>
      <dgm:spPr/>
    </dgm:pt>
    <dgm:pt modelId="{E3B3C23D-C761-4994-9F17-4A689D638A47}" type="pres">
      <dgm:prSet presAssocID="{C4E717C6-E488-45BD-BD6E-4224FD1B2545}" presName="node" presStyleLbl="node1" presStyleIdx="0" presStyleCnt="5" custScaleY="183512">
        <dgm:presLayoutVars>
          <dgm:bulletEnabled val="1"/>
        </dgm:presLayoutVars>
      </dgm:prSet>
      <dgm:spPr/>
    </dgm:pt>
    <dgm:pt modelId="{E4069341-B3AF-4AC8-8F47-EB1F9A719FE0}" type="pres">
      <dgm:prSet presAssocID="{819EB952-5A14-428B-A8B3-28B223CD4B51}" presName="sibTrans" presStyleLbl="sibTrans2D1" presStyleIdx="0" presStyleCnt="4"/>
      <dgm:spPr/>
    </dgm:pt>
    <dgm:pt modelId="{04ED92EF-1B4E-42E5-86EE-D59F8545D3FE}" type="pres">
      <dgm:prSet presAssocID="{819EB952-5A14-428B-A8B3-28B223CD4B51}" presName="connectorText" presStyleLbl="sibTrans2D1" presStyleIdx="0" presStyleCnt="4"/>
      <dgm:spPr/>
    </dgm:pt>
    <dgm:pt modelId="{37231A24-B32F-4130-8E3B-20976477676A}" type="pres">
      <dgm:prSet presAssocID="{874BA8F7-1C5D-4687-B53B-19BD2DE17DD9}" presName="node" presStyleLbl="node1" presStyleIdx="1" presStyleCnt="5" custScaleY="183512" custLinFactNeighborX="-13226">
        <dgm:presLayoutVars>
          <dgm:bulletEnabled val="1"/>
        </dgm:presLayoutVars>
      </dgm:prSet>
      <dgm:spPr/>
    </dgm:pt>
    <dgm:pt modelId="{A9DBE390-B54B-4954-A178-E0390F000798}" type="pres">
      <dgm:prSet presAssocID="{5D7F67BC-B64D-4BAE-B5DF-6A6A57FF4703}" presName="sibTrans" presStyleLbl="sibTrans2D1" presStyleIdx="1" presStyleCnt="4"/>
      <dgm:spPr/>
    </dgm:pt>
    <dgm:pt modelId="{B54E4DCF-02E1-4B58-A01B-694693830AAD}" type="pres">
      <dgm:prSet presAssocID="{5D7F67BC-B64D-4BAE-B5DF-6A6A57FF4703}" presName="connectorText" presStyleLbl="sibTrans2D1" presStyleIdx="1" presStyleCnt="4"/>
      <dgm:spPr/>
    </dgm:pt>
    <dgm:pt modelId="{4AFF89BE-F819-492D-AE1F-1CC55FAABD12}" type="pres">
      <dgm:prSet presAssocID="{F37E401F-BEA7-4C06-9467-D9868D0B8E4B}" presName="node" presStyleLbl="node1" presStyleIdx="2" presStyleCnt="5" custScaleY="206451" custLinFactNeighborX="-25699">
        <dgm:presLayoutVars>
          <dgm:bulletEnabled val="1"/>
        </dgm:presLayoutVars>
      </dgm:prSet>
      <dgm:spPr/>
    </dgm:pt>
    <dgm:pt modelId="{7DD68AA4-FA44-4646-8DBE-2907180FB588}" type="pres">
      <dgm:prSet presAssocID="{CDAA59DF-0140-431C-A4D5-892F1DF98DDF}" presName="sibTrans" presStyleLbl="sibTrans2D1" presStyleIdx="2" presStyleCnt="4"/>
      <dgm:spPr/>
    </dgm:pt>
    <dgm:pt modelId="{D781E17B-C3A9-443B-A518-9944F670F74A}" type="pres">
      <dgm:prSet presAssocID="{CDAA59DF-0140-431C-A4D5-892F1DF98DDF}" presName="connectorText" presStyleLbl="sibTrans2D1" presStyleIdx="2" presStyleCnt="4"/>
      <dgm:spPr/>
    </dgm:pt>
    <dgm:pt modelId="{6B0B18CE-EE15-4CEC-9821-8D51EFB8BACE}" type="pres">
      <dgm:prSet presAssocID="{744E2065-E961-4342-88CB-00798D6FD874}" presName="node" presStyleLbl="node1" presStyleIdx="3" presStyleCnt="5" custScaleY="206451" custLinFactNeighborX="-34946">
        <dgm:presLayoutVars>
          <dgm:bulletEnabled val="1"/>
        </dgm:presLayoutVars>
      </dgm:prSet>
      <dgm:spPr/>
    </dgm:pt>
    <dgm:pt modelId="{206FC09E-B7ED-4A13-B11A-1E2441F8B660}" type="pres">
      <dgm:prSet presAssocID="{B19420DE-C13E-4B8D-9277-83D9BB622C69}" presName="sibTrans" presStyleLbl="sibTrans2D1" presStyleIdx="3" presStyleCnt="4"/>
      <dgm:spPr/>
    </dgm:pt>
    <dgm:pt modelId="{4A608F8B-18FB-49AE-BCAE-17749FCB415D}" type="pres">
      <dgm:prSet presAssocID="{B19420DE-C13E-4B8D-9277-83D9BB622C69}" presName="connectorText" presStyleLbl="sibTrans2D1" presStyleIdx="3" presStyleCnt="4"/>
      <dgm:spPr/>
    </dgm:pt>
    <dgm:pt modelId="{97C32940-0CEA-4559-AA19-FE7276BB8C9F}" type="pres">
      <dgm:prSet presAssocID="{A4377A7B-6ABF-4D12-8BAB-ECDBCAD2F526}" presName="node" presStyleLbl="node1" presStyleIdx="4" presStyleCnt="5" custScaleY="206451" custLinFactNeighborX="-47849">
        <dgm:presLayoutVars>
          <dgm:bulletEnabled val="1"/>
        </dgm:presLayoutVars>
      </dgm:prSet>
      <dgm:spPr/>
    </dgm:pt>
  </dgm:ptLst>
  <dgm:cxnLst>
    <dgm:cxn modelId="{D5A70B02-3F81-4703-BA57-91F2F74DF165}" srcId="{BE3A2615-FAE2-4B6C-8F42-543DEDA09DFB}" destId="{744E2065-E961-4342-88CB-00798D6FD874}" srcOrd="3" destOrd="0" parTransId="{4BA4F612-FB17-4629-A86B-A99532FC44AD}" sibTransId="{B19420DE-C13E-4B8D-9277-83D9BB622C69}"/>
    <dgm:cxn modelId="{8FBFAB05-C4AD-42A8-B1F7-BE89DF5123F6}" type="presOf" srcId="{B19420DE-C13E-4B8D-9277-83D9BB622C69}" destId="{4A608F8B-18FB-49AE-BCAE-17749FCB415D}" srcOrd="1" destOrd="0" presId="urn:microsoft.com/office/officeart/2005/8/layout/process5"/>
    <dgm:cxn modelId="{00B8F433-87F8-451F-904D-DEB86581B89E}" type="presOf" srcId="{C4E717C6-E488-45BD-BD6E-4224FD1B2545}" destId="{E3B3C23D-C761-4994-9F17-4A689D638A47}" srcOrd="0" destOrd="0" presId="urn:microsoft.com/office/officeart/2005/8/layout/process5"/>
    <dgm:cxn modelId="{5D9E6238-F1B9-4041-BD59-F893170DF1F7}" type="presOf" srcId="{819EB952-5A14-428B-A8B3-28B223CD4B51}" destId="{E4069341-B3AF-4AC8-8F47-EB1F9A719FE0}" srcOrd="0" destOrd="0" presId="urn:microsoft.com/office/officeart/2005/8/layout/process5"/>
    <dgm:cxn modelId="{5FBFA95B-B63D-416F-BF21-05DEDD36C28D}" type="presOf" srcId="{874BA8F7-1C5D-4687-B53B-19BD2DE17DD9}" destId="{37231A24-B32F-4130-8E3B-20976477676A}" srcOrd="0" destOrd="0" presId="urn:microsoft.com/office/officeart/2005/8/layout/process5"/>
    <dgm:cxn modelId="{AAA3B461-ECB4-4C72-94CB-356EAC05BC42}" type="presOf" srcId="{819EB952-5A14-428B-A8B3-28B223CD4B51}" destId="{04ED92EF-1B4E-42E5-86EE-D59F8545D3FE}" srcOrd="1" destOrd="0" presId="urn:microsoft.com/office/officeart/2005/8/layout/process5"/>
    <dgm:cxn modelId="{D9FFC968-5A6B-4B80-8443-C11924D4379A}" type="presOf" srcId="{BE3A2615-FAE2-4B6C-8F42-543DEDA09DFB}" destId="{EBB34009-9C61-40A9-9E6B-F96D0236C823}" srcOrd="0" destOrd="0" presId="urn:microsoft.com/office/officeart/2005/8/layout/process5"/>
    <dgm:cxn modelId="{3098A04F-B15C-49C3-BDB8-27A58EDC4587}" srcId="{BE3A2615-FAE2-4B6C-8F42-543DEDA09DFB}" destId="{874BA8F7-1C5D-4687-B53B-19BD2DE17DD9}" srcOrd="1" destOrd="0" parTransId="{EE76E8A4-8DB1-42B5-AC4B-BD7AA17E8A8E}" sibTransId="{5D7F67BC-B64D-4BAE-B5DF-6A6A57FF4703}"/>
    <dgm:cxn modelId="{7CCF9B72-B56B-4A4F-9F56-576CA8CEF7AB}" type="presOf" srcId="{CDAA59DF-0140-431C-A4D5-892F1DF98DDF}" destId="{D781E17B-C3A9-443B-A518-9944F670F74A}" srcOrd="1" destOrd="0" presId="urn:microsoft.com/office/officeart/2005/8/layout/process5"/>
    <dgm:cxn modelId="{D5FE4582-368A-4904-8071-747ECA735623}" type="presOf" srcId="{A4377A7B-6ABF-4D12-8BAB-ECDBCAD2F526}" destId="{97C32940-0CEA-4559-AA19-FE7276BB8C9F}" srcOrd="0" destOrd="0" presId="urn:microsoft.com/office/officeart/2005/8/layout/process5"/>
    <dgm:cxn modelId="{8D37CA97-D0A0-4B43-B9D4-2057223D70BE}" srcId="{BE3A2615-FAE2-4B6C-8F42-543DEDA09DFB}" destId="{F37E401F-BEA7-4C06-9467-D9868D0B8E4B}" srcOrd="2" destOrd="0" parTransId="{753B5655-441F-4C85-9EA5-89D89F2346BB}" sibTransId="{CDAA59DF-0140-431C-A4D5-892F1DF98DDF}"/>
    <dgm:cxn modelId="{73DF6CAA-475F-46AC-AF33-BD9A93FC69FA}" srcId="{BE3A2615-FAE2-4B6C-8F42-543DEDA09DFB}" destId="{A4377A7B-6ABF-4D12-8BAB-ECDBCAD2F526}" srcOrd="4" destOrd="0" parTransId="{2765EBB3-C9BF-48B5-A84E-2A81B69275AF}" sibTransId="{0E3BF46B-EF1B-4D9A-B01A-A0EB49995775}"/>
    <dgm:cxn modelId="{2A4A2FBC-2872-4521-983F-EC4B3B102D62}" type="presOf" srcId="{B19420DE-C13E-4B8D-9277-83D9BB622C69}" destId="{206FC09E-B7ED-4A13-B11A-1E2441F8B660}" srcOrd="0" destOrd="0" presId="urn:microsoft.com/office/officeart/2005/8/layout/process5"/>
    <dgm:cxn modelId="{C7CBA6CE-3685-4ECF-98B3-E6979B3E7105}" type="presOf" srcId="{F37E401F-BEA7-4C06-9467-D9868D0B8E4B}" destId="{4AFF89BE-F819-492D-AE1F-1CC55FAABD12}" srcOrd="0" destOrd="0" presId="urn:microsoft.com/office/officeart/2005/8/layout/process5"/>
    <dgm:cxn modelId="{D97DBBDE-C3C1-499E-8610-427A2D92D192}" type="presOf" srcId="{CDAA59DF-0140-431C-A4D5-892F1DF98DDF}" destId="{7DD68AA4-FA44-4646-8DBE-2907180FB588}" srcOrd="0" destOrd="0" presId="urn:microsoft.com/office/officeart/2005/8/layout/process5"/>
    <dgm:cxn modelId="{C024EBE1-66D6-4A21-B0EA-C03443EFEFE0}" type="presOf" srcId="{5D7F67BC-B64D-4BAE-B5DF-6A6A57FF4703}" destId="{A9DBE390-B54B-4954-A178-E0390F000798}" srcOrd="0" destOrd="0" presId="urn:microsoft.com/office/officeart/2005/8/layout/process5"/>
    <dgm:cxn modelId="{5CBCE7F5-9AC9-4813-A8F6-955646E51335}" srcId="{BE3A2615-FAE2-4B6C-8F42-543DEDA09DFB}" destId="{C4E717C6-E488-45BD-BD6E-4224FD1B2545}" srcOrd="0" destOrd="0" parTransId="{FD3798D3-5588-4BF6-B3FA-17644140F181}" sibTransId="{819EB952-5A14-428B-A8B3-28B223CD4B51}"/>
    <dgm:cxn modelId="{F9C5EDF6-2DCE-4460-B4EC-0037B1F31460}" type="presOf" srcId="{744E2065-E961-4342-88CB-00798D6FD874}" destId="{6B0B18CE-EE15-4CEC-9821-8D51EFB8BACE}" srcOrd="0" destOrd="0" presId="urn:microsoft.com/office/officeart/2005/8/layout/process5"/>
    <dgm:cxn modelId="{0C5202FF-743B-42D6-A5AE-A552EE4EF715}" type="presOf" srcId="{5D7F67BC-B64D-4BAE-B5DF-6A6A57FF4703}" destId="{B54E4DCF-02E1-4B58-A01B-694693830AAD}" srcOrd="1" destOrd="0" presId="urn:microsoft.com/office/officeart/2005/8/layout/process5"/>
    <dgm:cxn modelId="{23A065CE-51B5-4A9B-A224-4E514AE7A699}" type="presParOf" srcId="{EBB34009-9C61-40A9-9E6B-F96D0236C823}" destId="{E3B3C23D-C761-4994-9F17-4A689D638A47}" srcOrd="0" destOrd="0" presId="urn:microsoft.com/office/officeart/2005/8/layout/process5"/>
    <dgm:cxn modelId="{F9D5B54E-7844-4620-BA68-2AA7724691F9}" type="presParOf" srcId="{EBB34009-9C61-40A9-9E6B-F96D0236C823}" destId="{E4069341-B3AF-4AC8-8F47-EB1F9A719FE0}" srcOrd="1" destOrd="0" presId="urn:microsoft.com/office/officeart/2005/8/layout/process5"/>
    <dgm:cxn modelId="{21696E30-AE64-4744-ADD9-DFCC46875CA0}" type="presParOf" srcId="{E4069341-B3AF-4AC8-8F47-EB1F9A719FE0}" destId="{04ED92EF-1B4E-42E5-86EE-D59F8545D3FE}" srcOrd="0" destOrd="0" presId="urn:microsoft.com/office/officeart/2005/8/layout/process5"/>
    <dgm:cxn modelId="{5D478666-7E3F-40D9-86F8-C2C0D6D74BF0}" type="presParOf" srcId="{EBB34009-9C61-40A9-9E6B-F96D0236C823}" destId="{37231A24-B32F-4130-8E3B-20976477676A}" srcOrd="2" destOrd="0" presId="urn:microsoft.com/office/officeart/2005/8/layout/process5"/>
    <dgm:cxn modelId="{675EE14C-D898-46BE-AE3C-96CD5B1DE05C}" type="presParOf" srcId="{EBB34009-9C61-40A9-9E6B-F96D0236C823}" destId="{A9DBE390-B54B-4954-A178-E0390F000798}" srcOrd="3" destOrd="0" presId="urn:microsoft.com/office/officeart/2005/8/layout/process5"/>
    <dgm:cxn modelId="{915177EE-E084-4E21-AB8B-01B706E22A8F}" type="presParOf" srcId="{A9DBE390-B54B-4954-A178-E0390F000798}" destId="{B54E4DCF-02E1-4B58-A01B-694693830AAD}" srcOrd="0" destOrd="0" presId="urn:microsoft.com/office/officeart/2005/8/layout/process5"/>
    <dgm:cxn modelId="{6CCD7AB6-8572-45DC-AFDA-820ED1761078}" type="presParOf" srcId="{EBB34009-9C61-40A9-9E6B-F96D0236C823}" destId="{4AFF89BE-F819-492D-AE1F-1CC55FAABD12}" srcOrd="4" destOrd="0" presId="urn:microsoft.com/office/officeart/2005/8/layout/process5"/>
    <dgm:cxn modelId="{2F0B80AA-7ECD-4D88-AB65-06EA7975E81A}" type="presParOf" srcId="{EBB34009-9C61-40A9-9E6B-F96D0236C823}" destId="{7DD68AA4-FA44-4646-8DBE-2907180FB588}" srcOrd="5" destOrd="0" presId="urn:microsoft.com/office/officeart/2005/8/layout/process5"/>
    <dgm:cxn modelId="{C2DF6D7E-2051-47D3-A91F-D3C9D3EDE17E}" type="presParOf" srcId="{7DD68AA4-FA44-4646-8DBE-2907180FB588}" destId="{D781E17B-C3A9-443B-A518-9944F670F74A}" srcOrd="0" destOrd="0" presId="urn:microsoft.com/office/officeart/2005/8/layout/process5"/>
    <dgm:cxn modelId="{E294ACEC-3F74-4BA2-8C0E-3375967D7EFF}" type="presParOf" srcId="{EBB34009-9C61-40A9-9E6B-F96D0236C823}" destId="{6B0B18CE-EE15-4CEC-9821-8D51EFB8BACE}" srcOrd="6" destOrd="0" presId="urn:microsoft.com/office/officeart/2005/8/layout/process5"/>
    <dgm:cxn modelId="{44A9BE9F-793D-49A3-8CCF-0A69910B4155}" type="presParOf" srcId="{EBB34009-9C61-40A9-9E6B-F96D0236C823}" destId="{206FC09E-B7ED-4A13-B11A-1E2441F8B660}" srcOrd="7" destOrd="0" presId="urn:microsoft.com/office/officeart/2005/8/layout/process5"/>
    <dgm:cxn modelId="{16EB6F9D-4AC0-4022-B104-D27B34D4A345}" type="presParOf" srcId="{206FC09E-B7ED-4A13-B11A-1E2441F8B660}" destId="{4A608F8B-18FB-49AE-BCAE-17749FCB415D}" srcOrd="0" destOrd="0" presId="urn:microsoft.com/office/officeart/2005/8/layout/process5"/>
    <dgm:cxn modelId="{FA18822B-CF54-49FD-B7EF-40F37BF09838}" type="presParOf" srcId="{EBB34009-9C61-40A9-9E6B-F96D0236C823}" destId="{97C32940-0CEA-4559-AA19-FE7276BB8C9F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3C23D-C761-4994-9F17-4A689D638A47}">
      <dsp:nvSpPr>
        <dsp:cNvPr id="0" name=""/>
        <dsp:cNvSpPr/>
      </dsp:nvSpPr>
      <dsp:spPr>
        <a:xfrm>
          <a:off x="5208" y="482602"/>
          <a:ext cx="1614785" cy="177799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Project Selection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Early Coordination</a:t>
          </a:r>
        </a:p>
      </dsp:txBody>
      <dsp:txXfrm>
        <a:off x="52503" y="529897"/>
        <a:ext cx="1520195" cy="1683404"/>
      </dsp:txXfrm>
    </dsp:sp>
    <dsp:sp modelId="{E4069341-B3AF-4AC8-8F47-EB1F9A719FE0}">
      <dsp:nvSpPr>
        <dsp:cNvPr id="0" name=""/>
        <dsp:cNvSpPr/>
      </dsp:nvSpPr>
      <dsp:spPr>
        <a:xfrm>
          <a:off x="1715109" y="1171366"/>
          <a:ext cx="229141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1715109" y="1251459"/>
        <a:ext cx="160399" cy="240280"/>
      </dsp:txXfrm>
    </dsp:sp>
    <dsp:sp modelId="{37231A24-B32F-4130-8E3B-20976477676A}">
      <dsp:nvSpPr>
        <dsp:cNvPr id="0" name=""/>
        <dsp:cNvSpPr/>
      </dsp:nvSpPr>
      <dsp:spPr>
        <a:xfrm>
          <a:off x="2052336" y="482602"/>
          <a:ext cx="1614785" cy="177799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Environmental phase begins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 Purpose &amp; Need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Develop alternatives</a:t>
          </a:r>
        </a:p>
      </dsp:txBody>
      <dsp:txXfrm>
        <a:off x="2099631" y="529897"/>
        <a:ext cx="1520195" cy="1683404"/>
      </dsp:txXfrm>
    </dsp:sp>
    <dsp:sp modelId="{A9DBE390-B54B-4954-A178-E0390F000798}">
      <dsp:nvSpPr>
        <dsp:cNvPr id="0" name=""/>
        <dsp:cNvSpPr/>
      </dsp:nvSpPr>
      <dsp:spPr>
        <a:xfrm>
          <a:off x="3764912" y="1171366"/>
          <a:ext cx="235586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3764912" y="1251459"/>
        <a:ext cx="164910" cy="240280"/>
      </dsp:txXfrm>
    </dsp:sp>
    <dsp:sp modelId="{4AFF89BE-F819-492D-AE1F-1CC55FAABD12}">
      <dsp:nvSpPr>
        <dsp:cNvPr id="0" name=""/>
        <dsp:cNvSpPr/>
      </dsp:nvSpPr>
      <dsp:spPr>
        <a:xfrm>
          <a:off x="4111623" y="371477"/>
          <a:ext cx="1614785" cy="200024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spc="-20" baseline="0" dirty="0"/>
            <a:t>Preliminary design phase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spc="-20" baseline="0" dirty="0"/>
            <a:t>Release environmental document for public review and comment </a:t>
          </a:r>
        </a:p>
      </dsp:txBody>
      <dsp:txXfrm>
        <a:off x="4158918" y="418772"/>
        <a:ext cx="1520195" cy="1905654"/>
      </dsp:txXfrm>
    </dsp:sp>
    <dsp:sp modelId="{7DD68AA4-FA44-4646-8DBE-2907180FB588}">
      <dsp:nvSpPr>
        <dsp:cNvPr id="0" name=""/>
        <dsp:cNvSpPr/>
      </dsp:nvSpPr>
      <dsp:spPr>
        <a:xfrm>
          <a:off x="5835659" y="1171366"/>
          <a:ext cx="263195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5835659" y="1251459"/>
        <a:ext cx="184237" cy="240280"/>
      </dsp:txXfrm>
    </dsp:sp>
    <dsp:sp modelId="{6B0B18CE-EE15-4CEC-9821-8D51EFB8BACE}">
      <dsp:nvSpPr>
        <dsp:cNvPr id="0" name=""/>
        <dsp:cNvSpPr/>
      </dsp:nvSpPr>
      <dsp:spPr>
        <a:xfrm>
          <a:off x="6223003" y="371477"/>
          <a:ext cx="1614785" cy="200024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Additional work to finalize environmental document and project design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PROJECT DECISION </a:t>
          </a:r>
        </a:p>
      </dsp:txBody>
      <dsp:txXfrm>
        <a:off x="6270298" y="418772"/>
        <a:ext cx="1520195" cy="1905654"/>
      </dsp:txXfrm>
    </dsp:sp>
    <dsp:sp modelId="{206FC09E-B7ED-4A13-B11A-1E2441F8B660}">
      <dsp:nvSpPr>
        <dsp:cNvPr id="0" name=""/>
        <dsp:cNvSpPr/>
      </dsp:nvSpPr>
      <dsp:spPr>
        <a:xfrm>
          <a:off x="7934051" y="1171366"/>
          <a:ext cx="231905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7934051" y="1251459"/>
        <a:ext cx="162334" cy="240280"/>
      </dsp:txXfrm>
    </dsp:sp>
    <dsp:sp modelId="{97C32940-0CEA-4559-AA19-FE7276BB8C9F}">
      <dsp:nvSpPr>
        <dsp:cNvPr id="0" name=""/>
        <dsp:cNvSpPr/>
      </dsp:nvSpPr>
      <dsp:spPr>
        <a:xfrm>
          <a:off x="8275347" y="371477"/>
          <a:ext cx="1614785" cy="200024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Project Letting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Construction   </a:t>
          </a:r>
        </a:p>
      </dsp:txBody>
      <dsp:txXfrm>
        <a:off x="8322642" y="418772"/>
        <a:ext cx="1520195" cy="190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B7D8CD31-DE92-4D64-BD1C-30C4A637E335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1263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31263"/>
            <a:ext cx="3038475" cy="463550"/>
          </a:xfrm>
          <a:prstGeom prst="rect">
            <a:avLst/>
          </a:prstGeom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4782AC-5042-4B9F-B18D-A48F4884EF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323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8B2AEF87-254E-4F99-A630-818954CF7626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1475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1263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31263"/>
            <a:ext cx="3038475" cy="463550"/>
          </a:xfrm>
          <a:prstGeom prst="rect">
            <a:avLst/>
          </a:prstGeom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45E6A2-29DD-456D-9DB3-AC2FED6876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147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5E6A2-29DD-456D-9DB3-AC2FED68764F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493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5E6A2-29DD-456D-9DB3-AC2FED68764F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610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5E6A2-29DD-456D-9DB3-AC2FED68764F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720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5E6A2-29DD-456D-9DB3-AC2FED68764F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973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5E6A2-29DD-456D-9DB3-AC2FED68764F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087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5E6A2-29DD-456D-9DB3-AC2FED68764F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57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11887200" cy="52578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F7F02-632F-4734-8618-9D80FF3BB7E4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56BB-F284-45AB-8905-C100142D8F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80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5867400" cy="52578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 sz="1600"/>
            </a:lvl4pPr>
            <a:lvl5pPr>
              <a:defRPr sz="1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914400"/>
            <a:ext cx="5791200" cy="52578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 sz="1600" baseline="0"/>
            </a:lvl4pPr>
            <a:lvl5pPr>
              <a:defRPr sz="1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2A708-0365-498C-87B3-2D1A728CEFE9}" type="datetime1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189B3-7280-4858-A849-F123FE9B7A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38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14191-5233-4BB4-AC53-BB703883E299}" type="datetime1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C75A3-98A6-476C-A07A-A9559F010C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12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AADCC-BB5E-4048-B13F-8A87E6B2AF96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374F3-93AC-4F5B-A53C-B7F9EE84DB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11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43000"/>
            <a:ext cx="9906000" cy="2387600"/>
          </a:xfrm>
          <a:prstGeom prst="rect">
            <a:avLst/>
          </a:prstGeom>
        </p:spPr>
        <p:txBody>
          <a:bodyPr anchor="b"/>
          <a:lstStyle>
            <a:lvl1pPr algn="ctr">
              <a:defRPr sz="44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81400"/>
            <a:ext cx="9906000" cy="2133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C1EDA-50ED-4F18-BB69-642172F550D7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2B978-46FD-44B7-873B-B5B2B8A66E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196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D5DF2-4D03-45A2-A768-39DC2D51726C}" type="datetime1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03C44-1EDD-4768-B342-26B200AB4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93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2713" y="-1944688"/>
            <a:ext cx="12417426" cy="1074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066800"/>
            <a:ext cx="1188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 (Calibri Light 28)</a:t>
            </a:r>
          </a:p>
          <a:p>
            <a:pPr lvl="1"/>
            <a:r>
              <a:rPr lang="en-US" altLang="en-US"/>
              <a:t>Second level (Calibri Light 24)</a:t>
            </a:r>
          </a:p>
          <a:p>
            <a:pPr lvl="2"/>
            <a:r>
              <a:rPr lang="en-US" altLang="en-US"/>
              <a:t>Third level (Calibri Light 20)</a:t>
            </a:r>
          </a:p>
          <a:p>
            <a:pPr lvl="3"/>
            <a:r>
              <a:rPr lang="en-US" altLang="en-US"/>
              <a:t>Fourth level (Calibri Light 16)</a:t>
            </a:r>
          </a:p>
          <a:p>
            <a:pPr lvl="4"/>
            <a:r>
              <a:rPr lang="en-US" altLang="en-US"/>
              <a:t>Fifth level (Calibri Light 12)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96C7E7-291C-4D3B-9936-5EB63F2C79BD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D96B05C-3E0B-4E27-83DB-C80B2AED8C1D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10668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228600" y="0"/>
            <a:ext cx="10515600" cy="8382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838200"/>
            <a:ext cx="10668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 userDrawn="1"/>
        </p:nvSpPr>
        <p:spPr>
          <a:xfrm>
            <a:off x="228600" y="0"/>
            <a:ext cx="10515600" cy="8382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5846711"/>
            <a:ext cx="1219200" cy="3850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2713" y="-1944688"/>
            <a:ext cx="12417426" cy="1074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3EC901-7C3F-4195-A424-1958A12C32EA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DC9405E-E720-4331-94AE-2B3749B3FB1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1181100" y="1123950"/>
            <a:ext cx="9829800" cy="4610100"/>
          </a:xfrm>
          <a:prstGeom prst="roundRect">
            <a:avLst/>
          </a:prstGeom>
          <a:noFill/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2713" y="-1944688"/>
            <a:ext cx="12417426" cy="1074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6590E8-605B-4DE1-9DF9-4A3B53D04E38}" type="datetime1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FDF70BC-DD4C-4E35-AAEA-90C81434FD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clark@indot.in.gov" TargetMode="External"/><Relationship Id="rId2" Type="http://schemas.openxmlformats.org/officeDocument/2006/relationships/hyperlink" Target="http://www.in.gov/indot/2704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in.gov/indot/3931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rclark@indot.in.gov" TargetMode="External"/><Relationship Id="rId2" Type="http://schemas.openxmlformats.org/officeDocument/2006/relationships/hyperlink" Target="http://www.in.gov/indot/2704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in.gov/indot/3931.htm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.gov/indot/2704.ht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CE82A-405C-4C90-A7BD-7FFFCD97E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43000"/>
            <a:ext cx="9906000" cy="2514600"/>
          </a:xfrm>
        </p:spPr>
        <p:txBody>
          <a:bodyPr/>
          <a:lstStyle/>
          <a:p>
            <a:r>
              <a:rPr lang="en-US" dirty="0"/>
              <a:t>State Road 26 Intersection Project</a:t>
            </a:r>
            <a:br>
              <a:rPr lang="en-US" dirty="0"/>
            </a:br>
            <a:r>
              <a:rPr lang="en-US" dirty="0"/>
              <a:t>at C.R. 100 West (Park Road)</a:t>
            </a:r>
            <a:br>
              <a:rPr lang="en-US" dirty="0"/>
            </a:br>
            <a:r>
              <a:rPr lang="en-US" dirty="0"/>
              <a:t>Howard County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E63DD-A3D8-4A34-9A71-C414EDE76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62400"/>
            <a:ext cx="9906000" cy="1752600"/>
          </a:xfrm>
        </p:spPr>
        <p:txBody>
          <a:bodyPr/>
          <a:lstStyle/>
          <a:p>
            <a:r>
              <a:rPr lang="en-US" dirty="0"/>
              <a:t>Indiana Department of Transportation</a:t>
            </a:r>
          </a:p>
          <a:p>
            <a:r>
              <a:rPr lang="en-US" dirty="0"/>
              <a:t>Thursday, Feb. 13, 2020</a:t>
            </a:r>
          </a:p>
          <a:p>
            <a:r>
              <a:rPr lang="en-US" dirty="0"/>
              <a:t>6 p.m.</a:t>
            </a:r>
          </a:p>
        </p:txBody>
      </p:sp>
    </p:spTree>
    <p:extLst>
      <p:ext uri="{BB962C8B-B14F-4D97-AF65-F5344CB8AC3E}">
        <p14:creationId xmlns:p14="http://schemas.microsoft.com/office/powerpoint/2010/main" val="69192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75438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000" b="1" dirty="0"/>
              <a:t>INDOT Greenfield District Office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600" dirty="0"/>
              <a:t>32 South Broadway, Greenfield, IN 46140</a:t>
            </a:r>
          </a:p>
          <a:p>
            <a:pPr marL="457200" lvl="1" indent="0" eaLnBrk="1" hangingPunct="1">
              <a:spcBef>
                <a:spcPts val="300"/>
              </a:spcBef>
              <a:buSzPct val="100000"/>
              <a:buNone/>
              <a:defRPr/>
            </a:pPr>
            <a:r>
              <a:rPr lang="en-US" altLang="en-US" sz="1400" dirty="0"/>
              <a:t>Planning, Project Development/Delivery, Construction, Maintenance for East Central Indiana </a:t>
            </a:r>
          </a:p>
          <a:p>
            <a:pPr marL="457200" lvl="1" indent="0" eaLnBrk="1" hangingPunct="1">
              <a:spcBef>
                <a:spcPts val="300"/>
              </a:spcBef>
              <a:buSzPct val="100000"/>
              <a:buNone/>
              <a:defRPr/>
            </a:pPr>
            <a:r>
              <a:rPr lang="en-US" altLang="en-US" sz="1400" dirty="0">
                <a:hlinkClick r:id="rId2"/>
              </a:rPr>
              <a:t>http://www.in.gov/indot/2704.htm</a:t>
            </a:r>
            <a:r>
              <a:rPr lang="en-US" altLang="en-US" sz="1400" dirty="0"/>
              <a:t> </a:t>
            </a:r>
          </a:p>
          <a:p>
            <a:pPr eaLnBrk="1" hangingPunct="1">
              <a:defRPr/>
            </a:pPr>
            <a:r>
              <a:rPr lang="en-US" altLang="en-US" sz="2000" b="1" dirty="0"/>
              <a:t>Kokomo-Howard County Public Library</a:t>
            </a:r>
          </a:p>
          <a:p>
            <a:pPr marL="457200" indent="0" eaLnBrk="1" hangingPunct="1">
              <a:spcBef>
                <a:spcPts val="500"/>
              </a:spcBef>
              <a:buNone/>
              <a:defRPr/>
            </a:pPr>
            <a:r>
              <a:rPr lang="en-US" altLang="en-US" sz="1600" dirty="0"/>
              <a:t>1755 East Center Road, Kokomo, IN 46902</a:t>
            </a:r>
          </a:p>
          <a:p>
            <a:pPr eaLnBrk="1" hangingPunct="1">
              <a:defRPr/>
            </a:pPr>
            <a:r>
              <a:rPr lang="en-US" altLang="en-US" sz="2000" b="1" dirty="0"/>
              <a:t>INDOT Office of Public Involvement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600" dirty="0"/>
              <a:t>100 North Senate Avenue, Room N642, Indianapolis, IN 46204</a:t>
            </a:r>
          </a:p>
          <a:p>
            <a:pPr marL="457200" lvl="1" indent="0" eaLnBrk="1" hangingPunct="1">
              <a:spcBef>
                <a:spcPts val="300"/>
              </a:spcBef>
              <a:buNone/>
              <a:defRPr/>
            </a:pPr>
            <a:r>
              <a:rPr lang="en-US" altLang="en-US" sz="1400" dirty="0"/>
              <a:t>Phone: (317) 232-6601; </a:t>
            </a:r>
            <a:r>
              <a:rPr lang="en-US" altLang="en-US" sz="1400" dirty="0">
                <a:hlinkClick r:id="rId3"/>
              </a:rPr>
              <a:t>rclark@indot.in.gov</a:t>
            </a:r>
            <a:r>
              <a:rPr lang="en-US" altLang="en-US" sz="1400" dirty="0"/>
              <a:t>  </a:t>
            </a:r>
          </a:p>
          <a:p>
            <a:pPr marL="0" indent="0" eaLnBrk="1" hangingPunct="1">
              <a:buNone/>
              <a:defRPr/>
            </a:pPr>
            <a:r>
              <a:rPr lang="en-US" sz="2000" b="1" dirty="0">
                <a:cs typeface="Tahoma" pitchFamily="34" charset="0"/>
              </a:rPr>
              <a:t>Visit Project Web Page </a:t>
            </a:r>
            <a:r>
              <a:rPr lang="en-US" sz="1600" dirty="0">
                <a:solidFill>
                  <a:srgbClr val="333399"/>
                </a:solidFill>
                <a:cs typeface="Tahoma" pitchFamily="34" charset="0"/>
                <a:hlinkClick r:id="rId4"/>
              </a:rPr>
              <a:t>https://www.in.gov/indot/4023.htm</a:t>
            </a:r>
            <a:endParaRPr lang="en-US" sz="1600" dirty="0">
              <a:solidFill>
                <a:srgbClr val="333399"/>
              </a:solidFill>
              <a:cs typeface="Tahoma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000" b="1" dirty="0">
                <a:cs typeface="Tahoma" pitchFamily="34" charset="0"/>
              </a:rPr>
              <a:t>Transportation Services Call Center</a:t>
            </a:r>
          </a:p>
          <a:p>
            <a:pPr marL="0" indent="0">
              <a:buNone/>
            </a:pPr>
            <a:r>
              <a:rPr lang="en-US" sz="1400" dirty="0"/>
              <a:t>Provides citizen and business customers with</a:t>
            </a:r>
            <a:br>
              <a:rPr lang="en-US" sz="1400" dirty="0"/>
            </a:br>
            <a:r>
              <a:rPr lang="en-US" sz="1400" dirty="0"/>
              <a:t>a single point-of-contact to request transportation                                    </a:t>
            </a:r>
            <a:br>
              <a:rPr lang="en-US" sz="1400" dirty="0"/>
            </a:br>
            <a:r>
              <a:rPr lang="en-US" sz="1400" dirty="0"/>
              <a:t>services, obtain information, or provide feedback</a:t>
            </a:r>
            <a:br>
              <a:rPr lang="en-US" sz="1400" dirty="0"/>
            </a:br>
            <a:r>
              <a:rPr lang="en-US" sz="1400" dirty="0"/>
              <a:t>through multiple channels of communications.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0066"/>
                </a:solidFill>
                <a:cs typeface="Tahoma" pitchFamily="34" charset="0"/>
              </a:rPr>
              <a:t>855-463-6848 • INDOT4U.com • INDOT@indot.in.gov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1400" dirty="0"/>
          </a:p>
        </p:txBody>
      </p:sp>
      <p:sp>
        <p:nvSpPr>
          <p:cNvPr id="12291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Project Resource Locations</a:t>
            </a:r>
          </a:p>
        </p:txBody>
      </p:sp>
      <p:pic>
        <p:nvPicPr>
          <p:cNvPr id="5" name="Content Placeholder 4" descr="District Mappt.PNG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3957" y="1119930"/>
            <a:ext cx="3100085" cy="4846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4971123"/>
            <a:ext cx="2257698" cy="99554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AB0C5-D644-4308-8E21-7BE540B94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89B3-7280-4858-A849-F123FE9B7AFE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350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Existing Intersection 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63086E-B2A8-4F31-ABA7-1058E5269C9D}"/>
              </a:ext>
            </a:extLst>
          </p:cNvPr>
          <p:cNvCxnSpPr/>
          <p:nvPr/>
        </p:nvCxnSpPr>
        <p:spPr>
          <a:xfrm flipH="1">
            <a:off x="762000" y="1805388"/>
            <a:ext cx="4562635" cy="1776012"/>
          </a:xfrm>
          <a:prstGeom prst="line">
            <a:avLst/>
          </a:prstGeom>
          <a:ln w="127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9F86D57-47A6-4EDC-9341-7A07208906AE}"/>
              </a:ext>
            </a:extLst>
          </p:cNvPr>
          <p:cNvCxnSpPr>
            <a:cxnSpLocks/>
          </p:cNvCxnSpPr>
          <p:nvPr/>
        </p:nvCxnSpPr>
        <p:spPr>
          <a:xfrm flipH="1">
            <a:off x="4107106" y="2613290"/>
            <a:ext cx="2293694" cy="3384019"/>
          </a:xfrm>
          <a:prstGeom prst="line">
            <a:avLst/>
          </a:prstGeom>
          <a:ln w="127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close up of a device&#10;&#10;Description automatically generated">
            <a:extLst>
              <a:ext uri="{FF2B5EF4-FFF2-40B4-BE49-F238E27FC236}">
                <a16:creationId xmlns:a16="http://schemas.microsoft.com/office/drawing/2014/main" id="{7FB279A9-D5EA-42FF-8150-428CC30B7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990601"/>
            <a:ext cx="9290339" cy="586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16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S.R. 26 Intersection Improvement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562600"/>
          </a:xfrm>
        </p:spPr>
        <p:txBody>
          <a:bodyPr rtlCol="0"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b="1" u="sng" dirty="0">
                <a:cs typeface="Tahoma" pitchFamily="34" charset="0"/>
              </a:rPr>
              <a:t>Purpose</a:t>
            </a:r>
          </a:p>
          <a:p>
            <a:pPr eaLnBrk="1" hangingPunct="1">
              <a:defRPr/>
            </a:pPr>
            <a:r>
              <a:rPr lang="en-US" dirty="0">
                <a:cs typeface="Tahoma" pitchFamily="34" charset="0"/>
              </a:rPr>
              <a:t>To provide a safe intersection for the traveling public by improving traffic control, creating left turn storage, improving vehicle movements, and reducing the number of vehicle crashes</a:t>
            </a:r>
          </a:p>
          <a:p>
            <a:pPr marL="0" indent="0" eaLnBrk="1" hangingPunct="1">
              <a:buNone/>
              <a:defRPr/>
            </a:pPr>
            <a:r>
              <a:rPr lang="en-US" b="1" u="sng" dirty="0">
                <a:cs typeface="Tahoma" pitchFamily="34" charset="0"/>
              </a:rPr>
              <a:t>Need</a:t>
            </a:r>
          </a:p>
          <a:p>
            <a:pPr eaLnBrk="1" hangingPunct="1">
              <a:defRPr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Based on safety concerns due to increased traffic volume, congestion and crash patterns due to frequent turning movements within the intersection</a:t>
            </a:r>
          </a:p>
          <a:p>
            <a:pPr lvl="1" eaLnBrk="1" hangingPunct="1">
              <a:defRPr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Traffic volume at intersection increased 11% from 2016 to present</a:t>
            </a:r>
          </a:p>
          <a:p>
            <a:pPr lvl="2" eaLnBrk="1" hangingPunct="1">
              <a:defRPr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Volume is expected to increase   </a:t>
            </a:r>
          </a:p>
          <a:p>
            <a:pPr lvl="2" eaLnBrk="1" hangingPunct="1">
              <a:defRPr/>
            </a:pPr>
            <a:endParaRPr lang="en-US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2" indent="0" eaLnBrk="1" hangingPunct="1">
              <a:buNone/>
              <a:defRPr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457200" lvl="1" indent="0" eaLnBrk="1" hangingPunct="1">
              <a:buNone/>
              <a:defRPr/>
            </a:pPr>
            <a:endParaRPr lang="en-US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2" indent="0" eaLnBrk="1" hangingPunct="1">
              <a:buNone/>
              <a:defRPr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  <a:defRPr/>
            </a:pPr>
            <a:endParaRPr lang="en-US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defRPr/>
            </a:pP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defRPr/>
            </a:pP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336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Intersection Safety Analysis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791200"/>
          </a:xfrm>
        </p:spPr>
        <p:txBody>
          <a:bodyPr rtlCol="0">
            <a:normAutofit/>
          </a:bodyPr>
          <a:lstStyle/>
          <a:p>
            <a:pPr marL="0" indent="0" eaLnBrk="1" hangingPunct="1">
              <a:buNone/>
              <a:defRPr/>
            </a:pPr>
            <a:endParaRPr lang="en-US" b="1" dirty="0"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b="1" dirty="0">
                <a:cs typeface="Tahoma" pitchFamily="34" charset="0"/>
              </a:rPr>
              <a:t>Traffic Signal</a:t>
            </a:r>
          </a:p>
          <a:p>
            <a:pPr lvl="1" eaLnBrk="1" hangingPunct="1">
              <a:defRPr/>
            </a:pPr>
            <a:r>
              <a:rPr lang="en-US" dirty="0">
                <a:cs typeface="Tahoma" pitchFamily="34" charset="0"/>
              </a:rPr>
              <a:t>Updated traffic count in early 2019</a:t>
            </a:r>
          </a:p>
          <a:p>
            <a:pPr lvl="1" eaLnBrk="1" hangingPunct="1">
              <a:defRPr/>
            </a:pPr>
            <a:r>
              <a:rPr lang="en-US" dirty="0">
                <a:cs typeface="Tahoma" pitchFamily="34" charset="0"/>
              </a:rPr>
              <a:t>Significant growth in traffic over 3 most recent years</a:t>
            </a:r>
          </a:p>
          <a:p>
            <a:pPr lvl="1" eaLnBrk="1" hangingPunct="1">
              <a:defRPr/>
            </a:pPr>
            <a:r>
              <a:rPr lang="en-US" dirty="0">
                <a:cs typeface="Tahoma" pitchFamily="34" charset="0"/>
              </a:rPr>
              <a:t>INDOT performed a crash study and re-evaluated a traffic signal warrant analysis after updated traffic counts </a:t>
            </a:r>
          </a:p>
          <a:p>
            <a:pPr lvl="1" eaLnBrk="1" hangingPunct="1">
              <a:defRPr/>
            </a:pPr>
            <a:r>
              <a:rPr lang="en-US" dirty="0">
                <a:cs typeface="Tahoma" pitchFamily="34" charset="0"/>
              </a:rPr>
              <a:t>Signal determined to be warranted</a:t>
            </a:r>
          </a:p>
          <a:p>
            <a:pPr lvl="1" eaLnBrk="1" hangingPunct="1">
              <a:defRPr/>
            </a:pPr>
            <a:endParaRPr lang="en-US" b="1" dirty="0">
              <a:cs typeface="Tahoma" pitchFamily="34" charset="0"/>
            </a:endParaRPr>
          </a:p>
          <a:p>
            <a:pPr marL="457200" lvl="1" indent="0" eaLnBrk="1" hangingPunct="1">
              <a:buNone/>
              <a:defRPr/>
            </a:pPr>
            <a:endParaRPr lang="en-US" b="1" dirty="0">
              <a:cs typeface="Tahoma" pitchFamily="34" charset="0"/>
            </a:endParaRPr>
          </a:p>
          <a:p>
            <a:pPr marL="457200" lvl="1" indent="0" eaLnBrk="1" hangingPunct="1">
              <a:buNone/>
              <a:defRPr/>
            </a:pPr>
            <a:endParaRPr lang="en-US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833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Alternatives Considered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79120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>
                <a:cs typeface="Tahoma" pitchFamily="34" charset="0"/>
              </a:rPr>
              <a:t>No Build Alternative</a:t>
            </a:r>
          </a:p>
          <a:p>
            <a:pPr lvl="1" eaLnBrk="1" hangingPunct="1">
              <a:defRPr/>
            </a:pPr>
            <a:r>
              <a:rPr lang="en-US" dirty="0">
                <a:cs typeface="Tahoma" pitchFamily="34" charset="0"/>
              </a:rPr>
              <a:t>Baseline for comparison of build alternative </a:t>
            </a:r>
          </a:p>
          <a:p>
            <a:pPr lvl="1" eaLnBrk="1" hangingPunct="1">
              <a:defRPr/>
            </a:pPr>
            <a:r>
              <a:rPr lang="en-US" dirty="0">
                <a:cs typeface="Tahoma" pitchFamily="34" charset="0"/>
              </a:rPr>
              <a:t>Does not meet purpose and need of project</a:t>
            </a:r>
          </a:p>
          <a:p>
            <a:pPr lvl="1" eaLnBrk="1" hangingPunct="1">
              <a:defRPr/>
            </a:pPr>
            <a:r>
              <a:rPr lang="en-US" dirty="0">
                <a:cs typeface="Tahoma" pitchFamily="34" charset="0"/>
              </a:rPr>
              <a:t>Does not enhance safety at intersection</a:t>
            </a:r>
          </a:p>
          <a:p>
            <a:pPr lvl="1" eaLnBrk="1" hangingPunct="1">
              <a:defRPr/>
            </a:pPr>
            <a:r>
              <a:rPr lang="en-US" dirty="0">
                <a:cs typeface="Tahoma" pitchFamily="34" charset="0"/>
              </a:rPr>
              <a:t>Vehicular collisions and accidents would be expected to continue at this location as traffic volume increases</a:t>
            </a:r>
          </a:p>
          <a:p>
            <a:pPr eaLnBrk="1" hangingPunct="1">
              <a:defRPr/>
            </a:pPr>
            <a:r>
              <a:rPr lang="en-US" b="1" dirty="0">
                <a:cs typeface="Tahoma" pitchFamily="34" charset="0"/>
              </a:rPr>
              <a:t>Traffic Signal </a:t>
            </a:r>
          </a:p>
          <a:p>
            <a:pPr lvl="1" eaLnBrk="1" hangingPunct="1">
              <a:defRPr/>
            </a:pPr>
            <a:r>
              <a:rPr lang="en-US" dirty="0">
                <a:cs typeface="Tahoma" pitchFamily="34" charset="0"/>
              </a:rPr>
              <a:t>Including auxiliary lanes</a:t>
            </a:r>
          </a:p>
          <a:p>
            <a:pPr marL="457200" lvl="1" indent="0" eaLnBrk="1" hangingPunct="1">
              <a:buNone/>
              <a:defRPr/>
            </a:pPr>
            <a:endParaRPr lang="en-US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073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12 ft Left Turn Lanes on SR 26, 11 ft Left Turn Lanes on Park Road</a:t>
            </a:r>
          </a:p>
          <a:p>
            <a:r>
              <a:rPr lang="en-US" dirty="0"/>
              <a:t>12 ft Right </a:t>
            </a:r>
            <a:r>
              <a:rPr lang="en-US"/>
              <a:t>Turn Lane </a:t>
            </a:r>
            <a:r>
              <a:rPr lang="en-US" dirty="0"/>
              <a:t>for Westbound to Northbound Traffic</a:t>
            </a:r>
          </a:p>
          <a:p>
            <a:r>
              <a:rPr lang="en-US" dirty="0"/>
              <a:t>Drainage Improvements</a:t>
            </a:r>
          </a:p>
          <a:p>
            <a:r>
              <a:rPr lang="en-US" dirty="0"/>
              <a:t>New Driveway approaches to R/W</a:t>
            </a:r>
          </a:p>
          <a:p>
            <a:r>
              <a:rPr lang="en-US" dirty="0"/>
              <a:t>New Drive Culverts</a:t>
            </a:r>
          </a:p>
          <a:p>
            <a:r>
              <a:rPr lang="en-US" dirty="0"/>
              <a:t>Widening to Occur Around Existing Pavement</a:t>
            </a:r>
          </a:p>
          <a:p>
            <a:r>
              <a:rPr lang="en-US" dirty="0"/>
              <a:t>Mill and Re-Surface of Mainline</a:t>
            </a:r>
          </a:p>
          <a:p>
            <a:r>
              <a:rPr lang="en-US" dirty="0"/>
              <a:t>Construction in Phases, Traffic to be Maintained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Protected Left Turn Southbound to Eastbound</a:t>
            </a:r>
          </a:p>
          <a:p>
            <a:r>
              <a:rPr lang="en-US" dirty="0"/>
              <a:t>All Other Left Turns Permissive Green</a:t>
            </a:r>
          </a:p>
          <a:p>
            <a:r>
              <a:rPr lang="en-US" dirty="0"/>
              <a:t>Span and Catenary Between 4 Strain Poles</a:t>
            </a:r>
          </a:p>
          <a:p>
            <a:r>
              <a:rPr lang="en-US" dirty="0"/>
              <a:t>SR 26 Typically Green</a:t>
            </a:r>
          </a:p>
          <a:p>
            <a:r>
              <a:rPr lang="en-US" dirty="0"/>
              <a:t>Detection in Pavement for Signal Change</a:t>
            </a:r>
          </a:p>
          <a:p>
            <a:r>
              <a:rPr lang="en-US" dirty="0"/>
              <a:t>North and South Park Road Vehicles at Approaches Trigger Signal Change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S.R. 26 Intersection Improvement  </a:t>
            </a:r>
          </a:p>
        </p:txBody>
      </p:sp>
    </p:spTree>
    <p:extLst>
      <p:ext uri="{BB962C8B-B14F-4D97-AF65-F5344CB8AC3E}">
        <p14:creationId xmlns:p14="http://schemas.microsoft.com/office/powerpoint/2010/main" val="329192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Aerial View of Proposed Intersection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F9C66A-8793-4487-817F-29857A317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3947"/>
            <a:ext cx="12192000" cy="385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78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Aerial View of Proposed Intersection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4C1EFE-059B-4A01-A64D-745C90738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63599"/>
            <a:ext cx="11049000" cy="491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72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Approaching the Intersection </a:t>
            </a:r>
            <a:endParaRPr lang="en-US" altLang="en-US" sz="2400" dirty="0"/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7391400" y="6553200"/>
            <a:ext cx="472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02060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i="1">
                <a:solidFill>
                  <a:schemeClr val="bg1"/>
                </a:solidFill>
                <a:latin typeface="Tahoma" panose="020B0604030504040204" pitchFamily="34" charset="0"/>
              </a:rPr>
              <a:t>Images courtesy of Google Maps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EBAB5AB3-B56A-4792-927B-3AF583D87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889000"/>
            <a:ext cx="8953500" cy="5969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Approaching the Intersection </a:t>
            </a:r>
            <a:endParaRPr lang="en-US" altLang="en-US" sz="2400" dirty="0"/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7391400" y="6553200"/>
            <a:ext cx="472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02060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i="1">
                <a:solidFill>
                  <a:schemeClr val="bg1"/>
                </a:solidFill>
                <a:latin typeface="Tahoma" panose="020B0604030504040204" pitchFamily="34" charset="0"/>
              </a:rPr>
              <a:t>Images courtesy of Google Maps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1586FDC0-D2D7-41B1-9A0C-D6FF848B5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63600"/>
            <a:ext cx="89916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0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Welcome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25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Purpose/explanation of public hearing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Public hearing format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Visit our sign-in table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Informational handouts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Participate during public comment session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Submit written public comments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Project display area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AA5F875-AD51-4DAF-AD25-21109A767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9C189B3-7280-4858-A849-F123FE9B7AFE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7421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Real Estate </a:t>
            </a:r>
            <a:r>
              <a:rPr lang="en-US" altLang="en-US" b="1" dirty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33795" name="Picture 4" descr="FHWA Land Acquisition Brochure Cov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5"/>
          <a:stretch>
            <a:fillRect/>
          </a:stretch>
        </p:blipFill>
        <p:spPr>
          <a:xfrm>
            <a:off x="3657600" y="1066800"/>
            <a:ext cx="3886200" cy="4970721"/>
          </a:xfrm>
        </p:spPr>
      </p:pic>
    </p:spTree>
    <p:extLst>
      <p:ext uri="{BB962C8B-B14F-4D97-AF65-F5344CB8AC3E}">
        <p14:creationId xmlns:p14="http://schemas.microsoft.com/office/powerpoint/2010/main" val="845634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5715000" cy="5257800"/>
          </a:xfrm>
        </p:spPr>
        <p:txBody>
          <a:bodyPr/>
          <a:lstStyle/>
          <a:p>
            <a:pPr eaLnBrk="1" hangingPunct="1">
              <a:buClr>
                <a:srgbClr val="002060"/>
              </a:buClr>
            </a:pPr>
            <a:r>
              <a:rPr lang="en-US" altLang="en-US" dirty="0">
                <a:cs typeface="Tahoma" panose="020B0604030504040204" pitchFamily="34" charset="0"/>
              </a:rPr>
              <a:t>"Uniform Act of 1970"</a:t>
            </a:r>
          </a:p>
          <a:p>
            <a:pPr lvl="1" eaLnBrk="1" hangingPunct="1">
              <a:buClr>
                <a:srgbClr val="002060"/>
              </a:buClr>
              <a:buSzPct val="100000"/>
            </a:pPr>
            <a:r>
              <a:rPr lang="en-US" altLang="en-US" dirty="0">
                <a:cs typeface="Tahoma" panose="020B0604030504040204" pitchFamily="34" charset="0"/>
              </a:rPr>
              <a:t>All federal, state and local governments must comply</a:t>
            </a:r>
          </a:p>
          <a:p>
            <a:pPr lvl="1" eaLnBrk="1" hangingPunct="1">
              <a:buClr>
                <a:srgbClr val="002060"/>
              </a:buClr>
              <a:buSzPct val="100000"/>
            </a:pPr>
            <a:r>
              <a:rPr lang="en-US" altLang="en-US" dirty="0">
                <a:cs typeface="Tahoma" panose="020B0604030504040204" pitchFamily="34" charset="0"/>
              </a:rPr>
              <a:t>Requires an offer for just compensation</a:t>
            </a:r>
          </a:p>
          <a:p>
            <a:pPr eaLnBrk="1" hangingPunct="1">
              <a:buClr>
                <a:srgbClr val="002060"/>
              </a:buClr>
            </a:pPr>
            <a:r>
              <a:rPr lang="en-US" altLang="en-US" dirty="0">
                <a:cs typeface="Tahoma" panose="020B0604030504040204" pitchFamily="34" charset="0"/>
              </a:rPr>
              <a:t>Acquisition Process</a:t>
            </a:r>
          </a:p>
          <a:p>
            <a:pPr lvl="1" eaLnBrk="1" hangingPunct="1">
              <a:buClr>
                <a:srgbClr val="002060"/>
              </a:buClr>
            </a:pPr>
            <a:r>
              <a:rPr lang="en-US" altLang="en-US" dirty="0">
                <a:cs typeface="Tahoma" panose="020B0604030504040204" pitchFamily="34" charset="0"/>
              </a:rPr>
              <a:t>Appraisals</a:t>
            </a:r>
          </a:p>
          <a:p>
            <a:pPr lvl="1" eaLnBrk="1" hangingPunct="1">
              <a:buClr>
                <a:srgbClr val="002060"/>
              </a:buClr>
            </a:pPr>
            <a:r>
              <a:rPr lang="en-US" altLang="en-US" dirty="0">
                <a:cs typeface="Tahoma" panose="020B0604030504040204" pitchFamily="34" charset="0"/>
              </a:rPr>
              <a:t>Review Appraisals</a:t>
            </a:r>
          </a:p>
          <a:p>
            <a:pPr lvl="1" eaLnBrk="1" hangingPunct="1">
              <a:buClr>
                <a:srgbClr val="002060"/>
              </a:buClr>
            </a:pPr>
            <a:r>
              <a:rPr lang="en-US" altLang="en-US" dirty="0">
                <a:cs typeface="Tahoma" panose="020B0604030504040204" pitchFamily="34" charset="0"/>
              </a:rPr>
              <a:t>Negotiation</a:t>
            </a:r>
          </a:p>
          <a:p>
            <a:pPr lvl="1" eaLnBrk="1" hangingPunct="1">
              <a:buClr>
                <a:srgbClr val="002060"/>
              </a:buClr>
            </a:pPr>
            <a:r>
              <a:rPr lang="en-US" altLang="en-US" dirty="0">
                <a:cs typeface="Tahoma" panose="020B0604030504040204" pitchFamily="34" charset="0"/>
              </a:rPr>
              <a:t>Right-of-Way (ROW) needed for project</a:t>
            </a:r>
          </a:p>
          <a:p>
            <a:pPr lvl="2" eaLnBrk="1" hangingPunct="1">
              <a:buClr>
                <a:srgbClr val="002060"/>
              </a:buClr>
            </a:pPr>
            <a:r>
              <a:rPr lang="en-US" altLang="en-US" dirty="0">
                <a:cs typeface="Tahoma" panose="020B0604030504040204" pitchFamily="34" charset="0"/>
              </a:rPr>
              <a:t>0.7 acre of permanent new ROW</a:t>
            </a:r>
          </a:p>
          <a:p>
            <a:pPr lvl="2" eaLnBrk="1" hangingPunct="1">
              <a:buClr>
                <a:srgbClr val="002060"/>
              </a:buClr>
            </a:pPr>
            <a:r>
              <a:rPr lang="en-US" altLang="en-US" dirty="0">
                <a:cs typeface="Tahoma" panose="020B0604030504040204" pitchFamily="34" charset="0"/>
              </a:rPr>
              <a:t>Less than 0.1 acre temporary ROW</a:t>
            </a:r>
          </a:p>
          <a:p>
            <a:pPr lvl="2" eaLnBrk="1" hangingPunct="1">
              <a:buClr>
                <a:srgbClr val="002060"/>
              </a:buClr>
            </a:pPr>
            <a:r>
              <a:rPr lang="en-US" altLang="en-US" dirty="0">
                <a:cs typeface="Tahoma" panose="020B0604030504040204" pitchFamily="34" charset="0"/>
              </a:rPr>
              <a:t>1.4 acre reacquisition ROW</a:t>
            </a:r>
          </a:p>
          <a:p>
            <a:pPr eaLnBrk="1" hangingPunct="1">
              <a:buClr>
                <a:srgbClr val="002060"/>
              </a:buClr>
            </a:pPr>
            <a:r>
              <a:rPr lang="en-US" altLang="en-US" dirty="0">
                <a:cs typeface="Tahoma" panose="020B0604030504040204" pitchFamily="34" charset="0"/>
              </a:rPr>
              <a:t>INDOT Real Estate Team to work with impacted property owners 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19800" y="914400"/>
            <a:ext cx="46482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Tahoma" pitchFamily="34" charset="0"/>
              </a:rPr>
              <a:t>Right-of-Way</a:t>
            </a:r>
          </a:p>
          <a:p>
            <a:pPr marL="687388" lvl="2" indent="-233363" eaLnBrk="1" hangingPunct="1">
              <a:buClr>
                <a:srgbClr val="002060"/>
              </a:buClr>
              <a:buSzPct val="100000"/>
              <a:defRPr/>
            </a:pPr>
            <a:r>
              <a:rPr lang="en-US" altLang="en-US" dirty="0"/>
              <a:t>Permanent ROW</a:t>
            </a:r>
          </a:p>
          <a:p>
            <a:pPr marL="1149350" lvl="3" indent="-234950" eaLnBrk="1" hangingPunct="1">
              <a:buClr>
                <a:srgbClr val="002060"/>
              </a:buClr>
              <a:buSzPct val="100000"/>
              <a:defRPr/>
            </a:pPr>
            <a:r>
              <a:rPr lang="en-US" altLang="en-US" dirty="0"/>
              <a:t>Land, once purchased by INDOT from legal landowner, becomes ROW owned by INDOT</a:t>
            </a:r>
          </a:p>
          <a:p>
            <a:pPr marL="687388" lvl="2" indent="-230188" eaLnBrk="1" hangingPunct="1">
              <a:buClr>
                <a:srgbClr val="002060"/>
              </a:buClr>
              <a:buSzPct val="100000"/>
              <a:defRPr/>
            </a:pPr>
            <a:r>
              <a:rPr lang="en-US" altLang="en-US" dirty="0"/>
              <a:t>Existing apparent ROW</a:t>
            </a:r>
          </a:p>
          <a:p>
            <a:pPr marL="1200150" lvl="3" indent="-285750" eaLnBrk="1" hangingPunct="1">
              <a:buClr>
                <a:srgbClr val="002060"/>
              </a:buClr>
              <a:buSzPct val="100000"/>
              <a:defRPr/>
            </a:pPr>
            <a:r>
              <a:rPr lang="en-US" altLang="en-US" u="sng" dirty="0"/>
              <a:t>Existing apparent ROW — </a:t>
            </a:r>
            <a:r>
              <a:rPr lang="en-US" altLang="en-US" dirty="0"/>
              <a:t>INDOT acquired land by Highway Grant some years ago, transactions in some cases were not properly recorded, requires further action by INDOT</a:t>
            </a:r>
          </a:p>
          <a:p>
            <a:pPr marL="687388" lvl="2" indent="-230188" eaLnBrk="1" hangingPunct="1">
              <a:buClr>
                <a:srgbClr val="002060"/>
              </a:buClr>
              <a:buSzPct val="100000"/>
              <a:defRPr/>
            </a:pPr>
            <a:r>
              <a:rPr lang="en-US" altLang="en-US" dirty="0"/>
              <a:t>Temporary ROW </a:t>
            </a:r>
          </a:p>
          <a:p>
            <a:pPr marL="1149350" lvl="3" indent="-234950" eaLnBrk="1" hangingPunct="1">
              <a:buClr>
                <a:srgbClr val="002060"/>
              </a:buClr>
              <a:buSzPct val="100000"/>
              <a:defRPr/>
            </a:pPr>
            <a:r>
              <a:rPr lang="en-US" altLang="en-US" dirty="0"/>
              <a:t>Land required during the construction of a project and is used for the purposes of construction-related activity</a:t>
            </a:r>
          </a:p>
          <a:p>
            <a:pPr marL="1149350" lvl="3" indent="-234950" eaLnBrk="1" hangingPunct="1">
              <a:buClr>
                <a:srgbClr val="002060"/>
              </a:buClr>
              <a:buSzPct val="100000"/>
              <a:defRPr/>
            </a:pPr>
            <a:r>
              <a:rPr lang="en-US" altLang="en-US" dirty="0"/>
              <a:t>INDOT pays legal landowner a fee for land use during construction and/or as part of construction-related activities  </a:t>
            </a:r>
          </a:p>
          <a:p>
            <a:pPr marL="457200" lvl="2" indent="0" eaLnBrk="1" hangingPunct="1">
              <a:buClr>
                <a:srgbClr val="3333CC"/>
              </a:buClr>
              <a:buSzPct val="60000"/>
              <a:buNone/>
              <a:defRPr/>
            </a:pPr>
            <a:endParaRPr lang="en-US" altLang="en-US" dirty="0"/>
          </a:p>
          <a:p>
            <a:pPr marL="457200" lvl="2" indent="0" eaLnBrk="1" hangingPunct="1">
              <a:buClr>
                <a:srgbClr val="3333CC"/>
              </a:buClr>
              <a:buSzPct val="60000"/>
              <a:buFont typeface="Arial" panose="020B0604020202020204" pitchFamily="34" charset="0"/>
              <a:buNone/>
              <a:defRPr/>
            </a:pPr>
            <a:r>
              <a:rPr lang="en-US" altLang="en-US" dirty="0"/>
              <a:t> 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4820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Real Estate Acquisition Process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19698E-CC0D-4A2C-BFBC-FCFA7CECD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89B3-7280-4858-A849-F123FE9B7AFE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368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Submit Public Comments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25780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sz="2400" b="1" dirty="0">
                <a:cs typeface="Tahoma" pitchFamily="34" charset="0"/>
              </a:rPr>
              <a:t>Submit public comments using the options described in first page</a:t>
            </a:r>
            <a:br>
              <a:rPr lang="en-US" sz="2400" b="1" dirty="0">
                <a:cs typeface="Tahoma" pitchFamily="34" charset="0"/>
              </a:rPr>
            </a:br>
            <a:r>
              <a:rPr lang="en-US" sz="2400" b="1" dirty="0">
                <a:cs typeface="Tahoma" pitchFamily="34" charset="0"/>
              </a:rPr>
              <a:t>of information packet: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Public Comment Form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Via e-mail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Participating during public comment session via microphone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Verbal comments recorded and transcribed for inclusion into public hearings transcript 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400" b="1" dirty="0">
                <a:solidFill>
                  <a:srgbClr val="C00000"/>
                </a:solidFill>
                <a:cs typeface="Tahoma" pitchFamily="34" charset="0"/>
              </a:rPr>
              <a:t>INDOT respectfully requests comments be submitted by Monday, March 2, 2020</a:t>
            </a:r>
            <a:r>
              <a:rPr lang="en-US" sz="2400" b="1" dirty="0">
                <a:solidFill>
                  <a:srgbClr val="FF0000"/>
                </a:solidFill>
                <a:cs typeface="Tahoma" pitchFamily="34" charset="0"/>
              </a:rPr>
              <a:t>  </a:t>
            </a:r>
          </a:p>
          <a:p>
            <a:pPr eaLnBrk="1" hangingPunct="1">
              <a:defRPr/>
            </a:pPr>
            <a:r>
              <a:rPr lang="en-US" sz="2400" dirty="0">
                <a:cs typeface="Tahoma" pitchFamily="34" charset="0"/>
              </a:rPr>
              <a:t>All comments submitted will become part of the public record, entered</a:t>
            </a:r>
            <a:br>
              <a:rPr lang="en-US" sz="2400" dirty="0">
                <a:cs typeface="Tahoma" pitchFamily="34" charset="0"/>
              </a:rPr>
            </a:br>
            <a:r>
              <a:rPr lang="en-US" sz="2400" dirty="0">
                <a:cs typeface="Tahoma" pitchFamily="34" charset="0"/>
              </a:rPr>
              <a:t>into the transcript, reviewed, evaluated and given full consideration during the</a:t>
            </a:r>
            <a:br>
              <a:rPr lang="en-US" sz="2400" dirty="0">
                <a:cs typeface="Tahoma" pitchFamily="34" charset="0"/>
              </a:rPr>
            </a:br>
            <a:r>
              <a:rPr lang="en-US" sz="2400" dirty="0">
                <a:cs typeface="Tahoma" pitchFamily="34" charset="0"/>
              </a:rPr>
              <a:t>decision-making process.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B2B242E0-25B1-4C20-98F5-16D7A33E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9C189B3-7280-4858-A849-F123FE9B7AFE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8943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Project Schedule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257800"/>
          </a:xfrm>
        </p:spPr>
        <p:txBody>
          <a:bodyPr rtlCol="0">
            <a:normAutofit/>
          </a:bodyPr>
          <a:lstStyle/>
          <a:p>
            <a:pPr eaLnBrk="1" hangingPunct="1">
              <a:buClr>
                <a:srgbClr val="002060"/>
              </a:buClr>
              <a:defRPr/>
            </a:pPr>
            <a:r>
              <a:rPr lang="en-US" sz="2400" dirty="0">
                <a:cs typeface="Tahoma" pitchFamily="34" charset="0"/>
              </a:rPr>
              <a:t>Public Hearing: February 13, 2020</a:t>
            </a:r>
          </a:p>
          <a:p>
            <a:pPr eaLnBrk="1" hangingPunct="1">
              <a:buClr>
                <a:srgbClr val="3333CC"/>
              </a:buClr>
              <a:buFont typeface="Arial" panose="020B0604020202020204" pitchFamily="34" charset="0"/>
              <a:buNone/>
              <a:defRPr/>
            </a:pPr>
            <a:endParaRPr lang="en-US" sz="2400" dirty="0">
              <a:cs typeface="Tahoma" pitchFamily="34" charset="0"/>
            </a:endParaRPr>
          </a:p>
          <a:p>
            <a:pPr eaLnBrk="1" hangingPunct="1">
              <a:buClr>
                <a:srgbClr val="002060"/>
              </a:buClr>
              <a:defRPr/>
            </a:pPr>
            <a:r>
              <a:rPr lang="en-US" sz="2400" dirty="0">
                <a:cs typeface="Tahoma" pitchFamily="34" charset="0"/>
              </a:rPr>
              <a:t>Public comments requested by Monday, March 2, 2020 </a:t>
            </a:r>
          </a:p>
          <a:p>
            <a:pPr eaLnBrk="1" hangingPunct="1">
              <a:buClr>
                <a:srgbClr val="3333CC"/>
              </a:buClr>
              <a:buFont typeface="Arial" panose="020B0604020202020204" pitchFamily="34" charset="0"/>
              <a:buNone/>
              <a:defRPr/>
            </a:pPr>
            <a:endParaRPr lang="en-US" sz="2400" dirty="0">
              <a:cs typeface="Tahoma" pitchFamily="34" charset="0"/>
            </a:endParaRPr>
          </a:p>
          <a:p>
            <a:pPr eaLnBrk="1" hangingPunct="1">
              <a:buClr>
                <a:srgbClr val="002060"/>
              </a:buClr>
              <a:defRPr/>
            </a:pPr>
            <a:r>
              <a:rPr lang="en-US" sz="2400" dirty="0">
                <a:cs typeface="Tahoma" pitchFamily="34" charset="0"/>
              </a:rPr>
              <a:t>INDOT review and consideration of public comments – Winter/Spring 2020</a:t>
            </a:r>
          </a:p>
          <a:p>
            <a:pPr lvl="1" eaLnBrk="1" hangingPunct="1">
              <a:buClr>
                <a:srgbClr val="002060"/>
              </a:buClr>
              <a:defRPr/>
            </a:pPr>
            <a:r>
              <a:rPr lang="en-US" sz="2000" dirty="0">
                <a:cs typeface="Tahoma" pitchFamily="34" charset="0"/>
              </a:rPr>
              <a:t>Finalize environmental document</a:t>
            </a:r>
          </a:p>
          <a:p>
            <a:pPr lvl="1" eaLnBrk="1" hangingPunct="1">
              <a:buClr>
                <a:srgbClr val="002060"/>
              </a:buClr>
              <a:defRPr/>
            </a:pPr>
            <a:r>
              <a:rPr lang="en-US" sz="2000" dirty="0">
                <a:cs typeface="Tahoma" pitchFamily="34" charset="0"/>
              </a:rPr>
              <a:t>Complete preliminary design</a:t>
            </a:r>
          </a:p>
          <a:p>
            <a:pPr lvl="1" eaLnBrk="1" hangingPunct="1">
              <a:buClr>
                <a:srgbClr val="002060"/>
              </a:buClr>
              <a:defRPr/>
            </a:pPr>
            <a:r>
              <a:rPr lang="en-US" sz="2000" dirty="0">
                <a:cs typeface="Tahoma" pitchFamily="34" charset="0"/>
              </a:rPr>
              <a:t>Reach project decision</a:t>
            </a:r>
          </a:p>
          <a:p>
            <a:pPr lvl="1" eaLnBrk="1" hangingPunct="1">
              <a:buClr>
                <a:srgbClr val="002060"/>
              </a:buClr>
              <a:defRPr/>
            </a:pPr>
            <a:r>
              <a:rPr lang="en-US" sz="2000" dirty="0">
                <a:cs typeface="Tahoma" pitchFamily="34" charset="0"/>
              </a:rPr>
              <a:t>Inform community and project stakeholders of project decision</a:t>
            </a:r>
          </a:p>
          <a:p>
            <a:pPr marL="457200" lvl="1" indent="0" eaLnBrk="1" hangingPunct="1">
              <a:buClr>
                <a:srgbClr val="3333CC"/>
              </a:buClr>
              <a:buNone/>
              <a:defRPr/>
            </a:pPr>
            <a:endParaRPr lang="en-US" sz="2000" dirty="0">
              <a:cs typeface="Tahoma" pitchFamily="34" charset="0"/>
            </a:endParaRPr>
          </a:p>
          <a:p>
            <a:pPr eaLnBrk="1" hangingPunct="1">
              <a:buClr>
                <a:srgbClr val="002060"/>
              </a:buClr>
              <a:defRPr/>
            </a:pPr>
            <a:r>
              <a:rPr lang="en-US" sz="2400" dirty="0">
                <a:cs typeface="Tahoma" pitchFamily="34" charset="0"/>
              </a:rPr>
              <a:t>Proposed construction: 2021</a:t>
            </a:r>
          </a:p>
          <a:p>
            <a:pPr lvl="1" eaLnBrk="1" hangingPunct="1">
              <a:buClr>
                <a:srgbClr val="002060"/>
              </a:buClr>
              <a:defRPr/>
            </a:pPr>
            <a:r>
              <a:rPr lang="en-US" sz="2000" dirty="0">
                <a:cs typeface="Tahoma" pitchFamily="34" charset="0"/>
              </a:rPr>
              <a:t>Completed within one construction season </a:t>
            </a:r>
          </a:p>
          <a:p>
            <a:pPr marL="0" indent="0" eaLnBrk="1" hangingPunct="1">
              <a:buClr>
                <a:srgbClr val="3333CC"/>
              </a:buClr>
              <a:buNone/>
              <a:defRPr/>
            </a:pP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8908066-C9D5-4D25-A093-7467D0DA5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9C189B3-7280-4858-A849-F123FE9B7AFE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0163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Next Steps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257800"/>
          </a:xfrm>
        </p:spPr>
        <p:txBody>
          <a:bodyPr rtlCol="0">
            <a:normAutofit/>
          </a:bodyPr>
          <a:lstStyle/>
          <a:p>
            <a:pPr eaLnBrk="1" hangingPunct="1">
              <a:buClr>
                <a:srgbClr val="002060"/>
              </a:buClr>
              <a:defRPr/>
            </a:pPr>
            <a:r>
              <a:rPr lang="en-US" sz="2400" b="1" dirty="0">
                <a:cs typeface="Tahoma" pitchFamily="34" charset="0"/>
              </a:rPr>
              <a:t>Public and project stakeholder input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Submit comments via options described in project handout</a:t>
            </a:r>
          </a:p>
          <a:p>
            <a:pPr eaLnBrk="1" hangingPunct="1">
              <a:buClr>
                <a:srgbClr val="002060"/>
              </a:buClr>
              <a:defRPr/>
            </a:pPr>
            <a:r>
              <a:rPr lang="en-US" sz="2400" b="1" dirty="0">
                <a:cs typeface="Tahoma" pitchFamily="34" charset="0"/>
              </a:rPr>
              <a:t>INDOT review and evaluation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All comments are given full consideration during the decision-making process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Address comments, finalize/approve environmental document, complete project design </a:t>
            </a:r>
          </a:p>
          <a:p>
            <a:pPr eaLnBrk="1" hangingPunct="1">
              <a:buClr>
                <a:srgbClr val="002060"/>
              </a:buClr>
              <a:defRPr/>
            </a:pPr>
            <a:r>
              <a:rPr lang="en-US" sz="2400" b="1" dirty="0">
                <a:cs typeface="Tahoma" pitchFamily="34" charset="0"/>
              </a:rPr>
              <a:t>Communicate a decision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INDOT will notify project stakeholders of decision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Work through local media, social media outlets; paid legal notice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Make project documents accessible via repositories </a:t>
            </a:r>
          </a:p>
          <a:p>
            <a:pPr eaLnBrk="1" hangingPunct="1">
              <a:buClr>
                <a:srgbClr val="002060"/>
              </a:buClr>
              <a:defRPr/>
            </a:pPr>
            <a:r>
              <a:rPr lang="en-US" sz="2400" b="1" dirty="0">
                <a:cs typeface="Tahoma" pitchFamily="34" charset="0"/>
              </a:rPr>
              <a:t>Questions? Contact Public Involvement Team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9BE0103-E196-4DAA-86AF-C9FDDD54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9C189B3-7280-4858-A849-F123FE9B7AFE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1959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75438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000" b="1" dirty="0"/>
              <a:t>INDOT Greenfield District Office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600" dirty="0"/>
              <a:t>32 South Broadway, Greenfield, IN 46140</a:t>
            </a:r>
          </a:p>
          <a:p>
            <a:pPr marL="457200" lvl="1" indent="0" eaLnBrk="1" hangingPunct="1">
              <a:spcBef>
                <a:spcPts val="300"/>
              </a:spcBef>
              <a:buSzPct val="100000"/>
              <a:buNone/>
              <a:defRPr/>
            </a:pPr>
            <a:r>
              <a:rPr lang="en-US" altLang="en-US" sz="1400" dirty="0"/>
              <a:t>Planning, Project Development/Delivery, Construction, Maintenance for East Central Indiana </a:t>
            </a:r>
          </a:p>
          <a:p>
            <a:pPr marL="457200" lvl="1" indent="0" eaLnBrk="1" hangingPunct="1">
              <a:spcBef>
                <a:spcPts val="300"/>
              </a:spcBef>
              <a:buSzPct val="100000"/>
              <a:buNone/>
              <a:defRPr/>
            </a:pPr>
            <a:r>
              <a:rPr lang="en-US" altLang="en-US" sz="1400" dirty="0">
                <a:hlinkClick r:id="rId2"/>
              </a:rPr>
              <a:t>http://www.in.gov/indot/2704.htm</a:t>
            </a:r>
            <a:r>
              <a:rPr lang="en-US" altLang="en-US" sz="1400" dirty="0"/>
              <a:t> </a:t>
            </a:r>
          </a:p>
          <a:p>
            <a:pPr eaLnBrk="1" hangingPunct="1">
              <a:defRPr/>
            </a:pPr>
            <a:r>
              <a:rPr lang="en-US" altLang="en-US" sz="2000" b="1" dirty="0"/>
              <a:t>Kokomo-Howard County Public Library</a:t>
            </a:r>
          </a:p>
          <a:p>
            <a:pPr marL="457200" indent="0" eaLnBrk="1" hangingPunct="1">
              <a:spcBef>
                <a:spcPts val="500"/>
              </a:spcBef>
              <a:buNone/>
              <a:defRPr/>
            </a:pPr>
            <a:r>
              <a:rPr lang="en-US" altLang="en-US" sz="1600" dirty="0"/>
              <a:t>1755 East Center Road, Kokomo, IN 46902</a:t>
            </a:r>
          </a:p>
          <a:p>
            <a:pPr eaLnBrk="1" hangingPunct="1">
              <a:defRPr/>
            </a:pPr>
            <a:r>
              <a:rPr lang="en-US" altLang="en-US" sz="2000" b="1" dirty="0"/>
              <a:t>INDOT Office of Public Involvement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600" dirty="0"/>
              <a:t>100 North Senate Avenue, Room N642, Indianapolis, IN 46204</a:t>
            </a:r>
          </a:p>
          <a:p>
            <a:pPr marL="457200" lvl="1" indent="0" eaLnBrk="1" hangingPunct="1">
              <a:spcBef>
                <a:spcPts val="300"/>
              </a:spcBef>
              <a:buNone/>
              <a:defRPr/>
            </a:pPr>
            <a:r>
              <a:rPr lang="en-US" altLang="en-US" sz="1400" dirty="0"/>
              <a:t>Phone: (317) 232-6601; </a:t>
            </a:r>
            <a:r>
              <a:rPr lang="en-US" altLang="en-US" sz="1400" dirty="0">
                <a:hlinkClick r:id="rId3"/>
              </a:rPr>
              <a:t>rclark@indot.in.gov</a:t>
            </a:r>
            <a:r>
              <a:rPr lang="en-US" altLang="en-US" sz="1400" dirty="0"/>
              <a:t>  </a:t>
            </a:r>
          </a:p>
          <a:p>
            <a:pPr marL="0" indent="0" eaLnBrk="1" hangingPunct="1">
              <a:buNone/>
              <a:defRPr/>
            </a:pPr>
            <a:r>
              <a:rPr lang="en-US" sz="2000" b="1" dirty="0">
                <a:cs typeface="Tahoma" pitchFamily="34" charset="0"/>
              </a:rPr>
              <a:t>Visit Project Web Page </a:t>
            </a:r>
            <a:r>
              <a:rPr lang="en-US" sz="1600" dirty="0">
                <a:solidFill>
                  <a:srgbClr val="333399"/>
                </a:solidFill>
                <a:cs typeface="Tahoma" pitchFamily="34" charset="0"/>
                <a:hlinkClick r:id="rId4"/>
              </a:rPr>
              <a:t>https://www.in.gov/indot/4023.htm</a:t>
            </a:r>
            <a:endParaRPr lang="en-US" sz="1600" dirty="0">
              <a:solidFill>
                <a:srgbClr val="333399"/>
              </a:solidFill>
              <a:cs typeface="Tahoma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000" b="1" dirty="0">
                <a:cs typeface="Tahoma" pitchFamily="34" charset="0"/>
              </a:rPr>
              <a:t>Transportation Services Call Center</a:t>
            </a:r>
          </a:p>
          <a:p>
            <a:pPr marL="0" indent="0">
              <a:buNone/>
            </a:pPr>
            <a:r>
              <a:rPr lang="en-US" sz="1400" dirty="0"/>
              <a:t>Provides citizen and business customers with</a:t>
            </a:r>
            <a:br>
              <a:rPr lang="en-US" sz="1400" dirty="0"/>
            </a:br>
            <a:r>
              <a:rPr lang="en-US" sz="1400" dirty="0"/>
              <a:t>a single point-of-contact to request transportation                                    </a:t>
            </a:r>
            <a:br>
              <a:rPr lang="en-US" sz="1400" dirty="0"/>
            </a:br>
            <a:r>
              <a:rPr lang="en-US" sz="1400" dirty="0"/>
              <a:t>services, obtain information, or provide feedback</a:t>
            </a:r>
            <a:br>
              <a:rPr lang="en-US" sz="1400" dirty="0"/>
            </a:br>
            <a:r>
              <a:rPr lang="en-US" sz="1400" dirty="0"/>
              <a:t>through multiple channels of communications.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0066"/>
                </a:solidFill>
                <a:cs typeface="Tahoma" pitchFamily="34" charset="0"/>
              </a:rPr>
              <a:t>855-463-6848 • INDOT4U.com • INDOT@indot.in.gov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1400" dirty="0"/>
          </a:p>
        </p:txBody>
      </p:sp>
      <p:sp>
        <p:nvSpPr>
          <p:cNvPr id="12291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Project Resource Locations</a:t>
            </a:r>
          </a:p>
        </p:txBody>
      </p:sp>
      <p:pic>
        <p:nvPicPr>
          <p:cNvPr id="5" name="Content Placeholder 4" descr="District Mappt.PNG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3957" y="1119930"/>
            <a:ext cx="3100085" cy="4846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4971123"/>
            <a:ext cx="2257698" cy="99554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36D29A-D695-494A-9E60-3C0A0B8CD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89B3-7280-4858-A849-F123FE9B7AFE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577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Public Comment Session 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25780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Tahoma" pitchFamily="34" charset="0"/>
              </a:rPr>
              <a:t>Please visit with INDOT project officials following the</a:t>
            </a:r>
            <a:br>
              <a:rPr lang="en-US" dirty="0">
                <a:cs typeface="Tahoma" pitchFamily="34" charset="0"/>
              </a:rPr>
            </a:br>
            <a:r>
              <a:rPr lang="en-US" dirty="0">
                <a:cs typeface="Tahoma" pitchFamily="34" charset="0"/>
              </a:rPr>
              <a:t>public comment session</a:t>
            </a:r>
          </a:p>
          <a:p>
            <a:pPr eaLnBrk="1" hangingPunct="1">
              <a:defRPr/>
            </a:pPr>
            <a:r>
              <a:rPr lang="en-US" dirty="0">
                <a:cs typeface="Tahoma" pitchFamily="34" charset="0"/>
              </a:rPr>
              <a:t>Project Open House 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Project maps, displays, INDOT project team and informal Q &amp; A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INDOT Greenfield District webpage: </a:t>
            </a:r>
            <a:r>
              <a:rPr lang="en-US" dirty="0">
                <a:cs typeface="Tahoma" pitchFamily="34" charset="0"/>
                <a:hlinkClick r:id="rId2"/>
              </a:rPr>
              <a:t>http://www.in.gov/indot/2704.htm</a:t>
            </a:r>
            <a:r>
              <a:rPr lang="en-US" dirty="0">
                <a:cs typeface="Tahoma" pitchFamily="34" charset="0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60EF051B-5FE1-4DB9-9576-8F8744584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9C189B3-7280-4858-A849-F123FE9B7AFE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0659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5029200" cy="525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cs typeface="Tahoma" pitchFamily="34" charset="0"/>
              </a:rPr>
              <a:t>Introduction of INDOT Project Team</a:t>
            </a:r>
          </a:p>
          <a:p>
            <a:pPr lvl="1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Greenfield District Office </a:t>
            </a:r>
          </a:p>
          <a:p>
            <a:pPr lvl="2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1600" dirty="0">
                <a:cs typeface="Tahoma" pitchFamily="34" charset="0"/>
              </a:rPr>
              <a:t>Project Management</a:t>
            </a:r>
          </a:p>
          <a:p>
            <a:pPr lvl="2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1600" dirty="0">
                <a:cs typeface="Tahoma" pitchFamily="34" charset="0"/>
              </a:rPr>
              <a:t>Design</a:t>
            </a:r>
          </a:p>
          <a:p>
            <a:pPr lvl="2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1600" dirty="0">
                <a:cs typeface="Tahoma" pitchFamily="34" charset="0"/>
              </a:rPr>
              <a:t>Environmental Services</a:t>
            </a:r>
          </a:p>
          <a:p>
            <a:pPr lvl="2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1600" dirty="0">
                <a:cs typeface="Tahoma" pitchFamily="34" charset="0"/>
              </a:rPr>
              <a:t>Real Estate</a:t>
            </a:r>
          </a:p>
          <a:p>
            <a:pPr lvl="2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1600" dirty="0">
                <a:cs typeface="Tahoma" pitchFamily="34" charset="0"/>
              </a:rPr>
              <a:t>Communications </a:t>
            </a:r>
            <a:r>
              <a:rPr lang="en-US" sz="2000" dirty="0">
                <a:cs typeface="Tahoma" pitchFamily="34" charset="0"/>
              </a:rPr>
              <a:t> </a:t>
            </a:r>
          </a:p>
          <a:p>
            <a:pPr marL="227013" lvl="1" indent="-227013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Lawson Fisher &amp; Associates  </a:t>
            </a:r>
          </a:p>
          <a:p>
            <a:pPr marL="687388" lvl="2" indent="-225425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Engineering and Design Team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cs typeface="Tahoma" pitchFamily="34" charset="0"/>
              </a:rPr>
              <a:t>Recognition of elected and local public officials.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sz="half" idx="2"/>
          </p:nvPr>
        </p:nvSpPr>
        <p:spPr>
          <a:xfrm>
            <a:off x="5181600" y="914400"/>
            <a:ext cx="5791200" cy="56388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cs typeface="Tahoma" panose="020B0604030504040204" pitchFamily="34" charset="0"/>
              </a:rPr>
              <a:t>Sign-in at attendance table to be added to project mailing list.</a:t>
            </a:r>
          </a:p>
          <a:p>
            <a:pPr eaLnBrk="1" hangingPunct="1"/>
            <a:r>
              <a:rPr lang="en-US" altLang="en-US" sz="2400" dirty="0">
                <a:cs typeface="Tahoma" panose="020B0604030504040204" pitchFamily="34" charset="0"/>
              </a:rPr>
              <a:t>A public hearing notice was mailed to known property owners within project area.</a:t>
            </a:r>
          </a:p>
          <a:p>
            <a:pPr eaLnBrk="1" hangingPunct="1"/>
            <a:r>
              <a:rPr lang="en-US" altLang="en-US" sz="2400" dirty="0">
                <a:cs typeface="Tahoma" panose="020B0604030504040204" pitchFamily="34" charset="0"/>
              </a:rPr>
              <a:t>Announcement of this hearing was posted to INDOT website. A media release was also issued.</a:t>
            </a:r>
          </a:p>
          <a:p>
            <a:pPr eaLnBrk="1" hangingPunct="1"/>
            <a:r>
              <a:rPr lang="en-US" altLang="en-US" sz="2400" dirty="0">
                <a:cs typeface="Tahoma" panose="020B0604030504040204" pitchFamily="34" charset="0"/>
              </a:rPr>
              <a:t>A copy of presentation and project documentation is available on-line via INDOT website.</a:t>
            </a:r>
          </a:p>
          <a:p>
            <a:pPr eaLnBrk="1" hangingPunct="1"/>
            <a:r>
              <a:rPr lang="en-US" altLang="en-US" sz="2400" dirty="0">
                <a:cs typeface="Tahoma" panose="020B0604030504040204" pitchFamily="34" charset="0"/>
              </a:rPr>
              <a:t>Legal notice publishing:  </a:t>
            </a:r>
          </a:p>
          <a:p>
            <a:pPr lvl="1" eaLnBrk="1" hangingPunct="1">
              <a:buClr>
                <a:srgbClr val="002060"/>
              </a:buClr>
              <a:buSzPct val="100000"/>
            </a:pPr>
            <a:r>
              <a:rPr lang="en-US" altLang="en-US" sz="2000" dirty="0">
                <a:solidFill>
                  <a:srgbClr val="000066"/>
                </a:solidFill>
                <a:cs typeface="Tahoma" panose="020B0604030504040204" pitchFamily="34" charset="0"/>
              </a:rPr>
              <a:t>Kokomo Tribune  </a:t>
            </a:r>
          </a:p>
          <a:p>
            <a:pPr lvl="2" eaLnBrk="1" hangingPunct="1">
              <a:buClr>
                <a:srgbClr val="002060"/>
              </a:buClr>
              <a:buSzPct val="100000"/>
            </a:pPr>
            <a:r>
              <a:rPr lang="en-US" altLang="en-US" sz="1600" dirty="0">
                <a:solidFill>
                  <a:srgbClr val="000066"/>
                </a:solidFill>
                <a:cs typeface="Tahoma" panose="020B0604030504040204" pitchFamily="34" charset="0"/>
              </a:rPr>
              <a:t>January 29, 2020</a:t>
            </a:r>
          </a:p>
          <a:p>
            <a:pPr lvl="2" eaLnBrk="1" hangingPunct="1">
              <a:buClr>
                <a:srgbClr val="002060"/>
              </a:buClr>
              <a:buSzPct val="100000"/>
            </a:pPr>
            <a:r>
              <a:rPr lang="en-US" altLang="en-US" sz="1600" dirty="0">
                <a:solidFill>
                  <a:srgbClr val="000066"/>
                </a:solidFill>
                <a:cs typeface="Tahoma" panose="020B0604030504040204" pitchFamily="34" charset="0"/>
              </a:rPr>
              <a:t>February 5, 2020</a:t>
            </a:r>
          </a:p>
          <a:p>
            <a:pPr lvl="2" eaLnBrk="1" hangingPunct="1">
              <a:buClr>
                <a:srgbClr val="002060"/>
              </a:buClr>
              <a:buSzPct val="100000"/>
            </a:pPr>
            <a:r>
              <a:rPr lang="en-US" altLang="en-US" sz="1600" dirty="0">
                <a:solidFill>
                  <a:srgbClr val="000066"/>
                </a:solidFill>
                <a:cs typeface="Tahoma" panose="020B0604030504040204" pitchFamily="34" charset="0"/>
              </a:rPr>
              <a:t>February 12, 2020  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8196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S.R. 26 Intersection Improvement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6787E7-107E-4558-93E1-D47AB254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89B3-7280-4858-A849-F123FE9B7AFE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3453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Project Stakeholders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2578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Indiana Department of Transportation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Indiana Division Federal Highway Administration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Howard County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City of Kokomo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Elected &amp; Local officials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Residents and citizens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Commuters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Businesses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Emergency services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Schools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Community Organizations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Churches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8A15E02-A2C1-447D-92BD-F0E364CD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9C189B3-7280-4858-A849-F123FE9B7AFE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4883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Project Development </a:t>
            </a:r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207848"/>
              </p:ext>
            </p:extLst>
          </p:nvPr>
        </p:nvGraphicFramePr>
        <p:xfrm>
          <a:off x="457200" y="1600200"/>
          <a:ext cx="106680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4" name="Up Arrow Callout 72"/>
          <p:cNvSpPr>
            <a:spLocks noChangeArrowheads="1"/>
          </p:cNvSpPr>
          <p:nvPr/>
        </p:nvSpPr>
        <p:spPr bwMode="auto">
          <a:xfrm flipH="1">
            <a:off x="4343400" y="4205288"/>
            <a:ext cx="1981200" cy="276225"/>
          </a:xfrm>
          <a:prstGeom prst="upArrowCallout">
            <a:avLst>
              <a:gd name="adj1" fmla="val 23178"/>
              <a:gd name="adj2" fmla="val 0"/>
              <a:gd name="adj3" fmla="val 0"/>
              <a:gd name="adj4" fmla="val 10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02060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Public Hearing</a:t>
            </a:r>
          </a:p>
        </p:txBody>
      </p:sp>
      <p:sp>
        <p:nvSpPr>
          <p:cNvPr id="10245" name="Up Arrow Callout 72"/>
          <p:cNvSpPr>
            <a:spLocks noChangeArrowheads="1"/>
          </p:cNvSpPr>
          <p:nvPr/>
        </p:nvSpPr>
        <p:spPr bwMode="auto">
          <a:xfrm flipH="1">
            <a:off x="6477000" y="4205288"/>
            <a:ext cx="1981200" cy="830997"/>
          </a:xfrm>
          <a:prstGeom prst="upArrowCallout">
            <a:avLst>
              <a:gd name="adj1" fmla="val 23196"/>
              <a:gd name="adj2" fmla="val 0"/>
              <a:gd name="adj3" fmla="val 0"/>
              <a:gd name="adj4" fmla="val 10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02060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Additional public involvement to communicate project decision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B4EE638D-65E2-4E9E-B140-10EDBEABA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9C189B3-7280-4858-A849-F123FE9B7AFE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4092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Environmental Document  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257800"/>
          </a:xfrm>
        </p:spPr>
        <p:txBody>
          <a:bodyPr rtlCol="0">
            <a:normAutofit fontScale="92500" lnSpcReduction="20000"/>
          </a:bodyPr>
          <a:lstStyle/>
          <a:p>
            <a:pPr marL="0" lvl="1" indent="0" algn="just" eaLnBrk="1" fontAlgn="auto" hangingPunct="1">
              <a:spcAft>
                <a:spcPts val="600"/>
              </a:spcAft>
              <a:buClr>
                <a:srgbClr val="3333CC"/>
              </a:buClr>
              <a:buFont typeface="Arial" panose="020B0604020202020204" pitchFamily="34" charset="0"/>
              <a:buNone/>
              <a:defRPr/>
            </a:pPr>
            <a:r>
              <a:rPr lang="en-US" sz="3000" dirty="0">
                <a:cs typeface="Tahoma" pitchFamily="34" charset="0"/>
              </a:rPr>
              <a:t>National Environmental Policy Act (NEPA) </a:t>
            </a:r>
          </a:p>
          <a:p>
            <a:pPr marL="461963" lvl="1" eaLnBrk="1" fontAlgn="auto" hangingPunct="1">
              <a:spcAft>
                <a:spcPts val="600"/>
              </a:spcAft>
              <a:buClr>
                <a:srgbClr val="002060"/>
              </a:buClr>
              <a:defRPr/>
            </a:pPr>
            <a:r>
              <a:rPr lang="en-US" sz="2600" dirty="0">
                <a:cs typeface="Tahoma" pitchFamily="34" charset="0"/>
              </a:rPr>
              <a:t>Requires INDOT to analyze and evaluate the impacts of a proposed project</a:t>
            </a:r>
            <a:br>
              <a:rPr lang="en-US" sz="2600" dirty="0">
                <a:cs typeface="Tahoma" pitchFamily="34" charset="0"/>
              </a:rPr>
            </a:br>
            <a:r>
              <a:rPr lang="en-US" sz="2600" dirty="0">
                <a:cs typeface="Tahoma" pitchFamily="34" charset="0"/>
              </a:rPr>
              <a:t>to the natural and socio-economic environments</a:t>
            </a:r>
          </a:p>
          <a:p>
            <a:pPr marL="461963" lvl="1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600" dirty="0">
                <a:cs typeface="Tahoma" pitchFamily="34" charset="0"/>
              </a:rPr>
              <a:t>NEPA is a decision-making process</a:t>
            </a:r>
          </a:p>
          <a:p>
            <a:pPr marL="914400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200" dirty="0">
                <a:cs typeface="Tahoma" pitchFamily="34" charset="0"/>
              </a:rPr>
              <a:t>Purpose and Need</a:t>
            </a:r>
          </a:p>
          <a:p>
            <a:pPr marL="914400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200" dirty="0">
                <a:cs typeface="Tahoma" pitchFamily="34" charset="0"/>
              </a:rPr>
              <a:t>Alternatives Screening</a:t>
            </a:r>
          </a:p>
          <a:p>
            <a:pPr marL="914400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200" dirty="0">
                <a:cs typeface="Tahoma" pitchFamily="34" charset="0"/>
              </a:rPr>
              <a:t>Preferred Alternative  </a:t>
            </a:r>
          </a:p>
          <a:p>
            <a:pPr marL="457200" lvl="1" indent="0" eaLnBrk="1" fontAlgn="auto" hangingPunct="1">
              <a:spcAft>
                <a:spcPts val="0"/>
              </a:spcAft>
              <a:buClr>
                <a:srgbClr val="3333CC"/>
              </a:buClr>
              <a:buFont typeface="Arial" panose="020B0604020202020204" pitchFamily="34" charset="0"/>
              <a:buNone/>
              <a:defRPr/>
            </a:pPr>
            <a:endParaRPr lang="en-US" sz="1900" dirty="0">
              <a:cs typeface="Tahoma" pitchFamily="34" charset="0"/>
            </a:endParaRPr>
          </a:p>
          <a:p>
            <a:pPr marL="461963" lvl="1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600" dirty="0">
                <a:cs typeface="Tahoma" pitchFamily="34" charset="0"/>
              </a:rPr>
              <a:t>Impacts are analyzed, evaluated and described in an environmental document</a:t>
            </a:r>
          </a:p>
          <a:p>
            <a:pPr marL="914400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200" dirty="0">
                <a:cs typeface="Tahoma" pitchFamily="34" charset="0"/>
              </a:rPr>
              <a:t>What are the impacts this project might have on the community?</a:t>
            </a:r>
          </a:p>
          <a:p>
            <a:pPr marL="914400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200" dirty="0">
                <a:cs typeface="Tahoma" pitchFamily="34" charset="0"/>
              </a:rPr>
              <a:t>How can impacts be avoided?</a:t>
            </a:r>
          </a:p>
          <a:p>
            <a:pPr marL="914400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200" dirty="0">
                <a:cs typeface="Tahoma" pitchFamily="34" charset="0"/>
              </a:rPr>
              <a:t>Can impacts be minimized?</a:t>
            </a:r>
          </a:p>
          <a:p>
            <a:pPr marL="914400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200" dirty="0">
                <a:cs typeface="Tahoma" pitchFamily="34" charset="0"/>
              </a:rPr>
              <a:t>Mitigation for impacts?</a:t>
            </a:r>
          </a:p>
          <a:p>
            <a:pPr marL="914400" lvl="2" indent="0" eaLnBrk="1" fontAlgn="auto" hangingPunct="1">
              <a:spcAft>
                <a:spcPts val="0"/>
              </a:spcAft>
              <a:buClr>
                <a:srgbClr val="3333CC"/>
              </a:buClr>
              <a:buFont typeface="Arial" panose="020B0604020202020204" pitchFamily="34" charset="0"/>
              <a:buNone/>
              <a:defRPr/>
            </a:pPr>
            <a:r>
              <a:rPr lang="en-US" sz="1800" dirty="0">
                <a:cs typeface="Tahoma" pitchFamily="34" charset="0"/>
              </a:rPr>
              <a:t>  </a:t>
            </a:r>
            <a:endParaRPr lang="en-US" sz="1400" dirty="0">
              <a:cs typeface="Tahoma" pitchFamily="34" charset="0"/>
            </a:endParaRPr>
          </a:p>
          <a:p>
            <a:pPr marL="461963" lvl="1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600" dirty="0">
                <a:cs typeface="Tahoma" pitchFamily="34" charset="0"/>
              </a:rPr>
              <a:t>Environmental document released for public involvement</a:t>
            </a:r>
          </a:p>
          <a:p>
            <a:pPr marL="914400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200" dirty="0">
                <a:cs typeface="Tahoma" pitchFamily="34" charset="0"/>
              </a:rPr>
              <a:t>January 2019</a:t>
            </a:r>
          </a:p>
          <a:p>
            <a:pPr marL="914400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200" dirty="0">
                <a:cs typeface="Tahoma" pitchFamily="34" charset="0"/>
              </a:rPr>
              <a:t>Is available for public review 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A169BB4-F35A-43A8-ABC2-707D836AB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9C189B3-7280-4858-A849-F123FE9B7AFE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1111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Environmental Document 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257800"/>
          </a:xfrm>
        </p:spPr>
        <p:txBody>
          <a:bodyPr rtlCol="0"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dirty="0">
                <a:cs typeface="Tahoma" pitchFamily="34" charset="0"/>
              </a:rPr>
              <a:t>Environmental Process</a:t>
            </a:r>
          </a:p>
          <a:p>
            <a:pPr marL="461963" lvl="1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Establish Purpose and Need </a:t>
            </a:r>
          </a:p>
          <a:p>
            <a:pPr marL="461963" lvl="1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Develop possible alternatives</a:t>
            </a:r>
          </a:p>
          <a:p>
            <a:pPr marL="914400" lvl="2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The “No Build” alternative is a baseline for comparison</a:t>
            </a:r>
          </a:p>
          <a:p>
            <a:pPr marL="461963" lvl="1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Evaluate and screen alternatives</a:t>
            </a:r>
          </a:p>
          <a:p>
            <a:pPr marL="461963" lvl="1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Identify a preferred alternative </a:t>
            </a:r>
          </a:p>
          <a:p>
            <a:pPr lvl="1" eaLnBrk="1" hangingPunct="1">
              <a:buClr>
                <a:srgbClr val="3333CC"/>
              </a:buClr>
              <a:buSzPct val="60000"/>
              <a:buFont typeface="Arial" panose="020B0604020202020204" pitchFamily="34" charset="0"/>
              <a:buNone/>
              <a:defRPr/>
            </a:pPr>
            <a:endParaRPr lang="en-US" sz="800" dirty="0">
              <a:solidFill>
                <a:srgbClr val="FF0000"/>
              </a:solidFill>
              <a:cs typeface="Tahoma" pitchFamily="34" charset="0"/>
            </a:endParaRPr>
          </a:p>
          <a:p>
            <a:pPr marL="461963" lvl="1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Solicit public comment on environmental document and</a:t>
            </a:r>
            <a:br>
              <a:rPr lang="en-US" dirty="0">
                <a:cs typeface="Tahoma" pitchFamily="34" charset="0"/>
              </a:rPr>
            </a:br>
            <a:r>
              <a:rPr lang="en-US" dirty="0">
                <a:cs typeface="Tahoma" pitchFamily="34" charset="0"/>
              </a:rPr>
              <a:t>preliminary design plan </a:t>
            </a:r>
            <a:endParaRPr lang="en-US" sz="800" dirty="0">
              <a:cs typeface="Tahoma" pitchFamily="34" charset="0"/>
            </a:endParaRPr>
          </a:p>
          <a:p>
            <a:pPr marL="461963" lvl="1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Address and consider public comment as part of decision-making process </a:t>
            </a:r>
          </a:p>
          <a:p>
            <a:pPr marL="461963" lvl="1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Finalize and approve environmental document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1B0B176-C5AD-40BB-AEA7-229C88983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9C189B3-7280-4858-A849-F123FE9B7AFE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2675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7013" lvl="1" indent="-227013" eaLnBrk="1" hangingPunct="1">
              <a:buClr>
                <a:srgbClr val="002060"/>
              </a:buClr>
              <a:buSzPct val="100000"/>
            </a:pPr>
            <a:r>
              <a:rPr lang="en-US" altLang="en-US" dirty="0">
                <a:cs typeface="Tahoma" panose="020B0604030504040204" pitchFamily="34" charset="0"/>
              </a:rPr>
              <a:t>Right-of-Way</a:t>
            </a:r>
          </a:p>
          <a:p>
            <a:pPr marL="227013" lvl="1" indent="-227013" eaLnBrk="1" hangingPunct="1">
              <a:buClr>
                <a:srgbClr val="002060"/>
              </a:buClr>
              <a:buSzPct val="100000"/>
            </a:pPr>
            <a:r>
              <a:rPr lang="en-US" altLang="en-US" dirty="0">
                <a:cs typeface="Tahoma" panose="020B0604030504040204" pitchFamily="34" charset="0"/>
              </a:rPr>
              <a:t>Streams, Wetlands, and Other Waters</a:t>
            </a:r>
            <a:r>
              <a:rPr lang="en-US" altLang="en-US" b="1" dirty="0">
                <a:cs typeface="Tahoma" panose="020B0604030504040204" pitchFamily="34" charset="0"/>
              </a:rPr>
              <a:t>	</a:t>
            </a:r>
          </a:p>
          <a:p>
            <a:pPr marL="227013" lvl="1" indent="-227013" eaLnBrk="1" hangingPunct="1">
              <a:buClr>
                <a:srgbClr val="002060"/>
              </a:buClr>
              <a:buSzPct val="100000"/>
            </a:pPr>
            <a:r>
              <a:rPr lang="en-US" altLang="en-US" dirty="0">
                <a:cs typeface="Tahoma" panose="020B0604030504040204" pitchFamily="34" charset="0"/>
              </a:rPr>
              <a:t>Floodplains</a:t>
            </a:r>
            <a:r>
              <a:rPr lang="en-US" altLang="en-US" b="1" dirty="0">
                <a:cs typeface="Tahoma" panose="020B0604030504040204" pitchFamily="34" charset="0"/>
              </a:rPr>
              <a:t>    </a:t>
            </a:r>
          </a:p>
          <a:p>
            <a:pPr marL="227013" lvl="1" indent="-227013" eaLnBrk="1" hangingPunct="1">
              <a:buClr>
                <a:srgbClr val="002060"/>
              </a:buClr>
              <a:buSzPct val="100000"/>
            </a:pPr>
            <a:r>
              <a:rPr lang="en-US" altLang="en-US" dirty="0">
                <a:cs typeface="Tahoma" panose="020B0604030504040204" pitchFamily="34" charset="0"/>
              </a:rPr>
              <a:t>Endangered Species</a:t>
            </a:r>
          </a:p>
          <a:p>
            <a:pPr marL="227013" lvl="1" indent="-227013" eaLnBrk="1" hangingPunct="1">
              <a:buClr>
                <a:srgbClr val="002060"/>
              </a:buClr>
              <a:buSzPct val="100000"/>
            </a:pPr>
            <a:r>
              <a:rPr lang="en-US" altLang="en-US" dirty="0">
                <a:cs typeface="Tahoma" panose="020B0604030504040204" pitchFamily="34" charset="0"/>
              </a:rPr>
              <a:t>Farmland</a:t>
            </a:r>
          </a:p>
          <a:p>
            <a:pPr marL="227013" lvl="1" indent="-227013" eaLnBrk="1" hangingPunct="1">
              <a:buClr>
                <a:srgbClr val="002060"/>
              </a:buClr>
              <a:buSzPct val="100000"/>
            </a:pPr>
            <a:r>
              <a:rPr lang="en-US" altLang="en-US" dirty="0">
                <a:cs typeface="Tahoma" panose="020B0604030504040204" pitchFamily="34" charset="0"/>
              </a:rPr>
              <a:t>Cultural Resources (Historic/Archaeological) </a:t>
            </a:r>
          </a:p>
          <a:p>
            <a:pPr marL="227013" lvl="1" indent="-227013" eaLnBrk="1" hangingPunct="1">
              <a:buClr>
                <a:srgbClr val="002060"/>
              </a:buClr>
              <a:buSzPct val="100000"/>
            </a:pPr>
            <a:r>
              <a:rPr lang="en-US" altLang="en-US" dirty="0">
                <a:cs typeface="Tahoma" panose="020B0604030504040204" pitchFamily="34" charset="0"/>
              </a:rPr>
              <a:t>Parks and Recreational Lands (Trails)</a:t>
            </a:r>
          </a:p>
          <a:p>
            <a:pPr marL="227013" lvl="1" indent="-227013" eaLnBrk="1" hangingPunct="1">
              <a:buClr>
                <a:srgbClr val="002060"/>
              </a:buClr>
              <a:buSzPct val="100000"/>
            </a:pPr>
            <a:r>
              <a:rPr lang="en-US" altLang="en-US" dirty="0">
                <a:cs typeface="Tahoma" panose="020B0604030504040204" pitchFamily="34" charset="0"/>
              </a:rPr>
              <a:t>Air Quality</a:t>
            </a:r>
          </a:p>
          <a:p>
            <a:pPr marL="227013" lvl="1" indent="-227013" eaLnBrk="1" hangingPunct="1">
              <a:buClr>
                <a:srgbClr val="002060"/>
              </a:buClr>
              <a:buSzPct val="100000"/>
            </a:pPr>
            <a:r>
              <a:rPr lang="en-US" altLang="en-US" dirty="0">
                <a:cs typeface="Tahoma" panose="020B0604030504040204" pitchFamily="34" charset="0"/>
              </a:rPr>
              <a:t>Community Impacts</a:t>
            </a:r>
          </a:p>
          <a:p>
            <a:pPr marL="227013" lvl="1" indent="-227013" eaLnBrk="1" hangingPunct="1">
              <a:buClr>
                <a:srgbClr val="002060"/>
              </a:buClr>
              <a:buSzPct val="100000"/>
            </a:pPr>
            <a:r>
              <a:rPr lang="en-US" altLang="en-US" dirty="0">
                <a:cs typeface="Tahoma" panose="020B0604030504040204" pitchFamily="34" charset="0"/>
              </a:rPr>
              <a:t>Public Involvement </a:t>
            </a:r>
          </a:p>
          <a:p>
            <a:pPr marL="0" lvl="1" indent="0" eaLnBrk="1" hangingPunct="1">
              <a:buClr>
                <a:srgbClr val="3333CC"/>
              </a:buClr>
              <a:buSzPct val="60000"/>
              <a:buNone/>
            </a:pPr>
            <a:endParaRPr lang="en-US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6075" lvl="1" indent="-346075" eaLnBrk="1" hangingPunct="1">
              <a:buClr>
                <a:srgbClr val="3333CC"/>
              </a:buClr>
              <a:buSzPct val="60000"/>
            </a:pPr>
            <a:endParaRPr lang="en-US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</a:pPr>
            <a:endParaRPr lang="en-US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altLang="en-US" sz="2400" dirty="0"/>
          </a:p>
          <a:p>
            <a:pPr eaLnBrk="1" hangingPunct="1"/>
            <a:endParaRPr lang="en-US" altLang="en-US" dirty="0"/>
          </a:p>
        </p:txBody>
      </p:sp>
      <p:sp>
        <p:nvSpPr>
          <p:cNvPr id="13316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Types of Items Evaluated 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1" y="1116634"/>
            <a:ext cx="4750765" cy="475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9F56F5-766D-47FC-83B0-89CB614F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89B3-7280-4858-A849-F123FE9B7AF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786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Public Involvement  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562600"/>
          </a:xfrm>
        </p:spPr>
        <p:txBody>
          <a:bodyPr rtlCol="0">
            <a:normAutofit/>
          </a:bodyPr>
          <a:lstStyle/>
          <a:p>
            <a:pPr marL="233363" lvl="1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800" dirty="0">
                <a:cs typeface="Tahoma" pitchFamily="34" charset="0"/>
              </a:rPr>
              <a:t>Notice of Entry for Survey –  2019</a:t>
            </a:r>
          </a:p>
          <a:p>
            <a:pPr marL="690563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400" dirty="0">
                <a:cs typeface="Tahoma" pitchFamily="34" charset="0"/>
              </a:rPr>
              <a:t>Letters mailed to properties within general area</a:t>
            </a:r>
          </a:p>
          <a:p>
            <a:pPr marL="1147763" lvl="3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000" dirty="0">
                <a:cs typeface="Tahoma" pitchFamily="34" charset="0"/>
              </a:rPr>
              <a:t>Gather data for environmental analysis </a:t>
            </a:r>
          </a:p>
          <a:p>
            <a:pPr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endParaRPr lang="en-US" b="1" dirty="0">
              <a:cs typeface="Tahoma" pitchFamily="34" charset="0"/>
            </a:endParaRPr>
          </a:p>
          <a:p>
            <a:pPr marL="228600" lvl="1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800" dirty="0">
                <a:cs typeface="Tahoma" pitchFamily="34" charset="0"/>
              </a:rPr>
              <a:t>Public involvement process – February 2020</a:t>
            </a:r>
          </a:p>
          <a:p>
            <a:pPr marL="685800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400" dirty="0">
                <a:cs typeface="Tahoma" pitchFamily="34" charset="0"/>
              </a:rPr>
              <a:t>Opportunity for public to provide input regarding the proposed project</a:t>
            </a:r>
          </a:p>
          <a:p>
            <a:pPr marL="685800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endParaRPr lang="en-US" sz="2200" dirty="0">
              <a:cs typeface="Tahoma" pitchFamily="34" charset="0"/>
            </a:endParaRPr>
          </a:p>
          <a:p>
            <a:pPr marL="457200" lvl="2" indent="0" eaLnBrk="1" fontAlgn="auto" hangingPunct="1">
              <a:spcAft>
                <a:spcPts val="0"/>
              </a:spcAft>
              <a:buClr>
                <a:srgbClr val="002060"/>
              </a:buClr>
              <a:buNone/>
              <a:defRPr/>
            </a:pPr>
            <a:endParaRPr lang="en-US" sz="2200" dirty="0">
              <a:cs typeface="Tahoma" pitchFamily="34" charset="0"/>
            </a:endParaRPr>
          </a:p>
          <a:p>
            <a:pPr marL="228600" lvl="1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800" dirty="0">
                <a:cs typeface="Tahoma" pitchFamily="34" charset="0"/>
              </a:rPr>
              <a:t>Communicate project decision Spring 2020</a:t>
            </a:r>
          </a:p>
          <a:p>
            <a:pPr marL="690563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400" dirty="0">
                <a:cs typeface="Tahoma" pitchFamily="34" charset="0"/>
              </a:rPr>
              <a:t>INDOT seeking public comment and input regarding proposed project 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914400" lvl="2" indent="0" eaLnBrk="1" fontAlgn="auto" hangingPunct="1">
              <a:spcAft>
                <a:spcPts val="0"/>
              </a:spcAft>
              <a:buClr>
                <a:srgbClr val="3333CC"/>
              </a:buClr>
              <a:buNone/>
              <a:defRPr/>
            </a:pPr>
            <a:endParaRPr lang="en-US" sz="1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684DF8E-B9CE-465F-907D-44E7BE110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9C189B3-7280-4858-A849-F123FE9B7AFE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693686"/>
      </p:ext>
    </p:extLst>
  </p:cSld>
  <p:clrMapOvr>
    <a:masterClrMapping/>
  </p:clrMapOvr>
</p:sld>
</file>

<file path=ppt/theme/theme1.xml><?xml version="1.0" encoding="utf-8"?>
<a:theme xmlns:a="http://schemas.openxmlformats.org/drawingml/2006/main" name="INDO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 [Read-Only]" id="{FEA32192-9ABD-4312-B392-49E638B7030A}" vid="{E813C326-D958-4B52-B23C-AE2A6C217517}"/>
    </a:ext>
  </a:extLst>
</a:theme>
</file>

<file path=ppt/theme/theme2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 [Read-Only]" id="{FEA32192-9ABD-4312-B392-49E638B7030A}" vid="{2792E1F4-B8D7-4B47-955F-F727972522C6}"/>
    </a:ext>
  </a:extLst>
</a:theme>
</file>

<file path=ppt/theme/theme3.xml><?xml version="1.0" encoding="utf-8"?>
<a:theme xmlns:a="http://schemas.openxmlformats.org/drawingml/2006/main" name="2_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 [Read-Only]" id="{FEA32192-9ABD-4312-B392-49E638B7030A}" vid="{EB3F3A31-7812-43B9-8B10-F338FF510AD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NEWINDOTpowerpointMARCH2017</Template>
  <TotalTime>0</TotalTime>
  <Words>1220</Words>
  <Application>Microsoft Office PowerPoint</Application>
  <PresentationFormat>Widescreen</PresentationFormat>
  <Paragraphs>276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Tahoma</vt:lpstr>
      <vt:lpstr>INDOT Theme</vt:lpstr>
      <vt:lpstr>1_Title Slide</vt:lpstr>
      <vt:lpstr>2_Blank Slide</vt:lpstr>
      <vt:lpstr>State Road 26 Intersection Project at C.R. 100 West (Park Road) Howard County</vt:lpstr>
      <vt:lpstr>Welcome </vt:lpstr>
      <vt:lpstr>S.R. 26 Intersection Improvement</vt:lpstr>
      <vt:lpstr>Project Stakeholders </vt:lpstr>
      <vt:lpstr>Project Development </vt:lpstr>
      <vt:lpstr>Environmental Document   </vt:lpstr>
      <vt:lpstr>Environmental Document  </vt:lpstr>
      <vt:lpstr>Types of Items Evaluated </vt:lpstr>
      <vt:lpstr>Public Involvement   </vt:lpstr>
      <vt:lpstr>Project Resource Locations</vt:lpstr>
      <vt:lpstr>Existing Intersection   </vt:lpstr>
      <vt:lpstr>S.R. 26 Intersection Improvement </vt:lpstr>
      <vt:lpstr>Intersection Safety Analysis </vt:lpstr>
      <vt:lpstr>Alternatives Considered </vt:lpstr>
      <vt:lpstr>S.R. 26 Intersection Improvement  </vt:lpstr>
      <vt:lpstr>Aerial View of Proposed Intersection</vt:lpstr>
      <vt:lpstr>Aerial View of Proposed Intersection</vt:lpstr>
      <vt:lpstr>Approaching the Intersection </vt:lpstr>
      <vt:lpstr>Approaching the Intersection </vt:lpstr>
      <vt:lpstr>Real Estate   </vt:lpstr>
      <vt:lpstr>Real Estate Acquisition Process </vt:lpstr>
      <vt:lpstr>Submit Public Comments </vt:lpstr>
      <vt:lpstr>Project Schedule </vt:lpstr>
      <vt:lpstr>Next Steps </vt:lpstr>
      <vt:lpstr>Project Resource Locations</vt:lpstr>
      <vt:lpstr>Public Comment Session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2017-03-16T13:11:52Z</dcterms:created>
  <dcterms:modified xsi:type="dcterms:W3CDTF">2020-02-12T20:09:11Z</dcterms:modified>
</cp:coreProperties>
</file>