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6" r:id="rId3"/>
    <p:sldId id="259" r:id="rId4"/>
    <p:sldId id="258" r:id="rId5"/>
    <p:sldId id="261" r:id="rId6"/>
    <p:sldId id="262" r:id="rId7"/>
    <p:sldId id="290" r:id="rId8"/>
    <p:sldId id="263" r:id="rId9"/>
    <p:sldId id="302" r:id="rId10"/>
    <p:sldId id="303" r:id="rId11"/>
    <p:sldId id="304" r:id="rId12"/>
    <p:sldId id="291" r:id="rId13"/>
    <p:sldId id="268" r:id="rId14"/>
    <p:sldId id="270" r:id="rId15"/>
    <p:sldId id="272" r:id="rId16"/>
    <p:sldId id="307" r:id="rId17"/>
    <p:sldId id="305" r:id="rId18"/>
    <p:sldId id="306" r:id="rId19"/>
    <p:sldId id="287" r:id="rId20"/>
    <p:sldId id="277" r:id="rId21"/>
    <p:sldId id="274" r:id="rId22"/>
    <p:sldId id="288" r:id="rId23"/>
    <p:sldId id="294" r:id="rId24"/>
    <p:sldId id="285" r:id="rId25"/>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489D0-7916-C36B-B84E-6193119EB48B}" name="Jacob Goodman" initials="JG" userId="S::jgoodman@bfsengr.com::78bede15-949d-45b5-bc10-59af2ca8b5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61"/>
    <a:srgbClr val="0119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92689" autoAdjust="0"/>
  </p:normalViewPr>
  <p:slideViewPr>
    <p:cSldViewPr snapToGrid="0">
      <p:cViewPr varScale="1">
        <p:scale>
          <a:sx n="106" d="100"/>
          <a:sy n="106" d="100"/>
        </p:scale>
        <p:origin x="912"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1723"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CE21A-66E7-41CA-9030-44DE85180955}"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EAE5BA1F-47E0-4D00-A89C-C76865E91E7B}">
      <dgm:prSet phldrT="[Text]"/>
      <dgm:spPr/>
      <dgm:t>
        <a:bodyPr/>
        <a:lstStyle/>
        <a:p>
          <a:pPr>
            <a:spcAft>
              <a:spcPts val="600"/>
            </a:spcAft>
          </a:pPr>
          <a:r>
            <a:rPr lang="en-US" dirty="0"/>
            <a:t>Begin </a:t>
          </a:r>
        </a:p>
        <a:p>
          <a:pPr>
            <a:spcAft>
              <a:spcPts val="600"/>
            </a:spcAft>
          </a:pPr>
          <a:r>
            <a:rPr lang="en-US" dirty="0"/>
            <a:t>Construction</a:t>
          </a:r>
        </a:p>
      </dgm:t>
    </dgm:pt>
    <dgm:pt modelId="{5CA7817F-4786-44FF-A727-038CC099FA90}" type="parTrans" cxnId="{3B009117-A62B-4B56-833E-5600783337E9}">
      <dgm:prSet/>
      <dgm:spPr/>
      <dgm:t>
        <a:bodyPr/>
        <a:lstStyle/>
        <a:p>
          <a:endParaRPr lang="en-US"/>
        </a:p>
      </dgm:t>
    </dgm:pt>
    <dgm:pt modelId="{EE8330EF-CD14-4E17-82D6-8D9AE3FD670E}" type="sibTrans" cxnId="{3B009117-A62B-4B56-833E-5600783337E9}">
      <dgm:prSet/>
      <dgm:spPr/>
      <dgm:t>
        <a:bodyPr/>
        <a:lstStyle/>
        <a:p>
          <a:endParaRPr lang="en-US"/>
        </a:p>
      </dgm:t>
    </dgm:pt>
    <dgm:pt modelId="{6C5243D9-2598-4BFA-B53C-BC4849AE3C00}">
      <dgm:prSet phldrT="[Text]"/>
      <dgm:spPr/>
      <dgm:t>
        <a:bodyPr/>
        <a:lstStyle/>
        <a:p>
          <a:pPr>
            <a:spcAft>
              <a:spcPts val="600"/>
            </a:spcAft>
          </a:pPr>
          <a:r>
            <a:rPr lang="en-US" dirty="0"/>
            <a:t>Construction</a:t>
          </a:r>
        </a:p>
        <a:p>
          <a:pPr>
            <a:spcAft>
              <a:spcPts val="600"/>
            </a:spcAft>
          </a:pPr>
          <a:r>
            <a:rPr lang="en-US" dirty="0"/>
            <a:t> Completion</a:t>
          </a:r>
        </a:p>
      </dgm:t>
    </dgm:pt>
    <dgm:pt modelId="{C32958E9-1E7A-4C94-B7FB-A696841486A9}" type="parTrans" cxnId="{7798F023-472D-43C6-95E6-E15C6DE017AE}">
      <dgm:prSet/>
      <dgm:spPr/>
      <dgm:t>
        <a:bodyPr/>
        <a:lstStyle/>
        <a:p>
          <a:endParaRPr lang="en-US"/>
        </a:p>
      </dgm:t>
    </dgm:pt>
    <dgm:pt modelId="{FEF8063A-011D-4867-AA3E-F2B0CAAD7164}" type="sibTrans" cxnId="{7798F023-472D-43C6-95E6-E15C6DE017AE}">
      <dgm:prSet/>
      <dgm:spPr/>
      <dgm:t>
        <a:bodyPr/>
        <a:lstStyle/>
        <a:p>
          <a:endParaRPr lang="en-US"/>
        </a:p>
      </dgm:t>
    </dgm:pt>
    <dgm:pt modelId="{97C933E2-6384-470D-8280-BBA851F11887}" type="pres">
      <dgm:prSet presAssocID="{942CE21A-66E7-41CA-9030-44DE85180955}" presName="Name0" presStyleCnt="0">
        <dgm:presLayoutVars>
          <dgm:dir/>
          <dgm:resizeHandles val="exact"/>
        </dgm:presLayoutVars>
      </dgm:prSet>
      <dgm:spPr/>
    </dgm:pt>
    <dgm:pt modelId="{11C16E83-469D-4220-AFF6-05479535094C}" type="pres">
      <dgm:prSet presAssocID="{EAE5BA1F-47E0-4D00-A89C-C76865E91E7B}" presName="composite" presStyleCnt="0"/>
      <dgm:spPr/>
    </dgm:pt>
    <dgm:pt modelId="{7C0D0DEF-2C98-4737-B99A-0FC5C2CDE2D0}" type="pres">
      <dgm:prSet presAssocID="{EAE5BA1F-47E0-4D00-A89C-C76865E91E7B}" presName="bgChev" presStyleLbl="node1" presStyleIdx="0" presStyleCnt="2"/>
      <dgm:spPr/>
    </dgm:pt>
    <dgm:pt modelId="{CA4C035E-9695-4E8A-A519-96E976CFD75A}" type="pres">
      <dgm:prSet presAssocID="{EAE5BA1F-47E0-4D00-A89C-C76865E91E7B}" presName="txNode" presStyleLbl="fgAcc1" presStyleIdx="0" presStyleCnt="2">
        <dgm:presLayoutVars>
          <dgm:bulletEnabled val="1"/>
        </dgm:presLayoutVars>
      </dgm:prSet>
      <dgm:spPr/>
    </dgm:pt>
    <dgm:pt modelId="{5AE21F43-454A-4821-81F6-B305355B3CA3}" type="pres">
      <dgm:prSet presAssocID="{EE8330EF-CD14-4E17-82D6-8D9AE3FD670E}" presName="compositeSpace" presStyleCnt="0"/>
      <dgm:spPr/>
    </dgm:pt>
    <dgm:pt modelId="{741C0D09-E541-489C-8154-ECDDC305E503}" type="pres">
      <dgm:prSet presAssocID="{6C5243D9-2598-4BFA-B53C-BC4849AE3C00}" presName="composite" presStyleCnt="0"/>
      <dgm:spPr/>
    </dgm:pt>
    <dgm:pt modelId="{806D7EF4-50B0-4627-BBEA-7FDBA28FCEC0}" type="pres">
      <dgm:prSet presAssocID="{6C5243D9-2598-4BFA-B53C-BC4849AE3C00}" presName="bgChev" presStyleLbl="node1" presStyleIdx="1" presStyleCnt="2"/>
      <dgm:spPr/>
    </dgm:pt>
    <dgm:pt modelId="{10CE97D2-D150-45DF-956E-4C811FADA591}" type="pres">
      <dgm:prSet presAssocID="{6C5243D9-2598-4BFA-B53C-BC4849AE3C00}" presName="txNode" presStyleLbl="fgAcc1" presStyleIdx="1" presStyleCnt="2">
        <dgm:presLayoutVars>
          <dgm:bulletEnabled val="1"/>
        </dgm:presLayoutVars>
      </dgm:prSet>
      <dgm:spPr/>
    </dgm:pt>
  </dgm:ptLst>
  <dgm:cxnLst>
    <dgm:cxn modelId="{3B009117-A62B-4B56-833E-5600783337E9}" srcId="{942CE21A-66E7-41CA-9030-44DE85180955}" destId="{EAE5BA1F-47E0-4D00-A89C-C76865E91E7B}" srcOrd="0" destOrd="0" parTransId="{5CA7817F-4786-44FF-A727-038CC099FA90}" sibTransId="{EE8330EF-CD14-4E17-82D6-8D9AE3FD670E}"/>
    <dgm:cxn modelId="{7798F023-472D-43C6-95E6-E15C6DE017AE}" srcId="{942CE21A-66E7-41CA-9030-44DE85180955}" destId="{6C5243D9-2598-4BFA-B53C-BC4849AE3C00}" srcOrd="1" destOrd="0" parTransId="{C32958E9-1E7A-4C94-B7FB-A696841486A9}" sibTransId="{FEF8063A-011D-4867-AA3E-F2B0CAAD7164}"/>
    <dgm:cxn modelId="{18905D4E-91C8-473E-AA62-61FA131D7065}" type="presOf" srcId="{942CE21A-66E7-41CA-9030-44DE85180955}" destId="{97C933E2-6384-470D-8280-BBA851F11887}" srcOrd="0" destOrd="0" presId="urn:microsoft.com/office/officeart/2005/8/layout/chevronAccent+Icon"/>
    <dgm:cxn modelId="{33FF0093-F4F7-4D77-B03D-4880CA2025D7}" type="presOf" srcId="{EAE5BA1F-47E0-4D00-A89C-C76865E91E7B}" destId="{CA4C035E-9695-4E8A-A519-96E976CFD75A}" srcOrd="0" destOrd="0" presId="urn:microsoft.com/office/officeart/2005/8/layout/chevronAccent+Icon"/>
    <dgm:cxn modelId="{8DFBED94-8650-479F-B76A-05BE42761303}" type="presOf" srcId="{6C5243D9-2598-4BFA-B53C-BC4849AE3C00}" destId="{10CE97D2-D150-45DF-956E-4C811FADA591}" srcOrd="0" destOrd="0" presId="urn:microsoft.com/office/officeart/2005/8/layout/chevronAccent+Icon"/>
    <dgm:cxn modelId="{14F64CA3-390F-4CE9-87AC-423E874F2309}" type="presParOf" srcId="{97C933E2-6384-470D-8280-BBA851F11887}" destId="{11C16E83-469D-4220-AFF6-05479535094C}" srcOrd="0" destOrd="0" presId="urn:microsoft.com/office/officeart/2005/8/layout/chevronAccent+Icon"/>
    <dgm:cxn modelId="{D2EA0F9A-B7AB-4C54-9701-B1EF6BE649CA}" type="presParOf" srcId="{11C16E83-469D-4220-AFF6-05479535094C}" destId="{7C0D0DEF-2C98-4737-B99A-0FC5C2CDE2D0}" srcOrd="0" destOrd="0" presId="urn:microsoft.com/office/officeart/2005/8/layout/chevronAccent+Icon"/>
    <dgm:cxn modelId="{DAFA662F-7906-4CD6-B749-2DBE2653EB92}" type="presParOf" srcId="{11C16E83-469D-4220-AFF6-05479535094C}" destId="{CA4C035E-9695-4E8A-A519-96E976CFD75A}" srcOrd="1" destOrd="0" presId="urn:microsoft.com/office/officeart/2005/8/layout/chevronAccent+Icon"/>
    <dgm:cxn modelId="{ECA99D00-8143-4DE8-9C2B-3B4B31554A68}" type="presParOf" srcId="{97C933E2-6384-470D-8280-BBA851F11887}" destId="{5AE21F43-454A-4821-81F6-B305355B3CA3}" srcOrd="1" destOrd="0" presId="urn:microsoft.com/office/officeart/2005/8/layout/chevronAccent+Icon"/>
    <dgm:cxn modelId="{B199A6CF-B48B-4550-A06C-2E7DC1B081B3}" type="presParOf" srcId="{97C933E2-6384-470D-8280-BBA851F11887}" destId="{741C0D09-E541-489C-8154-ECDDC305E503}" srcOrd="2" destOrd="0" presId="urn:microsoft.com/office/officeart/2005/8/layout/chevronAccent+Icon"/>
    <dgm:cxn modelId="{75B081B9-EAB1-48C4-9B97-1E5543925975}" type="presParOf" srcId="{741C0D09-E541-489C-8154-ECDDC305E503}" destId="{806D7EF4-50B0-4627-BBEA-7FDBA28FCEC0}" srcOrd="0" destOrd="0" presId="urn:microsoft.com/office/officeart/2005/8/layout/chevronAccent+Icon"/>
    <dgm:cxn modelId="{F3F17005-FB37-46A5-A5E6-6B979084CFBC}" type="presParOf" srcId="{741C0D09-E541-489C-8154-ECDDC305E503}" destId="{10CE97D2-D150-45DF-956E-4C811FADA591}"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D0DEF-2C98-4737-B99A-0FC5C2CDE2D0}">
      <dsp:nvSpPr>
        <dsp:cNvPr id="0" name=""/>
        <dsp:cNvSpPr/>
      </dsp:nvSpPr>
      <dsp:spPr>
        <a:xfrm>
          <a:off x="4152" y="0"/>
          <a:ext cx="4314490" cy="1308213"/>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C035E-9695-4E8A-A519-96E976CFD75A}">
      <dsp:nvSpPr>
        <dsp:cNvPr id="0" name=""/>
        <dsp:cNvSpPr/>
      </dsp:nvSpPr>
      <dsp:spPr>
        <a:xfrm>
          <a:off x="1154683" y="327053"/>
          <a:ext cx="3643347" cy="1308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ts val="600"/>
            </a:spcAft>
            <a:buNone/>
          </a:pPr>
          <a:r>
            <a:rPr lang="en-US" sz="2700" kern="1200" dirty="0"/>
            <a:t>Begin </a:t>
          </a:r>
        </a:p>
        <a:p>
          <a:pPr marL="0" lvl="0" indent="0" algn="ctr" defTabSz="1200150">
            <a:lnSpc>
              <a:spcPct val="90000"/>
            </a:lnSpc>
            <a:spcBef>
              <a:spcPct val="0"/>
            </a:spcBef>
            <a:spcAft>
              <a:spcPts val="600"/>
            </a:spcAft>
            <a:buNone/>
          </a:pPr>
          <a:r>
            <a:rPr lang="en-US" sz="2700" kern="1200" dirty="0"/>
            <a:t>Construction</a:t>
          </a:r>
        </a:p>
      </dsp:txBody>
      <dsp:txXfrm>
        <a:off x="1192999" y="365369"/>
        <a:ext cx="3566715" cy="1231581"/>
      </dsp:txXfrm>
    </dsp:sp>
    <dsp:sp modelId="{806D7EF4-50B0-4627-BBEA-7FDBA28FCEC0}">
      <dsp:nvSpPr>
        <dsp:cNvPr id="0" name=""/>
        <dsp:cNvSpPr/>
      </dsp:nvSpPr>
      <dsp:spPr>
        <a:xfrm>
          <a:off x="4932259" y="0"/>
          <a:ext cx="4314490" cy="1308213"/>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E97D2-D150-45DF-956E-4C811FADA591}">
      <dsp:nvSpPr>
        <dsp:cNvPr id="0" name=""/>
        <dsp:cNvSpPr/>
      </dsp:nvSpPr>
      <dsp:spPr>
        <a:xfrm>
          <a:off x="6082790" y="327053"/>
          <a:ext cx="3643347" cy="1308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ts val="600"/>
            </a:spcAft>
            <a:buNone/>
          </a:pPr>
          <a:r>
            <a:rPr lang="en-US" sz="2700" kern="1200" dirty="0"/>
            <a:t>Construction</a:t>
          </a:r>
        </a:p>
        <a:p>
          <a:pPr marL="0" lvl="0" indent="0" algn="ctr" defTabSz="1200150">
            <a:lnSpc>
              <a:spcPct val="90000"/>
            </a:lnSpc>
            <a:spcBef>
              <a:spcPct val="0"/>
            </a:spcBef>
            <a:spcAft>
              <a:spcPts val="600"/>
            </a:spcAft>
            <a:buNone/>
          </a:pPr>
          <a:r>
            <a:rPr lang="en-US" sz="2700" kern="1200" dirty="0"/>
            <a:t> Completion</a:t>
          </a:r>
        </a:p>
      </dsp:txBody>
      <dsp:txXfrm>
        <a:off x="6121106" y="365369"/>
        <a:ext cx="3566715" cy="12315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37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003" y="0"/>
            <a:ext cx="4033943" cy="352375"/>
          </a:xfrm>
          <a:prstGeom prst="rect">
            <a:avLst/>
          </a:prstGeom>
        </p:spPr>
        <p:txBody>
          <a:bodyPr vert="horz" lIns="93324" tIns="46662" rIns="93324" bIns="46662" rtlCol="0"/>
          <a:lstStyle>
            <a:lvl1pPr algn="r">
              <a:defRPr sz="1200"/>
            </a:lvl1pPr>
          </a:lstStyle>
          <a:p>
            <a:fld id="{5816516A-E96C-42F7-A5E3-BBD4C239680D}" type="datetimeFigureOut">
              <a:rPr lang="en-US" smtClean="0"/>
              <a:t>1/20/2023</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6"/>
            <a:ext cx="7447280" cy="2765346"/>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726"/>
            <a:ext cx="4033943" cy="352374"/>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003" y="6670726"/>
            <a:ext cx="4033943" cy="352374"/>
          </a:xfrm>
          <a:prstGeom prst="rect">
            <a:avLst/>
          </a:prstGeom>
        </p:spPr>
        <p:txBody>
          <a:bodyPr vert="horz" lIns="93324" tIns="46662" rIns="93324" bIns="46662" rtlCol="0" anchor="b"/>
          <a:lstStyle>
            <a:lvl1pPr algn="r">
              <a:defRPr sz="1200"/>
            </a:lvl1pPr>
          </a:lstStyle>
          <a:p>
            <a:fld id="{D36188B4-C705-4BE4-8F29-51147DF09962}" type="slidenum">
              <a:rPr lang="en-US" smtClean="0"/>
              <a:t>‹#›</a:t>
            </a:fld>
            <a:endParaRPr lang="en-US"/>
          </a:p>
        </p:txBody>
      </p:sp>
    </p:spTree>
    <p:extLst>
      <p:ext uri="{BB962C8B-B14F-4D97-AF65-F5344CB8AC3E}">
        <p14:creationId xmlns:p14="http://schemas.microsoft.com/office/powerpoint/2010/main" val="29404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524">
              <a:defRPr/>
            </a:pPr>
            <a:r>
              <a:rPr lang="en-US" dirty="0">
                <a:latin typeface="Times New Roman" panose="02020603050405020304" pitchFamily="18" charset="0"/>
                <a:ea typeface="Calibri" panose="020F0502020204030204" pitchFamily="34" charset="0"/>
              </a:rPr>
              <a:t>Megan - Good evening and welcome</a:t>
            </a:r>
          </a:p>
        </p:txBody>
      </p:sp>
      <p:sp>
        <p:nvSpPr>
          <p:cNvPr id="4" name="Slide Number Placeholder 3"/>
          <p:cNvSpPr>
            <a:spLocks noGrp="1"/>
          </p:cNvSpPr>
          <p:nvPr>
            <p:ph type="sldNum" sz="quarter" idx="10"/>
          </p:nvPr>
        </p:nvSpPr>
        <p:spPr/>
        <p:txBody>
          <a:bodyPr/>
          <a:lstStyle/>
          <a:p>
            <a:fld id="{8C747B73-6B03-4EF3-AD40-683CE00DABF6}" type="slidenum">
              <a:rPr lang="en-US" smtClean="0"/>
              <a:t>1</a:t>
            </a:fld>
            <a:endParaRPr lang="en-US" dirty="0"/>
          </a:p>
        </p:txBody>
      </p:sp>
    </p:spTree>
    <p:extLst>
      <p:ext uri="{BB962C8B-B14F-4D97-AF65-F5344CB8AC3E}">
        <p14:creationId xmlns:p14="http://schemas.microsoft.com/office/powerpoint/2010/main" val="325510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10</a:t>
            </a:fld>
            <a:endParaRPr lang="en-US"/>
          </a:p>
        </p:txBody>
      </p:sp>
    </p:spTree>
    <p:extLst>
      <p:ext uri="{BB962C8B-B14F-4D97-AF65-F5344CB8AC3E}">
        <p14:creationId xmlns:p14="http://schemas.microsoft.com/office/powerpoint/2010/main" val="1442879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p:txBody>
      </p:sp>
      <p:sp>
        <p:nvSpPr>
          <p:cNvPr id="4" name="Slide Number Placeholder 3"/>
          <p:cNvSpPr>
            <a:spLocks noGrp="1"/>
          </p:cNvSpPr>
          <p:nvPr>
            <p:ph type="sldNum" sz="quarter" idx="10"/>
          </p:nvPr>
        </p:nvSpPr>
        <p:spPr/>
        <p:txBody>
          <a:bodyPr/>
          <a:lstStyle/>
          <a:p>
            <a:fld id="{D36188B4-C705-4BE4-8F29-51147DF09962}" type="slidenum">
              <a:rPr lang="en-US" smtClean="0"/>
              <a:t>11</a:t>
            </a:fld>
            <a:endParaRPr lang="en-US"/>
          </a:p>
        </p:txBody>
      </p:sp>
    </p:spTree>
    <p:extLst>
      <p:ext uri="{BB962C8B-B14F-4D97-AF65-F5344CB8AC3E}">
        <p14:creationId xmlns:p14="http://schemas.microsoft.com/office/powerpoint/2010/main" val="65032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p:txBody>
      </p:sp>
      <p:sp>
        <p:nvSpPr>
          <p:cNvPr id="4" name="Slide Number Placeholder 3"/>
          <p:cNvSpPr>
            <a:spLocks noGrp="1"/>
          </p:cNvSpPr>
          <p:nvPr>
            <p:ph type="sldNum" sz="quarter" idx="10"/>
          </p:nvPr>
        </p:nvSpPr>
        <p:spPr/>
        <p:txBody>
          <a:bodyPr/>
          <a:lstStyle/>
          <a:p>
            <a:fld id="{D36188B4-C705-4BE4-8F29-51147DF09962}" type="slidenum">
              <a:rPr lang="en-US" smtClean="0"/>
              <a:t>12</a:t>
            </a:fld>
            <a:endParaRPr lang="en-US"/>
          </a:p>
        </p:txBody>
      </p:sp>
    </p:spTree>
    <p:extLst>
      <p:ext uri="{BB962C8B-B14F-4D97-AF65-F5344CB8AC3E}">
        <p14:creationId xmlns:p14="http://schemas.microsoft.com/office/powerpoint/2010/main" val="123700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p:txBody>
      </p:sp>
      <p:sp>
        <p:nvSpPr>
          <p:cNvPr id="4" name="Slide Number Placeholder 3"/>
          <p:cNvSpPr>
            <a:spLocks noGrp="1"/>
          </p:cNvSpPr>
          <p:nvPr>
            <p:ph type="sldNum" sz="quarter" idx="10"/>
          </p:nvPr>
        </p:nvSpPr>
        <p:spPr/>
        <p:txBody>
          <a:bodyPr/>
          <a:lstStyle/>
          <a:p>
            <a:fld id="{D36188B4-C705-4BE4-8F29-51147DF09962}" type="slidenum">
              <a:rPr lang="en-US" smtClean="0"/>
              <a:t>13</a:t>
            </a:fld>
            <a:endParaRPr lang="en-US"/>
          </a:p>
        </p:txBody>
      </p:sp>
    </p:spTree>
    <p:extLst>
      <p:ext uri="{BB962C8B-B14F-4D97-AF65-F5344CB8AC3E}">
        <p14:creationId xmlns:p14="http://schemas.microsoft.com/office/powerpoint/2010/main" val="34465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14</a:t>
            </a:fld>
            <a:endParaRPr lang="en-US"/>
          </a:p>
        </p:txBody>
      </p:sp>
    </p:spTree>
    <p:extLst>
      <p:ext uri="{BB962C8B-B14F-4D97-AF65-F5344CB8AC3E}">
        <p14:creationId xmlns:p14="http://schemas.microsoft.com/office/powerpoint/2010/main" val="96428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15</a:t>
            </a:fld>
            <a:endParaRPr lang="en-US"/>
          </a:p>
        </p:txBody>
      </p:sp>
    </p:spTree>
    <p:extLst>
      <p:ext uri="{BB962C8B-B14F-4D97-AF65-F5344CB8AC3E}">
        <p14:creationId xmlns:p14="http://schemas.microsoft.com/office/powerpoint/2010/main" val="245199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16</a:t>
            </a:fld>
            <a:endParaRPr lang="en-US"/>
          </a:p>
        </p:txBody>
      </p:sp>
    </p:spTree>
    <p:extLst>
      <p:ext uri="{BB962C8B-B14F-4D97-AF65-F5344CB8AC3E}">
        <p14:creationId xmlns:p14="http://schemas.microsoft.com/office/powerpoint/2010/main" val="253971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17</a:t>
            </a:fld>
            <a:endParaRPr lang="en-US"/>
          </a:p>
        </p:txBody>
      </p:sp>
    </p:spTree>
    <p:extLst>
      <p:ext uri="{BB962C8B-B14F-4D97-AF65-F5344CB8AC3E}">
        <p14:creationId xmlns:p14="http://schemas.microsoft.com/office/powerpoint/2010/main" val="2465107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18</a:t>
            </a:fld>
            <a:endParaRPr lang="en-US"/>
          </a:p>
        </p:txBody>
      </p:sp>
    </p:spTree>
    <p:extLst>
      <p:ext uri="{BB962C8B-B14F-4D97-AF65-F5344CB8AC3E}">
        <p14:creationId xmlns:p14="http://schemas.microsoft.com/office/powerpoint/2010/main" val="363760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p:txBody>
      </p:sp>
      <p:sp>
        <p:nvSpPr>
          <p:cNvPr id="4" name="Slide Number Placeholder 3"/>
          <p:cNvSpPr>
            <a:spLocks noGrp="1"/>
          </p:cNvSpPr>
          <p:nvPr>
            <p:ph type="sldNum" sz="quarter" idx="10"/>
          </p:nvPr>
        </p:nvSpPr>
        <p:spPr/>
        <p:txBody>
          <a:bodyPr/>
          <a:lstStyle/>
          <a:p>
            <a:fld id="{D36188B4-C705-4BE4-8F29-51147DF09962}" type="slidenum">
              <a:rPr lang="en-US" smtClean="0"/>
              <a:t>19</a:t>
            </a:fld>
            <a:endParaRPr lang="en-US"/>
          </a:p>
        </p:txBody>
      </p:sp>
    </p:spTree>
    <p:extLst>
      <p:ext uri="{BB962C8B-B14F-4D97-AF65-F5344CB8AC3E}">
        <p14:creationId xmlns:p14="http://schemas.microsoft.com/office/powerpoint/2010/main" val="233308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D36188B4-C705-4BE4-8F29-51147DF09962}" type="slidenum">
              <a:rPr lang="en-US" smtClean="0"/>
              <a:t>2</a:t>
            </a:fld>
            <a:endParaRPr lang="en-US"/>
          </a:p>
        </p:txBody>
      </p:sp>
    </p:spTree>
    <p:extLst>
      <p:ext uri="{BB962C8B-B14F-4D97-AF65-F5344CB8AC3E}">
        <p14:creationId xmlns:p14="http://schemas.microsoft.com/office/powerpoint/2010/main" val="58417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20</a:t>
            </a:fld>
            <a:endParaRPr lang="en-US"/>
          </a:p>
        </p:txBody>
      </p:sp>
    </p:spTree>
    <p:extLst>
      <p:ext uri="{BB962C8B-B14F-4D97-AF65-F5344CB8AC3E}">
        <p14:creationId xmlns:p14="http://schemas.microsoft.com/office/powerpoint/2010/main" val="2735846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Chris</a:t>
            </a:r>
          </a:p>
        </p:txBody>
      </p:sp>
      <p:sp>
        <p:nvSpPr>
          <p:cNvPr id="4" name="Slide Number Placeholder 3"/>
          <p:cNvSpPr>
            <a:spLocks noGrp="1"/>
          </p:cNvSpPr>
          <p:nvPr>
            <p:ph type="sldNum" sz="quarter" idx="5"/>
          </p:nvPr>
        </p:nvSpPr>
        <p:spPr/>
        <p:txBody>
          <a:bodyPr/>
          <a:lstStyle/>
          <a:p>
            <a:fld id="{D36188B4-C705-4BE4-8F29-51147DF09962}" type="slidenum">
              <a:rPr lang="en-US" smtClean="0"/>
              <a:t>21</a:t>
            </a:fld>
            <a:endParaRPr lang="en-US"/>
          </a:p>
        </p:txBody>
      </p:sp>
    </p:spTree>
    <p:extLst>
      <p:ext uri="{BB962C8B-B14F-4D97-AF65-F5344CB8AC3E}">
        <p14:creationId xmlns:p14="http://schemas.microsoft.com/office/powerpoint/2010/main" val="597310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take note that the public comment period is for this portion of SR 63 work.  If you have questions or comments on other nearby projects, please wait to discuss after the public comment period has concluded.</a:t>
            </a:r>
          </a:p>
        </p:txBody>
      </p:sp>
      <p:sp>
        <p:nvSpPr>
          <p:cNvPr id="4" name="Slide Number Placeholder 3"/>
          <p:cNvSpPr>
            <a:spLocks noGrp="1"/>
          </p:cNvSpPr>
          <p:nvPr>
            <p:ph type="sldNum" sz="quarter" idx="10"/>
          </p:nvPr>
        </p:nvSpPr>
        <p:spPr/>
        <p:txBody>
          <a:bodyPr/>
          <a:lstStyle/>
          <a:p>
            <a:fld id="{D36188B4-C705-4BE4-8F29-51147DF09962}" type="slidenum">
              <a:rPr lang="en-US" smtClean="0"/>
              <a:t>22</a:t>
            </a:fld>
            <a:endParaRPr lang="en-US"/>
          </a:p>
        </p:txBody>
      </p:sp>
    </p:spTree>
    <p:extLst>
      <p:ext uri="{BB962C8B-B14F-4D97-AF65-F5344CB8AC3E}">
        <p14:creationId xmlns:p14="http://schemas.microsoft.com/office/powerpoint/2010/main" val="331705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p>
          <a:p>
            <a:endParaRPr lang="en-US" dirty="0"/>
          </a:p>
          <a:p>
            <a:r>
              <a:rPr lang="en-US" dirty="0"/>
              <a:t>The plans for projects and presentation will be available at the INDOT website link</a:t>
            </a:r>
          </a:p>
        </p:txBody>
      </p:sp>
      <p:sp>
        <p:nvSpPr>
          <p:cNvPr id="4" name="Slide Number Placeholder 3"/>
          <p:cNvSpPr>
            <a:spLocks noGrp="1"/>
          </p:cNvSpPr>
          <p:nvPr>
            <p:ph type="sldNum" sz="quarter" idx="10"/>
          </p:nvPr>
        </p:nvSpPr>
        <p:spPr/>
        <p:txBody>
          <a:bodyPr/>
          <a:lstStyle/>
          <a:p>
            <a:fld id="{D36188B4-C705-4BE4-8F29-51147DF09962}" type="slidenum">
              <a:rPr lang="en-US" smtClean="0"/>
              <a:t>23</a:t>
            </a:fld>
            <a:endParaRPr lang="en-US"/>
          </a:p>
        </p:txBody>
      </p:sp>
    </p:spTree>
    <p:extLst>
      <p:ext uri="{BB962C8B-B14F-4D97-AF65-F5344CB8AC3E}">
        <p14:creationId xmlns:p14="http://schemas.microsoft.com/office/powerpoint/2010/main" val="90187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p>
        </p:txBody>
      </p:sp>
      <p:sp>
        <p:nvSpPr>
          <p:cNvPr id="4" name="Slide Number Placeholder 3"/>
          <p:cNvSpPr>
            <a:spLocks noGrp="1"/>
          </p:cNvSpPr>
          <p:nvPr>
            <p:ph type="sldNum" sz="quarter" idx="10"/>
          </p:nvPr>
        </p:nvSpPr>
        <p:spPr/>
        <p:txBody>
          <a:bodyPr/>
          <a:lstStyle/>
          <a:p>
            <a:fld id="{D36188B4-C705-4BE4-8F29-51147DF09962}" type="slidenum">
              <a:rPr lang="en-US" smtClean="0"/>
              <a:t>24</a:t>
            </a:fld>
            <a:endParaRPr lang="en-US"/>
          </a:p>
        </p:txBody>
      </p:sp>
    </p:spTree>
    <p:extLst>
      <p:ext uri="{BB962C8B-B14F-4D97-AF65-F5344CB8AC3E}">
        <p14:creationId xmlns:p14="http://schemas.microsoft.com/office/powerpoint/2010/main" val="212147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D36188B4-C705-4BE4-8F29-51147DF09962}" type="slidenum">
              <a:rPr lang="en-US" smtClean="0"/>
              <a:t>3</a:t>
            </a:fld>
            <a:endParaRPr lang="en-US"/>
          </a:p>
        </p:txBody>
      </p:sp>
    </p:spTree>
    <p:extLst>
      <p:ext uri="{BB962C8B-B14F-4D97-AF65-F5344CB8AC3E}">
        <p14:creationId xmlns:p14="http://schemas.microsoft.com/office/powerpoint/2010/main" val="31624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D36188B4-C705-4BE4-8F29-51147DF09962}" type="slidenum">
              <a:rPr lang="en-US" smtClean="0"/>
              <a:t>4</a:t>
            </a:fld>
            <a:endParaRPr lang="en-US"/>
          </a:p>
        </p:txBody>
      </p:sp>
    </p:spTree>
    <p:extLst>
      <p:ext uri="{BB962C8B-B14F-4D97-AF65-F5344CB8AC3E}">
        <p14:creationId xmlns:p14="http://schemas.microsoft.com/office/powerpoint/2010/main" val="406469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endParaRPr lang="en-US" i="0" dirty="0">
              <a:solidFill>
                <a:schemeClr val="tx1"/>
              </a:solidFill>
            </a:endParaRPr>
          </a:p>
        </p:txBody>
      </p:sp>
      <p:sp>
        <p:nvSpPr>
          <p:cNvPr id="4" name="Slide Number Placeholder 3"/>
          <p:cNvSpPr>
            <a:spLocks noGrp="1"/>
          </p:cNvSpPr>
          <p:nvPr>
            <p:ph type="sldNum" sz="quarter" idx="10"/>
          </p:nvPr>
        </p:nvSpPr>
        <p:spPr/>
        <p:txBody>
          <a:bodyPr/>
          <a:lstStyle/>
          <a:p>
            <a:fld id="{D36188B4-C705-4BE4-8F29-51147DF09962}" type="slidenum">
              <a:rPr lang="en-US" smtClean="0"/>
              <a:t>5</a:t>
            </a:fld>
            <a:endParaRPr lang="en-US"/>
          </a:p>
        </p:txBody>
      </p:sp>
    </p:spTree>
    <p:extLst>
      <p:ext uri="{BB962C8B-B14F-4D97-AF65-F5344CB8AC3E}">
        <p14:creationId xmlns:p14="http://schemas.microsoft.com/office/powerpoint/2010/main" val="3314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rPr>
              <a:t>Megan</a:t>
            </a:r>
            <a:endParaRPr lang="en-US" i="0" dirty="0">
              <a:solidFill>
                <a:schemeClr val="tx1"/>
              </a:solidFill>
            </a:endParaRPr>
          </a:p>
          <a:p>
            <a:endParaRPr lang="en-US" dirty="0"/>
          </a:p>
          <a:p>
            <a:r>
              <a:rPr lang="en-US" dirty="0"/>
              <a:t>The plans for projects and presentation will be available at the INDOT website link</a:t>
            </a:r>
          </a:p>
        </p:txBody>
      </p:sp>
      <p:sp>
        <p:nvSpPr>
          <p:cNvPr id="4" name="Slide Number Placeholder 3"/>
          <p:cNvSpPr>
            <a:spLocks noGrp="1"/>
          </p:cNvSpPr>
          <p:nvPr>
            <p:ph type="sldNum" sz="quarter" idx="10"/>
          </p:nvPr>
        </p:nvSpPr>
        <p:spPr/>
        <p:txBody>
          <a:bodyPr/>
          <a:lstStyle/>
          <a:p>
            <a:fld id="{D36188B4-C705-4BE4-8F29-51147DF09962}" type="slidenum">
              <a:rPr lang="en-US" smtClean="0"/>
              <a:t>6</a:t>
            </a:fld>
            <a:endParaRPr lang="en-US"/>
          </a:p>
        </p:txBody>
      </p:sp>
    </p:spTree>
    <p:extLst>
      <p:ext uri="{BB962C8B-B14F-4D97-AF65-F5344CB8AC3E}">
        <p14:creationId xmlns:p14="http://schemas.microsoft.com/office/powerpoint/2010/main" val="348063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Times New Roman" panose="02020603050405020304" pitchFamily="18" charset="0"/>
                <a:ea typeface="Calibri" panose="020F0502020204030204" pitchFamily="34" charset="0"/>
              </a:rPr>
              <a:t>Megan</a:t>
            </a:r>
            <a:r>
              <a:rPr lang="en-US" i="0" dirty="0">
                <a:solidFill>
                  <a:schemeClr val="tx1"/>
                </a:solidFill>
                <a:latin typeface="+mn-lt"/>
                <a:ea typeface="Calibri" panose="020F0502020204030204" pitchFamily="34" charset="0"/>
              </a:rPr>
              <a:t> </a:t>
            </a:r>
            <a:r>
              <a:rPr lang="en-US" dirty="0">
                <a:latin typeface="Times New Roman" panose="02020603050405020304" pitchFamily="18" charset="0"/>
              </a:rPr>
              <a:t>w</a:t>
            </a:r>
            <a:r>
              <a:rPr lang="en-US" dirty="0"/>
              <a:t>ill give a short transition to Susan</a:t>
            </a:r>
          </a:p>
          <a:p>
            <a:endParaRPr lang="en-US" dirty="0"/>
          </a:p>
        </p:txBody>
      </p:sp>
      <p:sp>
        <p:nvSpPr>
          <p:cNvPr id="4" name="Slide Number Placeholder 3"/>
          <p:cNvSpPr>
            <a:spLocks noGrp="1"/>
          </p:cNvSpPr>
          <p:nvPr>
            <p:ph type="sldNum" sz="quarter" idx="10"/>
          </p:nvPr>
        </p:nvSpPr>
        <p:spPr/>
        <p:txBody>
          <a:bodyPr/>
          <a:lstStyle/>
          <a:p>
            <a:fld id="{D36188B4-C705-4BE4-8F29-51147DF09962}" type="slidenum">
              <a:rPr lang="en-US" smtClean="0"/>
              <a:t>7</a:t>
            </a:fld>
            <a:endParaRPr lang="en-US"/>
          </a:p>
        </p:txBody>
      </p:sp>
    </p:spTree>
    <p:extLst>
      <p:ext uri="{BB962C8B-B14F-4D97-AF65-F5344CB8AC3E}">
        <p14:creationId xmlns:p14="http://schemas.microsoft.com/office/powerpoint/2010/main" val="11815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p:txBody>
      </p:sp>
      <p:sp>
        <p:nvSpPr>
          <p:cNvPr id="4" name="Slide Number Placeholder 3"/>
          <p:cNvSpPr>
            <a:spLocks noGrp="1"/>
          </p:cNvSpPr>
          <p:nvPr>
            <p:ph type="sldNum" sz="quarter" idx="10"/>
          </p:nvPr>
        </p:nvSpPr>
        <p:spPr/>
        <p:txBody>
          <a:bodyPr/>
          <a:lstStyle/>
          <a:p>
            <a:fld id="{D36188B4-C705-4BE4-8F29-51147DF09962}" type="slidenum">
              <a:rPr lang="en-US" smtClean="0"/>
              <a:t>8</a:t>
            </a:fld>
            <a:endParaRPr lang="en-US"/>
          </a:p>
        </p:txBody>
      </p:sp>
    </p:spTree>
    <p:extLst>
      <p:ext uri="{BB962C8B-B14F-4D97-AF65-F5344CB8AC3E}">
        <p14:creationId xmlns:p14="http://schemas.microsoft.com/office/powerpoint/2010/main" val="381825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a:t>
            </a:r>
          </a:p>
        </p:txBody>
      </p:sp>
      <p:sp>
        <p:nvSpPr>
          <p:cNvPr id="4" name="Slide Number Placeholder 3"/>
          <p:cNvSpPr>
            <a:spLocks noGrp="1"/>
          </p:cNvSpPr>
          <p:nvPr>
            <p:ph type="sldNum" sz="quarter" idx="10"/>
          </p:nvPr>
        </p:nvSpPr>
        <p:spPr/>
        <p:txBody>
          <a:bodyPr/>
          <a:lstStyle/>
          <a:p>
            <a:fld id="{D36188B4-C705-4BE4-8F29-51147DF09962}" type="slidenum">
              <a:rPr lang="en-US" smtClean="0"/>
              <a:t>9</a:t>
            </a:fld>
            <a:endParaRPr lang="en-US"/>
          </a:p>
        </p:txBody>
      </p:sp>
    </p:spTree>
    <p:extLst>
      <p:ext uri="{BB962C8B-B14F-4D97-AF65-F5344CB8AC3E}">
        <p14:creationId xmlns:p14="http://schemas.microsoft.com/office/powerpoint/2010/main" val="269322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2907-EEDE-48D6-8436-8BBB82CE2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13DD61-F319-483B-8C5D-84CC49E1CA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7455-9723-4BFD-947B-75A14EEC39AB}"/>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A8311F46-EA8D-4297-B89A-2B669EC6A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9A2A0-9C7B-461B-8CA0-8DECDB8C0448}"/>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43733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160D-9535-46D7-8B01-FC94CDE591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70E08-5BA8-4C64-AF0E-DFEA1EAFF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D8461-34D1-4799-817A-426E9B697DC4}"/>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9A4FD981-0E7A-4C55-B2B0-521F12EF6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8BA8E-CB22-4C9B-80B5-1AC0D7F952E1}"/>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172862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5DB944-FC3C-42E7-995E-274346936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65F12-5F9C-4CAF-B266-1D28FAF8EE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7499F-4DF5-453E-9B30-E38F6B15E6DD}"/>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F408B6D1-6DD8-430D-A2A9-B4A365E16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08D27-046F-4B26-BE3E-A9C0F7091EC7}"/>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123460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691F-A080-41E8-8848-BE480F1F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18CB8-EAF9-4F3B-B593-A7E8E3B47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F65D5-8DED-409E-9172-2C15E95872E4}"/>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F96AC78B-D7F5-4879-B7E1-68EADA6F0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AB1F-CDE5-47C7-88C4-708BA47AD745}"/>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186837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78C3-6C42-4C0B-B743-845FC75062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7D6BB9-1C71-40DC-8889-E7EB084ED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14FB2F-26EE-4C19-8FAA-EB8ED491C2F1}"/>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C741B068-E0F0-4004-AFE3-57D054A7A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CA90-2EF5-4A60-AA3A-B8C7C1DCBC4A}"/>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3192825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B22C-9B76-489A-85F7-5217E884D3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7CF19-512D-4AB6-B3C2-FC27526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4BFC1-36B6-440C-A701-394D1DB30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D56F4A-9625-4F75-A446-EE47A6FC5371}"/>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6" name="Footer Placeholder 5">
            <a:extLst>
              <a:ext uri="{FF2B5EF4-FFF2-40B4-BE49-F238E27FC236}">
                <a16:creationId xmlns:a16="http://schemas.microsoft.com/office/drawing/2014/main" id="{38C7E6B9-0B47-4B91-BC74-C31A5C99E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C7002-FE85-4006-800E-1E9998635A3D}"/>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228554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A1E7-3AB3-4BB9-9532-BB49501F49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7808A6-CF64-48CC-90E3-1406A6FD9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552120-97C4-413D-8EBF-82B261EC9D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1248C-E443-4DB3-8B0E-B673B3345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C0544-07F2-43F5-B9ED-7E65154F5A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32359D-E7DD-4A32-93CF-9241BA25E911}"/>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8" name="Footer Placeholder 7">
            <a:extLst>
              <a:ext uri="{FF2B5EF4-FFF2-40B4-BE49-F238E27FC236}">
                <a16:creationId xmlns:a16="http://schemas.microsoft.com/office/drawing/2014/main" id="{0E83F06B-9D97-41CC-879C-A0952277C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BF25B5-88C9-4038-9716-9C3A78F0A558}"/>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1724837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D35F-7AF6-4124-91C0-5EC31C8D73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86E750-FEC2-4C7B-A408-83ED900A9A6D}"/>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4" name="Footer Placeholder 3">
            <a:extLst>
              <a:ext uri="{FF2B5EF4-FFF2-40B4-BE49-F238E27FC236}">
                <a16:creationId xmlns:a16="http://schemas.microsoft.com/office/drawing/2014/main" id="{04452088-E4F3-4377-AE76-A89DC67F4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7F15D-76A5-454D-82FD-5638AE005067}"/>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312406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B830D-3CAA-4C50-A3D8-0517C1BFFBC9}"/>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3" name="Footer Placeholder 2">
            <a:extLst>
              <a:ext uri="{FF2B5EF4-FFF2-40B4-BE49-F238E27FC236}">
                <a16:creationId xmlns:a16="http://schemas.microsoft.com/office/drawing/2014/main" id="{20F213C3-B55D-40CF-B0E1-4EA7C65B46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BF7E9-FFEA-472B-AC56-D3D20CD78174}"/>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48700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8BEA-8D3B-42B0-A6B8-40F85A621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0C5B21-FA67-4A1D-B621-69D41B051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D7AA0-714A-4147-8EDB-ECDB2DCB3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7BA4EE-297C-4F3F-9824-C0299B1AC092}"/>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6" name="Footer Placeholder 5">
            <a:extLst>
              <a:ext uri="{FF2B5EF4-FFF2-40B4-BE49-F238E27FC236}">
                <a16:creationId xmlns:a16="http://schemas.microsoft.com/office/drawing/2014/main" id="{EEFCB048-E097-4938-9A9A-386004E0E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1FFB4-7982-4F10-9A9D-62DA489873CC}"/>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2001316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0B05-F79B-4B28-8F50-ED294F7490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0FD14-0849-440E-ACB5-0B45C617A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0EB3B-065D-435C-AEBE-88E4520A2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F25869-0D16-4E0F-B46E-F2F2779F1B12}"/>
              </a:ext>
            </a:extLst>
          </p:cNvPr>
          <p:cNvSpPr>
            <a:spLocks noGrp="1"/>
          </p:cNvSpPr>
          <p:nvPr>
            <p:ph type="dt" sz="half" idx="10"/>
          </p:nvPr>
        </p:nvSpPr>
        <p:spPr/>
        <p:txBody>
          <a:bodyPr/>
          <a:lstStyle/>
          <a:p>
            <a:fld id="{CF3E07B4-DF19-4176-AF26-97F8A43D69E0}" type="datetimeFigureOut">
              <a:rPr lang="en-US" smtClean="0"/>
              <a:t>1/20/2023</a:t>
            </a:fld>
            <a:endParaRPr lang="en-US"/>
          </a:p>
        </p:txBody>
      </p:sp>
      <p:sp>
        <p:nvSpPr>
          <p:cNvPr id="6" name="Footer Placeholder 5">
            <a:extLst>
              <a:ext uri="{FF2B5EF4-FFF2-40B4-BE49-F238E27FC236}">
                <a16:creationId xmlns:a16="http://schemas.microsoft.com/office/drawing/2014/main" id="{8E320882-E572-4BEA-88F7-044734812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6A0AF-5A5D-42F7-BB3B-339A825443E8}"/>
              </a:ext>
            </a:extLst>
          </p:cNvPr>
          <p:cNvSpPr>
            <a:spLocks noGrp="1"/>
          </p:cNvSpPr>
          <p:nvPr>
            <p:ph type="sldNum" sz="quarter" idx="12"/>
          </p:nvPr>
        </p:nvSpPr>
        <p:spPr/>
        <p:txBody>
          <a:bodyPr/>
          <a:lstStyle/>
          <a:p>
            <a:fld id="{4FDA56C4-C731-463E-8268-D1330043FD1F}" type="slidenum">
              <a:rPr lang="en-US" smtClean="0"/>
              <a:t>‹#›</a:t>
            </a:fld>
            <a:endParaRPr lang="en-US"/>
          </a:p>
        </p:txBody>
      </p:sp>
    </p:spTree>
    <p:extLst>
      <p:ext uri="{BB962C8B-B14F-4D97-AF65-F5344CB8AC3E}">
        <p14:creationId xmlns:p14="http://schemas.microsoft.com/office/powerpoint/2010/main" val="197115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3214A-94EC-48FB-B7EE-FD1D5220FA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400DFA-F89F-467C-BB93-1467F952B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9D98A-A884-4E29-9CDD-F15E9D376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E07B4-DF19-4176-AF26-97F8A43D69E0}" type="datetimeFigureOut">
              <a:rPr lang="en-US" smtClean="0"/>
              <a:t>1/20/2023</a:t>
            </a:fld>
            <a:endParaRPr lang="en-US"/>
          </a:p>
        </p:txBody>
      </p:sp>
      <p:sp>
        <p:nvSpPr>
          <p:cNvPr id="5" name="Footer Placeholder 4">
            <a:extLst>
              <a:ext uri="{FF2B5EF4-FFF2-40B4-BE49-F238E27FC236}">
                <a16:creationId xmlns:a16="http://schemas.microsoft.com/office/drawing/2014/main" id="{5C34AA86-00DF-4422-ADFD-9816813ECB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69C6F-81EE-4831-855C-5C98806FA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A56C4-C731-463E-8268-D1330043FD1F}" type="slidenum">
              <a:rPr lang="en-US" smtClean="0"/>
              <a:t>‹#›</a:t>
            </a:fld>
            <a:endParaRPr lang="en-US"/>
          </a:p>
        </p:txBody>
      </p:sp>
    </p:spTree>
    <p:extLst>
      <p:ext uri="{BB962C8B-B14F-4D97-AF65-F5344CB8AC3E}">
        <p14:creationId xmlns:p14="http://schemas.microsoft.com/office/powerpoint/2010/main" val="1503971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3.jp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jpe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tone&#10;&#10;Description automatically generated">
            <a:extLst>
              <a:ext uri="{FF2B5EF4-FFF2-40B4-BE49-F238E27FC236}">
                <a16:creationId xmlns:a16="http://schemas.microsoft.com/office/drawing/2014/main" id="{05466B30-B948-E4C7-B581-6F529F47A282}"/>
              </a:ext>
            </a:extLst>
          </p:cNvPr>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5536" r="63903"/>
          <a:stretch/>
        </p:blipFill>
        <p:spPr>
          <a:xfrm rot="5400000">
            <a:off x="4424819" y="-2628624"/>
            <a:ext cx="3342361" cy="12192002"/>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7C560B7F-FD5D-4982-9AF9-D0A58B1EF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801" y="202232"/>
            <a:ext cx="3024776" cy="1261653"/>
          </a:xfrm>
          <a:prstGeom prst="rect">
            <a:avLst/>
          </a:prstGeom>
        </p:spPr>
      </p:pic>
      <p:sp>
        <p:nvSpPr>
          <p:cNvPr id="6" name="TextBox 5">
            <a:extLst>
              <a:ext uri="{FF2B5EF4-FFF2-40B4-BE49-F238E27FC236}">
                <a16:creationId xmlns:a16="http://schemas.microsoft.com/office/drawing/2014/main" id="{77B4E843-1273-48AD-A47C-C35989156E4B}"/>
              </a:ext>
            </a:extLst>
          </p:cNvPr>
          <p:cNvSpPr txBox="1"/>
          <p:nvPr/>
        </p:nvSpPr>
        <p:spPr>
          <a:xfrm>
            <a:off x="7433896" y="5126798"/>
            <a:ext cx="3718565" cy="523220"/>
          </a:xfrm>
          <a:prstGeom prst="rect">
            <a:avLst/>
          </a:prstGeom>
          <a:noFill/>
        </p:spPr>
        <p:txBody>
          <a:bodyPr wrap="square" rtlCol="0">
            <a:spAutoFit/>
          </a:bodyPr>
          <a:lstStyle/>
          <a:p>
            <a:pPr algn="r"/>
            <a:r>
              <a:rPr lang="en-US" sz="2800" cap="all" spc="50" dirty="0">
                <a:solidFill>
                  <a:srgbClr val="BB8D0A"/>
                </a:solidFill>
                <a:ea typeface="Open Sans" panose="020B0606030504020204" pitchFamily="34" charset="0"/>
                <a:cs typeface="Arial" panose="020B0604020202020204" pitchFamily="34" charset="0"/>
              </a:rPr>
              <a:t>January 25, 2023</a:t>
            </a:r>
          </a:p>
        </p:txBody>
      </p:sp>
      <p:sp>
        <p:nvSpPr>
          <p:cNvPr id="15" name="Rectangle 14">
            <a:extLst>
              <a:ext uri="{FF2B5EF4-FFF2-40B4-BE49-F238E27FC236}">
                <a16:creationId xmlns:a16="http://schemas.microsoft.com/office/drawing/2014/main" id="{BC21B297-779B-430D-9800-0BF0A6832443}"/>
              </a:ext>
            </a:extLst>
          </p:cNvPr>
          <p:cNvSpPr/>
          <p:nvPr/>
        </p:nvSpPr>
        <p:spPr>
          <a:xfrm>
            <a:off x="10296525" y="6096000"/>
            <a:ext cx="1352550"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6989" y="1926972"/>
            <a:ext cx="11297084" cy="2977439"/>
          </a:xfrm>
          <a:prstGeom prst="rect">
            <a:avLst/>
          </a:prstGeom>
          <a:noFill/>
          <a:effectLst>
            <a:outerShdw blurRad="76200" dist="63500" dir="2700000" algn="tl" rotWithShape="0">
              <a:prstClr val="black">
                <a:alpha val="63000"/>
              </a:prstClr>
            </a:outerShdw>
          </a:effectLst>
        </p:spPr>
        <p:txBody>
          <a:bodyPr wrap="square" rtlCol="0" anchor="ctr" anchorCtr="0">
            <a:noAutofit/>
          </a:bodyPr>
          <a:lstStyle/>
          <a:p>
            <a:r>
              <a:rPr lang="en-US" sz="4800" cap="all" spc="50" dirty="0">
                <a:solidFill>
                  <a:schemeClr val="bg1"/>
                </a:solidFill>
                <a:ea typeface="Open Sans" panose="020B0606030504020204" pitchFamily="34" charset="0"/>
                <a:cs typeface="Arial" panose="020B0604020202020204" pitchFamily="34" charset="0"/>
              </a:rPr>
              <a:t>Public Information Meeting</a:t>
            </a:r>
          </a:p>
          <a:p>
            <a:r>
              <a:rPr lang="en-US" sz="4000" cap="all" spc="50" dirty="0">
                <a:solidFill>
                  <a:schemeClr val="bg1"/>
                </a:solidFill>
                <a:ea typeface="Open Sans" panose="020B0606030504020204" pitchFamily="34" charset="0"/>
                <a:cs typeface="Arial" panose="020B0604020202020204" pitchFamily="34" charset="0"/>
              </a:rPr>
              <a:t>SR 63 intersection improvements</a:t>
            </a:r>
          </a:p>
          <a:p>
            <a:r>
              <a:rPr lang="en-US" sz="3200" cap="all" spc="50" dirty="0">
                <a:solidFill>
                  <a:schemeClr val="bg1"/>
                </a:solidFill>
                <a:effectLst>
                  <a:outerShdw blurRad="50800" dist="38100" dir="2700000" algn="tl" rotWithShape="0">
                    <a:prstClr val="black">
                      <a:alpha val="40000"/>
                    </a:prstClr>
                  </a:outerShdw>
                </a:effectLst>
                <a:ea typeface="Open Sans" panose="020B0606030504020204" pitchFamily="34" charset="0"/>
                <a:cs typeface="Arial" panose="020B0604020202020204" pitchFamily="34" charset="0"/>
              </a:rPr>
              <a:t>Public hearing</a:t>
            </a:r>
          </a:p>
          <a:p>
            <a:endParaRPr lang="en-US" sz="2400" cap="all" spc="50" dirty="0">
              <a:solidFill>
                <a:schemeClr val="bg1"/>
              </a:solidFill>
              <a:effectLst>
                <a:outerShdw blurRad="50800" dist="38100" dir="2700000" algn="tl" rotWithShape="0">
                  <a:prstClr val="black">
                    <a:alpha val="40000"/>
                  </a:prstClr>
                </a:outerShdw>
              </a:effectLst>
              <a:ea typeface="Open Sans" panose="020B0606030504020204" pitchFamily="34" charset="0"/>
              <a:cs typeface="Arial" panose="020B0604020202020204" pitchFamily="34" charset="0"/>
            </a:endParaRPr>
          </a:p>
          <a:p>
            <a:r>
              <a:rPr lang="en-US" sz="2400" cap="all" spc="50" dirty="0">
                <a:solidFill>
                  <a:schemeClr val="bg1"/>
                </a:solidFill>
                <a:effectLst>
                  <a:outerShdw blurRad="50800" dist="38100" dir="2700000" algn="tl" rotWithShape="0">
                    <a:prstClr val="black">
                      <a:alpha val="40000"/>
                    </a:prstClr>
                  </a:outerShdw>
                </a:effectLst>
                <a:ea typeface="Open Sans" panose="020B0606030504020204" pitchFamily="34" charset="0"/>
                <a:cs typeface="Arial" panose="020B0604020202020204" pitchFamily="34" charset="0"/>
              </a:rPr>
              <a:t>Des. No. 1700098</a:t>
            </a:r>
          </a:p>
        </p:txBody>
      </p:sp>
      <p:pic>
        <p:nvPicPr>
          <p:cNvPr id="8" name="Picture 7" descr="A close up of a logo&#10;&#10;Description automatically generated">
            <a:extLst>
              <a:ext uri="{FF2B5EF4-FFF2-40B4-BE49-F238E27FC236}">
                <a16:creationId xmlns:a16="http://schemas.microsoft.com/office/drawing/2014/main" id="{FB291EB1-9935-D59E-CD03-42D1B3ADD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01" y="5349572"/>
            <a:ext cx="1237176" cy="1237176"/>
          </a:xfrm>
          <a:prstGeom prst="rect">
            <a:avLst/>
          </a:prstGeom>
        </p:spPr>
      </p:pic>
    </p:spTree>
    <p:extLst>
      <p:ext uri="{BB962C8B-B14F-4D97-AF65-F5344CB8AC3E}">
        <p14:creationId xmlns:p14="http://schemas.microsoft.com/office/powerpoint/2010/main" val="259527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Environmental</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E636FAD0-B9CF-4E6F-A7F9-BDBBCD2E33DA}"/>
              </a:ext>
            </a:extLst>
          </p:cNvPr>
          <p:cNvSpPr txBox="1">
            <a:spLocks/>
          </p:cNvSpPr>
          <p:nvPr/>
        </p:nvSpPr>
        <p:spPr>
          <a:xfrm>
            <a:off x="1371600" y="1610590"/>
            <a:ext cx="9078383" cy="459000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GENERAL PROCESS (cont.)</a:t>
            </a: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lvl="2" indent="0" algn="just">
              <a:buNone/>
              <a:defRPr/>
            </a:pPr>
            <a:r>
              <a:rPr lang="en-US" sz="2800" b="1" dirty="0">
                <a:solidFill>
                  <a:sysClr val="windowText" lastClr="000000">
                    <a:lumMod val="75000"/>
                    <a:lumOff val="25000"/>
                  </a:sysClr>
                </a:solidFill>
              </a:rPr>
              <a:t>Select</a:t>
            </a:r>
            <a:r>
              <a:rPr lang="en-US" sz="2800" dirty="0">
                <a:solidFill>
                  <a:sysClr val="windowText" lastClr="000000">
                    <a:lumMod val="75000"/>
                    <a:lumOff val="25000"/>
                  </a:sysClr>
                </a:solidFill>
              </a:rPr>
              <a:t> preliminary preferred alternative</a:t>
            </a:r>
          </a:p>
          <a:p>
            <a:pPr marL="342900" marR="0" lvl="2"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lvl="2" indent="0" algn="just">
              <a:buNone/>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Investigate </a:t>
            </a: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resources</a:t>
            </a:r>
            <a:endPar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lvl="2" indent="0" algn="just">
              <a:buNone/>
              <a:defRPr/>
            </a:pPr>
            <a:endParaRPr lang="en-US" sz="2800" b="1" dirty="0">
              <a:solidFill>
                <a:sysClr val="windowText" lastClr="000000">
                  <a:lumMod val="75000"/>
                  <a:lumOff val="25000"/>
                </a:sysClr>
              </a:solidFill>
              <a:latin typeface="Calibri"/>
            </a:endParaRPr>
          </a:p>
          <a:p>
            <a:pPr marL="342900" marR="0" lvl="2"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Schedule</a:t>
            </a: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public information meetings &amp; get feedback</a:t>
            </a:r>
          </a:p>
          <a:p>
            <a:pPr marL="342900" lvl="1" indent="0" algn="just">
              <a:buNone/>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lvl="1" indent="0" algn="just">
              <a:buNone/>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Design </a:t>
            </a: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to avoid/minimize/mitigate project impacts</a:t>
            </a: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highlight>
                <a:srgbClr val="FFFF00"/>
              </a:highlight>
              <a:uLnTx/>
              <a:uFillTx/>
              <a:latin typeface="Calibri"/>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2" name="Title 15">
            <a:extLst>
              <a:ext uri="{FF2B5EF4-FFF2-40B4-BE49-F238E27FC236}">
                <a16:creationId xmlns:a16="http://schemas.microsoft.com/office/drawing/2014/main" id="{5AC270B5-F651-9246-12EE-B9DC1A15C853}"/>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249913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Environmental</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12F9E47B-7D16-44FB-90C4-F0DE6006486D}"/>
              </a:ext>
            </a:extLst>
          </p:cNvPr>
          <p:cNvSpPr txBox="1">
            <a:spLocks/>
          </p:cNvSpPr>
          <p:nvPr/>
        </p:nvSpPr>
        <p:spPr>
          <a:xfrm>
            <a:off x="1634451" y="1657875"/>
            <a:ext cx="8525933" cy="439419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GENERAL PROCESS (cont.)</a:t>
            </a: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2" indent="0" algn="just" defTabSz="685800" rtl="0" eaLnBrk="1" fontAlgn="auto" latinLnBrk="0" hangingPunct="1">
              <a:lnSpc>
                <a:spcPct val="90000"/>
              </a:lnSpc>
              <a:spcBef>
                <a:spcPts val="375"/>
              </a:spcBef>
              <a:spcAft>
                <a:spcPts val="0"/>
              </a:spcAft>
              <a:buClrTx/>
              <a:buSzTx/>
              <a:buNone/>
              <a:tabLst/>
              <a:defRPr/>
            </a:pPr>
            <a:r>
              <a:rPr lang="en-US" sz="2800" b="1" dirty="0">
                <a:solidFill>
                  <a:sysClr val="windowText" lastClr="000000">
                    <a:lumMod val="75000"/>
                    <a:lumOff val="25000"/>
                  </a:sysClr>
                </a:solidFill>
                <a:latin typeface="Calibri"/>
              </a:rPr>
              <a:t>Release </a:t>
            </a:r>
            <a:r>
              <a:rPr lang="en-US" sz="2800" dirty="0">
                <a:solidFill>
                  <a:sysClr val="windowText" lastClr="000000">
                    <a:lumMod val="75000"/>
                    <a:lumOff val="25000"/>
                  </a:sysClr>
                </a:solidFill>
                <a:latin typeface="Calibri"/>
              </a:rPr>
              <a:t>of Draft CE document by INDOT</a:t>
            </a:r>
          </a:p>
          <a:p>
            <a:pPr marL="342900" marR="0" lvl="2" indent="0" algn="just" defTabSz="685800" rtl="0" eaLnBrk="1" fontAlgn="auto" latinLnBrk="0" hangingPunct="1">
              <a:lnSpc>
                <a:spcPct val="90000"/>
              </a:lnSpc>
              <a:spcBef>
                <a:spcPts val="375"/>
              </a:spcBef>
              <a:spcAft>
                <a:spcPts val="0"/>
              </a:spcAft>
              <a:buClrTx/>
              <a:buSzTx/>
              <a:buNone/>
              <a:tabLst/>
              <a:defRPr/>
            </a:pPr>
            <a:endParaRPr lang="en-US" sz="2800" b="1" dirty="0">
              <a:solidFill>
                <a:sysClr val="windowText" lastClr="000000">
                  <a:lumMod val="75000"/>
                  <a:lumOff val="25000"/>
                </a:sysClr>
              </a:solidFill>
              <a:latin typeface="Calibri"/>
            </a:endParaRPr>
          </a:p>
          <a:p>
            <a:pPr marL="342900" marR="0" lvl="2" indent="0" algn="just" defTabSz="685800" rtl="0" eaLnBrk="1" fontAlgn="auto" latinLnBrk="0" hangingPunct="1">
              <a:lnSpc>
                <a:spcPct val="90000"/>
              </a:lnSpc>
              <a:spcBef>
                <a:spcPts val="375"/>
              </a:spcBef>
              <a:spcAft>
                <a:spcPts val="0"/>
              </a:spcAft>
              <a:buClrTx/>
              <a:buSzTx/>
              <a:buNone/>
              <a:tabLst/>
              <a:defRPr/>
            </a:pPr>
            <a:r>
              <a:rPr lang="en-US" sz="2800" b="1" dirty="0">
                <a:solidFill>
                  <a:sysClr val="windowText" lastClr="000000">
                    <a:lumMod val="75000"/>
                    <a:lumOff val="25000"/>
                  </a:sysClr>
                </a:solidFill>
                <a:latin typeface="Calibri"/>
              </a:rPr>
              <a:t>Offer</a:t>
            </a: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opportunity to request a Public Hearing</a:t>
            </a:r>
          </a:p>
          <a:p>
            <a:pPr marL="342900" marR="0" lvl="2" indent="0" algn="just" defTabSz="685800" rtl="0" eaLnBrk="1" fontAlgn="auto" latinLnBrk="0" hangingPunct="1">
              <a:lnSpc>
                <a:spcPct val="90000"/>
              </a:lnSpc>
              <a:spcBef>
                <a:spcPts val="375"/>
              </a:spcBef>
              <a:spcAft>
                <a:spcPts val="0"/>
              </a:spcAft>
              <a:buClrTx/>
              <a:buSzTx/>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2" indent="0" algn="just" defTabSz="685800" rtl="0" eaLnBrk="1" fontAlgn="auto" latinLnBrk="0" hangingPunct="1">
              <a:lnSpc>
                <a:spcPct val="90000"/>
              </a:lnSpc>
              <a:spcBef>
                <a:spcPts val="375"/>
              </a:spcBef>
              <a:spcAft>
                <a:spcPts val="0"/>
              </a:spcAft>
              <a:buClrTx/>
              <a:buSz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Finalize </a:t>
            </a:r>
            <a:r>
              <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plans based on public hearing input</a:t>
            </a:r>
          </a:p>
          <a:p>
            <a:pPr marL="515938" marR="0" lvl="2" indent="-173038"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2" indent="0" algn="just" defTabSz="685800" rtl="0" eaLnBrk="1" fontAlgn="auto" latinLnBrk="0" hangingPunct="1">
              <a:lnSpc>
                <a:spcPct val="90000"/>
              </a:lnSpc>
              <a:spcBef>
                <a:spcPts val="375"/>
              </a:spcBef>
              <a:spcAft>
                <a:spcPts val="0"/>
              </a:spcAft>
              <a:buClrTx/>
              <a:buSz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Submit </a:t>
            </a:r>
            <a:r>
              <a:rPr kumimoji="0" lang="en-US" sz="280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Final CE document after Hearing Certification</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highlight>
                <a:srgbClr val="FFFF00"/>
              </a:highlight>
              <a:uLnTx/>
              <a:uFillTx/>
              <a:latin typeface="Calibri"/>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2" name="Title 15">
            <a:extLst>
              <a:ext uri="{FF2B5EF4-FFF2-40B4-BE49-F238E27FC236}">
                <a16:creationId xmlns:a16="http://schemas.microsoft.com/office/drawing/2014/main" id="{4964B291-7446-0A6D-190B-17762DE8AAD1}"/>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315549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D1952B-F77E-50CA-1635-28178E9ACEDD}"/>
              </a:ext>
            </a:extLst>
          </p:cNvPr>
          <p:cNvPicPr>
            <a:picLocks noChangeAspect="1"/>
          </p:cNvPicPr>
          <p:nvPr/>
        </p:nvPicPr>
        <p:blipFill rotWithShape="1">
          <a:blip r:embed="rId3"/>
          <a:srcRect t="24140"/>
          <a:stretch/>
        </p:blipFill>
        <p:spPr>
          <a:xfrm>
            <a:off x="894945" y="1191448"/>
            <a:ext cx="6644190" cy="2945161"/>
          </a:xfrm>
          <a:prstGeom prst="rect">
            <a:avLst/>
          </a:prstGeom>
        </p:spPr>
      </p:pic>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2836A3-07E4-402B-8ACA-9A13DEAD6BDA}"/>
              </a:ext>
            </a:extLst>
          </p:cNvPr>
          <p:cNvSpPr txBox="1"/>
          <p:nvPr/>
        </p:nvSpPr>
        <p:spPr>
          <a:xfrm>
            <a:off x="127092" y="135948"/>
            <a:ext cx="7175002"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Project OVERVIEW</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2" name="Title 15">
            <a:extLst>
              <a:ext uri="{FF2B5EF4-FFF2-40B4-BE49-F238E27FC236}">
                <a16:creationId xmlns:a16="http://schemas.microsoft.com/office/drawing/2014/main" id="{BF3C2B7F-7A60-743E-2AF7-01F2D82B6DE1}"/>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
        <p:nvSpPr>
          <p:cNvPr id="3" name="TextBox 2">
            <a:extLst>
              <a:ext uri="{FF2B5EF4-FFF2-40B4-BE49-F238E27FC236}">
                <a16:creationId xmlns:a16="http://schemas.microsoft.com/office/drawing/2014/main" id="{EA6FB0DD-0511-A1F9-0C8B-13FD228DAFA1}"/>
              </a:ext>
            </a:extLst>
          </p:cNvPr>
          <p:cNvSpPr txBox="1"/>
          <p:nvPr/>
        </p:nvSpPr>
        <p:spPr>
          <a:xfrm>
            <a:off x="2984210" y="1802044"/>
            <a:ext cx="1093268" cy="369332"/>
          </a:xfrm>
          <a:prstGeom prst="rect">
            <a:avLst/>
          </a:prstGeom>
          <a:solidFill>
            <a:schemeClr val="accent6"/>
          </a:solidFill>
          <a:ln>
            <a:solidFill>
              <a:schemeClr val="tx1"/>
            </a:solidFill>
          </a:ln>
        </p:spPr>
        <p:txBody>
          <a:bodyPr wrap="square" rtlCol="0">
            <a:spAutoFit/>
          </a:bodyPr>
          <a:lstStyle/>
          <a:p>
            <a:r>
              <a:rPr lang="en-US" dirty="0">
                <a:solidFill>
                  <a:schemeClr val="bg1"/>
                </a:solidFill>
              </a:rPr>
              <a:t>CR 1650N</a:t>
            </a:r>
          </a:p>
        </p:txBody>
      </p:sp>
      <p:pic>
        <p:nvPicPr>
          <p:cNvPr id="10" name="Picture 2" descr="Image result for I 74 streen sign">
            <a:extLst>
              <a:ext uri="{FF2B5EF4-FFF2-40B4-BE49-F238E27FC236}">
                <a16:creationId xmlns:a16="http://schemas.microsoft.com/office/drawing/2014/main" id="{ECF2C1FD-CCEB-47BD-B033-208C3733C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600" y="3085709"/>
            <a:ext cx="517486" cy="53580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2" name="Flowchart: Process 11">
            <a:extLst>
              <a:ext uri="{FF2B5EF4-FFF2-40B4-BE49-F238E27FC236}">
                <a16:creationId xmlns:a16="http://schemas.microsoft.com/office/drawing/2014/main" id="{940F2DB3-A937-6934-6220-10C5B885726F}"/>
              </a:ext>
            </a:extLst>
          </p:cNvPr>
          <p:cNvSpPr/>
          <p:nvPr/>
        </p:nvSpPr>
        <p:spPr>
          <a:xfrm>
            <a:off x="6835813" y="2244150"/>
            <a:ext cx="466281" cy="419878"/>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INDIANA</a:t>
            </a:r>
          </a:p>
          <a:p>
            <a:pPr algn="ctr"/>
            <a:r>
              <a:rPr lang="en-US" sz="2000" dirty="0"/>
              <a:t>63</a:t>
            </a:r>
            <a:endParaRPr lang="en-US" sz="2400" dirty="0"/>
          </a:p>
        </p:txBody>
      </p:sp>
      <p:sp>
        <p:nvSpPr>
          <p:cNvPr id="15" name="Oval 14">
            <a:extLst>
              <a:ext uri="{FF2B5EF4-FFF2-40B4-BE49-F238E27FC236}">
                <a16:creationId xmlns:a16="http://schemas.microsoft.com/office/drawing/2014/main" id="{73F2E9FF-9A4E-B31D-ABE9-7B29CD62680B}"/>
              </a:ext>
            </a:extLst>
          </p:cNvPr>
          <p:cNvSpPr/>
          <p:nvPr/>
        </p:nvSpPr>
        <p:spPr>
          <a:xfrm>
            <a:off x="2837083" y="2242543"/>
            <a:ext cx="1093268" cy="77124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4EE6B1-7639-C3DD-C8F1-7E17A9873194}"/>
              </a:ext>
            </a:extLst>
          </p:cNvPr>
          <p:cNvSpPr/>
          <p:nvPr/>
        </p:nvSpPr>
        <p:spPr>
          <a:xfrm>
            <a:off x="4348065" y="2388637"/>
            <a:ext cx="643813" cy="55050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D285258-D89D-F52C-C702-AFBFD8AC2E98}"/>
              </a:ext>
            </a:extLst>
          </p:cNvPr>
          <p:cNvCxnSpPr/>
          <p:nvPr/>
        </p:nvCxnSpPr>
        <p:spPr>
          <a:xfrm>
            <a:off x="3340359" y="2664028"/>
            <a:ext cx="1175657" cy="17400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EA971A-CB15-F79C-389C-2805015894D9}"/>
              </a:ext>
            </a:extLst>
          </p:cNvPr>
          <p:cNvCxnSpPr/>
          <p:nvPr/>
        </p:nvCxnSpPr>
        <p:spPr>
          <a:xfrm>
            <a:off x="4674637" y="2664028"/>
            <a:ext cx="324705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D6AE80-CFBB-A93D-4ABB-8E36DE4627F6}"/>
              </a:ext>
            </a:extLst>
          </p:cNvPr>
          <p:cNvCxnSpPr>
            <a:cxnSpLocks/>
          </p:cNvCxnSpPr>
          <p:nvPr/>
        </p:nvCxnSpPr>
        <p:spPr>
          <a:xfrm flipV="1">
            <a:off x="6862080" y="1386890"/>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6B2ED19-74C8-552A-D8D0-477280F30B81}"/>
              </a:ext>
            </a:extLst>
          </p:cNvPr>
          <p:cNvSpPr txBox="1"/>
          <p:nvPr/>
        </p:nvSpPr>
        <p:spPr>
          <a:xfrm>
            <a:off x="6908380" y="1105354"/>
            <a:ext cx="518297" cy="584775"/>
          </a:xfrm>
          <a:prstGeom prst="rect">
            <a:avLst/>
          </a:prstGeom>
          <a:noFill/>
        </p:spPr>
        <p:txBody>
          <a:bodyPr wrap="square" rtlCol="0">
            <a:spAutoFit/>
          </a:bodyPr>
          <a:lstStyle/>
          <a:p>
            <a:r>
              <a:rPr lang="en-US" sz="3200" dirty="0">
                <a:solidFill>
                  <a:schemeClr val="bg1"/>
                </a:solidFill>
              </a:rPr>
              <a:t>N</a:t>
            </a:r>
          </a:p>
        </p:txBody>
      </p:sp>
      <p:pic>
        <p:nvPicPr>
          <p:cNvPr id="28" name="Picture 27">
            <a:extLst>
              <a:ext uri="{FF2B5EF4-FFF2-40B4-BE49-F238E27FC236}">
                <a16:creationId xmlns:a16="http://schemas.microsoft.com/office/drawing/2014/main" id="{A3478DE2-D6CA-B121-9962-BAA57EAB2EC4}"/>
              </a:ext>
            </a:extLst>
          </p:cNvPr>
          <p:cNvPicPr>
            <a:picLocks noChangeAspect="1"/>
          </p:cNvPicPr>
          <p:nvPr/>
        </p:nvPicPr>
        <p:blipFill>
          <a:blip r:embed="rId7"/>
          <a:stretch>
            <a:fillRect/>
          </a:stretch>
        </p:blipFill>
        <p:spPr>
          <a:xfrm>
            <a:off x="3487680" y="4183032"/>
            <a:ext cx="4188306" cy="2664597"/>
          </a:xfrm>
          <a:prstGeom prst="ellipse">
            <a:avLst/>
          </a:prstGeom>
          <a:ln>
            <a:noFill/>
          </a:ln>
          <a:effectLst>
            <a:softEdge rad="112500"/>
          </a:effectLst>
        </p:spPr>
      </p:pic>
      <p:pic>
        <p:nvPicPr>
          <p:cNvPr id="30" name="Picture 29">
            <a:extLst>
              <a:ext uri="{FF2B5EF4-FFF2-40B4-BE49-F238E27FC236}">
                <a16:creationId xmlns:a16="http://schemas.microsoft.com/office/drawing/2014/main" id="{F3CCD6F9-6D2E-4E4B-9DF1-DED568976330}"/>
              </a:ext>
            </a:extLst>
          </p:cNvPr>
          <p:cNvPicPr>
            <a:picLocks noChangeAspect="1"/>
          </p:cNvPicPr>
          <p:nvPr/>
        </p:nvPicPr>
        <p:blipFill>
          <a:blip r:embed="rId8"/>
          <a:stretch>
            <a:fillRect/>
          </a:stretch>
        </p:blipFill>
        <p:spPr>
          <a:xfrm>
            <a:off x="7838156" y="1376074"/>
            <a:ext cx="4118659" cy="2504184"/>
          </a:xfrm>
          <a:prstGeom prst="ellipse">
            <a:avLst/>
          </a:prstGeom>
          <a:ln>
            <a:noFill/>
          </a:ln>
          <a:effectLst>
            <a:softEdge rad="112500"/>
          </a:effectLst>
        </p:spPr>
      </p:pic>
    </p:spTree>
    <p:extLst>
      <p:ext uri="{BB962C8B-B14F-4D97-AF65-F5344CB8AC3E}">
        <p14:creationId xmlns:p14="http://schemas.microsoft.com/office/powerpoint/2010/main" val="168139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7175002"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Existing Conditions</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Title 15">
            <a:extLst>
              <a:ext uri="{FF2B5EF4-FFF2-40B4-BE49-F238E27FC236}">
                <a16:creationId xmlns:a16="http://schemas.microsoft.com/office/drawing/2014/main" id="{8947A5BC-3FF7-4E90-A559-1F0C0276F882}"/>
              </a:ext>
            </a:extLst>
          </p:cNvPr>
          <p:cNvSpPr txBox="1">
            <a:spLocks/>
          </p:cNvSpPr>
          <p:nvPr/>
        </p:nvSpPr>
        <p:spPr>
          <a:xfrm>
            <a:off x="8943385" y="5417661"/>
            <a:ext cx="3096964"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Image Source: Google Earth</a:t>
            </a:r>
            <a:endParaRPr lang="en-US" sz="1800" b="1" dirty="0">
              <a:solidFill>
                <a:schemeClr val="bg1"/>
              </a:solidFill>
            </a:endParaRPr>
          </a:p>
        </p:txBody>
      </p:sp>
      <p:sp>
        <p:nvSpPr>
          <p:cNvPr id="12" name="Content Placeholder 1">
            <a:extLst>
              <a:ext uri="{FF2B5EF4-FFF2-40B4-BE49-F238E27FC236}">
                <a16:creationId xmlns:a16="http://schemas.microsoft.com/office/drawing/2014/main" id="{7348B892-3528-4F2B-9D40-B89E519B6182}"/>
              </a:ext>
            </a:extLst>
          </p:cNvPr>
          <p:cNvSpPr txBox="1">
            <a:spLocks/>
          </p:cNvSpPr>
          <p:nvPr/>
        </p:nvSpPr>
        <p:spPr>
          <a:xfrm>
            <a:off x="-836655" y="985609"/>
            <a:ext cx="7886700" cy="4432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CR 1650N Westbound Motorists Right Turn only</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No U-Turn Accommodations</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2-inch mountable SR 63 splitter islands</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lvl="2" algn="just"/>
            <a:endParaRPr lang="en-US" sz="2200" dirty="0">
              <a:solidFill>
                <a:schemeClr val="tx1">
                  <a:lumMod val="65000"/>
                  <a:lumOff val="35000"/>
                </a:schemeClr>
              </a:solidFill>
            </a:endParaRPr>
          </a:p>
          <a:p>
            <a:pPr lvl="1" algn="just"/>
            <a:endParaRPr lang="en-US" sz="2400" dirty="0">
              <a:solidFill>
                <a:schemeClr val="tx1">
                  <a:lumMod val="75000"/>
                  <a:lumOff val="25000"/>
                </a:schemeClr>
              </a:solidFill>
              <a:highlight>
                <a:srgbClr val="FFFF00"/>
              </a:highlight>
            </a:endParaRPr>
          </a:p>
        </p:txBody>
      </p:sp>
      <p:sp>
        <p:nvSpPr>
          <p:cNvPr id="3" name="Title 15">
            <a:extLst>
              <a:ext uri="{FF2B5EF4-FFF2-40B4-BE49-F238E27FC236}">
                <a16:creationId xmlns:a16="http://schemas.microsoft.com/office/drawing/2014/main" id="{7EB96D5D-D105-8EDE-22D3-4CB0D6403911}"/>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pic>
        <p:nvPicPr>
          <p:cNvPr id="13" name="Picture 12">
            <a:extLst>
              <a:ext uri="{FF2B5EF4-FFF2-40B4-BE49-F238E27FC236}">
                <a16:creationId xmlns:a16="http://schemas.microsoft.com/office/drawing/2014/main" id="{19B2FF3A-C34D-CDD4-77A3-DC3CC6C7E77F}"/>
              </a:ext>
            </a:extLst>
          </p:cNvPr>
          <p:cNvPicPr>
            <a:picLocks noChangeAspect="1"/>
          </p:cNvPicPr>
          <p:nvPr/>
        </p:nvPicPr>
        <p:blipFill>
          <a:blip r:embed="rId5"/>
          <a:stretch>
            <a:fillRect/>
          </a:stretch>
        </p:blipFill>
        <p:spPr>
          <a:xfrm>
            <a:off x="5697288" y="1197993"/>
            <a:ext cx="4188306" cy="2664597"/>
          </a:xfrm>
          <a:prstGeom prst="ellipse">
            <a:avLst/>
          </a:prstGeom>
          <a:ln>
            <a:noFill/>
          </a:ln>
          <a:effectLst>
            <a:softEdge rad="112500"/>
          </a:effectLst>
        </p:spPr>
      </p:pic>
      <p:sp>
        <p:nvSpPr>
          <p:cNvPr id="14" name="Arrow: Bent 13">
            <a:extLst>
              <a:ext uri="{FF2B5EF4-FFF2-40B4-BE49-F238E27FC236}">
                <a16:creationId xmlns:a16="http://schemas.microsoft.com/office/drawing/2014/main" id="{D88B4028-C037-B78A-9480-53E323CC445A}"/>
              </a:ext>
            </a:extLst>
          </p:cNvPr>
          <p:cNvSpPr/>
          <p:nvPr/>
        </p:nvSpPr>
        <p:spPr>
          <a:xfrm>
            <a:off x="7847808" y="3096353"/>
            <a:ext cx="390437" cy="494886"/>
          </a:xfrm>
          <a:prstGeom prst="bentArrow">
            <a:avLst>
              <a:gd name="adj1" fmla="val 25000"/>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BACE228B-A28B-D1C1-B491-2BDD18424ED6}"/>
              </a:ext>
            </a:extLst>
          </p:cNvPr>
          <p:cNvPicPr>
            <a:picLocks noChangeAspect="1"/>
          </p:cNvPicPr>
          <p:nvPr/>
        </p:nvPicPr>
        <p:blipFill>
          <a:blip r:embed="rId6"/>
          <a:stretch>
            <a:fillRect/>
          </a:stretch>
        </p:blipFill>
        <p:spPr>
          <a:xfrm>
            <a:off x="8134070" y="3361231"/>
            <a:ext cx="4118659" cy="2504184"/>
          </a:xfrm>
          <a:prstGeom prst="ellipse">
            <a:avLst/>
          </a:prstGeom>
          <a:ln>
            <a:noFill/>
          </a:ln>
          <a:effectLst>
            <a:softEdge rad="112500"/>
          </a:effectLst>
        </p:spPr>
      </p:pic>
      <p:sp>
        <p:nvSpPr>
          <p:cNvPr id="20" name="TextBox 19">
            <a:extLst>
              <a:ext uri="{FF2B5EF4-FFF2-40B4-BE49-F238E27FC236}">
                <a16:creationId xmlns:a16="http://schemas.microsoft.com/office/drawing/2014/main" id="{0D8B60F0-FF06-5FC0-C629-690A5D75C634}"/>
              </a:ext>
            </a:extLst>
          </p:cNvPr>
          <p:cNvSpPr txBox="1"/>
          <p:nvPr/>
        </p:nvSpPr>
        <p:spPr>
          <a:xfrm>
            <a:off x="10085515" y="2435906"/>
            <a:ext cx="518297" cy="584775"/>
          </a:xfrm>
          <a:prstGeom prst="rect">
            <a:avLst/>
          </a:prstGeom>
          <a:noFill/>
        </p:spPr>
        <p:txBody>
          <a:bodyPr wrap="square" rtlCol="0">
            <a:spAutoFit/>
          </a:bodyPr>
          <a:lstStyle/>
          <a:p>
            <a:r>
              <a:rPr lang="en-US" sz="3200" dirty="0">
                <a:solidFill>
                  <a:schemeClr val="tx2"/>
                </a:solidFill>
              </a:rPr>
              <a:t>N</a:t>
            </a:r>
          </a:p>
        </p:txBody>
      </p:sp>
      <p:cxnSp>
        <p:nvCxnSpPr>
          <p:cNvPr id="22" name="Straight Arrow Connector 21">
            <a:extLst>
              <a:ext uri="{FF2B5EF4-FFF2-40B4-BE49-F238E27FC236}">
                <a16:creationId xmlns:a16="http://schemas.microsoft.com/office/drawing/2014/main" id="{D67AB831-8957-A973-4F85-506FF5E7B655}"/>
              </a:ext>
            </a:extLst>
          </p:cNvPr>
          <p:cNvCxnSpPr>
            <a:cxnSpLocks/>
          </p:cNvCxnSpPr>
          <p:nvPr/>
        </p:nvCxnSpPr>
        <p:spPr>
          <a:xfrm flipV="1">
            <a:off x="10025678" y="2716718"/>
            <a:ext cx="637969" cy="8443"/>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14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96890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Project Need</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7348B892-3528-4F2B-9D40-B89E519B6182}"/>
              </a:ext>
            </a:extLst>
          </p:cNvPr>
          <p:cNvSpPr txBox="1">
            <a:spLocks/>
          </p:cNvSpPr>
          <p:nvPr/>
        </p:nvSpPr>
        <p:spPr>
          <a:xfrm>
            <a:off x="278541" y="1247145"/>
            <a:ext cx="11599693" cy="44320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algn="just"/>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3 year crash data included 18 crashes, 1 fatality</a:t>
            </a:r>
          </a:p>
          <a:p>
            <a:pPr marL="1714500" lvl="3" indent="-342900" algn="l">
              <a:buFont typeface="Arial" panose="020B0604020202020204" pitchFamily="34" charset="0"/>
              <a:buChar char="•"/>
            </a:pPr>
            <a:r>
              <a:rPr lang="en-US" sz="2000" dirty="0">
                <a:solidFill>
                  <a:schemeClr val="tx1">
                    <a:lumMod val="75000"/>
                    <a:lumOff val="25000"/>
                  </a:schemeClr>
                </a:solidFill>
              </a:rPr>
              <a:t>Right-angle and failure to yield</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Left-turn sight distance restrictions</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Low compliance with speed and operations</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lvl="2" algn="l"/>
            <a:r>
              <a:rPr lang="en-US" sz="2200" b="1" dirty="0">
                <a:solidFill>
                  <a:schemeClr val="tx1">
                    <a:lumMod val="75000"/>
                    <a:lumOff val="25000"/>
                  </a:schemeClr>
                </a:solidFill>
              </a:rPr>
              <a:t>PROJECT PURPOSE</a:t>
            </a:r>
            <a:r>
              <a:rPr lang="en-US" sz="2200" dirty="0">
                <a:solidFill>
                  <a:schemeClr val="tx1">
                    <a:lumMod val="75000"/>
                    <a:lumOff val="25000"/>
                  </a:schemeClr>
                </a:solidFill>
              </a:rPr>
              <a:t>: Improve project safety conditions for vehicle traffic on SR 63, by providing a northbound </a:t>
            </a:r>
            <a:r>
              <a:rPr lang="en-US" sz="2200" dirty="0" err="1">
                <a:solidFill>
                  <a:schemeClr val="tx1">
                    <a:lumMod val="75000"/>
                    <a:lumOff val="25000"/>
                  </a:schemeClr>
                </a:solidFill>
              </a:rPr>
              <a:t>u-turn</a:t>
            </a:r>
            <a:r>
              <a:rPr lang="en-US" sz="2200" dirty="0">
                <a:solidFill>
                  <a:schemeClr val="tx1">
                    <a:lumMod val="75000"/>
                    <a:lumOff val="25000"/>
                  </a:schemeClr>
                </a:solidFill>
              </a:rPr>
              <a:t> and increasing driver compliance at CR 1650N.</a:t>
            </a:r>
          </a:p>
          <a:p>
            <a:pPr lvl="2" algn="just"/>
            <a:endParaRPr lang="en-US" sz="2200" dirty="0">
              <a:solidFill>
                <a:schemeClr val="tx1">
                  <a:lumMod val="65000"/>
                  <a:lumOff val="35000"/>
                </a:schemeClr>
              </a:solidFill>
            </a:endParaRPr>
          </a:p>
          <a:p>
            <a:pPr lvl="1" algn="just"/>
            <a:endParaRPr lang="en-US" sz="2400" dirty="0">
              <a:solidFill>
                <a:schemeClr val="tx1">
                  <a:lumMod val="75000"/>
                  <a:lumOff val="25000"/>
                </a:schemeClr>
              </a:solidFill>
              <a:highlight>
                <a:srgbClr val="FFFF00"/>
              </a:highlight>
            </a:endParaRPr>
          </a:p>
        </p:txBody>
      </p:sp>
      <p:pic>
        <p:nvPicPr>
          <p:cNvPr id="12" name="Picture 11" descr="A picture containing drawing&#10;&#10;Description automatically generated">
            <a:extLst>
              <a:ext uri="{FF2B5EF4-FFF2-40B4-BE49-F238E27FC236}">
                <a16:creationId xmlns:a16="http://schemas.microsoft.com/office/drawing/2014/main" id="{225ECC98-1B69-4ED1-8DD3-E3D14566D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152" y="2675702"/>
            <a:ext cx="2495550" cy="1574937"/>
          </a:xfrm>
          <a:prstGeom prst="rect">
            <a:avLst/>
          </a:prstGeom>
        </p:spPr>
      </p:pic>
      <p:sp>
        <p:nvSpPr>
          <p:cNvPr id="2" name="Title 15">
            <a:extLst>
              <a:ext uri="{FF2B5EF4-FFF2-40B4-BE49-F238E27FC236}">
                <a16:creationId xmlns:a16="http://schemas.microsoft.com/office/drawing/2014/main" id="{C4B42EF5-5D4B-47DC-B821-FC137EF0DE6A}"/>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162005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6E39039-F7B2-C129-E3C3-BEC7142DD25A}"/>
              </a:ext>
            </a:extLst>
          </p:cNvPr>
          <p:cNvPicPr>
            <a:picLocks noChangeAspect="1"/>
          </p:cNvPicPr>
          <p:nvPr/>
        </p:nvPicPr>
        <p:blipFill rotWithShape="1">
          <a:blip r:embed="rId3"/>
          <a:srcRect t="5366"/>
          <a:stretch/>
        </p:blipFill>
        <p:spPr>
          <a:xfrm>
            <a:off x="336029" y="3124200"/>
            <a:ext cx="11734800" cy="2614041"/>
          </a:xfrm>
          <a:prstGeom prst="rect">
            <a:avLst/>
          </a:prstGeom>
        </p:spPr>
      </p:pic>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96890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Safety Benefits</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7348B892-3528-4F2B-9D40-B89E519B6182}"/>
              </a:ext>
            </a:extLst>
          </p:cNvPr>
          <p:cNvSpPr txBox="1">
            <a:spLocks/>
          </p:cNvSpPr>
          <p:nvPr/>
        </p:nvSpPr>
        <p:spPr>
          <a:xfrm>
            <a:off x="-579120" y="539626"/>
            <a:ext cx="8904484" cy="276225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rgbClr val="1F4261"/>
                </a:solidFill>
              </a:rPr>
              <a:t>Extend medians at CR 1650N, to increase compliance</a:t>
            </a:r>
          </a:p>
          <a:p>
            <a:pPr marL="1257300" lvl="2" indent="-342900" algn="l">
              <a:buFont typeface="Arial" panose="020B0604020202020204" pitchFamily="34" charset="0"/>
              <a:buChar char="•"/>
            </a:pPr>
            <a:r>
              <a:rPr lang="en-US" sz="2200" dirty="0">
                <a:solidFill>
                  <a:srgbClr val="1F4261"/>
                </a:solidFill>
              </a:rPr>
              <a:t>Reduced Conflict Intersection</a:t>
            </a:r>
          </a:p>
          <a:p>
            <a:pPr marL="1714500" lvl="3" indent="-342900" algn="l">
              <a:buFont typeface="Arial" panose="020B0604020202020204" pitchFamily="34" charset="0"/>
              <a:buChar char="•"/>
            </a:pPr>
            <a:r>
              <a:rPr lang="en-US" sz="2000" dirty="0">
                <a:solidFill>
                  <a:srgbClr val="1F4261"/>
                </a:solidFill>
              </a:rPr>
              <a:t>Remove existing cross over</a:t>
            </a:r>
          </a:p>
          <a:p>
            <a:pPr marL="1714500" lvl="3" indent="-342900" algn="l">
              <a:buFont typeface="Arial" panose="020B0604020202020204" pitchFamily="34" charset="0"/>
              <a:buChar char="•"/>
            </a:pPr>
            <a:r>
              <a:rPr lang="en-US" sz="2000" dirty="0">
                <a:solidFill>
                  <a:srgbClr val="1F4261"/>
                </a:solidFill>
              </a:rPr>
              <a:t>Add deceleration lane</a:t>
            </a:r>
          </a:p>
          <a:p>
            <a:pPr marL="1714500" lvl="3" indent="-342900" algn="l">
              <a:buFont typeface="Arial" panose="020B0604020202020204" pitchFamily="34" charset="0"/>
              <a:buChar char="•"/>
            </a:pPr>
            <a:r>
              <a:rPr lang="en-US" sz="2000" dirty="0">
                <a:solidFill>
                  <a:srgbClr val="1F4261"/>
                </a:solidFill>
              </a:rPr>
              <a:t>Add median </a:t>
            </a:r>
            <a:r>
              <a:rPr lang="en-US" sz="2000" dirty="0" err="1">
                <a:solidFill>
                  <a:srgbClr val="1F4261"/>
                </a:solidFill>
              </a:rPr>
              <a:t>u-turn</a:t>
            </a:r>
            <a:r>
              <a:rPr lang="en-US" sz="2000" dirty="0">
                <a:solidFill>
                  <a:srgbClr val="1F4261"/>
                </a:solidFill>
              </a:rPr>
              <a:t> accommodations</a:t>
            </a:r>
          </a:p>
          <a:p>
            <a:pPr marL="1257300" lvl="2" indent="-342900" algn="l">
              <a:buFont typeface="Arial" panose="020B0604020202020204" pitchFamily="34" charset="0"/>
              <a:buChar char="•"/>
            </a:pPr>
            <a:r>
              <a:rPr lang="en-US" sz="2200" dirty="0">
                <a:solidFill>
                  <a:srgbClr val="1F4261"/>
                </a:solidFill>
              </a:rPr>
              <a:t>Add lighting for </a:t>
            </a:r>
            <a:r>
              <a:rPr lang="en-US" sz="2200" dirty="0" err="1">
                <a:solidFill>
                  <a:srgbClr val="1F4261"/>
                </a:solidFill>
              </a:rPr>
              <a:t>u-turn</a:t>
            </a:r>
            <a:endParaRPr lang="en-US" sz="2200" dirty="0">
              <a:solidFill>
                <a:srgbClr val="1F4261"/>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lvl="2" algn="just"/>
            <a:endParaRPr lang="en-US" sz="2200" dirty="0">
              <a:solidFill>
                <a:schemeClr val="tx1">
                  <a:lumMod val="65000"/>
                  <a:lumOff val="35000"/>
                </a:schemeClr>
              </a:solidFill>
            </a:endParaRPr>
          </a:p>
          <a:p>
            <a:pPr lvl="1" algn="just"/>
            <a:endParaRPr lang="en-US" sz="2400" dirty="0">
              <a:solidFill>
                <a:schemeClr val="tx1">
                  <a:lumMod val="75000"/>
                  <a:lumOff val="25000"/>
                </a:schemeClr>
              </a:solidFill>
              <a:highlight>
                <a:srgbClr val="FFFF00"/>
              </a:highlight>
            </a:endParaRPr>
          </a:p>
        </p:txBody>
      </p:sp>
      <p:sp>
        <p:nvSpPr>
          <p:cNvPr id="14" name="Title 15">
            <a:extLst>
              <a:ext uri="{FF2B5EF4-FFF2-40B4-BE49-F238E27FC236}">
                <a16:creationId xmlns:a16="http://schemas.microsoft.com/office/drawing/2014/main" id="{8947A5BC-3FF7-4E90-A559-1F0C0276F882}"/>
              </a:ext>
            </a:extLst>
          </p:cNvPr>
          <p:cNvSpPr txBox="1">
            <a:spLocks/>
          </p:cNvSpPr>
          <p:nvPr/>
        </p:nvSpPr>
        <p:spPr>
          <a:xfrm>
            <a:off x="8423438" y="5426626"/>
            <a:ext cx="3096964"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endParaRPr lang="en-US" sz="1800" b="1" dirty="0">
              <a:solidFill>
                <a:schemeClr val="bg1"/>
              </a:solidFill>
            </a:endParaRPr>
          </a:p>
        </p:txBody>
      </p:sp>
      <p:sp>
        <p:nvSpPr>
          <p:cNvPr id="2" name="Title 15">
            <a:extLst>
              <a:ext uri="{FF2B5EF4-FFF2-40B4-BE49-F238E27FC236}">
                <a16:creationId xmlns:a16="http://schemas.microsoft.com/office/drawing/2014/main" id="{B8AB3DC1-1B4D-1DA1-AF5E-B7F907026C20}"/>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
        <p:nvSpPr>
          <p:cNvPr id="13" name="TextBox 12">
            <a:extLst>
              <a:ext uri="{FF2B5EF4-FFF2-40B4-BE49-F238E27FC236}">
                <a16:creationId xmlns:a16="http://schemas.microsoft.com/office/drawing/2014/main" id="{FB8A06AF-FEA6-70B5-26C4-27A371E28078}"/>
              </a:ext>
            </a:extLst>
          </p:cNvPr>
          <p:cNvSpPr txBox="1"/>
          <p:nvPr/>
        </p:nvSpPr>
        <p:spPr>
          <a:xfrm>
            <a:off x="1581069" y="3186793"/>
            <a:ext cx="1108953" cy="369332"/>
          </a:xfrm>
          <a:prstGeom prst="rect">
            <a:avLst/>
          </a:prstGeom>
          <a:solidFill>
            <a:schemeClr val="accent6"/>
          </a:solidFill>
          <a:ln>
            <a:solidFill>
              <a:schemeClr val="tx1"/>
            </a:solidFill>
          </a:ln>
        </p:spPr>
        <p:txBody>
          <a:bodyPr wrap="square" rtlCol="0">
            <a:spAutoFit/>
          </a:bodyPr>
          <a:lstStyle/>
          <a:p>
            <a:r>
              <a:rPr lang="en-US" dirty="0">
                <a:solidFill>
                  <a:schemeClr val="bg1"/>
                </a:solidFill>
              </a:rPr>
              <a:t>CR 1650N</a:t>
            </a:r>
          </a:p>
        </p:txBody>
      </p:sp>
      <p:sp>
        <p:nvSpPr>
          <p:cNvPr id="19" name="Flowchart: Process 18">
            <a:extLst>
              <a:ext uri="{FF2B5EF4-FFF2-40B4-BE49-F238E27FC236}">
                <a16:creationId xmlns:a16="http://schemas.microsoft.com/office/drawing/2014/main" id="{25E04553-A005-EED1-BC72-4C80D0FEF2FC}"/>
              </a:ext>
            </a:extLst>
          </p:cNvPr>
          <p:cNvSpPr/>
          <p:nvPr/>
        </p:nvSpPr>
        <p:spPr>
          <a:xfrm>
            <a:off x="3768563" y="4842735"/>
            <a:ext cx="735333" cy="757098"/>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INDIANA</a:t>
            </a:r>
          </a:p>
          <a:p>
            <a:pPr algn="ctr"/>
            <a:r>
              <a:rPr lang="en-US" sz="3600" dirty="0"/>
              <a:t>63</a:t>
            </a:r>
            <a:endParaRPr lang="en-US" sz="4000" dirty="0"/>
          </a:p>
        </p:txBody>
      </p:sp>
      <p:cxnSp>
        <p:nvCxnSpPr>
          <p:cNvPr id="20" name="Straight Arrow Connector 19">
            <a:extLst>
              <a:ext uri="{FF2B5EF4-FFF2-40B4-BE49-F238E27FC236}">
                <a16:creationId xmlns:a16="http://schemas.microsoft.com/office/drawing/2014/main" id="{59235E18-CC11-ACA5-5B67-FA82613954E9}"/>
              </a:ext>
            </a:extLst>
          </p:cNvPr>
          <p:cNvCxnSpPr>
            <a:cxnSpLocks/>
          </p:cNvCxnSpPr>
          <p:nvPr/>
        </p:nvCxnSpPr>
        <p:spPr>
          <a:xfrm flipV="1">
            <a:off x="9553314" y="5513671"/>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EDDA03-8B4F-5291-B07F-5373D5D1D5B0}"/>
              </a:ext>
            </a:extLst>
          </p:cNvPr>
          <p:cNvSpPr txBox="1"/>
          <p:nvPr/>
        </p:nvSpPr>
        <p:spPr>
          <a:xfrm>
            <a:off x="9565341" y="5221284"/>
            <a:ext cx="518297"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170914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96890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HOW TO DRIVE An RCI</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4" name="Title 15">
            <a:extLst>
              <a:ext uri="{FF2B5EF4-FFF2-40B4-BE49-F238E27FC236}">
                <a16:creationId xmlns:a16="http://schemas.microsoft.com/office/drawing/2014/main" id="{8947A5BC-3FF7-4E90-A559-1F0C0276F882}"/>
              </a:ext>
            </a:extLst>
          </p:cNvPr>
          <p:cNvSpPr txBox="1">
            <a:spLocks/>
          </p:cNvSpPr>
          <p:nvPr/>
        </p:nvSpPr>
        <p:spPr>
          <a:xfrm>
            <a:off x="8423438" y="5426626"/>
            <a:ext cx="3096964"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endParaRPr lang="en-US" sz="1800" b="1" dirty="0">
              <a:solidFill>
                <a:schemeClr val="bg1"/>
              </a:solidFill>
            </a:endParaRPr>
          </a:p>
        </p:txBody>
      </p:sp>
      <p:sp>
        <p:nvSpPr>
          <p:cNvPr id="2" name="Title 15">
            <a:extLst>
              <a:ext uri="{FF2B5EF4-FFF2-40B4-BE49-F238E27FC236}">
                <a16:creationId xmlns:a16="http://schemas.microsoft.com/office/drawing/2014/main" id="{B8AB3DC1-1B4D-1DA1-AF5E-B7F907026C20}"/>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cxnSp>
        <p:nvCxnSpPr>
          <p:cNvPr id="20" name="Straight Arrow Connector 19">
            <a:extLst>
              <a:ext uri="{FF2B5EF4-FFF2-40B4-BE49-F238E27FC236}">
                <a16:creationId xmlns:a16="http://schemas.microsoft.com/office/drawing/2014/main" id="{59235E18-CC11-ACA5-5B67-FA82613954E9}"/>
              </a:ext>
            </a:extLst>
          </p:cNvPr>
          <p:cNvCxnSpPr>
            <a:cxnSpLocks/>
          </p:cNvCxnSpPr>
          <p:nvPr/>
        </p:nvCxnSpPr>
        <p:spPr>
          <a:xfrm flipV="1">
            <a:off x="9553314" y="5513671"/>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EDDA03-8B4F-5291-B07F-5373D5D1D5B0}"/>
              </a:ext>
            </a:extLst>
          </p:cNvPr>
          <p:cNvSpPr txBox="1"/>
          <p:nvPr/>
        </p:nvSpPr>
        <p:spPr>
          <a:xfrm>
            <a:off x="9565341" y="5221284"/>
            <a:ext cx="518297" cy="584775"/>
          </a:xfrm>
          <a:prstGeom prst="rect">
            <a:avLst/>
          </a:prstGeom>
          <a:noFill/>
        </p:spPr>
        <p:txBody>
          <a:bodyPr wrap="square" rtlCol="0">
            <a:spAutoFit/>
          </a:bodyPr>
          <a:lstStyle/>
          <a:p>
            <a:r>
              <a:rPr lang="en-US" sz="3200" dirty="0">
                <a:solidFill>
                  <a:schemeClr val="bg1"/>
                </a:solidFill>
              </a:rPr>
              <a:t>N</a:t>
            </a:r>
          </a:p>
        </p:txBody>
      </p:sp>
      <p:pic>
        <p:nvPicPr>
          <p:cNvPr id="11" name="Picture 10">
            <a:extLst>
              <a:ext uri="{FF2B5EF4-FFF2-40B4-BE49-F238E27FC236}">
                <a16:creationId xmlns:a16="http://schemas.microsoft.com/office/drawing/2014/main" id="{18EBA38E-5F2A-84D8-EE6D-A22E5023B4D9}"/>
              </a:ext>
            </a:extLst>
          </p:cNvPr>
          <p:cNvPicPr>
            <a:picLocks noChangeAspect="1"/>
          </p:cNvPicPr>
          <p:nvPr/>
        </p:nvPicPr>
        <p:blipFill>
          <a:blip r:embed="rId5"/>
          <a:stretch>
            <a:fillRect/>
          </a:stretch>
        </p:blipFill>
        <p:spPr>
          <a:xfrm>
            <a:off x="790151" y="2003257"/>
            <a:ext cx="10611698" cy="2403392"/>
          </a:xfrm>
          <a:prstGeom prst="rect">
            <a:avLst/>
          </a:prstGeom>
        </p:spPr>
      </p:pic>
      <p:sp>
        <p:nvSpPr>
          <p:cNvPr id="17" name="TextBox 16">
            <a:extLst>
              <a:ext uri="{FF2B5EF4-FFF2-40B4-BE49-F238E27FC236}">
                <a16:creationId xmlns:a16="http://schemas.microsoft.com/office/drawing/2014/main" id="{7F382F20-6171-EB37-6DA3-F8AA2F8B8F43}"/>
              </a:ext>
            </a:extLst>
          </p:cNvPr>
          <p:cNvSpPr txBox="1"/>
          <p:nvPr/>
        </p:nvSpPr>
        <p:spPr>
          <a:xfrm>
            <a:off x="1140737" y="4744016"/>
            <a:ext cx="5460277" cy="369332"/>
          </a:xfrm>
          <a:prstGeom prst="rect">
            <a:avLst/>
          </a:prstGeom>
          <a:noFill/>
        </p:spPr>
        <p:txBody>
          <a:bodyPr wrap="none" rtlCol="0">
            <a:spAutoFit/>
          </a:bodyPr>
          <a:lstStyle/>
          <a:p>
            <a:r>
              <a:rPr lang="en-US" dirty="0"/>
              <a:t>*** A finished exhibit will be inserted for this sketch ***</a:t>
            </a:r>
          </a:p>
        </p:txBody>
      </p:sp>
    </p:spTree>
    <p:extLst>
      <p:ext uri="{BB962C8B-B14F-4D97-AF65-F5344CB8AC3E}">
        <p14:creationId xmlns:p14="http://schemas.microsoft.com/office/powerpoint/2010/main" val="2693550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96890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Safety Benefits</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4" name="Title 15">
            <a:extLst>
              <a:ext uri="{FF2B5EF4-FFF2-40B4-BE49-F238E27FC236}">
                <a16:creationId xmlns:a16="http://schemas.microsoft.com/office/drawing/2014/main" id="{8947A5BC-3FF7-4E90-A559-1F0C0276F882}"/>
              </a:ext>
            </a:extLst>
          </p:cNvPr>
          <p:cNvSpPr txBox="1">
            <a:spLocks/>
          </p:cNvSpPr>
          <p:nvPr/>
        </p:nvSpPr>
        <p:spPr>
          <a:xfrm>
            <a:off x="8423438" y="5426626"/>
            <a:ext cx="3096964"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endParaRPr lang="en-US" sz="1800" b="1" dirty="0">
              <a:solidFill>
                <a:schemeClr val="bg1"/>
              </a:solidFill>
            </a:endParaRPr>
          </a:p>
        </p:txBody>
      </p:sp>
      <p:sp>
        <p:nvSpPr>
          <p:cNvPr id="2" name="Title 15">
            <a:extLst>
              <a:ext uri="{FF2B5EF4-FFF2-40B4-BE49-F238E27FC236}">
                <a16:creationId xmlns:a16="http://schemas.microsoft.com/office/drawing/2014/main" id="{B8AB3DC1-1B4D-1DA1-AF5E-B7F907026C20}"/>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cxnSp>
        <p:nvCxnSpPr>
          <p:cNvPr id="20" name="Straight Arrow Connector 19">
            <a:extLst>
              <a:ext uri="{FF2B5EF4-FFF2-40B4-BE49-F238E27FC236}">
                <a16:creationId xmlns:a16="http://schemas.microsoft.com/office/drawing/2014/main" id="{59235E18-CC11-ACA5-5B67-FA82613954E9}"/>
              </a:ext>
            </a:extLst>
          </p:cNvPr>
          <p:cNvCxnSpPr>
            <a:cxnSpLocks/>
          </p:cNvCxnSpPr>
          <p:nvPr/>
        </p:nvCxnSpPr>
        <p:spPr>
          <a:xfrm flipV="1">
            <a:off x="9553314" y="5513671"/>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EDDA03-8B4F-5291-B07F-5373D5D1D5B0}"/>
              </a:ext>
            </a:extLst>
          </p:cNvPr>
          <p:cNvSpPr txBox="1"/>
          <p:nvPr/>
        </p:nvSpPr>
        <p:spPr>
          <a:xfrm>
            <a:off x="9565341" y="5221284"/>
            <a:ext cx="518297" cy="584775"/>
          </a:xfrm>
          <a:prstGeom prst="rect">
            <a:avLst/>
          </a:prstGeom>
          <a:noFill/>
        </p:spPr>
        <p:txBody>
          <a:bodyPr wrap="square" rtlCol="0">
            <a:spAutoFit/>
          </a:bodyPr>
          <a:lstStyle/>
          <a:p>
            <a:r>
              <a:rPr lang="en-US" sz="3200" dirty="0">
                <a:solidFill>
                  <a:schemeClr val="bg1"/>
                </a:solidFill>
              </a:rPr>
              <a:t>N</a:t>
            </a:r>
          </a:p>
        </p:txBody>
      </p:sp>
      <p:pic>
        <p:nvPicPr>
          <p:cNvPr id="11" name="Picture 10">
            <a:extLst>
              <a:ext uri="{FF2B5EF4-FFF2-40B4-BE49-F238E27FC236}">
                <a16:creationId xmlns:a16="http://schemas.microsoft.com/office/drawing/2014/main" id="{C90E6D0B-020D-1C13-D91E-C3F9B8A81C7E}"/>
              </a:ext>
            </a:extLst>
          </p:cNvPr>
          <p:cNvPicPr>
            <a:picLocks noChangeAspect="1"/>
          </p:cNvPicPr>
          <p:nvPr/>
        </p:nvPicPr>
        <p:blipFill>
          <a:blip r:embed="rId5"/>
          <a:stretch>
            <a:fillRect/>
          </a:stretch>
        </p:blipFill>
        <p:spPr>
          <a:xfrm>
            <a:off x="3009964" y="1234887"/>
            <a:ext cx="6172071" cy="5303523"/>
          </a:xfrm>
          <a:prstGeom prst="rect">
            <a:avLst/>
          </a:prstGeom>
        </p:spPr>
      </p:pic>
    </p:spTree>
    <p:extLst>
      <p:ext uri="{BB962C8B-B14F-4D97-AF65-F5344CB8AC3E}">
        <p14:creationId xmlns:p14="http://schemas.microsoft.com/office/powerpoint/2010/main" val="112819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96890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Safety Benefits</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4" name="Title 15">
            <a:extLst>
              <a:ext uri="{FF2B5EF4-FFF2-40B4-BE49-F238E27FC236}">
                <a16:creationId xmlns:a16="http://schemas.microsoft.com/office/drawing/2014/main" id="{8947A5BC-3FF7-4E90-A559-1F0C0276F882}"/>
              </a:ext>
            </a:extLst>
          </p:cNvPr>
          <p:cNvSpPr txBox="1">
            <a:spLocks/>
          </p:cNvSpPr>
          <p:nvPr/>
        </p:nvSpPr>
        <p:spPr>
          <a:xfrm>
            <a:off x="8423438" y="5426626"/>
            <a:ext cx="3096964"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endParaRPr lang="en-US" sz="1800" b="1" dirty="0">
              <a:solidFill>
                <a:schemeClr val="bg1"/>
              </a:solidFill>
            </a:endParaRPr>
          </a:p>
        </p:txBody>
      </p:sp>
      <p:sp>
        <p:nvSpPr>
          <p:cNvPr id="2" name="Title 15">
            <a:extLst>
              <a:ext uri="{FF2B5EF4-FFF2-40B4-BE49-F238E27FC236}">
                <a16:creationId xmlns:a16="http://schemas.microsoft.com/office/drawing/2014/main" id="{B8AB3DC1-1B4D-1DA1-AF5E-B7F907026C20}"/>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cxnSp>
        <p:nvCxnSpPr>
          <p:cNvPr id="20" name="Straight Arrow Connector 19">
            <a:extLst>
              <a:ext uri="{FF2B5EF4-FFF2-40B4-BE49-F238E27FC236}">
                <a16:creationId xmlns:a16="http://schemas.microsoft.com/office/drawing/2014/main" id="{59235E18-CC11-ACA5-5B67-FA82613954E9}"/>
              </a:ext>
            </a:extLst>
          </p:cNvPr>
          <p:cNvCxnSpPr>
            <a:cxnSpLocks/>
          </p:cNvCxnSpPr>
          <p:nvPr/>
        </p:nvCxnSpPr>
        <p:spPr>
          <a:xfrm flipV="1">
            <a:off x="9553314" y="5513671"/>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9EDDA03-8B4F-5291-B07F-5373D5D1D5B0}"/>
              </a:ext>
            </a:extLst>
          </p:cNvPr>
          <p:cNvSpPr txBox="1"/>
          <p:nvPr/>
        </p:nvSpPr>
        <p:spPr>
          <a:xfrm>
            <a:off x="9565341" y="5221284"/>
            <a:ext cx="518297" cy="584775"/>
          </a:xfrm>
          <a:prstGeom prst="rect">
            <a:avLst/>
          </a:prstGeom>
          <a:noFill/>
        </p:spPr>
        <p:txBody>
          <a:bodyPr wrap="square" rtlCol="0">
            <a:spAutoFit/>
          </a:bodyPr>
          <a:lstStyle/>
          <a:p>
            <a:r>
              <a:rPr lang="en-US" sz="3200" dirty="0">
                <a:solidFill>
                  <a:schemeClr val="bg1"/>
                </a:solidFill>
              </a:rPr>
              <a:t>N</a:t>
            </a:r>
          </a:p>
        </p:txBody>
      </p:sp>
      <p:sp>
        <p:nvSpPr>
          <p:cNvPr id="3" name="Content Placeholder 1">
            <a:extLst>
              <a:ext uri="{FF2B5EF4-FFF2-40B4-BE49-F238E27FC236}">
                <a16:creationId xmlns:a16="http://schemas.microsoft.com/office/drawing/2014/main" id="{62696741-C068-FEC0-355F-9D515578E3AA}"/>
              </a:ext>
            </a:extLst>
          </p:cNvPr>
          <p:cNvSpPr txBox="1">
            <a:spLocks/>
          </p:cNvSpPr>
          <p:nvPr/>
        </p:nvSpPr>
        <p:spPr>
          <a:xfrm>
            <a:off x="1925125" y="1610668"/>
            <a:ext cx="8904484" cy="17889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r>
              <a:rPr lang="en-US" sz="2200" dirty="0">
                <a:solidFill>
                  <a:schemeClr val="tx1">
                    <a:lumMod val="75000"/>
                    <a:lumOff val="25000"/>
                  </a:schemeClr>
                </a:solidFill>
              </a:rPr>
              <a:t>Nationwide statistics show:</a:t>
            </a:r>
          </a:p>
          <a:p>
            <a:pPr marL="1257300" lvl="2" indent="-342900" algn="l">
              <a:buFont typeface="Arial" panose="020B0604020202020204" pitchFamily="34" charset="0"/>
              <a:buChar char="•"/>
            </a:pPr>
            <a:r>
              <a:rPr lang="en-US" sz="2200" dirty="0">
                <a:solidFill>
                  <a:schemeClr val="tx1">
                    <a:lumMod val="75000"/>
                    <a:lumOff val="25000"/>
                  </a:schemeClr>
                </a:solidFill>
              </a:rPr>
              <a:t>Fatal crashes decline as much as </a:t>
            </a:r>
            <a:r>
              <a:rPr lang="en-US" sz="2200" b="1" dirty="0">
                <a:solidFill>
                  <a:schemeClr val="tx1">
                    <a:lumMod val="75000"/>
                    <a:lumOff val="25000"/>
                  </a:schemeClr>
                </a:solidFill>
              </a:rPr>
              <a:t>85%</a:t>
            </a:r>
          </a:p>
          <a:p>
            <a:pPr marL="1257300" lvl="2" indent="-342900" algn="l">
              <a:buFont typeface="Arial" panose="020B0604020202020204" pitchFamily="34" charset="0"/>
              <a:buChar char="•"/>
            </a:pPr>
            <a:r>
              <a:rPr lang="en-US" sz="2200" dirty="0">
                <a:solidFill>
                  <a:schemeClr val="tx1">
                    <a:lumMod val="75000"/>
                    <a:lumOff val="25000"/>
                  </a:schemeClr>
                </a:solidFill>
              </a:rPr>
              <a:t>More than 50% decline in crashes</a:t>
            </a:r>
          </a:p>
          <a:p>
            <a:pPr lvl="2" algn="just"/>
            <a:endParaRPr lang="en-US" sz="2200" dirty="0">
              <a:solidFill>
                <a:schemeClr val="tx1">
                  <a:lumMod val="75000"/>
                  <a:lumOff val="25000"/>
                </a:schemeClr>
              </a:solidFill>
            </a:endParaRPr>
          </a:p>
        </p:txBody>
      </p:sp>
      <p:sp>
        <p:nvSpPr>
          <p:cNvPr id="13" name="TextBox 12">
            <a:extLst>
              <a:ext uri="{FF2B5EF4-FFF2-40B4-BE49-F238E27FC236}">
                <a16:creationId xmlns:a16="http://schemas.microsoft.com/office/drawing/2014/main" id="{0C74B70C-5097-F2D9-1254-CF6BFFEFE924}"/>
              </a:ext>
            </a:extLst>
          </p:cNvPr>
          <p:cNvSpPr txBox="1"/>
          <p:nvPr/>
        </p:nvSpPr>
        <p:spPr>
          <a:xfrm>
            <a:off x="1925125" y="3760568"/>
            <a:ext cx="8383207" cy="1446550"/>
          </a:xfrm>
          <a:prstGeom prst="rect">
            <a:avLst/>
          </a:prstGeom>
          <a:noFill/>
        </p:spPr>
        <p:txBody>
          <a:bodyPr wrap="square">
            <a:spAutoFit/>
          </a:bodyPr>
          <a:lstStyle/>
          <a:p>
            <a:pPr marL="342900" lvl="1" algn="just"/>
            <a:r>
              <a:rPr lang="en-US" sz="2200" dirty="0">
                <a:solidFill>
                  <a:schemeClr val="tx1">
                    <a:lumMod val="75000"/>
                    <a:lumOff val="25000"/>
                  </a:schemeClr>
                </a:solidFill>
              </a:rPr>
              <a:t>INDOT statistics show:</a:t>
            </a:r>
          </a:p>
          <a:p>
            <a:pPr marL="1257300" lvl="2" indent="-342900" algn="l">
              <a:buFont typeface="Arial" panose="020B0604020202020204" pitchFamily="34" charset="0"/>
              <a:buChar char="•"/>
            </a:pPr>
            <a:r>
              <a:rPr lang="en-US" sz="2200" dirty="0">
                <a:solidFill>
                  <a:schemeClr val="tx1">
                    <a:lumMod val="75000"/>
                    <a:lumOff val="25000"/>
                  </a:schemeClr>
                </a:solidFill>
              </a:rPr>
              <a:t>Fatal and injury crashes reduced by an average of </a:t>
            </a:r>
            <a:r>
              <a:rPr lang="en-US" sz="2200" b="1" dirty="0">
                <a:solidFill>
                  <a:schemeClr val="tx1">
                    <a:lumMod val="75000"/>
                    <a:lumOff val="25000"/>
                  </a:schemeClr>
                </a:solidFill>
              </a:rPr>
              <a:t>81%</a:t>
            </a:r>
          </a:p>
          <a:p>
            <a:pPr marL="1257300" lvl="2" indent="-342900" algn="l">
              <a:buFont typeface="Arial" panose="020B0604020202020204" pitchFamily="34" charset="0"/>
              <a:buChar char="•"/>
            </a:pPr>
            <a:r>
              <a:rPr lang="en-US" sz="2200" dirty="0">
                <a:solidFill>
                  <a:schemeClr val="tx1">
                    <a:lumMod val="75000"/>
                    <a:lumOff val="25000"/>
                  </a:schemeClr>
                </a:solidFill>
              </a:rPr>
              <a:t>Property-damage crashes reduced by an average of 58%</a:t>
            </a:r>
          </a:p>
          <a:p>
            <a:pPr marL="1257300" lvl="2" indent="-342900" algn="l">
              <a:buFont typeface="Arial" panose="020B0604020202020204" pitchFamily="34" charset="0"/>
              <a:buChar char="•"/>
            </a:pPr>
            <a:r>
              <a:rPr lang="en-US" sz="2200" dirty="0">
                <a:solidFill>
                  <a:schemeClr val="tx1">
                    <a:lumMod val="75000"/>
                    <a:lumOff val="25000"/>
                  </a:schemeClr>
                </a:solidFill>
              </a:rPr>
              <a:t>Crashes of any severity reduced by an average of 68%</a:t>
            </a:r>
          </a:p>
        </p:txBody>
      </p:sp>
    </p:spTree>
    <p:extLst>
      <p:ext uri="{BB962C8B-B14F-4D97-AF65-F5344CB8AC3E}">
        <p14:creationId xmlns:p14="http://schemas.microsoft.com/office/powerpoint/2010/main" val="376263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32BB7E-1D2E-3E1E-8E58-F03CAB80D7CD}"/>
              </a:ext>
            </a:extLst>
          </p:cNvPr>
          <p:cNvPicPr>
            <a:picLocks noChangeAspect="1"/>
          </p:cNvPicPr>
          <p:nvPr/>
        </p:nvPicPr>
        <p:blipFill>
          <a:blip r:embed="rId3"/>
          <a:stretch>
            <a:fillRect/>
          </a:stretch>
        </p:blipFill>
        <p:spPr>
          <a:xfrm>
            <a:off x="380122" y="3943770"/>
            <a:ext cx="11660227" cy="1143160"/>
          </a:xfrm>
          <a:prstGeom prst="rect">
            <a:avLst/>
          </a:prstGeom>
        </p:spPr>
      </p:pic>
      <p:pic>
        <p:nvPicPr>
          <p:cNvPr id="19" name="Picture 18">
            <a:extLst>
              <a:ext uri="{FF2B5EF4-FFF2-40B4-BE49-F238E27FC236}">
                <a16:creationId xmlns:a16="http://schemas.microsoft.com/office/drawing/2014/main" id="{D67D889A-A1C4-9EE9-249C-3576E4D82DB4}"/>
              </a:ext>
            </a:extLst>
          </p:cNvPr>
          <p:cNvPicPr>
            <a:picLocks noChangeAspect="1"/>
          </p:cNvPicPr>
          <p:nvPr/>
        </p:nvPicPr>
        <p:blipFill>
          <a:blip r:embed="rId4"/>
          <a:stretch>
            <a:fillRect/>
          </a:stretch>
        </p:blipFill>
        <p:spPr>
          <a:xfrm>
            <a:off x="127091" y="2051791"/>
            <a:ext cx="11026013" cy="709639"/>
          </a:xfrm>
          <a:prstGeom prst="rect">
            <a:avLst/>
          </a:prstGeom>
        </p:spPr>
      </p:pic>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1" y="135948"/>
            <a:ext cx="6922953" cy="707886"/>
          </a:xfrm>
          <a:prstGeom prst="rect">
            <a:avLst/>
          </a:prstGeom>
          <a:noFill/>
        </p:spPr>
        <p:txBody>
          <a:bodyPr wrap="square" rtlCol="0">
            <a:spAutoFit/>
          </a:bodyPr>
          <a:lstStyle/>
          <a:p>
            <a:r>
              <a:rPr lang="en-US" sz="3200" cap="all" spc="50" dirty="0">
                <a:solidFill>
                  <a:srgbClr val="003967"/>
                </a:solidFill>
                <a:latin typeface="Futura Heavy" pitchFamily="50" charset="0"/>
                <a:ea typeface="Open Sans" panose="020B0606030504020204" pitchFamily="34" charset="0"/>
                <a:cs typeface="Open Sans" panose="020B0606030504020204" pitchFamily="34" charset="0"/>
              </a:rPr>
              <a:t>Maintenance</a:t>
            </a:r>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 </a:t>
            </a:r>
            <a:r>
              <a:rPr lang="en-US" sz="3200" cap="all" spc="50" dirty="0">
                <a:solidFill>
                  <a:srgbClr val="003967"/>
                </a:solidFill>
                <a:latin typeface="Futura Heavy" pitchFamily="50" charset="0"/>
                <a:ea typeface="Open Sans" panose="020B0606030504020204" pitchFamily="34" charset="0"/>
                <a:cs typeface="Open Sans" panose="020B0606030504020204" pitchFamily="34" charset="0"/>
              </a:rPr>
              <a:t>of</a:t>
            </a:r>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 </a:t>
            </a:r>
            <a:r>
              <a:rPr lang="en-US" sz="3200" cap="all" spc="50" dirty="0">
                <a:solidFill>
                  <a:srgbClr val="003967"/>
                </a:solidFill>
                <a:latin typeface="Futura Heavy" pitchFamily="50" charset="0"/>
                <a:ea typeface="Open Sans" panose="020B0606030504020204" pitchFamily="34" charset="0"/>
                <a:cs typeface="Open Sans" panose="020B0606030504020204" pitchFamily="34" charset="0"/>
              </a:rPr>
              <a:t>Traffic</a:t>
            </a:r>
            <a:endParaRPr lang="en-US" sz="28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7348B892-3528-4F2B-9D40-B89E519B6182}"/>
              </a:ext>
            </a:extLst>
          </p:cNvPr>
          <p:cNvSpPr txBox="1">
            <a:spLocks/>
          </p:cNvSpPr>
          <p:nvPr/>
        </p:nvSpPr>
        <p:spPr>
          <a:xfrm>
            <a:off x="1829080" y="4920436"/>
            <a:ext cx="7585738" cy="13699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endParaRPr lang="en-US" sz="2200" dirty="0">
              <a:solidFill>
                <a:schemeClr val="tx1">
                  <a:lumMod val="75000"/>
                  <a:lumOff val="25000"/>
                </a:schemeClr>
              </a:solidFill>
            </a:endParaRPr>
          </a:p>
          <a:p>
            <a:pPr lvl="2" algn="l"/>
            <a:r>
              <a:rPr lang="en-US" sz="2200" dirty="0">
                <a:solidFill>
                  <a:schemeClr val="tx1">
                    <a:lumMod val="75000"/>
                    <a:lumOff val="25000"/>
                  </a:schemeClr>
                </a:solidFill>
              </a:rPr>
              <a:t>One lane of traffic in each direction will be maintained</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lvl="2" algn="just"/>
            <a:endParaRPr lang="en-US" sz="2200" dirty="0">
              <a:solidFill>
                <a:schemeClr val="tx1">
                  <a:lumMod val="65000"/>
                  <a:lumOff val="35000"/>
                </a:schemeClr>
              </a:solidFill>
            </a:endParaRPr>
          </a:p>
          <a:p>
            <a:pPr lvl="1" algn="just"/>
            <a:endParaRPr lang="en-US" sz="2400" dirty="0">
              <a:solidFill>
                <a:schemeClr val="tx1">
                  <a:lumMod val="75000"/>
                  <a:lumOff val="25000"/>
                </a:schemeClr>
              </a:solidFill>
              <a:highlight>
                <a:srgbClr val="FFFF00"/>
              </a:highlight>
            </a:endParaRPr>
          </a:p>
        </p:txBody>
      </p:sp>
      <p:sp>
        <p:nvSpPr>
          <p:cNvPr id="13" name="Title 15">
            <a:extLst>
              <a:ext uri="{FF2B5EF4-FFF2-40B4-BE49-F238E27FC236}">
                <a16:creationId xmlns:a16="http://schemas.microsoft.com/office/drawing/2014/main" id="{8947A5BC-3FF7-4E90-A559-1F0C0276F882}"/>
              </a:ext>
            </a:extLst>
          </p:cNvPr>
          <p:cNvSpPr txBox="1">
            <a:spLocks/>
          </p:cNvSpPr>
          <p:nvPr/>
        </p:nvSpPr>
        <p:spPr>
          <a:xfrm>
            <a:off x="8301317" y="4983833"/>
            <a:ext cx="4031725"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Image Source: Groundforcecrew.com</a:t>
            </a:r>
            <a:endParaRPr lang="en-US" sz="1800" b="1" dirty="0">
              <a:solidFill>
                <a:schemeClr val="bg1"/>
              </a:solidFill>
            </a:endParaRPr>
          </a:p>
        </p:txBody>
      </p:sp>
      <p:pic>
        <p:nvPicPr>
          <p:cNvPr id="24" name="Picture 23">
            <a:extLst>
              <a:ext uri="{FF2B5EF4-FFF2-40B4-BE49-F238E27FC236}">
                <a16:creationId xmlns:a16="http://schemas.microsoft.com/office/drawing/2014/main" id="{1DA110EA-CFB6-4B15-87D7-1C7FE997AF41}"/>
              </a:ext>
            </a:extLst>
          </p:cNvPr>
          <p:cNvPicPr>
            <a:picLocks noChangeAspect="1"/>
          </p:cNvPicPr>
          <p:nvPr/>
        </p:nvPicPr>
        <p:blipFill>
          <a:blip r:embed="rId7"/>
          <a:stretch>
            <a:fillRect/>
          </a:stretch>
        </p:blipFill>
        <p:spPr>
          <a:xfrm>
            <a:off x="4232090" y="1994661"/>
            <a:ext cx="341477" cy="403019"/>
          </a:xfrm>
          <a:prstGeom prst="rect">
            <a:avLst/>
          </a:prstGeom>
        </p:spPr>
      </p:pic>
      <p:pic>
        <p:nvPicPr>
          <p:cNvPr id="26" name="Picture 25">
            <a:extLst>
              <a:ext uri="{FF2B5EF4-FFF2-40B4-BE49-F238E27FC236}">
                <a16:creationId xmlns:a16="http://schemas.microsoft.com/office/drawing/2014/main" id="{96F98C55-ACA1-40AF-87BA-4E32F50B3113}"/>
              </a:ext>
            </a:extLst>
          </p:cNvPr>
          <p:cNvPicPr>
            <a:picLocks noChangeAspect="1"/>
          </p:cNvPicPr>
          <p:nvPr/>
        </p:nvPicPr>
        <p:blipFill>
          <a:blip r:embed="rId8"/>
          <a:stretch>
            <a:fillRect/>
          </a:stretch>
        </p:blipFill>
        <p:spPr>
          <a:xfrm rot="10800000">
            <a:off x="7944671" y="1943614"/>
            <a:ext cx="341406" cy="402371"/>
          </a:xfrm>
          <a:prstGeom prst="rect">
            <a:avLst/>
          </a:prstGeom>
        </p:spPr>
      </p:pic>
      <p:pic>
        <p:nvPicPr>
          <p:cNvPr id="27" name="Picture 26">
            <a:extLst>
              <a:ext uri="{FF2B5EF4-FFF2-40B4-BE49-F238E27FC236}">
                <a16:creationId xmlns:a16="http://schemas.microsoft.com/office/drawing/2014/main" id="{C92FA30A-85D3-413F-B897-F5B1722B521C}"/>
              </a:ext>
            </a:extLst>
          </p:cNvPr>
          <p:cNvPicPr>
            <a:picLocks noChangeAspect="1"/>
          </p:cNvPicPr>
          <p:nvPr/>
        </p:nvPicPr>
        <p:blipFill>
          <a:blip r:embed="rId8"/>
          <a:stretch>
            <a:fillRect/>
          </a:stretch>
        </p:blipFill>
        <p:spPr>
          <a:xfrm>
            <a:off x="2292712" y="3933713"/>
            <a:ext cx="341406" cy="402371"/>
          </a:xfrm>
          <a:prstGeom prst="rect">
            <a:avLst/>
          </a:prstGeom>
        </p:spPr>
      </p:pic>
      <p:pic>
        <p:nvPicPr>
          <p:cNvPr id="28" name="Picture 27">
            <a:extLst>
              <a:ext uri="{FF2B5EF4-FFF2-40B4-BE49-F238E27FC236}">
                <a16:creationId xmlns:a16="http://schemas.microsoft.com/office/drawing/2014/main" id="{4890330B-9972-4A9F-86C8-ECF432434705}"/>
              </a:ext>
            </a:extLst>
          </p:cNvPr>
          <p:cNvPicPr>
            <a:picLocks noChangeAspect="1"/>
          </p:cNvPicPr>
          <p:nvPr/>
        </p:nvPicPr>
        <p:blipFill>
          <a:blip r:embed="rId9"/>
          <a:stretch>
            <a:fillRect/>
          </a:stretch>
        </p:blipFill>
        <p:spPr>
          <a:xfrm>
            <a:off x="9701596" y="3915547"/>
            <a:ext cx="341406" cy="402371"/>
          </a:xfrm>
          <a:prstGeom prst="rect">
            <a:avLst/>
          </a:prstGeom>
        </p:spPr>
      </p:pic>
      <p:sp>
        <p:nvSpPr>
          <p:cNvPr id="2" name="Title 15">
            <a:extLst>
              <a:ext uri="{FF2B5EF4-FFF2-40B4-BE49-F238E27FC236}">
                <a16:creationId xmlns:a16="http://schemas.microsoft.com/office/drawing/2014/main" id="{C3C209DB-80CF-1C29-2E87-187D9345E900}"/>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pic>
        <p:nvPicPr>
          <p:cNvPr id="12" name="Picture 11">
            <a:extLst>
              <a:ext uri="{FF2B5EF4-FFF2-40B4-BE49-F238E27FC236}">
                <a16:creationId xmlns:a16="http://schemas.microsoft.com/office/drawing/2014/main" id="{21DBA953-6236-404E-3EA1-412671660051}"/>
              </a:ext>
            </a:extLst>
          </p:cNvPr>
          <p:cNvPicPr>
            <a:picLocks noChangeAspect="1"/>
          </p:cNvPicPr>
          <p:nvPr/>
        </p:nvPicPr>
        <p:blipFill>
          <a:blip r:embed="rId10"/>
          <a:stretch>
            <a:fillRect/>
          </a:stretch>
        </p:blipFill>
        <p:spPr>
          <a:xfrm>
            <a:off x="243840" y="1437520"/>
            <a:ext cx="3344727" cy="614271"/>
          </a:xfrm>
          <a:prstGeom prst="rect">
            <a:avLst/>
          </a:prstGeom>
        </p:spPr>
      </p:pic>
      <p:pic>
        <p:nvPicPr>
          <p:cNvPr id="14" name="Picture 13">
            <a:extLst>
              <a:ext uri="{FF2B5EF4-FFF2-40B4-BE49-F238E27FC236}">
                <a16:creationId xmlns:a16="http://schemas.microsoft.com/office/drawing/2014/main" id="{74A1C0AC-7634-E470-B045-919AFB216D9C}"/>
              </a:ext>
            </a:extLst>
          </p:cNvPr>
          <p:cNvPicPr>
            <a:picLocks noChangeAspect="1"/>
          </p:cNvPicPr>
          <p:nvPr/>
        </p:nvPicPr>
        <p:blipFill>
          <a:blip r:embed="rId10"/>
          <a:stretch>
            <a:fillRect/>
          </a:stretch>
        </p:blipFill>
        <p:spPr>
          <a:xfrm>
            <a:off x="8801048" y="1403457"/>
            <a:ext cx="2886613" cy="614271"/>
          </a:xfrm>
          <a:prstGeom prst="rect">
            <a:avLst/>
          </a:prstGeom>
        </p:spPr>
      </p:pic>
      <p:pic>
        <p:nvPicPr>
          <p:cNvPr id="15" name="Picture 14">
            <a:extLst>
              <a:ext uri="{FF2B5EF4-FFF2-40B4-BE49-F238E27FC236}">
                <a16:creationId xmlns:a16="http://schemas.microsoft.com/office/drawing/2014/main" id="{03F0C971-CD05-35C8-2D6F-64895EBBAD60}"/>
              </a:ext>
            </a:extLst>
          </p:cNvPr>
          <p:cNvPicPr>
            <a:picLocks noChangeAspect="1"/>
          </p:cNvPicPr>
          <p:nvPr/>
        </p:nvPicPr>
        <p:blipFill>
          <a:blip r:embed="rId10"/>
          <a:stretch>
            <a:fillRect/>
          </a:stretch>
        </p:blipFill>
        <p:spPr>
          <a:xfrm>
            <a:off x="3218917" y="3410780"/>
            <a:ext cx="5913120" cy="614271"/>
          </a:xfrm>
          <a:prstGeom prst="rect">
            <a:avLst/>
          </a:prstGeom>
        </p:spPr>
      </p:pic>
    </p:spTree>
    <p:extLst>
      <p:ext uri="{BB962C8B-B14F-4D97-AF65-F5344CB8AC3E}">
        <p14:creationId xmlns:p14="http://schemas.microsoft.com/office/powerpoint/2010/main" val="2569298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F8076-CA53-F252-CAE1-25D2CA544C1A}"/>
              </a:ext>
            </a:extLst>
          </p:cNvPr>
          <p:cNvPicPr>
            <a:picLocks noChangeAspect="1"/>
          </p:cNvPicPr>
          <p:nvPr/>
        </p:nvPicPr>
        <p:blipFill rotWithShape="1">
          <a:blip r:embed="rId3">
            <a:alphaModFix amt="85000"/>
          </a:blip>
          <a:srcRect l="21986"/>
          <a:stretch/>
        </p:blipFill>
        <p:spPr>
          <a:xfrm>
            <a:off x="9937884" y="1205049"/>
            <a:ext cx="2168051" cy="4561850"/>
          </a:xfrm>
          <a:prstGeom prst="rect">
            <a:avLst/>
          </a:prstGeom>
        </p:spPr>
      </p:pic>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3" y="135948"/>
            <a:ext cx="11913256"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Public HEARING</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7" name="Subtitle 16">
            <a:extLst>
              <a:ext uri="{FF2B5EF4-FFF2-40B4-BE49-F238E27FC236}">
                <a16:creationId xmlns:a16="http://schemas.microsoft.com/office/drawing/2014/main" id="{D9DAAA46-FD4F-4640-91E6-98554328F34C}"/>
              </a:ext>
            </a:extLst>
          </p:cNvPr>
          <p:cNvSpPr>
            <a:spLocks noGrp="1"/>
          </p:cNvSpPr>
          <p:nvPr>
            <p:ph type="subTitle" idx="1"/>
          </p:nvPr>
        </p:nvSpPr>
        <p:spPr>
          <a:xfrm>
            <a:off x="1524000" y="5202238"/>
            <a:ext cx="9144000" cy="1655762"/>
          </a:xfrm>
        </p:spPr>
        <p:txBody>
          <a:bodyPr/>
          <a:lstStyle/>
          <a:p>
            <a:pPr algn="ctr"/>
            <a:endParaRPr lang="en-US" sz="2400" dirty="0">
              <a:solidFill>
                <a:schemeClr val="tx1">
                  <a:lumMod val="75000"/>
                  <a:lumOff val="25000"/>
                </a:schemeClr>
              </a:solidFill>
            </a:endParaRPr>
          </a:p>
          <a:p>
            <a:pPr algn="ctr"/>
            <a:r>
              <a:rPr lang="en-US" dirty="0">
                <a:solidFill>
                  <a:schemeClr val="tx1">
                    <a:lumMod val="75000"/>
                    <a:lumOff val="25000"/>
                  </a:schemeClr>
                </a:solidFill>
              </a:rPr>
              <a:t>Wednes</a:t>
            </a:r>
            <a:r>
              <a:rPr lang="en-US" sz="2400" dirty="0">
                <a:solidFill>
                  <a:schemeClr val="tx1">
                    <a:lumMod val="75000"/>
                    <a:lumOff val="25000"/>
                  </a:schemeClr>
                </a:solidFill>
              </a:rPr>
              <a:t>day, January 25th, 2023</a:t>
            </a:r>
          </a:p>
          <a:p>
            <a:endParaRPr lang="en-US" dirty="0"/>
          </a:p>
        </p:txBody>
      </p:sp>
      <p:sp>
        <p:nvSpPr>
          <p:cNvPr id="18" name="Title 15">
            <a:extLst>
              <a:ext uri="{FF2B5EF4-FFF2-40B4-BE49-F238E27FC236}">
                <a16:creationId xmlns:a16="http://schemas.microsoft.com/office/drawing/2014/main" id="{2C871373-BBE4-40DF-8161-5605C143D0C3}"/>
              </a:ext>
            </a:extLst>
          </p:cNvPr>
          <p:cNvSpPr txBox="1">
            <a:spLocks/>
          </p:cNvSpPr>
          <p:nvPr/>
        </p:nvSpPr>
        <p:spPr>
          <a:xfrm>
            <a:off x="737158" y="3330449"/>
            <a:ext cx="9318466" cy="2407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3200" b="1" dirty="0">
                <a:latin typeface="Calibri" panose="020F0502020204030204" pitchFamily="34" charset="0"/>
                <a:ea typeface="Calibri" panose="020F0502020204030204" pitchFamily="34" charset="0"/>
                <a:cs typeface="Times New Roman" panose="02020603050405020304" pitchFamily="18" charset="0"/>
              </a:rPr>
              <a:t>SR 63 Intersection Improvements </a:t>
            </a:r>
            <a:r>
              <a:rPr lang="en-US" sz="3200" i="1" dirty="0">
                <a:latin typeface="Calibri" panose="020F0502020204030204" pitchFamily="34" charset="0"/>
                <a:ea typeface="Calibri" panose="020F0502020204030204" pitchFamily="34" charset="0"/>
                <a:cs typeface="Times New Roman" panose="02020603050405020304" pitchFamily="18" charset="0"/>
              </a:rPr>
              <a:t>(Reduced Conflict Intersection and Improved Auxiliary Lanes)</a:t>
            </a:r>
            <a:br>
              <a:rPr lang="en-US" sz="3200" b="1" dirty="0">
                <a:latin typeface="Calibri" panose="020F0502020204030204" pitchFamily="34" charset="0"/>
                <a:ea typeface="Calibri" panose="020F0502020204030204" pitchFamily="34" charset="0"/>
                <a:cs typeface="Times New Roman" panose="02020603050405020304" pitchFamily="18" charset="0"/>
              </a:rPr>
            </a:b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indent="-457200" algn="l"/>
            <a:br>
              <a:rPr lang="en-US" sz="3200" b="1" dirty="0">
                <a:latin typeface="Calibri" panose="020F0502020204030204" pitchFamily="34" charset="0"/>
                <a:ea typeface="Calibri" panose="020F0502020204030204" pitchFamily="34" charset="0"/>
                <a:cs typeface="Times New Roman" panose="02020603050405020304" pitchFamily="18" charset="0"/>
              </a:rPr>
            </a:br>
            <a:r>
              <a:rPr lang="en-US" sz="3200" b="1" dirty="0">
                <a:latin typeface="Calibri" panose="020F0502020204030204" pitchFamily="34" charset="0"/>
                <a:ea typeface="Calibri" panose="020F0502020204030204" pitchFamily="34" charset="0"/>
                <a:cs typeface="Times New Roman" panose="02020603050405020304" pitchFamily="18" charset="0"/>
              </a:rPr>
              <a:t>from CR 1650N to approx. 1000-ft north of CR 1650N </a:t>
            </a:r>
            <a:br>
              <a:rPr lang="en-US" sz="3200" dirty="0">
                <a:latin typeface="Calibri" panose="020F0502020204030204" pitchFamily="34" charset="0"/>
                <a:ea typeface="Calibri" panose="020F0502020204030204" pitchFamily="34" charset="0"/>
                <a:cs typeface="Times New Roman" panose="02020603050405020304" pitchFamily="18" charset="0"/>
              </a:rPr>
            </a:b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indent="-457200" algn="l"/>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b="1" dirty="0">
                <a:latin typeface="Calibri" panose="020F0502020204030204" pitchFamily="34" charset="0"/>
                <a:ea typeface="Calibri" panose="020F0502020204030204" pitchFamily="34" charset="0"/>
                <a:cs typeface="Times New Roman" panose="02020603050405020304" pitchFamily="18" charset="0"/>
              </a:rPr>
              <a:t>in Vermillion County</a:t>
            </a:r>
            <a:br>
              <a:rPr lang="en-US" sz="32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11" name="Oval 10">
            <a:extLst>
              <a:ext uri="{FF2B5EF4-FFF2-40B4-BE49-F238E27FC236}">
                <a16:creationId xmlns:a16="http://schemas.microsoft.com/office/drawing/2014/main" id="{5FDEE473-8934-A20D-9185-CC93718904D6}"/>
              </a:ext>
            </a:extLst>
          </p:cNvPr>
          <p:cNvSpPr/>
          <p:nvPr/>
        </p:nvSpPr>
        <p:spPr>
          <a:xfrm>
            <a:off x="10768404" y="2706327"/>
            <a:ext cx="327647" cy="10088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2" name="Callout: Line 11">
            <a:extLst>
              <a:ext uri="{FF2B5EF4-FFF2-40B4-BE49-F238E27FC236}">
                <a16:creationId xmlns:a16="http://schemas.microsoft.com/office/drawing/2014/main" id="{8BFEF7C6-9232-6D69-2656-FA267691C5F4}"/>
              </a:ext>
            </a:extLst>
          </p:cNvPr>
          <p:cNvSpPr/>
          <p:nvPr/>
        </p:nvSpPr>
        <p:spPr>
          <a:xfrm>
            <a:off x="11030465" y="1889494"/>
            <a:ext cx="1009884" cy="484095"/>
          </a:xfrm>
          <a:prstGeom prst="borderCallout1">
            <a:avLst>
              <a:gd name="adj1" fmla="val 107639"/>
              <a:gd name="adj2" fmla="val 23624"/>
              <a:gd name="adj3" fmla="val 179167"/>
              <a:gd name="adj4" fmla="val 1081"/>
            </a:avLst>
          </a:prstGeom>
          <a:solidFill>
            <a:srgbClr val="1F426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Project Location</a:t>
            </a:r>
          </a:p>
        </p:txBody>
      </p:sp>
    </p:spTree>
    <p:extLst>
      <p:ext uri="{BB962C8B-B14F-4D97-AF65-F5344CB8AC3E}">
        <p14:creationId xmlns:p14="http://schemas.microsoft.com/office/powerpoint/2010/main" val="3963855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1" y="56925"/>
            <a:ext cx="7436465" cy="1200329"/>
          </a:xfrm>
          <a:prstGeom prst="rect">
            <a:avLst/>
          </a:prstGeom>
          <a:noFill/>
        </p:spPr>
        <p:txBody>
          <a:bodyPr wrap="square" rtlCol="0">
            <a:spAutoFit/>
          </a:bodyPr>
          <a:lstStyle/>
          <a:p>
            <a:r>
              <a:rPr lang="en-US" sz="3600" cap="all" spc="50" dirty="0">
                <a:solidFill>
                  <a:srgbClr val="003967"/>
                </a:solidFill>
                <a:latin typeface="Futura Heavy" pitchFamily="50" charset="0"/>
                <a:ea typeface="Open Sans" panose="020B0606030504020204" pitchFamily="34" charset="0"/>
                <a:cs typeface="Open Sans" panose="020B0606030504020204" pitchFamily="34" charset="0"/>
              </a:rPr>
              <a:t>PROPOSED Project </a:t>
            </a:r>
          </a:p>
          <a:p>
            <a:r>
              <a:rPr lang="en-US" sz="3600" cap="all" spc="50" dirty="0">
                <a:solidFill>
                  <a:srgbClr val="003967"/>
                </a:solidFill>
                <a:latin typeface="Futura Heavy" pitchFamily="50" charset="0"/>
                <a:ea typeface="Open Sans" panose="020B0606030504020204" pitchFamily="34" charset="0"/>
                <a:cs typeface="Open Sans" panose="020B0606030504020204" pitchFamily="34" charset="0"/>
              </a:rPr>
              <a:t>Schedule</a:t>
            </a:r>
            <a:endParaRPr lang="en-US" sz="28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graphicFrame>
        <p:nvGraphicFramePr>
          <p:cNvPr id="12" name="Diagram 11"/>
          <p:cNvGraphicFramePr/>
          <p:nvPr>
            <p:extLst>
              <p:ext uri="{D42A27DB-BD31-4B8C-83A1-F6EECF244321}">
                <p14:modId xmlns:p14="http://schemas.microsoft.com/office/powerpoint/2010/main" val="417081853"/>
              </p:ext>
            </p:extLst>
          </p:nvPr>
        </p:nvGraphicFramePr>
        <p:xfrm>
          <a:off x="1097729" y="2105700"/>
          <a:ext cx="9730291" cy="1635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p:cNvSpPr txBox="1"/>
          <p:nvPr/>
        </p:nvSpPr>
        <p:spPr>
          <a:xfrm>
            <a:off x="3217049" y="3770475"/>
            <a:ext cx="1624405" cy="369332"/>
          </a:xfrm>
          <a:prstGeom prst="rect">
            <a:avLst/>
          </a:prstGeom>
          <a:noFill/>
        </p:spPr>
        <p:txBody>
          <a:bodyPr wrap="square" rtlCol="0">
            <a:spAutoFit/>
          </a:bodyPr>
          <a:lstStyle/>
          <a:p>
            <a:r>
              <a:rPr lang="en-US" dirty="0"/>
              <a:t>Spring 2024</a:t>
            </a:r>
          </a:p>
        </p:txBody>
      </p:sp>
      <p:sp>
        <p:nvSpPr>
          <p:cNvPr id="19" name="TextBox 18"/>
          <p:cNvSpPr txBox="1"/>
          <p:nvPr/>
        </p:nvSpPr>
        <p:spPr>
          <a:xfrm>
            <a:off x="8443784" y="3785230"/>
            <a:ext cx="1624405" cy="369332"/>
          </a:xfrm>
          <a:prstGeom prst="rect">
            <a:avLst/>
          </a:prstGeom>
          <a:noFill/>
        </p:spPr>
        <p:txBody>
          <a:bodyPr wrap="square" rtlCol="0">
            <a:spAutoFit/>
          </a:bodyPr>
          <a:lstStyle/>
          <a:p>
            <a:r>
              <a:rPr lang="en-US" dirty="0"/>
              <a:t>Summer 2024</a:t>
            </a:r>
          </a:p>
        </p:txBody>
      </p:sp>
      <p:sp>
        <p:nvSpPr>
          <p:cNvPr id="2" name="Rectangle 1"/>
          <p:cNvSpPr/>
          <p:nvPr/>
        </p:nvSpPr>
        <p:spPr>
          <a:xfrm>
            <a:off x="4272455" y="5092647"/>
            <a:ext cx="7625503" cy="369332"/>
          </a:xfrm>
          <a:prstGeom prst="rect">
            <a:avLst/>
          </a:prstGeom>
        </p:spPr>
        <p:txBody>
          <a:bodyPr wrap="square">
            <a:spAutoFit/>
          </a:bodyPr>
          <a:lstStyle/>
          <a:p>
            <a:r>
              <a:rPr lang="en-US" i="1" dirty="0"/>
              <a:t>Note: The above timeline is subject to change, depending on adjacent project.</a:t>
            </a:r>
          </a:p>
        </p:txBody>
      </p:sp>
      <p:sp>
        <p:nvSpPr>
          <p:cNvPr id="3" name="Title 15">
            <a:extLst>
              <a:ext uri="{FF2B5EF4-FFF2-40B4-BE49-F238E27FC236}">
                <a16:creationId xmlns:a16="http://schemas.microsoft.com/office/drawing/2014/main" id="{C4BD51A6-2ED5-0F1E-488A-F6BB42B76554}"/>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4008713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35481" y="103980"/>
            <a:ext cx="7020328"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Proposed</a:t>
            </a:r>
            <a:r>
              <a:rPr lang="en-US" sz="3200" cap="all" spc="50" dirty="0">
                <a:solidFill>
                  <a:srgbClr val="003967"/>
                </a:solidFill>
                <a:latin typeface="Futura Heavy" pitchFamily="50" charset="0"/>
                <a:ea typeface="Open Sans" panose="020B0606030504020204" pitchFamily="34" charset="0"/>
                <a:cs typeface="Open Sans" panose="020B0606030504020204" pitchFamily="34" charset="0"/>
              </a:rPr>
              <a:t> </a:t>
            </a:r>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Condition</a:t>
            </a:r>
            <a:endParaRPr lang="en-US" sz="24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3" name="Content Placeholder 1">
            <a:extLst>
              <a:ext uri="{FF2B5EF4-FFF2-40B4-BE49-F238E27FC236}">
                <a16:creationId xmlns:a16="http://schemas.microsoft.com/office/drawing/2014/main" id="{7348B892-3528-4F2B-9D40-B89E519B6182}"/>
              </a:ext>
            </a:extLst>
          </p:cNvPr>
          <p:cNvSpPr txBox="1">
            <a:spLocks/>
          </p:cNvSpPr>
          <p:nvPr/>
        </p:nvSpPr>
        <p:spPr>
          <a:xfrm>
            <a:off x="-836655" y="985608"/>
            <a:ext cx="7059218" cy="48204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endParaRPr lang="en-US" sz="2200" dirty="0">
              <a:solidFill>
                <a:schemeClr val="tx1">
                  <a:lumMod val="75000"/>
                  <a:lumOff val="25000"/>
                </a:schemeClr>
              </a:solidFill>
            </a:endParaRPr>
          </a:p>
          <a:p>
            <a:pPr marL="1257300" lvl="2" indent="-342900" algn="l">
              <a:buFont typeface="Arial" panose="020B0604020202020204" pitchFamily="34" charset="0"/>
              <a:buChar char="•"/>
            </a:pPr>
            <a:r>
              <a:rPr lang="en-US" sz="2200" dirty="0">
                <a:solidFill>
                  <a:schemeClr val="tx1">
                    <a:lumMod val="75000"/>
                    <a:lumOff val="25000"/>
                  </a:schemeClr>
                </a:solidFill>
              </a:rPr>
              <a:t>Exhibits Around the Room</a:t>
            </a: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marL="1714500" lvl="3" indent="-342900" algn="l">
              <a:buFont typeface="Arial" panose="020B0604020202020204" pitchFamily="34" charset="0"/>
              <a:buChar char="•"/>
            </a:pPr>
            <a:r>
              <a:rPr lang="en-US" sz="2000" dirty="0">
                <a:solidFill>
                  <a:schemeClr val="tx1">
                    <a:lumMod val="75000"/>
                    <a:lumOff val="25000"/>
                  </a:schemeClr>
                </a:solidFill>
              </a:rPr>
              <a:t>Proposed Improvements</a:t>
            </a:r>
          </a:p>
          <a:p>
            <a:pPr marL="1714500" lvl="3" indent="-342900" algn="l">
              <a:buFont typeface="Arial" panose="020B0604020202020204" pitchFamily="34" charset="0"/>
              <a:buChar char="•"/>
            </a:pPr>
            <a:endParaRPr lang="en-US" sz="2000" dirty="0">
              <a:solidFill>
                <a:schemeClr val="tx1">
                  <a:lumMod val="75000"/>
                  <a:lumOff val="25000"/>
                </a:schemeClr>
              </a:solidFill>
            </a:endParaRPr>
          </a:p>
          <a:p>
            <a:pPr marL="1714500" lvl="3" indent="-342900" algn="l">
              <a:buFont typeface="Arial" panose="020B0604020202020204" pitchFamily="34" charset="0"/>
              <a:buChar char="•"/>
            </a:pPr>
            <a:r>
              <a:rPr lang="en-US" sz="2000" dirty="0">
                <a:solidFill>
                  <a:schemeClr val="tx1">
                    <a:lumMod val="75000"/>
                    <a:lumOff val="25000"/>
                  </a:schemeClr>
                </a:solidFill>
              </a:rPr>
              <a:t>Construction Limits</a:t>
            </a:r>
          </a:p>
          <a:p>
            <a:pPr marL="1714500" lvl="3" indent="-342900" algn="l">
              <a:buFont typeface="Arial" panose="020B0604020202020204" pitchFamily="34" charset="0"/>
              <a:buChar char="•"/>
            </a:pPr>
            <a:endParaRPr lang="en-US" sz="2000" dirty="0">
              <a:solidFill>
                <a:schemeClr val="tx1">
                  <a:lumMod val="75000"/>
                  <a:lumOff val="25000"/>
                </a:schemeClr>
              </a:solidFill>
            </a:endParaRPr>
          </a:p>
          <a:p>
            <a:pPr marL="1714500" lvl="3" indent="-342900" algn="l">
              <a:buFont typeface="Arial" panose="020B0604020202020204" pitchFamily="34" charset="0"/>
              <a:buChar char="•"/>
            </a:pPr>
            <a:endParaRPr lang="en-US" sz="2000" dirty="0">
              <a:solidFill>
                <a:schemeClr val="tx1">
                  <a:lumMod val="75000"/>
                  <a:lumOff val="25000"/>
                </a:schemeClr>
              </a:solidFill>
            </a:endParaRPr>
          </a:p>
          <a:p>
            <a:pPr marL="1257300" lvl="2" indent="-342900" algn="l">
              <a:buFont typeface="Arial" panose="020B0604020202020204" pitchFamily="34" charset="0"/>
              <a:buChar char="•"/>
            </a:pPr>
            <a:endParaRPr lang="en-US" sz="2200" dirty="0">
              <a:solidFill>
                <a:schemeClr val="tx1">
                  <a:lumMod val="75000"/>
                  <a:lumOff val="25000"/>
                </a:schemeClr>
              </a:solidFill>
            </a:endParaRPr>
          </a:p>
          <a:p>
            <a:pPr lvl="1" algn="just"/>
            <a:endParaRPr lang="en-US" sz="2400" dirty="0">
              <a:solidFill>
                <a:schemeClr val="tx1">
                  <a:lumMod val="75000"/>
                  <a:lumOff val="25000"/>
                </a:schemeClr>
              </a:solidFill>
              <a:highlight>
                <a:srgbClr val="FFFF00"/>
              </a:highlight>
            </a:endParaRPr>
          </a:p>
        </p:txBody>
      </p:sp>
      <p:cxnSp>
        <p:nvCxnSpPr>
          <p:cNvPr id="3" name="Straight Connector 2">
            <a:extLst>
              <a:ext uri="{FF2B5EF4-FFF2-40B4-BE49-F238E27FC236}">
                <a16:creationId xmlns:a16="http://schemas.microsoft.com/office/drawing/2014/main" id="{2BEE4B24-0736-AF55-3177-FF3B298E6EBB}"/>
              </a:ext>
            </a:extLst>
          </p:cNvPr>
          <p:cNvCxnSpPr>
            <a:cxnSpLocks/>
          </p:cNvCxnSpPr>
          <p:nvPr/>
        </p:nvCxnSpPr>
        <p:spPr>
          <a:xfrm>
            <a:off x="3759518" y="2574235"/>
            <a:ext cx="1475665"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3E6095C-F23A-9065-1026-5CC536AE6ACB}"/>
              </a:ext>
            </a:extLst>
          </p:cNvPr>
          <p:cNvCxnSpPr>
            <a:cxnSpLocks/>
          </p:cNvCxnSpPr>
          <p:nvPr/>
        </p:nvCxnSpPr>
        <p:spPr>
          <a:xfrm>
            <a:off x="3759518" y="3242642"/>
            <a:ext cx="1475665"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1" name="Title 15">
            <a:extLst>
              <a:ext uri="{FF2B5EF4-FFF2-40B4-BE49-F238E27FC236}">
                <a16:creationId xmlns:a16="http://schemas.microsoft.com/office/drawing/2014/main" id="{BFBB0D00-E255-13BA-D96F-2F734690541E}"/>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pic>
        <p:nvPicPr>
          <p:cNvPr id="15" name="Picture 14">
            <a:extLst>
              <a:ext uri="{FF2B5EF4-FFF2-40B4-BE49-F238E27FC236}">
                <a16:creationId xmlns:a16="http://schemas.microsoft.com/office/drawing/2014/main" id="{03894983-8C39-60FA-0C91-E340EC532843}"/>
              </a:ext>
            </a:extLst>
          </p:cNvPr>
          <p:cNvPicPr>
            <a:picLocks noChangeAspect="1"/>
          </p:cNvPicPr>
          <p:nvPr/>
        </p:nvPicPr>
        <p:blipFill rotWithShape="1">
          <a:blip r:embed="rId5"/>
          <a:srcRect l="1335" t="1066" r="24680" b="15154"/>
          <a:stretch/>
        </p:blipFill>
        <p:spPr>
          <a:xfrm>
            <a:off x="6262862" y="1248850"/>
            <a:ext cx="5638708" cy="4491320"/>
          </a:xfrm>
          <a:prstGeom prst="rect">
            <a:avLst/>
          </a:prstGeom>
        </p:spPr>
      </p:pic>
    </p:spTree>
    <p:extLst>
      <p:ext uri="{BB962C8B-B14F-4D97-AF65-F5344CB8AC3E}">
        <p14:creationId xmlns:p14="http://schemas.microsoft.com/office/powerpoint/2010/main" val="20432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Feedback</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0837F4F1-8BE6-4248-92D6-A482BBE4815D}"/>
              </a:ext>
            </a:extLst>
          </p:cNvPr>
          <p:cNvSpPr txBox="1">
            <a:spLocks/>
          </p:cNvSpPr>
          <p:nvPr/>
        </p:nvSpPr>
        <p:spPr>
          <a:xfrm>
            <a:off x="1070676" y="1499842"/>
            <a:ext cx="9102548" cy="43062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a:endParaRPr lang="en-US" sz="2800" dirty="0">
              <a:solidFill>
                <a:schemeClr val="tx1">
                  <a:lumMod val="75000"/>
                  <a:lumOff val="25000"/>
                </a:schemeClr>
              </a:solidFill>
            </a:endParaRPr>
          </a:p>
          <a:p>
            <a:pPr lvl="1"/>
            <a:endParaRPr lang="en-US" sz="2200" dirty="0">
              <a:solidFill>
                <a:schemeClr val="tx1">
                  <a:lumMod val="75000"/>
                  <a:lumOff val="25000"/>
                </a:schemeClr>
              </a:solidFill>
            </a:endParaRPr>
          </a:p>
          <a:p>
            <a:pPr lvl="3"/>
            <a:endParaRPr lang="en-US" sz="2200" dirty="0">
              <a:solidFill>
                <a:schemeClr val="tx1">
                  <a:lumMod val="75000"/>
                  <a:lumOff val="25000"/>
                </a:schemeClr>
              </a:solidFill>
            </a:endParaRPr>
          </a:p>
          <a:p>
            <a:pPr lvl="1"/>
            <a:endParaRPr lang="en-US" sz="2400" dirty="0">
              <a:solidFill>
                <a:schemeClr val="tx1">
                  <a:lumMod val="75000"/>
                  <a:lumOff val="25000"/>
                </a:schemeClr>
              </a:solidFill>
              <a:highlight>
                <a:srgbClr val="FFFF00"/>
              </a:highlight>
            </a:endParaRPr>
          </a:p>
        </p:txBody>
      </p:sp>
      <p:sp>
        <p:nvSpPr>
          <p:cNvPr id="24" name="TextBox 23">
            <a:extLst>
              <a:ext uri="{FF2B5EF4-FFF2-40B4-BE49-F238E27FC236}">
                <a16:creationId xmlns:a16="http://schemas.microsoft.com/office/drawing/2014/main" id="{678BB976-6E0A-4E57-85FB-842F6BD6F085}"/>
              </a:ext>
            </a:extLst>
          </p:cNvPr>
          <p:cNvSpPr txBox="1"/>
          <p:nvPr/>
        </p:nvSpPr>
        <p:spPr>
          <a:xfrm>
            <a:off x="3097088" y="3188168"/>
            <a:ext cx="5417893" cy="707886"/>
          </a:xfrm>
          <a:prstGeom prst="rect">
            <a:avLst/>
          </a:prstGeom>
          <a:noFill/>
        </p:spPr>
        <p:txBody>
          <a:bodyPr wrap="none" rtlCol="0">
            <a:spAutoFit/>
          </a:bodyPr>
          <a:lstStyle/>
          <a:p>
            <a:pPr marL="342900" lvl="1" indent="0">
              <a:buNone/>
            </a:pPr>
            <a:r>
              <a:rPr lang="en-US" sz="4000" dirty="0">
                <a:solidFill>
                  <a:schemeClr val="tx1">
                    <a:lumMod val="75000"/>
                    <a:lumOff val="25000"/>
                  </a:schemeClr>
                </a:solidFill>
              </a:rPr>
              <a:t>Public Comment Period</a:t>
            </a:r>
          </a:p>
        </p:txBody>
      </p:sp>
      <p:sp>
        <p:nvSpPr>
          <p:cNvPr id="2" name="Title 15">
            <a:extLst>
              <a:ext uri="{FF2B5EF4-FFF2-40B4-BE49-F238E27FC236}">
                <a16:creationId xmlns:a16="http://schemas.microsoft.com/office/drawing/2014/main" id="{18376D3F-0B77-599E-AA11-C43483767E8C}"/>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290885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Feedback</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0837F4F1-8BE6-4248-92D6-A482BBE4815D}"/>
              </a:ext>
            </a:extLst>
          </p:cNvPr>
          <p:cNvSpPr txBox="1">
            <a:spLocks/>
          </p:cNvSpPr>
          <p:nvPr/>
        </p:nvSpPr>
        <p:spPr>
          <a:xfrm>
            <a:off x="1070676" y="1499842"/>
            <a:ext cx="9102548" cy="430621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a:endParaRPr lang="en-US" sz="2800" dirty="0">
              <a:solidFill>
                <a:schemeClr val="tx1">
                  <a:lumMod val="75000"/>
                  <a:lumOff val="25000"/>
                </a:schemeClr>
              </a:solidFill>
            </a:endParaRPr>
          </a:p>
          <a:p>
            <a:pPr lvl="1"/>
            <a:endParaRPr lang="en-US" sz="2200" dirty="0">
              <a:solidFill>
                <a:schemeClr val="tx1">
                  <a:lumMod val="75000"/>
                  <a:lumOff val="25000"/>
                </a:schemeClr>
              </a:solidFill>
            </a:endParaRPr>
          </a:p>
          <a:p>
            <a:pPr lvl="3"/>
            <a:endParaRPr lang="en-US" sz="2200" dirty="0">
              <a:solidFill>
                <a:schemeClr val="tx1">
                  <a:lumMod val="75000"/>
                  <a:lumOff val="25000"/>
                </a:schemeClr>
              </a:solidFill>
            </a:endParaRPr>
          </a:p>
          <a:p>
            <a:pPr lvl="3"/>
            <a:r>
              <a:rPr lang="en-US" sz="2200" dirty="0">
                <a:solidFill>
                  <a:schemeClr val="tx1">
                    <a:lumMod val="75000"/>
                    <a:lumOff val="25000"/>
                  </a:schemeClr>
                </a:solidFill>
              </a:rPr>
              <a:t>Fill out a comment form </a:t>
            </a:r>
          </a:p>
          <a:p>
            <a:pPr marL="685800" lvl="2"/>
            <a:endParaRPr lang="en-US" sz="2200" dirty="0">
              <a:solidFill>
                <a:schemeClr val="tx1">
                  <a:lumMod val="75000"/>
                  <a:lumOff val="25000"/>
                </a:schemeClr>
              </a:solidFill>
            </a:endParaRPr>
          </a:p>
          <a:p>
            <a:pPr lvl="3"/>
            <a:r>
              <a:rPr lang="en-US" sz="2200" dirty="0">
                <a:solidFill>
                  <a:schemeClr val="tx1">
                    <a:lumMod val="75000"/>
                    <a:lumOff val="25000"/>
                  </a:schemeClr>
                </a:solidFill>
              </a:rPr>
              <a:t>Email team member</a:t>
            </a:r>
          </a:p>
          <a:p>
            <a:pPr lvl="2"/>
            <a:endParaRPr lang="en-US" sz="2200" dirty="0">
              <a:solidFill>
                <a:schemeClr val="tx1">
                  <a:lumMod val="75000"/>
                  <a:lumOff val="25000"/>
                </a:schemeClr>
              </a:solidFill>
            </a:endParaRPr>
          </a:p>
          <a:p>
            <a:pPr lvl="3"/>
            <a:r>
              <a:rPr lang="en-US" sz="2200" dirty="0">
                <a:solidFill>
                  <a:schemeClr val="tx1">
                    <a:lumMod val="75000"/>
                    <a:lumOff val="25000"/>
                  </a:schemeClr>
                </a:solidFill>
              </a:rPr>
              <a:t>Call 1-855-INDOT-4-U</a:t>
            </a:r>
          </a:p>
          <a:p>
            <a:pPr marL="685800" lvl="2"/>
            <a:endParaRPr lang="en-US" sz="2200" dirty="0">
              <a:solidFill>
                <a:schemeClr val="tx1">
                  <a:lumMod val="75000"/>
                  <a:lumOff val="25000"/>
                </a:schemeClr>
              </a:solidFill>
            </a:endParaRPr>
          </a:p>
          <a:p>
            <a:pPr lvl="3"/>
            <a:r>
              <a:rPr lang="en-US" sz="2200" dirty="0">
                <a:solidFill>
                  <a:schemeClr val="tx1">
                    <a:lumMod val="75000"/>
                    <a:lumOff val="25000"/>
                  </a:schemeClr>
                </a:solidFill>
              </a:rPr>
              <a:t>Visit INDOT website: </a:t>
            </a:r>
          </a:p>
          <a:p>
            <a:pPr lvl="8" algn="just"/>
            <a:r>
              <a:rPr lang="en-US" sz="2200" dirty="0">
                <a:solidFill>
                  <a:schemeClr val="tx1">
                    <a:lumMod val="75000"/>
                    <a:lumOff val="25000"/>
                  </a:schemeClr>
                </a:solidFill>
              </a:rPr>
              <a:t>https://www.in.gov/indot/about-indot/central-  office/welcome-to-the-crawfordsville-district/sr-63-and-cr-1650-reduced-conflict-intersection/</a:t>
            </a:r>
            <a:r>
              <a:rPr lang="en-US" sz="2200" dirty="0">
                <a:solidFill>
                  <a:schemeClr val="tx1">
                    <a:lumMod val="75000"/>
                    <a:lumOff val="25000"/>
                  </a:schemeClr>
                </a:solidFill>
                <a:highlight>
                  <a:srgbClr val="FFFF00"/>
                </a:highlight>
              </a:rPr>
              <a:t> </a:t>
            </a:r>
          </a:p>
          <a:p>
            <a:pPr lvl="1"/>
            <a:endParaRPr lang="en-US" sz="2400" dirty="0">
              <a:solidFill>
                <a:schemeClr val="tx1">
                  <a:lumMod val="75000"/>
                  <a:lumOff val="25000"/>
                </a:schemeClr>
              </a:solidFill>
              <a:highlight>
                <a:srgbClr val="FFFF00"/>
              </a:highlight>
            </a:endParaRPr>
          </a:p>
        </p:txBody>
      </p:sp>
      <p:pic>
        <p:nvPicPr>
          <p:cNvPr id="13" name="Picture 12" descr="A picture containing drawing&#10;&#10;Description automatically generated">
            <a:extLst>
              <a:ext uri="{FF2B5EF4-FFF2-40B4-BE49-F238E27FC236}">
                <a16:creationId xmlns:a16="http://schemas.microsoft.com/office/drawing/2014/main" id="{DC3E9941-4066-4BE1-B971-50CE607C3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7200" y="2347060"/>
            <a:ext cx="559775" cy="55977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20F28D6E-1703-4A93-9B7F-8F703877F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358" y="2982599"/>
            <a:ext cx="531734" cy="559720"/>
          </a:xfrm>
          <a:prstGeom prst="rect">
            <a:avLst/>
          </a:prstGeom>
        </p:spPr>
      </p:pic>
      <p:pic>
        <p:nvPicPr>
          <p:cNvPr id="15" name="Picture 14" descr="A picture containing computer, computer&#10;&#10;Description automatically generated">
            <a:extLst>
              <a:ext uri="{FF2B5EF4-FFF2-40B4-BE49-F238E27FC236}">
                <a16:creationId xmlns:a16="http://schemas.microsoft.com/office/drawing/2014/main" id="{E8CFDA6D-5333-409E-8C99-3DB0734CE7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3839055" y="4610279"/>
            <a:ext cx="579879" cy="579879"/>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A99C9941-4588-4202-805E-1CE90B685DA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83129" y="3669586"/>
            <a:ext cx="358192" cy="482879"/>
          </a:xfrm>
          <a:prstGeom prst="rect">
            <a:avLst/>
          </a:prstGeom>
        </p:spPr>
      </p:pic>
      <p:sp>
        <p:nvSpPr>
          <p:cNvPr id="17" name="TextBox 16">
            <a:extLst>
              <a:ext uri="{FF2B5EF4-FFF2-40B4-BE49-F238E27FC236}">
                <a16:creationId xmlns:a16="http://schemas.microsoft.com/office/drawing/2014/main" id="{FBDB3C8A-278C-4451-BA1B-5EFEA98015FB}"/>
              </a:ext>
            </a:extLst>
          </p:cNvPr>
          <p:cNvSpPr txBox="1"/>
          <p:nvPr/>
        </p:nvSpPr>
        <p:spPr>
          <a:xfrm>
            <a:off x="3064350" y="5922427"/>
            <a:ext cx="5979970"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u="sng" dirty="0">
                <a:solidFill>
                  <a:schemeClr val="tx1">
                    <a:lumMod val="95000"/>
                    <a:lumOff val="5000"/>
                  </a:schemeClr>
                </a:solidFill>
              </a:rPr>
              <a:t>Please Submit comments by February 9, 2023</a:t>
            </a:r>
          </a:p>
        </p:txBody>
      </p:sp>
      <p:sp>
        <p:nvSpPr>
          <p:cNvPr id="24" name="TextBox 23">
            <a:extLst>
              <a:ext uri="{FF2B5EF4-FFF2-40B4-BE49-F238E27FC236}">
                <a16:creationId xmlns:a16="http://schemas.microsoft.com/office/drawing/2014/main" id="{678BB976-6E0A-4E57-85FB-842F6BD6F085}"/>
              </a:ext>
            </a:extLst>
          </p:cNvPr>
          <p:cNvSpPr txBox="1"/>
          <p:nvPr/>
        </p:nvSpPr>
        <p:spPr>
          <a:xfrm>
            <a:off x="3361746" y="1622917"/>
            <a:ext cx="4932569" cy="584775"/>
          </a:xfrm>
          <a:prstGeom prst="rect">
            <a:avLst/>
          </a:prstGeom>
          <a:noFill/>
        </p:spPr>
        <p:txBody>
          <a:bodyPr wrap="none" rtlCol="0">
            <a:spAutoFit/>
          </a:bodyPr>
          <a:lstStyle/>
          <a:p>
            <a:pPr marL="342900" lvl="1" indent="0">
              <a:buNone/>
            </a:pPr>
            <a:r>
              <a:rPr lang="en-US" sz="3200" dirty="0">
                <a:solidFill>
                  <a:schemeClr val="tx1">
                    <a:lumMod val="75000"/>
                    <a:lumOff val="25000"/>
                  </a:schemeClr>
                </a:solidFill>
              </a:rPr>
              <a:t>Ways to provide feedback:</a:t>
            </a:r>
          </a:p>
        </p:txBody>
      </p:sp>
      <p:sp>
        <p:nvSpPr>
          <p:cNvPr id="2" name="Title 15">
            <a:extLst>
              <a:ext uri="{FF2B5EF4-FFF2-40B4-BE49-F238E27FC236}">
                <a16:creationId xmlns:a16="http://schemas.microsoft.com/office/drawing/2014/main" id="{33DAC0FA-39DE-F224-6715-73824FD53E24}"/>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492231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THANK YOU!</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678BB976-6E0A-4E57-85FB-842F6BD6F085}"/>
              </a:ext>
            </a:extLst>
          </p:cNvPr>
          <p:cNvSpPr txBox="1"/>
          <p:nvPr/>
        </p:nvSpPr>
        <p:spPr>
          <a:xfrm>
            <a:off x="3537892" y="1563356"/>
            <a:ext cx="4726871" cy="707886"/>
          </a:xfrm>
          <a:prstGeom prst="rect">
            <a:avLst/>
          </a:prstGeom>
          <a:noFill/>
        </p:spPr>
        <p:txBody>
          <a:bodyPr wrap="none" rtlCol="0">
            <a:spAutoFit/>
          </a:bodyPr>
          <a:lstStyle/>
          <a:p>
            <a:pPr marL="342900" lvl="1" indent="0">
              <a:buNone/>
            </a:pPr>
            <a:r>
              <a:rPr lang="en-US" sz="4000" dirty="0">
                <a:solidFill>
                  <a:schemeClr val="tx1">
                    <a:lumMod val="75000"/>
                    <a:lumOff val="25000"/>
                  </a:schemeClr>
                </a:solidFill>
              </a:rPr>
              <a:t>Contact Information</a:t>
            </a:r>
          </a:p>
        </p:txBody>
      </p:sp>
      <p:sp>
        <p:nvSpPr>
          <p:cNvPr id="20" name="TextBox 19">
            <a:extLst>
              <a:ext uri="{FF2B5EF4-FFF2-40B4-BE49-F238E27FC236}">
                <a16:creationId xmlns:a16="http://schemas.microsoft.com/office/drawing/2014/main" id="{678BB976-6E0A-4E57-85FB-842F6BD6F085}"/>
              </a:ext>
            </a:extLst>
          </p:cNvPr>
          <p:cNvSpPr txBox="1"/>
          <p:nvPr/>
        </p:nvSpPr>
        <p:spPr>
          <a:xfrm>
            <a:off x="2730523" y="2778322"/>
            <a:ext cx="1614737" cy="584775"/>
          </a:xfrm>
          <a:prstGeom prst="rect">
            <a:avLst/>
          </a:prstGeom>
          <a:noFill/>
        </p:spPr>
        <p:txBody>
          <a:bodyPr wrap="none" rtlCol="0">
            <a:spAutoFit/>
          </a:bodyPr>
          <a:lstStyle/>
          <a:p>
            <a:pPr marL="342900" lvl="1" indent="0">
              <a:buNone/>
            </a:pPr>
            <a:r>
              <a:rPr lang="en-US" sz="3200" dirty="0">
                <a:solidFill>
                  <a:schemeClr val="tx1">
                    <a:lumMod val="75000"/>
                    <a:lumOff val="25000"/>
                  </a:schemeClr>
                </a:solidFill>
              </a:rPr>
              <a:t>INDOT</a:t>
            </a:r>
          </a:p>
        </p:txBody>
      </p:sp>
      <p:sp>
        <p:nvSpPr>
          <p:cNvPr id="21" name="Rectangle 20">
            <a:extLst>
              <a:ext uri="{FF2B5EF4-FFF2-40B4-BE49-F238E27FC236}">
                <a16:creationId xmlns:a16="http://schemas.microsoft.com/office/drawing/2014/main" id="{E6DB6E08-9B19-41D3-A8F1-421EEFCE89FE}"/>
              </a:ext>
            </a:extLst>
          </p:cNvPr>
          <p:cNvSpPr/>
          <p:nvPr/>
        </p:nvSpPr>
        <p:spPr>
          <a:xfrm>
            <a:off x="1956992" y="3394093"/>
            <a:ext cx="3500767" cy="892552"/>
          </a:xfrm>
          <a:prstGeom prst="rect">
            <a:avLst/>
          </a:prstGeom>
        </p:spPr>
        <p:txBody>
          <a:bodyPr wrap="square">
            <a:spAutoFit/>
          </a:bodyPr>
          <a:lstStyle/>
          <a:p>
            <a:pPr algn="ctr"/>
            <a:r>
              <a:rPr lang="en-US" sz="1600" b="1" dirty="0">
                <a:solidFill>
                  <a:schemeClr val="tx1">
                    <a:lumMod val="75000"/>
                    <a:lumOff val="25000"/>
                  </a:schemeClr>
                </a:solidFill>
              </a:rPr>
              <a:t>Arshad Ahmed</a:t>
            </a:r>
          </a:p>
          <a:p>
            <a:pPr algn="ctr"/>
            <a:r>
              <a:rPr lang="en-US" sz="1200" dirty="0">
                <a:solidFill>
                  <a:schemeClr val="tx1">
                    <a:lumMod val="75000"/>
                    <a:lumOff val="25000"/>
                  </a:schemeClr>
                </a:solidFill>
              </a:rPr>
              <a:t>INDOT Senior Project Manager, Crawfordsville District</a:t>
            </a:r>
          </a:p>
          <a:p>
            <a:pPr algn="ctr"/>
            <a:r>
              <a:rPr lang="en-US" sz="1200" dirty="0">
                <a:solidFill>
                  <a:srgbClr val="0070C0"/>
                </a:solidFill>
              </a:rPr>
              <a:t>arahmed@indot.in.gov</a:t>
            </a:r>
          </a:p>
          <a:p>
            <a:pPr algn="ctr"/>
            <a:r>
              <a:rPr lang="en-US" sz="1200" dirty="0">
                <a:solidFill>
                  <a:srgbClr val="0070C0"/>
                </a:solidFill>
              </a:rPr>
              <a:t>765-326-5258</a:t>
            </a:r>
          </a:p>
        </p:txBody>
      </p:sp>
      <p:sp>
        <p:nvSpPr>
          <p:cNvPr id="15" name="TextBox 14">
            <a:extLst>
              <a:ext uri="{FF2B5EF4-FFF2-40B4-BE49-F238E27FC236}">
                <a16:creationId xmlns:a16="http://schemas.microsoft.com/office/drawing/2014/main" id="{33FDF03F-CEE9-4A4E-B709-5B6DC63717A1}"/>
              </a:ext>
            </a:extLst>
          </p:cNvPr>
          <p:cNvSpPr txBox="1"/>
          <p:nvPr/>
        </p:nvSpPr>
        <p:spPr>
          <a:xfrm>
            <a:off x="5994488" y="2778322"/>
            <a:ext cx="4240520" cy="584775"/>
          </a:xfrm>
          <a:prstGeom prst="rect">
            <a:avLst/>
          </a:prstGeom>
          <a:noFill/>
        </p:spPr>
        <p:txBody>
          <a:bodyPr wrap="none" rtlCol="0">
            <a:spAutoFit/>
          </a:bodyPr>
          <a:lstStyle/>
          <a:p>
            <a:pPr marL="342900" lvl="1" indent="0">
              <a:buNone/>
            </a:pPr>
            <a:r>
              <a:rPr lang="en-US" sz="3200" dirty="0">
                <a:solidFill>
                  <a:schemeClr val="tx1">
                    <a:lumMod val="75000"/>
                    <a:lumOff val="25000"/>
                  </a:schemeClr>
                </a:solidFill>
              </a:rPr>
              <a:t>Design/Environmental</a:t>
            </a:r>
          </a:p>
        </p:txBody>
      </p:sp>
      <p:sp>
        <p:nvSpPr>
          <p:cNvPr id="2" name="Rectangle 1"/>
          <p:cNvSpPr/>
          <p:nvPr/>
        </p:nvSpPr>
        <p:spPr>
          <a:xfrm>
            <a:off x="6515995" y="3363097"/>
            <a:ext cx="3335616" cy="1077218"/>
          </a:xfrm>
          <a:prstGeom prst="rect">
            <a:avLst/>
          </a:prstGeom>
        </p:spPr>
        <p:txBody>
          <a:bodyPr wrap="square">
            <a:spAutoFit/>
          </a:bodyPr>
          <a:lstStyle/>
          <a:p>
            <a:pPr algn="ctr"/>
            <a:r>
              <a:rPr lang="en-US" sz="1600" b="1" dirty="0">
                <a:solidFill>
                  <a:schemeClr val="tx1">
                    <a:lumMod val="75000"/>
                    <a:lumOff val="25000"/>
                  </a:schemeClr>
                </a:solidFill>
              </a:rPr>
              <a:t>Susan Castle</a:t>
            </a:r>
          </a:p>
          <a:p>
            <a:pPr algn="ctr"/>
            <a:r>
              <a:rPr lang="en-US" sz="1200" dirty="0">
                <a:solidFill>
                  <a:schemeClr val="tx1">
                    <a:lumMod val="75000"/>
                    <a:lumOff val="25000"/>
                  </a:schemeClr>
                </a:solidFill>
              </a:rPr>
              <a:t>METRIC ENVIRONMENTAL Senior Project Manager</a:t>
            </a:r>
          </a:p>
          <a:p>
            <a:pPr algn="ctr"/>
            <a:r>
              <a:rPr lang="en-US" sz="1200" u="sng" dirty="0">
                <a:solidFill>
                  <a:srgbClr val="0070C0"/>
                </a:solidFill>
              </a:rPr>
              <a:t>susanc@metricenv.com</a:t>
            </a:r>
          </a:p>
          <a:p>
            <a:pPr algn="ctr"/>
            <a:r>
              <a:rPr lang="en-US" sz="1200" dirty="0">
                <a:solidFill>
                  <a:srgbClr val="0070C0"/>
                </a:solidFill>
              </a:rPr>
              <a:t>317-608-2730</a:t>
            </a:r>
          </a:p>
          <a:p>
            <a:pPr algn="ctr"/>
            <a:endParaRPr lang="en-US" sz="1200" dirty="0">
              <a:solidFill>
                <a:schemeClr val="tx1">
                  <a:lumMod val="75000"/>
                  <a:lumOff val="25000"/>
                </a:schemeClr>
              </a:solidFill>
            </a:endParaRPr>
          </a:p>
        </p:txBody>
      </p:sp>
      <p:sp>
        <p:nvSpPr>
          <p:cNvPr id="3" name="Title 15">
            <a:extLst>
              <a:ext uri="{FF2B5EF4-FFF2-40B4-BE49-F238E27FC236}">
                <a16:creationId xmlns:a16="http://schemas.microsoft.com/office/drawing/2014/main" id="{C36E2514-271D-704F-8679-A39F6AB75AD5}"/>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
        <p:nvSpPr>
          <p:cNvPr id="12" name="TextBox 11">
            <a:extLst>
              <a:ext uri="{FF2B5EF4-FFF2-40B4-BE49-F238E27FC236}">
                <a16:creationId xmlns:a16="http://schemas.microsoft.com/office/drawing/2014/main" id="{BDC0B86F-5E8D-179C-CD26-A4C03D0F80EB}"/>
              </a:ext>
            </a:extLst>
          </p:cNvPr>
          <p:cNvSpPr txBox="1"/>
          <p:nvPr/>
        </p:nvSpPr>
        <p:spPr>
          <a:xfrm>
            <a:off x="629197" y="4381378"/>
            <a:ext cx="6156356"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Megan </a:t>
            </a:r>
            <a:r>
              <a:rPr kumimoji="0" lang="en-US" sz="16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DeLucenay</a:t>
            </a:r>
            <a:endPar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Media Inquiries</a:t>
            </a:r>
            <a:r>
              <a:rPr kumimoji="0" lang="en-US" sz="1200" i="0"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INDOT Public Relations Director, Crawfordsville District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70C0"/>
                </a:solidFill>
                <a:latin typeface="Calibri" panose="020F0502020204030204"/>
              </a:rPr>
              <a:t>mdelucenay</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@indot.in.gov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765-365-4347</a:t>
            </a:r>
            <a:endParaRPr lang="en-US" dirty="0"/>
          </a:p>
        </p:txBody>
      </p:sp>
    </p:spTree>
    <p:extLst>
      <p:ext uri="{BB962C8B-B14F-4D97-AF65-F5344CB8AC3E}">
        <p14:creationId xmlns:p14="http://schemas.microsoft.com/office/powerpoint/2010/main" val="4290154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3" y="135948"/>
            <a:ext cx="3901210"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Agenda</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C024CCE5-AE59-4EB5-B100-D75A4D48A65B}"/>
              </a:ext>
            </a:extLst>
          </p:cNvPr>
          <p:cNvSpPr txBox="1"/>
          <p:nvPr/>
        </p:nvSpPr>
        <p:spPr>
          <a:xfrm>
            <a:off x="2320690" y="1280213"/>
            <a:ext cx="6761526" cy="5786199"/>
          </a:xfrm>
          <a:prstGeom prst="rect">
            <a:avLst/>
          </a:prstGeom>
          <a:noFill/>
        </p:spPr>
        <p:txBody>
          <a:bodyPr wrap="square" rtlCol="0">
            <a:spAutoFit/>
          </a:bodyPr>
          <a:lstStyle/>
          <a:p>
            <a:pPr marL="285750" indent="-285750">
              <a:buFont typeface="Arial" panose="020B0604020202020204" pitchFamily="34" charset="0"/>
              <a:buChar char="•"/>
            </a:pPr>
            <a:r>
              <a:rPr lang="en-US" sz="3200" dirty="0"/>
              <a:t>Project Team</a:t>
            </a:r>
          </a:p>
          <a:p>
            <a:endParaRPr lang="en-US" sz="1600" dirty="0"/>
          </a:p>
          <a:p>
            <a:pPr marL="285750" indent="-285750">
              <a:buFont typeface="Arial" panose="020B0604020202020204" pitchFamily="34" charset="0"/>
              <a:buChar char="•"/>
            </a:pPr>
            <a:r>
              <a:rPr lang="en-US" sz="3200" dirty="0"/>
              <a:t>Welcome / Opening Remarks</a:t>
            </a:r>
          </a:p>
          <a:p>
            <a:endParaRPr lang="en-US" dirty="0"/>
          </a:p>
          <a:p>
            <a:pPr marL="285750" indent="-285750">
              <a:buFont typeface="Arial" panose="020B0604020202020204" pitchFamily="34" charset="0"/>
              <a:buChar char="•"/>
            </a:pPr>
            <a:r>
              <a:rPr lang="en-US" sz="3200" dirty="0">
                <a:solidFill>
                  <a:schemeClr val="tx1">
                    <a:lumMod val="75000"/>
                    <a:lumOff val="25000"/>
                  </a:schemeClr>
                </a:solidFill>
              </a:rPr>
              <a:t>Public Hearing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3200" dirty="0"/>
              <a:t>Environmental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3200" dirty="0"/>
              <a:t>Project Overview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3200" dirty="0"/>
              <a:t>Project Schedule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3200" dirty="0"/>
              <a:t>Public Comment</a:t>
            </a:r>
          </a:p>
          <a:p>
            <a:pPr marL="285750" indent="-285750">
              <a:buFont typeface="Arial" panose="020B0604020202020204" pitchFamily="34" charset="0"/>
              <a:buChar char="•"/>
            </a:pPr>
            <a:endParaRPr lang="en-US" sz="2800" dirty="0"/>
          </a:p>
        </p:txBody>
      </p:sp>
      <p:sp>
        <p:nvSpPr>
          <p:cNvPr id="11" name="Title 15">
            <a:extLst>
              <a:ext uri="{FF2B5EF4-FFF2-40B4-BE49-F238E27FC236}">
                <a16:creationId xmlns:a16="http://schemas.microsoft.com/office/drawing/2014/main" id="{F8F8819B-1D62-4FB4-AE5E-C5D873530D31}"/>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836130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7175002"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Team Overview</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B9781C2-A384-4BC8-B9B8-6705F2C676AA}"/>
              </a:ext>
            </a:extLst>
          </p:cNvPr>
          <p:cNvSpPr txBox="1"/>
          <p:nvPr/>
        </p:nvSpPr>
        <p:spPr>
          <a:xfrm>
            <a:off x="2560460" y="5511923"/>
            <a:ext cx="3315396" cy="707886"/>
          </a:xfrm>
          <a:prstGeom prst="rect">
            <a:avLst/>
          </a:prstGeom>
          <a:noFill/>
        </p:spPr>
        <p:txBody>
          <a:bodyPr wrap="none" rtlCol="0">
            <a:spAutoFit/>
          </a:bodyPr>
          <a:lstStyle/>
          <a:p>
            <a:pPr algn="ctr"/>
            <a:r>
              <a:rPr lang="en-US" sz="1600" b="1" dirty="0">
                <a:solidFill>
                  <a:schemeClr val="tx1">
                    <a:lumMod val="75000"/>
                    <a:lumOff val="25000"/>
                  </a:schemeClr>
                </a:solidFill>
              </a:rPr>
              <a:t>Chris Wheatley, PE</a:t>
            </a:r>
          </a:p>
          <a:p>
            <a:pPr algn="ctr"/>
            <a:r>
              <a:rPr lang="en-US" sz="1200" dirty="0">
                <a:solidFill>
                  <a:schemeClr val="tx1">
                    <a:lumMod val="75000"/>
                    <a:lumOff val="25000"/>
                  </a:schemeClr>
                </a:solidFill>
              </a:rPr>
              <a:t>BF&amp;S Lafayette Road Design Department Manager</a:t>
            </a:r>
          </a:p>
          <a:p>
            <a:pPr algn="ctr"/>
            <a:endParaRPr lang="en-US" sz="1200" dirty="0">
              <a:solidFill>
                <a:schemeClr val="tx1">
                  <a:lumMod val="75000"/>
                  <a:lumOff val="25000"/>
                </a:schemeClr>
              </a:solidFill>
            </a:endParaRPr>
          </a:p>
        </p:txBody>
      </p:sp>
      <p:sp>
        <p:nvSpPr>
          <p:cNvPr id="17" name="Title 15">
            <a:extLst>
              <a:ext uri="{FF2B5EF4-FFF2-40B4-BE49-F238E27FC236}">
                <a16:creationId xmlns:a16="http://schemas.microsoft.com/office/drawing/2014/main" id="{916D2ADF-C934-4BA6-BA6D-AE211A71F8B6}"/>
              </a:ext>
            </a:extLst>
          </p:cNvPr>
          <p:cNvSpPr txBox="1">
            <a:spLocks/>
          </p:cNvSpPr>
          <p:nvPr/>
        </p:nvSpPr>
        <p:spPr>
          <a:xfrm>
            <a:off x="7302094" y="509000"/>
            <a:ext cx="4889906" cy="2969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endParaRPr lang="en-US" sz="2800" b="1" dirty="0"/>
          </a:p>
        </p:txBody>
      </p:sp>
      <p:sp>
        <p:nvSpPr>
          <p:cNvPr id="21" name="Rectangle 20">
            <a:extLst>
              <a:ext uri="{FF2B5EF4-FFF2-40B4-BE49-F238E27FC236}">
                <a16:creationId xmlns:a16="http://schemas.microsoft.com/office/drawing/2014/main" id="{B5EBC83E-91DE-45F7-B061-231499099732}"/>
              </a:ext>
            </a:extLst>
          </p:cNvPr>
          <p:cNvSpPr/>
          <p:nvPr/>
        </p:nvSpPr>
        <p:spPr>
          <a:xfrm>
            <a:off x="6478480" y="5511923"/>
            <a:ext cx="3500767" cy="523220"/>
          </a:xfrm>
          <a:prstGeom prst="rect">
            <a:avLst/>
          </a:prstGeom>
        </p:spPr>
        <p:txBody>
          <a:bodyPr wrap="square">
            <a:spAutoFit/>
          </a:bodyPr>
          <a:lstStyle/>
          <a:p>
            <a:pPr algn="ctr"/>
            <a:r>
              <a:rPr lang="en-US" sz="1600" b="1" dirty="0">
                <a:solidFill>
                  <a:schemeClr val="tx1">
                    <a:lumMod val="75000"/>
                    <a:lumOff val="25000"/>
                  </a:schemeClr>
                </a:solidFill>
              </a:rPr>
              <a:t>Susan Castle</a:t>
            </a:r>
          </a:p>
          <a:p>
            <a:pPr algn="ctr"/>
            <a:r>
              <a:rPr lang="en-US" sz="1200" dirty="0">
                <a:solidFill>
                  <a:schemeClr val="tx1">
                    <a:lumMod val="75000"/>
                    <a:lumOff val="25000"/>
                  </a:schemeClr>
                </a:solidFill>
              </a:rPr>
              <a:t>METRIC ENVIRONMENTAL Senior Project Manager</a:t>
            </a:r>
          </a:p>
        </p:txBody>
      </p:sp>
      <p:sp>
        <p:nvSpPr>
          <p:cNvPr id="24" name="Rectangle 23">
            <a:extLst>
              <a:ext uri="{FF2B5EF4-FFF2-40B4-BE49-F238E27FC236}">
                <a16:creationId xmlns:a16="http://schemas.microsoft.com/office/drawing/2014/main" id="{E6DB6E08-9B19-41D3-A8F1-421EEFCE89FE}"/>
              </a:ext>
            </a:extLst>
          </p:cNvPr>
          <p:cNvSpPr/>
          <p:nvPr/>
        </p:nvSpPr>
        <p:spPr>
          <a:xfrm>
            <a:off x="7982683" y="2859609"/>
            <a:ext cx="3779231" cy="892552"/>
          </a:xfrm>
          <a:prstGeom prst="rect">
            <a:avLst/>
          </a:prstGeom>
        </p:spPr>
        <p:txBody>
          <a:bodyPr wrap="square">
            <a:spAutoFit/>
          </a:bodyPr>
          <a:lstStyle/>
          <a:p>
            <a:pPr algn="ctr"/>
            <a:r>
              <a:rPr lang="en-US" sz="1600" b="1" dirty="0">
                <a:solidFill>
                  <a:schemeClr val="tx1">
                    <a:lumMod val="75000"/>
                    <a:lumOff val="25000"/>
                  </a:schemeClr>
                </a:solidFill>
              </a:rPr>
              <a:t>Debbie Calder</a:t>
            </a:r>
          </a:p>
          <a:p>
            <a:pPr algn="ctr"/>
            <a:r>
              <a:rPr lang="en-US" sz="1200" dirty="0">
                <a:solidFill>
                  <a:schemeClr val="tx1">
                    <a:lumMod val="75000"/>
                    <a:lumOff val="25000"/>
                  </a:schemeClr>
                </a:solidFill>
              </a:rPr>
              <a:t>INDOT Communications Director, West Central District</a:t>
            </a:r>
          </a:p>
          <a:p>
            <a:pPr algn="ctr"/>
            <a:r>
              <a:rPr lang="en-US" sz="1200" dirty="0">
                <a:solidFill>
                  <a:srgbClr val="0070C0"/>
                </a:solidFill>
              </a:rPr>
              <a:t>dcalder@indot.in.gov</a:t>
            </a:r>
          </a:p>
          <a:p>
            <a:pPr algn="ctr"/>
            <a:r>
              <a:rPr lang="en-US" sz="1200" dirty="0">
                <a:solidFill>
                  <a:srgbClr val="0070C0"/>
                </a:solidFill>
              </a:rPr>
              <a:t>765-366-9520</a:t>
            </a:r>
          </a:p>
        </p:txBody>
      </p:sp>
      <p:sp>
        <p:nvSpPr>
          <p:cNvPr id="22" name="Rectangle 21">
            <a:extLst>
              <a:ext uri="{FF2B5EF4-FFF2-40B4-BE49-F238E27FC236}">
                <a16:creationId xmlns:a16="http://schemas.microsoft.com/office/drawing/2014/main" id="{E6DB6E08-9B19-41D3-A8F1-421EEFCE89FE}"/>
              </a:ext>
            </a:extLst>
          </p:cNvPr>
          <p:cNvSpPr/>
          <p:nvPr/>
        </p:nvSpPr>
        <p:spPr>
          <a:xfrm>
            <a:off x="495483" y="2859616"/>
            <a:ext cx="3500767" cy="892552"/>
          </a:xfrm>
          <a:prstGeom prst="rect">
            <a:avLst/>
          </a:prstGeom>
        </p:spPr>
        <p:txBody>
          <a:bodyPr wrap="square">
            <a:spAutoFit/>
          </a:bodyPr>
          <a:lstStyle/>
          <a:p>
            <a:pPr algn="ctr"/>
            <a:r>
              <a:rPr lang="en-US" sz="1600" b="1" dirty="0">
                <a:solidFill>
                  <a:schemeClr val="tx1">
                    <a:lumMod val="75000"/>
                    <a:lumOff val="25000"/>
                  </a:schemeClr>
                </a:solidFill>
              </a:rPr>
              <a:t>Arshad Ahmed</a:t>
            </a:r>
          </a:p>
          <a:p>
            <a:pPr algn="ctr"/>
            <a:r>
              <a:rPr lang="en-US" sz="1200" dirty="0">
                <a:solidFill>
                  <a:schemeClr val="tx1">
                    <a:lumMod val="75000"/>
                    <a:lumOff val="25000"/>
                  </a:schemeClr>
                </a:solidFill>
              </a:rPr>
              <a:t>INDOT Senior Project Manager, Crawfordsville District</a:t>
            </a:r>
          </a:p>
          <a:p>
            <a:pPr algn="ctr"/>
            <a:r>
              <a:rPr lang="en-US" sz="1200" dirty="0">
                <a:solidFill>
                  <a:srgbClr val="0070C0"/>
                </a:solidFill>
              </a:rPr>
              <a:t>arahmed@indot.in.gov</a:t>
            </a:r>
          </a:p>
          <a:p>
            <a:pPr algn="ctr"/>
            <a:r>
              <a:rPr lang="en-US" sz="1200" dirty="0">
                <a:solidFill>
                  <a:srgbClr val="0070C0"/>
                </a:solidFill>
              </a:rPr>
              <a:t>765-326-5258</a:t>
            </a:r>
          </a:p>
        </p:txBody>
      </p:sp>
      <p:pic>
        <p:nvPicPr>
          <p:cNvPr id="19" name="Picture 18" descr="A picture containing person, hairpiece&#10;&#10;Description automatically generated">
            <a:extLst>
              <a:ext uri="{FF2B5EF4-FFF2-40B4-BE49-F238E27FC236}">
                <a16:creationId xmlns:a16="http://schemas.microsoft.com/office/drawing/2014/main" id="{3B8B9F6A-5BEA-25DE-6164-CEEAD68FA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114" y="4083644"/>
            <a:ext cx="1142623" cy="1428279"/>
          </a:xfrm>
          <a:prstGeom prst="rect">
            <a:avLst/>
          </a:prstGeom>
        </p:spPr>
      </p:pic>
      <p:sp>
        <p:nvSpPr>
          <p:cNvPr id="20" name="Title 15">
            <a:extLst>
              <a:ext uri="{FF2B5EF4-FFF2-40B4-BE49-F238E27FC236}">
                <a16:creationId xmlns:a16="http://schemas.microsoft.com/office/drawing/2014/main" id="{A5922EB4-8B9B-86A0-438E-D012DD47E7AD}"/>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pic>
        <p:nvPicPr>
          <p:cNvPr id="2" name="Picture 1" descr="A person in a green shirt&#10;&#10;Description automatically generated with low confidence">
            <a:extLst>
              <a:ext uri="{FF2B5EF4-FFF2-40B4-BE49-F238E27FC236}">
                <a16:creationId xmlns:a16="http://schemas.microsoft.com/office/drawing/2014/main" id="{73A4C2C3-643B-ED15-60D5-5523635FA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2204" y="4076417"/>
            <a:ext cx="1020204" cy="1428286"/>
          </a:xfrm>
          <a:prstGeom prst="rect">
            <a:avLst/>
          </a:prstGeom>
        </p:spPr>
      </p:pic>
      <p:sp>
        <p:nvSpPr>
          <p:cNvPr id="12" name="TextBox 11">
            <a:extLst>
              <a:ext uri="{FF2B5EF4-FFF2-40B4-BE49-F238E27FC236}">
                <a16:creationId xmlns:a16="http://schemas.microsoft.com/office/drawing/2014/main" id="{E00F29FA-F7CE-66AB-3FC1-6246ACC98EEA}"/>
              </a:ext>
            </a:extLst>
          </p:cNvPr>
          <p:cNvSpPr txBox="1"/>
          <p:nvPr/>
        </p:nvSpPr>
        <p:spPr>
          <a:xfrm>
            <a:off x="3996250" y="2859616"/>
            <a:ext cx="4291341" cy="8925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Megan </a:t>
            </a:r>
            <a:r>
              <a:rPr kumimoji="0" lang="en-US" sz="16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DeLucenay</a:t>
            </a:r>
            <a:endParaRPr kumimoji="0" 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INDOT Public Relations Director, Crawfordsville District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mdelucenay@indot.in.gov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765-365-4347</a:t>
            </a:r>
            <a:endParaRPr lang="en-US" dirty="0"/>
          </a:p>
        </p:txBody>
      </p:sp>
      <p:pic>
        <p:nvPicPr>
          <p:cNvPr id="3" name="Picture 2">
            <a:extLst>
              <a:ext uri="{FF2B5EF4-FFF2-40B4-BE49-F238E27FC236}">
                <a16:creationId xmlns:a16="http://schemas.microsoft.com/office/drawing/2014/main" id="{14CF5749-4553-2578-F98E-38D87DD66138}"/>
              </a:ext>
            </a:extLst>
          </p:cNvPr>
          <p:cNvPicPr>
            <a:picLocks noChangeAspect="1"/>
          </p:cNvPicPr>
          <p:nvPr/>
        </p:nvPicPr>
        <p:blipFill>
          <a:blip r:embed="rId7"/>
          <a:stretch>
            <a:fillRect/>
          </a:stretch>
        </p:blipFill>
        <p:spPr>
          <a:xfrm>
            <a:off x="5570608" y="1320742"/>
            <a:ext cx="1142623" cy="1428286"/>
          </a:xfrm>
          <a:prstGeom prst="rect">
            <a:avLst/>
          </a:prstGeom>
        </p:spPr>
      </p:pic>
    </p:spTree>
    <p:extLst>
      <p:ext uri="{BB962C8B-B14F-4D97-AF65-F5344CB8AC3E}">
        <p14:creationId xmlns:p14="http://schemas.microsoft.com/office/powerpoint/2010/main" val="2933239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7250861"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Purpose of Meeting</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2" name="Content Placeholder 1">
            <a:extLst>
              <a:ext uri="{FF2B5EF4-FFF2-40B4-BE49-F238E27FC236}">
                <a16:creationId xmlns:a16="http://schemas.microsoft.com/office/drawing/2014/main" id="{7348B892-3528-4F2B-9D40-B89E519B6182}"/>
              </a:ext>
            </a:extLst>
          </p:cNvPr>
          <p:cNvSpPr txBox="1">
            <a:spLocks/>
          </p:cNvSpPr>
          <p:nvPr/>
        </p:nvSpPr>
        <p:spPr>
          <a:xfrm>
            <a:off x="628649" y="1579419"/>
            <a:ext cx="10593533" cy="45975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sz="1800" dirty="0">
              <a:solidFill>
                <a:schemeClr val="tx1">
                  <a:lumMod val="75000"/>
                  <a:lumOff val="25000"/>
                </a:schemeClr>
              </a:solidFill>
            </a:endParaRPr>
          </a:p>
          <a:p>
            <a:pPr marL="342900" lvl="1" algn="just"/>
            <a:endParaRPr lang="en-US" sz="2200" dirty="0">
              <a:solidFill>
                <a:schemeClr val="tx1">
                  <a:lumMod val="75000"/>
                  <a:lumOff val="25000"/>
                </a:schemeClr>
              </a:solidFill>
            </a:endParaRPr>
          </a:p>
          <a:p>
            <a:pPr marL="1257300" lvl="2" indent="-342900" algn="just">
              <a:buFont typeface="Arial" panose="020B0604020202020204" pitchFamily="34" charset="0"/>
              <a:buChar char="•"/>
            </a:pPr>
            <a:r>
              <a:rPr lang="en-US" sz="3600" dirty="0">
                <a:solidFill>
                  <a:schemeClr val="tx1">
                    <a:lumMod val="75000"/>
                    <a:lumOff val="25000"/>
                  </a:schemeClr>
                </a:solidFill>
              </a:rPr>
              <a:t>Discuss purpose and need for the project</a:t>
            </a:r>
          </a:p>
          <a:p>
            <a:pPr marL="1257300" lvl="2" indent="-342900" algn="just">
              <a:buFont typeface="Arial" panose="020B0604020202020204" pitchFamily="34" charset="0"/>
              <a:buChar char="•"/>
            </a:pPr>
            <a:endParaRPr lang="en-US" sz="3600" dirty="0">
              <a:solidFill>
                <a:schemeClr val="tx1">
                  <a:lumMod val="75000"/>
                  <a:lumOff val="25000"/>
                </a:schemeClr>
              </a:solidFill>
            </a:endParaRPr>
          </a:p>
          <a:p>
            <a:pPr marL="1257300" lvl="2" indent="-342900" algn="just">
              <a:buFont typeface="Arial" panose="020B0604020202020204" pitchFamily="34" charset="0"/>
              <a:buChar char="•"/>
            </a:pPr>
            <a:r>
              <a:rPr lang="en-US" sz="3600" dirty="0">
                <a:solidFill>
                  <a:schemeClr val="tx1">
                    <a:lumMod val="75000"/>
                    <a:lumOff val="25000"/>
                  </a:schemeClr>
                </a:solidFill>
              </a:rPr>
              <a:t>Share project  information with the community </a:t>
            </a:r>
          </a:p>
          <a:p>
            <a:pPr marL="1257300" lvl="2" indent="-342900" algn="just">
              <a:buFont typeface="Arial" panose="020B0604020202020204" pitchFamily="34" charset="0"/>
              <a:buChar char="•"/>
            </a:pPr>
            <a:endParaRPr lang="en-US" sz="3600" dirty="0">
              <a:solidFill>
                <a:schemeClr val="tx1">
                  <a:lumMod val="75000"/>
                  <a:lumOff val="25000"/>
                </a:schemeClr>
              </a:solidFill>
            </a:endParaRPr>
          </a:p>
          <a:p>
            <a:pPr marL="1257300" lvl="2" indent="-342900" algn="just">
              <a:buFont typeface="Arial" panose="020B0604020202020204" pitchFamily="34" charset="0"/>
              <a:buChar char="•"/>
            </a:pPr>
            <a:r>
              <a:rPr lang="en-US" sz="3600" dirty="0">
                <a:solidFill>
                  <a:schemeClr val="tx1">
                    <a:lumMod val="75000"/>
                    <a:lumOff val="25000"/>
                  </a:schemeClr>
                </a:solidFill>
              </a:rPr>
              <a:t>Opportunity for public comment</a:t>
            </a:r>
          </a:p>
          <a:p>
            <a:pPr marL="1257300" lvl="2" indent="-342900" algn="just">
              <a:buFont typeface="Arial" panose="020B0604020202020204" pitchFamily="34" charset="0"/>
              <a:buChar char="•"/>
            </a:pPr>
            <a:endParaRPr lang="en-US" sz="3600" dirty="0">
              <a:solidFill>
                <a:schemeClr val="tx1">
                  <a:lumMod val="75000"/>
                  <a:lumOff val="25000"/>
                </a:schemeClr>
              </a:solidFill>
            </a:endParaRPr>
          </a:p>
          <a:p>
            <a:pPr lvl="2" algn="just"/>
            <a:endParaRPr lang="en-US" sz="2200" dirty="0">
              <a:solidFill>
                <a:schemeClr val="tx1">
                  <a:lumMod val="65000"/>
                  <a:lumOff val="35000"/>
                </a:schemeClr>
              </a:solidFill>
            </a:endParaRPr>
          </a:p>
          <a:p>
            <a:pPr lvl="1" algn="just"/>
            <a:endParaRPr lang="en-US" sz="2400" dirty="0">
              <a:solidFill>
                <a:schemeClr val="tx1">
                  <a:lumMod val="75000"/>
                  <a:lumOff val="25000"/>
                </a:schemeClr>
              </a:solidFill>
              <a:highlight>
                <a:srgbClr val="FFFF00"/>
              </a:highlight>
            </a:endParaRPr>
          </a:p>
        </p:txBody>
      </p:sp>
      <p:sp>
        <p:nvSpPr>
          <p:cNvPr id="2" name="Title 15">
            <a:extLst>
              <a:ext uri="{FF2B5EF4-FFF2-40B4-BE49-F238E27FC236}">
                <a16:creationId xmlns:a16="http://schemas.microsoft.com/office/drawing/2014/main" id="{76A05CAB-75B3-6EFD-5F5D-B609D2186573}"/>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975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Feedback</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0837F4F1-8BE6-4248-92D6-A482BBE4815D}"/>
              </a:ext>
            </a:extLst>
          </p:cNvPr>
          <p:cNvSpPr txBox="1">
            <a:spLocks/>
          </p:cNvSpPr>
          <p:nvPr/>
        </p:nvSpPr>
        <p:spPr>
          <a:xfrm>
            <a:off x="1070676" y="1499842"/>
            <a:ext cx="9102548" cy="430621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a:endParaRPr lang="en-US" sz="2800" dirty="0">
              <a:solidFill>
                <a:schemeClr val="tx1">
                  <a:lumMod val="75000"/>
                  <a:lumOff val="25000"/>
                </a:schemeClr>
              </a:solidFill>
            </a:endParaRPr>
          </a:p>
          <a:p>
            <a:pPr lvl="1"/>
            <a:endParaRPr lang="en-US" sz="2200" dirty="0">
              <a:solidFill>
                <a:schemeClr val="tx1">
                  <a:lumMod val="75000"/>
                  <a:lumOff val="25000"/>
                </a:schemeClr>
              </a:solidFill>
            </a:endParaRPr>
          </a:p>
          <a:p>
            <a:pPr lvl="3"/>
            <a:endParaRPr lang="en-US" sz="2200" dirty="0">
              <a:solidFill>
                <a:schemeClr val="tx1">
                  <a:lumMod val="75000"/>
                  <a:lumOff val="25000"/>
                </a:schemeClr>
              </a:solidFill>
            </a:endParaRPr>
          </a:p>
          <a:p>
            <a:pPr lvl="3"/>
            <a:r>
              <a:rPr lang="en-US" sz="2200" dirty="0">
                <a:solidFill>
                  <a:schemeClr val="tx1">
                    <a:lumMod val="75000"/>
                    <a:lumOff val="25000"/>
                  </a:schemeClr>
                </a:solidFill>
              </a:rPr>
              <a:t>Fill out a comment form </a:t>
            </a:r>
          </a:p>
          <a:p>
            <a:pPr marL="685800" lvl="2"/>
            <a:endParaRPr lang="en-US" sz="2200" dirty="0">
              <a:solidFill>
                <a:schemeClr val="tx1">
                  <a:lumMod val="75000"/>
                  <a:lumOff val="25000"/>
                </a:schemeClr>
              </a:solidFill>
            </a:endParaRPr>
          </a:p>
          <a:p>
            <a:pPr lvl="3"/>
            <a:r>
              <a:rPr lang="en-US" sz="2200" dirty="0">
                <a:solidFill>
                  <a:schemeClr val="tx1">
                    <a:lumMod val="75000"/>
                    <a:lumOff val="25000"/>
                  </a:schemeClr>
                </a:solidFill>
              </a:rPr>
              <a:t>Email team member</a:t>
            </a:r>
          </a:p>
          <a:p>
            <a:pPr lvl="2"/>
            <a:endParaRPr lang="en-US" sz="2200" dirty="0">
              <a:solidFill>
                <a:schemeClr val="tx1">
                  <a:lumMod val="75000"/>
                  <a:lumOff val="25000"/>
                </a:schemeClr>
              </a:solidFill>
            </a:endParaRPr>
          </a:p>
          <a:p>
            <a:pPr lvl="3"/>
            <a:r>
              <a:rPr lang="en-US" sz="2200" dirty="0">
                <a:solidFill>
                  <a:schemeClr val="tx1">
                    <a:lumMod val="75000"/>
                    <a:lumOff val="25000"/>
                  </a:schemeClr>
                </a:solidFill>
              </a:rPr>
              <a:t>Call 1-855-INDOT-4-U</a:t>
            </a:r>
          </a:p>
          <a:p>
            <a:pPr marL="685800" lvl="2"/>
            <a:endParaRPr lang="en-US" sz="2200" dirty="0">
              <a:solidFill>
                <a:schemeClr val="tx1">
                  <a:lumMod val="75000"/>
                  <a:lumOff val="25000"/>
                </a:schemeClr>
              </a:solidFill>
            </a:endParaRPr>
          </a:p>
          <a:p>
            <a:pPr lvl="3"/>
            <a:r>
              <a:rPr lang="en-US" sz="2200" dirty="0">
                <a:solidFill>
                  <a:schemeClr val="tx1">
                    <a:lumMod val="75000"/>
                    <a:lumOff val="25000"/>
                  </a:schemeClr>
                </a:solidFill>
              </a:rPr>
              <a:t>Visit INDOT website: </a:t>
            </a:r>
          </a:p>
          <a:p>
            <a:pPr lvl="8" algn="just"/>
            <a:r>
              <a:rPr lang="en-US" sz="2200" dirty="0">
                <a:solidFill>
                  <a:schemeClr val="tx1">
                    <a:lumMod val="75000"/>
                    <a:lumOff val="25000"/>
                  </a:schemeClr>
                </a:solidFill>
              </a:rPr>
              <a:t>https://www.in.gov/indot/about-indot/central-  office/welcome-to-the-crawfordsville-district/sr-63-and-cr-1650-reduced-conflict-intersection/</a:t>
            </a:r>
            <a:r>
              <a:rPr lang="en-US" sz="2200" dirty="0">
                <a:solidFill>
                  <a:schemeClr val="tx1">
                    <a:lumMod val="75000"/>
                    <a:lumOff val="25000"/>
                  </a:schemeClr>
                </a:solidFill>
                <a:highlight>
                  <a:srgbClr val="FFFF00"/>
                </a:highlight>
              </a:rPr>
              <a:t> </a:t>
            </a:r>
          </a:p>
          <a:p>
            <a:pPr lvl="1"/>
            <a:endParaRPr lang="en-US" sz="2400" dirty="0">
              <a:solidFill>
                <a:schemeClr val="tx1">
                  <a:lumMod val="75000"/>
                  <a:lumOff val="25000"/>
                </a:schemeClr>
              </a:solidFill>
              <a:highlight>
                <a:srgbClr val="FFFF00"/>
              </a:highlight>
            </a:endParaRPr>
          </a:p>
        </p:txBody>
      </p:sp>
      <p:pic>
        <p:nvPicPr>
          <p:cNvPr id="13" name="Picture 12" descr="A picture containing drawing&#10;&#10;Description automatically generated">
            <a:extLst>
              <a:ext uri="{FF2B5EF4-FFF2-40B4-BE49-F238E27FC236}">
                <a16:creationId xmlns:a16="http://schemas.microsoft.com/office/drawing/2014/main" id="{DC3E9941-4066-4BE1-B971-50CE607C3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7200" y="2347060"/>
            <a:ext cx="559775" cy="55977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20F28D6E-1703-4A93-9B7F-8F703877F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358" y="2982599"/>
            <a:ext cx="531734" cy="559720"/>
          </a:xfrm>
          <a:prstGeom prst="rect">
            <a:avLst/>
          </a:prstGeom>
        </p:spPr>
      </p:pic>
      <p:pic>
        <p:nvPicPr>
          <p:cNvPr id="15" name="Picture 14" descr="A picture containing computer, computer&#10;&#10;Description automatically generated">
            <a:extLst>
              <a:ext uri="{FF2B5EF4-FFF2-40B4-BE49-F238E27FC236}">
                <a16:creationId xmlns:a16="http://schemas.microsoft.com/office/drawing/2014/main" id="{E8CFDA6D-5333-409E-8C99-3DB0734CE7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3839055" y="4610279"/>
            <a:ext cx="579879" cy="579879"/>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A99C9941-4588-4202-805E-1CE90B685DA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83129" y="3669586"/>
            <a:ext cx="358192" cy="482879"/>
          </a:xfrm>
          <a:prstGeom prst="rect">
            <a:avLst/>
          </a:prstGeom>
        </p:spPr>
      </p:pic>
      <p:sp>
        <p:nvSpPr>
          <p:cNvPr id="17" name="TextBox 16">
            <a:extLst>
              <a:ext uri="{FF2B5EF4-FFF2-40B4-BE49-F238E27FC236}">
                <a16:creationId xmlns:a16="http://schemas.microsoft.com/office/drawing/2014/main" id="{FBDB3C8A-278C-4451-BA1B-5EFEA98015FB}"/>
              </a:ext>
            </a:extLst>
          </p:cNvPr>
          <p:cNvSpPr txBox="1"/>
          <p:nvPr/>
        </p:nvSpPr>
        <p:spPr>
          <a:xfrm>
            <a:off x="3064350" y="5922427"/>
            <a:ext cx="5994077"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u="sng" dirty="0">
                <a:solidFill>
                  <a:schemeClr val="tx1">
                    <a:lumMod val="95000"/>
                    <a:lumOff val="5000"/>
                  </a:schemeClr>
                </a:solidFill>
              </a:rPr>
              <a:t>Please Submit comments by January 25, 2023</a:t>
            </a:r>
          </a:p>
        </p:txBody>
      </p:sp>
      <p:sp>
        <p:nvSpPr>
          <p:cNvPr id="24" name="TextBox 23">
            <a:extLst>
              <a:ext uri="{FF2B5EF4-FFF2-40B4-BE49-F238E27FC236}">
                <a16:creationId xmlns:a16="http://schemas.microsoft.com/office/drawing/2014/main" id="{678BB976-6E0A-4E57-85FB-842F6BD6F085}"/>
              </a:ext>
            </a:extLst>
          </p:cNvPr>
          <p:cNvSpPr txBox="1"/>
          <p:nvPr/>
        </p:nvSpPr>
        <p:spPr>
          <a:xfrm>
            <a:off x="3361746" y="1622917"/>
            <a:ext cx="4932569" cy="584775"/>
          </a:xfrm>
          <a:prstGeom prst="rect">
            <a:avLst/>
          </a:prstGeom>
          <a:noFill/>
        </p:spPr>
        <p:txBody>
          <a:bodyPr wrap="none" rtlCol="0">
            <a:spAutoFit/>
          </a:bodyPr>
          <a:lstStyle/>
          <a:p>
            <a:pPr marL="342900" lvl="1" indent="0">
              <a:buNone/>
            </a:pPr>
            <a:r>
              <a:rPr lang="en-US" sz="3200" dirty="0">
                <a:solidFill>
                  <a:schemeClr val="tx1">
                    <a:lumMod val="75000"/>
                    <a:lumOff val="25000"/>
                  </a:schemeClr>
                </a:solidFill>
              </a:rPr>
              <a:t>Ways to provide feedback:</a:t>
            </a:r>
          </a:p>
        </p:txBody>
      </p:sp>
      <p:sp>
        <p:nvSpPr>
          <p:cNvPr id="2" name="Title 15">
            <a:extLst>
              <a:ext uri="{FF2B5EF4-FFF2-40B4-BE49-F238E27FC236}">
                <a16:creationId xmlns:a16="http://schemas.microsoft.com/office/drawing/2014/main" id="{33DAC0FA-39DE-F224-6715-73824FD53E24}"/>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43335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SR 63 OVERVIEW</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2" name="Title 15">
            <a:extLst>
              <a:ext uri="{FF2B5EF4-FFF2-40B4-BE49-F238E27FC236}">
                <a16:creationId xmlns:a16="http://schemas.microsoft.com/office/drawing/2014/main" id="{BD3B116A-F1AD-6DC9-9523-6365BD32CA4E}"/>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pic>
        <p:nvPicPr>
          <p:cNvPr id="11" name="Picture 10">
            <a:extLst>
              <a:ext uri="{FF2B5EF4-FFF2-40B4-BE49-F238E27FC236}">
                <a16:creationId xmlns:a16="http://schemas.microsoft.com/office/drawing/2014/main" id="{DBE5EED5-1943-70A1-EBBD-F7365365C674}"/>
              </a:ext>
            </a:extLst>
          </p:cNvPr>
          <p:cNvPicPr>
            <a:picLocks noChangeAspect="1"/>
          </p:cNvPicPr>
          <p:nvPr/>
        </p:nvPicPr>
        <p:blipFill rotWithShape="1">
          <a:blip r:embed="rId5"/>
          <a:srcRect t="24140"/>
          <a:stretch/>
        </p:blipFill>
        <p:spPr>
          <a:xfrm>
            <a:off x="894945" y="1191448"/>
            <a:ext cx="10256234" cy="4546267"/>
          </a:xfrm>
          <a:prstGeom prst="rect">
            <a:avLst/>
          </a:prstGeom>
        </p:spPr>
      </p:pic>
      <p:sp>
        <p:nvSpPr>
          <p:cNvPr id="12" name="TextBox 11">
            <a:extLst>
              <a:ext uri="{FF2B5EF4-FFF2-40B4-BE49-F238E27FC236}">
                <a16:creationId xmlns:a16="http://schemas.microsoft.com/office/drawing/2014/main" id="{2CD6FDAC-B820-98C8-EDDE-7DED3F6ED3B4}"/>
              </a:ext>
            </a:extLst>
          </p:cNvPr>
          <p:cNvSpPr txBox="1"/>
          <p:nvPr/>
        </p:nvSpPr>
        <p:spPr>
          <a:xfrm>
            <a:off x="4075890" y="2632725"/>
            <a:ext cx="1108953" cy="369332"/>
          </a:xfrm>
          <a:prstGeom prst="rect">
            <a:avLst/>
          </a:prstGeom>
          <a:solidFill>
            <a:schemeClr val="accent6"/>
          </a:solidFill>
          <a:ln>
            <a:solidFill>
              <a:schemeClr val="tx1"/>
            </a:solidFill>
          </a:ln>
        </p:spPr>
        <p:txBody>
          <a:bodyPr wrap="square" rtlCol="0">
            <a:spAutoFit/>
          </a:bodyPr>
          <a:lstStyle/>
          <a:p>
            <a:r>
              <a:rPr lang="en-US" dirty="0">
                <a:solidFill>
                  <a:schemeClr val="bg1"/>
                </a:solidFill>
              </a:rPr>
              <a:t>CR 1650N</a:t>
            </a:r>
          </a:p>
        </p:txBody>
      </p:sp>
      <p:pic>
        <p:nvPicPr>
          <p:cNvPr id="1026" name="Picture 2" descr="Image result for I 74 streen sign">
            <a:extLst>
              <a:ext uri="{FF2B5EF4-FFF2-40B4-BE49-F238E27FC236}">
                <a16:creationId xmlns:a16="http://schemas.microsoft.com/office/drawing/2014/main" id="{338AB226-5ED4-B3D4-E72B-6C8D8C32A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240" y="4211400"/>
            <a:ext cx="798812" cy="827089"/>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4" name="Flowchart: Process 13">
            <a:extLst>
              <a:ext uri="{FF2B5EF4-FFF2-40B4-BE49-F238E27FC236}">
                <a16:creationId xmlns:a16="http://schemas.microsoft.com/office/drawing/2014/main" id="{45056080-0AA0-DCCF-ECCE-719D823B026A}"/>
              </a:ext>
            </a:extLst>
          </p:cNvPr>
          <p:cNvSpPr/>
          <p:nvPr/>
        </p:nvSpPr>
        <p:spPr>
          <a:xfrm>
            <a:off x="10133294" y="2743201"/>
            <a:ext cx="735333" cy="757098"/>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INDIANA</a:t>
            </a:r>
          </a:p>
          <a:p>
            <a:pPr algn="ctr"/>
            <a:r>
              <a:rPr lang="en-US" sz="3600" dirty="0"/>
              <a:t>63</a:t>
            </a:r>
            <a:endParaRPr lang="en-US" sz="4000" dirty="0"/>
          </a:p>
        </p:txBody>
      </p:sp>
      <p:cxnSp>
        <p:nvCxnSpPr>
          <p:cNvPr id="3" name="Straight Arrow Connector 2">
            <a:extLst>
              <a:ext uri="{FF2B5EF4-FFF2-40B4-BE49-F238E27FC236}">
                <a16:creationId xmlns:a16="http://schemas.microsoft.com/office/drawing/2014/main" id="{2E67BEDB-0D32-E8D3-B0CC-3BA9E9DF38B6}"/>
              </a:ext>
            </a:extLst>
          </p:cNvPr>
          <p:cNvCxnSpPr>
            <a:cxnSpLocks/>
          </p:cNvCxnSpPr>
          <p:nvPr/>
        </p:nvCxnSpPr>
        <p:spPr>
          <a:xfrm flipV="1">
            <a:off x="10318355" y="1457049"/>
            <a:ext cx="637969" cy="8443"/>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E21BF0-DBC3-AA63-CEB3-9B5F567DB237}"/>
              </a:ext>
            </a:extLst>
          </p:cNvPr>
          <p:cNvSpPr txBox="1"/>
          <p:nvPr/>
        </p:nvSpPr>
        <p:spPr>
          <a:xfrm>
            <a:off x="10364655" y="1175513"/>
            <a:ext cx="518297"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137670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Environmental</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8" name="Content Placeholder 1">
            <a:extLst>
              <a:ext uri="{FF2B5EF4-FFF2-40B4-BE49-F238E27FC236}">
                <a16:creationId xmlns:a16="http://schemas.microsoft.com/office/drawing/2014/main" id="{39611B4E-A051-477D-A76E-CEDF7E42F40D}"/>
              </a:ext>
            </a:extLst>
          </p:cNvPr>
          <p:cNvSpPr txBox="1">
            <a:spLocks/>
          </p:cNvSpPr>
          <p:nvPr/>
        </p:nvSpPr>
        <p:spPr>
          <a:xfrm>
            <a:off x="1236710" y="1822444"/>
            <a:ext cx="9072033" cy="422963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1"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NEPA - National Environmental Policy Act of 1970</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Required for all federally funded highway improvements to consider impacts on the natural and human environment </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5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Level of study and review based on </a:t>
            </a:r>
            <a:r>
              <a:rPr lang="en-US" sz="2400" dirty="0">
                <a:solidFill>
                  <a:sysClr val="windowText" lastClr="000000">
                    <a:lumMod val="75000"/>
                    <a:lumOff val="25000"/>
                  </a:sysClr>
                </a:solidFill>
                <a:latin typeface="Calibri"/>
              </a:rPr>
              <a:t>potential impacts</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and scope</a:t>
            </a: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kumimoji="0" lang="en-US" sz="1800" b="0" i="0"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Levels: </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Categorical Exclusion*</a:t>
            </a:r>
            <a:r>
              <a:rPr kumimoji="0" lang="en-US" sz="1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&lt; </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Environmental Assessment </a:t>
            </a:r>
            <a:r>
              <a:rPr kumimoji="0" lang="en-US" sz="18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&lt;</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Environmental Impact Statement</a:t>
            </a:r>
          </a:p>
          <a:p>
            <a:pPr marL="68580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685800" marR="0" lvl="2"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17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
            </a:r>
            <a:r>
              <a:rPr kumimoji="0" lang="en-US" sz="1700" b="0"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This project will be processed as a </a:t>
            </a:r>
            <a:r>
              <a:rPr kumimoji="0" lang="en-US" sz="1700" b="0" i="1"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Categorical Exclusion (</a:t>
            </a:r>
            <a:r>
              <a:rPr lang="en-US" sz="1700" i="1" u="sng" dirty="0">
                <a:solidFill>
                  <a:sysClr val="windowText" lastClr="000000">
                    <a:lumMod val="75000"/>
                    <a:lumOff val="25000"/>
                  </a:sysClr>
                </a:solidFill>
                <a:latin typeface="Calibri"/>
              </a:rPr>
              <a:t>CE</a:t>
            </a:r>
            <a:r>
              <a:rPr kumimoji="0" lang="en-US" sz="1700" b="0" i="1"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
            </a:r>
          </a:p>
          <a:p>
            <a:pPr marL="685800" marR="0" lvl="2"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ysClr val="windowText" lastClr="000000">
                  <a:lumMod val="75000"/>
                  <a:lumOff val="25000"/>
                </a:sysClr>
              </a:solidFill>
              <a:effectLst/>
              <a:highlight>
                <a:srgbClr val="FFFF00"/>
              </a:highlight>
              <a:uLnTx/>
              <a:uFillTx/>
              <a:latin typeface="Calibri"/>
              <a:ea typeface="+mn-ea"/>
              <a:cs typeface="+mn-cs"/>
            </a:endParaRP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highlight>
                <a:srgbClr val="FFFF00"/>
              </a:highlight>
              <a:uLnTx/>
              <a:uFillTx/>
              <a:latin typeface="Calibri"/>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2" name="Title 15">
            <a:extLst>
              <a:ext uri="{FF2B5EF4-FFF2-40B4-BE49-F238E27FC236}">
                <a16:creationId xmlns:a16="http://schemas.microsoft.com/office/drawing/2014/main" id="{9272C669-30CD-09DE-9789-B0EDC9BFFBBF}"/>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76822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EDD61-CFB3-4401-878E-8F6BFDD3BF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72299" y="5737719"/>
            <a:ext cx="2168050" cy="1008872"/>
          </a:xfrm>
          <a:prstGeom prst="rect">
            <a:avLst/>
          </a:prstGeom>
        </p:spPr>
      </p:pic>
      <p:pic>
        <p:nvPicPr>
          <p:cNvPr id="5" name="Picture 4" descr="A close up of a logo&#10;&#10;Description automatically generated">
            <a:extLst>
              <a:ext uri="{FF2B5EF4-FFF2-40B4-BE49-F238E27FC236}">
                <a16:creationId xmlns:a16="http://schemas.microsoft.com/office/drawing/2014/main" id="{E51A1A8F-5A95-4BE6-9E3C-7D158167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58" y="5806060"/>
            <a:ext cx="956442" cy="956442"/>
          </a:xfrm>
          <a:prstGeom prst="rect">
            <a:avLst/>
          </a:prstGeom>
        </p:spPr>
      </p:pic>
      <p:cxnSp>
        <p:nvCxnSpPr>
          <p:cNvPr id="6" name="Straight Connector 5">
            <a:extLst>
              <a:ext uri="{FF2B5EF4-FFF2-40B4-BE49-F238E27FC236}">
                <a16:creationId xmlns:a16="http://schemas.microsoft.com/office/drawing/2014/main" id="{393DE00A-E43C-4507-B80B-05EE9A23D508}"/>
              </a:ext>
            </a:extLst>
          </p:cNvPr>
          <p:cNvCxnSpPr/>
          <p:nvPr/>
        </p:nvCxnSpPr>
        <p:spPr>
          <a:xfrm>
            <a:off x="0" y="1120281"/>
            <a:ext cx="844378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C65AF8-543C-4B51-B2EE-400C4A97C7BF}"/>
              </a:ext>
            </a:extLst>
          </p:cNvPr>
          <p:cNvCxnSpPr/>
          <p:nvPr/>
        </p:nvCxnSpPr>
        <p:spPr>
          <a:xfrm>
            <a:off x="8509686" y="1120281"/>
            <a:ext cx="11450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4D4940-C15F-4529-A686-A5660E97F799}"/>
              </a:ext>
            </a:extLst>
          </p:cNvPr>
          <p:cNvCxnSpPr/>
          <p:nvPr/>
        </p:nvCxnSpPr>
        <p:spPr>
          <a:xfrm>
            <a:off x="9733005" y="1120281"/>
            <a:ext cx="1223319"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66C3AD8-60A0-413B-B5CD-7DBA1EFFBF2A}"/>
              </a:ext>
            </a:extLst>
          </p:cNvPr>
          <p:cNvCxnSpPr/>
          <p:nvPr/>
        </p:nvCxnSpPr>
        <p:spPr>
          <a:xfrm>
            <a:off x="11030465" y="1120281"/>
            <a:ext cx="116153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62836A3-07E4-402B-8ACA-9A13DEAD6BDA}"/>
              </a:ext>
            </a:extLst>
          </p:cNvPr>
          <p:cNvSpPr txBox="1"/>
          <p:nvPr/>
        </p:nvSpPr>
        <p:spPr>
          <a:xfrm>
            <a:off x="127092" y="135948"/>
            <a:ext cx="5645635" cy="707886"/>
          </a:xfrm>
          <a:prstGeom prst="rect">
            <a:avLst/>
          </a:prstGeom>
          <a:noFill/>
        </p:spPr>
        <p:txBody>
          <a:bodyPr wrap="square" rtlCol="0">
            <a:spAutoFit/>
          </a:bodyPr>
          <a:lstStyle/>
          <a:p>
            <a:r>
              <a:rPr lang="en-US" sz="4000" cap="all" spc="50" dirty="0">
                <a:solidFill>
                  <a:srgbClr val="003967"/>
                </a:solidFill>
                <a:latin typeface="Futura Heavy" pitchFamily="50" charset="0"/>
                <a:ea typeface="Open Sans" panose="020B0606030504020204" pitchFamily="34" charset="0"/>
                <a:cs typeface="Open Sans" panose="020B0606030504020204" pitchFamily="34" charset="0"/>
              </a:rPr>
              <a:t>Environmental</a:t>
            </a:r>
            <a:endParaRPr lang="en-US" sz="3000" cap="all" spc="50" dirty="0">
              <a:solidFill>
                <a:srgbClr val="003967"/>
              </a:solidFill>
              <a:latin typeface="Futura Heavy" pitchFamily="50" charset="0"/>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72DFB387-64F4-46AC-82B3-8C1666C74196}"/>
              </a:ext>
            </a:extLst>
          </p:cNvPr>
          <p:cNvSpPr txBox="1">
            <a:spLocks/>
          </p:cNvSpPr>
          <p:nvPr/>
        </p:nvSpPr>
        <p:spPr>
          <a:xfrm>
            <a:off x="2152650" y="1589992"/>
            <a:ext cx="7886700" cy="430621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0" i="0" u="sng"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GENERAL PROCESS</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ysClr val="windowText" lastClr="000000">
                  <a:lumMod val="75000"/>
                  <a:lumOff val="25000"/>
                </a:sysClr>
              </a:solidFill>
              <a:effectLst/>
              <a:highlight>
                <a:srgbClr val="FFFF00"/>
              </a:highlight>
              <a:uLnTx/>
              <a:uFillTx/>
              <a:latin typeface="Calibri"/>
              <a:ea typeface="+mn-ea"/>
              <a:cs typeface="+mn-cs"/>
            </a:endParaRP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Validate</a:t>
            </a:r>
            <a:r>
              <a:rPr kumimoji="0" lang="en-US"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Purpose and Need (P&amp;N) of Project</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Evaluate </a:t>
            </a:r>
            <a:r>
              <a:rPr kumimoji="0" lang="en-US"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Alternatives to meet P&amp;N </a:t>
            </a: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(including “No Build”)</a:t>
            </a:r>
          </a:p>
          <a:p>
            <a:pPr marL="514350" marR="0" lvl="1"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1"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Assess</a:t>
            </a:r>
            <a:r>
              <a:rPr kumimoji="0" lang="en-US"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resources</a:t>
            </a:r>
          </a:p>
          <a:p>
            <a:pPr marL="857250" marR="0" lvl="2" indent="-171450" algn="just"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Social, economic, cultural and natural resources</a:t>
            </a:r>
          </a:p>
          <a:p>
            <a:pPr marL="685800" marR="0" lvl="2"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2" indent="0" algn="just"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2" name="Title 15">
            <a:extLst>
              <a:ext uri="{FF2B5EF4-FFF2-40B4-BE49-F238E27FC236}">
                <a16:creationId xmlns:a16="http://schemas.microsoft.com/office/drawing/2014/main" id="{34869850-9C94-7900-561A-817F8F71CCC4}"/>
              </a:ext>
            </a:extLst>
          </p:cNvPr>
          <p:cNvSpPr txBox="1">
            <a:spLocks/>
          </p:cNvSpPr>
          <p:nvPr/>
        </p:nvSpPr>
        <p:spPr>
          <a:xfrm>
            <a:off x="6938682" y="509001"/>
            <a:ext cx="5253318" cy="334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indent="-457200" algn="l"/>
            <a:r>
              <a:rPr lang="en-US" sz="2800" b="1" dirty="0">
                <a:latin typeface="Calibri" panose="020F0502020204030204" pitchFamily="34" charset="0"/>
                <a:cs typeface="Times New Roman" panose="02020603050405020304" pitchFamily="18" charset="0"/>
              </a:rPr>
              <a:t>SR 63 Intersection Improvements</a:t>
            </a:r>
          </a:p>
        </p:txBody>
      </p:sp>
    </p:spTree>
    <p:extLst>
      <p:ext uri="{BB962C8B-B14F-4D97-AF65-F5344CB8AC3E}">
        <p14:creationId xmlns:p14="http://schemas.microsoft.com/office/powerpoint/2010/main" val="2551590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19692</TotalTime>
  <Words>967</Words>
  <Application>Microsoft Office PowerPoint</Application>
  <PresentationFormat>Widescreen</PresentationFormat>
  <Paragraphs>313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Futura 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Pitner</dc:creator>
  <cp:lastModifiedBy>Chris Wheatley</cp:lastModifiedBy>
  <cp:revision>188</cp:revision>
  <cp:lastPrinted>2023-01-19T16:49:18Z</cp:lastPrinted>
  <dcterms:created xsi:type="dcterms:W3CDTF">2021-04-15T17:35:17Z</dcterms:created>
  <dcterms:modified xsi:type="dcterms:W3CDTF">2023-01-20T21:49:58Z</dcterms:modified>
</cp:coreProperties>
</file>