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6"/>
  </p:notesMasterIdLst>
  <p:handoutMasterIdLst>
    <p:handoutMasterId r:id="rId37"/>
  </p:handoutMasterIdLst>
  <p:sldIdLst>
    <p:sldId id="266" r:id="rId2"/>
    <p:sldId id="412" r:id="rId3"/>
    <p:sldId id="559" r:id="rId4"/>
    <p:sldId id="553" r:id="rId5"/>
    <p:sldId id="561" r:id="rId6"/>
    <p:sldId id="560" r:id="rId7"/>
    <p:sldId id="562" r:id="rId8"/>
    <p:sldId id="563" r:id="rId9"/>
    <p:sldId id="564" r:id="rId10"/>
    <p:sldId id="565" r:id="rId11"/>
    <p:sldId id="566" r:id="rId12"/>
    <p:sldId id="545" r:id="rId13"/>
    <p:sldId id="546" r:id="rId14"/>
    <p:sldId id="547" r:id="rId15"/>
    <p:sldId id="548" r:id="rId16"/>
    <p:sldId id="549" r:id="rId17"/>
    <p:sldId id="550" r:id="rId18"/>
    <p:sldId id="551" r:id="rId19"/>
    <p:sldId id="567" r:id="rId20"/>
    <p:sldId id="568" r:id="rId21"/>
    <p:sldId id="552" r:id="rId22"/>
    <p:sldId id="569" r:id="rId23"/>
    <p:sldId id="570" r:id="rId24"/>
    <p:sldId id="571" r:id="rId25"/>
    <p:sldId id="572" r:id="rId26"/>
    <p:sldId id="576" r:id="rId27"/>
    <p:sldId id="449" r:id="rId28"/>
    <p:sldId id="345" r:id="rId29"/>
    <p:sldId id="555" r:id="rId30"/>
    <p:sldId id="534" r:id="rId31"/>
    <p:sldId id="574" r:id="rId32"/>
    <p:sldId id="575" r:id="rId33"/>
    <p:sldId id="484" r:id="rId34"/>
    <p:sldId id="456"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autoAdjust="0"/>
    <p:restoredTop sz="94647" autoAdjust="0"/>
  </p:normalViewPr>
  <p:slideViewPr>
    <p:cSldViewPr>
      <p:cViewPr varScale="1">
        <p:scale>
          <a:sx n="91" d="100"/>
          <a:sy n="91" d="100"/>
        </p:scale>
        <p:origin x="-1410" y="-114"/>
      </p:cViewPr>
      <p:guideLst>
        <p:guide orient="horz" pos="2160"/>
        <p:guide pos="2880"/>
      </p:guideLst>
    </p:cSldViewPr>
  </p:slideViewPr>
  <p:outlineViewPr>
    <p:cViewPr>
      <p:scale>
        <a:sx n="33" d="100"/>
        <a:sy n="33" d="100"/>
      </p:scale>
      <p:origin x="0" y="134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8"/>
  <c:chart>
    <c:view3D>
      <c:rotX val="30"/>
      <c:perspective val="30"/>
    </c:view3D>
    <c:plotArea>
      <c:layout>
        <c:manualLayout>
          <c:layoutTarget val="inner"/>
          <c:xMode val="edge"/>
          <c:yMode val="edge"/>
          <c:x val="0.11174242424242473"/>
          <c:y val="0.1037235345581818"/>
          <c:w val="0.79166666666666652"/>
          <c:h val="0.62990901137359434"/>
        </c:manualLayout>
      </c:layout>
      <c:pie3DChart>
        <c:varyColors val="1"/>
        <c:dLbls>
          <c:showVal val="1"/>
        </c:dLbls>
      </c:pie3DChart>
    </c:plotArea>
    <c:legend>
      <c:legendPos val="b"/>
      <c:layout>
        <c:manualLayout>
          <c:xMode val="edge"/>
          <c:yMode val="edge"/>
          <c:x val="0.24858639545057057"/>
          <c:y val="0.77650043744532271"/>
          <c:w val="0.3833825459317648"/>
          <c:h val="0.19572178477690447"/>
        </c:manualLayout>
      </c:layout>
      <c:txPr>
        <a:bodyPr/>
        <a:lstStyle/>
        <a:p>
          <a:pPr>
            <a:defRPr sz="1200" b="1">
              <a:latin typeface="Arial" pitchFamily="34" charset="0"/>
              <a:cs typeface="Arial" pitchFamily="34" charset="0"/>
            </a:defRPr>
          </a:pPr>
          <a:endParaRPr lang="en-US"/>
        </a:p>
      </c:txPr>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A2615-FAE2-4B6C-8F42-543DEDA09DF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4E717C6-E488-45BD-BD6E-4224FD1B2545}">
      <dgm:prSet phldrT="[Text]"/>
      <dgm:spPr>
        <a:solidFill>
          <a:srgbClr val="002060"/>
        </a:solidFill>
      </dgm:spPr>
      <dgm:t>
        <a:bodyPr/>
        <a:lstStyle/>
        <a:p>
          <a:r>
            <a:rPr lang="en-US" dirty="0" smtClean="0"/>
            <a:t>Engineering Assessment </a:t>
          </a:r>
          <a:endParaRPr lang="en-US" dirty="0"/>
        </a:p>
      </dgm:t>
    </dgm:pt>
    <dgm:pt modelId="{FD3798D3-5588-4BF6-B3FA-17644140F181}" type="parTrans" cxnId="{5CBCE7F5-9AC9-4813-A8F6-955646E51335}">
      <dgm:prSet/>
      <dgm:spPr/>
      <dgm:t>
        <a:bodyPr/>
        <a:lstStyle/>
        <a:p>
          <a:endParaRPr lang="en-US"/>
        </a:p>
      </dgm:t>
    </dgm:pt>
    <dgm:pt modelId="{819EB952-5A14-428B-A8B3-28B223CD4B51}" type="sibTrans" cxnId="{5CBCE7F5-9AC9-4813-A8F6-955646E51335}">
      <dgm:prSet/>
      <dgm:spPr>
        <a:solidFill>
          <a:srgbClr val="FFC000"/>
        </a:solidFill>
        <a:ln>
          <a:solidFill>
            <a:schemeClr val="tx1"/>
          </a:solidFill>
        </a:ln>
      </dgm:spPr>
      <dgm:t>
        <a:bodyPr/>
        <a:lstStyle/>
        <a:p>
          <a:endParaRPr lang="en-US" dirty="0"/>
        </a:p>
      </dgm:t>
    </dgm:pt>
    <dgm:pt modelId="{874BA8F7-1C5D-4687-B53B-19BD2DE17DD9}">
      <dgm:prSet phldrT="[Text]"/>
      <dgm:spPr>
        <a:solidFill>
          <a:srgbClr val="002060"/>
        </a:solidFill>
      </dgm:spPr>
      <dgm:t>
        <a:bodyPr/>
        <a:lstStyle/>
        <a:p>
          <a:r>
            <a:rPr lang="en-US" dirty="0" smtClean="0"/>
            <a:t>Project purpose &amp;  need</a:t>
          </a:r>
          <a:endParaRPr lang="en-US" dirty="0"/>
        </a:p>
      </dgm:t>
    </dgm:pt>
    <dgm:pt modelId="{EE76E8A4-8DB1-42B5-AC4B-BD7AA17E8A8E}" type="parTrans" cxnId="{3098A04F-B15C-49C3-BDB8-27A58EDC4587}">
      <dgm:prSet/>
      <dgm:spPr/>
      <dgm:t>
        <a:bodyPr/>
        <a:lstStyle/>
        <a:p>
          <a:endParaRPr lang="en-US"/>
        </a:p>
      </dgm:t>
    </dgm:pt>
    <dgm:pt modelId="{5D7F67BC-B64D-4BAE-B5DF-6A6A57FF4703}" type="sibTrans" cxnId="{3098A04F-B15C-49C3-BDB8-27A58EDC4587}">
      <dgm:prSet/>
      <dgm:spPr>
        <a:solidFill>
          <a:srgbClr val="FFC000"/>
        </a:solidFill>
        <a:ln>
          <a:solidFill>
            <a:schemeClr val="tx1"/>
          </a:solidFill>
        </a:ln>
      </dgm:spPr>
      <dgm:t>
        <a:bodyPr/>
        <a:lstStyle/>
        <a:p>
          <a:endParaRPr lang="en-US" dirty="0"/>
        </a:p>
      </dgm:t>
    </dgm:pt>
    <dgm:pt modelId="{4528516C-453A-46BC-B01E-B65A20CFCE9D}">
      <dgm:prSet phldrT="[Text]"/>
      <dgm:spPr>
        <a:solidFill>
          <a:srgbClr val="002060"/>
        </a:solidFill>
      </dgm:spPr>
      <dgm:t>
        <a:bodyPr/>
        <a:lstStyle/>
        <a:p>
          <a:r>
            <a:rPr lang="en-US" dirty="0" smtClean="0"/>
            <a:t>develop project alternatives</a:t>
          </a:r>
          <a:endParaRPr lang="en-US" dirty="0"/>
        </a:p>
      </dgm:t>
    </dgm:pt>
    <dgm:pt modelId="{A0085A68-ED12-4EBB-BF8B-84F9419E1A95}" type="parTrans" cxnId="{164F5016-B79C-486B-BCC6-3D45B78911A1}">
      <dgm:prSet/>
      <dgm:spPr/>
      <dgm:t>
        <a:bodyPr/>
        <a:lstStyle/>
        <a:p>
          <a:endParaRPr lang="en-US"/>
        </a:p>
      </dgm:t>
    </dgm:pt>
    <dgm:pt modelId="{623B0138-F767-465B-BF4F-AFAB04FBD282}" type="sibTrans" cxnId="{164F5016-B79C-486B-BCC6-3D45B78911A1}">
      <dgm:prSet/>
      <dgm:spPr>
        <a:solidFill>
          <a:srgbClr val="FFC000"/>
        </a:solidFill>
        <a:ln>
          <a:solidFill>
            <a:schemeClr val="tx1"/>
          </a:solidFill>
        </a:ln>
      </dgm:spPr>
      <dgm:t>
        <a:bodyPr/>
        <a:lstStyle/>
        <a:p>
          <a:endParaRPr lang="en-US" dirty="0"/>
        </a:p>
      </dgm:t>
    </dgm:pt>
    <dgm:pt modelId="{9A4FABB4-AC94-46D3-A930-A1376BF8CA53}">
      <dgm:prSet phldrT="[Text]"/>
      <dgm:spPr>
        <a:solidFill>
          <a:srgbClr val="002060"/>
        </a:solidFill>
      </dgm:spPr>
      <dgm:t>
        <a:bodyPr/>
        <a:lstStyle/>
        <a:p>
          <a:r>
            <a:rPr lang="en-US" dirty="0" smtClean="0"/>
            <a:t>Screen project alternatives</a:t>
          </a:r>
          <a:endParaRPr lang="en-US" dirty="0"/>
        </a:p>
      </dgm:t>
    </dgm:pt>
    <dgm:pt modelId="{0CE6018F-3F83-4AC1-BB21-1D8B958C3F9B}" type="parTrans" cxnId="{5E07825B-8BDB-4999-BD76-9377A2BC019E}">
      <dgm:prSet/>
      <dgm:spPr/>
      <dgm:t>
        <a:bodyPr/>
        <a:lstStyle/>
        <a:p>
          <a:endParaRPr lang="en-US"/>
        </a:p>
      </dgm:t>
    </dgm:pt>
    <dgm:pt modelId="{DB71C2E5-8B70-433F-B3C6-814BAB177FFF}" type="sibTrans" cxnId="{5E07825B-8BDB-4999-BD76-9377A2BC019E}">
      <dgm:prSet/>
      <dgm:spPr/>
      <dgm:t>
        <a:bodyPr/>
        <a:lstStyle/>
        <a:p>
          <a:endParaRPr lang="en-US"/>
        </a:p>
      </dgm:t>
    </dgm:pt>
    <dgm:pt modelId="{EBB34009-9C61-40A9-9E6B-F96D0236C823}" type="pres">
      <dgm:prSet presAssocID="{BE3A2615-FAE2-4B6C-8F42-543DEDA09DFB}" presName="diagram" presStyleCnt="0">
        <dgm:presLayoutVars>
          <dgm:dir/>
          <dgm:resizeHandles val="exact"/>
        </dgm:presLayoutVars>
      </dgm:prSet>
      <dgm:spPr/>
      <dgm:t>
        <a:bodyPr/>
        <a:lstStyle/>
        <a:p>
          <a:endParaRPr lang="en-US"/>
        </a:p>
      </dgm:t>
    </dgm:pt>
    <dgm:pt modelId="{E3B3C23D-C761-4994-9F17-4A689D638A47}" type="pres">
      <dgm:prSet presAssocID="{C4E717C6-E488-45BD-BD6E-4224FD1B2545}" presName="node" presStyleLbl="node1" presStyleIdx="0" presStyleCnt="4">
        <dgm:presLayoutVars>
          <dgm:bulletEnabled val="1"/>
        </dgm:presLayoutVars>
      </dgm:prSet>
      <dgm:spPr/>
      <dgm:t>
        <a:bodyPr/>
        <a:lstStyle/>
        <a:p>
          <a:endParaRPr lang="en-US"/>
        </a:p>
      </dgm:t>
    </dgm:pt>
    <dgm:pt modelId="{E4069341-B3AF-4AC8-8F47-EB1F9A719FE0}" type="pres">
      <dgm:prSet presAssocID="{819EB952-5A14-428B-A8B3-28B223CD4B51}" presName="sibTrans" presStyleLbl="sibTrans2D1" presStyleIdx="0" presStyleCnt="3"/>
      <dgm:spPr/>
      <dgm:t>
        <a:bodyPr/>
        <a:lstStyle/>
        <a:p>
          <a:endParaRPr lang="en-US"/>
        </a:p>
      </dgm:t>
    </dgm:pt>
    <dgm:pt modelId="{04ED92EF-1B4E-42E5-86EE-D59F8545D3FE}" type="pres">
      <dgm:prSet presAssocID="{819EB952-5A14-428B-A8B3-28B223CD4B51}" presName="connectorText" presStyleLbl="sibTrans2D1" presStyleIdx="0" presStyleCnt="3"/>
      <dgm:spPr/>
      <dgm:t>
        <a:bodyPr/>
        <a:lstStyle/>
        <a:p>
          <a:endParaRPr lang="en-US"/>
        </a:p>
      </dgm:t>
    </dgm:pt>
    <dgm:pt modelId="{37231A24-B32F-4130-8E3B-20976477676A}" type="pres">
      <dgm:prSet presAssocID="{874BA8F7-1C5D-4687-B53B-19BD2DE17DD9}" presName="node" presStyleLbl="node1" presStyleIdx="1" presStyleCnt="4" custLinFactNeighborX="-8914">
        <dgm:presLayoutVars>
          <dgm:bulletEnabled val="1"/>
        </dgm:presLayoutVars>
      </dgm:prSet>
      <dgm:spPr/>
      <dgm:t>
        <a:bodyPr/>
        <a:lstStyle/>
        <a:p>
          <a:endParaRPr lang="en-US"/>
        </a:p>
      </dgm:t>
    </dgm:pt>
    <dgm:pt modelId="{A9DBE390-B54B-4954-A178-E0390F000798}" type="pres">
      <dgm:prSet presAssocID="{5D7F67BC-B64D-4BAE-B5DF-6A6A57FF4703}" presName="sibTrans" presStyleLbl="sibTrans2D1" presStyleIdx="1" presStyleCnt="3"/>
      <dgm:spPr/>
      <dgm:t>
        <a:bodyPr/>
        <a:lstStyle/>
        <a:p>
          <a:endParaRPr lang="en-US"/>
        </a:p>
      </dgm:t>
    </dgm:pt>
    <dgm:pt modelId="{B54E4DCF-02E1-4B58-A01B-694693830AAD}" type="pres">
      <dgm:prSet presAssocID="{5D7F67BC-B64D-4BAE-B5DF-6A6A57FF4703}" presName="connectorText" presStyleLbl="sibTrans2D1" presStyleIdx="1" presStyleCnt="3"/>
      <dgm:spPr/>
      <dgm:t>
        <a:bodyPr/>
        <a:lstStyle/>
        <a:p>
          <a:endParaRPr lang="en-US"/>
        </a:p>
      </dgm:t>
    </dgm:pt>
    <dgm:pt modelId="{076F7311-6A30-424F-861B-80B1297B46A3}" type="pres">
      <dgm:prSet presAssocID="{4528516C-453A-46BC-B01E-B65A20CFCE9D}" presName="node" presStyleLbl="node1" presStyleIdx="2" presStyleCnt="4" custLinFactNeighborX="-20000">
        <dgm:presLayoutVars>
          <dgm:bulletEnabled val="1"/>
        </dgm:presLayoutVars>
      </dgm:prSet>
      <dgm:spPr/>
      <dgm:t>
        <a:bodyPr/>
        <a:lstStyle/>
        <a:p>
          <a:endParaRPr lang="en-US"/>
        </a:p>
      </dgm:t>
    </dgm:pt>
    <dgm:pt modelId="{54384C6E-0433-4351-9C15-B4872A6378F5}" type="pres">
      <dgm:prSet presAssocID="{623B0138-F767-465B-BF4F-AFAB04FBD282}" presName="sibTrans" presStyleLbl="sibTrans2D1" presStyleIdx="2" presStyleCnt="3"/>
      <dgm:spPr/>
      <dgm:t>
        <a:bodyPr/>
        <a:lstStyle/>
        <a:p>
          <a:endParaRPr lang="en-US"/>
        </a:p>
      </dgm:t>
    </dgm:pt>
    <dgm:pt modelId="{ED914BF2-76A1-4BA4-B645-9CE2342B0215}" type="pres">
      <dgm:prSet presAssocID="{623B0138-F767-465B-BF4F-AFAB04FBD282}" presName="connectorText" presStyleLbl="sibTrans2D1" presStyleIdx="2" presStyleCnt="3"/>
      <dgm:spPr/>
      <dgm:t>
        <a:bodyPr/>
        <a:lstStyle/>
        <a:p>
          <a:endParaRPr lang="en-US"/>
        </a:p>
      </dgm:t>
    </dgm:pt>
    <dgm:pt modelId="{4DCAC4EF-3D96-419F-84A9-F0CF4AE03E56}" type="pres">
      <dgm:prSet presAssocID="{9A4FABB4-AC94-46D3-A930-A1376BF8CA53}" presName="node" presStyleLbl="node1" presStyleIdx="3" presStyleCnt="4" custLinFactNeighborX="-32777">
        <dgm:presLayoutVars>
          <dgm:bulletEnabled val="1"/>
        </dgm:presLayoutVars>
      </dgm:prSet>
      <dgm:spPr/>
      <dgm:t>
        <a:bodyPr/>
        <a:lstStyle/>
        <a:p>
          <a:endParaRPr lang="en-US"/>
        </a:p>
      </dgm:t>
    </dgm:pt>
  </dgm:ptLst>
  <dgm:cxnLst>
    <dgm:cxn modelId="{5E07825B-8BDB-4999-BD76-9377A2BC019E}" srcId="{BE3A2615-FAE2-4B6C-8F42-543DEDA09DFB}" destId="{9A4FABB4-AC94-46D3-A930-A1376BF8CA53}" srcOrd="3" destOrd="0" parTransId="{0CE6018F-3F83-4AC1-BB21-1D8B958C3F9B}" sibTransId="{DB71C2E5-8B70-433F-B3C6-814BAB177FFF}"/>
    <dgm:cxn modelId="{0D2872BF-D60B-4A14-88A0-052CEF245C7B}" type="presOf" srcId="{819EB952-5A14-428B-A8B3-28B223CD4B51}" destId="{E4069341-B3AF-4AC8-8F47-EB1F9A719FE0}" srcOrd="0" destOrd="0" presId="urn:microsoft.com/office/officeart/2005/8/layout/process5"/>
    <dgm:cxn modelId="{3098A04F-B15C-49C3-BDB8-27A58EDC4587}" srcId="{BE3A2615-FAE2-4B6C-8F42-543DEDA09DFB}" destId="{874BA8F7-1C5D-4687-B53B-19BD2DE17DD9}" srcOrd="1" destOrd="0" parTransId="{EE76E8A4-8DB1-42B5-AC4B-BD7AA17E8A8E}" sibTransId="{5D7F67BC-B64D-4BAE-B5DF-6A6A57FF4703}"/>
    <dgm:cxn modelId="{164F5016-B79C-486B-BCC6-3D45B78911A1}" srcId="{BE3A2615-FAE2-4B6C-8F42-543DEDA09DFB}" destId="{4528516C-453A-46BC-B01E-B65A20CFCE9D}" srcOrd="2" destOrd="0" parTransId="{A0085A68-ED12-4EBB-BF8B-84F9419E1A95}" sibTransId="{623B0138-F767-465B-BF4F-AFAB04FBD282}"/>
    <dgm:cxn modelId="{14A11DFB-EBCE-4354-AC9C-04D5301B77FD}" type="presOf" srcId="{4528516C-453A-46BC-B01E-B65A20CFCE9D}" destId="{076F7311-6A30-424F-861B-80B1297B46A3}" srcOrd="0" destOrd="0" presId="urn:microsoft.com/office/officeart/2005/8/layout/process5"/>
    <dgm:cxn modelId="{B43D2E8B-80A8-484E-9DFB-C2EDF871C814}" type="presOf" srcId="{623B0138-F767-465B-BF4F-AFAB04FBD282}" destId="{54384C6E-0433-4351-9C15-B4872A6378F5}" srcOrd="0" destOrd="0" presId="urn:microsoft.com/office/officeart/2005/8/layout/process5"/>
    <dgm:cxn modelId="{5CBCE7F5-9AC9-4813-A8F6-955646E51335}" srcId="{BE3A2615-FAE2-4B6C-8F42-543DEDA09DFB}" destId="{C4E717C6-E488-45BD-BD6E-4224FD1B2545}" srcOrd="0" destOrd="0" parTransId="{FD3798D3-5588-4BF6-B3FA-17644140F181}" sibTransId="{819EB952-5A14-428B-A8B3-28B223CD4B51}"/>
    <dgm:cxn modelId="{C493BD77-ED1E-40B7-9AFB-7B56E5513C5F}" type="presOf" srcId="{5D7F67BC-B64D-4BAE-B5DF-6A6A57FF4703}" destId="{B54E4DCF-02E1-4B58-A01B-694693830AAD}" srcOrd="1" destOrd="0" presId="urn:microsoft.com/office/officeart/2005/8/layout/process5"/>
    <dgm:cxn modelId="{EE08A4DC-0380-409D-A1A1-5FEBD571F429}" type="presOf" srcId="{C4E717C6-E488-45BD-BD6E-4224FD1B2545}" destId="{E3B3C23D-C761-4994-9F17-4A689D638A47}" srcOrd="0" destOrd="0" presId="urn:microsoft.com/office/officeart/2005/8/layout/process5"/>
    <dgm:cxn modelId="{C1D690F0-B64F-447D-AEAB-BCF68263FD78}" type="presOf" srcId="{874BA8F7-1C5D-4687-B53B-19BD2DE17DD9}" destId="{37231A24-B32F-4130-8E3B-20976477676A}" srcOrd="0" destOrd="0" presId="urn:microsoft.com/office/officeart/2005/8/layout/process5"/>
    <dgm:cxn modelId="{2C10459D-4647-4C7C-9A6F-537D321713DC}" type="presOf" srcId="{819EB952-5A14-428B-A8B3-28B223CD4B51}" destId="{04ED92EF-1B4E-42E5-86EE-D59F8545D3FE}" srcOrd="1" destOrd="0" presId="urn:microsoft.com/office/officeart/2005/8/layout/process5"/>
    <dgm:cxn modelId="{02186E6B-7434-4B5C-90F9-341E75A26F05}" type="presOf" srcId="{BE3A2615-FAE2-4B6C-8F42-543DEDA09DFB}" destId="{EBB34009-9C61-40A9-9E6B-F96D0236C823}" srcOrd="0" destOrd="0" presId="urn:microsoft.com/office/officeart/2005/8/layout/process5"/>
    <dgm:cxn modelId="{8BC2EB1A-04D4-4B61-AC5B-1E33B439B0A5}" type="presOf" srcId="{9A4FABB4-AC94-46D3-A930-A1376BF8CA53}" destId="{4DCAC4EF-3D96-419F-84A9-F0CF4AE03E56}" srcOrd="0" destOrd="0" presId="urn:microsoft.com/office/officeart/2005/8/layout/process5"/>
    <dgm:cxn modelId="{C54135A8-65EF-4CC4-991A-1DA7A4541464}" type="presOf" srcId="{623B0138-F767-465B-BF4F-AFAB04FBD282}" destId="{ED914BF2-76A1-4BA4-B645-9CE2342B0215}" srcOrd="1" destOrd="0" presId="urn:microsoft.com/office/officeart/2005/8/layout/process5"/>
    <dgm:cxn modelId="{A0D83230-54FD-4C4A-8A0E-4392CAF5B0A1}" type="presOf" srcId="{5D7F67BC-B64D-4BAE-B5DF-6A6A57FF4703}" destId="{A9DBE390-B54B-4954-A178-E0390F000798}" srcOrd="0" destOrd="0" presId="urn:microsoft.com/office/officeart/2005/8/layout/process5"/>
    <dgm:cxn modelId="{CDC52CC4-0171-4043-A4D1-CDE0AF08F0E3}" type="presParOf" srcId="{EBB34009-9C61-40A9-9E6B-F96D0236C823}" destId="{E3B3C23D-C761-4994-9F17-4A689D638A47}" srcOrd="0" destOrd="0" presId="urn:microsoft.com/office/officeart/2005/8/layout/process5"/>
    <dgm:cxn modelId="{5CA922E1-7C1B-4503-93E5-75D3995E7E1F}" type="presParOf" srcId="{EBB34009-9C61-40A9-9E6B-F96D0236C823}" destId="{E4069341-B3AF-4AC8-8F47-EB1F9A719FE0}" srcOrd="1" destOrd="0" presId="urn:microsoft.com/office/officeart/2005/8/layout/process5"/>
    <dgm:cxn modelId="{1766AA42-B821-4E5A-A24A-CCB6A569D77D}" type="presParOf" srcId="{E4069341-B3AF-4AC8-8F47-EB1F9A719FE0}" destId="{04ED92EF-1B4E-42E5-86EE-D59F8545D3FE}" srcOrd="0" destOrd="0" presId="urn:microsoft.com/office/officeart/2005/8/layout/process5"/>
    <dgm:cxn modelId="{FDA30AD0-6C66-4FA8-91E9-5D2A6E916187}" type="presParOf" srcId="{EBB34009-9C61-40A9-9E6B-F96D0236C823}" destId="{37231A24-B32F-4130-8E3B-20976477676A}" srcOrd="2" destOrd="0" presId="urn:microsoft.com/office/officeart/2005/8/layout/process5"/>
    <dgm:cxn modelId="{B4691B6B-8EA8-4F89-969F-9B890702AD2B}" type="presParOf" srcId="{EBB34009-9C61-40A9-9E6B-F96D0236C823}" destId="{A9DBE390-B54B-4954-A178-E0390F000798}" srcOrd="3" destOrd="0" presId="urn:microsoft.com/office/officeart/2005/8/layout/process5"/>
    <dgm:cxn modelId="{333BFAFE-13FB-4AF0-B7EA-E35BF34A7545}" type="presParOf" srcId="{A9DBE390-B54B-4954-A178-E0390F000798}" destId="{B54E4DCF-02E1-4B58-A01B-694693830AAD}" srcOrd="0" destOrd="0" presId="urn:microsoft.com/office/officeart/2005/8/layout/process5"/>
    <dgm:cxn modelId="{79515709-35FF-46DF-89CC-F709E21F306B}" type="presParOf" srcId="{EBB34009-9C61-40A9-9E6B-F96D0236C823}" destId="{076F7311-6A30-424F-861B-80B1297B46A3}" srcOrd="4" destOrd="0" presId="urn:microsoft.com/office/officeart/2005/8/layout/process5"/>
    <dgm:cxn modelId="{B63228ED-2C22-4D09-A14F-12FBB8BE4C46}" type="presParOf" srcId="{EBB34009-9C61-40A9-9E6B-F96D0236C823}" destId="{54384C6E-0433-4351-9C15-B4872A6378F5}" srcOrd="5" destOrd="0" presId="urn:microsoft.com/office/officeart/2005/8/layout/process5"/>
    <dgm:cxn modelId="{BB3BF739-8C29-45D5-AF88-A0A17631B6DD}" type="presParOf" srcId="{54384C6E-0433-4351-9C15-B4872A6378F5}" destId="{ED914BF2-76A1-4BA4-B645-9CE2342B0215}" srcOrd="0" destOrd="0" presId="urn:microsoft.com/office/officeart/2005/8/layout/process5"/>
    <dgm:cxn modelId="{38071D3F-9552-4E01-84A1-7069B74A181A}" type="presParOf" srcId="{EBB34009-9C61-40A9-9E6B-F96D0236C823}" destId="{4DCAC4EF-3D96-419F-84A9-F0CF4AE03E56}" srcOrd="6" destOrd="0" presId="urn:microsoft.com/office/officeart/2005/8/layout/process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A2615-FAE2-4B6C-8F42-543DEDA09DF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4E717C6-E488-45BD-BD6E-4224FD1B2545}">
      <dgm:prSet phldrT="[Text]" custT="1"/>
      <dgm:spPr>
        <a:solidFill>
          <a:srgbClr val="002060"/>
        </a:solidFill>
      </dgm:spPr>
      <dgm:t>
        <a:bodyPr/>
        <a:lstStyle/>
        <a:p>
          <a:r>
            <a:rPr lang="en-US" sz="1000" dirty="0" smtClean="0"/>
            <a:t>Additional work on  project alternatives  &amp; preliminary design</a:t>
          </a:r>
          <a:endParaRPr lang="en-US" sz="1000" dirty="0"/>
        </a:p>
      </dgm:t>
    </dgm:pt>
    <dgm:pt modelId="{FD3798D3-5588-4BF6-B3FA-17644140F181}" type="parTrans" cxnId="{5CBCE7F5-9AC9-4813-A8F6-955646E51335}">
      <dgm:prSet/>
      <dgm:spPr/>
      <dgm:t>
        <a:bodyPr/>
        <a:lstStyle/>
        <a:p>
          <a:endParaRPr lang="en-US"/>
        </a:p>
      </dgm:t>
    </dgm:pt>
    <dgm:pt modelId="{819EB952-5A14-428B-A8B3-28B223CD4B51}" type="sibTrans" cxnId="{5CBCE7F5-9AC9-4813-A8F6-955646E51335}">
      <dgm:prSet/>
      <dgm:spPr>
        <a:solidFill>
          <a:srgbClr val="FFC000"/>
        </a:solidFill>
        <a:ln>
          <a:solidFill>
            <a:schemeClr val="tx1"/>
          </a:solidFill>
        </a:ln>
      </dgm:spPr>
      <dgm:t>
        <a:bodyPr/>
        <a:lstStyle/>
        <a:p>
          <a:endParaRPr lang="en-US" dirty="0"/>
        </a:p>
      </dgm:t>
    </dgm:pt>
    <dgm:pt modelId="{874BA8F7-1C5D-4687-B53B-19BD2DE17DD9}">
      <dgm:prSet phldrT="[Text]" custT="1"/>
      <dgm:spPr>
        <a:solidFill>
          <a:srgbClr val="002060"/>
        </a:solidFill>
      </dgm:spPr>
      <dgm:t>
        <a:bodyPr/>
        <a:lstStyle/>
        <a:p>
          <a:r>
            <a:rPr lang="en-US" sz="1200" dirty="0" smtClean="0"/>
            <a:t> </a:t>
          </a:r>
          <a:r>
            <a:rPr lang="en-US" sz="1000" dirty="0" smtClean="0"/>
            <a:t>Release environmental document &amp; preliminary design</a:t>
          </a:r>
          <a:endParaRPr lang="en-US" sz="1000" dirty="0"/>
        </a:p>
      </dgm:t>
    </dgm:pt>
    <dgm:pt modelId="{EE76E8A4-8DB1-42B5-AC4B-BD7AA17E8A8E}" type="parTrans" cxnId="{3098A04F-B15C-49C3-BDB8-27A58EDC4587}">
      <dgm:prSet/>
      <dgm:spPr/>
      <dgm:t>
        <a:bodyPr/>
        <a:lstStyle/>
        <a:p>
          <a:endParaRPr lang="en-US"/>
        </a:p>
      </dgm:t>
    </dgm:pt>
    <dgm:pt modelId="{5D7F67BC-B64D-4BAE-B5DF-6A6A57FF4703}" type="sibTrans" cxnId="{3098A04F-B15C-49C3-BDB8-27A58EDC4587}">
      <dgm:prSet/>
      <dgm:spPr>
        <a:solidFill>
          <a:srgbClr val="FFC000"/>
        </a:solidFill>
        <a:ln>
          <a:solidFill>
            <a:schemeClr val="tx1"/>
          </a:solidFill>
        </a:ln>
      </dgm:spPr>
      <dgm:t>
        <a:bodyPr/>
        <a:lstStyle/>
        <a:p>
          <a:endParaRPr lang="en-US" dirty="0"/>
        </a:p>
      </dgm:t>
    </dgm:pt>
    <dgm:pt modelId="{F37E401F-BEA7-4C06-9467-D9868D0B8E4B}">
      <dgm:prSet phldrT="[Text]" custT="1"/>
      <dgm:spPr>
        <a:solidFill>
          <a:srgbClr val="002060"/>
        </a:solidFill>
      </dgm:spPr>
      <dgm:t>
        <a:bodyPr/>
        <a:lstStyle/>
        <a:p>
          <a:r>
            <a:rPr lang="en-US" sz="1200" spc="-20" baseline="0" dirty="0" smtClean="0"/>
            <a:t>Public  Hearing to solicit public comment </a:t>
          </a:r>
          <a:endParaRPr lang="en-US" sz="1200" spc="-20" baseline="0" dirty="0"/>
        </a:p>
      </dgm:t>
    </dgm:pt>
    <dgm:pt modelId="{753B5655-441F-4C85-9EA5-89D89F2346BB}" type="parTrans" cxnId="{8D37CA97-D0A0-4B43-B9D4-2057223D70BE}">
      <dgm:prSet/>
      <dgm:spPr/>
      <dgm:t>
        <a:bodyPr/>
        <a:lstStyle/>
        <a:p>
          <a:endParaRPr lang="en-US"/>
        </a:p>
      </dgm:t>
    </dgm:pt>
    <dgm:pt modelId="{CDAA59DF-0140-431C-A4D5-892F1DF98DDF}" type="sibTrans" cxnId="{8D37CA97-D0A0-4B43-B9D4-2057223D70BE}">
      <dgm:prSet/>
      <dgm:spPr>
        <a:solidFill>
          <a:srgbClr val="FFC000"/>
        </a:solidFill>
        <a:ln>
          <a:solidFill>
            <a:schemeClr val="tx1"/>
          </a:solidFill>
        </a:ln>
      </dgm:spPr>
      <dgm:t>
        <a:bodyPr/>
        <a:lstStyle/>
        <a:p>
          <a:endParaRPr lang="en-US" dirty="0"/>
        </a:p>
      </dgm:t>
    </dgm:pt>
    <dgm:pt modelId="{744E2065-E961-4342-88CB-00798D6FD874}">
      <dgm:prSet phldrT="[Text]" custT="1"/>
      <dgm:spPr>
        <a:solidFill>
          <a:srgbClr val="002060"/>
        </a:solidFill>
      </dgm:spPr>
      <dgm:t>
        <a:bodyPr/>
        <a:lstStyle/>
        <a:p>
          <a:r>
            <a:rPr lang="en-US" sz="1200" dirty="0" smtClean="0"/>
            <a:t>Right-of-Way</a:t>
          </a:r>
          <a:endParaRPr lang="en-US" sz="1200" dirty="0"/>
        </a:p>
      </dgm:t>
    </dgm:pt>
    <dgm:pt modelId="{4BA4F612-FB17-4629-A86B-A99532FC44AD}" type="parTrans" cxnId="{D5A70B02-3F81-4703-BA57-91F2F74DF165}">
      <dgm:prSet/>
      <dgm:spPr/>
      <dgm:t>
        <a:bodyPr/>
        <a:lstStyle/>
        <a:p>
          <a:endParaRPr lang="en-US"/>
        </a:p>
      </dgm:t>
    </dgm:pt>
    <dgm:pt modelId="{B19420DE-C13E-4B8D-9277-83D9BB622C69}" type="sibTrans" cxnId="{D5A70B02-3F81-4703-BA57-91F2F74DF165}">
      <dgm:prSet/>
      <dgm:spPr>
        <a:solidFill>
          <a:srgbClr val="FFC000"/>
        </a:solidFill>
        <a:ln>
          <a:solidFill>
            <a:schemeClr val="tx1"/>
          </a:solidFill>
        </a:ln>
      </dgm:spPr>
      <dgm:t>
        <a:bodyPr/>
        <a:lstStyle/>
        <a:p>
          <a:endParaRPr lang="en-US" dirty="0"/>
        </a:p>
      </dgm:t>
    </dgm:pt>
    <dgm:pt modelId="{A4377A7B-6ABF-4D12-8BAB-ECDBCAD2F526}">
      <dgm:prSet phldrT="[Text]" custT="1"/>
      <dgm:spPr>
        <a:solidFill>
          <a:srgbClr val="002060"/>
        </a:solidFill>
      </dgm:spPr>
      <dgm:t>
        <a:bodyPr/>
        <a:lstStyle/>
        <a:p>
          <a:r>
            <a:rPr lang="en-US" sz="1200" dirty="0" smtClean="0"/>
            <a:t>Construction   </a:t>
          </a:r>
          <a:endParaRPr lang="en-US" sz="1200" dirty="0"/>
        </a:p>
      </dgm:t>
    </dgm:pt>
    <dgm:pt modelId="{2765EBB3-C9BF-48B5-A84E-2A81B69275AF}" type="parTrans" cxnId="{73DF6CAA-475F-46AC-AF33-BD9A93FC69FA}">
      <dgm:prSet/>
      <dgm:spPr/>
      <dgm:t>
        <a:bodyPr/>
        <a:lstStyle/>
        <a:p>
          <a:endParaRPr lang="en-US"/>
        </a:p>
      </dgm:t>
    </dgm:pt>
    <dgm:pt modelId="{0E3BF46B-EF1B-4D9A-B01A-A0EB49995775}" type="sibTrans" cxnId="{73DF6CAA-475F-46AC-AF33-BD9A93FC69FA}">
      <dgm:prSet/>
      <dgm:spPr/>
      <dgm:t>
        <a:bodyPr/>
        <a:lstStyle/>
        <a:p>
          <a:endParaRPr lang="en-US"/>
        </a:p>
      </dgm:t>
    </dgm:pt>
    <dgm:pt modelId="{EBB34009-9C61-40A9-9E6B-F96D0236C823}" type="pres">
      <dgm:prSet presAssocID="{BE3A2615-FAE2-4B6C-8F42-543DEDA09DFB}" presName="diagram" presStyleCnt="0">
        <dgm:presLayoutVars>
          <dgm:dir/>
          <dgm:resizeHandles val="exact"/>
        </dgm:presLayoutVars>
      </dgm:prSet>
      <dgm:spPr/>
      <dgm:t>
        <a:bodyPr/>
        <a:lstStyle/>
        <a:p>
          <a:endParaRPr lang="en-US"/>
        </a:p>
      </dgm:t>
    </dgm:pt>
    <dgm:pt modelId="{E3B3C23D-C761-4994-9F17-4A689D638A47}" type="pres">
      <dgm:prSet presAssocID="{C4E717C6-E488-45BD-BD6E-4224FD1B2545}" presName="node" presStyleLbl="node1" presStyleIdx="0" presStyleCnt="5">
        <dgm:presLayoutVars>
          <dgm:bulletEnabled val="1"/>
        </dgm:presLayoutVars>
      </dgm:prSet>
      <dgm:spPr/>
      <dgm:t>
        <a:bodyPr/>
        <a:lstStyle/>
        <a:p>
          <a:endParaRPr lang="en-US"/>
        </a:p>
      </dgm:t>
    </dgm:pt>
    <dgm:pt modelId="{E4069341-B3AF-4AC8-8F47-EB1F9A719FE0}" type="pres">
      <dgm:prSet presAssocID="{819EB952-5A14-428B-A8B3-28B223CD4B51}" presName="sibTrans" presStyleLbl="sibTrans2D1" presStyleIdx="0" presStyleCnt="4"/>
      <dgm:spPr/>
      <dgm:t>
        <a:bodyPr/>
        <a:lstStyle/>
        <a:p>
          <a:endParaRPr lang="en-US"/>
        </a:p>
      </dgm:t>
    </dgm:pt>
    <dgm:pt modelId="{04ED92EF-1B4E-42E5-86EE-D59F8545D3FE}" type="pres">
      <dgm:prSet presAssocID="{819EB952-5A14-428B-A8B3-28B223CD4B51}" presName="connectorText" presStyleLbl="sibTrans2D1" presStyleIdx="0" presStyleCnt="4"/>
      <dgm:spPr/>
      <dgm:t>
        <a:bodyPr/>
        <a:lstStyle/>
        <a:p>
          <a:endParaRPr lang="en-US"/>
        </a:p>
      </dgm:t>
    </dgm:pt>
    <dgm:pt modelId="{37231A24-B32F-4130-8E3B-20976477676A}" type="pres">
      <dgm:prSet presAssocID="{874BA8F7-1C5D-4687-B53B-19BD2DE17DD9}" presName="node" presStyleLbl="node1" presStyleIdx="1" presStyleCnt="5" custLinFactNeighborX="-13226">
        <dgm:presLayoutVars>
          <dgm:bulletEnabled val="1"/>
        </dgm:presLayoutVars>
      </dgm:prSet>
      <dgm:spPr/>
      <dgm:t>
        <a:bodyPr/>
        <a:lstStyle/>
        <a:p>
          <a:endParaRPr lang="en-US"/>
        </a:p>
      </dgm:t>
    </dgm:pt>
    <dgm:pt modelId="{A9DBE390-B54B-4954-A178-E0390F000798}" type="pres">
      <dgm:prSet presAssocID="{5D7F67BC-B64D-4BAE-B5DF-6A6A57FF4703}" presName="sibTrans" presStyleLbl="sibTrans2D1" presStyleIdx="1" presStyleCnt="4"/>
      <dgm:spPr/>
      <dgm:t>
        <a:bodyPr/>
        <a:lstStyle/>
        <a:p>
          <a:endParaRPr lang="en-US"/>
        </a:p>
      </dgm:t>
    </dgm:pt>
    <dgm:pt modelId="{B54E4DCF-02E1-4B58-A01B-694693830AAD}" type="pres">
      <dgm:prSet presAssocID="{5D7F67BC-B64D-4BAE-B5DF-6A6A57FF4703}" presName="connectorText" presStyleLbl="sibTrans2D1" presStyleIdx="1" presStyleCnt="4"/>
      <dgm:spPr/>
      <dgm:t>
        <a:bodyPr/>
        <a:lstStyle/>
        <a:p>
          <a:endParaRPr lang="en-US"/>
        </a:p>
      </dgm:t>
    </dgm:pt>
    <dgm:pt modelId="{4AFF89BE-F819-492D-AE1F-1CC55FAABD12}" type="pres">
      <dgm:prSet presAssocID="{F37E401F-BEA7-4C06-9467-D9868D0B8E4B}" presName="node" presStyleLbl="node1" presStyleIdx="2" presStyleCnt="5" custLinFactNeighborX="-25699">
        <dgm:presLayoutVars>
          <dgm:bulletEnabled val="1"/>
        </dgm:presLayoutVars>
      </dgm:prSet>
      <dgm:spPr/>
      <dgm:t>
        <a:bodyPr/>
        <a:lstStyle/>
        <a:p>
          <a:endParaRPr lang="en-US"/>
        </a:p>
      </dgm:t>
    </dgm:pt>
    <dgm:pt modelId="{7DD68AA4-FA44-4646-8DBE-2907180FB588}" type="pres">
      <dgm:prSet presAssocID="{CDAA59DF-0140-431C-A4D5-892F1DF98DDF}" presName="sibTrans" presStyleLbl="sibTrans2D1" presStyleIdx="2" presStyleCnt="4"/>
      <dgm:spPr/>
      <dgm:t>
        <a:bodyPr/>
        <a:lstStyle/>
        <a:p>
          <a:endParaRPr lang="en-US"/>
        </a:p>
      </dgm:t>
    </dgm:pt>
    <dgm:pt modelId="{D781E17B-C3A9-443B-A518-9944F670F74A}" type="pres">
      <dgm:prSet presAssocID="{CDAA59DF-0140-431C-A4D5-892F1DF98DDF}" presName="connectorText" presStyleLbl="sibTrans2D1" presStyleIdx="2" presStyleCnt="4"/>
      <dgm:spPr/>
      <dgm:t>
        <a:bodyPr/>
        <a:lstStyle/>
        <a:p>
          <a:endParaRPr lang="en-US"/>
        </a:p>
      </dgm:t>
    </dgm:pt>
    <dgm:pt modelId="{6B0B18CE-EE15-4CEC-9821-8D51EFB8BACE}" type="pres">
      <dgm:prSet presAssocID="{744E2065-E961-4342-88CB-00798D6FD874}" presName="node" presStyleLbl="node1" presStyleIdx="3" presStyleCnt="5" custLinFactNeighborX="-34946">
        <dgm:presLayoutVars>
          <dgm:bulletEnabled val="1"/>
        </dgm:presLayoutVars>
      </dgm:prSet>
      <dgm:spPr/>
      <dgm:t>
        <a:bodyPr/>
        <a:lstStyle/>
        <a:p>
          <a:endParaRPr lang="en-US"/>
        </a:p>
      </dgm:t>
    </dgm:pt>
    <dgm:pt modelId="{206FC09E-B7ED-4A13-B11A-1E2441F8B660}" type="pres">
      <dgm:prSet presAssocID="{B19420DE-C13E-4B8D-9277-83D9BB622C69}" presName="sibTrans" presStyleLbl="sibTrans2D1" presStyleIdx="3" presStyleCnt="4"/>
      <dgm:spPr/>
      <dgm:t>
        <a:bodyPr/>
        <a:lstStyle/>
        <a:p>
          <a:endParaRPr lang="en-US"/>
        </a:p>
      </dgm:t>
    </dgm:pt>
    <dgm:pt modelId="{4A608F8B-18FB-49AE-BCAE-17749FCB415D}" type="pres">
      <dgm:prSet presAssocID="{B19420DE-C13E-4B8D-9277-83D9BB622C69}" presName="connectorText" presStyleLbl="sibTrans2D1" presStyleIdx="3" presStyleCnt="4"/>
      <dgm:spPr/>
      <dgm:t>
        <a:bodyPr/>
        <a:lstStyle/>
        <a:p>
          <a:endParaRPr lang="en-US"/>
        </a:p>
      </dgm:t>
    </dgm:pt>
    <dgm:pt modelId="{97C32940-0CEA-4559-AA19-FE7276BB8C9F}" type="pres">
      <dgm:prSet presAssocID="{A4377A7B-6ABF-4D12-8BAB-ECDBCAD2F526}" presName="node" presStyleLbl="node1" presStyleIdx="4" presStyleCnt="5" custLinFactNeighborX="-47849">
        <dgm:presLayoutVars>
          <dgm:bulletEnabled val="1"/>
        </dgm:presLayoutVars>
      </dgm:prSet>
      <dgm:spPr/>
      <dgm:t>
        <a:bodyPr/>
        <a:lstStyle/>
        <a:p>
          <a:endParaRPr lang="en-US"/>
        </a:p>
      </dgm:t>
    </dgm:pt>
  </dgm:ptLst>
  <dgm:cxnLst>
    <dgm:cxn modelId="{BA5417CC-B2A7-4E40-B412-8F5150393FCC}" type="presOf" srcId="{874BA8F7-1C5D-4687-B53B-19BD2DE17DD9}" destId="{37231A24-B32F-4130-8E3B-20976477676A}" srcOrd="0" destOrd="0" presId="urn:microsoft.com/office/officeart/2005/8/layout/process5"/>
    <dgm:cxn modelId="{80262BCC-64FA-4B68-A396-2887D508BC3F}" type="presOf" srcId="{744E2065-E961-4342-88CB-00798D6FD874}" destId="{6B0B18CE-EE15-4CEC-9821-8D51EFB8BACE}" srcOrd="0" destOrd="0" presId="urn:microsoft.com/office/officeart/2005/8/layout/process5"/>
    <dgm:cxn modelId="{8D37CA97-D0A0-4B43-B9D4-2057223D70BE}" srcId="{BE3A2615-FAE2-4B6C-8F42-543DEDA09DFB}" destId="{F37E401F-BEA7-4C06-9467-D9868D0B8E4B}" srcOrd="2" destOrd="0" parTransId="{753B5655-441F-4C85-9EA5-89D89F2346BB}" sibTransId="{CDAA59DF-0140-431C-A4D5-892F1DF98DDF}"/>
    <dgm:cxn modelId="{9762197F-701F-42D9-A50E-F974E958692D}" type="presOf" srcId="{C4E717C6-E488-45BD-BD6E-4224FD1B2545}" destId="{E3B3C23D-C761-4994-9F17-4A689D638A47}" srcOrd="0" destOrd="0" presId="urn:microsoft.com/office/officeart/2005/8/layout/process5"/>
    <dgm:cxn modelId="{3A37BAA5-0D6E-40B3-B17B-7BEBA63966A8}" type="presOf" srcId="{F37E401F-BEA7-4C06-9467-D9868D0B8E4B}" destId="{4AFF89BE-F819-492D-AE1F-1CC55FAABD12}" srcOrd="0" destOrd="0" presId="urn:microsoft.com/office/officeart/2005/8/layout/process5"/>
    <dgm:cxn modelId="{D5A70B02-3F81-4703-BA57-91F2F74DF165}" srcId="{BE3A2615-FAE2-4B6C-8F42-543DEDA09DFB}" destId="{744E2065-E961-4342-88CB-00798D6FD874}" srcOrd="3" destOrd="0" parTransId="{4BA4F612-FB17-4629-A86B-A99532FC44AD}" sibTransId="{B19420DE-C13E-4B8D-9277-83D9BB622C69}"/>
    <dgm:cxn modelId="{73DF6CAA-475F-46AC-AF33-BD9A93FC69FA}" srcId="{BE3A2615-FAE2-4B6C-8F42-543DEDA09DFB}" destId="{A4377A7B-6ABF-4D12-8BAB-ECDBCAD2F526}" srcOrd="4" destOrd="0" parTransId="{2765EBB3-C9BF-48B5-A84E-2A81B69275AF}" sibTransId="{0E3BF46B-EF1B-4D9A-B01A-A0EB49995775}"/>
    <dgm:cxn modelId="{8F0D4836-7C5F-4D97-B7B0-FF36A48E3C58}" type="presOf" srcId="{819EB952-5A14-428B-A8B3-28B223CD4B51}" destId="{04ED92EF-1B4E-42E5-86EE-D59F8545D3FE}" srcOrd="1" destOrd="0" presId="urn:microsoft.com/office/officeart/2005/8/layout/process5"/>
    <dgm:cxn modelId="{3098A04F-B15C-49C3-BDB8-27A58EDC4587}" srcId="{BE3A2615-FAE2-4B6C-8F42-543DEDA09DFB}" destId="{874BA8F7-1C5D-4687-B53B-19BD2DE17DD9}" srcOrd="1" destOrd="0" parTransId="{EE76E8A4-8DB1-42B5-AC4B-BD7AA17E8A8E}" sibTransId="{5D7F67BC-B64D-4BAE-B5DF-6A6A57FF4703}"/>
    <dgm:cxn modelId="{24E1CA62-2500-4442-BE73-AE2AC9F5DDC4}" type="presOf" srcId="{CDAA59DF-0140-431C-A4D5-892F1DF98DDF}" destId="{7DD68AA4-FA44-4646-8DBE-2907180FB588}" srcOrd="0" destOrd="0" presId="urn:microsoft.com/office/officeart/2005/8/layout/process5"/>
    <dgm:cxn modelId="{45AA6BC8-CF47-44FB-AC10-D11C1588576A}" type="presOf" srcId="{5D7F67BC-B64D-4BAE-B5DF-6A6A57FF4703}" destId="{A9DBE390-B54B-4954-A178-E0390F000798}" srcOrd="0" destOrd="0" presId="urn:microsoft.com/office/officeart/2005/8/layout/process5"/>
    <dgm:cxn modelId="{6CBDF359-12E6-4E9D-9FE0-15DFCD971B90}" type="presOf" srcId="{B19420DE-C13E-4B8D-9277-83D9BB622C69}" destId="{4A608F8B-18FB-49AE-BCAE-17749FCB415D}" srcOrd="1" destOrd="0" presId="urn:microsoft.com/office/officeart/2005/8/layout/process5"/>
    <dgm:cxn modelId="{F5F92944-986E-4429-8DCD-02392F729C94}" type="presOf" srcId="{BE3A2615-FAE2-4B6C-8F42-543DEDA09DFB}" destId="{EBB34009-9C61-40A9-9E6B-F96D0236C823}" srcOrd="0" destOrd="0" presId="urn:microsoft.com/office/officeart/2005/8/layout/process5"/>
    <dgm:cxn modelId="{1BB061D8-EB85-43E4-9BF6-E445BF23AD09}" type="presOf" srcId="{5D7F67BC-B64D-4BAE-B5DF-6A6A57FF4703}" destId="{B54E4DCF-02E1-4B58-A01B-694693830AAD}" srcOrd="1" destOrd="0" presId="urn:microsoft.com/office/officeart/2005/8/layout/process5"/>
    <dgm:cxn modelId="{5CBCE7F5-9AC9-4813-A8F6-955646E51335}" srcId="{BE3A2615-FAE2-4B6C-8F42-543DEDA09DFB}" destId="{C4E717C6-E488-45BD-BD6E-4224FD1B2545}" srcOrd="0" destOrd="0" parTransId="{FD3798D3-5588-4BF6-B3FA-17644140F181}" sibTransId="{819EB952-5A14-428B-A8B3-28B223CD4B51}"/>
    <dgm:cxn modelId="{7CFAFDA1-3C2D-4DFB-B020-A27823B35C15}" type="presOf" srcId="{819EB952-5A14-428B-A8B3-28B223CD4B51}" destId="{E4069341-B3AF-4AC8-8F47-EB1F9A719FE0}" srcOrd="0" destOrd="0" presId="urn:microsoft.com/office/officeart/2005/8/layout/process5"/>
    <dgm:cxn modelId="{539228BC-AB59-4B09-B7B1-C32D0CF0C35D}" type="presOf" srcId="{CDAA59DF-0140-431C-A4D5-892F1DF98DDF}" destId="{D781E17B-C3A9-443B-A518-9944F670F74A}" srcOrd="1" destOrd="0" presId="urn:microsoft.com/office/officeart/2005/8/layout/process5"/>
    <dgm:cxn modelId="{E8BE7B77-A6EC-4CB1-BBC7-3D75604B2C35}" type="presOf" srcId="{B19420DE-C13E-4B8D-9277-83D9BB622C69}" destId="{206FC09E-B7ED-4A13-B11A-1E2441F8B660}" srcOrd="0" destOrd="0" presId="urn:microsoft.com/office/officeart/2005/8/layout/process5"/>
    <dgm:cxn modelId="{9DFFC5BC-962C-4B16-8E72-EC0694154271}" type="presOf" srcId="{A4377A7B-6ABF-4D12-8BAB-ECDBCAD2F526}" destId="{97C32940-0CEA-4559-AA19-FE7276BB8C9F}" srcOrd="0" destOrd="0" presId="urn:microsoft.com/office/officeart/2005/8/layout/process5"/>
    <dgm:cxn modelId="{45F6C5E3-35CE-4BF3-ADE6-29ACEBD59DF1}" type="presParOf" srcId="{EBB34009-9C61-40A9-9E6B-F96D0236C823}" destId="{E3B3C23D-C761-4994-9F17-4A689D638A47}" srcOrd="0" destOrd="0" presId="urn:microsoft.com/office/officeart/2005/8/layout/process5"/>
    <dgm:cxn modelId="{18EE14B4-9CE6-47E0-9C1A-B0D846B2D468}" type="presParOf" srcId="{EBB34009-9C61-40A9-9E6B-F96D0236C823}" destId="{E4069341-B3AF-4AC8-8F47-EB1F9A719FE0}" srcOrd="1" destOrd="0" presId="urn:microsoft.com/office/officeart/2005/8/layout/process5"/>
    <dgm:cxn modelId="{CC0F1E2F-0524-472F-BF68-D4B12AEECEF0}" type="presParOf" srcId="{E4069341-B3AF-4AC8-8F47-EB1F9A719FE0}" destId="{04ED92EF-1B4E-42E5-86EE-D59F8545D3FE}" srcOrd="0" destOrd="0" presId="urn:microsoft.com/office/officeart/2005/8/layout/process5"/>
    <dgm:cxn modelId="{DD7D7B4B-054B-4E9A-9A10-FBFDC11B7ADC}" type="presParOf" srcId="{EBB34009-9C61-40A9-9E6B-F96D0236C823}" destId="{37231A24-B32F-4130-8E3B-20976477676A}" srcOrd="2" destOrd="0" presId="urn:microsoft.com/office/officeart/2005/8/layout/process5"/>
    <dgm:cxn modelId="{974F8481-FD94-4F5F-822F-DD959FF7E8A1}" type="presParOf" srcId="{EBB34009-9C61-40A9-9E6B-F96D0236C823}" destId="{A9DBE390-B54B-4954-A178-E0390F000798}" srcOrd="3" destOrd="0" presId="urn:microsoft.com/office/officeart/2005/8/layout/process5"/>
    <dgm:cxn modelId="{12164DFB-55D3-40E2-BB1F-AE11D7B5A434}" type="presParOf" srcId="{A9DBE390-B54B-4954-A178-E0390F000798}" destId="{B54E4DCF-02E1-4B58-A01B-694693830AAD}" srcOrd="0" destOrd="0" presId="urn:microsoft.com/office/officeart/2005/8/layout/process5"/>
    <dgm:cxn modelId="{50D9D46D-1B56-4E80-B33C-7761C67D5CE7}" type="presParOf" srcId="{EBB34009-9C61-40A9-9E6B-F96D0236C823}" destId="{4AFF89BE-F819-492D-AE1F-1CC55FAABD12}" srcOrd="4" destOrd="0" presId="urn:microsoft.com/office/officeart/2005/8/layout/process5"/>
    <dgm:cxn modelId="{95CBBC76-225D-4EDF-936C-4D6B5C645035}" type="presParOf" srcId="{EBB34009-9C61-40A9-9E6B-F96D0236C823}" destId="{7DD68AA4-FA44-4646-8DBE-2907180FB588}" srcOrd="5" destOrd="0" presId="urn:microsoft.com/office/officeart/2005/8/layout/process5"/>
    <dgm:cxn modelId="{9A968994-8CEB-4821-B95C-8F525391B735}" type="presParOf" srcId="{7DD68AA4-FA44-4646-8DBE-2907180FB588}" destId="{D781E17B-C3A9-443B-A518-9944F670F74A}" srcOrd="0" destOrd="0" presId="urn:microsoft.com/office/officeart/2005/8/layout/process5"/>
    <dgm:cxn modelId="{459C97F6-876B-464E-9AF3-AA9EE550BB7B}" type="presParOf" srcId="{EBB34009-9C61-40A9-9E6B-F96D0236C823}" destId="{6B0B18CE-EE15-4CEC-9821-8D51EFB8BACE}" srcOrd="6" destOrd="0" presId="urn:microsoft.com/office/officeart/2005/8/layout/process5"/>
    <dgm:cxn modelId="{51B861CD-C2EE-4F39-845F-995489A5EB85}" type="presParOf" srcId="{EBB34009-9C61-40A9-9E6B-F96D0236C823}" destId="{206FC09E-B7ED-4A13-B11A-1E2441F8B660}" srcOrd="7" destOrd="0" presId="urn:microsoft.com/office/officeart/2005/8/layout/process5"/>
    <dgm:cxn modelId="{3C1B17F5-5FF5-4D23-ACF0-16DEF78CC446}" type="presParOf" srcId="{206FC09E-B7ED-4A13-B11A-1E2441F8B660}" destId="{4A608F8B-18FB-49AE-BCAE-17749FCB415D}" srcOrd="0" destOrd="0" presId="urn:microsoft.com/office/officeart/2005/8/layout/process5"/>
    <dgm:cxn modelId="{BD892D7A-1D8F-4797-8EC3-E129AB8423D0}" type="presParOf" srcId="{EBB34009-9C61-40A9-9E6B-F96D0236C823}" destId="{97C32940-0CEA-4559-AA19-FE7276BB8C9F}" srcOrd="8" destOrd="0" presId="urn:microsoft.com/office/officeart/2005/8/layout/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3C23D-C761-4994-9F17-4A689D638A47}">
      <dsp:nvSpPr>
        <dsp:cNvPr id="0" name=""/>
        <dsp:cNvSpPr/>
      </dsp:nvSpPr>
      <dsp:spPr>
        <a:xfrm>
          <a:off x="2511" y="432577"/>
          <a:ext cx="1098072" cy="65884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Engineering Assessment </a:t>
          </a:r>
          <a:endParaRPr lang="en-US" sz="1200" kern="1200" dirty="0"/>
        </a:p>
      </dsp:txBody>
      <dsp:txXfrm>
        <a:off x="2511" y="432577"/>
        <a:ext cx="1098072" cy="658843"/>
      </dsp:txXfrm>
    </dsp:sp>
    <dsp:sp modelId="{E4069341-B3AF-4AC8-8F47-EB1F9A719FE0}">
      <dsp:nvSpPr>
        <dsp:cNvPr id="0" name=""/>
        <dsp:cNvSpPr/>
      </dsp:nvSpPr>
      <dsp:spPr>
        <a:xfrm>
          <a:off x="1175680" y="625838"/>
          <a:ext cx="180913" cy="272321"/>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75680" y="625838"/>
        <a:ext cx="180913" cy="272321"/>
      </dsp:txXfrm>
    </dsp:sp>
    <dsp:sp modelId="{37231A24-B32F-4130-8E3B-20976477676A}">
      <dsp:nvSpPr>
        <dsp:cNvPr id="0" name=""/>
        <dsp:cNvSpPr/>
      </dsp:nvSpPr>
      <dsp:spPr>
        <a:xfrm>
          <a:off x="1441930" y="432577"/>
          <a:ext cx="1098072" cy="65884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Project purpose &amp;  need</a:t>
          </a:r>
          <a:endParaRPr lang="en-US" sz="1200" kern="1200" dirty="0"/>
        </a:p>
      </dsp:txBody>
      <dsp:txXfrm>
        <a:off x="1441930" y="432577"/>
        <a:ext cx="1098072" cy="658843"/>
      </dsp:txXfrm>
    </dsp:sp>
    <dsp:sp modelId="{A9DBE390-B54B-4954-A178-E0390F000798}">
      <dsp:nvSpPr>
        <dsp:cNvPr id="0" name=""/>
        <dsp:cNvSpPr/>
      </dsp:nvSpPr>
      <dsp:spPr>
        <a:xfrm>
          <a:off x="2609852" y="625838"/>
          <a:ext cx="168273" cy="272321"/>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609852" y="625838"/>
        <a:ext cx="168273" cy="272321"/>
      </dsp:txXfrm>
    </dsp:sp>
    <dsp:sp modelId="{076F7311-6A30-424F-861B-80B1297B46A3}">
      <dsp:nvSpPr>
        <dsp:cNvPr id="0" name=""/>
        <dsp:cNvSpPr/>
      </dsp:nvSpPr>
      <dsp:spPr>
        <a:xfrm>
          <a:off x="2857500" y="432577"/>
          <a:ext cx="1098072" cy="65884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 project alternatives</a:t>
          </a:r>
          <a:endParaRPr lang="en-US" sz="1200" kern="1200" dirty="0"/>
        </a:p>
      </dsp:txBody>
      <dsp:txXfrm>
        <a:off x="2857500" y="432577"/>
        <a:ext cx="1098072" cy="658843"/>
      </dsp:txXfrm>
    </dsp:sp>
    <dsp:sp modelId="{54384C6E-0433-4351-9C15-B4872A6378F5}">
      <dsp:nvSpPr>
        <dsp:cNvPr id="0" name=""/>
        <dsp:cNvSpPr/>
      </dsp:nvSpPr>
      <dsp:spPr>
        <a:xfrm>
          <a:off x="4021336" y="625838"/>
          <a:ext cx="158431" cy="272321"/>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4021336" y="625838"/>
        <a:ext cx="158431" cy="272321"/>
      </dsp:txXfrm>
    </dsp:sp>
    <dsp:sp modelId="{4DCAC4EF-3D96-419F-84A9-F0CF4AE03E56}">
      <dsp:nvSpPr>
        <dsp:cNvPr id="0" name=""/>
        <dsp:cNvSpPr/>
      </dsp:nvSpPr>
      <dsp:spPr>
        <a:xfrm>
          <a:off x="4254500" y="432577"/>
          <a:ext cx="1098072" cy="65884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Screen project alternatives</a:t>
          </a:r>
          <a:endParaRPr lang="en-US" sz="1200" kern="1200" dirty="0"/>
        </a:p>
      </dsp:txBody>
      <dsp:txXfrm>
        <a:off x="4254500" y="432577"/>
        <a:ext cx="1098072" cy="6588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3C23D-C761-4994-9F17-4A689D638A47}">
      <dsp:nvSpPr>
        <dsp:cNvPr id="0" name=""/>
        <dsp:cNvSpPr/>
      </dsp:nvSpPr>
      <dsp:spPr>
        <a:xfrm>
          <a:off x="3571" y="429815"/>
          <a:ext cx="1107281" cy="66436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Additional work on  project alternatives  &amp; preliminary design</a:t>
          </a:r>
          <a:endParaRPr lang="en-US" sz="1000" kern="1200" dirty="0"/>
        </a:p>
      </dsp:txBody>
      <dsp:txXfrm>
        <a:off x="3571" y="429815"/>
        <a:ext cx="1107281" cy="664368"/>
      </dsp:txXfrm>
    </dsp:sp>
    <dsp:sp modelId="{E4069341-B3AF-4AC8-8F47-EB1F9A719FE0}">
      <dsp:nvSpPr>
        <dsp:cNvPr id="0" name=""/>
        <dsp:cNvSpPr/>
      </dsp:nvSpPr>
      <dsp:spPr>
        <a:xfrm>
          <a:off x="1176075" y="624696"/>
          <a:ext cx="157125" cy="274605"/>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176075" y="624696"/>
        <a:ext cx="157125" cy="274605"/>
      </dsp:txXfrm>
    </dsp:sp>
    <dsp:sp modelId="{37231A24-B32F-4130-8E3B-20976477676A}">
      <dsp:nvSpPr>
        <dsp:cNvPr id="0" name=""/>
        <dsp:cNvSpPr/>
      </dsp:nvSpPr>
      <dsp:spPr>
        <a:xfrm>
          <a:off x="1407316" y="429815"/>
          <a:ext cx="1107281" cy="66436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 </a:t>
          </a:r>
          <a:r>
            <a:rPr lang="en-US" sz="1000" kern="1200" dirty="0" smtClean="0"/>
            <a:t>Release environmental document &amp; preliminary design</a:t>
          </a:r>
          <a:endParaRPr lang="en-US" sz="1000" kern="1200" dirty="0"/>
        </a:p>
      </dsp:txBody>
      <dsp:txXfrm>
        <a:off x="1407316" y="429815"/>
        <a:ext cx="1107281" cy="664368"/>
      </dsp:txXfrm>
    </dsp:sp>
    <dsp:sp modelId="{A9DBE390-B54B-4954-A178-E0390F000798}">
      <dsp:nvSpPr>
        <dsp:cNvPr id="0" name=""/>
        <dsp:cNvSpPr/>
      </dsp:nvSpPr>
      <dsp:spPr>
        <a:xfrm>
          <a:off x="2581654" y="624696"/>
          <a:ext cx="161544" cy="274605"/>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581654" y="624696"/>
        <a:ext cx="161544" cy="274605"/>
      </dsp:txXfrm>
    </dsp:sp>
    <dsp:sp modelId="{4AFF89BE-F819-492D-AE1F-1CC55FAABD12}">
      <dsp:nvSpPr>
        <dsp:cNvPr id="0" name=""/>
        <dsp:cNvSpPr/>
      </dsp:nvSpPr>
      <dsp:spPr>
        <a:xfrm>
          <a:off x="2819399" y="429815"/>
          <a:ext cx="1107281" cy="66436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pc="-20" baseline="0" dirty="0" smtClean="0"/>
            <a:t>Public  Hearing to solicit public comment </a:t>
          </a:r>
          <a:endParaRPr lang="en-US" sz="1200" kern="1200" spc="-20" baseline="0" dirty="0"/>
        </a:p>
      </dsp:txBody>
      <dsp:txXfrm>
        <a:off x="2819399" y="429815"/>
        <a:ext cx="1107281" cy="664368"/>
      </dsp:txXfrm>
    </dsp:sp>
    <dsp:sp modelId="{7DD68AA4-FA44-4646-8DBE-2907180FB588}">
      <dsp:nvSpPr>
        <dsp:cNvPr id="0" name=""/>
        <dsp:cNvSpPr/>
      </dsp:nvSpPr>
      <dsp:spPr>
        <a:xfrm>
          <a:off x="4001595" y="624696"/>
          <a:ext cx="180476" cy="274605"/>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001595" y="624696"/>
        <a:ext cx="180476" cy="274605"/>
      </dsp:txXfrm>
    </dsp:sp>
    <dsp:sp modelId="{6B0B18CE-EE15-4CEC-9821-8D51EFB8BACE}">
      <dsp:nvSpPr>
        <dsp:cNvPr id="0" name=""/>
        <dsp:cNvSpPr/>
      </dsp:nvSpPr>
      <dsp:spPr>
        <a:xfrm>
          <a:off x="4267202" y="429815"/>
          <a:ext cx="1107281" cy="66436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Right-of-Way</a:t>
          </a:r>
          <a:endParaRPr lang="en-US" sz="1200" kern="1200" dirty="0"/>
        </a:p>
      </dsp:txBody>
      <dsp:txXfrm>
        <a:off x="4267202" y="429815"/>
        <a:ext cx="1107281" cy="664368"/>
      </dsp:txXfrm>
    </dsp:sp>
    <dsp:sp modelId="{206FC09E-B7ED-4A13-B11A-1E2441F8B660}">
      <dsp:nvSpPr>
        <dsp:cNvPr id="0" name=""/>
        <dsp:cNvSpPr/>
      </dsp:nvSpPr>
      <dsp:spPr>
        <a:xfrm>
          <a:off x="5440492" y="624696"/>
          <a:ext cx="159021" cy="274605"/>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440492" y="624696"/>
        <a:ext cx="159021" cy="274605"/>
      </dsp:txXfrm>
    </dsp:sp>
    <dsp:sp modelId="{97C32940-0CEA-4559-AA19-FE7276BB8C9F}">
      <dsp:nvSpPr>
        <dsp:cNvPr id="0" name=""/>
        <dsp:cNvSpPr/>
      </dsp:nvSpPr>
      <dsp:spPr>
        <a:xfrm>
          <a:off x="5674523" y="429815"/>
          <a:ext cx="1107281" cy="66436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Construction   </a:t>
          </a:r>
          <a:endParaRPr lang="en-US" sz="1200" kern="1200" dirty="0"/>
        </a:p>
      </dsp:txBody>
      <dsp:txXfrm>
        <a:off x="5674523" y="429815"/>
        <a:ext cx="1107281" cy="6643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cdr:x>
      <cdr:y>0</cdr:y>
    </cdr:from>
    <cdr:to>
      <cdr:x>0.86364</cdr:x>
      <cdr:y>1</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l="43125" t="34872" r="33125" b="15487"/>
        <a:stretch xmlns:a="http://schemas.openxmlformats.org/drawingml/2006/main">
          <a:fillRect/>
        </a:stretch>
      </cdr:blipFill>
      <cdr:spPr bwMode="auto">
        <a:xfrm xmlns:a="http://schemas.openxmlformats.org/drawingml/2006/main">
          <a:off x="0" y="0"/>
          <a:ext cx="2895600" cy="4610100"/>
        </a:xfrm>
        <a:prstGeom xmlns:a="http://schemas.openxmlformats.org/drawingml/2006/main" prst="rect">
          <a:avLst/>
        </a:prstGeom>
        <a:ln xmlns:a="http://schemas.openxmlformats.org/drawingml/2006/main">
          <a:noFill/>
        </a:ln>
        <a:effectLst xmlns:a="http://schemas.openxmlformats.org/drawingml/2006/main">
          <a:outerShdw blurRad="190500" algn="tl" rotWithShape="0">
            <a:srgbClr val="000000">
              <a:alpha val="70000"/>
            </a:srgbClr>
          </a:outerShdw>
        </a:effec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3038475" cy="463550"/>
          </a:xfrm>
          <a:prstGeom prst="rect">
            <a:avLst/>
          </a:prstGeom>
          <a:noFill/>
          <a:ln w="9525">
            <a:noFill/>
            <a:miter lim="800000"/>
            <a:headEnd/>
            <a:tailEnd/>
          </a:ln>
        </p:spPr>
        <p:txBody>
          <a:bodyPr vert="horz" wrap="square" lIns="91651" tIns="45826" rIns="91651" bIns="45826" numCol="1" anchor="t" anchorCtr="0" compatLnSpc="1">
            <a:prstTxWarp prst="textNoShape">
              <a:avLst/>
            </a:prstTxWarp>
          </a:bodyPr>
          <a:lstStyle>
            <a:lvl1pPr defTabSz="880934" eaLnBrk="0" hangingPunct="0">
              <a:defRPr sz="1200"/>
            </a:lvl1pPr>
          </a:lstStyle>
          <a:p>
            <a:endParaRPr lang="en-US"/>
          </a:p>
        </p:txBody>
      </p:sp>
      <p:sp>
        <p:nvSpPr>
          <p:cNvPr id="48131" name="Rectangle 3"/>
          <p:cNvSpPr>
            <a:spLocks noGrp="1" noChangeArrowheads="1"/>
          </p:cNvSpPr>
          <p:nvPr>
            <p:ph type="dt" sz="quarter" idx="1"/>
          </p:nvPr>
        </p:nvSpPr>
        <p:spPr bwMode="auto">
          <a:xfrm>
            <a:off x="3970339" y="0"/>
            <a:ext cx="3038475" cy="463550"/>
          </a:xfrm>
          <a:prstGeom prst="rect">
            <a:avLst/>
          </a:prstGeom>
          <a:noFill/>
          <a:ln w="9525">
            <a:noFill/>
            <a:miter lim="800000"/>
            <a:headEnd/>
            <a:tailEnd/>
          </a:ln>
        </p:spPr>
        <p:txBody>
          <a:bodyPr vert="horz" wrap="square" lIns="91651" tIns="45826" rIns="91651" bIns="45826" numCol="1" anchor="t" anchorCtr="0" compatLnSpc="1">
            <a:prstTxWarp prst="textNoShape">
              <a:avLst/>
            </a:prstTxWarp>
          </a:bodyPr>
          <a:lstStyle>
            <a:lvl1pPr algn="r" defTabSz="880934" eaLnBrk="0" hangingPunct="0">
              <a:defRPr sz="1200"/>
            </a:lvl1pPr>
          </a:lstStyle>
          <a:p>
            <a:fld id="{CA6B0F5D-CEDE-4B0D-9E48-7583D14D6717}" type="datetimeFigureOut">
              <a:rPr lang="en-US"/>
              <a:pPr/>
              <a:t>8/28/2013</a:t>
            </a:fld>
            <a:endParaRPr lang="en-US"/>
          </a:p>
        </p:txBody>
      </p:sp>
      <p:sp>
        <p:nvSpPr>
          <p:cNvPr id="48132" name="Rectangle 4"/>
          <p:cNvSpPr>
            <a:spLocks noGrp="1" noChangeArrowheads="1"/>
          </p:cNvSpPr>
          <p:nvPr>
            <p:ph type="ftr" sz="quarter" idx="2"/>
          </p:nvPr>
        </p:nvSpPr>
        <p:spPr bwMode="auto">
          <a:xfrm>
            <a:off x="1" y="8831263"/>
            <a:ext cx="3038475" cy="463550"/>
          </a:xfrm>
          <a:prstGeom prst="rect">
            <a:avLst/>
          </a:prstGeom>
          <a:noFill/>
          <a:ln w="9525">
            <a:noFill/>
            <a:miter lim="800000"/>
            <a:headEnd/>
            <a:tailEnd/>
          </a:ln>
        </p:spPr>
        <p:txBody>
          <a:bodyPr vert="horz" wrap="square" lIns="91651" tIns="45826" rIns="91651" bIns="45826" numCol="1" anchor="b" anchorCtr="0" compatLnSpc="1">
            <a:prstTxWarp prst="textNoShape">
              <a:avLst/>
            </a:prstTxWarp>
          </a:bodyPr>
          <a:lstStyle>
            <a:lvl1pPr defTabSz="880934" eaLnBrk="0" hangingPunct="0">
              <a:defRPr sz="1200"/>
            </a:lvl1pPr>
          </a:lstStyle>
          <a:p>
            <a:endParaRPr lang="en-US"/>
          </a:p>
        </p:txBody>
      </p:sp>
      <p:sp>
        <p:nvSpPr>
          <p:cNvPr id="48133" name="Rectangle 5"/>
          <p:cNvSpPr>
            <a:spLocks noGrp="1" noChangeArrowheads="1"/>
          </p:cNvSpPr>
          <p:nvPr>
            <p:ph type="sldNum" sz="quarter" idx="3"/>
          </p:nvPr>
        </p:nvSpPr>
        <p:spPr bwMode="auto">
          <a:xfrm>
            <a:off x="3970339" y="8831263"/>
            <a:ext cx="3038475" cy="463550"/>
          </a:xfrm>
          <a:prstGeom prst="rect">
            <a:avLst/>
          </a:prstGeom>
          <a:noFill/>
          <a:ln w="9525">
            <a:noFill/>
            <a:miter lim="800000"/>
            <a:headEnd/>
            <a:tailEnd/>
          </a:ln>
        </p:spPr>
        <p:txBody>
          <a:bodyPr vert="horz" wrap="square" lIns="91651" tIns="45826" rIns="91651" bIns="45826" numCol="1" anchor="b" anchorCtr="0" compatLnSpc="1">
            <a:prstTxWarp prst="textNoShape">
              <a:avLst/>
            </a:prstTxWarp>
          </a:bodyPr>
          <a:lstStyle>
            <a:lvl1pPr algn="r" defTabSz="880934" eaLnBrk="0" hangingPunct="0">
              <a:defRPr sz="1200"/>
            </a:lvl1pPr>
          </a:lstStyle>
          <a:p>
            <a:fld id="{960FF6C4-4B93-4D48-A166-0A30597A789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3550"/>
          </a:xfrm>
          <a:prstGeom prst="rect">
            <a:avLst/>
          </a:prstGeom>
          <a:noFill/>
          <a:ln w="9525">
            <a:noFill/>
            <a:miter lim="800000"/>
            <a:headEnd/>
            <a:tailEnd/>
          </a:ln>
        </p:spPr>
        <p:txBody>
          <a:bodyPr vert="horz" wrap="square" lIns="91651" tIns="45826" rIns="91651" bIns="45826" numCol="1" anchor="t" anchorCtr="0" compatLnSpc="1">
            <a:prstTxWarp prst="textNoShape">
              <a:avLst/>
            </a:prstTxWarp>
          </a:bodyPr>
          <a:lstStyle>
            <a:lvl1pPr defTabSz="880934">
              <a:defRPr sz="1200"/>
            </a:lvl1pPr>
          </a:lstStyle>
          <a:p>
            <a:endParaRPr lang="en-US"/>
          </a:p>
        </p:txBody>
      </p:sp>
      <p:sp>
        <p:nvSpPr>
          <p:cNvPr id="3" name="Date Placeholder 2"/>
          <p:cNvSpPr>
            <a:spLocks noGrp="1"/>
          </p:cNvSpPr>
          <p:nvPr>
            <p:ph type="dt" idx="1"/>
          </p:nvPr>
        </p:nvSpPr>
        <p:spPr bwMode="auto">
          <a:xfrm>
            <a:off x="3970339" y="0"/>
            <a:ext cx="3038475" cy="463550"/>
          </a:xfrm>
          <a:prstGeom prst="rect">
            <a:avLst/>
          </a:prstGeom>
          <a:noFill/>
          <a:ln w="9525">
            <a:noFill/>
            <a:miter lim="800000"/>
            <a:headEnd/>
            <a:tailEnd/>
          </a:ln>
        </p:spPr>
        <p:txBody>
          <a:bodyPr vert="horz" wrap="square" lIns="91651" tIns="45826" rIns="91651" bIns="45826" numCol="1" anchor="t" anchorCtr="0" compatLnSpc="1">
            <a:prstTxWarp prst="textNoShape">
              <a:avLst/>
            </a:prstTxWarp>
          </a:bodyPr>
          <a:lstStyle>
            <a:lvl1pPr algn="r" defTabSz="880934">
              <a:defRPr sz="1200"/>
            </a:lvl1pPr>
          </a:lstStyle>
          <a:p>
            <a:fld id="{05BF80EF-1A92-4EB4-BF0F-F886355BFAF0}" type="datetimeFigureOut">
              <a:rPr lang="en-US"/>
              <a:pPr/>
              <a:t>8/28/2013</a:t>
            </a:fld>
            <a:endParaRPr lang="en-US"/>
          </a:p>
        </p:txBody>
      </p:sp>
      <p:sp>
        <p:nvSpPr>
          <p:cNvPr id="4" name="Slide Image Placeholder 3"/>
          <p:cNvSpPr>
            <a:spLocks noGrp="1" noRot="1" noChangeAspect="1"/>
          </p:cNvSpPr>
          <p:nvPr>
            <p:ph type="sldImg" idx="2"/>
          </p:nvPr>
        </p:nvSpPr>
        <p:spPr>
          <a:xfrm>
            <a:off x="1182688" y="696913"/>
            <a:ext cx="4648200" cy="3486150"/>
          </a:xfrm>
          <a:prstGeom prst="rect">
            <a:avLst/>
          </a:prstGeom>
          <a:noFill/>
          <a:ln w="12700">
            <a:solidFill>
              <a:prstClr val="black"/>
            </a:solidFill>
          </a:ln>
        </p:spPr>
        <p:txBody>
          <a:bodyPr vert="horz" lIns="95084" tIns="47542" rIns="95084" bIns="47542" rtlCol="0" anchor="ctr"/>
          <a:lstStyle/>
          <a:p>
            <a:pPr lvl="0"/>
            <a:endParaRPr lang="en-US" noProof="0"/>
          </a:p>
        </p:txBody>
      </p:sp>
      <p:sp>
        <p:nvSpPr>
          <p:cNvPr id="5" name="Notes Placeholder 4"/>
          <p:cNvSpPr>
            <a:spLocks noGrp="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1651" tIns="45826" rIns="91651" bIns="458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8831263"/>
            <a:ext cx="3038475" cy="463550"/>
          </a:xfrm>
          <a:prstGeom prst="rect">
            <a:avLst/>
          </a:prstGeom>
          <a:noFill/>
          <a:ln w="9525">
            <a:noFill/>
            <a:miter lim="800000"/>
            <a:headEnd/>
            <a:tailEnd/>
          </a:ln>
        </p:spPr>
        <p:txBody>
          <a:bodyPr vert="horz" wrap="square" lIns="91651" tIns="45826" rIns="91651" bIns="45826" numCol="1" anchor="b" anchorCtr="0" compatLnSpc="1">
            <a:prstTxWarp prst="textNoShape">
              <a:avLst/>
            </a:prstTxWarp>
          </a:bodyPr>
          <a:lstStyle>
            <a:lvl1pPr defTabSz="880934">
              <a:defRPr sz="1200"/>
            </a:lvl1pPr>
          </a:lstStyle>
          <a:p>
            <a:endParaRPr lang="en-US"/>
          </a:p>
        </p:txBody>
      </p:sp>
      <p:sp>
        <p:nvSpPr>
          <p:cNvPr id="7" name="Slide Number Placeholder 6"/>
          <p:cNvSpPr>
            <a:spLocks noGrp="1"/>
          </p:cNvSpPr>
          <p:nvPr>
            <p:ph type="sldNum" sz="quarter" idx="5"/>
          </p:nvPr>
        </p:nvSpPr>
        <p:spPr bwMode="auto">
          <a:xfrm>
            <a:off x="3970339" y="8831263"/>
            <a:ext cx="3038475" cy="463550"/>
          </a:xfrm>
          <a:prstGeom prst="rect">
            <a:avLst/>
          </a:prstGeom>
          <a:noFill/>
          <a:ln w="9525">
            <a:noFill/>
            <a:miter lim="800000"/>
            <a:headEnd/>
            <a:tailEnd/>
          </a:ln>
        </p:spPr>
        <p:txBody>
          <a:bodyPr vert="horz" wrap="square" lIns="91651" tIns="45826" rIns="91651" bIns="45826" numCol="1" anchor="b" anchorCtr="0" compatLnSpc="1">
            <a:prstTxWarp prst="textNoShape">
              <a:avLst/>
            </a:prstTxWarp>
          </a:bodyPr>
          <a:lstStyle>
            <a:lvl1pPr algn="r" defTabSz="880934">
              <a:defRPr sz="1200"/>
            </a:lvl1pPr>
          </a:lstStyle>
          <a:p>
            <a:fld id="{B86EDAFC-F884-4C28-8A17-02D308650E6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p:txBody>
          <a:bodyPr/>
          <a:lstStyle/>
          <a:p>
            <a:pPr eaLnBrk="1" hangingPunct="1">
              <a:spcBef>
                <a:spcPct val="0"/>
              </a:spcBef>
            </a:pPr>
            <a:endParaRPr lang="en-US" smtClean="0"/>
          </a:p>
        </p:txBody>
      </p:sp>
      <p:sp>
        <p:nvSpPr>
          <p:cNvPr id="17411" name="Slide Number Placeholder 3"/>
          <p:cNvSpPr>
            <a:spLocks noGrp="1"/>
          </p:cNvSpPr>
          <p:nvPr>
            <p:ph type="sldNum" sz="quarter" idx="5"/>
          </p:nvPr>
        </p:nvSpPr>
        <p:spPr>
          <a:noFill/>
        </p:spPr>
        <p:txBody>
          <a:bodyPr/>
          <a:lstStyle/>
          <a:p>
            <a:fld id="{D44CF205-0895-4284-B125-F3256FB245C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p:txBody>
          <a:bodyPr/>
          <a:lstStyle/>
          <a:p>
            <a:pPr eaLnBrk="1" hangingPunct="1">
              <a:spcBef>
                <a:spcPct val="0"/>
              </a:spcBef>
            </a:pPr>
            <a:endParaRPr lang="en-US" smtClean="0"/>
          </a:p>
        </p:txBody>
      </p:sp>
      <p:sp>
        <p:nvSpPr>
          <p:cNvPr id="56323" name="Slide Number Placeholder 3"/>
          <p:cNvSpPr>
            <a:spLocks noGrp="1"/>
          </p:cNvSpPr>
          <p:nvPr>
            <p:ph type="sldNum" sz="quarter" idx="5"/>
          </p:nvPr>
        </p:nvSpPr>
        <p:spPr>
          <a:noFill/>
        </p:spPr>
        <p:txBody>
          <a:bodyPr/>
          <a:lstStyle/>
          <a:p>
            <a:fld id="{17E1052C-9CFC-431E-ADB2-93C0B07FDFC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p:txBody>
          <a:bodyPr/>
          <a:lstStyle/>
          <a:p>
            <a:pPr eaLnBrk="1" hangingPunct="1">
              <a:spcBef>
                <a:spcPct val="0"/>
              </a:spcBef>
            </a:pPr>
            <a:endParaRPr lang="en-US" smtClean="0"/>
          </a:p>
        </p:txBody>
      </p:sp>
      <p:sp>
        <p:nvSpPr>
          <p:cNvPr id="29699" name="Slide Number Placeholder 3"/>
          <p:cNvSpPr>
            <a:spLocks noGrp="1"/>
          </p:cNvSpPr>
          <p:nvPr>
            <p:ph type="sldNum" sz="quarter" idx="5"/>
          </p:nvPr>
        </p:nvSpPr>
        <p:spPr>
          <a:noFill/>
        </p:spPr>
        <p:txBody>
          <a:bodyPr/>
          <a:lstStyle/>
          <a:p>
            <a:fld id="{2C3C0925-A6D9-482C-A51C-E3C470E1A16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eaLnBrk="1" hangingPunct="1">
              <a:spcBef>
                <a:spcPct val="0"/>
              </a:spcBef>
            </a:pPr>
            <a:endParaRPr lang="en-US" smtClean="0"/>
          </a:p>
        </p:txBody>
      </p:sp>
      <p:sp>
        <p:nvSpPr>
          <p:cNvPr id="33795" name="Slide Number Placeholder 3"/>
          <p:cNvSpPr>
            <a:spLocks noGrp="1"/>
          </p:cNvSpPr>
          <p:nvPr>
            <p:ph type="sldNum" sz="quarter" idx="5"/>
          </p:nvPr>
        </p:nvSpPr>
        <p:spPr>
          <a:noFill/>
        </p:spPr>
        <p:txBody>
          <a:bodyPr/>
          <a:lstStyle/>
          <a:p>
            <a:fld id="{F779B0F5-8159-4053-AF8E-E70E8A06474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p:txBody>
          <a:bodyPr/>
          <a:lstStyle/>
          <a:p>
            <a:pPr eaLnBrk="1" hangingPunct="1">
              <a:spcBef>
                <a:spcPct val="0"/>
              </a:spcBef>
            </a:pPr>
            <a:endParaRPr lang="en-US" smtClean="0"/>
          </a:p>
        </p:txBody>
      </p:sp>
      <p:sp>
        <p:nvSpPr>
          <p:cNvPr id="68611" name="Slide Number Placeholder 3"/>
          <p:cNvSpPr>
            <a:spLocks noGrp="1"/>
          </p:cNvSpPr>
          <p:nvPr>
            <p:ph type="sldNum" sz="quarter" idx="5"/>
          </p:nvPr>
        </p:nvSpPr>
        <p:spPr>
          <a:noFill/>
        </p:spPr>
        <p:txBody>
          <a:bodyPr/>
          <a:lstStyle/>
          <a:p>
            <a:fld id="{90354DB5-5F65-455A-82F9-28D209EA6236}"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p:txBody>
          <a:bodyPr/>
          <a:lstStyle/>
          <a:p>
            <a:pPr eaLnBrk="1" hangingPunct="1">
              <a:spcBef>
                <a:spcPct val="0"/>
              </a:spcBef>
            </a:pPr>
            <a:endParaRPr lang="en-US" smtClean="0"/>
          </a:p>
        </p:txBody>
      </p:sp>
      <p:sp>
        <p:nvSpPr>
          <p:cNvPr id="70659" name="Slide Number Placeholder 3"/>
          <p:cNvSpPr>
            <a:spLocks noGrp="1"/>
          </p:cNvSpPr>
          <p:nvPr>
            <p:ph type="sldNum" sz="quarter" idx="5"/>
          </p:nvPr>
        </p:nvSpPr>
        <p:spPr>
          <a:noFill/>
        </p:spPr>
        <p:txBody>
          <a:bodyPr/>
          <a:lstStyle/>
          <a:p>
            <a:fld id="{1831B766-60AA-4E32-A2E1-F61E1ECA31A3}"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p:txBody>
          <a:bodyPr/>
          <a:lstStyle/>
          <a:p>
            <a:pPr eaLnBrk="1" hangingPunct="1">
              <a:spcBef>
                <a:spcPct val="0"/>
              </a:spcBef>
            </a:pPr>
            <a:endParaRPr lang="en-US" smtClean="0"/>
          </a:p>
        </p:txBody>
      </p:sp>
      <p:sp>
        <p:nvSpPr>
          <p:cNvPr id="70659" name="Slide Number Placeholder 3"/>
          <p:cNvSpPr>
            <a:spLocks noGrp="1"/>
          </p:cNvSpPr>
          <p:nvPr>
            <p:ph type="sldNum" sz="quarter" idx="5"/>
          </p:nvPr>
        </p:nvSpPr>
        <p:spPr>
          <a:noFill/>
        </p:spPr>
        <p:txBody>
          <a:bodyPr/>
          <a:lstStyle/>
          <a:p>
            <a:fld id="{1831B766-60AA-4E32-A2E1-F61E1ECA31A3}"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eaLnBrk="1" hangingPunct="1">
              <a:spcBef>
                <a:spcPct val="0"/>
              </a:spcBef>
            </a:pPr>
            <a:endParaRPr lang="en-US" smtClean="0"/>
          </a:p>
        </p:txBody>
      </p:sp>
      <p:sp>
        <p:nvSpPr>
          <p:cNvPr id="33795" name="Slide Number Placeholder 3"/>
          <p:cNvSpPr>
            <a:spLocks noGrp="1"/>
          </p:cNvSpPr>
          <p:nvPr>
            <p:ph type="sldNum" sz="quarter" idx="5"/>
          </p:nvPr>
        </p:nvSpPr>
        <p:spPr>
          <a:noFill/>
        </p:spPr>
        <p:txBody>
          <a:bodyPr/>
          <a:lstStyle/>
          <a:p>
            <a:fld id="{F779B0F5-8159-4053-AF8E-E70E8A064740}"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p:txBody>
          <a:bodyPr/>
          <a:lstStyle/>
          <a:p>
            <a:pPr eaLnBrk="1" hangingPunct="1">
              <a:spcBef>
                <a:spcPct val="0"/>
              </a:spcBef>
            </a:pPr>
            <a:endParaRPr lang="en-US" smtClean="0"/>
          </a:p>
        </p:txBody>
      </p:sp>
      <p:sp>
        <p:nvSpPr>
          <p:cNvPr id="70659" name="Slide Number Placeholder 3"/>
          <p:cNvSpPr>
            <a:spLocks noGrp="1"/>
          </p:cNvSpPr>
          <p:nvPr>
            <p:ph type="sldNum" sz="quarter" idx="5"/>
          </p:nvPr>
        </p:nvSpPr>
        <p:spPr>
          <a:noFill/>
        </p:spPr>
        <p:txBody>
          <a:bodyPr/>
          <a:lstStyle/>
          <a:p>
            <a:fld id="{1831B766-60AA-4E32-A2E1-F61E1ECA31A3}"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eaLnBrk="1" hangingPunct="1">
              <a:spcBef>
                <a:spcPct val="0"/>
              </a:spcBef>
            </a:pPr>
            <a:endParaRPr lang="en-US" smtClean="0"/>
          </a:p>
        </p:txBody>
      </p:sp>
      <p:sp>
        <p:nvSpPr>
          <p:cNvPr id="21507" name="Slide Number Placeholder 3"/>
          <p:cNvSpPr>
            <a:spLocks noGrp="1"/>
          </p:cNvSpPr>
          <p:nvPr>
            <p:ph type="sldNum" sz="quarter" idx="5"/>
          </p:nvPr>
        </p:nvSpPr>
        <p:spPr>
          <a:noFill/>
        </p:spPr>
        <p:txBody>
          <a:bodyPr/>
          <a:lstStyle/>
          <a:p>
            <a:fld id="{A3747B32-E073-4A87-B8D2-7FB775FBB9E8}"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p:txBody>
          <a:bodyPr/>
          <a:lstStyle/>
          <a:p>
            <a:pPr eaLnBrk="1" hangingPunct="1">
              <a:spcBef>
                <a:spcPct val="0"/>
              </a:spcBef>
            </a:pPr>
            <a:endParaRPr lang="en-US" smtClean="0"/>
          </a:p>
        </p:txBody>
      </p:sp>
      <p:sp>
        <p:nvSpPr>
          <p:cNvPr id="80899" name="Slide Number Placeholder 3"/>
          <p:cNvSpPr>
            <a:spLocks noGrp="1"/>
          </p:cNvSpPr>
          <p:nvPr>
            <p:ph type="sldNum" sz="quarter" idx="5"/>
          </p:nvPr>
        </p:nvSpPr>
        <p:spPr>
          <a:noFill/>
        </p:spPr>
        <p:txBody>
          <a:bodyPr/>
          <a:lstStyle/>
          <a:p>
            <a:fld id="{3F2CA7D9-BC68-48F5-A80E-99DED277AEA7}"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F00EE-CD67-4ABC-9A08-0E97B0DAA10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p:txBody>
          <a:bodyPr/>
          <a:lstStyle/>
          <a:p>
            <a:pPr eaLnBrk="1" hangingPunct="1">
              <a:spcBef>
                <a:spcPct val="0"/>
              </a:spcBef>
            </a:pPr>
            <a:endParaRPr lang="en-US" smtClean="0"/>
          </a:p>
        </p:txBody>
      </p:sp>
      <p:sp>
        <p:nvSpPr>
          <p:cNvPr id="66563" name="Slide Number Placeholder 3"/>
          <p:cNvSpPr>
            <a:spLocks noGrp="1"/>
          </p:cNvSpPr>
          <p:nvPr>
            <p:ph type="sldNum" sz="quarter" idx="5"/>
          </p:nvPr>
        </p:nvSpPr>
        <p:spPr>
          <a:noFill/>
        </p:spPr>
        <p:txBody>
          <a:bodyPr/>
          <a:lstStyle/>
          <a:p>
            <a:fld id="{4B660BA1-257E-40FC-AA55-0B889FF9A61F}" type="slidenum">
              <a:rPr lang="en-US"/>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INDOT utilizes innovative management, construction and financing methods to achieve our mission.</a:t>
            </a:r>
          </a:p>
          <a:p>
            <a:endParaRPr lang="en-US" dirty="0" smtClean="0"/>
          </a:p>
          <a:p>
            <a:r>
              <a:rPr lang="en-US" dirty="0" smtClean="0"/>
              <a:t>Our Values drive our approach to business to deliver quality results for our customers, partners and employees.</a:t>
            </a:r>
          </a:p>
          <a:p>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C3067-49FE-4F6D-AB6B-B7EFE84289A1}" type="slidenum">
              <a:rPr lang="en-US" smtClean="0">
                <a:latin typeface="Tahoma" pitchFamily="34" charset="0"/>
              </a:rPr>
              <a:pPr/>
              <a:t>4</a:t>
            </a:fld>
            <a:endParaRPr lang="en-US"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5,100</a:t>
            </a:r>
            <a:r>
              <a:rPr lang="en-US" baseline="0" dirty="0" smtClean="0"/>
              <a:t> lane miles of interstate</a:t>
            </a:r>
          </a:p>
          <a:p>
            <a:r>
              <a:rPr lang="en-US" baseline="0" dirty="0" smtClean="0"/>
              <a:t>16,500 lane miles of two-lane roads</a:t>
            </a:r>
          </a:p>
          <a:p>
            <a:r>
              <a:rPr lang="en-US" baseline="0" dirty="0" smtClean="0"/>
              <a:t>+ $300 million/year since ITR lease</a:t>
            </a:r>
          </a:p>
          <a:p>
            <a:endParaRPr lang="en-US" baseline="0" dirty="0" smtClean="0"/>
          </a:p>
          <a:p>
            <a:r>
              <a:rPr lang="en-US" baseline="0" dirty="0" smtClean="0"/>
              <a:t>Pavement Ride Quality:</a:t>
            </a:r>
          </a:p>
          <a:p>
            <a:r>
              <a:rPr lang="en-US" sz="1200" kern="1200" dirty="0" smtClean="0">
                <a:solidFill>
                  <a:schemeClr val="tx1"/>
                </a:solidFill>
                <a:latin typeface="+mn-lt"/>
                <a:ea typeface="+mn-ea"/>
                <a:cs typeface="+mn-cs"/>
              </a:rPr>
              <a:t>According to the most recent national statistics for interstate and other National Highway System (NHS) roads, </a:t>
            </a:r>
            <a:r>
              <a:rPr lang="en-US" sz="1200" b="1" kern="1200" dirty="0" smtClean="0">
                <a:solidFill>
                  <a:schemeClr val="tx1"/>
                </a:solidFill>
                <a:latin typeface="+mn-lt"/>
                <a:ea typeface="+mn-ea"/>
                <a:cs typeface="+mn-cs"/>
              </a:rPr>
              <a:t>94 percent </a:t>
            </a:r>
            <a:r>
              <a:rPr lang="en-US" sz="1200" kern="1200" dirty="0" smtClean="0">
                <a:solidFill>
                  <a:schemeClr val="tx1"/>
                </a:solidFill>
                <a:latin typeface="+mn-lt"/>
                <a:ea typeface="+mn-ea"/>
                <a:cs typeface="+mn-cs"/>
              </a:rPr>
              <a:t>of INDOT roads are classified as Excellent, Good, Satisfactory or Fair condition relative to pavement ride quality. The average in the United States is 90 percent.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Bridge Condition:</a:t>
            </a:r>
          </a:p>
          <a:p>
            <a:r>
              <a:rPr lang="en-US" sz="1200" kern="1200" dirty="0" smtClean="0">
                <a:solidFill>
                  <a:schemeClr val="tx1"/>
                </a:solidFill>
                <a:latin typeface="+mn-lt"/>
                <a:ea typeface="+mn-ea"/>
                <a:cs typeface="+mn-cs"/>
              </a:rPr>
              <a:t>Today, 86 percent of INDOT bridges are rated as Excellent, Good or Satisfactory.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National</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ridge</a:t>
            </a:r>
            <a:r>
              <a:rPr lang="en-US" sz="1200" kern="1200" baseline="0" dirty="0" smtClean="0">
                <a:solidFill>
                  <a:schemeClr val="tx1"/>
                </a:solidFill>
                <a:latin typeface="+mn-lt"/>
                <a:ea typeface="+mn-ea"/>
                <a:cs typeface="+mn-cs"/>
              </a:rPr>
              <a:t> element condition rankings are unavailable.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only 3.3 percent of INDOT bridges are rated as “Poor</a:t>
            </a:r>
            <a:r>
              <a:rPr lang="en-US" sz="1200" kern="1200" baseline="0" dirty="0" smtClean="0">
                <a:solidFill>
                  <a:schemeClr val="tx1"/>
                </a:solidFill>
                <a:latin typeface="+mn-lt"/>
                <a:ea typeface="+mn-ea"/>
                <a:cs typeface="+mn-cs"/>
              </a:rPr>
              <a:t>” condition according to FHWA national standards. Nationally, an overall average of 7 percent of bridges are rated as “Poor.”</a:t>
            </a:r>
          </a:p>
          <a:p>
            <a:endParaRPr lang="en-US" sz="1200" b="0" kern="1200" baseline="0" dirty="0" smtClean="0">
              <a:solidFill>
                <a:schemeClr val="tx1"/>
              </a:solidFill>
              <a:latin typeface="+mn-lt"/>
              <a:ea typeface="+mn-ea"/>
              <a:cs typeface="+mn-cs"/>
            </a:endParaRPr>
          </a:p>
          <a:p>
            <a:r>
              <a:rPr lang="en-US" sz="1200" b="0" kern="1200" baseline="0" dirty="0" smtClean="0">
                <a:solidFill>
                  <a:srgbClr val="FF0000"/>
                </a:solidFill>
                <a:latin typeface="+mn-lt"/>
                <a:ea typeface="+mn-ea"/>
                <a:cs typeface="+mn-cs"/>
              </a:rPr>
              <a:t>The Indiana rail network is comprised of about 3,884 route miles of active rail lines. Of these, Class I carriers operate over 2,315 route miles, regional carriers operate over 269 route miles, local carriers operate over 1,107 route miles, and switching &amp; terminal carriers operate over 194 miles of track.</a:t>
            </a:r>
          </a:p>
          <a:p>
            <a:endParaRPr lang="en-US" sz="1200" kern="1200" baseline="0" dirty="0" smtClean="0">
              <a:solidFill>
                <a:srgbClr val="FF0000"/>
              </a:solidFill>
              <a:latin typeface="+mn-lt"/>
              <a:ea typeface="+mn-ea"/>
              <a:cs typeface="+mn-cs"/>
            </a:endParaRPr>
          </a:p>
          <a:p>
            <a:r>
              <a:rPr lang="en-US" sz="1200" kern="1200" baseline="0" dirty="0" smtClean="0">
                <a:solidFill>
                  <a:schemeClr val="tx1"/>
                </a:solidFill>
                <a:latin typeface="+mn-lt"/>
                <a:ea typeface="+mn-ea"/>
                <a:cs typeface="+mn-cs"/>
              </a:rPr>
              <a:t>Indiana’s official State Aviation System Plan includes 69 airports that serve the air transportation needs of more than 6.5 million Hoosiers and, in doing so, directly support more than 69,000 Hoosier jobs.</a:t>
            </a:r>
            <a:endParaRPr lang="en-US" sz="1200" kern="1200" baseline="0" dirty="0" smtClean="0">
              <a:solidFill>
                <a:srgbClr val="FF0000"/>
              </a:solidFill>
              <a:latin typeface="+mn-lt"/>
              <a:ea typeface="+mn-ea"/>
              <a:cs typeface="+mn-cs"/>
            </a:endParaRPr>
          </a:p>
          <a:p>
            <a:endParaRPr lang="en-US" sz="1200" kern="1200" baseline="0" dirty="0" smtClean="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5764963-4E10-44D6-93DE-0E1C39D6278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eaLnBrk="1" hangingPunct="1">
              <a:spcBef>
                <a:spcPct val="0"/>
              </a:spcBef>
            </a:pPr>
            <a:endParaRPr lang="en-US" smtClean="0"/>
          </a:p>
        </p:txBody>
      </p:sp>
      <p:sp>
        <p:nvSpPr>
          <p:cNvPr id="33795" name="Slide Number Placeholder 3"/>
          <p:cNvSpPr>
            <a:spLocks noGrp="1"/>
          </p:cNvSpPr>
          <p:nvPr>
            <p:ph type="sldNum" sz="quarter" idx="5"/>
          </p:nvPr>
        </p:nvSpPr>
        <p:spPr>
          <a:noFill/>
        </p:spPr>
        <p:txBody>
          <a:bodyPr/>
          <a:lstStyle/>
          <a:p>
            <a:fld id="{F779B0F5-8159-4053-AF8E-E70E8A06474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1E58BD-4345-4FFE-99E0-71B120D31BFE}" type="slidenum">
              <a:rPr lang="en-US" smtClean="0"/>
              <a:pPr/>
              <a:t>7</a:t>
            </a:fld>
            <a:endParaRPr lang="en-US" smtClean="0"/>
          </a:p>
        </p:txBody>
      </p:sp>
      <p:sp>
        <p:nvSpPr>
          <p:cNvPr id="4710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7108" name="Notes Placeholder 2"/>
          <p:cNvSpPr>
            <a:spLocks noGrp="1"/>
          </p:cNvSpPr>
          <p:nvPr>
            <p:ph type="body" idx="1"/>
          </p:nvPr>
        </p:nvSpPr>
        <p:spPr bwMode="auto">
          <a:xfrm>
            <a:off x="701676" y="4418014"/>
            <a:ext cx="5607050" cy="4179887"/>
          </a:xfrm>
          <a:noFill/>
        </p:spPr>
        <p:txBody>
          <a:bodyPr wrap="square" lIns="90234" tIns="45115" rIns="90234" bIns="45115" numCol="1" anchor="t" anchorCtr="0" compatLnSpc="1">
            <a:prstTxWarp prst="textNoShape">
              <a:avLst/>
            </a:prstTxWarp>
          </a:bodyPr>
          <a:lstStyle/>
          <a:p>
            <a:pPr eaLnBrk="1" hangingPunct="1">
              <a:spcBef>
                <a:spcPct val="0"/>
              </a:spcBef>
            </a:pPr>
            <a:endParaRPr lang="en-US" smtClean="0"/>
          </a:p>
        </p:txBody>
      </p:sp>
      <p:sp>
        <p:nvSpPr>
          <p:cNvPr id="47109" name="Slide Number Placeholder 3"/>
          <p:cNvSpPr txBox="1">
            <a:spLocks noGrp="1"/>
          </p:cNvSpPr>
          <p:nvPr/>
        </p:nvSpPr>
        <p:spPr bwMode="auto">
          <a:xfrm>
            <a:off x="3970339" y="8831263"/>
            <a:ext cx="3038475" cy="463550"/>
          </a:xfrm>
          <a:prstGeom prst="rect">
            <a:avLst/>
          </a:prstGeom>
          <a:noFill/>
          <a:ln w="9525">
            <a:noFill/>
            <a:miter lim="800000"/>
            <a:headEnd/>
            <a:tailEnd/>
          </a:ln>
        </p:spPr>
        <p:txBody>
          <a:bodyPr lIns="90234" tIns="45115" rIns="90234" bIns="45115" anchor="b"/>
          <a:lstStyle/>
          <a:p>
            <a:pPr algn="r" defTabSz="901567"/>
            <a:fld id="{0308C1F4-5137-4C91-B3FD-16193FECD34A}" type="slidenum">
              <a:rPr lang="en-US" sz="1200">
                <a:latin typeface="Arial" charset="0"/>
              </a:rPr>
              <a:pPr algn="r" defTabSz="901567"/>
              <a:t>7</a:t>
            </a:fld>
            <a:endParaRPr lang="en-US" sz="12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p:txBody>
          <a:bodyPr/>
          <a:lstStyle/>
          <a:p>
            <a:pPr eaLnBrk="1" hangingPunct="1">
              <a:spcBef>
                <a:spcPct val="0"/>
              </a:spcBef>
            </a:pPr>
            <a:endParaRPr lang="en-US" smtClean="0"/>
          </a:p>
        </p:txBody>
      </p:sp>
      <p:sp>
        <p:nvSpPr>
          <p:cNvPr id="25603" name="Slide Number Placeholder 3"/>
          <p:cNvSpPr>
            <a:spLocks noGrp="1"/>
          </p:cNvSpPr>
          <p:nvPr>
            <p:ph type="sldNum" sz="quarter" idx="5"/>
          </p:nvPr>
        </p:nvSpPr>
        <p:spPr>
          <a:noFill/>
        </p:spPr>
        <p:txBody>
          <a:bodyPr/>
          <a:lstStyle/>
          <a:p>
            <a:fld id="{62A6789F-7311-489E-9BB5-92240C844F57}"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D266300A-DA91-4C68-8AA2-094539C2893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solidFill>
            <a:srgbClr val="000066"/>
          </a:solidFill>
          <a:ln w="9525">
            <a:noFill/>
            <a:miter lim="800000"/>
            <a:headEnd/>
            <a:tailEnd/>
          </a:ln>
          <a:effectLst/>
        </p:spPr>
        <p:txBody>
          <a:bodyPr wrap="none" anchor="ctr"/>
          <a:lstStyle/>
          <a:p>
            <a:pPr eaLnBrk="0" hangingPunct="0">
              <a:defRPr/>
            </a:pPr>
            <a:endParaRPr lang="en-US" dirty="0">
              <a:latin typeface="Tahoma" pitchFamily="34" charset="0"/>
            </a:endParaRPr>
          </a:p>
        </p:txBody>
      </p:sp>
      <p:pic>
        <p:nvPicPr>
          <p:cNvPr id="3" name="Picture 5" descr="indot-color"/>
          <p:cNvPicPr>
            <a:picLocks noChangeAspect="1" noChangeArrowheads="1"/>
          </p:cNvPicPr>
          <p:nvPr/>
        </p:nvPicPr>
        <p:blipFill>
          <a:blip r:embed="rId2" cstate="print"/>
          <a:srcRect/>
          <a:stretch>
            <a:fillRect/>
          </a:stretch>
        </p:blipFill>
        <p:spPr bwMode="auto">
          <a:xfrm>
            <a:off x="3200400" y="1143000"/>
            <a:ext cx="2819400" cy="2819400"/>
          </a:xfrm>
          <a:prstGeom prst="rect">
            <a:avLst/>
          </a:prstGeom>
          <a:noFill/>
          <a:ln w="9525">
            <a:noFill/>
            <a:miter lim="800000"/>
            <a:headEnd/>
            <a:tailEnd/>
          </a:ln>
        </p:spPr>
      </p:pic>
      <p:sp>
        <p:nvSpPr>
          <p:cNvPr id="4" name="Footer Placeholder 3"/>
          <p:cNvSpPr>
            <a:spLocks noGrp="1" noChangeArrowheads="1"/>
          </p:cNvSpPr>
          <p:nvPr>
            <p:ph type="ftr" sz="quarter" idx="10"/>
          </p:nvPr>
        </p:nvSpPr>
        <p:spPr>
          <a:xfrm>
            <a:off x="3429000" y="6248400"/>
            <a:ext cx="2895600" cy="457200"/>
          </a:xfrm>
          <a:prstGeom prst="rect">
            <a:avLst/>
          </a:prstGeom>
        </p:spPr>
        <p:txBody>
          <a:bodyPr/>
          <a:lstStyle>
            <a:lvl1pPr eaLnBrk="0" hangingPunct="0">
              <a:defRPr>
                <a:solidFill>
                  <a:schemeClr val="bg1"/>
                </a:solidFill>
                <a:latin typeface="Tahoma" pitchFamily="34" charset="0"/>
              </a:defRPr>
            </a:lvl1pPr>
          </a:lstStyle>
          <a:p>
            <a:pPr>
              <a:defRPr/>
            </a:pPr>
            <a:endParaRPr lang="en-US"/>
          </a:p>
        </p:txBody>
      </p:sp>
      <p:sp>
        <p:nvSpPr>
          <p:cNvPr id="5" name="Slide Number Placeholder 4"/>
          <p:cNvSpPr>
            <a:spLocks noGrp="1" noChangeArrowheads="1"/>
          </p:cNvSpPr>
          <p:nvPr>
            <p:ph type="sldNum" sz="quarter" idx="11"/>
          </p:nvPr>
        </p:nvSpPr>
        <p:spPr>
          <a:xfrm>
            <a:off x="6858000" y="6248400"/>
            <a:ext cx="1905000" cy="457200"/>
          </a:xfrm>
          <a:prstGeom prst="rect">
            <a:avLst/>
          </a:prstGeom>
        </p:spPr>
        <p:txBody>
          <a:bodyPr/>
          <a:lstStyle>
            <a:lvl1pPr eaLnBrk="0" hangingPunct="0">
              <a:defRPr>
                <a:solidFill>
                  <a:schemeClr val="bg1"/>
                </a:solidFill>
                <a:latin typeface="Tahoma" pitchFamily="34" charset="0"/>
              </a:defRPr>
            </a:lvl1pPr>
          </a:lstStyle>
          <a:p>
            <a:pPr>
              <a:defRPr/>
            </a:pPr>
            <a:fld id="{5C6CDFC5-F421-46AB-8EFD-0A46D746231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14" cstate="print"/>
          <a:srcRect l="2391" r="2757"/>
          <a:stretch>
            <a:fillRect/>
          </a:stretch>
        </p:blipFill>
        <p:spPr bwMode="auto">
          <a:xfrm>
            <a:off x="0" y="5756275"/>
            <a:ext cx="9144000" cy="1101725"/>
          </a:xfrm>
          <a:prstGeom prst="rect">
            <a:avLst/>
          </a:prstGeom>
          <a:noFill/>
          <a:ln w="9525">
            <a:noFill/>
            <a:miter lim="800000"/>
            <a:headEnd/>
            <a:tailEnd/>
          </a:ln>
        </p:spPr>
      </p:pic>
      <p:pic>
        <p:nvPicPr>
          <p:cNvPr id="1027" name="Picture 11"/>
          <p:cNvPicPr>
            <a:picLocks noChangeAspect="1" noChangeArrowheads="1"/>
          </p:cNvPicPr>
          <p:nvPr userDrawn="1"/>
        </p:nvPicPr>
        <p:blipFill>
          <a:blip r:embed="rId15" cstate="print"/>
          <a:srcRect l="3943" t="22694" r="2365"/>
          <a:stretch>
            <a:fillRect/>
          </a:stretch>
        </p:blipFill>
        <p:spPr bwMode="auto">
          <a:xfrm>
            <a:off x="0" y="0"/>
            <a:ext cx="9144000"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n.gov/indot/2366.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n.gov/indot/2307.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rclark@indot.in.go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mailto:Neinformation@indot.in.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0"/>
          <p:cNvPicPr>
            <a:picLocks noChangeAspect="1" noChangeArrowheads="1"/>
          </p:cNvPicPr>
          <p:nvPr/>
        </p:nvPicPr>
        <p:blipFill>
          <a:blip r:embed="rId3" cstate="print"/>
          <a:srcRect l="5345" t="3175" r="4108" b="3174"/>
          <a:stretch>
            <a:fillRect/>
          </a:stretch>
        </p:blipFill>
        <p:spPr bwMode="auto">
          <a:xfrm>
            <a:off x="0" y="1676400"/>
            <a:ext cx="9144000" cy="4114800"/>
          </a:xfrm>
          <a:prstGeom prst="rect">
            <a:avLst/>
          </a:prstGeom>
          <a:noFill/>
          <a:ln w="9525">
            <a:noFill/>
            <a:miter lim="800000"/>
            <a:headEnd/>
            <a:tailEnd/>
          </a:ln>
        </p:spPr>
      </p:pic>
      <p:sp>
        <p:nvSpPr>
          <p:cNvPr id="16386" name="Text Box 12"/>
          <p:cNvSpPr txBox="1">
            <a:spLocks noChangeArrowheads="1"/>
          </p:cNvSpPr>
          <p:nvPr/>
        </p:nvSpPr>
        <p:spPr bwMode="auto">
          <a:xfrm>
            <a:off x="685800" y="2057400"/>
            <a:ext cx="8153400" cy="5232202"/>
          </a:xfrm>
          <a:prstGeom prst="rect">
            <a:avLst/>
          </a:prstGeom>
          <a:noFill/>
          <a:ln w="9525">
            <a:noFill/>
            <a:miter lim="800000"/>
            <a:headEnd/>
            <a:tailEnd/>
          </a:ln>
        </p:spPr>
        <p:txBody>
          <a:bodyPr>
            <a:spAutoFit/>
          </a:bodyPr>
          <a:lstStyle/>
          <a:p>
            <a:pPr algn="ctr" eaLnBrk="0" hangingPunct="0">
              <a:spcBef>
                <a:spcPct val="50000"/>
              </a:spcBef>
            </a:pPr>
            <a:r>
              <a:rPr lang="en-US" sz="2800" b="1" dirty="0" smtClean="0">
                <a:solidFill>
                  <a:schemeClr val="bg1"/>
                </a:solidFill>
                <a:latin typeface="Times New Roman" pitchFamily="18" charset="0"/>
                <a:cs typeface="Times New Roman" pitchFamily="18" charset="0"/>
              </a:rPr>
              <a:t>U.S. 6 at C.R. 29 New Bridge Placement</a:t>
            </a:r>
          </a:p>
          <a:p>
            <a:pPr algn="ctr" eaLnBrk="0" hangingPunct="0">
              <a:spcBef>
                <a:spcPct val="50000"/>
              </a:spcBef>
            </a:pPr>
            <a:r>
              <a:rPr lang="en-US" sz="2800" b="1" dirty="0" smtClean="0">
                <a:solidFill>
                  <a:schemeClr val="bg1"/>
                </a:solidFill>
                <a:latin typeface="Times New Roman" pitchFamily="18" charset="0"/>
                <a:cs typeface="Times New Roman" pitchFamily="18" charset="0"/>
              </a:rPr>
              <a:t>Wednesday, August  28, 2013</a:t>
            </a:r>
          </a:p>
          <a:p>
            <a:pPr algn="ctr" eaLnBrk="0" hangingPunct="0">
              <a:spcBef>
                <a:spcPct val="50000"/>
              </a:spcBef>
            </a:pPr>
            <a:r>
              <a:rPr lang="en-US" sz="2800" b="1" dirty="0" smtClean="0">
                <a:solidFill>
                  <a:schemeClr val="bg1"/>
                </a:solidFill>
                <a:latin typeface="Times New Roman" pitchFamily="18" charset="0"/>
                <a:cs typeface="Times New Roman" pitchFamily="18" charset="0"/>
              </a:rPr>
              <a:t>6:00 p.m. Presentation</a:t>
            </a:r>
          </a:p>
          <a:p>
            <a:pPr algn="ctr" eaLnBrk="0" hangingPunct="0">
              <a:spcBef>
                <a:spcPct val="50000"/>
              </a:spcBef>
            </a:pPr>
            <a:r>
              <a:rPr lang="en-US" sz="2800" b="1" dirty="0" err="1" smtClean="0">
                <a:solidFill>
                  <a:schemeClr val="bg1"/>
                </a:solidFill>
                <a:latin typeface="Times New Roman" pitchFamily="18" charset="0"/>
                <a:cs typeface="Times New Roman" pitchFamily="18" charset="0"/>
              </a:rPr>
              <a:t>Wawasee</a:t>
            </a:r>
            <a:r>
              <a:rPr lang="en-US" sz="2800" b="1" dirty="0" smtClean="0">
                <a:solidFill>
                  <a:schemeClr val="bg1"/>
                </a:solidFill>
                <a:latin typeface="Times New Roman" pitchFamily="18" charset="0"/>
                <a:cs typeface="Times New Roman" pitchFamily="18" charset="0"/>
              </a:rPr>
              <a:t> High School Auditorium</a:t>
            </a:r>
          </a:p>
          <a:p>
            <a:pPr algn="ctr" eaLnBrk="0" hangingPunct="0">
              <a:spcBef>
                <a:spcPct val="50000"/>
              </a:spcBef>
            </a:pPr>
            <a:r>
              <a:rPr lang="en-US" sz="2800" b="1" dirty="0" smtClean="0">
                <a:solidFill>
                  <a:schemeClr val="bg1"/>
                </a:solidFill>
                <a:latin typeface="Times New Roman" pitchFamily="18" charset="0"/>
                <a:cs typeface="Times New Roman" pitchFamily="18" charset="0"/>
              </a:rPr>
              <a:t>Syracuse, Indiana </a:t>
            </a:r>
          </a:p>
          <a:p>
            <a:pPr algn="ctr" eaLnBrk="0" hangingPunct="0">
              <a:spcBef>
                <a:spcPct val="50000"/>
              </a:spcBef>
            </a:pPr>
            <a:endParaRPr lang="en-US" sz="2800" b="1" dirty="0">
              <a:solidFill>
                <a:schemeClr val="bg1"/>
              </a:solidFill>
              <a:latin typeface="Elephant" pitchFamily="18" charset="0"/>
            </a:endParaRPr>
          </a:p>
          <a:p>
            <a:pPr algn="ctr" eaLnBrk="0" hangingPunct="0">
              <a:spcBef>
                <a:spcPct val="50000"/>
              </a:spcBef>
            </a:pPr>
            <a:endParaRPr lang="en-US" sz="3200" b="1" dirty="0">
              <a:solidFill>
                <a:schemeClr val="bg1"/>
              </a:solidFill>
              <a:latin typeface="Elephant" pitchFamily="18" charset="0"/>
            </a:endParaRPr>
          </a:p>
          <a:p>
            <a:pPr algn="ctr" eaLnBrk="0" hangingPunct="0">
              <a:spcBef>
                <a:spcPct val="50000"/>
              </a:spcBef>
            </a:pPr>
            <a:endParaRPr lang="en-US" sz="3200" b="1" dirty="0">
              <a:solidFill>
                <a:schemeClr val="bg1"/>
              </a:solidFill>
              <a:latin typeface="Elephant"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xfrm>
            <a:off x="0" y="228600"/>
            <a:ext cx="9144000" cy="8683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solidFill>
                  <a:schemeClr val="bg1"/>
                </a:solidFill>
                <a:latin typeface="Times New Roman" pitchFamily="18" charset="0"/>
                <a:cs typeface="Times New Roman" pitchFamily="18" charset="0"/>
              </a:rPr>
              <a:t>Elements of the Environmental Documentation</a:t>
            </a:r>
          </a:p>
        </p:txBody>
      </p:sp>
      <p:sp>
        <p:nvSpPr>
          <p:cNvPr id="62467" name="Rectangle 3"/>
          <p:cNvSpPr>
            <a:spLocks noGrp="1" noChangeArrowheads="1"/>
          </p:cNvSpPr>
          <p:nvPr>
            <p:ph type="body" idx="1"/>
          </p:nvPr>
        </p:nvSpPr>
        <p:spPr bwMode="auto">
          <a:xfrm>
            <a:off x="457200" y="1600200"/>
            <a:ext cx="8229600" cy="4191000"/>
          </a:xfrm>
          <a:ln>
            <a:miter lim="800000"/>
            <a:headEnd/>
            <a:tailEnd/>
          </a:ln>
        </p:spPr>
        <p:txBody>
          <a:bodyPr vert="horz" wrap="square" lIns="91440" tIns="45720" rIns="91440" bIns="45720" numCol="1" anchor="t" anchorCtr="0" compatLnSpc="1">
            <a:prstTxWarp prst="textNoShape">
              <a:avLst/>
            </a:prstTxWarp>
          </a:bodyPr>
          <a:lstStyle/>
          <a:p>
            <a:pPr lvl="1" indent="-400050" eaLnBrk="1" hangingPunct="1">
              <a:buClr>
                <a:schemeClr val="tx2"/>
              </a:buClr>
              <a:buFont typeface="Wingdings" pitchFamily="2" charset="2"/>
              <a:buNone/>
              <a:defRPr/>
            </a:pPr>
            <a:r>
              <a:rPr lang="en-US" dirty="0" smtClean="0">
                <a:latin typeface="Times New Roman" pitchFamily="18" charset="0"/>
                <a:cs typeface="Times New Roman" pitchFamily="18" charset="0"/>
              </a:rPr>
              <a:t>Real Estate</a:t>
            </a:r>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Community Impacts</a:t>
            </a:r>
          </a:p>
          <a:p>
            <a:pPr lvl="1" indent="-400050" eaLnBrk="1" hangingPunct="1">
              <a:buClr>
                <a:schemeClr val="tx2"/>
              </a:buClr>
              <a:buFont typeface="Wingdings" pitchFamily="2" charset="2"/>
              <a:buNone/>
              <a:defRPr/>
            </a:pPr>
            <a:r>
              <a:rPr lang="en-US" dirty="0" smtClean="0">
                <a:latin typeface="Times New Roman" pitchFamily="18" charset="0"/>
                <a:cs typeface="Times New Roman" pitchFamily="18" charset="0"/>
              </a:rPr>
              <a:t>Air Quality </a:t>
            </a:r>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Wetlands and Waterways</a:t>
            </a:r>
          </a:p>
          <a:p>
            <a:pPr lvl="1" indent="-400050" eaLnBrk="1" hangingPunct="1">
              <a:buClr>
                <a:schemeClr val="tx2"/>
              </a:buClr>
              <a:buFont typeface="Wingdings" pitchFamily="2" charset="2"/>
              <a:buNone/>
              <a:defRPr/>
            </a:pPr>
            <a:r>
              <a:rPr lang="en-US" dirty="0" smtClean="0">
                <a:latin typeface="Times New Roman" pitchFamily="18" charset="0"/>
                <a:cs typeface="Times New Roman" pitchFamily="18" charset="0"/>
              </a:rPr>
              <a:t>Noise </a:t>
            </a:r>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Floodplains</a:t>
            </a:r>
          </a:p>
          <a:p>
            <a:pPr lvl="1" indent="-400050" eaLnBrk="1" hangingPunct="1">
              <a:buClr>
                <a:schemeClr val="tx2"/>
              </a:buClr>
              <a:buFont typeface="Wingdings" pitchFamily="2" charset="2"/>
              <a:buNone/>
              <a:defRPr/>
            </a:pPr>
            <a:r>
              <a:rPr lang="en-US" dirty="0" smtClean="0">
                <a:latin typeface="Times New Roman" pitchFamily="18" charset="0"/>
                <a:cs typeface="Times New Roman" pitchFamily="18" charset="0"/>
              </a:rPr>
              <a:t>Farmland</a:t>
            </a:r>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Endangered Species</a:t>
            </a:r>
          </a:p>
          <a:p>
            <a:pPr lvl="1" indent="-400050" eaLnBrk="1" hangingPunct="1">
              <a:buClr>
                <a:schemeClr val="tx2"/>
              </a:buClr>
              <a:buFont typeface="Wingdings" pitchFamily="2" charset="2"/>
              <a:buNone/>
              <a:defRPr/>
            </a:pPr>
            <a:r>
              <a:rPr lang="en-US" dirty="0" smtClean="0">
                <a:latin typeface="Times New Roman" pitchFamily="18" charset="0"/>
                <a:cs typeface="Times New Roman" pitchFamily="18" charset="0"/>
              </a:rPr>
              <a:t>Hazardous Materials</a:t>
            </a:r>
            <a:r>
              <a:rPr lang="en-US" sz="2400"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eaLnBrk="1" hangingPunct="1">
              <a:buFont typeface="Wingdings" pitchFamily="2" charset="2"/>
              <a:buNone/>
              <a:defRPr/>
            </a:pPr>
            <a:r>
              <a:rPr lang="en-US" sz="24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Historic/Archaeological</a:t>
            </a:r>
            <a:r>
              <a:rPr lang="en-US" sz="2800" b="1" dirty="0" smtClean="0">
                <a:latin typeface="Times New Roman" pitchFamily="18" charset="0"/>
                <a:cs typeface="Times New Roman" pitchFamily="18" charset="0"/>
              </a:rPr>
              <a:t> </a:t>
            </a:r>
          </a:p>
          <a:p>
            <a:pPr eaLnBrk="1" hangingPunct="1">
              <a:buFont typeface="Wingdings" pitchFamily="2" charset="2"/>
              <a:buNone/>
              <a:defRPr/>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Cultural Resources</a:t>
            </a:r>
            <a:r>
              <a:rPr lang="en-US" sz="2800" b="1" dirty="0" smtClean="0">
                <a:latin typeface="Times New Roman" pitchFamily="18" charset="0"/>
                <a:cs typeface="Times New Roman" pitchFamily="18" charset="0"/>
              </a:rPr>
              <a:t>	</a:t>
            </a:r>
            <a:endParaRPr lang="en-US" sz="2800" dirty="0" smtClean="0"/>
          </a:p>
          <a:p>
            <a:pPr lvl="1">
              <a:defRPr/>
            </a:pPr>
            <a:endParaRPr lang="en-US" sz="2400" dirty="0" smtClean="0"/>
          </a:p>
          <a:p>
            <a:pPr>
              <a:buFont typeface="Wingdings" pitchFamily="2" charset="2"/>
              <a:buNone/>
              <a:defRPr/>
            </a:pPr>
            <a:r>
              <a:rPr lang="en-US" sz="2800" dirty="0" smtClean="0"/>
              <a:t> 	</a:t>
            </a:r>
          </a:p>
          <a:p>
            <a:pPr>
              <a:buFont typeface="Wingdings" pitchFamily="2" charset="2"/>
              <a:buNone/>
              <a:defRPr/>
            </a:pPr>
            <a:endParaRPr lang="en-US" sz="2800" dirty="0" smtClean="0"/>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457200" y="1524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Environmental Document</a:t>
            </a:r>
          </a:p>
        </p:txBody>
      </p:sp>
      <p:sp>
        <p:nvSpPr>
          <p:cNvPr id="28674" name="Rectangle 3"/>
          <p:cNvSpPr>
            <a:spLocks noGrp="1" noChangeArrowheads="1"/>
          </p:cNvSpPr>
          <p:nvPr>
            <p:ph type="body" idx="1"/>
          </p:nvPr>
        </p:nvSpPr>
        <p:spPr bwMode="auto">
          <a:xfrm>
            <a:off x="457200" y="1219200"/>
            <a:ext cx="82296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Times New Roman" pitchFamily="18" charset="0"/>
                <a:cs typeface="Times New Roman" pitchFamily="18" charset="0"/>
              </a:rPr>
              <a:t>INDOT Fort Wayne District Office, Planning &amp; Programming Department, 5333 Hatfield Road in Fort Wayne (866) 227-3555</a:t>
            </a:r>
          </a:p>
          <a:p>
            <a:r>
              <a:rPr lang="en-US" sz="2800" dirty="0" smtClean="0">
                <a:latin typeface="Times New Roman" pitchFamily="18" charset="0"/>
                <a:cs typeface="Times New Roman" pitchFamily="18" charset="0"/>
              </a:rPr>
              <a:t>INDOT Office of Public Involvement, Indiana Government Center North, Room N642, 100 North Senate Avenue, Indianapolis (317) 232-6601</a:t>
            </a:r>
          </a:p>
          <a:p>
            <a:r>
              <a:rPr lang="en-US" sz="2800" dirty="0" smtClean="0">
                <a:latin typeface="Times New Roman" pitchFamily="18" charset="0"/>
                <a:cs typeface="Times New Roman" pitchFamily="18" charset="0"/>
              </a:rPr>
              <a:t>Syracuse Public Library, 115 East Main Street, Syracuse, Indiana  (574) 457-3022</a:t>
            </a: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Project Description</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U.S. 6 at C.R. 29 New Bridge Placement</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pic>
        <p:nvPicPr>
          <p:cNvPr id="5" name="Content Placeholder 6" descr="US 6 Overview 2.jpg"/>
          <p:cNvPicPr>
            <a:picLocks noChangeAspect="1"/>
          </p:cNvPicPr>
          <p:nvPr/>
        </p:nvPicPr>
        <p:blipFill>
          <a:blip r:embed="rId3" cstate="print"/>
          <a:srcRect/>
          <a:stretch>
            <a:fillRect/>
          </a:stretch>
        </p:blipFill>
        <p:spPr>
          <a:xfrm>
            <a:off x="609600" y="1828800"/>
            <a:ext cx="7543800" cy="4191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Alternatives Considered</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Do Nothing</a:t>
            </a:r>
          </a:p>
          <a:p>
            <a:pPr>
              <a:lnSpc>
                <a:spcPct val="80000"/>
              </a:lnSpc>
            </a:pPr>
            <a:r>
              <a:rPr lang="en-US" dirty="0" smtClean="0">
                <a:latin typeface="Times New Roman" pitchFamily="18" charset="0"/>
                <a:cs typeface="Times New Roman" pitchFamily="18" charset="0"/>
              </a:rPr>
              <a:t>Re-alignment of C.R. 29 to provide an improved intersection angle</a:t>
            </a:r>
          </a:p>
          <a:p>
            <a:pPr>
              <a:lnSpc>
                <a:spcPct val="80000"/>
              </a:lnSpc>
            </a:pPr>
            <a:r>
              <a:rPr lang="en-US" dirty="0" smtClean="0">
                <a:latin typeface="Times New Roman" pitchFamily="18" charset="0"/>
                <a:cs typeface="Times New Roman" pitchFamily="18" charset="0"/>
              </a:rPr>
              <a:t>Re-alignment of C.R. 29 to provide 2-offset “T” intersections</a:t>
            </a:r>
          </a:p>
          <a:p>
            <a:pPr>
              <a:lnSpc>
                <a:spcPct val="80000"/>
              </a:lnSpc>
            </a:pPr>
            <a:r>
              <a:rPr lang="en-US" dirty="0" smtClean="0">
                <a:latin typeface="Times New Roman" pitchFamily="18" charset="0"/>
                <a:cs typeface="Times New Roman" pitchFamily="18" charset="0"/>
              </a:rPr>
              <a:t>Roundabout</a:t>
            </a:r>
          </a:p>
          <a:p>
            <a:pPr>
              <a:lnSpc>
                <a:spcPct val="80000"/>
              </a:lnSpc>
            </a:pPr>
            <a:r>
              <a:rPr lang="en-US" dirty="0" smtClean="0">
                <a:latin typeface="Times New Roman" pitchFamily="18" charset="0"/>
                <a:cs typeface="Times New Roman" pitchFamily="18" charset="0"/>
              </a:rPr>
              <a:t>Grade Separation Bridge with no access between U.S. 6 and C.R. 29</a:t>
            </a: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Do Nothing Alternative</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This would not meet the purpose of the project to reduce crash frequency and severity</a:t>
            </a:r>
          </a:p>
          <a:p>
            <a:pPr>
              <a:lnSpc>
                <a:spcPct val="80000"/>
              </a:lnSpc>
              <a:buNone/>
            </a:pP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In the last two years there have been 17 crashes recorded, 6 crashes with injuries (9 people with recorded injuries)</a:t>
            </a: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Alternatives Considered</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Re-alignment of C.R. 29 to provide an improved intersection angle</a:t>
            </a:r>
          </a:p>
          <a:p>
            <a:pPr>
              <a:lnSpc>
                <a:spcPct val="80000"/>
              </a:lnSpc>
            </a:pPr>
            <a:r>
              <a:rPr lang="en-US" dirty="0" smtClean="0">
                <a:latin typeface="Times New Roman" pitchFamily="18" charset="0"/>
                <a:cs typeface="Times New Roman" pitchFamily="18" charset="0"/>
              </a:rPr>
              <a:t>Re-aligning the roadway in this manner does not enhance the safety of the intersection</a:t>
            </a:r>
          </a:p>
          <a:p>
            <a:pPr>
              <a:lnSpc>
                <a:spcPct val="80000"/>
              </a:lnSpc>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pic>
        <p:nvPicPr>
          <p:cNvPr id="5" name="Content Placeholder 4" descr="Alternate 2 photo.jpg"/>
          <p:cNvPicPr>
            <a:picLocks noChangeAspect="1"/>
          </p:cNvPicPr>
          <p:nvPr/>
        </p:nvPicPr>
        <p:blipFill>
          <a:blip r:embed="rId3" cstate="print"/>
          <a:srcRect/>
          <a:stretch>
            <a:fillRect/>
          </a:stretch>
        </p:blipFill>
        <p:spPr>
          <a:xfrm>
            <a:off x="609600" y="2971800"/>
            <a:ext cx="7772400" cy="28956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Alternatives Considered</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Re-alignment of C.R. 29 to provide 2-Offset “T” intersections </a:t>
            </a:r>
          </a:p>
          <a:p>
            <a:pPr lvl="1">
              <a:lnSpc>
                <a:spcPct val="80000"/>
              </a:lnSpc>
            </a:pPr>
            <a:r>
              <a:rPr lang="en-US" dirty="0" smtClean="0">
                <a:latin typeface="Times New Roman" pitchFamily="18" charset="0"/>
                <a:cs typeface="Times New Roman" pitchFamily="18" charset="0"/>
              </a:rPr>
              <a:t>The north and south approaches of C.R. 29 would be offset, forming – “T” intersection</a:t>
            </a:r>
          </a:p>
          <a:p>
            <a:pPr lvl="1">
              <a:lnSpc>
                <a:spcPct val="80000"/>
              </a:lnSpc>
            </a:pPr>
            <a:r>
              <a:rPr lang="en-US" dirty="0" smtClean="0">
                <a:latin typeface="Times New Roman" pitchFamily="18" charset="0"/>
                <a:cs typeface="Times New Roman" pitchFamily="18" charset="0"/>
              </a:rPr>
              <a:t>The through C.R. 29 traffic may have difficulties reaching adequate speeds along U.S. 6 as they accelerate from one intersection to the next</a:t>
            </a:r>
          </a:p>
          <a:p>
            <a:pPr lvl="1">
              <a:lnSpc>
                <a:spcPct val="80000"/>
              </a:lnSpc>
            </a:pPr>
            <a:r>
              <a:rPr lang="en-US" dirty="0" smtClean="0">
                <a:latin typeface="Times New Roman" pitchFamily="18" charset="0"/>
                <a:cs typeface="Times New Roman" pitchFamily="18" charset="0"/>
              </a:rPr>
              <a:t>This alternative was eliminated due to operational concerns</a:t>
            </a:r>
          </a:p>
          <a:p>
            <a:pPr>
              <a:lnSpc>
                <a:spcPct val="80000"/>
              </a:lnSpc>
              <a:buNone/>
            </a:pPr>
            <a:endParaRPr lang="en-US" dirty="0" smtClean="0">
              <a:latin typeface="Times New Roman" pitchFamily="18" charset="0"/>
              <a:cs typeface="Times New Roman" pitchFamily="18" charset="0"/>
            </a:endParaRPr>
          </a:p>
          <a:p>
            <a:pPr>
              <a:lnSpc>
                <a:spcPct val="80000"/>
              </a:lnSpc>
              <a:buNone/>
            </a:pPr>
            <a:endParaRPr lang="en-US" sz="2400"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Alternatives Considered</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Roundabout intersection was considered</a:t>
            </a:r>
          </a:p>
          <a:p>
            <a:pPr lvl="1">
              <a:lnSpc>
                <a:spcPct val="80000"/>
              </a:lnSpc>
            </a:pPr>
            <a:r>
              <a:rPr lang="en-US" dirty="0" smtClean="0">
                <a:latin typeface="Times New Roman" pitchFamily="18" charset="0"/>
                <a:cs typeface="Times New Roman" pitchFamily="18" charset="0"/>
              </a:rPr>
              <a:t>Placement of roundabouts occur when traffic volumes are approximately equal for intersecting roadways</a:t>
            </a:r>
          </a:p>
          <a:p>
            <a:pPr lvl="1">
              <a:lnSpc>
                <a:spcPct val="80000"/>
              </a:lnSpc>
            </a:pPr>
            <a:r>
              <a:rPr lang="en-US" dirty="0" smtClean="0">
                <a:latin typeface="Times New Roman" pitchFamily="18" charset="0"/>
                <a:cs typeface="Times New Roman" pitchFamily="18" charset="0"/>
              </a:rPr>
              <a:t>Due to the traffic volumes along U.S. 6 being much higher than C.R. 29 and driver expectancies, the roundabout alternative was eliminated</a:t>
            </a: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Alternatives Considered</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Add a signal at the intersection</a:t>
            </a:r>
          </a:p>
          <a:p>
            <a:pPr lvl="1">
              <a:lnSpc>
                <a:spcPct val="80000"/>
              </a:lnSpc>
            </a:pPr>
            <a:r>
              <a:rPr lang="en-US" dirty="0" smtClean="0">
                <a:latin typeface="Times New Roman" pitchFamily="18" charset="0"/>
                <a:cs typeface="Times New Roman" pitchFamily="18" charset="0"/>
              </a:rPr>
              <a:t>The traffic counts and movements along C.R. 29 do not warrant a signal</a:t>
            </a:r>
          </a:p>
          <a:p>
            <a:pPr lvl="1">
              <a:lnSpc>
                <a:spcPct val="80000"/>
              </a:lnSpc>
              <a:buNone/>
            </a:pPr>
            <a:r>
              <a:rPr lang="en-US" dirty="0" smtClean="0">
                <a:latin typeface="Times New Roman" pitchFamily="18" charset="0"/>
                <a:cs typeface="Times New Roman" pitchFamily="18" charset="0"/>
              </a:rPr>
              <a:t>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Preferred Alternative</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Grade separation bridge with no access between U.S. 6 and C.R. 29</a:t>
            </a:r>
          </a:p>
          <a:p>
            <a:pPr lvl="1">
              <a:lnSpc>
                <a:spcPct val="80000"/>
              </a:lnSpc>
            </a:pPr>
            <a:r>
              <a:rPr lang="en-US" dirty="0" smtClean="0">
                <a:latin typeface="Times New Roman" pitchFamily="18" charset="0"/>
                <a:cs typeface="Times New Roman" pitchFamily="18" charset="0"/>
              </a:rPr>
              <a:t>This alternative eliminates 100% of At-Grade Intersection Crashes</a:t>
            </a:r>
          </a:p>
          <a:p>
            <a:pPr lvl="1">
              <a:lnSpc>
                <a:spcPct val="80000"/>
              </a:lnSpc>
            </a:pPr>
            <a:r>
              <a:rPr lang="en-US" dirty="0" smtClean="0">
                <a:latin typeface="Times New Roman" pitchFamily="18" charset="0"/>
                <a:cs typeface="Times New Roman" pitchFamily="18" charset="0"/>
              </a:rPr>
              <a:t>The intersections east and west of C.R. 29, S.R. 13/C.R. 33 and C.R. 127 will operate within INDOT standards</a:t>
            </a:r>
          </a:p>
          <a:p>
            <a:pPr lvl="1">
              <a:lnSpc>
                <a:spcPct val="80000"/>
              </a:lnSpc>
            </a:pPr>
            <a:r>
              <a:rPr lang="en-US" dirty="0" smtClean="0">
                <a:latin typeface="Times New Roman" pitchFamily="18" charset="0"/>
                <a:cs typeface="Times New Roman" pitchFamily="18" charset="0"/>
              </a:rPr>
              <a:t>Both right angle intersections</a:t>
            </a:r>
          </a:p>
          <a:p>
            <a:pPr lvl="1">
              <a:lnSpc>
                <a:spcPct val="80000"/>
              </a:lnSpc>
            </a:pPr>
            <a:r>
              <a:rPr lang="en-US" dirty="0" smtClean="0">
                <a:latin typeface="Times New Roman" pitchFamily="18" charset="0"/>
                <a:cs typeface="Times New Roman" pitchFamily="18" charset="0"/>
              </a:rPr>
              <a:t>Both intersections east and west of C.R. 29 will continue to operate within INDOT standards after construction of the C.R. 29 bridge</a:t>
            </a:r>
          </a:p>
          <a:p>
            <a:pPr lvl="1">
              <a:lnSpc>
                <a:spcPct val="80000"/>
              </a:lnSpc>
              <a:buNone/>
            </a:pPr>
            <a:r>
              <a:rPr lang="en-US" dirty="0" smtClean="0">
                <a:latin typeface="Times New Roman" pitchFamily="18" charset="0"/>
                <a:cs typeface="Times New Roman" pitchFamily="18" charset="0"/>
              </a:rPr>
              <a:t>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457200" y="152400"/>
            <a:ext cx="8229600" cy="609600"/>
          </a:xfrm>
          <a:prstGeom prst="rect">
            <a:avLst/>
          </a:prstGeom>
          <a:noFill/>
          <a:ln>
            <a:miter lim="800000"/>
            <a:headEnd/>
            <a:tailEnd/>
          </a:ln>
        </p:spPr>
        <p:txBody>
          <a:bodyPr/>
          <a:lstStyle/>
          <a:p>
            <a:r>
              <a:rPr lang="en-US" sz="4000" b="1" dirty="0" smtClean="0">
                <a:solidFill>
                  <a:schemeClr val="bg1"/>
                </a:solidFill>
                <a:latin typeface="Times New Roman" pitchFamily="18" charset="0"/>
                <a:cs typeface="Times New Roman" pitchFamily="18" charset="0"/>
              </a:rPr>
              <a:t>Welcome</a:t>
            </a:r>
          </a:p>
        </p:txBody>
      </p:sp>
      <p:sp>
        <p:nvSpPr>
          <p:cNvPr id="32770" name="Rectangle 3"/>
          <p:cNvSpPr>
            <a:spLocks noGrp="1" noChangeArrowheads="1"/>
          </p:cNvSpPr>
          <p:nvPr>
            <p:ph type="body" idx="4294967295"/>
          </p:nvPr>
        </p:nvSpPr>
        <p:spPr bwMode="auto">
          <a:xfrm>
            <a:off x="457200" y="990600"/>
            <a:ext cx="8229600" cy="4525963"/>
          </a:xfrm>
          <a:prstGeom prst="rect">
            <a:avLst/>
          </a:prstGeom>
          <a:noFill/>
          <a:ln>
            <a:miter lim="800000"/>
            <a:headEnd/>
            <a:tailEnd/>
          </a:ln>
        </p:spPr>
        <p:txBody>
          <a:bodyPr/>
          <a:lstStyle/>
          <a:p>
            <a:r>
              <a:rPr lang="en-US" sz="2800" dirty="0" smtClean="0">
                <a:latin typeface="Times New Roman" pitchFamily="18" charset="0"/>
                <a:cs typeface="Times New Roman" pitchFamily="18" charset="0"/>
              </a:rPr>
              <a:t>Rickie Clark, INDOT Office of Public Involvement </a:t>
            </a:r>
          </a:p>
          <a:p>
            <a:r>
              <a:rPr lang="en-US" sz="2800" dirty="0" smtClean="0">
                <a:latin typeface="Times New Roman" pitchFamily="18" charset="0"/>
                <a:cs typeface="Times New Roman" pitchFamily="18" charset="0"/>
              </a:rPr>
              <a:t>Purpose/Explanation of Public Hearing</a:t>
            </a:r>
          </a:p>
          <a:p>
            <a:r>
              <a:rPr lang="en-US" sz="2800" dirty="0" smtClean="0">
                <a:latin typeface="Times New Roman" pitchFamily="18" charset="0"/>
                <a:cs typeface="Times New Roman" pitchFamily="18" charset="0"/>
              </a:rPr>
              <a:t>Public Hearing Format</a:t>
            </a:r>
          </a:p>
          <a:p>
            <a:r>
              <a:rPr lang="en-US" sz="2800" dirty="0" smtClean="0">
                <a:latin typeface="Times New Roman" pitchFamily="18" charset="0"/>
                <a:cs typeface="Times New Roman" pitchFamily="18" charset="0"/>
              </a:rPr>
              <a:t>Visit our sign-in table</a:t>
            </a:r>
          </a:p>
          <a:p>
            <a:r>
              <a:rPr lang="en-US" sz="2800" dirty="0" smtClean="0">
                <a:latin typeface="Times New Roman" pitchFamily="18" charset="0"/>
                <a:cs typeface="Times New Roman" pitchFamily="18" charset="0"/>
              </a:rPr>
              <a:t>Informational Handouts</a:t>
            </a:r>
          </a:p>
          <a:p>
            <a:r>
              <a:rPr lang="en-US" sz="2800" dirty="0" smtClean="0">
                <a:latin typeface="Times New Roman" pitchFamily="18" charset="0"/>
                <a:cs typeface="Times New Roman" pitchFamily="18" charset="0"/>
              </a:rPr>
              <a:t>Participate during public comment session</a:t>
            </a:r>
          </a:p>
          <a:p>
            <a:r>
              <a:rPr lang="en-US" sz="2800" dirty="0" smtClean="0">
                <a:latin typeface="Times New Roman" pitchFamily="18" charset="0"/>
                <a:cs typeface="Times New Roman" pitchFamily="18" charset="0"/>
              </a:rPr>
              <a:t>Project display area</a:t>
            </a:r>
          </a:p>
          <a:p>
            <a:endParaRPr lang="en-US" sz="2800" dirty="0" smtClean="0">
              <a:latin typeface="Times New Roman" pitchFamily="18" charset="0"/>
              <a:cs typeface="Times New Roman" pitchFamily="18" charset="0"/>
            </a:endParaRPr>
          </a:p>
          <a:p>
            <a:pPr lvl="1"/>
            <a:endParaRPr lang="en-US" dirty="0" smtClean="0"/>
          </a:p>
          <a:p>
            <a:endParaRPr lang="en-US"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Preferred Alternative</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Grade separation bridge with no access between U.S. 6 and C.R. 29</a:t>
            </a:r>
          </a:p>
          <a:p>
            <a:pPr lvl="1">
              <a:lnSpc>
                <a:spcPct val="80000"/>
              </a:lnSpc>
            </a:pPr>
            <a:r>
              <a:rPr lang="en-US" sz="3200" dirty="0" smtClean="0">
                <a:latin typeface="Times New Roman" pitchFamily="18" charset="0"/>
                <a:cs typeface="Times New Roman" pitchFamily="18" charset="0"/>
              </a:rPr>
              <a:t>Recorded crashes in the last two years</a:t>
            </a:r>
          </a:p>
          <a:p>
            <a:pPr lvl="2">
              <a:lnSpc>
                <a:spcPct val="80000"/>
              </a:lnSpc>
            </a:pPr>
            <a:r>
              <a:rPr lang="en-US" sz="2800" dirty="0" smtClean="0">
                <a:latin typeface="Times New Roman" pitchFamily="18" charset="0"/>
                <a:cs typeface="Times New Roman" pitchFamily="18" charset="0"/>
              </a:rPr>
              <a:t>C.R. 29 – 17 recorded crashes, 6 crashes involved injuries (9 people injured)</a:t>
            </a:r>
          </a:p>
          <a:p>
            <a:pPr lvl="2">
              <a:lnSpc>
                <a:spcPct val="80000"/>
              </a:lnSpc>
            </a:pPr>
            <a:r>
              <a:rPr lang="en-US" sz="2800" dirty="0" smtClean="0">
                <a:latin typeface="Times New Roman" pitchFamily="18" charset="0"/>
                <a:cs typeface="Times New Roman" pitchFamily="18" charset="0"/>
              </a:rPr>
              <a:t>S.R. 13 / C.R. 33 – 11 crashes, 2 crashes involved injuries (2 people injured)</a:t>
            </a:r>
          </a:p>
          <a:p>
            <a:pPr lvl="2">
              <a:lnSpc>
                <a:spcPct val="80000"/>
              </a:lnSpc>
            </a:pPr>
            <a:r>
              <a:rPr lang="en-US" sz="2800" dirty="0" smtClean="0">
                <a:latin typeface="Times New Roman" pitchFamily="18" charset="0"/>
                <a:cs typeface="Times New Roman" pitchFamily="18" charset="0"/>
              </a:rPr>
              <a:t>C.R. 127 – 1 recorded crash, no injuries recorded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r>
              <a:rPr lang="en-US" dirty="0" smtClean="0">
                <a:latin typeface="Times New Roman" pitchFamily="18" charset="0"/>
                <a:cs typeface="Times New Roman" pitchFamily="18" charset="0"/>
              </a:rPr>
              <a:t>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Preferred Alternative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C.R. 29 will travel over U.S. 6, with a single span bridge</a:t>
            </a:r>
          </a:p>
          <a:p>
            <a:pPr lvl="1">
              <a:lnSpc>
                <a:spcPct val="80000"/>
              </a:lnSpc>
            </a:pPr>
            <a:r>
              <a:rPr lang="en-US" dirty="0" smtClean="0">
                <a:latin typeface="Times New Roman" pitchFamily="18" charset="0"/>
                <a:cs typeface="Times New Roman" pitchFamily="18" charset="0"/>
              </a:rPr>
              <a:t>No access between C.R. 29 and U.S. 6</a:t>
            </a:r>
          </a:p>
          <a:p>
            <a:pPr>
              <a:lnSpc>
                <a:spcPct val="80000"/>
              </a:lnSpc>
            </a:pPr>
            <a:r>
              <a:rPr lang="en-US" dirty="0" smtClean="0">
                <a:latin typeface="Times New Roman" pitchFamily="18" charset="0"/>
                <a:cs typeface="Times New Roman" pitchFamily="18" charset="0"/>
              </a:rPr>
              <a:t>The difference in grade between C.R. 29 and U.S. 6 will be approximately 20ft </a:t>
            </a:r>
          </a:p>
          <a:p>
            <a:pPr lvl="1">
              <a:lnSpc>
                <a:spcPct val="80000"/>
              </a:lnSpc>
            </a:pPr>
            <a:r>
              <a:rPr lang="en-US" dirty="0" smtClean="0">
                <a:latin typeface="Times New Roman" pitchFamily="18" charset="0"/>
                <a:cs typeface="Times New Roman" pitchFamily="18" charset="0"/>
              </a:rPr>
              <a:t>Allow for a 16.5 ft clearance for U.S. 6 traffic to pass under the C.R. 29 bridge</a:t>
            </a:r>
          </a:p>
          <a:p>
            <a:pPr>
              <a:lnSpc>
                <a:spcPct val="80000"/>
              </a:lnSpc>
            </a:pPr>
            <a:r>
              <a:rPr lang="en-US" dirty="0" smtClean="0">
                <a:latin typeface="Times New Roman" pitchFamily="18" charset="0"/>
                <a:cs typeface="Times New Roman" pitchFamily="18" charset="0"/>
              </a:rPr>
              <a:t>C.R. 29 will have two travel lanes, one each southbound and northbound, both 11ft wide with 6ft usable shoulders (4ft paved and 2ft aggregate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Preferred Alternative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A 10ft paved mailbox approach will be provided for the mailboxes that fall within the project area</a:t>
            </a:r>
          </a:p>
          <a:p>
            <a:pPr>
              <a:lnSpc>
                <a:spcPct val="80000"/>
              </a:lnSpc>
            </a:pPr>
            <a:r>
              <a:rPr lang="en-US" dirty="0" smtClean="0">
                <a:latin typeface="Times New Roman" pitchFamily="18" charset="0"/>
                <a:cs typeface="Times New Roman" pitchFamily="18" charset="0"/>
              </a:rPr>
              <a:t>Guardrail will be placed per INDOT standards</a:t>
            </a:r>
          </a:p>
          <a:p>
            <a:pPr>
              <a:lnSpc>
                <a:spcPct val="80000"/>
              </a:lnSpc>
            </a:pPr>
            <a:r>
              <a:rPr lang="en-US" dirty="0" smtClean="0">
                <a:latin typeface="Times New Roman" pitchFamily="18" charset="0"/>
                <a:cs typeface="Times New Roman" pitchFamily="18" charset="0"/>
              </a:rPr>
              <a:t>Sheet flow drainage is proposed for the northwest quadrant</a:t>
            </a:r>
          </a:p>
          <a:p>
            <a:pPr lvl="1">
              <a:lnSpc>
                <a:spcPct val="80000"/>
              </a:lnSpc>
            </a:pPr>
            <a:r>
              <a:rPr lang="en-US" dirty="0" smtClean="0">
                <a:latin typeface="Times New Roman" pitchFamily="18" charset="0"/>
                <a:cs typeface="Times New Roman" pitchFamily="18" charset="0"/>
              </a:rPr>
              <a:t>Ditches proposed for the remaining 3 quadrants</a:t>
            </a:r>
          </a:p>
          <a:p>
            <a:pPr lvl="1">
              <a:lnSpc>
                <a:spcPct val="80000"/>
              </a:lnSpc>
            </a:pPr>
            <a:r>
              <a:rPr lang="en-US" dirty="0" smtClean="0">
                <a:latin typeface="Times New Roman" pitchFamily="18" charset="0"/>
                <a:cs typeface="Times New Roman" pitchFamily="18" charset="0"/>
              </a:rPr>
              <a:t>Designed to match existing drainage pattern</a:t>
            </a:r>
          </a:p>
          <a:p>
            <a:pPr lvl="1">
              <a:lnSpc>
                <a:spcPct val="80000"/>
              </a:lnSpc>
            </a:pPr>
            <a:r>
              <a:rPr lang="en-US" dirty="0" smtClean="0">
                <a:latin typeface="Times New Roman" pitchFamily="18" charset="0"/>
                <a:cs typeface="Times New Roman" pitchFamily="18" charset="0"/>
              </a:rPr>
              <a:t>Replacement of two existing cross pipes under the north approach of C.R. 29</a:t>
            </a:r>
          </a:p>
          <a:p>
            <a:pPr lvl="1">
              <a:lnSpc>
                <a:spcPct val="80000"/>
              </a:lnSpc>
            </a:pPr>
            <a:r>
              <a:rPr lang="en-US" dirty="0" smtClean="0">
                <a:latin typeface="Times New Roman" pitchFamily="18" charset="0"/>
                <a:cs typeface="Times New Roman" pitchFamily="18" charset="0"/>
              </a:rPr>
              <a:t>Pipes will be large enough to prevent flooding  during  a 100 year rain event </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Preferred Alternative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Two existing field entrances along C.R. 29 near the intersection of U.S. 6</a:t>
            </a:r>
          </a:p>
          <a:p>
            <a:pPr lvl="1">
              <a:lnSpc>
                <a:spcPct val="80000"/>
              </a:lnSpc>
            </a:pPr>
            <a:r>
              <a:rPr lang="en-US" dirty="0" smtClean="0">
                <a:latin typeface="Times New Roman" pitchFamily="18" charset="0"/>
                <a:cs typeface="Times New Roman" pitchFamily="18" charset="0"/>
              </a:rPr>
              <a:t>One located in southwest quadrant, the other in the northeast quadrant</a:t>
            </a:r>
          </a:p>
          <a:p>
            <a:pPr lvl="1">
              <a:lnSpc>
                <a:spcPct val="80000"/>
              </a:lnSpc>
            </a:pPr>
            <a:r>
              <a:rPr lang="en-US" dirty="0" smtClean="0">
                <a:latin typeface="Times New Roman" pitchFamily="18" charset="0"/>
                <a:cs typeface="Times New Roman" pitchFamily="18" charset="0"/>
              </a:rPr>
              <a:t>With raised grade and guardrail locations, INDOT is proposing to close both field entrances</a:t>
            </a:r>
          </a:p>
          <a:p>
            <a:pPr>
              <a:lnSpc>
                <a:spcPct val="80000"/>
              </a:lnSpc>
            </a:pPr>
            <a:r>
              <a:rPr lang="en-US" dirty="0" smtClean="0">
                <a:latin typeface="Times New Roman" pitchFamily="18" charset="0"/>
                <a:cs typeface="Times New Roman" pitchFamily="18" charset="0"/>
              </a:rPr>
              <a:t>No road work is currently proposed for U.S. 6 at this location</a:t>
            </a:r>
          </a:p>
          <a:p>
            <a:pPr lvl="1">
              <a:lnSpc>
                <a:spcPct val="80000"/>
              </a:lnSpc>
            </a:pPr>
            <a:r>
              <a:rPr lang="en-US" dirty="0" smtClean="0">
                <a:latin typeface="Times New Roman" pitchFamily="18" charset="0"/>
                <a:cs typeface="Times New Roman" pitchFamily="18" charset="0"/>
              </a:rPr>
              <a:t>Ditches along U.S. 6 will be improved within project limits</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Construction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U.S. 6 will remain open with shoulder restrictions anticipated at times during construction</a:t>
            </a:r>
          </a:p>
          <a:p>
            <a:pPr>
              <a:lnSpc>
                <a:spcPct val="80000"/>
              </a:lnSpc>
            </a:pPr>
            <a:r>
              <a:rPr lang="en-US" dirty="0" smtClean="0">
                <a:latin typeface="Times New Roman" pitchFamily="18" charset="0"/>
                <a:cs typeface="Times New Roman" pitchFamily="18" charset="0"/>
              </a:rPr>
              <a:t>Short-term closures will be required during construction</a:t>
            </a:r>
          </a:p>
          <a:p>
            <a:pPr lvl="1">
              <a:lnSpc>
                <a:spcPct val="80000"/>
              </a:lnSpc>
            </a:pPr>
            <a:r>
              <a:rPr lang="en-US" dirty="0" smtClean="0">
                <a:latin typeface="Times New Roman" pitchFamily="18" charset="0"/>
                <a:cs typeface="Times New Roman" pitchFamily="18" charset="0"/>
              </a:rPr>
              <a:t>Placement of the bridge beams</a:t>
            </a:r>
          </a:p>
          <a:p>
            <a:pPr lvl="1">
              <a:lnSpc>
                <a:spcPct val="80000"/>
              </a:lnSpc>
            </a:pPr>
            <a:r>
              <a:rPr lang="en-US" dirty="0" smtClean="0">
                <a:latin typeface="Times New Roman" pitchFamily="18" charset="0"/>
                <a:cs typeface="Times New Roman" pitchFamily="18" charset="0"/>
              </a:rPr>
              <a:t>Closures will be outside of peak traffic movement hours</a:t>
            </a:r>
          </a:p>
          <a:p>
            <a:pPr lvl="1">
              <a:lnSpc>
                <a:spcPct val="80000"/>
              </a:lnSpc>
            </a:pPr>
            <a:r>
              <a:rPr lang="en-US" dirty="0" smtClean="0">
                <a:latin typeface="Times New Roman" pitchFamily="18" charset="0"/>
                <a:cs typeface="Times New Roman" pitchFamily="18" charset="0"/>
              </a:rPr>
              <a:t>INDOT will issue media release prior to any closure on U.S. 6</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Construction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dirty="0" smtClean="0">
                <a:latin typeface="Times New Roman" pitchFamily="18" charset="0"/>
                <a:cs typeface="Times New Roman" pitchFamily="18" charset="0"/>
              </a:rPr>
              <a:t>C.R. 29 will be closed and traffic will be detoured to S.R. 13 / C.R. 33 and C.R. 46</a:t>
            </a:r>
          </a:p>
          <a:p>
            <a:pPr>
              <a:lnSpc>
                <a:spcPct val="80000"/>
              </a:lnSpc>
              <a:buNone/>
            </a:pP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The closure of C.R. 29 is expected to be 6 months</a:t>
            </a: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Proposed Detour </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sz="2400"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buNone/>
            </a:pPr>
            <a:endParaRPr lang="en-US" dirty="0" smtClean="0">
              <a:latin typeface="Times New Roman" pitchFamily="18" charset="0"/>
              <a:cs typeface="Times New Roman" pitchFamily="18" charset="0"/>
            </a:endParaRPr>
          </a:p>
          <a:p>
            <a:pPr lvl="1">
              <a:lnSpc>
                <a:spcPct val="80000"/>
              </a:lnSpc>
              <a:buNone/>
            </a:pPr>
            <a:endParaRPr lang="en-US" dirty="0" smtClean="0">
              <a:latin typeface="Times New Roman" pitchFamily="18" charset="0"/>
              <a:cs typeface="Times New Roman" pitchFamily="18" charset="0"/>
            </a:endParaRPr>
          </a:p>
          <a:p>
            <a:pPr>
              <a:lnSpc>
                <a:spcPct val="80000"/>
              </a:lnSpc>
            </a:pPr>
            <a:endParaRPr lang="en-US" sz="12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buNone/>
            </a:pP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pic>
        <p:nvPicPr>
          <p:cNvPr id="6" name="Content Placeholder 3" descr="Hearing Detour Picture.jpg"/>
          <p:cNvPicPr>
            <a:picLocks noChangeAspect="1"/>
          </p:cNvPicPr>
          <p:nvPr/>
        </p:nvPicPr>
        <p:blipFill>
          <a:blip r:embed="rId3" cstate="print"/>
          <a:stretch>
            <a:fillRect/>
          </a:stretch>
        </p:blipFill>
        <p:spPr>
          <a:xfrm>
            <a:off x="914400" y="1003440"/>
            <a:ext cx="7467600" cy="5122723"/>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auto">
          <a:xfrm>
            <a:off x="457200" y="152400"/>
            <a:ext cx="8229600" cy="563563"/>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Real Estate Acquisition Process</a:t>
            </a:r>
          </a:p>
        </p:txBody>
      </p:sp>
      <p:pic>
        <p:nvPicPr>
          <p:cNvPr id="67586" name="Picture 4" descr="FHWA Land Acquisition Brochure Cover"/>
          <p:cNvPicPr>
            <a:picLocks noGrp="1" noChangeAspect="1" noChangeArrowheads="1"/>
          </p:cNvPicPr>
          <p:nvPr>
            <p:ph type="body" idx="1"/>
          </p:nvPr>
        </p:nvPicPr>
        <p:blipFill>
          <a:blip r:embed="rId3" cstate="print"/>
          <a:srcRect l="46875"/>
          <a:stretch>
            <a:fillRect/>
          </a:stretch>
        </p:blipFill>
        <p:spPr bwMode="auto">
          <a:xfrm>
            <a:off x="3124200" y="1447800"/>
            <a:ext cx="3048000" cy="3962400"/>
          </a:xfrm>
          <a:noFill/>
          <a:ln>
            <a:miter lim="800000"/>
            <a:headEnd/>
            <a:tailEnd/>
          </a:ln>
        </p:spPr>
      </p:pic>
      <p:sp>
        <p:nvSpPr>
          <p:cNvPr id="5"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bwMode="auto">
          <a:xfrm>
            <a:off x="381000" y="152400"/>
            <a:ext cx="8229600" cy="639763"/>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Real Estate Acquisition </a:t>
            </a:r>
          </a:p>
        </p:txBody>
      </p:sp>
      <p:sp>
        <p:nvSpPr>
          <p:cNvPr id="69634" name="Rectangle 3"/>
          <p:cNvSpPr>
            <a:spLocks noGrp="1" noChangeArrowheads="1"/>
          </p:cNvSpPr>
          <p:nvPr>
            <p:ph type="body" idx="1"/>
          </p:nvPr>
        </p:nvSpPr>
        <p:spPr bwMode="auto">
          <a:xfrm>
            <a:off x="4572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Times New Roman" pitchFamily="18" charset="0"/>
                <a:cs typeface="Times New Roman" pitchFamily="18" charset="0"/>
              </a:rPr>
              <a:t>Approximately 11 acres of permanent r/w to be acquired  </a:t>
            </a:r>
          </a:p>
          <a:p>
            <a:pPr lvl="1" eaLnBrk="1" hangingPunct="1"/>
            <a:r>
              <a:rPr lang="en-US" dirty="0" smtClean="0">
                <a:latin typeface="Times New Roman" pitchFamily="18" charset="0"/>
                <a:cs typeface="Times New Roman" pitchFamily="18" charset="0"/>
              </a:rPr>
              <a:t>Agricultural – 10 acres</a:t>
            </a:r>
          </a:p>
          <a:p>
            <a:pPr lvl="1" eaLnBrk="1" hangingPunct="1"/>
            <a:r>
              <a:rPr lang="en-US" dirty="0" smtClean="0">
                <a:latin typeface="Times New Roman" pitchFamily="18" charset="0"/>
                <a:cs typeface="Times New Roman" pitchFamily="18" charset="0"/>
              </a:rPr>
              <a:t>Residential – 1 acre</a:t>
            </a:r>
          </a:p>
          <a:p>
            <a:pPr lvl="1" eaLnBrk="1" hangingPunct="1">
              <a:buNone/>
            </a:pPr>
            <a:endParaRPr lang="en-US" sz="2400" dirty="0" smtClean="0">
              <a:latin typeface="Times New Roman" pitchFamily="18" charset="0"/>
              <a:cs typeface="Times New Roman" pitchFamily="18" charset="0"/>
            </a:endParaRPr>
          </a:p>
          <a:p>
            <a:pPr lvl="1" eaLnBrk="1" hangingPunct="1">
              <a:buClr>
                <a:schemeClr val="tx2"/>
              </a:buClr>
            </a:pPr>
            <a:r>
              <a:rPr lang="en-US" dirty="0" smtClean="0">
                <a:latin typeface="Times New Roman" pitchFamily="18" charset="0"/>
                <a:cs typeface="Times New Roman" pitchFamily="18" charset="0"/>
              </a:rPr>
              <a:t>R/W estimates based on information available at this time</a:t>
            </a:r>
          </a:p>
          <a:p>
            <a:pPr lvl="1" eaLnBrk="1" hangingPunct="1">
              <a:buClr>
                <a:schemeClr val="tx2"/>
              </a:buClr>
              <a:buNone/>
            </a:pPr>
            <a:endParaRPr lang="en-US" sz="3200" dirty="0" smtClean="0">
              <a:latin typeface="Times New Roman" pitchFamily="18" charset="0"/>
              <a:cs typeface="Times New Roman" pitchFamily="18" charset="0"/>
            </a:endParaRPr>
          </a:p>
          <a:p>
            <a:pPr eaLnBrk="1" hangingPunct="1">
              <a:buNone/>
            </a:pPr>
            <a:endParaRPr lang="en-US" dirty="0" smtClean="0">
              <a:latin typeface="Times New Roman" pitchFamily="18" charset="0"/>
              <a:cs typeface="Times New Roman" pitchFamily="18" charset="0"/>
            </a:endParaRPr>
          </a:p>
          <a:p>
            <a:pPr>
              <a:buFont typeface="Wingdings" pitchFamily="2" charset="2"/>
              <a:buNone/>
            </a:pPr>
            <a:endParaRPr lang="en-US" dirty="0" smtClean="0"/>
          </a:p>
          <a:p>
            <a:pPr>
              <a:buFont typeface="Wingdings" pitchFamily="2" charset="2"/>
              <a:buNone/>
            </a:pPr>
            <a:endParaRPr lang="en-US" dirty="0" smtClean="0"/>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bwMode="auto">
          <a:xfrm>
            <a:off x="381000" y="152400"/>
            <a:ext cx="8229600" cy="639763"/>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Real Estate Acquisition Process</a:t>
            </a:r>
          </a:p>
        </p:txBody>
      </p:sp>
      <p:sp>
        <p:nvSpPr>
          <p:cNvPr id="69634" name="Rectangle 3"/>
          <p:cNvSpPr>
            <a:spLocks noGrp="1" noChangeArrowheads="1"/>
          </p:cNvSpPr>
          <p:nvPr>
            <p:ph type="body" idx="1"/>
          </p:nvPr>
        </p:nvSpPr>
        <p:spPr bwMode="auto">
          <a:xfrm>
            <a:off x="4572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latin typeface="Times New Roman" pitchFamily="18" charset="0"/>
                <a:cs typeface="Times New Roman" pitchFamily="18" charset="0"/>
              </a:rPr>
              <a:t>"Uniform Act of 1970"</a:t>
            </a:r>
          </a:p>
          <a:p>
            <a:pPr lvl="1" eaLnBrk="1" hangingPunct="1">
              <a:buClr>
                <a:schemeClr val="tx2"/>
              </a:buClr>
            </a:pPr>
            <a:r>
              <a:rPr lang="en-US" dirty="0" smtClean="0">
                <a:latin typeface="Times New Roman" pitchFamily="18" charset="0"/>
                <a:cs typeface="Times New Roman" pitchFamily="18" charset="0"/>
              </a:rPr>
              <a:t>All federal, state, and local governments must comply</a:t>
            </a:r>
          </a:p>
          <a:p>
            <a:pPr lvl="1" eaLnBrk="1" hangingPunct="1">
              <a:buClr>
                <a:schemeClr val="tx2"/>
              </a:buClr>
            </a:pPr>
            <a:r>
              <a:rPr lang="en-US" dirty="0" smtClean="0">
                <a:latin typeface="Times New Roman" pitchFamily="18" charset="0"/>
                <a:cs typeface="Times New Roman" pitchFamily="18" charset="0"/>
              </a:rPr>
              <a:t>Requires an offer for just compensation</a:t>
            </a:r>
          </a:p>
          <a:p>
            <a:pPr lvl="1" eaLnBrk="1" hangingPunct="1">
              <a:buClr>
                <a:schemeClr val="tx2"/>
              </a:buClr>
            </a:pPr>
            <a:endParaRPr lang="en-US" sz="1200" dirty="0" smtClean="0">
              <a:latin typeface="Times New Roman" pitchFamily="18" charset="0"/>
              <a:cs typeface="Times New Roman" pitchFamily="18" charset="0"/>
            </a:endParaRPr>
          </a:p>
          <a:p>
            <a:pPr eaLnBrk="1" hangingPunct="1"/>
            <a:r>
              <a:rPr lang="en-US" sz="2800" b="1" dirty="0" smtClean="0">
                <a:latin typeface="Times New Roman" pitchFamily="18" charset="0"/>
                <a:cs typeface="Times New Roman" pitchFamily="18" charset="0"/>
              </a:rPr>
              <a:t>Acquisition Process</a:t>
            </a:r>
          </a:p>
          <a:p>
            <a:pPr lvl="1" eaLnBrk="1" hangingPunct="1">
              <a:buClr>
                <a:schemeClr val="tx2"/>
              </a:buClr>
            </a:pPr>
            <a:r>
              <a:rPr lang="en-US" dirty="0" smtClean="0">
                <a:latin typeface="Times New Roman" pitchFamily="18" charset="0"/>
                <a:cs typeface="Times New Roman" pitchFamily="18" charset="0"/>
              </a:rPr>
              <a:t>Appraisals</a:t>
            </a:r>
          </a:p>
          <a:p>
            <a:pPr lvl="1" eaLnBrk="1" hangingPunct="1">
              <a:buClr>
                <a:schemeClr val="tx2"/>
              </a:buClr>
            </a:pPr>
            <a:r>
              <a:rPr lang="en-US" dirty="0" smtClean="0">
                <a:latin typeface="Times New Roman" pitchFamily="18" charset="0"/>
                <a:cs typeface="Times New Roman" pitchFamily="18" charset="0"/>
              </a:rPr>
              <a:t>Review Appraisals</a:t>
            </a:r>
          </a:p>
          <a:p>
            <a:pPr lvl="1" eaLnBrk="1" hangingPunct="1">
              <a:buClr>
                <a:schemeClr val="tx2"/>
              </a:buClr>
            </a:pPr>
            <a:r>
              <a:rPr lang="en-US" dirty="0" smtClean="0">
                <a:latin typeface="Times New Roman" pitchFamily="18" charset="0"/>
                <a:cs typeface="Times New Roman" pitchFamily="18" charset="0"/>
              </a:rPr>
              <a:t>Negotiations</a:t>
            </a:r>
          </a:p>
          <a:p>
            <a:pPr>
              <a:buFont typeface="Wingdings" pitchFamily="2" charset="2"/>
              <a:buNone/>
            </a:pPr>
            <a:endParaRPr lang="en-US" dirty="0" smtClean="0"/>
          </a:p>
          <a:p>
            <a:pPr>
              <a:buFont typeface="Wingdings" pitchFamily="2" charset="2"/>
              <a:buNone/>
            </a:pPr>
            <a:endParaRPr lang="en-US" dirty="0" smtClean="0"/>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457200" y="152400"/>
            <a:ext cx="8229600" cy="609600"/>
          </a:xfrm>
          <a:prstGeom prst="rect">
            <a:avLst/>
          </a:prstGeom>
          <a:noFill/>
          <a:ln>
            <a:miter lim="800000"/>
            <a:headEnd/>
            <a:tailEnd/>
          </a:ln>
        </p:spPr>
        <p:txBody>
          <a:bodyPr/>
          <a:lstStyle/>
          <a:p>
            <a:r>
              <a:rPr lang="en-US" sz="4000" b="1" dirty="0" smtClean="0">
                <a:solidFill>
                  <a:schemeClr val="bg1"/>
                </a:solidFill>
                <a:latin typeface="Times New Roman" pitchFamily="18" charset="0"/>
                <a:cs typeface="Times New Roman" pitchFamily="18" charset="0"/>
              </a:rPr>
              <a:t>Welcome</a:t>
            </a:r>
          </a:p>
        </p:txBody>
      </p:sp>
      <p:sp>
        <p:nvSpPr>
          <p:cNvPr id="32770" name="Rectangle 3"/>
          <p:cNvSpPr>
            <a:spLocks noGrp="1" noChangeArrowheads="1"/>
          </p:cNvSpPr>
          <p:nvPr>
            <p:ph type="body" idx="4294967295"/>
          </p:nvPr>
        </p:nvSpPr>
        <p:spPr bwMode="auto">
          <a:xfrm>
            <a:off x="457200" y="990600"/>
            <a:ext cx="8229600" cy="4525963"/>
          </a:xfrm>
          <a:prstGeom prst="rect">
            <a:avLst/>
          </a:prstGeom>
          <a:noFill/>
          <a:ln>
            <a:miter lim="800000"/>
            <a:headEnd/>
            <a:tailEnd/>
          </a:ln>
        </p:spPr>
        <p:txBody>
          <a:bodyPr/>
          <a:lstStyle/>
          <a:p>
            <a:r>
              <a:rPr lang="en-US" sz="2800" dirty="0" smtClean="0">
                <a:latin typeface="Times New Roman" pitchFamily="18" charset="0"/>
                <a:cs typeface="Times New Roman" pitchFamily="18" charset="0"/>
              </a:rPr>
              <a:t>Introduction of INDOT Project Officials</a:t>
            </a:r>
          </a:p>
          <a:p>
            <a:pPr lvl="1"/>
            <a:r>
              <a:rPr lang="en-US" sz="2400" dirty="0" smtClean="0">
                <a:latin typeface="Times New Roman" pitchFamily="18" charset="0"/>
                <a:cs typeface="Times New Roman" pitchFamily="18" charset="0"/>
              </a:rPr>
              <a:t>Project Management – Doug Burgess</a:t>
            </a:r>
          </a:p>
          <a:p>
            <a:pPr lvl="1"/>
            <a:r>
              <a:rPr lang="en-US" sz="2400" dirty="0" smtClean="0">
                <a:latin typeface="Times New Roman" pitchFamily="18" charset="0"/>
                <a:cs typeface="Times New Roman" pitchFamily="18" charset="0"/>
              </a:rPr>
              <a:t>Design</a:t>
            </a:r>
          </a:p>
          <a:p>
            <a:pPr lvl="1"/>
            <a:r>
              <a:rPr lang="en-US" sz="2400" dirty="0" smtClean="0">
                <a:latin typeface="Times New Roman" pitchFamily="18" charset="0"/>
                <a:cs typeface="Times New Roman" pitchFamily="18" charset="0"/>
              </a:rPr>
              <a:t>Real Estate</a:t>
            </a:r>
          </a:p>
          <a:p>
            <a:pPr lvl="1"/>
            <a:r>
              <a:rPr lang="en-US" sz="2400" dirty="0" smtClean="0">
                <a:latin typeface="Times New Roman" pitchFamily="18" charset="0"/>
                <a:cs typeface="Times New Roman" pitchFamily="18" charset="0"/>
              </a:rPr>
              <a:t>Public Involvement</a:t>
            </a:r>
          </a:p>
          <a:p>
            <a:pPr marL="342900" lvl="1" indent="-342900">
              <a:buClr>
                <a:schemeClr val="folHlink"/>
              </a:buClr>
              <a:buSzPct val="60000"/>
            </a:pPr>
            <a:r>
              <a:rPr lang="en-US" dirty="0" smtClean="0">
                <a:latin typeface="Times New Roman" pitchFamily="18" charset="0"/>
                <a:cs typeface="Times New Roman" pitchFamily="18" charset="0"/>
              </a:rPr>
              <a:t>Local Communities</a:t>
            </a:r>
            <a:r>
              <a:rPr lang="en-US" sz="24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Elkhart County </a:t>
            </a:r>
          </a:p>
          <a:p>
            <a:r>
              <a:rPr lang="en-US" sz="2800" dirty="0" smtClean="0">
                <a:latin typeface="Times New Roman" pitchFamily="18" charset="0"/>
                <a:cs typeface="Times New Roman" pitchFamily="18" charset="0"/>
              </a:rPr>
              <a:t>Recognition of Elected Public Officials</a:t>
            </a:r>
          </a:p>
          <a:p>
            <a:endParaRPr lang="en-US" sz="2800" dirty="0" smtClean="0">
              <a:latin typeface="Times New Roman" pitchFamily="18" charset="0"/>
              <a:cs typeface="Times New Roman" pitchFamily="18" charset="0"/>
            </a:endParaRPr>
          </a:p>
          <a:p>
            <a:pPr lvl="1"/>
            <a:endParaRPr lang="en-US" dirty="0" smtClean="0"/>
          </a:p>
          <a:p>
            <a:endParaRPr lang="en-US"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bwMode="auto">
          <a:xfrm>
            <a:off x="381000" y="152400"/>
            <a:ext cx="8229600" cy="639763"/>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Project Schedule </a:t>
            </a:r>
          </a:p>
        </p:txBody>
      </p:sp>
      <p:sp>
        <p:nvSpPr>
          <p:cNvPr id="69634" name="Rectangle 3"/>
          <p:cNvSpPr>
            <a:spLocks noGrp="1" noChangeArrowheads="1"/>
          </p:cNvSpPr>
          <p:nvPr>
            <p:ph type="body" idx="1"/>
          </p:nvPr>
        </p:nvSpPr>
        <p:spPr bwMode="auto">
          <a:xfrm>
            <a:off x="4572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Times New Roman" pitchFamily="18" charset="0"/>
                <a:cs typeface="Times New Roman" pitchFamily="18" charset="0"/>
              </a:rPr>
              <a:t>Public Hearing  – August 2013</a:t>
            </a:r>
          </a:p>
          <a:p>
            <a:pPr eaLnBrk="1" hangingPunct="1"/>
            <a:r>
              <a:rPr lang="en-US" sz="2800" dirty="0" smtClean="0">
                <a:latin typeface="Times New Roman" pitchFamily="18" charset="0"/>
                <a:cs typeface="Times New Roman" pitchFamily="18" charset="0"/>
              </a:rPr>
              <a:t>Preliminary Design Plan refinement - Fall 2013</a:t>
            </a:r>
          </a:p>
          <a:p>
            <a:pPr eaLnBrk="1" hangingPunct="1"/>
            <a:r>
              <a:rPr lang="en-US" sz="2800" dirty="0" smtClean="0">
                <a:latin typeface="Times New Roman" pitchFamily="18" charset="0"/>
                <a:cs typeface="Times New Roman" pitchFamily="18" charset="0"/>
              </a:rPr>
              <a:t> Finalize Environment Document – Fall 2013</a:t>
            </a:r>
          </a:p>
          <a:p>
            <a:pPr eaLnBrk="1" hangingPunct="1"/>
            <a:r>
              <a:rPr lang="en-US" sz="2800" dirty="0" smtClean="0">
                <a:latin typeface="Times New Roman" pitchFamily="18" charset="0"/>
                <a:cs typeface="Times New Roman" pitchFamily="18" charset="0"/>
              </a:rPr>
              <a:t>Real Estate Acquisition Activities - 2014</a:t>
            </a:r>
          </a:p>
          <a:p>
            <a:pPr lvl="1" eaLnBrk="1" hangingPunct="1"/>
            <a:r>
              <a:rPr lang="en-US" sz="2400" dirty="0" smtClean="0">
                <a:latin typeface="Times New Roman" pitchFamily="18" charset="0"/>
                <a:cs typeface="Times New Roman" pitchFamily="18" charset="0"/>
              </a:rPr>
              <a:t>Appraising</a:t>
            </a:r>
          </a:p>
          <a:p>
            <a:pPr lvl="1" eaLnBrk="1" hangingPunct="1"/>
            <a:r>
              <a:rPr lang="en-US" sz="2400" dirty="0" smtClean="0">
                <a:latin typeface="Times New Roman" pitchFamily="18" charset="0"/>
                <a:cs typeface="Times New Roman" pitchFamily="18" charset="0"/>
              </a:rPr>
              <a:t>Negotiations / Buying</a:t>
            </a:r>
          </a:p>
          <a:p>
            <a:pPr lvl="1" eaLnBrk="1" hangingPunct="1"/>
            <a:r>
              <a:rPr lang="en-US" sz="2400" dirty="0" smtClean="0">
                <a:latin typeface="Times New Roman" pitchFamily="18" charset="0"/>
                <a:cs typeface="Times New Roman" pitchFamily="18" charset="0"/>
              </a:rPr>
              <a:t>Utilities coordination / relocation</a:t>
            </a:r>
            <a:endParaRPr lang="en-US" sz="12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Construction - 2016</a:t>
            </a:r>
          </a:p>
          <a:p>
            <a:pPr lvl="1" eaLnBrk="1" hangingPunct="1"/>
            <a:r>
              <a:rPr lang="en-US" sz="2400" dirty="0" smtClean="0">
                <a:latin typeface="Times New Roman" pitchFamily="18" charset="0"/>
                <a:cs typeface="Times New Roman" pitchFamily="18" charset="0"/>
              </a:rPr>
              <a:t>1 construction season anticipated    </a:t>
            </a:r>
          </a:p>
          <a:p>
            <a:pPr lvl="1" eaLnBrk="1" hangingPunct="1">
              <a:buClr>
                <a:schemeClr val="tx2"/>
              </a:buClr>
              <a:buNone/>
            </a:pPr>
            <a:endParaRPr lang="en-US" dirty="0" smtClean="0">
              <a:latin typeface="Times New Roman" pitchFamily="18" charset="0"/>
              <a:cs typeface="Times New Roman" pitchFamily="18" charset="0"/>
            </a:endParaRPr>
          </a:p>
          <a:p>
            <a:pPr>
              <a:buFont typeface="Wingdings" pitchFamily="2" charset="2"/>
              <a:buNone/>
            </a:pPr>
            <a:endParaRPr lang="en-US" dirty="0" smtClean="0"/>
          </a:p>
          <a:p>
            <a:pPr>
              <a:buFont typeface="Wingdings" pitchFamily="2" charset="2"/>
              <a:buNone/>
            </a:pPr>
            <a:endParaRPr lang="en-US" dirty="0" smtClean="0"/>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57200" y="152400"/>
            <a:ext cx="82296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000" b="1" dirty="0" smtClean="0">
                <a:solidFill>
                  <a:schemeClr val="bg1"/>
                </a:solidFill>
                <a:latin typeface="Times New Roman" pitchFamily="18" charset="0"/>
                <a:cs typeface="Times New Roman" pitchFamily="18" charset="0"/>
              </a:rPr>
              <a:t>INDOT would like to hear from you</a:t>
            </a:r>
          </a:p>
        </p:txBody>
      </p:sp>
      <p:sp>
        <p:nvSpPr>
          <p:cNvPr id="20482" name="Rectangle 3"/>
          <p:cNvSpPr>
            <a:spLocks noGrp="1" noChangeArrowheads="1"/>
          </p:cNvSpPr>
          <p:nvPr>
            <p:ph type="body" idx="1"/>
          </p:nvPr>
        </p:nvSpPr>
        <p:spPr bwMode="auto">
          <a:xfrm>
            <a:off x="457200" y="9906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Times New Roman" pitchFamily="18" charset="0"/>
              </a:rPr>
              <a:t>Talk with INDOT project team members</a:t>
            </a:r>
          </a:p>
          <a:p>
            <a:r>
              <a:rPr lang="en-US" sz="2800" dirty="0" smtClean="0">
                <a:latin typeface="Times New Roman" pitchFamily="18" charset="0"/>
              </a:rPr>
              <a:t>Comment sheet in information packet</a:t>
            </a:r>
          </a:p>
          <a:p>
            <a:r>
              <a:rPr lang="en-US" sz="2800" dirty="0" smtClean="0">
                <a:latin typeface="Times New Roman" pitchFamily="18" charset="0"/>
              </a:rPr>
              <a:t>E-mail or Mail comments to INDOT</a:t>
            </a:r>
          </a:p>
          <a:p>
            <a:r>
              <a:rPr lang="en-US" sz="2800" dirty="0" smtClean="0">
                <a:latin typeface="Times New Roman" pitchFamily="18" charset="0"/>
              </a:rPr>
              <a:t>Sign-in sheet to be added to project mailing list</a:t>
            </a:r>
          </a:p>
          <a:p>
            <a:r>
              <a:rPr lang="en-US" sz="2800" dirty="0" smtClean="0">
                <a:latin typeface="Times New Roman" pitchFamily="18" charset="0"/>
              </a:rPr>
              <a:t>Visit INDOT website at </a:t>
            </a:r>
            <a:r>
              <a:rPr lang="en-US" sz="2800" dirty="0" smtClean="0">
                <a:latin typeface="Times New Roman" pitchFamily="18" charset="0"/>
                <a:hlinkClick r:id="rId3"/>
              </a:rPr>
              <a:t>www.in.gov/indot/2366.htm</a:t>
            </a:r>
            <a:r>
              <a:rPr lang="en-US" sz="2800" dirty="0" smtClean="0">
                <a:latin typeface="Times New Roman" pitchFamily="18" charset="0"/>
              </a:rPr>
              <a:t> “Public Involvement” page </a:t>
            </a:r>
          </a:p>
          <a:p>
            <a:r>
              <a:rPr lang="en-US" sz="2800" dirty="0" smtClean="0">
                <a:latin typeface="Times New Roman" pitchFamily="18" charset="0"/>
              </a:rPr>
              <a:t>Visit INDOT Fort Wayne District page at </a:t>
            </a:r>
            <a:r>
              <a:rPr lang="en-US" sz="2800" dirty="0" smtClean="0">
                <a:latin typeface="Times New Roman" pitchFamily="18" charset="0"/>
                <a:hlinkClick r:id="rId4"/>
              </a:rPr>
              <a:t>www.in.gov/indot/2307.htm</a:t>
            </a:r>
            <a:r>
              <a:rPr lang="en-US" sz="2800" dirty="0" smtClean="0">
                <a:latin typeface="Times New Roman" pitchFamily="18" charset="0"/>
              </a:rPr>
              <a:t>  </a:t>
            </a:r>
          </a:p>
          <a:p>
            <a:r>
              <a:rPr lang="en-US" sz="2800" dirty="0" smtClean="0">
                <a:latin typeface="Times New Roman" pitchFamily="18" charset="0"/>
              </a:rPr>
              <a:t>All comments are very much appreciated and will be given full consideration by project team</a:t>
            </a:r>
          </a:p>
          <a:p>
            <a:endParaRPr lang="en-US" sz="2800" dirty="0" smtClean="0">
              <a:latin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bwMode="auto">
          <a:xfrm>
            <a:off x="457200" y="152400"/>
            <a:ext cx="8229600" cy="1143000"/>
          </a:xfrm>
          <a:prstGeom prst="rect">
            <a:avLst/>
          </a:prstGeom>
          <a:noFill/>
          <a:ln>
            <a:miter lim="800000"/>
            <a:headEnd/>
            <a:tailEnd/>
          </a:ln>
        </p:spPr>
        <p:txBody>
          <a:bodyPr/>
          <a:lstStyle/>
          <a:p>
            <a:pPr algn="ctr"/>
            <a:r>
              <a:rPr lang="en-US" sz="4000" b="1" dirty="0" smtClean="0">
                <a:solidFill>
                  <a:schemeClr val="bg1"/>
                </a:solidFill>
                <a:latin typeface="Times New Roman" pitchFamily="18" charset="0"/>
                <a:cs typeface="Times New Roman" pitchFamily="18" charset="0"/>
              </a:rPr>
              <a:t>Public Involvement Team</a:t>
            </a:r>
          </a:p>
        </p:txBody>
      </p:sp>
      <p:sp>
        <p:nvSpPr>
          <p:cNvPr id="79874" name="Rectangle 3"/>
          <p:cNvSpPr>
            <a:spLocks noGrp="1" noChangeArrowheads="1"/>
          </p:cNvSpPr>
          <p:nvPr>
            <p:ph type="body" idx="4294967295"/>
          </p:nvPr>
        </p:nvSpPr>
        <p:spPr bwMode="auto">
          <a:xfrm>
            <a:off x="457200" y="1371600"/>
            <a:ext cx="8229600" cy="4267200"/>
          </a:xfrm>
          <a:prstGeom prst="rect">
            <a:avLst/>
          </a:prstGeom>
          <a:noFill/>
          <a:ln>
            <a:miter lim="800000"/>
            <a:headEnd/>
            <a:tailEnd/>
          </a:ln>
        </p:spPr>
        <p:txBody>
          <a:bodyPr/>
          <a:lstStyle/>
          <a:p>
            <a:r>
              <a:rPr lang="en-US" sz="2800" dirty="0" smtClean="0">
                <a:latin typeface="Times New Roman" pitchFamily="18" charset="0"/>
                <a:cs typeface="Times New Roman" pitchFamily="18" charset="0"/>
              </a:rPr>
              <a:t>Rickie Clark, INDOT Office of Public Involvement (317) 232-6601 </a:t>
            </a:r>
            <a:r>
              <a:rPr lang="en-US" sz="2800" dirty="0" smtClean="0">
                <a:latin typeface="Times New Roman" pitchFamily="18" charset="0"/>
                <a:cs typeface="Times New Roman" pitchFamily="18" charset="0"/>
                <a:hlinkClick r:id="rId3"/>
              </a:rPr>
              <a:t>rclark@indot.in.gov</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Toni Mayo, Fort Wayne District Customer Service Center Director (866) 227-3555 </a:t>
            </a:r>
            <a:r>
              <a:rPr lang="en-US" sz="2800" dirty="0" smtClean="0">
                <a:latin typeface="Times New Roman" pitchFamily="18" charset="0"/>
                <a:cs typeface="Times New Roman" pitchFamily="18" charset="0"/>
                <a:hlinkClick r:id="rId4"/>
              </a:rPr>
              <a:t>Neinformation@indot.in.gov</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Mary Foster, INDOT Fort Wayne District Media Relations Director (866) 227-3555 </a:t>
            </a:r>
            <a:r>
              <a:rPr lang="en-US" sz="2800" dirty="0" smtClean="0">
                <a:latin typeface="Times New Roman" pitchFamily="18" charset="0"/>
                <a:cs typeface="Times New Roman" pitchFamily="18" charset="0"/>
                <a:hlinkClick r:id="rId4"/>
              </a:rPr>
              <a:t>Neinformation@indot.in.gov</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457200" y="152400"/>
            <a:ext cx="8229600" cy="1143000"/>
          </a:xfrm>
          <a:prstGeom prst="rect">
            <a:avLst/>
          </a:prstGeom>
          <a:noFill/>
          <a:ln>
            <a:miter lim="800000"/>
            <a:headEnd/>
            <a:tailEnd/>
          </a:ln>
        </p:spPr>
        <p:txBody>
          <a:bodyPr/>
          <a:lstStyle/>
          <a:p>
            <a:r>
              <a:rPr lang="en-US" sz="4000" b="1" dirty="0" smtClean="0">
                <a:solidFill>
                  <a:schemeClr val="bg1"/>
                </a:solidFill>
                <a:latin typeface="Times New Roman" pitchFamily="18" charset="0"/>
                <a:cs typeface="Times New Roman" pitchFamily="18" charset="0"/>
              </a:rPr>
              <a:t>Submit Public Comments</a:t>
            </a:r>
          </a:p>
        </p:txBody>
      </p:sp>
      <p:sp>
        <p:nvSpPr>
          <p:cNvPr id="38915" name="Rectangle 3"/>
          <p:cNvSpPr>
            <a:spLocks noGrp="1" noChangeArrowheads="1"/>
          </p:cNvSpPr>
          <p:nvPr>
            <p:ph type="body" idx="4294967295"/>
          </p:nvPr>
        </p:nvSpPr>
        <p:spPr bwMode="auto">
          <a:xfrm>
            <a:off x="457200" y="1371600"/>
            <a:ext cx="8229600" cy="4267200"/>
          </a:xfrm>
          <a:prstGeom prst="rect">
            <a:avLst/>
          </a:prstGeom>
          <a:noFill/>
          <a:ln>
            <a:miter lim="800000"/>
            <a:headEnd/>
            <a:tailEnd/>
          </a:ln>
        </p:spPr>
        <p:txBody>
          <a:bodyPr/>
          <a:lstStyle/>
          <a:p>
            <a:r>
              <a:rPr lang="en-US" sz="2400" dirty="0" smtClean="0">
                <a:latin typeface="Times New Roman" pitchFamily="18" charset="0"/>
                <a:cs typeface="Times New Roman" pitchFamily="18" charset="0"/>
              </a:rPr>
              <a:t>Submit public comments using the options described in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page of information packet</a:t>
            </a:r>
          </a:p>
          <a:p>
            <a:pPr lvl="1"/>
            <a:r>
              <a:rPr lang="en-US" sz="2000" dirty="0" smtClean="0">
                <a:latin typeface="Times New Roman" pitchFamily="18" charset="0"/>
                <a:cs typeface="Times New Roman" pitchFamily="18" charset="0"/>
              </a:rPr>
              <a:t>Public Comment Form</a:t>
            </a:r>
          </a:p>
          <a:p>
            <a:pPr lvl="1"/>
            <a:r>
              <a:rPr lang="en-US" sz="2000" dirty="0" smtClean="0">
                <a:latin typeface="Times New Roman" pitchFamily="18" charset="0"/>
                <a:cs typeface="Times New Roman" pitchFamily="18" charset="0"/>
              </a:rPr>
              <a:t>Via e-mail</a:t>
            </a:r>
          </a:p>
          <a:p>
            <a:pPr lvl="1"/>
            <a:r>
              <a:rPr lang="en-US" sz="2000" dirty="0" smtClean="0">
                <a:latin typeface="Times New Roman" pitchFamily="18" charset="0"/>
                <a:cs typeface="Times New Roman" pitchFamily="18" charset="0"/>
              </a:rPr>
              <a:t>Participating during public comment session via microphone</a:t>
            </a:r>
          </a:p>
          <a:p>
            <a:r>
              <a:rPr lang="en-US" sz="2400" b="1" dirty="0" smtClean="0">
                <a:latin typeface="Times New Roman" pitchFamily="18" charset="0"/>
                <a:cs typeface="Times New Roman" pitchFamily="18" charset="0"/>
              </a:rPr>
              <a:t>INDOT respectfully requests comments be submitted by Friday, September 20, 2013 </a:t>
            </a:r>
            <a:r>
              <a:rPr lang="en-US" sz="2400" b="1" dirty="0" smtClean="0">
                <a:solidFill>
                  <a:srgbClr val="FF0000"/>
                </a:solidFill>
                <a:latin typeface="Times New Roman" pitchFamily="18" charset="0"/>
                <a:cs typeface="Times New Roman" pitchFamily="18" charset="0"/>
              </a:rPr>
              <a:t>  </a:t>
            </a:r>
          </a:p>
          <a:p>
            <a:r>
              <a:rPr lang="en-US" sz="2400" dirty="0" smtClean="0">
                <a:latin typeface="Times New Roman" pitchFamily="18" charset="0"/>
                <a:cs typeface="Times New Roman" pitchFamily="18" charset="0"/>
              </a:rPr>
              <a:t>All comments submitted will be reviewed, evaluated and given full consideration during decision making process</a:t>
            </a:r>
          </a:p>
          <a:p>
            <a:r>
              <a:rPr lang="en-US" sz="2400" dirty="0" smtClean="0">
                <a:latin typeface="Times New Roman" pitchFamily="18" charset="0"/>
                <a:cs typeface="Times New Roman" pitchFamily="18" charset="0"/>
              </a:rPr>
              <a:t>INDOT will take appropriate measure to communicate information to community stakeholders once a decision is made</a:t>
            </a: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0"/>
            <a:ext cx="7696200" cy="762000"/>
          </a:xfrm>
        </p:spPr>
        <p:txBody>
          <a:bodyPr/>
          <a:lstStyle/>
          <a:p>
            <a:pPr eaLnBrk="1" hangingPunct="1">
              <a:defRPr/>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
        <p:nvSpPr>
          <p:cNvPr id="34819" name="Rectangle 3"/>
          <p:cNvSpPr>
            <a:spLocks noGrp="1" noChangeArrowheads="1"/>
          </p:cNvSpPr>
          <p:nvPr>
            <p:ph type="body" idx="1"/>
          </p:nvPr>
        </p:nvSpPr>
        <p:spPr>
          <a:xfrm>
            <a:off x="838200" y="1295400"/>
            <a:ext cx="7772400" cy="3900488"/>
          </a:xfrm>
        </p:spPr>
        <p:txBody>
          <a:bodyPr/>
          <a:lstStyle/>
          <a:p>
            <a:pPr eaLnBrk="1" hangingPunct="1">
              <a:defRPr/>
            </a:pPr>
            <a:r>
              <a:rPr lang="en-US" dirty="0" smtClean="0">
                <a:latin typeface="Times New Roman" pitchFamily="18" charset="0"/>
                <a:cs typeface="Times New Roman" pitchFamily="18" charset="0"/>
              </a:rPr>
              <a:t>Please visit with INDOT project officials following the public comment session</a:t>
            </a:r>
            <a:endParaRPr lang="en-US" sz="3200" b="1" dirty="0" smtClean="0">
              <a:latin typeface="Times New Roman" pitchFamily="18" charset="0"/>
              <a:cs typeface="Times New Roman" pitchFamily="18" charset="0"/>
            </a:endParaRPr>
          </a:p>
          <a:p>
            <a:pPr eaLnBrk="1" hangingPunct="1">
              <a:defRPr/>
            </a:pPr>
            <a:r>
              <a:rPr lang="en-US" dirty="0" smtClean="0">
                <a:latin typeface="Times New Roman" pitchFamily="18" charset="0"/>
                <a:cs typeface="Times New Roman" pitchFamily="18" charset="0"/>
              </a:rPr>
              <a:t>Project Open House </a:t>
            </a:r>
          </a:p>
          <a:p>
            <a:pPr lvl="1" eaLnBrk="1" hangingPunct="1">
              <a:defRPr/>
            </a:pPr>
            <a:r>
              <a:rPr lang="en-US" dirty="0" smtClean="0">
                <a:latin typeface="Times New Roman" pitchFamily="18" charset="0"/>
                <a:cs typeface="Times New Roman" pitchFamily="18" charset="0"/>
              </a:rPr>
              <a:t>Project maps, displays, real estate acquisition table, INDOT project officials, informal Q &amp; A</a:t>
            </a:r>
          </a:p>
          <a:p>
            <a:pPr lvl="1" eaLnBrk="1" hangingPunct="1">
              <a:defRPr/>
            </a:pPr>
            <a:r>
              <a:rPr lang="en-US" dirty="0" smtClean="0">
                <a:latin typeface="Times New Roman" pitchFamily="18" charset="0"/>
                <a:cs typeface="Times New Roman" pitchFamily="18" charset="0"/>
              </a:rPr>
              <a:t>Thank you for your attendance this evening</a:t>
            </a:r>
          </a:p>
          <a:p>
            <a:pPr eaLnBrk="1" hangingPunct="1">
              <a:defRPr/>
            </a:pPr>
            <a:endParaRPr lang="en-US" sz="2800" dirty="0" smtClean="0"/>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925527" cy="707886"/>
          </a:xfrm>
          <a:prstGeom prst="rect">
            <a:avLst/>
          </a:prstGeom>
        </p:spPr>
        <p:txBody>
          <a:bodyPr wrap="none">
            <a:spAutoFit/>
          </a:bodyPr>
          <a:lstStyle/>
          <a:p>
            <a:r>
              <a:rPr lang="en-US" sz="4000" b="1" kern="0" dirty="0">
                <a:solidFill>
                  <a:schemeClr val="bg1"/>
                </a:solidFill>
                <a:latin typeface="Times New Roman" pitchFamily="18" charset="0"/>
                <a:cs typeface="Times New Roman" pitchFamily="18" charset="0"/>
              </a:rPr>
              <a:t>INDOT</a:t>
            </a:r>
            <a:endParaRPr lang="en-US" sz="4000" dirty="0">
              <a:latin typeface="Times New Roman" pitchFamily="18" charset="0"/>
              <a:cs typeface="Times New Roman" pitchFamily="18" charset="0"/>
            </a:endParaRPr>
          </a:p>
        </p:txBody>
      </p:sp>
      <p:sp>
        <p:nvSpPr>
          <p:cNvPr id="4" name="Rectangle 3"/>
          <p:cNvSpPr>
            <a:spLocks noGrp="1" noChangeArrowheads="1"/>
          </p:cNvSpPr>
          <p:nvPr>
            <p:ph idx="1"/>
          </p:nvPr>
        </p:nvSpPr>
        <p:spPr bwMode="auto">
          <a:xfrm>
            <a:off x="457200" y="914400"/>
            <a:ext cx="8382000" cy="457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33CC"/>
              </a:buClr>
              <a:buSzPct val="70000"/>
            </a:pPr>
            <a:r>
              <a:rPr lang="en-US" sz="2800" dirty="0" smtClean="0"/>
              <a:t>INDOT Mission: </a:t>
            </a:r>
          </a:p>
          <a:p>
            <a:pPr lvl="1">
              <a:buClr>
                <a:srgbClr val="3333CC"/>
              </a:buClr>
              <a:buSzPct val="70000"/>
            </a:pPr>
            <a:r>
              <a:rPr lang="en-US" sz="2400" dirty="0" smtClean="0"/>
              <a:t>INDOT will plan, build, maintain and operate a superior transportation system enhancing safety, mobility and economic growth</a:t>
            </a:r>
          </a:p>
          <a:p>
            <a:pPr lvl="1">
              <a:buClr>
                <a:srgbClr val="3333CC"/>
              </a:buClr>
              <a:buSzPct val="70000"/>
            </a:pPr>
            <a:endParaRPr lang="en-US" sz="2400" dirty="0" smtClean="0"/>
          </a:p>
          <a:p>
            <a:pPr>
              <a:buClr>
                <a:srgbClr val="3333CC"/>
              </a:buClr>
              <a:buSzPct val="70000"/>
            </a:pPr>
            <a:r>
              <a:rPr lang="en-US" sz="2800" dirty="0" smtClean="0"/>
              <a:t>INDOT Values:  </a:t>
            </a:r>
          </a:p>
          <a:p>
            <a:pPr lvl="1">
              <a:buClr>
                <a:srgbClr val="3333CC"/>
              </a:buClr>
              <a:buSzPct val="70000"/>
            </a:pPr>
            <a:r>
              <a:rPr lang="en-US" sz="2400" dirty="0" smtClean="0"/>
              <a:t>Respect</a:t>
            </a:r>
          </a:p>
          <a:p>
            <a:pPr lvl="1">
              <a:buClr>
                <a:srgbClr val="3333CC"/>
              </a:buClr>
              <a:buSzPct val="70000"/>
            </a:pPr>
            <a:r>
              <a:rPr lang="en-US" sz="2400" dirty="0" smtClean="0"/>
              <a:t>Teamwork</a:t>
            </a:r>
          </a:p>
          <a:p>
            <a:pPr lvl="1">
              <a:buClr>
                <a:srgbClr val="3333CC"/>
              </a:buClr>
              <a:buSzPct val="70000"/>
            </a:pPr>
            <a:r>
              <a:rPr lang="en-US" sz="2400" dirty="0" smtClean="0"/>
              <a:t>Accountability</a:t>
            </a:r>
          </a:p>
          <a:p>
            <a:pPr lvl="1">
              <a:buClr>
                <a:srgbClr val="3333CC"/>
              </a:buClr>
              <a:buSzPct val="70000"/>
            </a:pPr>
            <a:r>
              <a:rPr lang="en-US" sz="2400" dirty="0" smtClean="0"/>
              <a:t>Excellence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bwMode="auto">
          <a:xfrm>
            <a:off x="457200" y="914400"/>
            <a:ext cx="5181600" cy="5257800"/>
          </a:xfrm>
          <a:ln>
            <a:miter lim="800000"/>
            <a:headEnd/>
            <a:tailEnd/>
          </a:ln>
        </p:spPr>
        <p:txBody>
          <a:bodyPr vert="horz" wrap="square" lIns="91440" tIns="45720" rIns="91440" bIns="45720" numCol="1" anchor="t" anchorCtr="0" compatLnSpc="1">
            <a:prstTxWarp prst="textNoShape">
              <a:avLst/>
            </a:prstTxWarp>
          </a:bodyPr>
          <a:lstStyle/>
          <a:p>
            <a:pPr marL="288925" lvl="1" indent="-288925" eaLnBrk="1" hangingPunct="1">
              <a:buClr>
                <a:srgbClr val="333399"/>
              </a:buClr>
              <a:buSzPct val="70000"/>
            </a:pPr>
            <a:r>
              <a:rPr lang="en-US" sz="2400" dirty="0" smtClean="0"/>
              <a:t>Six district offices</a:t>
            </a:r>
          </a:p>
          <a:p>
            <a:pPr marL="288925" lvl="1" indent="-288925" eaLnBrk="1" hangingPunct="1">
              <a:buClr>
                <a:srgbClr val="333399"/>
              </a:buClr>
              <a:buSzPct val="70000"/>
            </a:pPr>
            <a:r>
              <a:rPr lang="en-US" sz="2000" dirty="0" smtClean="0"/>
              <a:t>3,578 employees</a:t>
            </a:r>
          </a:p>
          <a:p>
            <a:pPr marL="625475" lvl="2" indent="-276225" eaLnBrk="1" hangingPunct="1">
              <a:buClr>
                <a:srgbClr val="333399"/>
              </a:buClr>
              <a:buSzPct val="70000"/>
            </a:pPr>
            <a:r>
              <a:rPr lang="en-US" sz="1600" dirty="0" smtClean="0"/>
              <a:t>1,534 Highway Technicians</a:t>
            </a:r>
          </a:p>
          <a:p>
            <a:pPr marL="625475" lvl="2" indent="-276225" eaLnBrk="1" hangingPunct="1">
              <a:buClr>
                <a:srgbClr val="333399"/>
              </a:buClr>
              <a:buSzPct val="70000"/>
            </a:pPr>
            <a:r>
              <a:rPr lang="en-US" sz="1600" dirty="0" smtClean="0"/>
              <a:t>780 Managers/Supervisors</a:t>
            </a:r>
          </a:p>
          <a:p>
            <a:pPr marL="625475" lvl="2" indent="-276225" eaLnBrk="1" hangingPunct="1">
              <a:buClr>
                <a:srgbClr val="333399"/>
              </a:buClr>
              <a:buSzPct val="70000"/>
            </a:pPr>
            <a:r>
              <a:rPr lang="en-US" sz="1600" dirty="0" smtClean="0"/>
              <a:t>437 Engineers</a:t>
            </a:r>
          </a:p>
          <a:p>
            <a:pPr marL="288925" lvl="1" indent="-288925" eaLnBrk="1" hangingPunct="1">
              <a:buClr>
                <a:srgbClr val="333399"/>
              </a:buClr>
              <a:buSzPct val="70000"/>
            </a:pPr>
            <a:r>
              <a:rPr lang="en-US" sz="2000" dirty="0" smtClean="0"/>
              <a:t>$401 million/annual operating budget</a:t>
            </a:r>
          </a:p>
          <a:p>
            <a:pPr marL="288925" lvl="1" indent="-288925" eaLnBrk="1" hangingPunct="1">
              <a:buClr>
                <a:srgbClr val="333399"/>
              </a:buClr>
              <a:buSzPct val="70000"/>
            </a:pPr>
            <a:r>
              <a:rPr lang="en-US" sz="2000" dirty="0" smtClean="0"/>
              <a:t>$1 billion/annual capital expenditures</a:t>
            </a:r>
          </a:p>
          <a:p>
            <a:pPr marL="288925" lvl="1" indent="-288925" eaLnBrk="1" hangingPunct="1">
              <a:buClr>
                <a:srgbClr val="333399"/>
              </a:buClr>
              <a:buSzPct val="70000"/>
            </a:pPr>
            <a:r>
              <a:rPr lang="en-US" sz="2000" dirty="0" smtClean="0"/>
              <a:t>28,400 total roadway lane miles</a:t>
            </a:r>
          </a:p>
          <a:p>
            <a:pPr marL="288925" lvl="1" indent="-288925" eaLnBrk="1" hangingPunct="1">
              <a:buClr>
                <a:srgbClr val="333399"/>
              </a:buClr>
              <a:buSzPct val="70000"/>
            </a:pPr>
            <a:r>
              <a:rPr lang="en-US" sz="2000" dirty="0" smtClean="0"/>
              <a:t>5,300 INDOT-owned bridges</a:t>
            </a:r>
          </a:p>
          <a:p>
            <a:pPr marL="288925" lvl="1" indent="-288925" eaLnBrk="1" hangingPunct="1">
              <a:buClr>
                <a:srgbClr val="333399"/>
              </a:buClr>
              <a:buSzPct val="70000"/>
            </a:pPr>
            <a:r>
              <a:rPr lang="en-US" sz="2000" dirty="0" smtClean="0"/>
              <a:t>INDOT also:</a:t>
            </a:r>
          </a:p>
          <a:p>
            <a:pPr marL="688975" lvl="2" indent="-288925" eaLnBrk="1" hangingPunct="1">
              <a:buClr>
                <a:srgbClr val="333399"/>
              </a:buClr>
              <a:buSzPct val="70000"/>
            </a:pPr>
            <a:r>
              <a:rPr lang="en-US" sz="1600" dirty="0" smtClean="0"/>
              <a:t>Assists 42 railroads in planning &amp; development</a:t>
            </a:r>
            <a:br>
              <a:rPr lang="en-US" sz="1600" dirty="0" smtClean="0"/>
            </a:br>
            <a:r>
              <a:rPr lang="en-US" sz="1600" dirty="0" smtClean="0"/>
              <a:t>of more than 3,880 miles of active rail lines</a:t>
            </a:r>
          </a:p>
          <a:p>
            <a:pPr marL="688975" lvl="2" indent="-288925" eaLnBrk="1" hangingPunct="1">
              <a:buClr>
                <a:srgbClr val="333399"/>
              </a:buClr>
              <a:buSzPct val="70000"/>
            </a:pPr>
            <a:r>
              <a:rPr lang="en-US" sz="1600" dirty="0" smtClean="0"/>
              <a:t>Supports 69 Indiana State Aviation System Plan airports</a:t>
            </a:r>
          </a:p>
          <a:p>
            <a:pPr marL="688975" lvl="2" indent="-288925" eaLnBrk="1" hangingPunct="1">
              <a:buClr>
                <a:srgbClr val="333399"/>
              </a:buClr>
              <a:buSzPct val="70000"/>
            </a:pPr>
            <a:endParaRPr lang="en-US" sz="2000" dirty="0" smtClean="0">
              <a:solidFill>
                <a:srgbClr val="FF0000"/>
              </a:solidFill>
            </a:endParaRPr>
          </a:p>
          <a:p>
            <a:pPr marL="288925" lvl="1" indent="-288925" eaLnBrk="1" hangingPunct="1">
              <a:buClr>
                <a:srgbClr val="333399"/>
              </a:buClr>
              <a:buSzPct val="70000"/>
            </a:pPr>
            <a:endParaRPr lang="en-US" sz="2400" dirty="0" smtClean="0"/>
          </a:p>
          <a:p>
            <a:pPr marL="288925" lvl="1" indent="-288925" eaLnBrk="1" hangingPunct="1">
              <a:buClr>
                <a:srgbClr val="333399"/>
              </a:buClr>
              <a:buSzPct val="70000"/>
            </a:pPr>
            <a:endParaRPr lang="en-US" sz="2400" dirty="0" smtClean="0"/>
          </a:p>
          <a:p>
            <a:pPr marL="400050" eaLnBrk="1" hangingPunct="1">
              <a:buClr>
                <a:schemeClr val="tx2"/>
              </a:buClr>
              <a:buSzPct val="70000"/>
              <a:defRPr/>
            </a:pPr>
            <a:endParaRPr lang="en-US" sz="2800" dirty="0" smtClean="0"/>
          </a:p>
        </p:txBody>
      </p:sp>
      <p:sp>
        <p:nvSpPr>
          <p:cNvPr id="3" name="Rectangle 2"/>
          <p:cNvSpPr/>
          <p:nvPr/>
        </p:nvSpPr>
        <p:spPr>
          <a:xfrm>
            <a:off x="457200" y="0"/>
            <a:ext cx="3962400" cy="707886"/>
          </a:xfrm>
          <a:prstGeom prst="rect">
            <a:avLst/>
          </a:prstGeom>
        </p:spPr>
        <p:txBody>
          <a:bodyPr wrap="square">
            <a:spAutoFit/>
          </a:bodyPr>
          <a:lstStyle/>
          <a:p>
            <a:pPr eaLnBrk="0" hangingPunct="0">
              <a:defRPr/>
            </a:pPr>
            <a:r>
              <a:rPr lang="en-US" sz="4000" b="1" kern="0" dirty="0">
                <a:solidFill>
                  <a:schemeClr val="bg1"/>
                </a:solidFill>
                <a:latin typeface="Times New Roman" pitchFamily="18" charset="0"/>
                <a:cs typeface="Times New Roman" pitchFamily="18" charset="0"/>
              </a:rPr>
              <a:t>INDOT </a:t>
            </a:r>
            <a:r>
              <a:rPr lang="en-US" sz="4000" b="1" kern="0" dirty="0" smtClean="0">
                <a:solidFill>
                  <a:schemeClr val="bg1"/>
                </a:solidFill>
                <a:latin typeface="Times New Roman" pitchFamily="18" charset="0"/>
                <a:cs typeface="Times New Roman" pitchFamily="18" charset="0"/>
              </a:rPr>
              <a:t>Profile</a:t>
            </a:r>
            <a:endParaRPr lang="en-US" sz="4000" b="1" kern="0" dirty="0">
              <a:solidFill>
                <a:schemeClr val="bg1"/>
              </a:solidFill>
              <a:latin typeface="Times New Roman" pitchFamily="18" charset="0"/>
              <a:cs typeface="Times New Roman" pitchFamily="18" charset="0"/>
            </a:endParaRPr>
          </a:p>
        </p:txBody>
      </p:sp>
      <p:graphicFrame>
        <p:nvGraphicFramePr>
          <p:cNvPr id="6" name="Chart 5"/>
          <p:cNvGraphicFramePr/>
          <p:nvPr/>
        </p:nvGraphicFramePr>
        <p:xfrm>
          <a:off x="5791200" y="990600"/>
          <a:ext cx="35814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457200" y="152400"/>
            <a:ext cx="8229600" cy="609600"/>
          </a:xfrm>
          <a:prstGeom prst="rect">
            <a:avLst/>
          </a:prstGeom>
          <a:noFill/>
          <a:ln>
            <a:miter lim="800000"/>
            <a:headEnd/>
            <a:tailEnd/>
          </a:ln>
        </p:spPr>
        <p:txBody>
          <a:bodyPr/>
          <a:lstStyle/>
          <a:p>
            <a:r>
              <a:rPr lang="en-US" sz="4000" b="1" dirty="0" smtClean="0">
                <a:solidFill>
                  <a:schemeClr val="bg1"/>
                </a:solidFill>
                <a:latin typeface="Times New Roman" pitchFamily="18" charset="0"/>
                <a:cs typeface="Times New Roman" pitchFamily="18" charset="0"/>
              </a:rPr>
              <a:t>Public Hearing</a:t>
            </a:r>
          </a:p>
        </p:txBody>
      </p:sp>
      <p:sp>
        <p:nvSpPr>
          <p:cNvPr id="32770" name="Rectangle 3"/>
          <p:cNvSpPr>
            <a:spLocks noGrp="1" noChangeArrowheads="1"/>
          </p:cNvSpPr>
          <p:nvPr>
            <p:ph type="body" idx="4294967295"/>
          </p:nvPr>
        </p:nvSpPr>
        <p:spPr bwMode="auto">
          <a:xfrm>
            <a:off x="457200" y="990600"/>
            <a:ext cx="8229600" cy="4525963"/>
          </a:xfrm>
          <a:prstGeom prst="rect">
            <a:avLst/>
          </a:prstGeom>
          <a:noFill/>
          <a:ln>
            <a:miter lim="800000"/>
            <a:headEnd/>
            <a:tailEnd/>
          </a:ln>
        </p:spPr>
        <p:txBody>
          <a:bodyPr/>
          <a:lstStyle/>
          <a:p>
            <a:r>
              <a:rPr lang="en-US" sz="2800" dirty="0" smtClean="0">
                <a:latin typeface="Times New Roman" pitchFamily="18" charset="0"/>
                <a:cs typeface="Times New Roman" pitchFamily="18" charset="0"/>
              </a:rPr>
              <a:t>Sign-in at attendance table to be added to project mailing list </a:t>
            </a:r>
          </a:p>
          <a:p>
            <a:r>
              <a:rPr lang="en-US" sz="2800" dirty="0" smtClean="0">
                <a:latin typeface="Times New Roman" pitchFamily="18" charset="0"/>
                <a:cs typeface="Times New Roman" pitchFamily="18" charset="0"/>
              </a:rPr>
              <a:t>A public hearing notice was mailed to known property owners within project area</a:t>
            </a:r>
          </a:p>
          <a:p>
            <a:r>
              <a:rPr lang="en-US" sz="2800" dirty="0" smtClean="0">
                <a:latin typeface="Times New Roman" pitchFamily="18" charset="0"/>
                <a:cs typeface="Times New Roman" pitchFamily="18" charset="0"/>
              </a:rPr>
              <a:t>Announcement of this hearing was posted to INDOT website.  A media release was also issued</a:t>
            </a:r>
          </a:p>
          <a:p>
            <a:r>
              <a:rPr lang="en-US" sz="2800" dirty="0" smtClean="0">
                <a:latin typeface="Times New Roman" pitchFamily="18" charset="0"/>
                <a:cs typeface="Times New Roman" pitchFamily="18" charset="0"/>
              </a:rPr>
              <a:t>Legal notice of public hearing published in the Goshen News on 8/14 &amp; 8/19 and The Mail-Journal “the Paper” in Milford on 8/14 &amp; 8/21  </a:t>
            </a:r>
          </a:p>
          <a:p>
            <a:endParaRPr lang="en-US" sz="2800" dirty="0" smtClean="0">
              <a:latin typeface="Times New Roman" pitchFamily="18" charset="0"/>
              <a:cs typeface="Times New Roman" pitchFamily="18" charset="0"/>
            </a:endParaRPr>
          </a:p>
          <a:p>
            <a:pPr lvl="1"/>
            <a:endParaRPr lang="en-US" dirty="0" smtClean="0"/>
          </a:p>
          <a:p>
            <a:endParaRPr lang="en-US"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44575"/>
            <a:ext cx="8229600" cy="708025"/>
          </a:xfrm>
          <a:prstGeom prst="rect">
            <a:avLst/>
          </a:prstGeom>
        </p:spPr>
        <p:txBody>
          <a:bodyPr anchor="ctr" anchorCtr="1">
            <a:spAutoFit/>
          </a:bodyPr>
          <a:lstStyle/>
          <a:p>
            <a:pPr eaLnBrk="1" hangingPunct="1">
              <a:defRPr/>
            </a:pPr>
            <a:r>
              <a:rPr lang="en-US" sz="4000" dirty="0" smtClean="0">
                <a:effectLst>
                  <a:outerShdw blurRad="38100" dist="38100" dir="2700000" algn="tl">
                    <a:srgbClr val="C0C0C0"/>
                  </a:outerShdw>
                </a:effectLst>
              </a:rPr>
              <a:t>Project Development Process</a:t>
            </a:r>
          </a:p>
        </p:txBody>
      </p:sp>
      <p:sp>
        <p:nvSpPr>
          <p:cNvPr id="10243" name="Up Arrow Callout 72"/>
          <p:cNvSpPr>
            <a:spLocks noChangeArrowheads="1"/>
          </p:cNvSpPr>
          <p:nvPr/>
        </p:nvSpPr>
        <p:spPr bwMode="auto">
          <a:xfrm>
            <a:off x="5105400" y="4779963"/>
            <a:ext cx="762000" cy="706437"/>
          </a:xfrm>
          <a:prstGeom prst="upArrowCallout">
            <a:avLst>
              <a:gd name="adj1" fmla="val 23101"/>
              <a:gd name="adj2" fmla="val 25019"/>
              <a:gd name="adj3" fmla="val 25000"/>
              <a:gd name="adj4" fmla="val 64977"/>
            </a:avLst>
          </a:prstGeom>
          <a:solidFill>
            <a:srgbClr val="FFFF00"/>
          </a:solidFill>
          <a:ln w="9525" algn="ctr">
            <a:solidFill>
              <a:schemeClr val="tx1"/>
            </a:solidFill>
            <a:round/>
            <a:headEnd/>
            <a:tailEnd/>
          </a:ln>
        </p:spPr>
        <p:txBody>
          <a:bodyPr>
            <a:spAutoFit/>
          </a:bodyPr>
          <a:lstStyle/>
          <a:p>
            <a:pPr algn="ctr"/>
            <a:r>
              <a:rPr lang="en-US" sz="1200" b="1">
                <a:solidFill>
                  <a:srgbClr val="000000"/>
                </a:solidFill>
                <a:latin typeface="Arial" charset="0"/>
              </a:rPr>
              <a:t>We Are Here</a:t>
            </a:r>
          </a:p>
        </p:txBody>
      </p:sp>
      <p:graphicFrame>
        <p:nvGraphicFramePr>
          <p:cNvPr id="8" name="Content Placeholder 7"/>
          <p:cNvGraphicFramePr>
            <a:graphicFrameLocks noGrp="1"/>
          </p:cNvGraphicFramePr>
          <p:nvPr>
            <p:ph idx="4294967295"/>
          </p:nvPr>
        </p:nvGraphicFramePr>
        <p:xfrm>
          <a:off x="381000" y="2057400"/>
          <a:ext cx="5715000" cy="152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7"/>
          <p:cNvGraphicFramePr>
            <a:graphicFrameLocks/>
          </p:cNvGraphicFramePr>
          <p:nvPr/>
        </p:nvGraphicFramePr>
        <p:xfrm>
          <a:off x="1828800" y="3505200"/>
          <a:ext cx="7315200" cy="1523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247" name="Up-Down Arrow 16"/>
          <p:cNvSpPr>
            <a:spLocks noChangeArrowheads="1"/>
          </p:cNvSpPr>
          <p:nvPr/>
        </p:nvSpPr>
        <p:spPr bwMode="auto">
          <a:xfrm>
            <a:off x="2209800" y="3276600"/>
            <a:ext cx="228600" cy="457200"/>
          </a:xfrm>
          <a:prstGeom prst="upDownArrow">
            <a:avLst>
              <a:gd name="adj1" fmla="val 50000"/>
              <a:gd name="adj2" fmla="val 50000"/>
            </a:avLst>
          </a:prstGeom>
          <a:solidFill>
            <a:srgbClr val="FFC000"/>
          </a:solidFill>
          <a:ln w="9525" algn="ctr">
            <a:solidFill>
              <a:schemeClr val="tx1"/>
            </a:solidFill>
            <a:round/>
            <a:headEnd/>
            <a:tailEnd/>
          </a:ln>
        </p:spPr>
        <p:txBody>
          <a:bodyPr/>
          <a:lstStyle/>
          <a:p>
            <a:endParaRPr lang="en-US">
              <a:latin typeface="Arial" charset="0"/>
            </a:endParaRPr>
          </a:p>
        </p:txBody>
      </p:sp>
      <p:sp>
        <p:nvSpPr>
          <p:cNvPr id="10248" name="Up-Down Arrow 17"/>
          <p:cNvSpPr>
            <a:spLocks noChangeArrowheads="1"/>
          </p:cNvSpPr>
          <p:nvPr/>
        </p:nvSpPr>
        <p:spPr bwMode="auto">
          <a:xfrm>
            <a:off x="5105400" y="3276600"/>
            <a:ext cx="228600" cy="457200"/>
          </a:xfrm>
          <a:prstGeom prst="upDownArrow">
            <a:avLst>
              <a:gd name="adj1" fmla="val 50000"/>
              <a:gd name="adj2" fmla="val 50000"/>
            </a:avLst>
          </a:prstGeom>
          <a:solidFill>
            <a:srgbClr val="FFC000"/>
          </a:solidFill>
          <a:ln w="9525" algn="ctr">
            <a:solidFill>
              <a:schemeClr val="tx1"/>
            </a:solidFill>
            <a:round/>
            <a:headEnd/>
            <a:tailEnd/>
          </a:ln>
        </p:spPr>
        <p:txBody>
          <a:bodyPr/>
          <a:lstStyle/>
          <a:p>
            <a:endParaRPr lang="en-US">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457200" y="1524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Environmental Document</a:t>
            </a:r>
          </a:p>
        </p:txBody>
      </p:sp>
      <p:sp>
        <p:nvSpPr>
          <p:cNvPr id="24578" name="Rectangle 3"/>
          <p:cNvSpPr>
            <a:spLocks noGrp="1" noChangeArrowheads="1"/>
          </p:cNvSpPr>
          <p:nvPr>
            <p:ph type="body" idx="1"/>
          </p:nvPr>
        </p:nvSpPr>
        <p:spPr bwMode="auto">
          <a:xfrm>
            <a:off x="457200" y="1295400"/>
            <a:ext cx="8229600" cy="43434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Times New Roman" pitchFamily="18" charset="0"/>
                <a:cs typeface="Times New Roman" pitchFamily="18" charset="0"/>
              </a:rPr>
              <a:t>Requirement of the National Environmental Policy Act (NEPA)</a:t>
            </a:r>
          </a:p>
          <a:p>
            <a:pPr lvl="1">
              <a:buClr>
                <a:srgbClr val="3333CC"/>
              </a:buClr>
            </a:pPr>
            <a:r>
              <a:rPr lang="en-US" dirty="0" smtClean="0">
                <a:latin typeface="Times New Roman" pitchFamily="18" charset="0"/>
                <a:cs typeface="Times New Roman" pitchFamily="18" charset="0"/>
              </a:rPr>
              <a:t>Requires INDOT to analyze and evaluate the impacts of a proposed project to the natural and socio-economic environments</a:t>
            </a:r>
          </a:p>
          <a:p>
            <a:pPr lvl="1">
              <a:buClr>
                <a:srgbClr val="3333CC"/>
              </a:buClr>
            </a:pPr>
            <a:r>
              <a:rPr lang="en-US" dirty="0" smtClean="0">
                <a:latin typeface="Times New Roman" pitchFamily="18" charset="0"/>
                <a:cs typeface="Times New Roman" pitchFamily="18" charset="0"/>
              </a:rPr>
              <a:t>Impacts are described in environmental document</a:t>
            </a:r>
          </a:p>
          <a:p>
            <a:pPr lvl="1">
              <a:buClr>
                <a:srgbClr val="3333CC"/>
              </a:buClr>
            </a:pPr>
            <a:r>
              <a:rPr lang="en-US" dirty="0" smtClean="0">
                <a:latin typeface="Times New Roman" pitchFamily="18" charset="0"/>
                <a:cs typeface="Times New Roman" pitchFamily="18" charset="0"/>
              </a:rPr>
              <a:t>Environmental document was released for public involvement  July 2013</a:t>
            </a:r>
          </a:p>
          <a:p>
            <a:pPr lvl="1">
              <a:buFont typeface="Wingdings" pitchFamily="2" charset="2"/>
              <a:buNone/>
            </a:pPr>
            <a:endParaRPr lang="en-US" sz="3200" dirty="0" smtClean="0">
              <a:latin typeface="Times New Roman" pitchFamily="18" charset="0"/>
              <a:cs typeface="Times New Roman" pitchFamily="18" charset="0"/>
            </a:endParaRPr>
          </a:p>
          <a:p>
            <a:pPr>
              <a:buFont typeface="Wingdings" pitchFamily="2" charset="2"/>
              <a:buNone/>
            </a:pPr>
            <a:endParaRPr lang="en-US" dirty="0" smtClean="0">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Times New Roman" pitchFamily="18" charset="0"/>
                <a:cs typeface="Times New Roman" pitchFamily="18" charset="0"/>
              </a:rPr>
              <a:t>Environmental Document</a:t>
            </a:r>
          </a:p>
        </p:txBody>
      </p:sp>
      <p:sp>
        <p:nvSpPr>
          <p:cNvPr id="26626" name="Rectangle 3"/>
          <p:cNvSpPr>
            <a:spLocks noGrp="1" noChangeArrowheads="1"/>
          </p:cNvSpPr>
          <p:nvPr>
            <p:ph type="body" idx="1"/>
          </p:nvPr>
        </p:nvSpPr>
        <p:spPr bwMode="auto">
          <a:xfrm>
            <a:off x="457200" y="11430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dirty="0" smtClean="0">
                <a:latin typeface="Times New Roman" pitchFamily="18" charset="0"/>
                <a:cs typeface="Times New Roman" pitchFamily="18" charset="0"/>
              </a:rPr>
              <a:t>Development of document begins once purpose and need for the project has been clearly identified</a:t>
            </a:r>
          </a:p>
          <a:p>
            <a:pPr>
              <a:lnSpc>
                <a:spcPct val="80000"/>
              </a:lnSpc>
            </a:pPr>
            <a:endParaRPr lang="en-US" sz="1200" dirty="0" smtClean="0">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Develop a number of possible alternatives including a “Do Nothing” alternative as a baseline for comparison</a:t>
            </a:r>
          </a:p>
          <a:p>
            <a:pPr>
              <a:lnSpc>
                <a:spcPct val="80000"/>
              </a:lnSpc>
            </a:pPr>
            <a:endParaRPr lang="en-US" sz="1200" dirty="0" smtClean="0">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Screen alternatives to identify a preferred alternative</a:t>
            </a:r>
          </a:p>
          <a:p>
            <a:pPr>
              <a:lnSpc>
                <a:spcPct val="80000"/>
              </a:lnSpc>
            </a:pPr>
            <a:endParaRPr lang="en-US" sz="1200" b="1" dirty="0" smtClean="0">
              <a:solidFill>
                <a:srgbClr val="FF0000"/>
              </a:solidFill>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Solicit public comment on environmental document and preliminary design plan </a:t>
            </a:r>
          </a:p>
          <a:p>
            <a:pPr>
              <a:lnSpc>
                <a:spcPct val="80000"/>
              </a:lnSpc>
            </a:pPr>
            <a:endParaRPr lang="en-US" sz="1200" dirty="0" smtClean="0">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Solicit, address, and fully consider public comments as part of decision making process </a:t>
            </a:r>
            <a:endParaRPr lang="en-US" sz="2800" b="1" dirty="0" smtClean="0">
              <a:solidFill>
                <a:srgbClr val="FF000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7924800" y="6400800"/>
            <a:ext cx="1066800" cy="304800"/>
          </a:xfrm>
          <a:prstGeom prst="rect">
            <a:avLst/>
          </a:prstGeom>
          <a:noFill/>
          <a:ln>
            <a:miter lim="800000"/>
            <a:headEnd/>
            <a:tailEnd/>
          </a:ln>
        </p:spPr>
        <p:txBody>
          <a:bodyPr/>
          <a:lstStyle/>
          <a:p>
            <a:pPr algn="ctr" eaLnBrk="0" hangingPunct="0">
              <a:defRPr/>
            </a:pPr>
            <a:endParaRPr lang="en-US" sz="1200" kern="0" dirty="0">
              <a:solidFill>
                <a:srgbClr val="3333CC"/>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Blends">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5661</TotalTime>
  <Words>1803</Words>
  <Application>Microsoft Office PowerPoint</Application>
  <PresentationFormat>On-screen Show (4:3)</PresentationFormat>
  <Paragraphs>381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3_Blends</vt:lpstr>
      <vt:lpstr>Slide 1</vt:lpstr>
      <vt:lpstr>Welcome</vt:lpstr>
      <vt:lpstr>Welcome</vt:lpstr>
      <vt:lpstr>Slide 4</vt:lpstr>
      <vt:lpstr>Slide 5</vt:lpstr>
      <vt:lpstr>Public Hearing</vt:lpstr>
      <vt:lpstr>Project Development Process</vt:lpstr>
      <vt:lpstr>Environmental Document</vt:lpstr>
      <vt:lpstr>Environmental Document</vt:lpstr>
      <vt:lpstr>Elements of the Environmental Documentation</vt:lpstr>
      <vt:lpstr>Environmental Document</vt:lpstr>
      <vt:lpstr>Project Description</vt:lpstr>
      <vt:lpstr>Alternatives Considered</vt:lpstr>
      <vt:lpstr>Do Nothing Alternative</vt:lpstr>
      <vt:lpstr>Alternatives Considered</vt:lpstr>
      <vt:lpstr>Alternatives Considered</vt:lpstr>
      <vt:lpstr>Alternatives Considered</vt:lpstr>
      <vt:lpstr>Alternatives Considered</vt:lpstr>
      <vt:lpstr>Preferred Alternative</vt:lpstr>
      <vt:lpstr>Preferred Alternative</vt:lpstr>
      <vt:lpstr>Preferred Alternative </vt:lpstr>
      <vt:lpstr>Preferred Alternative </vt:lpstr>
      <vt:lpstr>Preferred Alternative </vt:lpstr>
      <vt:lpstr>Construction </vt:lpstr>
      <vt:lpstr>Construction </vt:lpstr>
      <vt:lpstr>Proposed Detour </vt:lpstr>
      <vt:lpstr>Real Estate Acquisition Process</vt:lpstr>
      <vt:lpstr>Real Estate Acquisition </vt:lpstr>
      <vt:lpstr>Real Estate Acquisition Process</vt:lpstr>
      <vt:lpstr>Project Schedule </vt:lpstr>
      <vt:lpstr>INDOT would like to hear from you</vt:lpstr>
      <vt:lpstr>Public Involvement Team</vt:lpstr>
      <vt:lpstr>Submit Public Comments</vt:lpstr>
      <vt:lpstr>THANK  YOU</vt:lpstr>
    </vt:vector>
  </TitlesOfParts>
  <Company>Indiana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Business Information and Technology Solutions</dc:creator>
  <cp:lastModifiedBy>ngearlds</cp:lastModifiedBy>
  <cp:revision>563</cp:revision>
  <dcterms:created xsi:type="dcterms:W3CDTF">2006-07-17T19:52:40Z</dcterms:created>
  <dcterms:modified xsi:type="dcterms:W3CDTF">2013-08-28T18:36:43Z</dcterms:modified>
</cp:coreProperties>
</file>