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5" r:id="rId5"/>
    <p:sldMasterId id="2147483687" r:id="rId6"/>
  </p:sldMasterIdLst>
  <p:notesMasterIdLst>
    <p:notesMasterId r:id="rId55"/>
  </p:notesMasterIdLst>
  <p:handoutMasterIdLst>
    <p:handoutMasterId r:id="rId56"/>
  </p:handoutMasterIdLst>
  <p:sldIdLst>
    <p:sldId id="257" r:id="rId7"/>
    <p:sldId id="258" r:id="rId8"/>
    <p:sldId id="265" r:id="rId9"/>
    <p:sldId id="269" r:id="rId10"/>
    <p:sldId id="259" r:id="rId11"/>
    <p:sldId id="260" r:id="rId12"/>
    <p:sldId id="261" r:id="rId13"/>
    <p:sldId id="313" r:id="rId14"/>
    <p:sldId id="315" r:id="rId15"/>
    <p:sldId id="316" r:id="rId16"/>
    <p:sldId id="317" r:id="rId17"/>
    <p:sldId id="318" r:id="rId18"/>
    <p:sldId id="319" r:id="rId19"/>
    <p:sldId id="314" r:id="rId20"/>
    <p:sldId id="311" r:id="rId21"/>
    <p:sldId id="333" r:id="rId22"/>
    <p:sldId id="296" r:id="rId23"/>
    <p:sldId id="334" r:id="rId24"/>
    <p:sldId id="347" r:id="rId25"/>
    <p:sldId id="307" r:id="rId26"/>
    <p:sldId id="308" r:id="rId27"/>
    <p:sldId id="330" r:id="rId28"/>
    <p:sldId id="326" r:id="rId29"/>
    <p:sldId id="322" r:id="rId30"/>
    <p:sldId id="309" r:id="rId31"/>
    <p:sldId id="327" r:id="rId32"/>
    <p:sldId id="331" r:id="rId33"/>
    <p:sldId id="332" r:id="rId34"/>
    <p:sldId id="325" r:id="rId35"/>
    <p:sldId id="324" r:id="rId36"/>
    <p:sldId id="323" r:id="rId37"/>
    <p:sldId id="328" r:id="rId38"/>
    <p:sldId id="335" r:id="rId39"/>
    <p:sldId id="336" r:id="rId40"/>
    <p:sldId id="337" r:id="rId41"/>
    <p:sldId id="267" r:id="rId42"/>
    <p:sldId id="338" r:id="rId43"/>
    <p:sldId id="266" r:id="rId44"/>
    <p:sldId id="339" r:id="rId45"/>
    <p:sldId id="340" r:id="rId46"/>
    <p:sldId id="341" r:id="rId47"/>
    <p:sldId id="342" r:id="rId48"/>
    <p:sldId id="345" r:id="rId49"/>
    <p:sldId id="343" r:id="rId50"/>
    <p:sldId id="346" r:id="rId51"/>
    <p:sldId id="344" r:id="rId52"/>
    <p:sldId id="264" r:id="rId53"/>
    <p:sldId id="321" r:id="rId5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18475B-7B0D-5F56-4A9B-083D0F87ED6E}" name="Schwinghamer, Alex" initials="SA" userId="S::aschwinghamer@indot.in.gov::5fa5cc7f-a7e9-4522-a9af-f326a8cd22c0" providerId="AD"/>
  <p188:author id="{5AC73C5F-89B3-BA6D-BE0A-B13960514B4F}" name="Emerick, James" initials="EJ" userId="S::jemerick@indot.in.gov::763cdcd8-6000-431d-b84c-e1ab083344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CC"/>
    <a:srgbClr val="FFFFFF"/>
    <a:srgbClr val="333399"/>
    <a:srgbClr val="FDEE20"/>
    <a:srgbClr val="99CCFF"/>
    <a:srgbClr val="A3A3E0"/>
    <a:srgbClr val="6B6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0CCFB-E9D2-4376-82E8-C99FF823E9F3}" v="203" dt="2023-03-13T18:35:01.708"/>
    <p1510:client id="{1A89A202-6F9B-4206-C9C4-83494ED0E7C1}" v="109" dt="2023-03-13T13:55:46.952"/>
    <p1510:client id="{6612972E-864F-261A-F39C-93B1C2F1FD34}" v="13" dt="2023-03-13T12:07:55.717"/>
    <p1510:client id="{8F73AE92-C170-5BE1-5F18-2BE26B1140BA}" v="51" dt="2023-03-13T13:51:55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8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Soils can be compromised during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Soils can be compromised during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1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(Calibri Light 32)</a:t>
            </a:r>
          </a:p>
          <a:p>
            <a:r>
              <a:rPr lang="en-US"/>
              <a:t>Presenter title, INDOT (Calibri Light 32)</a:t>
            </a:r>
          </a:p>
          <a:p>
            <a:r>
              <a:rPr lang="en-US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188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n.gov/indot/engineering/files/HRA-Project-Type-Determination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ndot/engineering/hydraulic-engineerin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ndot/engineering/files/percolation-Infiltration-guidelines.pdf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jemerick@indot.in.gov" TargetMode="External"/><Relationship Id="rId3" Type="http://schemas.openxmlformats.org/officeDocument/2006/relationships/hyperlink" Target="mailto:Hydraulics@indot.IN.gov" TargetMode="External"/><Relationship Id="rId7" Type="http://schemas.openxmlformats.org/officeDocument/2006/relationships/hyperlink" Target="mailto:aschwinghamer@indot.in.gov" TargetMode="External"/><Relationship Id="rId2" Type="http://schemas.openxmlformats.org/officeDocument/2006/relationships/hyperlink" Target="https://public.govdelivery.com/accounts/INDOT/subscriber/new?topic_id=INDOT_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bailey1@indot.in.gov" TargetMode="External"/><Relationship Id="rId5" Type="http://schemas.openxmlformats.org/officeDocument/2006/relationships/hyperlink" Target="mailto:hydraulics@indot.in.gov" TargetMode="External"/><Relationship Id="rId4" Type="http://schemas.openxmlformats.org/officeDocument/2006/relationships/hyperlink" Target="https://www.in.gov/indot/engineering/hydraulic-engineerin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forindiana.in.gov/job/Indianapolis-Highway-Engineer-Supv-IN-46204/1001436600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INDOT Hydraulics:  Design Guidance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Mark Bailey, PE</a:t>
            </a:r>
          </a:p>
          <a:p>
            <a:r>
              <a:rPr lang="en-US"/>
              <a:t>Alex Schwinghamer, PE</a:t>
            </a:r>
          </a:p>
          <a:p>
            <a:r>
              <a:rPr lang="en-US"/>
              <a:t>Jim Emerick, PE</a:t>
            </a:r>
          </a:p>
        </p:txBody>
      </p:sp>
    </p:spTree>
    <p:extLst>
      <p:ext uri="{BB962C8B-B14F-4D97-AF65-F5344CB8AC3E}">
        <p14:creationId xmlns:p14="http://schemas.microsoft.com/office/powerpoint/2010/main" val="331447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73F18-B76A-5220-CC90-60FDE1849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Liners</a:t>
            </a:r>
          </a:p>
          <a:p>
            <a:pPr lvl="1"/>
            <a:r>
              <a:rPr lang="en-US"/>
              <a:t>HDPE (High Density Polyethylene)</a:t>
            </a:r>
          </a:p>
          <a:p>
            <a:pPr lvl="1"/>
            <a:r>
              <a:rPr lang="en-US"/>
              <a:t>CIPP </a:t>
            </a:r>
          </a:p>
          <a:p>
            <a:pPr lvl="1"/>
            <a:r>
              <a:rPr lang="en-US"/>
              <a:t>Paved Invert</a:t>
            </a:r>
          </a:p>
          <a:p>
            <a:pPr lvl="1"/>
            <a:r>
              <a:rPr lang="en-US"/>
              <a:t>Steel</a:t>
            </a:r>
          </a:p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4E38DD-FB4E-A3CD-4D99-29D05A694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62409"/>
            <a:ext cx="11734800" cy="399559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3487EA-CACF-BECF-62CF-449EC810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CMPA Coordinate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237F5-E2C3-2F4B-828C-E571ECCB516F}"/>
              </a:ext>
            </a:extLst>
          </p:cNvPr>
          <p:cNvSpPr/>
          <p:nvPr/>
        </p:nvSpPr>
        <p:spPr>
          <a:xfrm>
            <a:off x="685800" y="1371600"/>
            <a:ext cx="441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85F1033-5DCA-E774-55C5-9E17627F16EC}"/>
              </a:ext>
            </a:extLst>
          </p:cNvPr>
          <p:cNvSpPr txBox="1">
            <a:spLocks/>
          </p:cNvSpPr>
          <p:nvPr/>
        </p:nvSpPr>
        <p:spPr>
          <a:xfrm>
            <a:off x="6248400" y="914400"/>
            <a:ext cx="5791200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Includes solid wall and profile wall liners</a:t>
            </a:r>
          </a:p>
          <a:p>
            <a:pPr>
              <a:spcAft>
                <a:spcPts val="0"/>
              </a:spcAft>
            </a:pPr>
            <a:r>
              <a:rPr lang="en-US">
                <a:cs typeface="Calibri Light"/>
              </a:rPr>
              <a:t>Updated periodically per supplier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37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73F18-B76A-5220-CC90-60FDE1849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Liners</a:t>
            </a:r>
          </a:p>
          <a:p>
            <a:pPr lvl="1"/>
            <a:r>
              <a:rPr lang="en-US"/>
              <a:t>HDPE</a:t>
            </a:r>
          </a:p>
          <a:p>
            <a:pPr lvl="1"/>
            <a:r>
              <a:rPr lang="en-US"/>
              <a:t>CIPP (Cured in place pipe)</a:t>
            </a:r>
          </a:p>
          <a:p>
            <a:pPr lvl="1"/>
            <a:r>
              <a:rPr lang="en-US"/>
              <a:t>Paved Invert</a:t>
            </a:r>
          </a:p>
          <a:p>
            <a:pPr lvl="1"/>
            <a:r>
              <a:rPr lang="en-US"/>
              <a:t>Steel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487EA-CACF-BECF-62CF-449EC810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CMPA Coordinate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237F5-E2C3-2F4B-828C-E571ECCB516F}"/>
              </a:ext>
            </a:extLst>
          </p:cNvPr>
          <p:cNvSpPr/>
          <p:nvPr/>
        </p:nvSpPr>
        <p:spPr>
          <a:xfrm>
            <a:off x="685800" y="1795609"/>
            <a:ext cx="3429000" cy="337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91CCD-D3F7-6EF5-119B-65BB4F8AD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8" y="2895600"/>
            <a:ext cx="11887201" cy="37531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B96EFC-8179-D58C-A9D0-61AE71BC4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Error will occur if structure is too big for a CIPP</a:t>
            </a:r>
          </a:p>
          <a:p>
            <a:pPr lvl="1"/>
            <a:r>
              <a:rPr lang="en-US"/>
              <a:t>It will not draw the liner</a:t>
            </a:r>
          </a:p>
        </p:txBody>
      </p:sp>
    </p:spTree>
    <p:extLst>
      <p:ext uri="{BB962C8B-B14F-4D97-AF65-F5344CB8AC3E}">
        <p14:creationId xmlns:p14="http://schemas.microsoft.com/office/powerpoint/2010/main" val="315799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73F18-B76A-5220-CC90-60FDE1849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Liners</a:t>
            </a:r>
          </a:p>
          <a:p>
            <a:pPr lvl="1"/>
            <a:r>
              <a:rPr lang="en-US"/>
              <a:t>HDPE</a:t>
            </a:r>
          </a:p>
          <a:p>
            <a:pPr lvl="1"/>
            <a:r>
              <a:rPr lang="en-US"/>
              <a:t>CIPP</a:t>
            </a:r>
          </a:p>
          <a:p>
            <a:pPr lvl="1"/>
            <a:r>
              <a:rPr lang="en-US"/>
              <a:t>Paved Invert</a:t>
            </a:r>
          </a:p>
          <a:p>
            <a:pPr lvl="1"/>
            <a:r>
              <a:rPr lang="en-US"/>
              <a:t>Steel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487EA-CACF-BECF-62CF-449EC810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CMPA Coordinate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237F5-E2C3-2F4B-828C-E571ECCB516F}"/>
              </a:ext>
            </a:extLst>
          </p:cNvPr>
          <p:cNvSpPr/>
          <p:nvPr/>
        </p:nvSpPr>
        <p:spPr>
          <a:xfrm>
            <a:off x="685800" y="2209800"/>
            <a:ext cx="1828800" cy="337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B96EFC-8179-D58C-A9D0-61AE71BC4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Error will occur if structure is too small for a Paved Invert</a:t>
            </a:r>
          </a:p>
          <a:p>
            <a:pPr lvl="1"/>
            <a:r>
              <a:rPr lang="en-US"/>
              <a:t>It will not draw the liner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678E-F6AA-113E-765B-87BD559AE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95600"/>
            <a:ext cx="11582400" cy="37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73F18-B76A-5220-CC90-60FDE1849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Liners</a:t>
            </a:r>
          </a:p>
          <a:p>
            <a:pPr lvl="1"/>
            <a:r>
              <a:rPr lang="en-US"/>
              <a:t>HDPE</a:t>
            </a:r>
          </a:p>
          <a:p>
            <a:pPr lvl="1"/>
            <a:r>
              <a:rPr lang="en-US"/>
              <a:t>CIPP</a:t>
            </a:r>
          </a:p>
          <a:p>
            <a:pPr lvl="1"/>
            <a:r>
              <a:rPr lang="en-US"/>
              <a:t>Paved Invert</a:t>
            </a:r>
          </a:p>
          <a:p>
            <a:pPr lvl="1"/>
            <a:r>
              <a:rPr lang="en-US"/>
              <a:t>Steel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487EA-CACF-BECF-62CF-449EC810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CMPA Coordinate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237F5-E2C3-2F4B-828C-E571ECCB516F}"/>
              </a:ext>
            </a:extLst>
          </p:cNvPr>
          <p:cNvSpPr/>
          <p:nvPr/>
        </p:nvSpPr>
        <p:spPr>
          <a:xfrm>
            <a:off x="609600" y="2580314"/>
            <a:ext cx="1066800" cy="337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B96EFC-8179-D58C-A9D0-61AE71BC4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867400" cy="5257800"/>
          </a:xfrm>
        </p:spPr>
        <p:txBody>
          <a:bodyPr/>
          <a:lstStyle/>
          <a:p>
            <a:r>
              <a:rPr lang="en-US"/>
              <a:t>Error will occur if structure is too small for a steel liner </a:t>
            </a:r>
          </a:p>
          <a:p>
            <a:pPr lvl="1"/>
            <a:r>
              <a:rPr lang="en-US"/>
              <a:t>It will draw but will recommend points to be fixed </a:t>
            </a:r>
          </a:p>
          <a:p>
            <a:pPr lvl="1"/>
            <a:r>
              <a:rPr lang="en-US"/>
              <a:t>Note states that liner size is not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5AEB2-7093-31C3-1D95-692791CE6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5" y="2918306"/>
            <a:ext cx="11640308" cy="39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0C846-AF5D-0E2A-41E4-ED7A1AAF8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0515600" cy="5257800"/>
          </a:xfrm>
        </p:spPr>
        <p:txBody>
          <a:bodyPr>
            <a:normAutofit lnSpcReduction="10000"/>
          </a:bodyPr>
          <a:lstStyle/>
          <a:p>
            <a:r>
              <a:rPr lang="en-US"/>
              <a:t>Developing Design Guidance:</a:t>
            </a:r>
          </a:p>
          <a:p>
            <a:pPr lvl="1"/>
            <a:r>
              <a:rPr lang="en-US"/>
              <a:t>Steel Liners</a:t>
            </a:r>
          </a:p>
          <a:p>
            <a:pPr lvl="1"/>
            <a:r>
              <a:rPr lang="en-US"/>
              <a:t>Median Drain</a:t>
            </a:r>
          </a:p>
          <a:p>
            <a:pPr lvl="1"/>
            <a:r>
              <a:rPr lang="en-US"/>
              <a:t>Infiltration Ponds</a:t>
            </a:r>
          </a:p>
          <a:p>
            <a:r>
              <a:rPr lang="en-US"/>
              <a:t>Coordinate Generator for CMPA Liners</a:t>
            </a:r>
          </a:p>
          <a:p>
            <a:r>
              <a:rPr lang="en-US"/>
              <a:t>Minimum pipe size that can be lined</a:t>
            </a:r>
          </a:p>
          <a:p>
            <a:pPr lvl="1"/>
            <a:r>
              <a:rPr lang="en-US"/>
              <a:t>If structure is already at the minimum size, then only a CIPP liner can be used.</a:t>
            </a:r>
          </a:p>
          <a:p>
            <a:pPr lvl="1"/>
            <a:r>
              <a:rPr lang="en-US"/>
              <a:t>If structure is under minimum size, it cannot be lined.</a:t>
            </a:r>
          </a:p>
          <a:p>
            <a:r>
              <a:rPr lang="en-US"/>
              <a:t>Keep Memo Templates Up to Date</a:t>
            </a:r>
          </a:p>
          <a:p>
            <a:pPr lvl="1"/>
            <a:r>
              <a:rPr lang="en-US"/>
              <a:t>Check version numbers</a:t>
            </a:r>
          </a:p>
          <a:p>
            <a:r>
              <a:rPr lang="en-US"/>
              <a:t>Submitting requests to the HRA</a:t>
            </a:r>
          </a:p>
          <a:p>
            <a:pPr lvl="1"/>
            <a:r>
              <a:rPr lang="en-US"/>
              <a:t>HRA Project Type Flow Chart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6C362-6A0D-A179-7DA8-E239356A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Update</a:t>
            </a:r>
          </a:p>
        </p:txBody>
      </p:sp>
    </p:spTree>
    <p:extLst>
      <p:ext uri="{BB962C8B-B14F-4D97-AF65-F5344CB8AC3E}">
        <p14:creationId xmlns:p14="http://schemas.microsoft.com/office/powerpoint/2010/main" val="121899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22CA5-E579-A750-9EE2-A3D277B06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410200" cy="5257800"/>
          </a:xfrm>
        </p:spPr>
        <p:txBody>
          <a:bodyPr/>
          <a:lstStyle/>
          <a:p>
            <a:pPr lvl="1"/>
            <a:r>
              <a:rPr lang="en-US"/>
              <a:t>Design projects include:</a:t>
            </a:r>
          </a:p>
          <a:p>
            <a:pPr lvl="2"/>
            <a:r>
              <a:rPr lang="en-US"/>
              <a:t>District requests that are designed by INDOT Hydraulics</a:t>
            </a:r>
          </a:p>
          <a:p>
            <a:pPr lvl="2"/>
            <a:r>
              <a:rPr lang="en-US"/>
              <a:t>A person from another INDOT department designs and we QA</a:t>
            </a:r>
          </a:p>
          <a:p>
            <a:pPr lvl="2"/>
            <a:r>
              <a:rPr lang="en-US"/>
              <a:t>An on-call designs and INDOT Hydraulics QA’s</a:t>
            </a:r>
          </a:p>
          <a:p>
            <a:pPr lvl="1"/>
            <a:r>
              <a:rPr lang="en-US"/>
              <a:t>Review projects include:</a:t>
            </a:r>
          </a:p>
          <a:p>
            <a:pPr lvl="2"/>
            <a:r>
              <a:rPr lang="en-US"/>
              <a:t>Consultant performed calculations</a:t>
            </a:r>
          </a:p>
          <a:p>
            <a:pPr lvl="2"/>
            <a:endParaRPr lang="en-US"/>
          </a:p>
          <a:p>
            <a:pPr lvl="1"/>
            <a:r>
              <a:rPr lang="en-US" u="sng">
                <a:hlinkClick r:id="rId2"/>
              </a:rPr>
              <a:t>The</a:t>
            </a:r>
            <a:r>
              <a:rPr lang="en-US">
                <a:hlinkClick r:id="rId2"/>
              </a:rPr>
              <a:t> Website Flow Chart </a:t>
            </a:r>
            <a:r>
              <a:rPr lang="en-US"/>
              <a:t>provides instruction on which item to choose and how far the requester should continue into the request process.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BD856-A5CE-A8B6-DDF1-69588992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HRA Design-vs-Review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14FBF-20B9-602E-FCDC-7B4F62BCC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914400"/>
            <a:ext cx="5467350" cy="5467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168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FAA8C-7452-AD93-C5C0-506A6424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13" y="1376362"/>
            <a:ext cx="7544573" cy="43338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793A1A8-B1C2-5B73-6E03-115DDA53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Riprap – IDM Figure 203-2D</a:t>
            </a:r>
          </a:p>
        </p:txBody>
      </p:sp>
    </p:spTree>
    <p:extLst>
      <p:ext uri="{BB962C8B-B14F-4D97-AF65-F5344CB8AC3E}">
        <p14:creationId xmlns:p14="http://schemas.microsoft.com/office/powerpoint/2010/main" val="220880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INDOT Median Drain Policy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11887200" cy="4876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u="sng"/>
              <a:t>GUIDANCE</a:t>
            </a:r>
          </a:p>
          <a:p>
            <a:pPr marL="457200" lvl="1" indent="0">
              <a:buNone/>
            </a:pPr>
            <a:endParaRPr lang="en-US" sz="1200"/>
          </a:p>
          <a:p>
            <a:pPr lvl="1"/>
            <a:r>
              <a:rPr lang="en-US" sz="2800"/>
              <a:t>INDOT has limited hydraulic guidance for median drains in the Indiana Design Manual (IDM)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Developing Design Guidance is given on median drains on the Hydraulics Website</a:t>
            </a:r>
          </a:p>
          <a:p>
            <a:pPr lvl="2"/>
            <a:r>
              <a:rPr lang="en-US" sz="2800">
                <a:hlinkClick r:id="rId2"/>
              </a:rPr>
              <a:t>https://www.in.gov/indot/engineering/hydraulic-engineering/</a:t>
            </a:r>
            <a:endParaRPr lang="en-US" sz="2800"/>
          </a:p>
          <a:p>
            <a:pPr lvl="1"/>
            <a:endParaRPr lang="en-US" sz="2800"/>
          </a:p>
          <a:p>
            <a:pPr lvl="1"/>
            <a:r>
              <a:rPr lang="en-US" sz="2800"/>
              <a:t>IDM to be updated with median drain policy in the near future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1371600" lvl="3" indent="0">
              <a:buNone/>
            </a:pPr>
            <a:endParaRPr lang="en-US"/>
          </a:p>
          <a:p>
            <a:pPr marL="1371600" lvl="3" indent="0">
              <a:buNone/>
            </a:pPr>
            <a:endParaRPr lang="en-US"/>
          </a:p>
          <a:p>
            <a:pPr lvl="3"/>
            <a:endParaRPr lang="en-US"/>
          </a:p>
          <a:p>
            <a:pPr lvl="3"/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Drain Risks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/>
              <a:t>			</a:t>
            </a:r>
          </a:p>
          <a:p>
            <a:pPr lvl="1"/>
            <a:r>
              <a:rPr lang="en-US" sz="2800"/>
              <a:t>Lack of Redundancy</a:t>
            </a:r>
            <a:endParaRPr lang="en-US" sz="2800">
              <a:cs typeface="Calibri Light"/>
            </a:endParaRPr>
          </a:p>
          <a:p>
            <a:pPr lvl="2"/>
            <a:r>
              <a:rPr lang="en-US" sz="2400"/>
              <a:t>Water will go on or over the roadway if drainage fails</a:t>
            </a:r>
            <a:endParaRPr lang="en-US" sz="2400">
              <a:cs typeface="Calibri Light"/>
            </a:endParaRPr>
          </a:p>
          <a:p>
            <a:pPr lvl="2"/>
            <a:r>
              <a:rPr lang="en-US" sz="2400"/>
              <a:t>The road is the emergency spillway</a:t>
            </a:r>
            <a:endParaRPr lang="en-US" sz="2400">
              <a:cs typeface="Calibri Light"/>
            </a:endParaRPr>
          </a:p>
          <a:p>
            <a:pPr lvl="2"/>
            <a:r>
              <a:rPr lang="en-US" sz="2400"/>
              <a:t>Medians are typically on major corridors and/or divided highways</a:t>
            </a:r>
            <a:endParaRPr lang="en-US" sz="2400">
              <a:cs typeface="Calibri Light"/>
            </a:endParaRPr>
          </a:p>
          <a:p>
            <a:pPr lvl="3"/>
            <a:r>
              <a:rPr lang="en-US" sz="2000"/>
              <a:t>High Traffic Volume (traffic delays, commute times increase)</a:t>
            </a:r>
            <a:endParaRPr lang="en-US" sz="2000">
              <a:cs typeface="Calibri Light"/>
            </a:endParaRPr>
          </a:p>
          <a:p>
            <a:pPr lvl="3"/>
            <a:r>
              <a:rPr lang="en-US" sz="2000"/>
              <a:t>High Travel Speeds (safety)</a:t>
            </a:r>
            <a:endParaRPr lang="en-US" sz="2000">
              <a:cs typeface="Calibri Light"/>
            </a:endParaRPr>
          </a:p>
          <a:p>
            <a:pPr lvl="3"/>
            <a:r>
              <a:rPr lang="en-US" sz="2000"/>
              <a:t>Economy (commerce affected)</a:t>
            </a:r>
            <a:endParaRPr lang="en-US" sz="2000">
              <a:cs typeface="Calibri Light"/>
            </a:endParaRPr>
          </a:p>
          <a:p>
            <a:pPr lvl="1"/>
            <a:r>
              <a:rPr lang="en-US" sz="2800">
                <a:cs typeface="Calibri Light"/>
              </a:rPr>
              <a:t>All median drains are always subject to INDOT Hydraulics Review</a:t>
            </a:r>
          </a:p>
          <a:p>
            <a:pPr marL="1371600" lvl="3" indent="0">
              <a:buNone/>
            </a:pPr>
            <a:endParaRPr lang="en-US" sz="2000">
              <a:cs typeface="Calibri Light"/>
            </a:endParaRPr>
          </a:p>
          <a:p>
            <a:pPr marL="1371600" lvl="3" indent="0">
              <a:buNone/>
            </a:pPr>
            <a:endParaRPr lang="en-US">
              <a:cs typeface="Calibri Light" panose="020F0302020204030204"/>
            </a:endParaRPr>
          </a:p>
          <a:p>
            <a:pPr marL="1371600" lvl="3" indent="0">
              <a:buNone/>
            </a:pPr>
            <a:endParaRPr lang="en-US">
              <a:cs typeface="Calibri Light" panose="020F0302020204030204"/>
            </a:endParaRPr>
          </a:p>
          <a:p>
            <a:pPr lvl="3"/>
            <a:endParaRPr lang="en-US">
              <a:cs typeface="Calibri Light" panose="020F0302020204030204"/>
            </a:endParaRPr>
          </a:p>
          <a:p>
            <a:pPr lvl="3"/>
            <a:endParaRPr lang="en-US">
              <a:cs typeface="Calibri Light" panose="020F0302020204030204"/>
            </a:endParaRPr>
          </a:p>
          <a:p>
            <a:pPr lvl="1"/>
            <a:endParaRPr lang="en-US">
              <a:cs typeface="Calibri Light" panose="020F0302020204030204"/>
            </a:endParaRPr>
          </a:p>
          <a:p>
            <a:pPr marL="457200" lvl="1" indent="0">
              <a:buNone/>
            </a:pPr>
            <a:endParaRPr lang="en-US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158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290C4-C46C-D105-5CAA-A4618BF8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0535855" cy="5257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j-lt"/>
                <a:cs typeface="+mj-lt"/>
              </a:rPr>
              <a:t>Downstream Ditch Normal Depth</a:t>
            </a:r>
          </a:p>
          <a:p>
            <a:pPr lvl="1"/>
            <a:r>
              <a:rPr lang="en-US">
                <a:ea typeface="+mj-lt"/>
                <a:cs typeface="+mj-lt"/>
              </a:rPr>
              <a:t>New median and storm sewer outlets shall be a minimum of 12” above the downstream ditch flow line</a:t>
            </a:r>
            <a:endParaRPr lang="en-US">
              <a:cs typeface="Calibri Light"/>
            </a:endParaRPr>
          </a:p>
          <a:p>
            <a:pPr lvl="1"/>
            <a:r>
              <a:rPr lang="en-US">
                <a:cs typeface="Calibri Light"/>
              </a:rPr>
              <a:t>6" may be used  but the ditch hydraulic grade line (HGL) shall be checked for impact to the median</a:t>
            </a:r>
          </a:p>
          <a:p>
            <a:r>
              <a:rPr lang="en-US">
                <a:cs typeface="Calibri Light"/>
              </a:rPr>
              <a:t>Detention Hydraulic Grade Line (HGL)</a:t>
            </a:r>
          </a:p>
          <a:p>
            <a:pPr lvl="1"/>
            <a:r>
              <a:rPr lang="en-US">
                <a:cs typeface="Calibri Light"/>
              </a:rPr>
              <a:t>Q100 for ditches</a:t>
            </a:r>
          </a:p>
          <a:p>
            <a:pPr lvl="1"/>
            <a:r>
              <a:rPr lang="en-US">
                <a:cs typeface="Calibri Light"/>
              </a:rPr>
              <a:t>Q50 for storm sewers</a:t>
            </a:r>
          </a:p>
          <a:p>
            <a:r>
              <a:rPr lang="en-US">
                <a:cs typeface="Calibri Light"/>
              </a:rPr>
              <a:t>Receiving Water -Joint Probability </a:t>
            </a:r>
          </a:p>
          <a:p>
            <a:pPr lvl="1"/>
            <a:r>
              <a:rPr lang="en-US">
                <a:cs typeface="Calibri Light"/>
              </a:rPr>
              <a:t>IDM Fig. 203-2G</a:t>
            </a:r>
          </a:p>
          <a:p>
            <a:r>
              <a:rPr lang="en-US">
                <a:cs typeface="Calibri Light"/>
              </a:rPr>
              <a:t>Existing storm sewer</a:t>
            </a:r>
          </a:p>
          <a:p>
            <a:pPr lvl="1"/>
            <a:r>
              <a:rPr lang="en-US">
                <a:cs typeface="Calibri Light"/>
              </a:rPr>
              <a:t>Assume full flow of downstream system if not an INDOT asset</a:t>
            </a:r>
          </a:p>
          <a:p>
            <a:pPr lvl="1"/>
            <a:r>
              <a:rPr lang="en-US">
                <a:cs typeface="Calibri Light"/>
              </a:rPr>
              <a:t>Check with owner of downstream system if they are good with higher flows (if necessary)</a:t>
            </a:r>
          </a:p>
          <a:p>
            <a:endParaRPr lang="en-US">
              <a:cs typeface="Calibri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352862-6D8D-7323-998B-F29C7CA3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cs typeface="Calibri Light"/>
              </a:rPr>
              <a:t>Tailwater Conditions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Mark</a:t>
            </a:r>
          </a:p>
          <a:p>
            <a:pPr lvl="1"/>
            <a:r>
              <a:rPr lang="en-US"/>
              <a:t>Replacement in-kind	aka	when do I need to do calculations?</a:t>
            </a:r>
          </a:p>
          <a:p>
            <a:pPr lvl="1"/>
            <a:r>
              <a:rPr lang="en-US"/>
              <a:t>Expectations for 2023</a:t>
            </a:r>
          </a:p>
          <a:p>
            <a:pPr lvl="1"/>
            <a:endParaRPr lang="en-US"/>
          </a:p>
          <a:p>
            <a:r>
              <a:rPr lang="en-US"/>
              <a:t>Alex</a:t>
            </a:r>
          </a:p>
          <a:p>
            <a:pPr lvl="1"/>
            <a:r>
              <a:rPr lang="en-US"/>
              <a:t>Website Updates</a:t>
            </a:r>
          </a:p>
          <a:p>
            <a:pPr lvl="1"/>
            <a:r>
              <a:rPr lang="en-US"/>
              <a:t>HRA Design –vs- Review Requests</a:t>
            </a:r>
          </a:p>
          <a:p>
            <a:pPr lvl="1"/>
            <a:r>
              <a:rPr lang="en-US"/>
              <a:t>Median Drains</a:t>
            </a:r>
          </a:p>
          <a:p>
            <a:pPr lvl="1"/>
            <a:r>
              <a:rPr lang="en-US"/>
              <a:t>Spread</a:t>
            </a:r>
          </a:p>
          <a:p>
            <a:pPr lvl="1"/>
            <a:endParaRPr lang="en-US"/>
          </a:p>
          <a:p>
            <a:r>
              <a:rPr lang="en-US"/>
              <a:t>Jim</a:t>
            </a:r>
          </a:p>
          <a:p>
            <a:pPr lvl="1"/>
            <a:r>
              <a:rPr lang="en-US"/>
              <a:t>Common Design Exceptions</a:t>
            </a:r>
          </a:p>
          <a:p>
            <a:pPr lvl="1"/>
            <a:r>
              <a:rPr lang="en-US"/>
              <a:t>Infiltration</a:t>
            </a:r>
          </a:p>
          <a:p>
            <a:pPr lvl="1"/>
            <a:r>
              <a:rPr lang="en-US"/>
              <a:t>Cutoff Walls</a:t>
            </a:r>
          </a:p>
        </p:txBody>
      </p:sp>
    </p:spTree>
    <p:extLst>
      <p:ext uri="{BB962C8B-B14F-4D97-AF65-F5344CB8AC3E}">
        <p14:creationId xmlns:p14="http://schemas.microsoft.com/office/powerpoint/2010/main" val="534782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33C181-60D9-4254-12A0-39A3EB16D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867400" cy="4572000"/>
          </a:xfrm>
        </p:spPr>
        <p:txBody>
          <a:bodyPr/>
          <a:lstStyle/>
          <a:p>
            <a:r>
              <a:rPr lang="en-US"/>
              <a:t>Interstate Added Travel Lanes (ATL)</a:t>
            </a:r>
          </a:p>
          <a:p>
            <a:pPr lvl="1"/>
            <a:r>
              <a:rPr lang="en-US"/>
              <a:t>AEP1% (Q100) Serviceability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E536B-8389-42E0-7059-D0C824D9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5791200" cy="4572000"/>
          </a:xfrm>
        </p:spPr>
        <p:txBody>
          <a:bodyPr/>
          <a:lstStyle/>
          <a:p>
            <a:r>
              <a:rPr lang="en-US"/>
              <a:t>Non-Interstate</a:t>
            </a:r>
          </a:p>
          <a:p>
            <a:pPr lvl="1"/>
            <a:r>
              <a:rPr lang="en-US"/>
              <a:t>AEP2% (Q50) Serviceability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ADDE27-B8FD-CACF-9698-E9060D65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Medians: Interstate ATL vs. Non-Interstate</a:t>
            </a:r>
          </a:p>
        </p:txBody>
      </p:sp>
    </p:spTree>
    <p:extLst>
      <p:ext uri="{BB962C8B-B14F-4D97-AF65-F5344CB8AC3E}">
        <p14:creationId xmlns:p14="http://schemas.microsoft.com/office/powerpoint/2010/main" val="131802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7342C-2F8F-B8FD-97D2-B9F1FFE5B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0515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Minimum pipe size 12” Inner Diameter (ID)</a:t>
            </a:r>
          </a:p>
          <a:p>
            <a:r>
              <a:rPr lang="en-US"/>
              <a:t>Minimal rational C for pavement – 0.90</a:t>
            </a:r>
            <a:endParaRPr lang="en-US">
              <a:cs typeface="Calibri Light"/>
            </a:endParaRPr>
          </a:p>
          <a:p>
            <a:r>
              <a:rPr lang="en-US"/>
              <a:t>No detention is allowed in the median or under pavement</a:t>
            </a:r>
          </a:p>
          <a:p>
            <a:r>
              <a:rPr lang="en-US"/>
              <a:t>Slotted drains shall not be used in the drainage calcs but a trench drain may as long as it has a minimum width of 12”</a:t>
            </a:r>
            <a:endParaRPr lang="en-US">
              <a:cs typeface="Calibri Light"/>
            </a:endParaRPr>
          </a:p>
          <a:p>
            <a:r>
              <a:rPr lang="en-US"/>
              <a:t>1’ contour map for drainage areas</a:t>
            </a:r>
            <a:endParaRPr lang="en-US">
              <a:cs typeface="Calibri Light"/>
            </a:endParaRPr>
          </a:p>
          <a:p>
            <a:r>
              <a:rPr lang="en-US"/>
              <a:t>No drainage from an outside ditch should be brought into median drainage system</a:t>
            </a:r>
            <a:endParaRPr lang="en-US">
              <a:cs typeface="Calibri Ligh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B8BEF3-4ACE-38B0-4E7F-9AECD23B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Drain Design Factors</a:t>
            </a:r>
          </a:p>
        </p:txBody>
      </p:sp>
    </p:spTree>
    <p:extLst>
      <p:ext uri="{BB962C8B-B14F-4D97-AF65-F5344CB8AC3E}">
        <p14:creationId xmlns:p14="http://schemas.microsoft.com/office/powerpoint/2010/main" val="123930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A7A8B-33DE-0F68-99E3-2814B4027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76800" cy="5257800"/>
          </a:xfrm>
        </p:spPr>
        <p:txBody>
          <a:bodyPr>
            <a:normAutofit lnSpcReduction="10000"/>
          </a:bodyPr>
          <a:lstStyle/>
          <a:p>
            <a:r>
              <a:rPr lang="en-US"/>
              <a:t>Flanking Inlets required at all Sag inlet locations</a:t>
            </a:r>
          </a:p>
          <a:p>
            <a:pPr lvl="1"/>
            <a:r>
              <a:rPr lang="en-US"/>
              <a:t>Required on both sides if flow comes from both directions</a:t>
            </a:r>
          </a:p>
          <a:p>
            <a:pPr lvl="1"/>
            <a:r>
              <a:rPr lang="en-US"/>
              <a:t>If flow comes from only 1 direction, then only one flanking inlet is needed</a:t>
            </a:r>
          </a:p>
          <a:p>
            <a:r>
              <a:rPr lang="en-US"/>
              <a:t>When possible, median drains shall have a separate pipe to the outside.</a:t>
            </a:r>
          </a:p>
          <a:p>
            <a:pPr lvl="1"/>
            <a:r>
              <a:rPr lang="en-US"/>
              <a:t>Exception: Flanking inlets may be connected to the primary inlet</a:t>
            </a:r>
          </a:p>
          <a:p>
            <a:pPr lvl="1"/>
            <a:r>
              <a:rPr lang="en-US"/>
              <a:t>Exception: inlets on other side of barrier wall may be connected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BDF68-4ABA-1B64-FF53-6C1ADBA9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Drain Design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81BF4-4442-EEDF-0B75-932DF1CC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5"/>
          <a:stretch/>
        </p:blipFill>
        <p:spPr>
          <a:xfrm>
            <a:off x="6400800" y="904875"/>
            <a:ext cx="3938588" cy="58524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A95615-2626-7A93-1619-B2F431D356F6}"/>
              </a:ext>
            </a:extLst>
          </p:cNvPr>
          <p:cNvSpPr/>
          <p:nvPr/>
        </p:nvSpPr>
        <p:spPr>
          <a:xfrm>
            <a:off x="7315200" y="3276600"/>
            <a:ext cx="914400" cy="289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EC2274-F03C-1B1D-8703-D8F4BC74918F}"/>
              </a:ext>
            </a:extLst>
          </p:cNvPr>
          <p:cNvSpPr/>
          <p:nvPr/>
        </p:nvSpPr>
        <p:spPr>
          <a:xfrm>
            <a:off x="8610600" y="3200400"/>
            <a:ext cx="457200" cy="167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6F453-A7D9-B39A-CF84-DBA056D7ED3E}"/>
              </a:ext>
            </a:extLst>
          </p:cNvPr>
          <p:cNvSpPr/>
          <p:nvPr/>
        </p:nvSpPr>
        <p:spPr>
          <a:xfrm>
            <a:off x="152400" y="3286126"/>
            <a:ext cx="4876800" cy="1133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A7A8B-33DE-0F68-99E3-2814B4027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76800" cy="5257800"/>
          </a:xfrm>
        </p:spPr>
        <p:txBody>
          <a:bodyPr>
            <a:normAutofit lnSpcReduction="10000"/>
          </a:bodyPr>
          <a:lstStyle/>
          <a:p>
            <a:r>
              <a:rPr lang="en-US"/>
              <a:t>Flanking Inlets required at all Sag inlet locations</a:t>
            </a:r>
          </a:p>
          <a:p>
            <a:pPr lvl="1"/>
            <a:r>
              <a:rPr lang="en-US"/>
              <a:t>Required on both sides if flow comes from both directions</a:t>
            </a:r>
          </a:p>
          <a:p>
            <a:pPr lvl="1"/>
            <a:r>
              <a:rPr lang="en-US"/>
              <a:t>If flow comes from only 1 direction, then only one flanking inlet is needed</a:t>
            </a:r>
          </a:p>
          <a:p>
            <a:r>
              <a:rPr lang="en-US"/>
              <a:t>When possible, median drains shall have a separate pipe to the outside.</a:t>
            </a:r>
          </a:p>
          <a:p>
            <a:pPr lvl="1"/>
            <a:r>
              <a:rPr lang="en-US"/>
              <a:t>Exception: Flanking inlets may be connected to the primary inlet</a:t>
            </a:r>
          </a:p>
          <a:p>
            <a:pPr lvl="1"/>
            <a:r>
              <a:rPr lang="en-US"/>
              <a:t>Exception: inlets on other side of barrier wall may be connected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BDF68-4ABA-1B64-FF53-6C1ADBA9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Drain Design Factors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3B824-FC81-A200-69F7-E2B851A1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095" r="12424" b="30737"/>
          <a:stretch/>
        </p:blipFill>
        <p:spPr>
          <a:xfrm>
            <a:off x="5791200" y="914400"/>
            <a:ext cx="5840730" cy="5562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F70B10-3BD7-38F5-D44F-D2AC6D9C40A4}"/>
              </a:ext>
            </a:extLst>
          </p:cNvPr>
          <p:cNvSpPr/>
          <p:nvPr/>
        </p:nvSpPr>
        <p:spPr>
          <a:xfrm>
            <a:off x="152400" y="914401"/>
            <a:ext cx="48768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A7A8B-33DE-0F68-99E3-2814B4027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76800" cy="5257800"/>
          </a:xfrm>
        </p:spPr>
        <p:txBody>
          <a:bodyPr>
            <a:normAutofit lnSpcReduction="10000"/>
          </a:bodyPr>
          <a:lstStyle/>
          <a:p>
            <a:r>
              <a:rPr lang="en-US"/>
              <a:t>Flanking Inlets required at all Sag inlet locations</a:t>
            </a:r>
          </a:p>
          <a:p>
            <a:pPr lvl="1"/>
            <a:r>
              <a:rPr lang="en-US"/>
              <a:t>Required on both sides if flow comes from both directions</a:t>
            </a:r>
          </a:p>
          <a:p>
            <a:pPr lvl="1"/>
            <a:r>
              <a:rPr lang="en-US"/>
              <a:t>If flow comes from only 1 direction, then only one flanking inlet is needed</a:t>
            </a:r>
          </a:p>
          <a:p>
            <a:r>
              <a:rPr lang="en-US"/>
              <a:t>When possible, median drains shall have a separate pipe to the outside.</a:t>
            </a:r>
          </a:p>
          <a:p>
            <a:pPr lvl="1"/>
            <a:r>
              <a:rPr lang="en-US"/>
              <a:t>Exception: Flanking inlets may be connected to the primary inlet</a:t>
            </a:r>
          </a:p>
          <a:p>
            <a:pPr lvl="1"/>
            <a:r>
              <a:rPr lang="en-US"/>
              <a:t>Exception: inlets on other side of barrier wall may be connected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BDF68-4ABA-1B64-FF53-6C1ADBA9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Drain Design Factors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0B9C33-58AC-C2BA-E5A9-172253E16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914399"/>
            <a:ext cx="5094870" cy="5695485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08840D-F290-B172-C207-1B0F0536AE12}"/>
              </a:ext>
            </a:extLst>
          </p:cNvPr>
          <p:cNvSpPr/>
          <p:nvPr/>
        </p:nvSpPr>
        <p:spPr>
          <a:xfrm>
            <a:off x="457200" y="4343400"/>
            <a:ext cx="4876800" cy="1904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96C00C-3BE6-12FD-D764-2F27795B02F1}"/>
              </a:ext>
            </a:extLst>
          </p:cNvPr>
          <p:cNvSpPr/>
          <p:nvPr/>
        </p:nvSpPr>
        <p:spPr>
          <a:xfrm>
            <a:off x="457200" y="2286001"/>
            <a:ext cx="48768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4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0A052-514B-49B9-B1DA-959EF73A0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Preferred</a:t>
            </a:r>
          </a:p>
          <a:p>
            <a:pPr lvl="1"/>
            <a:r>
              <a:rPr lang="en-US"/>
              <a:t>Non-Paved Medians: Type N-12 inlets</a:t>
            </a:r>
          </a:p>
          <a:p>
            <a:pPr lvl="2"/>
            <a:r>
              <a:rPr lang="en-US"/>
              <a:t>P-12 inlets if N-12 cannot geometrically fit</a:t>
            </a:r>
          </a:p>
          <a:p>
            <a:pPr lvl="1"/>
            <a:r>
              <a:rPr lang="en-US"/>
              <a:t>Paved Medians: Type 5 inlets</a:t>
            </a:r>
          </a:p>
          <a:p>
            <a:pPr lvl="1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AAF5-4905-B257-8063-A21BD73BC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Not recommended</a:t>
            </a:r>
          </a:p>
          <a:p>
            <a:pPr lvl="1"/>
            <a:r>
              <a:rPr lang="en-US"/>
              <a:t>Type E7 inlets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C8CD4-9AE6-A8DA-63C3-375A2D14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Inlet Types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D72A0D-1BCB-861D-0D8D-27282355BE2F}"/>
              </a:ext>
            </a:extLst>
          </p:cNvPr>
          <p:cNvGrpSpPr/>
          <p:nvPr/>
        </p:nvGrpSpPr>
        <p:grpSpPr>
          <a:xfrm>
            <a:off x="7620000" y="2969054"/>
            <a:ext cx="4347365" cy="2974546"/>
            <a:chOff x="187121" y="2480419"/>
            <a:chExt cx="4045355" cy="2486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51B95C-EF28-BB93-A50B-C8A29022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21" y="2480419"/>
              <a:ext cx="4045355" cy="248658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5C1374-87B0-9CC3-3624-EA5DFFD512F1}"/>
                </a:ext>
              </a:extLst>
            </p:cNvPr>
            <p:cNvSpPr/>
            <p:nvPr/>
          </p:nvSpPr>
          <p:spPr>
            <a:xfrm>
              <a:off x="1295399" y="2819400"/>
              <a:ext cx="1828800" cy="1600200"/>
            </a:xfrm>
            <a:prstGeom prst="ellipse">
              <a:avLst/>
            </a:prstGeom>
            <a:noFill/>
            <a:ln w="63500">
              <a:solidFill>
                <a:srgbClr val="FF00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3402B4C-D8CB-5E44-788B-4DE1DE28C4EE}"/>
                </a:ext>
              </a:extLst>
            </p:cNvPr>
            <p:cNvCxnSpPr>
              <a:stCxn id="7" idx="7"/>
              <a:endCxn id="7" idx="3"/>
            </p:cNvCxnSpPr>
            <p:nvPr/>
          </p:nvCxnSpPr>
          <p:spPr>
            <a:xfrm flipH="1">
              <a:off x="1563221" y="3053744"/>
              <a:ext cx="1293156" cy="1131512"/>
            </a:xfrm>
            <a:prstGeom prst="line">
              <a:avLst/>
            </a:prstGeom>
            <a:ln w="635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6972E683-6E29-19FE-126F-4FEECA1B79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6225" y="3157817"/>
            <a:ext cx="3428999" cy="257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0DB8AD-4DEC-FF83-F8BA-CAA17BD33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845" y="2965070"/>
            <a:ext cx="4200262" cy="2978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AABA2C-8F76-3AF8-7ABD-CBF2C16CDF87}"/>
              </a:ext>
            </a:extLst>
          </p:cNvPr>
          <p:cNvSpPr txBox="1"/>
          <p:nvPr/>
        </p:nvSpPr>
        <p:spPr>
          <a:xfrm>
            <a:off x="831954" y="6265876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N-12 Inlet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19FB5-4BFC-D663-D294-E947550A9E5A}"/>
              </a:ext>
            </a:extLst>
          </p:cNvPr>
          <p:cNvSpPr txBox="1"/>
          <p:nvPr/>
        </p:nvSpPr>
        <p:spPr>
          <a:xfrm>
            <a:off x="4507169" y="6264477"/>
            <a:ext cx="139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Type 5 Inlet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22E0FF-5B6D-2D66-FB77-D038E1097E3B}"/>
              </a:ext>
            </a:extLst>
          </p:cNvPr>
          <p:cNvSpPr txBox="1"/>
          <p:nvPr/>
        </p:nvSpPr>
        <p:spPr>
          <a:xfrm>
            <a:off x="9304381" y="6264477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E7 Inlet</a:t>
            </a:r>
          </a:p>
        </p:txBody>
      </p:sp>
    </p:spTree>
    <p:extLst>
      <p:ext uri="{BB962C8B-B14F-4D97-AF65-F5344CB8AC3E}">
        <p14:creationId xmlns:p14="http://schemas.microsoft.com/office/powerpoint/2010/main" val="112463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0A052-514B-49B9-B1DA-959EF73A0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Preferred</a:t>
            </a:r>
          </a:p>
          <a:p>
            <a:pPr lvl="1"/>
            <a:r>
              <a:rPr lang="en-US"/>
              <a:t>Non-Paved Medians: Type N-12 inlets</a:t>
            </a:r>
          </a:p>
          <a:p>
            <a:pPr lvl="2"/>
            <a:r>
              <a:rPr lang="en-US"/>
              <a:t>P-12 inlets if N-12 cannot geometrically fit</a:t>
            </a:r>
          </a:p>
          <a:p>
            <a:pPr lvl="1"/>
            <a:r>
              <a:rPr lang="en-US"/>
              <a:t>Paved Medians: Type 5 inlets</a:t>
            </a:r>
          </a:p>
          <a:p>
            <a:pPr lvl="1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AAF5-4905-B257-8063-A21BD73BC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Not recommended</a:t>
            </a:r>
          </a:p>
          <a:p>
            <a:pPr lvl="1"/>
            <a:r>
              <a:rPr lang="en-US"/>
              <a:t>Type E7 inlets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C8CD4-9AE6-A8DA-63C3-375A2D14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Inlet Types</a:t>
            </a:r>
          </a:p>
        </p:txBody>
      </p:sp>
      <p:pic>
        <p:nvPicPr>
          <p:cNvPr id="11" name="Picture 10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6972E683-6E29-19FE-126F-4FEECA1B79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6225" y="3157817"/>
            <a:ext cx="3428999" cy="257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0DB8AD-4DEC-FF83-F8BA-CAA17BD33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845" y="2965070"/>
            <a:ext cx="4200262" cy="2978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AABA2C-8F76-3AF8-7ABD-CBF2C16CDF87}"/>
              </a:ext>
            </a:extLst>
          </p:cNvPr>
          <p:cNvSpPr txBox="1"/>
          <p:nvPr/>
        </p:nvSpPr>
        <p:spPr>
          <a:xfrm>
            <a:off x="831954" y="6265876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N-12 Inlet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19FB5-4BFC-D663-D294-E947550A9E5A}"/>
              </a:ext>
            </a:extLst>
          </p:cNvPr>
          <p:cNvSpPr txBox="1"/>
          <p:nvPr/>
        </p:nvSpPr>
        <p:spPr>
          <a:xfrm>
            <a:off x="4507169" y="6264477"/>
            <a:ext cx="139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Type 5 Inlet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22E0FF-5B6D-2D66-FB77-D038E1097E3B}"/>
              </a:ext>
            </a:extLst>
          </p:cNvPr>
          <p:cNvSpPr txBox="1"/>
          <p:nvPr/>
        </p:nvSpPr>
        <p:spPr>
          <a:xfrm>
            <a:off x="9304381" y="6264477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P-12 Inlet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6B01D8-C652-021C-2D2F-6B604907B0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3" t="-6683" r="17530" b="-1"/>
          <a:stretch/>
        </p:blipFill>
        <p:spPr>
          <a:xfrm>
            <a:off x="7689802" y="2762517"/>
            <a:ext cx="4347365" cy="32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D4EE6-8D36-7DFD-FA42-F7FC6B96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P-Inlet Spread Calculations – At a Sag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E55A4B-3FB3-454F-6AE8-FD604DEF5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05" y="1600200"/>
            <a:ext cx="11822220" cy="42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AB49A6-5A69-A468-B81C-E18B732BAD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990600"/>
            <a:ext cx="8305800" cy="548528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ED4EE6-8D36-7DFD-FA42-F7FC6B96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P-Inlet Spread Calculations – On Grade</a:t>
            </a:r>
          </a:p>
        </p:txBody>
      </p:sp>
    </p:spTree>
    <p:extLst>
      <p:ext uri="{BB962C8B-B14F-4D97-AF65-F5344CB8AC3E}">
        <p14:creationId xmlns:p14="http://schemas.microsoft.com/office/powerpoint/2010/main" val="2766814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EA60B9-CB10-B9E0-29AC-D9AAF27108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5650" y="1752600"/>
            <a:ext cx="5600700" cy="40767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171C62-5718-392B-2FE8-91645DE6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Spread Standards</a:t>
            </a:r>
          </a:p>
        </p:txBody>
      </p:sp>
    </p:spTree>
    <p:extLst>
      <p:ext uri="{BB962C8B-B14F-4D97-AF65-F5344CB8AC3E}">
        <p14:creationId xmlns:p14="http://schemas.microsoft.com/office/powerpoint/2010/main" val="329368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“Replacement in-kind”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Eliminated in 2013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E4DC8-E4AE-D7D5-7D01-72698867E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927100"/>
            <a:ext cx="5160697" cy="55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6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D3CB5-28A4-EB61-6CDA-9287CC6AB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Ramps at interstate to interstate interchanges shall have matching serviceability requirements to normal interstate lanes.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D38B2-9B80-C16D-6EB0-8BC9B34D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Interstate to Interstate Ramps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B658821-0BCC-4D2E-4555-B1F89A40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504950"/>
            <a:ext cx="5600700" cy="4076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DA75E-91D4-EAB1-662F-7141F8FDF748}"/>
              </a:ext>
            </a:extLst>
          </p:cNvPr>
          <p:cNvSpPr/>
          <p:nvPr/>
        </p:nvSpPr>
        <p:spPr>
          <a:xfrm>
            <a:off x="6488710" y="1828800"/>
            <a:ext cx="4724400" cy="304800"/>
          </a:xfrm>
          <a:prstGeom prst="rect">
            <a:avLst/>
          </a:prstGeom>
          <a:solidFill>
            <a:srgbClr val="92D050">
              <a:alpha val="3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F32F46-B5FE-B58C-2033-B3FA2682406F}"/>
              </a:ext>
            </a:extLst>
          </p:cNvPr>
          <p:cNvCxnSpPr>
            <a:cxnSpLocks/>
          </p:cNvCxnSpPr>
          <p:nvPr/>
        </p:nvCxnSpPr>
        <p:spPr>
          <a:xfrm>
            <a:off x="6392411" y="3380763"/>
            <a:ext cx="4961389" cy="73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80A517-C8EA-3EBC-6831-59DB5849B713}"/>
              </a:ext>
            </a:extLst>
          </p:cNvPr>
          <p:cNvCxnSpPr>
            <a:cxnSpLocks/>
          </p:cNvCxnSpPr>
          <p:nvPr/>
        </p:nvCxnSpPr>
        <p:spPr>
          <a:xfrm flipV="1">
            <a:off x="6392411" y="3380763"/>
            <a:ext cx="4961389" cy="73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2EE2998-26DE-115E-188D-D038F5970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r="13412"/>
          <a:stretch/>
        </p:blipFill>
        <p:spPr>
          <a:xfrm>
            <a:off x="285750" y="2971800"/>
            <a:ext cx="5600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5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98DD03-880F-0475-AB75-F65F6674D4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/>
              <a:t>Single</a:t>
            </a:r>
            <a:r>
              <a:rPr lang="en-US"/>
              <a:t> lanes confined by curbs on each side have a maximum spread of 4 ft into travel lane. </a:t>
            </a:r>
          </a:p>
          <a:p>
            <a:pPr lvl="1"/>
            <a:r>
              <a:rPr lang="en-US"/>
              <a:t>This includes facilities that are over 4 lanes total </a:t>
            </a:r>
            <a:endParaRPr lang="en-US">
              <a:cs typeface="Calibri Light"/>
            </a:endParaRPr>
          </a:p>
          <a:p>
            <a:pPr lvl="1"/>
            <a:r>
              <a:rPr lang="en-US">
                <a:cs typeface="Calibri Light"/>
              </a:rPr>
              <a:t>Displaced left intersections</a:t>
            </a:r>
          </a:p>
          <a:p>
            <a:pPr lvl="1"/>
            <a:endParaRPr lang="en-US">
              <a:cs typeface="Calibri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1AADD8-876D-7A21-95AB-F9E3862C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Curb Confined Lanes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AA785A7-47F3-CD22-566B-63E52981C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504950"/>
            <a:ext cx="5600700" cy="4076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FECFAC-0A66-2867-1B51-C5A83AC10E9A}"/>
              </a:ext>
            </a:extLst>
          </p:cNvPr>
          <p:cNvSpPr/>
          <p:nvPr/>
        </p:nvSpPr>
        <p:spPr>
          <a:xfrm>
            <a:off x="6457950" y="2286000"/>
            <a:ext cx="47244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30196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381B0-FEB1-3A71-8AF3-1291A46DD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6" y="3290103"/>
            <a:ext cx="4860726" cy="34820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4A86C6-BB61-6536-0C75-B4C7619EEAE2}"/>
              </a:ext>
            </a:extLst>
          </p:cNvPr>
          <p:cNvSpPr/>
          <p:nvPr/>
        </p:nvSpPr>
        <p:spPr>
          <a:xfrm>
            <a:off x="3121053" y="5269374"/>
            <a:ext cx="676275" cy="750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C95B8E6-1D25-80AE-B7EC-15D2774158A8}"/>
              </a:ext>
            </a:extLst>
          </p:cNvPr>
          <p:cNvSpPr/>
          <p:nvPr/>
        </p:nvSpPr>
        <p:spPr>
          <a:xfrm>
            <a:off x="4282772" y="4982901"/>
            <a:ext cx="838200" cy="228600"/>
          </a:xfrm>
          <a:prstGeom prst="wedgeRectCallout">
            <a:avLst>
              <a:gd name="adj1" fmla="val -32843"/>
              <a:gd name="adj2" fmla="val 128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curb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F85099B-F5CC-E171-C03E-4745C0250328}"/>
              </a:ext>
            </a:extLst>
          </p:cNvPr>
          <p:cNvSpPr/>
          <p:nvPr/>
        </p:nvSpPr>
        <p:spPr>
          <a:xfrm>
            <a:off x="4419600" y="6135546"/>
            <a:ext cx="838200" cy="228600"/>
          </a:xfrm>
          <a:prstGeom prst="wedgeRectCallout">
            <a:avLst>
              <a:gd name="adj1" fmla="val -23835"/>
              <a:gd name="adj2" fmla="val -154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curb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37CD53-6B89-E602-B36D-BFFC9FE6111A}"/>
              </a:ext>
            </a:extLst>
          </p:cNvPr>
          <p:cNvCxnSpPr/>
          <p:nvPr/>
        </p:nvCxnSpPr>
        <p:spPr>
          <a:xfrm>
            <a:off x="6457950" y="2209800"/>
            <a:ext cx="481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61561F-C5D6-73E2-8C9D-4A3DA231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Curb Confined Lanes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886EE-002C-D5F7-F563-714D63F1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371600"/>
            <a:ext cx="115347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8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/>
              <a:t>Hydraulics Design Exemptions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1FE31-A7A4-F8DF-AF82-63C9F51C7268}"/>
              </a:ext>
            </a:extLst>
          </p:cNvPr>
          <p:cNvSpPr txBox="1"/>
          <p:nvPr/>
        </p:nvSpPr>
        <p:spPr>
          <a:xfrm>
            <a:off x="152400" y="1066800"/>
            <a:ext cx="10668000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3200" b="1">
                <a:solidFill>
                  <a:srgbClr val="002060"/>
                </a:solidFill>
                <a:latin typeface="Calibri Light"/>
                <a:cs typeface="Calibri Light"/>
              </a:rPr>
              <a:t>Exemptions are Sometimes Allowed</a:t>
            </a:r>
          </a:p>
          <a:p>
            <a:pPr fontAlgn="auto">
              <a:spcAft>
                <a:spcPts val="0"/>
              </a:spcAft>
            </a:pPr>
            <a:endParaRPr lang="en-US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Can provide significant cost savings without incurring unreasonable risk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Often requires coordination with Hydraulics before submittal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Provide</a:t>
            </a:r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853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+mj-lt"/>
                <a:cs typeface="+mj-lt"/>
              </a:rPr>
              <a:t>Hydraulics Design Exemptions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1FE31-A7A4-F8DF-AF82-63C9F51C7268}"/>
              </a:ext>
            </a:extLst>
          </p:cNvPr>
          <p:cNvSpPr txBox="1"/>
          <p:nvPr/>
        </p:nvSpPr>
        <p:spPr>
          <a:xfrm>
            <a:off x="228600" y="1066800"/>
            <a:ext cx="1196340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3200" b="1">
                <a:solidFill>
                  <a:srgbClr val="002060"/>
                </a:solidFill>
                <a:latin typeface="Calibri Light"/>
                <a:cs typeface="Calibri Light"/>
              </a:rPr>
              <a:t>Pipe Liner – Allowing an Increase in Headwater (HW)</a:t>
            </a:r>
          </a:p>
          <a:p>
            <a:pPr fontAlgn="auto">
              <a:spcAft>
                <a:spcPts val="0"/>
              </a:spcAft>
            </a:pPr>
            <a:endParaRPr lang="en-US">
              <a:solidFill>
                <a:srgbClr val="002060"/>
              </a:solidFill>
              <a:latin typeface="Calibri Light"/>
              <a:cs typeface="Calibri Light"/>
            </a:endParaRPr>
          </a:p>
          <a:p>
            <a:pPr fontAlgn="auto">
              <a:spcAft>
                <a:spcPts val="0"/>
              </a:spcAft>
            </a:pPr>
            <a:endParaRPr lang="en-US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No road overtopping</a:t>
            </a: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Proposed headwater is contained </a:t>
            </a:r>
          </a:p>
          <a:p>
            <a:pPr marL="914400" lvl="1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In the upstream channel or </a:t>
            </a:r>
          </a:p>
          <a:p>
            <a:pPr marL="914400" lvl="1" indent="-457200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Contained in ROW or </a:t>
            </a:r>
          </a:p>
          <a:p>
            <a:pPr marL="914400" lvl="1" indent="-457200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Contained in a deep wooded ravine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Does not negatively affect upstream properties or structures </a:t>
            </a:r>
            <a:endParaRPr lang="en-US"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5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1FE31-A7A4-F8DF-AF82-63C9F51C7268}"/>
              </a:ext>
            </a:extLst>
          </p:cNvPr>
          <p:cNvSpPr txBox="1"/>
          <p:nvPr/>
        </p:nvSpPr>
        <p:spPr>
          <a:xfrm>
            <a:off x="228600" y="1219200"/>
            <a:ext cx="419100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Pipe Liner – Allowing an Increase in Headwater (HW)</a:t>
            </a:r>
          </a:p>
          <a:p>
            <a:pPr fontAlgn="auto">
              <a:spcAft>
                <a:spcPts val="0"/>
              </a:spcAft>
            </a:pPr>
            <a:endParaRPr lang="en-US" u="sng">
              <a:solidFill>
                <a:srgbClr val="002060"/>
              </a:solidFill>
              <a:latin typeface="Calibri Light"/>
              <a:cs typeface="Calibri Light"/>
            </a:endParaRPr>
          </a:p>
          <a:p>
            <a:pPr fontAlgn="auto">
              <a:spcAft>
                <a:spcPts val="0"/>
              </a:spcAft>
            </a:pPr>
            <a:endParaRPr lang="en-US">
              <a:solidFill>
                <a:srgbClr val="002060"/>
              </a:solidFill>
              <a:highlight>
                <a:srgbClr val="FFFF00"/>
              </a:highlight>
              <a:latin typeface="Calibri Light"/>
              <a:cs typeface="Calibri Light"/>
            </a:endParaRPr>
          </a:p>
          <a:p>
            <a:pPr fontAlgn="auto">
              <a:spcAft>
                <a:spcPts val="0"/>
              </a:spcAft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To the right is an example of when we would allow an increase in the headwater.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DF1F29-708D-FE1D-C6A8-1700B722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5" t="-1" r="14847" b="-2039"/>
          <a:stretch/>
        </p:blipFill>
        <p:spPr>
          <a:xfrm>
            <a:off x="5071532" y="1012926"/>
            <a:ext cx="6774165" cy="5692674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C7D4888-5296-C0E8-355A-58763B75C4AD}"/>
              </a:ext>
            </a:extLst>
          </p:cNvPr>
          <p:cNvSpPr/>
          <p:nvPr/>
        </p:nvSpPr>
        <p:spPr>
          <a:xfrm>
            <a:off x="8610600" y="4953000"/>
            <a:ext cx="1143000" cy="304800"/>
          </a:xfrm>
          <a:prstGeom prst="wedgeRectCallout">
            <a:avLst>
              <a:gd name="adj1" fmla="val -89069"/>
              <a:gd name="adj2" fmla="val 262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Liner </a:t>
            </a:r>
            <a:r>
              <a:rPr lang="en-US" err="1"/>
              <a:t>HW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5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1FE31-A7A4-F8DF-AF82-63C9F51C7268}"/>
              </a:ext>
            </a:extLst>
          </p:cNvPr>
          <p:cNvSpPr txBox="1"/>
          <p:nvPr/>
        </p:nvSpPr>
        <p:spPr>
          <a:xfrm>
            <a:off x="217170" y="908779"/>
            <a:ext cx="10448778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Pipe Liner – Allowing an Increase in Headwater (HW)</a:t>
            </a:r>
          </a:p>
          <a:p>
            <a:pPr fontAlgn="auto">
              <a:spcAft>
                <a:spcPts val="0"/>
              </a:spcAft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7BA4C-716C-CBAE-44C2-7DD8E1BC08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366" y="1600200"/>
            <a:ext cx="8961174" cy="4715964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55EEF0F-779D-3353-2BE4-0C23707C8448}"/>
              </a:ext>
            </a:extLst>
          </p:cNvPr>
          <p:cNvSpPr/>
          <p:nvPr/>
        </p:nvSpPr>
        <p:spPr>
          <a:xfrm>
            <a:off x="9220200" y="1905000"/>
            <a:ext cx="1447800" cy="304800"/>
          </a:xfrm>
          <a:prstGeom prst="wedgeRectCallout">
            <a:avLst>
              <a:gd name="adj1" fmla="val -56782"/>
              <a:gd name="adj2" fmla="val 329527"/>
            </a:avLst>
          </a:prstGeom>
          <a:solidFill>
            <a:srgbClr val="146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Existing </a:t>
            </a:r>
            <a:r>
              <a:rPr lang="en-US" err="1"/>
              <a:t>HW</a:t>
            </a:r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DC5ACF5-E126-445F-7A7C-0BDBE4EFAA02}"/>
              </a:ext>
            </a:extLst>
          </p:cNvPr>
          <p:cNvSpPr/>
          <p:nvPr/>
        </p:nvSpPr>
        <p:spPr>
          <a:xfrm>
            <a:off x="6324600" y="3962399"/>
            <a:ext cx="1219200" cy="304800"/>
          </a:xfrm>
          <a:prstGeom prst="wedgeRectCallout">
            <a:avLst>
              <a:gd name="adj1" fmla="val 108051"/>
              <a:gd name="adj2" fmla="val -66043"/>
            </a:avLst>
          </a:prstGeom>
          <a:solidFill>
            <a:srgbClr val="2F9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Liner </a:t>
            </a:r>
            <a:r>
              <a:rPr lang="en-US" err="1"/>
              <a:t>HW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659F1-669E-EF08-6883-8608C731179C}"/>
              </a:ext>
            </a:extLst>
          </p:cNvPr>
          <p:cNvSpPr txBox="1"/>
          <p:nvPr/>
        </p:nvSpPr>
        <p:spPr>
          <a:xfrm>
            <a:off x="115410" y="1602419"/>
            <a:ext cx="278019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This is an example where we </a:t>
            </a:r>
            <a:r>
              <a:rPr lang="en-US" sz="2800" u="sng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would not</a:t>
            </a:r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 allow an increase. </a:t>
            </a:r>
            <a:r>
              <a:rPr lang="en-US" sz="2800">
                <a:latin typeface="Tahoma"/>
                <a:ea typeface="Tahoma"/>
                <a:cs typeface="Tahoma"/>
              </a:rPr>
              <a:t> ​</a:t>
            </a:r>
            <a:endParaRPr lang="en-US" sz="28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09361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52400" y="1066800"/>
            <a:ext cx="1164656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3200" b="1">
                <a:solidFill>
                  <a:srgbClr val="002060"/>
                </a:solidFill>
                <a:latin typeface="Calibri Light"/>
                <a:cs typeface="Calibri Light"/>
              </a:rPr>
              <a:t>Structure Replacement - Match Existing Performance</a:t>
            </a:r>
          </a:p>
          <a:p>
            <a:pPr fontAlgn="auto">
              <a:spcAft>
                <a:spcPts val="0"/>
              </a:spcAft>
            </a:pPr>
            <a:endParaRPr lang="en-US" sz="24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 Light"/>
                <a:cs typeface="Calibri Light"/>
              </a:rPr>
              <a:t>Model shows overtopping  during a small Q (say 10% of Q</a:t>
            </a:r>
            <a:r>
              <a:rPr lang="en-US" sz="2400" baseline="-25000">
                <a:solidFill>
                  <a:srgbClr val="002060"/>
                </a:solidFill>
                <a:latin typeface="Calibri Light"/>
                <a:cs typeface="Calibri Light"/>
              </a:rPr>
              <a:t>100</a:t>
            </a:r>
            <a:r>
              <a:rPr lang="en-US" sz="2400">
                <a:solidFill>
                  <a:srgbClr val="002060"/>
                </a:solidFill>
                <a:latin typeface="Calibri Light"/>
                <a:cs typeface="Calibri Light"/>
              </a:rPr>
              <a:t>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 Light"/>
                <a:cs typeface="Calibri Light"/>
              </a:rPr>
              <a:t>Checked with district maintenance and County Surveyor no known flood history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 Light"/>
                <a:cs typeface="Calibri Light"/>
              </a:rPr>
              <a:t>The topography shows the water jumps to another drainage area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 Light"/>
                <a:cs typeface="Calibri Light"/>
              </a:rPr>
              <a:t>That there is significant natural storage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 Light"/>
                <a:cs typeface="Calibri Light"/>
              </a:rPr>
              <a:t>Concerns with downstream restrictions</a:t>
            </a:r>
            <a:endParaRPr lang="en-US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4714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268005" y="1007616"/>
            <a:ext cx="268751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Non-contributing Drainage Areas</a:t>
            </a:r>
          </a:p>
          <a:p>
            <a:pPr fontAlgn="auto">
              <a:spcAft>
                <a:spcPts val="0"/>
              </a:spcAft>
            </a:pPr>
            <a:endParaRPr lang="en-US" sz="20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fontAlgn="auto">
              <a:spcAft>
                <a:spcPts val="0"/>
              </a:spcAft>
            </a:pPr>
            <a:r>
              <a:rPr lang="en-US" sz="20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Areas that have natural storage that is greater than the potential runoff generated by the drainage area.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17415FF-F5CD-A782-EAA9-E4D45BC4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1" r="2689" b="147"/>
          <a:stretch/>
        </p:blipFill>
        <p:spPr>
          <a:xfrm>
            <a:off x="2996760" y="1202691"/>
            <a:ext cx="8813615" cy="52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9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64432" y="1066800"/>
            <a:ext cx="417896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Structure Replacement - Match Existing Performance</a:t>
            </a: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Water leaves the drainage area before it can reach the road elevation.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177EB-276A-6881-79A5-A789C54ACE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" b="8916"/>
          <a:stretch/>
        </p:blipFill>
        <p:spPr>
          <a:xfrm>
            <a:off x="4411133" y="1067705"/>
            <a:ext cx="7340601" cy="56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“Replacement in-kind”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culvert should be hydraulically designed. – IDM 203-2.02</a:t>
            </a:r>
          </a:p>
          <a:p>
            <a:pPr marL="0" indent="0">
              <a:buNone/>
            </a:pPr>
            <a:r>
              <a:rPr lang="en-US"/>
              <a:t>What to do with the calculations?</a:t>
            </a:r>
          </a:p>
          <a:p>
            <a:r>
              <a:rPr lang="en-US"/>
              <a:t>Proposed span 36” or greater, all median drainage – INDOT Hydraulics Review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Proposed span &lt; 36”, include all calculations with roadway submittal packages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861EB-8167-2871-5B0A-A59822EBAB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362200"/>
            <a:ext cx="3200400" cy="1582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C53FD-9A4A-8C21-213B-5E04C6CB87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356639"/>
            <a:ext cx="1828800" cy="158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8962A-828C-E39C-712F-C407B4BB83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71" y="2368495"/>
            <a:ext cx="2567314" cy="1652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102443-81A1-AE05-5429-23A206F0C1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011" y="2368495"/>
            <a:ext cx="1959562" cy="1645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D7C0FD-A87D-ACFF-84E7-EFF0417AC5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02" y="4495800"/>
            <a:ext cx="3643662" cy="2089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53DD2-8968-08C0-1023-2C55A1BA2D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541" y="4497918"/>
            <a:ext cx="1901317" cy="20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71634" y="1066801"/>
            <a:ext cx="11184386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Structure Replacement - Match Existing Performance</a:t>
            </a:r>
          </a:p>
          <a:p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Significant natural storage in the drainage area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69DD9-3738-EAE3-0C7A-56A02B6EFC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39" y="2621429"/>
            <a:ext cx="5864936" cy="3754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81484-60CE-F203-5269-214DCD05F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896" y="2359463"/>
            <a:ext cx="5668765" cy="42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9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Hydraulics Exemption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64432" y="1066800"/>
            <a:ext cx="11341768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3200" b="1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Using the Existing Outlet Depth to Calculate the Backwater (BW)</a:t>
            </a:r>
          </a:p>
          <a:p>
            <a:pPr fontAlgn="auto">
              <a:spcAft>
                <a:spcPts val="0"/>
              </a:spcAft>
            </a:pPr>
            <a:endParaRPr lang="en-US" sz="2800">
              <a:solidFill>
                <a:srgbClr val="002060"/>
              </a:solidFill>
              <a:latin typeface="Calibri Light"/>
              <a:ea typeface="Tahoma"/>
              <a:cs typeface="Tahoma"/>
            </a:endParaRP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Culvert with no downstream channel </a:t>
            </a: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Outlet depth is greater than the natural TW</a:t>
            </a: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2800" u="sng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Existing outlet</a:t>
            </a:r>
            <a:r>
              <a:rPr lang="en-US" sz="2800">
                <a:solidFill>
                  <a:srgbClr val="002060"/>
                </a:solidFill>
                <a:latin typeface="Calibri Light"/>
                <a:ea typeface="Tahoma"/>
                <a:cs typeface="Tahoma"/>
              </a:rPr>
              <a:t> depth can be used for calculating the existing and proposed BW</a:t>
            </a:r>
          </a:p>
        </p:txBody>
      </p:sp>
    </p:spTree>
    <p:extLst>
      <p:ext uri="{BB962C8B-B14F-4D97-AF65-F5344CB8AC3E}">
        <p14:creationId xmlns:p14="http://schemas.microsoft.com/office/powerpoint/2010/main" val="627812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Infiltration Basins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52400" y="1066800"/>
            <a:ext cx="11887200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Infiltration should only used after all other designs have been considered</a:t>
            </a: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Cannot provide positive slope for ditching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Storm sewer system not feasible</a:t>
            </a:r>
          </a:p>
          <a:p>
            <a:endParaRPr lang="en-US" sz="2800" b="1">
              <a:solidFill>
                <a:srgbClr val="002060"/>
              </a:solidFill>
              <a:latin typeface="Calibri Light"/>
              <a:ea typeface="Tahoma"/>
              <a:cs typeface="Calibri Light"/>
            </a:endParaRPr>
          </a:p>
          <a:p>
            <a:r>
              <a:rPr lang="en-US" sz="2800" b="1">
                <a:solidFill>
                  <a:srgbClr val="002060"/>
                </a:solidFill>
                <a:latin typeface="Calibri Light"/>
                <a:ea typeface="Tahoma"/>
                <a:cs typeface="Calibri Light"/>
              </a:rPr>
              <a:t>Check Natural Resources Conservation Service (NRCS) soil data</a:t>
            </a:r>
            <a:endParaRPr lang="en-US" b="1"/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Soils should be classified as sand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Check seasonable high ground water should be at least 2 feet below the proposed bottom elevation of the basin</a:t>
            </a:r>
          </a:p>
          <a:p>
            <a:endParaRPr lang="en-US" sz="2800">
              <a:latin typeface="Calibri Light"/>
              <a:cs typeface="Calibri Light"/>
            </a:endParaRPr>
          </a:p>
          <a:p>
            <a:endParaRPr lang="en-US" sz="2800">
              <a:latin typeface="Calibri Light"/>
              <a:cs typeface="Calibri Light"/>
            </a:endParaRPr>
          </a:p>
          <a:p>
            <a:endParaRPr lang="en-US"/>
          </a:p>
          <a:p>
            <a:endParaRPr lang="en-US"/>
          </a:p>
          <a:p>
            <a:endParaRPr lang="en-US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7048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Infiltration Basins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52400" y="1066800"/>
            <a:ext cx="11887200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Infiltration Basin Testing – INDOT Geotechnical Guidelines</a:t>
            </a:r>
            <a:endParaRPr lang="en-US" b="1"/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https://www.in.gov/indot/engineering/files/percolation-Infiltration-guidelines.pdf</a:t>
            </a:r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Provide infiltration tests at the bottom of basin elevation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Measure depth to groundwater measurements table during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Presoaking required prior to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Testing should be done during the wet season if possible</a:t>
            </a:r>
          </a:p>
          <a:p>
            <a:endParaRPr lang="en-US"/>
          </a:p>
          <a:p>
            <a:endParaRPr lang="en-US"/>
          </a:p>
          <a:p>
            <a:endParaRPr lang="en-US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5189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Infiltration Basins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64432" y="990600"/>
            <a:ext cx="11887200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solidFill>
                <a:srgbClr val="002060"/>
              </a:solidFill>
              <a:latin typeface="Calibri Light"/>
              <a:cs typeface="Calibri Light"/>
            </a:endParaRPr>
          </a:p>
          <a:p>
            <a:r>
              <a:rPr lang="en-US" sz="2800" b="1">
                <a:solidFill>
                  <a:srgbClr val="002060"/>
                </a:solidFill>
                <a:latin typeface="Calibri Light"/>
                <a:ea typeface="Tahoma"/>
                <a:cs typeface="Calibri Light"/>
              </a:rPr>
              <a:t>Consider Redundancy</a:t>
            </a:r>
            <a:endParaRPr lang="en-US" sz="2800" b="1">
              <a:solidFill>
                <a:srgbClr val="002060"/>
              </a:solidFill>
              <a:latin typeface="Calibri Light"/>
              <a:cs typeface="Calibri Light"/>
            </a:endParaRP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Consider the overflow routing if infiltration fails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Even if the basin can’t be completely drained due to elevation, provide overflow ditching or piping so that the road or adjacent properties are not impacted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Connect multiple basins if possible</a:t>
            </a:r>
          </a:p>
          <a:p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   </a:t>
            </a:r>
          </a:p>
          <a:p>
            <a:endParaRPr lang="en-US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5126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Infiltration Basins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171830" y="990600"/>
            <a:ext cx="11879802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Consider Construction Impacts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Construction in cut only (not fill areas)</a:t>
            </a: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Erosion and Sediment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Should not be used as a sediment basin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Runoff from disturbed areas should be diverted until stabilized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The surface and side slopes of the infiltration basin should be stabilized immediately after grading </a:t>
            </a: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Prevent Compaction of Soils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Should not be used for equipment storage or material staging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Other than grading the infiltration area should not be driven on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   </a:t>
            </a:r>
            <a:endParaRPr lang="en-US">
              <a:ea typeface="Tahoma"/>
              <a:cs typeface="Tahoma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08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Cutoff Walls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5F16A-028E-4C05-B3E9-EC8EDECE181C}"/>
              </a:ext>
            </a:extLst>
          </p:cNvPr>
          <p:cNvSpPr txBox="1"/>
          <p:nvPr/>
        </p:nvSpPr>
        <p:spPr>
          <a:xfrm>
            <a:off x="304995" y="1086775"/>
            <a:ext cx="118872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libri Light"/>
                <a:cs typeface="Calibri Light"/>
              </a:rPr>
              <a:t>Design Memo 22-24 Revised</a:t>
            </a: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Cutoff walls are now required for all box structures with a concrete bottom.</a:t>
            </a:r>
          </a:p>
          <a:p>
            <a:endParaRPr lang="en-US" sz="2800">
              <a:solidFill>
                <a:srgbClr val="002060"/>
              </a:solidFill>
              <a:latin typeface="Calibri Light"/>
              <a:cs typeface="Calibri Light"/>
            </a:endParaRPr>
          </a:p>
          <a:p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Used to prevent piping along the culvert barrel and undermining at the culvert end.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If bedding material (i.e. crushed stone, b borrow, etc.) is present, the cutoff wall should extend 6 inches below the bedding material.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Calibri Light"/>
                <a:cs typeface="Calibri Light"/>
              </a:rPr>
              <a:t>If bedding material is not present, the depth of the cutoff wall should be a minimum of 20 inches below the bottom of the culvert.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  <p:pic>
        <p:nvPicPr>
          <p:cNvPr id="2" name="Content Placeholder 2" descr="Yellow question mark">
            <a:extLst>
              <a:ext uri="{FF2B5EF4-FFF2-40B4-BE49-F238E27FC236}">
                <a16:creationId xmlns:a16="http://schemas.microsoft.com/office/drawing/2014/main" id="{8068DFBA-8011-45D2-7D8B-611AFFA2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71" y="916478"/>
            <a:ext cx="8757458" cy="5253644"/>
          </a:xfrm>
        </p:spPr>
      </p:pic>
    </p:spTree>
    <p:extLst>
      <p:ext uri="{BB962C8B-B14F-4D97-AF65-F5344CB8AC3E}">
        <p14:creationId xmlns:p14="http://schemas.microsoft.com/office/powerpoint/2010/main" val="837306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C9C35-31C5-945F-2ED7-8C0CDE0217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INDOT Hydraulic Listserv</a:t>
            </a:r>
          </a:p>
          <a:p>
            <a:pPr lvl="1"/>
            <a:r>
              <a:rPr lang="en-US" sz="1800" u="sng">
                <a:solidFill>
                  <a:srgbClr val="0000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hlinkClick r:id="rId2"/>
              </a:rPr>
              <a:t>INDOT Hydraulics Email List</a:t>
            </a:r>
            <a:endParaRPr lang="en-US" sz="1800" u="sng">
              <a:solidFill>
                <a:srgbClr val="0000FF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INDOT Hydraulics email</a:t>
            </a:r>
          </a:p>
          <a:p>
            <a:pPr lvl="1"/>
            <a:r>
              <a:rPr lang="en-US"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Hydraulics@indot.IN.gov</a:t>
            </a:r>
            <a:r>
              <a:rPr lang="en-US"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INDOT Hydraulics Website</a:t>
            </a:r>
          </a:p>
          <a:p>
            <a:pPr lvl="1"/>
            <a:r>
              <a:rPr lang="en-US" sz="1800" u="sng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https://www.in.gov/indot/engineering/hydraulic-engineering/</a:t>
            </a:r>
            <a:endParaRPr lang="en-US" sz="18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sz="1800" u="sng">
              <a:solidFill>
                <a:srgbClr val="0000FF"/>
              </a:solidFill>
              <a:latin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1D0B2-7C50-4510-F887-881F89C4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914399"/>
            <a:ext cx="5791200" cy="561956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008A"/>
                </a:solidFill>
                <a:latin typeface="Calibri"/>
                <a:cs typeface="Calibri"/>
              </a:rPr>
              <a:t>Design Questions: </a:t>
            </a:r>
            <a:r>
              <a:rPr lang="en-US" sz="2800" u="sng">
                <a:latin typeface="Calibri"/>
                <a:ea typeface="+mj-lt"/>
                <a:cs typeface="+mj-lt"/>
                <a:hlinkClick r:id="rId5"/>
              </a:rPr>
              <a:t>hydraulics@indot.in.gov</a:t>
            </a:r>
            <a:endParaRPr lang="en-US" sz="2800" u="sng">
              <a:latin typeface="Calibri"/>
              <a:ea typeface="+mj-lt"/>
              <a:cs typeface="+mj-lt"/>
            </a:endParaRPr>
          </a:p>
          <a:p>
            <a:endParaRPr lang="en-US" u="sng">
              <a:latin typeface="Calibri"/>
              <a:ea typeface="+mj-lt"/>
              <a:cs typeface="+mj-lt"/>
            </a:endParaRPr>
          </a:p>
          <a:p>
            <a:r>
              <a:rPr lang="en-US" sz="2800" b="1">
                <a:solidFill>
                  <a:srgbClr val="00008A"/>
                </a:solidFill>
                <a:latin typeface="Calibri"/>
                <a:cs typeface="Calibri"/>
              </a:rPr>
              <a:t>Mark Bailey				 </a:t>
            </a:r>
            <a:r>
              <a:rPr lang="en-US" sz="2000" b="1">
                <a:solidFill>
                  <a:srgbClr val="00008A"/>
                </a:solidFill>
                <a:latin typeface="Calibri"/>
                <a:cs typeface="Calibri"/>
              </a:rPr>
              <a:t>(317) 233-2096					 </a:t>
            </a:r>
            <a:r>
              <a:rPr lang="en-US" sz="2800">
                <a:hlinkClick r:id="rId6"/>
              </a:rPr>
              <a:t>mbailey1@indot.in.gov</a:t>
            </a:r>
            <a:endParaRPr lang="en-US" sz="2800"/>
          </a:p>
          <a:p>
            <a:r>
              <a:rPr lang="en-US" sz="2800" b="1">
                <a:solidFill>
                  <a:srgbClr val="00008A"/>
                </a:solidFill>
                <a:latin typeface="Calibri"/>
                <a:cs typeface="Calibri"/>
              </a:rPr>
              <a:t>Alex Schwinghamer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008A"/>
                </a:solidFill>
                <a:latin typeface="Calibri"/>
                <a:cs typeface="Calibri"/>
              </a:rPr>
              <a:t>   (317) 233-6951</a:t>
            </a:r>
          </a:p>
          <a:p>
            <a:pPr marL="0" indent="0">
              <a:buNone/>
            </a:pPr>
            <a:r>
              <a:rPr lang="en-US" sz="2800" u="sng">
                <a:hlinkClick r:id="rId7"/>
              </a:rPr>
              <a:t>aschwinghamer@indot.in.gov</a:t>
            </a:r>
            <a:r>
              <a:rPr lang="en-US" sz="2800" u="sng"/>
              <a:t>	</a:t>
            </a:r>
            <a:endParaRPr lang="en-US" sz="2800"/>
          </a:p>
          <a:p>
            <a:r>
              <a:rPr lang="en-US" sz="2800" b="1">
                <a:solidFill>
                  <a:srgbClr val="00008A"/>
                </a:solidFill>
                <a:latin typeface="Calibri"/>
                <a:cs typeface="Calibri"/>
              </a:rPr>
              <a:t>Jim Emerick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008A"/>
                </a:solidFill>
                <a:latin typeface="Calibri"/>
                <a:cs typeface="Calibri"/>
              </a:rPr>
              <a:t> (317) 232-2770</a:t>
            </a:r>
          </a:p>
          <a:p>
            <a:pPr marL="0" indent="0">
              <a:buNone/>
            </a:pPr>
            <a:r>
              <a:rPr lang="en-US" sz="2800">
                <a:hlinkClick r:id="rId8"/>
              </a:rPr>
              <a:t>jemerick@indot.in.gov</a:t>
            </a:r>
            <a:endParaRPr lang="en-US" sz="2800" u="sng">
              <a:latin typeface="Calibri"/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1FF03A-B464-2701-FDF2-11398DBC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up to Date				Contact Info	</a:t>
            </a:r>
          </a:p>
        </p:txBody>
      </p:sp>
    </p:spTree>
    <p:extLst>
      <p:ext uri="{BB962C8B-B14F-4D97-AF65-F5344CB8AC3E}">
        <p14:creationId xmlns:p14="http://schemas.microsoft.com/office/powerpoint/2010/main" val="234816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for 2023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manual update finalized and rolled out.</a:t>
            </a:r>
          </a:p>
          <a:p>
            <a:r>
              <a:rPr lang="en-US" dirty="0"/>
              <a:t>Online training courses updated.</a:t>
            </a:r>
          </a:p>
          <a:p>
            <a:r>
              <a:rPr lang="en-US" dirty="0"/>
              <a:t>Annual hybrid conference planning for 2024</a:t>
            </a:r>
          </a:p>
          <a:p>
            <a:r>
              <a:rPr lang="en-US" dirty="0"/>
              <a:t>New Director of Hydraulics </a:t>
            </a:r>
            <a:r>
              <a:rPr lang="en-US" dirty="0">
                <a:highlight>
                  <a:srgbClr val="FFFFFF"/>
                </a:highlight>
              </a:rPr>
              <a:t>(Highway Engineer </a:t>
            </a:r>
            <a:r>
              <a:rPr lang="en-US" dirty="0" err="1">
                <a:highlight>
                  <a:srgbClr val="FFFFFF"/>
                </a:highlight>
              </a:rPr>
              <a:t>Supv</a:t>
            </a:r>
            <a:r>
              <a:rPr lang="en-US" dirty="0">
                <a:highlight>
                  <a:srgbClr val="FFFFFF"/>
                </a:highlight>
              </a:rPr>
              <a:t>)</a:t>
            </a:r>
            <a:r>
              <a:rPr lang="en-US" dirty="0"/>
              <a:t> – </a:t>
            </a:r>
            <a:r>
              <a:rPr lang="en-US" dirty="0">
                <a:highlight>
                  <a:srgbClr val="FFFFFF"/>
                </a:highlight>
              </a:rPr>
              <a:t>requisition ID </a:t>
            </a:r>
            <a:r>
              <a:rPr lang="en-US" dirty="0">
                <a:highlight>
                  <a:srgbClr val="FFFFFF"/>
                </a:highlight>
                <a:hlinkClick r:id="rId2"/>
              </a:rPr>
              <a:t>421947</a:t>
            </a:r>
            <a:endParaRPr lang="en-US" dirty="0">
              <a:highlight>
                <a:srgbClr val="FFFFFF"/>
              </a:highlight>
            </a:endParaRPr>
          </a:p>
          <a:p>
            <a:pPr lvl="1"/>
            <a:r>
              <a:rPr lang="en-US" sz="2800" dirty="0"/>
              <a:t>Also have two hydraulic engineer positions open</a:t>
            </a:r>
          </a:p>
          <a:p>
            <a:pPr lvl="2"/>
            <a:r>
              <a:rPr lang="en-US" sz="2800" dirty="0"/>
              <a:t>Highway Engineer 3 – requisition ID 422270 &amp; 422242</a:t>
            </a:r>
          </a:p>
        </p:txBody>
      </p:sp>
    </p:spTree>
    <p:extLst>
      <p:ext uri="{BB962C8B-B14F-4D97-AF65-F5344CB8AC3E}">
        <p14:creationId xmlns:p14="http://schemas.microsoft.com/office/powerpoint/2010/main" val="38464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+mj-lt"/>
                <a:cs typeface="+mj-lt"/>
              </a:rPr>
              <a:t>Content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Website Updates</a:t>
            </a:r>
            <a:endParaRPr lang="en-US">
              <a:cs typeface="Calibri Light" panose="020F0302020204030204"/>
            </a:endParaRPr>
          </a:p>
          <a:p>
            <a:r>
              <a:rPr lang="en-US">
                <a:ea typeface="+mj-lt"/>
                <a:cs typeface="+mj-lt"/>
              </a:rPr>
              <a:t>Riprap – IDM Figure 203-2D</a:t>
            </a:r>
            <a:endParaRPr lang="en-US"/>
          </a:p>
          <a:p>
            <a:r>
              <a:rPr lang="en-US">
                <a:ea typeface="+mj-lt"/>
                <a:cs typeface="+mj-lt"/>
              </a:rPr>
              <a:t>Median Drains</a:t>
            </a:r>
            <a:endParaRPr lang="en-US"/>
          </a:p>
          <a:p>
            <a:r>
              <a:rPr lang="en-US">
                <a:ea typeface="+mj-lt"/>
                <a:cs typeface="+mj-lt"/>
              </a:rPr>
              <a:t>Spread Updates</a:t>
            </a:r>
            <a:endParaRPr lang="en-US"/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068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+mj-lt"/>
                <a:cs typeface="+mj-lt"/>
              </a:rPr>
              <a:t>Website Update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j-lt"/>
                <a:cs typeface="+mj-lt"/>
              </a:rPr>
              <a:t>Developing Design Guidance:</a:t>
            </a:r>
            <a:endParaRPr lang="en-US">
              <a:cs typeface="Calibri Light" panose="020F0302020204030204"/>
            </a:endParaRPr>
          </a:p>
          <a:p>
            <a:pPr lvl="1"/>
            <a:r>
              <a:rPr lang="en-US">
                <a:ea typeface="+mj-lt"/>
                <a:cs typeface="+mj-lt"/>
              </a:rPr>
              <a:t>Steel Liners</a:t>
            </a:r>
            <a:endParaRPr lang="en-US">
              <a:cs typeface="Calibri Light"/>
            </a:endParaRPr>
          </a:p>
          <a:p>
            <a:pPr lvl="1"/>
            <a:r>
              <a:rPr lang="en-US">
                <a:ea typeface="+mj-lt"/>
                <a:cs typeface="+mj-lt"/>
              </a:rPr>
              <a:t>Median Drain</a:t>
            </a:r>
            <a:endParaRPr lang="en-US">
              <a:cs typeface="Calibri Light"/>
            </a:endParaRPr>
          </a:p>
          <a:p>
            <a:pPr lvl="1"/>
            <a:r>
              <a:rPr lang="en-US">
                <a:ea typeface="+mj-lt"/>
                <a:cs typeface="+mj-lt"/>
              </a:rPr>
              <a:t>Infiltration Ponds</a:t>
            </a:r>
            <a:endParaRPr lang="en-US">
              <a:cs typeface="Calibri Light"/>
            </a:endParaRPr>
          </a:p>
          <a:p>
            <a:r>
              <a:rPr lang="en-US">
                <a:ea typeface="+mj-lt"/>
                <a:cs typeface="+mj-lt"/>
              </a:rPr>
              <a:t>Coordinate Generator for Corrugated Metal Pipe Arches (CMPA) Liners</a:t>
            </a:r>
            <a:endParaRPr lang="en-US"/>
          </a:p>
          <a:p>
            <a:r>
              <a:rPr lang="en-US">
                <a:ea typeface="+mj-lt"/>
                <a:cs typeface="+mj-lt"/>
              </a:rPr>
              <a:t>Minimum pipe size that can be lined</a:t>
            </a:r>
            <a:endParaRPr lang="en-US"/>
          </a:p>
          <a:p>
            <a:pPr lvl="1"/>
            <a:r>
              <a:rPr lang="en-US">
                <a:ea typeface="+mj-lt"/>
                <a:cs typeface="+mj-lt"/>
              </a:rPr>
              <a:t>If structure is already at the minimum size, then only a CIPP liner can be used.</a:t>
            </a:r>
            <a:endParaRPr lang="en-US">
              <a:cs typeface="Calibri Light"/>
            </a:endParaRPr>
          </a:p>
          <a:p>
            <a:pPr lvl="1"/>
            <a:r>
              <a:rPr lang="en-US">
                <a:ea typeface="+mj-lt"/>
                <a:cs typeface="+mj-lt"/>
              </a:rPr>
              <a:t>If structure is under minimum size, it cannot be lined.</a:t>
            </a:r>
            <a:endParaRPr lang="en-US">
              <a:cs typeface="Calibri Light"/>
            </a:endParaRPr>
          </a:p>
          <a:p>
            <a:r>
              <a:rPr lang="en-US">
                <a:ea typeface="+mj-lt"/>
                <a:cs typeface="+mj-lt"/>
              </a:rPr>
              <a:t>Keep Memo Templates Up to Date</a:t>
            </a:r>
            <a:endParaRPr lang="en-US"/>
          </a:p>
          <a:p>
            <a:pPr lvl="1"/>
            <a:r>
              <a:rPr lang="en-US">
                <a:ea typeface="+mj-lt"/>
                <a:cs typeface="+mj-lt"/>
              </a:rPr>
              <a:t>Check version numbers</a:t>
            </a:r>
            <a:endParaRPr lang="en-US">
              <a:cs typeface="Calibri Light"/>
            </a:endParaRPr>
          </a:p>
          <a:p>
            <a:r>
              <a:rPr lang="en-US">
                <a:ea typeface="+mj-lt"/>
                <a:cs typeface="+mj-lt"/>
              </a:rPr>
              <a:t>Submitting requests to the HRA</a:t>
            </a:r>
            <a:endParaRPr lang="en-US"/>
          </a:p>
          <a:p>
            <a:pPr lvl="1"/>
            <a:r>
              <a:rPr lang="en-US">
                <a:ea typeface="+mj-lt"/>
                <a:cs typeface="+mj-lt"/>
              </a:rPr>
              <a:t>HRA Project Type Flow Chart</a:t>
            </a:r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94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1AB0F-4285-D68E-5C03-83330FECC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1148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Fill in yellow highlighted Cells</a:t>
            </a:r>
          </a:p>
          <a:p>
            <a:r>
              <a:rPr lang="en-US"/>
              <a:t>HY8 error in structure sizes</a:t>
            </a:r>
            <a:endParaRPr lang="en-US">
              <a:cs typeface="Calibri Light"/>
            </a:endParaRPr>
          </a:p>
          <a:p>
            <a:pPr lvl="1"/>
            <a:r>
              <a:rPr lang="en-US"/>
              <a:t>Current 18” Corner Radii</a:t>
            </a:r>
            <a:endParaRPr lang="en-US">
              <a:cs typeface="Calibri Light"/>
            </a:endParaRPr>
          </a:p>
          <a:p>
            <a:pPr lvl="1"/>
            <a:r>
              <a:rPr lang="en-US">
                <a:cs typeface="Calibri Light"/>
              </a:rPr>
              <a:t>Spreadsheet corrects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B8FE-C081-1083-7326-B3764E857D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CC1E-A703-E1CA-02EC-C898273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CMPA Coordinate Generator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E1A86-10DC-A8A5-D857-3C78A3AA89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838201"/>
            <a:ext cx="7086600" cy="59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8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1AB0F-4285-D68E-5C03-83330FECC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114800" cy="5257800"/>
          </a:xfrm>
        </p:spPr>
        <p:txBody>
          <a:bodyPr/>
          <a:lstStyle/>
          <a:p>
            <a:r>
              <a:rPr lang="en-US"/>
              <a:t>Fill in yellow highlighted Cells</a:t>
            </a:r>
          </a:p>
          <a:p>
            <a:r>
              <a:rPr lang="en-US"/>
              <a:t>HY8 error in structure sizes</a:t>
            </a:r>
          </a:p>
          <a:p>
            <a:pPr lvl="1"/>
            <a:r>
              <a:rPr lang="en-US"/>
              <a:t>Current 18” Corner Radii</a:t>
            </a:r>
          </a:p>
          <a:p>
            <a:pPr lvl="1"/>
            <a:r>
              <a:rPr lang="en-US"/>
              <a:t>Copy cells for existing and place into user defined coordinates in HY8</a:t>
            </a:r>
          </a:p>
          <a:p>
            <a:pPr lvl="1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B8FE-C081-1083-7326-B3764E857D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CC1E-A703-E1CA-02EC-C898273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CMPA Coordinate Generator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429CE-6304-C51F-5C58-6AE1531E2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838201"/>
            <a:ext cx="7086600" cy="59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9835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2F722A07-29CF-4167-BBAE-539D3C7FD18C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45DC57B1-4452-4196-9389-CC71171F7E60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BC745019-3EEB-4DBF-8BB1-C52D7F509A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C60E4D7D5444C9AAA5F703AA8555C" ma:contentTypeVersion="13" ma:contentTypeDescription="Create a new document." ma:contentTypeScope="" ma:versionID="f69ab57344a14729eeb436f47b959f2e">
  <xsd:schema xmlns:xsd="http://www.w3.org/2001/XMLSchema" xmlns:xs="http://www.w3.org/2001/XMLSchema" xmlns:p="http://schemas.microsoft.com/office/2006/metadata/properties" xmlns:ns2="ac2afda7-ee5f-47c0-b6a1-c63d5df33d69" xmlns:ns3="ddb5066c-6899-482b-9ea0-5145f9da9989" xmlns:ns4="8334ff5c-11fa-4551-8b82-386adcbacad4" targetNamespace="http://schemas.microsoft.com/office/2006/metadata/properties" ma:root="true" ma:fieldsID="296167f3b790e84642fc91f397742cca" ns2:_="" ns3:_="" ns4:_="">
    <xsd:import namespace="ac2afda7-ee5f-47c0-b6a1-c63d5df33d69"/>
    <xsd:import namespace="ddb5066c-6899-482b-9ea0-5145f9da9989"/>
    <xsd:import namespace="8334ff5c-11fa-4551-8b82-386adcbaca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afda7-ee5f-47c0-b6a1-c63d5df33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e8e02d-0139-46af-bc7c-365456edc7b4}" ma:internalName="TaxCatchAll" ma:showField="CatchAllData" ma:web="8334ff5c-11fa-4551-8b82-386adcbac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4ff5c-11fa-4551-8b82-386adcbac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ac2afda7-ee5f-47c0-b6a1-c63d5df33d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61B445-C411-4E05-A8F2-40601D22C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afda7-ee5f-47c0-b6a1-c63d5df33d69"/>
    <ds:schemaRef ds:uri="ddb5066c-6899-482b-9ea0-5145f9da9989"/>
    <ds:schemaRef ds:uri="8334ff5c-11fa-4551-8b82-386adcbac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02EF8-857D-4AC9-A177-2AF336F7F1A1}">
  <ds:schemaRefs>
    <ds:schemaRef ds:uri="b5189b19-779c-405d-9bc4-52c5b2c66b36"/>
    <ds:schemaRef ds:uri="ddb5066c-6899-482b-9ea0-5145f9da99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c2afda7-ee5f-47c0-b6a1-c63d5df33d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Road School 12 INDOT Hydraulics Design Guidance</Template>
  <TotalTime>5</TotalTime>
  <Words>2021</Words>
  <Application>Microsoft Office PowerPoint</Application>
  <PresentationFormat>Widescreen</PresentationFormat>
  <Paragraphs>364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Open Sans</vt:lpstr>
      <vt:lpstr>Tahoma</vt:lpstr>
      <vt:lpstr>INDOT Theme</vt:lpstr>
      <vt:lpstr>1_Title Slide</vt:lpstr>
      <vt:lpstr>2_Blank Slide</vt:lpstr>
      <vt:lpstr>INDOT Hydraulics:  Design Guidance</vt:lpstr>
      <vt:lpstr>Overview</vt:lpstr>
      <vt:lpstr>“Replacement in-kind”</vt:lpstr>
      <vt:lpstr>“Replacement in-kind”</vt:lpstr>
      <vt:lpstr>Expectations for 2023</vt:lpstr>
      <vt:lpstr>Content</vt:lpstr>
      <vt:lpstr>Website Update</vt:lpstr>
      <vt:lpstr>CMPA Coordinate Generator</vt:lpstr>
      <vt:lpstr>CMPA Coordinate Generator</vt:lpstr>
      <vt:lpstr>CMPA Coordinate Generator</vt:lpstr>
      <vt:lpstr>CMPA Coordinate Generator</vt:lpstr>
      <vt:lpstr>CMPA Coordinate Generator</vt:lpstr>
      <vt:lpstr>CMPA Coordinate Generator</vt:lpstr>
      <vt:lpstr>Website Update</vt:lpstr>
      <vt:lpstr>HRA Design-vs-Review</vt:lpstr>
      <vt:lpstr>Riprap – IDM Figure 203-2D</vt:lpstr>
      <vt:lpstr>INDOT Median Drain Policy</vt:lpstr>
      <vt:lpstr>Median Drain Risks</vt:lpstr>
      <vt:lpstr>Tailwater Conditions</vt:lpstr>
      <vt:lpstr>Medians: Interstate ATL vs. Non-Interstate</vt:lpstr>
      <vt:lpstr>Median Drain Design Factors</vt:lpstr>
      <vt:lpstr>Median Drain Design Factors</vt:lpstr>
      <vt:lpstr>Median Drain Design Factors</vt:lpstr>
      <vt:lpstr>Median Drain Design Factors</vt:lpstr>
      <vt:lpstr>Inlet Types</vt:lpstr>
      <vt:lpstr>Inlet Types</vt:lpstr>
      <vt:lpstr>P-Inlet Spread Calculations – At a Sag</vt:lpstr>
      <vt:lpstr>P-Inlet Spread Calculations – On Grade</vt:lpstr>
      <vt:lpstr>Typical Spread Standards</vt:lpstr>
      <vt:lpstr>Interstate to Interstate Ramps</vt:lpstr>
      <vt:lpstr>Curb Confined Lanes</vt:lpstr>
      <vt:lpstr>Curb Confined Lanes</vt:lpstr>
      <vt:lpstr>Hydraulics Design Exemptions</vt:lpstr>
      <vt:lpstr>Hydraulics Design Exemptions</vt:lpstr>
      <vt:lpstr>Hydraulics Exemption Considerations</vt:lpstr>
      <vt:lpstr>Hydraulics Exemption Considerations</vt:lpstr>
      <vt:lpstr>Hydraulics Exemption Considerations</vt:lpstr>
      <vt:lpstr>Hydraulics Exemption Considerations</vt:lpstr>
      <vt:lpstr>Hydraulics Exemption Considerations</vt:lpstr>
      <vt:lpstr>Hydraulics Exemption Considerations</vt:lpstr>
      <vt:lpstr>Hydraulics Exemption Considerations</vt:lpstr>
      <vt:lpstr>Infiltration Basins</vt:lpstr>
      <vt:lpstr>Infiltration Basins</vt:lpstr>
      <vt:lpstr>Infiltration Basins</vt:lpstr>
      <vt:lpstr>Infiltration Basins</vt:lpstr>
      <vt:lpstr>Cutoff Walls   </vt:lpstr>
      <vt:lpstr>Q &amp; A</vt:lpstr>
      <vt:lpstr>Stay up to Date    Contact Info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INDOT Hydraulics:  Design Guidance</dc:title>
  <dc:creator>Bailey, Mark</dc:creator>
  <cp:lastModifiedBy>Schwinghamer, Alex</cp:lastModifiedBy>
  <cp:revision>5</cp:revision>
  <dcterms:created xsi:type="dcterms:W3CDTF">2023-03-07T16:09:12Z</dcterms:created>
  <dcterms:modified xsi:type="dcterms:W3CDTF">2023-03-16T17:27:16Z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0x01010031DC60E4D7D5444C9AAA5F703AA8555C</vt:lpwstr>
  </property>
</Properties>
</file>