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6"/>
  </p:handoutMasterIdLst>
  <p:sldIdLst>
    <p:sldId id="256" r:id="rId2"/>
    <p:sldId id="257" r:id="rId3"/>
    <p:sldId id="259" r:id="rId4"/>
    <p:sldId id="258" r:id="rId5"/>
    <p:sldId id="260" r:id="rId6"/>
    <p:sldId id="261" r:id="rId7"/>
    <p:sldId id="262" r:id="rId8"/>
    <p:sldId id="263" r:id="rId9"/>
    <p:sldId id="264" r:id="rId10"/>
    <p:sldId id="265" r:id="rId11"/>
    <p:sldId id="269" r:id="rId12"/>
    <p:sldId id="266" r:id="rId13"/>
    <p:sldId id="267" r:id="rId14"/>
    <p:sldId id="268" r:id="rId15"/>
    <p:sldId id="270" r:id="rId16"/>
    <p:sldId id="271" r:id="rId17"/>
    <p:sldId id="286" r:id="rId18"/>
    <p:sldId id="287" r:id="rId19"/>
    <p:sldId id="288" r:id="rId20"/>
    <p:sldId id="272" r:id="rId21"/>
    <p:sldId id="273" r:id="rId22"/>
    <p:sldId id="274" r:id="rId23"/>
    <p:sldId id="275" r:id="rId24"/>
    <p:sldId id="276" r:id="rId25"/>
    <p:sldId id="277" r:id="rId26"/>
    <p:sldId id="278" r:id="rId27"/>
    <p:sldId id="289" r:id="rId28"/>
    <p:sldId id="290" r:id="rId29"/>
    <p:sldId id="291" r:id="rId30"/>
    <p:sldId id="298" r:id="rId31"/>
    <p:sldId id="292" r:id="rId32"/>
    <p:sldId id="293" r:id="rId33"/>
    <p:sldId id="294" r:id="rId34"/>
    <p:sldId id="295" r:id="rId35"/>
    <p:sldId id="279" r:id="rId36"/>
    <p:sldId id="296" r:id="rId37"/>
    <p:sldId id="299" r:id="rId38"/>
    <p:sldId id="280" r:id="rId39"/>
    <p:sldId id="281" r:id="rId40"/>
    <p:sldId id="282" r:id="rId41"/>
    <p:sldId id="283" r:id="rId42"/>
    <p:sldId id="284" r:id="rId43"/>
    <p:sldId id="297" r:id="rId44"/>
    <p:sldId id="285"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3D8D1F-0C33-46AE-A801-4924AE031EA0}" type="datetimeFigureOut">
              <a:rPr lang="en-US" smtClean="0"/>
              <a:pPr/>
              <a:t>08/27/2010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504778-FC25-49D3-A3B6-5BF7AE41946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A772A34-F736-4F99-84DC-0D574B731BFA}" type="datetimeFigureOut">
              <a:rPr lang="en-US"/>
              <a:pPr>
                <a:defRPr/>
              </a:pPr>
              <a:t>08/27/2010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A0E7DF6-8878-4311-8E01-FF28989FD06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BBA8FD4-1A78-4222-A20A-47D5C0FFA68E}" type="datetimeFigureOut">
              <a:rPr lang="en-US"/>
              <a:pPr>
                <a:defRPr/>
              </a:pPr>
              <a:t>08/27/2010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9697B96-958F-456F-82E5-11DDE4DBFDC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6620E53-4B05-406F-9D30-1958BBB2551A}" type="datetimeFigureOut">
              <a:rPr lang="en-US"/>
              <a:pPr>
                <a:defRPr/>
              </a:pPr>
              <a:t>08/27/2010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0F3F2CB-675C-4161-A054-9A633620B65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D860B3A-98AA-4790-82F3-9CDDADE59A4D}" type="datetimeFigureOut">
              <a:rPr lang="en-US"/>
              <a:pPr>
                <a:defRPr/>
              </a:pPr>
              <a:t>08/27/2010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62F6C62-C99A-4F58-B4E1-632A35698B0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92B636D-8F86-435F-B159-C4DFF2E0559C}" type="datetimeFigureOut">
              <a:rPr lang="en-US"/>
              <a:pPr>
                <a:defRPr/>
              </a:pPr>
              <a:t>08/27/2010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B28764-92F8-44CA-890D-B1E32B2494A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53FD332-48E0-48D0-978B-08215102B24B}" type="datetimeFigureOut">
              <a:rPr lang="en-US"/>
              <a:pPr>
                <a:defRPr/>
              </a:pPr>
              <a:t>08/27/2010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076CEA3-2E86-4B92-A489-F8B522DB47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3D2EA879-2D6E-4682-BCF0-D81525BD8CBF}" type="datetimeFigureOut">
              <a:rPr lang="en-US"/>
              <a:pPr>
                <a:defRPr/>
              </a:pPr>
              <a:t>08/27/2010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2C96E54-BEE2-4180-8CF0-F423FB94C0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B537019-2C25-44B8-B5F3-8539E2EFFFAF}" type="datetimeFigureOut">
              <a:rPr lang="en-US"/>
              <a:pPr>
                <a:defRPr/>
              </a:pPr>
              <a:t>08/27/2010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4D4E6C5-6F11-4C22-A82F-5FCB4342933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F6F31B3-C591-4E6D-BEEE-DAF132061895}" type="datetimeFigureOut">
              <a:rPr lang="en-US"/>
              <a:pPr>
                <a:defRPr/>
              </a:pPr>
              <a:t>08/27/2010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C2226CDC-416B-4942-A640-C66D8DFB4CC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648E83E-5B2F-4258-9D71-BBD0E074EFA0}" type="datetimeFigureOut">
              <a:rPr lang="en-US"/>
              <a:pPr>
                <a:defRPr/>
              </a:pPr>
              <a:t>08/27/2010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F84FCFB-0A56-4232-B181-3890D8A80D1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21B3F205-BFE8-4703-B787-73318196BF4D}" type="datetimeFigureOut">
              <a:rPr lang="en-US"/>
              <a:pPr>
                <a:defRPr/>
              </a:pPr>
              <a:t>08/27/2010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7F8BCA86-A801-42C3-B8D1-F0FA9C70132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4CDFCACB-CADB-44DF-B147-01182DC07743}" type="datetimeFigureOut">
              <a:rPr lang="en-US"/>
              <a:pPr>
                <a:defRPr/>
              </a:pPr>
              <a:t>08/27/2010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4A92030-4863-4456-9DCF-2148259FC3F6}"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53" r:id="rId1"/>
    <p:sldLayoutId id="2147483745" r:id="rId2"/>
    <p:sldLayoutId id="2147483754" r:id="rId3"/>
    <p:sldLayoutId id="2147483746" r:id="rId4"/>
    <p:sldLayoutId id="2147483747" r:id="rId5"/>
    <p:sldLayoutId id="2147483748" r:id="rId6"/>
    <p:sldLayoutId id="2147483749" r:id="rId7"/>
    <p:sldLayoutId id="2147483750" r:id="rId8"/>
    <p:sldLayoutId id="2147483755" r:id="rId9"/>
    <p:sldLayoutId id="2147483751" r:id="rId10"/>
    <p:sldLayoutId id="214748375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eaLnBrk="1" fontAlgn="auto" hangingPunct="1">
              <a:spcAft>
                <a:spcPts val="0"/>
              </a:spcAft>
              <a:defRPr/>
            </a:pPr>
            <a:r>
              <a:rPr lang="en-US" dirty="0" smtClean="0"/>
              <a:t>IDOC Community Corrections Grant Act Counties</a:t>
            </a:r>
            <a:endParaRPr lang="en-US" dirty="0"/>
          </a:p>
        </p:txBody>
      </p:sp>
      <p:sp>
        <p:nvSpPr>
          <p:cNvPr id="5123" name="Subtitle 2"/>
          <p:cNvSpPr>
            <a:spLocks noGrp="1"/>
          </p:cNvSpPr>
          <p:nvPr>
            <p:ph type="subTitle" idx="1"/>
          </p:nvPr>
        </p:nvSpPr>
        <p:spPr>
          <a:xfrm>
            <a:off x="533400" y="3228975"/>
            <a:ext cx="7854950" cy="1752600"/>
          </a:xfrm>
        </p:spPr>
        <p:txBody>
          <a:bodyPr/>
          <a:lstStyle/>
          <a:p>
            <a:pPr marR="0" algn="ctr" eaLnBrk="1" hangingPunct="1"/>
            <a:r>
              <a:rPr lang="en-US" sz="3600" smtClean="0"/>
              <a:t>Financial Reports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704850"/>
            <a:ext cx="8229600" cy="742950"/>
          </a:xfrm>
        </p:spPr>
        <p:txBody>
          <a:bodyPr/>
          <a:lstStyle/>
          <a:p>
            <a:r>
              <a:rPr lang="en-US" sz="4400" dirty="0" smtClean="0"/>
              <a:t>IDOC Base Funds-Approved Budget</a:t>
            </a:r>
          </a:p>
        </p:txBody>
      </p:sp>
      <p:sp>
        <p:nvSpPr>
          <p:cNvPr id="14339" name="Content Placeholder 2"/>
          <p:cNvSpPr>
            <a:spLocks noGrp="1"/>
          </p:cNvSpPr>
          <p:nvPr>
            <p:ph idx="1"/>
          </p:nvPr>
        </p:nvSpPr>
        <p:spPr>
          <a:xfrm>
            <a:off x="457200" y="1676400"/>
            <a:ext cx="8229600" cy="4389437"/>
          </a:xfrm>
        </p:spPr>
        <p:txBody>
          <a:bodyPr/>
          <a:lstStyle/>
          <a:p>
            <a:pPr>
              <a:buFont typeface="Wingdings 2" pitchFamily="18" charset="2"/>
              <a:buNone/>
            </a:pPr>
            <a:r>
              <a:rPr lang="en-US" dirty="0" smtClean="0"/>
              <a:t>Enter the approved State budget totals of all components excluding CTP by major category (Personnel and Fringe, Supplies, Services, and Equipment)under “Approved Budget”.</a:t>
            </a:r>
          </a:p>
        </p:txBody>
      </p:sp>
      <p:pic>
        <p:nvPicPr>
          <p:cNvPr id="14340" name="Picture 3"/>
          <p:cNvPicPr>
            <a:picLocks noChangeAspect="1" noChangeArrowheads="1"/>
          </p:cNvPicPr>
          <p:nvPr/>
        </p:nvPicPr>
        <p:blipFill>
          <a:blip r:embed="rId2"/>
          <a:srcRect/>
          <a:stretch>
            <a:fillRect/>
          </a:stretch>
        </p:blipFill>
        <p:spPr bwMode="auto">
          <a:xfrm>
            <a:off x="457200" y="3810000"/>
            <a:ext cx="8142288" cy="2266950"/>
          </a:xfrm>
          <a:prstGeom prst="rect">
            <a:avLst/>
          </a:prstGeom>
          <a:noFill/>
          <a:ln w="9525">
            <a:noFill/>
            <a:miter lim="800000"/>
            <a:headEnd/>
            <a:tailEnd/>
          </a:ln>
        </p:spPr>
      </p:pic>
      <p:sp>
        <p:nvSpPr>
          <p:cNvPr id="5" name="Oval 4"/>
          <p:cNvSpPr/>
          <p:nvPr/>
        </p:nvSpPr>
        <p:spPr>
          <a:xfrm>
            <a:off x="228600" y="3352800"/>
            <a:ext cx="3352800" cy="3200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704850"/>
            <a:ext cx="8229600" cy="742950"/>
          </a:xfrm>
        </p:spPr>
        <p:txBody>
          <a:bodyPr/>
          <a:lstStyle/>
          <a:p>
            <a:r>
              <a:rPr lang="en-US" sz="4400" dirty="0" smtClean="0"/>
              <a:t>IDOC Base Funds-Approved Budget</a:t>
            </a:r>
            <a:r>
              <a:rPr lang="en-US" sz="3800" dirty="0" smtClean="0"/>
              <a:t>	</a:t>
            </a:r>
          </a:p>
        </p:txBody>
      </p:sp>
      <p:sp>
        <p:nvSpPr>
          <p:cNvPr id="15363" name="Content Placeholder 2"/>
          <p:cNvSpPr>
            <a:spLocks noGrp="1"/>
          </p:cNvSpPr>
          <p:nvPr>
            <p:ph idx="1"/>
          </p:nvPr>
        </p:nvSpPr>
        <p:spPr>
          <a:xfrm>
            <a:off x="457200" y="1600200"/>
            <a:ext cx="8229600" cy="2941638"/>
          </a:xfrm>
        </p:spPr>
        <p:txBody>
          <a:bodyPr/>
          <a:lstStyle/>
          <a:p>
            <a:pPr>
              <a:buFont typeface="Wingdings 2" pitchFamily="18" charset="2"/>
              <a:buNone/>
            </a:pPr>
            <a:r>
              <a:rPr lang="en-US" dirty="0" smtClean="0"/>
              <a:t>The only time this column would change is if an amendment was processed increasing some or all of the categories in this column.  These amounts are pulled from this column on the previous month’s report.  Once a change has been added in a particular month, the changed figures will carryover to the following month.</a:t>
            </a:r>
          </a:p>
        </p:txBody>
      </p:sp>
      <p:pic>
        <p:nvPicPr>
          <p:cNvPr id="15364" name="Picture 2"/>
          <p:cNvPicPr>
            <a:picLocks noChangeAspect="1" noChangeArrowheads="1"/>
          </p:cNvPicPr>
          <p:nvPr/>
        </p:nvPicPr>
        <p:blipFill>
          <a:blip r:embed="rId2"/>
          <a:srcRect/>
          <a:stretch>
            <a:fillRect/>
          </a:stretch>
        </p:blipFill>
        <p:spPr bwMode="auto">
          <a:xfrm>
            <a:off x="1066800" y="4876800"/>
            <a:ext cx="2590800" cy="1806575"/>
          </a:xfrm>
          <a:prstGeom prst="rect">
            <a:avLst/>
          </a:prstGeom>
          <a:noFill/>
          <a:ln w="9525">
            <a:noFill/>
            <a:miter lim="800000"/>
            <a:headEnd/>
            <a:tailEnd/>
          </a:ln>
        </p:spPr>
      </p:pic>
      <p:pic>
        <p:nvPicPr>
          <p:cNvPr id="15365" name="Picture 2"/>
          <p:cNvPicPr>
            <a:picLocks noChangeAspect="1" noChangeArrowheads="1"/>
          </p:cNvPicPr>
          <p:nvPr/>
        </p:nvPicPr>
        <p:blipFill>
          <a:blip r:embed="rId2"/>
          <a:srcRect/>
          <a:stretch>
            <a:fillRect/>
          </a:stretch>
        </p:blipFill>
        <p:spPr bwMode="auto">
          <a:xfrm>
            <a:off x="5181600" y="4876800"/>
            <a:ext cx="2590800" cy="1806575"/>
          </a:xfrm>
          <a:prstGeom prst="rect">
            <a:avLst/>
          </a:prstGeom>
          <a:noFill/>
          <a:ln w="9525">
            <a:noFill/>
            <a:miter lim="800000"/>
            <a:headEnd/>
            <a:tailEnd/>
          </a:ln>
        </p:spPr>
      </p:pic>
      <p:sp>
        <p:nvSpPr>
          <p:cNvPr id="15366" name="TextBox 5"/>
          <p:cNvSpPr txBox="1">
            <a:spLocks noChangeArrowheads="1"/>
          </p:cNvSpPr>
          <p:nvPr/>
        </p:nvSpPr>
        <p:spPr bwMode="auto">
          <a:xfrm>
            <a:off x="2057400" y="4572000"/>
            <a:ext cx="641350" cy="369888"/>
          </a:xfrm>
          <a:prstGeom prst="rect">
            <a:avLst/>
          </a:prstGeom>
          <a:noFill/>
          <a:ln w="9525">
            <a:noFill/>
            <a:miter lim="800000"/>
            <a:headEnd/>
            <a:tailEnd/>
          </a:ln>
        </p:spPr>
        <p:txBody>
          <a:bodyPr>
            <a:spAutoFit/>
          </a:bodyPr>
          <a:lstStyle/>
          <a:p>
            <a:r>
              <a:rPr lang="en-US"/>
              <a:t>July</a:t>
            </a:r>
          </a:p>
        </p:txBody>
      </p:sp>
      <p:sp>
        <p:nvSpPr>
          <p:cNvPr id="15367" name="TextBox 6"/>
          <p:cNvSpPr txBox="1">
            <a:spLocks noChangeArrowheads="1"/>
          </p:cNvSpPr>
          <p:nvPr/>
        </p:nvSpPr>
        <p:spPr bwMode="auto">
          <a:xfrm>
            <a:off x="6019800" y="4572000"/>
            <a:ext cx="990600" cy="369888"/>
          </a:xfrm>
          <a:prstGeom prst="rect">
            <a:avLst/>
          </a:prstGeom>
          <a:noFill/>
          <a:ln w="9525">
            <a:noFill/>
            <a:miter lim="800000"/>
            <a:headEnd/>
            <a:tailEnd/>
          </a:ln>
        </p:spPr>
        <p:txBody>
          <a:bodyPr>
            <a:spAutoFit/>
          </a:bodyPr>
          <a:lstStyle/>
          <a:p>
            <a:r>
              <a:rPr lang="en-US"/>
              <a:t>August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1000" y="457200"/>
            <a:ext cx="8458200" cy="838200"/>
          </a:xfrm>
        </p:spPr>
        <p:txBody>
          <a:bodyPr/>
          <a:lstStyle/>
          <a:p>
            <a:r>
              <a:rPr lang="en-US" sz="4400" dirty="0" smtClean="0"/>
              <a:t>Base Funds-This Month Expenditures</a:t>
            </a:r>
          </a:p>
        </p:txBody>
      </p:sp>
      <p:sp>
        <p:nvSpPr>
          <p:cNvPr id="16387" name="Content Placeholder 2"/>
          <p:cNvSpPr>
            <a:spLocks noGrp="1"/>
          </p:cNvSpPr>
          <p:nvPr>
            <p:ph idx="1"/>
          </p:nvPr>
        </p:nvSpPr>
        <p:spPr/>
        <p:txBody>
          <a:bodyPr/>
          <a:lstStyle/>
          <a:p>
            <a:pPr>
              <a:buFont typeface="Wingdings 2" pitchFamily="18" charset="2"/>
              <a:buNone/>
            </a:pPr>
            <a:r>
              <a:rPr lang="en-US" dirty="0" smtClean="0"/>
              <a:t>Enter the amount of expenditures incurred for the month the report is being completed by major category for IDOC funds under “This Month Expenditures”.</a:t>
            </a:r>
          </a:p>
        </p:txBody>
      </p:sp>
      <p:pic>
        <p:nvPicPr>
          <p:cNvPr id="16388" name="Picture 3"/>
          <p:cNvPicPr>
            <a:picLocks noChangeAspect="1" noChangeArrowheads="1"/>
          </p:cNvPicPr>
          <p:nvPr/>
        </p:nvPicPr>
        <p:blipFill>
          <a:blip r:embed="rId2"/>
          <a:srcRect/>
          <a:stretch>
            <a:fillRect/>
          </a:stretch>
        </p:blipFill>
        <p:spPr bwMode="auto">
          <a:xfrm>
            <a:off x="457200" y="3810000"/>
            <a:ext cx="8142288" cy="2266950"/>
          </a:xfrm>
          <a:prstGeom prst="rect">
            <a:avLst/>
          </a:prstGeom>
          <a:noFill/>
          <a:ln w="9525">
            <a:noFill/>
            <a:miter lim="800000"/>
            <a:headEnd/>
            <a:tailEnd/>
          </a:ln>
        </p:spPr>
      </p:pic>
      <p:sp>
        <p:nvSpPr>
          <p:cNvPr id="5" name="Oval 4"/>
          <p:cNvSpPr/>
          <p:nvPr/>
        </p:nvSpPr>
        <p:spPr>
          <a:xfrm>
            <a:off x="2895600" y="4114800"/>
            <a:ext cx="2057400" cy="1981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152400"/>
            <a:ext cx="8686800" cy="1066800"/>
          </a:xfrm>
        </p:spPr>
        <p:txBody>
          <a:bodyPr/>
          <a:lstStyle/>
          <a:p>
            <a:r>
              <a:rPr lang="en-US" sz="3600" dirty="0" smtClean="0"/>
              <a:t>Base Funds-YTD Expenditures, Balance, Percent of Funds Expended</a:t>
            </a:r>
          </a:p>
        </p:txBody>
      </p:sp>
      <p:sp>
        <p:nvSpPr>
          <p:cNvPr id="17411" name="Content Placeholder 2"/>
          <p:cNvSpPr>
            <a:spLocks noGrp="1"/>
          </p:cNvSpPr>
          <p:nvPr>
            <p:ph idx="1"/>
          </p:nvPr>
        </p:nvSpPr>
        <p:spPr>
          <a:xfrm>
            <a:off x="457200" y="1066800"/>
            <a:ext cx="8229600" cy="1874838"/>
          </a:xfrm>
        </p:spPr>
        <p:txBody>
          <a:bodyPr/>
          <a:lstStyle/>
          <a:p>
            <a:pPr>
              <a:buFont typeface="Wingdings 2" pitchFamily="18" charset="2"/>
              <a:buNone/>
            </a:pPr>
            <a:r>
              <a:rPr lang="en-US" smtClean="0"/>
              <a:t>YTD Expenditures, Balance (remaining funds), and Percent of Funds Expended will automatically calculate as monthly expenditures are entered and will transfer to the next months spreadsheet as well.</a:t>
            </a:r>
          </a:p>
        </p:txBody>
      </p:sp>
      <p:pic>
        <p:nvPicPr>
          <p:cNvPr id="17412" name="Picture 3"/>
          <p:cNvPicPr>
            <a:picLocks noChangeAspect="1" noChangeArrowheads="1"/>
          </p:cNvPicPr>
          <p:nvPr/>
        </p:nvPicPr>
        <p:blipFill>
          <a:blip r:embed="rId2"/>
          <a:srcRect/>
          <a:stretch>
            <a:fillRect/>
          </a:stretch>
        </p:blipFill>
        <p:spPr bwMode="auto">
          <a:xfrm>
            <a:off x="1066800" y="2743200"/>
            <a:ext cx="7162800" cy="1993900"/>
          </a:xfrm>
          <a:prstGeom prst="rect">
            <a:avLst/>
          </a:prstGeom>
          <a:noFill/>
          <a:ln w="9525">
            <a:noFill/>
            <a:miter lim="800000"/>
            <a:headEnd/>
            <a:tailEnd/>
          </a:ln>
        </p:spPr>
      </p:pic>
      <p:pic>
        <p:nvPicPr>
          <p:cNvPr id="17413" name="Picture 2"/>
          <p:cNvPicPr>
            <a:picLocks noChangeAspect="1" noChangeArrowheads="1"/>
          </p:cNvPicPr>
          <p:nvPr/>
        </p:nvPicPr>
        <p:blipFill>
          <a:blip r:embed="rId3"/>
          <a:srcRect/>
          <a:stretch>
            <a:fillRect/>
          </a:stretch>
        </p:blipFill>
        <p:spPr bwMode="auto">
          <a:xfrm>
            <a:off x="1066800" y="4648200"/>
            <a:ext cx="7191375" cy="1982788"/>
          </a:xfrm>
          <a:prstGeom prst="rect">
            <a:avLst/>
          </a:prstGeom>
          <a:noFill/>
          <a:ln w="9525">
            <a:noFill/>
            <a:miter lim="800000"/>
            <a:headEnd/>
            <a:tailEnd/>
          </a:ln>
        </p:spPr>
      </p:pic>
      <p:sp>
        <p:nvSpPr>
          <p:cNvPr id="17414" name="TextBox 5"/>
          <p:cNvSpPr txBox="1">
            <a:spLocks noChangeArrowheads="1"/>
          </p:cNvSpPr>
          <p:nvPr/>
        </p:nvSpPr>
        <p:spPr bwMode="auto">
          <a:xfrm rot="-5400000">
            <a:off x="270669" y="3539331"/>
            <a:ext cx="742950" cy="369888"/>
          </a:xfrm>
          <a:prstGeom prst="rect">
            <a:avLst/>
          </a:prstGeom>
          <a:noFill/>
          <a:ln w="9525">
            <a:noFill/>
            <a:miter lim="800000"/>
            <a:headEnd/>
            <a:tailEnd/>
          </a:ln>
        </p:spPr>
        <p:txBody>
          <a:bodyPr>
            <a:spAutoFit/>
          </a:bodyPr>
          <a:lstStyle/>
          <a:p>
            <a:r>
              <a:rPr lang="en-US"/>
              <a:t>July</a:t>
            </a:r>
          </a:p>
        </p:txBody>
      </p:sp>
      <p:sp>
        <p:nvSpPr>
          <p:cNvPr id="17415" name="TextBox 6"/>
          <p:cNvSpPr txBox="1">
            <a:spLocks noChangeArrowheads="1"/>
          </p:cNvSpPr>
          <p:nvPr/>
        </p:nvSpPr>
        <p:spPr bwMode="auto">
          <a:xfrm rot="-5400000">
            <a:off x="87312" y="5627688"/>
            <a:ext cx="1109663" cy="369888"/>
          </a:xfrm>
          <a:prstGeom prst="rect">
            <a:avLst/>
          </a:prstGeom>
          <a:noFill/>
          <a:ln w="9525">
            <a:noFill/>
            <a:miter lim="800000"/>
            <a:headEnd/>
            <a:tailEnd/>
          </a:ln>
        </p:spPr>
        <p:txBody>
          <a:bodyPr>
            <a:spAutoFit/>
          </a:bodyPr>
          <a:lstStyle/>
          <a:p>
            <a:r>
              <a:rPr lang="en-US"/>
              <a:t>August</a:t>
            </a:r>
          </a:p>
        </p:txBody>
      </p:sp>
      <p:cxnSp>
        <p:nvCxnSpPr>
          <p:cNvPr id="9" name="Straight Arrow Connector 8"/>
          <p:cNvCxnSpPr/>
          <p:nvPr/>
        </p:nvCxnSpPr>
        <p:spPr>
          <a:xfrm rot="5400000">
            <a:off x="4152900" y="4229100"/>
            <a:ext cx="1905000" cy="762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724400" y="5638800"/>
            <a:ext cx="8382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4572000" y="2667000"/>
            <a:ext cx="3962400" cy="1295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704850"/>
            <a:ext cx="8382000" cy="742950"/>
          </a:xfrm>
        </p:spPr>
        <p:txBody>
          <a:bodyPr/>
          <a:lstStyle/>
          <a:p>
            <a:r>
              <a:rPr lang="en-US" sz="4800" dirty="0" smtClean="0"/>
              <a:t>Project Income-Approved Budget</a:t>
            </a:r>
          </a:p>
        </p:txBody>
      </p:sp>
      <p:sp>
        <p:nvSpPr>
          <p:cNvPr id="18435" name="Content Placeholder 2"/>
          <p:cNvSpPr>
            <a:spLocks noGrp="1"/>
          </p:cNvSpPr>
          <p:nvPr>
            <p:ph idx="1"/>
          </p:nvPr>
        </p:nvSpPr>
        <p:spPr>
          <a:xfrm>
            <a:off x="457200" y="1676400"/>
            <a:ext cx="8229600" cy="2179637"/>
          </a:xfrm>
        </p:spPr>
        <p:txBody>
          <a:bodyPr/>
          <a:lstStyle/>
          <a:p>
            <a:pPr>
              <a:buFont typeface="Wingdings 2" pitchFamily="18" charset="2"/>
              <a:buNone/>
            </a:pPr>
            <a:r>
              <a:rPr lang="en-US" dirty="0" smtClean="0"/>
              <a:t>In the next section you will enter the estimated Project Income/User Fees from the approved grant budget for the fiscal year by major category. This should only increase if an appropriation for additional PI is completed.</a:t>
            </a:r>
          </a:p>
        </p:txBody>
      </p:sp>
      <p:pic>
        <p:nvPicPr>
          <p:cNvPr id="18436" name="Picture 4"/>
          <p:cNvPicPr>
            <a:picLocks noChangeAspect="1" noChangeArrowheads="1"/>
          </p:cNvPicPr>
          <p:nvPr/>
        </p:nvPicPr>
        <p:blipFill>
          <a:blip r:embed="rId2"/>
          <a:srcRect/>
          <a:stretch>
            <a:fillRect/>
          </a:stretch>
        </p:blipFill>
        <p:spPr bwMode="auto">
          <a:xfrm>
            <a:off x="381000" y="4038600"/>
            <a:ext cx="8375650" cy="2057400"/>
          </a:xfrm>
          <a:prstGeom prst="rect">
            <a:avLst/>
          </a:prstGeom>
          <a:noFill/>
          <a:ln w="9525">
            <a:noFill/>
            <a:miter lim="800000"/>
            <a:headEnd/>
            <a:tailEnd/>
          </a:ln>
        </p:spPr>
      </p:pic>
      <p:sp>
        <p:nvSpPr>
          <p:cNvPr id="5" name="Oval 4"/>
          <p:cNvSpPr/>
          <p:nvPr/>
        </p:nvSpPr>
        <p:spPr>
          <a:xfrm>
            <a:off x="0" y="3962400"/>
            <a:ext cx="3581400" cy="2514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4800" y="704850"/>
            <a:ext cx="8610600" cy="666750"/>
          </a:xfrm>
        </p:spPr>
        <p:txBody>
          <a:bodyPr/>
          <a:lstStyle/>
          <a:p>
            <a:r>
              <a:rPr lang="en-US" sz="4000" dirty="0" smtClean="0"/>
              <a:t>Project Income-This Month Expenditures</a:t>
            </a:r>
          </a:p>
        </p:txBody>
      </p:sp>
      <p:sp>
        <p:nvSpPr>
          <p:cNvPr id="19459" name="Content Placeholder 2"/>
          <p:cNvSpPr>
            <a:spLocks noGrp="1"/>
          </p:cNvSpPr>
          <p:nvPr>
            <p:ph idx="1"/>
          </p:nvPr>
        </p:nvSpPr>
        <p:spPr>
          <a:xfrm>
            <a:off x="457200" y="1935163"/>
            <a:ext cx="8229600" cy="2027237"/>
          </a:xfrm>
        </p:spPr>
        <p:txBody>
          <a:bodyPr/>
          <a:lstStyle/>
          <a:p>
            <a:pPr>
              <a:buFont typeface="Wingdings 2" pitchFamily="18" charset="2"/>
              <a:buNone/>
            </a:pPr>
            <a:r>
              <a:rPr lang="en-US" dirty="0" smtClean="0"/>
              <a:t>Enter the amount of expenditures incurred for the month the report is being completed by major category for Project Income funds under “This Month Expenditures”.</a:t>
            </a:r>
          </a:p>
          <a:p>
            <a:pPr>
              <a:buFont typeface="Wingdings 2" pitchFamily="18" charset="2"/>
              <a:buNone/>
            </a:pPr>
            <a:endParaRPr lang="en-US" dirty="0" smtClean="0"/>
          </a:p>
        </p:txBody>
      </p:sp>
      <p:pic>
        <p:nvPicPr>
          <p:cNvPr id="19460" name="Picture 4"/>
          <p:cNvPicPr>
            <a:picLocks noChangeAspect="1" noChangeArrowheads="1"/>
          </p:cNvPicPr>
          <p:nvPr/>
        </p:nvPicPr>
        <p:blipFill>
          <a:blip r:embed="rId2"/>
          <a:srcRect/>
          <a:stretch>
            <a:fillRect/>
          </a:stretch>
        </p:blipFill>
        <p:spPr bwMode="auto">
          <a:xfrm>
            <a:off x="381000" y="4038600"/>
            <a:ext cx="8375650" cy="2057400"/>
          </a:xfrm>
          <a:prstGeom prst="rect">
            <a:avLst/>
          </a:prstGeom>
          <a:noFill/>
          <a:ln w="9525">
            <a:noFill/>
            <a:miter lim="800000"/>
            <a:headEnd/>
            <a:tailEnd/>
          </a:ln>
        </p:spPr>
      </p:pic>
      <p:sp>
        <p:nvSpPr>
          <p:cNvPr id="5" name="Oval 4"/>
          <p:cNvSpPr/>
          <p:nvPr/>
        </p:nvSpPr>
        <p:spPr>
          <a:xfrm>
            <a:off x="2895600" y="4114800"/>
            <a:ext cx="2057400" cy="1981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609600"/>
            <a:ext cx="8229600" cy="1143000"/>
          </a:xfrm>
        </p:spPr>
        <p:txBody>
          <a:bodyPr/>
          <a:lstStyle/>
          <a:p>
            <a:r>
              <a:rPr lang="en-US" sz="4000" dirty="0" smtClean="0"/>
              <a:t>Project Income-YTD Expenditures, Balance, Percent of Funds Expended</a:t>
            </a:r>
          </a:p>
        </p:txBody>
      </p:sp>
      <p:sp>
        <p:nvSpPr>
          <p:cNvPr id="20483" name="Content Placeholder 2"/>
          <p:cNvSpPr>
            <a:spLocks noGrp="1"/>
          </p:cNvSpPr>
          <p:nvPr>
            <p:ph idx="1"/>
          </p:nvPr>
        </p:nvSpPr>
        <p:spPr>
          <a:xfrm>
            <a:off x="457200" y="1752600"/>
            <a:ext cx="8229600" cy="2057400"/>
          </a:xfrm>
        </p:spPr>
        <p:txBody>
          <a:bodyPr/>
          <a:lstStyle/>
          <a:p>
            <a:pPr>
              <a:buFont typeface="Wingdings 2" pitchFamily="18" charset="2"/>
              <a:buNone/>
            </a:pPr>
            <a:r>
              <a:rPr lang="en-US" dirty="0" smtClean="0"/>
              <a:t>YTD Expenditures, Balance (remaining funds), and Percent of Funds Expended will automatically calculate as monthly expenditures are entered and will transfer to the next months spreadsheet as it does with IDOC Base Funds section.</a:t>
            </a:r>
          </a:p>
          <a:p>
            <a:pPr>
              <a:buFont typeface="Wingdings 2" pitchFamily="18" charset="2"/>
              <a:buNone/>
            </a:pPr>
            <a:endParaRPr lang="en-US" dirty="0" smtClean="0"/>
          </a:p>
        </p:txBody>
      </p:sp>
      <p:pic>
        <p:nvPicPr>
          <p:cNvPr id="20484" name="Picture 4"/>
          <p:cNvPicPr>
            <a:picLocks noChangeAspect="1" noChangeArrowheads="1"/>
          </p:cNvPicPr>
          <p:nvPr/>
        </p:nvPicPr>
        <p:blipFill>
          <a:blip r:embed="rId2"/>
          <a:srcRect/>
          <a:stretch>
            <a:fillRect/>
          </a:stretch>
        </p:blipFill>
        <p:spPr bwMode="auto">
          <a:xfrm>
            <a:off x="381000" y="4038600"/>
            <a:ext cx="8375650" cy="2057400"/>
          </a:xfrm>
          <a:prstGeom prst="rect">
            <a:avLst/>
          </a:prstGeom>
          <a:noFill/>
          <a:ln w="9525">
            <a:noFill/>
            <a:miter lim="800000"/>
            <a:headEnd/>
            <a:tailEnd/>
          </a:ln>
        </p:spPr>
      </p:pic>
      <p:sp>
        <p:nvSpPr>
          <p:cNvPr id="5" name="Oval 4"/>
          <p:cNvSpPr/>
          <p:nvPr/>
        </p:nvSpPr>
        <p:spPr>
          <a:xfrm>
            <a:off x="4572000" y="3733800"/>
            <a:ext cx="4419600" cy="1524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en-US" dirty="0" smtClean="0"/>
              <a:t>Other Funds-Approved Budget</a:t>
            </a:r>
            <a:endParaRPr lang="en-US" dirty="0"/>
          </a:p>
        </p:txBody>
      </p:sp>
      <p:sp>
        <p:nvSpPr>
          <p:cNvPr id="3" name="Content Placeholder 2"/>
          <p:cNvSpPr>
            <a:spLocks noGrp="1"/>
          </p:cNvSpPr>
          <p:nvPr>
            <p:ph idx="1"/>
          </p:nvPr>
        </p:nvSpPr>
        <p:spPr>
          <a:xfrm>
            <a:off x="457200" y="1935163"/>
            <a:ext cx="8229600" cy="2560637"/>
          </a:xfrm>
        </p:spPr>
        <p:txBody>
          <a:bodyPr/>
          <a:lstStyle/>
          <a:p>
            <a:pPr>
              <a:buNone/>
            </a:pPr>
            <a:r>
              <a:rPr lang="en-US" dirty="0" smtClean="0"/>
              <a:t>Other Funds include County General and any other additional funding sources such as a federal or local grant from the approved grant budget for the fiscal year. This should only increase if new funding was received after the start of the fiscal year.</a:t>
            </a:r>
          </a:p>
          <a:p>
            <a:endParaRPr lang="en-US" dirty="0" smtClean="0"/>
          </a:p>
          <a:p>
            <a:pPr>
              <a:buNone/>
            </a:pPr>
            <a:endParaRPr lang="en-US" dirty="0"/>
          </a:p>
        </p:txBody>
      </p:sp>
      <p:pic>
        <p:nvPicPr>
          <p:cNvPr id="47107" name="Picture 3"/>
          <p:cNvPicPr>
            <a:picLocks noChangeAspect="1" noChangeArrowheads="1"/>
          </p:cNvPicPr>
          <p:nvPr/>
        </p:nvPicPr>
        <p:blipFill>
          <a:blip r:embed="rId2"/>
          <a:srcRect/>
          <a:stretch>
            <a:fillRect/>
          </a:stretch>
        </p:blipFill>
        <p:spPr bwMode="auto">
          <a:xfrm>
            <a:off x="457200" y="4724400"/>
            <a:ext cx="8302677" cy="1600200"/>
          </a:xfrm>
          <a:prstGeom prst="rect">
            <a:avLst/>
          </a:prstGeom>
          <a:noFill/>
          <a:ln w="9525">
            <a:noFill/>
            <a:miter lim="800000"/>
            <a:headEnd/>
            <a:tailEnd/>
          </a:ln>
          <a:effectLst/>
        </p:spPr>
      </p:pic>
      <p:sp>
        <p:nvSpPr>
          <p:cNvPr id="7" name="Oval 6"/>
          <p:cNvSpPr/>
          <p:nvPr/>
        </p:nvSpPr>
        <p:spPr>
          <a:xfrm>
            <a:off x="0" y="4648200"/>
            <a:ext cx="3505200" cy="1905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r>
              <a:rPr lang="en-US" sz="4000" dirty="0" smtClean="0"/>
              <a:t>Other Funds-This Month Expenditures</a:t>
            </a:r>
            <a:endParaRPr lang="en-US" sz="4000" dirty="0"/>
          </a:p>
        </p:txBody>
      </p:sp>
      <p:sp>
        <p:nvSpPr>
          <p:cNvPr id="3" name="Content Placeholder 2"/>
          <p:cNvSpPr>
            <a:spLocks noGrp="1"/>
          </p:cNvSpPr>
          <p:nvPr>
            <p:ph idx="1"/>
          </p:nvPr>
        </p:nvSpPr>
        <p:spPr>
          <a:xfrm>
            <a:off x="457200" y="1935163"/>
            <a:ext cx="8229600" cy="1874837"/>
          </a:xfrm>
        </p:spPr>
        <p:txBody>
          <a:bodyPr/>
          <a:lstStyle/>
          <a:p>
            <a:pPr>
              <a:buNone/>
            </a:pPr>
            <a:r>
              <a:rPr lang="en-US" dirty="0" smtClean="0"/>
              <a:t>Enter the amount of expenditures incurred for the month the report is being completed for Other funds under “This Month Expenditures”.</a:t>
            </a:r>
          </a:p>
          <a:p>
            <a:endParaRPr lang="en-US" dirty="0"/>
          </a:p>
        </p:txBody>
      </p:sp>
      <p:pic>
        <p:nvPicPr>
          <p:cNvPr id="4" name="Picture 3"/>
          <p:cNvPicPr>
            <a:picLocks noChangeAspect="1" noChangeArrowheads="1"/>
          </p:cNvPicPr>
          <p:nvPr/>
        </p:nvPicPr>
        <p:blipFill>
          <a:blip r:embed="rId2"/>
          <a:srcRect/>
          <a:stretch>
            <a:fillRect/>
          </a:stretch>
        </p:blipFill>
        <p:spPr bwMode="auto">
          <a:xfrm>
            <a:off x="457200" y="4724400"/>
            <a:ext cx="8302677" cy="1600200"/>
          </a:xfrm>
          <a:prstGeom prst="rect">
            <a:avLst/>
          </a:prstGeom>
          <a:noFill/>
          <a:ln w="9525">
            <a:noFill/>
            <a:miter lim="800000"/>
            <a:headEnd/>
            <a:tailEnd/>
          </a:ln>
          <a:effectLst/>
        </p:spPr>
      </p:pic>
      <p:sp>
        <p:nvSpPr>
          <p:cNvPr id="5" name="Oval 4"/>
          <p:cNvSpPr/>
          <p:nvPr/>
        </p:nvSpPr>
        <p:spPr>
          <a:xfrm>
            <a:off x="2971800" y="4495800"/>
            <a:ext cx="1981200" cy="1905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Other Funds-YTD Expenditures, Balance, Percent of Funds Expended</a:t>
            </a:r>
            <a:endParaRPr lang="en-US" sz="4000" dirty="0"/>
          </a:p>
        </p:txBody>
      </p:sp>
      <p:sp>
        <p:nvSpPr>
          <p:cNvPr id="3" name="Content Placeholder 2"/>
          <p:cNvSpPr>
            <a:spLocks noGrp="1"/>
          </p:cNvSpPr>
          <p:nvPr>
            <p:ph idx="1"/>
          </p:nvPr>
        </p:nvSpPr>
        <p:spPr>
          <a:xfrm>
            <a:off x="457200" y="1935163"/>
            <a:ext cx="8229600" cy="2255837"/>
          </a:xfrm>
        </p:spPr>
        <p:txBody>
          <a:bodyPr/>
          <a:lstStyle/>
          <a:p>
            <a:pPr>
              <a:buNone/>
            </a:pPr>
            <a:r>
              <a:rPr lang="en-US" dirty="0" smtClean="0"/>
              <a:t>YTD Expenditures, Balance (remaining funds), and Percent of Funds Expended will automatically calculate as monthly expenditures are entered and will transfer to the next months spreadsheet as it does with IDOC Base Funds and Project Income sections.</a:t>
            </a:r>
          </a:p>
          <a:p>
            <a:endParaRPr lang="en-US" dirty="0"/>
          </a:p>
        </p:txBody>
      </p:sp>
      <p:pic>
        <p:nvPicPr>
          <p:cNvPr id="4" name="Picture 3"/>
          <p:cNvPicPr>
            <a:picLocks noChangeAspect="1" noChangeArrowheads="1"/>
          </p:cNvPicPr>
          <p:nvPr/>
        </p:nvPicPr>
        <p:blipFill>
          <a:blip r:embed="rId2"/>
          <a:srcRect/>
          <a:stretch>
            <a:fillRect/>
          </a:stretch>
        </p:blipFill>
        <p:spPr bwMode="auto">
          <a:xfrm>
            <a:off x="457200" y="4724400"/>
            <a:ext cx="8302677" cy="1600200"/>
          </a:xfrm>
          <a:prstGeom prst="rect">
            <a:avLst/>
          </a:prstGeom>
          <a:noFill/>
          <a:ln w="9525">
            <a:noFill/>
            <a:miter lim="800000"/>
            <a:headEnd/>
            <a:tailEnd/>
          </a:ln>
          <a:effectLst/>
        </p:spPr>
      </p:pic>
      <p:sp>
        <p:nvSpPr>
          <p:cNvPr id="5" name="Oval 4"/>
          <p:cNvSpPr/>
          <p:nvPr/>
        </p:nvSpPr>
        <p:spPr>
          <a:xfrm>
            <a:off x="4343400" y="4648200"/>
            <a:ext cx="4800600" cy="1219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704850"/>
            <a:ext cx="8229600" cy="895350"/>
          </a:xfrm>
        </p:spPr>
        <p:txBody>
          <a:bodyPr/>
          <a:lstStyle/>
          <a:p>
            <a:pPr eaLnBrk="1" hangingPunct="1"/>
            <a:r>
              <a:rPr lang="en-US" dirty="0" smtClean="0"/>
              <a:t>Financial Reports</a:t>
            </a:r>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smtClean="0"/>
              <a:t>Financial Reports are to be submitted to IDOC Community Corrections Division each month.</a:t>
            </a:r>
          </a:p>
          <a:p>
            <a:pPr marL="274320" indent="-274320" eaLnBrk="1" fontAlgn="auto" hangingPunct="1">
              <a:spcAft>
                <a:spcPts val="0"/>
              </a:spcAft>
              <a:buClr>
                <a:schemeClr val="accent3"/>
              </a:buClr>
              <a:buFont typeface="Wingdings 2"/>
              <a:buChar char=""/>
              <a:defRPr/>
            </a:pPr>
            <a:r>
              <a:rPr lang="en-US" dirty="0" smtClean="0"/>
              <a:t>Community Corrections Grant dollars are allocated on a fiscal year beginning July 1 of one year and end on June 30 of the following year.</a:t>
            </a:r>
          </a:p>
          <a:p>
            <a:pPr marL="274320" indent="-274320" eaLnBrk="1" fontAlgn="auto" hangingPunct="1">
              <a:spcAft>
                <a:spcPts val="0"/>
              </a:spcAft>
              <a:buClr>
                <a:schemeClr val="accent3"/>
              </a:buClr>
              <a:buFont typeface="Wingdings 2"/>
              <a:buChar char=""/>
              <a:defRPr/>
            </a:pPr>
            <a:r>
              <a:rPr lang="en-US" dirty="0" smtClean="0"/>
              <a:t>State fiscal years are identified by hyphenating the two years included in the fiscal year or by the year the fiscal year ends. (Ex: 09-10 of FY 2010</a:t>
            </a:r>
          </a:p>
          <a:p>
            <a:pPr marL="274320" indent="-274320" eaLnBrk="1" fontAlgn="auto" hangingPunct="1">
              <a:spcAft>
                <a:spcPts val="0"/>
              </a:spcAft>
              <a:buClr>
                <a:schemeClr val="accent3"/>
              </a:buClr>
              <a:buFont typeface="Wingdings 2"/>
              <a:buChar char=""/>
              <a:defRPr/>
            </a:pPr>
            <a:r>
              <a:rPr lang="en-US" dirty="0" smtClean="0"/>
              <a:t>The first financial report for each fiscal year will cover the month of July. All reports will be due the 15</a:t>
            </a:r>
            <a:r>
              <a:rPr lang="en-US" baseline="30000" dirty="0" smtClean="0"/>
              <a:t>th</a:t>
            </a:r>
            <a:r>
              <a:rPr lang="en-US" dirty="0" smtClean="0"/>
              <a:t> of the following month.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04850"/>
            <a:ext cx="8229600" cy="666750"/>
          </a:xfrm>
        </p:spPr>
        <p:txBody>
          <a:bodyPr/>
          <a:lstStyle/>
          <a:p>
            <a:r>
              <a:rPr lang="en-US" sz="4000" dirty="0" smtClean="0"/>
              <a:t>Financial Reports-DOC Cash Statement</a:t>
            </a:r>
          </a:p>
        </p:txBody>
      </p:sp>
      <p:sp>
        <p:nvSpPr>
          <p:cNvPr id="21507" name="Content Placeholder 2"/>
          <p:cNvSpPr>
            <a:spLocks noGrp="1"/>
          </p:cNvSpPr>
          <p:nvPr>
            <p:ph idx="1"/>
          </p:nvPr>
        </p:nvSpPr>
        <p:spPr>
          <a:xfrm>
            <a:off x="457200" y="1935163"/>
            <a:ext cx="8229600" cy="1874837"/>
          </a:xfrm>
        </p:spPr>
        <p:txBody>
          <a:bodyPr/>
          <a:lstStyle/>
          <a:p>
            <a:pPr>
              <a:buFont typeface="Wingdings 2" pitchFamily="18" charset="2"/>
              <a:buNone/>
            </a:pPr>
            <a:r>
              <a:rPr lang="en-US" dirty="0" smtClean="0"/>
              <a:t>This section is divided into two parts; the first part addresses base carryover funds from previous fiscal year, and the other section addresses current fiscal year base funds only.</a:t>
            </a:r>
          </a:p>
        </p:txBody>
      </p:sp>
      <p:sp>
        <p:nvSpPr>
          <p:cNvPr id="5" name="Down Arrow 4"/>
          <p:cNvSpPr/>
          <p:nvPr/>
        </p:nvSpPr>
        <p:spPr>
          <a:xfrm>
            <a:off x="1066800" y="3657600"/>
            <a:ext cx="484188"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Down Arrow 5"/>
          <p:cNvSpPr/>
          <p:nvPr/>
        </p:nvSpPr>
        <p:spPr>
          <a:xfrm>
            <a:off x="6248400" y="3581400"/>
            <a:ext cx="533400"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1512" name="Picture 8"/>
          <p:cNvPicPr>
            <a:picLocks noChangeAspect="1" noChangeArrowheads="1"/>
          </p:cNvPicPr>
          <p:nvPr/>
        </p:nvPicPr>
        <p:blipFill>
          <a:blip r:embed="rId2"/>
          <a:srcRect/>
          <a:stretch>
            <a:fillRect/>
          </a:stretch>
        </p:blipFill>
        <p:spPr bwMode="auto">
          <a:xfrm>
            <a:off x="381001" y="4648200"/>
            <a:ext cx="8624710" cy="160020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704850"/>
            <a:ext cx="8229600" cy="590550"/>
          </a:xfrm>
        </p:spPr>
        <p:txBody>
          <a:bodyPr/>
          <a:lstStyle/>
          <a:p>
            <a:r>
              <a:rPr lang="en-US" dirty="0" smtClean="0"/>
              <a:t>DOC Cash Statement-Carryover</a:t>
            </a:r>
          </a:p>
        </p:txBody>
      </p:sp>
      <p:sp>
        <p:nvSpPr>
          <p:cNvPr id="22531" name="Content Placeholder 2"/>
          <p:cNvSpPr>
            <a:spLocks noGrp="1"/>
          </p:cNvSpPr>
          <p:nvPr>
            <p:ph idx="1"/>
          </p:nvPr>
        </p:nvSpPr>
        <p:spPr>
          <a:xfrm>
            <a:off x="457200" y="1447800"/>
            <a:ext cx="8229600" cy="2971800"/>
          </a:xfrm>
        </p:spPr>
        <p:txBody>
          <a:bodyPr/>
          <a:lstStyle/>
          <a:p>
            <a:pPr>
              <a:buFont typeface="Wingdings 2" pitchFamily="18" charset="2"/>
              <a:buNone/>
            </a:pPr>
            <a:r>
              <a:rPr lang="en-US" dirty="0" smtClean="0"/>
              <a:t>If you have any State base funds left minus all encumbrances at the end of the previous fiscal year, enter that amount for “Carryover/previous FY”. IDOC auditors will audit the previous year during the next fiscal year.  Once that amount is verified by the auditor, the agency will receive an invoice for the amount owed.</a:t>
            </a:r>
          </a:p>
        </p:txBody>
      </p:sp>
      <p:pic>
        <p:nvPicPr>
          <p:cNvPr id="22534" name="Picture 6"/>
          <p:cNvPicPr>
            <a:picLocks noChangeAspect="1" noChangeArrowheads="1"/>
          </p:cNvPicPr>
          <p:nvPr/>
        </p:nvPicPr>
        <p:blipFill>
          <a:blip r:embed="rId2"/>
          <a:srcRect/>
          <a:stretch>
            <a:fillRect/>
          </a:stretch>
        </p:blipFill>
        <p:spPr bwMode="auto">
          <a:xfrm>
            <a:off x="762000" y="4571999"/>
            <a:ext cx="7848600" cy="2010007"/>
          </a:xfrm>
          <a:prstGeom prst="rect">
            <a:avLst/>
          </a:prstGeom>
          <a:noFill/>
          <a:ln w="9525">
            <a:noFill/>
            <a:miter lim="800000"/>
            <a:headEnd/>
            <a:tailEnd/>
          </a:ln>
          <a:effectLst/>
        </p:spPr>
      </p:pic>
      <p:sp>
        <p:nvSpPr>
          <p:cNvPr id="5" name="Oval 4"/>
          <p:cNvSpPr/>
          <p:nvPr/>
        </p:nvSpPr>
        <p:spPr>
          <a:xfrm>
            <a:off x="609600" y="4343400"/>
            <a:ext cx="77724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704850"/>
            <a:ext cx="8229600" cy="895350"/>
          </a:xfrm>
        </p:spPr>
        <p:txBody>
          <a:bodyPr/>
          <a:lstStyle/>
          <a:p>
            <a:r>
              <a:rPr lang="en-US" dirty="0" smtClean="0"/>
              <a:t>DOC Cash Statement-Carryover</a:t>
            </a:r>
          </a:p>
        </p:txBody>
      </p:sp>
      <p:sp>
        <p:nvSpPr>
          <p:cNvPr id="23555" name="Content Placeholder 2"/>
          <p:cNvSpPr>
            <a:spLocks noGrp="1"/>
          </p:cNvSpPr>
          <p:nvPr>
            <p:ph idx="1"/>
          </p:nvPr>
        </p:nvSpPr>
        <p:spPr>
          <a:xfrm>
            <a:off x="457200" y="1935163"/>
            <a:ext cx="8229600" cy="1951037"/>
          </a:xfrm>
        </p:spPr>
        <p:txBody>
          <a:bodyPr/>
          <a:lstStyle/>
          <a:p>
            <a:pPr>
              <a:buFont typeface="Wingdings 2" pitchFamily="18" charset="2"/>
              <a:buNone/>
            </a:pPr>
            <a:r>
              <a:rPr lang="en-US" dirty="0" smtClean="0"/>
              <a:t>Once the previous FY carryover amount is paid back to the State, enter the amount of funds returned and the date returned in the appropriate lines. The balance should then total $0.00. This information should also automatically transfer over to the next month’s report.</a:t>
            </a:r>
          </a:p>
        </p:txBody>
      </p:sp>
      <p:pic>
        <p:nvPicPr>
          <p:cNvPr id="7" name="Picture 6"/>
          <p:cNvPicPr>
            <a:picLocks noChangeAspect="1" noChangeArrowheads="1"/>
          </p:cNvPicPr>
          <p:nvPr/>
        </p:nvPicPr>
        <p:blipFill>
          <a:blip r:embed="rId2"/>
          <a:srcRect/>
          <a:stretch>
            <a:fillRect/>
          </a:stretch>
        </p:blipFill>
        <p:spPr bwMode="auto">
          <a:xfrm>
            <a:off x="762000" y="4571999"/>
            <a:ext cx="7848600" cy="2010007"/>
          </a:xfrm>
          <a:prstGeom prst="rect">
            <a:avLst/>
          </a:prstGeom>
          <a:noFill/>
          <a:ln w="9525">
            <a:noFill/>
            <a:miter lim="800000"/>
            <a:headEnd/>
            <a:tailEnd/>
          </a:ln>
          <a:effectLst/>
        </p:spPr>
      </p:pic>
      <p:sp>
        <p:nvSpPr>
          <p:cNvPr id="6" name="Oval 5"/>
          <p:cNvSpPr/>
          <p:nvPr/>
        </p:nvSpPr>
        <p:spPr>
          <a:xfrm>
            <a:off x="381000" y="4724400"/>
            <a:ext cx="7467600" cy="1219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685800"/>
            <a:ext cx="8229600" cy="666750"/>
          </a:xfrm>
        </p:spPr>
        <p:txBody>
          <a:bodyPr/>
          <a:lstStyle/>
          <a:p>
            <a:r>
              <a:rPr lang="en-US" sz="4000" dirty="0" smtClean="0"/>
              <a:t>DOC Cash Statement-Base Funds</a:t>
            </a:r>
          </a:p>
        </p:txBody>
      </p:sp>
      <p:sp>
        <p:nvSpPr>
          <p:cNvPr id="24579" name="Content Placeholder 2"/>
          <p:cNvSpPr>
            <a:spLocks noGrp="1"/>
          </p:cNvSpPr>
          <p:nvPr>
            <p:ph idx="1"/>
          </p:nvPr>
        </p:nvSpPr>
        <p:spPr>
          <a:xfrm>
            <a:off x="381000" y="1524000"/>
            <a:ext cx="8229600" cy="2057400"/>
          </a:xfrm>
        </p:spPr>
        <p:txBody>
          <a:bodyPr/>
          <a:lstStyle/>
          <a:p>
            <a:pPr>
              <a:buFont typeface="Wingdings 2" pitchFamily="18" charset="2"/>
              <a:buNone/>
            </a:pPr>
            <a:r>
              <a:rPr lang="en-US" b="1" dirty="0" smtClean="0"/>
              <a:t>DOC Cash Received YTD</a:t>
            </a:r>
            <a:r>
              <a:rPr lang="en-US" dirty="0" smtClean="0"/>
              <a:t>-Enter the amount of funds received from the State for Community Corrections base funds for the current fiscal year.  Do not include CTP funds received in this section.</a:t>
            </a:r>
          </a:p>
        </p:txBody>
      </p:sp>
      <p:sp>
        <p:nvSpPr>
          <p:cNvPr id="7" name="Left Arrow 6"/>
          <p:cNvSpPr/>
          <p:nvPr/>
        </p:nvSpPr>
        <p:spPr>
          <a:xfrm>
            <a:off x="8547100" y="4419600"/>
            <a:ext cx="5969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4582" name="Picture 6"/>
          <p:cNvPicPr>
            <a:picLocks noChangeAspect="1" noChangeArrowheads="1"/>
          </p:cNvPicPr>
          <p:nvPr/>
        </p:nvPicPr>
        <p:blipFill>
          <a:blip r:embed="rId2"/>
          <a:srcRect/>
          <a:stretch>
            <a:fillRect/>
          </a:stretch>
        </p:blipFill>
        <p:spPr bwMode="auto">
          <a:xfrm>
            <a:off x="762000" y="4343400"/>
            <a:ext cx="7696362" cy="2166937"/>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704850"/>
            <a:ext cx="8229600" cy="590550"/>
          </a:xfrm>
        </p:spPr>
        <p:txBody>
          <a:bodyPr/>
          <a:lstStyle/>
          <a:p>
            <a:r>
              <a:rPr lang="en-US" sz="4000" dirty="0" smtClean="0"/>
              <a:t>DOC Cash Statement-Base Funds</a:t>
            </a:r>
          </a:p>
        </p:txBody>
      </p:sp>
      <p:sp>
        <p:nvSpPr>
          <p:cNvPr id="25603" name="Content Placeholder 2"/>
          <p:cNvSpPr>
            <a:spLocks noGrp="1"/>
          </p:cNvSpPr>
          <p:nvPr>
            <p:ph idx="1"/>
          </p:nvPr>
        </p:nvSpPr>
        <p:spPr>
          <a:xfrm>
            <a:off x="457200" y="1600200"/>
            <a:ext cx="8229600" cy="1905000"/>
          </a:xfrm>
        </p:spPr>
        <p:txBody>
          <a:bodyPr/>
          <a:lstStyle/>
          <a:p>
            <a:pPr>
              <a:buFont typeface="Wingdings 2" pitchFamily="18" charset="2"/>
              <a:buNone/>
            </a:pPr>
            <a:r>
              <a:rPr lang="en-US" b="1" dirty="0" smtClean="0"/>
              <a:t>PI Transferred to Grant Account-</a:t>
            </a:r>
            <a:r>
              <a:rPr lang="en-US" dirty="0" smtClean="0"/>
              <a:t>If any Project Income funds were transferred to the grant account, indicate that amount in the field shown below.  This amount is also a year to date amount.</a:t>
            </a:r>
          </a:p>
        </p:txBody>
      </p:sp>
      <p:sp>
        <p:nvSpPr>
          <p:cNvPr id="5" name="Left Arrow 4"/>
          <p:cNvSpPr/>
          <p:nvPr/>
        </p:nvSpPr>
        <p:spPr>
          <a:xfrm>
            <a:off x="8547100" y="4343400"/>
            <a:ext cx="5969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7" name="Picture 6"/>
          <p:cNvPicPr>
            <a:picLocks noChangeAspect="1" noChangeArrowheads="1"/>
          </p:cNvPicPr>
          <p:nvPr/>
        </p:nvPicPr>
        <p:blipFill>
          <a:blip r:embed="rId2"/>
          <a:srcRect/>
          <a:stretch>
            <a:fillRect/>
          </a:stretch>
        </p:blipFill>
        <p:spPr bwMode="auto">
          <a:xfrm>
            <a:off x="762000" y="3886200"/>
            <a:ext cx="7696362" cy="2166937"/>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704850"/>
            <a:ext cx="8229600" cy="590550"/>
          </a:xfrm>
        </p:spPr>
        <p:txBody>
          <a:bodyPr/>
          <a:lstStyle/>
          <a:p>
            <a:r>
              <a:rPr lang="en-US" sz="4000" dirty="0" smtClean="0"/>
              <a:t>DOC Cash Statement-Base Funds</a:t>
            </a:r>
          </a:p>
        </p:txBody>
      </p:sp>
      <p:sp>
        <p:nvSpPr>
          <p:cNvPr id="26627" name="Content Placeholder 2"/>
          <p:cNvSpPr>
            <a:spLocks noGrp="1"/>
          </p:cNvSpPr>
          <p:nvPr>
            <p:ph idx="1"/>
          </p:nvPr>
        </p:nvSpPr>
        <p:spPr>
          <a:xfrm>
            <a:off x="457200" y="1447800"/>
            <a:ext cx="8229600" cy="2057400"/>
          </a:xfrm>
        </p:spPr>
        <p:txBody>
          <a:bodyPr/>
          <a:lstStyle/>
          <a:p>
            <a:pPr>
              <a:buFont typeface="Wingdings 2" pitchFamily="18" charset="2"/>
              <a:buNone/>
            </a:pPr>
            <a:r>
              <a:rPr lang="en-US" b="1" dirty="0" smtClean="0"/>
              <a:t>Funds Expended Year to Date</a:t>
            </a:r>
            <a:r>
              <a:rPr lang="en-US" dirty="0" smtClean="0"/>
              <a:t>-Enter the amount of cash expended for the year as of the last day of the month you are reporting.  This may not match the section above that would include any incurred expenses not yet paid.</a:t>
            </a:r>
          </a:p>
        </p:txBody>
      </p:sp>
      <p:pic>
        <p:nvPicPr>
          <p:cNvPr id="7" name="Picture 6"/>
          <p:cNvPicPr>
            <a:picLocks noChangeAspect="1" noChangeArrowheads="1"/>
          </p:cNvPicPr>
          <p:nvPr/>
        </p:nvPicPr>
        <p:blipFill>
          <a:blip r:embed="rId2"/>
          <a:srcRect/>
          <a:stretch>
            <a:fillRect/>
          </a:stretch>
        </p:blipFill>
        <p:spPr bwMode="auto">
          <a:xfrm>
            <a:off x="685800" y="3657600"/>
            <a:ext cx="7696362" cy="2166937"/>
          </a:xfrm>
          <a:prstGeom prst="rect">
            <a:avLst/>
          </a:prstGeom>
          <a:noFill/>
          <a:ln w="9525">
            <a:noFill/>
            <a:miter lim="800000"/>
            <a:headEnd/>
            <a:tailEnd/>
          </a:ln>
          <a:effectLst/>
        </p:spPr>
      </p:pic>
      <p:sp>
        <p:nvSpPr>
          <p:cNvPr id="5" name="Left Arrow 4"/>
          <p:cNvSpPr/>
          <p:nvPr/>
        </p:nvSpPr>
        <p:spPr>
          <a:xfrm>
            <a:off x="8229600" y="4495800"/>
            <a:ext cx="5969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704850"/>
            <a:ext cx="8229600" cy="666750"/>
          </a:xfrm>
        </p:spPr>
        <p:txBody>
          <a:bodyPr/>
          <a:lstStyle/>
          <a:p>
            <a:r>
              <a:rPr lang="en-US" sz="4000" dirty="0" smtClean="0"/>
              <a:t>DOC Cash Statement-Base Funds</a:t>
            </a:r>
          </a:p>
        </p:txBody>
      </p:sp>
      <p:sp>
        <p:nvSpPr>
          <p:cNvPr id="27651" name="Content Placeholder 2"/>
          <p:cNvSpPr>
            <a:spLocks noGrp="1"/>
          </p:cNvSpPr>
          <p:nvPr>
            <p:ph idx="1"/>
          </p:nvPr>
        </p:nvSpPr>
        <p:spPr>
          <a:xfrm>
            <a:off x="457200" y="1905000"/>
            <a:ext cx="8229600" cy="1600200"/>
          </a:xfrm>
        </p:spPr>
        <p:txBody>
          <a:bodyPr/>
          <a:lstStyle/>
          <a:p>
            <a:pPr>
              <a:buFont typeface="Wingdings 2" pitchFamily="18" charset="2"/>
              <a:buNone/>
            </a:pPr>
            <a:r>
              <a:rPr lang="en-US" b="1" dirty="0" smtClean="0"/>
              <a:t>DOC</a:t>
            </a:r>
            <a:r>
              <a:rPr lang="en-US" dirty="0" smtClean="0"/>
              <a:t> </a:t>
            </a:r>
            <a:r>
              <a:rPr lang="en-US" b="1" dirty="0" smtClean="0"/>
              <a:t>Balance</a:t>
            </a:r>
            <a:r>
              <a:rPr lang="en-US" dirty="0" smtClean="0"/>
              <a:t>-This will automatically calculate based on the information entered above.</a:t>
            </a:r>
          </a:p>
        </p:txBody>
      </p:sp>
      <p:pic>
        <p:nvPicPr>
          <p:cNvPr id="7" name="Picture 6"/>
          <p:cNvPicPr>
            <a:picLocks noChangeAspect="1" noChangeArrowheads="1"/>
          </p:cNvPicPr>
          <p:nvPr/>
        </p:nvPicPr>
        <p:blipFill>
          <a:blip r:embed="rId2"/>
          <a:srcRect/>
          <a:stretch>
            <a:fillRect/>
          </a:stretch>
        </p:blipFill>
        <p:spPr bwMode="auto">
          <a:xfrm>
            <a:off x="762000" y="3962400"/>
            <a:ext cx="7696362" cy="2166937"/>
          </a:xfrm>
          <a:prstGeom prst="rect">
            <a:avLst/>
          </a:prstGeom>
          <a:noFill/>
          <a:ln w="9525">
            <a:noFill/>
            <a:miter lim="800000"/>
            <a:headEnd/>
            <a:tailEnd/>
          </a:ln>
          <a:effectLst/>
        </p:spPr>
      </p:pic>
      <p:sp>
        <p:nvSpPr>
          <p:cNvPr id="5" name="Left Arrow 4"/>
          <p:cNvSpPr/>
          <p:nvPr/>
        </p:nvSpPr>
        <p:spPr>
          <a:xfrm>
            <a:off x="8229600" y="5334000"/>
            <a:ext cx="5969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lstStyle/>
          <a:p>
            <a:r>
              <a:rPr lang="en-US" sz="4000" dirty="0" smtClean="0"/>
              <a:t>Financial Reports-CTP Cash Statement	</a:t>
            </a:r>
            <a:endParaRPr lang="en-US" sz="4000" dirty="0"/>
          </a:p>
        </p:txBody>
      </p:sp>
      <p:sp>
        <p:nvSpPr>
          <p:cNvPr id="3" name="Content Placeholder 2"/>
          <p:cNvSpPr>
            <a:spLocks noGrp="1"/>
          </p:cNvSpPr>
          <p:nvPr>
            <p:ph idx="1"/>
          </p:nvPr>
        </p:nvSpPr>
        <p:spPr>
          <a:xfrm>
            <a:off x="457200" y="1676400"/>
            <a:ext cx="8229600" cy="1798637"/>
          </a:xfrm>
        </p:spPr>
        <p:txBody>
          <a:bodyPr/>
          <a:lstStyle/>
          <a:p>
            <a:pPr>
              <a:buNone/>
            </a:pPr>
            <a:r>
              <a:rPr lang="en-US" dirty="0" smtClean="0"/>
              <a:t>This section is divided into two parts; the first part addresses CTP carryover funds from previous fiscal year, and the other section addresses current fiscal year CTP funds only.</a:t>
            </a:r>
          </a:p>
          <a:p>
            <a:endParaRPr lang="en-US" dirty="0"/>
          </a:p>
        </p:txBody>
      </p:sp>
      <p:sp>
        <p:nvSpPr>
          <p:cNvPr id="6" name="Down Arrow 5"/>
          <p:cNvSpPr/>
          <p:nvPr/>
        </p:nvSpPr>
        <p:spPr>
          <a:xfrm>
            <a:off x="1447800" y="35052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a:off x="6477000" y="35052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srcRect/>
          <a:stretch>
            <a:fillRect/>
          </a:stretch>
        </p:blipFill>
        <p:spPr bwMode="auto">
          <a:xfrm>
            <a:off x="228600" y="4572000"/>
            <a:ext cx="8718378" cy="152400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r>
              <a:rPr lang="en-US" sz="4400" dirty="0" smtClean="0"/>
              <a:t>CTP Cash Statement-Carryover</a:t>
            </a:r>
            <a:endParaRPr lang="en-US" sz="4400" dirty="0"/>
          </a:p>
        </p:txBody>
      </p:sp>
      <p:sp>
        <p:nvSpPr>
          <p:cNvPr id="3" name="Content Placeholder 2"/>
          <p:cNvSpPr>
            <a:spLocks noGrp="1"/>
          </p:cNvSpPr>
          <p:nvPr>
            <p:ph idx="1"/>
          </p:nvPr>
        </p:nvSpPr>
        <p:spPr>
          <a:xfrm>
            <a:off x="457200" y="1219200"/>
            <a:ext cx="8229600" cy="2514600"/>
          </a:xfrm>
        </p:spPr>
        <p:txBody>
          <a:bodyPr/>
          <a:lstStyle/>
          <a:p>
            <a:pPr>
              <a:buNone/>
            </a:pPr>
            <a:r>
              <a:rPr lang="en-US" dirty="0" smtClean="0"/>
              <a:t>If you did not draw down all of the 25% State CTP funds allocated at the beginning of the fiscal year the balance will be CTP carryover at the end of the previous fiscal year, enter that amount for “Carryover/ previous FY”. IDOC auditors will audit and invoice the previous year during the next fiscal year.  </a:t>
            </a:r>
          </a:p>
          <a:p>
            <a:pPr>
              <a:buNone/>
            </a:pPr>
            <a:endParaRPr lang="en-US" dirty="0"/>
          </a:p>
        </p:txBody>
      </p:sp>
      <p:pic>
        <p:nvPicPr>
          <p:cNvPr id="49154" name="Picture 2"/>
          <p:cNvPicPr>
            <a:picLocks noChangeAspect="1" noChangeArrowheads="1"/>
          </p:cNvPicPr>
          <p:nvPr/>
        </p:nvPicPr>
        <p:blipFill>
          <a:blip r:embed="rId2"/>
          <a:srcRect/>
          <a:stretch>
            <a:fillRect/>
          </a:stretch>
        </p:blipFill>
        <p:spPr bwMode="auto">
          <a:xfrm>
            <a:off x="533400" y="4114800"/>
            <a:ext cx="8180107" cy="2133600"/>
          </a:xfrm>
          <a:prstGeom prst="rect">
            <a:avLst/>
          </a:prstGeom>
          <a:noFill/>
          <a:ln w="9525">
            <a:noFill/>
            <a:miter lim="800000"/>
            <a:headEnd/>
            <a:tailEnd/>
          </a:ln>
          <a:effectLst/>
        </p:spPr>
      </p:pic>
      <p:sp>
        <p:nvSpPr>
          <p:cNvPr id="5" name="Oval 4"/>
          <p:cNvSpPr/>
          <p:nvPr/>
        </p:nvSpPr>
        <p:spPr>
          <a:xfrm>
            <a:off x="304800" y="4267200"/>
            <a:ext cx="8458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en-US" dirty="0" smtClean="0"/>
              <a:t>CTP Cash Statement-Carryover</a:t>
            </a:r>
            <a:endParaRPr lang="en-US" dirty="0"/>
          </a:p>
        </p:txBody>
      </p:sp>
      <p:sp>
        <p:nvSpPr>
          <p:cNvPr id="3" name="Content Placeholder 2"/>
          <p:cNvSpPr>
            <a:spLocks noGrp="1"/>
          </p:cNvSpPr>
          <p:nvPr>
            <p:ph idx="1"/>
          </p:nvPr>
        </p:nvSpPr>
        <p:spPr>
          <a:xfrm>
            <a:off x="457200" y="1524000"/>
            <a:ext cx="8229600" cy="2362200"/>
          </a:xfrm>
        </p:spPr>
        <p:txBody>
          <a:bodyPr/>
          <a:lstStyle/>
          <a:p>
            <a:pPr>
              <a:buNone/>
            </a:pPr>
            <a:r>
              <a:rPr lang="en-US" dirty="0" smtClean="0"/>
              <a:t>Once the previous FY CTP carryover amount is paid back to the State, enter the amount of funds returned and the date returned in the appropriate lines. The balance should then total $0.00. This information should also automatically transfer over to the next month’s report.</a:t>
            </a:r>
          </a:p>
          <a:p>
            <a:endParaRPr lang="en-US" dirty="0"/>
          </a:p>
        </p:txBody>
      </p:sp>
      <p:pic>
        <p:nvPicPr>
          <p:cNvPr id="4" name="Picture 2"/>
          <p:cNvPicPr>
            <a:picLocks noChangeAspect="1" noChangeArrowheads="1"/>
          </p:cNvPicPr>
          <p:nvPr/>
        </p:nvPicPr>
        <p:blipFill>
          <a:blip r:embed="rId2"/>
          <a:srcRect/>
          <a:stretch>
            <a:fillRect/>
          </a:stretch>
        </p:blipFill>
        <p:spPr bwMode="auto">
          <a:xfrm>
            <a:off x="533400" y="4114800"/>
            <a:ext cx="8180107" cy="2133600"/>
          </a:xfrm>
          <a:prstGeom prst="rect">
            <a:avLst/>
          </a:prstGeom>
          <a:noFill/>
          <a:ln w="9525">
            <a:noFill/>
            <a:miter lim="800000"/>
            <a:headEnd/>
            <a:tailEnd/>
          </a:ln>
          <a:effectLst/>
        </p:spPr>
      </p:pic>
      <p:sp>
        <p:nvSpPr>
          <p:cNvPr id="5" name="Oval 4"/>
          <p:cNvSpPr/>
          <p:nvPr/>
        </p:nvSpPr>
        <p:spPr>
          <a:xfrm>
            <a:off x="304800" y="4648200"/>
            <a:ext cx="8839200" cy="1143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704850"/>
            <a:ext cx="8229600" cy="895350"/>
          </a:xfrm>
        </p:spPr>
        <p:txBody>
          <a:bodyPr/>
          <a:lstStyle/>
          <a:p>
            <a:pPr eaLnBrk="1" hangingPunct="1"/>
            <a:r>
              <a:rPr lang="en-US" dirty="0" smtClean="0"/>
              <a:t>Financial Reports</a:t>
            </a:r>
          </a:p>
        </p:txBody>
      </p:sp>
      <p:sp>
        <p:nvSpPr>
          <p:cNvPr id="7171" name="Content Placeholder 2"/>
          <p:cNvSpPr>
            <a:spLocks noGrp="1"/>
          </p:cNvSpPr>
          <p:nvPr>
            <p:ph idx="1"/>
          </p:nvPr>
        </p:nvSpPr>
        <p:spPr>
          <a:xfrm>
            <a:off x="457200" y="1935163"/>
            <a:ext cx="8229600" cy="4694237"/>
          </a:xfrm>
        </p:spPr>
        <p:txBody>
          <a:bodyPr/>
          <a:lstStyle/>
          <a:p>
            <a:pPr eaLnBrk="1" hangingPunct="1"/>
            <a:r>
              <a:rPr lang="en-US" smtClean="0"/>
              <a:t>The Financial Reports are currently in an Excel spreadsheet with a tab for each month of the fiscal year.</a:t>
            </a:r>
          </a:p>
          <a:p>
            <a:pPr eaLnBrk="1" hangingPunct="1"/>
            <a:r>
              <a:rPr lang="en-US" smtClean="0"/>
              <a:t>The first month and first report of a fiscal year is always July. So, the first tab will be labeled July XX (two digit year) and the other months of the year will follow in order.</a:t>
            </a:r>
          </a:p>
          <a:p>
            <a:pPr eaLnBrk="1" hangingPunct="1"/>
            <a:r>
              <a:rPr lang="en-US" smtClean="0"/>
              <a:t>There is a tab for a final report if there are outstanding expenditures at the end of the year that have been incurred, but not paid by the time the June report is due.</a:t>
            </a:r>
          </a:p>
          <a:p>
            <a:pPr eaLnBrk="1" hangingPunct="1"/>
            <a:endParaRPr 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CTP Cash Statement-Carryover</a:t>
            </a:r>
            <a:endParaRPr lang="en-US" dirty="0"/>
          </a:p>
        </p:txBody>
      </p:sp>
      <p:sp>
        <p:nvSpPr>
          <p:cNvPr id="3" name="Content Placeholder 2"/>
          <p:cNvSpPr>
            <a:spLocks noGrp="1"/>
          </p:cNvSpPr>
          <p:nvPr>
            <p:ph idx="1"/>
          </p:nvPr>
        </p:nvSpPr>
        <p:spPr>
          <a:xfrm>
            <a:off x="457200" y="1935163"/>
            <a:ext cx="8229600" cy="2027237"/>
          </a:xfrm>
        </p:spPr>
        <p:txBody>
          <a:bodyPr/>
          <a:lstStyle/>
          <a:p>
            <a:pPr>
              <a:buNone/>
            </a:pPr>
            <a:r>
              <a:rPr lang="en-US" b="1" dirty="0" smtClean="0"/>
              <a:t>CTP Beginning Balance </a:t>
            </a:r>
            <a:r>
              <a:rPr lang="en-US" dirty="0" smtClean="0"/>
              <a:t>– Enter the amount of funds in the CTP account at the beginning of the fiscal year.  If previous year’s funds were transferred out of this account at the close of the fiscal year, the amount would be $0.</a:t>
            </a:r>
          </a:p>
          <a:p>
            <a:pPr>
              <a:buNone/>
            </a:pPr>
            <a:endParaRPr lang="en-US" dirty="0"/>
          </a:p>
        </p:txBody>
      </p:sp>
      <p:pic>
        <p:nvPicPr>
          <p:cNvPr id="5" name="Picture 2"/>
          <p:cNvPicPr>
            <a:picLocks noChangeAspect="1" noChangeArrowheads="1"/>
          </p:cNvPicPr>
          <p:nvPr/>
        </p:nvPicPr>
        <p:blipFill>
          <a:blip r:embed="rId2"/>
          <a:srcRect/>
          <a:stretch>
            <a:fillRect/>
          </a:stretch>
        </p:blipFill>
        <p:spPr bwMode="auto">
          <a:xfrm>
            <a:off x="685800" y="4191000"/>
            <a:ext cx="6893616" cy="2209800"/>
          </a:xfrm>
          <a:prstGeom prst="rect">
            <a:avLst/>
          </a:prstGeom>
          <a:noFill/>
          <a:ln w="9525">
            <a:noFill/>
            <a:miter lim="800000"/>
            <a:headEnd/>
            <a:tailEnd/>
          </a:ln>
          <a:effectLst/>
        </p:spPr>
      </p:pic>
      <p:sp>
        <p:nvSpPr>
          <p:cNvPr id="6" name="Down Arrow 5"/>
          <p:cNvSpPr/>
          <p:nvPr/>
        </p:nvSpPr>
        <p:spPr>
          <a:xfrm rot="5400000">
            <a:off x="7866888" y="37917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en-US" sz="4800" dirty="0" smtClean="0"/>
              <a:t>CTP Cash Statement-CTP Funds</a:t>
            </a:r>
            <a:endParaRPr lang="en-US" sz="4800" dirty="0"/>
          </a:p>
        </p:txBody>
      </p:sp>
      <p:sp>
        <p:nvSpPr>
          <p:cNvPr id="3" name="Content Placeholder 2"/>
          <p:cNvSpPr>
            <a:spLocks noGrp="1"/>
          </p:cNvSpPr>
          <p:nvPr>
            <p:ph idx="1"/>
          </p:nvPr>
        </p:nvSpPr>
        <p:spPr>
          <a:xfrm>
            <a:off x="457200" y="1935163"/>
            <a:ext cx="8229600" cy="1874837"/>
          </a:xfrm>
        </p:spPr>
        <p:txBody>
          <a:bodyPr/>
          <a:lstStyle/>
          <a:p>
            <a:pPr>
              <a:buNone/>
            </a:pPr>
            <a:r>
              <a:rPr lang="en-US" b="1" dirty="0" smtClean="0"/>
              <a:t>CTP 25% Advance</a:t>
            </a:r>
            <a:r>
              <a:rPr lang="en-US" dirty="0" smtClean="0"/>
              <a:t>-Enter the amount of the 25% of CTP funds received from the State CTP at the beginning of the current fiscal year.  Do not include base funds received in this section.</a:t>
            </a:r>
            <a:endParaRPr lang="en-US" dirty="0"/>
          </a:p>
        </p:txBody>
      </p:sp>
      <p:sp>
        <p:nvSpPr>
          <p:cNvPr id="5" name="Down Arrow 4"/>
          <p:cNvSpPr/>
          <p:nvPr/>
        </p:nvSpPr>
        <p:spPr>
          <a:xfrm rot="5400000">
            <a:off x="7866888" y="37917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srcRect/>
          <a:stretch>
            <a:fillRect/>
          </a:stretch>
        </p:blipFill>
        <p:spPr bwMode="auto">
          <a:xfrm>
            <a:off x="685800" y="3733800"/>
            <a:ext cx="6893616" cy="2209800"/>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en-US" sz="4800" dirty="0" smtClean="0"/>
              <a:t>CTP Cash Statement-CTP Funds</a:t>
            </a:r>
            <a:endParaRPr lang="en-US" sz="4800" dirty="0"/>
          </a:p>
        </p:txBody>
      </p:sp>
      <p:sp>
        <p:nvSpPr>
          <p:cNvPr id="3" name="Content Placeholder 2"/>
          <p:cNvSpPr>
            <a:spLocks noGrp="1"/>
          </p:cNvSpPr>
          <p:nvPr>
            <p:ph idx="1"/>
          </p:nvPr>
        </p:nvSpPr>
        <p:spPr>
          <a:xfrm>
            <a:off x="457200" y="1935163"/>
            <a:ext cx="8229600" cy="1493837"/>
          </a:xfrm>
        </p:spPr>
        <p:txBody>
          <a:bodyPr/>
          <a:lstStyle/>
          <a:p>
            <a:pPr>
              <a:buNone/>
            </a:pPr>
            <a:r>
              <a:rPr lang="en-US" b="1" dirty="0" smtClean="0"/>
              <a:t>CTP Funds Earned YTD</a:t>
            </a:r>
            <a:r>
              <a:rPr lang="en-US" dirty="0" smtClean="0"/>
              <a:t>-Enter the amount of funds received YTD in addition to, but not including the 25% received at the beginning of the FY. </a:t>
            </a:r>
            <a:endParaRPr lang="en-US" dirty="0"/>
          </a:p>
        </p:txBody>
      </p:sp>
      <p:sp>
        <p:nvSpPr>
          <p:cNvPr id="4" name="Down Arrow 3"/>
          <p:cNvSpPr/>
          <p:nvPr/>
        </p:nvSpPr>
        <p:spPr>
          <a:xfrm rot="5400000">
            <a:off x="8019288" y="42489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a:srcRect/>
          <a:stretch>
            <a:fillRect/>
          </a:stretch>
        </p:blipFill>
        <p:spPr bwMode="auto">
          <a:xfrm>
            <a:off x="838200" y="3733800"/>
            <a:ext cx="6893616" cy="2209800"/>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r>
              <a:rPr lang="en-US" sz="4800" dirty="0" smtClean="0"/>
              <a:t>CTP Cash Statement-CTP Funds</a:t>
            </a:r>
            <a:endParaRPr lang="en-US" sz="4800" dirty="0"/>
          </a:p>
        </p:txBody>
      </p:sp>
      <p:sp>
        <p:nvSpPr>
          <p:cNvPr id="3" name="Content Placeholder 2"/>
          <p:cNvSpPr>
            <a:spLocks noGrp="1"/>
          </p:cNvSpPr>
          <p:nvPr>
            <p:ph idx="1"/>
          </p:nvPr>
        </p:nvSpPr>
        <p:spPr>
          <a:xfrm>
            <a:off x="457200" y="1935163"/>
            <a:ext cx="8229600" cy="1493837"/>
          </a:xfrm>
        </p:spPr>
        <p:txBody>
          <a:bodyPr/>
          <a:lstStyle/>
          <a:p>
            <a:pPr>
              <a:buNone/>
            </a:pPr>
            <a:r>
              <a:rPr lang="en-US" b="1" dirty="0" smtClean="0"/>
              <a:t>CTP Funds Expended</a:t>
            </a:r>
            <a:r>
              <a:rPr lang="en-US" dirty="0" smtClean="0"/>
              <a:t>-Enter the amount of CTP funds expended YTD for the current FY.</a:t>
            </a:r>
            <a:endParaRPr lang="en-US" dirty="0"/>
          </a:p>
        </p:txBody>
      </p:sp>
      <p:sp>
        <p:nvSpPr>
          <p:cNvPr id="5" name="Down Arrow 4"/>
          <p:cNvSpPr/>
          <p:nvPr/>
        </p:nvSpPr>
        <p:spPr>
          <a:xfrm rot="5400000">
            <a:off x="7943088" y="46299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a:srcRect/>
          <a:stretch>
            <a:fillRect/>
          </a:stretch>
        </p:blipFill>
        <p:spPr bwMode="auto">
          <a:xfrm>
            <a:off x="762000" y="3733800"/>
            <a:ext cx="6893616" cy="220980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en-US" sz="4800" dirty="0" smtClean="0"/>
              <a:t>CTP Cash Statement-CTP Funds</a:t>
            </a:r>
            <a:endParaRPr lang="en-US" sz="4800" dirty="0"/>
          </a:p>
        </p:txBody>
      </p:sp>
      <p:sp>
        <p:nvSpPr>
          <p:cNvPr id="3" name="Content Placeholder 2"/>
          <p:cNvSpPr>
            <a:spLocks noGrp="1"/>
          </p:cNvSpPr>
          <p:nvPr>
            <p:ph idx="1"/>
          </p:nvPr>
        </p:nvSpPr>
        <p:spPr>
          <a:xfrm>
            <a:off x="457200" y="1935163"/>
            <a:ext cx="8229600" cy="1493837"/>
          </a:xfrm>
        </p:spPr>
        <p:txBody>
          <a:bodyPr/>
          <a:lstStyle/>
          <a:p>
            <a:pPr>
              <a:buNone/>
            </a:pPr>
            <a:r>
              <a:rPr lang="en-US" b="1" dirty="0" smtClean="0"/>
              <a:t>CTP Balance to Date</a:t>
            </a:r>
            <a:r>
              <a:rPr lang="en-US" dirty="0" smtClean="0"/>
              <a:t>-This will automatically calculate based on the information entered above.</a:t>
            </a:r>
            <a:endParaRPr lang="en-US" dirty="0"/>
          </a:p>
        </p:txBody>
      </p:sp>
      <p:sp>
        <p:nvSpPr>
          <p:cNvPr id="5" name="Down Arrow 4"/>
          <p:cNvSpPr/>
          <p:nvPr/>
        </p:nvSpPr>
        <p:spPr>
          <a:xfrm rot="5400000">
            <a:off x="8095488" y="47823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a:srcRect/>
          <a:stretch>
            <a:fillRect/>
          </a:stretch>
        </p:blipFill>
        <p:spPr bwMode="auto">
          <a:xfrm>
            <a:off x="914400" y="3352800"/>
            <a:ext cx="6893616" cy="220980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09600" y="457200"/>
            <a:ext cx="8305800" cy="1143000"/>
          </a:xfrm>
        </p:spPr>
        <p:txBody>
          <a:bodyPr/>
          <a:lstStyle/>
          <a:p>
            <a:r>
              <a:rPr lang="en-US" sz="3600" dirty="0" smtClean="0"/>
              <a:t>Financial Reports-Project Income </a:t>
            </a:r>
            <a:br>
              <a:rPr lang="en-US" sz="3600" dirty="0" smtClean="0"/>
            </a:br>
            <a:r>
              <a:rPr lang="en-US" sz="3600" dirty="0" smtClean="0"/>
              <a:t>Cash Statement</a:t>
            </a:r>
          </a:p>
        </p:txBody>
      </p:sp>
      <p:sp>
        <p:nvSpPr>
          <p:cNvPr id="28675" name="Content Placeholder 2"/>
          <p:cNvSpPr>
            <a:spLocks noGrp="1"/>
          </p:cNvSpPr>
          <p:nvPr>
            <p:ph idx="1"/>
          </p:nvPr>
        </p:nvSpPr>
        <p:spPr>
          <a:xfrm>
            <a:off x="457200" y="1676400"/>
            <a:ext cx="8229600" cy="2133600"/>
          </a:xfrm>
        </p:spPr>
        <p:txBody>
          <a:bodyPr/>
          <a:lstStyle/>
          <a:p>
            <a:pPr>
              <a:buFont typeface="Wingdings 2" pitchFamily="18" charset="2"/>
              <a:buNone/>
            </a:pPr>
            <a:r>
              <a:rPr lang="en-US" b="1" dirty="0" smtClean="0"/>
              <a:t>Total PI Beginning Balance</a:t>
            </a:r>
            <a:r>
              <a:rPr lang="en-US" dirty="0" smtClean="0"/>
              <a:t>-Enter the amount of PI the agency has at the beginning of the fiscal year.  Include any invested amounts to this total. This amount will automatically transfer to all other monthly financial reports for the current fiscal year.</a:t>
            </a:r>
          </a:p>
        </p:txBody>
      </p:sp>
      <p:pic>
        <p:nvPicPr>
          <p:cNvPr id="28678" name="Picture 6"/>
          <p:cNvPicPr>
            <a:picLocks noChangeAspect="1" noChangeArrowheads="1"/>
          </p:cNvPicPr>
          <p:nvPr/>
        </p:nvPicPr>
        <p:blipFill>
          <a:blip r:embed="rId2"/>
          <a:srcRect/>
          <a:stretch>
            <a:fillRect/>
          </a:stretch>
        </p:blipFill>
        <p:spPr bwMode="auto">
          <a:xfrm>
            <a:off x="609600" y="3962400"/>
            <a:ext cx="6782844" cy="2895600"/>
          </a:xfrm>
          <a:prstGeom prst="rect">
            <a:avLst/>
          </a:prstGeom>
          <a:noFill/>
          <a:ln w="9525">
            <a:noFill/>
            <a:miter lim="800000"/>
            <a:headEnd/>
            <a:tailEnd/>
          </a:ln>
          <a:effectLst/>
        </p:spPr>
      </p:pic>
      <p:sp>
        <p:nvSpPr>
          <p:cNvPr id="5" name="Oval 4"/>
          <p:cNvSpPr/>
          <p:nvPr/>
        </p:nvSpPr>
        <p:spPr>
          <a:xfrm>
            <a:off x="457200" y="4114800"/>
            <a:ext cx="67056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r>
              <a:rPr lang="en-US" sz="4800" dirty="0" smtClean="0"/>
              <a:t>Project Income Cash Statement</a:t>
            </a:r>
            <a:endParaRPr lang="en-US" sz="4800" dirty="0"/>
          </a:p>
        </p:txBody>
      </p:sp>
      <p:sp>
        <p:nvSpPr>
          <p:cNvPr id="3" name="Content Placeholder 2"/>
          <p:cNvSpPr>
            <a:spLocks noGrp="1"/>
          </p:cNvSpPr>
          <p:nvPr>
            <p:ph idx="1"/>
          </p:nvPr>
        </p:nvSpPr>
        <p:spPr>
          <a:xfrm>
            <a:off x="457200" y="1935163"/>
            <a:ext cx="8229600" cy="2408237"/>
          </a:xfrm>
        </p:spPr>
        <p:txBody>
          <a:bodyPr/>
          <a:lstStyle/>
          <a:p>
            <a:pPr>
              <a:buNone/>
            </a:pPr>
            <a:r>
              <a:rPr lang="en-US" b="1" dirty="0" smtClean="0"/>
              <a:t>PI Collected This Month</a:t>
            </a:r>
            <a:r>
              <a:rPr lang="en-US" dirty="0" smtClean="0"/>
              <a:t>-Enter the amount of project income funds collected for the month of the fiscal report</a:t>
            </a:r>
            <a:r>
              <a:rPr lang="en-US" dirty="0" smtClean="0"/>
              <a:t>.  </a:t>
            </a:r>
            <a:endParaRPr lang="en-US" dirty="0"/>
          </a:p>
        </p:txBody>
      </p:sp>
      <p:pic>
        <p:nvPicPr>
          <p:cNvPr id="4" name="Picture 6"/>
          <p:cNvPicPr>
            <a:picLocks noChangeAspect="1" noChangeArrowheads="1"/>
          </p:cNvPicPr>
          <p:nvPr/>
        </p:nvPicPr>
        <p:blipFill>
          <a:blip r:embed="rId2"/>
          <a:srcRect/>
          <a:stretch>
            <a:fillRect/>
          </a:stretch>
        </p:blipFill>
        <p:spPr bwMode="auto">
          <a:xfrm>
            <a:off x="1371600" y="3429000"/>
            <a:ext cx="6530235" cy="2787761"/>
          </a:xfrm>
          <a:prstGeom prst="rect">
            <a:avLst/>
          </a:prstGeom>
          <a:noFill/>
          <a:ln w="9525">
            <a:noFill/>
            <a:miter lim="800000"/>
            <a:headEnd/>
            <a:tailEnd/>
          </a:ln>
          <a:effectLst/>
        </p:spPr>
      </p:pic>
      <p:sp>
        <p:nvSpPr>
          <p:cNvPr id="5" name="Oval 4"/>
          <p:cNvSpPr/>
          <p:nvPr/>
        </p:nvSpPr>
        <p:spPr>
          <a:xfrm>
            <a:off x="1295400" y="3962400"/>
            <a:ext cx="67056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Project Income Cash Statement</a:t>
            </a:r>
            <a:endParaRPr lang="en-US" sz="4800" dirty="0"/>
          </a:p>
        </p:txBody>
      </p:sp>
      <p:sp>
        <p:nvSpPr>
          <p:cNvPr id="3" name="Content Placeholder 2"/>
          <p:cNvSpPr>
            <a:spLocks noGrp="1"/>
          </p:cNvSpPr>
          <p:nvPr>
            <p:ph idx="1"/>
          </p:nvPr>
        </p:nvSpPr>
        <p:spPr>
          <a:xfrm>
            <a:off x="457200" y="1935163"/>
            <a:ext cx="8229600" cy="2560637"/>
          </a:xfrm>
        </p:spPr>
        <p:txBody>
          <a:bodyPr/>
          <a:lstStyle/>
          <a:p>
            <a:pPr>
              <a:buNone/>
            </a:pPr>
            <a:r>
              <a:rPr lang="en-US" dirty="0" smtClean="0"/>
              <a:t>To account for refunds on overpayment of user </a:t>
            </a:r>
            <a:r>
              <a:rPr lang="en-US" dirty="0" smtClean="0"/>
              <a:t>fees,</a:t>
            </a:r>
            <a:r>
              <a:rPr lang="en-US" dirty="0" smtClean="0"/>
              <a:t> </a:t>
            </a:r>
            <a:r>
              <a:rPr lang="en-US" dirty="0" smtClean="0"/>
              <a:t>these </a:t>
            </a:r>
            <a:r>
              <a:rPr lang="en-US" dirty="0" smtClean="0"/>
              <a:t>reimbursements should not show up as an expense.  Any refunds will be accounted for as a reduction of fees collected for that period.  Therefore, the amount of fees in the PI collected will be total fees collected for the period less refunds.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704850"/>
            <a:ext cx="8229600" cy="666750"/>
          </a:xfrm>
        </p:spPr>
        <p:txBody>
          <a:bodyPr/>
          <a:lstStyle/>
          <a:p>
            <a:r>
              <a:rPr lang="en-US" sz="4800" dirty="0" smtClean="0"/>
              <a:t>Project Income Cash Statement</a:t>
            </a:r>
          </a:p>
        </p:txBody>
      </p:sp>
      <p:sp>
        <p:nvSpPr>
          <p:cNvPr id="29699" name="Content Placeholder 2"/>
          <p:cNvSpPr>
            <a:spLocks noGrp="1"/>
          </p:cNvSpPr>
          <p:nvPr>
            <p:ph idx="1"/>
          </p:nvPr>
        </p:nvSpPr>
        <p:spPr>
          <a:xfrm>
            <a:off x="381000" y="1676400"/>
            <a:ext cx="8229600" cy="1798637"/>
          </a:xfrm>
        </p:spPr>
        <p:txBody>
          <a:bodyPr/>
          <a:lstStyle/>
          <a:p>
            <a:pPr>
              <a:buFont typeface="Wingdings 2" pitchFamily="18" charset="2"/>
              <a:buNone/>
            </a:pPr>
            <a:r>
              <a:rPr lang="en-US" b="1" dirty="0" smtClean="0"/>
              <a:t>PI Collected YTD</a:t>
            </a:r>
            <a:r>
              <a:rPr lang="en-US" dirty="0" smtClean="0"/>
              <a:t>-Enter the amount of Project Income collected from the beginning of the current fiscal year through the last day of the month for the month you are reporting.   </a:t>
            </a:r>
          </a:p>
        </p:txBody>
      </p:sp>
      <p:pic>
        <p:nvPicPr>
          <p:cNvPr id="6" name="Picture 6"/>
          <p:cNvPicPr>
            <a:picLocks noChangeAspect="1" noChangeArrowheads="1"/>
          </p:cNvPicPr>
          <p:nvPr/>
        </p:nvPicPr>
        <p:blipFill>
          <a:blip r:embed="rId2"/>
          <a:srcRect/>
          <a:stretch>
            <a:fillRect/>
          </a:stretch>
        </p:blipFill>
        <p:spPr bwMode="auto">
          <a:xfrm>
            <a:off x="838200" y="3962400"/>
            <a:ext cx="6782844" cy="2895600"/>
          </a:xfrm>
          <a:prstGeom prst="rect">
            <a:avLst/>
          </a:prstGeom>
          <a:noFill/>
          <a:ln w="9525">
            <a:noFill/>
            <a:miter lim="800000"/>
            <a:headEnd/>
            <a:tailEnd/>
          </a:ln>
          <a:effectLst/>
        </p:spPr>
      </p:pic>
      <p:sp>
        <p:nvSpPr>
          <p:cNvPr id="5" name="Oval 4"/>
          <p:cNvSpPr/>
          <p:nvPr/>
        </p:nvSpPr>
        <p:spPr>
          <a:xfrm>
            <a:off x="609600" y="4953000"/>
            <a:ext cx="6858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04850"/>
            <a:ext cx="8229600" cy="742950"/>
          </a:xfrm>
        </p:spPr>
        <p:txBody>
          <a:bodyPr/>
          <a:lstStyle/>
          <a:p>
            <a:r>
              <a:rPr lang="en-US" sz="4800" dirty="0" smtClean="0"/>
              <a:t>Project Income Cash Statement</a:t>
            </a:r>
          </a:p>
        </p:txBody>
      </p:sp>
      <p:sp>
        <p:nvSpPr>
          <p:cNvPr id="30723" name="Content Placeholder 2"/>
          <p:cNvSpPr>
            <a:spLocks noGrp="1"/>
          </p:cNvSpPr>
          <p:nvPr>
            <p:ph idx="1"/>
          </p:nvPr>
        </p:nvSpPr>
        <p:spPr>
          <a:xfrm>
            <a:off x="457200" y="1752600"/>
            <a:ext cx="8229600" cy="2179637"/>
          </a:xfrm>
        </p:spPr>
        <p:txBody>
          <a:bodyPr/>
          <a:lstStyle/>
          <a:p>
            <a:pPr>
              <a:buFont typeface="Wingdings 2" pitchFamily="18" charset="2"/>
              <a:buNone/>
            </a:pPr>
            <a:r>
              <a:rPr lang="en-US" b="1" dirty="0" smtClean="0"/>
              <a:t>Other Income Received</a:t>
            </a:r>
            <a:r>
              <a:rPr lang="en-US" dirty="0" smtClean="0"/>
              <a:t>-Enter any other amounts deposited into this account other than user fees collected from participants.  This may include interest from investments or earned CTP funds transferred into the PI account.</a:t>
            </a:r>
          </a:p>
        </p:txBody>
      </p:sp>
      <p:pic>
        <p:nvPicPr>
          <p:cNvPr id="6" name="Picture 6"/>
          <p:cNvPicPr>
            <a:picLocks noChangeAspect="1" noChangeArrowheads="1"/>
          </p:cNvPicPr>
          <p:nvPr/>
        </p:nvPicPr>
        <p:blipFill>
          <a:blip r:embed="rId2"/>
          <a:srcRect/>
          <a:stretch>
            <a:fillRect/>
          </a:stretch>
        </p:blipFill>
        <p:spPr bwMode="auto">
          <a:xfrm>
            <a:off x="1143000" y="3962400"/>
            <a:ext cx="6782844" cy="2895600"/>
          </a:xfrm>
          <a:prstGeom prst="rect">
            <a:avLst/>
          </a:prstGeom>
          <a:noFill/>
          <a:ln w="9525">
            <a:noFill/>
            <a:miter lim="800000"/>
            <a:headEnd/>
            <a:tailEnd/>
          </a:ln>
          <a:effectLst/>
        </p:spPr>
      </p:pic>
      <p:sp>
        <p:nvSpPr>
          <p:cNvPr id="5" name="Oval 4"/>
          <p:cNvSpPr/>
          <p:nvPr/>
        </p:nvSpPr>
        <p:spPr>
          <a:xfrm>
            <a:off x="990600" y="5181600"/>
            <a:ext cx="68580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704850"/>
            <a:ext cx="8229600" cy="666750"/>
          </a:xfrm>
        </p:spPr>
        <p:txBody>
          <a:bodyPr/>
          <a:lstStyle/>
          <a:p>
            <a:pPr eaLnBrk="1" hangingPunct="1"/>
            <a:r>
              <a:rPr lang="en-US" sz="4400" smtClean="0"/>
              <a:t>Financial Reports-Date of Report</a:t>
            </a:r>
          </a:p>
        </p:txBody>
      </p:sp>
      <p:sp>
        <p:nvSpPr>
          <p:cNvPr id="5" name="TextBox 4"/>
          <p:cNvSpPr txBox="1"/>
          <p:nvPr/>
        </p:nvSpPr>
        <p:spPr>
          <a:xfrm>
            <a:off x="838200" y="1371600"/>
            <a:ext cx="7391400" cy="2400300"/>
          </a:xfrm>
          <a:prstGeom prst="rect">
            <a:avLst/>
          </a:prstGeom>
          <a:noFill/>
        </p:spPr>
        <p:txBody>
          <a:bodyPr>
            <a:spAutoFit/>
          </a:bodyPr>
          <a:lstStyle/>
          <a:p>
            <a:pPr>
              <a:defRPr/>
            </a:pPr>
            <a:r>
              <a:rPr lang="en-US" dirty="0"/>
              <a:t> </a:t>
            </a:r>
            <a:r>
              <a:rPr lang="en-US" sz="2600" dirty="0">
                <a:latin typeface="+mn-lt"/>
              </a:rPr>
              <a:t>The top section of the Financial Report should be completed as follows:</a:t>
            </a:r>
          </a:p>
          <a:p>
            <a:pPr>
              <a:defRPr/>
            </a:pPr>
            <a:endParaRPr lang="en-US" sz="2600" dirty="0">
              <a:latin typeface="+mn-lt"/>
            </a:endParaRPr>
          </a:p>
          <a:p>
            <a:pPr>
              <a:defRPr/>
            </a:pPr>
            <a:r>
              <a:rPr lang="en-US" sz="2600" b="1" dirty="0">
                <a:latin typeface="+mn-lt"/>
              </a:rPr>
              <a:t>Date of Report</a:t>
            </a:r>
            <a:r>
              <a:rPr lang="en-US" sz="2600" dirty="0">
                <a:latin typeface="+mn-lt"/>
              </a:rPr>
              <a:t>: Enter the date the report is prepared.</a:t>
            </a:r>
          </a:p>
          <a:p>
            <a:pPr>
              <a:defRPr/>
            </a:pPr>
            <a:endParaRPr lang="en-US" sz="2000" dirty="0">
              <a:latin typeface="+mn-lt"/>
            </a:endParaRPr>
          </a:p>
        </p:txBody>
      </p:sp>
      <p:pic>
        <p:nvPicPr>
          <p:cNvPr id="8198" name="Picture 6"/>
          <p:cNvPicPr>
            <a:picLocks noGrp="1" noChangeAspect="1" noChangeArrowheads="1"/>
          </p:cNvPicPr>
          <p:nvPr>
            <p:ph idx="1"/>
          </p:nvPr>
        </p:nvPicPr>
        <p:blipFill>
          <a:blip r:embed="rId2"/>
          <a:srcRect/>
          <a:stretch>
            <a:fillRect/>
          </a:stretch>
        </p:blipFill>
        <p:spPr bwMode="auto">
          <a:xfrm>
            <a:off x="457200" y="3733800"/>
            <a:ext cx="8364127" cy="2057400"/>
          </a:xfrm>
          <a:prstGeom prst="rect">
            <a:avLst/>
          </a:prstGeom>
          <a:noFill/>
          <a:ln w="9525">
            <a:noFill/>
            <a:miter lim="800000"/>
            <a:headEnd/>
            <a:tailEnd/>
          </a:ln>
          <a:effectLst/>
        </p:spPr>
      </p:pic>
      <p:sp>
        <p:nvSpPr>
          <p:cNvPr id="6" name="Oval 5"/>
          <p:cNvSpPr/>
          <p:nvPr/>
        </p:nvSpPr>
        <p:spPr>
          <a:xfrm>
            <a:off x="381000" y="4038600"/>
            <a:ext cx="30480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704850"/>
            <a:ext cx="8229600" cy="742950"/>
          </a:xfrm>
        </p:spPr>
        <p:txBody>
          <a:bodyPr/>
          <a:lstStyle/>
          <a:p>
            <a:r>
              <a:rPr lang="en-US" sz="4800" dirty="0" smtClean="0"/>
              <a:t>Project Income Cash Statement</a:t>
            </a:r>
          </a:p>
        </p:txBody>
      </p:sp>
      <p:sp>
        <p:nvSpPr>
          <p:cNvPr id="31747" name="Content Placeholder 2"/>
          <p:cNvSpPr>
            <a:spLocks noGrp="1"/>
          </p:cNvSpPr>
          <p:nvPr>
            <p:ph idx="1"/>
          </p:nvPr>
        </p:nvSpPr>
        <p:spPr>
          <a:xfrm>
            <a:off x="533400" y="1828800"/>
            <a:ext cx="8229600" cy="2332038"/>
          </a:xfrm>
        </p:spPr>
        <p:txBody>
          <a:bodyPr/>
          <a:lstStyle/>
          <a:p>
            <a:pPr>
              <a:buFont typeface="Wingdings 2" pitchFamily="18" charset="2"/>
              <a:buNone/>
            </a:pPr>
            <a:r>
              <a:rPr lang="en-US" b="1" dirty="0" smtClean="0"/>
              <a:t>Total PI Expended</a:t>
            </a:r>
            <a:r>
              <a:rPr lang="en-US" dirty="0" smtClean="0"/>
              <a:t>-Enter the amount of funds that have been paid out of this account.  Do not include incurred expenses that have not been paid yet.  This total may not match the PI section above since it would include any incurred expenses not yet paid.</a:t>
            </a:r>
          </a:p>
        </p:txBody>
      </p:sp>
      <p:pic>
        <p:nvPicPr>
          <p:cNvPr id="6" name="Picture 6"/>
          <p:cNvPicPr>
            <a:picLocks noChangeAspect="1" noChangeArrowheads="1"/>
          </p:cNvPicPr>
          <p:nvPr/>
        </p:nvPicPr>
        <p:blipFill>
          <a:blip r:embed="rId2"/>
          <a:srcRect/>
          <a:stretch>
            <a:fillRect/>
          </a:stretch>
        </p:blipFill>
        <p:spPr bwMode="auto">
          <a:xfrm>
            <a:off x="1143000" y="4060435"/>
            <a:ext cx="6553200" cy="2797565"/>
          </a:xfrm>
          <a:prstGeom prst="rect">
            <a:avLst/>
          </a:prstGeom>
          <a:noFill/>
          <a:ln w="9525">
            <a:noFill/>
            <a:miter lim="800000"/>
            <a:headEnd/>
            <a:tailEnd/>
          </a:ln>
          <a:effectLst/>
        </p:spPr>
      </p:pic>
      <p:sp>
        <p:nvSpPr>
          <p:cNvPr id="5" name="Oval 4"/>
          <p:cNvSpPr/>
          <p:nvPr/>
        </p:nvSpPr>
        <p:spPr>
          <a:xfrm>
            <a:off x="838200" y="5638800"/>
            <a:ext cx="6705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704850"/>
            <a:ext cx="8229600" cy="819150"/>
          </a:xfrm>
        </p:spPr>
        <p:txBody>
          <a:bodyPr/>
          <a:lstStyle/>
          <a:p>
            <a:r>
              <a:rPr lang="en-US" sz="4800" dirty="0" smtClean="0"/>
              <a:t>Project Income Cash Statement</a:t>
            </a:r>
          </a:p>
        </p:txBody>
      </p:sp>
      <p:sp>
        <p:nvSpPr>
          <p:cNvPr id="32771" name="Content Placeholder 2"/>
          <p:cNvSpPr>
            <a:spLocks noGrp="1"/>
          </p:cNvSpPr>
          <p:nvPr>
            <p:ph idx="1"/>
          </p:nvPr>
        </p:nvSpPr>
        <p:spPr>
          <a:xfrm>
            <a:off x="457200" y="1935163"/>
            <a:ext cx="8229600" cy="2255837"/>
          </a:xfrm>
        </p:spPr>
        <p:txBody>
          <a:bodyPr/>
          <a:lstStyle/>
          <a:p>
            <a:pPr>
              <a:buFont typeface="Wingdings 2" pitchFamily="18" charset="2"/>
              <a:buNone/>
            </a:pPr>
            <a:r>
              <a:rPr lang="en-US" b="1" dirty="0" smtClean="0"/>
              <a:t>PI Transferred into Grant Fund</a:t>
            </a:r>
            <a:r>
              <a:rPr lang="en-US" dirty="0" smtClean="0"/>
              <a:t>-Enter the amount of any PI funds transferred into the grant account in this field.  Anytime this is done there should be a corresponding entry under the DOC cash statement for PI Funds Transferred to Grant Account. </a:t>
            </a:r>
          </a:p>
        </p:txBody>
      </p:sp>
      <p:pic>
        <p:nvPicPr>
          <p:cNvPr id="32776" name="Picture 8"/>
          <p:cNvPicPr>
            <a:picLocks noChangeAspect="1" noChangeArrowheads="1"/>
          </p:cNvPicPr>
          <p:nvPr/>
        </p:nvPicPr>
        <p:blipFill>
          <a:blip r:embed="rId2"/>
          <a:srcRect/>
          <a:stretch>
            <a:fillRect/>
          </a:stretch>
        </p:blipFill>
        <p:spPr bwMode="auto">
          <a:xfrm>
            <a:off x="0" y="4191000"/>
            <a:ext cx="4419600" cy="2209800"/>
          </a:xfrm>
          <a:prstGeom prst="rect">
            <a:avLst/>
          </a:prstGeom>
          <a:noFill/>
          <a:ln w="9525">
            <a:noFill/>
            <a:miter lim="800000"/>
            <a:headEnd/>
            <a:tailEnd/>
          </a:ln>
          <a:effectLst/>
        </p:spPr>
      </p:pic>
      <p:sp>
        <p:nvSpPr>
          <p:cNvPr id="7" name="Left Arrow 6"/>
          <p:cNvSpPr/>
          <p:nvPr/>
        </p:nvSpPr>
        <p:spPr>
          <a:xfrm>
            <a:off x="4267200" y="5638800"/>
            <a:ext cx="4572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32777" name="Picture 9"/>
          <p:cNvPicPr>
            <a:picLocks noChangeAspect="1" noChangeArrowheads="1"/>
          </p:cNvPicPr>
          <p:nvPr/>
        </p:nvPicPr>
        <p:blipFill>
          <a:blip r:embed="rId3"/>
          <a:srcRect/>
          <a:stretch>
            <a:fillRect/>
          </a:stretch>
        </p:blipFill>
        <p:spPr bwMode="auto">
          <a:xfrm>
            <a:off x="4648200" y="4191000"/>
            <a:ext cx="3962400" cy="2133600"/>
          </a:xfrm>
          <a:prstGeom prst="rect">
            <a:avLst/>
          </a:prstGeom>
          <a:noFill/>
          <a:ln w="9525">
            <a:noFill/>
            <a:miter lim="800000"/>
            <a:headEnd/>
            <a:tailEnd/>
          </a:ln>
          <a:effectLst/>
        </p:spPr>
      </p:pic>
      <p:sp>
        <p:nvSpPr>
          <p:cNvPr id="8" name="Left Arrow 7"/>
          <p:cNvSpPr/>
          <p:nvPr/>
        </p:nvSpPr>
        <p:spPr>
          <a:xfrm>
            <a:off x="8686800" y="4800600"/>
            <a:ext cx="457200" cy="4841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704850"/>
            <a:ext cx="8229600" cy="819150"/>
          </a:xfrm>
        </p:spPr>
        <p:txBody>
          <a:bodyPr/>
          <a:lstStyle/>
          <a:p>
            <a:r>
              <a:rPr lang="en-US" sz="4800" dirty="0" smtClean="0"/>
              <a:t>Project Income Cash Statement</a:t>
            </a:r>
          </a:p>
        </p:txBody>
      </p:sp>
      <p:sp>
        <p:nvSpPr>
          <p:cNvPr id="33795" name="Content Placeholder 2"/>
          <p:cNvSpPr>
            <a:spLocks noGrp="1"/>
          </p:cNvSpPr>
          <p:nvPr>
            <p:ph idx="1"/>
          </p:nvPr>
        </p:nvSpPr>
        <p:spPr>
          <a:xfrm>
            <a:off x="457200" y="1935163"/>
            <a:ext cx="8229600" cy="1112837"/>
          </a:xfrm>
        </p:spPr>
        <p:txBody>
          <a:bodyPr/>
          <a:lstStyle/>
          <a:p>
            <a:pPr>
              <a:buFont typeface="Wingdings 2" pitchFamily="18" charset="2"/>
              <a:buNone/>
            </a:pPr>
            <a:r>
              <a:rPr lang="en-US" b="1" dirty="0" smtClean="0"/>
              <a:t>PI Balance to Date</a:t>
            </a:r>
            <a:r>
              <a:rPr lang="en-US" dirty="0" smtClean="0"/>
              <a:t>-This will automatically calculate when the other information is entered above.</a:t>
            </a:r>
          </a:p>
        </p:txBody>
      </p:sp>
      <p:pic>
        <p:nvPicPr>
          <p:cNvPr id="6" name="Picture 6"/>
          <p:cNvPicPr>
            <a:picLocks noChangeAspect="1" noChangeArrowheads="1"/>
          </p:cNvPicPr>
          <p:nvPr/>
        </p:nvPicPr>
        <p:blipFill>
          <a:blip r:embed="rId2"/>
          <a:srcRect/>
          <a:stretch>
            <a:fillRect/>
          </a:stretch>
        </p:blipFill>
        <p:spPr bwMode="auto">
          <a:xfrm>
            <a:off x="762000" y="3124200"/>
            <a:ext cx="6782844" cy="2895600"/>
          </a:xfrm>
          <a:prstGeom prst="rect">
            <a:avLst/>
          </a:prstGeom>
          <a:noFill/>
          <a:ln w="9525">
            <a:noFill/>
            <a:miter lim="800000"/>
            <a:headEnd/>
            <a:tailEnd/>
          </a:ln>
          <a:effectLst/>
        </p:spPr>
      </p:pic>
      <p:sp>
        <p:nvSpPr>
          <p:cNvPr id="5" name="Oval 4"/>
          <p:cNvSpPr/>
          <p:nvPr/>
        </p:nvSpPr>
        <p:spPr>
          <a:xfrm>
            <a:off x="609600" y="5410200"/>
            <a:ext cx="6705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Project Income Cash Statement</a:t>
            </a:r>
            <a:endParaRPr lang="en-US" sz="4800" dirty="0"/>
          </a:p>
        </p:txBody>
      </p:sp>
      <p:sp>
        <p:nvSpPr>
          <p:cNvPr id="3" name="Content Placeholder 2"/>
          <p:cNvSpPr>
            <a:spLocks noGrp="1"/>
          </p:cNvSpPr>
          <p:nvPr>
            <p:ph idx="1"/>
          </p:nvPr>
        </p:nvSpPr>
        <p:spPr>
          <a:xfrm>
            <a:off x="457200" y="1935163"/>
            <a:ext cx="8229600" cy="1874837"/>
          </a:xfrm>
        </p:spPr>
        <p:txBody>
          <a:bodyPr/>
          <a:lstStyle/>
          <a:p>
            <a:pPr>
              <a:buNone/>
            </a:pPr>
            <a:r>
              <a:rPr lang="en-US" dirty="0" smtClean="0"/>
              <a:t>This section will automatically calculate by dividing the PI Collected YTD by the total PI budgeted for the FY. </a:t>
            </a:r>
            <a:endParaRPr lang="en-US" dirty="0"/>
          </a:p>
        </p:txBody>
      </p:sp>
      <p:pic>
        <p:nvPicPr>
          <p:cNvPr id="1028" name="Picture 4"/>
          <p:cNvPicPr>
            <a:picLocks noChangeAspect="1" noChangeArrowheads="1"/>
          </p:cNvPicPr>
          <p:nvPr/>
        </p:nvPicPr>
        <p:blipFill>
          <a:blip r:embed="rId2"/>
          <a:srcRect/>
          <a:stretch>
            <a:fillRect/>
          </a:stretch>
        </p:blipFill>
        <p:spPr bwMode="auto">
          <a:xfrm>
            <a:off x="1295399" y="3048000"/>
            <a:ext cx="6519765" cy="2971800"/>
          </a:xfrm>
          <a:prstGeom prst="rect">
            <a:avLst/>
          </a:prstGeom>
          <a:noFill/>
          <a:ln w="9525">
            <a:noFill/>
            <a:miter lim="800000"/>
            <a:headEnd/>
            <a:tailEnd/>
          </a:ln>
          <a:effec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Financial Reports-Signatures</a:t>
            </a:r>
          </a:p>
        </p:txBody>
      </p:sp>
      <p:sp>
        <p:nvSpPr>
          <p:cNvPr id="34819" name="Content Placeholder 2"/>
          <p:cNvSpPr>
            <a:spLocks noGrp="1"/>
          </p:cNvSpPr>
          <p:nvPr>
            <p:ph idx="1"/>
          </p:nvPr>
        </p:nvSpPr>
        <p:spPr>
          <a:xfrm>
            <a:off x="457200" y="1935163"/>
            <a:ext cx="8229600" cy="2865437"/>
          </a:xfrm>
        </p:spPr>
        <p:txBody>
          <a:bodyPr/>
          <a:lstStyle/>
          <a:p>
            <a:pPr>
              <a:buNone/>
            </a:pPr>
            <a:r>
              <a:rPr lang="en-US" dirty="0" smtClean="0"/>
              <a:t>The  line at the bottom of the report must be signed off by the Community Corrections Director affirming that the report is accurate and has been reconciled with the County Auditor.</a:t>
            </a:r>
          </a:p>
          <a:p>
            <a:pPr>
              <a:buFont typeface="Wingdings 2" pitchFamily="18" charset="2"/>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33400" y="762000"/>
            <a:ext cx="8229600" cy="666750"/>
          </a:xfrm>
        </p:spPr>
        <p:txBody>
          <a:bodyPr/>
          <a:lstStyle/>
          <a:p>
            <a:pPr eaLnBrk="1" hangingPunct="1"/>
            <a:r>
              <a:rPr lang="en-US" sz="4000" smtClean="0"/>
              <a:t>Financial Reports-For the Period Ending</a:t>
            </a:r>
          </a:p>
        </p:txBody>
      </p:sp>
      <p:sp>
        <p:nvSpPr>
          <p:cNvPr id="3" name="Content Placeholder 2"/>
          <p:cNvSpPr>
            <a:spLocks noGrp="1"/>
          </p:cNvSpPr>
          <p:nvPr>
            <p:ph idx="1"/>
          </p:nvPr>
        </p:nvSpPr>
        <p:spPr>
          <a:xfrm>
            <a:off x="457200" y="1600200"/>
            <a:ext cx="8229600" cy="4770438"/>
          </a:xfrm>
        </p:spPr>
        <p:txBody>
          <a:bodyPr/>
          <a:lstStyle/>
          <a:p>
            <a:pPr eaLnBrk="1" hangingPunct="1">
              <a:buFont typeface="Wingdings 2" pitchFamily="18" charset="2"/>
              <a:buNone/>
              <a:defRPr/>
            </a:pPr>
            <a:r>
              <a:rPr lang="en-US" sz="2800" b="1" dirty="0" smtClean="0"/>
              <a:t>For the Period Ending</a:t>
            </a:r>
            <a:r>
              <a:rPr lang="en-US" sz="2800" dirty="0" smtClean="0"/>
              <a:t>: </a:t>
            </a:r>
          </a:p>
          <a:p>
            <a:pPr marL="406400" indent="-115888" eaLnBrk="1" hangingPunct="1">
              <a:buFont typeface="Wingdings 2" pitchFamily="18" charset="2"/>
              <a:buNone/>
              <a:defRPr/>
            </a:pPr>
            <a:r>
              <a:rPr lang="en-US" dirty="0" smtClean="0"/>
              <a:t>These dates are already entered for each month and</a:t>
            </a:r>
          </a:p>
          <a:p>
            <a:pPr marL="406400" indent="-115888" eaLnBrk="1" hangingPunct="1">
              <a:buFont typeface="Wingdings 2" pitchFamily="18" charset="2"/>
              <a:buNone/>
              <a:defRPr/>
            </a:pPr>
            <a:r>
              <a:rPr lang="en-US" dirty="0" smtClean="0"/>
              <a:t>reflect the last day of each month being reported. </a:t>
            </a:r>
          </a:p>
          <a:p>
            <a:pPr eaLnBrk="1" hangingPunct="1">
              <a:buFont typeface="Wingdings 2" pitchFamily="18" charset="2"/>
              <a:buNone/>
              <a:defRPr/>
            </a:pPr>
            <a:endParaRPr lang="en-US" dirty="0" smtClean="0"/>
          </a:p>
          <a:p>
            <a:pPr eaLnBrk="1" hangingPunct="1">
              <a:defRPr/>
            </a:pPr>
            <a:endParaRPr lang="en-US" dirty="0" smtClean="0"/>
          </a:p>
          <a:p>
            <a:pPr eaLnBrk="1" hangingPunct="1">
              <a:defRPr/>
            </a:pPr>
            <a:endParaRPr lang="en-US" dirty="0"/>
          </a:p>
        </p:txBody>
      </p:sp>
      <p:pic>
        <p:nvPicPr>
          <p:cNvPr id="7" name="Picture 6"/>
          <p:cNvPicPr>
            <a:picLocks noChangeAspect="1" noChangeArrowheads="1"/>
          </p:cNvPicPr>
          <p:nvPr/>
        </p:nvPicPr>
        <p:blipFill>
          <a:blip r:embed="rId2"/>
          <a:srcRect/>
          <a:stretch>
            <a:fillRect/>
          </a:stretch>
        </p:blipFill>
        <p:spPr bwMode="auto">
          <a:xfrm>
            <a:off x="381000" y="3810000"/>
            <a:ext cx="8364127" cy="2057400"/>
          </a:xfrm>
          <a:prstGeom prst="rect">
            <a:avLst/>
          </a:prstGeom>
          <a:noFill/>
          <a:ln w="9525">
            <a:noFill/>
            <a:miter lim="800000"/>
            <a:headEnd/>
            <a:tailEnd/>
          </a:ln>
          <a:effectLst/>
        </p:spPr>
      </p:pic>
      <p:sp>
        <p:nvSpPr>
          <p:cNvPr id="6" name="Oval 5"/>
          <p:cNvSpPr/>
          <p:nvPr/>
        </p:nvSpPr>
        <p:spPr>
          <a:xfrm>
            <a:off x="5562600" y="3886200"/>
            <a:ext cx="31242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704850"/>
            <a:ext cx="8229600" cy="819150"/>
          </a:xfrm>
        </p:spPr>
        <p:txBody>
          <a:bodyPr/>
          <a:lstStyle/>
          <a:p>
            <a:pPr eaLnBrk="1" hangingPunct="1"/>
            <a:r>
              <a:rPr lang="en-US" sz="4800" smtClean="0"/>
              <a:t>Financial Reports-Statement #</a:t>
            </a:r>
          </a:p>
        </p:txBody>
      </p:sp>
      <p:sp>
        <p:nvSpPr>
          <p:cNvPr id="10243" name="Content Placeholder 2"/>
          <p:cNvSpPr>
            <a:spLocks noGrp="1"/>
          </p:cNvSpPr>
          <p:nvPr>
            <p:ph idx="1"/>
          </p:nvPr>
        </p:nvSpPr>
        <p:spPr>
          <a:xfrm>
            <a:off x="381000" y="1600200"/>
            <a:ext cx="8229600" cy="4389437"/>
          </a:xfrm>
        </p:spPr>
        <p:txBody>
          <a:bodyPr/>
          <a:lstStyle/>
          <a:p>
            <a:pPr eaLnBrk="1" hangingPunct="1">
              <a:buFont typeface="Wingdings 2" pitchFamily="18" charset="2"/>
              <a:buNone/>
            </a:pPr>
            <a:r>
              <a:rPr lang="en-US" sz="2800" b="1" dirty="0" smtClean="0"/>
              <a:t>Statement #: </a:t>
            </a:r>
            <a:r>
              <a:rPr lang="en-US" sz="2800" dirty="0" smtClean="0"/>
              <a:t>These numbers are already entered on each tab of the spreadsheet beginning with July = # 1 and June = #12.  The final report is number 13.</a:t>
            </a:r>
          </a:p>
          <a:p>
            <a:pPr eaLnBrk="1" hangingPunct="1"/>
            <a:endParaRPr lang="en-US" sz="2800" dirty="0" smtClean="0"/>
          </a:p>
          <a:p>
            <a:pPr eaLnBrk="1" hangingPunct="1"/>
            <a:endParaRPr lang="en-US" dirty="0" smtClean="0"/>
          </a:p>
        </p:txBody>
      </p:sp>
      <p:pic>
        <p:nvPicPr>
          <p:cNvPr id="6" name="Picture 5"/>
          <p:cNvPicPr>
            <a:picLocks noChangeAspect="1" noChangeArrowheads="1"/>
          </p:cNvPicPr>
          <p:nvPr/>
        </p:nvPicPr>
        <p:blipFill>
          <a:blip r:embed="rId2"/>
          <a:srcRect/>
          <a:stretch>
            <a:fillRect/>
          </a:stretch>
        </p:blipFill>
        <p:spPr bwMode="auto">
          <a:xfrm>
            <a:off x="381000" y="3810000"/>
            <a:ext cx="8364127" cy="2057400"/>
          </a:xfrm>
          <a:prstGeom prst="rect">
            <a:avLst/>
          </a:prstGeom>
          <a:noFill/>
          <a:ln w="9525">
            <a:noFill/>
            <a:miter lim="800000"/>
            <a:headEnd/>
            <a:tailEnd/>
          </a:ln>
          <a:effectLst/>
        </p:spPr>
      </p:pic>
      <p:sp>
        <p:nvSpPr>
          <p:cNvPr id="5" name="Oval 4"/>
          <p:cNvSpPr/>
          <p:nvPr/>
        </p:nvSpPr>
        <p:spPr>
          <a:xfrm>
            <a:off x="5867400" y="4953000"/>
            <a:ext cx="29718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704850"/>
            <a:ext cx="8229600" cy="895350"/>
          </a:xfrm>
        </p:spPr>
        <p:txBody>
          <a:bodyPr/>
          <a:lstStyle/>
          <a:p>
            <a:pPr eaLnBrk="1" hangingPunct="1"/>
            <a:r>
              <a:rPr lang="en-US" sz="4400" dirty="0" smtClean="0"/>
              <a:t>Financial Reports-Reporting Agency</a:t>
            </a:r>
          </a:p>
        </p:txBody>
      </p:sp>
      <p:sp>
        <p:nvSpPr>
          <p:cNvPr id="11267" name="Content Placeholder 2"/>
          <p:cNvSpPr>
            <a:spLocks noGrp="1"/>
          </p:cNvSpPr>
          <p:nvPr>
            <p:ph idx="1"/>
          </p:nvPr>
        </p:nvSpPr>
        <p:spPr/>
        <p:txBody>
          <a:bodyPr/>
          <a:lstStyle/>
          <a:p>
            <a:pPr eaLnBrk="1" hangingPunct="1">
              <a:buFont typeface="Wingdings 2" pitchFamily="18" charset="2"/>
              <a:buNone/>
            </a:pPr>
            <a:r>
              <a:rPr lang="en-US" b="1" smtClean="0"/>
              <a:t>Reporting Agency: </a:t>
            </a:r>
            <a:r>
              <a:rPr lang="en-US" smtClean="0"/>
              <a:t>Once the Agency name is entered on the first report, it will automatically fill in the same section for all following reports for that fiscal year.</a:t>
            </a:r>
            <a:endParaRPr lang="en-US" b="1" smtClean="0"/>
          </a:p>
        </p:txBody>
      </p:sp>
      <p:pic>
        <p:nvPicPr>
          <p:cNvPr id="6" name="Picture 5"/>
          <p:cNvPicPr>
            <a:picLocks noChangeAspect="1" noChangeArrowheads="1"/>
          </p:cNvPicPr>
          <p:nvPr/>
        </p:nvPicPr>
        <p:blipFill>
          <a:blip r:embed="rId2"/>
          <a:srcRect/>
          <a:stretch>
            <a:fillRect/>
          </a:stretch>
        </p:blipFill>
        <p:spPr bwMode="auto">
          <a:xfrm>
            <a:off x="381000" y="3810000"/>
            <a:ext cx="8364127" cy="2057400"/>
          </a:xfrm>
          <a:prstGeom prst="rect">
            <a:avLst/>
          </a:prstGeom>
          <a:noFill/>
          <a:ln w="9525">
            <a:noFill/>
            <a:miter lim="800000"/>
            <a:headEnd/>
            <a:tailEnd/>
          </a:ln>
          <a:effectLst/>
        </p:spPr>
      </p:pic>
      <p:sp>
        <p:nvSpPr>
          <p:cNvPr id="5" name="Oval 4"/>
          <p:cNvSpPr/>
          <p:nvPr/>
        </p:nvSpPr>
        <p:spPr>
          <a:xfrm>
            <a:off x="0" y="4419600"/>
            <a:ext cx="91440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704850"/>
            <a:ext cx="8229600" cy="971550"/>
          </a:xfrm>
        </p:spPr>
        <p:txBody>
          <a:bodyPr/>
          <a:lstStyle/>
          <a:p>
            <a:pPr eaLnBrk="1" hangingPunct="1"/>
            <a:r>
              <a:rPr lang="en-US" dirty="0" smtClean="0"/>
              <a:t>Financial Report-% of Funding</a:t>
            </a:r>
          </a:p>
        </p:txBody>
      </p:sp>
      <p:sp>
        <p:nvSpPr>
          <p:cNvPr id="12291" name="Content Placeholder 2"/>
          <p:cNvSpPr>
            <a:spLocks noGrp="1"/>
          </p:cNvSpPr>
          <p:nvPr>
            <p:ph idx="1"/>
          </p:nvPr>
        </p:nvSpPr>
        <p:spPr/>
        <p:txBody>
          <a:bodyPr/>
          <a:lstStyle/>
          <a:p>
            <a:pPr eaLnBrk="1" hangingPunct="1">
              <a:buFont typeface="Wingdings 2" pitchFamily="18" charset="2"/>
              <a:buNone/>
            </a:pPr>
            <a:r>
              <a:rPr lang="en-US" b="1" dirty="0" smtClean="0"/>
              <a:t>% of Funding: </a:t>
            </a:r>
            <a:r>
              <a:rPr lang="en-US" dirty="0" smtClean="0"/>
              <a:t>Do not enter any information in this section.  This will automatically calculate once the approved budget information is entered. </a:t>
            </a:r>
            <a:endParaRPr lang="en-US" b="1" dirty="0" smtClean="0"/>
          </a:p>
        </p:txBody>
      </p:sp>
      <p:pic>
        <p:nvPicPr>
          <p:cNvPr id="6" name="Picture 5"/>
          <p:cNvPicPr>
            <a:picLocks noChangeAspect="1" noChangeArrowheads="1"/>
          </p:cNvPicPr>
          <p:nvPr/>
        </p:nvPicPr>
        <p:blipFill>
          <a:blip r:embed="rId2"/>
          <a:srcRect/>
          <a:stretch>
            <a:fillRect/>
          </a:stretch>
        </p:blipFill>
        <p:spPr bwMode="auto">
          <a:xfrm>
            <a:off x="381000" y="3810000"/>
            <a:ext cx="8364127" cy="2057400"/>
          </a:xfrm>
          <a:prstGeom prst="rect">
            <a:avLst/>
          </a:prstGeom>
          <a:noFill/>
          <a:ln w="9525">
            <a:noFill/>
            <a:miter lim="800000"/>
            <a:headEnd/>
            <a:tailEnd/>
          </a:ln>
          <a:effectLst/>
        </p:spPr>
      </p:pic>
      <p:sp>
        <p:nvSpPr>
          <p:cNvPr id="5" name="Oval 4"/>
          <p:cNvSpPr/>
          <p:nvPr/>
        </p:nvSpPr>
        <p:spPr>
          <a:xfrm>
            <a:off x="533400" y="5334000"/>
            <a:ext cx="86106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704850"/>
            <a:ext cx="8229600" cy="819150"/>
          </a:xfrm>
        </p:spPr>
        <p:txBody>
          <a:bodyPr/>
          <a:lstStyle/>
          <a:p>
            <a:pPr eaLnBrk="1" hangingPunct="1"/>
            <a:r>
              <a:rPr lang="en-US" sz="4400" dirty="0" smtClean="0"/>
              <a:t>IDOC Base Funds-Approved Budget</a:t>
            </a:r>
          </a:p>
        </p:txBody>
      </p:sp>
      <p:sp>
        <p:nvSpPr>
          <p:cNvPr id="13315" name="Content Placeholder 2"/>
          <p:cNvSpPr>
            <a:spLocks noGrp="1"/>
          </p:cNvSpPr>
          <p:nvPr>
            <p:ph idx="1"/>
          </p:nvPr>
        </p:nvSpPr>
        <p:spPr>
          <a:xfrm>
            <a:off x="457200" y="1600200"/>
            <a:ext cx="8229600" cy="2179637"/>
          </a:xfrm>
        </p:spPr>
        <p:txBody>
          <a:bodyPr/>
          <a:lstStyle/>
          <a:p>
            <a:pPr eaLnBrk="1" hangingPunct="1">
              <a:buFont typeface="Wingdings 2" pitchFamily="18" charset="2"/>
              <a:buNone/>
            </a:pPr>
            <a:r>
              <a:rPr lang="en-US" dirty="0" smtClean="0"/>
              <a:t>In the next section of the Financial Report complete the information from your agencies approved State budget section for the FY in the “IDOC Base Funds” section. This will only include the base dollars allocated from the State, not CTP dollars.</a:t>
            </a:r>
          </a:p>
        </p:txBody>
      </p:sp>
      <p:pic>
        <p:nvPicPr>
          <p:cNvPr id="13316" name="Picture 3"/>
          <p:cNvPicPr>
            <a:picLocks noChangeAspect="1" noChangeArrowheads="1"/>
          </p:cNvPicPr>
          <p:nvPr/>
        </p:nvPicPr>
        <p:blipFill>
          <a:blip r:embed="rId2"/>
          <a:srcRect/>
          <a:stretch>
            <a:fillRect/>
          </a:stretch>
        </p:blipFill>
        <p:spPr bwMode="auto">
          <a:xfrm>
            <a:off x="685800" y="4191000"/>
            <a:ext cx="8142288" cy="2266950"/>
          </a:xfrm>
          <a:prstGeom prst="rect">
            <a:avLst/>
          </a:prstGeom>
          <a:noFill/>
          <a:ln w="9525">
            <a:noFill/>
            <a:miter lim="800000"/>
            <a:headEnd/>
            <a:tailEnd/>
          </a:ln>
        </p:spPr>
      </p:pic>
      <p:sp>
        <p:nvSpPr>
          <p:cNvPr id="5" name="Oval 4"/>
          <p:cNvSpPr/>
          <p:nvPr/>
        </p:nvSpPr>
        <p:spPr>
          <a:xfrm>
            <a:off x="533400" y="3886200"/>
            <a:ext cx="533400" cy="2743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765</TotalTime>
  <Words>1768</Words>
  <Application>Microsoft Office PowerPoint</Application>
  <PresentationFormat>On-screen Show (4:3)</PresentationFormat>
  <Paragraphs>102</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Flow</vt:lpstr>
      <vt:lpstr>IDOC Community Corrections Grant Act Counties</vt:lpstr>
      <vt:lpstr>Financial Reports</vt:lpstr>
      <vt:lpstr>Financial Reports</vt:lpstr>
      <vt:lpstr>Financial Reports-Date of Report</vt:lpstr>
      <vt:lpstr>Financial Reports-For the Period Ending</vt:lpstr>
      <vt:lpstr>Financial Reports-Statement #</vt:lpstr>
      <vt:lpstr>Financial Reports-Reporting Agency</vt:lpstr>
      <vt:lpstr>Financial Report-% of Funding</vt:lpstr>
      <vt:lpstr>IDOC Base Funds-Approved Budget</vt:lpstr>
      <vt:lpstr>IDOC Base Funds-Approved Budget</vt:lpstr>
      <vt:lpstr>IDOC Base Funds-Approved Budget </vt:lpstr>
      <vt:lpstr>Base Funds-This Month Expenditures</vt:lpstr>
      <vt:lpstr>Base Funds-YTD Expenditures, Balance, Percent of Funds Expended</vt:lpstr>
      <vt:lpstr>Project Income-Approved Budget</vt:lpstr>
      <vt:lpstr>Project Income-This Month Expenditures</vt:lpstr>
      <vt:lpstr>Project Income-YTD Expenditures, Balance, Percent of Funds Expended</vt:lpstr>
      <vt:lpstr>Other Funds-Approved Budget</vt:lpstr>
      <vt:lpstr>Other Funds-This Month Expenditures</vt:lpstr>
      <vt:lpstr>Other Funds-YTD Expenditures, Balance, Percent of Funds Expended</vt:lpstr>
      <vt:lpstr>Financial Reports-DOC Cash Statement</vt:lpstr>
      <vt:lpstr>DOC Cash Statement-Carryover</vt:lpstr>
      <vt:lpstr>DOC Cash Statement-Carryover</vt:lpstr>
      <vt:lpstr>DOC Cash Statement-Base Funds</vt:lpstr>
      <vt:lpstr>DOC Cash Statement-Base Funds</vt:lpstr>
      <vt:lpstr>DOC Cash Statement-Base Funds</vt:lpstr>
      <vt:lpstr>DOC Cash Statement-Base Funds</vt:lpstr>
      <vt:lpstr>Financial Reports-CTP Cash Statement </vt:lpstr>
      <vt:lpstr>CTP Cash Statement-Carryover</vt:lpstr>
      <vt:lpstr>CTP Cash Statement-Carryover</vt:lpstr>
      <vt:lpstr>CTP Cash Statement-Carryover</vt:lpstr>
      <vt:lpstr>CTP Cash Statement-CTP Funds</vt:lpstr>
      <vt:lpstr>CTP Cash Statement-CTP Funds</vt:lpstr>
      <vt:lpstr>CTP Cash Statement-CTP Funds</vt:lpstr>
      <vt:lpstr>CTP Cash Statement-CTP Funds</vt:lpstr>
      <vt:lpstr>Financial Reports-Project Income  Cash Statement</vt:lpstr>
      <vt:lpstr>Project Income Cash Statement</vt:lpstr>
      <vt:lpstr>Project Income Cash Statement</vt:lpstr>
      <vt:lpstr>Project Income Cash Statement</vt:lpstr>
      <vt:lpstr>Project Income Cash Statement</vt:lpstr>
      <vt:lpstr>Project Income Cash Statement</vt:lpstr>
      <vt:lpstr>Project Income Cash Statement</vt:lpstr>
      <vt:lpstr>Project Income Cash Statement</vt:lpstr>
      <vt:lpstr>Project Income Cash Statement</vt:lpstr>
      <vt:lpstr>Financial Reports-Signatures</vt:lpstr>
    </vt:vector>
  </TitlesOfParts>
  <Company>State of Indiana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IDOC Community Corrections Grant Act Counties</dc:title>
  <dc:creator>Angie Hensley</dc:creator>
  <cp:lastModifiedBy>Angie Hensley</cp:lastModifiedBy>
  <cp:revision>157</cp:revision>
  <dcterms:created xsi:type="dcterms:W3CDTF">2009-06-18T20:17:09Z</dcterms:created>
  <dcterms:modified xsi:type="dcterms:W3CDTF">2010-08-27T20:39:48Z</dcterms:modified>
</cp:coreProperties>
</file>