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F23C19-D4F4-4811-BCC0-4B3C865F35E0}" type="datetimeFigureOut">
              <a:rPr lang="en-US" smtClean="0"/>
              <a:t>5/9/2017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6745E7-AE89-49B0-BC9D-A41E5010F165}" type="slidenum">
              <a:rPr lang="en-US" smtClean="0"/>
              <a:t>‹#›</a:t>
            </a:fld>
            <a:endParaRPr lang="en-US"/>
          </a:p>
        </p:txBody>
      </p:sp>
    </p:spTree>
    <p:extLst>
      <p:ext uri="{BB962C8B-B14F-4D97-AF65-F5344CB8AC3E}">
        <p14:creationId xmlns:p14="http://schemas.microsoft.com/office/powerpoint/2010/main" val="3611337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chart provides signs of heroin or prescription opioid misuse. Physical signs such as lack of hygiene, track marks on arms (or covering arms with long sleeves. Health signs such as weight loss, changes in appetite or sleep, constipation. Behaviors such as “nodding off”, lose friends they’ve had for a long time, loss of interests in activities/hobbies. And signs one may notice around the house: missing money, checks, valuables. Pawn slips. Constant requests for money. Missing spoons or spoons with burn marks.</a:t>
            </a:r>
          </a:p>
        </p:txBody>
      </p:sp>
      <p:sp>
        <p:nvSpPr>
          <p:cNvPr id="4" name="Slide Number Placeholder 3"/>
          <p:cNvSpPr>
            <a:spLocks noGrp="1"/>
          </p:cNvSpPr>
          <p:nvPr>
            <p:ph type="sldNum" sz="quarter" idx="10"/>
          </p:nvPr>
        </p:nvSpPr>
        <p:spPr/>
        <p:txBody>
          <a:bodyPr/>
          <a:lstStyle/>
          <a:p>
            <a:fld id="{2F3CA7A2-A12C-4F58-BD84-685881E692C2}" type="slidenum">
              <a:rPr lang="en-US" smtClean="0"/>
              <a:t>1</a:t>
            </a:fld>
            <a:endParaRPr lang="en-US"/>
          </a:p>
        </p:txBody>
      </p:sp>
    </p:spTree>
    <p:extLst>
      <p:ext uri="{BB962C8B-B14F-4D97-AF65-F5344CB8AC3E}">
        <p14:creationId xmlns:p14="http://schemas.microsoft.com/office/powerpoint/2010/main" val="1701243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1A3A83-3625-4D60-A8D8-FCAF5AFE945C}"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A61E6-2A0E-47EC-AF32-D2778D0BB0AD}" type="slidenum">
              <a:rPr lang="en-US" smtClean="0"/>
              <a:t>‹#›</a:t>
            </a:fld>
            <a:endParaRPr lang="en-US"/>
          </a:p>
        </p:txBody>
      </p:sp>
    </p:spTree>
    <p:extLst>
      <p:ext uri="{BB962C8B-B14F-4D97-AF65-F5344CB8AC3E}">
        <p14:creationId xmlns:p14="http://schemas.microsoft.com/office/powerpoint/2010/main" val="3076276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A3A83-3625-4D60-A8D8-FCAF5AFE945C}"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A61E6-2A0E-47EC-AF32-D2778D0BB0AD}" type="slidenum">
              <a:rPr lang="en-US" smtClean="0"/>
              <a:t>‹#›</a:t>
            </a:fld>
            <a:endParaRPr lang="en-US"/>
          </a:p>
        </p:txBody>
      </p:sp>
    </p:spTree>
    <p:extLst>
      <p:ext uri="{BB962C8B-B14F-4D97-AF65-F5344CB8AC3E}">
        <p14:creationId xmlns:p14="http://schemas.microsoft.com/office/powerpoint/2010/main" val="1723962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A3A83-3625-4D60-A8D8-FCAF5AFE945C}"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A61E6-2A0E-47EC-AF32-D2778D0BB0AD}" type="slidenum">
              <a:rPr lang="en-US" smtClean="0"/>
              <a:t>‹#›</a:t>
            </a:fld>
            <a:endParaRPr lang="en-US"/>
          </a:p>
        </p:txBody>
      </p:sp>
    </p:spTree>
    <p:extLst>
      <p:ext uri="{BB962C8B-B14F-4D97-AF65-F5344CB8AC3E}">
        <p14:creationId xmlns:p14="http://schemas.microsoft.com/office/powerpoint/2010/main" val="186414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A3A83-3625-4D60-A8D8-FCAF5AFE945C}"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A61E6-2A0E-47EC-AF32-D2778D0BB0AD}" type="slidenum">
              <a:rPr lang="en-US" smtClean="0"/>
              <a:t>‹#›</a:t>
            </a:fld>
            <a:endParaRPr lang="en-US"/>
          </a:p>
        </p:txBody>
      </p:sp>
    </p:spTree>
    <p:extLst>
      <p:ext uri="{BB962C8B-B14F-4D97-AF65-F5344CB8AC3E}">
        <p14:creationId xmlns:p14="http://schemas.microsoft.com/office/powerpoint/2010/main" val="2520651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A3A83-3625-4D60-A8D8-FCAF5AFE945C}"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A61E6-2A0E-47EC-AF32-D2778D0BB0AD}" type="slidenum">
              <a:rPr lang="en-US" smtClean="0"/>
              <a:t>‹#›</a:t>
            </a:fld>
            <a:endParaRPr lang="en-US"/>
          </a:p>
        </p:txBody>
      </p:sp>
    </p:spTree>
    <p:extLst>
      <p:ext uri="{BB962C8B-B14F-4D97-AF65-F5344CB8AC3E}">
        <p14:creationId xmlns:p14="http://schemas.microsoft.com/office/powerpoint/2010/main" val="1431434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1A3A83-3625-4D60-A8D8-FCAF5AFE945C}"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A61E6-2A0E-47EC-AF32-D2778D0BB0AD}" type="slidenum">
              <a:rPr lang="en-US" smtClean="0"/>
              <a:t>‹#›</a:t>
            </a:fld>
            <a:endParaRPr lang="en-US"/>
          </a:p>
        </p:txBody>
      </p:sp>
    </p:spTree>
    <p:extLst>
      <p:ext uri="{BB962C8B-B14F-4D97-AF65-F5344CB8AC3E}">
        <p14:creationId xmlns:p14="http://schemas.microsoft.com/office/powerpoint/2010/main" val="3262236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1A3A83-3625-4D60-A8D8-FCAF5AFE945C}" type="datetimeFigureOut">
              <a:rPr lang="en-US" smtClean="0"/>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A61E6-2A0E-47EC-AF32-D2778D0BB0AD}" type="slidenum">
              <a:rPr lang="en-US" smtClean="0"/>
              <a:t>‹#›</a:t>
            </a:fld>
            <a:endParaRPr lang="en-US"/>
          </a:p>
        </p:txBody>
      </p:sp>
    </p:spTree>
    <p:extLst>
      <p:ext uri="{BB962C8B-B14F-4D97-AF65-F5344CB8AC3E}">
        <p14:creationId xmlns:p14="http://schemas.microsoft.com/office/powerpoint/2010/main" val="3037454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1A3A83-3625-4D60-A8D8-FCAF5AFE945C}" type="datetimeFigureOut">
              <a:rPr lang="en-US" smtClean="0"/>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A61E6-2A0E-47EC-AF32-D2778D0BB0AD}" type="slidenum">
              <a:rPr lang="en-US" smtClean="0"/>
              <a:t>‹#›</a:t>
            </a:fld>
            <a:endParaRPr lang="en-US"/>
          </a:p>
        </p:txBody>
      </p:sp>
    </p:spTree>
    <p:extLst>
      <p:ext uri="{BB962C8B-B14F-4D97-AF65-F5344CB8AC3E}">
        <p14:creationId xmlns:p14="http://schemas.microsoft.com/office/powerpoint/2010/main" val="1334809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A3A83-3625-4D60-A8D8-FCAF5AFE945C}" type="datetimeFigureOut">
              <a:rPr lang="en-US" smtClean="0"/>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FA61E6-2A0E-47EC-AF32-D2778D0BB0AD}" type="slidenum">
              <a:rPr lang="en-US" smtClean="0"/>
              <a:t>‹#›</a:t>
            </a:fld>
            <a:endParaRPr lang="en-US"/>
          </a:p>
        </p:txBody>
      </p:sp>
    </p:spTree>
    <p:extLst>
      <p:ext uri="{BB962C8B-B14F-4D97-AF65-F5344CB8AC3E}">
        <p14:creationId xmlns:p14="http://schemas.microsoft.com/office/powerpoint/2010/main" val="328188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A3A83-3625-4D60-A8D8-FCAF5AFE945C}"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A61E6-2A0E-47EC-AF32-D2778D0BB0AD}" type="slidenum">
              <a:rPr lang="en-US" smtClean="0"/>
              <a:t>‹#›</a:t>
            </a:fld>
            <a:endParaRPr lang="en-US"/>
          </a:p>
        </p:txBody>
      </p:sp>
    </p:spTree>
    <p:extLst>
      <p:ext uri="{BB962C8B-B14F-4D97-AF65-F5344CB8AC3E}">
        <p14:creationId xmlns:p14="http://schemas.microsoft.com/office/powerpoint/2010/main" val="2908871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A3A83-3625-4D60-A8D8-FCAF5AFE945C}"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A61E6-2A0E-47EC-AF32-D2778D0BB0AD}" type="slidenum">
              <a:rPr lang="en-US" smtClean="0"/>
              <a:t>‹#›</a:t>
            </a:fld>
            <a:endParaRPr lang="en-US"/>
          </a:p>
        </p:txBody>
      </p:sp>
    </p:spTree>
    <p:extLst>
      <p:ext uri="{BB962C8B-B14F-4D97-AF65-F5344CB8AC3E}">
        <p14:creationId xmlns:p14="http://schemas.microsoft.com/office/powerpoint/2010/main" val="3024367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A3A83-3625-4D60-A8D8-FCAF5AFE945C}" type="datetimeFigureOut">
              <a:rPr lang="en-US" smtClean="0"/>
              <a:t>5/9/2017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A61E6-2A0E-47EC-AF32-D2778D0BB0AD}" type="slidenum">
              <a:rPr lang="en-US" smtClean="0"/>
              <a:t>‹#›</a:t>
            </a:fld>
            <a:endParaRPr lang="en-US"/>
          </a:p>
        </p:txBody>
      </p:sp>
    </p:spTree>
    <p:extLst>
      <p:ext uri="{BB962C8B-B14F-4D97-AF65-F5344CB8AC3E}">
        <p14:creationId xmlns:p14="http://schemas.microsoft.com/office/powerpoint/2010/main" val="1800649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7498" y="377825"/>
            <a:ext cx="10515600" cy="434975"/>
          </a:xfrm>
        </p:spPr>
        <p:txBody>
          <a:bodyPr>
            <a:normAutofit fontScale="90000"/>
          </a:bodyPr>
          <a:lstStyle/>
          <a:p>
            <a:pPr algn="ctr"/>
            <a:r>
              <a:rPr lang="en-US" b="1" dirty="0">
                <a:solidFill>
                  <a:srgbClr val="002060"/>
                </a:solidFill>
              </a:rPr>
              <a:t>Signs of heroin or prescription opioid misuse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65536525"/>
              </p:ext>
            </p:extLst>
          </p:nvPr>
        </p:nvGraphicFramePr>
        <p:xfrm>
          <a:off x="226142" y="982617"/>
          <a:ext cx="11818375" cy="5449718"/>
        </p:xfrm>
        <a:graphic>
          <a:graphicData uri="http://schemas.openxmlformats.org/drawingml/2006/table">
            <a:tbl>
              <a:tblPr firstRow="1" bandRow="1">
                <a:tableStyleId>{5C22544A-7EE6-4342-B048-85BDC9FD1C3A}</a:tableStyleId>
              </a:tblPr>
              <a:tblGrid>
                <a:gridCol w="2566219">
                  <a:extLst>
                    <a:ext uri="{9D8B030D-6E8A-4147-A177-3AD203B41FA5}">
                      <a16:colId xmlns="" xmlns:a16="http://schemas.microsoft.com/office/drawing/2014/main" val="3825178008"/>
                    </a:ext>
                  </a:extLst>
                </a:gridCol>
                <a:gridCol w="1997189">
                  <a:extLst>
                    <a:ext uri="{9D8B030D-6E8A-4147-A177-3AD203B41FA5}">
                      <a16:colId xmlns="" xmlns:a16="http://schemas.microsoft.com/office/drawing/2014/main" val="2885777505"/>
                    </a:ext>
                  </a:extLst>
                </a:gridCol>
                <a:gridCol w="2083295">
                  <a:extLst>
                    <a:ext uri="{9D8B030D-6E8A-4147-A177-3AD203B41FA5}">
                      <a16:colId xmlns="" xmlns:a16="http://schemas.microsoft.com/office/drawing/2014/main" val="3861426507"/>
                    </a:ext>
                  </a:extLst>
                </a:gridCol>
                <a:gridCol w="2316587">
                  <a:extLst>
                    <a:ext uri="{9D8B030D-6E8A-4147-A177-3AD203B41FA5}">
                      <a16:colId xmlns="" xmlns:a16="http://schemas.microsoft.com/office/drawing/2014/main" val="1532474131"/>
                    </a:ext>
                  </a:extLst>
                </a:gridCol>
                <a:gridCol w="2855085">
                  <a:extLst>
                    <a:ext uri="{9D8B030D-6E8A-4147-A177-3AD203B41FA5}">
                      <a16:colId xmlns="" xmlns:a16="http://schemas.microsoft.com/office/drawing/2014/main" val="644136199"/>
                    </a:ext>
                  </a:extLst>
                </a:gridCol>
              </a:tblGrid>
              <a:tr h="333187">
                <a:tc>
                  <a:txBody>
                    <a:bodyPr/>
                    <a:lstStyle/>
                    <a:p>
                      <a:pPr algn="ctr"/>
                      <a:r>
                        <a:rPr lang="en-US" dirty="0"/>
                        <a:t>PHYSICAL</a:t>
                      </a:r>
                    </a:p>
                  </a:txBody>
                  <a:tcPr/>
                </a:tc>
                <a:tc>
                  <a:txBody>
                    <a:bodyPr/>
                    <a:lstStyle/>
                    <a:p>
                      <a:pPr algn="ctr"/>
                      <a:r>
                        <a:rPr lang="en-US" dirty="0"/>
                        <a:t>HEALTH</a:t>
                      </a:r>
                    </a:p>
                  </a:txBody>
                  <a:tcPr/>
                </a:tc>
                <a:tc>
                  <a:txBody>
                    <a:bodyPr/>
                    <a:lstStyle/>
                    <a:p>
                      <a:pPr algn="ctr"/>
                      <a:r>
                        <a:rPr lang="en-US" dirty="0"/>
                        <a:t>BEHAVIOR</a:t>
                      </a:r>
                    </a:p>
                  </a:txBody>
                  <a:tcPr/>
                </a:tc>
                <a:tc gridSpan="2">
                  <a:txBody>
                    <a:bodyPr/>
                    <a:lstStyle/>
                    <a:p>
                      <a:pPr algn="ctr"/>
                      <a:r>
                        <a:rPr lang="en-US" dirty="0"/>
                        <a:t>ENVIRONMENT / WHAT</a:t>
                      </a:r>
                      <a:r>
                        <a:rPr lang="en-US" baseline="0" dirty="0"/>
                        <a:t> YOU MAY NOTICE OR FIND</a:t>
                      </a:r>
                      <a:endParaRPr lang="en-US" dirty="0"/>
                    </a:p>
                  </a:txBody>
                  <a:tcPr/>
                </a:tc>
                <a:tc hMerge="1">
                  <a:txBody>
                    <a:bodyPr/>
                    <a:lstStyle/>
                    <a:p>
                      <a:pPr algn="l"/>
                      <a:endParaRPr lang="en-US" dirty="0"/>
                    </a:p>
                  </a:txBody>
                  <a:tcPr/>
                </a:tc>
                <a:extLst>
                  <a:ext uri="{0D108BD9-81ED-4DB2-BD59-A6C34878D82A}">
                    <a16:rowId xmlns="" xmlns:a16="http://schemas.microsoft.com/office/drawing/2014/main" val="4002972928"/>
                  </a:ext>
                </a:extLst>
              </a:tr>
              <a:tr h="832968">
                <a:tc>
                  <a:txBody>
                    <a:bodyPr/>
                    <a:lstStyle/>
                    <a:p>
                      <a:r>
                        <a:rPr lang="en-US" dirty="0"/>
                        <a:t>Constricted pinpoint</a:t>
                      </a:r>
                      <a:r>
                        <a:rPr lang="en-US" baseline="0" dirty="0"/>
                        <a:t> pupils</a:t>
                      </a:r>
                      <a:endParaRPr lang="en-US" dirty="0"/>
                    </a:p>
                  </a:txBody>
                  <a:tcPr/>
                </a:tc>
                <a:tc>
                  <a:txBody>
                    <a:bodyPr/>
                    <a:lstStyle/>
                    <a:p>
                      <a:r>
                        <a:rPr lang="en-US" dirty="0"/>
                        <a:t>Weight</a:t>
                      </a:r>
                      <a:r>
                        <a:rPr lang="en-US" baseline="0" dirty="0"/>
                        <a:t> loss</a:t>
                      </a:r>
                      <a:endParaRPr lang="en-US" dirty="0"/>
                    </a:p>
                  </a:txBody>
                  <a:tcPr/>
                </a:tc>
                <a:tc>
                  <a:txBody>
                    <a:bodyPr/>
                    <a:lstStyle/>
                    <a:p>
                      <a:r>
                        <a:rPr lang="en-US" dirty="0"/>
                        <a:t>“Nod off” to sleep</a:t>
                      </a:r>
                    </a:p>
                  </a:txBody>
                  <a:tcPr/>
                </a:tc>
                <a:tc>
                  <a:txBody>
                    <a:bodyPr/>
                    <a:lstStyle/>
                    <a:p>
                      <a:r>
                        <a:rPr lang="en-US" dirty="0"/>
                        <a:t>Missing</a:t>
                      </a:r>
                      <a:r>
                        <a:rPr lang="en-US" baseline="0" dirty="0"/>
                        <a:t> money, credit cards, checks and/or valuables</a:t>
                      </a:r>
                      <a:endParaRPr lang="en-US" dirty="0"/>
                    </a:p>
                  </a:txBody>
                  <a:tcPr/>
                </a:tc>
                <a:tc>
                  <a:txBody>
                    <a:bodyPr/>
                    <a:lstStyle/>
                    <a:p>
                      <a:r>
                        <a:rPr lang="en-US" baseline="0" dirty="0"/>
                        <a:t>Empty Ziploc baggies or paper folded w/ a waxy substance. Small balloons.</a:t>
                      </a:r>
                      <a:endParaRPr lang="en-US" dirty="0"/>
                    </a:p>
                  </a:txBody>
                  <a:tcPr/>
                </a:tc>
                <a:extLst>
                  <a:ext uri="{0D108BD9-81ED-4DB2-BD59-A6C34878D82A}">
                    <a16:rowId xmlns="" xmlns:a16="http://schemas.microsoft.com/office/drawing/2014/main" val="2882219904"/>
                  </a:ext>
                </a:extLst>
              </a:tr>
              <a:tr h="832968">
                <a:tc>
                  <a:txBody>
                    <a:bodyPr/>
                    <a:lstStyle/>
                    <a:p>
                      <a:r>
                        <a:rPr lang="en-US" dirty="0"/>
                        <a:t>Track marks on arms, covering arms w/ long sleeves</a:t>
                      </a:r>
                    </a:p>
                  </a:txBody>
                  <a:tcPr/>
                </a:tc>
                <a:tc>
                  <a:txBody>
                    <a:bodyPr/>
                    <a:lstStyle/>
                    <a:p>
                      <a:r>
                        <a:rPr lang="en-US" dirty="0"/>
                        <a:t>Nausea/Vomiting</a:t>
                      </a:r>
                    </a:p>
                  </a:txBody>
                  <a:tcPr/>
                </a:tc>
                <a:tc>
                  <a:txBody>
                    <a:bodyPr/>
                    <a:lstStyle/>
                    <a:p>
                      <a:r>
                        <a:rPr lang="en-US" dirty="0"/>
                        <a:t>Start using laxatives</a:t>
                      </a:r>
                    </a:p>
                  </a:txBody>
                  <a:tcPr/>
                </a:tc>
                <a:tc>
                  <a:txBody>
                    <a:bodyPr/>
                    <a:lstStyle/>
                    <a:p>
                      <a:r>
                        <a:rPr lang="en-US" dirty="0"/>
                        <a:t>Pawn slips</a:t>
                      </a:r>
                    </a:p>
                  </a:txBody>
                  <a:tcPr/>
                </a:tc>
                <a:tc>
                  <a:txBody>
                    <a:bodyPr/>
                    <a:lstStyle/>
                    <a:p>
                      <a:r>
                        <a:rPr lang="en-US" dirty="0"/>
                        <a:t>Spoons with burn marks or missing spoons</a:t>
                      </a:r>
                    </a:p>
                  </a:txBody>
                  <a:tcPr/>
                </a:tc>
                <a:extLst>
                  <a:ext uri="{0D108BD9-81ED-4DB2-BD59-A6C34878D82A}">
                    <a16:rowId xmlns="" xmlns:a16="http://schemas.microsoft.com/office/drawing/2014/main" val="3723875000"/>
                  </a:ext>
                </a:extLst>
              </a:tr>
              <a:tr h="689429">
                <a:tc>
                  <a:txBody>
                    <a:bodyPr/>
                    <a:lstStyle/>
                    <a:p>
                      <a:r>
                        <a:rPr lang="en-US" dirty="0"/>
                        <a:t>Itches</a:t>
                      </a:r>
                      <a:r>
                        <a:rPr lang="en-US" baseline="0" dirty="0"/>
                        <a:t> and scratches on skin</a:t>
                      </a:r>
                      <a:endParaRPr lang="en-US" dirty="0"/>
                    </a:p>
                  </a:txBody>
                  <a:tcPr/>
                </a:tc>
                <a:tc>
                  <a:txBody>
                    <a:bodyPr/>
                    <a:lstStyle/>
                    <a:p>
                      <a:r>
                        <a:rPr lang="en-US" dirty="0"/>
                        <a:t>Constipation</a:t>
                      </a:r>
                    </a:p>
                  </a:txBody>
                  <a:tcPr/>
                </a:tc>
                <a:tc>
                  <a:txBody>
                    <a:bodyPr/>
                    <a:lstStyle/>
                    <a:p>
                      <a:r>
                        <a:rPr lang="en-US" dirty="0"/>
                        <a:t>Lose friends they’ve had for a long time</a:t>
                      </a:r>
                    </a:p>
                  </a:txBody>
                  <a:tcPr/>
                </a:tc>
                <a:tc>
                  <a:txBody>
                    <a:bodyPr/>
                    <a:lstStyle/>
                    <a:p>
                      <a:r>
                        <a:rPr lang="en-US" dirty="0"/>
                        <a:t>Purchases returned for refunds</a:t>
                      </a:r>
                    </a:p>
                  </a:txBody>
                  <a:tcPr/>
                </a:tc>
                <a:tc>
                  <a:txBody>
                    <a:bodyPr/>
                    <a:lstStyle/>
                    <a:p>
                      <a:r>
                        <a:rPr lang="en-US" dirty="0"/>
                        <a:t>Loose change with powder substance on it</a:t>
                      </a:r>
                    </a:p>
                  </a:txBody>
                  <a:tcPr/>
                </a:tc>
                <a:extLst>
                  <a:ext uri="{0D108BD9-81ED-4DB2-BD59-A6C34878D82A}">
                    <a16:rowId xmlns="" xmlns:a16="http://schemas.microsoft.com/office/drawing/2014/main" val="801261541"/>
                  </a:ext>
                </a:extLst>
              </a:tr>
              <a:tr h="583222">
                <a:tc>
                  <a:txBody>
                    <a:bodyPr/>
                    <a:lstStyle/>
                    <a:p>
                      <a:r>
                        <a:rPr lang="en-US" dirty="0"/>
                        <a:t>Overall unhealthy look</a:t>
                      </a:r>
                    </a:p>
                  </a:txBody>
                  <a:tcPr/>
                </a:tc>
                <a:tc>
                  <a:txBody>
                    <a:bodyPr/>
                    <a:lstStyle/>
                    <a:p>
                      <a:r>
                        <a:rPr lang="en-US" dirty="0"/>
                        <a:t>In women, not</a:t>
                      </a:r>
                      <a:r>
                        <a:rPr lang="en-US" baseline="0" dirty="0"/>
                        <a:t> getting period</a:t>
                      </a:r>
                      <a:endParaRPr lang="en-US" dirty="0"/>
                    </a:p>
                  </a:txBody>
                  <a:tcPr/>
                </a:tc>
                <a:tc>
                  <a:txBody>
                    <a:bodyPr/>
                    <a:lstStyle/>
                    <a:p>
                      <a:r>
                        <a:rPr lang="en-US" dirty="0"/>
                        <a:t>Problems in school or work</a:t>
                      </a:r>
                    </a:p>
                  </a:txBody>
                  <a:tcPr/>
                </a:tc>
                <a:tc>
                  <a:txBody>
                    <a:bodyPr/>
                    <a:lstStyle/>
                    <a:p>
                      <a:r>
                        <a:rPr lang="en-US" dirty="0"/>
                        <a:t>Constant</a:t>
                      </a:r>
                      <a:r>
                        <a:rPr lang="en-US" baseline="0" dirty="0"/>
                        <a:t> requests for money</a:t>
                      </a:r>
                      <a:endParaRPr lang="en-US" dirty="0"/>
                    </a:p>
                  </a:txBody>
                  <a:tcPr/>
                </a:tc>
                <a:tc>
                  <a:txBody>
                    <a:bodyPr/>
                    <a:lstStyle/>
                    <a:p>
                      <a:r>
                        <a:rPr lang="en-US" dirty="0"/>
                        <a:t>Aluminum</a:t>
                      </a:r>
                      <a:r>
                        <a:rPr lang="en-US" baseline="0" dirty="0"/>
                        <a:t> foil or gum wrappers with burn marks</a:t>
                      </a:r>
                      <a:endParaRPr lang="en-US" dirty="0"/>
                    </a:p>
                  </a:txBody>
                  <a:tcPr/>
                </a:tc>
                <a:extLst>
                  <a:ext uri="{0D108BD9-81ED-4DB2-BD59-A6C34878D82A}">
                    <a16:rowId xmlns="" xmlns:a16="http://schemas.microsoft.com/office/drawing/2014/main" val="2272419220"/>
                  </a:ext>
                </a:extLst>
              </a:tr>
              <a:tr h="583078">
                <a:tc>
                  <a:txBody>
                    <a:bodyPr/>
                    <a:lstStyle/>
                    <a:p>
                      <a:r>
                        <a:rPr lang="en-US" dirty="0"/>
                        <a:t>Lack of hygiene</a:t>
                      </a:r>
                    </a:p>
                  </a:txBody>
                  <a:tcPr/>
                </a:tc>
                <a:tc>
                  <a:txBody>
                    <a:bodyPr/>
                    <a:lstStyle/>
                    <a:p>
                      <a:r>
                        <a:rPr lang="en-US" dirty="0"/>
                        <a:t>Depression</a:t>
                      </a:r>
                    </a:p>
                  </a:txBody>
                  <a:tcPr/>
                </a:tc>
                <a:tc>
                  <a:txBody>
                    <a:bodyPr/>
                    <a:lstStyle/>
                    <a:p>
                      <a:r>
                        <a:rPr lang="en-US" dirty="0"/>
                        <a:t>Spend more time away from</a:t>
                      </a:r>
                      <a:r>
                        <a:rPr lang="en-US" baseline="0" dirty="0"/>
                        <a:t> home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More frequent, secret phone calls</a:t>
                      </a:r>
                    </a:p>
                  </a:txBody>
                  <a:tcPr/>
                </a:tc>
                <a:tc>
                  <a:txBody>
                    <a:bodyPr/>
                    <a:lstStyle/>
                    <a:p>
                      <a:r>
                        <a:rPr lang="en-US" dirty="0"/>
                        <a:t>Cans with tops torn off</a:t>
                      </a:r>
                      <a:r>
                        <a:rPr lang="en-US" baseline="0" dirty="0"/>
                        <a:t> and burn marks</a:t>
                      </a:r>
                      <a:endParaRPr lang="en-US" dirty="0"/>
                    </a:p>
                  </a:txBody>
                  <a:tcPr/>
                </a:tc>
                <a:extLst>
                  <a:ext uri="{0D108BD9-81ED-4DB2-BD59-A6C34878D82A}">
                    <a16:rowId xmlns="" xmlns:a16="http://schemas.microsoft.com/office/drawing/2014/main" val="2877995805"/>
                  </a:ext>
                </a:extLst>
              </a:tr>
              <a:tr h="583078">
                <a:tc>
                  <a:txBody>
                    <a:bodyPr/>
                    <a:lstStyle/>
                    <a:p>
                      <a:r>
                        <a:rPr lang="en-US" dirty="0"/>
                        <a:t>Slurred speech</a:t>
                      </a:r>
                    </a:p>
                  </a:txBody>
                  <a:tcPr/>
                </a:tc>
                <a:tc>
                  <a:txBody>
                    <a:bodyPr/>
                    <a:lstStyle/>
                    <a:p>
                      <a:r>
                        <a:rPr lang="en-US" dirty="0"/>
                        <a:t>Changes in appetite or sleep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Trouble with police</a:t>
                      </a:r>
                    </a:p>
                  </a:txBody>
                  <a:tcPr/>
                </a:tc>
                <a:tc>
                  <a:txBody>
                    <a:bodyPr/>
                    <a:lstStyle/>
                    <a:p>
                      <a:r>
                        <a:rPr lang="en-US" dirty="0"/>
                        <a:t>Bottles of vinegar or bleach</a:t>
                      </a:r>
                    </a:p>
                  </a:txBody>
                  <a:tcPr/>
                </a:tc>
                <a:tc>
                  <a:txBody>
                    <a:bodyPr/>
                    <a:lstStyle/>
                    <a:p>
                      <a:r>
                        <a:rPr lang="en-US" dirty="0"/>
                        <a:t>Straws cut in half</a:t>
                      </a:r>
                      <a:r>
                        <a:rPr lang="en-US" baseline="0" dirty="0"/>
                        <a:t> and/or empty pens</a:t>
                      </a:r>
                      <a:endParaRPr lang="en-US" dirty="0"/>
                    </a:p>
                  </a:txBody>
                  <a:tcPr/>
                </a:tc>
                <a:extLst>
                  <a:ext uri="{0D108BD9-81ED-4DB2-BD59-A6C34878D82A}">
                    <a16:rowId xmlns="" xmlns:a16="http://schemas.microsoft.com/office/drawing/2014/main" val="2467824498"/>
                  </a:ext>
                </a:extLst>
              </a:tr>
              <a:tr h="645489">
                <a:tc>
                  <a:txBody>
                    <a:bodyPr/>
                    <a:lstStyle/>
                    <a:p>
                      <a:r>
                        <a:rPr lang="en-US" dirty="0"/>
                        <a:t>Poor coordination</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Loss of interest</a:t>
                      </a:r>
                      <a:r>
                        <a:rPr lang="en-US" baseline="0" dirty="0"/>
                        <a:t> in activities/hobbies</a:t>
                      </a:r>
                      <a:endParaRPr lang="en-US" dirty="0"/>
                    </a:p>
                  </a:txBody>
                  <a:tcPr/>
                </a:tc>
                <a:tc>
                  <a:txBody>
                    <a:bodyPr/>
                    <a:lstStyle/>
                    <a:p>
                      <a:r>
                        <a:rPr lang="en-US" dirty="0"/>
                        <a:t>Cotton Balls</a:t>
                      </a:r>
                    </a:p>
                  </a:txBody>
                  <a:tcPr/>
                </a:tc>
                <a:tc>
                  <a:txBody>
                    <a:bodyPr/>
                    <a:lstStyle/>
                    <a:p>
                      <a:r>
                        <a:rPr lang="en-US" dirty="0"/>
                        <a:t>Syringes and tourniquet (shoe laces, belts)</a:t>
                      </a:r>
                    </a:p>
                  </a:txBody>
                  <a:tcPr/>
                </a:tc>
                <a:extLst>
                  <a:ext uri="{0D108BD9-81ED-4DB2-BD59-A6C34878D82A}">
                    <a16:rowId xmlns="" xmlns:a16="http://schemas.microsoft.com/office/drawing/2014/main" val="3403832666"/>
                  </a:ext>
                </a:extLst>
              </a:tr>
            </a:tbl>
          </a:graphicData>
        </a:graphic>
      </p:graphicFrame>
      <p:sp>
        <p:nvSpPr>
          <p:cNvPr id="2" name="Footer Placeholder 1"/>
          <p:cNvSpPr>
            <a:spLocks noGrp="1"/>
          </p:cNvSpPr>
          <p:nvPr>
            <p:ph type="ftr" sz="quarter" idx="11"/>
          </p:nvPr>
        </p:nvSpPr>
        <p:spPr/>
        <p:txBody>
          <a:bodyPr/>
          <a:lstStyle/>
          <a:p>
            <a:r>
              <a:rPr lang="en-US"/>
              <a:t>Copyright 2017 Overdose Lifeline,  Inc.</a:t>
            </a:r>
            <a:endParaRPr lang="en-US" dirty="0"/>
          </a:p>
        </p:txBody>
      </p:sp>
      <p:sp>
        <p:nvSpPr>
          <p:cNvPr id="3" name="Slide Number Placeholder 2"/>
          <p:cNvSpPr>
            <a:spLocks noGrp="1"/>
          </p:cNvSpPr>
          <p:nvPr>
            <p:ph type="sldNum" sz="quarter" idx="12"/>
          </p:nvPr>
        </p:nvSpPr>
        <p:spPr/>
        <p:txBody>
          <a:bodyPr/>
          <a:lstStyle/>
          <a:p>
            <a:endParaRPr lang="en-US" dirty="0"/>
          </a:p>
        </p:txBody>
      </p:sp>
      <p:sp>
        <p:nvSpPr>
          <p:cNvPr id="4" name="Date Placeholder 3"/>
          <p:cNvSpPr>
            <a:spLocks noGrp="1"/>
          </p:cNvSpPr>
          <p:nvPr>
            <p:ph type="dt" sz="half" idx="10"/>
          </p:nvPr>
        </p:nvSpPr>
        <p:spPr/>
        <p:txBody>
          <a:bodyPr/>
          <a:lstStyle/>
          <a:p>
            <a:r>
              <a:rPr lang="en-US"/>
              <a:t>Overdose-Lifeline.org</a:t>
            </a:r>
          </a:p>
        </p:txBody>
      </p:sp>
    </p:spTree>
    <p:extLst>
      <p:ext uri="{BB962C8B-B14F-4D97-AF65-F5344CB8AC3E}">
        <p14:creationId xmlns:p14="http://schemas.microsoft.com/office/powerpoint/2010/main" val="1518978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301</Words>
  <Application>Microsoft Office PowerPoint</Application>
  <PresentationFormat>Widescreen</PresentationFormat>
  <Paragraphs>43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Signs of heroin or prescription opioid misuse</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Signs of heroin or prescription opioid misuse</dc:title>
  <dc:creator>Savitskas, Lauren</dc:creator>
  <cp:lastModifiedBy>Savitskas, Lauren</cp:lastModifiedBy>
  <cp:revision>1</cp:revision>
  <dcterms:created xsi:type="dcterms:W3CDTF">2017-05-09T19:33:18Z</dcterms:created>
  <dcterms:modified xsi:type="dcterms:W3CDTF">2017-05-09T19:34:29Z</dcterms:modified>
</cp:coreProperties>
</file>