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4" r:id="rId4"/>
    <p:sldMasterId id="2147493499" r:id="rId5"/>
  </p:sldMasterIdLst>
  <p:notesMasterIdLst>
    <p:notesMasterId r:id="rId28"/>
  </p:notesMasterIdLst>
  <p:handoutMasterIdLst>
    <p:handoutMasterId r:id="rId29"/>
  </p:handoutMasterIdLst>
  <p:sldIdLst>
    <p:sldId id="256" r:id="rId6"/>
    <p:sldId id="277" r:id="rId7"/>
    <p:sldId id="280" r:id="rId8"/>
    <p:sldId id="259" r:id="rId9"/>
    <p:sldId id="261" r:id="rId10"/>
    <p:sldId id="260" r:id="rId11"/>
    <p:sldId id="262" r:id="rId12"/>
    <p:sldId id="263" r:id="rId13"/>
    <p:sldId id="265" r:id="rId14"/>
    <p:sldId id="266" r:id="rId15"/>
    <p:sldId id="268" r:id="rId16"/>
    <p:sldId id="269" r:id="rId17"/>
    <p:sldId id="270" r:id="rId18"/>
    <p:sldId id="283" r:id="rId19"/>
    <p:sldId id="271" r:id="rId20"/>
    <p:sldId id="273" r:id="rId21"/>
    <p:sldId id="274" r:id="rId22"/>
    <p:sldId id="278" r:id="rId23"/>
    <p:sldId id="275" r:id="rId24"/>
    <p:sldId id="276" r:id="rId25"/>
    <p:sldId id="279" r:id="rId26"/>
    <p:sldId id="282" r:id="rId27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5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8E"/>
    <a:srgbClr val="990000"/>
    <a:srgbClr val="ACA39A"/>
    <a:srgbClr val="969696"/>
    <a:srgbClr val="9E9A95"/>
    <a:srgbClr val="382E25"/>
    <a:srgbClr val="C17945"/>
    <a:srgbClr val="31526A"/>
    <a:srgbClr val="690304"/>
    <a:srgbClr val="25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77" autoAdjust="0"/>
  </p:normalViewPr>
  <p:slideViewPr>
    <p:cSldViewPr snapToGrid="0" snapToObjects="1">
      <p:cViewPr varScale="1">
        <p:scale>
          <a:sx n="98" d="100"/>
          <a:sy n="98" d="100"/>
        </p:scale>
        <p:origin x="108" y="492"/>
      </p:cViewPr>
      <p:guideLst>
        <p:guide orient="horz" pos="4247"/>
        <p:guide pos="5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042160" y="6281154"/>
            <a:ext cx="2885440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RHI-Eagle highlands Inpatient and Outpatient Services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4141 Shore Drive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Indianapolis, IN 46254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522720" y="6293025"/>
            <a:ext cx="2448560" cy="231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RHI-Northwest brain  Injury center </a:t>
            </a: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9531 Valparaiso Court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Indianapolis, IN 46268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368800" y="6293025"/>
            <a:ext cx="2113280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RHI-Carmel Outpatient Services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12425 Old Meridian Street, Suite B2 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Carmel, IN 46032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839200" y="6293026"/>
            <a:ext cx="2438400" cy="36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RHI is a community collaboration between Indiana University Health and St. Vincent Health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317-329-2000  |  </a:t>
            </a:r>
            <a:r>
              <a:rPr lang="en-US" sz="451" b="1" dirty="0" err="1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rhin.com</a:t>
            </a:r>
            <a:endParaRPr lang="en-US" sz="451" b="1" dirty="0">
              <a:solidFill>
                <a:srgbClr val="68C5EC"/>
              </a:solidFill>
              <a:latin typeface="Arial" charset="0"/>
              <a:ea typeface="ＭＳ Ｐゴシック" pitchFamily="1" charset="-128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99" baseline="30000" dirty="0">
              <a:solidFill>
                <a:prstClr val="black"/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76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3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6"/>
            <a:ext cx="7734300" cy="58118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02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599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Image sqr_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2369" y="107577"/>
            <a:ext cx="10723035" cy="13369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951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00" y="2057400"/>
            <a:ext cx="7112000" cy="426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969" y="6096200"/>
            <a:ext cx="2540000" cy="456441"/>
          </a:xfrm>
          <a:prstGeom prst="rect">
            <a:avLst/>
          </a:prstGeom>
        </p:spPr>
        <p:txBody>
          <a:bodyPr/>
          <a:lstStyle/>
          <a:p>
            <a:pPr defTabSz="914377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914377"/>
              <a:t>7/8/2019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029" y="5563410"/>
            <a:ext cx="1422015" cy="303753"/>
          </a:xfrm>
          <a:prstGeom prst="rect">
            <a:avLst/>
          </a:prstGeom>
        </p:spPr>
        <p:txBody>
          <a:bodyPr/>
          <a:lstStyle/>
          <a:p>
            <a:pPr defTabSz="914377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91437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3"/>
          </p:nvPr>
        </p:nvSpPr>
        <p:spPr>
          <a:xfrm rot="21195037">
            <a:off x="109987" y="2532968"/>
            <a:ext cx="4093815" cy="278833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80000">
                <a:schemeClr val="bg2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accent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lang="en-US" sz="2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3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3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 decel="100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400" decel="100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400" decel="100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4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4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4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6908800" cy="350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7823204" y="2895600"/>
            <a:ext cx="3691921" cy="2667000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80000">
                <a:schemeClr val="bg2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accent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lang="en-US" sz="2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3454400" y="6416679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CEBD330F-F724-45EF-AF45-7EA2CC8F8C30}" type="datetimeFigureOut">
              <a:rPr lang="en-US" smtClean="0">
                <a:solidFill>
                  <a:srgbClr val="D7AA52">
                    <a:lumMod val="75000"/>
                  </a:srgbClr>
                </a:solidFill>
              </a:rPr>
              <a:pPr defTabSz="914377">
                <a:defRPr/>
              </a:pPr>
              <a:t>7/8/2019</a:t>
            </a:fld>
            <a:endParaRPr lang="en-US">
              <a:solidFill>
                <a:srgbClr val="D7AA52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39200" y="6416679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0B59DF37-42A3-437A-A8CB-6A60468D5A4B}" type="slidenum">
              <a:rPr lang="en-US" smtClean="0">
                <a:solidFill>
                  <a:srgbClr val="98B23F"/>
                </a:solidFill>
              </a:rPr>
              <a:pPr defTabSz="914377">
                <a:defRPr/>
              </a:pPr>
              <a:t>‹#›</a:t>
            </a:fld>
            <a:endParaRPr lang="en-US">
              <a:solidFill>
                <a:srgbClr val="98B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58784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042160" y="6281154"/>
            <a:ext cx="2885440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RHI-Eagle highlands Inpatient and Outpatient Services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4141 Shore Drive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Indianapolis, IN 46254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522720" y="6293025"/>
            <a:ext cx="2448560" cy="231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RHI-Northwest brain  Injury center </a:t>
            </a: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9531 Valparaiso Court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Indianapolis, IN 46268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368800" y="6293025"/>
            <a:ext cx="2113280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cap="all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RHI-Carmel Outpatient Services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12425 Old Meridian Street, Suite B2 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Carmel, IN 46032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839200" y="6293026"/>
            <a:ext cx="2438400" cy="36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dirty="0">
                <a:solidFill>
                  <a:prstClr val="black"/>
                </a:solidFill>
                <a:latin typeface="Arial" charset="0"/>
                <a:ea typeface="ＭＳ Ｐゴシック" pitchFamily="1" charset="-128"/>
              </a:rPr>
              <a:t>RHI is a community collaboration between Indiana University Health and St. Vincent Health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1" b="1" dirty="0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317-329-2000  |  </a:t>
            </a:r>
            <a:r>
              <a:rPr lang="en-US" sz="451" b="1" dirty="0" err="1">
                <a:solidFill>
                  <a:srgbClr val="68C5EC"/>
                </a:solidFill>
                <a:latin typeface="Arial" charset="0"/>
                <a:ea typeface="ＭＳ Ｐゴシック" pitchFamily="1" charset="-128"/>
              </a:rPr>
              <a:t>rhin.com</a:t>
            </a:r>
            <a:endParaRPr lang="en-US" sz="451" b="1" dirty="0">
              <a:solidFill>
                <a:srgbClr val="68C5EC"/>
              </a:solidFill>
              <a:latin typeface="Arial" charset="0"/>
              <a:ea typeface="ＭＳ Ｐゴシック" pitchFamily="1" charset="-128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99" baseline="30000" dirty="0">
              <a:solidFill>
                <a:prstClr val="black"/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077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E351A825-8714-47F2-B541-1F26A204BE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963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97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B01F9CA3-105E-4857-9057-6DB6197DA786}" type="datetimeFigureOut">
              <a:rPr lang="en-US" sz="1351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7/8/2019</a:t>
            </a:fld>
            <a:endParaRPr lang="en-US" sz="1351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sz="1351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7F5CE407-6216-4202-80E4-A30DC2F709B2}" type="slidenum">
              <a:rPr lang="en-US" sz="1351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‹#›</a:t>
            </a:fld>
            <a:endParaRPr lang="en-US" sz="1351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265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E351A825-8714-47F2-B541-1F26A204BE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79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B01F9CA3-105E-4857-9057-6DB6197DA786}" type="datetimeFigureOut">
              <a:rPr lang="en-US" sz="1013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7/8/2019</a:t>
            </a:fld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7F5CE407-6216-4202-80E4-A30DC2F709B2}" type="slidenum">
              <a:rPr lang="en-US" sz="1013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‹#›</a:t>
            </a:fld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483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60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98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10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31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9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3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B01F9CA3-105E-4857-9057-6DB6197DA786}" type="datetimeFigureOut">
              <a:rPr lang="en-US" sz="1351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7/8/2019</a:t>
            </a:fld>
            <a:endParaRPr lang="en-US" sz="1351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sz="1351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7F5CE407-6216-4202-80E4-A30DC2F709B2}" type="slidenum">
              <a:rPr lang="en-US" sz="1351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‹#›</a:t>
            </a:fld>
            <a:endParaRPr lang="en-US" sz="1351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52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6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B01F9CA3-105E-4857-9057-6DB6197DA786}" type="datetimeFigureOut">
              <a:rPr lang="en-US" sz="1013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7/8/2019</a:t>
            </a:fld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7F5CE407-6216-4202-80E4-A30DC2F709B2}" type="slidenum">
              <a:rPr lang="en-US" sz="1013" smtClean="0">
                <a:solidFill>
                  <a:prstClr val="black"/>
                </a:solidFill>
                <a:latin typeface="News Gothic MT"/>
                <a:ea typeface="ＭＳ Ｐゴシック" pitchFamily="34" charset="-128"/>
              </a:rPr>
              <a:pPr defTabSz="914377"/>
              <a:t>‹#›</a:t>
            </a:fld>
            <a:endParaRPr lang="en-US" sz="1013" dirty="0">
              <a:solidFill>
                <a:prstClr val="black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033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1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7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7/8/2019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377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9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mailto:Judy.Reuter@rhin.co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hyperlink" Target="mailto:Judy.Reuter@rhin.com" TargetMode="Externa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53" y="228600"/>
            <a:ext cx="1865569" cy="60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33306" y="-329938"/>
            <a:ext cx="733465" cy="1257231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351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-210573"/>
            <a:ext cx="1289147" cy="1415797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6629400" y="228601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377"/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This presentation was funded by a grant from the ISDH and the CDC Rapid Response Project </a:t>
            </a:r>
            <a:b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Grant 5 NU17CE002721-03-00. For more information, contact: </a:t>
            </a:r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  <a:hlinkClick r:id="rId18"/>
              </a:rPr>
              <a:t>Judy.Reuter@rhin.com</a:t>
            </a:r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 [Jul 2019]</a:t>
            </a:r>
            <a:endParaRPr lang="en-US" sz="12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7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5" r:id="rId1"/>
    <p:sldLayoutId id="2147493486" r:id="rId2"/>
    <p:sldLayoutId id="2147493487" r:id="rId3"/>
    <p:sldLayoutId id="2147493488" r:id="rId4"/>
    <p:sldLayoutId id="2147493489" r:id="rId5"/>
    <p:sldLayoutId id="2147493490" r:id="rId6"/>
    <p:sldLayoutId id="2147493491" r:id="rId7"/>
    <p:sldLayoutId id="2147493492" r:id="rId8"/>
    <p:sldLayoutId id="2147493493" r:id="rId9"/>
    <p:sldLayoutId id="2147493494" r:id="rId10"/>
    <p:sldLayoutId id="2147493495" r:id="rId11"/>
    <p:sldLayoutId id="2147493496" r:id="rId12"/>
    <p:sldLayoutId id="2147493497" r:id="rId13"/>
    <p:sldLayoutId id="2147493498" r:id="rId14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53" y="228600"/>
            <a:ext cx="1865569" cy="60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33306" y="-329938"/>
            <a:ext cx="733465" cy="1257231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351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-210573"/>
            <a:ext cx="1289147" cy="141579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629400" y="228601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377"/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This presentation was funded by a grant from the ISDH and the CDC Rapid Response Project </a:t>
            </a:r>
            <a:b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Grant 5 NU17CE002721-03-00. For more information, contact: </a:t>
            </a:r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  <a:hlinkClick r:id="rId15"/>
              </a:rPr>
              <a:t>Judy.Reuter@rhin.com</a:t>
            </a:r>
            <a:r>
              <a:rPr lang="en-US" sz="1200" dirty="0" smtClean="0">
                <a:solidFill>
                  <a:prstClr val="black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 [Jul 2019]</a:t>
            </a:r>
            <a:endParaRPr lang="en-US" sz="12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7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0" r:id="rId1"/>
    <p:sldLayoutId id="2147493501" r:id="rId2"/>
    <p:sldLayoutId id="2147493502" r:id="rId3"/>
    <p:sldLayoutId id="2147493503" r:id="rId4"/>
    <p:sldLayoutId id="2147493504" r:id="rId5"/>
    <p:sldLayoutId id="2147493505" r:id="rId6"/>
    <p:sldLayoutId id="2147493506" r:id="rId7"/>
    <p:sldLayoutId id="2147493507" r:id="rId8"/>
    <p:sldLayoutId id="2147493508" r:id="rId9"/>
    <p:sldLayoutId id="2147493509" r:id="rId10"/>
    <p:sldLayoutId id="21474935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="" xmlns:a16="http://schemas.microsoft.com/office/drawing/2014/main" id="{41656716-D8E9-2240-931F-4E230DB1E3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7838" y="1617663"/>
            <a:ext cx="10956324" cy="204311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4267" dirty="0">
                <a:latin typeface="Arial Black" panose="020B0A04020102020204" pitchFamily="34" charset="0"/>
              </a:rPr>
              <a:t>Recommendations for </a:t>
            </a:r>
            <a:br>
              <a:rPr lang="en-US" sz="4267" dirty="0">
                <a:latin typeface="Arial Black" panose="020B0A04020102020204" pitchFamily="34" charset="0"/>
              </a:rPr>
            </a:br>
            <a:r>
              <a:rPr lang="en-US" sz="4267" dirty="0">
                <a:latin typeface="Arial Black" panose="020B0A04020102020204" pitchFamily="34" charset="0"/>
              </a:rPr>
              <a:t>Prescribing Opioids for People </a:t>
            </a:r>
            <a:r>
              <a:rPr lang="en-US" sz="4267" dirty="0" smtClean="0">
                <a:latin typeface="Arial Black" panose="020B0A04020102020204" pitchFamily="34" charset="0"/>
              </a:rPr>
              <a:t/>
            </a:r>
            <a:br>
              <a:rPr lang="en-US" sz="4267" dirty="0" smtClean="0">
                <a:latin typeface="Arial Black" panose="020B0A04020102020204" pitchFamily="34" charset="0"/>
              </a:rPr>
            </a:br>
            <a:r>
              <a:rPr lang="en-US" sz="4267" dirty="0" smtClean="0">
                <a:latin typeface="Arial Black" panose="020B0A04020102020204" pitchFamily="34" charset="0"/>
              </a:rPr>
              <a:t>with </a:t>
            </a:r>
            <a:r>
              <a:rPr lang="en-US" sz="4267" dirty="0">
                <a:latin typeface="Arial Black" panose="020B0A04020102020204" pitchFamily="34" charset="0"/>
              </a:rPr>
              <a:t>Traumatic Brain Injury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D853F2B4-2BF6-944D-AA02-312B21CB791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4351338"/>
            <a:ext cx="10312400" cy="33655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244E59B-9008-4BA2-B48A-60494EDE9DFF}"/>
              </a:ext>
            </a:extLst>
          </p:cNvPr>
          <p:cNvSpPr txBox="1"/>
          <p:nvPr/>
        </p:nvSpPr>
        <p:spPr>
          <a:xfrm>
            <a:off x="2427418" y="4351338"/>
            <a:ext cx="7315200" cy="1643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Shashank J. Davé, DO, FAAPMR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Clinical Associate Professor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Department of Physical Medicine &amp; Rehabilitation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Department of Neurology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Indiana University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256114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F67FEE-8432-0C40-8C6A-19A5D76422F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444454"/>
            <a:ext cx="9119286" cy="15890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Prescription Drug </a:t>
            </a:r>
            <a:r>
              <a:rPr lang="en-US" sz="3600" dirty="0" smtClean="0"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Monitoring Programs (PDMP)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A24AD83-7F30-4E4A-BBD6-411DEF375D6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8400" y="3032125"/>
            <a:ext cx="7323438" cy="246251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PDMP is an electronic database which tracks controlled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PDMP must be checked prior to opioid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Urine drug testing is mandatory to identify prescribed substances, such as benzodiazepines, and undisclosed use of other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agree with the CDC recommendation of avoiding concomitant benzodiazepine and opioid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prescribing.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6D529-C6A5-1F43-B0F0-C267C8DFA9F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38400" y="1625600"/>
            <a:ext cx="7315200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Opioid Prescribing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B9D3AB-4F83-2344-ADEC-6F0659F9E2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8400" y="2526098"/>
            <a:ext cx="7315200" cy="197999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Opioid therapy for new onset of acute pain should be restricted to no more than 7 days (usually less) and never more than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needed.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Immediate release opioids are recommended when starting and avoid long-acting opioids.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 choosing a dose, we recommend starting at the lowest effective dose to achieve functional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C9AE44-2F7B-374D-B8E6-A74BC3EEE87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64761" y="1612900"/>
            <a:ext cx="9111478" cy="9334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Monitoring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632BD5-C01D-F64F-9BEA-7A4D45E032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8400" y="2512158"/>
            <a:ext cx="7315200" cy="270239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</a:t>
            </a:r>
            <a:r>
              <a:rPr lang="en-US" sz="1800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closely monitor patients for changes in lethargy and/or confusion, especially in the TBI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found, dose tapered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accordingly.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pain unresolved at 6 weeks, and no improvement in function, providers should repeat an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Determine if the treatment should be adjusted, including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tapering the dose and/or discontinuation, especially if goals aren’t being met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58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588B8E-379C-FE4A-9AE1-EBDCA7297FF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31637" y="1736296"/>
            <a:ext cx="9144601" cy="7927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Chronic TBI (&gt;12 weeks)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5882218-3C2C-1543-853F-51563EF9C8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46638" y="2529016"/>
            <a:ext cx="7282248" cy="224893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general principles in the setting of chronic TBI are similar to acute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TBI.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All of the recommendations listed above apply.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still strongly recommend a multidisciplinary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multimodal.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approach, including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maximizing nonpharmacologic and nonopioid therapies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76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49E6B295-6597-BE42-8BF6-25D6C5EAA8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621919"/>
              </p:ext>
            </p:extLst>
          </p:nvPr>
        </p:nvGraphicFramePr>
        <p:xfrm>
          <a:off x="840263" y="1565187"/>
          <a:ext cx="10214918" cy="4568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056">
                  <a:extLst>
                    <a:ext uri="{9D8B030D-6E8A-4147-A177-3AD203B41FA5}">
                      <a16:colId xmlns="" xmlns:a16="http://schemas.microsoft.com/office/drawing/2014/main" val="993996524"/>
                    </a:ext>
                  </a:extLst>
                </a:gridCol>
                <a:gridCol w="2204104">
                  <a:extLst>
                    <a:ext uri="{9D8B030D-6E8A-4147-A177-3AD203B41FA5}">
                      <a16:colId xmlns="" xmlns:a16="http://schemas.microsoft.com/office/drawing/2014/main" val="1139922804"/>
                    </a:ext>
                  </a:extLst>
                </a:gridCol>
                <a:gridCol w="1794841">
                  <a:extLst>
                    <a:ext uri="{9D8B030D-6E8A-4147-A177-3AD203B41FA5}">
                      <a16:colId xmlns="" xmlns:a16="http://schemas.microsoft.com/office/drawing/2014/main" val="2051000304"/>
                    </a:ext>
                  </a:extLst>
                </a:gridCol>
                <a:gridCol w="1942700">
                  <a:extLst>
                    <a:ext uri="{9D8B030D-6E8A-4147-A177-3AD203B41FA5}">
                      <a16:colId xmlns="" xmlns:a16="http://schemas.microsoft.com/office/drawing/2014/main" val="1222964213"/>
                    </a:ext>
                  </a:extLst>
                </a:gridCol>
                <a:gridCol w="2523217">
                  <a:extLst>
                    <a:ext uri="{9D8B030D-6E8A-4147-A177-3AD203B41FA5}">
                      <a16:colId xmlns="" xmlns:a16="http://schemas.microsoft.com/office/drawing/2014/main" val="3543002972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FUNCTIONAL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</a:rPr>
                        <a:t>BEHAVIORAL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MEDICATIONS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</a:rPr>
                        <a:t>INTERVENTIONAL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</a:rPr>
                        <a:t>IMPLANTABLE 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extLst>
                  <a:ext uri="{0D108BD9-81ED-4DB2-BD59-A6C34878D82A}">
                    <a16:rowId xmlns="" xmlns:a16="http://schemas.microsoft.com/office/drawing/2014/main" val="891896924"/>
                  </a:ext>
                </a:extLst>
              </a:tr>
              <a:tr h="46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Early mobilization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Pain psychology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Acetaminophen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Injections/nerve blocks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Spinal cord stimulation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378271400"/>
                  </a:ext>
                </a:extLst>
              </a:tr>
              <a:tr h="528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Range of motion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Cognitive behavioral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Steroids/NSAIDs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Radiofrequency neurotomy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Opioids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811057222"/>
                  </a:ext>
                </a:extLst>
              </a:tr>
              <a:tr h="862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Electrical stimulation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Meditation/ guided imagery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Antidepressants (SNRI/TCA/ SSRI)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Botulinum toxin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Alpha 2 agonists (i.e. clonidine)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98415004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Modalities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Breathing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NMDA antagonists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Sodium channel blockade (i.e. systemic lidocaine)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N-type calcium channel blockage (i.e. ziconotide)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15494167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Strengthening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Biofeedback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Opioids</a:t>
                      </a:r>
                      <a:endParaRPr lang="en-US" sz="130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Acupuncture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Local anesthetics (i.e. bupivacaine)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631756454"/>
                  </a:ext>
                </a:extLst>
              </a:tr>
              <a:tr h="423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Bracing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Cannabinoids</a:t>
                      </a:r>
                      <a:endParaRPr lang="en-US" sz="130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Ablative neurosurgery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46236219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Neuromuscular reeducation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Antiepileptics (i.e. gabapentinoids, lamotrigine)</a:t>
                      </a:r>
                      <a:endParaRPr lang="en-US" sz="130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866279378"/>
                  </a:ext>
                </a:extLst>
              </a:tr>
              <a:tr h="48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</a:rPr>
                        <a:t>Dry needling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effectLst/>
                        </a:rPr>
                        <a:t> 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extLst>
                  <a:ext uri="{0D108BD9-81ED-4DB2-BD59-A6C34878D82A}">
                    <a16:rowId xmlns="" xmlns:a16="http://schemas.microsoft.com/office/drawing/2014/main" val="360591577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40263" y="6239115"/>
            <a:ext cx="9685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Julie H. Huang-</a:t>
            </a:r>
            <a:r>
              <a:rPr lang="en-US" sz="1200" dirty="0" err="1"/>
              <a:t>Lionnet</a:t>
            </a:r>
            <a:r>
              <a:rPr lang="en-US" sz="1200" dirty="0"/>
              <a:t> MD, MBA Chad </a:t>
            </a:r>
            <a:r>
              <a:rPr lang="en-US" sz="1200" dirty="0" err="1"/>
              <a:t>Brummett</a:t>
            </a:r>
            <a:r>
              <a:rPr lang="en-US" sz="1200" dirty="0"/>
              <a:t> MD </a:t>
            </a:r>
            <a:r>
              <a:rPr lang="en-US" sz="1200" dirty="0" err="1"/>
              <a:t>Srinivasa</a:t>
            </a:r>
            <a:r>
              <a:rPr lang="en-US" sz="1200" dirty="0"/>
              <a:t> N. Raja </a:t>
            </a:r>
            <a:r>
              <a:rPr lang="en-US" sz="1200" dirty="0" err="1"/>
              <a:t>MD.Central</a:t>
            </a:r>
            <a:r>
              <a:rPr lang="en-US" sz="1200" dirty="0"/>
              <a:t> Pain. </a:t>
            </a:r>
            <a:r>
              <a:rPr lang="en-US" sz="1200" dirty="0" err="1"/>
              <a:t>Benzon</a:t>
            </a:r>
            <a:r>
              <a:rPr lang="en-US" sz="1200" dirty="0"/>
              <a:t> HT et al., eds. Essentials of Pain Medicine. Philadelphia : Elsevier; 2018: 252.)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5509" y="1072746"/>
            <a:ext cx="8221361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latin typeface="Arial Black" panose="020B0A04020102020204" pitchFamily="34" charset="0"/>
              </a:rPr>
              <a:t>Pain Treatment Options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41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74334-DF8A-D84D-A8CF-FA51AA9FF3F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54876" y="1601531"/>
            <a:ext cx="7316187" cy="14462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Opioids in the Chronic </a:t>
            </a:r>
            <a:br>
              <a:rPr lang="en-US" sz="3600" dirty="0">
                <a:latin typeface="Arial Black" panose="020B0A04020102020204" pitchFamily="34" charset="0"/>
              </a:rPr>
            </a:br>
            <a:r>
              <a:rPr lang="en-US" sz="3600" dirty="0">
                <a:latin typeface="Arial Black" panose="020B0A04020102020204" pitchFamily="34" charset="0"/>
              </a:rPr>
              <a:t>TBI Setting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DC7ECBB-C617-DC43-A601-D580C43F43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9189" y="3047743"/>
            <a:ext cx="6565557" cy="2203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the rare event that opioids are being considered in the chronic setting, it is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more important that measurable goals are agreed upon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such as improvement in function.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 should be a clear plan for discontinuation.</a:t>
            </a:r>
          </a:p>
        </p:txBody>
      </p:sp>
    </p:spTree>
    <p:extLst>
      <p:ext uri="{BB962C8B-B14F-4D97-AF65-F5344CB8AC3E}">
        <p14:creationId xmlns:p14="http://schemas.microsoft.com/office/powerpoint/2010/main" val="21257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D0891-4ABF-1643-B385-6DF502BE0F4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7475" y="1593550"/>
            <a:ext cx="9159575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Pain </a:t>
            </a:r>
            <a:r>
              <a:rPr lang="en-US" sz="3600" dirty="0" smtClean="0">
                <a:latin typeface="Arial Black" panose="020B0A04020102020204" pitchFamily="34" charset="0"/>
              </a:rPr>
              <a:t>Agreements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B0F41EC-D5CA-8B43-8310-1D66C17E5F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69276" y="2527000"/>
            <a:ext cx="5478162" cy="18774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Pain agreements are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</a:t>
            </a:r>
            <a:r>
              <a:rPr lang="en-US" sz="1800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should be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regularly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during opioid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therapy.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Should also state both clinician and patient responsibilities for managing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therapy.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B8F677-1762-BC4C-AB5C-F94E56BD5A1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38401" y="1579091"/>
            <a:ext cx="7323437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Risk vs benefit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3408582-460D-5447-8AB5-BBE7B1F7FE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8400" y="2512541"/>
            <a:ext cx="7323438" cy="246311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Clinicians should clearly discuss that opioid therapy may be discontinued at any time if risks outweigh benefits, as every clinician who prescribes opioids to a TBI patient should maintain a commitment to patient safety.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Chronic opioid therapy should be accompanied by appropriate risk stratification and ongoing risk </a:t>
            </a:r>
            <a:r>
              <a:rPr lang="en-US" sz="1800" dirty="0" smtClean="0"/>
              <a:t>management.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As in the acute setting, periodic urine drug testing is required to identify prescribed substances and any undisclosed use of other medications. </a:t>
            </a:r>
          </a:p>
        </p:txBody>
      </p:sp>
    </p:spTree>
    <p:extLst>
      <p:ext uri="{BB962C8B-B14F-4D97-AF65-F5344CB8AC3E}">
        <p14:creationId xmlns:p14="http://schemas.microsoft.com/office/powerpoint/2010/main" val="38712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10A99D-F356-C642-9B4B-0D791B00799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04950" y="1614925"/>
            <a:ext cx="9207791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Patient </a:t>
            </a:r>
            <a:r>
              <a:rPr lang="en-US" sz="3600" dirty="0" smtClean="0">
                <a:latin typeface="Arial Black" panose="020B0A04020102020204" pitchFamily="34" charset="0"/>
              </a:rPr>
              <a:t>Responsibilities at Home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553153-C9D0-C247-8FA1-A4EF563675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63985" y="2548375"/>
            <a:ext cx="5511567" cy="193785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We recommend discussing proper and secure storage of medications, and proper disposal of unused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Also discussing it is unsafe and unlawful to give away or sell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opioids.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E214F-7339-914C-810B-2AC6F769A92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338818" y="1613622"/>
            <a:ext cx="5469622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Use disorder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DD69CA-7D92-FF45-B850-6C9671C06B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65989" y="2547072"/>
            <a:ext cx="5469622" cy="95113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recommend prompt arrangement for treatment if opioid use disorder is suspected.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0E586E-6027-9444-81C2-DF9C8623783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40477" y="1602302"/>
            <a:ext cx="9152238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Learning Objective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3B992D-406F-F84A-A965-31A04518767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77514" y="2526013"/>
            <a:ext cx="6367848" cy="132238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become familiar with opioid prescribing recommendations in the TBI population</a:t>
            </a:r>
          </a:p>
        </p:txBody>
      </p:sp>
    </p:spTree>
    <p:extLst>
      <p:ext uri="{BB962C8B-B14F-4D97-AF65-F5344CB8AC3E}">
        <p14:creationId xmlns:p14="http://schemas.microsoft.com/office/powerpoint/2010/main" val="3768772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33E8B3-7511-724C-A2F5-A917866275E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21925" y="1616847"/>
            <a:ext cx="7334472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Arial Black" panose="020B0A04020102020204" pitchFamily="34" charset="0"/>
              </a:rPr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991743-5B2A-7845-9303-CCC75D80B6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2959" y="2530707"/>
            <a:ext cx="7323438" cy="315702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general opioids are not recommended in TBI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TBI patients may require alternative means to assess pain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is important to recognize there are many ways to control pain other than opioids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the rare event the patient has exhausted other means to control pain, it is imperative to stratify risk and begin opioids only after a thorough consideration of risk vs benefit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personal or family history of substance abuse constitutes a significant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91DA77-5C76-D141-AAFF-416668C679B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49585" y="1589947"/>
            <a:ext cx="7323588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Summary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491B18-8631-9C45-80F1-E0DCBD3E9F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49584" y="2493556"/>
            <a:ext cx="7323589" cy="279989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opioids are being considered, there should be mutually agreed upon measurable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goals.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PMDP checking 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opioids are begun, we recommend starting at low doses and going slowly instead of a quick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titration.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goals aren’t being met in a short period of time, opioids are likely not the best solution and should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tapered.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Vigilant monitoring of side effects or substance abuse 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obligatory.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DFF0B5-34CB-0D4D-B28A-81B4D560D3B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24419" y="2499861"/>
            <a:ext cx="7348756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379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C58FFD-D303-FC48-9B31-BB35B48113A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38400" y="1771994"/>
            <a:ext cx="7282248" cy="733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Outline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1CACC0-0851-8A4A-9937-67EEFDFDC6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55866" y="2505419"/>
            <a:ext cx="5370512" cy="31210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Pain assessment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Overview of pain management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Risk assessment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Opioid prescribing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Discontinuation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622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5FB563-C32D-714E-8E68-B815C4300FA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32238" y="1618220"/>
            <a:ext cx="9160476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262813-097A-5543-A683-26FF18A09A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63887" y="2526956"/>
            <a:ext cx="7297952" cy="32416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TBI can be classified acute and chronic. 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both groups, the use of opioids is highly discouraged and we </a:t>
            </a:r>
            <a:r>
              <a:rPr lang="en-US" sz="24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 avoiding their use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sz="2400" b="1" i="1" u="sng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r>
              <a:rPr lang="en-US" sz="2400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occasions when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opioid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prescription 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prescribed, we make sure the patient has exhausted all other possible means to control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pain.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49E6B295-6597-BE42-8BF6-25D6C5EAA80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54403068"/>
              </p:ext>
            </p:extLst>
          </p:nvPr>
        </p:nvGraphicFramePr>
        <p:xfrm>
          <a:off x="922644" y="1606378"/>
          <a:ext cx="10214918" cy="4568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056">
                  <a:extLst>
                    <a:ext uri="{9D8B030D-6E8A-4147-A177-3AD203B41FA5}">
                      <a16:colId xmlns="" xmlns:a16="http://schemas.microsoft.com/office/drawing/2014/main" val="993996524"/>
                    </a:ext>
                  </a:extLst>
                </a:gridCol>
                <a:gridCol w="2204104">
                  <a:extLst>
                    <a:ext uri="{9D8B030D-6E8A-4147-A177-3AD203B41FA5}">
                      <a16:colId xmlns="" xmlns:a16="http://schemas.microsoft.com/office/drawing/2014/main" val="1139922804"/>
                    </a:ext>
                  </a:extLst>
                </a:gridCol>
                <a:gridCol w="1794841">
                  <a:extLst>
                    <a:ext uri="{9D8B030D-6E8A-4147-A177-3AD203B41FA5}">
                      <a16:colId xmlns="" xmlns:a16="http://schemas.microsoft.com/office/drawing/2014/main" val="2051000304"/>
                    </a:ext>
                  </a:extLst>
                </a:gridCol>
                <a:gridCol w="1942700">
                  <a:extLst>
                    <a:ext uri="{9D8B030D-6E8A-4147-A177-3AD203B41FA5}">
                      <a16:colId xmlns="" xmlns:a16="http://schemas.microsoft.com/office/drawing/2014/main" val="1222964213"/>
                    </a:ext>
                  </a:extLst>
                </a:gridCol>
                <a:gridCol w="2523217">
                  <a:extLst>
                    <a:ext uri="{9D8B030D-6E8A-4147-A177-3AD203B41FA5}">
                      <a16:colId xmlns="" xmlns:a16="http://schemas.microsoft.com/office/drawing/2014/main" val="3543002972"/>
                    </a:ext>
                  </a:extLst>
                </a:gridCol>
              </a:tblGrid>
              <a:tr h="149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FUNCTIONAL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</a:rPr>
                        <a:t>BEHAVIORAL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MEDICATIONS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</a:rPr>
                        <a:t>INTERVENTIONAL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</a:rPr>
                        <a:t>IMPLANTABLE 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extLst>
                  <a:ext uri="{0D108BD9-81ED-4DB2-BD59-A6C34878D82A}">
                    <a16:rowId xmlns="" xmlns:a16="http://schemas.microsoft.com/office/drawing/2014/main" val="891896924"/>
                  </a:ext>
                </a:extLst>
              </a:tr>
              <a:tr h="46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Early mobilization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Pain psychology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Acetaminophen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Injections/nerve blocks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Spinal cord stimulation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378271400"/>
                  </a:ext>
                </a:extLst>
              </a:tr>
              <a:tr h="528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Range of motion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Cognitive behavioral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Steroids/NSAIDs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Radiofrequency neurotomy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Opioids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811057222"/>
                  </a:ext>
                </a:extLst>
              </a:tr>
              <a:tr h="862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Electrical stimulation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Meditation/ guided imagery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Antidepressants (SNRI/TCA/ SSRI)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Botulinum toxin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Alpha 2 agonists (i.e. clonidine)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98415004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Modalities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Breathing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NMDA antagonists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300" dirty="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Sodium channel blockade (i.e. systemic lidocaine)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N-type calcium channel blockage (i.e. ziconotide)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15494167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Strengthening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Biofeedback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Opioids</a:t>
                      </a:r>
                      <a:endParaRPr lang="en-US" sz="130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Acupuncture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Local anesthetics (i.e. bupivacaine)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631756454"/>
                  </a:ext>
                </a:extLst>
              </a:tr>
              <a:tr h="423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Bracing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Cannabinoids</a:t>
                      </a:r>
                      <a:endParaRPr lang="en-US" sz="130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Ablative neurosurgery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46236219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Neuromuscular reeducation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Antiepileptics (i.e. gabapentinoids, lamotrigine)</a:t>
                      </a:r>
                      <a:endParaRPr lang="en-US" sz="1300"/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866279378"/>
                  </a:ext>
                </a:extLst>
              </a:tr>
              <a:tr h="48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</a:rPr>
                        <a:t>Dry needling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effectLst/>
                        </a:rPr>
                        <a:t> </a:t>
                      </a:r>
                      <a:endParaRPr lang="en-US" sz="1800" dirty="0"/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0" marB="0" anchor="ctr"/>
                </a:tc>
                <a:extLst>
                  <a:ext uri="{0D108BD9-81ED-4DB2-BD59-A6C34878D82A}">
                    <a16:rowId xmlns="" xmlns:a16="http://schemas.microsoft.com/office/drawing/2014/main" val="360591577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87399" y="6239115"/>
            <a:ext cx="10050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Julie H. Huang-</a:t>
            </a:r>
            <a:r>
              <a:rPr lang="en-US" sz="1200" dirty="0" err="1"/>
              <a:t>Lionnet</a:t>
            </a:r>
            <a:r>
              <a:rPr lang="en-US" sz="1200" dirty="0"/>
              <a:t> MD, MBA Chad </a:t>
            </a:r>
            <a:r>
              <a:rPr lang="en-US" sz="1200" dirty="0" err="1"/>
              <a:t>Brummett</a:t>
            </a:r>
            <a:r>
              <a:rPr lang="en-US" sz="1200" dirty="0"/>
              <a:t> MD </a:t>
            </a:r>
            <a:r>
              <a:rPr lang="en-US" sz="1200" dirty="0" err="1"/>
              <a:t>Srinivasa</a:t>
            </a:r>
            <a:r>
              <a:rPr lang="en-US" sz="1200" dirty="0"/>
              <a:t> N. Raja </a:t>
            </a:r>
            <a:r>
              <a:rPr lang="en-US" sz="1200" dirty="0" err="1"/>
              <a:t>MD.Central</a:t>
            </a:r>
            <a:r>
              <a:rPr lang="en-US" sz="1200" dirty="0"/>
              <a:t> Pain. </a:t>
            </a:r>
            <a:r>
              <a:rPr lang="en-US" sz="1200" dirty="0" err="1"/>
              <a:t>Benzon</a:t>
            </a:r>
            <a:r>
              <a:rPr lang="en-US" sz="1200" dirty="0"/>
              <a:t> HT et al., eds. Essentials of Pain Medicine. Philadelphia : Elsevier; 2018: 252.)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2644" y="1072746"/>
            <a:ext cx="8221361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latin typeface="Arial Black" panose="020B0A04020102020204" pitchFamily="34" charset="0"/>
              </a:rPr>
              <a:t>Pain Treatment Options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9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CE074-6862-E140-8E37-C86721279E6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40476" y="1603461"/>
            <a:ext cx="9152238" cy="9334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Acute </a:t>
            </a:r>
            <a:r>
              <a:rPr lang="en-US" sz="3600" dirty="0" smtClean="0">
                <a:latin typeface="Arial Black" panose="020B0A04020102020204" pitchFamily="34" charset="0"/>
              </a:rPr>
              <a:t>Pain </a:t>
            </a:r>
            <a:r>
              <a:rPr lang="en-US" sz="3600" dirty="0">
                <a:latin typeface="Arial Black" panose="020B0A04020102020204" pitchFamily="34" charset="0"/>
              </a:rPr>
              <a:t>in </a:t>
            </a:r>
            <a:r>
              <a:rPr lang="en-US" sz="3600" dirty="0" smtClean="0">
                <a:latin typeface="Arial Black" panose="020B0A04020102020204" pitchFamily="34" charset="0"/>
              </a:rPr>
              <a:t>TBI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(&lt;</a:t>
            </a:r>
            <a:r>
              <a:rPr lang="en-US" sz="3600" dirty="0">
                <a:latin typeface="Arial Black" panose="020B0A04020102020204" pitchFamily="34" charset="0"/>
              </a:rPr>
              <a:t>12 weeks)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C0228F-1505-A940-85F8-80F1F72E79F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86785" y="2751438"/>
            <a:ext cx="8437733" cy="351764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Evaluating the acute TBI patient who is non-communicative or cognitively impaired for pain may require conventional and/or alternative means of assessment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Validity of VAS and the NRS have been established </a:t>
            </a:r>
          </a:p>
          <a:p>
            <a:pPr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these tools might not be sufficient for individuals with impaired cognition or level of consciousness. </a:t>
            </a:r>
          </a:p>
        </p:txBody>
      </p:sp>
    </p:spTree>
    <p:extLst>
      <p:ext uri="{BB962C8B-B14F-4D97-AF65-F5344CB8AC3E}">
        <p14:creationId xmlns:p14="http://schemas.microsoft.com/office/powerpoint/2010/main" val="245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2FEEA6-198B-D64B-9A6D-140C6868998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40477" y="1612900"/>
            <a:ext cx="9111048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Pain </a:t>
            </a:r>
            <a:r>
              <a:rPr lang="en-US" sz="3600" dirty="0" smtClean="0">
                <a:latin typeface="Arial Black" panose="020B0A04020102020204" pitchFamily="34" charset="0"/>
              </a:rPr>
              <a:t>Assessment </a:t>
            </a:r>
            <a:r>
              <a:rPr lang="en-US" sz="3600" dirty="0">
                <a:latin typeface="Arial Black" panose="020B0A04020102020204" pitchFamily="34" charset="0"/>
              </a:rPr>
              <a:t>in TBI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EFC440-C431-404F-BCA1-3019778D5A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46638" y="2523696"/>
            <a:ext cx="7315200" cy="3748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VRS recommended in cognitively impaired elderly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Facial Action Coding System (FACS) recommended with impaired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cognition: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Upper lip raising, mouth opening, and eye closure, and was shown to have correlation with pain ratings, and can be used with “individuals with verbal communication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deficits.”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Mobilization-Observation-Behavior-Intensity-Dementia Pain Scale, Certified Nursing Assistant Tool, Elderly Pain Caring Assessment, and the Pain Assessment in Advanced Dementia Scale can also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used.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7A5719-A863-8B4E-B1CA-752C1D3883C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56953" y="1612900"/>
            <a:ext cx="8213124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Pain </a:t>
            </a:r>
            <a:r>
              <a:rPr lang="en-US" sz="3600" dirty="0" smtClean="0">
                <a:latin typeface="Arial Black" panose="020B0A04020102020204" pitchFamily="34" charset="0"/>
              </a:rPr>
              <a:t>Assessment </a:t>
            </a:r>
            <a:r>
              <a:rPr lang="en-US" sz="3600" dirty="0">
                <a:latin typeface="Arial Black" panose="020B0A04020102020204" pitchFamily="34" charset="0"/>
              </a:rPr>
              <a:t>in TBI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1B9083-6836-3B4B-9D23-8D489FAB32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0162" y="2546350"/>
            <a:ext cx="7339915" cy="26098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Practically speaking, providers must be able to “think outside the box.”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instance, being on heightened alert for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non-verbal signs of pain</a:t>
            </a:r>
            <a:r>
              <a:rPr lang="en-US" sz="1800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such as: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increased irritability with examining range of motion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holding, guarding, or touching a painful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limb.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88A62C-6F8B-6E42-A397-5881FD1F5DA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46636" y="1216763"/>
            <a:ext cx="7306963" cy="9334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Beginning </a:t>
            </a:r>
            <a:r>
              <a:rPr lang="en-US" sz="3600" dirty="0" smtClean="0">
                <a:latin typeface="Arial Black" panose="020B0A04020102020204" pitchFamily="34" charset="0"/>
              </a:rPr>
              <a:t>Opioids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6637" y="2120651"/>
            <a:ext cx="73069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the rare event that opioids are deemed medically necessary, even before starting this class of medications, </a:t>
            </a:r>
            <a:r>
              <a:rPr lang="en-US" sz="1800" b="1" dirty="0">
                <a:solidFill>
                  <a:srgbClr val="00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goals should be agreed upon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such as an improvement in function.</a:t>
            </a:r>
          </a:p>
          <a:p>
            <a:pPr marL="380990" indent="-38099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 must also be a clear plan for discontinuation.</a:t>
            </a:r>
          </a:p>
          <a:p>
            <a:pPr marL="380990" indent="-38099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is also imperative to find out if there is a personal or family history of substance abuse.</a:t>
            </a:r>
          </a:p>
          <a:p>
            <a:pPr marL="380990" indent="-38099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Assessment should address lifetime exposure to TBI, taking into account the history of multiple TBIs and the potential delayed effects of TBI.  </a:t>
            </a:r>
          </a:p>
          <a:p>
            <a:pPr marL="380990" indent="-38099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Multiple mild TBIs, and particularly those that occur relatively soon after the previous TBI are more vulnerable to protracted recovery and potential chronic disability.</a:t>
            </a:r>
          </a:p>
        </p:txBody>
      </p:sp>
    </p:spTree>
    <p:extLst>
      <p:ext uri="{BB962C8B-B14F-4D97-AF65-F5344CB8AC3E}">
        <p14:creationId xmlns:p14="http://schemas.microsoft.com/office/powerpoint/2010/main" val="28582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</Template>
  <TotalTime>770</TotalTime>
  <Words>1252</Words>
  <Application>Microsoft Office PowerPoint</Application>
  <PresentationFormat>Widescreen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Agency FB</vt:lpstr>
      <vt:lpstr>Arial</vt:lpstr>
      <vt:lpstr>Arial Black</vt:lpstr>
      <vt:lpstr>Calibri</vt:lpstr>
      <vt:lpstr>Calibri Light</vt:lpstr>
      <vt:lpstr>News Gothic MT</vt:lpstr>
      <vt:lpstr>Times New Roman</vt:lpstr>
      <vt:lpstr>1_Office Theme</vt:lpstr>
      <vt:lpstr>2_Office Theme</vt:lpstr>
      <vt:lpstr>Recommendations for  Prescribing Opioids for People  with Traumatic Brain Injury </vt:lpstr>
      <vt:lpstr>Learning Objective</vt:lpstr>
      <vt:lpstr>Outline</vt:lpstr>
      <vt:lpstr>Introduction</vt:lpstr>
      <vt:lpstr>PowerPoint Presentation</vt:lpstr>
      <vt:lpstr>Acute Pain in TBI (&lt;12 weeks)</vt:lpstr>
      <vt:lpstr>Pain Assessment in TBI</vt:lpstr>
      <vt:lpstr>Pain Assessment in TBI</vt:lpstr>
      <vt:lpstr>Beginning Opioids</vt:lpstr>
      <vt:lpstr>Prescription Drug  Monitoring Programs (PDMP)</vt:lpstr>
      <vt:lpstr>Opioid Prescribing</vt:lpstr>
      <vt:lpstr>Monitoring</vt:lpstr>
      <vt:lpstr>Chronic TBI (&gt;12 weeks)</vt:lpstr>
      <vt:lpstr>PowerPoint Presentation</vt:lpstr>
      <vt:lpstr>Opioids in the Chronic  TBI Setting</vt:lpstr>
      <vt:lpstr>Pain Agreements</vt:lpstr>
      <vt:lpstr>Risk vs benefit</vt:lpstr>
      <vt:lpstr>Patient Responsibilities at Home</vt:lpstr>
      <vt:lpstr>Use disorder</vt:lpstr>
      <vt:lpstr>Summary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PRESCRIBING OPIOIDS FOR PEOPLE WITH TRAUMATIC BRAIN INJURY</dc:title>
  <dc:creator>Dave, Shashank J</dc:creator>
  <cp:lastModifiedBy>Judy Reuter</cp:lastModifiedBy>
  <cp:revision>33</cp:revision>
  <cp:lastPrinted>2018-12-18T16:32:29Z</cp:lastPrinted>
  <dcterms:created xsi:type="dcterms:W3CDTF">2019-06-15T12:00:56Z</dcterms:created>
  <dcterms:modified xsi:type="dcterms:W3CDTF">2019-07-08T15:30:35Z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