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10" r:id="rId5"/>
  </p:sldMasterIdLst>
  <p:notesMasterIdLst>
    <p:notesMasterId r:id="rId34"/>
  </p:notesMasterIdLst>
  <p:sldIdLst>
    <p:sldId id="353" r:id="rId6"/>
    <p:sldId id="352" r:id="rId7"/>
    <p:sldId id="355" r:id="rId8"/>
    <p:sldId id="337" r:id="rId9"/>
    <p:sldId id="354" r:id="rId10"/>
    <p:sldId id="343" r:id="rId11"/>
    <p:sldId id="310" r:id="rId12"/>
    <p:sldId id="311" r:id="rId13"/>
    <p:sldId id="312" r:id="rId14"/>
    <p:sldId id="346" r:id="rId15"/>
    <p:sldId id="314" r:id="rId16"/>
    <p:sldId id="315" r:id="rId17"/>
    <p:sldId id="348" r:id="rId18"/>
    <p:sldId id="351" r:id="rId19"/>
    <p:sldId id="349" r:id="rId20"/>
    <p:sldId id="344" r:id="rId21"/>
    <p:sldId id="347" r:id="rId22"/>
    <p:sldId id="309" r:id="rId23"/>
    <p:sldId id="318" r:id="rId24"/>
    <p:sldId id="319" r:id="rId25"/>
    <p:sldId id="345" r:id="rId26"/>
    <p:sldId id="320" r:id="rId27"/>
    <p:sldId id="321" r:id="rId28"/>
    <p:sldId id="322" r:id="rId29"/>
    <p:sldId id="323" r:id="rId30"/>
    <p:sldId id="324" r:id="rId31"/>
    <p:sldId id="335" r:id="rId32"/>
    <p:sldId id="33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itz, Whitney" initials="FW" lastIdx="19" clrIdx="0">
    <p:extLst>
      <p:ext uri="{19B8F6BF-5375-455C-9EA6-DF929625EA0E}">
        <p15:presenceInfo xmlns:p15="http://schemas.microsoft.com/office/powerpoint/2012/main" userId="S-1-5-21-1188002988-1839600294-1093625069-128529" providerId="AD"/>
      </p:ext>
    </p:extLst>
  </p:cmAuthor>
  <p:cmAuthor id="2" name="Clevenger, Manda" initials="CM" lastIdx="60" clrIdx="1">
    <p:extLst>
      <p:ext uri="{19B8F6BF-5375-455C-9EA6-DF929625EA0E}">
        <p15:presenceInfo xmlns:p15="http://schemas.microsoft.com/office/powerpoint/2012/main" userId="S-1-5-21-1188002988-1839600294-1093625069-102789" providerId="AD"/>
      </p:ext>
    </p:extLst>
  </p:cmAuthor>
  <p:cmAuthor id="3" name="Damiller" initials="D" lastIdx="1"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36B8DC-7EC3-4310-8A1E-EA676D954B34}" v="1" dt="2022-01-31T15:28:40.4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30" autoAdjust="0"/>
    <p:restoredTop sz="94660"/>
  </p:normalViewPr>
  <p:slideViewPr>
    <p:cSldViewPr snapToGrid="0">
      <p:cViewPr>
        <p:scale>
          <a:sx n="79" d="100"/>
          <a:sy n="79" d="100"/>
        </p:scale>
        <p:origin x="84" y="47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1C1BF6-F237-42F5-9414-298D917870B9}" type="datetimeFigureOut">
              <a:rPr lang="en-US" smtClean="0"/>
              <a:pPr/>
              <a:t>6/21/2022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8FE389-DB7C-4405-92A6-B5432CC7AEAE}" type="slidenum">
              <a:rPr lang="en-US" smtClean="0"/>
              <a:pPr/>
              <a:t>‹#›</a:t>
            </a:fld>
            <a:endParaRPr lang="en-US" dirty="0"/>
          </a:p>
        </p:txBody>
      </p:sp>
    </p:spTree>
    <p:extLst>
      <p:ext uri="{BB962C8B-B14F-4D97-AF65-F5344CB8AC3E}">
        <p14:creationId xmlns:p14="http://schemas.microsoft.com/office/powerpoint/2010/main" val="3520253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law covers a lot of different food products but we are primarily discuss eggs, </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07C2B7E-D48C-49C5-88B6-3734630D6CF2}" type="slidenum">
              <a:rPr lang="en-US" altLang="en-US">
                <a:solidFill>
                  <a:prstClr val="black"/>
                </a:solidFill>
              </a:rPr>
              <a:pPr eaLnBrk="1" hangingPunct="1"/>
              <a:t>28</a:t>
            </a:fld>
            <a:endParaRPr lang="en-US" altLang="en-US" dirty="0">
              <a:solidFill>
                <a:prstClr val="black"/>
              </a:solidFill>
            </a:endParaRPr>
          </a:p>
        </p:txBody>
      </p:sp>
    </p:spTree>
    <p:extLst>
      <p:ext uri="{BB962C8B-B14F-4D97-AF65-F5344CB8AC3E}">
        <p14:creationId xmlns:p14="http://schemas.microsoft.com/office/powerpoint/2010/main" val="34676671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tx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90A01FC-93F7-BE41-ADE1-034EA44A4165}"/>
              </a:ext>
            </a:extLst>
          </p:cNvPr>
          <p:cNvSpPr>
            <a:spLocks noGrp="1"/>
          </p:cNvSpPr>
          <p:nvPr>
            <p:ph type="body" sz="quarter" idx="10" hasCustomPrompt="1"/>
          </p:nvPr>
        </p:nvSpPr>
        <p:spPr>
          <a:xfrm>
            <a:off x="5430279" y="4954699"/>
            <a:ext cx="3322638" cy="424732"/>
          </a:xfrm>
        </p:spPr>
        <p:txBody>
          <a:bodyPr anchor="ctr">
            <a:spAutoFit/>
          </a:bodyPr>
          <a:lstStyle>
            <a:lvl1pPr>
              <a:defRPr sz="2400">
                <a:solidFill>
                  <a:schemeClr val="bg1"/>
                </a:solidFill>
              </a:defRPr>
            </a:lvl1pPr>
            <a:lvl2pPr>
              <a:defRPr sz="2400">
                <a:solidFill>
                  <a:schemeClr val="bg1"/>
                </a:solidFill>
                <a:latin typeface="Raleway" panose="020B0503030101060003" pitchFamily="34" charset="77"/>
              </a:defRPr>
            </a:lvl2pPr>
            <a:lvl3pPr>
              <a:defRPr sz="2400">
                <a:solidFill>
                  <a:schemeClr val="bg1"/>
                </a:solidFill>
                <a:latin typeface="Raleway" panose="020B0503030101060003" pitchFamily="34" charset="77"/>
              </a:defRPr>
            </a:lvl3pPr>
            <a:lvl4pPr>
              <a:defRPr sz="2400">
                <a:solidFill>
                  <a:schemeClr val="bg1"/>
                </a:solidFill>
                <a:latin typeface="Raleway" panose="020B0503030101060003" pitchFamily="34" charset="77"/>
              </a:defRPr>
            </a:lvl4pPr>
            <a:lvl5pPr>
              <a:defRPr sz="2400">
                <a:solidFill>
                  <a:schemeClr val="bg1"/>
                </a:solidFill>
                <a:latin typeface="Raleway" panose="020B0503030101060003" pitchFamily="34" charset="77"/>
              </a:defRPr>
            </a:lvl5pPr>
          </a:lstStyle>
          <a:p>
            <a:pPr lvl="0"/>
            <a:r>
              <a:rPr lang="en-US" dirty="0"/>
              <a:t>08/04/2020</a:t>
            </a:r>
          </a:p>
        </p:txBody>
      </p:sp>
      <p:sp>
        <p:nvSpPr>
          <p:cNvPr id="2" name="Title 1">
            <a:extLst>
              <a:ext uri="{FF2B5EF4-FFF2-40B4-BE49-F238E27FC236}">
                <a16:creationId xmlns:a16="http://schemas.microsoft.com/office/drawing/2014/main" id="{60166518-E155-EA41-99F6-16C1DA34B61D}"/>
              </a:ext>
            </a:extLst>
          </p:cNvPr>
          <p:cNvSpPr>
            <a:spLocks noGrp="1"/>
          </p:cNvSpPr>
          <p:nvPr>
            <p:ph type="ctrTitle" hasCustomPrompt="1"/>
          </p:nvPr>
        </p:nvSpPr>
        <p:spPr>
          <a:xfrm>
            <a:off x="5430279" y="2665031"/>
            <a:ext cx="6141961" cy="590931"/>
          </a:xfrm>
        </p:spPr>
        <p:txBody>
          <a:bodyPr anchor="b">
            <a:spAutoFit/>
          </a:bodyPr>
          <a:lstStyle>
            <a:lvl1pPr algn="l">
              <a:defRPr sz="3600" b="1" i="0" cap="all" baseline="0">
                <a:solidFill>
                  <a:schemeClr val="bg1"/>
                </a:solidFill>
                <a:latin typeface="Raleway SemiBold" panose="020B0503030101060003"/>
              </a:defRPr>
            </a:lvl1pPr>
          </a:lstStyle>
          <a:p>
            <a:r>
              <a:rPr lang="en-US" dirty="0"/>
              <a:t>Presentation Name</a:t>
            </a:r>
          </a:p>
        </p:txBody>
      </p:sp>
      <p:sp>
        <p:nvSpPr>
          <p:cNvPr id="3" name="Subtitle 2">
            <a:extLst>
              <a:ext uri="{FF2B5EF4-FFF2-40B4-BE49-F238E27FC236}">
                <a16:creationId xmlns:a16="http://schemas.microsoft.com/office/drawing/2014/main" id="{4B200433-34AA-0A4E-A5F1-B2294311BF01}"/>
              </a:ext>
            </a:extLst>
          </p:cNvPr>
          <p:cNvSpPr>
            <a:spLocks noGrp="1"/>
          </p:cNvSpPr>
          <p:nvPr>
            <p:ph type="subTitle" idx="1" hasCustomPrompt="1"/>
          </p:nvPr>
        </p:nvSpPr>
        <p:spPr>
          <a:xfrm>
            <a:off x="5430279" y="3762946"/>
            <a:ext cx="6141962" cy="424732"/>
          </a:xfrm>
        </p:spPr>
        <p:txBody>
          <a:bodyPr>
            <a:spAutoFit/>
          </a:bodyPr>
          <a:lstStyle>
            <a:lvl1pPr marL="0" indent="0" algn="l">
              <a:buNone/>
              <a:defRPr sz="2400" b="0" i="0" cap="all" baseline="0">
                <a:solidFill>
                  <a:schemeClr val="bg1"/>
                </a:solidFill>
                <a:latin typeface="Raleway Light" panose="020B040303010106000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9" name="Rectangle 8">
            <a:extLst>
              <a:ext uri="{FF2B5EF4-FFF2-40B4-BE49-F238E27FC236}">
                <a16:creationId xmlns:a16="http://schemas.microsoft.com/office/drawing/2014/main" id="{064F9266-EFA5-B84E-8766-D362F4D5E364}"/>
              </a:ext>
            </a:extLst>
          </p:cNvPr>
          <p:cNvSpPr/>
          <p:nvPr/>
        </p:nvSpPr>
        <p:spPr>
          <a:xfrm>
            <a:off x="4493232" y="380136"/>
            <a:ext cx="62031" cy="6097728"/>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FBED99FD-4ABD-9745-A58A-888D466334D9}"/>
              </a:ext>
            </a:extLst>
          </p:cNvPr>
          <p:cNvPicPr>
            <a:picLocks noChangeAspect="1"/>
          </p:cNvPicPr>
          <p:nvPr/>
        </p:nvPicPr>
        <p:blipFill>
          <a:blip r:embed="rId2"/>
          <a:stretch>
            <a:fillRect/>
          </a:stretch>
        </p:blipFill>
        <p:spPr>
          <a:xfrm>
            <a:off x="1204775" y="1171054"/>
            <a:ext cx="2413441" cy="4423558"/>
          </a:xfrm>
          <a:prstGeom prst="rect">
            <a:avLst/>
          </a:prstGeom>
        </p:spPr>
      </p:pic>
    </p:spTree>
    <p:extLst>
      <p:ext uri="{BB962C8B-B14F-4D97-AF65-F5344CB8AC3E}">
        <p14:creationId xmlns:p14="http://schemas.microsoft.com/office/powerpoint/2010/main" val="1795958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ooter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50E123E-A50F-CF41-806E-C064ABA25857}"/>
              </a:ext>
            </a:extLst>
          </p:cNvPr>
          <p:cNvSpPr>
            <a:spLocks noGrp="1"/>
          </p:cNvSpPr>
          <p:nvPr>
            <p:ph type="sldNum" sz="quarter" idx="12"/>
          </p:nvPr>
        </p:nvSpPr>
        <p:spPr/>
        <p:txBody>
          <a:bodyPr/>
          <a:lstStyle/>
          <a:p>
            <a:pPr fontAlgn="base">
              <a:spcBef>
                <a:spcPct val="0"/>
              </a:spcBef>
              <a:spcAft>
                <a:spcPct val="0"/>
              </a:spcAft>
            </a:pPr>
            <a:fld id="{CF57FADF-8120-4EC1-A0DF-82E86D4A4F5B}"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a:t>
            </a:fld>
            <a:endParaRPr lang="en-US" altLang="en-US" dirty="0">
              <a:solidFill>
                <a:srgbClr val="000000"/>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704B8754-6230-FF48-BAA3-475B4BD55389}"/>
              </a:ext>
            </a:extLst>
          </p:cNvPr>
          <p:cNvCxnSpPr>
            <a:cxnSpLocks/>
          </p:cNvCxnSpPr>
          <p:nvPr/>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9090E88-0231-EF47-91D8-BAFEBA3FC2E4}"/>
              </a:ext>
            </a:extLst>
          </p:cNvPr>
          <p:cNvPicPr>
            <a:picLocks noChangeAspect="1"/>
          </p:cNvPicPr>
          <p:nvPr/>
        </p:nvPicPr>
        <p:blipFill>
          <a:blip r:embed="rId2"/>
          <a:stretch>
            <a:fillRect/>
          </a:stretch>
        </p:blipFill>
        <p:spPr>
          <a:xfrm>
            <a:off x="363617" y="5802218"/>
            <a:ext cx="1623999" cy="817420"/>
          </a:xfrm>
          <a:prstGeom prst="rect">
            <a:avLst/>
          </a:prstGeom>
        </p:spPr>
      </p:pic>
    </p:spTree>
    <p:extLst>
      <p:ext uri="{BB962C8B-B14F-4D97-AF65-F5344CB8AC3E}">
        <p14:creationId xmlns:p14="http://schemas.microsoft.com/office/powerpoint/2010/main" val="276990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harts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a:xfrm>
            <a:off x="436881" y="365126"/>
            <a:ext cx="3380242" cy="756565"/>
          </a:xfrm>
        </p:spPr>
        <p:txBody>
          <a:bodyPr/>
          <a:lstStyle>
            <a:lvl1pPr>
              <a:defRPr>
                <a:solidFill>
                  <a:schemeClr val="tx1"/>
                </a:solidFill>
              </a:defRPr>
            </a:lvl1pPr>
          </a:lstStyle>
          <a:p>
            <a:r>
              <a:rPr lang="en-US" dirty="0"/>
              <a:t>Chart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614639"/>
            <a:ext cx="3380242" cy="3645518"/>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D9333631-A642-3147-8E2D-182A900A376E}"/>
              </a:ext>
            </a:extLst>
          </p:cNvPr>
          <p:cNvSpPr>
            <a:spLocks noGrp="1"/>
          </p:cNvSpPr>
          <p:nvPr>
            <p:ph type="sldNum" sz="quarter" idx="14"/>
          </p:nvPr>
        </p:nvSpPr>
        <p:spPr/>
        <p:txBody>
          <a:bodyPr/>
          <a:lstStyle/>
          <a:p>
            <a:pPr fontAlgn="base">
              <a:spcBef>
                <a:spcPct val="0"/>
              </a:spcBef>
              <a:spcAft>
                <a:spcPct val="0"/>
              </a:spcAft>
            </a:pPr>
            <a:fld id="{CF57FADF-8120-4EC1-A0DF-82E86D4A4F5B}"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a:t>
            </a:fld>
            <a:endParaRPr lang="en-US" altLang="en-US" dirty="0">
              <a:solidFill>
                <a:srgbClr val="000000"/>
              </a:solidFill>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21C3DAE3-FAD8-5D4F-A07E-1BDB97A1AA02}"/>
              </a:ext>
            </a:extLst>
          </p:cNvPr>
          <p:cNvCxnSpPr>
            <a:cxnSpLocks/>
          </p:cNvCxnSpPr>
          <p:nvPr/>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91561F55-8A38-B940-9C70-17A82AC89ED4}"/>
              </a:ext>
            </a:extLst>
          </p:cNvPr>
          <p:cNvPicPr>
            <a:picLocks noChangeAspect="1"/>
          </p:cNvPicPr>
          <p:nvPr/>
        </p:nvPicPr>
        <p:blipFill>
          <a:blip r:embed="rId2"/>
          <a:stretch>
            <a:fillRect/>
          </a:stretch>
        </p:blipFill>
        <p:spPr>
          <a:xfrm>
            <a:off x="363617" y="5802218"/>
            <a:ext cx="1623999" cy="817420"/>
          </a:xfrm>
          <a:prstGeom prst="rect">
            <a:avLst/>
          </a:prstGeom>
        </p:spPr>
      </p:pic>
    </p:spTree>
    <p:extLst>
      <p:ext uri="{BB962C8B-B14F-4D97-AF65-F5344CB8AC3E}">
        <p14:creationId xmlns:p14="http://schemas.microsoft.com/office/powerpoint/2010/main" val="45537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harts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a:xfrm>
            <a:off x="436881" y="365126"/>
            <a:ext cx="3380242" cy="756565"/>
          </a:xfrm>
        </p:spPr>
        <p:txBody>
          <a:bodyPr/>
          <a:lstStyle>
            <a:lvl1pPr>
              <a:defRPr>
                <a:solidFill>
                  <a:schemeClr val="bg1"/>
                </a:solidFill>
              </a:defRPr>
            </a:lvl1pPr>
          </a:lstStyle>
          <a:p>
            <a:r>
              <a:rPr lang="en-US" dirty="0"/>
              <a:t>Chart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614639"/>
            <a:ext cx="3380242" cy="3645518"/>
          </a:xfr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EBE0AC1F-4242-FD4A-84BE-CDA82C3D43AE}"/>
              </a:ext>
            </a:extLst>
          </p:cNvPr>
          <p:cNvCxnSpPr>
            <a:cxnSpLocks/>
          </p:cNvCxnSpPr>
          <p:nvPr/>
        </p:nvCxnSpPr>
        <p:spPr>
          <a:xfrm>
            <a:off x="2103120" y="6215970"/>
            <a:ext cx="91013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FF5FB82-9241-C045-8A52-591FEB315B77}"/>
              </a:ext>
            </a:extLst>
          </p:cNvPr>
          <p:cNvPicPr>
            <a:picLocks noChangeAspect="1"/>
          </p:cNvPicPr>
          <p:nvPr/>
        </p:nvPicPr>
        <p:blipFill>
          <a:blip r:embed="rId2"/>
          <a:stretch>
            <a:fillRect/>
          </a:stretch>
        </p:blipFill>
        <p:spPr>
          <a:xfrm>
            <a:off x="387962" y="5802218"/>
            <a:ext cx="1623999" cy="817420"/>
          </a:xfrm>
          <a:prstGeom prst="rect">
            <a:avLst/>
          </a:prstGeom>
        </p:spPr>
      </p:pic>
      <p:sp>
        <p:nvSpPr>
          <p:cNvPr id="12" name="Slide Number Placeholder 6">
            <a:extLst>
              <a:ext uri="{FF2B5EF4-FFF2-40B4-BE49-F238E27FC236}">
                <a16:creationId xmlns:a16="http://schemas.microsoft.com/office/drawing/2014/main" id="{2360B844-A017-134D-8EA2-7AE1BDE27744}"/>
              </a:ext>
            </a:extLst>
          </p:cNvPr>
          <p:cNvSpPr>
            <a:spLocks noGrp="1"/>
          </p:cNvSpPr>
          <p:nvPr>
            <p:ph type="sldNum" sz="quarter" idx="12"/>
          </p:nvPr>
        </p:nvSpPr>
        <p:spPr>
          <a:xfrm>
            <a:off x="11204447" y="6028365"/>
            <a:ext cx="623935" cy="365125"/>
          </a:xfrm>
        </p:spPr>
        <p:txBody>
          <a:bodyPr/>
          <a:lstStyle>
            <a:lvl1pPr>
              <a:defRPr>
                <a:solidFill>
                  <a:schemeClr val="bg1"/>
                </a:solidFill>
              </a:defRPr>
            </a:lvl1pPr>
          </a:lstStyle>
          <a:p>
            <a:pPr fontAlgn="base">
              <a:spcBef>
                <a:spcPct val="0"/>
              </a:spcBef>
              <a:spcAft>
                <a:spcPct val="0"/>
              </a:spcAft>
            </a:pPr>
            <a:fld id="{CF57FADF-8120-4EC1-A0DF-82E86D4A4F5B}"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a:t>
            </a:fld>
            <a:endParaRPr lang="en-US" alt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2712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fld id="{81E20924-FC92-4990-846F-7F1AA8521F74}" type="datetimeFigureOut">
              <a:rPr lang="en-US">
                <a:solidFill>
                  <a:srgbClr val="000000"/>
                </a:solidFill>
              </a:rPr>
              <a:pPr>
                <a:defRPr/>
              </a:pPr>
              <a:t>6/21/2022</a:t>
            </a:fld>
            <a:endParaRPr lang="en-US" dirty="0">
              <a:solidFill>
                <a:srgbClr val="000000"/>
              </a:solidFill>
            </a:endParaRPr>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B95D10E-42D0-4910-938F-36558C8FE3D6}"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22945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90A01FC-93F7-BE41-ADE1-034EA44A4165}"/>
              </a:ext>
            </a:extLst>
          </p:cNvPr>
          <p:cNvSpPr>
            <a:spLocks noGrp="1"/>
          </p:cNvSpPr>
          <p:nvPr>
            <p:ph type="body" sz="quarter" idx="10" hasCustomPrompt="1"/>
          </p:nvPr>
        </p:nvSpPr>
        <p:spPr>
          <a:xfrm>
            <a:off x="5430279" y="4954699"/>
            <a:ext cx="3322638" cy="424732"/>
          </a:xfrm>
        </p:spPr>
        <p:txBody>
          <a:bodyPr anchor="ctr">
            <a:spAutoFit/>
          </a:bodyPr>
          <a:lstStyle>
            <a:lvl1pPr>
              <a:defRPr sz="2400">
                <a:solidFill>
                  <a:schemeClr val="bg1"/>
                </a:solidFill>
              </a:defRPr>
            </a:lvl1pPr>
            <a:lvl2pPr>
              <a:defRPr sz="2400">
                <a:solidFill>
                  <a:schemeClr val="bg1"/>
                </a:solidFill>
                <a:latin typeface="Raleway" panose="020B0503030101060003" pitchFamily="34" charset="77"/>
              </a:defRPr>
            </a:lvl2pPr>
            <a:lvl3pPr>
              <a:defRPr sz="2400">
                <a:solidFill>
                  <a:schemeClr val="bg1"/>
                </a:solidFill>
                <a:latin typeface="Raleway" panose="020B0503030101060003" pitchFamily="34" charset="77"/>
              </a:defRPr>
            </a:lvl3pPr>
            <a:lvl4pPr>
              <a:defRPr sz="2400">
                <a:solidFill>
                  <a:schemeClr val="bg1"/>
                </a:solidFill>
                <a:latin typeface="Raleway" panose="020B0503030101060003" pitchFamily="34" charset="77"/>
              </a:defRPr>
            </a:lvl4pPr>
            <a:lvl5pPr>
              <a:defRPr sz="2400">
                <a:solidFill>
                  <a:schemeClr val="bg1"/>
                </a:solidFill>
                <a:latin typeface="Raleway" panose="020B0503030101060003" pitchFamily="34" charset="77"/>
              </a:defRPr>
            </a:lvl5pPr>
          </a:lstStyle>
          <a:p>
            <a:pPr lvl="0"/>
            <a:r>
              <a:rPr lang="en-US" dirty="0"/>
              <a:t>08/04/2020</a:t>
            </a:r>
          </a:p>
        </p:txBody>
      </p:sp>
      <p:sp>
        <p:nvSpPr>
          <p:cNvPr id="2" name="Title 1">
            <a:extLst>
              <a:ext uri="{FF2B5EF4-FFF2-40B4-BE49-F238E27FC236}">
                <a16:creationId xmlns:a16="http://schemas.microsoft.com/office/drawing/2014/main" id="{60166518-E155-EA41-99F6-16C1DA34B61D}"/>
              </a:ext>
            </a:extLst>
          </p:cNvPr>
          <p:cNvSpPr>
            <a:spLocks noGrp="1"/>
          </p:cNvSpPr>
          <p:nvPr>
            <p:ph type="ctrTitle" hasCustomPrompt="1"/>
          </p:nvPr>
        </p:nvSpPr>
        <p:spPr>
          <a:xfrm>
            <a:off x="5430279" y="2665031"/>
            <a:ext cx="6141961" cy="590931"/>
          </a:xfrm>
        </p:spPr>
        <p:txBody>
          <a:bodyPr anchor="b">
            <a:spAutoFit/>
          </a:bodyPr>
          <a:lstStyle>
            <a:lvl1pPr algn="l">
              <a:defRPr sz="3600" b="1" i="0" cap="all" baseline="0">
                <a:solidFill>
                  <a:schemeClr val="bg1"/>
                </a:solidFill>
                <a:latin typeface="Raleway SemiBold" panose="020B0503030101060003"/>
              </a:defRPr>
            </a:lvl1pPr>
          </a:lstStyle>
          <a:p>
            <a:r>
              <a:rPr lang="en-US" dirty="0"/>
              <a:t>Presentation Name</a:t>
            </a:r>
          </a:p>
        </p:txBody>
      </p:sp>
      <p:sp>
        <p:nvSpPr>
          <p:cNvPr id="3" name="Subtitle 2">
            <a:extLst>
              <a:ext uri="{FF2B5EF4-FFF2-40B4-BE49-F238E27FC236}">
                <a16:creationId xmlns:a16="http://schemas.microsoft.com/office/drawing/2014/main" id="{4B200433-34AA-0A4E-A5F1-B2294311BF01}"/>
              </a:ext>
            </a:extLst>
          </p:cNvPr>
          <p:cNvSpPr>
            <a:spLocks noGrp="1"/>
          </p:cNvSpPr>
          <p:nvPr>
            <p:ph type="subTitle" idx="1" hasCustomPrompt="1"/>
          </p:nvPr>
        </p:nvSpPr>
        <p:spPr>
          <a:xfrm>
            <a:off x="5430279" y="3762946"/>
            <a:ext cx="6141962" cy="424732"/>
          </a:xfrm>
        </p:spPr>
        <p:txBody>
          <a:bodyPr>
            <a:spAutoFit/>
          </a:bodyPr>
          <a:lstStyle>
            <a:lvl1pPr marL="0" indent="0" algn="l">
              <a:buNone/>
              <a:defRPr sz="2400" b="0" i="0" cap="all" baseline="0">
                <a:solidFill>
                  <a:schemeClr val="bg1"/>
                </a:solidFill>
                <a:latin typeface="Raleway Light" panose="020B040303010106000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p:txBody>
      </p:sp>
      <p:sp>
        <p:nvSpPr>
          <p:cNvPr id="9" name="Rectangle 8">
            <a:extLst>
              <a:ext uri="{FF2B5EF4-FFF2-40B4-BE49-F238E27FC236}">
                <a16:creationId xmlns:a16="http://schemas.microsoft.com/office/drawing/2014/main" id="{064F9266-EFA5-B84E-8766-D362F4D5E364}"/>
              </a:ext>
            </a:extLst>
          </p:cNvPr>
          <p:cNvSpPr/>
          <p:nvPr userDrawn="1"/>
        </p:nvSpPr>
        <p:spPr>
          <a:xfrm>
            <a:off x="4493232" y="380136"/>
            <a:ext cx="62031" cy="6097728"/>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2" name="Picture 11">
            <a:extLst>
              <a:ext uri="{FF2B5EF4-FFF2-40B4-BE49-F238E27FC236}">
                <a16:creationId xmlns:a16="http://schemas.microsoft.com/office/drawing/2014/main" id="{FBED99FD-4ABD-9745-A58A-888D466334D9}"/>
              </a:ext>
            </a:extLst>
          </p:cNvPr>
          <p:cNvPicPr>
            <a:picLocks noChangeAspect="1"/>
          </p:cNvPicPr>
          <p:nvPr userDrawn="1"/>
        </p:nvPicPr>
        <p:blipFill>
          <a:blip r:embed="rId2"/>
          <a:stretch>
            <a:fillRect/>
          </a:stretch>
        </p:blipFill>
        <p:spPr>
          <a:xfrm>
            <a:off x="1204775" y="1171054"/>
            <a:ext cx="2413441" cy="4423558"/>
          </a:xfrm>
          <a:prstGeom prst="rect">
            <a:avLst/>
          </a:prstGeom>
        </p:spPr>
      </p:pic>
    </p:spTree>
    <p:extLst>
      <p:ext uri="{BB962C8B-B14F-4D97-AF65-F5344CB8AC3E}">
        <p14:creationId xmlns:p14="http://schemas.microsoft.com/office/powerpoint/2010/main" val="2767836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5811A15A-5574-F349-80FF-82E68C175956}"/>
              </a:ext>
            </a:extLst>
          </p:cNvPr>
          <p:cNvSpPr/>
          <p:nvPr userDrawn="1"/>
        </p:nvSpPr>
        <p:spPr>
          <a:xfrm>
            <a:off x="0" y="0"/>
            <a:ext cx="8056368" cy="6858000"/>
          </a:xfrm>
          <a:custGeom>
            <a:avLst/>
            <a:gdLst>
              <a:gd name="connsiteX0" fmla="*/ 0 w 8056368"/>
              <a:gd name="connsiteY0" fmla="*/ 0 h 6858000"/>
              <a:gd name="connsiteX1" fmla="*/ 6687076 w 8056368"/>
              <a:gd name="connsiteY1" fmla="*/ 0 h 6858000"/>
              <a:gd name="connsiteX2" fmla="*/ 8023597 w 8056368"/>
              <a:gd name="connsiteY2" fmla="*/ 3282383 h 6858000"/>
              <a:gd name="connsiteX3" fmla="*/ 8030854 w 8056368"/>
              <a:gd name="connsiteY3" fmla="*/ 3300205 h 6858000"/>
              <a:gd name="connsiteX4" fmla="*/ 8048937 w 8056368"/>
              <a:gd name="connsiteY4" fmla="*/ 3358462 h 6858000"/>
              <a:gd name="connsiteX5" fmla="*/ 8056368 w 8056368"/>
              <a:gd name="connsiteY5" fmla="*/ 3432175 h 6858000"/>
              <a:gd name="connsiteX6" fmla="*/ 8048937 w 8056368"/>
              <a:gd name="connsiteY6" fmla="*/ 3505888 h 6858000"/>
              <a:gd name="connsiteX7" fmla="*/ 8039148 w 8056368"/>
              <a:gd name="connsiteY7" fmla="*/ 3537425 h 6858000"/>
              <a:gd name="connsiteX8" fmla="*/ 8013247 w 8056368"/>
              <a:gd name="connsiteY8" fmla="*/ 3601035 h 6858000"/>
              <a:gd name="connsiteX9" fmla="*/ 6687076 w 8056368"/>
              <a:gd name="connsiteY9" fmla="*/ 6858000 h 6858000"/>
              <a:gd name="connsiteX10" fmla="*/ 0 w 8056368"/>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6368" h="6858000">
                <a:moveTo>
                  <a:pt x="0" y="0"/>
                </a:moveTo>
                <a:lnTo>
                  <a:pt x="6687076" y="0"/>
                </a:lnTo>
                <a:lnTo>
                  <a:pt x="8023597" y="3282383"/>
                </a:lnTo>
                <a:lnTo>
                  <a:pt x="8030854" y="3300205"/>
                </a:lnTo>
                <a:lnTo>
                  <a:pt x="8048937" y="3358462"/>
                </a:lnTo>
                <a:cubicBezTo>
                  <a:pt x="8053810" y="3382272"/>
                  <a:pt x="8056368" y="3406925"/>
                  <a:pt x="8056368" y="3432175"/>
                </a:cubicBezTo>
                <a:cubicBezTo>
                  <a:pt x="8056368" y="3457426"/>
                  <a:pt x="8053810" y="3482079"/>
                  <a:pt x="8048937" y="3505888"/>
                </a:cubicBezTo>
                <a:lnTo>
                  <a:pt x="8039148" y="3537425"/>
                </a:lnTo>
                <a:lnTo>
                  <a:pt x="8013247" y="3601035"/>
                </a:lnTo>
                <a:lnTo>
                  <a:pt x="6687076"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pic>
        <p:nvPicPr>
          <p:cNvPr id="4" name="Picture 3" descr="A picture containing object, clock, plate&#10;&#10;Description automatically generated">
            <a:extLst>
              <a:ext uri="{FF2B5EF4-FFF2-40B4-BE49-F238E27FC236}">
                <a16:creationId xmlns:a16="http://schemas.microsoft.com/office/drawing/2014/main" id="{C9F5121A-2387-6E4C-AF0D-FE8CED988356}"/>
              </a:ext>
            </a:extLst>
          </p:cNvPr>
          <p:cNvPicPr>
            <a:picLocks noChangeAspect="1"/>
          </p:cNvPicPr>
          <p:nvPr userDrawn="1"/>
        </p:nvPicPr>
        <p:blipFill>
          <a:blip r:embed="rId2"/>
          <a:stretch>
            <a:fillRect/>
          </a:stretch>
        </p:blipFill>
        <p:spPr>
          <a:xfrm>
            <a:off x="8915846" y="2171700"/>
            <a:ext cx="2392094" cy="2514600"/>
          </a:xfrm>
          <a:prstGeom prst="rect">
            <a:avLst/>
          </a:prstGeom>
        </p:spPr>
      </p:pic>
    </p:spTree>
    <p:extLst>
      <p:ext uri="{BB962C8B-B14F-4D97-AF65-F5344CB8AC3E}">
        <p14:creationId xmlns:p14="http://schemas.microsoft.com/office/powerpoint/2010/main" val="794872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415AE06-AF06-7C4A-901C-10EB3EC08409}"/>
              </a:ext>
            </a:extLst>
          </p:cNvPr>
          <p:cNvSpPr>
            <a:spLocks noGrp="1"/>
          </p:cNvSpPr>
          <p:nvPr>
            <p:ph type="pic" sz="quarter" idx="10" hasCustomPrompt="1"/>
          </p:nvPr>
        </p:nvSpPr>
        <p:spPr>
          <a:xfrm>
            <a:off x="709757" y="-1286616"/>
            <a:ext cx="12008425" cy="6656388"/>
          </a:xfrm>
          <a:prstGeom prst="roundRect">
            <a:avLst/>
          </a:prstGeom>
          <a:pattFill prst="pct5">
            <a:fgClr>
              <a:schemeClr val="bg1">
                <a:lumMod val="75000"/>
              </a:schemeClr>
            </a:fgClr>
            <a:bgClr>
              <a:schemeClr val="bg1"/>
            </a:bgClr>
          </a:pattFill>
        </p:spPr>
        <p:txBody>
          <a:bodyPr anchor="ctr" anchorCtr="0">
            <a:normAutofit/>
          </a:bodyPr>
          <a:lstStyle>
            <a:lvl1pPr algn="ctr">
              <a:defRPr sz="3000" i="1">
                <a:noFill/>
              </a:defRPr>
            </a:lvl1pPr>
          </a:lstStyle>
          <a:p>
            <a:r>
              <a:rPr lang="en-US" dirty="0"/>
              <a:t>Insert Image in shape with pattern</a:t>
            </a:r>
          </a:p>
        </p:txBody>
      </p:sp>
      <p:sp>
        <p:nvSpPr>
          <p:cNvPr id="16" name="Picture Placeholder 11">
            <a:extLst>
              <a:ext uri="{FF2B5EF4-FFF2-40B4-BE49-F238E27FC236}">
                <a16:creationId xmlns:a16="http://schemas.microsoft.com/office/drawing/2014/main" id="{EBF03025-F7CF-E247-83C5-084B91D93139}"/>
              </a:ext>
            </a:extLst>
          </p:cNvPr>
          <p:cNvSpPr>
            <a:spLocks noGrp="1"/>
          </p:cNvSpPr>
          <p:nvPr>
            <p:ph type="pic" sz="quarter" idx="11" hasCustomPrompt="1"/>
          </p:nvPr>
        </p:nvSpPr>
        <p:spPr>
          <a:xfrm>
            <a:off x="1152832" y="-1084881"/>
            <a:ext cx="12386705" cy="6782047"/>
          </a:xfrm>
          <a:prstGeom prst="roundRect">
            <a:avLst/>
          </a:prstGeom>
          <a:noFill/>
          <a:ln w="38100">
            <a:solidFill>
              <a:schemeClr val="tx1"/>
            </a:solidFill>
          </a:ln>
        </p:spPr>
        <p:txBody>
          <a:bodyPr anchor="ctr" anchorCtr="0">
            <a:normAutofit/>
          </a:bodyPr>
          <a:lstStyle>
            <a:lvl1pPr algn="ctr">
              <a:defRPr sz="3000">
                <a:noFill/>
              </a:defRPr>
            </a:lvl1pPr>
          </a:lstStyle>
          <a:p>
            <a:r>
              <a:rPr lang="en-US" dirty="0"/>
              <a:t>Leave blue outlined shape blank</a:t>
            </a:r>
          </a:p>
        </p:txBody>
      </p:sp>
      <p:pic>
        <p:nvPicPr>
          <p:cNvPr id="9" name="Picture 8">
            <a:extLst>
              <a:ext uri="{FF2B5EF4-FFF2-40B4-BE49-F238E27FC236}">
                <a16:creationId xmlns:a16="http://schemas.microsoft.com/office/drawing/2014/main" id="{6D2C52E7-2D52-944F-A93E-2767FD8CB4DF}"/>
              </a:ext>
            </a:extLst>
          </p:cNvPr>
          <p:cNvPicPr>
            <a:picLocks noChangeAspect="1"/>
          </p:cNvPicPr>
          <p:nvPr userDrawn="1"/>
        </p:nvPicPr>
        <p:blipFill>
          <a:blip r:embed="rId2"/>
          <a:stretch>
            <a:fillRect/>
          </a:stretch>
        </p:blipFill>
        <p:spPr>
          <a:xfrm>
            <a:off x="363617" y="5802218"/>
            <a:ext cx="1623999" cy="817420"/>
          </a:xfrm>
          <a:prstGeom prst="rect">
            <a:avLst/>
          </a:prstGeom>
        </p:spPr>
      </p:pic>
      <p:sp>
        <p:nvSpPr>
          <p:cNvPr id="17" name="Picture Placeholder 11">
            <a:extLst>
              <a:ext uri="{FF2B5EF4-FFF2-40B4-BE49-F238E27FC236}">
                <a16:creationId xmlns:a16="http://schemas.microsoft.com/office/drawing/2014/main" id="{9FE6B556-ED36-ED45-935B-E7D8F5FC1C55}"/>
              </a:ext>
            </a:extLst>
          </p:cNvPr>
          <p:cNvSpPr>
            <a:spLocks noGrp="1"/>
          </p:cNvSpPr>
          <p:nvPr>
            <p:ph type="pic" sz="quarter" idx="12"/>
          </p:nvPr>
        </p:nvSpPr>
        <p:spPr>
          <a:xfrm>
            <a:off x="5117433" y="4975738"/>
            <a:ext cx="8422103" cy="1459364"/>
          </a:xfrm>
          <a:prstGeom prst="roundRect">
            <a:avLst/>
          </a:prstGeom>
          <a:solidFill>
            <a:schemeClr val="tx1"/>
          </a:solidFill>
          <a:ln w="38100">
            <a:noFill/>
          </a:ln>
        </p:spPr>
        <p:txBody>
          <a:bodyPr anchor="ctr" anchorCtr="0">
            <a:normAutofit/>
          </a:bodyPr>
          <a:lstStyle>
            <a:lvl1pPr algn="ctr">
              <a:defRPr sz="3000"/>
            </a:lvl1pPr>
          </a:lstStyle>
          <a:p>
            <a:r>
              <a:rPr lang="en-US" dirty="0"/>
              <a:t>Click icon to add picture</a:t>
            </a:r>
          </a:p>
        </p:txBody>
      </p:sp>
      <p:sp>
        <p:nvSpPr>
          <p:cNvPr id="2" name="Title 1">
            <a:extLst>
              <a:ext uri="{FF2B5EF4-FFF2-40B4-BE49-F238E27FC236}">
                <a16:creationId xmlns:a16="http://schemas.microsoft.com/office/drawing/2014/main" id="{9543D0D1-0A0F-A944-A2A2-733544183CC6}"/>
              </a:ext>
            </a:extLst>
          </p:cNvPr>
          <p:cNvSpPr>
            <a:spLocks noGrp="1"/>
          </p:cNvSpPr>
          <p:nvPr>
            <p:ph type="title" hasCustomPrompt="1"/>
          </p:nvPr>
        </p:nvSpPr>
        <p:spPr>
          <a:xfrm>
            <a:off x="5588000" y="4959229"/>
            <a:ext cx="6240383" cy="1475873"/>
          </a:xfrm>
        </p:spPr>
        <p:txBody>
          <a:bodyPr anchor="ctr">
            <a:normAutofit/>
          </a:bodyPr>
          <a:lstStyle>
            <a:lvl1pPr>
              <a:defRPr sz="4000">
                <a:solidFill>
                  <a:schemeClr val="bg1"/>
                </a:solidFill>
              </a:defRPr>
            </a:lvl1pPr>
          </a:lstStyle>
          <a:p>
            <a:r>
              <a:rPr lang="en-US" dirty="0"/>
              <a:t>Headline/Slide Title</a:t>
            </a:r>
          </a:p>
        </p:txBody>
      </p:sp>
    </p:spTree>
    <p:extLst>
      <p:ext uri="{BB962C8B-B14F-4D97-AF65-F5344CB8AC3E}">
        <p14:creationId xmlns:p14="http://schemas.microsoft.com/office/powerpoint/2010/main" val="3155844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E9E2-328C-1545-9458-EFA018E987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solidFill>
                  <a:srgbClr val="243E8E"/>
                </a:solidFill>
              </a:rPr>
              <a:pPr/>
              <a:t>‹#›</a:t>
            </a:fld>
            <a:endParaRPr lang="en-US" dirty="0">
              <a:solidFill>
                <a:srgbClr val="243E8E"/>
              </a:solidFill>
            </a:endParaRPr>
          </a:p>
        </p:txBody>
      </p:sp>
    </p:spTree>
    <p:extLst>
      <p:ext uri="{BB962C8B-B14F-4D97-AF65-F5344CB8AC3E}">
        <p14:creationId xmlns:p14="http://schemas.microsoft.com/office/powerpoint/2010/main" val="1723817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amp; Quote">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AAE26D7-7D96-AD4F-8FAE-E5B63D3331B1}"/>
              </a:ext>
            </a:extLst>
          </p:cNvPr>
          <p:cNvSpPr>
            <a:spLocks noGrp="1"/>
          </p:cNvSpPr>
          <p:nvPr>
            <p:ph type="pic" sz="quarter" idx="10"/>
          </p:nvPr>
        </p:nvSpPr>
        <p:spPr>
          <a:xfrm>
            <a:off x="8866207" y="1221208"/>
            <a:ext cx="3946968" cy="4403485"/>
          </a:xfrm>
          <a:prstGeom prst="roundRect">
            <a:avLst/>
          </a:prstGeom>
          <a:solidFill>
            <a:schemeClr val="accent2"/>
          </a:solidFill>
        </p:spPr>
        <p:txBody>
          <a:bodyPr anchor="ctr" anchorCtr="0">
            <a:normAutofit/>
          </a:bodyPr>
          <a:lstStyle>
            <a:lvl1pPr algn="ctr">
              <a:defRPr sz="3000">
                <a:solidFill>
                  <a:schemeClr val="accent2"/>
                </a:solidFill>
              </a:defRPr>
            </a:lvl1pPr>
          </a:lstStyle>
          <a:p>
            <a:r>
              <a:rPr lang="en-US" dirty="0"/>
              <a:t>Click icon to add picture</a:t>
            </a:r>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436880" y="1472457"/>
            <a:ext cx="7932420" cy="415223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solidFill>
                  <a:srgbClr val="243E8E"/>
                </a:solidFill>
              </a:rPr>
              <a:pPr/>
              <a:t>‹#›</a:t>
            </a:fld>
            <a:endParaRPr lang="en-US" dirty="0">
              <a:solidFill>
                <a:srgbClr val="243E8E"/>
              </a:solidFill>
            </a:endParaRPr>
          </a:p>
        </p:txBody>
      </p:sp>
      <p:sp>
        <p:nvSpPr>
          <p:cNvPr id="7" name="Text Placeholder 6">
            <a:extLst>
              <a:ext uri="{FF2B5EF4-FFF2-40B4-BE49-F238E27FC236}">
                <a16:creationId xmlns:a16="http://schemas.microsoft.com/office/drawing/2014/main" id="{44AF7A4B-782F-C94B-BEFD-33103FCA9413}"/>
              </a:ext>
            </a:extLst>
          </p:cNvPr>
          <p:cNvSpPr>
            <a:spLocks noGrp="1"/>
          </p:cNvSpPr>
          <p:nvPr>
            <p:ph type="body" sz="quarter" idx="13" hasCustomPrompt="1"/>
          </p:nvPr>
        </p:nvSpPr>
        <p:spPr>
          <a:xfrm>
            <a:off x="9385300" y="1701800"/>
            <a:ext cx="2565400" cy="3530599"/>
          </a:xfrm>
        </p:spPr>
        <p:txBody>
          <a:bodyPr anchor="ctr" anchorCtr="0">
            <a:normAutofit/>
          </a:bodyPr>
          <a:lstStyle>
            <a:lvl1pPr>
              <a:defRPr sz="3200" b="1" i="0">
                <a:solidFill>
                  <a:schemeClr val="bg1"/>
                </a:solidFill>
                <a:latin typeface="Raleway" panose="020B0503030101060003" pitchFamily="34" charset="77"/>
              </a:defRPr>
            </a:lvl1pPr>
            <a:lvl2pPr>
              <a:defRPr sz="2000"/>
            </a:lvl2pPr>
            <a:lvl3pPr>
              <a:defRPr sz="2000"/>
            </a:lvl3pPr>
            <a:lvl4pPr>
              <a:defRPr sz="2000"/>
            </a:lvl4pPr>
          </a:lstStyle>
          <a:p>
            <a:pPr lvl="0"/>
            <a:r>
              <a:rPr lang="en-US" dirty="0"/>
              <a:t>Quote or Callout</a:t>
            </a:r>
          </a:p>
        </p:txBody>
      </p:sp>
    </p:spTree>
    <p:extLst>
      <p:ext uri="{BB962C8B-B14F-4D97-AF65-F5344CB8AC3E}">
        <p14:creationId xmlns:p14="http://schemas.microsoft.com/office/powerpoint/2010/main" val="1978991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A2D8612F-E863-B14C-9546-1A4E22909718}"/>
              </a:ext>
            </a:extLst>
          </p:cNvPr>
          <p:cNvSpPr/>
          <p:nvPr userDrawn="1"/>
        </p:nvSpPr>
        <p:spPr>
          <a:xfrm>
            <a:off x="6577881" y="-680666"/>
            <a:ext cx="7399100" cy="643215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Picture Placeholder 11">
            <a:extLst>
              <a:ext uri="{FF2B5EF4-FFF2-40B4-BE49-F238E27FC236}">
                <a16:creationId xmlns:a16="http://schemas.microsoft.com/office/drawing/2014/main" id="{DDA341BB-F6CC-6040-96EA-C5272267FEA9}"/>
              </a:ext>
            </a:extLst>
          </p:cNvPr>
          <p:cNvSpPr>
            <a:spLocks noGrp="1"/>
          </p:cNvSpPr>
          <p:nvPr>
            <p:ph type="pic" sz="quarter" idx="10" hasCustomPrompt="1"/>
          </p:nvPr>
        </p:nvSpPr>
        <p:spPr>
          <a:xfrm>
            <a:off x="6933107" y="-320842"/>
            <a:ext cx="6128491" cy="5766237"/>
          </a:xfrm>
          <a:prstGeom prst="roundRect">
            <a:avLst/>
          </a:prstGeom>
          <a:pattFill prst="pct5">
            <a:fgClr>
              <a:schemeClr val="bg2"/>
            </a:fgClr>
            <a:bgClr>
              <a:schemeClr val="bg1"/>
            </a:bgClr>
          </a:pattFill>
          <a:ln w="6350">
            <a:noFill/>
          </a:ln>
        </p:spPr>
        <p:txBody>
          <a:bodyPr anchor="ctr" anchorCtr="0">
            <a:normAutofit/>
          </a:bodyPr>
          <a:lstStyle>
            <a:lvl1pPr algn="ctr">
              <a:defRPr sz="3000">
                <a:solidFill>
                  <a:schemeClr val="bg2">
                    <a:lumMod val="75000"/>
                  </a:schemeClr>
                </a:solidFill>
              </a:defRPr>
            </a:lvl1pPr>
          </a:lstStyle>
          <a:p>
            <a:r>
              <a:rPr lang="en-US" dirty="0"/>
              <a:t>Drag and drop </a:t>
            </a:r>
            <a:br>
              <a:rPr lang="en-US" dirty="0"/>
            </a:br>
            <a:r>
              <a:rPr lang="en-US" dirty="0"/>
              <a:t>image here</a:t>
            </a:r>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a:xfrm>
            <a:off x="436880" y="365126"/>
            <a:ext cx="5888506" cy="756565"/>
          </a:xfrm>
        </p:spPr>
        <p:txBody>
          <a:bodyPr/>
          <a:lstStyle/>
          <a:p>
            <a:r>
              <a:rPr lang="en-US" dirty="0"/>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436880" y="1472457"/>
            <a:ext cx="5888506" cy="415223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solidFill>
                  <a:srgbClr val="243E8E"/>
                </a:solidFill>
              </a:rPr>
              <a:pPr/>
              <a:t>‹#›</a:t>
            </a:fld>
            <a:endParaRPr lang="en-US" dirty="0">
              <a:solidFill>
                <a:srgbClr val="243E8E"/>
              </a:solidFill>
            </a:endParaRPr>
          </a:p>
        </p:txBody>
      </p:sp>
    </p:spTree>
    <p:extLst>
      <p:ext uri="{BB962C8B-B14F-4D97-AF65-F5344CB8AC3E}">
        <p14:creationId xmlns:p14="http://schemas.microsoft.com/office/powerpoint/2010/main" val="1509430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5811A15A-5574-F349-80FF-82E68C175956}"/>
              </a:ext>
            </a:extLst>
          </p:cNvPr>
          <p:cNvSpPr/>
          <p:nvPr/>
        </p:nvSpPr>
        <p:spPr>
          <a:xfrm>
            <a:off x="0" y="0"/>
            <a:ext cx="8056368" cy="6858000"/>
          </a:xfrm>
          <a:custGeom>
            <a:avLst/>
            <a:gdLst>
              <a:gd name="connsiteX0" fmla="*/ 0 w 8056368"/>
              <a:gd name="connsiteY0" fmla="*/ 0 h 6858000"/>
              <a:gd name="connsiteX1" fmla="*/ 6687076 w 8056368"/>
              <a:gd name="connsiteY1" fmla="*/ 0 h 6858000"/>
              <a:gd name="connsiteX2" fmla="*/ 8023597 w 8056368"/>
              <a:gd name="connsiteY2" fmla="*/ 3282383 h 6858000"/>
              <a:gd name="connsiteX3" fmla="*/ 8030854 w 8056368"/>
              <a:gd name="connsiteY3" fmla="*/ 3300205 h 6858000"/>
              <a:gd name="connsiteX4" fmla="*/ 8048937 w 8056368"/>
              <a:gd name="connsiteY4" fmla="*/ 3358462 h 6858000"/>
              <a:gd name="connsiteX5" fmla="*/ 8056368 w 8056368"/>
              <a:gd name="connsiteY5" fmla="*/ 3432175 h 6858000"/>
              <a:gd name="connsiteX6" fmla="*/ 8048937 w 8056368"/>
              <a:gd name="connsiteY6" fmla="*/ 3505888 h 6858000"/>
              <a:gd name="connsiteX7" fmla="*/ 8039148 w 8056368"/>
              <a:gd name="connsiteY7" fmla="*/ 3537425 h 6858000"/>
              <a:gd name="connsiteX8" fmla="*/ 8013247 w 8056368"/>
              <a:gd name="connsiteY8" fmla="*/ 3601035 h 6858000"/>
              <a:gd name="connsiteX9" fmla="*/ 6687076 w 8056368"/>
              <a:gd name="connsiteY9" fmla="*/ 6858000 h 6858000"/>
              <a:gd name="connsiteX10" fmla="*/ 0 w 8056368"/>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6368" h="6858000">
                <a:moveTo>
                  <a:pt x="0" y="0"/>
                </a:moveTo>
                <a:lnTo>
                  <a:pt x="6687076" y="0"/>
                </a:lnTo>
                <a:lnTo>
                  <a:pt x="8023597" y="3282383"/>
                </a:lnTo>
                <a:lnTo>
                  <a:pt x="8030854" y="3300205"/>
                </a:lnTo>
                <a:lnTo>
                  <a:pt x="8048937" y="3358462"/>
                </a:lnTo>
                <a:cubicBezTo>
                  <a:pt x="8053810" y="3382272"/>
                  <a:pt x="8056368" y="3406925"/>
                  <a:pt x="8056368" y="3432175"/>
                </a:cubicBezTo>
                <a:cubicBezTo>
                  <a:pt x="8056368" y="3457426"/>
                  <a:pt x="8053810" y="3482079"/>
                  <a:pt x="8048937" y="3505888"/>
                </a:cubicBezTo>
                <a:lnTo>
                  <a:pt x="8039148" y="3537425"/>
                </a:lnTo>
                <a:lnTo>
                  <a:pt x="8013247" y="3601035"/>
                </a:lnTo>
                <a:lnTo>
                  <a:pt x="6687076"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picture containing object, clock, plate&#10;&#10;Description automatically generated">
            <a:extLst>
              <a:ext uri="{FF2B5EF4-FFF2-40B4-BE49-F238E27FC236}">
                <a16:creationId xmlns:a16="http://schemas.microsoft.com/office/drawing/2014/main" id="{C9F5121A-2387-6E4C-AF0D-FE8CED988356}"/>
              </a:ext>
            </a:extLst>
          </p:cNvPr>
          <p:cNvPicPr>
            <a:picLocks noChangeAspect="1"/>
          </p:cNvPicPr>
          <p:nvPr/>
        </p:nvPicPr>
        <p:blipFill>
          <a:blip r:embed="rId2"/>
          <a:stretch>
            <a:fillRect/>
          </a:stretch>
        </p:blipFill>
        <p:spPr>
          <a:xfrm>
            <a:off x="8915846" y="2171700"/>
            <a:ext cx="2392094" cy="2514600"/>
          </a:xfrm>
          <a:prstGeom prst="rect">
            <a:avLst/>
          </a:prstGeom>
        </p:spPr>
      </p:pic>
    </p:spTree>
    <p:extLst>
      <p:ext uri="{BB962C8B-B14F-4D97-AF65-F5344CB8AC3E}">
        <p14:creationId xmlns:p14="http://schemas.microsoft.com/office/powerpoint/2010/main" val="8559824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472184"/>
            <a:ext cx="5181600" cy="3787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AE7339-34B6-0340-927A-4DC0F40EBE6C}"/>
              </a:ext>
            </a:extLst>
          </p:cNvPr>
          <p:cNvSpPr>
            <a:spLocks noGrp="1"/>
          </p:cNvSpPr>
          <p:nvPr>
            <p:ph sz="half" idx="2"/>
          </p:nvPr>
        </p:nvSpPr>
        <p:spPr>
          <a:xfrm>
            <a:off x="6172200" y="1472184"/>
            <a:ext cx="5181600" cy="3787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9EA76BB-48BA-344E-A70D-B41150C9DD9B}"/>
              </a:ext>
            </a:extLst>
          </p:cNvPr>
          <p:cNvSpPr>
            <a:spLocks noGrp="1"/>
          </p:cNvSpPr>
          <p:nvPr>
            <p:ph type="sldNum" sz="quarter" idx="12"/>
          </p:nvPr>
        </p:nvSpPr>
        <p:spPr/>
        <p:txBody>
          <a:bodyPr/>
          <a:lstStyle/>
          <a:p>
            <a:fld id="{2C1798A1-548B-2F4F-A949-0B360C421755}" type="slidenum">
              <a:rPr lang="en-US" smtClean="0">
                <a:solidFill>
                  <a:srgbClr val="243E8E"/>
                </a:solidFill>
              </a:rPr>
              <a:pPr/>
              <a:t>‹#›</a:t>
            </a:fld>
            <a:endParaRPr lang="en-US" dirty="0">
              <a:solidFill>
                <a:srgbClr val="243E8E"/>
              </a:solidFill>
            </a:endParaRPr>
          </a:p>
        </p:txBody>
      </p:sp>
    </p:spTree>
    <p:extLst>
      <p:ext uri="{BB962C8B-B14F-4D97-AF65-F5344CB8AC3E}">
        <p14:creationId xmlns:p14="http://schemas.microsoft.com/office/powerpoint/2010/main" val="2416542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2227801"/>
            <a:ext cx="5181600" cy="3032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0AE7339-34B6-0340-927A-4DC0F40EBE6C}"/>
              </a:ext>
            </a:extLst>
          </p:cNvPr>
          <p:cNvSpPr>
            <a:spLocks noGrp="1"/>
          </p:cNvSpPr>
          <p:nvPr>
            <p:ph sz="half" idx="2"/>
          </p:nvPr>
        </p:nvSpPr>
        <p:spPr>
          <a:xfrm>
            <a:off x="6172200" y="2227801"/>
            <a:ext cx="5181600" cy="3032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D9EA76BB-48BA-344E-A70D-B41150C9DD9B}"/>
              </a:ext>
            </a:extLst>
          </p:cNvPr>
          <p:cNvSpPr>
            <a:spLocks noGrp="1"/>
          </p:cNvSpPr>
          <p:nvPr>
            <p:ph type="sldNum" sz="quarter" idx="12"/>
          </p:nvPr>
        </p:nvSpPr>
        <p:spPr/>
        <p:txBody>
          <a:bodyPr/>
          <a:lstStyle/>
          <a:p>
            <a:fld id="{2C1798A1-548B-2F4F-A949-0B360C421755}" type="slidenum">
              <a:rPr lang="en-US" smtClean="0">
                <a:solidFill>
                  <a:srgbClr val="243E8E"/>
                </a:solidFill>
              </a:rPr>
              <a:pPr/>
              <a:t>‹#›</a:t>
            </a:fld>
            <a:endParaRPr lang="en-US" dirty="0">
              <a:solidFill>
                <a:srgbClr val="243E8E"/>
              </a:solidFill>
            </a:endParaRPr>
          </a:p>
        </p:txBody>
      </p:sp>
      <p:sp>
        <p:nvSpPr>
          <p:cNvPr id="6" name="Title 1">
            <a:extLst>
              <a:ext uri="{FF2B5EF4-FFF2-40B4-BE49-F238E27FC236}">
                <a16:creationId xmlns:a16="http://schemas.microsoft.com/office/drawing/2014/main" id="{4A2F23AF-29AF-8640-B220-43B09330146A}"/>
              </a:ext>
            </a:extLst>
          </p:cNvPr>
          <p:cNvSpPr txBox="1">
            <a:spLocks/>
          </p:cNvSpPr>
          <p:nvPr userDrawn="1"/>
        </p:nvSpPr>
        <p:spPr>
          <a:xfrm>
            <a:off x="436880" y="1471236"/>
            <a:ext cx="5181600" cy="75656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cap="none" baseline="0">
                <a:solidFill>
                  <a:schemeClr val="accent1"/>
                </a:solidFill>
                <a:latin typeface="Raleway" panose="020B0503030101060003" pitchFamily="34" charset="77"/>
                <a:ea typeface="+mj-ea"/>
                <a:cs typeface="+mj-cs"/>
              </a:defRPr>
            </a:lvl1pPr>
          </a:lstStyle>
          <a:p>
            <a:r>
              <a:rPr lang="en-US" sz="2400" dirty="0">
                <a:solidFill>
                  <a:srgbClr val="243E8E"/>
                </a:solidFill>
              </a:rPr>
              <a:t>Subhead</a:t>
            </a:r>
          </a:p>
        </p:txBody>
      </p:sp>
      <p:sp>
        <p:nvSpPr>
          <p:cNvPr id="8" name="Title 1">
            <a:extLst>
              <a:ext uri="{FF2B5EF4-FFF2-40B4-BE49-F238E27FC236}">
                <a16:creationId xmlns:a16="http://schemas.microsoft.com/office/drawing/2014/main" id="{C11829DD-7D6C-444D-94FC-6B5C66F9D27A}"/>
              </a:ext>
            </a:extLst>
          </p:cNvPr>
          <p:cNvSpPr txBox="1">
            <a:spLocks/>
          </p:cNvSpPr>
          <p:nvPr userDrawn="1"/>
        </p:nvSpPr>
        <p:spPr>
          <a:xfrm>
            <a:off x="6172200" y="1459593"/>
            <a:ext cx="5181600" cy="75656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cap="none" baseline="0">
                <a:solidFill>
                  <a:schemeClr val="accent1"/>
                </a:solidFill>
                <a:latin typeface="Raleway" panose="020B0503030101060003" pitchFamily="34" charset="77"/>
                <a:ea typeface="+mj-ea"/>
                <a:cs typeface="+mj-cs"/>
              </a:defRPr>
            </a:lvl1pPr>
          </a:lstStyle>
          <a:p>
            <a:r>
              <a:rPr lang="en-US" sz="2400" dirty="0">
                <a:solidFill>
                  <a:srgbClr val="243E8E"/>
                </a:solidFill>
              </a:rPr>
              <a:t>Subhead</a:t>
            </a:r>
          </a:p>
        </p:txBody>
      </p:sp>
    </p:spTree>
    <p:extLst>
      <p:ext uri="{BB962C8B-B14F-4D97-AF65-F5344CB8AC3E}">
        <p14:creationId xmlns:p14="http://schemas.microsoft.com/office/powerpoint/2010/main" val="2017315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F6AC-1105-604E-9782-03818D2E2B7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50E123E-A50F-CF41-806E-C064ABA25857}"/>
              </a:ext>
            </a:extLst>
          </p:cNvPr>
          <p:cNvSpPr>
            <a:spLocks noGrp="1"/>
          </p:cNvSpPr>
          <p:nvPr>
            <p:ph type="sldNum" sz="quarter" idx="12"/>
          </p:nvPr>
        </p:nvSpPr>
        <p:spPr/>
        <p:txBody>
          <a:bodyPr/>
          <a:lstStyle/>
          <a:p>
            <a:fld id="{2C1798A1-548B-2F4F-A949-0B360C421755}" type="slidenum">
              <a:rPr lang="en-US" smtClean="0">
                <a:solidFill>
                  <a:srgbClr val="243E8E"/>
                </a:solidFill>
              </a:rPr>
              <a:pPr/>
              <a:t>‹#›</a:t>
            </a:fld>
            <a:endParaRPr lang="en-US" dirty="0">
              <a:solidFill>
                <a:srgbClr val="243E8E"/>
              </a:solidFill>
            </a:endParaRPr>
          </a:p>
        </p:txBody>
      </p:sp>
    </p:spTree>
    <p:extLst>
      <p:ext uri="{BB962C8B-B14F-4D97-AF65-F5344CB8AC3E}">
        <p14:creationId xmlns:p14="http://schemas.microsoft.com/office/powerpoint/2010/main" val="41383087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ooter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50E123E-A50F-CF41-806E-C064ABA25857}"/>
              </a:ext>
            </a:extLst>
          </p:cNvPr>
          <p:cNvSpPr>
            <a:spLocks noGrp="1"/>
          </p:cNvSpPr>
          <p:nvPr>
            <p:ph type="sldNum" sz="quarter" idx="12"/>
          </p:nvPr>
        </p:nvSpPr>
        <p:spPr/>
        <p:txBody>
          <a:bodyPr/>
          <a:lstStyle/>
          <a:p>
            <a:fld id="{2C1798A1-548B-2F4F-A949-0B360C421755}" type="slidenum">
              <a:rPr lang="en-US" smtClean="0">
                <a:solidFill>
                  <a:srgbClr val="243E8E"/>
                </a:solidFill>
              </a:rPr>
              <a:pPr/>
              <a:t>‹#›</a:t>
            </a:fld>
            <a:endParaRPr lang="en-US" dirty="0">
              <a:solidFill>
                <a:srgbClr val="243E8E"/>
              </a:solidFill>
            </a:endParaRPr>
          </a:p>
        </p:txBody>
      </p:sp>
      <p:cxnSp>
        <p:nvCxnSpPr>
          <p:cNvPr id="4" name="Straight Connector 3">
            <a:extLst>
              <a:ext uri="{FF2B5EF4-FFF2-40B4-BE49-F238E27FC236}">
                <a16:creationId xmlns:a16="http://schemas.microsoft.com/office/drawing/2014/main" id="{704B8754-6230-FF48-BAA3-475B4BD55389}"/>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9090E88-0231-EF47-91D8-BAFEBA3FC2E4}"/>
              </a:ext>
            </a:extLst>
          </p:cNvPr>
          <p:cNvPicPr>
            <a:picLocks noChangeAspect="1"/>
          </p:cNvPicPr>
          <p:nvPr userDrawn="1"/>
        </p:nvPicPr>
        <p:blipFill>
          <a:blip r:embed="rId2"/>
          <a:stretch>
            <a:fillRect/>
          </a:stretch>
        </p:blipFill>
        <p:spPr>
          <a:xfrm>
            <a:off x="363617" y="5802218"/>
            <a:ext cx="1623999" cy="817420"/>
          </a:xfrm>
          <a:prstGeom prst="rect">
            <a:avLst/>
          </a:prstGeom>
        </p:spPr>
      </p:pic>
    </p:spTree>
    <p:extLst>
      <p:ext uri="{BB962C8B-B14F-4D97-AF65-F5344CB8AC3E}">
        <p14:creationId xmlns:p14="http://schemas.microsoft.com/office/powerpoint/2010/main" val="510480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harts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a:xfrm>
            <a:off x="436881" y="365126"/>
            <a:ext cx="3380242" cy="756565"/>
          </a:xfrm>
        </p:spPr>
        <p:txBody>
          <a:bodyPr/>
          <a:lstStyle>
            <a:lvl1pPr>
              <a:defRPr>
                <a:solidFill>
                  <a:schemeClr val="tx1"/>
                </a:solidFill>
              </a:defRPr>
            </a:lvl1pPr>
          </a:lstStyle>
          <a:p>
            <a:r>
              <a:rPr lang="en-US" dirty="0"/>
              <a:t>Chart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614639"/>
            <a:ext cx="3380242" cy="3645518"/>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D9333631-A642-3147-8E2D-182A900A376E}"/>
              </a:ext>
            </a:extLst>
          </p:cNvPr>
          <p:cNvSpPr>
            <a:spLocks noGrp="1"/>
          </p:cNvSpPr>
          <p:nvPr>
            <p:ph type="sldNum" sz="quarter" idx="14"/>
          </p:nvPr>
        </p:nvSpPr>
        <p:spPr/>
        <p:txBody>
          <a:bodyPr/>
          <a:lstStyle/>
          <a:p>
            <a:fld id="{2C1798A1-548B-2F4F-A949-0B360C421755}" type="slidenum">
              <a:rPr lang="en-US" smtClean="0">
                <a:solidFill>
                  <a:srgbClr val="243E8E"/>
                </a:solidFill>
              </a:rPr>
              <a:pPr/>
              <a:t>‹#›</a:t>
            </a:fld>
            <a:endParaRPr lang="en-US" dirty="0">
              <a:solidFill>
                <a:srgbClr val="243E8E"/>
              </a:solidFill>
            </a:endParaRPr>
          </a:p>
        </p:txBody>
      </p:sp>
      <p:cxnSp>
        <p:nvCxnSpPr>
          <p:cNvPr id="18" name="Straight Connector 17">
            <a:extLst>
              <a:ext uri="{FF2B5EF4-FFF2-40B4-BE49-F238E27FC236}">
                <a16:creationId xmlns:a16="http://schemas.microsoft.com/office/drawing/2014/main" id="{21C3DAE3-FAD8-5D4F-A07E-1BDB97A1AA02}"/>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91561F55-8A38-B940-9C70-17A82AC89ED4}"/>
              </a:ext>
            </a:extLst>
          </p:cNvPr>
          <p:cNvPicPr>
            <a:picLocks noChangeAspect="1"/>
          </p:cNvPicPr>
          <p:nvPr userDrawn="1"/>
        </p:nvPicPr>
        <p:blipFill>
          <a:blip r:embed="rId2"/>
          <a:stretch>
            <a:fillRect/>
          </a:stretch>
        </p:blipFill>
        <p:spPr>
          <a:xfrm>
            <a:off x="363617" y="5802218"/>
            <a:ext cx="1623999" cy="817420"/>
          </a:xfrm>
          <a:prstGeom prst="rect">
            <a:avLst/>
          </a:prstGeom>
        </p:spPr>
      </p:pic>
    </p:spTree>
    <p:extLst>
      <p:ext uri="{BB962C8B-B14F-4D97-AF65-F5344CB8AC3E}">
        <p14:creationId xmlns:p14="http://schemas.microsoft.com/office/powerpoint/2010/main" val="26073888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rts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a:xfrm>
            <a:off x="436881" y="365126"/>
            <a:ext cx="3380242" cy="756565"/>
          </a:xfrm>
        </p:spPr>
        <p:txBody>
          <a:bodyPr/>
          <a:lstStyle>
            <a:lvl1pPr>
              <a:defRPr>
                <a:solidFill>
                  <a:schemeClr val="bg1"/>
                </a:solidFill>
              </a:defRPr>
            </a:lvl1pPr>
          </a:lstStyle>
          <a:p>
            <a:r>
              <a:rPr lang="en-US" dirty="0"/>
              <a:t>Chart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614639"/>
            <a:ext cx="3380242" cy="3645518"/>
          </a:xfr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EBE0AC1F-4242-FD4A-84BE-CDA82C3D43AE}"/>
              </a:ext>
            </a:extLst>
          </p:cNvPr>
          <p:cNvCxnSpPr>
            <a:cxnSpLocks/>
          </p:cNvCxnSpPr>
          <p:nvPr userDrawn="1"/>
        </p:nvCxnSpPr>
        <p:spPr>
          <a:xfrm>
            <a:off x="2103120" y="6215970"/>
            <a:ext cx="91013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FF5FB82-9241-C045-8A52-591FEB315B77}"/>
              </a:ext>
            </a:extLst>
          </p:cNvPr>
          <p:cNvPicPr>
            <a:picLocks noChangeAspect="1"/>
          </p:cNvPicPr>
          <p:nvPr userDrawn="1"/>
        </p:nvPicPr>
        <p:blipFill>
          <a:blip r:embed="rId2"/>
          <a:stretch>
            <a:fillRect/>
          </a:stretch>
        </p:blipFill>
        <p:spPr>
          <a:xfrm>
            <a:off x="387962" y="5802218"/>
            <a:ext cx="1623999" cy="817420"/>
          </a:xfrm>
          <a:prstGeom prst="rect">
            <a:avLst/>
          </a:prstGeom>
        </p:spPr>
      </p:pic>
      <p:sp>
        <p:nvSpPr>
          <p:cNvPr id="12" name="Slide Number Placeholder 6">
            <a:extLst>
              <a:ext uri="{FF2B5EF4-FFF2-40B4-BE49-F238E27FC236}">
                <a16:creationId xmlns:a16="http://schemas.microsoft.com/office/drawing/2014/main" id="{2360B844-A017-134D-8EA2-7AE1BDE27744}"/>
              </a:ext>
            </a:extLst>
          </p:cNvPr>
          <p:cNvSpPr>
            <a:spLocks noGrp="1"/>
          </p:cNvSpPr>
          <p:nvPr>
            <p:ph type="sldNum" sz="quarter" idx="12"/>
          </p:nvPr>
        </p:nvSpPr>
        <p:spPr>
          <a:xfrm>
            <a:off x="11204447" y="6028365"/>
            <a:ext cx="623935" cy="365125"/>
          </a:xfrm>
        </p:spPr>
        <p:txBody>
          <a:bodyPr/>
          <a:lstStyle>
            <a:lvl1pPr>
              <a:defRPr>
                <a:solidFill>
                  <a:schemeClr val="bg1"/>
                </a:solidFill>
              </a:defRPr>
            </a:lvl1pPr>
          </a:lstStyle>
          <a:p>
            <a:fld id="{2C1798A1-548B-2F4F-A949-0B360C42175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927359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415AE06-AF06-7C4A-901C-10EB3EC08409}"/>
              </a:ext>
            </a:extLst>
          </p:cNvPr>
          <p:cNvSpPr>
            <a:spLocks noGrp="1"/>
          </p:cNvSpPr>
          <p:nvPr>
            <p:ph type="pic" sz="quarter" idx="10" hasCustomPrompt="1"/>
          </p:nvPr>
        </p:nvSpPr>
        <p:spPr>
          <a:xfrm>
            <a:off x="709757" y="-1286616"/>
            <a:ext cx="12008425" cy="6656388"/>
          </a:xfrm>
          <a:prstGeom prst="roundRect">
            <a:avLst/>
          </a:prstGeom>
          <a:pattFill prst="pct5">
            <a:fgClr>
              <a:schemeClr val="bg1">
                <a:lumMod val="75000"/>
              </a:schemeClr>
            </a:fgClr>
            <a:bgClr>
              <a:schemeClr val="bg1"/>
            </a:bgClr>
          </a:pattFill>
        </p:spPr>
        <p:txBody>
          <a:bodyPr anchor="ctr" anchorCtr="0">
            <a:normAutofit/>
          </a:bodyPr>
          <a:lstStyle>
            <a:lvl1pPr algn="ctr">
              <a:defRPr sz="3000" i="1">
                <a:noFill/>
              </a:defRPr>
            </a:lvl1pPr>
          </a:lstStyle>
          <a:p>
            <a:r>
              <a:rPr lang="en-US" dirty="0"/>
              <a:t>Insert Image in shape with pattern</a:t>
            </a:r>
          </a:p>
        </p:txBody>
      </p:sp>
      <p:sp>
        <p:nvSpPr>
          <p:cNvPr id="16" name="Picture Placeholder 11">
            <a:extLst>
              <a:ext uri="{FF2B5EF4-FFF2-40B4-BE49-F238E27FC236}">
                <a16:creationId xmlns:a16="http://schemas.microsoft.com/office/drawing/2014/main" id="{EBF03025-F7CF-E247-83C5-084B91D93139}"/>
              </a:ext>
            </a:extLst>
          </p:cNvPr>
          <p:cNvSpPr>
            <a:spLocks noGrp="1"/>
          </p:cNvSpPr>
          <p:nvPr>
            <p:ph type="pic" sz="quarter" idx="11" hasCustomPrompt="1"/>
          </p:nvPr>
        </p:nvSpPr>
        <p:spPr>
          <a:xfrm>
            <a:off x="1152832" y="-1084881"/>
            <a:ext cx="12386705" cy="6782047"/>
          </a:xfrm>
          <a:prstGeom prst="roundRect">
            <a:avLst/>
          </a:prstGeom>
          <a:noFill/>
          <a:ln w="38100">
            <a:solidFill>
              <a:schemeClr val="tx1"/>
            </a:solidFill>
          </a:ln>
        </p:spPr>
        <p:txBody>
          <a:bodyPr anchor="ctr" anchorCtr="0">
            <a:normAutofit/>
          </a:bodyPr>
          <a:lstStyle>
            <a:lvl1pPr algn="ctr">
              <a:defRPr sz="3000">
                <a:noFill/>
              </a:defRPr>
            </a:lvl1pPr>
          </a:lstStyle>
          <a:p>
            <a:r>
              <a:rPr lang="en-US" dirty="0"/>
              <a:t>Leave blue outlined shape blank</a:t>
            </a:r>
          </a:p>
        </p:txBody>
      </p:sp>
      <p:pic>
        <p:nvPicPr>
          <p:cNvPr id="9" name="Picture 8">
            <a:extLst>
              <a:ext uri="{FF2B5EF4-FFF2-40B4-BE49-F238E27FC236}">
                <a16:creationId xmlns:a16="http://schemas.microsoft.com/office/drawing/2014/main" id="{6D2C52E7-2D52-944F-A93E-2767FD8CB4DF}"/>
              </a:ext>
            </a:extLst>
          </p:cNvPr>
          <p:cNvPicPr>
            <a:picLocks noChangeAspect="1"/>
          </p:cNvPicPr>
          <p:nvPr/>
        </p:nvPicPr>
        <p:blipFill>
          <a:blip r:embed="rId2"/>
          <a:stretch>
            <a:fillRect/>
          </a:stretch>
        </p:blipFill>
        <p:spPr>
          <a:xfrm>
            <a:off x="363617" y="5802218"/>
            <a:ext cx="1623999" cy="817420"/>
          </a:xfrm>
          <a:prstGeom prst="rect">
            <a:avLst/>
          </a:prstGeom>
        </p:spPr>
      </p:pic>
      <p:sp>
        <p:nvSpPr>
          <p:cNvPr id="17" name="Picture Placeholder 11">
            <a:extLst>
              <a:ext uri="{FF2B5EF4-FFF2-40B4-BE49-F238E27FC236}">
                <a16:creationId xmlns:a16="http://schemas.microsoft.com/office/drawing/2014/main" id="{9FE6B556-ED36-ED45-935B-E7D8F5FC1C55}"/>
              </a:ext>
            </a:extLst>
          </p:cNvPr>
          <p:cNvSpPr>
            <a:spLocks noGrp="1"/>
          </p:cNvSpPr>
          <p:nvPr>
            <p:ph type="pic" sz="quarter" idx="12"/>
          </p:nvPr>
        </p:nvSpPr>
        <p:spPr>
          <a:xfrm>
            <a:off x="5117433" y="4975738"/>
            <a:ext cx="8422103" cy="1459364"/>
          </a:xfrm>
          <a:prstGeom prst="roundRect">
            <a:avLst/>
          </a:prstGeom>
          <a:solidFill>
            <a:schemeClr val="tx1"/>
          </a:solidFill>
          <a:ln w="38100">
            <a:noFill/>
          </a:ln>
        </p:spPr>
        <p:txBody>
          <a:bodyPr anchor="ctr" anchorCtr="0">
            <a:normAutofit/>
          </a:bodyPr>
          <a:lstStyle>
            <a:lvl1pPr algn="ctr">
              <a:defRPr sz="3000"/>
            </a:lvl1pPr>
          </a:lstStyle>
          <a:p>
            <a:r>
              <a:rPr lang="en-US" dirty="0"/>
              <a:t>Click icon to add picture</a:t>
            </a:r>
          </a:p>
        </p:txBody>
      </p:sp>
      <p:sp>
        <p:nvSpPr>
          <p:cNvPr id="2" name="Title 1">
            <a:extLst>
              <a:ext uri="{FF2B5EF4-FFF2-40B4-BE49-F238E27FC236}">
                <a16:creationId xmlns:a16="http://schemas.microsoft.com/office/drawing/2014/main" id="{9543D0D1-0A0F-A944-A2A2-733544183CC6}"/>
              </a:ext>
            </a:extLst>
          </p:cNvPr>
          <p:cNvSpPr>
            <a:spLocks noGrp="1"/>
          </p:cNvSpPr>
          <p:nvPr>
            <p:ph type="title" hasCustomPrompt="1"/>
          </p:nvPr>
        </p:nvSpPr>
        <p:spPr>
          <a:xfrm>
            <a:off x="5588000" y="4959229"/>
            <a:ext cx="6240383" cy="1475873"/>
          </a:xfrm>
        </p:spPr>
        <p:txBody>
          <a:bodyPr anchor="ctr">
            <a:normAutofit/>
          </a:bodyPr>
          <a:lstStyle>
            <a:lvl1pPr>
              <a:defRPr sz="4000">
                <a:solidFill>
                  <a:schemeClr val="bg1"/>
                </a:solidFill>
              </a:defRPr>
            </a:lvl1pPr>
          </a:lstStyle>
          <a:p>
            <a:r>
              <a:rPr lang="en-US" dirty="0"/>
              <a:t>Headline/Slide Title</a:t>
            </a:r>
          </a:p>
        </p:txBody>
      </p:sp>
    </p:spTree>
    <p:extLst>
      <p:ext uri="{BB962C8B-B14F-4D97-AF65-F5344CB8AC3E}">
        <p14:creationId xmlns:p14="http://schemas.microsoft.com/office/powerpoint/2010/main" val="770059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E9E2-328C-1545-9458-EFA018E987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DDA63612-219A-4F4C-AE56-C1606FF41C2E}"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066138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Content &amp; Quote">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AAE26D7-7D96-AD4F-8FAE-E5B63D3331B1}"/>
              </a:ext>
            </a:extLst>
          </p:cNvPr>
          <p:cNvSpPr>
            <a:spLocks noGrp="1"/>
          </p:cNvSpPr>
          <p:nvPr>
            <p:ph type="pic" sz="quarter" idx="10"/>
          </p:nvPr>
        </p:nvSpPr>
        <p:spPr>
          <a:xfrm>
            <a:off x="8866207" y="1221208"/>
            <a:ext cx="3946968" cy="4403485"/>
          </a:xfrm>
          <a:prstGeom prst="roundRect">
            <a:avLst/>
          </a:prstGeom>
          <a:solidFill>
            <a:schemeClr val="accent2"/>
          </a:solidFill>
        </p:spPr>
        <p:txBody>
          <a:bodyPr anchor="ctr" anchorCtr="0">
            <a:normAutofit/>
          </a:bodyPr>
          <a:lstStyle>
            <a:lvl1pPr algn="ctr">
              <a:defRPr sz="3000">
                <a:solidFill>
                  <a:schemeClr val="accent2"/>
                </a:solidFill>
              </a:defRPr>
            </a:lvl1pPr>
          </a:lstStyle>
          <a:p>
            <a:r>
              <a:rPr lang="en-US" dirty="0"/>
              <a:t>Click icon to add picture</a:t>
            </a:r>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436880" y="1472457"/>
            <a:ext cx="7932420" cy="415223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pPr fontAlgn="base">
              <a:spcBef>
                <a:spcPct val="0"/>
              </a:spcBef>
              <a:spcAft>
                <a:spcPct val="0"/>
              </a:spcAft>
            </a:pPr>
            <a:fld id="{CF57FADF-8120-4EC1-A0DF-82E86D4A4F5B}"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a:t>
            </a:fld>
            <a:endParaRPr lang="en-US" altLang="en-US" dirty="0">
              <a:solidFill>
                <a:srgbClr val="000000"/>
              </a:solidFill>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44AF7A4B-782F-C94B-BEFD-33103FCA9413}"/>
              </a:ext>
            </a:extLst>
          </p:cNvPr>
          <p:cNvSpPr>
            <a:spLocks noGrp="1"/>
          </p:cNvSpPr>
          <p:nvPr>
            <p:ph type="body" sz="quarter" idx="13" hasCustomPrompt="1"/>
          </p:nvPr>
        </p:nvSpPr>
        <p:spPr>
          <a:xfrm>
            <a:off x="9385300" y="1701800"/>
            <a:ext cx="2565400" cy="3530599"/>
          </a:xfrm>
        </p:spPr>
        <p:txBody>
          <a:bodyPr anchor="ctr" anchorCtr="0">
            <a:normAutofit/>
          </a:bodyPr>
          <a:lstStyle>
            <a:lvl1pPr>
              <a:defRPr sz="3200" b="1" i="0">
                <a:solidFill>
                  <a:schemeClr val="bg1"/>
                </a:solidFill>
                <a:latin typeface="Raleway" panose="020B0503030101060003" pitchFamily="34" charset="77"/>
              </a:defRPr>
            </a:lvl1pPr>
            <a:lvl2pPr>
              <a:defRPr sz="2000"/>
            </a:lvl2pPr>
            <a:lvl3pPr>
              <a:defRPr sz="2000"/>
            </a:lvl3pPr>
            <a:lvl4pPr>
              <a:defRPr sz="2000"/>
            </a:lvl4pPr>
          </a:lstStyle>
          <a:p>
            <a:pPr lvl="0"/>
            <a:r>
              <a:rPr lang="en-US" dirty="0"/>
              <a:t>Quote or Callout</a:t>
            </a:r>
          </a:p>
        </p:txBody>
      </p:sp>
    </p:spTree>
    <p:extLst>
      <p:ext uri="{BB962C8B-B14F-4D97-AF65-F5344CB8AC3E}">
        <p14:creationId xmlns:p14="http://schemas.microsoft.com/office/powerpoint/2010/main" val="1871945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Content &amp; Imag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A2D8612F-E863-B14C-9546-1A4E22909718}"/>
              </a:ext>
            </a:extLst>
          </p:cNvPr>
          <p:cNvSpPr/>
          <p:nvPr/>
        </p:nvSpPr>
        <p:spPr>
          <a:xfrm>
            <a:off x="6577881" y="-680666"/>
            <a:ext cx="7399100" cy="643215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11">
            <a:extLst>
              <a:ext uri="{FF2B5EF4-FFF2-40B4-BE49-F238E27FC236}">
                <a16:creationId xmlns:a16="http://schemas.microsoft.com/office/drawing/2014/main" id="{DDA341BB-F6CC-6040-96EA-C5272267FEA9}"/>
              </a:ext>
            </a:extLst>
          </p:cNvPr>
          <p:cNvSpPr>
            <a:spLocks noGrp="1"/>
          </p:cNvSpPr>
          <p:nvPr>
            <p:ph type="pic" sz="quarter" idx="10" hasCustomPrompt="1"/>
          </p:nvPr>
        </p:nvSpPr>
        <p:spPr>
          <a:xfrm>
            <a:off x="6933107" y="-320842"/>
            <a:ext cx="6128491" cy="5766237"/>
          </a:xfrm>
          <a:prstGeom prst="roundRect">
            <a:avLst/>
          </a:prstGeom>
          <a:pattFill prst="pct5">
            <a:fgClr>
              <a:schemeClr val="bg2"/>
            </a:fgClr>
            <a:bgClr>
              <a:schemeClr val="bg1"/>
            </a:bgClr>
          </a:pattFill>
          <a:ln w="6350">
            <a:noFill/>
          </a:ln>
        </p:spPr>
        <p:txBody>
          <a:bodyPr anchor="ctr" anchorCtr="0">
            <a:normAutofit/>
          </a:bodyPr>
          <a:lstStyle>
            <a:lvl1pPr algn="ctr">
              <a:defRPr sz="3000">
                <a:solidFill>
                  <a:schemeClr val="bg2">
                    <a:lumMod val="75000"/>
                  </a:schemeClr>
                </a:solidFill>
              </a:defRPr>
            </a:lvl1pPr>
          </a:lstStyle>
          <a:p>
            <a:r>
              <a:rPr lang="en-US" dirty="0"/>
              <a:t>Drag and drop </a:t>
            </a:r>
            <a:br>
              <a:rPr lang="en-US" dirty="0"/>
            </a:br>
            <a:r>
              <a:rPr lang="en-US" dirty="0"/>
              <a:t>image here</a:t>
            </a:r>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a:xfrm>
            <a:off x="436880" y="365126"/>
            <a:ext cx="5888506" cy="756565"/>
          </a:xfrm>
        </p:spPr>
        <p:txBody>
          <a:bodyPr/>
          <a:lstStyle/>
          <a:p>
            <a:r>
              <a:rPr lang="en-US" dirty="0"/>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436880" y="1472457"/>
            <a:ext cx="5888506" cy="415223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pPr fontAlgn="base">
              <a:spcBef>
                <a:spcPct val="0"/>
              </a:spcBef>
              <a:spcAft>
                <a:spcPct val="0"/>
              </a:spcAft>
            </a:pPr>
            <a:fld id="{CF57FADF-8120-4EC1-A0DF-82E86D4A4F5B}"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a:t>
            </a:fld>
            <a:endParaRPr lang="en-US" alt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8835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472184"/>
            <a:ext cx="5181600" cy="3787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AE7339-34B6-0340-927A-4DC0F40EBE6C}"/>
              </a:ext>
            </a:extLst>
          </p:cNvPr>
          <p:cNvSpPr>
            <a:spLocks noGrp="1"/>
          </p:cNvSpPr>
          <p:nvPr>
            <p:ph sz="half" idx="2"/>
          </p:nvPr>
        </p:nvSpPr>
        <p:spPr>
          <a:xfrm>
            <a:off x="6172200" y="1472184"/>
            <a:ext cx="5181600" cy="3787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9EA76BB-48BA-344E-A70D-B41150C9DD9B}"/>
              </a:ext>
            </a:extLst>
          </p:cNvPr>
          <p:cNvSpPr>
            <a:spLocks noGrp="1"/>
          </p:cNvSpPr>
          <p:nvPr>
            <p:ph type="sldNum" sz="quarter" idx="12"/>
          </p:nvPr>
        </p:nvSpPr>
        <p:spPr/>
        <p:txBody>
          <a:bodyPr/>
          <a:lstStyle/>
          <a:p>
            <a:fld id="{EA156DA5-38D4-40E5-B2F7-6D28F400A5BD}"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227738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2227801"/>
            <a:ext cx="5181600" cy="3032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0AE7339-34B6-0340-927A-4DC0F40EBE6C}"/>
              </a:ext>
            </a:extLst>
          </p:cNvPr>
          <p:cNvSpPr>
            <a:spLocks noGrp="1"/>
          </p:cNvSpPr>
          <p:nvPr>
            <p:ph sz="half" idx="2"/>
          </p:nvPr>
        </p:nvSpPr>
        <p:spPr>
          <a:xfrm>
            <a:off x="6172200" y="2227801"/>
            <a:ext cx="5181600" cy="3032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D9EA76BB-48BA-344E-A70D-B41150C9DD9B}"/>
              </a:ext>
            </a:extLst>
          </p:cNvPr>
          <p:cNvSpPr>
            <a:spLocks noGrp="1"/>
          </p:cNvSpPr>
          <p:nvPr>
            <p:ph type="sldNum" sz="quarter" idx="12"/>
          </p:nvPr>
        </p:nvSpPr>
        <p:spPr/>
        <p:txBody>
          <a:bodyPr/>
          <a:lstStyle/>
          <a:p>
            <a:pPr fontAlgn="base">
              <a:spcBef>
                <a:spcPct val="0"/>
              </a:spcBef>
              <a:spcAft>
                <a:spcPct val="0"/>
              </a:spcAft>
            </a:pPr>
            <a:fld id="{CF57FADF-8120-4EC1-A0DF-82E86D4A4F5B}"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a:t>
            </a:fld>
            <a:endParaRPr lang="en-US" altLang="en-US" dirty="0">
              <a:solidFill>
                <a:srgbClr val="00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4A2F23AF-29AF-8640-B220-43B09330146A}"/>
              </a:ext>
            </a:extLst>
          </p:cNvPr>
          <p:cNvSpPr txBox="1">
            <a:spLocks/>
          </p:cNvSpPr>
          <p:nvPr/>
        </p:nvSpPr>
        <p:spPr>
          <a:xfrm>
            <a:off x="436880" y="1471236"/>
            <a:ext cx="5181600" cy="75656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cap="none" baseline="0">
                <a:solidFill>
                  <a:schemeClr val="accent1"/>
                </a:solidFill>
                <a:latin typeface="Raleway" panose="020B0503030101060003" pitchFamily="34" charset="77"/>
                <a:ea typeface="+mj-ea"/>
                <a:cs typeface="+mj-cs"/>
              </a:defRPr>
            </a:lvl1pPr>
          </a:lstStyle>
          <a:p>
            <a:r>
              <a:rPr lang="en-US" sz="2400" dirty="0">
                <a:solidFill>
                  <a:schemeClr val="tx1"/>
                </a:solidFill>
              </a:rPr>
              <a:t>Subhead</a:t>
            </a:r>
          </a:p>
        </p:txBody>
      </p:sp>
      <p:sp>
        <p:nvSpPr>
          <p:cNvPr id="8" name="Title 1">
            <a:extLst>
              <a:ext uri="{FF2B5EF4-FFF2-40B4-BE49-F238E27FC236}">
                <a16:creationId xmlns:a16="http://schemas.microsoft.com/office/drawing/2014/main" id="{C11829DD-7D6C-444D-94FC-6B5C66F9D27A}"/>
              </a:ext>
            </a:extLst>
          </p:cNvPr>
          <p:cNvSpPr txBox="1">
            <a:spLocks/>
          </p:cNvSpPr>
          <p:nvPr/>
        </p:nvSpPr>
        <p:spPr>
          <a:xfrm>
            <a:off x="6172200" y="1459593"/>
            <a:ext cx="5181600" cy="75656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cap="none" baseline="0">
                <a:solidFill>
                  <a:schemeClr val="accent1"/>
                </a:solidFill>
                <a:latin typeface="Raleway" panose="020B0503030101060003" pitchFamily="34" charset="77"/>
                <a:ea typeface="+mj-ea"/>
                <a:cs typeface="+mj-cs"/>
              </a:defRPr>
            </a:lvl1pPr>
          </a:lstStyle>
          <a:p>
            <a:r>
              <a:rPr lang="en-US" sz="2400" dirty="0">
                <a:solidFill>
                  <a:schemeClr val="tx1"/>
                </a:solidFill>
              </a:rPr>
              <a:t>Subhead</a:t>
            </a:r>
          </a:p>
        </p:txBody>
      </p:sp>
    </p:spTree>
    <p:extLst>
      <p:ext uri="{BB962C8B-B14F-4D97-AF65-F5344CB8AC3E}">
        <p14:creationId xmlns:p14="http://schemas.microsoft.com/office/powerpoint/2010/main" val="2593495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F6AC-1105-604E-9782-03818D2E2B7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50E123E-A50F-CF41-806E-C064ABA25857}"/>
              </a:ext>
            </a:extLst>
          </p:cNvPr>
          <p:cNvSpPr>
            <a:spLocks noGrp="1"/>
          </p:cNvSpPr>
          <p:nvPr>
            <p:ph type="sldNum" sz="quarter" idx="12"/>
          </p:nvPr>
        </p:nvSpPr>
        <p:spPr/>
        <p:txBody>
          <a:bodyPr/>
          <a:lstStyle/>
          <a:p>
            <a:fld id="{EC77F076-95C8-49F4-A7A0-9EB95E9153C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517299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B82A40-A8E4-E841-8631-5E78BFD1E02D}"/>
              </a:ext>
            </a:extLst>
          </p:cNvPr>
          <p:cNvSpPr>
            <a:spLocks noGrp="1"/>
          </p:cNvSpPr>
          <p:nvPr>
            <p:ph type="title"/>
          </p:nvPr>
        </p:nvSpPr>
        <p:spPr>
          <a:xfrm>
            <a:off x="436880" y="365126"/>
            <a:ext cx="10916920" cy="756565"/>
          </a:xfrm>
          <a:prstGeom prst="rect">
            <a:avLst/>
          </a:prstGeom>
        </p:spPr>
        <p:txBody>
          <a:bodyPr vert="horz" lIns="91440" tIns="45720" rIns="91440" bIns="45720" rtlCol="0" anchor="ctr">
            <a:normAutofit/>
          </a:bodyPr>
          <a:lstStyle/>
          <a:p>
            <a:r>
              <a:rPr lang="en-US" dirty="0"/>
              <a:t>Headline/Slide Title</a:t>
            </a:r>
          </a:p>
        </p:txBody>
      </p:sp>
      <p:sp>
        <p:nvSpPr>
          <p:cNvPr id="3" name="Text Placeholder 2">
            <a:extLst>
              <a:ext uri="{FF2B5EF4-FFF2-40B4-BE49-F238E27FC236}">
                <a16:creationId xmlns:a16="http://schemas.microsoft.com/office/drawing/2014/main" id="{C51414E8-7137-2148-8123-251E57F784FA}"/>
              </a:ext>
            </a:extLst>
          </p:cNvPr>
          <p:cNvSpPr>
            <a:spLocks noGrp="1"/>
          </p:cNvSpPr>
          <p:nvPr>
            <p:ph type="body" idx="1"/>
          </p:nvPr>
        </p:nvSpPr>
        <p:spPr>
          <a:xfrm>
            <a:off x="436880" y="1472457"/>
            <a:ext cx="10916920" cy="41522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A0BE25C-E7B4-5B47-8FB2-2D6B9C96AB93}"/>
              </a:ext>
            </a:extLst>
          </p:cNvPr>
          <p:cNvSpPr>
            <a:spLocks noGrp="1"/>
          </p:cNvSpPr>
          <p:nvPr>
            <p:ph type="sldNum" sz="quarter" idx="4"/>
          </p:nvPr>
        </p:nvSpPr>
        <p:spPr>
          <a:xfrm>
            <a:off x="11204447" y="6028365"/>
            <a:ext cx="623935" cy="365125"/>
          </a:xfrm>
          <a:prstGeom prst="rect">
            <a:avLst/>
          </a:prstGeom>
        </p:spPr>
        <p:txBody>
          <a:bodyPr vert="horz" lIns="91440" tIns="45720" rIns="91440" bIns="45720" rtlCol="0" anchor="ctr"/>
          <a:lstStyle>
            <a:lvl1pPr algn="r">
              <a:defRPr sz="1800">
                <a:solidFill>
                  <a:schemeClr val="tx1"/>
                </a:solidFill>
                <a:latin typeface="Raleway" panose="020B0503030101060003" pitchFamily="34" charset="77"/>
              </a:defRPr>
            </a:lvl1pPr>
          </a:lstStyle>
          <a:p>
            <a:pPr fontAlgn="base">
              <a:spcBef>
                <a:spcPct val="0"/>
              </a:spcBef>
              <a:spcAft>
                <a:spcPct val="0"/>
              </a:spcAft>
            </a:pPr>
            <a:fld id="{CF57FADF-8120-4EC1-A0DF-82E86D4A4F5B}"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a:t>
            </a:fld>
            <a:endParaRPr lang="en-US" altLang="en-US" dirty="0">
              <a:solidFill>
                <a:srgbClr val="000000"/>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0117D0B7-4560-1247-9519-7E06CC10B5AD}"/>
              </a:ext>
            </a:extLst>
          </p:cNvPr>
          <p:cNvCxnSpPr>
            <a:cxnSpLocks/>
          </p:cNvCxnSpPr>
          <p:nvPr/>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94FBD9E-1E03-D049-B243-87827D925114}"/>
              </a:ext>
            </a:extLst>
          </p:cNvPr>
          <p:cNvPicPr>
            <a:picLocks noChangeAspect="1"/>
          </p:cNvPicPr>
          <p:nvPr/>
        </p:nvPicPr>
        <p:blipFill>
          <a:blip r:embed="rId15"/>
          <a:stretch>
            <a:fillRect/>
          </a:stretch>
        </p:blipFill>
        <p:spPr>
          <a:xfrm>
            <a:off x="363617" y="5802218"/>
            <a:ext cx="1623999" cy="817420"/>
          </a:xfrm>
          <a:prstGeom prst="rect">
            <a:avLst/>
          </a:prstGeom>
        </p:spPr>
      </p:pic>
      <p:cxnSp>
        <p:nvCxnSpPr>
          <p:cNvPr id="9" name="Straight Connector 8">
            <a:extLst>
              <a:ext uri="{FF2B5EF4-FFF2-40B4-BE49-F238E27FC236}">
                <a16:creationId xmlns:a16="http://schemas.microsoft.com/office/drawing/2014/main" id="{7C3E9F5C-C770-704E-B41D-7B649BF92B81}"/>
              </a:ext>
            </a:extLst>
          </p:cNvPr>
          <p:cNvCxnSpPr>
            <a:cxnSpLocks/>
          </p:cNvCxnSpPr>
          <p:nvPr/>
        </p:nvCxnSpPr>
        <p:spPr>
          <a:xfrm>
            <a:off x="-96982" y="1121691"/>
            <a:ext cx="8413056"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3487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l" defTabSz="914400" rtl="0" eaLnBrk="1" latinLnBrk="0" hangingPunct="1">
        <a:lnSpc>
          <a:spcPct val="90000"/>
        </a:lnSpc>
        <a:spcBef>
          <a:spcPct val="0"/>
        </a:spcBef>
        <a:buNone/>
        <a:defRPr sz="4000" b="1" kern="1200" cap="none" baseline="0">
          <a:solidFill>
            <a:schemeClr val="tx1"/>
          </a:solidFill>
          <a:latin typeface="Raleway" panose="020B0503030101060003" pitchFamily="34"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Raleway" panose="020B0503030101060003" pitchFamily="34" charset="77"/>
          <a:ea typeface="+mn-ea"/>
          <a:cs typeface="+mn-cs"/>
        </a:defRPr>
      </a:lvl1pPr>
      <a:lvl2pPr marL="230188" indent="-222250" algn="l" defTabSz="914400" rtl="0" eaLnBrk="1" latinLnBrk="0" hangingPunct="1">
        <a:lnSpc>
          <a:spcPct val="90000"/>
        </a:lnSpc>
        <a:spcBef>
          <a:spcPts val="500"/>
        </a:spcBef>
        <a:buFont typeface="Arial" panose="020B0604020202020204" pitchFamily="34" charset="0"/>
        <a:buChar char="•"/>
        <a:tabLst/>
        <a:defRPr sz="1800" kern="1200" baseline="0">
          <a:solidFill>
            <a:schemeClr val="tx1"/>
          </a:solidFill>
          <a:latin typeface="Raleway" panose="020B0503030101060003" pitchFamily="34" charset="77"/>
          <a:ea typeface="+mn-ea"/>
          <a:cs typeface="+mn-cs"/>
        </a:defRPr>
      </a:lvl2pPr>
      <a:lvl3pPr marL="630238" indent="-223838" algn="l" defTabSz="914400" rtl="0" eaLnBrk="1" latinLnBrk="0" hangingPunct="1">
        <a:lnSpc>
          <a:spcPct val="90000"/>
        </a:lnSpc>
        <a:spcBef>
          <a:spcPts val="500"/>
        </a:spcBef>
        <a:buSzPct val="120000"/>
        <a:buFont typeface="System Font Regular"/>
        <a:buChar char="◦"/>
        <a:tabLst/>
        <a:defRPr sz="1600" kern="1200" baseline="0">
          <a:solidFill>
            <a:schemeClr val="tx1"/>
          </a:solidFill>
          <a:latin typeface="Raleway" panose="020B0503030101060003" pitchFamily="34" charset="77"/>
          <a:ea typeface="+mn-ea"/>
          <a:cs typeface="+mn-cs"/>
        </a:defRPr>
      </a:lvl3pPr>
      <a:lvl4pPr marL="917575" indent="-231775" algn="l" defTabSz="914400" rtl="0" eaLnBrk="1" latinLnBrk="0" hangingPunct="1">
        <a:lnSpc>
          <a:spcPct val="90000"/>
        </a:lnSpc>
        <a:spcBef>
          <a:spcPts val="500"/>
        </a:spcBef>
        <a:buFont typeface="Wingdings" pitchFamily="2" charset="2"/>
        <a:buChar char="§"/>
        <a:tabLst/>
        <a:defRPr sz="1200" kern="1200" baseline="0">
          <a:solidFill>
            <a:schemeClr val="tx1"/>
          </a:solidFill>
          <a:latin typeface="Raleway" panose="020B0503030101060003" pitchFamily="34" charset="77"/>
          <a:ea typeface="+mn-ea"/>
          <a:cs typeface="+mn-cs"/>
        </a:defRPr>
      </a:lvl4pPr>
      <a:lvl5pPr marL="1193800" indent="-228600" algn="l" defTabSz="914400" rtl="0" eaLnBrk="1" latinLnBrk="0" hangingPunct="1">
        <a:lnSpc>
          <a:spcPct val="90000"/>
        </a:lnSpc>
        <a:spcBef>
          <a:spcPts val="500"/>
        </a:spcBef>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B82A40-A8E4-E841-8631-5E78BFD1E02D}"/>
              </a:ext>
            </a:extLst>
          </p:cNvPr>
          <p:cNvSpPr>
            <a:spLocks noGrp="1"/>
          </p:cNvSpPr>
          <p:nvPr>
            <p:ph type="title"/>
          </p:nvPr>
        </p:nvSpPr>
        <p:spPr>
          <a:xfrm>
            <a:off x="436880" y="365126"/>
            <a:ext cx="10916920" cy="756565"/>
          </a:xfrm>
          <a:prstGeom prst="rect">
            <a:avLst/>
          </a:prstGeom>
        </p:spPr>
        <p:txBody>
          <a:bodyPr vert="horz" lIns="91440" tIns="45720" rIns="91440" bIns="45720" rtlCol="0" anchor="ctr">
            <a:normAutofit/>
          </a:bodyPr>
          <a:lstStyle/>
          <a:p>
            <a:r>
              <a:rPr lang="en-US" dirty="0"/>
              <a:t>Headline/Slide Title</a:t>
            </a:r>
          </a:p>
        </p:txBody>
      </p:sp>
      <p:sp>
        <p:nvSpPr>
          <p:cNvPr id="3" name="Text Placeholder 2">
            <a:extLst>
              <a:ext uri="{FF2B5EF4-FFF2-40B4-BE49-F238E27FC236}">
                <a16:creationId xmlns:a16="http://schemas.microsoft.com/office/drawing/2014/main" id="{C51414E8-7137-2148-8123-251E57F784FA}"/>
              </a:ext>
            </a:extLst>
          </p:cNvPr>
          <p:cNvSpPr>
            <a:spLocks noGrp="1"/>
          </p:cNvSpPr>
          <p:nvPr>
            <p:ph type="body" idx="1"/>
          </p:nvPr>
        </p:nvSpPr>
        <p:spPr>
          <a:xfrm>
            <a:off x="436880" y="1472457"/>
            <a:ext cx="10916920" cy="41522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A0BE25C-E7B4-5B47-8FB2-2D6B9C96AB93}"/>
              </a:ext>
            </a:extLst>
          </p:cNvPr>
          <p:cNvSpPr>
            <a:spLocks noGrp="1"/>
          </p:cNvSpPr>
          <p:nvPr>
            <p:ph type="sldNum" sz="quarter" idx="4"/>
          </p:nvPr>
        </p:nvSpPr>
        <p:spPr>
          <a:xfrm>
            <a:off x="11204447" y="6028365"/>
            <a:ext cx="623935" cy="365125"/>
          </a:xfrm>
          <a:prstGeom prst="rect">
            <a:avLst/>
          </a:prstGeom>
        </p:spPr>
        <p:txBody>
          <a:bodyPr vert="horz" lIns="91440" tIns="45720" rIns="91440" bIns="45720" rtlCol="0" anchor="ctr"/>
          <a:lstStyle>
            <a:lvl1pPr algn="r">
              <a:defRPr sz="1800">
                <a:solidFill>
                  <a:schemeClr val="tx1"/>
                </a:solidFill>
                <a:latin typeface="Raleway" panose="020B0503030101060003" pitchFamily="34" charset="77"/>
              </a:defRPr>
            </a:lvl1pPr>
          </a:lstStyle>
          <a:p>
            <a:fld id="{2C1798A1-548B-2F4F-A949-0B360C421755}" type="slidenum">
              <a:rPr lang="en-US" smtClean="0">
                <a:solidFill>
                  <a:srgbClr val="243E8E"/>
                </a:solidFill>
              </a:rPr>
              <a:pPr/>
              <a:t>‹#›</a:t>
            </a:fld>
            <a:endParaRPr lang="en-US" dirty="0">
              <a:solidFill>
                <a:srgbClr val="243E8E"/>
              </a:solidFill>
            </a:endParaRPr>
          </a:p>
        </p:txBody>
      </p:sp>
      <p:cxnSp>
        <p:nvCxnSpPr>
          <p:cNvPr id="7" name="Straight Connector 6">
            <a:extLst>
              <a:ext uri="{FF2B5EF4-FFF2-40B4-BE49-F238E27FC236}">
                <a16:creationId xmlns:a16="http://schemas.microsoft.com/office/drawing/2014/main" id="{0117D0B7-4560-1247-9519-7E06CC10B5AD}"/>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94FBD9E-1E03-D049-B243-87827D925114}"/>
              </a:ext>
            </a:extLst>
          </p:cNvPr>
          <p:cNvPicPr>
            <a:picLocks noChangeAspect="1"/>
          </p:cNvPicPr>
          <p:nvPr userDrawn="1"/>
        </p:nvPicPr>
        <p:blipFill>
          <a:blip r:embed="rId14"/>
          <a:stretch>
            <a:fillRect/>
          </a:stretch>
        </p:blipFill>
        <p:spPr>
          <a:xfrm>
            <a:off x="363617" y="5802218"/>
            <a:ext cx="1623999" cy="817420"/>
          </a:xfrm>
          <a:prstGeom prst="rect">
            <a:avLst/>
          </a:prstGeom>
        </p:spPr>
      </p:pic>
      <p:cxnSp>
        <p:nvCxnSpPr>
          <p:cNvPr id="9" name="Straight Connector 8">
            <a:extLst>
              <a:ext uri="{FF2B5EF4-FFF2-40B4-BE49-F238E27FC236}">
                <a16:creationId xmlns:a16="http://schemas.microsoft.com/office/drawing/2014/main" id="{7C3E9F5C-C770-704E-B41D-7B649BF92B81}"/>
              </a:ext>
            </a:extLst>
          </p:cNvPr>
          <p:cNvCxnSpPr>
            <a:cxnSpLocks/>
          </p:cNvCxnSpPr>
          <p:nvPr userDrawn="1"/>
        </p:nvCxnSpPr>
        <p:spPr>
          <a:xfrm>
            <a:off x="-96982" y="1121691"/>
            <a:ext cx="8413056"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13279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hdr="0" ftr="0" dt="0"/>
  <p:txStyles>
    <p:titleStyle>
      <a:lvl1pPr algn="l" defTabSz="914400" rtl="0" eaLnBrk="1" latinLnBrk="0" hangingPunct="1">
        <a:lnSpc>
          <a:spcPct val="90000"/>
        </a:lnSpc>
        <a:spcBef>
          <a:spcPct val="0"/>
        </a:spcBef>
        <a:buNone/>
        <a:defRPr sz="4000" b="1" kern="1200" cap="none" baseline="0">
          <a:solidFill>
            <a:schemeClr val="tx1"/>
          </a:solidFill>
          <a:latin typeface="Raleway" panose="020B0503030101060003" pitchFamily="34"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Raleway" panose="020B0503030101060003" pitchFamily="34" charset="77"/>
          <a:ea typeface="+mn-ea"/>
          <a:cs typeface="+mn-cs"/>
        </a:defRPr>
      </a:lvl1pPr>
      <a:lvl2pPr marL="230188" indent="-222250" algn="l" defTabSz="914400" rtl="0" eaLnBrk="1" latinLnBrk="0" hangingPunct="1">
        <a:lnSpc>
          <a:spcPct val="90000"/>
        </a:lnSpc>
        <a:spcBef>
          <a:spcPts val="500"/>
        </a:spcBef>
        <a:buFont typeface="Arial" panose="020B0604020202020204" pitchFamily="34" charset="0"/>
        <a:buChar char="•"/>
        <a:tabLst/>
        <a:defRPr sz="1800" kern="1200" baseline="0">
          <a:solidFill>
            <a:schemeClr val="tx1"/>
          </a:solidFill>
          <a:latin typeface="Raleway" panose="020B0503030101060003" pitchFamily="34" charset="77"/>
          <a:ea typeface="+mn-ea"/>
          <a:cs typeface="+mn-cs"/>
        </a:defRPr>
      </a:lvl2pPr>
      <a:lvl3pPr marL="630238" indent="-223838" algn="l" defTabSz="914400" rtl="0" eaLnBrk="1" latinLnBrk="0" hangingPunct="1">
        <a:lnSpc>
          <a:spcPct val="90000"/>
        </a:lnSpc>
        <a:spcBef>
          <a:spcPts val="500"/>
        </a:spcBef>
        <a:buSzPct val="120000"/>
        <a:buFont typeface="System Font Regular"/>
        <a:buChar char="◦"/>
        <a:tabLst/>
        <a:defRPr sz="1600" kern="1200" baseline="0">
          <a:solidFill>
            <a:schemeClr val="tx1"/>
          </a:solidFill>
          <a:latin typeface="Raleway" panose="020B0503030101060003" pitchFamily="34" charset="77"/>
          <a:ea typeface="+mn-ea"/>
          <a:cs typeface="+mn-cs"/>
        </a:defRPr>
      </a:lvl3pPr>
      <a:lvl4pPr marL="917575" indent="-231775" algn="l" defTabSz="914400" rtl="0" eaLnBrk="1" latinLnBrk="0" hangingPunct="1">
        <a:lnSpc>
          <a:spcPct val="90000"/>
        </a:lnSpc>
        <a:spcBef>
          <a:spcPts val="500"/>
        </a:spcBef>
        <a:buFont typeface="Wingdings" pitchFamily="2" charset="2"/>
        <a:buChar char="§"/>
        <a:tabLst/>
        <a:defRPr sz="1200" kern="1200" baseline="0">
          <a:solidFill>
            <a:schemeClr val="tx1"/>
          </a:solidFill>
          <a:latin typeface="Raleway" panose="020B0503030101060003" pitchFamily="34" charset="77"/>
          <a:ea typeface="+mn-ea"/>
          <a:cs typeface="+mn-cs"/>
        </a:defRPr>
      </a:lvl4pPr>
      <a:lvl5pPr marL="1193800" indent="-228600" algn="l" defTabSz="914400" rtl="0" eaLnBrk="1" latinLnBrk="0" hangingPunct="1">
        <a:lnSpc>
          <a:spcPct val="90000"/>
        </a:lnSpc>
        <a:spcBef>
          <a:spcPts val="500"/>
        </a:spcBef>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mailto:straw@purdue.edu" TargetMode="External"/><Relationship Id="rId2" Type="http://schemas.openxmlformats.org/officeDocument/2006/relationships/hyperlink" Target="mailto:animalhealth@boah.in.gov"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90B500-AB5D-A947-9A48-8DAB4FCC7D45}"/>
              </a:ext>
            </a:extLst>
          </p:cNvPr>
          <p:cNvSpPr>
            <a:spLocks noGrp="1"/>
          </p:cNvSpPr>
          <p:nvPr>
            <p:ph type="ctrTitle"/>
          </p:nvPr>
        </p:nvSpPr>
        <p:spPr>
          <a:xfrm>
            <a:off x="5430279" y="2166433"/>
            <a:ext cx="6141961" cy="1089529"/>
          </a:xfrm>
        </p:spPr>
        <p:txBody>
          <a:bodyPr/>
          <a:lstStyle/>
          <a:p>
            <a:r>
              <a:rPr lang="en-US" dirty="0"/>
              <a:t>Home Based Vendor Basics</a:t>
            </a:r>
          </a:p>
        </p:txBody>
      </p:sp>
      <p:sp>
        <p:nvSpPr>
          <p:cNvPr id="5" name="Subtitle 4">
            <a:extLst>
              <a:ext uri="{FF2B5EF4-FFF2-40B4-BE49-F238E27FC236}">
                <a16:creationId xmlns:a16="http://schemas.microsoft.com/office/drawing/2014/main" id="{F3D18034-FEB2-954E-BC28-CD213C3DB54F}"/>
              </a:ext>
            </a:extLst>
          </p:cNvPr>
          <p:cNvSpPr>
            <a:spLocks noGrp="1"/>
          </p:cNvSpPr>
          <p:nvPr>
            <p:ph type="subTitle" idx="1"/>
          </p:nvPr>
        </p:nvSpPr>
        <p:spPr>
          <a:xfrm>
            <a:off x="5430279" y="3762946"/>
            <a:ext cx="6141962" cy="885371"/>
          </a:xfrm>
        </p:spPr>
        <p:txBody>
          <a:bodyPr/>
          <a:lstStyle/>
          <a:p>
            <a:r>
              <a:rPr lang="en-US" dirty="0"/>
              <a:t>Sharon I. Pattee: Food Scientist </a:t>
            </a:r>
          </a:p>
          <a:p>
            <a:r>
              <a:rPr lang="en-US" dirty="0"/>
              <a:t>Food Protection Division</a:t>
            </a:r>
          </a:p>
        </p:txBody>
      </p:sp>
    </p:spTree>
    <p:extLst>
      <p:ext uri="{BB962C8B-B14F-4D97-AF65-F5344CB8AC3E}">
        <p14:creationId xmlns:p14="http://schemas.microsoft.com/office/powerpoint/2010/main" val="983838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latin typeface="Arial Black" panose="020B0A04020102020204" pitchFamily="34" charset="0"/>
              </a:rPr>
              <a:t>Statutory Term</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sz="2800" dirty="0">
                <a:latin typeface="Raleway Medium" pitchFamily="2" charset="0"/>
              </a:rPr>
              <a:t>An </a:t>
            </a:r>
            <a:r>
              <a:rPr lang="en-US" sz="2800" b="1" dirty="0">
                <a:latin typeface="Raleway Medium" pitchFamily="2" charset="0"/>
              </a:rPr>
              <a:t>“End Consumer” </a:t>
            </a:r>
            <a:r>
              <a:rPr lang="en-US" sz="2800" dirty="0">
                <a:latin typeface="Raleway Medium" pitchFamily="2" charset="0"/>
              </a:rPr>
              <a:t>is a person who is the last person to purchase any food product and who does not resell the food product</a:t>
            </a:r>
          </a:p>
          <a:p>
            <a:pPr marL="457200" indent="-457200">
              <a:buFont typeface="Arial" panose="020B0604020202020204" pitchFamily="34" charset="0"/>
              <a:buChar char="•"/>
            </a:pPr>
            <a:r>
              <a:rPr lang="en-US" sz="2800" dirty="0">
                <a:latin typeface="Raleway Medium" pitchFamily="2" charset="0"/>
              </a:rPr>
              <a:t>As found in IC 16-42-5-29(b)</a:t>
            </a:r>
          </a:p>
        </p:txBody>
      </p:sp>
    </p:spTree>
    <p:extLst>
      <p:ext uri="{BB962C8B-B14F-4D97-AF65-F5344CB8AC3E}">
        <p14:creationId xmlns:p14="http://schemas.microsoft.com/office/powerpoint/2010/main" val="307953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b="1" dirty="0">
                <a:latin typeface="Arial Black" panose="020B0A04020102020204" pitchFamily="34" charset="0"/>
              </a:rPr>
              <a:t>Examples of PHF</a:t>
            </a:r>
          </a:p>
        </p:txBody>
      </p:sp>
      <p:sp>
        <p:nvSpPr>
          <p:cNvPr id="3" name="Content Placeholder 2"/>
          <p:cNvSpPr>
            <a:spLocks noGrp="1"/>
          </p:cNvSpPr>
          <p:nvPr>
            <p:ph idx="1"/>
          </p:nvPr>
        </p:nvSpPr>
        <p:spPr>
          <a:xfrm>
            <a:off x="887767" y="1477391"/>
            <a:ext cx="10607040" cy="4299065"/>
          </a:xfrm>
        </p:spPr>
        <p:txBody>
          <a:bodyPr/>
          <a:lstStyle/>
          <a:p>
            <a:pPr marL="457200" indent="-457200" eaLnBrk="1" hangingPunct="1">
              <a:buFont typeface="Arial" panose="020B0604020202020204" pitchFamily="34" charset="0"/>
              <a:buChar char="•"/>
              <a:defRPr/>
            </a:pPr>
            <a:r>
              <a:rPr lang="en-US" sz="2800" dirty="0">
                <a:latin typeface="Raleway Medium" pitchFamily="2" charset="0"/>
              </a:rPr>
              <a:t>Meat, poultry, aquatic animal products </a:t>
            </a:r>
          </a:p>
          <a:p>
            <a:pPr marL="457200" indent="-457200" eaLnBrk="1" hangingPunct="1">
              <a:buFont typeface="Arial" panose="020B0604020202020204" pitchFamily="34" charset="0"/>
              <a:buChar char="•"/>
              <a:defRPr/>
            </a:pPr>
            <a:r>
              <a:rPr lang="en-US" sz="2800" dirty="0">
                <a:latin typeface="Raleway Medium" pitchFamily="2" charset="0"/>
              </a:rPr>
              <a:t>Dairy </a:t>
            </a:r>
          </a:p>
          <a:p>
            <a:pPr marL="457200" indent="-457200" eaLnBrk="1" hangingPunct="1">
              <a:buFont typeface="Arial" panose="020B0604020202020204" pitchFamily="34" charset="0"/>
              <a:buChar char="•"/>
              <a:defRPr/>
            </a:pPr>
            <a:r>
              <a:rPr lang="en-US" sz="2800" dirty="0">
                <a:latin typeface="Raleway Medium" pitchFamily="2" charset="0"/>
              </a:rPr>
              <a:t>Egg products </a:t>
            </a:r>
          </a:p>
          <a:p>
            <a:pPr lvl="2">
              <a:defRPr/>
            </a:pPr>
            <a:r>
              <a:rPr lang="en-US" sz="2600" dirty="0">
                <a:latin typeface="Raleway Medium" pitchFamily="2" charset="0"/>
              </a:rPr>
              <a:t>Excluding some baked items and dried noodles; raw shell eggs are able to be sold through the Indiana State Egg Board</a:t>
            </a:r>
          </a:p>
          <a:p>
            <a:pPr lvl="1" eaLnBrk="1" hangingPunct="1">
              <a:defRPr/>
            </a:pPr>
            <a:endParaRPr lang="en-US" dirty="0"/>
          </a:p>
          <a:p>
            <a:pPr marL="457200" lvl="1" indent="0" eaLnBrk="1" hangingPunct="1">
              <a:buNone/>
              <a:defRPr/>
            </a:pPr>
            <a:endParaRPr lang="en-US" dirty="0"/>
          </a:p>
        </p:txBody>
      </p:sp>
    </p:spTree>
    <p:extLst>
      <p:ext uri="{BB962C8B-B14F-4D97-AF65-F5344CB8AC3E}">
        <p14:creationId xmlns:p14="http://schemas.microsoft.com/office/powerpoint/2010/main" val="3515338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b="1" dirty="0">
                <a:latin typeface="Arial Black" panose="020B0A04020102020204" pitchFamily="34" charset="0"/>
              </a:rPr>
              <a:t>Examples of PHF</a:t>
            </a:r>
          </a:p>
        </p:txBody>
      </p:sp>
      <p:sp>
        <p:nvSpPr>
          <p:cNvPr id="11267" name="Content Placeholder 2"/>
          <p:cNvSpPr>
            <a:spLocks noGrp="1"/>
          </p:cNvSpPr>
          <p:nvPr>
            <p:ph idx="1"/>
          </p:nvPr>
        </p:nvSpPr>
        <p:spPr>
          <a:xfrm>
            <a:off x="662747" y="1453393"/>
            <a:ext cx="11070336" cy="4563268"/>
          </a:xfrm>
        </p:spPr>
        <p:txBody>
          <a:bodyPr/>
          <a:lstStyle/>
          <a:p>
            <a:pPr marL="457200" indent="-457200" eaLnBrk="1" hangingPunct="1">
              <a:buFont typeface="Arial" panose="020B0604020202020204" pitchFamily="34" charset="0"/>
              <a:buChar char="•"/>
            </a:pPr>
            <a:r>
              <a:rPr lang="en-US" altLang="en-US" sz="2800" dirty="0">
                <a:latin typeface="Raleway Medium" pitchFamily="2" charset="0"/>
              </a:rPr>
              <a:t>Use of “reduced oxygen packaging” (ROP) methods </a:t>
            </a:r>
          </a:p>
          <a:p>
            <a:pPr marL="457200" indent="-457200" eaLnBrk="1" hangingPunct="1">
              <a:buFont typeface="Arial" panose="020B0604020202020204" pitchFamily="34" charset="0"/>
              <a:buChar char="•"/>
            </a:pPr>
            <a:r>
              <a:rPr lang="en-US" altLang="en-US" sz="2800" dirty="0">
                <a:latin typeface="Raleway Medium" pitchFamily="2" charset="0"/>
              </a:rPr>
              <a:t>Canned or hermetically sealed containers of acidified or     low-acid foods; produce items in an oxygen sealed container</a:t>
            </a:r>
          </a:p>
          <a:p>
            <a:pPr marL="457200" indent="-457200" eaLnBrk="1" hangingPunct="1">
              <a:buFont typeface="Arial" panose="020B0604020202020204" pitchFamily="34" charset="0"/>
              <a:buChar char="•"/>
            </a:pPr>
            <a:r>
              <a:rPr lang="en-US" altLang="en-US" sz="2800" dirty="0">
                <a:latin typeface="Raleway Medium" pitchFamily="2" charset="0"/>
              </a:rPr>
              <a:t>Cut melons, raw seed sprouts </a:t>
            </a:r>
          </a:p>
          <a:p>
            <a:pPr marL="457200" indent="-457200" eaLnBrk="1" hangingPunct="1">
              <a:buFont typeface="Arial" panose="020B0604020202020204" pitchFamily="34" charset="0"/>
              <a:buChar char="•"/>
            </a:pPr>
            <a:r>
              <a:rPr lang="en-US" altLang="en-US" sz="2800" dirty="0">
                <a:latin typeface="Raleway Medium" pitchFamily="2" charset="0"/>
              </a:rPr>
              <a:t>Jerky</a:t>
            </a:r>
          </a:p>
          <a:p>
            <a:pPr marL="457200" indent="-457200" eaLnBrk="1" hangingPunct="1">
              <a:buFont typeface="Arial" panose="020B0604020202020204" pitchFamily="34" charset="0"/>
              <a:buChar char="•"/>
            </a:pPr>
            <a:r>
              <a:rPr lang="en-US" altLang="en-US" sz="2800" dirty="0">
                <a:latin typeface="Raleway Medium" pitchFamily="2" charset="0"/>
              </a:rPr>
              <a:t>Non-modified garlic-in-oil mixtures </a:t>
            </a:r>
          </a:p>
          <a:p>
            <a:pPr marL="457200" indent="-457200" eaLnBrk="1" hangingPunct="1">
              <a:buFont typeface="Arial" panose="020B0604020202020204" pitchFamily="34" charset="0"/>
              <a:buChar char="•"/>
            </a:pPr>
            <a:r>
              <a:rPr lang="en-US" altLang="en-US" sz="2800" dirty="0">
                <a:latin typeface="Raleway Medium" pitchFamily="2" charset="0"/>
              </a:rPr>
              <a:t>Cut tomatoes and cut leafy greens </a:t>
            </a:r>
          </a:p>
          <a:p>
            <a:pPr lvl="2"/>
            <a:r>
              <a:rPr lang="en-US" altLang="en-US" sz="2200" dirty="0">
                <a:latin typeface="Raleway Medium" pitchFamily="2" charset="0"/>
              </a:rPr>
              <a:t>FDA says these products require Time/Temperature Control for Food Safety (TCS) which equals a potentially hazardous food</a:t>
            </a:r>
          </a:p>
          <a:p>
            <a:pPr marL="0" indent="0" eaLnBrk="1" hangingPunct="1">
              <a:buNone/>
            </a:pPr>
            <a:endParaRPr lang="en-US" altLang="en-US" dirty="0">
              <a:latin typeface="Raleway Medium" pitchFamily="2" charset="0"/>
            </a:endParaRPr>
          </a:p>
        </p:txBody>
      </p:sp>
    </p:spTree>
    <p:extLst>
      <p:ext uri="{BB962C8B-B14F-4D97-AF65-F5344CB8AC3E}">
        <p14:creationId xmlns:p14="http://schemas.microsoft.com/office/powerpoint/2010/main" val="550898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04351" y="142782"/>
            <a:ext cx="9384890" cy="1143000"/>
          </a:xfrm>
        </p:spPr>
        <p:txBody>
          <a:bodyPr/>
          <a:lstStyle/>
          <a:p>
            <a:pPr eaLnBrk="1" hangingPunct="1"/>
            <a:r>
              <a:rPr lang="en-US" altLang="en-US" b="1" dirty="0">
                <a:latin typeface="Arial Black" panose="020B0A04020102020204" pitchFamily="34" charset="0"/>
              </a:rPr>
              <a:t>Examples of HBV Products</a:t>
            </a:r>
          </a:p>
        </p:txBody>
      </p:sp>
      <p:sp>
        <p:nvSpPr>
          <p:cNvPr id="13315" name="Content Placeholder 2"/>
          <p:cNvSpPr>
            <a:spLocks noGrp="1"/>
          </p:cNvSpPr>
          <p:nvPr>
            <p:ph idx="1"/>
          </p:nvPr>
        </p:nvSpPr>
        <p:spPr>
          <a:xfrm>
            <a:off x="738149" y="1362150"/>
            <a:ext cx="10948416" cy="4648200"/>
          </a:xfrm>
        </p:spPr>
        <p:txBody>
          <a:bodyPr>
            <a:normAutofit/>
          </a:bodyPr>
          <a:lstStyle/>
          <a:p>
            <a:pPr marL="342900" indent="-342900" eaLnBrk="1" hangingPunct="1">
              <a:buFont typeface="Arial" panose="020B0604020202020204" pitchFamily="34" charset="0"/>
              <a:buChar char="•"/>
            </a:pPr>
            <a:r>
              <a:rPr lang="en-US" altLang="en-US" sz="2400" dirty="0">
                <a:latin typeface="Raleway Medium" pitchFamily="2" charset="0"/>
              </a:rPr>
              <a:t>Baked goods – cakes, fruit pies, cookies, brownies, dry noodles </a:t>
            </a:r>
          </a:p>
          <a:p>
            <a:pPr marL="342900" indent="-342900" eaLnBrk="1" hangingPunct="1">
              <a:buFont typeface="Arial" panose="020B0604020202020204" pitchFamily="34" charset="0"/>
              <a:buChar char="•"/>
            </a:pPr>
            <a:r>
              <a:rPr lang="en-US" altLang="en-US" sz="2400" dirty="0">
                <a:latin typeface="Raleway Medium" pitchFamily="2" charset="0"/>
              </a:rPr>
              <a:t>Candy and confections – caramels, chocolates, fudge, hard candy </a:t>
            </a:r>
          </a:p>
          <a:p>
            <a:pPr marL="342900" indent="-342900" eaLnBrk="1" hangingPunct="1">
              <a:buFont typeface="Arial" panose="020B0604020202020204" pitchFamily="34" charset="0"/>
              <a:buChar char="•"/>
            </a:pPr>
            <a:r>
              <a:rPr lang="en-US" altLang="en-US" sz="2400" dirty="0">
                <a:latin typeface="Raleway Medium" pitchFamily="2" charset="0"/>
              </a:rPr>
              <a:t>Whole, uncut produce</a:t>
            </a:r>
          </a:p>
          <a:p>
            <a:pPr marL="342900" indent="-342900" eaLnBrk="1" hangingPunct="1">
              <a:buFont typeface="Arial" panose="020B0604020202020204" pitchFamily="34" charset="0"/>
              <a:buChar char="•"/>
            </a:pPr>
            <a:r>
              <a:rPr lang="en-US" altLang="en-US" sz="2400" dirty="0">
                <a:latin typeface="Raleway Medium" pitchFamily="2" charset="0"/>
              </a:rPr>
              <a:t>Tree nuts and legumes </a:t>
            </a:r>
          </a:p>
          <a:p>
            <a:pPr marL="342900" indent="-342900" eaLnBrk="1" hangingPunct="1">
              <a:buFont typeface="Arial" panose="020B0604020202020204" pitchFamily="34" charset="0"/>
              <a:buChar char="•"/>
            </a:pPr>
            <a:r>
              <a:rPr lang="en-US" altLang="en-US" sz="2400" dirty="0">
                <a:latin typeface="Raleway Medium" pitchFamily="2" charset="0"/>
              </a:rPr>
              <a:t>Honey, molasses, sorghum, maple syrup </a:t>
            </a:r>
          </a:p>
          <a:p>
            <a:pPr marL="342900" indent="-342900" eaLnBrk="1" hangingPunct="1">
              <a:buFont typeface="Arial" panose="020B0604020202020204" pitchFamily="34" charset="0"/>
              <a:buChar char="•"/>
            </a:pPr>
            <a:r>
              <a:rPr lang="en-US" altLang="en-US" sz="2400" dirty="0">
                <a:latin typeface="Raleway Medium" pitchFamily="2" charset="0"/>
              </a:rPr>
              <a:t>Jams, jellies, preserves – only high acid fruit in sugar</a:t>
            </a:r>
          </a:p>
          <a:p>
            <a:pPr marL="342900" indent="-342900" eaLnBrk="1" hangingPunct="1">
              <a:buFont typeface="Arial" panose="020B0604020202020204" pitchFamily="34" charset="0"/>
              <a:buChar char="•"/>
            </a:pPr>
            <a:r>
              <a:rPr lang="en-US" altLang="en-US" sz="2400" dirty="0">
                <a:latin typeface="Raleway Medium" pitchFamily="2" charset="0"/>
              </a:rPr>
              <a:t>May be temperature controlled only for quality</a:t>
            </a:r>
          </a:p>
          <a:p>
            <a:pPr marL="342900" indent="-342900" eaLnBrk="1" hangingPunct="1">
              <a:buFont typeface="Arial" panose="020B0604020202020204" pitchFamily="34" charset="0"/>
              <a:buChar char="•"/>
            </a:pPr>
            <a:r>
              <a:rPr lang="en-US" altLang="en-US" sz="2400" dirty="0">
                <a:latin typeface="Raleway Medium" pitchFamily="2" charset="0"/>
              </a:rPr>
              <a:t>Some rabbit, poultry and in-shell chicken eggs</a:t>
            </a:r>
          </a:p>
          <a:p>
            <a:pPr marL="342900" indent="-342900" eaLnBrk="1" hangingPunct="1">
              <a:buFont typeface="Arial" panose="020B0604020202020204" pitchFamily="34" charset="0"/>
              <a:buChar char="•"/>
            </a:pPr>
            <a:r>
              <a:rPr lang="en-US" altLang="en-US" sz="2400" dirty="0">
                <a:latin typeface="Raleway Medium" pitchFamily="2" charset="0"/>
              </a:rPr>
              <a:t>Wild mushrooms (risk with this product therefore IDOH strongly advises the mushrooms be identified by an IDOH recognized mushroom expert)</a:t>
            </a:r>
          </a:p>
        </p:txBody>
      </p:sp>
    </p:spTree>
    <p:extLst>
      <p:ext uri="{BB962C8B-B14F-4D97-AF65-F5344CB8AC3E}">
        <p14:creationId xmlns:p14="http://schemas.microsoft.com/office/powerpoint/2010/main" val="1422141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Examples of HBV Products</a:t>
            </a:r>
          </a:p>
        </p:txBody>
      </p:sp>
      <p:sp>
        <p:nvSpPr>
          <p:cNvPr id="3" name="Content Placeholder 2"/>
          <p:cNvSpPr>
            <a:spLocks noGrp="1"/>
          </p:cNvSpPr>
          <p:nvPr>
            <p:ph idx="1"/>
          </p:nvPr>
        </p:nvSpPr>
        <p:spPr>
          <a:xfrm>
            <a:off x="692458" y="1599461"/>
            <a:ext cx="10884023" cy="4114800"/>
          </a:xfrm>
        </p:spPr>
        <p:txBody>
          <a:bodyPr/>
          <a:lstStyle/>
          <a:p>
            <a:pPr marL="457200" indent="-457200">
              <a:buFont typeface="Arial" panose="020B0604020202020204" pitchFamily="34" charset="0"/>
              <a:buChar char="•"/>
            </a:pPr>
            <a:r>
              <a:rPr lang="en-US" sz="2800" dirty="0">
                <a:solidFill>
                  <a:schemeClr val="accent6"/>
                </a:solidFill>
                <a:latin typeface="Raleway Medium" pitchFamily="2" charset="0"/>
              </a:rPr>
              <a:t>Cut, leafy greens are potentially hazardous food (</a:t>
            </a:r>
            <a:r>
              <a:rPr lang="en-US" sz="2800" dirty="0" err="1">
                <a:solidFill>
                  <a:schemeClr val="accent6"/>
                </a:solidFill>
                <a:latin typeface="Raleway Medium" pitchFamily="2" charset="0"/>
              </a:rPr>
              <a:t>phf</a:t>
            </a:r>
            <a:r>
              <a:rPr lang="en-US" sz="2800" dirty="0">
                <a:solidFill>
                  <a:schemeClr val="accent6"/>
                </a:solidFill>
                <a:latin typeface="Raleway Medium" pitchFamily="2" charset="0"/>
              </a:rPr>
              <a:t>) products and cannot be sold by a HBV; </a:t>
            </a:r>
            <a:r>
              <a:rPr lang="en-US" sz="2800" b="1" dirty="0">
                <a:solidFill>
                  <a:schemeClr val="accent6"/>
                </a:solidFill>
                <a:latin typeface="Raleway Medium" pitchFamily="2" charset="0"/>
              </a:rPr>
              <a:t>unless</a:t>
            </a:r>
            <a:r>
              <a:rPr lang="en-US" sz="2800" dirty="0">
                <a:solidFill>
                  <a:schemeClr val="accent6"/>
                </a:solidFill>
                <a:latin typeface="Raleway Medium" pitchFamily="2" charset="0"/>
              </a:rPr>
              <a:t>, a cut tomato or cut, leafy green bearing product: </a:t>
            </a:r>
          </a:p>
          <a:p>
            <a:pPr marL="973138" lvl="2" indent="-342900">
              <a:buSzPct val="64000"/>
              <a:buFont typeface="Courier New" panose="02070309020205020404" pitchFamily="49" charset="0"/>
              <a:buChar char="o"/>
            </a:pPr>
            <a:r>
              <a:rPr lang="en-US" sz="2200" dirty="0">
                <a:solidFill>
                  <a:schemeClr val="accent6"/>
                </a:solidFill>
                <a:latin typeface="Raleway Medium" pitchFamily="2" charset="0"/>
              </a:rPr>
              <a:t>Has been acidified by adding acid or by the action of a culture (fermented) </a:t>
            </a:r>
          </a:p>
          <a:p>
            <a:pPr marL="973138" lvl="2" indent="-342900">
              <a:buSzPct val="64000"/>
              <a:buFont typeface="Courier New" panose="02070309020205020404" pitchFamily="49" charset="0"/>
              <a:buChar char="o"/>
            </a:pPr>
            <a:r>
              <a:rPr lang="en-US" sz="2200" b="1" i="1" dirty="0">
                <a:solidFill>
                  <a:schemeClr val="accent6"/>
                </a:solidFill>
                <a:latin typeface="Raleway Medium" pitchFamily="2" charset="0"/>
              </a:rPr>
              <a:t>Is not </a:t>
            </a:r>
            <a:r>
              <a:rPr lang="en-US" sz="2200" b="1" dirty="0">
                <a:solidFill>
                  <a:schemeClr val="accent6"/>
                </a:solidFill>
                <a:latin typeface="Raleway Medium" pitchFamily="2" charset="0"/>
              </a:rPr>
              <a:t>put into an oxygen sealed container</a:t>
            </a:r>
            <a:r>
              <a:rPr lang="en-US" sz="2200" dirty="0">
                <a:solidFill>
                  <a:schemeClr val="accent6"/>
                </a:solidFill>
                <a:latin typeface="Raleway Medium" pitchFamily="2" charset="0"/>
              </a:rPr>
              <a:t> </a:t>
            </a:r>
          </a:p>
          <a:p>
            <a:pPr marL="973138" lvl="2" indent="-342900">
              <a:buSzPct val="64000"/>
              <a:buFont typeface="Courier New" panose="02070309020205020404" pitchFamily="49" charset="0"/>
              <a:buChar char="o"/>
            </a:pPr>
            <a:r>
              <a:rPr lang="en-US" sz="2200" dirty="0">
                <a:solidFill>
                  <a:schemeClr val="accent6"/>
                </a:solidFill>
                <a:latin typeface="Raleway Medium" pitchFamily="2" charset="0"/>
              </a:rPr>
              <a:t>Can be measured by the vendor to show the product has a pH of 4.6 or less by use of a calibrated pH meter in the presence of a regulatory official</a:t>
            </a:r>
          </a:p>
        </p:txBody>
      </p:sp>
    </p:spTree>
    <p:extLst>
      <p:ext uri="{BB962C8B-B14F-4D97-AF65-F5344CB8AC3E}">
        <p14:creationId xmlns:p14="http://schemas.microsoft.com/office/powerpoint/2010/main" val="2321986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Can’t Be Done as a HBV</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800" dirty="0">
                <a:latin typeface="Raleway Medium" pitchFamily="2" charset="0"/>
              </a:rPr>
              <a:t>Heat treated vegetables </a:t>
            </a:r>
          </a:p>
          <a:p>
            <a:pPr marL="457200" indent="-457200">
              <a:buFont typeface="Arial" panose="020B0604020202020204" pitchFamily="34" charset="0"/>
              <a:buChar char="•"/>
            </a:pPr>
            <a:r>
              <a:rPr lang="en-US" sz="2800" dirty="0">
                <a:latin typeface="Raleway Medium" pitchFamily="2" charset="0"/>
              </a:rPr>
              <a:t>Fermented vegetables in sealed containers</a:t>
            </a:r>
          </a:p>
          <a:p>
            <a:pPr marL="457200" indent="-457200">
              <a:buFont typeface="Arial" panose="020B0604020202020204" pitchFamily="34" charset="0"/>
              <a:buChar char="•"/>
            </a:pPr>
            <a:r>
              <a:rPr lang="en-US" sz="2800" dirty="0">
                <a:latin typeface="Raleway Medium" pitchFamily="2" charset="0"/>
              </a:rPr>
              <a:t>“Low acid” or “acidified” canned foods</a:t>
            </a:r>
          </a:p>
          <a:p>
            <a:pPr marL="457200" indent="-457200">
              <a:buFont typeface="Arial" panose="020B0604020202020204" pitchFamily="34" charset="0"/>
              <a:buChar char="•"/>
            </a:pPr>
            <a:r>
              <a:rPr lang="en-US" altLang="en-US" sz="2800" dirty="0">
                <a:latin typeface="Raleway Medium" pitchFamily="2" charset="0"/>
              </a:rPr>
              <a:t>Shell eggs not from a domestic chicken (duck, quail, turkey)</a:t>
            </a:r>
          </a:p>
          <a:p>
            <a:endParaRPr lang="en-US" dirty="0"/>
          </a:p>
          <a:p>
            <a:endParaRPr lang="en-US" dirty="0"/>
          </a:p>
          <a:p>
            <a:endParaRPr lang="en-US" dirty="0"/>
          </a:p>
        </p:txBody>
      </p:sp>
    </p:spTree>
    <p:extLst>
      <p:ext uri="{BB962C8B-B14F-4D97-AF65-F5344CB8AC3E}">
        <p14:creationId xmlns:p14="http://schemas.microsoft.com/office/powerpoint/2010/main" val="1219114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Black" panose="020B0A04020102020204" pitchFamily="34" charset="0"/>
              </a:rPr>
              <a:t>HBV Poultry</a:t>
            </a:r>
          </a:p>
        </p:txBody>
      </p:sp>
      <p:sp>
        <p:nvSpPr>
          <p:cNvPr id="3" name="Content Placeholder 2"/>
          <p:cNvSpPr>
            <a:spLocks noGrp="1"/>
          </p:cNvSpPr>
          <p:nvPr>
            <p:ph idx="1"/>
          </p:nvPr>
        </p:nvSpPr>
        <p:spPr>
          <a:xfrm>
            <a:off x="713740" y="1434245"/>
            <a:ext cx="10363200" cy="4114800"/>
          </a:xfrm>
        </p:spPr>
        <p:txBody>
          <a:bodyPr>
            <a:normAutofit lnSpcReduction="10000"/>
          </a:bodyPr>
          <a:lstStyle/>
          <a:p>
            <a:pPr marL="457200" indent="-457200">
              <a:buFont typeface="Arial" panose="020B0604020202020204" pitchFamily="34" charset="0"/>
              <a:buChar char="•"/>
            </a:pPr>
            <a:r>
              <a:rPr lang="en-US" sz="2800" dirty="0">
                <a:latin typeface="Raleway Medium" pitchFamily="2" charset="0"/>
              </a:rPr>
              <a:t>Up to 1000 birds not a FE</a:t>
            </a:r>
          </a:p>
          <a:p>
            <a:pPr lvl="2"/>
            <a:r>
              <a:rPr lang="en-US" sz="2200" dirty="0">
                <a:latin typeface="Raleway Medium" pitchFamily="2" charset="0"/>
              </a:rPr>
              <a:t>Can be sold to the end consumer at a Farmers Market, roadside stand, from the farm</a:t>
            </a:r>
          </a:p>
          <a:p>
            <a:pPr marL="457200" indent="-457200">
              <a:buFont typeface="Arial" panose="020B0604020202020204" pitchFamily="34" charset="0"/>
              <a:buChar char="•"/>
            </a:pPr>
            <a:r>
              <a:rPr lang="en-US" sz="2800" dirty="0">
                <a:latin typeface="Raleway Medium" pitchFamily="2" charset="0"/>
              </a:rPr>
              <a:t>Over 1000 birds contact Meat and Poultry Division of the Indiana State Board of Animal Health (BOAH)</a:t>
            </a:r>
          </a:p>
          <a:p>
            <a:pPr marL="457200" indent="-457200">
              <a:buFont typeface="Arial" panose="020B0604020202020204" pitchFamily="34" charset="0"/>
              <a:buChar char="•"/>
            </a:pPr>
            <a:r>
              <a:rPr lang="en-US" sz="2800" dirty="0">
                <a:latin typeface="Raleway Medium" pitchFamily="2" charset="0"/>
              </a:rPr>
              <a:t>1-20,000 BOAH “limited permit” to sell to RFEs</a:t>
            </a:r>
          </a:p>
          <a:p>
            <a:pPr marL="457200" indent="-457200">
              <a:buFont typeface="Arial" panose="020B0604020202020204" pitchFamily="34" charset="0"/>
              <a:buChar char="•"/>
            </a:pPr>
            <a:r>
              <a:rPr lang="en-US" sz="2800" dirty="0">
                <a:latin typeface="Raleway Medium" pitchFamily="2" charset="0"/>
              </a:rPr>
              <a:t>All poultry produced and sold at a farmers market or roadside stand must be sold frozen</a:t>
            </a:r>
          </a:p>
          <a:p>
            <a:pPr marL="457200" indent="-457200">
              <a:buFont typeface="Arial" panose="020B0604020202020204" pitchFamily="34" charset="0"/>
              <a:buChar char="•"/>
            </a:pPr>
            <a:r>
              <a:rPr lang="en-US" sz="2800" dirty="0">
                <a:latin typeface="Raleway Medium" pitchFamily="2" charset="0"/>
              </a:rPr>
              <a:t>All poultry sold on the farm must be sold refrigerated at the point of sale</a:t>
            </a:r>
          </a:p>
        </p:txBody>
      </p:sp>
    </p:spTree>
    <p:extLst>
      <p:ext uri="{BB962C8B-B14F-4D97-AF65-F5344CB8AC3E}">
        <p14:creationId xmlns:p14="http://schemas.microsoft.com/office/powerpoint/2010/main" val="2984605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HBV Rabbit</a:t>
            </a:r>
          </a:p>
        </p:txBody>
      </p:sp>
      <p:sp>
        <p:nvSpPr>
          <p:cNvPr id="3" name="Content Placeholder 2"/>
          <p:cNvSpPr>
            <a:spLocks noGrp="1"/>
          </p:cNvSpPr>
          <p:nvPr>
            <p:ph idx="1"/>
          </p:nvPr>
        </p:nvSpPr>
        <p:spPr>
          <a:xfrm>
            <a:off x="884068" y="1465983"/>
            <a:ext cx="10363200" cy="4114800"/>
          </a:xfrm>
        </p:spPr>
        <p:txBody>
          <a:bodyPr/>
          <a:lstStyle/>
          <a:p>
            <a:pPr marL="457200" indent="-457200" eaLnBrk="1" hangingPunct="1">
              <a:buFont typeface="Arial" panose="020B0604020202020204" pitchFamily="34" charset="0"/>
              <a:buChar char="•"/>
            </a:pPr>
            <a:r>
              <a:rPr lang="en-US" altLang="en-US" sz="2800" dirty="0">
                <a:latin typeface="Raleway Medium" pitchFamily="2" charset="0"/>
              </a:rPr>
              <a:t>IC 16-42-5-29(i) says: rabbits that are slaughtered and processed on the farm to be sold on the farm, at a farmers market, or at a roadside stand:</a:t>
            </a:r>
          </a:p>
          <a:p>
            <a:pPr lvl="2"/>
            <a:r>
              <a:rPr lang="en-US" altLang="en-US" sz="2200" dirty="0">
                <a:latin typeface="Raleway Medium" pitchFamily="2" charset="0"/>
              </a:rPr>
              <a:t>Is not a “food establishment”</a:t>
            </a:r>
          </a:p>
          <a:p>
            <a:pPr lvl="2"/>
            <a:r>
              <a:rPr lang="en-US" altLang="en-US" sz="2200" dirty="0">
                <a:latin typeface="Raleway Medium" pitchFamily="2" charset="0"/>
              </a:rPr>
              <a:t>Must sell rabbits frozen at a farmers market or roadside stand</a:t>
            </a:r>
          </a:p>
          <a:p>
            <a:pPr lvl="2"/>
            <a:r>
              <a:rPr lang="en-US" altLang="en-US" sz="2200" dirty="0">
                <a:latin typeface="Raleway Medium" pitchFamily="2" charset="0"/>
              </a:rPr>
              <a:t>Must sell rabbits refrigerated from the farm at the point of sale and through delivery </a:t>
            </a:r>
          </a:p>
          <a:p>
            <a:pPr lvl="2"/>
            <a:r>
              <a:rPr lang="en-US" altLang="en-US" sz="2200" dirty="0">
                <a:latin typeface="Raleway Medium" pitchFamily="2" charset="0"/>
              </a:rPr>
              <a:t>Only to end consumers</a:t>
            </a:r>
          </a:p>
          <a:p>
            <a:endParaRPr lang="en-US" dirty="0"/>
          </a:p>
        </p:txBody>
      </p:sp>
    </p:spTree>
    <p:extLst>
      <p:ext uri="{BB962C8B-B14F-4D97-AF65-F5344CB8AC3E}">
        <p14:creationId xmlns:p14="http://schemas.microsoft.com/office/powerpoint/2010/main" val="1830302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398255" y="153140"/>
            <a:ext cx="11975690" cy="1133475"/>
          </a:xfrm>
        </p:spPr>
        <p:txBody>
          <a:bodyPr>
            <a:noAutofit/>
          </a:bodyPr>
          <a:lstStyle/>
          <a:p>
            <a:pPr eaLnBrk="1" hangingPunct="1">
              <a:spcBef>
                <a:spcPts val="0"/>
              </a:spcBef>
              <a:defRPr/>
            </a:pPr>
            <a:r>
              <a:rPr lang="en-US" b="1" spc="50" dirty="0">
                <a:latin typeface="Arial Black" panose="020B0A04020102020204" pitchFamily="34" charset="0"/>
                <a:cs typeface="Arial"/>
              </a:rPr>
              <a:t>Types of Vendors at Farmers Market</a:t>
            </a:r>
          </a:p>
        </p:txBody>
      </p:sp>
      <p:sp>
        <p:nvSpPr>
          <p:cNvPr id="5" name="Rectangle 3"/>
          <p:cNvSpPr>
            <a:spLocks noGrp="1" noChangeArrowheads="1"/>
          </p:cNvSpPr>
          <p:nvPr>
            <p:ph type="subTitle" idx="1"/>
          </p:nvPr>
        </p:nvSpPr>
        <p:spPr>
          <a:xfrm>
            <a:off x="993471" y="1286615"/>
            <a:ext cx="11125790" cy="5166543"/>
          </a:xfrm>
        </p:spPr>
        <p:txBody>
          <a:bodyPr>
            <a:noAutofit/>
          </a:bodyPr>
          <a:lstStyle/>
          <a:p>
            <a:pPr lvl="1" indent="-457200" algn="l" eaLnBrk="1" hangingPunct="1">
              <a:spcBef>
                <a:spcPts val="600"/>
              </a:spcBef>
              <a:spcAft>
                <a:spcPts val="600"/>
              </a:spcAft>
              <a:buFont typeface="Arial" panose="020B0604020202020204" pitchFamily="34" charset="0"/>
              <a:buChar char="•"/>
              <a:defRPr/>
            </a:pPr>
            <a:r>
              <a:rPr lang="en-US" sz="2600" spc="50" dirty="0">
                <a:latin typeface="Raleway Medium" pitchFamily="2" charset="0"/>
                <a:cs typeface="Arial"/>
              </a:rPr>
              <a:t>A Farmers Market must have at least 2 farmers present, but there may also be other types of vendors</a:t>
            </a:r>
          </a:p>
          <a:p>
            <a:pPr lvl="1" indent="-457200" algn="l" eaLnBrk="1" hangingPunct="1">
              <a:spcBef>
                <a:spcPts val="600"/>
              </a:spcBef>
              <a:spcAft>
                <a:spcPts val="600"/>
              </a:spcAft>
              <a:buFont typeface="Arial" panose="020B0604020202020204" pitchFamily="34" charset="0"/>
              <a:buChar char="•"/>
              <a:defRPr/>
            </a:pPr>
            <a:r>
              <a:rPr lang="en-US" sz="2600" spc="50" dirty="0">
                <a:latin typeface="Raleway Medium" pitchFamily="2" charset="0"/>
                <a:cs typeface="Arial"/>
              </a:rPr>
              <a:t>Market organizer may choose which types of vendors may be present at the Farmers Market, including:</a:t>
            </a:r>
          </a:p>
          <a:p>
            <a:pPr lvl="2" indent="-457200" algn="l">
              <a:spcBef>
                <a:spcPts val="600"/>
              </a:spcBef>
              <a:spcAft>
                <a:spcPts val="600"/>
              </a:spcAft>
              <a:buSzPct val="62000"/>
              <a:buFont typeface="Courier New" panose="02070309020205020404" pitchFamily="49" charset="0"/>
              <a:buChar char="o"/>
              <a:defRPr/>
            </a:pPr>
            <a:r>
              <a:rPr lang="en-US" sz="2200" spc="50" dirty="0">
                <a:latin typeface="Raleway Medium" pitchFamily="2" charset="0"/>
                <a:cs typeface="Arial"/>
              </a:rPr>
              <a:t>Food establishments selling prepackaged, non-PHF from commercial sources</a:t>
            </a:r>
          </a:p>
          <a:p>
            <a:pPr lvl="2" indent="-457200" algn="l">
              <a:spcBef>
                <a:spcPts val="600"/>
              </a:spcBef>
              <a:spcAft>
                <a:spcPts val="600"/>
              </a:spcAft>
              <a:buSzPct val="62000"/>
              <a:buFont typeface="Courier New" panose="02070309020205020404" pitchFamily="49" charset="0"/>
              <a:buChar char="o"/>
              <a:defRPr/>
            </a:pPr>
            <a:r>
              <a:rPr lang="en-US" sz="2200" spc="50" dirty="0">
                <a:latin typeface="Raleway Medium" pitchFamily="2" charset="0"/>
                <a:cs typeface="Arial"/>
              </a:rPr>
              <a:t>Whole, uncut produce</a:t>
            </a:r>
          </a:p>
          <a:p>
            <a:pPr lvl="2" indent="-457200" algn="l">
              <a:spcBef>
                <a:spcPts val="600"/>
              </a:spcBef>
              <a:spcAft>
                <a:spcPts val="600"/>
              </a:spcAft>
              <a:buSzPct val="62000"/>
              <a:buFont typeface="Courier New" panose="02070309020205020404" pitchFamily="49" charset="0"/>
              <a:buChar char="o"/>
              <a:defRPr/>
            </a:pPr>
            <a:r>
              <a:rPr lang="en-US" sz="2200" spc="50" dirty="0">
                <a:latin typeface="Raleway Medium" pitchFamily="2" charset="0"/>
                <a:cs typeface="Arial"/>
              </a:rPr>
              <a:t>Retail food establishments (RFEs)</a:t>
            </a:r>
          </a:p>
          <a:p>
            <a:pPr lvl="2" indent="-457200" algn="l">
              <a:spcBef>
                <a:spcPts val="600"/>
              </a:spcBef>
              <a:spcAft>
                <a:spcPts val="600"/>
              </a:spcAft>
              <a:buSzPct val="62000"/>
              <a:buFont typeface="Courier New" panose="02070309020205020404" pitchFamily="49" charset="0"/>
              <a:buChar char="o"/>
              <a:defRPr/>
            </a:pPr>
            <a:r>
              <a:rPr lang="en-US" sz="2200" spc="50" dirty="0">
                <a:latin typeface="Raleway Medium" pitchFamily="2" charset="0"/>
                <a:cs typeface="Arial"/>
              </a:rPr>
              <a:t>Some not-for-profit organizations</a:t>
            </a:r>
          </a:p>
          <a:p>
            <a:pPr lvl="2" indent="-457200" algn="l">
              <a:spcBef>
                <a:spcPts val="600"/>
              </a:spcBef>
              <a:spcAft>
                <a:spcPts val="600"/>
              </a:spcAft>
              <a:buSzPct val="62000"/>
              <a:buFont typeface="Courier New" panose="02070309020205020404" pitchFamily="49" charset="0"/>
              <a:buChar char="o"/>
              <a:defRPr/>
            </a:pPr>
            <a:r>
              <a:rPr lang="en-US" sz="2200" spc="50" dirty="0">
                <a:latin typeface="Raleway Medium" pitchFamily="2" charset="0"/>
                <a:cs typeface="Arial"/>
              </a:rPr>
              <a:t>Wholesalers</a:t>
            </a:r>
          </a:p>
          <a:p>
            <a:pPr lvl="2" indent="-457200" algn="l">
              <a:spcBef>
                <a:spcPts val="600"/>
              </a:spcBef>
              <a:spcAft>
                <a:spcPts val="600"/>
              </a:spcAft>
              <a:buSzPct val="62000"/>
              <a:buFont typeface="Courier New" panose="02070309020205020404" pitchFamily="49" charset="0"/>
              <a:buChar char="o"/>
              <a:defRPr/>
            </a:pPr>
            <a:r>
              <a:rPr lang="en-US" sz="2200" spc="50" dirty="0">
                <a:latin typeface="Raleway Medium" pitchFamily="2" charset="0"/>
                <a:cs typeface="Arial"/>
              </a:rPr>
              <a:t>Farmers of live fish and shrimp </a:t>
            </a:r>
          </a:p>
          <a:p>
            <a:pPr marL="457200" lvl="2" algn="l" eaLnBrk="1" hangingPunct="1">
              <a:spcBef>
                <a:spcPts val="600"/>
              </a:spcBef>
              <a:spcAft>
                <a:spcPts val="600"/>
              </a:spcAft>
              <a:defRPr/>
            </a:pPr>
            <a:endParaRPr lang="en-US" sz="2200" spc="50" dirty="0">
              <a:latin typeface="+mj-lt"/>
              <a:cs typeface="Arial"/>
            </a:endParaRPr>
          </a:p>
        </p:txBody>
      </p:sp>
    </p:spTree>
    <p:extLst>
      <p:ext uri="{BB962C8B-B14F-4D97-AF65-F5344CB8AC3E}">
        <p14:creationId xmlns:p14="http://schemas.microsoft.com/office/powerpoint/2010/main" val="3153011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b="1" dirty="0">
                <a:latin typeface="Arial Black" panose="020B0A04020102020204" pitchFamily="34" charset="0"/>
              </a:rPr>
              <a:t>Labeling</a:t>
            </a:r>
          </a:p>
        </p:txBody>
      </p:sp>
      <p:sp>
        <p:nvSpPr>
          <p:cNvPr id="14339" name="Content Placeholder 2"/>
          <p:cNvSpPr>
            <a:spLocks noGrp="1"/>
          </p:cNvSpPr>
          <p:nvPr>
            <p:ph idx="1"/>
          </p:nvPr>
        </p:nvSpPr>
        <p:spPr>
          <a:xfrm>
            <a:off x="688262" y="1383437"/>
            <a:ext cx="10922923" cy="4419600"/>
          </a:xfrm>
        </p:spPr>
        <p:txBody>
          <a:bodyPr/>
          <a:lstStyle/>
          <a:p>
            <a:pPr eaLnBrk="1" hangingPunct="1"/>
            <a:r>
              <a:rPr lang="en-US" altLang="en-US" sz="2800" dirty="0">
                <a:latin typeface="Raleway Medium" pitchFamily="2" charset="0"/>
              </a:rPr>
              <a:t>HBV food products must be labeled according to                         IC 16-42-5-29(c)(5)</a:t>
            </a:r>
          </a:p>
          <a:p>
            <a:pPr lvl="2"/>
            <a:r>
              <a:rPr lang="en-US" altLang="en-US" sz="2200" dirty="0">
                <a:latin typeface="Raleway Medium" pitchFamily="2" charset="0"/>
              </a:rPr>
              <a:t>Producer’s name and address </a:t>
            </a:r>
          </a:p>
          <a:p>
            <a:pPr lvl="2"/>
            <a:r>
              <a:rPr lang="en-US" altLang="en-US" sz="2200" dirty="0">
                <a:latin typeface="Raleway Medium" pitchFamily="2" charset="0"/>
              </a:rPr>
              <a:t>Common or usual name of food product </a:t>
            </a:r>
          </a:p>
          <a:p>
            <a:pPr lvl="2"/>
            <a:r>
              <a:rPr lang="en-US" altLang="en-US" sz="2200" dirty="0">
                <a:latin typeface="Raleway Medium" pitchFamily="2" charset="0"/>
              </a:rPr>
              <a:t>Ingredients of food product </a:t>
            </a:r>
          </a:p>
          <a:p>
            <a:pPr lvl="2"/>
            <a:r>
              <a:rPr lang="en-US" altLang="en-US" sz="2200" dirty="0">
                <a:latin typeface="Raleway Medium" pitchFamily="2" charset="0"/>
              </a:rPr>
              <a:t>Net weight and volume or numerical count </a:t>
            </a:r>
          </a:p>
          <a:p>
            <a:pPr lvl="2"/>
            <a:r>
              <a:rPr lang="en-US" altLang="en-US" sz="2200" dirty="0">
                <a:latin typeface="Raleway Medium" pitchFamily="2" charset="0"/>
              </a:rPr>
              <a:t>Date food product was processed </a:t>
            </a:r>
          </a:p>
          <a:p>
            <a:pPr lvl="2"/>
            <a:r>
              <a:rPr lang="en-US" altLang="en-US" sz="2200" dirty="0">
                <a:latin typeface="Raleway Medium" pitchFamily="2" charset="0"/>
              </a:rPr>
              <a:t>The following statement in 10 point type: </a:t>
            </a:r>
            <a:r>
              <a:rPr lang="en-US" altLang="en-US" sz="2200" b="1" dirty="0">
                <a:latin typeface="Raleway Medium" pitchFamily="2" charset="0"/>
              </a:rPr>
              <a:t>“This product is home produced and processed and the production area has not been inspected by the State Department of Health.”</a:t>
            </a:r>
          </a:p>
        </p:txBody>
      </p:sp>
    </p:spTree>
    <p:extLst>
      <p:ext uri="{BB962C8B-B14F-4D97-AF65-F5344CB8AC3E}">
        <p14:creationId xmlns:p14="http://schemas.microsoft.com/office/powerpoint/2010/main" val="2678138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877764-787F-814D-A94D-D1FAF020EF75}"/>
              </a:ext>
            </a:extLst>
          </p:cNvPr>
          <p:cNvSpPr txBox="1"/>
          <p:nvPr/>
        </p:nvSpPr>
        <p:spPr>
          <a:xfrm>
            <a:off x="556527" y="1460102"/>
            <a:ext cx="6412587" cy="954107"/>
          </a:xfrm>
          <a:prstGeom prst="rect">
            <a:avLst/>
          </a:prstGeom>
          <a:noFill/>
        </p:spPr>
        <p:txBody>
          <a:bodyPr wrap="square" rtlCol="0">
            <a:spAutoFit/>
          </a:bodyPr>
          <a:lstStyle/>
          <a:p>
            <a:r>
              <a:rPr lang="en-US" sz="2800" b="1" dirty="0">
                <a:solidFill>
                  <a:schemeClr val="bg1"/>
                </a:solidFill>
                <a:latin typeface="Raleway SemiBold" panose="020B0503030101060003" pitchFamily="34" charset="77"/>
                <a:cs typeface="Arial" panose="020B0604020202020204" pitchFamily="34" charset="0"/>
              </a:rPr>
              <a:t>To promote, protect, and improve the health and safety of all Hoosiers. </a:t>
            </a:r>
          </a:p>
        </p:txBody>
      </p:sp>
      <p:sp>
        <p:nvSpPr>
          <p:cNvPr id="3" name="TextBox 2">
            <a:extLst>
              <a:ext uri="{FF2B5EF4-FFF2-40B4-BE49-F238E27FC236}">
                <a16:creationId xmlns:a16="http://schemas.microsoft.com/office/drawing/2014/main" id="{B10945A2-54D7-144D-97BF-4E8CF253DB0C}"/>
              </a:ext>
            </a:extLst>
          </p:cNvPr>
          <p:cNvSpPr txBox="1"/>
          <p:nvPr/>
        </p:nvSpPr>
        <p:spPr>
          <a:xfrm>
            <a:off x="460893" y="998437"/>
            <a:ext cx="6412587" cy="461665"/>
          </a:xfrm>
          <a:prstGeom prst="rect">
            <a:avLst/>
          </a:prstGeom>
          <a:noFill/>
        </p:spPr>
        <p:txBody>
          <a:bodyPr wrap="square" rtlCol="0">
            <a:spAutoFit/>
          </a:bodyPr>
          <a:lstStyle/>
          <a:p>
            <a:r>
              <a:rPr lang="en-US" sz="2400" dirty="0">
                <a:solidFill>
                  <a:schemeClr val="accent4"/>
                </a:solidFill>
                <a:latin typeface="Raleway Light" panose="020B0403030101060003" pitchFamily="34" charset="77"/>
                <a:cs typeface="Arial" panose="020B0604020202020204" pitchFamily="34" charset="0"/>
              </a:rPr>
              <a:t>OUR MISSION:</a:t>
            </a:r>
          </a:p>
        </p:txBody>
      </p:sp>
      <p:sp>
        <p:nvSpPr>
          <p:cNvPr id="4" name="TextBox 3">
            <a:extLst>
              <a:ext uri="{FF2B5EF4-FFF2-40B4-BE49-F238E27FC236}">
                <a16:creationId xmlns:a16="http://schemas.microsoft.com/office/drawing/2014/main" id="{7D8E3FDA-83E6-9A4E-A230-29B26D43FB7A}"/>
              </a:ext>
            </a:extLst>
          </p:cNvPr>
          <p:cNvSpPr txBox="1"/>
          <p:nvPr/>
        </p:nvSpPr>
        <p:spPr>
          <a:xfrm>
            <a:off x="556527" y="3517502"/>
            <a:ext cx="6412587" cy="1384995"/>
          </a:xfrm>
          <a:prstGeom prst="rect">
            <a:avLst/>
          </a:prstGeom>
          <a:noFill/>
        </p:spPr>
        <p:txBody>
          <a:bodyPr wrap="square" rtlCol="0">
            <a:spAutoFit/>
          </a:bodyPr>
          <a:lstStyle/>
          <a:p>
            <a:r>
              <a:rPr lang="en-US" sz="2800" b="1" dirty="0">
                <a:solidFill>
                  <a:schemeClr val="bg1"/>
                </a:solidFill>
                <a:latin typeface="Raleway SemiBold" panose="020B0503030101060003" pitchFamily="34" charset="77"/>
                <a:cs typeface="Arial" panose="020B0604020202020204" pitchFamily="34" charset="0"/>
              </a:rPr>
              <a:t>Every Hoosier reaches optimal health regardless of where they live, learn, work, or play. </a:t>
            </a:r>
          </a:p>
        </p:txBody>
      </p:sp>
      <p:sp>
        <p:nvSpPr>
          <p:cNvPr id="5" name="TextBox 4">
            <a:extLst>
              <a:ext uri="{FF2B5EF4-FFF2-40B4-BE49-F238E27FC236}">
                <a16:creationId xmlns:a16="http://schemas.microsoft.com/office/drawing/2014/main" id="{6165D67E-97EA-DB4B-AC50-7A11FCAFFA6C}"/>
              </a:ext>
            </a:extLst>
          </p:cNvPr>
          <p:cNvSpPr txBox="1"/>
          <p:nvPr/>
        </p:nvSpPr>
        <p:spPr>
          <a:xfrm>
            <a:off x="460893" y="3055837"/>
            <a:ext cx="6412587" cy="461665"/>
          </a:xfrm>
          <a:prstGeom prst="rect">
            <a:avLst/>
          </a:prstGeom>
          <a:noFill/>
        </p:spPr>
        <p:txBody>
          <a:bodyPr wrap="square" rtlCol="0">
            <a:spAutoFit/>
          </a:bodyPr>
          <a:lstStyle/>
          <a:p>
            <a:r>
              <a:rPr lang="en-US" sz="2400" dirty="0">
                <a:solidFill>
                  <a:schemeClr val="accent4"/>
                </a:solidFill>
                <a:latin typeface="Raleway Light" panose="020B0403030101060003" pitchFamily="34" charset="77"/>
                <a:cs typeface="Arial" panose="020B0604020202020204" pitchFamily="34" charset="0"/>
              </a:rPr>
              <a:t>OUR VISION:</a:t>
            </a:r>
          </a:p>
        </p:txBody>
      </p:sp>
    </p:spTree>
    <p:extLst>
      <p:ext uri="{BB962C8B-B14F-4D97-AF65-F5344CB8AC3E}">
        <p14:creationId xmlns:p14="http://schemas.microsoft.com/office/powerpoint/2010/main" val="2458086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b="1" dirty="0">
                <a:latin typeface="Arial Black" panose="020B0A04020102020204" pitchFamily="34" charset="0"/>
              </a:rPr>
              <a:t>Labeling</a:t>
            </a:r>
          </a:p>
        </p:txBody>
      </p:sp>
      <p:sp>
        <p:nvSpPr>
          <p:cNvPr id="15363" name="Content Placeholder 2"/>
          <p:cNvSpPr>
            <a:spLocks noGrp="1"/>
          </p:cNvSpPr>
          <p:nvPr>
            <p:ph idx="1"/>
          </p:nvPr>
        </p:nvSpPr>
        <p:spPr>
          <a:xfrm>
            <a:off x="713740" y="1404151"/>
            <a:ext cx="10363200" cy="4286596"/>
          </a:xfrm>
        </p:spPr>
        <p:txBody>
          <a:bodyPr>
            <a:normAutofit/>
          </a:bodyPr>
          <a:lstStyle/>
          <a:p>
            <a:pPr marL="457200" indent="-457200" eaLnBrk="1" hangingPunct="1">
              <a:buFont typeface="Arial" panose="020B0604020202020204" pitchFamily="34" charset="0"/>
              <a:buChar char="•"/>
            </a:pPr>
            <a:r>
              <a:rPr lang="en-US" altLang="en-US" sz="2800" dirty="0">
                <a:latin typeface="Raleway Medium" pitchFamily="2" charset="0"/>
              </a:rPr>
              <a:t>In place of labeling on the product, a placard may be used in some situations: </a:t>
            </a:r>
          </a:p>
          <a:p>
            <a:pPr lvl="2"/>
            <a:r>
              <a:rPr lang="en-US" altLang="en-US" sz="2600" dirty="0">
                <a:latin typeface="Raleway Medium" pitchFamily="2" charset="0"/>
              </a:rPr>
              <a:t>When the product sold is not packaged (i.e. produce) </a:t>
            </a:r>
          </a:p>
          <a:p>
            <a:pPr lvl="2"/>
            <a:r>
              <a:rPr lang="en-US" altLang="en-US" sz="2600" dirty="0">
                <a:latin typeface="Raleway Medium" pitchFamily="2" charset="0"/>
              </a:rPr>
              <a:t>Must contain all the required labeling information in               IC 16-42-5-29(c)(5)</a:t>
            </a:r>
          </a:p>
        </p:txBody>
      </p:sp>
    </p:spTree>
    <p:extLst>
      <p:ext uri="{BB962C8B-B14F-4D97-AF65-F5344CB8AC3E}">
        <p14:creationId xmlns:p14="http://schemas.microsoft.com/office/powerpoint/2010/main" val="2452833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Black" panose="020B0A04020102020204" pitchFamily="34" charset="0"/>
              </a:rPr>
              <a:t>Labeling</a:t>
            </a:r>
          </a:p>
        </p:txBody>
      </p:sp>
      <p:sp>
        <p:nvSpPr>
          <p:cNvPr id="3" name="Content Placeholder 2"/>
          <p:cNvSpPr>
            <a:spLocks noGrp="1"/>
          </p:cNvSpPr>
          <p:nvPr>
            <p:ph idx="1"/>
          </p:nvPr>
        </p:nvSpPr>
        <p:spPr>
          <a:xfrm>
            <a:off x="905522" y="1415249"/>
            <a:ext cx="10363200" cy="4963510"/>
          </a:xfrm>
        </p:spPr>
        <p:txBody>
          <a:bodyPr/>
          <a:lstStyle/>
          <a:p>
            <a:pPr marL="457200" indent="-457200" eaLnBrk="1" hangingPunct="1">
              <a:buFont typeface="Arial" panose="020B0604020202020204" pitchFamily="34" charset="0"/>
              <a:buChar char="•"/>
            </a:pPr>
            <a:r>
              <a:rPr lang="en-US" altLang="en-US" sz="2800" dirty="0">
                <a:latin typeface="Raleway Medium" pitchFamily="2" charset="0"/>
              </a:rPr>
              <a:t>Labeling exceptions to IC 16-42-5-29(c)</a:t>
            </a:r>
          </a:p>
          <a:p>
            <a:pPr lvl="2"/>
            <a:r>
              <a:rPr lang="en-US" altLang="en-US" sz="2200" dirty="0">
                <a:latin typeface="Raleway Medium" pitchFamily="2" charset="0"/>
              </a:rPr>
              <a:t>Poultry see BOAH</a:t>
            </a:r>
          </a:p>
          <a:p>
            <a:pPr lvl="3"/>
            <a:r>
              <a:rPr lang="en-US" sz="2000" dirty="0">
                <a:latin typeface="Raleway Medium" pitchFamily="2" charset="0"/>
              </a:rPr>
              <a:t>Labeling will include the name &amp; address of the producer, common or usual name of the food product, net weight or volume, ingredient list, date the food product was produced and the statement:</a:t>
            </a:r>
          </a:p>
          <a:p>
            <a:pPr lvl="3"/>
            <a:r>
              <a:rPr lang="en-US" sz="2000" dirty="0">
                <a:latin typeface="Raleway Medium" pitchFamily="2" charset="0"/>
              </a:rPr>
              <a:t>“Exempt P.L. 90-492” or similar statement notifying the consumer that the product was produced and processed at a facility that is exempt from inspection under IC 15-17-5-11, or</a:t>
            </a:r>
          </a:p>
          <a:p>
            <a:pPr lvl="3"/>
            <a:r>
              <a:rPr lang="en-US" sz="2000" dirty="0">
                <a:latin typeface="Raleway Medium" pitchFamily="2" charset="0"/>
              </a:rPr>
              <a:t>“Limited Permit – Retail HRI” if produced in an establishment operated under a limited permit described at IC 15-17-5-11(f)</a:t>
            </a:r>
            <a:endParaRPr lang="en-US" dirty="0">
              <a:latin typeface="Raleway Medium" pitchFamily="2" charset="0"/>
            </a:endParaRPr>
          </a:p>
          <a:p>
            <a:pPr lvl="2"/>
            <a:r>
              <a:rPr lang="en-US" altLang="en-US" sz="2400" dirty="0">
                <a:latin typeface="Raleway Medium" pitchFamily="2" charset="0"/>
              </a:rPr>
              <a:t>Chicken eggs see Indiana State Egg Board</a:t>
            </a:r>
          </a:p>
          <a:p>
            <a:pPr marL="457200" lvl="1" indent="0">
              <a:buNone/>
            </a:pPr>
            <a:endParaRPr lang="en-US" altLang="en-US" dirty="0"/>
          </a:p>
          <a:p>
            <a:endParaRPr lang="en-US" dirty="0"/>
          </a:p>
        </p:txBody>
      </p:sp>
    </p:spTree>
    <p:extLst>
      <p:ext uri="{BB962C8B-B14F-4D97-AF65-F5344CB8AC3E}">
        <p14:creationId xmlns:p14="http://schemas.microsoft.com/office/powerpoint/2010/main" val="1524532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z="4000" b="1" dirty="0">
                <a:latin typeface="Arial Black" panose="020B0A04020102020204" pitchFamily="34" charset="0"/>
              </a:rPr>
              <a:t>Giving Samples of HBV Products</a:t>
            </a:r>
          </a:p>
        </p:txBody>
      </p:sp>
      <p:sp>
        <p:nvSpPr>
          <p:cNvPr id="16387" name="Content Placeholder 2"/>
          <p:cNvSpPr>
            <a:spLocks noGrp="1"/>
          </p:cNvSpPr>
          <p:nvPr>
            <p:ph idx="1"/>
          </p:nvPr>
        </p:nvSpPr>
        <p:spPr>
          <a:xfrm>
            <a:off x="572841" y="1441881"/>
            <a:ext cx="10644997" cy="4114800"/>
          </a:xfrm>
        </p:spPr>
        <p:txBody>
          <a:bodyPr/>
          <a:lstStyle/>
          <a:p>
            <a:pPr marL="457200" indent="-457200" eaLnBrk="1" hangingPunct="1">
              <a:buFont typeface="Arial" panose="020B0604020202020204" pitchFamily="34" charset="0"/>
              <a:buChar char="•"/>
            </a:pPr>
            <a:r>
              <a:rPr lang="en-US" altLang="en-US" sz="2800" dirty="0">
                <a:latin typeface="Raleway Medium" pitchFamily="2" charset="0"/>
              </a:rPr>
              <a:t>IC 16-24-5-29(c)(3) says, “practices proper sanitary procedures”</a:t>
            </a:r>
          </a:p>
          <a:p>
            <a:pPr lvl="2"/>
            <a:r>
              <a:rPr lang="en-US" altLang="en-US" sz="2400" dirty="0">
                <a:latin typeface="Raleway Medium" pitchFamily="2" charset="0"/>
              </a:rPr>
              <a:t>Sampling does not include the assembling of 2 or more HBV food products at point of sale </a:t>
            </a:r>
          </a:p>
          <a:p>
            <a:pPr lvl="2"/>
            <a:r>
              <a:rPr lang="en-US" altLang="en-US" sz="2400" dirty="0">
                <a:latin typeface="Raleway Medium" pitchFamily="2" charset="0"/>
              </a:rPr>
              <a:t>Sampling must be discontinued if not conducted in a sanitary manner</a:t>
            </a:r>
          </a:p>
          <a:p>
            <a:pPr lvl="2"/>
            <a:r>
              <a:rPr lang="en-US" altLang="en-US" sz="2400" dirty="0">
                <a:latin typeface="Raleway Medium" pitchFamily="2" charset="0"/>
              </a:rPr>
              <a:t>Practicing proper sanitary procedures include:</a:t>
            </a:r>
          </a:p>
          <a:p>
            <a:pPr lvl="3"/>
            <a:r>
              <a:rPr lang="en-US" altLang="en-US" sz="2000" dirty="0">
                <a:latin typeface="Raleway Medium" pitchFamily="2" charset="0"/>
              </a:rPr>
              <a:t>Hand washing</a:t>
            </a:r>
          </a:p>
          <a:p>
            <a:pPr lvl="3"/>
            <a:r>
              <a:rPr lang="en-US" altLang="en-US" sz="2000" dirty="0">
                <a:latin typeface="Raleway Medium" pitchFamily="2" charset="0"/>
              </a:rPr>
              <a:t>Sanitation of container packaging</a:t>
            </a:r>
          </a:p>
          <a:p>
            <a:pPr lvl="3"/>
            <a:r>
              <a:rPr lang="en-US" altLang="en-US" sz="2000" dirty="0">
                <a:latin typeface="Raleway Medium" pitchFamily="2" charset="0"/>
              </a:rPr>
              <a:t>Safe storage of food product</a:t>
            </a:r>
          </a:p>
          <a:p>
            <a:pPr lvl="3"/>
            <a:r>
              <a:rPr lang="en-US" altLang="en-US" sz="2000" dirty="0">
                <a:latin typeface="Raleway Medium" pitchFamily="2" charset="0"/>
              </a:rPr>
              <a:t>Protection from contamination </a:t>
            </a:r>
          </a:p>
        </p:txBody>
      </p:sp>
    </p:spTree>
    <p:extLst>
      <p:ext uri="{BB962C8B-B14F-4D97-AF65-F5344CB8AC3E}">
        <p14:creationId xmlns:p14="http://schemas.microsoft.com/office/powerpoint/2010/main" val="2796624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z="4000" b="1" dirty="0">
                <a:latin typeface="Arial Black" panose="020B0A04020102020204" pitchFamily="34" charset="0"/>
              </a:rPr>
              <a:t>Additional Points for HBVs</a:t>
            </a:r>
          </a:p>
        </p:txBody>
      </p:sp>
      <p:sp>
        <p:nvSpPr>
          <p:cNvPr id="17411" name="Content Placeholder 2"/>
          <p:cNvSpPr>
            <a:spLocks noGrp="1"/>
          </p:cNvSpPr>
          <p:nvPr>
            <p:ph idx="1"/>
          </p:nvPr>
        </p:nvSpPr>
        <p:spPr/>
        <p:txBody>
          <a:bodyPr/>
          <a:lstStyle/>
          <a:p>
            <a:pPr marL="457200" indent="-457200" eaLnBrk="1" hangingPunct="1">
              <a:buFont typeface="Arial" panose="020B0604020202020204" pitchFamily="34" charset="0"/>
              <a:buChar char="•"/>
            </a:pPr>
            <a:r>
              <a:rPr lang="en-US" altLang="en-US" sz="2800" dirty="0">
                <a:latin typeface="Raleway Medium" pitchFamily="2" charset="0"/>
              </a:rPr>
              <a:t>May not sell other commercially prepared products (prepackaged items) </a:t>
            </a:r>
          </a:p>
          <a:p>
            <a:pPr marL="457200" indent="-457200" eaLnBrk="1" hangingPunct="1">
              <a:buFont typeface="Arial" panose="020B0604020202020204" pitchFamily="34" charset="0"/>
              <a:buChar char="•"/>
            </a:pPr>
            <a:r>
              <a:rPr lang="en-US" altLang="en-US" sz="2800" dirty="0">
                <a:latin typeface="Raleway Medium" pitchFamily="2" charset="0"/>
              </a:rPr>
              <a:t>Shall not deliver to any location other than a farmers market or roadside stand (pre-ordering is acceptable) </a:t>
            </a:r>
          </a:p>
          <a:p>
            <a:pPr marL="457200" indent="-457200" eaLnBrk="1" hangingPunct="1">
              <a:buFont typeface="Arial" panose="020B0604020202020204" pitchFamily="34" charset="0"/>
              <a:buChar char="•"/>
            </a:pPr>
            <a:r>
              <a:rPr lang="en-US" altLang="en-US" sz="2800" dirty="0">
                <a:latin typeface="Raleway Medium" pitchFamily="2" charset="0"/>
              </a:rPr>
              <a:t>May not sell products in another state at a farmers market or roadside stand without meeting the requirements of that state</a:t>
            </a:r>
          </a:p>
        </p:txBody>
      </p:sp>
    </p:spTree>
    <p:extLst>
      <p:ext uri="{BB962C8B-B14F-4D97-AF65-F5344CB8AC3E}">
        <p14:creationId xmlns:p14="http://schemas.microsoft.com/office/powerpoint/2010/main" val="1361757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b="1" dirty="0">
                <a:latin typeface="Arial Black" panose="020B0A04020102020204" pitchFamily="34" charset="0"/>
              </a:rPr>
              <a:t>Regulatory Authority</a:t>
            </a:r>
          </a:p>
        </p:txBody>
      </p:sp>
      <p:sp>
        <p:nvSpPr>
          <p:cNvPr id="18435" name="Content Placeholder 2"/>
          <p:cNvSpPr>
            <a:spLocks noGrp="1"/>
          </p:cNvSpPr>
          <p:nvPr>
            <p:ph idx="1"/>
          </p:nvPr>
        </p:nvSpPr>
        <p:spPr>
          <a:xfrm>
            <a:off x="704303" y="1429306"/>
            <a:ext cx="10577384" cy="4114800"/>
          </a:xfrm>
        </p:spPr>
        <p:txBody>
          <a:bodyPr/>
          <a:lstStyle/>
          <a:p>
            <a:pPr marL="285750" indent="-285750" eaLnBrk="1" hangingPunct="1">
              <a:buFont typeface="Arial" panose="020B0604020202020204" pitchFamily="34" charset="0"/>
              <a:buChar char="•"/>
            </a:pPr>
            <a:r>
              <a:rPr lang="en-US" altLang="en-US" sz="2800" dirty="0">
                <a:latin typeface="Raleway Medium" pitchFamily="2" charset="0"/>
              </a:rPr>
              <a:t>A HBV is subject to inspection and/or laboratory sampling </a:t>
            </a:r>
            <a:r>
              <a:rPr lang="en-US" altLang="en-US" sz="2800" b="1" dirty="0">
                <a:solidFill>
                  <a:srgbClr val="FF0000"/>
                </a:solidFill>
                <a:latin typeface="Raleway Medium" pitchFamily="2" charset="0"/>
              </a:rPr>
              <a:t>if</a:t>
            </a:r>
            <a:r>
              <a:rPr lang="en-US" altLang="en-US" sz="2800" dirty="0">
                <a:latin typeface="Raleway Medium" pitchFamily="2" charset="0"/>
              </a:rPr>
              <a:t>: </a:t>
            </a:r>
          </a:p>
          <a:p>
            <a:pPr lvl="2"/>
            <a:r>
              <a:rPr lang="en-US" altLang="en-US" sz="2400" dirty="0">
                <a:latin typeface="Raleway Medium" pitchFamily="2" charset="0"/>
              </a:rPr>
              <a:t>The HBV is non-compliant with IC 16-42-5-29(d) or (e)</a:t>
            </a:r>
          </a:p>
          <a:p>
            <a:pPr lvl="2"/>
            <a:r>
              <a:rPr lang="en-US" altLang="en-US" sz="2400" dirty="0">
                <a:latin typeface="Raleway Medium" pitchFamily="2" charset="0"/>
              </a:rPr>
              <a:t>The HBV’s food product is misbranded or adulterated </a:t>
            </a:r>
          </a:p>
          <a:p>
            <a:pPr lvl="2"/>
            <a:r>
              <a:rPr lang="en-US" altLang="en-US" sz="2400" dirty="0">
                <a:latin typeface="Raleway Medium" pitchFamily="2" charset="0"/>
              </a:rPr>
              <a:t>A consumer complaint is received </a:t>
            </a:r>
          </a:p>
          <a:p>
            <a:pPr lvl="2"/>
            <a:r>
              <a:rPr lang="en-US" altLang="en-US" sz="2400" dirty="0">
                <a:latin typeface="Raleway Medium" pitchFamily="2" charset="0"/>
              </a:rPr>
              <a:t>There is an imminent health hazard</a:t>
            </a:r>
          </a:p>
        </p:txBody>
      </p:sp>
    </p:spTree>
    <p:extLst>
      <p:ext uri="{BB962C8B-B14F-4D97-AF65-F5344CB8AC3E}">
        <p14:creationId xmlns:p14="http://schemas.microsoft.com/office/powerpoint/2010/main" val="1902574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b="1" dirty="0">
                <a:latin typeface="Arial Black" panose="020B0A04020102020204" pitchFamily="34" charset="0"/>
              </a:rPr>
              <a:t>Regulatory Authority</a:t>
            </a:r>
          </a:p>
        </p:txBody>
      </p:sp>
      <p:sp>
        <p:nvSpPr>
          <p:cNvPr id="19459" name="Content Placeholder 2"/>
          <p:cNvSpPr>
            <a:spLocks noGrp="1"/>
          </p:cNvSpPr>
          <p:nvPr>
            <p:ph idx="1"/>
          </p:nvPr>
        </p:nvSpPr>
        <p:spPr>
          <a:xfrm>
            <a:off x="1147156" y="1752600"/>
            <a:ext cx="10130444" cy="4114800"/>
          </a:xfrm>
        </p:spPr>
        <p:txBody>
          <a:bodyPr>
            <a:normAutofit/>
          </a:bodyPr>
          <a:lstStyle/>
          <a:p>
            <a:pPr marL="457200" indent="-457200" eaLnBrk="1" hangingPunct="1">
              <a:buFont typeface="Arial" panose="020B0604020202020204" pitchFamily="34" charset="0"/>
              <a:buChar char="•"/>
            </a:pPr>
            <a:r>
              <a:rPr lang="en-US" altLang="en-US" sz="2800" dirty="0">
                <a:latin typeface="Raleway Medium" pitchFamily="2" charset="0"/>
              </a:rPr>
              <a:t>Why would the regulatory authority be at the farmers market?</a:t>
            </a:r>
          </a:p>
          <a:p>
            <a:pPr lvl="2"/>
            <a:r>
              <a:rPr lang="en-US" altLang="en-US" sz="2600" dirty="0">
                <a:latin typeface="Raleway Medium" pitchFamily="2" charset="0"/>
              </a:rPr>
              <a:t>May be at a farmers market inspecting the RFEs and other general sanitary conditions of the market</a:t>
            </a:r>
          </a:p>
          <a:p>
            <a:pPr lvl="2"/>
            <a:r>
              <a:rPr lang="en-US" altLang="en-US" sz="2600" dirty="0">
                <a:latin typeface="Raleway Medium" pitchFamily="2" charset="0"/>
              </a:rPr>
              <a:t>May be ensuring that HBV products are not PHF, labeled, and sanitary requirements are met</a:t>
            </a:r>
          </a:p>
          <a:p>
            <a:pPr lvl="2"/>
            <a:r>
              <a:rPr lang="en-US" altLang="en-US" sz="2600" dirty="0">
                <a:latin typeface="Raleway Medium" pitchFamily="2" charset="0"/>
              </a:rPr>
              <a:t>Educate </a:t>
            </a:r>
            <a:r>
              <a:rPr lang="en-US" altLang="en-US" sz="2600">
                <a:latin typeface="Raleway Medium" pitchFamily="2" charset="0"/>
              </a:rPr>
              <a:t>market manager </a:t>
            </a:r>
            <a:r>
              <a:rPr lang="en-US" altLang="en-US" sz="2600" dirty="0">
                <a:latin typeface="Raleway Medium" pitchFamily="2" charset="0"/>
              </a:rPr>
              <a:t>and vendors </a:t>
            </a:r>
          </a:p>
        </p:txBody>
      </p:sp>
    </p:spTree>
    <p:extLst>
      <p:ext uri="{BB962C8B-B14F-4D97-AF65-F5344CB8AC3E}">
        <p14:creationId xmlns:p14="http://schemas.microsoft.com/office/powerpoint/2010/main" val="2657002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b="1" dirty="0">
                <a:latin typeface="Arial Black" panose="020B0A04020102020204" pitchFamily="34" charset="0"/>
              </a:rPr>
              <a:t>HBV Review</a:t>
            </a:r>
          </a:p>
        </p:txBody>
      </p:sp>
      <p:sp>
        <p:nvSpPr>
          <p:cNvPr id="3" name="Content Placeholder 2"/>
          <p:cNvSpPr>
            <a:spLocks noGrp="1"/>
          </p:cNvSpPr>
          <p:nvPr>
            <p:ph idx="1"/>
          </p:nvPr>
        </p:nvSpPr>
        <p:spPr>
          <a:xfrm>
            <a:off x="914399" y="1600200"/>
            <a:ext cx="9908771" cy="4114800"/>
          </a:xfrm>
        </p:spPr>
        <p:txBody>
          <a:bodyPr/>
          <a:lstStyle/>
          <a:p>
            <a:pPr marL="285750" lvl="1" indent="-285750">
              <a:buSzPct val="95000"/>
              <a:defRPr/>
            </a:pPr>
            <a:r>
              <a:rPr lang="en-US" sz="2800" dirty="0">
                <a:latin typeface="Raleway Medium" pitchFamily="2" charset="0"/>
              </a:rPr>
              <a:t>A HBV becomes a food establishment and is subject to applicable food safety laws if they do any of the following:</a:t>
            </a:r>
          </a:p>
          <a:p>
            <a:pPr lvl="2">
              <a:defRPr/>
            </a:pPr>
            <a:r>
              <a:rPr lang="en-US" sz="2400" dirty="0">
                <a:latin typeface="Raleway Medium" pitchFamily="2" charset="0"/>
              </a:rPr>
              <a:t>sells a PHF (except poultry/rabbits under  IC 16-42-5-29(h) &amp; eggs under (j) </a:t>
            </a:r>
          </a:p>
          <a:p>
            <a:pPr lvl="2">
              <a:defRPr/>
            </a:pPr>
            <a:r>
              <a:rPr lang="en-US" sz="2400" dirty="0">
                <a:latin typeface="Raleway Medium" pitchFamily="2" charset="0"/>
              </a:rPr>
              <a:t>Sells food products other than those produced in the home </a:t>
            </a:r>
          </a:p>
          <a:p>
            <a:pPr lvl="2">
              <a:defRPr/>
            </a:pPr>
            <a:r>
              <a:rPr lang="en-US" sz="2400" dirty="0">
                <a:latin typeface="Raleway Medium" pitchFamily="2" charset="0"/>
              </a:rPr>
              <a:t>Sells wholesale (not to the end consumer)</a:t>
            </a:r>
          </a:p>
          <a:p>
            <a:pPr lvl="2">
              <a:defRPr/>
            </a:pPr>
            <a:r>
              <a:rPr lang="en-US" sz="2400" dirty="0">
                <a:latin typeface="Raleway Medium" pitchFamily="2" charset="0"/>
              </a:rPr>
              <a:t>Fails to meet the specified requirements in IC 16-42-5-29 </a:t>
            </a:r>
          </a:p>
        </p:txBody>
      </p:sp>
    </p:spTree>
    <p:extLst>
      <p:ext uri="{BB962C8B-B14F-4D97-AF65-F5344CB8AC3E}">
        <p14:creationId xmlns:p14="http://schemas.microsoft.com/office/powerpoint/2010/main" val="378930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21076" y="320335"/>
            <a:ext cx="8229600" cy="980090"/>
          </a:xfrm>
        </p:spPr>
        <p:txBody>
          <a:bodyPr/>
          <a:lstStyle/>
          <a:p>
            <a:pPr eaLnBrk="1" hangingPunct="1"/>
            <a:r>
              <a:rPr lang="en-US" altLang="en-US" b="1" dirty="0"/>
              <a:t>Contacts</a:t>
            </a:r>
          </a:p>
        </p:txBody>
      </p:sp>
      <p:sp>
        <p:nvSpPr>
          <p:cNvPr id="31747" name="Content Placeholder 2"/>
          <p:cNvSpPr>
            <a:spLocks noGrp="1"/>
          </p:cNvSpPr>
          <p:nvPr>
            <p:ph idx="1"/>
          </p:nvPr>
        </p:nvSpPr>
        <p:spPr>
          <a:xfrm>
            <a:off x="790111" y="1300425"/>
            <a:ext cx="10164933" cy="4811110"/>
          </a:xfrm>
        </p:spPr>
        <p:txBody>
          <a:bodyPr/>
          <a:lstStyle/>
          <a:p>
            <a:pPr marL="457200" indent="-457200" eaLnBrk="1" hangingPunct="1">
              <a:buFont typeface="Arial" panose="020B0604020202020204" pitchFamily="34" charset="0"/>
              <a:buChar char="•"/>
            </a:pPr>
            <a:r>
              <a:rPr lang="en-US" altLang="en-US" sz="2800" b="1" dirty="0">
                <a:latin typeface="Raleway Medium" pitchFamily="2" charset="0"/>
              </a:rPr>
              <a:t>BOAH</a:t>
            </a:r>
            <a:r>
              <a:rPr lang="en-US" altLang="en-US" sz="2800" dirty="0">
                <a:latin typeface="Raleway Medium" pitchFamily="2" charset="0"/>
              </a:rPr>
              <a:t> – Poultry production as an HBV </a:t>
            </a:r>
            <a:r>
              <a:rPr lang="en-US" altLang="en-US" sz="2400" dirty="0">
                <a:latin typeface="Raleway Medium" pitchFamily="2" charset="0"/>
                <a:hlinkClick r:id="rId2"/>
              </a:rPr>
              <a:t>animalhealth@boah.in.gov</a:t>
            </a:r>
            <a:r>
              <a:rPr lang="en-US" altLang="en-US" sz="2400" dirty="0">
                <a:latin typeface="Raleway Medium" pitchFamily="2" charset="0"/>
              </a:rPr>
              <a:t> </a:t>
            </a:r>
          </a:p>
          <a:p>
            <a:pPr lvl="2"/>
            <a:r>
              <a:rPr lang="en-US" altLang="en-US" sz="2200" dirty="0">
                <a:latin typeface="Raleway Medium" pitchFamily="2" charset="0"/>
              </a:rPr>
              <a:t>317-544-2400 or 877-747-3038</a:t>
            </a:r>
          </a:p>
          <a:p>
            <a:pPr marL="457200" indent="-457200" eaLnBrk="1" hangingPunct="1">
              <a:buFont typeface="Arial" panose="020B0604020202020204" pitchFamily="34" charset="0"/>
              <a:buChar char="•"/>
            </a:pPr>
            <a:r>
              <a:rPr lang="en-US" altLang="en-US" sz="2800" b="1" dirty="0">
                <a:latin typeface="Raleway Medium" pitchFamily="2" charset="0"/>
              </a:rPr>
              <a:t>Indiana State Egg Board</a:t>
            </a:r>
            <a:r>
              <a:rPr lang="en-US" altLang="en-US" sz="2800" dirty="0">
                <a:latin typeface="Raleway Medium" pitchFamily="2" charset="0"/>
              </a:rPr>
              <a:t> – Eggs and egg regulations </a:t>
            </a:r>
            <a:r>
              <a:rPr lang="en-US" altLang="en-US" sz="2400" dirty="0">
                <a:latin typeface="Raleway Medium" pitchFamily="2" charset="0"/>
                <a:hlinkClick r:id="rId3"/>
              </a:rPr>
              <a:t>straw@purdue.edu</a:t>
            </a:r>
            <a:endParaRPr lang="en-US" altLang="en-US" sz="2400" dirty="0">
              <a:latin typeface="Raleway Medium" pitchFamily="2" charset="0"/>
            </a:endParaRPr>
          </a:p>
          <a:p>
            <a:pPr lvl="2"/>
            <a:r>
              <a:rPr lang="en-US" altLang="en-US" sz="2200" dirty="0">
                <a:latin typeface="Raleway Medium" pitchFamily="2" charset="0"/>
              </a:rPr>
              <a:t>765-494-8510</a:t>
            </a:r>
          </a:p>
          <a:p>
            <a:pPr marL="457200" indent="-457200" eaLnBrk="1" hangingPunct="1">
              <a:buFont typeface="Arial" panose="020B0604020202020204" pitchFamily="34" charset="0"/>
              <a:buChar char="•"/>
            </a:pPr>
            <a:r>
              <a:rPr lang="en-US" altLang="en-US" sz="2800" b="1" dirty="0">
                <a:latin typeface="Raleway Medium" pitchFamily="2" charset="0"/>
              </a:rPr>
              <a:t>Purdue Product Testing</a:t>
            </a:r>
            <a:endParaRPr lang="en-US" altLang="en-US" sz="2400" b="1" dirty="0">
              <a:latin typeface="Raleway Medium" pitchFamily="2" charset="0"/>
            </a:endParaRPr>
          </a:p>
          <a:p>
            <a:pPr lvl="2"/>
            <a:r>
              <a:rPr lang="en-US" altLang="en-US" sz="2200" dirty="0">
                <a:latin typeface="Raleway Medium" pitchFamily="2" charset="0"/>
              </a:rPr>
              <a:t>765-494-7997</a:t>
            </a:r>
          </a:p>
          <a:p>
            <a:pPr marL="457200" indent="-457200" eaLnBrk="1" hangingPunct="1">
              <a:buFont typeface="Arial" panose="020B0604020202020204" pitchFamily="34" charset="0"/>
              <a:buChar char="•"/>
            </a:pPr>
            <a:r>
              <a:rPr lang="en-US" altLang="en-US" sz="2800" b="1" dirty="0">
                <a:latin typeface="Raleway Medium" pitchFamily="2" charset="0"/>
              </a:rPr>
              <a:t>IDOH Main Office</a:t>
            </a:r>
          </a:p>
          <a:p>
            <a:pPr lvl="2"/>
            <a:r>
              <a:rPr lang="en-US" altLang="en-US" sz="2200" dirty="0">
                <a:latin typeface="Raleway Medium" pitchFamily="2" charset="0"/>
              </a:rPr>
              <a:t>317-234-8569</a:t>
            </a:r>
          </a:p>
          <a:p>
            <a:pPr lvl="1" eaLnBrk="1" hangingPunct="1"/>
            <a:endParaRPr lang="en-US" altLang="en-US" b="1" dirty="0"/>
          </a:p>
          <a:p>
            <a:pPr lvl="1" eaLnBrk="1" hangingPunct="1"/>
            <a:endParaRPr lang="en-US" altLang="en-US" b="1" dirty="0"/>
          </a:p>
          <a:p>
            <a:pPr lvl="1" eaLnBrk="1" hangingPunct="1"/>
            <a:endParaRPr lang="en-US" altLang="en-US" dirty="0"/>
          </a:p>
        </p:txBody>
      </p:sp>
    </p:spTree>
    <p:extLst>
      <p:ext uri="{BB962C8B-B14F-4D97-AF65-F5344CB8AC3E}">
        <p14:creationId xmlns:p14="http://schemas.microsoft.com/office/powerpoint/2010/main" val="2690667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b="1" dirty="0"/>
              <a:t>Questions</a:t>
            </a:r>
          </a:p>
        </p:txBody>
      </p:sp>
      <p:sp>
        <p:nvSpPr>
          <p:cNvPr id="32771" name="Content Placeholder 2"/>
          <p:cNvSpPr>
            <a:spLocks noGrp="1"/>
          </p:cNvSpPr>
          <p:nvPr>
            <p:ph idx="1"/>
          </p:nvPr>
        </p:nvSpPr>
        <p:spPr>
          <a:xfrm>
            <a:off x="2057400" y="2362200"/>
            <a:ext cx="8001000" cy="2560638"/>
          </a:xfrm>
        </p:spPr>
        <p:txBody>
          <a:bodyPr>
            <a:normAutofit/>
          </a:bodyPr>
          <a:lstStyle/>
          <a:p>
            <a:pPr eaLnBrk="1" hangingPunct="1">
              <a:buFont typeface="Wingdings 2" panose="05020102010507070707" pitchFamily="18" charset="2"/>
              <a:buNone/>
            </a:pPr>
            <a:r>
              <a:rPr lang="en-US" altLang="en-US" sz="2800" dirty="0">
                <a:latin typeface="Raleway Medium" pitchFamily="2" charset="0"/>
              </a:rPr>
              <a:t>Sharon I. Pattee, IDOH Food Scientist</a:t>
            </a:r>
          </a:p>
          <a:p>
            <a:pPr eaLnBrk="1" hangingPunct="1">
              <a:buFont typeface="Wingdings 2" panose="05020102010507070707" pitchFamily="18" charset="2"/>
              <a:buNone/>
            </a:pPr>
            <a:r>
              <a:rPr lang="en-US" altLang="en-US" sz="2800" dirty="0">
                <a:latin typeface="Raleway Medium" pitchFamily="2" charset="0"/>
              </a:rPr>
              <a:t>2 North Meridian, Third Floor </a:t>
            </a:r>
          </a:p>
          <a:p>
            <a:pPr eaLnBrk="1" hangingPunct="1">
              <a:buFont typeface="Wingdings 2" panose="05020102010507070707" pitchFamily="18" charset="2"/>
              <a:buNone/>
            </a:pPr>
            <a:r>
              <a:rPr lang="en-US" altLang="en-US" sz="2800" dirty="0">
                <a:latin typeface="Raleway Medium" pitchFamily="2" charset="0"/>
              </a:rPr>
              <a:t>Indianapolis, IN 46204</a:t>
            </a:r>
          </a:p>
          <a:p>
            <a:pPr eaLnBrk="1" hangingPunct="1">
              <a:buFont typeface="Wingdings 2" panose="05020102010507070707" pitchFamily="18" charset="2"/>
              <a:buNone/>
            </a:pPr>
            <a:r>
              <a:rPr lang="en-US" altLang="en-US" sz="2800" dirty="0">
                <a:latin typeface="Raleway Medium" pitchFamily="2" charset="0"/>
              </a:rPr>
              <a:t>317-234-8569</a:t>
            </a:r>
          </a:p>
          <a:p>
            <a:pPr eaLnBrk="1" hangingPunct="1">
              <a:buFont typeface="Wingdings 2" panose="05020102010507070707" pitchFamily="18" charset="2"/>
              <a:buNone/>
            </a:pPr>
            <a:r>
              <a:rPr lang="en-US" altLang="en-US" sz="2800" dirty="0">
                <a:latin typeface="Raleway Medium" pitchFamily="2" charset="0"/>
              </a:rPr>
              <a:t>spattee@isdh.in.gov</a:t>
            </a:r>
          </a:p>
        </p:txBody>
      </p:sp>
      <p:pic>
        <p:nvPicPr>
          <p:cNvPr id="3" name="Picture 2" descr="A dog wearing a vest&#10;&#10;Description automatically generated with low confidence">
            <a:extLst>
              <a:ext uri="{FF2B5EF4-FFF2-40B4-BE49-F238E27FC236}">
                <a16:creationId xmlns:a16="http://schemas.microsoft.com/office/drawing/2014/main" id="{418A7855-72F6-459F-B6B9-A3CF6A757D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9004" y="1658868"/>
            <a:ext cx="3115435" cy="39812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63348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1" y="1473201"/>
            <a:ext cx="8188325" cy="4151313"/>
          </a:xfrm>
        </p:spPr>
        <p:txBody>
          <a:bodyPr/>
          <a:lstStyle/>
          <a:p>
            <a:pPr algn="ctr"/>
            <a:r>
              <a:rPr lang="en-US" sz="3600" dirty="0">
                <a:latin typeface="Raleway Medium" pitchFamily="2" charset="0"/>
              </a:rPr>
              <a:t>The Indiana State Department of Health (ISDH) as of September 2020 has changed its name to the Indiana Department of Health (IDOH). This document has been revised to reflect the change.</a:t>
            </a:r>
          </a:p>
          <a:p>
            <a:endParaRPr lang="en-US" dirty="0"/>
          </a:p>
        </p:txBody>
      </p:sp>
    </p:spTree>
    <p:extLst>
      <p:ext uri="{BB962C8B-B14F-4D97-AF65-F5344CB8AC3E}">
        <p14:creationId xmlns:p14="http://schemas.microsoft.com/office/powerpoint/2010/main" val="2146174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543" y="161411"/>
            <a:ext cx="10363200" cy="1143000"/>
          </a:xfrm>
        </p:spPr>
        <p:txBody>
          <a:bodyPr/>
          <a:lstStyle/>
          <a:p>
            <a:r>
              <a:rPr lang="en-US" dirty="0">
                <a:latin typeface="Arial Black" panose="020B0A04020102020204" pitchFamily="34" charset="0"/>
                <a:cs typeface="Aharoni" panose="02010803020104030203" pitchFamily="2" charset="-79"/>
              </a:rPr>
              <a:t>What</a:t>
            </a:r>
            <a:r>
              <a:rPr lang="en-US" dirty="0">
                <a:latin typeface="Arial Black" panose="020B0A04020102020204" pitchFamily="34" charset="0"/>
              </a:rPr>
              <a:t> is a Food Establishment?</a:t>
            </a:r>
          </a:p>
        </p:txBody>
      </p:sp>
      <p:sp>
        <p:nvSpPr>
          <p:cNvPr id="3" name="Content Placeholder 2"/>
          <p:cNvSpPr>
            <a:spLocks noGrp="1"/>
          </p:cNvSpPr>
          <p:nvPr>
            <p:ph idx="1"/>
          </p:nvPr>
        </p:nvSpPr>
        <p:spPr>
          <a:xfrm>
            <a:off x="567543" y="1410025"/>
            <a:ext cx="11226246" cy="4765714"/>
          </a:xfrm>
        </p:spPr>
        <p:txBody>
          <a:bodyPr/>
          <a:lstStyle/>
          <a:p>
            <a:pPr marL="457200" indent="-457200">
              <a:buFont typeface="Arial" panose="020B0604020202020204" pitchFamily="34" charset="0"/>
              <a:buChar char="•"/>
            </a:pPr>
            <a:r>
              <a:rPr lang="en-US" sz="2800" dirty="0">
                <a:latin typeface="Raleway Medium" pitchFamily="2" charset="0"/>
              </a:rPr>
              <a:t>Food Establishment (FE) is defined in IC 16-18-2-137 and regulated under IC 16-42-5</a:t>
            </a:r>
          </a:p>
          <a:p>
            <a:pPr lvl="2"/>
            <a:r>
              <a:rPr lang="en-US" sz="2200" dirty="0">
                <a:latin typeface="Raleway Medium" pitchFamily="2" charset="0"/>
              </a:rPr>
              <a:t>Selling whole uncut produce, pre-packaged non-potentially hazardous food</a:t>
            </a:r>
          </a:p>
          <a:p>
            <a:pPr marL="457200" indent="-457200">
              <a:buFont typeface="Arial" panose="020B0604020202020204" pitchFamily="34" charset="0"/>
              <a:buChar char="•"/>
            </a:pPr>
            <a:r>
              <a:rPr lang="en-US" sz="2800" dirty="0">
                <a:latin typeface="Raleway Medium" pitchFamily="2" charset="0"/>
              </a:rPr>
              <a:t>Retail Food Establishment (RFE), regulated under                      410IAC 7-24</a:t>
            </a:r>
          </a:p>
          <a:p>
            <a:pPr lvl="2"/>
            <a:r>
              <a:rPr lang="en-US" sz="2200" dirty="0">
                <a:latin typeface="Raleway Medium" pitchFamily="2" charset="0"/>
              </a:rPr>
              <a:t>Restaurants, schools, hospitals, grocery stores</a:t>
            </a:r>
          </a:p>
          <a:p>
            <a:pPr marL="457200" indent="-457200">
              <a:buFont typeface="Arial" panose="020B0604020202020204" pitchFamily="34" charset="0"/>
              <a:buChar char="•"/>
            </a:pPr>
            <a:r>
              <a:rPr lang="en-US" sz="2800" dirty="0">
                <a:latin typeface="Raleway Medium" pitchFamily="2" charset="0"/>
              </a:rPr>
              <a:t>Wholesale Food Establishment (WFE), regulated under             410 IAC 7-21</a:t>
            </a:r>
          </a:p>
          <a:p>
            <a:pPr lvl="2"/>
            <a:r>
              <a:rPr lang="en-US" sz="2200" dirty="0">
                <a:latin typeface="Raleway Medium" pitchFamily="2" charset="0"/>
              </a:rPr>
              <a:t>Manufacturers, warehouses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6C68-64FB-6F47-AF64-33542C7754B6}"/>
              </a:ext>
            </a:extLst>
          </p:cNvPr>
          <p:cNvSpPr>
            <a:spLocks noGrp="1"/>
          </p:cNvSpPr>
          <p:nvPr>
            <p:ph type="title"/>
          </p:nvPr>
        </p:nvSpPr>
        <p:spPr/>
        <p:txBody>
          <a:bodyPr/>
          <a:lstStyle/>
          <a:p>
            <a:r>
              <a:rPr lang="en-US" dirty="0">
                <a:latin typeface="Arial Black" panose="020B0A04020102020204" pitchFamily="34" charset="0"/>
              </a:rPr>
              <a:t>What is Not a Food Establishment?</a:t>
            </a:r>
            <a:endParaRPr lang="en-US" dirty="0"/>
          </a:p>
        </p:txBody>
      </p:sp>
      <p:sp>
        <p:nvSpPr>
          <p:cNvPr id="3" name="Content Placeholder 2">
            <a:extLst>
              <a:ext uri="{FF2B5EF4-FFF2-40B4-BE49-F238E27FC236}">
                <a16:creationId xmlns:a16="http://schemas.microsoft.com/office/drawing/2014/main" id="{1199B14C-A4E1-FD40-9EDC-C8788876916F}"/>
              </a:ext>
            </a:extLst>
          </p:cNvPr>
          <p:cNvSpPr>
            <a:spLocks noGrp="1"/>
          </p:cNvSpPr>
          <p:nvPr>
            <p:ph idx="1"/>
          </p:nvPr>
        </p:nvSpPr>
        <p:spPr/>
        <p:txBody>
          <a:bodyPr/>
          <a:lstStyle/>
          <a:p>
            <a:pPr marL="457200" indent="-457200">
              <a:buFont typeface="Arial" panose="020B0604020202020204" pitchFamily="34" charset="0"/>
              <a:buChar char="•"/>
            </a:pPr>
            <a:r>
              <a:rPr lang="en-US" sz="2800" dirty="0">
                <a:latin typeface="Raleway Medium" pitchFamily="2" charset="0"/>
              </a:rPr>
              <a:t>Private residences and bed and breakfasts under          </a:t>
            </a:r>
            <a:br>
              <a:rPr lang="en-US" sz="2800" dirty="0">
                <a:latin typeface="Raleway Medium" pitchFamily="2" charset="0"/>
              </a:rPr>
            </a:br>
            <a:r>
              <a:rPr lang="en-US" sz="2800" dirty="0">
                <a:latin typeface="Raleway Medium" pitchFamily="2" charset="0"/>
              </a:rPr>
              <a:t>410 IAC 7-15.5</a:t>
            </a:r>
          </a:p>
          <a:p>
            <a:pPr marL="457200" indent="-457200">
              <a:buFont typeface="Arial" panose="020B0604020202020204" pitchFamily="34" charset="0"/>
              <a:buChar char="•"/>
            </a:pPr>
            <a:r>
              <a:rPr lang="en-US" sz="2800" dirty="0">
                <a:latin typeface="Raleway Medium" pitchFamily="2" charset="0"/>
              </a:rPr>
              <a:t>Private gatherings such as weddings, family reunions, etc.</a:t>
            </a:r>
          </a:p>
          <a:p>
            <a:pPr marL="457200" indent="-457200">
              <a:buFont typeface="Arial" panose="020B0604020202020204" pitchFamily="34" charset="0"/>
              <a:buChar char="•"/>
            </a:pPr>
            <a:r>
              <a:rPr lang="en-US" sz="2800" dirty="0">
                <a:latin typeface="Raleway Medium" pitchFamily="2" charset="0"/>
              </a:rPr>
              <a:t>Vehicles transporting food to the needy</a:t>
            </a:r>
          </a:p>
          <a:p>
            <a:pPr marL="457200" indent="-457200">
              <a:buFont typeface="Arial" panose="020B0604020202020204" pitchFamily="34" charset="0"/>
              <a:buChar char="•"/>
            </a:pPr>
            <a:r>
              <a:rPr lang="en-US" sz="2800" dirty="0">
                <a:latin typeface="Raleway Medium" pitchFamily="2" charset="0"/>
              </a:rPr>
              <a:t>Some not-for-profits organizations, some schools, and some churches </a:t>
            </a:r>
          </a:p>
          <a:p>
            <a:endParaRPr lang="en-US" dirty="0"/>
          </a:p>
        </p:txBody>
      </p:sp>
      <p:sp>
        <p:nvSpPr>
          <p:cNvPr id="4" name="Slide Number Placeholder 3">
            <a:extLst>
              <a:ext uri="{FF2B5EF4-FFF2-40B4-BE49-F238E27FC236}">
                <a16:creationId xmlns:a16="http://schemas.microsoft.com/office/drawing/2014/main" id="{DA5CE744-8785-2147-BCB0-97F9980472C0}"/>
              </a:ext>
            </a:extLst>
          </p:cNvPr>
          <p:cNvSpPr>
            <a:spLocks noGrp="1"/>
          </p:cNvSpPr>
          <p:nvPr>
            <p:ph type="sldNum" sz="quarter" idx="12"/>
          </p:nvPr>
        </p:nvSpPr>
        <p:spPr/>
        <p:txBody>
          <a:bodyPr/>
          <a:lstStyle/>
          <a:p>
            <a:fld id="{2C1798A1-548B-2F4F-A949-0B360C421755}" type="slidenum">
              <a:rPr lang="en-US" smtClean="0"/>
              <a:t>5</a:t>
            </a:fld>
            <a:endParaRPr lang="en-US" dirty="0"/>
          </a:p>
        </p:txBody>
      </p:sp>
    </p:spTree>
    <p:extLst>
      <p:ext uri="{BB962C8B-B14F-4D97-AF65-F5344CB8AC3E}">
        <p14:creationId xmlns:p14="http://schemas.microsoft.com/office/powerpoint/2010/main" val="1633275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What is Not a FE Continued…</a:t>
            </a:r>
          </a:p>
        </p:txBody>
      </p:sp>
      <p:sp>
        <p:nvSpPr>
          <p:cNvPr id="3" name="Content Placeholder 2"/>
          <p:cNvSpPr>
            <a:spLocks noGrp="1"/>
          </p:cNvSpPr>
          <p:nvPr>
            <p:ph idx="1"/>
          </p:nvPr>
        </p:nvSpPr>
        <p:spPr>
          <a:xfrm>
            <a:off x="604012" y="1421907"/>
            <a:ext cx="10582656" cy="4114800"/>
          </a:xfrm>
        </p:spPr>
        <p:txBody>
          <a:bodyPr>
            <a:normAutofit/>
          </a:bodyPr>
          <a:lstStyle/>
          <a:p>
            <a:pPr marL="457200" indent="-457200">
              <a:buFont typeface="Arial" panose="020B0604020202020204" pitchFamily="34" charset="0"/>
              <a:buChar char="•"/>
            </a:pPr>
            <a:r>
              <a:rPr lang="en-US" sz="2800" dirty="0">
                <a:latin typeface="Raleway Medium" pitchFamily="2" charset="0"/>
              </a:rPr>
              <a:t>“Home Based Vendor” (HBV), aka “Section  29 Vendor” when they comply with IC 16-42-5-29</a:t>
            </a:r>
          </a:p>
          <a:p>
            <a:pPr marL="457200" indent="-457200">
              <a:buFont typeface="Arial" panose="020B0604020202020204" pitchFamily="34" charset="0"/>
              <a:buChar char="•"/>
            </a:pPr>
            <a:r>
              <a:rPr lang="en-US" sz="2800" dirty="0">
                <a:latin typeface="Raleway Medium" pitchFamily="2" charset="0"/>
              </a:rPr>
              <a:t>Holder of a winery/brewery permit (Indiana Alcohol and Tobacco Commission) at a temporary event regulated under IC 7.1</a:t>
            </a:r>
          </a:p>
          <a:p>
            <a:pPr marL="457200" indent="-457200">
              <a:buFont typeface="Arial" panose="020B0604020202020204" pitchFamily="34" charset="0"/>
              <a:buChar char="•"/>
            </a:pPr>
            <a:r>
              <a:rPr lang="en-US" sz="2800" dirty="0">
                <a:latin typeface="Raleway Medium" pitchFamily="2" charset="0"/>
              </a:rPr>
              <a:t>Sellers of some poultry, eggs, rabbits (further discussed in this presentation)</a:t>
            </a:r>
          </a:p>
          <a:p>
            <a:endParaRPr lang="en-US" sz="2800" dirty="0">
              <a:solidFill>
                <a:srgbClr val="FF0000"/>
              </a:solidFill>
              <a:latin typeface="Raleway Medium" pitchFamily="2" charset="0"/>
            </a:endParaRPr>
          </a:p>
          <a:p>
            <a:endParaRPr lang="en-US" dirty="0"/>
          </a:p>
        </p:txBody>
      </p:sp>
    </p:spTree>
    <p:extLst>
      <p:ext uri="{BB962C8B-B14F-4D97-AF65-F5344CB8AC3E}">
        <p14:creationId xmlns:p14="http://schemas.microsoft.com/office/powerpoint/2010/main" val="1632375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11820" y="181993"/>
            <a:ext cx="7772400" cy="1143000"/>
          </a:xfrm>
        </p:spPr>
        <p:txBody>
          <a:bodyPr/>
          <a:lstStyle/>
          <a:p>
            <a:pPr eaLnBrk="1" hangingPunct="1"/>
            <a:r>
              <a:rPr lang="en-US" altLang="en-US" b="1" dirty="0">
                <a:solidFill>
                  <a:schemeClr val="tx1"/>
                </a:solidFill>
                <a:latin typeface="Arial Black" panose="020B0A04020102020204" pitchFamily="34" charset="0"/>
              </a:rPr>
              <a:t>IDOH Terms</a:t>
            </a:r>
          </a:p>
        </p:txBody>
      </p:sp>
      <p:sp>
        <p:nvSpPr>
          <p:cNvPr id="6147" name="Content Placeholder 2"/>
          <p:cNvSpPr>
            <a:spLocks noGrp="1"/>
          </p:cNvSpPr>
          <p:nvPr>
            <p:ph idx="1"/>
          </p:nvPr>
        </p:nvSpPr>
        <p:spPr>
          <a:xfrm>
            <a:off x="894735" y="1600200"/>
            <a:ext cx="10736826" cy="4114800"/>
          </a:xfrm>
        </p:spPr>
        <p:txBody>
          <a:bodyPr>
            <a:normAutofit/>
          </a:bodyPr>
          <a:lstStyle/>
          <a:p>
            <a:pPr eaLnBrk="1" hangingPunct="1"/>
            <a:r>
              <a:rPr lang="en-US" altLang="en-US" sz="2800" dirty="0">
                <a:latin typeface="Raleway Medium" pitchFamily="2" charset="0"/>
              </a:rPr>
              <a:t>A </a:t>
            </a:r>
            <a:r>
              <a:rPr lang="en-US" altLang="en-US" sz="2800" b="1" dirty="0">
                <a:latin typeface="Raleway Medium" pitchFamily="2" charset="0"/>
              </a:rPr>
              <a:t>“Farmers Market” </a:t>
            </a:r>
            <a:r>
              <a:rPr lang="en-US" altLang="en-US" sz="2800" dirty="0">
                <a:latin typeface="Raleway Medium" pitchFamily="2" charset="0"/>
              </a:rPr>
              <a:t>is a common facility where two or more farmers or growers gather on a regular basis to sell a variety of fruits, vegetables and other farm products directly to consumers</a:t>
            </a:r>
          </a:p>
          <a:p>
            <a:pPr lvl="1"/>
            <a:r>
              <a:rPr lang="en-US" altLang="en-US" sz="2400" dirty="0">
                <a:latin typeface="Raleway Medium" pitchFamily="2" charset="0"/>
              </a:rPr>
              <a:t>Could be simultaneous with other events</a:t>
            </a:r>
          </a:p>
          <a:p>
            <a:pPr lvl="1"/>
            <a:r>
              <a:rPr lang="en-US" altLang="en-US" sz="2400" dirty="0">
                <a:latin typeface="Raleway Medium" pitchFamily="2" charset="0"/>
              </a:rPr>
              <a:t>This is NOT an individual food establishment, such as a store that buys and sells local grown produce</a:t>
            </a:r>
          </a:p>
        </p:txBody>
      </p:sp>
    </p:spTree>
    <p:extLst>
      <p:ext uri="{BB962C8B-B14F-4D97-AF65-F5344CB8AC3E}">
        <p14:creationId xmlns:p14="http://schemas.microsoft.com/office/powerpoint/2010/main" val="611555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14039" y="304800"/>
            <a:ext cx="8229600" cy="1143000"/>
          </a:xfrm>
        </p:spPr>
        <p:txBody>
          <a:bodyPr/>
          <a:lstStyle/>
          <a:p>
            <a:pPr eaLnBrk="1" hangingPunct="1"/>
            <a:r>
              <a:rPr lang="en-US" altLang="en-US" b="1" dirty="0">
                <a:latin typeface="Arial Black" panose="020B0A04020102020204" pitchFamily="34" charset="0"/>
              </a:rPr>
              <a:t>IDOH Terms</a:t>
            </a:r>
          </a:p>
        </p:txBody>
      </p:sp>
      <p:sp>
        <p:nvSpPr>
          <p:cNvPr id="7171" name="Content Placeholder 2"/>
          <p:cNvSpPr>
            <a:spLocks noGrp="1"/>
          </p:cNvSpPr>
          <p:nvPr>
            <p:ph idx="1"/>
          </p:nvPr>
        </p:nvSpPr>
        <p:spPr>
          <a:xfrm>
            <a:off x="768095" y="1447800"/>
            <a:ext cx="10753345" cy="4648200"/>
          </a:xfrm>
        </p:spPr>
        <p:txBody>
          <a:bodyPr/>
          <a:lstStyle/>
          <a:p>
            <a:pPr eaLnBrk="1" hangingPunct="1"/>
            <a:r>
              <a:rPr lang="en-US" altLang="en-US" sz="2800" dirty="0">
                <a:latin typeface="Raleway Medium" pitchFamily="2" charset="0"/>
              </a:rPr>
              <a:t>A </a:t>
            </a:r>
            <a:r>
              <a:rPr lang="en-US" altLang="en-US" sz="2800" b="1" dirty="0">
                <a:latin typeface="Raleway Medium" pitchFamily="2" charset="0"/>
              </a:rPr>
              <a:t>“Home-Based Vendor” </a:t>
            </a:r>
            <a:r>
              <a:rPr lang="en-US" altLang="en-US" sz="2800" dirty="0">
                <a:latin typeface="Raleway Medium" pitchFamily="2" charset="0"/>
              </a:rPr>
              <a:t>is an individual who:</a:t>
            </a:r>
          </a:p>
          <a:p>
            <a:pPr lvl="1"/>
            <a:r>
              <a:rPr lang="en-US" altLang="en-US" sz="2400" dirty="0">
                <a:latin typeface="Raleway Medium" pitchFamily="2" charset="0"/>
              </a:rPr>
              <a:t>Has made, grown, or raised a food product at their primary residence,  property owned or leased by them</a:t>
            </a:r>
          </a:p>
          <a:p>
            <a:pPr lvl="1"/>
            <a:r>
              <a:rPr lang="en-US" altLang="en-US" sz="2400" dirty="0">
                <a:latin typeface="Raleway Medium" pitchFamily="2" charset="0"/>
              </a:rPr>
              <a:t>Is selling the food product they made, grew or raised </a:t>
            </a:r>
            <a:r>
              <a:rPr lang="en-US" altLang="en-US" sz="2400" b="1" dirty="0">
                <a:latin typeface="Raleway Medium" pitchFamily="2" charset="0"/>
              </a:rPr>
              <a:t>only</a:t>
            </a:r>
            <a:r>
              <a:rPr lang="en-US" altLang="en-US" sz="2400" dirty="0">
                <a:latin typeface="Raleway Medium" pitchFamily="2" charset="0"/>
              </a:rPr>
              <a:t> at a roadside stand or farmers market; poultry, rabbit and eggs may be sold from the farm</a:t>
            </a:r>
          </a:p>
          <a:p>
            <a:pPr lvl="1"/>
            <a:r>
              <a:rPr lang="en-US" altLang="en-US" sz="2400" dirty="0">
                <a:latin typeface="Raleway Medium" pitchFamily="2" charset="0"/>
              </a:rPr>
              <a:t>Complies with IC 16-42-5-29</a:t>
            </a:r>
            <a:endParaRPr lang="en-US" altLang="en-US" sz="2800" b="1" dirty="0">
              <a:latin typeface="Raleway Medium" pitchFamily="2" charset="0"/>
            </a:endParaRPr>
          </a:p>
          <a:p>
            <a:pPr eaLnBrk="1" hangingPunct="1"/>
            <a:r>
              <a:rPr lang="en-US" altLang="en-US" sz="2800" dirty="0">
                <a:latin typeface="Raleway Medium" pitchFamily="2" charset="0"/>
              </a:rPr>
              <a:t>A </a:t>
            </a:r>
            <a:r>
              <a:rPr lang="en-US" altLang="en-US" sz="2800" b="1" dirty="0">
                <a:latin typeface="Raleway Medium" pitchFamily="2" charset="0"/>
              </a:rPr>
              <a:t>“Roadside Stand”</a:t>
            </a:r>
            <a:r>
              <a:rPr lang="en-US" altLang="en-US" sz="2800" dirty="0">
                <a:latin typeface="Raleway Medium" pitchFamily="2" charset="0"/>
              </a:rPr>
              <a:t> is:</a:t>
            </a:r>
          </a:p>
          <a:p>
            <a:pPr lvl="1"/>
            <a:r>
              <a:rPr lang="en-US" altLang="en-US" sz="2400" dirty="0">
                <a:latin typeface="Raleway Medium" pitchFamily="2" charset="0"/>
              </a:rPr>
              <a:t>A place, building, or structure along, or near, a road, street, lane, avenue, boulevard, or highway where a HBV sells food product(s) to the public  </a:t>
            </a:r>
          </a:p>
        </p:txBody>
      </p:sp>
    </p:spTree>
    <p:extLst>
      <p:ext uri="{BB962C8B-B14F-4D97-AF65-F5344CB8AC3E}">
        <p14:creationId xmlns:p14="http://schemas.microsoft.com/office/powerpoint/2010/main" val="3798088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b="1" dirty="0">
                <a:latin typeface="Arial Black" panose="020B0A04020102020204" pitchFamily="34" charset="0"/>
              </a:rPr>
              <a:t>Statutory Term</a:t>
            </a:r>
          </a:p>
        </p:txBody>
      </p:sp>
      <p:sp>
        <p:nvSpPr>
          <p:cNvPr id="8195" name="Content Placeholder 2"/>
          <p:cNvSpPr>
            <a:spLocks noGrp="1"/>
          </p:cNvSpPr>
          <p:nvPr>
            <p:ph idx="1"/>
          </p:nvPr>
        </p:nvSpPr>
        <p:spPr>
          <a:xfrm>
            <a:off x="581058" y="1421143"/>
            <a:ext cx="11179278" cy="4114800"/>
          </a:xfrm>
        </p:spPr>
        <p:txBody>
          <a:bodyPr/>
          <a:lstStyle/>
          <a:p>
            <a:pPr eaLnBrk="1" hangingPunct="1"/>
            <a:r>
              <a:rPr lang="en-US" altLang="en-US" sz="2800" b="1" dirty="0">
                <a:latin typeface="Raleway Medium" pitchFamily="2" charset="0"/>
              </a:rPr>
              <a:t>Potentially hazardous food products (PHF) </a:t>
            </a:r>
            <a:endParaRPr lang="en-US" altLang="en-US" sz="2800" dirty="0">
              <a:latin typeface="Raleway Medium" pitchFamily="2" charset="0"/>
            </a:endParaRPr>
          </a:p>
          <a:p>
            <a:pPr lvl="1" eaLnBrk="1" hangingPunct="1"/>
            <a:r>
              <a:rPr lang="en-US" altLang="en-US" sz="2200" dirty="0">
                <a:latin typeface="Raleway Medium" pitchFamily="2" charset="0"/>
              </a:rPr>
              <a:t>PHF are natural or synthetic foods that require temperature control because of capability to support: </a:t>
            </a:r>
          </a:p>
          <a:p>
            <a:pPr lvl="2" eaLnBrk="1" hangingPunct="1"/>
            <a:r>
              <a:rPr lang="en-US" altLang="en-US" sz="2200" dirty="0">
                <a:latin typeface="Raleway Medium" pitchFamily="2" charset="0"/>
              </a:rPr>
              <a:t>Rapid and progressive growth of infectious/toxigenic microorganisms</a:t>
            </a:r>
          </a:p>
          <a:p>
            <a:pPr lvl="2" eaLnBrk="1" hangingPunct="1"/>
            <a:r>
              <a:rPr lang="en-US" altLang="en-US" sz="2200" dirty="0">
                <a:latin typeface="Raleway Medium" pitchFamily="2" charset="0"/>
              </a:rPr>
              <a:t>Growth and toxin production of Clostridium botulinum </a:t>
            </a:r>
          </a:p>
          <a:p>
            <a:pPr lvl="2" eaLnBrk="1" hangingPunct="1"/>
            <a:r>
              <a:rPr lang="en-US" altLang="en-US" sz="2200" dirty="0">
                <a:latin typeface="Raleway Medium" pitchFamily="2" charset="0"/>
              </a:rPr>
              <a:t>In raw shell eggs, the growth of Salmonella enteritidis </a:t>
            </a:r>
          </a:p>
          <a:p>
            <a:pPr lvl="2" eaLnBrk="1" hangingPunct="1"/>
            <a:r>
              <a:rPr lang="en-US" altLang="en-US" sz="2200" dirty="0">
                <a:latin typeface="Raleway Medium" pitchFamily="2" charset="0"/>
              </a:rPr>
              <a:t>pH (acidity), water activity (Aw) and other intrinsic factors are considered when making a determination</a:t>
            </a:r>
          </a:p>
          <a:p>
            <a:pPr lvl="2" eaLnBrk="1" hangingPunct="1"/>
            <a:r>
              <a:rPr lang="en-US" altLang="en-US" sz="2200" dirty="0">
                <a:latin typeface="Raleway Medium" pitchFamily="2" charset="0"/>
              </a:rPr>
              <a:t>The term includes: meat, dairy, cut melons, cooked produce, raw seed sprouts, and garlic-in-oil mixture that are not modified in a way that results in mixtures that do not support growth </a:t>
            </a:r>
          </a:p>
        </p:txBody>
      </p:sp>
    </p:spTree>
    <p:extLst>
      <p:ext uri="{BB962C8B-B14F-4D97-AF65-F5344CB8AC3E}">
        <p14:creationId xmlns:p14="http://schemas.microsoft.com/office/powerpoint/2010/main" val="3181268755"/>
      </p:ext>
    </p:extLst>
  </p:cSld>
  <p:clrMapOvr>
    <a:masterClrMapping/>
  </p:clrMapOvr>
</p:sld>
</file>

<file path=ppt/theme/theme1.xml><?xml version="1.0" encoding="utf-8"?>
<a:theme xmlns:a="http://schemas.openxmlformats.org/drawingml/2006/main" name="PowerPoint2020 Template">
  <a:themeElements>
    <a:clrScheme name="ISDH">
      <a:dk1>
        <a:srgbClr val="243E8E"/>
      </a:dk1>
      <a:lt1>
        <a:srgbClr val="FFFFFF"/>
      </a:lt1>
      <a:dk2>
        <a:srgbClr val="44546A"/>
      </a:dk2>
      <a:lt2>
        <a:srgbClr val="E7E6E6"/>
      </a:lt2>
      <a:accent1>
        <a:srgbClr val="EB5347"/>
      </a:accent1>
      <a:accent2>
        <a:srgbClr val="06A3C9"/>
      </a:accent2>
      <a:accent3>
        <a:srgbClr val="6CBD45"/>
      </a:accent3>
      <a:accent4>
        <a:srgbClr val="F7C327"/>
      </a:accent4>
      <a:accent5>
        <a:srgbClr val="FF7F00"/>
      </a:accent5>
      <a:accent6>
        <a:srgbClr val="243D8E"/>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2020" id="{CE916ABE-72E1-4979-A0A4-6C6722310EC9}" vid="{F128A3C4-317E-4A4F-99A7-61C6F6EB348D}"/>
    </a:ext>
  </a:extLst>
</a:theme>
</file>

<file path=ppt/theme/theme2.xml><?xml version="1.0" encoding="utf-8"?>
<a:theme xmlns:a="http://schemas.openxmlformats.org/drawingml/2006/main" name="Office Theme">
  <a:themeElements>
    <a:clrScheme name="ISDH">
      <a:dk1>
        <a:srgbClr val="243E8E"/>
      </a:dk1>
      <a:lt1>
        <a:srgbClr val="FFFFFF"/>
      </a:lt1>
      <a:dk2>
        <a:srgbClr val="44546A"/>
      </a:dk2>
      <a:lt2>
        <a:srgbClr val="E7E6E6"/>
      </a:lt2>
      <a:accent1>
        <a:srgbClr val="EB5347"/>
      </a:accent1>
      <a:accent2>
        <a:srgbClr val="06A3C9"/>
      </a:accent2>
      <a:accent3>
        <a:srgbClr val="6CBD45"/>
      </a:accent3>
      <a:accent4>
        <a:srgbClr val="F7C327"/>
      </a:accent4>
      <a:accent5>
        <a:srgbClr val="FF7F00"/>
      </a:accent5>
      <a:accent6>
        <a:srgbClr val="243D8E"/>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2020" id="{CE916ABE-72E1-4979-A0A4-6C6722310EC9}" vid="{F128A3C4-317E-4A4F-99A7-61C6F6EB348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A93090-4FC5-47AA-9790-5FB3C3D7355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B18F47D-3CF8-4A93-93BD-0AD6636EB2E8}">
  <ds:schemaRefs>
    <ds:schemaRef ds:uri="http://schemas.microsoft.com/sharepoint/v3/contenttype/forms"/>
  </ds:schemaRefs>
</ds:datastoreItem>
</file>

<file path=customXml/itemProps3.xml><?xml version="1.0" encoding="utf-8"?>
<ds:datastoreItem xmlns:ds="http://schemas.openxmlformats.org/officeDocument/2006/customXml" ds:itemID="{4D263F7A-74A5-46A8-AE5C-EF2EDEEC86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PowerPoint2020 Template</Template>
  <TotalTime>5806</TotalTime>
  <Words>1757</Words>
  <Application>Microsoft Office PowerPoint</Application>
  <PresentationFormat>Widescreen</PresentationFormat>
  <Paragraphs>170</Paragraphs>
  <Slides>28</Slides>
  <Notes>1</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PowerPoint2020 Template</vt:lpstr>
      <vt:lpstr>Office Theme</vt:lpstr>
      <vt:lpstr>Home Based Vendor Basics</vt:lpstr>
      <vt:lpstr>PowerPoint Presentation</vt:lpstr>
      <vt:lpstr>PowerPoint Presentation</vt:lpstr>
      <vt:lpstr>What is a Food Establishment?</vt:lpstr>
      <vt:lpstr>What is Not a Food Establishment?</vt:lpstr>
      <vt:lpstr>What is Not a FE Continued…</vt:lpstr>
      <vt:lpstr>IDOH Terms</vt:lpstr>
      <vt:lpstr>IDOH Terms</vt:lpstr>
      <vt:lpstr>Statutory Term</vt:lpstr>
      <vt:lpstr>Statutory Term</vt:lpstr>
      <vt:lpstr>Examples of PHF</vt:lpstr>
      <vt:lpstr>Examples of PHF</vt:lpstr>
      <vt:lpstr>Examples of HBV Products</vt:lpstr>
      <vt:lpstr>Examples of HBV Products</vt:lpstr>
      <vt:lpstr>Can’t Be Done as a HBV</vt:lpstr>
      <vt:lpstr>HBV Poultry</vt:lpstr>
      <vt:lpstr>HBV Rabbit</vt:lpstr>
      <vt:lpstr>Types of Vendors at Farmers Market</vt:lpstr>
      <vt:lpstr>Labeling</vt:lpstr>
      <vt:lpstr>Labeling</vt:lpstr>
      <vt:lpstr>Labeling</vt:lpstr>
      <vt:lpstr>Giving Samples of HBV Products</vt:lpstr>
      <vt:lpstr>Additional Points for HBVs</vt:lpstr>
      <vt:lpstr>Regulatory Authority</vt:lpstr>
      <vt:lpstr>Regulatory Authority</vt:lpstr>
      <vt:lpstr>HBV Review</vt:lpstr>
      <vt:lpstr>Contacts</vt:lpstr>
      <vt:lpstr>Questions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Krista Click</dc:creator>
  <cp:lastModifiedBy>Pattee, Sharon</cp:lastModifiedBy>
  <cp:revision>159</cp:revision>
  <dcterms:created xsi:type="dcterms:W3CDTF">2016-11-15T03:59:31Z</dcterms:created>
  <dcterms:modified xsi:type="dcterms:W3CDTF">2022-06-21T14:10:08Z</dcterms:modified>
</cp:coreProperties>
</file>