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9" r:id="rId2"/>
    <p:sldId id="319" r:id="rId3"/>
    <p:sldId id="298" r:id="rId4"/>
    <p:sldId id="306" r:id="rId5"/>
    <p:sldId id="320" r:id="rId6"/>
    <p:sldId id="308" r:id="rId7"/>
    <p:sldId id="309" r:id="rId8"/>
    <p:sldId id="321" r:id="rId9"/>
    <p:sldId id="322" r:id="rId10"/>
    <p:sldId id="311" r:id="rId11"/>
    <p:sldId id="323" r:id="rId12"/>
    <p:sldId id="313" r:id="rId13"/>
    <p:sldId id="316" r:id="rId14"/>
    <p:sldId id="314" r:id="rId15"/>
    <p:sldId id="315" r:id="rId16"/>
    <p:sldId id="317" r:id="rId17"/>
    <p:sldId id="318" r:id="rId18"/>
    <p:sldId id="305" r:id="rId19"/>
  </p:sldIdLst>
  <p:sldSz cx="12192000" cy="6858000"/>
  <p:notesSz cx="7010400" cy="92964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roxima Nova" panose="02000506030000020004" pitchFamily="50" charset="0"/>
      <p:regular r:id="rId28"/>
      <p:bold r:id="rId29"/>
      <p:italic r:id="rId30"/>
      <p:boldItalic r:id="rId31"/>
    </p:embeddedFont>
    <p:embeddedFont>
      <p:font typeface="Helvetica" panose="020B06040202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2C"/>
    <a:srgbClr val="01426A"/>
    <a:srgbClr val="000000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69" autoAdjust="0"/>
    <p:restoredTop sz="56373" autoAdjust="0"/>
  </p:normalViewPr>
  <p:slideViewPr>
    <p:cSldViewPr snapToGrid="0">
      <p:cViewPr varScale="1">
        <p:scale>
          <a:sx n="103" d="100"/>
          <a:sy n="103" d="100"/>
        </p:scale>
        <p:origin x="78" y="7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47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08" tIns="46555" rIns="93108" bIns="4655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08" tIns="46555" rIns="93108" bIns="46555" rtlCol="0"/>
          <a:lstStyle>
            <a:lvl1pPr algn="r">
              <a:defRPr sz="1200"/>
            </a:lvl1pPr>
          </a:lstStyle>
          <a:p>
            <a:r>
              <a:rPr lang="en-US" smtClean="0"/>
              <a:t>4/15/2019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2"/>
            <a:ext cx="3037840" cy="466433"/>
          </a:xfrm>
          <a:prstGeom prst="rect">
            <a:avLst/>
          </a:prstGeom>
        </p:spPr>
        <p:txBody>
          <a:bodyPr vert="horz" lIns="93108" tIns="46555" rIns="93108" bIns="46555" rtlCol="0" anchor="b"/>
          <a:lstStyle>
            <a:lvl1pPr algn="l">
              <a:defRPr sz="1200"/>
            </a:lvl1pPr>
          </a:lstStyle>
          <a:p>
            <a:r>
              <a:rPr lang="en-US" smtClean="0"/>
              <a:t>August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2"/>
            <a:ext cx="3037840" cy="466433"/>
          </a:xfrm>
          <a:prstGeom prst="rect">
            <a:avLst/>
          </a:prstGeom>
        </p:spPr>
        <p:txBody>
          <a:bodyPr vert="horz" lIns="93108" tIns="46555" rIns="93108" bIns="46555" rtlCol="0" anchor="b"/>
          <a:lstStyle>
            <a:lvl1pPr algn="r">
              <a:defRPr sz="1200"/>
            </a:lvl1pPr>
          </a:lstStyle>
          <a:p>
            <a:fld id="{87DCE4E4-056A-40DD-A3D9-737E10497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592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138377" cy="466434"/>
          </a:xfrm>
          <a:prstGeom prst="rect">
            <a:avLst/>
          </a:prstGeom>
        </p:spPr>
        <p:txBody>
          <a:bodyPr vert="horz" lIns="93108" tIns="46555" rIns="93108" bIns="46555" rtlCol="0"/>
          <a:lstStyle>
            <a:lvl1pPr algn="l">
              <a:defRPr sz="1200" b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PROGRESS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08" tIns="46555" rIns="93108" bIns="46555" rtlCol="0"/>
          <a:lstStyle>
            <a:lvl1pPr algn="r"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mtClean="0"/>
              <a:t>4/15/2019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8" tIns="46555" rIns="93108" bIns="4655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08" tIns="46555" rIns="93108" bIns="4655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972"/>
            <a:ext cx="3138377" cy="466433"/>
          </a:xfrm>
          <a:prstGeom prst="rect">
            <a:avLst/>
          </a:prstGeom>
        </p:spPr>
        <p:txBody>
          <a:bodyPr vert="horz" lIns="93108" tIns="46555" rIns="93108" bIns="46555" rtlCol="0" anchor="b"/>
          <a:lstStyle>
            <a:lvl1pPr algn="l"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mtClean="0"/>
              <a:t>August 2019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2"/>
            <a:ext cx="3037840" cy="466433"/>
          </a:xfrm>
          <a:prstGeom prst="rect">
            <a:avLst/>
          </a:prstGeom>
        </p:spPr>
        <p:txBody>
          <a:bodyPr vert="horz" lIns="93108" tIns="46555" rIns="93108" bIns="46555" rtlCol="0" anchor="b"/>
          <a:lstStyle>
            <a:lvl1pPr algn="r"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B92F4E04-94F4-45AF-94A7-063536B438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684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162" indent="-165162">
              <a:buFont typeface="Arial" panose="020B0604020202020204" pitchFamily="34" charset="0"/>
              <a:buChar char="•"/>
            </a:pP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65162" indent="-165162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65162" indent="-16516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9597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855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821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802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2587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45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3343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3274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99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723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630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414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042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854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8606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92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8064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047808"/>
          </a:xfrm>
        </p:spPr>
        <p:txBody>
          <a:bodyPr/>
          <a:lstStyle/>
          <a:p>
            <a:pPr marL="165162" indent="-165162" defTabSz="880874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4E04-94F4-45AF-94A7-063536B438AD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August 2019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405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07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9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08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7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864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1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5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9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3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67C5B-B2DB-497B-BA5B-FB5D53E2B5BB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763A8-D39C-4E09-AC10-9ADA31AF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7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7976" y="-727273"/>
            <a:ext cx="12249976" cy="816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27412"/>
            <a:ext cx="12206514" cy="340002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4244" y="1789546"/>
            <a:ext cx="10545536" cy="739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FFC72C"/>
                </a:solidFill>
                <a:latin typeface="Proxima Nova" panose="02000506030000020004" pitchFamily="50" charset="0"/>
                <a:ea typeface="+mn-ea"/>
                <a:cs typeface="Gotham Bold" pitchFamily="50" charset="0"/>
              </a:rPr>
              <a:t>Governor Eric J. Holcomb</a:t>
            </a:r>
            <a:r>
              <a:rPr lang="en-US" sz="7200" b="1" dirty="0" smtClean="0">
                <a:solidFill>
                  <a:srgbClr val="FFC72C"/>
                </a:solidFill>
                <a:latin typeface="Proxima Nova" panose="02000506030000020004" pitchFamily="50" charset="0"/>
                <a:ea typeface="+mn-ea"/>
                <a:cs typeface="Gotham Bold" pitchFamily="50" charset="0"/>
              </a:rPr>
              <a:t/>
            </a:r>
            <a:br>
              <a:rPr lang="en-US" sz="7200" b="1" dirty="0" smtClean="0">
                <a:solidFill>
                  <a:srgbClr val="FFC72C"/>
                </a:solidFill>
                <a:latin typeface="Proxima Nova" panose="02000506030000020004" pitchFamily="50" charset="0"/>
                <a:ea typeface="+mn-ea"/>
                <a:cs typeface="Gotham Bold" pitchFamily="50" charset="0"/>
              </a:rPr>
            </a:br>
            <a:r>
              <a:rPr lang="en-US" sz="7200" b="1" dirty="0" smtClean="0">
                <a:solidFill>
                  <a:srgbClr val="FFC72C"/>
                </a:solidFill>
                <a:latin typeface="Proxima Nova" panose="02000506030000020004" pitchFamily="50" charset="0"/>
                <a:ea typeface="+mn-ea"/>
                <a:cs typeface="Gotham Bold" pitchFamily="50" charset="0"/>
              </a:rPr>
              <a:t>2020 Next Level Agenda</a:t>
            </a:r>
            <a:endParaRPr lang="en-US" sz="7200" b="1" dirty="0">
              <a:latin typeface="Proxima Nova" panose="02000506030000020004" pitchFamily="50" charset="0"/>
              <a:cs typeface="Gotham Bold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12808"/>
            <a:ext cx="12206514" cy="18451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163781" y="5624046"/>
            <a:ext cx="1886342" cy="47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i="0" u="none" strike="noStrike" cap="none" normalizeH="0" baseline="0" dirty="0" smtClean="0">
                <a:ln>
                  <a:noFill/>
                </a:ln>
                <a:solidFill>
                  <a:srgbClr val="01426A"/>
                </a:solidFill>
                <a:effectLst/>
                <a:latin typeface="Proxima Nova" panose="02000506030000020004" pitchFamily="50" charset="0"/>
                <a:cs typeface="Gotham Bold" pitchFamily="50" charset="0"/>
              </a:rPr>
              <a:t>Gov.in.gov</a:t>
            </a:r>
          </a:p>
        </p:txBody>
      </p:sp>
      <p:cxnSp>
        <p:nvCxnSpPr>
          <p:cNvPr id="17" name="AutoShape 5"/>
          <p:cNvCxnSpPr>
            <a:cxnSpLocks noChangeShapeType="1"/>
          </p:cNvCxnSpPr>
          <p:nvPr/>
        </p:nvCxnSpPr>
        <p:spPr bwMode="auto">
          <a:xfrm flipV="1">
            <a:off x="9600546" y="5727894"/>
            <a:ext cx="433367" cy="370447"/>
          </a:xfrm>
          <a:prstGeom prst="straightConnector1">
            <a:avLst/>
          </a:prstGeom>
          <a:noFill/>
          <a:ln w="127000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8" name="Picture 2" descr="Twitter_Logo_Bl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4" y="5616292"/>
            <a:ext cx="765438" cy="76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901252" y="5688719"/>
            <a:ext cx="2903936" cy="64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i="0" u="none" strike="noStrike" cap="none" normalizeH="0" baseline="0" dirty="0" smtClean="0">
                <a:ln>
                  <a:noFill/>
                </a:ln>
                <a:solidFill>
                  <a:srgbClr val="01426A"/>
                </a:solidFill>
                <a:effectLst/>
                <a:latin typeface="Proxima Nova" panose="02000506030000020004" pitchFamily="50" charset="0"/>
                <a:cs typeface="Gotham Bold" pitchFamily="50" charset="0"/>
              </a:rPr>
              <a:t>@</a:t>
            </a:r>
            <a:r>
              <a:rPr kumimoji="0" lang="en-US" altLang="en-US" sz="3000" i="0" u="none" strike="noStrike" cap="none" normalizeH="0" baseline="0" dirty="0" err="1" smtClean="0">
                <a:ln>
                  <a:noFill/>
                </a:ln>
                <a:solidFill>
                  <a:srgbClr val="01426A"/>
                </a:solidFill>
                <a:effectLst/>
                <a:latin typeface="Proxima Nova" panose="02000506030000020004" pitchFamily="50" charset="0"/>
                <a:cs typeface="Gotham Bold" pitchFamily="50" charset="0"/>
              </a:rPr>
              <a:t>GovHolcomb</a:t>
            </a:r>
            <a:endParaRPr kumimoji="0" lang="en-US" altLang="en-US" sz="3000" i="0" u="none" strike="noStrike" cap="none" normalizeH="0" baseline="0" dirty="0" smtClean="0">
              <a:ln>
                <a:noFill/>
              </a:ln>
              <a:solidFill>
                <a:srgbClr val="01426A"/>
              </a:solidFill>
              <a:effectLst/>
              <a:latin typeface="Proxima Nova" panose="02000506030000020004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485" y="2598491"/>
            <a:ext cx="10515600" cy="48882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Change </a:t>
            </a: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career-related teacher </a:t>
            </a: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professional growth points from required to optional</a:t>
            </a:r>
            <a:b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4000" dirty="0">
              <a:solidFill>
                <a:schemeClr val="bg1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Hold schools harmless for ILEARN </a:t>
            </a:r>
            <a:r>
              <a:rPr lang="en-US" sz="4000" dirty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cores</a:t>
            </a:r>
            <a:endParaRPr lang="en-US" sz="40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9158" y="270915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EDUCATION &amp; WORKFORCE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485" y="3199142"/>
            <a:ext cx="10515600" cy="48882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Better </a:t>
            </a:r>
            <a:r>
              <a:rPr lang="en-US" sz="4000" dirty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prepare Department of Correction offenders to re-enter society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9158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EDUCATION &amp; WORKFORCE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89" y="2891258"/>
            <a:ext cx="10515600" cy="48882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Raise the age to purchase tobacco and </a:t>
            </a:r>
            <a:b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e-cigarettes from 18 to 21 and enhance enforcement</a:t>
            </a:r>
            <a:endParaRPr lang="en-US" sz="14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ok" pitchFamily="50" charset="0"/>
              </a:rPr>
              <a:t>PUBLIC HEALTH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89" y="2008970"/>
            <a:ext cx="10515600" cy="4888219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Provide healthcare price transparency for consumers </a:t>
            </a: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via an “All-Payer Claims Database” </a:t>
            </a:r>
            <a:b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Protect consumers from surprise medical bills</a:t>
            </a:r>
            <a:endParaRPr lang="en-US" sz="4000" dirty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6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PUBLIC HEALTH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3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89" y="2241350"/>
            <a:ext cx="10515600" cy="4888219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Add more recovery housing for Hoosiers coping with substance use disorder</a:t>
            </a:r>
            <a:br>
              <a:rPr lang="en-US" sz="40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Expand the medication-assisted pilot program for jail inmates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6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PUBLIC HEALTH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485" y="2329916"/>
            <a:ext cx="10515600" cy="4888219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Require relationships between school corporations and community mental health providers</a:t>
            </a:r>
            <a:r>
              <a:rPr lang="en-US" sz="32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/>
            </a:r>
            <a:br>
              <a:rPr lang="en-US" sz="32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Increase the number of psychiatrists in Indiana by expanding the number of residency slots in hospitals</a:t>
            </a:r>
            <a:br>
              <a:rPr lang="en-US" sz="32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Expand </a:t>
            </a:r>
            <a:r>
              <a:rPr lang="en-US" sz="3200" dirty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s</a:t>
            </a:r>
            <a:r>
              <a:rPr lang="en-US" sz="32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erious </a:t>
            </a:r>
            <a:r>
              <a:rPr lang="en-US" sz="3200" dirty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m</a:t>
            </a:r>
            <a:r>
              <a:rPr lang="en-US" sz="3200" dirty="0" smtClean="0">
                <a:solidFill>
                  <a:srgbClr val="FFC000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ental illness (SMI) services for Medicaid eligible individuals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6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ok" pitchFamily="50" charset="0"/>
              </a:rPr>
              <a:t>PUBLIC HEALTH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130572" y="1611015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MENTAL HEALTH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82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89" y="2194139"/>
            <a:ext cx="10515600" cy="4888219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Incentivize </a:t>
            </a:r>
            <a:r>
              <a:rPr lang="en-US" sz="4000" dirty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more community paramedicine </a:t>
            </a: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programs</a:t>
            </a:r>
            <a:b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4000" dirty="0">
              <a:solidFill>
                <a:schemeClr val="bg1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Provide more workplace accommodations for pregnant workers</a:t>
            </a:r>
            <a:endParaRPr lang="en-US" sz="40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6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ok" pitchFamily="50" charset="0"/>
              </a:rPr>
              <a:t>PUBLIC HEALTH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2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485" y="2008970"/>
            <a:ext cx="10515600" cy="4888219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Use $300 million in reserves for capital projects that will save more than $125 million in borrowing costs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chemeClr val="bg1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Integrate Indiana 2-1-1 into FSSA call centers</a:t>
            </a:r>
            <a:endParaRPr lang="en-US" sz="4000" dirty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000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6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GOOD GOVERNMENT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Stay Connected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500914" y="2186817"/>
            <a:ext cx="4530789" cy="1751687"/>
            <a:chOff x="3386960" y="2479487"/>
            <a:chExt cx="5771629" cy="1760483"/>
          </a:xfrm>
        </p:grpSpPr>
        <p:pic>
          <p:nvPicPr>
            <p:cNvPr id="15" name="Picture 2" descr="Twitter_Logo_Blu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960" y="3471246"/>
              <a:ext cx="979932" cy="768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6" name="Text Box 3"/>
            <p:cNvSpPr txBox="1">
              <a:spLocks noChangeArrowheads="1"/>
            </p:cNvSpPr>
            <p:nvPr/>
          </p:nvSpPr>
          <p:spPr bwMode="auto">
            <a:xfrm>
              <a:off x="4202725" y="3471246"/>
              <a:ext cx="4955864" cy="768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5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Proxima Nova" panose="02000506030000020004" pitchFamily="50" charset="0"/>
                  <a:cs typeface="Gotham Bold" pitchFamily="50" charset="0"/>
                </a:rPr>
                <a:t>@</a:t>
              </a:r>
              <a:r>
                <a:rPr kumimoji="0" lang="en-US" altLang="en-US" sz="4500" b="1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Proxima Nova" panose="02000506030000020004" pitchFamily="50" charset="0"/>
                  <a:cs typeface="Gotham Bold" pitchFamily="50" charset="0"/>
                </a:rPr>
                <a:t>GovHolcomb</a:t>
              </a:r>
              <a:endPara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Proxima Nova" panose="02000506030000020004" pitchFamily="50" charset="0"/>
                <a:cs typeface="Gotham Bold" pitchFamily="50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4202725" y="2479487"/>
              <a:ext cx="4955864" cy="57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5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Proxima Nova" panose="02000506030000020004" pitchFamily="50" charset="0"/>
                  <a:cs typeface="Gotham Bold" pitchFamily="50" charset="0"/>
                </a:rPr>
                <a:t>Gov.in.gov</a:t>
              </a:r>
              <a:endPara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Proxima Nova" panose="02000506030000020004" pitchFamily="50" charset="0"/>
                <a:cs typeface="Gotham Bold" pitchFamily="50" charset="0"/>
              </a:endParaRPr>
            </a:p>
          </p:txBody>
        </p:sp>
        <p:cxnSp>
          <p:nvCxnSpPr>
            <p:cNvPr id="18" name="AutoShape 5"/>
            <p:cNvCxnSpPr>
              <a:cxnSpLocks noChangeShapeType="1"/>
            </p:cNvCxnSpPr>
            <p:nvPr/>
          </p:nvCxnSpPr>
          <p:spPr bwMode="auto">
            <a:xfrm flipV="1">
              <a:off x="3617656" y="2686050"/>
              <a:ext cx="433367" cy="370447"/>
            </a:xfrm>
            <a:prstGeom prst="straightConnector1">
              <a:avLst/>
            </a:prstGeom>
            <a:noFill/>
            <a:ln w="127000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7" y="2230359"/>
            <a:ext cx="3974847" cy="32995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82013" y="4055044"/>
            <a:ext cx="518282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#</a:t>
            </a:r>
            <a:r>
              <a:rPr lang="en-US" altLang="en-US" sz="4500" b="1" dirty="0" err="1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NextLevelAgenda</a:t>
            </a:r>
            <a:endParaRPr lang="en-US" altLang="en-US" sz="4500" dirty="0">
              <a:solidFill>
                <a:schemeClr val="bg1"/>
              </a:solidFill>
              <a:latin typeface="Proxima Nova" panose="02000506030000020004" pitchFamily="50" charset="0"/>
              <a:cs typeface="Gotham Bold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2013" y="4906417"/>
            <a:ext cx="356860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#</a:t>
            </a:r>
            <a:r>
              <a:rPr lang="en-US" altLang="en-US" sz="4500" b="1" dirty="0" err="1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OneIndiana</a:t>
            </a:r>
            <a:endParaRPr lang="en-US" altLang="en-US" sz="4500" dirty="0">
              <a:solidFill>
                <a:schemeClr val="bg1"/>
              </a:solidFill>
              <a:latin typeface="Proxima Nova" panose="02000506030000020004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5481" y="2478645"/>
            <a:ext cx="7345784" cy="2895787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3600" b="1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Agenda items in yellow are administrative</a:t>
            </a:r>
          </a:p>
          <a:p>
            <a:pPr marL="0" indent="0" algn="ctr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Agenda items in white are legislative</a:t>
            </a:r>
          </a:p>
          <a:p>
            <a:pPr marL="0" indent="0" algn="ctr">
              <a:lnSpc>
                <a:spcPct val="110000"/>
              </a:lnSpc>
              <a:spcBef>
                <a:spcPts val="400"/>
              </a:spcBef>
              <a:buNone/>
            </a:pPr>
            <a:endParaRPr lang="en-US" sz="2700" b="1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2020 Next Level Agenda 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89" y="1969781"/>
            <a:ext cx="10515600" cy="48882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Transform how we tell Indiana’s </a:t>
            </a: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story</a:t>
            </a:r>
            <a:b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Triple Department of Defense investment in Indiana by 2025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ECONOMY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485" y="2754601"/>
            <a:ext cx="10515600" cy="4888219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Complete the first $30 million of long-overdue rehab and renovation projects in our state parks</a:t>
            </a:r>
            <a:b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Goal is to </a:t>
            </a:r>
            <a:r>
              <a:rPr lang="en-US" sz="28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i</a:t>
            </a: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nvest $100 million to preserve our heritage, grow for the future and attract more visitors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ok" pitchFamily="50" charset="0"/>
              </a:rPr>
              <a:t>INFRASTRUCTURE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221619" y="1760467"/>
            <a:ext cx="18213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PARKS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25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457" y="2585068"/>
            <a:ext cx="10515600" cy="4888219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Preserve our roads</a:t>
            </a:r>
            <a:br>
              <a:rPr lang="en-US" sz="36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Make roads safer by enacting a hands-free device driving law</a:t>
            </a:r>
            <a:br>
              <a:rPr lang="en-US" sz="3600" dirty="0" smtClean="0">
                <a:solidFill>
                  <a:schemeClr val="bg1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 smtClean="0">
              <a:solidFill>
                <a:schemeClr val="bg1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Finish I-69 from Martinsville to Indianapolis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ok" pitchFamily="50" charset="0"/>
              </a:rPr>
              <a:t>INFRASTRUCTURE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14815" y="1702577"/>
            <a:ext cx="1935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ROADS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92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485" y="2598491"/>
            <a:ext cx="10515600" cy="4888219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Move </a:t>
            </a:r>
            <a:r>
              <a:rPr lang="en-US" sz="3200" dirty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forward with </a:t>
            </a: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West </a:t>
            </a:r>
            <a:r>
              <a:rPr lang="en-US" sz="3200" dirty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Lake and South Shore </a:t>
            </a: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projects</a:t>
            </a:r>
            <a:b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Finalize a decision </a:t>
            </a: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on fourth </a:t>
            </a:r>
            <a:r>
              <a:rPr lang="en-US" sz="3200" dirty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port near </a:t>
            </a: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Lawrenceburg</a:t>
            </a:r>
            <a:b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Establish 2 to 3 new nonstop international flights by 2021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ok" pitchFamily="50" charset="0"/>
              </a:rPr>
              <a:t>INFRASTRUCTURE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33317" y="1615838"/>
            <a:ext cx="5790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RAIL, RIVER, RUNWAYS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078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88" y="3218077"/>
            <a:ext cx="10515600" cy="4888219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Investing a total of $100 million for Next Level Broadband in unserved portions of Indiana</a:t>
            </a:r>
            <a:b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3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Investing a total of $90 million in Next Level Trails</a:t>
            </a: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INFRASTRUCTURE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56185" y="1890605"/>
            <a:ext cx="64524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BROADBAND AND TRAILS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551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87" y="2540435"/>
            <a:ext cx="10515600" cy="4888219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10000"/>
              </a:lnSpc>
              <a:buNone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/>
            </a:r>
            <a:b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3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Deploy $436 million from EPA program to improve water and treatment systems across Indiana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542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INFRASTRUCTURE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14815" y="2182938"/>
            <a:ext cx="1935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WATER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1998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101" y="2426809"/>
            <a:ext cx="10515600" cy="48882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Support the Teacher Compensation Commission in making Indiana teacher salaries more competitive</a:t>
            </a:r>
            <a:b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</a:br>
            <a:endParaRPr lang="en-US" sz="3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72C"/>
                </a:solidFill>
                <a:latin typeface="Proxima Nova" panose="02000506030000020004" pitchFamily="50" charset="0"/>
                <a:cs typeface="Helvetica" panose="020B0604020202020204" pitchFamily="34" charset="0"/>
              </a:rPr>
              <a:t>Identify unfunded mandates and unnecessary requirements in K-12 for elimination in 2021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1200" dirty="0">
              <a:solidFill>
                <a:srgbClr val="FFC72C"/>
              </a:solidFill>
              <a:latin typeface="Proxima Nova" panose="02000506030000020004" pitchFamily="50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9672"/>
            <a:ext cx="12206514" cy="338328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7417" cy="1416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-13611" y="1416604"/>
            <a:ext cx="12192000" cy="57615"/>
          </a:xfrm>
          <a:prstGeom prst="rect">
            <a:avLst/>
          </a:prstGeom>
          <a:solidFill>
            <a:srgbClr val="FDC8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9158" y="258556"/>
            <a:ext cx="121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roxima Nova" panose="02000506030000020004" pitchFamily="50" charset="0"/>
                <a:cs typeface="Gotham Bold" pitchFamily="50" charset="0"/>
              </a:rPr>
              <a:t>EDUCATION &amp; WORKFORCE</a:t>
            </a:r>
            <a:endParaRPr lang="en-US" sz="5400" b="1" dirty="0">
              <a:solidFill>
                <a:schemeClr val="bg1"/>
              </a:solidFill>
              <a:latin typeface="Proxima Nova" panose="02000506030000020004" pitchFamily="50" charset="0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179297"/>
            <a:ext cx="970653" cy="108184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7187"/>
            <a:ext cx="12192017" cy="340002"/>
          </a:xfrm>
          <a:prstGeom prst="rect">
            <a:avLst/>
          </a:prstGeom>
          <a:gradFill flip="none" rotWithShape="1">
            <a:gsLst>
              <a:gs pos="0">
                <a:srgbClr val="FDC82F">
                  <a:shade val="30000"/>
                  <a:satMod val="115000"/>
                </a:srgbClr>
              </a:gs>
              <a:gs pos="50000">
                <a:srgbClr val="FDC82F">
                  <a:shade val="67500"/>
                  <a:satMod val="115000"/>
                </a:srgbClr>
              </a:gs>
              <a:gs pos="100000">
                <a:srgbClr val="FDC82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18380</TotalTime>
  <Words>275</Words>
  <Application>Microsoft Office PowerPoint</Application>
  <PresentationFormat>Widescreen</PresentationFormat>
  <Paragraphs>132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Gotham Book</vt:lpstr>
      <vt:lpstr>Calibri Light</vt:lpstr>
      <vt:lpstr>Arial</vt:lpstr>
      <vt:lpstr>Wingdings</vt:lpstr>
      <vt:lpstr>Calibri</vt:lpstr>
      <vt:lpstr>Proxima Nova</vt:lpstr>
      <vt:lpstr>Gotham Bold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Indiana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Huntsinger</dc:creator>
  <cp:lastModifiedBy>Gray, Alec M</cp:lastModifiedBy>
  <cp:revision>248</cp:revision>
  <cp:lastPrinted>2019-12-06T19:13:07Z</cp:lastPrinted>
  <dcterms:created xsi:type="dcterms:W3CDTF">2019-02-18T13:00:28Z</dcterms:created>
  <dcterms:modified xsi:type="dcterms:W3CDTF">2019-12-09T18:41:45Z</dcterms:modified>
</cp:coreProperties>
</file>