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4"/>
  </p:notesMasterIdLst>
  <p:sldIdLst>
    <p:sldId id="256" r:id="rId2"/>
    <p:sldId id="367" r:id="rId3"/>
    <p:sldId id="266" r:id="rId4"/>
    <p:sldId id="267" r:id="rId5"/>
    <p:sldId id="268" r:id="rId6"/>
    <p:sldId id="269" r:id="rId7"/>
    <p:sldId id="270" r:id="rId8"/>
    <p:sldId id="271" r:id="rId9"/>
    <p:sldId id="272" r:id="rId10"/>
    <p:sldId id="410" r:id="rId11"/>
    <p:sldId id="404" r:id="rId12"/>
    <p:sldId id="405" r:id="rId13"/>
    <p:sldId id="408" r:id="rId14"/>
    <p:sldId id="274" r:id="rId15"/>
    <p:sldId id="276" r:id="rId16"/>
    <p:sldId id="341" r:id="rId17"/>
    <p:sldId id="342" r:id="rId18"/>
    <p:sldId id="343" r:id="rId19"/>
    <p:sldId id="344" r:id="rId20"/>
    <p:sldId id="345" r:id="rId21"/>
    <p:sldId id="346" r:id="rId22"/>
    <p:sldId id="347" r:id="rId23"/>
    <p:sldId id="348" r:id="rId24"/>
    <p:sldId id="349" r:id="rId25"/>
    <p:sldId id="350" r:id="rId26"/>
    <p:sldId id="351" r:id="rId27"/>
    <p:sldId id="384" r:id="rId28"/>
    <p:sldId id="385" r:id="rId29"/>
    <p:sldId id="386" r:id="rId30"/>
    <p:sldId id="398" r:id="rId31"/>
    <p:sldId id="387" r:id="rId32"/>
    <p:sldId id="399" r:id="rId33"/>
    <p:sldId id="389" r:id="rId34"/>
    <p:sldId id="392" r:id="rId35"/>
    <p:sldId id="390" r:id="rId36"/>
    <p:sldId id="395" r:id="rId37"/>
    <p:sldId id="394" r:id="rId38"/>
    <p:sldId id="396" r:id="rId39"/>
    <p:sldId id="409" r:id="rId40"/>
    <p:sldId id="397" r:id="rId41"/>
    <p:sldId id="352" r:id="rId42"/>
    <p:sldId id="353" r:id="rId43"/>
    <p:sldId id="354" r:id="rId44"/>
    <p:sldId id="355" r:id="rId45"/>
    <p:sldId id="356" r:id="rId46"/>
    <p:sldId id="362" r:id="rId47"/>
    <p:sldId id="363" r:id="rId48"/>
    <p:sldId id="364" r:id="rId49"/>
    <p:sldId id="365" r:id="rId50"/>
    <p:sldId id="366" r:id="rId51"/>
    <p:sldId id="331" r:id="rId52"/>
    <p:sldId id="306" r:id="rId53"/>
    <p:sldId id="307" r:id="rId54"/>
    <p:sldId id="277" r:id="rId55"/>
    <p:sldId id="278" r:id="rId56"/>
    <p:sldId id="308" r:id="rId57"/>
    <p:sldId id="309" r:id="rId58"/>
    <p:sldId id="310" r:id="rId59"/>
    <p:sldId id="311" r:id="rId60"/>
    <p:sldId id="313" r:id="rId61"/>
    <p:sldId id="314" r:id="rId62"/>
    <p:sldId id="315" r:id="rId63"/>
    <p:sldId id="318" r:id="rId64"/>
    <p:sldId id="319" r:id="rId65"/>
    <p:sldId id="316" r:id="rId66"/>
    <p:sldId id="312" r:id="rId67"/>
    <p:sldId id="317" r:id="rId68"/>
    <p:sldId id="257" r:id="rId69"/>
    <p:sldId id="383" r:id="rId70"/>
    <p:sldId id="382" r:id="rId71"/>
    <p:sldId id="381" r:id="rId72"/>
    <p:sldId id="258" r:id="rId73"/>
    <p:sldId id="259" r:id="rId74"/>
    <p:sldId id="260" r:id="rId75"/>
    <p:sldId id="300" r:id="rId76"/>
    <p:sldId id="333" r:id="rId77"/>
    <p:sldId id="297" r:id="rId78"/>
    <p:sldId id="298" r:id="rId79"/>
    <p:sldId id="299" r:id="rId80"/>
    <p:sldId id="332" r:id="rId81"/>
    <p:sldId id="403" r:id="rId82"/>
    <p:sldId id="326"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93" autoAdjust="0"/>
    <p:restoredTop sz="94660"/>
  </p:normalViewPr>
  <p:slideViewPr>
    <p:cSldViewPr showGuides="1">
      <p:cViewPr varScale="1">
        <p:scale>
          <a:sx n="97" d="100"/>
          <a:sy n="97" d="100"/>
        </p:scale>
        <p:origin x="-114"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Self Report</c:v>
                </c:pt>
              </c:strCache>
            </c:strRef>
          </c:tx>
          <c:cat>
            <c:strRef>
              <c:f>Sheet1!$A$2:$A$3</c:f>
              <c:strCache>
                <c:ptCount val="2"/>
                <c:pt idx="0">
                  <c:v>Alcohol</c:v>
                </c:pt>
                <c:pt idx="1">
                  <c:v>Cannabis</c:v>
                </c:pt>
              </c:strCache>
            </c:strRef>
          </c:cat>
          <c:val>
            <c:numRef>
              <c:f>Sheet1!$B$2:$B$3</c:f>
              <c:numCache>
                <c:formatCode>General</c:formatCode>
                <c:ptCount val="2"/>
                <c:pt idx="0">
                  <c:v>76</c:v>
                </c:pt>
                <c:pt idx="1">
                  <c:v>53</c:v>
                </c:pt>
              </c:numCache>
            </c:numRef>
          </c:val>
        </c:ser>
        <c:ser>
          <c:idx val="1"/>
          <c:order val="1"/>
          <c:tx>
            <c:strRef>
              <c:f>Sheet1!$C$1</c:f>
              <c:strCache>
                <c:ptCount val="1"/>
                <c:pt idx="0">
                  <c:v>Parent Report</c:v>
                </c:pt>
              </c:strCache>
            </c:strRef>
          </c:tx>
          <c:cat>
            <c:strRef>
              <c:f>Sheet1!$A$2:$A$3</c:f>
              <c:strCache>
                <c:ptCount val="2"/>
                <c:pt idx="0">
                  <c:v>Alcohol</c:v>
                </c:pt>
                <c:pt idx="1">
                  <c:v>Cannabis</c:v>
                </c:pt>
              </c:strCache>
            </c:strRef>
          </c:cat>
          <c:val>
            <c:numRef>
              <c:f>Sheet1!$C$2:$C$3</c:f>
              <c:numCache>
                <c:formatCode>General</c:formatCode>
                <c:ptCount val="2"/>
                <c:pt idx="0">
                  <c:v>9</c:v>
                </c:pt>
                <c:pt idx="1">
                  <c:v>1</c:v>
                </c:pt>
              </c:numCache>
            </c:numRef>
          </c:val>
        </c:ser>
        <c:ser>
          <c:idx val="2"/>
          <c:order val="2"/>
          <c:tx>
            <c:strRef>
              <c:f>Sheet1!$D$1</c:f>
              <c:strCache>
                <c:ptCount val="1"/>
                <c:pt idx="0">
                  <c:v>ETG/THC</c:v>
                </c:pt>
              </c:strCache>
            </c:strRef>
          </c:tx>
          <c:cat>
            <c:strRef>
              <c:f>Sheet1!$A$2:$A$3</c:f>
              <c:strCache>
                <c:ptCount val="2"/>
                <c:pt idx="0">
                  <c:v>Alcohol</c:v>
                </c:pt>
                <c:pt idx="1">
                  <c:v>Cannabis</c:v>
                </c:pt>
              </c:strCache>
            </c:strRef>
          </c:cat>
          <c:val>
            <c:numRef>
              <c:f>Sheet1!$D$2:$D$3</c:f>
              <c:numCache>
                <c:formatCode>General</c:formatCode>
                <c:ptCount val="2"/>
                <c:pt idx="0">
                  <c:v>15</c:v>
                </c:pt>
                <c:pt idx="1">
                  <c:v>45</c:v>
                </c:pt>
              </c:numCache>
            </c:numRef>
          </c:val>
        </c:ser>
        <c:dLbls/>
        <c:gapWidth val="25"/>
        <c:axId val="96900608"/>
        <c:axId val="96902144"/>
      </c:barChart>
      <c:catAx>
        <c:axId val="96900608"/>
        <c:scaling>
          <c:orientation val="minMax"/>
        </c:scaling>
        <c:axPos val="b"/>
        <c:numFmt formatCode="General" sourceLinked="1"/>
        <c:majorTickMark val="none"/>
        <c:tickLblPos val="nextTo"/>
        <c:txPr>
          <a:bodyPr/>
          <a:lstStyle/>
          <a:p>
            <a:pPr>
              <a:defRPr sz="1413"/>
            </a:pPr>
            <a:endParaRPr lang="en-US"/>
          </a:p>
        </c:txPr>
        <c:crossAx val="96902144"/>
        <c:crosses val="autoZero"/>
        <c:auto val="1"/>
        <c:lblAlgn val="ctr"/>
        <c:lblOffset val="100"/>
      </c:catAx>
      <c:valAx>
        <c:axId val="96902144"/>
        <c:scaling>
          <c:orientation val="minMax"/>
          <c:max val="100"/>
        </c:scaling>
        <c:axPos val="l"/>
        <c:majorGridlines/>
        <c:title>
          <c:tx>
            <c:rich>
              <a:bodyPr/>
              <a:lstStyle/>
              <a:p>
                <a:pPr>
                  <a:defRPr sz="1409" b="1" i="0" u="none" strike="noStrike" baseline="0">
                    <a:solidFill>
                      <a:srgbClr val="FFFFFF"/>
                    </a:solidFill>
                    <a:latin typeface="Times New Roman"/>
                    <a:ea typeface="Times New Roman"/>
                    <a:cs typeface="Times New Roman"/>
                  </a:defRPr>
                </a:pPr>
                <a:r>
                  <a:rPr lang="en-US" dirty="0"/>
                  <a:t>% </a:t>
                </a:r>
                <a:r>
                  <a:rPr lang="en-US" dirty="0" smtClean="0"/>
                  <a:t>of positive samples</a:t>
                </a:r>
              </a:p>
            </c:rich>
          </c:tx>
        </c:title>
        <c:numFmt formatCode="General" sourceLinked="1"/>
        <c:majorTickMark val="none"/>
        <c:tickLblPos val="nextTo"/>
        <c:crossAx val="96900608"/>
        <c:crosses val="autoZero"/>
        <c:crossBetween val="between"/>
      </c:valAx>
      <c:spPr>
        <a:noFill/>
        <a:ln w="25400">
          <a:noFill/>
        </a:ln>
      </c:spPr>
    </c:plotArea>
    <c:legend>
      <c:legendPos val="b"/>
      <c:txPr>
        <a:bodyPr/>
        <a:lstStyle/>
        <a:p>
          <a:pPr>
            <a:defRPr sz="1099"/>
          </a:pPr>
          <a:endParaRPr lang="en-US"/>
        </a:p>
      </c:txPr>
    </c:legend>
    <c:plotVisOnly val="1"/>
    <c:dispBlanksAs val="gap"/>
  </c:chart>
  <c:txPr>
    <a:bodyPr/>
    <a:lstStyle/>
    <a:p>
      <a:pPr>
        <a:defRPr sz="1413"/>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MET/CBT</c:v>
                </c:pt>
              </c:strCache>
            </c:strRef>
          </c:tx>
          <c:cat>
            <c:strRef>
              <c:f>Sheet1!$A$2:$A$3</c:f>
              <c:strCache>
                <c:ptCount val="2"/>
                <c:pt idx="0">
                  <c:v>Alcohol</c:v>
                </c:pt>
                <c:pt idx="1">
                  <c:v>Cannabis</c:v>
                </c:pt>
              </c:strCache>
            </c:strRef>
          </c:cat>
          <c:val>
            <c:numRef>
              <c:f>Sheet1!$B$2:$B$3</c:f>
              <c:numCache>
                <c:formatCode>General</c:formatCode>
                <c:ptCount val="2"/>
                <c:pt idx="0">
                  <c:v>3.6</c:v>
                </c:pt>
                <c:pt idx="1">
                  <c:v>8.3000000000000007</c:v>
                </c:pt>
              </c:numCache>
            </c:numRef>
          </c:val>
        </c:ser>
        <c:ser>
          <c:idx val="1"/>
          <c:order val="1"/>
          <c:tx>
            <c:strRef>
              <c:f>Sheet1!$C$1</c:f>
              <c:strCache>
                <c:ptCount val="1"/>
                <c:pt idx="0">
                  <c:v>MET/CBT/CM</c:v>
                </c:pt>
              </c:strCache>
            </c:strRef>
          </c:tx>
          <c:cat>
            <c:strRef>
              <c:f>Sheet1!$A$2:$A$3</c:f>
              <c:strCache>
                <c:ptCount val="2"/>
                <c:pt idx="0">
                  <c:v>Alcohol</c:v>
                </c:pt>
                <c:pt idx="1">
                  <c:v>Cannabis</c:v>
                </c:pt>
              </c:strCache>
            </c:strRef>
          </c:cat>
          <c:val>
            <c:numRef>
              <c:f>Sheet1!$C$2:$C$3</c:f>
              <c:numCache>
                <c:formatCode>General</c:formatCode>
                <c:ptCount val="2"/>
                <c:pt idx="0">
                  <c:v>2.8</c:v>
                </c:pt>
                <c:pt idx="1">
                  <c:v>4.5999999999999996</c:v>
                </c:pt>
              </c:numCache>
            </c:numRef>
          </c:val>
        </c:ser>
        <c:dLbls/>
        <c:gapWidth val="25"/>
        <c:axId val="84386944"/>
        <c:axId val="84388480"/>
      </c:barChart>
      <c:catAx>
        <c:axId val="84386944"/>
        <c:scaling>
          <c:orientation val="minMax"/>
        </c:scaling>
        <c:axPos val="b"/>
        <c:numFmt formatCode="General" sourceLinked="1"/>
        <c:majorTickMark val="none"/>
        <c:tickLblPos val="nextTo"/>
        <c:txPr>
          <a:bodyPr/>
          <a:lstStyle/>
          <a:p>
            <a:pPr>
              <a:defRPr sz="1413"/>
            </a:pPr>
            <a:endParaRPr lang="en-US"/>
          </a:p>
        </c:txPr>
        <c:crossAx val="84388480"/>
        <c:crosses val="autoZero"/>
        <c:auto val="1"/>
        <c:lblAlgn val="ctr"/>
        <c:lblOffset val="100"/>
      </c:catAx>
      <c:valAx>
        <c:axId val="84388480"/>
        <c:scaling>
          <c:orientation val="minMax"/>
          <c:max val="14"/>
        </c:scaling>
        <c:axPos val="l"/>
        <c:majorGridlines/>
        <c:title>
          <c:tx>
            <c:rich>
              <a:bodyPr/>
              <a:lstStyle/>
              <a:p>
                <a:pPr>
                  <a:defRPr sz="1409" b="1" i="0" u="none" strike="noStrike" baseline="0">
                    <a:solidFill>
                      <a:srgbClr val="FFFFFF"/>
                    </a:solidFill>
                    <a:latin typeface="Times New Roman"/>
                    <a:ea typeface="Times New Roman"/>
                    <a:cs typeface="Times New Roman"/>
                  </a:defRPr>
                </a:pPr>
                <a:r>
                  <a:rPr lang="en-US" dirty="0" smtClean="0"/>
                  <a:t>Mean Number of Positive UA</a:t>
                </a:r>
                <a:r>
                  <a:rPr lang="en-US" baseline="0" dirty="0" smtClean="0"/>
                  <a:t> if  any POS</a:t>
                </a:r>
                <a:endParaRPr lang="en-US" dirty="0"/>
              </a:p>
            </c:rich>
          </c:tx>
        </c:title>
        <c:numFmt formatCode="General" sourceLinked="1"/>
        <c:majorTickMark val="none"/>
        <c:tickLblPos val="nextTo"/>
        <c:crossAx val="84386944"/>
        <c:crosses val="autoZero"/>
        <c:crossBetween val="between"/>
      </c:valAx>
      <c:spPr>
        <a:noFill/>
        <a:ln w="25387">
          <a:noFill/>
        </a:ln>
      </c:spPr>
    </c:plotArea>
    <c:legend>
      <c:legendPos val="b"/>
      <c:txPr>
        <a:bodyPr/>
        <a:lstStyle/>
        <a:p>
          <a:pPr>
            <a:defRPr sz="1099"/>
          </a:pPr>
          <a:endParaRPr lang="en-US"/>
        </a:p>
      </c:txPr>
    </c:legend>
    <c:plotVisOnly val="1"/>
    <c:dispBlanksAs val="gap"/>
  </c:chart>
  <c:txPr>
    <a:bodyPr/>
    <a:lstStyle/>
    <a:p>
      <a:pPr>
        <a:defRPr sz="1413"/>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MET/CBT</c:v>
                </c:pt>
              </c:strCache>
            </c:strRef>
          </c:tx>
          <c:cat>
            <c:strRef>
              <c:f>Sheet1!$A$2:$A$3</c:f>
              <c:strCache>
                <c:ptCount val="2"/>
                <c:pt idx="0">
                  <c:v>Alcohol</c:v>
                </c:pt>
                <c:pt idx="1">
                  <c:v>Cannabis</c:v>
                </c:pt>
              </c:strCache>
            </c:strRef>
          </c:cat>
          <c:val>
            <c:numRef>
              <c:f>Sheet1!$B$2:$B$3</c:f>
              <c:numCache>
                <c:formatCode>General</c:formatCode>
                <c:ptCount val="2"/>
                <c:pt idx="0">
                  <c:v>10.3</c:v>
                </c:pt>
                <c:pt idx="1">
                  <c:v>23.7</c:v>
                </c:pt>
              </c:numCache>
            </c:numRef>
          </c:val>
        </c:ser>
        <c:ser>
          <c:idx val="1"/>
          <c:order val="1"/>
          <c:tx>
            <c:strRef>
              <c:f>Sheet1!$C$1</c:f>
              <c:strCache>
                <c:ptCount val="1"/>
                <c:pt idx="0">
                  <c:v>MET/CBT/CM</c:v>
                </c:pt>
              </c:strCache>
            </c:strRef>
          </c:tx>
          <c:cat>
            <c:strRef>
              <c:f>Sheet1!$A$2:$A$3</c:f>
              <c:strCache>
                <c:ptCount val="2"/>
                <c:pt idx="0">
                  <c:v>Alcohol</c:v>
                </c:pt>
                <c:pt idx="1">
                  <c:v>Cannabis</c:v>
                </c:pt>
              </c:strCache>
            </c:strRef>
          </c:cat>
          <c:val>
            <c:numRef>
              <c:f>Sheet1!$C$2:$C$3</c:f>
              <c:numCache>
                <c:formatCode>General</c:formatCode>
                <c:ptCount val="2"/>
                <c:pt idx="0">
                  <c:v>7.5</c:v>
                </c:pt>
                <c:pt idx="1">
                  <c:v>21.5</c:v>
                </c:pt>
              </c:numCache>
            </c:numRef>
          </c:val>
        </c:ser>
        <c:dLbls/>
        <c:gapWidth val="25"/>
        <c:axId val="98796288"/>
        <c:axId val="98797824"/>
      </c:barChart>
      <c:catAx>
        <c:axId val="98796288"/>
        <c:scaling>
          <c:orientation val="minMax"/>
        </c:scaling>
        <c:axPos val="b"/>
        <c:numFmt formatCode="General" sourceLinked="1"/>
        <c:majorTickMark val="none"/>
        <c:tickLblPos val="nextTo"/>
        <c:txPr>
          <a:bodyPr/>
          <a:lstStyle/>
          <a:p>
            <a:pPr>
              <a:defRPr sz="1413"/>
            </a:pPr>
            <a:endParaRPr lang="en-US"/>
          </a:p>
        </c:txPr>
        <c:crossAx val="98797824"/>
        <c:crosses val="autoZero"/>
        <c:auto val="1"/>
        <c:lblAlgn val="ctr"/>
        <c:lblOffset val="100"/>
      </c:catAx>
      <c:valAx>
        <c:axId val="98797824"/>
        <c:scaling>
          <c:orientation val="minMax"/>
          <c:max val="30"/>
        </c:scaling>
        <c:axPos val="l"/>
        <c:majorGridlines/>
        <c:title>
          <c:tx>
            <c:rich>
              <a:bodyPr/>
              <a:lstStyle/>
              <a:p>
                <a:pPr>
                  <a:defRPr sz="1409" b="1" i="0" u="none" strike="noStrike" baseline="0">
                    <a:solidFill>
                      <a:srgbClr val="FFFFFF"/>
                    </a:solidFill>
                    <a:latin typeface="Times New Roman"/>
                    <a:ea typeface="Times New Roman"/>
                    <a:cs typeface="Times New Roman"/>
                  </a:defRPr>
                </a:pPr>
                <a:r>
                  <a:rPr lang="en-US" dirty="0" smtClean="0"/>
                  <a:t>Mean</a:t>
                </a:r>
                <a:r>
                  <a:rPr lang="en-US" baseline="0" dirty="0" smtClean="0"/>
                  <a:t> Percent Days Used if ANY use</a:t>
                </a:r>
                <a:endParaRPr lang="en-US" dirty="0"/>
              </a:p>
            </c:rich>
          </c:tx>
        </c:title>
        <c:numFmt formatCode="General" sourceLinked="1"/>
        <c:majorTickMark val="none"/>
        <c:tickLblPos val="nextTo"/>
        <c:crossAx val="98796288"/>
        <c:crosses val="autoZero"/>
        <c:crossBetween val="between"/>
      </c:valAx>
      <c:spPr>
        <a:noFill/>
        <a:ln w="25387">
          <a:noFill/>
        </a:ln>
      </c:spPr>
    </c:plotArea>
    <c:legend>
      <c:legendPos val="b"/>
      <c:txPr>
        <a:bodyPr/>
        <a:lstStyle/>
        <a:p>
          <a:pPr>
            <a:defRPr sz="1099"/>
          </a:pPr>
          <a:endParaRPr lang="en-US"/>
        </a:p>
      </c:txPr>
    </c:legend>
    <c:plotVisOnly val="1"/>
    <c:dispBlanksAs val="gap"/>
  </c:chart>
  <c:txPr>
    <a:bodyPr/>
    <a:lstStyle/>
    <a:p>
      <a:pPr>
        <a:defRPr sz="1413"/>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tx>
            <c:strRef>
              <c:f>Sheet1!$B$1</c:f>
              <c:strCache>
                <c:ptCount val="1"/>
                <c:pt idx="0">
                  <c:v>MET/CBT</c:v>
                </c:pt>
              </c:strCache>
            </c:strRef>
          </c:tx>
          <c:cat>
            <c:strRef>
              <c:f>Sheet1!$A$2:$A$3</c:f>
              <c:strCache>
                <c:ptCount val="2"/>
                <c:pt idx="0">
                  <c:v>Alcohol</c:v>
                </c:pt>
                <c:pt idx="1">
                  <c:v>Cannabis</c:v>
                </c:pt>
              </c:strCache>
            </c:strRef>
          </c:cat>
          <c:val>
            <c:numRef>
              <c:f>Sheet1!$B$2:$B$3</c:f>
              <c:numCache>
                <c:formatCode>General</c:formatCode>
                <c:ptCount val="2"/>
                <c:pt idx="0">
                  <c:v>11.3</c:v>
                </c:pt>
                <c:pt idx="1">
                  <c:v>33.800000000000011</c:v>
                </c:pt>
              </c:numCache>
            </c:numRef>
          </c:val>
        </c:ser>
        <c:ser>
          <c:idx val="1"/>
          <c:order val="1"/>
          <c:tx>
            <c:strRef>
              <c:f>Sheet1!$C$1</c:f>
              <c:strCache>
                <c:ptCount val="1"/>
                <c:pt idx="0">
                  <c:v>MET/CBT/CM</c:v>
                </c:pt>
              </c:strCache>
            </c:strRef>
          </c:tx>
          <c:cat>
            <c:strRef>
              <c:f>Sheet1!$A$2:$A$3</c:f>
              <c:strCache>
                <c:ptCount val="2"/>
                <c:pt idx="0">
                  <c:v>Alcohol</c:v>
                </c:pt>
                <c:pt idx="1">
                  <c:v>Cannabis</c:v>
                </c:pt>
              </c:strCache>
            </c:strRef>
          </c:cat>
          <c:val>
            <c:numRef>
              <c:f>Sheet1!$C$2:$C$3</c:f>
              <c:numCache>
                <c:formatCode>General</c:formatCode>
                <c:ptCount val="2"/>
                <c:pt idx="0">
                  <c:v>8</c:v>
                </c:pt>
                <c:pt idx="1">
                  <c:v>28.7</c:v>
                </c:pt>
              </c:numCache>
            </c:numRef>
          </c:val>
        </c:ser>
        <c:dLbls/>
        <c:gapWidth val="25"/>
        <c:axId val="106628224"/>
        <c:axId val="106629760"/>
      </c:barChart>
      <c:catAx>
        <c:axId val="106628224"/>
        <c:scaling>
          <c:orientation val="minMax"/>
        </c:scaling>
        <c:axPos val="b"/>
        <c:numFmt formatCode="General" sourceLinked="1"/>
        <c:majorTickMark val="none"/>
        <c:tickLblPos val="nextTo"/>
        <c:txPr>
          <a:bodyPr/>
          <a:lstStyle/>
          <a:p>
            <a:pPr>
              <a:defRPr sz="1413"/>
            </a:pPr>
            <a:endParaRPr lang="en-US"/>
          </a:p>
        </c:txPr>
        <c:crossAx val="106629760"/>
        <c:crosses val="autoZero"/>
        <c:auto val="1"/>
        <c:lblAlgn val="ctr"/>
        <c:lblOffset val="100"/>
      </c:catAx>
      <c:valAx>
        <c:axId val="106629760"/>
        <c:scaling>
          <c:orientation val="minMax"/>
          <c:max val="40"/>
        </c:scaling>
        <c:axPos val="l"/>
        <c:majorGridlines/>
        <c:title>
          <c:tx>
            <c:rich>
              <a:bodyPr/>
              <a:lstStyle/>
              <a:p>
                <a:pPr>
                  <a:defRPr sz="1409" b="1" i="0" u="none" strike="noStrike" baseline="0">
                    <a:solidFill>
                      <a:srgbClr val="FFFFFF"/>
                    </a:solidFill>
                    <a:latin typeface="Times New Roman"/>
                    <a:ea typeface="Times New Roman"/>
                    <a:cs typeface="Times New Roman"/>
                  </a:defRPr>
                </a:pPr>
                <a:r>
                  <a:rPr lang="en-US" dirty="0" smtClean="0"/>
                  <a:t>Mean </a:t>
                </a:r>
                <a:r>
                  <a:rPr lang="en-US" dirty="0" err="1" smtClean="0"/>
                  <a:t>Percnt</a:t>
                </a:r>
                <a:r>
                  <a:rPr lang="en-US" dirty="0" smtClean="0"/>
                  <a:t> of Days Used if ANY use</a:t>
                </a:r>
                <a:endParaRPr lang="en-US" dirty="0"/>
              </a:p>
            </c:rich>
          </c:tx>
        </c:title>
        <c:numFmt formatCode="General" sourceLinked="1"/>
        <c:majorTickMark val="none"/>
        <c:tickLblPos val="nextTo"/>
        <c:crossAx val="106628224"/>
        <c:crosses val="autoZero"/>
        <c:crossBetween val="between"/>
      </c:valAx>
      <c:spPr>
        <a:noFill/>
        <a:ln w="25387">
          <a:noFill/>
        </a:ln>
      </c:spPr>
    </c:plotArea>
    <c:legend>
      <c:legendPos val="b"/>
      <c:txPr>
        <a:bodyPr/>
        <a:lstStyle/>
        <a:p>
          <a:pPr>
            <a:defRPr sz="1099"/>
          </a:pPr>
          <a:endParaRPr lang="en-US"/>
        </a:p>
      </c:txPr>
    </c:legend>
    <c:plotVisOnly val="1"/>
    <c:dispBlanksAs val="gap"/>
  </c:chart>
  <c:txPr>
    <a:bodyPr/>
    <a:lstStyle/>
    <a:p>
      <a:pPr>
        <a:defRPr sz="1413"/>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b="1" i="0" u="sng" dirty="0">
                <a:latin typeface="Times New Roman" panose="02020603050405020304" pitchFamily="18" charset="0"/>
                <a:cs typeface="Times New Roman" panose="02020603050405020304" pitchFamily="18" charset="0"/>
              </a:rPr>
              <a:t>Treatment Response Subgroups for Cannabis Use</a:t>
            </a:r>
          </a:p>
        </c:rich>
      </c:tx>
    </c:title>
    <c:plotArea>
      <c:layout/>
      <c:lineChart>
        <c:grouping val="standard"/>
        <c:ser>
          <c:idx val="0"/>
          <c:order val="0"/>
          <c:tx>
            <c:strRef>
              <c:f>'graph1 (2)'!$B$1</c:f>
              <c:strCache>
                <c:ptCount val="1"/>
                <c:pt idx="0">
                  <c:v>Low Users (n=109)</c:v>
                </c:pt>
              </c:strCache>
            </c:strRef>
          </c:tx>
          <c:spPr>
            <a:ln w="38100">
              <a:solidFill>
                <a:schemeClr val="tx1"/>
              </a:solidFill>
              <a:headEnd type="none" w="sm" len="med"/>
              <a:tailEnd type="none" w="sm" len="med"/>
            </a:ln>
          </c:spPr>
          <c:marker>
            <c:symbol val="none"/>
          </c:marker>
          <c:cat>
            <c:strRef>
              <c:f>'graph1 (2)'!$A$2:$A$6</c:f>
              <c:strCache>
                <c:ptCount val="5"/>
                <c:pt idx="0">
                  <c:v>Intake</c:v>
                </c:pt>
                <c:pt idx="1">
                  <c:v>ETX</c:v>
                </c:pt>
                <c:pt idx="2">
                  <c:v>3 Months</c:v>
                </c:pt>
                <c:pt idx="3">
                  <c:v>6 Months</c:v>
                </c:pt>
                <c:pt idx="4">
                  <c:v>9 Months</c:v>
                </c:pt>
              </c:strCache>
            </c:strRef>
          </c:cat>
          <c:val>
            <c:numRef>
              <c:f>'graph1 (2)'!$B$2:$B$6</c:f>
              <c:numCache>
                <c:formatCode>General</c:formatCode>
                <c:ptCount val="5"/>
                <c:pt idx="0">
                  <c:v>0.21222009999999999</c:v>
                </c:pt>
                <c:pt idx="1">
                  <c:v>5.4951800000000009E-2</c:v>
                </c:pt>
                <c:pt idx="2">
                  <c:v>6.5755800000000003E-2</c:v>
                </c:pt>
                <c:pt idx="3">
                  <c:v>4.4233300000000024E-2</c:v>
                </c:pt>
                <c:pt idx="4">
                  <c:v>5.0133700000000024E-2</c:v>
                </c:pt>
              </c:numCache>
            </c:numRef>
          </c:val>
        </c:ser>
        <c:ser>
          <c:idx val="1"/>
          <c:order val="1"/>
          <c:tx>
            <c:strRef>
              <c:f>'graph1 (2)'!$C$1</c:f>
              <c:strCache>
                <c:ptCount val="1"/>
                <c:pt idx="0">
                  <c:v>Responders (n=45)</c:v>
                </c:pt>
              </c:strCache>
            </c:strRef>
          </c:tx>
          <c:spPr>
            <a:ln w="38100">
              <a:solidFill>
                <a:schemeClr val="tx1"/>
              </a:solidFill>
              <a:prstDash val="dash"/>
              <a:headEnd type="none" w="sm" len="med"/>
              <a:tailEnd type="none" w="sm" len="med"/>
            </a:ln>
          </c:spPr>
          <c:marker>
            <c:symbol val="none"/>
          </c:marker>
          <c:cat>
            <c:strRef>
              <c:f>'graph1 (2)'!$A$2:$A$6</c:f>
              <c:strCache>
                <c:ptCount val="5"/>
                <c:pt idx="0">
                  <c:v>Intake</c:v>
                </c:pt>
                <c:pt idx="1">
                  <c:v>ETX</c:v>
                </c:pt>
                <c:pt idx="2">
                  <c:v>3 Months</c:v>
                </c:pt>
                <c:pt idx="3">
                  <c:v>6 Months</c:v>
                </c:pt>
                <c:pt idx="4">
                  <c:v>9 Months</c:v>
                </c:pt>
              </c:strCache>
            </c:strRef>
          </c:cat>
          <c:val>
            <c:numRef>
              <c:f>'graph1 (2)'!$C$2:$C$6</c:f>
              <c:numCache>
                <c:formatCode>General</c:formatCode>
                <c:ptCount val="5"/>
                <c:pt idx="0">
                  <c:v>0.80963289999999999</c:v>
                </c:pt>
                <c:pt idx="1">
                  <c:v>0.18466420000000008</c:v>
                </c:pt>
                <c:pt idx="2">
                  <c:v>0.1721066</c:v>
                </c:pt>
                <c:pt idx="3">
                  <c:v>0.28197520000000015</c:v>
                </c:pt>
                <c:pt idx="4">
                  <c:v>0.26368400000000008</c:v>
                </c:pt>
              </c:numCache>
            </c:numRef>
          </c:val>
        </c:ser>
        <c:ser>
          <c:idx val="2"/>
          <c:order val="2"/>
          <c:tx>
            <c:strRef>
              <c:f>'graph1 (2)'!$D$1</c:f>
              <c:strCache>
                <c:ptCount val="1"/>
                <c:pt idx="0">
                  <c:v>Relapsers (n=25)</c:v>
                </c:pt>
              </c:strCache>
            </c:strRef>
          </c:tx>
          <c:spPr>
            <a:ln w="38100">
              <a:solidFill>
                <a:schemeClr val="tx1"/>
              </a:solidFill>
              <a:prstDash val="sysDot"/>
              <a:headEnd type="none" w="sm" len="med"/>
              <a:tailEnd type="none" w="sm" len="med"/>
            </a:ln>
          </c:spPr>
          <c:marker>
            <c:symbol val="none"/>
          </c:marker>
          <c:cat>
            <c:strRef>
              <c:f>'graph1 (2)'!$A$2:$A$6</c:f>
              <c:strCache>
                <c:ptCount val="5"/>
                <c:pt idx="0">
                  <c:v>Intake</c:v>
                </c:pt>
                <c:pt idx="1">
                  <c:v>ETX</c:v>
                </c:pt>
                <c:pt idx="2">
                  <c:v>3 Months</c:v>
                </c:pt>
                <c:pt idx="3">
                  <c:v>6 Months</c:v>
                </c:pt>
                <c:pt idx="4">
                  <c:v>9 Months</c:v>
                </c:pt>
              </c:strCache>
            </c:strRef>
          </c:cat>
          <c:val>
            <c:numRef>
              <c:f>'graph1 (2)'!$D$2:$D$6</c:f>
              <c:numCache>
                <c:formatCode>General</c:formatCode>
                <c:ptCount val="5"/>
                <c:pt idx="0">
                  <c:v>0.39987510000000032</c:v>
                </c:pt>
                <c:pt idx="1">
                  <c:v>0.12406349999999999</c:v>
                </c:pt>
                <c:pt idx="2">
                  <c:v>0.400146</c:v>
                </c:pt>
                <c:pt idx="3">
                  <c:v>0.71190480000000034</c:v>
                </c:pt>
                <c:pt idx="4">
                  <c:v>0.82000000000000028</c:v>
                </c:pt>
              </c:numCache>
            </c:numRef>
          </c:val>
        </c:ser>
        <c:ser>
          <c:idx val="3"/>
          <c:order val="3"/>
          <c:tx>
            <c:strRef>
              <c:f>'graph1 (2)'!$E$1</c:f>
              <c:strCache>
                <c:ptCount val="1"/>
                <c:pt idx="0">
                  <c:v>Non-Responders (n=15)</c:v>
                </c:pt>
              </c:strCache>
            </c:strRef>
          </c:tx>
          <c:spPr>
            <a:ln w="38100" cmpd="dbl">
              <a:solidFill>
                <a:schemeClr val="tx1"/>
              </a:solidFill>
              <a:headEnd type="none" w="sm" len="med"/>
              <a:tailEnd type="none" w="sm" len="med"/>
            </a:ln>
          </c:spPr>
          <c:marker>
            <c:symbol val="none"/>
          </c:marker>
          <c:cat>
            <c:strRef>
              <c:f>'graph1 (2)'!$A$2:$A$6</c:f>
              <c:strCache>
                <c:ptCount val="5"/>
                <c:pt idx="0">
                  <c:v>Intake</c:v>
                </c:pt>
                <c:pt idx="1">
                  <c:v>ETX</c:v>
                </c:pt>
                <c:pt idx="2">
                  <c:v>3 Months</c:v>
                </c:pt>
                <c:pt idx="3">
                  <c:v>6 Months</c:v>
                </c:pt>
                <c:pt idx="4">
                  <c:v>9 Months</c:v>
                </c:pt>
              </c:strCache>
            </c:strRef>
          </c:cat>
          <c:val>
            <c:numRef>
              <c:f>'graph1 (2)'!$E$2:$E$6</c:f>
              <c:numCache>
                <c:formatCode>General</c:formatCode>
                <c:ptCount val="5"/>
                <c:pt idx="0">
                  <c:v>0.78296299999999941</c:v>
                </c:pt>
                <c:pt idx="1">
                  <c:v>0.75531139999999997</c:v>
                </c:pt>
                <c:pt idx="2">
                  <c:v>0.84268500000000035</c:v>
                </c:pt>
                <c:pt idx="3">
                  <c:v>0.80219050000000003</c:v>
                </c:pt>
                <c:pt idx="4">
                  <c:v>0.85077430000000032</c:v>
                </c:pt>
              </c:numCache>
            </c:numRef>
          </c:val>
        </c:ser>
        <c:dLbls/>
        <c:hiLowLines>
          <c:spPr>
            <a:ln>
              <a:noFill/>
            </a:ln>
          </c:spPr>
        </c:hiLowLines>
        <c:marker val="1"/>
        <c:axId val="106754432"/>
        <c:axId val="106756352"/>
      </c:lineChart>
      <c:catAx>
        <c:axId val="106754432"/>
        <c:scaling>
          <c:orientation val="minMax"/>
        </c:scaling>
        <c:axPos val="b"/>
        <c:title>
          <c:tx>
            <c:rich>
              <a:bodyPr/>
              <a:lstStyle/>
              <a:p>
                <a:pPr>
                  <a:defRPr sz="1050">
                    <a:latin typeface="Times New Roman" panose="02020603050405020304" pitchFamily="18" charset="0"/>
                    <a:cs typeface="Times New Roman" panose="02020603050405020304" pitchFamily="18" charset="0"/>
                  </a:defRPr>
                </a:pPr>
                <a:r>
                  <a:rPr lang="en-US" sz="1050">
                    <a:latin typeface="Times New Roman" panose="02020603050405020304" pitchFamily="18" charset="0"/>
                    <a:cs typeface="Times New Roman" panose="02020603050405020304" pitchFamily="18" charset="0"/>
                  </a:rPr>
                  <a:t>Assessment Point</a:t>
                </a:r>
              </a:p>
            </c:rich>
          </c:tx>
        </c:title>
        <c:numFmt formatCode="General" sourceLinked="0"/>
        <c:maj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06756352"/>
        <c:crosses val="autoZero"/>
        <c:auto val="1"/>
        <c:lblAlgn val="ctr"/>
        <c:lblOffset val="100"/>
      </c:catAx>
      <c:valAx>
        <c:axId val="106756352"/>
        <c:scaling>
          <c:orientation val="minMax"/>
          <c:max val="1"/>
        </c:scaling>
        <c:axPos val="l"/>
        <c:majorGridlines>
          <c:spPr>
            <a:ln>
              <a:noFill/>
            </a:ln>
          </c:spPr>
        </c:majorGridlines>
        <c:title>
          <c:tx>
            <c:rich>
              <a:bodyPr/>
              <a:lstStyle/>
              <a:p>
                <a:pPr>
                  <a:defRPr sz="1050">
                    <a:latin typeface="Times New Roman" panose="02020603050405020304" pitchFamily="18" charset="0"/>
                    <a:cs typeface="Times New Roman" panose="02020603050405020304" pitchFamily="18" charset="0"/>
                  </a:defRPr>
                </a:pPr>
                <a:r>
                  <a:rPr lang="en-US" sz="1050">
                    <a:latin typeface="Times New Roman" panose="02020603050405020304" pitchFamily="18" charset="0"/>
                    <a:cs typeface="Times New Roman" panose="02020603050405020304" pitchFamily="18" charset="0"/>
                  </a:rPr>
                  <a:t>Cannabis Use (% Days)</a:t>
                </a:r>
              </a:p>
            </c:rich>
          </c:tx>
        </c:title>
        <c:numFmt formatCode="0%" sourceLinked="0"/>
        <c:tickLblPos val="nextTo"/>
        <c:spPr>
          <a:ln>
            <a:solidFill>
              <a:schemeClr val="tx1"/>
            </a:solidFill>
          </a:ln>
        </c:spPr>
        <c:txPr>
          <a:bodyPr/>
          <a:lstStyle/>
          <a:p>
            <a:pPr>
              <a:defRPr>
                <a:latin typeface="Times New Roman" panose="02020603050405020304" pitchFamily="18" charset="0"/>
                <a:cs typeface="Times New Roman" panose="02020603050405020304" pitchFamily="18" charset="0"/>
              </a:defRPr>
            </a:pPr>
            <a:endParaRPr lang="en-US"/>
          </a:p>
        </c:txPr>
        <c:crossAx val="106754432"/>
        <c:crosses val="autoZero"/>
        <c:crossBetween val="between"/>
      </c:valAx>
      <c:spPr>
        <a:solidFill>
          <a:schemeClr val="bg2"/>
        </a:solidFill>
      </c:spPr>
    </c:plotArea>
    <c:plotVisOnly val="1"/>
    <c:dispBlanksAs val="gap"/>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MET/CBT Only</c:v>
                </c:pt>
              </c:strCache>
            </c:strRef>
          </c:tx>
          <c:cat>
            <c:strRef>
              <c:f>Sheet1!$A$2:$A$3</c:f>
              <c:strCache>
                <c:ptCount val="2"/>
                <c:pt idx="0">
                  <c:v>NO DBD (N=84)</c:v>
                </c:pt>
                <c:pt idx="1">
                  <c:v>DBD (N=69)</c:v>
                </c:pt>
              </c:strCache>
            </c:strRef>
          </c:cat>
          <c:val>
            <c:numRef>
              <c:f>Sheet1!$B$2:$B$3</c:f>
              <c:numCache>
                <c:formatCode>General</c:formatCode>
                <c:ptCount val="2"/>
                <c:pt idx="0">
                  <c:v>5.6</c:v>
                </c:pt>
                <c:pt idx="1">
                  <c:v>1.5</c:v>
                </c:pt>
              </c:numCache>
            </c:numRef>
          </c:val>
        </c:ser>
        <c:ser>
          <c:idx val="1"/>
          <c:order val="1"/>
          <c:tx>
            <c:strRef>
              <c:f>Sheet1!$C$1</c:f>
              <c:strCache>
                <c:ptCount val="1"/>
                <c:pt idx="0">
                  <c:v>MET/CBT+CM</c:v>
                </c:pt>
              </c:strCache>
            </c:strRef>
          </c:tx>
          <c:cat>
            <c:strRef>
              <c:f>Sheet1!$A$2:$A$3</c:f>
              <c:strCache>
                <c:ptCount val="2"/>
                <c:pt idx="0">
                  <c:v>NO DBD (N=84)</c:v>
                </c:pt>
                <c:pt idx="1">
                  <c:v>DBD (N=69)</c:v>
                </c:pt>
              </c:strCache>
            </c:strRef>
          </c:cat>
          <c:val>
            <c:numRef>
              <c:f>Sheet1!$C$2:$C$3</c:f>
              <c:numCache>
                <c:formatCode>General</c:formatCode>
                <c:ptCount val="2"/>
                <c:pt idx="0">
                  <c:v>5.3</c:v>
                </c:pt>
                <c:pt idx="1">
                  <c:v>5.5</c:v>
                </c:pt>
              </c:numCache>
            </c:numRef>
          </c:val>
        </c:ser>
        <c:dLbls/>
        <c:axId val="106479616"/>
        <c:axId val="106481152"/>
      </c:barChart>
      <c:catAx>
        <c:axId val="106479616"/>
        <c:scaling>
          <c:orientation val="minMax"/>
        </c:scaling>
        <c:axPos val="b"/>
        <c:numFmt formatCode="General" sourceLinked="1"/>
        <c:tickLblPos val="nextTo"/>
        <c:crossAx val="106481152"/>
        <c:crosses val="autoZero"/>
        <c:auto val="1"/>
        <c:lblAlgn val="ctr"/>
        <c:lblOffset val="100"/>
      </c:catAx>
      <c:valAx>
        <c:axId val="106481152"/>
        <c:scaling>
          <c:orientation val="minMax"/>
        </c:scaling>
        <c:axPos val="l"/>
        <c:majorGridlines/>
        <c:title>
          <c:tx>
            <c:rich>
              <a:bodyPr/>
              <a:lstStyle/>
              <a:p>
                <a:pPr>
                  <a:defRPr sz="1800" b="1" i="0" u="none" strike="noStrike" baseline="0">
                    <a:solidFill>
                      <a:schemeClr val="tx1"/>
                    </a:solidFill>
                    <a:latin typeface="Futura Book"/>
                    <a:ea typeface="Futura Book"/>
                    <a:cs typeface="Futura Book"/>
                  </a:defRPr>
                </a:pPr>
                <a:r>
                  <a:rPr lang="en-US" baseline="0">
                    <a:solidFill>
                      <a:schemeClr val="tx1"/>
                    </a:solidFill>
                  </a:rPr>
                  <a:t>Mean Weeks of MJ Abstinence</a:t>
                </a:r>
              </a:p>
            </c:rich>
          </c:tx>
          <c:spPr>
            <a:noFill/>
          </c:spPr>
        </c:title>
        <c:numFmt formatCode="General" sourceLinked="1"/>
        <c:tickLblPos val="nextTo"/>
        <c:crossAx val="106479616"/>
        <c:crosses val="autoZero"/>
        <c:crossBetween val="between"/>
      </c:valAx>
      <c:spPr>
        <a:noFill/>
        <a:ln w="25401">
          <a:noFill/>
        </a:ln>
      </c:spPr>
    </c:plotArea>
    <c:legend>
      <c:legendPos val="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0.30882</cdr:x>
      <cdr:y>0.3125</cdr:y>
    </cdr:from>
    <cdr:to>
      <cdr:x>0.33824</cdr:x>
      <cdr:y>0.33333</cdr:y>
    </cdr:to>
    <cdr:sp macro="" textlink="">
      <cdr:nvSpPr>
        <cdr:cNvPr id="2" name="TextBox 1"/>
        <cdr:cNvSpPr txBox="1"/>
      </cdr:nvSpPr>
      <cdr:spPr>
        <a:xfrm xmlns:a="http://schemas.openxmlformats.org/drawingml/2006/main">
          <a:off x="1600200" y="1143000"/>
          <a:ext cx="1524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0.27941</cdr:x>
      <cdr:y>0.25</cdr:y>
    </cdr:from>
    <cdr:to>
      <cdr:x>0.38235</cdr:x>
      <cdr:y>0.35417</cdr:y>
    </cdr:to>
    <cdr:sp macro="" textlink="">
      <cdr:nvSpPr>
        <cdr:cNvPr id="3" name="TextBox 2"/>
        <cdr:cNvSpPr txBox="1"/>
      </cdr:nvSpPr>
      <cdr:spPr>
        <a:xfrm xmlns:a="http://schemas.openxmlformats.org/drawingml/2006/main">
          <a:off x="1447800" y="9144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0.39706</cdr:x>
      <cdr:y>0.3125</cdr:y>
    </cdr:from>
    <cdr:to>
      <cdr:x>0.44118</cdr:x>
      <cdr:y>0.375</cdr:y>
    </cdr:to>
    <cdr:sp macro="" textlink="">
      <cdr:nvSpPr>
        <cdr:cNvPr id="6" name="TextBox 5"/>
        <cdr:cNvSpPr txBox="1"/>
      </cdr:nvSpPr>
      <cdr:spPr>
        <a:xfrm xmlns:a="http://schemas.openxmlformats.org/drawingml/2006/main">
          <a:off x="2057400" y="11430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0.31915</cdr:x>
      <cdr:y>0.2</cdr:y>
    </cdr:from>
    <cdr:to>
      <cdr:x>0.39268</cdr:x>
      <cdr:y>0.2625</cdr:y>
    </cdr:to>
    <cdr:sp macro="" textlink="">
      <cdr:nvSpPr>
        <cdr:cNvPr id="7" name="TextBox 6"/>
        <cdr:cNvSpPr txBox="1"/>
      </cdr:nvSpPr>
      <cdr:spPr>
        <a:xfrm xmlns:a="http://schemas.openxmlformats.org/drawingml/2006/main">
          <a:off x="2286000" y="914400"/>
          <a:ext cx="52668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solidFill>
              <a:schemeClr val="tx1"/>
            </a:solidFill>
          </a:endParaRPr>
        </a:p>
      </cdr:txBody>
    </cdr:sp>
  </cdr:relSizeAnchor>
  <cdr:relSizeAnchor xmlns:cdr="http://schemas.openxmlformats.org/drawingml/2006/chartDrawing">
    <cdr:from>
      <cdr:x>0.88235</cdr:x>
      <cdr:y>0.375</cdr:y>
    </cdr:from>
    <cdr:to>
      <cdr:x>0.95588</cdr:x>
      <cdr:y>0.4375</cdr:y>
    </cdr:to>
    <cdr:sp macro="" textlink="">
      <cdr:nvSpPr>
        <cdr:cNvPr id="11" name="TextBox 10"/>
        <cdr:cNvSpPr txBox="1"/>
      </cdr:nvSpPr>
      <cdr:spPr>
        <a:xfrm xmlns:a="http://schemas.openxmlformats.org/drawingml/2006/main">
          <a:off x="4572000" y="1371600"/>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0.30882</cdr:x>
      <cdr:y>0.3125</cdr:y>
    </cdr:from>
    <cdr:to>
      <cdr:x>0.33824</cdr:x>
      <cdr:y>0.33333</cdr:y>
    </cdr:to>
    <cdr:sp macro="" textlink="">
      <cdr:nvSpPr>
        <cdr:cNvPr id="2" name="TextBox 1"/>
        <cdr:cNvSpPr txBox="1"/>
      </cdr:nvSpPr>
      <cdr:spPr>
        <a:xfrm xmlns:a="http://schemas.openxmlformats.org/drawingml/2006/main">
          <a:off x="1600200" y="1143000"/>
          <a:ext cx="1524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0.27941</cdr:x>
      <cdr:y>0.25</cdr:y>
    </cdr:from>
    <cdr:to>
      <cdr:x>0.38235</cdr:x>
      <cdr:y>0.35417</cdr:y>
    </cdr:to>
    <cdr:sp macro="" textlink="">
      <cdr:nvSpPr>
        <cdr:cNvPr id="3" name="TextBox 2"/>
        <cdr:cNvSpPr txBox="1"/>
      </cdr:nvSpPr>
      <cdr:spPr>
        <a:xfrm xmlns:a="http://schemas.openxmlformats.org/drawingml/2006/main">
          <a:off x="1447800" y="9144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0.39706</cdr:x>
      <cdr:y>0.3125</cdr:y>
    </cdr:from>
    <cdr:to>
      <cdr:x>0.44118</cdr:x>
      <cdr:y>0.375</cdr:y>
    </cdr:to>
    <cdr:sp macro="" textlink="">
      <cdr:nvSpPr>
        <cdr:cNvPr id="6" name="TextBox 5"/>
        <cdr:cNvSpPr txBox="1"/>
      </cdr:nvSpPr>
      <cdr:spPr>
        <a:xfrm xmlns:a="http://schemas.openxmlformats.org/drawingml/2006/main">
          <a:off x="2057400" y="11430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0.88235</cdr:x>
      <cdr:y>0.375</cdr:y>
    </cdr:from>
    <cdr:to>
      <cdr:x>0.95588</cdr:x>
      <cdr:y>0.4375</cdr:y>
    </cdr:to>
    <cdr:sp macro="" textlink="">
      <cdr:nvSpPr>
        <cdr:cNvPr id="11" name="TextBox 10"/>
        <cdr:cNvSpPr txBox="1"/>
      </cdr:nvSpPr>
      <cdr:spPr>
        <a:xfrm xmlns:a="http://schemas.openxmlformats.org/drawingml/2006/main">
          <a:off x="4572000" y="1371600"/>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0.81915</cdr:x>
      <cdr:y>0.43333</cdr:y>
    </cdr:from>
    <cdr:to>
      <cdr:x>0.90426</cdr:x>
      <cdr:y>0.5</cdr:y>
    </cdr:to>
    <cdr:sp macro="" textlink="">
      <cdr:nvSpPr>
        <cdr:cNvPr id="4" name="TextBox 3"/>
        <cdr:cNvSpPr txBox="1"/>
      </cdr:nvSpPr>
      <cdr:spPr>
        <a:xfrm xmlns:a="http://schemas.openxmlformats.org/drawingml/2006/main">
          <a:off x="5867400" y="19812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a:t>
          </a:r>
          <a:endParaRPr lang="en-US" sz="11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0.30882</cdr:x>
      <cdr:y>0.3125</cdr:y>
    </cdr:from>
    <cdr:to>
      <cdr:x>0.33824</cdr:x>
      <cdr:y>0.33333</cdr:y>
    </cdr:to>
    <cdr:sp macro="" textlink="">
      <cdr:nvSpPr>
        <cdr:cNvPr id="2" name="TextBox 1"/>
        <cdr:cNvSpPr txBox="1"/>
      </cdr:nvSpPr>
      <cdr:spPr>
        <a:xfrm xmlns:a="http://schemas.openxmlformats.org/drawingml/2006/main">
          <a:off x="1600200" y="1143000"/>
          <a:ext cx="1524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0.27941</cdr:x>
      <cdr:y>0.25</cdr:y>
    </cdr:from>
    <cdr:to>
      <cdr:x>0.38235</cdr:x>
      <cdr:y>0.35417</cdr:y>
    </cdr:to>
    <cdr:sp macro="" textlink="">
      <cdr:nvSpPr>
        <cdr:cNvPr id="3" name="TextBox 2"/>
        <cdr:cNvSpPr txBox="1"/>
      </cdr:nvSpPr>
      <cdr:spPr>
        <a:xfrm xmlns:a="http://schemas.openxmlformats.org/drawingml/2006/main">
          <a:off x="1447800" y="9144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0.39706</cdr:x>
      <cdr:y>0.3125</cdr:y>
    </cdr:from>
    <cdr:to>
      <cdr:x>0.44118</cdr:x>
      <cdr:y>0.375</cdr:y>
    </cdr:to>
    <cdr:sp macro="" textlink="">
      <cdr:nvSpPr>
        <cdr:cNvPr id="6" name="TextBox 5"/>
        <cdr:cNvSpPr txBox="1"/>
      </cdr:nvSpPr>
      <cdr:spPr>
        <a:xfrm xmlns:a="http://schemas.openxmlformats.org/drawingml/2006/main">
          <a:off x="2057400" y="11430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0.88235</cdr:x>
      <cdr:y>0.375</cdr:y>
    </cdr:from>
    <cdr:to>
      <cdr:x>0.95588</cdr:x>
      <cdr:y>0.4375</cdr:y>
    </cdr:to>
    <cdr:sp macro="" textlink="">
      <cdr:nvSpPr>
        <cdr:cNvPr id="11" name="TextBox 10"/>
        <cdr:cNvSpPr txBox="1"/>
      </cdr:nvSpPr>
      <cdr:spPr>
        <a:xfrm xmlns:a="http://schemas.openxmlformats.org/drawingml/2006/main">
          <a:off x="4572000" y="1371600"/>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0.39362</cdr:x>
      <cdr:y>0.58333</cdr:y>
    </cdr:from>
    <cdr:to>
      <cdr:x>0.47873</cdr:x>
      <cdr:y>0.65</cdr:y>
    </cdr:to>
    <cdr:sp macro="" textlink="">
      <cdr:nvSpPr>
        <cdr:cNvPr id="4" name="TextBox 3"/>
        <cdr:cNvSpPr txBox="1"/>
      </cdr:nvSpPr>
      <cdr:spPr>
        <a:xfrm xmlns:a="http://schemas.openxmlformats.org/drawingml/2006/main">
          <a:off x="2819400" y="2667000"/>
          <a:ext cx="609626"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a:t>
          </a:r>
          <a:endParaRPr lang="en-US" sz="11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0.30882</cdr:x>
      <cdr:y>0.3125</cdr:y>
    </cdr:from>
    <cdr:to>
      <cdr:x>0.33824</cdr:x>
      <cdr:y>0.33333</cdr:y>
    </cdr:to>
    <cdr:sp macro="" textlink="">
      <cdr:nvSpPr>
        <cdr:cNvPr id="2" name="TextBox 1"/>
        <cdr:cNvSpPr txBox="1"/>
      </cdr:nvSpPr>
      <cdr:spPr>
        <a:xfrm xmlns:a="http://schemas.openxmlformats.org/drawingml/2006/main">
          <a:off x="1600200" y="1143000"/>
          <a:ext cx="1524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endParaRPr lang="en-US" sz="1100" dirty="0"/>
        </a:p>
      </cdr:txBody>
    </cdr:sp>
  </cdr:relSizeAnchor>
  <cdr:relSizeAnchor xmlns:cdr="http://schemas.openxmlformats.org/drawingml/2006/chartDrawing">
    <cdr:from>
      <cdr:x>0.27941</cdr:x>
      <cdr:y>0.25</cdr:y>
    </cdr:from>
    <cdr:to>
      <cdr:x>0.38235</cdr:x>
      <cdr:y>0.35417</cdr:y>
    </cdr:to>
    <cdr:sp macro="" textlink="">
      <cdr:nvSpPr>
        <cdr:cNvPr id="3" name="TextBox 2"/>
        <cdr:cNvSpPr txBox="1"/>
      </cdr:nvSpPr>
      <cdr:spPr>
        <a:xfrm xmlns:a="http://schemas.openxmlformats.org/drawingml/2006/main">
          <a:off x="1447800" y="9144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0.39706</cdr:x>
      <cdr:y>0.3125</cdr:y>
    </cdr:from>
    <cdr:to>
      <cdr:x>0.44118</cdr:x>
      <cdr:y>0.375</cdr:y>
    </cdr:to>
    <cdr:sp macro="" textlink="">
      <cdr:nvSpPr>
        <cdr:cNvPr id="6" name="TextBox 5"/>
        <cdr:cNvSpPr txBox="1"/>
      </cdr:nvSpPr>
      <cdr:spPr>
        <a:xfrm xmlns:a="http://schemas.openxmlformats.org/drawingml/2006/main">
          <a:off x="2057400" y="11430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0.88235</cdr:x>
      <cdr:y>0.375</cdr:y>
    </cdr:from>
    <cdr:to>
      <cdr:x>0.95588</cdr:x>
      <cdr:y>0.4375</cdr:y>
    </cdr:to>
    <cdr:sp macro="" textlink="">
      <cdr:nvSpPr>
        <cdr:cNvPr id="11" name="TextBox 10"/>
        <cdr:cNvSpPr txBox="1"/>
      </cdr:nvSpPr>
      <cdr:spPr>
        <a:xfrm xmlns:a="http://schemas.openxmlformats.org/drawingml/2006/main">
          <a:off x="4572000" y="1371600"/>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0.39362</cdr:x>
      <cdr:y>0.58333</cdr:y>
    </cdr:from>
    <cdr:to>
      <cdr:x>0.47873</cdr:x>
      <cdr:y>0.65</cdr:y>
    </cdr:to>
    <cdr:sp macro="" textlink="">
      <cdr:nvSpPr>
        <cdr:cNvPr id="4" name="TextBox 3"/>
        <cdr:cNvSpPr txBox="1"/>
      </cdr:nvSpPr>
      <cdr:spPr>
        <a:xfrm xmlns:a="http://schemas.openxmlformats.org/drawingml/2006/main">
          <a:off x="2819400" y="2667000"/>
          <a:ext cx="609626"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0.84043</cdr:x>
      <cdr:y>0.16667</cdr:y>
    </cdr:from>
    <cdr:to>
      <cdr:x>0.92554</cdr:x>
      <cdr:y>0.23334</cdr:y>
    </cdr:to>
    <cdr:sp macro="" textlink="">
      <cdr:nvSpPr>
        <cdr:cNvPr id="7" name="TextBox 1"/>
        <cdr:cNvSpPr txBox="1"/>
      </cdr:nvSpPr>
      <cdr:spPr>
        <a:xfrm xmlns:a="http://schemas.openxmlformats.org/drawingml/2006/main">
          <a:off x="6019800" y="762000"/>
          <a:ext cx="609626"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tx1"/>
              </a:solidFill>
            </a:rPr>
            <a:t>*</a:t>
          </a:r>
          <a:endParaRPr lang="en-US" sz="1100"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0.66441</cdr:x>
      <cdr:y>0.16181</cdr:y>
    </cdr:from>
    <cdr:to>
      <cdr:x>0.91734</cdr:x>
      <cdr:y>0.23712</cdr:y>
    </cdr:to>
    <cdr:sp macro="" textlink="">
      <cdr:nvSpPr>
        <cdr:cNvPr id="2" name="TextBox 1"/>
        <cdr:cNvSpPr txBox="1"/>
      </cdr:nvSpPr>
      <cdr:spPr>
        <a:xfrm xmlns:a="http://schemas.openxmlformats.org/drawingml/2006/main">
          <a:off x="3949002" y="558838"/>
          <a:ext cx="1503323" cy="260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solidFill>
                <a:schemeClr val="tx1"/>
              </a:solidFill>
              <a:latin typeface="Times New Roman" panose="02020603050405020304" pitchFamily="18" charset="0"/>
              <a:cs typeface="Times New Roman" panose="02020603050405020304" pitchFamily="18" charset="0"/>
            </a:rPr>
            <a:t>Non-Responders (n=15)</a:t>
          </a:r>
        </a:p>
      </cdr:txBody>
    </cdr:sp>
  </cdr:relSizeAnchor>
  <cdr:relSizeAnchor xmlns:cdr="http://schemas.openxmlformats.org/drawingml/2006/chartDrawing">
    <cdr:from>
      <cdr:x>0.72978</cdr:x>
      <cdr:y>0.32706</cdr:y>
    </cdr:from>
    <cdr:to>
      <cdr:x>0.95256</cdr:x>
      <cdr:y>0.43641</cdr:y>
    </cdr:to>
    <cdr:sp macro="" textlink="">
      <cdr:nvSpPr>
        <cdr:cNvPr id="3" name="TextBox 1"/>
        <cdr:cNvSpPr txBox="1"/>
      </cdr:nvSpPr>
      <cdr:spPr>
        <a:xfrm xmlns:a="http://schemas.openxmlformats.org/drawingml/2006/main">
          <a:off x="4337516" y="1129593"/>
          <a:ext cx="1324115" cy="3776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err="1">
              <a:solidFill>
                <a:schemeClr val="tx1"/>
              </a:solidFill>
              <a:latin typeface="Times New Roman" panose="02020603050405020304" pitchFamily="18" charset="0"/>
              <a:cs typeface="Times New Roman" panose="02020603050405020304" pitchFamily="18" charset="0"/>
            </a:rPr>
            <a:t>Relapsers</a:t>
          </a:r>
          <a:r>
            <a:rPr lang="en-US" sz="1050" dirty="0">
              <a:solidFill>
                <a:schemeClr val="tx1"/>
              </a:solidFill>
              <a:latin typeface="Times New Roman" panose="02020603050405020304" pitchFamily="18" charset="0"/>
              <a:cs typeface="Times New Roman" panose="02020603050405020304" pitchFamily="18" charset="0"/>
            </a:rPr>
            <a:t> (n=25)</a:t>
          </a:r>
        </a:p>
      </cdr:txBody>
    </cdr:sp>
  </cdr:relSizeAnchor>
  <cdr:relSizeAnchor xmlns:cdr="http://schemas.openxmlformats.org/drawingml/2006/chartDrawing">
    <cdr:from>
      <cdr:x>0.62384</cdr:x>
      <cdr:y>0.55569</cdr:y>
    </cdr:from>
    <cdr:to>
      <cdr:x>0.92308</cdr:x>
      <cdr:y>0.63069</cdr:y>
    </cdr:to>
    <cdr:sp macro="" textlink="">
      <cdr:nvSpPr>
        <cdr:cNvPr id="4" name="TextBox 1"/>
        <cdr:cNvSpPr txBox="1"/>
      </cdr:nvSpPr>
      <cdr:spPr>
        <a:xfrm xmlns:a="http://schemas.openxmlformats.org/drawingml/2006/main">
          <a:off x="3707840" y="1919236"/>
          <a:ext cx="1778559" cy="2590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a:solidFill>
                <a:schemeClr val="tx1"/>
              </a:solidFill>
              <a:latin typeface="Times New Roman" panose="02020603050405020304" pitchFamily="18" charset="0"/>
              <a:cs typeface="Times New Roman" panose="02020603050405020304" pitchFamily="18" charset="0"/>
            </a:rPr>
            <a:t>High</a:t>
          </a:r>
          <a:r>
            <a:rPr lang="en-US" sz="1050" baseline="0" dirty="0">
              <a:solidFill>
                <a:schemeClr val="tx1"/>
              </a:solidFill>
              <a:latin typeface="Times New Roman" panose="02020603050405020304" pitchFamily="18" charset="0"/>
              <a:cs typeface="Times New Roman" panose="02020603050405020304" pitchFamily="18" charset="0"/>
            </a:rPr>
            <a:t> Use </a:t>
          </a:r>
          <a:r>
            <a:rPr lang="en-US" sz="1050" dirty="0">
              <a:solidFill>
                <a:schemeClr val="tx1"/>
              </a:solidFill>
              <a:latin typeface="Times New Roman" panose="02020603050405020304" pitchFamily="18" charset="0"/>
              <a:cs typeface="Times New Roman" panose="02020603050405020304" pitchFamily="18" charset="0"/>
            </a:rPr>
            <a:t>Responders (n=45)</a:t>
          </a:r>
        </a:p>
      </cdr:txBody>
    </cdr:sp>
  </cdr:relSizeAnchor>
  <cdr:relSizeAnchor xmlns:cdr="http://schemas.openxmlformats.org/drawingml/2006/chartDrawing">
    <cdr:from>
      <cdr:x>0.61538</cdr:x>
      <cdr:y>0.71981</cdr:y>
    </cdr:from>
    <cdr:to>
      <cdr:x>0.92906</cdr:x>
      <cdr:y>0.79281</cdr:y>
    </cdr:to>
    <cdr:sp macro="" textlink="">
      <cdr:nvSpPr>
        <cdr:cNvPr id="5" name="TextBox 1"/>
        <cdr:cNvSpPr txBox="1"/>
      </cdr:nvSpPr>
      <cdr:spPr>
        <a:xfrm xmlns:a="http://schemas.openxmlformats.org/drawingml/2006/main">
          <a:off x="3657599" y="2486040"/>
          <a:ext cx="1864351" cy="252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a:solidFill>
                <a:schemeClr val="tx1"/>
              </a:solidFill>
              <a:latin typeface="Times New Roman" panose="02020603050405020304" pitchFamily="18" charset="0"/>
              <a:cs typeface="Times New Roman" panose="02020603050405020304" pitchFamily="18" charset="0"/>
            </a:rPr>
            <a:t>Low </a:t>
          </a:r>
          <a:r>
            <a:rPr lang="en-US" sz="1050" baseline="0" dirty="0">
              <a:solidFill>
                <a:schemeClr val="tx1"/>
              </a:solidFill>
              <a:latin typeface="Times New Roman" panose="02020603050405020304" pitchFamily="18" charset="0"/>
              <a:cs typeface="Times New Roman" panose="02020603050405020304" pitchFamily="18" charset="0"/>
            </a:rPr>
            <a:t>Use </a:t>
          </a:r>
          <a:r>
            <a:rPr lang="en-US" sz="1050" dirty="0">
              <a:solidFill>
                <a:schemeClr val="tx1"/>
              </a:solidFill>
              <a:latin typeface="Times New Roman" panose="02020603050405020304" pitchFamily="18" charset="0"/>
              <a:cs typeface="Times New Roman" panose="02020603050405020304" pitchFamily="18" charset="0"/>
            </a:rPr>
            <a:t>Responders (n=109)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BC215-E298-4144-9D5F-8D34632C7E62}"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D472E-89A7-4776-A960-09B450295A47}" type="slidenum">
              <a:rPr lang="en-US" smtClean="0"/>
              <a:pPr/>
              <a:t>‹#›</a:t>
            </a:fld>
            <a:endParaRPr lang="en-US"/>
          </a:p>
        </p:txBody>
      </p:sp>
    </p:spTree>
    <p:extLst>
      <p:ext uri="{BB962C8B-B14F-4D97-AF65-F5344CB8AC3E}">
        <p14:creationId xmlns:p14="http://schemas.microsoft.com/office/powerpoint/2010/main" xmlns="" val="295651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55DB05E-644E-4018-ABE0-37F601F97191}" type="slidenum">
              <a:rPr lang="en-US"/>
              <a:pPr/>
              <a:t>15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4025"/>
            <a:ext cx="5029200" cy="4114488"/>
          </a:xfrm>
          <a:noFill/>
          <a:ln/>
        </p:spPr>
        <p:txBody>
          <a:bodyPr lIns="91431" tIns="45715" rIns="91431" bIns="45715"/>
          <a:lstStyle/>
          <a:p>
            <a:pPr eaLnBrk="1" hangingPunct="1"/>
            <a:r>
              <a:rPr lang="en-US" smtClean="0"/>
              <a:t>The second part of contingency management includes parent training.</a:t>
            </a:r>
          </a:p>
          <a:p>
            <a:pPr eaLnBrk="1" hangingPunct="1"/>
            <a:endParaRPr lang="en-US" smtClean="0"/>
          </a:p>
          <a:p>
            <a:pPr eaLnBrk="1" hangingPunct="1"/>
            <a:r>
              <a:rPr lang="en-US" smtClean="0"/>
              <a:t>We are using the program designed by Thomas Dishion called Adolescent Transitions.</a:t>
            </a:r>
          </a:p>
          <a:p>
            <a:pPr eaLnBrk="1" hangingPunct="1"/>
            <a:endParaRPr lang="en-US" smtClean="0"/>
          </a:p>
          <a:p>
            <a:pPr eaLnBrk="1" hangingPunct="1"/>
            <a:r>
              <a:rPr lang="en-US" smtClean="0"/>
              <a:t>The intervention includes 12 sessions which focus on working collaboratively with parents to help them encourage positive behavior, engage in contingency contracting, limit setting, and the use of consequences, and improve communication and family problem solving skills.  We also work with parents to help them contract with their adolescent for rewards and consequences based on substance use status.</a:t>
            </a:r>
          </a:p>
          <a:p>
            <a:pPr eaLnBrk="1" hangingPunct="1"/>
            <a:endParaRPr lang="en-US" smtClean="0"/>
          </a:p>
          <a:p>
            <a:pPr eaLnBrk="1" hangingPunct="1"/>
            <a:r>
              <a:rPr lang="en-US" smtClean="0"/>
              <a:t>Again, we felt this program was ideal because it was designed for conduct disordered youth and many of the youth we see in treatment are engaging in a number of delinquent behaviors.</a:t>
            </a:r>
          </a:p>
        </p:txBody>
      </p:sp>
    </p:spTree>
    <p:extLst>
      <p:ext uri="{BB962C8B-B14F-4D97-AF65-F5344CB8AC3E}">
        <p14:creationId xmlns:p14="http://schemas.microsoft.com/office/powerpoint/2010/main" xmlns="" val="171228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2DE9307-798A-41A0-B29C-43198B1CDA3E}" type="slidenum">
              <a:rPr lang="en-US"/>
              <a:pPr/>
              <a:t>54</a:t>
            </a:fld>
            <a:endParaRPr lang="en-US"/>
          </a:p>
        </p:txBody>
      </p:sp>
      <p:sp>
        <p:nvSpPr>
          <p:cNvPr id="96259" name="Rectangle 2"/>
          <p:cNvSpPr>
            <a:spLocks noGrp="1" noRot="1" noChangeAspect="1" noChangeArrowheads="1" noTextEdit="1"/>
          </p:cNvSpPr>
          <p:nvPr>
            <p:ph type="sldImg"/>
          </p:nvPr>
        </p:nvSpPr>
        <p:spPr>
          <a:xfrm>
            <a:off x="1139825" y="684213"/>
            <a:ext cx="4578350" cy="3433762"/>
          </a:xfrm>
          <a:ln/>
        </p:spPr>
      </p:sp>
      <p:sp>
        <p:nvSpPr>
          <p:cNvPr id="96260" name="Rectangle 3"/>
          <p:cNvSpPr>
            <a:spLocks noGrp="1" noChangeArrowheads="1"/>
          </p:cNvSpPr>
          <p:nvPr>
            <p:ph type="body" idx="1"/>
          </p:nvPr>
        </p:nvSpPr>
        <p:spPr>
          <a:xfrm>
            <a:off x="909638" y="4344025"/>
            <a:ext cx="5038725" cy="4119172"/>
          </a:xfrm>
          <a:noFill/>
          <a:ln/>
        </p:spPr>
        <p:txBody>
          <a:bodyPr lIns="91577" tIns="45789" rIns="91577" bIns="45789"/>
          <a:lstStyle/>
          <a:p>
            <a:pPr eaLnBrk="1" hangingPunct="1"/>
            <a:endParaRPr lang="en-US" smtClean="0"/>
          </a:p>
        </p:txBody>
      </p:sp>
    </p:spTree>
    <p:extLst>
      <p:ext uri="{BB962C8B-B14F-4D97-AF65-F5344CB8AC3E}">
        <p14:creationId xmlns:p14="http://schemas.microsoft.com/office/powerpoint/2010/main" xmlns="" val="24864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8513CDC-1334-47CC-9604-8C0D5C54D86D}" type="slidenum">
              <a:rPr lang="en-US"/>
              <a:pPr/>
              <a:t>55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4025"/>
            <a:ext cx="5029200" cy="4114488"/>
          </a:xfrm>
          <a:noFill/>
          <a:ln/>
        </p:spPr>
        <p:txBody>
          <a:bodyPr/>
          <a:lstStyle/>
          <a:p>
            <a:pPr eaLnBrk="1" hangingPunct="1"/>
            <a:endParaRPr lang="en-US" smtClean="0"/>
          </a:p>
        </p:txBody>
      </p:sp>
    </p:spTree>
    <p:extLst>
      <p:ext uri="{BB962C8B-B14F-4D97-AF65-F5344CB8AC3E}">
        <p14:creationId xmlns:p14="http://schemas.microsoft.com/office/powerpoint/2010/main" xmlns="" val="346182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121EC-C516-45CF-AD99-B7954D0270A2}"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15038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21EC-C516-45CF-AD99-B7954D0270A2}"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27563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21EC-C516-45CF-AD99-B7954D0270A2}"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2450243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p:txBody>
          <a:bodyPr/>
          <a:lstStyle>
            <a:lvl1pPr algn="ctr">
              <a:defRPr>
                <a:latin typeface="Gill Sans" charset="0"/>
                <a:ea typeface="ヒラギノ角ゴ ProN W3" charset="0"/>
                <a:cs typeface="ヒラギノ角ゴ ProN W3"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Gill Sans" charset="0"/>
                <a:ea typeface="ヒラギノ角ゴ ProN W3" charset="0"/>
                <a:cs typeface="ヒラギノ角ゴ ProN W3"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Gill Sans" charset="0"/>
                <a:ea typeface="ヒラギノ角ゴ ProN W3" charset="0"/>
                <a:cs typeface="ヒラギノ角ゴ ProN W3" charset="0"/>
              </a:defRPr>
            </a:lvl1pPr>
          </a:lstStyle>
          <a:p>
            <a:pPr>
              <a:defRPr/>
            </a:pPr>
            <a:fld id="{02D1C0F6-7E3E-4130-9DB8-6A1183AA810C}" type="slidenum">
              <a:rPr lang="en-US"/>
              <a:pPr>
                <a:defRPr/>
              </a:pPr>
              <a:t>‹#›</a:t>
            </a:fld>
            <a:endParaRPr lang="en-US"/>
          </a:p>
        </p:txBody>
      </p:sp>
    </p:spTree>
    <p:extLst>
      <p:ext uri="{BB962C8B-B14F-4D97-AF65-F5344CB8AC3E}">
        <p14:creationId xmlns:p14="http://schemas.microsoft.com/office/powerpoint/2010/main" xmlns="" val="407286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21EC-C516-45CF-AD99-B7954D0270A2}"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85101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121EC-C516-45CF-AD99-B7954D0270A2}"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336874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121EC-C516-45CF-AD99-B7954D0270A2}"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344398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121EC-C516-45CF-AD99-B7954D0270A2}" type="datetimeFigureOut">
              <a:rPr lang="en-US" smtClean="0"/>
              <a:pPr/>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181297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121EC-C516-45CF-AD99-B7954D0270A2}" type="datetimeFigureOut">
              <a:rPr lang="en-US" smtClean="0"/>
              <a:pPr/>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339995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121EC-C516-45CF-AD99-B7954D0270A2}" type="datetimeFigureOut">
              <a:rPr lang="en-US" smtClean="0"/>
              <a:pPr/>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12682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21EC-C516-45CF-AD99-B7954D0270A2}"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17079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21EC-C516-45CF-AD99-B7954D0270A2}"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44920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121EC-C516-45CF-AD99-B7954D0270A2}" type="datetimeFigureOut">
              <a:rPr lang="en-US" smtClean="0"/>
              <a:pPr/>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B9AE-6B92-4FEA-8689-DC0EAFE68A25}" type="slidenum">
              <a:rPr lang="en-US" smtClean="0"/>
              <a:pPr/>
              <a:t>‹#›</a:t>
            </a:fld>
            <a:endParaRPr lang="en-US"/>
          </a:p>
        </p:txBody>
      </p:sp>
    </p:spTree>
    <p:extLst>
      <p:ext uri="{BB962C8B-B14F-4D97-AF65-F5344CB8AC3E}">
        <p14:creationId xmlns:p14="http://schemas.microsoft.com/office/powerpoint/2010/main" xmlns="" val="8446159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nytimes.com/newsletters/upshot/" TargetMode="External"/><Relationship Id="rId4" Type="http://schemas.openxmlformats.org/officeDocument/2006/relationships/hyperlink" Target="http://www.nytimes.com/2014/09/12/upshot/do-workplace-wellness-programs-work-usually-not.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ndci.org/sites/default/files/ndci/Urine_Drug_Concentrations.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Clinic and Home Based Contingency Management with Adolescent Substance Users</a:t>
            </a:r>
            <a:r>
              <a:rPr lang="en-US" b="1" dirty="0"/>
              <a:t> </a:t>
            </a:r>
            <a:endParaRPr lang="en-US" dirty="0"/>
          </a:p>
        </p:txBody>
      </p:sp>
      <p:sp>
        <p:nvSpPr>
          <p:cNvPr id="3" name="Subtitle 2"/>
          <p:cNvSpPr>
            <a:spLocks noGrp="1"/>
          </p:cNvSpPr>
          <p:nvPr>
            <p:ph type="subTitle" idx="1"/>
          </p:nvPr>
        </p:nvSpPr>
        <p:spPr/>
        <p:txBody>
          <a:bodyPr>
            <a:normAutofit/>
          </a:bodyPr>
          <a:lstStyle/>
          <a:p>
            <a:r>
              <a:rPr lang="en-US" dirty="0" smtClean="0"/>
              <a:t>Catherine Stanger, Ph.D.</a:t>
            </a:r>
          </a:p>
          <a:p>
            <a:r>
              <a:rPr lang="en-US" smtClean="0"/>
              <a:t>Catherine.stanger@Dartmouth.edu</a:t>
            </a:r>
            <a:endParaRPr lang="en-US" dirty="0" smtClean="0"/>
          </a:p>
          <a:p>
            <a:r>
              <a:rPr lang="en-US" dirty="0" smtClean="0"/>
              <a:t>July 24, 2015</a:t>
            </a:r>
            <a:endParaRPr lang="en-US" dirty="0"/>
          </a:p>
        </p:txBody>
      </p:sp>
    </p:spTree>
    <p:extLst>
      <p:ext uri="{BB962C8B-B14F-4D97-AF65-F5344CB8AC3E}">
        <p14:creationId xmlns:p14="http://schemas.microsoft.com/office/powerpoint/2010/main" xmlns="" val="160171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CM is moving beyond substance use to a variety of health behaviors</a:t>
            </a:r>
          </a:p>
          <a:p>
            <a:pPr lvl="1"/>
            <a:r>
              <a:rPr lang="en-US" dirty="0" smtClean="0"/>
              <a:t>Weight loss</a:t>
            </a:r>
          </a:p>
          <a:p>
            <a:pPr lvl="1"/>
            <a:r>
              <a:rPr lang="en-US" dirty="0" smtClean="0"/>
              <a:t>Medication adherence</a:t>
            </a:r>
          </a:p>
          <a:p>
            <a:pPr lvl="1"/>
            <a:r>
              <a:rPr lang="en-US" dirty="0" smtClean="0"/>
              <a:t>Immunization</a:t>
            </a:r>
          </a:p>
          <a:p>
            <a:pPr lvl="1"/>
            <a:r>
              <a:rPr lang="en-US" dirty="0" smtClean="0"/>
              <a:t>Medical regimen adherence</a:t>
            </a:r>
            <a:endParaRPr lang="en-US" dirty="0"/>
          </a:p>
        </p:txBody>
      </p:sp>
    </p:spTree>
    <p:extLst>
      <p:ext uri="{BB962C8B-B14F-4D97-AF65-F5344CB8AC3E}">
        <p14:creationId xmlns:p14="http://schemas.microsoft.com/office/powerpoint/2010/main" xmlns="" val="234398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8998" y="1295400"/>
            <a:ext cx="3670401" cy="5410200"/>
          </a:xfrm>
          <a:prstGeom prst="rect">
            <a:avLst/>
          </a:prstGeom>
        </p:spPr>
      </p:pic>
      <p:sp>
        <p:nvSpPr>
          <p:cNvPr id="9" name="Title 8"/>
          <p:cNvSpPr>
            <a:spLocks noGrp="1"/>
          </p:cNvSpPr>
          <p:nvPr>
            <p:ph type="title"/>
          </p:nvPr>
        </p:nvSpPr>
        <p:spPr/>
        <p:txBody>
          <a:bodyPr>
            <a:normAutofit/>
          </a:bodyPr>
          <a:lstStyle/>
          <a:p>
            <a:r>
              <a:rPr lang="en-US" dirty="0" smtClean="0">
                <a:solidFill>
                  <a:schemeClr val="bg1"/>
                </a:solidFill>
              </a:rPr>
              <a:t>CM for medication adherence </a:t>
            </a:r>
            <a:br>
              <a:rPr lang="en-US" dirty="0" smtClean="0">
                <a:solidFill>
                  <a:schemeClr val="bg1"/>
                </a:solidFill>
              </a:rPr>
            </a:br>
            <a:r>
              <a:rPr lang="en-US" sz="2200" dirty="0" smtClean="0">
                <a:solidFill>
                  <a:schemeClr val="bg1"/>
                </a:solidFill>
              </a:rPr>
              <a:t>(</a:t>
            </a:r>
            <a:r>
              <a:rPr lang="en-US" sz="2200" dirty="0" err="1" smtClean="0">
                <a:solidFill>
                  <a:schemeClr val="bg1"/>
                </a:solidFill>
              </a:rPr>
              <a:t>Petry</a:t>
            </a:r>
            <a:r>
              <a:rPr lang="en-US" sz="2200" dirty="0" smtClean="0">
                <a:solidFill>
                  <a:schemeClr val="bg1"/>
                </a:solidFill>
              </a:rPr>
              <a:t> et al., 2012)</a:t>
            </a:r>
            <a:endParaRPr lang="en-US" sz="2200" dirty="0">
              <a:solidFill>
                <a:schemeClr val="bg1"/>
              </a:solidFill>
            </a:endParaRPr>
          </a:p>
        </p:txBody>
      </p:sp>
    </p:spTree>
    <p:extLst>
      <p:ext uri="{BB962C8B-B14F-4D97-AF65-F5344CB8AC3E}">
        <p14:creationId xmlns:p14="http://schemas.microsoft.com/office/powerpoint/2010/main" xmlns="" val="4164054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Largest CM effect sizes</a:t>
            </a:r>
            <a:endParaRPr lang="en-US" dirty="0"/>
          </a:p>
        </p:txBody>
      </p:sp>
      <p:sp>
        <p:nvSpPr>
          <p:cNvPr id="4" name="Content Placeholder 3"/>
          <p:cNvSpPr>
            <a:spLocks noGrp="1"/>
          </p:cNvSpPr>
          <p:nvPr>
            <p:ph idx="1"/>
          </p:nvPr>
        </p:nvSpPr>
        <p:spPr/>
        <p:txBody>
          <a:bodyPr/>
          <a:lstStyle/>
          <a:p>
            <a:r>
              <a:rPr lang="en-US" dirty="0"/>
              <a:t>Interventions </a:t>
            </a:r>
            <a:r>
              <a:rPr lang="en-US" dirty="0" smtClean="0"/>
              <a:t>that were</a:t>
            </a:r>
          </a:p>
          <a:p>
            <a:pPr lvl="1"/>
            <a:r>
              <a:rPr lang="en-US" dirty="0" smtClean="0"/>
              <a:t>longer </a:t>
            </a:r>
            <a:r>
              <a:rPr lang="en-US" dirty="0"/>
              <a:t>in </a:t>
            </a:r>
            <a:r>
              <a:rPr lang="en-US" dirty="0" smtClean="0"/>
              <a:t>duration</a:t>
            </a:r>
          </a:p>
          <a:p>
            <a:pPr lvl="1"/>
            <a:r>
              <a:rPr lang="en-US" dirty="0" smtClean="0"/>
              <a:t>provided </a:t>
            </a:r>
            <a:r>
              <a:rPr lang="en-US" dirty="0"/>
              <a:t>average reinforcement of ≥$</a:t>
            </a:r>
            <a:r>
              <a:rPr lang="en-US" dirty="0" smtClean="0"/>
              <a:t>50/week</a:t>
            </a:r>
          </a:p>
          <a:p>
            <a:pPr lvl="1"/>
            <a:r>
              <a:rPr lang="en-US" dirty="0"/>
              <a:t>r</a:t>
            </a:r>
            <a:r>
              <a:rPr lang="en-US" dirty="0" smtClean="0"/>
              <a:t>einforced </a:t>
            </a:r>
            <a:r>
              <a:rPr lang="en-US" dirty="0"/>
              <a:t>patients </a:t>
            </a:r>
            <a:r>
              <a:rPr lang="en-US" dirty="0" smtClean="0"/>
              <a:t>at least </a:t>
            </a:r>
            <a:r>
              <a:rPr lang="en-US" dirty="0"/>
              <a:t>weekly </a:t>
            </a:r>
            <a:endParaRPr lang="en-US" dirty="0" smtClean="0"/>
          </a:p>
          <a:p>
            <a:endParaRPr lang="en-US" dirty="0"/>
          </a:p>
        </p:txBody>
      </p:sp>
    </p:spTree>
    <p:extLst>
      <p:ext uri="{BB962C8B-B14F-4D97-AF65-F5344CB8AC3E}">
        <p14:creationId xmlns:p14="http://schemas.microsoft.com/office/powerpoint/2010/main" xmlns="" val="47820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7" name="Group 26"/>
          <p:cNvGrpSpPr/>
          <p:nvPr/>
        </p:nvGrpSpPr>
        <p:grpSpPr>
          <a:xfrm>
            <a:off x="381000" y="381000"/>
            <a:ext cx="6857999" cy="6281661"/>
            <a:chOff x="2052967" y="385526"/>
            <a:chExt cx="4850390" cy="4399089"/>
          </a:xfrm>
        </p:grpSpPr>
        <p:sp>
          <p:nvSpPr>
            <p:cNvPr id="2" name="object 2"/>
            <p:cNvSpPr/>
            <p:nvPr/>
          </p:nvSpPr>
          <p:spPr>
            <a:xfrm>
              <a:off x="2061626" y="781266"/>
              <a:ext cx="4824413" cy="0"/>
            </a:xfrm>
            <a:custGeom>
              <a:avLst/>
              <a:gdLst/>
              <a:ahLst/>
              <a:cxnLst/>
              <a:rect l="l" t="t" r="r" b="b"/>
              <a:pathLst>
                <a:path w="7075805">
                  <a:moveTo>
                    <a:pt x="0" y="0"/>
                  </a:moveTo>
                  <a:lnTo>
                    <a:pt x="7075741" y="0"/>
                  </a:lnTo>
                </a:path>
              </a:pathLst>
            </a:custGeom>
            <a:ln w="9525">
              <a:solidFill>
                <a:srgbClr val="000000"/>
              </a:solidFill>
            </a:ln>
          </p:spPr>
          <p:txBody>
            <a:bodyPr wrap="square" lIns="0" tIns="0" rIns="0" bIns="0" rtlCol="0"/>
            <a:lstStyle/>
            <a:p>
              <a:endParaRPr sz="1227">
                <a:solidFill>
                  <a:schemeClr val="bg1"/>
                </a:solidFill>
              </a:endParaRPr>
            </a:p>
          </p:txBody>
        </p:sp>
        <p:sp>
          <p:nvSpPr>
            <p:cNvPr id="3" name="object 3"/>
            <p:cNvSpPr/>
            <p:nvPr/>
          </p:nvSpPr>
          <p:spPr>
            <a:xfrm>
              <a:off x="2061626" y="420831"/>
              <a:ext cx="1181965" cy="194830"/>
            </a:xfrm>
            <a:prstGeom prst="rect">
              <a:avLst/>
            </a:prstGeom>
            <a:blipFill>
              <a:blip r:embed="rId2" cstate="print"/>
              <a:stretch>
                <a:fillRect/>
              </a:stretch>
            </a:blipFill>
          </p:spPr>
          <p:txBody>
            <a:bodyPr wrap="square" lIns="0" tIns="0" rIns="0" bIns="0" rtlCol="0"/>
            <a:lstStyle/>
            <a:p>
              <a:endParaRPr sz="1227">
                <a:solidFill>
                  <a:schemeClr val="bg1"/>
                </a:solidFill>
              </a:endParaRPr>
            </a:p>
          </p:txBody>
        </p:sp>
        <p:sp>
          <p:nvSpPr>
            <p:cNvPr id="4" name="object 4"/>
            <p:cNvSpPr/>
            <p:nvPr/>
          </p:nvSpPr>
          <p:spPr>
            <a:xfrm>
              <a:off x="2159041" y="2161309"/>
              <a:ext cx="487074" cy="487074"/>
            </a:xfrm>
            <a:prstGeom prst="rect">
              <a:avLst/>
            </a:prstGeom>
            <a:blipFill>
              <a:blip r:embed="rId3" cstate="print"/>
              <a:stretch>
                <a:fillRect/>
              </a:stretch>
            </a:blipFill>
          </p:spPr>
          <p:txBody>
            <a:bodyPr wrap="square" lIns="0" tIns="0" rIns="0" bIns="0" rtlCol="0"/>
            <a:lstStyle/>
            <a:p>
              <a:endParaRPr sz="1227">
                <a:solidFill>
                  <a:schemeClr val="bg1"/>
                </a:solidFill>
              </a:endParaRPr>
            </a:p>
          </p:txBody>
        </p:sp>
        <p:sp>
          <p:nvSpPr>
            <p:cNvPr id="5" name="object 5"/>
            <p:cNvSpPr txBox="1"/>
            <p:nvPr/>
          </p:nvSpPr>
          <p:spPr>
            <a:xfrm>
              <a:off x="2219640" y="2708924"/>
              <a:ext cx="391391" cy="205184"/>
            </a:xfrm>
            <a:prstGeom prst="rect">
              <a:avLst/>
            </a:prstGeom>
          </p:spPr>
          <p:txBody>
            <a:bodyPr vert="horz" wrap="square" lIns="0" tIns="0" rIns="0" bIns="0" rtlCol="0">
              <a:spAutoFit/>
            </a:bodyPr>
            <a:lstStyle/>
            <a:p>
              <a:pPr marL="48923" marR="3464" indent="-40697">
                <a:lnSpc>
                  <a:spcPts val="818"/>
                </a:lnSpc>
              </a:pPr>
              <a:r>
                <a:rPr sz="716" b="1" dirty="0">
                  <a:solidFill>
                    <a:schemeClr val="bg1"/>
                  </a:solidFill>
                  <a:latin typeface="Arial"/>
                  <a:cs typeface="Arial"/>
                </a:rPr>
                <a:t>Aaron E. Carroll</a:t>
              </a:r>
              <a:endParaRPr sz="716">
                <a:solidFill>
                  <a:schemeClr val="bg1"/>
                </a:solidFill>
                <a:latin typeface="Arial"/>
                <a:cs typeface="Arial"/>
              </a:endParaRPr>
            </a:p>
          </p:txBody>
        </p:sp>
        <p:sp>
          <p:nvSpPr>
            <p:cNvPr id="6" name="object 6"/>
            <p:cNvSpPr/>
            <p:nvPr/>
          </p:nvSpPr>
          <p:spPr>
            <a:xfrm>
              <a:off x="2061626" y="3476403"/>
              <a:ext cx="590983" cy="0"/>
            </a:xfrm>
            <a:custGeom>
              <a:avLst/>
              <a:gdLst/>
              <a:ahLst/>
              <a:cxnLst/>
              <a:rect l="l" t="t" r="r" b="b"/>
              <a:pathLst>
                <a:path w="866775">
                  <a:moveTo>
                    <a:pt x="0" y="0"/>
                  </a:moveTo>
                  <a:lnTo>
                    <a:pt x="866787" y="0"/>
                  </a:lnTo>
                </a:path>
              </a:pathLst>
            </a:custGeom>
            <a:ln w="9537">
              <a:solidFill>
                <a:srgbClr val="E3E3E3"/>
              </a:solidFill>
            </a:ln>
          </p:spPr>
          <p:txBody>
            <a:bodyPr wrap="square" lIns="0" tIns="0" rIns="0" bIns="0" rtlCol="0"/>
            <a:lstStyle/>
            <a:p>
              <a:endParaRPr sz="1227">
                <a:solidFill>
                  <a:schemeClr val="bg1"/>
                </a:solidFill>
              </a:endParaRPr>
            </a:p>
          </p:txBody>
        </p:sp>
        <p:sp>
          <p:nvSpPr>
            <p:cNvPr id="7" name="object 7"/>
            <p:cNvSpPr/>
            <p:nvPr/>
          </p:nvSpPr>
          <p:spPr>
            <a:xfrm>
              <a:off x="2061626" y="3788131"/>
              <a:ext cx="590983" cy="0"/>
            </a:xfrm>
            <a:custGeom>
              <a:avLst/>
              <a:gdLst/>
              <a:ahLst/>
              <a:cxnLst/>
              <a:rect l="l" t="t" r="r" b="b"/>
              <a:pathLst>
                <a:path w="866775">
                  <a:moveTo>
                    <a:pt x="0" y="0"/>
                  </a:moveTo>
                  <a:lnTo>
                    <a:pt x="866787" y="0"/>
                  </a:lnTo>
                </a:path>
              </a:pathLst>
            </a:custGeom>
            <a:ln w="9537">
              <a:solidFill>
                <a:srgbClr val="E3E3E3"/>
              </a:solidFill>
            </a:ln>
          </p:spPr>
          <p:txBody>
            <a:bodyPr wrap="square" lIns="0" tIns="0" rIns="0" bIns="0" rtlCol="0"/>
            <a:lstStyle/>
            <a:p>
              <a:endParaRPr sz="1227">
                <a:solidFill>
                  <a:schemeClr val="bg1"/>
                </a:solidFill>
              </a:endParaRPr>
            </a:p>
          </p:txBody>
        </p:sp>
        <p:sp>
          <p:nvSpPr>
            <p:cNvPr id="8" name="object 8"/>
            <p:cNvSpPr/>
            <p:nvPr/>
          </p:nvSpPr>
          <p:spPr>
            <a:xfrm>
              <a:off x="2061626" y="4099858"/>
              <a:ext cx="590983" cy="0"/>
            </a:xfrm>
            <a:custGeom>
              <a:avLst/>
              <a:gdLst/>
              <a:ahLst/>
              <a:cxnLst/>
              <a:rect l="l" t="t" r="r" b="b"/>
              <a:pathLst>
                <a:path w="866775">
                  <a:moveTo>
                    <a:pt x="0" y="0"/>
                  </a:moveTo>
                  <a:lnTo>
                    <a:pt x="866787" y="0"/>
                  </a:lnTo>
                </a:path>
              </a:pathLst>
            </a:custGeom>
            <a:ln w="9537">
              <a:solidFill>
                <a:srgbClr val="E3E3E3"/>
              </a:solidFill>
            </a:ln>
          </p:spPr>
          <p:txBody>
            <a:bodyPr wrap="square" lIns="0" tIns="0" rIns="0" bIns="0" rtlCol="0"/>
            <a:lstStyle/>
            <a:p>
              <a:endParaRPr sz="1227">
                <a:solidFill>
                  <a:schemeClr val="bg1"/>
                </a:solidFill>
              </a:endParaRPr>
            </a:p>
          </p:txBody>
        </p:sp>
        <p:sp>
          <p:nvSpPr>
            <p:cNvPr id="9" name="object 9"/>
            <p:cNvSpPr/>
            <p:nvPr/>
          </p:nvSpPr>
          <p:spPr>
            <a:xfrm>
              <a:off x="2061626" y="4411585"/>
              <a:ext cx="590983" cy="0"/>
            </a:xfrm>
            <a:custGeom>
              <a:avLst/>
              <a:gdLst/>
              <a:ahLst/>
              <a:cxnLst/>
              <a:rect l="l" t="t" r="r" b="b"/>
              <a:pathLst>
                <a:path w="866775">
                  <a:moveTo>
                    <a:pt x="0" y="0"/>
                  </a:moveTo>
                  <a:lnTo>
                    <a:pt x="866787" y="0"/>
                  </a:lnTo>
                </a:path>
              </a:pathLst>
            </a:custGeom>
            <a:ln w="9537">
              <a:solidFill>
                <a:srgbClr val="E3E3E3"/>
              </a:solidFill>
            </a:ln>
          </p:spPr>
          <p:txBody>
            <a:bodyPr wrap="square" lIns="0" tIns="0" rIns="0" bIns="0" rtlCol="0"/>
            <a:lstStyle/>
            <a:p>
              <a:endParaRPr sz="1227">
                <a:solidFill>
                  <a:schemeClr val="bg1"/>
                </a:solidFill>
              </a:endParaRPr>
            </a:p>
          </p:txBody>
        </p:sp>
        <p:sp>
          <p:nvSpPr>
            <p:cNvPr id="10" name="object 10"/>
            <p:cNvSpPr txBox="1"/>
            <p:nvPr/>
          </p:nvSpPr>
          <p:spPr>
            <a:xfrm>
              <a:off x="2254291" y="3272698"/>
              <a:ext cx="228600" cy="99707"/>
            </a:xfrm>
            <a:prstGeom prst="rect">
              <a:avLst/>
            </a:prstGeom>
          </p:spPr>
          <p:txBody>
            <a:bodyPr vert="horz" wrap="square" lIns="0" tIns="0" rIns="0" bIns="0" rtlCol="0">
              <a:spAutoFit/>
            </a:bodyPr>
            <a:lstStyle/>
            <a:p>
              <a:pPr marL="8659"/>
              <a:r>
                <a:rPr sz="648" spc="7" dirty="0">
                  <a:solidFill>
                    <a:schemeClr val="bg1"/>
                  </a:solidFill>
                  <a:latin typeface="Arial"/>
                  <a:cs typeface="Arial"/>
                </a:rPr>
                <a:t>Email</a:t>
              </a:r>
              <a:endParaRPr sz="648">
                <a:solidFill>
                  <a:schemeClr val="bg1"/>
                </a:solidFill>
                <a:latin typeface="Arial"/>
                <a:cs typeface="Arial"/>
              </a:endParaRPr>
            </a:p>
          </p:txBody>
        </p:sp>
        <p:sp>
          <p:nvSpPr>
            <p:cNvPr id="11" name="object 11"/>
            <p:cNvSpPr txBox="1"/>
            <p:nvPr/>
          </p:nvSpPr>
          <p:spPr>
            <a:xfrm>
              <a:off x="2254291" y="3584400"/>
              <a:ext cx="242888" cy="99707"/>
            </a:xfrm>
            <a:prstGeom prst="rect">
              <a:avLst/>
            </a:prstGeom>
          </p:spPr>
          <p:txBody>
            <a:bodyPr vert="horz" wrap="square" lIns="0" tIns="0" rIns="0" bIns="0" rtlCol="0">
              <a:spAutoFit/>
            </a:bodyPr>
            <a:lstStyle/>
            <a:p>
              <a:pPr marL="8659"/>
              <a:r>
                <a:rPr sz="648" spc="7" dirty="0">
                  <a:solidFill>
                    <a:schemeClr val="bg1"/>
                  </a:solidFill>
                  <a:latin typeface="Arial"/>
                  <a:cs typeface="Arial"/>
                </a:rPr>
                <a:t>Share</a:t>
              </a:r>
              <a:endParaRPr sz="648">
                <a:solidFill>
                  <a:schemeClr val="bg1"/>
                </a:solidFill>
                <a:latin typeface="Arial"/>
                <a:cs typeface="Arial"/>
              </a:endParaRPr>
            </a:p>
          </p:txBody>
        </p:sp>
        <p:sp>
          <p:nvSpPr>
            <p:cNvPr id="12" name="object 12"/>
            <p:cNvSpPr txBox="1"/>
            <p:nvPr/>
          </p:nvSpPr>
          <p:spPr>
            <a:xfrm>
              <a:off x="2254291" y="3896101"/>
              <a:ext cx="247217" cy="99707"/>
            </a:xfrm>
            <a:prstGeom prst="rect">
              <a:avLst/>
            </a:prstGeom>
          </p:spPr>
          <p:txBody>
            <a:bodyPr vert="horz" wrap="square" lIns="0" tIns="0" rIns="0" bIns="0" rtlCol="0">
              <a:spAutoFit/>
            </a:bodyPr>
            <a:lstStyle/>
            <a:p>
              <a:pPr marL="8659"/>
              <a:r>
                <a:rPr sz="648" spc="7" dirty="0">
                  <a:solidFill>
                    <a:schemeClr val="bg1"/>
                  </a:solidFill>
                  <a:latin typeface="Arial"/>
                  <a:cs typeface="Arial"/>
                </a:rPr>
                <a:t>Tweet</a:t>
              </a:r>
              <a:endParaRPr sz="648">
                <a:solidFill>
                  <a:schemeClr val="bg1"/>
                </a:solidFill>
                <a:latin typeface="Arial"/>
                <a:cs typeface="Arial"/>
              </a:endParaRPr>
            </a:p>
          </p:txBody>
        </p:sp>
        <p:sp>
          <p:nvSpPr>
            <p:cNvPr id="13" name="object 13"/>
            <p:cNvSpPr txBox="1"/>
            <p:nvPr/>
          </p:nvSpPr>
          <p:spPr>
            <a:xfrm>
              <a:off x="2254291" y="4207802"/>
              <a:ext cx="209983" cy="99707"/>
            </a:xfrm>
            <a:prstGeom prst="rect">
              <a:avLst/>
            </a:prstGeom>
          </p:spPr>
          <p:txBody>
            <a:bodyPr vert="horz" wrap="square" lIns="0" tIns="0" rIns="0" bIns="0" rtlCol="0">
              <a:spAutoFit/>
            </a:bodyPr>
            <a:lstStyle/>
            <a:p>
              <a:pPr marL="8659"/>
              <a:r>
                <a:rPr sz="648" spc="7" dirty="0">
                  <a:solidFill>
                    <a:schemeClr val="bg1"/>
                  </a:solidFill>
                  <a:latin typeface="Arial"/>
                  <a:cs typeface="Arial"/>
                </a:rPr>
                <a:t>Save</a:t>
              </a:r>
              <a:endParaRPr sz="648">
                <a:solidFill>
                  <a:schemeClr val="bg1"/>
                </a:solidFill>
                <a:latin typeface="Arial"/>
                <a:cs typeface="Arial"/>
              </a:endParaRPr>
            </a:p>
          </p:txBody>
        </p:sp>
        <p:sp>
          <p:nvSpPr>
            <p:cNvPr id="14" name="object 14"/>
            <p:cNvSpPr txBox="1"/>
            <p:nvPr/>
          </p:nvSpPr>
          <p:spPr>
            <a:xfrm>
              <a:off x="2254291" y="4519503"/>
              <a:ext cx="209983" cy="99707"/>
            </a:xfrm>
            <a:prstGeom prst="rect">
              <a:avLst/>
            </a:prstGeom>
          </p:spPr>
          <p:txBody>
            <a:bodyPr vert="horz" wrap="square" lIns="0" tIns="0" rIns="0" bIns="0" rtlCol="0">
              <a:spAutoFit/>
            </a:bodyPr>
            <a:lstStyle/>
            <a:p>
              <a:pPr marL="8659"/>
              <a:r>
                <a:rPr sz="648" spc="7" dirty="0">
                  <a:solidFill>
                    <a:schemeClr val="bg1"/>
                  </a:solidFill>
                  <a:latin typeface="Arial"/>
                  <a:cs typeface="Arial"/>
                </a:rPr>
                <a:t>More</a:t>
              </a:r>
              <a:endParaRPr sz="648">
                <a:solidFill>
                  <a:schemeClr val="bg1"/>
                </a:solidFill>
                <a:latin typeface="Arial"/>
                <a:cs typeface="Arial"/>
              </a:endParaRPr>
            </a:p>
          </p:txBody>
        </p:sp>
        <p:sp>
          <p:nvSpPr>
            <p:cNvPr id="15" name="object 15"/>
            <p:cNvSpPr txBox="1"/>
            <p:nvPr/>
          </p:nvSpPr>
          <p:spPr>
            <a:xfrm>
              <a:off x="2929700" y="3517252"/>
              <a:ext cx="3326968" cy="1267363"/>
            </a:xfrm>
            <a:prstGeom prst="rect">
              <a:avLst/>
            </a:prstGeom>
          </p:spPr>
          <p:txBody>
            <a:bodyPr vert="horz" wrap="square" lIns="0" tIns="0" rIns="0" bIns="0" rtlCol="0">
              <a:spAutoFit/>
            </a:bodyPr>
            <a:lstStyle/>
            <a:p>
              <a:pPr marL="33337" marR="34635" indent="-25111">
                <a:lnSpc>
                  <a:spcPct val="119800"/>
                </a:lnSpc>
              </a:pPr>
              <a:r>
                <a:rPr sz="1400" dirty="0">
                  <a:solidFill>
                    <a:schemeClr val="bg1"/>
                  </a:solidFill>
                  <a:latin typeface="Georgia"/>
                  <a:cs typeface="Georgia"/>
                </a:rPr>
                <a:t>I’m not talking about things like </a:t>
              </a:r>
              <a:r>
                <a:rPr sz="1400" u="sng" dirty="0">
                  <a:solidFill>
                    <a:schemeClr val="bg1"/>
                  </a:solidFill>
                  <a:latin typeface="Georgia"/>
                  <a:cs typeface="Georgia"/>
                  <a:hlinkClick r:id="rId4"/>
                </a:rPr>
                <a:t>wellness programs</a:t>
              </a:r>
              <a:r>
                <a:rPr sz="1400" dirty="0">
                  <a:solidFill>
                    <a:schemeClr val="bg1"/>
                  </a:solidFill>
                  <a:latin typeface="Georgia"/>
                  <a:cs typeface="Georgia"/>
                </a:rPr>
                <a:t>, which offer reductions in insurance premiums if you do what your employer wants.</a:t>
              </a:r>
            </a:p>
            <a:p>
              <a:pPr marL="8659" marR="3464" indent="24678">
                <a:lnSpc>
                  <a:spcPct val="119800"/>
                </a:lnSpc>
              </a:pPr>
              <a:r>
                <a:rPr sz="1400" dirty="0">
                  <a:solidFill>
                    <a:schemeClr val="bg1"/>
                  </a:solidFill>
                  <a:latin typeface="Georgia"/>
                  <a:cs typeface="Georgia"/>
                </a:rPr>
                <a:t>Those are really a means of cost- sharing in which expenses are shifted onto people who are less healthy. I’m talking about paying incentives directly to people in exchange for changes to their behavior or health.</a:t>
              </a:r>
            </a:p>
          </p:txBody>
        </p:sp>
        <p:sp>
          <p:nvSpPr>
            <p:cNvPr id="16" name="object 16"/>
            <p:cNvSpPr/>
            <p:nvPr/>
          </p:nvSpPr>
          <p:spPr>
            <a:xfrm>
              <a:off x="2061626" y="1729437"/>
              <a:ext cx="4824413" cy="0"/>
            </a:xfrm>
            <a:custGeom>
              <a:avLst/>
              <a:gdLst/>
              <a:ahLst/>
              <a:cxnLst/>
              <a:rect l="l" t="t" r="r" b="b"/>
              <a:pathLst>
                <a:path w="7075805">
                  <a:moveTo>
                    <a:pt x="0" y="0"/>
                  </a:moveTo>
                  <a:lnTo>
                    <a:pt x="7075741" y="0"/>
                  </a:lnTo>
                </a:path>
              </a:pathLst>
            </a:custGeom>
            <a:ln w="9525">
              <a:solidFill>
                <a:srgbClr val="E3E3E3"/>
              </a:solidFill>
            </a:ln>
          </p:spPr>
          <p:txBody>
            <a:bodyPr wrap="square" lIns="0" tIns="0" rIns="0" bIns="0" rtlCol="0"/>
            <a:lstStyle/>
            <a:p>
              <a:endParaRPr sz="1227">
                <a:solidFill>
                  <a:schemeClr val="bg1"/>
                </a:solidFill>
              </a:endParaRPr>
            </a:p>
          </p:txBody>
        </p:sp>
        <p:sp>
          <p:nvSpPr>
            <p:cNvPr id="17" name="object 17"/>
            <p:cNvSpPr txBox="1"/>
            <p:nvPr/>
          </p:nvSpPr>
          <p:spPr>
            <a:xfrm>
              <a:off x="2052967" y="385526"/>
              <a:ext cx="4850390" cy="1329723"/>
            </a:xfrm>
            <a:prstGeom prst="rect">
              <a:avLst/>
            </a:prstGeom>
          </p:spPr>
          <p:txBody>
            <a:bodyPr vert="horz" wrap="square" lIns="0" tIns="0" rIns="0" bIns="0" rtlCol="0">
              <a:spAutoFit/>
            </a:bodyPr>
            <a:lstStyle/>
            <a:p>
              <a:pPr marL="3762275" marR="104339">
                <a:lnSpc>
                  <a:spcPts val="1125"/>
                </a:lnSpc>
              </a:pPr>
              <a:r>
                <a:rPr sz="511" dirty="0">
                  <a:solidFill>
                    <a:schemeClr val="bg1"/>
                  </a:solidFill>
                  <a:latin typeface="Arial"/>
                  <a:cs typeface="Arial"/>
                </a:rPr>
                <a:t>EDITED BY DAVID LEONHARDT FOLLOW US:</a:t>
              </a:r>
            </a:p>
            <a:p>
              <a:pPr marL="30306" indent="3731536">
                <a:spcBef>
                  <a:spcPts val="184"/>
                </a:spcBef>
              </a:pPr>
              <a:r>
                <a:rPr sz="511" dirty="0">
                  <a:solidFill>
                    <a:schemeClr val="bg1"/>
                  </a:solidFill>
                  <a:latin typeface="Arial"/>
                  <a:cs typeface="Arial"/>
                  <a:hlinkClick r:id="rId5"/>
                </a:rPr>
                <a:t>GET THE UPSHOT IN YOUR INBOX</a:t>
              </a:r>
              <a:endParaRPr sz="511" dirty="0">
                <a:solidFill>
                  <a:schemeClr val="bg1"/>
                </a:solidFill>
                <a:latin typeface="Arial"/>
                <a:cs typeface="Arial"/>
              </a:endParaRPr>
            </a:p>
            <a:p>
              <a:pPr>
                <a:lnSpc>
                  <a:spcPct val="100000"/>
                </a:lnSpc>
              </a:pPr>
              <a:endParaRPr sz="477" dirty="0">
                <a:solidFill>
                  <a:schemeClr val="bg1"/>
                </a:solidFill>
                <a:latin typeface="Times New Roman"/>
                <a:cs typeface="Times New Roman"/>
              </a:endParaRPr>
            </a:p>
            <a:p>
              <a:pPr>
                <a:spcBef>
                  <a:spcPts val="24"/>
                </a:spcBef>
              </a:pPr>
              <a:endParaRPr sz="614" dirty="0">
                <a:solidFill>
                  <a:schemeClr val="bg1"/>
                </a:solidFill>
                <a:latin typeface="Times New Roman"/>
                <a:cs typeface="Times New Roman"/>
              </a:endParaRPr>
            </a:p>
            <a:p>
              <a:pPr marL="30306"/>
              <a:r>
                <a:rPr sz="614" b="1" dirty="0">
                  <a:solidFill>
                    <a:schemeClr val="bg1"/>
                  </a:solidFill>
                  <a:latin typeface="Arial"/>
                  <a:cs typeface="Arial"/>
                </a:rPr>
                <a:t>THE NEW HEALTH CARE</a:t>
              </a:r>
              <a:endParaRPr sz="614" dirty="0">
                <a:solidFill>
                  <a:schemeClr val="bg1"/>
                </a:solidFill>
                <a:latin typeface="Arial"/>
                <a:cs typeface="Arial"/>
              </a:endParaRPr>
            </a:p>
            <a:p>
              <a:pPr>
                <a:lnSpc>
                  <a:spcPct val="100000"/>
                </a:lnSpc>
              </a:pPr>
              <a:endParaRPr sz="614" dirty="0">
                <a:solidFill>
                  <a:schemeClr val="bg1"/>
                </a:solidFill>
                <a:latin typeface="Times New Roman"/>
                <a:cs typeface="Times New Roman"/>
              </a:endParaRPr>
            </a:p>
            <a:p>
              <a:pPr>
                <a:spcBef>
                  <a:spcPts val="3"/>
                </a:spcBef>
              </a:pPr>
              <a:endParaRPr sz="477" dirty="0">
                <a:solidFill>
                  <a:schemeClr val="bg1"/>
                </a:solidFill>
                <a:latin typeface="Times New Roman"/>
                <a:cs typeface="Times New Roman"/>
              </a:endParaRPr>
            </a:p>
            <a:p>
              <a:pPr marL="73600" marR="54551" indent="-65374">
                <a:lnSpc>
                  <a:spcPts val="2045"/>
                </a:lnSpc>
              </a:pPr>
              <a:r>
                <a:rPr sz="1841" dirty="0">
                  <a:solidFill>
                    <a:schemeClr val="bg1"/>
                  </a:solidFill>
                  <a:latin typeface="Arial"/>
                  <a:cs typeface="Arial"/>
                </a:rPr>
                <a:t>Paying People to Be Healthy Usually Works, if the Public Can Stomach It</a:t>
              </a:r>
            </a:p>
          </p:txBody>
        </p:sp>
        <p:sp>
          <p:nvSpPr>
            <p:cNvPr id="18" name="object 18"/>
            <p:cNvSpPr txBox="1"/>
            <p:nvPr/>
          </p:nvSpPr>
          <p:spPr>
            <a:xfrm>
              <a:off x="2052967" y="1854473"/>
              <a:ext cx="2634095" cy="730449"/>
            </a:xfrm>
            <a:prstGeom prst="rect">
              <a:avLst/>
            </a:prstGeom>
          </p:spPr>
          <p:txBody>
            <a:bodyPr vert="horz" wrap="square" lIns="0" tIns="0" rIns="0" bIns="0" rtlCol="0">
              <a:spAutoFit/>
            </a:bodyPr>
            <a:lstStyle/>
            <a:p>
              <a:pPr marL="8659"/>
              <a:r>
                <a:rPr sz="545" spc="10" dirty="0">
                  <a:solidFill>
                    <a:schemeClr val="bg1"/>
                  </a:solidFill>
                  <a:latin typeface="Arial"/>
                  <a:cs typeface="Arial"/>
                </a:rPr>
                <a:t>JULY</a:t>
              </a:r>
              <a:r>
                <a:rPr sz="545" spc="3" dirty="0">
                  <a:solidFill>
                    <a:schemeClr val="bg1"/>
                  </a:solidFill>
                  <a:latin typeface="Arial"/>
                  <a:cs typeface="Arial"/>
                </a:rPr>
                <a:t> </a:t>
              </a:r>
              <a:r>
                <a:rPr sz="545" spc="7" dirty="0">
                  <a:solidFill>
                    <a:schemeClr val="bg1"/>
                  </a:solidFill>
                  <a:latin typeface="Arial"/>
                  <a:cs typeface="Arial"/>
                </a:rPr>
                <a:t>6,</a:t>
              </a:r>
              <a:r>
                <a:rPr sz="545" spc="3" dirty="0">
                  <a:solidFill>
                    <a:schemeClr val="bg1"/>
                  </a:solidFill>
                  <a:latin typeface="Arial"/>
                  <a:cs typeface="Arial"/>
                </a:rPr>
                <a:t> </a:t>
              </a:r>
              <a:r>
                <a:rPr sz="545" spc="7" dirty="0">
                  <a:solidFill>
                    <a:schemeClr val="bg1"/>
                  </a:solidFill>
                  <a:latin typeface="Arial"/>
                  <a:cs typeface="Arial"/>
                </a:rPr>
                <a:t>2015</a:t>
              </a:r>
              <a:endParaRPr sz="545" dirty="0">
                <a:solidFill>
                  <a:schemeClr val="bg1"/>
                </a:solidFill>
                <a:latin typeface="Arial"/>
                <a:cs typeface="Arial"/>
              </a:endParaRPr>
            </a:p>
            <a:p>
              <a:pPr>
                <a:lnSpc>
                  <a:spcPct val="100000"/>
                </a:lnSpc>
              </a:pPr>
              <a:endParaRPr sz="545" dirty="0">
                <a:solidFill>
                  <a:schemeClr val="bg1"/>
                </a:solidFill>
                <a:latin typeface="Times New Roman"/>
                <a:cs typeface="Times New Roman"/>
              </a:endParaRPr>
            </a:p>
            <a:p>
              <a:pPr>
                <a:spcBef>
                  <a:spcPts val="12"/>
                </a:spcBef>
              </a:pPr>
              <a:endParaRPr sz="648" dirty="0">
                <a:solidFill>
                  <a:schemeClr val="bg1"/>
                </a:solidFill>
                <a:latin typeface="Times New Roman"/>
                <a:cs typeface="Times New Roman"/>
              </a:endParaRPr>
            </a:p>
            <a:p>
              <a:pPr marL="910046" marR="3464" indent="-25111">
                <a:lnSpc>
                  <a:spcPct val="119800"/>
                </a:lnSpc>
              </a:pPr>
              <a:r>
                <a:rPr sz="1400" dirty="0">
                  <a:solidFill>
                    <a:schemeClr val="bg1"/>
                  </a:solidFill>
                  <a:latin typeface="Georgia"/>
                  <a:cs typeface="Georgia"/>
                </a:rPr>
                <a:t>Few people seem comfortable with the idea of paying patients to do what we want them to do.</a:t>
              </a:r>
            </a:p>
          </p:txBody>
        </p:sp>
        <p:sp>
          <p:nvSpPr>
            <p:cNvPr id="19" name="object 19"/>
            <p:cNvSpPr txBox="1"/>
            <p:nvPr/>
          </p:nvSpPr>
          <p:spPr>
            <a:xfrm>
              <a:off x="2929700" y="2698687"/>
              <a:ext cx="1698914" cy="724207"/>
            </a:xfrm>
            <a:prstGeom prst="rect">
              <a:avLst/>
            </a:prstGeom>
          </p:spPr>
          <p:txBody>
            <a:bodyPr vert="horz" wrap="square" lIns="0" tIns="0" rIns="0" bIns="0" rtlCol="0">
              <a:spAutoFit/>
            </a:bodyPr>
            <a:lstStyle/>
            <a:p>
              <a:pPr marL="33337" marR="3464" indent="-25111">
                <a:lnSpc>
                  <a:spcPct val="119800"/>
                </a:lnSpc>
              </a:pPr>
              <a:r>
                <a:rPr sz="1400" dirty="0">
                  <a:solidFill>
                    <a:schemeClr val="bg1"/>
                  </a:solidFill>
                  <a:latin typeface="Georgia"/>
                  <a:cs typeface="Georgia"/>
                </a:rPr>
                <a:t>That’s unfortunate, because there’s a significant amount of research that says this works.</a:t>
              </a:r>
            </a:p>
          </p:txBody>
        </p:sp>
        <p:sp>
          <p:nvSpPr>
            <p:cNvPr id="20" name="object 20"/>
            <p:cNvSpPr txBox="1"/>
            <p:nvPr/>
          </p:nvSpPr>
          <p:spPr>
            <a:xfrm>
              <a:off x="4960154" y="3517252"/>
              <a:ext cx="180975" cy="199670"/>
            </a:xfrm>
            <a:prstGeom prst="rect">
              <a:avLst/>
            </a:prstGeom>
          </p:spPr>
          <p:txBody>
            <a:bodyPr vert="horz" wrap="square" lIns="0" tIns="0" rIns="0" bIns="0" rtlCol="0">
              <a:spAutoFit/>
            </a:bodyPr>
            <a:lstStyle/>
            <a:p>
              <a:pPr marL="8659" marR="3464">
                <a:lnSpc>
                  <a:spcPct val="125000"/>
                </a:lnSpc>
              </a:pPr>
              <a:r>
                <a:rPr sz="545" spc="7" dirty="0">
                  <a:solidFill>
                    <a:schemeClr val="bg1"/>
                  </a:solidFill>
                  <a:latin typeface="Georgia"/>
                  <a:cs typeface="Georgia"/>
                </a:rPr>
                <a:t>Pete Ryan</a:t>
              </a:r>
              <a:endParaRPr sz="545">
                <a:solidFill>
                  <a:schemeClr val="bg1"/>
                </a:solidFill>
                <a:latin typeface="Georgia"/>
                <a:cs typeface="Georgia"/>
              </a:endParaRPr>
            </a:p>
          </p:txBody>
        </p:sp>
        <p:sp>
          <p:nvSpPr>
            <p:cNvPr id="21" name="object 21"/>
            <p:cNvSpPr/>
            <p:nvPr/>
          </p:nvSpPr>
          <p:spPr>
            <a:xfrm>
              <a:off x="4951598" y="2161309"/>
              <a:ext cx="1934397" cy="1298863"/>
            </a:xfrm>
            <a:prstGeom prst="rect">
              <a:avLst/>
            </a:prstGeom>
            <a:blipFill>
              <a:blip r:embed="rId6" cstate="print"/>
              <a:stretch>
                <a:fillRect/>
              </a:stretch>
            </a:blipFill>
          </p:spPr>
          <p:txBody>
            <a:bodyPr wrap="square" lIns="0" tIns="0" rIns="0" bIns="0" rtlCol="0"/>
            <a:lstStyle/>
            <a:p>
              <a:endParaRPr sz="1227">
                <a:solidFill>
                  <a:schemeClr val="bg1"/>
                </a:solidFill>
              </a:endParaRPr>
            </a:p>
          </p:txBody>
        </p:sp>
        <p:sp>
          <p:nvSpPr>
            <p:cNvPr id="22" name="object 22"/>
            <p:cNvSpPr/>
            <p:nvPr/>
          </p:nvSpPr>
          <p:spPr>
            <a:xfrm>
              <a:off x="6879955" y="1512957"/>
              <a:ext cx="0" cy="485342"/>
            </a:xfrm>
            <a:custGeom>
              <a:avLst/>
              <a:gdLst/>
              <a:ahLst/>
              <a:cxnLst/>
              <a:rect l="l" t="t" r="r" b="b"/>
              <a:pathLst>
                <a:path h="711835">
                  <a:moveTo>
                    <a:pt x="0" y="0"/>
                  </a:moveTo>
                  <a:lnTo>
                    <a:pt x="0" y="711715"/>
                  </a:lnTo>
                </a:path>
              </a:pathLst>
            </a:custGeom>
            <a:ln w="17716">
              <a:solidFill>
                <a:srgbClr val="F4F5F2"/>
              </a:solidFill>
            </a:ln>
          </p:spPr>
          <p:txBody>
            <a:bodyPr wrap="square" lIns="0" tIns="0" rIns="0" bIns="0" rtlCol="0"/>
            <a:lstStyle/>
            <a:p>
              <a:endParaRPr sz="1227">
                <a:solidFill>
                  <a:schemeClr val="bg1"/>
                </a:solidFill>
              </a:endParaRPr>
            </a:p>
          </p:txBody>
        </p:sp>
        <p:sp>
          <p:nvSpPr>
            <p:cNvPr id="23" name="object 23"/>
            <p:cNvSpPr/>
            <p:nvPr/>
          </p:nvSpPr>
          <p:spPr>
            <a:xfrm>
              <a:off x="6883432" y="1512867"/>
              <a:ext cx="2598" cy="4763"/>
            </a:xfrm>
            <a:custGeom>
              <a:avLst/>
              <a:gdLst/>
              <a:ahLst/>
              <a:cxnLst/>
              <a:rect l="l" t="t" r="r" b="b"/>
              <a:pathLst>
                <a:path w="3809" h="6985">
                  <a:moveTo>
                    <a:pt x="3759" y="0"/>
                  </a:moveTo>
                  <a:lnTo>
                    <a:pt x="0" y="2980"/>
                  </a:lnTo>
                  <a:lnTo>
                    <a:pt x="3759" y="6740"/>
                  </a:lnTo>
                  <a:lnTo>
                    <a:pt x="3759" y="0"/>
                  </a:lnTo>
                  <a:close/>
                </a:path>
              </a:pathLst>
            </a:custGeom>
            <a:solidFill>
              <a:srgbClr val="E3E3E3"/>
            </a:solidFill>
          </p:spPr>
          <p:txBody>
            <a:bodyPr wrap="square" lIns="0" tIns="0" rIns="0" bIns="0" rtlCol="0"/>
            <a:lstStyle/>
            <a:p>
              <a:endParaRPr sz="1227">
                <a:solidFill>
                  <a:schemeClr val="bg1"/>
                </a:solidFill>
              </a:endParaRPr>
            </a:p>
          </p:txBody>
        </p:sp>
        <p:sp>
          <p:nvSpPr>
            <p:cNvPr id="24" name="object 24"/>
            <p:cNvSpPr/>
            <p:nvPr/>
          </p:nvSpPr>
          <p:spPr>
            <a:xfrm>
              <a:off x="6883424" y="1993365"/>
              <a:ext cx="2598" cy="4763"/>
            </a:xfrm>
            <a:custGeom>
              <a:avLst/>
              <a:gdLst/>
              <a:ahLst/>
              <a:cxnLst/>
              <a:rect l="l" t="t" r="r" b="b"/>
              <a:pathLst>
                <a:path w="3809" h="6985">
                  <a:moveTo>
                    <a:pt x="3772" y="0"/>
                  </a:moveTo>
                  <a:lnTo>
                    <a:pt x="0" y="3772"/>
                  </a:lnTo>
                  <a:lnTo>
                    <a:pt x="3772" y="6651"/>
                  </a:lnTo>
                  <a:lnTo>
                    <a:pt x="3772" y="0"/>
                  </a:lnTo>
                  <a:close/>
                </a:path>
              </a:pathLst>
            </a:custGeom>
            <a:solidFill>
              <a:srgbClr val="E3E3E3"/>
            </a:solidFill>
          </p:spPr>
          <p:txBody>
            <a:bodyPr wrap="square" lIns="0" tIns="0" rIns="0" bIns="0" rtlCol="0"/>
            <a:lstStyle/>
            <a:p>
              <a:endParaRPr sz="1227">
                <a:solidFill>
                  <a:schemeClr val="bg1"/>
                </a:solidFill>
              </a:endParaRPr>
            </a:p>
          </p:txBody>
        </p:sp>
        <p:sp>
          <p:nvSpPr>
            <p:cNvPr id="25" name="object 25"/>
            <p:cNvSpPr/>
            <p:nvPr/>
          </p:nvSpPr>
          <p:spPr>
            <a:xfrm>
              <a:off x="6879955" y="1514890"/>
              <a:ext cx="0" cy="481445"/>
            </a:xfrm>
            <a:custGeom>
              <a:avLst/>
              <a:gdLst/>
              <a:ahLst/>
              <a:cxnLst/>
              <a:rect l="l" t="t" r="r" b="b"/>
              <a:pathLst>
                <a:path h="706119">
                  <a:moveTo>
                    <a:pt x="0" y="0"/>
                  </a:moveTo>
                  <a:lnTo>
                    <a:pt x="0" y="705535"/>
                  </a:lnTo>
                </a:path>
              </a:pathLst>
            </a:custGeom>
            <a:ln w="17716">
              <a:solidFill>
                <a:srgbClr val="E3E3E3"/>
              </a:solidFill>
            </a:ln>
          </p:spPr>
          <p:txBody>
            <a:bodyPr wrap="square" lIns="0" tIns="0" rIns="0" bIns="0" rtlCol="0"/>
            <a:lstStyle/>
            <a:p>
              <a:endParaRPr sz="1227">
                <a:solidFill>
                  <a:schemeClr val="bg1"/>
                </a:solidFill>
              </a:endParaRPr>
            </a:p>
          </p:txBody>
        </p:sp>
      </p:grpSp>
    </p:spTree>
    <p:extLst>
      <p:ext uri="{BB962C8B-B14F-4D97-AF65-F5344CB8AC3E}">
        <p14:creationId xmlns:p14="http://schemas.microsoft.com/office/powerpoint/2010/main" xmlns="" val="2886211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Our Clinic Based Adolescent CM program</a:t>
            </a:r>
            <a:endParaRPr lang="en-US" sz="4000" dirty="0"/>
          </a:p>
        </p:txBody>
      </p:sp>
      <p:sp>
        <p:nvSpPr>
          <p:cNvPr id="3" name="Content Placeholder 2"/>
          <p:cNvSpPr>
            <a:spLocks noGrp="1"/>
          </p:cNvSpPr>
          <p:nvPr>
            <p:ph idx="1"/>
          </p:nvPr>
        </p:nvSpPr>
        <p:spPr>
          <a:xfrm>
            <a:off x="457200" y="1600200"/>
            <a:ext cx="8229600" cy="5029200"/>
          </a:xfrm>
        </p:spPr>
        <p:txBody>
          <a:bodyPr>
            <a:normAutofit/>
          </a:bodyPr>
          <a:lstStyle/>
          <a:p>
            <a:r>
              <a:rPr lang="en-US" sz="2000" dirty="0" smtClean="0"/>
              <a:t>Target</a:t>
            </a:r>
          </a:p>
          <a:p>
            <a:pPr lvl="1"/>
            <a:r>
              <a:rPr lang="en-US" sz="2000" dirty="0" smtClean="0"/>
              <a:t>Abstinence from MJ, alcohol, and other drugs</a:t>
            </a:r>
          </a:p>
          <a:p>
            <a:r>
              <a:rPr lang="en-US" sz="2000" dirty="0" smtClean="0"/>
              <a:t>Monitoring</a:t>
            </a:r>
          </a:p>
          <a:p>
            <a:pPr lvl="1"/>
            <a:r>
              <a:rPr lang="en-US" sz="2000" dirty="0" smtClean="0"/>
              <a:t>1x or 2x weekly monitoring: urine testing, self report, parent report</a:t>
            </a:r>
          </a:p>
          <a:p>
            <a:r>
              <a:rPr lang="en-US" sz="2000" dirty="0" smtClean="0"/>
              <a:t>Schedule of Reinforcement</a:t>
            </a:r>
          </a:p>
          <a:p>
            <a:pPr lvl="1"/>
            <a:r>
              <a:rPr lang="en-US" sz="2000" dirty="0" smtClean="0"/>
              <a:t>Earn incentive for each documented period of abstinence;  Incentives increase with consecutive periods of abstinence; Reset for use</a:t>
            </a:r>
          </a:p>
          <a:p>
            <a:r>
              <a:rPr lang="en-US" sz="2000" dirty="0" smtClean="0"/>
              <a:t>Magnitude of Reinforcement</a:t>
            </a:r>
          </a:p>
          <a:p>
            <a:pPr lvl="1"/>
            <a:r>
              <a:rPr lang="en-US" sz="2000" dirty="0" smtClean="0"/>
              <a:t>$590 over 14 weeks in the clinic</a:t>
            </a:r>
          </a:p>
          <a:p>
            <a:r>
              <a:rPr lang="en-US" sz="2400" dirty="0" smtClean="0"/>
              <a:t>Type of Consequence</a:t>
            </a:r>
          </a:p>
          <a:p>
            <a:pPr lvl="1"/>
            <a:r>
              <a:rPr lang="en-US" sz="2000" dirty="0" smtClean="0"/>
              <a:t>Clinic uses using reloadable credit cards [</a:t>
            </a:r>
            <a:r>
              <a:rPr lang="en-US" sz="2000" dirty="0" err="1" smtClean="0"/>
              <a:t>ctpayer</a:t>
            </a:r>
            <a:r>
              <a:rPr lang="en-US" sz="2000" dirty="0" smtClean="0"/>
              <a:t>] to provide incentives</a:t>
            </a:r>
            <a:endParaRPr lang="en-US" sz="2000" dirty="0"/>
          </a:p>
        </p:txBody>
      </p:sp>
    </p:spTree>
    <p:extLst>
      <p:ext uri="{BB962C8B-B14F-4D97-AF65-F5344CB8AC3E}">
        <p14:creationId xmlns:p14="http://schemas.microsoft.com/office/powerpoint/2010/main" xmlns="" val="3178576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normAutofit/>
          </a:bodyPr>
          <a:lstStyle/>
          <a:p>
            <a:pPr eaLnBrk="1" hangingPunct="1">
              <a:defRPr/>
            </a:pPr>
            <a:r>
              <a:rPr lang="en-US" sz="3600" dirty="0" smtClean="0">
                <a:solidFill>
                  <a:schemeClr val="tx1"/>
                </a:solidFill>
              </a:rPr>
              <a:t>Home Based Adolescent CM</a:t>
            </a:r>
            <a:endParaRPr lang="en-US" dirty="0" smtClean="0"/>
          </a:p>
        </p:txBody>
      </p:sp>
      <p:sp>
        <p:nvSpPr>
          <p:cNvPr id="77827" name="Rectangle 3"/>
          <p:cNvSpPr>
            <a:spLocks noGrp="1" noChangeArrowheads="1"/>
          </p:cNvSpPr>
          <p:nvPr>
            <p:ph idx="1"/>
          </p:nvPr>
        </p:nvSpPr>
        <p:spPr/>
        <p:txBody>
          <a:bodyPr/>
          <a:lstStyle/>
          <a:p>
            <a:pPr lvl="1" eaLnBrk="1" hangingPunct="1">
              <a:defRPr/>
            </a:pPr>
            <a:r>
              <a:rPr lang="en-US" b="1" dirty="0" smtClean="0"/>
              <a:t>Parent contracts with teen for rewards and consequences based on substance use status</a:t>
            </a:r>
          </a:p>
          <a:p>
            <a:pPr lvl="1" eaLnBrk="1" hangingPunct="1">
              <a:defRPr/>
            </a:pPr>
            <a:r>
              <a:rPr lang="en-US" b="1" dirty="0" smtClean="0"/>
              <a:t>Contract is implemented once or twice weekly, on same schedule as urine drug testing and clinic CM program</a:t>
            </a:r>
          </a:p>
          <a:p>
            <a:pPr lvl="2" eaLnBrk="1" hangingPunct="1">
              <a:defRPr/>
            </a:pPr>
            <a:r>
              <a:rPr lang="en-US" b="1" dirty="0" smtClean="0"/>
              <a:t>Same target, monitoring, and schedule as clinic CM</a:t>
            </a:r>
          </a:p>
          <a:p>
            <a:pPr lvl="2" eaLnBrk="1" hangingPunct="1">
              <a:defRPr/>
            </a:pPr>
            <a:r>
              <a:rPr lang="en-US" b="1" dirty="0" smtClean="0"/>
              <a:t>Individualized magnitude and type of reward/consequence</a:t>
            </a:r>
            <a:endParaRPr lang="en-US" dirty="0" smtClean="0"/>
          </a:p>
        </p:txBody>
      </p:sp>
    </p:spTree>
    <p:extLst>
      <p:ext uri="{BB962C8B-B14F-4D97-AF65-F5344CB8AC3E}">
        <p14:creationId xmlns:p14="http://schemas.microsoft.com/office/powerpoint/2010/main" xmlns="" val="306445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eaLnBrk="1" hangingPunct="1">
              <a:defRPr/>
            </a:pPr>
            <a:r>
              <a:rPr lang="en-US" altLang="en-US" sz="4000" dirty="0" smtClean="0">
                <a:solidFill>
                  <a:srgbClr val="FFFFFF"/>
                </a:solidFill>
              </a:rPr>
              <a:t>Initial Trial (Vermont)</a:t>
            </a:r>
            <a:br>
              <a:rPr lang="en-US" altLang="en-US" sz="4000" dirty="0" smtClean="0">
                <a:solidFill>
                  <a:srgbClr val="FFFFFF"/>
                </a:solidFill>
              </a:rPr>
            </a:br>
            <a:r>
              <a:rPr lang="en-US" altLang="en-US" sz="4000" dirty="0" smtClean="0">
                <a:solidFill>
                  <a:srgbClr val="FFFFFF"/>
                </a:solidFill>
              </a:rPr>
              <a:t>Stanger et al., 2009</a:t>
            </a:r>
            <a:br>
              <a:rPr lang="en-US" altLang="en-US" sz="4000" dirty="0" smtClean="0">
                <a:solidFill>
                  <a:srgbClr val="FFFFFF"/>
                </a:solidFill>
              </a:rPr>
            </a:br>
            <a:endParaRPr lang="en-US" altLang="en-US" sz="4000" dirty="0" smtClean="0">
              <a:solidFill>
                <a:schemeClr val="tx1"/>
              </a:solidFill>
            </a:endParaRPr>
          </a:p>
        </p:txBody>
      </p:sp>
      <p:sp>
        <p:nvSpPr>
          <p:cNvPr id="92164" name="Content Placeholder 2"/>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lnSpc>
                <a:spcPct val="90000"/>
              </a:lnSpc>
              <a:defRPr/>
            </a:pPr>
            <a:r>
              <a:rPr lang="en-US" sz="2400" dirty="0"/>
              <a:t>All teens received:</a:t>
            </a:r>
          </a:p>
          <a:p>
            <a:pPr lvl="1" eaLnBrk="1" hangingPunct="1">
              <a:lnSpc>
                <a:spcPct val="90000"/>
              </a:lnSpc>
              <a:buFont typeface="Arial" pitchFamily="34" charset="0"/>
              <a:buChar char="•"/>
              <a:defRPr/>
            </a:pPr>
            <a:r>
              <a:rPr lang="en-US" sz="2400" dirty="0"/>
              <a:t>Individual Motivational Enhancement </a:t>
            </a:r>
            <a:r>
              <a:rPr lang="en-US" sz="2400" dirty="0" smtClean="0"/>
              <a:t>Therapy/ </a:t>
            </a:r>
            <a:r>
              <a:rPr lang="en-US" sz="2400" dirty="0"/>
              <a:t>Cognitive Behavior Therapy</a:t>
            </a:r>
          </a:p>
          <a:p>
            <a:pPr lvl="2" eaLnBrk="1" hangingPunct="1">
              <a:lnSpc>
                <a:spcPct val="90000"/>
              </a:lnSpc>
              <a:defRPr/>
            </a:pPr>
            <a:r>
              <a:rPr lang="en-US" dirty="0" err="1"/>
              <a:t>Manualized</a:t>
            </a:r>
            <a:r>
              <a:rPr lang="en-US" dirty="0"/>
              <a:t>, tested in the CYT trial (Dennis et al., 2004)</a:t>
            </a:r>
          </a:p>
          <a:p>
            <a:pPr lvl="1" eaLnBrk="1" hangingPunct="1">
              <a:lnSpc>
                <a:spcPct val="90000"/>
              </a:lnSpc>
              <a:buFont typeface="Arial" pitchFamily="34" charset="0"/>
              <a:buChar char="•"/>
              <a:defRPr/>
            </a:pPr>
            <a:r>
              <a:rPr lang="en-US" sz="2400" dirty="0">
                <a:solidFill>
                  <a:srgbClr val="FF0000"/>
                </a:solidFill>
              </a:rPr>
              <a:t>Twice weekly urine drug testing (parents informed)</a:t>
            </a:r>
          </a:p>
          <a:p>
            <a:pPr eaLnBrk="1" hangingPunct="1">
              <a:lnSpc>
                <a:spcPct val="90000"/>
              </a:lnSpc>
              <a:defRPr/>
            </a:pPr>
            <a:r>
              <a:rPr lang="en-US" sz="2400" dirty="0"/>
              <a:t>Randomized to receive:</a:t>
            </a:r>
          </a:p>
          <a:p>
            <a:pPr lvl="1" eaLnBrk="1" hangingPunct="1">
              <a:lnSpc>
                <a:spcPct val="90000"/>
              </a:lnSpc>
              <a:buFont typeface="Arial" pitchFamily="34" charset="0"/>
              <a:buChar char="•"/>
              <a:defRPr/>
            </a:pPr>
            <a:r>
              <a:rPr lang="en-US" sz="2400" dirty="0"/>
              <a:t>Contingency Management + Parent Training (</a:t>
            </a:r>
            <a:r>
              <a:rPr lang="en-US" sz="2400" dirty="0" err="1"/>
              <a:t>Dishion</a:t>
            </a:r>
            <a:r>
              <a:rPr lang="en-US" sz="2400" dirty="0"/>
              <a:t> + </a:t>
            </a:r>
            <a:r>
              <a:rPr lang="en-US" sz="2400" dirty="0" err="1"/>
              <a:t>Kavanaugh</a:t>
            </a:r>
            <a:r>
              <a:rPr lang="en-US" sz="2400" dirty="0"/>
              <a:t>, 2003) </a:t>
            </a:r>
            <a:endParaRPr lang="en-US" sz="2400" dirty="0" smtClean="0"/>
          </a:p>
          <a:p>
            <a:pPr marL="457200" lvl="1" indent="0" eaLnBrk="1" hangingPunct="1">
              <a:lnSpc>
                <a:spcPct val="90000"/>
              </a:lnSpc>
              <a:buFont typeface="Arial" pitchFamily="34" charset="0"/>
              <a:buNone/>
              <a:defRPr/>
            </a:pPr>
            <a:r>
              <a:rPr lang="en-US" sz="2400" dirty="0" smtClean="0"/>
              <a:t>or</a:t>
            </a:r>
            <a:endParaRPr lang="en-US" sz="2400" dirty="0"/>
          </a:p>
          <a:p>
            <a:pPr lvl="1" eaLnBrk="1" hangingPunct="1">
              <a:lnSpc>
                <a:spcPct val="90000"/>
              </a:lnSpc>
              <a:buFont typeface="Arial" pitchFamily="34" charset="0"/>
              <a:buChar char="•"/>
              <a:defRPr/>
            </a:pPr>
            <a:r>
              <a:rPr lang="en-US" sz="2400" dirty="0"/>
              <a:t>Participation incentives + Parent Drug Education</a:t>
            </a:r>
          </a:p>
          <a:p>
            <a:pPr eaLnBrk="1" hangingPunct="1">
              <a:defRPr/>
            </a:pPr>
            <a:endParaRPr lang="en-US" dirty="0" smtClean="0"/>
          </a:p>
        </p:txBody>
      </p:sp>
    </p:spTree>
    <p:extLst>
      <p:ext uri="{BB962C8B-B14F-4D97-AF65-F5344CB8AC3E}">
        <p14:creationId xmlns:p14="http://schemas.microsoft.com/office/powerpoint/2010/main" xmlns="" val="13687709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SmartArt Placeholder 22534"/>
          <p:cNvGrpSpPr>
            <a:grpSpLocks/>
          </p:cNvGrpSpPr>
          <p:nvPr/>
        </p:nvGrpSpPr>
        <p:grpSpPr bwMode="auto">
          <a:xfrm>
            <a:off x="1752600" y="304800"/>
            <a:ext cx="5629275" cy="6384925"/>
            <a:chOff x="814" y="1017"/>
            <a:chExt cx="1850" cy="2447"/>
          </a:xfrm>
        </p:grpSpPr>
        <p:cxnSp>
          <p:nvCxnSpPr>
            <p:cNvPr id="36868" name="_s22564"/>
            <p:cNvCxnSpPr>
              <a:cxnSpLocks noChangeShapeType="1"/>
              <a:stCxn id="18" idx="0"/>
              <a:endCxn id="36883" idx="2"/>
            </p:cNvCxnSpPr>
            <p:nvPr/>
          </p:nvCxnSpPr>
          <p:spPr bwMode="auto">
            <a:xfrm flipV="1">
              <a:off x="2232" y="3032"/>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69" name="_s22560"/>
            <p:cNvCxnSpPr>
              <a:cxnSpLocks noChangeShapeType="1"/>
              <a:stCxn id="36886" idx="0"/>
              <a:endCxn id="36880" idx="2"/>
            </p:cNvCxnSpPr>
            <p:nvPr/>
          </p:nvCxnSpPr>
          <p:spPr bwMode="auto">
            <a:xfrm flipV="1">
              <a:off x="1246" y="2163"/>
              <a:ext cx="0" cy="582"/>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0" name="_s22554"/>
            <p:cNvCxnSpPr>
              <a:cxnSpLocks noChangeShapeType="1"/>
              <a:stCxn id="36883" idx="0"/>
              <a:endCxn id="36882" idx="2"/>
            </p:cNvCxnSpPr>
            <p:nvPr/>
          </p:nvCxnSpPr>
          <p:spPr bwMode="auto">
            <a:xfrm flipV="1">
              <a:off x="2232" y="2600"/>
              <a:ext cx="0" cy="14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1" name="_s22552"/>
            <p:cNvCxnSpPr>
              <a:cxnSpLocks noChangeShapeType="1"/>
              <a:stCxn id="36882" idx="0"/>
              <a:endCxn id="36881" idx="2"/>
            </p:cNvCxnSpPr>
            <p:nvPr/>
          </p:nvCxnSpPr>
          <p:spPr bwMode="auto">
            <a:xfrm flipV="1">
              <a:off x="2232" y="2169"/>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2" name="_s22548"/>
            <p:cNvCxnSpPr>
              <a:cxnSpLocks noChangeShapeType="1"/>
              <a:stCxn id="36881" idx="0"/>
              <a:endCxn id="36879" idx="2"/>
            </p:cNvCxnSpPr>
            <p:nvPr/>
          </p:nvCxnSpPr>
          <p:spPr bwMode="auto">
            <a:xfrm flipV="1">
              <a:off x="2232" y="1737"/>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3" name="_s22544"/>
            <p:cNvCxnSpPr>
              <a:cxnSpLocks noChangeShapeType="1"/>
              <a:stCxn id="36880" idx="0"/>
              <a:endCxn id="36878" idx="2"/>
            </p:cNvCxnSpPr>
            <p:nvPr/>
          </p:nvCxnSpPr>
          <p:spPr bwMode="auto">
            <a:xfrm flipV="1">
              <a:off x="1246" y="1731"/>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4" name="_s22542"/>
            <p:cNvCxnSpPr>
              <a:cxnSpLocks noChangeShapeType="1"/>
              <a:stCxn id="36879" idx="0"/>
              <a:endCxn id="36877" idx="2"/>
            </p:cNvCxnSpPr>
            <p:nvPr/>
          </p:nvCxnSpPr>
          <p:spPr bwMode="auto">
            <a:xfrm rot="16200000" flipV="1">
              <a:off x="1908" y="1125"/>
              <a:ext cx="144" cy="50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xmlns="">
                  <a:noFill/>
                </a14:hiddenFill>
              </a:ext>
            </a:extLst>
          </p:spPr>
        </p:cxnSp>
        <p:cxnSp>
          <p:nvCxnSpPr>
            <p:cNvPr id="36875" name="_s22541"/>
            <p:cNvCxnSpPr>
              <a:cxnSpLocks noChangeShapeType="1"/>
              <a:endCxn id="36877" idx="2"/>
            </p:cNvCxnSpPr>
            <p:nvPr/>
          </p:nvCxnSpPr>
          <p:spPr bwMode="auto">
            <a:xfrm flipH="1" flipV="1">
              <a:off x="1728" y="1305"/>
              <a:ext cx="6" cy="69"/>
            </a:xfrm>
            <a:prstGeom prst="straightConnector1">
              <a:avLst/>
            </a:prstGeom>
            <a:noFill/>
            <a:ln w="9525">
              <a:solidFill>
                <a:schemeClr val="bg2"/>
              </a:solidFill>
              <a:round/>
              <a:headEnd/>
              <a:tailEnd/>
            </a:ln>
            <a:extLst>
              <a:ext uri="{909E8E84-426E-40DD-AFC4-6F175D3DCCD1}">
                <a14:hiddenFill xmlns:a14="http://schemas.microsoft.com/office/drawing/2010/main" xmlns="">
                  <a:noFill/>
                </a14:hiddenFill>
              </a:ext>
            </a:extLst>
          </p:spPr>
        </p:cxnSp>
        <p:cxnSp>
          <p:nvCxnSpPr>
            <p:cNvPr id="36876" name="_s22540"/>
            <p:cNvCxnSpPr>
              <a:cxnSpLocks noChangeShapeType="1"/>
              <a:stCxn id="36878" idx="0"/>
              <a:endCxn id="36877" idx="2"/>
            </p:cNvCxnSpPr>
            <p:nvPr/>
          </p:nvCxnSpPr>
          <p:spPr bwMode="auto">
            <a:xfrm rot="5400000" flipH="1" flipV="1">
              <a:off x="1418" y="1133"/>
              <a:ext cx="138" cy="48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xmlns="">
                  <a:noFill/>
                </a14:hiddenFill>
              </a:ext>
            </a:extLst>
          </p:spPr>
        </p:cxnSp>
        <p:sp>
          <p:nvSpPr>
            <p:cNvPr id="36877" name="_s22536"/>
            <p:cNvSpPr>
              <a:spLocks noChangeArrowheads="1"/>
            </p:cNvSpPr>
            <p:nvPr/>
          </p:nvSpPr>
          <p:spPr bwMode="auto">
            <a:xfrm>
              <a:off x="1296" y="1017"/>
              <a:ext cx="864" cy="288"/>
            </a:xfrm>
            <a:prstGeom prst="roundRect">
              <a:avLst>
                <a:gd name="adj" fmla="val 50000"/>
              </a:avLst>
            </a:prstGeom>
            <a:noFill/>
            <a:ln w="28575">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N=69</a:t>
              </a:r>
            </a:p>
            <a:p>
              <a:pPr algn="ctr">
                <a:spcBef>
                  <a:spcPct val="0"/>
                </a:spcBef>
                <a:buClrTx/>
                <a:buSzTx/>
                <a:buFontTx/>
                <a:buNone/>
              </a:pPr>
              <a:r>
                <a:rPr lang="en-US" altLang="en-US" sz="1600">
                  <a:latin typeface="Arial" charset="0"/>
                </a:rPr>
                <a:t>Randomly Assigned</a:t>
              </a:r>
            </a:p>
          </p:txBody>
        </p:sp>
        <p:sp>
          <p:nvSpPr>
            <p:cNvPr id="36878" name="_s22537"/>
            <p:cNvSpPr>
              <a:spLocks noChangeArrowheads="1"/>
            </p:cNvSpPr>
            <p:nvPr/>
          </p:nvSpPr>
          <p:spPr bwMode="auto">
            <a:xfrm>
              <a:off x="814" y="1443"/>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N=33</a:t>
              </a:r>
            </a:p>
            <a:p>
              <a:pPr algn="ctr">
                <a:spcBef>
                  <a:spcPct val="0"/>
                </a:spcBef>
                <a:buClrTx/>
                <a:buSzTx/>
                <a:buFontTx/>
                <a:buNone/>
              </a:pPr>
              <a:r>
                <a:rPr lang="en-US" altLang="en-US" sz="1600">
                  <a:latin typeface="Arial" charset="0"/>
                </a:rPr>
                <a:t>14 weeks MET/CBT</a:t>
              </a:r>
            </a:p>
            <a:p>
              <a:pPr algn="ctr">
                <a:spcBef>
                  <a:spcPct val="0"/>
                </a:spcBef>
                <a:buClrTx/>
                <a:buSzTx/>
                <a:buFontTx/>
                <a:buNone/>
              </a:pPr>
              <a:r>
                <a:rPr lang="en-US" altLang="en-US" sz="1600">
                  <a:latin typeface="Arial" charset="0"/>
                </a:rPr>
                <a:t>2x/week UA</a:t>
              </a:r>
            </a:p>
          </p:txBody>
        </p:sp>
        <p:sp>
          <p:nvSpPr>
            <p:cNvPr id="36879" name="_s22539"/>
            <p:cNvSpPr>
              <a:spLocks noChangeArrowheads="1"/>
            </p:cNvSpPr>
            <p:nvPr/>
          </p:nvSpPr>
          <p:spPr bwMode="auto">
            <a:xfrm>
              <a:off x="1800" y="1449"/>
              <a:ext cx="864" cy="288"/>
            </a:xfrm>
            <a:prstGeom prst="roundRect">
              <a:avLst>
                <a:gd name="adj"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N=36</a:t>
              </a:r>
            </a:p>
            <a:p>
              <a:pPr algn="ctr">
                <a:spcBef>
                  <a:spcPct val="0"/>
                </a:spcBef>
                <a:buClrTx/>
                <a:buSzTx/>
                <a:buFontTx/>
                <a:buNone/>
              </a:pPr>
              <a:r>
                <a:rPr lang="en-US" altLang="en-US" sz="1600">
                  <a:latin typeface="Arial" charset="0"/>
                </a:rPr>
                <a:t>14 weeks MET/CBT</a:t>
              </a:r>
            </a:p>
            <a:p>
              <a:pPr algn="ctr">
                <a:spcBef>
                  <a:spcPct val="0"/>
                </a:spcBef>
                <a:buClrTx/>
                <a:buSzTx/>
                <a:buFontTx/>
                <a:buNone/>
              </a:pPr>
              <a:r>
                <a:rPr lang="en-US" altLang="en-US" sz="1600">
                  <a:latin typeface="Arial" charset="0"/>
                </a:rPr>
                <a:t>2x/week UA</a:t>
              </a:r>
            </a:p>
          </p:txBody>
        </p:sp>
        <p:sp>
          <p:nvSpPr>
            <p:cNvPr id="36880" name="_s22543"/>
            <p:cNvSpPr>
              <a:spLocks noChangeArrowheads="1"/>
            </p:cNvSpPr>
            <p:nvPr/>
          </p:nvSpPr>
          <p:spPr bwMode="auto">
            <a:xfrm>
              <a:off x="814" y="1875"/>
              <a:ext cx="864" cy="288"/>
            </a:xfrm>
            <a:prstGeom prst="roundRect">
              <a:avLst>
                <a:gd name="adj" fmla="val 50000"/>
              </a:avLst>
            </a:prstGeom>
            <a:noFill/>
            <a:ln w="2857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Participation </a:t>
              </a:r>
            </a:p>
            <a:p>
              <a:pPr algn="ctr">
                <a:spcBef>
                  <a:spcPct val="0"/>
                </a:spcBef>
                <a:buClrTx/>
                <a:buSzTx/>
                <a:buFontTx/>
                <a:buNone/>
              </a:pPr>
              <a:r>
                <a:rPr lang="en-US" altLang="en-US" sz="1600">
                  <a:latin typeface="Arial" charset="0"/>
                </a:rPr>
                <a:t>Incentives</a:t>
              </a:r>
            </a:p>
          </p:txBody>
        </p:sp>
        <p:sp>
          <p:nvSpPr>
            <p:cNvPr id="36881" name="_s22547"/>
            <p:cNvSpPr>
              <a:spLocks noChangeArrowheads="1"/>
            </p:cNvSpPr>
            <p:nvPr/>
          </p:nvSpPr>
          <p:spPr bwMode="auto">
            <a:xfrm>
              <a:off x="1800" y="1881"/>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Abstinence Based</a:t>
              </a:r>
            </a:p>
            <a:p>
              <a:pPr algn="ctr">
                <a:spcBef>
                  <a:spcPct val="0"/>
                </a:spcBef>
                <a:buClrTx/>
                <a:buSzTx/>
                <a:buFontTx/>
                <a:buNone/>
              </a:pPr>
              <a:r>
                <a:rPr lang="en-US" altLang="en-US" sz="1600">
                  <a:latin typeface="Arial" charset="0"/>
                </a:rPr>
                <a:t>Incentives</a:t>
              </a:r>
            </a:p>
          </p:txBody>
        </p:sp>
        <p:sp>
          <p:nvSpPr>
            <p:cNvPr id="36882" name="_s22551"/>
            <p:cNvSpPr>
              <a:spLocks noChangeArrowheads="1"/>
            </p:cNvSpPr>
            <p:nvPr/>
          </p:nvSpPr>
          <p:spPr bwMode="auto">
            <a:xfrm>
              <a:off x="1800" y="2313"/>
              <a:ext cx="864" cy="287"/>
            </a:xfrm>
            <a:prstGeom prst="roundRect">
              <a:avLst>
                <a:gd name="adj" fmla="val 50000"/>
              </a:avLst>
            </a:prstGeom>
            <a:noFill/>
            <a:ln w="28575">
              <a:solidFill>
                <a:srgbClr val="CC0099"/>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Parent Substance</a:t>
              </a:r>
            </a:p>
            <a:p>
              <a:pPr algn="ctr">
                <a:spcBef>
                  <a:spcPct val="0"/>
                </a:spcBef>
                <a:buClrTx/>
                <a:buSzTx/>
                <a:buFontTx/>
                <a:buNone/>
              </a:pPr>
              <a:r>
                <a:rPr lang="en-US" altLang="en-US" sz="1600">
                  <a:latin typeface="Arial" charset="0"/>
                </a:rPr>
                <a:t>Monitoring Contract</a:t>
              </a:r>
            </a:p>
          </p:txBody>
        </p:sp>
        <p:sp>
          <p:nvSpPr>
            <p:cNvPr id="36883" name="_s22553"/>
            <p:cNvSpPr>
              <a:spLocks noChangeArrowheads="1"/>
            </p:cNvSpPr>
            <p:nvPr/>
          </p:nvSpPr>
          <p:spPr bwMode="auto">
            <a:xfrm>
              <a:off x="1800" y="2745"/>
              <a:ext cx="864" cy="287"/>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Parent Training</a:t>
              </a:r>
            </a:p>
          </p:txBody>
        </p:sp>
        <p:sp>
          <p:nvSpPr>
            <p:cNvPr id="16" name="_s22559"/>
            <p:cNvSpPr>
              <a:spLocks noChangeArrowheads="1"/>
            </p:cNvSpPr>
            <p:nvPr/>
          </p:nvSpPr>
          <p:spPr bwMode="auto">
            <a:xfrm>
              <a:off x="814" y="3177"/>
              <a:ext cx="864" cy="287"/>
            </a:xfrm>
            <a:prstGeom prst="roundRect">
              <a:avLst>
                <a:gd name="adj" fmla="val 50000"/>
              </a:avLst>
            </a:prstGeom>
            <a:noFill/>
            <a:ln w="28575">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p>
              <a:pPr algn="ctr">
                <a:defRPr/>
              </a:pPr>
              <a:r>
                <a:rPr lang="en-US" sz="1600" dirty="0">
                  <a:latin typeface="Arial" pitchFamily="34" charset="0"/>
                </a:rPr>
                <a:t>Post RX 12 weekly UAs</a:t>
              </a:r>
            </a:p>
          </p:txBody>
        </p:sp>
        <p:sp>
          <p:nvSpPr>
            <p:cNvPr id="18" name="_s22563"/>
            <p:cNvSpPr>
              <a:spLocks noChangeArrowheads="1"/>
            </p:cNvSpPr>
            <p:nvPr/>
          </p:nvSpPr>
          <p:spPr bwMode="auto">
            <a:xfrm>
              <a:off x="1800" y="3176"/>
              <a:ext cx="864" cy="287"/>
            </a:xfrm>
            <a:prstGeom prst="roundRect">
              <a:avLst>
                <a:gd name="adj" fmla="val 50000"/>
              </a:avLst>
            </a:prstGeom>
            <a:noFill/>
            <a:ln w="28575">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p>
              <a:pPr algn="ctr">
                <a:defRPr/>
              </a:pPr>
              <a:r>
                <a:rPr lang="en-US" sz="1600" dirty="0">
                  <a:latin typeface="Arial" pitchFamily="34" charset="0"/>
                  <a:ea typeface="ヒラギノ角ゴ ProN W3" charset="0"/>
                  <a:cs typeface="ヒラギノ角ゴ ProN W3" charset="0"/>
                </a:rPr>
                <a:t>Post RX 12 weekly UAs</a:t>
              </a:r>
            </a:p>
          </p:txBody>
        </p:sp>
        <p:sp>
          <p:nvSpPr>
            <p:cNvPr id="36886" name="_s22553"/>
            <p:cNvSpPr>
              <a:spLocks noChangeArrowheads="1"/>
            </p:cNvSpPr>
            <p:nvPr/>
          </p:nvSpPr>
          <p:spPr bwMode="auto">
            <a:xfrm>
              <a:off x="814" y="2745"/>
              <a:ext cx="864" cy="287"/>
            </a:xfrm>
            <a:prstGeom prst="roundRect">
              <a:avLst>
                <a:gd name="adj" fmla="val 50000"/>
              </a:avLst>
            </a:prstGeom>
            <a:noFill/>
            <a:ln w="28575">
              <a:solidFill>
                <a:srgbClr val="00B050"/>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Parent Drug Education</a:t>
              </a:r>
            </a:p>
          </p:txBody>
        </p:sp>
      </p:grpSp>
      <p:cxnSp>
        <p:nvCxnSpPr>
          <p:cNvPr id="28" name="Straight Connector 27"/>
          <p:cNvCxnSpPr>
            <a:stCxn id="36886" idx="2"/>
          </p:cNvCxnSpPr>
          <p:nvPr/>
        </p:nvCxnSpPr>
        <p:spPr>
          <a:xfrm>
            <a:off x="3067050" y="5562600"/>
            <a:ext cx="0"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4612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dirty="0" smtClean="0">
                <a:solidFill>
                  <a:srgbClr val="FFFFFF"/>
                </a:solidFill>
              </a:rPr>
              <a:t>VT Study: Mean Weeks of </a:t>
            </a:r>
            <a:br>
              <a:rPr lang="en-US" altLang="en-US" dirty="0" smtClean="0">
                <a:solidFill>
                  <a:srgbClr val="FFFFFF"/>
                </a:solidFill>
              </a:rPr>
            </a:br>
            <a:r>
              <a:rPr lang="en-US" altLang="en-US" dirty="0" smtClean="0">
                <a:solidFill>
                  <a:srgbClr val="FFFFFF"/>
                </a:solidFill>
              </a:rPr>
              <a:t>Continuous Abstinence</a:t>
            </a:r>
            <a:r>
              <a:rPr lang="en-US" altLang="en-US" dirty="0" smtClean="0">
                <a:solidFill>
                  <a:srgbClr val="FFFFFF"/>
                </a:solidFill>
                <a:latin typeface="Times New Roman" pitchFamily="18" charset="0"/>
              </a:rPr>
              <a:t> </a:t>
            </a:r>
            <a:r>
              <a:rPr lang="en-US" altLang="en-US" dirty="0" smtClean="0">
                <a:solidFill>
                  <a:srgbClr val="FFFFFF"/>
                </a:solidFill>
              </a:rPr>
              <a:t/>
            </a:r>
            <a:br>
              <a:rPr lang="en-US" altLang="en-US" dirty="0" smtClean="0">
                <a:solidFill>
                  <a:srgbClr val="FFFFFF"/>
                </a:solidFill>
              </a:rPr>
            </a:br>
            <a:endParaRPr lang="en-US" altLang="en-US" dirty="0" smtClean="0"/>
          </a:p>
        </p:txBody>
      </p:sp>
      <p:graphicFrame>
        <p:nvGraphicFramePr>
          <p:cNvPr id="37891" name="Object 2"/>
          <p:cNvGraphicFramePr>
            <a:graphicFrameLocks noGrp="1" noChangeAspect="1"/>
          </p:cNvGraphicFramePr>
          <p:nvPr/>
        </p:nvGraphicFramePr>
        <p:xfrm>
          <a:off x="1016000" y="1168400"/>
          <a:ext cx="9017000" cy="5448300"/>
        </p:xfrm>
        <a:graphic>
          <a:graphicData uri="http://schemas.openxmlformats.org/presentationml/2006/ole">
            <p:oleObj spid="_x0000_s9268" r:id="rId3" imgW="9016765" imgH="5444200" progId="Excel.Sheet.8">
              <p:embed/>
            </p:oleObj>
          </a:graphicData>
        </a:graphic>
      </p:graphicFrame>
      <p:sp>
        <p:nvSpPr>
          <p:cNvPr id="37892" name="TextBox 5"/>
          <p:cNvSpPr txBox="1">
            <a:spLocks noChangeArrowheads="1"/>
          </p:cNvSpPr>
          <p:nvPr/>
        </p:nvSpPr>
        <p:spPr bwMode="auto">
          <a:xfrm>
            <a:off x="762000" y="5975350"/>
            <a:ext cx="7315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a:solidFill>
                  <a:srgbClr val="FFFFFF"/>
                </a:solidFill>
                <a:latin typeface="Gill Sans" charset="0"/>
                <a:ea typeface="ヒラギノ角ゴ ProN W3" charset="0"/>
                <a:cs typeface="ヒラギノ角ゴ ProN W3" charset="0"/>
                <a:sym typeface="Gill Sans" charset="0"/>
              </a:rPr>
              <a:t>CBT+CM&gt;CBT+PDE, p&lt;.05</a:t>
            </a:r>
          </a:p>
        </p:txBody>
      </p:sp>
    </p:spTree>
    <p:extLst>
      <p:ext uri="{BB962C8B-B14F-4D97-AF65-F5344CB8AC3E}">
        <p14:creationId xmlns:p14="http://schemas.microsoft.com/office/powerpoint/2010/main" xmlns="" val="307873437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eaLnBrk="1" hangingPunct="1">
              <a:defRPr/>
            </a:pPr>
            <a:r>
              <a:rPr lang="en-US" altLang="en-US" sz="4000" dirty="0" smtClean="0">
                <a:solidFill>
                  <a:srgbClr val="FFFFFF"/>
                </a:solidFill>
              </a:rPr>
              <a:t>Arkansas Trial Design</a:t>
            </a:r>
            <a:br>
              <a:rPr lang="en-US" altLang="en-US" sz="4000" dirty="0" smtClean="0">
                <a:solidFill>
                  <a:srgbClr val="FFFFFF"/>
                </a:solidFill>
              </a:rPr>
            </a:br>
            <a:r>
              <a:rPr lang="en-US" altLang="en-US" sz="4000" dirty="0" smtClean="0">
                <a:solidFill>
                  <a:srgbClr val="FFFFFF"/>
                </a:solidFill>
              </a:rPr>
              <a:t>Stanger et al. (2015)</a:t>
            </a:r>
            <a:br>
              <a:rPr lang="en-US" altLang="en-US" sz="4000" dirty="0" smtClean="0">
                <a:solidFill>
                  <a:srgbClr val="FFFFFF"/>
                </a:solidFill>
              </a:rPr>
            </a:br>
            <a:endParaRPr lang="en-US" altLang="en-US" sz="4000" dirty="0" smtClean="0">
              <a:solidFill>
                <a:schemeClr val="tx1"/>
              </a:solidFill>
            </a:endParaRPr>
          </a:p>
        </p:txBody>
      </p:sp>
      <p:sp>
        <p:nvSpPr>
          <p:cNvPr id="28676" name="Content Placeholder 2"/>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tabLst>
                <a:tab pos="457200" algn="l"/>
                <a:tab pos="1600200" algn="l"/>
              </a:tabLst>
              <a:defRPr/>
            </a:pPr>
            <a:r>
              <a:rPr lang="en-US" altLang="en-US" dirty="0" smtClean="0">
                <a:latin typeface="Arial" pitchFamily="34" charset="0"/>
                <a:ea typeface="MS PGothic" pitchFamily="34" charset="-128"/>
                <a:cs typeface="Arial" pitchFamily="34" charset="0"/>
              </a:rPr>
              <a:t>3 Condition, Randomized Trial </a:t>
            </a:r>
          </a:p>
          <a:p>
            <a:pPr lvl="1" eaLnBrk="1" hangingPunct="1">
              <a:tabLst>
                <a:tab pos="457200" algn="l"/>
                <a:tab pos="1600200" algn="l"/>
              </a:tabLst>
              <a:defRPr/>
            </a:pPr>
            <a:r>
              <a:rPr lang="en-US" altLang="en-US" dirty="0" smtClean="0">
                <a:latin typeface="Arial" pitchFamily="34" charset="0"/>
                <a:ea typeface="MS PGothic" pitchFamily="34" charset="-128"/>
                <a:cs typeface="Arial" pitchFamily="34" charset="0"/>
              </a:rPr>
              <a:t>N=153 adolescents</a:t>
            </a:r>
          </a:p>
          <a:p>
            <a:pPr eaLnBrk="1" hangingPunct="1">
              <a:tabLst>
                <a:tab pos="457200" algn="l"/>
                <a:tab pos="1600200" algn="l"/>
              </a:tabLst>
              <a:defRPr/>
            </a:pPr>
            <a:r>
              <a:rPr lang="en-US" altLang="en-US" dirty="0" smtClean="0">
                <a:latin typeface="Arial" pitchFamily="34" charset="0"/>
                <a:ea typeface="MS PGothic" pitchFamily="34" charset="-128"/>
                <a:cs typeface="Arial" pitchFamily="34" charset="0"/>
              </a:rPr>
              <a:t>Designed to isolate the efficacy of CM vs. </a:t>
            </a:r>
            <a:r>
              <a:rPr lang="en-US" altLang="en-US" dirty="0" err="1" smtClean="0">
                <a:latin typeface="Arial" pitchFamily="34" charset="0"/>
                <a:ea typeface="MS PGothic" pitchFamily="34" charset="-128"/>
                <a:cs typeface="Arial" pitchFamily="34" charset="0"/>
              </a:rPr>
              <a:t>CM+Parent</a:t>
            </a:r>
            <a:r>
              <a:rPr lang="en-US" altLang="en-US" dirty="0" smtClean="0">
                <a:latin typeface="Arial" pitchFamily="34" charset="0"/>
                <a:ea typeface="MS PGothic" pitchFamily="34" charset="-128"/>
                <a:cs typeface="Arial" pitchFamily="34" charset="0"/>
              </a:rPr>
              <a:t> Training</a:t>
            </a:r>
          </a:p>
          <a:p>
            <a:pPr eaLnBrk="1" hangingPunct="1">
              <a:tabLst>
                <a:tab pos="457200" algn="l"/>
                <a:tab pos="1600200" algn="l"/>
              </a:tabLst>
              <a:defRPr/>
            </a:pPr>
            <a:endParaRPr lang="en-US" altLang="en-US" dirty="0" smtClean="0">
              <a:ea typeface="MS PGothic" pitchFamily="34" charset="-128"/>
              <a:cs typeface="Arial" pitchFamily="34" charset="0"/>
            </a:endParaRPr>
          </a:p>
        </p:txBody>
      </p:sp>
    </p:spTree>
    <p:extLst>
      <p:ext uri="{BB962C8B-B14F-4D97-AF65-F5344CB8AC3E}">
        <p14:creationId xmlns:p14="http://schemas.microsoft.com/office/powerpoint/2010/main" xmlns="" val="190372397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Overview of Contingency Management</a:t>
            </a:r>
          </a:p>
          <a:p>
            <a:r>
              <a:rPr lang="en-US" dirty="0" smtClean="0"/>
              <a:t>Results from our adolescent CM trials</a:t>
            </a:r>
          </a:p>
          <a:p>
            <a:r>
              <a:rPr lang="en-US" dirty="0" smtClean="0"/>
              <a:t>Review clinical application, primarily focused on home-based procedures</a:t>
            </a:r>
            <a:endParaRPr lang="en-US" dirty="0"/>
          </a:p>
        </p:txBody>
      </p:sp>
    </p:spTree>
    <p:extLst>
      <p:ext uri="{BB962C8B-B14F-4D97-AF65-F5344CB8AC3E}">
        <p14:creationId xmlns:p14="http://schemas.microsoft.com/office/powerpoint/2010/main" xmlns="" val="428585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SmartArt Placeholder 22534"/>
          <p:cNvGrpSpPr>
            <a:grpSpLocks/>
          </p:cNvGrpSpPr>
          <p:nvPr/>
        </p:nvGrpSpPr>
        <p:grpSpPr bwMode="auto">
          <a:xfrm>
            <a:off x="152400" y="304800"/>
            <a:ext cx="8763000" cy="6400800"/>
            <a:chOff x="288" y="1017"/>
            <a:chExt cx="2880" cy="2453"/>
          </a:xfrm>
        </p:grpSpPr>
        <p:cxnSp>
          <p:nvCxnSpPr>
            <p:cNvPr id="39939" name="_s22564"/>
            <p:cNvCxnSpPr>
              <a:cxnSpLocks noChangeShapeType="1"/>
              <a:stCxn id="39963" idx="0"/>
              <a:endCxn id="39960" idx="2"/>
            </p:cNvCxnSpPr>
            <p:nvPr/>
          </p:nvCxnSpPr>
          <p:spPr bwMode="auto">
            <a:xfrm rot="-5400000">
              <a:off x="2671" y="3103"/>
              <a:ext cx="132"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0" name="_s22562"/>
            <p:cNvCxnSpPr>
              <a:cxnSpLocks noChangeShapeType="1"/>
              <a:stCxn id="39962" idx="0"/>
              <a:endCxn id="39958" idx="2"/>
            </p:cNvCxnSpPr>
            <p:nvPr/>
          </p:nvCxnSpPr>
          <p:spPr bwMode="auto">
            <a:xfrm flipV="1">
              <a:off x="1728" y="2601"/>
              <a:ext cx="0" cy="582"/>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9941" name="_s22560"/>
            <p:cNvCxnSpPr>
              <a:cxnSpLocks noChangeShapeType="1"/>
              <a:stCxn id="16" idx="0"/>
              <a:endCxn id="39955" idx="2"/>
            </p:cNvCxnSpPr>
            <p:nvPr/>
          </p:nvCxnSpPr>
          <p:spPr bwMode="auto">
            <a:xfrm flipV="1">
              <a:off x="720" y="2169"/>
              <a:ext cx="0" cy="101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9942" name="_s22554"/>
            <p:cNvCxnSpPr>
              <a:cxnSpLocks noChangeShapeType="1"/>
              <a:stCxn id="39960" idx="0"/>
              <a:endCxn id="39959" idx="2"/>
            </p:cNvCxnSpPr>
            <p:nvPr/>
          </p:nvCxnSpPr>
          <p:spPr bwMode="auto">
            <a:xfrm rot="-5400000">
              <a:off x="2670" y="2672"/>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3" name="_s22552"/>
            <p:cNvCxnSpPr>
              <a:cxnSpLocks noChangeShapeType="1"/>
              <a:stCxn id="39959" idx="0"/>
              <a:endCxn id="39957" idx="2"/>
            </p:cNvCxnSpPr>
            <p:nvPr/>
          </p:nvCxnSpPr>
          <p:spPr bwMode="auto">
            <a:xfrm rot="-5400000">
              <a:off x="2670" y="2240"/>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4" name="_s22550"/>
            <p:cNvCxnSpPr>
              <a:cxnSpLocks noChangeShapeType="1"/>
              <a:stCxn id="39958" idx="0"/>
              <a:endCxn id="39956" idx="2"/>
            </p:cNvCxnSpPr>
            <p:nvPr/>
          </p:nvCxnSpPr>
          <p:spPr bwMode="auto">
            <a:xfrm rot="-5400000">
              <a:off x="1662" y="2240"/>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5" name="_s22548"/>
            <p:cNvCxnSpPr>
              <a:cxnSpLocks noChangeShapeType="1"/>
              <a:stCxn id="39957" idx="0"/>
              <a:endCxn id="39954" idx="2"/>
            </p:cNvCxnSpPr>
            <p:nvPr/>
          </p:nvCxnSpPr>
          <p:spPr bwMode="auto">
            <a:xfrm rot="-5400000">
              <a:off x="2670" y="1808"/>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6" name="_s22546"/>
            <p:cNvCxnSpPr>
              <a:cxnSpLocks noChangeShapeType="1"/>
              <a:stCxn id="39956" idx="0"/>
              <a:endCxn id="39953" idx="2"/>
            </p:cNvCxnSpPr>
            <p:nvPr/>
          </p:nvCxnSpPr>
          <p:spPr bwMode="auto">
            <a:xfrm rot="-5400000">
              <a:off x="1662" y="1808"/>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47" name="_s22544"/>
            <p:cNvCxnSpPr>
              <a:cxnSpLocks noChangeShapeType="1"/>
              <a:stCxn id="39955" idx="0"/>
              <a:endCxn id="39952" idx="2"/>
            </p:cNvCxnSpPr>
            <p:nvPr/>
          </p:nvCxnSpPr>
          <p:spPr bwMode="auto">
            <a:xfrm rot="-5400000">
              <a:off x="654" y="1808"/>
              <a:ext cx="134" cy="1"/>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9948" name="_s22542"/>
            <p:cNvCxnSpPr>
              <a:cxnSpLocks noChangeShapeType="1"/>
              <a:stCxn id="39954" idx="0"/>
              <a:endCxn id="39951" idx="2"/>
            </p:cNvCxnSpPr>
            <p:nvPr/>
          </p:nvCxnSpPr>
          <p:spPr bwMode="auto">
            <a:xfrm rot="5400000" flipH="1">
              <a:off x="2165" y="873"/>
              <a:ext cx="134" cy="1008"/>
            </a:xfrm>
            <a:prstGeom prst="bentConnector3">
              <a:avLst>
                <a:gd name="adj1" fmla="val 32875"/>
              </a:avLst>
            </a:prstGeom>
            <a:noFill/>
            <a:ln w="9525">
              <a:solidFill>
                <a:srgbClr val="FFFFFF"/>
              </a:solidFill>
              <a:miter lim="800000"/>
              <a:headEnd/>
              <a:tailEnd/>
            </a:ln>
            <a:extLst>
              <a:ext uri="{909E8E84-426E-40DD-AFC4-6F175D3DCCD1}">
                <a14:hiddenFill xmlns:a14="http://schemas.microsoft.com/office/drawing/2010/main" xmlns="">
                  <a:noFill/>
                </a14:hiddenFill>
              </a:ext>
            </a:extLst>
          </p:spPr>
        </p:cxnSp>
        <p:cxnSp>
          <p:nvCxnSpPr>
            <p:cNvPr id="39949" name="_s22541"/>
            <p:cNvCxnSpPr>
              <a:cxnSpLocks noChangeShapeType="1"/>
              <a:stCxn id="39953" idx="0"/>
              <a:endCxn id="39951" idx="2"/>
            </p:cNvCxnSpPr>
            <p:nvPr/>
          </p:nvCxnSpPr>
          <p:spPr bwMode="auto">
            <a:xfrm rot="-5400000">
              <a:off x="1662" y="1376"/>
              <a:ext cx="134" cy="1"/>
            </a:xfrm>
            <a:prstGeom prst="straightConnector1">
              <a:avLst/>
            </a:prstGeom>
            <a:noFill/>
            <a:ln w="9525">
              <a:solidFill>
                <a:srgbClr val="FFFFFF"/>
              </a:solidFill>
              <a:round/>
              <a:headEnd/>
              <a:tailEnd/>
            </a:ln>
            <a:extLst>
              <a:ext uri="{909E8E84-426E-40DD-AFC4-6F175D3DCCD1}">
                <a14:hiddenFill xmlns:a14="http://schemas.microsoft.com/office/drawing/2010/main" xmlns="">
                  <a:noFill/>
                </a14:hiddenFill>
              </a:ext>
            </a:extLst>
          </p:spPr>
        </p:cxnSp>
        <p:cxnSp>
          <p:nvCxnSpPr>
            <p:cNvPr id="39950" name="_s22540"/>
            <p:cNvCxnSpPr>
              <a:cxnSpLocks noChangeShapeType="1"/>
            </p:cNvCxnSpPr>
            <p:nvPr/>
          </p:nvCxnSpPr>
          <p:spPr bwMode="auto">
            <a:xfrm rot="-5400000">
              <a:off x="1171" y="868"/>
              <a:ext cx="134" cy="1008"/>
            </a:xfrm>
            <a:prstGeom prst="bentConnector3">
              <a:avLst>
                <a:gd name="adj1" fmla="val 32875"/>
              </a:avLst>
            </a:prstGeom>
            <a:noFill/>
            <a:ln w="9525">
              <a:solidFill>
                <a:schemeClr val="tx1"/>
              </a:solidFill>
              <a:miter lim="800000"/>
              <a:headEnd/>
              <a:tailEnd/>
            </a:ln>
            <a:extLst>
              <a:ext uri="{909E8E84-426E-40DD-AFC4-6F175D3DCCD1}">
                <a14:hiddenFill xmlns:a14="http://schemas.microsoft.com/office/drawing/2010/main" xmlns="">
                  <a:noFill/>
                </a14:hiddenFill>
              </a:ext>
            </a:extLst>
          </p:spPr>
        </p:cxnSp>
        <p:sp>
          <p:nvSpPr>
            <p:cNvPr id="39951" name="_s22536"/>
            <p:cNvSpPr>
              <a:spLocks noChangeArrowheads="1"/>
            </p:cNvSpPr>
            <p:nvPr/>
          </p:nvSpPr>
          <p:spPr bwMode="auto">
            <a:xfrm>
              <a:off x="1296" y="1017"/>
              <a:ext cx="864" cy="288"/>
            </a:xfrm>
            <a:prstGeom prst="roundRect">
              <a:avLst>
                <a:gd name="adj" fmla="val 50000"/>
              </a:avLst>
            </a:prstGeom>
            <a:noFill/>
            <a:ln w="28575">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N=153</a:t>
              </a:r>
            </a:p>
            <a:p>
              <a:pPr algn="ctr">
                <a:spcBef>
                  <a:spcPct val="0"/>
                </a:spcBef>
                <a:buClrTx/>
                <a:buSzTx/>
                <a:buFontTx/>
                <a:buNone/>
              </a:pPr>
              <a:r>
                <a:rPr lang="en-US" altLang="en-US" sz="1600">
                  <a:solidFill>
                    <a:srgbClr val="FFFFFF"/>
                  </a:solidFill>
                  <a:latin typeface="Arial" charset="0"/>
                </a:rPr>
                <a:t>Randomly Assigned</a:t>
              </a:r>
            </a:p>
          </p:txBody>
        </p:sp>
        <p:sp>
          <p:nvSpPr>
            <p:cNvPr id="39952" name="_s22537"/>
            <p:cNvSpPr>
              <a:spLocks noChangeArrowheads="1"/>
            </p:cNvSpPr>
            <p:nvPr/>
          </p:nvSpPr>
          <p:spPr bwMode="auto">
            <a:xfrm>
              <a:off x="288" y="1449"/>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N=51</a:t>
              </a:r>
            </a:p>
            <a:p>
              <a:pPr algn="ctr">
                <a:spcBef>
                  <a:spcPct val="0"/>
                </a:spcBef>
                <a:buClrTx/>
                <a:buSzTx/>
                <a:buFontTx/>
                <a:buNone/>
              </a:pPr>
              <a:r>
                <a:rPr lang="en-US" altLang="en-US" sz="1600">
                  <a:solidFill>
                    <a:srgbClr val="FFFFFF"/>
                  </a:solidFill>
                  <a:latin typeface="Arial" charset="0"/>
                </a:rPr>
                <a:t>14 weeks MET/CBT</a:t>
              </a:r>
            </a:p>
            <a:p>
              <a:pPr algn="ctr">
                <a:spcBef>
                  <a:spcPct val="0"/>
                </a:spcBef>
                <a:buClrTx/>
                <a:buSzTx/>
                <a:buFontTx/>
                <a:buNone/>
              </a:pPr>
              <a:r>
                <a:rPr lang="en-US" altLang="en-US" sz="1600">
                  <a:solidFill>
                    <a:srgbClr val="FFFFFF"/>
                  </a:solidFill>
                  <a:latin typeface="Arial" charset="0"/>
                </a:rPr>
                <a:t>2x/week UA</a:t>
              </a:r>
            </a:p>
          </p:txBody>
        </p:sp>
        <p:sp>
          <p:nvSpPr>
            <p:cNvPr id="39953" name="_s22538"/>
            <p:cNvSpPr>
              <a:spLocks noChangeArrowheads="1"/>
            </p:cNvSpPr>
            <p:nvPr/>
          </p:nvSpPr>
          <p:spPr bwMode="auto">
            <a:xfrm>
              <a:off x="1296" y="1449"/>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N=51</a:t>
              </a:r>
            </a:p>
            <a:p>
              <a:pPr algn="ctr">
                <a:spcBef>
                  <a:spcPct val="0"/>
                </a:spcBef>
                <a:buClrTx/>
                <a:buSzTx/>
                <a:buFontTx/>
                <a:buNone/>
              </a:pPr>
              <a:r>
                <a:rPr lang="en-US" altLang="en-US" sz="1600">
                  <a:solidFill>
                    <a:srgbClr val="FFFFFF"/>
                  </a:solidFill>
                  <a:latin typeface="Arial" charset="0"/>
                </a:rPr>
                <a:t>14 weeks MET/CBT</a:t>
              </a:r>
            </a:p>
            <a:p>
              <a:pPr algn="ctr">
                <a:spcBef>
                  <a:spcPct val="0"/>
                </a:spcBef>
                <a:buClrTx/>
                <a:buSzTx/>
                <a:buFontTx/>
                <a:buNone/>
              </a:pPr>
              <a:r>
                <a:rPr lang="en-US" altLang="en-US" sz="1600">
                  <a:solidFill>
                    <a:srgbClr val="FFFFFF"/>
                  </a:solidFill>
                  <a:latin typeface="Arial" charset="0"/>
                </a:rPr>
                <a:t>2x/week UA</a:t>
              </a:r>
            </a:p>
          </p:txBody>
        </p:sp>
        <p:sp>
          <p:nvSpPr>
            <p:cNvPr id="39954" name="_s22539"/>
            <p:cNvSpPr>
              <a:spLocks noChangeArrowheads="1"/>
            </p:cNvSpPr>
            <p:nvPr/>
          </p:nvSpPr>
          <p:spPr bwMode="auto">
            <a:xfrm>
              <a:off x="2304" y="1449"/>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N=51</a:t>
              </a:r>
            </a:p>
            <a:p>
              <a:pPr algn="ctr">
                <a:spcBef>
                  <a:spcPct val="0"/>
                </a:spcBef>
                <a:buClrTx/>
                <a:buSzTx/>
                <a:buFontTx/>
                <a:buNone/>
              </a:pPr>
              <a:r>
                <a:rPr lang="en-US" altLang="en-US" sz="1600">
                  <a:solidFill>
                    <a:srgbClr val="FFFFFF"/>
                  </a:solidFill>
                  <a:latin typeface="Arial" charset="0"/>
                </a:rPr>
                <a:t>14 weeks MET/CBT</a:t>
              </a:r>
            </a:p>
            <a:p>
              <a:pPr algn="ctr">
                <a:spcBef>
                  <a:spcPct val="0"/>
                </a:spcBef>
                <a:buClrTx/>
                <a:buSzTx/>
                <a:buFontTx/>
                <a:buNone/>
              </a:pPr>
              <a:r>
                <a:rPr lang="en-US" altLang="en-US" sz="1600">
                  <a:solidFill>
                    <a:srgbClr val="FFFFFF"/>
                  </a:solidFill>
                  <a:latin typeface="Arial" charset="0"/>
                </a:rPr>
                <a:t>2x/week UA</a:t>
              </a:r>
            </a:p>
          </p:txBody>
        </p:sp>
        <p:sp>
          <p:nvSpPr>
            <p:cNvPr id="39955" name="_s22543"/>
            <p:cNvSpPr>
              <a:spLocks noChangeArrowheads="1"/>
            </p:cNvSpPr>
            <p:nvPr/>
          </p:nvSpPr>
          <p:spPr bwMode="auto">
            <a:xfrm>
              <a:off x="288" y="1881"/>
              <a:ext cx="864" cy="288"/>
            </a:xfrm>
            <a:prstGeom prst="roundRect">
              <a:avLst>
                <a:gd name="adj" fmla="val 50000"/>
              </a:avLst>
            </a:prstGeom>
            <a:noFill/>
            <a:ln w="2857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Participation </a:t>
              </a:r>
            </a:p>
            <a:p>
              <a:pPr algn="ctr">
                <a:spcBef>
                  <a:spcPct val="0"/>
                </a:spcBef>
                <a:buClrTx/>
                <a:buSzTx/>
                <a:buFontTx/>
                <a:buNone/>
              </a:pPr>
              <a:r>
                <a:rPr lang="en-US" altLang="en-US" sz="1600">
                  <a:solidFill>
                    <a:srgbClr val="FFFFFF"/>
                  </a:solidFill>
                  <a:latin typeface="Arial" charset="0"/>
                </a:rPr>
                <a:t>Incentives</a:t>
              </a:r>
            </a:p>
          </p:txBody>
        </p:sp>
        <p:sp>
          <p:nvSpPr>
            <p:cNvPr id="39956" name="_s22545"/>
            <p:cNvSpPr>
              <a:spLocks noChangeArrowheads="1"/>
            </p:cNvSpPr>
            <p:nvPr/>
          </p:nvSpPr>
          <p:spPr bwMode="auto">
            <a:xfrm>
              <a:off x="1296" y="1881"/>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Abstinence Based</a:t>
              </a:r>
            </a:p>
            <a:p>
              <a:pPr algn="ctr">
                <a:spcBef>
                  <a:spcPct val="0"/>
                </a:spcBef>
                <a:buClrTx/>
                <a:buSzTx/>
                <a:buFontTx/>
                <a:buNone/>
              </a:pPr>
              <a:r>
                <a:rPr lang="en-US" altLang="en-US" sz="1600">
                  <a:solidFill>
                    <a:srgbClr val="FFFFFF"/>
                  </a:solidFill>
                  <a:latin typeface="Arial" charset="0"/>
                </a:rPr>
                <a:t>Incentives</a:t>
              </a:r>
            </a:p>
          </p:txBody>
        </p:sp>
        <p:sp>
          <p:nvSpPr>
            <p:cNvPr id="39957" name="_s22547"/>
            <p:cNvSpPr>
              <a:spLocks noChangeArrowheads="1"/>
            </p:cNvSpPr>
            <p:nvPr/>
          </p:nvSpPr>
          <p:spPr bwMode="auto">
            <a:xfrm>
              <a:off x="2304" y="1881"/>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Abstinence Based</a:t>
              </a:r>
            </a:p>
            <a:p>
              <a:pPr algn="ctr">
                <a:spcBef>
                  <a:spcPct val="0"/>
                </a:spcBef>
                <a:buClrTx/>
                <a:buSzTx/>
                <a:buFontTx/>
                <a:buNone/>
              </a:pPr>
              <a:r>
                <a:rPr lang="en-US" altLang="en-US" sz="1600">
                  <a:solidFill>
                    <a:srgbClr val="FFFFFF"/>
                  </a:solidFill>
                  <a:latin typeface="Arial" charset="0"/>
                </a:rPr>
                <a:t>Incentives</a:t>
              </a:r>
            </a:p>
          </p:txBody>
        </p:sp>
        <p:sp>
          <p:nvSpPr>
            <p:cNvPr id="39958" name="_s22549"/>
            <p:cNvSpPr>
              <a:spLocks noChangeArrowheads="1"/>
            </p:cNvSpPr>
            <p:nvPr/>
          </p:nvSpPr>
          <p:spPr bwMode="auto">
            <a:xfrm>
              <a:off x="1296" y="2313"/>
              <a:ext cx="864" cy="288"/>
            </a:xfrm>
            <a:prstGeom prst="roundRect">
              <a:avLst>
                <a:gd name="adj" fmla="val 50000"/>
              </a:avLst>
            </a:prstGeom>
            <a:noFill/>
            <a:ln w="28575">
              <a:solidFill>
                <a:srgbClr val="CC0099"/>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Parent Substance</a:t>
              </a:r>
            </a:p>
            <a:p>
              <a:pPr algn="ctr">
                <a:spcBef>
                  <a:spcPct val="0"/>
                </a:spcBef>
                <a:buClrTx/>
                <a:buSzTx/>
                <a:buFontTx/>
                <a:buNone/>
              </a:pPr>
              <a:r>
                <a:rPr lang="en-US" altLang="en-US" sz="1600">
                  <a:solidFill>
                    <a:srgbClr val="FFFFFF"/>
                  </a:solidFill>
                  <a:latin typeface="Arial" charset="0"/>
                </a:rPr>
                <a:t>Monitoring Contract</a:t>
              </a:r>
            </a:p>
          </p:txBody>
        </p:sp>
        <p:sp>
          <p:nvSpPr>
            <p:cNvPr id="39959" name="_s22551"/>
            <p:cNvSpPr>
              <a:spLocks noChangeArrowheads="1"/>
            </p:cNvSpPr>
            <p:nvPr/>
          </p:nvSpPr>
          <p:spPr bwMode="auto">
            <a:xfrm>
              <a:off x="2304" y="2313"/>
              <a:ext cx="864" cy="287"/>
            </a:xfrm>
            <a:prstGeom prst="roundRect">
              <a:avLst>
                <a:gd name="adj" fmla="val 50000"/>
              </a:avLst>
            </a:prstGeom>
            <a:noFill/>
            <a:ln w="28575">
              <a:solidFill>
                <a:srgbClr val="CC0099"/>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Parent Substance</a:t>
              </a:r>
            </a:p>
            <a:p>
              <a:pPr algn="ctr">
                <a:spcBef>
                  <a:spcPct val="0"/>
                </a:spcBef>
                <a:buClrTx/>
                <a:buSzTx/>
                <a:buFontTx/>
                <a:buNone/>
              </a:pPr>
              <a:r>
                <a:rPr lang="en-US" altLang="en-US" sz="1600">
                  <a:solidFill>
                    <a:srgbClr val="FFFFFF"/>
                  </a:solidFill>
                  <a:latin typeface="Arial" charset="0"/>
                </a:rPr>
                <a:t>Monitoring Contract</a:t>
              </a:r>
            </a:p>
          </p:txBody>
        </p:sp>
        <p:sp>
          <p:nvSpPr>
            <p:cNvPr id="39960" name="_s22553"/>
            <p:cNvSpPr>
              <a:spLocks noChangeArrowheads="1"/>
            </p:cNvSpPr>
            <p:nvPr/>
          </p:nvSpPr>
          <p:spPr bwMode="auto">
            <a:xfrm>
              <a:off x="2304" y="2745"/>
              <a:ext cx="864" cy="287"/>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rPr>
                <a:t>Parent Training</a:t>
              </a:r>
            </a:p>
          </p:txBody>
        </p:sp>
        <p:sp>
          <p:nvSpPr>
            <p:cNvPr id="16" name="_s22559"/>
            <p:cNvSpPr>
              <a:spLocks noChangeArrowheads="1"/>
            </p:cNvSpPr>
            <p:nvPr/>
          </p:nvSpPr>
          <p:spPr bwMode="auto">
            <a:xfrm>
              <a:off x="288" y="3183"/>
              <a:ext cx="864" cy="287"/>
            </a:xfrm>
            <a:prstGeom prst="roundRect">
              <a:avLst>
                <a:gd name="adj" fmla="val 50000"/>
              </a:avLst>
            </a:prstGeom>
            <a:noFill/>
            <a:ln w="28575">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p>
              <a:pPr algn="ctr">
                <a:defRPr/>
              </a:pPr>
              <a:r>
                <a:rPr lang="en-US" sz="1600" dirty="0">
                  <a:solidFill>
                    <a:srgbClr val="FFFFFF"/>
                  </a:solidFill>
                  <a:latin typeface="Arial" pitchFamily="34" charset="0"/>
                </a:rPr>
                <a:t>Post RX 12 weekly UAs</a:t>
              </a:r>
            </a:p>
            <a:p>
              <a:pPr algn="ctr">
                <a:defRPr/>
              </a:pPr>
              <a:r>
                <a:rPr lang="en-US" sz="1600" dirty="0">
                  <a:solidFill>
                    <a:srgbClr val="FFFFFF"/>
                  </a:solidFill>
                  <a:latin typeface="Arial" pitchFamily="34" charset="0"/>
                </a:rPr>
                <a:t>Participation Incentives</a:t>
              </a:r>
            </a:p>
          </p:txBody>
        </p:sp>
        <p:sp>
          <p:nvSpPr>
            <p:cNvPr id="39962" name="_s22561"/>
            <p:cNvSpPr>
              <a:spLocks noChangeArrowheads="1"/>
            </p:cNvSpPr>
            <p:nvPr/>
          </p:nvSpPr>
          <p:spPr bwMode="auto">
            <a:xfrm>
              <a:off x="1296" y="3183"/>
              <a:ext cx="864" cy="287"/>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ea typeface="ヒラギノ角ゴ ProN W3" charset="0"/>
                  <a:cs typeface="ヒラギノ角ゴ ProN W3" charset="0"/>
                </a:rPr>
                <a:t>Post RX 12 weekly UAs</a:t>
              </a:r>
            </a:p>
            <a:p>
              <a:pPr algn="ctr">
                <a:spcBef>
                  <a:spcPct val="0"/>
                </a:spcBef>
                <a:buClrTx/>
                <a:buSzTx/>
                <a:buFontTx/>
                <a:buNone/>
              </a:pPr>
              <a:r>
                <a:rPr lang="en-US" altLang="en-US" sz="1600">
                  <a:solidFill>
                    <a:srgbClr val="FFFFFF"/>
                  </a:solidFill>
                  <a:latin typeface="Arial" charset="0"/>
                </a:rPr>
                <a:t>Abstinence Based CM</a:t>
              </a:r>
            </a:p>
            <a:p>
              <a:pPr algn="ctr">
                <a:spcBef>
                  <a:spcPct val="0"/>
                </a:spcBef>
                <a:buClrTx/>
                <a:buSzTx/>
                <a:buFontTx/>
                <a:buNone/>
              </a:pPr>
              <a:r>
                <a:rPr lang="en-US" altLang="en-US" sz="1600">
                  <a:solidFill>
                    <a:srgbClr val="FFFFFF"/>
                  </a:solidFill>
                  <a:latin typeface="Arial" charset="0"/>
                </a:rPr>
                <a:t>6 Parent Booster Sessions</a:t>
              </a:r>
            </a:p>
          </p:txBody>
        </p:sp>
        <p:sp>
          <p:nvSpPr>
            <p:cNvPr id="39963" name="_s22563"/>
            <p:cNvSpPr>
              <a:spLocks noChangeArrowheads="1"/>
            </p:cNvSpPr>
            <p:nvPr/>
          </p:nvSpPr>
          <p:spPr bwMode="auto">
            <a:xfrm>
              <a:off x="2304" y="3176"/>
              <a:ext cx="864" cy="287"/>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solidFill>
                    <a:srgbClr val="FFFFFF"/>
                  </a:solidFill>
                  <a:latin typeface="Arial" charset="0"/>
                  <a:ea typeface="ヒラギノ角ゴ ProN W3" charset="0"/>
                  <a:cs typeface="ヒラギノ角ゴ ProN W3" charset="0"/>
                </a:rPr>
                <a:t>Post RX 12 weekly UAs</a:t>
              </a:r>
            </a:p>
            <a:p>
              <a:pPr algn="ctr">
                <a:spcBef>
                  <a:spcPct val="0"/>
                </a:spcBef>
                <a:buClrTx/>
                <a:buSzTx/>
                <a:buFontTx/>
                <a:buNone/>
              </a:pPr>
              <a:r>
                <a:rPr lang="en-US" altLang="en-US" sz="1600">
                  <a:solidFill>
                    <a:srgbClr val="FFFFFF"/>
                  </a:solidFill>
                  <a:latin typeface="Arial" charset="0"/>
                </a:rPr>
                <a:t>Abstinence Based CM</a:t>
              </a:r>
            </a:p>
            <a:p>
              <a:pPr algn="ctr">
                <a:spcBef>
                  <a:spcPct val="0"/>
                </a:spcBef>
                <a:buClrTx/>
                <a:buSzTx/>
                <a:buFontTx/>
                <a:buNone/>
              </a:pPr>
              <a:r>
                <a:rPr lang="en-US" altLang="en-US" sz="1600">
                  <a:solidFill>
                    <a:srgbClr val="FFFFFF"/>
                  </a:solidFill>
                  <a:latin typeface="Arial" charset="0"/>
                </a:rPr>
                <a:t>6 Parent Booster Sessions</a:t>
              </a:r>
            </a:p>
          </p:txBody>
        </p:sp>
      </p:grpSp>
    </p:spTree>
    <p:extLst>
      <p:ext uri="{BB962C8B-B14F-4D97-AF65-F5344CB8AC3E}">
        <p14:creationId xmlns:p14="http://schemas.microsoft.com/office/powerpoint/2010/main" xmlns="" val="3042540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eaLnBrk="1" hangingPunct="1">
              <a:defRPr/>
            </a:pPr>
            <a:r>
              <a:rPr lang="en-US" altLang="en-US" sz="4000" dirty="0" smtClean="0">
                <a:solidFill>
                  <a:srgbClr val="FFFFFF"/>
                </a:solidFill>
              </a:rPr>
              <a:t>Inclusion/Exclusion Criteria</a:t>
            </a:r>
            <a:endParaRPr lang="en-US" altLang="en-US" sz="4000" dirty="0" smtClean="0">
              <a:solidFill>
                <a:schemeClr val="tx1"/>
              </a:solidFill>
            </a:endParaRPr>
          </a:p>
        </p:txBody>
      </p:sp>
      <p:sp>
        <p:nvSpPr>
          <p:cNvPr id="30724" name="Content Placeholder 2"/>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tLang="en-US" smtClean="0"/>
              <a:t>DSM-IV Marijuana abuse or dependence</a:t>
            </a:r>
          </a:p>
          <a:p>
            <a:pPr eaLnBrk="1" hangingPunct="1">
              <a:defRPr/>
            </a:pPr>
            <a:r>
              <a:rPr lang="en-US" altLang="en-US" smtClean="0"/>
              <a:t>MJ use in past 30 days OR THC positive urine drug test</a:t>
            </a:r>
          </a:p>
          <a:p>
            <a:pPr eaLnBrk="1" hangingPunct="1">
              <a:defRPr/>
            </a:pPr>
            <a:r>
              <a:rPr lang="en-US" altLang="en-US" smtClean="0"/>
              <a:t>Age 12-18</a:t>
            </a:r>
          </a:p>
          <a:p>
            <a:pPr eaLnBrk="1" hangingPunct="1">
              <a:defRPr/>
            </a:pPr>
            <a:r>
              <a:rPr lang="en-US" altLang="en-US" smtClean="0"/>
              <a:t>Not dependent on any other substance (except tobacco)</a:t>
            </a:r>
          </a:p>
        </p:txBody>
      </p:sp>
    </p:spTree>
    <p:extLst>
      <p:ext uri="{BB962C8B-B14F-4D97-AF65-F5344CB8AC3E}">
        <p14:creationId xmlns:p14="http://schemas.microsoft.com/office/powerpoint/2010/main" xmlns="" val="264110030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p>
            <a:pPr eaLnBrk="1" hangingPunct="1">
              <a:defRPr/>
            </a:pPr>
            <a:r>
              <a:rPr lang="en-US" altLang="en-US" sz="4000" b="0" dirty="0">
                <a:effectLst/>
              </a:rPr>
              <a:t>Teens (N=153); Parents (N=208</a:t>
            </a:r>
            <a:r>
              <a:rPr lang="en-US" altLang="en-US" sz="4000" b="0" dirty="0" smtClean="0">
                <a:effectLst/>
              </a:rPr>
              <a:t>)</a:t>
            </a:r>
          </a:p>
        </p:txBody>
      </p:sp>
      <p:pic>
        <p:nvPicPr>
          <p:cNvPr id="41986" name="Picture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2365579"/>
            <a:ext cx="8229600" cy="2995204"/>
          </a:xfrm>
          <a:solidFill>
            <a:schemeClr val="tx1"/>
          </a:solidFill>
          <a:extLst/>
        </p:spPr>
      </p:pic>
    </p:spTree>
    <p:extLst>
      <p:ext uri="{BB962C8B-B14F-4D97-AF65-F5344CB8AC3E}">
        <p14:creationId xmlns:p14="http://schemas.microsoft.com/office/powerpoint/2010/main" xmlns="" val="333268221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sz="3600" dirty="0">
                <a:solidFill>
                  <a:schemeClr val="tx1"/>
                </a:solidFill>
              </a:rPr>
              <a:t>During and End of Treatment Marijuana </a:t>
            </a:r>
            <a:r>
              <a:rPr lang="en-US" altLang="en-US" sz="3600" dirty="0" smtClean="0">
                <a:solidFill>
                  <a:schemeClr val="tx1"/>
                </a:solidFill>
              </a:rPr>
              <a:t>Abstinence</a:t>
            </a:r>
            <a:endParaRPr lang="en-US" altLang="en-US" sz="3600" dirty="0" smtClean="0"/>
          </a:p>
        </p:txBody>
      </p:sp>
      <p:graphicFrame>
        <p:nvGraphicFramePr>
          <p:cNvPr id="43011" name="Object 3"/>
          <p:cNvGraphicFramePr>
            <a:graphicFrameLocks/>
          </p:cNvGraphicFramePr>
          <p:nvPr/>
        </p:nvGraphicFramePr>
        <p:xfrm>
          <a:off x="711200" y="1549400"/>
          <a:ext cx="7264400" cy="4673600"/>
        </p:xfrm>
        <a:graphic>
          <a:graphicData uri="http://schemas.openxmlformats.org/presentationml/2006/ole">
            <p:oleObj spid="_x0000_s10292" r:id="rId3" imgW="7260965" imgH="4676037" progId="Excel.Sheet.8">
              <p:embed/>
            </p:oleObj>
          </a:graphicData>
        </a:graphic>
      </p:graphicFrame>
      <p:sp>
        <p:nvSpPr>
          <p:cNvPr id="43012" name="TextBox 3"/>
          <p:cNvSpPr txBox="1">
            <a:spLocks noChangeArrowheads="1"/>
          </p:cNvSpPr>
          <p:nvPr/>
        </p:nvSpPr>
        <p:spPr bwMode="auto">
          <a:xfrm>
            <a:off x="2133600" y="6264275"/>
            <a:ext cx="46482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500">
                <a:latin typeface="Times New Roman" pitchFamily="18" charset="0"/>
                <a:ea typeface="ＭＳ Ｐゴシック" pitchFamily="34" charset="-128"/>
                <a:sym typeface="Gill Sans" charset="0"/>
              </a:rPr>
              <a:t>* </a:t>
            </a:r>
            <a:r>
              <a:rPr lang="en-US" altLang="en-US" sz="1400">
                <a:latin typeface="Times New Roman" pitchFamily="18" charset="0"/>
                <a:ea typeface="ＭＳ Ｐゴシック" pitchFamily="34" charset="-128"/>
                <a:sym typeface="Gill Sans" charset="0"/>
              </a:rPr>
              <a:t>Chi Square Analyses: Both CM groups &gt; MET/CBT (p&lt;.05)</a:t>
            </a:r>
          </a:p>
        </p:txBody>
      </p:sp>
    </p:spTree>
    <p:extLst>
      <p:ext uri="{BB962C8B-B14F-4D97-AF65-F5344CB8AC3E}">
        <p14:creationId xmlns:p14="http://schemas.microsoft.com/office/powerpoint/2010/main" xmlns="" val="295152520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dirty="0"/>
              <a:t>Post Treatment Abstinence </a:t>
            </a:r>
            <a:br>
              <a:rPr lang="en-US" dirty="0"/>
            </a:br>
            <a:endParaRPr lang="en-US" altLang="en-US" dirty="0" smtClean="0"/>
          </a:p>
        </p:txBody>
      </p:sp>
      <p:sp>
        <p:nvSpPr>
          <p:cNvPr id="44036" name="TextBox 2"/>
          <p:cNvSpPr txBox="1">
            <a:spLocks noChangeArrowheads="1"/>
          </p:cNvSpPr>
          <p:nvPr/>
        </p:nvSpPr>
        <p:spPr bwMode="auto">
          <a:xfrm>
            <a:off x="609600" y="5943600"/>
            <a:ext cx="83454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000" b="1">
                <a:latin typeface="Times New Roman" pitchFamily="18" charset="0"/>
                <a:ea typeface="ＭＳ Ｐゴシック" pitchFamily="34" charset="-128"/>
                <a:sym typeface="Gill Sans" charset="0"/>
              </a:rPr>
              <a:t>GEE analysis with paired contrasts</a:t>
            </a:r>
          </a:p>
          <a:p>
            <a:pPr eaLnBrk="1" hangingPunct="1">
              <a:spcBef>
                <a:spcPct val="0"/>
              </a:spcBef>
              <a:buClrTx/>
              <a:buSzTx/>
              <a:buFontTx/>
              <a:buNone/>
            </a:pPr>
            <a:r>
              <a:rPr lang="en-US" altLang="en-US" sz="2000">
                <a:latin typeface="Times New Roman" pitchFamily="18" charset="0"/>
                <a:ea typeface="ＭＳ Ｐゴシック" pitchFamily="34" charset="-128"/>
                <a:sym typeface="Gill Sans" charset="0"/>
              </a:rPr>
              <a:t>  Significant relapse in MET/CBT (p&lt;.05)</a:t>
            </a:r>
            <a:r>
              <a:rPr lang="en-US" altLang="en-US" sz="2000" b="1">
                <a:latin typeface="Times New Roman" pitchFamily="18" charset="0"/>
                <a:ea typeface="ＭＳ Ｐゴシック" pitchFamily="34" charset="-128"/>
                <a:sym typeface="Gill Sans" charset="0"/>
              </a:rPr>
              <a:t>: </a:t>
            </a:r>
            <a:r>
              <a:rPr lang="en-US" altLang="en-US" sz="2000">
                <a:latin typeface="Times New Roman" pitchFamily="18" charset="0"/>
                <a:ea typeface="ＭＳ Ｐゴシック" pitchFamily="34" charset="-128"/>
                <a:sym typeface="Gill Sans" charset="0"/>
              </a:rPr>
              <a:t>no differences between conditions</a:t>
            </a:r>
          </a:p>
        </p:txBody>
      </p:sp>
      <p:sp>
        <p:nvSpPr>
          <p:cNvPr id="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4144460244"/>
              </p:ext>
            </p:extLst>
          </p:nvPr>
        </p:nvGraphicFramePr>
        <p:xfrm>
          <a:off x="1600200" y="1249100"/>
          <a:ext cx="5638800" cy="4359800"/>
        </p:xfrm>
        <a:graphic>
          <a:graphicData uri="http://schemas.openxmlformats.org/presentationml/2006/ole">
            <p:oleObj spid="_x0000_s11316" r:id="rId3" imgW="3352800" imgH="2590465" progId="">
              <p:embed/>
            </p:oleObj>
          </a:graphicData>
        </a:graphic>
      </p:graphicFrame>
    </p:spTree>
    <p:extLst>
      <p:ext uri="{BB962C8B-B14F-4D97-AF65-F5344CB8AC3E}">
        <p14:creationId xmlns:p14="http://schemas.microsoft.com/office/powerpoint/2010/main" xmlns="" val="18065344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Use Frequency</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1011555035"/>
              </p:ext>
            </p:extLst>
          </p:nvPr>
        </p:nvGraphicFramePr>
        <p:xfrm>
          <a:off x="1828800" y="1447800"/>
          <a:ext cx="5715000" cy="4415235"/>
        </p:xfrm>
        <a:graphic>
          <a:graphicData uri="http://schemas.openxmlformats.org/presentationml/2006/ole">
            <p:oleObj spid="_x0000_s12341" r:id="rId3" imgW="3352800" imgH="2590465" progId="">
              <p:embed/>
            </p:oleObj>
          </a:graphicData>
        </a:graphic>
      </p:graphicFrame>
      <p:sp>
        <p:nvSpPr>
          <p:cNvPr id="5" name="TextBox 4"/>
          <p:cNvSpPr txBox="1"/>
          <p:nvPr/>
        </p:nvSpPr>
        <p:spPr>
          <a:xfrm>
            <a:off x="685800" y="5898696"/>
            <a:ext cx="8229600" cy="923330"/>
          </a:xfrm>
          <a:prstGeom prst="rect">
            <a:avLst/>
          </a:prstGeom>
          <a:noFill/>
        </p:spPr>
        <p:txBody>
          <a:bodyPr wrap="square" rtlCol="0">
            <a:spAutoFit/>
          </a:bodyPr>
          <a:lstStyle/>
          <a:p>
            <a:r>
              <a:rPr lang="en-US" dirty="0"/>
              <a:t>0=0% days used, 1=greater than 0 and less than 15% of days used, 2=15% or more and less than 50% of days used, and 3=50% or more days </a:t>
            </a:r>
            <a:r>
              <a:rPr lang="en-US" dirty="0" smtClean="0"/>
              <a:t>used; </a:t>
            </a:r>
            <a:r>
              <a:rPr lang="en-US" dirty="0" smtClean="0">
                <a:solidFill>
                  <a:srgbClr val="FF0000"/>
                </a:solidFill>
              </a:rPr>
              <a:t>during treatment improvement sustained post treatment</a:t>
            </a:r>
            <a:endParaRPr lang="en-US" dirty="0">
              <a:solidFill>
                <a:srgbClr val="FF0000"/>
              </a:solidFill>
            </a:endParaRPr>
          </a:p>
        </p:txBody>
      </p:sp>
    </p:spTree>
    <p:extLst>
      <p:ext uri="{BB962C8B-B14F-4D97-AF65-F5344CB8AC3E}">
        <p14:creationId xmlns:p14="http://schemas.microsoft.com/office/powerpoint/2010/main" xmlns="" val="3710225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defRPr/>
            </a:pPr>
            <a:r>
              <a:rPr lang="en-US" dirty="0">
                <a:latin typeface="Arial" pitchFamily="34" charset="0"/>
                <a:ea typeface="ＭＳ Ｐゴシック"/>
                <a:cs typeface="Arial" pitchFamily="34" charset="0"/>
              </a:rPr>
              <a:t>Summary</a:t>
            </a:r>
            <a:endParaRPr lang="en-US" altLang="en-US" dirty="0" smtClean="0"/>
          </a:p>
        </p:txBody>
      </p:sp>
      <p:sp>
        <p:nvSpPr>
          <p:cNvPr id="37891" name="Content Placeholder 3"/>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spcAft>
                <a:spcPts val="1000"/>
              </a:spcAft>
              <a:defRPr/>
            </a:pPr>
            <a:r>
              <a:rPr lang="en-US" altLang="en-US" dirty="0" smtClean="0">
                <a:latin typeface="Arial" pitchFamily="34" charset="0"/>
                <a:ea typeface="MS PGothic" pitchFamily="34" charset="-128"/>
                <a:cs typeface="Arial" pitchFamily="34" charset="0"/>
              </a:rPr>
              <a:t>Replicated positive CM effects on abstinence during treatment in a more diverse, lower SES, sample. </a:t>
            </a:r>
          </a:p>
          <a:p>
            <a:pPr>
              <a:spcBef>
                <a:spcPct val="0"/>
              </a:spcBef>
              <a:spcAft>
                <a:spcPts val="1000"/>
              </a:spcAft>
              <a:defRPr/>
            </a:pPr>
            <a:r>
              <a:rPr lang="en-US" altLang="en-US" dirty="0" smtClean="0">
                <a:latin typeface="Arial" pitchFamily="34" charset="0"/>
                <a:ea typeface="MS PGothic" pitchFamily="34" charset="-128"/>
                <a:cs typeface="Arial" pitchFamily="34" charset="0"/>
              </a:rPr>
              <a:t>Parent training did not enhance effects on abstinence during or post treatment.</a:t>
            </a:r>
          </a:p>
          <a:p>
            <a:pPr>
              <a:spcBef>
                <a:spcPct val="0"/>
              </a:spcBef>
              <a:spcAft>
                <a:spcPts val="1000"/>
              </a:spcAft>
              <a:defRPr/>
            </a:pPr>
            <a:r>
              <a:rPr lang="en-US" altLang="en-US" dirty="0" smtClean="0">
                <a:latin typeface="Arial" pitchFamily="34" charset="0"/>
                <a:ea typeface="MS PGothic" pitchFamily="34" charset="-128"/>
                <a:cs typeface="Arial" pitchFamily="34" charset="0"/>
              </a:rPr>
              <a:t>Maintenance of </a:t>
            </a:r>
            <a:r>
              <a:rPr lang="en-US" altLang="en-US" b="1" dirty="0" smtClean="0">
                <a:solidFill>
                  <a:srgbClr val="FF0000"/>
                </a:solidFill>
                <a:latin typeface="Arial" pitchFamily="34" charset="0"/>
                <a:ea typeface="MS PGothic" pitchFamily="34" charset="-128"/>
                <a:cs typeface="Arial" pitchFamily="34" charset="0"/>
              </a:rPr>
              <a:t>abstinence</a:t>
            </a:r>
            <a:r>
              <a:rPr lang="en-US" altLang="en-US" dirty="0" smtClean="0">
                <a:solidFill>
                  <a:srgbClr val="FF0000"/>
                </a:solidFill>
                <a:latin typeface="Arial" pitchFamily="34" charset="0"/>
                <a:ea typeface="MS PGothic" pitchFamily="34" charset="-128"/>
                <a:cs typeface="Arial" pitchFamily="34" charset="0"/>
              </a:rPr>
              <a:t> </a:t>
            </a:r>
            <a:r>
              <a:rPr lang="en-US" altLang="en-US" dirty="0" smtClean="0">
                <a:latin typeface="Arial" pitchFamily="34" charset="0"/>
                <a:ea typeface="MS PGothic" pitchFamily="34" charset="-128"/>
                <a:cs typeface="Arial" pitchFamily="34" charset="0"/>
              </a:rPr>
              <a:t>was poor across all treatments; reductions in </a:t>
            </a:r>
            <a:r>
              <a:rPr lang="en-US" altLang="en-US" b="1" dirty="0" smtClean="0">
                <a:solidFill>
                  <a:srgbClr val="FF0000"/>
                </a:solidFill>
                <a:latin typeface="Arial" pitchFamily="34" charset="0"/>
                <a:ea typeface="MS PGothic" pitchFamily="34" charset="-128"/>
                <a:cs typeface="Arial" pitchFamily="34" charset="0"/>
              </a:rPr>
              <a:t>use frequency</a:t>
            </a:r>
            <a:r>
              <a:rPr lang="en-US" altLang="en-US" dirty="0" smtClean="0">
                <a:latin typeface="Arial" pitchFamily="34" charset="0"/>
                <a:ea typeface="MS PGothic" pitchFamily="34" charset="-128"/>
                <a:cs typeface="Arial" pitchFamily="34" charset="0"/>
              </a:rPr>
              <a:t> were sustained</a:t>
            </a:r>
          </a:p>
        </p:txBody>
      </p:sp>
    </p:spTree>
    <p:extLst>
      <p:ext uri="{BB962C8B-B14F-4D97-AF65-F5344CB8AC3E}">
        <p14:creationId xmlns:p14="http://schemas.microsoft.com/office/powerpoint/2010/main" xmlns="" val="126360767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Alcohol Study</a:t>
            </a:r>
            <a:endParaRPr lang="en-US" dirty="0"/>
          </a:p>
        </p:txBody>
      </p:sp>
      <p:sp>
        <p:nvSpPr>
          <p:cNvPr id="3" name="Content Placeholder 2"/>
          <p:cNvSpPr>
            <a:spLocks noGrp="1"/>
          </p:cNvSpPr>
          <p:nvPr>
            <p:ph idx="1"/>
          </p:nvPr>
        </p:nvSpPr>
        <p:spPr/>
        <p:txBody>
          <a:bodyPr/>
          <a:lstStyle/>
          <a:p>
            <a:r>
              <a:rPr lang="en-US" dirty="0" smtClean="0"/>
              <a:t>Similar to MJ trial except:</a:t>
            </a:r>
          </a:p>
          <a:p>
            <a:pPr lvl="1"/>
            <a:r>
              <a:rPr lang="en-US" dirty="0" smtClean="0"/>
              <a:t>Alcohol abuse/dependence or binge episodes was inclusion criteria</a:t>
            </a:r>
          </a:p>
          <a:p>
            <a:pPr lvl="1"/>
            <a:r>
              <a:rPr lang="en-US" dirty="0" smtClean="0"/>
              <a:t>Used Fishbowl (same magnitude as voucher program)</a:t>
            </a:r>
          </a:p>
          <a:p>
            <a:pPr lvl="1"/>
            <a:r>
              <a:rPr lang="en-US" dirty="0" smtClean="0"/>
              <a:t>Used </a:t>
            </a:r>
            <a:r>
              <a:rPr lang="en-US" dirty="0" err="1" smtClean="0"/>
              <a:t>EtG</a:t>
            </a:r>
            <a:r>
              <a:rPr lang="en-US" dirty="0" smtClean="0"/>
              <a:t> (ethyl glucuronide) to measure alcohol use in urine samples</a:t>
            </a:r>
            <a:endParaRPr lang="en-US" dirty="0"/>
          </a:p>
        </p:txBody>
      </p:sp>
    </p:spTree>
    <p:extLst>
      <p:ext uri="{BB962C8B-B14F-4D97-AF65-F5344CB8AC3E}">
        <p14:creationId xmlns:p14="http://schemas.microsoft.com/office/powerpoint/2010/main" xmlns="" val="830801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SmartArt Placeholder 22534"/>
          <p:cNvGrpSpPr>
            <a:grpSpLocks/>
          </p:cNvGrpSpPr>
          <p:nvPr/>
        </p:nvGrpSpPr>
        <p:grpSpPr bwMode="auto">
          <a:xfrm>
            <a:off x="1752600" y="304800"/>
            <a:ext cx="5629275" cy="6384925"/>
            <a:chOff x="814" y="1017"/>
            <a:chExt cx="1850" cy="2447"/>
          </a:xfrm>
        </p:grpSpPr>
        <p:cxnSp>
          <p:nvCxnSpPr>
            <p:cNvPr id="36868" name="_s22564"/>
            <p:cNvCxnSpPr>
              <a:cxnSpLocks noChangeShapeType="1"/>
              <a:stCxn id="18" idx="0"/>
              <a:endCxn id="36883" idx="2"/>
            </p:cNvCxnSpPr>
            <p:nvPr/>
          </p:nvCxnSpPr>
          <p:spPr bwMode="auto">
            <a:xfrm flipV="1">
              <a:off x="2232" y="3032"/>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69" name="_s22560"/>
            <p:cNvCxnSpPr>
              <a:cxnSpLocks noChangeShapeType="1"/>
              <a:stCxn id="16" idx="0"/>
              <a:endCxn id="36880" idx="2"/>
            </p:cNvCxnSpPr>
            <p:nvPr/>
          </p:nvCxnSpPr>
          <p:spPr bwMode="auto">
            <a:xfrm flipV="1">
              <a:off x="1246" y="2163"/>
              <a:ext cx="0" cy="101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0" name="_s22554"/>
            <p:cNvCxnSpPr>
              <a:cxnSpLocks noChangeShapeType="1"/>
              <a:stCxn id="36883" idx="0"/>
              <a:endCxn id="36882" idx="2"/>
            </p:cNvCxnSpPr>
            <p:nvPr/>
          </p:nvCxnSpPr>
          <p:spPr bwMode="auto">
            <a:xfrm flipV="1">
              <a:off x="2232" y="2600"/>
              <a:ext cx="0" cy="145"/>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1" name="_s22552"/>
            <p:cNvCxnSpPr>
              <a:cxnSpLocks noChangeShapeType="1"/>
              <a:stCxn id="36882" idx="0"/>
              <a:endCxn id="36881" idx="2"/>
            </p:cNvCxnSpPr>
            <p:nvPr/>
          </p:nvCxnSpPr>
          <p:spPr bwMode="auto">
            <a:xfrm flipV="1">
              <a:off x="2232" y="2169"/>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2" name="_s22548"/>
            <p:cNvCxnSpPr>
              <a:cxnSpLocks noChangeShapeType="1"/>
              <a:stCxn id="36881" idx="0"/>
              <a:endCxn id="36879" idx="2"/>
            </p:cNvCxnSpPr>
            <p:nvPr/>
          </p:nvCxnSpPr>
          <p:spPr bwMode="auto">
            <a:xfrm flipV="1">
              <a:off x="2232" y="1737"/>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3" name="_s22544"/>
            <p:cNvCxnSpPr>
              <a:cxnSpLocks noChangeShapeType="1"/>
              <a:stCxn id="36880" idx="0"/>
              <a:endCxn id="36878" idx="2"/>
            </p:cNvCxnSpPr>
            <p:nvPr/>
          </p:nvCxnSpPr>
          <p:spPr bwMode="auto">
            <a:xfrm flipV="1">
              <a:off x="1246" y="1731"/>
              <a:ext cx="0" cy="144"/>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874" name="_s22542"/>
            <p:cNvCxnSpPr>
              <a:cxnSpLocks noChangeShapeType="1"/>
              <a:stCxn id="36879" idx="0"/>
              <a:endCxn id="36877" idx="2"/>
            </p:cNvCxnSpPr>
            <p:nvPr/>
          </p:nvCxnSpPr>
          <p:spPr bwMode="auto">
            <a:xfrm rot="16200000" flipV="1">
              <a:off x="1908" y="1125"/>
              <a:ext cx="144" cy="50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xmlns="">
                  <a:noFill/>
                </a14:hiddenFill>
              </a:ext>
            </a:extLst>
          </p:spPr>
        </p:cxnSp>
        <p:cxnSp>
          <p:nvCxnSpPr>
            <p:cNvPr id="36875" name="_s22541"/>
            <p:cNvCxnSpPr>
              <a:cxnSpLocks noChangeShapeType="1"/>
              <a:endCxn id="36877" idx="2"/>
            </p:cNvCxnSpPr>
            <p:nvPr/>
          </p:nvCxnSpPr>
          <p:spPr bwMode="auto">
            <a:xfrm flipH="1" flipV="1">
              <a:off x="1728" y="1305"/>
              <a:ext cx="6" cy="69"/>
            </a:xfrm>
            <a:prstGeom prst="straightConnector1">
              <a:avLst/>
            </a:prstGeom>
            <a:noFill/>
            <a:ln w="9525">
              <a:solidFill>
                <a:schemeClr val="bg2"/>
              </a:solidFill>
              <a:round/>
              <a:headEnd/>
              <a:tailEnd/>
            </a:ln>
            <a:extLst>
              <a:ext uri="{909E8E84-426E-40DD-AFC4-6F175D3DCCD1}">
                <a14:hiddenFill xmlns:a14="http://schemas.microsoft.com/office/drawing/2010/main" xmlns="">
                  <a:noFill/>
                </a14:hiddenFill>
              </a:ext>
            </a:extLst>
          </p:spPr>
        </p:cxnSp>
        <p:cxnSp>
          <p:nvCxnSpPr>
            <p:cNvPr id="36876" name="_s22540"/>
            <p:cNvCxnSpPr>
              <a:cxnSpLocks noChangeShapeType="1"/>
              <a:stCxn id="36878" idx="0"/>
              <a:endCxn id="36877" idx="2"/>
            </p:cNvCxnSpPr>
            <p:nvPr/>
          </p:nvCxnSpPr>
          <p:spPr bwMode="auto">
            <a:xfrm rot="5400000" flipH="1" flipV="1">
              <a:off x="1418" y="1133"/>
              <a:ext cx="138" cy="482"/>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xmlns="">
                  <a:noFill/>
                </a14:hiddenFill>
              </a:ext>
            </a:extLst>
          </p:spPr>
        </p:cxnSp>
        <p:sp>
          <p:nvSpPr>
            <p:cNvPr id="36877" name="_s22536"/>
            <p:cNvSpPr>
              <a:spLocks noChangeArrowheads="1"/>
            </p:cNvSpPr>
            <p:nvPr/>
          </p:nvSpPr>
          <p:spPr bwMode="auto">
            <a:xfrm>
              <a:off x="1296" y="1017"/>
              <a:ext cx="864" cy="288"/>
            </a:xfrm>
            <a:prstGeom prst="roundRect">
              <a:avLst>
                <a:gd name="adj" fmla="val 50000"/>
              </a:avLst>
            </a:prstGeom>
            <a:noFill/>
            <a:ln w="28575">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smtClean="0">
                  <a:latin typeface="Arial" charset="0"/>
                </a:rPr>
                <a:t>N=75</a:t>
              </a:r>
              <a:endParaRPr lang="en-US" altLang="en-US" sz="1600" dirty="0">
                <a:latin typeface="Arial" charset="0"/>
              </a:endParaRPr>
            </a:p>
            <a:p>
              <a:pPr algn="ctr">
                <a:spcBef>
                  <a:spcPct val="0"/>
                </a:spcBef>
                <a:buClrTx/>
                <a:buSzTx/>
                <a:buFontTx/>
                <a:buNone/>
              </a:pPr>
              <a:r>
                <a:rPr lang="en-US" altLang="en-US" sz="1600" dirty="0">
                  <a:latin typeface="Arial" charset="0"/>
                </a:rPr>
                <a:t>Randomly Assigned</a:t>
              </a:r>
            </a:p>
          </p:txBody>
        </p:sp>
        <p:sp>
          <p:nvSpPr>
            <p:cNvPr id="36878" name="_s22537"/>
            <p:cNvSpPr>
              <a:spLocks noChangeArrowheads="1"/>
            </p:cNvSpPr>
            <p:nvPr/>
          </p:nvSpPr>
          <p:spPr bwMode="auto">
            <a:xfrm>
              <a:off x="814" y="1443"/>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smtClean="0">
                  <a:latin typeface="Arial" charset="0"/>
                </a:rPr>
                <a:t>N=38</a:t>
              </a:r>
              <a:endParaRPr lang="en-US" altLang="en-US" sz="1600" dirty="0">
                <a:latin typeface="Arial" charset="0"/>
              </a:endParaRPr>
            </a:p>
            <a:p>
              <a:pPr algn="ctr">
                <a:spcBef>
                  <a:spcPct val="0"/>
                </a:spcBef>
                <a:buClrTx/>
                <a:buSzTx/>
                <a:buFontTx/>
                <a:buNone/>
              </a:pPr>
              <a:r>
                <a:rPr lang="en-US" altLang="en-US" sz="1600" dirty="0">
                  <a:latin typeface="Arial" charset="0"/>
                </a:rPr>
                <a:t>14 weeks MET/CBT</a:t>
              </a:r>
            </a:p>
            <a:p>
              <a:pPr algn="ctr">
                <a:spcBef>
                  <a:spcPct val="0"/>
                </a:spcBef>
                <a:buClrTx/>
                <a:buSzTx/>
                <a:buFontTx/>
                <a:buNone/>
              </a:pPr>
              <a:r>
                <a:rPr lang="en-US" altLang="en-US" sz="1600" dirty="0" smtClean="0">
                  <a:latin typeface="Arial" charset="0"/>
                </a:rPr>
                <a:t>1x/week </a:t>
              </a:r>
              <a:r>
                <a:rPr lang="en-US" altLang="en-US" sz="1600" dirty="0">
                  <a:latin typeface="Arial" charset="0"/>
                </a:rPr>
                <a:t>UA</a:t>
              </a:r>
            </a:p>
          </p:txBody>
        </p:sp>
        <p:sp>
          <p:nvSpPr>
            <p:cNvPr id="36879" name="_s22539"/>
            <p:cNvSpPr>
              <a:spLocks noChangeArrowheads="1"/>
            </p:cNvSpPr>
            <p:nvPr/>
          </p:nvSpPr>
          <p:spPr bwMode="auto">
            <a:xfrm>
              <a:off x="1800" y="1449"/>
              <a:ext cx="864" cy="288"/>
            </a:xfrm>
            <a:prstGeom prst="roundRect">
              <a:avLst>
                <a:gd name="adj"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smtClean="0">
                  <a:latin typeface="Arial" charset="0"/>
                </a:rPr>
                <a:t>N=37</a:t>
              </a:r>
              <a:endParaRPr lang="en-US" altLang="en-US" sz="1600" dirty="0">
                <a:latin typeface="Arial" charset="0"/>
              </a:endParaRPr>
            </a:p>
            <a:p>
              <a:pPr algn="ctr">
                <a:spcBef>
                  <a:spcPct val="0"/>
                </a:spcBef>
                <a:buClrTx/>
                <a:buSzTx/>
                <a:buFontTx/>
                <a:buNone/>
              </a:pPr>
              <a:r>
                <a:rPr lang="en-US" altLang="en-US" sz="1600" dirty="0">
                  <a:latin typeface="Arial" charset="0"/>
                </a:rPr>
                <a:t>14 weeks MET/CBT</a:t>
              </a:r>
            </a:p>
            <a:p>
              <a:pPr algn="ctr">
                <a:spcBef>
                  <a:spcPct val="0"/>
                </a:spcBef>
                <a:buClrTx/>
                <a:buSzTx/>
                <a:buFontTx/>
                <a:buNone/>
              </a:pPr>
              <a:r>
                <a:rPr lang="en-US" altLang="en-US" sz="1600" dirty="0" smtClean="0">
                  <a:latin typeface="Arial" charset="0"/>
                </a:rPr>
                <a:t>1x/week </a:t>
              </a:r>
              <a:r>
                <a:rPr lang="en-US" altLang="en-US" sz="1600" dirty="0">
                  <a:latin typeface="Arial" charset="0"/>
                </a:rPr>
                <a:t>UA</a:t>
              </a:r>
            </a:p>
          </p:txBody>
        </p:sp>
        <p:sp>
          <p:nvSpPr>
            <p:cNvPr id="36880" name="_s22543"/>
            <p:cNvSpPr>
              <a:spLocks noChangeArrowheads="1"/>
            </p:cNvSpPr>
            <p:nvPr/>
          </p:nvSpPr>
          <p:spPr bwMode="auto">
            <a:xfrm>
              <a:off x="814" y="1875"/>
              <a:ext cx="864" cy="288"/>
            </a:xfrm>
            <a:prstGeom prst="roundRect">
              <a:avLst>
                <a:gd name="adj" fmla="val 50000"/>
              </a:avLst>
            </a:prstGeom>
            <a:noFill/>
            <a:ln w="2857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Participation </a:t>
              </a:r>
            </a:p>
            <a:p>
              <a:pPr algn="ctr">
                <a:spcBef>
                  <a:spcPct val="0"/>
                </a:spcBef>
                <a:buClrTx/>
                <a:buSzTx/>
                <a:buFontTx/>
                <a:buNone/>
              </a:pPr>
              <a:r>
                <a:rPr lang="en-US" altLang="en-US" sz="1600">
                  <a:latin typeface="Arial" charset="0"/>
                </a:rPr>
                <a:t>Incentives</a:t>
              </a:r>
            </a:p>
          </p:txBody>
        </p:sp>
        <p:sp>
          <p:nvSpPr>
            <p:cNvPr id="36881" name="_s22547"/>
            <p:cNvSpPr>
              <a:spLocks noChangeArrowheads="1"/>
            </p:cNvSpPr>
            <p:nvPr/>
          </p:nvSpPr>
          <p:spPr bwMode="auto">
            <a:xfrm>
              <a:off x="1800" y="1881"/>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Abstinence Based</a:t>
              </a:r>
            </a:p>
            <a:p>
              <a:pPr algn="ctr">
                <a:spcBef>
                  <a:spcPct val="0"/>
                </a:spcBef>
                <a:buClrTx/>
                <a:buSzTx/>
                <a:buFontTx/>
                <a:buNone/>
              </a:pPr>
              <a:r>
                <a:rPr lang="en-US" altLang="en-US" sz="1600">
                  <a:latin typeface="Arial" charset="0"/>
                </a:rPr>
                <a:t>Incentives</a:t>
              </a:r>
            </a:p>
          </p:txBody>
        </p:sp>
        <p:sp>
          <p:nvSpPr>
            <p:cNvPr id="36882" name="_s22551"/>
            <p:cNvSpPr>
              <a:spLocks noChangeArrowheads="1"/>
            </p:cNvSpPr>
            <p:nvPr/>
          </p:nvSpPr>
          <p:spPr bwMode="auto">
            <a:xfrm>
              <a:off x="1800" y="2313"/>
              <a:ext cx="864" cy="287"/>
            </a:xfrm>
            <a:prstGeom prst="roundRect">
              <a:avLst>
                <a:gd name="adj" fmla="val 50000"/>
              </a:avLst>
            </a:prstGeom>
            <a:noFill/>
            <a:ln w="28575">
              <a:solidFill>
                <a:srgbClr val="CC0099"/>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Parent Substance</a:t>
              </a:r>
            </a:p>
            <a:p>
              <a:pPr algn="ctr">
                <a:spcBef>
                  <a:spcPct val="0"/>
                </a:spcBef>
                <a:buClrTx/>
                <a:buSzTx/>
                <a:buFontTx/>
                <a:buNone/>
              </a:pPr>
              <a:r>
                <a:rPr lang="en-US" altLang="en-US" sz="1600">
                  <a:latin typeface="Arial" charset="0"/>
                </a:rPr>
                <a:t>Monitoring Contract</a:t>
              </a:r>
            </a:p>
          </p:txBody>
        </p:sp>
        <p:sp>
          <p:nvSpPr>
            <p:cNvPr id="36883" name="_s22553"/>
            <p:cNvSpPr>
              <a:spLocks noChangeArrowheads="1"/>
            </p:cNvSpPr>
            <p:nvPr/>
          </p:nvSpPr>
          <p:spPr bwMode="auto">
            <a:xfrm>
              <a:off x="1800" y="2745"/>
              <a:ext cx="864" cy="287"/>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a:latin typeface="Arial" charset="0"/>
                </a:rPr>
                <a:t>Parent Training</a:t>
              </a:r>
            </a:p>
          </p:txBody>
        </p:sp>
        <p:sp>
          <p:nvSpPr>
            <p:cNvPr id="16" name="_s22559"/>
            <p:cNvSpPr>
              <a:spLocks noChangeArrowheads="1"/>
            </p:cNvSpPr>
            <p:nvPr/>
          </p:nvSpPr>
          <p:spPr bwMode="auto">
            <a:xfrm>
              <a:off x="814" y="3177"/>
              <a:ext cx="864" cy="287"/>
            </a:xfrm>
            <a:prstGeom prst="roundRect">
              <a:avLst>
                <a:gd name="adj" fmla="val 50000"/>
              </a:avLst>
            </a:prstGeom>
            <a:noFill/>
            <a:ln w="28575">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p>
              <a:pPr algn="ctr">
                <a:defRPr/>
              </a:pPr>
              <a:r>
                <a:rPr lang="en-US" sz="1600" dirty="0">
                  <a:latin typeface="Arial" pitchFamily="34" charset="0"/>
                </a:rPr>
                <a:t>Post RX 12 weekly UAs</a:t>
              </a:r>
            </a:p>
          </p:txBody>
        </p:sp>
        <p:sp>
          <p:nvSpPr>
            <p:cNvPr id="18" name="_s22563"/>
            <p:cNvSpPr>
              <a:spLocks noChangeArrowheads="1"/>
            </p:cNvSpPr>
            <p:nvPr/>
          </p:nvSpPr>
          <p:spPr bwMode="auto">
            <a:xfrm>
              <a:off x="1800" y="3176"/>
              <a:ext cx="864" cy="287"/>
            </a:xfrm>
            <a:prstGeom prst="roundRect">
              <a:avLst>
                <a:gd name="adj" fmla="val 50000"/>
              </a:avLst>
            </a:prstGeom>
            <a:noFill/>
            <a:ln w="28575">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lIns="84125" tIns="0" rIns="84125" bIns="0" anchor="ctr"/>
            <a:lstStyle/>
            <a:p>
              <a:pPr algn="ctr">
                <a:defRPr/>
              </a:pPr>
              <a:r>
                <a:rPr lang="en-US" sz="1600" dirty="0">
                  <a:latin typeface="Arial" pitchFamily="34" charset="0"/>
                  <a:ea typeface="ヒラギノ角ゴ ProN W3" charset="0"/>
                  <a:cs typeface="ヒラギノ角ゴ ProN W3" charset="0"/>
                </a:rPr>
                <a:t>Post RX 12 weekly UAs</a:t>
              </a:r>
            </a:p>
          </p:txBody>
        </p:sp>
      </p:grpSp>
    </p:spTree>
    <p:extLst>
      <p:ext uri="{BB962C8B-B14F-4D97-AF65-F5344CB8AC3E}">
        <p14:creationId xmlns:p14="http://schemas.microsoft.com/office/powerpoint/2010/main" xmlns="" val="2823212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SmartArt Placeholder 2"/>
          <p:cNvSpPr>
            <a:spLocks noGrp="1"/>
          </p:cNvSpPr>
          <p:nvPr>
            <p:ph type="dgm" idx="1"/>
          </p:nvPr>
        </p:nvSpPr>
        <p:spPr/>
      </p:sp>
      <p:graphicFrame>
        <p:nvGraphicFramePr>
          <p:cNvPr id="4" name="Table 3"/>
          <p:cNvGraphicFramePr>
            <a:graphicFrameLocks noGrp="1"/>
          </p:cNvGraphicFramePr>
          <p:nvPr>
            <p:extLst>
              <p:ext uri="{D42A27DB-BD31-4B8C-83A1-F6EECF244321}">
                <p14:modId xmlns:p14="http://schemas.microsoft.com/office/powerpoint/2010/main" xmlns="" val="1942672947"/>
              </p:ext>
            </p:extLst>
          </p:nvPr>
        </p:nvGraphicFramePr>
        <p:xfrm>
          <a:off x="152400" y="1600200"/>
          <a:ext cx="8839199" cy="5269039"/>
        </p:xfrm>
        <a:graphic>
          <a:graphicData uri="http://schemas.openxmlformats.org/drawingml/2006/table">
            <a:tbl>
              <a:tblPr firstRow="1" firstCol="1" bandRow="1">
                <a:tableStyleId>{5C22544A-7EE6-4342-B048-85BDC9FD1C3A}</a:tableStyleId>
              </a:tblPr>
              <a:tblGrid>
                <a:gridCol w="3429000"/>
                <a:gridCol w="2329229"/>
                <a:gridCol w="3080970"/>
              </a:tblGrid>
              <a:tr h="452596">
                <a:tc>
                  <a:txBody>
                    <a:bodyPr/>
                    <a:lstStyle/>
                    <a:p>
                      <a:pPr marL="0" marR="0" algn="ctr">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MET/CBT+CM+PT</a:t>
                      </a:r>
                    </a:p>
                    <a:p>
                      <a:pPr marL="0" marR="0" algn="ctr">
                        <a:lnSpc>
                          <a:spcPct val="115000"/>
                        </a:lnSpc>
                        <a:spcBef>
                          <a:spcPts val="0"/>
                        </a:spcBef>
                        <a:spcAft>
                          <a:spcPts val="0"/>
                        </a:spcAft>
                      </a:pPr>
                      <a:r>
                        <a:rPr lang="en-US" sz="2000" dirty="0">
                          <a:effectLst/>
                        </a:rPr>
                        <a:t>(n = 37)</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MET/CBT</a:t>
                      </a:r>
                    </a:p>
                    <a:p>
                      <a:pPr marL="0" marR="0" algn="ctr">
                        <a:lnSpc>
                          <a:spcPct val="115000"/>
                        </a:lnSpc>
                        <a:spcBef>
                          <a:spcPts val="0"/>
                        </a:spcBef>
                        <a:spcAft>
                          <a:spcPts val="0"/>
                        </a:spcAft>
                      </a:pPr>
                      <a:r>
                        <a:rPr lang="en-US" sz="2000">
                          <a:effectLst/>
                        </a:rPr>
                        <a:t>(n = 38)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nchor="b"/>
                </a:tc>
              </a:tr>
              <a:tr h="150865">
                <a:tc>
                  <a:txBody>
                    <a:bodyPr/>
                    <a:lstStyle/>
                    <a:p>
                      <a:pPr marL="0" marR="0">
                        <a:lnSpc>
                          <a:spcPct val="115000"/>
                        </a:lnSpc>
                        <a:spcBef>
                          <a:spcPts val="0"/>
                        </a:spcBef>
                        <a:spcAft>
                          <a:spcPts val="0"/>
                        </a:spcAft>
                      </a:pPr>
                      <a:r>
                        <a:rPr lang="en-US" sz="2000" dirty="0">
                          <a:effectLst/>
                        </a:rPr>
                        <a:t>   Male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27 (73.0%)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29 (76.3%)</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114300" marR="0" indent="-114300">
                        <a:lnSpc>
                          <a:spcPct val="115000"/>
                        </a:lnSpc>
                        <a:spcBef>
                          <a:spcPts val="0"/>
                        </a:spcBef>
                        <a:spcAft>
                          <a:spcPts val="0"/>
                        </a:spcAft>
                      </a:pPr>
                      <a:r>
                        <a:rPr lang="en-US" sz="2000" dirty="0">
                          <a:effectLst/>
                        </a:rPr>
                        <a:t>   </a:t>
                      </a:r>
                      <a:r>
                        <a:rPr lang="en-US" sz="2000" dirty="0" smtClean="0">
                          <a:effectLst/>
                        </a:rPr>
                        <a:t>Minority</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8 (21.6%)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6 (15.8%)</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0" marR="0">
                        <a:lnSpc>
                          <a:spcPct val="115000"/>
                        </a:lnSpc>
                        <a:spcBef>
                          <a:spcPts val="0"/>
                        </a:spcBef>
                        <a:spcAft>
                          <a:spcPts val="0"/>
                        </a:spcAft>
                      </a:pPr>
                      <a:r>
                        <a:rPr lang="en-US" sz="2000" dirty="0">
                          <a:effectLst/>
                        </a:rPr>
                        <a:t>Mean </a:t>
                      </a:r>
                      <a:r>
                        <a:rPr lang="en-US" sz="2000" dirty="0" err="1">
                          <a:effectLst/>
                        </a:rPr>
                        <a:t>SES</a:t>
                      </a:r>
                      <a:r>
                        <a:rPr lang="en-US" sz="2000" baseline="30000" dirty="0" err="1">
                          <a:effectLst/>
                        </a:rPr>
                        <a:t>c</a:t>
                      </a:r>
                      <a:r>
                        <a:rPr lang="en-US" sz="2000" dirty="0">
                          <a:effectLst/>
                        </a:rPr>
                        <a:t>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6.2 (2.2)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7.2 (1.6)</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0" marR="0">
                        <a:lnSpc>
                          <a:spcPct val="115000"/>
                        </a:lnSpc>
                        <a:spcBef>
                          <a:spcPts val="0"/>
                        </a:spcBef>
                        <a:spcAft>
                          <a:spcPts val="0"/>
                        </a:spcAft>
                      </a:pPr>
                      <a:r>
                        <a:rPr lang="en-US" sz="2000">
                          <a:effectLst/>
                        </a:rPr>
                        <a:t>Mean Age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16.1 (1.2)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16.2 (1.2)</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0" marR="0">
                        <a:lnSpc>
                          <a:spcPct val="115000"/>
                        </a:lnSpc>
                        <a:spcBef>
                          <a:spcPts val="0"/>
                        </a:spcBef>
                        <a:spcAft>
                          <a:spcPts val="0"/>
                        </a:spcAft>
                      </a:pPr>
                      <a:r>
                        <a:rPr lang="en-US" sz="2000" dirty="0">
                          <a:effectLst/>
                        </a:rPr>
                        <a:t>Tobacco user</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smtClean="0">
                          <a:effectLst/>
                        </a:rPr>
                        <a:t>30 </a:t>
                      </a:r>
                      <a:r>
                        <a:rPr lang="en-US" sz="2000" dirty="0">
                          <a:effectLst/>
                        </a:rPr>
                        <a:t>(81.1%)</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30 (79.0%)</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361759">
                <a:tc>
                  <a:txBody>
                    <a:bodyPr/>
                    <a:lstStyle/>
                    <a:p>
                      <a:pPr marL="0" marR="0">
                        <a:lnSpc>
                          <a:spcPct val="115000"/>
                        </a:lnSpc>
                        <a:spcBef>
                          <a:spcPts val="0"/>
                        </a:spcBef>
                        <a:spcAft>
                          <a:spcPts val="0"/>
                        </a:spcAft>
                      </a:pPr>
                      <a:r>
                        <a:rPr lang="en-US" sz="2000" dirty="0">
                          <a:effectLst/>
                        </a:rPr>
                        <a:t>Intake </a:t>
                      </a:r>
                      <a:r>
                        <a:rPr lang="en-US" sz="2000" dirty="0" smtClean="0">
                          <a:effectLst/>
                        </a:rPr>
                        <a:t>% days </a:t>
                      </a:r>
                      <a:r>
                        <a:rPr lang="en-US" sz="2000" dirty="0">
                          <a:effectLst/>
                        </a:rPr>
                        <a:t>used </a:t>
                      </a:r>
                      <a:r>
                        <a:rPr lang="en-US" sz="2000" dirty="0" smtClean="0">
                          <a:effectLst/>
                        </a:rPr>
                        <a:t>alcohol</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smtClean="0">
                          <a:effectLst/>
                        </a:rPr>
                        <a:t>12% (16%)</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smtClean="0">
                          <a:effectLst/>
                        </a:rPr>
                        <a:t>12% (14%)</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301731">
                <a:tc>
                  <a:txBody>
                    <a:bodyPr/>
                    <a:lstStyle/>
                    <a:p>
                      <a:pPr marL="0" marR="0">
                        <a:lnSpc>
                          <a:spcPct val="115000"/>
                        </a:lnSpc>
                        <a:spcBef>
                          <a:spcPts val="0"/>
                        </a:spcBef>
                        <a:spcAft>
                          <a:spcPts val="0"/>
                        </a:spcAft>
                      </a:pPr>
                      <a:r>
                        <a:rPr lang="en-US" sz="2000">
                          <a:effectLst/>
                        </a:rPr>
                        <a:t>Mean drinks per drinking day</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5.7 (4.9)</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6.4 (4.5)</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301731">
                <a:tc>
                  <a:txBody>
                    <a:bodyPr/>
                    <a:lstStyle/>
                    <a:p>
                      <a:pPr marL="0" marR="0">
                        <a:lnSpc>
                          <a:spcPct val="115000"/>
                        </a:lnSpc>
                        <a:spcBef>
                          <a:spcPts val="0"/>
                        </a:spcBef>
                        <a:spcAft>
                          <a:spcPts val="0"/>
                        </a:spcAft>
                      </a:pPr>
                      <a:r>
                        <a:rPr lang="en-US" sz="2000">
                          <a:effectLst/>
                        </a:rPr>
                        <a:t>Intake cannabis positive urine</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13 (35.1%)</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13 (34.2%)</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301731">
                <a:tc>
                  <a:txBody>
                    <a:bodyPr/>
                    <a:lstStyle/>
                    <a:p>
                      <a:pPr marL="0" marR="0">
                        <a:lnSpc>
                          <a:spcPct val="115000"/>
                        </a:lnSpc>
                        <a:spcBef>
                          <a:spcPts val="0"/>
                        </a:spcBef>
                        <a:spcAft>
                          <a:spcPts val="0"/>
                        </a:spcAft>
                      </a:pPr>
                      <a:r>
                        <a:rPr lang="en-US" sz="2000" dirty="0">
                          <a:effectLst/>
                        </a:rPr>
                        <a:t>Intake </a:t>
                      </a:r>
                      <a:r>
                        <a:rPr lang="en-US" sz="2000" dirty="0" smtClean="0">
                          <a:effectLst/>
                        </a:rPr>
                        <a:t>% days </a:t>
                      </a:r>
                      <a:r>
                        <a:rPr lang="en-US" sz="2000" dirty="0">
                          <a:effectLst/>
                        </a:rPr>
                        <a:t>used cannabis </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smtClean="0">
                          <a:effectLst/>
                        </a:rPr>
                        <a:t>28% (35%)</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smtClean="0">
                          <a:effectLst/>
                        </a:rPr>
                        <a:t>27% (34%)</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114300" marR="0" indent="-114300">
                        <a:lnSpc>
                          <a:spcPct val="115000"/>
                        </a:lnSpc>
                        <a:spcBef>
                          <a:spcPts val="0"/>
                        </a:spcBef>
                        <a:spcAft>
                          <a:spcPts val="0"/>
                        </a:spcAft>
                      </a:pPr>
                      <a:r>
                        <a:rPr lang="en-US" sz="2000" dirty="0" smtClean="0">
                          <a:effectLst/>
                        </a:rPr>
                        <a:t>Alcohol</a:t>
                      </a:r>
                      <a:r>
                        <a:rPr lang="en-US" sz="2000" baseline="0" dirty="0" smtClean="0">
                          <a:effectLst/>
                        </a:rPr>
                        <a:t> </a:t>
                      </a:r>
                      <a:r>
                        <a:rPr lang="en-US" sz="2000" dirty="0" smtClean="0">
                          <a:effectLst/>
                        </a:rPr>
                        <a:t>Dependence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7 (18.9%)</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7 (19.4%)</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114300" marR="0" indent="-114300">
                        <a:lnSpc>
                          <a:spcPct val="115000"/>
                        </a:lnSpc>
                        <a:spcBef>
                          <a:spcPts val="0"/>
                        </a:spcBef>
                        <a:spcAft>
                          <a:spcPts val="0"/>
                        </a:spcAft>
                      </a:pPr>
                      <a:r>
                        <a:rPr lang="en-US" sz="2000" dirty="0">
                          <a:effectLst/>
                        </a:rPr>
                        <a:t> </a:t>
                      </a:r>
                      <a:r>
                        <a:rPr lang="en-US" sz="2000" dirty="0" smtClean="0">
                          <a:effectLst/>
                        </a:rPr>
                        <a:t>Alcohol</a:t>
                      </a:r>
                      <a:r>
                        <a:rPr lang="en-US" sz="2000" baseline="0" dirty="0" smtClean="0">
                          <a:effectLst/>
                        </a:rPr>
                        <a:t> </a:t>
                      </a:r>
                      <a:r>
                        <a:rPr lang="en-US" sz="2000" dirty="0" smtClean="0">
                          <a:effectLst/>
                        </a:rPr>
                        <a:t>Abuse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12 (32.4%)</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14 (36.8%)</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114300" marR="0" indent="-114300">
                        <a:lnSpc>
                          <a:spcPct val="115000"/>
                        </a:lnSpc>
                        <a:spcBef>
                          <a:spcPts val="0"/>
                        </a:spcBef>
                        <a:spcAft>
                          <a:spcPts val="0"/>
                        </a:spcAft>
                      </a:pPr>
                      <a:r>
                        <a:rPr lang="en-US" sz="2000" dirty="0">
                          <a:effectLst/>
                        </a:rPr>
                        <a:t> </a:t>
                      </a:r>
                      <a:r>
                        <a:rPr lang="en-US" sz="2000" dirty="0" smtClean="0">
                          <a:effectLst/>
                        </a:rPr>
                        <a:t>MJ</a:t>
                      </a:r>
                      <a:r>
                        <a:rPr lang="en-US" sz="2000" baseline="0" dirty="0" smtClean="0">
                          <a:effectLst/>
                        </a:rPr>
                        <a:t> </a:t>
                      </a:r>
                      <a:r>
                        <a:rPr lang="en-US" sz="2000" dirty="0" smtClean="0">
                          <a:effectLst/>
                        </a:rPr>
                        <a:t>Dependence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10 (27.0%)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19 (50.0%)</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r h="150865">
                <a:tc>
                  <a:txBody>
                    <a:bodyPr/>
                    <a:lstStyle/>
                    <a:p>
                      <a:pPr marL="114300" marR="0" indent="-114300">
                        <a:lnSpc>
                          <a:spcPct val="115000"/>
                        </a:lnSpc>
                        <a:spcBef>
                          <a:spcPts val="0"/>
                        </a:spcBef>
                        <a:spcAft>
                          <a:spcPts val="0"/>
                        </a:spcAft>
                      </a:pPr>
                      <a:r>
                        <a:rPr lang="en-US" sz="2000" dirty="0">
                          <a:effectLst/>
                        </a:rPr>
                        <a:t> </a:t>
                      </a:r>
                      <a:r>
                        <a:rPr lang="en-US" sz="2000" dirty="0" smtClean="0">
                          <a:effectLst/>
                        </a:rPr>
                        <a:t>MJ</a:t>
                      </a:r>
                      <a:r>
                        <a:rPr lang="en-US" sz="2000" baseline="0" dirty="0" smtClean="0">
                          <a:effectLst/>
                        </a:rPr>
                        <a:t> </a:t>
                      </a:r>
                      <a:r>
                        <a:rPr lang="en-US" sz="2000" dirty="0" smtClean="0">
                          <a:effectLst/>
                        </a:rPr>
                        <a:t>Abuse</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a:effectLst/>
                        </a:rPr>
                        <a:t>18 (48.6%)</a:t>
                      </a:r>
                      <a:endParaRPr lang="en-US" sz="200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c>
                  <a:txBody>
                    <a:bodyPr/>
                    <a:lstStyle/>
                    <a:p>
                      <a:pPr marL="0" marR="0" algn="ctr">
                        <a:lnSpc>
                          <a:spcPct val="115000"/>
                        </a:lnSpc>
                        <a:spcBef>
                          <a:spcPts val="0"/>
                        </a:spcBef>
                        <a:spcAft>
                          <a:spcPts val="0"/>
                        </a:spcAft>
                      </a:pPr>
                      <a:r>
                        <a:rPr lang="en-US" sz="2000" dirty="0">
                          <a:effectLst/>
                        </a:rPr>
                        <a:t>7 (18.4%)</a:t>
                      </a:r>
                      <a:endParaRPr lang="en-US"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9195" marR="49195" marT="0" marB="0"/>
                </a:tc>
              </a:tr>
            </a:tbl>
          </a:graphicData>
        </a:graphic>
      </p:graphicFrame>
    </p:spTree>
    <p:extLst>
      <p:ext uri="{BB962C8B-B14F-4D97-AF65-F5344CB8AC3E}">
        <p14:creationId xmlns:p14="http://schemas.microsoft.com/office/powerpoint/2010/main" xmlns="" val="3808382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Contingency Management?</a:t>
            </a:r>
            <a:endParaRPr lang="en-US" dirty="0"/>
          </a:p>
        </p:txBody>
      </p:sp>
      <p:sp>
        <p:nvSpPr>
          <p:cNvPr id="3" name="Content Placeholder 2"/>
          <p:cNvSpPr>
            <a:spLocks noGrp="1"/>
          </p:cNvSpPr>
          <p:nvPr>
            <p:ph idx="1"/>
          </p:nvPr>
        </p:nvSpPr>
        <p:spPr/>
        <p:txBody>
          <a:bodyPr/>
          <a:lstStyle/>
          <a:p>
            <a:r>
              <a:rPr lang="en-US" dirty="0" smtClean="0"/>
              <a:t>CM programs arrange the therapeutic environment such that </a:t>
            </a:r>
          </a:p>
          <a:p>
            <a:pPr lvl="1"/>
            <a:r>
              <a:rPr lang="en-US" dirty="0" smtClean="0"/>
              <a:t>target behaviors such as drug abstinence, counseling attendance, and medication compliance are carefully monitored</a:t>
            </a:r>
          </a:p>
          <a:p>
            <a:pPr lvl="1"/>
            <a:r>
              <a:rPr lang="en-US" dirty="0" smtClean="0"/>
              <a:t>reinforcing or punishing events (</a:t>
            </a:r>
            <a:r>
              <a:rPr lang="en-US" dirty="0" err="1" smtClean="0"/>
              <a:t>eg</a:t>
            </a:r>
            <a:r>
              <a:rPr lang="en-US" dirty="0" smtClean="0"/>
              <a:t>, tangible rewards or incentives, suspension of employment or school, loss of privileges) occur when the target behavior is or is not achieved</a:t>
            </a:r>
            <a:endParaRPr lang="en-US" dirty="0"/>
          </a:p>
        </p:txBody>
      </p:sp>
    </p:spTree>
    <p:extLst>
      <p:ext uri="{BB962C8B-B14F-4D97-AF65-F5344CB8AC3E}">
        <p14:creationId xmlns:p14="http://schemas.microsoft.com/office/powerpoint/2010/main" xmlns="" val="2849090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vs. Marijuana Samples</a:t>
            </a:r>
            <a:endParaRPr lang="en-US" dirty="0"/>
          </a:p>
        </p:txBody>
      </p:sp>
      <p:sp>
        <p:nvSpPr>
          <p:cNvPr id="4" name="Content Placeholder 3"/>
          <p:cNvSpPr>
            <a:spLocks noGrp="1"/>
          </p:cNvSpPr>
          <p:nvPr>
            <p:ph idx="1"/>
          </p:nvPr>
        </p:nvSpPr>
        <p:spPr/>
        <p:txBody>
          <a:bodyPr/>
          <a:lstStyle/>
          <a:p>
            <a:r>
              <a:rPr lang="en-US" dirty="0" smtClean="0"/>
              <a:t>Youth using alcohol +/- marijuana</a:t>
            </a:r>
          </a:p>
          <a:p>
            <a:pPr lvl="1"/>
            <a:r>
              <a:rPr lang="en-US" dirty="0" smtClean="0"/>
              <a:t>Were higher SES</a:t>
            </a:r>
          </a:p>
          <a:p>
            <a:pPr lvl="1"/>
            <a:r>
              <a:rPr lang="en-US" dirty="0" smtClean="0"/>
              <a:t>Less likely to be minority</a:t>
            </a:r>
          </a:p>
          <a:p>
            <a:pPr lvl="1"/>
            <a:r>
              <a:rPr lang="en-US" dirty="0" smtClean="0"/>
              <a:t>More likely to be female</a:t>
            </a:r>
          </a:p>
          <a:p>
            <a:pPr lvl="1"/>
            <a:r>
              <a:rPr lang="en-US" dirty="0" smtClean="0"/>
              <a:t>Similar days of cannabis use on average</a:t>
            </a:r>
          </a:p>
          <a:p>
            <a:pPr lvl="1"/>
            <a:r>
              <a:rPr lang="en-US" dirty="0" smtClean="0"/>
              <a:t>More likely to use tobacco</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910277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p>
            <a:pPr>
              <a:defRPr/>
            </a:pPr>
            <a:r>
              <a:rPr lang="en-US" altLang="en-US" sz="3600" dirty="0" smtClean="0"/>
              <a:t>Positive via </a:t>
            </a:r>
            <a:r>
              <a:rPr lang="en-US" altLang="en-US" sz="3600" dirty="0" smtClean="0">
                <a:solidFill>
                  <a:schemeClr val="tx1"/>
                </a:solidFill>
              </a:rPr>
              <a:t>Self vs. Parent vs. UA results</a:t>
            </a:r>
            <a:endParaRPr lang="en-US" altLang="en-US" sz="3600" dirty="0" smtClean="0"/>
          </a:p>
        </p:txBody>
      </p:sp>
      <p:graphicFrame>
        <p:nvGraphicFramePr>
          <p:cNvPr id="2" name="Object 3"/>
          <p:cNvGraphicFramePr>
            <a:graphicFrameLocks/>
          </p:cNvGraphicFramePr>
          <p:nvPr>
            <p:extLst>
              <p:ext uri="{D42A27DB-BD31-4B8C-83A1-F6EECF244321}">
                <p14:modId xmlns:p14="http://schemas.microsoft.com/office/powerpoint/2010/main" xmlns="" val="3423880395"/>
              </p:ext>
            </p:extLst>
          </p:nvPr>
        </p:nvGraphicFramePr>
        <p:xfrm>
          <a:off x="762000" y="16002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6172200"/>
            <a:ext cx="8839200" cy="369332"/>
          </a:xfrm>
          <a:prstGeom prst="rect">
            <a:avLst/>
          </a:prstGeom>
          <a:noFill/>
        </p:spPr>
        <p:txBody>
          <a:bodyPr wrap="square" rtlCol="0">
            <a:spAutoFit/>
          </a:bodyPr>
          <a:lstStyle/>
          <a:p>
            <a:r>
              <a:rPr lang="en-US" dirty="0" smtClean="0"/>
              <a:t>Alcohol less likely to be positive via UA in the absence of self or parent report than cannabis</a:t>
            </a:r>
            <a:endParaRPr lang="en-US" dirty="0"/>
          </a:p>
        </p:txBody>
      </p:sp>
    </p:spTree>
    <p:extLst>
      <p:ext uri="{BB962C8B-B14F-4D97-AF65-F5344CB8AC3E}">
        <p14:creationId xmlns:p14="http://schemas.microsoft.com/office/powerpoint/2010/main" xmlns="" val="108616211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Abstinence Effects</a:t>
            </a:r>
            <a:endParaRPr lang="en-US" dirty="0"/>
          </a:p>
        </p:txBody>
      </p:sp>
      <p:sp>
        <p:nvSpPr>
          <p:cNvPr id="3" name="Content Placeholder 2"/>
          <p:cNvSpPr>
            <a:spLocks noGrp="1"/>
          </p:cNvSpPr>
          <p:nvPr>
            <p:ph idx="1"/>
          </p:nvPr>
        </p:nvSpPr>
        <p:spPr/>
        <p:txBody>
          <a:bodyPr/>
          <a:lstStyle/>
          <a:p>
            <a:r>
              <a:rPr lang="en-US" dirty="0" smtClean="0"/>
              <a:t>There were no differences across treatment conditions in the % of youth having ANY vs. NO substance use during or post treatment</a:t>
            </a:r>
          </a:p>
          <a:p>
            <a:r>
              <a:rPr lang="en-US" dirty="0" smtClean="0"/>
              <a:t>About ½ of the youth in both conditions were abstinent during and post treatment</a:t>
            </a:r>
          </a:p>
          <a:p>
            <a:r>
              <a:rPr lang="en-US" dirty="0" smtClean="0"/>
              <a:t>Traditional statistical approaches (assuming normal distribution) not appropriate</a:t>
            </a:r>
          </a:p>
          <a:p>
            <a:pPr marL="0" indent="0">
              <a:buNone/>
            </a:pPr>
            <a:endParaRPr lang="en-US" dirty="0"/>
          </a:p>
        </p:txBody>
      </p:sp>
    </p:spTree>
    <p:extLst>
      <p:ext uri="{BB962C8B-B14F-4D97-AF65-F5344CB8AC3E}">
        <p14:creationId xmlns:p14="http://schemas.microsoft.com/office/powerpoint/2010/main" xmlns="" val="1291048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sz="3600" dirty="0" smtClean="0">
                <a:solidFill>
                  <a:schemeClr val="tx1"/>
                </a:solidFill>
              </a:rPr>
              <a:t>During Treatment Abstinence from Alcohol and Cannabis: Number of Positive UAs</a:t>
            </a:r>
            <a:endParaRPr lang="en-US" altLang="en-US" sz="3600" dirty="0" smtClean="0"/>
          </a:p>
        </p:txBody>
      </p:sp>
      <p:graphicFrame>
        <p:nvGraphicFramePr>
          <p:cNvPr id="2" name="Object 3"/>
          <p:cNvGraphicFramePr>
            <a:graphicFrameLocks/>
          </p:cNvGraphicFramePr>
          <p:nvPr>
            <p:extLst>
              <p:ext uri="{D42A27DB-BD31-4B8C-83A1-F6EECF244321}">
                <p14:modId xmlns:p14="http://schemas.microsoft.com/office/powerpoint/2010/main" xmlns="" val="295242498"/>
              </p:ext>
            </p:extLst>
          </p:nvPr>
        </p:nvGraphicFramePr>
        <p:xfrm>
          <a:off x="762000" y="16002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TextBox 3"/>
          <p:cNvSpPr txBox="1">
            <a:spLocks noChangeArrowheads="1"/>
          </p:cNvSpPr>
          <p:nvPr/>
        </p:nvSpPr>
        <p:spPr bwMode="auto">
          <a:xfrm>
            <a:off x="914400" y="6264275"/>
            <a:ext cx="7772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400" dirty="0" smtClean="0">
                <a:latin typeface="Times New Roman" pitchFamily="18" charset="0"/>
                <a:ea typeface="ＭＳ Ｐゴシック" pitchFamily="34" charset="-128"/>
                <a:sym typeface="Gill Sans" charset="0"/>
              </a:rPr>
              <a:t>ZIP analysis: MET/CBT+CM+PT had fewer positive cannabis samples among those with at least 1 positive sample; no difference in number of positive alcohol samples</a:t>
            </a:r>
            <a:endParaRPr lang="en-US" altLang="en-US" sz="1400" dirty="0">
              <a:latin typeface="Times New Roman" pitchFamily="18" charset="0"/>
              <a:ea typeface="ＭＳ Ｐゴシック" pitchFamily="34" charset="-128"/>
              <a:sym typeface="Gill Sans" charset="0"/>
            </a:endParaRPr>
          </a:p>
        </p:txBody>
      </p:sp>
    </p:spTree>
    <p:extLst>
      <p:ext uri="{BB962C8B-B14F-4D97-AF65-F5344CB8AC3E}">
        <p14:creationId xmlns:p14="http://schemas.microsoft.com/office/powerpoint/2010/main" xmlns="" val="413386549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sz="3600" dirty="0" smtClean="0">
                <a:solidFill>
                  <a:schemeClr val="tx1"/>
                </a:solidFill>
              </a:rPr>
              <a:t>During Treatment Alcohol and Cannabis Use Days: Percent Days Used if Used Any Days</a:t>
            </a:r>
            <a:endParaRPr lang="en-US" altLang="en-US" sz="3600" dirty="0" smtClean="0"/>
          </a:p>
        </p:txBody>
      </p:sp>
      <p:graphicFrame>
        <p:nvGraphicFramePr>
          <p:cNvPr id="2" name="Object 3"/>
          <p:cNvGraphicFramePr>
            <a:graphicFrameLocks/>
          </p:cNvGraphicFramePr>
          <p:nvPr>
            <p:extLst>
              <p:ext uri="{D42A27DB-BD31-4B8C-83A1-F6EECF244321}">
                <p14:modId xmlns:p14="http://schemas.microsoft.com/office/powerpoint/2010/main" xmlns="" val="2678967060"/>
              </p:ext>
            </p:extLst>
          </p:nvPr>
        </p:nvGraphicFramePr>
        <p:xfrm>
          <a:off x="762000" y="16002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TextBox 3"/>
          <p:cNvSpPr txBox="1">
            <a:spLocks noChangeArrowheads="1"/>
          </p:cNvSpPr>
          <p:nvPr/>
        </p:nvSpPr>
        <p:spPr bwMode="auto">
          <a:xfrm>
            <a:off x="914400" y="6264275"/>
            <a:ext cx="7772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400" dirty="0" smtClean="0">
                <a:latin typeface="Times New Roman" pitchFamily="18" charset="0"/>
                <a:ea typeface="ＭＳ Ｐゴシック" pitchFamily="34" charset="-128"/>
                <a:sym typeface="Gill Sans" charset="0"/>
              </a:rPr>
              <a:t>ZIP analysis: MET/CBT+CM+PT had fewer alcohol days used if any alcohol was used.  Cannabis result is significant when controlling for SES and Cannabis Dependence</a:t>
            </a:r>
            <a:endParaRPr lang="en-US" altLang="en-US" sz="1400" dirty="0">
              <a:latin typeface="Times New Roman" pitchFamily="18" charset="0"/>
              <a:ea typeface="ＭＳ Ｐゴシック" pitchFamily="34" charset="-128"/>
              <a:sym typeface="Gill Sans" charset="0"/>
            </a:endParaRPr>
          </a:p>
        </p:txBody>
      </p:sp>
    </p:spTree>
    <p:extLst>
      <p:ext uri="{BB962C8B-B14F-4D97-AF65-F5344CB8AC3E}">
        <p14:creationId xmlns:p14="http://schemas.microsoft.com/office/powerpoint/2010/main" xmlns="" val="337399009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Treatment Summary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Many youth showed complete abstinence based on UAs in both conditions (about 50%)</a:t>
            </a:r>
          </a:p>
          <a:p>
            <a:pPr lvl="1"/>
            <a:r>
              <a:rPr lang="en-US" dirty="0" smtClean="0"/>
              <a:t>CM did not increase the odds of complete abstinence</a:t>
            </a:r>
          </a:p>
          <a:p>
            <a:r>
              <a:rPr lang="en-US" dirty="0" smtClean="0"/>
              <a:t>Among those not completely abstinent, those receiving CM achieved more weeks of marijuana (but not alcohol) abstinence</a:t>
            </a:r>
          </a:p>
          <a:p>
            <a:pPr lvl="1"/>
            <a:r>
              <a:rPr lang="en-US" dirty="0" smtClean="0"/>
              <a:t>However, rates of alcohol use were generally low across conditions</a:t>
            </a:r>
          </a:p>
          <a:p>
            <a:pPr lvl="1"/>
            <a:r>
              <a:rPr lang="en-US" dirty="0" smtClean="0"/>
              <a:t>And, alcohol use may not be a substance use target appropriate for CM if testing only weekly (need more frequent testing to detect than for marijuana)</a:t>
            </a:r>
          </a:p>
          <a:p>
            <a:r>
              <a:rPr lang="en-US" dirty="0" smtClean="0"/>
              <a:t>Among those reporting some alcohol use during treatment, those receiving CM reported fewer days of use</a:t>
            </a:r>
          </a:p>
          <a:p>
            <a:pPr lvl="1"/>
            <a:r>
              <a:rPr lang="en-US" dirty="0" smtClean="0"/>
              <a:t>A similar effect was seen for cannabis when controlling for SES and marijuana dependence</a:t>
            </a:r>
            <a:endParaRPr lang="en-US" dirty="0"/>
          </a:p>
        </p:txBody>
      </p:sp>
    </p:spTree>
    <p:extLst>
      <p:ext uri="{BB962C8B-B14F-4D97-AF65-F5344CB8AC3E}">
        <p14:creationId xmlns:p14="http://schemas.microsoft.com/office/powerpoint/2010/main" xmlns="" val="3000249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Treatment Summary	</a:t>
            </a:r>
            <a:endParaRPr lang="en-US" dirty="0"/>
          </a:p>
        </p:txBody>
      </p:sp>
      <p:sp>
        <p:nvSpPr>
          <p:cNvPr id="3" name="Content Placeholder 2"/>
          <p:cNvSpPr>
            <a:spLocks noGrp="1"/>
          </p:cNvSpPr>
          <p:nvPr>
            <p:ph idx="1"/>
          </p:nvPr>
        </p:nvSpPr>
        <p:spPr/>
        <p:txBody>
          <a:bodyPr>
            <a:normAutofit lnSpcReduction="10000"/>
          </a:bodyPr>
          <a:lstStyle/>
          <a:p>
            <a:r>
              <a:rPr lang="en-US" dirty="0" smtClean="0"/>
              <a:t>Close to half of all youth also showed complete abstinence based on self report in the 9 month post treatment period</a:t>
            </a:r>
          </a:p>
          <a:p>
            <a:pPr lvl="1"/>
            <a:r>
              <a:rPr lang="en-US" dirty="0" smtClean="0"/>
              <a:t>CM again did not increase the odds of complete abstinence</a:t>
            </a:r>
          </a:p>
          <a:p>
            <a:r>
              <a:rPr lang="en-US" dirty="0" smtClean="0"/>
              <a:t>Among those not completely abstinent, those receiving CM reported fewer percent days of alcohol and marijuana use in the 9 months after treatment</a:t>
            </a:r>
          </a:p>
        </p:txBody>
      </p:sp>
    </p:spTree>
    <p:extLst>
      <p:ext uri="{BB962C8B-B14F-4D97-AF65-F5344CB8AC3E}">
        <p14:creationId xmlns:p14="http://schemas.microsoft.com/office/powerpoint/2010/main" xmlns="" val="1862559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sz="3600" dirty="0" smtClean="0">
                <a:solidFill>
                  <a:schemeClr val="tx1"/>
                </a:solidFill>
              </a:rPr>
              <a:t>Post Treatment Alcohol and Cannabis Use Days: Percent Days Used if Used Any Days</a:t>
            </a:r>
            <a:endParaRPr lang="en-US" altLang="en-US" sz="3600" dirty="0" smtClean="0"/>
          </a:p>
        </p:txBody>
      </p:sp>
      <p:graphicFrame>
        <p:nvGraphicFramePr>
          <p:cNvPr id="2" name="Object 3"/>
          <p:cNvGraphicFramePr>
            <a:graphicFrameLocks/>
          </p:cNvGraphicFramePr>
          <p:nvPr>
            <p:extLst>
              <p:ext uri="{D42A27DB-BD31-4B8C-83A1-F6EECF244321}">
                <p14:modId xmlns:p14="http://schemas.microsoft.com/office/powerpoint/2010/main" xmlns="" val="3849639533"/>
              </p:ext>
            </p:extLst>
          </p:nvPr>
        </p:nvGraphicFramePr>
        <p:xfrm>
          <a:off x="762000" y="16002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3012" name="TextBox 3"/>
          <p:cNvSpPr txBox="1">
            <a:spLocks noChangeArrowheads="1"/>
          </p:cNvSpPr>
          <p:nvPr/>
        </p:nvSpPr>
        <p:spPr bwMode="auto">
          <a:xfrm>
            <a:off x="914400" y="6264275"/>
            <a:ext cx="7772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400" dirty="0" smtClean="0">
                <a:latin typeface="Times New Roman" pitchFamily="18" charset="0"/>
                <a:ea typeface="ＭＳ Ｐゴシック" pitchFamily="34" charset="-128"/>
                <a:sym typeface="Gill Sans" charset="0"/>
              </a:rPr>
              <a:t>ZIP analysis: MET/CBT+CM+PT had fewer alcohol and marijuana use days used if any was used; this difference was no longer significant for MJ after controlling SES and MJ </a:t>
            </a:r>
            <a:r>
              <a:rPr lang="en-US" altLang="en-US" sz="1400" dirty="0" err="1" smtClean="0">
                <a:latin typeface="Times New Roman" pitchFamily="18" charset="0"/>
                <a:ea typeface="ＭＳ Ｐゴシック" pitchFamily="34" charset="-128"/>
                <a:sym typeface="Gill Sans" charset="0"/>
              </a:rPr>
              <a:t>Dependendence</a:t>
            </a:r>
            <a:endParaRPr lang="en-US" altLang="en-US" sz="1400" dirty="0">
              <a:latin typeface="Times New Roman" pitchFamily="18" charset="0"/>
              <a:ea typeface="ＭＳ Ｐゴシック" pitchFamily="34" charset="-128"/>
              <a:sym typeface="Gill Sans" charset="0"/>
            </a:endParaRPr>
          </a:p>
        </p:txBody>
      </p:sp>
    </p:spTree>
    <p:extLst>
      <p:ext uri="{BB962C8B-B14F-4D97-AF65-F5344CB8AC3E}">
        <p14:creationId xmlns:p14="http://schemas.microsoft.com/office/powerpoint/2010/main" xmlns="" val="393466810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Mean Drinks and Binges</a:t>
            </a:r>
            <a:endParaRPr lang="en-US" dirty="0"/>
          </a:p>
        </p:txBody>
      </p:sp>
      <p:pic>
        <p:nvPicPr>
          <p:cNvPr id="7" name="Picture 6"/>
          <p:cNvPicPr>
            <a:picLocks noChangeAspect="1"/>
          </p:cNvPicPr>
          <p:nvPr/>
        </p:nvPicPr>
        <p:blipFill>
          <a:blip r:embed="rId2" cstate="print"/>
          <a:stretch>
            <a:fillRect/>
          </a:stretch>
        </p:blipFill>
        <p:spPr>
          <a:xfrm>
            <a:off x="4667122" y="1417638"/>
            <a:ext cx="4044816" cy="5234994"/>
          </a:xfrm>
          <a:prstGeom prst="rect">
            <a:avLst/>
          </a:prstGeom>
          <a:solidFill>
            <a:schemeClr val="tx1"/>
          </a:solidFill>
        </p:spPr>
      </p:pic>
      <p:sp>
        <p:nvSpPr>
          <p:cNvPr id="8" name="TextBox 7"/>
          <p:cNvSpPr txBox="1"/>
          <p:nvPr/>
        </p:nvSpPr>
        <p:spPr>
          <a:xfrm>
            <a:off x="609600" y="1828800"/>
            <a:ext cx="2743200" cy="3416320"/>
          </a:xfrm>
          <a:prstGeom prst="rect">
            <a:avLst/>
          </a:prstGeom>
          <a:noFill/>
        </p:spPr>
        <p:txBody>
          <a:bodyPr wrap="square" rtlCol="0">
            <a:spAutoFit/>
          </a:bodyPr>
          <a:lstStyle/>
          <a:p>
            <a:r>
              <a:rPr lang="en-US" dirty="0" smtClean="0"/>
              <a:t>Both show sustained improvements over time, across treatment conditions</a:t>
            </a:r>
          </a:p>
          <a:p>
            <a:endParaRPr lang="en-US" dirty="0"/>
          </a:p>
          <a:p>
            <a:r>
              <a:rPr lang="en-US" dirty="0" smtClean="0"/>
              <a:t>There were similar sustained improvements in both conditions in externalizing symptoms, positive parenting, parental monitoring, and negative discipline.</a:t>
            </a:r>
            <a:endParaRPr lang="en-US" dirty="0"/>
          </a:p>
        </p:txBody>
      </p:sp>
    </p:spTree>
    <p:extLst>
      <p:ext uri="{BB962C8B-B14F-4D97-AF65-F5344CB8AC3E}">
        <p14:creationId xmlns:p14="http://schemas.microsoft.com/office/powerpoint/2010/main" xmlns="" val="3824420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Study Summary</a:t>
            </a:r>
            <a:endParaRPr lang="en-US" dirty="0"/>
          </a:p>
        </p:txBody>
      </p:sp>
      <p:sp>
        <p:nvSpPr>
          <p:cNvPr id="3" name="Content Placeholder 2"/>
          <p:cNvSpPr>
            <a:spLocks noGrp="1"/>
          </p:cNvSpPr>
          <p:nvPr>
            <p:ph idx="1"/>
          </p:nvPr>
        </p:nvSpPr>
        <p:spPr/>
        <p:txBody>
          <a:bodyPr/>
          <a:lstStyle/>
          <a:p>
            <a:r>
              <a:rPr lang="en-US" dirty="0" smtClean="0"/>
              <a:t>Despite differences in the sample characteristics, we see similar during treatment benefits of CM</a:t>
            </a:r>
          </a:p>
          <a:p>
            <a:pPr lvl="1"/>
            <a:r>
              <a:rPr lang="en-US" dirty="0" smtClean="0"/>
              <a:t>Post treatment effects are somewhat stronger in this higher SES, less minority sample</a:t>
            </a:r>
          </a:p>
          <a:p>
            <a:r>
              <a:rPr lang="en-US" dirty="0" smtClean="0"/>
              <a:t>We replicated our finding of improvement across treatment conditions in parenting and conduct problems.</a:t>
            </a:r>
            <a:endParaRPr lang="en-US" dirty="0"/>
          </a:p>
        </p:txBody>
      </p:sp>
    </p:spTree>
    <p:extLst>
      <p:ext uri="{BB962C8B-B14F-4D97-AF65-F5344CB8AC3E}">
        <p14:creationId xmlns:p14="http://schemas.microsoft.com/office/powerpoint/2010/main" xmlns="" val="234727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Determining Characteristics of CM</a:t>
            </a:r>
            <a:endParaRPr lang="en-US" sz="4000" dirty="0"/>
          </a:p>
        </p:txBody>
      </p:sp>
      <p:sp>
        <p:nvSpPr>
          <p:cNvPr id="3" name="Content Placeholder 2"/>
          <p:cNvSpPr>
            <a:spLocks noGrp="1"/>
          </p:cNvSpPr>
          <p:nvPr>
            <p:ph idx="1"/>
          </p:nvPr>
        </p:nvSpPr>
        <p:spPr/>
        <p:txBody>
          <a:bodyPr>
            <a:normAutofit/>
          </a:bodyPr>
          <a:lstStyle/>
          <a:p>
            <a:r>
              <a:rPr lang="en-US" dirty="0" smtClean="0"/>
              <a:t>“I used CM” is more like “I used medication” than “I used CBT” or “I used MI”</a:t>
            </a:r>
          </a:p>
          <a:p>
            <a:r>
              <a:rPr lang="en-US" dirty="0" smtClean="0"/>
              <a:t>CM interventions vary in their:</a:t>
            </a:r>
          </a:p>
          <a:p>
            <a:pPr lvl="1"/>
            <a:r>
              <a:rPr lang="en-US" dirty="0" smtClean="0"/>
              <a:t>Target(s)</a:t>
            </a:r>
          </a:p>
          <a:p>
            <a:pPr lvl="1"/>
            <a:r>
              <a:rPr lang="en-US" dirty="0" smtClean="0"/>
              <a:t>Monitoring</a:t>
            </a:r>
          </a:p>
          <a:p>
            <a:pPr lvl="1"/>
            <a:r>
              <a:rPr lang="en-US" dirty="0" smtClean="0"/>
              <a:t>Schedule of Reinforcement</a:t>
            </a:r>
          </a:p>
          <a:p>
            <a:pPr lvl="1"/>
            <a:r>
              <a:rPr lang="en-US" dirty="0" smtClean="0"/>
              <a:t>Magnitude of Reinforcement</a:t>
            </a:r>
          </a:p>
          <a:p>
            <a:pPr lvl="1"/>
            <a:r>
              <a:rPr lang="en-US" dirty="0" smtClean="0"/>
              <a:t>Type of Consequence</a:t>
            </a:r>
            <a:endParaRPr lang="en-US" dirty="0"/>
          </a:p>
        </p:txBody>
      </p:sp>
    </p:spTree>
    <p:extLst>
      <p:ext uri="{BB962C8B-B14F-4D97-AF65-F5344CB8AC3E}">
        <p14:creationId xmlns:p14="http://schemas.microsoft.com/office/powerpoint/2010/main" xmlns="" val="3861047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Cannabis Use Cluster Analysis across all 3 CM trials</a:t>
            </a:r>
            <a:endParaRPr lang="en-US" dirty="0"/>
          </a:p>
        </p:txBody>
      </p:sp>
      <p:graphicFrame>
        <p:nvGraphicFramePr>
          <p:cNvPr id="3" name="Chart 2"/>
          <p:cNvGraphicFramePr/>
          <p:nvPr>
            <p:extLst>
              <p:ext uri="{D42A27DB-BD31-4B8C-83A1-F6EECF244321}">
                <p14:modId xmlns:p14="http://schemas.microsoft.com/office/powerpoint/2010/main" xmlns="" val="1434115448"/>
              </p:ext>
            </p:extLst>
          </p:nvPr>
        </p:nvGraphicFramePr>
        <p:xfrm>
          <a:off x="762000" y="1702117"/>
          <a:ext cx="7391400" cy="4317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47700" y="6096000"/>
            <a:ext cx="7848600" cy="369332"/>
          </a:xfrm>
          <a:prstGeom prst="rect">
            <a:avLst/>
          </a:prstGeom>
          <a:noFill/>
        </p:spPr>
        <p:txBody>
          <a:bodyPr wrap="square" rtlCol="0">
            <a:spAutoFit/>
          </a:bodyPr>
          <a:lstStyle/>
          <a:p>
            <a:r>
              <a:rPr lang="en-US" dirty="0" smtClean="0">
                <a:solidFill>
                  <a:srgbClr val="FF0000"/>
                </a:solidFill>
              </a:rPr>
              <a:t>75% of participants show sustained improvements in use frequency</a:t>
            </a:r>
            <a:endParaRPr lang="en-US" dirty="0">
              <a:solidFill>
                <a:srgbClr val="FF0000"/>
              </a:solidFill>
            </a:endParaRPr>
          </a:p>
        </p:txBody>
      </p:sp>
    </p:spTree>
    <p:extLst>
      <p:ext uri="{BB962C8B-B14F-4D97-AF65-F5344CB8AC3E}">
        <p14:creationId xmlns:p14="http://schemas.microsoft.com/office/powerpoint/2010/main" xmlns="" val="3161119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a:bodyPr>
          <a:lstStyle/>
          <a:p>
            <a:pPr>
              <a:defRPr/>
            </a:pPr>
            <a:r>
              <a:rPr lang="en-US" dirty="0"/>
              <a:t>Predictors, Moderators, </a:t>
            </a:r>
            <a:r>
              <a:rPr lang="en-US" dirty="0" smtClean="0"/>
              <a:t>Mediators</a:t>
            </a:r>
            <a:endParaRPr lang="en-US" altLang="en-US" dirty="0" smtClean="0"/>
          </a:p>
        </p:txBody>
      </p:sp>
      <p:sp>
        <p:nvSpPr>
          <p:cNvPr id="38915" name="Content Placeholder 3"/>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dirty="0" smtClean="0">
                <a:ea typeface="MS PGothic" pitchFamily="34" charset="-128"/>
              </a:rPr>
              <a:t>Timing of Abstinence</a:t>
            </a:r>
          </a:p>
          <a:p>
            <a:pPr>
              <a:defRPr/>
            </a:pPr>
            <a:endParaRPr lang="en-US" altLang="en-US" dirty="0" smtClean="0">
              <a:ea typeface="MS PGothic" pitchFamily="34" charset="-128"/>
            </a:endParaRPr>
          </a:p>
          <a:p>
            <a:pPr>
              <a:defRPr/>
            </a:pPr>
            <a:r>
              <a:rPr lang="en-US" altLang="en-US" dirty="0" smtClean="0">
                <a:ea typeface="MS PGothic" pitchFamily="34" charset="-128"/>
              </a:rPr>
              <a:t>Parent Monitoring</a:t>
            </a:r>
          </a:p>
          <a:p>
            <a:pPr>
              <a:defRPr/>
            </a:pPr>
            <a:endParaRPr lang="en-US" altLang="en-US" dirty="0" smtClean="0">
              <a:ea typeface="MS PGothic" pitchFamily="34" charset="-128"/>
            </a:endParaRPr>
          </a:p>
          <a:p>
            <a:pPr>
              <a:defRPr/>
            </a:pPr>
            <a:r>
              <a:rPr lang="en-US" altLang="en-US" dirty="0" smtClean="0">
                <a:ea typeface="MS PGothic" pitchFamily="34" charset="-128"/>
              </a:rPr>
              <a:t>Disruptive Behavior Disorders	</a:t>
            </a:r>
          </a:p>
        </p:txBody>
      </p:sp>
    </p:spTree>
    <p:extLst>
      <p:ext uri="{BB962C8B-B14F-4D97-AF65-F5344CB8AC3E}">
        <p14:creationId xmlns:p14="http://schemas.microsoft.com/office/powerpoint/2010/main" xmlns="" val="360525996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alpha val="0"/>
          </a:schemeClr>
        </a:solidFill>
        <a:effectLst/>
      </p:bgPr>
    </p:bg>
    <p:spTree>
      <p:nvGrpSpPr>
        <p:cNvPr id="1" name=""/>
        <p:cNvGrpSpPr/>
        <p:nvPr/>
      </p:nvGrpSpPr>
      <p:grpSpPr>
        <a:xfrm>
          <a:off x="0" y="0"/>
          <a:ext cx="0" cy="0"/>
          <a:chOff x="0" y="0"/>
          <a:chExt cx="0" cy="0"/>
        </a:xfrm>
      </p:grpSpPr>
      <p:sp>
        <p:nvSpPr>
          <p:cNvPr id="47106" name="Title 4"/>
          <p:cNvSpPr>
            <a:spLocks noGrp="1"/>
          </p:cNvSpPr>
          <p:nvPr>
            <p:ph type="title"/>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r>
              <a:rPr lang="en-US" altLang="en-US" b="0" dirty="0" smtClean="0">
                <a:solidFill>
                  <a:srgbClr val="002060"/>
                </a:solidFill>
                <a:effectLst/>
              </a:rPr>
              <a:t>Timing of Abstinence: </a:t>
            </a:r>
            <a:br>
              <a:rPr lang="en-US" altLang="en-US" b="0" dirty="0" smtClean="0">
                <a:solidFill>
                  <a:srgbClr val="002060"/>
                </a:solidFill>
                <a:effectLst/>
              </a:rPr>
            </a:br>
            <a:r>
              <a:rPr lang="en-US" altLang="en-US" b="0" dirty="0" smtClean="0">
                <a:solidFill>
                  <a:srgbClr val="002060"/>
                </a:solidFill>
                <a:effectLst/>
              </a:rPr>
              <a:t>Early or Not at All?</a:t>
            </a:r>
          </a:p>
        </p:txBody>
      </p:sp>
      <p:pic>
        <p:nvPicPr>
          <p:cNvPr id="4710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t="10832"/>
          <a:stretch>
            <a:fillRect/>
          </a:stretch>
        </p:blipFill>
        <p:spPr bwMode="auto">
          <a:xfrm>
            <a:off x="2092689" y="1625600"/>
            <a:ext cx="4958622" cy="441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Box 2"/>
          <p:cNvSpPr txBox="1">
            <a:spLocks noChangeArrowheads="1"/>
          </p:cNvSpPr>
          <p:nvPr/>
        </p:nvSpPr>
        <p:spPr bwMode="auto">
          <a:xfrm>
            <a:off x="152400" y="5943600"/>
            <a:ext cx="899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dirty="0">
                <a:solidFill>
                  <a:srgbClr val="000000"/>
                </a:solidFill>
                <a:latin typeface="Gill Sans" charset="0"/>
                <a:ea typeface="ヒラギノ角ゴ ProN W3" charset="0"/>
                <a:cs typeface="ヒラギノ角ゴ ProN W3" charset="0"/>
                <a:sym typeface="Gill Sans" charset="0"/>
              </a:rPr>
              <a:t>Hazard function: Onset of first week of </a:t>
            </a:r>
            <a:r>
              <a:rPr lang="en-US" altLang="en-US" sz="2400" dirty="0" smtClean="0">
                <a:solidFill>
                  <a:srgbClr val="000000"/>
                </a:solidFill>
                <a:latin typeface="Gill Sans" charset="0"/>
                <a:ea typeface="ヒラギノ角ゴ ProN W3" charset="0"/>
                <a:cs typeface="ヒラギノ角ゴ ProN W3" charset="0"/>
                <a:sym typeface="Gill Sans" charset="0"/>
              </a:rPr>
              <a:t>abstinence; Brown et al., 2012</a:t>
            </a:r>
            <a:endParaRPr lang="en-US" altLang="en-US" sz="2400" dirty="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xmlns="" val="395966394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dirty="0"/>
              <a:t>Abstinence in Week 6 as Predictor of </a:t>
            </a:r>
            <a:r>
              <a:rPr lang="en-US" dirty="0" smtClean="0"/>
              <a:t>Outcome</a:t>
            </a:r>
            <a:endParaRPr lang="en-US" altLang="en-US" dirty="0" smtClean="0"/>
          </a:p>
        </p:txBody>
      </p:sp>
      <p:graphicFrame>
        <p:nvGraphicFramePr>
          <p:cNvPr id="48131" name="Object 2"/>
          <p:cNvGraphicFramePr>
            <a:graphicFrameLocks noGrp="1"/>
          </p:cNvGraphicFramePr>
          <p:nvPr/>
        </p:nvGraphicFramePr>
        <p:xfrm>
          <a:off x="406400" y="1549400"/>
          <a:ext cx="7456488" cy="5054600"/>
        </p:xfrm>
        <a:graphic>
          <a:graphicData uri="http://schemas.openxmlformats.org/presentationml/2006/ole">
            <p:oleObj spid="_x0000_s13364" r:id="rId3" imgW="7456054" imgH="5054022" progId="Excel.Sheet.8">
              <p:embed/>
            </p:oleObj>
          </a:graphicData>
        </a:graphic>
      </p:graphicFrame>
    </p:spTree>
    <p:extLst>
      <p:ext uri="{BB962C8B-B14F-4D97-AF65-F5344CB8AC3E}">
        <p14:creationId xmlns:p14="http://schemas.microsoft.com/office/powerpoint/2010/main" xmlns="" val="303039254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sz="3600" dirty="0"/>
              <a:t>Abstinence in Week 6 Predicts Post Treatment </a:t>
            </a:r>
            <a:r>
              <a:rPr lang="en-US" sz="3600" dirty="0" smtClean="0"/>
              <a:t>Outcome</a:t>
            </a:r>
            <a:endParaRPr lang="en-US" altLang="en-US" sz="3600" dirty="0" smtClean="0"/>
          </a:p>
        </p:txBody>
      </p:sp>
      <p:graphicFrame>
        <p:nvGraphicFramePr>
          <p:cNvPr id="49155" name="Chart 6"/>
          <p:cNvGraphicFramePr>
            <a:graphicFrameLocks/>
          </p:cNvGraphicFramePr>
          <p:nvPr/>
        </p:nvGraphicFramePr>
        <p:xfrm>
          <a:off x="787400" y="1549400"/>
          <a:ext cx="7188200" cy="4445000"/>
        </p:xfrm>
        <a:graphic>
          <a:graphicData uri="http://schemas.openxmlformats.org/presentationml/2006/ole">
            <p:oleObj spid="_x0000_s14388" r:id="rId3" imgW="7187807" imgH="4444369" progId="Excel.Sheet.8">
              <p:embed/>
            </p:oleObj>
          </a:graphicData>
        </a:graphic>
      </p:graphicFrame>
      <p:sp>
        <p:nvSpPr>
          <p:cNvPr id="49156" name="TextBox 2"/>
          <p:cNvSpPr txBox="1">
            <a:spLocks noChangeArrowheads="1"/>
          </p:cNvSpPr>
          <p:nvPr/>
        </p:nvSpPr>
        <p:spPr bwMode="auto">
          <a:xfrm>
            <a:off x="609600" y="5943600"/>
            <a:ext cx="83454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Char char="–"/>
              <a:defRPr sz="2800">
                <a:solidFill>
                  <a:schemeClr val="tx1"/>
                </a:solidFill>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Char char="–"/>
              <a:defRPr sz="2000">
                <a:solidFill>
                  <a:schemeClr val="tx1"/>
                </a:solidFill>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000" b="1">
                <a:latin typeface="Times New Roman" pitchFamily="18" charset="0"/>
                <a:ea typeface="ＭＳ Ｐゴシック" pitchFamily="34" charset="-128"/>
                <a:sym typeface="Gill Sans" charset="0"/>
              </a:rPr>
              <a:t>Chi Square at each time point: If Week 6 UA is negative for THC, each follow up UA is significantly more likely to be negative for THC</a:t>
            </a:r>
            <a:endParaRPr lang="en-US" altLang="en-US" sz="2000">
              <a:latin typeface="Times New Roman" pitchFamily="18" charset="0"/>
              <a:ea typeface="ＭＳ Ｐゴシック" pitchFamily="34" charset="-128"/>
              <a:sym typeface="Gill Sans" charset="0"/>
            </a:endParaRPr>
          </a:p>
        </p:txBody>
      </p:sp>
    </p:spTree>
    <p:extLst>
      <p:ext uri="{BB962C8B-B14F-4D97-AF65-F5344CB8AC3E}">
        <p14:creationId xmlns:p14="http://schemas.microsoft.com/office/powerpoint/2010/main" xmlns="" val="117963853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defRPr/>
            </a:pPr>
            <a:r>
              <a:rPr lang="en-US" dirty="0">
                <a:ea typeface="ＭＳ Ｐゴシック" pitchFamily="34" charset="-128"/>
              </a:rPr>
              <a:t>CM improves the </a:t>
            </a:r>
            <a:r>
              <a:rPr lang="en-US" dirty="0" smtClean="0">
                <a:ea typeface="ＭＳ Ｐゴシック" pitchFamily="34" charset="-128"/>
              </a:rPr>
              <a:t>trajectory</a:t>
            </a:r>
            <a:endParaRPr lang="en-US" altLang="en-US" dirty="0" smtClean="0"/>
          </a:p>
        </p:txBody>
      </p:sp>
      <p:sp>
        <p:nvSpPr>
          <p:cNvPr id="43011" name="Content Placeholder 3"/>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buFontTx/>
              <a:buChar char="-"/>
              <a:defRPr/>
            </a:pPr>
            <a:r>
              <a:rPr lang="en-US" altLang="en-US" sz="2800" dirty="0" smtClean="0"/>
              <a:t>51% of CM and 35% of non CM youth were abstinent in Week 6</a:t>
            </a:r>
          </a:p>
          <a:p>
            <a:pPr lvl="1">
              <a:buFontTx/>
              <a:buChar char="-"/>
              <a:defRPr/>
            </a:pPr>
            <a:r>
              <a:rPr lang="en-US" altLang="en-US" sz="2400" dirty="0" smtClean="0"/>
              <a:t>Across conditions if abstinence does not occur by week 6, it is unlikely to occur</a:t>
            </a:r>
          </a:p>
          <a:p>
            <a:pPr>
              <a:buFontTx/>
              <a:buChar char="-"/>
              <a:defRPr/>
            </a:pPr>
            <a:r>
              <a:rPr lang="en-US" altLang="en-US" sz="2800" dirty="0" smtClean="0"/>
              <a:t>Week 6 abstinence is a strong predictor of during and post treatment abstinence</a:t>
            </a:r>
          </a:p>
          <a:p>
            <a:pPr lvl="1">
              <a:buFontTx/>
              <a:buChar char="-"/>
              <a:defRPr/>
            </a:pPr>
            <a:r>
              <a:rPr lang="en-US" altLang="en-US" sz="2400" dirty="0" smtClean="0"/>
              <a:t>We are beginning a trial that will re-randomize teens who are not abstinent in week 4 to a higher level of care (higher magnitude CM for teens)</a:t>
            </a:r>
          </a:p>
        </p:txBody>
      </p:sp>
    </p:spTree>
    <p:extLst>
      <p:ext uri="{BB962C8B-B14F-4D97-AF65-F5344CB8AC3E}">
        <p14:creationId xmlns:p14="http://schemas.microsoft.com/office/powerpoint/2010/main" xmlns="" val="286746031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normAutofit fontScale="90000"/>
          </a:bodyPr>
          <a:lstStyle/>
          <a:p>
            <a:pPr>
              <a:defRPr/>
            </a:pPr>
            <a:r>
              <a:rPr lang="en-US" altLang="en-US" sz="3600" dirty="0" smtClean="0">
                <a:solidFill>
                  <a:srgbClr val="E5E5FF"/>
                </a:solidFill>
                <a:latin typeface="Arial" pitchFamily="34" charset="0"/>
                <a:ea typeface="MS PGothic" pitchFamily="34" charset="-128"/>
              </a:rPr>
              <a:t>Improvement in Parent Monitoring Predicts Lower Post Treatment Marijuana Use</a:t>
            </a:r>
            <a:r>
              <a:rPr lang="en-US" altLang="en-US" dirty="0" smtClean="0">
                <a:solidFill>
                  <a:srgbClr val="E5E5FF"/>
                </a:solidFill>
                <a:latin typeface="Arial" pitchFamily="34" charset="0"/>
                <a:ea typeface="MS PGothic" pitchFamily="34" charset="-128"/>
              </a:rPr>
              <a:t/>
            </a:r>
            <a:br>
              <a:rPr lang="en-US" altLang="en-US" dirty="0" smtClean="0">
                <a:solidFill>
                  <a:srgbClr val="E5E5FF"/>
                </a:solidFill>
                <a:latin typeface="Arial" pitchFamily="34" charset="0"/>
                <a:ea typeface="MS PGothic" pitchFamily="34" charset="-128"/>
              </a:rPr>
            </a:br>
            <a:endParaRPr lang="en-US" altLang="en-US" dirty="0" smtClean="0"/>
          </a:p>
        </p:txBody>
      </p:sp>
      <p:grpSp>
        <p:nvGrpSpPr>
          <p:cNvPr id="56323" name="Group 7"/>
          <p:cNvGrpSpPr>
            <a:grpSpLocks/>
          </p:cNvGrpSpPr>
          <p:nvPr/>
        </p:nvGrpSpPr>
        <p:grpSpPr bwMode="auto">
          <a:xfrm>
            <a:off x="609600" y="1919288"/>
            <a:ext cx="8153400" cy="4060825"/>
            <a:chOff x="609600" y="1919288"/>
            <a:chExt cx="8153400" cy="4060825"/>
          </a:xfrm>
        </p:grpSpPr>
        <p:sp>
          <p:nvSpPr>
            <p:cNvPr id="9" name="Oval 2"/>
            <p:cNvSpPr>
              <a:spLocks noChangeArrowheads="1"/>
            </p:cNvSpPr>
            <p:nvPr/>
          </p:nvSpPr>
          <p:spPr bwMode="auto">
            <a:xfrm>
              <a:off x="6858000" y="3367088"/>
              <a:ext cx="1905000" cy="1257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ＭＳ Ｐゴシック" charset="0"/>
              </a:endParaRPr>
            </a:p>
          </p:txBody>
        </p:sp>
        <p:sp>
          <p:nvSpPr>
            <p:cNvPr id="10" name="Text Box 4"/>
            <p:cNvSpPr txBox="1">
              <a:spLocks noChangeArrowheads="1"/>
            </p:cNvSpPr>
            <p:nvPr/>
          </p:nvSpPr>
          <p:spPr bwMode="auto">
            <a:xfrm>
              <a:off x="7162800" y="3586163"/>
              <a:ext cx="1295400" cy="7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Post Tx</a:t>
              </a:r>
            </a:p>
            <a:p>
              <a:pPr>
                <a:spcBef>
                  <a:spcPct val="50000"/>
                </a:spcBef>
                <a:defRPr/>
              </a:pPr>
              <a:r>
                <a:rPr lang="en-US">
                  <a:latin typeface="Arial" charset="0"/>
                  <a:ea typeface="ＭＳ Ｐゴシック" charset="0"/>
                  <a:cs typeface="ＭＳ Ｐゴシック" charset="0"/>
                </a:rPr>
                <a:t>MJ Use</a:t>
              </a:r>
            </a:p>
          </p:txBody>
        </p:sp>
        <p:sp>
          <p:nvSpPr>
            <p:cNvPr id="11" name="Text Box 6"/>
            <p:cNvSpPr txBox="1">
              <a:spLocks noChangeArrowheads="1"/>
            </p:cNvSpPr>
            <p:nvPr/>
          </p:nvSpPr>
          <p:spPr bwMode="auto">
            <a:xfrm>
              <a:off x="990600" y="3824288"/>
              <a:ext cx="1143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CBT+CM</a:t>
              </a:r>
            </a:p>
          </p:txBody>
        </p:sp>
        <p:sp>
          <p:nvSpPr>
            <p:cNvPr id="12" name="Rectangle 7"/>
            <p:cNvSpPr>
              <a:spLocks noChangeArrowheads="1"/>
            </p:cNvSpPr>
            <p:nvPr/>
          </p:nvSpPr>
          <p:spPr bwMode="auto">
            <a:xfrm>
              <a:off x="1028700" y="3748088"/>
              <a:ext cx="11811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ＭＳ Ｐゴシック" charset="0"/>
              </a:endParaRPr>
            </a:p>
          </p:txBody>
        </p:sp>
        <p:sp>
          <p:nvSpPr>
            <p:cNvPr id="13" name="Text Box 8"/>
            <p:cNvSpPr txBox="1">
              <a:spLocks noChangeArrowheads="1"/>
            </p:cNvSpPr>
            <p:nvPr/>
          </p:nvSpPr>
          <p:spPr bwMode="auto">
            <a:xfrm>
              <a:off x="3981450" y="2376488"/>
              <a:ext cx="188595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End of </a:t>
              </a:r>
              <a:r>
                <a:rPr lang="en-US" dirty="0" err="1">
                  <a:latin typeface="Arial" charset="0"/>
                  <a:ea typeface="ＭＳ Ｐゴシック" charset="0"/>
                  <a:cs typeface="ＭＳ Ｐゴシック" charset="0"/>
                </a:rPr>
                <a:t>Tx</a:t>
              </a:r>
              <a:r>
                <a:rPr lang="en-US" dirty="0">
                  <a:latin typeface="Arial" charset="0"/>
                  <a:ea typeface="ＭＳ Ｐゴシック" charset="0"/>
                  <a:cs typeface="ＭＳ Ｐゴシック" charset="0"/>
                </a:rPr>
                <a:t> Poor Monitoring</a:t>
              </a:r>
            </a:p>
          </p:txBody>
        </p:sp>
        <p:sp>
          <p:nvSpPr>
            <p:cNvPr id="14" name="Text Box 11"/>
            <p:cNvSpPr txBox="1">
              <a:spLocks noChangeArrowheads="1"/>
            </p:cNvSpPr>
            <p:nvPr/>
          </p:nvSpPr>
          <p:spPr bwMode="auto">
            <a:xfrm>
              <a:off x="6477000" y="3062288"/>
              <a:ext cx="914400" cy="78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.36</a:t>
              </a:r>
            </a:p>
            <a:p>
              <a:pPr>
                <a:spcBef>
                  <a:spcPct val="50000"/>
                </a:spcBef>
                <a:defRPr/>
              </a:pPr>
              <a:endParaRPr lang="en-US" dirty="0">
                <a:latin typeface="Arial" charset="0"/>
                <a:ea typeface="ＭＳ Ｐゴシック" charset="0"/>
                <a:cs typeface="ＭＳ Ｐゴシック" charset="0"/>
              </a:endParaRPr>
            </a:p>
          </p:txBody>
        </p:sp>
        <p:cxnSp>
          <p:nvCxnSpPr>
            <p:cNvPr id="15" name="AutoShape 13"/>
            <p:cNvCxnSpPr>
              <a:cxnSpLocks noChangeShapeType="1"/>
              <a:stCxn id="16" idx="3"/>
              <a:endCxn id="9" idx="2"/>
            </p:cNvCxnSpPr>
            <p:nvPr/>
          </p:nvCxnSpPr>
          <p:spPr bwMode="auto">
            <a:xfrm>
              <a:off x="5867400" y="2681288"/>
              <a:ext cx="990600" cy="131445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Rectangle 15"/>
            <p:cNvSpPr>
              <a:spLocks noChangeArrowheads="1"/>
            </p:cNvSpPr>
            <p:nvPr/>
          </p:nvSpPr>
          <p:spPr bwMode="auto">
            <a:xfrm>
              <a:off x="3981450" y="2300288"/>
              <a:ext cx="1885950" cy="76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ＭＳ Ｐゴシック" charset="0"/>
              </a:endParaRPr>
            </a:p>
          </p:txBody>
        </p:sp>
        <p:cxnSp>
          <p:nvCxnSpPr>
            <p:cNvPr id="17" name="AutoShape 16"/>
            <p:cNvCxnSpPr>
              <a:cxnSpLocks noChangeShapeType="1"/>
              <a:stCxn id="12" idx="3"/>
              <a:endCxn id="9" idx="2"/>
            </p:cNvCxnSpPr>
            <p:nvPr/>
          </p:nvCxnSpPr>
          <p:spPr bwMode="auto">
            <a:xfrm>
              <a:off x="2209800" y="3976688"/>
              <a:ext cx="4648200" cy="1905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Rectangle 18"/>
            <p:cNvSpPr>
              <a:spLocks noChangeArrowheads="1"/>
            </p:cNvSpPr>
            <p:nvPr/>
          </p:nvSpPr>
          <p:spPr bwMode="auto">
            <a:xfrm>
              <a:off x="781050" y="2300288"/>
              <a:ext cx="1885950" cy="76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cs typeface="ＭＳ Ｐゴシック" charset="0"/>
              </a:endParaRPr>
            </a:p>
          </p:txBody>
        </p:sp>
        <p:sp>
          <p:nvSpPr>
            <p:cNvPr id="19" name="Text Box 19"/>
            <p:cNvSpPr txBox="1">
              <a:spLocks noChangeArrowheads="1"/>
            </p:cNvSpPr>
            <p:nvPr/>
          </p:nvSpPr>
          <p:spPr bwMode="auto">
            <a:xfrm>
              <a:off x="781050" y="2376488"/>
              <a:ext cx="188595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Intake Poor Monitoring</a:t>
              </a:r>
            </a:p>
          </p:txBody>
        </p:sp>
        <p:cxnSp>
          <p:nvCxnSpPr>
            <p:cNvPr id="20" name="AutoShape 21"/>
            <p:cNvCxnSpPr>
              <a:cxnSpLocks noChangeShapeType="1"/>
              <a:stCxn id="18" idx="3"/>
              <a:endCxn id="16" idx="1"/>
            </p:cNvCxnSpPr>
            <p:nvPr/>
          </p:nvCxnSpPr>
          <p:spPr bwMode="auto">
            <a:xfrm>
              <a:off x="2667000" y="2681288"/>
              <a:ext cx="13144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1" name="Text Box 25"/>
            <p:cNvSpPr txBox="1">
              <a:spLocks noChangeArrowheads="1"/>
            </p:cNvSpPr>
            <p:nvPr/>
          </p:nvSpPr>
          <p:spPr bwMode="auto">
            <a:xfrm>
              <a:off x="4724400" y="3519488"/>
              <a:ext cx="685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-.26</a:t>
              </a:r>
            </a:p>
          </p:txBody>
        </p:sp>
        <p:sp>
          <p:nvSpPr>
            <p:cNvPr id="22" name="Text Box 26"/>
            <p:cNvSpPr txBox="1">
              <a:spLocks noChangeArrowheads="1"/>
            </p:cNvSpPr>
            <p:nvPr/>
          </p:nvSpPr>
          <p:spPr bwMode="auto">
            <a:xfrm>
              <a:off x="3048000" y="230028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.66</a:t>
              </a:r>
            </a:p>
          </p:txBody>
        </p:sp>
        <p:cxnSp>
          <p:nvCxnSpPr>
            <p:cNvPr id="23" name="AutoShape 27"/>
            <p:cNvCxnSpPr>
              <a:cxnSpLocks noChangeShapeType="1"/>
              <a:stCxn id="12" idx="3"/>
              <a:endCxn id="16" idx="1"/>
            </p:cNvCxnSpPr>
            <p:nvPr/>
          </p:nvCxnSpPr>
          <p:spPr bwMode="auto">
            <a:xfrm flipV="1">
              <a:off x="2209800" y="2681288"/>
              <a:ext cx="1771650" cy="1295400"/>
            </a:xfrm>
            <a:prstGeom prst="straightConnector1">
              <a:avLst/>
            </a:prstGeom>
            <a:noFill/>
            <a:ln w="1905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 Box 30"/>
            <p:cNvSpPr txBox="1">
              <a:spLocks noChangeArrowheads="1"/>
            </p:cNvSpPr>
            <p:nvPr/>
          </p:nvSpPr>
          <p:spPr bwMode="auto">
            <a:xfrm>
              <a:off x="7696200" y="2833688"/>
              <a:ext cx="914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.15</a:t>
              </a:r>
            </a:p>
          </p:txBody>
        </p:sp>
        <p:sp>
          <p:nvSpPr>
            <p:cNvPr id="25" name="Text Box 31"/>
            <p:cNvSpPr txBox="1">
              <a:spLocks noChangeArrowheads="1"/>
            </p:cNvSpPr>
            <p:nvPr/>
          </p:nvSpPr>
          <p:spPr bwMode="auto">
            <a:xfrm>
              <a:off x="5257800" y="1919288"/>
              <a:ext cx="914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.43</a:t>
              </a:r>
            </a:p>
          </p:txBody>
        </p:sp>
        <p:sp>
          <p:nvSpPr>
            <p:cNvPr id="26" name="Text Box 33"/>
            <p:cNvSpPr txBox="1">
              <a:spLocks noChangeArrowheads="1"/>
            </p:cNvSpPr>
            <p:nvPr/>
          </p:nvSpPr>
          <p:spPr bwMode="auto">
            <a:xfrm>
              <a:off x="609600" y="5334000"/>
              <a:ext cx="79248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cs typeface="ＭＳ Ｐゴシック" charset="0"/>
                </a:rPr>
                <a:t>X2(22)=33.9, p=.05, TLI=.95, RMSEA=.059</a:t>
              </a:r>
              <a:r>
                <a:rPr lang="en-US" dirty="0" smtClean="0">
                  <a:latin typeface="Arial" charset="0"/>
                  <a:ea typeface="ＭＳ Ｐゴシック" charset="0"/>
                  <a:cs typeface="ＭＳ Ｐゴシック" charset="0"/>
                </a:rPr>
                <a:t>; n=153, AR sample; </a:t>
              </a:r>
              <a:r>
                <a:rPr lang="en-US" dirty="0">
                  <a:latin typeface="Arial" charset="0"/>
                  <a:ea typeface="ＭＳ Ｐゴシック" charset="0"/>
                  <a:cs typeface="ＭＳ Ｐゴシック" charset="0"/>
                </a:rPr>
                <a:t>Replication of Stanger et al., 2009</a:t>
              </a:r>
            </a:p>
          </p:txBody>
        </p:sp>
      </p:grpSp>
    </p:spTree>
    <p:extLst>
      <p:ext uri="{BB962C8B-B14F-4D97-AF65-F5344CB8AC3E}">
        <p14:creationId xmlns:p14="http://schemas.microsoft.com/office/powerpoint/2010/main" xmlns="" val="363382521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defRPr/>
            </a:pPr>
            <a:r>
              <a:rPr lang="en-US" dirty="0"/>
              <a:t>Parent </a:t>
            </a:r>
            <a:r>
              <a:rPr lang="en-US" dirty="0" smtClean="0"/>
              <a:t>Monitoring</a:t>
            </a:r>
            <a:endParaRPr lang="en-US" altLang="en-US" dirty="0" smtClean="0"/>
          </a:p>
        </p:txBody>
      </p:sp>
      <p:sp>
        <p:nvSpPr>
          <p:cNvPr id="52227" name="Content Placeholder 3"/>
          <p:cNvSpPr>
            <a:spLocks noGrp="1"/>
          </p:cNvSpPr>
          <p:nvPr>
            <p:ph idx="1"/>
          </p:nvPr>
        </p:nvSpPr>
        <p:spPr>
          <a:xfrm>
            <a:off x="381000" y="1039813"/>
            <a:ext cx="8229600" cy="4114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a:defRPr/>
            </a:pPr>
            <a:r>
              <a:rPr lang="en-US" altLang="en-US" dirty="0" smtClean="0"/>
              <a:t>Improvements in parental monitoring are a consistent predictor of treatment outcome</a:t>
            </a:r>
          </a:p>
          <a:p>
            <a:pPr lvl="1">
              <a:defRPr/>
            </a:pPr>
            <a:r>
              <a:rPr lang="en-US" altLang="en-US" dirty="0" smtClean="0"/>
              <a:t>Over and above assigned treatment condition</a:t>
            </a:r>
          </a:p>
          <a:p>
            <a:pPr lvl="1">
              <a:defRPr/>
            </a:pPr>
            <a:r>
              <a:rPr lang="en-US" altLang="en-US" dirty="0" smtClean="0"/>
              <a:t>Our hypothesis is that sharing weekly urine drug test results with parents may prompt improved monitoring</a:t>
            </a:r>
          </a:p>
          <a:p>
            <a:pPr>
              <a:defRPr/>
            </a:pPr>
            <a:r>
              <a:rPr lang="en-US" altLang="en-US" dirty="0" smtClean="0"/>
              <a:t>Because CM does not predict monitoring improvements, it is important to continue to develop new interventions that target this important parenting behavior</a:t>
            </a:r>
          </a:p>
          <a:p>
            <a:pPr lvl="1">
              <a:defRPr/>
            </a:pPr>
            <a:r>
              <a:rPr lang="en-US" altLang="en-US" dirty="0" smtClean="0"/>
              <a:t>Our new trial targets time outside adult supervision among those not abstinent in Week 6</a:t>
            </a:r>
          </a:p>
        </p:txBody>
      </p:sp>
    </p:spTree>
    <p:extLst>
      <p:ext uri="{BB962C8B-B14F-4D97-AF65-F5344CB8AC3E}">
        <p14:creationId xmlns:p14="http://schemas.microsoft.com/office/powerpoint/2010/main" xmlns="" val="82099278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tx1"/>
                </a:solidFill>
              </a:rPr>
              <a:t>ODD/CD Moderates Treatment Response</a:t>
            </a:r>
            <a:r>
              <a:rPr lang="en-US" sz="5400" dirty="0">
                <a:solidFill>
                  <a:schemeClr val="tx1"/>
                </a:solidFill>
                <a:latin typeface="Arial" pitchFamily="34" charset="0"/>
                <a:cs typeface="Arial" pitchFamily="34" charset="0"/>
              </a:rPr>
              <a:t/>
            </a:r>
            <a:br>
              <a:rPr lang="en-US" sz="5400" dirty="0">
                <a:solidFill>
                  <a:schemeClr val="tx1"/>
                </a:solidFill>
                <a:latin typeface="Arial" pitchFamily="34" charset="0"/>
                <a:cs typeface="Arial" pitchFamily="34" charset="0"/>
              </a:rPr>
            </a:br>
            <a:endParaRPr lang="en-US" altLang="en-US" dirty="0" smtClean="0">
              <a:solidFill>
                <a:schemeClr val="tx1"/>
              </a:solidFill>
            </a:endParaRPr>
          </a:p>
        </p:txBody>
      </p:sp>
      <p:graphicFrame>
        <p:nvGraphicFramePr>
          <p:cNvPr id="3" name="Object 2"/>
          <p:cNvGraphicFramePr>
            <a:graphicFrameLocks noGrp="1"/>
          </p:cNvGraphicFramePr>
          <p:nvPr>
            <p:extLst>
              <p:ext uri="{D42A27DB-BD31-4B8C-83A1-F6EECF244321}">
                <p14:modId xmlns:p14="http://schemas.microsoft.com/office/powerpoint/2010/main" xmlns="" val="4207362876"/>
              </p:ext>
            </p:extLst>
          </p:nvPr>
        </p:nvGraphicFramePr>
        <p:xfrm>
          <a:off x="457200"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9158" name="Rectangle 3"/>
          <p:cNvSpPr>
            <a:spLocks noChangeArrowheads="1"/>
          </p:cNvSpPr>
          <p:nvPr/>
        </p:nvSpPr>
        <p:spPr bwMode="auto">
          <a:xfrm>
            <a:off x="774700" y="6019800"/>
            <a:ext cx="8750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altLang="en-US" sz="2000">
                <a:solidFill>
                  <a:schemeClr val="tx1"/>
                </a:solidFill>
              </a:rPr>
              <a:t>Significant DBD x CM interaction; independent replication of VT finding (Ryan et al., 2012) (similar results for both CM conditions)</a:t>
            </a:r>
          </a:p>
        </p:txBody>
      </p:sp>
    </p:spTree>
    <p:extLst>
      <p:ext uri="{BB962C8B-B14F-4D97-AF65-F5344CB8AC3E}">
        <p14:creationId xmlns:p14="http://schemas.microsoft.com/office/powerpoint/2010/main" xmlns="" val="3361719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a:solidFill>
                  <a:schemeClr val="tx1"/>
                </a:solidFill>
              </a:rPr>
              <a:t>Conduct Problems: Future Tailoring Variable</a:t>
            </a:r>
            <a:r>
              <a:rPr lang="en-US" dirty="0" smtClean="0">
                <a:solidFill>
                  <a:schemeClr val="tx1"/>
                </a:solidFill>
              </a:rPr>
              <a:t>?</a:t>
            </a:r>
            <a:endParaRPr lang="en-US" altLang="en-US" dirty="0" smtClean="0">
              <a:solidFill>
                <a:schemeClr val="tx1"/>
              </a:solidFill>
            </a:endParaRPr>
          </a:p>
        </p:txBody>
      </p:sp>
      <p:sp>
        <p:nvSpPr>
          <p:cNvPr id="50179" name="Content Placeholder 3"/>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Teens without ODD +/or CD showed similar response across interventions</a:t>
            </a:r>
          </a:p>
          <a:p>
            <a:pPr lvl="1"/>
            <a:r>
              <a:rPr lang="en-US" altLang="en-US" dirty="0" smtClean="0"/>
              <a:t>Suggesting individual MET/CBT + Urine drug testing and participation incentives might be the appropriate first line treatment for this group.</a:t>
            </a:r>
          </a:p>
          <a:p>
            <a:r>
              <a:rPr lang="en-US" altLang="en-US" sz="2800" dirty="0" smtClean="0"/>
              <a:t>Teens with ODD +/or CD had outcomes similar to youth without ODD/CD if they received CM</a:t>
            </a:r>
          </a:p>
          <a:p>
            <a:pPr lvl="1"/>
            <a:r>
              <a:rPr lang="en-US" altLang="en-US" dirty="0" smtClean="0"/>
              <a:t>These youth seem to benefit greatly from CM and parent contracting</a:t>
            </a:r>
          </a:p>
        </p:txBody>
      </p:sp>
    </p:spTree>
    <p:extLst>
      <p:ext uri="{BB962C8B-B14F-4D97-AF65-F5344CB8AC3E}">
        <p14:creationId xmlns:p14="http://schemas.microsoft.com/office/powerpoint/2010/main" xmlns="" val="1907908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 Targets</a:t>
            </a:r>
            <a:endParaRPr lang="en-US" dirty="0"/>
          </a:p>
        </p:txBody>
      </p:sp>
      <p:sp>
        <p:nvSpPr>
          <p:cNvPr id="3" name="Content Placeholder 2"/>
          <p:cNvSpPr>
            <a:spLocks noGrp="1"/>
          </p:cNvSpPr>
          <p:nvPr>
            <p:ph idx="1"/>
          </p:nvPr>
        </p:nvSpPr>
        <p:spPr/>
        <p:txBody>
          <a:bodyPr>
            <a:normAutofit fontScale="92500"/>
          </a:bodyPr>
          <a:lstStyle/>
          <a:p>
            <a:pPr>
              <a:spcAft>
                <a:spcPct val="50000"/>
              </a:spcAft>
              <a:buSzPct val="100000"/>
              <a:buFont typeface="Wingdings" pitchFamily="2" charset="2"/>
              <a:buChar char="§"/>
            </a:pPr>
            <a:r>
              <a:rPr lang="en-US" dirty="0" smtClean="0"/>
              <a:t> Abstinence is the recommended primary target</a:t>
            </a:r>
          </a:p>
          <a:p>
            <a:pPr lvl="1">
              <a:spcBef>
                <a:spcPts val="0"/>
              </a:spcBef>
              <a:buFontTx/>
              <a:buChar char="•"/>
            </a:pPr>
            <a:r>
              <a:rPr lang="en-US" dirty="0" smtClean="0"/>
              <a:t>Currently, a reduction in use target (quantitative urine drug testing) is not practical/feasible for drug abuse due to the frequency of testing required</a:t>
            </a:r>
          </a:p>
          <a:p>
            <a:pPr>
              <a:spcAft>
                <a:spcPct val="50000"/>
              </a:spcAft>
              <a:buSzPct val="100000"/>
              <a:buFont typeface="Wingdings" pitchFamily="2" charset="2"/>
              <a:buChar char="§"/>
            </a:pPr>
            <a:r>
              <a:rPr lang="en-US" dirty="0" smtClean="0"/>
              <a:t> Attendance or other therapeutic tasks can be targets but may not result in drug abstinence</a:t>
            </a:r>
          </a:p>
          <a:p>
            <a:pPr>
              <a:spcAft>
                <a:spcPct val="50000"/>
              </a:spcAft>
              <a:buSzPct val="100000"/>
              <a:buFont typeface="Wingdings" pitchFamily="2" charset="2"/>
              <a:buChar char="§"/>
            </a:pPr>
            <a:r>
              <a:rPr lang="en-US" dirty="0" smtClean="0"/>
              <a:t> Select achievable target (short period of abstinence, especially early in treatment).</a:t>
            </a:r>
          </a:p>
          <a:p>
            <a:endParaRPr lang="en-US" dirty="0"/>
          </a:p>
        </p:txBody>
      </p:sp>
    </p:spTree>
    <p:extLst>
      <p:ext uri="{BB962C8B-B14F-4D97-AF65-F5344CB8AC3E}">
        <p14:creationId xmlns:p14="http://schemas.microsoft.com/office/powerpoint/2010/main" xmlns="" val="1026869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defRPr/>
            </a:pPr>
            <a:r>
              <a:rPr lang="en-US" dirty="0"/>
              <a:t>Summary</a:t>
            </a:r>
            <a:endParaRPr lang="en-US" altLang="en-US" dirty="0" smtClean="0"/>
          </a:p>
        </p:txBody>
      </p:sp>
      <p:sp>
        <p:nvSpPr>
          <p:cNvPr id="53251" name="Content Placeholder 3"/>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spcBef>
                <a:spcPct val="0"/>
              </a:spcBef>
              <a:defRPr/>
            </a:pPr>
            <a:r>
              <a:rPr lang="en-US" altLang="en-US" sz="2400" dirty="0" smtClean="0">
                <a:latin typeface="Arial" pitchFamily="34" charset="0"/>
                <a:ea typeface="MS PGothic" pitchFamily="34" charset="-128"/>
                <a:cs typeface="Arial" pitchFamily="34" charset="0"/>
              </a:rPr>
              <a:t>CM consistently resulted in better during treatment outcomes.  </a:t>
            </a:r>
          </a:p>
          <a:p>
            <a:pPr>
              <a:spcBef>
                <a:spcPct val="0"/>
              </a:spcBef>
              <a:defRPr/>
            </a:pPr>
            <a:r>
              <a:rPr lang="en-US" altLang="en-US" sz="2400" dirty="0" smtClean="0">
                <a:latin typeface="Arial" pitchFamily="34" charset="0"/>
                <a:ea typeface="MS PGothic" pitchFamily="34" charset="-128"/>
                <a:cs typeface="Arial" pitchFamily="34" charset="0"/>
              </a:rPr>
              <a:t>Post treatment effects are weaker and less consistent</a:t>
            </a:r>
          </a:p>
          <a:p>
            <a:pPr>
              <a:spcBef>
                <a:spcPct val="0"/>
              </a:spcBef>
              <a:defRPr/>
            </a:pPr>
            <a:r>
              <a:rPr lang="en-US" altLang="en-US" sz="2400" dirty="0" smtClean="0">
                <a:latin typeface="Arial" pitchFamily="34" charset="0"/>
                <a:ea typeface="MS PGothic" pitchFamily="34" charset="-128"/>
                <a:cs typeface="Arial" pitchFamily="34" charset="0"/>
              </a:rPr>
              <a:t>Our CM includes both clinic and home based components.  The independent effects of each are not known (but some recent negative findings for clinic based ONLY)</a:t>
            </a:r>
          </a:p>
          <a:p>
            <a:pPr>
              <a:spcBef>
                <a:spcPct val="0"/>
              </a:spcBef>
              <a:defRPr/>
            </a:pPr>
            <a:r>
              <a:rPr lang="en-US" altLang="en-US" sz="2400" dirty="0" smtClean="0">
                <a:latin typeface="Arial" pitchFamily="34" charset="0"/>
                <a:ea typeface="MS PGothic" pitchFamily="34" charset="-128"/>
                <a:cs typeface="Arial" pitchFamily="34" charset="0"/>
              </a:rPr>
              <a:t>Guided by these findings on moderators of response, we are attempting to boost outcomes in our current trial</a:t>
            </a:r>
            <a:endParaRPr lang="en-US" altLang="en-US" sz="2000"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20166592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Parent CM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41641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CM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Goal is to help parents increase and sustain teen motivation to abstain from substance use</a:t>
            </a:r>
          </a:p>
          <a:p>
            <a:r>
              <a:rPr lang="en-US" dirty="0" smtClean="0"/>
              <a:t>Teaches parents how to respond to substance use and to abstinence</a:t>
            </a:r>
          </a:p>
          <a:p>
            <a:r>
              <a:rPr lang="en-US" dirty="0" smtClean="0"/>
              <a:t>Reverses typical pattern of</a:t>
            </a:r>
          </a:p>
          <a:p>
            <a:pPr lvl="1"/>
            <a:r>
              <a:rPr lang="en-US" dirty="0" smtClean="0"/>
              <a:t>Lack of positive attention to abstinence</a:t>
            </a:r>
          </a:p>
          <a:p>
            <a:pPr lvl="1"/>
            <a:r>
              <a:rPr lang="en-US" dirty="0" smtClean="0"/>
              <a:t>Lack of consistent consequences for substance use</a:t>
            </a:r>
          </a:p>
          <a:p>
            <a:pPr lvl="2"/>
            <a:r>
              <a:rPr lang="en-US" dirty="0" smtClean="0"/>
              <a:t>Consequences are typically inconsistent (threaten, don’t enforce, lecture, harsh)</a:t>
            </a:r>
          </a:p>
          <a:p>
            <a:r>
              <a:rPr lang="en-US" dirty="0" smtClean="0"/>
              <a:t>Impossible for parents to systematically/directly influence substance use without urine drug testing</a:t>
            </a:r>
          </a:p>
          <a:p>
            <a:endParaRPr lang="en-US" dirty="0" smtClean="0"/>
          </a:p>
          <a:p>
            <a:endParaRPr lang="en-US" dirty="0"/>
          </a:p>
        </p:txBody>
      </p:sp>
    </p:spTree>
    <p:extLst>
      <p:ext uri="{BB962C8B-B14F-4D97-AF65-F5344CB8AC3E}">
        <p14:creationId xmlns:p14="http://schemas.microsoft.com/office/powerpoint/2010/main" xmlns="" val="742453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start CM in week 3?</a:t>
            </a:r>
            <a:endParaRPr lang="en-US" dirty="0"/>
          </a:p>
        </p:txBody>
      </p:sp>
      <p:sp>
        <p:nvSpPr>
          <p:cNvPr id="3" name="Content Placeholder 2"/>
          <p:cNvSpPr>
            <a:spLocks noGrp="1"/>
          </p:cNvSpPr>
          <p:nvPr>
            <p:ph idx="1"/>
          </p:nvPr>
        </p:nvSpPr>
        <p:spPr/>
        <p:txBody>
          <a:bodyPr/>
          <a:lstStyle/>
          <a:p>
            <a:r>
              <a:rPr lang="en-US" dirty="0" smtClean="0"/>
              <a:t>So that teen has the opportunity to abstain and earn incentives when the contract starts</a:t>
            </a:r>
          </a:p>
          <a:p>
            <a:pPr lvl="1"/>
            <a:r>
              <a:rPr lang="en-US" dirty="0" smtClean="0"/>
              <a:t>Takes into consideration the timing of negative urine drug tests after marijuana abstinence</a:t>
            </a:r>
          </a:p>
          <a:p>
            <a:r>
              <a:rPr lang="en-US" dirty="0" smtClean="0"/>
              <a:t>Family has time to plan and consider incentives and consequences</a:t>
            </a:r>
          </a:p>
          <a:p>
            <a:endParaRPr lang="en-US" dirty="0"/>
          </a:p>
        </p:txBody>
      </p:sp>
    </p:spTree>
    <p:extLst>
      <p:ext uri="{BB962C8B-B14F-4D97-AF65-F5344CB8AC3E}">
        <p14:creationId xmlns:p14="http://schemas.microsoft.com/office/powerpoint/2010/main" xmlns="" val="1790920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normAutofit fontScale="90000"/>
          </a:bodyPr>
          <a:lstStyle/>
          <a:p>
            <a:pPr eaLnBrk="1" hangingPunct="1">
              <a:defRPr/>
            </a:pPr>
            <a:r>
              <a:rPr lang="en-US" sz="3600" dirty="0" smtClean="0"/>
              <a:t>Substance Monitoring Contract</a:t>
            </a:r>
            <a:br>
              <a:rPr lang="en-US" sz="3600" dirty="0" smtClean="0"/>
            </a:br>
            <a:r>
              <a:rPr lang="en-US" sz="3600" dirty="0" smtClean="0"/>
              <a:t>[Handout]</a:t>
            </a:r>
            <a:endParaRPr lang="en-US" dirty="0" smtClean="0"/>
          </a:p>
        </p:txBody>
      </p:sp>
      <p:sp>
        <p:nvSpPr>
          <p:cNvPr id="79875" name="Rectangle 3"/>
          <p:cNvSpPr>
            <a:spLocks noGrp="1" noChangeArrowheads="1"/>
          </p:cNvSpPr>
          <p:nvPr>
            <p:ph idx="1"/>
          </p:nvPr>
        </p:nvSpPr>
        <p:spPr>
          <a:xfrm>
            <a:off x="685800" y="1981200"/>
            <a:ext cx="7924800" cy="4267200"/>
          </a:xfrm>
        </p:spPr>
        <p:txBody>
          <a:bodyPr/>
          <a:lstStyle/>
          <a:p>
            <a:pPr eaLnBrk="1" hangingPunct="1">
              <a:lnSpc>
                <a:spcPct val="90000"/>
              </a:lnSpc>
              <a:buClr>
                <a:schemeClr val="tx1"/>
              </a:buClr>
              <a:buFont typeface="Wingdings" pitchFamily="-80" charset="2"/>
              <a:buNone/>
              <a:defRPr/>
            </a:pPr>
            <a:r>
              <a:rPr lang="en-US" sz="2800" dirty="0" smtClean="0">
                <a:cs typeface="Times New Roman" pitchFamily="-80" charset="0"/>
              </a:rPr>
              <a:t>If ________________</a:t>
            </a:r>
            <a:r>
              <a:rPr lang="en-US" sz="2800" dirty="0" smtClean="0">
                <a:latin typeface="Times New Roman"/>
                <a:cs typeface="Times New Roman" pitchFamily="-80" charset="0"/>
              </a:rPr>
              <a:t>’</a:t>
            </a:r>
            <a:r>
              <a:rPr lang="en-US" sz="2800" dirty="0" smtClean="0">
                <a:cs typeface="Times New Roman" pitchFamily="-80" charset="0"/>
              </a:rPr>
              <a:t>s urine drug screen is </a:t>
            </a:r>
            <a:r>
              <a:rPr lang="en-US" sz="2800" b="1" i="1" dirty="0" smtClean="0">
                <a:solidFill>
                  <a:srgbClr val="FF0000"/>
                </a:solidFill>
                <a:cs typeface="Times New Roman" pitchFamily="-80" charset="0"/>
              </a:rPr>
              <a:t>negative</a:t>
            </a:r>
            <a:r>
              <a:rPr lang="en-US" sz="2800" b="1" dirty="0" smtClean="0">
                <a:solidFill>
                  <a:srgbClr val="FF0000"/>
                </a:solidFill>
                <a:cs typeface="Times New Roman" pitchFamily="-80" charset="0"/>
              </a:rPr>
              <a:t> </a:t>
            </a:r>
            <a:r>
              <a:rPr lang="en-US" sz="2800" dirty="0" smtClean="0">
                <a:cs typeface="Times New Roman" pitchFamily="-80" charset="0"/>
              </a:rPr>
              <a:t>[no drugs detected or reported] and there were no positive or refused alcohol breath tests since the last drug screen, I will:</a:t>
            </a:r>
          </a:p>
          <a:p>
            <a:pPr lvl="1" eaLnBrk="1" hangingPunct="1">
              <a:lnSpc>
                <a:spcPct val="90000"/>
              </a:lnSpc>
              <a:buFont typeface="Wingdings" pitchFamily="-80" charset="2"/>
              <a:buNone/>
              <a:defRPr/>
            </a:pPr>
            <a:endParaRPr lang="en-US" sz="1600" i="1" dirty="0" smtClean="0">
              <a:cs typeface="Times New Roman" pitchFamily="-80" charset="0"/>
            </a:endParaRPr>
          </a:p>
          <a:p>
            <a:pPr lvl="1" eaLnBrk="1" hangingPunct="1">
              <a:lnSpc>
                <a:spcPct val="90000"/>
              </a:lnSpc>
              <a:buFont typeface="Wingdings" pitchFamily="-80" charset="2"/>
              <a:buNone/>
              <a:defRPr/>
            </a:pPr>
            <a:r>
              <a:rPr lang="en-US" sz="2400" i="1" dirty="0" smtClean="0">
                <a:cs typeface="Times New Roman" pitchFamily="-80" charset="0"/>
              </a:rPr>
              <a:t>Praise their progress!</a:t>
            </a:r>
          </a:p>
          <a:p>
            <a:pPr lvl="1" eaLnBrk="1" hangingPunct="1">
              <a:lnSpc>
                <a:spcPct val="90000"/>
              </a:lnSpc>
              <a:buFont typeface="Wingdings" pitchFamily="-80" charset="2"/>
              <a:buNone/>
              <a:defRPr/>
            </a:pPr>
            <a:r>
              <a:rPr lang="en-US" sz="2400" i="1" dirty="0" smtClean="0">
                <a:cs typeface="Times New Roman" pitchFamily="-80" charset="0"/>
              </a:rPr>
              <a:t>Ask how I can help them keep up the good work.</a:t>
            </a:r>
          </a:p>
          <a:p>
            <a:pPr lvl="1" eaLnBrk="1" hangingPunct="1">
              <a:lnSpc>
                <a:spcPct val="90000"/>
              </a:lnSpc>
              <a:buFont typeface="Wingdings" pitchFamily="-80" charset="2"/>
              <a:buNone/>
              <a:defRPr/>
            </a:pPr>
            <a:r>
              <a:rPr lang="en-US" sz="2400" i="1" dirty="0" smtClean="0">
                <a:cs typeface="Times New Roman" pitchFamily="-80" charset="0"/>
              </a:rPr>
              <a:t>Celebrate their abstinence by:</a:t>
            </a:r>
          </a:p>
          <a:p>
            <a:pPr lvl="2" eaLnBrk="1" hangingPunct="1">
              <a:lnSpc>
                <a:spcPct val="90000"/>
              </a:lnSpc>
              <a:buClr>
                <a:schemeClr val="tx1"/>
              </a:buClr>
              <a:buFont typeface="Wingdings" pitchFamily="-80" charset="2"/>
              <a:buNone/>
              <a:defRPr/>
            </a:pPr>
            <a:r>
              <a:rPr lang="en-US" sz="2000" i="1" dirty="0" smtClean="0">
                <a:cs typeface="Times New Roman" pitchFamily="-80" charset="0"/>
              </a:rPr>
              <a:t>Allowing them him use of the car</a:t>
            </a:r>
          </a:p>
          <a:p>
            <a:pPr lvl="2" eaLnBrk="1" hangingPunct="1">
              <a:lnSpc>
                <a:spcPct val="90000"/>
              </a:lnSpc>
              <a:buClr>
                <a:schemeClr val="tx1"/>
              </a:buClr>
              <a:buFont typeface="Wingdings" pitchFamily="-80" charset="2"/>
              <a:buNone/>
              <a:defRPr/>
            </a:pPr>
            <a:r>
              <a:rPr lang="en-US" sz="2000" i="1" dirty="0" smtClean="0"/>
              <a:t>Taking her out to dinner</a:t>
            </a:r>
          </a:p>
          <a:p>
            <a:pPr lvl="2" eaLnBrk="1" hangingPunct="1">
              <a:lnSpc>
                <a:spcPct val="90000"/>
              </a:lnSpc>
              <a:buClr>
                <a:schemeClr val="tx1"/>
              </a:buClr>
              <a:buFont typeface="Wingdings" pitchFamily="-80" charset="2"/>
              <a:buNone/>
              <a:defRPr/>
            </a:pPr>
            <a:r>
              <a:rPr lang="en-US" sz="2000" i="1" dirty="0" smtClean="0"/>
              <a:t>Contributing $5 toward </a:t>
            </a:r>
            <a:r>
              <a:rPr lang="en-US" sz="2000" i="1" dirty="0" err="1" smtClean="0"/>
              <a:t>Ipod</a:t>
            </a:r>
            <a:r>
              <a:rPr lang="en-US" sz="2000" i="1" dirty="0" smtClean="0"/>
              <a:t> purchase</a:t>
            </a:r>
            <a:endParaRPr lang="en-US" sz="1400" dirty="0" smtClean="0"/>
          </a:p>
        </p:txBody>
      </p:sp>
    </p:spTree>
    <p:extLst>
      <p:ext uri="{BB962C8B-B14F-4D97-AF65-F5344CB8AC3E}">
        <p14:creationId xmlns:p14="http://schemas.microsoft.com/office/powerpoint/2010/main" xmlns="" val="771750610"/>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685800" y="533400"/>
            <a:ext cx="7772400" cy="914400"/>
          </a:xfrm>
        </p:spPr>
        <p:txBody>
          <a:bodyPr/>
          <a:lstStyle/>
          <a:p>
            <a:pPr eaLnBrk="1" hangingPunct="1">
              <a:defRPr/>
            </a:pPr>
            <a:r>
              <a:rPr lang="en-US" sz="3600" smtClean="0"/>
              <a:t>Substance Monitoring Contract</a:t>
            </a:r>
            <a:endParaRPr lang="en-US" smtClean="0"/>
          </a:p>
        </p:txBody>
      </p:sp>
      <p:sp>
        <p:nvSpPr>
          <p:cNvPr id="81923" name="Rectangle 3"/>
          <p:cNvSpPr>
            <a:spLocks noGrp="1" noChangeArrowheads="1"/>
          </p:cNvSpPr>
          <p:nvPr>
            <p:ph idx="1"/>
          </p:nvPr>
        </p:nvSpPr>
        <p:spPr>
          <a:xfrm>
            <a:off x="685800" y="1676400"/>
            <a:ext cx="8077200" cy="4495800"/>
          </a:xfrm>
        </p:spPr>
        <p:txBody>
          <a:bodyPr/>
          <a:lstStyle/>
          <a:p>
            <a:pPr eaLnBrk="1" hangingPunct="1">
              <a:lnSpc>
                <a:spcPct val="90000"/>
              </a:lnSpc>
              <a:buClr>
                <a:schemeClr val="tx1"/>
              </a:buClr>
              <a:buFont typeface="Wingdings" pitchFamily="-80" charset="2"/>
              <a:buNone/>
              <a:defRPr/>
            </a:pPr>
            <a:r>
              <a:rPr lang="en-US" sz="2800" dirty="0" smtClean="0">
                <a:cs typeface="Times New Roman" pitchFamily="-80" charset="0"/>
              </a:rPr>
              <a:t>If ____________</a:t>
            </a:r>
            <a:r>
              <a:rPr lang="en-US" sz="2800" dirty="0" smtClean="0">
                <a:latin typeface="Times New Roman"/>
                <a:cs typeface="Times New Roman" pitchFamily="-80" charset="0"/>
              </a:rPr>
              <a:t>’</a:t>
            </a:r>
            <a:r>
              <a:rPr lang="en-US" sz="2800" dirty="0" smtClean="0">
                <a:cs typeface="Times New Roman" pitchFamily="-80" charset="0"/>
              </a:rPr>
              <a:t>s urine drug screen is </a:t>
            </a:r>
            <a:r>
              <a:rPr lang="en-US" sz="2800" b="1" i="1" dirty="0" smtClean="0">
                <a:solidFill>
                  <a:srgbClr val="FF0000"/>
                </a:solidFill>
                <a:cs typeface="Times New Roman" pitchFamily="-80" charset="0"/>
              </a:rPr>
              <a:t>positive</a:t>
            </a:r>
            <a:r>
              <a:rPr lang="en-US" sz="2800" dirty="0" smtClean="0">
                <a:solidFill>
                  <a:srgbClr val="FF0000"/>
                </a:solidFill>
                <a:cs typeface="Times New Roman" pitchFamily="-80" charset="0"/>
              </a:rPr>
              <a:t> </a:t>
            </a:r>
            <a:r>
              <a:rPr lang="en-US" sz="2800" dirty="0" smtClean="0">
                <a:cs typeface="Times New Roman" pitchFamily="-80" charset="0"/>
              </a:rPr>
              <a:t>[drugs detected or reported] and/or there were positive or refused alcohol breath tests since the last drug screen, I will:</a:t>
            </a:r>
          </a:p>
          <a:p>
            <a:pPr lvl="1" eaLnBrk="1" hangingPunct="1">
              <a:lnSpc>
                <a:spcPct val="90000"/>
              </a:lnSpc>
              <a:buFont typeface="Wingdings" pitchFamily="-80" charset="2"/>
              <a:buNone/>
              <a:defRPr/>
            </a:pPr>
            <a:endParaRPr lang="en-US" sz="1400" dirty="0" smtClean="0">
              <a:cs typeface="Times New Roman" pitchFamily="-80" charset="0"/>
            </a:endParaRPr>
          </a:p>
          <a:p>
            <a:pPr lvl="1" eaLnBrk="1" hangingPunct="1">
              <a:lnSpc>
                <a:spcPct val="90000"/>
              </a:lnSpc>
              <a:buFont typeface="Wingdings" pitchFamily="-80" charset="2"/>
              <a:buNone/>
              <a:defRPr/>
            </a:pPr>
            <a:r>
              <a:rPr lang="en-US" sz="2400" i="1" dirty="0" smtClean="0">
                <a:cs typeface="Times New Roman" pitchFamily="-80" charset="0"/>
              </a:rPr>
              <a:t>Remain calm!  Not give a lecture.</a:t>
            </a:r>
          </a:p>
          <a:p>
            <a:pPr lvl="1" eaLnBrk="1" hangingPunct="1">
              <a:lnSpc>
                <a:spcPct val="90000"/>
              </a:lnSpc>
              <a:buFont typeface="Wingdings" pitchFamily="-80" charset="2"/>
              <a:buNone/>
              <a:defRPr/>
            </a:pPr>
            <a:r>
              <a:rPr lang="en-US" sz="2400" i="1" dirty="0" smtClean="0">
                <a:cs typeface="Times New Roman" pitchFamily="-80" charset="0"/>
              </a:rPr>
              <a:t>Ask how I can help</a:t>
            </a:r>
          </a:p>
          <a:p>
            <a:pPr lvl="1" eaLnBrk="1" hangingPunct="1">
              <a:lnSpc>
                <a:spcPct val="90000"/>
              </a:lnSpc>
              <a:buFont typeface="Wingdings" pitchFamily="-80" charset="2"/>
              <a:buNone/>
              <a:defRPr/>
            </a:pPr>
            <a:r>
              <a:rPr lang="en-US" sz="2400" i="1" dirty="0" smtClean="0">
                <a:cs typeface="Times New Roman" pitchFamily="-80" charset="0"/>
              </a:rPr>
              <a:t>Express confidence that they can do better next time</a:t>
            </a:r>
          </a:p>
          <a:p>
            <a:pPr lvl="1" eaLnBrk="1" hangingPunct="1">
              <a:lnSpc>
                <a:spcPct val="90000"/>
              </a:lnSpc>
              <a:buFont typeface="Wingdings" pitchFamily="-80" charset="2"/>
              <a:buNone/>
              <a:defRPr/>
            </a:pPr>
            <a:r>
              <a:rPr lang="en-US" sz="2400" i="1" dirty="0" smtClean="0">
                <a:cs typeface="Times New Roman" pitchFamily="-80" charset="0"/>
              </a:rPr>
              <a:t>Use the following consequence:</a:t>
            </a:r>
          </a:p>
          <a:p>
            <a:pPr lvl="2" eaLnBrk="1" hangingPunct="1">
              <a:lnSpc>
                <a:spcPct val="90000"/>
              </a:lnSpc>
              <a:buClr>
                <a:schemeClr val="tx1"/>
              </a:buClr>
              <a:buFont typeface="Wingdings" pitchFamily="-80" charset="2"/>
              <a:buNone/>
              <a:defRPr/>
            </a:pPr>
            <a:r>
              <a:rPr lang="en-US" sz="2000" i="1" dirty="0" smtClean="0">
                <a:cs typeface="Times New Roman" pitchFamily="-80" charset="0"/>
              </a:rPr>
              <a:t>Chores</a:t>
            </a:r>
          </a:p>
          <a:p>
            <a:pPr lvl="2" eaLnBrk="1" hangingPunct="1">
              <a:lnSpc>
                <a:spcPct val="90000"/>
              </a:lnSpc>
              <a:buClr>
                <a:schemeClr val="tx1"/>
              </a:buClr>
              <a:buFont typeface="Wingdings" pitchFamily="-80" charset="2"/>
              <a:buNone/>
              <a:defRPr/>
            </a:pPr>
            <a:r>
              <a:rPr lang="en-US" sz="2000" i="1" dirty="0" smtClean="0">
                <a:cs typeface="Times New Roman" pitchFamily="-80" charset="0"/>
              </a:rPr>
              <a:t>Grounded till next test</a:t>
            </a:r>
          </a:p>
          <a:p>
            <a:pPr lvl="2" eaLnBrk="1" hangingPunct="1">
              <a:lnSpc>
                <a:spcPct val="90000"/>
              </a:lnSpc>
              <a:buClr>
                <a:schemeClr val="tx1"/>
              </a:buClr>
              <a:buFont typeface="Wingdings" pitchFamily="-80" charset="2"/>
              <a:buNone/>
              <a:defRPr/>
            </a:pPr>
            <a:r>
              <a:rPr lang="en-US" sz="2000" i="1" dirty="0" smtClean="0">
                <a:cs typeface="Times New Roman" pitchFamily="-80" charset="0"/>
              </a:rPr>
              <a:t>Loss of privileges (car, computer, cell phone)</a:t>
            </a:r>
            <a:endParaRPr lang="en-US" sz="1600" dirty="0" smtClean="0">
              <a:cs typeface="Times New Roman" pitchFamily="-80" charset="0"/>
            </a:endParaRPr>
          </a:p>
        </p:txBody>
      </p:sp>
    </p:spTree>
    <p:extLst>
      <p:ext uri="{BB962C8B-B14F-4D97-AF65-F5344CB8AC3E}">
        <p14:creationId xmlns:p14="http://schemas.microsoft.com/office/powerpoint/2010/main" xmlns="" val="12787100"/>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select rewards?</a:t>
            </a:r>
            <a:endParaRPr lang="en-US" dirty="0"/>
          </a:p>
        </p:txBody>
      </p:sp>
      <p:sp>
        <p:nvSpPr>
          <p:cNvPr id="3" name="Content Placeholder 2"/>
          <p:cNvSpPr>
            <a:spLocks noGrp="1"/>
          </p:cNvSpPr>
          <p:nvPr>
            <p:ph idx="1"/>
          </p:nvPr>
        </p:nvSpPr>
        <p:spPr/>
        <p:txBody>
          <a:bodyPr/>
          <a:lstStyle/>
          <a:p>
            <a:r>
              <a:rPr lang="en-US" dirty="0" smtClean="0"/>
              <a:t>Select meaningful rewards</a:t>
            </a:r>
          </a:p>
          <a:p>
            <a:pPr lvl="1"/>
            <a:r>
              <a:rPr lang="en-US" dirty="0" smtClean="0"/>
              <a:t>Get youth input</a:t>
            </a:r>
          </a:p>
          <a:p>
            <a:r>
              <a:rPr lang="en-US" dirty="0" smtClean="0"/>
              <a:t>Use rewards that parents are willing and able to provide</a:t>
            </a:r>
          </a:p>
          <a:p>
            <a:r>
              <a:rPr lang="en-US" dirty="0" smtClean="0"/>
              <a:t>Using a variety of rewards sustains the reward value</a:t>
            </a:r>
          </a:p>
          <a:p>
            <a:pPr lvl="1"/>
            <a:endParaRPr lang="en-US" dirty="0"/>
          </a:p>
        </p:txBody>
      </p:sp>
    </p:spTree>
    <p:extLst>
      <p:ext uri="{BB962C8B-B14F-4D97-AF65-F5344CB8AC3E}">
        <p14:creationId xmlns:p14="http://schemas.microsoft.com/office/powerpoint/2010/main" xmlns="" val="3866947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teens identify rewards</a:t>
            </a:r>
            <a:br>
              <a:rPr lang="en-US" dirty="0" smtClean="0"/>
            </a:br>
            <a:r>
              <a:rPr lang="en-US" sz="3100" dirty="0" smtClean="0"/>
              <a:t>[Developing a good reward list handout]</a:t>
            </a:r>
            <a:endParaRPr lang="en-US" sz="3100" dirty="0"/>
          </a:p>
        </p:txBody>
      </p:sp>
      <p:sp>
        <p:nvSpPr>
          <p:cNvPr id="3" name="Content Placeholder 2"/>
          <p:cNvSpPr>
            <a:spLocks noGrp="1"/>
          </p:cNvSpPr>
          <p:nvPr>
            <p:ph idx="1"/>
          </p:nvPr>
        </p:nvSpPr>
        <p:spPr/>
        <p:txBody>
          <a:bodyPr>
            <a:normAutofit/>
          </a:bodyPr>
          <a:lstStyle/>
          <a:p>
            <a:r>
              <a:rPr lang="en-US" dirty="0" smtClean="0"/>
              <a:t>What you like to see happen if you test negative?</a:t>
            </a:r>
          </a:p>
          <a:p>
            <a:r>
              <a:rPr lang="en-US" dirty="0" smtClean="0"/>
              <a:t>What kinds of things do your parents do for you?</a:t>
            </a:r>
          </a:p>
          <a:p>
            <a:pPr lvl="1"/>
            <a:r>
              <a:rPr lang="en-US" dirty="0" smtClean="0"/>
              <a:t>Rides? Car? Spending money? Privileges?</a:t>
            </a:r>
          </a:p>
          <a:p>
            <a:r>
              <a:rPr lang="en-US" dirty="0" smtClean="0"/>
              <a:t>What do you like to do for fun?</a:t>
            </a:r>
          </a:p>
          <a:p>
            <a:r>
              <a:rPr lang="en-US" dirty="0" smtClean="0"/>
              <a:t>What do you like to do with your family?</a:t>
            </a:r>
          </a:p>
        </p:txBody>
      </p:sp>
    </p:spTree>
    <p:extLst>
      <p:ext uri="{BB962C8B-B14F-4D97-AF65-F5344CB8AC3E}">
        <p14:creationId xmlns:p14="http://schemas.microsoft.com/office/powerpoint/2010/main" xmlns="" val="1432571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teens won’t cooperate?</a:t>
            </a:r>
            <a:endParaRPr lang="en-US" dirty="0"/>
          </a:p>
        </p:txBody>
      </p:sp>
      <p:sp>
        <p:nvSpPr>
          <p:cNvPr id="3" name="Content Placeholder 2"/>
          <p:cNvSpPr>
            <a:spLocks noGrp="1"/>
          </p:cNvSpPr>
          <p:nvPr>
            <p:ph idx="1"/>
          </p:nvPr>
        </p:nvSpPr>
        <p:spPr/>
        <p:txBody>
          <a:bodyPr/>
          <a:lstStyle/>
          <a:p>
            <a:r>
              <a:rPr lang="en-US" dirty="0"/>
              <a:t>Therapists can make suggestions</a:t>
            </a:r>
          </a:p>
          <a:p>
            <a:r>
              <a:rPr lang="en-US" dirty="0"/>
              <a:t>Teen refusal to identify rewards doesn’t stop the </a:t>
            </a:r>
            <a:r>
              <a:rPr lang="en-US" dirty="0" smtClean="0"/>
              <a:t>contract</a:t>
            </a:r>
          </a:p>
          <a:p>
            <a:r>
              <a:rPr lang="en-US" dirty="0" smtClean="0"/>
              <a:t>Give multiple opportunities for teen to suggest rewards</a:t>
            </a:r>
          </a:p>
          <a:p>
            <a:pPr lvl="1"/>
            <a:r>
              <a:rPr lang="en-US" dirty="0" smtClean="0"/>
              <a:t>Before, during, after contract is established</a:t>
            </a:r>
            <a:endParaRPr lang="en-US" dirty="0"/>
          </a:p>
          <a:p>
            <a:endParaRPr lang="en-US" dirty="0"/>
          </a:p>
          <a:p>
            <a:endParaRPr lang="en-US" dirty="0"/>
          </a:p>
        </p:txBody>
      </p:sp>
    </p:spTree>
    <p:extLst>
      <p:ext uri="{BB962C8B-B14F-4D97-AF65-F5344CB8AC3E}">
        <p14:creationId xmlns:p14="http://schemas.microsoft.com/office/powerpoint/2010/main" xmlns="" val="2044109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Parents and rewards: </a:t>
            </a:r>
            <a:br>
              <a:rPr lang="en-US" dirty="0" smtClean="0"/>
            </a:br>
            <a:r>
              <a:rPr lang="en-US" dirty="0" smtClean="0"/>
              <a:t>Using Rewards that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Does parent control access to the reward?</a:t>
            </a:r>
          </a:p>
          <a:p>
            <a:pPr lvl="1"/>
            <a:r>
              <a:rPr lang="en-US" dirty="0" smtClean="0"/>
              <a:t>If teen does not earn reward, can parent stop teen from obtaining the reward?</a:t>
            </a:r>
          </a:p>
          <a:p>
            <a:r>
              <a:rPr lang="en-US" dirty="0" smtClean="0"/>
              <a:t>Can the reward be provided immediately?</a:t>
            </a:r>
          </a:p>
          <a:p>
            <a:pPr lvl="1"/>
            <a:r>
              <a:rPr lang="en-US" dirty="0" smtClean="0"/>
              <a:t>Proximal rewards most effective</a:t>
            </a:r>
          </a:p>
          <a:p>
            <a:r>
              <a:rPr lang="en-US" dirty="0" smtClean="0"/>
              <a:t>Will the parent agree that earned rewards cannot be taken away?</a:t>
            </a:r>
          </a:p>
          <a:p>
            <a:pPr lvl="1"/>
            <a:r>
              <a:rPr lang="en-US" dirty="0" smtClean="0"/>
              <a:t>Need to use other reward/consequence for other behaviors</a:t>
            </a:r>
          </a:p>
          <a:p>
            <a:r>
              <a:rPr lang="en-US" dirty="0" smtClean="0"/>
              <a:t>What if teen wants something parent won’t allow?</a:t>
            </a:r>
          </a:p>
          <a:p>
            <a:pPr lvl="1"/>
            <a:r>
              <a:rPr lang="en-US" dirty="0" smtClean="0"/>
              <a:t>Modify reward to be consistent with goal of abstinence/reduction in risky behavior</a:t>
            </a:r>
          </a:p>
          <a:p>
            <a:pPr lvl="1"/>
            <a:r>
              <a:rPr lang="en-US" dirty="0" smtClean="0"/>
              <a:t>Remember that in order to be able to receive the reward, teen must be abstinent</a:t>
            </a:r>
            <a:endParaRPr lang="en-US" dirty="0"/>
          </a:p>
        </p:txBody>
      </p:sp>
    </p:spTree>
    <p:extLst>
      <p:ext uri="{BB962C8B-B14F-4D97-AF65-F5344CB8AC3E}">
        <p14:creationId xmlns:p14="http://schemas.microsoft.com/office/powerpoint/2010/main" xmlns="" val="426965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a:t>
            </a:r>
            <a:br>
              <a:rPr lang="en-US" dirty="0" smtClean="0"/>
            </a:br>
            <a:endParaRPr lang="en-US" dirty="0"/>
          </a:p>
        </p:txBody>
      </p:sp>
      <p:sp>
        <p:nvSpPr>
          <p:cNvPr id="3" name="Content Placeholder 2"/>
          <p:cNvSpPr>
            <a:spLocks noGrp="1"/>
          </p:cNvSpPr>
          <p:nvPr>
            <p:ph idx="1"/>
          </p:nvPr>
        </p:nvSpPr>
        <p:spPr/>
        <p:txBody>
          <a:bodyPr/>
          <a:lstStyle/>
          <a:p>
            <a:pPr>
              <a:spcBef>
                <a:spcPts val="0"/>
              </a:spcBef>
              <a:buFontTx/>
              <a:buChar char="•"/>
            </a:pPr>
            <a:r>
              <a:rPr lang="en-US" dirty="0" smtClean="0"/>
              <a:t> Target must be verified using biochemical or other objective measure</a:t>
            </a:r>
          </a:p>
          <a:p>
            <a:pPr>
              <a:spcBef>
                <a:spcPts val="0"/>
              </a:spcBef>
              <a:buFontTx/>
              <a:buChar char="•"/>
            </a:pPr>
            <a:r>
              <a:rPr lang="en-US" dirty="0" smtClean="0"/>
              <a:t>Monitoring schedule must match schedule of reinforcement</a:t>
            </a:r>
          </a:p>
          <a:p>
            <a:pPr lvl="1">
              <a:spcBef>
                <a:spcPts val="0"/>
              </a:spcBef>
              <a:buFontTx/>
              <a:buChar char="•"/>
            </a:pPr>
            <a:r>
              <a:rPr lang="en-US" dirty="0" smtClean="0"/>
              <a:t>You can’t reinforce more frequently than you are monitoring (e.g., if you monitor monthly, can’t reward weekly)</a:t>
            </a:r>
          </a:p>
        </p:txBody>
      </p:sp>
    </p:spTree>
    <p:extLst>
      <p:ext uri="{BB962C8B-B14F-4D97-AF65-F5344CB8AC3E}">
        <p14:creationId xmlns:p14="http://schemas.microsoft.com/office/powerpoint/2010/main" xmlns="" val="3977212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consequences that Work</a:t>
            </a:r>
            <a:endParaRPr lang="en-US" sz="2700" dirty="0"/>
          </a:p>
        </p:txBody>
      </p:sp>
      <p:sp>
        <p:nvSpPr>
          <p:cNvPr id="3" name="Content Placeholder 2"/>
          <p:cNvSpPr>
            <a:spLocks noGrp="1"/>
          </p:cNvSpPr>
          <p:nvPr>
            <p:ph idx="1"/>
          </p:nvPr>
        </p:nvSpPr>
        <p:spPr/>
        <p:txBody>
          <a:bodyPr/>
          <a:lstStyle/>
          <a:p>
            <a:r>
              <a:rPr lang="en-US" dirty="0" smtClean="0"/>
              <a:t>Behavior changes slowly</a:t>
            </a:r>
          </a:p>
          <a:p>
            <a:pPr lvl="1"/>
            <a:r>
              <a:rPr lang="en-US" dirty="0" smtClean="0"/>
              <a:t>Teens will test new limits</a:t>
            </a:r>
          </a:p>
          <a:p>
            <a:pPr lvl="1"/>
            <a:r>
              <a:rPr lang="en-US" dirty="0" smtClean="0"/>
              <a:t>Need to give the contract a few weeks</a:t>
            </a:r>
          </a:p>
          <a:p>
            <a:r>
              <a:rPr lang="en-US" dirty="0" smtClean="0"/>
              <a:t>Consequences must be consistently enforced</a:t>
            </a:r>
          </a:p>
          <a:p>
            <a:pPr lvl="1"/>
            <a:r>
              <a:rPr lang="en-US" dirty="0" smtClean="0"/>
              <a:t>Every time</a:t>
            </a:r>
          </a:p>
          <a:p>
            <a:r>
              <a:rPr lang="en-US" dirty="0" smtClean="0"/>
              <a:t>Refrain from lectures</a:t>
            </a:r>
          </a:p>
          <a:p>
            <a:pPr lvl="1"/>
            <a:r>
              <a:rPr lang="en-US" dirty="0" smtClean="0"/>
              <a:t>Parents have excellent intentions, but lectures are not effective</a:t>
            </a:r>
          </a:p>
          <a:p>
            <a:endParaRPr lang="en-US" dirty="0"/>
          </a:p>
        </p:txBody>
      </p:sp>
    </p:spTree>
    <p:extLst>
      <p:ext uri="{BB962C8B-B14F-4D97-AF65-F5344CB8AC3E}">
        <p14:creationId xmlns:p14="http://schemas.microsoft.com/office/powerpoint/2010/main" xmlns="" val="2099060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consequences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Calmer is better</a:t>
            </a:r>
          </a:p>
          <a:p>
            <a:pPr lvl="1"/>
            <a:r>
              <a:rPr lang="en-US" dirty="0" smtClean="0"/>
              <a:t>Consequences should not be implemented when the parent is angry – use a cooling off period if necessary</a:t>
            </a:r>
          </a:p>
          <a:p>
            <a:pPr lvl="1"/>
            <a:r>
              <a:rPr lang="en-US" dirty="0" smtClean="0"/>
              <a:t>Discussing consequences in session after UA results with therapist can help</a:t>
            </a:r>
          </a:p>
          <a:p>
            <a:r>
              <a:rPr lang="en-US" dirty="0" smtClean="0"/>
              <a:t>Consequences do not have to be severe to be effective</a:t>
            </a:r>
          </a:p>
          <a:p>
            <a:pPr lvl="1"/>
            <a:r>
              <a:rPr lang="en-US" dirty="0" smtClean="0"/>
              <a:t>Briefer is better</a:t>
            </a:r>
          </a:p>
          <a:p>
            <a:pPr lvl="2"/>
            <a:r>
              <a:rPr lang="en-US" dirty="0" smtClean="0"/>
              <a:t>If UA is once a week, consequence does not last longer than 1 week</a:t>
            </a:r>
          </a:p>
          <a:p>
            <a:r>
              <a:rPr lang="en-US" dirty="0" smtClean="0"/>
              <a:t>Warmth is important</a:t>
            </a:r>
          </a:p>
          <a:p>
            <a:pPr lvl="1"/>
            <a:r>
              <a:rPr lang="en-US" dirty="0" smtClean="0"/>
              <a:t>Consequences work best in the context of a positive parent-teen relationship</a:t>
            </a:r>
          </a:p>
          <a:p>
            <a:pPr lvl="1"/>
            <a:r>
              <a:rPr lang="en-US" dirty="0" smtClean="0"/>
              <a:t>Work to build positive communication</a:t>
            </a:r>
          </a:p>
          <a:p>
            <a:pPr marL="914400" lvl="2" indent="0">
              <a:buNone/>
            </a:pPr>
            <a:endParaRPr lang="en-US" dirty="0" smtClean="0"/>
          </a:p>
          <a:p>
            <a:endParaRPr lang="en-US" dirty="0"/>
          </a:p>
        </p:txBody>
      </p:sp>
    </p:spTree>
    <p:extLst>
      <p:ext uri="{BB962C8B-B14F-4D97-AF65-F5344CB8AC3E}">
        <p14:creationId xmlns:p14="http://schemas.microsoft.com/office/powerpoint/2010/main" xmlns="" val="224526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consequences</a:t>
            </a:r>
            <a:endParaRPr lang="en-US" dirty="0"/>
          </a:p>
        </p:txBody>
      </p:sp>
      <p:sp>
        <p:nvSpPr>
          <p:cNvPr id="3" name="Content Placeholder 2"/>
          <p:cNvSpPr>
            <a:spLocks noGrp="1"/>
          </p:cNvSpPr>
          <p:nvPr>
            <p:ph idx="1"/>
          </p:nvPr>
        </p:nvSpPr>
        <p:spPr/>
        <p:txBody>
          <a:bodyPr>
            <a:normAutofit/>
          </a:bodyPr>
          <a:lstStyle/>
          <a:p>
            <a:r>
              <a:rPr lang="en-US" dirty="0" smtClean="0"/>
              <a:t>Are they meaningful to the youth?</a:t>
            </a:r>
          </a:p>
          <a:p>
            <a:r>
              <a:rPr lang="en-US" dirty="0" smtClean="0"/>
              <a:t>Can parents monitor consistently and enforce immediately?</a:t>
            </a:r>
          </a:p>
          <a:p>
            <a:r>
              <a:rPr lang="en-US" dirty="0" smtClean="0"/>
              <a:t>Will they help teen become abstinent?</a:t>
            </a:r>
          </a:p>
          <a:p>
            <a:pPr lvl="1"/>
            <a:r>
              <a:rPr lang="en-US" dirty="0" smtClean="0"/>
              <a:t>Reduce access to substance using peers</a:t>
            </a:r>
          </a:p>
          <a:p>
            <a:pPr lvl="1"/>
            <a:r>
              <a:rPr lang="en-US" dirty="0" smtClean="0"/>
              <a:t>Increase adult supervision</a:t>
            </a:r>
          </a:p>
        </p:txBody>
      </p:sp>
    </p:spTree>
    <p:extLst>
      <p:ext uri="{BB962C8B-B14F-4D97-AF65-F5344CB8AC3E}">
        <p14:creationId xmlns:p14="http://schemas.microsoft.com/office/powerpoint/2010/main" xmlns="" val="1610464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need a backup!</a:t>
            </a:r>
            <a:endParaRPr lang="en-US" sz="3600" dirty="0"/>
          </a:p>
        </p:txBody>
      </p:sp>
      <p:sp>
        <p:nvSpPr>
          <p:cNvPr id="3" name="Content Placeholder 2"/>
          <p:cNvSpPr>
            <a:spLocks noGrp="1"/>
          </p:cNvSpPr>
          <p:nvPr>
            <p:ph idx="1"/>
          </p:nvPr>
        </p:nvSpPr>
        <p:spPr/>
        <p:txBody>
          <a:bodyPr>
            <a:noAutofit/>
          </a:bodyPr>
          <a:lstStyle/>
          <a:p>
            <a:r>
              <a:rPr lang="en-US" sz="2000" dirty="0" smtClean="0"/>
              <a:t>What if teen ignores/does not follow the consequence?</a:t>
            </a:r>
            <a:endParaRPr lang="en-US" sz="2000" dirty="0"/>
          </a:p>
          <a:p>
            <a:pPr lvl="1"/>
            <a:r>
              <a:rPr lang="en-US" sz="2000" dirty="0"/>
              <a:t>a youth who is grounded sneaks out of the house in the middle of the night after his/her parents are asleep</a:t>
            </a:r>
          </a:p>
          <a:p>
            <a:pPr lvl="1"/>
            <a:r>
              <a:rPr lang="en-US" sz="2000" dirty="0"/>
              <a:t>a youth who has been given an early curfew of 8:00 pm arrives home at midnight regardless of the parents’ instructions. </a:t>
            </a:r>
          </a:p>
          <a:p>
            <a:r>
              <a:rPr lang="en-US" sz="2000" dirty="0" smtClean="0"/>
              <a:t>Back-up </a:t>
            </a:r>
            <a:r>
              <a:rPr lang="en-US" sz="2000" dirty="0"/>
              <a:t>consequences are negative consequences which can be used to gain compliance with the original consequence given. </a:t>
            </a:r>
          </a:p>
          <a:p>
            <a:pPr lvl="1"/>
            <a:r>
              <a:rPr lang="en-US" sz="2000" dirty="0"/>
              <a:t>For  sneaking out at midnight, a back-up consequence to that behavior might be to refuse to allow friends over or removal of phone privileges. </a:t>
            </a:r>
          </a:p>
          <a:p>
            <a:pPr lvl="1"/>
            <a:r>
              <a:rPr lang="en-US" sz="2000" dirty="0"/>
              <a:t>For breaking curfew, if the youth arrives home at midnight one night after being told to be home at 8:00 pm, the back-up consequence might be that s/he cannot go out at all the following night. </a:t>
            </a:r>
          </a:p>
        </p:txBody>
      </p:sp>
    </p:spTree>
    <p:extLst>
      <p:ext uri="{BB962C8B-B14F-4D97-AF65-F5344CB8AC3E}">
        <p14:creationId xmlns:p14="http://schemas.microsoft.com/office/powerpoint/2010/main" xmlns="" val="1961524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a backup!</a:t>
            </a:r>
            <a:endParaRPr lang="en-US" dirty="0"/>
          </a:p>
        </p:txBody>
      </p:sp>
      <p:sp>
        <p:nvSpPr>
          <p:cNvPr id="3" name="Content Placeholder 2"/>
          <p:cNvSpPr>
            <a:spLocks noGrp="1"/>
          </p:cNvSpPr>
          <p:nvPr>
            <p:ph idx="1"/>
          </p:nvPr>
        </p:nvSpPr>
        <p:spPr/>
        <p:txBody>
          <a:bodyPr>
            <a:noAutofit/>
          </a:bodyPr>
          <a:lstStyle/>
          <a:p>
            <a:r>
              <a:rPr lang="en-US" sz="2400" dirty="0" smtClean="0"/>
              <a:t>If the </a:t>
            </a:r>
            <a:r>
              <a:rPr lang="en-US" sz="2400" dirty="0"/>
              <a:t>youth escalates his/her behavior, parents respond by administering a negative consequence under the </a:t>
            </a:r>
            <a:r>
              <a:rPr lang="en-US" sz="2400" dirty="0" smtClean="0"/>
              <a:t>parents’ </a:t>
            </a:r>
            <a:r>
              <a:rPr lang="en-US" sz="2400" dirty="0"/>
              <a:t>control</a:t>
            </a:r>
          </a:p>
          <a:p>
            <a:r>
              <a:rPr lang="en-US" sz="2400" dirty="0"/>
              <a:t>IF parents have to implement a back-up consequence, the back-up consequence should last no longer than the original consequence. </a:t>
            </a:r>
          </a:p>
          <a:p>
            <a:r>
              <a:rPr lang="en-US" sz="2400" dirty="0"/>
              <a:t>Generally, the back-up consequence should be more aversive than the original consequence. </a:t>
            </a:r>
          </a:p>
          <a:p>
            <a:pPr lvl="1"/>
            <a:r>
              <a:rPr lang="en-US" sz="2400" dirty="0"/>
              <a:t>If the back-up consequence is more aversive than the original consequence, the likelihood is greater that the teen will comply with the original, less aversive consequence in an effort to avoid the more aversive, back-up consequence.</a:t>
            </a:r>
          </a:p>
        </p:txBody>
      </p:sp>
    </p:spTree>
    <p:extLst>
      <p:ext uri="{BB962C8B-B14F-4D97-AF65-F5344CB8AC3E}">
        <p14:creationId xmlns:p14="http://schemas.microsoft.com/office/powerpoint/2010/main" xmlns="" val="3702030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contract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Focus on opportunity to earn rewards</a:t>
            </a:r>
          </a:p>
          <a:p>
            <a:pPr lvl="1"/>
            <a:r>
              <a:rPr lang="en-US" dirty="0" smtClean="0"/>
              <a:t>Hopefully rewards the teen is interested in/excited about</a:t>
            </a:r>
          </a:p>
          <a:p>
            <a:r>
              <a:rPr lang="en-US" dirty="0" smtClean="0"/>
              <a:t>Discuss consequences and timing</a:t>
            </a:r>
          </a:p>
          <a:p>
            <a:pPr lvl="1"/>
            <a:r>
              <a:rPr lang="en-US" dirty="0" smtClean="0"/>
              <a:t>If parent is unaware of use, consequence will be based on positive urine drug test</a:t>
            </a:r>
          </a:p>
          <a:p>
            <a:pPr lvl="1"/>
            <a:r>
              <a:rPr lang="en-US" dirty="0" smtClean="0"/>
              <a:t>If parent is aware of use, consequence will be administered immediately between sessions</a:t>
            </a:r>
          </a:p>
          <a:p>
            <a:pPr lvl="2"/>
            <a:r>
              <a:rPr lang="en-US" dirty="0" smtClean="0"/>
              <a:t>Positive/refused breathalyzer</a:t>
            </a:r>
          </a:p>
          <a:p>
            <a:pPr lvl="2"/>
            <a:r>
              <a:rPr lang="en-US" dirty="0" smtClean="0"/>
              <a:t>Other evidence of drug use</a:t>
            </a:r>
          </a:p>
          <a:p>
            <a:r>
              <a:rPr lang="en-US" dirty="0" smtClean="0"/>
              <a:t>Remind teen they are in control of whether or not they receive a reward or consequence</a:t>
            </a:r>
          </a:p>
          <a:p>
            <a:pPr lvl="1"/>
            <a:r>
              <a:rPr lang="en-US" dirty="0" smtClean="0"/>
              <a:t>Normalize teen anger about this whole idea</a:t>
            </a:r>
          </a:p>
          <a:p>
            <a:r>
              <a:rPr lang="en-US" dirty="0" smtClean="0"/>
              <a:t>Signing contract indicates understanding of the plan</a:t>
            </a:r>
          </a:p>
          <a:p>
            <a:endParaRPr lang="en-US" dirty="0"/>
          </a:p>
        </p:txBody>
      </p:sp>
    </p:spTree>
    <p:extLst>
      <p:ext uri="{BB962C8B-B14F-4D97-AF65-F5344CB8AC3E}">
        <p14:creationId xmlns:p14="http://schemas.microsoft.com/office/powerpoint/2010/main" xmlns="" val="425995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as living document</a:t>
            </a:r>
            <a:endParaRPr lang="en-US" dirty="0"/>
          </a:p>
        </p:txBody>
      </p:sp>
      <p:sp>
        <p:nvSpPr>
          <p:cNvPr id="3" name="Content Placeholder 2"/>
          <p:cNvSpPr>
            <a:spLocks noGrp="1"/>
          </p:cNvSpPr>
          <p:nvPr>
            <p:ph idx="1"/>
          </p:nvPr>
        </p:nvSpPr>
        <p:spPr/>
        <p:txBody>
          <a:bodyPr>
            <a:normAutofit lnSpcReduction="10000"/>
          </a:bodyPr>
          <a:lstStyle/>
          <a:p>
            <a:r>
              <a:rPr lang="en-US" dirty="0" smtClean="0"/>
              <a:t>Rewards and consequences usually change</a:t>
            </a:r>
          </a:p>
          <a:p>
            <a:r>
              <a:rPr lang="en-US" dirty="0" smtClean="0"/>
              <a:t>Reasons for change include</a:t>
            </a:r>
          </a:p>
          <a:p>
            <a:pPr lvl="1"/>
            <a:r>
              <a:rPr lang="en-US" dirty="0" smtClean="0"/>
              <a:t>Boredom</a:t>
            </a:r>
          </a:p>
          <a:p>
            <a:pPr lvl="1"/>
            <a:r>
              <a:rPr lang="en-US" dirty="0" smtClean="0"/>
              <a:t>Change in family routine/activities</a:t>
            </a:r>
          </a:p>
          <a:p>
            <a:pPr lvl="1"/>
            <a:r>
              <a:rPr lang="en-US" dirty="0" smtClean="0"/>
              <a:t>Enforcement difficulties</a:t>
            </a:r>
          </a:p>
          <a:p>
            <a:pPr lvl="2"/>
            <a:r>
              <a:rPr lang="en-US" dirty="0" smtClean="0"/>
              <a:t>Shaping limit setting – start small</a:t>
            </a:r>
          </a:p>
          <a:p>
            <a:pPr lvl="1"/>
            <a:r>
              <a:rPr lang="en-US" dirty="0" smtClean="0"/>
              <a:t>Substance use is ongoing</a:t>
            </a:r>
          </a:p>
          <a:p>
            <a:pPr lvl="2"/>
            <a:r>
              <a:rPr lang="en-US" dirty="0" smtClean="0"/>
              <a:t>Rewards not motivating?</a:t>
            </a:r>
          </a:p>
          <a:p>
            <a:pPr lvl="2"/>
            <a:r>
              <a:rPr lang="en-US" dirty="0" smtClean="0"/>
              <a:t>Consequences too small?</a:t>
            </a:r>
          </a:p>
        </p:txBody>
      </p:sp>
    </p:spTree>
    <p:extLst>
      <p:ext uri="{BB962C8B-B14F-4D97-AF65-F5344CB8AC3E}">
        <p14:creationId xmlns:p14="http://schemas.microsoft.com/office/powerpoint/2010/main" xmlns="" val="31971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sessions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Session 1: we are going to have a contract!</a:t>
            </a:r>
          </a:p>
          <a:p>
            <a:r>
              <a:rPr lang="en-US" dirty="0" smtClean="0"/>
              <a:t>Session 2: identify potential rewards and consequences</a:t>
            </a:r>
          </a:p>
          <a:p>
            <a:r>
              <a:rPr lang="en-US" dirty="0" smtClean="0"/>
              <a:t>Session 3: decide on the contract – write it down and sign it</a:t>
            </a:r>
          </a:p>
          <a:p>
            <a:pPr lvl="1"/>
            <a:r>
              <a:rPr lang="en-US" dirty="0" smtClean="0"/>
              <a:t>Implement it immediately based on session 3 substance use status</a:t>
            </a:r>
          </a:p>
          <a:p>
            <a:r>
              <a:rPr lang="en-US" dirty="0" smtClean="0"/>
              <a:t>Session 4 and later: review contract every week</a:t>
            </a:r>
          </a:p>
          <a:p>
            <a:pPr lvl="1"/>
            <a:r>
              <a:rPr lang="en-US" dirty="0" smtClean="0"/>
              <a:t>Should it be changed?</a:t>
            </a:r>
          </a:p>
          <a:p>
            <a:pPr lvl="2"/>
            <a:r>
              <a:rPr lang="en-US" dirty="0" smtClean="0"/>
              <a:t>Implementation problems [not giving rewards, not enforcing consequences]</a:t>
            </a:r>
          </a:p>
          <a:p>
            <a:pPr lvl="2"/>
            <a:r>
              <a:rPr lang="en-US" dirty="0" smtClean="0"/>
              <a:t>Lack of effectiveness</a:t>
            </a:r>
          </a:p>
          <a:p>
            <a:pPr lvl="2"/>
            <a:endParaRPr lang="en-US" dirty="0" smtClean="0"/>
          </a:p>
        </p:txBody>
      </p:sp>
    </p:spTree>
    <p:extLst>
      <p:ext uri="{BB962C8B-B14F-4D97-AF65-F5344CB8AC3E}">
        <p14:creationId xmlns:p14="http://schemas.microsoft.com/office/powerpoint/2010/main" xmlns="" val="2763477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p:txBody>
          <a:bodyPr>
            <a:normAutofit fontScale="90000"/>
          </a:bodyPr>
          <a:lstStyle/>
          <a:p>
            <a:r>
              <a:rPr lang="en-US" dirty="0" smtClean="0"/>
              <a:t>Importance of Urine Drug Testing: With or Without CM</a:t>
            </a:r>
            <a:r>
              <a:rPr lang="en-US" dirty="0"/>
              <a:t/>
            </a:r>
            <a:br>
              <a:rPr lang="en-US" dirty="0"/>
            </a:br>
            <a:endParaRPr lang="en-US" dirty="0"/>
          </a:p>
        </p:txBody>
      </p:sp>
      <p:sp>
        <p:nvSpPr>
          <p:cNvPr id="212995" name="Rectangle 3"/>
          <p:cNvSpPr>
            <a:spLocks noGrp="1" noChangeArrowheads="1"/>
          </p:cNvSpPr>
          <p:nvPr>
            <p:ph type="subTitle" idx="1"/>
          </p:nvPr>
        </p:nvSpPr>
        <p:spPr/>
        <p:txBody>
          <a:bodyPr/>
          <a:lstStyle/>
          <a:p>
            <a:endParaRPr lang="en-US" dirty="0"/>
          </a:p>
        </p:txBody>
      </p:sp>
    </p:spTree>
    <p:extLst>
      <p:ext uri="{BB962C8B-B14F-4D97-AF65-F5344CB8AC3E}">
        <p14:creationId xmlns:p14="http://schemas.microsoft.com/office/powerpoint/2010/main" xmlns="" val="22984125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Effectiveness of Treatment for Adolescent Substance Use:</a:t>
            </a:r>
            <a:br>
              <a:rPr lang="en-US" sz="2400" dirty="0"/>
            </a:br>
            <a:r>
              <a:rPr lang="en-US" sz="2400" dirty="0"/>
              <a:t>Is Biological Drug Testing Sufﬁcient?</a:t>
            </a:r>
            <a:br>
              <a:rPr lang="en-US" sz="2400" dirty="0"/>
            </a:br>
            <a:endParaRPr lang="en-US" sz="2400" dirty="0"/>
          </a:p>
        </p:txBody>
      </p:sp>
      <p:sp>
        <p:nvSpPr>
          <p:cNvPr id="4" name="Content Placeholder 3"/>
          <p:cNvSpPr>
            <a:spLocks noGrp="1"/>
          </p:cNvSpPr>
          <p:nvPr>
            <p:ph idx="1"/>
          </p:nvPr>
        </p:nvSpPr>
        <p:spPr/>
        <p:txBody>
          <a:bodyPr>
            <a:normAutofit/>
          </a:bodyPr>
          <a:lstStyle/>
          <a:p>
            <a:pPr marL="0" indent="0">
              <a:buNone/>
            </a:pPr>
            <a:r>
              <a:rPr lang="en-US" sz="2400" dirty="0" smtClean="0"/>
              <a:t>MEGAN </a:t>
            </a:r>
            <a:r>
              <a:rPr lang="en-US" sz="2400" dirty="0"/>
              <a:t>S. SCHULER, PH.D</a:t>
            </a:r>
            <a:r>
              <a:rPr lang="en-US" sz="2400" dirty="0" smtClean="0"/>
              <a:t>.,BETH </a:t>
            </a:r>
            <a:r>
              <a:rPr lang="en-US" sz="2400" dirty="0"/>
              <a:t>ANN GRIFFIN, PH.D</a:t>
            </a:r>
            <a:r>
              <a:rPr lang="en-US" sz="2400" dirty="0" smtClean="0"/>
              <a:t>.,RAJEEV </a:t>
            </a:r>
            <a:r>
              <a:rPr lang="en-US" sz="2400" dirty="0"/>
              <a:t>RAMCHAND, PH.D</a:t>
            </a:r>
            <a:r>
              <a:rPr lang="en-US" sz="2400" dirty="0" smtClean="0"/>
              <a:t>.,DANIEL </a:t>
            </a:r>
            <a:r>
              <a:rPr lang="en-US" sz="2400" dirty="0"/>
              <a:t>ALMIRALL, PH.D</a:t>
            </a:r>
            <a:r>
              <a:rPr lang="en-US" sz="2400" dirty="0" smtClean="0"/>
              <a:t>.,</a:t>
            </a:r>
          </a:p>
          <a:p>
            <a:pPr marL="0" indent="0">
              <a:buNone/>
            </a:pPr>
            <a:r>
              <a:rPr lang="en-US" sz="2400" dirty="0" smtClean="0"/>
              <a:t>AND </a:t>
            </a:r>
            <a:r>
              <a:rPr lang="en-US" sz="2400" dirty="0"/>
              <a:t>DANIEL F. MCCAFFREY, PH.D</a:t>
            </a:r>
            <a:r>
              <a:rPr lang="en-US" sz="2400" dirty="0" smtClean="0"/>
              <a:t>.</a:t>
            </a:r>
            <a:endParaRPr lang="en-US" sz="2400" dirty="0"/>
          </a:p>
          <a:p>
            <a:pPr marL="0" indent="0">
              <a:buNone/>
            </a:pPr>
            <a:endParaRPr lang="en-US" sz="2400" b="1" dirty="0" smtClean="0"/>
          </a:p>
          <a:p>
            <a:pPr marL="0" indent="0">
              <a:buNone/>
            </a:pPr>
            <a:r>
              <a:rPr lang="en-US" sz="2400" i="1" dirty="0" smtClean="0"/>
              <a:t>J</a:t>
            </a:r>
            <a:r>
              <a:rPr lang="en-US" sz="2400" i="1" dirty="0"/>
              <a:t>. Stud. Alcohol Drugs, 75, </a:t>
            </a:r>
            <a:r>
              <a:rPr lang="en-US" sz="2400" dirty="0"/>
              <a:t>358–370, 2014</a:t>
            </a:r>
            <a:r>
              <a:rPr lang="en-US" sz="2400" dirty="0" smtClean="0"/>
              <a:t>)</a:t>
            </a:r>
            <a:endParaRPr lang="en-US" sz="2400" dirty="0"/>
          </a:p>
        </p:txBody>
      </p:sp>
    </p:spTree>
    <p:extLst>
      <p:ext uri="{BB962C8B-B14F-4D97-AF65-F5344CB8AC3E}">
        <p14:creationId xmlns:p14="http://schemas.microsoft.com/office/powerpoint/2010/main" xmlns="" val="205377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of Reinforcement</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spcAft>
                <a:spcPct val="50000"/>
              </a:spcAft>
            </a:pPr>
            <a:r>
              <a:rPr lang="en-US" dirty="0" smtClean="0"/>
              <a:t>Minimize delay between target behavior and reinforcement</a:t>
            </a:r>
          </a:p>
          <a:p>
            <a:pPr>
              <a:spcAft>
                <a:spcPct val="50000"/>
              </a:spcAft>
            </a:pPr>
            <a:r>
              <a:rPr lang="en-US" dirty="0" smtClean="0"/>
              <a:t>Use frequent reinforcement especially early in treatment (weekly or even more often)</a:t>
            </a:r>
          </a:p>
          <a:p>
            <a:pPr>
              <a:spcAft>
                <a:spcPct val="50000"/>
              </a:spcAft>
            </a:pPr>
            <a:r>
              <a:rPr lang="en-US" dirty="0" smtClean="0"/>
              <a:t>Creative use of different schedules guided by behavioral principles of reinforcement</a:t>
            </a:r>
          </a:p>
          <a:p>
            <a:pPr lvl="1">
              <a:spcAft>
                <a:spcPct val="50000"/>
              </a:spcAft>
            </a:pPr>
            <a:r>
              <a:rPr lang="en-US" dirty="0" smtClean="0"/>
              <a:t>e.g., prize bowl vs. vouchers</a:t>
            </a:r>
          </a:p>
          <a:p>
            <a:endParaRPr lang="en-US" dirty="0"/>
          </a:p>
        </p:txBody>
      </p:sp>
    </p:spTree>
    <p:extLst>
      <p:ext uri="{BB962C8B-B14F-4D97-AF65-F5344CB8AC3E}">
        <p14:creationId xmlns:p14="http://schemas.microsoft.com/office/powerpoint/2010/main" xmlns="" val="799114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BDS=urine drug testing</a:t>
            </a:r>
            <a:endParaRPr lang="en-US" dirty="0"/>
          </a:p>
        </p:txBody>
      </p:sp>
      <p:pic>
        <p:nvPicPr>
          <p:cNvPr id="10" name="Picture 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4150" y="1590675"/>
            <a:ext cx="6235700" cy="3676650"/>
          </a:xfrm>
          <a:prstGeom prst="rect">
            <a:avLst/>
          </a:prstGeom>
          <a:solidFill>
            <a:schemeClr val="tx1"/>
          </a:solidFill>
          <a:ln>
            <a:noFill/>
          </a:ln>
        </p:spPr>
      </p:pic>
    </p:spTree>
    <p:extLst>
      <p:ext uri="{BB962C8B-B14F-4D97-AF65-F5344CB8AC3E}">
        <p14:creationId xmlns:p14="http://schemas.microsoft.com/office/powerpoint/2010/main" xmlns="" val="3989098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Urine Drug Testing Only was most efficacious treatment</a:t>
            </a:r>
            <a:endParaRPr lang="en-US" dirty="0"/>
          </a:p>
        </p:txBody>
      </p:sp>
      <p:grpSp>
        <p:nvGrpSpPr>
          <p:cNvPr id="7" name="Group 4"/>
          <p:cNvGrpSpPr>
            <a:grpSpLocks noChangeAspect="1"/>
          </p:cNvGrpSpPr>
          <p:nvPr/>
        </p:nvGrpSpPr>
        <p:grpSpPr bwMode="auto">
          <a:xfrm>
            <a:off x="1524000" y="1905000"/>
            <a:ext cx="6510024" cy="4485588"/>
            <a:chOff x="-5468" y="-3592"/>
            <a:chExt cx="16696" cy="11504"/>
          </a:xfrm>
        </p:grpSpPr>
        <p:sp>
          <p:nvSpPr>
            <p:cNvPr id="8" name="AutoShape 3"/>
            <p:cNvSpPr>
              <a:spLocks noChangeAspect="1" noChangeArrowheads="1" noTextEdit="1"/>
            </p:cNvSpPr>
            <p:nvPr/>
          </p:nvSpPr>
          <p:spPr bwMode="auto">
            <a:xfrm>
              <a:off x="-5468" y="-3592"/>
              <a:ext cx="16696" cy="11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8" y="-3592"/>
              <a:ext cx="16704" cy="1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984687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3600" b="0" dirty="0">
                <a:cs typeface="Times New Roman" pitchFamily="18" charset="0"/>
              </a:rPr>
              <a:t>Drug Testing is </a:t>
            </a:r>
            <a:r>
              <a:rPr lang="en-US" sz="3600" b="0" dirty="0" smtClean="0">
                <a:cs typeface="Times New Roman" pitchFamily="18" charset="0"/>
              </a:rPr>
              <a:t>an </a:t>
            </a:r>
            <a:r>
              <a:rPr lang="en-US" sz="3600" b="0" u="sng" dirty="0" smtClean="0">
                <a:cs typeface="Times New Roman" pitchFamily="18" charset="0"/>
              </a:rPr>
              <a:t>Essential </a:t>
            </a:r>
            <a:r>
              <a:rPr lang="en-US" sz="3600" b="0" dirty="0" smtClean="0">
                <a:cs typeface="Times New Roman" pitchFamily="18" charset="0"/>
              </a:rPr>
              <a:t>Component of Effective Substance Abuse Treatment</a:t>
            </a:r>
            <a:endParaRPr lang="en-US" sz="3600" dirty="0">
              <a:cs typeface="Times New Roman" pitchFamily="18" charset="0"/>
            </a:endParaRPr>
          </a:p>
        </p:txBody>
      </p:sp>
      <p:sp>
        <p:nvSpPr>
          <p:cNvPr id="17411" name="Rectangle 3"/>
          <p:cNvSpPr>
            <a:spLocks noGrp="1" noChangeArrowheads="1"/>
          </p:cNvSpPr>
          <p:nvPr>
            <p:ph idx="1"/>
          </p:nvPr>
        </p:nvSpPr>
        <p:spPr>
          <a:xfrm>
            <a:off x="1206500" y="2051050"/>
            <a:ext cx="7124700" cy="3736975"/>
          </a:xfrm>
        </p:spPr>
        <p:txBody>
          <a:bodyPr>
            <a:normAutofit/>
          </a:bodyPr>
          <a:lstStyle/>
          <a:p>
            <a:pPr>
              <a:lnSpc>
                <a:spcPct val="90000"/>
              </a:lnSpc>
            </a:pPr>
            <a:r>
              <a:rPr lang="en-US" sz="2800" dirty="0">
                <a:cs typeface="Times New Roman" pitchFamily="18" charset="0"/>
              </a:rPr>
              <a:t>Helps decrease drug use</a:t>
            </a:r>
          </a:p>
          <a:p>
            <a:pPr>
              <a:lnSpc>
                <a:spcPct val="90000"/>
              </a:lnSpc>
            </a:pPr>
            <a:r>
              <a:rPr lang="en-US" sz="2800" dirty="0">
                <a:cs typeface="Times New Roman" pitchFamily="18" charset="0"/>
              </a:rPr>
              <a:t>Keeps the focus of treatment on the primary problem (drug use) </a:t>
            </a:r>
          </a:p>
          <a:p>
            <a:pPr>
              <a:lnSpc>
                <a:spcPct val="90000"/>
              </a:lnSpc>
            </a:pPr>
            <a:r>
              <a:rPr lang="en-US" sz="2800" dirty="0">
                <a:cs typeface="Times New Roman" pitchFamily="18" charset="0"/>
              </a:rPr>
              <a:t>Provides a chance to catch teen </a:t>
            </a:r>
            <a:r>
              <a:rPr lang="en-US" sz="2800" u="sng" dirty="0">
                <a:cs typeface="Times New Roman" pitchFamily="18" charset="0"/>
              </a:rPr>
              <a:t>not</a:t>
            </a:r>
            <a:r>
              <a:rPr lang="en-US" sz="2800" dirty="0">
                <a:cs typeface="Times New Roman" pitchFamily="18" charset="0"/>
              </a:rPr>
              <a:t> using drugs, which...  </a:t>
            </a:r>
          </a:p>
          <a:p>
            <a:pPr>
              <a:lnSpc>
                <a:spcPct val="90000"/>
              </a:lnSpc>
            </a:pPr>
            <a:r>
              <a:rPr lang="en-US" sz="2800" dirty="0">
                <a:cs typeface="Times New Roman" pitchFamily="18" charset="0"/>
              </a:rPr>
              <a:t>Creates opportunities to provide incentives, praise, or other kinds of positive support for drug abstinence or consequences for using</a:t>
            </a:r>
          </a:p>
          <a:p>
            <a:pPr>
              <a:lnSpc>
                <a:spcPct val="90000"/>
              </a:lnSpc>
            </a:pPr>
            <a:endParaRPr lang="en-US" sz="2800" dirty="0">
              <a:cs typeface="Times New Roman" pitchFamily="18" charset="0"/>
            </a:endParaRPr>
          </a:p>
        </p:txBody>
      </p:sp>
    </p:spTree>
    <p:extLst>
      <p:ext uri="{BB962C8B-B14F-4D97-AF65-F5344CB8AC3E}">
        <p14:creationId xmlns:p14="http://schemas.microsoft.com/office/powerpoint/2010/main" xmlns="" val="1163973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600" b="0"/>
              <a:t>Drug Testing (2)</a:t>
            </a:r>
            <a:endParaRPr lang="en-US"/>
          </a:p>
        </p:txBody>
      </p:sp>
      <p:sp>
        <p:nvSpPr>
          <p:cNvPr id="18435" name="Rectangle 3"/>
          <p:cNvSpPr>
            <a:spLocks noGrp="1" noChangeArrowheads="1"/>
          </p:cNvSpPr>
          <p:nvPr>
            <p:ph idx="1"/>
          </p:nvPr>
        </p:nvSpPr>
        <p:spPr>
          <a:xfrm>
            <a:off x="1206500" y="1981200"/>
            <a:ext cx="7124700" cy="3736975"/>
          </a:xfrm>
        </p:spPr>
        <p:txBody>
          <a:bodyPr>
            <a:normAutofit/>
          </a:bodyPr>
          <a:lstStyle/>
          <a:p>
            <a:r>
              <a:rPr lang="en-US" sz="2800">
                <a:cs typeface="Times New Roman" pitchFamily="18" charset="0"/>
              </a:rPr>
              <a:t>Reduces tendency to hide drug use because of embarrassment, pride, or not wanting to get into trouble (external contingencies)</a:t>
            </a:r>
          </a:p>
          <a:p>
            <a:r>
              <a:rPr lang="en-US" sz="2800">
                <a:cs typeface="Times New Roman" pitchFamily="18" charset="0"/>
              </a:rPr>
              <a:t>Detection facilitates work on relapse triggers</a:t>
            </a:r>
          </a:p>
          <a:p>
            <a:r>
              <a:rPr lang="en-US" sz="2800">
                <a:cs typeface="Times New Roman" pitchFamily="18" charset="0"/>
              </a:rPr>
              <a:t>Help regain credibility with friends, relatives, parents, schools, employers, etc.</a:t>
            </a:r>
          </a:p>
          <a:p>
            <a:r>
              <a:rPr lang="en-US" sz="2800">
                <a:cs typeface="Times New Roman" pitchFamily="18" charset="0"/>
              </a:rPr>
              <a:t>Provides reassurance of abstinence</a:t>
            </a:r>
            <a:endParaRPr lang="en-US" sz="2800" b="1">
              <a:ea typeface="Times" pitchFamily="18" charset="0"/>
              <a:cs typeface="Times" pitchFamily="18" charset="0"/>
            </a:endParaRPr>
          </a:p>
          <a:p>
            <a:endParaRPr lang="en-US" sz="2800">
              <a:cs typeface="Times New Roman" pitchFamily="18" charset="0"/>
            </a:endParaRPr>
          </a:p>
        </p:txBody>
      </p:sp>
    </p:spTree>
    <p:extLst>
      <p:ext uri="{BB962C8B-B14F-4D97-AF65-F5344CB8AC3E}">
        <p14:creationId xmlns:p14="http://schemas.microsoft.com/office/powerpoint/2010/main" xmlns="" val="2384564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b="0"/>
              <a:t>Drug Testing (3)</a:t>
            </a:r>
            <a:endParaRPr lang="en-US"/>
          </a:p>
        </p:txBody>
      </p:sp>
      <p:sp>
        <p:nvSpPr>
          <p:cNvPr id="19459" name="Rectangle 3"/>
          <p:cNvSpPr>
            <a:spLocks noGrp="1" noChangeArrowheads="1"/>
          </p:cNvSpPr>
          <p:nvPr>
            <p:ph idx="1"/>
          </p:nvPr>
        </p:nvSpPr>
        <p:spPr/>
        <p:txBody>
          <a:bodyPr/>
          <a:lstStyle/>
          <a:p>
            <a:pPr>
              <a:lnSpc>
                <a:spcPct val="90000"/>
              </a:lnSpc>
              <a:buClr>
                <a:schemeClr val="tx1"/>
              </a:buClr>
              <a:buFont typeface="Wingdings" pitchFamily="2" charset="2"/>
              <a:buNone/>
            </a:pPr>
            <a:r>
              <a:rPr lang="en-US" b="1">
                <a:ea typeface="Times" pitchFamily="18" charset="0"/>
                <a:cs typeface="Times" pitchFamily="18" charset="0"/>
              </a:rPr>
              <a:t>Frequent schedule to initiate abstinence</a:t>
            </a:r>
          </a:p>
          <a:p>
            <a:pPr lvl="1">
              <a:lnSpc>
                <a:spcPct val="90000"/>
              </a:lnSpc>
              <a:buFontTx/>
              <a:buNone/>
            </a:pPr>
            <a:r>
              <a:rPr lang="en-US" b="1">
                <a:ea typeface="Times" pitchFamily="18" charset="0"/>
                <a:cs typeface="Times" pitchFamily="18" charset="0"/>
              </a:rPr>
              <a:t>- detect use </a:t>
            </a:r>
          </a:p>
          <a:p>
            <a:pPr lvl="1">
              <a:lnSpc>
                <a:spcPct val="90000"/>
              </a:lnSpc>
              <a:buFontTx/>
              <a:buNone/>
            </a:pPr>
            <a:r>
              <a:rPr lang="en-US" b="1">
                <a:ea typeface="Times" pitchFamily="18" charset="0"/>
                <a:cs typeface="Times" pitchFamily="18" charset="0"/>
              </a:rPr>
              <a:t>- provide opportunity for + or - consequences </a:t>
            </a:r>
          </a:p>
          <a:p>
            <a:pPr>
              <a:lnSpc>
                <a:spcPct val="90000"/>
              </a:lnSpc>
              <a:buClr>
                <a:schemeClr val="tx1"/>
              </a:buClr>
              <a:buFont typeface="Wingdings" pitchFamily="2" charset="2"/>
              <a:buNone/>
            </a:pPr>
            <a:endParaRPr lang="en-US" sz="2000" b="1">
              <a:ea typeface="Times" pitchFamily="18" charset="0"/>
              <a:cs typeface="Times" pitchFamily="18" charset="0"/>
            </a:endParaRPr>
          </a:p>
          <a:p>
            <a:pPr>
              <a:lnSpc>
                <a:spcPct val="90000"/>
              </a:lnSpc>
              <a:buClr>
                <a:schemeClr val="tx1"/>
              </a:buClr>
              <a:buFont typeface="Wingdings" pitchFamily="2" charset="2"/>
              <a:buNone/>
            </a:pPr>
            <a:r>
              <a:rPr lang="en-US" b="1">
                <a:ea typeface="Times" pitchFamily="18" charset="0"/>
                <a:cs typeface="Times" pitchFamily="18" charset="0"/>
              </a:rPr>
              <a:t>Collection procedure </a:t>
            </a:r>
          </a:p>
          <a:p>
            <a:pPr>
              <a:lnSpc>
                <a:spcPct val="90000"/>
              </a:lnSpc>
              <a:buClr>
                <a:schemeClr val="tx1"/>
              </a:buClr>
              <a:buFont typeface="Wingdings" pitchFamily="2" charset="2"/>
              <a:buNone/>
            </a:pPr>
            <a:r>
              <a:rPr lang="en-US" b="1">
                <a:ea typeface="Times" pitchFamily="18" charset="0"/>
                <a:cs typeface="Times" pitchFamily="18" charset="0"/>
              </a:rPr>
              <a:t>-  </a:t>
            </a:r>
            <a:r>
              <a:rPr lang="en-US" sz="2800" b="1">
                <a:ea typeface="Times" pitchFamily="18" charset="0"/>
                <a:cs typeface="Times" pitchFamily="18" charset="0"/>
              </a:rPr>
              <a:t>obtain valid urine specimen</a:t>
            </a:r>
          </a:p>
          <a:p>
            <a:pPr>
              <a:lnSpc>
                <a:spcPct val="90000"/>
              </a:lnSpc>
              <a:buClr>
                <a:schemeClr val="tx1"/>
              </a:buClr>
              <a:buFont typeface="Wingdings" pitchFamily="2" charset="2"/>
              <a:buNone/>
            </a:pPr>
            <a:r>
              <a:rPr lang="en-US" sz="2800" b="1">
                <a:ea typeface="Times" pitchFamily="18" charset="0"/>
                <a:cs typeface="Times" pitchFamily="18" charset="0"/>
              </a:rPr>
              <a:t>-  observed, temperature checks</a:t>
            </a:r>
          </a:p>
          <a:p>
            <a:pPr>
              <a:lnSpc>
                <a:spcPct val="90000"/>
              </a:lnSpc>
              <a:buClr>
                <a:schemeClr val="tx1"/>
              </a:buClr>
              <a:buFont typeface="Wingdings" pitchFamily="2" charset="2"/>
              <a:buNone/>
            </a:pPr>
            <a:r>
              <a:rPr lang="en-US" sz="2800" b="1">
                <a:ea typeface="Times" pitchFamily="18" charset="0"/>
                <a:cs typeface="Times" pitchFamily="18" charset="0"/>
              </a:rPr>
              <a:t>-  </a:t>
            </a:r>
            <a:r>
              <a:rPr lang="en-US" sz="2800" b="1" u="sng">
                <a:ea typeface="Times" pitchFamily="18" charset="0"/>
                <a:cs typeface="Times" pitchFamily="18" charset="0"/>
              </a:rPr>
              <a:t>dilution checked</a:t>
            </a:r>
            <a:endParaRPr lang="en-US" b="1" u="sng">
              <a:ea typeface="Times" pitchFamily="18" charset="0"/>
              <a:cs typeface="Times" pitchFamily="18" charset="0"/>
            </a:endParaRPr>
          </a:p>
        </p:txBody>
      </p:sp>
    </p:spTree>
    <p:extLst>
      <p:ext uri="{BB962C8B-B14F-4D97-AF65-F5344CB8AC3E}">
        <p14:creationId xmlns:p14="http://schemas.microsoft.com/office/powerpoint/2010/main" xmlns="" val="3929457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testing procedure</a:t>
            </a:r>
            <a:endParaRPr lang="en-US" dirty="0"/>
          </a:p>
        </p:txBody>
      </p:sp>
      <p:sp>
        <p:nvSpPr>
          <p:cNvPr id="3" name="Content Placeholder 2"/>
          <p:cNvSpPr>
            <a:spLocks noGrp="1"/>
          </p:cNvSpPr>
          <p:nvPr>
            <p:ph idx="1"/>
          </p:nvPr>
        </p:nvSpPr>
        <p:spPr/>
        <p:txBody>
          <a:bodyPr/>
          <a:lstStyle/>
          <a:p>
            <a:r>
              <a:rPr lang="en-US" dirty="0" smtClean="0"/>
              <a:t>Administer TLFB </a:t>
            </a:r>
          </a:p>
          <a:p>
            <a:pPr lvl="1"/>
            <a:r>
              <a:rPr lang="en-US" dirty="0" smtClean="0"/>
              <a:t>Interview the youth and the parents separately</a:t>
            </a:r>
          </a:p>
          <a:p>
            <a:pPr lvl="2"/>
            <a:r>
              <a:rPr lang="en-US" dirty="0" smtClean="0"/>
              <a:t>Also ask parents about use of breathalyzers</a:t>
            </a:r>
          </a:p>
          <a:p>
            <a:pPr lvl="1"/>
            <a:r>
              <a:rPr lang="en-US" dirty="0" smtClean="0"/>
              <a:t>Ask about all the days since the end of last TLFB</a:t>
            </a:r>
          </a:p>
          <a:p>
            <a:r>
              <a:rPr lang="en-US" dirty="0" smtClean="0"/>
              <a:t>Administer breathalyzer to teen</a:t>
            </a:r>
          </a:p>
          <a:p>
            <a:r>
              <a:rPr lang="en-US" dirty="0" smtClean="0"/>
              <a:t>Collect urine sample from teen</a:t>
            </a:r>
          </a:p>
          <a:p>
            <a:pPr lvl="1"/>
            <a:r>
              <a:rPr lang="en-US" dirty="0" smtClean="0"/>
              <a:t>temperature test sample</a:t>
            </a:r>
          </a:p>
          <a:p>
            <a:pPr lvl="1"/>
            <a:r>
              <a:rPr lang="en-US" dirty="0" smtClean="0"/>
              <a:t>test sample for adulterants and substances</a:t>
            </a:r>
          </a:p>
          <a:p>
            <a:endParaRPr lang="en-US" dirty="0"/>
          </a:p>
        </p:txBody>
      </p:sp>
    </p:spTree>
    <p:extLst>
      <p:ext uri="{BB962C8B-B14F-4D97-AF65-F5344CB8AC3E}">
        <p14:creationId xmlns:p14="http://schemas.microsoft.com/office/powerpoint/2010/main" xmlns="" val="3404761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Urine Collection procedures [SAMHSA] (handout)</a:t>
            </a:r>
          </a:p>
          <a:p>
            <a:r>
              <a:rPr lang="en-US" dirty="0" smtClean="0"/>
              <a:t>Drug Court Practitioner Fact Sheets</a:t>
            </a:r>
          </a:p>
          <a:p>
            <a:pPr lvl="1"/>
            <a:r>
              <a:rPr lang="en-US" dirty="0" smtClean="0"/>
              <a:t>Urine Drug Concentrations</a:t>
            </a:r>
          </a:p>
          <a:p>
            <a:pPr lvl="2"/>
            <a:r>
              <a:rPr lang="en-US" dirty="0" smtClean="0"/>
              <a:t>Why you should not worry about “levels”</a:t>
            </a:r>
          </a:p>
          <a:p>
            <a:pPr lvl="2"/>
            <a:r>
              <a:rPr lang="en-US" i="1" dirty="0" smtClean="0">
                <a:hlinkClick r:id="rId2"/>
              </a:rPr>
              <a:t>www.ndci.org/sites/default/files/ndci/</a:t>
            </a:r>
            <a:r>
              <a:rPr lang="en-US" b="1" i="1" dirty="0" smtClean="0">
                <a:hlinkClick r:id="rId2"/>
              </a:rPr>
              <a:t>Urine</a:t>
            </a:r>
            <a:r>
              <a:rPr lang="en-US" i="1" dirty="0" smtClean="0">
                <a:hlinkClick r:id="rId2"/>
              </a:rPr>
              <a:t>_</a:t>
            </a:r>
            <a:r>
              <a:rPr lang="en-US" b="1" i="1" dirty="0" smtClean="0">
                <a:hlinkClick r:id="rId2"/>
              </a:rPr>
              <a:t>Drug</a:t>
            </a:r>
            <a:r>
              <a:rPr lang="en-US" i="1" dirty="0" smtClean="0">
                <a:hlinkClick r:id="rId2"/>
              </a:rPr>
              <a:t>_</a:t>
            </a:r>
            <a:r>
              <a:rPr lang="en-US" b="1" i="1" dirty="0" smtClean="0">
                <a:hlinkClick r:id="rId2"/>
              </a:rPr>
              <a:t>Concentrations</a:t>
            </a:r>
            <a:r>
              <a:rPr lang="en-US" i="1" dirty="0" smtClean="0">
                <a:hlinkClick r:id="rId2"/>
              </a:rPr>
              <a:t>.pdf</a:t>
            </a:r>
            <a:endParaRPr lang="en-US" i="1" dirty="0" smtClean="0"/>
          </a:p>
          <a:p>
            <a:pPr lvl="1"/>
            <a:r>
              <a:rPr lang="en-US" dirty="0" smtClean="0"/>
              <a:t>Marijuana Detection Window</a:t>
            </a:r>
          </a:p>
          <a:p>
            <a:pPr lvl="2"/>
            <a:r>
              <a:rPr lang="en-US" dirty="0" smtClean="0"/>
              <a:t>How long does it take to test clean?</a:t>
            </a:r>
          </a:p>
          <a:p>
            <a:pPr lvl="3"/>
            <a:r>
              <a:rPr lang="en-US" dirty="0" smtClean="0"/>
              <a:t>Not as long as you think!</a:t>
            </a:r>
          </a:p>
          <a:p>
            <a:pPr lvl="2"/>
            <a:r>
              <a:rPr lang="en-US" i="1" dirty="0"/>
              <a:t>www.ndci.org/sites/default/files/ndci/</a:t>
            </a:r>
            <a:r>
              <a:rPr lang="en-US" b="1" i="1" dirty="0"/>
              <a:t>THC</a:t>
            </a:r>
            <a:r>
              <a:rPr lang="en-US" i="1" dirty="0"/>
              <a:t>_</a:t>
            </a:r>
            <a:r>
              <a:rPr lang="en-US" b="1" i="1" dirty="0"/>
              <a:t>Detection</a:t>
            </a:r>
            <a:r>
              <a:rPr lang="en-US" i="1" dirty="0"/>
              <a:t>_</a:t>
            </a:r>
            <a:r>
              <a:rPr lang="en-US" b="1" i="1" dirty="0"/>
              <a:t>Window</a:t>
            </a:r>
            <a:r>
              <a:rPr lang="en-US" i="1" dirty="0"/>
              <a:t>_0.pdf</a:t>
            </a:r>
            <a:endParaRPr lang="en-US" dirty="0"/>
          </a:p>
          <a:p>
            <a:pPr lvl="1"/>
            <a:endParaRPr lang="en-US" dirty="0" smtClean="0"/>
          </a:p>
          <a:p>
            <a:endParaRPr lang="en-US" dirty="0"/>
          </a:p>
        </p:txBody>
      </p:sp>
    </p:spTree>
    <p:extLst>
      <p:ext uri="{BB962C8B-B14F-4D97-AF65-F5344CB8AC3E}">
        <p14:creationId xmlns:p14="http://schemas.microsoft.com/office/powerpoint/2010/main" xmlns="" val="3205833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Excused vs. Unexcused Absences</a:t>
            </a:r>
            <a:endParaRPr lang="en-US" dirty="0"/>
          </a:p>
        </p:txBody>
      </p:sp>
      <p:sp>
        <p:nvSpPr>
          <p:cNvPr id="3" name="Content Placeholder 2"/>
          <p:cNvSpPr>
            <a:spLocks noGrp="1"/>
          </p:cNvSpPr>
          <p:nvPr>
            <p:ph idx="1"/>
          </p:nvPr>
        </p:nvSpPr>
        <p:spPr/>
        <p:txBody>
          <a:bodyPr/>
          <a:lstStyle/>
          <a:p>
            <a:r>
              <a:rPr lang="en-US" dirty="0" smtClean="0"/>
              <a:t>Excused absence</a:t>
            </a:r>
          </a:p>
          <a:p>
            <a:pPr lvl="1"/>
            <a:r>
              <a:rPr lang="en-US" dirty="0" smtClean="0"/>
              <a:t>Therapist/clinic cancels appointment </a:t>
            </a:r>
          </a:p>
          <a:p>
            <a:pPr lvl="2"/>
            <a:r>
              <a:rPr lang="en-US" dirty="0" smtClean="0"/>
              <a:t>Therapist vacation, holiday, weather, etc.</a:t>
            </a:r>
          </a:p>
          <a:p>
            <a:pPr lvl="1"/>
            <a:r>
              <a:rPr lang="en-US" dirty="0" smtClean="0"/>
              <a:t>Family cancels appointment/can’t reschedule within the week</a:t>
            </a:r>
          </a:p>
          <a:p>
            <a:pPr lvl="2"/>
            <a:r>
              <a:rPr lang="en-US" dirty="0" smtClean="0"/>
              <a:t>Vacation, doctors appointment, family emergency</a:t>
            </a:r>
          </a:p>
          <a:p>
            <a:r>
              <a:rPr lang="en-US" dirty="0" smtClean="0"/>
              <a:t>Unexcused absence</a:t>
            </a:r>
          </a:p>
          <a:p>
            <a:pPr lvl="1"/>
            <a:r>
              <a:rPr lang="en-US" dirty="0" smtClean="0"/>
              <a:t>Teen refuses to provide sample</a:t>
            </a:r>
          </a:p>
          <a:p>
            <a:pPr lvl="1"/>
            <a:r>
              <a:rPr lang="en-US" dirty="0" smtClean="0"/>
              <a:t>Teen refuses to attend session</a:t>
            </a:r>
            <a:endParaRPr lang="en-US" dirty="0"/>
          </a:p>
        </p:txBody>
      </p:sp>
    </p:spTree>
    <p:extLst>
      <p:ext uri="{BB962C8B-B14F-4D97-AF65-F5344CB8AC3E}">
        <p14:creationId xmlns:p14="http://schemas.microsoft.com/office/powerpoint/2010/main" xmlns="" val="35346386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Absences and the Contract</a:t>
            </a:r>
            <a:endParaRPr lang="en-US" dirty="0"/>
          </a:p>
        </p:txBody>
      </p:sp>
      <p:sp>
        <p:nvSpPr>
          <p:cNvPr id="3" name="Content Placeholder 2"/>
          <p:cNvSpPr>
            <a:spLocks noGrp="1"/>
          </p:cNvSpPr>
          <p:nvPr>
            <p:ph idx="1"/>
          </p:nvPr>
        </p:nvSpPr>
        <p:spPr/>
        <p:txBody>
          <a:bodyPr/>
          <a:lstStyle/>
          <a:p>
            <a:r>
              <a:rPr lang="en-US" dirty="0" smtClean="0"/>
              <a:t>Excused absence</a:t>
            </a:r>
          </a:p>
          <a:p>
            <a:pPr lvl="1"/>
            <a:r>
              <a:rPr lang="en-US" dirty="0" smtClean="0"/>
              <a:t>Continue prior reward/consequence</a:t>
            </a:r>
          </a:p>
          <a:p>
            <a:r>
              <a:rPr lang="en-US" dirty="0" smtClean="0"/>
              <a:t>Unexcused absence</a:t>
            </a:r>
          </a:p>
          <a:p>
            <a:pPr lvl="1"/>
            <a:r>
              <a:rPr lang="en-US" dirty="0" smtClean="0"/>
              <a:t>Treat the same as substance use</a:t>
            </a:r>
          </a:p>
          <a:p>
            <a:pPr lvl="1"/>
            <a:r>
              <a:rPr lang="en-US" dirty="0" smtClean="0"/>
              <a:t>Abstinence not documented</a:t>
            </a:r>
            <a:endParaRPr lang="en-US" dirty="0"/>
          </a:p>
        </p:txBody>
      </p:sp>
    </p:spTree>
    <p:extLst>
      <p:ext uri="{BB962C8B-B14F-4D97-AF65-F5344CB8AC3E}">
        <p14:creationId xmlns:p14="http://schemas.microsoft.com/office/powerpoint/2010/main" xmlns="" val="11051742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 Samples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Temperature too low</a:t>
            </a:r>
          </a:p>
          <a:p>
            <a:r>
              <a:rPr lang="en-US" dirty="0" err="1" smtClean="0"/>
              <a:t>Creatinine</a:t>
            </a:r>
            <a:r>
              <a:rPr lang="en-US" dirty="0" smtClean="0"/>
              <a:t> too low [sample too dilute]</a:t>
            </a:r>
          </a:p>
          <a:p>
            <a:pPr lvl="1"/>
            <a:r>
              <a:rPr lang="en-US" dirty="0" smtClean="0"/>
              <a:t>Drinking to much water, flushing, taking diuretic</a:t>
            </a:r>
          </a:p>
          <a:p>
            <a:r>
              <a:rPr lang="en-US" dirty="0" smtClean="0"/>
              <a:t>Adulterant present</a:t>
            </a:r>
          </a:p>
          <a:p>
            <a:r>
              <a:rPr lang="en-US" dirty="0" smtClean="0"/>
              <a:t>If </a:t>
            </a:r>
            <a:r>
              <a:rPr lang="en-US" dirty="0"/>
              <a:t>a urine sample is considered invalid, the youth is encouraged to provide another sample later that same day </a:t>
            </a:r>
            <a:r>
              <a:rPr lang="en-US" dirty="0" smtClean="0"/>
              <a:t>(&gt;4 hours if </a:t>
            </a:r>
            <a:r>
              <a:rPr lang="en-US" dirty="0" err="1" smtClean="0"/>
              <a:t>creatinine</a:t>
            </a:r>
            <a:r>
              <a:rPr lang="en-US" dirty="0" smtClean="0"/>
              <a:t> low or adulterant present) or </a:t>
            </a:r>
            <a:r>
              <a:rPr lang="en-US" dirty="0"/>
              <a:t>early the next day. </a:t>
            </a:r>
            <a:endParaRPr lang="en-US" dirty="0" smtClean="0"/>
          </a:p>
          <a:p>
            <a:r>
              <a:rPr lang="en-US" dirty="0" smtClean="0"/>
              <a:t>If </a:t>
            </a:r>
            <a:r>
              <a:rPr lang="en-US" dirty="0"/>
              <a:t>the youth fails to do so, the invalid sample is treated as a positive test result for substance use. </a:t>
            </a:r>
          </a:p>
          <a:p>
            <a:endParaRPr lang="en-US" dirty="0"/>
          </a:p>
        </p:txBody>
      </p:sp>
    </p:spTree>
    <p:extLst>
      <p:ext uri="{BB962C8B-B14F-4D97-AF65-F5344CB8AC3E}">
        <p14:creationId xmlns:p14="http://schemas.microsoft.com/office/powerpoint/2010/main" xmlns="" val="97980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Reinforcement</a:t>
            </a:r>
            <a:endParaRPr lang="en-US" dirty="0"/>
          </a:p>
        </p:txBody>
      </p:sp>
      <p:sp>
        <p:nvSpPr>
          <p:cNvPr id="3" name="Content Placeholder 2"/>
          <p:cNvSpPr>
            <a:spLocks noGrp="1"/>
          </p:cNvSpPr>
          <p:nvPr>
            <p:ph idx="1"/>
          </p:nvPr>
        </p:nvSpPr>
        <p:spPr/>
        <p:txBody>
          <a:bodyPr/>
          <a:lstStyle/>
          <a:p>
            <a:pPr>
              <a:spcBef>
                <a:spcPct val="50000"/>
              </a:spcBef>
            </a:pPr>
            <a:r>
              <a:rPr lang="en-US" dirty="0" smtClean="0"/>
              <a:t>Higher magnitude incentives are more potent than lesser magnitude</a:t>
            </a:r>
          </a:p>
          <a:p>
            <a:pPr>
              <a:spcBef>
                <a:spcPct val="50000"/>
              </a:spcBef>
            </a:pPr>
            <a:r>
              <a:rPr lang="en-US" dirty="0" smtClean="0"/>
              <a:t>Some intermittent schedules (e.g., fishbowl) are effective, but magnitude still has a large influence on outcomes</a:t>
            </a:r>
          </a:p>
          <a:p>
            <a:endParaRPr lang="en-US" dirty="0"/>
          </a:p>
        </p:txBody>
      </p:sp>
    </p:spTree>
    <p:extLst>
      <p:ext uri="{BB962C8B-B14F-4D97-AF65-F5344CB8AC3E}">
        <p14:creationId xmlns:p14="http://schemas.microsoft.com/office/powerpoint/2010/main" xmlns="" val="10491628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Testing Summary</a:t>
            </a:r>
            <a:endParaRPr lang="en-US" dirty="0"/>
          </a:p>
        </p:txBody>
      </p:sp>
      <p:sp>
        <p:nvSpPr>
          <p:cNvPr id="3" name="Content Placeholder 2"/>
          <p:cNvSpPr>
            <a:spLocks noGrp="1"/>
          </p:cNvSpPr>
          <p:nvPr>
            <p:ph idx="1"/>
          </p:nvPr>
        </p:nvSpPr>
        <p:spPr/>
        <p:txBody>
          <a:bodyPr/>
          <a:lstStyle/>
          <a:p>
            <a:r>
              <a:rPr lang="en-US" dirty="0" smtClean="0"/>
              <a:t>It’s important and it’s (very) complicated!</a:t>
            </a:r>
          </a:p>
          <a:p>
            <a:r>
              <a:rPr lang="en-US" dirty="0" smtClean="0"/>
              <a:t>I recommend testing in the clinic</a:t>
            </a:r>
          </a:p>
          <a:p>
            <a:pPr lvl="1"/>
            <a:r>
              <a:rPr lang="en-US" dirty="0" smtClean="0"/>
              <a:t>Temperature check, adulterants, rapid test</a:t>
            </a:r>
          </a:p>
          <a:p>
            <a:r>
              <a:rPr lang="en-US" dirty="0" smtClean="0"/>
              <a:t>Need a plan for excused and unexcused absences</a:t>
            </a:r>
          </a:p>
          <a:p>
            <a:r>
              <a:rPr lang="en-US" dirty="0" smtClean="0"/>
              <a:t>Need a form to document UA results</a:t>
            </a:r>
          </a:p>
        </p:txBody>
      </p:sp>
    </p:spTree>
    <p:extLst>
      <p:ext uri="{BB962C8B-B14F-4D97-AF65-F5344CB8AC3E}">
        <p14:creationId xmlns:p14="http://schemas.microsoft.com/office/powerpoint/2010/main" xmlns="" val="34068373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Contingency management increases the impact of evidence based substance use treatment for adolescents</a:t>
            </a:r>
          </a:p>
          <a:p>
            <a:r>
              <a:rPr lang="en-US" dirty="0" smtClean="0"/>
              <a:t>Parents are important in implementing contingency management at home</a:t>
            </a:r>
          </a:p>
          <a:p>
            <a:r>
              <a:rPr lang="en-US" dirty="0" smtClean="0"/>
              <a:t>Urine drug testing is a key part of contingency management and may be effective on its own</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097081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2" name="Content Placeholder 1"/>
          <p:cNvSpPr>
            <a:spLocks noGrp="1"/>
          </p:cNvSpPr>
          <p:nvPr>
            <p:ph idx="1"/>
          </p:nvPr>
        </p:nvSpPr>
        <p:spPr/>
        <p:txBody>
          <a:bodyPr/>
          <a:lstStyle/>
          <a:p>
            <a:r>
              <a:rPr lang="en-US" dirty="0" smtClean="0"/>
              <a:t>And thanks to my great teams from VT, AR, and now in NH</a:t>
            </a:r>
          </a:p>
          <a:p>
            <a:r>
              <a:rPr lang="en-US" dirty="0" smtClean="0"/>
              <a:t>My husband and collaborator Alan </a:t>
            </a:r>
            <a:r>
              <a:rPr lang="en-US" dirty="0" err="1" smtClean="0"/>
              <a:t>Budney</a:t>
            </a:r>
            <a:endParaRPr lang="en-US" dirty="0" smtClean="0"/>
          </a:p>
          <a:p>
            <a:r>
              <a:rPr lang="en-US" dirty="0" smtClean="0"/>
              <a:t>NIDA and NIAAA </a:t>
            </a:r>
            <a:r>
              <a:rPr lang="en-US" smtClean="0"/>
              <a:t>for funding this work</a:t>
            </a:r>
            <a:endParaRPr lang="en-US" dirty="0" smtClean="0"/>
          </a:p>
          <a:p>
            <a:r>
              <a:rPr lang="en-US" dirty="0" smtClean="0"/>
              <a:t>All the families who have participated in this work over the past 20 years</a:t>
            </a:r>
            <a:endParaRPr lang="en-US" dirty="0"/>
          </a:p>
        </p:txBody>
      </p:sp>
    </p:spTree>
    <p:extLst>
      <p:ext uri="{BB962C8B-B14F-4D97-AF65-F5344CB8AC3E}">
        <p14:creationId xmlns:p14="http://schemas.microsoft.com/office/powerpoint/2010/main" xmlns="" val="354966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Consequence</a:t>
            </a:r>
            <a:endParaRPr lang="en-US" dirty="0"/>
          </a:p>
        </p:txBody>
      </p:sp>
      <p:sp>
        <p:nvSpPr>
          <p:cNvPr id="3" name="Content Placeholder 2"/>
          <p:cNvSpPr>
            <a:spLocks noGrp="1"/>
          </p:cNvSpPr>
          <p:nvPr>
            <p:ph idx="1"/>
          </p:nvPr>
        </p:nvSpPr>
        <p:spPr/>
        <p:txBody>
          <a:bodyPr/>
          <a:lstStyle/>
          <a:p>
            <a:pPr>
              <a:spcBef>
                <a:spcPct val="50000"/>
              </a:spcBef>
              <a:spcAft>
                <a:spcPct val="50000"/>
              </a:spcAft>
            </a:pPr>
            <a:r>
              <a:rPr lang="en-US" dirty="0" smtClean="0"/>
              <a:t>Use a variety of </a:t>
            </a:r>
            <a:r>
              <a:rPr lang="en-US" dirty="0" err="1" smtClean="0"/>
              <a:t>reinforcers</a:t>
            </a:r>
            <a:endParaRPr lang="en-US" dirty="0" smtClean="0"/>
          </a:p>
          <a:p>
            <a:pPr>
              <a:spcBef>
                <a:spcPct val="50000"/>
              </a:spcBef>
              <a:spcAft>
                <a:spcPct val="50000"/>
              </a:spcAft>
            </a:pPr>
            <a:r>
              <a:rPr lang="en-US" dirty="0" smtClean="0"/>
              <a:t>Allow client choice when possible</a:t>
            </a:r>
          </a:p>
          <a:p>
            <a:pPr>
              <a:spcBef>
                <a:spcPct val="50000"/>
              </a:spcBef>
              <a:spcAft>
                <a:spcPct val="50000"/>
              </a:spcAft>
            </a:pPr>
            <a:r>
              <a:rPr lang="en-US" dirty="0" smtClean="0"/>
              <a:t>Can include nonmonetary </a:t>
            </a:r>
            <a:r>
              <a:rPr lang="en-US" dirty="0" err="1" smtClean="0"/>
              <a:t>reinforcers</a:t>
            </a:r>
            <a:r>
              <a:rPr lang="en-US" dirty="0" smtClean="0"/>
              <a:t>       (privileges, praise).  </a:t>
            </a:r>
          </a:p>
          <a:p>
            <a:endParaRPr lang="en-US" dirty="0"/>
          </a:p>
        </p:txBody>
      </p:sp>
    </p:spTree>
    <p:extLst>
      <p:ext uri="{BB962C8B-B14F-4D97-AF65-F5344CB8AC3E}">
        <p14:creationId xmlns:p14="http://schemas.microsoft.com/office/powerpoint/2010/main" xmlns="" val="152775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14826</TotalTime>
  <Words>4124</Words>
  <Application>Microsoft Office PowerPoint</Application>
  <PresentationFormat>On-screen Show (4:3)</PresentationFormat>
  <Paragraphs>563</Paragraphs>
  <Slides>82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Microsoft Office Excel 97-2003 Worksheet</vt:lpstr>
      <vt:lpstr>Clinic and Home Based Contingency Management with Adolescent Substance Users </vt:lpstr>
      <vt:lpstr>Objectives</vt:lpstr>
      <vt:lpstr>What is Contingency Management?</vt:lpstr>
      <vt:lpstr>Determining Characteristics of CM</vt:lpstr>
      <vt:lpstr>CM Targets</vt:lpstr>
      <vt:lpstr>Monitoring </vt:lpstr>
      <vt:lpstr>Schedule of Reinforcement </vt:lpstr>
      <vt:lpstr>Magnitude of Reinforcement</vt:lpstr>
      <vt:lpstr>Type of Consequence</vt:lpstr>
      <vt:lpstr>Slide 10</vt:lpstr>
      <vt:lpstr>CM for medication adherence  (Petry et al., 2012)</vt:lpstr>
      <vt:lpstr>Largest CM effect sizes</vt:lpstr>
      <vt:lpstr>Slide 13</vt:lpstr>
      <vt:lpstr>Our Clinic Based Adolescent CM program</vt:lpstr>
      <vt:lpstr>Home Based Adolescent CM</vt:lpstr>
      <vt:lpstr>Initial Trial (Vermont) Stanger et al., 2009 </vt:lpstr>
      <vt:lpstr>Slide 17</vt:lpstr>
      <vt:lpstr>VT Study: Mean Weeks of  Continuous Abstinence  </vt:lpstr>
      <vt:lpstr>Arkansas Trial Design Stanger et al. (2015) </vt:lpstr>
      <vt:lpstr>Slide 20</vt:lpstr>
      <vt:lpstr>Inclusion/Exclusion Criteria</vt:lpstr>
      <vt:lpstr>Teens (N=153); Parents (N=208)</vt:lpstr>
      <vt:lpstr>During and End of Treatment Marijuana Abstinence</vt:lpstr>
      <vt:lpstr>Post Treatment Abstinence  </vt:lpstr>
      <vt:lpstr>Marijuana Use Frequency</vt:lpstr>
      <vt:lpstr>Summary</vt:lpstr>
      <vt:lpstr>AR Alcohol Study</vt:lpstr>
      <vt:lpstr>Slide 28</vt:lpstr>
      <vt:lpstr>Demographics</vt:lpstr>
      <vt:lpstr>Alcohol vs. Marijuana Samples</vt:lpstr>
      <vt:lpstr>Positive via Self vs. Parent vs. UA results</vt:lpstr>
      <vt:lpstr>Abstinence Effects</vt:lpstr>
      <vt:lpstr>During Treatment Abstinence from Alcohol and Cannabis: Number of Positive UAs</vt:lpstr>
      <vt:lpstr>During Treatment Alcohol and Cannabis Use Days: Percent Days Used if Used Any Days</vt:lpstr>
      <vt:lpstr>During Treatment Summary </vt:lpstr>
      <vt:lpstr>Post Treatment Summary </vt:lpstr>
      <vt:lpstr>Post Treatment Alcohol and Cannabis Use Days: Percent Days Used if Used Any Days</vt:lpstr>
      <vt:lpstr>Mean Drinks and Binges</vt:lpstr>
      <vt:lpstr>Alcohol Study Summary</vt:lpstr>
      <vt:lpstr>Cannabis Use Cluster Analysis across all 3 CM trials</vt:lpstr>
      <vt:lpstr>Predictors, Moderators, Mediators</vt:lpstr>
      <vt:lpstr>Timing of Abstinence:  Early or Not at All?</vt:lpstr>
      <vt:lpstr>Abstinence in Week 6 as Predictor of Outcome</vt:lpstr>
      <vt:lpstr>Abstinence in Week 6 Predicts Post Treatment Outcome</vt:lpstr>
      <vt:lpstr>CM improves the trajectory</vt:lpstr>
      <vt:lpstr>Improvement in Parent Monitoring Predicts Lower Post Treatment Marijuana Use </vt:lpstr>
      <vt:lpstr>Parent Monitoring</vt:lpstr>
      <vt:lpstr>ODD/CD Moderates Treatment Response </vt:lpstr>
      <vt:lpstr>Conduct Problems: Future Tailoring Variable?</vt:lpstr>
      <vt:lpstr>Summary</vt:lpstr>
      <vt:lpstr>Parent CM</vt:lpstr>
      <vt:lpstr>Parent CM</vt:lpstr>
      <vt:lpstr>Why start CM in week 3?</vt:lpstr>
      <vt:lpstr>Substance Monitoring Contract [Handout]</vt:lpstr>
      <vt:lpstr>Substance Monitoring Contract</vt:lpstr>
      <vt:lpstr>How to select rewards?</vt:lpstr>
      <vt:lpstr>Helping teens identify rewards [Developing a good reward list handout]</vt:lpstr>
      <vt:lpstr>What if teens won’t cooperate?</vt:lpstr>
      <vt:lpstr>Parents and rewards:  Using Rewards that Work</vt:lpstr>
      <vt:lpstr>Using consequences that Work</vt:lpstr>
      <vt:lpstr>Using consequences</vt:lpstr>
      <vt:lpstr>Tips for consequences</vt:lpstr>
      <vt:lpstr>You need a backup!</vt:lpstr>
      <vt:lpstr>You need a backup!</vt:lpstr>
      <vt:lpstr>Reviewing the contract</vt:lpstr>
      <vt:lpstr>Contract as living document</vt:lpstr>
      <vt:lpstr>Contracting sessions</vt:lpstr>
      <vt:lpstr>Importance of Urine Drug Testing: With or Without CM </vt:lpstr>
      <vt:lpstr>Effectiveness of Treatment for Adolescent Substance Use: Is Biological Drug Testing Sufﬁcient? </vt:lpstr>
      <vt:lpstr>BDS=urine drug testing</vt:lpstr>
      <vt:lpstr>Urine Drug Testing Only was most efficacious treatment</vt:lpstr>
      <vt:lpstr>Drug Testing is an Essential Component of Effective Substance Abuse Treatment</vt:lpstr>
      <vt:lpstr>Drug Testing (2)</vt:lpstr>
      <vt:lpstr>Drug Testing (3)</vt:lpstr>
      <vt:lpstr>Urine testing procedure</vt:lpstr>
      <vt:lpstr>Recommended Reading</vt:lpstr>
      <vt:lpstr>Excused vs. Unexcused Absences</vt:lpstr>
      <vt:lpstr>Absences and the Contract</vt:lpstr>
      <vt:lpstr>Invalid Samples</vt:lpstr>
      <vt:lpstr>Drug Testing Summary</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CTBH Talk</dc:title>
  <dc:creator>Catherine Stanger</dc:creator>
  <cp:lastModifiedBy>ToWilkins</cp:lastModifiedBy>
  <cp:revision>107</cp:revision>
  <dcterms:created xsi:type="dcterms:W3CDTF">2013-06-16T17:08:04Z</dcterms:created>
  <dcterms:modified xsi:type="dcterms:W3CDTF">2015-07-28T14:07:17Z</dcterms:modified>
</cp:coreProperties>
</file>