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3" r:id="rId6"/>
    <p:sldId id="264" r:id="rId7"/>
    <p:sldId id="286" r:id="rId8"/>
    <p:sldId id="265" r:id="rId9"/>
    <p:sldId id="266" r:id="rId10"/>
    <p:sldId id="271" r:id="rId11"/>
    <p:sldId id="272" r:id="rId12"/>
    <p:sldId id="273" r:id="rId13"/>
    <p:sldId id="288" r:id="rId14"/>
    <p:sldId id="289" r:id="rId15"/>
    <p:sldId id="287" r:id="rId16"/>
    <p:sldId id="274" r:id="rId17"/>
    <p:sldId id="275"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1" d="100"/>
          <a:sy n="81" d="100"/>
        </p:scale>
        <p:origin x="120" y="7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pPr/>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94154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29820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44875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218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26440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96DFF08F-DC6B-4601-B491-B0F83F6DD2DA}" type="datetimeFigureOut">
              <a:rPr lang="en-US" smtClean="0"/>
              <a:t>2/6/2018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36553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96DFF08F-DC6B-4601-B491-B0F83F6DD2DA}" type="datetimeFigureOut">
              <a:rPr lang="en-US" smtClean="0"/>
              <a:t>2/6/2018</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99278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96DFF08F-DC6B-4601-B491-B0F83F6DD2DA}" type="datetimeFigureOut">
              <a:rPr lang="en-US" smtClean="0"/>
              <a:t>2/6/2018</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41148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6DFF08F-DC6B-4601-B491-B0F83F6DD2DA}" type="datetimeFigureOut">
              <a:rPr lang="en-US" smtClean="0"/>
              <a:t>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98777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6DFF08F-DC6B-4601-B491-B0F83F6DD2DA}" type="datetimeFigureOut">
              <a:rPr lang="en-US" smtClean="0"/>
              <a:t>2/6/2018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37497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6DFF08F-DC6B-4601-B491-B0F83F6DD2DA}" type="datetimeFigureOut">
              <a:rPr lang="en-US" smtClean="0"/>
              <a:t>2/6/2018</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9802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96DFF08F-DC6B-4601-B491-B0F83F6DD2DA}" type="datetimeFigureOut">
              <a:rPr lang="en-US" smtClean="0"/>
              <a:pPr/>
              <a:t>2/6/2018</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600021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mailto:RecoveryWorks@fssa.in.gov"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Recovery Works Conference Call/Webinar</a:t>
            </a:r>
          </a:p>
        </p:txBody>
      </p:sp>
      <p:sp>
        <p:nvSpPr>
          <p:cNvPr id="3" name="Subtitle 2"/>
          <p:cNvSpPr>
            <a:spLocks noGrp="1"/>
          </p:cNvSpPr>
          <p:nvPr>
            <p:ph type="subTitle" idx="1"/>
          </p:nvPr>
        </p:nvSpPr>
        <p:spPr/>
        <p:txBody>
          <a:bodyPr/>
          <a:lstStyle/>
          <a:p>
            <a:r>
              <a:rPr lang="en-US" dirty="0"/>
              <a:t>Monday, </a:t>
            </a:r>
            <a:r>
              <a:rPr lang="en-US" dirty="0" smtClean="0"/>
              <a:t>December 4, </a:t>
            </a:r>
            <a:r>
              <a:rPr lang="en-US" dirty="0"/>
              <a:t>2017 @ 1:00pm EST</a:t>
            </a:r>
          </a:p>
          <a:p>
            <a:endParaRPr lang="en-US" dirty="0"/>
          </a:p>
        </p:txBody>
      </p:sp>
    </p:spTree>
    <p:extLst>
      <p:ext uri="{BB962C8B-B14F-4D97-AF65-F5344CB8AC3E}">
        <p14:creationId xmlns:p14="http://schemas.microsoft.com/office/powerpoint/2010/main" val="1093801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1515551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Reminders</a:t>
            </a:r>
            <a:endParaRPr lang="en-US" dirty="0"/>
          </a:p>
        </p:txBody>
      </p:sp>
      <p:sp>
        <p:nvSpPr>
          <p:cNvPr id="3" name="Content Placeholder 2"/>
          <p:cNvSpPr>
            <a:spLocks noGrp="1"/>
          </p:cNvSpPr>
          <p:nvPr>
            <p:ph idx="1"/>
          </p:nvPr>
        </p:nvSpPr>
        <p:spPr/>
        <p:txBody>
          <a:bodyPr>
            <a:normAutofit/>
          </a:bodyPr>
          <a:lstStyle/>
          <a:p>
            <a:r>
              <a:rPr lang="en-US" sz="2400" dirty="0" smtClean="0"/>
              <a:t>Schedule for MI trainings was released early January. This can be accessed on our webpage: </a:t>
            </a:r>
            <a:r>
              <a:rPr lang="en-US" sz="2400" dirty="0" smtClean="0">
                <a:hlinkClick r:id="rId2"/>
              </a:rPr>
              <a:t>RecoveryWorks@fssa.in.gov</a:t>
            </a:r>
            <a:r>
              <a:rPr lang="en-US" sz="2400" dirty="0" smtClean="0"/>
              <a:t>. </a:t>
            </a:r>
          </a:p>
          <a:p>
            <a:r>
              <a:rPr lang="en-US" sz="2400" dirty="0" smtClean="0"/>
              <a:t>Please register sooner rather than later, so we can plan accordingly. </a:t>
            </a:r>
          </a:p>
          <a:p>
            <a:r>
              <a:rPr lang="en-US" sz="2400" dirty="0" smtClean="0"/>
              <a:t>If you have signed up for Trainer Training, your application is due by 2/16/18. If we have not received your application, you will not be eligible to take the training. </a:t>
            </a:r>
          </a:p>
          <a:p>
            <a:endParaRPr lang="en-US" sz="2400" dirty="0"/>
          </a:p>
        </p:txBody>
      </p:sp>
    </p:spTree>
    <p:extLst>
      <p:ext uri="{BB962C8B-B14F-4D97-AF65-F5344CB8AC3E}">
        <p14:creationId xmlns:p14="http://schemas.microsoft.com/office/powerpoint/2010/main" val="13617943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DCS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1313758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DCS</a:t>
            </a:r>
            <a:endParaRPr lang="en-US" dirty="0"/>
          </a:p>
        </p:txBody>
      </p:sp>
      <p:sp>
        <p:nvSpPr>
          <p:cNvPr id="3" name="Content Placeholder 2"/>
          <p:cNvSpPr>
            <a:spLocks noGrp="1"/>
          </p:cNvSpPr>
          <p:nvPr>
            <p:ph idx="1"/>
          </p:nvPr>
        </p:nvSpPr>
        <p:spPr/>
        <p:txBody>
          <a:bodyPr>
            <a:normAutofit/>
          </a:bodyPr>
          <a:lstStyle/>
          <a:p>
            <a:pPr lvl="0"/>
            <a:r>
              <a:rPr lang="en-US" dirty="0"/>
              <a:t> For clients in RW, prior to DCS  involvement:</a:t>
            </a:r>
          </a:p>
          <a:p>
            <a:pPr lvl="1"/>
            <a:r>
              <a:rPr lang="en-US" dirty="0"/>
              <a:t>RW will continue to be the payer for </a:t>
            </a:r>
            <a:r>
              <a:rPr lang="en-US" dirty="0" smtClean="0"/>
              <a:t>services</a:t>
            </a:r>
            <a:r>
              <a:rPr lang="en-US" dirty="0"/>
              <a:t>.  DCS may access treatment information by having the client sign a release of information. If the RW provider is also a DCS contracted provider,  a referral for “report and court testimony only” should be generated in </a:t>
            </a:r>
            <a:r>
              <a:rPr lang="en-US" dirty="0" err="1"/>
              <a:t>KidTraks</a:t>
            </a:r>
            <a:r>
              <a:rPr lang="en-US" dirty="0"/>
              <a:t>.  </a:t>
            </a:r>
          </a:p>
          <a:p>
            <a:pPr lvl="1"/>
            <a:r>
              <a:rPr lang="en-US" dirty="0"/>
              <a:t>It is encouraged that FCMs work closely with the RW provider to determine the appropriateness and necessity of referring services  to an additional agency. In some cases, the RW provider will have the ability to help assist with covering the additional services that are identified. It would not be in the clients best interest to change providers if the client is actively engaged and has an established relationship.  </a:t>
            </a:r>
          </a:p>
          <a:p>
            <a:endParaRPr lang="en-US" sz="2400" dirty="0"/>
          </a:p>
        </p:txBody>
      </p:sp>
    </p:spTree>
    <p:extLst>
      <p:ext uri="{BB962C8B-B14F-4D97-AF65-F5344CB8AC3E}">
        <p14:creationId xmlns:p14="http://schemas.microsoft.com/office/powerpoint/2010/main" val="40597870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DCS</a:t>
            </a:r>
            <a:endParaRPr lang="en-US" dirty="0"/>
          </a:p>
        </p:txBody>
      </p:sp>
      <p:sp>
        <p:nvSpPr>
          <p:cNvPr id="3" name="Content Placeholder 2"/>
          <p:cNvSpPr>
            <a:spLocks noGrp="1"/>
          </p:cNvSpPr>
          <p:nvPr>
            <p:ph idx="1"/>
          </p:nvPr>
        </p:nvSpPr>
        <p:spPr/>
        <p:txBody>
          <a:bodyPr>
            <a:normAutofit/>
          </a:bodyPr>
          <a:lstStyle/>
          <a:p>
            <a:pPr lvl="0"/>
            <a:r>
              <a:rPr lang="en-US" dirty="0" smtClean="0"/>
              <a:t>For </a:t>
            </a:r>
            <a:r>
              <a:rPr lang="en-US" dirty="0"/>
              <a:t>clients eligible for RW, after DCS  involvement:</a:t>
            </a:r>
          </a:p>
          <a:p>
            <a:pPr lvl="1"/>
            <a:r>
              <a:rPr lang="en-US" dirty="0"/>
              <a:t>If DCS refers a client to a provider for a substance use assessment and/or treatment and the client then becomes eligible for RW, DCS is responsible for payment of the assessment and recommended treatment.  However, the client may still enroll in RW in order to access services that DCS does not traditionally cover, such as:</a:t>
            </a:r>
          </a:p>
          <a:p>
            <a:pPr lvl="2"/>
            <a:r>
              <a:rPr lang="en-US" dirty="0"/>
              <a:t>Per-diems for Transitional Housing</a:t>
            </a:r>
          </a:p>
          <a:p>
            <a:pPr lvl="2"/>
            <a:r>
              <a:rPr lang="en-US" dirty="0"/>
              <a:t>Peer Recovery Services</a:t>
            </a:r>
          </a:p>
          <a:p>
            <a:pPr lvl="2"/>
            <a:r>
              <a:rPr lang="en-US" dirty="0"/>
              <a:t>Employment Services</a:t>
            </a:r>
          </a:p>
          <a:p>
            <a:pPr lvl="2"/>
            <a:r>
              <a:rPr lang="en-US" dirty="0"/>
              <a:t>Cost of Behavioral Health Medication</a:t>
            </a:r>
          </a:p>
          <a:p>
            <a:pPr lvl="2"/>
            <a:r>
              <a:rPr lang="en-US" dirty="0"/>
              <a:t>Cost of Medically Assisted Treatment Medication and Med Management</a:t>
            </a:r>
          </a:p>
          <a:p>
            <a:pPr lvl="2"/>
            <a:r>
              <a:rPr lang="en-US" dirty="0"/>
              <a:t>Skills Training (Individually, Group or Family)</a:t>
            </a:r>
          </a:p>
          <a:p>
            <a:pPr lvl="2"/>
            <a:r>
              <a:rPr lang="en-US" dirty="0"/>
              <a:t>Transportation to Treatment and/or Public Transportation Costs</a:t>
            </a:r>
          </a:p>
          <a:p>
            <a:pPr lvl="2"/>
            <a:r>
              <a:rPr lang="en-US" dirty="0"/>
              <a:t>Contribution up to $165 on HIP+ HSA Account </a:t>
            </a:r>
          </a:p>
          <a:p>
            <a:endParaRPr lang="en-US" sz="2400" dirty="0"/>
          </a:p>
        </p:txBody>
      </p:sp>
    </p:spTree>
    <p:extLst>
      <p:ext uri="{BB962C8B-B14F-4D97-AF65-F5344CB8AC3E}">
        <p14:creationId xmlns:p14="http://schemas.microsoft.com/office/powerpoint/2010/main" val="32556200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Comments? </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058696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Webinar/Call </a:t>
            </a:r>
            <a:endParaRPr lang="en-US" dirty="0"/>
          </a:p>
        </p:txBody>
      </p:sp>
      <p:sp>
        <p:nvSpPr>
          <p:cNvPr id="3" name="Content Placeholder 2"/>
          <p:cNvSpPr>
            <a:spLocks noGrp="1"/>
          </p:cNvSpPr>
          <p:nvPr>
            <p:ph idx="1"/>
          </p:nvPr>
        </p:nvSpPr>
        <p:spPr/>
        <p:txBody>
          <a:bodyPr>
            <a:normAutofit/>
          </a:bodyPr>
          <a:lstStyle/>
          <a:p>
            <a:r>
              <a:rPr lang="en-US" sz="2400" dirty="0" smtClean="0"/>
              <a:t>We will meet again on March 5, 2018 @ 1:00pm EST</a:t>
            </a:r>
          </a:p>
          <a:p>
            <a:pPr marL="0" indent="0">
              <a:buNone/>
            </a:pPr>
            <a:endParaRPr lang="en-US" sz="2400" dirty="0"/>
          </a:p>
        </p:txBody>
      </p:sp>
    </p:spTree>
    <p:extLst>
      <p:ext uri="{BB962C8B-B14F-4D97-AF65-F5344CB8AC3E}">
        <p14:creationId xmlns:p14="http://schemas.microsoft.com/office/powerpoint/2010/main" val="19256549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smtClean="0"/>
              <a:t>Have a wonderful rest of the day! </a:t>
            </a:r>
            <a:endParaRPr lang="en-US" sz="4800"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939481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pPr lvl="0"/>
            <a:r>
              <a:rPr lang="en-US" sz="2400" dirty="0"/>
              <a:t>Welcome </a:t>
            </a:r>
          </a:p>
          <a:p>
            <a:pPr lvl="0"/>
            <a:r>
              <a:rPr lang="en-US" sz="2400" dirty="0"/>
              <a:t>Updates</a:t>
            </a:r>
          </a:p>
          <a:p>
            <a:pPr lvl="1"/>
            <a:r>
              <a:rPr lang="en-US" dirty="0"/>
              <a:t>Numbers</a:t>
            </a:r>
          </a:p>
          <a:p>
            <a:pPr lvl="0"/>
            <a:r>
              <a:rPr lang="en-US" sz="2400" dirty="0" smtClean="0"/>
              <a:t>Funding and Spending </a:t>
            </a:r>
            <a:endParaRPr lang="en-US" sz="2400" dirty="0"/>
          </a:p>
          <a:p>
            <a:pPr lvl="1"/>
            <a:r>
              <a:rPr lang="en-US" dirty="0" smtClean="0"/>
              <a:t>Plan of Action </a:t>
            </a:r>
          </a:p>
          <a:p>
            <a:pPr lvl="1"/>
            <a:r>
              <a:rPr lang="en-US" dirty="0" smtClean="0"/>
              <a:t>Transparency </a:t>
            </a:r>
          </a:p>
          <a:p>
            <a:r>
              <a:rPr lang="en-US" sz="2400" dirty="0" smtClean="0"/>
              <a:t>JIRA Reminders</a:t>
            </a:r>
            <a:endParaRPr lang="en-US" sz="2800" dirty="0"/>
          </a:p>
          <a:p>
            <a:pPr lvl="0"/>
            <a:r>
              <a:rPr lang="en-US" sz="2400" dirty="0" smtClean="0"/>
              <a:t>Training Reminders</a:t>
            </a:r>
          </a:p>
          <a:p>
            <a:pPr lvl="0"/>
            <a:r>
              <a:rPr lang="en-US" sz="2400" dirty="0" smtClean="0"/>
              <a:t>DCS</a:t>
            </a:r>
          </a:p>
          <a:p>
            <a:pPr lvl="0"/>
            <a:r>
              <a:rPr lang="en-US" sz="2400" dirty="0" smtClean="0"/>
              <a:t>Other </a:t>
            </a:r>
            <a:r>
              <a:rPr lang="en-US" sz="2400" dirty="0"/>
              <a:t>business or questions? </a:t>
            </a:r>
            <a:endParaRPr lang="en-US" dirty="0"/>
          </a:p>
        </p:txBody>
      </p:sp>
    </p:spTree>
    <p:extLst>
      <p:ext uri="{BB962C8B-B14F-4D97-AF65-F5344CB8AC3E}">
        <p14:creationId xmlns:p14="http://schemas.microsoft.com/office/powerpoint/2010/main" val="26063838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Updates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3630841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numbers</a:t>
            </a:r>
            <a:endParaRPr lang="en-US" dirty="0"/>
          </a:p>
        </p:txBody>
      </p:sp>
      <p:sp>
        <p:nvSpPr>
          <p:cNvPr id="3" name="Content Placeholder 2"/>
          <p:cNvSpPr>
            <a:spLocks noGrp="1"/>
          </p:cNvSpPr>
          <p:nvPr>
            <p:ph idx="1"/>
          </p:nvPr>
        </p:nvSpPr>
        <p:spPr/>
        <p:txBody>
          <a:bodyPr>
            <a:normAutofit/>
          </a:bodyPr>
          <a:lstStyle/>
          <a:p>
            <a:r>
              <a:rPr lang="en-US" sz="2800" dirty="0"/>
              <a:t>Numbers: </a:t>
            </a:r>
          </a:p>
          <a:p>
            <a:pPr lvl="1"/>
            <a:r>
              <a:rPr lang="en-US" sz="2400" dirty="0" smtClean="0"/>
              <a:t>22,581 </a:t>
            </a:r>
            <a:r>
              <a:rPr lang="en-US" sz="2400" dirty="0"/>
              <a:t>enrolled*</a:t>
            </a:r>
          </a:p>
          <a:p>
            <a:pPr lvl="1"/>
            <a:r>
              <a:rPr lang="en-US" sz="2400" dirty="0" smtClean="0"/>
              <a:t>$14,028,063 </a:t>
            </a:r>
            <a:r>
              <a:rPr lang="en-US" sz="2400" dirty="0"/>
              <a:t>paid in direct client care (2018 SFY) </a:t>
            </a:r>
            <a:r>
              <a:rPr lang="en-US" sz="2400" dirty="0" smtClean="0"/>
              <a:t>*</a:t>
            </a:r>
            <a:endParaRPr lang="en-US" sz="2400" dirty="0"/>
          </a:p>
          <a:p>
            <a:pPr lvl="1"/>
            <a:r>
              <a:rPr lang="en-US" sz="2400" dirty="0" smtClean="0"/>
              <a:t>$26,294,670 </a:t>
            </a:r>
            <a:r>
              <a:rPr lang="en-US" sz="2400" dirty="0"/>
              <a:t>total </a:t>
            </a:r>
            <a:r>
              <a:rPr lang="en-US" sz="2400" dirty="0" smtClean="0"/>
              <a:t>*</a:t>
            </a:r>
            <a:endParaRPr lang="en-US" sz="2400" dirty="0"/>
          </a:p>
          <a:p>
            <a:pPr lvl="1"/>
            <a:r>
              <a:rPr lang="en-US" sz="2400" dirty="0" smtClean="0"/>
              <a:t>$21,385,054 </a:t>
            </a:r>
            <a:r>
              <a:rPr lang="en-US" sz="2400" dirty="0"/>
              <a:t>authorized for 2018 SFY, with roughly </a:t>
            </a:r>
            <a:r>
              <a:rPr lang="en-US" sz="2400" dirty="0" smtClean="0"/>
              <a:t>71% </a:t>
            </a:r>
            <a:r>
              <a:rPr lang="en-US" sz="2400" dirty="0"/>
              <a:t>being expended </a:t>
            </a:r>
            <a:r>
              <a:rPr lang="en-US" sz="2400" dirty="0" smtClean="0"/>
              <a:t>*</a:t>
            </a:r>
            <a:endParaRPr lang="en-US" sz="2400" dirty="0"/>
          </a:p>
          <a:p>
            <a:pPr lvl="1"/>
            <a:r>
              <a:rPr lang="en-US" sz="2400" dirty="0"/>
              <a:t>This shares with us that providers continue to over exaggerate authorizations, please keep in mind that in order to ensure that there is funding for the full year, we need to realistic. We strive for all agencies to be above 50% of vouched vs expended. </a:t>
            </a:r>
          </a:p>
          <a:p>
            <a:pPr lvl="1"/>
            <a:endParaRPr lang="en-US" sz="2400" dirty="0"/>
          </a:p>
          <a:p>
            <a:pPr marL="530352" lvl="1" indent="0" algn="r">
              <a:buNone/>
            </a:pPr>
            <a:r>
              <a:rPr lang="en-US" sz="2400" dirty="0"/>
              <a:t>* Numbers as of </a:t>
            </a:r>
            <a:r>
              <a:rPr lang="en-US" sz="2400" dirty="0" smtClean="0"/>
              <a:t>12.31.17</a:t>
            </a:r>
            <a:endParaRPr lang="en-US" sz="2400" dirty="0"/>
          </a:p>
          <a:p>
            <a:endParaRPr lang="en-US" sz="2800" dirty="0"/>
          </a:p>
        </p:txBody>
      </p:sp>
    </p:spTree>
    <p:extLst>
      <p:ext uri="{BB962C8B-B14F-4D97-AF65-F5344CB8AC3E}">
        <p14:creationId xmlns:p14="http://schemas.microsoft.com/office/powerpoint/2010/main" val="40332527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 and Spending </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1827292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Funding </a:t>
            </a:r>
            <a:endParaRPr lang="en-US" dirty="0"/>
          </a:p>
        </p:txBody>
      </p:sp>
      <p:sp>
        <p:nvSpPr>
          <p:cNvPr id="6" name="Content Placeholder 5"/>
          <p:cNvSpPr>
            <a:spLocks noGrp="1"/>
          </p:cNvSpPr>
          <p:nvPr>
            <p:ph idx="1"/>
          </p:nvPr>
        </p:nvSpPr>
        <p:spPr/>
        <p:txBody>
          <a:bodyPr>
            <a:normAutofit/>
          </a:bodyPr>
          <a:lstStyle/>
          <a:p>
            <a:r>
              <a:rPr lang="en-US" sz="2800" dirty="0" smtClean="0"/>
              <a:t>As of December 1, 2017, overall cap reduce to $7,500</a:t>
            </a:r>
          </a:p>
          <a:p>
            <a:r>
              <a:rPr lang="en-US" sz="2800" dirty="0" smtClean="0"/>
              <a:t>What does this mean? </a:t>
            </a:r>
          </a:p>
          <a:p>
            <a:pPr lvl="1"/>
            <a:r>
              <a:rPr lang="en-US" sz="2400" dirty="0" smtClean="0"/>
              <a:t>Must have a plan of action from day one</a:t>
            </a:r>
          </a:p>
          <a:p>
            <a:pPr lvl="1"/>
            <a:r>
              <a:rPr lang="en-US" sz="2400" dirty="0" smtClean="0"/>
              <a:t>Connect to benefits</a:t>
            </a:r>
          </a:p>
          <a:p>
            <a:pPr lvl="1"/>
            <a:r>
              <a:rPr lang="en-US" sz="2400" dirty="0" smtClean="0"/>
              <a:t>Transparency </a:t>
            </a:r>
            <a:endParaRPr lang="en-US" sz="2400" dirty="0"/>
          </a:p>
        </p:txBody>
      </p:sp>
    </p:spTree>
    <p:extLst>
      <p:ext uri="{BB962C8B-B14F-4D97-AF65-F5344CB8AC3E}">
        <p14:creationId xmlns:p14="http://schemas.microsoft.com/office/powerpoint/2010/main" val="16003668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Spending </a:t>
            </a:r>
            <a:endParaRPr lang="en-US" dirty="0"/>
          </a:p>
        </p:txBody>
      </p:sp>
      <p:sp>
        <p:nvSpPr>
          <p:cNvPr id="6" name="Content Placeholder 5"/>
          <p:cNvSpPr>
            <a:spLocks noGrp="1"/>
          </p:cNvSpPr>
          <p:nvPr>
            <p:ph idx="1"/>
          </p:nvPr>
        </p:nvSpPr>
        <p:spPr/>
        <p:txBody>
          <a:bodyPr>
            <a:normAutofit/>
          </a:bodyPr>
          <a:lstStyle/>
          <a:p>
            <a:r>
              <a:rPr lang="en-US" sz="2800" dirty="0" smtClean="0"/>
              <a:t>Transparency: </a:t>
            </a:r>
          </a:p>
          <a:p>
            <a:pPr lvl="1"/>
            <a:r>
              <a:rPr lang="en-US" sz="2400" dirty="0" smtClean="0"/>
              <a:t>Client</a:t>
            </a:r>
          </a:p>
          <a:p>
            <a:pPr lvl="1"/>
            <a:r>
              <a:rPr lang="en-US" sz="2400" dirty="0" smtClean="0"/>
              <a:t>Criminal Justice Provider</a:t>
            </a:r>
          </a:p>
          <a:p>
            <a:pPr lvl="1"/>
            <a:r>
              <a:rPr lang="en-US" sz="2400" dirty="0" smtClean="0"/>
              <a:t>Other agencies</a:t>
            </a:r>
            <a:endParaRPr lang="en-US" sz="2400" dirty="0"/>
          </a:p>
        </p:txBody>
      </p:sp>
    </p:spTree>
    <p:extLst>
      <p:ext uri="{BB962C8B-B14F-4D97-AF65-F5344CB8AC3E}">
        <p14:creationId xmlns:p14="http://schemas.microsoft.com/office/powerpoint/2010/main" val="17097831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JIRA</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70424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JIRA Reminders</a:t>
            </a:r>
            <a:endParaRPr lang="en-US" dirty="0"/>
          </a:p>
        </p:txBody>
      </p:sp>
      <p:sp>
        <p:nvSpPr>
          <p:cNvPr id="3" name="Content Placeholder 2"/>
          <p:cNvSpPr>
            <a:spLocks noGrp="1"/>
          </p:cNvSpPr>
          <p:nvPr>
            <p:ph idx="1"/>
          </p:nvPr>
        </p:nvSpPr>
        <p:spPr/>
        <p:txBody>
          <a:bodyPr>
            <a:normAutofit/>
          </a:bodyPr>
          <a:lstStyle/>
          <a:p>
            <a:r>
              <a:rPr lang="en-US" sz="2800" dirty="0" smtClean="0"/>
              <a:t>As of January 1, all WITS requests should be going through JIRA</a:t>
            </a:r>
          </a:p>
          <a:p>
            <a:pPr lvl="1"/>
            <a:r>
              <a:rPr lang="en-US" sz="2400" dirty="0" smtClean="0"/>
              <a:t>Additional units</a:t>
            </a:r>
          </a:p>
          <a:p>
            <a:pPr lvl="1"/>
            <a:r>
              <a:rPr lang="en-US" sz="2400" dirty="0" smtClean="0"/>
              <a:t>Password resets</a:t>
            </a:r>
          </a:p>
          <a:p>
            <a:pPr lvl="1"/>
            <a:r>
              <a:rPr lang="en-US" sz="2400" dirty="0" smtClean="0"/>
              <a:t>Balance inquiries</a:t>
            </a:r>
          </a:p>
          <a:p>
            <a:r>
              <a:rPr lang="en-US" sz="2800" dirty="0" smtClean="0"/>
              <a:t>Answer messages from JIRA</a:t>
            </a:r>
            <a:endParaRPr lang="en-US" sz="2800" dirty="0"/>
          </a:p>
        </p:txBody>
      </p:sp>
    </p:spTree>
    <p:extLst>
      <p:ext uri="{BB962C8B-B14F-4D97-AF65-F5344CB8AC3E}">
        <p14:creationId xmlns:p14="http://schemas.microsoft.com/office/powerpoint/2010/main" val="660872443"/>
      </p:ext>
    </p:extLst>
  </p:cSld>
  <p:clrMapOvr>
    <a:masterClrMapping/>
  </p:clrMapOvr>
  <p:timing>
    <p:tnLst>
      <p:par>
        <p:cTn id="1" dur="indefinite" restart="never" nodeType="tmRoot"/>
      </p:par>
    </p:tnLst>
  </p:timing>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219</TotalTime>
  <Words>296</Words>
  <Application>Microsoft Office PowerPoint</Application>
  <PresentationFormat>Widescreen</PresentationFormat>
  <Paragraphs>67</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Corbel</vt:lpstr>
      <vt:lpstr>Wingdings 2</vt:lpstr>
      <vt:lpstr>Frame</vt:lpstr>
      <vt:lpstr>Recovery Works Conference Call/Webinar</vt:lpstr>
      <vt:lpstr>Agenda</vt:lpstr>
      <vt:lpstr>Updates</vt:lpstr>
      <vt:lpstr>numbers</vt:lpstr>
      <vt:lpstr>Funding and Spending </vt:lpstr>
      <vt:lpstr>Funding </vt:lpstr>
      <vt:lpstr>Spending </vt:lpstr>
      <vt:lpstr>JIRA</vt:lpstr>
      <vt:lpstr>JIRA Reminders</vt:lpstr>
      <vt:lpstr>Training </vt:lpstr>
      <vt:lpstr>Training Reminders</vt:lpstr>
      <vt:lpstr>DCS</vt:lpstr>
      <vt:lpstr>DCS</vt:lpstr>
      <vt:lpstr>DCS</vt:lpstr>
      <vt:lpstr>Questions? Comments? </vt:lpstr>
      <vt:lpstr>Next Webinar/Call </vt:lpstr>
      <vt:lpstr>Have a wonderful rest of the day! </vt:lpstr>
    </vt:vector>
  </TitlesOfParts>
  <Company>State of Indiana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Recovery Works Conference Call/Webinar</dc:title>
  <dc:creator>Boarman, Angela</dc:creator>
  <cp:lastModifiedBy>Sipher, Sarah</cp:lastModifiedBy>
  <cp:revision>17</cp:revision>
  <dcterms:created xsi:type="dcterms:W3CDTF">2017-11-28T15:11:43Z</dcterms:created>
  <dcterms:modified xsi:type="dcterms:W3CDTF">2018-02-06T15:23:05Z</dcterms:modified>
</cp:coreProperties>
</file>