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sldIdLst>
    <p:sldId id="256" r:id="rId5"/>
    <p:sldId id="288" r:id="rId6"/>
    <p:sldId id="278" r:id="rId7"/>
    <p:sldId id="276" r:id="rId8"/>
    <p:sldId id="281" r:id="rId9"/>
    <p:sldId id="280" r:id="rId10"/>
    <p:sldId id="289" r:id="rId11"/>
    <p:sldId id="290" r:id="rId12"/>
    <p:sldId id="299" r:id="rId13"/>
    <p:sldId id="292" r:id="rId14"/>
    <p:sldId id="295" r:id="rId15"/>
    <p:sldId id="300" r:id="rId16"/>
    <p:sldId id="282" r:id="rId17"/>
    <p:sldId id="296" r:id="rId18"/>
    <p:sldId id="283" r:id="rId19"/>
    <p:sldId id="297" r:id="rId20"/>
    <p:sldId id="298" r:id="rId21"/>
    <p:sldId id="285" r:id="rId22"/>
    <p:sldId id="284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2E6"/>
    <a:srgbClr val="FDD242"/>
    <a:srgbClr val="FF8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58" autoAdjust="0"/>
    <p:restoredTop sz="68154" autoAdjust="0"/>
  </p:normalViewPr>
  <p:slideViewPr>
    <p:cSldViewPr snapToGrid="0">
      <p:cViewPr varScale="1">
        <p:scale>
          <a:sx n="51" d="100"/>
          <a:sy n="51" d="100"/>
        </p:scale>
        <p:origin x="102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DF3A-81EC-43C0-BB7E-A936FE8A4DF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9CAB-624C-40FA-9C12-FC7C3396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5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7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the planning process.  There are many questions about this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1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1400" b="1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5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1400" b="1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9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budget must be submitted in the format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7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05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5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2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text/talking points:</a:t>
            </a:r>
          </a:p>
          <a:p>
            <a:r>
              <a:rPr lang="en-US" dirty="0"/>
              <a:t>These partnerships</a:t>
            </a:r>
            <a:r>
              <a:rPr lang="en-US" baseline="0" dirty="0"/>
              <a:t> are centered around:</a:t>
            </a:r>
          </a:p>
          <a:p>
            <a:r>
              <a:rPr lang="en-US" baseline="0" dirty="0"/>
              <a:t>Understanding employer demand and high demand middle skill occupations</a:t>
            </a:r>
          </a:p>
          <a:p>
            <a:r>
              <a:rPr lang="en-US" baseline="0" dirty="0"/>
              <a:t>Ensuring the development and implementation of education and training</a:t>
            </a:r>
          </a:p>
          <a:p>
            <a:r>
              <a:rPr lang="en-US" baseline="0" dirty="0" smtClean="0"/>
              <a:t>Providing Hoosiers </a:t>
            </a:r>
            <a:r>
              <a:rPr lang="en-US" baseline="0" dirty="0"/>
              <a:t>with the opportunity to </a:t>
            </a:r>
            <a:r>
              <a:rPr lang="en-US" baseline="0" dirty="0" smtClean="0"/>
              <a:t>pursue </a:t>
            </a:r>
            <a:r>
              <a:rPr lang="en-US" baseline="0" dirty="0"/>
              <a:t>high wage demand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text/talking points:</a:t>
            </a:r>
          </a:p>
          <a:p>
            <a:pPr>
              <a:lnSpc>
                <a:spcPct val="120000"/>
              </a:lnSpc>
            </a:pPr>
            <a:r>
              <a:rPr lang="en-US" dirty="0"/>
              <a:t>Industries</a:t>
            </a:r>
            <a:r>
              <a:rPr lang="en-US" baseline="0" dirty="0"/>
              <a:t> served include: Advanced Manufacturing, IT, Engineering, Healthcare, Construction, Insurance, Logistics, , Defense, Biomedical Fields, Residential Property Management, Life </a:t>
            </a:r>
            <a:r>
              <a:rPr lang="en-US" baseline="0" dirty="0" smtClean="0"/>
              <a:t>Sciences</a:t>
            </a:r>
            <a:r>
              <a:rPr lang="en-US" baseline="0" dirty="0"/>
              <a:t>, Hotel and Tourism</a:t>
            </a:r>
            <a:r>
              <a:rPr lang="en-US" baseline="0" dirty="0" smtClean="0"/>
              <a:t>.</a:t>
            </a:r>
            <a:r>
              <a:rPr lang="en-US" dirty="0"/>
              <a:t> </a:t>
            </a:r>
            <a:r>
              <a:rPr lang="en-US" sz="5600" dirty="0" smtClean="0">
                <a:latin typeface="Century Gothic" panose="020B0502020202020204" pitchFamily="34" charset="0"/>
              </a:rPr>
              <a:t>Grant Recipients: 25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Awarded Funding: Round 1: $11,169,000    Round 2:</a:t>
            </a:r>
            <a:r>
              <a:rPr lang="en-US" sz="4400" dirty="0" smtClean="0">
                <a:latin typeface="Century Gothic" panose="020B0502020202020204" pitchFamily="34" charset="0"/>
              </a:rPr>
              <a:t> </a:t>
            </a:r>
            <a:r>
              <a:rPr lang="en-US" sz="5600" dirty="0" smtClean="0">
                <a:latin typeface="Century Gothic" panose="020B0502020202020204" pitchFamily="34" charset="0"/>
              </a:rPr>
              <a:t>$7,690,071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Matching Funds:  </a:t>
            </a:r>
          </a:p>
          <a:p>
            <a:pPr lvl="1">
              <a:lnSpc>
                <a:spcPct val="120000"/>
              </a:lnSpc>
            </a:pPr>
            <a:r>
              <a:rPr lang="en-US" sz="5400" dirty="0" smtClean="0">
                <a:latin typeface="Century Gothic" panose="020B0502020202020204" pitchFamily="34" charset="0"/>
              </a:rPr>
              <a:t>Round 1:</a:t>
            </a:r>
            <a:r>
              <a:rPr lang="en-US" sz="42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smtClean="0">
                <a:latin typeface="Century Gothic" panose="020B0502020202020204" pitchFamily="34" charset="0"/>
              </a:rPr>
              <a:t>$6,022,438   </a:t>
            </a:r>
          </a:p>
          <a:p>
            <a:pPr lvl="1">
              <a:lnSpc>
                <a:spcPct val="120000"/>
              </a:lnSpc>
            </a:pPr>
            <a:r>
              <a:rPr lang="en-US" sz="5400" dirty="0" smtClean="0">
                <a:latin typeface="Century Gothic" panose="020B0502020202020204" pitchFamily="34" charset="0"/>
              </a:rPr>
              <a:t>Round 2:</a:t>
            </a:r>
            <a:r>
              <a:rPr lang="en-US" sz="42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smtClean="0">
                <a:latin typeface="Century Gothic" panose="020B0502020202020204" pitchFamily="34" charset="0"/>
              </a:rPr>
              <a:t>$6,077,926  </a:t>
            </a:r>
          </a:p>
          <a:p>
            <a:pPr lvl="1">
              <a:lnSpc>
                <a:spcPct val="120000"/>
              </a:lnSpc>
            </a:pPr>
            <a:r>
              <a:rPr lang="en-US" sz="5400" dirty="0" smtClean="0">
                <a:latin typeface="Century Gothic" panose="020B0502020202020204" pitchFamily="34" charset="0"/>
              </a:rPr>
              <a:t>Total: $12,100,364</a:t>
            </a:r>
            <a:endParaRPr lang="en-US" sz="42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Industries Served</a:t>
            </a: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Total Participants to date: 4654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Credential/Certification: 1833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Dual Credit/Post-Secondary: 1707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K-12: 32,866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Adult Learner: 1143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Work and Learn: 732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Apprenticeship/Internship/ Externship: 482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Employment: 899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Career/Job Awareness: 10,773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600" dirty="0" smtClean="0">
                <a:latin typeface="Century Gothic" panose="020B0502020202020204" pitchFamily="34" charset="0"/>
              </a:rPr>
              <a:t>Employability Skill Training: 572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9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 Gothic" panose="020B0502020202020204" pitchFamily="34" charset="0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6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84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9CAB-624C-40FA-9C12-FC7C33968A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7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Barnes1@dwd.IN.gov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creeves2@dwd.in.gov" TargetMode="External"/><Relationship Id="rId4" Type="http://schemas.openxmlformats.org/officeDocument/2006/relationships/hyperlink" Target="mailto:rwithem@dwd.in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144860"/>
            <a:ext cx="12192000" cy="1825096"/>
          </a:xfrm>
        </p:spPr>
        <p:txBody>
          <a:bodyPr/>
          <a:lstStyle/>
          <a:p>
            <a:pPr algn="ctr"/>
            <a:r>
              <a:rPr lang="en-US" dirty="0"/>
              <a:t>Skill UP Indiana!</a:t>
            </a:r>
            <a:br>
              <a:rPr lang="en-US" dirty="0"/>
            </a:br>
            <a:r>
              <a:rPr lang="en-US" dirty="0"/>
              <a:t>Round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76" y="2133601"/>
            <a:ext cx="6869824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5754" y="3390484"/>
            <a:ext cx="526048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en-US" b="1" dirty="0"/>
              <a:t>Michael Barnes &amp; </a:t>
            </a:r>
            <a:r>
              <a:rPr lang="en-US" b="1" dirty="0" smtClean="0"/>
              <a:t>Ryan Withem</a:t>
            </a:r>
            <a:endParaRPr lang="en-US" dirty="0"/>
          </a:p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en-US" dirty="0"/>
              <a:t>Indiana Department of Workforce Development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544" y="219624"/>
            <a:ext cx="8610600" cy="1293028"/>
          </a:xfrm>
        </p:spPr>
        <p:txBody>
          <a:bodyPr/>
          <a:lstStyle/>
          <a:p>
            <a:pPr algn="ctr"/>
            <a:r>
              <a:rPr lang="en-US" altLang="en-US" b="1" dirty="0" smtClean="0"/>
              <a:t>Innovation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339" y="1512652"/>
            <a:ext cx="108204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>
                <a:latin typeface="Century Gothic" panose="020B0502020202020204" pitchFamily="34" charset="0"/>
              </a:rPr>
              <a:t>PHASE II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entury Gothic" panose="020B0502020202020204" pitchFamily="34" charset="0"/>
              </a:rPr>
              <a:t>July – August – Network Partnership Development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Applicants formalize partnerships with community leaders and industry </a:t>
            </a:r>
            <a:r>
              <a:rPr lang="en-US" sz="2800" dirty="0" smtClean="0">
                <a:latin typeface="Century Gothic" panose="020B0502020202020204" pitchFamily="34" charset="0"/>
              </a:rPr>
              <a:t>partners  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Applicants </a:t>
            </a:r>
            <a:r>
              <a:rPr lang="en-US" sz="2800" dirty="0">
                <a:latin typeface="Century Gothic" panose="020B0502020202020204" pitchFamily="34" charset="0"/>
              </a:rPr>
              <a:t>form employer groups organized around </a:t>
            </a:r>
            <a:r>
              <a:rPr lang="en-US" sz="2800" dirty="0" smtClean="0">
                <a:latin typeface="Century Gothic" panose="020B0502020202020204" pitchFamily="34" charset="0"/>
              </a:rPr>
              <a:t>industry/sector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1" y="5244907"/>
            <a:ext cx="3009900" cy="133099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544" y="219624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Innovation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50" y="1430631"/>
            <a:ext cx="10820400" cy="4893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/>
              <a:t>PHASE III</a:t>
            </a:r>
          </a:p>
          <a:p>
            <a:pPr marL="0" indent="0">
              <a:buNone/>
            </a:pPr>
            <a:r>
              <a:rPr lang="en-US" sz="2800" dirty="0"/>
              <a:t>August – September – Employer Demand Planning</a:t>
            </a:r>
          </a:p>
          <a:p>
            <a:r>
              <a:rPr lang="en-US" sz="2800" dirty="0"/>
              <a:t>DWD teams will work with your industry groups to validate </a:t>
            </a:r>
            <a:r>
              <a:rPr lang="en-US" sz="2800" dirty="0" smtClean="0"/>
              <a:t>data </a:t>
            </a:r>
          </a:p>
          <a:p>
            <a:pPr lvl="1"/>
            <a:r>
              <a:rPr lang="en-US" sz="2600" dirty="0" smtClean="0"/>
              <a:t>Applicants must organize industry groups </a:t>
            </a:r>
          </a:p>
          <a:p>
            <a:pPr lvl="1"/>
            <a:r>
              <a:rPr lang="en-US" sz="2600" dirty="0" smtClean="0"/>
              <a:t>DWD will provide the data and lead initial industry meetings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1" y="5244907"/>
            <a:ext cx="3009900" cy="133099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544" y="219624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Innovation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50" y="1430631"/>
            <a:ext cx="10820400" cy="4893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/>
              <a:t>PHASE III Continued</a:t>
            </a:r>
          </a:p>
          <a:p>
            <a:pPr marL="0" indent="0">
              <a:buNone/>
            </a:pPr>
            <a:r>
              <a:rPr lang="en-US" sz="2800" dirty="0" smtClean="0"/>
              <a:t>October </a:t>
            </a:r>
            <a:r>
              <a:rPr lang="en-US" sz="2800" dirty="0"/>
              <a:t>– November - Develop </a:t>
            </a:r>
            <a:r>
              <a:rPr lang="en-US" sz="2800" dirty="0" smtClean="0"/>
              <a:t>Solutions</a:t>
            </a:r>
            <a:endParaRPr lang="en-US" sz="2800" dirty="0"/>
          </a:p>
          <a:p>
            <a:r>
              <a:rPr lang="en-US" sz="2800" dirty="0"/>
              <a:t>Outcomes can be targeted to multiple areas along the talent development </a:t>
            </a:r>
            <a:r>
              <a:rPr lang="en-US" sz="2800" dirty="0" smtClean="0"/>
              <a:t>pipeline</a:t>
            </a:r>
          </a:p>
          <a:p>
            <a:r>
              <a:rPr lang="en-US" sz="2800" dirty="0" smtClean="0"/>
              <a:t>Outcomes </a:t>
            </a:r>
            <a:r>
              <a:rPr lang="en-US" sz="2800" dirty="0"/>
              <a:t>leading to direct employment, increased retention, or increased skills and wages for incumbent workers will be given </a:t>
            </a:r>
            <a:r>
              <a:rPr lang="en-US" sz="2800" dirty="0" smtClean="0"/>
              <a:t>preference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1" y="5244907"/>
            <a:ext cx="3009900" cy="133099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325" y="261564"/>
            <a:ext cx="8610600" cy="918032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altLang="en-US" b="1" dirty="0" smtClean="0"/>
              <a:t>Innovation Networks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36" y="1597924"/>
            <a:ext cx="7213401" cy="1676884"/>
          </a:xfrm>
        </p:spPr>
        <p:txBody>
          <a:bodyPr numCol="1">
            <a:normAutofit/>
          </a:bodyPr>
          <a:lstStyle/>
          <a:p>
            <a:r>
              <a:rPr lang="en-US" sz="2800" b="1" i="1" dirty="0" smtClean="0">
                <a:latin typeface="Century Gothic" panose="020B0502020202020204" pitchFamily="34" charset="0"/>
              </a:rPr>
              <a:t>Intended outcomes</a:t>
            </a:r>
            <a:endParaRPr lang="en-US" sz="2800" b="1" i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1" y="5497443"/>
            <a:ext cx="3009900" cy="1330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37" y="3073696"/>
            <a:ext cx="11204331" cy="19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544" y="219624"/>
            <a:ext cx="8610600" cy="1293028"/>
          </a:xfrm>
        </p:spPr>
        <p:txBody>
          <a:bodyPr/>
          <a:lstStyle/>
          <a:p>
            <a:pPr algn="ctr"/>
            <a:r>
              <a:rPr lang="en-US" altLang="en-US" b="1" dirty="0"/>
              <a:t>Skill UP Round </a:t>
            </a:r>
            <a:r>
              <a:rPr lang="en-US" altLang="en-US" b="1" dirty="0" smtClean="0"/>
              <a:t>3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50" y="1430631"/>
            <a:ext cx="10820400" cy="514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/>
              <a:t>November </a:t>
            </a:r>
            <a:r>
              <a:rPr lang="en-US" sz="2800" b="1" i="1" dirty="0"/>
              <a:t>15th – Final Proposals Due</a:t>
            </a:r>
          </a:p>
          <a:p>
            <a:pPr marL="0" indent="0">
              <a:buNone/>
            </a:pPr>
            <a:r>
              <a:rPr lang="en-US" sz="2800" dirty="0" smtClean="0"/>
              <a:t>Grant </a:t>
            </a:r>
            <a:r>
              <a:rPr lang="en-US" sz="2800" dirty="0"/>
              <a:t>application must </a:t>
            </a:r>
            <a:r>
              <a:rPr lang="en-US" sz="2800" dirty="0" smtClean="0"/>
              <a:t>include:</a:t>
            </a:r>
            <a:endParaRPr lang="en-US" sz="2800" dirty="0"/>
          </a:p>
          <a:p>
            <a:r>
              <a:rPr lang="en-US" sz="2800" dirty="0" smtClean="0"/>
              <a:t>Regional Overview</a:t>
            </a:r>
          </a:p>
          <a:p>
            <a:r>
              <a:rPr lang="en-US" sz="2800" dirty="0" smtClean="0"/>
              <a:t>Vision </a:t>
            </a:r>
            <a:r>
              <a:rPr lang="en-US" sz="2800" dirty="0"/>
              <a:t>for systems change </a:t>
            </a:r>
            <a:endParaRPr lang="en-US" sz="2800" dirty="0" smtClean="0"/>
          </a:p>
          <a:p>
            <a:r>
              <a:rPr lang="en-US" sz="2800" dirty="0" smtClean="0"/>
              <a:t>Innovation </a:t>
            </a:r>
            <a:r>
              <a:rPr lang="en-US" sz="2800" dirty="0"/>
              <a:t>n</a:t>
            </a:r>
            <a:r>
              <a:rPr lang="en-US" sz="2800" dirty="0" smtClean="0"/>
              <a:t>etwork members</a:t>
            </a:r>
          </a:p>
          <a:p>
            <a:r>
              <a:rPr lang="en-US" sz="2800" dirty="0" smtClean="0"/>
              <a:t>Strategies eligible for funding</a:t>
            </a:r>
          </a:p>
          <a:p>
            <a:r>
              <a:rPr lang="en-US" sz="2800" dirty="0" smtClean="0"/>
              <a:t>Technical assistance required</a:t>
            </a:r>
          </a:p>
          <a:p>
            <a:r>
              <a:rPr lang="en-US" sz="2800" dirty="0" smtClean="0"/>
              <a:t>Specifics for each strategy</a:t>
            </a:r>
          </a:p>
          <a:p>
            <a:r>
              <a:rPr lang="en-US" sz="2800" dirty="0" smtClean="0"/>
              <a:t>Links to simultaneous initiatives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1" y="5244907"/>
            <a:ext cx="3009900" cy="133099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044" y="356381"/>
            <a:ext cx="7641956" cy="92011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en-US" altLang="en-US" b="1" dirty="0" smtClean="0"/>
              <a:t>Round </a:t>
            </a:r>
            <a:r>
              <a:rPr lang="en-US" altLang="en-US" b="1" dirty="0"/>
              <a:t>3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83" y="1276497"/>
            <a:ext cx="8901002" cy="4838553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i="1" dirty="0">
                <a:latin typeface="Century Gothic" panose="020B0502020202020204" pitchFamily="34" charset="0"/>
              </a:rPr>
              <a:t>Activities and Strategies Eligible for </a:t>
            </a:r>
            <a:r>
              <a:rPr lang="en-US" sz="2800" b="1" i="1" dirty="0" smtClean="0">
                <a:latin typeface="Century Gothic" panose="020B0502020202020204" pitchFamily="34" charset="0"/>
              </a:rPr>
              <a:t>Funding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Curriculum development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S</a:t>
            </a:r>
            <a:r>
              <a:rPr lang="en-US" sz="2800" dirty="0" smtClean="0">
                <a:latin typeface="Century Gothic" panose="020B0502020202020204" pitchFamily="34" charset="0"/>
              </a:rPr>
              <a:t>ector-focused </a:t>
            </a:r>
            <a:r>
              <a:rPr lang="en-US" sz="2800" dirty="0">
                <a:latin typeface="Century Gothic" panose="020B0502020202020204" pitchFamily="34" charset="0"/>
              </a:rPr>
              <a:t>career pathway systems that includes stackable and portable, standards-based, industry recognized </a:t>
            </a:r>
            <a:r>
              <a:rPr lang="en-US" sz="2800" dirty="0" smtClean="0">
                <a:latin typeface="Century Gothic" panose="020B0502020202020204" pitchFamily="34" charset="0"/>
              </a:rPr>
              <a:t>credentials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Strategies </a:t>
            </a:r>
            <a:r>
              <a:rPr lang="en-US" sz="2800" dirty="0">
                <a:latin typeface="Century Gothic" panose="020B0502020202020204" pitchFamily="34" charset="0"/>
              </a:rPr>
              <a:t>that increase talent pipeline supply by sourcing candidates from underutilized populations such </a:t>
            </a:r>
            <a:r>
              <a:rPr lang="en-US" sz="2800" dirty="0" smtClean="0">
                <a:latin typeface="Century Gothic" panose="020B0502020202020204" pitchFamily="34" charset="0"/>
              </a:rPr>
              <a:t>as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Awareness activities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b="1" i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5338835"/>
            <a:ext cx="3009900" cy="13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044" y="356381"/>
            <a:ext cx="7641956" cy="92011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en-US" altLang="en-US" b="1" dirty="0" smtClean="0"/>
              <a:t>Round </a:t>
            </a:r>
            <a:r>
              <a:rPr lang="en-US" altLang="en-US" b="1" dirty="0"/>
              <a:t>3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72" y="1602340"/>
            <a:ext cx="8901002" cy="4722260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i="1" dirty="0">
                <a:latin typeface="Century Gothic" panose="020B0502020202020204" pitchFamily="34" charset="0"/>
              </a:rPr>
              <a:t>Activities and Strategies Eligible for </a:t>
            </a:r>
            <a:r>
              <a:rPr lang="en-US" sz="2800" b="1" i="1" dirty="0" smtClean="0">
                <a:latin typeface="Century Gothic" panose="020B0502020202020204" pitchFamily="34" charset="0"/>
              </a:rPr>
              <a:t>Funding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Creating </a:t>
            </a:r>
            <a:r>
              <a:rPr lang="en-US" sz="2800" dirty="0">
                <a:latin typeface="Century Gothic" panose="020B0502020202020204" pitchFamily="34" charset="0"/>
              </a:rPr>
              <a:t>work-and-learn opportunities for youth and adult </a:t>
            </a:r>
            <a:r>
              <a:rPr lang="en-US" sz="2800" dirty="0" smtClean="0">
                <a:latin typeface="Century Gothic" panose="020B0502020202020204" pitchFamily="34" charset="0"/>
              </a:rPr>
              <a:t>learners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Creating </a:t>
            </a:r>
            <a:r>
              <a:rPr lang="en-US" sz="2800" dirty="0">
                <a:latin typeface="Century Gothic" panose="020B0502020202020204" pitchFamily="34" charset="0"/>
              </a:rPr>
              <a:t>regional training trust funds for business and industry to draw funds from for training </a:t>
            </a:r>
            <a:r>
              <a:rPr lang="en-US" sz="2800" dirty="0" smtClean="0">
                <a:latin typeface="Century Gothic" panose="020B0502020202020204" pitchFamily="34" charset="0"/>
              </a:rPr>
              <a:t>purposes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Developing </a:t>
            </a:r>
            <a:r>
              <a:rPr lang="en-US" sz="2800" dirty="0">
                <a:latin typeface="Century Gothic" panose="020B0502020202020204" pitchFamily="34" charset="0"/>
              </a:rPr>
              <a:t>innovative solutions that uses prior learning assessments and competency-based education </a:t>
            </a:r>
            <a:r>
              <a:rPr lang="en-US" sz="2800" dirty="0" smtClean="0">
                <a:latin typeface="Century Gothic" panose="020B0502020202020204" pitchFamily="34" charset="0"/>
              </a:rPr>
              <a:t>models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5338835"/>
            <a:ext cx="3009900" cy="13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0" y="140169"/>
            <a:ext cx="6202680" cy="1023787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altLang="en-US" b="1" dirty="0" smtClean="0"/>
              <a:t>BUDGET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8902"/>
            <a:ext cx="10820400" cy="4301398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funding categories in Skill UP Indiana! Round 3 </a:t>
            </a:r>
            <a:r>
              <a:rPr lang="en-US" sz="2800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endParaRPr lang="en-US" sz="28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Personnel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Fringe Benefits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Curriculum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Certifications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Training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Marketing Expenses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Other – Please specify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5281685"/>
            <a:ext cx="3009900" cy="13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0" y="140169"/>
            <a:ext cx="6202680" cy="1023787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altLang="en-US" b="1" dirty="0" smtClean="0"/>
              <a:t>Round 3 Guidelines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8902"/>
            <a:ext cx="10820400" cy="3710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/>
              <a:t>Points will be automatically deducted and/or submissions voided for the following </a:t>
            </a:r>
            <a:r>
              <a:rPr lang="en-US" sz="2800" b="1" i="1" dirty="0" smtClean="0"/>
              <a:t>reasons</a:t>
            </a:r>
            <a:endParaRPr lang="en-US" sz="2800" dirty="0"/>
          </a:p>
          <a:p>
            <a:pPr lvl="1"/>
            <a:r>
              <a:rPr lang="en-US" sz="2800" dirty="0"/>
              <a:t>Failure to submit a budget in the template provided</a:t>
            </a:r>
          </a:p>
          <a:p>
            <a:pPr lvl="1"/>
            <a:r>
              <a:rPr lang="en-US" sz="2800" dirty="0"/>
              <a:t>Exceeding the 15 page limit</a:t>
            </a:r>
          </a:p>
          <a:p>
            <a:pPr lvl="1"/>
            <a:r>
              <a:rPr lang="en-US" sz="2800" dirty="0"/>
              <a:t>Not including an executive summary</a:t>
            </a:r>
          </a:p>
          <a:p>
            <a:pPr lvl="1"/>
            <a:r>
              <a:rPr lang="en-US" sz="2800" dirty="0"/>
              <a:t>Not addressing each of the categories and how the proposed plan will impact the 1 million jobs goal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5281685"/>
            <a:ext cx="3009900" cy="13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554" y="305709"/>
            <a:ext cx="7449446" cy="1293028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en-US" altLang="en-US" b="1" dirty="0" smtClean="0"/>
              <a:t>Skill UP Round 3</a:t>
            </a:r>
            <a:endParaRPr lang="en-US" alt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5376935"/>
            <a:ext cx="3009900" cy="133099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70349"/>
              </p:ext>
            </p:extLst>
          </p:nvPr>
        </p:nvGraphicFramePr>
        <p:xfrm>
          <a:off x="1106127" y="1370137"/>
          <a:ext cx="9837176" cy="402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588"/>
                <a:gridCol w="4918588"/>
              </a:tblGrid>
              <a:tr h="423548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548">
                <a:tc>
                  <a:txBody>
                    <a:bodyPr/>
                    <a:lstStyle/>
                    <a:p>
                      <a:r>
                        <a:rPr lang="en-US" dirty="0" smtClean="0"/>
                        <a:t>July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,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 of Full Guidelines</a:t>
                      </a:r>
                      <a:endParaRPr lang="en-US" dirty="0"/>
                    </a:p>
                  </a:txBody>
                  <a:tcPr/>
                </a:tc>
              </a:tr>
              <a:tr h="423548">
                <a:tc>
                  <a:txBody>
                    <a:bodyPr/>
                    <a:lstStyle/>
                    <a:p>
                      <a:r>
                        <a:rPr lang="en-US" dirty="0" smtClean="0"/>
                        <a:t>July 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,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Informational Webinar</a:t>
                      </a:r>
                      <a:endParaRPr lang="en-US" dirty="0"/>
                    </a:p>
                  </a:txBody>
                  <a:tcPr/>
                </a:tc>
              </a:tr>
              <a:tr h="423548">
                <a:tc>
                  <a:txBody>
                    <a:bodyPr/>
                    <a:lstStyle/>
                    <a:p>
                      <a:r>
                        <a:rPr lang="en-US" dirty="0" smtClean="0"/>
                        <a:t>July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,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of Intent Submission</a:t>
                      </a:r>
                      <a:r>
                        <a:rPr lang="en-US" baseline="0" dirty="0" smtClean="0"/>
                        <a:t> Deadline</a:t>
                      </a:r>
                      <a:endParaRPr lang="en-US" dirty="0"/>
                    </a:p>
                  </a:txBody>
                  <a:tcPr/>
                </a:tc>
              </a:tr>
              <a:tr h="423548">
                <a:tc>
                  <a:txBody>
                    <a:bodyPr/>
                    <a:lstStyle/>
                    <a:p>
                      <a:r>
                        <a:rPr lang="en-US" dirty="0" smtClean="0"/>
                        <a:t>July 2017 – August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Partnership Development</a:t>
                      </a:r>
                      <a:endParaRPr lang="en-US" dirty="0"/>
                    </a:p>
                  </a:txBody>
                  <a:tcPr/>
                </a:tc>
              </a:tr>
              <a:tr h="423548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2017 – September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</a:t>
                      </a:r>
                      <a:r>
                        <a:rPr lang="en-US" baseline="0" dirty="0" smtClean="0"/>
                        <a:t> Demand Planning</a:t>
                      </a:r>
                      <a:endParaRPr lang="en-US" dirty="0"/>
                    </a:p>
                  </a:txBody>
                  <a:tcPr/>
                </a:tc>
              </a:tr>
              <a:tr h="618417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</a:t>
                      </a:r>
                      <a:r>
                        <a:rPr lang="en-US" baseline="0" dirty="0" smtClean="0"/>
                        <a:t> 2017 – November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Outcome Driven Solutions to address Employer Needs</a:t>
                      </a:r>
                      <a:endParaRPr lang="en-US" dirty="0"/>
                    </a:p>
                  </a:txBody>
                  <a:tcPr/>
                </a:tc>
              </a:tr>
              <a:tr h="42354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November 15,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Proposals</a:t>
                      </a:r>
                      <a:r>
                        <a:rPr lang="en-US" baseline="0" dirty="0" smtClean="0"/>
                        <a:t> Due</a:t>
                      </a:r>
                      <a:endParaRPr lang="en-US" dirty="0"/>
                    </a:p>
                  </a:txBody>
                  <a:tcPr/>
                </a:tc>
              </a:tr>
              <a:tr h="423548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r>
                        <a:rPr lang="en-US" baseline="0" dirty="0" smtClean="0"/>
                        <a:t>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Award Announcements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6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8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028" y="332572"/>
            <a:ext cx="3306744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13306"/>
            <a:ext cx="10820400" cy="371877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What is ‘Skill UP Indiana!’?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Round 1 &amp; 2 Achievements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Challenge, Vision and Opportunity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Innovation Networks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Skill UP Indiana! Round 3 Guidelines and Budget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Questions?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5319785"/>
            <a:ext cx="3009900" cy="1330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04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3040" y="270117"/>
            <a:ext cx="4678680" cy="1084022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en-US" alt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4320"/>
            <a:ext cx="10535920" cy="44183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Mike Barnes, Associate Chief Operating Officer of Employer Engagement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MBarnes1@dwd.IN.gov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Ryan Withem, Director of Business Alignment </a:t>
            </a:r>
            <a:r>
              <a:rPr lang="en-US" sz="2800" dirty="0" smtClean="0">
                <a:hlinkClick r:id="rId4"/>
              </a:rPr>
              <a:t>rwithem@dwd.in.gov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Charles “Ricky” Reeves. </a:t>
            </a:r>
            <a:r>
              <a:rPr lang="en-US" sz="2800" dirty="0"/>
              <a:t>Program </a:t>
            </a:r>
            <a:r>
              <a:rPr lang="en-US" sz="2800" dirty="0" smtClean="0"/>
              <a:t>Director </a:t>
            </a:r>
            <a:r>
              <a:rPr lang="en-US" sz="2800" dirty="0" smtClean="0">
                <a:hlinkClick r:id="rId5"/>
              </a:rPr>
              <a:t>creeves2@dwd.in.gov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0" y="5338835"/>
            <a:ext cx="3009900" cy="13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372" y="330739"/>
            <a:ext cx="8610600" cy="1040665"/>
          </a:xfrm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dirty="0">
                <a:cs typeface="Aparajita" panose="020B0604020202020204" pitchFamily="34" charset="0"/>
              </a:rPr>
              <a:t>What is ‘Skill up Indiana!’? </a:t>
            </a:r>
            <a:endParaRPr lang="en-US" altLang="en-US" b="1" cap="none" dirty="0"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947881847"/>
              </p:ext>
            </p:extLst>
          </p:nvPr>
        </p:nvSpPr>
        <p:spPr>
          <a:xfrm>
            <a:off x="870212" y="2470380"/>
            <a:ext cx="10820400" cy="16757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+mj-lt"/>
              </a:rPr>
              <a:t>Skill UP INDIANA! is an innovative grant meant to supply sector based partnerships with the funds needed to promote and develop a stronger skilled workforce in Indiana. </a:t>
            </a:r>
            <a:endParaRPr lang="en-US" sz="3000" dirty="0" smtClean="0">
              <a:latin typeface="+mj-lt"/>
            </a:endParaRP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39" y="5245084"/>
            <a:ext cx="3009900" cy="13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691" y="219330"/>
            <a:ext cx="8610600" cy="1293028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dirty="0" smtClean="0"/>
              <a:t>Round </a:t>
            </a:r>
            <a:r>
              <a:rPr lang="en-US" b="1" dirty="0"/>
              <a:t>1 &amp; 2  </a:t>
            </a:r>
            <a:r>
              <a:rPr lang="en-US" b="1" dirty="0" smtClean="0"/>
              <a:t>Achievements</a:t>
            </a:r>
            <a:r>
              <a:rPr lang="en-US" altLang="en-US" b="1" dirty="0">
                <a:solidFill>
                  <a:srgbClr val="FFFFFF"/>
                </a:solidFill>
                <a:latin typeface="Century Gothic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651158921"/>
              </p:ext>
            </p:extLst>
          </p:nvPr>
        </p:nvSpPr>
        <p:spPr>
          <a:xfrm>
            <a:off x="535965" y="1512358"/>
            <a:ext cx="11435766" cy="3700024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Grant Recipients: 25</a:t>
            </a:r>
            <a:endParaRPr lang="en-US" sz="24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Awarded Funding: 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latin typeface="Century Gothic" panose="020B0502020202020204" pitchFamily="34" charset="0"/>
              </a:rPr>
              <a:t>Round 1: $11,169,000   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Round 2:</a:t>
            </a:r>
            <a:r>
              <a:rPr lang="en-US">
                <a:latin typeface="Century Gothic" panose="020B0502020202020204" pitchFamily="34" charset="0"/>
              </a:rPr>
              <a:t> 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>
                <a:latin typeface="Century Gothic" panose="020B0502020202020204" pitchFamily="34" charset="0"/>
              </a:rPr>
              <a:t> </a:t>
            </a:r>
            <a:r>
              <a:rPr lang="en-US" sz="3200">
                <a:latin typeface="Century Gothic" panose="020B0502020202020204" pitchFamily="34" charset="0"/>
              </a:rPr>
              <a:t>$</a:t>
            </a:r>
            <a:r>
              <a:rPr lang="en-US" sz="3200" dirty="0">
                <a:latin typeface="Century Gothic" panose="020B0502020202020204" pitchFamily="34" charset="0"/>
              </a:rPr>
              <a:t>7,690,071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Industries Served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31" y="5212382"/>
            <a:ext cx="3009900" cy="13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566" y="451517"/>
            <a:ext cx="9690209" cy="12118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latin typeface="Century Gothic" panose="020B0502020202020204" pitchFamily="34" charset="0"/>
              </a:rPr>
              <a:t>The Challenge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19448"/>
            <a:ext cx="5086349" cy="523964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Calibri"/>
                <a:cs typeface="Calibri"/>
              </a:rPr>
              <a:t>More than </a:t>
            </a:r>
            <a:r>
              <a:rPr lang="en-US" sz="2800" b="1" u="sng" dirty="0">
                <a:latin typeface="Century Gothic" panose="020B0502020202020204" pitchFamily="34" charset="0"/>
                <a:ea typeface="Calibri"/>
                <a:cs typeface="Calibri"/>
              </a:rPr>
              <a:t>1 million Indiana jobs</a:t>
            </a:r>
            <a:r>
              <a:rPr lang="en-US" sz="2800" dirty="0">
                <a:latin typeface="Century Gothic" panose="020B0502020202020204" pitchFamily="34" charset="0"/>
                <a:ea typeface="Calibri"/>
                <a:cs typeface="Calibri"/>
              </a:rPr>
              <a:t> will be available over the next decade, and more than a third will be new jobs that do not exist today. </a:t>
            </a:r>
          </a:p>
          <a:p>
            <a:r>
              <a:rPr lang="en-US" sz="2800" dirty="0">
                <a:latin typeface="Century Gothic" panose="020B0502020202020204" pitchFamily="34" charset="0"/>
                <a:ea typeface="Calibri"/>
                <a:cs typeface="Calibri"/>
              </a:rPr>
              <a:t> It is estimated </a:t>
            </a:r>
            <a:r>
              <a:rPr lang="en-US" sz="2800">
                <a:latin typeface="Century Gothic" panose="020B0502020202020204" pitchFamily="34" charset="0"/>
                <a:ea typeface="Calibri"/>
                <a:cs typeface="Calibri"/>
              </a:rPr>
              <a:t>that 30,000 </a:t>
            </a:r>
            <a:r>
              <a:rPr lang="en-US" sz="2800" smtClean="0">
                <a:latin typeface="Century Gothic" panose="020B0502020202020204" pitchFamily="34" charset="0"/>
                <a:ea typeface="Calibri"/>
                <a:cs typeface="Calibri"/>
              </a:rPr>
              <a:t>job </a:t>
            </a:r>
            <a:r>
              <a:rPr lang="en-US" sz="2800" dirty="0">
                <a:latin typeface="Century Gothic" panose="020B0502020202020204" pitchFamily="34" charset="0"/>
                <a:ea typeface="Calibri"/>
                <a:cs typeface="Calibri"/>
              </a:rPr>
              <a:t>openings per year require an industry-recognized certificate/certification in addition to a high school diploma.  </a:t>
            </a:r>
            <a:endParaRPr lang="en-US" sz="1600" dirty="0">
              <a:latin typeface="Century Gothic" panose="020B0502020202020204" pitchFamily="34" charset="0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latin typeface="Century Gothic" panose="020B0502020202020204" pitchFamily="34" charset="0"/>
                <a:ea typeface="Calibri"/>
                <a:cs typeface="Calibri"/>
              </a:rPr>
              <a:t>  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928" y="5328097"/>
            <a:ext cx="3009900" cy="1330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419448"/>
            <a:ext cx="4476750" cy="42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072" y="113101"/>
            <a:ext cx="7399928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THE VISION</a:t>
            </a:r>
            <a:endParaRPr lang="en-US" b="1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452388013"/>
              </p:ext>
            </p:extLst>
          </p:nvPr>
        </p:nvSpPr>
        <p:spPr>
          <a:xfrm>
            <a:off x="622005" y="2228400"/>
            <a:ext cx="10991850" cy="22503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To create a series </a:t>
            </a:r>
            <a:r>
              <a:rPr lang="en-US" sz="2800"/>
              <a:t>of </a:t>
            </a:r>
            <a:r>
              <a:rPr lang="en-US" sz="2800" dirty="0"/>
              <a:t>Innovation</a:t>
            </a:r>
            <a:r>
              <a:rPr lang="en-US" sz="2800"/>
              <a:t> Networks </a:t>
            </a:r>
            <a:r>
              <a:rPr lang="en-US" sz="2800" smtClean="0"/>
              <a:t>around </a:t>
            </a:r>
            <a:r>
              <a:rPr lang="en-US" sz="2800" dirty="0"/>
              <a:t>the State of Indiana driven by employer needs</a:t>
            </a:r>
          </a:p>
          <a:p>
            <a:r>
              <a:rPr lang="en-US" sz="2800"/>
              <a:t>Focused </a:t>
            </a:r>
            <a:r>
              <a:rPr lang="en-US" sz="2800" dirty="0"/>
              <a:t>on</a:t>
            </a:r>
            <a:r>
              <a:rPr lang="en-US" sz="2800"/>
              <a:t> the Integration </a:t>
            </a:r>
            <a:r>
              <a:rPr lang="en-US" sz="2800" dirty="0"/>
              <a:t>of education and training providers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5301043"/>
            <a:ext cx="3009900" cy="13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050" y="192873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The </a:t>
            </a:r>
            <a:r>
              <a:rPr lang="en-US" b="1" dirty="0" smtClean="0">
                <a:latin typeface="Century Gothic" panose="020B0502020202020204" pitchFamily="34" charset="0"/>
              </a:rPr>
              <a:t>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1"/>
            <a:ext cx="10820400" cy="181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  <a:ea typeface="Calibri"/>
                <a:cs typeface="Calibri"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5209641"/>
            <a:ext cx="3009900" cy="1330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778929"/>
            <a:ext cx="10820400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DWD is offering Skill </a:t>
            </a:r>
            <a:r>
              <a:rPr lang="en-US" sz="2400" dirty="0" smtClean="0"/>
              <a:t>UP </a:t>
            </a:r>
            <a:r>
              <a:rPr lang="en-US" sz="2400" dirty="0"/>
              <a:t>grant funding during the next biennium to support </a:t>
            </a:r>
            <a:r>
              <a:rPr lang="en-US" sz="2400" i="1" dirty="0"/>
              <a:t>Innovation Networks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Innovation </a:t>
            </a:r>
            <a:r>
              <a:rPr lang="en-US" sz="2400" dirty="0"/>
              <a:t>Networks are centered around </a:t>
            </a:r>
            <a:r>
              <a:rPr lang="en-US" sz="2400" b="1" dirty="0"/>
              <a:t>employers</a:t>
            </a:r>
            <a:r>
              <a:rPr lang="en-US" sz="2400" dirty="0"/>
              <a:t>, educators, economic and workforce development partners, as well as other critical community partners in order to skill up students, adults, and incumbent workers within a regional labor market.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544" y="219624"/>
            <a:ext cx="8610600" cy="1293028"/>
          </a:xfrm>
        </p:spPr>
        <p:txBody>
          <a:bodyPr/>
          <a:lstStyle/>
          <a:p>
            <a:pPr algn="ctr"/>
            <a:r>
              <a:rPr lang="en-US" altLang="en-US" b="1" dirty="0" smtClean="0"/>
              <a:t>Innovation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50" y="1430631"/>
            <a:ext cx="10820400" cy="4989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Innovation Networks</a:t>
            </a:r>
          </a:p>
          <a:p>
            <a:pPr marL="0" indent="0">
              <a:buNone/>
            </a:pPr>
            <a:r>
              <a:rPr lang="en-US" sz="2800" dirty="0" smtClean="0"/>
              <a:t>• Are industry-led </a:t>
            </a:r>
            <a:r>
              <a:rPr lang="en-US" sz="2800" dirty="0"/>
              <a:t>with a focus on aligning education and training </a:t>
            </a:r>
          </a:p>
          <a:p>
            <a:r>
              <a:rPr lang="en-US" sz="2800" dirty="0" smtClean="0"/>
              <a:t>Align </a:t>
            </a:r>
            <a:r>
              <a:rPr lang="en-US" sz="2800" dirty="0"/>
              <a:t>to strategies that </a:t>
            </a:r>
            <a:r>
              <a:rPr lang="en-US" sz="2800" dirty="0" smtClean="0"/>
              <a:t>benefit an entire </a:t>
            </a:r>
            <a:r>
              <a:rPr lang="en-US" sz="2800" dirty="0"/>
              <a:t>geographic area or </a:t>
            </a:r>
            <a:r>
              <a:rPr lang="en-US" sz="2800" dirty="0" smtClean="0"/>
              <a:t>sector</a:t>
            </a:r>
            <a:endParaRPr lang="en-US" sz="2800" dirty="0"/>
          </a:p>
          <a:p>
            <a:r>
              <a:rPr lang="en-US" sz="2800" dirty="0"/>
              <a:t>Demonstrates partners’ commitment in working toward shared outcomes and </a:t>
            </a:r>
            <a:r>
              <a:rPr lang="en-US" sz="2800" dirty="0" smtClean="0"/>
              <a:t>continuous improvement</a:t>
            </a:r>
            <a:endParaRPr lang="en-US" sz="2800" dirty="0"/>
          </a:p>
          <a:p>
            <a:pPr marL="0" indent="0">
              <a:buNone/>
            </a:pPr>
            <a:endParaRPr lang="en-US" sz="2800" b="1" i="1" dirty="0" smtClean="0"/>
          </a:p>
          <a:p>
            <a:pPr marL="0" indent="0">
              <a:buNone/>
            </a:pPr>
            <a:endParaRPr lang="en-US" sz="2800" b="1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1" y="5244907"/>
            <a:ext cx="3009900" cy="133099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544" y="219624"/>
            <a:ext cx="8610600" cy="1293028"/>
          </a:xfrm>
        </p:spPr>
        <p:txBody>
          <a:bodyPr/>
          <a:lstStyle/>
          <a:p>
            <a:pPr algn="ctr"/>
            <a:r>
              <a:rPr lang="en-US" altLang="en-US" b="1" dirty="0" smtClean="0"/>
              <a:t>Innovation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50" y="1430631"/>
            <a:ext cx="108204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/>
              <a:t>PHASE I</a:t>
            </a:r>
          </a:p>
          <a:p>
            <a:pPr marL="0" indent="0">
              <a:buNone/>
            </a:pPr>
            <a:r>
              <a:rPr lang="en-US" sz="2800" dirty="0"/>
              <a:t>July 14th – </a:t>
            </a:r>
            <a:r>
              <a:rPr lang="en-US" sz="2800" dirty="0" smtClean="0"/>
              <a:t>Planning Phase Application deadline</a:t>
            </a:r>
            <a:endParaRPr lang="en-US" sz="2800" dirty="0"/>
          </a:p>
          <a:p>
            <a:r>
              <a:rPr lang="en-US" sz="2800" dirty="0" smtClean="0"/>
              <a:t>Applicants </a:t>
            </a:r>
            <a:r>
              <a:rPr lang="en-US" sz="2800" dirty="0"/>
              <a:t>only need to define potential geography, partners and </a:t>
            </a:r>
            <a:r>
              <a:rPr lang="en-US" sz="2800" dirty="0" smtClean="0"/>
              <a:t>industries</a:t>
            </a:r>
          </a:p>
          <a:p>
            <a:r>
              <a:rPr lang="en-US" sz="2800" dirty="0" smtClean="0"/>
              <a:t>No letters of commitment need to be submitted at this time</a:t>
            </a:r>
            <a:endParaRPr lang="en-US" sz="2800" dirty="0"/>
          </a:p>
          <a:p>
            <a:pPr marL="0" indent="0">
              <a:buNone/>
            </a:pPr>
            <a:endParaRPr lang="en-US" sz="2800" b="1" i="1" dirty="0" smtClean="0"/>
          </a:p>
          <a:p>
            <a:pPr marL="0" indent="0">
              <a:buNone/>
            </a:pPr>
            <a:endParaRPr lang="en-US" sz="2800" b="1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1" y="5244907"/>
            <a:ext cx="3009900" cy="133099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78377"/>
            <a:ext cx="1309241" cy="10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WikiEditForm</Display>
  <Edit>WikiEditForm</Edit>
  <New>WikiEditForm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kiField xmlns="http://schemas.microsoft.com/sharepoint/v3" xsi:nil="true"/>
    <SharedWithUsers xmlns="f8238514-5a4e-49e1-8d26-de6ba2c0d97d">
      <UserInfo>
        <DisplayName>Faccio, Hannah</DisplayName>
        <AccountId>604</AccountId>
        <AccountType/>
      </UserInfo>
      <UserInfo>
        <DisplayName>Reeves, Charles</DisplayName>
        <AccountId>225</AccountId>
        <AccountType/>
      </UserInfo>
      <UserInfo>
        <DisplayName>O'shea, Jennifer L</DisplayName>
        <AccountId>224</AccountId>
        <AccountType/>
      </UserInfo>
      <UserInfo>
        <DisplayName>Barnes, Michael L (DWD)</DisplayName>
        <AccountId>30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iki Page" ma:contentTypeID="0x01010800242681B5B0228E4FBA904893325291D4" ma:contentTypeVersion="2" ma:contentTypeDescription="Create a new wiki page." ma:contentTypeScope="" ma:versionID="80fdb4ecfa00d6a6b55ab6229e3c87ed">
  <xsd:schema xmlns:xsd="http://www.w3.org/2001/XMLSchema" xmlns:xs="http://www.w3.org/2001/XMLSchema" xmlns:p="http://schemas.microsoft.com/office/2006/metadata/properties" xmlns:ns1="http://schemas.microsoft.com/sharepoint/v3" xmlns:ns2="f8238514-5a4e-49e1-8d26-de6ba2c0d97d" targetNamespace="http://schemas.microsoft.com/office/2006/metadata/properties" ma:root="true" ma:fieldsID="5efa891d15f791c33993913cb3e2e9a4" ns1:_="" ns2:_="">
    <xsd:import namespace="http://schemas.microsoft.com/sharepoint/v3"/>
    <xsd:import namespace="f8238514-5a4e-49e1-8d26-de6ba2c0d97d"/>
    <xsd:element name="properties">
      <xsd:complexType>
        <xsd:sequence>
          <xsd:element name="documentManagement">
            <xsd:complexType>
              <xsd:all>
                <xsd:element ref="ns1:WikiFiel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ikiField" ma:index="7" nillable="true" ma:displayName="Wiki Content" ma:internalName="Wiki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38514-5a4e-49e1-8d26-de6ba2c0d9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CBB42B-5349-4029-AED3-78A48C84A8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C998BF-8C8B-453A-BB05-FEEB25AA94C7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8238514-5a4e-49e1-8d26-de6ba2c0d97d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079797D-A4C1-4C5D-A87A-05E25D109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238514-5a4e-49e1-8d26-de6ba2c0d9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3074</TotalTime>
  <Words>823</Words>
  <Application>Microsoft Office PowerPoint</Application>
  <PresentationFormat>Widescreen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Aparajita</vt:lpstr>
      <vt:lpstr>Arial</vt:lpstr>
      <vt:lpstr>Calibri</vt:lpstr>
      <vt:lpstr>Century Gothic</vt:lpstr>
      <vt:lpstr>Symbol</vt:lpstr>
      <vt:lpstr>Times New Roman</vt:lpstr>
      <vt:lpstr>Vapor Trail</vt:lpstr>
      <vt:lpstr>Skill UP Indiana! Round 3</vt:lpstr>
      <vt:lpstr>AGENDA</vt:lpstr>
      <vt:lpstr>What is ‘Skill up Indiana!’? </vt:lpstr>
      <vt:lpstr>Round 1 &amp; 2  Achievements </vt:lpstr>
      <vt:lpstr>The Challenge</vt:lpstr>
      <vt:lpstr>THE VISION</vt:lpstr>
      <vt:lpstr>The Opportunity</vt:lpstr>
      <vt:lpstr>Innovation Networks</vt:lpstr>
      <vt:lpstr>Innovation Networks</vt:lpstr>
      <vt:lpstr>Innovation Networks</vt:lpstr>
      <vt:lpstr>Innovation Networks</vt:lpstr>
      <vt:lpstr>Innovation Networks</vt:lpstr>
      <vt:lpstr>Innovation Networks</vt:lpstr>
      <vt:lpstr>Skill UP Round 3</vt:lpstr>
      <vt:lpstr>Round 3 Guidelines</vt:lpstr>
      <vt:lpstr>Round 3 Guidelines</vt:lpstr>
      <vt:lpstr>BUDGET</vt:lpstr>
      <vt:lpstr>Round 3 Guidelines</vt:lpstr>
      <vt:lpstr>Skill UP Round 3</vt:lpstr>
      <vt:lpstr>Questions?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Demand driven workforce system</dc:title>
  <dc:creator>Habig, Melanee</dc:creator>
  <cp:lastModifiedBy>O'shea, Jennifer L</cp:lastModifiedBy>
  <cp:revision>266</cp:revision>
  <dcterms:created xsi:type="dcterms:W3CDTF">2017-04-06T17:55:39Z</dcterms:created>
  <dcterms:modified xsi:type="dcterms:W3CDTF">2017-07-06T13:06:23Z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0x01010800242681B5B0228E4FBA904893325291D4</vt:lpwstr>
  </property>
</Properties>
</file>