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sldIdLst>
    <p:sldId id="256" r:id="rId2"/>
    <p:sldId id="629" r:id="rId3"/>
    <p:sldId id="630" r:id="rId4"/>
    <p:sldId id="634" r:id="rId5"/>
    <p:sldId id="635" r:id="rId6"/>
    <p:sldId id="636" r:id="rId7"/>
    <p:sldId id="637" r:id="rId8"/>
    <p:sldId id="598" r:id="rId9"/>
    <p:sldId id="631" r:id="rId10"/>
    <p:sldId id="632" r:id="rId11"/>
    <p:sldId id="633" r:id="rId12"/>
    <p:sldId id="640" r:id="rId13"/>
    <p:sldId id="438" r:id="rId14"/>
    <p:sldId id="477" r:id="rId15"/>
    <p:sldId id="563" r:id="rId16"/>
    <p:sldId id="440" r:id="rId17"/>
    <p:sldId id="638" r:id="rId18"/>
    <p:sldId id="639" r:id="rId19"/>
    <p:sldId id="439" r:id="rId20"/>
    <p:sldId id="491" r:id="rId21"/>
    <p:sldId id="564" r:id="rId22"/>
    <p:sldId id="452" r:id="rId23"/>
    <p:sldId id="569" r:id="rId24"/>
    <p:sldId id="448" r:id="rId25"/>
    <p:sldId id="451" r:id="rId26"/>
    <p:sldId id="456" r:id="rId27"/>
    <p:sldId id="606" r:id="rId28"/>
    <p:sldId id="645" r:id="rId29"/>
    <p:sldId id="616" r:id="rId30"/>
    <p:sldId id="624" r:id="rId31"/>
    <p:sldId id="614" r:id="rId32"/>
    <p:sldId id="615" r:id="rId33"/>
    <p:sldId id="620" r:id="rId34"/>
    <p:sldId id="621" r:id="rId35"/>
    <p:sldId id="623" r:id="rId36"/>
    <p:sldId id="622" r:id="rId37"/>
    <p:sldId id="626" r:id="rId38"/>
    <p:sldId id="627" r:id="rId39"/>
    <p:sldId id="628" r:id="rId40"/>
    <p:sldId id="641" r:id="rId41"/>
    <p:sldId id="642" r:id="rId42"/>
    <p:sldId id="643" r:id="rId43"/>
    <p:sldId id="644" r:id="rId44"/>
    <p:sldId id="648" r:id="rId45"/>
    <p:sldId id="649" r:id="rId46"/>
    <p:sldId id="650" r:id="rId47"/>
    <p:sldId id="652" r:id="rId48"/>
    <p:sldId id="651" r:id="rId49"/>
    <p:sldId id="653" r:id="rId50"/>
    <p:sldId id="654" r:id="rId51"/>
    <p:sldId id="655" r:id="rId52"/>
    <p:sldId id="659" r:id="rId53"/>
    <p:sldId id="658" r:id="rId54"/>
    <p:sldId id="657" r:id="rId55"/>
    <p:sldId id="660" r:id="rId56"/>
    <p:sldId id="625" r:id="rId57"/>
    <p:sldId id="661" r:id="rId58"/>
    <p:sldId id="601" r:id="rId59"/>
    <p:sldId id="602" r:id="rId60"/>
    <p:sldId id="603" r:id="rId61"/>
    <p:sldId id="604" r:id="rId62"/>
    <p:sldId id="665" r:id="rId63"/>
    <p:sldId id="666" r:id="rId64"/>
    <p:sldId id="667" r:id="rId65"/>
    <p:sldId id="668" r:id="rId66"/>
    <p:sldId id="460" r:id="rId67"/>
    <p:sldId id="544" r:id="rId68"/>
    <p:sldId id="600" r:id="rId69"/>
    <p:sldId id="310" r:id="rId70"/>
    <p:sldId id="647" r:id="rId71"/>
    <p:sldId id="662" r:id="rId72"/>
    <p:sldId id="663" r:id="rId73"/>
    <p:sldId id="664" r:id="rId74"/>
    <p:sldId id="646" r:id="rId75"/>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2E6"/>
    <a:srgbClr val="002060"/>
    <a:srgbClr val="FDD242"/>
    <a:srgbClr val="0033CC"/>
    <a:srgbClr val="FF6699"/>
    <a:srgbClr val="FF8A18"/>
    <a:srgbClr val="BF2C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98" autoAdjust="0"/>
    <p:restoredTop sz="88330" autoAdjust="0"/>
  </p:normalViewPr>
  <p:slideViewPr>
    <p:cSldViewPr snapToGrid="0">
      <p:cViewPr varScale="1">
        <p:scale>
          <a:sx n="64" d="100"/>
          <a:sy n="64" d="100"/>
        </p:scale>
        <p:origin x="72" y="1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Enrolled</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cat>
            <c:strRef>
              <c:f>Sheet1!$A$2:$A$7</c:f>
              <c:strCache>
                <c:ptCount val="6"/>
                <c:pt idx="0">
                  <c:v>ABE Level 3</c:v>
                </c:pt>
                <c:pt idx="1">
                  <c:v>ABE Level 2</c:v>
                </c:pt>
                <c:pt idx="2">
                  <c:v>ABE Level 4</c:v>
                </c:pt>
                <c:pt idx="3">
                  <c:v>ABE Level 1</c:v>
                </c:pt>
                <c:pt idx="4">
                  <c:v>ABE Level 5</c:v>
                </c:pt>
                <c:pt idx="5">
                  <c:v>ABE Level 6</c:v>
                </c:pt>
              </c:strCache>
            </c:strRef>
          </c:cat>
          <c:val>
            <c:numRef>
              <c:f>Sheet1!$B$2:$B$7</c:f>
              <c:numCache>
                <c:formatCode>General</c:formatCode>
                <c:ptCount val="6"/>
                <c:pt idx="0">
                  <c:v>1342</c:v>
                </c:pt>
                <c:pt idx="1">
                  <c:v>1152</c:v>
                </c:pt>
                <c:pt idx="2">
                  <c:v>719</c:v>
                </c:pt>
                <c:pt idx="3">
                  <c:v>259</c:v>
                </c:pt>
                <c:pt idx="4">
                  <c:v>221</c:v>
                </c:pt>
                <c:pt idx="5">
                  <c:v>136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smtClean="0">
                <a:solidFill>
                  <a:srgbClr val="FFC000"/>
                </a:solidFill>
              </a:rPr>
              <a:t>NRS ABE LEVEL</a:t>
            </a:r>
            <a:r>
              <a:rPr lang="en-US" sz="3600" baseline="0" dirty="0" smtClean="0">
                <a:solidFill>
                  <a:srgbClr val="FFC000"/>
                </a:solidFill>
              </a:rPr>
              <a:t>S 1-6 </a:t>
            </a:r>
            <a:r>
              <a:rPr lang="en-US" sz="3600" baseline="0" dirty="0" smtClean="0"/>
              <a:t>– PROGRAM YEAR</a:t>
            </a:r>
          </a:p>
          <a:p>
            <a:pPr>
              <a:defRPr/>
            </a:pPr>
            <a:r>
              <a:rPr lang="en-US" sz="1800" baseline="0" dirty="0" smtClean="0"/>
              <a:t>                                                       </a:t>
            </a:r>
            <a:r>
              <a:rPr lang="en-US" sz="1800" baseline="0" dirty="0" smtClean="0">
                <a:solidFill>
                  <a:schemeClr val="tx1"/>
                </a:solidFill>
              </a:rPr>
              <a:t>2017-2018 | 2018-2019</a:t>
            </a:r>
          </a:p>
          <a:p>
            <a:pPr>
              <a:defRPr/>
            </a:pPr>
            <a:r>
              <a:rPr lang="en-US" sz="1600" baseline="0" dirty="0" smtClean="0"/>
              <a:t>                                                              </a:t>
            </a:r>
            <a:r>
              <a:rPr lang="en-US" sz="1600" baseline="0" dirty="0" smtClean="0">
                <a:solidFill>
                  <a:srgbClr val="FFC000"/>
                </a:solidFill>
              </a:rPr>
              <a:t>8.3.18	     8.29.18</a:t>
            </a:r>
            <a:endParaRPr lang="en-US" sz="1600" dirty="0">
              <a:solidFill>
                <a:srgbClr val="FFC000"/>
              </a:solidFill>
            </a:endParaRPr>
          </a:p>
        </c:rich>
      </c:tx>
      <c:layout>
        <c:manualLayout>
          <c:xMode val="edge"/>
          <c:yMode val="edge"/>
          <c:x val="0.10952967161955794"/>
          <c:y val="3.25168886481609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2017-2018</c:v>
                </c:pt>
              </c:strCache>
            </c:strRef>
          </c:tx>
          <c:spPr>
            <a:solidFill>
              <a:schemeClr val="accent1"/>
            </a:solidFill>
            <a:ln>
              <a:noFill/>
            </a:ln>
            <a:effectLst/>
            <a:sp3d/>
          </c:spPr>
          <c:invertIfNegative val="0"/>
          <c:cat>
            <c:strRef>
              <c:f>Sheet1!$A$2:$A$7</c:f>
              <c:strCache>
                <c:ptCount val="6"/>
                <c:pt idx="0">
                  <c:v>ABE Level 1</c:v>
                </c:pt>
                <c:pt idx="1">
                  <c:v>ABE Level 2</c:v>
                </c:pt>
                <c:pt idx="2">
                  <c:v>ABE Level 3</c:v>
                </c:pt>
                <c:pt idx="3">
                  <c:v>ABE Level 4</c:v>
                </c:pt>
                <c:pt idx="4">
                  <c:v>ABE Level 5</c:v>
                </c:pt>
                <c:pt idx="5">
                  <c:v>ABE Level 6</c:v>
                </c:pt>
              </c:strCache>
            </c:strRef>
          </c:cat>
          <c:val>
            <c:numRef>
              <c:f>Sheet1!$B$2:$B$7</c:f>
              <c:numCache>
                <c:formatCode>0%</c:formatCode>
                <c:ptCount val="6"/>
                <c:pt idx="0">
                  <c:v>0.01</c:v>
                </c:pt>
                <c:pt idx="1">
                  <c:v>0.13</c:v>
                </c:pt>
                <c:pt idx="2">
                  <c:v>0.3</c:v>
                </c:pt>
                <c:pt idx="3">
                  <c:v>0.32</c:v>
                </c:pt>
                <c:pt idx="4">
                  <c:v>0.14000000000000001</c:v>
                </c:pt>
                <c:pt idx="5">
                  <c:v>0.1</c:v>
                </c:pt>
              </c:numCache>
            </c:numRef>
          </c:val>
        </c:ser>
        <c:ser>
          <c:idx val="1"/>
          <c:order val="1"/>
          <c:tx>
            <c:strRef>
              <c:f>Sheet1!$C$1</c:f>
              <c:strCache>
                <c:ptCount val="1"/>
                <c:pt idx="0">
                  <c:v>2018-2019</c:v>
                </c:pt>
              </c:strCache>
            </c:strRef>
          </c:tx>
          <c:spPr>
            <a:solidFill>
              <a:schemeClr val="accent2"/>
            </a:solidFill>
            <a:ln>
              <a:noFill/>
            </a:ln>
            <a:effectLst/>
            <a:sp3d/>
          </c:spPr>
          <c:invertIfNegative val="0"/>
          <c:cat>
            <c:strRef>
              <c:f>Sheet1!$A$2:$A$7</c:f>
              <c:strCache>
                <c:ptCount val="6"/>
                <c:pt idx="0">
                  <c:v>ABE Level 1</c:v>
                </c:pt>
                <c:pt idx="1">
                  <c:v>ABE Level 2</c:v>
                </c:pt>
                <c:pt idx="2">
                  <c:v>ABE Level 3</c:v>
                </c:pt>
                <c:pt idx="3">
                  <c:v>ABE Level 4</c:v>
                </c:pt>
                <c:pt idx="4">
                  <c:v>ABE Level 5</c:v>
                </c:pt>
                <c:pt idx="5">
                  <c:v>ABE Level 6</c:v>
                </c:pt>
              </c:strCache>
            </c:strRef>
          </c:cat>
          <c:val>
            <c:numRef>
              <c:f>Sheet1!$C$2:$C$7</c:f>
              <c:numCache>
                <c:formatCode>0%</c:formatCode>
                <c:ptCount val="6"/>
                <c:pt idx="0">
                  <c:v>7.0000000000000007E-2</c:v>
                </c:pt>
                <c:pt idx="1">
                  <c:v>0.3</c:v>
                </c:pt>
                <c:pt idx="2">
                  <c:v>0.35</c:v>
                </c:pt>
                <c:pt idx="3">
                  <c:v>0.19</c:v>
                </c:pt>
                <c:pt idx="4">
                  <c:v>0.06</c:v>
                </c:pt>
                <c:pt idx="5">
                  <c:v>0.03</c:v>
                </c:pt>
              </c:numCache>
            </c:numRef>
          </c:val>
        </c:ser>
        <c:dLbls>
          <c:showLegendKey val="0"/>
          <c:showVal val="0"/>
          <c:showCatName val="0"/>
          <c:showSerName val="0"/>
          <c:showPercent val="0"/>
          <c:showBubbleSize val="0"/>
        </c:dLbls>
        <c:gapWidth val="150"/>
        <c:shape val="box"/>
        <c:axId val="236804896"/>
        <c:axId val="236805680"/>
        <c:axId val="238000488"/>
      </c:bar3DChart>
      <c:catAx>
        <c:axId val="236804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805680"/>
        <c:crosses val="autoZero"/>
        <c:auto val="1"/>
        <c:lblAlgn val="ctr"/>
        <c:lblOffset val="100"/>
        <c:noMultiLvlLbl val="0"/>
      </c:catAx>
      <c:valAx>
        <c:axId val="236805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804896"/>
        <c:crosses val="autoZero"/>
        <c:crossBetween val="between"/>
      </c:valAx>
      <c:serAx>
        <c:axId val="23800048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805680"/>
        <c:crosses val="autoZero"/>
      </c:ser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2A15F-3113-4E19-82A2-3EFFC4D8E17D}" type="doc">
      <dgm:prSet loTypeId="urn:microsoft.com/office/officeart/2009/3/layout/PlusandMinus" loCatId="relationship" qsTypeId="urn:microsoft.com/office/officeart/2005/8/quickstyle/simple1" qsCatId="simple" csTypeId="urn:microsoft.com/office/officeart/2005/8/colors/colorful5" csCatId="colorful" phldr="1"/>
      <dgm:spPr/>
      <dgm:t>
        <a:bodyPr/>
        <a:lstStyle/>
        <a:p>
          <a:endParaRPr lang="en-US"/>
        </a:p>
      </dgm:t>
    </dgm:pt>
    <dgm:pt modelId="{7723EA2F-63F3-4A26-B14E-DC88A6C91183}">
      <dgm:prSet phldrT="[Text]" custT="1"/>
      <dgm:spPr/>
      <dgm:t>
        <a:bodyPr/>
        <a:lstStyle/>
        <a:p>
          <a:pPr algn="l">
            <a:lnSpc>
              <a:spcPct val="100000"/>
            </a:lnSpc>
            <a:spcAft>
              <a:spcPts val="0"/>
            </a:spcAft>
          </a:pPr>
          <a:r>
            <a:rPr lang="en-US" sz="1000" dirty="0" smtClean="0">
              <a:solidFill>
                <a:schemeClr val="bg1"/>
              </a:solidFill>
            </a:rPr>
            <a:t>           7.31.17</a:t>
          </a:r>
        </a:p>
        <a:p>
          <a:pPr algn="l">
            <a:lnSpc>
              <a:spcPct val="100000"/>
            </a:lnSpc>
            <a:spcAft>
              <a:spcPts val="0"/>
            </a:spcAft>
          </a:pPr>
          <a:r>
            <a:rPr lang="en-US" sz="1800" dirty="0" smtClean="0">
              <a:solidFill>
                <a:schemeClr val="bg1"/>
              </a:solidFill>
            </a:rPr>
            <a:t>2016-2017 </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r>
            <a:rPr lang="en-US" sz="1800" dirty="0" smtClean="0">
              <a:solidFill>
                <a:schemeClr val="bg1"/>
              </a:solidFill>
            </a:rPr>
            <a:t> Column H</a:t>
          </a:r>
        </a:p>
        <a:p>
          <a:pPr algn="l">
            <a:lnSpc>
              <a:spcPct val="100000"/>
            </a:lnSpc>
            <a:spcAft>
              <a:spcPts val="0"/>
            </a:spcAft>
          </a:pPr>
          <a:endParaRPr lang="en-US" sz="900" dirty="0" smtClean="0">
            <a:solidFill>
              <a:schemeClr val="bg1"/>
            </a:solidFill>
          </a:endParaRPr>
        </a:p>
        <a:p>
          <a:pPr algn="l">
            <a:lnSpc>
              <a:spcPct val="90000"/>
            </a:lnSpc>
            <a:spcAft>
              <a:spcPct val="35000"/>
            </a:spcAft>
          </a:pPr>
          <a:r>
            <a:rPr lang="en-US" sz="3600" b="1" dirty="0" smtClean="0">
              <a:solidFill>
                <a:schemeClr val="bg1"/>
              </a:solidFill>
            </a:rPr>
            <a:t>64.96%</a:t>
          </a:r>
          <a:endParaRPr lang="en-US" sz="3600" b="1" dirty="0">
            <a:solidFill>
              <a:schemeClr val="bg1"/>
            </a:solidFill>
          </a:endParaRPr>
        </a:p>
      </dgm:t>
    </dgm:pt>
    <dgm:pt modelId="{C3F87861-5C65-47F1-8369-10D90BB361FE}" type="parTrans" cxnId="{BBC72764-1731-454D-8AE9-78003009C8B7}">
      <dgm:prSet/>
      <dgm:spPr/>
      <dgm:t>
        <a:bodyPr/>
        <a:lstStyle/>
        <a:p>
          <a:endParaRPr lang="en-US"/>
        </a:p>
      </dgm:t>
    </dgm:pt>
    <dgm:pt modelId="{F944E16B-A0D2-4069-AA1A-D0AEEC63DC09}" type="sibTrans" cxnId="{BBC72764-1731-454D-8AE9-78003009C8B7}">
      <dgm:prSet/>
      <dgm:spPr/>
      <dgm:t>
        <a:bodyPr/>
        <a:lstStyle/>
        <a:p>
          <a:endParaRPr lang="en-US"/>
        </a:p>
      </dgm:t>
    </dgm:pt>
    <dgm:pt modelId="{64336E56-DBB8-49D3-8A5C-C46EC08435E7}">
      <dgm:prSet phldrT="[Text]" custT="1"/>
      <dgm:spPr/>
      <dgm:t>
        <a:bodyPr/>
        <a:lstStyle/>
        <a:p>
          <a:pPr algn="l">
            <a:lnSpc>
              <a:spcPct val="100000"/>
            </a:lnSpc>
            <a:spcAft>
              <a:spcPts val="0"/>
            </a:spcAft>
          </a:pPr>
          <a:r>
            <a:rPr lang="en-US" sz="1000" dirty="0" smtClean="0">
              <a:solidFill>
                <a:schemeClr val="bg1"/>
              </a:solidFill>
            </a:rPr>
            <a:t>                 8.30.18  </a:t>
          </a:r>
        </a:p>
        <a:p>
          <a:pPr algn="l">
            <a:lnSpc>
              <a:spcPct val="100000"/>
            </a:lnSpc>
            <a:spcAft>
              <a:spcPts val="0"/>
            </a:spcAft>
          </a:pPr>
          <a:r>
            <a:rPr lang="en-US" sz="1800" dirty="0" smtClean="0">
              <a:solidFill>
                <a:schemeClr val="bg1"/>
              </a:solidFill>
            </a:rPr>
            <a:t>   2017-2018</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p>
        <a:p>
          <a:pPr algn="l">
            <a:lnSpc>
              <a:spcPct val="100000"/>
            </a:lnSpc>
            <a:spcAft>
              <a:spcPts val="0"/>
            </a:spcAft>
          </a:pPr>
          <a:r>
            <a:rPr lang="en-US" sz="1800" dirty="0" smtClean="0">
              <a:solidFill>
                <a:schemeClr val="bg1"/>
              </a:solidFill>
            </a:rPr>
            <a:t>   Column H</a:t>
          </a:r>
        </a:p>
        <a:p>
          <a:pPr algn="l">
            <a:lnSpc>
              <a:spcPct val="100000"/>
            </a:lnSpc>
            <a:spcAft>
              <a:spcPts val="0"/>
            </a:spcAft>
          </a:pPr>
          <a:endParaRPr lang="en-US" sz="800" dirty="0" smtClean="0">
            <a:solidFill>
              <a:schemeClr val="bg1"/>
            </a:solidFill>
          </a:endParaRPr>
        </a:p>
        <a:p>
          <a:pPr algn="l">
            <a:lnSpc>
              <a:spcPct val="90000"/>
            </a:lnSpc>
            <a:spcAft>
              <a:spcPct val="35000"/>
            </a:spcAft>
          </a:pPr>
          <a:r>
            <a:rPr lang="en-US" sz="2700" b="1" dirty="0" smtClean="0">
              <a:solidFill>
                <a:schemeClr val="bg1"/>
              </a:solidFill>
            </a:rPr>
            <a:t> </a:t>
          </a:r>
          <a:r>
            <a:rPr lang="en-US" sz="3600" b="1" dirty="0" smtClean="0">
              <a:solidFill>
                <a:schemeClr val="bg1"/>
              </a:solidFill>
            </a:rPr>
            <a:t>70.86%</a:t>
          </a:r>
          <a:endParaRPr lang="en-US" sz="3600" b="1" dirty="0">
            <a:solidFill>
              <a:schemeClr val="bg1"/>
            </a:solidFill>
          </a:endParaRPr>
        </a:p>
      </dgm:t>
    </dgm:pt>
    <dgm:pt modelId="{EBEF958E-103A-4337-85D4-C7CB4DACDDD1}" type="parTrans" cxnId="{BE6A88BA-1140-4AC5-B6ED-5139732D0188}">
      <dgm:prSet/>
      <dgm:spPr/>
      <dgm:t>
        <a:bodyPr/>
        <a:lstStyle/>
        <a:p>
          <a:endParaRPr lang="en-US"/>
        </a:p>
      </dgm:t>
    </dgm:pt>
    <dgm:pt modelId="{B6C51A5E-943C-48E1-8EB0-2855183A5B22}" type="sibTrans" cxnId="{BE6A88BA-1140-4AC5-B6ED-5139732D0188}">
      <dgm:prSet/>
      <dgm:spPr/>
      <dgm:t>
        <a:bodyPr/>
        <a:lstStyle/>
        <a:p>
          <a:endParaRPr lang="en-US"/>
        </a:p>
      </dgm:t>
    </dgm:pt>
    <dgm:pt modelId="{9DFC52B1-70A1-48D0-8FD5-471E9F512266}" type="pres">
      <dgm:prSet presAssocID="{F9B2A15F-3113-4E19-82A2-3EFFC4D8E17D}" presName="Name0" presStyleCnt="0">
        <dgm:presLayoutVars>
          <dgm:chMax val="2"/>
          <dgm:chPref val="2"/>
          <dgm:dir/>
          <dgm:animOne/>
          <dgm:resizeHandles val="exact"/>
        </dgm:presLayoutVars>
      </dgm:prSet>
      <dgm:spPr/>
      <dgm:t>
        <a:bodyPr/>
        <a:lstStyle/>
        <a:p>
          <a:endParaRPr lang="en-US"/>
        </a:p>
      </dgm:t>
    </dgm:pt>
    <dgm:pt modelId="{1139993C-9A3E-4366-A905-DF1CFB25CABA}" type="pres">
      <dgm:prSet presAssocID="{F9B2A15F-3113-4E19-82A2-3EFFC4D8E17D}" presName="Background" presStyleLbl="bgImgPlace1" presStyleIdx="0" presStyleCnt="1" custLinFactNeighborX="239" custLinFactNeighborY="2636"/>
      <dgm:spPr/>
    </dgm:pt>
    <dgm:pt modelId="{B404C3DF-79E0-4C9A-A048-F0D05DD95B48}" type="pres">
      <dgm:prSet presAssocID="{F9B2A15F-3113-4E19-82A2-3EFFC4D8E17D}" presName="ParentText1" presStyleLbl="revTx" presStyleIdx="0" presStyleCnt="2" custLinFactNeighborX="-1512" custLinFactNeighborY="5499">
        <dgm:presLayoutVars>
          <dgm:chMax val="0"/>
          <dgm:chPref val="0"/>
          <dgm:bulletEnabled val="1"/>
        </dgm:presLayoutVars>
      </dgm:prSet>
      <dgm:spPr/>
      <dgm:t>
        <a:bodyPr/>
        <a:lstStyle/>
        <a:p>
          <a:endParaRPr lang="en-US"/>
        </a:p>
      </dgm:t>
    </dgm:pt>
    <dgm:pt modelId="{F9F78860-5E21-4BE5-86BF-2D4E45B45C8A}" type="pres">
      <dgm:prSet presAssocID="{F9B2A15F-3113-4E19-82A2-3EFFC4D8E17D}" presName="ParentText2" presStyleLbl="revTx" presStyleIdx="1" presStyleCnt="2" custScaleX="109150" custLinFactNeighborX="1236" custLinFactNeighborY="5499">
        <dgm:presLayoutVars>
          <dgm:chMax val="0"/>
          <dgm:chPref val="0"/>
          <dgm:bulletEnabled val="1"/>
        </dgm:presLayoutVars>
      </dgm:prSet>
      <dgm:spPr/>
      <dgm:t>
        <a:bodyPr/>
        <a:lstStyle/>
        <a:p>
          <a:endParaRPr lang="en-US"/>
        </a:p>
      </dgm:t>
    </dgm:pt>
    <dgm:pt modelId="{250BFB7F-2AC0-42D0-93E5-CAC2B552A472}" type="pres">
      <dgm:prSet presAssocID="{F9B2A15F-3113-4E19-82A2-3EFFC4D8E17D}" presName="Plus" presStyleLbl="alignNode1" presStyleIdx="0" presStyleCnt="2" custLinFactX="200000" custLinFactNeighborX="257898" custLinFactNeighborY="4555"/>
      <dgm:spPr/>
    </dgm:pt>
    <dgm:pt modelId="{B735712E-2DC8-47C2-9294-3F5A9DB7E005}" type="pres">
      <dgm:prSet presAssocID="{F9B2A15F-3113-4E19-82A2-3EFFC4D8E17D}" presName="Minus" presStyleLbl="alignNode1" presStyleIdx="1" presStyleCnt="2" custLinFactX="-200000" custLinFactNeighborX="-268648" custLinFactNeighborY="-24278"/>
      <dgm:spPr>
        <a:solidFill>
          <a:srgbClr val="FFC000"/>
        </a:solidFill>
      </dgm:spPr>
    </dgm:pt>
    <dgm:pt modelId="{F7D41B6D-B56F-4F23-9FBC-E33399688F30}" type="pres">
      <dgm:prSet presAssocID="{F9B2A15F-3113-4E19-82A2-3EFFC4D8E17D}" presName="Divider" presStyleLbl="parChTrans1D1" presStyleIdx="0" presStyleCnt="1" custLinFactX="-17000000" custLinFactNeighborX="-17057582" custLinFactNeighborY="30"/>
      <dgm:spPr/>
    </dgm:pt>
  </dgm:ptLst>
  <dgm:cxnLst>
    <dgm:cxn modelId="{BBC72764-1731-454D-8AE9-78003009C8B7}" srcId="{F9B2A15F-3113-4E19-82A2-3EFFC4D8E17D}" destId="{7723EA2F-63F3-4A26-B14E-DC88A6C91183}" srcOrd="0" destOrd="0" parTransId="{C3F87861-5C65-47F1-8369-10D90BB361FE}" sibTransId="{F944E16B-A0D2-4069-AA1A-D0AEEC63DC09}"/>
    <dgm:cxn modelId="{BE6A88BA-1140-4AC5-B6ED-5139732D0188}" srcId="{F9B2A15F-3113-4E19-82A2-3EFFC4D8E17D}" destId="{64336E56-DBB8-49D3-8A5C-C46EC08435E7}" srcOrd="1" destOrd="0" parTransId="{EBEF958E-103A-4337-85D4-C7CB4DACDDD1}" sibTransId="{B6C51A5E-943C-48E1-8EB0-2855183A5B22}"/>
    <dgm:cxn modelId="{BD3B11F1-EB5C-42BA-B481-E0F56CD6079E}" type="presOf" srcId="{7723EA2F-63F3-4A26-B14E-DC88A6C91183}" destId="{B404C3DF-79E0-4C9A-A048-F0D05DD95B48}" srcOrd="0" destOrd="0" presId="urn:microsoft.com/office/officeart/2009/3/layout/PlusandMinus"/>
    <dgm:cxn modelId="{88A08C03-0950-4DAF-96AA-CFAD1AFC85EE}" type="presOf" srcId="{64336E56-DBB8-49D3-8A5C-C46EC08435E7}" destId="{F9F78860-5E21-4BE5-86BF-2D4E45B45C8A}" srcOrd="0" destOrd="0" presId="urn:microsoft.com/office/officeart/2009/3/layout/PlusandMinus"/>
    <dgm:cxn modelId="{FCBFC836-54D2-49BA-BC97-CAA8C538084D}" type="presOf" srcId="{F9B2A15F-3113-4E19-82A2-3EFFC4D8E17D}" destId="{9DFC52B1-70A1-48D0-8FD5-471E9F512266}" srcOrd="0" destOrd="0" presId="urn:microsoft.com/office/officeart/2009/3/layout/PlusandMinus"/>
    <dgm:cxn modelId="{1BABE6D3-814A-4F58-AE7F-C8917A441246}" type="presParOf" srcId="{9DFC52B1-70A1-48D0-8FD5-471E9F512266}" destId="{1139993C-9A3E-4366-A905-DF1CFB25CABA}" srcOrd="0" destOrd="0" presId="urn:microsoft.com/office/officeart/2009/3/layout/PlusandMinus"/>
    <dgm:cxn modelId="{3488A225-0C89-41BE-ABC7-6F5A9B913F41}" type="presParOf" srcId="{9DFC52B1-70A1-48D0-8FD5-471E9F512266}" destId="{B404C3DF-79E0-4C9A-A048-F0D05DD95B48}" srcOrd="1" destOrd="0" presId="urn:microsoft.com/office/officeart/2009/3/layout/PlusandMinus"/>
    <dgm:cxn modelId="{14FD960C-0C43-41E8-9ADF-F53F00B806E0}" type="presParOf" srcId="{9DFC52B1-70A1-48D0-8FD5-471E9F512266}" destId="{F9F78860-5E21-4BE5-86BF-2D4E45B45C8A}" srcOrd="2" destOrd="0" presId="urn:microsoft.com/office/officeart/2009/3/layout/PlusandMinus"/>
    <dgm:cxn modelId="{9360B836-3774-44C2-8092-D9D4A68340E5}" type="presParOf" srcId="{9DFC52B1-70A1-48D0-8FD5-471E9F512266}" destId="{250BFB7F-2AC0-42D0-93E5-CAC2B552A472}" srcOrd="3" destOrd="0" presId="urn:microsoft.com/office/officeart/2009/3/layout/PlusandMinus"/>
    <dgm:cxn modelId="{DCBB3DFF-F2D3-4D3C-81C0-D7882944E6B6}" type="presParOf" srcId="{9DFC52B1-70A1-48D0-8FD5-471E9F512266}" destId="{B735712E-2DC8-47C2-9294-3F5A9DB7E005}" srcOrd="4" destOrd="0" presId="urn:microsoft.com/office/officeart/2009/3/layout/PlusandMinus"/>
    <dgm:cxn modelId="{6491C1D4-B0D1-470B-AFD8-4205C76E3CA4}" type="presParOf" srcId="{9DFC52B1-70A1-48D0-8FD5-471E9F512266}" destId="{F7D41B6D-B56F-4F23-9FBC-E33399688F30}"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dgm:t>
        <a:bodyPr/>
        <a:lstStyle/>
        <a:p>
          <a:r>
            <a:rPr lang="en-US" sz="2400" dirty="0" smtClean="0"/>
            <a:t>Review financial and performance reports</a:t>
          </a:r>
          <a:endParaRPr lang="en-US" sz="2400" dirty="0"/>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F57345AF-ECA5-4A1B-B22B-19758AC7CDC2}">
      <dgm:prSet phldrT="[Text]"/>
      <dgm:spPr/>
      <dgm:t>
        <a:bodyPr/>
        <a:lstStyle/>
        <a:p>
          <a:r>
            <a:rPr lang="en-US" dirty="0" smtClean="0"/>
            <a:t>Risk  Indicator</a:t>
          </a:r>
          <a:endParaRPr lang="en-US" dirty="0"/>
        </a:p>
      </dgm:t>
    </dgm:pt>
    <dgm:pt modelId="{4B4F7D76-2043-4790-B891-47C827D37AAF}" type="parTrans" cxnId="{BDFA7DA4-11BC-437F-9FE4-907D8D8CD38C}">
      <dgm:prSet/>
      <dgm:spPr/>
      <dgm:t>
        <a:bodyPr/>
        <a:lstStyle/>
        <a:p>
          <a:endParaRPr lang="en-US"/>
        </a:p>
      </dgm:t>
    </dgm:pt>
    <dgm:pt modelId="{31D8EEAE-0144-4100-A52D-0F547EC5F86C}" type="sibTrans" cxnId="{BDFA7DA4-11BC-437F-9FE4-907D8D8CD38C}">
      <dgm:prSet/>
      <dgm:spPr/>
      <dgm:t>
        <a:bodyPr/>
        <a:lstStyle/>
        <a:p>
          <a:endParaRPr lang="en-US"/>
        </a:p>
      </dgm:t>
    </dgm:pt>
    <dgm:pt modelId="{E237401A-B495-4BFF-8AE7-0CEDB9B62585}">
      <dgm:prSet phldrT="[Text]" custT="1"/>
      <dgm:spPr/>
      <dgm:t>
        <a:bodyPr/>
        <a:lstStyle/>
        <a:p>
          <a:r>
            <a:rPr lang="en-US" sz="2400" dirty="0" smtClean="0"/>
            <a:t>Issue a decision for audit findings</a:t>
          </a:r>
          <a:endParaRPr lang="en-US" sz="2400" dirty="0"/>
        </a:p>
      </dgm:t>
    </dgm:pt>
    <dgm:pt modelId="{C43FA088-4106-4146-BE03-4940960141CB}" type="parTrans" cxnId="{7EE7BACC-6DE4-4E3D-889E-FA9C885443B7}">
      <dgm:prSet/>
      <dgm:spPr/>
      <dgm:t>
        <a:bodyPr/>
        <a:lstStyle/>
        <a:p>
          <a:endParaRPr lang="en-US"/>
        </a:p>
      </dgm:t>
    </dgm:pt>
    <dgm:pt modelId="{CC89600B-F036-4197-B9F6-B6B500587165}" type="sibTrans" cxnId="{7EE7BACC-6DE4-4E3D-889E-FA9C885443B7}">
      <dgm:prSet/>
      <dgm:spPr/>
      <dgm:t>
        <a:bodyPr/>
        <a:lstStyle/>
        <a:p>
          <a:endParaRPr lang="en-US"/>
        </a:p>
      </dgm:t>
    </dgm:pt>
    <dgm:pt modelId="{C93A3E71-FAC0-41B0-9CE4-DBAD39A8E794}">
      <dgm:prSet phldrT="[Text]"/>
      <dgm:spPr/>
      <dgm:t>
        <a:bodyPr/>
        <a:lstStyle/>
        <a:p>
          <a:r>
            <a:rPr lang="en-US" dirty="0" smtClean="0"/>
            <a:t>Risk  Indicator</a:t>
          </a:r>
          <a:endParaRPr lang="en-US" dirty="0"/>
        </a:p>
      </dgm:t>
    </dgm:pt>
    <dgm:pt modelId="{E5861164-1673-418E-9C55-CFF9A19CC710}" type="parTrans" cxnId="{7E58CDC4-D1E3-4867-AED0-9D791A3E6582}">
      <dgm:prSet/>
      <dgm:spPr/>
      <dgm:t>
        <a:bodyPr/>
        <a:lstStyle/>
        <a:p>
          <a:endParaRPr lang="en-US"/>
        </a:p>
      </dgm:t>
    </dgm:pt>
    <dgm:pt modelId="{7A88A898-8B60-4A71-BB0E-E8A6690FDDA5}" type="sibTrans" cxnId="{7E58CDC4-D1E3-4867-AED0-9D791A3E6582}">
      <dgm:prSet/>
      <dgm:spPr/>
      <dgm:t>
        <a:bodyPr/>
        <a:lstStyle/>
        <a:p>
          <a:endParaRPr lang="en-US"/>
        </a:p>
      </dgm:t>
    </dgm:pt>
    <dgm:pt modelId="{4BD8FAFC-D819-4852-A227-8A9F205704FC}">
      <dgm:prSet phldrT="[Text]" custT="1"/>
      <dgm:spPr/>
      <dgm:t>
        <a:bodyPr/>
        <a:lstStyle/>
        <a:p>
          <a:r>
            <a:rPr lang="en-US" sz="2400" dirty="0" smtClean="0"/>
            <a:t>Verify that every </a:t>
          </a:r>
          <a:r>
            <a:rPr lang="en-US" sz="2400" dirty="0" err="1" smtClean="0"/>
            <a:t>subgrantee</a:t>
          </a:r>
          <a:r>
            <a:rPr lang="en-US" sz="2400" dirty="0" smtClean="0"/>
            <a:t> is audited as required</a:t>
          </a:r>
          <a:endParaRPr lang="en-US" sz="2400" dirty="0"/>
        </a:p>
      </dgm:t>
    </dgm:pt>
    <dgm:pt modelId="{D2A78420-1C04-4019-A8A8-FFB6A91B1FCF}" type="parTrans" cxnId="{463B9DA8-FF81-45DD-BB9B-2A6212BABFE5}">
      <dgm:prSet/>
      <dgm:spPr/>
      <dgm:t>
        <a:bodyPr/>
        <a:lstStyle/>
        <a:p>
          <a:endParaRPr lang="en-US"/>
        </a:p>
      </dgm:t>
    </dgm:pt>
    <dgm:pt modelId="{A1BD9BEE-7A94-4AE7-AA4F-DF97B1B66F3A}" type="sibTrans" cxnId="{463B9DA8-FF81-45DD-BB9B-2A6212BABFE5}">
      <dgm:prSet/>
      <dgm:spPr/>
      <dgm:t>
        <a:bodyPr/>
        <a:lstStyle/>
        <a:p>
          <a:endParaRPr lang="en-US"/>
        </a:p>
      </dgm:t>
    </dgm:pt>
    <dgm:pt modelId="{9432BE99-91ED-4892-9332-81F65BE86D3A}">
      <dgm:prSet/>
      <dgm:spPr/>
      <dgm:t>
        <a:bodyPr/>
        <a:lstStyle/>
        <a:p>
          <a:r>
            <a:rPr lang="en-US" dirty="0" smtClean="0"/>
            <a:t>Risk Indicator </a:t>
          </a:r>
          <a:endParaRPr lang="en-US" dirty="0"/>
        </a:p>
      </dgm:t>
    </dgm:pt>
    <dgm:pt modelId="{D08ADE82-F1B7-4B09-9047-1435D08783AF}" type="parTrans" cxnId="{D91699E1-9676-4312-9F5D-144C63F3F844}">
      <dgm:prSet/>
      <dgm:spPr/>
      <dgm:t>
        <a:bodyPr/>
        <a:lstStyle/>
        <a:p>
          <a:endParaRPr lang="en-US"/>
        </a:p>
      </dgm:t>
    </dgm:pt>
    <dgm:pt modelId="{F7633275-D2DA-4A2E-B7F4-A8F9C6C35A22}" type="sibTrans" cxnId="{D91699E1-9676-4312-9F5D-144C63F3F844}">
      <dgm:prSet/>
      <dgm:spPr/>
      <dgm:t>
        <a:bodyPr/>
        <a:lstStyle/>
        <a:p>
          <a:endParaRPr lang="en-US"/>
        </a:p>
      </dgm:t>
    </dgm:pt>
    <dgm:pt modelId="{C64A4098-3BE3-448E-8989-91EF03387D9A}">
      <dgm:prSet/>
      <dgm:spPr/>
      <dgm:t>
        <a:bodyPr/>
        <a:lstStyle/>
        <a:p>
          <a:r>
            <a:rPr lang="en-US" dirty="0" smtClean="0"/>
            <a:t>Ensure that local programs takes timely and appropriate action on all deficiencies and take action if not (CAP)</a:t>
          </a:r>
          <a:endParaRPr lang="en-US" dirty="0"/>
        </a:p>
      </dgm:t>
    </dgm:pt>
    <dgm:pt modelId="{258230FD-4E84-4444-BA2D-3CCC4F078A95}" type="parTrans" cxnId="{F600BF61-694A-4A8B-80ED-3B72F8DD7DAD}">
      <dgm:prSet/>
      <dgm:spPr/>
      <dgm:t>
        <a:bodyPr/>
        <a:lstStyle/>
        <a:p>
          <a:endParaRPr lang="en-US"/>
        </a:p>
      </dgm:t>
    </dgm:pt>
    <dgm:pt modelId="{09CBF2D3-3BF8-4DD6-AE06-9A3CFBA9923C}" type="sibTrans" cxnId="{F600BF61-694A-4A8B-80ED-3B72F8DD7DAD}">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4">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4" custLinFactNeighborY="-2270">
        <dgm:presLayoutVars>
          <dgm:bulletEnabled val="1"/>
        </dgm:presLayoutVars>
      </dgm:prSet>
      <dgm:spPr/>
      <dgm:t>
        <a:bodyPr/>
        <a:lstStyle/>
        <a:p>
          <a:endParaRPr lang="en-US"/>
        </a:p>
      </dgm:t>
    </dgm:pt>
    <dgm:pt modelId="{508BB819-D6A6-47B1-961A-E6BFBF1DEA89}" type="pres">
      <dgm:prSet presAssocID="{A630F532-4100-4BD7-827D-613AEF4A4036}" presName="sp" presStyleCnt="0"/>
      <dgm:spPr/>
    </dgm:pt>
    <dgm:pt modelId="{2C0B07C1-ACDE-418C-B978-5D34026C8DBB}" type="pres">
      <dgm:prSet presAssocID="{9432BE99-91ED-4892-9332-81F65BE86D3A}" presName="composite" presStyleCnt="0"/>
      <dgm:spPr/>
    </dgm:pt>
    <dgm:pt modelId="{3656CC33-4215-4409-869B-19946C458139}" type="pres">
      <dgm:prSet presAssocID="{9432BE99-91ED-4892-9332-81F65BE86D3A}" presName="parentText" presStyleLbl="alignNode1" presStyleIdx="1" presStyleCnt="4">
        <dgm:presLayoutVars>
          <dgm:chMax val="1"/>
          <dgm:bulletEnabled val="1"/>
        </dgm:presLayoutVars>
      </dgm:prSet>
      <dgm:spPr/>
      <dgm:t>
        <a:bodyPr/>
        <a:lstStyle/>
        <a:p>
          <a:endParaRPr lang="en-US"/>
        </a:p>
      </dgm:t>
    </dgm:pt>
    <dgm:pt modelId="{202E83CC-E1F9-46AB-93C2-157FC02D6FB8}" type="pres">
      <dgm:prSet presAssocID="{9432BE99-91ED-4892-9332-81F65BE86D3A}" presName="descendantText" presStyleLbl="alignAcc1" presStyleIdx="1" presStyleCnt="4" custLinFactNeighborX="0">
        <dgm:presLayoutVars>
          <dgm:bulletEnabled val="1"/>
        </dgm:presLayoutVars>
      </dgm:prSet>
      <dgm:spPr/>
      <dgm:t>
        <a:bodyPr/>
        <a:lstStyle/>
        <a:p>
          <a:endParaRPr lang="en-US"/>
        </a:p>
      </dgm:t>
    </dgm:pt>
    <dgm:pt modelId="{250BDC28-AED0-43C3-B169-5F5DF930AB7C}" type="pres">
      <dgm:prSet presAssocID="{F7633275-D2DA-4A2E-B7F4-A8F9C6C35A22}" presName="sp" presStyleCnt="0"/>
      <dgm:spPr/>
    </dgm:pt>
    <dgm:pt modelId="{49DC6684-69EA-42C2-A8AC-5383C8144440}" type="pres">
      <dgm:prSet presAssocID="{F57345AF-ECA5-4A1B-B22B-19758AC7CDC2}" presName="composite" presStyleCnt="0"/>
      <dgm:spPr/>
    </dgm:pt>
    <dgm:pt modelId="{E3199B37-4B1A-480D-A54C-F88F0C0BB2DA}" type="pres">
      <dgm:prSet presAssocID="{F57345AF-ECA5-4A1B-B22B-19758AC7CDC2}" presName="parentText" presStyleLbl="alignNode1" presStyleIdx="2" presStyleCnt="4">
        <dgm:presLayoutVars>
          <dgm:chMax val="1"/>
          <dgm:bulletEnabled val="1"/>
        </dgm:presLayoutVars>
      </dgm:prSet>
      <dgm:spPr/>
      <dgm:t>
        <a:bodyPr/>
        <a:lstStyle/>
        <a:p>
          <a:endParaRPr lang="en-US"/>
        </a:p>
      </dgm:t>
    </dgm:pt>
    <dgm:pt modelId="{DD38A0C3-402F-46C5-BDBF-3C7184198ED0}" type="pres">
      <dgm:prSet presAssocID="{F57345AF-ECA5-4A1B-B22B-19758AC7CDC2}" presName="descendantText" presStyleLbl="alignAcc1" presStyleIdx="2" presStyleCnt="4" custLinFactNeighborX="0">
        <dgm:presLayoutVars>
          <dgm:bulletEnabled val="1"/>
        </dgm:presLayoutVars>
      </dgm:prSet>
      <dgm:spPr/>
      <dgm:t>
        <a:bodyPr/>
        <a:lstStyle/>
        <a:p>
          <a:endParaRPr lang="en-US"/>
        </a:p>
      </dgm:t>
    </dgm:pt>
    <dgm:pt modelId="{6ACCEDBB-106E-44DD-B8C3-B8B19DF9F115}" type="pres">
      <dgm:prSet presAssocID="{31D8EEAE-0144-4100-A52D-0F547EC5F86C}" presName="sp" presStyleCnt="0"/>
      <dgm:spPr/>
    </dgm:pt>
    <dgm:pt modelId="{A6E3B872-D6BA-4373-949E-9551229C3564}" type="pres">
      <dgm:prSet presAssocID="{C93A3E71-FAC0-41B0-9CE4-DBAD39A8E794}" presName="composite" presStyleCnt="0"/>
      <dgm:spPr/>
    </dgm:pt>
    <dgm:pt modelId="{2ADDF603-AC73-4FAE-98A1-A7D7B2321B30}" type="pres">
      <dgm:prSet presAssocID="{C93A3E71-FAC0-41B0-9CE4-DBAD39A8E794}" presName="parentText" presStyleLbl="alignNode1" presStyleIdx="3" presStyleCnt="4" custLinFactNeighborX="-4398" custLinFactNeighborY="76412">
        <dgm:presLayoutVars>
          <dgm:chMax val="1"/>
          <dgm:bulletEnabled val="1"/>
        </dgm:presLayoutVars>
      </dgm:prSet>
      <dgm:spPr/>
      <dgm:t>
        <a:bodyPr/>
        <a:lstStyle/>
        <a:p>
          <a:endParaRPr lang="en-US"/>
        </a:p>
      </dgm:t>
    </dgm:pt>
    <dgm:pt modelId="{821624E9-6D84-4168-BA6B-4FB52C186C41}" type="pres">
      <dgm:prSet presAssocID="{C93A3E71-FAC0-41B0-9CE4-DBAD39A8E794}" presName="descendantText" presStyleLbl="alignAcc1" presStyleIdx="3" presStyleCnt="4">
        <dgm:presLayoutVars>
          <dgm:bulletEnabled val="1"/>
        </dgm:presLayoutVars>
      </dgm:prSet>
      <dgm:spPr/>
      <dgm:t>
        <a:bodyPr/>
        <a:lstStyle/>
        <a:p>
          <a:endParaRPr lang="en-US"/>
        </a:p>
      </dgm:t>
    </dgm:pt>
  </dgm:ptLst>
  <dgm:cxnLst>
    <dgm:cxn modelId="{34A8D52A-27F2-41D4-91C6-B131C9F9170F}" type="presOf" srcId="{C64A4098-3BE3-448E-8989-91EF03387D9A}" destId="{202E83CC-E1F9-46AB-93C2-157FC02D6FB8}" srcOrd="0" destOrd="0" presId="urn:microsoft.com/office/officeart/2005/8/layout/chevron2"/>
    <dgm:cxn modelId="{463B9DA8-FF81-45DD-BB9B-2A6212BABFE5}" srcId="{C93A3E71-FAC0-41B0-9CE4-DBAD39A8E794}" destId="{4BD8FAFC-D819-4852-A227-8A9F205704FC}" srcOrd="0" destOrd="0" parTransId="{D2A78420-1C04-4019-A8A8-FFB6A91B1FCF}" sibTransId="{A1BD9BEE-7A94-4AE7-AA4F-DF97B1B66F3A}"/>
    <dgm:cxn modelId="{BDFA7DA4-11BC-437F-9FE4-907D8D8CD38C}" srcId="{B4E9727D-3325-4FC5-A589-A2969FAE0BB9}" destId="{F57345AF-ECA5-4A1B-B22B-19758AC7CDC2}" srcOrd="2" destOrd="0" parTransId="{4B4F7D76-2043-4790-B891-47C827D37AAF}" sibTransId="{31D8EEAE-0144-4100-A52D-0F547EC5F86C}"/>
    <dgm:cxn modelId="{7EE7BACC-6DE4-4E3D-889E-FA9C885443B7}" srcId="{F57345AF-ECA5-4A1B-B22B-19758AC7CDC2}" destId="{E237401A-B495-4BFF-8AE7-0CEDB9B62585}" srcOrd="0" destOrd="0" parTransId="{C43FA088-4106-4146-BE03-4940960141CB}" sibTransId="{CC89600B-F036-4197-B9F6-B6B500587165}"/>
    <dgm:cxn modelId="{4BEEB4BA-D9B5-436C-A627-DAA387971748}" type="presOf" srcId="{B4E9727D-3325-4FC5-A589-A2969FAE0BB9}" destId="{CB9FF952-D44F-4AD3-B937-C35AEEABBF05}" srcOrd="0" destOrd="0" presId="urn:microsoft.com/office/officeart/2005/8/layout/chevron2"/>
    <dgm:cxn modelId="{7CB3D1E6-81CE-4B21-8973-BAF330B2B75E}" srcId="{B4E9727D-3325-4FC5-A589-A2969FAE0BB9}" destId="{9D0DE03D-8BFD-40C7-9E4B-26ED58C34D3F}" srcOrd="0" destOrd="0" parTransId="{6C531D7A-F01E-4BC7-8EFF-5CA594F8D1D4}" sibTransId="{A630F532-4100-4BD7-827D-613AEF4A4036}"/>
    <dgm:cxn modelId="{764931CD-CA74-4DFB-8FC4-20B0327B7540}" type="presOf" srcId="{4BD8FAFC-D819-4852-A227-8A9F205704FC}" destId="{821624E9-6D84-4168-BA6B-4FB52C186C41}" srcOrd="0" destOrd="0" presId="urn:microsoft.com/office/officeart/2005/8/layout/chevron2"/>
    <dgm:cxn modelId="{6C110F18-E0B7-4689-9850-54DB4603B498}" type="presOf" srcId="{F57345AF-ECA5-4A1B-B22B-19758AC7CDC2}" destId="{E3199B37-4B1A-480D-A54C-F88F0C0BB2DA}" srcOrd="0" destOrd="0" presId="urn:microsoft.com/office/officeart/2005/8/layout/chevron2"/>
    <dgm:cxn modelId="{DC202687-5181-450B-A841-2AFB270526D1}" type="presOf" srcId="{17F8E4EF-B3BB-4005-BEAB-07191CD41B34}" destId="{6A71BC6F-D34F-4DBF-916D-F113DA6FE9FA}" srcOrd="0" destOrd="0" presId="urn:microsoft.com/office/officeart/2005/8/layout/chevron2"/>
    <dgm:cxn modelId="{A4DB7BE5-BA66-4F78-B0FB-215298367738}" srcId="{9D0DE03D-8BFD-40C7-9E4B-26ED58C34D3F}" destId="{17F8E4EF-B3BB-4005-BEAB-07191CD41B34}" srcOrd="0" destOrd="0" parTransId="{36C9C4FD-EE55-4DB9-AC5F-4F952C374977}" sibTransId="{A92DC84B-4254-4745-9082-6F8B807D720E}"/>
    <dgm:cxn modelId="{95B50D03-811B-4960-85F0-2354DE2F3D2F}" type="presOf" srcId="{E237401A-B495-4BFF-8AE7-0CEDB9B62585}" destId="{DD38A0C3-402F-46C5-BDBF-3C7184198ED0}" srcOrd="0" destOrd="0" presId="urn:microsoft.com/office/officeart/2005/8/layout/chevron2"/>
    <dgm:cxn modelId="{F1E5AA2C-3114-493F-9D47-6E04BE5F51B8}" type="presOf" srcId="{9D0DE03D-8BFD-40C7-9E4B-26ED58C34D3F}" destId="{0857A9E4-F5AD-4713-9784-5C8DB147A775}" srcOrd="0" destOrd="0" presId="urn:microsoft.com/office/officeart/2005/8/layout/chevron2"/>
    <dgm:cxn modelId="{F600BF61-694A-4A8B-80ED-3B72F8DD7DAD}" srcId="{9432BE99-91ED-4892-9332-81F65BE86D3A}" destId="{C64A4098-3BE3-448E-8989-91EF03387D9A}" srcOrd="0" destOrd="0" parTransId="{258230FD-4E84-4444-BA2D-3CCC4F078A95}" sibTransId="{09CBF2D3-3BF8-4DD6-AE06-9A3CFBA9923C}"/>
    <dgm:cxn modelId="{A3F18A29-FE73-4761-A363-3C6B5FC60268}" type="presOf" srcId="{C93A3E71-FAC0-41B0-9CE4-DBAD39A8E794}" destId="{2ADDF603-AC73-4FAE-98A1-A7D7B2321B30}" srcOrd="0" destOrd="0" presId="urn:microsoft.com/office/officeart/2005/8/layout/chevron2"/>
    <dgm:cxn modelId="{7E58CDC4-D1E3-4867-AED0-9D791A3E6582}" srcId="{B4E9727D-3325-4FC5-A589-A2969FAE0BB9}" destId="{C93A3E71-FAC0-41B0-9CE4-DBAD39A8E794}" srcOrd="3" destOrd="0" parTransId="{E5861164-1673-418E-9C55-CFF9A19CC710}" sibTransId="{7A88A898-8B60-4A71-BB0E-E8A6690FDDA5}"/>
    <dgm:cxn modelId="{D91699E1-9676-4312-9F5D-144C63F3F844}" srcId="{B4E9727D-3325-4FC5-A589-A2969FAE0BB9}" destId="{9432BE99-91ED-4892-9332-81F65BE86D3A}" srcOrd="1" destOrd="0" parTransId="{D08ADE82-F1B7-4B09-9047-1435D08783AF}" sibTransId="{F7633275-D2DA-4A2E-B7F4-A8F9C6C35A22}"/>
    <dgm:cxn modelId="{3AD238CE-AD55-4F39-AD7F-65A507EADAE9}" type="presOf" srcId="{9432BE99-91ED-4892-9332-81F65BE86D3A}" destId="{3656CC33-4215-4409-869B-19946C458139}" srcOrd="0" destOrd="0" presId="urn:microsoft.com/office/officeart/2005/8/layout/chevron2"/>
    <dgm:cxn modelId="{F6125B68-9168-46DF-BD76-8886305EB59F}" type="presParOf" srcId="{CB9FF952-D44F-4AD3-B937-C35AEEABBF05}" destId="{CE5370DE-414D-4F98-9AB5-E45C955E4EDC}" srcOrd="0" destOrd="0" presId="urn:microsoft.com/office/officeart/2005/8/layout/chevron2"/>
    <dgm:cxn modelId="{2D3D483E-AC83-4542-AFEF-08696B0B5874}" type="presParOf" srcId="{CE5370DE-414D-4F98-9AB5-E45C955E4EDC}" destId="{0857A9E4-F5AD-4713-9784-5C8DB147A775}" srcOrd="0" destOrd="0" presId="urn:microsoft.com/office/officeart/2005/8/layout/chevron2"/>
    <dgm:cxn modelId="{388DB945-F96B-482A-A4F3-E0CBE1544155}" type="presParOf" srcId="{CE5370DE-414D-4F98-9AB5-E45C955E4EDC}" destId="{6A71BC6F-D34F-4DBF-916D-F113DA6FE9FA}" srcOrd="1" destOrd="0" presId="urn:microsoft.com/office/officeart/2005/8/layout/chevron2"/>
    <dgm:cxn modelId="{CA81E47C-3AEE-405E-BBE3-C1B3C2979966}" type="presParOf" srcId="{CB9FF952-D44F-4AD3-B937-C35AEEABBF05}" destId="{508BB819-D6A6-47B1-961A-E6BFBF1DEA89}" srcOrd="1" destOrd="0" presId="urn:microsoft.com/office/officeart/2005/8/layout/chevron2"/>
    <dgm:cxn modelId="{16BDD16E-63EF-4625-98E1-3EBCA81EC852}" type="presParOf" srcId="{CB9FF952-D44F-4AD3-B937-C35AEEABBF05}" destId="{2C0B07C1-ACDE-418C-B978-5D34026C8DBB}" srcOrd="2" destOrd="0" presId="urn:microsoft.com/office/officeart/2005/8/layout/chevron2"/>
    <dgm:cxn modelId="{48CC4369-45A8-4F61-B7D0-809EAB6846BC}" type="presParOf" srcId="{2C0B07C1-ACDE-418C-B978-5D34026C8DBB}" destId="{3656CC33-4215-4409-869B-19946C458139}" srcOrd="0" destOrd="0" presId="urn:microsoft.com/office/officeart/2005/8/layout/chevron2"/>
    <dgm:cxn modelId="{17C79ECC-7C14-4947-BBCB-733F40B6A535}" type="presParOf" srcId="{2C0B07C1-ACDE-418C-B978-5D34026C8DBB}" destId="{202E83CC-E1F9-46AB-93C2-157FC02D6FB8}" srcOrd="1" destOrd="0" presId="urn:microsoft.com/office/officeart/2005/8/layout/chevron2"/>
    <dgm:cxn modelId="{8A441CA8-A524-45A8-8238-129FD70C6A70}" type="presParOf" srcId="{CB9FF952-D44F-4AD3-B937-C35AEEABBF05}" destId="{250BDC28-AED0-43C3-B169-5F5DF930AB7C}" srcOrd="3" destOrd="0" presId="urn:microsoft.com/office/officeart/2005/8/layout/chevron2"/>
    <dgm:cxn modelId="{83C7D334-5E72-4AF0-8453-95D9FD4A8B7D}" type="presParOf" srcId="{CB9FF952-D44F-4AD3-B937-C35AEEABBF05}" destId="{49DC6684-69EA-42C2-A8AC-5383C8144440}" srcOrd="4" destOrd="0" presId="urn:microsoft.com/office/officeart/2005/8/layout/chevron2"/>
    <dgm:cxn modelId="{1A6DB78E-34D1-49E7-84E1-B14D1F52AB6A}" type="presParOf" srcId="{49DC6684-69EA-42C2-A8AC-5383C8144440}" destId="{E3199B37-4B1A-480D-A54C-F88F0C0BB2DA}" srcOrd="0" destOrd="0" presId="urn:microsoft.com/office/officeart/2005/8/layout/chevron2"/>
    <dgm:cxn modelId="{302AB056-7EBB-40D0-89CE-AF4FC70ED87F}" type="presParOf" srcId="{49DC6684-69EA-42C2-A8AC-5383C8144440}" destId="{DD38A0C3-402F-46C5-BDBF-3C7184198ED0}" srcOrd="1" destOrd="0" presId="urn:microsoft.com/office/officeart/2005/8/layout/chevron2"/>
    <dgm:cxn modelId="{8457F45A-E662-4F73-A18E-44E288C4CC0A}" type="presParOf" srcId="{CB9FF952-D44F-4AD3-B937-C35AEEABBF05}" destId="{6ACCEDBB-106E-44DD-B8C3-B8B19DF9F115}" srcOrd="5" destOrd="0" presId="urn:microsoft.com/office/officeart/2005/8/layout/chevron2"/>
    <dgm:cxn modelId="{1B283452-73BD-4802-A799-D48BF1FAAEEB}" type="presParOf" srcId="{CB9FF952-D44F-4AD3-B937-C35AEEABBF05}" destId="{A6E3B872-D6BA-4373-949E-9551229C3564}" srcOrd="6" destOrd="0" presId="urn:microsoft.com/office/officeart/2005/8/layout/chevron2"/>
    <dgm:cxn modelId="{83592167-10C2-4D8F-BF1D-DA77494CF563}" type="presParOf" srcId="{A6E3B872-D6BA-4373-949E-9551229C3564}" destId="{2ADDF603-AC73-4FAE-98A1-A7D7B2321B30}" srcOrd="0" destOrd="0" presId="urn:microsoft.com/office/officeart/2005/8/layout/chevron2"/>
    <dgm:cxn modelId="{47DC1BDB-FF2C-45F7-9BB2-52B92AF6A491}" type="presParOf" srcId="{A6E3B872-D6BA-4373-949E-9551229C3564}" destId="{821624E9-6D84-4168-BA6B-4FB52C186C4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3200" dirty="0" smtClean="0">
              <a:latin typeface="+mn-lt"/>
            </a:rPr>
            <a:t>Why do grantees have to monitor </a:t>
          </a:r>
          <a:r>
            <a:rPr lang="en-US" altLang="en-US" sz="3200" dirty="0" err="1" smtClean="0">
              <a:latin typeface="+mn-lt"/>
            </a:rPr>
            <a:t>subrecipients</a:t>
          </a:r>
          <a:r>
            <a:rPr lang="en-US" altLang="en-US" sz="3200" dirty="0" smtClean="0">
              <a:latin typeface="Arial" panose="020B0604020202020204" pitchFamily="34" charset="0"/>
              <a:cs typeface="Arial" panose="020B0604020202020204" pitchFamily="34" charset="0"/>
            </a:rPr>
            <a:t>?</a:t>
          </a:r>
          <a:endParaRPr lang="en-US" sz="3200" dirty="0">
            <a:latin typeface="+mn-lt"/>
          </a:endParaRPr>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04067EF7-C485-41D4-A904-51522145F1D7}">
      <dgm:prSet custT="1"/>
      <dgm:spPr/>
      <dgm:t>
        <a:bodyPr/>
        <a:lstStyle/>
        <a:p>
          <a:r>
            <a:rPr lang="en-US" altLang="en-US" sz="3200" dirty="0" smtClean="0">
              <a:latin typeface="+mn-lt"/>
            </a:rPr>
            <a:t>How do grantees have to monitor</a:t>
          </a:r>
          <a:r>
            <a:rPr lang="en-US" alt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dgm:t>
    </dgm:pt>
    <dgm:pt modelId="{200BBD64-6A9E-4EE8-84F2-61477AF95316}" type="parTrans" cxnId="{AFC4B292-F2BE-4BC3-99D7-AC40DF0A13DF}">
      <dgm:prSet/>
      <dgm:spPr/>
      <dgm:t>
        <a:bodyPr/>
        <a:lstStyle/>
        <a:p>
          <a:endParaRPr lang="en-US"/>
        </a:p>
      </dgm:t>
    </dgm:pt>
    <dgm:pt modelId="{6C268FF5-6CBD-4AE5-A399-8F07724B166A}" type="sibTrans" cxnId="{AFC4B292-F2BE-4BC3-99D7-AC40DF0A13DF}">
      <dgm:prSet/>
      <dgm:spPr/>
      <dgm:t>
        <a:bodyPr/>
        <a:lstStyle/>
        <a:p>
          <a:endParaRPr lang="en-US"/>
        </a:p>
      </dgm:t>
    </dgm:pt>
    <dgm:pt modelId="{F9358DAA-107B-46AE-973A-2F504C29C32B}">
      <dgm:prSet custT="1"/>
      <dgm:spPr/>
      <dgm:t>
        <a:bodyPr/>
        <a:lstStyle/>
        <a:p>
          <a:r>
            <a:rPr lang="en-US" altLang="en-US" sz="2800" dirty="0" smtClean="0">
              <a:latin typeface="+mn-lt"/>
            </a:rPr>
            <a:t>It’s up to the grantee.  </a:t>
          </a:r>
        </a:p>
      </dgm:t>
    </dgm:pt>
    <dgm:pt modelId="{B3DE9106-B353-46B6-9E70-02522BE985BA}" type="parTrans" cxnId="{0F612519-D629-4DD3-8A07-67AF8CE28F1E}">
      <dgm:prSet/>
      <dgm:spPr/>
      <dgm:t>
        <a:bodyPr/>
        <a:lstStyle/>
        <a:p>
          <a:endParaRPr lang="en-US"/>
        </a:p>
      </dgm:t>
    </dgm:pt>
    <dgm:pt modelId="{5E1B945A-35A8-4CEF-9DBC-C169216387DA}" type="sibTrans" cxnId="{0F612519-D629-4DD3-8A07-67AF8CE28F1E}">
      <dgm:prSet/>
      <dgm:spPr/>
      <dgm:t>
        <a:bodyPr/>
        <a:lstStyle/>
        <a:p>
          <a:endParaRPr lang="en-US"/>
        </a:p>
      </dgm:t>
    </dgm:pt>
    <dgm:pt modelId="{630A5D94-8116-4D11-B6B8-7537CDB04061}">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2800" dirty="0" smtClean="0">
              <a:latin typeface="+mn-lt"/>
            </a:rPr>
            <a:t>It’s the </a:t>
          </a:r>
          <a:r>
            <a:rPr lang="en-US" altLang="en-US" sz="2800" u="sng" dirty="0" smtClean="0">
              <a:latin typeface="+mn-lt"/>
            </a:rPr>
            <a:t>law</a:t>
          </a:r>
          <a:r>
            <a:rPr lang="en-US" altLang="en-US" sz="2800" dirty="0" smtClean="0">
              <a:latin typeface="+mn-lt"/>
            </a:rPr>
            <a:t>.</a:t>
          </a:r>
          <a:endParaRPr lang="en-US" sz="2800" dirty="0">
            <a:latin typeface="+mn-lt"/>
          </a:endParaRPr>
        </a:p>
      </dgm:t>
    </dgm:pt>
    <dgm:pt modelId="{3FCABEBD-9384-4431-BF7E-E94DD3A284CB}" type="parTrans" cxnId="{41F19550-C705-4264-981D-D3E01A5C062E}">
      <dgm:prSet/>
      <dgm:spPr/>
      <dgm:t>
        <a:bodyPr/>
        <a:lstStyle/>
        <a:p>
          <a:endParaRPr lang="en-US"/>
        </a:p>
      </dgm:t>
    </dgm:pt>
    <dgm:pt modelId="{E5EB0715-6752-440E-8164-198B23FE6851}" type="sibTrans" cxnId="{41F19550-C705-4264-981D-D3E01A5C062E}">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1">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1" custScaleY="190792" custLinFactNeighborY="-1107">
        <dgm:presLayoutVars>
          <dgm:bulletEnabled val="1"/>
        </dgm:presLayoutVars>
      </dgm:prSet>
      <dgm:spPr/>
      <dgm:t>
        <a:bodyPr/>
        <a:lstStyle/>
        <a:p>
          <a:endParaRPr lang="en-US"/>
        </a:p>
      </dgm:t>
    </dgm:pt>
  </dgm:ptLst>
  <dgm:cxnLst>
    <dgm:cxn modelId="{AFC4B292-F2BE-4BC3-99D7-AC40DF0A13DF}" srcId="{9D0DE03D-8BFD-40C7-9E4B-26ED58C34D3F}" destId="{04067EF7-C485-41D4-A904-51522145F1D7}" srcOrd="1" destOrd="0" parTransId="{200BBD64-6A9E-4EE8-84F2-61477AF95316}" sibTransId="{6C268FF5-6CBD-4AE5-A399-8F07724B166A}"/>
    <dgm:cxn modelId="{5E9C018E-7DB9-4967-8955-DE2A9546AD29}" type="presOf" srcId="{B4E9727D-3325-4FC5-A589-A2969FAE0BB9}" destId="{CB9FF952-D44F-4AD3-B937-C35AEEABBF05}" srcOrd="0" destOrd="0" presId="urn:microsoft.com/office/officeart/2005/8/layout/chevron2"/>
    <dgm:cxn modelId="{0C1E7164-20CB-40F7-AD44-1064997EE066}" type="presOf" srcId="{17F8E4EF-B3BB-4005-BEAB-07191CD41B34}" destId="{6A71BC6F-D34F-4DBF-916D-F113DA6FE9FA}" srcOrd="0" destOrd="0" presId="urn:microsoft.com/office/officeart/2005/8/layout/chevron2"/>
    <dgm:cxn modelId="{2CA36486-EFFF-4A51-8F20-FBE056F9CC4A}" type="presOf" srcId="{04067EF7-C485-41D4-A904-51522145F1D7}" destId="{6A71BC6F-D34F-4DBF-916D-F113DA6FE9FA}" srcOrd="0" destOrd="2" presId="urn:microsoft.com/office/officeart/2005/8/layout/chevron2"/>
    <dgm:cxn modelId="{0F612519-D629-4DD3-8A07-67AF8CE28F1E}" srcId="{04067EF7-C485-41D4-A904-51522145F1D7}" destId="{F9358DAA-107B-46AE-973A-2F504C29C32B}" srcOrd="0" destOrd="0" parTransId="{B3DE9106-B353-46B6-9E70-02522BE985BA}" sibTransId="{5E1B945A-35A8-4CEF-9DBC-C169216387DA}"/>
    <dgm:cxn modelId="{A4DB7BE5-BA66-4F78-B0FB-215298367738}" srcId="{9D0DE03D-8BFD-40C7-9E4B-26ED58C34D3F}" destId="{17F8E4EF-B3BB-4005-BEAB-07191CD41B34}" srcOrd="0" destOrd="0" parTransId="{36C9C4FD-EE55-4DB9-AC5F-4F952C374977}" sibTransId="{A92DC84B-4254-4745-9082-6F8B807D720E}"/>
    <dgm:cxn modelId="{41F19550-C705-4264-981D-D3E01A5C062E}" srcId="{17F8E4EF-B3BB-4005-BEAB-07191CD41B34}" destId="{630A5D94-8116-4D11-B6B8-7537CDB04061}" srcOrd="0" destOrd="0" parTransId="{3FCABEBD-9384-4431-BF7E-E94DD3A284CB}" sibTransId="{E5EB0715-6752-440E-8164-198B23FE6851}"/>
    <dgm:cxn modelId="{7CB3D1E6-81CE-4B21-8973-BAF330B2B75E}" srcId="{B4E9727D-3325-4FC5-A589-A2969FAE0BB9}" destId="{9D0DE03D-8BFD-40C7-9E4B-26ED58C34D3F}" srcOrd="0" destOrd="0" parTransId="{6C531D7A-F01E-4BC7-8EFF-5CA594F8D1D4}" sibTransId="{A630F532-4100-4BD7-827D-613AEF4A4036}"/>
    <dgm:cxn modelId="{955947DA-DDE9-4792-A657-36659200500A}" type="presOf" srcId="{630A5D94-8116-4D11-B6B8-7537CDB04061}" destId="{6A71BC6F-D34F-4DBF-916D-F113DA6FE9FA}" srcOrd="0" destOrd="1" presId="urn:microsoft.com/office/officeart/2005/8/layout/chevron2"/>
    <dgm:cxn modelId="{CEAEB94F-B0BA-4EA2-A9CD-C4E55B8FB69E}" type="presOf" srcId="{F9358DAA-107B-46AE-973A-2F504C29C32B}" destId="{6A71BC6F-D34F-4DBF-916D-F113DA6FE9FA}" srcOrd="0" destOrd="3" presId="urn:microsoft.com/office/officeart/2005/8/layout/chevron2"/>
    <dgm:cxn modelId="{805DDC9D-8012-46CB-94A7-F4EF4216925F}" type="presOf" srcId="{9D0DE03D-8BFD-40C7-9E4B-26ED58C34D3F}" destId="{0857A9E4-F5AD-4713-9784-5C8DB147A775}" srcOrd="0" destOrd="0" presId="urn:microsoft.com/office/officeart/2005/8/layout/chevron2"/>
    <dgm:cxn modelId="{B6337CDA-3003-4980-B354-140190C9CB0D}" type="presParOf" srcId="{CB9FF952-D44F-4AD3-B937-C35AEEABBF05}" destId="{CE5370DE-414D-4F98-9AB5-E45C955E4EDC}" srcOrd="0" destOrd="0" presId="urn:microsoft.com/office/officeart/2005/8/layout/chevron2"/>
    <dgm:cxn modelId="{CE5FEBE3-E1FD-481B-99D1-939F17D0A6B9}" type="presParOf" srcId="{CE5370DE-414D-4F98-9AB5-E45C955E4EDC}" destId="{0857A9E4-F5AD-4713-9784-5C8DB147A775}" srcOrd="0" destOrd="0" presId="urn:microsoft.com/office/officeart/2005/8/layout/chevron2"/>
    <dgm:cxn modelId="{917EF111-A3D7-4246-ABA4-3F01B7B4441C}" type="presParOf" srcId="{CE5370DE-414D-4F98-9AB5-E45C955E4EDC}" destId="{6A71BC6F-D34F-4DBF-916D-F113DA6FE9F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2400" dirty="0" smtClean="0"/>
            <a:t>STANDARD: </a:t>
          </a:r>
          <a:r>
            <a:rPr lang="en-US" altLang="en-US" sz="2400" i="1" dirty="0" smtClean="0"/>
            <a:t>Monitoring efforts must provide a</a:t>
          </a:r>
          <a:r>
            <a:rPr lang="en-US" altLang="en-US" sz="2400" b="1" i="1" dirty="0" smtClean="0"/>
            <a:t> reasonable assurance</a:t>
          </a:r>
          <a:r>
            <a:rPr lang="en-US" altLang="en-US" sz="2400" i="1" dirty="0" smtClean="0"/>
            <a:t> that a subgrantee administers Federal funds in compliance with laws and regulations, and that performance goals are achieved</a:t>
          </a:r>
          <a:r>
            <a:rPr lang="en-US" altLang="en-US" sz="2400" dirty="0" smtClean="0"/>
            <a:t>.  </a:t>
          </a:r>
          <a:endParaRPr lang="en-US" sz="3200" dirty="0"/>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1">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1" custScaleY="190792" custLinFactNeighborY="-1107">
        <dgm:presLayoutVars>
          <dgm:bulletEnabled val="1"/>
        </dgm:presLayoutVars>
      </dgm:prSet>
      <dgm:spPr/>
      <dgm:t>
        <a:bodyPr/>
        <a:lstStyle/>
        <a:p>
          <a:endParaRPr lang="en-US"/>
        </a:p>
      </dgm:t>
    </dgm:pt>
  </dgm:ptLst>
  <dgm:cxnLst>
    <dgm:cxn modelId="{9B5576D3-15F7-4C7E-9A71-2063E984F495}" type="presOf" srcId="{17F8E4EF-B3BB-4005-BEAB-07191CD41B34}" destId="{6A71BC6F-D34F-4DBF-916D-F113DA6FE9FA}" srcOrd="0" destOrd="0" presId="urn:microsoft.com/office/officeart/2005/8/layout/chevron2"/>
    <dgm:cxn modelId="{A4DB7BE5-BA66-4F78-B0FB-215298367738}" srcId="{9D0DE03D-8BFD-40C7-9E4B-26ED58C34D3F}" destId="{17F8E4EF-B3BB-4005-BEAB-07191CD41B34}" srcOrd="0" destOrd="0" parTransId="{36C9C4FD-EE55-4DB9-AC5F-4F952C374977}" sibTransId="{A92DC84B-4254-4745-9082-6F8B807D720E}"/>
    <dgm:cxn modelId="{4FBC2B19-EA93-472F-86BD-AE64D255A81E}" type="presOf" srcId="{9D0DE03D-8BFD-40C7-9E4B-26ED58C34D3F}" destId="{0857A9E4-F5AD-4713-9784-5C8DB147A775}" srcOrd="0" destOrd="0" presId="urn:microsoft.com/office/officeart/2005/8/layout/chevron2"/>
    <dgm:cxn modelId="{7CB3D1E6-81CE-4B21-8973-BAF330B2B75E}" srcId="{B4E9727D-3325-4FC5-A589-A2969FAE0BB9}" destId="{9D0DE03D-8BFD-40C7-9E4B-26ED58C34D3F}" srcOrd="0" destOrd="0" parTransId="{6C531D7A-F01E-4BC7-8EFF-5CA594F8D1D4}" sibTransId="{A630F532-4100-4BD7-827D-613AEF4A4036}"/>
    <dgm:cxn modelId="{069F2E54-959D-4B3E-8112-86D795C6DF88}" type="presOf" srcId="{B4E9727D-3325-4FC5-A589-A2969FAE0BB9}" destId="{CB9FF952-D44F-4AD3-B937-C35AEEABBF05}" srcOrd="0" destOrd="0" presId="urn:microsoft.com/office/officeart/2005/8/layout/chevron2"/>
    <dgm:cxn modelId="{0A2E8C1D-C2A5-48A5-84B8-7A5101338E23}" type="presParOf" srcId="{CB9FF952-D44F-4AD3-B937-C35AEEABBF05}" destId="{CE5370DE-414D-4F98-9AB5-E45C955E4EDC}" srcOrd="0" destOrd="0" presId="urn:microsoft.com/office/officeart/2005/8/layout/chevron2"/>
    <dgm:cxn modelId="{45392EBF-300B-4B3D-8062-4AE1A2FB534C}" type="presParOf" srcId="{CE5370DE-414D-4F98-9AB5-E45C955E4EDC}" destId="{0857A9E4-F5AD-4713-9784-5C8DB147A775}" srcOrd="0" destOrd="0" presId="urn:microsoft.com/office/officeart/2005/8/layout/chevron2"/>
    <dgm:cxn modelId="{AD66C02A-EE36-4965-A41C-5595F7CE127B}" type="presParOf" srcId="{CE5370DE-414D-4F98-9AB5-E45C955E4EDC}" destId="{6A71BC6F-D34F-4DBF-916D-F113DA6FE9F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993C-9A3E-4366-A905-DF1CFB25CABA}">
      <dsp:nvSpPr>
        <dsp:cNvPr id="0" name=""/>
        <dsp:cNvSpPr/>
      </dsp:nvSpPr>
      <dsp:spPr>
        <a:xfrm>
          <a:off x="438616" y="740208"/>
          <a:ext cx="4144211" cy="2141703"/>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4C3DF-79E0-4C9A-A048-F0D05DD95B48}">
      <dsp:nvSpPr>
        <dsp:cNvPr id="0" name=""/>
        <dsp:cNvSpPr/>
      </dsp:nvSpPr>
      <dsp:spPr>
        <a:xfrm>
          <a:off x="523464" y="1034980"/>
          <a:ext cx="1924438"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7.31.17</a:t>
          </a:r>
        </a:p>
        <a:p>
          <a:pPr lvl="0" algn="l" defTabSz="444500">
            <a:lnSpc>
              <a:spcPct val="100000"/>
            </a:lnSpc>
            <a:spcBef>
              <a:spcPct val="0"/>
            </a:spcBef>
            <a:spcAft>
              <a:spcPts val="0"/>
            </a:spcAft>
          </a:pPr>
          <a:r>
            <a:rPr lang="en-US" sz="1800" kern="1200" dirty="0" smtClean="0">
              <a:solidFill>
                <a:schemeClr val="bg1"/>
              </a:solidFill>
            </a:rPr>
            <a:t>2016-2017 </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r>
            <a:rPr lang="en-US" sz="1800" kern="1200" dirty="0" smtClean="0">
              <a:solidFill>
                <a:schemeClr val="bg1"/>
              </a:solidFill>
            </a:rPr>
            <a:t> Column H</a:t>
          </a:r>
        </a:p>
        <a:p>
          <a:pPr lvl="0" algn="l" defTabSz="444500">
            <a:lnSpc>
              <a:spcPct val="100000"/>
            </a:lnSpc>
            <a:spcBef>
              <a:spcPct val="0"/>
            </a:spcBef>
            <a:spcAft>
              <a:spcPts val="0"/>
            </a:spcAft>
          </a:pPr>
          <a:endParaRPr lang="en-US" sz="900" kern="1200" dirty="0" smtClean="0">
            <a:solidFill>
              <a:schemeClr val="bg1"/>
            </a:solidFill>
          </a:endParaRPr>
        </a:p>
        <a:p>
          <a:pPr lvl="0" algn="l" defTabSz="444500">
            <a:lnSpc>
              <a:spcPct val="90000"/>
            </a:lnSpc>
            <a:spcBef>
              <a:spcPct val="0"/>
            </a:spcBef>
            <a:spcAft>
              <a:spcPct val="35000"/>
            </a:spcAft>
          </a:pPr>
          <a:r>
            <a:rPr lang="en-US" sz="3600" b="1" kern="1200" dirty="0" smtClean="0">
              <a:solidFill>
                <a:schemeClr val="bg1"/>
              </a:solidFill>
            </a:rPr>
            <a:t>64.96%</a:t>
          </a:r>
          <a:endParaRPr lang="en-US" sz="3600" b="1" kern="1200" dirty="0">
            <a:solidFill>
              <a:schemeClr val="bg1"/>
            </a:solidFill>
          </a:endParaRPr>
        </a:p>
      </dsp:txBody>
      <dsp:txXfrm>
        <a:off x="523464" y="1034980"/>
        <a:ext cx="1924438" cy="1832201"/>
      </dsp:txXfrm>
    </dsp:sp>
    <dsp:sp modelId="{F9F78860-5E21-4BE5-86BF-2D4E45B45C8A}">
      <dsp:nvSpPr>
        <dsp:cNvPr id="0" name=""/>
        <dsp:cNvSpPr/>
      </dsp:nvSpPr>
      <dsp:spPr>
        <a:xfrm>
          <a:off x="2455614" y="1034980"/>
          <a:ext cx="2100524"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8.30.18  </a:t>
          </a:r>
        </a:p>
        <a:p>
          <a:pPr lvl="0" algn="l" defTabSz="444500">
            <a:lnSpc>
              <a:spcPct val="100000"/>
            </a:lnSpc>
            <a:spcBef>
              <a:spcPct val="0"/>
            </a:spcBef>
            <a:spcAft>
              <a:spcPts val="0"/>
            </a:spcAft>
          </a:pPr>
          <a:r>
            <a:rPr lang="en-US" sz="1800" kern="1200" dirty="0" smtClean="0">
              <a:solidFill>
                <a:schemeClr val="bg1"/>
              </a:solidFill>
            </a:rPr>
            <a:t>   2017-2018</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p>
        <a:p>
          <a:pPr lvl="0" algn="l" defTabSz="444500">
            <a:lnSpc>
              <a:spcPct val="100000"/>
            </a:lnSpc>
            <a:spcBef>
              <a:spcPct val="0"/>
            </a:spcBef>
            <a:spcAft>
              <a:spcPts val="0"/>
            </a:spcAft>
          </a:pPr>
          <a:r>
            <a:rPr lang="en-US" sz="1800" kern="1200" dirty="0" smtClean="0">
              <a:solidFill>
                <a:schemeClr val="bg1"/>
              </a:solidFill>
            </a:rPr>
            <a:t>   Column H</a:t>
          </a:r>
        </a:p>
        <a:p>
          <a:pPr lvl="0" algn="l" defTabSz="444500">
            <a:lnSpc>
              <a:spcPct val="100000"/>
            </a:lnSpc>
            <a:spcBef>
              <a:spcPct val="0"/>
            </a:spcBef>
            <a:spcAft>
              <a:spcPts val="0"/>
            </a:spcAft>
          </a:pPr>
          <a:endParaRPr lang="en-US" sz="800" kern="1200" dirty="0" smtClean="0">
            <a:solidFill>
              <a:schemeClr val="bg1"/>
            </a:solidFill>
          </a:endParaRPr>
        </a:p>
        <a:p>
          <a:pPr lvl="0" algn="l" defTabSz="444500">
            <a:lnSpc>
              <a:spcPct val="90000"/>
            </a:lnSpc>
            <a:spcBef>
              <a:spcPct val="0"/>
            </a:spcBef>
            <a:spcAft>
              <a:spcPct val="35000"/>
            </a:spcAft>
          </a:pPr>
          <a:r>
            <a:rPr lang="en-US" sz="2700" b="1" kern="1200" dirty="0" smtClean="0">
              <a:solidFill>
                <a:schemeClr val="bg1"/>
              </a:solidFill>
            </a:rPr>
            <a:t> </a:t>
          </a:r>
          <a:r>
            <a:rPr lang="en-US" sz="3600" b="1" kern="1200" dirty="0" smtClean="0">
              <a:solidFill>
                <a:schemeClr val="bg1"/>
              </a:solidFill>
            </a:rPr>
            <a:t>70.86%</a:t>
          </a:r>
          <a:endParaRPr lang="en-US" sz="3600" b="1" kern="1200" dirty="0">
            <a:solidFill>
              <a:schemeClr val="bg1"/>
            </a:solidFill>
          </a:endParaRPr>
        </a:p>
      </dsp:txBody>
      <dsp:txXfrm>
        <a:off x="2455614" y="1034980"/>
        <a:ext cx="2100524" cy="1832201"/>
      </dsp:txXfrm>
    </dsp:sp>
    <dsp:sp modelId="{250BFB7F-2AC0-42D0-93E5-CAC2B552A472}">
      <dsp:nvSpPr>
        <dsp:cNvPr id="0" name=""/>
        <dsp:cNvSpPr/>
      </dsp:nvSpPr>
      <dsp:spPr>
        <a:xfrm>
          <a:off x="3708005" y="292037"/>
          <a:ext cx="809788" cy="809788"/>
        </a:xfrm>
        <a:prstGeom prst="plus">
          <a:avLst>
            <a:gd name="adj" fmla="val 328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5712E-2DC8-47C2-9294-3F5A9DB7E005}">
      <dsp:nvSpPr>
        <dsp:cNvPr id="0" name=""/>
        <dsp:cNvSpPr/>
      </dsp:nvSpPr>
      <dsp:spPr>
        <a:xfrm>
          <a:off x="429488" y="482960"/>
          <a:ext cx="762153" cy="261183"/>
        </a:xfrm>
        <a:prstGeom prst="rect">
          <a:avLst/>
        </a:prstGeom>
        <a:solidFill>
          <a:srgbClr val="FFC000"/>
        </a:solidFill>
        <a:ln w="127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41B6D-B56F-4F23-9FBC-E33399688F30}">
      <dsp:nvSpPr>
        <dsp:cNvPr id="0" name=""/>
        <dsp:cNvSpPr/>
      </dsp:nvSpPr>
      <dsp:spPr>
        <a:xfrm>
          <a:off x="2338585" y="938670"/>
          <a:ext cx="476" cy="1749928"/>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168594" y="171582"/>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396374"/>
        <a:ext cx="786774" cy="337189"/>
      </dsp:txXfrm>
    </dsp:sp>
    <dsp:sp modelId="{6A71BC6F-D34F-4DBF-916D-F113DA6FE9FA}">
      <dsp:nvSpPr>
        <dsp:cNvPr id="0" name=""/>
        <dsp:cNvSpPr/>
      </dsp:nvSpPr>
      <dsp:spPr>
        <a:xfrm rot="5400000">
          <a:off x="3924384" y="-3137610"/>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Review financial and performance reports</a:t>
          </a:r>
          <a:endParaRPr lang="en-US" sz="2400" kern="1200" dirty="0"/>
        </a:p>
      </dsp:txBody>
      <dsp:txXfrm rot="-5400000">
        <a:off x="786774" y="35664"/>
        <a:ext cx="6970132" cy="659248"/>
      </dsp:txXfrm>
    </dsp:sp>
    <dsp:sp modelId="{3656CC33-4215-4409-869B-19946C458139}">
      <dsp:nvSpPr>
        <dsp:cNvPr id="0" name=""/>
        <dsp:cNvSpPr/>
      </dsp:nvSpPr>
      <dsp:spPr>
        <a:xfrm rot="5400000">
          <a:off x="-168594" y="1147123"/>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 </a:t>
          </a:r>
          <a:endParaRPr lang="en-US" sz="1100" kern="1200" dirty="0"/>
        </a:p>
      </dsp:txBody>
      <dsp:txXfrm rot="-5400000">
        <a:off x="1" y="1371915"/>
        <a:ext cx="786774" cy="337189"/>
      </dsp:txXfrm>
    </dsp:sp>
    <dsp:sp modelId="{202E83CC-E1F9-46AB-93C2-157FC02D6FB8}">
      <dsp:nvSpPr>
        <dsp:cNvPr id="0" name=""/>
        <dsp:cNvSpPr/>
      </dsp:nvSpPr>
      <dsp:spPr>
        <a:xfrm rot="5400000">
          <a:off x="3924384" y="-2159081"/>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Ensure that local programs takes timely and appropriate action on all deficiencies and take action if not (CAP)</a:t>
          </a:r>
          <a:endParaRPr lang="en-US" sz="1900" kern="1200" dirty="0"/>
        </a:p>
      </dsp:txBody>
      <dsp:txXfrm rot="-5400000">
        <a:off x="786774" y="1014193"/>
        <a:ext cx="6970132" cy="659248"/>
      </dsp:txXfrm>
    </dsp:sp>
    <dsp:sp modelId="{E3199B37-4B1A-480D-A54C-F88F0C0BB2DA}">
      <dsp:nvSpPr>
        <dsp:cNvPr id="0" name=""/>
        <dsp:cNvSpPr/>
      </dsp:nvSpPr>
      <dsp:spPr>
        <a:xfrm rot="5400000">
          <a:off x="-168594" y="2122663"/>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2347455"/>
        <a:ext cx="786774" cy="337189"/>
      </dsp:txXfrm>
    </dsp:sp>
    <dsp:sp modelId="{DD38A0C3-402F-46C5-BDBF-3C7184198ED0}">
      <dsp:nvSpPr>
        <dsp:cNvPr id="0" name=""/>
        <dsp:cNvSpPr/>
      </dsp:nvSpPr>
      <dsp:spPr>
        <a:xfrm rot="5400000">
          <a:off x="3924384" y="-1183541"/>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Issue a decision for audit findings</a:t>
          </a:r>
          <a:endParaRPr lang="en-US" sz="2400" kern="1200" dirty="0"/>
        </a:p>
      </dsp:txBody>
      <dsp:txXfrm rot="-5400000">
        <a:off x="786774" y="1989733"/>
        <a:ext cx="6970132" cy="659248"/>
      </dsp:txXfrm>
    </dsp:sp>
    <dsp:sp modelId="{2ADDF603-AC73-4FAE-98A1-A7D7B2321B30}">
      <dsp:nvSpPr>
        <dsp:cNvPr id="0" name=""/>
        <dsp:cNvSpPr/>
      </dsp:nvSpPr>
      <dsp:spPr>
        <a:xfrm rot="5400000">
          <a:off x="-168594" y="3101192"/>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3325984"/>
        <a:ext cx="786774" cy="337189"/>
      </dsp:txXfrm>
    </dsp:sp>
    <dsp:sp modelId="{821624E9-6D84-4168-BA6B-4FB52C186C41}">
      <dsp:nvSpPr>
        <dsp:cNvPr id="0" name=""/>
        <dsp:cNvSpPr/>
      </dsp:nvSpPr>
      <dsp:spPr>
        <a:xfrm rot="5400000">
          <a:off x="3924384" y="-208000"/>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Verify that every </a:t>
          </a:r>
          <a:r>
            <a:rPr lang="en-US" sz="2400" kern="1200" dirty="0" err="1" smtClean="0"/>
            <a:t>subgrantee</a:t>
          </a:r>
          <a:r>
            <a:rPr lang="en-US" sz="2400" kern="1200" dirty="0" smtClean="0"/>
            <a:t> is audited as required</a:t>
          </a:r>
          <a:endParaRPr lang="en-US" sz="2400" kern="1200" dirty="0"/>
        </a:p>
      </dsp:txBody>
      <dsp:txXfrm rot="-5400000">
        <a:off x="786774" y="2965274"/>
        <a:ext cx="6970132" cy="659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375247" y="1133017"/>
          <a:ext cx="2501647" cy="17511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Risk  Indicator</a:t>
          </a:r>
          <a:endParaRPr lang="en-US" sz="2500" kern="1200" dirty="0"/>
        </a:p>
      </dsp:txBody>
      <dsp:txXfrm rot="-5400000">
        <a:off x="1" y="1633347"/>
        <a:ext cx="1751153" cy="750494"/>
      </dsp:txXfrm>
    </dsp:sp>
    <dsp:sp modelId="{6A71BC6F-D34F-4DBF-916D-F113DA6FE9FA}">
      <dsp:nvSpPr>
        <dsp:cNvPr id="0" name=""/>
        <dsp:cNvSpPr/>
      </dsp:nvSpPr>
      <dsp:spPr>
        <a:xfrm rot="5400000">
          <a:off x="3256608" y="-1503856"/>
          <a:ext cx="3102413" cy="6113323"/>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ln>
        <a:effectLst>
          <a:reflection blurRad="6350" stA="50000" endA="300" endPos="55500" dist="1016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altLang="en-US" sz="3200" kern="1200" dirty="0" smtClean="0">
              <a:latin typeface="+mn-lt"/>
            </a:rPr>
            <a:t>Why do grantees have to monitor </a:t>
          </a:r>
          <a:r>
            <a:rPr lang="en-US" altLang="en-US" sz="3200" kern="1200" dirty="0" err="1" smtClean="0">
              <a:latin typeface="+mn-lt"/>
            </a:rPr>
            <a:t>subrecipients</a:t>
          </a:r>
          <a:r>
            <a:rPr lang="en-US" altLang="en-US" sz="3200" kern="1200" dirty="0" smtClean="0">
              <a:latin typeface="Arial" panose="020B0604020202020204" pitchFamily="34" charset="0"/>
              <a:cs typeface="Arial" panose="020B0604020202020204" pitchFamily="34" charset="0"/>
            </a:rPr>
            <a:t>?</a:t>
          </a:r>
          <a:endParaRPr lang="en-US" sz="3200" kern="1200" dirty="0">
            <a:latin typeface="+mn-lt"/>
          </a:endParaRPr>
        </a:p>
        <a:p>
          <a:pPr marL="571500" lvl="2" indent="-285750" algn="l" defTabSz="1244600">
            <a:lnSpc>
              <a:spcPct val="90000"/>
            </a:lnSpc>
            <a:spcBef>
              <a:spcPct val="0"/>
            </a:spcBef>
            <a:spcAft>
              <a:spcPct val="15000"/>
            </a:spcAft>
            <a:buChar char="••"/>
          </a:pPr>
          <a:r>
            <a:rPr lang="en-US" altLang="en-US" sz="2800" kern="1200" dirty="0" smtClean="0">
              <a:latin typeface="+mn-lt"/>
            </a:rPr>
            <a:t>It’s the </a:t>
          </a:r>
          <a:r>
            <a:rPr lang="en-US" altLang="en-US" sz="2800" u="sng" kern="1200" dirty="0" smtClean="0">
              <a:latin typeface="+mn-lt"/>
            </a:rPr>
            <a:t>law</a:t>
          </a:r>
          <a:r>
            <a:rPr lang="en-US" altLang="en-US" sz="2800" kern="1200" dirty="0" smtClean="0">
              <a:latin typeface="+mn-lt"/>
            </a:rPr>
            <a:t>.</a:t>
          </a:r>
          <a:endParaRPr lang="en-US" sz="2800" kern="1200" dirty="0">
            <a:latin typeface="+mn-lt"/>
          </a:endParaRPr>
        </a:p>
        <a:p>
          <a:pPr marL="285750" lvl="1" indent="-285750" algn="l" defTabSz="1422400">
            <a:lnSpc>
              <a:spcPct val="90000"/>
            </a:lnSpc>
            <a:spcBef>
              <a:spcPct val="0"/>
            </a:spcBef>
            <a:spcAft>
              <a:spcPct val="15000"/>
            </a:spcAft>
            <a:buChar char="••"/>
          </a:pPr>
          <a:r>
            <a:rPr lang="en-US" altLang="en-US" sz="3200" kern="1200" dirty="0" smtClean="0">
              <a:latin typeface="+mn-lt"/>
            </a:rPr>
            <a:t>How do grantees have to monitor</a:t>
          </a:r>
          <a:r>
            <a:rPr lang="en-US" altLang="en-US" sz="3200" kern="1200" dirty="0" smtClean="0">
              <a:latin typeface="Arial" panose="020B0604020202020204" pitchFamily="34" charset="0"/>
              <a:cs typeface="Arial" panose="020B0604020202020204" pitchFamily="34" charset="0"/>
            </a:rPr>
            <a:t>?</a:t>
          </a:r>
          <a:endParaRPr lang="en-US" sz="3200" kern="1200" dirty="0">
            <a:latin typeface="Arial" panose="020B0604020202020204" pitchFamily="34" charset="0"/>
            <a:cs typeface="Arial" panose="020B0604020202020204" pitchFamily="34" charset="0"/>
          </a:endParaRPr>
        </a:p>
        <a:p>
          <a:pPr marL="571500" lvl="2" indent="-285750" algn="l" defTabSz="1244600">
            <a:lnSpc>
              <a:spcPct val="90000"/>
            </a:lnSpc>
            <a:spcBef>
              <a:spcPct val="0"/>
            </a:spcBef>
            <a:spcAft>
              <a:spcPct val="15000"/>
            </a:spcAft>
            <a:buChar char="••"/>
          </a:pPr>
          <a:r>
            <a:rPr lang="en-US" altLang="en-US" sz="2800" kern="1200" dirty="0" smtClean="0">
              <a:latin typeface="+mn-lt"/>
            </a:rPr>
            <a:t>It’s up to the grantee.  </a:t>
          </a:r>
        </a:p>
      </dsp:txBody>
      <dsp:txXfrm rot="-5400000">
        <a:off x="1751154" y="153045"/>
        <a:ext cx="5961876" cy="2799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375247" y="1133017"/>
          <a:ext cx="2501647" cy="17511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Risk  Indicator</a:t>
          </a:r>
          <a:endParaRPr lang="en-US" sz="2500" kern="1200" dirty="0"/>
        </a:p>
      </dsp:txBody>
      <dsp:txXfrm rot="-5400000">
        <a:off x="1" y="1633347"/>
        <a:ext cx="1751153" cy="750494"/>
      </dsp:txXfrm>
    </dsp:sp>
    <dsp:sp modelId="{6A71BC6F-D34F-4DBF-916D-F113DA6FE9FA}">
      <dsp:nvSpPr>
        <dsp:cNvPr id="0" name=""/>
        <dsp:cNvSpPr/>
      </dsp:nvSpPr>
      <dsp:spPr>
        <a:xfrm rot="5400000">
          <a:off x="3256608" y="-1503856"/>
          <a:ext cx="3102413" cy="6113323"/>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ln>
        <a:effectLst>
          <a:reflection blurRad="6350" stA="50000" endA="300" endPos="55500" dist="1016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altLang="en-US" sz="2400" kern="1200" dirty="0" smtClean="0"/>
            <a:t>STANDARD: </a:t>
          </a:r>
          <a:r>
            <a:rPr lang="en-US" altLang="en-US" sz="2400" i="1" kern="1200" dirty="0" smtClean="0"/>
            <a:t>Monitoring efforts must provide a</a:t>
          </a:r>
          <a:r>
            <a:rPr lang="en-US" altLang="en-US" sz="2400" b="1" i="1" kern="1200" dirty="0" smtClean="0"/>
            <a:t> reasonable assurance</a:t>
          </a:r>
          <a:r>
            <a:rPr lang="en-US" altLang="en-US" sz="2400" i="1" kern="1200" dirty="0" smtClean="0"/>
            <a:t> that a subgrantee administers Federal funds in compliance with laws and regulations, and that performance goals are achieved</a:t>
          </a:r>
          <a:r>
            <a:rPr lang="en-US" altLang="en-US" sz="2400" kern="1200" dirty="0" smtClean="0"/>
            <a:t>.  </a:t>
          </a:r>
          <a:endParaRPr lang="en-US" sz="3200" kern="1200" dirty="0"/>
        </a:p>
      </dsp:txBody>
      <dsp:txXfrm rot="-5400000">
        <a:off x="1751154" y="153045"/>
        <a:ext cx="5961876" cy="2799519"/>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0.37848</cdr:x>
      <cdr:y>0.59328</cdr:y>
    </cdr:from>
    <cdr:to>
      <cdr:x>0.62926</cdr:x>
      <cdr:y>0.86351</cdr:y>
    </cdr:to>
    <cdr:sp macro="" textlink="">
      <cdr:nvSpPr>
        <cdr:cNvPr id="2" name="TextBox 1"/>
        <cdr:cNvSpPr txBox="1"/>
      </cdr:nvSpPr>
      <cdr:spPr>
        <a:xfrm xmlns:a="http://schemas.openxmlformats.org/drawingml/2006/main">
          <a:off x="2536193" y="2543107"/>
          <a:ext cx="1680456" cy="11583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ABE Level  2</a:t>
          </a:r>
        </a:p>
        <a:p xmlns:a="http://schemas.openxmlformats.org/drawingml/2006/main">
          <a:r>
            <a:rPr lang="en-US" sz="2000" b="1" dirty="0" smtClean="0"/>
            <a:t>     1,152</a:t>
          </a:r>
        </a:p>
        <a:p xmlns:a="http://schemas.openxmlformats.org/drawingml/2006/main">
          <a:r>
            <a:rPr lang="en-US" sz="2000" b="1" dirty="0" smtClean="0"/>
            <a:t>       30%</a:t>
          </a:r>
        </a:p>
        <a:p xmlns:a="http://schemas.openxmlformats.org/drawingml/2006/main">
          <a:endParaRPr lang="en-US" sz="2000" b="1" dirty="0"/>
        </a:p>
      </cdr:txBody>
    </cdr:sp>
  </cdr:relSizeAnchor>
  <cdr:relSizeAnchor xmlns:cdr="http://schemas.openxmlformats.org/drawingml/2006/chartDrawing">
    <cdr:from>
      <cdr:x>0.21637</cdr:x>
      <cdr:y>0.39196</cdr:y>
    </cdr:from>
    <cdr:to>
      <cdr:x>0.45137</cdr:x>
      <cdr:y>0.64011</cdr:y>
    </cdr:to>
    <cdr:sp macro="" textlink="">
      <cdr:nvSpPr>
        <cdr:cNvPr id="3" name="TextBox 2"/>
        <cdr:cNvSpPr txBox="1"/>
      </cdr:nvSpPr>
      <cdr:spPr>
        <a:xfrm xmlns:a="http://schemas.openxmlformats.org/drawingml/2006/main">
          <a:off x="1449896" y="1680152"/>
          <a:ext cx="1574715" cy="10636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ABE Level 4</a:t>
          </a:r>
        </a:p>
        <a:p xmlns:a="http://schemas.openxmlformats.org/drawingml/2006/main">
          <a:r>
            <a:rPr lang="en-US" sz="2000" b="1" dirty="0" smtClean="0"/>
            <a:t>     719</a:t>
          </a:r>
        </a:p>
        <a:p xmlns:a="http://schemas.openxmlformats.org/drawingml/2006/main">
          <a:r>
            <a:rPr lang="en-US" sz="2000" b="1" dirty="0" smtClean="0"/>
            <a:t>     19%</a:t>
          </a:r>
        </a:p>
        <a:p xmlns:a="http://schemas.openxmlformats.org/drawingml/2006/main">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9/17/2018</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391453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26245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12</a:t>
            </a:fld>
            <a:endParaRPr lang="en-US" dirty="0"/>
          </a:p>
        </p:txBody>
      </p:sp>
    </p:spTree>
    <p:extLst>
      <p:ext uri="{BB962C8B-B14F-4D97-AF65-F5344CB8AC3E}">
        <p14:creationId xmlns:p14="http://schemas.microsoft.com/office/powerpoint/2010/main" val="384456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13</a:t>
            </a:fld>
            <a:endParaRPr lang="en-US" dirty="0"/>
          </a:p>
        </p:txBody>
      </p:sp>
    </p:spTree>
    <p:extLst>
      <p:ext uri="{BB962C8B-B14F-4D97-AF65-F5344CB8AC3E}">
        <p14:creationId xmlns:p14="http://schemas.microsoft.com/office/powerpoint/2010/main" val="207673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14</a:t>
            </a:fld>
            <a:endParaRPr lang="en-US" dirty="0"/>
          </a:p>
        </p:txBody>
      </p:sp>
    </p:spTree>
    <p:extLst>
      <p:ext uri="{BB962C8B-B14F-4D97-AF65-F5344CB8AC3E}">
        <p14:creationId xmlns:p14="http://schemas.microsoft.com/office/powerpoint/2010/main" val="140053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15</a:t>
            </a:fld>
            <a:endParaRPr lang="en-US" dirty="0"/>
          </a:p>
        </p:txBody>
      </p:sp>
    </p:spTree>
    <p:extLst>
      <p:ext uri="{BB962C8B-B14F-4D97-AF65-F5344CB8AC3E}">
        <p14:creationId xmlns:p14="http://schemas.microsoft.com/office/powerpoint/2010/main" val="111807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16</a:t>
            </a:fld>
            <a:endParaRPr lang="en-US" dirty="0"/>
          </a:p>
        </p:txBody>
      </p:sp>
    </p:spTree>
    <p:extLst>
      <p:ext uri="{BB962C8B-B14F-4D97-AF65-F5344CB8AC3E}">
        <p14:creationId xmlns:p14="http://schemas.microsoft.com/office/powerpoint/2010/main" val="107215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17</a:t>
            </a:fld>
            <a:endParaRPr lang="en-US" dirty="0"/>
          </a:p>
        </p:txBody>
      </p:sp>
    </p:spTree>
    <p:extLst>
      <p:ext uri="{BB962C8B-B14F-4D97-AF65-F5344CB8AC3E}">
        <p14:creationId xmlns:p14="http://schemas.microsoft.com/office/powerpoint/2010/main" val="189618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18</a:t>
            </a:fld>
            <a:endParaRPr lang="en-US" dirty="0"/>
          </a:p>
        </p:txBody>
      </p:sp>
    </p:spTree>
    <p:extLst>
      <p:ext uri="{BB962C8B-B14F-4D97-AF65-F5344CB8AC3E}">
        <p14:creationId xmlns:p14="http://schemas.microsoft.com/office/powerpoint/2010/main" val="143897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19</a:t>
            </a:fld>
            <a:endParaRPr lang="en-US" dirty="0"/>
          </a:p>
        </p:txBody>
      </p:sp>
    </p:spTree>
    <p:extLst>
      <p:ext uri="{BB962C8B-B14F-4D97-AF65-F5344CB8AC3E}">
        <p14:creationId xmlns:p14="http://schemas.microsoft.com/office/powerpoint/2010/main" val="77115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143670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20</a:t>
            </a:fld>
            <a:endParaRPr lang="en-US" dirty="0"/>
          </a:p>
        </p:txBody>
      </p:sp>
    </p:spTree>
    <p:extLst>
      <p:ext uri="{BB962C8B-B14F-4D97-AF65-F5344CB8AC3E}">
        <p14:creationId xmlns:p14="http://schemas.microsoft.com/office/powerpoint/2010/main" val="78119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Number separated before gain is inching up as we finalize reports for 2017-2018. We are at 30 percent, six percentage points down from a year ago. Let’s continue to work on reducing the number of students who exit without gains. </a:t>
            </a:r>
          </a:p>
        </p:txBody>
      </p:sp>
      <p:sp>
        <p:nvSpPr>
          <p:cNvPr id="4" name="Slide Number Placeholder 3"/>
          <p:cNvSpPr>
            <a:spLocks noGrp="1"/>
          </p:cNvSpPr>
          <p:nvPr>
            <p:ph type="sldNum" sz="quarter" idx="10"/>
          </p:nvPr>
        </p:nvSpPr>
        <p:spPr/>
        <p:txBody>
          <a:bodyPr/>
          <a:lstStyle/>
          <a:p>
            <a:fld id="{49B59CAB-624C-40FA-9C12-FC7C33968AFF}" type="slidenum">
              <a:rPr lang="en-US" smtClean="0"/>
              <a:t>21</a:t>
            </a:fld>
            <a:endParaRPr lang="en-US" dirty="0"/>
          </a:p>
        </p:txBody>
      </p:sp>
    </p:spTree>
    <p:extLst>
      <p:ext uri="{BB962C8B-B14F-4D97-AF65-F5344CB8AC3E}">
        <p14:creationId xmlns:p14="http://schemas.microsoft.com/office/powerpoint/2010/main" val="3408982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11230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1261000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24</a:t>
            </a:fld>
            <a:endParaRPr lang="en-US" dirty="0"/>
          </a:p>
        </p:txBody>
      </p:sp>
    </p:spTree>
    <p:extLst>
      <p:ext uri="{BB962C8B-B14F-4D97-AF65-F5344CB8AC3E}">
        <p14:creationId xmlns:p14="http://schemas.microsoft.com/office/powerpoint/2010/main" val="3055279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25</a:t>
            </a:fld>
            <a:endParaRPr lang="en-US" dirty="0"/>
          </a:p>
        </p:txBody>
      </p:sp>
    </p:spTree>
    <p:extLst>
      <p:ext uri="{BB962C8B-B14F-4D97-AF65-F5344CB8AC3E}">
        <p14:creationId xmlns:p14="http://schemas.microsoft.com/office/powerpoint/2010/main" val="109814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26</a:t>
            </a:fld>
            <a:endParaRPr lang="en-US" dirty="0"/>
          </a:p>
        </p:txBody>
      </p:sp>
    </p:spTree>
    <p:extLst>
      <p:ext uri="{BB962C8B-B14F-4D97-AF65-F5344CB8AC3E}">
        <p14:creationId xmlns:p14="http://schemas.microsoft.com/office/powerpoint/2010/main" val="2649066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27</a:t>
            </a:fld>
            <a:endParaRPr lang="en-US" dirty="0"/>
          </a:p>
        </p:txBody>
      </p:sp>
    </p:spTree>
    <p:extLst>
      <p:ext uri="{BB962C8B-B14F-4D97-AF65-F5344CB8AC3E}">
        <p14:creationId xmlns:p14="http://schemas.microsoft.com/office/powerpoint/2010/main" val="11711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28</a:t>
            </a:fld>
            <a:endParaRPr lang="en-US" dirty="0"/>
          </a:p>
        </p:txBody>
      </p:sp>
    </p:spTree>
    <p:extLst>
      <p:ext uri="{BB962C8B-B14F-4D97-AF65-F5344CB8AC3E}">
        <p14:creationId xmlns:p14="http://schemas.microsoft.com/office/powerpoint/2010/main" val="1395404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29</a:t>
            </a:fld>
            <a:endParaRPr lang="en-US" dirty="0"/>
          </a:p>
        </p:txBody>
      </p:sp>
    </p:spTree>
    <p:extLst>
      <p:ext uri="{BB962C8B-B14F-4D97-AF65-F5344CB8AC3E}">
        <p14:creationId xmlns:p14="http://schemas.microsoft.com/office/powerpoint/2010/main" val="279511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809275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30</a:t>
            </a:fld>
            <a:endParaRPr lang="en-US" dirty="0"/>
          </a:p>
        </p:txBody>
      </p:sp>
    </p:spTree>
    <p:extLst>
      <p:ext uri="{BB962C8B-B14F-4D97-AF65-F5344CB8AC3E}">
        <p14:creationId xmlns:p14="http://schemas.microsoft.com/office/powerpoint/2010/main" val="2594052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31</a:t>
            </a:fld>
            <a:endParaRPr lang="en-US" dirty="0"/>
          </a:p>
        </p:txBody>
      </p:sp>
    </p:spTree>
    <p:extLst>
      <p:ext uri="{BB962C8B-B14F-4D97-AF65-F5344CB8AC3E}">
        <p14:creationId xmlns:p14="http://schemas.microsoft.com/office/powerpoint/2010/main" val="2786338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32</a:t>
            </a:fld>
            <a:endParaRPr lang="en-US" dirty="0"/>
          </a:p>
        </p:txBody>
      </p:sp>
    </p:spTree>
    <p:extLst>
      <p:ext uri="{BB962C8B-B14F-4D97-AF65-F5344CB8AC3E}">
        <p14:creationId xmlns:p14="http://schemas.microsoft.com/office/powerpoint/2010/main" val="560310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33</a:t>
            </a:fld>
            <a:endParaRPr lang="en-US" dirty="0"/>
          </a:p>
        </p:txBody>
      </p:sp>
    </p:spTree>
    <p:extLst>
      <p:ext uri="{BB962C8B-B14F-4D97-AF65-F5344CB8AC3E}">
        <p14:creationId xmlns:p14="http://schemas.microsoft.com/office/powerpoint/2010/main" val="3828672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34</a:t>
            </a:fld>
            <a:endParaRPr lang="en-US" dirty="0"/>
          </a:p>
        </p:txBody>
      </p:sp>
    </p:spTree>
    <p:extLst>
      <p:ext uri="{BB962C8B-B14F-4D97-AF65-F5344CB8AC3E}">
        <p14:creationId xmlns:p14="http://schemas.microsoft.com/office/powerpoint/2010/main" val="2534302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35</a:t>
            </a:fld>
            <a:endParaRPr lang="en-US" dirty="0"/>
          </a:p>
        </p:txBody>
      </p:sp>
    </p:spTree>
    <p:extLst>
      <p:ext uri="{BB962C8B-B14F-4D97-AF65-F5344CB8AC3E}">
        <p14:creationId xmlns:p14="http://schemas.microsoft.com/office/powerpoint/2010/main" val="726352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36</a:t>
            </a:fld>
            <a:endParaRPr lang="en-US" dirty="0"/>
          </a:p>
        </p:txBody>
      </p:sp>
    </p:spTree>
    <p:extLst>
      <p:ext uri="{BB962C8B-B14F-4D97-AF65-F5344CB8AC3E}">
        <p14:creationId xmlns:p14="http://schemas.microsoft.com/office/powerpoint/2010/main" val="4092380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37</a:t>
            </a:fld>
            <a:endParaRPr lang="en-US" dirty="0"/>
          </a:p>
        </p:txBody>
      </p:sp>
    </p:spTree>
    <p:extLst>
      <p:ext uri="{BB962C8B-B14F-4D97-AF65-F5344CB8AC3E}">
        <p14:creationId xmlns:p14="http://schemas.microsoft.com/office/powerpoint/2010/main" val="2072016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 </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38</a:t>
            </a:fld>
            <a:endParaRPr lang="en-US" dirty="0"/>
          </a:p>
        </p:txBody>
      </p:sp>
    </p:spTree>
    <p:extLst>
      <p:ext uri="{BB962C8B-B14F-4D97-AF65-F5344CB8AC3E}">
        <p14:creationId xmlns:p14="http://schemas.microsoft.com/office/powerpoint/2010/main" val="3037987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39</a:t>
            </a:fld>
            <a:endParaRPr lang="en-US" dirty="0"/>
          </a:p>
        </p:txBody>
      </p:sp>
    </p:spTree>
    <p:extLst>
      <p:ext uri="{BB962C8B-B14F-4D97-AF65-F5344CB8AC3E}">
        <p14:creationId xmlns:p14="http://schemas.microsoft.com/office/powerpoint/2010/main" val="336649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271582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40</a:t>
            </a:fld>
            <a:endParaRPr lang="en-US" dirty="0"/>
          </a:p>
        </p:txBody>
      </p:sp>
    </p:spTree>
    <p:extLst>
      <p:ext uri="{BB962C8B-B14F-4D97-AF65-F5344CB8AC3E}">
        <p14:creationId xmlns:p14="http://schemas.microsoft.com/office/powerpoint/2010/main" val="378482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859843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42</a:t>
            </a:fld>
            <a:endParaRPr lang="en-US" dirty="0"/>
          </a:p>
        </p:txBody>
      </p:sp>
    </p:spTree>
    <p:extLst>
      <p:ext uri="{BB962C8B-B14F-4D97-AF65-F5344CB8AC3E}">
        <p14:creationId xmlns:p14="http://schemas.microsoft.com/office/powerpoint/2010/main" val="3962294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43</a:t>
            </a:fld>
            <a:endParaRPr lang="en-US" dirty="0"/>
          </a:p>
        </p:txBody>
      </p:sp>
    </p:spTree>
    <p:extLst>
      <p:ext uri="{BB962C8B-B14F-4D97-AF65-F5344CB8AC3E}">
        <p14:creationId xmlns:p14="http://schemas.microsoft.com/office/powerpoint/2010/main" val="108094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44</a:t>
            </a:fld>
            <a:endParaRPr lang="en-US" dirty="0"/>
          </a:p>
        </p:txBody>
      </p:sp>
    </p:spTree>
    <p:extLst>
      <p:ext uri="{BB962C8B-B14F-4D97-AF65-F5344CB8AC3E}">
        <p14:creationId xmlns:p14="http://schemas.microsoft.com/office/powerpoint/2010/main" val="2388794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t>
            </a: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45</a:t>
            </a:fld>
            <a:endParaRPr lang="en-US" dirty="0"/>
          </a:p>
        </p:txBody>
      </p:sp>
    </p:spTree>
    <p:extLst>
      <p:ext uri="{BB962C8B-B14F-4D97-AF65-F5344CB8AC3E}">
        <p14:creationId xmlns:p14="http://schemas.microsoft.com/office/powerpoint/2010/main" val="114460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46</a:t>
            </a:fld>
            <a:endParaRPr lang="en-US" dirty="0"/>
          </a:p>
        </p:txBody>
      </p:sp>
    </p:spTree>
    <p:extLst>
      <p:ext uri="{BB962C8B-B14F-4D97-AF65-F5344CB8AC3E}">
        <p14:creationId xmlns:p14="http://schemas.microsoft.com/office/powerpoint/2010/main" val="2226308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47</a:t>
            </a:fld>
            <a:endParaRPr lang="en-US" dirty="0"/>
          </a:p>
        </p:txBody>
      </p:sp>
    </p:spTree>
    <p:extLst>
      <p:ext uri="{BB962C8B-B14F-4D97-AF65-F5344CB8AC3E}">
        <p14:creationId xmlns:p14="http://schemas.microsoft.com/office/powerpoint/2010/main" val="2451178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48</a:t>
            </a:fld>
            <a:endParaRPr lang="en-US" dirty="0"/>
          </a:p>
        </p:txBody>
      </p:sp>
    </p:spTree>
    <p:extLst>
      <p:ext uri="{BB962C8B-B14F-4D97-AF65-F5344CB8AC3E}">
        <p14:creationId xmlns:p14="http://schemas.microsoft.com/office/powerpoint/2010/main" val="1847479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.JM</a:t>
            </a:r>
          </a:p>
        </p:txBody>
      </p:sp>
      <p:sp>
        <p:nvSpPr>
          <p:cNvPr id="4" name="Slide Number Placeholder 3"/>
          <p:cNvSpPr>
            <a:spLocks noGrp="1"/>
          </p:cNvSpPr>
          <p:nvPr>
            <p:ph type="sldNum" sz="quarter" idx="10"/>
          </p:nvPr>
        </p:nvSpPr>
        <p:spPr/>
        <p:txBody>
          <a:bodyPr/>
          <a:lstStyle/>
          <a:p>
            <a:fld id="{49B59CAB-624C-40FA-9C12-FC7C33968AFF}" type="slidenum">
              <a:rPr lang="en-US" smtClean="0"/>
              <a:t>49</a:t>
            </a:fld>
            <a:endParaRPr lang="en-US" dirty="0"/>
          </a:p>
        </p:txBody>
      </p:sp>
    </p:spTree>
    <p:extLst>
      <p:ext uri="{BB962C8B-B14F-4D97-AF65-F5344CB8AC3E}">
        <p14:creationId xmlns:p14="http://schemas.microsoft.com/office/powerpoint/2010/main" val="320426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346306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50</a:t>
            </a:fld>
            <a:endParaRPr lang="en-US" dirty="0"/>
          </a:p>
        </p:txBody>
      </p:sp>
    </p:spTree>
    <p:extLst>
      <p:ext uri="{BB962C8B-B14F-4D97-AF65-F5344CB8AC3E}">
        <p14:creationId xmlns:p14="http://schemas.microsoft.com/office/powerpoint/2010/main" val="3061766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.JM</a:t>
            </a:r>
          </a:p>
        </p:txBody>
      </p:sp>
      <p:sp>
        <p:nvSpPr>
          <p:cNvPr id="4" name="Slide Number Placeholder 3"/>
          <p:cNvSpPr>
            <a:spLocks noGrp="1"/>
          </p:cNvSpPr>
          <p:nvPr>
            <p:ph type="sldNum" sz="quarter" idx="10"/>
          </p:nvPr>
        </p:nvSpPr>
        <p:spPr/>
        <p:txBody>
          <a:bodyPr/>
          <a:lstStyle/>
          <a:p>
            <a:fld id="{49B59CAB-624C-40FA-9C12-FC7C33968AFF}" type="slidenum">
              <a:rPr lang="en-US" smtClean="0"/>
              <a:t>51</a:t>
            </a:fld>
            <a:endParaRPr lang="en-US" dirty="0"/>
          </a:p>
        </p:txBody>
      </p:sp>
    </p:spTree>
    <p:extLst>
      <p:ext uri="{BB962C8B-B14F-4D97-AF65-F5344CB8AC3E}">
        <p14:creationId xmlns:p14="http://schemas.microsoft.com/office/powerpoint/2010/main" val="3482111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52</a:t>
            </a:fld>
            <a:endParaRPr lang="en-US" dirty="0"/>
          </a:p>
        </p:txBody>
      </p:sp>
    </p:spTree>
    <p:extLst>
      <p:ext uri="{BB962C8B-B14F-4D97-AF65-F5344CB8AC3E}">
        <p14:creationId xmlns:p14="http://schemas.microsoft.com/office/powerpoint/2010/main" val="2352748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.JM</a:t>
            </a:r>
          </a:p>
        </p:txBody>
      </p:sp>
      <p:sp>
        <p:nvSpPr>
          <p:cNvPr id="4" name="Slide Number Placeholder 3"/>
          <p:cNvSpPr>
            <a:spLocks noGrp="1"/>
          </p:cNvSpPr>
          <p:nvPr>
            <p:ph type="sldNum" sz="quarter" idx="10"/>
          </p:nvPr>
        </p:nvSpPr>
        <p:spPr/>
        <p:txBody>
          <a:bodyPr/>
          <a:lstStyle/>
          <a:p>
            <a:fld id="{49B59CAB-624C-40FA-9C12-FC7C33968AFF}" type="slidenum">
              <a:rPr lang="en-US" smtClean="0"/>
              <a:t>53</a:t>
            </a:fld>
            <a:endParaRPr lang="en-US" dirty="0"/>
          </a:p>
        </p:txBody>
      </p:sp>
    </p:spTree>
    <p:extLst>
      <p:ext uri="{BB962C8B-B14F-4D97-AF65-F5344CB8AC3E}">
        <p14:creationId xmlns:p14="http://schemas.microsoft.com/office/powerpoint/2010/main" val="2419083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54</a:t>
            </a:fld>
            <a:endParaRPr lang="en-US" dirty="0"/>
          </a:p>
        </p:txBody>
      </p:sp>
    </p:spTree>
    <p:extLst>
      <p:ext uri="{BB962C8B-B14F-4D97-AF65-F5344CB8AC3E}">
        <p14:creationId xmlns:p14="http://schemas.microsoft.com/office/powerpoint/2010/main" val="1300426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.JM. Jerry will go over next steps. </a:t>
            </a:r>
          </a:p>
        </p:txBody>
      </p:sp>
      <p:sp>
        <p:nvSpPr>
          <p:cNvPr id="4" name="Slide Number Placeholder 3"/>
          <p:cNvSpPr>
            <a:spLocks noGrp="1"/>
          </p:cNvSpPr>
          <p:nvPr>
            <p:ph type="sldNum" sz="quarter" idx="10"/>
          </p:nvPr>
        </p:nvSpPr>
        <p:spPr/>
        <p:txBody>
          <a:bodyPr/>
          <a:lstStyle/>
          <a:p>
            <a:fld id="{49B59CAB-624C-40FA-9C12-FC7C33968AFF}" type="slidenum">
              <a:rPr lang="en-US" smtClean="0"/>
              <a:t>55</a:t>
            </a:fld>
            <a:endParaRPr lang="en-US" dirty="0"/>
          </a:p>
        </p:txBody>
      </p:sp>
    </p:spTree>
    <p:extLst>
      <p:ext uri="{BB962C8B-B14F-4D97-AF65-F5344CB8AC3E}">
        <p14:creationId xmlns:p14="http://schemas.microsoft.com/office/powerpoint/2010/main" val="2536126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56</a:t>
            </a:fld>
            <a:endParaRPr lang="en-US" dirty="0"/>
          </a:p>
        </p:txBody>
      </p:sp>
    </p:spTree>
    <p:extLst>
      <p:ext uri="{BB962C8B-B14F-4D97-AF65-F5344CB8AC3E}">
        <p14:creationId xmlns:p14="http://schemas.microsoft.com/office/powerpoint/2010/main" val="3951209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57</a:t>
            </a:fld>
            <a:endParaRPr lang="en-US" dirty="0"/>
          </a:p>
        </p:txBody>
      </p:sp>
    </p:spTree>
    <p:extLst>
      <p:ext uri="{BB962C8B-B14F-4D97-AF65-F5344CB8AC3E}">
        <p14:creationId xmlns:p14="http://schemas.microsoft.com/office/powerpoint/2010/main" val="966744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58</a:t>
            </a:fld>
            <a:endParaRPr lang="en-US" dirty="0"/>
          </a:p>
        </p:txBody>
      </p:sp>
    </p:spTree>
    <p:extLst>
      <p:ext uri="{BB962C8B-B14F-4D97-AF65-F5344CB8AC3E}">
        <p14:creationId xmlns:p14="http://schemas.microsoft.com/office/powerpoint/2010/main" val="2042804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59</a:t>
            </a:fld>
            <a:endParaRPr lang="en-US" dirty="0"/>
          </a:p>
        </p:txBody>
      </p:sp>
    </p:spTree>
    <p:extLst>
      <p:ext uri="{BB962C8B-B14F-4D97-AF65-F5344CB8AC3E}">
        <p14:creationId xmlns:p14="http://schemas.microsoft.com/office/powerpoint/2010/main" val="220223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49B59CAB-624C-40FA-9C12-FC7C33968AFF}" type="slidenum">
              <a:rPr lang="en-US" smtClean="0"/>
              <a:t>6</a:t>
            </a:fld>
            <a:endParaRPr lang="en-US" dirty="0"/>
          </a:p>
        </p:txBody>
      </p:sp>
    </p:spTree>
    <p:extLst>
      <p:ext uri="{BB962C8B-B14F-4D97-AF65-F5344CB8AC3E}">
        <p14:creationId xmlns:p14="http://schemas.microsoft.com/office/powerpoint/2010/main" val="3765985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60</a:t>
            </a:fld>
            <a:endParaRPr lang="en-US" dirty="0"/>
          </a:p>
        </p:txBody>
      </p:sp>
    </p:spTree>
    <p:extLst>
      <p:ext uri="{BB962C8B-B14F-4D97-AF65-F5344CB8AC3E}">
        <p14:creationId xmlns:p14="http://schemas.microsoft.com/office/powerpoint/2010/main" val="2750826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61</a:t>
            </a:fld>
            <a:endParaRPr lang="en-US" dirty="0"/>
          </a:p>
        </p:txBody>
      </p:sp>
    </p:spTree>
    <p:extLst>
      <p:ext uri="{BB962C8B-B14F-4D97-AF65-F5344CB8AC3E}">
        <p14:creationId xmlns:p14="http://schemas.microsoft.com/office/powerpoint/2010/main" val="2676426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62</a:t>
            </a:fld>
            <a:endParaRPr lang="en-US" dirty="0"/>
          </a:p>
        </p:txBody>
      </p:sp>
    </p:spTree>
    <p:extLst>
      <p:ext uri="{BB962C8B-B14F-4D97-AF65-F5344CB8AC3E}">
        <p14:creationId xmlns:p14="http://schemas.microsoft.com/office/powerpoint/2010/main" val="727738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63</a:t>
            </a:fld>
            <a:endParaRPr lang="en-US" dirty="0"/>
          </a:p>
        </p:txBody>
      </p:sp>
    </p:spTree>
    <p:extLst>
      <p:ext uri="{BB962C8B-B14F-4D97-AF65-F5344CB8AC3E}">
        <p14:creationId xmlns:p14="http://schemas.microsoft.com/office/powerpoint/2010/main" val="2051026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64</a:t>
            </a:fld>
            <a:endParaRPr lang="en-US" dirty="0"/>
          </a:p>
        </p:txBody>
      </p:sp>
    </p:spTree>
    <p:extLst>
      <p:ext uri="{BB962C8B-B14F-4D97-AF65-F5344CB8AC3E}">
        <p14:creationId xmlns:p14="http://schemas.microsoft.com/office/powerpoint/2010/main" val="4100195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JG</a:t>
            </a: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65</a:t>
            </a:fld>
            <a:endParaRPr lang="en-US" dirty="0"/>
          </a:p>
        </p:txBody>
      </p:sp>
    </p:spTree>
    <p:extLst>
      <p:ext uri="{BB962C8B-B14F-4D97-AF65-F5344CB8AC3E}">
        <p14:creationId xmlns:p14="http://schemas.microsoft.com/office/powerpoint/2010/main" val="2111820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66</a:t>
            </a:fld>
            <a:endParaRPr lang="en-US" dirty="0"/>
          </a:p>
        </p:txBody>
      </p:sp>
    </p:spTree>
    <p:extLst>
      <p:ext uri="{BB962C8B-B14F-4D97-AF65-F5344CB8AC3E}">
        <p14:creationId xmlns:p14="http://schemas.microsoft.com/office/powerpoint/2010/main" val="3701272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67</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68</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ts val="0"/>
              </a:spcBef>
              <a:spcAft>
                <a:spcPct val="0"/>
              </a:spcAft>
              <a:buClrTx/>
              <a:buSzTx/>
              <a:buFontTx/>
              <a:buNone/>
              <a:tabLst/>
              <a:defRPr/>
            </a:pPr>
            <a:r>
              <a:rPr lang="en-US" baseline="0" dirty="0" smtClean="0"/>
              <a:t>LH</a:t>
            </a:r>
          </a:p>
          <a:p>
            <a:pPr marL="0" marR="0" lvl="1" indent="0" algn="l" defTabSz="914400" rtl="0" eaLnBrk="0" fontAlgn="base" latinLnBrk="0" hangingPunct="0">
              <a:lnSpc>
                <a:spcPct val="100000"/>
              </a:lnSpc>
              <a:spcBef>
                <a:spcPts val="0"/>
              </a:spcBef>
              <a:spcAft>
                <a:spcPct val="0"/>
              </a:spcAft>
              <a:buClrTx/>
              <a:buSzTx/>
              <a:buFontTx/>
              <a:buNone/>
              <a:tabLst/>
              <a:defRPr/>
            </a:pPr>
            <a:r>
              <a:rPr lang="en-US" baseline="0" dirty="0" smtClean="0"/>
              <a:t>The 2018-19 school year is in full swing, and the class of 2017-18 is in follow up. Currently, as you can see on the grid, there are 178 non graduates from the previous school year’s class that did not graduate but are still in follow up. Only 18 non grads from the previous year are back in high school, so that leaves a lot of potential students who could find success in HSE classes. This is a great time to engage those students, because in many cases they still will have a strong connection to their JAG Specialist. We encourage you to reach out as soon as possible to your regions and find out ways to connect with these students. It’s also a great opportunity to potentially form a relationship where you can go into the current JAG classes as a guest speaker and discuss the benefits of the WorkINdiana program.</a:t>
            </a:r>
          </a:p>
          <a:p>
            <a:pPr marL="0" marR="0" lvl="1" indent="-171450" algn="l" defTabSz="914400" rtl="0" eaLnBrk="0" fontAlgn="base" latinLnBrk="0" hangingPunct="0">
              <a:lnSpc>
                <a:spcPct val="100000"/>
              </a:lnSpc>
              <a:spcBef>
                <a:spcPts val="0"/>
              </a:spcBef>
              <a:spcAft>
                <a:spcPct val="0"/>
              </a:spcAft>
              <a:buClrTx/>
              <a:buSzTx/>
              <a:buFontTx/>
              <a:buChar char="-"/>
              <a:tabLst/>
              <a:defRPr/>
            </a:pPr>
            <a:endParaRPr lang="en-US" baseline="0" dirty="0" smtClean="0"/>
          </a:p>
          <a:p>
            <a:pPr marL="0" marR="0" lvl="1" indent="0" algn="l" defTabSz="914400" rtl="0" eaLnBrk="0" fontAlgn="base" latinLnBrk="0" hangingPunct="0">
              <a:lnSpc>
                <a:spcPct val="100000"/>
              </a:lnSpc>
              <a:spcBef>
                <a:spcPts val="0"/>
              </a:spcBef>
              <a:spcAft>
                <a:spcPct val="0"/>
              </a:spcAft>
              <a:buClrTx/>
              <a:buSzTx/>
              <a:buFontTx/>
              <a:buNone/>
              <a:tabLst/>
              <a:defRPr/>
            </a:pPr>
            <a:r>
              <a:rPr lang="en-US" baseline="0" dirty="0" smtClean="0"/>
              <a:t>The annual Young Adult Services Summit is coming up so we wanted to get the information for it on your radar. Anyone from the AE team is welcome to attend. We will have more details – such as times, workshops, and events – closer to the date, but please let a youth team member know if you would like to attend. It will take place on October 30</a:t>
            </a:r>
            <a:r>
              <a:rPr lang="en-US" baseline="30000" dirty="0" smtClean="0"/>
              <a:t>th</a:t>
            </a:r>
            <a:r>
              <a:rPr lang="en-US" baseline="0" dirty="0" smtClean="0"/>
              <a:t> and will once again be held at the Valle Vista Golf Club in Greenwood Indiana. </a:t>
            </a:r>
          </a:p>
          <a:p>
            <a:pPr marL="0" algn="l">
              <a:spcBef>
                <a:spcPts val="0"/>
              </a:spcBef>
            </a:pP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69</a:t>
            </a:fld>
            <a:endParaRPr lang="en-US" dirty="0"/>
          </a:p>
        </p:txBody>
      </p:sp>
    </p:spTree>
    <p:extLst>
      <p:ext uri="{BB962C8B-B14F-4D97-AF65-F5344CB8AC3E}">
        <p14:creationId xmlns:p14="http://schemas.microsoft.com/office/powerpoint/2010/main" val="411273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611081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algn="l">
              <a:spcBef>
                <a:spcPts val="0"/>
              </a:spcBef>
            </a:pP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70</a:t>
            </a:fld>
            <a:endParaRPr lang="en-US" dirty="0"/>
          </a:p>
        </p:txBody>
      </p:sp>
    </p:spTree>
    <p:extLst>
      <p:ext uri="{BB962C8B-B14F-4D97-AF65-F5344CB8AC3E}">
        <p14:creationId xmlns:p14="http://schemas.microsoft.com/office/powerpoint/2010/main" val="17735339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71</a:t>
            </a:fld>
            <a:endParaRPr lang="en-US" dirty="0"/>
          </a:p>
        </p:txBody>
      </p:sp>
    </p:spTree>
    <p:extLst>
      <p:ext uri="{BB962C8B-B14F-4D97-AF65-F5344CB8AC3E}">
        <p14:creationId xmlns:p14="http://schemas.microsoft.com/office/powerpoint/2010/main" val="652110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72</a:t>
            </a:fld>
            <a:endParaRPr lang="en-US" dirty="0"/>
          </a:p>
        </p:txBody>
      </p:sp>
    </p:spTree>
    <p:extLst>
      <p:ext uri="{BB962C8B-B14F-4D97-AF65-F5344CB8AC3E}">
        <p14:creationId xmlns:p14="http://schemas.microsoft.com/office/powerpoint/2010/main" val="692764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73</a:t>
            </a:fld>
            <a:endParaRPr lang="en-US" dirty="0"/>
          </a:p>
        </p:txBody>
      </p:sp>
    </p:spTree>
    <p:extLst>
      <p:ext uri="{BB962C8B-B14F-4D97-AF65-F5344CB8AC3E}">
        <p14:creationId xmlns:p14="http://schemas.microsoft.com/office/powerpoint/2010/main" val="21306821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74</a:t>
            </a:fld>
            <a:endParaRPr lang="en-US" dirty="0"/>
          </a:p>
        </p:txBody>
      </p:sp>
    </p:spTree>
    <p:extLst>
      <p:ext uri="{BB962C8B-B14F-4D97-AF65-F5344CB8AC3E}">
        <p14:creationId xmlns:p14="http://schemas.microsoft.com/office/powerpoint/2010/main" val="206089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17659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2361192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9/17/2018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9/17/2018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9/17/2018</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9/17/2018</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9/17/2018</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9/17/2018</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smills1@dwd.in.gov"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mailto:AdultEd@dwd.in.gov"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mailto:policy@dwd.in.gov" TargetMode="External"/><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mailto:WorkINdiana@dwd.in.gov" TargetMode="External"/><Relationship Id="rId4" Type="http://schemas.openxmlformats.org/officeDocument/2006/relationships/hyperlink" Target="mailto:jgray1@dwd.in.gov"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sisco@dwd.in.gov"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29.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Rectangle 3"/>
          <p:cNvSpPr/>
          <p:nvPr/>
        </p:nvSpPr>
        <p:spPr>
          <a:xfrm>
            <a:off x="6095999" y="362680"/>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
        <p:nvSpPr>
          <p:cNvPr id="5" name="Rectangle 4"/>
          <p:cNvSpPr/>
          <p:nvPr/>
        </p:nvSpPr>
        <p:spPr>
          <a:xfrm>
            <a:off x="1087581" y="1286010"/>
            <a:ext cx="10016836" cy="1569660"/>
          </a:xfrm>
          <a:prstGeom prst="rect">
            <a:avLst/>
          </a:prstGeom>
        </p:spPr>
        <p:txBody>
          <a:bodyPr wrap="square">
            <a:spAutoFit/>
          </a:bodyPr>
          <a:lstStyle/>
          <a:p>
            <a:r>
              <a:rPr lang="en-US" sz="4800" b="1" dirty="0"/>
              <a:t>Adult Education and Workforce Development Statewide Webinar</a:t>
            </a:r>
            <a:endParaRPr lang="en-US" sz="4800" dirty="0"/>
          </a:p>
        </p:txBody>
      </p:sp>
      <p:sp>
        <p:nvSpPr>
          <p:cNvPr id="6" name="Rectangle 5"/>
          <p:cNvSpPr/>
          <p:nvPr/>
        </p:nvSpPr>
        <p:spPr>
          <a:xfrm>
            <a:off x="1129146" y="2924451"/>
            <a:ext cx="9975273" cy="1846659"/>
          </a:xfrm>
          <a:prstGeom prst="rect">
            <a:avLst/>
          </a:prstGeom>
        </p:spPr>
        <p:txBody>
          <a:bodyPr wrap="square">
            <a:spAutoFit/>
          </a:bodyPr>
          <a:lstStyle/>
          <a:p>
            <a:pPr>
              <a:defRPr/>
            </a:pPr>
            <a:r>
              <a:rPr lang="en-US" sz="2800" b="1" dirty="0" smtClean="0">
                <a:solidFill>
                  <a:schemeClr val="tx1">
                    <a:lumMod val="75000"/>
                  </a:schemeClr>
                </a:solidFill>
              </a:rPr>
              <a:t>September 5, </a:t>
            </a:r>
            <a:r>
              <a:rPr lang="en-US" sz="2800" b="1" dirty="0">
                <a:solidFill>
                  <a:schemeClr val="tx1">
                    <a:lumMod val="75000"/>
                  </a:schemeClr>
                </a:solidFill>
              </a:rPr>
              <a:t>2018</a:t>
            </a:r>
          </a:p>
          <a:p>
            <a:pPr>
              <a:defRPr/>
            </a:pPr>
            <a:r>
              <a:rPr lang="en-US" sz="3200" b="1"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13333108"/>
              </p:ext>
            </p:extLst>
          </p:nvPr>
        </p:nvGraphicFramePr>
        <p:xfrm>
          <a:off x="1747163" y="2563431"/>
          <a:ext cx="9810135" cy="2610270"/>
        </p:xfrm>
        <a:graphic>
          <a:graphicData uri="http://schemas.openxmlformats.org/drawingml/2006/table">
            <a:tbl>
              <a:tblPr firstRow="1" bandRow="1">
                <a:tableStyleId>{5C22544A-7EE6-4342-B048-85BDC9FD1C3A}</a:tableStyleId>
              </a:tblPr>
              <a:tblGrid>
                <a:gridCol w="5656007"/>
                <a:gridCol w="4154128"/>
              </a:tblGrid>
              <a:tr h="597471">
                <a:tc>
                  <a:txBody>
                    <a:bodyPr/>
                    <a:lstStyle/>
                    <a:p>
                      <a:r>
                        <a:rPr lang="en-US" sz="3600" b="0" dirty="0" smtClean="0"/>
                        <a:t>IET Performance Metric</a:t>
                      </a:r>
                      <a:endParaRPr lang="en-US" sz="3600" b="0" dirty="0"/>
                    </a:p>
                  </a:txBody>
                  <a:tcPr/>
                </a:tc>
                <a:tc>
                  <a:txBody>
                    <a:bodyPr/>
                    <a:lstStyle/>
                    <a:p>
                      <a:r>
                        <a:rPr lang="en-US" sz="3600" b="0" dirty="0" smtClean="0"/>
                        <a:t>Point Value</a:t>
                      </a:r>
                      <a:endParaRPr lang="en-US" sz="3600" b="0" dirty="0"/>
                    </a:p>
                  </a:txBody>
                  <a:tcPr/>
                </a:tc>
              </a:tr>
              <a:tr h="656730">
                <a:tc>
                  <a:txBody>
                    <a:bodyPr/>
                    <a:lstStyle/>
                    <a:p>
                      <a:r>
                        <a:rPr lang="en-US" sz="3200" b="0" dirty="0" smtClean="0"/>
                        <a:t>Enrollment</a:t>
                      </a:r>
                      <a:endParaRPr lang="en-US" sz="3200" b="0" dirty="0"/>
                    </a:p>
                  </a:txBody>
                  <a:tcPr/>
                </a:tc>
                <a:tc>
                  <a:txBody>
                    <a:bodyPr/>
                    <a:lstStyle/>
                    <a:p>
                      <a:r>
                        <a:rPr lang="en-US" sz="3200" b="0" dirty="0" smtClean="0"/>
                        <a:t>1</a:t>
                      </a:r>
                      <a:endParaRPr lang="en-US" sz="3200" b="0" dirty="0"/>
                    </a:p>
                  </a:txBody>
                  <a:tcPr/>
                </a:tc>
              </a:tr>
              <a:tr h="656730">
                <a:tc>
                  <a:txBody>
                    <a:bodyPr/>
                    <a:lstStyle/>
                    <a:p>
                      <a:r>
                        <a:rPr lang="en-US" sz="3200" b="0" dirty="0" smtClean="0"/>
                        <a:t>Completion</a:t>
                      </a:r>
                      <a:endParaRPr lang="en-US" sz="3200" b="0" dirty="0"/>
                    </a:p>
                  </a:txBody>
                  <a:tcPr/>
                </a:tc>
                <a:tc>
                  <a:txBody>
                    <a:bodyPr/>
                    <a:lstStyle/>
                    <a:p>
                      <a:r>
                        <a:rPr lang="en-US" sz="3200" b="0" dirty="0" smtClean="0"/>
                        <a:t>1</a:t>
                      </a:r>
                      <a:endParaRPr lang="en-US" sz="3200" b="0" dirty="0"/>
                    </a:p>
                  </a:txBody>
                  <a:tcPr/>
                </a:tc>
              </a:tr>
              <a:tr h="656730">
                <a:tc>
                  <a:txBody>
                    <a:bodyPr/>
                    <a:lstStyle/>
                    <a:p>
                      <a:r>
                        <a:rPr lang="en-US" sz="3200" b="0" dirty="0" smtClean="0"/>
                        <a:t>Certification</a:t>
                      </a:r>
                      <a:endParaRPr lang="en-US" sz="3200" b="0" dirty="0"/>
                    </a:p>
                  </a:txBody>
                  <a:tcPr/>
                </a:tc>
                <a:tc>
                  <a:txBody>
                    <a:bodyPr/>
                    <a:lstStyle/>
                    <a:p>
                      <a:r>
                        <a:rPr lang="en-US" sz="3200" b="0" dirty="0" smtClean="0"/>
                        <a:t>Multiple</a:t>
                      </a:r>
                      <a:endParaRPr lang="en-US" sz="3200" b="0" dirty="0"/>
                    </a:p>
                  </a:txBody>
                  <a:tcPr/>
                </a:tc>
              </a:tr>
            </a:tbl>
          </a:graphicData>
        </a:graphic>
      </p:graphicFrame>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1" name="Rectangle 10"/>
          <p:cNvSpPr/>
          <p:nvPr/>
        </p:nvSpPr>
        <p:spPr>
          <a:xfrm>
            <a:off x="582267" y="1706706"/>
            <a:ext cx="769441" cy="412075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2019-2020 </a:t>
            </a:r>
            <a:r>
              <a:rPr lang="en-US" b="1" dirty="0">
                <a:solidFill>
                  <a:schemeClr val="bg1"/>
                </a:solidFill>
              </a:rPr>
              <a:t>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Performance Metrics</a:t>
            </a:r>
          </a:p>
        </p:txBody>
      </p:sp>
      <p:sp>
        <p:nvSpPr>
          <p:cNvPr id="8" name="TextBox 7"/>
          <p:cNvSpPr txBox="1"/>
          <p:nvPr/>
        </p:nvSpPr>
        <p:spPr>
          <a:xfrm>
            <a:off x="4688158" y="5273467"/>
            <a:ext cx="5928360" cy="1107996"/>
          </a:xfrm>
          <a:prstGeom prst="rect">
            <a:avLst/>
          </a:prstGeom>
          <a:noFill/>
        </p:spPr>
        <p:txBody>
          <a:bodyPr wrap="square" rtlCol="0">
            <a:spAutoFit/>
          </a:bodyPr>
          <a:lstStyle/>
          <a:p>
            <a:r>
              <a:rPr lang="en-US" sz="6600" dirty="0" smtClean="0"/>
              <a:t>IET = 15% </a:t>
            </a:r>
            <a:endParaRPr lang="en-US" sz="6600" dirty="0"/>
          </a:p>
        </p:txBody>
      </p:sp>
    </p:spTree>
    <p:extLst>
      <p:ext uri="{BB962C8B-B14F-4D97-AF65-F5344CB8AC3E}">
        <p14:creationId xmlns:p14="http://schemas.microsoft.com/office/powerpoint/2010/main" val="2570194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1" name="Rectangle 10"/>
          <p:cNvSpPr/>
          <p:nvPr/>
        </p:nvSpPr>
        <p:spPr>
          <a:xfrm>
            <a:off x="582267" y="1706706"/>
            <a:ext cx="769441" cy="412075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2019-2020 </a:t>
            </a:r>
            <a:r>
              <a:rPr lang="en-US" b="1" dirty="0">
                <a:solidFill>
                  <a:schemeClr val="bg1"/>
                </a:solidFill>
              </a:rPr>
              <a:t>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Performance Metrics</a:t>
            </a:r>
          </a:p>
        </p:txBody>
      </p:sp>
      <p:sp>
        <p:nvSpPr>
          <p:cNvPr id="2" name="TextBox 1"/>
          <p:cNvSpPr txBox="1"/>
          <p:nvPr/>
        </p:nvSpPr>
        <p:spPr>
          <a:xfrm>
            <a:off x="1751062" y="2364637"/>
            <a:ext cx="9983738" cy="3447098"/>
          </a:xfrm>
          <a:prstGeom prst="rect">
            <a:avLst/>
          </a:prstGeom>
          <a:noFill/>
        </p:spPr>
        <p:txBody>
          <a:bodyPr wrap="square" rtlCol="0">
            <a:spAutoFit/>
          </a:bodyPr>
          <a:lstStyle/>
          <a:p>
            <a:r>
              <a:rPr lang="en-US" sz="6000" dirty="0" smtClean="0">
                <a:solidFill>
                  <a:srgbClr val="FFC000"/>
                </a:solidFill>
              </a:rPr>
              <a:t>Workforce Education Initiative (WEI)</a:t>
            </a:r>
          </a:p>
          <a:p>
            <a:r>
              <a:rPr lang="en-US" sz="5400" dirty="0" smtClean="0"/>
              <a:t>Competed 10%</a:t>
            </a:r>
          </a:p>
          <a:p>
            <a:r>
              <a:rPr lang="en-US" sz="4400" dirty="0" smtClean="0"/>
              <a:t>2019-2020</a:t>
            </a:r>
            <a:endParaRPr lang="en-US" sz="4400" dirty="0"/>
          </a:p>
        </p:txBody>
      </p:sp>
      <p:sp>
        <p:nvSpPr>
          <p:cNvPr id="9" name="TextBox 8"/>
          <p:cNvSpPr txBox="1"/>
          <p:nvPr/>
        </p:nvSpPr>
        <p:spPr>
          <a:xfrm>
            <a:off x="1751058" y="5714099"/>
            <a:ext cx="8273054" cy="461665"/>
          </a:xfrm>
          <a:prstGeom prst="rect">
            <a:avLst/>
          </a:prstGeom>
          <a:noFill/>
        </p:spPr>
        <p:txBody>
          <a:bodyPr wrap="square" rtlCol="0">
            <a:spAutoFit/>
          </a:bodyPr>
          <a:lstStyle/>
          <a:p>
            <a:r>
              <a:rPr lang="en-US" sz="2400" u="sng" dirty="0" smtClean="0"/>
              <a:t>No</a:t>
            </a:r>
            <a:r>
              <a:rPr lang="en-US" sz="2400" dirty="0" smtClean="0"/>
              <a:t> Performance Points | Demonstrate Effectiveness</a:t>
            </a:r>
            <a:endParaRPr lang="en-US" sz="2400" dirty="0"/>
          </a:p>
        </p:txBody>
      </p:sp>
    </p:spTree>
    <p:extLst>
      <p:ext uri="{BB962C8B-B14F-4D97-AF65-F5344CB8AC3E}">
        <p14:creationId xmlns:p14="http://schemas.microsoft.com/office/powerpoint/2010/main" val="4237007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76325" y="3596310"/>
            <a:ext cx="10643366" cy="646331"/>
          </a:xfrm>
          <a:prstGeom prst="rect">
            <a:avLst/>
          </a:prstGeom>
          <a:noFill/>
        </p:spPr>
        <p:txBody>
          <a:bodyPr wrap="square" rtlCol="0">
            <a:spAutoFit/>
          </a:bodyPr>
          <a:lstStyle/>
          <a:p>
            <a:r>
              <a:rPr lang="en-US" dirty="0"/>
              <a:t> </a:t>
            </a:r>
          </a:p>
          <a:p>
            <a:endParaRPr lang="en-US" dirty="0"/>
          </a:p>
        </p:txBody>
      </p:sp>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4" name="TextBox 3"/>
          <p:cNvSpPr txBox="1"/>
          <p:nvPr/>
        </p:nvSpPr>
        <p:spPr>
          <a:xfrm>
            <a:off x="859561" y="2511528"/>
            <a:ext cx="5805714" cy="3570208"/>
          </a:xfrm>
          <a:prstGeom prst="rect">
            <a:avLst/>
          </a:prstGeom>
          <a:noFill/>
        </p:spPr>
        <p:txBody>
          <a:bodyPr wrap="square" rtlCol="0">
            <a:spAutoFit/>
          </a:bodyPr>
          <a:lstStyle/>
          <a:p>
            <a:r>
              <a:rPr lang="en-US" sz="9600" dirty="0" smtClean="0">
                <a:solidFill>
                  <a:srgbClr val="FFC000"/>
                </a:solidFill>
                <a:latin typeface="Segoe Print" panose="02000600000000000000" pitchFamily="2" charset="0"/>
              </a:rPr>
              <a:t>More to </a:t>
            </a:r>
            <a:r>
              <a:rPr lang="en-US" sz="13000" dirty="0" smtClean="0">
                <a:solidFill>
                  <a:srgbClr val="FFC000"/>
                </a:solidFill>
                <a:latin typeface="Segoe Print" panose="02000600000000000000" pitchFamily="2" charset="0"/>
              </a:rPr>
              <a:t>Come</a:t>
            </a:r>
            <a:endParaRPr lang="en-US" sz="13000" dirty="0">
              <a:solidFill>
                <a:srgbClr val="FFC000"/>
              </a:solidFill>
              <a:latin typeface="Segoe Print" panose="02000600000000000000" pitchFamily="2" charset="0"/>
            </a:endParaRPr>
          </a:p>
        </p:txBody>
      </p:sp>
      <p:sp>
        <p:nvSpPr>
          <p:cNvPr id="12" name="TextBox 11"/>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672" y="2929507"/>
            <a:ext cx="2881402" cy="2756542"/>
          </a:xfrm>
          <a:prstGeom prst="rect">
            <a:avLst/>
          </a:prstGeom>
          <a:ln>
            <a:solidFill>
              <a:schemeClr val="bg1"/>
            </a:solidFill>
          </a:ln>
        </p:spPr>
      </p:pic>
      <p:cxnSp>
        <p:nvCxnSpPr>
          <p:cNvPr id="14" name="Straight Connector 13"/>
          <p:cNvCxnSpPr/>
          <p:nvPr/>
        </p:nvCxnSpPr>
        <p:spPr>
          <a:xfrm>
            <a:off x="6665275" y="2697803"/>
            <a:ext cx="37879" cy="3668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1120" y="5611463"/>
            <a:ext cx="6096000" cy="738664"/>
          </a:xfrm>
          <a:prstGeom prst="rect">
            <a:avLst/>
          </a:prstGeom>
        </p:spPr>
        <p:txBody>
          <a:bodyPr>
            <a:spAutoFit/>
          </a:bodyPr>
          <a:lstStyle/>
          <a:p>
            <a:endParaRPr lang="en-US" sz="1400" dirty="0">
              <a:solidFill>
                <a:srgbClr val="000000"/>
              </a:solidFill>
              <a:latin typeface="Tw Cen MT" panose="020B0602020104020603" pitchFamily="34" charset="0"/>
            </a:endParaRPr>
          </a:p>
          <a:p>
            <a:r>
              <a:rPr lang="en-US" sz="1400" dirty="0">
                <a:solidFill>
                  <a:srgbClr val="000000"/>
                </a:solidFill>
                <a:latin typeface="Tw Cen MT" panose="020B0602020104020603" pitchFamily="34" charset="0"/>
              </a:rPr>
              <a:t> </a:t>
            </a:r>
            <a:r>
              <a:rPr lang="en-US" sz="2800" dirty="0"/>
              <a:t>Visit TABETest.com to Learn More</a:t>
            </a:r>
          </a:p>
        </p:txBody>
      </p:sp>
      <p:sp>
        <p:nvSpPr>
          <p:cNvPr id="20" name="TextBox 19"/>
          <p:cNvSpPr txBox="1"/>
          <p:nvPr/>
        </p:nvSpPr>
        <p:spPr>
          <a:xfrm>
            <a:off x="9976330" y="3771143"/>
            <a:ext cx="1885970" cy="1200329"/>
          </a:xfrm>
          <a:prstGeom prst="rect">
            <a:avLst/>
          </a:prstGeom>
          <a:noFill/>
        </p:spPr>
        <p:txBody>
          <a:bodyPr wrap="square" rtlCol="0">
            <a:spAutoFit/>
          </a:bodyPr>
          <a:lstStyle/>
          <a:p>
            <a:r>
              <a:rPr lang="en-US" sz="2400" dirty="0" smtClean="0"/>
              <a:t>Tests of Adult Basic Education </a:t>
            </a:r>
            <a:endParaRPr lang="en-US" sz="2400" dirty="0"/>
          </a:p>
        </p:txBody>
      </p:sp>
    </p:spTree>
    <p:extLst>
      <p:ext uri="{BB962C8B-B14F-4D97-AF65-F5344CB8AC3E}">
        <p14:creationId xmlns:p14="http://schemas.microsoft.com/office/powerpoint/2010/main" val="2830565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TextBox 2"/>
          <p:cNvSpPr txBox="1"/>
          <p:nvPr/>
        </p:nvSpPr>
        <p:spPr>
          <a:xfrm>
            <a:off x="1270656" y="2301314"/>
            <a:ext cx="11234156" cy="4739759"/>
          </a:xfrm>
          <a:prstGeom prst="rect">
            <a:avLst/>
          </a:prstGeom>
          <a:noFill/>
        </p:spPr>
        <p:txBody>
          <a:bodyPr wrap="square" rtlCol="0">
            <a:spAutoFit/>
          </a:bodyPr>
          <a:lstStyle/>
          <a:p>
            <a:r>
              <a:rPr lang="en-US" sz="5400" u="sng" dirty="0" smtClean="0">
                <a:solidFill>
                  <a:srgbClr val="FFC000"/>
                </a:solidFill>
              </a:rPr>
              <a:t>STATE</a:t>
            </a:r>
            <a:r>
              <a:rPr lang="en-US" sz="5400" dirty="0" smtClean="0">
                <a:solidFill>
                  <a:srgbClr val="FFC000"/>
                </a:solidFill>
              </a:rPr>
              <a:t> Performance Metrics</a:t>
            </a:r>
            <a:endParaRPr lang="en-US" sz="5400" dirty="0" smtClean="0">
              <a:solidFill>
                <a:srgbClr val="FFC000"/>
              </a:solidFill>
              <a:latin typeface="Arial" panose="020B0604020202020204" pitchFamily="34" charset="0"/>
              <a:cs typeface="Arial" panose="020B0604020202020204" pitchFamily="34" charset="0"/>
            </a:endParaRPr>
          </a:p>
          <a:p>
            <a:r>
              <a:rPr lang="en-US" sz="5400" dirty="0" smtClean="0"/>
              <a:t>Measurable Skill Gain </a:t>
            </a:r>
          </a:p>
          <a:p>
            <a:endParaRPr lang="en-US" sz="1100" dirty="0" smtClean="0"/>
          </a:p>
          <a:p>
            <a:r>
              <a:rPr lang="en-US" sz="5400" dirty="0" smtClean="0"/>
              <a:t>High </a:t>
            </a:r>
            <a:r>
              <a:rPr lang="en-US" sz="5400" dirty="0"/>
              <a:t>School </a:t>
            </a:r>
            <a:r>
              <a:rPr lang="en-US" sz="5400" dirty="0" smtClean="0"/>
              <a:t>                       Equivalency</a:t>
            </a:r>
          </a:p>
          <a:p>
            <a:endParaRPr lang="en-US" sz="1100" dirty="0" smtClean="0"/>
          </a:p>
          <a:p>
            <a:r>
              <a:rPr lang="en-US" sz="3200" dirty="0" smtClean="0"/>
              <a:t/>
            </a:r>
            <a:br>
              <a:rPr lang="en-US" sz="3200" dirty="0" smtClean="0"/>
            </a:br>
            <a:r>
              <a:rPr lang="en-US" sz="3200" dirty="0" smtClean="0"/>
              <a:t> </a:t>
            </a:r>
            <a:endParaRPr lang="en-US" sz="3200" dirty="0"/>
          </a:p>
        </p:txBody>
      </p:sp>
      <p:sp>
        <p:nvSpPr>
          <p:cNvPr id="4" name="TextBox 3"/>
          <p:cNvSpPr txBox="1"/>
          <p:nvPr/>
        </p:nvSpPr>
        <p:spPr>
          <a:xfrm>
            <a:off x="6670329" y="4539413"/>
            <a:ext cx="4835043" cy="1631216"/>
          </a:xfrm>
          <a:prstGeom prst="rect">
            <a:avLst/>
          </a:prstGeom>
          <a:solidFill>
            <a:srgbClr val="FFC000"/>
          </a:solidFill>
          <a:effectLst>
            <a:reflection blurRad="6350" stA="52000" endA="300" endPos="35000" dir="5400000" sy="-100000" algn="bl" rotWithShape="0"/>
          </a:effectLst>
        </p:spPr>
        <p:txBody>
          <a:bodyPr wrap="square" rtlCol="0">
            <a:spAutoFit/>
          </a:bodyPr>
          <a:lstStyle/>
          <a:p>
            <a:r>
              <a:rPr lang="en-US" sz="1600" dirty="0" smtClean="0">
                <a:ln>
                  <a:solidFill>
                    <a:schemeClr val="bg1"/>
                  </a:solidFill>
                </a:ln>
                <a:solidFill>
                  <a:schemeClr val="bg1"/>
                </a:solidFill>
              </a:rPr>
              <a:t>INDIANA</a:t>
            </a:r>
          </a:p>
          <a:p>
            <a:r>
              <a:rPr lang="en-US" sz="3600" b="1" dirty="0">
                <a:ln>
                  <a:solidFill>
                    <a:schemeClr val="bg1"/>
                  </a:solidFill>
                </a:ln>
                <a:solidFill>
                  <a:schemeClr val="bg1"/>
                </a:solidFill>
              </a:rPr>
              <a:t>P</a:t>
            </a:r>
            <a:r>
              <a:rPr lang="en-US" sz="3600" b="1" dirty="0" smtClean="0">
                <a:ln>
                  <a:solidFill>
                    <a:schemeClr val="bg1"/>
                  </a:solidFill>
                </a:ln>
                <a:solidFill>
                  <a:schemeClr val="bg1"/>
                </a:solidFill>
              </a:rPr>
              <a:t>erformance</a:t>
            </a:r>
            <a:r>
              <a:rPr lang="en-US" sz="3600" dirty="0" smtClean="0">
                <a:ln>
                  <a:solidFill>
                    <a:schemeClr val="bg1"/>
                  </a:solidFill>
                </a:ln>
                <a:solidFill>
                  <a:schemeClr val="bg1"/>
                </a:solidFill>
              </a:rPr>
              <a:t> </a:t>
            </a:r>
          </a:p>
          <a:p>
            <a:r>
              <a:rPr lang="en-US" sz="4800" dirty="0" smtClean="0">
                <a:ln>
                  <a:solidFill>
                    <a:schemeClr val="bg1"/>
                  </a:solidFill>
                </a:ln>
                <a:solidFill>
                  <a:schemeClr val="bg1"/>
                </a:solidFill>
                <a:latin typeface="MV Boli" panose="02000500030200090000" pitchFamily="2" charset="0"/>
                <a:cs typeface="MV Boli" panose="02000500030200090000" pitchFamily="2" charset="0"/>
              </a:rPr>
              <a:t>Metrics </a:t>
            </a:r>
            <a:endParaRPr lang="en-US" sz="4800" dirty="0">
              <a:ln>
                <a:solidFill>
                  <a:schemeClr val="bg1"/>
                </a:solidFill>
              </a:ln>
              <a:solidFill>
                <a:schemeClr val="bg1"/>
              </a:solidFill>
              <a:latin typeface="MV Boli" panose="02000500030200090000" pitchFamily="2" charset="0"/>
              <a:cs typeface="MV Boli" panose="02000500030200090000" pitchFamily="2" charset="0"/>
            </a:endParaRPr>
          </a:p>
        </p:txBody>
      </p:sp>
      <p:sp>
        <p:nvSpPr>
          <p:cNvPr id="8" name="Rectangle 7"/>
          <p:cNvSpPr/>
          <p:nvPr/>
        </p:nvSpPr>
        <p:spPr>
          <a:xfrm>
            <a:off x="6604618" y="4205123"/>
            <a:ext cx="2787701" cy="18418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9"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6607" y="4075714"/>
            <a:ext cx="2397049" cy="255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41348" y="3357407"/>
            <a:ext cx="1125629" cy="830997"/>
          </a:xfrm>
          <a:prstGeom prst="rect">
            <a:avLst/>
          </a:prstGeom>
        </p:spPr>
        <p:txBody>
          <a:bodyPr wrap="none">
            <a:spAutoFit/>
          </a:bodyPr>
          <a:lstStyle/>
          <a:p>
            <a:pPr>
              <a:spcBef>
                <a:spcPts val="0"/>
              </a:spcBef>
              <a:spcAft>
                <a:spcPts val="0"/>
              </a:spcAft>
            </a:pPr>
            <a:r>
              <a:rPr lang="en-US" sz="4800" b="1" dirty="0">
                <a:latin typeface="Segoe Script" panose="020B0504020000000003" pitchFamily="34" charset="0"/>
                <a:ea typeface="Calibri" panose="020F0502020204030204" pitchFamily="34" charset="0"/>
                <a:cs typeface="Times New Roman" panose="02020603050405020304" pitchFamily="18" charset="0"/>
              </a:rPr>
              <a:t>#1</a:t>
            </a:r>
          </a:p>
        </p:txBody>
      </p:sp>
      <p:sp>
        <p:nvSpPr>
          <p:cNvPr id="12" name="Rectangle 11"/>
          <p:cNvSpPr/>
          <p:nvPr/>
        </p:nvSpPr>
        <p:spPr>
          <a:xfrm>
            <a:off x="141346" y="4229855"/>
            <a:ext cx="1125629" cy="882678"/>
          </a:xfrm>
          <a:prstGeom prst="rect">
            <a:avLst/>
          </a:prstGeom>
        </p:spPr>
        <p:txBody>
          <a:bodyPr wrap="none">
            <a:spAutoFit/>
          </a:bodyPr>
          <a:lstStyle/>
          <a:p>
            <a:pPr>
              <a:lnSpc>
                <a:spcPct val="107000"/>
              </a:lnSpc>
              <a:spcBef>
                <a:spcPts val="0"/>
              </a:spcBef>
              <a:spcAft>
                <a:spcPts val="0"/>
              </a:spcAft>
            </a:pPr>
            <a:r>
              <a:rPr lang="en-US" sz="4800" b="1" dirty="0">
                <a:latin typeface="Segoe Script" panose="020B0504020000000003"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1010683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0514" y="539864"/>
            <a:ext cx="8263219" cy="861774"/>
          </a:xfrm>
          <a:prstGeom prst="rect">
            <a:avLst/>
          </a:prstGeom>
          <a:noFill/>
        </p:spPr>
        <p:txBody>
          <a:bodyPr wrap="square" rtlCol="0">
            <a:spAutoFit/>
          </a:bodyPr>
          <a:lstStyle/>
          <a:p>
            <a:pPr algn="r"/>
            <a:r>
              <a:rPr lang="en-US" sz="3600" dirty="0" smtClean="0">
                <a:solidFill>
                  <a:srgbClr val="FFC000"/>
                </a:solidFill>
              </a:rPr>
              <a:t>New NRS State Table 4 – 2018-2019    </a:t>
            </a:r>
            <a:r>
              <a:rPr lang="en-US" sz="1400" dirty="0" smtClean="0"/>
              <a:t>8-29-18</a:t>
            </a:r>
            <a:endParaRPr lang="en-US" sz="1400" dirty="0"/>
          </a:p>
        </p:txBody>
      </p:sp>
      <p:pic>
        <p:nvPicPr>
          <p:cNvPr id="3" name="Picture 2"/>
          <p:cNvPicPr>
            <a:picLocks noChangeAspect="1"/>
          </p:cNvPicPr>
          <p:nvPr/>
        </p:nvPicPr>
        <p:blipFill>
          <a:blip r:embed="rId3"/>
          <a:stretch>
            <a:fillRect/>
          </a:stretch>
        </p:blipFill>
        <p:spPr>
          <a:xfrm>
            <a:off x="530563" y="1401638"/>
            <a:ext cx="11303170" cy="5139577"/>
          </a:xfrm>
          <a:prstGeom prst="rect">
            <a:avLst/>
          </a:prstGeom>
        </p:spPr>
      </p:pic>
    </p:spTree>
    <p:extLst>
      <p:ext uri="{BB962C8B-B14F-4D97-AF65-F5344CB8AC3E}">
        <p14:creationId xmlns:p14="http://schemas.microsoft.com/office/powerpoint/2010/main" val="3506077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536426" cy="2446824"/>
          </a:xfrm>
          <a:prstGeom prst="rect">
            <a:avLst/>
          </a:prstGeom>
          <a:noFill/>
        </p:spPr>
        <p:txBody>
          <a:bodyPr wrap="square" rtlCol="0">
            <a:spAutoFit/>
          </a:bodyPr>
          <a:lstStyle/>
          <a:p>
            <a:r>
              <a:rPr lang="en-US" sz="4800" dirty="0" smtClean="0">
                <a:solidFill>
                  <a:srgbClr val="FFC000"/>
                </a:solidFill>
              </a:rPr>
              <a:t>MEASURABLE SKILL GAIN</a:t>
            </a:r>
          </a:p>
          <a:p>
            <a:r>
              <a:rPr lang="en-US" sz="2800" dirty="0" smtClean="0"/>
              <a:t>Basic Skills Remediation</a:t>
            </a:r>
          </a:p>
          <a:p>
            <a:r>
              <a:rPr lang="en-US" sz="2000" dirty="0" smtClean="0"/>
              <a:t>    NRS Table 4, Column H			   NRS Table 4, Column I</a:t>
            </a:r>
          </a:p>
          <a:p>
            <a:endParaRPr lang="en-US" sz="1100" dirty="0" smtClean="0"/>
          </a:p>
          <a:p>
            <a:r>
              <a:rPr lang="en-US" sz="2600" b="1" dirty="0" smtClean="0">
                <a:solidFill>
                  <a:srgbClr val="FFC000"/>
                </a:solidFill>
              </a:rPr>
              <a:t>        2017-2018*    </a:t>
            </a:r>
            <a:r>
              <a:rPr lang="en-US" sz="2600" dirty="0" smtClean="0"/>
              <a:t>		    		   </a:t>
            </a:r>
            <a:r>
              <a:rPr lang="en-US" sz="2600" b="1" dirty="0" smtClean="0">
                <a:solidFill>
                  <a:srgbClr val="FFC000"/>
                </a:solidFill>
              </a:rPr>
              <a:t>2018-2019*</a:t>
            </a:r>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095298" y="2538014"/>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64</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2018-2019</a:t>
            </a:r>
            <a:endParaRPr lang="en-US" sz="2600" b="1" dirty="0">
              <a:solidFill>
                <a:schemeClr val="bg1"/>
              </a:solidFill>
              <a:latin typeface="Segoe Script" panose="020B0504020000000003" pitchFamily="34" charset="0"/>
            </a:endParaRPr>
          </a:p>
        </p:txBody>
      </p:sp>
      <p:sp>
        <p:nvSpPr>
          <p:cNvPr id="3" name="TextBox 2"/>
          <p:cNvSpPr txBox="1"/>
          <p:nvPr/>
        </p:nvSpPr>
        <p:spPr>
          <a:xfrm>
            <a:off x="486697" y="6164148"/>
            <a:ext cx="3539613" cy="369332"/>
          </a:xfrm>
          <a:prstGeom prst="rect">
            <a:avLst/>
          </a:prstGeom>
          <a:noFill/>
        </p:spPr>
        <p:txBody>
          <a:bodyPr wrap="square" rtlCol="0">
            <a:spAutoFit/>
          </a:bodyPr>
          <a:lstStyle/>
          <a:p>
            <a:r>
              <a:rPr lang="en-US" dirty="0" smtClean="0"/>
              <a:t>*Data as of 8.30.18</a:t>
            </a:r>
            <a:endParaRPr lang="en-US" dirty="0"/>
          </a:p>
        </p:txBody>
      </p:sp>
      <p:sp>
        <p:nvSpPr>
          <p:cNvPr id="4" name="TextBox 3"/>
          <p:cNvSpPr txBox="1"/>
          <p:nvPr/>
        </p:nvSpPr>
        <p:spPr>
          <a:xfrm>
            <a:off x="251421"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effectLst/>
                <a:latin typeface="Segoe Print" panose="02000600000000000000" pitchFamily="2" charset="0"/>
              </a:rPr>
              <a:t>63.54%</a:t>
            </a:r>
            <a:endParaRPr lang="en-US" sz="6600" b="1" dirty="0">
              <a:solidFill>
                <a:schemeClr val="bg1"/>
              </a:solidFill>
              <a:effectLst/>
              <a:latin typeface="Segoe Print" panose="02000600000000000000" pitchFamily="2" charset="0"/>
            </a:endParaRPr>
          </a:p>
        </p:txBody>
      </p:sp>
      <p:sp>
        <p:nvSpPr>
          <p:cNvPr id="11" name="TextBox 10"/>
          <p:cNvSpPr txBox="1"/>
          <p:nvPr/>
        </p:nvSpPr>
        <p:spPr>
          <a:xfrm>
            <a:off x="4295794"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latin typeface="Segoe Print" panose="02000600000000000000" pitchFamily="2" charset="0"/>
              </a:rPr>
              <a:t>10.32</a:t>
            </a:r>
            <a:r>
              <a:rPr lang="en-US" sz="6600" b="1" dirty="0" smtClean="0">
                <a:solidFill>
                  <a:schemeClr val="bg1"/>
                </a:solidFill>
                <a:effectLst/>
                <a:latin typeface="Segoe Print" panose="02000600000000000000" pitchFamily="2" charset="0"/>
              </a:rPr>
              <a:t>%</a:t>
            </a:r>
            <a:endParaRPr lang="en-US" sz="6600" b="1" dirty="0">
              <a:solidFill>
                <a:schemeClr val="bg1"/>
              </a:solidFill>
              <a:effectLst/>
              <a:latin typeface="Segoe Print" panose="02000600000000000000" pitchFamily="2" charset="0"/>
            </a:endParaRPr>
          </a:p>
        </p:txBody>
      </p:sp>
    </p:spTree>
    <p:extLst>
      <p:ext uri="{BB962C8B-B14F-4D97-AF65-F5344CB8AC3E}">
        <p14:creationId xmlns:p14="http://schemas.microsoft.com/office/powerpoint/2010/main" val="2430989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55523" y="2318345"/>
            <a:ext cx="9458632" cy="2031325"/>
          </a:xfrm>
          <a:prstGeom prst="rect">
            <a:avLst/>
          </a:prstGeom>
        </p:spPr>
        <p:txBody>
          <a:bodyPr wrap="square">
            <a:spAutoFit/>
          </a:bodyPr>
          <a:lstStyle/>
          <a:p>
            <a:r>
              <a:rPr lang="en-US" sz="5400" b="1" dirty="0">
                <a:latin typeface="Segoe Script" panose="020B0504020000000003" pitchFamily="34" charset="0"/>
                <a:ea typeface="Calibri" panose="020F0502020204030204" pitchFamily="34" charset="0"/>
                <a:cs typeface="Times New Roman" panose="02020603050405020304" pitchFamily="18" charset="0"/>
              </a:rPr>
              <a:t>#</a:t>
            </a:r>
            <a:r>
              <a:rPr lang="en-US" sz="5400" b="1" dirty="0" smtClean="0">
                <a:latin typeface="Segoe Script" panose="020B0504020000000003" pitchFamily="34" charset="0"/>
                <a:ea typeface="Calibri" panose="020F0502020204030204" pitchFamily="34" charset="0"/>
                <a:cs typeface="Times New Roman" panose="02020603050405020304" pitchFamily="18" charset="0"/>
              </a:rPr>
              <a:t>1 </a:t>
            </a:r>
            <a:r>
              <a:rPr lang="en-US" sz="4400" dirty="0" smtClean="0">
                <a:solidFill>
                  <a:srgbClr val="FFC000"/>
                </a:solidFill>
              </a:rPr>
              <a:t>MEASURABLE </a:t>
            </a:r>
            <a:r>
              <a:rPr lang="en-US" sz="4400" dirty="0">
                <a:solidFill>
                  <a:srgbClr val="FFC000"/>
                </a:solidFill>
              </a:rPr>
              <a:t>SKILL GAIN</a:t>
            </a:r>
          </a:p>
          <a:p>
            <a:r>
              <a:rPr lang="en-US" dirty="0" smtClean="0"/>
              <a:t>                    Basic </a:t>
            </a:r>
            <a:r>
              <a:rPr lang="en-US" dirty="0"/>
              <a:t>Skills Remediation</a:t>
            </a:r>
          </a:p>
          <a:p>
            <a:r>
              <a:rPr lang="en-US" sz="1400" dirty="0" smtClean="0"/>
              <a:t>                          </a:t>
            </a:r>
            <a:r>
              <a:rPr lang="en-US" dirty="0" smtClean="0"/>
              <a:t>NRS </a:t>
            </a:r>
            <a:r>
              <a:rPr lang="en-US" dirty="0"/>
              <a:t>Table </a:t>
            </a:r>
            <a:r>
              <a:rPr lang="en-US" dirty="0" smtClean="0"/>
              <a:t>4, Columns B, D, I</a:t>
            </a:r>
          </a:p>
          <a:p>
            <a:r>
              <a:rPr lang="en-US" dirty="0"/>
              <a:t>	</a:t>
            </a:r>
            <a:r>
              <a:rPr lang="en-US" dirty="0" smtClean="0"/>
              <a:t>	      </a:t>
            </a:r>
            <a:br>
              <a:rPr lang="en-US" dirty="0" smtClean="0"/>
            </a:br>
            <a:endParaRPr lang="en-US" dirty="0"/>
          </a:p>
        </p:txBody>
      </p:sp>
      <p:sp>
        <p:nvSpPr>
          <p:cNvPr id="5" name="TextBox 4"/>
          <p:cNvSpPr txBox="1"/>
          <p:nvPr/>
        </p:nvSpPr>
        <p:spPr>
          <a:xfrm>
            <a:off x="1941637" y="4919008"/>
            <a:ext cx="8231894" cy="1938992"/>
          </a:xfrm>
          <a:prstGeom prst="rect">
            <a:avLst/>
          </a:prstGeom>
          <a:noFill/>
        </p:spPr>
        <p:txBody>
          <a:bodyPr wrap="square" rtlCol="0">
            <a:spAutoFit/>
          </a:bodyPr>
          <a:lstStyle/>
          <a:p>
            <a:r>
              <a:rPr lang="en-US" sz="12000" dirty="0" smtClean="0">
                <a:latin typeface="Segoe Print" panose="02000600000000000000" pitchFamily="2" charset="0"/>
              </a:rPr>
              <a:t>10.32%</a:t>
            </a:r>
            <a:endParaRPr lang="en-US" sz="12000" dirty="0">
              <a:latin typeface="Segoe Print" panose="02000600000000000000" pitchFamily="2" charset="0"/>
            </a:endParaRPr>
          </a:p>
        </p:txBody>
      </p:sp>
      <p:sp>
        <p:nvSpPr>
          <p:cNvPr id="11" name="TextBox 10"/>
          <p:cNvSpPr txBox="1"/>
          <p:nvPr/>
        </p:nvSpPr>
        <p:spPr>
          <a:xfrm>
            <a:off x="9332686" y="5350170"/>
            <a:ext cx="1959428" cy="307777"/>
          </a:xfrm>
          <a:prstGeom prst="rect">
            <a:avLst/>
          </a:prstGeom>
          <a:noFill/>
        </p:spPr>
        <p:txBody>
          <a:bodyPr wrap="square" rtlCol="0">
            <a:spAutoFit/>
          </a:bodyPr>
          <a:lstStyle/>
          <a:p>
            <a:r>
              <a:rPr lang="en-US" sz="1400" dirty="0" smtClean="0"/>
              <a:t>Data as of 8.29.18</a:t>
            </a:r>
            <a:endParaRPr lang="en-US" sz="1400" dirty="0"/>
          </a:p>
        </p:txBody>
      </p:sp>
      <p:sp>
        <p:nvSpPr>
          <p:cNvPr id="7" name="TextBox 6"/>
          <p:cNvSpPr txBox="1"/>
          <p:nvPr/>
        </p:nvSpPr>
        <p:spPr>
          <a:xfrm>
            <a:off x="673661" y="3795673"/>
            <a:ext cx="7870813" cy="1200329"/>
          </a:xfrm>
          <a:prstGeom prst="rect">
            <a:avLst/>
          </a:prstGeom>
          <a:noFill/>
        </p:spPr>
        <p:txBody>
          <a:bodyPr wrap="square" rtlCol="0">
            <a:spAutoFit/>
          </a:bodyPr>
          <a:lstStyle/>
          <a:p>
            <a:r>
              <a:rPr lang="en-US" sz="2400" dirty="0" smtClean="0">
                <a:solidFill>
                  <a:srgbClr val="FFC000"/>
                </a:solidFill>
              </a:rPr>
              <a:t>Enrolled 5,050 (ABE/ELL)</a:t>
            </a:r>
          </a:p>
          <a:p>
            <a:r>
              <a:rPr lang="en-US" sz="2400" dirty="0" smtClean="0"/>
              <a:t>Majority of Students – Level 3. </a:t>
            </a:r>
            <a:r>
              <a:rPr lang="en-US" sz="2400" dirty="0" smtClean="0">
                <a:solidFill>
                  <a:srgbClr val="FFC000"/>
                </a:solidFill>
              </a:rPr>
              <a:t>Next Highest – Level 2 </a:t>
            </a:r>
          </a:p>
          <a:p>
            <a:r>
              <a:rPr lang="en-US" sz="2400" u="sng" dirty="0" smtClean="0">
                <a:solidFill>
                  <a:srgbClr val="FFC000"/>
                </a:solidFill>
              </a:rPr>
              <a:t>28.72</a:t>
            </a:r>
            <a:r>
              <a:rPr lang="en-US" sz="2400" dirty="0" smtClean="0">
                <a:solidFill>
                  <a:srgbClr val="FFC000"/>
                </a:solidFill>
              </a:rPr>
              <a:t> Average Attendance Hours</a:t>
            </a:r>
            <a:endParaRPr lang="en-US" sz="2400" dirty="0">
              <a:solidFill>
                <a:srgbClr val="FFC000"/>
              </a:solidFill>
            </a:endParaRPr>
          </a:p>
        </p:txBody>
      </p:sp>
      <p:sp>
        <p:nvSpPr>
          <p:cNvPr id="4" name="Rectangle 3"/>
          <p:cNvSpPr/>
          <p:nvPr/>
        </p:nvSpPr>
        <p:spPr>
          <a:xfrm>
            <a:off x="8787417" y="3046882"/>
            <a:ext cx="2772228" cy="2062103"/>
          </a:xfrm>
          <a:prstGeom prst="rect">
            <a:avLst/>
          </a:prstGeom>
          <a:solidFill>
            <a:srgbClr val="FFC000"/>
          </a:solidFill>
          <a:scene3d>
            <a:camera prst="perspectiveLeft"/>
            <a:lightRig rig="threePt" dir="t"/>
          </a:scene3d>
        </p:spPr>
        <p:txBody>
          <a:bodyPr wrap="square">
            <a:spAutoFit/>
            <a:scene3d>
              <a:camera prst="perspectiveLeft"/>
              <a:lightRig rig="threePt" dir="t"/>
            </a:scene3d>
          </a:bodyPr>
          <a:lstStyle/>
          <a:p>
            <a:r>
              <a:rPr lang="en-US" sz="8800" b="1" dirty="0">
                <a:solidFill>
                  <a:schemeClr val="bg1"/>
                </a:solidFill>
                <a:effectLst>
                  <a:reflection blurRad="6350" stA="60000" endA="900" endPos="58000" dir="5400000" sy="-100000" algn="bl" rotWithShape="0"/>
                </a:effectLst>
                <a:latin typeface="Segoe Script" panose="020B0504020000000003" pitchFamily="34" charset="0"/>
              </a:rPr>
              <a:t>64%</a:t>
            </a:r>
          </a:p>
          <a:p>
            <a:pPr algn="ctr"/>
            <a:r>
              <a:rPr lang="en-US" sz="2000" dirty="0">
                <a:solidFill>
                  <a:schemeClr val="bg1"/>
                </a:solidFill>
                <a:latin typeface="Segoe Script" panose="020B0504020000000003" pitchFamily="34" charset="0"/>
              </a:rPr>
              <a:t>– Indiana </a:t>
            </a:r>
            <a:r>
              <a:rPr lang="en-US" sz="2000" b="1" dirty="0">
                <a:solidFill>
                  <a:schemeClr val="bg1"/>
                </a:solidFill>
                <a:latin typeface="Segoe Script" panose="020B0504020000000003" pitchFamily="34" charset="0"/>
              </a:rPr>
              <a:t>Target</a:t>
            </a:r>
          </a:p>
          <a:p>
            <a:pPr algn="ctr"/>
            <a:r>
              <a:rPr lang="en-US" sz="2000" b="1" dirty="0">
                <a:solidFill>
                  <a:schemeClr val="bg1"/>
                </a:solidFill>
                <a:latin typeface="Segoe Script" panose="020B0504020000000003" pitchFamily="34" charset="0"/>
              </a:rPr>
              <a:t>2018-2019</a:t>
            </a:r>
          </a:p>
        </p:txBody>
      </p:sp>
    </p:spTree>
    <p:extLst>
      <p:ext uri="{BB962C8B-B14F-4D97-AF65-F5344CB8AC3E}">
        <p14:creationId xmlns:p14="http://schemas.microsoft.com/office/powerpoint/2010/main" val="3841004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8" name="TextBox 7"/>
          <p:cNvSpPr txBox="1"/>
          <p:nvPr/>
        </p:nvSpPr>
        <p:spPr>
          <a:xfrm>
            <a:off x="7999040" y="2628084"/>
            <a:ext cx="3490171" cy="3323987"/>
          </a:xfrm>
          <a:prstGeom prst="rect">
            <a:avLst/>
          </a:prstGeom>
          <a:solidFill>
            <a:srgbClr val="FFC000"/>
          </a:solidFill>
          <a:ln>
            <a:solidFill>
              <a:schemeClr val="tx1"/>
            </a:solidFill>
          </a:ln>
          <a:scene3d>
            <a:camera prst="perspectiveLeft"/>
            <a:lightRig rig="threePt" dir="t"/>
          </a:scene3d>
        </p:spPr>
        <p:txBody>
          <a:bodyPr wrap="square" rtlCol="0">
            <a:spAutoFit/>
          </a:bodyPr>
          <a:lstStyle/>
          <a:p>
            <a:endParaRPr lang="en-US" b="1" dirty="0" smtClean="0">
              <a:solidFill>
                <a:schemeClr val="bg1"/>
              </a:solidFill>
            </a:endParaRPr>
          </a:p>
          <a:p>
            <a:pPr algn="ct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65%</a:t>
            </a: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Levels</a:t>
            </a: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2-3</a:t>
            </a:r>
            <a:endParaRPr lang="en-US" b="1" dirty="0">
              <a:solidFill>
                <a:schemeClr val="bg1"/>
              </a:solidFill>
              <a:effectLst>
                <a:reflection blurRad="6350" stA="60000" endA="900" endPos="58000" dir="5400000" sy="-100000" algn="bl" rotWithShape="0"/>
              </a:effectLst>
            </a:endParaRPr>
          </a:p>
        </p:txBody>
      </p:sp>
      <p:sp>
        <p:nvSpPr>
          <p:cNvPr id="11" name="TextBox 10"/>
          <p:cNvSpPr txBox="1"/>
          <p:nvPr/>
        </p:nvSpPr>
        <p:spPr>
          <a:xfrm>
            <a:off x="8984309" y="6038140"/>
            <a:ext cx="1959428" cy="307777"/>
          </a:xfrm>
          <a:prstGeom prst="rect">
            <a:avLst/>
          </a:prstGeom>
          <a:noFill/>
        </p:spPr>
        <p:txBody>
          <a:bodyPr wrap="square" rtlCol="0">
            <a:spAutoFit/>
          </a:bodyPr>
          <a:lstStyle/>
          <a:p>
            <a:r>
              <a:rPr lang="en-US" sz="1400" dirty="0" smtClean="0"/>
              <a:t>Data as of 8.29.18</a:t>
            </a:r>
            <a:endParaRPr lang="en-US" sz="1400" dirty="0"/>
          </a:p>
        </p:txBody>
      </p:sp>
      <p:sp>
        <p:nvSpPr>
          <p:cNvPr id="7" name="TextBox 6"/>
          <p:cNvSpPr txBox="1"/>
          <p:nvPr/>
        </p:nvSpPr>
        <p:spPr>
          <a:xfrm>
            <a:off x="303716" y="2250624"/>
            <a:ext cx="4347467" cy="4478149"/>
          </a:xfrm>
          <a:prstGeom prst="rect">
            <a:avLst/>
          </a:prstGeom>
          <a:noFill/>
        </p:spPr>
        <p:txBody>
          <a:bodyPr wrap="square" rtlCol="0">
            <a:spAutoFit/>
          </a:bodyPr>
          <a:lstStyle/>
          <a:p>
            <a:r>
              <a:rPr lang="en-US" sz="7000" dirty="0" smtClean="0">
                <a:solidFill>
                  <a:srgbClr val="FFC000"/>
                </a:solidFill>
              </a:rPr>
              <a:t>Enrolled </a:t>
            </a:r>
            <a:r>
              <a:rPr lang="en-US" sz="6600" dirty="0" smtClean="0">
                <a:solidFill>
                  <a:srgbClr val="FFC000"/>
                </a:solidFill>
              </a:rPr>
              <a:t>3,829</a:t>
            </a:r>
          </a:p>
          <a:p>
            <a:r>
              <a:rPr lang="en-US" dirty="0" smtClean="0"/>
              <a:t>2018-2019 – ABE </a:t>
            </a:r>
            <a:endParaRPr lang="en-US" dirty="0"/>
          </a:p>
          <a:p>
            <a:r>
              <a:rPr lang="en-US" dirty="0" smtClean="0"/>
              <a:t>8.29.18 ABE Enrollment</a:t>
            </a:r>
          </a:p>
          <a:p>
            <a:endParaRPr lang="en-US" sz="900" dirty="0"/>
          </a:p>
          <a:p>
            <a:r>
              <a:rPr lang="en-US" sz="2000" dirty="0" smtClean="0"/>
              <a:t>ABE Level 1 – 259</a:t>
            </a:r>
          </a:p>
          <a:p>
            <a:r>
              <a:rPr lang="en-US" sz="2000" dirty="0" smtClean="0"/>
              <a:t>ABE Level 5 – 221</a:t>
            </a:r>
          </a:p>
          <a:p>
            <a:r>
              <a:rPr lang="en-US" sz="2000" dirty="0" smtClean="0"/>
              <a:t>ABE Level 6 – </a:t>
            </a:r>
            <a:r>
              <a:rPr lang="en-US" sz="2000" u="sng" dirty="0" smtClean="0"/>
              <a:t>136</a:t>
            </a:r>
          </a:p>
          <a:p>
            <a:r>
              <a:rPr lang="en-US" sz="2000" dirty="0" smtClean="0"/>
              <a:t>                       16%</a:t>
            </a:r>
            <a:endParaRPr lang="en-US" sz="2000" dirty="0"/>
          </a:p>
          <a:p>
            <a:endParaRPr lang="en-US" sz="2400" dirty="0" smtClean="0">
              <a:solidFill>
                <a:srgbClr val="FFC000"/>
              </a:solidFill>
            </a:endParaRPr>
          </a:p>
        </p:txBody>
      </p:sp>
      <p:graphicFrame>
        <p:nvGraphicFramePr>
          <p:cNvPr id="13" name="Chart 12"/>
          <p:cNvGraphicFramePr/>
          <p:nvPr>
            <p:extLst>
              <p:ext uri="{D42A27DB-BD31-4B8C-83A1-F6EECF244321}">
                <p14:modId xmlns:p14="http://schemas.microsoft.com/office/powerpoint/2010/main" val="3772857762"/>
              </p:ext>
            </p:extLst>
          </p:nvPr>
        </p:nvGraphicFramePr>
        <p:xfrm>
          <a:off x="2413929" y="2250624"/>
          <a:ext cx="6700914" cy="428649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5790350" y="3378209"/>
            <a:ext cx="1701998" cy="1015663"/>
          </a:xfrm>
          <a:prstGeom prst="rect">
            <a:avLst/>
          </a:prstGeom>
          <a:noFill/>
        </p:spPr>
        <p:txBody>
          <a:bodyPr wrap="square" rtlCol="0">
            <a:spAutoFit/>
          </a:bodyPr>
          <a:lstStyle/>
          <a:p>
            <a:r>
              <a:rPr lang="en-US" sz="2000" b="1" dirty="0" smtClean="0">
                <a:solidFill>
                  <a:schemeClr val="bg1"/>
                </a:solidFill>
              </a:rPr>
              <a:t>ABE Level 3</a:t>
            </a:r>
          </a:p>
          <a:p>
            <a:r>
              <a:rPr lang="en-US" sz="2000" b="1" dirty="0" smtClean="0">
                <a:solidFill>
                  <a:schemeClr val="bg1"/>
                </a:solidFill>
              </a:rPr>
              <a:t>     1,342</a:t>
            </a:r>
          </a:p>
          <a:p>
            <a:r>
              <a:rPr lang="en-US" sz="2000" b="1" dirty="0" smtClean="0">
                <a:solidFill>
                  <a:schemeClr val="bg1"/>
                </a:solidFill>
              </a:rPr>
              <a:t>       35%</a:t>
            </a:r>
            <a:endParaRPr lang="en-US" sz="2000" b="1" dirty="0">
              <a:solidFill>
                <a:schemeClr val="bg1"/>
              </a:solidFill>
            </a:endParaRPr>
          </a:p>
        </p:txBody>
      </p:sp>
    </p:spTree>
    <p:extLst>
      <p:ext uri="{BB962C8B-B14F-4D97-AF65-F5344CB8AC3E}">
        <p14:creationId xmlns:p14="http://schemas.microsoft.com/office/powerpoint/2010/main" val="2257582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graphicFrame>
        <p:nvGraphicFramePr>
          <p:cNvPr id="9" name="Chart 8"/>
          <p:cNvGraphicFramePr/>
          <p:nvPr>
            <p:extLst>
              <p:ext uri="{D42A27DB-BD31-4B8C-83A1-F6EECF244321}">
                <p14:modId xmlns:p14="http://schemas.microsoft.com/office/powerpoint/2010/main" val="495703266"/>
              </p:ext>
            </p:extLst>
          </p:nvPr>
        </p:nvGraphicFramePr>
        <p:xfrm>
          <a:off x="1262740" y="2163680"/>
          <a:ext cx="10638971" cy="42962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9636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536426" cy="4170372"/>
          </a:xfrm>
          <a:prstGeom prst="rect">
            <a:avLst/>
          </a:prstGeom>
          <a:noFill/>
        </p:spPr>
        <p:txBody>
          <a:bodyPr wrap="square" rtlCol="0">
            <a:spAutoFit/>
          </a:bodyPr>
          <a:lstStyle/>
          <a:p>
            <a:r>
              <a:rPr lang="en-US" sz="4800" dirty="0" smtClean="0">
                <a:solidFill>
                  <a:srgbClr val="FFC000"/>
                </a:solidFill>
              </a:rPr>
              <a:t>MEASURABLE SKILL GAIN</a:t>
            </a:r>
          </a:p>
          <a:p>
            <a:r>
              <a:rPr lang="en-US" sz="2800" dirty="0" smtClean="0"/>
              <a:t>Basic Skills Remediation</a:t>
            </a:r>
          </a:p>
          <a:p>
            <a:r>
              <a:rPr lang="en-US" sz="2000" dirty="0" smtClean="0"/>
              <a:t>NRS Table 4, Column H</a:t>
            </a:r>
          </a:p>
          <a:p>
            <a:endParaRPr lang="en-US" sz="1100" dirty="0" smtClean="0"/>
          </a:p>
          <a:p>
            <a:r>
              <a:rPr lang="en-US" sz="2600" b="1" dirty="0" smtClean="0">
                <a:solidFill>
                  <a:srgbClr val="FFC000"/>
                </a:solidFill>
              </a:rPr>
              <a:t>2017-2018     </a:t>
            </a:r>
            <a:r>
              <a:rPr lang="en-US" sz="2600" dirty="0" smtClean="0"/>
              <a:t>		    		    </a:t>
            </a:r>
            <a:r>
              <a:rPr lang="en-US" sz="2600" b="1" dirty="0" smtClean="0">
                <a:solidFill>
                  <a:srgbClr val="FFC000"/>
                </a:solidFill>
              </a:rPr>
              <a:t>2016-2017</a:t>
            </a:r>
          </a:p>
          <a:p>
            <a:r>
              <a:rPr lang="en-US" sz="2400" dirty="0" smtClean="0"/>
              <a:t>ABE		65.15%  </a:t>
            </a:r>
            <a:r>
              <a:rPr lang="en-US" sz="2400" dirty="0" smtClean="0">
                <a:solidFill>
                  <a:srgbClr val="FFC000"/>
                </a:solidFill>
              </a:rPr>
              <a:t>+5.49%	</a:t>
            </a:r>
            <a:r>
              <a:rPr lang="en-US" sz="2400" dirty="0" smtClean="0"/>
              <a:t>    59.66% </a:t>
            </a:r>
          </a:p>
          <a:p>
            <a:r>
              <a:rPr lang="en-US" sz="2400" dirty="0" smtClean="0"/>
              <a:t>ELL			57.29%  </a:t>
            </a:r>
            <a:r>
              <a:rPr lang="en-US" sz="2400" b="1" dirty="0" smtClean="0">
                <a:solidFill>
                  <a:srgbClr val="FFC000"/>
                </a:solidFill>
              </a:rPr>
              <a:t>+	6.48%</a:t>
            </a:r>
            <a:r>
              <a:rPr lang="en-US" sz="2400" dirty="0" smtClean="0">
                <a:solidFill>
                  <a:srgbClr val="FFC000"/>
                </a:solidFill>
              </a:rPr>
              <a:t>	    </a:t>
            </a:r>
            <a:r>
              <a:rPr lang="en-US" sz="2400" dirty="0" smtClean="0"/>
              <a:t>50.81%</a:t>
            </a:r>
          </a:p>
          <a:p>
            <a:r>
              <a:rPr lang="en-US" sz="2400" b="1" dirty="0" smtClean="0"/>
              <a:t>TOTAL </a:t>
            </a:r>
            <a:r>
              <a:rPr lang="en-US" sz="2400" dirty="0" smtClean="0"/>
              <a:t>	63.54%* </a:t>
            </a:r>
            <a:r>
              <a:rPr lang="en-US" sz="2400" dirty="0" smtClean="0">
                <a:solidFill>
                  <a:srgbClr val="FFC000"/>
                </a:solidFill>
              </a:rPr>
              <a:t>+5.94%</a:t>
            </a:r>
            <a:r>
              <a:rPr lang="en-US" sz="2400" dirty="0" smtClean="0"/>
              <a:t>     57.60%</a:t>
            </a:r>
            <a:endParaRPr lang="en-US" sz="2400" dirty="0"/>
          </a:p>
          <a:p>
            <a:endParaRPr lang="en-US" sz="2000" dirty="0" smtClean="0"/>
          </a:p>
          <a:p>
            <a:endParaRPr lang="en-US" sz="2000" dirty="0"/>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465051" y="2602640"/>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60</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2017-2018</a:t>
            </a:r>
            <a:endParaRPr lang="en-US" sz="2600" b="1" dirty="0">
              <a:solidFill>
                <a:schemeClr val="bg1"/>
              </a:solidFill>
              <a:latin typeface="Segoe Script" panose="020B0504020000000003" pitchFamily="34" charset="0"/>
            </a:endParaRPr>
          </a:p>
        </p:txBody>
      </p:sp>
      <p:pic>
        <p:nvPicPr>
          <p:cNvPr id="23"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7673" y="3162857"/>
            <a:ext cx="2636445" cy="28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6697" y="6164148"/>
            <a:ext cx="3539613" cy="369332"/>
          </a:xfrm>
          <a:prstGeom prst="rect">
            <a:avLst/>
          </a:prstGeom>
          <a:noFill/>
        </p:spPr>
        <p:txBody>
          <a:bodyPr wrap="square" rtlCol="0">
            <a:spAutoFit/>
          </a:bodyPr>
          <a:lstStyle/>
          <a:p>
            <a:r>
              <a:rPr lang="en-US" dirty="0" smtClean="0"/>
              <a:t>*Data as of 8.30.18</a:t>
            </a:r>
            <a:endParaRPr lang="en-US" dirty="0"/>
          </a:p>
        </p:txBody>
      </p:sp>
    </p:spTree>
    <p:extLst>
      <p:ext uri="{BB962C8B-B14F-4D97-AF65-F5344CB8AC3E}">
        <p14:creationId xmlns:p14="http://schemas.microsoft.com/office/powerpoint/2010/main" val="1809902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2" name="Rectangle 11"/>
          <p:cNvSpPr/>
          <p:nvPr/>
        </p:nvSpPr>
        <p:spPr>
          <a:xfrm>
            <a:off x="1700040" y="5581280"/>
            <a:ext cx="8885903" cy="338554"/>
          </a:xfrm>
          <a:prstGeom prst="rect">
            <a:avLst/>
          </a:prstGeom>
        </p:spPr>
        <p:txBody>
          <a:bodyPr wrap="square">
            <a:spAutoFit/>
          </a:bodyPr>
          <a:lstStyle/>
          <a:p>
            <a:r>
              <a:rPr lang="en-US" sz="1600" dirty="0" smtClean="0"/>
              <a:t>-</a:t>
            </a:r>
            <a:endParaRPr lang="en-US" sz="1600" dirty="0"/>
          </a:p>
        </p:txBody>
      </p:sp>
      <p:pic>
        <p:nvPicPr>
          <p:cNvPr id="13" name="Picture 12" descr="Image may contain: one or more people, people standing, shoes and indoor"/>
          <p:cNvPicPr/>
          <p:nvPr/>
        </p:nvPicPr>
        <p:blipFill rotWithShape="1">
          <a:blip r:embed="rId5">
            <a:extLst>
              <a:ext uri="{28A0092B-C50C-407E-A947-70E740481C1C}">
                <a14:useLocalDpi xmlns:a14="http://schemas.microsoft.com/office/drawing/2010/main" val="0"/>
              </a:ext>
            </a:extLst>
          </a:blip>
          <a:srcRect l="15526" t="22874" r="34285" b="40834"/>
          <a:stretch/>
        </p:blipFill>
        <p:spPr bwMode="auto">
          <a:xfrm>
            <a:off x="513840" y="2454849"/>
            <a:ext cx="2581439" cy="3318588"/>
          </a:xfrm>
          <a:prstGeom prst="rect">
            <a:avLst/>
          </a:prstGeom>
          <a:noFill/>
          <a:ln>
            <a:solidFill>
              <a:schemeClr val="tx1"/>
            </a:solidFill>
          </a:ln>
          <a:effectLst>
            <a:outerShdw blurRad="50800" dist="38100" dir="5400000" algn="t" rotWithShape="0">
              <a:prstClr val="black">
                <a:alpha val="40000"/>
              </a:prstClr>
            </a:outerShdw>
            <a:reflection blurRad="6350" stA="52000" endA="300" endPos="35000" dir="5400000" sy="-100000" algn="bl" rotWithShape="0"/>
          </a:effectLst>
        </p:spPr>
      </p:pic>
      <p:sp>
        <p:nvSpPr>
          <p:cNvPr id="8" name="Rectangle 7"/>
          <p:cNvSpPr/>
          <p:nvPr/>
        </p:nvSpPr>
        <p:spPr>
          <a:xfrm>
            <a:off x="3715400" y="2697803"/>
            <a:ext cx="4394550" cy="3918765"/>
          </a:xfrm>
          <a:prstGeom prst="rect">
            <a:avLst/>
          </a:prstGeom>
        </p:spPr>
        <p:txBody>
          <a:bodyPr wrap="square">
            <a:spAutoFit/>
          </a:bodyPr>
          <a:lstStyle/>
          <a:p>
            <a:pPr>
              <a:lnSpc>
                <a:spcPct val="107000"/>
              </a:lnSpc>
              <a:spcAft>
                <a:spcPts val="800"/>
              </a:spcAft>
            </a:pPr>
            <a:r>
              <a:rPr lang="en-US" sz="1700" dirty="0">
                <a:ea typeface="Calibri" panose="020F0502020204030204" pitchFamily="34" charset="0"/>
                <a:cs typeface="Times New Roman" panose="02020603050405020304" pitchFamily="18" charset="0"/>
              </a:rPr>
              <a:t>Tears </a:t>
            </a:r>
            <a:r>
              <a:rPr lang="en-US" sz="1700" dirty="0" smtClean="0">
                <a:ea typeface="Calibri" panose="020F0502020204030204" pitchFamily="34" charset="0"/>
                <a:cs typeface="Times New Roman" panose="02020603050405020304" pitchFamily="18" charset="0"/>
              </a:rPr>
              <a:t>rolled </a:t>
            </a:r>
            <a:r>
              <a:rPr lang="en-US" sz="1700" dirty="0">
                <a:ea typeface="Calibri" panose="020F0502020204030204" pitchFamily="34" charset="0"/>
                <a:cs typeface="Times New Roman" panose="02020603050405020304" pitchFamily="18" charset="0"/>
              </a:rPr>
              <a:t>down the face of Paige Powell as her </a:t>
            </a:r>
            <a:r>
              <a:rPr lang="en-US" sz="1700" dirty="0" smtClean="0">
                <a:ea typeface="Calibri" panose="020F0502020204030204" pitchFamily="34" charset="0"/>
                <a:cs typeface="Times New Roman" panose="02020603050405020304" pitchFamily="18" charset="0"/>
              </a:rPr>
              <a:t>father –</a:t>
            </a:r>
            <a:r>
              <a:rPr lang="en-US" sz="1700" b="1" dirty="0" smtClean="0">
                <a:ea typeface="Calibri" panose="020F0502020204030204" pitchFamily="34" charset="0"/>
                <a:cs typeface="Times New Roman" panose="02020603050405020304" pitchFamily="18" charset="0"/>
              </a:rPr>
              <a:t> </a:t>
            </a:r>
            <a:r>
              <a:rPr lang="en-US" sz="1700" dirty="0">
                <a:solidFill>
                  <a:srgbClr val="FFC000"/>
                </a:solidFill>
                <a:ea typeface="Calibri" panose="020F0502020204030204" pitchFamily="34" charset="0"/>
                <a:cs typeface="Times New Roman" panose="02020603050405020304" pitchFamily="18" charset="0"/>
              </a:rPr>
              <a:t>P</a:t>
            </a:r>
            <a:r>
              <a:rPr lang="en-US" sz="1700" dirty="0" smtClean="0">
                <a:solidFill>
                  <a:srgbClr val="FFC000"/>
                </a:solidFill>
                <a:ea typeface="Calibri" panose="020F0502020204030204" pitchFamily="34" charset="0"/>
                <a:cs typeface="Times New Roman" panose="02020603050405020304" pitchFamily="18" charset="0"/>
              </a:rPr>
              <a:t>aul Powell </a:t>
            </a:r>
            <a:r>
              <a:rPr lang="en-US" sz="1700" dirty="0" smtClean="0">
                <a:ea typeface="Calibri" panose="020F0502020204030204" pitchFamily="34" charset="0"/>
                <a:cs typeface="Times New Roman" panose="02020603050405020304" pitchFamily="18" charset="0"/>
              </a:rPr>
              <a:t>–</a:t>
            </a:r>
            <a:r>
              <a:rPr lang="en-US" sz="1700" b="1" dirty="0" smtClean="0">
                <a:solidFill>
                  <a:srgbClr val="FFC000"/>
                </a:solidFill>
                <a:ea typeface="Calibri" panose="020F0502020204030204" pitchFamily="34" charset="0"/>
                <a:cs typeface="Times New Roman" panose="02020603050405020304" pitchFamily="18" charset="0"/>
              </a:rPr>
              <a:t> </a:t>
            </a:r>
            <a:r>
              <a:rPr lang="en-US" sz="1700" dirty="0" smtClean="0">
                <a:ea typeface="Calibri" panose="020F0502020204030204" pitchFamily="34" charset="0"/>
                <a:cs typeface="Times New Roman" panose="02020603050405020304" pitchFamily="18" charset="0"/>
              </a:rPr>
              <a:t>received </a:t>
            </a:r>
            <a:r>
              <a:rPr lang="en-US" sz="1700" dirty="0">
                <a:ea typeface="Calibri" panose="020F0502020204030204" pitchFamily="34" charset="0"/>
                <a:cs typeface="Times New Roman" panose="02020603050405020304" pitchFamily="18" charset="0"/>
              </a:rPr>
              <a:t>a standing ovation from the </a:t>
            </a:r>
            <a:r>
              <a:rPr lang="en-US" sz="1700" dirty="0">
                <a:solidFill>
                  <a:srgbClr val="FFC000"/>
                </a:solidFill>
                <a:ea typeface="Calibri" panose="020F0502020204030204" pitchFamily="34" charset="0"/>
                <a:cs typeface="Times New Roman" panose="02020603050405020304" pitchFamily="18" charset="0"/>
              </a:rPr>
              <a:t>MSD of Warren Township </a:t>
            </a:r>
            <a:r>
              <a:rPr lang="en-US" sz="1700" dirty="0">
                <a:ea typeface="Calibri" panose="020F0502020204030204" pitchFamily="34" charset="0"/>
                <a:cs typeface="Times New Roman" panose="02020603050405020304" pitchFamily="18" charset="0"/>
              </a:rPr>
              <a:t>School Board, </a:t>
            </a:r>
            <a:r>
              <a:rPr lang="en-US" sz="1700" dirty="0" smtClean="0">
                <a:ea typeface="Calibri" panose="020F0502020204030204" pitchFamily="34" charset="0"/>
                <a:cs typeface="Times New Roman" panose="02020603050405020304" pitchFamily="18" charset="0"/>
              </a:rPr>
              <a:t>superintendent</a:t>
            </a:r>
            <a:r>
              <a:rPr lang="en-US" sz="1700" dirty="0">
                <a:ea typeface="Calibri" panose="020F0502020204030204" pitchFamily="34" charset="0"/>
                <a:cs typeface="Times New Roman" panose="02020603050405020304" pitchFamily="18" charset="0"/>
              </a:rPr>
              <a:t>, and audience for earning his high school equivalency (HSE), CDL career certification, and certified employment </a:t>
            </a:r>
            <a:r>
              <a:rPr lang="en-US" sz="1700" dirty="0" smtClean="0">
                <a:ea typeface="Calibri" panose="020F0502020204030204" pitchFamily="34" charset="0"/>
                <a:cs typeface="Times New Roman" panose="02020603050405020304" pitchFamily="18" charset="0"/>
              </a:rPr>
              <a:t>20 years </a:t>
            </a:r>
            <a:r>
              <a:rPr lang="en-US" sz="1700" dirty="0">
                <a:ea typeface="Calibri" panose="020F0502020204030204" pitchFamily="34" charset="0"/>
                <a:cs typeface="Times New Roman" panose="02020603050405020304" pitchFamily="18" charset="0"/>
              </a:rPr>
              <a:t>after dropping out of school</a:t>
            </a:r>
            <a:r>
              <a:rPr lang="en-US" sz="1700" dirty="0" smtClean="0">
                <a:ea typeface="Calibri" panose="020F0502020204030204" pitchFamily="34" charset="0"/>
                <a:cs typeface="Times New Roman" panose="02020603050405020304" pitchFamily="18" charset="0"/>
              </a:rPr>
              <a:t>. </a:t>
            </a:r>
          </a:p>
          <a:p>
            <a:pPr>
              <a:lnSpc>
                <a:spcPct val="107000"/>
              </a:lnSpc>
              <a:spcAft>
                <a:spcPts val="800"/>
              </a:spcAft>
            </a:pPr>
            <a:r>
              <a:rPr lang="en-US" sz="1700" dirty="0" smtClean="0"/>
              <a:t>Paying </a:t>
            </a:r>
            <a:r>
              <a:rPr lang="en-US" sz="1700" dirty="0"/>
              <a:t>rent, buying groceries, and attending high school proved too </a:t>
            </a:r>
            <a:r>
              <a:rPr lang="en-US" sz="1700" dirty="0" smtClean="0"/>
              <a:t> much </a:t>
            </a:r>
            <a:r>
              <a:rPr lang="en-US" sz="1700" dirty="0"/>
              <a:t>for this young man on his own; </a:t>
            </a:r>
            <a:r>
              <a:rPr lang="en-US" sz="1700" dirty="0" smtClean="0"/>
              <a:t>  so </a:t>
            </a:r>
            <a:r>
              <a:rPr lang="en-US" sz="1700" dirty="0"/>
              <a:t>he </a:t>
            </a:r>
            <a:r>
              <a:rPr lang="en-US" sz="1700" dirty="0" smtClean="0"/>
              <a:t>quit. </a:t>
            </a:r>
            <a:endParaRPr lang="en-US" sz="1700" dirty="0" smtClean="0">
              <a:ea typeface="Calibri" panose="020F0502020204030204" pitchFamily="34" charset="0"/>
              <a:cs typeface="Times New Roman" panose="02020603050405020304" pitchFamily="18" charset="0"/>
            </a:endParaRPr>
          </a:p>
        </p:txBody>
      </p:sp>
      <p:sp>
        <p:nvSpPr>
          <p:cNvPr id="9" name="TextBox 8"/>
          <p:cNvSpPr txBox="1"/>
          <p:nvPr/>
        </p:nvSpPr>
        <p:spPr>
          <a:xfrm>
            <a:off x="8109950" y="4979227"/>
            <a:ext cx="3506445" cy="1077218"/>
          </a:xfrm>
          <a:prstGeom prst="rect">
            <a:avLst/>
          </a:prstGeom>
          <a:noFill/>
        </p:spPr>
        <p:txBody>
          <a:bodyPr wrap="square" rtlCol="0">
            <a:spAutoFit/>
          </a:bodyPr>
          <a:lstStyle/>
          <a:p>
            <a:r>
              <a:rPr lang="en-US" sz="4800" b="1" dirty="0" smtClean="0">
                <a:solidFill>
                  <a:srgbClr val="FFC000"/>
                </a:solidFill>
              </a:rPr>
              <a:t>PAUL</a:t>
            </a:r>
            <a:r>
              <a:rPr lang="en-US" sz="4000" b="1" dirty="0" smtClean="0">
                <a:solidFill>
                  <a:srgbClr val="FFC000"/>
                </a:solidFill>
              </a:rPr>
              <a:t> </a:t>
            </a:r>
            <a:r>
              <a:rPr lang="en-US" sz="3200" b="1" dirty="0" smtClean="0"/>
              <a:t>Powell</a:t>
            </a:r>
          </a:p>
          <a:p>
            <a:r>
              <a:rPr lang="en-US" sz="1600" dirty="0" smtClean="0"/>
              <a:t>Indianapolis</a:t>
            </a:r>
            <a:endParaRPr lang="en-US" sz="1600" dirty="0"/>
          </a:p>
        </p:txBody>
      </p:sp>
      <p:sp>
        <p:nvSpPr>
          <p:cNvPr id="14" name="TextBox 13"/>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a:off x="3518987" y="2511528"/>
            <a:ext cx="0" cy="395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23640" y="2749170"/>
            <a:ext cx="3762361" cy="2031325"/>
          </a:xfrm>
          <a:prstGeom prst="rect">
            <a:avLst/>
          </a:prstGeom>
          <a:noFill/>
        </p:spPr>
        <p:txBody>
          <a:bodyPr wrap="square" rtlCol="0">
            <a:spAutoFit/>
          </a:bodyPr>
          <a:lstStyle/>
          <a:p>
            <a:r>
              <a:rPr lang="en-US" sz="3150" dirty="0" smtClean="0">
                <a:solidFill>
                  <a:srgbClr val="FFC000"/>
                </a:solidFill>
                <a:latin typeface="Segoe Print" panose="02000600000000000000" pitchFamily="2" charset="0"/>
              </a:rPr>
              <a:t>“</a:t>
            </a:r>
            <a:r>
              <a:rPr lang="en-US" sz="3150" dirty="0">
                <a:solidFill>
                  <a:srgbClr val="FFC000"/>
                </a:solidFill>
                <a:latin typeface="Segoe Print" panose="02000600000000000000" pitchFamily="2" charset="0"/>
              </a:rPr>
              <a:t>We moved a lot. </a:t>
            </a:r>
            <a:r>
              <a:rPr lang="en-US" sz="3150" dirty="0" smtClean="0">
                <a:solidFill>
                  <a:srgbClr val="FFC000"/>
                </a:solidFill>
                <a:latin typeface="Segoe Print" panose="02000600000000000000" pitchFamily="2" charset="0"/>
              </a:rPr>
              <a:t>I </a:t>
            </a:r>
            <a:r>
              <a:rPr lang="en-US" sz="3150" dirty="0">
                <a:solidFill>
                  <a:srgbClr val="FFC000"/>
                </a:solidFill>
                <a:latin typeface="Segoe Print" panose="02000600000000000000" pitchFamily="2" charset="0"/>
              </a:rPr>
              <a:t>attended over 12 schools by the time I was 16.”</a:t>
            </a:r>
            <a:endParaRPr lang="en-US" sz="3150" dirty="0">
              <a:latin typeface="Segoe Print" panose="02000600000000000000" pitchFamily="2" charset="0"/>
            </a:endParaRPr>
          </a:p>
        </p:txBody>
      </p:sp>
      <p:cxnSp>
        <p:nvCxnSpPr>
          <p:cNvPr id="11" name="Straight Connector 10"/>
          <p:cNvCxnSpPr/>
          <p:nvPr/>
        </p:nvCxnSpPr>
        <p:spPr>
          <a:xfrm>
            <a:off x="8152410" y="4925529"/>
            <a:ext cx="2064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848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723111" y="2735005"/>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854310" y="3588657"/>
            <a:ext cx="6135013" cy="2431435"/>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4000" b="1" dirty="0" smtClean="0">
                <a:latin typeface="Segoe Script" panose="020B0504020000000003" pitchFamily="34" charset="0"/>
                <a:cs typeface="Times New Roman" panose="02020603050405020304" pitchFamily="18" charset="0"/>
              </a:rPr>
              <a:t>2016-2017</a:t>
            </a:r>
          </a:p>
          <a:p>
            <a:r>
              <a:rPr lang="en-US" sz="4000" b="1" dirty="0" smtClean="0">
                <a:latin typeface="Segoe Script" panose="020B0504020000000003" pitchFamily="34" charset="0"/>
                <a:cs typeface="Times New Roman" panose="02020603050405020304" pitchFamily="18" charset="0"/>
              </a:rPr>
              <a:t>2017-2018*</a:t>
            </a:r>
            <a:endParaRPr lang="en-US" sz="4000" dirty="0"/>
          </a:p>
        </p:txBody>
      </p:sp>
      <p:graphicFrame>
        <p:nvGraphicFramePr>
          <p:cNvPr id="33" name="Diagram 32"/>
          <p:cNvGraphicFramePr/>
          <p:nvPr>
            <p:extLst>
              <p:ext uri="{D42A27DB-BD31-4B8C-83A1-F6EECF244321}">
                <p14:modId xmlns:p14="http://schemas.microsoft.com/office/powerpoint/2010/main" val="2013764092"/>
              </p:ext>
            </p:extLst>
          </p:nvPr>
        </p:nvGraphicFramePr>
        <p:xfrm>
          <a:off x="6989323" y="3160059"/>
          <a:ext cx="4763462" cy="3080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854310" y="6149526"/>
            <a:ext cx="2278188" cy="369332"/>
          </a:xfrm>
          <a:prstGeom prst="rect">
            <a:avLst/>
          </a:prstGeom>
        </p:spPr>
        <p:txBody>
          <a:bodyPr wrap="none">
            <a:spAutoFit/>
          </a:bodyPr>
          <a:lstStyle/>
          <a:p>
            <a:r>
              <a:rPr lang="en-US" dirty="0" smtClean="0"/>
              <a:t>*Data </a:t>
            </a:r>
            <a:r>
              <a:rPr lang="en-US" dirty="0"/>
              <a:t>as of </a:t>
            </a:r>
            <a:r>
              <a:rPr lang="en-US" dirty="0" smtClean="0"/>
              <a:t>8.30.18</a:t>
            </a:r>
            <a:endParaRPr lang="en-US" dirty="0"/>
          </a:p>
        </p:txBody>
      </p:sp>
    </p:spTree>
    <p:extLst>
      <p:ext uri="{BB962C8B-B14F-4D97-AF65-F5344CB8AC3E}">
        <p14:creationId xmlns:p14="http://schemas.microsoft.com/office/powerpoint/2010/main" val="3607980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1621364" y="2644856"/>
            <a:ext cx="9679860" cy="1292662"/>
          </a:xfrm>
          <a:prstGeom prst="rect">
            <a:avLst/>
          </a:prstGeom>
        </p:spPr>
        <p:txBody>
          <a:bodyPr wrap="square">
            <a:spAutoFit/>
          </a:bodyPr>
          <a:lstStyle/>
          <a:p>
            <a:r>
              <a:rPr lang="en-US" sz="4600" dirty="0" smtClean="0">
                <a:cs typeface="Arial" panose="020B0604020202020204" pitchFamily="34" charset="0"/>
              </a:rPr>
              <a:t>No. Separated Before Gain</a:t>
            </a:r>
            <a:r>
              <a:rPr lang="en-US" sz="4600" dirty="0" smtClean="0"/>
              <a:t> </a:t>
            </a:r>
            <a:endParaRPr lang="en-US" sz="4600" dirty="0"/>
          </a:p>
          <a:p>
            <a:r>
              <a:rPr lang="en-US" sz="3200" dirty="0" smtClean="0">
                <a:solidFill>
                  <a:srgbClr val="FFC000"/>
                </a:solidFill>
              </a:rPr>
              <a:t>	</a:t>
            </a:r>
            <a:endParaRPr lang="en-US" sz="2400" dirty="0">
              <a:solidFill>
                <a:srgbClr val="FFC000"/>
              </a:solidFill>
            </a:endParaRPr>
          </a:p>
        </p:txBody>
      </p:sp>
      <p:sp>
        <p:nvSpPr>
          <p:cNvPr id="7" name="Rectangle 6"/>
          <p:cNvSpPr/>
          <p:nvPr/>
        </p:nvSpPr>
        <p:spPr>
          <a:xfrm>
            <a:off x="7996154" y="6059487"/>
            <a:ext cx="2039341" cy="338554"/>
          </a:xfrm>
          <a:prstGeom prst="rect">
            <a:avLst/>
          </a:prstGeom>
        </p:spPr>
        <p:txBody>
          <a:bodyPr wrap="none">
            <a:spAutoFit/>
          </a:bodyPr>
          <a:lstStyle/>
          <a:p>
            <a:r>
              <a:rPr lang="en-US" sz="1600" dirty="0"/>
              <a:t>*Data as of </a:t>
            </a:r>
            <a:r>
              <a:rPr lang="en-US" sz="1600" dirty="0" smtClean="0"/>
              <a:t>8.30.18</a:t>
            </a:r>
            <a:endParaRPr lang="en-US" sz="1600" dirty="0"/>
          </a:p>
        </p:txBody>
      </p:sp>
      <p:cxnSp>
        <p:nvCxnSpPr>
          <p:cNvPr id="11" name="Straight Connector 10"/>
          <p:cNvCxnSpPr/>
          <p:nvPr/>
        </p:nvCxnSpPr>
        <p:spPr>
          <a:xfrm flipH="1">
            <a:off x="5811201" y="3473071"/>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46909" y="3551108"/>
            <a:ext cx="5027543" cy="2677656"/>
          </a:xfrm>
          <a:prstGeom prst="rect">
            <a:avLst/>
          </a:prstGeom>
          <a:noFill/>
        </p:spPr>
        <p:txBody>
          <a:bodyPr wrap="square" rtlCol="0">
            <a:spAutoFit/>
          </a:bodyPr>
          <a:lstStyle/>
          <a:p>
            <a:r>
              <a:rPr lang="en-US" sz="2400" dirty="0" smtClean="0"/>
              <a:t>            </a:t>
            </a:r>
            <a:r>
              <a:rPr lang="en-US" dirty="0" smtClean="0">
                <a:solidFill>
                  <a:srgbClr val="FFC000"/>
                </a:solidFill>
              </a:rPr>
              <a:t>2017-2018*</a:t>
            </a:r>
            <a:endParaRPr lang="en-US" dirty="0">
              <a:solidFill>
                <a:srgbClr val="FFC000"/>
              </a:solidFill>
            </a:endParaRPr>
          </a:p>
          <a:p>
            <a:r>
              <a:rPr lang="en-US" sz="7200" dirty="0" smtClean="0">
                <a:latin typeface="Segoe Print" panose="02000600000000000000" pitchFamily="2" charset="0"/>
              </a:rPr>
              <a:t>7,931</a:t>
            </a:r>
            <a:endParaRPr lang="en-US" sz="7200" dirty="0">
              <a:latin typeface="Segoe Print" panose="02000600000000000000" pitchFamily="2" charset="0"/>
            </a:endParaRPr>
          </a:p>
          <a:p>
            <a:r>
              <a:rPr lang="en-US" sz="7200" dirty="0" smtClean="0">
                <a:solidFill>
                  <a:srgbClr val="FFC000"/>
                </a:solidFill>
                <a:latin typeface="Segoe Print" panose="02000600000000000000" pitchFamily="2" charset="0"/>
              </a:rPr>
              <a:t>30.07%</a:t>
            </a:r>
            <a:endParaRPr lang="en-US" sz="7200" dirty="0">
              <a:solidFill>
                <a:srgbClr val="FFC000"/>
              </a:solidFill>
              <a:latin typeface="Segoe Print" panose="02000600000000000000" pitchFamily="2" charset="0"/>
            </a:endParaRPr>
          </a:p>
        </p:txBody>
      </p:sp>
      <p:sp>
        <p:nvSpPr>
          <p:cNvPr id="3" name="TextBox 2"/>
          <p:cNvSpPr txBox="1"/>
          <p:nvPr/>
        </p:nvSpPr>
        <p:spPr>
          <a:xfrm>
            <a:off x="1273330" y="3643441"/>
            <a:ext cx="4218039" cy="2585323"/>
          </a:xfrm>
          <a:prstGeom prst="rect">
            <a:avLst/>
          </a:prstGeom>
          <a:noFill/>
        </p:spPr>
        <p:txBody>
          <a:bodyPr wrap="square" rtlCol="0">
            <a:spAutoFit/>
          </a:bodyPr>
          <a:lstStyle/>
          <a:p>
            <a:r>
              <a:rPr lang="en-US" dirty="0" smtClean="0"/>
              <a:t>                  </a:t>
            </a:r>
            <a:r>
              <a:rPr lang="en-US" dirty="0" smtClean="0">
                <a:solidFill>
                  <a:srgbClr val="FFC000"/>
                </a:solidFill>
              </a:rPr>
              <a:t>2016-2017</a:t>
            </a:r>
          </a:p>
          <a:p>
            <a:r>
              <a:rPr lang="en-US" sz="7200" dirty="0" smtClean="0">
                <a:latin typeface="Segoe Print" panose="02000600000000000000" pitchFamily="2" charset="0"/>
              </a:rPr>
              <a:t>9,817</a:t>
            </a:r>
          </a:p>
          <a:p>
            <a:r>
              <a:rPr lang="en-US" sz="7200" dirty="0" smtClean="0">
                <a:solidFill>
                  <a:srgbClr val="FFC000"/>
                </a:solidFill>
                <a:latin typeface="Segoe Print" panose="02000600000000000000" pitchFamily="2" charset="0"/>
              </a:rPr>
              <a:t>36.36%</a:t>
            </a:r>
            <a:endParaRPr lang="en-US" sz="7200"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180319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905219" y="2697028"/>
            <a:ext cx="10767235" cy="3531736"/>
          </a:xfrm>
          <a:prstGeom prst="rect">
            <a:avLst/>
          </a:prstGeom>
        </p:spPr>
        <p:txBody>
          <a:bodyPr wrap="square">
            <a:spAutoFit/>
          </a:bodyPr>
          <a:lstStyle/>
          <a:p>
            <a:r>
              <a:rPr lang="en-US" sz="6000" dirty="0" smtClean="0">
                <a:cs typeface="Arial" panose="020B0604020202020204" pitchFamily="34" charset="0"/>
              </a:rPr>
              <a:t>No. Separated Before Gain</a:t>
            </a:r>
            <a:r>
              <a:rPr lang="en-US" sz="6000" dirty="0" smtClean="0"/>
              <a:t> </a:t>
            </a:r>
          </a:p>
          <a:p>
            <a:r>
              <a:rPr lang="en-US" sz="2400" dirty="0" smtClean="0"/>
              <a:t>2017-2018</a:t>
            </a:r>
          </a:p>
          <a:p>
            <a:endParaRPr lang="en-US" sz="1050" dirty="0"/>
          </a:p>
          <a:p>
            <a:r>
              <a:rPr lang="en-US" sz="3200" dirty="0">
                <a:solidFill>
                  <a:srgbClr val="FFC000"/>
                </a:solidFill>
              </a:rPr>
              <a:t>	</a:t>
            </a:r>
            <a:r>
              <a:rPr lang="en-US" sz="3600" dirty="0" smtClean="0">
                <a:solidFill>
                  <a:srgbClr val="FFC000"/>
                </a:solidFill>
              </a:rPr>
              <a:t>– ABE/ASE Levels 1-6 	</a:t>
            </a:r>
            <a:r>
              <a:rPr lang="en-US" sz="3600" dirty="0" smtClean="0">
                <a:latin typeface="Segoe Print" panose="02000600000000000000" pitchFamily="2" charset="0"/>
              </a:rPr>
              <a:t>28.57%</a:t>
            </a:r>
            <a:r>
              <a:rPr lang="en-US" sz="3600" dirty="0" smtClean="0">
                <a:solidFill>
                  <a:srgbClr val="FFC000"/>
                </a:solidFill>
                <a:latin typeface="Segoe Print" panose="02000600000000000000" pitchFamily="2" charset="0"/>
              </a:rPr>
              <a:t> Separated</a:t>
            </a:r>
          </a:p>
          <a:p>
            <a:endParaRPr lang="en-US" sz="1000" dirty="0" smtClean="0">
              <a:solidFill>
                <a:srgbClr val="FFC000"/>
              </a:solidFill>
              <a:latin typeface="Segoe Print" panose="02000600000000000000" pitchFamily="2" charset="0"/>
            </a:endParaRPr>
          </a:p>
          <a:p>
            <a:r>
              <a:rPr lang="en-US" sz="3600" dirty="0">
                <a:solidFill>
                  <a:srgbClr val="FFC000"/>
                </a:solidFill>
              </a:rPr>
              <a:t>	</a:t>
            </a:r>
            <a:r>
              <a:rPr lang="en-US" sz="3600" dirty="0" smtClean="0">
                <a:solidFill>
                  <a:srgbClr val="FFC000"/>
                </a:solidFill>
              </a:rPr>
              <a:t>– ELL Levels 1-6 				</a:t>
            </a:r>
            <a:r>
              <a:rPr lang="en-US" sz="3600" dirty="0" smtClean="0">
                <a:latin typeface="Segoe Print" panose="02000600000000000000" pitchFamily="2" charset="0"/>
              </a:rPr>
              <a:t>35.86%</a:t>
            </a:r>
            <a:r>
              <a:rPr lang="en-US" sz="3600" dirty="0" smtClean="0">
                <a:solidFill>
                  <a:srgbClr val="FFC000"/>
                </a:solidFill>
                <a:latin typeface="Segoe Print" panose="02000600000000000000" pitchFamily="2" charset="0"/>
              </a:rPr>
              <a:t> Separated</a:t>
            </a:r>
          </a:p>
          <a:p>
            <a:r>
              <a:rPr lang="en-US" sz="1100" dirty="0">
                <a:solidFill>
                  <a:srgbClr val="FFC000"/>
                </a:solidFill>
                <a:latin typeface="Segoe Print" panose="02000600000000000000" pitchFamily="2" charset="0"/>
              </a:rPr>
              <a:t> </a:t>
            </a:r>
            <a:r>
              <a:rPr lang="en-US" sz="1100" dirty="0" smtClean="0">
                <a:solidFill>
                  <a:srgbClr val="FFC000"/>
                </a:solidFill>
                <a:latin typeface="Segoe Print" panose="02000600000000000000" pitchFamily="2" charset="0"/>
              </a:rPr>
              <a:t>      												_______________________________</a:t>
            </a:r>
          </a:p>
          <a:p>
            <a:r>
              <a:rPr lang="en-US" sz="3600" dirty="0">
                <a:solidFill>
                  <a:srgbClr val="FFC000"/>
                </a:solidFill>
                <a:latin typeface="Segoe Print" panose="02000600000000000000" pitchFamily="2" charset="0"/>
              </a:rPr>
              <a:t> </a:t>
            </a:r>
            <a:r>
              <a:rPr lang="en-US" sz="3600" dirty="0" smtClean="0">
                <a:solidFill>
                  <a:srgbClr val="FFC000"/>
                </a:solidFill>
                <a:latin typeface="Segoe Print" panose="02000600000000000000" pitchFamily="2" charset="0"/>
              </a:rPr>
              <a:t>                             30.07% </a:t>
            </a:r>
            <a:r>
              <a:rPr lang="en-US" sz="3600" dirty="0" smtClean="0">
                <a:latin typeface="Segoe Print" panose="02000600000000000000" pitchFamily="2" charset="0"/>
              </a:rPr>
              <a:t>Separated</a:t>
            </a:r>
            <a:endParaRPr lang="en-US" sz="3600" dirty="0">
              <a:latin typeface="Segoe Print" panose="02000600000000000000" pitchFamily="2" charset="0"/>
            </a:endParaRPr>
          </a:p>
        </p:txBody>
      </p:sp>
      <p:sp>
        <p:nvSpPr>
          <p:cNvPr id="7" name="Rectangle 6"/>
          <p:cNvSpPr/>
          <p:nvPr/>
        </p:nvSpPr>
        <p:spPr>
          <a:xfrm>
            <a:off x="601693" y="5890210"/>
            <a:ext cx="2039341" cy="338554"/>
          </a:xfrm>
          <a:prstGeom prst="rect">
            <a:avLst/>
          </a:prstGeom>
        </p:spPr>
        <p:txBody>
          <a:bodyPr wrap="none">
            <a:spAutoFit/>
          </a:bodyPr>
          <a:lstStyle/>
          <a:p>
            <a:r>
              <a:rPr lang="en-US" sz="1600" dirty="0"/>
              <a:t>*Data as of </a:t>
            </a:r>
            <a:r>
              <a:rPr lang="en-US" sz="1600" dirty="0" smtClean="0"/>
              <a:t>8.30.18</a:t>
            </a:r>
            <a:endParaRPr lang="en-US" sz="1600" dirty="0"/>
          </a:p>
        </p:txBody>
      </p:sp>
    </p:spTree>
    <p:extLst>
      <p:ext uri="{BB962C8B-B14F-4D97-AF65-F5344CB8AC3E}">
        <p14:creationId xmlns:p14="http://schemas.microsoft.com/office/powerpoint/2010/main" val="3463761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75639"/>
            <a:ext cx="2039341" cy="338554"/>
          </a:xfrm>
          <a:prstGeom prst="rect">
            <a:avLst/>
          </a:prstGeom>
        </p:spPr>
        <p:txBody>
          <a:bodyPr wrap="none">
            <a:spAutoFit/>
          </a:bodyPr>
          <a:lstStyle/>
          <a:p>
            <a:r>
              <a:rPr lang="en-US" sz="1600" dirty="0"/>
              <a:t>*Data as of </a:t>
            </a:r>
            <a:r>
              <a:rPr lang="en-US" sz="1600" dirty="0" smtClean="0"/>
              <a:t>8.30.18</a:t>
            </a:r>
            <a:endParaRPr lang="en-US" sz="1600" dirty="0"/>
          </a:p>
        </p:txBody>
      </p:sp>
      <p:cxnSp>
        <p:nvCxnSpPr>
          <p:cNvPr id="11" name="Straight Connector 10"/>
          <p:cNvCxnSpPr/>
          <p:nvPr/>
        </p:nvCxnSpPr>
        <p:spPr>
          <a:xfrm flipH="1">
            <a:off x="7616016" y="3063922"/>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4840" y="2760049"/>
            <a:ext cx="9665599" cy="3046988"/>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				</a:t>
            </a:r>
            <a:r>
              <a:rPr lang="en-US" sz="3200" u="sng" dirty="0" smtClean="0"/>
              <a:t>2017-1018</a:t>
            </a:r>
            <a:r>
              <a:rPr lang="en-US" sz="3200" dirty="0" smtClean="0"/>
              <a:t>		  </a:t>
            </a:r>
            <a:r>
              <a:rPr lang="en-US" sz="3200" u="sng" dirty="0" smtClean="0"/>
              <a:t>2016-2017</a:t>
            </a:r>
            <a:endParaRPr lang="en-US" sz="3200" u="sng" dirty="0"/>
          </a:p>
          <a:p>
            <a:endParaRPr lang="en-US" sz="800" dirty="0" smtClean="0"/>
          </a:p>
          <a:p>
            <a:r>
              <a:rPr lang="en-US" sz="3200" dirty="0" smtClean="0"/>
              <a:t>ABE 1-6 	    </a:t>
            </a:r>
            <a:r>
              <a:rPr lang="en-US" sz="3200" dirty="0" smtClean="0">
                <a:solidFill>
                  <a:srgbClr val="FFC000"/>
                </a:solidFill>
              </a:rPr>
              <a:t>20,958 ↑</a:t>
            </a:r>
            <a:r>
              <a:rPr lang="en-US" sz="3200" dirty="0" smtClean="0"/>
              <a:t>				20,720</a:t>
            </a:r>
          </a:p>
          <a:p>
            <a:r>
              <a:rPr lang="en-US" sz="3200" dirty="0" smtClean="0"/>
              <a:t>ELL 1-6	          </a:t>
            </a:r>
            <a:r>
              <a:rPr lang="en-US" sz="3200" dirty="0" smtClean="0">
                <a:solidFill>
                  <a:srgbClr val="FFC000"/>
                </a:solidFill>
              </a:rPr>
              <a:t>5,416 ↓</a:t>
            </a:r>
            <a:r>
              <a:rPr lang="en-US" sz="3200" dirty="0" smtClean="0"/>
              <a:t>		  	      6,273</a:t>
            </a:r>
          </a:p>
        </p:txBody>
      </p:sp>
      <p:sp>
        <p:nvSpPr>
          <p:cNvPr id="8" name="Down Arrow 7"/>
          <p:cNvSpPr/>
          <p:nvPr/>
        </p:nvSpPr>
        <p:spPr>
          <a:xfrm>
            <a:off x="8998961" y="2820025"/>
            <a:ext cx="1567543" cy="38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933710" y="1782156"/>
            <a:ext cx="4528457" cy="4462760"/>
          </a:xfrm>
          <a:prstGeom prst="rect">
            <a:avLst/>
          </a:prstGeom>
          <a:noFill/>
        </p:spPr>
        <p:txBody>
          <a:bodyPr wrap="square" rtlCol="0">
            <a:spAutoFit/>
          </a:bodyPr>
          <a:lstStyle/>
          <a:p>
            <a:r>
              <a:rPr lang="en-US" sz="7200" dirty="0" smtClean="0">
                <a:latin typeface="Segoe Print" panose="02000600000000000000" pitchFamily="2" charset="0"/>
              </a:rPr>
              <a:t>   </a:t>
            </a:r>
            <a:r>
              <a:rPr lang="en-US" sz="6000" dirty="0" smtClean="0">
                <a:latin typeface="Segoe Print" panose="02000600000000000000" pitchFamily="2" charset="0"/>
              </a:rPr>
              <a:t>ABE/ELL</a:t>
            </a:r>
            <a:endParaRPr lang="en-US" sz="6000" dirty="0">
              <a:latin typeface="Segoe Print" panose="02000600000000000000" pitchFamily="2" charset="0"/>
            </a:endParaRPr>
          </a:p>
          <a:p>
            <a:r>
              <a:rPr lang="en-US" sz="7200" dirty="0" smtClean="0">
                <a:latin typeface="Segoe Print" panose="02000600000000000000" pitchFamily="2" charset="0"/>
              </a:rPr>
              <a:t>- 619</a:t>
            </a:r>
          </a:p>
          <a:p>
            <a:r>
              <a:rPr lang="en-US" sz="7200" dirty="0" smtClean="0">
                <a:latin typeface="Segoe Print" panose="02000600000000000000" pitchFamily="2" charset="0"/>
              </a:rPr>
              <a:t> </a:t>
            </a:r>
            <a:r>
              <a:rPr lang="en-US" sz="8000" dirty="0" smtClean="0">
                <a:latin typeface="Segoe Print" panose="02000600000000000000" pitchFamily="2" charset="0"/>
              </a:rPr>
              <a:t>Down</a:t>
            </a:r>
            <a:endParaRPr lang="en-US" sz="8000" dirty="0">
              <a:latin typeface="Segoe Print" panose="02000600000000000000" pitchFamily="2" charset="0"/>
            </a:endParaRPr>
          </a:p>
        </p:txBody>
      </p:sp>
    </p:spTree>
    <p:extLst>
      <p:ext uri="{BB962C8B-B14F-4D97-AF65-F5344CB8AC3E}">
        <p14:creationId xmlns:p14="http://schemas.microsoft.com/office/powerpoint/2010/main" val="3711145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541102" y="2644485"/>
            <a:ext cx="7931980" cy="1200329"/>
          </a:xfrm>
          <a:prstGeom prst="rect">
            <a:avLst/>
          </a:prstGeom>
        </p:spPr>
        <p:txBody>
          <a:bodyPr wrap="none">
            <a:spAutoFit/>
          </a:bodyPr>
          <a:lstStyle/>
          <a:p>
            <a:r>
              <a:rPr lang="en-US" sz="7200" dirty="0">
                <a:solidFill>
                  <a:srgbClr val="FFC000"/>
                </a:solidFill>
              </a:rPr>
              <a:t>How </a:t>
            </a:r>
            <a:r>
              <a:rPr lang="en-US" sz="7200" dirty="0" smtClean="0">
                <a:solidFill>
                  <a:srgbClr val="FFC000"/>
                </a:solidFill>
              </a:rPr>
              <a:t>Did We Do</a:t>
            </a:r>
            <a:r>
              <a:rPr lang="en-US" sz="7200" dirty="0" smtClean="0">
                <a:solidFill>
                  <a:srgbClr val="FFC000"/>
                </a:solidFill>
                <a:latin typeface="Arial" panose="020B0604020202020204" pitchFamily="34" charset="0"/>
                <a:cs typeface="Arial" panose="020B0604020202020204" pitchFamily="34" charset="0"/>
              </a:rPr>
              <a:t>?</a:t>
            </a:r>
            <a:endParaRPr lang="en-US" sz="7200" dirty="0">
              <a:solidFill>
                <a:srgbClr val="FFC000"/>
              </a:solidFill>
              <a:latin typeface="Arial" panose="020B0604020202020204" pitchFamily="34" charset="0"/>
              <a:cs typeface="Arial" panose="020B0604020202020204" pitchFamily="34" charset="0"/>
            </a:endParaRPr>
          </a:p>
        </p:txBody>
      </p:sp>
      <p:sp>
        <p:nvSpPr>
          <p:cNvPr id="7" name="Rectangle 6"/>
          <p:cNvSpPr/>
          <p:nvPr/>
        </p:nvSpPr>
        <p:spPr>
          <a:xfrm>
            <a:off x="541102" y="3795840"/>
            <a:ext cx="5179623" cy="584775"/>
          </a:xfrm>
          <a:prstGeom prst="rect">
            <a:avLst/>
          </a:prstGeom>
        </p:spPr>
        <p:txBody>
          <a:bodyPr wrap="none">
            <a:spAutoFit/>
          </a:bodyPr>
          <a:lstStyle/>
          <a:p>
            <a:r>
              <a:rPr lang="en-US" sz="3200" dirty="0"/>
              <a:t>High School </a:t>
            </a:r>
            <a:r>
              <a:rPr lang="en-US" sz="3200" dirty="0" smtClean="0"/>
              <a:t>Equivalency</a:t>
            </a:r>
            <a:endParaRPr lang="en-US" sz="3200" dirty="0"/>
          </a:p>
        </p:txBody>
      </p:sp>
      <p:sp>
        <p:nvSpPr>
          <p:cNvPr id="8" name="Rectangle 7"/>
          <p:cNvSpPr/>
          <p:nvPr/>
        </p:nvSpPr>
        <p:spPr>
          <a:xfrm>
            <a:off x="7242931" y="4328140"/>
            <a:ext cx="4586748" cy="1631216"/>
          </a:xfrm>
          <a:prstGeom prst="rect">
            <a:avLst/>
          </a:prstGeom>
          <a:solidFill>
            <a:srgbClr val="FFC000"/>
          </a:solidFill>
          <a:effectLst>
            <a:reflection blurRad="6350" stA="50000" endA="300" endPos="55000" dir="5400000" sy="-100000" algn="bl" rotWithShape="0"/>
          </a:effectLst>
        </p:spPr>
        <p:txBody>
          <a:bodyPr wrap="square">
            <a:spAutoFit/>
          </a:bodyPr>
          <a:lstStyle/>
          <a:p>
            <a:r>
              <a:rPr lang="en-US" sz="1600" dirty="0">
                <a:ln>
                  <a:solidFill>
                    <a:schemeClr val="bg1"/>
                  </a:solidFill>
                </a:ln>
                <a:solidFill>
                  <a:schemeClr val="bg1"/>
                </a:solidFill>
              </a:rPr>
              <a:t>INDIANA</a:t>
            </a:r>
          </a:p>
          <a:p>
            <a:r>
              <a:rPr lang="en-US" sz="3600" b="1" dirty="0">
                <a:ln>
                  <a:solidFill>
                    <a:schemeClr val="bg1"/>
                  </a:solidFill>
                </a:ln>
                <a:solidFill>
                  <a:schemeClr val="bg1"/>
                </a:solidFill>
              </a:rPr>
              <a:t>Performance</a:t>
            </a:r>
            <a:r>
              <a:rPr lang="en-US" sz="3600" dirty="0">
                <a:ln>
                  <a:solidFill>
                    <a:schemeClr val="bg1"/>
                  </a:solidFill>
                </a:ln>
                <a:solidFill>
                  <a:schemeClr val="bg1"/>
                </a:solidFill>
              </a:rPr>
              <a:t> </a:t>
            </a:r>
          </a:p>
          <a:p>
            <a:r>
              <a:rPr lang="en-US" sz="4800" dirty="0">
                <a:ln>
                  <a:solidFill>
                    <a:schemeClr val="bg1"/>
                  </a:solidFill>
                </a:ln>
                <a:solidFill>
                  <a:schemeClr val="bg1"/>
                </a:solidFill>
                <a:latin typeface="MV Boli" panose="02000500030200090000" pitchFamily="2" charset="0"/>
                <a:cs typeface="MV Boli" panose="02000500030200090000" pitchFamily="2" charset="0"/>
              </a:rPr>
              <a:t>Metrics </a:t>
            </a:r>
          </a:p>
        </p:txBody>
      </p:sp>
      <p:pic>
        <p:nvPicPr>
          <p:cNvPr id="10"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169" y="3947261"/>
            <a:ext cx="2131700" cy="22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242931" y="3976676"/>
            <a:ext cx="2787701" cy="18418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9" name="TextBox 8"/>
          <p:cNvSpPr txBox="1"/>
          <p:nvPr/>
        </p:nvSpPr>
        <p:spPr>
          <a:xfrm>
            <a:off x="658409" y="4500609"/>
            <a:ext cx="5438079" cy="2462213"/>
          </a:xfrm>
          <a:prstGeom prst="rect">
            <a:avLst/>
          </a:prstGeom>
          <a:noFill/>
        </p:spPr>
        <p:txBody>
          <a:bodyPr wrap="square" rtlCol="0">
            <a:spAutoFit/>
          </a:bodyPr>
          <a:lstStyle/>
          <a:p>
            <a:r>
              <a:rPr lang="en-US" sz="3200" dirty="0" smtClean="0">
                <a:solidFill>
                  <a:srgbClr val="FFC000"/>
                </a:solidFill>
              </a:rPr>
              <a:t>Pass Rate</a:t>
            </a:r>
          </a:p>
          <a:p>
            <a:r>
              <a:rPr lang="en-US" sz="4000" dirty="0" smtClean="0"/>
              <a:t>77.22%*		2017-2018</a:t>
            </a:r>
          </a:p>
          <a:p>
            <a:r>
              <a:rPr lang="en-US" sz="4000" dirty="0" smtClean="0"/>
              <a:t>75.55%			2016-2017</a:t>
            </a:r>
          </a:p>
          <a:p>
            <a:endParaRPr lang="en-US" sz="1000" dirty="0"/>
          </a:p>
          <a:p>
            <a:r>
              <a:rPr lang="en-US" sz="1400" dirty="0" smtClean="0"/>
              <a:t>*Data of 8.30.18</a:t>
            </a:r>
          </a:p>
          <a:p>
            <a:endParaRPr lang="en-US" dirty="0"/>
          </a:p>
        </p:txBody>
      </p:sp>
    </p:spTree>
    <p:extLst>
      <p:ext uri="{BB962C8B-B14F-4D97-AF65-F5344CB8AC3E}">
        <p14:creationId xmlns:p14="http://schemas.microsoft.com/office/powerpoint/2010/main" val="1733680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TextBox 1"/>
          <p:cNvSpPr txBox="1"/>
          <p:nvPr/>
        </p:nvSpPr>
        <p:spPr>
          <a:xfrm>
            <a:off x="799530" y="2417233"/>
            <a:ext cx="4321277" cy="5693866"/>
          </a:xfrm>
          <a:prstGeom prst="rect">
            <a:avLst/>
          </a:prstGeom>
          <a:noFill/>
        </p:spPr>
        <p:txBody>
          <a:bodyPr wrap="square" rtlCol="0">
            <a:spAutoFit/>
          </a:bodyPr>
          <a:lstStyle/>
          <a:p>
            <a:r>
              <a:rPr lang="en-US" sz="3200" dirty="0" smtClean="0">
                <a:solidFill>
                  <a:srgbClr val="FFC000"/>
                </a:solidFill>
              </a:rPr>
              <a:t>TASC</a:t>
            </a:r>
            <a:r>
              <a:rPr lang="en-US" sz="3200" dirty="0" smtClean="0"/>
              <a:t> Summary All Indiana Examinees</a:t>
            </a:r>
          </a:p>
          <a:p>
            <a:endParaRPr lang="en-US" dirty="0"/>
          </a:p>
          <a:p>
            <a:r>
              <a:rPr lang="en-US" sz="3200" dirty="0" smtClean="0"/>
              <a:t>2017-2018*	5,469</a:t>
            </a:r>
          </a:p>
          <a:p>
            <a:r>
              <a:rPr lang="en-US" sz="3200" dirty="0" smtClean="0"/>
              <a:t>2016-2017	5,388</a:t>
            </a:r>
          </a:p>
          <a:p>
            <a:endParaRPr lang="en-US" sz="800" dirty="0"/>
          </a:p>
          <a:p>
            <a:r>
              <a:rPr lang="en-US" sz="8000" b="1" dirty="0" smtClean="0">
                <a:solidFill>
                  <a:srgbClr val="FFC000"/>
                </a:solidFill>
              </a:rPr>
              <a:t> </a:t>
            </a:r>
            <a:r>
              <a:rPr lang="en-US" sz="9600" b="1" dirty="0" smtClean="0">
                <a:solidFill>
                  <a:srgbClr val="FFC000"/>
                </a:solidFill>
              </a:rPr>
              <a:t>+ 81</a:t>
            </a:r>
          </a:p>
          <a:p>
            <a:endParaRPr lang="en-US" sz="9600" dirty="0" smtClean="0"/>
          </a:p>
          <a:p>
            <a:r>
              <a:rPr lang="en-US" dirty="0" smtClean="0"/>
              <a:t>*Data as of 6.8.18	</a:t>
            </a:r>
            <a:endParaRPr lang="en-US" dirty="0"/>
          </a:p>
        </p:txBody>
      </p:sp>
      <p:sp>
        <p:nvSpPr>
          <p:cNvPr id="3" name="TextBox 2"/>
          <p:cNvSpPr txBox="1"/>
          <p:nvPr/>
        </p:nvSpPr>
        <p:spPr>
          <a:xfrm>
            <a:off x="5430524" y="2430479"/>
            <a:ext cx="5866741" cy="3939540"/>
          </a:xfrm>
          <a:prstGeom prst="rect">
            <a:avLst/>
          </a:prstGeom>
          <a:noFill/>
        </p:spPr>
        <p:txBody>
          <a:bodyPr wrap="square" rtlCol="0">
            <a:spAutoFit/>
          </a:bodyPr>
          <a:lstStyle/>
          <a:p>
            <a:r>
              <a:rPr lang="en-US" sz="3200" dirty="0" smtClean="0">
                <a:solidFill>
                  <a:srgbClr val="FFC000"/>
                </a:solidFill>
              </a:rPr>
              <a:t>InTERS</a:t>
            </a:r>
            <a:r>
              <a:rPr lang="en-US" sz="3200" dirty="0" smtClean="0"/>
              <a:t> Summary All Enrolled Indiana Examinees</a:t>
            </a:r>
          </a:p>
          <a:p>
            <a:endParaRPr lang="en-US" dirty="0"/>
          </a:p>
          <a:p>
            <a:r>
              <a:rPr lang="en-US" sz="3200" dirty="0" smtClean="0">
                <a:solidFill>
                  <a:srgbClr val="FFC000"/>
                </a:solidFill>
              </a:rPr>
              <a:t>2017-2018* 	4,845</a:t>
            </a:r>
          </a:p>
          <a:p>
            <a:r>
              <a:rPr lang="en-US" sz="3200" dirty="0" smtClean="0"/>
              <a:t>2016-2017	4,870</a:t>
            </a:r>
          </a:p>
          <a:p>
            <a:endParaRPr lang="en-US" sz="800" dirty="0"/>
          </a:p>
          <a:p>
            <a:r>
              <a:rPr lang="en-US" sz="9600" b="1" dirty="0" smtClean="0">
                <a:solidFill>
                  <a:srgbClr val="FFC000"/>
                </a:solidFill>
              </a:rPr>
              <a:t> - 25</a:t>
            </a:r>
            <a:endParaRPr lang="en-US" sz="9600" b="1" dirty="0">
              <a:solidFill>
                <a:srgbClr val="FFC000"/>
              </a:solidFill>
            </a:endParaRPr>
          </a:p>
        </p:txBody>
      </p:sp>
      <p:cxnSp>
        <p:nvCxnSpPr>
          <p:cNvPr id="8" name="Straight Connector 7"/>
          <p:cNvCxnSpPr/>
          <p:nvPr/>
        </p:nvCxnSpPr>
        <p:spPr>
          <a:xfrm>
            <a:off x="4896465" y="2619970"/>
            <a:ext cx="0" cy="350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741" y="4986508"/>
            <a:ext cx="2802193" cy="1260987"/>
          </a:xfrm>
          <a:prstGeom prst="rect">
            <a:avLst/>
          </a:prstGeom>
        </p:spPr>
      </p:pic>
      <p:pic>
        <p:nvPicPr>
          <p:cNvPr id="13" name="Picture 1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383147" y="3782788"/>
            <a:ext cx="1772607" cy="980843"/>
          </a:xfrm>
          <a:prstGeom prst="rect">
            <a:avLst/>
          </a:prstGeom>
        </p:spPr>
      </p:pic>
      <p:sp>
        <p:nvSpPr>
          <p:cNvPr id="7" name="Rectangle 6"/>
          <p:cNvSpPr/>
          <p:nvPr/>
        </p:nvSpPr>
        <p:spPr>
          <a:xfrm>
            <a:off x="778468" y="6185353"/>
            <a:ext cx="1967205" cy="369332"/>
          </a:xfrm>
          <a:prstGeom prst="rect">
            <a:avLst/>
          </a:prstGeom>
        </p:spPr>
        <p:txBody>
          <a:bodyPr wrap="none">
            <a:spAutoFit/>
          </a:bodyPr>
          <a:lstStyle/>
          <a:p>
            <a:r>
              <a:rPr lang="en-US" dirty="0"/>
              <a:t>*Data of </a:t>
            </a:r>
            <a:r>
              <a:rPr lang="en-US" dirty="0" smtClean="0"/>
              <a:t>8.30.18</a:t>
            </a:r>
            <a:endParaRPr lang="en-US" dirty="0"/>
          </a:p>
        </p:txBody>
      </p:sp>
    </p:spTree>
    <p:extLst>
      <p:ext uri="{BB962C8B-B14F-4D97-AF65-F5344CB8AC3E}">
        <p14:creationId xmlns:p14="http://schemas.microsoft.com/office/powerpoint/2010/main" val="3433271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476437" y="3428288"/>
            <a:ext cx="10875298" cy="2677656"/>
          </a:xfrm>
          <a:prstGeom prst="rect">
            <a:avLst/>
          </a:prstGeom>
        </p:spPr>
        <p:txBody>
          <a:bodyPr wrap="square">
            <a:spAutoFit/>
          </a:bodyPr>
          <a:lstStyle/>
          <a:p>
            <a:r>
              <a:rPr lang="en-US" sz="6600" i="1" dirty="0" smtClean="0">
                <a:solidFill>
                  <a:srgbClr val="FFC000"/>
                </a:solidFill>
              </a:rPr>
              <a:t>New</a:t>
            </a:r>
            <a:r>
              <a:rPr lang="en-US" sz="6600" dirty="0" smtClean="0">
                <a:solidFill>
                  <a:srgbClr val="FFC000"/>
                </a:solidFill>
              </a:rPr>
              <a:t> NRS </a:t>
            </a:r>
            <a:r>
              <a:rPr lang="en-US" sz="6600" dirty="0">
                <a:solidFill>
                  <a:srgbClr val="FFC000"/>
                </a:solidFill>
              </a:rPr>
              <a:t>TABLES </a:t>
            </a:r>
            <a:endParaRPr lang="en-US" sz="6600" dirty="0" smtClean="0">
              <a:solidFill>
                <a:srgbClr val="FFC000"/>
              </a:solidFill>
            </a:endParaRPr>
          </a:p>
          <a:p>
            <a:r>
              <a:rPr lang="en-US" sz="3600" dirty="0" smtClean="0">
                <a:solidFill>
                  <a:srgbClr val="FFC000"/>
                </a:solidFill>
              </a:rPr>
              <a:t>PROGRAM </a:t>
            </a:r>
            <a:r>
              <a:rPr lang="en-US" sz="3600" dirty="0">
                <a:solidFill>
                  <a:srgbClr val="FFC000"/>
                </a:solidFill>
              </a:rPr>
              <a:t>YEAR </a:t>
            </a:r>
            <a:r>
              <a:rPr lang="en-US" sz="3600" b="1" dirty="0" smtClean="0">
                <a:solidFill>
                  <a:srgbClr val="FFC000"/>
                </a:solidFill>
              </a:rPr>
              <a:t>2018-19</a:t>
            </a:r>
            <a:r>
              <a:rPr lang="en-US" sz="3600" dirty="0" smtClean="0">
                <a:solidFill>
                  <a:srgbClr val="FFC000"/>
                </a:solidFill>
              </a:rPr>
              <a:t> </a:t>
            </a:r>
          </a:p>
          <a:p>
            <a:r>
              <a:rPr lang="en-US" sz="2800" dirty="0" smtClean="0"/>
              <a:t>REPORTING </a:t>
            </a:r>
            <a:r>
              <a:rPr lang="en-US" sz="2800" dirty="0"/>
              <a:t>ON OCTOBER 1, 2019 </a:t>
            </a:r>
            <a:endParaRPr lang="en-US" sz="2800" dirty="0" smtClean="0"/>
          </a:p>
          <a:p>
            <a:endParaRPr lang="en-US" sz="2800" dirty="0" smtClean="0"/>
          </a:p>
          <a:p>
            <a:endParaRPr lang="en-US" sz="1000" dirty="0" smtClean="0">
              <a:solidFill>
                <a:srgbClr val="FFC000"/>
              </a:solidFill>
            </a:endParaRPr>
          </a:p>
        </p:txBody>
      </p:sp>
      <p:sp>
        <p:nvSpPr>
          <p:cNvPr id="9" name="TextBox 8"/>
          <p:cNvSpPr txBox="1"/>
          <p:nvPr/>
        </p:nvSpPr>
        <p:spPr>
          <a:xfrm>
            <a:off x="524216" y="5679186"/>
            <a:ext cx="6885699" cy="615553"/>
          </a:xfrm>
          <a:prstGeom prst="rect">
            <a:avLst/>
          </a:prstGeom>
          <a:solidFill>
            <a:srgbClr val="FFC000"/>
          </a:solidFill>
          <a:effectLst>
            <a:reflection blurRad="6350" stA="50000" endA="300" endPos="90000" dist="50800" dir="5400000" sy="-100000" algn="bl" rotWithShape="0"/>
          </a:effectLst>
        </p:spPr>
        <p:txBody>
          <a:bodyPr wrap="square" rtlCol="0">
            <a:spAutoFit/>
          </a:bodyPr>
          <a:lstStyle/>
          <a:p>
            <a:endParaRPr lang="en-US" sz="800" dirty="0" smtClean="0">
              <a:solidFill>
                <a:schemeClr val="bg1"/>
              </a:solidFill>
            </a:endParaRPr>
          </a:p>
          <a:p>
            <a:r>
              <a:rPr lang="en-US" dirty="0" smtClean="0">
                <a:solidFill>
                  <a:schemeClr val="bg1"/>
                </a:solidFill>
              </a:rPr>
              <a:t>https</a:t>
            </a:r>
            <a:r>
              <a:rPr lang="en-US" dirty="0">
                <a:solidFill>
                  <a:schemeClr val="bg1"/>
                </a:solidFill>
              </a:rPr>
              <a:t>://nrsweb.org/training-ta/nrs-reporting-tables-webinar</a:t>
            </a:r>
          </a:p>
          <a:p>
            <a:endParaRPr lang="en-US" sz="800" dirty="0">
              <a:solidFill>
                <a:schemeClr val="bg1"/>
              </a:solidFill>
            </a:endParaRPr>
          </a:p>
        </p:txBody>
      </p:sp>
      <p:sp>
        <p:nvSpPr>
          <p:cNvPr id="10" name="TextBox 9"/>
          <p:cNvSpPr txBox="1"/>
          <p:nvPr/>
        </p:nvSpPr>
        <p:spPr>
          <a:xfrm>
            <a:off x="7741267" y="2140555"/>
            <a:ext cx="3279116" cy="4070690"/>
          </a:xfrm>
          <a:prstGeom prst="rect">
            <a:avLst/>
          </a:prstGeom>
          <a:solidFill>
            <a:srgbClr val="FFC000"/>
          </a:solidFill>
          <a:effectLst>
            <a:outerShdw blurRad="50800" dist="38100" dir="5400000" algn="t" rotWithShape="0">
              <a:prstClr val="black">
                <a:alpha val="40000"/>
              </a:prstClr>
            </a:outerShdw>
            <a:reflection blurRad="6350" stA="50000" endA="300" endPos="55500" dist="50800" dir="5400000" sy="-100000" algn="bl" rotWithShape="0"/>
          </a:effectLst>
        </p:spPr>
        <p:txBody>
          <a:bodyPr wrap="square" rtlCol="0">
            <a:spAutoFit/>
          </a:bodyPr>
          <a:lstStyle/>
          <a:p>
            <a:endParaRPr lang="en-US" dirty="0"/>
          </a:p>
        </p:txBody>
      </p:sp>
      <p:pic>
        <p:nvPicPr>
          <p:cNvPr id="11" name="Picture 10"/>
          <p:cNvPicPr/>
          <p:nvPr/>
        </p:nvPicPr>
        <p:blipFill rotWithShape="1">
          <a:blip r:embed="rId4"/>
          <a:srcRect l="34775" t="17674" r="32051" b="5359"/>
          <a:stretch/>
        </p:blipFill>
        <p:spPr bwMode="auto">
          <a:xfrm>
            <a:off x="8112847" y="2395823"/>
            <a:ext cx="2535955" cy="3560153"/>
          </a:xfrm>
          <a:prstGeom prst="rect">
            <a:avLst/>
          </a:prstGeom>
          <a:ln>
            <a:solidFill>
              <a:schemeClr val="tx1"/>
            </a:solidFill>
          </a:ln>
          <a:extLst>
            <a:ext uri="{53640926-AAD7-44D8-BBD7-CCE9431645EC}">
              <a14:shadowObscured xmlns:a14="http://schemas.microsoft.com/office/drawing/2010/main"/>
            </a:ext>
          </a:extLst>
        </p:spPr>
      </p:pic>
      <p:sp>
        <p:nvSpPr>
          <p:cNvPr id="14" name="Flowchart: Predefined Process 13"/>
          <p:cNvSpPr/>
          <p:nvPr/>
        </p:nvSpPr>
        <p:spPr>
          <a:xfrm>
            <a:off x="8534354" y="6018744"/>
            <a:ext cx="1692940" cy="741376"/>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BEGINS</a:t>
            </a:r>
          </a:p>
          <a:p>
            <a:pPr algn="ctr"/>
            <a:r>
              <a:rPr lang="en-US" b="1" dirty="0" smtClean="0">
                <a:solidFill>
                  <a:schemeClr val="bg1"/>
                </a:solidFill>
              </a:rPr>
              <a:t>Slide </a:t>
            </a:r>
            <a:r>
              <a:rPr lang="en-US" b="1" dirty="0">
                <a:solidFill>
                  <a:schemeClr val="bg1"/>
                </a:solidFill>
              </a:rPr>
              <a:t>154</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37" y="2201984"/>
            <a:ext cx="6768824" cy="1235579"/>
          </a:xfrm>
          <a:prstGeom prst="rect">
            <a:avLst/>
          </a:prstGeom>
        </p:spPr>
      </p:pic>
      <p:sp>
        <p:nvSpPr>
          <p:cNvPr id="12" name="Folded Corner 11"/>
          <p:cNvSpPr/>
          <p:nvPr/>
        </p:nvSpPr>
        <p:spPr>
          <a:xfrm>
            <a:off x="524216" y="1521636"/>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1159001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544087" y="3399605"/>
            <a:ext cx="11598688" cy="3108543"/>
          </a:xfrm>
          <a:prstGeom prst="rect">
            <a:avLst/>
          </a:prstGeom>
        </p:spPr>
        <p:txBody>
          <a:bodyPr wrap="square">
            <a:spAutoFit/>
          </a:bodyPr>
          <a:lstStyle/>
          <a:p>
            <a:r>
              <a:rPr lang="en-US" sz="2800" dirty="0">
                <a:solidFill>
                  <a:srgbClr val="FFC000"/>
                </a:solidFill>
              </a:rPr>
              <a:t>Table 2A </a:t>
            </a:r>
            <a:r>
              <a:rPr lang="en-US" sz="2800" dirty="0"/>
              <a:t>– Reportable Individuals by Age, Ethnicity, and Sex </a:t>
            </a:r>
          </a:p>
          <a:p>
            <a:r>
              <a:rPr lang="en-US" sz="2800" dirty="0"/>
              <a:t>Table 4 – Measurable Skills Gains (MSG) by Entry Level (columns added) </a:t>
            </a:r>
          </a:p>
          <a:p>
            <a:r>
              <a:rPr lang="en-US" sz="2800" dirty="0">
                <a:solidFill>
                  <a:srgbClr val="FFC000"/>
                </a:solidFill>
              </a:rPr>
              <a:t>Table 4A </a:t>
            </a:r>
            <a:r>
              <a:rPr lang="en-US" sz="2800" dirty="0"/>
              <a:t>– Educational Functioning Level Gain </a:t>
            </a:r>
          </a:p>
          <a:p>
            <a:r>
              <a:rPr lang="en-US" sz="2800" dirty="0"/>
              <a:t>Table 5 – Primary Indicators of Performance (column headings) </a:t>
            </a:r>
          </a:p>
          <a:p>
            <a:r>
              <a:rPr lang="en-US" sz="2800" dirty="0">
                <a:solidFill>
                  <a:srgbClr val="FFC000"/>
                </a:solidFill>
              </a:rPr>
              <a:t>Table 11 </a:t>
            </a:r>
            <a:r>
              <a:rPr lang="en-US" sz="2800" dirty="0"/>
              <a:t>– Outcome Achievement for Participants in Integrated Education </a:t>
            </a:r>
            <a:r>
              <a:rPr lang="en-US" sz="2800" dirty="0" smtClean="0"/>
              <a:t>&amp; </a:t>
            </a:r>
            <a:r>
              <a:rPr lang="en-US" sz="2800" dirty="0"/>
              <a:t>Training Programs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135" y="200198"/>
            <a:ext cx="4195600" cy="765863"/>
          </a:xfrm>
          <a:prstGeom prst="rect">
            <a:avLst/>
          </a:prstGeom>
        </p:spPr>
      </p:pic>
      <p:sp>
        <p:nvSpPr>
          <p:cNvPr id="7" name="Rectangle 6"/>
          <p:cNvSpPr/>
          <p:nvPr/>
        </p:nvSpPr>
        <p:spPr>
          <a:xfrm>
            <a:off x="476437" y="2736636"/>
            <a:ext cx="11367220" cy="646331"/>
          </a:xfrm>
          <a:prstGeom prst="rect">
            <a:avLst/>
          </a:prstGeom>
        </p:spPr>
        <p:txBody>
          <a:bodyPr wrap="square">
            <a:spAutoFit/>
          </a:bodyPr>
          <a:lstStyle/>
          <a:p>
            <a:r>
              <a:rPr lang="en-US" sz="3600" dirty="0">
                <a:solidFill>
                  <a:srgbClr val="FFC000"/>
                </a:solidFill>
              </a:rPr>
              <a:t>Changes to Tables 4 and 5 </a:t>
            </a:r>
            <a:r>
              <a:rPr lang="en-US" sz="3600" u="sng" dirty="0">
                <a:solidFill>
                  <a:srgbClr val="FFC000"/>
                </a:solidFill>
              </a:rPr>
              <a:t>and</a:t>
            </a:r>
            <a:r>
              <a:rPr lang="en-US" sz="3600" dirty="0">
                <a:solidFill>
                  <a:srgbClr val="FFC000"/>
                </a:solidFill>
              </a:rPr>
              <a:t> New NRS </a:t>
            </a:r>
            <a:r>
              <a:rPr lang="en-US" sz="3600" dirty="0" smtClean="0">
                <a:solidFill>
                  <a:srgbClr val="FFC000"/>
                </a:solidFill>
              </a:rPr>
              <a:t>Tables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07" y="2188056"/>
            <a:ext cx="1392944" cy="535748"/>
          </a:xfrm>
          <a:prstGeom prst="rect">
            <a:avLst/>
          </a:prstGeom>
        </p:spPr>
      </p:pic>
      <p:sp>
        <p:nvSpPr>
          <p:cNvPr id="11" name="Folded Corner 10"/>
          <p:cNvSpPr/>
          <p:nvPr/>
        </p:nvSpPr>
        <p:spPr>
          <a:xfrm>
            <a:off x="561370" y="2135924"/>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cxnSp>
        <p:nvCxnSpPr>
          <p:cNvPr id="13" name="Straight Connector 12"/>
          <p:cNvCxnSpPr/>
          <p:nvPr/>
        </p:nvCxnSpPr>
        <p:spPr>
          <a:xfrm>
            <a:off x="2177143" y="2188056"/>
            <a:ext cx="0" cy="522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7470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516053" y="3511654"/>
            <a:ext cx="11598688" cy="3000821"/>
          </a:xfrm>
          <a:prstGeom prst="rect">
            <a:avLst/>
          </a:prstGeom>
        </p:spPr>
        <p:txBody>
          <a:bodyPr wrap="square">
            <a:spAutoFit/>
          </a:bodyPr>
          <a:lstStyle/>
          <a:p>
            <a:r>
              <a:rPr lang="en-US" sz="2800" dirty="0">
                <a:solidFill>
                  <a:srgbClr val="FFC000"/>
                </a:solidFill>
              </a:rPr>
              <a:t>Table 2A </a:t>
            </a:r>
            <a:r>
              <a:rPr lang="en-US" sz="2800" dirty="0"/>
              <a:t>– Reportable Individuals by Age, Ethnicity, and Sex </a:t>
            </a:r>
            <a:endParaRPr lang="en-US" sz="2800" dirty="0" smtClean="0"/>
          </a:p>
          <a:p>
            <a:endParaRPr lang="en-US" sz="1200" dirty="0"/>
          </a:p>
          <a:p>
            <a:r>
              <a:rPr lang="en-US" sz="2400" dirty="0" smtClean="0">
                <a:latin typeface="Century Gothic" panose="020B0502020202020204" pitchFamily="34" charset="0"/>
              </a:rPr>
              <a:t>► </a:t>
            </a:r>
            <a:r>
              <a:rPr lang="en-US" sz="2400" dirty="0" smtClean="0"/>
              <a:t>Reportable Individuals = </a:t>
            </a:r>
            <a:r>
              <a:rPr lang="en-US" sz="2400" dirty="0" smtClean="0">
                <a:solidFill>
                  <a:srgbClr val="FFC000"/>
                </a:solidFill>
              </a:rPr>
              <a:t>Less than 12 hours </a:t>
            </a:r>
            <a:r>
              <a:rPr lang="en-US" sz="2400" dirty="0" smtClean="0"/>
              <a:t>attendance hours</a:t>
            </a:r>
          </a:p>
          <a:p>
            <a:r>
              <a:rPr lang="en-US" sz="2400" dirty="0" smtClean="0">
                <a:latin typeface="Century Gothic" panose="020B0502020202020204" pitchFamily="34" charset="0"/>
              </a:rPr>
              <a:t>► </a:t>
            </a:r>
            <a:r>
              <a:rPr lang="en-US" sz="2400" dirty="0" smtClean="0"/>
              <a:t>Participants = </a:t>
            </a:r>
            <a:r>
              <a:rPr lang="en-US" sz="2400" u="sng" dirty="0" smtClean="0"/>
              <a:t>12</a:t>
            </a:r>
            <a:r>
              <a:rPr lang="en-US" sz="2400" dirty="0" smtClean="0"/>
              <a:t> or more attendance hours</a:t>
            </a:r>
          </a:p>
          <a:p>
            <a:endParaRPr lang="en-US" sz="1000" dirty="0" smtClean="0"/>
          </a:p>
          <a:p>
            <a:endParaRPr lang="en-US" sz="1100" dirty="0" smtClean="0">
              <a:solidFill>
                <a:srgbClr val="FFC000"/>
              </a:solidFill>
              <a:latin typeface="Segoe Print" panose="02000600000000000000" pitchFamily="2" charset="0"/>
            </a:endParaRPr>
          </a:p>
          <a:p>
            <a:pPr algn="ctr"/>
            <a:r>
              <a:rPr lang="en-US" sz="4000" dirty="0" smtClean="0">
                <a:solidFill>
                  <a:srgbClr val="FFC000"/>
                </a:solidFill>
                <a:latin typeface="Segoe Print" panose="02000600000000000000" pitchFamily="2" charset="0"/>
              </a:rPr>
              <a:t>Reportable Individuals – Do </a:t>
            </a:r>
            <a:r>
              <a:rPr lang="en-US" sz="4000" u="sng" dirty="0" smtClean="0">
                <a:solidFill>
                  <a:srgbClr val="3492E6"/>
                </a:solidFill>
                <a:latin typeface="Segoe Print" panose="02000600000000000000" pitchFamily="2" charset="0"/>
              </a:rPr>
              <a:t>Not</a:t>
            </a:r>
            <a:r>
              <a:rPr lang="en-US" sz="4000" dirty="0" smtClean="0">
                <a:solidFill>
                  <a:srgbClr val="FFC000"/>
                </a:solidFill>
                <a:latin typeface="Segoe Print" panose="02000600000000000000" pitchFamily="2" charset="0"/>
              </a:rPr>
              <a:t> Count Toward Accountability Measures</a:t>
            </a:r>
            <a:endParaRPr lang="en-US" sz="4000" dirty="0">
              <a:solidFill>
                <a:srgbClr val="FFC000"/>
              </a:solidFill>
              <a:latin typeface="Segoe Print" panose="020006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135" y="200198"/>
            <a:ext cx="4195600" cy="765863"/>
          </a:xfrm>
          <a:prstGeom prst="rect">
            <a:avLst/>
          </a:prstGeom>
        </p:spPr>
      </p:pic>
      <p:sp>
        <p:nvSpPr>
          <p:cNvPr id="7" name="Rectangle 6"/>
          <p:cNvSpPr/>
          <p:nvPr/>
        </p:nvSpPr>
        <p:spPr>
          <a:xfrm>
            <a:off x="476437" y="2736636"/>
            <a:ext cx="11367220" cy="646331"/>
          </a:xfrm>
          <a:prstGeom prst="rect">
            <a:avLst/>
          </a:prstGeom>
        </p:spPr>
        <p:txBody>
          <a:bodyPr wrap="square">
            <a:spAutoFit/>
          </a:bodyPr>
          <a:lstStyle/>
          <a:p>
            <a:r>
              <a:rPr lang="en-US" sz="3600" dirty="0">
                <a:solidFill>
                  <a:srgbClr val="FFC000"/>
                </a:solidFill>
              </a:rPr>
              <a:t>Changes to Tables 4 and 5 </a:t>
            </a:r>
            <a:r>
              <a:rPr lang="en-US" sz="3600" u="sng" dirty="0">
                <a:solidFill>
                  <a:srgbClr val="FFC000"/>
                </a:solidFill>
              </a:rPr>
              <a:t>and</a:t>
            </a:r>
            <a:r>
              <a:rPr lang="en-US" sz="3600" dirty="0">
                <a:solidFill>
                  <a:srgbClr val="FFC000"/>
                </a:solidFill>
              </a:rPr>
              <a:t> New NRS </a:t>
            </a:r>
            <a:r>
              <a:rPr lang="en-US" sz="3600" dirty="0" smtClean="0">
                <a:solidFill>
                  <a:srgbClr val="FFC000"/>
                </a:solidFill>
              </a:rPr>
              <a:t>Tables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07" y="2188056"/>
            <a:ext cx="1392944" cy="535748"/>
          </a:xfrm>
          <a:prstGeom prst="rect">
            <a:avLst/>
          </a:prstGeom>
        </p:spPr>
      </p:pic>
      <p:sp>
        <p:nvSpPr>
          <p:cNvPr id="11" name="Folded Corner 10"/>
          <p:cNvSpPr/>
          <p:nvPr/>
        </p:nvSpPr>
        <p:spPr>
          <a:xfrm>
            <a:off x="561370" y="2135924"/>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cxnSp>
        <p:nvCxnSpPr>
          <p:cNvPr id="13" name="Straight Connector 12"/>
          <p:cNvCxnSpPr/>
          <p:nvPr/>
        </p:nvCxnSpPr>
        <p:spPr>
          <a:xfrm>
            <a:off x="2177143" y="2188056"/>
            <a:ext cx="0" cy="522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339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1200329"/>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a:p>
            <a:r>
              <a:rPr lang="en-US" sz="4800" dirty="0" smtClean="0"/>
              <a:t>Statute WIOA </a:t>
            </a:r>
            <a:endParaRPr lang="en-US" sz="4800" dirty="0"/>
          </a:p>
        </p:txBody>
      </p:sp>
      <p:sp>
        <p:nvSpPr>
          <p:cNvPr id="9" name="TextBox 8"/>
          <p:cNvSpPr txBox="1"/>
          <p:nvPr/>
        </p:nvSpPr>
        <p:spPr>
          <a:xfrm>
            <a:off x="6158644" y="3620641"/>
            <a:ext cx="1582057" cy="1754326"/>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Program </a:t>
            </a:r>
            <a:r>
              <a:rPr lang="en-US" dirty="0">
                <a:solidFill>
                  <a:schemeClr val="bg1"/>
                </a:solidFill>
              </a:rPr>
              <a:t>Regulations 34 CFR 462 34 CFR 463 </a:t>
            </a:r>
          </a:p>
          <a:p>
            <a:endParaRPr lang="en-US" dirty="0"/>
          </a:p>
          <a:p>
            <a:endParaRPr lang="en-US" dirty="0"/>
          </a:p>
        </p:txBody>
      </p:sp>
      <p:sp>
        <p:nvSpPr>
          <p:cNvPr id="10" name="TextBox 9"/>
          <p:cNvSpPr txBox="1"/>
          <p:nvPr/>
        </p:nvSpPr>
        <p:spPr>
          <a:xfrm>
            <a:off x="8210831" y="3585393"/>
            <a:ext cx="1335314" cy="2308324"/>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Uniform </a:t>
            </a:r>
            <a:r>
              <a:rPr lang="en-US" dirty="0">
                <a:solidFill>
                  <a:schemeClr val="bg1"/>
                </a:solidFill>
              </a:rPr>
              <a:t>Guidance 2 CFR 200 .327 .328 .331 .338 .339 </a:t>
            </a:r>
          </a:p>
          <a:p>
            <a:endParaRPr lang="en-US" dirty="0"/>
          </a:p>
          <a:p>
            <a:endParaRPr lang="en-US" dirty="0"/>
          </a:p>
        </p:txBody>
      </p:sp>
      <p:sp>
        <p:nvSpPr>
          <p:cNvPr id="11" name="TextBox 10"/>
          <p:cNvSpPr txBox="1"/>
          <p:nvPr/>
        </p:nvSpPr>
        <p:spPr>
          <a:xfrm>
            <a:off x="9924420" y="3580159"/>
            <a:ext cx="1816552" cy="1477328"/>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nn-NO" dirty="0" smtClean="0">
                <a:solidFill>
                  <a:schemeClr val="bg1"/>
                </a:solidFill>
              </a:rPr>
              <a:t>EDGAR </a:t>
            </a:r>
            <a:r>
              <a:rPr lang="nn-NO" dirty="0">
                <a:solidFill>
                  <a:schemeClr val="bg1"/>
                </a:solidFill>
              </a:rPr>
              <a:t>34 CFR 76.770, 76.720, 76.722 </a:t>
            </a:r>
          </a:p>
          <a:p>
            <a:endParaRPr lang="en-US" dirty="0"/>
          </a:p>
          <a:p>
            <a:endParaRPr lang="en-US" dirty="0"/>
          </a:p>
        </p:txBody>
      </p:sp>
      <p:cxnSp>
        <p:nvCxnSpPr>
          <p:cNvPr id="15" name="Straight Connector 14"/>
          <p:cNvCxnSpPr/>
          <p:nvPr/>
        </p:nvCxnSpPr>
        <p:spPr>
          <a:xfrm flipH="1">
            <a:off x="7045886" y="3096438"/>
            <a:ext cx="205029"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2828" y="3096438"/>
            <a:ext cx="0"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348590" y="3137516"/>
            <a:ext cx="392580" cy="322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768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8" name="Rectangle 7"/>
          <p:cNvSpPr/>
          <p:nvPr/>
        </p:nvSpPr>
        <p:spPr>
          <a:xfrm>
            <a:off x="4435770" y="2765885"/>
            <a:ext cx="7006854" cy="4010200"/>
          </a:xfrm>
          <a:prstGeom prst="rect">
            <a:avLst/>
          </a:prstGeom>
        </p:spPr>
        <p:txBody>
          <a:bodyPr wrap="square">
            <a:spAutoFit/>
          </a:bodyPr>
          <a:lstStyle/>
          <a:p>
            <a:pPr>
              <a:lnSpc>
                <a:spcPct val="107000"/>
              </a:lnSpc>
              <a:spcAft>
                <a:spcPts val="800"/>
              </a:spcAft>
            </a:pPr>
            <a:r>
              <a:rPr lang="en-US" sz="1900" dirty="0"/>
              <a:t>He started working in construction and continued doing so for many years but it was back breaking work. </a:t>
            </a:r>
            <a:endParaRPr lang="en-US" sz="1900" dirty="0" smtClean="0">
              <a:ea typeface="Calibri" panose="020F0502020204030204" pitchFamily="34" charset="0"/>
              <a:cs typeface="Times New Roman" panose="02020603050405020304" pitchFamily="18" charset="0"/>
            </a:endParaRPr>
          </a:p>
          <a:p>
            <a:pPr>
              <a:lnSpc>
                <a:spcPct val="107000"/>
              </a:lnSpc>
              <a:spcAft>
                <a:spcPts val="800"/>
              </a:spcAft>
            </a:pPr>
            <a:r>
              <a:rPr lang="en-US" sz="1900" dirty="0" smtClean="0"/>
              <a:t>Without </a:t>
            </a:r>
            <a:r>
              <a:rPr lang="en-US" sz="1900" dirty="0"/>
              <a:t>health insurance, he began to self-medicate and became addicted to prescriptions drugs. </a:t>
            </a:r>
            <a:r>
              <a:rPr lang="en-US" sz="1900" dirty="0" smtClean="0"/>
              <a:t>Through </a:t>
            </a:r>
            <a:r>
              <a:rPr lang="en-US" sz="1900" dirty="0"/>
              <a:t>perseverance and the support of his wife he was able to recover from his addiction. </a:t>
            </a:r>
            <a:endParaRPr lang="en-US" sz="1900" dirty="0" smtClean="0"/>
          </a:p>
          <a:p>
            <a:pPr>
              <a:lnSpc>
                <a:spcPct val="107000"/>
              </a:lnSpc>
              <a:spcAft>
                <a:spcPts val="800"/>
              </a:spcAft>
            </a:pPr>
            <a:r>
              <a:rPr lang="en-US" sz="1900" dirty="0" smtClean="0">
                <a:ea typeface="Calibri" panose="020F0502020204030204" pitchFamily="34" charset="0"/>
                <a:cs typeface="Times New Roman" panose="02020603050405020304" pitchFamily="18" charset="0"/>
              </a:rPr>
              <a:t>He </a:t>
            </a:r>
            <a:r>
              <a:rPr lang="en-US" sz="1900" dirty="0">
                <a:ea typeface="Calibri" panose="020F0502020204030204" pitchFamily="34" charset="0"/>
                <a:cs typeface="Times New Roman" panose="02020603050405020304" pitchFamily="18" charset="0"/>
              </a:rPr>
              <a:t>excelled in his CDL class and passed his certification test on the first try. </a:t>
            </a:r>
            <a:r>
              <a:rPr lang="en-US" sz="1900" dirty="0" smtClean="0">
                <a:ea typeface="Calibri" panose="020F0502020204030204" pitchFamily="34" charset="0"/>
                <a:cs typeface="Times New Roman" panose="02020603050405020304" pitchFamily="18" charset="0"/>
              </a:rPr>
              <a:t>Paul </a:t>
            </a:r>
            <a:r>
              <a:rPr lang="en-US" sz="1900" dirty="0">
                <a:ea typeface="Calibri" panose="020F0502020204030204" pitchFamily="34" charset="0"/>
                <a:cs typeface="Times New Roman" panose="02020603050405020304" pitchFamily="18" charset="0"/>
              </a:rPr>
              <a:t>was offered a local truck driving job.  </a:t>
            </a:r>
            <a:endParaRPr lang="en-US" sz="1900" dirty="0" smtClean="0">
              <a:ea typeface="Calibri" panose="020F0502020204030204" pitchFamily="34" charset="0"/>
              <a:cs typeface="Times New Roman" panose="02020603050405020304" pitchFamily="18" charset="0"/>
            </a:endParaRPr>
          </a:p>
          <a:p>
            <a:pPr>
              <a:lnSpc>
                <a:spcPct val="107000"/>
              </a:lnSpc>
              <a:spcAft>
                <a:spcPts val="800"/>
              </a:spcAft>
            </a:pPr>
            <a:r>
              <a:rPr lang="en-US" sz="1900" dirty="0" smtClean="0">
                <a:ea typeface="Calibri" panose="020F0502020204030204" pitchFamily="34" charset="0"/>
                <a:cs typeface="Times New Roman" panose="02020603050405020304" pitchFamily="18" charset="0"/>
              </a:rPr>
              <a:t>He </a:t>
            </a:r>
            <a:r>
              <a:rPr lang="en-US" sz="1900" dirty="0">
                <a:ea typeface="Calibri" panose="020F0502020204030204" pitchFamily="34" charset="0"/>
                <a:cs typeface="Times New Roman" panose="02020603050405020304" pitchFamily="18" charset="0"/>
              </a:rPr>
              <a:t>has now been working for three months.  </a:t>
            </a:r>
          </a:p>
          <a:p>
            <a:pPr>
              <a:lnSpc>
                <a:spcPct val="107000"/>
              </a:lnSpc>
              <a:spcAft>
                <a:spcPts val="800"/>
              </a:spcAft>
            </a:pPr>
            <a:endParaRPr lang="en-US" dirty="0">
              <a:effectLst/>
              <a:ea typeface="Calibri" panose="020F0502020204030204" pitchFamily="34" charset="0"/>
              <a:cs typeface="Times New Roman" panose="02020603050405020304" pitchFamily="18" charset="0"/>
            </a:endParaRPr>
          </a:p>
        </p:txBody>
      </p:sp>
      <p:sp>
        <p:nvSpPr>
          <p:cNvPr id="2" name="Rectangle 1"/>
          <p:cNvSpPr/>
          <p:nvPr/>
        </p:nvSpPr>
        <p:spPr>
          <a:xfrm>
            <a:off x="355297" y="2044141"/>
            <a:ext cx="4642096" cy="1754326"/>
          </a:xfrm>
          <a:prstGeom prst="rect">
            <a:avLst/>
          </a:prstGeom>
        </p:spPr>
        <p:txBody>
          <a:bodyPr wrap="square">
            <a:spAutoFit/>
          </a:bodyPr>
          <a:lstStyle/>
          <a:p>
            <a:r>
              <a:rPr lang="en-US" sz="6000" b="1" dirty="0">
                <a:solidFill>
                  <a:srgbClr val="FFC000"/>
                </a:solidFill>
              </a:rPr>
              <a:t>PAUL</a:t>
            </a:r>
            <a:r>
              <a:rPr lang="en-US" sz="2400" b="1" dirty="0">
                <a:solidFill>
                  <a:srgbClr val="FFC000"/>
                </a:solidFill>
              </a:rPr>
              <a:t> </a:t>
            </a:r>
            <a:r>
              <a:rPr lang="en-US" sz="3200" b="1" dirty="0" smtClean="0"/>
              <a:t>Powell</a:t>
            </a:r>
          </a:p>
          <a:p>
            <a:r>
              <a:rPr lang="en-US" sz="1600" dirty="0"/>
              <a:t>Indianapolis</a:t>
            </a:r>
          </a:p>
          <a:p>
            <a:endParaRPr lang="en-US" sz="3200" b="1" dirty="0"/>
          </a:p>
        </p:txBody>
      </p:sp>
      <p:cxnSp>
        <p:nvCxnSpPr>
          <p:cNvPr id="4" name="Straight Connector 3"/>
          <p:cNvCxnSpPr/>
          <p:nvPr/>
        </p:nvCxnSpPr>
        <p:spPr>
          <a:xfrm>
            <a:off x="4205653" y="2642202"/>
            <a:ext cx="0" cy="3533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2284" y="3385990"/>
            <a:ext cx="3710153" cy="1384995"/>
          </a:xfrm>
          <a:prstGeom prst="rect">
            <a:avLst/>
          </a:prstGeom>
          <a:noFill/>
        </p:spPr>
        <p:txBody>
          <a:bodyPr wrap="square" rtlCol="0">
            <a:spAutoFit/>
          </a:bodyPr>
          <a:lstStyle/>
          <a:p>
            <a:r>
              <a:rPr lang="en-US" sz="22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“CDL classes were hard but HSE classes taught me how to study.”</a:t>
            </a:r>
            <a:endParaRPr lang="en-US" sz="2200" dirty="0">
              <a:latin typeface="Segoe Print" panose="02000600000000000000" pitchFamily="2" charset="0"/>
            </a:endParaRPr>
          </a:p>
          <a:p>
            <a:endParaRPr lang="en-US" dirty="0"/>
          </a:p>
        </p:txBody>
      </p:sp>
      <p:sp>
        <p:nvSpPr>
          <p:cNvPr id="21" name="Rounded Rectangle 20"/>
          <p:cNvSpPr/>
          <p:nvPr/>
        </p:nvSpPr>
        <p:spPr>
          <a:xfrm>
            <a:off x="267854" y="4586671"/>
            <a:ext cx="3643055" cy="20788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Segoe Print" panose="02000600000000000000" pitchFamily="2" charset="0"/>
              </a:rPr>
              <a:t>√ HSE Graduate</a:t>
            </a:r>
          </a:p>
          <a:p>
            <a:r>
              <a:rPr lang="en-US" sz="2800" dirty="0">
                <a:solidFill>
                  <a:srgbClr val="002060"/>
                </a:solidFill>
                <a:latin typeface="Segoe Print" panose="02000600000000000000" pitchFamily="2" charset="0"/>
              </a:rPr>
              <a:t>√ Certification</a:t>
            </a:r>
          </a:p>
          <a:p>
            <a:r>
              <a:rPr lang="en-US" sz="2800" dirty="0">
                <a:solidFill>
                  <a:srgbClr val="002060"/>
                </a:solidFill>
                <a:latin typeface="Segoe Print" panose="02000600000000000000" pitchFamily="2" charset="0"/>
              </a:rPr>
              <a:t>√ CDL</a:t>
            </a:r>
          </a:p>
          <a:p>
            <a:r>
              <a:rPr lang="en-US" sz="2800" b="1" dirty="0">
                <a:solidFill>
                  <a:srgbClr val="002060"/>
                </a:solidFill>
                <a:latin typeface="Segoe Print" panose="02000600000000000000" pitchFamily="2" charset="0"/>
              </a:rPr>
              <a:t>√ Employed</a:t>
            </a:r>
          </a:p>
        </p:txBody>
      </p:sp>
      <p:pic>
        <p:nvPicPr>
          <p:cNvPr id="22" name="Pictur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86418" y="5624026"/>
            <a:ext cx="1307656" cy="723570"/>
          </a:xfrm>
          <a:prstGeom prst="rect">
            <a:avLst/>
          </a:prstGeom>
        </p:spPr>
      </p:pic>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Tree>
    <p:extLst>
      <p:ext uri="{BB962C8B-B14F-4D97-AF65-F5344CB8AC3E}">
        <p14:creationId xmlns:p14="http://schemas.microsoft.com/office/powerpoint/2010/main" val="2729258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461665"/>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p:txBody>
      </p:sp>
      <p:sp>
        <p:nvSpPr>
          <p:cNvPr id="2" name="TextBox 1"/>
          <p:cNvSpPr txBox="1"/>
          <p:nvPr/>
        </p:nvSpPr>
        <p:spPr>
          <a:xfrm>
            <a:off x="6165993" y="2496277"/>
            <a:ext cx="5880864" cy="4154984"/>
          </a:xfrm>
          <a:prstGeom prst="rect">
            <a:avLst/>
          </a:prstGeom>
          <a:noFill/>
        </p:spPr>
        <p:txBody>
          <a:bodyPr wrap="square" rtlCol="0">
            <a:spAutoFit/>
          </a:bodyPr>
          <a:lstStyle/>
          <a:p>
            <a:r>
              <a:rPr lang="en-US" sz="4400" dirty="0" smtClean="0">
                <a:solidFill>
                  <a:srgbClr val="FFC000"/>
                </a:solidFill>
              </a:rPr>
              <a:t>What is Monitoring</a:t>
            </a:r>
            <a:r>
              <a:rPr lang="en-US" sz="4400" dirty="0" smtClean="0">
                <a:solidFill>
                  <a:srgbClr val="FFC000"/>
                </a:solidFill>
                <a:latin typeface="Arial" panose="020B0604020202020204" pitchFamily="34" charset="0"/>
                <a:cs typeface="Arial" panose="020B0604020202020204" pitchFamily="34" charset="0"/>
              </a:rPr>
              <a:t>?</a:t>
            </a:r>
          </a:p>
          <a:p>
            <a:endParaRPr lang="en-US" sz="1000" dirty="0" smtClean="0">
              <a:solidFill>
                <a:srgbClr val="FFC000"/>
              </a:solidFill>
            </a:endParaRPr>
          </a:p>
          <a:p>
            <a:r>
              <a:rPr lang="en-US" sz="2400" b="1" dirty="0">
                <a:latin typeface="Segoe Script" panose="020B0504020000000003" pitchFamily="34" charset="0"/>
                <a:ea typeface="Calibri" panose="020F0502020204030204" pitchFamily="34" charset="0"/>
                <a:cs typeface="Times New Roman" panose="02020603050405020304" pitchFamily="18" charset="0"/>
              </a:rPr>
              <a:t>#</a:t>
            </a:r>
            <a:r>
              <a:rPr lang="en-US" sz="2400" b="1" dirty="0" smtClean="0">
                <a:latin typeface="Segoe Script" panose="020B0504020000000003" pitchFamily="34" charset="0"/>
                <a:ea typeface="Calibri" panose="020F0502020204030204" pitchFamily="34" charset="0"/>
                <a:cs typeface="Times New Roman" panose="02020603050405020304" pitchFamily="18" charset="0"/>
              </a:rPr>
              <a:t>1 </a:t>
            </a:r>
            <a:r>
              <a:rPr lang="en-US" altLang="en-US" sz="2400" dirty="0" smtClean="0"/>
              <a:t>More than on-site visits</a:t>
            </a:r>
          </a:p>
          <a:p>
            <a:endParaRPr lang="en-US" altLang="en-US" sz="1000" dirty="0" smtClean="0"/>
          </a:p>
          <a:p>
            <a:r>
              <a:rPr lang="en-US" sz="2400" b="1" dirty="0" smtClean="0">
                <a:latin typeface="Segoe Script" panose="020B0504020000000003" pitchFamily="34" charset="0"/>
                <a:ea typeface="Calibri" panose="020F0502020204030204" pitchFamily="34" charset="0"/>
                <a:cs typeface="Times New Roman" panose="02020603050405020304" pitchFamily="18" charset="0"/>
              </a:rPr>
              <a:t>#2 </a:t>
            </a:r>
            <a:r>
              <a:rPr lang="en-US" altLang="en-US" sz="2400" dirty="0" smtClean="0"/>
              <a:t>Any action taken by the state        </a:t>
            </a:r>
          </a:p>
          <a:p>
            <a:r>
              <a:rPr lang="en-US" altLang="en-US" sz="2400" dirty="0"/>
              <a:t> </a:t>
            </a:r>
            <a:r>
              <a:rPr lang="en-US" altLang="en-US" sz="2400" dirty="0" smtClean="0"/>
              <a:t>      or grantee throughout the life of </a:t>
            </a:r>
          </a:p>
          <a:p>
            <a:r>
              <a:rPr lang="en-US" altLang="en-US" sz="2400" dirty="0"/>
              <a:t> </a:t>
            </a:r>
            <a:r>
              <a:rPr lang="en-US" altLang="en-US" sz="2400" dirty="0" smtClean="0"/>
              <a:t>      a grant to ensure </a:t>
            </a:r>
            <a:r>
              <a:rPr lang="en-US" altLang="en-US" sz="2400" dirty="0" smtClean="0">
                <a:solidFill>
                  <a:srgbClr val="FFC000"/>
                </a:solidFill>
              </a:rPr>
              <a:t>legal</a:t>
            </a:r>
            <a:r>
              <a:rPr lang="en-US" altLang="en-US" sz="2400" dirty="0" smtClean="0"/>
              <a:t> </a:t>
            </a:r>
          </a:p>
          <a:p>
            <a:r>
              <a:rPr lang="en-US" altLang="en-US" sz="2400" dirty="0"/>
              <a:t> </a:t>
            </a:r>
            <a:r>
              <a:rPr lang="en-US" altLang="en-US" sz="2400" dirty="0" smtClean="0"/>
              <a:t>      </a:t>
            </a:r>
            <a:r>
              <a:rPr lang="en-US" altLang="en-US" sz="2400" dirty="0" smtClean="0">
                <a:solidFill>
                  <a:srgbClr val="FFC000"/>
                </a:solidFill>
              </a:rPr>
              <a:t>compliance</a:t>
            </a:r>
            <a:r>
              <a:rPr lang="en-US" altLang="en-US" sz="2400" dirty="0" smtClean="0"/>
              <a:t> </a:t>
            </a:r>
            <a:r>
              <a:rPr lang="en-US" altLang="en-US" sz="2400" dirty="0" smtClean="0">
                <a:solidFill>
                  <a:srgbClr val="FFC000"/>
                </a:solidFill>
              </a:rPr>
              <a:t>and program </a:t>
            </a:r>
          </a:p>
          <a:p>
            <a:r>
              <a:rPr lang="en-US" altLang="en-US" sz="2400" dirty="0">
                <a:solidFill>
                  <a:srgbClr val="FFC000"/>
                </a:solidFill>
              </a:rPr>
              <a:t> </a:t>
            </a:r>
            <a:r>
              <a:rPr lang="en-US" altLang="en-US" sz="2400" dirty="0" smtClean="0">
                <a:solidFill>
                  <a:srgbClr val="FFC000"/>
                </a:solidFill>
              </a:rPr>
              <a:t>      performance </a:t>
            </a:r>
          </a:p>
          <a:p>
            <a:endParaRPr lang="en-US" altLang="en-US" sz="1000" dirty="0" smtClean="0"/>
          </a:p>
          <a:p>
            <a:r>
              <a:rPr lang="en-US" sz="2400" b="1" dirty="0" smtClean="0">
                <a:latin typeface="Segoe Script" panose="020B0504020000000003" pitchFamily="34" charset="0"/>
                <a:ea typeface="Calibri" panose="020F0502020204030204" pitchFamily="34" charset="0"/>
                <a:cs typeface="Times New Roman" panose="02020603050405020304" pitchFamily="18" charset="0"/>
              </a:rPr>
              <a:t>#3 </a:t>
            </a:r>
            <a:r>
              <a:rPr lang="en-US" altLang="en-US" sz="2400" dirty="0" smtClean="0"/>
              <a:t>Ongoing </a:t>
            </a:r>
            <a:r>
              <a:rPr lang="en-US" altLang="en-US" sz="2400" dirty="0"/>
              <a:t>process</a:t>
            </a:r>
          </a:p>
          <a:p>
            <a:endParaRPr lang="en-US" sz="2200" dirty="0"/>
          </a:p>
        </p:txBody>
      </p:sp>
    </p:spTree>
    <p:extLst>
      <p:ext uri="{BB962C8B-B14F-4D97-AF65-F5344CB8AC3E}">
        <p14:creationId xmlns:p14="http://schemas.microsoft.com/office/powerpoint/2010/main" val="4177754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555093"/>
          </a:xfrm>
          <a:prstGeom prst="rect">
            <a:avLst/>
          </a:prstGeom>
          <a:noFill/>
        </p:spPr>
        <p:txBody>
          <a:bodyPr wrap="square" rtlCol="0">
            <a:spAutoFit/>
          </a:bodyPr>
          <a:lstStyle/>
          <a:p>
            <a:endParaRPr lang="en-US" sz="2000" dirty="0"/>
          </a:p>
          <a:p>
            <a:r>
              <a:rPr lang="en-US" sz="3200" dirty="0">
                <a:solidFill>
                  <a:srgbClr val="FFC000"/>
                </a:solidFill>
              </a:rPr>
              <a:t>Are </a:t>
            </a:r>
            <a:r>
              <a:rPr lang="en-US" sz="3200" dirty="0" smtClean="0">
                <a:solidFill>
                  <a:srgbClr val="FFC000"/>
                </a:solidFill>
              </a:rPr>
              <a:t>local grantees – </a:t>
            </a:r>
          </a:p>
          <a:p>
            <a:endParaRPr lang="en-US" sz="800" dirty="0" smtClean="0"/>
          </a:p>
          <a:p>
            <a:r>
              <a:rPr lang="en-US" sz="2000" dirty="0" smtClean="0"/>
              <a:t>Serving </a:t>
            </a:r>
            <a:r>
              <a:rPr lang="en-US" sz="2000" dirty="0"/>
              <a:t>eligible adults</a:t>
            </a:r>
            <a:r>
              <a:rPr lang="en-US" sz="2000" dirty="0">
                <a:latin typeface="Arial" panose="020B0604020202020204" pitchFamily="34" charset="0"/>
                <a:cs typeface="Arial" panose="020B0604020202020204" pitchFamily="34" charset="0"/>
              </a:rPr>
              <a:t>?</a:t>
            </a:r>
            <a:r>
              <a:rPr lang="en-US" sz="2000" dirty="0"/>
              <a:t> </a:t>
            </a:r>
            <a:endParaRPr lang="en-US" sz="2000" dirty="0" smtClean="0"/>
          </a:p>
          <a:p>
            <a:endParaRPr lang="en-US" sz="800" dirty="0"/>
          </a:p>
          <a:p>
            <a:r>
              <a:rPr lang="en-US" sz="2000" dirty="0">
                <a:solidFill>
                  <a:srgbClr val="FFC000"/>
                </a:solidFill>
              </a:rPr>
              <a:t>Carrying out allowable activities</a:t>
            </a:r>
            <a:r>
              <a:rPr lang="en-US" sz="2000" dirty="0">
                <a:solidFill>
                  <a:srgbClr val="FFC000"/>
                </a:solidFill>
                <a:latin typeface="Arial" panose="020B0604020202020204" pitchFamily="34" charset="0"/>
                <a:cs typeface="Arial" panose="020B0604020202020204" pitchFamily="34" charset="0"/>
              </a:rPr>
              <a:t>? </a:t>
            </a:r>
            <a:endParaRPr lang="en-US" sz="2000" dirty="0" smtClean="0">
              <a:solidFill>
                <a:srgbClr val="FFC000"/>
              </a:solidFill>
              <a:latin typeface="Arial" panose="020B0604020202020204" pitchFamily="34" charset="0"/>
              <a:cs typeface="Arial" panose="020B0604020202020204" pitchFamily="34" charset="0"/>
            </a:endParaRPr>
          </a:p>
          <a:p>
            <a:endParaRPr lang="en-US" sz="1000" dirty="0">
              <a:solidFill>
                <a:srgbClr val="FFC000"/>
              </a:solidFill>
              <a:latin typeface="Arial" panose="020B0604020202020204" pitchFamily="34" charset="0"/>
              <a:cs typeface="Arial" panose="020B0604020202020204" pitchFamily="34" charset="0"/>
            </a:endParaRPr>
          </a:p>
          <a:p>
            <a:r>
              <a:rPr lang="en-US" sz="2000" dirty="0"/>
              <a:t>Using AEFLA funds in ways that are allowable under the statute</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000" dirty="0">
                <a:solidFill>
                  <a:srgbClr val="FFC000"/>
                </a:solidFill>
              </a:rPr>
              <a:t>Meeting acceptable levels of performance</a:t>
            </a:r>
            <a:r>
              <a:rPr lang="en-US" sz="2000" dirty="0">
                <a:solidFill>
                  <a:srgbClr val="FFC000"/>
                </a:solidFill>
                <a:latin typeface="Arial" panose="020B0604020202020204" pitchFamily="34" charset="0"/>
                <a:cs typeface="Arial" panose="020B0604020202020204" pitchFamily="34" charset="0"/>
              </a:rPr>
              <a:t>? </a:t>
            </a:r>
            <a:endParaRPr lang="en-US" sz="2000" dirty="0" smtClean="0">
              <a:solidFill>
                <a:srgbClr val="FFC000"/>
              </a:solidFill>
              <a:latin typeface="Arial" panose="020B0604020202020204" pitchFamily="34" charset="0"/>
              <a:cs typeface="Arial" panose="020B0604020202020204" pitchFamily="34" charset="0"/>
            </a:endParaRPr>
          </a:p>
          <a:p>
            <a:endParaRPr lang="en-US" sz="800" dirty="0">
              <a:solidFill>
                <a:srgbClr val="FFC000"/>
              </a:solidFill>
              <a:latin typeface="Arial" panose="020B0604020202020204" pitchFamily="34" charset="0"/>
              <a:cs typeface="Arial" panose="020B0604020202020204" pitchFamily="34" charset="0"/>
            </a:endParaRPr>
          </a:p>
          <a:p>
            <a:r>
              <a:rPr lang="en-US" sz="2000" dirty="0"/>
              <a:t>Providing the </a:t>
            </a:r>
            <a:r>
              <a:rPr lang="en-US" sz="2000" dirty="0" smtClean="0"/>
              <a:t>state </a:t>
            </a:r>
            <a:r>
              <a:rPr lang="en-US" sz="2000" dirty="0"/>
              <a:t>with data that is valid and reliable</a:t>
            </a:r>
            <a:r>
              <a:rPr lang="en-US" sz="2000" dirty="0">
                <a:latin typeface="Arial" panose="020B0604020202020204" pitchFamily="34" charset="0"/>
                <a:cs typeface="Arial" panose="020B0604020202020204" pitchFamily="34" charset="0"/>
              </a:rPr>
              <a:t>?</a:t>
            </a:r>
            <a:r>
              <a:rPr lang="en-US" sz="2000" dirty="0"/>
              <a:t> </a:t>
            </a:r>
            <a:endParaRPr lang="en-US" sz="2000" dirty="0" smtClean="0"/>
          </a:p>
          <a:p>
            <a:endParaRPr lang="en-US" sz="800" dirty="0"/>
          </a:p>
          <a:p>
            <a:r>
              <a:rPr lang="en-US" sz="2000" dirty="0">
                <a:solidFill>
                  <a:srgbClr val="FFC000"/>
                </a:solidFill>
              </a:rPr>
              <a:t>Fulfilling their one-stop partner roles and responsibilities</a:t>
            </a:r>
            <a:r>
              <a:rPr lang="en-US" sz="2000" dirty="0">
                <a:solidFill>
                  <a:srgbClr val="FFC000"/>
                </a:solidFill>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cxnSp>
        <p:nvCxnSpPr>
          <p:cNvPr id="11" name="Straight Connector 10"/>
          <p:cNvCxnSpPr/>
          <p:nvPr/>
        </p:nvCxnSpPr>
        <p:spPr>
          <a:xfrm>
            <a:off x="5976432" y="264273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Tree>
    <p:extLst>
      <p:ext uri="{BB962C8B-B14F-4D97-AF65-F5344CB8AC3E}">
        <p14:creationId xmlns:p14="http://schemas.microsoft.com/office/powerpoint/2010/main" val="3486449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
        <p:nvSpPr>
          <p:cNvPr id="2" name="Rectangle 1"/>
          <p:cNvSpPr/>
          <p:nvPr/>
        </p:nvSpPr>
        <p:spPr>
          <a:xfrm>
            <a:off x="5994400" y="2573501"/>
            <a:ext cx="5569653" cy="3785652"/>
          </a:xfrm>
          <a:prstGeom prst="rect">
            <a:avLst/>
          </a:prstGeom>
        </p:spPr>
        <p:txBody>
          <a:bodyPr wrap="square">
            <a:spAutoFit/>
          </a:bodyPr>
          <a:lstStyle/>
          <a:p>
            <a:r>
              <a:rPr lang="en-US" sz="2200" dirty="0">
                <a:solidFill>
                  <a:srgbClr val="FFC000"/>
                </a:solidFill>
              </a:rPr>
              <a:t>Scheduled monitoring reviews are organized and planned </a:t>
            </a:r>
            <a:r>
              <a:rPr lang="en-US" sz="2200" dirty="0" smtClean="0">
                <a:solidFill>
                  <a:srgbClr val="FFC000"/>
                </a:solidFill>
              </a:rPr>
              <a:t>with </a:t>
            </a:r>
            <a:r>
              <a:rPr lang="en-US" sz="2200" dirty="0">
                <a:solidFill>
                  <a:srgbClr val="FFC000"/>
                </a:solidFill>
              </a:rPr>
              <a:t>a grantee and may include one or more of the following </a:t>
            </a:r>
            <a:r>
              <a:rPr lang="en-US" sz="2200" dirty="0" smtClean="0">
                <a:solidFill>
                  <a:srgbClr val="FFC000"/>
                </a:solidFill>
              </a:rPr>
              <a:t>methods</a:t>
            </a:r>
            <a:r>
              <a:rPr lang="en-US" sz="2200" dirty="0">
                <a:solidFill>
                  <a:srgbClr val="FFC000"/>
                </a:solidFill>
              </a:rPr>
              <a:t> </a:t>
            </a:r>
            <a:r>
              <a:rPr lang="en-US" sz="2200" dirty="0" smtClean="0">
                <a:solidFill>
                  <a:srgbClr val="FFC000"/>
                </a:solidFill>
              </a:rPr>
              <a:t>– </a:t>
            </a:r>
          </a:p>
          <a:p>
            <a:endParaRPr lang="en-US" sz="800" dirty="0" smtClean="0"/>
          </a:p>
          <a:p>
            <a:endParaRPr lang="en-US" sz="800" dirty="0" smtClean="0"/>
          </a:p>
          <a:p>
            <a:r>
              <a:rPr lang="en-US" sz="2000" dirty="0" smtClean="0"/>
              <a:t>► Desk </a:t>
            </a:r>
            <a:r>
              <a:rPr lang="en-US" sz="2000" dirty="0"/>
              <a:t>Monitoring </a:t>
            </a:r>
          </a:p>
          <a:p>
            <a:endParaRPr lang="en-US" sz="800" dirty="0" smtClean="0"/>
          </a:p>
          <a:p>
            <a:r>
              <a:rPr lang="en-US" sz="2000" dirty="0" smtClean="0"/>
              <a:t>► On-Site </a:t>
            </a:r>
            <a:r>
              <a:rPr lang="en-US" sz="2000" dirty="0"/>
              <a:t>Monitoring </a:t>
            </a:r>
          </a:p>
          <a:p>
            <a:endParaRPr lang="en-US" sz="800" dirty="0" smtClean="0"/>
          </a:p>
          <a:p>
            <a:r>
              <a:rPr lang="en-US" sz="2000" dirty="0" smtClean="0"/>
              <a:t>► Other </a:t>
            </a:r>
            <a:r>
              <a:rPr lang="en-US" sz="2000" dirty="0"/>
              <a:t>monitoring techniques that ensure effective monitoring of grantee progress in meeting performance standards and compliance with grant requirements </a:t>
            </a:r>
          </a:p>
        </p:txBody>
      </p:sp>
      <p:cxnSp>
        <p:nvCxnSpPr>
          <p:cNvPr id="12" name="Straight Connector 11"/>
          <p:cNvCxnSpPr/>
          <p:nvPr/>
        </p:nvCxnSpPr>
        <p:spPr>
          <a:xfrm>
            <a:off x="5834742" y="276596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888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
        <p:nvSpPr>
          <p:cNvPr id="2" name="Rectangle 1"/>
          <p:cNvSpPr/>
          <p:nvPr/>
        </p:nvSpPr>
        <p:spPr>
          <a:xfrm>
            <a:off x="6023366" y="1867467"/>
            <a:ext cx="5945746" cy="1384995"/>
          </a:xfrm>
          <a:prstGeom prst="rect">
            <a:avLst/>
          </a:prstGeom>
        </p:spPr>
        <p:txBody>
          <a:bodyPr wrap="square">
            <a:spAutoFit/>
          </a:bodyPr>
          <a:lstStyle/>
          <a:p>
            <a:endParaRPr lang="en-US" sz="2000" dirty="0"/>
          </a:p>
          <a:p>
            <a:r>
              <a:rPr lang="en-US" sz="3200" dirty="0">
                <a:solidFill>
                  <a:srgbClr val="FFC000"/>
                </a:solidFill>
              </a:rPr>
              <a:t>Using a Risk-Based Monitoring </a:t>
            </a:r>
            <a:r>
              <a:rPr lang="en-US" sz="3200" dirty="0" smtClean="0">
                <a:solidFill>
                  <a:srgbClr val="FFC000"/>
                </a:solidFill>
              </a:rPr>
              <a:t>Approach</a:t>
            </a:r>
            <a:r>
              <a:rPr lang="en-US" sz="2000" dirty="0" smtClean="0"/>
              <a:t> </a:t>
            </a:r>
            <a:endParaRPr lang="en-US" sz="2000" dirty="0"/>
          </a:p>
        </p:txBody>
      </p:sp>
      <p:cxnSp>
        <p:nvCxnSpPr>
          <p:cNvPr id="12" name="Straight Connector 11"/>
          <p:cNvCxnSpPr/>
          <p:nvPr/>
        </p:nvCxnSpPr>
        <p:spPr>
          <a:xfrm>
            <a:off x="5834742" y="276596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061543" y="2867899"/>
            <a:ext cx="6130457" cy="3477875"/>
          </a:xfrm>
          <a:prstGeom prst="rect">
            <a:avLst/>
          </a:prstGeom>
        </p:spPr>
        <p:txBody>
          <a:bodyPr wrap="square">
            <a:spAutoFit/>
          </a:bodyPr>
          <a:lstStyle/>
          <a:p>
            <a:endParaRPr lang="en-US" sz="1100" dirty="0">
              <a:solidFill>
                <a:srgbClr val="000000"/>
              </a:solidFill>
              <a:latin typeface="Calibri" panose="020F0502020204030204" pitchFamily="34" charset="0"/>
            </a:endParaRPr>
          </a:p>
          <a:p>
            <a:endParaRPr lang="en-US" sz="1100" dirty="0">
              <a:latin typeface="Calibri" panose="020F0502020204030204" pitchFamily="34" charset="0"/>
            </a:endParaRPr>
          </a:p>
          <a:p>
            <a:r>
              <a:rPr lang="en-US" dirty="0" smtClean="0"/>
              <a:t>► Identify </a:t>
            </a:r>
            <a:r>
              <a:rPr lang="en-US" dirty="0"/>
              <a:t>appropriate risk indicators, and assign each a value or weight </a:t>
            </a:r>
            <a:endParaRPr lang="en-US" dirty="0" smtClean="0"/>
          </a:p>
          <a:p>
            <a:endParaRPr lang="en-US" dirty="0"/>
          </a:p>
          <a:p>
            <a:r>
              <a:rPr lang="en-US" dirty="0" smtClean="0"/>
              <a:t>► Evaluate </a:t>
            </a:r>
            <a:r>
              <a:rPr lang="en-US" dirty="0"/>
              <a:t>and rank </a:t>
            </a:r>
            <a:r>
              <a:rPr lang="en-US" dirty="0" smtClean="0"/>
              <a:t>programs </a:t>
            </a:r>
            <a:r>
              <a:rPr lang="en-US" dirty="0"/>
              <a:t>based on relative risk </a:t>
            </a:r>
            <a:endParaRPr lang="en-US" dirty="0" smtClean="0"/>
          </a:p>
          <a:p>
            <a:endParaRPr lang="en-US" dirty="0"/>
          </a:p>
          <a:p>
            <a:r>
              <a:rPr lang="en-US" dirty="0" smtClean="0"/>
              <a:t>► Identify </a:t>
            </a:r>
            <a:r>
              <a:rPr lang="en-US" dirty="0"/>
              <a:t>available monitoring resources and staff – weigh against monitoring needs </a:t>
            </a:r>
            <a:endParaRPr lang="en-US" dirty="0" smtClean="0"/>
          </a:p>
          <a:p>
            <a:endParaRPr lang="en-US" dirty="0"/>
          </a:p>
          <a:p>
            <a:r>
              <a:rPr lang="en-US" dirty="0" smtClean="0"/>
              <a:t>► Adjust </a:t>
            </a:r>
            <a:r>
              <a:rPr lang="en-US" dirty="0"/>
              <a:t>monitoring plan, including monitoring activities and schedule based on risk and resource assessments </a:t>
            </a:r>
          </a:p>
        </p:txBody>
      </p:sp>
      <p:sp>
        <p:nvSpPr>
          <p:cNvPr id="10" name="TextBox 9"/>
          <p:cNvSpPr txBox="1"/>
          <p:nvPr/>
        </p:nvSpPr>
        <p:spPr>
          <a:xfrm>
            <a:off x="255416" y="5812846"/>
            <a:ext cx="2516928" cy="369332"/>
          </a:xfrm>
          <a:prstGeom prst="rect">
            <a:avLst/>
          </a:prstGeom>
          <a:noFill/>
        </p:spPr>
        <p:txBody>
          <a:bodyPr wrap="square" rtlCol="0">
            <a:spAutoFit/>
          </a:bodyPr>
          <a:lstStyle/>
          <a:p>
            <a:r>
              <a:rPr lang="en-US" dirty="0"/>
              <a:t>2 CFR </a:t>
            </a:r>
            <a:r>
              <a:rPr lang="en-US" dirty="0" smtClean="0"/>
              <a:t>200.331(b)</a:t>
            </a:r>
            <a:endParaRPr lang="en-US" dirty="0"/>
          </a:p>
        </p:txBody>
      </p:sp>
    </p:spTree>
    <p:extLst>
      <p:ext uri="{BB962C8B-B14F-4D97-AF65-F5344CB8AC3E}">
        <p14:creationId xmlns:p14="http://schemas.microsoft.com/office/powerpoint/2010/main" val="3452012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265124" y="2762578"/>
            <a:ext cx="4727791" cy="3016210"/>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a:t>Required 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r>
              <a:rPr lang="en-US" sz="4800" dirty="0" smtClean="0"/>
              <a:t>                                           </a:t>
            </a:r>
            <a:r>
              <a:rPr lang="en-US" sz="2000" dirty="0" smtClean="0"/>
              <a:t>2 </a:t>
            </a:r>
            <a:r>
              <a:rPr lang="en-US" sz="2000" dirty="0"/>
              <a:t>CFR 200.331(b) </a:t>
            </a:r>
          </a:p>
        </p:txBody>
      </p:sp>
      <p:graphicFrame>
        <p:nvGraphicFramePr>
          <p:cNvPr id="11" name="Diagram 10"/>
          <p:cNvGraphicFramePr/>
          <p:nvPr>
            <p:extLst>
              <p:ext uri="{D42A27DB-BD31-4B8C-83A1-F6EECF244321}">
                <p14:modId xmlns:p14="http://schemas.microsoft.com/office/powerpoint/2010/main" val="988827933"/>
              </p:ext>
            </p:extLst>
          </p:nvPr>
        </p:nvGraphicFramePr>
        <p:xfrm>
          <a:off x="3847218" y="2441230"/>
          <a:ext cx="7792571" cy="4056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88821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80340" y="2287380"/>
            <a:ext cx="3524004" cy="4308872"/>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2800" dirty="0" smtClean="0"/>
              <a:t>Subgrantees</a:t>
            </a:r>
          </a:p>
          <a:p>
            <a:r>
              <a:rPr lang="en-US" sz="2000" dirty="0" smtClean="0"/>
              <a:t>2018-2019 </a:t>
            </a:r>
          </a:p>
          <a:p>
            <a:r>
              <a:rPr lang="en-US" sz="1200" dirty="0" smtClean="0"/>
              <a:t>Adult </a:t>
            </a:r>
            <a:r>
              <a:rPr lang="en-US" sz="1200" dirty="0"/>
              <a:t>Education Continuation Grant And </a:t>
            </a:r>
          </a:p>
          <a:p>
            <a:r>
              <a:rPr lang="en-US" sz="1200" dirty="0"/>
              <a:t>Competitive Application (Request for Application) </a:t>
            </a:r>
          </a:p>
          <a:p>
            <a:endParaRPr lang="en-US" sz="1200" dirty="0"/>
          </a:p>
        </p:txBody>
      </p:sp>
      <p:sp>
        <p:nvSpPr>
          <p:cNvPr id="2" name="Rectangle 1"/>
          <p:cNvSpPr/>
          <p:nvPr/>
        </p:nvSpPr>
        <p:spPr>
          <a:xfrm>
            <a:off x="4136571" y="2287380"/>
            <a:ext cx="8055429" cy="4524315"/>
          </a:xfrm>
          <a:prstGeom prst="rect">
            <a:avLst/>
          </a:prstGeom>
        </p:spPr>
        <p:txBody>
          <a:bodyPr wrap="square">
            <a:spAutoFit/>
          </a:bodyPr>
          <a:lstStyle/>
          <a:p>
            <a:r>
              <a:rPr lang="en-US" sz="2800" dirty="0">
                <a:solidFill>
                  <a:srgbClr val="FFC000"/>
                </a:solidFill>
              </a:rPr>
              <a:t>Granting of Funds to Contracting Entities </a:t>
            </a:r>
          </a:p>
          <a:p>
            <a:r>
              <a:rPr lang="en-US" sz="2000" dirty="0"/>
              <a:t>DWD </a:t>
            </a:r>
            <a:r>
              <a:rPr lang="en-US" sz="2000" dirty="0" smtClean="0"/>
              <a:t>allows </a:t>
            </a:r>
            <a:r>
              <a:rPr lang="en-US" sz="2000" dirty="0"/>
              <a:t>the use of contracted service providers (sub-grantees) subject to the approval of DWD. </a:t>
            </a:r>
            <a:r>
              <a:rPr lang="en-US" sz="2000" dirty="0" smtClean="0"/>
              <a:t>The </a:t>
            </a:r>
            <a:r>
              <a:rPr lang="en-US" sz="2000" dirty="0"/>
              <a:t>grantee will assume </a:t>
            </a:r>
            <a:r>
              <a:rPr lang="en-US" sz="2000" u="sng" dirty="0"/>
              <a:t>all</a:t>
            </a:r>
            <a:r>
              <a:rPr lang="en-US" sz="2000" dirty="0"/>
              <a:t> responsibility for the performance of the contracted services providers (</a:t>
            </a:r>
            <a:r>
              <a:rPr lang="en-US" sz="2000" dirty="0" smtClean="0"/>
              <a:t>subgrantees</a:t>
            </a:r>
            <a:r>
              <a:rPr lang="en-US" sz="2000" dirty="0"/>
              <a:t>). This includes, but is not limited to ensuring that contracted services providers (</a:t>
            </a:r>
            <a:r>
              <a:rPr lang="en-US" sz="2000" dirty="0" smtClean="0"/>
              <a:t>subgrantees</a:t>
            </a:r>
            <a:r>
              <a:rPr lang="en-US" sz="2000" dirty="0"/>
              <a:t>) follow DWD policies and that contracted services providers (</a:t>
            </a:r>
            <a:r>
              <a:rPr lang="en-US" sz="2000" dirty="0" smtClean="0"/>
              <a:t>subgrantees</a:t>
            </a:r>
            <a:r>
              <a:rPr lang="en-US" sz="2000" dirty="0"/>
              <a:t>) are in compliance with applicable state and federal law. </a:t>
            </a:r>
            <a:endParaRPr lang="en-US" sz="2000" dirty="0" smtClean="0"/>
          </a:p>
          <a:p>
            <a:endParaRPr lang="en-US" sz="2000" dirty="0" smtClean="0"/>
          </a:p>
          <a:p>
            <a:r>
              <a:rPr lang="en-US" sz="2000" dirty="0"/>
              <a:t>Grantees will also be responsible for the monitoring of contracted services </a:t>
            </a:r>
            <a:r>
              <a:rPr lang="en-US" sz="2000" dirty="0" smtClean="0"/>
              <a:t>providers’ (</a:t>
            </a:r>
            <a:r>
              <a:rPr lang="en-US" sz="2000" dirty="0" err="1" smtClean="0"/>
              <a:t>subgrantees</a:t>
            </a:r>
            <a:r>
              <a:rPr lang="en-US" sz="2000" dirty="0"/>
              <a:t>) performance </a:t>
            </a:r>
            <a:r>
              <a:rPr lang="en-US" sz="2000" dirty="0" smtClean="0"/>
              <a:t>          and </a:t>
            </a:r>
            <a:r>
              <a:rPr lang="en-US" sz="2000" dirty="0"/>
              <a:t>data. </a:t>
            </a:r>
          </a:p>
          <a:p>
            <a:endParaRPr lang="en-US" sz="2000" dirty="0"/>
          </a:p>
        </p:txBody>
      </p:sp>
      <p:cxnSp>
        <p:nvCxnSpPr>
          <p:cNvPr id="7" name="Straight Connector 6"/>
          <p:cNvCxnSpPr/>
          <p:nvPr/>
        </p:nvCxnSpPr>
        <p:spPr>
          <a:xfrm flipH="1">
            <a:off x="3904343" y="2554514"/>
            <a:ext cx="14514" cy="3744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40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36797" y="2571473"/>
            <a:ext cx="4727791" cy="3693319"/>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3200" dirty="0" smtClean="0"/>
              <a:t>Subgrantees</a:t>
            </a:r>
          </a:p>
          <a:p>
            <a:r>
              <a:rPr lang="en-US" sz="2400" dirty="0" smtClean="0"/>
              <a:t>2018-2019</a:t>
            </a:r>
            <a:endParaRPr lang="en-US" sz="2400" dirty="0"/>
          </a:p>
        </p:txBody>
      </p:sp>
      <p:graphicFrame>
        <p:nvGraphicFramePr>
          <p:cNvPr id="11" name="Diagram 10"/>
          <p:cNvGraphicFramePr/>
          <p:nvPr>
            <p:extLst>
              <p:ext uri="{D42A27DB-BD31-4B8C-83A1-F6EECF244321}">
                <p14:modId xmlns:p14="http://schemas.microsoft.com/office/powerpoint/2010/main" val="4222861934"/>
              </p:ext>
            </p:extLst>
          </p:nvPr>
        </p:nvGraphicFramePr>
        <p:xfrm>
          <a:off x="3995961" y="2467281"/>
          <a:ext cx="7864477" cy="3279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3974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36797" y="2571473"/>
            <a:ext cx="4727791" cy="3693319"/>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3200" dirty="0" smtClean="0"/>
              <a:t>Subgrantees</a:t>
            </a:r>
          </a:p>
          <a:p>
            <a:r>
              <a:rPr lang="en-US" sz="2400" dirty="0" smtClean="0"/>
              <a:t>2018-2019</a:t>
            </a:r>
            <a:endParaRPr lang="en-US" sz="2400" dirty="0"/>
          </a:p>
        </p:txBody>
      </p:sp>
      <p:graphicFrame>
        <p:nvGraphicFramePr>
          <p:cNvPr id="11" name="Diagram 10"/>
          <p:cNvGraphicFramePr/>
          <p:nvPr>
            <p:extLst>
              <p:ext uri="{D42A27DB-BD31-4B8C-83A1-F6EECF244321}">
                <p14:modId xmlns:p14="http://schemas.microsoft.com/office/powerpoint/2010/main" val="317260846"/>
              </p:ext>
            </p:extLst>
          </p:nvPr>
        </p:nvGraphicFramePr>
        <p:xfrm>
          <a:off x="3995961" y="2467281"/>
          <a:ext cx="7864477" cy="3279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2662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313470"/>
            <a:ext cx="4119717" cy="3877985"/>
          </a:xfrm>
          <a:prstGeom prst="rect">
            <a:avLst/>
          </a:prstGeom>
        </p:spPr>
        <p:txBody>
          <a:bodyPr wrap="square">
            <a:spAutoFit/>
          </a:bodyPr>
          <a:lstStyle/>
          <a:p>
            <a:r>
              <a:rPr lang="en-US" i="1" dirty="0" smtClean="0"/>
              <a:t>FEDERAL</a:t>
            </a:r>
            <a:r>
              <a:rPr lang="en-US" dirty="0" smtClean="0"/>
              <a:t> </a:t>
            </a:r>
          </a:p>
          <a:p>
            <a:r>
              <a:rPr lang="en-US" dirty="0" smtClean="0"/>
              <a:t>MONITORING INSTRUMENT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876799" y="2806511"/>
            <a:ext cx="7315201" cy="3693319"/>
          </a:xfrm>
          <a:prstGeom prst="rect">
            <a:avLst/>
          </a:prstGeom>
          <a:noFill/>
        </p:spPr>
        <p:txBody>
          <a:bodyPr wrap="square" rtlCol="0">
            <a:spAutoFit/>
          </a:bodyPr>
          <a:lstStyle/>
          <a:p>
            <a:r>
              <a:rPr lang="en-US" sz="3200" dirty="0" smtClean="0">
                <a:solidFill>
                  <a:srgbClr val="FFC000"/>
                </a:solidFill>
              </a:rPr>
              <a:t>Federal Instrument for States </a:t>
            </a:r>
          </a:p>
          <a:p>
            <a:r>
              <a:rPr lang="en-US" sz="2400" dirty="0" smtClean="0"/>
              <a:t>Adult Education and Family Literacy Act (AEFLA) Monitoring Protocol</a:t>
            </a:r>
          </a:p>
          <a:p>
            <a:endParaRPr lang="en-US" sz="1000" dirty="0">
              <a:solidFill>
                <a:srgbClr val="FFC000"/>
              </a:solidFill>
            </a:endParaRPr>
          </a:p>
          <a:p>
            <a:r>
              <a:rPr lang="en-US" sz="2350" dirty="0" smtClean="0"/>
              <a:t>Module 1 – Performance Accountability</a:t>
            </a:r>
          </a:p>
          <a:p>
            <a:r>
              <a:rPr lang="en-US" sz="2350" dirty="0" smtClean="0"/>
              <a:t>Module 2 – Fiscal</a:t>
            </a:r>
          </a:p>
          <a:p>
            <a:r>
              <a:rPr lang="en-US" sz="2350" dirty="0" smtClean="0"/>
              <a:t>Module 3 – State Leadership (professional </a:t>
            </a:r>
          </a:p>
          <a:p>
            <a:r>
              <a:rPr lang="en-US" sz="2350" dirty="0"/>
              <a:t> </a:t>
            </a:r>
            <a:r>
              <a:rPr lang="en-US" sz="2350" dirty="0" smtClean="0"/>
              <a:t>                   development) </a:t>
            </a:r>
          </a:p>
          <a:p>
            <a:r>
              <a:rPr lang="en-US" sz="2350" dirty="0" smtClean="0"/>
              <a:t>Module 4 – Competition and Monitoring Locals</a:t>
            </a:r>
          </a:p>
          <a:p>
            <a:r>
              <a:rPr lang="en-US" sz="2350" dirty="0" smtClean="0"/>
              <a:t>Module 5 – WIOA Shared Monitoring</a:t>
            </a:r>
          </a:p>
        </p:txBody>
      </p:sp>
      <p:cxnSp>
        <p:nvCxnSpPr>
          <p:cNvPr id="9" name="Straight Connector 8"/>
          <p:cNvCxnSpPr/>
          <p:nvPr/>
        </p:nvCxnSpPr>
        <p:spPr>
          <a:xfrm>
            <a:off x="4574105" y="269039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120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268032" y="2342555"/>
            <a:ext cx="4119717" cy="4154984"/>
          </a:xfrm>
          <a:prstGeom prst="rect">
            <a:avLst/>
          </a:prstGeom>
        </p:spPr>
        <p:txBody>
          <a:bodyPr wrap="square">
            <a:spAutoFit/>
          </a:bodyPr>
          <a:lstStyle/>
          <a:p>
            <a:endParaRPr lang="en-US" dirty="0" smtClean="0"/>
          </a:p>
          <a:p>
            <a:r>
              <a:rPr lang="en-US" dirty="0" smtClean="0"/>
              <a:t>MONITORING INSTRUMENT for Indiana Adult Education Programs</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07427" y="2715616"/>
            <a:ext cx="7315201" cy="3754874"/>
          </a:xfrm>
          <a:prstGeom prst="rect">
            <a:avLst/>
          </a:prstGeom>
          <a:noFill/>
        </p:spPr>
        <p:txBody>
          <a:bodyPr wrap="square" rtlCol="0">
            <a:spAutoFit/>
          </a:bodyPr>
          <a:lstStyle/>
          <a:p>
            <a:r>
              <a:rPr lang="en-US" sz="3600" i="1" dirty="0" smtClean="0"/>
              <a:t>Draft</a:t>
            </a:r>
            <a:r>
              <a:rPr lang="en-US" sz="3600" dirty="0" smtClean="0"/>
              <a:t> </a:t>
            </a:r>
            <a:r>
              <a:rPr lang="en-US" sz="3600" dirty="0" smtClean="0">
                <a:solidFill>
                  <a:srgbClr val="FFC000"/>
                </a:solidFill>
              </a:rPr>
              <a:t>Indiana Adult Education </a:t>
            </a:r>
          </a:p>
          <a:p>
            <a:r>
              <a:rPr lang="en-US" sz="3600" dirty="0" smtClean="0">
                <a:solidFill>
                  <a:srgbClr val="FFC000"/>
                </a:solidFill>
              </a:rPr>
              <a:t>Program Quality Review </a:t>
            </a:r>
          </a:p>
          <a:p>
            <a:endParaRPr lang="en-US" sz="1000" dirty="0">
              <a:solidFill>
                <a:srgbClr val="FFC000"/>
              </a:solidFill>
            </a:endParaRPr>
          </a:p>
          <a:p>
            <a:r>
              <a:rPr lang="en-US" sz="2600" dirty="0" smtClean="0"/>
              <a:t>Section 1 – Performance Accountability</a:t>
            </a:r>
          </a:p>
          <a:p>
            <a:r>
              <a:rPr lang="en-US" sz="2600" dirty="0" smtClean="0"/>
              <a:t>Section 2 – Fiscal</a:t>
            </a:r>
          </a:p>
          <a:p>
            <a:r>
              <a:rPr lang="en-US" sz="2600" dirty="0" smtClean="0"/>
              <a:t>Section 3 – Local Leadership (professional </a:t>
            </a:r>
          </a:p>
          <a:p>
            <a:r>
              <a:rPr lang="en-US" sz="2600" dirty="0"/>
              <a:t> </a:t>
            </a:r>
            <a:r>
              <a:rPr lang="en-US" sz="2600" dirty="0" smtClean="0"/>
              <a:t>                   development) </a:t>
            </a:r>
          </a:p>
          <a:p>
            <a:r>
              <a:rPr lang="en-US" sz="2600" dirty="0" smtClean="0"/>
              <a:t>Section 4 – Monitoring </a:t>
            </a:r>
          </a:p>
          <a:p>
            <a:r>
              <a:rPr lang="en-US" sz="2600" dirty="0" smtClean="0"/>
              <a:t>Section 5 – State Targets </a:t>
            </a:r>
          </a:p>
        </p:txBody>
      </p:sp>
      <p:cxnSp>
        <p:nvCxnSpPr>
          <p:cNvPr id="9" name="Straight Connector 8"/>
          <p:cNvCxnSpPr/>
          <p:nvPr/>
        </p:nvCxnSpPr>
        <p:spPr>
          <a:xfrm>
            <a:off x="4574105" y="3080569"/>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6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pic>
        <p:nvPicPr>
          <p:cNvPr id="9" name="Picture 8"/>
          <p:cNvPicPr/>
          <p:nvPr/>
        </p:nvPicPr>
        <p:blipFill rotWithShape="1">
          <a:blip r:embed="rId5"/>
          <a:srcRect l="6212" t="23391" r="81940" b="53141"/>
          <a:stretch/>
        </p:blipFill>
        <p:spPr bwMode="auto">
          <a:xfrm>
            <a:off x="1458406" y="3428345"/>
            <a:ext cx="2581698" cy="2860240"/>
          </a:xfrm>
          <a:prstGeom prst="rect">
            <a:avLst/>
          </a:prstGeom>
          <a:ln>
            <a:solidFill>
              <a:schemeClr val="tx1"/>
            </a:solidFill>
          </a:ln>
          <a:effectLst>
            <a:reflection blurRad="6350" stA="50000" endA="300" endPos="55500" dist="50800" dir="5400000" sy="-100000" algn="bl" rotWithShape="0"/>
          </a:effectLst>
          <a:extLst>
            <a:ext uri="{53640926-AAD7-44D8-BBD7-CCE9431645EC}">
              <a14:shadowObscured xmlns:a14="http://schemas.microsoft.com/office/drawing/2010/main"/>
            </a:ext>
          </a:extLst>
        </p:spPr>
      </p:pic>
      <p:sp>
        <p:nvSpPr>
          <p:cNvPr id="2" name="TextBox 1"/>
          <p:cNvSpPr txBox="1"/>
          <p:nvPr/>
        </p:nvSpPr>
        <p:spPr>
          <a:xfrm>
            <a:off x="4519794" y="5812301"/>
            <a:ext cx="6080948" cy="523220"/>
          </a:xfrm>
          <a:prstGeom prst="rect">
            <a:avLst/>
          </a:prstGeom>
          <a:noFill/>
        </p:spPr>
        <p:txBody>
          <a:bodyPr wrap="square" rtlCol="0">
            <a:spAutoFit/>
          </a:bodyPr>
          <a:lstStyle/>
          <a:p>
            <a:r>
              <a:rPr lang="en-US" sz="2800" dirty="0" smtClean="0">
                <a:solidFill>
                  <a:srgbClr val="FFC000"/>
                </a:solidFill>
              </a:rPr>
              <a:t>Success </a:t>
            </a:r>
            <a:r>
              <a:rPr lang="en-US" sz="2800" dirty="0" smtClean="0"/>
              <a:t>Comes in Pairs </a:t>
            </a:r>
            <a:endParaRPr lang="en-US" sz="2800" dirty="0"/>
          </a:p>
        </p:txBody>
      </p:sp>
      <p:sp>
        <p:nvSpPr>
          <p:cNvPr id="3" name="TextBox 2"/>
          <p:cNvSpPr txBox="1"/>
          <p:nvPr/>
        </p:nvSpPr>
        <p:spPr>
          <a:xfrm>
            <a:off x="537047" y="1706705"/>
            <a:ext cx="584775" cy="4581879"/>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2600" dirty="0" smtClean="0">
                <a:solidFill>
                  <a:schemeClr val="bg1"/>
                </a:solidFill>
              </a:rPr>
              <a:t>Meet Christy &amp; Billy </a:t>
            </a:r>
            <a:r>
              <a:rPr lang="en-US" sz="2600" b="1" dirty="0" smtClean="0">
                <a:solidFill>
                  <a:schemeClr val="bg1"/>
                </a:solidFill>
              </a:rPr>
              <a:t>Greene</a:t>
            </a:r>
            <a:endParaRPr lang="en-US" sz="2600" b="1" dirty="0">
              <a:solidFill>
                <a:schemeClr val="bg1"/>
              </a:solidFill>
            </a:endParaRPr>
          </a:p>
        </p:txBody>
      </p:sp>
      <p:sp>
        <p:nvSpPr>
          <p:cNvPr id="4" name="TextBox 3"/>
          <p:cNvSpPr txBox="1"/>
          <p:nvPr/>
        </p:nvSpPr>
        <p:spPr>
          <a:xfrm>
            <a:off x="4469045" y="2642202"/>
            <a:ext cx="7517194" cy="3693319"/>
          </a:xfrm>
          <a:prstGeom prst="rect">
            <a:avLst/>
          </a:prstGeom>
          <a:noFill/>
        </p:spPr>
        <p:txBody>
          <a:bodyPr wrap="square" rtlCol="0">
            <a:spAutoFit/>
          </a:bodyPr>
          <a:lstStyle/>
          <a:p>
            <a:r>
              <a:rPr lang="en-US" sz="1650" dirty="0" smtClean="0"/>
              <a:t>Christy Greene’s formal education ended in the 7</a:t>
            </a:r>
            <a:r>
              <a:rPr lang="en-US" sz="1650" baseline="30000" dirty="0" smtClean="0"/>
              <a:t>th</a:t>
            </a:r>
            <a:r>
              <a:rPr lang="en-US" sz="1650" dirty="0" smtClean="0"/>
              <a:t> grade and Billy dropped out of high school in the 10</a:t>
            </a:r>
            <a:r>
              <a:rPr lang="en-US" sz="1650" baseline="30000" dirty="0" smtClean="0"/>
              <a:t>th</a:t>
            </a:r>
            <a:r>
              <a:rPr lang="en-US" sz="1650" dirty="0" smtClean="0"/>
              <a:t> grade. They are parents of two young sons and both wanted to obtain their HSE. Christy attended classes </a:t>
            </a:r>
            <a:r>
              <a:rPr lang="en-US" sz="1650" dirty="0"/>
              <a:t>a</a:t>
            </a:r>
            <a:r>
              <a:rPr lang="en-US" sz="1650" dirty="0" smtClean="0"/>
              <a:t>t the </a:t>
            </a:r>
            <a:r>
              <a:rPr lang="en-US" sz="1650" dirty="0" err="1" smtClean="0">
                <a:solidFill>
                  <a:srgbClr val="FFC000"/>
                </a:solidFill>
              </a:rPr>
              <a:t>LaPorte</a:t>
            </a:r>
            <a:r>
              <a:rPr lang="en-US" sz="1650" dirty="0" smtClean="0">
                <a:solidFill>
                  <a:srgbClr val="FFC000"/>
                </a:solidFill>
              </a:rPr>
              <a:t> County Career and Technical Education Center </a:t>
            </a:r>
            <a:r>
              <a:rPr lang="en-US" sz="1650" dirty="0" smtClean="0"/>
              <a:t>first so that Billy could watch their kids. They then reversed roles and Billy began classes while he worked nights. Both earned HSEs last year.</a:t>
            </a:r>
          </a:p>
          <a:p>
            <a:endParaRPr lang="en-US" sz="1650" dirty="0"/>
          </a:p>
          <a:p>
            <a:r>
              <a:rPr lang="en-US" sz="1650" dirty="0" smtClean="0"/>
              <a:t>Christy is now employed with Michigan City Area Schools as an instructional assistant in the adult education program, and plans to enroll in the </a:t>
            </a:r>
            <a:r>
              <a:rPr lang="en-US" sz="1650" dirty="0" err="1" smtClean="0"/>
              <a:t>parapro</a:t>
            </a:r>
            <a:r>
              <a:rPr lang="en-US" sz="1650" dirty="0" smtClean="0"/>
              <a:t> IET. Billy is a grocery store manager and was appointed by the Mayor to the Michigan City Historic Review Board.   He has aspirations to become involved in politics at a local level. </a:t>
            </a:r>
          </a:p>
          <a:p>
            <a:endParaRPr lang="en-US" dirty="0"/>
          </a:p>
          <a:p>
            <a:endParaRPr lang="en-US" dirty="0"/>
          </a:p>
        </p:txBody>
      </p:sp>
      <p:cxnSp>
        <p:nvCxnSpPr>
          <p:cNvPr id="11" name="Straight Connector 10"/>
          <p:cNvCxnSpPr/>
          <p:nvPr/>
        </p:nvCxnSpPr>
        <p:spPr>
          <a:xfrm>
            <a:off x="4304424" y="2502132"/>
            <a:ext cx="0" cy="4163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304" y="2139181"/>
            <a:ext cx="2663018" cy="1117965"/>
          </a:xfrm>
          <a:prstGeom prst="rect">
            <a:avLst/>
          </a:prstGeom>
        </p:spPr>
      </p:pic>
    </p:spTree>
    <p:extLst>
      <p:ext uri="{BB962C8B-B14F-4D97-AF65-F5344CB8AC3E}">
        <p14:creationId xmlns:p14="http://schemas.microsoft.com/office/powerpoint/2010/main" val="3741825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84443" y="2322229"/>
            <a:ext cx="10460814" cy="5109091"/>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smtClean="0"/>
              <a:t>Does </a:t>
            </a:r>
            <a:r>
              <a:rPr lang="en-US" dirty="0"/>
              <a:t>the grantee require that </a:t>
            </a:r>
            <a:r>
              <a:rPr lang="en-US" u="sng" dirty="0"/>
              <a:t>all</a:t>
            </a:r>
            <a:r>
              <a:rPr lang="en-US" dirty="0"/>
              <a:t> sites and subaward recipients (if applicable) use a </a:t>
            </a:r>
            <a:r>
              <a:rPr lang="en-US" dirty="0">
                <a:solidFill>
                  <a:srgbClr val="FFC000"/>
                </a:solidFill>
              </a:rPr>
              <a:t>standardized intake form </a:t>
            </a:r>
            <a:r>
              <a:rPr lang="en-US" dirty="0"/>
              <a:t>(electronic or paper) to collect all participant information required for the Adult Education and </a:t>
            </a:r>
            <a:r>
              <a:rPr lang="en-US" dirty="0" smtClean="0"/>
              <a:t>Family </a:t>
            </a:r>
            <a:r>
              <a:rPr lang="en-US" dirty="0"/>
              <a:t>Literacy Act (AEFLA)</a:t>
            </a:r>
            <a:r>
              <a:rPr lang="en-US" dirty="0">
                <a:latin typeface="Arial" panose="020B0604020202020204" pitchFamily="34" charset="0"/>
                <a:cs typeface="Arial" panose="020B0604020202020204" pitchFamily="34" charset="0"/>
              </a:rPr>
              <a:t>?</a:t>
            </a:r>
            <a:r>
              <a:rPr lang="en-US" dirty="0"/>
              <a:t> Does the intake form include the correct definitions for all data elements</a:t>
            </a:r>
            <a:r>
              <a:rPr lang="en-US"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Does </a:t>
            </a:r>
            <a:r>
              <a:rPr lang="en-US" dirty="0">
                <a:cs typeface="Arial" panose="020B0604020202020204" pitchFamily="34" charset="0"/>
              </a:rPr>
              <a:t>the grantee and subaward recipients (if applicable) require a </a:t>
            </a:r>
            <a:r>
              <a:rPr lang="en-US" dirty="0">
                <a:solidFill>
                  <a:srgbClr val="FFC000"/>
                </a:solidFill>
                <a:cs typeface="Arial" panose="020B0604020202020204" pitchFamily="34" charset="0"/>
              </a:rPr>
              <a:t>confidentiality release form </a:t>
            </a:r>
            <a:r>
              <a:rPr lang="en-US" dirty="0">
                <a:cs typeface="Arial" panose="020B0604020202020204" pitchFamily="34" charset="0"/>
              </a:rPr>
              <a:t>at intake for data exchange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Do </a:t>
            </a:r>
            <a:r>
              <a:rPr lang="en-US" dirty="0">
                <a:cs typeface="Arial" panose="020B0604020202020204" pitchFamily="34" charset="0"/>
              </a:rPr>
              <a:t>the grantee and subaward recipients (if applicable) follow the </a:t>
            </a:r>
            <a:r>
              <a:rPr lang="en-US" dirty="0">
                <a:solidFill>
                  <a:srgbClr val="FFC000"/>
                </a:solidFill>
                <a:cs typeface="Arial" panose="020B0604020202020204" pitchFamily="34" charset="0"/>
              </a:rPr>
              <a:t>state’s assessment policy</a:t>
            </a:r>
            <a:r>
              <a:rPr lang="en-US" dirty="0">
                <a:cs typeface="Arial" panose="020B0604020202020204" pitchFamily="34" charset="0"/>
              </a:rPr>
              <a:t> to meet Measurable Skill Gains </a:t>
            </a:r>
            <a:r>
              <a:rPr lang="en-US" dirty="0" smtClean="0">
                <a:cs typeface="Arial" panose="020B0604020202020204" pitchFamily="34" charset="0"/>
              </a:rPr>
              <a:t>requirements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316778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016758"/>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a:t>Do the grantee and subaward recipients (if applicable) follow the </a:t>
            </a:r>
            <a:r>
              <a:rPr lang="en-US" dirty="0">
                <a:solidFill>
                  <a:srgbClr val="FFC000"/>
                </a:solidFill>
              </a:rPr>
              <a:t>instructional hours </a:t>
            </a:r>
            <a:r>
              <a:rPr lang="en-US" dirty="0"/>
              <a:t>to administer pre- and post-tests to students</a:t>
            </a:r>
            <a:r>
              <a:rPr lang="en-US" dirty="0">
                <a:latin typeface="Arial" panose="020B0604020202020204" pitchFamily="34" charset="0"/>
                <a:cs typeface="Arial" panose="020B0604020202020204" pitchFamily="34" charset="0"/>
              </a:rPr>
              <a:t>?</a:t>
            </a:r>
            <a:r>
              <a:rPr lang="en-US" dirty="0"/>
              <a:t> Is the time for administering the post-test long enough after the pre-test to allow the test to measure educational functioning level gains according to test publisher's guidelines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accurately use the </a:t>
            </a:r>
            <a:r>
              <a:rPr lang="en-US" dirty="0">
                <a:solidFill>
                  <a:srgbClr val="FFC000"/>
                </a:solidFill>
                <a:cs typeface="Arial" panose="020B0604020202020204" pitchFamily="34" charset="0"/>
              </a:rPr>
              <a:t>score ranges </a:t>
            </a:r>
            <a:r>
              <a:rPr lang="en-US" dirty="0">
                <a:cs typeface="Arial" panose="020B0604020202020204" pitchFamily="34" charset="0"/>
              </a:rPr>
              <a:t>tied to educational functioning levels for placement and for reporting gains for accountability</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accurately identify and record the skill areas in </a:t>
            </a:r>
            <a:r>
              <a:rPr lang="en-US" dirty="0">
                <a:solidFill>
                  <a:srgbClr val="FFC000"/>
                </a:solidFill>
                <a:cs typeface="Arial" panose="020B0604020202020204" pitchFamily="34" charset="0"/>
              </a:rPr>
              <a:t>InTERS</a:t>
            </a:r>
            <a:r>
              <a:rPr lang="en-US" dirty="0">
                <a:cs typeface="Arial" panose="020B0604020202020204" pitchFamily="34" charset="0"/>
              </a:rPr>
              <a:t> </a:t>
            </a:r>
            <a:r>
              <a:rPr lang="en-US" dirty="0" smtClean="0">
                <a:cs typeface="Arial" panose="020B0604020202020204" pitchFamily="34" charset="0"/>
              </a:rPr>
              <a:t>to </a:t>
            </a:r>
            <a:r>
              <a:rPr lang="en-US" dirty="0">
                <a:cs typeface="Arial" panose="020B0604020202020204" pitchFamily="34" charset="0"/>
              </a:rPr>
              <a:t>measure educational gain</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850463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170646"/>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a:t>Do the grantee and subaward recipients (if applicable) adhere to </a:t>
            </a:r>
            <a:r>
              <a:rPr lang="en-US" dirty="0">
                <a:solidFill>
                  <a:srgbClr val="FFC000"/>
                </a:solidFill>
              </a:rPr>
              <a:t>training requirements </a:t>
            </a:r>
            <a:r>
              <a:rPr lang="en-US" dirty="0"/>
              <a:t>that staff must meet in order to be qualified to administer and score each test for placement and educational gain</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use a </a:t>
            </a:r>
            <a:r>
              <a:rPr lang="en-US" dirty="0">
                <a:solidFill>
                  <a:srgbClr val="FFC000"/>
                </a:solidFill>
                <a:cs typeface="Arial" panose="020B0604020202020204" pitchFamily="34" charset="0"/>
              </a:rPr>
              <a:t>locator test </a:t>
            </a:r>
            <a:r>
              <a:rPr lang="en-US" dirty="0">
                <a:cs typeface="Arial" panose="020B0604020202020204" pitchFamily="34" charset="0"/>
              </a:rPr>
              <a:t>for guidance on identifying the appropriate pre-test</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dirty="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identify the appropriate </a:t>
            </a:r>
            <a:r>
              <a:rPr lang="en-US" dirty="0">
                <a:solidFill>
                  <a:srgbClr val="FFC000"/>
                </a:solidFill>
                <a:cs typeface="Arial" panose="020B0604020202020204" pitchFamily="34" charset="0"/>
              </a:rPr>
              <a:t>alternate form </a:t>
            </a:r>
            <a:r>
              <a:rPr lang="en-US" dirty="0">
                <a:cs typeface="Arial" panose="020B0604020202020204" pitchFamily="34" charset="0"/>
              </a:rPr>
              <a:t>or forms of each test to use for </a:t>
            </a:r>
            <a:r>
              <a:rPr lang="en-US" dirty="0" err="1">
                <a:cs typeface="Arial" panose="020B0604020202020204" pitchFamily="34" charset="0"/>
              </a:rPr>
              <a:t>posttesting</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solidFill>
                <a:srgbClr val="FFC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How do the grantee and subaward recipients monitor </a:t>
            </a:r>
            <a:r>
              <a:rPr lang="en-US" dirty="0">
                <a:solidFill>
                  <a:srgbClr val="FFC000"/>
                </a:solidFill>
                <a:cs typeface="Arial" panose="020B0604020202020204" pitchFamily="34" charset="0"/>
              </a:rPr>
              <a:t>data quality</a:t>
            </a:r>
            <a:r>
              <a:rPr lang="en-US" dirty="0">
                <a:solidFill>
                  <a:srgbClr val="FFC000"/>
                </a:solidFill>
                <a:latin typeface="Arial" panose="020B0604020202020204" pitchFamily="34" charset="0"/>
                <a:cs typeface="Arial" panose="020B0604020202020204" pitchFamily="34" charset="0"/>
              </a:rPr>
              <a:t>? </a:t>
            </a:r>
            <a:endParaRPr lang="en-US" dirty="0" smtClean="0">
              <a:solidFill>
                <a:srgbClr val="FFC000"/>
              </a:solidFill>
              <a:latin typeface="Arial" panose="020B0604020202020204" pitchFamily="34" charset="0"/>
              <a:cs typeface="Arial" panose="020B0604020202020204" pitchFamily="34" charset="0"/>
            </a:endParaRPr>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4570775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924425"/>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a:t>Do the grantee and subaward recipients </a:t>
            </a:r>
            <a:r>
              <a:rPr lang="en-US" dirty="0">
                <a:solidFill>
                  <a:srgbClr val="FFC000"/>
                </a:solidFill>
              </a:rPr>
              <a:t>enter data </a:t>
            </a:r>
            <a:r>
              <a:rPr lang="en-US" dirty="0"/>
              <a:t>into InTERS at least by the 10th of each month to ensure accurate reviews by the state</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 the grantee and subaward recipients </a:t>
            </a:r>
            <a:r>
              <a:rPr lang="en-US" dirty="0">
                <a:solidFill>
                  <a:srgbClr val="FFC000"/>
                </a:solidFill>
              </a:rPr>
              <a:t>review InTERS data </a:t>
            </a:r>
            <a:r>
              <a:rPr lang="en-US" dirty="0"/>
              <a:t>by the 10th of each month for errors, missing data, out-of-range values, and is there a process in place to resolve problems</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have procedures to </a:t>
            </a:r>
            <a:r>
              <a:rPr lang="en-US" dirty="0">
                <a:solidFill>
                  <a:srgbClr val="FFC000"/>
                </a:solidFill>
                <a:cs typeface="Arial" panose="020B0604020202020204" pitchFamily="34" charset="0"/>
              </a:rPr>
              <a:t>verify</a:t>
            </a:r>
            <a:r>
              <a:rPr lang="en-US" dirty="0">
                <a:cs typeface="Arial" panose="020B0604020202020204" pitchFamily="34" charset="0"/>
              </a:rPr>
              <a:t> that local reports accurately reflect data collected (e.g., through review of local program documentation, onsite auditing)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a:t>
            </a:r>
            <a:endParaRPr lang="en-US" dirty="0" smtClean="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439263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678204"/>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600" dirty="0" smtClean="0"/>
          </a:p>
          <a:p>
            <a:pPr marL="342900" indent="-342900">
              <a:buFont typeface="Arial" panose="020B0604020202020204" pitchFamily="34" charset="0"/>
              <a:buChar char="•"/>
            </a:pPr>
            <a:r>
              <a:rPr lang="en-US" dirty="0" smtClean="0"/>
              <a:t>Do </a:t>
            </a:r>
            <a:r>
              <a:rPr lang="en-US" dirty="0"/>
              <a:t>the grantee and subaward recipients compare current year’s data to prior </a:t>
            </a:r>
            <a:r>
              <a:rPr lang="en-US" dirty="0" smtClean="0"/>
              <a:t>years‘ data </a:t>
            </a:r>
            <a:r>
              <a:rPr lang="en-US" dirty="0"/>
              <a:t>for discrepancies, reasonableness, and to</a:t>
            </a:r>
            <a:r>
              <a:rPr lang="en-US" dirty="0">
                <a:solidFill>
                  <a:srgbClr val="FFC000"/>
                </a:solidFill>
              </a:rPr>
              <a:t> </a:t>
            </a:r>
            <a:r>
              <a:rPr lang="en-US" dirty="0" smtClean="0">
                <a:solidFill>
                  <a:srgbClr val="FFC000"/>
                </a:solidFill>
              </a:rPr>
              <a:t>identify </a:t>
            </a:r>
            <a:r>
              <a:rPr lang="en-US" dirty="0">
                <a:solidFill>
                  <a:srgbClr val="FFC000"/>
                </a:solidFill>
              </a:rPr>
              <a:t>trends </a:t>
            </a:r>
            <a:r>
              <a:rPr lang="en-US" dirty="0"/>
              <a:t>with </a:t>
            </a:r>
            <a:r>
              <a:rPr lang="en-US" dirty="0" smtClean="0"/>
              <a:t>performance</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provide </a:t>
            </a:r>
            <a:r>
              <a:rPr lang="en-US" dirty="0">
                <a:solidFill>
                  <a:srgbClr val="FFC000"/>
                </a:solidFill>
                <a:cs typeface="Arial" panose="020B0604020202020204" pitchFamily="34" charset="0"/>
              </a:rPr>
              <a:t>on-going staff development </a:t>
            </a:r>
            <a:r>
              <a:rPr lang="en-US" dirty="0">
                <a:cs typeface="Arial" panose="020B0604020202020204" pitchFamily="34" charset="0"/>
              </a:rPr>
              <a:t>and </a:t>
            </a:r>
            <a:r>
              <a:rPr lang="en-US" dirty="0" smtClean="0">
                <a:cs typeface="Arial" panose="020B0604020202020204" pitchFamily="34" charset="0"/>
              </a:rPr>
              <a:t>training</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Does the student outcome data on Table 4 </a:t>
            </a:r>
            <a:r>
              <a:rPr lang="en-US" dirty="0" smtClean="0">
                <a:cs typeface="Arial" panose="020B0604020202020204" pitchFamily="34" charset="0"/>
              </a:rPr>
              <a:t>indicate </a:t>
            </a:r>
            <a:r>
              <a:rPr lang="en-US" dirty="0">
                <a:solidFill>
                  <a:srgbClr val="FFC000"/>
                </a:solidFill>
                <a:cs typeface="Arial" panose="020B0604020202020204" pitchFamily="34" charset="0"/>
              </a:rPr>
              <a:t>adequate performance </a:t>
            </a:r>
            <a:r>
              <a:rPr lang="en-US" dirty="0">
                <a:cs typeface="Arial" panose="020B0604020202020204" pitchFamily="34" charset="0"/>
              </a:rPr>
              <a:t>compared to </a:t>
            </a:r>
            <a:r>
              <a:rPr lang="en-US" dirty="0" smtClean="0">
                <a:cs typeface="Arial" panose="020B0604020202020204" pitchFamily="34" charset="0"/>
              </a:rPr>
              <a:t>national </a:t>
            </a:r>
            <a:r>
              <a:rPr lang="en-US" dirty="0">
                <a:cs typeface="Arial" panose="020B0604020202020204" pitchFamily="34" charset="0"/>
              </a:rPr>
              <a:t>and state data</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t>Do </a:t>
            </a:r>
            <a:r>
              <a:rPr lang="en-US" dirty="0"/>
              <a:t>the grantee and subaward recipients have a history of </a:t>
            </a:r>
            <a:r>
              <a:rPr lang="en-US" dirty="0">
                <a:solidFill>
                  <a:srgbClr val="FFC000"/>
                </a:solidFill>
              </a:rPr>
              <a:t>meeting performance </a:t>
            </a:r>
            <a:r>
              <a:rPr lang="en-US" dirty="0"/>
              <a:t>indicator targets</a:t>
            </a:r>
            <a:r>
              <a:rPr lang="en-US" dirty="0">
                <a:latin typeface="Arial" panose="020B0604020202020204" pitchFamily="34" charset="0"/>
                <a:cs typeface="Arial" panose="020B0604020202020204" pitchFamily="34" charset="0"/>
              </a:rPr>
              <a:t>? </a:t>
            </a: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707636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347344"/>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50" dirty="0"/>
          </a:p>
          <a:p>
            <a:pPr marL="342900" indent="-342900">
              <a:buFont typeface="Arial" panose="020B0604020202020204" pitchFamily="34" charset="0"/>
              <a:buChar char="•"/>
            </a:pPr>
            <a:r>
              <a:rPr lang="en-US" dirty="0"/>
              <a:t>Do the grantee and subaward recipients demonstrate </a:t>
            </a:r>
            <a:r>
              <a:rPr lang="en-US" dirty="0">
                <a:solidFill>
                  <a:srgbClr val="FFC000"/>
                </a:solidFill>
              </a:rPr>
              <a:t>continual improvements </a:t>
            </a:r>
            <a:r>
              <a:rPr lang="en-US" dirty="0"/>
              <a:t>in  outcomes, consistent with WIOA performance  accountability requirements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obtain an adequate </a:t>
            </a:r>
            <a:r>
              <a:rPr lang="en-US" dirty="0">
                <a:solidFill>
                  <a:srgbClr val="FFC000"/>
                </a:solidFill>
                <a:cs typeface="Arial" panose="020B0604020202020204" pitchFamily="34" charset="0"/>
              </a:rPr>
              <a:t>pre- and posttest rate </a:t>
            </a:r>
            <a:r>
              <a:rPr lang="en-US" dirty="0">
                <a:cs typeface="Arial" panose="020B0604020202020204" pitchFamily="34" charset="0"/>
              </a:rPr>
              <a:t>on Table 4B</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Does the average number of instructional </a:t>
            </a:r>
            <a:r>
              <a:rPr lang="en-US" dirty="0" smtClean="0">
                <a:cs typeface="Arial" panose="020B0604020202020204" pitchFamily="34" charset="0"/>
              </a:rPr>
              <a:t>hours </a:t>
            </a:r>
            <a:r>
              <a:rPr lang="en-US" dirty="0">
                <a:cs typeface="Arial" panose="020B0604020202020204" pitchFamily="34" charset="0"/>
              </a:rPr>
              <a:t>indicate that the grantee and subaward recipients are of </a:t>
            </a:r>
            <a:r>
              <a:rPr lang="en-US" dirty="0">
                <a:solidFill>
                  <a:srgbClr val="FFC000"/>
                </a:solidFill>
                <a:cs typeface="Arial" panose="020B0604020202020204" pitchFamily="34" charset="0"/>
              </a:rPr>
              <a:t>sufficient intensity and duration </a:t>
            </a:r>
            <a:r>
              <a:rPr lang="en-US" dirty="0">
                <a:cs typeface="Arial" panose="020B0604020202020204" pitchFamily="34" charset="0"/>
              </a:rPr>
              <a:t>to produce measurable skill gains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227382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632311"/>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II – Fiscal</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dirty="0" smtClean="0"/>
              <a:t>Have </a:t>
            </a:r>
            <a:r>
              <a:rPr lang="en-US" dirty="0"/>
              <a:t>all required federal/state </a:t>
            </a:r>
            <a:r>
              <a:rPr lang="en-US" dirty="0">
                <a:solidFill>
                  <a:srgbClr val="FFC000"/>
                </a:solidFill>
              </a:rPr>
              <a:t>financial reports </a:t>
            </a:r>
            <a:r>
              <a:rPr lang="en-US" dirty="0"/>
              <a:t>(FFR) been submitted</a:t>
            </a:r>
            <a:r>
              <a:rPr lang="en-US" dirty="0">
                <a:latin typeface="Arial" panose="020B0604020202020204" pitchFamily="34" charset="0"/>
                <a:cs typeface="Arial" panose="020B0604020202020204" pitchFamily="34" charset="0"/>
              </a:rPr>
              <a:t>? </a:t>
            </a:r>
            <a:r>
              <a:rPr lang="en-US" dirty="0" smtClean="0">
                <a:cs typeface="Arial" panose="020B0604020202020204" pitchFamily="34" charset="0"/>
              </a:rPr>
              <a:t>Were </a:t>
            </a:r>
            <a:r>
              <a:rPr lang="en-US" dirty="0">
                <a:cs typeface="Arial" panose="020B0604020202020204" pitchFamily="34" charset="0"/>
              </a:rPr>
              <a:t>the submissions timely</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Were the </a:t>
            </a:r>
            <a:r>
              <a:rPr lang="en-US" dirty="0">
                <a:solidFill>
                  <a:srgbClr val="FFC000"/>
                </a:solidFill>
                <a:cs typeface="Arial" panose="020B0604020202020204" pitchFamily="34" charset="0"/>
              </a:rPr>
              <a:t>percentage caps </a:t>
            </a:r>
            <a:r>
              <a:rPr lang="en-US" dirty="0">
                <a:cs typeface="Arial" panose="020B0604020202020204" pitchFamily="34" charset="0"/>
              </a:rPr>
              <a:t>met in each report for administration</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all the costs allocated for </a:t>
            </a:r>
            <a:r>
              <a:rPr lang="en-US" dirty="0">
                <a:solidFill>
                  <a:srgbClr val="FFC000"/>
                </a:solidFill>
                <a:cs typeface="Arial" panose="020B0604020202020204" pitchFamily="34" charset="0"/>
              </a:rPr>
              <a:t>Maintenance of Effort (MOE)</a:t>
            </a:r>
            <a:r>
              <a:rPr lang="en-US" dirty="0">
                <a:cs typeface="Arial" panose="020B0604020202020204" pitchFamily="34" charset="0"/>
              </a:rPr>
              <a:t> </a:t>
            </a:r>
            <a:r>
              <a:rPr lang="en-US" dirty="0" smtClean="0">
                <a:cs typeface="Arial" panose="020B0604020202020204" pitchFamily="34" charset="0"/>
              </a:rPr>
              <a:t>verifiable </a:t>
            </a:r>
            <a:r>
              <a:rPr lang="en-US" dirty="0">
                <a:cs typeface="Arial" panose="020B0604020202020204" pitchFamily="34" charset="0"/>
              </a:rPr>
              <a:t>from the grantee’s records</a:t>
            </a:r>
            <a:r>
              <a:rPr lang="en-US" dirty="0">
                <a:latin typeface="Arial" panose="020B0604020202020204" pitchFamily="34" charset="0"/>
                <a:cs typeface="Arial" panose="020B0604020202020204" pitchFamily="34" charset="0"/>
              </a:rPr>
              <a:t>? </a:t>
            </a:r>
            <a:r>
              <a:rPr lang="en-US" dirty="0">
                <a:solidFill>
                  <a:srgbClr val="FFC000"/>
                </a:solidFill>
                <a:cs typeface="Arial" panose="020B0604020202020204" pitchFamily="34" charset="0"/>
              </a:rPr>
              <a:t>Necessary and reasonable </a:t>
            </a:r>
            <a:r>
              <a:rPr lang="en-US" dirty="0">
                <a:cs typeface="Arial" panose="020B0604020202020204" pitchFamily="34" charset="0"/>
              </a:rPr>
              <a:t>for the </a:t>
            </a:r>
            <a:r>
              <a:rPr lang="en-US" dirty="0" smtClean="0">
                <a:cs typeface="Arial" panose="020B0604020202020204" pitchFamily="34" charset="0"/>
              </a:rPr>
              <a:t>accomplishment </a:t>
            </a:r>
            <a:r>
              <a:rPr lang="en-US" dirty="0">
                <a:cs typeface="Arial" panose="020B0604020202020204" pitchFamily="34" charset="0"/>
              </a:rPr>
              <a:t>of the program’s objectives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How much </a:t>
            </a:r>
            <a:r>
              <a:rPr lang="en-US" dirty="0">
                <a:solidFill>
                  <a:srgbClr val="FFC000"/>
                </a:solidFill>
                <a:cs typeface="Arial" panose="020B0604020202020204" pitchFamily="34" charset="0"/>
              </a:rPr>
              <a:t>program income </a:t>
            </a:r>
            <a:r>
              <a:rPr lang="en-US" dirty="0">
                <a:cs typeface="Arial" panose="020B0604020202020204" pitchFamily="34" charset="0"/>
              </a:rPr>
              <a:t>is being reported and how is it being spent</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all </a:t>
            </a:r>
            <a:r>
              <a:rPr lang="en-US" dirty="0">
                <a:solidFill>
                  <a:srgbClr val="FFC000"/>
                </a:solidFill>
                <a:cs typeface="Arial" panose="020B0604020202020204" pitchFamily="34" charset="0"/>
              </a:rPr>
              <a:t>administrative costs</a:t>
            </a:r>
            <a:r>
              <a:rPr lang="en-US" dirty="0">
                <a:cs typeface="Arial" panose="020B0604020202020204" pitchFamily="34" charset="0"/>
              </a:rPr>
              <a:t> necessary, reasonable, and allocable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smtClean="0"/>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116127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539978"/>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400" dirty="0" smtClean="0"/>
          </a:p>
          <a:p>
            <a:r>
              <a:rPr lang="en-US" sz="2400" dirty="0" smtClean="0"/>
              <a:t>Section </a:t>
            </a:r>
            <a:r>
              <a:rPr lang="en-US" sz="2400" dirty="0"/>
              <a:t>II – </a:t>
            </a:r>
            <a:r>
              <a:rPr lang="en-US" sz="2400" dirty="0" smtClean="0"/>
              <a:t>Fiscal</a:t>
            </a:r>
          </a:p>
          <a:p>
            <a:endParaRPr lang="en-US" sz="1400" dirty="0" smtClean="0"/>
          </a:p>
          <a:p>
            <a:pPr marL="342900" indent="-342900">
              <a:buFont typeface="Arial" panose="020B0604020202020204" pitchFamily="34" charset="0"/>
              <a:buChar char="•"/>
            </a:pPr>
            <a:r>
              <a:rPr lang="en-US" dirty="0" smtClean="0"/>
              <a:t>Is the</a:t>
            </a:r>
            <a:r>
              <a:rPr lang="en-US" dirty="0" smtClean="0">
                <a:solidFill>
                  <a:srgbClr val="FFC000"/>
                </a:solidFill>
              </a:rPr>
              <a:t> staffing </a:t>
            </a:r>
            <a:r>
              <a:rPr lang="en-US" dirty="0" smtClean="0"/>
              <a:t>adequate for the grantee’s current adult education responsibilities</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How are positions funded</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actual duties and </a:t>
            </a:r>
            <a:r>
              <a:rPr lang="en-US" dirty="0">
                <a:solidFill>
                  <a:srgbClr val="FFC000"/>
                </a:solidFill>
                <a:cs typeface="Arial" panose="020B0604020202020204" pitchFamily="34" charset="0"/>
              </a:rPr>
              <a:t>job responsibilities </a:t>
            </a:r>
            <a:r>
              <a:rPr lang="en-US" dirty="0">
                <a:cs typeface="Arial" panose="020B0604020202020204" pitchFamily="34" charset="0"/>
              </a:rPr>
              <a:t>allowable costs</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Do the duties observed match the job </a:t>
            </a:r>
            <a:r>
              <a:rPr lang="en-US" dirty="0" smtClean="0">
                <a:cs typeface="Arial" panose="020B0604020202020204" pitchFamily="34" charset="0"/>
              </a:rPr>
              <a:t>descriptions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Can the grantee provide evidence </a:t>
            </a:r>
            <a:r>
              <a:rPr lang="en-US" dirty="0" smtClean="0">
                <a:cs typeface="Arial" panose="020B0604020202020204" pitchFamily="34" charset="0"/>
              </a:rPr>
              <a:t>that staff </a:t>
            </a:r>
            <a:r>
              <a:rPr lang="en-US" dirty="0">
                <a:cs typeface="Arial" panose="020B0604020202020204" pitchFamily="34" charset="0"/>
              </a:rPr>
              <a:t>keep </a:t>
            </a:r>
            <a:r>
              <a:rPr lang="en-US" dirty="0">
                <a:solidFill>
                  <a:srgbClr val="FFC000"/>
                </a:solidFill>
                <a:cs typeface="Arial" panose="020B0604020202020204" pitchFamily="34" charset="0"/>
              </a:rPr>
              <a:t>time and effort charts </a:t>
            </a:r>
            <a:r>
              <a:rPr lang="en-US" dirty="0">
                <a:cs typeface="Arial" panose="020B0604020202020204" pitchFamily="34" charset="0"/>
              </a:rPr>
              <a:t>to document allowable adult education activities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How does the director of adult education participate in the preparation of the FFR</a:t>
            </a:r>
            <a:r>
              <a:rPr lang="en-US"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dirty="0" smtClean="0">
              <a:cs typeface="Arial" panose="020B0604020202020204" pitchFamily="34" charset="0"/>
            </a:endParaRPr>
          </a:p>
          <a:p>
            <a:endParaRPr lang="en-US" sz="2400" dirty="0" smtClean="0"/>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42832804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356478" y="2322229"/>
            <a:ext cx="10385915" cy="4955203"/>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00" dirty="0">
              <a:solidFill>
                <a:srgbClr val="FFC000"/>
              </a:solidFill>
            </a:endParaRPr>
          </a:p>
          <a:p>
            <a:r>
              <a:rPr lang="en-US" sz="2400" dirty="0"/>
              <a:t>Section II – </a:t>
            </a:r>
            <a:r>
              <a:rPr lang="en-US" sz="2400" dirty="0" smtClean="0"/>
              <a:t>Fiscal</a:t>
            </a:r>
          </a:p>
          <a:p>
            <a:endParaRPr lang="en-US" dirty="0"/>
          </a:p>
          <a:p>
            <a:pPr marL="342900" indent="-342900">
              <a:buFont typeface="Arial" panose="020B0604020202020204" pitchFamily="34" charset="0"/>
              <a:buChar char="•"/>
            </a:pPr>
            <a:r>
              <a:rPr lang="en-US" dirty="0"/>
              <a:t>Is the grantee reporting One Stop </a:t>
            </a:r>
            <a:r>
              <a:rPr lang="en-US" dirty="0" smtClean="0">
                <a:solidFill>
                  <a:srgbClr val="FFC000"/>
                </a:solidFill>
              </a:rPr>
              <a:t>infrastructure </a:t>
            </a:r>
            <a:r>
              <a:rPr lang="en-US" dirty="0">
                <a:solidFill>
                  <a:srgbClr val="FFC000"/>
                </a:solidFill>
              </a:rPr>
              <a:t>costs</a:t>
            </a:r>
            <a:r>
              <a:rPr lang="en-US" dirty="0">
                <a:solidFill>
                  <a:srgbClr val="FFC000"/>
                </a:solidFill>
                <a:latin typeface="Arial" panose="020B0604020202020204" pitchFamily="34" charset="0"/>
                <a:cs typeface="Arial" panose="020B0604020202020204" pitchFamily="34" charset="0"/>
              </a:rPr>
              <a:t>?</a:t>
            </a:r>
            <a:r>
              <a:rPr lang="en-US" dirty="0"/>
              <a:t> Has the grantee </a:t>
            </a:r>
            <a:r>
              <a:rPr lang="en-US" dirty="0" smtClean="0"/>
              <a:t>used administrative </a:t>
            </a:r>
            <a:r>
              <a:rPr lang="en-US" dirty="0"/>
              <a:t>funds to support infrastructure</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smtClean="0"/>
              <a:t> Does the grantee demonstrate that it documents section 243 </a:t>
            </a:r>
            <a:r>
              <a:rPr lang="en-US" dirty="0" smtClean="0">
                <a:solidFill>
                  <a:srgbClr val="FFC000"/>
                </a:solidFill>
              </a:rPr>
              <a:t>Integrated English Literacy and Civic </a:t>
            </a:r>
            <a:r>
              <a:rPr lang="en-US" dirty="0">
                <a:solidFill>
                  <a:srgbClr val="FFC000"/>
                </a:solidFill>
              </a:rPr>
              <a:t>E</a:t>
            </a:r>
            <a:r>
              <a:rPr lang="en-US" dirty="0" smtClean="0">
                <a:solidFill>
                  <a:srgbClr val="FFC000"/>
                </a:solidFill>
              </a:rPr>
              <a:t>ducation </a:t>
            </a:r>
            <a:r>
              <a:rPr lang="en-US" dirty="0" smtClean="0"/>
              <a:t>(IELCE) activities and funds as separate from the basic grant award</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r>
              <a:rPr lang="en-US" dirty="0"/>
              <a:t>Can the grantee demonstrate that activities supported by IELCE funds are attributable </a:t>
            </a:r>
            <a:r>
              <a:rPr lang="en-US" dirty="0" smtClean="0"/>
              <a:t> to </a:t>
            </a:r>
            <a:r>
              <a:rPr lang="en-US" dirty="0"/>
              <a:t>IELCE only, for example through time and effort charts for administrative activities</a:t>
            </a:r>
            <a:r>
              <a:rPr lang="en-US"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dirty="0" smtClean="0"/>
          </a:p>
          <a:p>
            <a:endParaRPr lang="en-US" dirty="0" smtClean="0"/>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9936108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1" y="2322229"/>
            <a:ext cx="10217344" cy="4901342"/>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III </a:t>
            </a:r>
            <a:r>
              <a:rPr lang="en-US" sz="2400" dirty="0"/>
              <a:t>– </a:t>
            </a:r>
            <a:r>
              <a:rPr lang="en-US" sz="2400" dirty="0" smtClean="0"/>
              <a:t>Local Leadership (Professional Development)</a:t>
            </a:r>
          </a:p>
          <a:p>
            <a:endParaRPr lang="en-US" sz="1400" dirty="0"/>
          </a:p>
          <a:p>
            <a:pPr marL="342900" indent="-342900">
              <a:buFont typeface="Arial" panose="020B0604020202020204" pitchFamily="34" charset="0"/>
              <a:buChar char="•"/>
            </a:pPr>
            <a:r>
              <a:rPr lang="en-US" dirty="0"/>
              <a:t>How does the grantee </a:t>
            </a:r>
            <a:r>
              <a:rPr lang="en-US" dirty="0">
                <a:solidFill>
                  <a:srgbClr val="FFC000"/>
                </a:solidFill>
              </a:rPr>
              <a:t>deliver professional development </a:t>
            </a:r>
            <a:r>
              <a:rPr lang="en-US" dirty="0"/>
              <a:t>activities to staff</a:t>
            </a:r>
            <a:r>
              <a:rPr lang="en-US" dirty="0">
                <a:latin typeface="Arial" panose="020B0604020202020204" pitchFamily="34" charset="0"/>
                <a:cs typeface="Arial" panose="020B0604020202020204" pitchFamily="34" charset="0"/>
              </a:rPr>
              <a:t>?</a:t>
            </a:r>
            <a:r>
              <a:rPr lang="en-US" dirty="0"/>
              <a:t> What process does the grantee use to ensure that professional development activities are widely accessed by instructors and program managers</a:t>
            </a:r>
            <a:r>
              <a:rPr lang="en-US" dirty="0">
                <a:latin typeface="Arial" panose="020B0604020202020204" pitchFamily="34" charset="0"/>
                <a:cs typeface="Arial" panose="020B0604020202020204" pitchFamily="34" charset="0"/>
              </a:rPr>
              <a:t>?</a:t>
            </a:r>
            <a:r>
              <a:rPr lang="en-US" dirty="0"/>
              <a:t> Does the grantee track participation in professional development activities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smtClean="0"/>
              <a:t>How </a:t>
            </a:r>
            <a:r>
              <a:rPr lang="en-US" dirty="0"/>
              <a:t>is the grantee expending funds to </a:t>
            </a:r>
            <a:r>
              <a:rPr lang="en-US" dirty="0">
                <a:solidFill>
                  <a:srgbClr val="FFC000"/>
                </a:solidFill>
              </a:rPr>
              <a:t>monitor</a:t>
            </a:r>
            <a:r>
              <a:rPr lang="en-US" dirty="0"/>
              <a:t> </a:t>
            </a:r>
            <a:r>
              <a:rPr lang="en-US" u="sng" dirty="0"/>
              <a:t>and</a:t>
            </a:r>
            <a:r>
              <a:rPr lang="en-US" dirty="0"/>
              <a:t> </a:t>
            </a:r>
            <a:r>
              <a:rPr lang="en-US" dirty="0">
                <a:solidFill>
                  <a:srgbClr val="FFC000"/>
                </a:solidFill>
              </a:rPr>
              <a:t>evaluate</a:t>
            </a:r>
            <a:r>
              <a:rPr lang="en-US" dirty="0"/>
              <a:t> activities and disseminate information about promising practices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Does the grantee have a process in place for using the professional development evaluation data for </a:t>
            </a:r>
            <a:r>
              <a:rPr lang="en-US" dirty="0">
                <a:solidFill>
                  <a:srgbClr val="FFC000"/>
                </a:solidFill>
              </a:rPr>
              <a:t>continuous improvement</a:t>
            </a:r>
            <a:r>
              <a:rPr lang="en-US" dirty="0">
                <a:solidFill>
                  <a:srgbClr val="FFC000"/>
                </a:solidFill>
                <a:latin typeface="Arial" panose="020B0604020202020204" pitchFamily="34" charset="0"/>
                <a:cs typeface="Arial" panose="020B0604020202020204" pitchFamily="34" charset="0"/>
              </a:rPr>
              <a:t>?</a:t>
            </a:r>
            <a:r>
              <a:rPr lang="en-US" dirty="0"/>
              <a:t> If no, why not</a:t>
            </a:r>
            <a:r>
              <a:rPr lang="en-US" dirty="0">
                <a:latin typeface="Arial" panose="020B0604020202020204" pitchFamily="34" charset="0"/>
                <a:cs typeface="Arial" panose="020B0604020202020204" pitchFamily="34" charset="0"/>
              </a:rPr>
              <a:t>? </a:t>
            </a:r>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045111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3" name="TextBox 2"/>
          <p:cNvSpPr txBox="1"/>
          <p:nvPr/>
        </p:nvSpPr>
        <p:spPr>
          <a:xfrm>
            <a:off x="8913458" y="2697803"/>
            <a:ext cx="584775" cy="3356698"/>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2600" dirty="0" smtClean="0">
                <a:solidFill>
                  <a:schemeClr val="bg1"/>
                </a:solidFill>
              </a:rPr>
              <a:t>Meet Oscar </a:t>
            </a:r>
            <a:r>
              <a:rPr lang="en-US" sz="2600" b="1" dirty="0" smtClean="0">
                <a:solidFill>
                  <a:schemeClr val="bg1"/>
                </a:solidFill>
              </a:rPr>
              <a:t>Griffin </a:t>
            </a:r>
            <a:endParaRPr lang="en-US" sz="2600" b="1" dirty="0">
              <a:solidFill>
                <a:schemeClr val="bg1"/>
              </a:solidFill>
            </a:endParaRPr>
          </a:p>
        </p:txBody>
      </p:sp>
      <p:sp>
        <p:nvSpPr>
          <p:cNvPr id="8" name="Rectangle 7"/>
          <p:cNvSpPr/>
          <p:nvPr/>
        </p:nvSpPr>
        <p:spPr>
          <a:xfrm>
            <a:off x="277087" y="3055644"/>
            <a:ext cx="4408948" cy="3638497"/>
          </a:xfrm>
          <a:prstGeom prst="rect">
            <a:avLst/>
          </a:prstGeom>
        </p:spPr>
        <p:txBody>
          <a:bodyPr wrap="square">
            <a:spAutoFit/>
          </a:bodyPr>
          <a:lstStyle/>
          <a:p>
            <a:pPr>
              <a:lnSpc>
                <a:spcPct val="107000"/>
              </a:lnSpc>
              <a:spcAft>
                <a:spcPts val="800"/>
              </a:spcAft>
            </a:pPr>
            <a:r>
              <a:rPr lang="en-US" sz="1650" dirty="0">
                <a:ea typeface="Calibri" panose="020F0502020204030204" pitchFamily="34" charset="0"/>
                <a:cs typeface="Times New Roman" panose="02020603050405020304" pitchFamily="18" charset="0"/>
              </a:rPr>
              <a:t>In 2008, at the age of 27, </a:t>
            </a:r>
            <a:r>
              <a:rPr lang="en-US" sz="1650" dirty="0">
                <a:solidFill>
                  <a:srgbClr val="FFC000"/>
                </a:solidFill>
                <a:ea typeface="Calibri" panose="020F0502020204030204" pitchFamily="34" charset="0"/>
                <a:cs typeface="Times New Roman" panose="02020603050405020304" pitchFamily="18" charset="0"/>
              </a:rPr>
              <a:t>Oscar Griffin </a:t>
            </a:r>
            <a:r>
              <a:rPr lang="en-US" sz="1650" dirty="0">
                <a:ea typeface="Calibri" panose="020F0502020204030204" pitchFamily="34" charset="0"/>
                <a:cs typeface="Times New Roman" panose="02020603050405020304" pitchFamily="18" charset="0"/>
              </a:rPr>
              <a:t>was shot in the face, leaving him completely blind.  </a:t>
            </a:r>
            <a:r>
              <a:rPr lang="en-US" sz="1650" dirty="0" smtClean="0">
                <a:ea typeface="Calibri" panose="020F0502020204030204" pitchFamily="34" charset="0"/>
                <a:cs typeface="Times New Roman" panose="02020603050405020304" pitchFamily="18" charset="0"/>
              </a:rPr>
              <a:t>Oscar </a:t>
            </a:r>
            <a:r>
              <a:rPr lang="en-US" sz="1650" dirty="0">
                <a:ea typeface="Calibri" panose="020F0502020204030204" pitchFamily="34" charset="0"/>
                <a:cs typeface="Times New Roman" panose="02020603050405020304" pitchFamily="18" charset="0"/>
              </a:rPr>
              <a:t>never learned braille. </a:t>
            </a:r>
            <a:r>
              <a:rPr lang="en-US" sz="1650" dirty="0" smtClean="0">
                <a:ea typeface="Calibri" panose="020F0502020204030204" pitchFamily="34" charset="0"/>
                <a:cs typeface="Times New Roman" panose="02020603050405020304" pitchFamily="18" charset="0"/>
              </a:rPr>
              <a:t>So </a:t>
            </a:r>
            <a:r>
              <a:rPr lang="en-US" sz="1650" dirty="0">
                <a:ea typeface="Calibri" panose="020F0502020204030204" pitchFamily="34" charset="0"/>
                <a:cs typeface="Times New Roman" panose="02020603050405020304" pitchFamily="18" charset="0"/>
              </a:rPr>
              <a:t>he has totally relied on voice/conversation to function.  </a:t>
            </a:r>
          </a:p>
          <a:p>
            <a:r>
              <a:rPr lang="en-US" sz="1650" dirty="0">
                <a:ea typeface="Calibri" panose="020F0502020204030204" pitchFamily="34" charset="0"/>
                <a:cs typeface="Times New Roman" panose="02020603050405020304" pitchFamily="18" charset="0"/>
              </a:rPr>
              <a:t>He was incarcerated in the Indiana Department of Correction (IDOC) in March of </a:t>
            </a:r>
            <a:r>
              <a:rPr lang="en-US" sz="1650" dirty="0" smtClean="0">
                <a:ea typeface="Calibri" panose="020F0502020204030204" pitchFamily="34" charset="0"/>
                <a:cs typeface="Times New Roman" panose="02020603050405020304" pitchFamily="18" charset="0"/>
              </a:rPr>
              <a:t>2017. His teacher, Dawn </a:t>
            </a:r>
            <a:r>
              <a:rPr lang="en-US" sz="1650" dirty="0" err="1" smtClean="0"/>
              <a:t>Grage</a:t>
            </a:r>
            <a:r>
              <a:rPr lang="en-US" sz="1650" dirty="0" smtClean="0"/>
              <a:t>, said </a:t>
            </a:r>
            <a:r>
              <a:rPr lang="en-US" sz="1650" dirty="0"/>
              <a:t>that Oscar was very persistent and never gave up. He overcame many obstacles within the correctional facility to achieve his </a:t>
            </a:r>
            <a:r>
              <a:rPr lang="en-US" sz="1650" dirty="0" smtClean="0"/>
              <a:t>HSE diploma</a:t>
            </a:r>
            <a:r>
              <a:rPr lang="en-US" sz="1650" dirty="0"/>
              <a:t>.</a:t>
            </a:r>
          </a:p>
          <a:p>
            <a:endParaRPr lang="en-US" sz="2000" dirty="0"/>
          </a:p>
        </p:txBody>
      </p:sp>
      <p:pic>
        <p:nvPicPr>
          <p:cNvPr id="16" name="Picture 15"/>
          <p:cNvPicPr/>
          <p:nvPr/>
        </p:nvPicPr>
        <p:blipFill rotWithShape="1">
          <a:blip r:embed="rId5" cstate="print">
            <a:extLst>
              <a:ext uri="{28A0092B-C50C-407E-A947-70E740481C1C}">
                <a14:useLocalDpi xmlns:a14="http://schemas.microsoft.com/office/drawing/2010/main" val="0"/>
              </a:ext>
            </a:extLst>
          </a:blip>
          <a:srcRect l="51630" t="29491" r="11101" b="35887"/>
          <a:stretch/>
        </p:blipFill>
        <p:spPr bwMode="auto">
          <a:xfrm>
            <a:off x="9740218" y="3019807"/>
            <a:ext cx="1752600" cy="2170430"/>
          </a:xfrm>
          <a:prstGeom prst="rect">
            <a:avLst/>
          </a:prstGeom>
          <a:ln>
            <a:solidFill>
              <a:schemeClr val="tx1"/>
            </a:solidFill>
          </a:ln>
          <a:extLst>
            <a:ext uri="{53640926-AAD7-44D8-BBD7-CCE9431645EC}">
              <a14:shadowObscured xmlns:a14="http://schemas.microsoft.com/office/drawing/2010/main"/>
            </a:ext>
          </a:extLst>
        </p:spPr>
      </p:pic>
      <p:sp>
        <p:nvSpPr>
          <p:cNvPr id="13" name="Rectangle 12"/>
          <p:cNvSpPr/>
          <p:nvPr/>
        </p:nvSpPr>
        <p:spPr>
          <a:xfrm>
            <a:off x="4847351" y="2753274"/>
            <a:ext cx="3824121" cy="3517117"/>
          </a:xfrm>
          <a:prstGeom prst="rect">
            <a:avLst/>
          </a:prstGeom>
        </p:spPr>
        <p:txBody>
          <a:bodyPr wrap="square">
            <a:spAutoFit/>
          </a:bodyPr>
          <a:lstStyle/>
          <a:p>
            <a:pPr>
              <a:lnSpc>
                <a:spcPct val="107000"/>
              </a:lnSpc>
            </a:pPr>
            <a:r>
              <a:rPr lang="en-US" sz="1650" dirty="0">
                <a:ea typeface="Times New Roman" panose="02020603050405020304" pitchFamily="18" charset="0"/>
                <a:cs typeface="Times New Roman" panose="02020603050405020304" pitchFamily="18" charset="0"/>
              </a:rPr>
              <a:t>“I stayed determined and focused. I never doubted myself and always believed. </a:t>
            </a:r>
            <a:r>
              <a:rPr lang="en-US" sz="1650" dirty="0">
                <a:solidFill>
                  <a:srgbClr val="FFC000"/>
                </a:solidFill>
                <a:ea typeface="Times New Roman" panose="02020603050405020304" pitchFamily="18" charset="0"/>
                <a:cs typeface="Times New Roman" panose="02020603050405020304" pitchFamily="18" charset="0"/>
              </a:rPr>
              <a:t>My momma always said to take the word </a:t>
            </a:r>
            <a:r>
              <a:rPr lang="en-US" sz="1650" dirty="0" smtClean="0">
                <a:solidFill>
                  <a:srgbClr val="FFC000"/>
                </a:solidFill>
                <a:ea typeface="Times New Roman" panose="02020603050405020304" pitchFamily="18" charset="0"/>
                <a:cs typeface="Times New Roman" panose="02020603050405020304" pitchFamily="18" charset="0"/>
              </a:rPr>
              <a:t>‘can’t’ </a:t>
            </a:r>
            <a:r>
              <a:rPr lang="en-US" sz="1650" dirty="0">
                <a:solidFill>
                  <a:srgbClr val="FFC000"/>
                </a:solidFill>
                <a:ea typeface="Times New Roman" panose="02020603050405020304" pitchFamily="18" charset="0"/>
                <a:cs typeface="Times New Roman" panose="02020603050405020304" pitchFamily="18" charset="0"/>
              </a:rPr>
              <a:t>out of your vocabulary.</a:t>
            </a:r>
            <a:r>
              <a:rPr lang="en-US" sz="1650" dirty="0">
                <a:ea typeface="Times New Roman" panose="02020603050405020304" pitchFamily="18" charset="0"/>
                <a:cs typeface="Times New Roman" panose="02020603050405020304" pitchFamily="18" charset="0"/>
              </a:rPr>
              <a:t> You can do anything if you put forth the effort and </a:t>
            </a:r>
            <a:r>
              <a:rPr lang="en-US" sz="1650" dirty="0" smtClean="0">
                <a:ea typeface="Times New Roman" panose="02020603050405020304" pitchFamily="18" charset="0"/>
                <a:cs typeface="Times New Roman" panose="02020603050405020304" pitchFamily="18" charset="0"/>
              </a:rPr>
              <a:t>try,” Oscar said. </a:t>
            </a:r>
          </a:p>
          <a:p>
            <a:pPr>
              <a:lnSpc>
                <a:spcPct val="107000"/>
              </a:lnSpc>
            </a:pPr>
            <a:endParaRPr lang="en-US" sz="1000" dirty="0">
              <a:effectLst/>
              <a:ea typeface="Calibri" panose="020F0502020204030204" pitchFamily="34" charset="0"/>
              <a:cs typeface="Times New Roman" panose="02020603050405020304" pitchFamily="18" charset="0"/>
            </a:endParaRPr>
          </a:p>
          <a:p>
            <a:pPr>
              <a:lnSpc>
                <a:spcPct val="107000"/>
              </a:lnSpc>
            </a:pPr>
            <a:r>
              <a:rPr lang="en-US" sz="1650" dirty="0"/>
              <a:t>Oscar still has a few more years to serve in </a:t>
            </a:r>
            <a:r>
              <a:rPr lang="en-US" sz="1650" dirty="0" smtClean="0"/>
              <a:t>IDOC </a:t>
            </a:r>
            <a:r>
              <a:rPr lang="en-US" sz="1650" dirty="0"/>
              <a:t>and will likely request to be admitted to one of the many vocational training programs.  </a:t>
            </a:r>
          </a:p>
          <a:p>
            <a:pPr>
              <a:lnSpc>
                <a:spcPct val="107000"/>
              </a:lnSpc>
            </a:pPr>
            <a:endParaRPr lang="en-US" sz="1650" dirty="0">
              <a:effectLst/>
              <a:ea typeface="Calibri" panose="020F0502020204030204" pitchFamily="34" charset="0"/>
              <a:cs typeface="Times New Roman" panose="02020603050405020304" pitchFamily="18" charset="0"/>
            </a:endParaRPr>
          </a:p>
        </p:txBody>
      </p:sp>
      <p:cxnSp>
        <p:nvCxnSpPr>
          <p:cNvPr id="15" name="Straight Connector 14"/>
          <p:cNvCxnSpPr/>
          <p:nvPr/>
        </p:nvCxnSpPr>
        <p:spPr>
          <a:xfrm>
            <a:off x="4686035" y="2511528"/>
            <a:ext cx="0" cy="4023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t="35055" b="33952"/>
          <a:stretch/>
        </p:blipFill>
        <p:spPr>
          <a:xfrm>
            <a:off x="339551" y="2261068"/>
            <a:ext cx="2709421" cy="6297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0218" y="5339357"/>
            <a:ext cx="621393" cy="693384"/>
          </a:xfrm>
          <a:prstGeom prst="rect">
            <a:avLst/>
          </a:prstGeom>
        </p:spPr>
      </p:pic>
    </p:spTree>
    <p:extLst>
      <p:ext uri="{BB962C8B-B14F-4D97-AF65-F5344CB8AC3E}">
        <p14:creationId xmlns:p14="http://schemas.microsoft.com/office/powerpoint/2010/main" val="1011929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3951" y="2322229"/>
            <a:ext cx="10385915" cy="3731791"/>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a:p>
          <a:p>
            <a:pPr marL="171450" indent="-171450">
              <a:buFont typeface="Arial" panose="020B0604020202020204" pitchFamily="34" charset="0"/>
              <a:buChar char="•"/>
            </a:pPr>
            <a:r>
              <a:rPr lang="en-US" dirty="0"/>
              <a:t>Does the grantee have a process in place to </a:t>
            </a:r>
            <a:r>
              <a:rPr lang="en-US" dirty="0">
                <a:solidFill>
                  <a:srgbClr val="FFC000"/>
                </a:solidFill>
              </a:rPr>
              <a:t>monitor internally</a:t>
            </a:r>
            <a:r>
              <a:rPr lang="en-US" dirty="0">
                <a:solidFill>
                  <a:srgbClr val="FFC000"/>
                </a:solidFill>
                <a:latin typeface="Arial" panose="020B0604020202020204" pitchFamily="34" charset="0"/>
                <a:cs typeface="Arial" panose="020B0604020202020204" pitchFamily="34" charset="0"/>
              </a:rPr>
              <a:t>? </a:t>
            </a:r>
            <a:r>
              <a:rPr lang="en-US" dirty="0"/>
              <a:t>Does the grantee have a process in place to </a:t>
            </a:r>
            <a:r>
              <a:rPr lang="en-US" dirty="0">
                <a:solidFill>
                  <a:srgbClr val="FFC000"/>
                </a:solidFill>
              </a:rPr>
              <a:t>monitor subaward recipients</a:t>
            </a:r>
            <a:r>
              <a:rPr lang="en-US" dirty="0">
                <a:solidFill>
                  <a:srgbClr val="FFC000"/>
                </a:solidFill>
                <a:latin typeface="Arial" panose="020B0604020202020204" pitchFamily="34" charset="0"/>
                <a:cs typeface="Arial" panose="020B0604020202020204" pitchFamily="34" charset="0"/>
              </a:rPr>
              <a:t>? </a:t>
            </a:r>
            <a:endParaRPr lang="en-US" dirty="0" smtClean="0">
              <a:solidFill>
                <a:srgbClr val="FFC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400" dirty="0">
              <a:solidFill>
                <a:srgbClr val="FFC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cs typeface="Arial" panose="020B0604020202020204" pitchFamily="34" charset="0"/>
              </a:rPr>
              <a:t>Does the grantee conduct </a:t>
            </a:r>
            <a:r>
              <a:rPr lang="en-US" dirty="0">
                <a:solidFill>
                  <a:srgbClr val="FFC000"/>
                </a:solidFill>
                <a:cs typeface="Arial" panose="020B0604020202020204" pitchFamily="34" charset="0"/>
              </a:rPr>
              <a:t>onsite</a:t>
            </a:r>
            <a:r>
              <a:rPr lang="en-US" dirty="0">
                <a:cs typeface="Arial" panose="020B0604020202020204" pitchFamily="34" charset="0"/>
              </a:rPr>
              <a:t> monitoring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Does the grantee have a standard monitoring protocol</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Does the grantee conduct </a:t>
            </a:r>
            <a:r>
              <a:rPr lang="en-US" dirty="0">
                <a:solidFill>
                  <a:srgbClr val="FFC000"/>
                </a:solidFill>
                <a:cs typeface="Arial" panose="020B0604020202020204" pitchFamily="34" charset="0"/>
              </a:rPr>
              <a:t>desktop </a:t>
            </a:r>
            <a:r>
              <a:rPr lang="en-US" dirty="0">
                <a:cs typeface="Arial" panose="020B0604020202020204" pitchFamily="34" charset="0"/>
              </a:rPr>
              <a:t>monitoring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Who conducts the monitoring</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sz="1400" dirty="0" smtClean="0"/>
          </a:p>
          <a:p>
            <a:pPr marL="173736" indent="-173736">
              <a:buFont typeface="Arial" panose="020B0604020202020204" pitchFamily="34" charset="0"/>
              <a:buChar char="•"/>
            </a:pPr>
            <a:r>
              <a:rPr lang="en-US" dirty="0"/>
              <a:t>Does the grantee provide internal staff, including subaward recipients, with </a:t>
            </a:r>
            <a:r>
              <a:rPr lang="en-US" dirty="0">
                <a:solidFill>
                  <a:srgbClr val="FFC000"/>
                </a:solidFill>
              </a:rPr>
              <a:t>training</a:t>
            </a:r>
            <a:r>
              <a:rPr lang="en-US" dirty="0"/>
              <a:t> and </a:t>
            </a:r>
            <a:r>
              <a:rPr lang="en-US" dirty="0">
                <a:solidFill>
                  <a:srgbClr val="FFC000"/>
                </a:solidFill>
              </a:rPr>
              <a:t>technical assistance </a:t>
            </a:r>
            <a:r>
              <a:rPr lang="en-US" dirty="0"/>
              <a:t>on programmatic issues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941157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316566"/>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smtClean="0"/>
          </a:p>
          <a:p>
            <a:pPr marL="342900" indent="-342900">
              <a:buFont typeface="Arial" panose="020B0604020202020204" pitchFamily="34" charset="0"/>
              <a:buChar char="•"/>
            </a:pPr>
            <a:r>
              <a:rPr lang="en-US" dirty="0"/>
              <a:t>Are there </a:t>
            </a:r>
            <a:r>
              <a:rPr lang="en-US" dirty="0">
                <a:solidFill>
                  <a:srgbClr val="FFC000"/>
                </a:solidFill>
              </a:rPr>
              <a:t>cooperative arrangements </a:t>
            </a:r>
            <a:r>
              <a:rPr lang="en-US" dirty="0"/>
              <a:t>that the grantee has with other agencies, institutions, or organizations for the delivery of adult education and literacy activities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Are services in </a:t>
            </a:r>
            <a:r>
              <a:rPr lang="en-US" dirty="0">
                <a:solidFill>
                  <a:srgbClr val="FFC000"/>
                </a:solidFill>
              </a:rPr>
              <a:t>alignment </a:t>
            </a:r>
            <a:r>
              <a:rPr lang="en-US" dirty="0"/>
              <a:t>with the local workforce development plan, including how it will promote concurrent enrollment in programs and activities under Title I of WIOA, as appropriate</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Does the grantee meet </a:t>
            </a:r>
            <a:r>
              <a:rPr lang="en-US" dirty="0">
                <a:solidFill>
                  <a:srgbClr val="FFC000"/>
                </a:solidFill>
              </a:rPr>
              <a:t>performance targets </a:t>
            </a:r>
            <a:r>
              <a:rPr lang="en-US" dirty="0"/>
              <a:t>set by the state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Does the grantee fulfill, as appropriate, required one-stop partner </a:t>
            </a:r>
            <a:r>
              <a:rPr lang="en-US" dirty="0" smtClean="0">
                <a:cs typeface="Arial" panose="020B0604020202020204" pitchFamily="34" charset="0"/>
              </a:rPr>
              <a:t>responsibilities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8918765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039567"/>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a:p>
          <a:p>
            <a:pPr marL="171450" indent="-171450">
              <a:buFont typeface="Arial" panose="020B0604020202020204" pitchFamily="34" charset="0"/>
              <a:buChar char="•"/>
            </a:pPr>
            <a:r>
              <a:rPr lang="en-US" dirty="0" smtClean="0"/>
              <a:t>Does </a:t>
            </a:r>
            <a:r>
              <a:rPr lang="en-US" dirty="0"/>
              <a:t>the grantee provide services in a manner that meets the needs of eligible individuals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400" dirty="0" smtClean="0">
              <a:latin typeface="Arial" panose="020B0604020202020204" pitchFamily="34" charset="0"/>
              <a:cs typeface="Arial" panose="020B0604020202020204" pitchFamily="34" charset="0"/>
            </a:endParaRPr>
          </a:p>
          <a:p>
            <a:pPr marL="173736" indent="-173736">
              <a:buFont typeface="Arial" panose="020B0604020202020204" pitchFamily="34" charset="0"/>
              <a:buChar char="•"/>
            </a:pPr>
            <a:r>
              <a:rPr lang="en-US" dirty="0"/>
              <a:t>Did the grantee ensure that every </a:t>
            </a:r>
            <a:r>
              <a:rPr lang="en-US" dirty="0">
                <a:solidFill>
                  <a:srgbClr val="FFC000"/>
                </a:solidFill>
              </a:rPr>
              <a:t>subaward is clearly identified </a:t>
            </a:r>
            <a:r>
              <a:rPr lang="en-US" dirty="0"/>
              <a:t>to the state at the time of the subaward</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173736" indent="-173736">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3736" indent="-173736">
              <a:buFont typeface="Arial" panose="020B0604020202020204" pitchFamily="34" charset="0"/>
              <a:buChar char="•"/>
            </a:pPr>
            <a:r>
              <a:rPr lang="en-US" dirty="0">
                <a:cs typeface="Arial" panose="020B0604020202020204" pitchFamily="34" charset="0"/>
              </a:rPr>
              <a:t>Does the grantee monitor the activities of each subaward recipient to ensure the grant is used for authorized purposes under </a:t>
            </a:r>
            <a:r>
              <a:rPr lang="en-US" dirty="0" smtClean="0">
                <a:cs typeface="Arial" panose="020B0604020202020204" pitchFamily="34" charset="0"/>
              </a:rPr>
              <a:t>WIOA</a:t>
            </a:r>
            <a:r>
              <a:rPr lang="en-US" dirty="0" smtClean="0">
                <a:latin typeface="Arial" panose="020B0604020202020204" pitchFamily="34" charset="0"/>
                <a:cs typeface="Arial" panose="020B0604020202020204" pitchFamily="34" charset="0"/>
              </a:rPr>
              <a:t>?</a:t>
            </a:r>
            <a:r>
              <a:rPr lang="en-US" dirty="0" smtClean="0">
                <a:cs typeface="Arial" panose="020B0604020202020204" pitchFamily="34" charset="0"/>
              </a:rPr>
              <a:t> </a:t>
            </a:r>
            <a:r>
              <a:rPr lang="en-US" dirty="0">
                <a:cs typeface="Arial" panose="020B0604020202020204" pitchFamily="34" charset="0"/>
              </a:rPr>
              <a:t>Does the grantee monitor the subaward recipient to ensure that performance goals are achieved</a:t>
            </a:r>
            <a:r>
              <a:rPr lang="en-US" dirty="0">
                <a:latin typeface="Arial" panose="020B0604020202020204" pitchFamily="34" charset="0"/>
                <a:cs typeface="Arial" panose="020B0604020202020204" pitchFamily="34" charset="0"/>
              </a:rPr>
              <a:t>?</a:t>
            </a: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980349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378122"/>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a:p>
          <a:p>
            <a:pPr marL="171450" indent="-171450">
              <a:buFont typeface="Arial" panose="020B0604020202020204" pitchFamily="34" charset="0"/>
              <a:buChar char="•"/>
            </a:pPr>
            <a:r>
              <a:rPr lang="en-US" dirty="0" smtClean="0"/>
              <a:t>Does </a:t>
            </a:r>
            <a:r>
              <a:rPr lang="en-US" dirty="0"/>
              <a:t>the grantee ensure </a:t>
            </a:r>
            <a:r>
              <a:rPr lang="en-US" dirty="0">
                <a:solidFill>
                  <a:srgbClr val="FFC000"/>
                </a:solidFill>
              </a:rPr>
              <a:t>equitable access </a:t>
            </a:r>
            <a:r>
              <a:rPr lang="en-US" dirty="0"/>
              <a:t>to, and participation in, programming for students, teachers, and other program beneficiaries with special needs</a:t>
            </a:r>
            <a:r>
              <a:rPr lang="en-US" dirty="0">
                <a:latin typeface="Arial" panose="020B0604020202020204" pitchFamily="34" charset="0"/>
                <a:cs typeface="Arial" panose="020B0604020202020204" pitchFamily="34" charset="0"/>
              </a:rPr>
              <a:t>?</a:t>
            </a:r>
            <a:r>
              <a:rPr lang="en-US" dirty="0"/>
              <a:t> </a:t>
            </a:r>
            <a:endParaRPr lang="en-US" dirty="0" smtClean="0"/>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dirty="0"/>
              <a:t>Does the grantee and/or subaward recipient have </a:t>
            </a:r>
            <a:r>
              <a:rPr lang="en-US" u="sng" dirty="0"/>
              <a:t>new</a:t>
            </a:r>
            <a:r>
              <a:rPr lang="en-US" dirty="0"/>
              <a:t> </a:t>
            </a:r>
            <a:r>
              <a:rPr lang="en-US" dirty="0">
                <a:solidFill>
                  <a:srgbClr val="FFC000"/>
                </a:solidFill>
              </a:rPr>
              <a:t>personnel</a:t>
            </a:r>
            <a:r>
              <a:rPr lang="en-US" dirty="0"/>
              <a:t> or new or substantially changed systems</a:t>
            </a:r>
            <a:r>
              <a:rPr lang="en-US" dirty="0">
                <a:latin typeface="Arial" panose="020B0604020202020204" pitchFamily="34" charset="0"/>
                <a:cs typeface="Arial" panose="020B0604020202020204" pitchFamily="34" charset="0"/>
              </a:rPr>
              <a:t>?</a:t>
            </a:r>
            <a:r>
              <a:rPr lang="en-US" dirty="0"/>
              <a:t> Is there a process in place for orientation and mentorship</a:t>
            </a:r>
            <a:r>
              <a:rPr lang="en-US" dirty="0">
                <a:latin typeface="Arial" panose="020B0604020202020204" pitchFamily="34" charset="0"/>
                <a:cs typeface="Arial" panose="020B0604020202020204" pitchFamily="34" charset="0"/>
              </a:rPr>
              <a:t>?</a:t>
            </a:r>
            <a:r>
              <a:rPr lang="en-US" dirty="0"/>
              <a:t> </a:t>
            </a:r>
            <a:endParaRPr lang="en-US" dirty="0" smtClean="0"/>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dirty="0"/>
              <a:t>Does the grantee have procedures in place to determine if access is provided to adult education programming through the one-stop delivery system utilizing onsite staffing, cross training of partner staff, or direct linkages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8442102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793894"/>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V </a:t>
            </a:r>
            <a:r>
              <a:rPr lang="en-US" sz="2400" dirty="0"/>
              <a:t>– </a:t>
            </a:r>
            <a:r>
              <a:rPr lang="en-US" sz="2400" dirty="0" smtClean="0"/>
              <a:t>State</a:t>
            </a:r>
          </a:p>
          <a:p>
            <a:endParaRPr lang="en-US" sz="1400" dirty="0" smtClean="0"/>
          </a:p>
          <a:p>
            <a:pPr marL="342900" indent="-342900">
              <a:buFont typeface="Arial" panose="020B0604020202020204" pitchFamily="34" charset="0"/>
              <a:buChar char="•"/>
            </a:pPr>
            <a:r>
              <a:rPr lang="en-US" dirty="0"/>
              <a:t>Do the grantee and subaward recipients (if applicable) maintain an </a:t>
            </a:r>
            <a:r>
              <a:rPr lang="en-US" dirty="0">
                <a:solidFill>
                  <a:srgbClr val="FFC000"/>
                </a:solidFill>
              </a:rPr>
              <a:t>inventory of equipment </a:t>
            </a:r>
            <a:r>
              <a:rPr lang="en-US" dirty="0"/>
              <a:t>purchased</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follow </a:t>
            </a:r>
            <a:r>
              <a:rPr lang="en-US" dirty="0">
                <a:solidFill>
                  <a:srgbClr val="FFC000"/>
                </a:solidFill>
                <a:cs typeface="Arial" panose="020B0604020202020204" pitchFamily="34" charset="0"/>
              </a:rPr>
              <a:t>retention schedules </a:t>
            </a:r>
            <a:r>
              <a:rPr lang="en-US" dirty="0">
                <a:cs typeface="Arial" panose="020B0604020202020204" pitchFamily="34" charset="0"/>
              </a:rPr>
              <a:t>for program records and student files for a minimum of three years</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collect required </a:t>
            </a:r>
            <a:r>
              <a:rPr lang="en-US" dirty="0">
                <a:solidFill>
                  <a:srgbClr val="FFC000"/>
                </a:solidFill>
                <a:cs typeface="Arial" panose="020B0604020202020204" pitchFamily="34" charset="0"/>
              </a:rPr>
              <a:t>signed high school exit forms</a:t>
            </a:r>
            <a:r>
              <a:rPr lang="en-US" dirty="0">
                <a:cs typeface="Arial" panose="020B0604020202020204" pitchFamily="34" charset="0"/>
              </a:rPr>
              <a:t> for students (16-18 years of age</a:t>
            </a:r>
            <a:r>
              <a:rPr lang="en-US" dirty="0" smtClean="0">
                <a:cs typeface="Arial" panose="020B0604020202020204" pitchFamily="34" charset="0"/>
              </a:rPr>
              <a:t>)</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use </a:t>
            </a:r>
            <a:r>
              <a:rPr lang="en-US" dirty="0">
                <a:solidFill>
                  <a:srgbClr val="FFC000"/>
                </a:solidFill>
                <a:cs typeface="Arial" panose="020B0604020202020204" pitchFamily="34" charset="0"/>
              </a:rPr>
              <a:t>Indiana Career Explorer </a:t>
            </a:r>
            <a:r>
              <a:rPr lang="en-US" dirty="0">
                <a:cs typeface="Arial" panose="020B0604020202020204" pitchFamily="34" charset="0"/>
              </a:rPr>
              <a:t>with each student</a:t>
            </a:r>
            <a:r>
              <a:rPr lang="en-US"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400" dirty="0" smtClean="0"/>
          </a:p>
          <a:p>
            <a:endParaRPr lang="en-US" dirty="0"/>
          </a:p>
          <a:p>
            <a:endParaRPr lang="en-US" dirty="0" smtClean="0"/>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2817572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147563"/>
          </a:xfrm>
          <a:prstGeom prst="rect">
            <a:avLst/>
          </a:prstGeom>
          <a:noFill/>
        </p:spPr>
        <p:txBody>
          <a:bodyPr wrap="square" rtlCol="0">
            <a:spAutoFit/>
          </a:bodyPr>
          <a:lstStyle/>
          <a:p>
            <a:r>
              <a:rPr lang="en-US" sz="3000" i="1" dirty="0" smtClean="0"/>
              <a:t>Draft</a:t>
            </a:r>
            <a:r>
              <a:rPr lang="en-US" sz="3000" dirty="0" smtClean="0"/>
              <a:t> </a:t>
            </a:r>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V </a:t>
            </a:r>
            <a:r>
              <a:rPr lang="en-US" sz="2400" dirty="0"/>
              <a:t>– </a:t>
            </a:r>
            <a:r>
              <a:rPr lang="en-US" sz="2400" dirty="0" smtClean="0"/>
              <a:t>State</a:t>
            </a:r>
          </a:p>
          <a:p>
            <a:endParaRPr lang="en-US" sz="1400" dirty="0"/>
          </a:p>
          <a:p>
            <a:pPr marL="342900" indent="-342900">
              <a:buFont typeface="Arial" panose="020B0604020202020204" pitchFamily="34" charset="0"/>
              <a:buChar char="•"/>
            </a:pPr>
            <a:r>
              <a:rPr lang="en-US" dirty="0"/>
              <a:t>What processes are in place to </a:t>
            </a:r>
            <a:r>
              <a:rPr lang="en-US" dirty="0">
                <a:solidFill>
                  <a:srgbClr val="FFC000"/>
                </a:solidFill>
              </a:rPr>
              <a:t>monitor subaward recipients </a:t>
            </a:r>
            <a:r>
              <a:rPr lang="en-US" dirty="0"/>
              <a:t>(if applicable</a:t>
            </a:r>
            <a:r>
              <a:rPr lang="en-US" dirty="0" smtClean="0"/>
              <a:t>)</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the provider’s </a:t>
            </a:r>
            <a:r>
              <a:rPr lang="en-US" dirty="0">
                <a:solidFill>
                  <a:srgbClr val="FFC000"/>
                </a:solidFill>
                <a:cs typeface="Arial" panose="020B0604020202020204" pitchFamily="34" charset="0"/>
              </a:rPr>
              <a:t>staff credentials</a:t>
            </a:r>
            <a:r>
              <a:rPr lang="en-US" dirty="0">
                <a:cs typeface="Arial" panose="020B0604020202020204" pitchFamily="34" charset="0"/>
              </a:rPr>
              <a:t> in compliance with the adult education qualifications and development policy</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monitor </a:t>
            </a:r>
            <a:r>
              <a:rPr lang="en-US" dirty="0">
                <a:solidFill>
                  <a:srgbClr val="FFC000"/>
                </a:solidFill>
                <a:cs typeface="Arial" panose="020B0604020202020204" pitchFamily="34" charset="0"/>
              </a:rPr>
              <a:t>data quality</a:t>
            </a:r>
            <a:r>
              <a:rPr lang="en-US" dirty="0">
                <a:solidFill>
                  <a:srgbClr val="FFC000"/>
                </a:solidFill>
                <a:latin typeface="Arial" panose="020B0604020202020204" pitchFamily="34" charset="0"/>
                <a:cs typeface="Arial" panose="020B0604020202020204" pitchFamily="34" charset="0"/>
              </a:rPr>
              <a:t>?</a:t>
            </a:r>
            <a:r>
              <a:rPr lang="en-US" dirty="0">
                <a:solidFill>
                  <a:srgbClr val="FFC000"/>
                </a:solidFill>
                <a:cs typeface="Arial" panose="020B0604020202020204" pitchFamily="34" charset="0"/>
              </a:rPr>
              <a:t> </a:t>
            </a:r>
            <a:r>
              <a:rPr lang="en-US" dirty="0">
                <a:cs typeface="Arial" panose="020B0604020202020204" pitchFamily="34" charset="0"/>
              </a:rPr>
              <a:t>How often and how is this being done</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Are InTERS reports run routinely</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Is </a:t>
            </a:r>
            <a:r>
              <a:rPr lang="en-US" dirty="0">
                <a:solidFill>
                  <a:srgbClr val="FFC000"/>
                </a:solidFill>
                <a:cs typeface="Arial" panose="020B0604020202020204" pitchFamily="34" charset="0"/>
              </a:rPr>
              <a:t>attendance</a:t>
            </a:r>
            <a:r>
              <a:rPr lang="en-US" dirty="0">
                <a:cs typeface="Arial" panose="020B0604020202020204" pitchFamily="34" charset="0"/>
              </a:rPr>
              <a:t> tracked daily</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At what frequency does the grantee review planned vs. actual expenditures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endParaRPr lang="en-US" dirty="0"/>
          </a:p>
          <a:p>
            <a:endParaRPr lang="en-US" dirty="0" smtClean="0"/>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2456552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816429"/>
          </a:xfrm>
          <a:prstGeom prst="rect">
            <a:avLst/>
          </a:prstGeom>
        </p:spPr>
        <p:txBody>
          <a:bodyPr wrap="square">
            <a:spAutoFit/>
          </a:bodyPr>
          <a:lstStyle/>
          <a:p>
            <a:r>
              <a:rPr lang="en-US" sz="3200" dirty="0" smtClean="0"/>
              <a:t>Monitoring TEAM</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04735" y="2796638"/>
            <a:ext cx="7315201" cy="4447371"/>
          </a:xfrm>
          <a:prstGeom prst="rect">
            <a:avLst/>
          </a:prstGeom>
          <a:noFill/>
        </p:spPr>
        <p:txBody>
          <a:bodyPr wrap="square" rtlCol="0">
            <a:spAutoFit/>
          </a:bodyPr>
          <a:lstStyle/>
          <a:p>
            <a:endParaRPr lang="en-US" sz="900" dirty="0" smtClean="0"/>
          </a:p>
          <a:p>
            <a:r>
              <a:rPr lang="en-US" sz="3600" dirty="0">
                <a:solidFill>
                  <a:srgbClr val="FFC000"/>
                </a:solidFill>
              </a:rPr>
              <a:t>Indiana Adult Education </a:t>
            </a:r>
          </a:p>
          <a:p>
            <a:r>
              <a:rPr lang="en-US" sz="3600" dirty="0">
                <a:solidFill>
                  <a:srgbClr val="FFC000"/>
                </a:solidFill>
              </a:rPr>
              <a:t>Program Quality Review </a:t>
            </a:r>
          </a:p>
          <a:p>
            <a:r>
              <a:rPr lang="en-US" sz="2000" dirty="0" smtClean="0">
                <a:solidFill>
                  <a:srgbClr val="FFC000"/>
                </a:solidFill>
              </a:rPr>
              <a:t>MONITORING Team*</a:t>
            </a:r>
            <a:endParaRPr lang="en-US" sz="2000" dirty="0">
              <a:solidFill>
                <a:srgbClr val="FFC000"/>
              </a:solidFill>
            </a:endParaRPr>
          </a:p>
          <a:p>
            <a:r>
              <a:rPr lang="en-US" sz="4000" dirty="0" smtClean="0"/>
              <a:t>Lance Halsey</a:t>
            </a:r>
          </a:p>
          <a:p>
            <a:r>
              <a:rPr lang="en-US" sz="4000" dirty="0" smtClean="0"/>
              <a:t>Roy Melton</a:t>
            </a:r>
          </a:p>
          <a:p>
            <a:r>
              <a:rPr lang="en-US" sz="4000" dirty="0"/>
              <a:t>Jennifer Montgomery</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516048" y="2709003"/>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8302" y="3504614"/>
            <a:ext cx="2240320" cy="239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060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sp>
        <p:nvSpPr>
          <p:cNvPr id="7" name="TextBox 6"/>
          <p:cNvSpPr txBox="1"/>
          <p:nvPr/>
        </p:nvSpPr>
        <p:spPr>
          <a:xfrm>
            <a:off x="160911" y="3172585"/>
            <a:ext cx="6005082" cy="4154984"/>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2400" i="1" dirty="0">
                <a:solidFill>
                  <a:srgbClr val="FFC000"/>
                </a:solidFill>
              </a:rPr>
              <a:t>Draft</a:t>
            </a:r>
            <a:r>
              <a:rPr lang="en-US" sz="2400" dirty="0"/>
              <a:t> Indiana Adult Education </a:t>
            </a:r>
          </a:p>
          <a:p>
            <a:r>
              <a:rPr lang="en-US" sz="2400" dirty="0"/>
              <a:t>Program Quality Review </a:t>
            </a:r>
          </a:p>
          <a:p>
            <a:endParaRPr lang="en-US" sz="6600" dirty="0" smtClean="0">
              <a:solidFill>
                <a:srgbClr val="FFC000"/>
              </a:solidFill>
            </a:endParaRP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461665"/>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p:txBody>
      </p:sp>
      <p:sp>
        <p:nvSpPr>
          <p:cNvPr id="2" name="TextBox 1"/>
          <p:cNvSpPr txBox="1"/>
          <p:nvPr/>
        </p:nvSpPr>
        <p:spPr>
          <a:xfrm>
            <a:off x="6165993" y="2576569"/>
            <a:ext cx="5880864" cy="6924973"/>
          </a:xfrm>
          <a:prstGeom prst="rect">
            <a:avLst/>
          </a:prstGeom>
          <a:noFill/>
        </p:spPr>
        <p:txBody>
          <a:bodyPr wrap="square" rtlCol="0">
            <a:spAutoFit/>
          </a:bodyPr>
          <a:lstStyle/>
          <a:p>
            <a:r>
              <a:rPr lang="en-US" sz="2200" dirty="0" smtClean="0">
                <a:solidFill>
                  <a:srgbClr val="FFC000"/>
                </a:solidFill>
                <a:latin typeface="Segoe Print" panose="02000600000000000000" pitchFamily="2" charset="0"/>
                <a:cs typeface="Arial" panose="020B0604020202020204" pitchFamily="34" charset="0"/>
              </a:rPr>
              <a:t>Will the Monitoring Tool be Posted to </a:t>
            </a:r>
            <a:r>
              <a:rPr lang="en-US" sz="2200" dirty="0" err="1" smtClean="0">
                <a:solidFill>
                  <a:srgbClr val="FFC000"/>
                </a:solidFill>
                <a:latin typeface="Segoe Print" panose="02000600000000000000" pitchFamily="2" charset="0"/>
                <a:cs typeface="Arial" panose="020B0604020202020204" pitchFamily="34" charset="0"/>
              </a:rPr>
              <a:t>AmplifyAE</a:t>
            </a:r>
            <a:r>
              <a:rPr lang="en-US" sz="2200" dirty="0" smtClean="0">
                <a:solidFill>
                  <a:srgbClr val="FFC000"/>
                </a:solidFill>
                <a:latin typeface="Segoe Print" panose="02000600000000000000" pitchFamily="2" charset="0"/>
                <a:cs typeface="Arial" panose="020B0604020202020204" pitchFamily="34" charset="0"/>
              </a:rPr>
              <a:t>? </a:t>
            </a:r>
            <a:r>
              <a:rPr lang="en-US" sz="2200" dirty="0" smtClean="0">
                <a:latin typeface="Segoe Print" panose="02000600000000000000" pitchFamily="2" charset="0"/>
                <a:cs typeface="Arial" panose="020B0604020202020204" pitchFamily="34" charset="0"/>
              </a:rPr>
              <a:t>Yes</a:t>
            </a:r>
          </a:p>
          <a:p>
            <a:endParaRPr lang="en-US" sz="1400" dirty="0">
              <a:latin typeface="Segoe Print" panose="02000600000000000000" pitchFamily="2" charset="0"/>
              <a:cs typeface="Arial" panose="020B0604020202020204" pitchFamily="34" charset="0"/>
            </a:endParaRPr>
          </a:p>
          <a:p>
            <a:r>
              <a:rPr lang="en-US" sz="2200" dirty="0">
                <a:latin typeface="Segoe Print" panose="02000600000000000000" pitchFamily="2" charset="0"/>
              </a:rPr>
              <a:t>When Will </a:t>
            </a:r>
            <a:r>
              <a:rPr lang="en-US" sz="2200" i="1" dirty="0">
                <a:latin typeface="Segoe Print" panose="02000600000000000000" pitchFamily="2" charset="0"/>
              </a:rPr>
              <a:t>Formal</a:t>
            </a:r>
            <a:r>
              <a:rPr lang="en-US" sz="2200" dirty="0">
                <a:latin typeface="Segoe Print" panose="02000600000000000000" pitchFamily="2" charset="0"/>
              </a:rPr>
              <a:t> On-site Monitoring</a:t>
            </a:r>
            <a:r>
              <a:rPr lang="en-US" sz="2200" dirty="0">
                <a:latin typeface="Segoe Print" panose="02000600000000000000" pitchFamily="2" charset="0"/>
                <a:cs typeface="Arial" panose="020B0604020202020204" pitchFamily="34" charset="0"/>
              </a:rPr>
              <a:t> Begin Using </a:t>
            </a:r>
            <a:r>
              <a:rPr lang="en-US" sz="2200" dirty="0" smtClean="0">
                <a:latin typeface="Segoe Print" panose="02000600000000000000" pitchFamily="2" charset="0"/>
                <a:cs typeface="Arial" panose="020B0604020202020204" pitchFamily="34" charset="0"/>
              </a:rPr>
              <a:t>the New </a:t>
            </a:r>
            <a:r>
              <a:rPr lang="en-US" sz="2200" dirty="0">
                <a:latin typeface="Segoe Print" panose="02000600000000000000" pitchFamily="2" charset="0"/>
                <a:cs typeface="Arial" panose="020B0604020202020204" pitchFamily="34" charset="0"/>
              </a:rPr>
              <a:t>Protocol? </a:t>
            </a:r>
            <a:r>
              <a:rPr lang="en-US" sz="2200" dirty="0">
                <a:solidFill>
                  <a:srgbClr val="FFC000"/>
                </a:solidFill>
                <a:latin typeface="Segoe Print" panose="02000600000000000000" pitchFamily="2" charset="0"/>
                <a:cs typeface="Arial" panose="020B0604020202020204" pitchFamily="34" charset="0"/>
              </a:rPr>
              <a:t>Fall </a:t>
            </a:r>
            <a:r>
              <a:rPr lang="en-US" sz="2200" dirty="0" smtClean="0">
                <a:solidFill>
                  <a:srgbClr val="FFC000"/>
                </a:solidFill>
                <a:latin typeface="Segoe Print" panose="02000600000000000000" pitchFamily="2" charset="0"/>
                <a:cs typeface="Arial" panose="020B0604020202020204" pitchFamily="34" charset="0"/>
              </a:rPr>
              <a:t>2018</a:t>
            </a:r>
          </a:p>
          <a:p>
            <a:endParaRPr lang="en-US" sz="1400" dirty="0">
              <a:latin typeface="Segoe Print" panose="02000600000000000000" pitchFamily="2" charset="0"/>
              <a:cs typeface="Arial" panose="020B0604020202020204" pitchFamily="34" charset="0"/>
            </a:endParaRPr>
          </a:p>
          <a:p>
            <a:r>
              <a:rPr lang="en-US" sz="2200" dirty="0" smtClean="0">
                <a:solidFill>
                  <a:srgbClr val="FFC000"/>
                </a:solidFill>
                <a:latin typeface="Segoe Print" panose="02000600000000000000" pitchFamily="2" charset="0"/>
                <a:cs typeface="Arial" panose="020B0604020202020204" pitchFamily="34" charset="0"/>
              </a:rPr>
              <a:t>How Will I Know if My Program is Selected? </a:t>
            </a:r>
            <a:r>
              <a:rPr lang="en-US" sz="2200" dirty="0" smtClean="0">
                <a:latin typeface="Segoe Print" panose="02000600000000000000" pitchFamily="2" charset="0"/>
                <a:cs typeface="Arial" panose="020B0604020202020204" pitchFamily="34" charset="0"/>
              </a:rPr>
              <a:t>Email</a:t>
            </a:r>
            <a:r>
              <a:rPr lang="en-US" sz="2200" dirty="0" smtClean="0">
                <a:solidFill>
                  <a:srgbClr val="FFC000"/>
                </a:solidFill>
                <a:latin typeface="Segoe Print" panose="02000600000000000000" pitchFamily="2" charset="0"/>
                <a:cs typeface="Arial" panose="020B0604020202020204" pitchFamily="34" charset="0"/>
              </a:rPr>
              <a:t> </a:t>
            </a:r>
          </a:p>
          <a:p>
            <a:endParaRPr lang="en-US" sz="1400" dirty="0">
              <a:latin typeface="Segoe Print" panose="02000600000000000000" pitchFamily="2" charset="0"/>
              <a:cs typeface="Arial" panose="020B0604020202020204" pitchFamily="34" charset="0"/>
            </a:endParaRPr>
          </a:p>
          <a:p>
            <a:r>
              <a:rPr lang="en-US" sz="2200" dirty="0">
                <a:latin typeface="Segoe Print" panose="02000600000000000000" pitchFamily="2" charset="0"/>
                <a:cs typeface="Arial" panose="020B0604020202020204" pitchFamily="34" charset="0"/>
              </a:rPr>
              <a:t>How Long Will the On-Site Review Take? </a:t>
            </a:r>
            <a:r>
              <a:rPr lang="en-US" sz="2200" dirty="0">
                <a:solidFill>
                  <a:srgbClr val="FFC000"/>
                </a:solidFill>
                <a:latin typeface="Segoe Print" panose="02000600000000000000" pitchFamily="2" charset="0"/>
                <a:cs typeface="Arial" panose="020B0604020202020204" pitchFamily="34" charset="0"/>
              </a:rPr>
              <a:t>Probably Two Days/Less</a:t>
            </a:r>
          </a:p>
          <a:p>
            <a:endParaRPr lang="en-US" sz="2800" dirty="0" smtClean="0">
              <a:solidFill>
                <a:srgbClr val="FFC000"/>
              </a:solidFill>
              <a:latin typeface="Segoe Print" panose="02000600000000000000" pitchFamily="2" charset="0"/>
              <a:cs typeface="Arial" panose="020B0604020202020204" pitchFamily="34" charset="0"/>
            </a:endParaRPr>
          </a:p>
          <a:p>
            <a:endParaRPr lang="en-US" sz="2800" dirty="0">
              <a:latin typeface="Segoe Print" panose="02000600000000000000" pitchFamily="2" charset="0"/>
              <a:cs typeface="Arial" panose="020B0604020202020204" pitchFamily="34" charset="0"/>
            </a:endParaRPr>
          </a:p>
          <a:p>
            <a:endParaRPr lang="en-US" sz="2800" dirty="0" smtClean="0">
              <a:latin typeface="Segoe Print" panose="02000600000000000000" pitchFamily="2" charset="0"/>
              <a:cs typeface="Arial" panose="020B0604020202020204" pitchFamily="34" charset="0"/>
            </a:endParaRPr>
          </a:p>
          <a:p>
            <a:endParaRPr lang="en-US" sz="2800" dirty="0">
              <a:latin typeface="Segoe Print" panose="02000600000000000000" pitchFamily="2" charset="0"/>
              <a:cs typeface="Arial" panose="020B0604020202020204" pitchFamily="34" charset="0"/>
            </a:endParaRPr>
          </a:p>
          <a:p>
            <a:endParaRPr lang="en-US" sz="2800" dirty="0" smtClean="0">
              <a:latin typeface="Segoe Print" panose="02000600000000000000" pitchFamily="2" charset="0"/>
              <a:cs typeface="Arial" panose="020B0604020202020204" pitchFamily="34" charset="0"/>
            </a:endParaRPr>
          </a:p>
          <a:p>
            <a:endParaRPr lang="en-US" sz="3200" dirty="0" smtClean="0">
              <a:solidFill>
                <a:srgbClr val="FFC000"/>
              </a:solidFill>
              <a:latin typeface="Segoe Print" panose="02000600000000000000" pitchFamily="2" charset="0"/>
              <a:cs typeface="Arial" panose="020B0604020202020204" pitchFamily="34" charset="0"/>
            </a:endParaRPr>
          </a:p>
          <a:p>
            <a:endParaRPr lang="en-US" sz="1000" dirty="0" smtClean="0">
              <a:solidFill>
                <a:srgbClr val="FFC000"/>
              </a:solidFill>
            </a:endParaRPr>
          </a:p>
          <a:p>
            <a:endParaRPr lang="en-US" sz="2200" dirty="0"/>
          </a:p>
        </p:txBody>
      </p:sp>
      <p:cxnSp>
        <p:nvCxnSpPr>
          <p:cNvPr id="10" name="Elbow Connector 9"/>
          <p:cNvCxnSpPr/>
          <p:nvPr/>
        </p:nvCxnSpPr>
        <p:spPr>
          <a:xfrm>
            <a:off x="12780885" y="1654629"/>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31" y="2367715"/>
            <a:ext cx="1309241" cy="1085579"/>
          </a:xfrm>
          <a:prstGeom prst="rect">
            <a:avLst/>
          </a:prstGeom>
        </p:spPr>
      </p:pic>
    </p:spTree>
    <p:extLst>
      <p:ext uri="{BB962C8B-B14F-4D97-AF65-F5344CB8AC3E}">
        <p14:creationId xmlns:p14="http://schemas.microsoft.com/office/powerpoint/2010/main" val="20730928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4" name="Rectangle 3"/>
          <p:cNvSpPr/>
          <p:nvPr/>
        </p:nvSpPr>
        <p:spPr>
          <a:xfrm>
            <a:off x="339213" y="3765301"/>
            <a:ext cx="7216877" cy="2246769"/>
          </a:xfrm>
          <a:prstGeom prst="rect">
            <a:avLst/>
          </a:prstGeom>
        </p:spPr>
        <p:txBody>
          <a:bodyPr wrap="square">
            <a:spAutoFit/>
          </a:bodyPr>
          <a:lstStyle/>
          <a:p>
            <a:r>
              <a:rPr lang="en-US" sz="2000" dirty="0">
                <a:ea typeface="Calibri" panose="020F0502020204030204" pitchFamily="34" charset="0"/>
              </a:rPr>
              <a:t>DWD and Indiana Adult Education supports distance learning in an effort to increase participation in, and provide additional access to, adult education and literacy services within Indiana. It is thus the desire of DWD to fund an adult education provider within the state of Indiana up to </a:t>
            </a:r>
            <a:r>
              <a:rPr lang="en-US" sz="2000" dirty="0" smtClean="0">
                <a:ea typeface="Calibri" panose="020F0502020204030204" pitchFamily="34" charset="0"/>
              </a:rPr>
              <a:t>$200,000 </a:t>
            </a:r>
            <a:r>
              <a:rPr lang="en-US" sz="2000" dirty="0">
                <a:ea typeface="Calibri" panose="020F0502020204030204" pitchFamily="34" charset="0"/>
              </a:rPr>
              <a:t>to administer a statewide “online only” distance education </a:t>
            </a:r>
            <a:r>
              <a:rPr lang="en-US" sz="2000" dirty="0" smtClean="0">
                <a:ea typeface="Calibri" panose="020F0502020204030204" pitchFamily="34" charset="0"/>
              </a:rPr>
              <a:t>program. </a:t>
            </a:r>
            <a:endParaRPr lang="en-US" sz="2000" dirty="0"/>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t>2018-2019 Adult Education Online  </a:t>
            </a:r>
            <a:r>
              <a:rPr lang="en-US" sz="4000" dirty="0">
                <a:solidFill>
                  <a:srgbClr val="FFC000"/>
                </a:solidFill>
              </a:rPr>
              <a:t>(Request for </a:t>
            </a:r>
            <a:r>
              <a:rPr lang="en-US" sz="4000" dirty="0" smtClean="0">
                <a:solidFill>
                  <a:srgbClr val="FFC000"/>
                </a:solidFill>
              </a:rPr>
              <a:t>Application)</a:t>
            </a:r>
            <a:endParaRPr lang="en-US" sz="4000" dirty="0">
              <a:solidFill>
                <a:srgbClr val="FFC000"/>
              </a:solidFill>
            </a:endParaRPr>
          </a:p>
        </p:txBody>
      </p:sp>
      <p:cxnSp>
        <p:nvCxnSpPr>
          <p:cNvPr id="9" name="Straight Connector 8"/>
          <p:cNvCxnSpPr/>
          <p:nvPr/>
        </p:nvCxnSpPr>
        <p:spPr>
          <a:xfrm>
            <a:off x="7693743" y="3031616"/>
            <a:ext cx="14747" cy="3220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919886" y="2966071"/>
            <a:ext cx="3913240" cy="3323987"/>
          </a:xfrm>
          <a:prstGeom prst="rect">
            <a:avLst/>
          </a:prstGeom>
        </p:spPr>
        <p:txBody>
          <a:bodyPr wrap="square">
            <a:spAutoFit/>
          </a:bodyPr>
          <a:lstStyle/>
          <a:p>
            <a:r>
              <a:rPr lang="en-US" sz="1750" dirty="0">
                <a:solidFill>
                  <a:srgbClr val="FFC000"/>
                </a:solidFill>
                <a:ea typeface="Calibri" panose="020F0502020204030204" pitchFamily="34" charset="0"/>
                <a:cs typeface="Arial" panose="020B0604020202020204" pitchFamily="34" charset="0"/>
              </a:rPr>
              <a:t>DWD’s online only distance education will </a:t>
            </a:r>
            <a:r>
              <a:rPr lang="en-US" sz="1750" dirty="0" smtClean="0">
                <a:solidFill>
                  <a:srgbClr val="FFC000"/>
                </a:solidFill>
                <a:ea typeface="Calibri" panose="020F0502020204030204" pitchFamily="34" charset="0"/>
                <a:cs typeface="Arial" panose="020B0604020202020204" pitchFamily="34" charset="0"/>
              </a:rPr>
              <a:t>provide services to </a:t>
            </a:r>
            <a:r>
              <a:rPr lang="en-US" sz="1750" dirty="0">
                <a:solidFill>
                  <a:srgbClr val="FFC000"/>
                </a:solidFill>
                <a:ea typeface="Calibri" panose="020F0502020204030204" pitchFamily="34" charset="0"/>
                <a:cs typeface="Arial" panose="020B0604020202020204" pitchFamily="34" charset="0"/>
              </a:rPr>
              <a:t>Hoosiers in all of </a:t>
            </a:r>
            <a:r>
              <a:rPr lang="en-US" sz="1750" dirty="0">
                <a:ea typeface="Calibri" panose="020F0502020204030204" pitchFamily="34" charset="0"/>
                <a:cs typeface="Arial" panose="020B0604020202020204" pitchFamily="34" charset="0"/>
              </a:rPr>
              <a:t>Indiana’s 92 counties</a:t>
            </a:r>
            <a:r>
              <a:rPr lang="en-US" sz="1750" dirty="0">
                <a:solidFill>
                  <a:srgbClr val="FFC000"/>
                </a:solidFill>
                <a:ea typeface="Calibri" panose="020F0502020204030204" pitchFamily="34" charset="0"/>
                <a:cs typeface="Arial" panose="020B0604020202020204" pitchFamily="34" charset="0"/>
              </a:rPr>
              <a:t> through the integration of adult education and literacy activities delivered through technology accessible by students with access to an internet connection and assessments provided to participants by their closest local Indiana Adult Education provider. </a:t>
            </a:r>
            <a:endParaRPr lang="en-US" sz="1750" dirty="0">
              <a:solidFill>
                <a:srgbClr val="FFC000"/>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3256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4" name="Rectangle 3"/>
          <p:cNvSpPr/>
          <p:nvPr/>
        </p:nvSpPr>
        <p:spPr>
          <a:xfrm>
            <a:off x="339213" y="3765301"/>
            <a:ext cx="7216877" cy="2862322"/>
          </a:xfrm>
          <a:prstGeom prst="rect">
            <a:avLst/>
          </a:prstGeom>
        </p:spPr>
        <p:txBody>
          <a:bodyPr wrap="square">
            <a:spAutoFit/>
          </a:bodyPr>
          <a:lstStyle/>
          <a:p>
            <a:r>
              <a:rPr lang="en-US" sz="2000" dirty="0"/>
              <a:t>Assessments will be conducted in partnership with local adult education providers, and must be conducted on-site at local adult education provider locations. Both the AE online only distance education grantee and the local adult education provider will share AE online only distance education students for the purposes of recording and reporting both state and federal performance metrics. </a:t>
            </a:r>
          </a:p>
          <a:p>
            <a:endParaRPr lang="en-US" sz="2000" dirty="0"/>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t>2018-2019 Adult Education Online  </a:t>
            </a:r>
            <a:r>
              <a:rPr lang="en-US" sz="4000" dirty="0">
                <a:solidFill>
                  <a:srgbClr val="FFC000"/>
                </a:solidFill>
              </a:rPr>
              <a:t>(Request for </a:t>
            </a:r>
            <a:r>
              <a:rPr lang="en-US" sz="4000" dirty="0" smtClean="0">
                <a:solidFill>
                  <a:srgbClr val="FFC000"/>
                </a:solidFill>
              </a:rPr>
              <a:t>Application)</a:t>
            </a:r>
            <a:endParaRPr lang="en-US" sz="4000" dirty="0">
              <a:solidFill>
                <a:srgbClr val="FFC000"/>
              </a:solidFill>
            </a:endParaRPr>
          </a:p>
        </p:txBody>
      </p:sp>
      <p:cxnSp>
        <p:nvCxnSpPr>
          <p:cNvPr id="9" name="Straight Connector 8"/>
          <p:cNvCxnSpPr/>
          <p:nvPr/>
        </p:nvCxnSpPr>
        <p:spPr>
          <a:xfrm>
            <a:off x="7634749" y="3127930"/>
            <a:ext cx="14747" cy="3124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60892" y="3127930"/>
            <a:ext cx="4026308" cy="2446824"/>
          </a:xfrm>
          <a:prstGeom prst="rect">
            <a:avLst/>
          </a:prstGeom>
        </p:spPr>
        <p:txBody>
          <a:bodyPr wrap="square">
            <a:spAutoFit/>
          </a:bodyPr>
          <a:lstStyle/>
          <a:p>
            <a:r>
              <a:rPr lang="en-US" sz="2400" dirty="0">
                <a:solidFill>
                  <a:srgbClr val="FFC000"/>
                </a:solidFill>
              </a:rPr>
              <a:t>Only organizations that received adult education funding for the </a:t>
            </a:r>
            <a:r>
              <a:rPr lang="en-US" sz="2400" dirty="0"/>
              <a:t>2018-19 year</a:t>
            </a:r>
            <a:r>
              <a:rPr lang="en-US" sz="2400" dirty="0">
                <a:solidFill>
                  <a:srgbClr val="FFC000"/>
                </a:solidFill>
              </a:rPr>
              <a:t> are eligible for AE online only distance education </a:t>
            </a:r>
            <a:r>
              <a:rPr lang="en-US" sz="2400" dirty="0" smtClean="0">
                <a:solidFill>
                  <a:srgbClr val="FFC000"/>
                </a:solidFill>
              </a:rPr>
              <a:t>funds</a:t>
            </a:r>
          </a:p>
          <a:p>
            <a:endParaRPr lang="en-US" sz="900" dirty="0" smtClean="0">
              <a:solidFill>
                <a:srgbClr val="FFC000"/>
              </a:solidFill>
            </a:endParaRPr>
          </a:p>
        </p:txBody>
      </p:sp>
      <p:sp>
        <p:nvSpPr>
          <p:cNvPr id="5" name="TextBox 4"/>
          <p:cNvSpPr txBox="1"/>
          <p:nvPr/>
        </p:nvSpPr>
        <p:spPr>
          <a:xfrm>
            <a:off x="7860892" y="5548684"/>
            <a:ext cx="4119720" cy="954107"/>
          </a:xfrm>
          <a:prstGeom prst="rect">
            <a:avLst/>
          </a:prstGeom>
          <a:solidFill>
            <a:srgbClr val="FFC000"/>
          </a:solidFill>
          <a:ln>
            <a:solidFill>
              <a:schemeClr val="bg2"/>
            </a:solidFill>
          </a:ln>
          <a:effectLst>
            <a:reflection blurRad="6350" stA="50000" endA="300" endPos="55000" dir="5400000" sy="-100000" algn="bl" rotWithShape="0"/>
          </a:effectLst>
        </p:spPr>
        <p:txBody>
          <a:bodyPr wrap="square" rtlCol="0">
            <a:spAutoFit/>
          </a:bodyPr>
          <a:lstStyle/>
          <a:p>
            <a:r>
              <a:rPr lang="en-US" sz="1600" dirty="0" smtClean="0">
                <a:solidFill>
                  <a:schemeClr val="bg1"/>
                </a:solidFill>
                <a:latin typeface="Segoe Print" panose="02000600000000000000" pitchFamily="2" charset="0"/>
                <a:ea typeface="Calibri" panose="020F0502020204030204" pitchFamily="34" charset="0"/>
                <a:cs typeface="Arial" panose="020B0604020202020204" pitchFamily="34" charset="0"/>
              </a:rPr>
              <a:t>Adult Education </a:t>
            </a:r>
            <a:r>
              <a:rPr lang="en-US" sz="1600" b="1" dirty="0" smtClean="0">
                <a:solidFill>
                  <a:schemeClr val="bg1"/>
                </a:solidFill>
                <a:latin typeface="Segoe Print" panose="02000600000000000000" pitchFamily="2" charset="0"/>
                <a:ea typeface="Calibri" panose="020F0502020204030204" pitchFamily="34" charset="0"/>
                <a:cs typeface="Arial" panose="020B0604020202020204" pitchFamily="34" charset="0"/>
              </a:rPr>
              <a:t>Online</a:t>
            </a:r>
            <a:r>
              <a:rPr lang="en-US" sz="1600" dirty="0" smtClean="0">
                <a:solidFill>
                  <a:schemeClr val="bg1"/>
                </a:solidFill>
                <a:latin typeface="Segoe Print" panose="02000600000000000000" pitchFamily="2" charset="0"/>
                <a:ea typeface="Calibri" panose="020F0502020204030204" pitchFamily="34" charset="0"/>
                <a:cs typeface="Arial" panose="020B0604020202020204" pitchFamily="34" charset="0"/>
              </a:rPr>
              <a:t> Award </a:t>
            </a:r>
            <a:r>
              <a:rPr lang="en-US" sz="1600" dirty="0">
                <a:solidFill>
                  <a:schemeClr val="bg1"/>
                </a:solidFill>
                <a:latin typeface="Segoe Print" panose="02000600000000000000" pitchFamily="2" charset="0"/>
                <a:ea typeface="Calibri" panose="020F0502020204030204" pitchFamily="34" charset="0"/>
                <a:cs typeface="Arial" panose="020B0604020202020204" pitchFamily="34" charset="0"/>
              </a:rPr>
              <a:t>Period                                     </a:t>
            </a:r>
            <a:r>
              <a:rPr lang="en-US" sz="4000" dirty="0">
                <a:solidFill>
                  <a:schemeClr val="bg1"/>
                </a:solidFill>
                <a:ea typeface="Calibri" panose="020F0502020204030204" pitchFamily="34" charset="0"/>
                <a:cs typeface="Arial" panose="020B0604020202020204" pitchFamily="34" charset="0"/>
              </a:rPr>
              <a:t>10.1.18 - </a:t>
            </a:r>
            <a:r>
              <a:rPr lang="en-US" sz="4000" dirty="0" smtClean="0">
                <a:solidFill>
                  <a:schemeClr val="bg1"/>
                </a:solidFill>
                <a:ea typeface="Calibri" panose="020F0502020204030204" pitchFamily="34" charset="0"/>
                <a:cs typeface="Arial" panose="020B0604020202020204" pitchFamily="34" charset="0"/>
              </a:rPr>
              <a:t>6.30.19</a:t>
            </a:r>
            <a:endParaRPr lang="en-US" dirty="0"/>
          </a:p>
        </p:txBody>
      </p:sp>
    </p:spTree>
    <p:extLst>
      <p:ext uri="{BB962C8B-B14F-4D97-AF65-F5344CB8AC3E}">
        <p14:creationId xmlns:p14="http://schemas.microsoft.com/office/powerpoint/2010/main" val="2283620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9" name="TextBox 8"/>
          <p:cNvSpPr txBox="1"/>
          <p:nvPr/>
        </p:nvSpPr>
        <p:spPr>
          <a:xfrm>
            <a:off x="376692" y="2027950"/>
            <a:ext cx="5370286" cy="1877437"/>
          </a:xfrm>
          <a:prstGeom prst="rect">
            <a:avLst/>
          </a:prstGeom>
          <a:noFill/>
        </p:spPr>
        <p:txBody>
          <a:bodyPr wrap="square" rtlCol="0">
            <a:spAutoFit/>
          </a:bodyPr>
          <a:lstStyle/>
          <a:p>
            <a:r>
              <a:rPr lang="en-US" sz="8800" dirty="0" smtClean="0">
                <a:solidFill>
                  <a:srgbClr val="FFC000"/>
                </a:solidFill>
              </a:rPr>
              <a:t>Sarah</a:t>
            </a:r>
            <a:r>
              <a:rPr lang="en-US" sz="7200" b="1" dirty="0" smtClean="0">
                <a:solidFill>
                  <a:srgbClr val="FFC000"/>
                </a:solidFill>
              </a:rPr>
              <a:t> </a:t>
            </a:r>
          </a:p>
          <a:p>
            <a:r>
              <a:rPr lang="en-US" sz="2800" dirty="0" smtClean="0"/>
              <a:t>Dalrymple</a:t>
            </a:r>
            <a:endParaRPr lang="en-US" sz="2800" dirty="0"/>
          </a:p>
        </p:txBody>
      </p:sp>
      <p:sp>
        <p:nvSpPr>
          <p:cNvPr id="11" name="TextBox 10"/>
          <p:cNvSpPr txBox="1"/>
          <p:nvPr/>
        </p:nvSpPr>
        <p:spPr>
          <a:xfrm>
            <a:off x="376692" y="4031544"/>
            <a:ext cx="3744686" cy="2492990"/>
          </a:xfrm>
          <a:prstGeom prst="rect">
            <a:avLst/>
          </a:prstGeom>
          <a:noFill/>
        </p:spPr>
        <p:txBody>
          <a:bodyPr wrap="square" rtlCol="0">
            <a:spAutoFit/>
          </a:bodyPr>
          <a:lstStyle/>
          <a:p>
            <a:r>
              <a:rPr lang="en-US" sz="2600" dirty="0" smtClean="0">
                <a:solidFill>
                  <a:srgbClr val="FFC000"/>
                </a:solidFill>
              </a:rPr>
              <a:t>“Awesome classmates made things easier and helped me realize I wasn’t on this journey alone.”</a:t>
            </a:r>
            <a:endParaRPr lang="en-US" sz="2600" dirty="0">
              <a:solidFill>
                <a:srgbClr val="FFC000"/>
              </a:solidFill>
            </a:endParaRPr>
          </a:p>
        </p:txBody>
      </p:sp>
      <p:cxnSp>
        <p:nvCxnSpPr>
          <p:cNvPr id="21" name="Straight Connector 20"/>
          <p:cNvCxnSpPr/>
          <p:nvPr/>
        </p:nvCxnSpPr>
        <p:spPr>
          <a:xfrm flipH="1">
            <a:off x="4368799" y="2801257"/>
            <a:ext cx="1" cy="3374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91912" y="3373076"/>
            <a:ext cx="1455538" cy="532311"/>
          </a:xfrm>
          <a:prstGeom prst="rect">
            <a:avLst/>
          </a:prstGeom>
        </p:spPr>
      </p:pic>
      <p:sp>
        <p:nvSpPr>
          <p:cNvPr id="32" name="TextBox 31"/>
          <p:cNvSpPr txBox="1"/>
          <p:nvPr/>
        </p:nvSpPr>
        <p:spPr>
          <a:xfrm>
            <a:off x="4593771" y="2719513"/>
            <a:ext cx="7141029" cy="1400383"/>
          </a:xfrm>
          <a:prstGeom prst="rect">
            <a:avLst/>
          </a:prstGeom>
          <a:noFill/>
        </p:spPr>
        <p:txBody>
          <a:bodyPr wrap="square" rtlCol="0">
            <a:spAutoFit/>
          </a:bodyPr>
          <a:lstStyle/>
          <a:p>
            <a:r>
              <a:rPr lang="en-US" sz="6600" dirty="0" smtClean="0"/>
              <a:t>“Well, We Did It!”</a:t>
            </a:r>
          </a:p>
          <a:p>
            <a:r>
              <a:rPr lang="en-US" sz="1900" dirty="0" smtClean="0">
                <a:solidFill>
                  <a:srgbClr val="FFC000"/>
                </a:solidFill>
              </a:rPr>
              <a:t>“We Accomplished a Major Milestone in Life – Graduation.”</a:t>
            </a:r>
            <a:endParaRPr lang="en-US" sz="1900" dirty="0">
              <a:solidFill>
                <a:srgbClr val="FFC000"/>
              </a:solidFill>
            </a:endParaRPr>
          </a:p>
        </p:txBody>
      </p:sp>
      <p:sp>
        <p:nvSpPr>
          <p:cNvPr id="33" name="TextBox 32"/>
          <p:cNvSpPr txBox="1"/>
          <p:nvPr/>
        </p:nvSpPr>
        <p:spPr>
          <a:xfrm>
            <a:off x="4642727" y="4208721"/>
            <a:ext cx="6914571" cy="1977464"/>
          </a:xfrm>
          <a:prstGeom prst="rect">
            <a:avLst/>
          </a:prstGeom>
          <a:noFill/>
        </p:spPr>
        <p:txBody>
          <a:bodyPr wrap="square" rtlCol="0">
            <a:spAutoFit/>
          </a:bodyPr>
          <a:lstStyle/>
          <a:p>
            <a:r>
              <a:rPr lang="en-US" sz="1750" dirty="0" smtClean="0"/>
              <a:t>When Sarah first started adult education classes at Vincennes University, she was scared and nervous. Sarah already had a full plate with a 40-hour work week and a family at home. She doubted her success in the classroom many times, but with the help of her teacher, her fears soon subsided. “One of my favorite things was being able to bounce questions that I didn’t understand off my classmates.”</a:t>
            </a:r>
            <a:endParaRPr lang="en-US" sz="1750" dirty="0"/>
          </a:p>
        </p:txBody>
      </p:sp>
      <p:pic>
        <p:nvPicPr>
          <p:cNvPr id="35" name="Picture 34"/>
          <p:cNvPicPr/>
          <p:nvPr/>
        </p:nvPicPr>
        <p:blipFill rotWithShape="1">
          <a:blip r:embed="rId6">
            <a:extLst>
              <a:ext uri="{28A0092B-C50C-407E-A947-70E740481C1C}">
                <a14:useLocalDpi xmlns:a14="http://schemas.microsoft.com/office/drawing/2010/main" val="0"/>
              </a:ext>
            </a:extLst>
          </a:blip>
          <a:srcRect l="30857" t="13881" r="31429" b="62776"/>
          <a:stretch/>
        </p:blipFill>
        <p:spPr bwMode="auto">
          <a:xfrm>
            <a:off x="3457685" y="4416956"/>
            <a:ext cx="628650" cy="70485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18431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solidFill>
                  <a:srgbClr val="FFC000"/>
                </a:solidFill>
              </a:rPr>
              <a:t>2018-2019 Adult Education Online  </a:t>
            </a:r>
            <a:r>
              <a:rPr lang="en-US" sz="4000" dirty="0"/>
              <a:t>(Request for </a:t>
            </a:r>
            <a:r>
              <a:rPr lang="en-US" sz="4000" dirty="0" smtClean="0"/>
              <a:t>Application)</a:t>
            </a:r>
            <a:endParaRPr 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1467973129"/>
              </p:ext>
            </p:extLst>
          </p:nvPr>
        </p:nvGraphicFramePr>
        <p:xfrm>
          <a:off x="414440" y="3880973"/>
          <a:ext cx="11422116" cy="2487629"/>
        </p:xfrm>
        <a:graphic>
          <a:graphicData uri="http://schemas.openxmlformats.org/drawingml/2006/table">
            <a:tbl>
              <a:tblPr>
                <a:tableStyleId>{5C22544A-7EE6-4342-B048-85BDC9FD1C3A}</a:tableStyleId>
              </a:tblPr>
              <a:tblGrid>
                <a:gridCol w="1109013"/>
                <a:gridCol w="1495839"/>
                <a:gridCol w="25400"/>
                <a:gridCol w="657563"/>
                <a:gridCol w="1120293"/>
                <a:gridCol w="389667"/>
                <a:gridCol w="430019"/>
                <a:gridCol w="6194322"/>
              </a:tblGrid>
              <a:tr h="303131">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gridSpan="5">
                  <a:txBody>
                    <a:bodyPr/>
                    <a:lstStyle/>
                    <a:p>
                      <a:pPr marL="88900" marR="0">
                        <a:lnSpc>
                          <a:spcPct val="107000"/>
                        </a:lnSpc>
                        <a:spcBef>
                          <a:spcPts val="0"/>
                        </a:spcBef>
                        <a:spcAft>
                          <a:spcPts val="0"/>
                        </a:spcAft>
                      </a:pP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1333500" marR="0">
                        <a:lnSpc>
                          <a:spcPct val="107000"/>
                        </a:lnSpc>
                        <a:spcBef>
                          <a:spcPts val="0"/>
                        </a:spcBef>
                        <a:spcAft>
                          <a:spcPts val="0"/>
                        </a:spcAft>
                      </a:pPr>
                      <a:r>
                        <a:rPr lang="en-US" sz="1800" b="1" dirty="0" smtClean="0">
                          <a:solidFill>
                            <a:schemeClr val="bg1"/>
                          </a:solidFill>
                          <a:effectLst/>
                        </a:rPr>
                        <a:t>Date</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303131">
                <a:tc gridSpan="2">
                  <a:txBody>
                    <a:bodyPr/>
                    <a:lstStyle/>
                    <a:p>
                      <a:pPr marL="76200" marR="0">
                        <a:lnSpc>
                          <a:spcPts val="1165"/>
                        </a:lnSpc>
                        <a:spcBef>
                          <a:spcPts val="0"/>
                        </a:spcBef>
                        <a:spcAft>
                          <a:spcPts val="0"/>
                        </a:spcAft>
                      </a:pPr>
                      <a:r>
                        <a:rPr lang="en-US" sz="1800" b="1" dirty="0">
                          <a:solidFill>
                            <a:schemeClr val="bg1"/>
                          </a:solidFill>
                          <a:effectLst/>
                        </a:rPr>
                        <a:t>RFA Issued</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65"/>
                        </a:lnSpc>
                        <a:spcBef>
                          <a:spcPts val="0"/>
                        </a:spcBef>
                        <a:spcAft>
                          <a:spcPts val="0"/>
                        </a:spcAft>
                      </a:pPr>
                      <a:r>
                        <a:rPr lang="en-US" sz="1800" dirty="0" smtClean="0">
                          <a:solidFill>
                            <a:schemeClr val="bg1"/>
                          </a:solidFill>
                          <a:effectLst/>
                          <a:latin typeface="Calibri" panose="020F0502020204030204" pitchFamily="34" charset="0"/>
                          <a:ea typeface="Calibri" panose="020F0502020204030204" pitchFamily="34" charset="0"/>
                          <a:cs typeface="Arial" panose="020B0604020202020204" pitchFamily="34" charset="0"/>
                        </a:rPr>
                        <a:t>TBA</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578251">
                <a:tc gridSpan="2">
                  <a:txBody>
                    <a:bodyPr/>
                    <a:lstStyle/>
                    <a:p>
                      <a:pPr marL="76200" marR="0">
                        <a:lnSpc>
                          <a:spcPts val="1170"/>
                        </a:lnSpc>
                        <a:spcBef>
                          <a:spcPts val="0"/>
                        </a:spcBef>
                        <a:spcAft>
                          <a:spcPts val="0"/>
                        </a:spcAft>
                      </a:pPr>
                      <a:r>
                        <a:rPr lang="en-US" sz="1800" dirty="0">
                          <a:solidFill>
                            <a:schemeClr val="bg1"/>
                          </a:solidFill>
                          <a:effectLst/>
                        </a:rPr>
                        <a:t>RFA Questions Due</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70"/>
                        </a:lnSpc>
                        <a:spcBef>
                          <a:spcPts val="0"/>
                        </a:spcBef>
                        <a:spcAft>
                          <a:spcPts val="0"/>
                        </a:spcAft>
                      </a:pPr>
                      <a:r>
                        <a:rPr lang="en-US" sz="1800" dirty="0">
                          <a:solidFill>
                            <a:schemeClr val="bg1"/>
                          </a:solidFill>
                          <a:effectLst/>
                        </a:rPr>
                        <a:t>Friday, August </a:t>
                      </a:r>
                      <a:r>
                        <a:rPr lang="en-US" sz="1800" dirty="0" smtClean="0">
                          <a:solidFill>
                            <a:schemeClr val="bg1"/>
                          </a:solidFill>
                          <a:effectLst/>
                        </a:rPr>
                        <a:t>10</a:t>
                      </a:r>
                      <a:r>
                        <a:rPr lang="en-US" sz="1800" baseline="30000" dirty="0" smtClean="0">
                          <a:solidFill>
                            <a:schemeClr val="bg1"/>
                          </a:solidFill>
                          <a:effectLst/>
                        </a:rPr>
                        <a:t>th</a:t>
                      </a:r>
                      <a:r>
                        <a:rPr lang="en-US" sz="1800" baseline="0" dirty="0" smtClean="0">
                          <a:solidFill>
                            <a:schemeClr val="bg1"/>
                          </a:solidFill>
                          <a:effectLst/>
                        </a:rPr>
                        <a:t> </a:t>
                      </a:r>
                      <a:r>
                        <a:rPr lang="en-US" sz="1800" dirty="0" smtClean="0">
                          <a:solidFill>
                            <a:schemeClr val="bg1"/>
                          </a:solidFill>
                          <a:effectLst/>
                        </a:rPr>
                        <a:t>, </a:t>
                      </a:r>
                      <a:r>
                        <a:rPr lang="en-US" sz="1800" dirty="0">
                          <a:solidFill>
                            <a:schemeClr val="bg1"/>
                          </a:solidFill>
                          <a:effectLst/>
                        </a:rPr>
                        <a:t>2018 5:00 PM EST (GMT–5)</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303131">
                <a:tc gridSpan="2">
                  <a:txBody>
                    <a:bodyPr/>
                    <a:lstStyle/>
                    <a:p>
                      <a:pPr marL="76200" marR="0">
                        <a:lnSpc>
                          <a:spcPts val="1165"/>
                        </a:lnSpc>
                        <a:spcBef>
                          <a:spcPts val="0"/>
                        </a:spcBef>
                        <a:spcAft>
                          <a:spcPts val="0"/>
                        </a:spcAft>
                      </a:pPr>
                      <a:r>
                        <a:rPr lang="en-US" sz="1800" dirty="0">
                          <a:solidFill>
                            <a:schemeClr val="bg1"/>
                          </a:solidFill>
                          <a:effectLst/>
                        </a:rPr>
                        <a:t>RFA FAQ Released</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gn="ctr">
                        <a:lnSpc>
                          <a:spcPct val="107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Arial" panose="020B0604020202020204" pitchFamily="34" charset="0"/>
                        </a:rPr>
                        <a:t>Posted to </a:t>
                      </a:r>
                      <a:r>
                        <a:rPr lang="en-US" sz="1800" b="1" dirty="0" err="1" smtClean="0">
                          <a:solidFill>
                            <a:schemeClr val="bg1"/>
                          </a:solidFill>
                          <a:effectLst/>
                          <a:latin typeface="Calibri" panose="020F0502020204030204" pitchFamily="34" charset="0"/>
                          <a:ea typeface="Calibri" panose="020F0502020204030204" pitchFamily="34" charset="0"/>
                          <a:cs typeface="Arial" panose="020B0604020202020204" pitchFamily="34" charset="0"/>
                        </a:rPr>
                        <a:t>AmplifyAE</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70"/>
                        </a:lnSpc>
                        <a:spcBef>
                          <a:spcPts val="0"/>
                        </a:spcBef>
                        <a:spcAft>
                          <a:spcPts val="0"/>
                        </a:spcAft>
                      </a:pPr>
                      <a:r>
                        <a:rPr lang="en-US" sz="1800" dirty="0">
                          <a:solidFill>
                            <a:schemeClr val="bg1"/>
                          </a:solidFill>
                          <a:effectLst/>
                        </a:rPr>
                        <a:t>Friday, August </a:t>
                      </a:r>
                      <a:r>
                        <a:rPr lang="en-US" sz="1800" dirty="0" smtClean="0">
                          <a:solidFill>
                            <a:schemeClr val="bg1"/>
                          </a:solidFill>
                          <a:effectLst/>
                        </a:rPr>
                        <a:t>31</a:t>
                      </a:r>
                      <a:r>
                        <a:rPr lang="en-US" sz="1800" baseline="30000" dirty="0" smtClean="0">
                          <a:solidFill>
                            <a:schemeClr val="bg1"/>
                          </a:solidFill>
                          <a:effectLst/>
                        </a:rPr>
                        <a:t>st</a:t>
                      </a:r>
                      <a:r>
                        <a:rPr lang="en-US" sz="1800" baseline="0" dirty="0" smtClean="0">
                          <a:solidFill>
                            <a:schemeClr val="bg1"/>
                          </a:solidFill>
                          <a:effectLst/>
                        </a:rPr>
                        <a:t> </a:t>
                      </a:r>
                      <a:r>
                        <a:rPr lang="en-US" sz="1800" dirty="0" smtClean="0">
                          <a:solidFill>
                            <a:schemeClr val="bg1"/>
                          </a:solidFill>
                          <a:effectLst/>
                        </a:rPr>
                        <a:t>, </a:t>
                      </a:r>
                      <a:r>
                        <a:rPr lang="en-US" sz="1800" dirty="0">
                          <a:solidFill>
                            <a:schemeClr val="bg1"/>
                          </a:solidFill>
                          <a:effectLst/>
                        </a:rPr>
                        <a:t>2018</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477415">
                <a:tc gridSpan="7">
                  <a:txBody>
                    <a:bodyPr/>
                    <a:lstStyle/>
                    <a:p>
                      <a:pPr marL="76200" marR="0">
                        <a:lnSpc>
                          <a:spcPts val="1165"/>
                        </a:lnSpc>
                        <a:spcBef>
                          <a:spcPts val="0"/>
                        </a:spcBef>
                        <a:spcAft>
                          <a:spcPts val="0"/>
                        </a:spcAft>
                      </a:pPr>
                      <a:r>
                        <a:rPr lang="en-US" sz="1800" b="1" dirty="0">
                          <a:solidFill>
                            <a:schemeClr val="bg1"/>
                          </a:solidFill>
                          <a:effectLst/>
                        </a:rPr>
                        <a:t>RFA/Grant Application Submission Deadline</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0800" marR="0">
                        <a:lnSpc>
                          <a:spcPts val="1170"/>
                        </a:lnSpc>
                        <a:spcBef>
                          <a:spcPts val="0"/>
                        </a:spcBef>
                        <a:spcAft>
                          <a:spcPts val="0"/>
                        </a:spcAft>
                      </a:pPr>
                      <a:r>
                        <a:rPr lang="en-US" sz="1800" b="1" dirty="0">
                          <a:solidFill>
                            <a:schemeClr val="bg1"/>
                          </a:solidFill>
                          <a:effectLst/>
                        </a:rPr>
                        <a:t>Monday, September 17</a:t>
                      </a:r>
                      <a:r>
                        <a:rPr lang="en-US" sz="1800" b="1" baseline="30000" dirty="0">
                          <a:solidFill>
                            <a:schemeClr val="bg1"/>
                          </a:solidFill>
                          <a:effectLst/>
                        </a:rPr>
                        <a:t>nd</a:t>
                      </a:r>
                      <a:r>
                        <a:rPr lang="en-US" sz="1800" b="1" dirty="0">
                          <a:solidFill>
                            <a:schemeClr val="bg1"/>
                          </a:solidFill>
                          <a:effectLst/>
                        </a:rPr>
                        <a:t>, 2018 5:00 PM EST (GMT–5)</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238707">
                <a:tc gridSpan="7">
                  <a:txBody>
                    <a:bodyPr/>
                    <a:lstStyle/>
                    <a:p>
                      <a:pPr marL="76200" marR="0">
                        <a:lnSpc>
                          <a:spcPts val="1165"/>
                        </a:lnSpc>
                        <a:spcBef>
                          <a:spcPts val="0"/>
                        </a:spcBef>
                        <a:spcAft>
                          <a:spcPts val="0"/>
                        </a:spcAft>
                      </a:pPr>
                      <a:r>
                        <a:rPr lang="en-US" sz="1800" b="1" dirty="0">
                          <a:solidFill>
                            <a:schemeClr val="bg1"/>
                          </a:solidFill>
                          <a:effectLst/>
                        </a:rPr>
                        <a:t>Award Decisions Issued</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0800" marR="0">
                        <a:lnSpc>
                          <a:spcPts val="1165"/>
                        </a:lnSpc>
                        <a:spcBef>
                          <a:spcPts val="0"/>
                        </a:spcBef>
                        <a:spcAft>
                          <a:spcPts val="0"/>
                        </a:spcAft>
                      </a:pPr>
                      <a:r>
                        <a:rPr lang="en-US" sz="1800" b="1" dirty="0">
                          <a:solidFill>
                            <a:schemeClr val="bg1"/>
                          </a:solidFill>
                          <a:effectLst/>
                        </a:rPr>
                        <a:t>Monday, September </a:t>
                      </a:r>
                      <a:r>
                        <a:rPr lang="en-US" sz="1800" b="1" dirty="0" smtClean="0">
                          <a:solidFill>
                            <a:schemeClr val="bg1"/>
                          </a:solidFill>
                          <a:effectLst/>
                        </a:rPr>
                        <a:t>24</a:t>
                      </a:r>
                      <a:r>
                        <a:rPr lang="en-US" sz="1800" b="1" baseline="30000" dirty="0" smtClean="0">
                          <a:solidFill>
                            <a:schemeClr val="bg1"/>
                          </a:solidFill>
                          <a:effectLst/>
                        </a:rPr>
                        <a:t>th</a:t>
                      </a:r>
                      <a:r>
                        <a:rPr lang="en-US" sz="1800" b="1" baseline="0" dirty="0" smtClean="0">
                          <a:solidFill>
                            <a:schemeClr val="bg1"/>
                          </a:solidFill>
                          <a:effectLst/>
                        </a:rPr>
                        <a:t> </a:t>
                      </a:r>
                      <a:r>
                        <a:rPr lang="en-US" sz="1800" b="1" dirty="0" smtClean="0">
                          <a:solidFill>
                            <a:schemeClr val="bg1"/>
                          </a:solidFill>
                          <a:effectLst/>
                        </a:rPr>
                        <a:t>, </a:t>
                      </a:r>
                      <a:r>
                        <a:rPr lang="en-US" sz="1800" b="1" dirty="0">
                          <a:solidFill>
                            <a:schemeClr val="bg1"/>
                          </a:solidFill>
                          <a:effectLst/>
                        </a:rPr>
                        <a:t>2018</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bl>
          </a:graphicData>
        </a:graphic>
      </p:graphicFrame>
      <p:sp>
        <p:nvSpPr>
          <p:cNvPr id="7" name="Oval 6"/>
          <p:cNvSpPr/>
          <p:nvPr/>
        </p:nvSpPr>
        <p:spPr>
          <a:xfrm>
            <a:off x="8069699" y="2557534"/>
            <a:ext cx="4122301" cy="203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418129" y="2832299"/>
            <a:ext cx="3666691" cy="2277547"/>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400" dirty="0" smtClean="0">
                <a:solidFill>
                  <a:schemeClr val="bg1"/>
                </a:solidFill>
                <a:ea typeface="Candara" panose="020E0502030303020204" pitchFamily="34" charset="0"/>
                <a:cs typeface="Times New Roman" panose="02020603050405020304" pitchFamily="18" charset="0"/>
              </a:rPr>
              <a:t>    </a:t>
            </a:r>
            <a:r>
              <a:rPr lang="en-US" altLang="en-US" sz="1400" b="1" dirty="0" smtClean="0">
                <a:solidFill>
                  <a:schemeClr val="bg1"/>
                </a:solidFill>
                <a:ea typeface="Candara" panose="020E0502030303020204" pitchFamily="34" charset="0"/>
                <a:cs typeface="Times New Roman" panose="02020603050405020304" pitchFamily="18" charset="0"/>
              </a:rPr>
              <a:t>2018-2019</a:t>
            </a:r>
            <a:r>
              <a:rPr lang="en-US" altLang="en-US" sz="1400" dirty="0" smtClean="0">
                <a:solidFill>
                  <a:schemeClr val="bg1"/>
                </a:solidFill>
                <a:ea typeface="Candara" panose="020E0502030303020204" pitchFamily="34" charset="0"/>
                <a:cs typeface="Times New Roman" panose="02020603050405020304" pitchFamily="18" charset="0"/>
              </a:rPr>
              <a:t> Adult Education Online</a:t>
            </a:r>
          </a:p>
          <a:p>
            <a:pPr lvl="0" defTabSz="914400" eaLnBrk="0" fontAlgn="base" hangingPunct="0">
              <a:spcBef>
                <a:spcPct val="0"/>
              </a:spcBef>
              <a:spcAft>
                <a:spcPct val="0"/>
              </a:spcAft>
            </a:pPr>
            <a:r>
              <a:rPr lang="en-US" altLang="en-US" sz="5400" dirty="0" smtClean="0">
                <a:latin typeface="Segoe Print" panose="02000600000000000000" pitchFamily="2" charset="0"/>
                <a:ea typeface="Candara" panose="020E0502030303020204" pitchFamily="34" charset="0"/>
                <a:cs typeface="Times New Roman" panose="02020603050405020304" pitchFamily="18" charset="0"/>
              </a:rPr>
              <a:t>Timelines</a:t>
            </a:r>
          </a:p>
          <a:p>
            <a:pPr defTabSz="914400" eaLnBrk="0" fontAlgn="base" hangingPunct="0">
              <a:spcBef>
                <a:spcPct val="0"/>
              </a:spcBef>
              <a:spcAft>
                <a:spcPct val="0"/>
              </a:spcAft>
            </a:pPr>
            <a:r>
              <a:rPr lang="en-US" altLang="en-US" sz="1600" dirty="0" smtClean="0">
                <a:solidFill>
                  <a:schemeClr val="bg1"/>
                </a:solidFill>
                <a:latin typeface="Segoe Print" panose="02000600000000000000" pitchFamily="2" charset="0"/>
              </a:rPr>
              <a:t>  </a:t>
            </a:r>
            <a:r>
              <a:rPr lang="en-US" altLang="en-US" sz="2000" dirty="0" smtClean="0">
                <a:solidFill>
                  <a:schemeClr val="bg1"/>
                </a:solidFill>
              </a:rPr>
              <a:t>Request </a:t>
            </a:r>
            <a:r>
              <a:rPr lang="en-US" altLang="en-US" sz="2000" dirty="0">
                <a:solidFill>
                  <a:schemeClr val="bg1"/>
                </a:solidFill>
              </a:rPr>
              <a:t>for Application </a:t>
            </a:r>
          </a:p>
          <a:p>
            <a:pPr lvl="0" defTabSz="914400" eaLnBrk="0" fontAlgn="base" hangingPunct="0">
              <a:spcBef>
                <a:spcPct val="0"/>
              </a:spcBef>
              <a:spcAft>
                <a:spcPct val="0"/>
              </a:spcAft>
            </a:pPr>
            <a:endParaRPr lang="en-US" altLang="en-US" sz="5400" dirty="0">
              <a:solidFill>
                <a:schemeClr val="bg1"/>
              </a:solidFill>
            </a:endParaRPr>
          </a:p>
        </p:txBody>
      </p:sp>
    </p:spTree>
    <p:extLst>
      <p:ext uri="{BB962C8B-B14F-4D97-AF65-F5344CB8AC3E}">
        <p14:creationId xmlns:p14="http://schemas.microsoft.com/office/powerpoint/2010/main" val="6733662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solidFill>
                  <a:srgbClr val="FFC000"/>
                </a:solidFill>
              </a:rPr>
              <a:t>2018-2019 Adult Education Online  </a:t>
            </a:r>
            <a:r>
              <a:rPr lang="en-US" sz="4000" dirty="0"/>
              <a:t>(Request for </a:t>
            </a:r>
            <a:r>
              <a:rPr lang="en-US" sz="4000" dirty="0" smtClean="0"/>
              <a:t>Application)</a:t>
            </a:r>
            <a:endParaRPr lang="en-US" sz="4000" dirty="0"/>
          </a:p>
        </p:txBody>
      </p:sp>
      <p:sp>
        <p:nvSpPr>
          <p:cNvPr id="7" name="Oval 6"/>
          <p:cNvSpPr/>
          <p:nvPr/>
        </p:nvSpPr>
        <p:spPr>
          <a:xfrm>
            <a:off x="7930000" y="2627830"/>
            <a:ext cx="3982065" cy="2367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992602" y="3041921"/>
            <a:ext cx="4073456" cy="1569660"/>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600" b="1" dirty="0" smtClean="0">
                <a:solidFill>
                  <a:schemeClr val="bg1"/>
                </a:solidFill>
              </a:rPr>
              <a:t>       </a:t>
            </a:r>
            <a:r>
              <a:rPr lang="en-US" altLang="en-US" sz="1400" b="1" dirty="0" smtClean="0">
                <a:solidFill>
                  <a:schemeClr val="bg1"/>
                </a:solidFill>
              </a:rPr>
              <a:t>2018-2019 </a:t>
            </a:r>
            <a:r>
              <a:rPr lang="en-US" altLang="en-US" sz="1400" dirty="0" smtClean="0">
                <a:solidFill>
                  <a:schemeClr val="bg1"/>
                </a:solidFill>
              </a:rPr>
              <a:t>Adult Education Online</a:t>
            </a:r>
          </a:p>
          <a:p>
            <a:pPr lvl="0" defTabSz="914400" eaLnBrk="0" fontAlgn="base" hangingPunct="0">
              <a:spcBef>
                <a:spcPct val="0"/>
              </a:spcBef>
              <a:spcAft>
                <a:spcPct val="0"/>
              </a:spcAft>
            </a:pPr>
            <a:r>
              <a:rPr lang="en-US" altLang="en-US" sz="6000" dirty="0" smtClean="0">
                <a:latin typeface="Segoe Print" panose="02000600000000000000" pitchFamily="2" charset="0"/>
              </a:rPr>
              <a:t>Questions</a:t>
            </a:r>
          </a:p>
          <a:p>
            <a:pPr lvl="0" defTabSz="914400" eaLnBrk="0" fontAlgn="base" hangingPunct="0">
              <a:spcBef>
                <a:spcPct val="0"/>
              </a:spcBef>
              <a:spcAft>
                <a:spcPct val="0"/>
              </a:spcAft>
            </a:pPr>
            <a:r>
              <a:rPr lang="en-US" altLang="en-US" sz="2000" dirty="0" smtClean="0">
                <a:solidFill>
                  <a:schemeClr val="bg1"/>
                </a:solidFill>
              </a:rPr>
              <a:t>      Request for Application </a:t>
            </a:r>
            <a:endParaRPr lang="en-US" altLang="en-US" sz="2000" dirty="0">
              <a:solidFill>
                <a:schemeClr val="bg1"/>
              </a:solidFill>
            </a:endParaRPr>
          </a:p>
        </p:txBody>
      </p:sp>
      <p:sp>
        <p:nvSpPr>
          <p:cNvPr id="5" name="TextBox 4"/>
          <p:cNvSpPr txBox="1"/>
          <p:nvPr/>
        </p:nvSpPr>
        <p:spPr>
          <a:xfrm>
            <a:off x="489156" y="3811711"/>
            <a:ext cx="8421329" cy="1600438"/>
          </a:xfrm>
          <a:prstGeom prst="rect">
            <a:avLst/>
          </a:prstGeom>
          <a:noFill/>
        </p:spPr>
        <p:txBody>
          <a:bodyPr wrap="square" rtlCol="0">
            <a:spAutoFit/>
          </a:bodyPr>
          <a:lstStyle/>
          <a:p>
            <a:r>
              <a:rPr lang="en-US" sz="6000" dirty="0" smtClean="0">
                <a:solidFill>
                  <a:srgbClr val="FFC000"/>
                </a:solidFill>
                <a:latin typeface="Segoe Print" panose="02000600000000000000" pitchFamily="2" charset="0"/>
              </a:rPr>
              <a:t>Scott Mills</a:t>
            </a:r>
          </a:p>
          <a:p>
            <a:r>
              <a:rPr lang="en-US" dirty="0" smtClean="0"/>
              <a:t>DWD Adult Education Grants Manager | </a:t>
            </a:r>
            <a:r>
              <a:rPr lang="en-US" sz="2000" dirty="0" smtClean="0">
                <a:hlinkClick r:id="rId3"/>
              </a:rPr>
              <a:t>smills1@dwd.in.gov</a:t>
            </a:r>
            <a:endParaRPr lang="en-US" sz="2000" dirty="0" smtClean="0"/>
          </a:p>
          <a:p>
            <a:endParaRPr lang="en-US" dirty="0"/>
          </a:p>
        </p:txBody>
      </p:sp>
      <p:sp>
        <p:nvSpPr>
          <p:cNvPr id="9" name="TextBox 8"/>
          <p:cNvSpPr txBox="1"/>
          <p:nvPr/>
        </p:nvSpPr>
        <p:spPr>
          <a:xfrm>
            <a:off x="489156" y="5248920"/>
            <a:ext cx="9719187" cy="1508105"/>
          </a:xfrm>
          <a:prstGeom prst="rect">
            <a:avLst/>
          </a:prstGeom>
          <a:noFill/>
        </p:spPr>
        <p:txBody>
          <a:bodyPr wrap="square" rtlCol="0">
            <a:spAutoFit/>
          </a:bodyPr>
          <a:lstStyle/>
          <a:p>
            <a:r>
              <a:rPr lang="en-US" sz="3600" dirty="0" smtClean="0"/>
              <a:t>Application and RFA Question Submission</a:t>
            </a:r>
          </a:p>
          <a:p>
            <a:r>
              <a:rPr lang="en-US" sz="2000" dirty="0" smtClean="0">
                <a:hlinkClick r:id="rId4"/>
              </a:rPr>
              <a:t>AdultEd@dwd.in.gov</a:t>
            </a:r>
            <a:endParaRPr lang="en-US" sz="2000" dirty="0" smtClean="0"/>
          </a:p>
          <a:p>
            <a:endParaRPr lang="en-US" dirty="0" smtClean="0"/>
          </a:p>
          <a:p>
            <a:endParaRPr lang="en-US" dirty="0"/>
          </a:p>
        </p:txBody>
      </p:sp>
    </p:spTree>
    <p:extLst>
      <p:ext uri="{BB962C8B-B14F-4D97-AF65-F5344CB8AC3E}">
        <p14:creationId xmlns:p14="http://schemas.microsoft.com/office/powerpoint/2010/main" val="2112748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8137" t="1745" r="7909" b="2807"/>
          <a:stretch/>
        </p:blipFill>
        <p:spPr>
          <a:xfrm>
            <a:off x="9847126" y="854175"/>
            <a:ext cx="1680542" cy="5430511"/>
          </a:xfrm>
          <a:prstGeom prst="rect">
            <a:avLst/>
          </a:prstGeom>
          <a:ln>
            <a:solidFill>
              <a:schemeClr val="tx1"/>
            </a:solidFill>
          </a:ln>
          <a:effectLst>
            <a:reflection blurRad="6350" stA="50000" endA="300" endPos="55000" dir="5400000" sy="-100000" algn="bl" rotWithShape="0"/>
          </a:effectLst>
        </p:spPr>
      </p:pic>
      <p:sp>
        <p:nvSpPr>
          <p:cNvPr id="7" name="Title 1"/>
          <p:cNvSpPr>
            <a:spLocks noGrp="1"/>
          </p:cNvSpPr>
          <p:nvPr>
            <p:ph type="title"/>
          </p:nvPr>
        </p:nvSpPr>
        <p:spPr>
          <a:xfrm>
            <a:off x="2390231" y="926971"/>
            <a:ext cx="7136054" cy="1246704"/>
          </a:xfrm>
        </p:spPr>
        <p:txBody>
          <a:bodyPr>
            <a:normAutofit fontScale="90000"/>
          </a:bodyPr>
          <a:lstStyle/>
          <a:p>
            <a:r>
              <a:rPr lang="en-US" sz="4900" b="1" dirty="0" smtClean="0">
                <a:solidFill>
                  <a:srgbClr val="FFC000"/>
                </a:solidFill>
              </a:rPr>
              <a:t>Shruti</a:t>
            </a:r>
            <a:r>
              <a:rPr lang="en-US" sz="4900" dirty="0" smtClean="0">
                <a:solidFill>
                  <a:srgbClr val="FFC000"/>
                </a:solidFill>
              </a:rPr>
              <a:t> Shrivastava</a:t>
            </a:r>
            <a:br>
              <a:rPr lang="en-US" sz="4900" dirty="0" smtClean="0">
                <a:solidFill>
                  <a:srgbClr val="FFC000"/>
                </a:solidFill>
              </a:rPr>
            </a:br>
            <a:r>
              <a:rPr lang="en-US" sz="2400" dirty="0" smtClean="0"/>
              <a:t>Program Coordinator</a:t>
            </a:r>
            <a:br>
              <a:rPr lang="en-US" sz="2400" dirty="0" smtClean="0"/>
            </a:br>
            <a:r>
              <a:rPr lang="en-US" sz="2400" dirty="0" smtClean="0"/>
              <a:t>Ss</a:t>
            </a:r>
            <a:r>
              <a:rPr lang="en-US" sz="2400" cap="none" dirty="0" smtClean="0"/>
              <a:t>hrivastava@dwd.in.gov</a:t>
            </a:r>
            <a:endParaRPr lang="en-US" sz="2400" cap="none" dirty="0"/>
          </a:p>
        </p:txBody>
      </p:sp>
      <p:sp>
        <p:nvSpPr>
          <p:cNvPr id="2" name="TextBox 1"/>
          <p:cNvSpPr txBox="1"/>
          <p:nvPr/>
        </p:nvSpPr>
        <p:spPr>
          <a:xfrm>
            <a:off x="964527" y="2173675"/>
            <a:ext cx="8618007" cy="2646878"/>
          </a:xfrm>
          <a:prstGeom prst="rect">
            <a:avLst/>
          </a:prstGeom>
          <a:noFill/>
        </p:spPr>
        <p:txBody>
          <a:bodyPr wrap="square" rtlCol="0">
            <a:spAutoFit/>
          </a:bodyPr>
          <a:lstStyle/>
          <a:p>
            <a:endParaRPr lang="en-US" dirty="0"/>
          </a:p>
          <a:p>
            <a:r>
              <a:rPr lang="en-US" sz="2800" dirty="0" smtClean="0">
                <a:latin typeface="Segoe Print" panose="02000600000000000000" pitchFamily="2" charset="0"/>
              </a:rPr>
              <a:t>“I </a:t>
            </a:r>
            <a:r>
              <a:rPr lang="en-US" sz="2800" dirty="0">
                <a:latin typeface="Segoe Print" panose="02000600000000000000" pitchFamily="2" charset="0"/>
              </a:rPr>
              <a:t>am very excited to be a part of </a:t>
            </a:r>
            <a:r>
              <a:rPr lang="en-US" sz="2800" dirty="0" smtClean="0">
                <a:latin typeface="Segoe Print" panose="02000600000000000000" pitchFamily="2" charset="0"/>
              </a:rPr>
              <a:t>the Adult </a:t>
            </a:r>
            <a:r>
              <a:rPr lang="en-US" sz="2800" dirty="0">
                <a:latin typeface="Segoe Print" panose="02000600000000000000" pitchFamily="2" charset="0"/>
              </a:rPr>
              <a:t>Education Team. I am looking forward to </a:t>
            </a:r>
            <a:r>
              <a:rPr lang="en-US" sz="2800" dirty="0" smtClean="0">
                <a:latin typeface="Segoe Print" panose="02000600000000000000" pitchFamily="2" charset="0"/>
              </a:rPr>
              <a:t>participating </a:t>
            </a:r>
            <a:r>
              <a:rPr lang="en-US" sz="2800" dirty="0">
                <a:latin typeface="Segoe Print" panose="02000600000000000000" pitchFamily="2" charset="0"/>
              </a:rPr>
              <a:t>and </a:t>
            </a:r>
            <a:r>
              <a:rPr lang="en-US" sz="2800" dirty="0" smtClean="0">
                <a:latin typeface="Segoe Print" panose="02000600000000000000" pitchFamily="2" charset="0"/>
              </a:rPr>
              <a:t>contributing </a:t>
            </a:r>
            <a:r>
              <a:rPr lang="en-US" sz="2800" dirty="0">
                <a:latin typeface="Segoe Print" panose="02000600000000000000" pitchFamily="2" charset="0"/>
              </a:rPr>
              <a:t>in the various projects focusing on </a:t>
            </a:r>
            <a:r>
              <a:rPr lang="en-US" sz="2800" dirty="0" smtClean="0">
                <a:latin typeface="Segoe Print" panose="02000600000000000000" pitchFamily="2" charset="0"/>
              </a:rPr>
              <a:t>workforce </a:t>
            </a:r>
            <a:r>
              <a:rPr lang="en-US" sz="2800" dirty="0">
                <a:latin typeface="Segoe Print" panose="02000600000000000000" pitchFamily="2" charset="0"/>
              </a:rPr>
              <a:t>development</a:t>
            </a:r>
            <a:r>
              <a:rPr lang="en-US" sz="2800" dirty="0" smtClean="0">
                <a:latin typeface="Segoe Print" panose="02000600000000000000" pitchFamily="2" charset="0"/>
              </a:rPr>
              <a:t>.” </a:t>
            </a:r>
          </a:p>
          <a:p>
            <a:endParaRPr lang="en-US" dirty="0"/>
          </a:p>
          <a:p>
            <a:endParaRPr lang="en-US" dirty="0"/>
          </a:p>
        </p:txBody>
      </p:sp>
      <p:sp>
        <p:nvSpPr>
          <p:cNvPr id="3" name="TextBox 2"/>
          <p:cNvSpPr txBox="1"/>
          <p:nvPr/>
        </p:nvSpPr>
        <p:spPr>
          <a:xfrm>
            <a:off x="953161" y="4407249"/>
            <a:ext cx="8640740" cy="1877437"/>
          </a:xfrm>
          <a:prstGeom prst="rect">
            <a:avLst/>
          </a:prstGeom>
          <a:solidFill>
            <a:srgbClr val="FFC000"/>
          </a:solidFill>
          <a:effectLst>
            <a:reflection blurRad="6350" stA="50000" endA="300" endPos="55500" dist="101600" dir="5400000" sy="-100000" algn="bl" rotWithShape="0"/>
          </a:effectLst>
        </p:spPr>
        <p:txBody>
          <a:bodyPr wrap="square" rtlCol="0">
            <a:spAutoFit/>
          </a:bodyPr>
          <a:lstStyle/>
          <a:p>
            <a:r>
              <a:rPr lang="en-US" sz="3600" dirty="0" smtClean="0">
                <a:solidFill>
                  <a:schemeClr val="bg1"/>
                </a:solidFill>
              </a:rPr>
              <a:t>  Fun Facts!</a:t>
            </a:r>
          </a:p>
          <a:p>
            <a:pPr marL="285750" indent="-285750">
              <a:buFont typeface="Arial" panose="020B0604020202020204" pitchFamily="34" charset="0"/>
              <a:buChar char="•"/>
            </a:pPr>
            <a:r>
              <a:rPr lang="en-US" sz="2000" dirty="0" smtClean="0">
                <a:solidFill>
                  <a:schemeClr val="bg1"/>
                </a:solidFill>
              </a:rPr>
              <a:t>Came to the United States in 2015</a:t>
            </a:r>
          </a:p>
          <a:p>
            <a:pPr marL="285750" indent="-285750">
              <a:buFont typeface="Arial" panose="020B0604020202020204" pitchFamily="34" charset="0"/>
              <a:buChar char="•"/>
            </a:pPr>
            <a:r>
              <a:rPr lang="en-US" sz="2000" dirty="0" smtClean="0">
                <a:solidFill>
                  <a:schemeClr val="bg1"/>
                </a:solidFill>
              </a:rPr>
              <a:t>Started her </a:t>
            </a:r>
            <a:r>
              <a:rPr lang="en-US" sz="2000" b="1" dirty="0" smtClean="0">
                <a:solidFill>
                  <a:schemeClr val="bg1"/>
                </a:solidFill>
              </a:rPr>
              <a:t>Master’s degree </a:t>
            </a:r>
            <a:r>
              <a:rPr lang="en-US" sz="2000" dirty="0" smtClean="0">
                <a:solidFill>
                  <a:schemeClr val="bg1"/>
                </a:solidFill>
              </a:rPr>
              <a:t>(Master of Public Affairs, MPA) in 2016</a:t>
            </a:r>
          </a:p>
          <a:p>
            <a:pPr marL="285750" indent="-285750">
              <a:buFont typeface="Arial" panose="020B0604020202020204" pitchFamily="34" charset="0"/>
              <a:buChar char="•"/>
            </a:pPr>
            <a:r>
              <a:rPr lang="en-US" sz="2000" dirty="0" smtClean="0">
                <a:solidFill>
                  <a:schemeClr val="bg1"/>
                </a:solidFill>
              </a:rPr>
              <a:t>Joined </a:t>
            </a:r>
            <a:r>
              <a:rPr lang="en-US" sz="2000" b="1" dirty="0" smtClean="0">
                <a:solidFill>
                  <a:schemeClr val="bg1"/>
                </a:solidFill>
              </a:rPr>
              <a:t>DWD</a:t>
            </a:r>
            <a:r>
              <a:rPr lang="en-US" sz="2000" dirty="0" smtClean="0">
                <a:solidFill>
                  <a:schemeClr val="bg1"/>
                </a:solidFill>
              </a:rPr>
              <a:t> in </a:t>
            </a:r>
            <a:r>
              <a:rPr lang="en-US" sz="2000" b="1" dirty="0" smtClean="0">
                <a:solidFill>
                  <a:schemeClr val="bg1"/>
                </a:solidFill>
              </a:rPr>
              <a:t>August 2018</a:t>
            </a:r>
          </a:p>
          <a:p>
            <a:pPr marL="285750" indent="-285750">
              <a:buFont typeface="Arial" panose="020B0604020202020204" pitchFamily="34" charset="0"/>
              <a:buChar char="•"/>
            </a:pPr>
            <a:r>
              <a:rPr lang="en-US" sz="2000" dirty="0" smtClean="0">
                <a:solidFill>
                  <a:schemeClr val="bg1"/>
                </a:solidFill>
              </a:rPr>
              <a:t>Enjoys cooking, painting, books, documentaries, and decorating</a:t>
            </a:r>
            <a:endParaRPr lang="en-US" sz="2000" dirty="0">
              <a:solidFill>
                <a:schemeClr val="bg1"/>
              </a:solidFill>
            </a:endParaRPr>
          </a:p>
        </p:txBody>
      </p:sp>
    </p:spTree>
    <p:extLst>
      <p:ext uri="{BB962C8B-B14F-4D97-AF65-F5344CB8AC3E}">
        <p14:creationId xmlns:p14="http://schemas.microsoft.com/office/powerpoint/2010/main" val="27023622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918475570"/>
              </p:ext>
            </p:extLst>
          </p:nvPr>
        </p:nvGraphicFramePr>
        <p:xfrm>
          <a:off x="6908798" y="623588"/>
          <a:ext cx="4615543" cy="6060240"/>
        </p:xfrm>
        <a:graphic>
          <a:graphicData uri="http://schemas.openxmlformats.org/drawingml/2006/table">
            <a:tbl>
              <a:tblPr firstRow="1" bandRow="1">
                <a:tableStyleId>{5C22544A-7EE6-4342-B048-85BDC9FD1C3A}</a:tableStyleId>
              </a:tblPr>
              <a:tblGrid>
                <a:gridCol w="1642380"/>
                <a:gridCol w="1434649"/>
                <a:gridCol w="1538514"/>
              </a:tblGrid>
              <a:tr h="0">
                <a:tc>
                  <a:txBody>
                    <a:bodyPr/>
                    <a:lstStyle/>
                    <a:p>
                      <a:pPr algn="ctr"/>
                      <a:r>
                        <a:rPr lang="en-US" dirty="0" smtClean="0"/>
                        <a:t>STATEWIDE</a:t>
                      </a:r>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344638">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124</a:t>
                      </a:r>
                      <a:endParaRPr lang="en-US" dirty="0"/>
                    </a:p>
                  </a:txBody>
                  <a:tcPr/>
                </a:tc>
              </a:tr>
              <a:tr h="521211">
                <a:tc>
                  <a:txBody>
                    <a:bodyPr/>
                    <a:lstStyle/>
                    <a:p>
                      <a:pPr algn="l"/>
                      <a:r>
                        <a:rPr lang="en-US" dirty="0" smtClean="0"/>
                        <a:t>Enrollment Rate</a:t>
                      </a:r>
                      <a:endParaRPr lang="en-US" dirty="0"/>
                    </a:p>
                  </a:txBody>
                  <a:tcPr/>
                </a:tc>
                <a:tc>
                  <a:txBody>
                    <a:bodyPr/>
                    <a:lstStyle/>
                    <a:p>
                      <a:pPr algn="ctr"/>
                      <a:r>
                        <a:rPr lang="en-US" dirty="0" smtClean="0"/>
                        <a:t>---</a:t>
                      </a:r>
                      <a:endParaRPr lang="en-US" dirty="0"/>
                    </a:p>
                  </a:txBody>
                  <a:tcPr/>
                </a:tc>
                <a:tc>
                  <a:txBody>
                    <a:bodyPr/>
                    <a:lstStyle/>
                    <a:p>
                      <a:pPr algn="ctr"/>
                      <a:endParaRPr lang="en-US" dirty="0"/>
                    </a:p>
                  </a:txBody>
                  <a:tcPr/>
                </a:tc>
              </a:tr>
              <a:tr h="344638">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84</a:t>
                      </a:r>
                      <a:endParaRPr lang="en-US" dirty="0"/>
                    </a:p>
                  </a:txBody>
                  <a:tcPr/>
                </a:tc>
              </a:tr>
              <a:tr h="349575">
                <a:tc>
                  <a:txBody>
                    <a:bodyPr/>
                    <a:lstStyle/>
                    <a:p>
                      <a:pPr algn="l"/>
                      <a:r>
                        <a:rPr lang="en-US" dirty="0" smtClean="0"/>
                        <a:t>Completers</a:t>
                      </a:r>
                      <a:endParaRPr lang="en-US" dirty="0"/>
                    </a:p>
                  </a:txBody>
                  <a:tcPr/>
                </a:tc>
                <a:tc>
                  <a:txBody>
                    <a:bodyPr/>
                    <a:lstStyle/>
                    <a:p>
                      <a:pPr algn="ctr"/>
                      <a:r>
                        <a:rPr lang="en-US" dirty="0" smtClean="0"/>
                        <a:t>1,440</a:t>
                      </a:r>
                      <a:endParaRPr lang="en-US" dirty="0"/>
                    </a:p>
                  </a:txBody>
                  <a:tcPr/>
                </a:tc>
                <a:tc>
                  <a:txBody>
                    <a:bodyPr/>
                    <a:lstStyle/>
                    <a:p>
                      <a:pPr algn="ctr"/>
                      <a:r>
                        <a:rPr lang="en-US" dirty="0" smtClean="0"/>
                        <a:t>39</a:t>
                      </a:r>
                      <a:endParaRPr lang="en-US" dirty="0"/>
                    </a:p>
                  </a:txBody>
                  <a:tcPr/>
                </a:tc>
              </a:tr>
              <a:tr h="521211">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97.5%</a:t>
                      </a:r>
                      <a:endParaRPr lang="en-US" dirty="0"/>
                    </a:p>
                  </a:txBody>
                  <a:tcPr/>
                </a:tc>
              </a:tr>
              <a:tr h="390960">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r>
              <a:tr h="521211">
                <a:tc>
                  <a:txBody>
                    <a:bodyPr/>
                    <a:lstStyle/>
                    <a:p>
                      <a:pPr algn="l"/>
                      <a:r>
                        <a:rPr lang="en-US" dirty="0" smtClean="0"/>
                        <a:t>Dropped Rate</a:t>
                      </a:r>
                      <a:endParaRPr lang="en-US" dirty="0"/>
                    </a:p>
                  </a:txBody>
                  <a:tcPr/>
                </a:tc>
                <a:tc>
                  <a:txBody>
                    <a:bodyPr/>
                    <a:lstStyle/>
                    <a:p>
                      <a:pPr algn="ctr"/>
                      <a:r>
                        <a:rPr lang="en-US" dirty="0" smtClean="0"/>
                        <a:t>10% (or below)</a:t>
                      </a:r>
                      <a:endParaRPr lang="en-US" dirty="0"/>
                    </a:p>
                  </a:txBody>
                  <a:tcPr/>
                </a:tc>
                <a:tc>
                  <a:txBody>
                    <a:bodyPr/>
                    <a:lstStyle/>
                    <a:p>
                      <a:pPr algn="ctr"/>
                      <a:r>
                        <a:rPr lang="en-US" dirty="0" smtClean="0"/>
                        <a:t>.03%</a:t>
                      </a:r>
                      <a:endParaRPr lang="en-US" dirty="0"/>
                    </a:p>
                  </a:txBody>
                  <a:tcPr/>
                </a:tc>
              </a:tr>
              <a:tr h="521211">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25</a:t>
                      </a:r>
                      <a:endParaRPr lang="en-US" dirty="0"/>
                    </a:p>
                  </a:txBody>
                  <a:tcPr/>
                </a:tc>
              </a:tr>
              <a:tr h="521211">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64.1%</a:t>
                      </a:r>
                      <a:endParaRPr lang="en-US" dirty="0"/>
                    </a:p>
                  </a:txBody>
                  <a:tcPr/>
                </a:tc>
              </a:tr>
              <a:tr h="344638">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16</a:t>
                      </a:r>
                      <a:endParaRPr lang="en-US" dirty="0"/>
                    </a:p>
                  </a:txBody>
                  <a:tcPr/>
                </a:tc>
              </a:tr>
              <a:tr h="521211">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56%</a:t>
                      </a:r>
                      <a:endParaRPr lang="en-US" dirty="0"/>
                    </a:p>
                  </a:txBody>
                  <a:tcPr/>
                </a:tc>
              </a:tr>
            </a:tbl>
          </a:graphicData>
        </a:graphic>
      </p:graphicFrame>
      <p:pic>
        <p:nvPicPr>
          <p:cNvPr id="5" name="Picture 4"/>
          <p:cNvPicPr>
            <a:picLocks noChangeAspect="1"/>
          </p:cNvPicPr>
          <p:nvPr/>
        </p:nvPicPr>
        <p:blipFill>
          <a:blip r:embed="rId3"/>
          <a:stretch>
            <a:fillRect/>
          </a:stretch>
        </p:blipFill>
        <p:spPr>
          <a:xfrm>
            <a:off x="769258" y="972193"/>
            <a:ext cx="5215084" cy="5363029"/>
          </a:xfrm>
          <a:prstGeom prst="rect">
            <a:avLst/>
          </a:prstGeom>
        </p:spPr>
      </p:pic>
      <p:cxnSp>
        <p:nvCxnSpPr>
          <p:cNvPr id="4" name="Straight Connector 3"/>
          <p:cNvCxnSpPr/>
          <p:nvPr/>
        </p:nvCxnSpPr>
        <p:spPr>
          <a:xfrm flipH="1">
            <a:off x="6400800" y="725714"/>
            <a:ext cx="14514" cy="58347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407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
            <a:ext cx="12192000" cy="6858319"/>
          </a:xfrm>
          <a:prstGeom prst="rect">
            <a:avLst/>
          </a:prstGeom>
        </p:spPr>
      </p:pic>
    </p:spTree>
    <p:extLst>
      <p:ext uri="{BB962C8B-B14F-4D97-AF65-F5344CB8AC3E}">
        <p14:creationId xmlns:p14="http://schemas.microsoft.com/office/powerpoint/2010/main" val="39009918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902272" y="1588294"/>
            <a:ext cx="5041794" cy="2893100"/>
          </a:xfrm>
          <a:prstGeom prst="rect">
            <a:avLst/>
          </a:prstGeom>
          <a:solidFill>
            <a:srgbClr val="002060"/>
          </a:solidFill>
        </p:spPr>
        <p:txBody>
          <a:bodyPr wrap="square" rtlCol="0">
            <a:spAutoFit/>
          </a:bodyPr>
          <a:lstStyle/>
          <a:p>
            <a:pPr lvl="1">
              <a:defRPr/>
            </a:pPr>
            <a:r>
              <a:rPr lang="en-US" sz="4800" b="1" dirty="0" smtClean="0">
                <a:solidFill>
                  <a:srgbClr val="FFC000"/>
                </a:solidFill>
              </a:rPr>
              <a:t>Jessica Gray </a:t>
            </a:r>
          </a:p>
          <a:p>
            <a:pPr lvl="1">
              <a:defRPr/>
            </a:pPr>
            <a:r>
              <a:rPr lang="en-US" sz="2000" dirty="0" smtClean="0"/>
              <a:t>WorkINdiana Program Manager</a:t>
            </a:r>
          </a:p>
          <a:p>
            <a:pPr lvl="1">
              <a:defRPr/>
            </a:pPr>
            <a:r>
              <a:rPr lang="en-US" sz="2400" dirty="0" smtClean="0">
                <a:hlinkClick r:id="rId4"/>
              </a:rPr>
              <a:t>jgray1@dwd.in.gov</a:t>
            </a:r>
            <a:endParaRPr lang="en-US" sz="2400" dirty="0"/>
          </a:p>
          <a:p>
            <a:pPr lvl="1">
              <a:defRPr/>
            </a:pPr>
            <a:r>
              <a:rPr lang="en-US" sz="2400" dirty="0" smtClean="0">
                <a:hlinkClick r:id="rId5"/>
              </a:rPr>
              <a:t>WorkINdiana@dwd.in.gov</a:t>
            </a:r>
            <a:endParaRPr lang="en-US" sz="2400" dirty="0" smtClean="0"/>
          </a:p>
          <a:p>
            <a:pPr lvl="1">
              <a:defRPr/>
            </a:pPr>
            <a:r>
              <a:rPr lang="en-US" sz="2400" dirty="0"/>
              <a:t>(317) 503-1006</a:t>
            </a:r>
          </a:p>
          <a:p>
            <a:pPr lvl="1">
              <a:defRPr/>
            </a:pPr>
            <a:endParaRPr lang="en-US" sz="2400" dirty="0"/>
          </a:p>
          <a:p>
            <a:endParaRPr lang="en-US" dirty="0"/>
          </a:p>
        </p:txBody>
      </p:sp>
      <p:sp>
        <p:nvSpPr>
          <p:cNvPr id="8" name="TextBox 7"/>
          <p:cNvSpPr txBox="1"/>
          <p:nvPr/>
        </p:nvSpPr>
        <p:spPr>
          <a:xfrm>
            <a:off x="7621285" y="4263041"/>
            <a:ext cx="2137309" cy="1938992"/>
          </a:xfrm>
          <a:prstGeom prst="rect">
            <a:avLst/>
          </a:prstGeom>
          <a:noFill/>
        </p:spPr>
        <p:txBody>
          <a:bodyPr wrap="square" rtlCol="0">
            <a:spAutoFit/>
          </a:bodyPr>
          <a:lstStyle/>
          <a:p>
            <a:r>
              <a:rPr lang="en-US" sz="4000" dirty="0" smtClean="0"/>
              <a:t>Get to know us!</a:t>
            </a:r>
            <a:endParaRPr lang="en-US" sz="4000" dirty="0"/>
          </a:p>
        </p:txBody>
      </p:sp>
      <p:pic>
        <p:nvPicPr>
          <p:cNvPr id="11" name="Picture 2" descr="Image result for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169" y="4466645"/>
            <a:ext cx="1741633" cy="17353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70138" y="1439421"/>
            <a:ext cx="150056" cy="49623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5668" y="1131865"/>
            <a:ext cx="3292478" cy="1562875"/>
          </a:xfrm>
          <a:prstGeom prst="rect">
            <a:avLst/>
          </a:prstGeom>
          <a:ln>
            <a:solidFill>
              <a:schemeClr val="bg1"/>
            </a:solidFill>
          </a:ln>
        </p:spPr>
      </p:pic>
      <p:sp>
        <p:nvSpPr>
          <p:cNvPr id="9" name="TextBox 8"/>
          <p:cNvSpPr txBox="1"/>
          <p:nvPr/>
        </p:nvSpPr>
        <p:spPr>
          <a:xfrm>
            <a:off x="357237" y="2488593"/>
            <a:ext cx="6942056" cy="4062651"/>
          </a:xfrm>
          <a:prstGeom prst="rect">
            <a:avLst/>
          </a:prstGeom>
          <a:noFill/>
        </p:spPr>
        <p:txBody>
          <a:bodyPr wrap="square" rtlCol="0">
            <a:spAutoFit/>
          </a:bodyPr>
          <a:lstStyle/>
          <a:p>
            <a:r>
              <a:rPr lang="en-US" sz="2400" dirty="0" smtClean="0">
                <a:solidFill>
                  <a:srgbClr val="FFC000"/>
                </a:solidFill>
              </a:rPr>
              <a:t>Policy Feedback</a:t>
            </a:r>
          </a:p>
          <a:p>
            <a:pPr marL="285750" indent="-285750">
              <a:buFont typeface="Arial" panose="020B0604020202020204" pitchFamily="34" charset="0"/>
              <a:buChar char="•"/>
            </a:pPr>
            <a:r>
              <a:rPr lang="en-US" sz="2400" dirty="0" smtClean="0"/>
              <a:t>Please submit feedback on the WorkINdiana policy by 09.06.18 to </a:t>
            </a:r>
            <a:r>
              <a:rPr lang="en-US" sz="2400" dirty="0" smtClean="0">
                <a:hlinkClick r:id="rId8"/>
              </a:rPr>
              <a:t>policy@dwd.in.gov</a:t>
            </a:r>
            <a:endParaRPr lang="en-US" sz="2400" dirty="0" smtClean="0"/>
          </a:p>
          <a:p>
            <a:endParaRPr lang="en-US" sz="1400" dirty="0" smtClean="0"/>
          </a:p>
          <a:p>
            <a:r>
              <a:rPr lang="en-US" sz="2400" dirty="0" smtClean="0">
                <a:solidFill>
                  <a:srgbClr val="FFC000"/>
                </a:solidFill>
              </a:rPr>
              <a:t>Available WorkINdiana Funds</a:t>
            </a:r>
          </a:p>
          <a:p>
            <a:pPr marL="285750" indent="-285750">
              <a:buFont typeface="Arial" panose="020B0604020202020204" pitchFamily="34" charset="0"/>
              <a:buChar char="•"/>
            </a:pPr>
            <a:r>
              <a:rPr lang="en-US" sz="2400" dirty="0" smtClean="0"/>
              <a:t>$900,000 available funds to be disbursed</a:t>
            </a:r>
          </a:p>
          <a:p>
            <a:pPr marL="742950" lvl="1" indent="-285750">
              <a:buFont typeface="Arial" panose="020B0604020202020204" pitchFamily="34" charset="0"/>
              <a:buChar char="•"/>
            </a:pPr>
            <a:r>
              <a:rPr lang="en-US" sz="2400" dirty="0" smtClean="0"/>
              <a:t>First come, first serve</a:t>
            </a:r>
          </a:p>
          <a:p>
            <a:pPr marL="742950" lvl="1" indent="-285750">
              <a:buFont typeface="Arial" panose="020B0604020202020204" pitchFamily="34" charset="0"/>
              <a:buChar char="•"/>
            </a:pPr>
            <a:r>
              <a:rPr lang="en-US" sz="2400" dirty="0" smtClean="0"/>
              <a:t>No more than 15% of available funds   will be allocated out per request</a:t>
            </a: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359380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88193" y="2742477"/>
            <a:ext cx="7315201" cy="4478149"/>
          </a:xfrm>
          <a:prstGeom prst="rect">
            <a:avLst/>
          </a:prstGeom>
          <a:noFill/>
        </p:spPr>
        <p:txBody>
          <a:bodyPr wrap="square" rtlCol="0">
            <a:spAutoFit/>
          </a:bodyPr>
          <a:lstStyle/>
          <a:p>
            <a:r>
              <a:rPr lang="en-US" sz="2200" dirty="0" smtClean="0"/>
              <a:t>► Regionally Delivered Professional Development</a:t>
            </a:r>
          </a:p>
          <a:p>
            <a:r>
              <a:rPr lang="en-US" sz="2200" dirty="0" smtClean="0"/>
              <a:t>► Locally Delivered Professional Development</a:t>
            </a:r>
          </a:p>
          <a:p>
            <a:r>
              <a:rPr lang="en-US" sz="2200" dirty="0" smtClean="0"/>
              <a:t>► State Initiatives </a:t>
            </a:r>
          </a:p>
          <a:p>
            <a:endParaRPr lang="en-US" sz="900" dirty="0" smtClean="0"/>
          </a:p>
          <a:p>
            <a:r>
              <a:rPr lang="en-US" dirty="0" smtClean="0">
                <a:solidFill>
                  <a:srgbClr val="FFC000"/>
                </a:solidFill>
              </a:rPr>
              <a:t>Professional Development Team*</a:t>
            </a:r>
            <a:endParaRPr lang="en-US" dirty="0">
              <a:solidFill>
                <a:srgbClr val="FFC000"/>
              </a:solidFill>
            </a:endParaRPr>
          </a:p>
          <a:p>
            <a:r>
              <a:rPr lang="en-US" sz="4000" dirty="0" smtClean="0"/>
              <a:t>South – Nancy Karazsia</a:t>
            </a:r>
          </a:p>
          <a:p>
            <a:r>
              <a:rPr lang="en-US" sz="4000" dirty="0" smtClean="0"/>
              <a:t>Central – Dan DeVers</a:t>
            </a:r>
          </a:p>
          <a:p>
            <a:r>
              <a:rPr lang="en-US" sz="4000" dirty="0" smtClean="0"/>
              <a:t>North – Jose Torres </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704735" y="274247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2757" y="5174385"/>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359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60685" y="2687871"/>
            <a:ext cx="7080339" cy="4493538"/>
          </a:xfrm>
          <a:prstGeom prst="rect">
            <a:avLst/>
          </a:prstGeom>
          <a:noFill/>
        </p:spPr>
        <p:txBody>
          <a:bodyPr wrap="square" rtlCol="0">
            <a:spAutoFit/>
          </a:bodyPr>
          <a:lstStyle/>
          <a:p>
            <a:r>
              <a:rPr lang="en-US" sz="3600" dirty="0" smtClean="0"/>
              <a:t>PDF – Adult Education Director                   </a:t>
            </a:r>
            <a:r>
              <a:rPr lang="en-US" sz="2800" dirty="0" smtClean="0"/>
              <a:t>Statewide Meetings</a:t>
            </a:r>
          </a:p>
          <a:p>
            <a:r>
              <a:rPr lang="en-US" sz="2400" dirty="0" smtClean="0">
                <a:solidFill>
                  <a:srgbClr val="FFC000"/>
                </a:solidFill>
              </a:rPr>
              <a:t>August </a:t>
            </a:r>
            <a:r>
              <a:rPr lang="en-US" sz="2400" dirty="0">
                <a:solidFill>
                  <a:srgbClr val="FFC000"/>
                </a:solidFill>
              </a:rPr>
              <a:t>17, 2018 </a:t>
            </a:r>
            <a:r>
              <a:rPr lang="en-US" sz="2400" dirty="0"/>
              <a:t>- </a:t>
            </a:r>
            <a:r>
              <a:rPr lang="en-US" sz="2400" dirty="0" smtClean="0"/>
              <a:t>Elkhart </a:t>
            </a:r>
            <a:endParaRPr lang="en-US" sz="2400" dirty="0"/>
          </a:p>
          <a:p>
            <a:r>
              <a:rPr lang="en-US" sz="2400" dirty="0" smtClean="0">
                <a:solidFill>
                  <a:srgbClr val="FFC000"/>
                </a:solidFill>
              </a:rPr>
              <a:t>August 24, 2018 </a:t>
            </a:r>
            <a:r>
              <a:rPr lang="en-US" sz="2400" dirty="0" smtClean="0"/>
              <a:t>-</a:t>
            </a:r>
            <a:r>
              <a:rPr lang="en-US" sz="2400" dirty="0" smtClean="0">
                <a:solidFill>
                  <a:srgbClr val="FFC000"/>
                </a:solidFill>
              </a:rPr>
              <a:t> </a:t>
            </a:r>
            <a:r>
              <a:rPr lang="en-US" sz="2400" dirty="0" smtClean="0"/>
              <a:t>Indianapolis</a:t>
            </a:r>
            <a:endParaRPr lang="en-US" sz="2400" dirty="0"/>
          </a:p>
          <a:p>
            <a:r>
              <a:rPr lang="en-US" sz="2400" dirty="0">
                <a:solidFill>
                  <a:srgbClr val="FFC000"/>
                </a:solidFill>
              </a:rPr>
              <a:t>August 31, 2018 </a:t>
            </a:r>
            <a:r>
              <a:rPr lang="en-US" sz="2400" dirty="0" smtClean="0"/>
              <a:t>– Bedford</a:t>
            </a:r>
          </a:p>
          <a:p>
            <a:endParaRPr lang="en-US" sz="1000" dirty="0" smtClean="0"/>
          </a:p>
          <a:p>
            <a:r>
              <a:rPr lang="en-US" sz="9600" dirty="0" smtClean="0">
                <a:solidFill>
                  <a:srgbClr val="FFC000"/>
                </a:solidFill>
                <a:effectLst>
                  <a:reflection blurRad="6350" stA="60000" endA="900" endPos="58000" dir="5400000" sy="-100000" algn="bl" rotWithShape="0"/>
                </a:effectLst>
                <a:latin typeface="Segoe Print" panose="02000600000000000000" pitchFamily="2" charset="0"/>
              </a:rPr>
              <a:t>Reflections</a:t>
            </a:r>
            <a:endParaRPr lang="en-US" sz="9600" dirty="0">
              <a:solidFill>
                <a:srgbClr val="FFC000"/>
              </a:solidFill>
              <a:effectLst>
                <a:reflection blurRad="6350" stA="60000" endA="900" endPos="58000" dir="5400000" sy="-100000" algn="bl" rotWithShape="0"/>
              </a:effectLst>
              <a:latin typeface="Segoe Print" panose="02000600000000000000" pitchFamily="2" charset="0"/>
            </a:endParaRPr>
          </a:p>
          <a:p>
            <a:endParaRPr lang="en-US" dirty="0" smtClean="0"/>
          </a:p>
          <a:p>
            <a:r>
              <a:rPr lang="en-US" dirty="0"/>
              <a:t>	</a:t>
            </a:r>
            <a:endParaRPr lang="en-US"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9" name="Rectangle 8"/>
          <p:cNvSpPr/>
          <p:nvPr/>
        </p:nvSpPr>
        <p:spPr>
          <a:xfrm>
            <a:off x="931118" y="1788251"/>
            <a:ext cx="6890267" cy="4024833"/>
          </a:xfrm>
          <a:prstGeom prst="rect">
            <a:avLst/>
          </a:prstGeom>
          <a:solidFill>
            <a:srgbClr val="002060"/>
          </a:solidFill>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457200" indent="-457200">
              <a:buBlip>
                <a:blip r:embed="rId5"/>
              </a:buBlip>
            </a:pPr>
            <a:r>
              <a:rPr lang="en-US" sz="2800" dirty="0" smtClean="0">
                <a:solidFill>
                  <a:schemeClr val="tx1"/>
                </a:solidFill>
              </a:rPr>
              <a:t>2017-2018 Non-Grads in Follow Up</a:t>
            </a:r>
          </a:p>
          <a:p>
            <a:pPr marL="914400" lvl="1" indent="-457200">
              <a:buBlip>
                <a:blip r:embed="rId5"/>
              </a:buBlip>
            </a:pPr>
            <a:r>
              <a:rPr lang="en-US" sz="2800" dirty="0" smtClean="0">
                <a:solidFill>
                  <a:schemeClr val="tx1"/>
                </a:solidFill>
              </a:rPr>
              <a:t>178 total</a:t>
            </a:r>
          </a:p>
          <a:p>
            <a:pPr marL="914400" lvl="1" indent="-457200">
              <a:buBlip>
                <a:blip r:embed="rId5"/>
              </a:buBlip>
            </a:pPr>
            <a:r>
              <a:rPr lang="en-US" sz="2800" dirty="0" smtClean="0">
                <a:solidFill>
                  <a:schemeClr val="tx1"/>
                </a:solidFill>
              </a:rPr>
              <a:t>Only 18 are back in High School</a:t>
            </a:r>
          </a:p>
          <a:p>
            <a:pPr marL="914400" lvl="1" indent="-457200">
              <a:buBlip>
                <a:blip r:embed="rId5"/>
              </a:buBlip>
            </a:pPr>
            <a:r>
              <a:rPr lang="en-US" sz="2800" dirty="0" smtClean="0">
                <a:solidFill>
                  <a:schemeClr val="tx1"/>
                </a:solidFill>
              </a:rPr>
              <a:t>GREAT opportunity to re-engage</a:t>
            </a:r>
            <a:endParaRPr lang="en-US" sz="2800" dirty="0">
              <a:solidFill>
                <a:schemeClr val="tx1"/>
              </a:solidFill>
            </a:endParaRPr>
          </a:p>
          <a:p>
            <a:pPr marL="914400" lvl="1" indent="-457200">
              <a:buBlip>
                <a:blip r:embed="rId5"/>
              </a:buBlip>
            </a:pPr>
            <a:endParaRPr lang="en-US" sz="2800" dirty="0" smtClean="0">
              <a:solidFill>
                <a:schemeClr val="tx1"/>
              </a:solidFill>
            </a:endParaRPr>
          </a:p>
          <a:p>
            <a:pPr marL="914400" lvl="1" indent="-457200">
              <a:buBlip>
                <a:blip r:embed="rId5"/>
              </a:buBlip>
            </a:pPr>
            <a:r>
              <a:rPr lang="en-US" sz="2800" dirty="0" smtClean="0">
                <a:solidFill>
                  <a:schemeClr val="tx1"/>
                </a:solidFill>
              </a:rPr>
              <a:t>Young Adult Services Summit</a:t>
            </a:r>
          </a:p>
          <a:p>
            <a:pPr marL="1371600" lvl="2" indent="-457200">
              <a:buBlip>
                <a:blip r:embed="rId5"/>
              </a:buBlip>
            </a:pPr>
            <a:r>
              <a:rPr lang="en-US" sz="2800" dirty="0" smtClean="0">
                <a:solidFill>
                  <a:schemeClr val="tx1"/>
                </a:solidFill>
              </a:rPr>
              <a:t>October 30</a:t>
            </a:r>
            <a:r>
              <a:rPr lang="en-US" sz="2800" baseline="30000" dirty="0" smtClean="0">
                <a:solidFill>
                  <a:schemeClr val="tx1"/>
                </a:solidFill>
              </a:rPr>
              <a:t>th</a:t>
            </a:r>
            <a:endParaRPr lang="en-US" sz="2800" dirty="0" smtClean="0">
              <a:solidFill>
                <a:schemeClr val="tx1"/>
              </a:solidFill>
            </a:endParaRPr>
          </a:p>
          <a:p>
            <a:pPr marL="1371600" lvl="2" indent="-457200">
              <a:buBlip>
                <a:blip r:embed="rId5"/>
              </a:buBlip>
            </a:pPr>
            <a:r>
              <a:rPr lang="en-US" sz="2800" dirty="0" smtClean="0">
                <a:solidFill>
                  <a:schemeClr val="tx1"/>
                </a:solidFill>
              </a:rPr>
              <a:t>Valle Vista Golf Club</a:t>
            </a:r>
            <a:endParaRPr lang="en-US" sz="2800" dirty="0">
              <a:solidFill>
                <a:schemeClr val="tx1"/>
              </a:solidFill>
            </a:endParaRPr>
          </a:p>
        </p:txBody>
      </p:sp>
      <p:pic>
        <p:nvPicPr>
          <p:cNvPr id="10" name="Picture 9"/>
          <p:cNvPicPr>
            <a:picLocks noChangeAspect="1"/>
          </p:cNvPicPr>
          <p:nvPr/>
        </p:nvPicPr>
        <p:blipFill>
          <a:blip r:embed="rId6">
            <a:duotone>
              <a:prstClr val="black"/>
              <a:srgbClr val="00B0F0">
                <a:tint val="45000"/>
                <a:satMod val="400000"/>
              </a:srgbClr>
            </a:duotone>
          </a:blip>
          <a:stretch>
            <a:fillRect/>
          </a:stretch>
        </p:blipFill>
        <p:spPr>
          <a:xfrm>
            <a:off x="8279732" y="1718094"/>
            <a:ext cx="2748565" cy="4094990"/>
          </a:xfrm>
          <a:prstGeom prst="rect">
            <a:avLst/>
          </a:prstGeom>
          <a:ln>
            <a:solidFill>
              <a:schemeClr val="bg1"/>
            </a:solidFill>
          </a:ln>
        </p:spPr>
      </p:pic>
      <p:sp>
        <p:nvSpPr>
          <p:cNvPr id="2" name="TextBox 1"/>
          <p:cNvSpPr txBox="1"/>
          <p:nvPr/>
        </p:nvSpPr>
        <p:spPr>
          <a:xfrm>
            <a:off x="1109857" y="683105"/>
            <a:ext cx="9918440" cy="830997"/>
          </a:xfrm>
          <a:prstGeom prst="rect">
            <a:avLst/>
          </a:prstGeom>
          <a:noFill/>
        </p:spPr>
        <p:txBody>
          <a:bodyPr wrap="square" rtlCol="0">
            <a:spAutoFit/>
          </a:bodyPr>
          <a:lstStyle/>
          <a:p>
            <a:pPr algn="r"/>
            <a:r>
              <a:rPr lang="en-US" sz="4600" dirty="0" smtClean="0">
                <a:solidFill>
                  <a:srgbClr val="FFC000"/>
                </a:solidFill>
              </a:rPr>
              <a:t>Youth Initiatives Updates</a:t>
            </a:r>
            <a:endParaRPr lang="en-US" sz="4600" dirty="0">
              <a:solidFill>
                <a:srgbClr val="FFC000"/>
              </a:solidFill>
            </a:endParaRPr>
          </a:p>
        </p:txBody>
      </p:sp>
    </p:spTree>
    <p:extLst>
      <p:ext uri="{BB962C8B-B14F-4D97-AF65-F5344CB8AC3E}">
        <p14:creationId xmlns:p14="http://schemas.microsoft.com/office/powerpoint/2010/main" val="1899710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9" name="TextBox 8"/>
          <p:cNvSpPr txBox="1"/>
          <p:nvPr/>
        </p:nvSpPr>
        <p:spPr>
          <a:xfrm>
            <a:off x="376692" y="2027950"/>
            <a:ext cx="5370286" cy="1877437"/>
          </a:xfrm>
          <a:prstGeom prst="rect">
            <a:avLst/>
          </a:prstGeom>
          <a:noFill/>
        </p:spPr>
        <p:txBody>
          <a:bodyPr wrap="square" rtlCol="0">
            <a:spAutoFit/>
          </a:bodyPr>
          <a:lstStyle/>
          <a:p>
            <a:r>
              <a:rPr lang="en-US" sz="8800" dirty="0" smtClean="0">
                <a:solidFill>
                  <a:srgbClr val="FFC000"/>
                </a:solidFill>
              </a:rPr>
              <a:t>Sarah</a:t>
            </a:r>
            <a:r>
              <a:rPr lang="en-US" sz="7200" b="1" dirty="0" smtClean="0">
                <a:solidFill>
                  <a:srgbClr val="FFC000"/>
                </a:solidFill>
              </a:rPr>
              <a:t> </a:t>
            </a:r>
          </a:p>
          <a:p>
            <a:r>
              <a:rPr lang="en-US" sz="2800" dirty="0" smtClean="0"/>
              <a:t>Dalrymple</a:t>
            </a:r>
            <a:endParaRPr lang="en-US" sz="2800" dirty="0"/>
          </a:p>
        </p:txBody>
      </p:sp>
      <p:sp>
        <p:nvSpPr>
          <p:cNvPr id="11" name="TextBox 10"/>
          <p:cNvSpPr txBox="1"/>
          <p:nvPr/>
        </p:nvSpPr>
        <p:spPr>
          <a:xfrm>
            <a:off x="376692" y="4031544"/>
            <a:ext cx="3744686" cy="2123658"/>
          </a:xfrm>
          <a:prstGeom prst="rect">
            <a:avLst/>
          </a:prstGeom>
          <a:noFill/>
        </p:spPr>
        <p:txBody>
          <a:bodyPr wrap="square" rtlCol="0">
            <a:spAutoFit/>
          </a:bodyPr>
          <a:lstStyle/>
          <a:p>
            <a:r>
              <a:rPr lang="en-US" sz="4400" dirty="0" smtClean="0">
                <a:solidFill>
                  <a:srgbClr val="FFC000"/>
                </a:solidFill>
              </a:rPr>
              <a:t>The First Step is Always the Hardest</a:t>
            </a:r>
            <a:endParaRPr lang="en-US" sz="4400" dirty="0">
              <a:solidFill>
                <a:srgbClr val="FFC000"/>
              </a:solidFill>
            </a:endParaRPr>
          </a:p>
        </p:txBody>
      </p:sp>
      <p:cxnSp>
        <p:nvCxnSpPr>
          <p:cNvPr id="21" name="Straight Connector 20"/>
          <p:cNvCxnSpPr/>
          <p:nvPr/>
        </p:nvCxnSpPr>
        <p:spPr>
          <a:xfrm flipH="1">
            <a:off x="4368799" y="2801257"/>
            <a:ext cx="1" cy="3374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91912" y="3373076"/>
            <a:ext cx="1455538" cy="532311"/>
          </a:xfrm>
          <a:prstGeom prst="rect">
            <a:avLst/>
          </a:prstGeom>
        </p:spPr>
      </p:pic>
      <p:sp>
        <p:nvSpPr>
          <p:cNvPr id="32" name="TextBox 31"/>
          <p:cNvSpPr txBox="1"/>
          <p:nvPr/>
        </p:nvSpPr>
        <p:spPr>
          <a:xfrm>
            <a:off x="4502991" y="2644598"/>
            <a:ext cx="7141029" cy="1400383"/>
          </a:xfrm>
          <a:prstGeom prst="rect">
            <a:avLst/>
          </a:prstGeom>
          <a:noFill/>
        </p:spPr>
        <p:txBody>
          <a:bodyPr wrap="square" rtlCol="0">
            <a:spAutoFit/>
          </a:bodyPr>
          <a:lstStyle/>
          <a:p>
            <a:r>
              <a:rPr lang="en-US" sz="6600" dirty="0" smtClean="0"/>
              <a:t>“Well, We Did It!”</a:t>
            </a:r>
          </a:p>
          <a:p>
            <a:r>
              <a:rPr lang="en-US" sz="1900" dirty="0" smtClean="0">
                <a:solidFill>
                  <a:srgbClr val="FFC000"/>
                </a:solidFill>
              </a:rPr>
              <a:t>“We Accomplished a Major Milestone in Life – Graduation.”</a:t>
            </a:r>
            <a:endParaRPr lang="en-US" sz="1900" dirty="0">
              <a:solidFill>
                <a:srgbClr val="FFC000"/>
              </a:solidFill>
            </a:endParaRPr>
          </a:p>
        </p:txBody>
      </p:sp>
      <p:sp>
        <p:nvSpPr>
          <p:cNvPr id="33" name="TextBox 32"/>
          <p:cNvSpPr txBox="1"/>
          <p:nvPr/>
        </p:nvSpPr>
        <p:spPr>
          <a:xfrm>
            <a:off x="4616221" y="4091662"/>
            <a:ext cx="6914571" cy="1977464"/>
          </a:xfrm>
          <a:prstGeom prst="rect">
            <a:avLst/>
          </a:prstGeom>
          <a:noFill/>
        </p:spPr>
        <p:txBody>
          <a:bodyPr wrap="square" rtlCol="0">
            <a:spAutoFit/>
          </a:bodyPr>
          <a:lstStyle/>
          <a:p>
            <a:r>
              <a:rPr lang="en-US" sz="1750" dirty="0" smtClean="0"/>
              <a:t>“Getting my HSE means the world to me because it taught my children, as well as me, that you could do anything you set your mind to do. I also made a promise to my mother, who passed away in 2006, that I would get it. Well, Momma, I did it!” In addition to working full time, she plans to take college courses in the future. “If I never took the first step by registering for the HSE class, none of this would be possible.”</a:t>
            </a:r>
            <a:endParaRPr lang="en-US" sz="1750" dirty="0"/>
          </a:p>
        </p:txBody>
      </p:sp>
    </p:spTree>
    <p:extLst>
      <p:ext uri="{BB962C8B-B14F-4D97-AF65-F5344CB8AC3E}">
        <p14:creationId xmlns:p14="http://schemas.microsoft.com/office/powerpoint/2010/main" val="296307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2" name="TextBox 1"/>
          <p:cNvSpPr txBox="1"/>
          <p:nvPr/>
        </p:nvSpPr>
        <p:spPr>
          <a:xfrm>
            <a:off x="1816360" y="528493"/>
            <a:ext cx="9918440" cy="830997"/>
          </a:xfrm>
          <a:prstGeom prst="rect">
            <a:avLst/>
          </a:prstGeom>
          <a:noFill/>
        </p:spPr>
        <p:txBody>
          <a:bodyPr wrap="square" rtlCol="0">
            <a:spAutoFit/>
          </a:bodyPr>
          <a:lstStyle/>
          <a:p>
            <a:pPr algn="r"/>
            <a:r>
              <a:rPr lang="en-US" sz="4800" dirty="0" smtClean="0">
                <a:solidFill>
                  <a:srgbClr val="FFC000"/>
                </a:solidFill>
              </a:rPr>
              <a:t>Youth Initiatives Updates</a:t>
            </a:r>
            <a:endParaRPr lang="en-US" sz="4800" dirty="0">
              <a:solidFill>
                <a:srgbClr val="FFC000"/>
              </a:solidFill>
            </a:endParaRPr>
          </a:p>
        </p:txBody>
      </p:sp>
      <p:pic>
        <p:nvPicPr>
          <p:cNvPr id="11" name="Picture 10"/>
          <p:cNvPicPr>
            <a:picLocks noChangeAspect="1"/>
          </p:cNvPicPr>
          <p:nvPr/>
        </p:nvPicPr>
        <p:blipFill rotWithShape="1">
          <a:blip r:embed="rId5"/>
          <a:srcRect t="11866"/>
          <a:stretch/>
        </p:blipFill>
        <p:spPr>
          <a:xfrm>
            <a:off x="6479404" y="1682656"/>
            <a:ext cx="5255396" cy="3133571"/>
          </a:xfrm>
          <a:prstGeom prst="rect">
            <a:avLst/>
          </a:prstGeom>
          <a:ln>
            <a:solidFill>
              <a:schemeClr val="tx1"/>
            </a:solidFill>
          </a:ln>
        </p:spPr>
      </p:pic>
      <p:sp>
        <p:nvSpPr>
          <p:cNvPr id="12" name="Rectangle 11"/>
          <p:cNvSpPr/>
          <p:nvPr/>
        </p:nvSpPr>
        <p:spPr>
          <a:xfrm>
            <a:off x="576634" y="1682656"/>
            <a:ext cx="5558245" cy="3975055"/>
          </a:xfrm>
          <a:prstGeom prst="rect">
            <a:avLst/>
          </a:prstGeom>
          <a:solidFill>
            <a:schemeClr val="accent5">
              <a:lumMod val="75000"/>
            </a:schemeClr>
          </a:solidFill>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457200" indent="-457200">
              <a:buBlip>
                <a:blip r:embed="rId6"/>
              </a:buBlip>
            </a:pPr>
            <a:r>
              <a:rPr lang="en-US" sz="2000" dirty="0" smtClean="0">
                <a:solidFill>
                  <a:schemeClr val="tx1"/>
                </a:solidFill>
              </a:rPr>
              <a:t>JAG Language Changes</a:t>
            </a:r>
          </a:p>
          <a:p>
            <a:pPr marL="914400" lvl="1" indent="-457200">
              <a:buBlip>
                <a:blip r:embed="rId6"/>
              </a:buBlip>
            </a:pPr>
            <a:r>
              <a:rPr lang="en-US" sz="2000" dirty="0" smtClean="0">
                <a:solidFill>
                  <a:schemeClr val="bg1"/>
                </a:solidFill>
              </a:rPr>
              <a:t>At Risk = High School Students of Promise</a:t>
            </a:r>
          </a:p>
          <a:p>
            <a:pPr marL="914400" lvl="1" indent="-457200">
              <a:buBlip>
                <a:blip r:embed="rId6"/>
              </a:buBlip>
            </a:pPr>
            <a:r>
              <a:rPr lang="en-US" sz="2000" dirty="0" smtClean="0">
                <a:solidFill>
                  <a:schemeClr val="bg1"/>
                </a:solidFill>
              </a:rPr>
              <a:t>135 total programs = 133 total programs</a:t>
            </a:r>
          </a:p>
          <a:p>
            <a:pPr marL="914400" lvl="1" indent="-457200">
              <a:buBlip>
                <a:blip r:embed="rId6"/>
              </a:buBlip>
            </a:pPr>
            <a:r>
              <a:rPr lang="en-US" sz="2000" dirty="0" smtClean="0">
                <a:solidFill>
                  <a:schemeClr val="bg1"/>
                </a:solidFill>
              </a:rPr>
              <a:t>JAG will add 250 programs over the next several years</a:t>
            </a:r>
          </a:p>
          <a:p>
            <a:pPr marL="914400" lvl="1" indent="-457200">
              <a:buBlip>
                <a:blip r:embed="rId6"/>
              </a:buBlip>
            </a:pPr>
            <a:r>
              <a:rPr lang="en-US" sz="2000" dirty="0" smtClean="0">
                <a:solidFill>
                  <a:schemeClr val="bg1"/>
                </a:solidFill>
              </a:rPr>
              <a:t>Dropout prevention = Helping achieve success through graduation</a:t>
            </a:r>
          </a:p>
        </p:txBody>
      </p:sp>
      <p:sp>
        <p:nvSpPr>
          <p:cNvPr id="3" name="TextBox 2"/>
          <p:cNvSpPr txBox="1"/>
          <p:nvPr/>
        </p:nvSpPr>
        <p:spPr>
          <a:xfrm>
            <a:off x="6496510" y="5039718"/>
            <a:ext cx="5255396" cy="646331"/>
          </a:xfrm>
          <a:prstGeom prst="rect">
            <a:avLst/>
          </a:prstGeom>
          <a:solidFill>
            <a:schemeClr val="bg2">
              <a:lumMod val="60000"/>
              <a:lumOff val="40000"/>
            </a:schemeClr>
          </a:solidFill>
        </p:spPr>
        <p:txBody>
          <a:bodyPr wrap="square" rtlCol="0">
            <a:spAutoFit/>
          </a:bodyPr>
          <a:lstStyle/>
          <a:p>
            <a:pPr algn="just"/>
            <a:r>
              <a:rPr lang="en-US" sz="1200" dirty="0">
                <a:solidFill>
                  <a:schemeClr val="tx2">
                    <a:lumMod val="10000"/>
                  </a:schemeClr>
                </a:solidFill>
              </a:rPr>
              <a:t>JAG Indiana students at Scottsburg High School recently got a visit from U.S. Rep Trey Hollingsworth, who stressed to them the importance of being involved in their communities.</a:t>
            </a:r>
          </a:p>
        </p:txBody>
      </p:sp>
      <p:pic>
        <p:nvPicPr>
          <p:cNvPr id="14" name="Picture 13" descr="https://secure.in.gov/dwd/images/jag_info_grx.jpg"/>
          <p:cNvPicPr/>
          <p:nvPr/>
        </p:nvPicPr>
        <p:blipFill rotWithShape="1">
          <a:blip r:embed="rId7">
            <a:extLst>
              <a:ext uri="{28A0092B-C50C-407E-A947-70E740481C1C}">
                <a14:useLocalDpi xmlns:a14="http://schemas.microsoft.com/office/drawing/2010/main" val="0"/>
              </a:ext>
            </a:extLst>
          </a:blip>
          <a:srcRect b="72759"/>
          <a:stretch/>
        </p:blipFill>
        <p:spPr bwMode="auto">
          <a:xfrm>
            <a:off x="2442030" y="5932076"/>
            <a:ext cx="3810000" cy="752475"/>
          </a:xfrm>
          <a:prstGeom prst="rect">
            <a:avLst/>
          </a:prstGeom>
          <a:noFill/>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6961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667" t="17737" r="29590" b="7703"/>
          <a:stretch/>
        </p:blipFill>
        <p:spPr>
          <a:xfrm>
            <a:off x="1821544" y="244252"/>
            <a:ext cx="8892176" cy="6345234"/>
          </a:xfrm>
          <a:prstGeom prst="rect">
            <a:avLst/>
          </a:prstGeom>
        </p:spPr>
      </p:pic>
    </p:spTree>
    <p:extLst>
      <p:ext uri="{BB962C8B-B14F-4D97-AF65-F5344CB8AC3E}">
        <p14:creationId xmlns:p14="http://schemas.microsoft.com/office/powerpoint/2010/main" val="1347919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548" t="16812" r="29881" b="5798"/>
          <a:stretch/>
        </p:blipFill>
        <p:spPr>
          <a:xfrm>
            <a:off x="1988458" y="311020"/>
            <a:ext cx="8490856" cy="6307495"/>
          </a:xfrm>
          <a:prstGeom prst="rect">
            <a:avLst/>
          </a:prstGeom>
        </p:spPr>
      </p:pic>
    </p:spTree>
    <p:extLst>
      <p:ext uri="{BB962C8B-B14F-4D97-AF65-F5344CB8AC3E}">
        <p14:creationId xmlns:p14="http://schemas.microsoft.com/office/powerpoint/2010/main" val="27260338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785" t="16915" r="30000" b="6222"/>
          <a:stretch/>
        </p:blipFill>
        <p:spPr>
          <a:xfrm>
            <a:off x="1973942" y="377371"/>
            <a:ext cx="8290176" cy="6154058"/>
          </a:xfrm>
          <a:prstGeom prst="rect">
            <a:avLst/>
          </a:prstGeom>
        </p:spPr>
      </p:pic>
    </p:spTree>
    <p:extLst>
      <p:ext uri="{BB962C8B-B14F-4D97-AF65-F5344CB8AC3E}">
        <p14:creationId xmlns:p14="http://schemas.microsoft.com/office/powerpoint/2010/main" val="4836789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337607" y="1112229"/>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10.3.18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800489" y="5993288"/>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Tree>
    <p:extLst>
      <p:ext uri="{BB962C8B-B14F-4D97-AF65-F5344CB8AC3E}">
        <p14:creationId xmlns:p14="http://schemas.microsoft.com/office/powerpoint/2010/main" val="860207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sp>
        <p:nvSpPr>
          <p:cNvPr id="7" name="TextBox 6"/>
          <p:cNvSpPr txBox="1"/>
          <p:nvPr/>
        </p:nvSpPr>
        <p:spPr>
          <a:xfrm>
            <a:off x="564513" y="2223543"/>
            <a:ext cx="10939227" cy="2369880"/>
          </a:xfrm>
          <a:prstGeom prst="rect">
            <a:avLst/>
          </a:prstGeom>
          <a:noFill/>
        </p:spPr>
        <p:txBody>
          <a:bodyPr wrap="square" rtlCol="0">
            <a:spAutoFit/>
          </a:bodyPr>
          <a:lstStyle/>
          <a:p>
            <a:r>
              <a:rPr lang="en-US" sz="4000" dirty="0" smtClean="0"/>
              <a:t>Success </a:t>
            </a:r>
            <a:r>
              <a:rPr lang="en-US" sz="4000" dirty="0"/>
              <a:t>Stories</a:t>
            </a:r>
            <a:r>
              <a:rPr lang="en-US" sz="5400" dirty="0"/>
              <a:t/>
            </a:r>
            <a:br>
              <a:rPr lang="en-US" sz="5400" dirty="0"/>
            </a:br>
            <a:r>
              <a:rPr lang="en-US" sz="2800" dirty="0" smtClean="0">
                <a:solidFill>
                  <a:srgbClr val="FFC000"/>
                </a:solidFill>
              </a:rPr>
              <a:t>Stories </a:t>
            </a:r>
            <a:r>
              <a:rPr lang="en-US" sz="2800" dirty="0">
                <a:solidFill>
                  <a:srgbClr val="FFC000"/>
                </a:solidFill>
              </a:rPr>
              <a:t>to </a:t>
            </a:r>
            <a:r>
              <a:rPr lang="en-US" sz="2800" dirty="0" smtClean="0">
                <a:solidFill>
                  <a:srgbClr val="FFC000"/>
                </a:solidFill>
              </a:rPr>
              <a:t>Inspire</a:t>
            </a:r>
            <a:r>
              <a:rPr lang="en-US" sz="2800" dirty="0">
                <a:solidFill>
                  <a:srgbClr val="FFC000"/>
                </a:solidFill>
              </a:rPr>
              <a:t>. Share Your </a:t>
            </a:r>
            <a:r>
              <a:rPr lang="en-US" sz="2800" dirty="0" smtClean="0">
                <a:solidFill>
                  <a:srgbClr val="FFC000"/>
                </a:solidFill>
              </a:rPr>
              <a:t>Program’s </a:t>
            </a:r>
            <a:r>
              <a:rPr lang="en-US" sz="2800" dirty="0">
                <a:solidFill>
                  <a:srgbClr val="FFC000"/>
                </a:solidFill>
              </a:rPr>
              <a:t>Successes</a:t>
            </a:r>
            <a:r>
              <a:rPr lang="en-US" sz="2800" dirty="0" smtClean="0">
                <a:solidFill>
                  <a:srgbClr val="FFC000"/>
                </a:solidFill>
              </a:rPr>
              <a:t>.</a:t>
            </a:r>
          </a:p>
          <a:p>
            <a:endParaRPr lang="en-US" sz="2800" dirty="0">
              <a:solidFill>
                <a:srgbClr val="FFC000"/>
              </a:solidFill>
            </a:endParaRPr>
          </a:p>
          <a:p>
            <a:endParaRPr lang="en-US" sz="2800" dirty="0" smtClean="0">
              <a:cs typeface="Arial" panose="020B0604020202020204" pitchFamily="34" charset="0"/>
            </a:endParaRPr>
          </a:p>
          <a:p>
            <a:r>
              <a:rPr lang="en-US" sz="2400" dirty="0" smtClean="0">
                <a:solidFill>
                  <a:srgbClr val="FFC000"/>
                </a:solidFill>
              </a:rPr>
              <a:t> </a:t>
            </a:r>
            <a:endParaRPr lang="en-US" sz="2400" dirty="0"/>
          </a:p>
        </p:txBody>
      </p:sp>
      <p:sp>
        <p:nvSpPr>
          <p:cNvPr id="3" name="TextBox 2"/>
          <p:cNvSpPr txBox="1"/>
          <p:nvPr/>
        </p:nvSpPr>
        <p:spPr>
          <a:xfrm>
            <a:off x="564515" y="3447713"/>
            <a:ext cx="5734776" cy="2831544"/>
          </a:xfrm>
          <a:prstGeom prst="rect">
            <a:avLst/>
          </a:prstGeom>
          <a:noFill/>
        </p:spPr>
        <p:txBody>
          <a:bodyPr wrap="square" rtlCol="0">
            <a:spAutoFit/>
          </a:bodyPr>
          <a:lstStyle/>
          <a:p>
            <a:r>
              <a:rPr lang="en-US" sz="1600" dirty="0"/>
              <a:t>These do </a:t>
            </a:r>
            <a:r>
              <a:rPr lang="en-US" sz="1600" u="sng" dirty="0"/>
              <a:t>not</a:t>
            </a:r>
            <a:r>
              <a:rPr lang="en-US" sz="1600" dirty="0"/>
              <a:t> all have to be HSE completion stories. </a:t>
            </a:r>
            <a:endParaRPr lang="en-US" sz="1600" dirty="0" smtClean="0"/>
          </a:p>
          <a:p>
            <a:endParaRPr lang="en-US" sz="1600" dirty="0"/>
          </a:p>
          <a:p>
            <a:r>
              <a:rPr lang="en-US" sz="1600" dirty="0" smtClean="0"/>
              <a:t>► </a:t>
            </a:r>
            <a:r>
              <a:rPr lang="en-US" sz="1600" dirty="0"/>
              <a:t>Did someone receive basic </a:t>
            </a:r>
            <a:r>
              <a:rPr lang="en-US" sz="1600" dirty="0" smtClean="0"/>
              <a:t>skills </a:t>
            </a:r>
            <a:r>
              <a:rPr lang="en-US" sz="1600" dirty="0"/>
              <a:t>remediation to pass </a:t>
            </a:r>
            <a:r>
              <a:rPr lang="en-US" sz="1600" dirty="0" err="1"/>
              <a:t>WorkKeys</a:t>
            </a:r>
            <a:r>
              <a:rPr lang="en-US" sz="1600" dirty="0"/>
              <a:t> and get a great job</a:t>
            </a:r>
            <a:r>
              <a:rPr lang="en-US" sz="1600" dirty="0">
                <a:latin typeface="Arial" panose="020B0604020202020204" pitchFamily="34" charset="0"/>
                <a:cs typeface="Arial" panose="020B0604020202020204" pitchFamily="34" charset="0"/>
              </a:rPr>
              <a:t>?</a:t>
            </a:r>
            <a:r>
              <a:rPr lang="en-US" sz="1600" dirty="0"/>
              <a:t> </a:t>
            </a:r>
          </a:p>
          <a:p>
            <a:r>
              <a:rPr lang="en-US" sz="1600" dirty="0"/>
              <a:t>► Were they able to remediate and improve their </a:t>
            </a:r>
            <a:r>
              <a:rPr lang="en-US" sz="1600" dirty="0" err="1"/>
              <a:t>AccuPlacer</a:t>
            </a:r>
            <a:r>
              <a:rPr lang="en-US" sz="1600" dirty="0"/>
              <a:t> score to get into credit bearing classes at Ivy Tech or Vincennes University</a:t>
            </a:r>
            <a:r>
              <a:rPr lang="en-US" sz="1600" dirty="0">
                <a:latin typeface="Arial" panose="020B0604020202020204" pitchFamily="34" charset="0"/>
                <a:cs typeface="Arial" panose="020B0604020202020204" pitchFamily="34" charset="0"/>
              </a:rPr>
              <a:t>? </a:t>
            </a:r>
          </a:p>
          <a:p>
            <a:r>
              <a:rPr lang="en-US" sz="1600" dirty="0"/>
              <a:t>► Was an employer able to promote an employee because their language skills improved to the point they could supervise</a:t>
            </a:r>
            <a:r>
              <a:rPr lang="en-US" sz="1600" dirty="0">
                <a:latin typeface="Arial" panose="020B0604020202020204" pitchFamily="34" charset="0"/>
                <a:cs typeface="Arial" panose="020B0604020202020204" pitchFamily="34" charset="0"/>
              </a:rPr>
              <a:t>?</a:t>
            </a:r>
          </a:p>
          <a:p>
            <a:endParaRPr lang="en-US" dirty="0"/>
          </a:p>
        </p:txBody>
      </p:sp>
      <p:cxnSp>
        <p:nvCxnSpPr>
          <p:cNvPr id="5" name="Straight Connector 4"/>
          <p:cNvCxnSpPr/>
          <p:nvPr/>
        </p:nvCxnSpPr>
        <p:spPr>
          <a:xfrm>
            <a:off x="6315519" y="3591034"/>
            <a:ext cx="24437" cy="2544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593190" y="3469417"/>
            <a:ext cx="5176004" cy="2554545"/>
          </a:xfrm>
          <a:prstGeom prst="rect">
            <a:avLst/>
          </a:prstGeom>
        </p:spPr>
        <p:txBody>
          <a:bodyPr wrap="square">
            <a:spAutoFit/>
          </a:bodyPr>
          <a:lstStyle/>
          <a:p>
            <a:r>
              <a:rPr lang="en-US" sz="1600" dirty="0"/>
              <a:t>These do </a:t>
            </a:r>
            <a:r>
              <a:rPr lang="en-US" sz="1600" u="sng" dirty="0"/>
              <a:t>not</a:t>
            </a:r>
            <a:r>
              <a:rPr lang="en-US" sz="1600" dirty="0"/>
              <a:t> all have to </a:t>
            </a:r>
            <a:r>
              <a:rPr lang="en-US" sz="1600" dirty="0" smtClean="0"/>
              <a:t>be about students.</a:t>
            </a:r>
          </a:p>
          <a:p>
            <a:endParaRPr lang="en-US" sz="1100" dirty="0" smtClean="0"/>
          </a:p>
          <a:p>
            <a:r>
              <a:rPr lang="en-US" sz="1600" dirty="0"/>
              <a:t>► Has your program forged a new relationship with an employer</a:t>
            </a:r>
            <a:r>
              <a:rPr lang="en-US" sz="1600" dirty="0" smtClean="0">
                <a:latin typeface="Arial" panose="020B0604020202020204" pitchFamily="34" charset="0"/>
                <a:cs typeface="Arial" panose="020B0604020202020204" pitchFamily="34" charset="0"/>
              </a:rPr>
              <a:t>?</a:t>
            </a:r>
            <a:endParaRPr lang="en-US" sz="1600" dirty="0"/>
          </a:p>
          <a:p>
            <a:r>
              <a:rPr lang="en-US" sz="1600" dirty="0" smtClean="0"/>
              <a:t>► </a:t>
            </a:r>
            <a:r>
              <a:rPr lang="en-US" sz="1600" dirty="0"/>
              <a:t>Did someone </a:t>
            </a:r>
            <a:r>
              <a:rPr lang="en-US" sz="1600" dirty="0" smtClean="0"/>
              <a:t>on your staff have an accomplishment that is noteworthy</a:t>
            </a:r>
            <a:r>
              <a:rPr lang="en-US" sz="1600" dirty="0" smtClean="0">
                <a:latin typeface="Arial" panose="020B0604020202020204" pitchFamily="34" charset="0"/>
                <a:cs typeface="Arial" panose="020B0604020202020204" pitchFamily="34" charset="0"/>
              </a:rPr>
              <a:t>?</a:t>
            </a:r>
          </a:p>
          <a:p>
            <a:r>
              <a:rPr lang="en-US" sz="1600" dirty="0" smtClean="0"/>
              <a:t>► Is there a change in your programming that has worked particularly well for students</a:t>
            </a:r>
            <a:r>
              <a:rPr lang="en-US" sz="1600" dirty="0" smtClean="0">
                <a:latin typeface="Arial" panose="020B0604020202020204" pitchFamily="34" charset="0"/>
                <a:cs typeface="Arial" panose="020B0604020202020204" pitchFamily="34" charset="0"/>
              </a:rPr>
              <a:t>?</a:t>
            </a:r>
          </a:p>
          <a:p>
            <a:r>
              <a:rPr lang="en-US" sz="1600" dirty="0" smtClean="0"/>
              <a:t>► Is there a special community partnership that is beneficial to your program</a:t>
            </a:r>
            <a:r>
              <a:rPr lang="en-US" sz="1600" dirty="0" smtClean="0">
                <a:latin typeface="Arial" panose="020B0604020202020204" pitchFamily="34" charset="0"/>
                <a:cs typeface="Arial" panose="020B0604020202020204" pitchFamily="34" charset="0"/>
              </a:rPr>
              <a:t>?</a:t>
            </a:r>
          </a:p>
        </p:txBody>
      </p:sp>
      <p:sp>
        <p:nvSpPr>
          <p:cNvPr id="17" name="Rectangle 16"/>
          <p:cNvSpPr/>
          <p:nvPr/>
        </p:nvSpPr>
        <p:spPr>
          <a:xfrm>
            <a:off x="626785" y="6103789"/>
            <a:ext cx="10814685" cy="492443"/>
          </a:xfrm>
          <a:prstGeom prst="rect">
            <a:avLst/>
          </a:prstGeom>
        </p:spPr>
        <p:txBody>
          <a:bodyPr wrap="square">
            <a:spAutoFit/>
          </a:bodyPr>
          <a:lstStyle/>
          <a:p>
            <a:r>
              <a:rPr lang="en-US" sz="2600" dirty="0">
                <a:solidFill>
                  <a:srgbClr val="FFC000"/>
                </a:solidFill>
                <a:cs typeface="Arial" panose="020B0604020202020204" pitchFamily="34" charset="0"/>
              </a:rPr>
              <a:t>Everyone has a dream. Everyone has a story to tell. Share it. </a:t>
            </a:r>
          </a:p>
        </p:txBody>
      </p:sp>
      <p:pic>
        <p:nvPicPr>
          <p:cNvPr id="11" name="Picture 10" descr="C:\Users\GED Lab Admin\Downloads\PIC_MAIL_ATTACHMENT_1529506907840.jpeg"/>
          <p:cNvPicPr/>
          <p:nvPr/>
        </p:nvPicPr>
        <p:blipFill rotWithShape="1">
          <a:blip r:embed="rId4">
            <a:extLst>
              <a:ext uri="{28A0092B-C50C-407E-A947-70E740481C1C}">
                <a14:useLocalDpi xmlns:a14="http://schemas.microsoft.com/office/drawing/2010/main" val="0"/>
              </a:ext>
            </a:extLst>
          </a:blip>
          <a:srcRect l="13723" t="11460" r="22079" b="49211"/>
          <a:stretch/>
        </p:blipFill>
        <p:spPr bwMode="auto">
          <a:xfrm>
            <a:off x="9347199" y="2142063"/>
            <a:ext cx="1132115" cy="1144343"/>
          </a:xfrm>
          <a:prstGeom prst="rect">
            <a:avLst/>
          </a:prstGeom>
          <a:noFill/>
          <a:ln>
            <a:solidFill>
              <a:schemeClr val="tx1"/>
            </a:solidFill>
          </a:ln>
          <a:effectLst/>
        </p:spPr>
      </p:pic>
      <p:sp>
        <p:nvSpPr>
          <p:cNvPr id="4" name="Rectangle 3"/>
          <p:cNvSpPr/>
          <p:nvPr/>
        </p:nvSpPr>
        <p:spPr>
          <a:xfrm>
            <a:off x="10479314" y="2113313"/>
            <a:ext cx="400110" cy="1447906"/>
          </a:xfrm>
          <a:prstGeom prst="rect">
            <a:avLst/>
          </a:prstGeom>
        </p:spPr>
        <p:txBody>
          <a:bodyPr vert="vert" wrap="square">
            <a:spAutoFit/>
          </a:bodyPr>
          <a:lstStyle/>
          <a:p>
            <a:r>
              <a:rPr lang="en-US" sz="1400" dirty="0">
                <a:latin typeface="Segoe Print" panose="02000600000000000000" pitchFamily="2" charset="0"/>
              </a:rPr>
              <a:t>Makaila Kirk </a:t>
            </a:r>
          </a:p>
        </p:txBody>
      </p:sp>
    </p:spTree>
    <p:extLst>
      <p:ext uri="{BB962C8B-B14F-4D97-AF65-F5344CB8AC3E}">
        <p14:creationId xmlns:p14="http://schemas.microsoft.com/office/powerpoint/2010/main" val="3565663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34920626"/>
              </p:ext>
            </p:extLst>
          </p:nvPr>
        </p:nvGraphicFramePr>
        <p:xfrm>
          <a:off x="1671011" y="2235066"/>
          <a:ext cx="9810135" cy="3267000"/>
        </p:xfrm>
        <a:graphic>
          <a:graphicData uri="http://schemas.openxmlformats.org/drawingml/2006/table">
            <a:tbl>
              <a:tblPr firstRow="1" bandRow="1">
                <a:tableStyleId>{5C22544A-7EE6-4342-B048-85BDC9FD1C3A}</a:tableStyleId>
              </a:tblPr>
              <a:tblGrid>
                <a:gridCol w="5656007"/>
                <a:gridCol w="4154128"/>
              </a:tblGrid>
              <a:tr h="597471">
                <a:tc>
                  <a:txBody>
                    <a:bodyPr/>
                    <a:lstStyle/>
                    <a:p>
                      <a:r>
                        <a:rPr lang="en-US" sz="3600" b="0" dirty="0" smtClean="0"/>
                        <a:t>AE Performance Metric</a:t>
                      </a:r>
                      <a:endParaRPr lang="en-US" sz="3600" b="0" dirty="0"/>
                    </a:p>
                  </a:txBody>
                  <a:tcPr/>
                </a:tc>
                <a:tc>
                  <a:txBody>
                    <a:bodyPr/>
                    <a:lstStyle/>
                    <a:p>
                      <a:r>
                        <a:rPr lang="en-US" sz="3600" b="0" dirty="0" smtClean="0"/>
                        <a:t>Point Value</a:t>
                      </a:r>
                      <a:endParaRPr lang="en-US" sz="3600" b="0" dirty="0"/>
                    </a:p>
                  </a:txBody>
                  <a:tcPr/>
                </a:tc>
              </a:tr>
              <a:tr h="656730">
                <a:tc>
                  <a:txBody>
                    <a:bodyPr/>
                    <a:lstStyle/>
                    <a:p>
                      <a:r>
                        <a:rPr lang="en-US" sz="3200" b="0" dirty="0" smtClean="0"/>
                        <a:t>Adult Education Enrollment</a:t>
                      </a:r>
                      <a:endParaRPr lang="en-US" sz="3200" b="0" dirty="0"/>
                    </a:p>
                  </a:txBody>
                  <a:tcPr/>
                </a:tc>
                <a:tc>
                  <a:txBody>
                    <a:bodyPr/>
                    <a:lstStyle/>
                    <a:p>
                      <a:r>
                        <a:rPr lang="en-US" sz="3200" b="0" dirty="0" smtClean="0"/>
                        <a:t>1 Point</a:t>
                      </a:r>
                      <a:endParaRPr lang="en-US" sz="3200" b="0" dirty="0"/>
                    </a:p>
                  </a:txBody>
                  <a:tcPr/>
                </a:tc>
              </a:tr>
              <a:tr h="656730">
                <a:tc>
                  <a:txBody>
                    <a:bodyPr/>
                    <a:lstStyle/>
                    <a:p>
                      <a:r>
                        <a:rPr lang="en-US" sz="3200" b="0" dirty="0" smtClean="0"/>
                        <a:t>Measurable Skill Gain</a:t>
                      </a:r>
                      <a:endParaRPr lang="en-US" sz="3200" b="0" dirty="0"/>
                    </a:p>
                  </a:txBody>
                  <a:tcPr/>
                </a:tc>
                <a:tc>
                  <a:txBody>
                    <a:bodyPr/>
                    <a:lstStyle/>
                    <a:p>
                      <a:r>
                        <a:rPr lang="en-US" sz="3200" b="0" dirty="0" smtClean="0"/>
                        <a:t>1 Point</a:t>
                      </a:r>
                      <a:endParaRPr lang="en-US" sz="3200" b="0" dirty="0"/>
                    </a:p>
                  </a:txBody>
                  <a:tcPr/>
                </a:tc>
              </a:tr>
              <a:tr h="656730">
                <a:tc>
                  <a:txBody>
                    <a:bodyPr/>
                    <a:lstStyle/>
                    <a:p>
                      <a:r>
                        <a:rPr lang="en-US" sz="3200" b="0" dirty="0" smtClean="0"/>
                        <a:t>Attained</a:t>
                      </a:r>
                      <a:r>
                        <a:rPr lang="en-US" sz="3200" b="0" baseline="0" dirty="0" smtClean="0"/>
                        <a:t> HSE Diploma</a:t>
                      </a:r>
                      <a:endParaRPr lang="en-US" sz="3200" b="0" dirty="0"/>
                    </a:p>
                  </a:txBody>
                  <a:tcPr/>
                </a:tc>
                <a:tc>
                  <a:txBody>
                    <a:bodyPr/>
                    <a:lstStyle/>
                    <a:p>
                      <a:r>
                        <a:rPr lang="en-US" sz="3200" b="0" dirty="0" smtClean="0"/>
                        <a:t>1 Point</a:t>
                      </a:r>
                      <a:endParaRPr lang="en-US" sz="3200" b="0" dirty="0"/>
                    </a:p>
                  </a:txBody>
                  <a:tcPr/>
                </a:tc>
              </a:tr>
              <a:tr h="656730">
                <a:tc>
                  <a:txBody>
                    <a:bodyPr/>
                    <a:lstStyle/>
                    <a:p>
                      <a:r>
                        <a:rPr lang="en-US" sz="3200" b="0" dirty="0" smtClean="0"/>
                        <a:t>Attained</a:t>
                      </a:r>
                      <a:r>
                        <a:rPr lang="en-US" sz="3200" b="0" baseline="0" dirty="0" smtClean="0"/>
                        <a:t> Certification</a:t>
                      </a:r>
                      <a:endParaRPr lang="en-US" sz="3200" b="0" dirty="0"/>
                    </a:p>
                  </a:txBody>
                  <a:tcPr/>
                </a:tc>
                <a:tc>
                  <a:txBody>
                    <a:bodyPr/>
                    <a:lstStyle/>
                    <a:p>
                      <a:r>
                        <a:rPr lang="en-US" sz="3200" b="0" dirty="0" smtClean="0"/>
                        <a:t>1 Point</a:t>
                      </a:r>
                      <a:endParaRPr lang="en-US" sz="3200" b="0" dirty="0"/>
                    </a:p>
                  </a:txBody>
                  <a:tcPr/>
                </a:tc>
              </a:tr>
            </a:tbl>
          </a:graphicData>
        </a:graphic>
      </p:graphicFrame>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1" name="Rectangle 10"/>
          <p:cNvSpPr/>
          <p:nvPr/>
        </p:nvSpPr>
        <p:spPr>
          <a:xfrm>
            <a:off x="582267" y="1706706"/>
            <a:ext cx="769441" cy="412075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2019-2020 </a:t>
            </a:r>
            <a:r>
              <a:rPr lang="en-US" b="1" dirty="0">
                <a:solidFill>
                  <a:schemeClr val="bg1"/>
                </a:solidFill>
              </a:rPr>
              <a:t>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Performance Metrics</a:t>
            </a:r>
          </a:p>
        </p:txBody>
      </p:sp>
      <p:sp>
        <p:nvSpPr>
          <p:cNvPr id="12" name="Rectangle 11"/>
          <p:cNvSpPr/>
          <p:nvPr/>
        </p:nvSpPr>
        <p:spPr>
          <a:xfrm>
            <a:off x="1671011" y="5605612"/>
            <a:ext cx="8885903" cy="1077218"/>
          </a:xfrm>
          <a:prstGeom prst="rect">
            <a:avLst/>
          </a:prstGeom>
        </p:spPr>
        <p:txBody>
          <a:bodyPr wrap="square">
            <a:spAutoFit/>
          </a:bodyPr>
          <a:lstStyle/>
          <a:p>
            <a:r>
              <a:rPr lang="en-US" sz="1600" dirty="0" smtClean="0"/>
              <a:t>- Indiana’s Program </a:t>
            </a:r>
            <a:r>
              <a:rPr lang="en-US" sz="1600" dirty="0"/>
              <a:t>Performance Metrics will be used to award grants </a:t>
            </a:r>
            <a:r>
              <a:rPr lang="en-US" sz="1600" dirty="0" smtClean="0"/>
              <a:t>for 2019-2020</a:t>
            </a:r>
          </a:p>
          <a:p>
            <a:r>
              <a:rPr lang="en-US" sz="1600" dirty="0" smtClean="0"/>
              <a:t>- Adult Education Enrollment NRS Table 4, Column B</a:t>
            </a:r>
          </a:p>
          <a:p>
            <a:r>
              <a:rPr lang="en-US" sz="1600" dirty="0" smtClean="0"/>
              <a:t>- Measurable Skill Gain NRS Table 4, Column E</a:t>
            </a:r>
          </a:p>
          <a:p>
            <a:r>
              <a:rPr lang="en-US" sz="1600" dirty="0" smtClean="0"/>
              <a:t>- Attained Secondary School Diploma/Equivalent NRS Table 4, Column F</a:t>
            </a:r>
            <a:endParaRPr lang="en-US" sz="1600" dirty="0"/>
          </a:p>
        </p:txBody>
      </p:sp>
      <p:sp>
        <p:nvSpPr>
          <p:cNvPr id="2" name="TextBox 1"/>
          <p:cNvSpPr txBox="1"/>
          <p:nvPr/>
        </p:nvSpPr>
        <p:spPr>
          <a:xfrm>
            <a:off x="8884920" y="3509317"/>
            <a:ext cx="3084903" cy="1107996"/>
          </a:xfrm>
          <a:prstGeom prst="rect">
            <a:avLst/>
          </a:prstGeom>
          <a:noFill/>
        </p:spPr>
        <p:txBody>
          <a:bodyPr wrap="square" rtlCol="0">
            <a:spAutoFit/>
          </a:bodyPr>
          <a:lstStyle/>
          <a:p>
            <a:r>
              <a:rPr lang="en-US" sz="4800" dirty="0" smtClean="0">
                <a:solidFill>
                  <a:schemeClr val="bg1"/>
                </a:solidFill>
                <a:latin typeface="Century Gothic" panose="020B0502020202020204" pitchFamily="34" charset="0"/>
              </a:rPr>
              <a:t>or</a:t>
            </a:r>
            <a:r>
              <a:rPr lang="en-US" sz="6600" dirty="0" smtClean="0">
                <a:solidFill>
                  <a:schemeClr val="bg1"/>
                </a:solidFill>
                <a:latin typeface="Century Gothic" panose="020B0502020202020204" pitchFamily="34" charset="0"/>
              </a:rPr>
              <a:t>}</a:t>
            </a:r>
            <a:endParaRPr lang="en-US" sz="4400" dirty="0">
              <a:solidFill>
                <a:schemeClr val="bg1"/>
              </a:solidFill>
            </a:endParaRPr>
          </a:p>
        </p:txBody>
      </p:sp>
    </p:spTree>
    <p:extLst>
      <p:ext uri="{BB962C8B-B14F-4D97-AF65-F5344CB8AC3E}">
        <p14:creationId xmlns:p14="http://schemas.microsoft.com/office/powerpoint/2010/main" val="2415152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10876</TotalTime>
  <Words>7778</Words>
  <Application>Microsoft Office PowerPoint</Application>
  <PresentationFormat>Widescreen</PresentationFormat>
  <Paragraphs>1092</Paragraphs>
  <Slides>74</Slides>
  <Notes>74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Arial</vt:lpstr>
      <vt:lpstr>Calibri</vt:lpstr>
      <vt:lpstr>Candara</vt:lpstr>
      <vt:lpstr>Century Gothic</vt:lpstr>
      <vt:lpstr>Franklin Gothic Book</vt:lpstr>
      <vt:lpstr>MV Boli</vt:lpstr>
      <vt:lpstr>Segoe Print</vt:lpstr>
      <vt:lpstr>Segoe Script</vt:lpstr>
      <vt:lpstr>Times New Roman</vt:lpstr>
      <vt:lpstr>Tw Cen MT</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Shruti Shrivastava Program Coordinator Sshrivastava@dwd.in.gov</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1801</cp:revision>
  <cp:lastPrinted>2018-09-04T15:49:19Z</cp:lastPrinted>
  <dcterms:created xsi:type="dcterms:W3CDTF">2017-04-06T17:55:39Z</dcterms:created>
  <dcterms:modified xsi:type="dcterms:W3CDTF">2018-09-17T17:28:14Z</dcterms:modified>
</cp:coreProperties>
</file>