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</p:sldMasterIdLst>
  <p:notesMasterIdLst>
    <p:notesMasterId r:id="rId5"/>
  </p:notesMasterIdLst>
  <p:sldIdLst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40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6BDDBD-C654-42B8-B8F8-B63CF11E253F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2C906B-F6C3-40DA-B4F1-C7788FF83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034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35013" y="1154113"/>
            <a:ext cx="5540375" cy="31162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solidFill>
                  <a:schemeClr val="tx1"/>
                </a:solidFill>
              </a:rPr>
              <a:t>JH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solidFill>
                  <a:schemeClr val="tx1"/>
                </a:solidFill>
              </a:rPr>
              <a:t>The grant application indicated that after the initial award subsequent funding would be based solely on performance. Here is the performance metrics for PY 2020-2021. The program year begins July 1, 2020. Dollars will be awarded in PY 2021-2022 for these metrics. Enrollment; measurable skill gain or attained HSE diploma; and certification.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B59CAB-624C-40FA-9C12-FC7C33968AFF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73077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35013" y="1154113"/>
            <a:ext cx="5540375" cy="31162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solidFill>
                  <a:schemeClr val="tx1"/>
                </a:solidFill>
              </a:rPr>
              <a:t>JH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solidFill>
                  <a:schemeClr val="tx1"/>
                </a:solidFill>
              </a:rPr>
              <a:t>And there’s more. Programs will also receive dollars for IETs – completion and certification.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B59CAB-624C-40FA-9C12-FC7C33968AFF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5845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6/22/2020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692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6/22/2020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064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4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4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48A87A34-81AB-432B-8DAE-1953F412C126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 defTabSz="457200"/>
              <a:t>6/22/2020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9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6D22F896-40B5-4ADD-8801-0D06FADFA09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 defTabSz="4572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88999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4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4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48A87A34-81AB-432B-8DAE-1953F412C126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 defTabSz="457200"/>
              <a:t>6/22/2020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9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6D22F896-40B5-4ADD-8801-0D06FADFA09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 defTabSz="4572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7567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869" y="78377"/>
            <a:ext cx="1309241" cy="1085579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520409" y="1056207"/>
            <a:ext cx="10051090" cy="1293028"/>
          </a:xfrm>
        </p:spPr>
        <p:txBody>
          <a:bodyPr>
            <a:normAutofit fontScale="90000"/>
          </a:bodyPr>
          <a:lstStyle/>
          <a:p>
            <a:r>
              <a:rPr lang="en-US" sz="6000" b="1" dirty="0"/>
              <a:t>Indiana</a:t>
            </a:r>
            <a:r>
              <a:rPr lang="en-US" sz="6000" dirty="0"/>
              <a:t> ADULT EDUCATION</a:t>
            </a:r>
            <a:br>
              <a:rPr lang="en-US" sz="6000" dirty="0"/>
            </a:br>
            <a:r>
              <a:rPr lang="en-US" sz="1800" dirty="0"/>
              <a:t>Basic Skills. High School Equivalency. Short-term Training. Certifications and More.</a:t>
            </a:r>
            <a:br>
              <a:rPr lang="en-US" sz="1800" dirty="0"/>
            </a:br>
            <a:endParaRPr lang="en-US" sz="1800" dirty="0"/>
          </a:p>
        </p:txBody>
      </p:sp>
      <p:sp>
        <p:nvSpPr>
          <p:cNvPr id="16" name="Rectangle 15"/>
          <p:cNvSpPr/>
          <p:nvPr/>
        </p:nvSpPr>
        <p:spPr>
          <a:xfrm>
            <a:off x="5991129" y="2306782"/>
            <a:ext cx="5506327" cy="160647"/>
          </a:xfrm>
          <a:prstGeom prst="rect">
            <a:avLst/>
          </a:prstGeom>
          <a:solidFill>
            <a:srgbClr val="FFC0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srgbClr val="FF6600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13654093" y="3655181"/>
            <a:ext cx="14749" cy="275569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AutoShape 8" descr="http://www.guideoftheworld.com/wp-content/uploads/map/indiana_blank_map.jpg"/>
          <p:cNvSpPr>
            <a:spLocks noChangeAspect="1" noChangeArrowheads="1"/>
          </p:cNvSpPr>
          <p:nvPr/>
        </p:nvSpPr>
        <p:spPr bwMode="auto">
          <a:xfrm>
            <a:off x="63500" y="-136525"/>
            <a:ext cx="3838575" cy="5972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98809" y="2550145"/>
            <a:ext cx="79687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r>
              <a:rPr lang="en-US" sz="4000" dirty="0">
                <a:solidFill>
                  <a:prstClr val="white"/>
                </a:solidFill>
              </a:rPr>
              <a:t>Performance Metrics</a:t>
            </a:r>
            <a:r>
              <a:rPr lang="en-US" sz="4000" dirty="0">
                <a:solidFill>
                  <a:srgbClr val="FFC000"/>
                </a:solidFill>
              </a:rPr>
              <a:t> 2020-2021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8349981"/>
              </p:ext>
            </p:extLst>
          </p:nvPr>
        </p:nvGraphicFramePr>
        <p:xfrm>
          <a:off x="2198809" y="3340747"/>
          <a:ext cx="8461420" cy="236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78410"/>
                <a:gridCol w="3583010"/>
              </a:tblGrid>
              <a:tr h="421555">
                <a:tc>
                  <a:txBody>
                    <a:bodyPr/>
                    <a:lstStyle/>
                    <a:p>
                      <a:r>
                        <a:rPr lang="en-US" sz="2500" b="0" dirty="0" smtClean="0"/>
                        <a:t>AE Performance Metric</a:t>
                      </a:r>
                      <a:endParaRPr lang="en-US" sz="25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500" b="0" dirty="0" smtClean="0"/>
                        <a:t>Point Value</a:t>
                      </a:r>
                      <a:endParaRPr lang="en-US" sz="2500" b="0" dirty="0"/>
                    </a:p>
                  </a:txBody>
                  <a:tcPr/>
                </a:tc>
              </a:tr>
              <a:tr h="463367">
                <a:tc>
                  <a:txBody>
                    <a:bodyPr/>
                    <a:lstStyle/>
                    <a:p>
                      <a:r>
                        <a:rPr lang="en-US" sz="2500" b="0" dirty="0" smtClean="0"/>
                        <a:t>Enrollment</a:t>
                      </a:r>
                      <a:endParaRPr lang="en-US" sz="25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500" b="0" dirty="0" smtClean="0"/>
                        <a:t>1 Point</a:t>
                      </a:r>
                      <a:endParaRPr lang="en-US" sz="2500" b="0" dirty="0"/>
                    </a:p>
                  </a:txBody>
                  <a:tcPr/>
                </a:tc>
              </a:tr>
              <a:tr h="463367">
                <a:tc>
                  <a:txBody>
                    <a:bodyPr/>
                    <a:lstStyle/>
                    <a:p>
                      <a:r>
                        <a:rPr lang="en-US" sz="2500" b="0" dirty="0" smtClean="0"/>
                        <a:t>Measurable Skill Gain</a:t>
                      </a:r>
                      <a:endParaRPr lang="en-US" sz="25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500" b="0" dirty="0" smtClean="0"/>
                        <a:t>1 Point</a:t>
                      </a:r>
                      <a:endParaRPr lang="en-US" sz="2500" b="0" dirty="0"/>
                    </a:p>
                  </a:txBody>
                  <a:tcPr/>
                </a:tc>
              </a:tr>
              <a:tr h="463367">
                <a:tc>
                  <a:txBody>
                    <a:bodyPr/>
                    <a:lstStyle/>
                    <a:p>
                      <a:r>
                        <a:rPr lang="en-US" sz="2500" b="0" dirty="0" smtClean="0"/>
                        <a:t>Attained</a:t>
                      </a:r>
                      <a:r>
                        <a:rPr lang="en-US" sz="2500" b="0" baseline="0" dirty="0" smtClean="0"/>
                        <a:t> HSE Diploma</a:t>
                      </a:r>
                      <a:endParaRPr lang="en-US" sz="25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500" b="0" dirty="0" smtClean="0"/>
                        <a:t>1 Point</a:t>
                      </a:r>
                      <a:endParaRPr lang="en-US" sz="2500" b="0" dirty="0"/>
                    </a:p>
                  </a:txBody>
                  <a:tcPr/>
                </a:tc>
              </a:tr>
              <a:tr h="463367">
                <a:tc>
                  <a:txBody>
                    <a:bodyPr/>
                    <a:lstStyle/>
                    <a:p>
                      <a:r>
                        <a:rPr lang="en-US" sz="2500" b="0" dirty="0" smtClean="0"/>
                        <a:t>Attained</a:t>
                      </a:r>
                      <a:r>
                        <a:rPr lang="en-US" sz="2500" b="0" baseline="0" dirty="0" smtClean="0"/>
                        <a:t> Certification</a:t>
                      </a:r>
                      <a:endParaRPr lang="en-US" sz="25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500" b="0" dirty="0" smtClean="0"/>
                        <a:t>1 Point</a:t>
                      </a:r>
                      <a:endParaRPr lang="en-US" sz="25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2198809" y="5826033"/>
            <a:ext cx="872320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r>
              <a:rPr lang="en-US" sz="1300" dirty="0">
                <a:solidFill>
                  <a:prstClr val="white"/>
                </a:solidFill>
              </a:rPr>
              <a:t>- Indiana’s Program Performance Metrics will be used to award grants for 2021-2022</a:t>
            </a:r>
          </a:p>
          <a:p>
            <a:pPr defTabSz="457200"/>
            <a:r>
              <a:rPr lang="en-US" sz="1300" dirty="0">
                <a:solidFill>
                  <a:prstClr val="white"/>
                </a:solidFill>
              </a:rPr>
              <a:t>- Adult Education Enrollment NRS Table 4, Column B</a:t>
            </a:r>
          </a:p>
          <a:p>
            <a:pPr defTabSz="457200"/>
            <a:r>
              <a:rPr lang="en-US" sz="1300" dirty="0">
                <a:solidFill>
                  <a:prstClr val="white"/>
                </a:solidFill>
              </a:rPr>
              <a:t>- Measurable Skill Gain NRS Table 4, Column I</a:t>
            </a:r>
          </a:p>
          <a:p>
            <a:pPr defTabSz="457200"/>
            <a:r>
              <a:rPr lang="en-US" sz="1300" dirty="0">
                <a:solidFill>
                  <a:prstClr val="white"/>
                </a:solidFill>
              </a:rPr>
              <a:t>- Attained Secondary School Diploma/Equivalent NRS Table 4, Column F</a:t>
            </a:r>
          </a:p>
        </p:txBody>
      </p:sp>
      <p:sp>
        <p:nvSpPr>
          <p:cNvPr id="7" name="Rectangle 6"/>
          <p:cNvSpPr/>
          <p:nvPr/>
        </p:nvSpPr>
        <p:spPr>
          <a:xfrm>
            <a:off x="8515198" y="4325141"/>
            <a:ext cx="18713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r>
              <a:rPr lang="en-US" sz="4000" dirty="0">
                <a:solidFill>
                  <a:prstClr val="black"/>
                </a:solidFill>
              </a:rPr>
              <a:t>or}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980112" y="5702947"/>
            <a:ext cx="304615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8000" dirty="0">
                <a:solidFill>
                  <a:srgbClr val="FFC000"/>
                </a:solidFill>
                <a:latin typeface="Segoe Print" panose="02000600000000000000" pitchFamily="2" charset="0"/>
              </a:rPr>
              <a:t>#1</a:t>
            </a:r>
          </a:p>
        </p:txBody>
      </p:sp>
    </p:spTree>
    <p:extLst>
      <p:ext uri="{BB962C8B-B14F-4D97-AF65-F5344CB8AC3E}">
        <p14:creationId xmlns:p14="http://schemas.microsoft.com/office/powerpoint/2010/main" val="16189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869" y="78377"/>
            <a:ext cx="1309241" cy="1085579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520409" y="1056207"/>
            <a:ext cx="10051090" cy="1293028"/>
          </a:xfrm>
        </p:spPr>
        <p:txBody>
          <a:bodyPr>
            <a:normAutofit fontScale="90000"/>
          </a:bodyPr>
          <a:lstStyle/>
          <a:p>
            <a:r>
              <a:rPr lang="en-US" sz="6000" b="1" dirty="0"/>
              <a:t>Indiana</a:t>
            </a:r>
            <a:r>
              <a:rPr lang="en-US" sz="6000" dirty="0"/>
              <a:t> ADULT EDUCATION</a:t>
            </a:r>
            <a:br>
              <a:rPr lang="en-US" sz="6000" dirty="0"/>
            </a:br>
            <a:r>
              <a:rPr lang="en-US" sz="1800" dirty="0"/>
              <a:t>Basic Skills. High School Equivalency. Short-term Training. Certifications and More.</a:t>
            </a:r>
            <a:br>
              <a:rPr lang="en-US" sz="1800" dirty="0"/>
            </a:br>
            <a:endParaRPr lang="en-US" sz="1800" dirty="0"/>
          </a:p>
        </p:txBody>
      </p:sp>
      <p:sp>
        <p:nvSpPr>
          <p:cNvPr id="16" name="Rectangle 15"/>
          <p:cNvSpPr/>
          <p:nvPr/>
        </p:nvSpPr>
        <p:spPr>
          <a:xfrm>
            <a:off x="5991129" y="2306782"/>
            <a:ext cx="5506327" cy="160647"/>
          </a:xfrm>
          <a:prstGeom prst="rect">
            <a:avLst/>
          </a:prstGeom>
          <a:solidFill>
            <a:srgbClr val="FFC0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srgbClr val="FF6600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13654093" y="3655181"/>
            <a:ext cx="14749" cy="275569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AutoShape 8" descr="http://www.guideoftheworld.com/wp-content/uploads/map/indiana_blank_map.jpg"/>
          <p:cNvSpPr>
            <a:spLocks noChangeAspect="1" noChangeArrowheads="1"/>
          </p:cNvSpPr>
          <p:nvPr/>
        </p:nvSpPr>
        <p:spPr bwMode="auto">
          <a:xfrm>
            <a:off x="63500" y="-136525"/>
            <a:ext cx="3838575" cy="5972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82787" y="2824492"/>
            <a:ext cx="79687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r>
              <a:rPr lang="en-US" sz="4000" dirty="0">
                <a:solidFill>
                  <a:prstClr val="white"/>
                </a:solidFill>
              </a:rPr>
              <a:t>Performance Metrics</a:t>
            </a:r>
            <a:r>
              <a:rPr lang="en-US" sz="4000" dirty="0">
                <a:solidFill>
                  <a:srgbClr val="FFC000"/>
                </a:solidFill>
              </a:rPr>
              <a:t> 2020-2021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8421500"/>
              </p:ext>
            </p:extLst>
          </p:nvPr>
        </p:nvGraphicFramePr>
        <p:xfrm>
          <a:off x="2099958" y="3694997"/>
          <a:ext cx="7851625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26834"/>
                <a:gridCol w="3324791"/>
              </a:tblGrid>
              <a:tr h="445785">
                <a:tc>
                  <a:txBody>
                    <a:bodyPr/>
                    <a:lstStyle/>
                    <a:p>
                      <a:r>
                        <a:rPr lang="en-US" sz="2800" b="0" dirty="0" smtClean="0"/>
                        <a:t>IET Performance Metric</a:t>
                      </a:r>
                      <a:endParaRPr 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/>
                        <a:t>Point Value</a:t>
                      </a:r>
                      <a:endParaRPr lang="en-US" sz="2800" b="0" dirty="0"/>
                    </a:p>
                  </a:txBody>
                  <a:tcPr/>
                </a:tc>
              </a:tr>
              <a:tr h="457381">
                <a:tc>
                  <a:txBody>
                    <a:bodyPr/>
                    <a:lstStyle/>
                    <a:p>
                      <a:r>
                        <a:rPr lang="en-US" sz="2800" b="0" dirty="0" smtClean="0"/>
                        <a:t>Completion</a:t>
                      </a:r>
                      <a:endParaRPr 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/>
                        <a:t>1</a:t>
                      </a:r>
                      <a:endParaRPr lang="en-US" sz="2800" b="0" dirty="0"/>
                    </a:p>
                  </a:txBody>
                  <a:tcPr/>
                </a:tc>
              </a:tr>
              <a:tr h="457381">
                <a:tc>
                  <a:txBody>
                    <a:bodyPr/>
                    <a:lstStyle/>
                    <a:p>
                      <a:r>
                        <a:rPr lang="en-US" sz="2800" b="0" dirty="0" smtClean="0"/>
                        <a:t>Certification</a:t>
                      </a:r>
                      <a:endParaRPr 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/>
                        <a:t>1</a:t>
                      </a:r>
                      <a:endParaRPr lang="en-US" sz="28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8296421" y="5249477"/>
            <a:ext cx="1752403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/>
            <a:r>
              <a:rPr lang="en-US" sz="8000" dirty="0">
                <a:solidFill>
                  <a:srgbClr val="FFC000"/>
                </a:solidFill>
                <a:latin typeface="Segoe Print" panose="02000600000000000000" pitchFamily="2" charset="0"/>
              </a:rPr>
              <a:t>#2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099958" y="5512484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457200"/>
            <a:r>
              <a:rPr lang="en-US" dirty="0">
                <a:solidFill>
                  <a:prstClr val="white"/>
                </a:solidFill>
              </a:rPr>
              <a:t>- Indiana’s Program Performance Metrics will be used to award grants for 2021-2022</a:t>
            </a:r>
          </a:p>
        </p:txBody>
      </p:sp>
    </p:spTree>
    <p:extLst>
      <p:ext uri="{BB962C8B-B14F-4D97-AF65-F5344CB8AC3E}">
        <p14:creationId xmlns:p14="http://schemas.microsoft.com/office/powerpoint/2010/main" val="2305921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por Trail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ppt/theme/theme2.xml><?xml version="1.0" encoding="utf-8"?>
<a:theme xmlns:a="http://schemas.openxmlformats.org/drawingml/2006/main" name="1_Vapor Trail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186</Words>
  <Application>Microsoft Office PowerPoint</Application>
  <PresentationFormat>Widescreen</PresentationFormat>
  <Paragraphs>34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Century Gothic</vt:lpstr>
      <vt:lpstr>Segoe Print</vt:lpstr>
      <vt:lpstr>Vapor Trail</vt:lpstr>
      <vt:lpstr>1_Vapor Trail</vt:lpstr>
      <vt:lpstr>Indiana ADULT EDUCATION Basic Skills. High School Equivalency. Short-term Training. Certifications and More. </vt:lpstr>
      <vt:lpstr>Indiana ADULT EDUCATION Basic Skills. High School Equivalency. Short-term Training. Certifications and More. </vt:lpstr>
    </vt:vector>
  </TitlesOfParts>
  <Company>State of Indiana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Haffner, Jerry L</dc:creator>
  <cp:lastModifiedBy>Haffner, Jerry L</cp:lastModifiedBy>
  <cp:revision>4</cp:revision>
  <dcterms:created xsi:type="dcterms:W3CDTF">2020-06-17T20:37:30Z</dcterms:created>
  <dcterms:modified xsi:type="dcterms:W3CDTF">2020-06-22T14:30:33Z</dcterms:modified>
</cp:coreProperties>
</file>