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3" r:id="rId1"/>
  </p:sldMasterIdLst>
  <p:notesMasterIdLst>
    <p:notesMasterId r:id="rId43"/>
  </p:notesMasterIdLst>
  <p:sldIdLst>
    <p:sldId id="256" r:id="rId2"/>
    <p:sldId id="340" r:id="rId3"/>
    <p:sldId id="339" r:id="rId4"/>
    <p:sldId id="323" r:id="rId5"/>
    <p:sldId id="308" r:id="rId6"/>
    <p:sldId id="297" r:id="rId7"/>
    <p:sldId id="294" r:id="rId8"/>
    <p:sldId id="360" r:id="rId9"/>
    <p:sldId id="364" r:id="rId10"/>
    <p:sldId id="359" r:id="rId11"/>
    <p:sldId id="341" r:id="rId12"/>
    <p:sldId id="342" r:id="rId13"/>
    <p:sldId id="287" r:id="rId14"/>
    <p:sldId id="302" r:id="rId15"/>
    <p:sldId id="361" r:id="rId16"/>
    <p:sldId id="288" r:id="rId17"/>
    <p:sldId id="305" r:id="rId18"/>
    <p:sldId id="311" r:id="rId19"/>
    <p:sldId id="331" r:id="rId20"/>
    <p:sldId id="332" r:id="rId21"/>
    <p:sldId id="355" r:id="rId22"/>
    <p:sldId id="363" r:id="rId23"/>
    <p:sldId id="334" r:id="rId24"/>
    <p:sldId id="307" r:id="rId25"/>
    <p:sldId id="309" r:id="rId26"/>
    <p:sldId id="324" r:id="rId27"/>
    <p:sldId id="335" r:id="rId28"/>
    <p:sldId id="336" r:id="rId29"/>
    <p:sldId id="356" r:id="rId30"/>
    <p:sldId id="306" r:id="rId31"/>
    <p:sldId id="337" r:id="rId32"/>
    <p:sldId id="257" r:id="rId33"/>
    <p:sldId id="362" r:id="rId34"/>
    <p:sldId id="347" r:id="rId35"/>
    <p:sldId id="348" r:id="rId36"/>
    <p:sldId id="349" r:id="rId37"/>
    <p:sldId id="350" r:id="rId38"/>
    <p:sldId id="285" r:id="rId39"/>
    <p:sldId id="303" r:id="rId40"/>
    <p:sldId id="275" r:id="rId41"/>
    <p:sldId id="317" r:id="rId42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5DA2"/>
    <a:srgbClr val="286BD8"/>
    <a:srgbClr val="C7279D"/>
    <a:srgbClr val="00E266"/>
    <a:srgbClr val="66FF33"/>
    <a:srgbClr val="19410F"/>
    <a:srgbClr val="814574"/>
    <a:srgbClr val="CEC8AA"/>
    <a:srgbClr val="9B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718" autoAdjust="0"/>
  </p:normalViewPr>
  <p:slideViewPr>
    <p:cSldViewPr>
      <p:cViewPr varScale="1">
        <p:scale>
          <a:sx n="73" d="100"/>
          <a:sy n="73" d="100"/>
        </p:scale>
        <p:origin x="12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E23926-51BE-40E7-BE36-ACCA6A52F53C}" type="datetimeFigureOut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37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9" tIns="45229" rIns="90459" bIns="4522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79913"/>
            <a:ext cx="5607050" cy="4149725"/>
          </a:xfrm>
          <a:prstGeom prst="rect">
            <a:avLst/>
          </a:prstGeom>
        </p:spPr>
        <p:txBody>
          <a:bodyPr vert="horz" lIns="90459" tIns="45229" rIns="90459" bIns="452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AC1AC4-EB03-4CF1-AE50-6B0535583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0B6618-25F6-4A3B-BCCA-A603AD798AB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388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C1AC4-EB03-4CF1-AE50-6B05355837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6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0B6618-25F6-4A3B-BCCA-A603AD798AB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499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C1AC4-EB03-4CF1-AE50-6B05355837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1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295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C2238A-9B16-45E0-A69A-94C33ECFCA84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58B1C2-3DEB-447F-91E6-D67334957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9C56DE-0495-4A35-84B6-0475ABE0DFCC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96B40F-292F-4F34-A3F0-59087199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6B693D-E0CD-4E85-97D0-D32D68D6668A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90E703-FDF9-4DAF-B5F7-9318F4864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82649C-4F78-4DD7-BB5D-4F25F754DBFC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1ADAD2-64CC-4566-BACE-84343FD55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8C0BF5-E263-419F-B7B3-B6B293CF3A41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A73C73-F5B2-4349-A01F-223C25B83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622548-87AB-4188-AACB-B812CC510FBD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2A9F29-5A07-43C4-A165-6551656DB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4BCBA0-BF55-4A26-9F3B-F2A241B82274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37C570-94B6-400C-820E-ED49140A0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E0A949-A4C6-40B0-A13F-070FFD0BB603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070258-62F3-4ECD-886E-15AFFF154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4435B5-E110-4A58-8EB9-2978EC644D00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AFBBBE-FAF2-41D3-B623-0A21650B1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0FEC13-B92C-4D33-B5FE-64D3D442A68A}" type="datetime1">
              <a:rPr lang="en-US"/>
              <a:pPr>
                <a:defRPr/>
              </a:pPr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06DFB0-7A5A-4DC1-98B0-F301DF6EB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Indiana Department of</a:t>
            </a:r>
            <a:br>
              <a:rPr lang="en-US" smtClean="0"/>
            </a:br>
            <a:r>
              <a:rPr lang="en-US" smtClean="0"/>
              <a:t> Veterans Affairs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9" name="Picture 13" descr="Indiana4Seal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0"/>
            <a:ext cx="1371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3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BacktalkSerif BT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cholartrack.che.in.gov/Login?ReturnUrl=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.gov/dv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.gov/dv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.gov/dv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dva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in.gov/dv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605965" y="-762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>
                <a:latin typeface="Times New Roman" pitchFamily="18" charset="0"/>
                <a:cs typeface="Times New Roman" pitchFamily="18" charset="0"/>
              </a:rPr>
              <a:t>Indiana Department of</a:t>
            </a:r>
            <a:br>
              <a:rPr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sz="4000" dirty="0" smtClean="0"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</p:spPr>
        <p:txBody>
          <a:bodyPr anchor="ctr"/>
          <a:lstStyle/>
          <a:p>
            <a:pPr eaLnBrk="1" hangingPunct="1"/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7" descr="http://wwp.greenwichmeantime.com/time-zone/usa/indiana/images/state-flag-indi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18198"/>
            <a:ext cx="3962400" cy="31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952381" cy="952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9" y="1719940"/>
            <a:ext cx="952381" cy="952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1697596"/>
            <a:ext cx="979076" cy="974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641" y="1743009"/>
            <a:ext cx="962661" cy="962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048" y="1701347"/>
            <a:ext cx="1004563" cy="1004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394834"/>
            <a:ext cx="8382000" cy="5463166"/>
          </a:xfrm>
        </p:spPr>
        <p:txBody>
          <a:bodyPr/>
          <a:lstStyle/>
          <a:p>
            <a:pPr marL="457200" lvl="1" indent="0" algn="r" eaLnBrk="1" hangingPunct="1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</a:p>
          <a:p>
            <a:pPr lvl="1" algn="ctr" eaLnBrk="1" hangingPunct="1"/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Purdue University </a:t>
            </a:r>
          </a:p>
          <a:p>
            <a:pPr lvl="1" algn="ctr" eaLnBrk="1" hangingPunct="1"/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r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Indiana State University</a:t>
            </a:r>
          </a:p>
          <a:p>
            <a:pPr lvl="1" algn="ctr" eaLnBrk="1" hangingPunct="1"/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Ball State University</a:t>
            </a:r>
          </a:p>
          <a:p>
            <a:pPr lvl="1" algn="ctr" eaLnBrk="1" hangingPunct="1"/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r" eaLnBrk="1" hangingPunct="1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of Southern Indiana</a:t>
            </a:r>
          </a:p>
          <a:p>
            <a:pPr lvl="1" algn="ctr" eaLnBrk="1" hangingPunct="1"/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Vincennes University</a:t>
            </a:r>
          </a:p>
          <a:p>
            <a:pPr lvl="1" algn="ctr" eaLnBrk="1" hangingPunct="1"/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r" eaLnBrk="1" hangingPunct="1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Ivy Tech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(all locations)</a:t>
            </a:r>
          </a:p>
          <a:p>
            <a:pPr marL="457200" lvl="1" indent="0" eaLnBrk="1" hangingPunct="1">
              <a:buNone/>
            </a:pP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Western Governor’s Univ.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(INDIANA ONLY)</a:t>
            </a:r>
            <a:endParaRPr lang="en-US" b="1" dirty="0" smtClean="0"/>
          </a:p>
          <a:p>
            <a:pPr algn="ctr" eaLnBrk="1" hangingPunct="1">
              <a:buFont typeface="Wingdings 3" pitchFamily="18" charset="2"/>
              <a:buNone/>
            </a:pPr>
            <a:endParaRPr lang="en-US" sz="3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979" y="1394835"/>
            <a:ext cx="542934" cy="723912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60" y="1981200"/>
            <a:ext cx="756280" cy="69810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42" y="3386384"/>
            <a:ext cx="629510" cy="8438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59" y="2760817"/>
            <a:ext cx="804746" cy="5645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89" y="6165376"/>
            <a:ext cx="661949" cy="6619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61" y="4840455"/>
            <a:ext cx="645277" cy="645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927" y="4177684"/>
            <a:ext cx="804052" cy="5427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925" y="5602592"/>
            <a:ext cx="509322" cy="509322"/>
          </a:xfrm>
          <a:prstGeom prst="rect">
            <a:avLst/>
          </a:prstGeom>
          <a:effectLst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609" y="2275"/>
            <a:ext cx="7772400" cy="12954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Tuition and Fee exemption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1049408">
            <a:off x="316868" y="935047"/>
            <a:ext cx="5586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66FF33"/>
                </a:solidFill>
                <a:latin typeface="Stencil" panose="040409050D0802020404" pitchFamily="82" charset="0"/>
                <a:cs typeface="Times New Roman" pitchFamily="18" charset="0"/>
              </a:rPr>
              <a:t>Approved schools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7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78583"/>
            <a:ext cx="8610600" cy="4602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application are done on Scholar Track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200" b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://scholartrack.che.in.gov </a:t>
            </a:r>
            <a:endParaRPr lang="en-US" sz="3200" b="1" dirty="0" smtClean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reate a user profile in “Scholar Track”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Required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Birth Certificate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Proof of veterans wartime service (DD 214)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Proof of VA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isability Award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09" y="2275"/>
            <a:ext cx="77724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Tuition and Fee exemption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049408">
            <a:off x="1628" y="1084050"/>
            <a:ext cx="62985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66FF33"/>
                </a:solidFill>
                <a:latin typeface="Stencil" panose="040409050D0802020404" pitchFamily="82" charset="0"/>
                <a:cs typeface="Times New Roman" pitchFamily="18" charset="0"/>
              </a:rPr>
              <a:t>Application process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08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 dirty="0" smtClean="0"/>
              <a:t>SCHOLAR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https://scholartrack.che.in.gov/Login?ReturnUrl=%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1966"/>
          <a:stretch/>
        </p:blipFill>
        <p:spPr>
          <a:xfrm>
            <a:off x="609600" y="2133600"/>
            <a:ext cx="8162600" cy="464416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3130173">
            <a:off x="6188975" y="4742989"/>
            <a:ext cx="1073757" cy="170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1049408">
            <a:off x="1452832" y="452229"/>
            <a:ext cx="62985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66FF33"/>
                </a:solidFill>
                <a:latin typeface="Stencil" panose="040409050D0802020404" pitchFamily="82" charset="0"/>
                <a:cs typeface="Times New Roman" pitchFamily="18" charset="0"/>
              </a:rPr>
              <a:t>Application process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5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340" y="1507592"/>
            <a:ext cx="4800600" cy="2204505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itchFamily="18" charset="0"/>
              </a:rPr>
              <a:t>Reduced Fee Hunting and Fishing License for Disabled Veterans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08738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D83CE6D-4968-47DB-839B-2A366456B8AF}" type="slidenum">
              <a:rPr lang="en-US"/>
              <a:pPr/>
              <a:t>13</a:t>
            </a:fld>
            <a:endParaRPr lang="en-US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3598" y="2127047"/>
            <a:ext cx="6072401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$2.75 per year </a:t>
            </a:r>
            <a:endParaRPr lang="en-US" sz="4000" b="1" dirty="0" smtClean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40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27.50 for 10 </a:t>
            </a:r>
            <a:r>
              <a:rPr lang="en-US" sz="4000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endParaRPr lang="en-US" sz="4000" b="1" dirty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Qualification: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Resident of Indiana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erved in the Armed Forces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een awarded a service connected disability by: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Veterans Affairs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isability retirement benefits from DOD</a:t>
            </a:r>
          </a:p>
        </p:txBody>
      </p:sp>
      <p:pic>
        <p:nvPicPr>
          <p:cNvPr id="31750" name="Picture 5" descr="j0255361"/>
          <p:cNvPicPr>
            <a:picLocks noChangeAspect="1" noChangeArrowheads="1"/>
          </p:cNvPicPr>
          <p:nvPr/>
        </p:nvPicPr>
        <p:blipFill>
          <a:blip r:embed="rId3" cstate="print"/>
          <a:srcRect l="5112" t="17544"/>
          <a:stretch>
            <a:fillRect/>
          </a:stretch>
        </p:blipFill>
        <p:spPr bwMode="auto">
          <a:xfrm>
            <a:off x="6400800" y="4048527"/>
            <a:ext cx="2095500" cy="265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408738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8EB668B-BE90-4AA4-B489-AC3C9438D877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Property Tax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Deduction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E2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lang="en-US" sz="3600" i="1" dirty="0" smtClean="0">
                <a:solidFill>
                  <a:srgbClr val="00E2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eteran and Surviving </a:t>
            </a:r>
            <a:r>
              <a:rPr lang="en-US" sz="3600" i="1" dirty="0">
                <a:solidFill>
                  <a:srgbClr val="00E2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3600" i="1" dirty="0" smtClean="0">
                <a:solidFill>
                  <a:srgbClr val="00E2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pouse</a:t>
            </a:r>
            <a:endParaRPr lang="en-US" sz="3600" i="1" dirty="0">
              <a:solidFill>
                <a:srgbClr val="00E26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8392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Hoosier Veterans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their </a:t>
            </a:r>
            <a:r>
              <a:rPr lang="en-US" sz="28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Surviving Spouses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qualify for a property Tax Abatement of:</a:t>
            </a:r>
          </a:p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$24,960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$12,480 ($14,000 2019 Assessment Year)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A Combination of Both - $37,440 (38,960 2019 Assessment Year)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395478" indent="-28575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i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Surviving Spouses can carry over the benefit upon the veterans death on the existing address or transfer to another home address in Indiana.</a:t>
            </a:r>
          </a:p>
          <a:p>
            <a:pPr marL="109728" algn="ctr" eaLnBrk="1" fontAlgn="auto" hangingPunct="1">
              <a:spcAft>
                <a:spcPts val="0"/>
              </a:spcAft>
              <a:defRPr/>
            </a:pPr>
            <a:endParaRPr lang="en-US" sz="1000" i="1" dirty="0" smtClean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478" indent="-28575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Surviving Spouse can be a first-time applicant if the veteran has</a:t>
            </a:r>
          </a:p>
          <a:p>
            <a:pPr marL="395478" indent="-28575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the qualification.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408738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8EB668B-BE90-4AA4-B489-AC3C9438D877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Property Tax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Deduction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$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24,960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133600" y="2060195"/>
            <a:ext cx="7010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Qualify:</a:t>
            </a:r>
            <a:endParaRPr lang="en-US" sz="26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charset="0"/>
              <a:buChar char="•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Served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 least one day on </a:t>
            </a:r>
            <a:r>
              <a:rPr lang="en-US" sz="2600" b="1" i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Active duty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during a recognized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WARTIME period</a:t>
            </a:r>
          </a:p>
          <a:p>
            <a:pPr lvl="3">
              <a:buFont typeface="Arial" charset="0"/>
              <a:buChar char="•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US" sz="2600" b="1" i="1" dirty="0" smtClean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lvl="3">
              <a:defRPr/>
            </a:pPr>
            <a:endParaRPr lang="en-US" sz="2600" b="1" i="1" dirty="0">
              <a:solidFill>
                <a:srgbClr val="C7279D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charset="0"/>
              <a:buChar char="•"/>
              <a:defRPr/>
            </a:pPr>
            <a:r>
              <a:rPr lang="en-US" sz="2600" i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i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en-US" sz="2600" i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i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onnected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by VA with a combined rating of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 least 10%</a:t>
            </a:r>
            <a:endParaRPr lang="en-US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endParaRPr lang="en-US" sz="2600" dirty="0">
              <a:latin typeface="+mn-lt"/>
              <a:cs typeface="+mn-cs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240956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15332" y="1506863"/>
            <a:ext cx="52578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WARTIME SERVICE</a:t>
            </a:r>
            <a:r>
              <a:rPr lang="en-US" sz="24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 is </a:t>
            </a:r>
            <a:r>
              <a:rPr lang="en-US" sz="2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REQUIRED</a:t>
            </a:r>
            <a:endParaRPr lang="en-US" sz="2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Property Tax Deduction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- $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12,480 ($14,000 2019 Assessment Year)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408738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FE80C1-500E-4221-BFB0-5E69F045EE2C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7162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ualify:</a:t>
            </a:r>
          </a:p>
          <a:p>
            <a:pPr lvl="1">
              <a:defRPr/>
            </a:pPr>
            <a:r>
              <a:rPr lang="en-US" sz="24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ust </a:t>
            </a:r>
            <a:r>
              <a:rPr lang="en-US" sz="24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have served honorably on Active Duty </a:t>
            </a:r>
            <a:r>
              <a:rPr lang="en-US" sz="24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for at least 90 consecutive days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>
              <a:solidFill>
                <a:srgbClr val="C7279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a total disability</a:t>
            </a:r>
          </a:p>
          <a:p>
            <a:pPr lvl="1"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(100% SCD or VA Pension Award or IDVA approved disability award)</a:t>
            </a:r>
          </a:p>
          <a:p>
            <a:pPr lvl="1">
              <a:defRPr/>
            </a:pP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Or:</a:t>
            </a:r>
          </a:p>
          <a:p>
            <a:pPr lvl="1">
              <a:defRPr/>
            </a:pPr>
            <a:endParaRPr lang="en-US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Served in the armed forces for at least 90 days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 smtClean="0">
              <a:solidFill>
                <a:srgbClr val="C7279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 smtClean="0">
              <a:solidFill>
                <a:srgbClr val="C7279D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combined SCD rating of at least 10%.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6839518" y="5118987"/>
            <a:ext cx="1865763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 smtClean="0">
                <a:latin typeface="+mn-lt"/>
              </a:rPr>
              <a:t>*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assessed property value limit is $175,000.00</a:t>
            </a:r>
          </a:p>
          <a:p>
            <a:pPr algn="ctr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($200,000 2019 Assessment Year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40614"/>
            <a:ext cx="2057400" cy="335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57300" y="1366879"/>
            <a:ext cx="52578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WARTIME SERVICE</a:t>
            </a:r>
            <a:r>
              <a:rPr lang="en-US" sz="24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 not </a:t>
            </a:r>
            <a:r>
              <a:rPr lang="en-US" sz="2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REQUIRED</a:t>
            </a:r>
            <a:endParaRPr lang="en-US" sz="2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4343400"/>
            <a:ext cx="563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4720095"/>
            <a:ext cx="563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Property Tax Deduction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Combination -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(13&amp;14)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$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37,440 (38,960 2019 Assessment Year)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7531" y="2133600"/>
            <a:ext cx="6400800" cy="47244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Served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at least one day on </a:t>
            </a:r>
            <a:r>
              <a:rPr lang="en-US" sz="2600" b="1" i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Active duty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recognized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WARTIME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2600" b="1" i="1" dirty="0" smtClean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total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disability</a:t>
            </a: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(100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% SCD or VA Pension Award or IDVA approved disability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award)</a:t>
            </a: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endParaRPr lang="en-US" sz="1500" b="1" i="1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Over age 62</a:t>
            </a: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2600" b="1" i="1" dirty="0" smtClean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-273050" eaLnBrk="1" fontAlgn="auto" hangingPunct="1">
              <a:spcBef>
                <a:spcPts val="575"/>
              </a:spcBef>
              <a:spcAft>
                <a:spcPts val="0"/>
              </a:spcAft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Rated at least 10 % service connected disabled.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408738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41D5F0-20D9-43F4-AB9F-7D6BAD5D477E}" type="slidenum">
              <a:rPr lang="en-US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69" y="1905000"/>
            <a:ext cx="2619331" cy="2521803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839518" y="5118987"/>
            <a:ext cx="186576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 smtClean="0">
                <a:latin typeface="+mn-lt"/>
              </a:rPr>
              <a:t>*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assessed property value limit is $175,000.00 ($200,000 2019 Assessment Year)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332" y="1506863"/>
            <a:ext cx="52578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WARTIME SERVICE</a:t>
            </a:r>
            <a:r>
              <a:rPr lang="en-US" sz="24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 is </a:t>
            </a:r>
            <a:r>
              <a:rPr lang="en-US" sz="2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REQUIRED</a:t>
            </a:r>
            <a:endParaRPr lang="en-US" sz="2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4343400"/>
            <a:ext cx="563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4800600"/>
            <a:ext cx="563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714999" y="3617623"/>
            <a:ext cx="3217009" cy="3316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3541423"/>
            <a:ext cx="2750204" cy="3316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24961" y="4057360"/>
            <a:ext cx="2537639" cy="28133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Property Tax Deduction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Non Property Owners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3786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 veteran, or surviving spouse,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not own any real property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then the lesser of the following can be applied: The amount owed for vehicle excise tax or $70 can be applied per vehicle. Maximum of 2 vehicles.</a:t>
            </a:r>
          </a:p>
          <a:p>
            <a:pPr algn="ctr">
              <a:buNone/>
            </a:pPr>
            <a:r>
              <a:rPr lang="en-US" sz="2000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Eligibility is the same as if property is owned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75" y="3812105"/>
            <a:ext cx="2104131" cy="1576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834" y="4419600"/>
            <a:ext cx="1616155" cy="1129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4961" y="5638800"/>
            <a:ext cx="2537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Example 1:  </a:t>
            </a:r>
            <a:r>
              <a:rPr lang="en-US" sz="1600" dirty="0" smtClean="0"/>
              <a:t>Veteran owns this vehicle and the excise tax owed is under $70. Excise tax is waived.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07809" y="5547261"/>
            <a:ext cx="3204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Example 2:  </a:t>
            </a:r>
            <a:r>
              <a:rPr lang="en-US" sz="1600" dirty="0" smtClean="0"/>
              <a:t>Veteran owns this vehicle and excise tax owed is more than $70. Veteran would get a $70 credit and pays the remaining excise.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1883" y="5410200"/>
            <a:ext cx="2535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Situation: </a:t>
            </a:r>
            <a:r>
              <a:rPr lang="en-US" sz="1600" dirty="0" smtClean="0"/>
              <a:t>Veteran does not own any property and lives in an apartment but is eligible for the property tax deduction.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83034"/>
            <a:ext cx="2193191" cy="164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183107"/>
            <a:ext cx="7772400" cy="1295400"/>
          </a:xfrm>
        </p:spPr>
        <p:txBody>
          <a:bodyPr/>
          <a:lstStyle/>
          <a:p>
            <a:r>
              <a:rPr lang="en-US" dirty="0" smtClean="0"/>
              <a:t>Property Tax Deduction</a:t>
            </a:r>
            <a:br>
              <a:rPr lang="en-US" dirty="0" smtClean="0"/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Veteran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homestead conveyed without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by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nonprofit organization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Qualification: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 served at least 90 days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Honorable discharge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Awarded at least a 50% disability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Homestead conveyed at no expense to veteran by a tax exempt organization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9" y="4343400"/>
            <a:ext cx="39460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District Service Officers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83776"/>
            <a:ext cx="4044761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" y="1752600"/>
            <a:ext cx="339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(92) Counties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(92) CVSOs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(6) IDVA Districts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5373469"/>
            <a:ext cx="838200" cy="815608"/>
          </a:xfrm>
          <a:prstGeom prst="rect">
            <a:avLst/>
          </a:prstGeom>
          <a:solidFill>
            <a:srgbClr val="9BB51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dugi" panose="020B0502040204020203" pitchFamily="34" charset="0"/>
              </a:rPr>
              <a:t>South</a:t>
            </a:r>
          </a:p>
          <a:p>
            <a:pPr algn="ctr"/>
            <a:r>
              <a:rPr lang="en-US" dirty="0" smtClean="0">
                <a:latin typeface="Gadugi" panose="020B0502040204020203" pitchFamily="34" charset="0"/>
              </a:rPr>
              <a:t>East</a:t>
            </a:r>
          </a:p>
          <a:p>
            <a:pPr algn="ctr"/>
            <a:r>
              <a:rPr lang="en-US" sz="1100" dirty="0" smtClean="0">
                <a:latin typeface="Gadugi" panose="020B0502040204020203" pitchFamily="34" charset="0"/>
              </a:rPr>
              <a:t>Joe Devito</a:t>
            </a:r>
            <a:endParaRPr lang="en-US" sz="1100" dirty="0"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101312"/>
            <a:ext cx="838200" cy="984885"/>
          </a:xfrm>
          <a:prstGeom prst="rect">
            <a:avLst/>
          </a:prstGeom>
          <a:solidFill>
            <a:srgbClr val="CEC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dugi" panose="020B0502040204020203" pitchFamily="34" charset="0"/>
              </a:rPr>
              <a:t>South</a:t>
            </a:r>
          </a:p>
          <a:p>
            <a:pPr algn="ctr"/>
            <a:r>
              <a:rPr lang="en-US" dirty="0" smtClean="0">
                <a:latin typeface="Gadugi" panose="020B0502040204020203" pitchFamily="34" charset="0"/>
              </a:rPr>
              <a:t>West</a:t>
            </a:r>
          </a:p>
          <a:p>
            <a:pPr algn="ctr"/>
            <a:r>
              <a:rPr lang="en-US" sz="1100" dirty="0" smtClean="0">
                <a:latin typeface="Gadugi" panose="020B0502040204020203" pitchFamily="34" charset="0"/>
              </a:rPr>
              <a:t>Desley Snyder</a:t>
            </a:r>
            <a:endParaRPr lang="en-US" sz="1100" dirty="0">
              <a:latin typeface="Gadug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8050" y="3426956"/>
            <a:ext cx="971550" cy="984885"/>
          </a:xfrm>
          <a:prstGeom prst="rect">
            <a:avLst/>
          </a:prstGeom>
          <a:solidFill>
            <a:srgbClr val="00E2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dugi" panose="020B0502040204020203" pitchFamily="34" charset="0"/>
              </a:rPr>
              <a:t>Central</a:t>
            </a:r>
          </a:p>
          <a:p>
            <a:pPr algn="ctr"/>
            <a:r>
              <a:rPr lang="en-US" dirty="0" smtClean="0">
                <a:latin typeface="Gadugi" panose="020B0502040204020203" pitchFamily="34" charset="0"/>
              </a:rPr>
              <a:t>West</a:t>
            </a:r>
          </a:p>
          <a:p>
            <a:pPr algn="ctr"/>
            <a:r>
              <a:rPr lang="en-US" sz="1100" dirty="0" smtClean="0">
                <a:latin typeface="Gadugi" panose="020B0502040204020203" pitchFamily="34" charset="0"/>
              </a:rPr>
              <a:t>Kevin Hinton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752600"/>
            <a:ext cx="838200" cy="9848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dugi" panose="020B0502040204020203" pitchFamily="34" charset="0"/>
              </a:rPr>
              <a:t>North</a:t>
            </a:r>
          </a:p>
          <a:p>
            <a:pPr algn="ctr"/>
            <a:r>
              <a:rPr lang="en-US" dirty="0" smtClean="0">
                <a:latin typeface="Gadugi" panose="020B0502040204020203" pitchFamily="34" charset="0"/>
              </a:rPr>
              <a:t>West</a:t>
            </a:r>
          </a:p>
          <a:p>
            <a:pPr algn="ctr"/>
            <a:r>
              <a:rPr lang="en-US" sz="1100" dirty="0" smtClean="0">
                <a:latin typeface="Gadugi" panose="020B0502040204020203" pitchFamily="34" charset="0"/>
              </a:rPr>
              <a:t>Tom White</a:t>
            </a:r>
            <a:endParaRPr lang="en-US" sz="1100" dirty="0">
              <a:latin typeface="Gadug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3334434"/>
            <a:ext cx="914400" cy="8156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dugi" panose="020B0502040204020203" pitchFamily="34" charset="0"/>
              </a:rPr>
              <a:t>Central East</a:t>
            </a:r>
          </a:p>
          <a:p>
            <a:pPr algn="ctr"/>
            <a:r>
              <a:rPr lang="en-US" sz="1100" dirty="0" smtClean="0">
                <a:latin typeface="Gadugi" panose="020B0502040204020203" pitchFamily="34" charset="0"/>
              </a:rPr>
              <a:t>Mark Smith</a:t>
            </a:r>
            <a:endParaRPr lang="en-US" sz="1100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1752600"/>
            <a:ext cx="838200" cy="9848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dugi" panose="020B0502040204020203" pitchFamily="34" charset="0"/>
              </a:rPr>
              <a:t>North</a:t>
            </a:r>
          </a:p>
          <a:p>
            <a:pPr algn="ctr"/>
            <a:r>
              <a:rPr lang="en-US" dirty="0" smtClean="0">
                <a:latin typeface="Gadugi" panose="020B0502040204020203" pitchFamily="34" charset="0"/>
              </a:rPr>
              <a:t>East</a:t>
            </a:r>
          </a:p>
          <a:p>
            <a:pPr algn="ctr"/>
            <a:r>
              <a:rPr lang="en-US" sz="1100" dirty="0" smtClean="0">
                <a:latin typeface="Gadugi" panose="020B0502040204020203" pitchFamily="34" charset="0"/>
              </a:rPr>
              <a:t>Cam Lochner</a:t>
            </a:r>
            <a:endParaRPr lang="en-US" sz="11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Deductions are as follows: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 is totally disabled, deduct 100% of assessed value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 is 90% disabled, deduct 90% of assessed property value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 is 80% disabled, deduct 80% of assessed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 is 70% disabled, deduct 70% of assessed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 is 60% disabled, deduct 60% of assessed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 is 50% disabled, deduct 50% of assessed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veteran cannot claim a deduction under sections 13-14 AND Section 14.5 </a:t>
            </a:r>
          </a:p>
          <a:p>
            <a:pPr marL="0" indent="0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can claim sections 13 and 14 together if eligible.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69460"/>
            <a:ext cx="7772400" cy="1295400"/>
          </a:xfrm>
        </p:spPr>
        <p:txBody>
          <a:bodyPr/>
          <a:lstStyle/>
          <a:p>
            <a:r>
              <a:rPr lang="en-US" dirty="0" smtClean="0"/>
              <a:t>Property Tax Deduction</a:t>
            </a:r>
            <a:br>
              <a:rPr lang="en-US" dirty="0" smtClean="0"/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Veteran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homestead conveyed without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by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nonprofit organization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7772400" cy="1470025"/>
          </a:xfrm>
        </p:spPr>
        <p:txBody>
          <a:bodyPr/>
          <a:lstStyle/>
          <a:p>
            <a:r>
              <a:rPr lang="en-US" sz="4000" dirty="0"/>
              <a:t>Income Tax </a:t>
            </a:r>
            <a:r>
              <a:rPr lang="en-US" sz="4000" dirty="0" smtClean="0"/>
              <a:t>Deduction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B0F0"/>
                </a:solidFill>
              </a:rPr>
              <a:t>Retired Military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839200" cy="43434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8A3E"/>
                </a:solidFill>
              </a:rPr>
              <a:t>D</a:t>
            </a:r>
            <a:r>
              <a:rPr lang="en-US" sz="3600" dirty="0" smtClean="0">
                <a:solidFill>
                  <a:srgbClr val="008A3E"/>
                </a:solidFill>
              </a:rPr>
              <a:t>eduction </a:t>
            </a:r>
            <a:r>
              <a:rPr lang="en-US" sz="3600" dirty="0">
                <a:solidFill>
                  <a:srgbClr val="008A3E"/>
                </a:solidFill>
              </a:rPr>
              <a:t>for retired military </a:t>
            </a:r>
            <a:r>
              <a:rPr lang="en-US" sz="3600" dirty="0" smtClean="0">
                <a:solidFill>
                  <a:srgbClr val="008A3E"/>
                </a:solidFill>
              </a:rPr>
              <a:t>pay.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ilitary retirement, and Survivor </a:t>
            </a:r>
            <a:r>
              <a:rPr lang="en-US" dirty="0">
                <a:solidFill>
                  <a:schemeClr val="tx1"/>
                </a:solidFill>
              </a:rPr>
              <a:t>benefits </a:t>
            </a:r>
            <a:r>
              <a:rPr lang="en-US" dirty="0" smtClean="0">
                <a:solidFill>
                  <a:schemeClr val="tx1"/>
                </a:solidFill>
              </a:rPr>
              <a:t>received </a:t>
            </a:r>
            <a:r>
              <a:rPr lang="en-US" dirty="0">
                <a:solidFill>
                  <a:schemeClr val="tx1"/>
                </a:solidFill>
              </a:rPr>
              <a:t>during the taxable year from service in the active Armed Forces of the United States </a:t>
            </a:r>
            <a:r>
              <a:rPr lang="en-US" dirty="0" smtClean="0">
                <a:solidFill>
                  <a:schemeClr val="tx1"/>
                </a:solidFill>
              </a:rPr>
              <a:t>Including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eserve </a:t>
            </a:r>
            <a:r>
              <a:rPr lang="en-US" dirty="0">
                <a:solidFill>
                  <a:schemeClr val="tx1"/>
                </a:solidFill>
              </a:rPr>
              <a:t>and Indiana National Guard </a:t>
            </a:r>
            <a:r>
              <a:rPr lang="en-US" dirty="0" smtClean="0">
                <a:solidFill>
                  <a:schemeClr val="tx1"/>
                </a:solidFill>
              </a:rPr>
              <a:t>components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amount of the deduction is the lesser of: (A) the benefits in the adjusted gross income of the individual or the individual’s surviving spouse; or (B) six thousand two hundred fifty dollars ($6,250) plus the following: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Tax Deduction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Retired Military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For taxable years beginning in 2019, twenty five percent (25%) of the amount of the benefits in excess of $6,250</a:t>
            </a:r>
          </a:p>
          <a:p>
            <a:r>
              <a:rPr lang="en-US" sz="2600" dirty="0" smtClean="0"/>
              <a:t>For taxable years beginning in 2020 fifty percent (50%) of the amount of the benefits in excess of $6250</a:t>
            </a:r>
          </a:p>
          <a:p>
            <a:r>
              <a:rPr lang="en-US" sz="2600" dirty="0" smtClean="0"/>
              <a:t>For taxable years beginning in 2021, seventy-five percent (75%) of the amount of the benefits in excess of $6,250</a:t>
            </a:r>
          </a:p>
          <a:p>
            <a:r>
              <a:rPr lang="en-US" sz="2600" dirty="0" smtClean="0"/>
              <a:t>For taxable years beginning </a:t>
            </a:r>
            <a:r>
              <a:rPr lang="en-US" sz="2600" dirty="0" smtClean="0">
                <a:solidFill>
                  <a:srgbClr val="FF0000"/>
                </a:solidFill>
              </a:rPr>
              <a:t>after 2021, </a:t>
            </a:r>
            <a:r>
              <a:rPr lang="en-US" sz="2600" dirty="0" smtClean="0"/>
              <a:t>one hundred percent (100%) of the amount of the benefits in excess of $6,250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Disabled Hoosier Veteran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License Plate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38100" y="2425621"/>
            <a:ext cx="8991600" cy="4419837"/>
          </a:xfrm>
        </p:spPr>
        <p:txBody>
          <a:bodyPr/>
          <a:lstStyle/>
          <a:p>
            <a:pPr marL="457200" lvl="1" indent="0" algn="ctr" eaLnBrk="1" hangingPunct="1">
              <a:buNone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CURRENT Plate New Plates with Branches of Service are in the Works</a:t>
            </a:r>
          </a:p>
          <a:p>
            <a:pPr marL="457200" lvl="1" indent="0" algn="ctr"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Eligibility IC 9-18.5-5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Lost sight in both eyes or suffered permanent impairment of vision in both eyes with S/C compensation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Suffered loss of one or both hands or feet or permanent loss of use of one or both hands or feet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A United States Department of Veterans Affairs (USDVA) disability rating for a physical condition that precludes the individual from walking without pain or difficulty OR been rated by the USDVA as being at least 50% disabled and receiving compensation.  At least 60% of the 50% rating must be attributed to a mobility disability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Eligibility for this plate also entitles the veteran for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reduced fee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Golden Hoosier Passport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use 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State Parks, museums, and DNR facilities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408738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49D2F93-15B6-453D-973D-AEE32770A9D9}" type="slidenum">
              <a:rPr lang="en-US"/>
              <a:pPr/>
              <a:t>23</a:t>
            </a:fld>
            <a:endParaRPr lang="en-US"/>
          </a:p>
        </p:txBody>
      </p:sp>
      <p:pic>
        <p:nvPicPr>
          <p:cNvPr id="5" name="Picture 5" descr="DH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35021"/>
            <a:ext cx="19812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19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Disabled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Hoosier Veteran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License Plate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152400" y="2826895"/>
            <a:ext cx="8991600" cy="3589338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en-US" sz="2000" dirty="0" smtClean="0">
              <a:latin typeface="Lucida Sans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Serves as a handicapped plate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Allows for parking in legal metered spaces in Indiana at no charge and allows for parking longer than the allotted time normally permitted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No other individual is authorized parking privileges (the eligible veteran must be present when parking privilege is used)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plate is not authorized for commercial vehicles</a:t>
            </a:r>
          </a:p>
          <a:p>
            <a:pPr algn="ctr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IC 9-18.5-5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408738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49D2F93-15B6-453D-973D-AEE32770A9D9}" type="slidenum">
              <a:rPr lang="en-US"/>
              <a:pPr/>
              <a:t>24</a:t>
            </a:fld>
            <a:endParaRPr lang="en-US"/>
          </a:p>
        </p:txBody>
      </p:sp>
      <p:pic>
        <p:nvPicPr>
          <p:cNvPr id="5" name="Picture 5" descr="DH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67995"/>
            <a:ext cx="27432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12" y="1467995"/>
            <a:ext cx="2009775" cy="150539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81400" y="1767923"/>
            <a:ext cx="3048000" cy="759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962779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Don’t be this person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" y="28741"/>
            <a:ext cx="1237918" cy="123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02163"/>
          </a:xfrm>
        </p:spPr>
        <p:txBody>
          <a:bodyPr/>
          <a:lstStyle/>
          <a:p>
            <a:r>
              <a:rPr lang="en-US" dirty="0" smtClean="0">
                <a:solidFill>
                  <a:srgbClr val="286BD8"/>
                </a:solidFill>
                <a:latin typeface="Times New Roman" pitchFamily="18" charset="0"/>
                <a:cs typeface="Times New Roman" pitchFamily="18" charset="0"/>
              </a:rPr>
              <a:t>Request must be accompanied by DD 214 or orders showing Purple Heart award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Purple Heart license plate allows free parking in legal metered spaces and for longer than the allotted time permitted</a:t>
            </a:r>
          </a:p>
          <a:p>
            <a:r>
              <a:rPr lang="en-US" dirty="0" smtClean="0">
                <a:solidFill>
                  <a:srgbClr val="286BD8"/>
                </a:solidFill>
                <a:latin typeface="Times New Roman" pitchFamily="18" charset="0"/>
                <a:cs typeface="Times New Roman" pitchFamily="18" charset="0"/>
              </a:rPr>
              <a:t>PH plates available for passenger vehicle, truck (less than 11,000 lbs), RV, and motorcycle and are available for 1 OR more vehicles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IC 9-18.5-6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8063"/>
            <a:ext cx="3657600" cy="1828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296"/>
            <a:ext cx="7772400" cy="1295400"/>
          </a:xfrm>
          <a:ln>
            <a:noFill/>
          </a:ln>
        </p:spPr>
        <p:txBody>
          <a:bodyPr/>
          <a:lstStyle/>
          <a:p>
            <a:r>
              <a:rPr lang="en-US" sz="4400" b="1" dirty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Purple </a:t>
            </a:r>
            <a:r>
              <a:rPr 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Heart</a:t>
            </a:r>
            <a:br>
              <a:rPr 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4000" b="1" dirty="0" smtClean="0">
                <a:ln w="19050">
                  <a:noFill/>
                </a:ln>
                <a:latin typeface="Arial Black" panose="020B0A04020102020204" pitchFamily="34" charset="0"/>
                <a:cs typeface="Times New Roman" pitchFamily="18" charset="0"/>
              </a:rPr>
              <a:t>License Plate</a:t>
            </a:r>
            <a:endParaRPr lang="en-US" sz="4000" dirty="0">
              <a:ln w="19050"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82"/>
            <a:ext cx="1237918" cy="123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A Purple Heart Plate with the universal handicap symbol is also now available. Use the same form as for the Disabled Hoosier Veteran, POW/ MIA, Purple Heart Recipient Plate.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applicant must be eligible for either a Disabled Hoosier Veteran plate OR be authorized a handicapped placard in Indiana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81600"/>
            <a:ext cx="2709418" cy="13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82"/>
            <a:ext cx="1237918" cy="1237918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838200" y="27296"/>
            <a:ext cx="6934200" cy="1295400"/>
          </a:xfrm>
          <a:ln>
            <a:noFill/>
          </a:ln>
        </p:spPr>
        <p:txBody>
          <a:bodyPr/>
          <a:lstStyle/>
          <a:p>
            <a:r>
              <a:rPr lang="en-US" sz="4400" b="1" dirty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Purple </a:t>
            </a:r>
            <a:r>
              <a:rPr 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Heart</a:t>
            </a:r>
            <a:br>
              <a:rPr 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b="1" dirty="0" smtClean="0">
                <a:ln w="19050">
                  <a:noFill/>
                </a:ln>
                <a:solidFill>
                  <a:srgbClr val="286BD8"/>
                </a:solidFill>
                <a:latin typeface="Arial Black" panose="020B0A04020102020204" pitchFamily="34" charset="0"/>
                <a:cs typeface="Times New Roman" pitchFamily="18" charset="0"/>
              </a:rPr>
              <a:t>Disabled Veteran </a:t>
            </a:r>
            <a:r>
              <a:rPr lang="en-US" sz="2800" b="1" dirty="0" smtClean="0">
                <a:ln w="19050">
                  <a:noFill/>
                </a:ln>
                <a:latin typeface="Arial Black" panose="020B0A04020102020204" pitchFamily="34" charset="0"/>
                <a:cs typeface="Times New Roman" pitchFamily="18" charset="0"/>
              </a:rPr>
              <a:t>License Plate</a:t>
            </a:r>
            <a:endParaRPr lang="en-US" sz="2800" dirty="0">
              <a:ln w="19050"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Prisoner of War</a:t>
            </a:r>
            <a:br>
              <a:rPr lang="en-US" sz="4000" dirty="0" smtClean="0"/>
            </a:br>
            <a:r>
              <a:rPr lang="en-US" sz="4000" dirty="0" smtClean="0"/>
              <a:t>Veteran Plate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Prisoner of War Plate is authorized by former Prisoners of War and the bureau may issue 1 or more former prisoner of war plates to the veteran or the surviving spouse of a former prisoner of war.</a:t>
            </a:r>
          </a:p>
          <a:p>
            <a:r>
              <a:rPr lang="en-US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Parking is authorized in any legal metered space at no charge and for longer than the allotted time</a:t>
            </a:r>
            <a:endParaRPr lang="en-US" dirty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501772"/>
            <a:ext cx="4419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1070">
            <a:off x="762000" y="477996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602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only veteran plates that are authorized metered parking with no fee are the: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Former POW plate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Purple Heart Plate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Purple Heart Handicapped Plate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Disabled Hoosier Veteran Plate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i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To legally park in a handicapped space a universal handicapped emblem must be on the plate or a placard must be displayed in the vehicle.</a:t>
            </a:r>
            <a:endParaRPr lang="en-US" i="1" dirty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68832">
            <a:off x="6668830" y="2369851"/>
            <a:ext cx="1861164" cy="1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Permanent Parking Placard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When requested by a Disable Veteran that meets the following: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A) has been issued; or</a:t>
            </a:r>
          </a:p>
          <a:p>
            <a:pPr marL="0" indent="0">
              <a:buNone/>
            </a:pPr>
            <a:r>
              <a:rPr lang="en-US" sz="2400" dirty="0"/>
              <a:t>(B) is otherwise eligible to receive;</a:t>
            </a:r>
          </a:p>
          <a:p>
            <a:pPr marL="0" indent="0">
              <a:buNone/>
            </a:pPr>
            <a:r>
              <a:rPr lang="en-US" sz="2400" dirty="0"/>
              <a:t>a disabled Hoosier veteran license plate under IC </a:t>
            </a:r>
            <a:r>
              <a:rPr lang="en-US" sz="2400" dirty="0" smtClean="0"/>
              <a:t>9-18.5-5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New Law as of July 1, 2019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I.C. 9-18.5-8-4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733800"/>
            <a:ext cx="2468880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605965" y="60697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Indiana Department of</a:t>
            </a:r>
            <a:br>
              <a:rPr dirty="0" smtClean="0">
                <a:latin typeface="Times New Roman" pitchFamily="18" charset="0"/>
                <a:cs typeface="Times New Roman" pitchFamily="18" charset="0"/>
              </a:rPr>
            </a:br>
            <a:r>
              <a:rPr dirty="0" smtClean="0"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</p:spPr>
        <p:txBody>
          <a:bodyPr anchor="ctr"/>
          <a:lstStyle/>
          <a:p>
            <a:pPr eaLnBrk="1" hangingPunct="1"/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952381" cy="952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9" y="1719940"/>
            <a:ext cx="952381" cy="952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1697596"/>
            <a:ext cx="979076" cy="974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641" y="1743009"/>
            <a:ext cx="962661" cy="962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048" y="1701347"/>
            <a:ext cx="1004563" cy="1004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709" y="3164379"/>
            <a:ext cx="79169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IDVA &amp; County Veteran Service Officers</a:t>
            </a:r>
          </a:p>
          <a:p>
            <a:pPr algn="ctr"/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there are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accredited CVSO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9 accredited Assistant CVSOs.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676400"/>
            <a:ext cx="2438400" cy="242361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Veteran License Plates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98510" y="1814015"/>
            <a:ext cx="6324600" cy="4572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Veterans simply take their DD214 to the licenses branch to purchase these plates. Proceeds go to the</a:t>
            </a:r>
          </a:p>
          <a:p>
            <a:pPr algn="ctr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Military Family Relief Fund.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22</a:t>
            </a:r>
          </a:p>
        </p:txBody>
      </p:sp>
      <p:pic>
        <p:nvPicPr>
          <p:cNvPr id="33797" name="Picture 7" descr="Army_Veter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209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Air Force Veter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562600"/>
            <a:ext cx="2209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Marine_Corps_Veteran Pla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2672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Navy_Veteran Plat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910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Coast_Guard_Veteran Plat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4864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Merchant_Marine Plat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5626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40">
            <a:off x="738457" y="2614343"/>
            <a:ext cx="9906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306" y="1895620"/>
            <a:ext cx="128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Support our Troops License Plates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572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These plates are available for purchase to anyone</a:t>
            </a:r>
          </a:p>
          <a:p>
            <a:pPr algn="ctr" eaLnBrk="1" hangingPunct="1">
              <a:buFont typeface="Arial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Additional Fees support the</a:t>
            </a:r>
          </a:p>
          <a:p>
            <a:pPr algn="ctr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Military Family Relief Fund.</a:t>
            </a:r>
          </a:p>
          <a:p>
            <a:pPr algn="ctr" eaLnBrk="1" hangingPunct="1">
              <a:buFont typeface="Arial" charset="0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743200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72540"/>
            <a:ext cx="3446632" cy="230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Military Family Relief Fund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228600" y="1679843"/>
            <a:ext cx="8610600" cy="2590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Purpose: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assist Veterans/families who are having financial difficulties.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of what the fund can be used for are: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Utility bills, needed auto repairs, mortgage/rent payments, current medical bills, and groceries etc.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</p:txBody>
      </p:sp>
      <p:sp>
        <p:nvSpPr>
          <p:cNvPr id="34821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08738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63B98CC-8B9C-4102-ACCB-B9F04A7B1FEB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43718"/>
            <a:ext cx="3446632" cy="230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Military Family Relief Fund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56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Font typeface="Arial" charset="0"/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Eligibility: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Grants may be awarded to Indiana residents who is serving or has served in the Armed Forces of the United States or the National Guard on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Font typeface="Arial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active duty during national 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Font typeface="Arial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conflict or wartime for a 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Font typeface="Arial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minimum of 12 months.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</p:txBody>
      </p:sp>
      <p:sp>
        <p:nvSpPr>
          <p:cNvPr id="34821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08738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63B98CC-8B9C-4102-ACCB-B9F04A7B1FEB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MFRF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" y="1336716"/>
            <a:ext cx="4148682" cy="53688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6716"/>
            <a:ext cx="4209825" cy="5448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81507">
            <a:off x="533400" y="3616616"/>
            <a:ext cx="73152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SAMPLE FORM - Download all applications from: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hlinkClick r:id="rId4"/>
              </a:rPr>
              <a:t>www.in.gov/dva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To ensure an up to date application!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MFRF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65146"/>
            <a:ext cx="4167808" cy="53936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74" y="1348581"/>
            <a:ext cx="4180609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81507">
            <a:off x="533400" y="3616616"/>
            <a:ext cx="73152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SAMPLE FORM - Download all applications from: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hlinkClick r:id="rId4"/>
              </a:rPr>
              <a:t>www.in.gov/dva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To ensure an up to date application!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MFRF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0027"/>
            <a:ext cx="4263887" cy="55179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48409"/>
            <a:ext cx="4202233" cy="5441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81507">
            <a:off x="533400" y="3616616"/>
            <a:ext cx="73152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SAMPLE FORM - Download all applications from: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hlinkClick r:id="rId4"/>
              </a:rPr>
              <a:t>www.in.gov/dva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To ensure an up to date application!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MFRF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08652"/>
            <a:ext cx="4191000" cy="5423648"/>
          </a:xfrm>
        </p:spPr>
      </p:pic>
      <p:sp>
        <p:nvSpPr>
          <p:cNvPr id="5" name="TextBox 4"/>
          <p:cNvSpPr txBox="1"/>
          <p:nvPr/>
        </p:nvSpPr>
        <p:spPr>
          <a:xfrm rot="20981507">
            <a:off x="533400" y="3616616"/>
            <a:ext cx="73152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SAMPLE FORM - Download all applications from: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hlinkClick r:id="rId3"/>
              </a:rPr>
              <a:t>www.in.gov/dva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To ensure an up to date application!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Indiana Benefits for Veterans</a:t>
            </a:r>
            <a:r>
              <a:rPr lang="en-US" dirty="0" smtClean="0">
                <a:solidFill>
                  <a:schemeClr val="tx1"/>
                </a:solidFill>
                <a:latin typeface="Stencil" pitchFamily="8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tencil" pitchFamily="82" charset="0"/>
              </a:rPr>
            </a:br>
            <a:endParaRPr lang="en-US" dirty="0" smtClean="0">
              <a:solidFill>
                <a:schemeClr val="tx1"/>
              </a:solidFill>
              <a:latin typeface="Stencil" pitchFamily="82" charset="0"/>
            </a:endParaRP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76200" y="1531937"/>
            <a:ext cx="8991600" cy="5181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Delayed High School Diploma (WWII, Korea, and Vietnam veterans)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Copies of DD 214’s for Veterans who left active duty in 1989 or later kept at IDVA (Indiana HOR)</a:t>
            </a:r>
          </a:p>
          <a:p>
            <a:pPr algn="ctr"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 6-3-2-4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645275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1AA4521-C0C3-43C9-A54C-C37375BE4254}" type="slidenum">
              <a:rPr lang="en-US"/>
              <a:pPr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15240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latin typeface="Stencil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1" y="2667000"/>
            <a:ext cx="2398709" cy="159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454878"/>
            <a:ext cx="2960970" cy="1970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94" y="2129475"/>
            <a:ext cx="1527666" cy="229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8" descr="Pyle with fla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2659758"/>
            <a:ext cx="3429000" cy="375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Indiana Veterans Home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West Lafayette, Indiana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272" y="1471613"/>
            <a:ext cx="8305800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Eligibility for admission to the Indiana Veterans Home: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An honorably discharged member of the armed forces from</a:t>
            </a:r>
          </a:p>
          <a:p>
            <a:pPr>
              <a:defRPr/>
            </a:pPr>
            <a:r>
              <a:rPr lang="en-US" sz="20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 any period of service.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spouse or surviving spouse of an </a:t>
            </a: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honorably discharged member of the </a:t>
            </a: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armed forces.</a:t>
            </a:r>
          </a:p>
          <a:p>
            <a:pPr lvl="1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An eligible person who has a disability</a:t>
            </a:r>
          </a:p>
          <a:p>
            <a:pPr lvl="1">
              <a:defRPr/>
            </a:pPr>
            <a:r>
              <a:rPr lang="en-US" sz="20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 or is destitute.</a:t>
            </a:r>
          </a:p>
          <a:p>
            <a:pPr lvl="1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been a resident of Indiana for at </a:t>
            </a: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least one (1) year immediately </a:t>
            </a: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preceding application for admission </a:t>
            </a: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to the Home.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Indiana Veteran Benefits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724400"/>
          </a:xfr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Tuition and Fee Exemption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Reduced fee Hunting and Fishing License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Property Tax Deduction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Disabled Hoosier Veteran License Plate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Military Family Relief Fund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Discounted Golden Hoosier Passport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Free Peddlers </a:t>
            </a:r>
            <a:r>
              <a:rPr lang="en-US" sz="32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Vendors and Hawkers </a:t>
            </a:r>
            <a:r>
              <a:rPr lang="en-US" sz="32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License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n-US" sz="12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benefits require eligibility verification from CVSO/IDVA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Department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9812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302 West Washington Street, Room E120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Indianapolis, IN   46204</a:t>
            </a: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www.in.gov/dva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317-232-3190</a:t>
            </a:r>
          </a:p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Toll Free:  800-400-4520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5" descr="http://media2.wane.com/photo/2013/02/28/ind._gov_center_south_building_20130228092749_320_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81600"/>
            <a:ext cx="2057400" cy="10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752600" y="12954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Indiana Government Center South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00200"/>
            <a:ext cx="576678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n Arrow 7"/>
          <p:cNvSpPr/>
          <p:nvPr/>
        </p:nvSpPr>
        <p:spPr>
          <a:xfrm rot="10800000">
            <a:off x="3733800" y="3048000"/>
            <a:ext cx="533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7033512">
            <a:off x="1811397" y="2776050"/>
            <a:ext cx="296767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ndjw_logo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895600"/>
            <a:ext cx="1257300" cy="628650"/>
          </a:xfrm>
          <a:prstGeom prst="rect">
            <a:avLst/>
          </a:prstGeom>
        </p:spPr>
      </p:pic>
      <p:pic>
        <p:nvPicPr>
          <p:cNvPr id="1028" name="Picture 4" descr="\\iotnasp01pw\DVA\Home\TDyke\My Pictures\Indians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038600"/>
            <a:ext cx="635000" cy="63500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 rot="16200000">
            <a:off x="1447800" y="3810000"/>
            <a:ext cx="304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4" descr="american-flag-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12916" y="4267200"/>
            <a:ext cx="39934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Tuition and Fee Exemption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858216"/>
            <a:ext cx="8839200" cy="1160266"/>
          </a:xfrm>
          <a:solidFill>
            <a:srgbClr val="814574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rgbClr val="92D050"/>
                </a:solidFill>
                <a:latin typeface="Stencil" panose="040409050D0802020404" pitchFamily="82" charset="0"/>
                <a:cs typeface="Times New Roman" pitchFamily="18" charset="0"/>
              </a:rPr>
              <a:t>VETERAN</a:t>
            </a:r>
            <a:r>
              <a:rPr lang="en-US" sz="3200" dirty="0" smtClean="0">
                <a:solidFill>
                  <a:srgbClr val="008A3E"/>
                </a:solidFill>
                <a:latin typeface="Stencil" panose="040409050D0802020404" pitchFamily="82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who received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Purple Heart recipients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(entered HOR Indiana)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6282" y="903996"/>
            <a:ext cx="416825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4000" b="1" dirty="0" smtClean="0">
                <a:solidFill>
                  <a:srgbClr val="00E266"/>
                </a:solidFill>
                <a:latin typeface="Times New Roman" pitchFamily="18" charset="0"/>
                <a:cs typeface="Times New Roman" pitchFamily="18" charset="0"/>
              </a:rPr>
              <a:t>Who is Eligible:</a:t>
            </a:r>
            <a:endParaRPr lang="en-US" sz="4000" dirty="0">
              <a:solidFill>
                <a:srgbClr val="00E2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733800"/>
            <a:ext cx="883920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008A3E"/>
                </a:solidFill>
                <a:latin typeface="Stencil" panose="040409050D0802020404" pitchFamily="82" charset="0"/>
                <a:cs typeface="Times New Roman" pitchFamily="18" charset="0"/>
              </a:rPr>
              <a:t>CHILDREN OF VETERAN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who are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300" u="sng" dirty="0" smtClean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Purple </a:t>
            </a:r>
            <a:r>
              <a:rPr lang="en-US" sz="2300" u="sng" dirty="0">
                <a:solidFill>
                  <a:srgbClr val="C7279D"/>
                </a:solidFill>
                <a:latin typeface="Times New Roman" pitchFamily="18" charset="0"/>
                <a:cs typeface="Times New Roman" pitchFamily="18" charset="0"/>
              </a:rPr>
              <a:t>Heart recipient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u="sng" dirty="0">
                <a:solidFill>
                  <a:srgbClr val="286BD8"/>
                </a:solidFill>
                <a:latin typeface="Times New Roman" pitchFamily="18" charset="0"/>
                <a:cs typeface="Times New Roman" pitchFamily="18" charset="0"/>
              </a:rPr>
              <a:t>Former POW/MIA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Disabled Wartime </a:t>
            </a:r>
            <a:r>
              <a:rPr lang="en-US" sz="23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Veteran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486400"/>
            <a:ext cx="8839200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rgbClr val="008A3E"/>
                </a:solidFill>
                <a:latin typeface="Stencil" panose="040409050D0802020404" pitchFamily="82" charset="0"/>
                <a:cs typeface="Times New Roman" pitchFamily="18" charset="0"/>
              </a:rPr>
              <a:t>VETERAN/VETERAN’S Children </a:t>
            </a:r>
            <a:r>
              <a:rPr lang="en-US" sz="2300" i="1" dirty="0" smtClean="0">
                <a:latin typeface="+mj-lt"/>
                <a:cs typeface="Times New Roman" pitchFamily="18" charset="0"/>
              </a:rPr>
              <a:t>Former Students of</a:t>
            </a:r>
            <a:r>
              <a:rPr lang="en-US" sz="23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Morton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Memorial H. S. for the Indiana Soldiers and Sailors Home (closed in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4195"/>
            <a:ext cx="67818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Tuition and Fee Exemption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2598739"/>
          </a:xfrm>
          <a:solidFill>
            <a:srgbClr val="814574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Clr>
                <a:srgbClr val="7030A0"/>
              </a:buClr>
              <a:buNone/>
            </a:pPr>
            <a:r>
              <a:rPr lang="en-US" sz="3200" dirty="0" smtClean="0">
                <a:solidFill>
                  <a:srgbClr val="19410F"/>
                </a:solidFill>
                <a:latin typeface="Stencil" panose="040409050D0802020404" pitchFamily="82" charset="0"/>
                <a:cs typeface="Times New Roman" pitchFamily="18" charset="0"/>
              </a:rPr>
              <a:t>VETERAN</a:t>
            </a:r>
            <a:r>
              <a:rPr lang="en-US" sz="3200" dirty="0" smtClean="0">
                <a:solidFill>
                  <a:srgbClr val="008A3E"/>
                </a:solidFill>
                <a:latin typeface="Stencil" panose="040409050D0802020404" pitchFamily="82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must:</a:t>
            </a:r>
            <a:endParaRPr lang="en-US" sz="2600" dirty="0" smtClean="0">
              <a:latin typeface="+mj-lt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Been Awarded the Purple Heart Medal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Received Honorable Discharge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Qualify for Indiana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in-state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tuition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 have entered active duty w/ Indiana as Home of Record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4" y="1066800"/>
            <a:ext cx="2111316" cy="265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rot="21163471">
            <a:off x="2113896" y="2024725"/>
            <a:ext cx="6699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Purple Heart Medal</a:t>
            </a:r>
            <a:endParaRPr lang="en-US" sz="4800" dirty="0">
              <a:ln w="19050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9" y="2275"/>
            <a:ext cx="7772400" cy="12954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Tuition and Fee exemption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362200"/>
          </a:xfr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7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Veteran</a:t>
            </a:r>
            <a:r>
              <a:rPr lang="en-US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riteria:</a:t>
            </a:r>
            <a:endParaRPr lang="en-US" sz="27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3242" lvl="1" indent="-4572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Served on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Active Duty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during recognized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 time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dates or received a service or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campaign medal for equally hazardous duty.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793242" lvl="1" indent="-4572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Have a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 disability rating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0%-100%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950256"/>
            <a:ext cx="8382000" cy="283154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Verdana"/>
              <a:buNone/>
              <a:defRPr/>
            </a:pPr>
            <a:r>
              <a:rPr lang="en-US" sz="27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2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Requirements:</a:t>
            </a:r>
            <a:endParaRPr lang="en-US" sz="27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0392" lvl="1" indent="-51435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Be a 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Biological child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of the veteran. </a:t>
            </a:r>
          </a:p>
          <a:p>
            <a:pPr marL="850392" lvl="1" indent="-51435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Be a 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legally Adopted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child of the veteran.</a:t>
            </a:r>
          </a:p>
          <a:p>
            <a:pPr marL="850392" lvl="1" indent="-51435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Qualify for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Indiana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in-state 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tuition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0392" lvl="1" indent="-51435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Maintain satisfactory academic progress.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850392" lvl="1" indent="-51435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Marital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status of the student does not effect benefit.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21049408">
            <a:off x="2541444" y="636680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66FF33"/>
                </a:solidFill>
                <a:latin typeface="Stencil" panose="040409050D0802020404" pitchFamily="82" charset="0"/>
                <a:cs typeface="Times New Roman" pitchFamily="18" charset="0"/>
              </a:rPr>
              <a:t>Child of Veteran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39334"/>
            <a:ext cx="4191000" cy="47397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C5D04"/>
              </a:buClr>
              <a:buFont typeface="Wingdings" panose="05000000000000000000" pitchFamily="2" charset="2"/>
              <a:buChar char="ü"/>
            </a:pPr>
            <a:r>
              <a:rPr lang="en-US" sz="2400" b="1" i="1" u="sng" dirty="0" smtClean="0">
                <a:solidFill>
                  <a:srgbClr val="005DA2"/>
                </a:solidFill>
                <a:latin typeface="Bookman Old Style" panose="02050604050505020204" pitchFamily="18" charset="0"/>
              </a:rPr>
              <a:t>Old Law</a:t>
            </a:r>
          </a:p>
          <a:p>
            <a:pPr algn="ctr">
              <a:buClr>
                <a:srgbClr val="FC5D04"/>
              </a:buClr>
            </a:pP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Veteran initially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entered 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military on or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before </a:t>
            </a:r>
            <a:r>
              <a:rPr lang="en-US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June 30, </a:t>
            </a:r>
            <a:r>
              <a:rPr lang="en-US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2011</a:t>
            </a:r>
          </a:p>
          <a:p>
            <a:pPr algn="ctr">
              <a:buClr>
                <a:srgbClr val="FC5D04"/>
              </a:buClr>
            </a:pPr>
            <a:endParaRPr lang="en-US" sz="12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ADOPTED CHID of VETERAN:</a:t>
            </a:r>
          </a:p>
          <a:p>
            <a:endParaRPr lang="en-US" sz="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Must </a:t>
            </a:r>
            <a:r>
              <a:rPr lang="en-US" sz="1600" dirty="0"/>
              <a:t>have been adopted prior to reaching age </a:t>
            </a:r>
            <a:r>
              <a:rPr lang="en-US" sz="1600" dirty="0" smtClean="0">
                <a:solidFill>
                  <a:srgbClr val="FF0000"/>
                </a:solidFill>
              </a:rPr>
              <a:t>18 as July 1, 2019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Must become eligible prior to age </a:t>
            </a:r>
            <a:r>
              <a:rPr lang="en-US" sz="1600" dirty="0" smtClean="0">
                <a:solidFill>
                  <a:srgbClr val="FF0000"/>
                </a:solidFill>
              </a:rPr>
              <a:t>32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PROGRAM PAYS FOR: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124 </a:t>
            </a:r>
            <a:r>
              <a:rPr lang="en-US" sz="1600" dirty="0"/>
              <a:t>semester hours of tuition and mandatory fees paid at 100</a:t>
            </a:r>
            <a:r>
              <a:rPr lang="en-US" sz="1600" dirty="0" smtClean="0"/>
              <a:t>%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VETERAN RESIDENCY REQUIREMENTS: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600" dirty="0"/>
          </a:p>
          <a:p>
            <a:r>
              <a:rPr lang="en-US" sz="1600" dirty="0">
                <a:solidFill>
                  <a:srgbClr val="FF0000"/>
                </a:solidFill>
              </a:rPr>
              <a:t>Must have designated Indiana as HOR at the time of entry into the military OR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Been a resident of Indiana at least 5 years prior to first application of </a:t>
            </a:r>
            <a:r>
              <a:rPr lang="en-US" sz="1600" dirty="0" smtClean="0">
                <a:solidFill>
                  <a:srgbClr val="FF0000"/>
                </a:solidFill>
              </a:rPr>
              <a:t>benefit as of July 1, 2019.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447800"/>
            <a:ext cx="4495800" cy="45550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i="1" u="sng" dirty="0" smtClean="0">
                <a:solidFill>
                  <a:srgbClr val="005DA2"/>
                </a:solidFill>
                <a:latin typeface="Bookman Old Style" panose="02050604050505020204" pitchFamily="18" charset="0"/>
              </a:rPr>
              <a:t>New Law</a:t>
            </a: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Veteran initially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entered 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military on or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after 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July 1, 2011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14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ADOPTED CHID of VETERAN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en-US" sz="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Must have been adopted </a:t>
            </a:r>
            <a:r>
              <a:rPr lang="en-US" sz="1600" dirty="0"/>
              <a:t>prior to age </a:t>
            </a:r>
            <a:r>
              <a:rPr lang="en-US" sz="1600" dirty="0" smtClean="0"/>
              <a:t>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Must </a:t>
            </a:r>
            <a:r>
              <a:rPr lang="en-US" sz="1600" dirty="0"/>
              <a:t>become eligible prior to age </a:t>
            </a:r>
            <a:r>
              <a:rPr lang="en-US" sz="1600" dirty="0" smtClean="0"/>
              <a:t>32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PROGRAM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PAYS FOR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124 Semester hours </a:t>
            </a:r>
            <a:r>
              <a:rPr lang="en-US" sz="1600" dirty="0" smtClean="0"/>
              <a:t>of tuition </a:t>
            </a:r>
            <a:r>
              <a:rPr lang="en-US" sz="1600" dirty="0"/>
              <a:t>and mandatory fees </a:t>
            </a:r>
            <a:r>
              <a:rPr lang="en-US" sz="1600" dirty="0" smtClean="0"/>
              <a:t>paid </a:t>
            </a:r>
            <a:r>
              <a:rPr lang="en-US" sz="1600" dirty="0"/>
              <a:t>up to the veteran disability percentage + </a:t>
            </a:r>
            <a:r>
              <a:rPr lang="en-US" sz="1600" dirty="0" smtClean="0"/>
              <a:t>(20)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VETERAN RESIDENCY REQUIRMENTS: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Must have designated Indiana as HOR at </a:t>
            </a:r>
            <a:r>
              <a:rPr lang="en-US" sz="1600" dirty="0" smtClean="0"/>
              <a:t>the time </a:t>
            </a:r>
            <a:r>
              <a:rPr lang="en-US" sz="1600" dirty="0"/>
              <a:t>of entry into the </a:t>
            </a:r>
            <a:r>
              <a:rPr lang="en-US" sz="1600" dirty="0" smtClean="0"/>
              <a:t>military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een </a:t>
            </a:r>
            <a:r>
              <a:rPr lang="en-US" sz="1600" dirty="0"/>
              <a:t>a resident of Indiana at least 5 years prior to first </a:t>
            </a:r>
            <a:r>
              <a:rPr lang="en-US" sz="1600" dirty="0" smtClean="0"/>
              <a:t>application of </a:t>
            </a:r>
            <a:r>
              <a:rPr lang="en-US" sz="1600" dirty="0"/>
              <a:t>benefit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4189" y="3177537"/>
            <a:ext cx="4041998" cy="1432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09" y="2275"/>
            <a:ext cx="7772400" cy="12954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Tuition and Fee exemption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21049408">
            <a:off x="2541444" y="636680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66FF33"/>
                </a:solidFill>
                <a:latin typeface="Stencil" panose="040409050D0802020404" pitchFamily="82" charset="0"/>
                <a:cs typeface="Times New Roman" pitchFamily="18" charset="0"/>
              </a:rPr>
              <a:t>Child of Veteran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67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and Fee exemption</a:t>
            </a:r>
            <a:br>
              <a:rPr lang="en-US" dirty="0" smtClean="0"/>
            </a:br>
            <a:r>
              <a:rPr lang="en-US" dirty="0" smtClean="0"/>
              <a:t>Child of Veteran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All</a:t>
            </a:r>
            <a:r>
              <a:rPr lang="en-US" sz="2000" dirty="0" smtClean="0"/>
              <a:t> student must use the educational cost exemption within eight (8) academic years regardless of the veterans parent’s enlistment date.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HOWEVER</a:t>
            </a:r>
            <a:r>
              <a:rPr lang="en-US" sz="2000" dirty="0" smtClean="0"/>
              <a:t>, to minimize the impact student who first used the education cost exemption before July 1, 2011 until they use it again </a:t>
            </a:r>
            <a:r>
              <a:rPr lang="en-US" sz="2000" dirty="0" smtClean="0">
                <a:solidFill>
                  <a:srgbClr val="FF0000"/>
                </a:solidFill>
              </a:rPr>
              <a:t>After</a:t>
            </a:r>
            <a:r>
              <a:rPr lang="en-US" sz="2000" dirty="0" smtClean="0"/>
              <a:t> June 30, 2017 will be grandfather. Once they use the exemption after June 30, 2017 they will have eight (8) academic years to use the remaining exemption.</a:t>
            </a:r>
          </a:p>
          <a:p>
            <a:r>
              <a:rPr lang="en-US" sz="2000" dirty="0" smtClean="0"/>
              <a:t>Exemption rates have not changed “old law/new law” rules</a:t>
            </a:r>
          </a:p>
          <a:p>
            <a:r>
              <a:rPr lang="en-US" sz="2000" dirty="0" smtClean="0"/>
              <a:t>Veteran with initial active duty prior to July 1, 2011 the student is 100% exempt.</a:t>
            </a:r>
          </a:p>
          <a:p>
            <a:r>
              <a:rPr lang="en-US" sz="2000" dirty="0" smtClean="0"/>
              <a:t>Veteran with initial active duty after to July 1, 2011 the student is exempt at 20% plus the Veteran’s combine service connected disability rating.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903110"/>
      </p:ext>
    </p:extLst>
  </p:cSld>
  <p:clrMapOvr>
    <a:masterClrMapping/>
  </p:clrMapOvr>
</p:sld>
</file>

<file path=ppt/theme/theme1.xml><?xml version="1.0" encoding="utf-8"?>
<a:theme xmlns:a="http://schemas.openxmlformats.org/drawingml/2006/main" name="IDV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IDVA template</Template>
  <TotalTime>21400</TotalTime>
  <Words>2307</Words>
  <Application>Microsoft Office PowerPoint</Application>
  <PresentationFormat>On-screen Show (4:3)</PresentationFormat>
  <Paragraphs>370</Paragraphs>
  <Slides>41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Black</vt:lpstr>
      <vt:lpstr>BacktalkSerif BTN</vt:lpstr>
      <vt:lpstr>Bookman Old Style</vt:lpstr>
      <vt:lpstr>Calibri</vt:lpstr>
      <vt:lpstr>Gadugi</vt:lpstr>
      <vt:lpstr>Lucida Sans</vt:lpstr>
      <vt:lpstr>Stencil</vt:lpstr>
      <vt:lpstr>Times New Roman</vt:lpstr>
      <vt:lpstr>Verdana</vt:lpstr>
      <vt:lpstr>Wingdings</vt:lpstr>
      <vt:lpstr>Wingdings 2</vt:lpstr>
      <vt:lpstr>Wingdings 3</vt:lpstr>
      <vt:lpstr>IDVA template</vt:lpstr>
      <vt:lpstr>Indiana Department of Veterans Affairs</vt:lpstr>
      <vt:lpstr>District Service Officers </vt:lpstr>
      <vt:lpstr>Indiana Department of Veterans Affairs</vt:lpstr>
      <vt:lpstr>Indiana Veteran Benefits</vt:lpstr>
      <vt:lpstr>Tuition and Fee Exemption</vt:lpstr>
      <vt:lpstr>Tuition and Fee Exemption</vt:lpstr>
      <vt:lpstr>Tuition and Fee exemption </vt:lpstr>
      <vt:lpstr>Tuition and Fee exemption </vt:lpstr>
      <vt:lpstr>Tuition and Fee exemption Child of Veteran cont.</vt:lpstr>
      <vt:lpstr>Tuition and Fee exemption </vt:lpstr>
      <vt:lpstr>Tuition and Fee exemption </vt:lpstr>
      <vt:lpstr>SCHOLAR TRACK</vt:lpstr>
      <vt:lpstr> Reduced Fee Hunting and Fishing License for Disabled Veterans</vt:lpstr>
      <vt:lpstr>PowerPoint Presentation</vt:lpstr>
      <vt:lpstr>PowerPoint Presentation</vt:lpstr>
      <vt:lpstr>Property Tax Deduction Section 14 - $12,480 ($14,000 2019 Assessment Year) </vt:lpstr>
      <vt:lpstr>Property Tax Deduction Combination - (13&amp;14) - $37,440 (38,960 2019 Assessment Year) </vt:lpstr>
      <vt:lpstr>Property Tax Deduction Non Property Owners</vt:lpstr>
      <vt:lpstr>Property Tax Deduction Disabled Veteran with homestead conveyed without consideration by a nonprofit organization </vt:lpstr>
      <vt:lpstr>Property Tax Deduction Disabled Veteran with homestead conveyed without consideration by a nonprofit organization </vt:lpstr>
      <vt:lpstr>Income Tax Deduction Retired Military</vt:lpstr>
      <vt:lpstr>Income Tax Deduction Retired Military</vt:lpstr>
      <vt:lpstr>Disabled Hoosier Veteran  License Plate</vt:lpstr>
      <vt:lpstr>Disabled Hoosier Veteran  License Plate</vt:lpstr>
      <vt:lpstr>Purple Heart License Plate</vt:lpstr>
      <vt:lpstr>Purple Heart Disabled Veteran License Plate</vt:lpstr>
      <vt:lpstr>Prisoner of War Veteran Plate</vt:lpstr>
      <vt:lpstr>Veteran Plates</vt:lpstr>
      <vt:lpstr>Permanent Parking Placard</vt:lpstr>
      <vt:lpstr>Veteran License Plates</vt:lpstr>
      <vt:lpstr>Support our Troops License Plates</vt:lpstr>
      <vt:lpstr>Military Family Relief Fund</vt:lpstr>
      <vt:lpstr>Military Family Relief Fund</vt:lpstr>
      <vt:lpstr>MFRF Application</vt:lpstr>
      <vt:lpstr>MFRF Application</vt:lpstr>
      <vt:lpstr>MFRF Application</vt:lpstr>
      <vt:lpstr>MFRF Application</vt:lpstr>
      <vt:lpstr> Other Indiana Benefits for Veterans </vt:lpstr>
      <vt:lpstr>Indiana Veterans Home West Lafayette, Indiana</vt:lpstr>
      <vt:lpstr>Indiana Department of Veterans Affairs</vt:lpstr>
      <vt:lpstr>PowerPoint Presentation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Department of Veterans Affairs</dc:title>
  <dc:creator>tapplegate</dc:creator>
  <cp:lastModifiedBy>Dyke, Timothy E</cp:lastModifiedBy>
  <cp:revision>1255</cp:revision>
  <dcterms:created xsi:type="dcterms:W3CDTF">2009-10-06T15:34:34Z</dcterms:created>
  <dcterms:modified xsi:type="dcterms:W3CDTF">2019-06-18T16:40:36Z</dcterms:modified>
  <cp:contentStatus/>
</cp:coreProperties>
</file>