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40"/>
  </p:notesMasterIdLst>
  <p:sldIdLst>
    <p:sldId id="256" r:id="rId5"/>
    <p:sldId id="287" r:id="rId6"/>
    <p:sldId id="301" r:id="rId7"/>
    <p:sldId id="340" r:id="rId8"/>
    <p:sldId id="288" r:id="rId9"/>
    <p:sldId id="351" r:id="rId10"/>
    <p:sldId id="352" r:id="rId11"/>
    <p:sldId id="364" r:id="rId12"/>
    <p:sldId id="290" r:id="rId13"/>
    <p:sldId id="361" r:id="rId14"/>
    <p:sldId id="291" r:id="rId15"/>
    <p:sldId id="326" r:id="rId16"/>
    <p:sldId id="306" r:id="rId17"/>
    <p:sldId id="307" r:id="rId18"/>
    <p:sldId id="268" r:id="rId19"/>
    <p:sldId id="308" r:id="rId20"/>
    <p:sldId id="257" r:id="rId21"/>
    <p:sldId id="342" r:id="rId22"/>
    <p:sldId id="343" r:id="rId23"/>
    <p:sldId id="344" r:id="rId24"/>
    <p:sldId id="332" r:id="rId25"/>
    <p:sldId id="358" r:id="rId26"/>
    <p:sldId id="360" r:id="rId27"/>
    <p:sldId id="328" r:id="rId28"/>
    <p:sldId id="329" r:id="rId29"/>
    <p:sldId id="334" r:id="rId30"/>
    <p:sldId id="359" r:id="rId31"/>
    <p:sldId id="338" r:id="rId32"/>
    <p:sldId id="313" r:id="rId33"/>
    <p:sldId id="335" r:id="rId34"/>
    <p:sldId id="365" r:id="rId35"/>
    <p:sldId id="366" r:id="rId36"/>
    <p:sldId id="336" r:id="rId37"/>
    <p:sldId id="363" r:id="rId38"/>
    <p:sldId id="294"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E884"/>
    <a:srgbClr val="FFF1CE"/>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91" autoAdjust="0"/>
    <p:restoredTop sz="90186" autoAdjust="0"/>
  </p:normalViewPr>
  <p:slideViewPr>
    <p:cSldViewPr>
      <p:cViewPr varScale="1">
        <p:scale>
          <a:sx n="103" d="100"/>
          <a:sy n="103" d="100"/>
        </p:scale>
        <p:origin x="240" y="10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E80FCB6-8976-420C-ACA7-DDCE45D689D4}" type="datetimeFigureOut">
              <a:rPr lang="en-US"/>
              <a:pPr>
                <a:defRPr/>
              </a:pPr>
              <a:t>7/6/2018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B9F37C0-38B5-4792-AD95-9BECC1CF6639}" type="slidenum">
              <a:rPr lang="en-US"/>
              <a:pPr>
                <a:defRPr/>
              </a:pPr>
              <a:t>‹#›</a:t>
            </a:fld>
            <a:endParaRPr lang="en-US"/>
          </a:p>
        </p:txBody>
      </p:sp>
    </p:spTree>
    <p:extLst>
      <p:ext uri="{BB962C8B-B14F-4D97-AF65-F5344CB8AC3E}">
        <p14:creationId xmlns:p14="http://schemas.microsoft.com/office/powerpoint/2010/main" val="13403520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pPr>
              <a:defRPr/>
            </a:pPr>
            <a:fld id="{EACA33F5-5DBE-4C18-94B9-24FEE1366B2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20C6F74E-46C0-43C4-8174-DFDB134B190A}" type="slidenum">
              <a:rPr lang="en-US" smtClean="0"/>
              <a:pPr>
                <a:defRPr/>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9EA70DC4-1A4A-4527-B6A5-D426616FC898}" type="slidenum">
              <a:rPr lang="en-US" smtClean="0"/>
              <a:pPr>
                <a:defRPr/>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p:txBody>
          <a:bodyPr wrap="square" numCol="1" anchor="t" anchorCtr="0" compatLnSpc="1">
            <a:prstTxWarp prst="textNoShape">
              <a:avLst/>
            </a:prstTxWarp>
          </a:bodyPr>
          <a:lstStyle/>
          <a:p>
            <a:pPr marL="365760" indent="-256032" eaLnBrk="1" fontAlgn="auto" hangingPunct="1">
              <a:spcBef>
                <a:spcPts val="0"/>
              </a:spcBef>
              <a:spcAft>
                <a:spcPts val="0"/>
              </a:spcAft>
              <a:buClr>
                <a:schemeClr val="accent3"/>
              </a:buClr>
              <a:buFont typeface="Georgia"/>
              <a:buChar char="•"/>
              <a:defRPr/>
            </a:pPr>
            <a:endParaRPr lang="en-US" dirty="0"/>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7E47B6-57AD-4A2B-868A-4BE40CB69258}" type="slidenum">
              <a:rPr lang="en-US"/>
              <a:pPr fontAlgn="base">
                <a:spcBef>
                  <a:spcPct val="0"/>
                </a:spcBef>
                <a:spcAft>
                  <a:spcPct val="0"/>
                </a:spcAft>
                <a:defRPr/>
              </a:pPr>
              <a:t>24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5323E9CE-0D5A-41DF-B650-372645A89370}" type="slidenum">
              <a:rPr lang="en-US" smtClean="0"/>
              <a:pPr>
                <a:defRPr/>
              </a:pPr>
              <a:t>25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1A35A921-1BC6-47EF-B94A-F665B8E5B534}" type="slidenum">
              <a:rPr lang="en-US" smtClean="0"/>
              <a:pPr>
                <a:defRPr/>
              </a:pPr>
              <a:t>26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BC488FCF-52B1-4F09-A76B-83E378154F9D}" type="slidenum">
              <a:rPr lang="en-US" smtClean="0"/>
              <a:pPr>
                <a:defRPr/>
              </a:pPr>
              <a:t>29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473241BD-A38C-4680-BBC0-8B64A5AB326D}" type="slidenum">
              <a:rPr lang="en-US" smtClean="0"/>
              <a:pPr>
                <a:defRPr/>
              </a:pPr>
              <a:t>30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89FD442B-DB0C-40C9-94AC-E92CB236ED8A}" type="slidenum">
              <a:rPr lang="en-US" smtClean="0"/>
              <a:pPr>
                <a:defRPr/>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C2CCCEE0-719F-4680-9ECC-F9241F7EFDD3}"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1411CB56-5BF6-4681-9A9B-F10E52C333FA}"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0FDF29BC-2AF6-4612-8075-B88ADAF38643}"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81847539-C17A-4360-8C67-38102B6DC038}" type="slidenum">
              <a:rPr lang="en-US" smtClean="0"/>
              <a:pPr>
                <a:defRPr/>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02CC8CE1-0D48-476F-8CFE-20BBE920DCA2}" type="slidenum">
              <a:rPr lang="en-US" smtClean="0"/>
              <a:pPr>
                <a:defRPr/>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z="2200" baseline="30000" dirty="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8FB686-B7A7-428C-BCA2-735144FB433F}" type="slidenum">
              <a:rPr lang="en-US"/>
              <a:pPr fontAlgn="base">
                <a:spcBef>
                  <a:spcPct val="0"/>
                </a:spcBef>
                <a:spcAft>
                  <a:spcPct val="0"/>
                </a:spcAft>
                <a:defRPr/>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endParaRPr lang="en-US" dirty="0"/>
          </a:p>
        </p:txBody>
      </p:sp>
      <p:sp>
        <p:nvSpPr>
          <p:cNvPr id="645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55F7C3-D11F-4FD2-BD75-27E663F948AD}" type="slidenum">
              <a:rPr lang="en-US"/>
              <a:pPr fontAlgn="base">
                <a:spcBef>
                  <a:spcPct val="0"/>
                </a:spcBef>
                <a:spcAft>
                  <a:spcPct val="0"/>
                </a:spcAft>
                <a:defRPr/>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flipV="1">
            <a:off x="304800" y="3581400"/>
            <a:ext cx="8458200" cy="0"/>
          </a:xfrm>
          <a:prstGeom prst="line">
            <a:avLst/>
          </a:prstGeom>
          <a:ln>
            <a:solidFill>
              <a:srgbClr val="92D050"/>
            </a:solidFill>
            <a:prstDash val="solid"/>
          </a:ln>
        </p:spPr>
        <p:style>
          <a:lnRef idx="1">
            <a:schemeClr val="accent1"/>
          </a:lnRef>
          <a:fillRef idx="0">
            <a:schemeClr val="accent1"/>
          </a:fillRef>
          <a:effectRef idx="0">
            <a:schemeClr val="accent1"/>
          </a:effectRef>
          <a:fontRef idx="minor">
            <a:schemeClr val="tx1"/>
          </a:fontRef>
        </p:style>
      </p:cxnSp>
      <p:grpSp>
        <p:nvGrpSpPr>
          <p:cNvPr id="5" name="Group 22"/>
          <p:cNvGrpSpPr>
            <a:grpSpLocks/>
          </p:cNvGrpSpPr>
          <p:nvPr/>
        </p:nvGrpSpPr>
        <p:grpSpPr bwMode="auto">
          <a:xfrm rot="5400000">
            <a:off x="4535487" y="2249488"/>
            <a:ext cx="92075" cy="9124950"/>
            <a:chOff x="0" y="0"/>
            <a:chExt cx="274320" cy="6858000"/>
          </a:xfrm>
        </p:grpSpPr>
        <p:sp>
          <p:nvSpPr>
            <p:cNvPr id="6" name="Rectangle 5"/>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6"/>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Rectangle 10"/>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Rectangle 11"/>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Rectangle 12"/>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ctrTitle"/>
          </p:nvPr>
        </p:nvSpPr>
        <p:spPr>
          <a:xfrm>
            <a:off x="685800" y="2130425"/>
            <a:ext cx="7772400" cy="1371600"/>
          </a:xfrm>
          <a:noFill/>
          <a:ln>
            <a:noFill/>
          </a:ln>
        </p:spPr>
        <p:txBody>
          <a:bodyPr anchor="b" anchorCtr="0"/>
          <a:lstStyle>
            <a:lvl1pPr algn="l">
              <a:defRPr/>
            </a:lvl1pPr>
          </a:lstStyle>
          <a:p>
            <a:r>
              <a:rPr lang="en-US"/>
              <a:t>Click to edit Master title style</a:t>
            </a:r>
            <a:endParaRPr/>
          </a:p>
        </p:txBody>
      </p:sp>
      <p:sp>
        <p:nvSpPr>
          <p:cNvPr id="3" name="Subtitle 2"/>
          <p:cNvSpPr>
            <a:spLocks noGrp="1"/>
          </p:cNvSpPr>
          <p:nvPr>
            <p:ph type="subTitle" idx="1"/>
          </p:nvPr>
        </p:nvSpPr>
        <p:spPr>
          <a:xfrm>
            <a:off x="685800" y="3657600"/>
            <a:ext cx="7772400" cy="1371600"/>
          </a:xfrm>
          <a:noFill/>
          <a:ln>
            <a:noFill/>
          </a:ln>
          <a:effectLst>
            <a:innerShdw blurRad="114300">
              <a:schemeClr val="tx1"/>
            </a:innerShdw>
          </a:effectLst>
          <a:scene3d>
            <a:camera prst="orthographicFront"/>
            <a:lightRig rig="threePt" dir="t"/>
          </a:scene3d>
          <a:sp3d>
            <a:bevelT w="12700" h="50800" prst="softRound"/>
          </a:sp3d>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1231900" y="6508750"/>
            <a:ext cx="2133600" cy="273050"/>
          </a:xfrm>
          <a:prstGeom prst="rect">
            <a:avLst/>
          </a:prstGeom>
        </p:spPr>
        <p:txBody>
          <a:bodyPr/>
          <a:lstStyle>
            <a:lvl1pPr fontAlgn="auto">
              <a:spcBef>
                <a:spcPts val="0"/>
              </a:spcBef>
              <a:spcAft>
                <a:spcPts val="0"/>
              </a:spcAft>
              <a:defRPr>
                <a:latin typeface="+mn-lt"/>
              </a:defRPr>
            </a:lvl1pPr>
          </a:lstStyle>
          <a:p>
            <a:pPr>
              <a:defRPr/>
            </a:pPr>
            <a:fld id="{8B14A704-60D9-4CBB-8340-B395449AE35B}" type="datetimeFigureOut">
              <a:rPr lang="en-US"/>
              <a:pPr>
                <a:defRPr/>
              </a:pPr>
              <a:t>7/6/2018</a:t>
            </a:fld>
            <a:endParaRPr lang="en-US"/>
          </a:p>
        </p:txBody>
      </p:sp>
      <p:sp>
        <p:nvSpPr>
          <p:cNvPr id="5" name="Footer Placeholder 4"/>
          <p:cNvSpPr>
            <a:spLocks noGrp="1"/>
          </p:cNvSpPr>
          <p:nvPr>
            <p:ph type="ftr" sz="quarter" idx="11"/>
          </p:nvPr>
        </p:nvSpPr>
        <p:spPr>
          <a:xfrm>
            <a:off x="5715000" y="6508750"/>
            <a:ext cx="2895600" cy="27305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B3A088-C123-4F22-8B98-E1E43DCF129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600200" cy="585152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398588" y="1752600"/>
            <a:ext cx="5078412" cy="4373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1231900" y="6508750"/>
            <a:ext cx="2133600" cy="273050"/>
          </a:xfrm>
          <a:prstGeom prst="rect">
            <a:avLst/>
          </a:prstGeom>
        </p:spPr>
        <p:txBody>
          <a:bodyPr/>
          <a:lstStyle>
            <a:lvl1pPr fontAlgn="auto">
              <a:spcBef>
                <a:spcPts val="0"/>
              </a:spcBef>
              <a:spcAft>
                <a:spcPts val="0"/>
              </a:spcAft>
              <a:defRPr>
                <a:latin typeface="+mn-lt"/>
              </a:defRPr>
            </a:lvl1pPr>
          </a:lstStyle>
          <a:p>
            <a:pPr>
              <a:defRPr/>
            </a:pPr>
            <a:fld id="{84DC4882-B329-4201-B776-919F4996913E}" type="datetimeFigureOut">
              <a:rPr lang="en-US"/>
              <a:pPr>
                <a:defRPr/>
              </a:pPr>
              <a:t>7/6/2018</a:t>
            </a:fld>
            <a:endParaRPr lang="en-US"/>
          </a:p>
        </p:txBody>
      </p:sp>
      <p:sp>
        <p:nvSpPr>
          <p:cNvPr id="5" name="Footer Placeholder 4"/>
          <p:cNvSpPr>
            <a:spLocks noGrp="1"/>
          </p:cNvSpPr>
          <p:nvPr>
            <p:ph type="ftr" sz="quarter" idx="11"/>
          </p:nvPr>
        </p:nvSpPr>
        <p:spPr>
          <a:xfrm>
            <a:off x="5715000" y="6508750"/>
            <a:ext cx="2895600" cy="27305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73B39F-064B-4A61-B01F-0F181E7A4C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533400" y="1371600"/>
            <a:ext cx="8153400" cy="0"/>
          </a:xfrm>
          <a:prstGeom prst="line">
            <a:avLst/>
          </a:prstGeom>
          <a:ln>
            <a:solidFill>
              <a:schemeClr val="accent5">
                <a:lumMod val="40000"/>
                <a:lumOff val="60000"/>
                <a:alpha val="9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274638"/>
            <a:ext cx="8069580" cy="1143000"/>
          </a:xfrm>
        </p:spPr>
        <p:txBody>
          <a:bodyPr/>
          <a:lstStyle>
            <a:lvl1pPr>
              <a:defRPr b="1"/>
            </a:lvl1pPr>
          </a:lstStyle>
          <a:p>
            <a:r>
              <a:rPr lang="en-US" dirty="0"/>
              <a:t>Click to edit Master title style</a:t>
            </a:r>
            <a:endParaRPr dirty="0"/>
          </a:p>
        </p:txBody>
      </p:sp>
      <p:sp>
        <p:nvSpPr>
          <p:cNvPr id="3" name="Content Placeholder 2"/>
          <p:cNvSpPr>
            <a:spLocks noGrp="1"/>
          </p:cNvSpPr>
          <p:nvPr>
            <p:ph idx="1"/>
          </p:nvPr>
        </p:nvSpPr>
        <p:spPr>
          <a:xfrm>
            <a:off x="609600" y="1447801"/>
            <a:ext cx="7932420" cy="4522694"/>
          </a:xfrm>
        </p:spPr>
        <p:txBody>
          <a:bodyPr/>
          <a:lstStyle>
            <a:lvl1pPr>
              <a:buClr>
                <a:srgbClr val="92D050"/>
              </a:buClr>
              <a:buSzPct val="95000"/>
              <a:buFont typeface="Arial" pitchFamily="34" charset="0"/>
              <a:buChar char="•"/>
              <a:defRPr/>
            </a:lvl1pPr>
            <a:lvl2pPr>
              <a:spcBef>
                <a:spcPts val="0"/>
              </a:spcBef>
              <a:buClr>
                <a:schemeClr val="tx1"/>
              </a:buClr>
              <a:buSzPct val="95000"/>
              <a:defRPr/>
            </a:lvl2pPr>
            <a:lvl3pPr>
              <a:spcBef>
                <a:spcPts val="0"/>
              </a:spcBef>
              <a:buClr>
                <a:schemeClr val="accent4"/>
              </a:buClr>
              <a:buSzPct val="95000"/>
              <a:buFont typeface="Arial" pitchFamily="34" charset="0"/>
              <a:buChar char="•"/>
              <a:defRPr/>
            </a:lvl3pPr>
            <a:lvl4pPr>
              <a:spcBef>
                <a:spcPts val="0"/>
              </a:spcBef>
              <a:defRPr/>
            </a:lvl4pPr>
            <a:lvl5pPr>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Slide Number Placeholder 5"/>
          <p:cNvSpPr>
            <a:spLocks noGrp="1"/>
          </p:cNvSpPr>
          <p:nvPr>
            <p:ph type="sldNum" sz="quarter" idx="10"/>
          </p:nvPr>
        </p:nvSpPr>
        <p:spPr>
          <a:xfrm>
            <a:off x="7772400" y="6248400"/>
            <a:ext cx="1358900" cy="533400"/>
          </a:xfrm>
        </p:spPr>
        <p:txBody>
          <a:bodyPr/>
          <a:lstStyle>
            <a:lvl1pPr>
              <a:defRPr sz="1800"/>
            </a:lvl1pPr>
          </a:lstStyle>
          <a:p>
            <a:pPr>
              <a:defRPr/>
            </a:pPr>
            <a:fld id="{EFA4EB66-4604-4A7D-A0F7-9DDAD1CC85D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322388" y="4419600"/>
            <a:ext cx="7315200"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37621" y="2981324"/>
            <a:ext cx="7168179" cy="1371600"/>
          </a:xfrm>
        </p:spPr>
        <p:txBody>
          <a:bodyPr anchor="b" anchorCtr="0"/>
          <a:lstStyle>
            <a:lvl1pPr marL="0" indent="0" algn="l">
              <a:defRPr sz="4000" b="1" cap="none" baseline="0"/>
            </a:lvl1pPr>
          </a:lstStyle>
          <a:p>
            <a:r>
              <a:rPr lang="en-US" dirty="0"/>
              <a:t>Click to edit Master title style</a:t>
            </a:r>
            <a:endParaRPr dirty="0"/>
          </a:p>
        </p:txBody>
      </p:sp>
      <p:sp>
        <p:nvSpPr>
          <p:cNvPr id="3" name="Text Placeholder 2"/>
          <p:cNvSpPr>
            <a:spLocks noGrp="1"/>
          </p:cNvSpPr>
          <p:nvPr>
            <p:ph type="body" idx="1"/>
          </p:nvPr>
        </p:nvSpPr>
        <p:spPr>
          <a:xfrm>
            <a:off x="1137620" y="4519613"/>
            <a:ext cx="7168179" cy="1371600"/>
          </a:xfrm>
          <a:noFill/>
          <a:ln>
            <a:noFill/>
          </a:ln>
          <a:effectLst>
            <a:innerShdw blurRad="114300">
              <a:schemeClr val="tx1"/>
            </a:innerShdw>
          </a:effectLst>
          <a:scene3d>
            <a:camera prst="orthographicFront"/>
            <a:lightRig rig="threePt" dir="t"/>
          </a:scene3d>
          <a:sp3d>
            <a:bevelT w="12700" h="50800" prst="softRound"/>
          </a:sp3d>
        </p:spPr>
        <p:txBody>
          <a:bodyPr/>
          <a:lstStyle>
            <a:lvl1pPr marL="0" indent="0" algn="l">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Slide Number Placeholder 5"/>
          <p:cNvSpPr>
            <a:spLocks noGrp="1"/>
          </p:cNvSpPr>
          <p:nvPr>
            <p:ph type="sldNum" sz="quarter" idx="10"/>
          </p:nvPr>
        </p:nvSpPr>
        <p:spPr>
          <a:xfrm>
            <a:off x="8077200" y="6248400"/>
            <a:ext cx="1054100" cy="533400"/>
          </a:xfrm>
        </p:spPr>
        <p:txBody>
          <a:bodyPr/>
          <a:lstStyle>
            <a:lvl1pPr>
              <a:defRPr sz="1800"/>
            </a:lvl1pPr>
          </a:lstStyle>
          <a:p>
            <a:pPr>
              <a:defRPr/>
            </a:pPr>
            <a:fld id="{90288030-25A9-465B-B780-AE3567B3A2A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402080" y="1828799"/>
            <a:ext cx="3246120" cy="4114801"/>
          </a:xfrm>
        </p:spPr>
        <p:txBody>
          <a:bodyPr>
            <a:normAutofit/>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225527" y="1828799"/>
            <a:ext cx="3246120" cy="4114801"/>
          </a:xfrm>
        </p:spPr>
        <p:txBody>
          <a:bodyPr>
            <a:normAutofit/>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5"/>
          <p:cNvSpPr>
            <a:spLocks noGrp="1"/>
          </p:cNvSpPr>
          <p:nvPr>
            <p:ph type="ftr" sz="quarter" idx="10"/>
          </p:nvPr>
        </p:nvSpPr>
        <p:spPr>
          <a:xfrm>
            <a:off x="5715000" y="6508750"/>
            <a:ext cx="2895600" cy="27305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6"/>
          <p:cNvSpPr>
            <a:spLocks noGrp="1"/>
          </p:cNvSpPr>
          <p:nvPr>
            <p:ph type="sldNum" sz="quarter" idx="11"/>
          </p:nvPr>
        </p:nvSpPr>
        <p:spPr/>
        <p:txBody>
          <a:bodyPr/>
          <a:lstStyle>
            <a:lvl1pPr>
              <a:defRPr/>
            </a:lvl1pPr>
          </a:lstStyle>
          <a:p>
            <a:pPr>
              <a:defRPr/>
            </a:pPr>
            <a:fld id="{F051502E-BD42-4809-B483-C3BC0725C0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295400" y="2298700"/>
            <a:ext cx="7239000"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95400" y="1659685"/>
            <a:ext cx="3429000" cy="639762"/>
          </a:xfrm>
        </p:spPr>
        <p:txBody>
          <a:bodyPr anchor="ctr">
            <a:noAutofit/>
          </a:bodyPr>
          <a:lstStyle>
            <a:lvl1pPr marL="0" indent="0" algn="ctr">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86840" y="2438399"/>
            <a:ext cx="3246120" cy="3505201"/>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132294" y="1659685"/>
            <a:ext cx="3429000" cy="639762"/>
          </a:xfrm>
        </p:spPr>
        <p:txBody>
          <a:bodyPr anchor="ctr">
            <a:noAutofit/>
          </a:bodyPr>
          <a:lstStyle>
            <a:lvl1pPr marL="0" indent="0" algn="ctr">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223734" y="2438399"/>
            <a:ext cx="3246120" cy="3505201"/>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6"/>
          <p:cNvSpPr>
            <a:spLocks noGrp="1"/>
          </p:cNvSpPr>
          <p:nvPr>
            <p:ph type="dt" sz="half" idx="10"/>
          </p:nvPr>
        </p:nvSpPr>
        <p:spPr>
          <a:xfrm>
            <a:off x="1231900" y="6508750"/>
            <a:ext cx="2133600" cy="273050"/>
          </a:xfrm>
          <a:prstGeom prst="rect">
            <a:avLst/>
          </a:prstGeom>
        </p:spPr>
        <p:txBody>
          <a:bodyPr/>
          <a:lstStyle>
            <a:lvl1pPr fontAlgn="auto">
              <a:spcBef>
                <a:spcPts val="0"/>
              </a:spcBef>
              <a:spcAft>
                <a:spcPts val="0"/>
              </a:spcAft>
              <a:defRPr>
                <a:latin typeface="+mn-lt"/>
              </a:defRPr>
            </a:lvl1pPr>
          </a:lstStyle>
          <a:p>
            <a:pPr>
              <a:defRPr/>
            </a:pPr>
            <a:fld id="{368C74BF-5448-4C09-84C9-A333E63DBF7E}" type="datetimeFigureOut">
              <a:rPr lang="en-US"/>
              <a:pPr>
                <a:defRPr/>
              </a:pPr>
              <a:t>7/6/2018</a:t>
            </a:fld>
            <a:endParaRPr lang="en-US"/>
          </a:p>
        </p:txBody>
      </p:sp>
      <p:sp>
        <p:nvSpPr>
          <p:cNvPr id="9" name="Footer Placeholder 7"/>
          <p:cNvSpPr>
            <a:spLocks noGrp="1"/>
          </p:cNvSpPr>
          <p:nvPr>
            <p:ph type="ftr" sz="quarter" idx="11"/>
          </p:nvPr>
        </p:nvSpPr>
        <p:spPr>
          <a:xfrm>
            <a:off x="5715000" y="6508750"/>
            <a:ext cx="2895600" cy="27305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B4CF4CF-10A4-4EB4-B0A6-3AE954B71DE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3" name="Group 22"/>
          <p:cNvGrpSpPr>
            <a:grpSpLocks/>
          </p:cNvGrpSpPr>
          <p:nvPr/>
        </p:nvGrpSpPr>
        <p:grpSpPr bwMode="auto">
          <a:xfrm>
            <a:off x="0" y="0"/>
            <a:ext cx="182563" cy="6858000"/>
            <a:chOff x="0" y="0"/>
            <a:chExt cx="274320" cy="6858000"/>
          </a:xfrm>
        </p:grpSpPr>
        <p:sp>
          <p:nvSpPr>
            <p:cNvPr id="4" name="Rectangle 3"/>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6"/>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Rectangle 10"/>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p:txBody>
          <a:bodyPr/>
          <a:lstStyle/>
          <a:p>
            <a:r>
              <a:rPr lang="en-US"/>
              <a:t>Click to edit Master title style</a:t>
            </a:r>
            <a:endParaRPr/>
          </a:p>
        </p:txBody>
      </p:sp>
      <p:sp>
        <p:nvSpPr>
          <p:cNvPr id="12" name="Date Placeholder 2"/>
          <p:cNvSpPr>
            <a:spLocks noGrp="1"/>
          </p:cNvSpPr>
          <p:nvPr>
            <p:ph type="dt" sz="half" idx="10"/>
          </p:nvPr>
        </p:nvSpPr>
        <p:spPr>
          <a:xfrm>
            <a:off x="1231900" y="6508750"/>
            <a:ext cx="2133600" cy="273050"/>
          </a:xfrm>
          <a:prstGeom prst="rect">
            <a:avLst/>
          </a:prstGeom>
        </p:spPr>
        <p:txBody>
          <a:bodyPr/>
          <a:lstStyle>
            <a:lvl1pPr fontAlgn="auto">
              <a:spcBef>
                <a:spcPts val="0"/>
              </a:spcBef>
              <a:spcAft>
                <a:spcPts val="0"/>
              </a:spcAft>
              <a:defRPr>
                <a:latin typeface="+mn-lt"/>
              </a:defRPr>
            </a:lvl1pPr>
          </a:lstStyle>
          <a:p>
            <a:pPr>
              <a:defRPr/>
            </a:pPr>
            <a:fld id="{E8622FD2-021B-42BB-B9A6-5CE9E6C63A34}" type="datetimeFigureOut">
              <a:rPr lang="en-US"/>
              <a:pPr>
                <a:defRPr/>
              </a:pPr>
              <a:t>7/6/2018</a:t>
            </a:fld>
            <a:endParaRPr lang="en-US"/>
          </a:p>
        </p:txBody>
      </p:sp>
      <p:sp>
        <p:nvSpPr>
          <p:cNvPr id="13" name="Footer Placeholder 3"/>
          <p:cNvSpPr>
            <a:spLocks noGrp="1"/>
          </p:cNvSpPr>
          <p:nvPr>
            <p:ph type="ftr" sz="quarter" idx="11"/>
          </p:nvPr>
        </p:nvSpPr>
        <p:spPr>
          <a:xfrm>
            <a:off x="5715000" y="6508750"/>
            <a:ext cx="2895600" cy="27305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14" name="Slide Number Placeholder 4"/>
          <p:cNvSpPr>
            <a:spLocks noGrp="1"/>
          </p:cNvSpPr>
          <p:nvPr>
            <p:ph type="sldNum" sz="quarter" idx="12"/>
          </p:nvPr>
        </p:nvSpPr>
        <p:spPr/>
        <p:txBody>
          <a:bodyPr/>
          <a:lstStyle>
            <a:lvl1pPr>
              <a:defRPr/>
            </a:lvl1pPr>
          </a:lstStyle>
          <a:p>
            <a:pPr>
              <a:defRPr/>
            </a:pPr>
            <a:fld id="{D2F1D98D-F440-4004-AD66-37A5516434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22"/>
          <p:cNvGrpSpPr>
            <a:grpSpLocks/>
          </p:cNvGrpSpPr>
          <p:nvPr/>
        </p:nvGrpSpPr>
        <p:grpSpPr bwMode="auto">
          <a:xfrm>
            <a:off x="0" y="0"/>
            <a:ext cx="182563" cy="6858000"/>
            <a:chOff x="0" y="0"/>
            <a:chExt cx="274320" cy="6858000"/>
          </a:xfrm>
        </p:grpSpPr>
        <p:sp>
          <p:nvSpPr>
            <p:cNvPr id="3" name="Rectangle 2"/>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Rectangle 3"/>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6"/>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1" name="Date Placeholder 1"/>
          <p:cNvSpPr>
            <a:spLocks noGrp="1"/>
          </p:cNvSpPr>
          <p:nvPr>
            <p:ph type="dt" sz="half" idx="10"/>
          </p:nvPr>
        </p:nvSpPr>
        <p:spPr>
          <a:xfrm>
            <a:off x="1231900" y="6508750"/>
            <a:ext cx="2133600" cy="273050"/>
          </a:xfrm>
          <a:prstGeom prst="rect">
            <a:avLst/>
          </a:prstGeom>
        </p:spPr>
        <p:txBody>
          <a:bodyPr/>
          <a:lstStyle>
            <a:lvl1pPr fontAlgn="auto">
              <a:spcBef>
                <a:spcPts val="0"/>
              </a:spcBef>
              <a:spcAft>
                <a:spcPts val="0"/>
              </a:spcAft>
              <a:defRPr>
                <a:latin typeface="+mn-lt"/>
              </a:defRPr>
            </a:lvl1pPr>
          </a:lstStyle>
          <a:p>
            <a:pPr>
              <a:defRPr/>
            </a:pPr>
            <a:fld id="{D772E0F1-1B12-4E43-B6E8-F08BA8EB6CF0}" type="datetimeFigureOut">
              <a:rPr lang="en-US"/>
              <a:pPr>
                <a:defRPr/>
              </a:pPr>
              <a:t>7/6/2018</a:t>
            </a:fld>
            <a:endParaRPr lang="en-US"/>
          </a:p>
        </p:txBody>
      </p:sp>
      <p:sp>
        <p:nvSpPr>
          <p:cNvPr id="12" name="Footer Placeholder 2"/>
          <p:cNvSpPr>
            <a:spLocks noGrp="1"/>
          </p:cNvSpPr>
          <p:nvPr>
            <p:ph type="ftr" sz="quarter" idx="11"/>
          </p:nvPr>
        </p:nvSpPr>
        <p:spPr>
          <a:xfrm>
            <a:off x="5715000" y="6508750"/>
            <a:ext cx="2895600" cy="27305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13" name="Slide Number Placeholder 3"/>
          <p:cNvSpPr>
            <a:spLocks noGrp="1"/>
          </p:cNvSpPr>
          <p:nvPr>
            <p:ph type="sldNum" sz="quarter" idx="12"/>
          </p:nvPr>
        </p:nvSpPr>
        <p:spPr/>
        <p:txBody>
          <a:bodyPr/>
          <a:lstStyle>
            <a:lvl1pPr>
              <a:defRPr/>
            </a:lvl1pPr>
          </a:lstStyle>
          <a:p>
            <a:pPr>
              <a:defRPr/>
            </a:pPr>
            <a:fld id="{217E5BD9-7035-489A-8D93-EBCB14C373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16200000">
            <a:off x="1431925" y="3902075"/>
            <a:ext cx="4452938"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82687" y="188259"/>
            <a:ext cx="3008313" cy="1246841"/>
          </a:xfrm>
        </p:spPr>
        <p:txBody>
          <a:bodyPr anchorCtr="0"/>
          <a:lstStyle>
            <a:lvl1pPr algn="l">
              <a:defRPr sz="2600" b="0"/>
            </a:lvl1pPr>
          </a:lstStyle>
          <a:p>
            <a:r>
              <a:rPr lang="en-US"/>
              <a:t>Click to edit Master title style</a:t>
            </a:r>
            <a:endParaRPr/>
          </a:p>
        </p:txBody>
      </p:sp>
      <p:sp>
        <p:nvSpPr>
          <p:cNvPr id="3" name="Content Placeholder 2"/>
          <p:cNvSpPr>
            <a:spLocks noGrp="1"/>
          </p:cNvSpPr>
          <p:nvPr>
            <p:ph idx="1"/>
          </p:nvPr>
        </p:nvSpPr>
        <p:spPr>
          <a:xfrm>
            <a:off x="3886200" y="1905000"/>
            <a:ext cx="4572000" cy="4221163"/>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182687" y="1676400"/>
            <a:ext cx="2246313" cy="3276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a:xfrm>
            <a:off x="1231900" y="6508750"/>
            <a:ext cx="2133600" cy="273050"/>
          </a:xfrm>
          <a:prstGeom prst="rect">
            <a:avLst/>
          </a:prstGeom>
        </p:spPr>
        <p:txBody>
          <a:bodyPr/>
          <a:lstStyle>
            <a:lvl1pPr fontAlgn="auto">
              <a:spcBef>
                <a:spcPts val="0"/>
              </a:spcBef>
              <a:spcAft>
                <a:spcPts val="0"/>
              </a:spcAft>
              <a:defRPr>
                <a:latin typeface="+mn-lt"/>
              </a:defRPr>
            </a:lvl1pPr>
          </a:lstStyle>
          <a:p>
            <a:pPr>
              <a:defRPr/>
            </a:pPr>
            <a:fld id="{62ABC154-7C56-4774-B464-A645B0BCFA21}" type="datetimeFigureOut">
              <a:rPr lang="en-US"/>
              <a:pPr>
                <a:defRPr/>
              </a:pPr>
              <a:t>7/6/2018</a:t>
            </a:fld>
            <a:endParaRPr lang="en-US"/>
          </a:p>
        </p:txBody>
      </p:sp>
      <p:sp>
        <p:nvSpPr>
          <p:cNvPr id="7" name="Footer Placeholder 5"/>
          <p:cNvSpPr>
            <a:spLocks noGrp="1"/>
          </p:cNvSpPr>
          <p:nvPr>
            <p:ph type="ftr" sz="quarter" idx="11"/>
          </p:nvPr>
        </p:nvSpPr>
        <p:spPr>
          <a:xfrm>
            <a:off x="5715000" y="6508750"/>
            <a:ext cx="2895600" cy="27305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9E5C17C-CEE7-4CF2-88C6-70B04A4EDF6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5" name="Straight Connector 4"/>
          <p:cNvCxnSpPr/>
          <p:nvPr/>
        </p:nvCxnSpPr>
        <p:spPr>
          <a:xfrm rot="16200000">
            <a:off x="1431925" y="3902075"/>
            <a:ext cx="4452938"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82687" y="192024"/>
            <a:ext cx="3008376" cy="1243584"/>
          </a:xfrm>
          <a:noFill/>
          <a:ln>
            <a:noFill/>
          </a:ln>
          <a:effectLst>
            <a:innerShdw blurRad="114300">
              <a:schemeClr val="tx1"/>
            </a:innerShdw>
          </a:effectLst>
          <a:scene3d>
            <a:camera prst="orthographicFront"/>
            <a:lightRig rig="threePt" dir="t"/>
          </a:scene3d>
          <a:sp3d>
            <a:bevelT w="12700" h="50800" prst="softRound"/>
          </a:sp3d>
        </p:spPr>
        <p:txBody>
          <a:bodyPr anchorCtr="0"/>
          <a:lstStyle>
            <a:lvl1pPr algn="l" defTabSz="914400" rtl="0" eaLnBrk="1" latinLnBrk="0" hangingPunct="1">
              <a:spcBef>
                <a:spcPct val="0"/>
              </a:spcBef>
              <a:buNone/>
              <a:defRPr sz="2600" b="0" kern="1200">
                <a:solidFill>
                  <a:schemeClr val="tx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3886200" y="1905000"/>
            <a:ext cx="4572000" cy="4224528"/>
          </a:xfrm>
          <a:noFill/>
          <a:ln>
            <a:prstDash val="solid"/>
          </a:ln>
        </p:spPr>
        <p:style>
          <a:lnRef idx="3">
            <a:schemeClr val="lt1"/>
          </a:lnRef>
          <a:fillRef idx="1">
            <a:schemeClr val="accent1"/>
          </a:fillRef>
          <a:effectRef idx="1">
            <a:schemeClr val="accent1"/>
          </a:effectRef>
          <a:fontRef idx="none"/>
        </p:style>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1182687" y="1676400"/>
            <a:ext cx="2249424" cy="3273552"/>
          </a:xfrm>
          <a:noFill/>
          <a:ln>
            <a:noFill/>
          </a:ln>
        </p:spPr>
        <p:txBody>
          <a:bodyPr rtlCol="0">
            <a:normAutofit/>
          </a:bodyPr>
          <a:lstStyle>
            <a:lvl1pPr marL="0" indent="0">
              <a:buNone/>
              <a:defRPr sz="14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a:xfrm>
            <a:off x="1231900" y="6508750"/>
            <a:ext cx="2133600" cy="273050"/>
          </a:xfrm>
          <a:prstGeom prst="rect">
            <a:avLst/>
          </a:prstGeom>
        </p:spPr>
        <p:txBody>
          <a:bodyPr/>
          <a:lstStyle>
            <a:lvl1pPr fontAlgn="auto">
              <a:spcBef>
                <a:spcPts val="0"/>
              </a:spcBef>
              <a:spcAft>
                <a:spcPts val="0"/>
              </a:spcAft>
              <a:defRPr>
                <a:latin typeface="+mn-lt"/>
              </a:defRPr>
            </a:lvl1pPr>
          </a:lstStyle>
          <a:p>
            <a:pPr>
              <a:defRPr/>
            </a:pPr>
            <a:fld id="{4255965D-1171-4A8D-B92D-3E373F73794B}" type="datetimeFigureOut">
              <a:rPr lang="en-US"/>
              <a:pPr>
                <a:defRPr/>
              </a:pPr>
              <a:t>7/6/2018</a:t>
            </a:fld>
            <a:endParaRPr lang="en-US"/>
          </a:p>
        </p:txBody>
      </p:sp>
      <p:sp>
        <p:nvSpPr>
          <p:cNvPr id="7" name="Footer Placeholder 5"/>
          <p:cNvSpPr>
            <a:spLocks noGrp="1"/>
          </p:cNvSpPr>
          <p:nvPr>
            <p:ph type="ftr" sz="quarter" idx="11"/>
          </p:nvPr>
        </p:nvSpPr>
        <p:spPr>
          <a:xfrm>
            <a:off x="5715000" y="6508750"/>
            <a:ext cx="2895600" cy="273050"/>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4FC010C8-FD07-4579-8F44-4E63DBD05E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274638"/>
            <a:ext cx="8145463" cy="1143000"/>
          </a:xfrm>
          <a:prstGeom prst="rect">
            <a:avLst/>
          </a:prstGeom>
          <a:noFill/>
          <a:ln>
            <a:noFill/>
          </a:ln>
          <a:effectLst>
            <a:innerShdw blurRad="114300">
              <a:schemeClr val="tx1"/>
            </a:innerShdw>
          </a:effectLst>
          <a:scene3d>
            <a:camera prst="orthographicFront"/>
            <a:lightRig rig="threePt" dir="t"/>
          </a:scene3d>
          <a:sp3d>
            <a:bevelT w="12700" h="50800" prst="softRound"/>
          </a:sp3d>
        </p:spPr>
        <p:txBody>
          <a:bodyPr vert="horz" lIns="182880" tIns="182880" rIns="182880" bIns="182880" rtlCol="0" anchor="ctr">
            <a:noAutofit/>
          </a:bodyPr>
          <a:lstStyle/>
          <a:p>
            <a:r>
              <a:rPr lang="en-US" dirty="0"/>
              <a:t>Click to edit Master title style</a:t>
            </a:r>
            <a:endParaRPr dirty="0"/>
          </a:p>
        </p:txBody>
      </p:sp>
      <p:sp>
        <p:nvSpPr>
          <p:cNvPr id="1027" name="Text Placeholder 2"/>
          <p:cNvSpPr>
            <a:spLocks noGrp="1"/>
          </p:cNvSpPr>
          <p:nvPr>
            <p:ph type="body" idx="1"/>
          </p:nvPr>
        </p:nvSpPr>
        <p:spPr bwMode="auto">
          <a:xfrm>
            <a:off x="533400" y="1447800"/>
            <a:ext cx="8008938" cy="4522788"/>
          </a:xfrm>
          <a:prstGeom prst="rect">
            <a:avLst/>
          </a:prstGeom>
          <a:noFill/>
          <a:ln w="9525">
            <a:noFill/>
            <a:miter lim="800000"/>
            <a:headEnd/>
            <a:tailEnd/>
          </a:ln>
        </p:spPr>
        <p:txBody>
          <a:bodyPr vert="horz" wrap="square" lIns="182880" tIns="182880" rIns="182880" bIns="1828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74100" y="6508750"/>
            <a:ext cx="457200" cy="273050"/>
          </a:xfrm>
          <a:prstGeom prst="rect">
            <a:avLst/>
          </a:prstGeom>
        </p:spPr>
        <p:txBody>
          <a:bodyPr vert="horz" lIns="91440" tIns="45720" rIns="91440" bIns="45720" rtlCol="0" anchor="ctr"/>
          <a:lstStyle>
            <a:lvl1pPr algn="r" fontAlgn="auto">
              <a:spcBef>
                <a:spcPts val="0"/>
              </a:spcBef>
              <a:spcAft>
                <a:spcPts val="0"/>
              </a:spcAft>
              <a:defRPr sz="900" b="1">
                <a:solidFill>
                  <a:schemeClr val="tx2"/>
                </a:solidFill>
                <a:latin typeface="+mn-lt"/>
              </a:defRPr>
            </a:lvl1pPr>
          </a:lstStyle>
          <a:p>
            <a:pPr>
              <a:defRPr/>
            </a:pPr>
            <a:fld id="{0F1EFA5F-E631-4DEA-9FFE-98AD6423050D}" type="slidenum">
              <a:rPr lang="en-US"/>
              <a:pPr>
                <a:defRPr/>
              </a:pPr>
              <a:t>‹#›</a:t>
            </a:fld>
            <a:endParaRPr lang="en-US"/>
          </a:p>
        </p:txBody>
      </p:sp>
      <p:grpSp>
        <p:nvGrpSpPr>
          <p:cNvPr id="1029" name="Group 22"/>
          <p:cNvGrpSpPr>
            <a:grpSpLocks/>
          </p:cNvGrpSpPr>
          <p:nvPr/>
        </p:nvGrpSpPr>
        <p:grpSpPr bwMode="auto">
          <a:xfrm>
            <a:off x="0" y="0"/>
            <a:ext cx="182563" cy="6858000"/>
            <a:chOff x="0" y="0"/>
            <a:chExt cx="274320" cy="6858000"/>
          </a:xfrm>
        </p:grpSpPr>
        <p:sp>
          <p:nvSpPr>
            <p:cNvPr id="21" name="Rectangle 20"/>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Rectangle 13"/>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6" name="Rectangle 15"/>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7" name="Rectangle 16"/>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8" name="Rectangle 17"/>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9" name="Rectangle 18"/>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0" name="Rectangle 19"/>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2" name="Rectangle 21"/>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Tree>
  </p:cSld>
  <p:clrMap bg1="dk1" tx1="lt1" bg2="dk2" tx2="lt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rtl="0" eaLnBrk="0" fontAlgn="base" hangingPunct="0">
        <a:spcBef>
          <a:spcPct val="0"/>
        </a:spcBef>
        <a:spcAft>
          <a:spcPct val="0"/>
        </a:spcAft>
        <a:defRPr sz="3600" b="1" kern="1200">
          <a:solidFill>
            <a:srgbClr val="FFF1CE"/>
          </a:solidFill>
          <a:latin typeface="+mj-lt"/>
          <a:ea typeface="+mj-ea"/>
          <a:cs typeface="+mj-cs"/>
        </a:defRPr>
      </a:lvl1pPr>
      <a:lvl2pPr algn="l" rtl="0" eaLnBrk="0" fontAlgn="base" hangingPunct="0">
        <a:spcBef>
          <a:spcPct val="0"/>
        </a:spcBef>
        <a:spcAft>
          <a:spcPct val="0"/>
        </a:spcAft>
        <a:defRPr sz="3600" b="1">
          <a:solidFill>
            <a:srgbClr val="FFF1CE"/>
          </a:solidFill>
          <a:latin typeface="Georgia" pitchFamily="18" charset="0"/>
        </a:defRPr>
      </a:lvl2pPr>
      <a:lvl3pPr algn="l" rtl="0" eaLnBrk="0" fontAlgn="base" hangingPunct="0">
        <a:spcBef>
          <a:spcPct val="0"/>
        </a:spcBef>
        <a:spcAft>
          <a:spcPct val="0"/>
        </a:spcAft>
        <a:defRPr sz="3600" b="1">
          <a:solidFill>
            <a:srgbClr val="FFF1CE"/>
          </a:solidFill>
          <a:latin typeface="Georgia" pitchFamily="18" charset="0"/>
        </a:defRPr>
      </a:lvl3pPr>
      <a:lvl4pPr algn="l" rtl="0" eaLnBrk="0" fontAlgn="base" hangingPunct="0">
        <a:spcBef>
          <a:spcPct val="0"/>
        </a:spcBef>
        <a:spcAft>
          <a:spcPct val="0"/>
        </a:spcAft>
        <a:defRPr sz="3600" b="1">
          <a:solidFill>
            <a:srgbClr val="FFF1CE"/>
          </a:solidFill>
          <a:latin typeface="Georgia" pitchFamily="18" charset="0"/>
        </a:defRPr>
      </a:lvl4pPr>
      <a:lvl5pPr algn="l" rtl="0" eaLnBrk="0" fontAlgn="base" hangingPunct="0">
        <a:spcBef>
          <a:spcPct val="0"/>
        </a:spcBef>
        <a:spcAft>
          <a:spcPct val="0"/>
        </a:spcAft>
        <a:defRPr sz="3600" b="1">
          <a:solidFill>
            <a:srgbClr val="FFF1CE"/>
          </a:solidFill>
          <a:latin typeface="Georgia" pitchFamily="18" charset="0"/>
        </a:defRPr>
      </a:lvl5pPr>
      <a:lvl6pPr marL="457200" algn="l" rtl="0" fontAlgn="base">
        <a:spcBef>
          <a:spcPct val="0"/>
        </a:spcBef>
        <a:spcAft>
          <a:spcPct val="0"/>
        </a:spcAft>
        <a:defRPr sz="3600" b="1">
          <a:solidFill>
            <a:srgbClr val="FFF1CE"/>
          </a:solidFill>
          <a:latin typeface="Georgia" pitchFamily="18" charset="0"/>
        </a:defRPr>
      </a:lvl6pPr>
      <a:lvl7pPr marL="914400" algn="l" rtl="0" fontAlgn="base">
        <a:spcBef>
          <a:spcPct val="0"/>
        </a:spcBef>
        <a:spcAft>
          <a:spcPct val="0"/>
        </a:spcAft>
        <a:defRPr sz="3600" b="1">
          <a:solidFill>
            <a:srgbClr val="FFF1CE"/>
          </a:solidFill>
          <a:latin typeface="Georgia" pitchFamily="18" charset="0"/>
        </a:defRPr>
      </a:lvl7pPr>
      <a:lvl8pPr marL="1371600" algn="l" rtl="0" fontAlgn="base">
        <a:spcBef>
          <a:spcPct val="0"/>
        </a:spcBef>
        <a:spcAft>
          <a:spcPct val="0"/>
        </a:spcAft>
        <a:defRPr sz="3600" b="1">
          <a:solidFill>
            <a:srgbClr val="FFF1CE"/>
          </a:solidFill>
          <a:latin typeface="Georgia" pitchFamily="18" charset="0"/>
        </a:defRPr>
      </a:lvl8pPr>
      <a:lvl9pPr marL="1828800" algn="l" rtl="0" fontAlgn="base">
        <a:spcBef>
          <a:spcPct val="0"/>
        </a:spcBef>
        <a:spcAft>
          <a:spcPct val="0"/>
        </a:spcAft>
        <a:defRPr sz="3600" b="1">
          <a:solidFill>
            <a:srgbClr val="FFF1CE"/>
          </a:solidFill>
          <a:latin typeface="Georgia" pitchFamily="18" charset="0"/>
        </a:defRPr>
      </a:lvl9pPr>
    </p:titleStyle>
    <p:bodyStyle>
      <a:lvl1pPr marL="255588" indent="-228600" algn="l" rtl="0" eaLnBrk="0" fontAlgn="base" hangingPunct="0">
        <a:spcBef>
          <a:spcPts val="1500"/>
        </a:spcBef>
        <a:spcAft>
          <a:spcPct val="0"/>
        </a:spcAft>
        <a:buClr>
          <a:srgbClr val="92D050"/>
        </a:buClr>
        <a:buSzPct val="95000"/>
        <a:buFont typeface="Arial" charset="0"/>
        <a:buChar char="•"/>
        <a:defRPr sz="2000" kern="1200">
          <a:solidFill>
            <a:schemeClr val="tx1"/>
          </a:solidFill>
          <a:latin typeface="+mn-lt"/>
          <a:ea typeface="+mn-ea"/>
          <a:cs typeface="+mn-cs"/>
        </a:defRPr>
      </a:lvl1pPr>
      <a:lvl2pPr marL="484188" indent="-228600" algn="l" rtl="0" eaLnBrk="0" fontAlgn="base" hangingPunct="0">
        <a:spcBef>
          <a:spcPct val="0"/>
        </a:spcBef>
        <a:spcAft>
          <a:spcPct val="0"/>
        </a:spcAft>
        <a:buClr>
          <a:schemeClr val="tx1"/>
        </a:buClr>
        <a:buSzPct val="95000"/>
        <a:buFont typeface="Arial" charset="0"/>
        <a:buChar char="•"/>
        <a:defRPr kern="1200">
          <a:solidFill>
            <a:schemeClr val="tx1"/>
          </a:solidFill>
          <a:latin typeface="+mn-lt"/>
          <a:ea typeface="+mn-ea"/>
          <a:cs typeface="+mn-cs"/>
        </a:defRPr>
      </a:lvl2pPr>
      <a:lvl3pPr marL="712788" indent="-228600" algn="l" rtl="0" eaLnBrk="0" fontAlgn="base" hangingPunct="0">
        <a:spcBef>
          <a:spcPct val="0"/>
        </a:spcBef>
        <a:spcAft>
          <a:spcPct val="0"/>
        </a:spcAft>
        <a:buClr>
          <a:srgbClr val="00ADDC"/>
        </a:buClr>
        <a:buSzPct val="95000"/>
        <a:buFont typeface="Arial" charset="0"/>
        <a:buChar char="•"/>
        <a:defRPr sz="1600" kern="1200">
          <a:solidFill>
            <a:schemeClr val="tx1"/>
          </a:solidFill>
          <a:latin typeface="+mn-lt"/>
          <a:ea typeface="+mn-ea"/>
          <a:cs typeface="+mn-cs"/>
        </a:defRPr>
      </a:lvl3pPr>
      <a:lvl4pPr marL="941388" indent="-228600" algn="l" rtl="0" eaLnBrk="0" fontAlgn="base" hangingPunct="0">
        <a:spcBef>
          <a:spcPct val="0"/>
        </a:spcBef>
        <a:spcAft>
          <a:spcPct val="0"/>
        </a:spcAft>
        <a:buClr>
          <a:schemeClr val="tx2"/>
        </a:buClr>
        <a:buFont typeface="Arial" charset="0"/>
        <a:buChar char="•"/>
        <a:defRPr sz="1600" kern="1200">
          <a:solidFill>
            <a:schemeClr val="tx1"/>
          </a:solidFill>
          <a:latin typeface="+mn-lt"/>
          <a:ea typeface="+mn-ea"/>
          <a:cs typeface="+mn-cs"/>
        </a:defRPr>
      </a:lvl4pPr>
      <a:lvl5pPr marL="1169988" indent="-228600" algn="l" rtl="0" eaLnBrk="0" fontAlgn="base" hangingPunct="0">
        <a:spcBef>
          <a:spcPct val="0"/>
        </a:spcBef>
        <a:spcAft>
          <a:spcPct val="0"/>
        </a:spcAft>
        <a:buClr>
          <a:schemeClr val="tx1"/>
        </a:buClr>
        <a:buSzPct val="70000"/>
        <a:buFont typeface="Wingdings" pitchFamily="2" charset="2"/>
        <a:buChar char="p"/>
        <a:defRPr sz="1600" kern="1200">
          <a:solidFill>
            <a:schemeClr val="tx1"/>
          </a:solidFill>
          <a:latin typeface="+mn-lt"/>
          <a:ea typeface="+mn-ea"/>
          <a:cs typeface="+mn-cs"/>
        </a:defRPr>
      </a:lvl5pPr>
      <a:lvl6pPr marL="1399032" indent="-228600" algn="l" defTabSz="914400" rtl="0" eaLnBrk="1" latinLnBrk="0" hangingPunct="1">
        <a:spcBef>
          <a:spcPts val="1500"/>
        </a:spcBef>
        <a:buFont typeface="Arial" pitchFamily="34" charset="0"/>
        <a:buChar char="•"/>
        <a:defRPr sz="1600" kern="1200">
          <a:solidFill>
            <a:schemeClr val="tx1"/>
          </a:solidFill>
          <a:latin typeface="+mn-lt"/>
          <a:ea typeface="+mn-ea"/>
          <a:cs typeface="+mn-cs"/>
        </a:defRPr>
      </a:lvl6pPr>
      <a:lvl7pPr marL="1627632" indent="-228600" algn="l" defTabSz="914400" rtl="0" eaLnBrk="1" latinLnBrk="0" hangingPunct="1">
        <a:spcBef>
          <a:spcPts val="1500"/>
        </a:spcBef>
        <a:buSzPct val="70000"/>
        <a:buFont typeface="Wingdings" pitchFamily="2" charset="2"/>
        <a:buChar char="p"/>
        <a:defRPr sz="1600" kern="1200" baseline="0">
          <a:solidFill>
            <a:schemeClr val="tx1"/>
          </a:solidFill>
          <a:latin typeface="+mn-lt"/>
          <a:ea typeface="+mn-ea"/>
          <a:cs typeface="+mn-cs"/>
        </a:defRPr>
      </a:lvl7pPr>
      <a:lvl8pPr marL="1856232" indent="-228600" algn="l" defTabSz="914400" rtl="0" eaLnBrk="1" latinLnBrk="0" hangingPunct="1">
        <a:spcBef>
          <a:spcPts val="1500"/>
        </a:spcBef>
        <a:buFont typeface="Arial" pitchFamily="34" charset="0"/>
        <a:buChar char="•"/>
        <a:defRPr sz="1600" kern="1200" baseline="0">
          <a:solidFill>
            <a:schemeClr val="tx1"/>
          </a:solidFill>
          <a:latin typeface="+mn-lt"/>
          <a:ea typeface="+mn-ea"/>
          <a:cs typeface="+mn-cs"/>
        </a:defRPr>
      </a:lvl8pPr>
      <a:lvl9pPr marL="2084832" indent="-228600" algn="l" defTabSz="914400" rtl="0" eaLnBrk="1" latinLnBrk="0" hangingPunct="1">
        <a:spcBef>
          <a:spcPts val="1500"/>
        </a:spcBef>
        <a:buSzPct val="70000"/>
        <a:buFont typeface="Wingdings" pitchFamily="2" charset="2"/>
        <a:buChar char="p"/>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66800"/>
            <a:ext cx="9144000" cy="2435225"/>
          </a:xfrm>
        </p:spPr>
        <p:txBody>
          <a:bodyPr/>
          <a:lstStyle/>
          <a:p>
            <a:pPr algn="ctr" eaLnBrk="1" fontAlgn="auto" hangingPunct="1">
              <a:spcAft>
                <a:spcPts val="0"/>
              </a:spcAft>
              <a:defRPr/>
            </a:pPr>
            <a:r>
              <a:rPr lang="en-US" dirty="0">
                <a:solidFill>
                  <a:schemeClr val="accent3">
                    <a:lumMod val="20000"/>
                    <a:lumOff val="80000"/>
                  </a:schemeClr>
                </a:solidFill>
              </a:rPr>
              <a:t>Veterans Who Experienced </a:t>
            </a:r>
            <a:br>
              <a:rPr lang="en-US" dirty="0">
                <a:solidFill>
                  <a:schemeClr val="accent3">
                    <a:lumMod val="20000"/>
                    <a:lumOff val="80000"/>
                  </a:schemeClr>
                </a:solidFill>
              </a:rPr>
            </a:br>
            <a:r>
              <a:rPr lang="en-US" dirty="0">
                <a:solidFill>
                  <a:schemeClr val="accent3">
                    <a:lumMod val="20000"/>
                    <a:lumOff val="80000"/>
                  </a:schemeClr>
                </a:solidFill>
              </a:rPr>
              <a:t>Military Sexual Trauma or           Other Forms of Personal Trauma</a:t>
            </a:r>
          </a:p>
        </p:txBody>
      </p:sp>
      <p:sp>
        <p:nvSpPr>
          <p:cNvPr id="3" name="Subtitle 2"/>
          <p:cNvSpPr>
            <a:spLocks noGrp="1"/>
          </p:cNvSpPr>
          <p:nvPr>
            <p:ph type="subTitle" idx="1"/>
          </p:nvPr>
        </p:nvSpPr>
        <p:spPr>
          <a:xfrm>
            <a:off x="304800" y="3657600"/>
            <a:ext cx="8458200" cy="1981200"/>
          </a:xfrm>
          <a:noFill/>
        </p:spPr>
        <p:txBody>
          <a:bodyPr rtlCol="0">
            <a:normAutofit/>
          </a:bodyPr>
          <a:lstStyle/>
          <a:p>
            <a:pPr algn="ctr" eaLnBrk="1" fontAlgn="auto" hangingPunct="1">
              <a:spcAft>
                <a:spcPts val="0"/>
              </a:spcAft>
              <a:buFont typeface="Arial" pitchFamily="34" charset="0"/>
              <a:buNone/>
              <a:defRPr/>
            </a:pPr>
            <a:r>
              <a:rPr lang="en-US" sz="3200" b="1" dirty="0">
                <a:solidFill>
                  <a:schemeClr val="tx1"/>
                </a:solidFill>
              </a:rPr>
              <a:t>Christina McNeely, MSW, LCSW</a:t>
            </a:r>
          </a:p>
          <a:p>
            <a:pPr algn="ctr" eaLnBrk="1" fontAlgn="auto" hangingPunct="1">
              <a:spcAft>
                <a:spcPts val="0"/>
              </a:spcAft>
              <a:buFont typeface="Arial" pitchFamily="34" charset="0"/>
              <a:buNone/>
              <a:defRPr/>
            </a:pPr>
            <a:r>
              <a:rPr lang="en-US" sz="2200" i="1" dirty="0">
                <a:solidFill>
                  <a:schemeClr val="tx1"/>
                </a:solidFill>
              </a:rPr>
              <a:t>RLR VAMC Military Sexual Trauma Coordinator</a:t>
            </a:r>
          </a:p>
          <a:p>
            <a:pPr algn="ctr" eaLnBrk="1" fontAlgn="auto" hangingPunct="1">
              <a:spcAft>
                <a:spcPts val="0"/>
              </a:spcAft>
              <a:buFont typeface="Arial" pitchFamily="34" charset="0"/>
              <a:buNone/>
              <a:defRPr/>
            </a:pPr>
            <a:r>
              <a:rPr lang="en-US" sz="2200" i="1" dirty="0">
                <a:solidFill>
                  <a:schemeClr val="tx1"/>
                </a:solidFill>
              </a:rPr>
              <a:t>RLR VAMC Psychiatry Non-VA Care Consult Coordinator</a:t>
            </a:r>
          </a:p>
        </p:txBody>
      </p:sp>
      <p:pic>
        <p:nvPicPr>
          <p:cNvPr id="13320" name="Picture 4" descr="mst_logo_for_katelyn"/>
          <p:cNvPicPr>
            <a:picLocks noChangeAspect="1" noChangeArrowheads="1"/>
          </p:cNvPicPr>
          <p:nvPr/>
        </p:nvPicPr>
        <p:blipFill>
          <a:blip r:embed="rId3" cstate="print"/>
          <a:srcRect/>
          <a:stretch>
            <a:fillRect/>
          </a:stretch>
        </p:blipFill>
        <p:spPr bwMode="auto">
          <a:xfrm>
            <a:off x="7620000" y="5908675"/>
            <a:ext cx="1198563" cy="619125"/>
          </a:xfrm>
          <a:prstGeom prst="rect">
            <a:avLst/>
          </a:prstGeom>
          <a:solidFill>
            <a:schemeClr val="tx1"/>
          </a:solidFill>
          <a:ln w="9525">
            <a:noFill/>
            <a:miter lim="800000"/>
            <a:headEnd/>
            <a:tailEnd/>
          </a:ln>
        </p:spPr>
      </p:pic>
      <p:sp>
        <p:nvSpPr>
          <p:cNvPr id="13321" name="TextBox 4"/>
          <p:cNvSpPr txBox="1">
            <a:spLocks noChangeArrowheads="1"/>
          </p:cNvSpPr>
          <p:nvPr/>
        </p:nvSpPr>
        <p:spPr bwMode="auto">
          <a:xfrm>
            <a:off x="457200" y="6153149"/>
            <a:ext cx="1219200" cy="369888"/>
          </a:xfrm>
          <a:prstGeom prst="rect">
            <a:avLst/>
          </a:prstGeom>
          <a:noFill/>
          <a:ln w="9525">
            <a:noFill/>
            <a:miter lim="800000"/>
            <a:headEnd/>
            <a:tailEnd/>
          </a:ln>
        </p:spPr>
        <p:txBody>
          <a:bodyPr wrap="square">
            <a:spAutoFit/>
          </a:bodyPr>
          <a:lstStyle/>
          <a:p>
            <a:r>
              <a:rPr lang="en-US" i="1" dirty="0">
                <a:latin typeface="Georgia" pitchFamily="18" charset="0"/>
              </a:rPr>
              <a:t>July 2018</a:t>
            </a:r>
          </a:p>
        </p:txBody>
      </p:sp>
      <p:pic>
        <p:nvPicPr>
          <p:cNvPr id="13322" name="Picture 4"/>
          <p:cNvPicPr>
            <a:picLocks noChangeAspect="1" noChangeArrowheads="1"/>
          </p:cNvPicPr>
          <p:nvPr/>
        </p:nvPicPr>
        <p:blipFill>
          <a:blip r:embed="rId4" cstate="print"/>
          <a:srcRect l="961" t="37607" r="3526" b="27779"/>
          <a:stretch>
            <a:fillRect/>
          </a:stretch>
        </p:blipFill>
        <p:spPr bwMode="auto">
          <a:xfrm>
            <a:off x="4876800" y="5867400"/>
            <a:ext cx="2522538" cy="685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11633"/>
          <a:ext cx="8534400" cy="6891893"/>
        </p:xfrm>
        <a:graphic>
          <a:graphicData uri="http://schemas.openxmlformats.org/drawingml/2006/table">
            <a:tbl>
              <a:tblPr firstRow="1" bandRow="1">
                <a:tableStyleId>{D7AC3CCA-C797-4891-BE02-D94E43425B78}</a:tableStyleId>
              </a:tblPr>
              <a:tblGrid>
                <a:gridCol w="8534400">
                  <a:extLst>
                    <a:ext uri="{9D8B030D-6E8A-4147-A177-3AD203B41FA5}">
                      <a16:colId xmlns:a16="http://schemas.microsoft.com/office/drawing/2014/main" val="20000"/>
                    </a:ext>
                  </a:extLst>
                </a:gridCol>
              </a:tblGrid>
              <a:tr h="5949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400" u="sng" dirty="0"/>
                        <a:t>Truths About</a:t>
                      </a:r>
                      <a:r>
                        <a:rPr lang="en-US" sz="3400" u="sng" baseline="0" dirty="0"/>
                        <a:t> Sexual Trauma</a:t>
                      </a:r>
                      <a:endParaRPr lang="en-US" sz="3400" u="sng" dirty="0">
                        <a:solidFill>
                          <a:schemeClr val="bg1"/>
                        </a:solidFill>
                      </a:endParaRPr>
                    </a:p>
                  </a:txBody>
                  <a:tcPr/>
                </a:tc>
                <a:extLst>
                  <a:ext uri="{0D108BD9-81ED-4DB2-BD59-A6C34878D82A}">
                    <a16:rowId xmlns:a16="http://schemas.microsoft.com/office/drawing/2014/main" val="10000"/>
                  </a:ext>
                </a:extLst>
              </a:tr>
              <a:tr h="5741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50" dirty="0">
                          <a:solidFill>
                            <a:srgbClr val="C00000"/>
                          </a:solidFill>
                        </a:rPr>
                        <a:t>Regardless of the victim’s behavior, when all is said and done it is the perpetrator who chose to behave in the way he/she did.</a:t>
                      </a:r>
                    </a:p>
                  </a:txBody>
                  <a:tcPr/>
                </a:tc>
                <a:extLst>
                  <a:ext uri="{0D108BD9-81ED-4DB2-BD59-A6C34878D82A}">
                    <a16:rowId xmlns:a16="http://schemas.microsoft.com/office/drawing/2014/main" val="10001"/>
                  </a:ext>
                </a:extLst>
              </a:tr>
              <a:tr h="4395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50" dirty="0"/>
                        <a:t>Men – and men of all sexual orientations --can be victims of sexual trauma.</a:t>
                      </a:r>
                    </a:p>
                  </a:txBody>
                  <a:tcPr/>
                </a:tc>
                <a:extLst>
                  <a:ext uri="{0D108BD9-81ED-4DB2-BD59-A6C34878D82A}">
                    <a16:rowId xmlns:a16="http://schemas.microsoft.com/office/drawing/2014/main" val="10002"/>
                  </a:ext>
                </a:extLst>
              </a:tr>
              <a:tr h="6566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50" dirty="0"/>
                        <a:t>Coercion comes in many forms (not just physical) and can be subjective.  It</a:t>
                      </a:r>
                      <a:r>
                        <a:rPr lang="en-US" sz="1650" baseline="0" dirty="0"/>
                        <a:t> is still sexual trauma even if victims do not physically resist.</a:t>
                      </a:r>
                      <a:endParaRPr lang="en-US" sz="1650" dirty="0"/>
                    </a:p>
                  </a:txBody>
                  <a:tcPr/>
                </a:tc>
                <a:extLst>
                  <a:ext uri="{0D108BD9-81ED-4DB2-BD59-A6C34878D82A}">
                    <a16:rowId xmlns:a16="http://schemas.microsoft.com/office/drawing/2014/main" val="10003"/>
                  </a:ext>
                </a:extLst>
              </a:tr>
              <a:tr h="3946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50" dirty="0"/>
                        <a:t>Nonviolent assaults and those that occur while a victim is intoxicated are</a:t>
                      </a:r>
                      <a:r>
                        <a:rPr lang="en-US" sz="1650" baseline="0" dirty="0"/>
                        <a:t> still upsetting to victims.</a:t>
                      </a:r>
                      <a:r>
                        <a:rPr lang="en-US" sz="1650" dirty="0"/>
                        <a:t> </a:t>
                      </a:r>
                    </a:p>
                  </a:txBody>
                  <a:tcPr/>
                </a:tc>
                <a:extLst>
                  <a:ext uri="{0D108BD9-81ED-4DB2-BD59-A6C34878D82A}">
                    <a16:rowId xmlns:a16="http://schemas.microsoft.com/office/drawing/2014/main" val="10004"/>
                  </a:ext>
                </a:extLst>
              </a:tr>
              <a:tr h="5752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50" dirty="0"/>
                        <a:t>Sexual assault and harassment are about control, not sex.  Most sexual assaults are planned.</a:t>
                      </a:r>
                    </a:p>
                  </a:txBody>
                  <a:tcPr/>
                </a:tc>
                <a:extLst>
                  <a:ext uri="{0D108BD9-81ED-4DB2-BD59-A6C34878D82A}">
                    <a16:rowId xmlns:a16="http://schemas.microsoft.com/office/drawing/2014/main" val="10005"/>
                  </a:ext>
                </a:extLst>
              </a:tr>
              <a:tr h="6659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50" dirty="0"/>
                        <a:t>Most victims do not make formal reports; only some disclose to friends and family (often some years afterwards).</a:t>
                      </a:r>
                    </a:p>
                  </a:txBody>
                  <a:tcPr/>
                </a:tc>
                <a:extLst>
                  <a:ext uri="{0D108BD9-81ED-4DB2-BD59-A6C34878D82A}">
                    <a16:rowId xmlns:a16="http://schemas.microsoft.com/office/drawing/2014/main" val="10006"/>
                  </a:ext>
                </a:extLst>
              </a:tr>
              <a:tr h="448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50" dirty="0"/>
                        <a:t>False reports of sexual assault are rare and no more likely than false reports of other crimes.</a:t>
                      </a:r>
                      <a:r>
                        <a:rPr lang="en-US" sz="1650" baseline="0" dirty="0"/>
                        <a:t>  </a:t>
                      </a:r>
                      <a:endParaRPr lang="en-US" sz="1650" dirty="0"/>
                    </a:p>
                  </a:txBody>
                  <a:tcPr/>
                </a:tc>
                <a:extLst>
                  <a:ext uri="{0D108BD9-81ED-4DB2-BD59-A6C34878D82A}">
                    <a16:rowId xmlns:a16="http://schemas.microsoft.com/office/drawing/2014/main" val="10007"/>
                  </a:ext>
                </a:extLst>
              </a:tr>
              <a:tr h="1115620">
                <a:tc>
                  <a:txBody>
                    <a:bodyPr/>
                    <a:lstStyle/>
                    <a:p>
                      <a:r>
                        <a:rPr lang="en-US" sz="1650" baseline="0" dirty="0"/>
                        <a:t>Evidence is often lacking to prove that sexual trauma occurred.  It cannot be concluded that a sexual trauma report is false just because  no official action was taken, because investigators at the time determined there was insufficient evidence to pursue a prosecution, or because a victim did not cooperate with prosecution or an official investigation.</a:t>
                      </a:r>
                      <a:endParaRPr lang="en-US" sz="1650" baseline="0" dirty="0">
                        <a:solidFill>
                          <a:schemeClr val="bg1"/>
                        </a:solidFill>
                      </a:endParaRPr>
                    </a:p>
                  </a:txBody>
                  <a:tcPr/>
                </a:tc>
                <a:extLst>
                  <a:ext uri="{0D108BD9-81ED-4DB2-BD59-A6C34878D82A}">
                    <a16:rowId xmlns:a16="http://schemas.microsoft.com/office/drawing/2014/main" val="10008"/>
                  </a:ext>
                </a:extLst>
              </a:tr>
              <a:tr h="7939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50" dirty="0"/>
                        <a:t>Sexual trauma in the military can compound the impact of pre-military traumatic experiences.</a:t>
                      </a: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93" y="322764"/>
            <a:ext cx="8131343" cy="1143000"/>
          </a:xfrm>
        </p:spPr>
        <p:txBody>
          <a:bodyPr/>
          <a:lstStyle/>
          <a:p>
            <a:pPr eaLnBrk="1" fontAlgn="auto" hangingPunct="1">
              <a:spcAft>
                <a:spcPts val="0"/>
              </a:spcAft>
              <a:defRPr/>
            </a:pPr>
            <a:r>
              <a:rPr lang="en-US" dirty="0"/>
              <a:t>VHA’s Response to MST</a:t>
            </a:r>
          </a:p>
        </p:txBody>
      </p:sp>
      <p:sp>
        <p:nvSpPr>
          <p:cNvPr id="19459" name="Content Placeholder 2"/>
          <p:cNvSpPr>
            <a:spLocks noGrp="1"/>
          </p:cNvSpPr>
          <p:nvPr>
            <p:ph idx="1"/>
          </p:nvPr>
        </p:nvSpPr>
        <p:spPr>
          <a:xfrm>
            <a:off x="533400" y="1600200"/>
            <a:ext cx="7988300" cy="4689475"/>
          </a:xfrm>
        </p:spPr>
        <p:txBody>
          <a:bodyPr rtlCol="0">
            <a:normAutofit fontScale="92500" lnSpcReduction="20000"/>
          </a:bodyPr>
          <a:lstStyle/>
          <a:p>
            <a:pPr eaLnBrk="1" fontAlgn="auto" hangingPunct="1">
              <a:spcAft>
                <a:spcPts val="0"/>
              </a:spcAft>
              <a:buSzPct val="90000"/>
              <a:defRPr/>
            </a:pPr>
            <a:r>
              <a:rPr lang="en-US" sz="2800" dirty="0"/>
              <a:t>VA is legally mandated to provide treatment for conditions related to MST, provide clinical staff with training on MST, and engage in outreach to Veterans about services available</a:t>
            </a:r>
          </a:p>
          <a:p>
            <a:pPr eaLnBrk="1" fontAlgn="auto" hangingPunct="1">
              <a:spcAft>
                <a:spcPts val="600"/>
              </a:spcAft>
              <a:buSzPct val="90000"/>
              <a:defRPr/>
            </a:pPr>
            <a:r>
              <a:rPr lang="en-US" sz="2800" dirty="0"/>
              <a:t>VHA has also established national policy that:</a:t>
            </a:r>
          </a:p>
          <a:p>
            <a:pPr marL="484632" lvl="1" eaLnBrk="1" fontAlgn="auto" hangingPunct="1">
              <a:spcAft>
                <a:spcPts val="600"/>
              </a:spcAft>
              <a:buSzPct val="70000"/>
              <a:buFont typeface="Arial" pitchFamily="34" charset="0"/>
              <a:buChar char="•"/>
              <a:defRPr/>
            </a:pPr>
            <a:r>
              <a:rPr lang="en-US" sz="2400" dirty="0">
                <a:solidFill>
                  <a:srgbClr val="C4E884"/>
                </a:solidFill>
              </a:rPr>
              <a:t>All Veterans </a:t>
            </a:r>
            <a:r>
              <a:rPr lang="en-US" sz="2400" dirty="0"/>
              <a:t>seen in VHA must be </a:t>
            </a:r>
            <a:r>
              <a:rPr lang="en-US" sz="2400" dirty="0">
                <a:solidFill>
                  <a:srgbClr val="C4E884"/>
                </a:solidFill>
              </a:rPr>
              <a:t>screened </a:t>
            </a:r>
            <a:r>
              <a:rPr lang="en-US" sz="2400" dirty="0"/>
              <a:t>for MST</a:t>
            </a:r>
          </a:p>
          <a:p>
            <a:pPr marL="484632" lvl="1" eaLnBrk="1" fontAlgn="auto" hangingPunct="1">
              <a:spcAft>
                <a:spcPts val="600"/>
              </a:spcAft>
              <a:buSzPct val="70000"/>
              <a:buFont typeface="Arial" pitchFamily="34" charset="0"/>
              <a:buChar char="•"/>
              <a:defRPr/>
            </a:pPr>
            <a:r>
              <a:rPr lang="en-US" sz="2400" dirty="0">
                <a:solidFill>
                  <a:srgbClr val="C4E884"/>
                </a:solidFill>
              </a:rPr>
              <a:t>All treatment </a:t>
            </a:r>
            <a:r>
              <a:rPr lang="en-US" sz="2400" dirty="0"/>
              <a:t>(including medications) for physical and mental health conditions related to MST is </a:t>
            </a:r>
            <a:r>
              <a:rPr lang="en-US" sz="2400" dirty="0">
                <a:solidFill>
                  <a:srgbClr val="C4E884"/>
                </a:solidFill>
              </a:rPr>
              <a:t>free, </a:t>
            </a:r>
            <a:r>
              <a:rPr lang="en-US" sz="2400" dirty="0"/>
              <a:t>with no limit on duration</a:t>
            </a:r>
          </a:p>
          <a:p>
            <a:pPr marL="484632" lvl="1" eaLnBrk="1" fontAlgn="auto" hangingPunct="1">
              <a:spcAft>
                <a:spcPts val="600"/>
              </a:spcAft>
              <a:buSzPct val="70000"/>
              <a:buFont typeface="Arial" pitchFamily="34" charset="0"/>
              <a:buChar char="•"/>
              <a:defRPr/>
            </a:pPr>
            <a:r>
              <a:rPr lang="en-US" sz="2400" dirty="0">
                <a:solidFill>
                  <a:srgbClr val="C4E884"/>
                </a:solidFill>
              </a:rPr>
              <a:t>Every VHA facility </a:t>
            </a:r>
            <a:r>
              <a:rPr lang="en-US" sz="2400" dirty="0"/>
              <a:t>must have a designated </a:t>
            </a:r>
            <a:r>
              <a:rPr lang="en-US" sz="2400" dirty="0">
                <a:solidFill>
                  <a:srgbClr val="C4E884"/>
                </a:solidFill>
              </a:rPr>
              <a:t>MST Coordinator </a:t>
            </a:r>
            <a:r>
              <a:rPr lang="en-US" sz="2400" dirty="0"/>
              <a:t>to serve as a point person for MST issues at the facility</a:t>
            </a:r>
          </a:p>
          <a:p>
            <a:pPr marL="484632" lvl="1" algn="r" eaLnBrk="1" fontAlgn="auto" hangingPunct="1">
              <a:spcAft>
                <a:spcPts val="0"/>
              </a:spcAft>
              <a:buSzPct val="70000"/>
              <a:buFont typeface="Arial" charset="0"/>
              <a:buNone/>
              <a:defRPr/>
            </a:pPr>
            <a:r>
              <a:rPr lang="en-US" sz="2400" i="1" dirty="0"/>
              <a:t>VHA Directive 2010-033</a:t>
            </a:r>
          </a:p>
          <a:p>
            <a:pPr marL="484632" lvl="1" algn="r" eaLnBrk="1" fontAlgn="auto" hangingPunct="1">
              <a:spcAft>
                <a:spcPts val="0"/>
              </a:spcAft>
              <a:buFont typeface="Arial" charset="0"/>
              <a:buNone/>
              <a:defRPr/>
            </a:pPr>
            <a:endParaRPr lang="en-US" sz="2400" dirty="0"/>
          </a:p>
          <a:p>
            <a:pPr eaLnBrk="1" fontAlgn="auto" hangingPunct="1">
              <a:spcAft>
                <a:spcPts val="0"/>
              </a:spcAft>
              <a:defRPr/>
            </a:pPr>
            <a:endParaRPr lang="en-US" dirty="0"/>
          </a:p>
          <a:p>
            <a:pPr eaLnBrk="1" fontAlgn="auto" hangingPunct="1">
              <a:spcAft>
                <a:spcPts val="0"/>
              </a:spcAft>
              <a:defRPr/>
            </a:pPr>
            <a:endParaRPr lang="en-US" dirty="0"/>
          </a:p>
        </p:txBody>
      </p:sp>
      <p:sp>
        <p:nvSpPr>
          <p:cNvPr id="29702" name="Slide Number Placeholder 5"/>
          <p:cNvSpPr>
            <a:spLocks noGrp="1"/>
          </p:cNvSpPr>
          <p:nvPr>
            <p:ph type="sldNum" sz="quarter" idx="10"/>
          </p:nvPr>
        </p:nvSpPr>
        <p:spPr bwMode="auto">
          <a:xfrm>
            <a:off x="8445500" y="6159500"/>
            <a:ext cx="685800" cy="6223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58574B2D-48CB-4571-B3EA-52174FABF728}" type="slidenum">
              <a:rPr lang="en-US" sz="1400" smtClean="0">
                <a:latin typeface="Arial" charset="0"/>
              </a:rPr>
              <a:pPr fontAlgn="base">
                <a:spcBef>
                  <a:spcPct val="0"/>
                </a:spcBef>
                <a:spcAft>
                  <a:spcPct val="0"/>
                </a:spcAft>
              </a:pPr>
              <a:t>11</a:t>
            </a:fld>
            <a:endParaRPr lang="en-US" sz="1400">
              <a:latin typeface="Arial"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98180" cy="1143000"/>
          </a:xfrm>
        </p:spPr>
        <p:txBody>
          <a:bodyPr/>
          <a:lstStyle/>
          <a:p>
            <a:pPr eaLnBrk="1" hangingPunct="1">
              <a:defRPr/>
            </a:pPr>
            <a:r>
              <a:rPr lang="en-US" sz="3200" dirty="0">
                <a:solidFill>
                  <a:schemeClr val="accent3">
                    <a:lumMod val="20000"/>
                    <a:lumOff val="80000"/>
                  </a:schemeClr>
                </a:solidFill>
              </a:rPr>
              <a:t>Diagnoses &amp; Difficulties Commonly Associated With Sexual Trauma</a:t>
            </a:r>
            <a:endParaRPr lang="en-US" sz="3200" dirty="0"/>
          </a:p>
        </p:txBody>
      </p:sp>
      <p:sp>
        <p:nvSpPr>
          <p:cNvPr id="30725" name="Content Placeholder 2"/>
          <p:cNvSpPr>
            <a:spLocks noGrp="1"/>
          </p:cNvSpPr>
          <p:nvPr>
            <p:ph idx="1"/>
          </p:nvPr>
        </p:nvSpPr>
        <p:spPr>
          <a:xfrm>
            <a:off x="609600" y="1600200"/>
            <a:ext cx="7932738" cy="4522788"/>
          </a:xfrm>
        </p:spPr>
        <p:txBody>
          <a:bodyPr/>
          <a:lstStyle/>
          <a:p>
            <a:pPr eaLnBrk="1" hangingPunct="1">
              <a:buFont typeface="Arial" charset="0"/>
              <a:buChar char="•"/>
            </a:pPr>
            <a:r>
              <a:rPr lang="en-US" sz="2200" dirty="0"/>
              <a:t>Posttraumatic Stress Disorder (PTSD)</a:t>
            </a:r>
          </a:p>
          <a:p>
            <a:pPr eaLnBrk="1" hangingPunct="1">
              <a:buFont typeface="Arial" charset="0"/>
              <a:buChar char="•"/>
            </a:pPr>
            <a:r>
              <a:rPr lang="en-US" sz="2200" dirty="0"/>
              <a:t>Depression</a:t>
            </a:r>
          </a:p>
          <a:p>
            <a:pPr marL="742950" lvl="1" indent="-285750" eaLnBrk="1" hangingPunct="1">
              <a:spcBef>
                <a:spcPct val="0"/>
              </a:spcBef>
            </a:pPr>
            <a:r>
              <a:rPr lang="en-US" sz="2000" dirty="0"/>
              <a:t>Suicidal thoughts and/or suicide attempts</a:t>
            </a:r>
          </a:p>
          <a:p>
            <a:pPr eaLnBrk="1" hangingPunct="1">
              <a:buFont typeface="Arial" charset="0"/>
              <a:buChar char="•"/>
            </a:pPr>
            <a:r>
              <a:rPr lang="en-US" sz="2200" dirty="0"/>
              <a:t>Substance Use Disorders</a:t>
            </a:r>
          </a:p>
          <a:p>
            <a:pPr eaLnBrk="1" hangingPunct="1">
              <a:buFont typeface="Arial" charset="0"/>
              <a:buChar char="•"/>
            </a:pPr>
            <a:r>
              <a:rPr lang="en-US" sz="2200" dirty="0"/>
              <a:t>Eating Disorders</a:t>
            </a:r>
          </a:p>
          <a:p>
            <a:pPr eaLnBrk="1" hangingPunct="1">
              <a:buFont typeface="Arial" charset="0"/>
              <a:buChar char="•"/>
            </a:pPr>
            <a:r>
              <a:rPr lang="en-US" sz="2200" dirty="0"/>
              <a:t>Dissociative Disorders</a:t>
            </a:r>
          </a:p>
          <a:p>
            <a:pPr eaLnBrk="1" hangingPunct="1">
              <a:buFont typeface="Arial" charset="0"/>
              <a:buChar char="•"/>
            </a:pPr>
            <a:r>
              <a:rPr lang="en-US" sz="2200" dirty="0"/>
              <a:t>Borderline Personality Disorder</a:t>
            </a:r>
          </a:p>
          <a:p>
            <a:pPr eaLnBrk="1" hangingPunct="1">
              <a:buFont typeface="Arial" charset="0"/>
              <a:buChar char="•"/>
            </a:pPr>
            <a:r>
              <a:rPr lang="en-US" sz="2200" dirty="0" err="1"/>
              <a:t>Somatization</a:t>
            </a:r>
            <a:r>
              <a:rPr lang="en-US" sz="2200" dirty="0"/>
              <a:t> Disorders</a:t>
            </a:r>
          </a:p>
          <a:p>
            <a:pPr eaLnBrk="1" hangingPunct="1">
              <a:buFont typeface="Arial" charset="0"/>
              <a:buChar char="•"/>
            </a:pPr>
            <a:r>
              <a:rPr lang="en-US" sz="2200" dirty="0"/>
              <a:t>Others…</a:t>
            </a:r>
          </a:p>
          <a:p>
            <a:pPr eaLnBrk="1" hangingPunct="1">
              <a:buFont typeface="Arial" charset="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a:solidFill>
                  <a:schemeClr val="accent3">
                    <a:lumMod val="20000"/>
                    <a:lumOff val="80000"/>
                  </a:schemeClr>
                </a:solidFill>
              </a:rPr>
              <a:t>Diagnoses &amp; Difficulties Commonly Associated With Sexual Trauma </a:t>
            </a:r>
            <a:r>
              <a:rPr lang="en-US" sz="1800" dirty="0">
                <a:solidFill>
                  <a:schemeClr val="accent3">
                    <a:lumMod val="20000"/>
                    <a:lumOff val="80000"/>
                  </a:schemeClr>
                </a:solidFill>
              </a:rPr>
              <a:t>(cont.)</a:t>
            </a:r>
            <a:endParaRPr lang="en-US" sz="1800" dirty="0"/>
          </a:p>
        </p:txBody>
      </p:sp>
      <p:sp>
        <p:nvSpPr>
          <p:cNvPr id="3" name="Content Placeholder 2"/>
          <p:cNvSpPr>
            <a:spLocks noGrp="1"/>
          </p:cNvSpPr>
          <p:nvPr>
            <p:ph idx="1"/>
          </p:nvPr>
        </p:nvSpPr>
        <p:spPr>
          <a:xfrm>
            <a:off x="609600" y="1447800"/>
            <a:ext cx="8534400" cy="5105400"/>
          </a:xfrm>
        </p:spPr>
        <p:txBody>
          <a:bodyPr/>
          <a:lstStyle/>
          <a:p>
            <a:pPr marL="320040" indent="-320040" eaLnBrk="1" fontAlgn="auto" hangingPunct="1">
              <a:spcBef>
                <a:spcPts val="0"/>
              </a:spcBef>
              <a:spcAft>
                <a:spcPts val="0"/>
              </a:spcAft>
              <a:defRPr/>
            </a:pPr>
            <a:r>
              <a:rPr lang="en-US" sz="2200" dirty="0"/>
              <a:t>Employment problems</a:t>
            </a:r>
          </a:p>
          <a:p>
            <a:pPr marL="320040" indent="-320040" eaLnBrk="1" fontAlgn="auto" hangingPunct="1">
              <a:spcBef>
                <a:spcPts val="0"/>
              </a:spcBef>
              <a:spcAft>
                <a:spcPts val="0"/>
              </a:spcAft>
              <a:defRPr/>
            </a:pPr>
            <a:r>
              <a:rPr lang="en-US" sz="2200" dirty="0"/>
              <a:t>Relationship problems</a:t>
            </a:r>
          </a:p>
          <a:p>
            <a:pPr marL="320040" indent="-320040" eaLnBrk="1" fontAlgn="auto" hangingPunct="1">
              <a:spcBef>
                <a:spcPts val="0"/>
              </a:spcBef>
              <a:spcAft>
                <a:spcPts val="0"/>
              </a:spcAft>
              <a:defRPr/>
            </a:pPr>
            <a:r>
              <a:rPr lang="en-US" sz="2200" dirty="0"/>
              <a:t>Readjustment problems</a:t>
            </a:r>
          </a:p>
          <a:p>
            <a:pPr marL="320040" indent="-320040" eaLnBrk="1" fontAlgn="auto" hangingPunct="1">
              <a:spcBef>
                <a:spcPts val="0"/>
              </a:spcBef>
              <a:spcAft>
                <a:spcPts val="0"/>
              </a:spcAft>
              <a:defRPr/>
            </a:pPr>
            <a:r>
              <a:rPr lang="en-US" sz="2200" dirty="0"/>
              <a:t>Spirituality issues / crises of faith</a:t>
            </a:r>
          </a:p>
          <a:p>
            <a:pPr eaLnBrk="1" hangingPunct="1">
              <a:spcBef>
                <a:spcPts val="0"/>
              </a:spcBef>
              <a:defRPr/>
            </a:pPr>
            <a:endParaRPr lang="en-US" sz="2200" dirty="0"/>
          </a:p>
          <a:p>
            <a:pPr eaLnBrk="1" hangingPunct="1">
              <a:spcBef>
                <a:spcPts val="0"/>
              </a:spcBef>
              <a:defRPr/>
            </a:pPr>
            <a:r>
              <a:rPr lang="en-US" sz="2200" dirty="0"/>
              <a:t>Physical health problems </a:t>
            </a:r>
          </a:p>
          <a:p>
            <a:pPr lvl="1" eaLnBrk="1" hangingPunct="1">
              <a:defRPr/>
            </a:pPr>
            <a:r>
              <a:rPr lang="en-US" sz="2200" dirty="0"/>
              <a:t>Gynecological symptoms or sexual dysfunction</a:t>
            </a:r>
          </a:p>
          <a:p>
            <a:pPr lvl="1" eaLnBrk="1" hangingPunct="1">
              <a:defRPr/>
            </a:pPr>
            <a:r>
              <a:rPr lang="en-US" sz="2200" dirty="0"/>
              <a:t>Chronic pain (e.g., lower back pain, headaches)</a:t>
            </a:r>
          </a:p>
          <a:p>
            <a:pPr lvl="1" eaLnBrk="1" hangingPunct="1">
              <a:defRPr/>
            </a:pPr>
            <a:r>
              <a:rPr lang="en-US" sz="2200" dirty="0"/>
              <a:t>Gastrointestinal problems (e.g., Irritable Bowel Syndrome)</a:t>
            </a:r>
          </a:p>
          <a:p>
            <a:pPr lvl="1" eaLnBrk="1" hangingPunct="1">
              <a:defRPr/>
            </a:pPr>
            <a:r>
              <a:rPr lang="en-US" sz="2200" dirty="0"/>
              <a:t>Chronic fatigue</a:t>
            </a:r>
          </a:p>
          <a:p>
            <a:pPr lvl="1" eaLnBrk="1" hangingPunct="1">
              <a:defRPr/>
            </a:pPr>
            <a:r>
              <a:rPr lang="en-US" sz="2200" dirty="0"/>
              <a:t>Liver disease</a:t>
            </a:r>
          </a:p>
          <a:p>
            <a:pPr lvl="1" eaLnBrk="1" hangingPunct="1">
              <a:defRPr/>
            </a:pPr>
            <a:r>
              <a:rPr lang="en-US" sz="2200" dirty="0"/>
              <a:t>Chronic pulmonary disease</a:t>
            </a:r>
          </a:p>
          <a:p>
            <a:pPr lvl="1" eaLnBrk="1" hangingPunct="1">
              <a:defRPr/>
            </a:pPr>
            <a:r>
              <a:rPr lang="en-US" sz="2200" dirty="0"/>
              <a:t>Others…</a:t>
            </a:r>
          </a:p>
          <a:p>
            <a:pPr lvl="1" eaLnBrk="1" hangingPunct="1">
              <a:defRPr/>
            </a:pPr>
            <a:endParaRPr lang="en-US" sz="2000" dirty="0"/>
          </a:p>
          <a:p>
            <a:pPr eaLnBrk="1" hangingPunct="1">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en-US" sz="3200" dirty="0">
                <a:solidFill>
                  <a:schemeClr val="accent3">
                    <a:lumMod val="20000"/>
                    <a:lumOff val="80000"/>
                  </a:schemeClr>
                </a:solidFill>
              </a:rPr>
              <a:t>Not All Traumas Are Created Equal</a:t>
            </a:r>
          </a:p>
        </p:txBody>
      </p:sp>
      <p:sp>
        <p:nvSpPr>
          <p:cNvPr id="32773" name="Rectangle 4"/>
          <p:cNvSpPr>
            <a:spLocks noGrp="1" noChangeArrowheads="1"/>
          </p:cNvSpPr>
          <p:nvPr>
            <p:ph idx="1"/>
          </p:nvPr>
        </p:nvSpPr>
        <p:spPr>
          <a:xfrm>
            <a:off x="457200" y="1524000"/>
            <a:ext cx="8229600" cy="4629150"/>
          </a:xfrm>
        </p:spPr>
        <p:txBody>
          <a:bodyPr/>
          <a:lstStyle/>
          <a:p>
            <a:pPr marL="342900" indent="-342900" eaLnBrk="1" hangingPunct="1">
              <a:spcBef>
                <a:spcPct val="0"/>
              </a:spcBef>
              <a:buFont typeface="Arial" charset="0"/>
              <a:buChar char="•"/>
            </a:pPr>
            <a:r>
              <a:rPr lang="en-US" sz="2400"/>
              <a:t>Study of Gulf War I Veterans:</a:t>
            </a:r>
          </a:p>
          <a:p>
            <a:pPr marL="342900" indent="-342900" algn="ctr" eaLnBrk="1" hangingPunct="1">
              <a:spcBef>
                <a:spcPct val="0"/>
              </a:spcBef>
              <a:buFontTx/>
              <a:buNone/>
            </a:pPr>
            <a:endParaRPr lang="en-US" sz="1000" i="1"/>
          </a:p>
          <a:p>
            <a:pPr marL="342900" indent="-342900" algn="ctr" eaLnBrk="1" hangingPunct="1">
              <a:spcBef>
                <a:spcPct val="0"/>
              </a:spcBef>
              <a:buFontTx/>
              <a:buNone/>
            </a:pPr>
            <a:r>
              <a:rPr lang="en-US" i="1"/>
              <a:t>Probability of Developing PTSD</a:t>
            </a:r>
          </a:p>
          <a:p>
            <a:pPr marL="342900" indent="-342900" eaLnBrk="1" hangingPunct="1">
              <a:buFont typeface="Arial" charset="0"/>
              <a:buChar char="•"/>
            </a:pPr>
            <a:endParaRPr lang="en-US" sz="2400" i="1"/>
          </a:p>
        </p:txBody>
      </p:sp>
      <p:graphicFrame>
        <p:nvGraphicFramePr>
          <p:cNvPr id="5" name="Table 4"/>
          <p:cNvGraphicFramePr>
            <a:graphicFrameLocks noGrp="1"/>
          </p:cNvGraphicFramePr>
          <p:nvPr/>
        </p:nvGraphicFramePr>
        <p:xfrm>
          <a:off x="1295400" y="2743200"/>
          <a:ext cx="6459416" cy="2854198"/>
        </p:xfrm>
        <a:graphic>
          <a:graphicData uri="http://schemas.openxmlformats.org/drawingml/2006/table">
            <a:tbl>
              <a:tblPr/>
              <a:tblGrid>
                <a:gridCol w="1922585">
                  <a:extLst>
                    <a:ext uri="{9D8B030D-6E8A-4147-A177-3AD203B41FA5}">
                      <a16:colId xmlns:a16="http://schemas.microsoft.com/office/drawing/2014/main" val="20000"/>
                    </a:ext>
                  </a:extLst>
                </a:gridCol>
                <a:gridCol w="2233246">
                  <a:extLst>
                    <a:ext uri="{9D8B030D-6E8A-4147-A177-3AD203B41FA5}">
                      <a16:colId xmlns:a16="http://schemas.microsoft.com/office/drawing/2014/main" val="20001"/>
                    </a:ext>
                  </a:extLst>
                </a:gridCol>
                <a:gridCol w="2303585">
                  <a:extLst>
                    <a:ext uri="{9D8B030D-6E8A-4147-A177-3AD203B41FA5}">
                      <a16:colId xmlns:a16="http://schemas.microsoft.com/office/drawing/2014/main" val="20002"/>
                    </a:ext>
                  </a:extLst>
                </a:gridCol>
              </a:tblGrid>
              <a:tr h="793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mn-lt"/>
                        <a:cs typeface="Arial" charset="0"/>
                      </a:endParaRPr>
                    </a:p>
                  </a:txBody>
                  <a:tcPr marL="79502" marR="79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mn-lt"/>
                          <a:cs typeface="Arial" charset="0"/>
                        </a:rPr>
                        <a:t>Military Sexual Trauma</a:t>
                      </a:r>
                    </a:p>
                  </a:txBody>
                  <a:tcPr marL="79502" marR="79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mn-lt"/>
                          <a:cs typeface="Arial" charset="0"/>
                        </a:rPr>
                        <a:t>Combat</a:t>
                      </a:r>
                    </a:p>
                  </a:txBody>
                  <a:tcPr marL="79502" marR="79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8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mn-lt"/>
                          <a:cs typeface="Arial" charset="0"/>
                        </a:rPr>
                        <a:t>  Women</a:t>
                      </a:r>
                    </a:p>
                  </a:txBody>
                  <a:tcPr marL="79502" marR="79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accent6">
                              <a:lumMod val="10000"/>
                            </a:schemeClr>
                          </a:solidFill>
                          <a:effectLst/>
                          <a:latin typeface="+mn-lt"/>
                          <a:cs typeface="Arial" charset="0"/>
                        </a:rPr>
                        <a:t>5x higher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accent6">
                              <a:lumMod val="10000"/>
                            </a:schemeClr>
                          </a:solidFill>
                          <a:effectLst/>
                          <a:latin typeface="+mn-lt"/>
                          <a:cs typeface="Arial" charset="0"/>
                        </a:rPr>
                        <a:t>rates</a:t>
                      </a:r>
                    </a:p>
                  </a:txBody>
                  <a:tcPr marL="79502" marR="79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mn-lt"/>
                          <a:cs typeface="Arial" charset="0"/>
                        </a:rPr>
                        <a:t>4x higher rates</a:t>
                      </a:r>
                    </a:p>
                  </a:txBody>
                  <a:tcPr marL="79502" marR="79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1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mn-lt"/>
                          <a:cs typeface="Arial" charset="0"/>
                        </a:rPr>
                        <a:t>   Men</a:t>
                      </a:r>
                    </a:p>
                  </a:txBody>
                  <a:tcPr marL="79502" marR="795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accent6">
                              <a:lumMod val="10000"/>
                            </a:schemeClr>
                          </a:solidFill>
                          <a:effectLst/>
                          <a:latin typeface="+mn-lt"/>
                          <a:cs typeface="Arial" charset="0"/>
                        </a:rPr>
                        <a:t>6x higher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accent6">
                              <a:lumMod val="10000"/>
                            </a:schemeClr>
                          </a:solidFill>
                          <a:effectLst/>
                          <a:latin typeface="+mn-lt"/>
                          <a:cs typeface="Arial" charset="0"/>
                        </a:rPr>
                        <a:t>rates</a:t>
                      </a:r>
                    </a:p>
                  </a:txBody>
                  <a:tcPr marL="79502" marR="795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mn-lt"/>
                          <a:cs typeface="Arial" charset="0"/>
                        </a:rPr>
                        <a:t>4x higher rates</a:t>
                      </a:r>
                    </a:p>
                  </a:txBody>
                  <a:tcPr marL="79502" marR="795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2792" name="Text Box 64"/>
          <p:cNvSpPr txBox="1">
            <a:spLocks noChangeArrowheads="1"/>
          </p:cNvSpPr>
          <p:nvPr/>
        </p:nvSpPr>
        <p:spPr bwMode="auto">
          <a:xfrm>
            <a:off x="1143000" y="6019800"/>
            <a:ext cx="2930525" cy="369888"/>
          </a:xfrm>
          <a:prstGeom prst="rect">
            <a:avLst/>
          </a:prstGeom>
          <a:noFill/>
          <a:ln w="12700">
            <a:noFill/>
            <a:miter lim="800000"/>
            <a:headEnd type="none" w="sm" len="sm"/>
            <a:tailEnd type="none" w="lg" len="med"/>
          </a:ln>
        </p:spPr>
        <p:txBody>
          <a:bodyPr>
            <a:spAutoFit/>
          </a:bodyPr>
          <a:lstStyle/>
          <a:p>
            <a:pPr>
              <a:spcBef>
                <a:spcPct val="50000"/>
              </a:spcBef>
            </a:pPr>
            <a:r>
              <a:rPr lang="en-US" i="1">
                <a:latin typeface="Georgia" pitchFamily="18" charset="0"/>
              </a:rPr>
              <a:t>(Kang et al., 2005)</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274638"/>
            <a:ext cx="8763000" cy="1143000"/>
          </a:xfrm>
        </p:spPr>
        <p:txBody>
          <a:bodyPr/>
          <a:lstStyle/>
          <a:p>
            <a:pPr eaLnBrk="1" fontAlgn="auto" hangingPunct="1">
              <a:spcAft>
                <a:spcPts val="0"/>
              </a:spcAft>
              <a:defRPr/>
            </a:pPr>
            <a:r>
              <a:rPr lang="en-US" sz="3200" dirty="0">
                <a:solidFill>
                  <a:schemeClr val="accent3">
                    <a:lumMod val="20000"/>
                    <a:lumOff val="80000"/>
                  </a:schemeClr>
                </a:solidFill>
              </a:rPr>
              <a:t>Not All Traumas Are Created Equal </a:t>
            </a:r>
            <a:r>
              <a:rPr lang="en-US" sz="1800" dirty="0">
                <a:solidFill>
                  <a:schemeClr val="accent3">
                    <a:lumMod val="20000"/>
                    <a:lumOff val="80000"/>
                  </a:schemeClr>
                </a:solidFill>
              </a:rPr>
              <a:t>(cont.)</a:t>
            </a:r>
          </a:p>
        </p:txBody>
      </p:sp>
      <p:sp>
        <p:nvSpPr>
          <p:cNvPr id="33797" name="Content Placeholder 2"/>
          <p:cNvSpPr>
            <a:spLocks noGrp="1"/>
          </p:cNvSpPr>
          <p:nvPr>
            <p:ph idx="1"/>
          </p:nvPr>
        </p:nvSpPr>
        <p:spPr>
          <a:xfrm>
            <a:off x="457200" y="1600200"/>
            <a:ext cx="7924800" cy="4476750"/>
          </a:xfrm>
        </p:spPr>
        <p:txBody>
          <a:bodyPr/>
          <a:lstStyle/>
          <a:p>
            <a:pPr eaLnBrk="1" hangingPunct="1">
              <a:buFont typeface="Arial" charset="0"/>
              <a:buChar char="•"/>
            </a:pPr>
            <a:r>
              <a:rPr lang="en-US" sz="2400" dirty="0"/>
              <a:t>Women who were sexually assaulted in the military report more negative health consequences  than women who experienced childhood or other civilian sexual assault</a:t>
            </a:r>
          </a:p>
          <a:p>
            <a:pPr eaLnBrk="1" hangingPunct="1">
              <a:buFont typeface="Arial" charset="0"/>
              <a:buChar char="•"/>
            </a:pPr>
            <a:r>
              <a:rPr lang="en-US" sz="2400" dirty="0"/>
              <a:t>Among women, MST has been shown to be more strongly associated with PTSD than </a:t>
            </a:r>
            <a:r>
              <a:rPr lang="en-US" sz="2400" dirty="0" err="1"/>
              <a:t>premilitary</a:t>
            </a:r>
            <a:r>
              <a:rPr lang="en-US" sz="2400" dirty="0"/>
              <a:t> or </a:t>
            </a:r>
            <a:r>
              <a:rPr lang="en-US" sz="2400" dirty="0" err="1"/>
              <a:t>postmilitary</a:t>
            </a:r>
            <a:r>
              <a:rPr lang="en-US" sz="2400" dirty="0"/>
              <a:t> sexual trauma</a:t>
            </a:r>
          </a:p>
          <a:p>
            <a:pPr eaLnBrk="1" hangingPunct="1">
              <a:buFont typeface="Arial" charset="0"/>
              <a:buNone/>
            </a:pPr>
            <a:endParaRPr lang="en-US" sz="1400" dirty="0"/>
          </a:p>
          <a:p>
            <a:pPr eaLnBrk="1" hangingPunct="1">
              <a:buFont typeface="Arial" charset="0"/>
              <a:buNone/>
            </a:pPr>
            <a:r>
              <a:rPr lang="en-US" sz="1800" i="1" dirty="0"/>
              <a:t>(Suris et al, 2007; </a:t>
            </a:r>
            <a:r>
              <a:rPr lang="en-US" sz="1800" i="1" dirty="0" err="1"/>
              <a:t>Himmelfarb</a:t>
            </a:r>
            <a:r>
              <a:rPr lang="en-US" sz="1800" i="1" dirty="0"/>
              <a:t> et al, 2006)</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743200"/>
            <a:ext cx="9144000" cy="646113"/>
          </a:xfrm>
          <a:prstGeom prst="rect">
            <a:avLst/>
          </a:prstGeom>
          <a:noFill/>
        </p:spPr>
        <p:txBody>
          <a:bodyPr>
            <a:spAutoFit/>
          </a:bodyPr>
          <a:lstStyle/>
          <a:p>
            <a:pPr algn="ctr">
              <a:defRPr/>
            </a:pPr>
            <a:r>
              <a:rPr lang="en-US" sz="3600" dirty="0">
                <a:latin typeface="+mj-lt"/>
              </a:rPr>
              <a:t>Why might this be?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304800"/>
            <a:ext cx="8229600" cy="1066800"/>
          </a:xfrm>
        </p:spPr>
        <p:txBody>
          <a:bodyPr/>
          <a:lstStyle/>
          <a:p>
            <a:pPr eaLnBrk="1" fontAlgn="auto" hangingPunct="1">
              <a:spcAft>
                <a:spcPts val="0"/>
              </a:spcAft>
              <a:defRPr/>
            </a:pPr>
            <a:r>
              <a:rPr lang="en-US" dirty="0">
                <a:solidFill>
                  <a:schemeClr val="accent3">
                    <a:lumMod val="20000"/>
                    <a:lumOff val="80000"/>
                  </a:schemeClr>
                </a:solidFill>
              </a:rPr>
              <a:t>Psychological Trauma</a:t>
            </a:r>
          </a:p>
        </p:txBody>
      </p:sp>
      <p:sp>
        <p:nvSpPr>
          <p:cNvPr id="18435" name="Content Placeholder 2"/>
          <p:cNvSpPr>
            <a:spLocks noGrp="1"/>
          </p:cNvSpPr>
          <p:nvPr>
            <p:ph idx="1"/>
          </p:nvPr>
        </p:nvSpPr>
        <p:spPr>
          <a:xfrm>
            <a:off x="307975" y="1622425"/>
            <a:ext cx="8302625" cy="4473575"/>
          </a:xfrm>
        </p:spPr>
        <p:txBody>
          <a:bodyPr rtlCol="0">
            <a:normAutofit/>
          </a:bodyPr>
          <a:lstStyle/>
          <a:p>
            <a:pPr marL="320040" indent="-320040" eaLnBrk="1" fontAlgn="auto" hangingPunct="1">
              <a:spcAft>
                <a:spcPts val="0"/>
              </a:spcAft>
              <a:defRPr/>
            </a:pPr>
            <a:r>
              <a:rPr lang="en-US" sz="2600" i="1" dirty="0"/>
              <a:t>Diagnostic and Statistical Manual of Mental Disorders (5</a:t>
            </a:r>
            <a:r>
              <a:rPr lang="en-US" sz="2600" i="1" baseline="30000" dirty="0"/>
              <a:t>th</a:t>
            </a:r>
            <a:r>
              <a:rPr lang="en-US" sz="2600" i="1" dirty="0"/>
              <a:t> ed.) </a:t>
            </a:r>
            <a:r>
              <a:rPr lang="en-US" sz="2600" dirty="0"/>
              <a:t>definition of trauma:</a:t>
            </a:r>
          </a:p>
          <a:p>
            <a:pPr marL="549084" lvl="1" indent="-320040" eaLnBrk="1" fontAlgn="auto" hangingPunct="1">
              <a:spcAft>
                <a:spcPts val="0"/>
              </a:spcAft>
              <a:buFont typeface="Arial" pitchFamily="34" charset="0"/>
              <a:buChar char="•"/>
              <a:defRPr/>
            </a:pPr>
            <a:r>
              <a:rPr lang="en-US" sz="2300" dirty="0"/>
              <a:t>Exposure to actual or threatened death, serious injury, or sexual violence</a:t>
            </a:r>
          </a:p>
          <a:p>
            <a:pPr marL="320484" indent="-320040" eaLnBrk="1" fontAlgn="auto" hangingPunct="1">
              <a:spcAft>
                <a:spcPts val="0"/>
              </a:spcAft>
              <a:defRPr/>
            </a:pPr>
            <a:r>
              <a:rPr lang="en-US" sz="2600" dirty="0"/>
              <a:t>More experiential way to think about this:</a:t>
            </a:r>
          </a:p>
          <a:p>
            <a:pPr marL="640080" lvl="1" indent="-274320" eaLnBrk="1" fontAlgn="auto" hangingPunct="1">
              <a:spcAft>
                <a:spcPts val="0"/>
              </a:spcAft>
              <a:buFont typeface="Arial" pitchFamily="34" charset="0"/>
              <a:buChar char="•"/>
              <a:defRPr/>
            </a:pPr>
            <a:r>
              <a:rPr lang="en-US" sz="2300" dirty="0"/>
              <a:t>Parallel to physical trauma: “A serious injury or shock to the body”</a:t>
            </a:r>
          </a:p>
          <a:p>
            <a:pPr marL="640080" lvl="1" indent="-274320" eaLnBrk="1" fontAlgn="auto" hangingPunct="1">
              <a:spcAft>
                <a:spcPts val="0"/>
              </a:spcAft>
              <a:buFont typeface="Arial" pitchFamily="34" charset="0"/>
              <a:buChar char="•"/>
              <a:defRPr/>
            </a:pPr>
            <a:r>
              <a:rPr lang="en-US" sz="2300" dirty="0"/>
              <a:t>Often incomprehensible</a:t>
            </a:r>
          </a:p>
          <a:p>
            <a:pPr marL="640080" lvl="1" indent="-274320" eaLnBrk="1" fontAlgn="auto" hangingPunct="1">
              <a:spcAft>
                <a:spcPts val="0"/>
              </a:spcAft>
              <a:buFont typeface="Arial" pitchFamily="34" charset="0"/>
              <a:buChar char="•"/>
              <a:defRPr/>
            </a:pPr>
            <a:r>
              <a:rPr lang="en-US" sz="2300" dirty="0"/>
              <a:t>Often shatters previously held beliefs</a:t>
            </a:r>
          </a:p>
          <a:p>
            <a:pPr marL="640080" lvl="1" indent="-274320" eaLnBrk="1" fontAlgn="auto" hangingPunct="1">
              <a:spcAft>
                <a:spcPts val="0"/>
              </a:spcAft>
              <a:buFont typeface="Arial" pitchFamily="34" charset="0"/>
              <a:buChar char="–"/>
              <a:defRPr/>
            </a:pPr>
            <a:endParaRPr lang="en-US" dirty="0"/>
          </a:p>
          <a:p>
            <a:pPr marL="640080" lvl="1" indent="-274320" eaLnBrk="1" fontAlgn="auto" hangingPunct="1">
              <a:spcAft>
                <a:spcPts val="0"/>
              </a:spcAft>
              <a:buFont typeface="Arial" pitchFamily="34" charset="0"/>
              <a:buChar char="–"/>
              <a:defRPr/>
            </a:pPr>
            <a:endParaRPr lang="en-US" dirty="0"/>
          </a:p>
          <a:p>
            <a:pPr marL="320040" indent="-320040" eaLnBrk="1" fontAlgn="auto" hangingPunct="1">
              <a:spcAft>
                <a:spcPts val="0"/>
              </a:spcAft>
              <a:defRPr/>
            </a:pPr>
            <a:endParaRPr lang="en-US" dirty="0"/>
          </a:p>
          <a:p>
            <a:pPr marL="320040" indent="-320040" eaLnBrk="1" fontAlgn="auto" hangingPunct="1">
              <a:spcAft>
                <a:spcPts val="0"/>
              </a:spcAft>
              <a:defRPr/>
            </a:pP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Distinctive and Complicating Aspects of Experiencing MST</a:t>
            </a:r>
          </a:p>
        </p:txBody>
      </p:sp>
      <p:sp>
        <p:nvSpPr>
          <p:cNvPr id="3" name="Content Placeholder 2"/>
          <p:cNvSpPr>
            <a:spLocks noGrp="1"/>
          </p:cNvSpPr>
          <p:nvPr>
            <p:ph idx="1"/>
          </p:nvPr>
        </p:nvSpPr>
        <p:spPr>
          <a:xfrm>
            <a:off x="609600" y="1447800"/>
            <a:ext cx="7932738" cy="4522788"/>
          </a:xfrm>
        </p:spPr>
        <p:txBody>
          <a:bodyPr/>
          <a:lstStyle/>
          <a:p>
            <a:pPr>
              <a:defRPr/>
            </a:pPr>
            <a:r>
              <a:rPr lang="en-US" sz="2600" dirty="0"/>
              <a:t>MST is an interpersonal trauma</a:t>
            </a:r>
          </a:p>
          <a:p>
            <a:pPr lvl="1">
              <a:defRPr/>
            </a:pPr>
            <a:r>
              <a:rPr lang="en-US" sz="2200" dirty="0"/>
              <a:t>Perpetrator is frequently a friend, intimate partner, or other trusted individual</a:t>
            </a:r>
          </a:p>
          <a:p>
            <a:pPr lvl="1">
              <a:defRPr/>
            </a:pPr>
            <a:r>
              <a:rPr lang="en-US" sz="2200" dirty="0"/>
              <a:t>May be particularly confusing in the military context, where rely on others to be “</a:t>
            </a:r>
            <a:r>
              <a:rPr lang="en-US" sz="2200" dirty="0" err="1"/>
              <a:t>Servicemembers</a:t>
            </a:r>
            <a:r>
              <a:rPr lang="en-US" sz="2200" dirty="0"/>
              <a:t> in arms”</a:t>
            </a:r>
          </a:p>
          <a:p>
            <a:pPr lvl="1">
              <a:defRPr/>
            </a:pPr>
            <a:r>
              <a:rPr lang="en-US" sz="2200" dirty="0">
                <a:solidFill>
                  <a:srgbClr val="C4E884"/>
                </a:solidFill>
                <a:sym typeface="Wingdings" pitchFamily="2" charset="2"/>
              </a:rPr>
              <a:t>Has significant implications for survivors’ subsequent relationships and understanding of themselves</a:t>
            </a:r>
          </a:p>
          <a:p>
            <a:pPr lvl="1">
              <a:buFont typeface="Arial" charset="0"/>
              <a:buNone/>
              <a:defRPr/>
            </a:pPr>
            <a:endParaRPr lang="en-US" sz="2000" dirty="0">
              <a:solidFill>
                <a:srgbClr val="C4E884"/>
              </a:solidFill>
              <a:sym typeface="Wingdings" pitchFamily="2" charset="2"/>
            </a:endParaRPr>
          </a:p>
          <a:p>
            <a:pPr>
              <a:spcBef>
                <a:spcPts val="0"/>
              </a:spcBef>
              <a:defRPr/>
            </a:pPr>
            <a:r>
              <a:rPr lang="en-US" sz="2600" dirty="0">
                <a:sym typeface="Wingdings" pitchFamily="2" charset="2"/>
              </a:rPr>
              <a:t>MST may be ongoing over time</a:t>
            </a:r>
          </a:p>
          <a:p>
            <a:pPr marL="594360" lvl="1" indent="-256032" eaLnBrk="1" fontAlgn="auto" hangingPunct="1">
              <a:spcAft>
                <a:spcPts val="0"/>
              </a:spcAft>
              <a:buFont typeface="Georgia"/>
              <a:buChar char="•"/>
              <a:defRPr/>
            </a:pPr>
            <a:r>
              <a:rPr lang="en-US" sz="2200" dirty="0"/>
              <a:t>Survivors may continue to have interactions with their perpetrator(s)</a:t>
            </a:r>
          </a:p>
          <a:p>
            <a:pPr marL="594360" lvl="1" indent="-256032" eaLnBrk="1" fontAlgn="auto" hangingPunct="1">
              <a:spcAft>
                <a:spcPts val="0"/>
              </a:spcAft>
              <a:buFont typeface="Georgia"/>
              <a:buChar char="•"/>
              <a:defRPr/>
            </a:pPr>
            <a:r>
              <a:rPr lang="en-US" sz="2200" dirty="0"/>
              <a:t>May be ongoing potential for </a:t>
            </a:r>
            <a:r>
              <a:rPr lang="en-US" sz="2200" dirty="0" err="1"/>
              <a:t>revictimization</a:t>
            </a:r>
            <a:endParaRPr lang="en-US" sz="2200" dirty="0"/>
          </a:p>
          <a:p>
            <a:pPr marL="594360" lvl="1" indent="-256032" eaLnBrk="1" fontAlgn="auto" hangingPunct="1">
              <a:spcAft>
                <a:spcPts val="0"/>
              </a:spcAft>
              <a:buFont typeface="Georgia"/>
              <a:buChar char="•"/>
              <a:defRPr/>
            </a:pPr>
            <a:r>
              <a:rPr lang="en-US" sz="2200" dirty="0">
                <a:solidFill>
                  <a:srgbClr val="C4E884"/>
                </a:solidFill>
              </a:rPr>
              <a:t>Can increase feelings of helplessness and of being trapped</a:t>
            </a:r>
          </a:p>
          <a:p>
            <a:pPr lvl="1">
              <a:buFont typeface="Arial" charset="0"/>
              <a:buNone/>
              <a:defRPr/>
            </a:pPr>
            <a:endParaRPr lang="en-US" dirty="0">
              <a:solidFill>
                <a:srgbClr val="C4E884"/>
              </a:solidFill>
            </a:endParaRPr>
          </a:p>
          <a:p>
            <a:pPr lvl="1">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Distinctive and Complicating Aspects of Experiencing MST </a:t>
            </a:r>
            <a:r>
              <a:rPr lang="en-US" sz="1400" dirty="0"/>
              <a:t>(cont.)</a:t>
            </a:r>
          </a:p>
        </p:txBody>
      </p:sp>
      <p:sp>
        <p:nvSpPr>
          <p:cNvPr id="37893" name="Content Placeholder 2"/>
          <p:cNvSpPr>
            <a:spLocks noGrp="1"/>
          </p:cNvSpPr>
          <p:nvPr>
            <p:ph idx="1"/>
          </p:nvPr>
        </p:nvSpPr>
        <p:spPr>
          <a:xfrm>
            <a:off x="609600" y="1295400"/>
            <a:ext cx="8153400" cy="4675188"/>
          </a:xfrm>
        </p:spPr>
        <p:txBody>
          <a:bodyPr/>
          <a:lstStyle/>
          <a:p>
            <a:pPr>
              <a:buFont typeface="Arial" charset="0"/>
              <a:buChar char="•"/>
            </a:pPr>
            <a:r>
              <a:rPr lang="en-US" sz="2600" dirty="0"/>
              <a:t>Social support may be limited</a:t>
            </a:r>
          </a:p>
          <a:p>
            <a:pPr lvl="1">
              <a:spcBef>
                <a:spcPct val="0"/>
              </a:spcBef>
            </a:pPr>
            <a:r>
              <a:rPr lang="en-US" sz="2200" dirty="0"/>
              <a:t>Far from friends and family</a:t>
            </a:r>
          </a:p>
          <a:p>
            <a:pPr lvl="1">
              <a:spcBef>
                <a:spcPct val="0"/>
              </a:spcBef>
            </a:pPr>
            <a:r>
              <a:rPr lang="en-US" sz="2200" dirty="0"/>
              <a:t>May be reluctant to make official report (more on this later)</a:t>
            </a:r>
          </a:p>
          <a:p>
            <a:pPr lvl="1">
              <a:spcBef>
                <a:spcPct val="0"/>
              </a:spcBef>
            </a:pPr>
            <a:r>
              <a:rPr lang="en-US" sz="2200" dirty="0"/>
              <a:t>May feel or be told their experiences aren’t as “legitimate” as combat trauma</a:t>
            </a:r>
          </a:p>
          <a:p>
            <a:pPr lvl="1">
              <a:spcBef>
                <a:spcPct val="0"/>
              </a:spcBef>
            </a:pPr>
            <a:r>
              <a:rPr lang="en-US" sz="2200" dirty="0">
                <a:solidFill>
                  <a:srgbClr val="C4E884"/>
                </a:solidFill>
              </a:rPr>
              <a:t>Problematic given research identifying social support as the most consistent and best predictor of recovery after trauma</a:t>
            </a:r>
          </a:p>
          <a:p>
            <a:pPr>
              <a:buFont typeface="Arial" charset="0"/>
              <a:buChar char="•"/>
            </a:pPr>
            <a:r>
              <a:rPr lang="en-US" sz="2600" dirty="0"/>
              <a:t>Age/developmental level</a:t>
            </a:r>
          </a:p>
          <a:p>
            <a:pPr lvl="1">
              <a:spcBef>
                <a:spcPct val="0"/>
              </a:spcBef>
            </a:pPr>
            <a:r>
              <a:rPr lang="en-US" sz="2200" dirty="0">
                <a:solidFill>
                  <a:srgbClr val="C4E884"/>
                </a:solidFill>
              </a:rPr>
              <a:t>May not have a fully developed toolkit of coping strategies</a:t>
            </a:r>
          </a:p>
          <a:p>
            <a:pPr lvl="1">
              <a:spcBef>
                <a:spcPct val="0"/>
              </a:spcBef>
            </a:pPr>
            <a:r>
              <a:rPr lang="en-US" sz="2200" dirty="0">
                <a:solidFill>
                  <a:srgbClr val="C4E884"/>
                </a:solidFill>
              </a:rPr>
              <a:t>To manage symptoms and reactions, may rely on substance use, dissociation, behavioral acting out, cutting, or self-harm</a:t>
            </a:r>
          </a:p>
          <a:p>
            <a:pPr lvl="1">
              <a:spcBef>
                <a:spcPct val="0"/>
              </a:spcBef>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3">
                    <a:lumMod val="20000"/>
                    <a:lumOff val="80000"/>
                  </a:schemeClr>
                </a:solidFill>
              </a:rPr>
              <a:t>Agenda</a:t>
            </a:r>
          </a:p>
        </p:txBody>
      </p:sp>
      <p:sp>
        <p:nvSpPr>
          <p:cNvPr id="17413" name="Content Placeholder 2"/>
          <p:cNvSpPr>
            <a:spLocks noGrp="1"/>
          </p:cNvSpPr>
          <p:nvPr>
            <p:ph idx="1"/>
          </p:nvPr>
        </p:nvSpPr>
        <p:spPr>
          <a:xfrm>
            <a:off x="609600" y="1447800"/>
            <a:ext cx="7932738" cy="5410200"/>
          </a:xfrm>
        </p:spPr>
        <p:txBody>
          <a:bodyPr/>
          <a:lstStyle/>
          <a:p>
            <a:pPr eaLnBrk="1" hangingPunct="1">
              <a:buFont typeface="Arial" charset="0"/>
              <a:buChar char="•"/>
            </a:pPr>
            <a:r>
              <a:rPr lang="en-US" sz="2400" dirty="0"/>
              <a:t>Broad overview (the Big Picture)</a:t>
            </a:r>
          </a:p>
          <a:p>
            <a:pPr lvl="1" eaLnBrk="1" hangingPunct="1">
              <a:spcBef>
                <a:spcPct val="0"/>
              </a:spcBef>
            </a:pPr>
            <a:r>
              <a:rPr lang="en-US" sz="2400" dirty="0"/>
              <a:t> Definitions, prevalence, basic information on sexual trauma, VHA response, associated conditions</a:t>
            </a:r>
          </a:p>
          <a:p>
            <a:pPr eaLnBrk="1" hangingPunct="1">
              <a:buFont typeface="Arial" charset="0"/>
              <a:buChar char="•"/>
            </a:pPr>
            <a:r>
              <a:rPr lang="en-US" sz="2400" dirty="0"/>
              <a:t>Impact on Veterans (the More Focused Picture)</a:t>
            </a:r>
          </a:p>
          <a:p>
            <a:pPr lvl="1" eaLnBrk="1" hangingPunct="1">
              <a:spcBef>
                <a:spcPct val="0"/>
              </a:spcBef>
            </a:pPr>
            <a:r>
              <a:rPr lang="en-US" sz="2200" dirty="0"/>
              <a:t>How can experiencing MST  be different than experiencing other traumas?</a:t>
            </a:r>
          </a:p>
          <a:p>
            <a:pPr lvl="1" eaLnBrk="1" hangingPunct="1">
              <a:spcBef>
                <a:spcPct val="0"/>
              </a:spcBef>
            </a:pPr>
            <a:r>
              <a:rPr lang="en-US" sz="2200" dirty="0"/>
              <a:t>How might this show up in the files that cross your desk?</a:t>
            </a:r>
          </a:p>
          <a:p>
            <a:pPr eaLnBrk="1" hangingPunct="1">
              <a:buFont typeface="Arial" charset="0"/>
              <a:buChar char="•"/>
            </a:pPr>
            <a:r>
              <a:rPr lang="en-US" sz="2400" dirty="0"/>
              <a:t>Veterans’ experience of the VBA claims process</a:t>
            </a:r>
          </a:p>
          <a:p>
            <a:pPr eaLnBrk="1" hangingPunct="1">
              <a:buFont typeface="Arial" charset="0"/>
              <a:buChar char="•"/>
            </a:pPr>
            <a:r>
              <a:rPr lang="en-US" sz="2400" dirty="0"/>
              <a:t>What you can do to help</a:t>
            </a:r>
          </a:p>
          <a:p>
            <a:pPr eaLnBrk="1" hangingPunct="1">
              <a:buFont typeface="Arial" charset="0"/>
              <a:buChar char="•"/>
            </a:pPr>
            <a:r>
              <a:rPr lang="en-US" sz="2400" dirty="0"/>
              <a:t>Resources and ways to learn more</a:t>
            </a:r>
          </a:p>
          <a:p>
            <a:pPr eaLnBrk="1" hangingPunct="1">
              <a:buFont typeface="Arial" charset="0"/>
              <a:buChar char="•"/>
            </a:pPr>
            <a:endParaRPr lang="en-US" dirty="0"/>
          </a:p>
          <a:p>
            <a:pPr eaLnBrk="1" hangingPunct="1">
              <a:buFont typeface="Arial" charset="0"/>
              <a:buChar cha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Distinctive and Complicating Aspects of Experiencing MST </a:t>
            </a:r>
            <a:r>
              <a:rPr lang="en-US" sz="1400" dirty="0"/>
              <a:t>(cont.)</a:t>
            </a:r>
          </a:p>
        </p:txBody>
      </p:sp>
      <p:sp>
        <p:nvSpPr>
          <p:cNvPr id="3" name="Content Placeholder 2"/>
          <p:cNvSpPr>
            <a:spLocks noGrp="1"/>
          </p:cNvSpPr>
          <p:nvPr>
            <p:ph idx="1"/>
          </p:nvPr>
        </p:nvSpPr>
        <p:spPr>
          <a:xfrm>
            <a:off x="609600" y="1447800"/>
            <a:ext cx="7932738" cy="4522788"/>
          </a:xfrm>
        </p:spPr>
        <p:txBody>
          <a:bodyPr/>
          <a:lstStyle/>
          <a:p>
            <a:pPr>
              <a:defRPr/>
            </a:pPr>
            <a:r>
              <a:rPr lang="en-US" sz="2600" dirty="0"/>
              <a:t>Socialization and values</a:t>
            </a:r>
          </a:p>
          <a:p>
            <a:pPr lvl="1">
              <a:defRPr/>
            </a:pPr>
            <a:r>
              <a:rPr lang="en-US" sz="2200" dirty="0"/>
              <a:t>Importance of strength and self-sufficiency: victimization may be extremely difficult to accept or understand</a:t>
            </a:r>
          </a:p>
          <a:p>
            <a:pPr marL="593725" lvl="1" indent="-255588" eaLnBrk="1" hangingPunct="1">
              <a:buFont typeface="Georgia" pitchFamily="18" charset="0"/>
              <a:buChar char="•"/>
              <a:defRPr/>
            </a:pPr>
            <a:r>
              <a:rPr lang="en-US" sz="2200" dirty="0">
                <a:solidFill>
                  <a:srgbClr val="C4E884"/>
                </a:solidFill>
                <a:sym typeface="Wingdings" pitchFamily="2" charset="2"/>
              </a:rPr>
              <a:t>May be reluctant to acknowledge impact of MST and may have strong feelings of self-blame</a:t>
            </a:r>
          </a:p>
          <a:p>
            <a:pPr marL="593725" lvl="1" indent="-255588" eaLnBrk="1" hangingPunct="1">
              <a:buFont typeface="Georgia" pitchFamily="18" charset="0"/>
              <a:buChar char="•"/>
              <a:defRPr/>
            </a:pPr>
            <a:r>
              <a:rPr lang="en-US" sz="2200" dirty="0">
                <a:solidFill>
                  <a:srgbClr val="C4E884"/>
                </a:solidFill>
                <a:sym typeface="Wingdings" pitchFamily="2" charset="2"/>
              </a:rPr>
              <a:t>May see overcompensation</a:t>
            </a:r>
          </a:p>
          <a:p>
            <a:pPr marL="365125" indent="-255588" eaLnBrk="1" hangingPunct="1">
              <a:buFont typeface="Georgia" pitchFamily="18" charset="0"/>
              <a:buChar char="•"/>
              <a:defRPr/>
            </a:pPr>
            <a:r>
              <a:rPr lang="en-US" sz="2600" dirty="0">
                <a:sym typeface="Wingdings" pitchFamily="2" charset="2"/>
              </a:rPr>
              <a:t>Other experiences of trauma</a:t>
            </a:r>
          </a:p>
          <a:p>
            <a:pPr marL="593725" lvl="1" indent="-255588" eaLnBrk="1" hangingPunct="1">
              <a:buFont typeface="Georgia" pitchFamily="18" charset="0"/>
              <a:buChar char="•"/>
              <a:defRPr/>
            </a:pPr>
            <a:r>
              <a:rPr lang="en-US" sz="2200" dirty="0">
                <a:sym typeface="Wingdings" pitchFamily="2" charset="2"/>
              </a:rPr>
              <a:t>High rates of childhood trauma amongst those in military</a:t>
            </a:r>
          </a:p>
          <a:p>
            <a:pPr marL="593725" lvl="1" indent="-255588" eaLnBrk="1" hangingPunct="1">
              <a:buFont typeface="Georgia" pitchFamily="18" charset="0"/>
              <a:buChar char="•"/>
              <a:defRPr/>
            </a:pPr>
            <a:r>
              <a:rPr lang="en-US" sz="2200" dirty="0">
                <a:sym typeface="Wingdings" pitchFamily="2" charset="2"/>
              </a:rPr>
              <a:t>Concurrent exposure to combat</a:t>
            </a:r>
          </a:p>
          <a:p>
            <a:pPr marL="593725" lvl="1" indent="-255588" eaLnBrk="1" hangingPunct="1">
              <a:buFont typeface="Georgia" pitchFamily="18" charset="0"/>
              <a:buChar char="•"/>
              <a:defRPr/>
            </a:pPr>
            <a:r>
              <a:rPr lang="en-US" sz="2200" dirty="0">
                <a:solidFill>
                  <a:srgbClr val="C4E884"/>
                </a:solidFill>
              </a:rPr>
              <a:t>Research has shown that the effects of trauma appear to be dose-specific—the more traumas or the worse the trauma, the worse the outcome</a:t>
            </a:r>
          </a:p>
          <a:p>
            <a:pPr marL="593725" lvl="1" indent="-255588" eaLnBrk="1" hangingPunct="1">
              <a:buFont typeface="Georgia" pitchFamily="18" charset="0"/>
              <a:buChar char="•"/>
              <a:defRPr/>
            </a:pPr>
            <a:endParaRPr lang="en-US" sz="2200" dirty="0">
              <a:solidFill>
                <a:srgbClr val="C4E884"/>
              </a:solidFill>
              <a:sym typeface="Wingdings" pitchFamily="2" charset="2"/>
            </a:endParaRPr>
          </a:p>
          <a:p>
            <a:pPr marL="593725" lvl="1" indent="-255588" eaLnBrk="1" hangingPunct="1">
              <a:buFont typeface="Georgia" pitchFamily="18" charset="0"/>
              <a:buChar char="•"/>
              <a:defRPr/>
            </a:pPr>
            <a:endParaRPr lang="en-US" sz="2200" dirty="0">
              <a:solidFill>
                <a:srgbClr val="C4E884"/>
              </a:solidFill>
            </a:endParaRPr>
          </a:p>
          <a:p>
            <a:pPr lvl="1">
              <a:defRPr/>
            </a:pPr>
            <a:endParaRPr lang="en-US" sz="2200" dirty="0"/>
          </a:p>
          <a:p>
            <a:pPr lvl="1">
              <a:defRPr/>
            </a:pPr>
            <a:endParaRPr lang="en-US"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solidFill>
                  <a:schemeClr val="accent3">
                    <a:lumMod val="20000"/>
                    <a:lumOff val="80000"/>
                  </a:schemeClr>
                </a:solidFill>
              </a:rPr>
              <a:t>How Might This Show Up in Your Files?</a:t>
            </a:r>
            <a:endParaRPr lang="en-US" dirty="0"/>
          </a:p>
        </p:txBody>
      </p:sp>
      <p:sp>
        <p:nvSpPr>
          <p:cNvPr id="39941" name="Content Placeholder 2"/>
          <p:cNvSpPr>
            <a:spLocks noGrp="1"/>
          </p:cNvSpPr>
          <p:nvPr>
            <p:ph idx="1"/>
          </p:nvPr>
        </p:nvSpPr>
        <p:spPr>
          <a:xfrm>
            <a:off x="609600" y="1447800"/>
            <a:ext cx="7932738" cy="762000"/>
          </a:xfrm>
        </p:spPr>
        <p:txBody>
          <a:bodyPr/>
          <a:lstStyle/>
          <a:p>
            <a:pPr eaLnBrk="1" hangingPunct="1">
              <a:buFont typeface="Arial" charset="0"/>
              <a:buNone/>
            </a:pPr>
            <a:r>
              <a:rPr lang="en-US" sz="2400" i="1" u="sng" dirty="0">
                <a:solidFill>
                  <a:srgbClr val="C4E884"/>
                </a:solidFill>
              </a:rPr>
              <a:t>Reactions at the time:</a:t>
            </a:r>
          </a:p>
          <a:p>
            <a:pPr eaLnBrk="1" hangingPunct="1">
              <a:spcBef>
                <a:spcPct val="0"/>
              </a:spcBef>
              <a:buFont typeface="Arial" charset="0"/>
              <a:buNone/>
            </a:pPr>
            <a:endParaRPr lang="en-US" dirty="0"/>
          </a:p>
        </p:txBody>
      </p:sp>
      <p:sp>
        <p:nvSpPr>
          <p:cNvPr id="4" name="TextBox 3"/>
          <p:cNvSpPr txBox="1"/>
          <p:nvPr/>
        </p:nvSpPr>
        <p:spPr>
          <a:xfrm>
            <a:off x="609600" y="2362200"/>
            <a:ext cx="2209800" cy="923925"/>
          </a:xfrm>
          <a:prstGeom prst="rect">
            <a:avLst/>
          </a:prstGeom>
          <a:solidFill>
            <a:schemeClr val="tx2"/>
          </a:solidFill>
          <a:ln>
            <a:noFill/>
          </a:ln>
        </p:spPr>
        <p:txBody>
          <a:bodyPr>
            <a:spAutoFit/>
          </a:bodyPr>
          <a:lstStyle/>
          <a:p>
            <a:pPr algn="ctr">
              <a:defRPr/>
            </a:pPr>
            <a:r>
              <a:rPr lang="en-US" dirty="0">
                <a:solidFill>
                  <a:schemeClr val="bg1"/>
                </a:solidFill>
                <a:latin typeface="+mn-lt"/>
              </a:rPr>
              <a:t>Few noticeable or documented changes at all</a:t>
            </a:r>
          </a:p>
        </p:txBody>
      </p:sp>
      <p:sp>
        <p:nvSpPr>
          <p:cNvPr id="5" name="Left-Right Arrow 4"/>
          <p:cNvSpPr/>
          <p:nvPr/>
        </p:nvSpPr>
        <p:spPr>
          <a:xfrm>
            <a:off x="3124200" y="2438400"/>
            <a:ext cx="2971800" cy="685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Box 5"/>
          <p:cNvSpPr txBox="1"/>
          <p:nvPr/>
        </p:nvSpPr>
        <p:spPr>
          <a:xfrm>
            <a:off x="6324600" y="2286000"/>
            <a:ext cx="2209800" cy="938213"/>
          </a:xfrm>
          <a:prstGeom prst="rect">
            <a:avLst/>
          </a:prstGeom>
          <a:solidFill>
            <a:schemeClr val="tx2"/>
          </a:solidFill>
          <a:ln>
            <a:noFill/>
          </a:ln>
        </p:spPr>
        <p:txBody>
          <a:bodyPr>
            <a:spAutoFit/>
          </a:bodyPr>
          <a:lstStyle/>
          <a:p>
            <a:pPr algn="ctr">
              <a:defRPr/>
            </a:pPr>
            <a:endParaRPr lang="en-US" sz="800" dirty="0">
              <a:solidFill>
                <a:schemeClr val="bg1"/>
              </a:solidFill>
              <a:latin typeface="+mn-lt"/>
            </a:endParaRPr>
          </a:p>
          <a:p>
            <a:pPr algn="ctr">
              <a:defRPr/>
            </a:pPr>
            <a:r>
              <a:rPr lang="en-US" dirty="0">
                <a:solidFill>
                  <a:schemeClr val="bg1"/>
                </a:solidFill>
                <a:latin typeface="+mn-lt"/>
              </a:rPr>
              <a:t>Obvious signs of extreme distress</a:t>
            </a:r>
          </a:p>
          <a:p>
            <a:pPr algn="ctr">
              <a:defRPr/>
            </a:pPr>
            <a:endParaRPr lang="en-US" sz="1100" dirty="0">
              <a:solidFill>
                <a:schemeClr val="bg1"/>
              </a:solidFill>
              <a:latin typeface="+mn-lt"/>
            </a:endParaRPr>
          </a:p>
        </p:txBody>
      </p:sp>
      <p:sp>
        <p:nvSpPr>
          <p:cNvPr id="7" name="Content Placeholder 2"/>
          <p:cNvSpPr txBox="1">
            <a:spLocks/>
          </p:cNvSpPr>
          <p:nvPr/>
        </p:nvSpPr>
        <p:spPr bwMode="auto">
          <a:xfrm>
            <a:off x="685800" y="3429000"/>
            <a:ext cx="7932738" cy="3048000"/>
          </a:xfrm>
          <a:prstGeom prst="rect">
            <a:avLst/>
          </a:prstGeom>
          <a:noFill/>
          <a:ln w="9525">
            <a:noFill/>
            <a:miter lim="800000"/>
            <a:headEnd/>
            <a:tailEnd/>
          </a:ln>
        </p:spPr>
        <p:txBody>
          <a:bodyPr lIns="182880" tIns="182880" rIns="182880" bIns="182880"/>
          <a:lstStyle/>
          <a:p>
            <a:pPr marL="255588" indent="-228600">
              <a:spcBef>
                <a:spcPts val="1500"/>
              </a:spcBef>
              <a:buClr>
                <a:srgbClr val="92D050"/>
              </a:buClr>
              <a:buSzPct val="95000"/>
              <a:buFont typeface="Arial" pitchFamily="34" charset="0"/>
              <a:buNone/>
              <a:defRPr/>
            </a:pPr>
            <a:endParaRPr lang="en-US" sz="2400" dirty="0">
              <a:latin typeface="+mn-lt"/>
            </a:endParaRPr>
          </a:p>
          <a:p>
            <a:pPr marL="255588" indent="-228600">
              <a:spcBef>
                <a:spcPts val="0"/>
              </a:spcBef>
              <a:buClr>
                <a:srgbClr val="92D050"/>
              </a:buClr>
              <a:buSzPct val="95000"/>
              <a:buFont typeface="Arial" pitchFamily="34" charset="0"/>
              <a:buNone/>
              <a:defRPr/>
            </a:pPr>
            <a:endParaRPr lang="en-US" sz="2000" dirty="0">
              <a:latin typeface="+mn-lt"/>
            </a:endParaRPr>
          </a:p>
        </p:txBody>
      </p:sp>
      <p:sp>
        <p:nvSpPr>
          <p:cNvPr id="9" name="Content Placeholder 2"/>
          <p:cNvSpPr txBox="1">
            <a:spLocks/>
          </p:cNvSpPr>
          <p:nvPr/>
        </p:nvSpPr>
        <p:spPr bwMode="auto">
          <a:xfrm>
            <a:off x="533400" y="3505200"/>
            <a:ext cx="8008938" cy="2895600"/>
          </a:xfrm>
          <a:prstGeom prst="rect">
            <a:avLst/>
          </a:prstGeom>
          <a:noFill/>
          <a:ln w="9525">
            <a:noFill/>
            <a:miter lim="800000"/>
            <a:headEnd/>
            <a:tailEnd/>
          </a:ln>
        </p:spPr>
        <p:txBody>
          <a:bodyPr lIns="182880" tIns="182880" rIns="182880" bIns="182880"/>
          <a:lstStyle/>
          <a:p>
            <a:pPr marL="255588" indent="-228600" fontAlgn="auto">
              <a:spcBef>
                <a:spcPts val="1500"/>
              </a:spcBef>
              <a:spcAft>
                <a:spcPts val="0"/>
              </a:spcAft>
              <a:buClr>
                <a:srgbClr val="92D050"/>
              </a:buClr>
              <a:buSzPct val="95000"/>
              <a:buFont typeface="Arial" pitchFamily="34" charset="0"/>
              <a:buChar char="•"/>
              <a:defRPr/>
            </a:pPr>
            <a:r>
              <a:rPr lang="en-US" sz="2600" dirty="0">
                <a:solidFill>
                  <a:prstClr val="white"/>
                </a:solidFill>
                <a:latin typeface="Georgia"/>
              </a:rPr>
              <a:t>As in the civilian world, only a small percent of victims make a formal report</a:t>
            </a:r>
          </a:p>
          <a:p>
            <a:pPr marL="484632" lvl="1" indent="-228600" fontAlgn="auto">
              <a:spcBef>
                <a:spcPts val="0"/>
              </a:spcBef>
              <a:spcAft>
                <a:spcPts val="0"/>
              </a:spcAft>
              <a:buClr>
                <a:prstClr val="white"/>
              </a:buClr>
              <a:buSzPct val="95000"/>
              <a:buFont typeface="Arial" pitchFamily="34" charset="0"/>
              <a:buChar char="•"/>
              <a:defRPr/>
            </a:pPr>
            <a:r>
              <a:rPr lang="en-US" sz="2200" dirty="0">
                <a:solidFill>
                  <a:prstClr val="white"/>
                </a:solidFill>
                <a:latin typeface="Georgia"/>
              </a:rPr>
              <a:t>Shame, guilt, disbelief</a:t>
            </a:r>
          </a:p>
          <a:p>
            <a:pPr marL="484632" lvl="1" indent="-228600" fontAlgn="auto">
              <a:spcBef>
                <a:spcPts val="0"/>
              </a:spcBef>
              <a:spcAft>
                <a:spcPts val="0"/>
              </a:spcAft>
              <a:buClr>
                <a:prstClr val="white"/>
              </a:buClr>
              <a:buSzPct val="95000"/>
              <a:buFont typeface="Arial" pitchFamily="34" charset="0"/>
              <a:buChar char="•"/>
              <a:defRPr/>
            </a:pPr>
            <a:r>
              <a:rPr lang="en-US" sz="2200" dirty="0">
                <a:solidFill>
                  <a:prstClr val="white"/>
                </a:solidFill>
                <a:latin typeface="Georgia"/>
              </a:rPr>
              <a:t>Do not think they will be believed</a:t>
            </a:r>
          </a:p>
          <a:p>
            <a:pPr marL="484632" lvl="1" indent="-228600" fontAlgn="auto">
              <a:spcBef>
                <a:spcPts val="0"/>
              </a:spcBef>
              <a:spcAft>
                <a:spcPts val="0"/>
              </a:spcAft>
              <a:buClr>
                <a:prstClr val="white"/>
              </a:buClr>
              <a:buSzPct val="95000"/>
              <a:buFont typeface="Arial" pitchFamily="34" charset="0"/>
              <a:buChar char="•"/>
              <a:defRPr/>
            </a:pPr>
            <a:r>
              <a:rPr lang="en-US" sz="2200" dirty="0">
                <a:solidFill>
                  <a:prstClr val="white"/>
                </a:solidFill>
                <a:latin typeface="Georgia"/>
              </a:rPr>
              <a:t>Do not think anything will be done</a:t>
            </a:r>
          </a:p>
          <a:p>
            <a:pPr marL="484632" lvl="1" indent="-228600" fontAlgn="auto">
              <a:spcBef>
                <a:spcPts val="0"/>
              </a:spcBef>
              <a:spcAft>
                <a:spcPts val="0"/>
              </a:spcAft>
              <a:buClr>
                <a:prstClr val="white"/>
              </a:buClr>
              <a:buSzPct val="95000"/>
              <a:buFont typeface="Arial" pitchFamily="34" charset="0"/>
              <a:buChar char="•"/>
              <a:defRPr/>
            </a:pPr>
            <a:r>
              <a:rPr lang="en-US" sz="2200" dirty="0">
                <a:solidFill>
                  <a:prstClr val="white"/>
                </a:solidFill>
                <a:latin typeface="Georgia"/>
              </a:rPr>
              <a:t>Afraid of retaliation or punishment</a:t>
            </a:r>
          </a:p>
          <a:p>
            <a:pPr marL="484632" lvl="1" indent="-228600" fontAlgn="auto">
              <a:spcBef>
                <a:spcPts val="0"/>
              </a:spcBef>
              <a:spcAft>
                <a:spcPts val="0"/>
              </a:spcAft>
              <a:buClr>
                <a:prstClr val="white"/>
              </a:buClr>
              <a:buSzPct val="95000"/>
              <a:buFont typeface="Arial" pitchFamily="34" charset="0"/>
              <a:buChar char="•"/>
              <a:defRPr/>
            </a:pPr>
            <a:r>
              <a:rPr lang="en-US" sz="2200" dirty="0">
                <a:solidFill>
                  <a:prstClr val="white"/>
                </a:solidFill>
                <a:latin typeface="Georgia"/>
              </a:rPr>
              <a:t>Concerns about unit cohesion</a:t>
            </a:r>
          </a:p>
          <a:p>
            <a:pPr marL="593725" lvl="1" indent="-255588">
              <a:spcBef>
                <a:spcPts val="0"/>
              </a:spcBef>
              <a:buClr>
                <a:schemeClr val="tx1"/>
              </a:buClr>
              <a:buSzPct val="95000"/>
              <a:buFont typeface="Georgia" pitchFamily="18" charset="0"/>
              <a:buChar char="•"/>
              <a:defRPr/>
            </a:pPr>
            <a:endParaRPr lang="en-US" dirty="0">
              <a:solidFill>
                <a:srgbClr val="C4E884"/>
              </a:solidFill>
              <a:latin typeface="+mn-lt"/>
              <a:sym typeface="Wingdings" pitchFamily="2" charset="2"/>
            </a:endParaRPr>
          </a:p>
          <a:p>
            <a:pPr marL="593725" lvl="1" indent="-255588">
              <a:spcBef>
                <a:spcPts val="0"/>
              </a:spcBef>
              <a:buClr>
                <a:schemeClr val="tx1"/>
              </a:buClr>
              <a:buSzPct val="95000"/>
              <a:buFont typeface="Georgia" pitchFamily="18" charset="0"/>
              <a:buChar char="•"/>
              <a:defRPr/>
            </a:pPr>
            <a:endParaRPr lang="en-US" dirty="0">
              <a:solidFill>
                <a:srgbClr val="C4E884"/>
              </a:solidFill>
              <a:latin typeface="+mn-lt"/>
            </a:endParaRPr>
          </a:p>
          <a:p>
            <a:pPr marL="484188" lvl="1" indent="-228600" eaLnBrk="0" hangingPunct="0">
              <a:spcBef>
                <a:spcPts val="0"/>
              </a:spcBef>
              <a:buClr>
                <a:schemeClr val="tx1"/>
              </a:buClr>
              <a:buSzPct val="95000"/>
              <a:buFont typeface="Arial" charset="0"/>
              <a:buChar char="•"/>
              <a:defRPr/>
            </a:pPr>
            <a:endParaRPr lang="en-US" dirty="0">
              <a:latin typeface="+mn-lt"/>
            </a:endParaRPr>
          </a:p>
          <a:p>
            <a:pPr marL="484188" lvl="1" indent="-228600" eaLnBrk="0" hangingPunct="0">
              <a:spcBef>
                <a:spcPts val="0"/>
              </a:spcBef>
              <a:buClr>
                <a:schemeClr val="tx1"/>
              </a:buClr>
              <a:buSzPct val="95000"/>
              <a:buFont typeface="Arial" charset="0"/>
              <a:buChar char="•"/>
              <a:defRPr/>
            </a:pPr>
            <a:endParaRPr lang="en-US"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3">
                    <a:lumMod val="20000"/>
                    <a:lumOff val="80000"/>
                  </a:schemeClr>
                </a:solidFill>
              </a:rPr>
              <a:t>How Might</a:t>
            </a:r>
            <a:r>
              <a:rPr lang="en-US" dirty="0"/>
              <a:t> This Show Up in Your Files? </a:t>
            </a:r>
            <a:r>
              <a:rPr lang="en-US" sz="1800" dirty="0">
                <a:solidFill>
                  <a:schemeClr val="accent3">
                    <a:lumMod val="20000"/>
                    <a:lumOff val="80000"/>
                  </a:schemeClr>
                </a:solidFill>
              </a:rPr>
              <a:t>(cont.)</a:t>
            </a:r>
            <a:endParaRPr lang="en-US" sz="1800" dirty="0"/>
          </a:p>
        </p:txBody>
      </p:sp>
      <p:sp>
        <p:nvSpPr>
          <p:cNvPr id="40965" name="Content Placeholder 2"/>
          <p:cNvSpPr>
            <a:spLocks noGrp="1"/>
          </p:cNvSpPr>
          <p:nvPr>
            <p:ph idx="1"/>
          </p:nvPr>
        </p:nvSpPr>
        <p:spPr>
          <a:xfrm>
            <a:off x="381000" y="1295400"/>
            <a:ext cx="8763000" cy="4953000"/>
          </a:xfrm>
        </p:spPr>
        <p:txBody>
          <a:bodyPr/>
          <a:lstStyle/>
          <a:p>
            <a:pPr>
              <a:spcBef>
                <a:spcPct val="0"/>
              </a:spcBef>
              <a:buFont typeface="Arial" charset="0"/>
              <a:buChar char="•"/>
            </a:pPr>
            <a:r>
              <a:rPr lang="en-US" dirty="0"/>
              <a:t>Change in behavior or personality</a:t>
            </a:r>
          </a:p>
          <a:p>
            <a:pPr>
              <a:spcBef>
                <a:spcPct val="0"/>
              </a:spcBef>
              <a:buFont typeface="Arial" charset="0"/>
              <a:buChar char="•"/>
            </a:pPr>
            <a:r>
              <a:rPr lang="en-US" dirty="0"/>
              <a:t>Change in relationships / sudden breakup of a significant relationship</a:t>
            </a:r>
          </a:p>
          <a:p>
            <a:pPr>
              <a:spcBef>
                <a:spcPct val="0"/>
              </a:spcBef>
              <a:buFont typeface="Arial" charset="0"/>
              <a:buChar char="•"/>
            </a:pPr>
            <a:r>
              <a:rPr lang="en-US" dirty="0"/>
              <a:t>Decline in work performance</a:t>
            </a:r>
          </a:p>
          <a:p>
            <a:pPr>
              <a:spcBef>
                <a:spcPct val="0"/>
              </a:spcBef>
              <a:buFont typeface="Arial" charset="0"/>
              <a:buChar char="•"/>
            </a:pPr>
            <a:r>
              <a:rPr lang="en-US" dirty="0"/>
              <a:t>Difficulties with attention, concentration, and memory</a:t>
            </a:r>
          </a:p>
          <a:p>
            <a:pPr>
              <a:spcBef>
                <a:spcPct val="0"/>
              </a:spcBef>
              <a:buFont typeface="Arial" charset="0"/>
              <a:buChar char="•"/>
            </a:pPr>
            <a:r>
              <a:rPr lang="en-US" dirty="0"/>
              <a:t>Request for change in duties/job or station</a:t>
            </a:r>
          </a:p>
          <a:p>
            <a:pPr>
              <a:spcBef>
                <a:spcPct val="0"/>
              </a:spcBef>
              <a:buFont typeface="Arial" charset="0"/>
              <a:buChar char="•"/>
            </a:pPr>
            <a:r>
              <a:rPr lang="en-US" dirty="0"/>
              <a:t>Vague health complaints</a:t>
            </a:r>
          </a:p>
          <a:p>
            <a:pPr>
              <a:spcBef>
                <a:spcPct val="0"/>
              </a:spcBef>
              <a:buFont typeface="Arial" charset="0"/>
              <a:buChar char="•"/>
            </a:pPr>
            <a:r>
              <a:rPr lang="en-US" dirty="0"/>
              <a:t>Unexplained injuries, sudden weight loss</a:t>
            </a:r>
          </a:p>
          <a:p>
            <a:pPr>
              <a:spcBef>
                <a:spcPct val="0"/>
              </a:spcBef>
              <a:buFont typeface="Arial" charset="0"/>
              <a:buChar char="•"/>
            </a:pPr>
            <a:r>
              <a:rPr lang="en-US" dirty="0"/>
              <a:t>Visits to sick call</a:t>
            </a:r>
          </a:p>
          <a:p>
            <a:pPr>
              <a:spcBef>
                <a:spcPct val="0"/>
              </a:spcBef>
              <a:buFont typeface="Arial" charset="0"/>
              <a:buChar char="•"/>
            </a:pPr>
            <a:r>
              <a:rPr lang="en-US" dirty="0"/>
              <a:t>Concerns about pregnancy or STDs</a:t>
            </a:r>
          </a:p>
          <a:p>
            <a:pPr>
              <a:spcBef>
                <a:spcPct val="0"/>
              </a:spcBef>
              <a:buFont typeface="Arial" charset="0"/>
              <a:buChar char="•"/>
            </a:pPr>
            <a:r>
              <a:rPr lang="en-US" dirty="0"/>
              <a:t>AWOL, </a:t>
            </a:r>
            <a:r>
              <a:rPr lang="en-US" dirty="0" err="1"/>
              <a:t>deriliction</a:t>
            </a:r>
            <a:r>
              <a:rPr lang="en-US" dirty="0"/>
              <a:t> of duty, court </a:t>
            </a:r>
            <a:r>
              <a:rPr lang="en-US" dirty="0" err="1"/>
              <a:t>martials</a:t>
            </a:r>
            <a:endParaRPr lang="en-US" dirty="0"/>
          </a:p>
          <a:p>
            <a:pPr>
              <a:spcBef>
                <a:spcPct val="0"/>
              </a:spcBef>
              <a:buFont typeface="Arial" charset="0"/>
              <a:buChar char="•"/>
            </a:pPr>
            <a:r>
              <a:rPr lang="en-US" dirty="0"/>
              <a:t>Fighting, challenging authority</a:t>
            </a:r>
          </a:p>
          <a:p>
            <a:pPr>
              <a:spcBef>
                <a:spcPct val="0"/>
              </a:spcBef>
              <a:buFont typeface="Arial" charset="0"/>
              <a:buChar char="•"/>
            </a:pPr>
            <a:r>
              <a:rPr lang="en-US" dirty="0"/>
              <a:t>Promiscuity</a:t>
            </a:r>
          </a:p>
          <a:p>
            <a:pPr>
              <a:spcBef>
                <a:spcPct val="0"/>
              </a:spcBef>
              <a:buFont typeface="Arial" charset="0"/>
              <a:buChar char="•"/>
            </a:pPr>
            <a:r>
              <a:rPr lang="en-US" dirty="0"/>
              <a:t>Drinking or drug use</a:t>
            </a:r>
          </a:p>
          <a:p>
            <a:pPr>
              <a:spcBef>
                <a:spcPct val="0"/>
              </a:spcBef>
              <a:buFont typeface="Arial" charset="0"/>
              <a:buChar char="•"/>
            </a:pPr>
            <a:r>
              <a:rPr lang="en-US" dirty="0"/>
              <a:t>Depression, tearfulness, anxiety</a:t>
            </a:r>
          </a:p>
          <a:p>
            <a:pPr>
              <a:spcBef>
                <a:spcPct val="0"/>
              </a:spcBef>
              <a:buFont typeface="Arial" charset="0"/>
              <a:buChar char="•"/>
            </a:pPr>
            <a:r>
              <a:rPr lang="en-US" dirty="0"/>
              <a:t>Attempts to isolate oneself, extreme concerns about safety</a:t>
            </a:r>
          </a:p>
          <a:p>
            <a:pPr>
              <a:spcBef>
                <a:spcPct val="0"/>
              </a:spcBef>
              <a:buFont typeface="Arial" charset="0"/>
              <a:buChar char="•"/>
            </a:pPr>
            <a:r>
              <a:rPr lang="en-US" dirty="0"/>
              <a:t>“Avoidance”</a:t>
            </a:r>
          </a:p>
          <a:p>
            <a:pPr>
              <a:spcBef>
                <a:spcPct val="0"/>
              </a:spcBef>
              <a:buFont typeface="Arial" charset="0"/>
              <a:buChar char="•"/>
            </a:pPr>
            <a:r>
              <a:rPr lang="en-US" dirty="0"/>
              <a:t>Others….or none of the above</a:t>
            </a:r>
          </a:p>
          <a:p>
            <a:pPr>
              <a:buFont typeface="Arial" charset="0"/>
              <a:buChar cha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3">
                    <a:lumMod val="20000"/>
                    <a:lumOff val="80000"/>
                  </a:schemeClr>
                </a:solidFill>
              </a:rPr>
              <a:t>How Might This Show Up in Your Files? </a:t>
            </a:r>
            <a:r>
              <a:rPr lang="en-US" sz="1800" dirty="0">
                <a:solidFill>
                  <a:schemeClr val="accent3">
                    <a:lumMod val="20000"/>
                    <a:lumOff val="80000"/>
                  </a:schemeClr>
                </a:solidFill>
              </a:rPr>
              <a:t>(cont.)</a:t>
            </a:r>
            <a:endParaRPr lang="en-US" dirty="0"/>
          </a:p>
        </p:txBody>
      </p:sp>
      <p:sp>
        <p:nvSpPr>
          <p:cNvPr id="41989" name="Content Placeholder 2"/>
          <p:cNvSpPr>
            <a:spLocks noGrp="1"/>
          </p:cNvSpPr>
          <p:nvPr>
            <p:ph idx="1"/>
          </p:nvPr>
        </p:nvSpPr>
        <p:spPr>
          <a:xfrm>
            <a:off x="609600" y="1447800"/>
            <a:ext cx="7932738" cy="4522788"/>
          </a:xfrm>
        </p:spPr>
        <p:txBody>
          <a:bodyPr/>
          <a:lstStyle/>
          <a:p>
            <a:pPr>
              <a:spcBef>
                <a:spcPts val="600"/>
              </a:spcBef>
              <a:buFont typeface="Arial" charset="0"/>
              <a:buNone/>
            </a:pPr>
            <a:r>
              <a:rPr lang="en-US" i="1" u="sng" dirty="0">
                <a:solidFill>
                  <a:srgbClr val="C4E884"/>
                </a:solidFill>
              </a:rPr>
              <a:t>Long-term reactions:</a:t>
            </a:r>
          </a:p>
          <a:p>
            <a:pPr>
              <a:spcBef>
                <a:spcPts val="600"/>
              </a:spcBef>
              <a:buFont typeface="Arial" charset="0"/>
              <a:buChar char="•"/>
            </a:pPr>
            <a:r>
              <a:rPr lang="en-US" dirty="0"/>
              <a:t>Symptoms of PTSD, depression, substance abuse, etc.</a:t>
            </a:r>
          </a:p>
          <a:p>
            <a:pPr>
              <a:spcBef>
                <a:spcPts val="600"/>
              </a:spcBef>
              <a:buFont typeface="Arial" charset="0"/>
              <a:buChar char="•"/>
            </a:pPr>
            <a:r>
              <a:rPr lang="en-US" dirty="0"/>
              <a:t>Interpersonal difficulties or avoidance of relationships</a:t>
            </a:r>
          </a:p>
          <a:p>
            <a:pPr>
              <a:spcBef>
                <a:spcPts val="600"/>
              </a:spcBef>
              <a:buFont typeface="Arial" charset="0"/>
              <a:buChar char="•"/>
            </a:pPr>
            <a:r>
              <a:rPr lang="en-US" dirty="0"/>
              <a:t>Difficulties with school or maintaining employment</a:t>
            </a:r>
          </a:p>
          <a:p>
            <a:pPr>
              <a:spcBef>
                <a:spcPts val="600"/>
              </a:spcBef>
              <a:buFont typeface="Arial" charset="0"/>
              <a:buChar char="•"/>
            </a:pPr>
            <a:r>
              <a:rPr lang="en-US" dirty="0"/>
              <a:t>Problems with sexual functioning or sexuality</a:t>
            </a:r>
          </a:p>
          <a:p>
            <a:pPr>
              <a:spcBef>
                <a:spcPts val="600"/>
              </a:spcBef>
              <a:buFont typeface="Arial" charset="0"/>
              <a:buChar char="•"/>
            </a:pPr>
            <a:r>
              <a:rPr lang="en-US" dirty="0"/>
              <a:t>Loss of memory for all or part of the event</a:t>
            </a:r>
          </a:p>
          <a:p>
            <a:pPr>
              <a:spcBef>
                <a:spcPts val="600"/>
              </a:spcBef>
              <a:buFont typeface="Arial" charset="0"/>
              <a:buChar char="•"/>
            </a:pPr>
            <a:r>
              <a:rPr lang="en-US" dirty="0"/>
              <a:t>Inconsistency in descriptions of  what happened</a:t>
            </a:r>
          </a:p>
          <a:p>
            <a:pPr>
              <a:spcBef>
                <a:spcPts val="600"/>
              </a:spcBef>
              <a:buFont typeface="Arial" charset="0"/>
              <a:buChar char="•"/>
            </a:pPr>
            <a:r>
              <a:rPr lang="en-US" dirty="0"/>
              <a:t>No treatment or disclosure</a:t>
            </a:r>
          </a:p>
          <a:p>
            <a:pPr>
              <a:spcBef>
                <a:spcPts val="600"/>
              </a:spcBef>
              <a:buFont typeface="Arial" charset="0"/>
              <a:buChar char="•"/>
            </a:pPr>
            <a:r>
              <a:rPr lang="en-US" dirty="0"/>
              <a:t>Extensive treatment without disclosure </a:t>
            </a:r>
          </a:p>
          <a:p>
            <a:pPr lvl="1"/>
            <a:r>
              <a:rPr lang="en-US" dirty="0"/>
              <a:t>Misidentification of underlying cause of difficulties</a:t>
            </a:r>
          </a:p>
          <a:p>
            <a:pPr lvl="1"/>
            <a:r>
              <a:rPr lang="en-US" dirty="0"/>
              <a:t>Failure to diagnose PTSD </a:t>
            </a:r>
          </a:p>
          <a:p>
            <a:pPr>
              <a:spcBef>
                <a:spcPts val="600"/>
              </a:spcBef>
            </a:pPr>
            <a:r>
              <a:rPr lang="en-US" dirty="0"/>
              <a:t>Physical health problems</a:t>
            </a:r>
          </a:p>
          <a:p>
            <a:pPr>
              <a:spcBef>
                <a:spcPts val="600"/>
              </a:spcBef>
            </a:pPr>
            <a:r>
              <a:rPr lang="en-US" dirty="0"/>
              <a:t>Others…</a:t>
            </a:r>
          </a:p>
          <a:p>
            <a:pPr>
              <a:buFont typeface="Arial" charset="0"/>
              <a:buChar char="•"/>
            </a:pPr>
            <a:endParaRPr lang="en-US" dirty="0"/>
          </a:p>
          <a:p>
            <a:pPr>
              <a:buFont typeface="Arial" charset="0"/>
              <a:buChar char="•"/>
            </a:pPr>
            <a:endParaRPr lang="en-US" dirty="0"/>
          </a:p>
          <a:p>
            <a:pPr>
              <a:buFont typeface="Arial" charset="0"/>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fontAlgn="auto" hangingPunct="1">
              <a:spcAft>
                <a:spcPts val="0"/>
              </a:spcAft>
              <a:defRPr/>
            </a:pPr>
            <a:r>
              <a:rPr lang="en-US" dirty="0">
                <a:solidFill>
                  <a:schemeClr val="accent3">
                    <a:lumMod val="20000"/>
                    <a:lumOff val="80000"/>
                  </a:schemeClr>
                </a:solidFill>
              </a:rPr>
              <a:t>Overall…</a:t>
            </a:r>
          </a:p>
        </p:txBody>
      </p:sp>
      <p:sp>
        <p:nvSpPr>
          <p:cNvPr id="44037" name="Content Placeholder 2"/>
          <p:cNvSpPr>
            <a:spLocks noGrp="1"/>
          </p:cNvSpPr>
          <p:nvPr>
            <p:ph idx="1"/>
          </p:nvPr>
        </p:nvSpPr>
        <p:spPr>
          <a:xfrm>
            <a:off x="533400" y="1447800"/>
            <a:ext cx="8001000" cy="5029200"/>
          </a:xfrm>
        </p:spPr>
        <p:txBody>
          <a:bodyPr/>
          <a:lstStyle/>
          <a:p>
            <a:pPr eaLnBrk="1" hangingPunct="1">
              <a:buFont typeface="Arial" charset="0"/>
              <a:buChar char="•"/>
            </a:pPr>
            <a:r>
              <a:rPr lang="en-US" sz="2600" dirty="0"/>
              <a:t>A sexual trauma history creates dilemmas for survivors</a:t>
            </a:r>
          </a:p>
          <a:p>
            <a:pPr lvl="1" eaLnBrk="1" hangingPunct="1">
              <a:spcBef>
                <a:spcPct val="0"/>
              </a:spcBef>
            </a:pPr>
            <a:r>
              <a:rPr lang="en-US" sz="2200" dirty="0"/>
              <a:t>Whether to trust others, when you know that even friends and family may prove untrustworthy</a:t>
            </a:r>
          </a:p>
          <a:p>
            <a:pPr lvl="1" eaLnBrk="1" hangingPunct="1">
              <a:spcBef>
                <a:spcPct val="0"/>
              </a:spcBef>
            </a:pPr>
            <a:r>
              <a:rPr lang="en-US" sz="2200" dirty="0"/>
              <a:t>Whether to trust yourself, when you know the consequences of being wrong</a:t>
            </a:r>
          </a:p>
          <a:p>
            <a:pPr lvl="1" eaLnBrk="1" hangingPunct="1">
              <a:spcBef>
                <a:spcPct val="0"/>
              </a:spcBef>
            </a:pPr>
            <a:r>
              <a:rPr lang="en-US" sz="2200" dirty="0"/>
              <a:t>Whether to form relationships and get your needs for connection met, when you know how severely others could hurt you</a:t>
            </a:r>
          </a:p>
          <a:p>
            <a:pPr lvl="1" eaLnBrk="1" hangingPunct="1">
              <a:spcBef>
                <a:spcPct val="0"/>
              </a:spcBef>
            </a:pPr>
            <a:r>
              <a:rPr lang="en-US" sz="2200" dirty="0"/>
              <a:t>Whether to prioritize safety or freedom</a:t>
            </a:r>
          </a:p>
          <a:p>
            <a:pPr lvl="1" eaLnBrk="1" hangingPunct="1">
              <a:spcBef>
                <a:spcPct val="0"/>
              </a:spcBef>
            </a:pPr>
            <a:endParaRPr lang="en-US" sz="1000" dirty="0"/>
          </a:p>
          <a:p>
            <a:pPr eaLnBrk="1" hangingPunct="1">
              <a:buFont typeface="Arial" charset="0"/>
              <a:buChar char="•"/>
            </a:pPr>
            <a:r>
              <a:rPr lang="en-US" sz="2600" dirty="0"/>
              <a:t>Confusing behavior can result from trying to manage these dilemmas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305800" cy="1143000"/>
          </a:xfrm>
        </p:spPr>
        <p:txBody>
          <a:bodyPr/>
          <a:lstStyle/>
          <a:p>
            <a:pPr eaLnBrk="1" hangingPunct="1">
              <a:defRPr/>
            </a:pPr>
            <a:r>
              <a:rPr lang="en-US" sz="3000" dirty="0"/>
              <a:t>Experience of  the VBA Claims Process</a:t>
            </a:r>
          </a:p>
        </p:txBody>
      </p:sp>
      <p:sp>
        <p:nvSpPr>
          <p:cNvPr id="3" name="Content Placeholder 2"/>
          <p:cNvSpPr>
            <a:spLocks noGrp="1"/>
          </p:cNvSpPr>
          <p:nvPr>
            <p:ph idx="1"/>
          </p:nvPr>
        </p:nvSpPr>
        <p:spPr>
          <a:xfrm>
            <a:off x="609600" y="1447800"/>
            <a:ext cx="7932738" cy="4522788"/>
          </a:xfrm>
        </p:spPr>
        <p:txBody>
          <a:bodyPr/>
          <a:lstStyle/>
          <a:p>
            <a:pPr eaLnBrk="1" hangingPunct="1">
              <a:defRPr/>
            </a:pPr>
            <a:r>
              <a:rPr lang="en-US" sz="2800" dirty="0"/>
              <a:t>Veterans who experienced MST often have </a:t>
            </a:r>
            <a:r>
              <a:rPr lang="en-US" sz="2600" dirty="0"/>
              <a:t>mixed feelings about seeking service connection</a:t>
            </a:r>
          </a:p>
          <a:p>
            <a:pPr eaLnBrk="1" hangingPunct="1">
              <a:defRPr/>
            </a:pPr>
            <a:endParaRPr lang="en-US" sz="200" dirty="0"/>
          </a:p>
          <a:p>
            <a:pPr lvl="1" eaLnBrk="1" hangingPunct="1">
              <a:defRPr/>
            </a:pPr>
            <a:r>
              <a:rPr lang="en-US" sz="2200" u="sng" dirty="0">
                <a:solidFill>
                  <a:srgbClr val="C4E884"/>
                </a:solidFill>
              </a:rPr>
              <a:t>(Some) pros: </a:t>
            </a:r>
          </a:p>
          <a:p>
            <a:pPr lvl="2" eaLnBrk="1" hangingPunct="1">
              <a:defRPr/>
            </a:pPr>
            <a:r>
              <a:rPr lang="en-US" sz="2200" dirty="0"/>
              <a:t>financial assistance</a:t>
            </a:r>
          </a:p>
          <a:p>
            <a:pPr lvl="2" eaLnBrk="1" hangingPunct="1">
              <a:defRPr/>
            </a:pPr>
            <a:r>
              <a:rPr lang="en-US" sz="2200" dirty="0"/>
              <a:t>potential for validation</a:t>
            </a:r>
          </a:p>
          <a:p>
            <a:pPr lvl="2" eaLnBrk="1" hangingPunct="1">
              <a:defRPr/>
            </a:pPr>
            <a:r>
              <a:rPr lang="en-US" sz="2200" dirty="0"/>
              <a:t>acknowledgement and “compensation”</a:t>
            </a:r>
          </a:p>
          <a:p>
            <a:pPr lvl="2" eaLnBrk="1" hangingPunct="1">
              <a:defRPr/>
            </a:pPr>
            <a:endParaRPr lang="en-US" sz="800" dirty="0"/>
          </a:p>
          <a:p>
            <a:pPr lvl="1" eaLnBrk="1" hangingPunct="1">
              <a:defRPr/>
            </a:pPr>
            <a:r>
              <a:rPr lang="en-US" sz="2200" u="sng" dirty="0">
                <a:solidFill>
                  <a:srgbClr val="C4E884"/>
                </a:solidFill>
              </a:rPr>
              <a:t>(Some) cons:</a:t>
            </a:r>
            <a:r>
              <a:rPr lang="en-US" sz="2200" dirty="0">
                <a:solidFill>
                  <a:srgbClr val="C4E884"/>
                </a:solidFill>
              </a:rPr>
              <a:t>  </a:t>
            </a:r>
          </a:p>
          <a:p>
            <a:pPr lvl="2" eaLnBrk="1" hangingPunct="1">
              <a:defRPr/>
            </a:pPr>
            <a:r>
              <a:rPr lang="en-US" sz="2200" dirty="0"/>
              <a:t>requires disclosure</a:t>
            </a:r>
          </a:p>
          <a:p>
            <a:pPr lvl="2" eaLnBrk="1" hangingPunct="1">
              <a:defRPr/>
            </a:pPr>
            <a:r>
              <a:rPr lang="en-US" sz="2200" dirty="0"/>
              <a:t>potential for invalidation</a:t>
            </a:r>
          </a:p>
          <a:p>
            <a:pPr lvl="2" eaLnBrk="1" hangingPunct="1">
              <a:defRPr/>
            </a:pPr>
            <a:r>
              <a:rPr lang="en-US" sz="2200" dirty="0"/>
              <a:t>requires confronting painful memories</a:t>
            </a:r>
          </a:p>
          <a:p>
            <a:pPr lvl="2" eaLnBrk="1" hangingPunct="1">
              <a:defRPr/>
            </a:pPr>
            <a:r>
              <a:rPr lang="en-US" sz="2200" dirty="0"/>
              <a:t>requires admitting to having difficulties</a:t>
            </a:r>
          </a:p>
          <a:p>
            <a:pPr lvl="2" eaLnBrk="1" hangingPunct="1">
              <a:defRPr/>
            </a:pPr>
            <a:r>
              <a:rPr lang="en-US" sz="2200" dirty="0"/>
              <a:t>requires dealing with government agency</a:t>
            </a:r>
          </a:p>
          <a:p>
            <a:pPr lvl="2" eaLnBrk="1" hangingPunct="1">
              <a:defRPr/>
            </a:pPr>
            <a:r>
              <a:rPr lang="en-US" sz="2200" dirty="0"/>
              <a:t>may provoke feelings of dependency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763000" cy="1143000"/>
          </a:xfrm>
        </p:spPr>
        <p:txBody>
          <a:bodyPr/>
          <a:lstStyle/>
          <a:p>
            <a:pPr eaLnBrk="1" hangingPunct="1">
              <a:defRPr/>
            </a:pPr>
            <a:r>
              <a:rPr lang="en-US" sz="3000" dirty="0"/>
              <a:t>Experience of the VBA Claims Process </a:t>
            </a:r>
            <a:r>
              <a:rPr lang="en-US" sz="1700" b="0" dirty="0"/>
              <a:t>(cont.)</a:t>
            </a:r>
          </a:p>
        </p:txBody>
      </p:sp>
      <p:sp>
        <p:nvSpPr>
          <p:cNvPr id="46085" name="Content Placeholder 2"/>
          <p:cNvSpPr>
            <a:spLocks noGrp="1"/>
          </p:cNvSpPr>
          <p:nvPr>
            <p:ph idx="1"/>
          </p:nvPr>
        </p:nvSpPr>
        <p:spPr>
          <a:xfrm>
            <a:off x="609600" y="1676400"/>
            <a:ext cx="8077200" cy="4294188"/>
          </a:xfrm>
        </p:spPr>
        <p:txBody>
          <a:bodyPr/>
          <a:lstStyle/>
          <a:p>
            <a:pPr eaLnBrk="1" hangingPunct="1">
              <a:buFont typeface="Arial" charset="0"/>
              <a:buChar char="•"/>
            </a:pPr>
            <a:r>
              <a:rPr lang="en-US" sz="3000" dirty="0"/>
              <a:t>The VBA claims process can be very difficult for some MST survivors </a:t>
            </a:r>
          </a:p>
          <a:p>
            <a:pPr eaLnBrk="1" hangingPunct="1">
              <a:buFont typeface="Arial" charset="0"/>
              <a:buChar char="•"/>
            </a:pPr>
            <a:r>
              <a:rPr lang="en-US" sz="3000" dirty="0"/>
              <a:t>Many Veterans experience an increase in symptoms </a:t>
            </a:r>
          </a:p>
          <a:p>
            <a:pPr eaLnBrk="1" hangingPunct="1">
              <a:buFont typeface="Arial" charset="0"/>
              <a:buChar char="•"/>
            </a:pPr>
            <a:r>
              <a:rPr lang="en-US" sz="3000" dirty="0"/>
              <a:t>Even after their claim is resolved, Veterans  may continue to experience distress about it</a:t>
            </a:r>
          </a:p>
          <a:p>
            <a:pPr eaLnBrk="1" hangingPunct="1">
              <a:buFont typeface="Arial" charset="0"/>
              <a:buChar char="•"/>
            </a:pPr>
            <a:endParaRPr lang="en-US" sz="3000" dirty="0"/>
          </a:p>
          <a:p>
            <a:pPr lvl="1" eaLnBrk="1" hangingPunct="1">
              <a:spcBef>
                <a:spcPct val="0"/>
              </a:spcBef>
              <a:buFont typeface="Arial" charset="0"/>
              <a:buNone/>
            </a:pPr>
            <a:endParaRPr lang="en-US" dirty="0"/>
          </a:p>
          <a:p>
            <a:pPr eaLnBrk="1" hangingPunct="1">
              <a:buFont typeface="Arial" charset="0"/>
              <a:buNone/>
            </a:pPr>
            <a:endParaRPr lang="en-US" dirty="0"/>
          </a:p>
          <a:p>
            <a:pPr eaLnBrk="1" hangingPunct="1">
              <a:buFont typeface="Arial" charset="0"/>
              <a:buChar cha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1143000"/>
          </a:xfrm>
        </p:spPr>
        <p:txBody>
          <a:bodyPr/>
          <a:lstStyle/>
          <a:p>
            <a:pPr>
              <a:defRPr/>
            </a:pPr>
            <a:r>
              <a:rPr lang="en-US" sz="2700" dirty="0"/>
              <a:t>How Might This Show Up in Your Interactions With Veterans Who Experienced MST?</a:t>
            </a:r>
          </a:p>
        </p:txBody>
      </p:sp>
      <p:sp>
        <p:nvSpPr>
          <p:cNvPr id="43013" name="Content Placeholder 2"/>
          <p:cNvSpPr>
            <a:spLocks noGrp="1"/>
          </p:cNvSpPr>
          <p:nvPr>
            <p:ph idx="1"/>
          </p:nvPr>
        </p:nvSpPr>
        <p:spPr>
          <a:xfrm>
            <a:off x="609600" y="1447800"/>
            <a:ext cx="7932738" cy="4522788"/>
          </a:xfrm>
        </p:spPr>
        <p:txBody>
          <a:bodyPr/>
          <a:lstStyle/>
          <a:p>
            <a:pPr>
              <a:spcBef>
                <a:spcPts val="400"/>
              </a:spcBef>
              <a:buFont typeface="Arial" charset="0"/>
              <a:buChar char="•"/>
            </a:pPr>
            <a:r>
              <a:rPr lang="en-US" sz="2600" dirty="0"/>
              <a:t>Delay in providing you with personal statement</a:t>
            </a:r>
          </a:p>
          <a:p>
            <a:pPr>
              <a:spcBef>
                <a:spcPts val="400"/>
              </a:spcBef>
              <a:buFont typeface="Arial" charset="0"/>
              <a:buChar char="•"/>
            </a:pPr>
            <a:r>
              <a:rPr lang="en-US" sz="2600" dirty="0"/>
              <a:t>Delay in providing you with other documentation</a:t>
            </a:r>
          </a:p>
          <a:p>
            <a:pPr>
              <a:spcBef>
                <a:spcPts val="400"/>
              </a:spcBef>
              <a:buFont typeface="Arial" charset="0"/>
              <a:buChar char="•"/>
            </a:pPr>
            <a:r>
              <a:rPr lang="en-US" sz="2600" dirty="0"/>
              <a:t>Distress at the thought of a compensation and pension exam</a:t>
            </a:r>
          </a:p>
          <a:p>
            <a:pPr>
              <a:spcBef>
                <a:spcPts val="400"/>
              </a:spcBef>
              <a:buFont typeface="Arial" charset="0"/>
              <a:buChar char="•"/>
            </a:pPr>
            <a:r>
              <a:rPr lang="en-US" sz="2600" dirty="0"/>
              <a:t>Failure to follow through with aspects of the claims process</a:t>
            </a:r>
          </a:p>
          <a:p>
            <a:pPr>
              <a:spcBef>
                <a:spcPts val="400"/>
              </a:spcBef>
              <a:buFont typeface="Arial" charset="0"/>
              <a:buChar char="•"/>
            </a:pPr>
            <a:r>
              <a:rPr lang="en-US" sz="2600" dirty="0"/>
              <a:t>Indecisiveness</a:t>
            </a:r>
          </a:p>
          <a:p>
            <a:pPr>
              <a:spcBef>
                <a:spcPts val="400"/>
              </a:spcBef>
              <a:buFont typeface="Arial" charset="0"/>
              <a:buChar char="•"/>
            </a:pPr>
            <a:r>
              <a:rPr lang="en-US" sz="2600" dirty="0"/>
              <a:t>Angry or strong reactions to relatively benign encounters or issues</a:t>
            </a:r>
          </a:p>
          <a:p>
            <a:pPr>
              <a:spcBef>
                <a:spcPts val="400"/>
              </a:spcBef>
              <a:buFont typeface="Arial" charset="0"/>
              <a:buChar char="•"/>
            </a:pPr>
            <a:r>
              <a:rPr lang="en-US" sz="2600" dirty="0"/>
              <a:t>Extremes of behavior</a:t>
            </a:r>
          </a:p>
          <a:p>
            <a:pPr>
              <a:spcBef>
                <a:spcPts val="400"/>
              </a:spcBef>
              <a:buFont typeface="Arial" charset="0"/>
              <a:buChar char="•"/>
            </a:pPr>
            <a:r>
              <a:rPr lang="en-US" sz="2600" dirty="0"/>
              <a:t>Frequent contacts asking for updates</a:t>
            </a:r>
          </a:p>
          <a:p>
            <a:pPr>
              <a:buFont typeface="Arial" charset="0"/>
              <a:buChar char="•"/>
            </a:pPr>
            <a:endParaRPr lang="en-US" dirty="0"/>
          </a:p>
          <a:p>
            <a:pPr>
              <a:buFont typeface="Arial" charset="0"/>
              <a:buChar cha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362200"/>
            <a:ext cx="8145463" cy="1905000"/>
          </a:xfrm>
        </p:spPr>
        <p:txBody>
          <a:bodyPr/>
          <a:lstStyle/>
          <a:p>
            <a:pPr algn="ctr" eaLnBrk="1" hangingPunct="1">
              <a:defRPr/>
            </a:pPr>
            <a:r>
              <a:rPr lang="en-US" sz="2800" b="0" dirty="0">
                <a:solidFill>
                  <a:schemeClr val="tx1"/>
                </a:solidFill>
              </a:rPr>
              <a:t>Research has shown that trauma survivors’ experiences when interacting with </a:t>
            </a:r>
            <a:br>
              <a:rPr lang="en-US" sz="2800" b="0" dirty="0">
                <a:solidFill>
                  <a:schemeClr val="tx1"/>
                </a:solidFill>
              </a:rPr>
            </a:br>
            <a:r>
              <a:rPr lang="en-US" sz="2800" b="0" dirty="0">
                <a:solidFill>
                  <a:schemeClr val="tx1"/>
                </a:solidFill>
              </a:rPr>
              <a:t>authorities and systems can have a </a:t>
            </a:r>
            <a:br>
              <a:rPr lang="en-US" sz="2800" b="0" dirty="0">
                <a:solidFill>
                  <a:schemeClr val="tx1"/>
                </a:solidFill>
              </a:rPr>
            </a:br>
            <a:r>
              <a:rPr lang="en-US" sz="2800" b="0" dirty="0">
                <a:solidFill>
                  <a:schemeClr val="tx1"/>
                </a:solidFill>
              </a:rPr>
              <a:t>strong impact on their recovery.</a:t>
            </a:r>
            <a:br>
              <a:rPr lang="en-US" sz="2800" b="0" dirty="0">
                <a:solidFill>
                  <a:schemeClr val="tx1"/>
                </a:solidFill>
              </a:rPr>
            </a:br>
            <a:r>
              <a:rPr lang="en-US" sz="2800" b="0" dirty="0">
                <a:solidFill>
                  <a:schemeClr val="tx1"/>
                </a:solidFill>
              </a:rPr>
              <a:t>Negative experiences can </a:t>
            </a:r>
            <a:br>
              <a:rPr lang="en-US" sz="2800" b="0" dirty="0">
                <a:solidFill>
                  <a:schemeClr val="tx1"/>
                </a:solidFill>
              </a:rPr>
            </a:br>
            <a:r>
              <a:rPr lang="en-US" sz="2800" b="0" dirty="0">
                <a:solidFill>
                  <a:schemeClr val="tx1"/>
                </a:solidFill>
              </a:rPr>
              <a:t>compound the original trauma.</a:t>
            </a:r>
            <a:br>
              <a:rPr lang="en-US" sz="2800" b="0" dirty="0">
                <a:solidFill>
                  <a:schemeClr val="tx1"/>
                </a:solidFill>
              </a:rPr>
            </a:br>
            <a:br>
              <a:rPr lang="en-US" sz="2800" b="0" dirty="0">
                <a:solidFill>
                  <a:schemeClr val="tx1"/>
                </a:solidFill>
              </a:rPr>
            </a:br>
            <a:r>
              <a:rPr lang="en-US" sz="2800" b="0" dirty="0">
                <a:solidFill>
                  <a:srgbClr val="C4E884"/>
                </a:solidFill>
              </a:rPr>
              <a:t>The good news: </a:t>
            </a:r>
            <a:r>
              <a:rPr lang="en-US" sz="2800" b="0" dirty="0">
                <a:solidFill>
                  <a:schemeClr val="tx1"/>
                </a:solidFill>
              </a:rPr>
              <a:t>this means that even if you’re </a:t>
            </a:r>
            <a:br>
              <a:rPr lang="en-US" sz="2800" b="0" dirty="0">
                <a:solidFill>
                  <a:schemeClr val="tx1"/>
                </a:solidFill>
              </a:rPr>
            </a:br>
            <a:r>
              <a:rPr lang="en-US" sz="2800" b="0" dirty="0">
                <a:solidFill>
                  <a:schemeClr val="tx1"/>
                </a:solidFill>
              </a:rPr>
              <a:t>not a treatment provider, how you treat </a:t>
            </a:r>
            <a:br>
              <a:rPr lang="en-US" sz="2800" b="0" dirty="0">
                <a:solidFill>
                  <a:schemeClr val="tx1"/>
                </a:solidFill>
              </a:rPr>
            </a:br>
            <a:r>
              <a:rPr lang="en-US" sz="2800" b="0" dirty="0">
                <a:solidFill>
                  <a:schemeClr val="tx1"/>
                </a:solidFill>
              </a:rPr>
              <a:t>Veterans can make a real difference.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Things You Can Do</a:t>
            </a:r>
          </a:p>
        </p:txBody>
      </p:sp>
      <p:sp>
        <p:nvSpPr>
          <p:cNvPr id="48133" name="Content Placeholder 2"/>
          <p:cNvSpPr>
            <a:spLocks noGrp="1"/>
          </p:cNvSpPr>
          <p:nvPr>
            <p:ph idx="1"/>
          </p:nvPr>
        </p:nvSpPr>
        <p:spPr>
          <a:xfrm>
            <a:off x="609600" y="1447800"/>
            <a:ext cx="7932738" cy="5410200"/>
          </a:xfrm>
        </p:spPr>
        <p:txBody>
          <a:bodyPr/>
          <a:lstStyle/>
          <a:p>
            <a:pPr eaLnBrk="1" hangingPunct="1">
              <a:buFont typeface="Arial" charset="0"/>
              <a:buChar char="•"/>
            </a:pPr>
            <a:r>
              <a:rPr lang="en-US" sz="2400" dirty="0"/>
              <a:t>Respond sensitively to requests to speak to someone about MST</a:t>
            </a:r>
          </a:p>
          <a:p>
            <a:pPr eaLnBrk="1" hangingPunct="1">
              <a:buFont typeface="Arial" charset="0"/>
              <a:buChar char="•"/>
            </a:pPr>
            <a:r>
              <a:rPr lang="en-US" sz="2400" dirty="0"/>
              <a:t>Ensure that requests to meet with staff of a certain gender are accommodated</a:t>
            </a:r>
          </a:p>
          <a:p>
            <a:pPr eaLnBrk="1" hangingPunct="1">
              <a:buFont typeface="Arial" charset="0"/>
              <a:buChar char="•"/>
            </a:pPr>
            <a:r>
              <a:rPr lang="en-US" sz="2400" dirty="0"/>
              <a:t>Remember that most Veterans do not understand that there is a difference between VHA and VBA</a:t>
            </a:r>
          </a:p>
          <a:p>
            <a:pPr lvl="1" eaLnBrk="1" hangingPunct="1"/>
            <a:r>
              <a:rPr lang="en-US" sz="2200" dirty="0"/>
              <a:t>Eligibility for treatment is separate from VBA claim</a:t>
            </a:r>
          </a:p>
          <a:p>
            <a:pPr eaLnBrk="1" hangingPunct="1">
              <a:buFont typeface="Arial" charset="0"/>
              <a:buChar char="•"/>
            </a:pPr>
            <a:r>
              <a:rPr lang="en-US" sz="2400" dirty="0"/>
              <a:t>Offer options and choices when possible</a:t>
            </a:r>
          </a:p>
          <a:p>
            <a:pPr eaLnBrk="1" hangingPunct="1">
              <a:buFont typeface="Arial" charset="0"/>
              <a:buNone/>
            </a:pPr>
            <a:endParaRPr lang="en-US" sz="2400" dirty="0"/>
          </a:p>
          <a:p>
            <a:pPr eaLnBrk="1" hangingPunct="1">
              <a:buFont typeface="Arial" charset="0"/>
              <a:buChar char="•"/>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Why This Topic?</a:t>
            </a:r>
          </a:p>
        </p:txBody>
      </p:sp>
      <p:sp>
        <p:nvSpPr>
          <p:cNvPr id="18437" name="Content Placeholder 2"/>
          <p:cNvSpPr>
            <a:spLocks noGrp="1"/>
          </p:cNvSpPr>
          <p:nvPr>
            <p:ph idx="1"/>
          </p:nvPr>
        </p:nvSpPr>
        <p:spPr>
          <a:xfrm>
            <a:off x="609600" y="1447800"/>
            <a:ext cx="7932738" cy="4953000"/>
          </a:xfrm>
        </p:spPr>
        <p:txBody>
          <a:bodyPr/>
          <a:lstStyle/>
          <a:p>
            <a:pPr eaLnBrk="1" hangingPunct="1">
              <a:buFont typeface="Arial" charset="0"/>
              <a:buChar char="•"/>
            </a:pPr>
            <a:r>
              <a:rPr lang="en-US" sz="2400" dirty="0"/>
              <a:t>There are special statutes, policies, and benefits related to MST</a:t>
            </a:r>
          </a:p>
          <a:p>
            <a:pPr marL="255588" lvl="1" eaLnBrk="1" hangingPunct="1">
              <a:spcBef>
                <a:spcPct val="0"/>
              </a:spcBef>
              <a:buClr>
                <a:srgbClr val="92D050"/>
              </a:buClr>
            </a:pPr>
            <a:r>
              <a:rPr lang="en-US" sz="2400" dirty="0"/>
              <a:t>Knowing more about MST can help you do your job more effectively and sensitively </a:t>
            </a:r>
          </a:p>
          <a:p>
            <a:pPr marL="484188" lvl="2" eaLnBrk="1" hangingPunct="1">
              <a:spcBef>
                <a:spcPct val="0"/>
              </a:spcBef>
              <a:buClr>
                <a:schemeClr val="tx1"/>
              </a:buClr>
              <a:buFont typeface="Arial" charset="0"/>
              <a:buChar char="•"/>
            </a:pPr>
            <a:r>
              <a:rPr lang="en-US" sz="2200" dirty="0"/>
              <a:t>MST survivors may have special needs during the C&amp;P process</a:t>
            </a:r>
          </a:p>
          <a:p>
            <a:pPr marL="484188" lvl="2" eaLnBrk="1" hangingPunct="1">
              <a:spcBef>
                <a:spcPct val="0"/>
              </a:spcBef>
              <a:buClr>
                <a:schemeClr val="tx1"/>
              </a:buClr>
              <a:buFont typeface="Arial" charset="0"/>
              <a:buChar char="•"/>
            </a:pPr>
            <a:r>
              <a:rPr lang="en-US" sz="2200" dirty="0"/>
              <a:t>Some survivor behaviors may be confusing if you don’t understand their experience at the time and afterwards</a:t>
            </a:r>
          </a:p>
          <a:p>
            <a:pPr eaLnBrk="1" hangingPunct="1">
              <a:buFont typeface="Arial" charset="0"/>
              <a:buChar char="•"/>
            </a:pPr>
            <a:r>
              <a:rPr lang="en-US" sz="2400" dirty="0"/>
              <a:t>Although I focus on MST, much of what I present today applies to “personal trauma” or traumas and severe stressors more generally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Things You Can Do </a:t>
            </a:r>
            <a:r>
              <a:rPr lang="en-US" sz="1800" dirty="0"/>
              <a:t>(cont.)</a:t>
            </a:r>
          </a:p>
        </p:txBody>
      </p:sp>
      <p:sp>
        <p:nvSpPr>
          <p:cNvPr id="45061" name="Content Placeholder 2"/>
          <p:cNvSpPr>
            <a:spLocks noGrp="1"/>
          </p:cNvSpPr>
          <p:nvPr>
            <p:ph idx="1"/>
          </p:nvPr>
        </p:nvSpPr>
        <p:spPr>
          <a:xfrm>
            <a:off x="609600" y="1447800"/>
            <a:ext cx="7932738" cy="4953000"/>
          </a:xfrm>
        </p:spPr>
        <p:txBody>
          <a:bodyPr/>
          <a:lstStyle/>
          <a:p>
            <a:pPr eaLnBrk="1" hangingPunct="1">
              <a:spcBef>
                <a:spcPts val="600"/>
              </a:spcBef>
              <a:defRPr/>
            </a:pPr>
            <a:r>
              <a:rPr lang="en-US" sz="2600" dirty="0"/>
              <a:t>Recognize the difficulty of the claims process for some Veterans</a:t>
            </a:r>
          </a:p>
          <a:p>
            <a:pPr lvl="1" eaLnBrk="1" hangingPunct="1">
              <a:spcBef>
                <a:spcPts val="600"/>
              </a:spcBef>
              <a:defRPr/>
            </a:pPr>
            <a:r>
              <a:rPr lang="en-US" sz="2200" dirty="0"/>
              <a:t>Acknowledge this, anticipate a possible increase in symptoms, and encourage the Veteran to identify sources of support (including treatment through VHA)</a:t>
            </a:r>
          </a:p>
          <a:p>
            <a:pPr lvl="1" eaLnBrk="1" hangingPunct="1">
              <a:spcBef>
                <a:spcPts val="600"/>
              </a:spcBef>
              <a:defRPr/>
            </a:pPr>
            <a:r>
              <a:rPr lang="en-US" sz="2200" i="1" dirty="0">
                <a:solidFill>
                  <a:schemeClr val="accent1">
                    <a:lumMod val="60000"/>
                    <a:lumOff val="40000"/>
                  </a:schemeClr>
                </a:solidFill>
              </a:rPr>
              <a:t>“Some of the Veterans I’ve met with have found it helpful to talk with someone about their experiences.  The VA offers free counseling related to MST. I can give you the name of our local VAMC’s MST Coordinator if you like.  After talking with her about your options, you could decide if you wanted to take it any further.”</a:t>
            </a:r>
          </a:p>
          <a:p>
            <a:pPr lvl="1" eaLnBrk="1" hangingPunct="1">
              <a:defRPr/>
            </a:pPr>
            <a:endParaRPr lang="en-US" dirty="0"/>
          </a:p>
          <a:p>
            <a:pPr lvl="1" eaLnBrk="1" hangingPunct="1">
              <a:defRPr/>
            </a:pPr>
            <a:endParaRPr lang="en-US" dirty="0"/>
          </a:p>
          <a:p>
            <a:pPr eaLnBrk="1" hangingPunct="1">
              <a:buFont typeface="Arial" charset="0"/>
              <a:buNone/>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 Healthcare Services</a:t>
            </a:r>
          </a:p>
        </p:txBody>
      </p:sp>
      <p:sp>
        <p:nvSpPr>
          <p:cNvPr id="3" name="Content Placeholder 2"/>
          <p:cNvSpPr>
            <a:spLocks noGrp="1"/>
          </p:cNvSpPr>
          <p:nvPr>
            <p:ph idx="1"/>
          </p:nvPr>
        </p:nvSpPr>
        <p:spPr/>
        <p:txBody>
          <a:bodyPr/>
          <a:lstStyle/>
          <a:p>
            <a:r>
              <a:rPr lang="en-US" dirty="0"/>
              <a:t>Every VA Medical Center has providers knowledgeable about MST</a:t>
            </a:r>
          </a:p>
          <a:p>
            <a:r>
              <a:rPr lang="en-US" dirty="0"/>
              <a:t>Every VA Medical Center provides MST-related mental health outpatient services</a:t>
            </a:r>
          </a:p>
          <a:p>
            <a:pPr lvl="1"/>
            <a:r>
              <a:rPr lang="en-US" dirty="0"/>
              <a:t>Formal psychological assessment and evaluation, psychiatry, and individual and group psychotherapy</a:t>
            </a:r>
          </a:p>
          <a:p>
            <a:pPr lvl="1"/>
            <a:r>
              <a:rPr lang="en-US" dirty="0"/>
              <a:t>Specialty services to target problems such as posttraumatic stress disorder, substance abuse, depression, and homelessness</a:t>
            </a:r>
          </a:p>
          <a:p>
            <a:pPr lvl="1"/>
            <a:r>
              <a:rPr lang="en-US" dirty="0"/>
              <a:t>Evidenced-based therapies are available at all VA Medical Centers</a:t>
            </a:r>
          </a:p>
          <a:p>
            <a:r>
              <a:rPr lang="en-US" dirty="0"/>
              <a:t>Many VHA facilities have specialized outpatient treatment teams or clinics focusing explicitly on sexual trauma</a:t>
            </a:r>
          </a:p>
          <a:p>
            <a:r>
              <a:rPr lang="en-US" dirty="0"/>
              <a:t>Vet Centers have specially trained counselors</a:t>
            </a:r>
          </a:p>
          <a:p>
            <a:endParaRPr lang="en-US" dirty="0"/>
          </a:p>
          <a:p>
            <a:endParaRPr lang="en-US" dirty="0"/>
          </a:p>
        </p:txBody>
      </p:sp>
    </p:spTree>
    <p:extLst>
      <p:ext uri="{BB962C8B-B14F-4D97-AF65-F5344CB8AC3E}">
        <p14:creationId xmlns:p14="http://schemas.microsoft.com/office/powerpoint/2010/main" val="4287291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 Healthcare Services </a:t>
            </a:r>
            <a:r>
              <a:rPr lang="en-US" sz="1800" dirty="0"/>
              <a:t>(cont.)</a:t>
            </a:r>
          </a:p>
        </p:txBody>
      </p:sp>
      <p:sp>
        <p:nvSpPr>
          <p:cNvPr id="3" name="Content Placeholder 2"/>
          <p:cNvSpPr>
            <a:spLocks noGrp="1"/>
          </p:cNvSpPr>
          <p:nvPr>
            <p:ph idx="1"/>
          </p:nvPr>
        </p:nvSpPr>
        <p:spPr/>
        <p:txBody>
          <a:bodyPr/>
          <a:lstStyle/>
          <a:p>
            <a:r>
              <a:rPr lang="en-US" dirty="0"/>
              <a:t>For Veterans who need more intense treatment</a:t>
            </a:r>
            <a:r>
              <a:rPr lang="en-US" i="1" dirty="0"/>
              <a:t>, </a:t>
            </a:r>
            <a:r>
              <a:rPr lang="en-US" dirty="0"/>
              <a:t>many VHA facilities offer mental health residential rehabilitation and treatment programming , a resource which is rare to non-existent in the private sector</a:t>
            </a:r>
          </a:p>
          <a:p>
            <a:r>
              <a:rPr lang="en-US" dirty="0"/>
              <a:t>VA also has inpatient programs available for acute care needs (e.g., psychiatric emergencies and stabilization, medication adjustment)</a:t>
            </a:r>
          </a:p>
          <a:p>
            <a:r>
              <a:rPr lang="en-US" dirty="0"/>
              <a:t>Nationwide there are almost two dozen programs that offer specialized MST treatment in residential or inpatient settings</a:t>
            </a:r>
          </a:p>
          <a:p>
            <a:r>
              <a:rPr lang="en-US" dirty="0"/>
              <a:t>To accommodate Veterans who do not feel comfortable in mixed-gender treatment settings, some facilities have separate programs for men and women. All residential and inpatient MST programs have separate sleeping areas for men and women.</a:t>
            </a:r>
          </a:p>
          <a:p>
            <a:endParaRPr lang="en-US" dirty="0"/>
          </a:p>
        </p:txBody>
      </p:sp>
    </p:spTree>
    <p:extLst>
      <p:ext uri="{BB962C8B-B14F-4D97-AF65-F5344CB8AC3E}">
        <p14:creationId xmlns:p14="http://schemas.microsoft.com/office/powerpoint/2010/main" val="14499414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Handling Strong Reactions</a:t>
            </a:r>
          </a:p>
        </p:txBody>
      </p:sp>
      <p:sp>
        <p:nvSpPr>
          <p:cNvPr id="51205" name="Content Placeholder 2"/>
          <p:cNvSpPr>
            <a:spLocks noGrp="1"/>
          </p:cNvSpPr>
          <p:nvPr>
            <p:ph idx="1"/>
          </p:nvPr>
        </p:nvSpPr>
        <p:spPr>
          <a:xfrm>
            <a:off x="609600" y="1447800"/>
            <a:ext cx="7932738" cy="4953000"/>
          </a:xfrm>
        </p:spPr>
        <p:txBody>
          <a:bodyPr/>
          <a:lstStyle/>
          <a:p>
            <a:pPr eaLnBrk="1" hangingPunct="1">
              <a:buFont typeface="Arial" charset="0"/>
              <a:buChar char="•"/>
            </a:pPr>
            <a:r>
              <a:rPr lang="en-US" sz="2800" dirty="0"/>
              <a:t>Inevitably, there will be times when Veterans have strong reactions to the claims process</a:t>
            </a:r>
          </a:p>
          <a:p>
            <a:pPr eaLnBrk="1" hangingPunct="1">
              <a:buFont typeface="Arial" charset="0"/>
              <a:buChar char="•"/>
            </a:pPr>
            <a:r>
              <a:rPr lang="en-US" sz="2800" dirty="0"/>
              <a:t>At these times, it can be helpful to:</a:t>
            </a:r>
          </a:p>
          <a:p>
            <a:pPr lvl="1" eaLnBrk="1" hangingPunct="1">
              <a:spcBef>
                <a:spcPts val="1200"/>
              </a:spcBef>
            </a:pPr>
            <a:r>
              <a:rPr lang="en-US" sz="2400" dirty="0"/>
              <a:t>Listen empathically, acknowledging the Veteran’s distress</a:t>
            </a:r>
          </a:p>
          <a:p>
            <a:pPr lvl="1" eaLnBrk="1" hangingPunct="1">
              <a:spcBef>
                <a:spcPts val="1200"/>
              </a:spcBef>
            </a:pPr>
            <a:r>
              <a:rPr lang="en-US" sz="2400" dirty="0"/>
              <a:t>Apologize, if appropriate</a:t>
            </a:r>
          </a:p>
          <a:p>
            <a:pPr lvl="1" eaLnBrk="1" hangingPunct="1">
              <a:spcBef>
                <a:spcPts val="1200"/>
              </a:spcBef>
            </a:pPr>
            <a:r>
              <a:rPr lang="en-US" sz="2400" dirty="0"/>
              <a:t>Explain the reasoning behind your behavior</a:t>
            </a:r>
          </a:p>
          <a:p>
            <a:pPr lvl="1" eaLnBrk="1" hangingPunct="1">
              <a:spcBef>
                <a:spcPts val="1200"/>
              </a:spcBef>
            </a:pPr>
            <a:r>
              <a:rPr lang="en-US" sz="2400" dirty="0"/>
              <a:t>Ask the Veteran what you can do to help</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Prioritize Self-Care</a:t>
            </a:r>
            <a:br>
              <a:rPr lang="en-US" dirty="0"/>
            </a:br>
            <a:endParaRPr lang="en-US" dirty="0"/>
          </a:p>
        </p:txBody>
      </p:sp>
      <p:sp>
        <p:nvSpPr>
          <p:cNvPr id="3" name="Content Placeholder 2"/>
          <p:cNvSpPr>
            <a:spLocks noGrp="1"/>
          </p:cNvSpPr>
          <p:nvPr>
            <p:ph idx="1"/>
          </p:nvPr>
        </p:nvSpPr>
        <p:spPr/>
        <p:txBody>
          <a:bodyPr/>
          <a:lstStyle/>
          <a:p>
            <a:pPr lvl="1"/>
            <a:r>
              <a:rPr lang="en-US" sz="2800" dirty="0"/>
              <a:t>The emotional demands of working with trauma survivors and our strengths as providers – empathy, ability to care genuinely about others, and capacity to go difficult places – leave us vulnerable to depletion</a:t>
            </a:r>
          </a:p>
          <a:p>
            <a:pPr marL="365760" lvl="1" indent="0">
              <a:buNone/>
            </a:pPr>
            <a:endParaRPr lang="en-US" sz="2800" dirty="0"/>
          </a:p>
          <a:p>
            <a:pPr lvl="1"/>
            <a:r>
              <a:rPr lang="en-US" sz="2800" dirty="0"/>
              <a:t>In our life more generally, it is important to remain grounded in what is meaningful, gratifying, and enjoyable to us</a:t>
            </a:r>
          </a:p>
          <a:p>
            <a:pPr marL="26988" indent="0">
              <a:buNone/>
            </a:pPr>
            <a:endParaRPr lang="en-US" dirty="0"/>
          </a:p>
        </p:txBody>
      </p:sp>
    </p:spTree>
    <p:extLst>
      <p:ext uri="{BB962C8B-B14F-4D97-AF65-F5344CB8AC3E}">
        <p14:creationId xmlns:p14="http://schemas.microsoft.com/office/powerpoint/2010/main" val="27773197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31343" cy="1143000"/>
          </a:xfrm>
        </p:spPr>
        <p:txBody>
          <a:bodyPr>
            <a:normAutofit fontScale="90000"/>
          </a:bodyPr>
          <a:lstStyle/>
          <a:p>
            <a:pPr eaLnBrk="1" fontAlgn="auto" hangingPunct="1">
              <a:spcAft>
                <a:spcPts val="0"/>
              </a:spcAft>
              <a:defRPr/>
            </a:pPr>
            <a:r>
              <a:rPr lang="en-US" sz="3800" dirty="0"/>
              <a:t>Resources &amp; Ways to Learn More</a:t>
            </a:r>
            <a:endParaRPr lang="en-US" sz="2000" dirty="0"/>
          </a:p>
        </p:txBody>
      </p:sp>
      <p:sp>
        <p:nvSpPr>
          <p:cNvPr id="55301" name="Content Placeholder 2"/>
          <p:cNvSpPr>
            <a:spLocks noGrp="1"/>
          </p:cNvSpPr>
          <p:nvPr>
            <p:ph idx="1"/>
          </p:nvPr>
        </p:nvSpPr>
        <p:spPr>
          <a:xfrm>
            <a:off x="304800" y="1447800"/>
            <a:ext cx="8401050" cy="735012"/>
          </a:xfrm>
        </p:spPr>
        <p:txBody>
          <a:bodyPr/>
          <a:lstStyle/>
          <a:p>
            <a:pPr marL="26988" indent="0" algn="ctr" eaLnBrk="1" hangingPunct="1">
              <a:buNone/>
              <a:defRPr/>
            </a:pPr>
            <a:r>
              <a:rPr lang="en-US" sz="2400" dirty="0">
                <a:solidFill>
                  <a:srgbClr val="FFC000"/>
                </a:solidFill>
                <a:latin typeface="+mj-lt"/>
                <a:cs typeface="Arial" charset="0"/>
              </a:rPr>
              <a:t>Your local VAMC’s MST Coordinator</a:t>
            </a:r>
          </a:p>
          <a:p>
            <a:pPr marL="26988" indent="0" algn="ctr" eaLnBrk="1" hangingPunct="1">
              <a:buNone/>
              <a:defRPr/>
            </a:pPr>
            <a:r>
              <a:rPr lang="en-US" u="sng" dirty="0">
                <a:solidFill>
                  <a:prstClr val="white"/>
                </a:solidFill>
              </a:rPr>
              <a:t>Contact info:</a:t>
            </a:r>
            <a:br>
              <a:rPr lang="en-US" dirty="0">
                <a:solidFill>
                  <a:prstClr val="white"/>
                </a:solidFill>
              </a:rPr>
            </a:br>
            <a:r>
              <a:rPr lang="en-US" dirty="0">
                <a:solidFill>
                  <a:prstClr val="white"/>
                </a:solidFill>
              </a:rPr>
              <a:t>Christina McNeely, MSW, LCSW</a:t>
            </a:r>
            <a:br>
              <a:rPr lang="en-US" dirty="0">
                <a:solidFill>
                  <a:prstClr val="white"/>
                </a:solidFill>
              </a:rPr>
            </a:br>
            <a:r>
              <a:rPr lang="en-US" u="sng" dirty="0">
                <a:solidFill>
                  <a:srgbClr val="C4E884"/>
                </a:solidFill>
              </a:rPr>
              <a:t>317-988-3449</a:t>
            </a:r>
          </a:p>
          <a:p>
            <a:pPr marL="26988" indent="0" algn="ctr" eaLnBrk="1" hangingPunct="1">
              <a:buNone/>
              <a:defRPr/>
            </a:pPr>
            <a:r>
              <a:rPr lang="en-US" u="sng" dirty="0">
                <a:solidFill>
                  <a:srgbClr val="C4E884"/>
                </a:solidFill>
              </a:rPr>
              <a:t>christina.mcneely@va.gov</a:t>
            </a:r>
          </a:p>
          <a:p>
            <a:pPr marL="26988" indent="0" algn="ctr">
              <a:buNone/>
            </a:pPr>
            <a:endParaRPr lang="en-US" sz="2400" u="sng" dirty="0">
              <a:solidFill>
                <a:srgbClr val="C4E884"/>
              </a:solidFill>
              <a:latin typeface="Arial" charset="0"/>
              <a:cs typeface="Arial" charset="0"/>
            </a:endParaRPr>
          </a:p>
          <a:p>
            <a:pPr marL="26988" indent="0">
              <a:buNone/>
            </a:pPr>
            <a:endParaRPr lang="en-US" dirty="0"/>
          </a:p>
          <a:p>
            <a:pPr marL="26988" indent="0">
              <a:buNone/>
            </a:pPr>
            <a:endParaRPr lang="en-US" dirty="0"/>
          </a:p>
          <a:p>
            <a:pPr marL="26988" indent="0" algn="ctr">
              <a:buNone/>
            </a:pPr>
            <a:r>
              <a:rPr lang="en-US" sz="3200" b="1" dirty="0">
                <a:solidFill>
                  <a:srgbClr val="92D050"/>
                </a:solidFill>
              </a:rPr>
              <a:t>Thank you for the important work you do to help VA assist MST survivors!</a:t>
            </a:r>
            <a:endParaRPr lang="en-US" sz="3200" b="1" dirty="0">
              <a:solidFill>
                <a:srgbClr val="92D050"/>
              </a:solidFill>
              <a:latin typeface="Arial" charset="0"/>
              <a:cs typeface="Arial" charset="0"/>
            </a:endParaRPr>
          </a:p>
        </p:txBody>
      </p:sp>
      <p:sp>
        <p:nvSpPr>
          <p:cNvPr id="8" name="TextBox 7"/>
          <p:cNvSpPr txBox="1"/>
          <p:nvPr/>
        </p:nvSpPr>
        <p:spPr>
          <a:xfrm>
            <a:off x="1257300" y="3810000"/>
            <a:ext cx="6515100" cy="1446550"/>
          </a:xfrm>
          <a:prstGeom prst="rect">
            <a:avLst/>
          </a:prstGeom>
          <a:noFill/>
        </p:spPr>
        <p:txBody>
          <a:bodyPr>
            <a:spAutoFit/>
          </a:bodyPr>
          <a:lstStyle/>
          <a:p>
            <a:pPr algn="ctr" fontAlgn="auto">
              <a:spcBef>
                <a:spcPts val="0"/>
              </a:spcBef>
              <a:spcAft>
                <a:spcPts val="0"/>
              </a:spcAft>
              <a:buClr>
                <a:srgbClr val="92D050"/>
              </a:buClr>
              <a:buSzPct val="95000"/>
              <a:defRPr/>
            </a:pPr>
            <a:r>
              <a:rPr lang="en-US" sz="2400" dirty="0">
                <a:solidFill>
                  <a:srgbClr val="FFC000"/>
                </a:solidFill>
                <a:latin typeface="+mj-lt"/>
                <a:cs typeface="Arial" pitchFamily="34" charset="0"/>
              </a:rPr>
              <a:t>VA Internet website</a:t>
            </a:r>
          </a:p>
          <a:p>
            <a:pPr lvl="1" algn="ctr" fontAlgn="auto">
              <a:spcBef>
                <a:spcPts val="0"/>
              </a:spcBef>
              <a:spcAft>
                <a:spcPts val="0"/>
              </a:spcAft>
              <a:buClr>
                <a:schemeClr val="tx1"/>
              </a:buClr>
              <a:buSzPct val="70000"/>
              <a:defRPr/>
            </a:pPr>
            <a:r>
              <a:rPr lang="en-US" sz="2000" dirty="0">
                <a:solidFill>
                  <a:srgbClr val="92D050"/>
                </a:solidFill>
                <a:latin typeface="+mj-lt"/>
                <a:cs typeface="Arial" pitchFamily="34" charset="0"/>
              </a:rPr>
              <a:t>www.mentalhealth.va.gov/msthome.asp  </a:t>
            </a:r>
          </a:p>
          <a:p>
            <a:pPr lvl="1" algn="ctr" fontAlgn="auto">
              <a:spcBef>
                <a:spcPts val="0"/>
              </a:spcBef>
              <a:spcAft>
                <a:spcPts val="0"/>
              </a:spcAft>
              <a:buClr>
                <a:schemeClr val="tx1"/>
              </a:buClr>
              <a:buSzPct val="70000"/>
              <a:defRPr/>
            </a:pPr>
            <a:r>
              <a:rPr lang="en-US" sz="2000" dirty="0">
                <a:latin typeface="+mj-lt"/>
                <a:cs typeface="Arial" pitchFamily="34" charset="0"/>
              </a:rPr>
              <a:t>Accessible by Veterans</a:t>
            </a:r>
          </a:p>
          <a:p>
            <a:pPr fontAlgn="auto">
              <a:spcBef>
                <a:spcPts val="0"/>
              </a:spcBef>
              <a:spcAft>
                <a:spcPts val="0"/>
              </a:spcAft>
              <a:defRPr/>
            </a:pPr>
            <a:endParaRPr lang="en-US" sz="2400" dirty="0">
              <a:latin typeface="Arial" pitchFamily="34" charset="0"/>
              <a:cs typeface="Arial" pitchFamily="34" charset="0"/>
            </a:endParaRPr>
          </a:p>
        </p:txBody>
      </p:sp>
      <p:sp>
        <p:nvSpPr>
          <p:cNvPr id="52234" name="Slide Number Placeholder 5"/>
          <p:cNvSpPr>
            <a:spLocks noGrp="1"/>
          </p:cNvSpPr>
          <p:nvPr>
            <p:ph type="sldNum" sz="quarter" idx="10"/>
          </p:nvPr>
        </p:nvSpPr>
        <p:spPr bwMode="auto">
          <a:xfrm>
            <a:off x="8445500" y="6159500"/>
            <a:ext cx="685800" cy="6223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3B46C86D-40C9-43A7-ACB4-7EF80F7725F8}" type="slidenum">
              <a:rPr lang="en-US" sz="1400" smtClean="0">
                <a:latin typeface="Arial" charset="0"/>
              </a:rPr>
              <a:pPr fontAlgn="base">
                <a:spcBef>
                  <a:spcPct val="0"/>
                </a:spcBef>
                <a:spcAft>
                  <a:spcPct val="0"/>
                </a:spcAft>
              </a:pPr>
              <a:t>35</a:t>
            </a:fld>
            <a:endParaRPr lang="en-US" sz="1400">
              <a:latin typeface="Arial"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03358"/>
            <a:ext cx="8145463" cy="1143000"/>
          </a:xfrm>
        </p:spPr>
        <p:txBody>
          <a:bodyPr/>
          <a:lstStyle/>
          <a:p>
            <a:pPr algn="ctr" eaLnBrk="1" hangingPunct="1">
              <a:defRPr/>
            </a:pPr>
            <a:r>
              <a:rPr lang="en-US" b="0" dirty="0">
                <a:solidFill>
                  <a:schemeClr val="tx1"/>
                </a:solidFill>
              </a:rPr>
              <a:t>Every VA staff member has the power </a:t>
            </a:r>
            <a:br>
              <a:rPr lang="en-US" b="0" dirty="0">
                <a:solidFill>
                  <a:schemeClr val="tx1"/>
                </a:solidFill>
              </a:rPr>
            </a:br>
            <a:r>
              <a:rPr lang="en-US" b="0" dirty="0">
                <a:solidFill>
                  <a:schemeClr val="tx1"/>
                </a:solidFill>
              </a:rPr>
              <a:t>to help Veterans recover from MST.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93" y="322764"/>
            <a:ext cx="8131343" cy="1143000"/>
          </a:xfrm>
        </p:spPr>
        <p:txBody>
          <a:bodyPr/>
          <a:lstStyle/>
          <a:p>
            <a:pPr marL="54864" eaLnBrk="1" fontAlgn="auto" hangingPunct="1">
              <a:spcAft>
                <a:spcPts val="0"/>
              </a:spcAft>
              <a:defRPr/>
            </a:pPr>
            <a:r>
              <a:rPr lang="en-US" dirty="0"/>
              <a:t>What is MST?</a:t>
            </a:r>
          </a:p>
        </p:txBody>
      </p:sp>
      <p:sp>
        <p:nvSpPr>
          <p:cNvPr id="20485" name="Content Placeholder 2"/>
          <p:cNvSpPr>
            <a:spLocks noGrp="1"/>
          </p:cNvSpPr>
          <p:nvPr>
            <p:ph idx="1"/>
          </p:nvPr>
        </p:nvSpPr>
        <p:spPr>
          <a:xfrm>
            <a:off x="457200" y="1646238"/>
            <a:ext cx="8382000" cy="4906962"/>
          </a:xfrm>
        </p:spPr>
        <p:txBody>
          <a:bodyPr/>
          <a:lstStyle/>
          <a:p>
            <a:r>
              <a:rPr lang="en-US" sz="2400" dirty="0"/>
              <a:t>VA’s definition of MST comes from federal law (Title 38 U.S. Code 1720D) and is “psychological trauma, which in the judgment of a VA mental health professional, resulted from a </a:t>
            </a:r>
            <a:r>
              <a:rPr lang="en-US" sz="2400" dirty="0">
                <a:solidFill>
                  <a:srgbClr val="92D050"/>
                </a:solidFill>
              </a:rPr>
              <a:t>physical assault of a sexual nature, battery of a sexual nature</a:t>
            </a:r>
            <a:r>
              <a:rPr lang="en-US" sz="2400" dirty="0"/>
              <a:t>, or </a:t>
            </a:r>
            <a:r>
              <a:rPr lang="en-US" sz="2400" dirty="0">
                <a:solidFill>
                  <a:srgbClr val="92D050"/>
                </a:solidFill>
              </a:rPr>
              <a:t>sexual harassment </a:t>
            </a:r>
            <a:r>
              <a:rPr lang="en-US" sz="2400" dirty="0"/>
              <a:t>which occurred while the Veteran was serving on active duty, active duty for training, or inactive duty training.”</a:t>
            </a:r>
          </a:p>
          <a:p>
            <a:pPr marL="0" indent="0">
              <a:buNone/>
            </a:pPr>
            <a:r>
              <a:rPr lang="en-US" sz="2400" dirty="0"/>
              <a:t>  </a:t>
            </a:r>
          </a:p>
          <a:p>
            <a:r>
              <a:rPr lang="en-US" sz="2400" dirty="0"/>
              <a:t>Sexual harassment is further defined as "repeated, unsolicited verbal or physical contact of a sexual nature which is threatening in character.”</a:t>
            </a:r>
            <a:endParaRPr lang="en-US" sz="2200" dirty="0"/>
          </a:p>
        </p:txBody>
      </p:sp>
      <p:sp>
        <p:nvSpPr>
          <p:cNvPr id="20486" name="Slide Number Placeholder 5"/>
          <p:cNvSpPr>
            <a:spLocks noGrp="1"/>
          </p:cNvSpPr>
          <p:nvPr>
            <p:ph type="sldNum" sz="quarter" idx="10"/>
          </p:nvPr>
        </p:nvSpPr>
        <p:spPr bwMode="auto">
          <a:xfrm>
            <a:off x="8445500" y="6159500"/>
            <a:ext cx="685800" cy="6223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4275C67E-28DA-468B-94EB-9C03821B7CD2}" type="slidenum">
              <a:rPr lang="en-US" sz="1400" smtClean="0">
                <a:latin typeface="Arial" charset="0"/>
              </a:rPr>
              <a:pPr fontAlgn="base">
                <a:spcBef>
                  <a:spcPct val="0"/>
                </a:spcBef>
                <a:spcAft>
                  <a:spcPct val="0"/>
                </a:spcAft>
              </a:pPr>
              <a:t>5</a:t>
            </a:fld>
            <a:endParaRPr lang="en-US" sz="1400">
              <a:latin typeface="Arial"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Is MST? </a:t>
            </a:r>
            <a:r>
              <a:rPr lang="en-US" sz="1800" dirty="0"/>
              <a:t>(cont.)</a:t>
            </a:r>
          </a:p>
        </p:txBody>
      </p:sp>
      <p:sp>
        <p:nvSpPr>
          <p:cNvPr id="3" name="Content Placeholder 2"/>
          <p:cNvSpPr>
            <a:spLocks noGrp="1"/>
          </p:cNvSpPr>
          <p:nvPr>
            <p:ph idx="1"/>
          </p:nvPr>
        </p:nvSpPr>
        <p:spPr>
          <a:xfrm>
            <a:off x="609600" y="1447800"/>
            <a:ext cx="7932738" cy="4522788"/>
          </a:xfrm>
        </p:spPr>
        <p:txBody>
          <a:bodyPr/>
          <a:lstStyle/>
          <a:p>
            <a:pPr marL="342900" indent="-342900" eaLnBrk="1" hangingPunct="1">
              <a:defRPr/>
            </a:pPr>
            <a:r>
              <a:rPr lang="en-US" sz="2900" dirty="0"/>
              <a:t>Any sort of sexual activity in which someone is involved against his or her will.  </a:t>
            </a:r>
          </a:p>
          <a:p>
            <a:pPr marL="342900" indent="-342900" eaLnBrk="1" hangingPunct="1">
              <a:defRPr/>
            </a:pPr>
            <a:r>
              <a:rPr lang="en-US" sz="2900" dirty="0"/>
              <a:t>Someone may be…</a:t>
            </a:r>
          </a:p>
          <a:p>
            <a:pPr marL="742950" lvl="1" indent="-285750" eaLnBrk="1" hangingPunct="1">
              <a:defRPr/>
            </a:pPr>
            <a:r>
              <a:rPr lang="en-US" sz="2700" dirty="0"/>
              <a:t>Pressured into sexual activities (e.g., with threats of consequences)</a:t>
            </a:r>
          </a:p>
          <a:p>
            <a:pPr marL="742950" lvl="1" indent="-285750" eaLnBrk="1" hangingPunct="1">
              <a:defRPr/>
            </a:pPr>
            <a:r>
              <a:rPr lang="en-US" sz="2700" dirty="0"/>
              <a:t>Unable to consent to sexual activities (e.g., intoxicated)</a:t>
            </a:r>
          </a:p>
          <a:p>
            <a:pPr marL="742950" lvl="1" indent="-285750" eaLnBrk="1" hangingPunct="1">
              <a:defRPr/>
            </a:pPr>
            <a:r>
              <a:rPr lang="en-US" sz="2700" dirty="0"/>
              <a:t>Physically forced into participation </a:t>
            </a:r>
          </a:p>
          <a:p>
            <a:pP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Is MST? </a:t>
            </a:r>
            <a:r>
              <a:rPr lang="en-US" sz="1800" dirty="0"/>
              <a:t>(cont.)</a:t>
            </a:r>
            <a:endParaRPr lang="en-US" dirty="0"/>
          </a:p>
        </p:txBody>
      </p:sp>
      <p:sp>
        <p:nvSpPr>
          <p:cNvPr id="4" name="Content Placeholder 3"/>
          <p:cNvSpPr>
            <a:spLocks noGrp="1"/>
          </p:cNvSpPr>
          <p:nvPr>
            <p:ph idx="1"/>
          </p:nvPr>
        </p:nvSpPr>
        <p:spPr/>
        <p:txBody>
          <a:bodyPr/>
          <a:lstStyle/>
          <a:p>
            <a:r>
              <a:rPr lang="en-US" sz="2800" dirty="0"/>
              <a:t>Other experiences that fall into the category of MST include unwanted sexual touching or grabbing; threatening, offensive remarks about a person's body or sexual activities; and threatening and unwelcome sexual advances</a:t>
            </a:r>
          </a:p>
          <a:p>
            <a:pPr marL="26988" indent="0">
              <a:buNone/>
            </a:pPr>
            <a:endParaRPr lang="en-US" sz="2800" dirty="0"/>
          </a:p>
          <a:p>
            <a:pPr marL="255588" lvl="1">
              <a:spcBef>
                <a:spcPts val="1500"/>
              </a:spcBef>
              <a:buClr>
                <a:srgbClr val="92D050"/>
              </a:buClr>
              <a:buFont typeface="Arial" pitchFamily="34" charset="0"/>
              <a:buChar char="•"/>
            </a:pPr>
            <a:r>
              <a:rPr lang="en-US" sz="2800" dirty="0"/>
              <a:t>Compliance does not mean consent</a:t>
            </a:r>
          </a:p>
          <a:p>
            <a:pPr marL="26988" indent="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MST? </a:t>
            </a:r>
            <a:r>
              <a:rPr lang="en-US" sz="1800" dirty="0"/>
              <a:t>(cont.)</a:t>
            </a:r>
            <a:endParaRPr lang="en-US" dirty="0"/>
          </a:p>
        </p:txBody>
      </p:sp>
      <p:sp>
        <p:nvSpPr>
          <p:cNvPr id="3" name="Content Placeholder 2"/>
          <p:cNvSpPr>
            <a:spLocks noGrp="1"/>
          </p:cNvSpPr>
          <p:nvPr>
            <p:ph idx="1"/>
          </p:nvPr>
        </p:nvSpPr>
        <p:spPr/>
        <p:txBody>
          <a:bodyPr/>
          <a:lstStyle/>
          <a:p>
            <a:r>
              <a:rPr lang="en-US" sz="2400" dirty="0"/>
              <a:t>MST can occur on or off base, while a Veteran was on or off duty</a:t>
            </a:r>
          </a:p>
          <a:p>
            <a:r>
              <a:rPr lang="en-US" sz="2400" dirty="0"/>
              <a:t>It doesn’t matter who the perpetrator is – they can be men or women, military personnel or civilians, superiors or subordinates in the chain of command, strangers, friends, or intimate partners</a:t>
            </a:r>
          </a:p>
          <a:p>
            <a:r>
              <a:rPr lang="en-US" sz="2400" dirty="0"/>
              <a:t>Veterans from all eras of service have reported experiencing MST</a:t>
            </a:r>
          </a:p>
          <a:p>
            <a:pPr marL="26988" indent="0">
              <a:buNone/>
            </a:pPr>
            <a:endParaRPr lang="en-US" dirty="0"/>
          </a:p>
        </p:txBody>
      </p:sp>
    </p:spTree>
    <p:extLst>
      <p:ext uri="{BB962C8B-B14F-4D97-AF65-F5344CB8AC3E}">
        <p14:creationId xmlns:p14="http://schemas.microsoft.com/office/powerpoint/2010/main" val="2192975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1393" y="322764"/>
            <a:ext cx="8131343" cy="1143000"/>
          </a:xfrm>
        </p:spPr>
        <p:txBody>
          <a:bodyPr/>
          <a:lstStyle/>
          <a:p>
            <a:pPr marL="54864" eaLnBrk="1" fontAlgn="auto" hangingPunct="1">
              <a:spcAft>
                <a:spcPts val="0"/>
              </a:spcAft>
              <a:defRPr/>
            </a:pPr>
            <a:r>
              <a:rPr lang="en-US" dirty="0"/>
              <a:t>How Common is MST?</a:t>
            </a:r>
          </a:p>
        </p:txBody>
      </p:sp>
      <p:sp>
        <p:nvSpPr>
          <p:cNvPr id="23557" name="Content Placeholder 5"/>
          <p:cNvSpPr>
            <a:spLocks noGrp="1"/>
          </p:cNvSpPr>
          <p:nvPr>
            <p:ph idx="1"/>
          </p:nvPr>
        </p:nvSpPr>
        <p:spPr>
          <a:xfrm>
            <a:off x="554038" y="1524000"/>
            <a:ext cx="7988300" cy="4829175"/>
          </a:xfrm>
        </p:spPr>
        <p:txBody>
          <a:bodyPr/>
          <a:lstStyle/>
          <a:p>
            <a:pPr eaLnBrk="1" hangingPunct="1">
              <a:spcBef>
                <a:spcPct val="0"/>
              </a:spcBef>
              <a:buSzPct val="90000"/>
              <a:buFont typeface="Arial" charset="0"/>
              <a:buChar char="•"/>
            </a:pPr>
            <a:r>
              <a:rPr lang="en-US" sz="2400" dirty="0"/>
              <a:t>This can be difficult to know, as sexual trauma is frequently underreported</a:t>
            </a:r>
          </a:p>
          <a:p>
            <a:pPr eaLnBrk="1" hangingPunct="1">
              <a:spcBef>
                <a:spcPct val="0"/>
              </a:spcBef>
              <a:buSzPct val="90000"/>
              <a:buFont typeface="Arial" charset="0"/>
              <a:buChar char="•"/>
            </a:pPr>
            <a:endParaRPr lang="en-US" sz="2400" dirty="0"/>
          </a:p>
          <a:p>
            <a:pPr eaLnBrk="1" hangingPunct="1">
              <a:spcBef>
                <a:spcPct val="0"/>
              </a:spcBef>
              <a:buSzPct val="90000"/>
              <a:buFont typeface="Arial" charset="0"/>
              <a:buChar char="•"/>
            </a:pPr>
            <a:r>
              <a:rPr lang="en-US" sz="2400" dirty="0"/>
              <a:t>About </a:t>
            </a:r>
            <a:r>
              <a:rPr lang="en-US" sz="2400" dirty="0">
                <a:solidFill>
                  <a:srgbClr val="C4E884"/>
                </a:solidFill>
              </a:rPr>
              <a:t>1 in 4 women and 1 in 100 men </a:t>
            </a:r>
            <a:r>
              <a:rPr lang="en-US" sz="2400" dirty="0"/>
              <a:t>have told their VHA healthcare provider that they experienced sexual trauma in the military.  </a:t>
            </a:r>
          </a:p>
          <a:p>
            <a:pPr eaLnBrk="1" hangingPunct="1">
              <a:spcBef>
                <a:spcPct val="0"/>
              </a:spcBef>
              <a:buSzPct val="90000"/>
              <a:buFont typeface="Arial" charset="0"/>
              <a:buChar char="•"/>
            </a:pPr>
            <a:endParaRPr lang="en-US" sz="2400" dirty="0"/>
          </a:p>
          <a:p>
            <a:pPr eaLnBrk="1" hangingPunct="1">
              <a:spcBef>
                <a:spcPct val="0"/>
              </a:spcBef>
              <a:buSzPct val="90000"/>
              <a:buFont typeface="Arial" charset="0"/>
              <a:buChar char="•"/>
            </a:pPr>
            <a:r>
              <a:rPr lang="en-US" sz="2400" dirty="0"/>
              <a:t>Although women experience MST in higher proportions than do men, because of the large number of men in the military </a:t>
            </a:r>
            <a:r>
              <a:rPr lang="en-US" sz="2400" dirty="0">
                <a:solidFill>
                  <a:srgbClr val="C4E884"/>
                </a:solidFill>
              </a:rPr>
              <a:t>there are significant numbers of men </a:t>
            </a:r>
            <a:r>
              <a:rPr lang="en-US" sz="2400" u="sng" dirty="0">
                <a:solidFill>
                  <a:srgbClr val="C4E884"/>
                </a:solidFill>
              </a:rPr>
              <a:t>and</a:t>
            </a:r>
            <a:r>
              <a:rPr lang="en-US" sz="2400" dirty="0">
                <a:solidFill>
                  <a:srgbClr val="C4E884"/>
                </a:solidFill>
              </a:rPr>
              <a:t> women </a:t>
            </a:r>
            <a:r>
              <a:rPr lang="en-US" sz="2400" dirty="0"/>
              <a:t>seen in VA who have experienced MST.</a:t>
            </a:r>
          </a:p>
          <a:p>
            <a:pPr eaLnBrk="1" hangingPunct="1">
              <a:spcBef>
                <a:spcPct val="0"/>
              </a:spcBef>
              <a:buFont typeface="Wingdings 2" pitchFamily="18" charset="2"/>
              <a:buChar char=""/>
            </a:pPr>
            <a:endParaRPr lang="en-US" dirty="0"/>
          </a:p>
        </p:txBody>
      </p:sp>
      <p:sp>
        <p:nvSpPr>
          <p:cNvPr id="23558" name="Slide Number Placeholder 5"/>
          <p:cNvSpPr>
            <a:spLocks noGrp="1"/>
          </p:cNvSpPr>
          <p:nvPr>
            <p:ph type="sldNum" sz="quarter" idx="10"/>
          </p:nvPr>
        </p:nvSpPr>
        <p:spPr bwMode="auto">
          <a:xfrm>
            <a:off x="8445500" y="6159500"/>
            <a:ext cx="685800" cy="6223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E58CAA20-6C33-4623-88B4-D9FD64CED012}" type="slidenum">
              <a:rPr lang="en-US" sz="1400" smtClean="0">
                <a:latin typeface="Arial" charset="0"/>
              </a:rPr>
              <a:pPr fontAlgn="base">
                <a:spcBef>
                  <a:spcPct val="0"/>
                </a:spcBef>
                <a:spcAft>
                  <a:spcPct val="0"/>
                </a:spcAft>
              </a:pPr>
              <a:t>9</a:t>
            </a:fld>
            <a:endParaRPr lang="en-US" sz="1400">
              <a:latin typeface="Arial" charset="0"/>
            </a:endParaRPr>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ailored">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georgia - georgia">
      <a:majorFont>
        <a:latin typeface="Georgia"/>
        <a:ea typeface=""/>
        <a:cs typeface=""/>
      </a:majorFont>
      <a:minorFont>
        <a:latin typeface="Georgia"/>
        <a:ea typeface=""/>
        <a:cs typeface=""/>
      </a:minorFont>
    </a:fontScheme>
    <a:fmtScheme name="Tailored">
      <a:fillStyleLst>
        <a:gradFill rotWithShape="1">
          <a:gsLst>
            <a:gs pos="0">
              <a:schemeClr val="phClr">
                <a:tint val="90000"/>
                <a:satMod val="125000"/>
              </a:schemeClr>
            </a:gs>
            <a:gs pos="100000">
              <a:schemeClr val="phClr">
                <a:shade val="80000"/>
                <a:satMod val="115000"/>
              </a:schemeClr>
            </a:gs>
          </a:gsLst>
          <a:lin ang="5400000" scaled="0"/>
        </a:gradFill>
        <a:gradFill rotWithShape="1">
          <a:gsLst>
            <a:gs pos="0">
              <a:schemeClr val="phClr">
                <a:tint val="85000"/>
                <a:satMod val="150000"/>
              </a:schemeClr>
            </a:gs>
            <a:gs pos="35000">
              <a:schemeClr val="phClr">
                <a:tint val="65000"/>
                <a:satMod val="175000"/>
              </a:schemeClr>
            </a:gs>
            <a:gs pos="100000">
              <a:schemeClr val="phClr">
                <a:tint val="55000"/>
                <a:satMod val="200000"/>
              </a:schemeClr>
            </a:gs>
            <a:gs pos="100000">
              <a:schemeClr val="phClr">
                <a:tint val="50000"/>
                <a:satMod val="225000"/>
              </a:schemeClr>
            </a:gs>
          </a:gsLst>
          <a:path path="circle">
            <a:fillToRect l="100000" t="100000" r="100000" b="100000"/>
          </a:path>
        </a:gradFill>
        <a:blipFill rotWithShape="1">
          <a:blip xmlns:r="http://schemas.openxmlformats.org/officeDocument/2006/relationships" r:embed="rId1">
            <a:duotone>
              <a:schemeClr val="phClr">
                <a:shade val="78000"/>
                <a:satMod val="115000"/>
              </a:schemeClr>
              <a:schemeClr val="phClr">
                <a:tint val="84000"/>
                <a:satMod val="135000"/>
              </a:schemeClr>
            </a:duotone>
          </a:blip>
          <a:tile tx="0" ty="0" sx="100000" sy="100000" flip="none" algn="tl"/>
        </a:blipFill>
      </a:fillStyleLst>
      <a:lnStyleLst>
        <a:ln w="6350" cap="flat" cmpd="sng" algn="ctr">
          <a:solidFill>
            <a:schemeClr val="phClr">
              <a:shade val="95000"/>
              <a:alpha val="90000"/>
              <a:satMod val="115000"/>
            </a:schemeClr>
          </a:solidFill>
          <a:prstDash val="solid"/>
        </a:ln>
        <a:ln w="12700" cap="flat" cmpd="sng" algn="ctr">
          <a:solidFill>
            <a:schemeClr val="phClr">
              <a:shade val="95000"/>
              <a:alpha val="90000"/>
              <a:satMod val="115000"/>
            </a:schemeClr>
          </a:solidFill>
          <a:prstDash val="solid"/>
        </a:ln>
        <a:ln w="19050" cap="flat" cmpd="sng" algn="ctr">
          <a:solidFill>
            <a:schemeClr val="phClr">
              <a:shade val="95000"/>
              <a:alpha val="90000"/>
              <a:satMod val="115000"/>
            </a:schemeClr>
          </a:solidFill>
          <a:prstDash val="solid"/>
        </a:ln>
      </a:lnStyleLst>
      <a:effectStyleLst>
        <a:effectStyle>
          <a:effectLst>
            <a:softEdge rad="25400"/>
          </a:effectLst>
        </a:effectStyle>
        <a:effectStyle>
          <a:effectLst>
            <a:innerShdw blurRad="76200" dist="12700" dir="13500000">
              <a:srgbClr val="FFFFFF">
                <a:alpha val="60000"/>
              </a:srgbClr>
            </a:innerShdw>
          </a:effectLst>
          <a:scene3d>
            <a:camera prst="orthographicFront">
              <a:rot lat="0" lon="0" rev="0"/>
            </a:camera>
            <a:lightRig rig="balanced" dir="tl">
              <a:rot lat="0" lon="0" rev="3600000"/>
            </a:lightRig>
          </a:scene3d>
          <a:sp3d>
            <a:bevelT w="12700" h="25400" prst="softRound"/>
          </a:sp3d>
        </a:effectStyle>
        <a:effectStyle>
          <a:effectLst>
            <a:outerShdw blurRad="38100" dist="25400" dir="5400000" sx="102000" sy="102000" rotWithShape="0">
              <a:srgbClr val="808080">
                <a:alpha val="75000"/>
              </a:srgbClr>
            </a:outerShdw>
          </a:effectLst>
          <a:scene3d>
            <a:camera prst="orthographicFront">
              <a:rot lat="0" lon="0" rev="0"/>
            </a:camera>
            <a:lightRig rig="twoPt" dir="l">
              <a:rot lat="0" lon="0" rev="4200000"/>
            </a:lightRig>
          </a:scene3d>
          <a:sp3d prstMaterial="softmetal">
            <a:bevelT w="12700" h="50800" prst="softRound"/>
          </a:sp3d>
        </a:effectStyle>
      </a:effectStyleLst>
      <a:bgFillStyleLst>
        <a:solidFill>
          <a:schemeClr val="phClr"/>
        </a:solidFill>
        <a:gradFill rotWithShape="1">
          <a:gsLst>
            <a:gs pos="0">
              <a:schemeClr val="phClr">
                <a:tint val="40000"/>
                <a:satMod val="350000"/>
              </a:schemeClr>
            </a:gs>
            <a:gs pos="40000">
              <a:schemeClr val="phClr">
                <a:tint val="80000"/>
                <a:shade val="99000"/>
                <a:satMod val="150000"/>
              </a:schemeClr>
            </a:gs>
            <a:gs pos="100000">
              <a:schemeClr val="phClr">
                <a:shade val="20000"/>
                <a:satMod val="255000"/>
              </a:schemeClr>
            </a:gs>
          </a:gsLst>
          <a:lin ang="5400000" scaled="0"/>
        </a:gradFill>
        <a:blipFill rotWithShape="1">
          <a:blip xmlns:r="http://schemas.openxmlformats.org/officeDocument/2006/relationships" r:embed="rId2">
            <a:duotone>
              <a:schemeClr val="phClr">
                <a:shade val="82000"/>
                <a:satMod val="115000"/>
              </a:schemeClr>
              <a:schemeClr val="phClr">
                <a:tint val="90000"/>
                <a:satMod val="135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71A15725C5E444B9F9F948B3BBE554" ma:contentTypeVersion="0" ma:contentTypeDescription="Create a new document." ma:contentTypeScope="" ma:versionID="047c59d4244831d2088b412b80dc997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7FD9830-7F05-4560-93FC-1ABA1025B2DA}">
  <ds:schemaRefs>
    <ds:schemaRef ds:uri="http://schemas.microsoft.com/office/2006/documentManagement/types"/>
    <ds:schemaRef ds:uri="http://purl.org/dc/elements/1.1/"/>
    <ds:schemaRef ds:uri="http://schemas.microsoft.com/office/2006/metadata/properties"/>
    <ds:schemaRef ds:uri="http://purl.org/dc/dcmitype/"/>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60F7704-2678-4C69-9467-702D29600C00}">
  <ds:schemaRefs>
    <ds:schemaRef ds:uri="http://schemas.microsoft.com/sharepoint/v3/contenttype/forms"/>
  </ds:schemaRefs>
</ds:datastoreItem>
</file>

<file path=customXml/itemProps3.xml><?xml version="1.0" encoding="utf-8"?>
<ds:datastoreItem xmlns:ds="http://schemas.openxmlformats.org/officeDocument/2006/customXml" ds:itemID="{1C4AAD13-01CF-4CB4-A3B0-4E5D2D714D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Tailored</Template>
  <TotalTime>6346</TotalTime>
  <Words>2468</Words>
  <Application>Microsoft Office PowerPoint</Application>
  <PresentationFormat>On-screen Show (4:3)</PresentationFormat>
  <Paragraphs>298</Paragraphs>
  <Slides>35</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Georgia</vt:lpstr>
      <vt:lpstr>Wingdings</vt:lpstr>
      <vt:lpstr>Wingdings 2</vt:lpstr>
      <vt:lpstr>Tailored</vt:lpstr>
      <vt:lpstr>Veterans Who Experienced  Military Sexual Trauma or           Other Forms of Personal Trauma</vt:lpstr>
      <vt:lpstr>Agenda</vt:lpstr>
      <vt:lpstr>Why This Topic?</vt:lpstr>
      <vt:lpstr>Every VA staff member has the power  to help Veterans recover from MST.</vt:lpstr>
      <vt:lpstr>What is MST?</vt:lpstr>
      <vt:lpstr>What Is MST? (cont.)</vt:lpstr>
      <vt:lpstr>What Is MST? (cont.)</vt:lpstr>
      <vt:lpstr>What Is MST? (cont.)</vt:lpstr>
      <vt:lpstr>How Common is MST?</vt:lpstr>
      <vt:lpstr>PowerPoint Presentation</vt:lpstr>
      <vt:lpstr>VHA’s Response to MST</vt:lpstr>
      <vt:lpstr>Diagnoses &amp; Difficulties Commonly Associated With Sexual Trauma</vt:lpstr>
      <vt:lpstr>Diagnoses &amp; Difficulties Commonly Associated With Sexual Trauma (cont.)</vt:lpstr>
      <vt:lpstr>Not All Traumas Are Created Equal</vt:lpstr>
      <vt:lpstr>Not All Traumas Are Created Equal (cont.)</vt:lpstr>
      <vt:lpstr>PowerPoint Presentation</vt:lpstr>
      <vt:lpstr>Psychological Trauma</vt:lpstr>
      <vt:lpstr>Distinctive and Complicating Aspects of Experiencing MST</vt:lpstr>
      <vt:lpstr>Distinctive and Complicating Aspects of Experiencing MST (cont.)</vt:lpstr>
      <vt:lpstr>Distinctive and Complicating Aspects of Experiencing MST (cont.)</vt:lpstr>
      <vt:lpstr>How Might This Show Up in Your Files?</vt:lpstr>
      <vt:lpstr>How Might This Show Up in Your Files? (cont.)</vt:lpstr>
      <vt:lpstr>How Might This Show Up in Your Files? (cont.)</vt:lpstr>
      <vt:lpstr>Overall…</vt:lpstr>
      <vt:lpstr>Experience of  the VBA Claims Process</vt:lpstr>
      <vt:lpstr>Experience of the VBA Claims Process (cont.)</vt:lpstr>
      <vt:lpstr>How Might This Show Up in Your Interactions With Veterans Who Experienced MST?</vt:lpstr>
      <vt:lpstr>Research has shown that trauma survivors’ experiences when interacting with  authorities and systems can have a  strong impact on their recovery. Negative experiences can  compound the original trauma.  The good news: this means that even if you’re  not a treatment provider, how you treat  Veterans can make a real difference. </vt:lpstr>
      <vt:lpstr>Things You Can Do</vt:lpstr>
      <vt:lpstr>Things You Can Do (cont.)</vt:lpstr>
      <vt:lpstr>VA Healthcare Services</vt:lpstr>
      <vt:lpstr>VA Healthcare Services (cont.)</vt:lpstr>
      <vt:lpstr>Handling Strong Reactions</vt:lpstr>
      <vt:lpstr> Prioritize Self-Care </vt:lpstr>
      <vt:lpstr>Resources &amp; Ways to Learn More</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Margret Bell</dc:creator>
  <cp:lastModifiedBy>McNeely, Christina</cp:lastModifiedBy>
  <cp:revision>2525</cp:revision>
  <dcterms:created xsi:type="dcterms:W3CDTF">2011-02-08T16:13:26Z</dcterms:created>
  <dcterms:modified xsi:type="dcterms:W3CDTF">2018-07-06T17:18:13Z</dcterms:modified>
</cp:coreProperties>
</file>