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53" r:id="rId1"/>
  </p:sldMasterIdLst>
  <p:notesMasterIdLst>
    <p:notesMasterId r:id="rId37"/>
  </p:notesMasterIdLst>
  <p:sldIdLst>
    <p:sldId id="256" r:id="rId2"/>
    <p:sldId id="338" r:id="rId3"/>
    <p:sldId id="339" r:id="rId4"/>
    <p:sldId id="323" r:id="rId5"/>
    <p:sldId id="308" r:id="rId6"/>
    <p:sldId id="259" r:id="rId7"/>
    <p:sldId id="294" r:id="rId8"/>
    <p:sldId id="299" r:id="rId9"/>
    <p:sldId id="297" r:id="rId10"/>
    <p:sldId id="341" r:id="rId11"/>
    <p:sldId id="342" r:id="rId12"/>
    <p:sldId id="343" r:id="rId13"/>
    <p:sldId id="287" r:id="rId14"/>
    <p:sldId id="302" r:id="rId15"/>
    <p:sldId id="288" r:id="rId16"/>
    <p:sldId id="305" r:id="rId17"/>
    <p:sldId id="311" r:id="rId18"/>
    <p:sldId id="331" r:id="rId19"/>
    <p:sldId id="332" r:id="rId20"/>
    <p:sldId id="307" r:id="rId21"/>
    <p:sldId id="334" r:id="rId22"/>
    <p:sldId id="309" r:id="rId23"/>
    <p:sldId id="324" r:id="rId24"/>
    <p:sldId id="335" r:id="rId25"/>
    <p:sldId id="336" r:id="rId26"/>
    <p:sldId id="306" r:id="rId27"/>
    <p:sldId id="337" r:id="rId28"/>
    <p:sldId id="303" r:id="rId29"/>
    <p:sldId id="285" r:id="rId30"/>
    <p:sldId id="340" r:id="rId31"/>
    <p:sldId id="344" r:id="rId32"/>
    <p:sldId id="275" r:id="rId33"/>
    <p:sldId id="257" r:id="rId34"/>
    <p:sldId id="347" r:id="rId35"/>
    <p:sldId id="317" r:id="rId36"/>
  </p:sldIdLst>
  <p:sldSz cx="9144000" cy="6858000" type="screen4x3"/>
  <p:notesSz cx="7010400" cy="92233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18" autoAdjust="0"/>
  </p:normalViewPr>
  <p:slideViewPr>
    <p:cSldViewPr>
      <p:cViewPr varScale="1">
        <p:scale>
          <a:sx n="99" d="100"/>
          <a:sy n="99" d="100"/>
        </p:scale>
        <p:origin x="108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0459" tIns="45229" rIns="90459" bIns="45229"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0459" tIns="45229" rIns="90459" bIns="45229" rtlCol="0"/>
          <a:lstStyle>
            <a:lvl1pPr algn="r">
              <a:defRPr sz="1200">
                <a:cs typeface="+mn-cs"/>
              </a:defRPr>
            </a:lvl1pPr>
          </a:lstStyle>
          <a:p>
            <a:pPr>
              <a:defRPr/>
            </a:pPr>
            <a:fld id="{16E23926-51BE-40E7-BE36-ACCA6A52F53C}" type="datetimeFigureOut">
              <a:rPr lang="en-US"/>
              <a:pPr>
                <a:defRPr/>
              </a:pPr>
              <a:t>1/29/2020</a:t>
            </a:fld>
            <a:endParaRPr lang="en-US" dirty="0"/>
          </a:p>
        </p:txBody>
      </p:sp>
      <p:sp>
        <p:nvSpPr>
          <p:cNvPr id="4" name="Slide Image Placeholder 3"/>
          <p:cNvSpPr>
            <a:spLocks noGrp="1" noRot="1" noChangeAspect="1"/>
          </p:cNvSpPr>
          <p:nvPr>
            <p:ph type="sldImg" idx="2"/>
          </p:nvPr>
        </p:nvSpPr>
        <p:spPr>
          <a:xfrm>
            <a:off x="1201738" y="693738"/>
            <a:ext cx="4606925" cy="3455987"/>
          </a:xfrm>
          <a:prstGeom prst="rect">
            <a:avLst/>
          </a:prstGeom>
          <a:noFill/>
          <a:ln w="12700">
            <a:solidFill>
              <a:prstClr val="black"/>
            </a:solidFill>
          </a:ln>
        </p:spPr>
        <p:txBody>
          <a:bodyPr vert="horz" lIns="90459" tIns="45229" rIns="90459" bIns="45229" rtlCol="0" anchor="ctr"/>
          <a:lstStyle/>
          <a:p>
            <a:pPr lvl="0"/>
            <a:endParaRPr lang="en-US" noProof="0" dirty="0"/>
          </a:p>
        </p:txBody>
      </p:sp>
      <p:sp>
        <p:nvSpPr>
          <p:cNvPr id="5" name="Notes Placeholder 4"/>
          <p:cNvSpPr>
            <a:spLocks noGrp="1"/>
          </p:cNvSpPr>
          <p:nvPr>
            <p:ph type="body" sz="quarter" idx="3"/>
          </p:nvPr>
        </p:nvSpPr>
        <p:spPr>
          <a:xfrm>
            <a:off x="701675" y="4379913"/>
            <a:ext cx="5607050" cy="4149725"/>
          </a:xfrm>
          <a:prstGeom prst="rect">
            <a:avLst/>
          </a:prstGeom>
        </p:spPr>
        <p:txBody>
          <a:bodyPr vert="horz" lIns="90459" tIns="45229" rIns="90459" bIns="4522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59825"/>
            <a:ext cx="3038475" cy="461963"/>
          </a:xfrm>
          <a:prstGeom prst="rect">
            <a:avLst/>
          </a:prstGeom>
        </p:spPr>
        <p:txBody>
          <a:bodyPr vert="horz" lIns="90459" tIns="45229" rIns="90459" bIns="45229"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970338" y="8759825"/>
            <a:ext cx="3038475" cy="461963"/>
          </a:xfrm>
          <a:prstGeom prst="rect">
            <a:avLst/>
          </a:prstGeom>
        </p:spPr>
        <p:txBody>
          <a:bodyPr vert="horz" lIns="90459" tIns="45229" rIns="90459" bIns="45229" rtlCol="0" anchor="b"/>
          <a:lstStyle>
            <a:lvl1pPr algn="r">
              <a:defRPr sz="1200">
                <a:cs typeface="+mn-cs"/>
              </a:defRPr>
            </a:lvl1pPr>
          </a:lstStyle>
          <a:p>
            <a:pPr>
              <a:defRPr/>
            </a:pPr>
            <a:fld id="{15AC1AC4-EB03-4CF1-AE50-6B0535583784}" type="slidenum">
              <a:rPr lang="en-US"/>
              <a:pPr>
                <a:defRPr/>
              </a:pPr>
              <a:t>‹#›</a:t>
            </a:fld>
            <a:endParaRPr lang="en-US" dirty="0"/>
          </a:p>
        </p:txBody>
      </p:sp>
    </p:spTree>
    <p:extLst>
      <p:ext uri="{BB962C8B-B14F-4D97-AF65-F5344CB8AC3E}">
        <p14:creationId xmlns:p14="http://schemas.microsoft.com/office/powerpoint/2010/main" val="41367486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90B6618-25F6-4A3B-BCCA-A603AD798AB2}" type="slidenum">
              <a:rPr lang="en-US" smtClean="0"/>
              <a:pPr>
                <a:defRPr/>
              </a:pPr>
              <a:t>1</a:t>
            </a:fld>
            <a:endParaRPr lang="en-US"/>
          </a:p>
        </p:txBody>
      </p:sp>
    </p:spTree>
    <p:extLst>
      <p:ext uri="{BB962C8B-B14F-4D97-AF65-F5344CB8AC3E}">
        <p14:creationId xmlns:p14="http://schemas.microsoft.com/office/powerpoint/2010/main" val="3553885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90B6618-25F6-4A3B-BCCA-A603AD798AB2}" type="slidenum">
              <a:rPr lang="en-US" smtClean="0"/>
              <a:pPr>
                <a:defRPr/>
              </a:pPr>
              <a:t>2</a:t>
            </a:fld>
            <a:endParaRPr lang="en-US"/>
          </a:p>
        </p:txBody>
      </p:sp>
    </p:spTree>
    <p:extLst>
      <p:ext uri="{BB962C8B-B14F-4D97-AF65-F5344CB8AC3E}">
        <p14:creationId xmlns:p14="http://schemas.microsoft.com/office/powerpoint/2010/main" val="4113848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90B6618-25F6-4A3B-BCCA-A603AD798AB2}" type="slidenum">
              <a:rPr lang="en-US" smtClean="0"/>
              <a:pPr>
                <a:defRPr/>
              </a:pPr>
              <a:t>3</a:t>
            </a:fld>
            <a:endParaRPr lang="en-US"/>
          </a:p>
        </p:txBody>
      </p:sp>
    </p:spTree>
    <p:extLst>
      <p:ext uri="{BB962C8B-B14F-4D97-AF65-F5344CB8AC3E}">
        <p14:creationId xmlns:p14="http://schemas.microsoft.com/office/powerpoint/2010/main" val="3004990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accent5">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0" y="0"/>
            <a:ext cx="7772400" cy="12954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0" y="0"/>
            <a:ext cx="7772400" cy="1470025"/>
          </a:xfrm>
        </p:spPr>
        <p:txBody>
          <a:bodyPr/>
          <a:lstStyle>
            <a:lvl1pPr>
              <a:defRPr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219200" y="2362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3C2238A-9B16-45E0-A69A-94C33ECFCA84}" type="datetime1">
              <a:rPr lang="en-US"/>
              <a:pPr>
                <a:defRPr/>
              </a:pPr>
              <a:t>1/29/2020</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58B1C2-3DEB-447F-91E6-D6733495757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29C56DE-0495-4A35-84B6-0475ABE0DFCC}" type="datetime1">
              <a:rPr lang="en-US"/>
              <a:pPr>
                <a:defRPr/>
              </a:pPr>
              <a:t>1/29/2020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596B40F-292F-4F34-A3F0-590871996C8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46B693D-E0CD-4E85-97D0-D32D68D6668A}" type="datetime1">
              <a:rPr lang="en-US"/>
              <a:pPr>
                <a:defRPr/>
              </a:pPr>
              <a:t>1/29/2020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B90E703-FDF9-4DAF-B5F7-9318F4864F9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382649C-4F78-4DD7-BB5D-4F25F754DBFC}" type="datetime1">
              <a:rPr lang="en-US"/>
              <a:pPr>
                <a:defRPr/>
              </a:pPr>
              <a:t>1/29/2020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31ADAD2-64CC-4566-BACE-84343FD5526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A8C0BF5-E263-419F-B7B3-B6B293CF3A41}" type="datetime1">
              <a:rPr lang="en-US"/>
              <a:pPr>
                <a:defRPr/>
              </a:pPr>
              <a:t>1/29/2020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3A73C73-F5B2-4349-A01F-223C25B83CB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A622548-87AB-4188-AACB-B812CC510FBD}" type="datetime1">
              <a:rPr lang="en-US"/>
              <a:pPr>
                <a:defRPr/>
              </a:pPr>
              <a:t>1/29/2020</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92A9F29-5A07-43C4-A165-6551656DB64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04BCBA0-BF55-4A26-9F3B-F2A241B82274}" type="datetime1">
              <a:rPr lang="en-US"/>
              <a:pPr>
                <a:defRPr/>
              </a:pPr>
              <a:t>1/29/2020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837C570-94B6-400C-820E-ED49140A08E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7E0A949-A4C6-40B0-A13F-070FFD0BB603}" type="datetime1">
              <a:rPr lang="en-US"/>
              <a:pPr>
                <a:defRPr/>
              </a:pPr>
              <a:t>1/29/2020</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E070258-62F3-4ECD-886E-15AFFF15484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54435B5-E110-4A58-8EB9-2978EC644D00}" type="datetime1">
              <a:rPr lang="en-US"/>
              <a:pPr>
                <a:defRPr/>
              </a:pPr>
              <a:t>1/29/2020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DAFBBBE-FAF2-41D3-B623-0A21650B132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E0FEC13-B92C-4D33-B5FE-64D3D442A68A}" type="datetime1">
              <a:rPr lang="en-US"/>
              <a:pPr>
                <a:defRPr/>
              </a:pPr>
              <a:t>1/29/2020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F06DFB0-7A5A-4DC1-98B0-F301DF6EBE6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75000"/>
              </a:schemeClr>
            </a:gs>
            <a:gs pos="50000">
              <a:schemeClr val="accent1">
                <a:tint val="44500"/>
                <a:satMod val="160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0" y="0"/>
            <a:ext cx="9144000" cy="12954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7" name="Title Placeholder 1"/>
          <p:cNvSpPr>
            <a:spLocks noGrp="1"/>
          </p:cNvSpPr>
          <p:nvPr>
            <p:ph type="title"/>
          </p:nvPr>
        </p:nvSpPr>
        <p:spPr bwMode="auto">
          <a:xfrm>
            <a:off x="0" y="0"/>
            <a:ext cx="77724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Indiana Department of</a:t>
            </a:r>
            <a:br>
              <a:rPr lang="en-US"/>
            </a:br>
            <a:r>
              <a:rPr lang="en-US"/>
              <a:t> Veterans Affairs</a:t>
            </a:r>
          </a:p>
        </p:txBody>
      </p:sp>
      <p:sp>
        <p:nvSpPr>
          <p:cNvPr id="1028" name="Text Placeholder 2"/>
          <p:cNvSpPr>
            <a:spLocks noGrp="1"/>
          </p:cNvSpPr>
          <p:nvPr>
            <p:ph type="body" idx="1"/>
          </p:nvPr>
        </p:nvSpPr>
        <p:spPr bwMode="auto">
          <a:xfrm>
            <a:off x="457200" y="1524000"/>
            <a:ext cx="8229600" cy="4602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p:txBody>
      </p:sp>
      <p:pic>
        <p:nvPicPr>
          <p:cNvPr id="1029" name="Picture 13" descr="Indiana4Seal.bmp"/>
          <p:cNvPicPr>
            <a:picLocks noChangeAspect="1"/>
          </p:cNvPicPr>
          <p:nvPr/>
        </p:nvPicPr>
        <p:blipFill>
          <a:blip r:embed="rId13" cstate="print"/>
          <a:srcRect/>
          <a:stretch>
            <a:fillRect/>
          </a:stretch>
        </p:blipFill>
        <p:spPr bwMode="auto">
          <a:xfrm>
            <a:off x="7772400" y="0"/>
            <a:ext cx="1371600" cy="1304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44" r:id="rId1"/>
    <p:sldLayoutId id="2147484543" r:id="rId2"/>
    <p:sldLayoutId id="2147484545" r:id="rId3"/>
    <p:sldLayoutId id="2147484546" r:id="rId4"/>
    <p:sldLayoutId id="2147484547" r:id="rId5"/>
    <p:sldLayoutId id="2147484548" r:id="rId6"/>
    <p:sldLayoutId id="2147484549" r:id="rId7"/>
    <p:sldLayoutId id="2147484550" r:id="rId8"/>
    <p:sldLayoutId id="2147484551" r:id="rId9"/>
    <p:sldLayoutId id="2147484552" r:id="rId10"/>
    <p:sldLayoutId id="2147484553" r:id="rId11"/>
  </p:sldLayoutIdLst>
  <p:hf hdr="0" ftr="0" dt="0"/>
  <p:txStyles>
    <p:titleStyle>
      <a:lvl1pPr algn="ctr" rtl="0" eaLnBrk="0" fontAlgn="base" hangingPunct="0">
        <a:spcBef>
          <a:spcPct val="0"/>
        </a:spcBef>
        <a:spcAft>
          <a:spcPct val="0"/>
        </a:spcAft>
        <a:defRPr sz="3200" kern="1200">
          <a:solidFill>
            <a:schemeClr val="bg1"/>
          </a:solidFill>
          <a:latin typeface="BacktalkSerif BTN" pitchFamily="18" charset="0"/>
          <a:ea typeface="+mj-ea"/>
          <a:cs typeface="+mj-cs"/>
        </a:defRPr>
      </a:lvl1pPr>
      <a:lvl2pPr algn="ctr" rtl="0" eaLnBrk="0" fontAlgn="base" hangingPunct="0">
        <a:spcBef>
          <a:spcPct val="0"/>
        </a:spcBef>
        <a:spcAft>
          <a:spcPct val="0"/>
        </a:spcAft>
        <a:defRPr sz="3200">
          <a:solidFill>
            <a:schemeClr val="bg1"/>
          </a:solidFill>
          <a:latin typeface="BacktalkSerif BTN" pitchFamily="18" charset="0"/>
        </a:defRPr>
      </a:lvl2pPr>
      <a:lvl3pPr algn="ctr" rtl="0" eaLnBrk="0" fontAlgn="base" hangingPunct="0">
        <a:spcBef>
          <a:spcPct val="0"/>
        </a:spcBef>
        <a:spcAft>
          <a:spcPct val="0"/>
        </a:spcAft>
        <a:defRPr sz="3200">
          <a:solidFill>
            <a:schemeClr val="bg1"/>
          </a:solidFill>
          <a:latin typeface="BacktalkSerif BTN" pitchFamily="18" charset="0"/>
        </a:defRPr>
      </a:lvl3pPr>
      <a:lvl4pPr algn="ctr" rtl="0" eaLnBrk="0" fontAlgn="base" hangingPunct="0">
        <a:spcBef>
          <a:spcPct val="0"/>
        </a:spcBef>
        <a:spcAft>
          <a:spcPct val="0"/>
        </a:spcAft>
        <a:defRPr sz="3200">
          <a:solidFill>
            <a:schemeClr val="bg1"/>
          </a:solidFill>
          <a:latin typeface="BacktalkSerif BTN" pitchFamily="18" charset="0"/>
        </a:defRPr>
      </a:lvl4pPr>
      <a:lvl5pPr algn="ctr" rtl="0" eaLnBrk="0" fontAlgn="base" hangingPunct="0">
        <a:spcBef>
          <a:spcPct val="0"/>
        </a:spcBef>
        <a:spcAft>
          <a:spcPct val="0"/>
        </a:spcAft>
        <a:defRPr sz="3200">
          <a:solidFill>
            <a:schemeClr val="bg1"/>
          </a:solidFill>
          <a:latin typeface="BacktalkSerif BTN"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scholartrack.che.in.gov/Login?ReturnUr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image" Target="../media/image3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www.in.gov/dva" TargetMode="External"/><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in.gov/dva"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ctrTitle"/>
          </p:nvPr>
        </p:nvSpPr>
        <p:spPr>
          <a:xfrm>
            <a:off x="605965" y="60697"/>
            <a:ext cx="7772400" cy="1470025"/>
          </a:xfrm>
        </p:spPr>
        <p:txBody>
          <a:bodyPr/>
          <a:lstStyle/>
          <a:p>
            <a:pPr eaLnBrk="1" fontAlgn="auto" hangingPunct="1">
              <a:spcAft>
                <a:spcPts val="0"/>
              </a:spcAft>
              <a:defRPr/>
            </a:pPr>
            <a:r>
              <a:rPr dirty="0">
                <a:latin typeface="Times New Roman" pitchFamily="18" charset="0"/>
                <a:cs typeface="Times New Roman" pitchFamily="18" charset="0"/>
              </a:rPr>
              <a:t>Indiana Department of</a:t>
            </a:r>
            <a:br>
              <a:rPr dirty="0">
                <a:latin typeface="Times New Roman" pitchFamily="18" charset="0"/>
                <a:cs typeface="Times New Roman" pitchFamily="18" charset="0"/>
              </a:rPr>
            </a:br>
            <a:r>
              <a:rPr dirty="0">
                <a:latin typeface="Times New Roman" pitchFamily="18" charset="0"/>
                <a:cs typeface="Times New Roman" pitchFamily="18" charset="0"/>
              </a:rPr>
              <a:t>Veterans Affairs</a:t>
            </a:r>
          </a:p>
        </p:txBody>
      </p:sp>
      <p:sp>
        <p:nvSpPr>
          <p:cNvPr id="12291" name="Subtitle 2"/>
          <p:cNvSpPr>
            <a:spLocks noGrp="1"/>
          </p:cNvSpPr>
          <p:nvPr>
            <p:ph type="subTitle" idx="1"/>
          </p:nvPr>
        </p:nvSpPr>
        <p:spPr>
          <a:xfrm>
            <a:off x="0" y="5715000"/>
            <a:ext cx="9144000" cy="1143000"/>
          </a:xfrm>
        </p:spPr>
        <p:txBody>
          <a:bodyPr anchor="ctr"/>
          <a:lstStyle/>
          <a:p>
            <a:pPr eaLnBrk="1" hangingPunct="1"/>
            <a:endParaRPr lang="en-US" sz="3200" b="1" dirty="0">
              <a:solidFill>
                <a:schemeClr val="tx1"/>
              </a:solidFill>
              <a:cs typeface="Times New Roman" pitchFamily="18" charset="0"/>
            </a:endParaRPr>
          </a:p>
          <a:p>
            <a:pPr eaLnBrk="1" hangingPunct="1"/>
            <a:endParaRPr lang="en-US" sz="3200" b="1" dirty="0">
              <a:solidFill>
                <a:schemeClr val="tx1"/>
              </a:solidFill>
              <a:latin typeface="Times New Roman" pitchFamily="18" charset="0"/>
              <a:cs typeface="Times New Roman" pitchFamily="18" charset="0"/>
            </a:endParaRPr>
          </a:p>
        </p:txBody>
      </p:sp>
      <p:pic>
        <p:nvPicPr>
          <p:cNvPr id="12292" name="Picture 7" descr="http://wwp.greenwichmeantime.com/time-zone/usa/indiana/images/state-flag-indiana.jpg"/>
          <p:cNvPicPr>
            <a:picLocks noChangeAspect="1" noChangeArrowheads="1"/>
          </p:cNvPicPr>
          <p:nvPr/>
        </p:nvPicPr>
        <p:blipFill>
          <a:blip r:embed="rId3" cstate="print"/>
          <a:srcRect/>
          <a:stretch>
            <a:fillRect/>
          </a:stretch>
        </p:blipFill>
        <p:spPr bwMode="auto">
          <a:xfrm>
            <a:off x="2743200" y="2918198"/>
            <a:ext cx="3962400" cy="3123692"/>
          </a:xfrm>
          <a:prstGeom prst="rect">
            <a:avLst/>
          </a:prstGeom>
          <a:noFill/>
          <a:ln w="9525">
            <a:noFill/>
            <a:miter lim="800000"/>
            <a:headEnd/>
            <a:tailEnd/>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752600"/>
            <a:ext cx="952381" cy="9523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6489" y="1719940"/>
            <a:ext cx="952381" cy="9523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6"/>
          <a:stretch>
            <a:fillRect/>
          </a:stretch>
        </p:blipFill>
        <p:spPr>
          <a:xfrm>
            <a:off x="7543800" y="1697596"/>
            <a:ext cx="979076" cy="9747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7"/>
          <a:stretch>
            <a:fillRect/>
          </a:stretch>
        </p:blipFill>
        <p:spPr>
          <a:xfrm>
            <a:off x="2221641" y="1743009"/>
            <a:ext cx="962661" cy="9626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8"/>
          <a:stretch>
            <a:fillRect/>
          </a:stretch>
        </p:blipFill>
        <p:spPr>
          <a:xfrm>
            <a:off x="5861048" y="1701347"/>
            <a:ext cx="1004563" cy="10045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Tuition and Fee Exemption application process</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All Applications are submitted through Scholar Track</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Students who meet the eligibility criteria will have to create a user profile in Scholar Track and submit and online application with all documents. (i.e. birth certificate, proof of veterans wartime service, and VA disability rating.</a:t>
            </a:r>
          </a:p>
          <a:p>
            <a:pPr marL="0" indent="0">
              <a:buNone/>
            </a:pPr>
            <a:r>
              <a:rPr lang="en-US" sz="1800" i="1" dirty="0">
                <a:latin typeface="Times New Roman" panose="02020603050405020304" pitchFamily="18" charset="0"/>
                <a:cs typeface="Times New Roman" panose="02020603050405020304" pitchFamily="18" charset="0"/>
              </a:rPr>
              <a:t>Note: parents cannot apply for the student logged into the parent account.  Applications can only be completed on the student’s log in.</a:t>
            </a:r>
          </a:p>
        </p:txBody>
      </p:sp>
    </p:spTree>
    <p:extLst>
      <p:ext uri="{BB962C8B-B14F-4D97-AF65-F5344CB8AC3E}">
        <p14:creationId xmlns:p14="http://schemas.microsoft.com/office/powerpoint/2010/main" val="3710832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SCHOLAR TRACK</a:t>
            </a:r>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hlinkClick r:id="rId2"/>
              </a:rPr>
              <a:t>https://scholartrack.che.in.gov/Login?ReturnUrl=%2f</a:t>
            </a:r>
            <a:r>
              <a:rPr lang="en-US" dirty="0">
                <a:latin typeface="Times New Roman" panose="02020603050405020304" pitchFamily="18" charset="0"/>
                <a:cs typeface="Times New Roman" panose="02020603050405020304" pitchFamily="18" charset="0"/>
              </a:rPr>
              <a:t> </a:t>
            </a:r>
          </a:p>
        </p:txBody>
      </p:sp>
      <p:pic>
        <p:nvPicPr>
          <p:cNvPr id="6" name="Picture 5"/>
          <p:cNvPicPr>
            <a:picLocks noChangeAspect="1"/>
          </p:cNvPicPr>
          <p:nvPr/>
        </p:nvPicPr>
        <p:blipFill rotWithShape="1">
          <a:blip r:embed="rId3"/>
          <a:srcRect r="41966"/>
          <a:stretch/>
        </p:blipFill>
        <p:spPr>
          <a:xfrm>
            <a:off x="609600" y="2133600"/>
            <a:ext cx="8162600" cy="4644164"/>
          </a:xfrm>
          <a:prstGeom prst="rect">
            <a:avLst/>
          </a:prstGeom>
        </p:spPr>
      </p:pic>
      <p:sp>
        <p:nvSpPr>
          <p:cNvPr id="7" name="Down Arrow 6"/>
          <p:cNvSpPr/>
          <p:nvPr/>
        </p:nvSpPr>
        <p:spPr>
          <a:xfrm rot="3130173">
            <a:off x="6188975" y="4742989"/>
            <a:ext cx="1073757" cy="17030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529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TUITION &amp; FEE EXEMPTION</a:t>
            </a:r>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Since October of 2017, IDVA no longer accepts any paper applications. </a:t>
            </a:r>
          </a:p>
          <a:p>
            <a:pPr marL="0" indent="0">
              <a:buNone/>
            </a:pPr>
            <a:r>
              <a:rPr lang="en-US" dirty="0">
                <a:latin typeface="Times New Roman" panose="02020603050405020304" pitchFamily="18" charset="0"/>
                <a:cs typeface="Times New Roman" panose="02020603050405020304" pitchFamily="18" charset="0"/>
              </a:rPr>
              <a:t>The online application in Scholar Track puts the CVO program on line with all the other Indiana State Aid programs and streamlines the process within the IDVA office. </a:t>
            </a:r>
          </a:p>
          <a:p>
            <a:pPr marL="0" indent="0">
              <a:buNone/>
            </a:pPr>
            <a:r>
              <a:rPr lang="en-US" dirty="0">
                <a:latin typeface="Times New Roman" panose="02020603050405020304" pitchFamily="18" charset="0"/>
                <a:cs typeface="Times New Roman" panose="02020603050405020304" pitchFamily="18" charset="0"/>
              </a:rPr>
              <a:t>  This eliminates the constant reapplication of students who are already qualified for the benefit. All participating educational institutions can look-up the student information in Scholar Track once they are approved and FAFSA information has been transmitted to their account. </a:t>
            </a:r>
          </a:p>
        </p:txBody>
      </p:sp>
    </p:spTree>
    <p:extLst>
      <p:ext uri="{BB962C8B-B14F-4D97-AF65-F5344CB8AC3E}">
        <p14:creationId xmlns:p14="http://schemas.microsoft.com/office/powerpoint/2010/main" val="2386541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a:latin typeface="Lucida Sans" pitchFamily="34" charset="0"/>
              </a:rPr>
              <a:t> </a:t>
            </a:r>
            <a:r>
              <a:rPr lang="en-US" dirty="0">
                <a:latin typeface="Times New Roman" panose="02020603050405020304" pitchFamily="18" charset="0"/>
                <a:cs typeface="Times New Roman" pitchFamily="18" charset="0"/>
              </a:rPr>
              <a:t>Reduced Fee Hunting and Fishing License for Disabled Veterans</a:t>
            </a:r>
          </a:p>
        </p:txBody>
      </p:sp>
      <p:sp>
        <p:nvSpPr>
          <p:cNvPr id="14339" name="Slide Number Placeholder 6"/>
          <p:cNvSpPr>
            <a:spLocks noGrp="1"/>
          </p:cNvSpPr>
          <p:nvPr>
            <p:ph type="sldNum" sz="quarter" idx="4294967295"/>
          </p:nvPr>
        </p:nvSpPr>
        <p:spPr bwMode="auto">
          <a:xfrm>
            <a:off x="8686800" y="6408738"/>
            <a:ext cx="457200" cy="365125"/>
          </a:xfrm>
          <a:prstGeom prst="rect">
            <a:avLst/>
          </a:prstGeom>
          <a:noFill/>
          <a:ln>
            <a:miter lim="800000"/>
            <a:headEnd/>
            <a:tailEnd/>
          </a:ln>
        </p:spPr>
        <p:txBody>
          <a:bodyPr/>
          <a:lstStyle/>
          <a:p>
            <a:fld id="{1D83CE6D-4968-47DB-839B-2A366456B8AF}" type="slidenum">
              <a:rPr lang="en-US"/>
              <a:pPr/>
              <a:t>13</a:t>
            </a:fld>
            <a:endParaRPr lang="en-US"/>
          </a:p>
        </p:txBody>
      </p:sp>
      <p:sp>
        <p:nvSpPr>
          <p:cNvPr id="14340" name="TextBox 4"/>
          <p:cNvSpPr txBox="1">
            <a:spLocks noChangeArrowheads="1"/>
          </p:cNvSpPr>
          <p:nvPr/>
        </p:nvSpPr>
        <p:spPr bwMode="auto">
          <a:xfrm>
            <a:off x="228600" y="1533525"/>
            <a:ext cx="5715000" cy="5324535"/>
          </a:xfrm>
          <a:prstGeom prst="rect">
            <a:avLst/>
          </a:prstGeom>
          <a:noFill/>
          <a:ln w="9525">
            <a:noFill/>
            <a:miter lim="800000"/>
            <a:headEnd/>
            <a:tailEnd/>
          </a:ln>
        </p:spPr>
        <p:txBody>
          <a:bodyPr>
            <a:spAutoFit/>
          </a:bodyPr>
          <a:lstStyle/>
          <a:p>
            <a:r>
              <a:rPr lang="en-US" sz="2000" dirty="0">
                <a:latin typeface="Times New Roman" pitchFamily="18" charset="0"/>
                <a:cs typeface="Times New Roman" pitchFamily="18" charset="0"/>
              </a:rPr>
              <a:t>Reduced Fee Hunting &amp; Fishing  License</a:t>
            </a:r>
          </a:p>
          <a:p>
            <a:pPr lvl="1">
              <a:buFont typeface="Arial" charset="0"/>
              <a:buChar char="•"/>
            </a:pPr>
            <a:endParaRPr lang="en-US" sz="2000" dirty="0">
              <a:latin typeface="Times New Roman" pitchFamily="18" charset="0"/>
              <a:cs typeface="Times New Roman" pitchFamily="18" charset="0"/>
            </a:endParaRPr>
          </a:p>
          <a:p>
            <a:pPr lvl="1">
              <a:buFont typeface="Arial" charset="0"/>
              <a:buChar char="•"/>
            </a:pPr>
            <a:r>
              <a:rPr lang="en-US" sz="2000" dirty="0">
                <a:latin typeface="Times New Roman" pitchFamily="18" charset="0"/>
                <a:cs typeface="Times New Roman" pitchFamily="18" charset="0"/>
              </a:rPr>
              <a:t>  $2.75 per year </a:t>
            </a:r>
          </a:p>
          <a:p>
            <a:pPr lvl="1">
              <a:buFont typeface="Arial" charset="0"/>
              <a:buChar char="•"/>
            </a:pPr>
            <a:endParaRPr lang="en-US" sz="2000" dirty="0">
              <a:latin typeface="Times New Roman" pitchFamily="18" charset="0"/>
              <a:cs typeface="Times New Roman" pitchFamily="18" charset="0"/>
            </a:endParaRPr>
          </a:p>
          <a:p>
            <a:pPr lvl="1">
              <a:buFont typeface="Arial" charset="0"/>
              <a:buChar char="•"/>
            </a:pPr>
            <a:r>
              <a:rPr lang="en-US" sz="2000" dirty="0">
                <a:latin typeface="Times New Roman" pitchFamily="18" charset="0"/>
                <a:cs typeface="Times New Roman" pitchFamily="18" charset="0"/>
              </a:rPr>
              <a:t>  $27.50 for 10 years</a:t>
            </a:r>
          </a:p>
          <a:p>
            <a:pPr lvl="1"/>
            <a:endParaRPr lang="en-US" sz="2000" dirty="0">
              <a:latin typeface="Times New Roman" pitchFamily="18" charset="0"/>
              <a:cs typeface="Times New Roman" pitchFamily="18" charset="0"/>
            </a:endParaRPr>
          </a:p>
          <a:p>
            <a:pPr lvl="1"/>
            <a:r>
              <a:rPr lang="en-US" sz="2000" dirty="0">
                <a:latin typeface="Times New Roman" pitchFamily="18" charset="0"/>
                <a:cs typeface="Times New Roman" pitchFamily="18" charset="0"/>
              </a:rPr>
              <a:t> The Veteran must be a resident of Indiana,</a:t>
            </a:r>
          </a:p>
          <a:p>
            <a:pPr lvl="1"/>
            <a:r>
              <a:rPr lang="en-US" sz="2000" dirty="0">
                <a:latin typeface="Times New Roman" pitchFamily="18" charset="0"/>
                <a:cs typeface="Times New Roman" pitchFamily="18" charset="0"/>
              </a:rPr>
              <a:t>served in the armed forces of the United States, and been awarded a service connected disability, as evidenced by:</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 records of the United States Department of Veterans Affairs; or disability retirement benefits awarded to the individual under laws administered by the USDOD</a:t>
            </a:r>
          </a:p>
          <a:p>
            <a:pPr lvl="1" algn="ctr"/>
            <a:r>
              <a:rPr lang="en-US" sz="2000" b="1" dirty="0">
                <a:latin typeface="Times New Roman" pitchFamily="18" charset="0"/>
                <a:cs typeface="Times New Roman" pitchFamily="18" charset="0"/>
              </a:rPr>
              <a:t>IC 14-22-12-1.5</a:t>
            </a:r>
          </a:p>
          <a:p>
            <a:pPr lvl="2"/>
            <a:endParaRPr lang="en-US" sz="2000" dirty="0">
              <a:latin typeface="Lucida Sans" pitchFamily="34" charset="0"/>
            </a:endParaRPr>
          </a:p>
          <a:p>
            <a:endParaRPr lang="en-US" sz="2000" dirty="0">
              <a:latin typeface="Lucida Sans" pitchFamily="34" charset="0"/>
            </a:endParaRPr>
          </a:p>
        </p:txBody>
      </p:sp>
      <p:pic>
        <p:nvPicPr>
          <p:cNvPr id="31750" name="Picture 5" descr="j0255361"/>
          <p:cNvPicPr>
            <a:picLocks noChangeAspect="1" noChangeArrowheads="1"/>
          </p:cNvPicPr>
          <p:nvPr/>
        </p:nvPicPr>
        <p:blipFill>
          <a:blip r:embed="rId2" cstate="print"/>
          <a:srcRect l="5112" t="17544"/>
          <a:stretch>
            <a:fillRect/>
          </a:stretch>
        </p:blipFill>
        <p:spPr bwMode="auto">
          <a:xfrm>
            <a:off x="6400800" y="4195792"/>
            <a:ext cx="1447800" cy="1832905"/>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3"/>
          <a:stretch>
            <a:fillRect/>
          </a:stretch>
        </p:blipFill>
        <p:spPr>
          <a:xfrm>
            <a:off x="5257800" y="1879630"/>
            <a:ext cx="3152775" cy="14478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6"/>
          <p:cNvSpPr>
            <a:spLocks noGrp="1"/>
          </p:cNvSpPr>
          <p:nvPr>
            <p:ph type="sldNum" sz="quarter" idx="4294967295"/>
          </p:nvPr>
        </p:nvSpPr>
        <p:spPr bwMode="auto">
          <a:xfrm>
            <a:off x="8610600" y="6408738"/>
            <a:ext cx="533400" cy="365125"/>
          </a:xfrm>
          <a:prstGeom prst="rect">
            <a:avLst/>
          </a:prstGeom>
          <a:noFill/>
          <a:ln>
            <a:miter lim="800000"/>
            <a:headEnd/>
            <a:tailEnd/>
          </a:ln>
        </p:spPr>
        <p:txBody>
          <a:bodyPr/>
          <a:lstStyle/>
          <a:p>
            <a:fld id="{B8EB668B-BE90-4AA4-B489-AC3C9438D877}" type="slidenum">
              <a:rPr lang="en-US"/>
              <a:pPr/>
              <a:t>14</a:t>
            </a:fld>
            <a:endParaRPr lang="en-US"/>
          </a:p>
        </p:txBody>
      </p:sp>
      <p:sp>
        <p:nvSpPr>
          <p:cNvPr id="5" name="Title 1"/>
          <p:cNvSpPr txBox="1">
            <a:spLocks/>
          </p:cNvSpPr>
          <p:nvPr/>
        </p:nvSpPr>
        <p:spPr bwMode="auto">
          <a:xfrm>
            <a:off x="0" y="0"/>
            <a:ext cx="7772400" cy="1295400"/>
          </a:xfrm>
          <a:prstGeom prst="rect">
            <a:avLst/>
          </a:prstGeom>
          <a:noFill/>
          <a:ln w="9525">
            <a:noFill/>
            <a:miter lim="800000"/>
            <a:headEnd/>
            <a:tailEnd/>
          </a:ln>
        </p:spPr>
        <p:txBody>
          <a:bodyPr bIns="91440" anchor="ctr">
            <a:normAutofit/>
          </a:bodyPr>
          <a:lstStyle/>
          <a:p>
            <a:pPr algn="ctr" fontAlgn="auto">
              <a:spcAft>
                <a:spcPts val="0"/>
              </a:spcAft>
              <a:defRPr/>
            </a:pPr>
            <a:r>
              <a:rPr lang="en-US" sz="4000" dirty="0">
                <a:solidFill>
                  <a:schemeClr val="bg1"/>
                </a:solidFill>
                <a:latin typeface="Times New Roman" pitchFamily="18" charset="0"/>
                <a:ea typeface="+mj-ea"/>
                <a:cs typeface="Times New Roman" pitchFamily="18" charset="0"/>
              </a:rPr>
              <a:t>Property Tax Deduction </a:t>
            </a:r>
          </a:p>
          <a:p>
            <a:pPr algn="ctr" fontAlgn="auto">
              <a:spcAft>
                <a:spcPts val="0"/>
              </a:spcAft>
              <a:defRPr/>
            </a:pPr>
            <a:r>
              <a:rPr lang="en-US" sz="2400" i="1" dirty="0">
                <a:solidFill>
                  <a:schemeClr val="bg1"/>
                </a:solidFill>
                <a:latin typeface="Times New Roman" pitchFamily="18" charset="0"/>
                <a:ea typeface="+mj-ea"/>
                <a:cs typeface="Times New Roman" pitchFamily="18" charset="0"/>
              </a:rPr>
              <a:t>for veteran and surviving spouse</a:t>
            </a:r>
          </a:p>
        </p:txBody>
      </p:sp>
      <p:sp>
        <p:nvSpPr>
          <p:cNvPr id="20485" name="TextBox 5"/>
          <p:cNvSpPr txBox="1">
            <a:spLocks noChangeArrowheads="1"/>
          </p:cNvSpPr>
          <p:nvPr/>
        </p:nvSpPr>
        <p:spPr bwMode="auto">
          <a:xfrm>
            <a:off x="1905000" y="1676400"/>
            <a:ext cx="6400800" cy="5109091"/>
          </a:xfrm>
          <a:prstGeom prst="rect">
            <a:avLst/>
          </a:prstGeom>
          <a:noFill/>
          <a:ln w="9525">
            <a:noFill/>
            <a:miter lim="800000"/>
            <a:headEnd/>
            <a:tailEnd/>
          </a:ln>
        </p:spPr>
        <p:txBody>
          <a:bodyPr>
            <a:spAutoFit/>
          </a:bodyPr>
          <a:lstStyle/>
          <a:p>
            <a:pPr algn="ctr">
              <a:defRPr/>
            </a:pPr>
            <a:r>
              <a:rPr lang="en-US" sz="3400" b="1" i="1" dirty="0">
                <a:latin typeface="Times New Roman" pitchFamily="18" charset="0"/>
                <a:cs typeface="Times New Roman" pitchFamily="18" charset="0"/>
              </a:rPr>
              <a:t>Section 13- $24,960</a:t>
            </a:r>
          </a:p>
          <a:p>
            <a:pPr algn="ctr">
              <a:defRPr/>
            </a:pPr>
            <a:r>
              <a:rPr lang="en-US" sz="2400" b="1" i="1" dirty="0">
                <a:latin typeface="Times New Roman" pitchFamily="18" charset="0"/>
                <a:cs typeface="Times New Roman" pitchFamily="18" charset="0"/>
              </a:rPr>
              <a:t>IC 6-1.1-12</a:t>
            </a:r>
          </a:p>
          <a:p>
            <a:pPr>
              <a:defRPr/>
            </a:pPr>
            <a:endParaRPr lang="en-US" sz="1200" b="1" i="1" dirty="0">
              <a:latin typeface="Times New Roman" pitchFamily="18" charset="0"/>
              <a:cs typeface="Times New Roman" pitchFamily="18" charset="0"/>
            </a:endParaRPr>
          </a:p>
          <a:p>
            <a:pPr>
              <a:defRPr/>
            </a:pPr>
            <a:r>
              <a:rPr lang="en-US" b="1" i="1" dirty="0">
                <a:latin typeface="Times New Roman" pitchFamily="18" charset="0"/>
                <a:cs typeface="Times New Roman" pitchFamily="18" charset="0"/>
              </a:rPr>
              <a:t>	</a:t>
            </a:r>
            <a:r>
              <a:rPr lang="en-US" sz="2600" dirty="0">
                <a:latin typeface="Times New Roman" pitchFamily="18" charset="0"/>
                <a:cs typeface="Times New Roman" pitchFamily="18" charset="0"/>
              </a:rPr>
              <a:t>To Qualify</a:t>
            </a:r>
          </a:p>
          <a:p>
            <a:pPr>
              <a:defRPr/>
            </a:pPr>
            <a:endParaRPr lang="en-US" sz="1200" dirty="0">
              <a:latin typeface="Times New Roman" pitchFamily="18" charset="0"/>
              <a:cs typeface="Times New Roman" pitchFamily="18" charset="0"/>
            </a:endParaRPr>
          </a:p>
          <a:p>
            <a:pPr lvl="3">
              <a:buFont typeface="Arial" charset="0"/>
              <a:buChar char="•"/>
              <a:defRPr/>
            </a:pPr>
            <a:r>
              <a:rPr lang="en-US" sz="2600" dirty="0">
                <a:latin typeface="Times New Roman" pitchFamily="18" charset="0"/>
                <a:cs typeface="Times New Roman" pitchFamily="18" charset="0"/>
              </a:rPr>
              <a:t>Served on </a:t>
            </a:r>
            <a:r>
              <a:rPr lang="en-US" sz="2600" b="1" dirty="0">
                <a:latin typeface="Times New Roman" pitchFamily="18" charset="0"/>
                <a:cs typeface="Times New Roman" pitchFamily="18" charset="0"/>
              </a:rPr>
              <a:t>Active duty </a:t>
            </a:r>
            <a:r>
              <a:rPr lang="en-US" sz="2600" dirty="0">
                <a:latin typeface="Times New Roman" pitchFamily="18" charset="0"/>
                <a:cs typeface="Times New Roman" pitchFamily="18" charset="0"/>
              </a:rPr>
              <a:t>during a recognized Wartime period</a:t>
            </a:r>
          </a:p>
          <a:p>
            <a:pPr lvl="3">
              <a:buFont typeface="Arial" charset="0"/>
              <a:buChar char="•"/>
              <a:defRPr/>
            </a:pPr>
            <a:endParaRPr lang="en-US" sz="2600" dirty="0">
              <a:latin typeface="Times New Roman" pitchFamily="18" charset="0"/>
              <a:cs typeface="Times New Roman" pitchFamily="18" charset="0"/>
            </a:endParaRPr>
          </a:p>
          <a:p>
            <a:pPr lvl="3">
              <a:buFont typeface="Arial" charset="0"/>
              <a:buChar char="•"/>
              <a:defRPr/>
            </a:pPr>
            <a:r>
              <a:rPr lang="en-US" sz="2600" dirty="0">
                <a:latin typeface="Times New Roman" pitchFamily="18" charset="0"/>
                <a:cs typeface="Times New Roman" pitchFamily="18" charset="0"/>
              </a:rPr>
              <a:t>service connected combined rating of at least 10%</a:t>
            </a:r>
          </a:p>
          <a:p>
            <a:pPr lvl="3">
              <a:defRPr/>
            </a:pPr>
            <a:endParaRPr lang="en-US" sz="2600" dirty="0">
              <a:latin typeface="Times New Roman" pitchFamily="18" charset="0"/>
              <a:cs typeface="Times New Roman" pitchFamily="18" charset="0"/>
            </a:endParaRPr>
          </a:p>
          <a:p>
            <a:pPr lvl="3">
              <a:defRPr/>
            </a:pPr>
            <a:r>
              <a:rPr lang="en-US" i="1" dirty="0">
                <a:latin typeface="Times New Roman" pitchFamily="18" charset="0"/>
                <a:cs typeface="Times New Roman" pitchFamily="18" charset="0"/>
              </a:rPr>
              <a:t>Note: There is no assessed property value limit attached to this deduction.</a:t>
            </a:r>
            <a:endParaRPr lang="en-US" i="1" dirty="0">
              <a:latin typeface="+mn-lt"/>
              <a:cs typeface="+mn-cs"/>
            </a:endParaRPr>
          </a:p>
          <a:p>
            <a:pPr lvl="3">
              <a:defRPr/>
            </a:pPr>
            <a:endParaRPr lang="en-US" sz="2600" dirty="0">
              <a:latin typeface="Times New Roman" pitchFamily="18" charset="0"/>
              <a:cs typeface="Times New Roman" pitchFamily="18" charset="0"/>
            </a:endParaRPr>
          </a:p>
        </p:txBody>
      </p:sp>
      <p:pic>
        <p:nvPicPr>
          <p:cNvPr id="34821" name="Picture 5"/>
          <p:cNvPicPr>
            <a:picLocks noChangeAspect="1" noChangeArrowheads="1"/>
          </p:cNvPicPr>
          <p:nvPr/>
        </p:nvPicPr>
        <p:blipFill>
          <a:blip r:embed="rId2" cstate="print"/>
          <a:srcRect/>
          <a:stretch>
            <a:fillRect/>
          </a:stretch>
        </p:blipFill>
        <p:spPr bwMode="auto">
          <a:xfrm>
            <a:off x="304800" y="2362200"/>
            <a:ext cx="2409568" cy="2971800"/>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dirty="0">
                <a:latin typeface="Times New Roman" pitchFamily="18" charset="0"/>
                <a:cs typeface="Times New Roman" pitchFamily="18" charset="0"/>
              </a:rPr>
              <a:t>Property Tax Deduction</a:t>
            </a:r>
            <a:br>
              <a:rPr lang="en-US" dirty="0">
                <a:latin typeface="Times New Roman" pitchFamily="18" charset="0"/>
                <a:cs typeface="Times New Roman" pitchFamily="18" charset="0"/>
              </a:rPr>
            </a:br>
            <a:endParaRPr lang="en-US" sz="2700" dirty="0">
              <a:latin typeface="Times New Roman" pitchFamily="18" charset="0"/>
              <a:cs typeface="Times New Roman" pitchFamily="18" charset="0"/>
            </a:endParaRPr>
          </a:p>
        </p:txBody>
      </p:sp>
      <p:sp>
        <p:nvSpPr>
          <p:cNvPr id="26627" name="Slide Number Placeholder 6"/>
          <p:cNvSpPr>
            <a:spLocks noGrp="1"/>
          </p:cNvSpPr>
          <p:nvPr>
            <p:ph type="sldNum" sz="quarter" idx="4294967295"/>
          </p:nvPr>
        </p:nvSpPr>
        <p:spPr bwMode="auto">
          <a:xfrm>
            <a:off x="8610600" y="6408738"/>
            <a:ext cx="533400" cy="365125"/>
          </a:xfrm>
          <a:prstGeom prst="rect">
            <a:avLst/>
          </a:prstGeom>
          <a:noFill/>
          <a:ln>
            <a:miter lim="800000"/>
            <a:headEnd/>
            <a:tailEnd/>
          </a:ln>
        </p:spPr>
        <p:txBody>
          <a:bodyPr/>
          <a:lstStyle/>
          <a:p>
            <a:fld id="{52FE80C1-500E-4221-BFB0-5E69F045EE2C}" type="slidenum">
              <a:rPr lang="en-US"/>
              <a:pPr/>
              <a:t>15</a:t>
            </a:fld>
            <a:endParaRPr lang="en-US"/>
          </a:p>
        </p:txBody>
      </p:sp>
      <p:sp>
        <p:nvSpPr>
          <p:cNvPr id="5" name="TextBox 4"/>
          <p:cNvSpPr txBox="1"/>
          <p:nvPr/>
        </p:nvSpPr>
        <p:spPr>
          <a:xfrm>
            <a:off x="0" y="1371600"/>
            <a:ext cx="6858000" cy="3939540"/>
          </a:xfrm>
          <a:prstGeom prst="rect">
            <a:avLst/>
          </a:prstGeom>
          <a:noFill/>
        </p:spPr>
        <p:txBody>
          <a:bodyPr>
            <a:spAutoFit/>
          </a:bodyPr>
          <a:lstStyle/>
          <a:p>
            <a:pPr algn="ctr">
              <a:defRPr/>
            </a:pPr>
            <a:r>
              <a:rPr lang="en-US" sz="3400" b="1" i="1" dirty="0">
                <a:latin typeface="Times New Roman" pitchFamily="18" charset="0"/>
                <a:cs typeface="Times New Roman" pitchFamily="18" charset="0"/>
              </a:rPr>
              <a:t>Section 14 - $14,000*</a:t>
            </a:r>
          </a:p>
          <a:p>
            <a:pPr algn="ctr">
              <a:defRPr/>
            </a:pPr>
            <a:r>
              <a:rPr lang="en-US" sz="2000" b="1" i="1" dirty="0">
                <a:latin typeface="Times New Roman" pitchFamily="18" charset="0"/>
                <a:cs typeface="Times New Roman" pitchFamily="18" charset="0"/>
              </a:rPr>
              <a:t>IC 6-1.1-12</a:t>
            </a:r>
          </a:p>
          <a:p>
            <a:pPr lvl="1">
              <a:defRPr/>
            </a:pPr>
            <a:r>
              <a:rPr lang="en-US" sz="2600" dirty="0">
                <a:latin typeface="Times New Roman" pitchFamily="18" charset="0"/>
                <a:cs typeface="Times New Roman" pitchFamily="18" charset="0"/>
              </a:rPr>
              <a:t>To qualify the veteran must meet one of these two options:</a:t>
            </a:r>
          </a:p>
          <a:p>
            <a:pPr lvl="2">
              <a:buFont typeface="Arial" pitchFamily="34" charset="0"/>
              <a:buChar char="•"/>
              <a:defRPr/>
            </a:pPr>
            <a:r>
              <a:rPr lang="en-US" sz="2400" dirty="0">
                <a:latin typeface="Times New Roman" pitchFamily="18" charset="0"/>
                <a:cs typeface="Times New Roman" pitchFamily="18" charset="0"/>
              </a:rPr>
              <a:t> Served honorably in the armed forces least 90 days and has a total disability</a:t>
            </a:r>
          </a:p>
          <a:p>
            <a:pPr lvl="3">
              <a:defRPr/>
            </a:pP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Or:</a:t>
            </a:r>
          </a:p>
          <a:p>
            <a:pPr lvl="2">
              <a:buFont typeface="Arial" pitchFamily="34" charset="0"/>
              <a:buChar char="•"/>
              <a:defRPr/>
            </a:pPr>
            <a:r>
              <a:rPr lang="en-US" sz="2400" dirty="0">
                <a:latin typeface="Times New Roman" pitchFamily="18" charset="0"/>
                <a:cs typeface="Times New Roman" pitchFamily="18" charset="0"/>
              </a:rPr>
              <a:t>Served in the armed forces for at least 90 days, is over age 62, and has a combined rating of at least 10%.</a:t>
            </a:r>
          </a:p>
        </p:txBody>
      </p:sp>
      <p:sp>
        <p:nvSpPr>
          <p:cNvPr id="24582" name="TextBox 9"/>
          <p:cNvSpPr txBox="1">
            <a:spLocks noChangeArrowheads="1"/>
          </p:cNvSpPr>
          <p:nvPr/>
        </p:nvSpPr>
        <p:spPr bwMode="auto">
          <a:xfrm>
            <a:off x="76200" y="5546964"/>
            <a:ext cx="8534400" cy="861774"/>
          </a:xfrm>
          <a:prstGeom prst="rect">
            <a:avLst/>
          </a:prstGeom>
          <a:noFill/>
          <a:ln w="9525">
            <a:noFill/>
            <a:miter lim="800000"/>
            <a:headEnd/>
            <a:tailEnd/>
          </a:ln>
        </p:spPr>
        <p:txBody>
          <a:bodyPr>
            <a:spAutoFit/>
          </a:bodyPr>
          <a:lstStyle/>
          <a:p>
            <a:pPr algn="ctr">
              <a:defRPr/>
            </a:pPr>
            <a:r>
              <a:rPr lang="en-US" sz="2600" i="1" dirty="0">
                <a:latin typeface="+mn-lt"/>
              </a:rPr>
              <a:t>*</a:t>
            </a:r>
            <a:r>
              <a:rPr lang="en-US" sz="2400" i="1" dirty="0">
                <a:latin typeface="Times New Roman" pitchFamily="18" charset="0"/>
                <a:cs typeface="Times New Roman" pitchFamily="18" charset="0"/>
              </a:rPr>
              <a:t>The assessed property value limit is $200,000.00 for the 2020 assessment date and all dates thereafter.</a:t>
            </a:r>
          </a:p>
        </p:txBody>
      </p:sp>
      <p:pic>
        <p:nvPicPr>
          <p:cNvPr id="32776" name="Picture 8"/>
          <p:cNvPicPr>
            <a:picLocks noChangeAspect="1" noChangeArrowheads="1"/>
          </p:cNvPicPr>
          <p:nvPr/>
        </p:nvPicPr>
        <p:blipFill>
          <a:blip r:embed="rId2" cstate="print"/>
          <a:srcRect/>
          <a:stretch>
            <a:fillRect/>
          </a:stretch>
        </p:blipFill>
        <p:spPr bwMode="auto">
          <a:xfrm>
            <a:off x="6781800" y="1752600"/>
            <a:ext cx="2057400" cy="3355597"/>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defRPr/>
            </a:pPr>
            <a:r>
              <a:rPr lang="en-US" dirty="0">
                <a:latin typeface="Times New Roman" pitchFamily="18" charset="0"/>
                <a:cs typeface="Times New Roman" pitchFamily="18" charset="0"/>
              </a:rPr>
              <a:t>Property Tax Deduction</a:t>
            </a:r>
          </a:p>
        </p:txBody>
      </p:sp>
      <p:sp>
        <p:nvSpPr>
          <p:cNvPr id="21506" name="Content Placeholder 2"/>
          <p:cNvSpPr>
            <a:spLocks noGrp="1"/>
          </p:cNvSpPr>
          <p:nvPr>
            <p:ph idx="1"/>
          </p:nvPr>
        </p:nvSpPr>
        <p:spPr>
          <a:xfrm>
            <a:off x="0" y="1295400"/>
            <a:ext cx="6400800" cy="4724400"/>
          </a:xfrm>
        </p:spPr>
        <p:txBody>
          <a:bodyPr>
            <a:normAutofit fontScale="92500" lnSpcReduction="10000"/>
          </a:bodyPr>
          <a:lstStyle/>
          <a:p>
            <a:pPr marL="365760" indent="-256032" algn="ctr" eaLnBrk="1" fontAlgn="auto" hangingPunct="1">
              <a:spcAft>
                <a:spcPts val="0"/>
              </a:spcAft>
              <a:buFont typeface="Wingdings 2" pitchFamily="18" charset="2"/>
              <a:buNone/>
              <a:defRPr/>
            </a:pPr>
            <a:r>
              <a:rPr lang="en-US" sz="3400" b="1" i="1" dirty="0">
                <a:latin typeface="Times New Roman" pitchFamily="18" charset="0"/>
                <a:cs typeface="Times New Roman" pitchFamily="18" charset="0"/>
              </a:rPr>
              <a:t>Both Sections (13&amp;14)- $37,440*</a:t>
            </a:r>
          </a:p>
          <a:p>
            <a:pPr marL="365760" indent="-256032" algn="ctr" eaLnBrk="1" fontAlgn="auto" hangingPunct="1">
              <a:spcAft>
                <a:spcPts val="0"/>
              </a:spcAft>
              <a:buFont typeface="Wingdings 2" pitchFamily="18" charset="2"/>
              <a:buNone/>
              <a:defRPr/>
            </a:pPr>
            <a:r>
              <a:rPr lang="en-US" sz="3400" b="1" i="1" dirty="0">
                <a:latin typeface="Times New Roman" pitchFamily="18" charset="0"/>
                <a:cs typeface="Times New Roman" pitchFamily="18" charset="0"/>
              </a:rPr>
              <a:t>IC 6-1.1-12</a:t>
            </a:r>
          </a:p>
          <a:p>
            <a:pPr marL="273050" lvl="1" indent="-273050" eaLnBrk="1" fontAlgn="auto" hangingPunct="1">
              <a:spcBef>
                <a:spcPts val="575"/>
              </a:spcBef>
              <a:spcAft>
                <a:spcPts val="0"/>
              </a:spcAft>
              <a:buFont typeface="Wingdings 2" pitchFamily="18" charset="2"/>
              <a:buNone/>
              <a:defRPr/>
            </a:pPr>
            <a:r>
              <a:rPr lang="en-US" sz="2600" dirty="0">
                <a:latin typeface="Times New Roman" pitchFamily="18" charset="0"/>
                <a:cs typeface="Times New Roman" pitchFamily="18" charset="0"/>
              </a:rPr>
              <a:t>	To qualify the veteran must have served honorably on Active Duty during wartime and be</a:t>
            </a:r>
          </a:p>
          <a:p>
            <a:pPr lvl="3" eaLnBrk="1" fontAlgn="auto" hangingPunct="1">
              <a:spcAft>
                <a:spcPts val="0"/>
              </a:spcAft>
              <a:buFont typeface="Wingdings 2"/>
              <a:buChar char=""/>
              <a:defRPr/>
            </a:pPr>
            <a:r>
              <a:rPr lang="en-US" sz="2600" dirty="0">
                <a:latin typeface="Times New Roman" pitchFamily="18" charset="0"/>
                <a:cs typeface="Times New Roman" pitchFamily="18" charset="0"/>
              </a:rPr>
              <a:t>Totally disabled</a:t>
            </a:r>
          </a:p>
          <a:p>
            <a:pPr lvl="3" eaLnBrk="1" fontAlgn="auto" hangingPunct="1">
              <a:spcAft>
                <a:spcPts val="0"/>
              </a:spcAft>
              <a:buNone/>
              <a:defRPr/>
            </a:pPr>
            <a:r>
              <a:rPr lang="en-US" sz="2600" b="1" dirty="0">
                <a:latin typeface="Times New Roman" pitchFamily="18" charset="0"/>
                <a:cs typeface="Times New Roman" pitchFamily="18" charset="0"/>
              </a:rPr>
              <a:t>OR</a:t>
            </a:r>
          </a:p>
          <a:p>
            <a:pPr lvl="3" eaLnBrk="1" fontAlgn="auto" hangingPunct="1">
              <a:spcAft>
                <a:spcPts val="0"/>
              </a:spcAft>
              <a:buFont typeface="Wingdings 2"/>
              <a:buChar char=""/>
              <a:defRPr/>
            </a:pPr>
            <a:r>
              <a:rPr lang="en-US" sz="2600" dirty="0">
                <a:latin typeface="Times New Roman" pitchFamily="18" charset="0"/>
                <a:cs typeface="Times New Roman" pitchFamily="18" charset="0"/>
              </a:rPr>
              <a:t>Over age 62</a:t>
            </a:r>
          </a:p>
          <a:p>
            <a:pPr lvl="3" eaLnBrk="1" fontAlgn="auto" hangingPunct="1">
              <a:spcAft>
                <a:spcPts val="0"/>
              </a:spcAft>
              <a:buFont typeface="Wingdings 2"/>
              <a:buChar char=""/>
              <a:defRPr/>
            </a:pPr>
            <a:r>
              <a:rPr lang="en-US" sz="2600" dirty="0">
                <a:latin typeface="Times New Roman" pitchFamily="18" charset="0"/>
                <a:cs typeface="Times New Roman" pitchFamily="18" charset="0"/>
              </a:rPr>
              <a:t>Rated at least 10 % service connected disabled.</a:t>
            </a:r>
            <a:br>
              <a:rPr lang="en-US" sz="2600" dirty="0">
                <a:latin typeface="Times New Roman" pitchFamily="18" charset="0"/>
                <a:cs typeface="Times New Roman" pitchFamily="18" charset="0"/>
              </a:rPr>
            </a:br>
            <a:endParaRPr lang="en-US" sz="2600" dirty="0">
              <a:latin typeface="Times New Roman" pitchFamily="18" charset="0"/>
              <a:cs typeface="Times New Roman" pitchFamily="18" charset="0"/>
            </a:endParaRPr>
          </a:p>
        </p:txBody>
      </p:sp>
      <p:sp>
        <p:nvSpPr>
          <p:cNvPr id="28676" name="Slide Number Placeholder 3"/>
          <p:cNvSpPr>
            <a:spLocks noGrp="1"/>
          </p:cNvSpPr>
          <p:nvPr>
            <p:ph type="sldNum" sz="quarter" idx="4294967295"/>
          </p:nvPr>
        </p:nvSpPr>
        <p:spPr bwMode="auto">
          <a:xfrm>
            <a:off x="8610600" y="6408738"/>
            <a:ext cx="533400" cy="365125"/>
          </a:xfrm>
          <a:prstGeom prst="rect">
            <a:avLst/>
          </a:prstGeom>
          <a:noFill/>
          <a:ln>
            <a:miter lim="800000"/>
            <a:headEnd/>
            <a:tailEnd/>
          </a:ln>
        </p:spPr>
        <p:txBody>
          <a:bodyPr/>
          <a:lstStyle/>
          <a:p>
            <a:fld id="{AE41D5F0-20D9-43F4-AB9F-7D6BAD5D477E}" type="slidenum">
              <a:rPr lang="en-US"/>
              <a:pPr/>
              <a:t>16</a:t>
            </a:fld>
            <a:endParaRPr lang="en-US"/>
          </a:p>
        </p:txBody>
      </p:sp>
      <p:sp>
        <p:nvSpPr>
          <p:cNvPr id="26629" name="TextBox 6"/>
          <p:cNvSpPr txBox="1">
            <a:spLocks noChangeArrowheads="1"/>
          </p:cNvSpPr>
          <p:nvPr/>
        </p:nvSpPr>
        <p:spPr bwMode="auto">
          <a:xfrm>
            <a:off x="152400" y="5722203"/>
            <a:ext cx="8229600" cy="830997"/>
          </a:xfrm>
          <a:prstGeom prst="rect">
            <a:avLst/>
          </a:prstGeom>
          <a:noFill/>
          <a:ln w="9525">
            <a:noFill/>
            <a:miter lim="800000"/>
            <a:headEnd/>
            <a:tailEnd/>
          </a:ln>
        </p:spPr>
        <p:txBody>
          <a:bodyPr>
            <a:spAutoFit/>
          </a:bodyPr>
          <a:lstStyle/>
          <a:p>
            <a:pPr algn="ctr">
              <a:defRPr/>
            </a:pPr>
            <a:r>
              <a:rPr lang="en-US" sz="2400" i="1">
                <a:latin typeface="Times New Roman" pitchFamily="18" charset="0"/>
                <a:cs typeface="Times New Roman" pitchFamily="18" charset="0"/>
              </a:rPr>
              <a:t>The assessed property value limit is $175,000.00 for the 2017 assessment date and all dates thereafter.</a:t>
            </a:r>
            <a:endParaRPr lang="en-US" sz="2400" i="1" dirty="0">
              <a:latin typeface="Times New Roman" pitchFamily="18" charset="0"/>
              <a:cs typeface="Times New Roman" pitchFamily="18" charset="0"/>
            </a:endParaRPr>
          </a:p>
        </p:txBody>
      </p:sp>
      <p:pic>
        <p:nvPicPr>
          <p:cNvPr id="2" name="Picture 1"/>
          <p:cNvPicPr>
            <a:picLocks noChangeAspect="1"/>
          </p:cNvPicPr>
          <p:nvPr/>
        </p:nvPicPr>
        <p:blipFill>
          <a:blip r:embed="rId2"/>
          <a:stretch>
            <a:fillRect/>
          </a:stretch>
        </p:blipFill>
        <p:spPr>
          <a:xfrm>
            <a:off x="6257969" y="1905000"/>
            <a:ext cx="2619331" cy="252180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latin typeface="Times New Roman" pitchFamily="18" charset="0"/>
                <a:cs typeface="Times New Roman" pitchFamily="18" charset="0"/>
              </a:rPr>
              <a:t>Property Tax Deduction</a:t>
            </a:r>
          </a:p>
        </p:txBody>
      </p:sp>
      <p:sp>
        <p:nvSpPr>
          <p:cNvPr id="29699" name="Content Placeholder 2"/>
          <p:cNvSpPr>
            <a:spLocks noGrp="1"/>
          </p:cNvSpPr>
          <p:nvPr>
            <p:ph idx="1"/>
          </p:nvPr>
        </p:nvSpPr>
        <p:spPr/>
        <p:txBody>
          <a:bodyPr/>
          <a:lstStyle/>
          <a:p>
            <a:r>
              <a:rPr lang="en-US" dirty="0">
                <a:latin typeface="Times New Roman" pitchFamily="18" charset="0"/>
                <a:cs typeface="Times New Roman" pitchFamily="18" charset="0"/>
              </a:rPr>
              <a:t>If a veteran, or surviving spouse, does not own any real property then the lesser of the following can be applied: The amount owed for vehicle excise tax or $70 can be applied per vehicle. Maximum of 2 vehicles.</a:t>
            </a:r>
          </a:p>
          <a:p>
            <a:pPr algn="ctr">
              <a:buNone/>
            </a:pPr>
            <a:r>
              <a:rPr lang="en-US" sz="1600" i="1" dirty="0">
                <a:latin typeface="Times New Roman" pitchFamily="18" charset="0"/>
                <a:cs typeface="Times New Roman" pitchFamily="18" charset="0"/>
              </a:rPr>
              <a:t>Eligibility is the same as if property is owned</a:t>
            </a:r>
          </a:p>
          <a:p>
            <a:pPr algn="ctr">
              <a:buFont typeface="Arial" charset="0"/>
              <a:buNone/>
            </a:pPr>
            <a:r>
              <a:rPr lang="en-US" b="1" dirty="0">
                <a:latin typeface="Times New Roman" pitchFamily="18" charset="0"/>
                <a:cs typeface="Times New Roman" pitchFamily="18" charset="0"/>
              </a:rPr>
              <a:t>IC 6-6-5-5.2</a:t>
            </a:r>
            <a:br>
              <a:rPr lang="en-US" b="1"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pic>
        <p:nvPicPr>
          <p:cNvPr id="3" name="Picture 2"/>
          <p:cNvPicPr>
            <a:picLocks noChangeAspect="1"/>
          </p:cNvPicPr>
          <p:nvPr/>
        </p:nvPicPr>
        <p:blipFill>
          <a:blip r:embed="rId2"/>
          <a:stretch>
            <a:fillRect/>
          </a:stretch>
        </p:blipFill>
        <p:spPr>
          <a:xfrm>
            <a:off x="131883" y="3857502"/>
            <a:ext cx="2466975" cy="1847850"/>
          </a:xfrm>
          <a:prstGeom prst="rect">
            <a:avLst/>
          </a:prstGeom>
        </p:spPr>
      </p:pic>
      <p:pic>
        <p:nvPicPr>
          <p:cNvPr id="4" name="Picture 3"/>
          <p:cNvPicPr>
            <a:picLocks noChangeAspect="1"/>
          </p:cNvPicPr>
          <p:nvPr/>
        </p:nvPicPr>
        <p:blipFill>
          <a:blip r:embed="rId3"/>
          <a:stretch>
            <a:fillRect/>
          </a:stretch>
        </p:blipFill>
        <p:spPr>
          <a:xfrm>
            <a:off x="3467834" y="4730413"/>
            <a:ext cx="1616155" cy="1129506"/>
          </a:xfrm>
          <a:prstGeom prst="rect">
            <a:avLst/>
          </a:prstGeom>
        </p:spPr>
      </p:pic>
      <p:sp>
        <p:nvSpPr>
          <p:cNvPr id="6" name="TextBox 5"/>
          <p:cNvSpPr txBox="1"/>
          <p:nvPr/>
        </p:nvSpPr>
        <p:spPr>
          <a:xfrm>
            <a:off x="3024961" y="5905940"/>
            <a:ext cx="2537639" cy="646331"/>
          </a:xfrm>
          <a:prstGeom prst="rect">
            <a:avLst/>
          </a:prstGeom>
          <a:noFill/>
        </p:spPr>
        <p:txBody>
          <a:bodyPr wrap="square" rtlCol="0">
            <a:spAutoFit/>
          </a:bodyPr>
          <a:lstStyle/>
          <a:p>
            <a:r>
              <a:rPr lang="en-US" sz="1200" dirty="0"/>
              <a:t>Example 1:  Veteran owns this vehicle and the excise tax owed is under $70. Excise tax is waived.</a:t>
            </a:r>
          </a:p>
        </p:txBody>
      </p:sp>
      <p:sp>
        <p:nvSpPr>
          <p:cNvPr id="7" name="TextBox 6"/>
          <p:cNvSpPr txBox="1"/>
          <p:nvPr/>
        </p:nvSpPr>
        <p:spPr>
          <a:xfrm>
            <a:off x="5807809" y="5547261"/>
            <a:ext cx="3204308" cy="1323439"/>
          </a:xfrm>
          <a:prstGeom prst="rect">
            <a:avLst/>
          </a:prstGeom>
          <a:noFill/>
        </p:spPr>
        <p:txBody>
          <a:bodyPr wrap="square" rtlCol="0">
            <a:spAutoFit/>
          </a:bodyPr>
          <a:lstStyle/>
          <a:p>
            <a:r>
              <a:rPr lang="en-US" sz="1600" dirty="0"/>
              <a:t>Example 2:  Veteran owns this vehicle and excise tax owed is more than $70. Veteran would get a $70 credit and pays the remaining excise.</a:t>
            </a:r>
          </a:p>
        </p:txBody>
      </p:sp>
      <p:pic>
        <p:nvPicPr>
          <p:cNvPr id="8" name="Picture 7"/>
          <p:cNvPicPr>
            <a:picLocks noChangeAspect="1"/>
          </p:cNvPicPr>
          <p:nvPr/>
        </p:nvPicPr>
        <p:blipFill>
          <a:blip r:embed="rId4"/>
          <a:stretch>
            <a:fillRect/>
          </a:stretch>
        </p:blipFill>
        <p:spPr>
          <a:xfrm>
            <a:off x="6351547" y="4057360"/>
            <a:ext cx="1933334" cy="1448134"/>
          </a:xfrm>
          <a:prstGeom prst="rect">
            <a:avLst/>
          </a:prstGeom>
        </p:spPr>
      </p:pic>
      <p:sp>
        <p:nvSpPr>
          <p:cNvPr id="9" name="TextBox 8"/>
          <p:cNvSpPr txBox="1"/>
          <p:nvPr/>
        </p:nvSpPr>
        <p:spPr>
          <a:xfrm>
            <a:off x="131883" y="5859919"/>
            <a:ext cx="2535117" cy="830997"/>
          </a:xfrm>
          <a:prstGeom prst="rect">
            <a:avLst/>
          </a:prstGeom>
          <a:noFill/>
        </p:spPr>
        <p:txBody>
          <a:bodyPr wrap="square" rtlCol="0">
            <a:spAutoFit/>
          </a:bodyPr>
          <a:lstStyle/>
          <a:p>
            <a:r>
              <a:rPr lang="en-US" sz="1200" dirty="0"/>
              <a:t>Situation: Veteran does not own any property and lives in an apartment but is eligible for the property tax deduction.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Property Tax Deduction</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NEW from the 2016 Legislative Session</a:t>
            </a:r>
          </a:p>
          <a:p>
            <a:pPr marL="0" indent="0" algn="ctr">
              <a:buNone/>
            </a:pPr>
            <a:r>
              <a:rPr lang="en-US" b="1" dirty="0">
                <a:latin typeface="Times New Roman" panose="02020603050405020304" pitchFamily="18" charset="0"/>
                <a:cs typeface="Times New Roman" panose="02020603050405020304" pitchFamily="18" charset="0"/>
              </a:rPr>
              <a:t>IC 6-1.1-12-14.5</a:t>
            </a:r>
          </a:p>
          <a:p>
            <a:pPr marL="0" indent="0">
              <a:buNone/>
            </a:pPr>
            <a:r>
              <a:rPr lang="en-US" dirty="0">
                <a:latin typeface="Times New Roman" panose="02020603050405020304" pitchFamily="18" charset="0"/>
                <a:cs typeface="Times New Roman" panose="02020603050405020304" pitchFamily="18" charset="0"/>
              </a:rPr>
              <a:t>Deduction for disabled Veteran; homestead conveyed without consideration; nonprofit organization</a:t>
            </a:r>
          </a:p>
          <a:p>
            <a:r>
              <a:rPr lang="en-US" dirty="0">
                <a:latin typeface="Times New Roman" panose="02020603050405020304" pitchFamily="18" charset="0"/>
                <a:cs typeface="Times New Roman" panose="02020603050405020304" pitchFamily="18" charset="0"/>
              </a:rPr>
              <a:t>Veteran served at least 90 days  </a:t>
            </a:r>
          </a:p>
          <a:p>
            <a:r>
              <a:rPr lang="en-US" dirty="0">
                <a:latin typeface="Times New Roman" panose="02020603050405020304" pitchFamily="18" charset="0"/>
                <a:cs typeface="Times New Roman" panose="02020603050405020304" pitchFamily="18" charset="0"/>
              </a:rPr>
              <a:t>Received Honorable discharge</a:t>
            </a:r>
          </a:p>
          <a:p>
            <a:r>
              <a:rPr lang="en-US" dirty="0">
                <a:latin typeface="Times New Roman" panose="02020603050405020304" pitchFamily="18" charset="0"/>
                <a:cs typeface="Times New Roman" panose="02020603050405020304" pitchFamily="18" charset="0"/>
              </a:rPr>
              <a:t>Awarded at least a 50% disability</a:t>
            </a:r>
          </a:p>
          <a:p>
            <a:r>
              <a:rPr lang="en-US" dirty="0">
                <a:latin typeface="Times New Roman" panose="02020603050405020304" pitchFamily="18" charset="0"/>
                <a:cs typeface="Times New Roman" panose="02020603050405020304" pitchFamily="18" charset="0"/>
              </a:rPr>
              <a:t>Homestead conveyed at no expense to veteran by an organization exempt from income taxation under the federal Internal Revenue Code</a:t>
            </a:r>
          </a:p>
          <a:p>
            <a:pPr marL="0" indent="0">
              <a:buNone/>
            </a:pPr>
            <a:r>
              <a:rPr lang="en-US" dirty="0">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2"/>
          <a:stretch>
            <a:fillRect/>
          </a:stretch>
        </p:blipFill>
        <p:spPr>
          <a:xfrm>
            <a:off x="5829300" y="3429000"/>
            <a:ext cx="2857500" cy="1600200"/>
          </a:xfrm>
          <a:prstGeom prst="rect">
            <a:avLst/>
          </a:prstGeom>
        </p:spPr>
      </p:pic>
    </p:spTree>
    <p:extLst>
      <p:ext uri="{BB962C8B-B14F-4D97-AF65-F5344CB8AC3E}">
        <p14:creationId xmlns:p14="http://schemas.microsoft.com/office/powerpoint/2010/main" val="913111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Property Tax</a:t>
            </a:r>
          </a:p>
        </p:txBody>
      </p:sp>
      <p:sp>
        <p:nvSpPr>
          <p:cNvPr id="3" name="Content Placeholder 2"/>
          <p:cNvSpPr>
            <a:spLocks noGrp="1"/>
          </p:cNvSpPr>
          <p:nvPr>
            <p:ph idx="1"/>
          </p:nvPr>
        </p:nvSpPr>
        <p:spPr>
          <a:xfrm>
            <a:off x="457200" y="1524000"/>
            <a:ext cx="8229600" cy="5029200"/>
          </a:xfrm>
        </p:spPr>
        <p:txBody>
          <a:bodyPr/>
          <a:lstStyle/>
          <a:p>
            <a:pPr marL="0" indent="0">
              <a:buNone/>
            </a:pPr>
            <a:r>
              <a:rPr lang="en-US" dirty="0">
                <a:latin typeface="Times New Roman" panose="02020603050405020304" pitchFamily="18" charset="0"/>
                <a:cs typeface="Times New Roman" panose="02020603050405020304" pitchFamily="18" charset="0"/>
              </a:rPr>
              <a:t>Deductions are as follows:</a:t>
            </a:r>
          </a:p>
          <a:p>
            <a:pPr marL="0" indent="0">
              <a:buNone/>
            </a:pPr>
            <a:r>
              <a:rPr lang="en-US" sz="2400" dirty="0">
                <a:latin typeface="Times New Roman" panose="02020603050405020304" pitchFamily="18" charset="0"/>
                <a:cs typeface="Times New Roman" panose="02020603050405020304" pitchFamily="18" charset="0"/>
              </a:rPr>
              <a:t>Veteran is totally disabled, deduct 100% of assessed value</a:t>
            </a:r>
          </a:p>
          <a:p>
            <a:pPr marL="0" indent="0">
              <a:buNone/>
            </a:pPr>
            <a:r>
              <a:rPr lang="en-US" sz="2400" dirty="0">
                <a:latin typeface="Times New Roman" panose="02020603050405020304" pitchFamily="18" charset="0"/>
                <a:cs typeface="Times New Roman" panose="02020603050405020304" pitchFamily="18" charset="0"/>
              </a:rPr>
              <a:t>Veteran is 90% disabled, deduct 90% of assessed property value</a:t>
            </a:r>
          </a:p>
          <a:p>
            <a:pPr marL="0" indent="0">
              <a:buNone/>
            </a:pPr>
            <a:r>
              <a:rPr lang="en-US" sz="2400" dirty="0">
                <a:latin typeface="Times New Roman" panose="02020603050405020304" pitchFamily="18" charset="0"/>
                <a:cs typeface="Times New Roman" panose="02020603050405020304" pitchFamily="18" charset="0"/>
              </a:rPr>
              <a:t>Veteran is 80% disabled, deduct 80% of assessed property value</a:t>
            </a:r>
          </a:p>
          <a:p>
            <a:pPr marL="0" indent="0">
              <a:buNone/>
            </a:pPr>
            <a:r>
              <a:rPr lang="en-US" sz="2400" dirty="0">
                <a:latin typeface="Times New Roman" panose="02020603050405020304" pitchFamily="18" charset="0"/>
                <a:cs typeface="Times New Roman" panose="02020603050405020304" pitchFamily="18" charset="0"/>
              </a:rPr>
              <a:t>Veteran is 70% disabled, deduct 70% of assessed property value</a:t>
            </a:r>
          </a:p>
          <a:p>
            <a:pPr marL="0" indent="0">
              <a:buNone/>
            </a:pPr>
            <a:r>
              <a:rPr lang="en-US" sz="2400" dirty="0">
                <a:latin typeface="Times New Roman" panose="02020603050405020304" pitchFamily="18" charset="0"/>
                <a:cs typeface="Times New Roman" panose="02020603050405020304" pitchFamily="18" charset="0"/>
              </a:rPr>
              <a:t>Veteran is 60% disabled, deduct 60% of assessed property value</a:t>
            </a:r>
          </a:p>
          <a:p>
            <a:pPr marL="0" indent="0">
              <a:buNone/>
            </a:pPr>
            <a:r>
              <a:rPr lang="en-US" sz="2400" dirty="0">
                <a:latin typeface="Times New Roman" panose="02020603050405020304" pitchFamily="18" charset="0"/>
                <a:cs typeface="Times New Roman" panose="02020603050405020304" pitchFamily="18" charset="0"/>
              </a:rPr>
              <a:t>Veteran is 50% disabled, deduct 50% of assessed property value</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NOTE: </a:t>
            </a:r>
            <a:r>
              <a:rPr lang="en-US" sz="2400" i="1" dirty="0">
                <a:latin typeface="Times New Roman" panose="02020603050405020304" pitchFamily="18" charset="0"/>
                <a:cs typeface="Times New Roman" panose="02020603050405020304" pitchFamily="18" charset="0"/>
              </a:rPr>
              <a:t>the veteran cannot claim a deduction under sections 13-14 AND Section 14.5 </a:t>
            </a:r>
          </a:p>
          <a:p>
            <a:pPr marL="0" indent="0">
              <a:buNone/>
            </a:pPr>
            <a:r>
              <a:rPr lang="en-US" sz="2400" i="1" dirty="0">
                <a:latin typeface="Times New Roman" panose="02020603050405020304" pitchFamily="18" charset="0"/>
                <a:cs typeface="Times New Roman" panose="02020603050405020304" pitchFamily="18" charset="0"/>
              </a:rPr>
              <a:t>But can claim sections 13 and 14 together if eligible.</a:t>
            </a:r>
          </a:p>
        </p:txBody>
      </p:sp>
    </p:spTree>
    <p:extLst>
      <p:ext uri="{BB962C8B-B14F-4D97-AF65-F5344CB8AC3E}">
        <p14:creationId xmlns:p14="http://schemas.microsoft.com/office/powerpoint/2010/main" val="2951135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ctrTitle"/>
          </p:nvPr>
        </p:nvSpPr>
        <p:spPr>
          <a:xfrm>
            <a:off x="605965" y="60697"/>
            <a:ext cx="7772400" cy="1470025"/>
          </a:xfrm>
        </p:spPr>
        <p:txBody>
          <a:bodyPr/>
          <a:lstStyle/>
          <a:p>
            <a:pPr eaLnBrk="1" fontAlgn="auto" hangingPunct="1">
              <a:spcAft>
                <a:spcPts val="0"/>
              </a:spcAft>
              <a:defRPr/>
            </a:pPr>
            <a:r>
              <a:rPr dirty="0">
                <a:latin typeface="Times New Roman" pitchFamily="18" charset="0"/>
                <a:cs typeface="Times New Roman" pitchFamily="18" charset="0"/>
              </a:rPr>
              <a:t>Indiana Department of</a:t>
            </a:r>
            <a:br>
              <a:rPr dirty="0">
                <a:latin typeface="Times New Roman" pitchFamily="18" charset="0"/>
                <a:cs typeface="Times New Roman" pitchFamily="18" charset="0"/>
              </a:rPr>
            </a:br>
            <a:r>
              <a:rPr dirty="0">
                <a:latin typeface="Times New Roman" pitchFamily="18" charset="0"/>
                <a:cs typeface="Times New Roman" pitchFamily="18" charset="0"/>
              </a:rPr>
              <a:t>Veterans Affairs</a:t>
            </a:r>
          </a:p>
        </p:txBody>
      </p:sp>
      <p:sp>
        <p:nvSpPr>
          <p:cNvPr id="12291" name="Subtitle 2"/>
          <p:cNvSpPr>
            <a:spLocks noGrp="1"/>
          </p:cNvSpPr>
          <p:nvPr>
            <p:ph type="subTitle" idx="1"/>
          </p:nvPr>
        </p:nvSpPr>
        <p:spPr>
          <a:xfrm>
            <a:off x="0" y="5715000"/>
            <a:ext cx="9144000" cy="1143000"/>
          </a:xfrm>
        </p:spPr>
        <p:txBody>
          <a:bodyPr anchor="ctr"/>
          <a:lstStyle/>
          <a:p>
            <a:pPr eaLnBrk="1" hangingPunct="1"/>
            <a:endParaRPr lang="en-US" sz="3200" b="1" dirty="0">
              <a:solidFill>
                <a:schemeClr val="tx1"/>
              </a:solidFill>
              <a:cs typeface="Times New Roman" pitchFamily="18" charset="0"/>
            </a:endParaRPr>
          </a:p>
          <a:p>
            <a:pPr eaLnBrk="1" hangingPunct="1"/>
            <a:endParaRPr lang="en-US" sz="3200" b="1" dirty="0">
              <a:solidFill>
                <a:schemeClr val="tx1"/>
              </a:solidFill>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752600"/>
            <a:ext cx="952381" cy="9523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6489" y="1719940"/>
            <a:ext cx="952381" cy="9523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5"/>
          <a:stretch>
            <a:fillRect/>
          </a:stretch>
        </p:blipFill>
        <p:spPr>
          <a:xfrm>
            <a:off x="7543800" y="1697596"/>
            <a:ext cx="979076" cy="9747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6"/>
          <a:stretch>
            <a:fillRect/>
          </a:stretch>
        </p:blipFill>
        <p:spPr>
          <a:xfrm>
            <a:off x="2221641" y="1743009"/>
            <a:ext cx="962661" cy="9626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7"/>
          <a:stretch>
            <a:fillRect/>
          </a:stretch>
        </p:blipFill>
        <p:spPr>
          <a:xfrm>
            <a:off x="5861048" y="1701347"/>
            <a:ext cx="1004563" cy="10045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p:cNvSpPr txBox="1"/>
          <p:nvPr/>
        </p:nvSpPr>
        <p:spPr>
          <a:xfrm>
            <a:off x="613544" y="2835076"/>
            <a:ext cx="8378056" cy="4524315"/>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STAFF</a:t>
            </a:r>
          </a:p>
          <a:p>
            <a:r>
              <a:rPr lang="en-US" dirty="0">
                <a:latin typeface="Times New Roman" panose="02020603050405020304" pitchFamily="18" charset="0"/>
                <a:cs typeface="Times New Roman" panose="02020603050405020304" pitchFamily="18" charset="0"/>
              </a:rPr>
              <a:t>Director- Dennis Wimer</a:t>
            </a:r>
          </a:p>
          <a:p>
            <a:r>
              <a:rPr lang="en-US" dirty="0">
                <a:latin typeface="Times New Roman" panose="02020603050405020304" pitchFamily="18" charset="0"/>
                <a:cs typeface="Times New Roman" panose="02020603050405020304" pitchFamily="18" charset="0"/>
              </a:rPr>
              <a:t>Operations and Assistant Director- Mike Thompson</a:t>
            </a:r>
          </a:p>
          <a:p>
            <a:r>
              <a:rPr lang="en-US" dirty="0">
                <a:latin typeface="Times New Roman" panose="02020603050405020304" pitchFamily="18" charset="0"/>
                <a:cs typeface="Times New Roman" panose="02020603050405020304" pitchFamily="18" charset="0"/>
              </a:rPr>
              <a:t>General Counsel- Gabrielle Owens</a:t>
            </a:r>
          </a:p>
          <a:p>
            <a:r>
              <a:rPr lang="en-US" dirty="0">
                <a:latin typeface="Times New Roman" panose="02020603050405020304" pitchFamily="18" charset="0"/>
                <a:cs typeface="Times New Roman" panose="02020603050405020304" pitchFamily="18" charset="0"/>
              </a:rPr>
              <a:t>Legislative Director- Mike Aichele</a:t>
            </a:r>
          </a:p>
          <a:p>
            <a:r>
              <a:rPr lang="en-US" dirty="0">
                <a:latin typeface="Times New Roman" panose="02020603050405020304" pitchFamily="18" charset="0"/>
                <a:cs typeface="Times New Roman" panose="02020603050405020304" pitchFamily="18" charset="0"/>
              </a:rPr>
              <a:t>Outreach Director- Joe DeVito</a:t>
            </a:r>
          </a:p>
          <a:p>
            <a:r>
              <a:rPr lang="en-US" dirty="0">
                <a:latin typeface="Times New Roman" panose="02020603050405020304" pitchFamily="18" charset="0"/>
                <a:cs typeface="Times New Roman" panose="02020603050405020304" pitchFamily="18" charset="0"/>
              </a:rPr>
              <a:t>Training and Service – Tim Dyke &amp; Phil Krumm</a:t>
            </a:r>
          </a:p>
          <a:p>
            <a:r>
              <a:rPr lang="en-US" dirty="0">
                <a:latin typeface="Times New Roman" panose="02020603050405020304" pitchFamily="18" charset="0"/>
                <a:cs typeface="Times New Roman" panose="02020603050405020304" pitchFamily="18" charset="0"/>
              </a:rPr>
              <a:t>District Service Officers Tom White, Cameron Lochner, Kevin Hinton, Mark Smith, </a:t>
            </a:r>
          </a:p>
          <a:p>
            <a:r>
              <a:rPr lang="en-US" dirty="0">
                <a:latin typeface="Times New Roman" panose="02020603050405020304" pitchFamily="18" charset="0"/>
                <a:cs typeface="Times New Roman" panose="02020603050405020304" pitchFamily="18" charset="0"/>
              </a:rPr>
              <a:t>                                         Bryan Schmidt </a:t>
            </a:r>
          </a:p>
          <a:p>
            <a:r>
              <a:rPr lang="en-US" dirty="0">
                <a:latin typeface="Times New Roman" panose="02020603050405020304" pitchFamily="18" charset="0"/>
                <a:cs typeface="Times New Roman" panose="02020603050405020304" pitchFamily="18" charset="0"/>
              </a:rPr>
              <a:t>State Service Officer- Mike Hamm </a:t>
            </a:r>
          </a:p>
          <a:p>
            <a:r>
              <a:rPr lang="en-US" dirty="0">
                <a:latin typeface="Times New Roman" panose="02020603050405020304" pitchFamily="18" charset="0"/>
                <a:cs typeface="Times New Roman" panose="02020603050405020304" pitchFamily="18" charset="0"/>
              </a:rPr>
              <a:t>Office Manager - Kelly Cherry</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Reception and Public Relations : Kirsten Clark</a:t>
            </a:r>
          </a:p>
          <a:p>
            <a:r>
              <a:rPr lang="en-US" dirty="0">
                <a:latin typeface="Times New Roman" panose="02020603050405020304" pitchFamily="18" charset="0"/>
                <a:cs typeface="Times New Roman" panose="02020603050405020304" pitchFamily="18" charset="0"/>
              </a:rPr>
              <a:t>Military Family Relief- Lynn Dickey, Key Ross, &amp; Nicole Van Dyke </a:t>
            </a:r>
          </a:p>
          <a:p>
            <a:r>
              <a:rPr lang="en-US" dirty="0">
                <a:latin typeface="Times New Roman" panose="02020603050405020304" pitchFamily="18" charset="0"/>
                <a:cs typeface="Times New Roman" panose="02020603050405020304" pitchFamily="18" charset="0"/>
              </a:rPr>
              <a:t>Women Veteran Coordinator- Laura McKee</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6107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p:txBody>
          <a:bodyPr/>
          <a:lstStyle/>
          <a:p>
            <a:pPr eaLnBrk="1" hangingPunct="1">
              <a:defRPr/>
            </a:pPr>
            <a:r>
              <a:rPr lang="en-US" dirty="0">
                <a:latin typeface="Times New Roman" pitchFamily="18" charset="0"/>
                <a:cs typeface="Times New Roman" pitchFamily="18" charset="0"/>
              </a:rPr>
              <a:t>Disabled Hoosier Veteran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License Plates /Placard</a:t>
            </a:r>
          </a:p>
        </p:txBody>
      </p:sp>
      <p:sp>
        <p:nvSpPr>
          <p:cNvPr id="31747" name="Content Placeholder 1"/>
          <p:cNvSpPr>
            <a:spLocks noGrp="1"/>
          </p:cNvSpPr>
          <p:nvPr>
            <p:ph idx="1"/>
          </p:nvPr>
        </p:nvSpPr>
        <p:spPr>
          <a:xfrm>
            <a:off x="152400" y="2826895"/>
            <a:ext cx="8991600" cy="3589338"/>
          </a:xfrm>
        </p:spPr>
        <p:txBody>
          <a:bodyPr/>
          <a:lstStyle/>
          <a:p>
            <a:pPr lvl="1" eaLnBrk="1" hangingPunct="1">
              <a:buFont typeface="Arial" charset="0"/>
              <a:buNone/>
            </a:pPr>
            <a:endParaRPr lang="en-US" sz="2000" dirty="0">
              <a:latin typeface="Lucida Sans" pitchFamily="34" charset="0"/>
            </a:endParaRPr>
          </a:p>
          <a:p>
            <a:pPr lvl="1" eaLnBrk="1" hangingPunct="1">
              <a:buFont typeface="Arial" charset="0"/>
              <a:buChar char="•"/>
            </a:pPr>
            <a:r>
              <a:rPr lang="en-US" sz="2000" dirty="0">
                <a:latin typeface="Times New Roman" pitchFamily="18" charset="0"/>
                <a:cs typeface="Times New Roman" pitchFamily="18" charset="0"/>
              </a:rPr>
              <a:t>Serves as a handicapped plate </a:t>
            </a:r>
          </a:p>
          <a:p>
            <a:pPr lvl="1" eaLnBrk="1" hangingPunct="1">
              <a:buFont typeface="Arial" charset="0"/>
              <a:buChar char="•"/>
            </a:pPr>
            <a:r>
              <a:rPr lang="en-US" sz="2000" dirty="0">
                <a:latin typeface="Times New Roman" pitchFamily="18" charset="0"/>
                <a:cs typeface="Times New Roman" pitchFamily="18" charset="0"/>
              </a:rPr>
              <a:t>Allows for parking in legal metered spaces in Indiana at no charge and allows for parking longer than the allotted time normally permitted</a:t>
            </a:r>
          </a:p>
          <a:p>
            <a:pPr lvl="1" eaLnBrk="1" hangingPunct="1">
              <a:buFont typeface="Arial" charset="0"/>
              <a:buChar char="•"/>
            </a:pPr>
            <a:r>
              <a:rPr lang="en-US" sz="2000" dirty="0">
                <a:latin typeface="Times New Roman" pitchFamily="18" charset="0"/>
                <a:cs typeface="Times New Roman" pitchFamily="18" charset="0"/>
              </a:rPr>
              <a:t>No other individual is authorized parking privileges (the eligible veteran must be present when parking privilege is used)</a:t>
            </a:r>
          </a:p>
          <a:p>
            <a:pPr lvl="1" eaLnBrk="1" hangingPunct="1">
              <a:buFont typeface="Arial" charset="0"/>
              <a:buChar char="•"/>
            </a:pPr>
            <a:r>
              <a:rPr lang="en-US" sz="2000" dirty="0">
                <a:latin typeface="Times New Roman" pitchFamily="18" charset="0"/>
                <a:cs typeface="Times New Roman" pitchFamily="18" charset="0"/>
              </a:rPr>
              <a:t>This plate is not authorized for commercial vehicles</a:t>
            </a:r>
          </a:p>
          <a:p>
            <a:pPr algn="ctr" eaLnBrk="1" hangingPunct="1">
              <a:buFont typeface="Arial" charset="0"/>
              <a:buNone/>
            </a:pPr>
            <a:r>
              <a:rPr lang="en-US" b="1" dirty="0">
                <a:latin typeface="Times New Roman" pitchFamily="18" charset="0"/>
                <a:cs typeface="Times New Roman" pitchFamily="18" charset="0"/>
              </a:rPr>
              <a:t>IC 9-18.5-5</a:t>
            </a:r>
            <a:br>
              <a:rPr lang="en-US" b="1" dirty="0"/>
            </a:br>
            <a:endParaRPr lang="en-US" dirty="0"/>
          </a:p>
        </p:txBody>
      </p:sp>
      <p:sp>
        <p:nvSpPr>
          <p:cNvPr id="31748" name="Slide Number Placeholder 3"/>
          <p:cNvSpPr>
            <a:spLocks noGrp="1"/>
          </p:cNvSpPr>
          <p:nvPr>
            <p:ph type="sldNum" sz="quarter" idx="4294967295"/>
          </p:nvPr>
        </p:nvSpPr>
        <p:spPr bwMode="auto">
          <a:xfrm>
            <a:off x="8610600" y="6408738"/>
            <a:ext cx="533400" cy="365125"/>
          </a:xfrm>
          <a:prstGeom prst="rect">
            <a:avLst/>
          </a:prstGeom>
          <a:noFill/>
          <a:ln>
            <a:miter lim="800000"/>
            <a:headEnd/>
            <a:tailEnd/>
          </a:ln>
        </p:spPr>
        <p:txBody>
          <a:bodyPr/>
          <a:lstStyle/>
          <a:p>
            <a:fld id="{749D2F93-15B6-453D-973D-AEE32770A9D9}" type="slidenum">
              <a:rPr lang="en-US"/>
              <a:pPr/>
              <a:t>20</a:t>
            </a:fld>
            <a:endParaRPr lang="en-US"/>
          </a:p>
        </p:txBody>
      </p:sp>
      <p:pic>
        <p:nvPicPr>
          <p:cNvPr id="6" name="Picture 5"/>
          <p:cNvPicPr>
            <a:picLocks noChangeAspect="1"/>
          </p:cNvPicPr>
          <p:nvPr/>
        </p:nvPicPr>
        <p:blipFill>
          <a:blip r:embed="rId2"/>
          <a:stretch>
            <a:fillRect/>
          </a:stretch>
        </p:blipFill>
        <p:spPr>
          <a:xfrm>
            <a:off x="7772399" y="5106619"/>
            <a:ext cx="944489" cy="944489"/>
          </a:xfrm>
          <a:prstGeom prst="rect">
            <a:avLst/>
          </a:prstGeom>
        </p:spPr>
      </p:pic>
      <p:pic>
        <p:nvPicPr>
          <p:cNvPr id="8" name="Picture 7">
            <a:extLst>
              <a:ext uri="{FF2B5EF4-FFF2-40B4-BE49-F238E27FC236}">
                <a16:creationId xmlns:a16="http://schemas.microsoft.com/office/drawing/2014/main" id="{D10B7547-F9A1-48F5-ACB5-2E4A752C66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685925"/>
            <a:ext cx="1447800" cy="723900"/>
          </a:xfrm>
          <a:prstGeom prst="rect">
            <a:avLst/>
          </a:prstGeom>
        </p:spPr>
      </p:pic>
      <p:pic>
        <p:nvPicPr>
          <p:cNvPr id="10" name="Picture 9">
            <a:extLst>
              <a:ext uri="{FF2B5EF4-FFF2-40B4-BE49-F238E27FC236}">
                <a16:creationId xmlns:a16="http://schemas.microsoft.com/office/drawing/2014/main" id="{61270C67-E51F-45A1-8A3E-686EDED466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0" y="1671637"/>
            <a:ext cx="1524000" cy="762000"/>
          </a:xfrm>
          <a:prstGeom prst="rect">
            <a:avLst/>
          </a:prstGeom>
        </p:spPr>
      </p:pic>
      <p:pic>
        <p:nvPicPr>
          <p:cNvPr id="12" name="Picture 11">
            <a:extLst>
              <a:ext uri="{FF2B5EF4-FFF2-40B4-BE49-F238E27FC236}">
                <a16:creationId xmlns:a16="http://schemas.microsoft.com/office/drawing/2014/main" id="{2BDD7936-F660-4895-A7BF-70012B1EDE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5272" y="1662111"/>
            <a:ext cx="1442334" cy="721167"/>
          </a:xfrm>
          <a:prstGeom prst="rect">
            <a:avLst/>
          </a:prstGeom>
        </p:spPr>
      </p:pic>
      <p:pic>
        <p:nvPicPr>
          <p:cNvPr id="14" name="Picture 13">
            <a:extLst>
              <a:ext uri="{FF2B5EF4-FFF2-40B4-BE49-F238E27FC236}">
                <a16:creationId xmlns:a16="http://schemas.microsoft.com/office/drawing/2014/main" id="{110F525C-B912-4112-A2CD-CD626A406B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42857" y="1695450"/>
            <a:ext cx="1442334" cy="721167"/>
          </a:xfrm>
          <a:prstGeom prst="rect">
            <a:avLst/>
          </a:prstGeom>
        </p:spPr>
      </p:pic>
      <p:pic>
        <p:nvPicPr>
          <p:cNvPr id="16" name="Picture 15">
            <a:extLst>
              <a:ext uri="{FF2B5EF4-FFF2-40B4-BE49-F238E27FC236}">
                <a16:creationId xmlns:a16="http://schemas.microsoft.com/office/drawing/2014/main" id="{65034EBD-B305-4D40-941B-D045BB0CE8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24726" y="1714500"/>
            <a:ext cx="1443736" cy="721868"/>
          </a:xfrm>
          <a:prstGeom prst="rect">
            <a:avLst/>
          </a:prstGeom>
        </p:spPr>
      </p:pic>
      <p:pic>
        <p:nvPicPr>
          <p:cNvPr id="18" name="Picture 17">
            <a:extLst>
              <a:ext uri="{FF2B5EF4-FFF2-40B4-BE49-F238E27FC236}">
                <a16:creationId xmlns:a16="http://schemas.microsoft.com/office/drawing/2014/main" id="{FD8D84E8-EF1A-43C1-9A08-DC2E42CAA1E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38574" y="2501274"/>
            <a:ext cx="1479032" cy="739516"/>
          </a:xfrm>
          <a:prstGeom prst="rect">
            <a:avLst/>
          </a:prstGeom>
        </p:spPr>
      </p:pic>
      <p:pic>
        <p:nvPicPr>
          <p:cNvPr id="20" name="Picture 19">
            <a:extLst>
              <a:ext uri="{FF2B5EF4-FFF2-40B4-BE49-F238E27FC236}">
                <a16:creationId xmlns:a16="http://schemas.microsoft.com/office/drawing/2014/main" id="{1965C53D-22B2-45E7-9A3E-21B29919673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599" y="5334000"/>
            <a:ext cx="982021" cy="143986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p:txBody>
          <a:bodyPr/>
          <a:lstStyle/>
          <a:p>
            <a:pPr eaLnBrk="1" hangingPunct="1">
              <a:defRPr/>
            </a:pPr>
            <a:r>
              <a:rPr lang="en-US" dirty="0">
                <a:latin typeface="Times New Roman" pitchFamily="18" charset="0"/>
                <a:cs typeface="Times New Roman" pitchFamily="18" charset="0"/>
              </a:rPr>
              <a:t>Disabled Hoosier Veteran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License Plates /Placard</a:t>
            </a:r>
          </a:p>
        </p:txBody>
      </p:sp>
      <p:sp>
        <p:nvSpPr>
          <p:cNvPr id="31747" name="Content Placeholder 1"/>
          <p:cNvSpPr>
            <a:spLocks noGrp="1"/>
          </p:cNvSpPr>
          <p:nvPr>
            <p:ph idx="1"/>
          </p:nvPr>
        </p:nvSpPr>
        <p:spPr>
          <a:xfrm>
            <a:off x="-9525" y="1600200"/>
            <a:ext cx="8991600" cy="4419837"/>
          </a:xfrm>
        </p:spPr>
        <p:txBody>
          <a:bodyPr/>
          <a:lstStyle/>
          <a:p>
            <a:pPr marL="457200" lvl="1" indent="0" algn="ctr" eaLnBrk="1" hangingPunct="1">
              <a:buNone/>
            </a:pPr>
            <a:r>
              <a:rPr lang="en-US" dirty="0">
                <a:latin typeface="Times New Roman" pitchFamily="18" charset="0"/>
                <a:cs typeface="Times New Roman" pitchFamily="18" charset="0"/>
              </a:rPr>
              <a:t>Eligibility IC 9-18.5-5</a:t>
            </a:r>
          </a:p>
          <a:p>
            <a:pPr lvl="1" eaLnBrk="1" hangingPunct="1">
              <a:buFont typeface="Arial" panose="020B0604020202020204" pitchFamily="34" charset="0"/>
              <a:buChar char="•"/>
            </a:pPr>
            <a:r>
              <a:rPr lang="en-US" sz="2000" dirty="0">
                <a:latin typeface="Times New Roman" pitchFamily="18" charset="0"/>
                <a:cs typeface="Times New Roman" pitchFamily="18" charset="0"/>
              </a:rPr>
              <a:t>Lost sight in both eyes or suffered permanent impairment of vision in both eyes with S/C compensation</a:t>
            </a:r>
          </a:p>
          <a:p>
            <a:pPr lvl="1" eaLnBrk="1" hangingPunct="1">
              <a:buFont typeface="Arial" panose="020B0604020202020204" pitchFamily="34" charset="0"/>
              <a:buChar char="•"/>
            </a:pPr>
            <a:r>
              <a:rPr lang="en-US" sz="2000" dirty="0">
                <a:latin typeface="Times New Roman" pitchFamily="18" charset="0"/>
                <a:cs typeface="Times New Roman" pitchFamily="18" charset="0"/>
              </a:rPr>
              <a:t>Suffered loss of one or both hands or feet or permanent loss of use of one or both hands or feet</a:t>
            </a:r>
          </a:p>
          <a:p>
            <a:pPr lvl="1" eaLnBrk="1" hangingPunct="1">
              <a:buFont typeface="Arial" panose="020B0604020202020204" pitchFamily="34" charset="0"/>
              <a:buChar char="•"/>
            </a:pPr>
            <a:r>
              <a:rPr lang="en-US" sz="2000" dirty="0">
                <a:latin typeface="Times New Roman" pitchFamily="18" charset="0"/>
                <a:cs typeface="Times New Roman" pitchFamily="18" charset="0"/>
              </a:rPr>
              <a:t>A United States Department of Veterans Affairs (USDVA) disability rating for a physical condition that precludes the individual from walking without pain or difficulty OR been rated by the USDVA as being at least 50% disabled and receiving compensation.  At least 60% of the 50% rating must be attributed to a mobility disability</a:t>
            </a:r>
          </a:p>
          <a:p>
            <a:pPr lvl="1" eaLnBrk="1" hangingPunct="1">
              <a:buFont typeface="Arial" panose="020B0604020202020204" pitchFamily="34" charset="0"/>
              <a:buChar char="•"/>
            </a:pPr>
            <a:r>
              <a:rPr lang="en-US" sz="2000" dirty="0">
                <a:latin typeface="Times New Roman" pitchFamily="18" charset="0"/>
                <a:cs typeface="Times New Roman" pitchFamily="18" charset="0"/>
              </a:rPr>
              <a:t> Eligibility for this plate also entitles the veteran for a reduced fee Golden Hoosier Passport for use at State Parks, museums, and DNR facilities</a:t>
            </a:r>
          </a:p>
          <a:p>
            <a:pPr lvl="1" eaLnBrk="1" hangingPunct="1">
              <a:buFont typeface="Arial" panose="020B0604020202020204" pitchFamily="34" charset="0"/>
              <a:buChar char="•"/>
            </a:pPr>
            <a:endParaRPr lang="en-US" sz="2000" dirty="0">
              <a:latin typeface="Times New Roman" pitchFamily="18" charset="0"/>
              <a:cs typeface="Times New Roman" pitchFamily="18" charset="0"/>
            </a:endParaRPr>
          </a:p>
          <a:p>
            <a:pPr lvl="1" eaLnBrk="1" hangingPunct="1">
              <a:buFont typeface="Arial" panose="020B0604020202020204" pitchFamily="34" charset="0"/>
              <a:buChar char="•"/>
            </a:pPr>
            <a:endParaRPr lang="en-US" sz="2000" dirty="0">
              <a:latin typeface="Times New Roman" pitchFamily="18" charset="0"/>
              <a:cs typeface="Times New Roman" pitchFamily="18" charset="0"/>
            </a:endParaRPr>
          </a:p>
          <a:p>
            <a:pPr lvl="1" eaLnBrk="1" hangingPunct="1">
              <a:buFont typeface="Arial" panose="020B0604020202020204" pitchFamily="34" charset="0"/>
              <a:buChar char="•"/>
            </a:pPr>
            <a:endParaRPr lang="en-US" sz="2000" dirty="0">
              <a:latin typeface="Times New Roman" pitchFamily="18" charset="0"/>
              <a:cs typeface="Times New Roman" pitchFamily="18" charset="0"/>
            </a:endParaRPr>
          </a:p>
          <a:p>
            <a:pPr algn="ctr" eaLnBrk="1" hangingPunct="1">
              <a:buFont typeface="Arial" charset="0"/>
              <a:buNone/>
            </a:pPr>
            <a:br>
              <a:rPr lang="en-US" b="1" dirty="0"/>
            </a:br>
            <a:endParaRPr lang="en-US" dirty="0"/>
          </a:p>
        </p:txBody>
      </p:sp>
      <p:sp>
        <p:nvSpPr>
          <p:cNvPr id="31748" name="Slide Number Placeholder 3"/>
          <p:cNvSpPr>
            <a:spLocks noGrp="1"/>
          </p:cNvSpPr>
          <p:nvPr>
            <p:ph type="sldNum" sz="quarter" idx="4294967295"/>
          </p:nvPr>
        </p:nvSpPr>
        <p:spPr bwMode="auto">
          <a:xfrm>
            <a:off x="8610600" y="6408738"/>
            <a:ext cx="533400" cy="365125"/>
          </a:xfrm>
          <a:prstGeom prst="rect">
            <a:avLst/>
          </a:prstGeom>
          <a:noFill/>
          <a:ln>
            <a:miter lim="800000"/>
            <a:headEnd/>
            <a:tailEnd/>
          </a:ln>
        </p:spPr>
        <p:txBody>
          <a:bodyPr/>
          <a:lstStyle/>
          <a:p>
            <a:fld id="{749D2F93-15B6-453D-973D-AEE32770A9D9}" type="slidenum">
              <a:rPr lang="en-US"/>
              <a:pPr/>
              <a:t>21</a:t>
            </a:fld>
            <a:endParaRPr lang="en-US"/>
          </a:p>
        </p:txBody>
      </p:sp>
    </p:spTree>
    <p:extLst>
      <p:ext uri="{BB962C8B-B14F-4D97-AF65-F5344CB8AC3E}">
        <p14:creationId xmlns:p14="http://schemas.microsoft.com/office/powerpoint/2010/main" val="3811912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Times New Roman" pitchFamily="18" charset="0"/>
                <a:cs typeface="Times New Roman" pitchFamily="18" charset="0"/>
              </a:rPr>
              <a:t>Purple Heart License Plate</a:t>
            </a:r>
          </a:p>
        </p:txBody>
      </p:sp>
      <p:sp>
        <p:nvSpPr>
          <p:cNvPr id="32771" name="Content Placeholder 2"/>
          <p:cNvSpPr>
            <a:spLocks noGrp="1"/>
          </p:cNvSpPr>
          <p:nvPr>
            <p:ph idx="1"/>
          </p:nvPr>
        </p:nvSpPr>
        <p:spPr>
          <a:xfrm>
            <a:off x="228600" y="1600200"/>
            <a:ext cx="8686800" cy="4602163"/>
          </a:xfrm>
        </p:spPr>
        <p:txBody>
          <a:bodyPr/>
          <a:lstStyle/>
          <a:p>
            <a:r>
              <a:rPr lang="en-US" dirty="0">
                <a:latin typeface="Times New Roman" pitchFamily="18" charset="0"/>
                <a:cs typeface="Times New Roman" pitchFamily="18" charset="0"/>
              </a:rPr>
              <a:t>Request must be accompanied by DD 214 or orders showing Purple Heart award</a:t>
            </a:r>
          </a:p>
          <a:p>
            <a:r>
              <a:rPr lang="en-US" dirty="0">
                <a:latin typeface="Times New Roman" pitchFamily="18" charset="0"/>
                <a:cs typeface="Times New Roman" pitchFamily="18" charset="0"/>
              </a:rPr>
              <a:t>The Purple Heart license plate allows free parking in legal metered spaces and for longer than the allotted time permitted</a:t>
            </a:r>
          </a:p>
          <a:p>
            <a:r>
              <a:rPr lang="en-US" dirty="0">
                <a:latin typeface="Times New Roman" pitchFamily="18" charset="0"/>
                <a:cs typeface="Times New Roman" pitchFamily="18" charset="0"/>
              </a:rPr>
              <a:t>PH plates available for passenger vehicle, truck (less than 11,000 lbs), RV, and motorcycle and are available for 1 OR more vehicles</a:t>
            </a:r>
          </a:p>
          <a:p>
            <a:endParaRPr lang="en-US" dirty="0">
              <a:latin typeface="Times New Roman" pitchFamily="18" charset="0"/>
              <a:cs typeface="Times New Roman" pitchFamily="18" charset="0"/>
            </a:endParaRPr>
          </a:p>
          <a:p>
            <a:pPr algn="ctr">
              <a:buFont typeface="Arial" charset="0"/>
              <a:buNone/>
            </a:pPr>
            <a:r>
              <a:rPr lang="en-US" b="1" dirty="0">
                <a:latin typeface="Times New Roman" pitchFamily="18" charset="0"/>
                <a:cs typeface="Times New Roman" pitchFamily="18" charset="0"/>
              </a:rPr>
              <a:t>IC 9-18.5-6</a:t>
            </a:r>
            <a:br>
              <a:rPr lang="en-US" b="1"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5476407"/>
            <a:ext cx="2743200" cy="1371600"/>
          </a:xfrm>
          <a:prstGeom prst="rect">
            <a:avLst/>
          </a:prstGeom>
        </p:spPr>
      </p:pic>
      <p:pic>
        <p:nvPicPr>
          <p:cNvPr id="4" name="Picture 3"/>
          <p:cNvPicPr>
            <a:picLocks noChangeAspect="1"/>
          </p:cNvPicPr>
          <p:nvPr/>
        </p:nvPicPr>
        <p:blipFill>
          <a:blip r:embed="rId3"/>
          <a:stretch>
            <a:fillRect/>
          </a:stretch>
        </p:blipFill>
        <p:spPr>
          <a:xfrm>
            <a:off x="838200" y="5386583"/>
            <a:ext cx="1471417" cy="147141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Purple Heart Disabled Veteran Plate</a:t>
            </a:r>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A Purple Heart Plate with the universal handicap symbol is also now available. Use the same form as for the Disabled Hoosier Veteran, POW/ MIA, Purple Heart Recipient Plate. </a:t>
            </a:r>
          </a:p>
          <a:p>
            <a:r>
              <a:rPr lang="en-US" dirty="0">
                <a:latin typeface="Times New Roman" pitchFamily="18" charset="0"/>
                <a:cs typeface="Times New Roman" pitchFamily="18" charset="0"/>
              </a:rPr>
              <a:t>The applicant must be eligible for either a Disabled Hoosier Veteran plate OR be authorized a handicapped placard in Indiana</a:t>
            </a:r>
          </a:p>
        </p:txBody>
      </p:sp>
      <p:pic>
        <p:nvPicPr>
          <p:cNvPr id="4" name="Picture 2"/>
          <p:cNvPicPr>
            <a:picLocks noChangeAspect="1" noChangeArrowheads="1"/>
          </p:cNvPicPr>
          <p:nvPr/>
        </p:nvPicPr>
        <p:blipFill>
          <a:blip r:embed="rId2" cstate="print"/>
          <a:srcRect/>
          <a:stretch>
            <a:fillRect/>
          </a:stretch>
        </p:blipFill>
        <p:spPr bwMode="auto">
          <a:xfrm>
            <a:off x="3200400" y="5181600"/>
            <a:ext cx="2709418" cy="1335786"/>
          </a:xfrm>
          <a:prstGeom prst="rect">
            <a:avLst/>
          </a:prstGeom>
          <a:noFill/>
          <a:ln w="9525">
            <a:noFill/>
            <a:miter lim="800000"/>
            <a:headEnd/>
            <a:tailEnd/>
          </a:ln>
        </p:spPr>
      </p:pic>
      <p:pic>
        <p:nvPicPr>
          <p:cNvPr id="5" name="Picture 4"/>
          <p:cNvPicPr>
            <a:picLocks noChangeAspect="1"/>
          </p:cNvPicPr>
          <p:nvPr/>
        </p:nvPicPr>
        <p:blipFill>
          <a:blip r:embed="rId3"/>
          <a:stretch>
            <a:fillRect/>
          </a:stretch>
        </p:blipFill>
        <p:spPr>
          <a:xfrm rot="2684051">
            <a:off x="762000" y="5181600"/>
            <a:ext cx="1335786" cy="133578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Prisoner of War Veteran Plate</a:t>
            </a:r>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A Prisoner of War Plate is authorized by former Prisoners of War and the bureau may issue 1 or more former prisoner of war plates to the veteran or the </a:t>
            </a:r>
            <a:r>
              <a:rPr lang="en-US" u="sng" dirty="0">
                <a:latin typeface="Times New Roman" pitchFamily="18" charset="0"/>
                <a:cs typeface="Times New Roman" pitchFamily="18" charset="0"/>
              </a:rPr>
              <a:t>surviving spouse </a:t>
            </a:r>
            <a:r>
              <a:rPr lang="en-US" dirty="0">
                <a:latin typeface="Times New Roman" pitchFamily="18" charset="0"/>
                <a:cs typeface="Times New Roman" pitchFamily="18" charset="0"/>
              </a:rPr>
              <a:t>of a former prisoner of war.</a:t>
            </a:r>
          </a:p>
          <a:p>
            <a:r>
              <a:rPr lang="en-US" dirty="0">
                <a:latin typeface="Times New Roman" pitchFamily="18" charset="0"/>
                <a:cs typeface="Times New Roman" pitchFamily="18" charset="0"/>
              </a:rPr>
              <a:t>Parking is authorized in any legal metered space at no charge and for longer than the allotted time</a:t>
            </a:r>
          </a:p>
        </p:txBody>
      </p:sp>
      <p:pic>
        <p:nvPicPr>
          <p:cNvPr id="5" name="Picture 4"/>
          <p:cNvPicPr>
            <a:picLocks noChangeAspect="1"/>
          </p:cNvPicPr>
          <p:nvPr/>
        </p:nvPicPr>
        <p:blipFill>
          <a:blip r:embed="rId2"/>
          <a:stretch>
            <a:fillRect/>
          </a:stretch>
        </p:blipFill>
        <p:spPr>
          <a:xfrm>
            <a:off x="3505200" y="5516563"/>
            <a:ext cx="2438400" cy="1219200"/>
          </a:xfrm>
          <a:prstGeom prst="rect">
            <a:avLst/>
          </a:prstGeom>
        </p:spPr>
      </p:pic>
      <p:pic>
        <p:nvPicPr>
          <p:cNvPr id="6" name="Picture 5"/>
          <p:cNvPicPr>
            <a:picLocks noChangeAspect="1"/>
          </p:cNvPicPr>
          <p:nvPr/>
        </p:nvPicPr>
        <p:blipFill>
          <a:blip r:embed="rId3"/>
          <a:stretch>
            <a:fillRect/>
          </a:stretch>
        </p:blipFill>
        <p:spPr>
          <a:xfrm rot="2691070">
            <a:off x="762000" y="4779963"/>
            <a:ext cx="1600200" cy="1600200"/>
          </a:xfrm>
          <a:prstGeom prst="rect">
            <a:avLst/>
          </a:prstGeom>
        </p:spPr>
      </p:pic>
    </p:spTree>
    <p:extLst>
      <p:ext uri="{BB962C8B-B14F-4D97-AF65-F5344CB8AC3E}">
        <p14:creationId xmlns:p14="http://schemas.microsoft.com/office/powerpoint/2010/main" val="458658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Veteran Plates</a:t>
            </a:r>
          </a:p>
        </p:txBody>
      </p:sp>
      <p:sp>
        <p:nvSpPr>
          <p:cNvPr id="3" name="Content Placeholder 2"/>
          <p:cNvSpPr>
            <a:spLocks noGrp="1"/>
          </p:cNvSpPr>
          <p:nvPr>
            <p:ph idx="1"/>
          </p:nvPr>
        </p:nvSpPr>
        <p:spPr/>
        <p:txBody>
          <a:bodyPr/>
          <a:lstStyle/>
          <a:p>
            <a:pPr marL="0" indent="0">
              <a:buNone/>
            </a:pPr>
            <a:r>
              <a:rPr lang="en-US" dirty="0">
                <a:latin typeface="Times New Roman" pitchFamily="18" charset="0"/>
                <a:cs typeface="Times New Roman" pitchFamily="18" charset="0"/>
              </a:rPr>
              <a:t>The only veteran plates that are authorized metered parking with no fee are the:</a:t>
            </a:r>
          </a:p>
          <a:p>
            <a:r>
              <a:rPr lang="en-US" dirty="0">
                <a:latin typeface="Times New Roman" pitchFamily="18" charset="0"/>
                <a:cs typeface="Times New Roman" pitchFamily="18" charset="0"/>
              </a:rPr>
              <a:t>Former POW plate</a:t>
            </a:r>
          </a:p>
          <a:p>
            <a:r>
              <a:rPr lang="en-US" dirty="0">
                <a:latin typeface="Times New Roman" pitchFamily="18" charset="0"/>
                <a:cs typeface="Times New Roman" pitchFamily="18" charset="0"/>
              </a:rPr>
              <a:t>Purple Heart Plate</a:t>
            </a:r>
          </a:p>
          <a:p>
            <a:r>
              <a:rPr lang="en-US" dirty="0">
                <a:latin typeface="Times New Roman" pitchFamily="18" charset="0"/>
                <a:cs typeface="Times New Roman" pitchFamily="18" charset="0"/>
              </a:rPr>
              <a:t>Purple Heart Handicapped Plate</a:t>
            </a:r>
          </a:p>
          <a:p>
            <a:r>
              <a:rPr lang="en-US" dirty="0">
                <a:latin typeface="Times New Roman" pitchFamily="18" charset="0"/>
                <a:cs typeface="Times New Roman" pitchFamily="18" charset="0"/>
              </a:rPr>
              <a:t>Disabled Hoosier Veteran Plates</a:t>
            </a:r>
          </a:p>
          <a:p>
            <a:pPr marL="0" indent="0">
              <a:buNone/>
            </a:pPr>
            <a:r>
              <a:rPr lang="en-US" dirty="0">
                <a:latin typeface="Times New Roman" pitchFamily="18" charset="0"/>
                <a:cs typeface="Times New Roman" pitchFamily="18" charset="0"/>
              </a:rPr>
              <a:t> NOTE: </a:t>
            </a:r>
            <a:r>
              <a:rPr lang="en-US" i="1" dirty="0">
                <a:latin typeface="Times New Roman" pitchFamily="18" charset="0"/>
                <a:cs typeface="Times New Roman" pitchFamily="18" charset="0"/>
              </a:rPr>
              <a:t>To legally park in a handicapped space a universal handicapped emblem must be on the plate or a placard must be displayed in the vehicle.</a:t>
            </a:r>
          </a:p>
          <a:p>
            <a:pPr marL="0" indent="0">
              <a:buNone/>
            </a:pP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2"/>
          <a:stretch>
            <a:fillRect/>
          </a:stretch>
        </p:blipFill>
        <p:spPr>
          <a:xfrm rot="2668832">
            <a:off x="6198766" y="2464965"/>
            <a:ext cx="1600200" cy="1600200"/>
          </a:xfrm>
          <a:prstGeom prst="rect">
            <a:avLst/>
          </a:prstGeom>
        </p:spPr>
      </p:pic>
    </p:spTree>
    <p:extLst>
      <p:ext uri="{BB962C8B-B14F-4D97-AF65-F5344CB8AC3E}">
        <p14:creationId xmlns:p14="http://schemas.microsoft.com/office/powerpoint/2010/main" val="2873615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0"/>
            <a:ext cx="7772400" cy="1143000"/>
          </a:xfrm>
        </p:spPr>
        <p:txBody>
          <a:bodyPr/>
          <a:lstStyle/>
          <a:p>
            <a:pPr eaLnBrk="1" hangingPunct="1">
              <a:defRPr/>
            </a:pPr>
            <a:r>
              <a:rPr lang="en-US" dirty="0">
                <a:latin typeface="Times New Roman" pitchFamily="18" charset="0"/>
                <a:cs typeface="Times New Roman" pitchFamily="18" charset="0"/>
              </a:rPr>
              <a:t>Veteran License Plates</a:t>
            </a:r>
          </a:p>
        </p:txBody>
      </p:sp>
      <p:sp>
        <p:nvSpPr>
          <p:cNvPr id="33795" name="Content Placeholder 2"/>
          <p:cNvSpPr>
            <a:spLocks noGrp="1"/>
          </p:cNvSpPr>
          <p:nvPr>
            <p:ph idx="1"/>
          </p:nvPr>
        </p:nvSpPr>
        <p:spPr>
          <a:xfrm>
            <a:off x="1371600" y="1600200"/>
            <a:ext cx="6324600" cy="4572000"/>
          </a:xfrm>
        </p:spPr>
        <p:txBody>
          <a:bodyPr/>
          <a:lstStyle/>
          <a:p>
            <a:pPr algn="ctr" eaLnBrk="1" hangingPunct="1">
              <a:buFont typeface="Arial" charset="0"/>
              <a:buNone/>
            </a:pPr>
            <a:r>
              <a:rPr lang="en-US" b="1" dirty="0">
                <a:latin typeface="Times New Roman" pitchFamily="18" charset="0"/>
                <a:cs typeface="Times New Roman" pitchFamily="18" charset="0"/>
              </a:rPr>
              <a:t>Veterans simply take their DD214 to the licenses branch to purchase these plates. Proceeds go to the</a:t>
            </a:r>
          </a:p>
          <a:p>
            <a:pPr algn="ctr" eaLnBrk="1" hangingPunct="1">
              <a:buFont typeface="Arial" charset="0"/>
              <a:buNone/>
            </a:pPr>
            <a:r>
              <a:rPr lang="en-US" b="1" dirty="0">
                <a:latin typeface="Times New Roman" pitchFamily="18" charset="0"/>
                <a:cs typeface="Times New Roman" pitchFamily="18" charset="0"/>
              </a:rPr>
              <a:t> Military Family Relief Fund.</a:t>
            </a:r>
          </a:p>
        </p:txBody>
      </p:sp>
      <p:sp>
        <p:nvSpPr>
          <p:cNvPr id="33796" name="Slide Number Placeholder 3"/>
          <p:cNvSpPr>
            <a:spLocks noGrp="1"/>
          </p:cNvSpPr>
          <p:nvPr>
            <p:ph type="sldNum" sz="quarter" idx="4294967295"/>
          </p:nvPr>
        </p:nvSpPr>
        <p:spPr bwMode="auto">
          <a:xfrm>
            <a:off x="8686800" y="6400800"/>
            <a:ext cx="457200" cy="457200"/>
          </a:xfrm>
          <a:prstGeom prst="rect">
            <a:avLst/>
          </a:prstGeom>
          <a:noFill/>
          <a:ln>
            <a:miter lim="800000"/>
            <a:headEnd/>
            <a:tailEnd/>
          </a:ln>
        </p:spPr>
        <p:txBody>
          <a:bodyPr/>
          <a:lstStyle/>
          <a:p>
            <a:r>
              <a:rPr lang="en-US"/>
              <a:t>22</a:t>
            </a:r>
          </a:p>
        </p:txBody>
      </p:sp>
      <p:pic>
        <p:nvPicPr>
          <p:cNvPr id="33797" name="Picture 7" descr="Army_Veteran.jpg"/>
          <p:cNvPicPr>
            <a:picLocks noChangeAspect="1"/>
          </p:cNvPicPr>
          <p:nvPr/>
        </p:nvPicPr>
        <p:blipFill>
          <a:blip r:embed="rId2" cstate="print"/>
          <a:srcRect/>
          <a:stretch>
            <a:fillRect/>
          </a:stretch>
        </p:blipFill>
        <p:spPr bwMode="auto">
          <a:xfrm>
            <a:off x="609600" y="4267200"/>
            <a:ext cx="2209800" cy="1104900"/>
          </a:xfrm>
          <a:prstGeom prst="rect">
            <a:avLst/>
          </a:prstGeom>
          <a:noFill/>
          <a:ln w="9525">
            <a:noFill/>
            <a:miter lim="800000"/>
            <a:headEnd/>
            <a:tailEnd/>
          </a:ln>
        </p:spPr>
      </p:pic>
      <p:pic>
        <p:nvPicPr>
          <p:cNvPr id="33798" name="Picture 8" descr="Air Force Veteran.jpg"/>
          <p:cNvPicPr>
            <a:picLocks noChangeAspect="1"/>
          </p:cNvPicPr>
          <p:nvPr/>
        </p:nvPicPr>
        <p:blipFill>
          <a:blip r:embed="rId3" cstate="print"/>
          <a:srcRect/>
          <a:stretch>
            <a:fillRect/>
          </a:stretch>
        </p:blipFill>
        <p:spPr bwMode="auto">
          <a:xfrm>
            <a:off x="609600" y="5562600"/>
            <a:ext cx="2209800" cy="1123950"/>
          </a:xfrm>
          <a:prstGeom prst="rect">
            <a:avLst/>
          </a:prstGeom>
          <a:noFill/>
          <a:ln w="9525">
            <a:noFill/>
            <a:miter lim="800000"/>
            <a:headEnd/>
            <a:tailEnd/>
          </a:ln>
        </p:spPr>
      </p:pic>
      <p:pic>
        <p:nvPicPr>
          <p:cNvPr id="33799" name="Picture 8" descr="Marine_Corps_Veteran Plate.jpg"/>
          <p:cNvPicPr>
            <a:picLocks noChangeAspect="1"/>
          </p:cNvPicPr>
          <p:nvPr/>
        </p:nvPicPr>
        <p:blipFill>
          <a:blip r:embed="rId4" cstate="print"/>
          <a:srcRect/>
          <a:stretch>
            <a:fillRect/>
          </a:stretch>
        </p:blipFill>
        <p:spPr bwMode="auto">
          <a:xfrm>
            <a:off x="3505200" y="4267200"/>
            <a:ext cx="2133600" cy="1066800"/>
          </a:xfrm>
          <a:prstGeom prst="rect">
            <a:avLst/>
          </a:prstGeom>
          <a:noFill/>
          <a:ln w="9525">
            <a:noFill/>
            <a:miter lim="800000"/>
            <a:headEnd/>
            <a:tailEnd/>
          </a:ln>
        </p:spPr>
      </p:pic>
      <p:pic>
        <p:nvPicPr>
          <p:cNvPr id="33800" name="Picture 9" descr="Navy_Veteran Plate.jpg"/>
          <p:cNvPicPr>
            <a:picLocks noChangeAspect="1"/>
          </p:cNvPicPr>
          <p:nvPr/>
        </p:nvPicPr>
        <p:blipFill>
          <a:blip r:embed="rId5" cstate="print"/>
          <a:srcRect/>
          <a:stretch>
            <a:fillRect/>
          </a:stretch>
        </p:blipFill>
        <p:spPr bwMode="auto">
          <a:xfrm>
            <a:off x="6400800" y="4191000"/>
            <a:ext cx="2133600" cy="1066800"/>
          </a:xfrm>
          <a:prstGeom prst="rect">
            <a:avLst/>
          </a:prstGeom>
          <a:noFill/>
          <a:ln w="9525">
            <a:noFill/>
            <a:miter lim="800000"/>
            <a:headEnd/>
            <a:tailEnd/>
          </a:ln>
        </p:spPr>
      </p:pic>
      <p:pic>
        <p:nvPicPr>
          <p:cNvPr id="33801" name="Picture 10" descr="Coast_Guard_Veteran Plate.jpg"/>
          <p:cNvPicPr>
            <a:picLocks noChangeAspect="1"/>
          </p:cNvPicPr>
          <p:nvPr/>
        </p:nvPicPr>
        <p:blipFill>
          <a:blip r:embed="rId6" cstate="print"/>
          <a:srcRect/>
          <a:stretch>
            <a:fillRect/>
          </a:stretch>
        </p:blipFill>
        <p:spPr bwMode="auto">
          <a:xfrm>
            <a:off x="3505200" y="5486400"/>
            <a:ext cx="2286000" cy="1143000"/>
          </a:xfrm>
          <a:prstGeom prst="rect">
            <a:avLst/>
          </a:prstGeom>
          <a:noFill/>
          <a:ln w="9525">
            <a:noFill/>
            <a:miter lim="800000"/>
            <a:headEnd/>
            <a:tailEnd/>
          </a:ln>
        </p:spPr>
      </p:pic>
      <p:pic>
        <p:nvPicPr>
          <p:cNvPr id="33802" name="Picture 11" descr="Merchant_Marine Plate.jpg"/>
          <p:cNvPicPr>
            <a:picLocks noChangeAspect="1"/>
          </p:cNvPicPr>
          <p:nvPr/>
        </p:nvPicPr>
        <p:blipFill>
          <a:blip r:embed="rId7" cstate="print"/>
          <a:srcRect/>
          <a:stretch>
            <a:fillRect/>
          </a:stretch>
        </p:blipFill>
        <p:spPr bwMode="auto">
          <a:xfrm>
            <a:off x="6400800" y="5562600"/>
            <a:ext cx="2133600" cy="1066800"/>
          </a:xfrm>
          <a:prstGeom prst="rect">
            <a:avLst/>
          </a:prstGeom>
          <a:noFill/>
          <a:ln w="9525">
            <a:noFill/>
            <a:miter lim="800000"/>
            <a:headEnd/>
            <a:tailEnd/>
          </a:ln>
        </p:spPr>
      </p:pic>
      <p:pic>
        <p:nvPicPr>
          <p:cNvPr id="2" name="Picture 1"/>
          <p:cNvPicPr>
            <a:picLocks noChangeAspect="1"/>
          </p:cNvPicPr>
          <p:nvPr/>
        </p:nvPicPr>
        <p:blipFill>
          <a:blip r:embed="rId8"/>
          <a:stretch>
            <a:fillRect/>
          </a:stretch>
        </p:blipFill>
        <p:spPr>
          <a:xfrm rot="2640840">
            <a:off x="522355" y="2667000"/>
            <a:ext cx="990600" cy="990600"/>
          </a:xfrm>
          <a:prstGeom prst="rect">
            <a:avLst/>
          </a:prstGeom>
        </p:spPr>
      </p:pic>
      <p:sp>
        <p:nvSpPr>
          <p:cNvPr id="4" name="TextBox 3"/>
          <p:cNvSpPr txBox="1"/>
          <p:nvPr/>
        </p:nvSpPr>
        <p:spPr>
          <a:xfrm>
            <a:off x="376204" y="1935334"/>
            <a:ext cx="1282902" cy="646331"/>
          </a:xfrm>
          <a:prstGeom prst="rect">
            <a:avLst/>
          </a:prstGeom>
          <a:noFill/>
        </p:spPr>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NO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0"/>
            <a:ext cx="7772400" cy="1143000"/>
          </a:xfrm>
        </p:spPr>
        <p:txBody>
          <a:bodyPr/>
          <a:lstStyle/>
          <a:p>
            <a:pPr eaLnBrk="1" hangingPunct="1">
              <a:defRPr/>
            </a:pPr>
            <a:r>
              <a:rPr lang="en-US" dirty="0">
                <a:latin typeface="Times New Roman" pitchFamily="18" charset="0"/>
                <a:cs typeface="Times New Roman" pitchFamily="18" charset="0"/>
              </a:rPr>
              <a:t>Support our Troops License Plates</a:t>
            </a:r>
          </a:p>
        </p:txBody>
      </p:sp>
      <p:sp>
        <p:nvSpPr>
          <p:cNvPr id="33795" name="Content Placeholder 2"/>
          <p:cNvSpPr>
            <a:spLocks noGrp="1"/>
          </p:cNvSpPr>
          <p:nvPr>
            <p:ph idx="1"/>
          </p:nvPr>
        </p:nvSpPr>
        <p:spPr>
          <a:xfrm>
            <a:off x="1371600" y="1600200"/>
            <a:ext cx="6324600" cy="4572000"/>
          </a:xfrm>
        </p:spPr>
        <p:txBody>
          <a:bodyPr/>
          <a:lstStyle/>
          <a:p>
            <a:pPr algn="ctr" eaLnBrk="1" hangingPunct="1">
              <a:buFont typeface="Arial" charset="0"/>
              <a:buNone/>
            </a:pPr>
            <a:r>
              <a:rPr lang="en-US" b="1" dirty="0">
                <a:latin typeface="Times New Roman" pitchFamily="18" charset="0"/>
                <a:cs typeface="Times New Roman" pitchFamily="18" charset="0"/>
              </a:rPr>
              <a:t>These plates are available for purchase to anyone</a:t>
            </a:r>
          </a:p>
          <a:p>
            <a:pPr algn="ctr" eaLnBrk="1" hangingPunct="1">
              <a:buFont typeface="Arial" charset="0"/>
              <a:buNone/>
            </a:pPr>
            <a:endParaRPr lang="en-US" b="1" dirty="0">
              <a:latin typeface="Times New Roman" pitchFamily="18" charset="0"/>
              <a:cs typeface="Times New Roman" pitchFamily="18" charset="0"/>
            </a:endParaRPr>
          </a:p>
          <a:p>
            <a:pPr algn="ctr" eaLnBrk="1" hangingPunct="1">
              <a:buFont typeface="Arial" charset="0"/>
              <a:buNone/>
            </a:pPr>
            <a:endParaRPr lang="en-US" b="1" dirty="0">
              <a:latin typeface="Times New Roman" pitchFamily="18" charset="0"/>
              <a:cs typeface="Times New Roman" pitchFamily="18" charset="0"/>
            </a:endParaRPr>
          </a:p>
          <a:p>
            <a:pPr algn="ctr" eaLnBrk="1" hangingPunct="1">
              <a:buFont typeface="Arial" charset="0"/>
              <a:buNone/>
            </a:pPr>
            <a:endParaRPr lang="en-US" b="1" dirty="0">
              <a:latin typeface="Times New Roman" pitchFamily="18" charset="0"/>
              <a:cs typeface="Times New Roman" pitchFamily="18" charset="0"/>
            </a:endParaRPr>
          </a:p>
          <a:p>
            <a:pPr algn="ctr" eaLnBrk="1" hangingPunct="1">
              <a:buFont typeface="Arial" charset="0"/>
              <a:buNone/>
            </a:pPr>
            <a:r>
              <a:rPr lang="en-US" b="1" dirty="0">
                <a:latin typeface="Times New Roman" pitchFamily="18" charset="0"/>
                <a:cs typeface="Times New Roman" pitchFamily="18" charset="0"/>
              </a:rPr>
              <a:t>Additional Fees support the</a:t>
            </a:r>
          </a:p>
          <a:p>
            <a:pPr algn="ctr" eaLnBrk="1" hangingPunct="1">
              <a:buFont typeface="Arial" charset="0"/>
              <a:buNone/>
            </a:pPr>
            <a:r>
              <a:rPr lang="en-US" b="1" dirty="0">
                <a:latin typeface="Times New Roman" pitchFamily="18" charset="0"/>
                <a:cs typeface="Times New Roman" pitchFamily="18" charset="0"/>
              </a:rPr>
              <a:t> Military Family Relief Fund.</a:t>
            </a:r>
          </a:p>
          <a:p>
            <a:pPr algn="ctr" eaLnBrk="1" hangingPunct="1">
              <a:buFont typeface="Arial" charset="0"/>
              <a:buNone/>
            </a:pPr>
            <a:endParaRPr lang="en-US" b="1" dirty="0">
              <a:latin typeface="Times New Roman" pitchFamily="18" charset="0"/>
              <a:cs typeface="Times New Roman" pitchFamily="18" charset="0"/>
            </a:endParaRPr>
          </a:p>
        </p:txBody>
      </p:sp>
      <p:sp>
        <p:nvSpPr>
          <p:cNvPr id="33796" name="Slide Number Placeholder 3"/>
          <p:cNvSpPr>
            <a:spLocks noGrp="1"/>
          </p:cNvSpPr>
          <p:nvPr>
            <p:ph type="sldNum" sz="quarter" idx="4294967295"/>
          </p:nvPr>
        </p:nvSpPr>
        <p:spPr bwMode="auto">
          <a:xfrm>
            <a:off x="8686800" y="6400800"/>
            <a:ext cx="457200" cy="457200"/>
          </a:xfrm>
          <a:prstGeom prst="rect">
            <a:avLst/>
          </a:prstGeom>
          <a:noFill/>
          <a:ln>
            <a:miter lim="800000"/>
            <a:headEnd/>
            <a:tailEnd/>
          </a:ln>
        </p:spPr>
        <p:txBody>
          <a:bodyPr/>
          <a:lstStyle/>
          <a:p>
            <a:r>
              <a:rPr lang="en-US"/>
              <a:t>22</a:t>
            </a:r>
          </a:p>
        </p:txBody>
      </p:sp>
      <p:pic>
        <p:nvPicPr>
          <p:cNvPr id="2" name="Picture 1"/>
          <p:cNvPicPr>
            <a:picLocks noChangeAspect="1"/>
          </p:cNvPicPr>
          <p:nvPr/>
        </p:nvPicPr>
        <p:blipFill>
          <a:blip r:embed="rId2"/>
          <a:stretch>
            <a:fillRect/>
          </a:stretch>
        </p:blipFill>
        <p:spPr>
          <a:xfrm>
            <a:off x="3200400" y="2743200"/>
            <a:ext cx="2743200" cy="1371600"/>
          </a:xfrm>
          <a:prstGeom prst="rect">
            <a:avLst/>
          </a:prstGeom>
        </p:spPr>
      </p:pic>
    </p:spTree>
    <p:extLst>
      <p:ext uri="{BB962C8B-B14F-4D97-AF65-F5344CB8AC3E}">
        <p14:creationId xmlns:p14="http://schemas.microsoft.com/office/powerpoint/2010/main" val="2085335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5846" name="Picture 8" descr="Pyle with flag 3.JPG"/>
          <p:cNvPicPr>
            <a:picLocks noChangeAspect="1"/>
          </p:cNvPicPr>
          <p:nvPr/>
        </p:nvPicPr>
        <p:blipFill>
          <a:blip r:embed="rId2" cstate="print"/>
          <a:srcRect/>
          <a:stretch>
            <a:fillRect/>
          </a:stretch>
        </p:blipFill>
        <p:spPr bwMode="auto">
          <a:xfrm>
            <a:off x="5410200" y="2659758"/>
            <a:ext cx="3571875" cy="3911406"/>
          </a:xfrm>
          <a:prstGeom prst="rect">
            <a:avLst/>
          </a:prstGeom>
          <a:ln>
            <a:noFill/>
          </a:ln>
          <a:effectLst>
            <a:softEdge rad="112500"/>
          </a:effectLst>
        </p:spPr>
      </p:pic>
      <p:sp>
        <p:nvSpPr>
          <p:cNvPr id="31747" name="Title 1"/>
          <p:cNvSpPr>
            <a:spLocks noGrp="1"/>
          </p:cNvSpPr>
          <p:nvPr>
            <p:ph type="title"/>
          </p:nvPr>
        </p:nvSpPr>
        <p:spPr>
          <a:xfrm>
            <a:off x="0" y="0"/>
            <a:ext cx="8458200" cy="1295400"/>
          </a:xfrm>
        </p:spPr>
        <p:txBody>
          <a:bodyPr/>
          <a:lstStyle/>
          <a:p>
            <a:pPr eaLnBrk="1" hangingPunct="1">
              <a:defRPr/>
            </a:pPr>
            <a:r>
              <a:rPr lang="en-US" dirty="0">
                <a:latin typeface="Times New Roman" pitchFamily="18" charset="0"/>
                <a:cs typeface="Times New Roman" pitchFamily="18" charset="0"/>
              </a:rPr>
              <a:t>Indiana Veterans Home</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West Lafayette, Indiana</a:t>
            </a:r>
          </a:p>
        </p:txBody>
      </p:sp>
      <p:sp>
        <p:nvSpPr>
          <p:cNvPr id="36868" name="Slide Number Placeholder 6"/>
          <p:cNvSpPr>
            <a:spLocks noGrp="1"/>
          </p:cNvSpPr>
          <p:nvPr>
            <p:ph type="sldNum" sz="quarter" idx="4294967295"/>
          </p:nvPr>
        </p:nvSpPr>
        <p:spPr bwMode="auto">
          <a:xfrm>
            <a:off x="8610600" y="6246813"/>
            <a:ext cx="520700" cy="365125"/>
          </a:xfrm>
          <a:prstGeom prst="rect">
            <a:avLst/>
          </a:prstGeom>
          <a:noFill/>
          <a:ln>
            <a:miter lim="800000"/>
            <a:headEnd/>
            <a:tailEnd/>
          </a:ln>
        </p:spPr>
        <p:txBody>
          <a:bodyPr/>
          <a:lstStyle/>
          <a:p>
            <a:fld id="{1C7E4B3B-B523-4394-A586-2C77EE954183}" type="slidenum">
              <a:rPr lang="en-US"/>
              <a:pPr/>
              <a:t>28</a:t>
            </a:fld>
            <a:endParaRPr lang="en-US"/>
          </a:p>
        </p:txBody>
      </p:sp>
      <p:sp>
        <p:nvSpPr>
          <p:cNvPr id="5" name="TextBox 4"/>
          <p:cNvSpPr txBox="1"/>
          <p:nvPr/>
        </p:nvSpPr>
        <p:spPr>
          <a:xfrm>
            <a:off x="0" y="1471613"/>
            <a:ext cx="8305800" cy="5140325"/>
          </a:xfrm>
          <a:prstGeom prst="rect">
            <a:avLst/>
          </a:prstGeom>
          <a:noFill/>
        </p:spPr>
        <p:txBody>
          <a:bodyPr>
            <a:spAutoFit/>
          </a:bodyPr>
          <a:lstStyle/>
          <a:p>
            <a:pPr>
              <a:defRPr/>
            </a:pPr>
            <a:r>
              <a:rPr lang="en-US" sz="2400" dirty="0">
                <a:latin typeface="Times New Roman" pitchFamily="18" charset="0"/>
                <a:cs typeface="Times New Roman" pitchFamily="18" charset="0"/>
              </a:rPr>
              <a:t>Eligibility for admission to the Indiana Veterans Home:</a:t>
            </a:r>
          </a:p>
          <a:p>
            <a:pPr>
              <a:defRPr/>
            </a:pPr>
            <a:endParaRPr lang="en-US" sz="2400" dirty="0">
              <a:latin typeface="Times New Roman" pitchFamily="18" charset="0"/>
              <a:cs typeface="Times New Roman" pitchFamily="18" charset="0"/>
            </a:endParaRPr>
          </a:p>
          <a:p>
            <a:pPr>
              <a:buFont typeface="Arial" pitchFamily="34" charset="0"/>
              <a:buChar char="•"/>
              <a:defRPr/>
            </a:pPr>
            <a:r>
              <a:rPr lang="en-US" sz="2000" dirty="0">
                <a:latin typeface="Times New Roman" pitchFamily="18" charset="0"/>
                <a:cs typeface="Times New Roman" pitchFamily="18" charset="0"/>
              </a:rPr>
              <a:t>An honorably discharged member of the armed forces from</a:t>
            </a:r>
          </a:p>
          <a:p>
            <a:pPr>
              <a:defRPr/>
            </a:pPr>
            <a:r>
              <a:rPr lang="en-US" sz="2000" dirty="0">
                <a:latin typeface="Times New Roman" pitchFamily="18" charset="0"/>
                <a:cs typeface="Times New Roman" pitchFamily="18" charset="0"/>
              </a:rPr>
              <a:t>  any period of service.</a:t>
            </a:r>
          </a:p>
          <a:p>
            <a:pPr>
              <a:defRPr/>
            </a:pPr>
            <a:endParaRPr lang="en-US" sz="2000" dirty="0">
              <a:latin typeface="Times New Roman" pitchFamily="18" charset="0"/>
              <a:cs typeface="Times New Roman" pitchFamily="18" charset="0"/>
            </a:endParaRPr>
          </a:p>
          <a:p>
            <a:pPr>
              <a:buFont typeface="Arial" pitchFamily="34" charset="0"/>
              <a:buChar char="•"/>
              <a:defRPr/>
            </a:pPr>
            <a:r>
              <a:rPr lang="en-US" sz="2000" dirty="0">
                <a:latin typeface="Times New Roman" pitchFamily="18" charset="0"/>
                <a:cs typeface="Times New Roman" pitchFamily="18" charset="0"/>
              </a:rPr>
              <a:t>The spouse or surviving spouse of an </a:t>
            </a:r>
          </a:p>
          <a:p>
            <a:pPr lvl="1">
              <a:defRPr/>
            </a:pPr>
            <a:r>
              <a:rPr lang="en-US" sz="2000" dirty="0">
                <a:latin typeface="Times New Roman" pitchFamily="18" charset="0"/>
                <a:cs typeface="Times New Roman" pitchFamily="18" charset="0"/>
              </a:rPr>
              <a:t>  honorably discharged member of the </a:t>
            </a:r>
          </a:p>
          <a:p>
            <a:pPr lvl="1">
              <a:defRPr/>
            </a:pPr>
            <a:r>
              <a:rPr lang="en-US" sz="2000" dirty="0">
                <a:latin typeface="Times New Roman" pitchFamily="18" charset="0"/>
                <a:cs typeface="Times New Roman" pitchFamily="18" charset="0"/>
              </a:rPr>
              <a:t>  armed forces.</a:t>
            </a:r>
          </a:p>
          <a:p>
            <a:pPr lvl="1">
              <a:defRPr/>
            </a:pPr>
            <a:endParaRPr lang="en-US" sz="2000" dirty="0">
              <a:latin typeface="Times New Roman" pitchFamily="18" charset="0"/>
              <a:cs typeface="Times New Roman" pitchFamily="18" charset="0"/>
            </a:endParaRPr>
          </a:p>
          <a:p>
            <a:pPr>
              <a:buFont typeface="Arial" pitchFamily="34" charset="0"/>
              <a:buChar char="•"/>
              <a:defRPr/>
            </a:pPr>
            <a:r>
              <a:rPr lang="en-US" sz="2000" dirty="0">
                <a:latin typeface="Times New Roman" pitchFamily="18" charset="0"/>
                <a:cs typeface="Times New Roman" pitchFamily="18" charset="0"/>
              </a:rPr>
              <a:t>An eligible person who has a disability</a:t>
            </a:r>
          </a:p>
          <a:p>
            <a:pPr lvl="1">
              <a:defRPr/>
            </a:pPr>
            <a:r>
              <a:rPr lang="en-US" sz="2000" dirty="0">
                <a:latin typeface="Times New Roman" pitchFamily="18" charset="0"/>
                <a:cs typeface="Times New Roman" pitchFamily="18" charset="0"/>
              </a:rPr>
              <a:t>  or is destitute.</a:t>
            </a:r>
          </a:p>
          <a:p>
            <a:pPr lvl="1">
              <a:defRPr/>
            </a:pPr>
            <a:endParaRPr lang="en-US" sz="2000" dirty="0">
              <a:latin typeface="Times New Roman" pitchFamily="18" charset="0"/>
              <a:cs typeface="Times New Roman" pitchFamily="18" charset="0"/>
            </a:endParaRPr>
          </a:p>
          <a:p>
            <a:pPr>
              <a:buFont typeface="Arial" pitchFamily="34" charset="0"/>
              <a:buChar char="•"/>
              <a:defRPr/>
            </a:pPr>
            <a:r>
              <a:rPr lang="en-US" sz="2000" dirty="0">
                <a:latin typeface="Times New Roman" pitchFamily="18" charset="0"/>
                <a:cs typeface="Times New Roman" pitchFamily="18" charset="0"/>
              </a:rPr>
              <a:t>Has been a resident of Indiana for at </a:t>
            </a:r>
          </a:p>
          <a:p>
            <a:pPr lvl="1">
              <a:defRPr/>
            </a:pPr>
            <a:r>
              <a:rPr lang="en-US" sz="2000" dirty="0">
                <a:latin typeface="Times New Roman" pitchFamily="18" charset="0"/>
                <a:cs typeface="Times New Roman" pitchFamily="18" charset="0"/>
              </a:rPr>
              <a:t>  least one (1) year immediately </a:t>
            </a:r>
          </a:p>
          <a:p>
            <a:pPr lvl="1">
              <a:defRPr/>
            </a:pPr>
            <a:r>
              <a:rPr lang="en-US" sz="2000" dirty="0">
                <a:latin typeface="Times New Roman" pitchFamily="18" charset="0"/>
                <a:cs typeface="Times New Roman" pitchFamily="18" charset="0"/>
              </a:rPr>
              <a:t>  preceding application for admission </a:t>
            </a:r>
          </a:p>
          <a:p>
            <a:pPr lvl="1">
              <a:defRPr/>
            </a:pPr>
            <a:r>
              <a:rPr lang="en-US" sz="2000" dirty="0">
                <a:latin typeface="Times New Roman" pitchFamily="18" charset="0"/>
                <a:cs typeface="Times New Roman" pitchFamily="18" charset="0"/>
              </a:rPr>
              <a:t>  to the Home.</a:t>
            </a:r>
            <a:endParaRPr lang="en-US" sz="2000" b="1"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defRPr/>
            </a:pPr>
            <a:br>
              <a:rPr lang="en-US" dirty="0">
                <a:latin typeface="+mj-lt"/>
              </a:rPr>
            </a:br>
            <a:r>
              <a:rPr lang="en-US" dirty="0">
                <a:latin typeface="Times New Roman" pitchFamily="18" charset="0"/>
                <a:cs typeface="Times New Roman" pitchFamily="18" charset="0"/>
              </a:rPr>
              <a:t>Other Indiana Benefits for Veterans</a:t>
            </a:r>
            <a:br>
              <a:rPr lang="en-US" dirty="0">
                <a:solidFill>
                  <a:schemeClr val="tx1"/>
                </a:solidFill>
                <a:latin typeface="Stencil" pitchFamily="82" charset="0"/>
              </a:rPr>
            </a:br>
            <a:endParaRPr lang="en-US" dirty="0">
              <a:solidFill>
                <a:schemeClr val="tx1"/>
              </a:solidFill>
              <a:latin typeface="Stencil" pitchFamily="82" charset="0"/>
            </a:endParaRPr>
          </a:p>
        </p:txBody>
      </p:sp>
      <p:sp>
        <p:nvSpPr>
          <p:cNvPr id="37891" name="Content Placeholder 5"/>
          <p:cNvSpPr>
            <a:spLocks noGrp="1"/>
          </p:cNvSpPr>
          <p:nvPr>
            <p:ph idx="1"/>
          </p:nvPr>
        </p:nvSpPr>
        <p:spPr>
          <a:xfrm>
            <a:off x="152400" y="1295400"/>
            <a:ext cx="8991600" cy="5181600"/>
          </a:xfrm>
        </p:spPr>
        <p:txBody>
          <a:bodyPr/>
          <a:lstStyle/>
          <a:p>
            <a:pPr eaLnBrk="1" hangingPunct="1"/>
            <a:r>
              <a:rPr lang="en-US" dirty="0">
                <a:latin typeface="Times New Roman" pitchFamily="18" charset="0"/>
                <a:cs typeface="Times New Roman" pitchFamily="18" charset="0"/>
              </a:rPr>
              <a:t>Delayed High School Diploma (WWII, Korea, and Vietnam veterans)</a:t>
            </a:r>
          </a:p>
          <a:p>
            <a:pPr eaLnBrk="1" hangingPunct="1"/>
            <a:endParaRPr lang="en-US" dirty="0">
              <a:latin typeface="Times New Roman" pitchFamily="18" charset="0"/>
              <a:cs typeface="Times New Roman" pitchFamily="18" charset="0"/>
            </a:endParaRPr>
          </a:p>
          <a:p>
            <a:pPr eaLnBrk="1" hangingPunct="1"/>
            <a:endParaRPr lang="en-US" dirty="0">
              <a:latin typeface="Times New Roman" pitchFamily="18" charset="0"/>
              <a:cs typeface="Times New Roman" pitchFamily="18" charset="0"/>
            </a:endParaRPr>
          </a:p>
          <a:p>
            <a:pPr eaLnBrk="1" hangingPunct="1"/>
            <a:r>
              <a:rPr lang="en-US" dirty="0">
                <a:latin typeface="Times New Roman" pitchFamily="18" charset="0"/>
                <a:cs typeface="Times New Roman" pitchFamily="18" charset="0"/>
              </a:rPr>
              <a:t>Copies of DD 214’s for Veterans who left active duty in 1989 or later kept at IDVA (Indiana HOR)</a:t>
            </a:r>
          </a:p>
          <a:p>
            <a:pPr eaLnBrk="1" hangingPunct="1"/>
            <a:r>
              <a:rPr lang="en-US" dirty="0">
                <a:latin typeface="Times New Roman" pitchFamily="18" charset="0"/>
                <a:cs typeface="Times New Roman" pitchFamily="18" charset="0"/>
              </a:rPr>
              <a:t>Active duty service members and Indiana Veterans who are military retirees are eligible for a $6250 deduction on their state income tax beginning the 2018 tax year.  </a:t>
            </a:r>
          </a:p>
          <a:p>
            <a:pPr algn="ctr" eaLnBrk="1" hangingPunct="1">
              <a:buFont typeface="Arial" charset="0"/>
              <a:buNone/>
            </a:pPr>
            <a:r>
              <a:rPr lang="en-US" dirty="0">
                <a:latin typeface="Times New Roman" pitchFamily="18" charset="0"/>
                <a:cs typeface="Times New Roman" pitchFamily="18" charset="0"/>
              </a:rPr>
              <a:t>IC 6-3-2-4 </a:t>
            </a:r>
          </a:p>
          <a:p>
            <a:pPr eaLnBrk="1" hangingPunct="1"/>
            <a:endParaRPr lang="en-US" dirty="0"/>
          </a:p>
        </p:txBody>
      </p:sp>
      <p:sp>
        <p:nvSpPr>
          <p:cNvPr id="37892" name="Slide Number Placeholder 6"/>
          <p:cNvSpPr>
            <a:spLocks noGrp="1"/>
          </p:cNvSpPr>
          <p:nvPr>
            <p:ph type="sldNum" sz="quarter" idx="4294967295"/>
          </p:nvPr>
        </p:nvSpPr>
        <p:spPr bwMode="auto">
          <a:xfrm>
            <a:off x="8610600" y="6408738"/>
            <a:ext cx="533400" cy="365125"/>
          </a:xfrm>
          <a:prstGeom prst="rect">
            <a:avLst/>
          </a:prstGeom>
          <a:noFill/>
          <a:ln>
            <a:miter lim="800000"/>
            <a:headEnd/>
            <a:tailEnd/>
          </a:ln>
        </p:spPr>
        <p:txBody>
          <a:bodyPr/>
          <a:lstStyle/>
          <a:p>
            <a:fld id="{81AA4521-C0C3-43C9-A54C-C37375BE4254}" type="slidenum">
              <a:rPr lang="en-US"/>
              <a:pPr/>
              <a:t>29</a:t>
            </a:fld>
            <a:endParaRPr lang="en-US"/>
          </a:p>
        </p:txBody>
      </p:sp>
      <p:sp>
        <p:nvSpPr>
          <p:cNvPr id="5" name="Title 1"/>
          <p:cNvSpPr txBox="1">
            <a:spLocks/>
          </p:cNvSpPr>
          <p:nvPr/>
        </p:nvSpPr>
        <p:spPr bwMode="auto">
          <a:xfrm>
            <a:off x="1447800" y="152400"/>
            <a:ext cx="7315200" cy="1295400"/>
          </a:xfrm>
          <a:prstGeom prst="rect">
            <a:avLst/>
          </a:prstGeom>
          <a:noFill/>
          <a:ln w="9525">
            <a:noFill/>
            <a:miter lim="800000"/>
            <a:headEnd/>
            <a:tailEnd/>
          </a:ln>
        </p:spPr>
        <p:txBody>
          <a:bodyPr bIns="91440" anchor="b">
            <a:normAutofit fontScale="97500"/>
          </a:bodyPr>
          <a:lstStyle/>
          <a:p>
            <a:pPr algn="ctr" fontAlgn="auto">
              <a:spcAft>
                <a:spcPts val="0"/>
              </a:spcAft>
              <a:defRPr/>
            </a:pPr>
            <a:endParaRPr lang="en-US" sz="4000" b="1" dirty="0">
              <a:latin typeface="Stencil" pitchFamily="34" charset="0"/>
              <a:ea typeface="+mj-ea"/>
              <a:cs typeface="+mj-cs"/>
            </a:endParaRPr>
          </a:p>
        </p:txBody>
      </p:sp>
      <p:pic>
        <p:nvPicPr>
          <p:cNvPr id="2" name="Picture 1"/>
          <p:cNvPicPr>
            <a:picLocks noChangeAspect="1"/>
          </p:cNvPicPr>
          <p:nvPr/>
        </p:nvPicPr>
        <p:blipFill>
          <a:blip r:embed="rId2"/>
          <a:stretch>
            <a:fillRect/>
          </a:stretch>
        </p:blipFill>
        <p:spPr>
          <a:xfrm>
            <a:off x="640278" y="2205831"/>
            <a:ext cx="1615043" cy="1074738"/>
          </a:xfrm>
          <a:prstGeom prst="rect">
            <a:avLst/>
          </a:prstGeom>
        </p:spPr>
      </p:pic>
      <p:pic>
        <p:nvPicPr>
          <p:cNvPr id="3" name="Picture 2"/>
          <p:cNvPicPr>
            <a:picLocks noChangeAspect="1"/>
          </p:cNvPicPr>
          <p:nvPr/>
        </p:nvPicPr>
        <p:blipFill>
          <a:blip r:embed="rId3"/>
          <a:stretch>
            <a:fillRect/>
          </a:stretch>
        </p:blipFill>
        <p:spPr>
          <a:xfrm>
            <a:off x="3429000" y="1831793"/>
            <a:ext cx="2015946" cy="1341438"/>
          </a:xfrm>
          <a:prstGeom prst="rect">
            <a:avLst/>
          </a:prstGeom>
        </p:spPr>
      </p:pic>
      <p:pic>
        <p:nvPicPr>
          <p:cNvPr id="4" name="Picture 3"/>
          <p:cNvPicPr>
            <a:picLocks noChangeAspect="1"/>
          </p:cNvPicPr>
          <p:nvPr/>
        </p:nvPicPr>
        <p:blipFill>
          <a:blip r:embed="rId4"/>
          <a:stretch>
            <a:fillRect/>
          </a:stretch>
        </p:blipFill>
        <p:spPr>
          <a:xfrm>
            <a:off x="6854334" y="1831793"/>
            <a:ext cx="892666" cy="134143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ctrTitle"/>
          </p:nvPr>
        </p:nvSpPr>
        <p:spPr>
          <a:xfrm>
            <a:off x="605965" y="60697"/>
            <a:ext cx="7772400" cy="1470025"/>
          </a:xfrm>
        </p:spPr>
        <p:txBody>
          <a:bodyPr/>
          <a:lstStyle/>
          <a:p>
            <a:pPr eaLnBrk="1" fontAlgn="auto" hangingPunct="1">
              <a:spcAft>
                <a:spcPts val="0"/>
              </a:spcAft>
              <a:defRPr/>
            </a:pPr>
            <a:r>
              <a:rPr dirty="0">
                <a:latin typeface="Times New Roman" pitchFamily="18" charset="0"/>
                <a:cs typeface="Times New Roman" pitchFamily="18" charset="0"/>
              </a:rPr>
              <a:t>Indiana Department of</a:t>
            </a:r>
            <a:br>
              <a:rPr dirty="0">
                <a:latin typeface="Times New Roman" pitchFamily="18" charset="0"/>
                <a:cs typeface="Times New Roman" pitchFamily="18" charset="0"/>
              </a:rPr>
            </a:br>
            <a:r>
              <a:rPr dirty="0">
                <a:latin typeface="Times New Roman" pitchFamily="18" charset="0"/>
                <a:cs typeface="Times New Roman" pitchFamily="18" charset="0"/>
              </a:rPr>
              <a:t>Veterans Affairs</a:t>
            </a:r>
          </a:p>
        </p:txBody>
      </p:sp>
      <p:sp>
        <p:nvSpPr>
          <p:cNvPr id="12291" name="Subtitle 2"/>
          <p:cNvSpPr>
            <a:spLocks noGrp="1"/>
          </p:cNvSpPr>
          <p:nvPr>
            <p:ph type="subTitle" idx="1"/>
          </p:nvPr>
        </p:nvSpPr>
        <p:spPr>
          <a:xfrm>
            <a:off x="0" y="5715000"/>
            <a:ext cx="9144000" cy="1143000"/>
          </a:xfrm>
        </p:spPr>
        <p:txBody>
          <a:bodyPr anchor="ctr"/>
          <a:lstStyle/>
          <a:p>
            <a:pPr eaLnBrk="1" hangingPunct="1"/>
            <a:endParaRPr lang="en-US" sz="3200" b="1" dirty="0">
              <a:solidFill>
                <a:schemeClr val="tx1"/>
              </a:solidFill>
              <a:cs typeface="Times New Roman" pitchFamily="18" charset="0"/>
            </a:endParaRPr>
          </a:p>
          <a:p>
            <a:pPr eaLnBrk="1" hangingPunct="1"/>
            <a:endParaRPr lang="en-US" sz="3200" b="1" dirty="0">
              <a:solidFill>
                <a:schemeClr val="tx1"/>
              </a:solidFill>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752600"/>
            <a:ext cx="952381" cy="9523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6489" y="1719940"/>
            <a:ext cx="952381" cy="9523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5"/>
          <a:stretch>
            <a:fillRect/>
          </a:stretch>
        </p:blipFill>
        <p:spPr>
          <a:xfrm>
            <a:off x="7543800" y="1697596"/>
            <a:ext cx="979076" cy="9747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6"/>
          <a:stretch>
            <a:fillRect/>
          </a:stretch>
        </p:blipFill>
        <p:spPr>
          <a:xfrm>
            <a:off x="2221641" y="1743009"/>
            <a:ext cx="962661" cy="9626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7"/>
          <a:stretch>
            <a:fillRect/>
          </a:stretch>
        </p:blipFill>
        <p:spPr>
          <a:xfrm>
            <a:off x="5861048" y="1701347"/>
            <a:ext cx="1004563" cy="10045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p:cNvSpPr txBox="1"/>
          <p:nvPr/>
        </p:nvSpPr>
        <p:spPr>
          <a:xfrm>
            <a:off x="431800" y="2704981"/>
            <a:ext cx="7916911" cy="4247317"/>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IDVA &amp; County Veteran Service Officers</a:t>
            </a:r>
          </a:p>
          <a:p>
            <a:pPr algn="ctr"/>
            <a:endParaRPr lang="en-US" b="1" u="sng"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Currently there are 88 accredited County Veteran Service Officers (CVSO) and 7 accredited Assistant CVSOs. </a:t>
            </a:r>
          </a:p>
          <a:p>
            <a:r>
              <a:rPr lang="en-US" dirty="0">
                <a:latin typeface="Times New Roman" panose="02020603050405020304" pitchFamily="18" charset="0"/>
                <a:cs typeface="Times New Roman" panose="02020603050405020304" pitchFamily="18" charset="0"/>
              </a:rPr>
              <a:t>The four that are not accredited are training with their District Service Officers and Taking the on line T.R.I.P. course.</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9454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Service Officers Areas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736342" y="1943355"/>
            <a:ext cx="5507552" cy="4255836"/>
          </a:xfrm>
        </p:spPr>
      </p:pic>
    </p:spTree>
    <p:extLst>
      <p:ext uri="{BB962C8B-B14F-4D97-AF65-F5344CB8AC3E}">
        <p14:creationId xmlns:p14="http://schemas.microsoft.com/office/powerpoint/2010/main" val="3913346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Service Officers </a:t>
            </a:r>
            <a:br>
              <a:rPr lang="en-US" dirty="0"/>
            </a:br>
            <a:r>
              <a:rPr lang="en-US" dirty="0"/>
              <a:t>Purpose/Function</a:t>
            </a:r>
          </a:p>
        </p:txBody>
      </p:sp>
      <p:sp>
        <p:nvSpPr>
          <p:cNvPr id="3" name="Content Placeholder 2"/>
          <p:cNvSpPr>
            <a:spLocks noGrp="1"/>
          </p:cNvSpPr>
          <p:nvPr>
            <p:ph idx="1"/>
          </p:nvPr>
        </p:nvSpPr>
        <p:spPr>
          <a:xfrm>
            <a:off x="228600" y="1305338"/>
            <a:ext cx="8229600" cy="5324061"/>
          </a:xfrm>
        </p:spPr>
        <p:txBody>
          <a:bodyPr/>
          <a:lstStyle/>
          <a:p>
            <a:r>
              <a:rPr lang="en-US" dirty="0">
                <a:latin typeface="Times New Roman" panose="02020603050405020304" pitchFamily="18" charset="0"/>
                <a:cs typeface="Times New Roman" panose="02020603050405020304" pitchFamily="18" charset="0"/>
              </a:rPr>
              <a:t>Assist the CVSOs in their district as needed</a:t>
            </a:r>
          </a:p>
          <a:p>
            <a:r>
              <a:rPr lang="en-US" dirty="0">
                <a:latin typeface="Times New Roman" panose="02020603050405020304" pitchFamily="18" charset="0"/>
                <a:cs typeface="Times New Roman" panose="02020603050405020304" pitchFamily="18" charset="0"/>
              </a:rPr>
              <a:t>On site training for new CVSOs</a:t>
            </a:r>
          </a:p>
          <a:p>
            <a:r>
              <a:rPr lang="en-US" dirty="0">
                <a:latin typeface="Times New Roman" panose="02020603050405020304" pitchFamily="18" charset="0"/>
                <a:cs typeface="Times New Roman" panose="02020603050405020304" pitchFamily="18" charset="0"/>
              </a:rPr>
              <a:t>Coordinate 2 district meetings per year to address training needs, disseminate information, and allow CVSOs to interact and share ideas</a:t>
            </a:r>
          </a:p>
          <a:p>
            <a:r>
              <a:rPr lang="en-US" dirty="0">
                <a:latin typeface="Times New Roman" panose="02020603050405020304" pitchFamily="18" charset="0"/>
                <a:cs typeface="Times New Roman" panose="02020603050405020304" pitchFamily="18" charset="0"/>
              </a:rPr>
              <a:t>Coordinate outreach events within the district</a:t>
            </a:r>
          </a:p>
          <a:p>
            <a:r>
              <a:rPr lang="en-US" dirty="0">
                <a:latin typeface="Times New Roman" panose="02020603050405020304" pitchFamily="18" charset="0"/>
                <a:cs typeface="Times New Roman" panose="02020603050405020304" pitchFamily="18" charset="0"/>
              </a:rPr>
              <a:t>Establish good working relationships with county, state, and federal employees and offer updates to state veteran benefits </a:t>
            </a:r>
          </a:p>
        </p:txBody>
      </p:sp>
    </p:spTree>
    <p:extLst>
      <p:ext uri="{BB962C8B-B14F-4D97-AF65-F5344CB8AC3E}">
        <p14:creationId xmlns:p14="http://schemas.microsoft.com/office/powerpoint/2010/main" val="978015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p:txBody>
          <a:bodyPr/>
          <a:lstStyle/>
          <a:p>
            <a:pPr eaLnBrk="1" hangingPunct="1">
              <a:defRPr/>
            </a:pPr>
            <a:r>
              <a:rPr lang="en-US" dirty="0">
                <a:latin typeface="Times New Roman" pitchFamily="18" charset="0"/>
                <a:cs typeface="Times New Roman" pitchFamily="18" charset="0"/>
              </a:rPr>
              <a:t>Indiana Department of</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Veterans Affairs</a:t>
            </a:r>
          </a:p>
        </p:txBody>
      </p:sp>
      <p:sp>
        <p:nvSpPr>
          <p:cNvPr id="40963" name="Subtitle 2"/>
          <p:cNvSpPr>
            <a:spLocks noGrp="1"/>
          </p:cNvSpPr>
          <p:nvPr>
            <p:ph type="subTitle" idx="1"/>
          </p:nvPr>
        </p:nvSpPr>
        <p:spPr>
          <a:xfrm>
            <a:off x="1295400" y="4724400"/>
            <a:ext cx="6400800" cy="1981200"/>
          </a:xfrm>
        </p:spPr>
        <p:txBody>
          <a:bodyPr/>
          <a:lstStyle/>
          <a:p>
            <a:pPr eaLnBrk="1" hangingPunct="1"/>
            <a:r>
              <a:rPr lang="en-US" sz="2000" b="1" dirty="0">
                <a:solidFill>
                  <a:schemeClr val="tx1"/>
                </a:solidFill>
                <a:latin typeface="Times New Roman" pitchFamily="18" charset="0"/>
                <a:cs typeface="Times New Roman" pitchFamily="18" charset="0"/>
              </a:rPr>
              <a:t>302 West Washington Street, Room E120</a:t>
            </a:r>
          </a:p>
          <a:p>
            <a:pPr eaLnBrk="1" hangingPunct="1"/>
            <a:r>
              <a:rPr lang="en-US" sz="2000" b="1" dirty="0">
                <a:solidFill>
                  <a:schemeClr val="tx1"/>
                </a:solidFill>
                <a:latin typeface="Times New Roman" pitchFamily="18" charset="0"/>
                <a:cs typeface="Times New Roman" pitchFamily="18" charset="0"/>
              </a:rPr>
              <a:t>Indianapolis, IN   46204</a:t>
            </a:r>
          </a:p>
          <a:p>
            <a:pPr eaLnBrk="1" hangingPunct="1"/>
            <a:r>
              <a:rPr lang="en-US" sz="2400" b="1" dirty="0">
                <a:solidFill>
                  <a:schemeClr val="tx1"/>
                </a:solidFill>
                <a:latin typeface="Times New Roman" pitchFamily="18" charset="0"/>
                <a:cs typeface="Times New Roman" pitchFamily="18" charset="0"/>
                <a:hlinkClick r:id="rId2"/>
              </a:rPr>
              <a:t>www.in.gov/dva</a:t>
            </a:r>
            <a:endParaRPr lang="en-US" sz="2400" b="1" dirty="0">
              <a:solidFill>
                <a:schemeClr val="tx1"/>
              </a:solidFill>
              <a:latin typeface="Times New Roman" pitchFamily="18" charset="0"/>
              <a:cs typeface="Times New Roman" pitchFamily="18" charset="0"/>
            </a:endParaRPr>
          </a:p>
          <a:p>
            <a:pPr eaLnBrk="1" hangingPunct="1"/>
            <a:r>
              <a:rPr lang="en-US" sz="2400" b="1" dirty="0">
                <a:solidFill>
                  <a:schemeClr val="tx1"/>
                </a:solidFill>
                <a:latin typeface="Times New Roman" pitchFamily="18" charset="0"/>
                <a:cs typeface="Times New Roman" pitchFamily="18" charset="0"/>
              </a:rPr>
              <a:t>317-232-3190</a:t>
            </a:r>
          </a:p>
          <a:p>
            <a:pPr eaLnBrk="1" hangingPunct="1"/>
            <a:r>
              <a:rPr lang="en-US" sz="3200" b="1" dirty="0">
                <a:solidFill>
                  <a:schemeClr val="tx1"/>
                </a:solidFill>
                <a:latin typeface="Times New Roman" pitchFamily="18" charset="0"/>
                <a:cs typeface="Times New Roman" pitchFamily="18" charset="0"/>
              </a:rPr>
              <a:t>Toll Free:  800-400-4520</a:t>
            </a:r>
            <a:endParaRPr lang="en-US" sz="3200" dirty="0">
              <a:solidFill>
                <a:schemeClr val="tx1"/>
              </a:solidFill>
              <a:latin typeface="Times New Roman" pitchFamily="18" charset="0"/>
              <a:cs typeface="Times New Roman" pitchFamily="18" charset="0"/>
            </a:endParaRPr>
          </a:p>
        </p:txBody>
      </p:sp>
      <p:pic>
        <p:nvPicPr>
          <p:cNvPr id="40964" name="Picture 5" descr="http://media2.wane.com/photo/2013/02/28/ind._gov_center_south_building_20130228092749_320_240.JPG"/>
          <p:cNvPicPr>
            <a:picLocks noChangeAspect="1" noChangeArrowheads="1"/>
          </p:cNvPicPr>
          <p:nvPr/>
        </p:nvPicPr>
        <p:blipFill>
          <a:blip r:embed="rId3" cstate="print"/>
          <a:srcRect/>
          <a:stretch>
            <a:fillRect/>
          </a:stretch>
        </p:blipFill>
        <p:spPr bwMode="auto">
          <a:xfrm>
            <a:off x="304800" y="5181600"/>
            <a:ext cx="2057400" cy="1068265"/>
          </a:xfrm>
          <a:prstGeom prst="rect">
            <a:avLst/>
          </a:prstGeom>
          <a:noFill/>
          <a:ln w="9525">
            <a:noFill/>
            <a:miter lim="800000"/>
            <a:headEnd/>
            <a:tailEnd/>
          </a:ln>
        </p:spPr>
      </p:pic>
      <p:sp>
        <p:nvSpPr>
          <p:cNvPr id="40965" name="TextBox 4"/>
          <p:cNvSpPr txBox="1">
            <a:spLocks noChangeArrowheads="1"/>
          </p:cNvSpPr>
          <p:nvPr/>
        </p:nvSpPr>
        <p:spPr bwMode="auto">
          <a:xfrm>
            <a:off x="1752600" y="1295400"/>
            <a:ext cx="5257800" cy="381000"/>
          </a:xfrm>
          <a:prstGeom prst="rect">
            <a:avLst/>
          </a:prstGeom>
          <a:noFill/>
          <a:ln w="9525">
            <a:noFill/>
            <a:miter lim="800000"/>
            <a:headEnd/>
            <a:tailEnd/>
          </a:ln>
        </p:spPr>
        <p:txBody>
          <a:bodyPr>
            <a:spAutoFit/>
          </a:bodyPr>
          <a:lstStyle/>
          <a:p>
            <a:pPr algn="ctr"/>
            <a:r>
              <a:rPr lang="en-US" b="1" dirty="0">
                <a:latin typeface="Times New Roman" pitchFamily="18" charset="0"/>
                <a:cs typeface="Times New Roman" pitchFamily="18" charset="0"/>
              </a:rPr>
              <a:t>Indiana Government Center South</a:t>
            </a:r>
          </a:p>
        </p:txBody>
      </p:sp>
      <p:pic>
        <p:nvPicPr>
          <p:cNvPr id="1027" name="Picture 3"/>
          <p:cNvPicPr>
            <a:picLocks noChangeAspect="1" noChangeArrowheads="1"/>
          </p:cNvPicPr>
          <p:nvPr/>
        </p:nvPicPr>
        <p:blipFill>
          <a:blip r:embed="rId4" cstate="print"/>
          <a:srcRect/>
          <a:stretch>
            <a:fillRect/>
          </a:stretch>
        </p:blipFill>
        <p:spPr bwMode="auto">
          <a:xfrm>
            <a:off x="1371600" y="1600200"/>
            <a:ext cx="5766783" cy="3162300"/>
          </a:xfrm>
          <a:prstGeom prst="rect">
            <a:avLst/>
          </a:prstGeom>
          <a:noFill/>
          <a:ln w="9525">
            <a:noFill/>
            <a:miter lim="800000"/>
            <a:headEnd/>
            <a:tailEnd/>
          </a:ln>
          <a:effectLst/>
        </p:spPr>
      </p:pic>
      <p:sp>
        <p:nvSpPr>
          <p:cNvPr id="8" name="Down Arrow 7"/>
          <p:cNvSpPr/>
          <p:nvPr/>
        </p:nvSpPr>
        <p:spPr>
          <a:xfrm rot="10800000">
            <a:off x="3733800" y="3048000"/>
            <a:ext cx="533400" cy="16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17033512">
            <a:off x="1811397" y="2776050"/>
            <a:ext cx="296767"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ndjw_logo_L.png"/>
          <p:cNvPicPr>
            <a:picLocks noChangeAspect="1"/>
          </p:cNvPicPr>
          <p:nvPr/>
        </p:nvPicPr>
        <p:blipFill>
          <a:blip r:embed="rId5" cstate="print"/>
          <a:stretch>
            <a:fillRect/>
          </a:stretch>
        </p:blipFill>
        <p:spPr>
          <a:xfrm>
            <a:off x="152400" y="2895600"/>
            <a:ext cx="1257300" cy="628650"/>
          </a:xfrm>
          <a:prstGeom prst="rect">
            <a:avLst/>
          </a:prstGeom>
        </p:spPr>
      </p:pic>
      <p:pic>
        <p:nvPicPr>
          <p:cNvPr id="1028" name="Picture 4" descr="\\iotnasp01pw\DVA\Home\TDyke\My Pictures\Indians logo.png"/>
          <p:cNvPicPr>
            <a:picLocks noChangeAspect="1" noChangeArrowheads="1"/>
          </p:cNvPicPr>
          <p:nvPr/>
        </p:nvPicPr>
        <p:blipFill>
          <a:blip r:embed="rId6" cstate="print"/>
          <a:srcRect/>
          <a:stretch>
            <a:fillRect/>
          </a:stretch>
        </p:blipFill>
        <p:spPr bwMode="auto">
          <a:xfrm>
            <a:off x="304800" y="4038600"/>
            <a:ext cx="635000" cy="635000"/>
          </a:xfrm>
          <a:prstGeom prst="rect">
            <a:avLst/>
          </a:prstGeom>
          <a:noFill/>
        </p:spPr>
      </p:pic>
      <p:sp>
        <p:nvSpPr>
          <p:cNvPr id="13" name="Down Arrow 12"/>
          <p:cNvSpPr/>
          <p:nvPr/>
        </p:nvSpPr>
        <p:spPr>
          <a:xfrm rot="16200000">
            <a:off x="1447800" y="3810000"/>
            <a:ext cx="304800"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1" name="Picture 11"/>
          <p:cNvPicPr>
            <a:picLocks noChangeAspect="1" noChangeArrowheads="1"/>
          </p:cNvPicPr>
          <p:nvPr/>
        </p:nvPicPr>
        <p:blipFill>
          <a:blip r:embed="rId2" cstate="print"/>
          <a:srcRect/>
          <a:stretch>
            <a:fillRect/>
          </a:stretch>
        </p:blipFill>
        <p:spPr bwMode="auto">
          <a:xfrm>
            <a:off x="5105400" y="4343400"/>
            <a:ext cx="3446632" cy="2301323"/>
          </a:xfrm>
          <a:prstGeom prst="rect">
            <a:avLst/>
          </a:prstGeom>
          <a:ln>
            <a:noFill/>
          </a:ln>
          <a:effectLst>
            <a:softEdge rad="112500"/>
          </a:effectLst>
        </p:spPr>
      </p:pic>
      <p:sp>
        <p:nvSpPr>
          <p:cNvPr id="10242" name="Title 1"/>
          <p:cNvSpPr>
            <a:spLocks noGrp="1"/>
          </p:cNvSpPr>
          <p:nvPr>
            <p:ph type="title"/>
          </p:nvPr>
        </p:nvSpPr>
        <p:spPr/>
        <p:txBody>
          <a:bodyPr>
            <a:normAutofit/>
          </a:bodyPr>
          <a:lstStyle/>
          <a:p>
            <a:pPr eaLnBrk="1" fontAlgn="auto" hangingPunct="1">
              <a:spcAft>
                <a:spcPts val="0"/>
              </a:spcAft>
              <a:defRPr/>
            </a:pPr>
            <a:r>
              <a:rPr lang="en-US" dirty="0">
                <a:latin typeface="Times New Roman" pitchFamily="18" charset="0"/>
                <a:cs typeface="Times New Roman" pitchFamily="18" charset="0"/>
              </a:rPr>
              <a:t>Military Family Relief Fund</a:t>
            </a:r>
          </a:p>
        </p:txBody>
      </p:sp>
      <p:sp>
        <p:nvSpPr>
          <p:cNvPr id="34820" name="Content Placeholder 2"/>
          <p:cNvSpPr>
            <a:spLocks noGrp="1"/>
          </p:cNvSpPr>
          <p:nvPr>
            <p:ph idx="1"/>
          </p:nvPr>
        </p:nvSpPr>
        <p:spPr>
          <a:xfrm>
            <a:off x="228600" y="1295400"/>
            <a:ext cx="8610600" cy="5562600"/>
          </a:xfrm>
        </p:spPr>
        <p:txBody>
          <a:bodyPr/>
          <a:lstStyle/>
          <a:p>
            <a:pPr eaLnBrk="1" hangingPunct="1">
              <a:buFont typeface="Wingdings 2" pitchFamily="18" charset="2"/>
              <a:buNone/>
            </a:pPr>
            <a:r>
              <a:rPr lang="en-US" dirty="0">
                <a:latin typeface="Times New Roman" pitchFamily="18" charset="0"/>
                <a:cs typeface="Times New Roman" pitchFamily="18" charset="0"/>
              </a:rPr>
              <a:t>Purpose:  To assist Veterans/families who are having financial difficulties. Some things the fund can be used for are: utility bills, needed auto repairs, mortgage/rent payments, current medical bills, and groceries to name a few. </a:t>
            </a:r>
          </a:p>
          <a:p>
            <a:pPr eaLnBrk="1" hangingPunct="1">
              <a:spcBef>
                <a:spcPts val="0"/>
              </a:spcBef>
              <a:buClr>
                <a:srgbClr val="002060"/>
              </a:buClr>
              <a:buFont typeface="Arial" charset="0"/>
              <a:buNone/>
            </a:pPr>
            <a:r>
              <a:rPr lang="en-US" dirty="0">
                <a:latin typeface="Times New Roman" pitchFamily="18" charset="0"/>
                <a:cs typeface="Times New Roman" pitchFamily="18" charset="0"/>
              </a:rPr>
              <a:t>    Grants may be awarded to Indiana residents who is serving or has served in the Armed Forces of the United States or the National Guard on</a:t>
            </a:r>
          </a:p>
          <a:p>
            <a:pPr eaLnBrk="1" hangingPunct="1">
              <a:spcBef>
                <a:spcPts val="0"/>
              </a:spcBef>
              <a:buClr>
                <a:srgbClr val="002060"/>
              </a:buClr>
              <a:buFont typeface="Arial" charset="0"/>
              <a:buNone/>
            </a:pPr>
            <a:r>
              <a:rPr lang="en-US" dirty="0">
                <a:latin typeface="Times New Roman" pitchFamily="18" charset="0"/>
                <a:cs typeface="Times New Roman" pitchFamily="18" charset="0"/>
              </a:rPr>
              <a:t>    active duty during national </a:t>
            </a:r>
          </a:p>
          <a:p>
            <a:pPr eaLnBrk="1" hangingPunct="1">
              <a:spcBef>
                <a:spcPts val="0"/>
              </a:spcBef>
              <a:buClr>
                <a:srgbClr val="002060"/>
              </a:buClr>
              <a:buFont typeface="Arial" charset="0"/>
              <a:buNone/>
            </a:pPr>
            <a:r>
              <a:rPr lang="en-US" dirty="0">
                <a:latin typeface="Times New Roman" pitchFamily="18" charset="0"/>
                <a:cs typeface="Times New Roman" pitchFamily="18" charset="0"/>
              </a:rPr>
              <a:t>    conflict or wartime for a </a:t>
            </a:r>
          </a:p>
          <a:p>
            <a:pPr eaLnBrk="1" hangingPunct="1">
              <a:spcBef>
                <a:spcPts val="0"/>
              </a:spcBef>
              <a:buClr>
                <a:srgbClr val="002060"/>
              </a:buClr>
              <a:buFont typeface="Arial" charset="0"/>
              <a:buNone/>
            </a:pPr>
            <a:r>
              <a:rPr lang="en-US" dirty="0">
                <a:latin typeface="Times New Roman" pitchFamily="18" charset="0"/>
                <a:cs typeface="Times New Roman" pitchFamily="18" charset="0"/>
              </a:rPr>
              <a:t>    minimum of 12 months. </a:t>
            </a:r>
            <a:endParaRPr lang="en-US" sz="2400" dirty="0">
              <a:latin typeface="Times New Roman" pitchFamily="18" charset="0"/>
              <a:cs typeface="Times New Roman" pitchFamily="18" charset="0"/>
            </a:endParaRPr>
          </a:p>
          <a:p>
            <a:pPr eaLnBrk="1" hangingPunct="1">
              <a:buFont typeface="Wingdings 2" pitchFamily="18" charset="2"/>
              <a:buNone/>
            </a:pPr>
            <a:r>
              <a:rPr lang="en-US" sz="1400" i="1" dirty="0"/>
              <a:t>Additional requirements must also be met but everyone’s </a:t>
            </a:r>
          </a:p>
          <a:p>
            <a:pPr eaLnBrk="1" hangingPunct="1">
              <a:buFont typeface="Wingdings 2" pitchFamily="18" charset="2"/>
              <a:buNone/>
            </a:pPr>
            <a:r>
              <a:rPr lang="en-US" sz="1400" i="1" dirty="0"/>
              <a:t>Case is different.  Allow the case workers to look into the case</a:t>
            </a:r>
          </a:p>
          <a:p>
            <a:pPr eaLnBrk="1" hangingPunct="1">
              <a:buFont typeface="Wingdings 2" pitchFamily="18" charset="2"/>
              <a:buNone/>
            </a:pPr>
            <a:r>
              <a:rPr lang="en-US" sz="1400" i="1" dirty="0"/>
              <a:t>before you assume you do not qualify.</a:t>
            </a:r>
          </a:p>
        </p:txBody>
      </p:sp>
      <p:sp>
        <p:nvSpPr>
          <p:cNvPr id="34821" name="Slide Number Placeholder 9"/>
          <p:cNvSpPr>
            <a:spLocks noGrp="1"/>
          </p:cNvSpPr>
          <p:nvPr>
            <p:ph type="sldNum" sz="quarter" idx="4294967295"/>
          </p:nvPr>
        </p:nvSpPr>
        <p:spPr bwMode="auto">
          <a:xfrm>
            <a:off x="8686800" y="6408738"/>
            <a:ext cx="457200" cy="365125"/>
          </a:xfrm>
          <a:prstGeom prst="rect">
            <a:avLst/>
          </a:prstGeom>
          <a:noFill/>
          <a:ln>
            <a:miter lim="800000"/>
            <a:headEnd/>
            <a:tailEnd/>
          </a:ln>
        </p:spPr>
        <p:txBody>
          <a:bodyPr/>
          <a:lstStyle/>
          <a:p>
            <a:fld id="{763B98CC-8B9C-4102-ACCB-B9F04A7B1FEB}" type="slidenum">
              <a:rPr lang="en-US"/>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MFRF Application</a:t>
            </a:r>
          </a:p>
        </p:txBody>
      </p:sp>
      <p:sp>
        <p:nvSpPr>
          <p:cNvPr id="3" name="Content Placeholder 2">
            <a:extLst>
              <a:ext uri="{FF2B5EF4-FFF2-40B4-BE49-F238E27FC236}">
                <a16:creationId xmlns:a16="http://schemas.microsoft.com/office/drawing/2014/main" id="{DA8E7CB8-FB98-408B-99A8-C26F69330443}"/>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Please only use the application forms recently downloaded from the IDVA web site.  These are updated frequently and using an updated form will result in delays processing the application. </a:t>
            </a:r>
          </a:p>
          <a:p>
            <a:pPr marL="0" indent="0">
              <a:buNone/>
            </a:pPr>
            <a:endParaRPr lang="en-US" dirty="0">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hlinkClick r:id="rId2"/>
              </a:rPr>
              <a:t>www.in.gov/dva</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82911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endParaRPr lang="en-US"/>
          </a:p>
        </p:txBody>
      </p:sp>
      <p:pic>
        <p:nvPicPr>
          <p:cNvPr id="41987" name="Picture 4" descr="american-flag-2a.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2712916" y="4267200"/>
            <a:ext cx="3993402"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Questions?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Indiana Veteran Benefits</a:t>
            </a:r>
          </a:p>
        </p:txBody>
      </p:sp>
      <p:sp>
        <p:nvSpPr>
          <p:cNvPr id="3" name="Content Placeholder 2"/>
          <p:cNvSpPr>
            <a:spLocks noGrp="1"/>
          </p:cNvSpPr>
          <p:nvPr>
            <p:ph idx="1"/>
          </p:nvPr>
        </p:nvSpPr>
        <p:spPr>
          <a:xfrm>
            <a:off x="457200" y="1371600"/>
            <a:ext cx="8382000" cy="5334000"/>
          </a:xfrm>
        </p:spPr>
        <p:txBody>
          <a:bodyPr/>
          <a:lstStyle/>
          <a:p>
            <a:r>
              <a:rPr lang="en-US" dirty="0">
                <a:latin typeface="Times New Roman" pitchFamily="18" charset="0"/>
                <a:cs typeface="Times New Roman" pitchFamily="18" charset="0"/>
              </a:rPr>
              <a:t>Tuition and Fee Exemption state sponsored schools*</a:t>
            </a:r>
          </a:p>
          <a:p>
            <a:r>
              <a:rPr lang="en-US" dirty="0">
                <a:latin typeface="Times New Roman" pitchFamily="18" charset="0"/>
                <a:cs typeface="Times New Roman" pitchFamily="18" charset="0"/>
              </a:rPr>
              <a:t>Reduced fee Hunting and Fishing License*</a:t>
            </a:r>
          </a:p>
          <a:p>
            <a:r>
              <a:rPr lang="en-US" dirty="0">
                <a:latin typeface="Times New Roman" pitchFamily="18" charset="0"/>
                <a:cs typeface="Times New Roman" pitchFamily="18" charset="0"/>
              </a:rPr>
              <a:t>Property Tax Deduction*</a:t>
            </a:r>
          </a:p>
          <a:p>
            <a:r>
              <a:rPr lang="en-US" dirty="0">
                <a:latin typeface="Times New Roman" pitchFamily="18" charset="0"/>
                <a:cs typeface="Times New Roman" pitchFamily="18" charset="0"/>
              </a:rPr>
              <a:t>Disabled Hoosier Veteran License Plate*</a:t>
            </a:r>
          </a:p>
          <a:p>
            <a:r>
              <a:rPr lang="en-US" dirty="0">
                <a:latin typeface="Times New Roman" pitchFamily="18" charset="0"/>
                <a:cs typeface="Times New Roman" pitchFamily="18" charset="0"/>
              </a:rPr>
              <a:t>Military Family Relief Fund*</a:t>
            </a:r>
          </a:p>
          <a:p>
            <a:r>
              <a:rPr lang="en-US" dirty="0">
                <a:latin typeface="Times New Roman" pitchFamily="18" charset="0"/>
                <a:cs typeface="Times New Roman" pitchFamily="18" charset="0"/>
              </a:rPr>
              <a:t>Discounted Golden Hoosier Passport for Veterans with Current registered Disabled Hoosier Veteran plate</a:t>
            </a:r>
          </a:p>
          <a:p>
            <a:r>
              <a:rPr lang="en-US" dirty="0">
                <a:latin typeface="Times New Roman" pitchFamily="18" charset="0"/>
                <a:cs typeface="Times New Roman" pitchFamily="18" charset="0"/>
              </a:rPr>
              <a:t>Peddlers Vendors and Hawkers License free to wartime veterans (see County Auditor)</a:t>
            </a:r>
          </a:p>
          <a:p>
            <a:endParaRPr lang="en-US" dirty="0">
              <a:latin typeface="Times New Roman" pitchFamily="18" charset="0"/>
              <a:cs typeface="Times New Roman" pitchFamily="18" charset="0"/>
            </a:endParaRPr>
          </a:p>
          <a:p>
            <a:pPr>
              <a:buNone/>
            </a:pPr>
            <a:r>
              <a:rPr lang="en-US" sz="1600" dirty="0">
                <a:latin typeface="Times New Roman" pitchFamily="18" charset="0"/>
                <a:cs typeface="Times New Roman" pitchFamily="18" charset="0"/>
              </a:rPr>
              <a:t>* Requires eligibility verification from IDVA </a:t>
            </a:r>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latin typeface="Times New Roman" pitchFamily="18" charset="0"/>
                <a:cs typeface="Times New Roman" pitchFamily="18" charset="0"/>
              </a:rPr>
              <a:t>Tuition and Fee Exemption</a:t>
            </a:r>
          </a:p>
        </p:txBody>
      </p:sp>
      <p:sp>
        <p:nvSpPr>
          <p:cNvPr id="16387" name="Content Placeholder 2"/>
          <p:cNvSpPr>
            <a:spLocks noGrp="1"/>
          </p:cNvSpPr>
          <p:nvPr>
            <p:ph idx="1"/>
          </p:nvPr>
        </p:nvSpPr>
        <p:spPr>
          <a:xfrm>
            <a:off x="457200" y="1524000"/>
            <a:ext cx="8229600" cy="4953000"/>
          </a:xfrm>
        </p:spPr>
        <p:txBody>
          <a:bodyPr/>
          <a:lstStyle/>
          <a:p>
            <a:pPr eaLnBrk="1" hangingPunct="1">
              <a:buFont typeface="Arial" charset="0"/>
              <a:buNone/>
            </a:pPr>
            <a:r>
              <a:rPr lang="en-US" b="1" dirty="0">
                <a:latin typeface="Times New Roman" pitchFamily="18" charset="0"/>
                <a:cs typeface="Times New Roman" pitchFamily="18" charset="0"/>
              </a:rPr>
              <a:t>Eligible beneficiaries</a:t>
            </a:r>
            <a:r>
              <a:rPr lang="en-US" dirty="0">
                <a:latin typeface="Times New Roman" pitchFamily="18" charset="0"/>
                <a:cs typeface="Times New Roman" pitchFamily="18" charset="0"/>
              </a:rPr>
              <a:t>: </a:t>
            </a:r>
          </a:p>
          <a:p>
            <a:pPr eaLnBrk="1" hangingPunct="1"/>
            <a:r>
              <a:rPr lang="en-US" sz="2600" dirty="0">
                <a:latin typeface="Times New Roman" pitchFamily="18" charset="0"/>
                <a:cs typeface="Times New Roman" pitchFamily="18" charset="0"/>
              </a:rPr>
              <a:t>Purple Heart recipients who entered Military from IN</a:t>
            </a:r>
          </a:p>
          <a:p>
            <a:pPr eaLnBrk="1" hangingPunct="1"/>
            <a:r>
              <a:rPr lang="en-US" sz="2600" dirty="0">
                <a:latin typeface="Times New Roman" pitchFamily="18" charset="0"/>
                <a:cs typeface="Times New Roman" pitchFamily="18" charset="0"/>
              </a:rPr>
              <a:t>Child of a Purple Heart recipient, Former POW/ MIA, or      Child of a Disabled Wartime Veteran </a:t>
            </a:r>
          </a:p>
          <a:p>
            <a:pPr eaLnBrk="1" hangingPunct="1">
              <a:buNone/>
            </a:pPr>
            <a:r>
              <a:rPr lang="en-US" sz="2400" i="1" dirty="0">
                <a:latin typeface="Times New Roman" pitchFamily="18" charset="0"/>
                <a:cs typeface="Times New Roman" pitchFamily="18" charset="0"/>
              </a:rPr>
              <a:t>     </a:t>
            </a:r>
            <a:r>
              <a:rPr lang="en-US" sz="1800" i="1" dirty="0">
                <a:latin typeface="Times New Roman" pitchFamily="18" charset="0"/>
                <a:cs typeface="Times New Roman" pitchFamily="18" charset="0"/>
              </a:rPr>
              <a:t>Veteran initially entered the Armed Forces on or </a:t>
            </a:r>
          </a:p>
          <a:p>
            <a:pPr eaLnBrk="1" hangingPunct="1">
              <a:buNone/>
            </a:pPr>
            <a:r>
              <a:rPr lang="en-US" sz="1800" i="1" dirty="0">
                <a:latin typeface="Times New Roman" pitchFamily="18" charset="0"/>
                <a:cs typeface="Times New Roman" pitchFamily="18" charset="0"/>
              </a:rPr>
              <a:t>      before June 30, 2011 100% exemption</a:t>
            </a:r>
          </a:p>
          <a:p>
            <a:pPr eaLnBrk="1" hangingPunct="1">
              <a:buNone/>
            </a:pPr>
            <a:r>
              <a:rPr lang="en-US" sz="1800" i="1" dirty="0">
                <a:latin typeface="Times New Roman" pitchFamily="18" charset="0"/>
                <a:cs typeface="Times New Roman" pitchFamily="18" charset="0"/>
              </a:rPr>
              <a:t>    Veteran initially entered the Armed Forces on or </a:t>
            </a:r>
          </a:p>
          <a:p>
            <a:pPr eaLnBrk="1" hangingPunct="1">
              <a:buNone/>
            </a:pPr>
            <a:r>
              <a:rPr lang="en-US" sz="1800" i="1" dirty="0">
                <a:latin typeface="Times New Roman" pitchFamily="18" charset="0"/>
                <a:cs typeface="Times New Roman" pitchFamily="18" charset="0"/>
              </a:rPr>
              <a:t>    after July 1, 2011 20% exemption plus the Veteran’s combined rating percentage</a:t>
            </a:r>
          </a:p>
          <a:p>
            <a:pPr eaLnBrk="1" hangingPunct="1"/>
            <a:r>
              <a:rPr lang="en-US" sz="2600" dirty="0">
                <a:latin typeface="Times New Roman" pitchFamily="18" charset="0"/>
                <a:cs typeface="Times New Roman" pitchFamily="18" charset="0"/>
              </a:rPr>
              <a:t>Former students of Morton Memorial High School for the Indiana Soldiers and Sailors Home (closed in 2009)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3400" dirty="0">
                <a:latin typeface="Times New Roman" pitchFamily="18" charset="0"/>
                <a:cs typeface="Times New Roman" pitchFamily="18" charset="0"/>
              </a:rPr>
              <a:t>Tuition and Fee Exemption</a:t>
            </a:r>
          </a:p>
        </p:txBody>
      </p:sp>
      <p:sp>
        <p:nvSpPr>
          <p:cNvPr id="18435" name="Content Placeholder 2"/>
          <p:cNvSpPr>
            <a:spLocks noGrp="1"/>
          </p:cNvSpPr>
          <p:nvPr>
            <p:ph idx="1"/>
          </p:nvPr>
        </p:nvSpPr>
        <p:spPr>
          <a:xfrm>
            <a:off x="228600" y="1219200"/>
            <a:ext cx="5410200" cy="5638800"/>
          </a:xfrm>
        </p:spPr>
        <p:txBody>
          <a:bodyPr/>
          <a:lstStyle/>
          <a:p>
            <a:pPr eaLnBrk="1" hangingPunct="1"/>
            <a:r>
              <a:rPr lang="en-US" sz="2400" dirty="0">
                <a:latin typeface="Times New Roman" pitchFamily="18" charset="0"/>
                <a:cs typeface="Times New Roman" pitchFamily="18" charset="0"/>
              </a:rPr>
              <a:t>State supported schools are:</a:t>
            </a:r>
          </a:p>
          <a:p>
            <a:pPr lvl="1" eaLnBrk="1" hangingPunct="1"/>
            <a:r>
              <a:rPr lang="en-US" sz="1600" b="1" dirty="0">
                <a:latin typeface="Times New Roman" pitchFamily="18" charset="0"/>
                <a:cs typeface="Times New Roman" pitchFamily="18" charset="0"/>
              </a:rPr>
              <a:t>Indiana University </a:t>
            </a:r>
          </a:p>
          <a:p>
            <a:pPr lvl="1" eaLnBrk="1" hangingPunct="1"/>
            <a:r>
              <a:rPr lang="en-US" sz="1600" b="1" dirty="0">
                <a:latin typeface="Times New Roman" pitchFamily="18" charset="0"/>
                <a:cs typeface="Times New Roman" pitchFamily="18" charset="0"/>
              </a:rPr>
              <a:t>Purdue University </a:t>
            </a:r>
          </a:p>
          <a:p>
            <a:pPr lvl="1" eaLnBrk="1" hangingPunct="1"/>
            <a:r>
              <a:rPr lang="en-US" sz="1600" b="1" dirty="0">
                <a:latin typeface="Times New Roman" pitchFamily="18" charset="0"/>
                <a:cs typeface="Times New Roman" pitchFamily="18" charset="0"/>
              </a:rPr>
              <a:t>Purdue Global</a:t>
            </a:r>
          </a:p>
          <a:p>
            <a:pPr lvl="1" eaLnBrk="1" hangingPunct="1"/>
            <a:r>
              <a:rPr lang="en-US" sz="1600" b="1" dirty="0">
                <a:latin typeface="Times New Roman" pitchFamily="18" charset="0"/>
                <a:cs typeface="Times New Roman" pitchFamily="18" charset="0"/>
              </a:rPr>
              <a:t>IUPUI</a:t>
            </a:r>
          </a:p>
          <a:p>
            <a:pPr lvl="1" eaLnBrk="1" hangingPunct="1"/>
            <a:r>
              <a:rPr lang="en-US" sz="1600" b="1" dirty="0">
                <a:latin typeface="Times New Roman" pitchFamily="18" charset="0"/>
                <a:cs typeface="Times New Roman" pitchFamily="18" charset="0"/>
              </a:rPr>
              <a:t>Indiana State University</a:t>
            </a:r>
          </a:p>
          <a:p>
            <a:pPr lvl="1" eaLnBrk="1" hangingPunct="1"/>
            <a:r>
              <a:rPr lang="en-US" sz="1600" b="1" dirty="0">
                <a:latin typeface="Times New Roman" pitchFamily="18" charset="0"/>
                <a:cs typeface="Times New Roman" pitchFamily="18" charset="0"/>
              </a:rPr>
              <a:t>Ball State University</a:t>
            </a:r>
          </a:p>
          <a:p>
            <a:pPr lvl="1" eaLnBrk="1" hangingPunct="1"/>
            <a:r>
              <a:rPr lang="en-US" sz="1600" b="1" dirty="0">
                <a:latin typeface="Times New Roman" pitchFamily="18" charset="0"/>
                <a:cs typeface="Times New Roman" pitchFamily="18" charset="0"/>
              </a:rPr>
              <a:t>University of Southern Indiana</a:t>
            </a:r>
          </a:p>
          <a:p>
            <a:pPr lvl="1" eaLnBrk="1" hangingPunct="1"/>
            <a:r>
              <a:rPr lang="en-US" sz="1600" b="1" dirty="0">
                <a:latin typeface="Times New Roman" pitchFamily="18" charset="0"/>
                <a:cs typeface="Times New Roman" pitchFamily="18" charset="0"/>
              </a:rPr>
              <a:t>Vincennes University</a:t>
            </a:r>
          </a:p>
          <a:p>
            <a:pPr lvl="1" eaLnBrk="1" hangingPunct="1"/>
            <a:r>
              <a:rPr lang="en-US" sz="1600" b="1" dirty="0">
                <a:latin typeface="Times New Roman" pitchFamily="18" charset="0"/>
                <a:cs typeface="Times New Roman" pitchFamily="18" charset="0"/>
              </a:rPr>
              <a:t>Ivy Tech (all locations)</a:t>
            </a:r>
          </a:p>
          <a:p>
            <a:pPr lvl="1" eaLnBrk="1" hangingPunct="1"/>
            <a:r>
              <a:rPr lang="en-US" sz="1600" b="1" dirty="0">
                <a:latin typeface="Times New Roman" pitchFamily="18" charset="0"/>
                <a:cs typeface="Times New Roman" pitchFamily="18" charset="0"/>
              </a:rPr>
              <a:t>Western Governor’s Univ.  (INDIANA ONLY)</a:t>
            </a:r>
          </a:p>
          <a:p>
            <a:pPr lvl="1" eaLnBrk="1" hangingPunct="1"/>
            <a:endParaRPr lang="en-US" sz="1600" b="1" dirty="0">
              <a:latin typeface="Times New Roman" pitchFamily="18" charset="0"/>
              <a:cs typeface="Times New Roman" pitchFamily="18" charset="0"/>
            </a:endParaRPr>
          </a:p>
          <a:p>
            <a:pPr lvl="1" eaLnBrk="1" hangingPunct="1"/>
            <a:endParaRPr lang="en-US" sz="1600" b="1" dirty="0">
              <a:latin typeface="Times New Roman" pitchFamily="18" charset="0"/>
              <a:cs typeface="Times New Roman" pitchFamily="18" charset="0"/>
            </a:endParaRPr>
          </a:p>
          <a:p>
            <a:pPr marL="457200" lvl="1" indent="0" eaLnBrk="1" hangingPunct="1">
              <a:buNone/>
            </a:pPr>
            <a:r>
              <a:rPr lang="en-US" sz="1600" b="1" dirty="0">
                <a:latin typeface="Times New Roman" pitchFamily="18" charset="0"/>
                <a:cs typeface="Times New Roman" pitchFamily="18" charset="0"/>
              </a:rPr>
              <a:t>Note: This state aid program can only be used at state supported colleges and Universities.  Private schools will not exempt tuition under this program. </a:t>
            </a:r>
          </a:p>
          <a:p>
            <a:pPr eaLnBrk="1" hangingPunct="1">
              <a:buFont typeface="Wingdings 2" pitchFamily="18" charset="2"/>
              <a:buNone/>
            </a:pPr>
            <a:endParaRPr lang="en-US" sz="3000" b="1" dirty="0"/>
          </a:p>
          <a:p>
            <a:pPr eaLnBrk="1" hangingPunct="1">
              <a:buFont typeface="Wingdings 3" pitchFamily="18" charset="2"/>
              <a:buNone/>
            </a:pPr>
            <a:endParaRPr lang="en-US" sz="3000" b="1" dirty="0"/>
          </a:p>
        </p:txBody>
      </p:sp>
      <p:sp>
        <p:nvSpPr>
          <p:cNvPr id="18436" name="Slide Number Placeholder 6"/>
          <p:cNvSpPr>
            <a:spLocks noGrp="1"/>
          </p:cNvSpPr>
          <p:nvPr>
            <p:ph type="sldNum" sz="quarter" idx="4294967295"/>
          </p:nvPr>
        </p:nvSpPr>
        <p:spPr bwMode="auto">
          <a:xfrm>
            <a:off x="8777288" y="6408738"/>
            <a:ext cx="366712" cy="365125"/>
          </a:xfrm>
          <a:prstGeom prst="rect">
            <a:avLst/>
          </a:prstGeom>
          <a:noFill/>
          <a:ln>
            <a:miter lim="800000"/>
            <a:headEnd/>
            <a:tailEnd/>
          </a:ln>
        </p:spPr>
        <p:txBody>
          <a:bodyPr/>
          <a:lstStyle/>
          <a:p>
            <a:fld id="{53897BE5-1620-486A-B269-60C463B5328E}" type="slidenum">
              <a:rPr lang="en-US"/>
              <a:pPr/>
              <a:t>6</a:t>
            </a:fld>
            <a:endParaRPr lang="en-US"/>
          </a:p>
        </p:txBody>
      </p:sp>
      <p:pic>
        <p:nvPicPr>
          <p:cNvPr id="2050" name="Picture 2" descr="Image result for pictures of veterans with their ki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9300" y="1573149"/>
            <a:ext cx="1789113" cy="13446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pictures of college students in class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3856" y="3208258"/>
            <a:ext cx="1898697" cy="12589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5987504" y="4808434"/>
            <a:ext cx="1220540" cy="1304909"/>
          </a:xfrm>
          <a:prstGeom prst="rect">
            <a:avLst/>
          </a:prstGeom>
        </p:spPr>
      </p:pic>
      <p:pic>
        <p:nvPicPr>
          <p:cNvPr id="5" name="Picture 4"/>
          <p:cNvPicPr>
            <a:picLocks noChangeAspect="1"/>
          </p:cNvPicPr>
          <p:nvPr/>
        </p:nvPicPr>
        <p:blipFill>
          <a:blip r:embed="rId5"/>
          <a:stretch>
            <a:fillRect/>
          </a:stretch>
        </p:blipFill>
        <p:spPr>
          <a:xfrm>
            <a:off x="457199" y="769577"/>
            <a:ext cx="340425" cy="453900"/>
          </a:xfrm>
          <a:prstGeom prst="rect">
            <a:avLst/>
          </a:prstGeom>
        </p:spPr>
      </p:pic>
      <p:pic>
        <p:nvPicPr>
          <p:cNvPr id="6" name="Picture 5"/>
          <p:cNvPicPr>
            <a:picLocks noChangeAspect="1"/>
          </p:cNvPicPr>
          <p:nvPr/>
        </p:nvPicPr>
        <p:blipFill>
          <a:blip r:embed="rId6"/>
          <a:stretch>
            <a:fillRect/>
          </a:stretch>
        </p:blipFill>
        <p:spPr>
          <a:xfrm>
            <a:off x="1105555" y="809093"/>
            <a:ext cx="629687" cy="581249"/>
          </a:xfrm>
          <a:prstGeom prst="ellipse">
            <a:avLst/>
          </a:prstGeom>
          <a:ln>
            <a:noFill/>
          </a:ln>
          <a:effectLst>
            <a:softEdge rad="112500"/>
          </a:effectLst>
        </p:spPr>
      </p:pic>
      <p:pic>
        <p:nvPicPr>
          <p:cNvPr id="7" name="Picture 6"/>
          <p:cNvPicPr>
            <a:picLocks noChangeAspect="1"/>
          </p:cNvPicPr>
          <p:nvPr/>
        </p:nvPicPr>
        <p:blipFill>
          <a:blip r:embed="rId7"/>
          <a:stretch>
            <a:fillRect/>
          </a:stretch>
        </p:blipFill>
        <p:spPr>
          <a:xfrm>
            <a:off x="3166131" y="808887"/>
            <a:ext cx="408815" cy="547986"/>
          </a:xfrm>
          <a:prstGeom prst="rect">
            <a:avLst/>
          </a:prstGeom>
          <a:ln>
            <a:noFill/>
          </a:ln>
          <a:effectLst>
            <a:softEdge rad="112500"/>
          </a:effectLst>
        </p:spPr>
      </p:pic>
      <p:pic>
        <p:nvPicPr>
          <p:cNvPr id="8" name="Picture 7"/>
          <p:cNvPicPr>
            <a:picLocks noChangeAspect="1"/>
          </p:cNvPicPr>
          <p:nvPr/>
        </p:nvPicPr>
        <p:blipFill>
          <a:blip r:embed="rId8"/>
          <a:stretch>
            <a:fillRect/>
          </a:stretch>
        </p:blipFill>
        <p:spPr>
          <a:xfrm>
            <a:off x="2058252" y="856512"/>
            <a:ext cx="713280" cy="500361"/>
          </a:xfrm>
          <a:prstGeom prst="rect">
            <a:avLst/>
          </a:prstGeom>
          <a:ln>
            <a:noFill/>
          </a:ln>
          <a:effectLst>
            <a:softEdge rad="112500"/>
          </a:effectLst>
        </p:spPr>
      </p:pic>
      <p:pic>
        <p:nvPicPr>
          <p:cNvPr id="9" name="Picture 8"/>
          <p:cNvPicPr>
            <a:picLocks noChangeAspect="1"/>
          </p:cNvPicPr>
          <p:nvPr/>
        </p:nvPicPr>
        <p:blipFill>
          <a:blip r:embed="rId9"/>
          <a:stretch>
            <a:fillRect/>
          </a:stretch>
        </p:blipFill>
        <p:spPr>
          <a:xfrm>
            <a:off x="6778556" y="766323"/>
            <a:ext cx="614363" cy="614363"/>
          </a:xfrm>
          <a:prstGeom prst="rect">
            <a:avLst/>
          </a:prstGeom>
          <a:ln>
            <a:noFill/>
          </a:ln>
          <a:effectLst>
            <a:softEdge rad="112500"/>
          </a:effectLst>
        </p:spPr>
      </p:pic>
      <p:pic>
        <p:nvPicPr>
          <p:cNvPr id="15" name="Picture 14"/>
          <p:cNvPicPr>
            <a:picLocks noChangeAspect="1"/>
          </p:cNvPicPr>
          <p:nvPr/>
        </p:nvPicPr>
        <p:blipFill>
          <a:blip r:embed="rId10"/>
          <a:stretch>
            <a:fillRect/>
          </a:stretch>
        </p:blipFill>
        <p:spPr>
          <a:xfrm>
            <a:off x="5113478" y="892108"/>
            <a:ext cx="413715" cy="4137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15"/>
          <p:cNvPicPr>
            <a:picLocks noChangeAspect="1"/>
          </p:cNvPicPr>
          <p:nvPr/>
        </p:nvPicPr>
        <p:blipFill>
          <a:blip r:embed="rId11"/>
          <a:stretch>
            <a:fillRect/>
          </a:stretch>
        </p:blipFill>
        <p:spPr>
          <a:xfrm>
            <a:off x="3936113" y="883186"/>
            <a:ext cx="641572" cy="433061"/>
          </a:xfrm>
          <a:prstGeom prst="rect">
            <a:avLst/>
          </a:prstGeom>
          <a:ln>
            <a:noFill/>
          </a:ln>
          <a:effectLst>
            <a:softEdge rad="112500"/>
          </a:effectLst>
        </p:spPr>
      </p:pic>
      <p:pic>
        <p:nvPicPr>
          <p:cNvPr id="17" name="Picture 16"/>
          <p:cNvPicPr>
            <a:picLocks noChangeAspect="1"/>
          </p:cNvPicPr>
          <p:nvPr/>
        </p:nvPicPr>
        <p:blipFill>
          <a:blip r:embed="rId12"/>
          <a:stretch>
            <a:fillRect/>
          </a:stretch>
        </p:blipFill>
        <p:spPr>
          <a:xfrm>
            <a:off x="6006513" y="900863"/>
            <a:ext cx="345281" cy="345281"/>
          </a:xfrm>
          <a:prstGeom prst="rect">
            <a:avLst/>
          </a:prstGeom>
        </p:spPr>
      </p:pic>
      <p:sp>
        <p:nvSpPr>
          <p:cNvPr id="18" name="TextBox 17"/>
          <p:cNvSpPr txBox="1"/>
          <p:nvPr/>
        </p:nvSpPr>
        <p:spPr>
          <a:xfrm>
            <a:off x="5829300" y="6408738"/>
            <a:ext cx="2628900" cy="338554"/>
          </a:xfrm>
          <a:prstGeom prst="rect">
            <a:avLst/>
          </a:prstGeom>
          <a:noFill/>
        </p:spPr>
        <p:txBody>
          <a:bodyPr wrap="square" rtlCol="0">
            <a:spAutoFit/>
          </a:bodyPr>
          <a:lstStyle/>
          <a:p>
            <a:pPr algn="ctr"/>
            <a:r>
              <a:rPr lang="en-US" sz="1600" i="1" dirty="0">
                <a:latin typeface="Times New Roman" panose="02020603050405020304" pitchFamily="18" charset="0"/>
                <a:cs typeface="Times New Roman" panose="02020603050405020304" pitchFamily="18" charset="0"/>
              </a:rPr>
              <a:t>Undergraduate rate only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3000" dirty="0">
                <a:latin typeface="Times New Roman" pitchFamily="18" charset="0"/>
                <a:cs typeface="Times New Roman" pitchFamily="18" charset="0"/>
              </a:rPr>
              <a:t>Tuition and Fee exemption for Child of a Disabled Wartime Veteran  </a:t>
            </a:r>
            <a:br>
              <a:rPr lang="en-US" sz="3000" dirty="0">
                <a:solidFill>
                  <a:schemeClr val="tx1"/>
                </a:solidFill>
                <a:latin typeface="Times New Roman" pitchFamily="18" charset="0"/>
                <a:cs typeface="Times New Roman" pitchFamily="18" charset="0"/>
              </a:rPr>
            </a:br>
            <a:r>
              <a:rPr lang="en-US" sz="2400" dirty="0">
                <a:latin typeface="Times New Roman" pitchFamily="18" charset="0"/>
                <a:cs typeface="Times New Roman" pitchFamily="18" charset="0"/>
              </a:rPr>
              <a:t> </a:t>
            </a:r>
          </a:p>
        </p:txBody>
      </p:sp>
      <p:sp>
        <p:nvSpPr>
          <p:cNvPr id="14339" name="Content Placeholder 2"/>
          <p:cNvSpPr>
            <a:spLocks noGrp="1"/>
          </p:cNvSpPr>
          <p:nvPr>
            <p:ph idx="1"/>
          </p:nvPr>
        </p:nvSpPr>
        <p:spPr>
          <a:xfrm>
            <a:off x="228600" y="1600200"/>
            <a:ext cx="8382000" cy="5257800"/>
          </a:xfrm>
        </p:spPr>
        <p:txBody>
          <a:bodyPr>
            <a:normAutofit fontScale="25000" lnSpcReduction="20000"/>
          </a:bodyPr>
          <a:lstStyle/>
          <a:p>
            <a:pPr marL="365760" indent="-256032" eaLnBrk="1" fontAlgn="auto" hangingPunct="1">
              <a:spcAft>
                <a:spcPts val="0"/>
              </a:spcAft>
              <a:buFont typeface="Wingdings 2" pitchFamily="18" charset="2"/>
              <a:buNone/>
              <a:defRPr/>
            </a:pPr>
            <a:r>
              <a:rPr lang="en-US" sz="9600" dirty="0">
                <a:latin typeface="Times New Roman" pitchFamily="18" charset="0"/>
                <a:cs typeface="Times New Roman" pitchFamily="18" charset="0"/>
              </a:rPr>
              <a:t>To qualify for Tuition and  Fee Exemption, the </a:t>
            </a:r>
            <a:r>
              <a:rPr lang="en-US" sz="9600" b="1" dirty="0">
                <a:latin typeface="Times New Roman" pitchFamily="18" charset="0"/>
                <a:cs typeface="Times New Roman" pitchFamily="18" charset="0"/>
              </a:rPr>
              <a:t>Veteran Parent</a:t>
            </a:r>
            <a:r>
              <a:rPr lang="en-US" sz="9600" dirty="0">
                <a:latin typeface="Times New Roman" pitchFamily="18" charset="0"/>
                <a:cs typeface="Times New Roman" pitchFamily="18" charset="0"/>
              </a:rPr>
              <a:t> must meet the following criteria:</a:t>
            </a:r>
          </a:p>
          <a:p>
            <a:pPr marL="621792" lvl="1" eaLnBrk="1" fontAlgn="auto" hangingPunct="1">
              <a:spcBef>
                <a:spcPts val="324"/>
              </a:spcBef>
              <a:spcAft>
                <a:spcPts val="0"/>
              </a:spcAft>
              <a:buClr>
                <a:srgbClr val="FF6600"/>
              </a:buClr>
              <a:buFont typeface="Arial" charset="0"/>
              <a:buNone/>
              <a:defRPr/>
            </a:pPr>
            <a:r>
              <a:rPr lang="en-US" sz="10400" dirty="0">
                <a:latin typeface="Times New Roman" pitchFamily="18" charset="0"/>
                <a:cs typeface="Times New Roman" pitchFamily="18" charset="0"/>
              </a:rPr>
              <a:t> </a:t>
            </a:r>
          </a:p>
          <a:p>
            <a:pPr marL="621792" lvl="1" eaLnBrk="1" fontAlgn="auto" hangingPunct="1">
              <a:spcBef>
                <a:spcPts val="324"/>
              </a:spcBef>
              <a:spcAft>
                <a:spcPts val="0"/>
              </a:spcAft>
              <a:buClr>
                <a:srgbClr val="FF6600"/>
              </a:buClr>
              <a:buFont typeface="Wingdings" pitchFamily="2" charset="2"/>
              <a:buChar char="ü"/>
              <a:defRPr/>
            </a:pPr>
            <a:r>
              <a:rPr lang="en-US" sz="10400" dirty="0">
                <a:latin typeface="Times New Roman" pitchFamily="18" charset="0"/>
                <a:cs typeface="Times New Roman" pitchFamily="18" charset="0"/>
              </a:rPr>
              <a:t>Served on Active Duty during recognized war time dates or received a service or campaign medal for equally hazardous duty. </a:t>
            </a:r>
          </a:p>
          <a:p>
            <a:pPr marL="621792" lvl="1" eaLnBrk="1" fontAlgn="auto" hangingPunct="1">
              <a:spcBef>
                <a:spcPts val="324"/>
              </a:spcBef>
              <a:spcAft>
                <a:spcPts val="0"/>
              </a:spcAft>
              <a:buClr>
                <a:srgbClr val="FF6600"/>
              </a:buClr>
              <a:buFont typeface="Wingdings" pitchFamily="2" charset="2"/>
              <a:buChar char="ü"/>
              <a:defRPr/>
            </a:pPr>
            <a:r>
              <a:rPr lang="en-US" sz="10400" dirty="0">
                <a:latin typeface="Times New Roman" pitchFamily="18" charset="0"/>
                <a:cs typeface="Times New Roman" pitchFamily="18" charset="0"/>
              </a:rPr>
              <a:t>Have a VA disability rating 0%-100%</a:t>
            </a:r>
          </a:p>
          <a:p>
            <a:pPr marL="621792" lvl="1" eaLnBrk="1" fontAlgn="auto" hangingPunct="1">
              <a:spcBef>
                <a:spcPts val="324"/>
              </a:spcBef>
              <a:spcAft>
                <a:spcPts val="0"/>
              </a:spcAft>
              <a:buClr>
                <a:srgbClr val="FF6600"/>
              </a:buClr>
              <a:buFont typeface="Wingdings" pitchFamily="2" charset="2"/>
              <a:buChar char="ü"/>
              <a:defRPr/>
            </a:pPr>
            <a:r>
              <a:rPr lang="en-US" sz="10400" dirty="0">
                <a:latin typeface="Times New Roman" pitchFamily="18" charset="0"/>
                <a:cs typeface="Times New Roman" pitchFamily="18" charset="0"/>
              </a:rPr>
              <a:t>Must have designated Indiana as HOR at the </a:t>
            </a:r>
          </a:p>
          <a:p>
            <a:pPr marL="621792" lvl="1" eaLnBrk="1" fontAlgn="auto" hangingPunct="1">
              <a:spcBef>
                <a:spcPts val="324"/>
              </a:spcBef>
              <a:spcAft>
                <a:spcPts val="0"/>
              </a:spcAft>
              <a:buClr>
                <a:srgbClr val="FF6600"/>
              </a:buClr>
              <a:buFont typeface="Arial" charset="0"/>
              <a:buNone/>
              <a:defRPr/>
            </a:pPr>
            <a:r>
              <a:rPr lang="en-US" sz="10400" dirty="0">
                <a:latin typeface="Times New Roman" pitchFamily="18" charset="0"/>
                <a:cs typeface="Times New Roman" pitchFamily="18" charset="0"/>
              </a:rPr>
              <a:t>    time of entry into the Armed Forces OR has resided in Indiana at least 5 years prior to first applying for this benefit.</a:t>
            </a:r>
          </a:p>
          <a:p>
            <a:pPr marL="859536" lvl="2" eaLnBrk="1" fontAlgn="auto" hangingPunct="1">
              <a:spcAft>
                <a:spcPts val="0"/>
              </a:spcAft>
              <a:buClr>
                <a:srgbClr val="FF6600"/>
              </a:buClr>
              <a:buFont typeface="Arial" charset="0"/>
              <a:buNone/>
              <a:defRPr/>
            </a:pPr>
            <a:endParaRPr lang="en-US" sz="2600" dirty="0"/>
          </a:p>
          <a:p>
            <a:pPr marL="621792" lvl="1" eaLnBrk="1" fontAlgn="auto" hangingPunct="1">
              <a:spcBef>
                <a:spcPts val="324"/>
              </a:spcBef>
              <a:spcAft>
                <a:spcPts val="0"/>
              </a:spcAft>
              <a:buFont typeface="Verdana"/>
              <a:buChar char="◦"/>
              <a:defRPr/>
            </a:pPr>
            <a:endParaRPr lang="en-US" sz="3000" dirty="0"/>
          </a:p>
          <a:p>
            <a:pPr marL="365760" indent="-256032" eaLnBrk="1" fontAlgn="auto" hangingPunct="1">
              <a:spcAft>
                <a:spcPts val="0"/>
              </a:spcAft>
              <a:buFont typeface="Wingdings 2" pitchFamily="18" charset="2"/>
              <a:buNone/>
              <a:defRPr/>
            </a:pPr>
            <a:r>
              <a:rPr lang="en-US" sz="3600" b="1" dirty="0"/>
              <a:t>	</a:t>
            </a:r>
          </a:p>
        </p:txBody>
      </p:sp>
      <p:sp>
        <p:nvSpPr>
          <p:cNvPr id="19460" name="Slide Number Placeholder 6"/>
          <p:cNvSpPr>
            <a:spLocks noGrp="1"/>
          </p:cNvSpPr>
          <p:nvPr>
            <p:ph type="sldNum" sz="quarter" idx="4294967295"/>
          </p:nvPr>
        </p:nvSpPr>
        <p:spPr bwMode="auto">
          <a:xfrm>
            <a:off x="8777288" y="6408738"/>
            <a:ext cx="366712" cy="365125"/>
          </a:xfrm>
          <a:prstGeom prst="rect">
            <a:avLst/>
          </a:prstGeom>
          <a:noFill/>
          <a:ln>
            <a:miter lim="800000"/>
            <a:headEnd/>
            <a:tailEnd/>
          </a:ln>
        </p:spPr>
        <p:txBody>
          <a:bodyPr/>
          <a:lstStyle/>
          <a:p>
            <a:fld id="{5B3F7A51-80F2-4A6C-8A66-A95A8F76E950}" type="slidenum">
              <a:rPr lang="en-US"/>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371600"/>
          </a:xfrm>
        </p:spPr>
        <p:txBody>
          <a:bodyPr>
            <a:noAutofit/>
          </a:bodyPr>
          <a:lstStyle/>
          <a:p>
            <a:pPr eaLnBrk="1" fontAlgn="auto" hangingPunct="1">
              <a:spcAft>
                <a:spcPts val="0"/>
              </a:spcAft>
              <a:defRPr/>
            </a:pPr>
            <a:r>
              <a:rPr lang="en-US" sz="2600" dirty="0">
                <a:latin typeface="Times New Roman" pitchFamily="18" charset="0"/>
                <a:cs typeface="Times New Roman" pitchFamily="18" charset="0"/>
              </a:rPr>
              <a:t>Tuition and Fee Exemption for Child of a Disabled Wartime Veteran</a:t>
            </a:r>
            <a:endParaRPr lang="en-US" sz="2400" dirty="0">
              <a:latin typeface="Times New Roman" pitchFamily="18" charset="0"/>
              <a:cs typeface="Times New Roman" pitchFamily="18" charset="0"/>
            </a:endParaRPr>
          </a:p>
        </p:txBody>
      </p:sp>
      <p:sp>
        <p:nvSpPr>
          <p:cNvPr id="15363" name="Content Placeholder 2"/>
          <p:cNvSpPr>
            <a:spLocks noGrp="1"/>
          </p:cNvSpPr>
          <p:nvPr>
            <p:ph idx="1"/>
          </p:nvPr>
        </p:nvSpPr>
        <p:spPr>
          <a:xfrm>
            <a:off x="304800" y="1447800"/>
            <a:ext cx="8382000" cy="4876800"/>
          </a:xfrm>
        </p:spPr>
        <p:txBody>
          <a:bodyPr>
            <a:normAutofit fontScale="77500" lnSpcReduction="20000"/>
          </a:bodyPr>
          <a:lstStyle/>
          <a:p>
            <a:pPr marL="621792" lvl="1" eaLnBrk="1" fontAlgn="auto" hangingPunct="1">
              <a:spcBef>
                <a:spcPts val="324"/>
              </a:spcBef>
              <a:spcAft>
                <a:spcPts val="0"/>
              </a:spcAft>
              <a:buClr>
                <a:srgbClr val="FF6600"/>
              </a:buClr>
              <a:buFont typeface="Verdana"/>
              <a:buNone/>
              <a:defRPr/>
            </a:pPr>
            <a:r>
              <a:rPr lang="en-US" sz="3000" b="1" dirty="0">
                <a:latin typeface="Times New Roman" pitchFamily="18" charset="0"/>
                <a:cs typeface="Times New Roman" pitchFamily="18" charset="0"/>
              </a:rPr>
              <a:t>Student Requirements:</a:t>
            </a:r>
          </a:p>
          <a:p>
            <a:pPr marL="621792" lvl="1" eaLnBrk="1" fontAlgn="auto" hangingPunct="1">
              <a:spcBef>
                <a:spcPts val="324"/>
              </a:spcBef>
              <a:spcAft>
                <a:spcPts val="0"/>
              </a:spcAft>
              <a:buClr>
                <a:srgbClr val="FF6600"/>
              </a:buClr>
              <a:buFont typeface="Verdana"/>
              <a:buNone/>
              <a:defRPr/>
            </a:pPr>
            <a:endParaRPr lang="en-US" sz="3000" dirty="0">
              <a:latin typeface="Times New Roman" pitchFamily="18" charset="0"/>
              <a:cs typeface="Times New Roman" pitchFamily="18" charset="0"/>
            </a:endParaRPr>
          </a:p>
          <a:p>
            <a:pPr marL="793242" lvl="1" indent="-457200" eaLnBrk="1" fontAlgn="auto" hangingPunct="1">
              <a:spcBef>
                <a:spcPts val="324"/>
              </a:spcBef>
              <a:spcAft>
                <a:spcPts val="0"/>
              </a:spcAft>
              <a:buClr>
                <a:srgbClr val="FF6600"/>
              </a:buClr>
              <a:buFont typeface="Wingdings" panose="05000000000000000000" pitchFamily="2" charset="2"/>
              <a:buChar char="ü"/>
              <a:defRPr/>
            </a:pPr>
            <a:r>
              <a:rPr lang="en-US" dirty="0">
                <a:latin typeface="Times New Roman" pitchFamily="18" charset="0"/>
                <a:cs typeface="Times New Roman" pitchFamily="18" charset="0"/>
              </a:rPr>
              <a:t>Be a biological or adopted child of the veteran. </a:t>
            </a:r>
          </a:p>
          <a:p>
            <a:pPr marL="678942" lvl="1" indent="-342900" eaLnBrk="1" fontAlgn="auto" hangingPunct="1">
              <a:spcBef>
                <a:spcPts val="324"/>
              </a:spcBef>
              <a:spcAft>
                <a:spcPts val="0"/>
              </a:spcAft>
              <a:buClr>
                <a:srgbClr val="FF6600"/>
              </a:buClr>
              <a:buFont typeface="Wingdings" panose="05000000000000000000" pitchFamily="2" charset="2"/>
              <a:buChar char="ü"/>
              <a:defRPr/>
            </a:pPr>
            <a:r>
              <a:rPr lang="en-US" sz="2200" dirty="0">
                <a:latin typeface="Times New Roman" pitchFamily="18" charset="0"/>
                <a:cs typeface="Times New Roman" pitchFamily="18" charset="0"/>
              </a:rPr>
              <a:t>Must have been adopted prior to reaching age 18 AND Student cannot be older than 32 years of age when first applying for and becomes eligible for this benefit per Indiana Code 21-14-4-1. </a:t>
            </a:r>
          </a:p>
          <a:p>
            <a:pPr marL="336042" lvl="1" indent="0" eaLnBrk="1" fontAlgn="auto" hangingPunct="1">
              <a:spcBef>
                <a:spcPts val="324"/>
              </a:spcBef>
              <a:spcAft>
                <a:spcPts val="0"/>
              </a:spcAft>
              <a:buClr>
                <a:srgbClr val="FF6600"/>
              </a:buClr>
              <a:buNone/>
              <a:defRPr/>
            </a:pPr>
            <a:r>
              <a:rPr lang="en-US" sz="2100" i="1" dirty="0">
                <a:latin typeface="Times New Roman" pitchFamily="18" charset="0"/>
                <a:cs typeface="Times New Roman" pitchFamily="18" charset="0"/>
              </a:rPr>
              <a:t>An applicant must not have reached their 33</a:t>
            </a:r>
            <a:r>
              <a:rPr lang="en-US" sz="2100" i="1" baseline="30000" dirty="0">
                <a:latin typeface="Times New Roman" pitchFamily="18" charset="0"/>
                <a:cs typeface="Times New Roman" pitchFamily="18" charset="0"/>
              </a:rPr>
              <a:t>rd</a:t>
            </a:r>
            <a:r>
              <a:rPr lang="en-US" sz="2100" i="1" dirty="0">
                <a:latin typeface="Times New Roman" pitchFamily="18" charset="0"/>
                <a:cs typeface="Times New Roman" pitchFamily="18" charset="0"/>
              </a:rPr>
              <a:t> birthday at the time of initial application.</a:t>
            </a:r>
          </a:p>
          <a:p>
            <a:pPr marL="336042" lvl="1" indent="0" eaLnBrk="1" fontAlgn="auto" hangingPunct="1">
              <a:spcBef>
                <a:spcPts val="324"/>
              </a:spcBef>
              <a:spcAft>
                <a:spcPts val="0"/>
              </a:spcAft>
              <a:buClr>
                <a:srgbClr val="FF6600"/>
              </a:buClr>
              <a:buNone/>
              <a:defRPr/>
            </a:pPr>
            <a:endParaRPr lang="en-US" sz="2200" dirty="0">
              <a:latin typeface="Times New Roman" pitchFamily="18" charset="0"/>
              <a:cs typeface="Times New Roman" pitchFamily="18" charset="0"/>
            </a:endParaRPr>
          </a:p>
          <a:p>
            <a:pPr marL="793242" lvl="1" indent="-457200" eaLnBrk="1" fontAlgn="auto" hangingPunct="1">
              <a:spcBef>
                <a:spcPts val="324"/>
              </a:spcBef>
              <a:spcAft>
                <a:spcPts val="0"/>
              </a:spcAft>
              <a:buClr>
                <a:srgbClr val="FF6600"/>
              </a:buClr>
              <a:buFont typeface="Wingdings" panose="05000000000000000000" pitchFamily="2" charset="2"/>
              <a:buChar char="ü"/>
              <a:defRPr/>
            </a:pPr>
            <a:r>
              <a:rPr lang="en-US" dirty="0">
                <a:latin typeface="Times New Roman" pitchFamily="18" charset="0"/>
                <a:cs typeface="Times New Roman" pitchFamily="18" charset="0"/>
              </a:rPr>
              <a:t>Attend a state sponsored school.</a:t>
            </a:r>
          </a:p>
          <a:p>
            <a:pPr marL="793242" lvl="1" indent="-457200" eaLnBrk="1" fontAlgn="auto" hangingPunct="1">
              <a:spcBef>
                <a:spcPts val="324"/>
              </a:spcBef>
              <a:spcAft>
                <a:spcPts val="0"/>
              </a:spcAft>
              <a:buClr>
                <a:srgbClr val="FF6600"/>
              </a:buClr>
              <a:buFont typeface="Wingdings" panose="05000000000000000000" pitchFamily="2" charset="2"/>
              <a:buChar char="ü"/>
              <a:defRPr/>
            </a:pPr>
            <a:endParaRPr lang="en-US" dirty="0">
              <a:latin typeface="Times New Roman" pitchFamily="18" charset="0"/>
              <a:cs typeface="Times New Roman" pitchFamily="18" charset="0"/>
            </a:endParaRPr>
          </a:p>
          <a:p>
            <a:pPr marL="793242" lvl="1" indent="-457200" eaLnBrk="1" fontAlgn="auto" hangingPunct="1">
              <a:spcBef>
                <a:spcPts val="324"/>
              </a:spcBef>
              <a:spcAft>
                <a:spcPts val="0"/>
              </a:spcAft>
              <a:buClr>
                <a:srgbClr val="FF6600"/>
              </a:buClr>
              <a:buFont typeface="Wingdings" panose="05000000000000000000" pitchFamily="2" charset="2"/>
              <a:buChar char="ü"/>
              <a:defRPr/>
            </a:pPr>
            <a:r>
              <a:rPr lang="en-US" dirty="0">
                <a:latin typeface="Times New Roman" pitchFamily="18" charset="0"/>
                <a:cs typeface="Times New Roman" pitchFamily="18" charset="0"/>
              </a:rPr>
              <a:t>Qualify for in-state tuition rate.</a:t>
            </a:r>
          </a:p>
          <a:p>
            <a:pPr marL="793242" lvl="1" indent="-457200" eaLnBrk="1" fontAlgn="auto" hangingPunct="1">
              <a:spcBef>
                <a:spcPts val="324"/>
              </a:spcBef>
              <a:spcAft>
                <a:spcPts val="0"/>
              </a:spcAft>
              <a:buClr>
                <a:srgbClr val="FF6600"/>
              </a:buClr>
              <a:buFont typeface="Wingdings" panose="05000000000000000000" pitchFamily="2" charset="2"/>
              <a:buChar char="ü"/>
              <a:defRPr/>
            </a:pPr>
            <a:endParaRPr lang="en-US" dirty="0">
              <a:latin typeface="Times New Roman" pitchFamily="18" charset="0"/>
              <a:cs typeface="Times New Roman" pitchFamily="18" charset="0"/>
            </a:endParaRPr>
          </a:p>
          <a:p>
            <a:pPr marL="793242" lvl="1" indent="-457200" eaLnBrk="1" fontAlgn="auto" hangingPunct="1">
              <a:spcBef>
                <a:spcPts val="324"/>
              </a:spcBef>
              <a:spcAft>
                <a:spcPts val="0"/>
              </a:spcAft>
              <a:buClr>
                <a:srgbClr val="FF6600"/>
              </a:buClr>
              <a:buFont typeface="Wingdings" panose="05000000000000000000" pitchFamily="2" charset="2"/>
              <a:buChar char="ü"/>
              <a:defRPr/>
            </a:pPr>
            <a:r>
              <a:rPr lang="en-US" dirty="0">
                <a:latin typeface="Times New Roman" pitchFamily="18" charset="0"/>
                <a:cs typeface="Times New Roman" pitchFamily="18" charset="0"/>
              </a:rPr>
              <a:t>Maintain satisfactory academic progress. </a:t>
            </a:r>
          </a:p>
          <a:p>
            <a:pPr marL="621792" lvl="1" eaLnBrk="1" fontAlgn="auto" hangingPunct="1">
              <a:spcBef>
                <a:spcPts val="324"/>
              </a:spcBef>
              <a:spcAft>
                <a:spcPts val="0"/>
              </a:spcAft>
              <a:buClr>
                <a:srgbClr val="FF6600"/>
              </a:buClr>
              <a:buFont typeface="Arial" charset="0"/>
              <a:buNone/>
              <a:defRPr/>
            </a:pPr>
            <a:endParaRPr lang="en-US" sz="3200" dirty="0">
              <a:latin typeface="Times New Roman" pitchFamily="18" charset="0"/>
              <a:cs typeface="Times New Roman" pitchFamily="18" charset="0"/>
            </a:endParaRPr>
          </a:p>
          <a:p>
            <a:pPr marL="365760" indent="-256032" eaLnBrk="1" fontAlgn="auto" hangingPunct="1">
              <a:spcAft>
                <a:spcPts val="0"/>
              </a:spcAft>
              <a:buFont typeface="Wingdings 3"/>
              <a:buNone/>
              <a:defRPr/>
            </a:pPr>
            <a:r>
              <a:rPr lang="en-US" sz="3600" b="1" dirty="0">
                <a:latin typeface="Times New Roman" pitchFamily="18" charset="0"/>
                <a:cs typeface="Times New Roman" pitchFamily="18" charset="0"/>
              </a:rPr>
              <a:t>	         </a:t>
            </a:r>
            <a:r>
              <a:rPr lang="en-US" sz="2600" dirty="0">
                <a:latin typeface="Times New Roman" pitchFamily="18" charset="0"/>
                <a:cs typeface="Times New Roman" pitchFamily="18" charset="0"/>
              </a:rPr>
              <a:t>Marital status of the student does not effect benefit.</a:t>
            </a:r>
            <a:endParaRPr lang="en-US" sz="2600" b="1" dirty="0">
              <a:latin typeface="Times New Roman" pitchFamily="18" charset="0"/>
              <a:cs typeface="Times New Roman" pitchFamily="18" charset="0"/>
            </a:endParaRPr>
          </a:p>
        </p:txBody>
      </p:sp>
      <p:sp>
        <p:nvSpPr>
          <p:cNvPr id="20484" name="Slide Number Placeholder 6"/>
          <p:cNvSpPr>
            <a:spLocks noGrp="1"/>
          </p:cNvSpPr>
          <p:nvPr>
            <p:ph type="sldNum" sz="quarter" idx="4294967295"/>
          </p:nvPr>
        </p:nvSpPr>
        <p:spPr bwMode="auto">
          <a:xfrm>
            <a:off x="8686800" y="6408738"/>
            <a:ext cx="457200" cy="365125"/>
          </a:xfrm>
          <a:prstGeom prst="rect">
            <a:avLst/>
          </a:prstGeom>
          <a:noFill/>
          <a:ln>
            <a:miter lim="800000"/>
            <a:headEnd/>
            <a:tailEnd/>
          </a:ln>
        </p:spPr>
        <p:txBody>
          <a:bodyPr/>
          <a:lstStyle/>
          <a:p>
            <a:fld id="{0D744CE4-0286-49E4-BCBE-0C07643DF08A}" type="slidenum">
              <a:rPr lang="en-US"/>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6781800" cy="1905000"/>
          </a:xfrm>
        </p:spPr>
        <p:txBody>
          <a:bodyPr>
            <a:noAutofit/>
          </a:bodyPr>
          <a:lstStyle/>
          <a:p>
            <a:pPr eaLnBrk="1" fontAlgn="auto" hangingPunct="1">
              <a:spcAft>
                <a:spcPts val="0"/>
              </a:spcAft>
              <a:defRPr/>
            </a:pPr>
            <a:r>
              <a:rPr lang="en-US" sz="4000" dirty="0">
                <a:latin typeface="Times New Roman" pitchFamily="18" charset="0"/>
                <a:cs typeface="Times New Roman" pitchFamily="18" charset="0"/>
              </a:rPr>
              <a:t>Tuition and Fee Exemption for Recipient of the</a:t>
            </a:r>
            <a:br>
              <a:rPr lang="en-US" sz="4000" dirty="0">
                <a:latin typeface="Times New Roman" pitchFamily="18" charset="0"/>
                <a:cs typeface="Times New Roman" pitchFamily="18" charset="0"/>
              </a:rPr>
            </a:br>
            <a:r>
              <a:rPr lang="en-US" sz="4000" b="1" dirty="0">
                <a:solidFill>
                  <a:srgbClr val="7030A0"/>
                </a:solidFill>
                <a:latin typeface="Times New Roman" pitchFamily="18" charset="0"/>
                <a:cs typeface="Times New Roman" pitchFamily="18" charset="0"/>
              </a:rPr>
              <a:t>Purple Heart Medal</a:t>
            </a:r>
          </a:p>
        </p:txBody>
      </p:sp>
      <p:sp>
        <p:nvSpPr>
          <p:cNvPr id="17411" name="Content Placeholder 2"/>
          <p:cNvSpPr>
            <a:spLocks noGrp="1"/>
          </p:cNvSpPr>
          <p:nvPr>
            <p:ph idx="1"/>
          </p:nvPr>
        </p:nvSpPr>
        <p:spPr>
          <a:xfrm>
            <a:off x="3200400" y="2362200"/>
            <a:ext cx="5638800" cy="3505200"/>
          </a:xfrm>
        </p:spPr>
        <p:txBody>
          <a:bodyPr/>
          <a:lstStyle/>
          <a:p>
            <a:pPr eaLnBrk="1" hangingPunct="1">
              <a:buClr>
                <a:srgbClr val="7030A0"/>
              </a:buClr>
            </a:pPr>
            <a:r>
              <a:rPr lang="en-US" sz="2600" dirty="0">
                <a:latin typeface="Times New Roman" pitchFamily="18" charset="0"/>
                <a:cs typeface="Times New Roman" pitchFamily="18" charset="0"/>
              </a:rPr>
              <a:t>124 semester hours at any state-supported college or university</a:t>
            </a:r>
          </a:p>
          <a:p>
            <a:pPr eaLnBrk="1" hangingPunct="1">
              <a:buClr>
                <a:srgbClr val="7030A0"/>
              </a:buClr>
            </a:pPr>
            <a:endParaRPr lang="en-US" sz="2600" dirty="0">
              <a:latin typeface="Times New Roman" pitchFamily="18" charset="0"/>
              <a:cs typeface="Times New Roman" pitchFamily="18" charset="0"/>
            </a:endParaRPr>
          </a:p>
          <a:p>
            <a:pPr eaLnBrk="1" hangingPunct="1">
              <a:buClr>
                <a:srgbClr val="7030A0"/>
              </a:buClr>
            </a:pPr>
            <a:r>
              <a:rPr lang="en-US" sz="2600" dirty="0">
                <a:latin typeface="Times New Roman" pitchFamily="18" charset="0"/>
                <a:cs typeface="Times New Roman" pitchFamily="18" charset="0"/>
              </a:rPr>
              <a:t>Undergraduate level cost only</a:t>
            </a:r>
          </a:p>
          <a:p>
            <a:pPr eaLnBrk="1" hangingPunct="1">
              <a:buFont typeface="Wingdings 2" pitchFamily="18" charset="2"/>
              <a:buNone/>
            </a:pPr>
            <a:endParaRPr lang="en-US" sz="2600" dirty="0">
              <a:latin typeface="Times New Roman" pitchFamily="18" charset="0"/>
              <a:cs typeface="Times New Roman" pitchFamily="18" charset="0"/>
            </a:endParaRPr>
          </a:p>
          <a:p>
            <a:pPr eaLnBrk="1" hangingPunct="1">
              <a:buClr>
                <a:srgbClr val="7030A0"/>
              </a:buClr>
            </a:pPr>
            <a:r>
              <a:rPr lang="en-US" sz="2600" dirty="0">
                <a:latin typeface="Times New Roman" pitchFamily="18" charset="0"/>
                <a:cs typeface="Times New Roman" pitchFamily="18" charset="0"/>
              </a:rPr>
              <a:t>Must have entered active duty from a permanent address in Indiana</a:t>
            </a:r>
          </a:p>
          <a:p>
            <a:pPr algn="ctr" eaLnBrk="1" hangingPunct="1">
              <a:buClr>
                <a:srgbClr val="7030A0"/>
              </a:buClr>
              <a:buNone/>
            </a:pPr>
            <a:r>
              <a:rPr lang="en-US" sz="2400" b="1" dirty="0">
                <a:latin typeface="Times New Roman" pitchFamily="18" charset="0"/>
                <a:cs typeface="Times New Roman" pitchFamily="18" charset="0"/>
              </a:rPr>
              <a:t>IC 21-14-10</a:t>
            </a:r>
            <a:br>
              <a:rPr lang="en-US" sz="2400" b="1" dirty="0"/>
            </a:br>
            <a:endParaRPr lang="en-US" sz="2600" dirty="0"/>
          </a:p>
        </p:txBody>
      </p:sp>
      <p:sp>
        <p:nvSpPr>
          <p:cNvPr id="17412" name="Slide Number Placeholder 6"/>
          <p:cNvSpPr>
            <a:spLocks noGrp="1"/>
          </p:cNvSpPr>
          <p:nvPr>
            <p:ph type="sldNum" sz="quarter" idx="4294967295"/>
          </p:nvPr>
        </p:nvSpPr>
        <p:spPr bwMode="auto">
          <a:xfrm>
            <a:off x="8777288" y="6408738"/>
            <a:ext cx="366712" cy="365125"/>
          </a:xfrm>
          <a:prstGeom prst="rect">
            <a:avLst/>
          </a:prstGeom>
          <a:noFill/>
          <a:ln>
            <a:miter lim="800000"/>
            <a:headEnd/>
            <a:tailEnd/>
          </a:ln>
        </p:spPr>
        <p:txBody>
          <a:bodyPr/>
          <a:lstStyle/>
          <a:p>
            <a:fld id="{6D4C5FC2-F051-463D-929B-2DF906A32093}" type="slidenum">
              <a:rPr lang="en-US"/>
              <a:pPr/>
              <a:t>9</a:t>
            </a:fld>
            <a:endParaRPr lang="en-US"/>
          </a:p>
        </p:txBody>
      </p:sp>
      <p:pic>
        <p:nvPicPr>
          <p:cNvPr id="14344" name="Picture 8"/>
          <p:cNvPicPr>
            <a:picLocks noChangeAspect="1" noChangeArrowheads="1"/>
          </p:cNvPicPr>
          <p:nvPr/>
        </p:nvPicPr>
        <p:blipFill>
          <a:blip r:embed="rId2" cstate="print"/>
          <a:srcRect/>
          <a:stretch>
            <a:fillRect/>
          </a:stretch>
        </p:blipFill>
        <p:spPr bwMode="auto">
          <a:xfrm>
            <a:off x="381000" y="1981200"/>
            <a:ext cx="1143000" cy="1436656"/>
          </a:xfrm>
          <a:prstGeom prst="rect">
            <a:avLst/>
          </a:prstGeom>
          <a:ln>
            <a:noFill/>
          </a:ln>
          <a:effectLst>
            <a:softEdge rad="112500"/>
          </a:effectLst>
        </p:spPr>
      </p:pic>
      <p:pic>
        <p:nvPicPr>
          <p:cNvPr id="3074" name="Picture 2" descr="Image result for pictures of veteran purple heart college stud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7987" y="3124200"/>
            <a:ext cx="1368425" cy="160766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pictures of veteran purple heart college stud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 y="5030787"/>
            <a:ext cx="2628900" cy="17430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IDVA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IDVA template</Template>
  <TotalTime>19556</TotalTime>
  <Words>2367</Words>
  <Application>Microsoft Office PowerPoint</Application>
  <PresentationFormat>On-screen Show (4:3)</PresentationFormat>
  <Paragraphs>287</Paragraphs>
  <Slides>35</Slides>
  <Notes>3</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BacktalkSerif BTN</vt:lpstr>
      <vt:lpstr>Calibri</vt:lpstr>
      <vt:lpstr>Lucida Sans</vt:lpstr>
      <vt:lpstr>Stencil</vt:lpstr>
      <vt:lpstr>Times New Roman</vt:lpstr>
      <vt:lpstr>Verdana</vt:lpstr>
      <vt:lpstr>Wingdings</vt:lpstr>
      <vt:lpstr>Wingdings 2</vt:lpstr>
      <vt:lpstr>Wingdings 3</vt:lpstr>
      <vt:lpstr>IDVA template</vt:lpstr>
      <vt:lpstr>Indiana Department of Veterans Affairs</vt:lpstr>
      <vt:lpstr>Indiana Department of Veterans Affairs</vt:lpstr>
      <vt:lpstr>Indiana Department of Veterans Affairs</vt:lpstr>
      <vt:lpstr>Indiana Veteran Benefits</vt:lpstr>
      <vt:lpstr>Tuition and Fee Exemption</vt:lpstr>
      <vt:lpstr>Tuition and Fee Exemption</vt:lpstr>
      <vt:lpstr>Tuition and Fee exemption for Child of a Disabled Wartime Veteran    </vt:lpstr>
      <vt:lpstr>Tuition and Fee Exemption for Child of a Disabled Wartime Veteran</vt:lpstr>
      <vt:lpstr>Tuition and Fee Exemption for Recipient of the Purple Heart Medal</vt:lpstr>
      <vt:lpstr>New Tuition and Fee Exemption application process</vt:lpstr>
      <vt:lpstr>SCHOLAR TRACK</vt:lpstr>
      <vt:lpstr>TUITION &amp; FEE EXEMPTION</vt:lpstr>
      <vt:lpstr> Reduced Fee Hunting and Fishing License for Disabled Veterans</vt:lpstr>
      <vt:lpstr>PowerPoint Presentation</vt:lpstr>
      <vt:lpstr>Property Tax Deduction </vt:lpstr>
      <vt:lpstr>Property Tax Deduction</vt:lpstr>
      <vt:lpstr>Property Tax Deduction</vt:lpstr>
      <vt:lpstr>Property Tax Deduction</vt:lpstr>
      <vt:lpstr>Property Tax</vt:lpstr>
      <vt:lpstr>Disabled Hoosier Veteran  License Plates /Placard</vt:lpstr>
      <vt:lpstr>Disabled Hoosier Veteran  License Plates /Placard</vt:lpstr>
      <vt:lpstr>Purple Heart License Plate</vt:lpstr>
      <vt:lpstr>Purple Heart Disabled Veteran Plate</vt:lpstr>
      <vt:lpstr>Prisoner of War Veteran Plate</vt:lpstr>
      <vt:lpstr>Veteran Plates</vt:lpstr>
      <vt:lpstr>Veteran License Plates</vt:lpstr>
      <vt:lpstr>Support our Troops License Plates</vt:lpstr>
      <vt:lpstr>Indiana Veterans Home West Lafayette, Indiana</vt:lpstr>
      <vt:lpstr> Other Indiana Benefits for Veterans </vt:lpstr>
      <vt:lpstr>District Service Officers Areas</vt:lpstr>
      <vt:lpstr>District Service Officers  Purpose/Function</vt:lpstr>
      <vt:lpstr>Indiana Department of Veterans Affairs</vt:lpstr>
      <vt:lpstr>Military Family Relief Fund</vt:lpstr>
      <vt:lpstr>MFRF Application</vt:lpstr>
      <vt:lpstr>PowerPoint Presentation</vt:lpstr>
    </vt:vector>
  </TitlesOfParts>
  <Company>State of Indiana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Indiana Department of Veterans Affairs</dc:title>
  <dc:creator>tapplegate</dc:creator>
  <cp:lastModifiedBy>Dyke, Timothy E</cp:lastModifiedBy>
  <cp:revision>1151</cp:revision>
  <dcterms:created xsi:type="dcterms:W3CDTF">2009-10-06T15:34:34Z</dcterms:created>
  <dcterms:modified xsi:type="dcterms:W3CDTF">2020-01-29T13:23:57Z</dcterms:modified>
</cp:coreProperties>
</file>