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60" r:id="rId4"/>
    <p:sldId id="257" r:id="rId5"/>
    <p:sldId id="258" r:id="rId6"/>
    <p:sldId id="264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3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5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18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92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1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00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24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13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3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7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0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7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8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4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8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5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BD34AB-8479-4D71-B975-0B8578DA74C5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7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6" y="578379"/>
            <a:ext cx="1531983" cy="163121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716839" y="578379"/>
            <a:ext cx="8693844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Combat-Related Special Compensation </a:t>
            </a:r>
            <a:r>
              <a:rPr lang="en-US" sz="3600" b="1" dirty="0" smtClean="0">
                <a:solidFill>
                  <a:srgbClr val="C00000"/>
                </a:solidFill>
              </a:rPr>
              <a:t>(CRSC)</a:t>
            </a:r>
          </a:p>
          <a:p>
            <a:pPr algn="ctr"/>
            <a:r>
              <a:rPr lang="en-US" sz="2800" b="1" dirty="0" smtClean="0"/>
              <a:t>&amp;</a:t>
            </a:r>
          </a:p>
          <a:p>
            <a:pPr algn="ctr"/>
            <a:r>
              <a:rPr lang="en-US" sz="2800" b="1" dirty="0" smtClean="0"/>
              <a:t>Concurrent Retirement Disability Pay </a:t>
            </a:r>
            <a:r>
              <a:rPr lang="en-US" sz="3600" b="1" dirty="0" smtClean="0">
                <a:solidFill>
                  <a:srgbClr val="C00000"/>
                </a:solidFill>
              </a:rPr>
              <a:t>(CRDP)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027" y="2624120"/>
            <a:ext cx="8864958" cy="13849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(CRSC) and (CRDP) are programs created by Congress to allow </a:t>
            </a:r>
            <a:r>
              <a:rPr lang="en-US" sz="2800" b="1" i="1" dirty="0" smtClean="0"/>
              <a:t>eligible</a:t>
            </a:r>
            <a:r>
              <a:rPr lang="en-US" sz="2800" dirty="0" smtClean="0"/>
              <a:t> military retirees to receive monthly entitlements in addition to retired pay.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16406" y="4577771"/>
            <a:ext cx="8705734" cy="13849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2800" dirty="0" smtClean="0"/>
              <a:t>The purpose of these entitlements is to recover some or all of the retired pay that military retirees waive for VA disability compensation.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976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9767" y="2004830"/>
            <a:ext cx="9842535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CRSC</a:t>
            </a:r>
            <a:r>
              <a:rPr lang="en-US" sz="2400" dirty="0" smtClean="0"/>
              <a:t> is a special compensation for combat-related disabilities. It is non-taxable, and retirees must apply to their Branch of Service to receive it. </a:t>
            </a:r>
          </a:p>
          <a:p>
            <a:r>
              <a:rPr lang="en-US" sz="2400" i="1" dirty="0" smtClean="0">
                <a:solidFill>
                  <a:srgbClr val="C00000"/>
                </a:solidFill>
              </a:rPr>
              <a:t>Eligible retirees must apply to receive CRSC.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" y="278128"/>
            <a:ext cx="905185" cy="9638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652108" y="436871"/>
            <a:ext cx="86938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(CRSC) </a:t>
            </a:r>
            <a:r>
              <a:rPr lang="en-US" sz="2800" b="1" dirty="0" smtClean="0"/>
              <a:t>&amp; </a:t>
            </a:r>
            <a:r>
              <a:rPr lang="en-US" sz="3600" b="1" dirty="0" smtClean="0">
                <a:solidFill>
                  <a:srgbClr val="C00000"/>
                </a:solidFill>
              </a:rPr>
              <a:t>(CRDP)</a:t>
            </a:r>
          </a:p>
        </p:txBody>
      </p:sp>
      <p:sp>
        <p:nvSpPr>
          <p:cNvPr id="5" name="Rectangle 4"/>
          <p:cNvSpPr/>
          <p:nvPr/>
        </p:nvSpPr>
        <p:spPr>
          <a:xfrm>
            <a:off x="2251675" y="3795806"/>
            <a:ext cx="9842535" cy="156966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/>
              <a:t>CRDP</a:t>
            </a:r>
            <a:r>
              <a:rPr lang="en-US" sz="2400" dirty="0" smtClean="0"/>
              <a:t> is a restoration of retired pay for retirees with service-connected disabilities. It is taxed in the same manner as your retired pay, and it is normally considered taxable income.</a:t>
            </a:r>
          </a:p>
          <a:p>
            <a:pPr algn="r"/>
            <a:r>
              <a:rPr lang="en-US" sz="2400" i="1" dirty="0" smtClean="0">
                <a:solidFill>
                  <a:srgbClr val="C00000"/>
                </a:solidFill>
              </a:rPr>
              <a:t>No application is required.  Eligible retirees receive CRDP automatically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789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" y="278128"/>
            <a:ext cx="905185" cy="9638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652108" y="436871"/>
            <a:ext cx="86938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(CRSC) </a:t>
            </a:r>
            <a:r>
              <a:rPr lang="en-US" sz="2800" b="1" dirty="0" smtClean="0"/>
              <a:t>&amp; </a:t>
            </a:r>
            <a:r>
              <a:rPr lang="en-US" sz="3600" b="1" dirty="0" smtClean="0">
                <a:solidFill>
                  <a:srgbClr val="C00000"/>
                </a:solidFill>
              </a:rPr>
              <a:t>(CRDP)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014" y="2312230"/>
            <a:ext cx="7200664" cy="4279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2" y="1365017"/>
            <a:ext cx="8311013" cy="82917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735014" y="2312230"/>
            <a:ext cx="2621129" cy="15874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110931" y="2521504"/>
            <a:ext cx="1624083" cy="566584"/>
          </a:xfrm>
          <a:custGeom>
            <a:avLst/>
            <a:gdLst>
              <a:gd name="connsiteX0" fmla="*/ 1624083 w 1624083"/>
              <a:gd name="connsiteY0" fmla="*/ 40943 h 566584"/>
              <a:gd name="connsiteX1" fmla="*/ 1187355 w 1624083"/>
              <a:gd name="connsiteY1" fmla="*/ 545910 h 566584"/>
              <a:gd name="connsiteX2" fmla="*/ 368489 w 1624083"/>
              <a:gd name="connsiteY2" fmla="*/ 423080 h 566584"/>
              <a:gd name="connsiteX3" fmla="*/ 0 w 1624083"/>
              <a:gd name="connsiteY3" fmla="*/ 0 h 56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083" h="566584">
                <a:moveTo>
                  <a:pt x="1624083" y="40943"/>
                </a:moveTo>
                <a:cubicBezTo>
                  <a:pt x="1510352" y="261582"/>
                  <a:pt x="1396621" y="482221"/>
                  <a:pt x="1187355" y="545910"/>
                </a:cubicBezTo>
                <a:cubicBezTo>
                  <a:pt x="978089" y="609599"/>
                  <a:pt x="566381" y="514065"/>
                  <a:pt x="368489" y="423080"/>
                </a:cubicBezTo>
                <a:cubicBezTo>
                  <a:pt x="170596" y="332095"/>
                  <a:pt x="85298" y="166047"/>
                  <a:pt x="0" y="0"/>
                </a:cubicBezTo>
              </a:path>
            </a:pathLst>
          </a:custGeom>
          <a:noFill/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3030711" y="2276992"/>
            <a:ext cx="267497" cy="33191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4" y="4452050"/>
            <a:ext cx="2218899" cy="2218899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 rot="2707894">
            <a:off x="2220299" y="3213565"/>
            <a:ext cx="2565779" cy="2132383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21211" y="3587258"/>
            <a:ext cx="1620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</a:rPr>
              <a:t>Where do I find this info?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2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" y="278128"/>
            <a:ext cx="905185" cy="9638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652108" y="436871"/>
            <a:ext cx="86938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(CRSC)</a:t>
            </a:r>
          </a:p>
        </p:txBody>
      </p:sp>
      <p:sp>
        <p:nvSpPr>
          <p:cNvPr id="8" name="Rectangle 7"/>
          <p:cNvSpPr/>
          <p:nvPr/>
        </p:nvSpPr>
        <p:spPr>
          <a:xfrm>
            <a:off x="1228299" y="1337480"/>
            <a:ext cx="10044752" cy="526297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Combat Related Special Compensation (CRSC) – Eligibility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i="1" u="sng" dirty="0" smtClean="0">
                <a:solidFill>
                  <a:srgbClr val="00B0F0"/>
                </a:solidFill>
              </a:rPr>
              <a:t>To qualify for CRSC you must: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</a:t>
            </a:r>
            <a:r>
              <a:rPr lang="en-US" sz="2400" dirty="0" smtClean="0"/>
              <a:t>e entitled to and/or receiving military retired pay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</a:t>
            </a:r>
            <a:r>
              <a:rPr lang="en-US" sz="2400" dirty="0" smtClean="0"/>
              <a:t>e rated at least 10 percent  by the Department of Veteran’s Affairs (VA)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aive your VA pay from your retired pay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</a:t>
            </a:r>
            <a:r>
              <a:rPr lang="en-US" sz="2400" dirty="0" smtClean="0"/>
              <a:t>ile a CRSC application with your </a:t>
            </a:r>
            <a:r>
              <a:rPr lang="en-US" sz="2400" dirty="0" smtClean="0">
                <a:solidFill>
                  <a:srgbClr val="C00000"/>
                </a:solidFill>
              </a:rPr>
              <a:t>Branch of Service</a:t>
            </a:r>
          </a:p>
          <a:p>
            <a:endParaRPr lang="en-US" sz="2400" dirty="0" smtClean="0"/>
          </a:p>
          <a:p>
            <a:r>
              <a:rPr lang="en-US" sz="2400" b="1" i="1" u="sng" dirty="0" smtClean="0">
                <a:solidFill>
                  <a:srgbClr val="00B0F0"/>
                </a:solidFill>
              </a:rPr>
              <a:t>Disabilities that may be considered combat related include injuries incurred as a direct result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Armed Conflict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Hazardous Duty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 Instrumentality of War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Simulated War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146628" y="5405155"/>
            <a:ext cx="667233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More Qualifications and Details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628" y="5866820"/>
            <a:ext cx="6672333" cy="829173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8847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" y="278128"/>
            <a:ext cx="905185" cy="9638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652108" y="436871"/>
            <a:ext cx="86938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(CRDP)</a:t>
            </a:r>
          </a:p>
        </p:txBody>
      </p:sp>
      <p:sp>
        <p:nvSpPr>
          <p:cNvPr id="7" name="Rectangle 6"/>
          <p:cNvSpPr/>
          <p:nvPr/>
        </p:nvSpPr>
        <p:spPr>
          <a:xfrm>
            <a:off x="651594" y="1499445"/>
            <a:ext cx="11086531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Concurrent Retirement and Disability Pay (CRDP)  --  Eligibility:</a:t>
            </a:r>
          </a:p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/>
              <a:t>M</a:t>
            </a:r>
            <a:r>
              <a:rPr lang="en-US" sz="2400" dirty="0" smtClean="0"/>
              <a:t>ust be *</a:t>
            </a:r>
            <a:r>
              <a:rPr lang="en-US" sz="2400" i="1" dirty="0" smtClean="0"/>
              <a:t>eligible for retired pay </a:t>
            </a:r>
            <a:r>
              <a:rPr lang="en-US" sz="2400" dirty="0" smtClean="0"/>
              <a:t>(AD &amp; Reserve) to qualify for CRDP. </a:t>
            </a:r>
          </a:p>
          <a:p>
            <a:pPr algn="r"/>
            <a:r>
              <a:rPr lang="en-US" sz="2400" i="1" dirty="0" smtClean="0"/>
              <a:t>*eligible for retired pay due to length of service</a:t>
            </a:r>
          </a:p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OR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Retired under Temporary Early Retirement Act (TERA)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have a VA disability rating of 50 percent or greater. </a:t>
            </a:r>
            <a:br>
              <a:rPr lang="en-US" sz="2400" dirty="0" smtClean="0"/>
            </a:br>
            <a:r>
              <a:rPr lang="en-US" sz="2400" dirty="0" smtClean="0"/>
              <a:t> </a:t>
            </a:r>
          </a:p>
          <a:p>
            <a:r>
              <a:rPr lang="en-US" sz="2400" dirty="0" smtClean="0"/>
              <a:t>May become eligible for CRDP at the time the veteran becomes eligible for retired pay.</a:t>
            </a:r>
          </a:p>
        </p:txBody>
      </p:sp>
      <p:sp>
        <p:nvSpPr>
          <p:cNvPr id="8" name="Rectangle 7"/>
          <p:cNvSpPr/>
          <p:nvPr/>
        </p:nvSpPr>
        <p:spPr>
          <a:xfrm>
            <a:off x="2034939" y="5424986"/>
            <a:ext cx="831101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More Qualifications and Details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939" y="5886651"/>
            <a:ext cx="8311013" cy="829173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166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779" y="2237165"/>
            <a:ext cx="10002875" cy="21852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00B0F0"/>
                </a:solidFill>
              </a:rPr>
              <a:t>Retroactive Payment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Both </a:t>
            </a:r>
            <a:r>
              <a:rPr lang="en-US" sz="2400" b="1" dirty="0" smtClean="0">
                <a:solidFill>
                  <a:srgbClr val="C00000"/>
                </a:solidFill>
              </a:rPr>
              <a:t>(CRSC) </a:t>
            </a:r>
            <a:r>
              <a:rPr lang="en-US" sz="2400" b="1" dirty="0" smtClean="0"/>
              <a:t>&amp; </a:t>
            </a:r>
            <a:r>
              <a:rPr lang="en-US" sz="2400" b="1" dirty="0" smtClean="0">
                <a:solidFill>
                  <a:srgbClr val="C00000"/>
                </a:solidFill>
              </a:rPr>
              <a:t>(CRDP) </a:t>
            </a:r>
            <a:r>
              <a:rPr lang="en-US" sz="2400" b="1" dirty="0" smtClean="0"/>
              <a:t>recipients may be eligible for Retroactive Payment on their benefit.</a:t>
            </a:r>
            <a:r>
              <a:rPr lang="en-US" sz="2400" dirty="0" smtClean="0"/>
              <a:t> </a:t>
            </a:r>
          </a:p>
          <a:p>
            <a:r>
              <a:rPr lang="en-US" sz="2000" dirty="0" smtClean="0"/>
              <a:t>DFAS will audit the account to determine whether or not retroactive payment is due . An audit of an account requires researching pay information from both DFAS and VA. </a:t>
            </a:r>
            <a:endParaRPr lang="en-US" sz="2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" y="278128"/>
            <a:ext cx="905185" cy="9638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652108" y="436871"/>
            <a:ext cx="86938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(CRSC) </a:t>
            </a:r>
            <a:r>
              <a:rPr lang="en-US" sz="2800" b="1" dirty="0" smtClean="0"/>
              <a:t>&amp; </a:t>
            </a:r>
            <a:r>
              <a:rPr lang="en-US" sz="3600" b="1" dirty="0" smtClean="0">
                <a:solidFill>
                  <a:srgbClr val="C00000"/>
                </a:solidFill>
              </a:rPr>
              <a:t>(CRDP)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5137" y="4797189"/>
            <a:ext cx="831101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Specific Details ON Retroactive Payments: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138" y="5258854"/>
            <a:ext cx="8311013" cy="829173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812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otched Right Arrow 10"/>
          <p:cNvSpPr/>
          <p:nvPr/>
        </p:nvSpPr>
        <p:spPr>
          <a:xfrm>
            <a:off x="158608" y="1992573"/>
            <a:ext cx="4277768" cy="3575714"/>
          </a:xfrm>
          <a:prstGeom prst="notched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" y="278128"/>
            <a:ext cx="905185" cy="9638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652108" y="436871"/>
            <a:ext cx="86938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(CRSC) </a:t>
            </a:r>
            <a:r>
              <a:rPr lang="en-US" sz="2800" b="1" dirty="0" smtClean="0"/>
              <a:t>&amp; </a:t>
            </a:r>
            <a:r>
              <a:rPr lang="en-US" sz="3600" b="1" dirty="0" smtClean="0">
                <a:solidFill>
                  <a:srgbClr val="C00000"/>
                </a:solidFill>
              </a:rPr>
              <a:t>(CRDP)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375" y="1439999"/>
            <a:ext cx="6932210" cy="5039630"/>
          </a:xfrm>
          <a:prstGeom prst="rect">
            <a:avLst/>
          </a:prstGeom>
        </p:spPr>
      </p:pic>
      <p:sp>
        <p:nvSpPr>
          <p:cNvPr id="9" name="Double Brace 8"/>
          <p:cNvSpPr/>
          <p:nvPr/>
        </p:nvSpPr>
        <p:spPr>
          <a:xfrm>
            <a:off x="4572000" y="2975213"/>
            <a:ext cx="2715904" cy="1869744"/>
          </a:xfrm>
          <a:prstGeom prst="bracePair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155037">
            <a:off x="259307" y="3118711"/>
            <a:ext cx="3890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C000"/>
                </a:solidFill>
              </a:rPr>
              <a:t>ALL THE DETAILS!</a:t>
            </a:r>
            <a:endParaRPr lang="en-US" sz="40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96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127">
            <a:off x="33272" y="1570056"/>
            <a:ext cx="3335072" cy="2219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0" y="3989638"/>
            <a:ext cx="4179713" cy="2786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25" y="3469943"/>
            <a:ext cx="5519758" cy="3104864"/>
          </a:xfrm>
          <a:prstGeom prst="rect">
            <a:avLst/>
          </a:prstGeom>
          <a:ln w="57150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94" y="278128"/>
            <a:ext cx="905185" cy="9638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652108" y="436871"/>
            <a:ext cx="86938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(CRSC) </a:t>
            </a:r>
            <a:r>
              <a:rPr lang="en-US" sz="2800" b="1" dirty="0" smtClean="0"/>
              <a:t>&amp; </a:t>
            </a:r>
            <a:r>
              <a:rPr lang="en-US" sz="3600" b="1" dirty="0" smtClean="0">
                <a:solidFill>
                  <a:srgbClr val="C00000"/>
                </a:solidFill>
              </a:rPr>
              <a:t>(CRDP)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3152634" y="1651379"/>
            <a:ext cx="4481016" cy="3302758"/>
          </a:xfrm>
          <a:prstGeom prst="horizontalScroll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71248" y="2511189"/>
            <a:ext cx="3562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</a:rPr>
              <a:t>Q</a:t>
            </a:r>
            <a:r>
              <a:rPr lang="en-US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600" b="1" dirty="0" smtClean="0">
                <a:solidFill>
                  <a:schemeClr val="bg1"/>
                </a:solidFill>
              </a:rPr>
              <a:t>&amp;</a:t>
            </a:r>
            <a:r>
              <a:rPr lang="en-US" sz="9600" b="1" dirty="0" smtClean="0">
                <a:solidFill>
                  <a:srgbClr val="002060"/>
                </a:solidFill>
              </a:rPr>
              <a:t> A</a:t>
            </a:r>
            <a:endParaRPr lang="en-US" sz="9600" b="1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74547">
            <a:off x="8680673" y="278128"/>
            <a:ext cx="2273235" cy="346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15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1129</TotalTime>
  <Words>236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Indiana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Devito, Joseph</dc:creator>
  <cp:lastModifiedBy>Devito, Joseph</cp:lastModifiedBy>
  <cp:revision>22</cp:revision>
  <dcterms:created xsi:type="dcterms:W3CDTF">2018-07-10T17:55:06Z</dcterms:created>
  <dcterms:modified xsi:type="dcterms:W3CDTF">2018-07-11T12:44:49Z</dcterms:modified>
</cp:coreProperties>
</file>