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8"/>
  </p:notesMasterIdLst>
  <p:handoutMasterIdLst>
    <p:handoutMasterId r:id="rId19"/>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5143500" type="screen16x9"/>
  <p:notesSz cx="7102475" cy="9388475"/>
  <p:embeddedFontLst>
    <p:embeddedFont>
      <p:font typeface="Open Sans" panose="020B0604020202020204" charset="0"/>
      <p:regular r:id="rId20"/>
      <p:bold r:id="rId21"/>
      <p:italic r:id="rId22"/>
      <p:boldItalic r:id="rId23"/>
    </p:embeddedFont>
    <p:embeddedFont>
      <p:font typeface="PT Sans Narrow" panose="020B0604020202020204" charset="0"/>
      <p:regular r:id="rId24"/>
      <p:bold r:id="rId25"/>
    </p:embeddedFont>
    <p:embeddedFont>
      <p:font typeface="Roboto" panose="020B0604020202020204" charset="0"/>
      <p:regular r:id="rId26"/>
      <p:bold r:id="rId27"/>
      <p:italic r:id="rId28"/>
      <p:boldItalic r:id="rId29"/>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2" d="100"/>
          <a:sy n="92" d="100"/>
        </p:scale>
        <p:origin x="744" y="66"/>
      </p:cViewPr>
      <p:guideLst>
        <p:guide orient="horz" pos="162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26" Type="http://schemas.openxmlformats.org/officeDocument/2006/relationships/font" Target="fonts/font7.fntdata"/><Relationship Id="rId3" Type="http://schemas.openxmlformats.org/officeDocument/2006/relationships/slide" Target="slides/slide2.xml"/><Relationship Id="rId21" Type="http://schemas.openxmlformats.org/officeDocument/2006/relationships/font" Target="fonts/font2.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6.fntdata"/><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font" Target="fonts/font1.fntdata"/><Relationship Id="rId29" Type="http://schemas.openxmlformats.org/officeDocument/2006/relationships/font" Target="fonts/font10.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5.fntdata"/><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4.fntdata"/><Relationship Id="rId28" Type="http://schemas.openxmlformats.org/officeDocument/2006/relationships/font" Target="fonts/font9.fntdata"/><Relationship Id="rId10" Type="http://schemas.openxmlformats.org/officeDocument/2006/relationships/slide" Target="slides/slide9.xml"/><Relationship Id="rId19" Type="http://schemas.openxmlformats.org/officeDocument/2006/relationships/handoutMaster" Target="handoutMasters/handoutMaster1.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3.fntdata"/><Relationship Id="rId27" Type="http://schemas.openxmlformats.org/officeDocument/2006/relationships/font" Target="fonts/font8.fntdata"/><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sz="quarter" idx="1"/>
          </p:nvPr>
        </p:nvSpPr>
        <p:spPr>
          <a:xfrm>
            <a:off x="4023092" y="0"/>
            <a:ext cx="3077739" cy="469424"/>
          </a:xfrm>
          <a:prstGeom prst="rect">
            <a:avLst/>
          </a:prstGeom>
        </p:spPr>
        <p:txBody>
          <a:bodyPr vert="horz" lIns="94229" tIns="47114" rIns="94229" bIns="47114" rtlCol="0"/>
          <a:lstStyle>
            <a:lvl1pPr algn="r">
              <a:defRPr sz="1200"/>
            </a:lvl1pPr>
          </a:lstStyle>
          <a:p>
            <a:fld id="{FF4E4B44-6F96-40DA-ACC5-4ACA8754919B}" type="datetimeFigureOut">
              <a:rPr lang="en-US" smtClean="0"/>
              <a:t>6/11/2019</a:t>
            </a:fld>
            <a:endParaRPr lang="en-US"/>
          </a:p>
        </p:txBody>
      </p:sp>
      <p:sp>
        <p:nvSpPr>
          <p:cNvPr id="4" name="Footer Placeholder 3"/>
          <p:cNvSpPr>
            <a:spLocks noGrp="1"/>
          </p:cNvSpPr>
          <p:nvPr>
            <p:ph type="ftr" sz="quarter" idx="2"/>
          </p:nvPr>
        </p:nvSpPr>
        <p:spPr>
          <a:xfrm>
            <a:off x="0" y="8917422"/>
            <a:ext cx="3077739" cy="469424"/>
          </a:xfrm>
          <a:prstGeom prst="rect">
            <a:avLst/>
          </a:prstGeom>
        </p:spPr>
        <p:txBody>
          <a:bodyPr vert="horz" lIns="94229" tIns="47114" rIns="94229" bIns="47114" rtlCol="0" anchor="b"/>
          <a:lstStyle>
            <a:lvl1pPr algn="l">
              <a:defRPr sz="1200"/>
            </a:lvl1pPr>
          </a:lstStyle>
          <a:p>
            <a:endParaRPr lang="en-US"/>
          </a:p>
        </p:txBody>
      </p:sp>
      <p:sp>
        <p:nvSpPr>
          <p:cNvPr id="5" name="Slide Number Placeholder 4"/>
          <p:cNvSpPr>
            <a:spLocks noGrp="1"/>
          </p:cNvSpPr>
          <p:nvPr>
            <p:ph type="sldNum" sz="quarter" idx="3"/>
          </p:nvPr>
        </p:nvSpPr>
        <p:spPr>
          <a:xfrm>
            <a:off x="4023092" y="8917422"/>
            <a:ext cx="3077739" cy="469424"/>
          </a:xfrm>
          <a:prstGeom prst="rect">
            <a:avLst/>
          </a:prstGeom>
        </p:spPr>
        <p:txBody>
          <a:bodyPr vert="horz" lIns="94229" tIns="47114" rIns="94229" bIns="47114" rtlCol="0" anchor="b"/>
          <a:lstStyle>
            <a:lvl1pPr algn="r">
              <a:defRPr sz="1200"/>
            </a:lvl1pPr>
          </a:lstStyle>
          <a:p>
            <a:fld id="{7EC65169-08BB-4A80-9959-93BCCB48848E}" type="slidenum">
              <a:rPr lang="en-US" smtClean="0"/>
              <a:t>‹#›</a:t>
            </a:fld>
            <a:endParaRPr lang="en-US"/>
          </a:p>
        </p:txBody>
      </p:sp>
    </p:spTree>
    <p:extLst>
      <p:ext uri="{BB962C8B-B14F-4D97-AF65-F5344CB8AC3E}">
        <p14:creationId xmlns:p14="http://schemas.microsoft.com/office/powerpoint/2010/main" val="39866969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423863" y="704850"/>
            <a:ext cx="6256337" cy="3519488"/>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710248" y="4459526"/>
            <a:ext cx="5681980" cy="4224814"/>
          </a:xfrm>
          <a:prstGeom prst="rect">
            <a:avLst/>
          </a:prstGeom>
          <a:noFill/>
          <a:ln>
            <a:noFill/>
          </a:ln>
        </p:spPr>
        <p:txBody>
          <a:bodyPr spcFirstLastPara="1" wrap="square" lIns="94213" tIns="94213" rIns="94213" bIns="94213"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3002905585"/>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www.healthline.com/health/pulmonary-hypertension"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Google Shape;64;p:notes"/>
          <p:cNvSpPr>
            <a:spLocks noGrp="1" noRot="1" noChangeAspect="1"/>
          </p:cNvSpPr>
          <p:nvPr>
            <p:ph type="sldImg" idx="2"/>
          </p:nvPr>
        </p:nvSpPr>
        <p:spPr>
          <a:xfrm>
            <a:off x="422275"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 name="Google Shape;65;p: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0">
              <a:buNone/>
            </a:pPr>
            <a:endParaRPr/>
          </a:p>
        </p:txBody>
      </p:sp>
    </p:spTree>
    <p:extLst>
      <p:ext uri="{BB962C8B-B14F-4D97-AF65-F5344CB8AC3E}">
        <p14:creationId xmlns:p14="http://schemas.microsoft.com/office/powerpoint/2010/main" val="27578928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3e02b581b8_0_122:notes"/>
          <p:cNvSpPr>
            <a:spLocks noGrp="1" noRot="1" noChangeAspect="1"/>
          </p:cNvSpPr>
          <p:nvPr>
            <p:ph type="sldImg" idx="2"/>
          </p:nvPr>
        </p:nvSpPr>
        <p:spPr>
          <a:xfrm>
            <a:off x="422275"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0" name="Google Shape;120;g3e02b581b8_0_122: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0">
              <a:buNone/>
            </a:pPr>
            <a:endParaRPr/>
          </a:p>
        </p:txBody>
      </p:sp>
    </p:spTree>
    <p:extLst>
      <p:ext uri="{BB962C8B-B14F-4D97-AF65-F5344CB8AC3E}">
        <p14:creationId xmlns:p14="http://schemas.microsoft.com/office/powerpoint/2010/main" val="16228174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Google Shape;125;g3e02b581b8_0_127:notes"/>
          <p:cNvSpPr>
            <a:spLocks noGrp="1" noRot="1" noChangeAspect="1"/>
          </p:cNvSpPr>
          <p:nvPr>
            <p:ph type="sldImg" idx="2"/>
          </p:nvPr>
        </p:nvSpPr>
        <p:spPr>
          <a:xfrm>
            <a:off x="422275"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6" name="Google Shape;126;g3e02b581b8_0_127: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0">
              <a:buNone/>
            </a:pPr>
            <a:endParaRPr/>
          </a:p>
        </p:txBody>
      </p:sp>
    </p:spTree>
    <p:extLst>
      <p:ext uri="{BB962C8B-B14F-4D97-AF65-F5344CB8AC3E}">
        <p14:creationId xmlns:p14="http://schemas.microsoft.com/office/powerpoint/2010/main" val="13243929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Google Shape;131;g3e02b581b8_0_132:notes"/>
          <p:cNvSpPr>
            <a:spLocks noGrp="1" noRot="1" noChangeAspect="1"/>
          </p:cNvSpPr>
          <p:nvPr>
            <p:ph type="sldImg" idx="2"/>
          </p:nvPr>
        </p:nvSpPr>
        <p:spPr>
          <a:xfrm>
            <a:off x="422275"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2" name="Google Shape;132;g3e02b581b8_0_132: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0">
              <a:buNone/>
            </a:pPr>
            <a:endParaRPr/>
          </a:p>
        </p:txBody>
      </p:sp>
    </p:spTree>
    <p:extLst>
      <p:ext uri="{BB962C8B-B14F-4D97-AF65-F5344CB8AC3E}">
        <p14:creationId xmlns:p14="http://schemas.microsoft.com/office/powerpoint/2010/main" val="420292801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Google Shape;137;g3f8ba31438_0_10:notes"/>
          <p:cNvSpPr>
            <a:spLocks noGrp="1" noRot="1" noChangeAspect="1"/>
          </p:cNvSpPr>
          <p:nvPr>
            <p:ph type="sldImg" idx="2"/>
          </p:nvPr>
        </p:nvSpPr>
        <p:spPr>
          <a:xfrm>
            <a:off x="422275"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8" name="Google Shape;138;g3f8ba31438_0_10: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0">
              <a:buNone/>
            </a:pPr>
            <a:endParaRPr/>
          </a:p>
        </p:txBody>
      </p:sp>
    </p:spTree>
    <p:extLst>
      <p:ext uri="{BB962C8B-B14F-4D97-AF65-F5344CB8AC3E}">
        <p14:creationId xmlns:p14="http://schemas.microsoft.com/office/powerpoint/2010/main" val="263950226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g3f8ba31438_0_165:notes"/>
          <p:cNvSpPr>
            <a:spLocks noGrp="1" noRot="1" noChangeAspect="1"/>
          </p:cNvSpPr>
          <p:nvPr>
            <p:ph type="sldImg" idx="2"/>
          </p:nvPr>
        </p:nvSpPr>
        <p:spPr>
          <a:xfrm>
            <a:off x="422275"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4" name="Google Shape;144;g3f8ba31438_0_165: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0">
              <a:buNone/>
            </a:pPr>
            <a:endParaRPr/>
          </a:p>
        </p:txBody>
      </p:sp>
    </p:spTree>
    <p:extLst>
      <p:ext uri="{BB962C8B-B14F-4D97-AF65-F5344CB8AC3E}">
        <p14:creationId xmlns:p14="http://schemas.microsoft.com/office/powerpoint/2010/main" val="348502440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Google Shape;149;g3f8ba31438_0_227:notes"/>
          <p:cNvSpPr>
            <a:spLocks noGrp="1" noRot="1" noChangeAspect="1"/>
          </p:cNvSpPr>
          <p:nvPr>
            <p:ph type="sldImg" idx="2"/>
          </p:nvPr>
        </p:nvSpPr>
        <p:spPr>
          <a:xfrm>
            <a:off x="422275"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0" name="Google Shape;150;g3f8ba31438_0_227: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0">
              <a:buNone/>
            </a:pPr>
            <a:endParaRPr/>
          </a:p>
        </p:txBody>
      </p:sp>
    </p:spTree>
    <p:extLst>
      <p:ext uri="{BB962C8B-B14F-4D97-AF65-F5344CB8AC3E}">
        <p14:creationId xmlns:p14="http://schemas.microsoft.com/office/powerpoint/2010/main" val="233869740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Google Shape;155;g3f8ba31438_0_41:notes"/>
          <p:cNvSpPr>
            <a:spLocks noGrp="1" noRot="1" noChangeAspect="1"/>
          </p:cNvSpPr>
          <p:nvPr>
            <p:ph type="sldImg" idx="2"/>
          </p:nvPr>
        </p:nvSpPr>
        <p:spPr>
          <a:xfrm>
            <a:off x="422275"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6" name="Google Shape;156;g3f8ba31438_0_41: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0">
              <a:buNone/>
            </a:pPr>
            <a:endParaRPr/>
          </a:p>
        </p:txBody>
      </p:sp>
    </p:spTree>
    <p:extLst>
      <p:ext uri="{BB962C8B-B14F-4D97-AF65-F5344CB8AC3E}">
        <p14:creationId xmlns:p14="http://schemas.microsoft.com/office/powerpoint/2010/main" val="5045132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Google Shape;71;g3f8ba31438_0_103:notes"/>
          <p:cNvSpPr>
            <a:spLocks noGrp="1" noRot="1" noChangeAspect="1"/>
          </p:cNvSpPr>
          <p:nvPr>
            <p:ph type="sldImg" idx="2"/>
          </p:nvPr>
        </p:nvSpPr>
        <p:spPr>
          <a:xfrm>
            <a:off x="422275"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2" name="Google Shape;72;g3f8ba31438_0_103: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0">
              <a:buNone/>
            </a:pPr>
            <a:endParaRPr/>
          </a:p>
        </p:txBody>
      </p:sp>
    </p:spTree>
    <p:extLst>
      <p:ext uri="{BB962C8B-B14F-4D97-AF65-F5344CB8AC3E}">
        <p14:creationId xmlns:p14="http://schemas.microsoft.com/office/powerpoint/2010/main" val="7376044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g3e02b581b8_0_112:notes"/>
          <p:cNvSpPr>
            <a:spLocks noGrp="1" noRot="1" noChangeAspect="1"/>
          </p:cNvSpPr>
          <p:nvPr>
            <p:ph type="sldImg" idx="2"/>
          </p:nvPr>
        </p:nvSpPr>
        <p:spPr>
          <a:xfrm>
            <a:off x="422275"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8" name="Google Shape;78;g3e02b581b8_0_112: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0">
              <a:buNone/>
            </a:pPr>
            <a:endParaRPr/>
          </a:p>
        </p:txBody>
      </p:sp>
    </p:spTree>
    <p:extLst>
      <p:ext uri="{BB962C8B-B14F-4D97-AF65-F5344CB8AC3E}">
        <p14:creationId xmlns:p14="http://schemas.microsoft.com/office/powerpoint/2010/main" val="36928392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g3f8ba31438_0_4:notes"/>
          <p:cNvSpPr>
            <a:spLocks noGrp="1" noRot="1" noChangeAspect="1"/>
          </p:cNvSpPr>
          <p:nvPr>
            <p:ph type="sldImg" idx="2"/>
          </p:nvPr>
        </p:nvSpPr>
        <p:spPr>
          <a:xfrm>
            <a:off x="422275"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4" name="Google Shape;84;g3f8ba31438_0_4: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0">
              <a:buNone/>
            </a:pPr>
            <a:endParaRPr/>
          </a:p>
        </p:txBody>
      </p:sp>
    </p:spTree>
    <p:extLst>
      <p:ext uri="{BB962C8B-B14F-4D97-AF65-F5344CB8AC3E}">
        <p14:creationId xmlns:p14="http://schemas.microsoft.com/office/powerpoint/2010/main" val="15098514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3e02b581b8_0_117:notes"/>
          <p:cNvSpPr>
            <a:spLocks noGrp="1" noRot="1" noChangeAspect="1"/>
          </p:cNvSpPr>
          <p:nvPr>
            <p:ph type="sldImg" idx="2"/>
          </p:nvPr>
        </p:nvSpPr>
        <p:spPr>
          <a:xfrm>
            <a:off x="422275"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3e02b581b8_0_117: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0">
              <a:buNone/>
            </a:pPr>
            <a:r>
              <a:rPr lang="en" sz="1400">
                <a:solidFill>
                  <a:srgbClr val="231F20"/>
                </a:solidFill>
                <a:latin typeface="Roboto"/>
                <a:ea typeface="Roboto"/>
                <a:cs typeface="Roboto"/>
                <a:sym typeface="Roboto"/>
              </a:rPr>
              <a:t>Cor pulmonale is a condition that most commonly arises out of complications from high blood pressure in the pulmonary arteries (</a:t>
            </a:r>
            <a:r>
              <a:rPr lang="en" sz="1400" u="sng">
                <a:solidFill>
                  <a:srgbClr val="05A2D3"/>
                </a:solidFill>
                <a:latin typeface="Roboto"/>
                <a:ea typeface="Roboto"/>
                <a:cs typeface="Roboto"/>
                <a:sym typeface="Roboto"/>
                <a:hlinkClick r:id="rId3"/>
              </a:rPr>
              <a:t>pulmonary hypertension</a:t>
            </a:r>
            <a:r>
              <a:rPr lang="en" sz="1400">
                <a:solidFill>
                  <a:srgbClr val="231F20"/>
                </a:solidFill>
                <a:latin typeface="Roboto"/>
                <a:ea typeface="Roboto"/>
                <a:cs typeface="Roboto"/>
                <a:sym typeface="Roboto"/>
              </a:rPr>
              <a:t>). It’s also known as right-sided heart failure because it occurs within the right ventricle of your heart. Cor pulmonale causes the right ventricle to enlarge and pump blood less effectively than it should. The ventricle is then pushed to its limit and ultimately fails.</a:t>
            </a:r>
            <a:endParaRPr/>
          </a:p>
        </p:txBody>
      </p:sp>
    </p:spTree>
    <p:extLst>
      <p:ext uri="{BB962C8B-B14F-4D97-AF65-F5344CB8AC3E}">
        <p14:creationId xmlns:p14="http://schemas.microsoft.com/office/powerpoint/2010/main" val="21146473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g3f8ba31438_0_30:notes"/>
          <p:cNvSpPr>
            <a:spLocks noGrp="1" noRot="1" noChangeAspect="1"/>
          </p:cNvSpPr>
          <p:nvPr>
            <p:ph type="sldImg" idx="2"/>
          </p:nvPr>
        </p:nvSpPr>
        <p:spPr>
          <a:xfrm>
            <a:off x="422275"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6" name="Google Shape;96;g3f8ba31438_0_30: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0">
              <a:buNone/>
            </a:pPr>
            <a:endParaRPr/>
          </a:p>
        </p:txBody>
      </p:sp>
    </p:spTree>
    <p:extLst>
      <p:ext uri="{BB962C8B-B14F-4D97-AF65-F5344CB8AC3E}">
        <p14:creationId xmlns:p14="http://schemas.microsoft.com/office/powerpoint/2010/main" val="18156152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g3e02b581b8_0_142:notes"/>
          <p:cNvSpPr>
            <a:spLocks noGrp="1" noRot="1" noChangeAspect="1"/>
          </p:cNvSpPr>
          <p:nvPr>
            <p:ph type="sldImg" idx="2"/>
          </p:nvPr>
        </p:nvSpPr>
        <p:spPr>
          <a:xfrm>
            <a:off x="422275"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2" name="Google Shape;102;g3e02b581b8_0_142: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0">
              <a:buNone/>
            </a:pPr>
            <a:endParaRPr/>
          </a:p>
        </p:txBody>
      </p:sp>
    </p:spTree>
    <p:extLst>
      <p:ext uri="{BB962C8B-B14F-4D97-AF65-F5344CB8AC3E}">
        <p14:creationId xmlns:p14="http://schemas.microsoft.com/office/powerpoint/2010/main" val="26031136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3f8ba31438_0_35:notes"/>
          <p:cNvSpPr>
            <a:spLocks noGrp="1" noRot="1" noChangeAspect="1"/>
          </p:cNvSpPr>
          <p:nvPr>
            <p:ph type="sldImg" idx="2"/>
          </p:nvPr>
        </p:nvSpPr>
        <p:spPr>
          <a:xfrm>
            <a:off x="422275"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3f8ba31438_0_35: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0">
              <a:buNone/>
            </a:pPr>
            <a:endParaRPr/>
          </a:p>
        </p:txBody>
      </p:sp>
    </p:spTree>
    <p:extLst>
      <p:ext uri="{BB962C8B-B14F-4D97-AF65-F5344CB8AC3E}">
        <p14:creationId xmlns:p14="http://schemas.microsoft.com/office/powerpoint/2010/main" val="29579098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g3e02b581b8_0_149:notes"/>
          <p:cNvSpPr>
            <a:spLocks noGrp="1" noRot="1" noChangeAspect="1"/>
          </p:cNvSpPr>
          <p:nvPr>
            <p:ph type="sldImg" idx="2"/>
          </p:nvPr>
        </p:nvSpPr>
        <p:spPr>
          <a:xfrm>
            <a:off x="422275"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4" name="Google Shape;114;g3e02b581b8_0_149: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0">
              <a:buNone/>
            </a:pPr>
            <a:endParaRPr/>
          </a:p>
        </p:txBody>
      </p:sp>
    </p:spTree>
    <p:extLst>
      <p:ext uri="{BB962C8B-B14F-4D97-AF65-F5344CB8AC3E}">
        <p14:creationId xmlns:p14="http://schemas.microsoft.com/office/powerpoint/2010/main" val="23836909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cxnSp>
        <p:nvCxnSpPr>
          <p:cNvPr id="10" name="Google Shape;10;p2"/>
          <p:cNvCxnSpPr/>
          <p:nvPr/>
        </p:nvCxnSpPr>
        <p:spPr>
          <a:xfrm>
            <a:off x="7007735" y="3176888"/>
            <a:ext cx="562200" cy="0"/>
          </a:xfrm>
          <a:prstGeom prst="straightConnector1">
            <a:avLst/>
          </a:prstGeom>
          <a:noFill/>
          <a:ln w="76200" cap="flat" cmpd="sng">
            <a:solidFill>
              <a:schemeClr val="lt2"/>
            </a:solidFill>
            <a:prstDash val="solid"/>
            <a:round/>
            <a:headEnd type="none" w="sm" len="sm"/>
            <a:tailEnd type="none" w="sm" len="sm"/>
          </a:ln>
        </p:spPr>
      </p:cxnSp>
      <p:cxnSp>
        <p:nvCxnSpPr>
          <p:cNvPr id="11" name="Google Shape;11;p2"/>
          <p:cNvCxnSpPr/>
          <p:nvPr/>
        </p:nvCxnSpPr>
        <p:spPr>
          <a:xfrm>
            <a:off x="1575035" y="3158252"/>
            <a:ext cx="562200" cy="0"/>
          </a:xfrm>
          <a:prstGeom prst="straightConnector1">
            <a:avLst/>
          </a:prstGeom>
          <a:noFill/>
          <a:ln w="76200" cap="flat" cmpd="sng">
            <a:solidFill>
              <a:schemeClr val="lt2"/>
            </a:solidFill>
            <a:prstDash val="solid"/>
            <a:round/>
            <a:headEnd type="none" w="sm" len="sm"/>
            <a:tailEnd type="none" w="sm" len="sm"/>
          </a:ln>
        </p:spPr>
      </p:cxnSp>
      <p:grpSp>
        <p:nvGrpSpPr>
          <p:cNvPr id="12" name="Google Shape;12;p2"/>
          <p:cNvGrpSpPr/>
          <p:nvPr/>
        </p:nvGrpSpPr>
        <p:grpSpPr>
          <a:xfrm>
            <a:off x="1004144" y="1022025"/>
            <a:ext cx="7136668" cy="152400"/>
            <a:chOff x="1346429" y="1011300"/>
            <a:chExt cx="6452100" cy="152400"/>
          </a:xfrm>
        </p:grpSpPr>
        <p:cxnSp>
          <p:nvCxnSpPr>
            <p:cNvPr id="13" name="Google Shape;13;p2"/>
            <p:cNvCxnSpPr/>
            <p:nvPr/>
          </p:nvCxnSpPr>
          <p:spPr>
            <a:xfrm rot="10800000">
              <a:off x="1346429" y="1011300"/>
              <a:ext cx="6452100" cy="0"/>
            </a:xfrm>
            <a:prstGeom prst="straightConnector1">
              <a:avLst/>
            </a:prstGeom>
            <a:noFill/>
            <a:ln w="76200" cap="flat" cmpd="sng">
              <a:solidFill>
                <a:schemeClr val="accent3"/>
              </a:solidFill>
              <a:prstDash val="solid"/>
              <a:round/>
              <a:headEnd type="none" w="sm" len="sm"/>
              <a:tailEnd type="none" w="sm" len="sm"/>
            </a:ln>
          </p:spPr>
        </p:cxnSp>
        <p:cxnSp>
          <p:nvCxnSpPr>
            <p:cNvPr id="14" name="Google Shape;14;p2"/>
            <p:cNvCxnSpPr/>
            <p:nvPr/>
          </p:nvCxnSpPr>
          <p:spPr>
            <a:xfrm rot="10800000">
              <a:off x="1346429" y="1163700"/>
              <a:ext cx="6452100" cy="0"/>
            </a:xfrm>
            <a:prstGeom prst="straightConnector1">
              <a:avLst/>
            </a:prstGeom>
            <a:noFill/>
            <a:ln w="9525" cap="flat" cmpd="sng">
              <a:solidFill>
                <a:schemeClr val="accent3"/>
              </a:solidFill>
              <a:prstDash val="solid"/>
              <a:round/>
              <a:headEnd type="none" w="sm" len="sm"/>
              <a:tailEnd type="none" w="sm" len="sm"/>
            </a:ln>
          </p:spPr>
        </p:cxnSp>
      </p:grpSp>
      <p:grpSp>
        <p:nvGrpSpPr>
          <p:cNvPr id="15" name="Google Shape;15;p2"/>
          <p:cNvGrpSpPr/>
          <p:nvPr/>
        </p:nvGrpSpPr>
        <p:grpSpPr>
          <a:xfrm>
            <a:off x="1004151" y="3969100"/>
            <a:ext cx="7136668" cy="152400"/>
            <a:chOff x="1346435" y="3969088"/>
            <a:chExt cx="6452100" cy="152400"/>
          </a:xfrm>
        </p:grpSpPr>
        <p:cxnSp>
          <p:nvCxnSpPr>
            <p:cNvPr id="16" name="Google Shape;16;p2"/>
            <p:cNvCxnSpPr/>
            <p:nvPr/>
          </p:nvCxnSpPr>
          <p:spPr>
            <a:xfrm>
              <a:off x="1346435" y="4121488"/>
              <a:ext cx="6452100" cy="0"/>
            </a:xfrm>
            <a:prstGeom prst="straightConnector1">
              <a:avLst/>
            </a:prstGeom>
            <a:noFill/>
            <a:ln w="76200" cap="flat" cmpd="sng">
              <a:solidFill>
                <a:schemeClr val="accent3"/>
              </a:solidFill>
              <a:prstDash val="solid"/>
              <a:round/>
              <a:headEnd type="none" w="sm" len="sm"/>
              <a:tailEnd type="none" w="sm" len="sm"/>
            </a:ln>
          </p:spPr>
        </p:cxnSp>
        <p:cxnSp>
          <p:nvCxnSpPr>
            <p:cNvPr id="17" name="Google Shape;17;p2"/>
            <p:cNvCxnSpPr/>
            <p:nvPr/>
          </p:nvCxnSpPr>
          <p:spPr>
            <a:xfrm>
              <a:off x="1346435" y="3969088"/>
              <a:ext cx="6452100" cy="0"/>
            </a:xfrm>
            <a:prstGeom prst="straightConnector1">
              <a:avLst/>
            </a:prstGeom>
            <a:noFill/>
            <a:ln w="9525" cap="flat" cmpd="sng">
              <a:solidFill>
                <a:schemeClr val="accent3"/>
              </a:solidFill>
              <a:prstDash val="solid"/>
              <a:round/>
              <a:headEnd type="none" w="sm" len="sm"/>
              <a:tailEnd type="none" w="sm" len="sm"/>
            </a:ln>
          </p:spPr>
        </p:cxnSp>
      </p:grpSp>
      <p:sp>
        <p:nvSpPr>
          <p:cNvPr id="18" name="Google Shape;18;p2"/>
          <p:cNvSpPr txBox="1">
            <a:spLocks noGrp="1"/>
          </p:cNvSpPr>
          <p:nvPr>
            <p:ph type="ctrTitle"/>
          </p:nvPr>
        </p:nvSpPr>
        <p:spPr>
          <a:xfrm>
            <a:off x="1004150" y="1751764"/>
            <a:ext cx="7136700" cy="1022400"/>
          </a:xfrm>
          <a:prstGeom prst="rect">
            <a:avLst/>
          </a:prstGeom>
        </p:spPr>
        <p:txBody>
          <a:bodyPr spcFirstLastPara="1" wrap="square" lIns="91425" tIns="91425" rIns="91425" bIns="91425" anchor="b" anchorCtr="0"/>
          <a:lstStyle>
            <a:lvl1pPr lvl="0" algn="ctr">
              <a:spcBef>
                <a:spcPts val="0"/>
              </a:spcBef>
              <a:spcAft>
                <a:spcPts val="0"/>
              </a:spcAft>
              <a:buSzPts val="5400"/>
              <a:buNone/>
              <a:defRPr sz="5400"/>
            </a:lvl1pPr>
            <a:lvl2pPr lvl="1" algn="ctr">
              <a:spcBef>
                <a:spcPts val="0"/>
              </a:spcBef>
              <a:spcAft>
                <a:spcPts val="0"/>
              </a:spcAft>
              <a:buSzPts val="5400"/>
              <a:buNone/>
              <a:defRPr sz="5400"/>
            </a:lvl2pPr>
            <a:lvl3pPr lvl="2" algn="ctr">
              <a:spcBef>
                <a:spcPts val="0"/>
              </a:spcBef>
              <a:spcAft>
                <a:spcPts val="0"/>
              </a:spcAft>
              <a:buSzPts val="5400"/>
              <a:buNone/>
              <a:defRPr sz="5400"/>
            </a:lvl3pPr>
            <a:lvl4pPr lvl="3" algn="ctr">
              <a:spcBef>
                <a:spcPts val="0"/>
              </a:spcBef>
              <a:spcAft>
                <a:spcPts val="0"/>
              </a:spcAft>
              <a:buSzPts val="5400"/>
              <a:buNone/>
              <a:defRPr sz="5400"/>
            </a:lvl4pPr>
            <a:lvl5pPr lvl="4" algn="ctr">
              <a:spcBef>
                <a:spcPts val="0"/>
              </a:spcBef>
              <a:spcAft>
                <a:spcPts val="0"/>
              </a:spcAft>
              <a:buSzPts val="5400"/>
              <a:buNone/>
              <a:defRPr sz="5400"/>
            </a:lvl5pPr>
            <a:lvl6pPr lvl="5" algn="ctr">
              <a:spcBef>
                <a:spcPts val="0"/>
              </a:spcBef>
              <a:spcAft>
                <a:spcPts val="0"/>
              </a:spcAft>
              <a:buSzPts val="5400"/>
              <a:buNone/>
              <a:defRPr sz="5400"/>
            </a:lvl6pPr>
            <a:lvl7pPr lvl="6" algn="ctr">
              <a:spcBef>
                <a:spcPts val="0"/>
              </a:spcBef>
              <a:spcAft>
                <a:spcPts val="0"/>
              </a:spcAft>
              <a:buSzPts val="5400"/>
              <a:buNone/>
              <a:defRPr sz="5400"/>
            </a:lvl7pPr>
            <a:lvl8pPr lvl="7" algn="ctr">
              <a:spcBef>
                <a:spcPts val="0"/>
              </a:spcBef>
              <a:spcAft>
                <a:spcPts val="0"/>
              </a:spcAft>
              <a:buSzPts val="5400"/>
              <a:buNone/>
              <a:defRPr sz="5400"/>
            </a:lvl8pPr>
            <a:lvl9pPr lvl="8" algn="ctr">
              <a:spcBef>
                <a:spcPts val="0"/>
              </a:spcBef>
              <a:spcAft>
                <a:spcPts val="0"/>
              </a:spcAft>
              <a:buSzPts val="5400"/>
              <a:buNone/>
              <a:defRPr sz="5400"/>
            </a:lvl9pPr>
          </a:lstStyle>
          <a:p>
            <a:endParaRPr/>
          </a:p>
        </p:txBody>
      </p:sp>
      <p:sp>
        <p:nvSpPr>
          <p:cNvPr id="19" name="Google Shape;19;p2"/>
          <p:cNvSpPr txBox="1">
            <a:spLocks noGrp="1"/>
          </p:cNvSpPr>
          <p:nvPr>
            <p:ph type="subTitle" idx="1"/>
          </p:nvPr>
        </p:nvSpPr>
        <p:spPr>
          <a:xfrm>
            <a:off x="2137225" y="2850039"/>
            <a:ext cx="4870500" cy="7926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400"/>
              <a:buNone/>
              <a:defRPr sz="2400"/>
            </a:lvl1pPr>
            <a:lvl2pPr lvl="1" algn="ctr">
              <a:lnSpc>
                <a:spcPct val="100000"/>
              </a:lnSpc>
              <a:spcBef>
                <a:spcPts val="0"/>
              </a:spcBef>
              <a:spcAft>
                <a:spcPts val="0"/>
              </a:spcAft>
              <a:buSzPts val="2400"/>
              <a:buNone/>
              <a:defRPr sz="2400"/>
            </a:lvl2pPr>
            <a:lvl3pPr lvl="2" algn="ctr">
              <a:lnSpc>
                <a:spcPct val="100000"/>
              </a:lnSpc>
              <a:spcBef>
                <a:spcPts val="0"/>
              </a:spcBef>
              <a:spcAft>
                <a:spcPts val="0"/>
              </a:spcAft>
              <a:buSzPts val="2400"/>
              <a:buNone/>
              <a:defRPr sz="2400"/>
            </a:lvl3pPr>
            <a:lvl4pPr lvl="3" algn="ctr">
              <a:lnSpc>
                <a:spcPct val="100000"/>
              </a:lnSpc>
              <a:spcBef>
                <a:spcPts val="0"/>
              </a:spcBef>
              <a:spcAft>
                <a:spcPts val="0"/>
              </a:spcAft>
              <a:buSzPts val="2400"/>
              <a:buNone/>
              <a:defRPr sz="2400"/>
            </a:lvl4pPr>
            <a:lvl5pPr lvl="4" algn="ctr">
              <a:lnSpc>
                <a:spcPct val="100000"/>
              </a:lnSpc>
              <a:spcBef>
                <a:spcPts val="0"/>
              </a:spcBef>
              <a:spcAft>
                <a:spcPts val="0"/>
              </a:spcAft>
              <a:buSzPts val="2400"/>
              <a:buNone/>
              <a:defRPr sz="2400"/>
            </a:lvl5pPr>
            <a:lvl6pPr lvl="5" algn="ctr">
              <a:lnSpc>
                <a:spcPct val="100000"/>
              </a:lnSpc>
              <a:spcBef>
                <a:spcPts val="0"/>
              </a:spcBef>
              <a:spcAft>
                <a:spcPts val="0"/>
              </a:spcAft>
              <a:buSzPts val="2400"/>
              <a:buNone/>
              <a:defRPr sz="2400"/>
            </a:lvl6pPr>
            <a:lvl7pPr lvl="6" algn="ctr">
              <a:lnSpc>
                <a:spcPct val="100000"/>
              </a:lnSpc>
              <a:spcBef>
                <a:spcPts val="0"/>
              </a:spcBef>
              <a:spcAft>
                <a:spcPts val="0"/>
              </a:spcAft>
              <a:buSzPts val="2400"/>
              <a:buNone/>
              <a:defRPr sz="2400"/>
            </a:lvl7pPr>
            <a:lvl8pPr lvl="7" algn="ctr">
              <a:lnSpc>
                <a:spcPct val="100000"/>
              </a:lnSpc>
              <a:spcBef>
                <a:spcPts val="0"/>
              </a:spcBef>
              <a:spcAft>
                <a:spcPts val="0"/>
              </a:spcAft>
              <a:buSzPts val="2400"/>
              <a:buNone/>
              <a:defRPr sz="2400"/>
            </a:lvl8pPr>
            <a:lvl9pPr lvl="8" algn="ctr">
              <a:lnSpc>
                <a:spcPct val="100000"/>
              </a:lnSpc>
              <a:spcBef>
                <a:spcPts val="0"/>
              </a:spcBef>
              <a:spcAft>
                <a:spcPts val="0"/>
              </a:spcAft>
              <a:buSzPts val="2400"/>
              <a:buNone/>
              <a:defRPr sz="2400"/>
            </a:lvl9pPr>
          </a:lstStyle>
          <a:p>
            <a:endParaRPr/>
          </a:p>
        </p:txBody>
      </p:sp>
      <p:sp>
        <p:nvSpPr>
          <p:cNvPr id="20" name="Google Shape;20;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56"/>
        <p:cNvGrpSpPr/>
        <p:nvPr/>
      </p:nvGrpSpPr>
      <p:grpSpPr>
        <a:xfrm>
          <a:off x="0" y="0"/>
          <a:ext cx="0" cy="0"/>
          <a:chOff x="0" y="0"/>
          <a:chExt cx="0" cy="0"/>
        </a:xfrm>
      </p:grpSpPr>
      <p:sp>
        <p:nvSpPr>
          <p:cNvPr id="57" name="Google Shape;57;p11"/>
          <p:cNvSpPr/>
          <p:nvPr/>
        </p:nvSpPr>
        <p:spPr>
          <a:xfrm>
            <a:off x="-75" y="5045700"/>
            <a:ext cx="9144000" cy="9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 name="Google Shape;58;p11"/>
          <p:cNvSpPr txBox="1">
            <a:spLocks noGrp="1"/>
          </p:cNvSpPr>
          <p:nvPr>
            <p:ph type="title" hasCustomPrompt="1"/>
          </p:nvPr>
        </p:nvSpPr>
        <p:spPr>
          <a:xfrm>
            <a:off x="311700" y="1304850"/>
            <a:ext cx="8520600" cy="1538400"/>
          </a:xfrm>
          <a:prstGeom prst="rect">
            <a:avLst/>
          </a:prstGeom>
        </p:spPr>
        <p:txBody>
          <a:bodyPr spcFirstLastPara="1" wrap="square" lIns="91425" tIns="91425" rIns="91425" bIns="91425" anchor="ctr" anchorCtr="0"/>
          <a:lstStyle>
            <a:lvl1pPr lvl="0" algn="ctr">
              <a:spcBef>
                <a:spcPts val="0"/>
              </a:spcBef>
              <a:spcAft>
                <a:spcPts val="0"/>
              </a:spcAft>
              <a:buClr>
                <a:schemeClr val="accent3"/>
              </a:buClr>
              <a:buSzPts val="13000"/>
              <a:buNone/>
              <a:defRPr sz="13000">
                <a:solidFill>
                  <a:schemeClr val="accent3"/>
                </a:solidFill>
              </a:defRPr>
            </a:lvl1pPr>
            <a:lvl2pPr lvl="1" algn="ctr">
              <a:spcBef>
                <a:spcPts val="0"/>
              </a:spcBef>
              <a:spcAft>
                <a:spcPts val="0"/>
              </a:spcAft>
              <a:buClr>
                <a:schemeClr val="accent3"/>
              </a:buClr>
              <a:buSzPts val="13000"/>
              <a:buNone/>
              <a:defRPr sz="13000">
                <a:solidFill>
                  <a:schemeClr val="accent3"/>
                </a:solidFill>
              </a:defRPr>
            </a:lvl2pPr>
            <a:lvl3pPr lvl="2" algn="ctr">
              <a:spcBef>
                <a:spcPts val="0"/>
              </a:spcBef>
              <a:spcAft>
                <a:spcPts val="0"/>
              </a:spcAft>
              <a:buClr>
                <a:schemeClr val="accent3"/>
              </a:buClr>
              <a:buSzPts val="13000"/>
              <a:buNone/>
              <a:defRPr sz="13000">
                <a:solidFill>
                  <a:schemeClr val="accent3"/>
                </a:solidFill>
              </a:defRPr>
            </a:lvl3pPr>
            <a:lvl4pPr lvl="3" algn="ctr">
              <a:spcBef>
                <a:spcPts val="0"/>
              </a:spcBef>
              <a:spcAft>
                <a:spcPts val="0"/>
              </a:spcAft>
              <a:buClr>
                <a:schemeClr val="accent3"/>
              </a:buClr>
              <a:buSzPts val="13000"/>
              <a:buNone/>
              <a:defRPr sz="13000">
                <a:solidFill>
                  <a:schemeClr val="accent3"/>
                </a:solidFill>
              </a:defRPr>
            </a:lvl4pPr>
            <a:lvl5pPr lvl="4" algn="ctr">
              <a:spcBef>
                <a:spcPts val="0"/>
              </a:spcBef>
              <a:spcAft>
                <a:spcPts val="0"/>
              </a:spcAft>
              <a:buClr>
                <a:schemeClr val="accent3"/>
              </a:buClr>
              <a:buSzPts val="13000"/>
              <a:buNone/>
              <a:defRPr sz="13000">
                <a:solidFill>
                  <a:schemeClr val="accent3"/>
                </a:solidFill>
              </a:defRPr>
            </a:lvl5pPr>
            <a:lvl6pPr lvl="5" algn="ctr">
              <a:spcBef>
                <a:spcPts val="0"/>
              </a:spcBef>
              <a:spcAft>
                <a:spcPts val="0"/>
              </a:spcAft>
              <a:buClr>
                <a:schemeClr val="accent3"/>
              </a:buClr>
              <a:buSzPts val="13000"/>
              <a:buNone/>
              <a:defRPr sz="13000">
                <a:solidFill>
                  <a:schemeClr val="accent3"/>
                </a:solidFill>
              </a:defRPr>
            </a:lvl6pPr>
            <a:lvl7pPr lvl="6" algn="ctr">
              <a:spcBef>
                <a:spcPts val="0"/>
              </a:spcBef>
              <a:spcAft>
                <a:spcPts val="0"/>
              </a:spcAft>
              <a:buClr>
                <a:schemeClr val="accent3"/>
              </a:buClr>
              <a:buSzPts val="13000"/>
              <a:buNone/>
              <a:defRPr sz="13000">
                <a:solidFill>
                  <a:schemeClr val="accent3"/>
                </a:solidFill>
              </a:defRPr>
            </a:lvl7pPr>
            <a:lvl8pPr lvl="7" algn="ctr">
              <a:spcBef>
                <a:spcPts val="0"/>
              </a:spcBef>
              <a:spcAft>
                <a:spcPts val="0"/>
              </a:spcAft>
              <a:buClr>
                <a:schemeClr val="accent3"/>
              </a:buClr>
              <a:buSzPts val="13000"/>
              <a:buNone/>
              <a:defRPr sz="13000">
                <a:solidFill>
                  <a:schemeClr val="accent3"/>
                </a:solidFill>
              </a:defRPr>
            </a:lvl8pPr>
            <a:lvl9pPr lvl="8" algn="ctr">
              <a:spcBef>
                <a:spcPts val="0"/>
              </a:spcBef>
              <a:spcAft>
                <a:spcPts val="0"/>
              </a:spcAft>
              <a:buClr>
                <a:schemeClr val="accent3"/>
              </a:buClr>
              <a:buSzPts val="13000"/>
              <a:buNone/>
              <a:defRPr sz="13000">
                <a:solidFill>
                  <a:schemeClr val="accent3"/>
                </a:solidFill>
              </a:defRPr>
            </a:lvl9pPr>
          </a:lstStyle>
          <a:p>
            <a:r>
              <a:t>xx%</a:t>
            </a:r>
          </a:p>
        </p:txBody>
      </p:sp>
      <p:sp>
        <p:nvSpPr>
          <p:cNvPr id="59" name="Google Shape;59;p11"/>
          <p:cNvSpPr txBox="1">
            <a:spLocks noGrp="1"/>
          </p:cNvSpPr>
          <p:nvPr>
            <p:ph type="body" idx="1"/>
          </p:nvPr>
        </p:nvSpPr>
        <p:spPr>
          <a:xfrm>
            <a:off x="311700" y="2995650"/>
            <a:ext cx="8520600" cy="1071600"/>
          </a:xfrm>
          <a:prstGeom prst="rect">
            <a:avLst/>
          </a:prstGeom>
        </p:spPr>
        <p:txBody>
          <a:bodyPr spcFirstLastPara="1" wrap="square" lIns="91425" tIns="91425" rIns="91425" bIns="91425" anchor="t" anchorCtr="0"/>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60" name="Google Shape;60;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61"/>
        <p:cNvGrpSpPr/>
        <p:nvPr/>
      </p:nvGrpSpPr>
      <p:grpSpPr>
        <a:xfrm>
          <a:off x="0" y="0"/>
          <a:ext cx="0" cy="0"/>
          <a:chOff x="0" y="0"/>
          <a:chExt cx="0" cy="0"/>
        </a:xfrm>
      </p:grpSpPr>
      <p:sp>
        <p:nvSpPr>
          <p:cNvPr id="62" name="Google Shape;62;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1"/>
        <p:cNvGrpSpPr/>
        <p:nvPr/>
      </p:nvGrpSpPr>
      <p:grpSpPr>
        <a:xfrm>
          <a:off x="0" y="0"/>
          <a:ext cx="0" cy="0"/>
          <a:chOff x="0" y="0"/>
          <a:chExt cx="0" cy="0"/>
        </a:xfrm>
      </p:grpSpPr>
      <p:sp>
        <p:nvSpPr>
          <p:cNvPr id="22" name="Google Shape;22;p3"/>
          <p:cNvSpPr/>
          <p:nvPr/>
        </p:nvSpPr>
        <p:spPr>
          <a:xfrm>
            <a:off x="-50" y="2571900"/>
            <a:ext cx="9144000" cy="25716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23;p3"/>
          <p:cNvSpPr txBox="1">
            <a:spLocks noGrp="1"/>
          </p:cNvSpPr>
          <p:nvPr>
            <p:ph type="title"/>
          </p:nvPr>
        </p:nvSpPr>
        <p:spPr>
          <a:xfrm>
            <a:off x="311700" y="814800"/>
            <a:ext cx="8571300" cy="942000"/>
          </a:xfrm>
          <a:prstGeom prst="rect">
            <a:avLst/>
          </a:prstGeom>
        </p:spPr>
        <p:txBody>
          <a:bodyPr spcFirstLastPara="1" wrap="square" lIns="91425" tIns="91425" rIns="91425" bIns="91425" anchor="ctr" anchorCtr="0"/>
          <a:lstStyle>
            <a:lvl1pPr lvl="0" algn="ctr">
              <a:spcBef>
                <a:spcPts val="0"/>
              </a:spcBef>
              <a:spcAft>
                <a:spcPts val="0"/>
              </a:spcAft>
              <a:buSzPts val="3600"/>
              <a:buNone/>
              <a:defRPr/>
            </a:lvl1pPr>
            <a:lvl2pPr lvl="1" algn="ctr">
              <a:spcBef>
                <a:spcPts val="0"/>
              </a:spcBef>
              <a:spcAft>
                <a:spcPts val="0"/>
              </a:spcAft>
              <a:buSzPts val="3600"/>
              <a:buNone/>
              <a:defRPr/>
            </a:lvl2pPr>
            <a:lvl3pPr lvl="2" algn="ctr">
              <a:spcBef>
                <a:spcPts val="0"/>
              </a:spcBef>
              <a:spcAft>
                <a:spcPts val="0"/>
              </a:spcAft>
              <a:buSzPts val="3600"/>
              <a:buNone/>
              <a:defRPr/>
            </a:lvl3pPr>
            <a:lvl4pPr lvl="3" algn="ctr">
              <a:spcBef>
                <a:spcPts val="0"/>
              </a:spcBef>
              <a:spcAft>
                <a:spcPts val="0"/>
              </a:spcAft>
              <a:buSzPts val="3600"/>
              <a:buNone/>
              <a:defRPr/>
            </a:lvl4pPr>
            <a:lvl5pPr lvl="4" algn="ctr">
              <a:spcBef>
                <a:spcPts val="0"/>
              </a:spcBef>
              <a:spcAft>
                <a:spcPts val="0"/>
              </a:spcAft>
              <a:buSzPts val="3600"/>
              <a:buNone/>
              <a:defRPr/>
            </a:lvl5pPr>
            <a:lvl6pPr lvl="5" algn="ctr">
              <a:spcBef>
                <a:spcPts val="0"/>
              </a:spcBef>
              <a:spcAft>
                <a:spcPts val="0"/>
              </a:spcAft>
              <a:buSzPts val="3600"/>
              <a:buNone/>
              <a:defRPr/>
            </a:lvl6pPr>
            <a:lvl7pPr lvl="6" algn="ctr">
              <a:spcBef>
                <a:spcPts val="0"/>
              </a:spcBef>
              <a:spcAft>
                <a:spcPts val="0"/>
              </a:spcAft>
              <a:buSzPts val="3600"/>
              <a:buNone/>
              <a:defRPr/>
            </a:lvl7pPr>
            <a:lvl8pPr lvl="7" algn="ctr">
              <a:spcBef>
                <a:spcPts val="0"/>
              </a:spcBef>
              <a:spcAft>
                <a:spcPts val="0"/>
              </a:spcAft>
              <a:buSzPts val="3600"/>
              <a:buNone/>
              <a:defRPr/>
            </a:lvl8pPr>
            <a:lvl9pPr lvl="8" algn="ctr">
              <a:spcBef>
                <a:spcPts val="0"/>
              </a:spcBef>
              <a:spcAft>
                <a:spcPts val="0"/>
              </a:spcAft>
              <a:buSzPts val="3600"/>
              <a:buNone/>
              <a:defRPr/>
            </a:lvl9pPr>
          </a:lstStyle>
          <a:p>
            <a:endParaRPr/>
          </a:p>
        </p:txBody>
      </p:sp>
      <p:sp>
        <p:nvSpPr>
          <p:cNvPr id="24" name="Google Shape;24;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5"/>
        <p:cNvGrpSpPr/>
        <p:nvPr/>
      </p:nvGrpSpPr>
      <p:grpSpPr>
        <a:xfrm>
          <a:off x="0" y="0"/>
          <a:ext cx="0" cy="0"/>
          <a:chOff x="0" y="0"/>
          <a:chExt cx="0" cy="0"/>
        </a:xfrm>
      </p:grpSpPr>
      <p:sp>
        <p:nvSpPr>
          <p:cNvPr id="26" name="Google Shape;26;p4"/>
          <p:cNvSpPr/>
          <p:nvPr/>
        </p:nvSpPr>
        <p:spPr>
          <a:xfrm>
            <a:off x="-75" y="5045700"/>
            <a:ext cx="9144000" cy="978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4"/>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a:endParaRPr/>
          </a:p>
        </p:txBody>
      </p:sp>
      <p:sp>
        <p:nvSpPr>
          <p:cNvPr id="28" name="Google Shape;28;p4"/>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29" name="Google Shape;2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pic>
        <p:nvPicPr>
          <p:cNvPr id="30" name="Google Shape;30;p4"/>
          <p:cNvPicPr preferRelativeResize="0"/>
          <p:nvPr/>
        </p:nvPicPr>
        <p:blipFill>
          <a:blip r:embed="rId2">
            <a:alphaModFix/>
          </a:blip>
          <a:stretch>
            <a:fillRect/>
          </a:stretch>
        </p:blipFill>
        <p:spPr>
          <a:xfrm>
            <a:off x="7099725" y="76200"/>
            <a:ext cx="1968000" cy="393600"/>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31"/>
        <p:cNvGrpSpPr/>
        <p:nvPr/>
      </p:nvGrpSpPr>
      <p:grpSpPr>
        <a:xfrm>
          <a:off x="0" y="0"/>
          <a:ext cx="0" cy="0"/>
          <a:chOff x="0" y="0"/>
          <a:chExt cx="0" cy="0"/>
        </a:xfrm>
      </p:grpSpPr>
      <p:sp>
        <p:nvSpPr>
          <p:cNvPr id="32" name="Google Shape;32;p5"/>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a:endParaRPr/>
          </a:p>
        </p:txBody>
      </p:sp>
      <p:sp>
        <p:nvSpPr>
          <p:cNvPr id="33" name="Google Shape;33;p5"/>
          <p:cNvSpPr txBox="1">
            <a:spLocks noGrp="1"/>
          </p:cNvSpPr>
          <p:nvPr>
            <p:ph type="body" idx="1"/>
          </p:nvPr>
        </p:nvSpPr>
        <p:spPr>
          <a:xfrm>
            <a:off x="311700" y="1266175"/>
            <a:ext cx="3999900" cy="33027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4" name="Google Shape;34;p5"/>
          <p:cNvSpPr txBox="1">
            <a:spLocks noGrp="1"/>
          </p:cNvSpPr>
          <p:nvPr>
            <p:ph type="body" idx="2"/>
          </p:nvPr>
        </p:nvSpPr>
        <p:spPr>
          <a:xfrm>
            <a:off x="4832400" y="1266175"/>
            <a:ext cx="3999900" cy="33027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5" name="Google Shape;35;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6"/>
        <p:cNvGrpSpPr/>
        <p:nvPr/>
      </p:nvGrpSpPr>
      <p:grpSpPr>
        <a:xfrm>
          <a:off x="0" y="0"/>
          <a:ext cx="0" cy="0"/>
          <a:chOff x="0" y="0"/>
          <a:chExt cx="0" cy="0"/>
        </a:xfrm>
      </p:grpSpPr>
      <p:sp>
        <p:nvSpPr>
          <p:cNvPr id="37" name="Google Shape;37;p6"/>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a:endParaRPr/>
          </a:p>
        </p:txBody>
      </p:sp>
      <p:sp>
        <p:nvSpPr>
          <p:cNvPr id="38" name="Google Shape;38;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9"/>
        <p:cNvGrpSpPr/>
        <p:nvPr/>
      </p:nvGrpSpPr>
      <p:grpSpPr>
        <a:xfrm>
          <a:off x="0" y="0"/>
          <a:ext cx="0" cy="0"/>
          <a:chOff x="0" y="0"/>
          <a:chExt cx="0" cy="0"/>
        </a:xfrm>
      </p:grpSpPr>
      <p:sp>
        <p:nvSpPr>
          <p:cNvPr id="40" name="Google Shape;40;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41" name="Google Shape;41;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42" name="Google Shape;42;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accent6"/>
        </a:solidFill>
        <a:effectLst/>
      </p:bgPr>
    </p:bg>
    <p:spTree>
      <p:nvGrpSpPr>
        <p:cNvPr id="1" name="Shape 43"/>
        <p:cNvGrpSpPr/>
        <p:nvPr/>
      </p:nvGrpSpPr>
      <p:grpSpPr>
        <a:xfrm>
          <a:off x="0" y="0"/>
          <a:ext cx="0" cy="0"/>
          <a:chOff x="0" y="0"/>
          <a:chExt cx="0" cy="0"/>
        </a:xfrm>
      </p:grpSpPr>
      <p:sp>
        <p:nvSpPr>
          <p:cNvPr id="44" name="Google Shape;44;p8"/>
          <p:cNvSpPr txBox="1">
            <a:spLocks noGrp="1"/>
          </p:cNvSpPr>
          <p:nvPr>
            <p:ph type="title"/>
          </p:nvPr>
        </p:nvSpPr>
        <p:spPr>
          <a:xfrm>
            <a:off x="490250" y="526350"/>
            <a:ext cx="5613600" cy="4090800"/>
          </a:xfrm>
          <a:prstGeom prst="rect">
            <a:avLst/>
          </a:prstGeom>
        </p:spPr>
        <p:txBody>
          <a:bodyPr spcFirstLastPara="1" wrap="square" lIns="91425" tIns="91425" rIns="91425" bIns="91425" anchor="ctr" anchorCtr="0"/>
          <a:lstStyle>
            <a:lvl1pPr lvl="0">
              <a:spcBef>
                <a:spcPts val="0"/>
              </a:spcBef>
              <a:spcAft>
                <a:spcPts val="0"/>
              </a:spcAft>
              <a:buClr>
                <a:schemeClr val="dk2"/>
              </a:buClr>
              <a:buSzPts val="5400"/>
              <a:buNone/>
              <a:defRPr sz="5400" b="0">
                <a:solidFill>
                  <a:schemeClr val="dk2"/>
                </a:solidFill>
              </a:defRPr>
            </a:lvl1pPr>
            <a:lvl2pPr lvl="1">
              <a:spcBef>
                <a:spcPts val="0"/>
              </a:spcBef>
              <a:spcAft>
                <a:spcPts val="0"/>
              </a:spcAft>
              <a:buClr>
                <a:schemeClr val="dk2"/>
              </a:buClr>
              <a:buSzPts val="5400"/>
              <a:buNone/>
              <a:defRPr sz="5400" b="0">
                <a:solidFill>
                  <a:schemeClr val="dk2"/>
                </a:solidFill>
              </a:defRPr>
            </a:lvl2pPr>
            <a:lvl3pPr lvl="2">
              <a:spcBef>
                <a:spcPts val="0"/>
              </a:spcBef>
              <a:spcAft>
                <a:spcPts val="0"/>
              </a:spcAft>
              <a:buClr>
                <a:schemeClr val="dk2"/>
              </a:buClr>
              <a:buSzPts val="5400"/>
              <a:buNone/>
              <a:defRPr sz="5400" b="0">
                <a:solidFill>
                  <a:schemeClr val="dk2"/>
                </a:solidFill>
              </a:defRPr>
            </a:lvl3pPr>
            <a:lvl4pPr lvl="3">
              <a:spcBef>
                <a:spcPts val="0"/>
              </a:spcBef>
              <a:spcAft>
                <a:spcPts val="0"/>
              </a:spcAft>
              <a:buClr>
                <a:schemeClr val="dk2"/>
              </a:buClr>
              <a:buSzPts val="5400"/>
              <a:buNone/>
              <a:defRPr sz="5400" b="0">
                <a:solidFill>
                  <a:schemeClr val="dk2"/>
                </a:solidFill>
              </a:defRPr>
            </a:lvl4pPr>
            <a:lvl5pPr lvl="4">
              <a:spcBef>
                <a:spcPts val="0"/>
              </a:spcBef>
              <a:spcAft>
                <a:spcPts val="0"/>
              </a:spcAft>
              <a:buClr>
                <a:schemeClr val="dk2"/>
              </a:buClr>
              <a:buSzPts val="5400"/>
              <a:buNone/>
              <a:defRPr sz="5400" b="0">
                <a:solidFill>
                  <a:schemeClr val="dk2"/>
                </a:solidFill>
              </a:defRPr>
            </a:lvl5pPr>
            <a:lvl6pPr lvl="5">
              <a:spcBef>
                <a:spcPts val="0"/>
              </a:spcBef>
              <a:spcAft>
                <a:spcPts val="0"/>
              </a:spcAft>
              <a:buClr>
                <a:schemeClr val="dk2"/>
              </a:buClr>
              <a:buSzPts val="5400"/>
              <a:buNone/>
              <a:defRPr sz="5400" b="0">
                <a:solidFill>
                  <a:schemeClr val="dk2"/>
                </a:solidFill>
              </a:defRPr>
            </a:lvl6pPr>
            <a:lvl7pPr lvl="6">
              <a:spcBef>
                <a:spcPts val="0"/>
              </a:spcBef>
              <a:spcAft>
                <a:spcPts val="0"/>
              </a:spcAft>
              <a:buClr>
                <a:schemeClr val="dk2"/>
              </a:buClr>
              <a:buSzPts val="5400"/>
              <a:buNone/>
              <a:defRPr sz="5400" b="0">
                <a:solidFill>
                  <a:schemeClr val="dk2"/>
                </a:solidFill>
              </a:defRPr>
            </a:lvl7pPr>
            <a:lvl8pPr lvl="7">
              <a:spcBef>
                <a:spcPts val="0"/>
              </a:spcBef>
              <a:spcAft>
                <a:spcPts val="0"/>
              </a:spcAft>
              <a:buClr>
                <a:schemeClr val="dk2"/>
              </a:buClr>
              <a:buSzPts val="5400"/>
              <a:buNone/>
              <a:defRPr sz="5400" b="0">
                <a:solidFill>
                  <a:schemeClr val="dk2"/>
                </a:solidFill>
              </a:defRPr>
            </a:lvl8pPr>
            <a:lvl9pPr lvl="8">
              <a:spcBef>
                <a:spcPts val="0"/>
              </a:spcBef>
              <a:spcAft>
                <a:spcPts val="0"/>
              </a:spcAft>
              <a:buClr>
                <a:schemeClr val="dk2"/>
              </a:buClr>
              <a:buSzPts val="5400"/>
              <a:buNone/>
              <a:defRPr sz="5400" b="0">
                <a:solidFill>
                  <a:schemeClr val="dk2"/>
                </a:solidFill>
              </a:defRPr>
            </a:lvl9pPr>
          </a:lstStyle>
          <a:p>
            <a:endParaRPr/>
          </a:p>
        </p:txBody>
      </p:sp>
      <p:sp>
        <p:nvSpPr>
          <p:cNvPr id="45" name="Google Shape;45;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46"/>
        <p:cNvGrpSpPr/>
        <p:nvPr/>
      </p:nvGrpSpPr>
      <p:grpSpPr>
        <a:xfrm>
          <a:off x="0" y="0"/>
          <a:ext cx="0" cy="0"/>
          <a:chOff x="0" y="0"/>
          <a:chExt cx="0" cy="0"/>
        </a:xfrm>
      </p:grpSpPr>
      <p:sp>
        <p:nvSpPr>
          <p:cNvPr id="47" name="Google Shape;47;p9"/>
          <p:cNvSpPr/>
          <p:nvPr/>
        </p:nvSpPr>
        <p:spPr>
          <a:xfrm>
            <a:off x="4572000" y="0"/>
            <a:ext cx="4572000" cy="51435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48" name="Google Shape;48;p9"/>
          <p:cNvCxnSpPr/>
          <p:nvPr/>
        </p:nvCxnSpPr>
        <p:spPr>
          <a:xfrm>
            <a:off x="5029675" y="4495500"/>
            <a:ext cx="468300" cy="0"/>
          </a:xfrm>
          <a:prstGeom prst="straightConnector1">
            <a:avLst/>
          </a:prstGeom>
          <a:noFill/>
          <a:ln w="19050" cap="flat" cmpd="sng">
            <a:solidFill>
              <a:schemeClr val="lt1"/>
            </a:solidFill>
            <a:prstDash val="solid"/>
            <a:round/>
            <a:headEnd type="none" w="sm" len="sm"/>
            <a:tailEnd type="none" w="sm" len="sm"/>
          </a:ln>
        </p:spPr>
      </p:cxnSp>
      <p:sp>
        <p:nvSpPr>
          <p:cNvPr id="49" name="Google Shape;49;p9"/>
          <p:cNvSpPr txBox="1">
            <a:spLocks noGrp="1"/>
          </p:cNvSpPr>
          <p:nvPr>
            <p:ph type="title"/>
          </p:nvPr>
        </p:nvSpPr>
        <p:spPr>
          <a:xfrm>
            <a:off x="265500" y="1039675"/>
            <a:ext cx="4045200" cy="1675800"/>
          </a:xfrm>
          <a:prstGeom prst="rect">
            <a:avLst/>
          </a:prstGeom>
        </p:spPr>
        <p:txBody>
          <a:bodyPr spcFirstLastPara="1" wrap="square" lIns="91425" tIns="91425" rIns="91425" bIns="91425" anchor="b" anchorCtr="0"/>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50" name="Google Shape;50;p9"/>
          <p:cNvSpPr txBox="1">
            <a:spLocks noGrp="1"/>
          </p:cNvSpPr>
          <p:nvPr>
            <p:ph type="subTitle" idx="1"/>
          </p:nvPr>
        </p:nvSpPr>
        <p:spPr>
          <a:xfrm>
            <a:off x="265500" y="2726875"/>
            <a:ext cx="4045200" cy="12351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51" name="Google Shape;51;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lstStyle>
            <a:lvl1pPr marL="457200" lvl="0" indent="-342900">
              <a:spcBef>
                <a:spcPts val="0"/>
              </a:spcBef>
              <a:spcAft>
                <a:spcPts val="0"/>
              </a:spcAft>
              <a:buClr>
                <a:schemeClr val="lt1"/>
              </a:buClr>
              <a:buSzPts val="1800"/>
              <a:buChar char="●"/>
              <a:defRPr>
                <a:solidFill>
                  <a:schemeClr val="lt1"/>
                </a:solidFill>
              </a:defRPr>
            </a:lvl1pPr>
            <a:lvl2pPr marL="914400" lvl="1" indent="-317500">
              <a:spcBef>
                <a:spcPts val="1600"/>
              </a:spcBef>
              <a:spcAft>
                <a:spcPts val="0"/>
              </a:spcAft>
              <a:buClr>
                <a:schemeClr val="lt1"/>
              </a:buClr>
              <a:buSzPts val="1400"/>
              <a:buChar char="○"/>
              <a:defRPr>
                <a:solidFill>
                  <a:schemeClr val="lt1"/>
                </a:solidFill>
              </a:defRPr>
            </a:lvl2pPr>
            <a:lvl3pPr marL="1371600" lvl="2" indent="-317500">
              <a:spcBef>
                <a:spcPts val="1600"/>
              </a:spcBef>
              <a:spcAft>
                <a:spcPts val="0"/>
              </a:spcAft>
              <a:buClr>
                <a:schemeClr val="lt1"/>
              </a:buClr>
              <a:buSzPts val="1400"/>
              <a:buChar char="■"/>
              <a:defRPr>
                <a:solidFill>
                  <a:schemeClr val="lt1"/>
                </a:solidFill>
              </a:defRPr>
            </a:lvl3pPr>
            <a:lvl4pPr marL="1828800" lvl="3" indent="-317500">
              <a:spcBef>
                <a:spcPts val="1600"/>
              </a:spcBef>
              <a:spcAft>
                <a:spcPts val="0"/>
              </a:spcAft>
              <a:buClr>
                <a:schemeClr val="lt1"/>
              </a:buClr>
              <a:buSzPts val="1400"/>
              <a:buChar char="●"/>
              <a:defRPr>
                <a:solidFill>
                  <a:schemeClr val="lt1"/>
                </a:solidFill>
              </a:defRPr>
            </a:lvl4pPr>
            <a:lvl5pPr marL="2286000" lvl="4" indent="-317500">
              <a:spcBef>
                <a:spcPts val="1600"/>
              </a:spcBef>
              <a:spcAft>
                <a:spcPts val="0"/>
              </a:spcAft>
              <a:buClr>
                <a:schemeClr val="lt1"/>
              </a:buClr>
              <a:buSzPts val="1400"/>
              <a:buChar char="○"/>
              <a:defRPr>
                <a:solidFill>
                  <a:schemeClr val="lt1"/>
                </a:solidFill>
              </a:defRPr>
            </a:lvl5pPr>
            <a:lvl6pPr marL="2743200" lvl="5" indent="-317500">
              <a:spcBef>
                <a:spcPts val="1600"/>
              </a:spcBef>
              <a:spcAft>
                <a:spcPts val="0"/>
              </a:spcAft>
              <a:buClr>
                <a:schemeClr val="lt1"/>
              </a:buClr>
              <a:buSzPts val="1400"/>
              <a:buChar char="■"/>
              <a:defRPr>
                <a:solidFill>
                  <a:schemeClr val="lt1"/>
                </a:solidFill>
              </a:defRPr>
            </a:lvl6pPr>
            <a:lvl7pPr marL="3200400" lvl="6" indent="-317500">
              <a:spcBef>
                <a:spcPts val="1600"/>
              </a:spcBef>
              <a:spcAft>
                <a:spcPts val="0"/>
              </a:spcAft>
              <a:buClr>
                <a:schemeClr val="lt1"/>
              </a:buClr>
              <a:buSzPts val="1400"/>
              <a:buChar char="●"/>
              <a:defRPr>
                <a:solidFill>
                  <a:schemeClr val="lt1"/>
                </a:solidFill>
              </a:defRPr>
            </a:lvl7pPr>
            <a:lvl8pPr marL="3657600" lvl="7" indent="-317500">
              <a:spcBef>
                <a:spcPts val="1600"/>
              </a:spcBef>
              <a:spcAft>
                <a:spcPts val="0"/>
              </a:spcAft>
              <a:buClr>
                <a:schemeClr val="lt1"/>
              </a:buClr>
              <a:buSzPts val="1400"/>
              <a:buChar char="○"/>
              <a:defRPr>
                <a:solidFill>
                  <a:schemeClr val="lt1"/>
                </a:solidFill>
              </a:defRPr>
            </a:lvl8pPr>
            <a:lvl9pPr marL="4114800" lvl="8" indent="-317500">
              <a:spcBef>
                <a:spcPts val="1600"/>
              </a:spcBef>
              <a:spcAft>
                <a:spcPts val="1600"/>
              </a:spcAft>
              <a:buClr>
                <a:schemeClr val="lt1"/>
              </a:buClr>
              <a:buSzPts val="1400"/>
              <a:buChar char="■"/>
              <a:defRPr>
                <a:solidFill>
                  <a:schemeClr val="lt1"/>
                </a:solidFill>
              </a:defRPr>
            </a:lvl9pPr>
          </a:lstStyle>
          <a:p>
            <a:endParaRPr/>
          </a:p>
        </p:txBody>
      </p:sp>
      <p:sp>
        <p:nvSpPr>
          <p:cNvPr id="52" name="Google Shape;52;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53"/>
        <p:cNvGrpSpPr/>
        <p:nvPr/>
      </p:nvGrpSpPr>
      <p:grpSpPr>
        <a:xfrm>
          <a:off x="0" y="0"/>
          <a:ext cx="0" cy="0"/>
          <a:chOff x="0" y="0"/>
          <a:chExt cx="0" cy="0"/>
        </a:xfrm>
      </p:grpSpPr>
      <p:sp>
        <p:nvSpPr>
          <p:cNvPr id="54" name="Google Shape;54;p10"/>
          <p:cNvSpPr txBox="1">
            <a:spLocks noGrp="1"/>
          </p:cNvSpPr>
          <p:nvPr>
            <p:ph type="body" idx="1"/>
          </p:nvPr>
        </p:nvSpPr>
        <p:spPr>
          <a:xfrm>
            <a:off x="311700" y="4230725"/>
            <a:ext cx="5998800" cy="598800"/>
          </a:xfrm>
          <a:prstGeom prst="rect">
            <a:avLst/>
          </a:prstGeom>
        </p:spPr>
        <p:txBody>
          <a:bodyPr spcFirstLastPara="1" wrap="square" lIns="91425" tIns="91425" rIns="91425" bIns="91425" anchor="ctr" anchorCtr="0"/>
          <a:lstStyle>
            <a:lvl1pPr marL="457200" lvl="0" indent="-228600">
              <a:lnSpc>
                <a:spcPct val="100000"/>
              </a:lnSpc>
              <a:spcBef>
                <a:spcPts val="0"/>
              </a:spcBef>
              <a:spcAft>
                <a:spcPts val="0"/>
              </a:spcAft>
              <a:buSzPts val="2400"/>
              <a:buFont typeface="PT Sans Narrow"/>
              <a:buNone/>
              <a:defRPr sz="2400">
                <a:latin typeface="PT Sans Narrow"/>
                <a:ea typeface="PT Sans Narrow"/>
                <a:cs typeface="PT Sans Narrow"/>
                <a:sym typeface="PT Sans Narrow"/>
              </a:defRPr>
            </a:lvl1pPr>
          </a:lstStyle>
          <a:p>
            <a:endParaRPr/>
          </a:p>
        </p:txBody>
      </p:sp>
      <p:sp>
        <p:nvSpPr>
          <p:cNvPr id="55" name="Google Shape;55;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tropic">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707400"/>
          </a:xfrm>
          <a:prstGeom prst="rect">
            <a:avLst/>
          </a:prstGeom>
          <a:noFill/>
          <a:ln>
            <a:noFill/>
          </a:ln>
        </p:spPr>
        <p:txBody>
          <a:bodyPr spcFirstLastPara="1" wrap="square" lIns="91425" tIns="91425" rIns="91425" bIns="91425" anchor="t" anchorCtr="0"/>
          <a:lstStyle>
            <a:lvl1pPr lvl="0">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1pPr>
            <a:lvl2pPr lvl="1">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2pPr>
            <a:lvl3pPr lvl="2">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3pPr>
            <a:lvl4pPr lvl="3">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4pPr>
            <a:lvl5pPr lvl="4">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5pPr>
            <a:lvl6pPr lvl="5">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6pPr>
            <a:lvl7pPr lvl="6">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7pPr>
            <a:lvl8pPr lvl="7">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8pPr>
            <a:lvl9pPr lvl="8">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9pPr>
          </a:lstStyle>
          <a:p>
            <a:endParaRPr/>
          </a:p>
        </p:txBody>
      </p:sp>
      <p:sp>
        <p:nvSpPr>
          <p:cNvPr id="7" name="Google Shape;7;p1"/>
          <p:cNvSpPr txBox="1">
            <a:spLocks noGrp="1"/>
          </p:cNvSpPr>
          <p:nvPr>
            <p:ph type="body" idx="1"/>
          </p:nvPr>
        </p:nvSpPr>
        <p:spPr>
          <a:xfrm>
            <a:off x="311700" y="1266325"/>
            <a:ext cx="8520600" cy="3302700"/>
          </a:xfrm>
          <a:prstGeom prst="rect">
            <a:avLst/>
          </a:prstGeom>
          <a:noFill/>
          <a:ln>
            <a:noFill/>
          </a:ln>
        </p:spPr>
        <p:txBody>
          <a:bodyPr spcFirstLastPara="1" wrap="square" lIns="91425" tIns="91425" rIns="91425" bIns="91425" anchor="t" anchorCtr="0"/>
          <a:lstStyle>
            <a:lvl1pPr marL="457200" lvl="0" indent="-342900">
              <a:lnSpc>
                <a:spcPct val="115000"/>
              </a:lnSpc>
              <a:spcBef>
                <a:spcPts val="0"/>
              </a:spcBef>
              <a:spcAft>
                <a:spcPts val="0"/>
              </a:spcAft>
              <a:buClr>
                <a:schemeClr val="dk2"/>
              </a:buClr>
              <a:buSzPts val="1800"/>
              <a:buFont typeface="Open Sans"/>
              <a:buChar char="●"/>
              <a:defRPr sz="1800">
                <a:solidFill>
                  <a:schemeClr val="dk2"/>
                </a:solidFill>
                <a:latin typeface="Open Sans"/>
                <a:ea typeface="Open Sans"/>
                <a:cs typeface="Open Sans"/>
                <a:sym typeface="Open Sans"/>
              </a:defRPr>
            </a:lvl1pPr>
            <a:lvl2pPr marL="914400" lvl="1"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2pPr>
            <a:lvl3pPr marL="1371600" lvl="2"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3pPr>
            <a:lvl4pPr marL="1828800" lvl="3"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4pPr>
            <a:lvl5pPr marL="2286000" lvl="4"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5pPr>
            <a:lvl6pPr marL="2743200" lvl="5"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6pPr>
            <a:lvl7pPr marL="3200400" lvl="6"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7pPr>
            <a:lvl8pPr marL="3657600" lvl="7"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8pPr>
            <a:lvl9pPr marL="4114800" lvl="8" indent="-317500">
              <a:lnSpc>
                <a:spcPct val="115000"/>
              </a:lnSpc>
              <a:spcBef>
                <a:spcPts val="1600"/>
              </a:spcBef>
              <a:spcAft>
                <a:spcPts val="1600"/>
              </a:spcAft>
              <a:buClr>
                <a:schemeClr val="dk2"/>
              </a:buClr>
              <a:buSzPts val="1400"/>
              <a:buFont typeface="Open Sans"/>
              <a:buChar char="■"/>
              <a:defRPr>
                <a:solidFill>
                  <a:schemeClr val="dk2"/>
                </a:solidFill>
                <a:latin typeface="Open Sans"/>
                <a:ea typeface="Open Sans"/>
                <a:cs typeface="Open Sans"/>
                <a:sym typeface="Open Sans"/>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latin typeface="Open Sans"/>
                <a:ea typeface="Open Sans"/>
                <a:cs typeface="Open Sans"/>
                <a:sym typeface="Open Sans"/>
              </a:defRPr>
            </a:lvl1pPr>
            <a:lvl2pPr lvl="1" algn="r">
              <a:buNone/>
              <a:defRPr sz="1000">
                <a:solidFill>
                  <a:schemeClr val="dk2"/>
                </a:solidFill>
                <a:latin typeface="Open Sans"/>
                <a:ea typeface="Open Sans"/>
                <a:cs typeface="Open Sans"/>
                <a:sym typeface="Open Sans"/>
              </a:defRPr>
            </a:lvl2pPr>
            <a:lvl3pPr lvl="2" algn="r">
              <a:buNone/>
              <a:defRPr sz="1000">
                <a:solidFill>
                  <a:schemeClr val="dk2"/>
                </a:solidFill>
                <a:latin typeface="Open Sans"/>
                <a:ea typeface="Open Sans"/>
                <a:cs typeface="Open Sans"/>
                <a:sym typeface="Open Sans"/>
              </a:defRPr>
            </a:lvl3pPr>
            <a:lvl4pPr lvl="3" algn="r">
              <a:buNone/>
              <a:defRPr sz="1000">
                <a:solidFill>
                  <a:schemeClr val="dk2"/>
                </a:solidFill>
                <a:latin typeface="Open Sans"/>
                <a:ea typeface="Open Sans"/>
                <a:cs typeface="Open Sans"/>
                <a:sym typeface="Open Sans"/>
              </a:defRPr>
            </a:lvl4pPr>
            <a:lvl5pPr lvl="4" algn="r">
              <a:buNone/>
              <a:defRPr sz="1000">
                <a:solidFill>
                  <a:schemeClr val="dk2"/>
                </a:solidFill>
                <a:latin typeface="Open Sans"/>
                <a:ea typeface="Open Sans"/>
                <a:cs typeface="Open Sans"/>
                <a:sym typeface="Open Sans"/>
              </a:defRPr>
            </a:lvl5pPr>
            <a:lvl6pPr lvl="5" algn="r">
              <a:buNone/>
              <a:defRPr sz="1000">
                <a:solidFill>
                  <a:schemeClr val="dk2"/>
                </a:solidFill>
                <a:latin typeface="Open Sans"/>
                <a:ea typeface="Open Sans"/>
                <a:cs typeface="Open Sans"/>
                <a:sym typeface="Open Sans"/>
              </a:defRPr>
            </a:lvl6pPr>
            <a:lvl7pPr lvl="6" algn="r">
              <a:buNone/>
              <a:defRPr sz="1000">
                <a:solidFill>
                  <a:schemeClr val="dk2"/>
                </a:solidFill>
                <a:latin typeface="Open Sans"/>
                <a:ea typeface="Open Sans"/>
                <a:cs typeface="Open Sans"/>
                <a:sym typeface="Open Sans"/>
              </a:defRPr>
            </a:lvl7pPr>
            <a:lvl8pPr lvl="7" algn="r">
              <a:buNone/>
              <a:defRPr sz="1000">
                <a:solidFill>
                  <a:schemeClr val="dk2"/>
                </a:solidFill>
                <a:latin typeface="Open Sans"/>
                <a:ea typeface="Open Sans"/>
                <a:cs typeface="Open Sans"/>
                <a:sym typeface="Open Sans"/>
              </a:defRPr>
            </a:lvl8pPr>
            <a:lvl9pPr lvl="8" algn="r">
              <a:buNone/>
              <a:defRPr sz="1000">
                <a:solidFill>
                  <a:schemeClr val="dk2"/>
                </a:solidFill>
                <a:latin typeface="Open Sans"/>
                <a:ea typeface="Open Sans"/>
                <a:cs typeface="Open Sans"/>
                <a:sym typeface="Open Sans"/>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hyperlink" Target="http://www.mesotheliomaveteran.org/" TargetMode="External"/><Relationship Id="rId2" Type="http://schemas.openxmlformats.org/officeDocument/2006/relationships/notesSlide" Target="../notesSlides/notesSlide16.xml"/><Relationship Id="rId1" Type="http://schemas.openxmlformats.org/officeDocument/2006/relationships/slideLayout" Target="../slideLayouts/slideLayout3.xml"/><Relationship Id="rId6" Type="http://schemas.openxmlformats.org/officeDocument/2006/relationships/hyperlink" Target="mailto:ddipietro@asbestos.com" TargetMode="External"/><Relationship Id="rId5" Type="http://schemas.openxmlformats.org/officeDocument/2006/relationships/hyperlink" Target="mailto:amunz@asbestos.com" TargetMode="External"/><Relationship Id="rId4" Type="http://schemas.openxmlformats.org/officeDocument/2006/relationships/hyperlink" Target="mailto:veteranoutreach@asbestos.com"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8" name="Google Shape;68;p13"/>
          <p:cNvSpPr txBox="1">
            <a:spLocks noGrp="1"/>
          </p:cNvSpPr>
          <p:nvPr>
            <p:ph type="subTitle" idx="1"/>
          </p:nvPr>
        </p:nvSpPr>
        <p:spPr>
          <a:xfrm>
            <a:off x="2059404" y="3008924"/>
            <a:ext cx="4870500" cy="792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dirty="0" smtClean="0">
                <a:solidFill>
                  <a:srgbClr val="0000FF"/>
                </a:solidFill>
              </a:rPr>
              <a:t>Asbestos </a:t>
            </a:r>
            <a:r>
              <a:rPr lang="en" dirty="0">
                <a:solidFill>
                  <a:srgbClr val="0000FF"/>
                </a:solidFill>
              </a:rPr>
              <a:t>Claims Training</a:t>
            </a:r>
            <a:endParaRPr dirty="0">
              <a:solidFill>
                <a:srgbClr val="0000FF"/>
              </a:solidFill>
            </a:endParaRPr>
          </a:p>
        </p:txBody>
      </p:sp>
      <p:sp>
        <p:nvSpPr>
          <p:cNvPr id="5" name="Google Shape;68;p13"/>
          <p:cNvSpPr txBox="1">
            <a:spLocks/>
          </p:cNvSpPr>
          <p:nvPr/>
        </p:nvSpPr>
        <p:spPr>
          <a:xfrm>
            <a:off x="2222563" y="4250822"/>
            <a:ext cx="4870500" cy="79260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ctr" rtl="0">
              <a:lnSpc>
                <a:spcPct val="100000"/>
              </a:lnSpc>
              <a:spcBef>
                <a:spcPts val="0"/>
              </a:spcBef>
              <a:spcAft>
                <a:spcPts val="0"/>
              </a:spcAft>
              <a:buClr>
                <a:schemeClr val="dk2"/>
              </a:buClr>
              <a:buSzPts val="2400"/>
              <a:buFont typeface="Open Sans"/>
              <a:buNone/>
              <a:defRPr sz="2400" b="0" i="0" u="none" strike="noStrike" cap="none">
                <a:solidFill>
                  <a:schemeClr val="dk2"/>
                </a:solidFill>
                <a:latin typeface="Open Sans"/>
                <a:ea typeface="Open Sans"/>
                <a:cs typeface="Open Sans"/>
                <a:sym typeface="Open Sans"/>
              </a:defRPr>
            </a:lvl1pPr>
            <a:lvl2pPr marL="914400" marR="0" lvl="1" indent="-317500" algn="ctr" rtl="0">
              <a:lnSpc>
                <a:spcPct val="100000"/>
              </a:lnSpc>
              <a:spcBef>
                <a:spcPts val="0"/>
              </a:spcBef>
              <a:spcAft>
                <a:spcPts val="0"/>
              </a:spcAft>
              <a:buClr>
                <a:schemeClr val="dk2"/>
              </a:buClr>
              <a:buSzPts val="2400"/>
              <a:buFont typeface="Open Sans"/>
              <a:buNone/>
              <a:defRPr sz="2400" b="0" i="0" u="none" strike="noStrike" cap="none">
                <a:solidFill>
                  <a:schemeClr val="dk2"/>
                </a:solidFill>
                <a:latin typeface="Open Sans"/>
                <a:ea typeface="Open Sans"/>
                <a:cs typeface="Open Sans"/>
                <a:sym typeface="Open Sans"/>
              </a:defRPr>
            </a:lvl2pPr>
            <a:lvl3pPr marL="1371600" marR="0" lvl="2" indent="-317500" algn="ctr" rtl="0">
              <a:lnSpc>
                <a:spcPct val="100000"/>
              </a:lnSpc>
              <a:spcBef>
                <a:spcPts val="0"/>
              </a:spcBef>
              <a:spcAft>
                <a:spcPts val="0"/>
              </a:spcAft>
              <a:buClr>
                <a:schemeClr val="dk2"/>
              </a:buClr>
              <a:buSzPts val="2400"/>
              <a:buFont typeface="Open Sans"/>
              <a:buNone/>
              <a:defRPr sz="2400" b="0" i="0" u="none" strike="noStrike" cap="none">
                <a:solidFill>
                  <a:schemeClr val="dk2"/>
                </a:solidFill>
                <a:latin typeface="Open Sans"/>
                <a:ea typeface="Open Sans"/>
                <a:cs typeface="Open Sans"/>
                <a:sym typeface="Open Sans"/>
              </a:defRPr>
            </a:lvl3pPr>
            <a:lvl4pPr marL="1828800" marR="0" lvl="3" indent="-317500" algn="ctr" rtl="0">
              <a:lnSpc>
                <a:spcPct val="100000"/>
              </a:lnSpc>
              <a:spcBef>
                <a:spcPts val="0"/>
              </a:spcBef>
              <a:spcAft>
                <a:spcPts val="0"/>
              </a:spcAft>
              <a:buClr>
                <a:schemeClr val="dk2"/>
              </a:buClr>
              <a:buSzPts val="2400"/>
              <a:buFont typeface="Open Sans"/>
              <a:buNone/>
              <a:defRPr sz="2400" b="0" i="0" u="none" strike="noStrike" cap="none">
                <a:solidFill>
                  <a:schemeClr val="dk2"/>
                </a:solidFill>
                <a:latin typeface="Open Sans"/>
                <a:ea typeface="Open Sans"/>
                <a:cs typeface="Open Sans"/>
                <a:sym typeface="Open Sans"/>
              </a:defRPr>
            </a:lvl4pPr>
            <a:lvl5pPr marL="2286000" marR="0" lvl="4" indent="-317500" algn="ctr" rtl="0">
              <a:lnSpc>
                <a:spcPct val="100000"/>
              </a:lnSpc>
              <a:spcBef>
                <a:spcPts val="0"/>
              </a:spcBef>
              <a:spcAft>
                <a:spcPts val="0"/>
              </a:spcAft>
              <a:buClr>
                <a:schemeClr val="dk2"/>
              </a:buClr>
              <a:buSzPts val="2400"/>
              <a:buFont typeface="Open Sans"/>
              <a:buNone/>
              <a:defRPr sz="2400" b="0" i="0" u="none" strike="noStrike" cap="none">
                <a:solidFill>
                  <a:schemeClr val="dk2"/>
                </a:solidFill>
                <a:latin typeface="Open Sans"/>
                <a:ea typeface="Open Sans"/>
                <a:cs typeface="Open Sans"/>
                <a:sym typeface="Open Sans"/>
              </a:defRPr>
            </a:lvl5pPr>
            <a:lvl6pPr marL="2743200" marR="0" lvl="5" indent="-317500" algn="ctr" rtl="0">
              <a:lnSpc>
                <a:spcPct val="100000"/>
              </a:lnSpc>
              <a:spcBef>
                <a:spcPts val="0"/>
              </a:spcBef>
              <a:spcAft>
                <a:spcPts val="0"/>
              </a:spcAft>
              <a:buClr>
                <a:schemeClr val="dk2"/>
              </a:buClr>
              <a:buSzPts val="2400"/>
              <a:buFont typeface="Open Sans"/>
              <a:buNone/>
              <a:defRPr sz="2400" b="0" i="0" u="none" strike="noStrike" cap="none">
                <a:solidFill>
                  <a:schemeClr val="dk2"/>
                </a:solidFill>
                <a:latin typeface="Open Sans"/>
                <a:ea typeface="Open Sans"/>
                <a:cs typeface="Open Sans"/>
                <a:sym typeface="Open Sans"/>
              </a:defRPr>
            </a:lvl6pPr>
            <a:lvl7pPr marL="3200400" marR="0" lvl="6" indent="-317500" algn="ctr" rtl="0">
              <a:lnSpc>
                <a:spcPct val="100000"/>
              </a:lnSpc>
              <a:spcBef>
                <a:spcPts val="0"/>
              </a:spcBef>
              <a:spcAft>
                <a:spcPts val="0"/>
              </a:spcAft>
              <a:buClr>
                <a:schemeClr val="dk2"/>
              </a:buClr>
              <a:buSzPts val="2400"/>
              <a:buFont typeface="Open Sans"/>
              <a:buNone/>
              <a:defRPr sz="2400" b="0" i="0" u="none" strike="noStrike" cap="none">
                <a:solidFill>
                  <a:schemeClr val="dk2"/>
                </a:solidFill>
                <a:latin typeface="Open Sans"/>
                <a:ea typeface="Open Sans"/>
                <a:cs typeface="Open Sans"/>
                <a:sym typeface="Open Sans"/>
              </a:defRPr>
            </a:lvl7pPr>
            <a:lvl8pPr marL="3657600" marR="0" lvl="7" indent="-317500" algn="ctr" rtl="0">
              <a:lnSpc>
                <a:spcPct val="100000"/>
              </a:lnSpc>
              <a:spcBef>
                <a:spcPts val="0"/>
              </a:spcBef>
              <a:spcAft>
                <a:spcPts val="0"/>
              </a:spcAft>
              <a:buClr>
                <a:schemeClr val="dk2"/>
              </a:buClr>
              <a:buSzPts val="2400"/>
              <a:buFont typeface="Open Sans"/>
              <a:buNone/>
              <a:defRPr sz="2400" b="0" i="0" u="none" strike="noStrike" cap="none">
                <a:solidFill>
                  <a:schemeClr val="dk2"/>
                </a:solidFill>
                <a:latin typeface="Open Sans"/>
                <a:ea typeface="Open Sans"/>
                <a:cs typeface="Open Sans"/>
                <a:sym typeface="Open Sans"/>
              </a:defRPr>
            </a:lvl8pPr>
            <a:lvl9pPr marL="4114800" marR="0" lvl="8" indent="-317500" algn="ctr" rtl="0">
              <a:lnSpc>
                <a:spcPct val="100000"/>
              </a:lnSpc>
              <a:spcBef>
                <a:spcPts val="0"/>
              </a:spcBef>
              <a:spcAft>
                <a:spcPts val="0"/>
              </a:spcAft>
              <a:buClr>
                <a:schemeClr val="dk2"/>
              </a:buClr>
              <a:buSzPts val="2400"/>
              <a:buFont typeface="Open Sans"/>
              <a:buNone/>
              <a:defRPr sz="2400" b="0" i="0" u="none" strike="noStrike" cap="none">
                <a:solidFill>
                  <a:schemeClr val="dk2"/>
                </a:solidFill>
                <a:latin typeface="Open Sans"/>
                <a:ea typeface="Open Sans"/>
                <a:cs typeface="Open Sans"/>
                <a:sym typeface="Open Sans"/>
              </a:defRPr>
            </a:lvl9pPr>
          </a:lstStyle>
          <a:p>
            <a:pPr marL="0" indent="0"/>
            <a:r>
              <a:rPr lang="en-US" dirty="0" smtClean="0"/>
              <a:t>Aaron Munz 888-327-8271</a:t>
            </a:r>
          </a:p>
          <a:p>
            <a:pPr marL="0" indent="0"/>
            <a:r>
              <a:rPr lang="en-US" dirty="0" smtClean="0"/>
              <a:t>veteranoutreach@asbestos.com</a:t>
            </a:r>
            <a:endParaRPr lang="en-US" dirty="0"/>
          </a:p>
        </p:txBody>
      </p:sp>
      <p:sp>
        <p:nvSpPr>
          <p:cNvPr id="3" name="Rectangle 2"/>
          <p:cNvSpPr/>
          <p:nvPr/>
        </p:nvSpPr>
        <p:spPr>
          <a:xfrm>
            <a:off x="2286000" y="2094697"/>
            <a:ext cx="4572000" cy="523220"/>
          </a:xfrm>
          <a:prstGeom prst="rect">
            <a:avLst/>
          </a:prstGeom>
        </p:spPr>
        <p:txBody>
          <a:bodyPr>
            <a:spAutoFit/>
          </a:bodyPr>
          <a:lstStyle/>
          <a:p>
            <a:r>
              <a:rPr lang="en-US" dirty="0"/>
              <a:t/>
            </a:r>
            <a:br>
              <a:rPr lang="en-US" dirty="0"/>
            </a:br>
            <a:endParaRPr lang="en-US" dirty="0"/>
          </a:p>
        </p:txBody>
      </p:sp>
      <p:sp>
        <p:nvSpPr>
          <p:cNvPr id="4" name="Title 3"/>
          <p:cNvSpPr>
            <a:spLocks noGrp="1"/>
          </p:cNvSpPr>
          <p:nvPr>
            <p:ph type="ctrTitle"/>
          </p:nvPr>
        </p:nvSpPr>
        <p:spPr/>
        <p:txBody>
          <a:bodyPr/>
          <a:lstStyle/>
          <a:p>
            <a:r>
              <a:rPr lang="en-US" dirty="0">
                <a:solidFill>
                  <a:srgbClr val="0000FF"/>
                </a:solidFill>
                <a:latin typeface="+mj-lt"/>
              </a:rPr>
              <a:t>Veteran Outreach</a:t>
            </a:r>
            <a:br>
              <a:rPr lang="en-US" dirty="0">
                <a:solidFill>
                  <a:srgbClr val="0000FF"/>
                </a:solidFill>
                <a:latin typeface="+mj-lt"/>
              </a:rPr>
            </a:br>
            <a:r>
              <a:rPr lang="en-US" sz="3200" dirty="0">
                <a:solidFill>
                  <a:srgbClr val="0000FF"/>
                </a:solidFill>
                <a:latin typeface="+mj-lt"/>
              </a:rPr>
              <a:t>Brought to you by Asbestos.com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p22"/>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0000FF"/>
                </a:solidFill>
              </a:rPr>
              <a:t>Elements of a successful VADC/ DIC claim</a:t>
            </a:r>
            <a:endParaRPr>
              <a:solidFill>
                <a:srgbClr val="0000FF"/>
              </a:solidFill>
            </a:endParaRPr>
          </a:p>
        </p:txBody>
      </p:sp>
      <p:sp>
        <p:nvSpPr>
          <p:cNvPr id="123" name="Google Shape;123;p22"/>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Must have a </a:t>
            </a:r>
            <a:r>
              <a:rPr lang="en" b="1"/>
              <a:t>valid diagnosis</a:t>
            </a:r>
            <a:endParaRPr b="1"/>
          </a:p>
          <a:p>
            <a:pPr marL="914400" lvl="1" indent="-342900" algn="l" rtl="0">
              <a:spcBef>
                <a:spcPts val="0"/>
              </a:spcBef>
              <a:spcAft>
                <a:spcPts val="0"/>
              </a:spcAft>
              <a:buSzPts val="1800"/>
              <a:buChar char="○"/>
            </a:pPr>
            <a:r>
              <a:rPr lang="en" sz="1800"/>
              <a:t>For any DX other than Mesothelioma Cancer - Pleural, Peritoneal or asbestosis the VA requires a nexus statement from a medical specialist stating that asbestos is the cause of the diagnosis</a:t>
            </a:r>
            <a:endParaRPr sz="1800"/>
          </a:p>
          <a:p>
            <a:pPr marL="457200" lvl="0" indent="0" algn="l" rtl="0">
              <a:spcBef>
                <a:spcPts val="1600"/>
              </a:spcBef>
              <a:spcAft>
                <a:spcPts val="0"/>
              </a:spcAft>
              <a:buNone/>
            </a:pPr>
            <a:endParaRPr/>
          </a:p>
          <a:p>
            <a:pPr marL="457200" lvl="0" indent="-342900" algn="l" rtl="0">
              <a:spcBef>
                <a:spcPts val="1600"/>
              </a:spcBef>
              <a:spcAft>
                <a:spcPts val="0"/>
              </a:spcAft>
              <a:buSzPts val="1800"/>
              <a:buChar char="●"/>
            </a:pPr>
            <a:r>
              <a:rPr lang="en"/>
              <a:t>Must be able to prove exposure to asbestos during military service - a </a:t>
            </a:r>
            <a:r>
              <a:rPr lang="en" b="1"/>
              <a:t>majority of lifetime exposure</a:t>
            </a:r>
            <a:endParaRPr b="1"/>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Google Shape;128;p23"/>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solidFill>
                  <a:srgbClr val="0000FF"/>
                </a:solidFill>
              </a:rPr>
              <a:t>Nexus Statements</a:t>
            </a:r>
            <a:endParaRPr dirty="0">
              <a:solidFill>
                <a:srgbClr val="0000FF"/>
              </a:solidFill>
            </a:endParaRPr>
          </a:p>
        </p:txBody>
      </p:sp>
      <p:sp>
        <p:nvSpPr>
          <p:cNvPr id="129" name="Google Shape;129;p23"/>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b="1"/>
              <a:t>Must include the connection between the current diagnosis and asbestos</a:t>
            </a:r>
            <a:endParaRPr b="1"/>
          </a:p>
          <a:p>
            <a:pPr marL="457200" lvl="0" indent="-342900" algn="l" rtl="0">
              <a:spcBef>
                <a:spcPts val="0"/>
              </a:spcBef>
              <a:spcAft>
                <a:spcPts val="0"/>
              </a:spcAft>
              <a:buClr>
                <a:srgbClr val="000000"/>
              </a:buClr>
              <a:buSzPts val="1800"/>
              <a:buChar char="●"/>
            </a:pPr>
            <a:r>
              <a:rPr lang="en">
                <a:solidFill>
                  <a:srgbClr val="000000"/>
                </a:solidFill>
              </a:rPr>
              <a:t>The opinion should be expressed as follows:</a:t>
            </a:r>
            <a:endParaRPr>
              <a:solidFill>
                <a:srgbClr val="000000"/>
              </a:solidFill>
            </a:endParaRPr>
          </a:p>
          <a:p>
            <a:pPr marL="914400" lvl="0" indent="0" algn="l" rtl="0">
              <a:spcBef>
                <a:spcPts val="0"/>
              </a:spcBef>
              <a:spcAft>
                <a:spcPts val="0"/>
              </a:spcAft>
              <a:buNone/>
            </a:pPr>
            <a:r>
              <a:rPr lang="en" b="1">
                <a:solidFill>
                  <a:srgbClr val="000000"/>
                </a:solidFill>
              </a:rPr>
              <a:t>1. “is due to”</a:t>
            </a:r>
            <a:r>
              <a:rPr lang="en">
                <a:solidFill>
                  <a:srgbClr val="000000"/>
                </a:solidFill>
              </a:rPr>
              <a:t> (100% sure) </a:t>
            </a:r>
            <a:endParaRPr>
              <a:solidFill>
                <a:srgbClr val="000000"/>
              </a:solidFill>
            </a:endParaRPr>
          </a:p>
          <a:p>
            <a:pPr marL="914400" lvl="0" indent="0" algn="l" rtl="0">
              <a:spcBef>
                <a:spcPts val="0"/>
              </a:spcBef>
              <a:spcAft>
                <a:spcPts val="0"/>
              </a:spcAft>
              <a:buNone/>
            </a:pPr>
            <a:r>
              <a:rPr lang="en" b="1">
                <a:solidFill>
                  <a:srgbClr val="000000"/>
                </a:solidFill>
              </a:rPr>
              <a:t>2. “more likely than not”</a:t>
            </a:r>
            <a:r>
              <a:rPr lang="en">
                <a:solidFill>
                  <a:srgbClr val="000000"/>
                </a:solidFill>
              </a:rPr>
              <a:t> (greater than 50%)</a:t>
            </a:r>
            <a:r>
              <a:rPr lang="en" b="1">
                <a:solidFill>
                  <a:srgbClr val="000000"/>
                </a:solidFill>
              </a:rPr>
              <a:t> </a:t>
            </a:r>
            <a:endParaRPr b="1">
              <a:solidFill>
                <a:srgbClr val="000000"/>
              </a:solidFill>
            </a:endParaRPr>
          </a:p>
          <a:p>
            <a:pPr marL="914400" lvl="0" indent="0" algn="l" rtl="0">
              <a:spcBef>
                <a:spcPts val="0"/>
              </a:spcBef>
              <a:spcAft>
                <a:spcPts val="0"/>
              </a:spcAft>
              <a:buNone/>
            </a:pPr>
            <a:r>
              <a:rPr lang="en" b="1">
                <a:solidFill>
                  <a:srgbClr val="000000"/>
                </a:solidFill>
              </a:rPr>
              <a:t>3. “at least as likely as not”</a:t>
            </a:r>
            <a:r>
              <a:rPr lang="en">
                <a:solidFill>
                  <a:srgbClr val="000000"/>
                </a:solidFill>
              </a:rPr>
              <a:t> (equal to or greater than 50%)</a:t>
            </a:r>
            <a:endParaRPr>
              <a:solidFill>
                <a:srgbClr val="000000"/>
              </a:solidFill>
            </a:endParaRPr>
          </a:p>
          <a:p>
            <a:pPr marL="914400" lvl="0" indent="0" algn="l" rtl="0">
              <a:spcBef>
                <a:spcPts val="0"/>
              </a:spcBef>
              <a:spcAft>
                <a:spcPts val="0"/>
              </a:spcAft>
              <a:buNone/>
            </a:pPr>
            <a:endParaRPr>
              <a:solidFill>
                <a:srgbClr val="000000"/>
              </a:solidFill>
            </a:endParaRPr>
          </a:p>
          <a:p>
            <a:pPr marL="457200" lvl="0" indent="-342900" algn="l" rtl="0">
              <a:spcBef>
                <a:spcPts val="0"/>
              </a:spcBef>
              <a:spcAft>
                <a:spcPts val="0"/>
              </a:spcAft>
              <a:buClr>
                <a:srgbClr val="000000"/>
              </a:buClr>
              <a:buSzPts val="1800"/>
              <a:buChar char="●"/>
            </a:pPr>
            <a:r>
              <a:rPr lang="en"/>
              <a:t>Must also</a:t>
            </a:r>
            <a:r>
              <a:rPr lang="en" b="1"/>
              <a:t> include a medical rationale </a:t>
            </a:r>
            <a:r>
              <a:rPr lang="en"/>
              <a:t>for making the conclusion</a:t>
            </a:r>
            <a:endParaRPr/>
          </a:p>
          <a:p>
            <a:pPr marL="457200" lvl="0" indent="-342900" algn="l" rtl="0">
              <a:spcBef>
                <a:spcPts val="0"/>
              </a:spcBef>
              <a:spcAft>
                <a:spcPts val="0"/>
              </a:spcAft>
              <a:buSzPts val="1800"/>
              <a:buChar char="●"/>
            </a:pPr>
            <a:r>
              <a:rPr lang="en" b="1"/>
              <a:t>Evidence based </a:t>
            </a:r>
            <a:r>
              <a:rPr lang="en"/>
              <a:t>- refer to scans, pathology report, other existing asbestos related illness, consistent with latency period of exposure during service</a:t>
            </a:r>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Google Shape;134;p24"/>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solidFill>
                  <a:srgbClr val="0000FF"/>
                </a:solidFill>
              </a:rPr>
              <a:t>Asbestos Exposure Summaries</a:t>
            </a:r>
            <a:endParaRPr dirty="0">
              <a:solidFill>
                <a:srgbClr val="0000FF"/>
              </a:solidFill>
            </a:endParaRPr>
          </a:p>
        </p:txBody>
      </p:sp>
      <p:sp>
        <p:nvSpPr>
          <p:cNvPr id="135" name="Google Shape;135;p24"/>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Do not assume that the VA knows how a veteran was exposed to asbestos based on MOS</a:t>
            </a:r>
            <a:endParaRPr/>
          </a:p>
          <a:p>
            <a:pPr marL="457200" lvl="0" indent="-342900" algn="l" rtl="0">
              <a:spcBef>
                <a:spcPts val="1000"/>
              </a:spcBef>
              <a:spcAft>
                <a:spcPts val="0"/>
              </a:spcAft>
              <a:buSzPts val="1800"/>
              <a:buChar char="●"/>
            </a:pPr>
            <a:r>
              <a:rPr lang="en"/>
              <a:t>Provide detailed summaries of the 5 W’s and How the veteran was exposed - duty locations, ships, specific equipment</a:t>
            </a:r>
            <a:endParaRPr/>
          </a:p>
          <a:p>
            <a:pPr marL="457200" lvl="0" indent="-342900" algn="l" rtl="0">
              <a:spcBef>
                <a:spcPts val="1000"/>
              </a:spcBef>
              <a:spcAft>
                <a:spcPts val="0"/>
              </a:spcAft>
              <a:buSzPts val="1800"/>
              <a:buChar char="●"/>
            </a:pPr>
            <a:r>
              <a:rPr lang="en"/>
              <a:t>Buddy Statements and Pictures if possible</a:t>
            </a:r>
            <a:endParaRPr/>
          </a:p>
          <a:p>
            <a:pPr marL="0" lvl="0" indent="0" algn="l" rtl="0">
              <a:spcBef>
                <a:spcPts val="1000"/>
              </a:spcBef>
              <a:spcAft>
                <a:spcPts val="1600"/>
              </a:spcAft>
              <a:buNone/>
            </a:pPr>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Google Shape;140;p25"/>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solidFill>
                  <a:srgbClr val="0000FF"/>
                </a:solidFill>
              </a:rPr>
              <a:t>VA Disability Ratings</a:t>
            </a:r>
            <a:endParaRPr dirty="0">
              <a:solidFill>
                <a:srgbClr val="0000FF"/>
              </a:solidFill>
            </a:endParaRPr>
          </a:p>
        </p:txBody>
      </p:sp>
      <p:sp>
        <p:nvSpPr>
          <p:cNvPr id="141" name="Google Shape;141;p25"/>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457200" lvl="0" indent="-342900" algn="l" rtl="0">
              <a:lnSpc>
                <a:spcPct val="150000"/>
              </a:lnSpc>
              <a:spcBef>
                <a:spcPts val="0"/>
              </a:spcBef>
              <a:spcAft>
                <a:spcPts val="0"/>
              </a:spcAft>
              <a:buSzPts val="1800"/>
              <a:buChar char="●"/>
            </a:pPr>
            <a:r>
              <a:rPr lang="en"/>
              <a:t>38 CFR 4.97 Schedule of Ratings - Respiratory System</a:t>
            </a:r>
            <a:endParaRPr/>
          </a:p>
          <a:p>
            <a:pPr marL="457200" lvl="0" indent="-342900" algn="l" rtl="0">
              <a:lnSpc>
                <a:spcPct val="150000"/>
              </a:lnSpc>
              <a:spcBef>
                <a:spcPts val="0"/>
              </a:spcBef>
              <a:spcAft>
                <a:spcPts val="0"/>
              </a:spcAft>
              <a:buSzPts val="1800"/>
              <a:buChar char="●"/>
            </a:pPr>
            <a:r>
              <a:rPr lang="en"/>
              <a:t>For an active cancer the rating is 100% disability - 38 CFR 4.97 6819</a:t>
            </a:r>
            <a:endParaRPr/>
          </a:p>
          <a:p>
            <a:pPr marL="457200" lvl="0" indent="-342900" algn="l" rtl="0">
              <a:lnSpc>
                <a:spcPct val="150000"/>
              </a:lnSpc>
              <a:spcBef>
                <a:spcPts val="0"/>
              </a:spcBef>
              <a:spcAft>
                <a:spcPts val="0"/>
              </a:spcAft>
              <a:buSzPts val="1800"/>
              <a:buChar char="●"/>
            </a:pPr>
            <a:r>
              <a:rPr lang="en"/>
              <a:t>For all other non cancerous asbestos lung diseases the VA rates based on the results of a Pulmonary Function Test (PFT)</a:t>
            </a:r>
            <a:endParaRPr/>
          </a:p>
          <a:p>
            <a:pPr marL="914400" lvl="1" indent="-342900" algn="l" rtl="0">
              <a:lnSpc>
                <a:spcPct val="115000"/>
              </a:lnSpc>
              <a:spcBef>
                <a:spcPts val="0"/>
              </a:spcBef>
              <a:spcAft>
                <a:spcPts val="0"/>
              </a:spcAft>
              <a:buSzPts val="1800"/>
              <a:buChar char="○"/>
            </a:pPr>
            <a:r>
              <a:rPr lang="en" sz="1800"/>
              <a:t>Different Criteria for Restrictive Lung Disease (Chronic pleural effusion or fibrosis/pleural plaques) </a:t>
            </a:r>
            <a:r>
              <a:rPr lang="en" sz="1800">
                <a:solidFill>
                  <a:srgbClr val="000000"/>
                </a:solidFill>
              </a:rPr>
              <a:t>CFR diagnostic codes 6840 through 6845</a:t>
            </a:r>
            <a:endParaRPr sz="1800">
              <a:solidFill>
                <a:srgbClr val="000000"/>
              </a:solidFill>
            </a:endParaRPr>
          </a:p>
          <a:p>
            <a:pPr marL="914400" lvl="1" indent="-342900" algn="l" rtl="0">
              <a:lnSpc>
                <a:spcPct val="115000"/>
              </a:lnSpc>
              <a:spcBef>
                <a:spcPts val="0"/>
              </a:spcBef>
              <a:spcAft>
                <a:spcPts val="0"/>
              </a:spcAft>
              <a:buSzPts val="1800"/>
              <a:buChar char="○"/>
            </a:pPr>
            <a:r>
              <a:rPr lang="en" sz="1800"/>
              <a:t>and Interstitial Lung Disease/Asbestosis - </a:t>
            </a:r>
            <a:r>
              <a:rPr lang="en" sz="1800">
                <a:solidFill>
                  <a:srgbClr val="000000"/>
                </a:solidFill>
              </a:rPr>
              <a:t>CFR diagnostic codes 6825 through 6833</a:t>
            </a:r>
            <a:endParaRPr sz="1800"/>
          </a:p>
          <a:p>
            <a:pPr marL="457200" lvl="0" indent="0" algn="l" rtl="0">
              <a:lnSpc>
                <a:spcPct val="150000"/>
              </a:lnSpc>
              <a:spcBef>
                <a:spcPts val="1600"/>
              </a:spcBef>
              <a:spcAft>
                <a:spcPts val="1600"/>
              </a:spcAft>
              <a:buNone/>
            </a:pPr>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Google Shape;146;p26"/>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0000FF"/>
                </a:solidFill>
              </a:rPr>
              <a:t>Other Financial Resources</a:t>
            </a:r>
            <a:endParaRPr>
              <a:solidFill>
                <a:srgbClr val="0000FF"/>
              </a:solidFill>
            </a:endParaRPr>
          </a:p>
        </p:txBody>
      </p:sp>
      <p:sp>
        <p:nvSpPr>
          <p:cNvPr id="147" name="Google Shape;147;p26"/>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Grants</a:t>
            </a:r>
            <a:endParaRPr/>
          </a:p>
          <a:p>
            <a:pPr marL="914400" lvl="1" indent="-317500" algn="l" rtl="0">
              <a:spcBef>
                <a:spcPts val="0"/>
              </a:spcBef>
              <a:spcAft>
                <a:spcPts val="0"/>
              </a:spcAft>
              <a:buSzPts val="1400"/>
              <a:buChar char="○"/>
            </a:pPr>
            <a:r>
              <a:rPr lang="en"/>
              <a:t>Assistance with co-payments and perscriptions</a:t>
            </a:r>
            <a:endParaRPr/>
          </a:p>
          <a:p>
            <a:pPr marL="457200" lvl="0" indent="-342900" algn="l" rtl="0">
              <a:spcBef>
                <a:spcPts val="0"/>
              </a:spcBef>
              <a:spcAft>
                <a:spcPts val="0"/>
              </a:spcAft>
              <a:buSzPts val="1800"/>
              <a:buChar char="●"/>
            </a:pPr>
            <a:r>
              <a:rPr lang="en"/>
              <a:t>Travel assistance</a:t>
            </a:r>
            <a:endParaRPr/>
          </a:p>
          <a:p>
            <a:pPr marL="914400" lvl="1" indent="-317500" algn="l" rtl="0">
              <a:spcBef>
                <a:spcPts val="0"/>
              </a:spcBef>
              <a:spcAft>
                <a:spcPts val="0"/>
              </a:spcAft>
              <a:buSzPts val="1400"/>
              <a:buChar char="○"/>
            </a:pPr>
            <a:r>
              <a:rPr lang="en"/>
              <a:t>Fisher House</a:t>
            </a:r>
            <a:endParaRPr/>
          </a:p>
          <a:p>
            <a:pPr marL="914400" lvl="1" indent="-317500" algn="l" rtl="0">
              <a:spcBef>
                <a:spcPts val="0"/>
              </a:spcBef>
              <a:spcAft>
                <a:spcPts val="0"/>
              </a:spcAft>
              <a:buSzPts val="1400"/>
              <a:buChar char="○"/>
            </a:pPr>
            <a:r>
              <a:rPr lang="en"/>
              <a:t>Discounted Lodging</a:t>
            </a:r>
            <a:endParaRPr/>
          </a:p>
          <a:p>
            <a:pPr marL="914400" lvl="1" indent="-317500" algn="l" rtl="0">
              <a:spcBef>
                <a:spcPts val="0"/>
              </a:spcBef>
              <a:spcAft>
                <a:spcPts val="0"/>
              </a:spcAft>
              <a:buSzPts val="1400"/>
              <a:buChar char="○"/>
            </a:pPr>
            <a:r>
              <a:rPr lang="en"/>
              <a:t>Free flight for patient and one passenger</a:t>
            </a:r>
            <a:endParaRPr/>
          </a:p>
          <a:p>
            <a:pPr marL="914400" lvl="1" indent="-317500" algn="l" rtl="0">
              <a:spcBef>
                <a:spcPts val="0"/>
              </a:spcBef>
              <a:spcAft>
                <a:spcPts val="0"/>
              </a:spcAft>
              <a:buSzPts val="1400"/>
              <a:buChar char="○"/>
            </a:pPr>
            <a:r>
              <a:rPr lang="en"/>
              <a:t>Discounted flights</a:t>
            </a:r>
            <a:endParaRPr/>
          </a:p>
          <a:p>
            <a:pPr marL="914400" lvl="1" indent="-317500" algn="l" rtl="0">
              <a:spcBef>
                <a:spcPts val="0"/>
              </a:spcBef>
              <a:spcAft>
                <a:spcPts val="0"/>
              </a:spcAft>
              <a:buSzPts val="1400"/>
              <a:buChar char="○"/>
            </a:pPr>
            <a:r>
              <a:rPr lang="en"/>
              <a:t>Transportation to and from appointments </a:t>
            </a:r>
            <a:endParaRPr/>
          </a:p>
          <a:p>
            <a:pPr marL="457200" lvl="0" indent="-342900" algn="l" rtl="0">
              <a:spcBef>
                <a:spcPts val="0"/>
              </a:spcBef>
              <a:spcAft>
                <a:spcPts val="0"/>
              </a:spcAft>
              <a:buSzPts val="1800"/>
              <a:buChar char="●"/>
            </a:pPr>
            <a:r>
              <a:rPr lang="en"/>
              <a:t>SSDI</a:t>
            </a:r>
            <a:endParaRPr/>
          </a:p>
          <a:p>
            <a:pPr marL="914400" lvl="1" indent="-317500" algn="l" rtl="0">
              <a:spcBef>
                <a:spcPts val="0"/>
              </a:spcBef>
              <a:spcAft>
                <a:spcPts val="0"/>
              </a:spcAft>
              <a:buSzPts val="1400"/>
              <a:buChar char="○"/>
            </a:pPr>
            <a:r>
              <a:rPr lang="en"/>
              <a:t>Social security compassionate allowance for patients not already receiving social security </a:t>
            </a:r>
            <a:endParaRPr/>
          </a:p>
          <a:p>
            <a:pPr marL="457200" lvl="0" indent="-342900" algn="l" rtl="0">
              <a:spcBef>
                <a:spcPts val="0"/>
              </a:spcBef>
              <a:spcAft>
                <a:spcPts val="0"/>
              </a:spcAft>
              <a:buSzPts val="1800"/>
              <a:buChar char="●"/>
            </a:pPr>
            <a:r>
              <a:rPr lang="en"/>
              <a:t>Legal</a:t>
            </a:r>
            <a:endParaRPr/>
          </a:p>
          <a:p>
            <a:pPr marL="914400" lvl="1" indent="-317500" algn="l" rtl="0">
              <a:spcBef>
                <a:spcPts val="0"/>
              </a:spcBef>
              <a:spcAft>
                <a:spcPts val="0"/>
              </a:spcAft>
              <a:buSzPts val="1400"/>
              <a:buChar char="○"/>
            </a:pPr>
            <a:r>
              <a:rPr lang="en"/>
              <a:t>Veterans are entitled to file VADC as well as a legal claim</a:t>
            </a:r>
            <a:endParaRPr/>
          </a:p>
          <a:p>
            <a:pPr marL="0" lvl="0" indent="0" algn="l" rtl="0">
              <a:spcBef>
                <a:spcPts val="1600"/>
              </a:spcBef>
              <a:spcAft>
                <a:spcPts val="1600"/>
              </a:spcAft>
              <a:buNone/>
            </a:pPr>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2" name="Google Shape;152;p27"/>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solidFill>
                  <a:srgbClr val="0000FF"/>
                </a:solidFill>
              </a:rPr>
              <a:t>Emotional Support	</a:t>
            </a:r>
            <a:endParaRPr dirty="0">
              <a:solidFill>
                <a:srgbClr val="0000FF"/>
              </a:solidFill>
            </a:endParaRPr>
          </a:p>
        </p:txBody>
      </p:sp>
      <p:sp>
        <p:nvSpPr>
          <p:cNvPr id="153" name="Google Shape;153;p27"/>
          <p:cNvSpPr txBox="1">
            <a:spLocks noGrp="1"/>
          </p:cNvSpPr>
          <p:nvPr>
            <p:ph type="body" idx="1"/>
          </p:nvPr>
        </p:nvSpPr>
        <p:spPr>
          <a:xfrm>
            <a:off x="311700" y="961525"/>
            <a:ext cx="8520600" cy="330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400" b="1"/>
              <a:t>Meet our team</a:t>
            </a:r>
            <a:endParaRPr sz="1400" b="1"/>
          </a:p>
          <a:p>
            <a:pPr marL="0" lvl="0" indent="0" algn="l" rtl="0">
              <a:lnSpc>
                <a:spcPct val="100000"/>
              </a:lnSpc>
              <a:spcBef>
                <a:spcPts val="1600"/>
              </a:spcBef>
              <a:spcAft>
                <a:spcPts val="0"/>
              </a:spcAft>
              <a:buNone/>
            </a:pPr>
            <a:r>
              <a:rPr lang="en" sz="1000"/>
              <a:t>Aaron Munz, VA accredited claims agent </a:t>
            </a:r>
            <a:endParaRPr sz="1000"/>
          </a:p>
          <a:p>
            <a:pPr marL="0" lvl="0" indent="0" algn="l" rtl="0">
              <a:lnSpc>
                <a:spcPct val="100000"/>
              </a:lnSpc>
              <a:spcBef>
                <a:spcPts val="1600"/>
              </a:spcBef>
              <a:spcAft>
                <a:spcPts val="0"/>
              </a:spcAft>
              <a:buNone/>
            </a:pPr>
            <a:r>
              <a:rPr lang="en" sz="1000"/>
              <a:t>Danielle DiPietro, VA accredited claims agent</a:t>
            </a:r>
            <a:endParaRPr sz="1000"/>
          </a:p>
          <a:p>
            <a:pPr marL="0" lvl="0" indent="0" algn="l" rtl="0">
              <a:lnSpc>
                <a:spcPct val="100000"/>
              </a:lnSpc>
              <a:spcBef>
                <a:spcPts val="1600"/>
              </a:spcBef>
              <a:spcAft>
                <a:spcPts val="0"/>
              </a:spcAft>
              <a:buNone/>
            </a:pPr>
            <a:r>
              <a:rPr lang="en" sz="1000"/>
              <a:t>Karen Selby, RN</a:t>
            </a:r>
            <a:endParaRPr sz="1000"/>
          </a:p>
          <a:p>
            <a:pPr marL="0" lvl="0" indent="0" algn="l" rtl="0">
              <a:lnSpc>
                <a:spcPct val="100000"/>
              </a:lnSpc>
              <a:spcBef>
                <a:spcPts val="1600"/>
              </a:spcBef>
              <a:spcAft>
                <a:spcPts val="0"/>
              </a:spcAft>
              <a:buNone/>
            </a:pPr>
            <a:r>
              <a:rPr lang="en" sz="1000"/>
              <a:t>Dr. Snehal Smart, MD</a:t>
            </a:r>
            <a:endParaRPr sz="1000"/>
          </a:p>
          <a:p>
            <a:pPr marL="0" lvl="0" indent="0" algn="l" rtl="0">
              <a:lnSpc>
                <a:spcPct val="100000"/>
              </a:lnSpc>
              <a:spcBef>
                <a:spcPts val="1600"/>
              </a:spcBef>
              <a:spcAft>
                <a:spcPts val="0"/>
              </a:spcAft>
              <a:buNone/>
            </a:pPr>
            <a:r>
              <a:rPr lang="en" sz="1000"/>
              <a:t>Vanessa Blanco, oncology patient navigator </a:t>
            </a:r>
            <a:endParaRPr sz="1000"/>
          </a:p>
          <a:p>
            <a:pPr marL="0" lvl="0" indent="0" algn="l" rtl="0">
              <a:lnSpc>
                <a:spcPct val="100000"/>
              </a:lnSpc>
              <a:spcBef>
                <a:spcPts val="1600"/>
              </a:spcBef>
              <a:spcAft>
                <a:spcPts val="0"/>
              </a:spcAft>
              <a:buNone/>
            </a:pPr>
            <a:r>
              <a:rPr lang="en" sz="1000"/>
              <a:t>Missy Miller, medical outreach director</a:t>
            </a:r>
            <a:endParaRPr sz="1000"/>
          </a:p>
          <a:p>
            <a:pPr marL="0" lvl="0" indent="0" algn="l" rtl="0">
              <a:lnSpc>
                <a:spcPct val="100000"/>
              </a:lnSpc>
              <a:spcBef>
                <a:spcPts val="1600"/>
              </a:spcBef>
              <a:spcAft>
                <a:spcPts val="0"/>
              </a:spcAft>
              <a:buNone/>
            </a:pPr>
            <a:r>
              <a:rPr lang="en" sz="1000"/>
              <a:t>Amy Pelegrin, patient advocate</a:t>
            </a:r>
            <a:endParaRPr sz="1000"/>
          </a:p>
          <a:p>
            <a:pPr marL="0" lvl="0" indent="0" algn="l" rtl="0">
              <a:lnSpc>
                <a:spcPct val="100000"/>
              </a:lnSpc>
              <a:spcBef>
                <a:spcPts val="1600"/>
              </a:spcBef>
              <a:spcAft>
                <a:spcPts val="0"/>
              </a:spcAft>
              <a:buNone/>
            </a:pPr>
            <a:r>
              <a:rPr lang="en" sz="1000"/>
              <a:t>Dana Nolan, Mental Health Counselor</a:t>
            </a:r>
            <a:endParaRPr sz="1000"/>
          </a:p>
          <a:p>
            <a:pPr marL="0" lvl="0" indent="0" algn="l" rtl="0">
              <a:lnSpc>
                <a:spcPct val="100000"/>
              </a:lnSpc>
              <a:spcBef>
                <a:spcPts val="1600"/>
              </a:spcBef>
              <a:spcAft>
                <a:spcPts val="0"/>
              </a:spcAft>
              <a:buNone/>
            </a:pPr>
            <a:r>
              <a:rPr lang="en" sz="1400" b="1"/>
              <a:t>Support Group </a:t>
            </a:r>
            <a:endParaRPr sz="1400" b="1"/>
          </a:p>
          <a:p>
            <a:pPr marL="0" lvl="0" indent="0" algn="l" rtl="0">
              <a:lnSpc>
                <a:spcPct val="100000"/>
              </a:lnSpc>
              <a:spcBef>
                <a:spcPts val="1600"/>
              </a:spcBef>
              <a:spcAft>
                <a:spcPts val="0"/>
              </a:spcAft>
              <a:buNone/>
            </a:pPr>
            <a:r>
              <a:rPr lang="en" sz="1000"/>
              <a:t>For current mesothelioma patients and caregivers. Online the second Wednesday of every month at 8pm est</a:t>
            </a:r>
            <a:endParaRPr sz="1000"/>
          </a:p>
          <a:p>
            <a:pPr marL="0" lvl="0" indent="0" algn="l" rtl="0">
              <a:lnSpc>
                <a:spcPct val="100000"/>
              </a:lnSpc>
              <a:spcBef>
                <a:spcPts val="1600"/>
              </a:spcBef>
              <a:spcAft>
                <a:spcPts val="1600"/>
              </a:spcAft>
              <a:buNone/>
            </a:pPr>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sp>
        <p:nvSpPr>
          <p:cNvPr id="158" name="Google Shape;158;p28"/>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solidFill>
                  <a:srgbClr val="0000FF"/>
                </a:solidFill>
              </a:rPr>
              <a:t>Contact Information	</a:t>
            </a:r>
            <a:endParaRPr dirty="0">
              <a:solidFill>
                <a:srgbClr val="0000FF"/>
              </a:solidFill>
            </a:endParaRPr>
          </a:p>
        </p:txBody>
      </p:sp>
      <p:sp>
        <p:nvSpPr>
          <p:cNvPr id="159" name="Google Shape;159;p28"/>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b="1" dirty="0"/>
              <a:t>Phone: </a:t>
            </a:r>
            <a:r>
              <a:rPr lang="en" b="1" dirty="0" smtClean="0"/>
              <a:t>888-327-8271</a:t>
            </a:r>
          </a:p>
          <a:p>
            <a:pPr marL="0" lvl="0" indent="0" algn="l" rtl="0">
              <a:spcBef>
                <a:spcPts val="0"/>
              </a:spcBef>
              <a:spcAft>
                <a:spcPts val="0"/>
              </a:spcAft>
              <a:buNone/>
            </a:pPr>
            <a:endParaRPr lang="en" b="1" dirty="0"/>
          </a:p>
          <a:p>
            <a:pPr marL="0" lvl="0" indent="0">
              <a:buNone/>
            </a:pPr>
            <a:r>
              <a:rPr lang="en-US" b="1" dirty="0" smtClean="0"/>
              <a:t>W</a:t>
            </a:r>
            <a:r>
              <a:rPr lang="en" b="1" dirty="0" smtClean="0"/>
              <a:t>ebsite </a:t>
            </a:r>
            <a:r>
              <a:rPr lang="en-US" u="sng" dirty="0">
                <a:solidFill>
                  <a:srgbClr val="0000FF"/>
                </a:solidFill>
                <a:hlinkClick r:id="rId3"/>
              </a:rPr>
              <a:t>www.mesotheliomaveteran.org</a:t>
            </a:r>
            <a:endParaRPr b="1" dirty="0">
              <a:solidFill>
                <a:srgbClr val="0000FF"/>
              </a:solidFill>
            </a:endParaRPr>
          </a:p>
          <a:p>
            <a:pPr marL="0" lvl="0" indent="0" algn="l" rtl="0">
              <a:spcBef>
                <a:spcPts val="1600"/>
              </a:spcBef>
              <a:spcAft>
                <a:spcPts val="0"/>
              </a:spcAft>
              <a:buNone/>
            </a:pPr>
            <a:r>
              <a:rPr lang="en" dirty="0"/>
              <a:t>Email: </a:t>
            </a:r>
            <a:r>
              <a:rPr lang="en" u="sng" dirty="0">
                <a:solidFill>
                  <a:schemeClr val="hlink"/>
                </a:solidFill>
                <a:hlinkClick r:id="rId4"/>
              </a:rPr>
              <a:t>veteranoutreach@asbestos.com</a:t>
            </a:r>
            <a:endParaRPr dirty="0"/>
          </a:p>
          <a:p>
            <a:pPr marL="0" lvl="0" indent="0" algn="l" rtl="0">
              <a:spcBef>
                <a:spcPts val="1600"/>
              </a:spcBef>
              <a:spcAft>
                <a:spcPts val="0"/>
              </a:spcAft>
              <a:buNone/>
            </a:pPr>
            <a:r>
              <a:rPr lang="en" dirty="0"/>
              <a:t>Aaron Munz: </a:t>
            </a:r>
            <a:r>
              <a:rPr lang="en" u="sng" dirty="0">
                <a:solidFill>
                  <a:schemeClr val="hlink"/>
                </a:solidFill>
                <a:hlinkClick r:id="rId5"/>
              </a:rPr>
              <a:t>amunz@asbestos.com</a:t>
            </a:r>
            <a:endParaRPr dirty="0"/>
          </a:p>
          <a:p>
            <a:pPr marL="0" lvl="0" indent="0" algn="l" rtl="0">
              <a:spcBef>
                <a:spcPts val="1600"/>
              </a:spcBef>
              <a:spcAft>
                <a:spcPts val="1600"/>
              </a:spcAft>
              <a:buNone/>
            </a:pPr>
            <a:r>
              <a:rPr lang="en" dirty="0" smtClean="0"/>
              <a:t>Danielle </a:t>
            </a:r>
            <a:r>
              <a:rPr lang="en" dirty="0"/>
              <a:t>DiPietro: </a:t>
            </a:r>
            <a:r>
              <a:rPr lang="en" u="sng" dirty="0" smtClean="0">
                <a:solidFill>
                  <a:schemeClr val="hlink"/>
                </a:solidFill>
                <a:hlinkClick r:id="rId6"/>
              </a:rPr>
              <a:t>ddipietro@asbestos.com</a:t>
            </a:r>
            <a:r>
              <a:rPr lang="en" dirty="0" smtClean="0"/>
              <a:t> </a:t>
            </a:r>
            <a:endParaRP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Google Shape;74;p14"/>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6000" dirty="0">
                <a:solidFill>
                  <a:srgbClr val="0000FF"/>
                </a:solidFill>
              </a:rPr>
              <a:t>Asbestos.com</a:t>
            </a:r>
            <a:endParaRPr sz="6000" dirty="0">
              <a:solidFill>
                <a:srgbClr val="0000FF"/>
              </a:solidFill>
            </a:endParaRPr>
          </a:p>
        </p:txBody>
      </p:sp>
      <p:sp>
        <p:nvSpPr>
          <p:cNvPr id="75" name="Google Shape;75;p14"/>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b="1" u="sng" dirty="0"/>
              <a:t>FREE ADVOCACY CENTER</a:t>
            </a:r>
            <a:endParaRPr b="1" u="sng" dirty="0"/>
          </a:p>
          <a:p>
            <a:pPr marL="457200" lvl="0" indent="-342900" algn="l" rtl="0">
              <a:spcBef>
                <a:spcPts val="1600"/>
              </a:spcBef>
              <a:spcAft>
                <a:spcPts val="0"/>
              </a:spcAft>
              <a:buSzPts val="1800"/>
              <a:buChar char="●"/>
            </a:pPr>
            <a:r>
              <a:rPr lang="en" dirty="0"/>
              <a:t>Medical - testing information, doctors, clinical trials, nutrition</a:t>
            </a:r>
            <a:endParaRPr dirty="0"/>
          </a:p>
          <a:p>
            <a:pPr marL="457200" lvl="0" indent="-342900" algn="l" rtl="0">
              <a:spcBef>
                <a:spcPts val="0"/>
              </a:spcBef>
              <a:spcAft>
                <a:spcPts val="0"/>
              </a:spcAft>
              <a:buSzPts val="1800"/>
              <a:buChar char="●"/>
            </a:pPr>
            <a:r>
              <a:rPr lang="en" dirty="0"/>
              <a:t>Financial - </a:t>
            </a:r>
            <a:r>
              <a:rPr lang="en" dirty="0">
                <a:solidFill>
                  <a:srgbClr val="434343"/>
                </a:solidFill>
              </a:rPr>
              <a:t>VA, Legal, SSDI, Grants</a:t>
            </a:r>
            <a:endParaRPr dirty="0"/>
          </a:p>
          <a:p>
            <a:pPr marL="457200" lvl="0" indent="-342900" algn="l" rtl="0">
              <a:spcBef>
                <a:spcPts val="0"/>
              </a:spcBef>
              <a:spcAft>
                <a:spcPts val="0"/>
              </a:spcAft>
              <a:buSzPts val="1800"/>
              <a:buChar char="●"/>
            </a:pPr>
            <a:r>
              <a:rPr lang="en" dirty="0"/>
              <a:t>Emotional - support </a:t>
            </a:r>
            <a:r>
              <a:rPr lang="en" dirty="0" smtClean="0"/>
              <a:t>group, literature</a:t>
            </a:r>
            <a:endParaRPr dirty="0"/>
          </a:p>
          <a:p>
            <a:pPr marL="0" lvl="0" indent="0" algn="l" rtl="0">
              <a:spcBef>
                <a:spcPts val="1600"/>
              </a:spcBef>
              <a:spcAft>
                <a:spcPts val="0"/>
              </a:spcAft>
              <a:buNone/>
            </a:pPr>
            <a:endParaRPr b="1" dirty="0"/>
          </a:p>
          <a:p>
            <a:pPr marL="457200" lvl="0" indent="0" algn="ctr" rtl="0">
              <a:spcBef>
                <a:spcPts val="1600"/>
              </a:spcBef>
              <a:spcAft>
                <a:spcPts val="1600"/>
              </a:spcAft>
              <a:buNone/>
            </a:pPr>
            <a:endParaRPr b="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Google Shape;80;p15"/>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solidFill>
                  <a:srgbClr val="0000FF"/>
                </a:solidFill>
              </a:rPr>
              <a:t>How we help veterans</a:t>
            </a:r>
            <a:endParaRPr dirty="0">
              <a:solidFill>
                <a:srgbClr val="0000FF"/>
              </a:solidFill>
            </a:endParaRPr>
          </a:p>
        </p:txBody>
      </p:sp>
      <p:sp>
        <p:nvSpPr>
          <p:cNvPr id="81" name="Google Shape;81;p15"/>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Medical diagnostic information</a:t>
            </a:r>
            <a:endParaRPr/>
          </a:p>
          <a:p>
            <a:pPr marL="457200" lvl="0" indent="-342900" algn="l" rtl="0">
              <a:spcBef>
                <a:spcPts val="0"/>
              </a:spcBef>
              <a:spcAft>
                <a:spcPts val="0"/>
              </a:spcAft>
              <a:buSzPts val="1800"/>
              <a:buChar char="●"/>
            </a:pPr>
            <a:r>
              <a:rPr lang="en"/>
              <a:t>Understanding VA Claims Evidence Development</a:t>
            </a:r>
            <a:endParaRPr/>
          </a:p>
          <a:p>
            <a:pPr marL="914400" lvl="1" indent="-342900" algn="l" rtl="0">
              <a:spcBef>
                <a:spcPts val="0"/>
              </a:spcBef>
              <a:spcAft>
                <a:spcPts val="0"/>
              </a:spcAft>
              <a:buSzPts val="1800"/>
              <a:buChar char="○"/>
            </a:pPr>
            <a:r>
              <a:rPr lang="en" sz="1800"/>
              <a:t>Nexus Statements	</a:t>
            </a:r>
            <a:endParaRPr sz="1800"/>
          </a:p>
          <a:p>
            <a:pPr marL="914400" lvl="1" indent="-342900" algn="l" rtl="0">
              <a:spcBef>
                <a:spcPts val="0"/>
              </a:spcBef>
              <a:spcAft>
                <a:spcPts val="0"/>
              </a:spcAft>
              <a:buSzPts val="1800"/>
              <a:buChar char="○"/>
            </a:pPr>
            <a:r>
              <a:rPr lang="en" sz="1800"/>
              <a:t>Exposure Summaries</a:t>
            </a:r>
            <a:endParaRPr sz="1800"/>
          </a:p>
          <a:p>
            <a:pPr marL="457200" lvl="0" indent="-342900" algn="l" rtl="0">
              <a:spcBef>
                <a:spcPts val="0"/>
              </a:spcBef>
              <a:spcAft>
                <a:spcPts val="0"/>
              </a:spcAft>
              <a:buSzPts val="1800"/>
              <a:buChar char="●"/>
            </a:pPr>
            <a:r>
              <a:rPr lang="en"/>
              <a:t>Mesothelioma Doctor Match Assistance - VHA West Roxbury, Fisher House</a:t>
            </a:r>
            <a:endParaRPr/>
          </a:p>
          <a:p>
            <a:pPr marL="457200" lvl="0" indent="-342900" algn="l" rtl="0">
              <a:spcBef>
                <a:spcPts val="0"/>
              </a:spcBef>
              <a:spcAft>
                <a:spcPts val="0"/>
              </a:spcAft>
              <a:buSzPts val="1800"/>
              <a:buChar char="●"/>
            </a:pPr>
            <a:r>
              <a:rPr lang="en"/>
              <a:t>Connecting with local VSOs </a:t>
            </a:r>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6"/>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solidFill>
                  <a:srgbClr val="0000FF"/>
                </a:solidFill>
              </a:rPr>
              <a:t>VHA Cancer Centers with Mesothelioma Specialists</a:t>
            </a:r>
            <a:endParaRPr dirty="0">
              <a:solidFill>
                <a:srgbClr val="0000FF"/>
              </a:solidFill>
            </a:endParaRPr>
          </a:p>
        </p:txBody>
      </p:sp>
      <p:sp>
        <p:nvSpPr>
          <p:cNvPr id="87" name="Google Shape;87;p16"/>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457200" marR="101600" lvl="0" indent="-342900" algn="l" rtl="0">
              <a:lnSpc>
                <a:spcPct val="150000"/>
              </a:lnSpc>
              <a:spcBef>
                <a:spcPts val="2200"/>
              </a:spcBef>
              <a:spcAft>
                <a:spcPts val="0"/>
              </a:spcAft>
              <a:buClr>
                <a:srgbClr val="434343"/>
              </a:buClr>
              <a:buSzPts val="1800"/>
              <a:buFont typeface="Arial"/>
              <a:buChar char="●"/>
            </a:pPr>
            <a:r>
              <a:rPr lang="en">
                <a:solidFill>
                  <a:srgbClr val="434343"/>
                </a:solidFill>
                <a:latin typeface="Arial"/>
                <a:ea typeface="Arial"/>
                <a:cs typeface="Arial"/>
                <a:sym typeface="Arial"/>
              </a:rPr>
              <a:t>Los Angeles, California</a:t>
            </a:r>
            <a:endParaRPr>
              <a:solidFill>
                <a:srgbClr val="434343"/>
              </a:solidFill>
              <a:latin typeface="Arial"/>
              <a:ea typeface="Arial"/>
              <a:cs typeface="Arial"/>
              <a:sym typeface="Arial"/>
            </a:endParaRPr>
          </a:p>
          <a:p>
            <a:pPr marL="457200" marR="101600" lvl="0" indent="-342900" algn="l" rtl="0">
              <a:lnSpc>
                <a:spcPct val="150000"/>
              </a:lnSpc>
              <a:spcBef>
                <a:spcPts val="0"/>
              </a:spcBef>
              <a:spcAft>
                <a:spcPts val="0"/>
              </a:spcAft>
              <a:buClr>
                <a:srgbClr val="434343"/>
              </a:buClr>
              <a:buSzPts val="1800"/>
              <a:buFont typeface="Arial"/>
              <a:buChar char="●"/>
            </a:pPr>
            <a:r>
              <a:rPr lang="en">
                <a:solidFill>
                  <a:srgbClr val="434343"/>
                </a:solidFill>
                <a:latin typeface="Arial"/>
                <a:ea typeface="Arial"/>
                <a:cs typeface="Arial"/>
                <a:sym typeface="Arial"/>
              </a:rPr>
              <a:t>Boston, Massachusetts</a:t>
            </a:r>
            <a:endParaRPr>
              <a:solidFill>
                <a:srgbClr val="434343"/>
              </a:solidFill>
              <a:latin typeface="Arial"/>
              <a:ea typeface="Arial"/>
              <a:cs typeface="Arial"/>
              <a:sym typeface="Arial"/>
            </a:endParaRPr>
          </a:p>
          <a:p>
            <a:pPr marL="457200" marR="101600" lvl="0" indent="-342900" algn="l" rtl="0">
              <a:lnSpc>
                <a:spcPct val="150000"/>
              </a:lnSpc>
              <a:spcBef>
                <a:spcPts val="0"/>
              </a:spcBef>
              <a:spcAft>
                <a:spcPts val="0"/>
              </a:spcAft>
              <a:buClr>
                <a:srgbClr val="434343"/>
              </a:buClr>
              <a:buSzPts val="1800"/>
              <a:buFont typeface="Arial"/>
              <a:buChar char="●"/>
            </a:pPr>
            <a:r>
              <a:rPr lang="en">
                <a:solidFill>
                  <a:srgbClr val="434343"/>
                </a:solidFill>
                <a:latin typeface="Arial"/>
                <a:ea typeface="Arial"/>
                <a:cs typeface="Arial"/>
                <a:sym typeface="Arial"/>
              </a:rPr>
              <a:t>Miami, Florida</a:t>
            </a:r>
            <a:endParaRPr>
              <a:solidFill>
                <a:srgbClr val="434343"/>
              </a:solidFill>
              <a:latin typeface="Arial"/>
              <a:ea typeface="Arial"/>
              <a:cs typeface="Arial"/>
              <a:sym typeface="Arial"/>
            </a:endParaRPr>
          </a:p>
          <a:p>
            <a:pPr marL="457200" marR="101600" lvl="0" indent="-342900" algn="l" rtl="0">
              <a:lnSpc>
                <a:spcPct val="150000"/>
              </a:lnSpc>
              <a:spcBef>
                <a:spcPts val="0"/>
              </a:spcBef>
              <a:spcAft>
                <a:spcPts val="0"/>
              </a:spcAft>
              <a:buClr>
                <a:srgbClr val="434343"/>
              </a:buClr>
              <a:buSzPts val="1800"/>
              <a:buFont typeface="Arial"/>
              <a:buChar char="●"/>
            </a:pPr>
            <a:r>
              <a:rPr lang="en">
                <a:solidFill>
                  <a:srgbClr val="434343"/>
                </a:solidFill>
                <a:latin typeface="Arial"/>
                <a:ea typeface="Arial"/>
                <a:cs typeface="Arial"/>
                <a:sym typeface="Arial"/>
              </a:rPr>
              <a:t>Atlanta, Georgia</a:t>
            </a:r>
            <a:endParaRPr>
              <a:solidFill>
                <a:srgbClr val="434343"/>
              </a:solidFill>
              <a:latin typeface="Arial"/>
              <a:ea typeface="Arial"/>
              <a:cs typeface="Arial"/>
              <a:sym typeface="Arial"/>
            </a:endParaRPr>
          </a:p>
          <a:p>
            <a:pPr marL="457200" marR="101600" lvl="0" indent="-342900" algn="l" rtl="0">
              <a:lnSpc>
                <a:spcPct val="150000"/>
              </a:lnSpc>
              <a:spcBef>
                <a:spcPts val="0"/>
              </a:spcBef>
              <a:spcAft>
                <a:spcPts val="0"/>
              </a:spcAft>
              <a:buClr>
                <a:srgbClr val="434343"/>
              </a:buClr>
              <a:buSzPts val="1800"/>
              <a:buFont typeface="Arial"/>
              <a:buChar char="●"/>
            </a:pPr>
            <a:r>
              <a:rPr lang="en">
                <a:solidFill>
                  <a:srgbClr val="434343"/>
                </a:solidFill>
                <a:latin typeface="Arial"/>
                <a:ea typeface="Arial"/>
                <a:cs typeface="Arial"/>
                <a:sym typeface="Arial"/>
              </a:rPr>
              <a:t>Houston, Texas</a:t>
            </a:r>
            <a:endParaRPr>
              <a:solidFill>
                <a:srgbClr val="434343"/>
              </a:solidFill>
              <a:latin typeface="Arial"/>
              <a:ea typeface="Arial"/>
              <a:cs typeface="Arial"/>
              <a:sym typeface="Arial"/>
            </a:endParaRPr>
          </a:p>
          <a:p>
            <a:pPr marL="457200" marR="101600" lvl="0" indent="-342900" algn="l" rtl="0">
              <a:lnSpc>
                <a:spcPct val="150000"/>
              </a:lnSpc>
              <a:spcBef>
                <a:spcPts val="0"/>
              </a:spcBef>
              <a:spcAft>
                <a:spcPts val="0"/>
              </a:spcAft>
              <a:buClr>
                <a:srgbClr val="434343"/>
              </a:buClr>
              <a:buSzPts val="1800"/>
              <a:buFont typeface="Arial"/>
              <a:buChar char="●"/>
            </a:pPr>
            <a:r>
              <a:rPr lang="en">
                <a:solidFill>
                  <a:srgbClr val="434343"/>
                </a:solidFill>
                <a:latin typeface="Arial"/>
                <a:ea typeface="Arial"/>
                <a:cs typeface="Arial"/>
                <a:sym typeface="Arial"/>
              </a:rPr>
              <a:t>Fee for service relationships with several medical centers specializing in mesothelioma cancer treatment</a:t>
            </a:r>
            <a:endParaRPr>
              <a:solidFill>
                <a:srgbClr val="434343"/>
              </a:solidFill>
              <a:latin typeface="Arial"/>
              <a:ea typeface="Arial"/>
              <a:cs typeface="Arial"/>
              <a:sym typeface="Arial"/>
            </a:endParaRPr>
          </a:p>
          <a:p>
            <a:pPr marL="0" lvl="0" indent="0" algn="l" rtl="0">
              <a:spcBef>
                <a:spcPts val="3700"/>
              </a:spcBef>
              <a:spcAft>
                <a:spcPts val="1600"/>
              </a:spcAft>
              <a:buNone/>
            </a:pPr>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p17"/>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solidFill>
                  <a:srgbClr val="0000FF"/>
                </a:solidFill>
              </a:rPr>
              <a:t>VA Asbestos Related Claims</a:t>
            </a:r>
            <a:endParaRPr dirty="0">
              <a:solidFill>
                <a:srgbClr val="0000FF"/>
              </a:solidFill>
            </a:endParaRPr>
          </a:p>
        </p:txBody>
      </p:sp>
      <p:sp>
        <p:nvSpPr>
          <p:cNvPr id="93" name="Google Shape;93;p17"/>
          <p:cNvSpPr txBox="1">
            <a:spLocks noGrp="1"/>
          </p:cNvSpPr>
          <p:nvPr>
            <p:ph type="body" idx="1"/>
          </p:nvPr>
        </p:nvSpPr>
        <p:spPr>
          <a:xfrm>
            <a:off x="311700" y="1113925"/>
            <a:ext cx="8520600" cy="330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Conditions the VA recognizes- </a:t>
            </a:r>
            <a:r>
              <a:rPr lang="en" sz="1600">
                <a:solidFill>
                  <a:srgbClr val="000000"/>
                </a:solidFill>
              </a:rPr>
              <a:t>M21-1MR, Part IV, Subpart ii, Chapter 2, Section C</a:t>
            </a:r>
            <a:endParaRPr sz="1600">
              <a:solidFill>
                <a:srgbClr val="000000"/>
              </a:solidFill>
            </a:endParaRPr>
          </a:p>
          <a:p>
            <a:pPr marL="0" lvl="0" indent="0" algn="l" rtl="0">
              <a:spcBef>
                <a:spcPts val="0"/>
              </a:spcBef>
              <a:spcAft>
                <a:spcPts val="0"/>
              </a:spcAft>
              <a:buNone/>
            </a:pPr>
            <a:r>
              <a:rPr lang="en" sz="1200">
                <a:solidFill>
                  <a:srgbClr val="000000"/>
                </a:solidFill>
              </a:rPr>
              <a:t>·  </a:t>
            </a:r>
            <a:r>
              <a:rPr lang="en" sz="1300">
                <a:solidFill>
                  <a:srgbClr val="000000"/>
                </a:solidFill>
              </a:rPr>
              <a:t> fibrosis, the most commonly occurring of which is interstitial pulmonary fibrosis, or asbestosis</a:t>
            </a:r>
            <a:endParaRPr sz="1300">
              <a:solidFill>
                <a:srgbClr val="000000"/>
              </a:solidFill>
            </a:endParaRPr>
          </a:p>
          <a:p>
            <a:pPr marL="0" lvl="0" indent="0" algn="l" rtl="0">
              <a:spcBef>
                <a:spcPts val="0"/>
              </a:spcBef>
              <a:spcAft>
                <a:spcPts val="0"/>
              </a:spcAft>
              <a:buNone/>
            </a:pPr>
            <a:r>
              <a:rPr lang="en" sz="1300">
                <a:solidFill>
                  <a:srgbClr val="000000"/>
                </a:solidFill>
              </a:rPr>
              <a:t>·   tumors</a:t>
            </a:r>
            <a:endParaRPr sz="1300">
              <a:solidFill>
                <a:srgbClr val="000000"/>
              </a:solidFill>
            </a:endParaRPr>
          </a:p>
          <a:p>
            <a:pPr marL="0" lvl="0" indent="0" algn="l" rtl="0">
              <a:spcBef>
                <a:spcPts val="0"/>
              </a:spcBef>
              <a:spcAft>
                <a:spcPts val="0"/>
              </a:spcAft>
              <a:buNone/>
            </a:pPr>
            <a:r>
              <a:rPr lang="en" sz="1300">
                <a:solidFill>
                  <a:srgbClr val="000000"/>
                </a:solidFill>
              </a:rPr>
              <a:t>·   pleural effusions and fibrosis</a:t>
            </a:r>
            <a:endParaRPr sz="1300">
              <a:solidFill>
                <a:srgbClr val="000000"/>
              </a:solidFill>
            </a:endParaRPr>
          </a:p>
          <a:p>
            <a:pPr marL="0" lvl="0" indent="0" algn="l" rtl="0">
              <a:spcBef>
                <a:spcPts val="0"/>
              </a:spcBef>
              <a:spcAft>
                <a:spcPts val="0"/>
              </a:spcAft>
              <a:buNone/>
            </a:pPr>
            <a:r>
              <a:rPr lang="en" sz="1300">
                <a:solidFill>
                  <a:srgbClr val="000000"/>
                </a:solidFill>
              </a:rPr>
              <a:t>·   pleural plaques</a:t>
            </a:r>
            <a:endParaRPr sz="1300">
              <a:solidFill>
                <a:srgbClr val="000000"/>
              </a:solidFill>
            </a:endParaRPr>
          </a:p>
          <a:p>
            <a:pPr marL="0" lvl="0" indent="0" algn="l" rtl="0">
              <a:spcBef>
                <a:spcPts val="0"/>
              </a:spcBef>
              <a:spcAft>
                <a:spcPts val="0"/>
              </a:spcAft>
              <a:buNone/>
            </a:pPr>
            <a:r>
              <a:rPr lang="en" sz="1300">
                <a:solidFill>
                  <a:srgbClr val="000000"/>
                </a:solidFill>
              </a:rPr>
              <a:t>·   mesotheliomas of pleura and peritoneum</a:t>
            </a:r>
            <a:endParaRPr sz="1300">
              <a:solidFill>
                <a:srgbClr val="000000"/>
              </a:solidFill>
            </a:endParaRPr>
          </a:p>
          <a:p>
            <a:pPr marL="0" lvl="0" indent="0" algn="l" rtl="0">
              <a:spcBef>
                <a:spcPts val="0"/>
              </a:spcBef>
              <a:spcAft>
                <a:spcPts val="0"/>
              </a:spcAft>
              <a:buNone/>
            </a:pPr>
            <a:r>
              <a:rPr lang="en" sz="1300">
                <a:solidFill>
                  <a:srgbClr val="000000"/>
                </a:solidFill>
              </a:rPr>
              <a:t>·   cancers of the</a:t>
            </a:r>
            <a:endParaRPr sz="1300">
              <a:solidFill>
                <a:srgbClr val="000000"/>
              </a:solidFill>
            </a:endParaRPr>
          </a:p>
          <a:p>
            <a:pPr marL="0" lvl="0" indent="457200" algn="l" rtl="0">
              <a:spcBef>
                <a:spcPts val="0"/>
              </a:spcBef>
              <a:spcAft>
                <a:spcPts val="0"/>
              </a:spcAft>
              <a:buNone/>
            </a:pPr>
            <a:r>
              <a:rPr lang="en" sz="1300">
                <a:solidFill>
                  <a:srgbClr val="000000"/>
                </a:solidFill>
              </a:rPr>
              <a:t>-  lung</a:t>
            </a:r>
            <a:endParaRPr sz="1300">
              <a:solidFill>
                <a:srgbClr val="000000"/>
              </a:solidFill>
            </a:endParaRPr>
          </a:p>
          <a:p>
            <a:pPr marL="0" lvl="0" indent="457200" algn="l" rtl="0">
              <a:spcBef>
                <a:spcPts val="0"/>
              </a:spcBef>
              <a:spcAft>
                <a:spcPts val="0"/>
              </a:spcAft>
              <a:buNone/>
            </a:pPr>
            <a:r>
              <a:rPr lang="en" sz="1300">
                <a:solidFill>
                  <a:srgbClr val="000000"/>
                </a:solidFill>
              </a:rPr>
              <a:t>-  bronchus</a:t>
            </a:r>
            <a:endParaRPr sz="1300">
              <a:solidFill>
                <a:srgbClr val="000000"/>
              </a:solidFill>
            </a:endParaRPr>
          </a:p>
          <a:p>
            <a:pPr marL="0" lvl="0" indent="457200" algn="l" rtl="0">
              <a:spcBef>
                <a:spcPts val="0"/>
              </a:spcBef>
              <a:spcAft>
                <a:spcPts val="0"/>
              </a:spcAft>
              <a:buNone/>
            </a:pPr>
            <a:r>
              <a:rPr lang="en" sz="1300">
                <a:solidFill>
                  <a:srgbClr val="000000"/>
                </a:solidFill>
              </a:rPr>
              <a:t>-  gastrointestinal tract</a:t>
            </a:r>
            <a:endParaRPr sz="1300">
              <a:solidFill>
                <a:srgbClr val="000000"/>
              </a:solidFill>
            </a:endParaRPr>
          </a:p>
          <a:p>
            <a:pPr marL="0" lvl="0" indent="457200" algn="l" rtl="0">
              <a:spcBef>
                <a:spcPts val="0"/>
              </a:spcBef>
              <a:spcAft>
                <a:spcPts val="0"/>
              </a:spcAft>
              <a:buNone/>
            </a:pPr>
            <a:r>
              <a:rPr lang="en" sz="1300">
                <a:solidFill>
                  <a:srgbClr val="000000"/>
                </a:solidFill>
              </a:rPr>
              <a:t>-  larynx</a:t>
            </a:r>
            <a:endParaRPr sz="1300">
              <a:solidFill>
                <a:srgbClr val="000000"/>
              </a:solidFill>
            </a:endParaRPr>
          </a:p>
          <a:p>
            <a:pPr marL="0" lvl="0" indent="457200" algn="l" rtl="0">
              <a:spcBef>
                <a:spcPts val="0"/>
              </a:spcBef>
              <a:spcAft>
                <a:spcPts val="0"/>
              </a:spcAft>
              <a:buNone/>
            </a:pPr>
            <a:r>
              <a:rPr lang="en" sz="1300">
                <a:solidFill>
                  <a:srgbClr val="000000"/>
                </a:solidFill>
              </a:rPr>
              <a:t>-  pharynx, and</a:t>
            </a:r>
            <a:endParaRPr sz="1300">
              <a:solidFill>
                <a:srgbClr val="000000"/>
              </a:solidFill>
            </a:endParaRPr>
          </a:p>
          <a:p>
            <a:pPr marL="0" lvl="0" indent="457200" algn="l" rtl="0">
              <a:spcBef>
                <a:spcPts val="0"/>
              </a:spcBef>
              <a:spcAft>
                <a:spcPts val="0"/>
              </a:spcAft>
              <a:buNone/>
            </a:pPr>
            <a:r>
              <a:rPr lang="en" sz="1300">
                <a:solidFill>
                  <a:srgbClr val="000000"/>
                </a:solidFill>
              </a:rPr>
              <a:t>-  urogenital system, </a:t>
            </a:r>
            <a:r>
              <a:rPr lang="en" sz="1300" b="1">
                <a:solidFill>
                  <a:srgbClr val="000000"/>
                </a:solidFill>
              </a:rPr>
              <a:t>except the prostate.</a:t>
            </a:r>
            <a:endParaRPr sz="1300" b="1">
              <a:solidFill>
                <a:srgbClr val="000000"/>
              </a:solidFill>
            </a:endParaRPr>
          </a:p>
          <a:p>
            <a:pPr marL="0" lvl="0" indent="0" algn="l" rtl="0">
              <a:spcBef>
                <a:spcPts val="0"/>
              </a:spcBef>
              <a:spcAft>
                <a:spcPts val="0"/>
              </a:spcAft>
              <a:buNone/>
            </a:pPr>
            <a:r>
              <a:rPr lang="en" sz="1300">
                <a:solidFill>
                  <a:srgbClr val="000000"/>
                </a:solidFill>
              </a:rPr>
              <a:t>·  All persons with significant asbestosis develop cor pulmonale, heart disease secondary to disease of the lung or its blood vessels, and those who do not die from cancer often die from heart failure secondary to cor pulmonale.</a:t>
            </a:r>
            <a:endParaRPr sz="1300">
              <a:solidFill>
                <a:srgbClr val="000000"/>
              </a:solidFill>
            </a:endParaRPr>
          </a:p>
          <a:p>
            <a:pPr marL="0" lvl="0" indent="0" algn="l" rtl="0">
              <a:spcBef>
                <a:spcPts val="0"/>
              </a:spcBef>
              <a:spcAft>
                <a:spcPts val="1600"/>
              </a:spcAft>
              <a:buNone/>
            </a:pPr>
            <a:endParaRPr sz="1000" b="1">
              <a:solidFill>
                <a:srgbClr val="000000"/>
              </a:solidFill>
              <a:latin typeface="Times New Roman"/>
              <a:ea typeface="Times New Roman"/>
              <a:cs typeface="Times New Roman"/>
              <a:sym typeface="Times New Roman"/>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Google Shape;98;p18"/>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solidFill>
                  <a:srgbClr val="0000FF"/>
                </a:solidFill>
              </a:rPr>
              <a:t>Diagnostic Testing</a:t>
            </a:r>
            <a:endParaRPr dirty="0">
              <a:solidFill>
                <a:srgbClr val="0000FF"/>
              </a:solidFill>
            </a:endParaRPr>
          </a:p>
        </p:txBody>
      </p:sp>
      <p:sp>
        <p:nvSpPr>
          <p:cNvPr id="99" name="Google Shape;99;p18"/>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Asbestos lung disease must have two components</a:t>
            </a:r>
            <a:endParaRPr/>
          </a:p>
          <a:p>
            <a:pPr marL="914400" lvl="1" indent="-317500" algn="l" rtl="0">
              <a:spcBef>
                <a:spcPts val="0"/>
              </a:spcBef>
              <a:spcAft>
                <a:spcPts val="0"/>
              </a:spcAft>
              <a:buSzPts val="1400"/>
              <a:buChar char="○"/>
            </a:pPr>
            <a:r>
              <a:rPr lang="en"/>
              <a:t>Chest imaging - x-ray, CT, MRI</a:t>
            </a:r>
            <a:endParaRPr/>
          </a:p>
          <a:p>
            <a:pPr marL="914400" lvl="1" indent="-317500" algn="l" rtl="0">
              <a:spcBef>
                <a:spcPts val="0"/>
              </a:spcBef>
              <a:spcAft>
                <a:spcPts val="0"/>
              </a:spcAft>
              <a:buSzPts val="1400"/>
              <a:buChar char="○"/>
            </a:pPr>
            <a:r>
              <a:rPr lang="en"/>
              <a:t>Pulmonary Function Test (PFT)</a:t>
            </a:r>
            <a:endParaRPr/>
          </a:p>
          <a:p>
            <a:pPr marL="457200" lvl="0" indent="-342900" algn="l" rtl="0">
              <a:spcBef>
                <a:spcPts val="0"/>
              </a:spcBef>
              <a:spcAft>
                <a:spcPts val="0"/>
              </a:spcAft>
              <a:buSzPts val="1800"/>
              <a:buChar char="●"/>
            </a:pPr>
            <a:r>
              <a:rPr lang="en"/>
              <a:t>Pulmonary Lung Specialists are best trained to DX RLD/ILD</a:t>
            </a:r>
            <a:endParaRPr/>
          </a:p>
          <a:p>
            <a:pPr marL="914400" lvl="1" indent="-317500" algn="l" rtl="0">
              <a:spcBef>
                <a:spcPts val="0"/>
              </a:spcBef>
              <a:spcAft>
                <a:spcPts val="0"/>
              </a:spcAft>
              <a:buSzPts val="1400"/>
              <a:buChar char="○"/>
            </a:pPr>
            <a:r>
              <a:rPr lang="en"/>
              <a:t>Can differentiate between COPD and RLD/ILD</a:t>
            </a:r>
            <a:endParaRPr/>
          </a:p>
          <a:p>
            <a:pPr marL="457200" lvl="0" indent="-342900" algn="l" rtl="0">
              <a:spcBef>
                <a:spcPts val="0"/>
              </a:spcBef>
              <a:spcAft>
                <a:spcPts val="0"/>
              </a:spcAft>
              <a:buSzPts val="1800"/>
              <a:buChar char="●"/>
            </a:pPr>
            <a:r>
              <a:rPr lang="en"/>
              <a:t>Asbestos related cancer requires tissue biopsy and pathology report</a:t>
            </a:r>
            <a:endParaRPr/>
          </a:p>
          <a:p>
            <a:pPr marL="914400" lvl="1" indent="-317500" algn="l" rtl="0">
              <a:spcBef>
                <a:spcPts val="0"/>
              </a:spcBef>
              <a:spcAft>
                <a:spcPts val="0"/>
              </a:spcAft>
              <a:buSzPts val="1400"/>
              <a:buChar char="○"/>
            </a:pPr>
            <a:r>
              <a:rPr lang="en"/>
              <a:t>Nexus statements for cancers other than mesothelioma must be written by an oncologist</a:t>
            </a:r>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Google Shape;104;p19"/>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solidFill>
                  <a:srgbClr val="0000FF"/>
                </a:solidFill>
              </a:rPr>
              <a:t>Components of Asbestos Disease</a:t>
            </a:r>
            <a:endParaRPr dirty="0">
              <a:solidFill>
                <a:srgbClr val="0000FF"/>
              </a:solidFill>
            </a:endParaRPr>
          </a:p>
        </p:txBody>
      </p:sp>
      <p:sp>
        <p:nvSpPr>
          <p:cNvPr id="105" name="Google Shape;105;p19"/>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Latency Period - </a:t>
            </a:r>
            <a:r>
              <a:rPr lang="en">
                <a:solidFill>
                  <a:srgbClr val="000000"/>
                </a:solidFill>
              </a:rPr>
              <a:t>The latent period for development of disease due to exposure to asbestos ranges from 10 to 45 or more years between first exposure and development of disease.</a:t>
            </a:r>
            <a:endParaRPr/>
          </a:p>
          <a:p>
            <a:pPr marL="457200" lvl="0" indent="-342900" algn="l" rtl="0">
              <a:spcBef>
                <a:spcPts val="0"/>
              </a:spcBef>
              <a:spcAft>
                <a:spcPts val="0"/>
              </a:spcAft>
              <a:buSzPts val="1800"/>
              <a:buChar char="●"/>
            </a:pPr>
            <a:r>
              <a:rPr lang="en"/>
              <a:t>Disease-causing exposure to asbestos may be</a:t>
            </a:r>
            <a:endParaRPr/>
          </a:p>
          <a:p>
            <a:pPr marL="914400" lvl="1" indent="-317500" algn="l" rtl="0">
              <a:spcBef>
                <a:spcPts val="0"/>
              </a:spcBef>
              <a:spcAft>
                <a:spcPts val="0"/>
              </a:spcAft>
              <a:buSzPts val="1400"/>
              <a:buChar char="○"/>
            </a:pPr>
            <a:r>
              <a:rPr lang="en"/>
              <a:t>brief, and/or</a:t>
            </a:r>
            <a:endParaRPr/>
          </a:p>
          <a:p>
            <a:pPr marL="914400" lvl="1" indent="-317500" algn="l" rtl="0">
              <a:spcBef>
                <a:spcPts val="0"/>
              </a:spcBef>
              <a:spcAft>
                <a:spcPts val="0"/>
              </a:spcAft>
              <a:buSzPts val="1400"/>
              <a:buChar char="○"/>
            </a:pPr>
            <a:r>
              <a:rPr lang="en"/>
              <a:t>indirect.</a:t>
            </a:r>
            <a:endParaRPr/>
          </a:p>
          <a:p>
            <a:pPr marL="457200" lvl="0" indent="-342900" algn="l" rtl="0">
              <a:spcBef>
                <a:spcPts val="0"/>
              </a:spcBef>
              <a:spcAft>
                <a:spcPts val="0"/>
              </a:spcAft>
              <a:buSzPts val="1800"/>
              <a:buChar char="●"/>
            </a:pPr>
            <a:r>
              <a:rPr lang="en"/>
              <a:t>Smoking does not prevent an asbestos claim from being approved but the VA does not recognize COPD as being caused by asbestos</a:t>
            </a:r>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20"/>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solidFill>
                  <a:srgbClr val="0000FF"/>
                </a:solidFill>
              </a:rPr>
              <a:t>How Do Doctors Link Lung Cancer to Asbestos?</a:t>
            </a:r>
            <a:endParaRPr dirty="0">
              <a:solidFill>
                <a:srgbClr val="0000FF"/>
              </a:solidFill>
            </a:endParaRPr>
          </a:p>
        </p:txBody>
      </p:sp>
      <p:sp>
        <p:nvSpPr>
          <p:cNvPr id="111" name="Google Shape;111;p20"/>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457200" lvl="0" indent="-342900" algn="l" rtl="0">
              <a:lnSpc>
                <a:spcPct val="115000"/>
              </a:lnSpc>
              <a:spcBef>
                <a:spcPts val="0"/>
              </a:spcBef>
              <a:spcAft>
                <a:spcPts val="0"/>
              </a:spcAft>
              <a:buClr>
                <a:srgbClr val="434343"/>
              </a:buClr>
              <a:buSzPts val="1800"/>
              <a:buFont typeface="Roboto"/>
              <a:buChar char="●"/>
            </a:pPr>
            <a:r>
              <a:rPr lang="en">
                <a:solidFill>
                  <a:srgbClr val="434343"/>
                </a:solidFill>
                <a:highlight>
                  <a:srgbClr val="FFFFFF"/>
                </a:highlight>
                <a:latin typeface="Roboto"/>
                <a:ea typeface="Roboto"/>
                <a:cs typeface="Roboto"/>
                <a:sym typeface="Roboto"/>
              </a:rPr>
              <a:t>The </a:t>
            </a:r>
            <a:r>
              <a:rPr lang="en" b="1">
                <a:solidFill>
                  <a:srgbClr val="434343"/>
                </a:solidFill>
                <a:highlight>
                  <a:srgbClr val="FFFFFF"/>
                </a:highlight>
                <a:latin typeface="Roboto"/>
                <a:ea typeface="Roboto"/>
                <a:cs typeface="Roboto"/>
                <a:sym typeface="Roboto"/>
              </a:rPr>
              <a:t>Helsinki Criteria</a:t>
            </a:r>
            <a:r>
              <a:rPr lang="en">
                <a:solidFill>
                  <a:srgbClr val="434343"/>
                </a:solidFill>
                <a:highlight>
                  <a:srgbClr val="FFFFFF"/>
                </a:highlight>
                <a:latin typeface="Roboto"/>
                <a:ea typeface="Roboto"/>
                <a:cs typeface="Roboto"/>
                <a:sym typeface="Roboto"/>
              </a:rPr>
              <a:t> were established in 1997. They help doctors determine when respiratory diseases are caused by asbestos. For a lung cancer case to be diagnosed as asbestos related, it must fit two criteria:</a:t>
            </a:r>
            <a:endParaRPr>
              <a:solidFill>
                <a:srgbClr val="434343"/>
              </a:solidFill>
              <a:highlight>
                <a:srgbClr val="FFFFFF"/>
              </a:highlight>
              <a:latin typeface="Roboto"/>
              <a:ea typeface="Roboto"/>
              <a:cs typeface="Roboto"/>
              <a:sym typeface="Roboto"/>
            </a:endParaRPr>
          </a:p>
          <a:p>
            <a:pPr marL="457200" lvl="0" indent="0" algn="l" rtl="0">
              <a:lnSpc>
                <a:spcPct val="115000"/>
              </a:lnSpc>
              <a:spcBef>
                <a:spcPts val="0"/>
              </a:spcBef>
              <a:spcAft>
                <a:spcPts val="0"/>
              </a:spcAft>
              <a:buNone/>
            </a:pPr>
            <a:endParaRPr sz="1400">
              <a:solidFill>
                <a:srgbClr val="434343"/>
              </a:solidFill>
              <a:highlight>
                <a:srgbClr val="FFFFFF"/>
              </a:highlight>
              <a:latin typeface="Roboto"/>
              <a:ea typeface="Roboto"/>
              <a:cs typeface="Roboto"/>
              <a:sym typeface="Roboto"/>
            </a:endParaRPr>
          </a:p>
          <a:p>
            <a:pPr marL="914400" marR="139700" lvl="1" indent="-317500" algn="l" rtl="0">
              <a:lnSpc>
                <a:spcPct val="115000"/>
              </a:lnSpc>
              <a:spcBef>
                <a:spcPts val="0"/>
              </a:spcBef>
              <a:spcAft>
                <a:spcPts val="0"/>
              </a:spcAft>
              <a:buSzPts val="1400"/>
              <a:buChar char="○"/>
            </a:pPr>
            <a:r>
              <a:rPr lang="en">
                <a:solidFill>
                  <a:srgbClr val="27627D"/>
                </a:solidFill>
                <a:highlight>
                  <a:srgbClr val="FFFFFF"/>
                </a:highlight>
                <a:latin typeface="Roboto"/>
                <a:ea typeface="Roboto"/>
                <a:cs typeface="Roboto"/>
                <a:sym typeface="Roboto"/>
              </a:rPr>
              <a:t>Latency period: </a:t>
            </a:r>
            <a:r>
              <a:rPr lang="en">
                <a:solidFill>
                  <a:srgbClr val="153441"/>
                </a:solidFill>
                <a:highlight>
                  <a:srgbClr val="FFFFFF"/>
                </a:highlight>
                <a:latin typeface="Arial"/>
                <a:ea typeface="Arial"/>
                <a:cs typeface="Arial"/>
                <a:sym typeface="Arial"/>
              </a:rPr>
              <a:t>The lung cancer must have developed at least 10 years after the initial exposure to asbestos.</a:t>
            </a:r>
            <a:endParaRPr>
              <a:solidFill>
                <a:srgbClr val="153441"/>
              </a:solidFill>
              <a:highlight>
                <a:srgbClr val="FFFFFF"/>
              </a:highlight>
              <a:latin typeface="Arial"/>
              <a:ea typeface="Arial"/>
              <a:cs typeface="Arial"/>
              <a:sym typeface="Arial"/>
            </a:endParaRPr>
          </a:p>
          <a:p>
            <a:pPr marL="914400" marR="139700" lvl="1" indent="-317500" algn="l" rtl="0">
              <a:lnSpc>
                <a:spcPct val="115000"/>
              </a:lnSpc>
              <a:spcBef>
                <a:spcPts val="0"/>
              </a:spcBef>
              <a:spcAft>
                <a:spcPts val="0"/>
              </a:spcAft>
              <a:buSzPts val="1400"/>
              <a:buChar char="○"/>
            </a:pPr>
            <a:r>
              <a:rPr lang="en">
                <a:solidFill>
                  <a:srgbClr val="27627D"/>
                </a:solidFill>
                <a:highlight>
                  <a:srgbClr val="FFFFFF"/>
                </a:highlight>
                <a:latin typeface="Roboto"/>
                <a:ea typeface="Roboto"/>
                <a:cs typeface="Roboto"/>
                <a:sym typeface="Roboto"/>
              </a:rPr>
              <a:t>Evidence of asbestos exposure: </a:t>
            </a:r>
            <a:r>
              <a:rPr lang="en">
                <a:solidFill>
                  <a:srgbClr val="153441"/>
                </a:solidFill>
                <a:highlight>
                  <a:srgbClr val="FFFFFF"/>
                </a:highlight>
                <a:latin typeface="Arial"/>
                <a:ea typeface="Arial"/>
                <a:cs typeface="Arial"/>
                <a:sym typeface="Arial"/>
              </a:rPr>
              <a:t>One of the following must be documented:</a:t>
            </a:r>
            <a:endParaRPr>
              <a:solidFill>
                <a:srgbClr val="153441"/>
              </a:solidFill>
              <a:highlight>
                <a:srgbClr val="FFFFFF"/>
              </a:highlight>
              <a:latin typeface="Arial"/>
              <a:ea typeface="Arial"/>
              <a:cs typeface="Arial"/>
              <a:sym typeface="Arial"/>
            </a:endParaRPr>
          </a:p>
          <a:p>
            <a:pPr marL="1371600" marR="139700" lvl="2" indent="-304800" algn="l" rtl="0">
              <a:lnSpc>
                <a:spcPct val="115000"/>
              </a:lnSpc>
              <a:spcBef>
                <a:spcPts val="0"/>
              </a:spcBef>
              <a:spcAft>
                <a:spcPts val="0"/>
              </a:spcAft>
              <a:buClr>
                <a:srgbClr val="153441"/>
              </a:buClr>
              <a:buSzPts val="1200"/>
              <a:buFont typeface="Arial"/>
              <a:buChar char="■"/>
            </a:pPr>
            <a:r>
              <a:rPr lang="en" sz="1200">
                <a:solidFill>
                  <a:srgbClr val="153441"/>
                </a:solidFill>
                <a:highlight>
                  <a:srgbClr val="FFFFFF"/>
                </a:highlight>
                <a:latin typeface="Arial"/>
                <a:ea typeface="Arial"/>
                <a:cs typeface="Arial"/>
                <a:sym typeface="Arial"/>
              </a:rPr>
              <a:t>Diagnosis of asbestosis.</a:t>
            </a:r>
            <a:endParaRPr sz="1200">
              <a:solidFill>
                <a:srgbClr val="153441"/>
              </a:solidFill>
              <a:highlight>
                <a:srgbClr val="FFFFFF"/>
              </a:highlight>
              <a:latin typeface="Arial"/>
              <a:ea typeface="Arial"/>
              <a:cs typeface="Arial"/>
              <a:sym typeface="Arial"/>
            </a:endParaRPr>
          </a:p>
          <a:p>
            <a:pPr marL="1371600" marR="139700" lvl="2" indent="-304800" algn="l" rtl="0">
              <a:lnSpc>
                <a:spcPct val="115000"/>
              </a:lnSpc>
              <a:spcBef>
                <a:spcPts val="0"/>
              </a:spcBef>
              <a:spcAft>
                <a:spcPts val="0"/>
              </a:spcAft>
              <a:buClr>
                <a:srgbClr val="153441"/>
              </a:buClr>
              <a:buSzPts val="1200"/>
              <a:buFont typeface="Arial"/>
              <a:buChar char="■"/>
            </a:pPr>
            <a:r>
              <a:rPr lang="en" sz="1200">
                <a:solidFill>
                  <a:srgbClr val="153441"/>
                </a:solidFill>
                <a:highlight>
                  <a:srgbClr val="FFFFFF"/>
                </a:highlight>
                <a:latin typeface="Arial"/>
                <a:ea typeface="Arial"/>
                <a:cs typeface="Arial"/>
                <a:sym typeface="Arial"/>
              </a:rPr>
              <a:t>Higher than normal asbestos fibers in lung tissue.</a:t>
            </a:r>
            <a:endParaRPr sz="1200">
              <a:solidFill>
                <a:srgbClr val="153441"/>
              </a:solidFill>
              <a:highlight>
                <a:srgbClr val="FFFFFF"/>
              </a:highlight>
              <a:latin typeface="Arial"/>
              <a:ea typeface="Arial"/>
              <a:cs typeface="Arial"/>
              <a:sym typeface="Arial"/>
            </a:endParaRPr>
          </a:p>
          <a:p>
            <a:pPr marL="1371600" marR="139700" lvl="2" indent="-304800" algn="l" rtl="0">
              <a:lnSpc>
                <a:spcPct val="115000"/>
              </a:lnSpc>
              <a:spcBef>
                <a:spcPts val="0"/>
              </a:spcBef>
              <a:spcAft>
                <a:spcPts val="0"/>
              </a:spcAft>
              <a:buClr>
                <a:srgbClr val="153441"/>
              </a:buClr>
              <a:buSzPts val="1200"/>
              <a:buFont typeface="Arial"/>
              <a:buChar char="■"/>
            </a:pPr>
            <a:r>
              <a:rPr lang="en" sz="1200">
                <a:solidFill>
                  <a:srgbClr val="153441"/>
                </a:solidFill>
                <a:highlight>
                  <a:srgbClr val="FFFFFF"/>
                </a:highlight>
                <a:latin typeface="Arial"/>
                <a:ea typeface="Arial"/>
                <a:cs typeface="Arial"/>
                <a:sym typeface="Arial"/>
              </a:rPr>
              <a:t>Exposure to levels of airborne asbestos equal to or greater than 25 fibers per milliliter of air a year (f/mL-yr). To reach this threshold in a one-year work period, the patient must have been exposed to a level of 25 f/mL. Such a high level is typically only found in asbestos manufacturing and asbestos insulation work. To reach 25 f/mL-yr in a five-year period, an individual must have been exposed to asbestos at a level of 5 f/mL. This level is typical of shipbuilding and construction work.</a:t>
            </a:r>
            <a:endParaRPr sz="1200">
              <a:solidFill>
                <a:srgbClr val="153441"/>
              </a:solidFill>
              <a:highlight>
                <a:srgbClr val="FFFFFF"/>
              </a:highlight>
              <a:latin typeface="Arial"/>
              <a:ea typeface="Arial"/>
              <a:cs typeface="Arial"/>
              <a:sym typeface="Arial"/>
            </a:endParaRPr>
          </a:p>
          <a:p>
            <a:pPr marL="0" lvl="0" indent="0" algn="l" rtl="0">
              <a:spcBef>
                <a:spcPts val="0"/>
              </a:spcBef>
              <a:spcAft>
                <a:spcPts val="0"/>
              </a:spcAft>
              <a:buNone/>
            </a:pPr>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Google Shape;116;p21"/>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solidFill>
                  <a:srgbClr val="0000FF"/>
                </a:solidFill>
              </a:rPr>
              <a:t>VA Decision Process  </a:t>
            </a:r>
            <a:r>
              <a:rPr lang="en" sz="1400" dirty="0">
                <a:solidFill>
                  <a:srgbClr val="0000FF"/>
                </a:solidFill>
                <a:latin typeface="Arial"/>
                <a:ea typeface="Arial"/>
                <a:cs typeface="Arial"/>
                <a:sym typeface="Arial"/>
              </a:rPr>
              <a:t>M21-1MR, Part IV, Subpart ii, Chapter 2, Section C</a:t>
            </a:r>
            <a:endParaRPr sz="1400" dirty="0">
              <a:solidFill>
                <a:srgbClr val="0000FF"/>
              </a:solidFill>
              <a:latin typeface="Arial"/>
              <a:ea typeface="Arial"/>
              <a:cs typeface="Arial"/>
              <a:sym typeface="Arial"/>
            </a:endParaRPr>
          </a:p>
          <a:p>
            <a:pPr marL="0" lvl="0" indent="0" algn="l" rtl="0">
              <a:spcBef>
                <a:spcPts val="0"/>
              </a:spcBef>
              <a:spcAft>
                <a:spcPts val="0"/>
              </a:spcAft>
              <a:buNone/>
            </a:pPr>
            <a:endParaRPr dirty="0">
              <a:solidFill>
                <a:srgbClr val="0000FF"/>
              </a:solidFill>
            </a:endParaRPr>
          </a:p>
        </p:txBody>
      </p:sp>
      <p:sp>
        <p:nvSpPr>
          <p:cNvPr id="117" name="Google Shape;117;p21"/>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dirty="0"/>
              <a:t>When deciding a claim for service connection for a disability resulting from exposure to asbestos</a:t>
            </a:r>
            <a:endParaRPr dirty="0"/>
          </a:p>
          <a:p>
            <a:pPr marL="914400" lvl="1" indent="-342900" algn="l" rtl="0">
              <a:spcBef>
                <a:spcPts val="0"/>
              </a:spcBef>
              <a:spcAft>
                <a:spcPts val="0"/>
              </a:spcAft>
              <a:buSzPts val="1800"/>
              <a:buChar char="○"/>
            </a:pPr>
            <a:r>
              <a:rPr lang="en" sz="1800" dirty="0"/>
              <a:t>determine whether or not service records demonstrate the Veteran was exposed to asbestos during service</a:t>
            </a:r>
            <a:endParaRPr sz="1800" dirty="0"/>
          </a:p>
          <a:p>
            <a:pPr marL="914400" lvl="1" indent="-342900" algn="l" rtl="0">
              <a:spcBef>
                <a:spcPts val="0"/>
              </a:spcBef>
              <a:spcAft>
                <a:spcPts val="0"/>
              </a:spcAft>
              <a:buSzPts val="1800"/>
              <a:buChar char="○"/>
            </a:pPr>
            <a:r>
              <a:rPr lang="en" sz="1800" dirty="0"/>
              <a:t>ensure that development is accomplished to determine whether or not the Veteran was exposed to asbestos either before or after service, and</a:t>
            </a:r>
            <a:endParaRPr sz="1800" dirty="0"/>
          </a:p>
          <a:p>
            <a:pPr marL="914400" lvl="1" indent="-342900" algn="l" rtl="0">
              <a:spcBef>
                <a:spcPts val="0"/>
              </a:spcBef>
              <a:spcAft>
                <a:spcPts val="0"/>
              </a:spcAft>
              <a:buSzPts val="1800"/>
              <a:buChar char="○"/>
            </a:pPr>
            <a:r>
              <a:rPr lang="en" sz="1800" dirty="0"/>
              <a:t>determine whether or not a relationship exists between exposure to asbestos and the claimed disease, keeping in mind latency and exposure factors.</a:t>
            </a:r>
            <a:endParaRPr sz="1800" dirty="0"/>
          </a:p>
          <a:p>
            <a:pPr marL="0" lvl="0" indent="0" algn="l" rtl="0">
              <a:spcBef>
                <a:spcPts val="1600"/>
              </a:spcBef>
              <a:spcAft>
                <a:spcPts val="1600"/>
              </a:spcAft>
              <a:buNone/>
            </a:pPr>
            <a:endParaRPr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ropic">
  <a:themeElements>
    <a:clrScheme name="Tropic">
      <a:dk1>
        <a:srgbClr val="A1E8D9"/>
      </a:dk1>
      <a:lt1>
        <a:srgbClr val="FFFFFF"/>
      </a:lt1>
      <a:dk2>
        <a:srgbClr val="695D46"/>
      </a:dk2>
      <a:lt2>
        <a:srgbClr val="B3A77D"/>
      </a:lt2>
      <a:accent1>
        <a:srgbClr val="EF6C00"/>
      </a:accent1>
      <a:accent2>
        <a:srgbClr val="009668"/>
      </a:accent2>
      <a:accent3>
        <a:srgbClr val="4DB6AC"/>
      </a:accent3>
      <a:accent4>
        <a:srgbClr val="FF9800"/>
      </a:accent4>
      <a:accent5>
        <a:srgbClr val="CE93D8"/>
      </a:accent5>
      <a:accent6>
        <a:srgbClr val="EEFF41"/>
      </a:accent6>
      <a:hlink>
        <a:srgbClr val="CE93D8"/>
      </a:hlink>
      <a:folHlink>
        <a:srgbClr val="CE93D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1724</TotalTime>
  <Words>1118</Words>
  <Application>Microsoft Office PowerPoint</Application>
  <PresentationFormat>On-screen Show (16:9)</PresentationFormat>
  <Paragraphs>123</Paragraphs>
  <Slides>16</Slides>
  <Notes>16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Times New Roman</vt:lpstr>
      <vt:lpstr>Open Sans</vt:lpstr>
      <vt:lpstr>PT Sans Narrow</vt:lpstr>
      <vt:lpstr>Arial</vt:lpstr>
      <vt:lpstr>Roboto</vt:lpstr>
      <vt:lpstr>Tropic</vt:lpstr>
      <vt:lpstr>Veteran Outreach Brought to you by Asbestos.com </vt:lpstr>
      <vt:lpstr>Asbestos.com</vt:lpstr>
      <vt:lpstr>How we help veterans</vt:lpstr>
      <vt:lpstr>VHA Cancer Centers with Mesothelioma Specialists</vt:lpstr>
      <vt:lpstr>VA Asbestos Related Claims</vt:lpstr>
      <vt:lpstr>Diagnostic Testing</vt:lpstr>
      <vt:lpstr>Components of Asbestos Disease</vt:lpstr>
      <vt:lpstr>How Do Doctors Link Lung Cancer to Asbestos?</vt:lpstr>
      <vt:lpstr>VA Decision Process  M21-1MR, Part IV, Subpart ii, Chapter 2, Section C </vt:lpstr>
      <vt:lpstr>Elements of a successful VADC/ DIC claim</vt:lpstr>
      <vt:lpstr>Nexus Statements</vt:lpstr>
      <vt:lpstr>Asbestos Exposure Summaries</vt:lpstr>
      <vt:lpstr>VA Disability Ratings</vt:lpstr>
      <vt:lpstr>Other Financial Resources</vt:lpstr>
      <vt:lpstr>Emotional Support </vt:lpstr>
      <vt:lpstr>Contact Information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Veterans Outreach</dc:title>
  <dc:creator>amunz</dc:creator>
  <cp:lastModifiedBy>Dyke, Timothy E</cp:lastModifiedBy>
  <cp:revision>7</cp:revision>
  <cp:lastPrinted>2018-12-13T16:27:31Z</cp:lastPrinted>
  <dcterms:modified xsi:type="dcterms:W3CDTF">2019-06-11T13:05:26Z</dcterms:modified>
</cp:coreProperties>
</file>