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8"/>
  </p:notesMasterIdLst>
  <p:handoutMasterIdLst>
    <p:handoutMasterId r:id="rId19"/>
  </p:handoutMasterIdLst>
  <p:sldIdLst>
    <p:sldId id="257" r:id="rId5"/>
    <p:sldId id="308" r:id="rId6"/>
    <p:sldId id="316" r:id="rId7"/>
    <p:sldId id="258" r:id="rId8"/>
    <p:sldId id="317" r:id="rId9"/>
    <p:sldId id="302" r:id="rId10"/>
    <p:sldId id="292" r:id="rId11"/>
    <p:sldId id="300" r:id="rId12"/>
    <p:sldId id="310" r:id="rId13"/>
    <p:sldId id="301" r:id="rId14"/>
    <p:sldId id="311" r:id="rId15"/>
    <p:sldId id="309" r:id="rId16"/>
    <p:sldId id="299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2" clrIdx="0"/>
  <p:cmAuthor id="1" name="MCGINNIS, LISA, VBAINDY" initials="MLV" lastIdx="1" clrIdx="1">
    <p:extLst>
      <p:ext uri="{19B8F6BF-5375-455C-9EA6-DF929625EA0E}">
        <p15:presenceInfo xmlns:p15="http://schemas.microsoft.com/office/powerpoint/2012/main" userId="S::LISA.A.MCGINNIS@va.gov::cf25a17d-32ef-48b7-98be-49c9fcd2c9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695" autoAdjust="0"/>
  </p:normalViewPr>
  <p:slideViewPr>
    <p:cSldViewPr snapToGrid="0">
      <p:cViewPr varScale="1">
        <p:scale>
          <a:sx n="107" d="100"/>
          <a:sy n="107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59C29-8F23-4A5B-B52A-6DDB259170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9B47E-A21A-4172-A23C-86A6748B6398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Exams</a:t>
          </a:r>
        </a:p>
      </dgm:t>
    </dgm:pt>
    <dgm:pt modelId="{ABE24269-010C-4A8C-A526-D8C35C9E3D9B}" type="parTrans" cxnId="{CEDCA95B-8ADE-4A73-BD8A-81B69DCEFDD8}">
      <dgm:prSet/>
      <dgm:spPr/>
      <dgm:t>
        <a:bodyPr/>
        <a:lstStyle/>
        <a:p>
          <a:endParaRPr lang="en-US"/>
        </a:p>
      </dgm:t>
    </dgm:pt>
    <dgm:pt modelId="{635EBBFD-1892-4F48-A060-A4188C6DC8CA}" type="sibTrans" cxnId="{CEDCA95B-8ADE-4A73-BD8A-81B69DCEFDD8}">
      <dgm:prSet/>
      <dgm:spPr/>
      <dgm:t>
        <a:bodyPr/>
        <a:lstStyle/>
        <a:p>
          <a:endParaRPr lang="en-US"/>
        </a:p>
      </dgm:t>
    </dgm:pt>
    <dgm:pt modelId="{AE99B3DA-8D6B-4CBB-B590-FC0222C0192F}">
      <dgm:prSet phldrT="[Text]"/>
      <dgm:spPr/>
      <dgm:t>
        <a:bodyPr/>
        <a:lstStyle/>
        <a:p>
          <a:r>
            <a:rPr lang="en-US" dirty="0"/>
            <a:t>ACE/Mental Tele-health</a:t>
          </a:r>
        </a:p>
      </dgm:t>
    </dgm:pt>
    <dgm:pt modelId="{F1FDCB85-9935-491C-B5A9-FF162205BDFA}" type="parTrans" cxnId="{AF4FD736-B99D-4831-B788-ADFEB6873EF0}">
      <dgm:prSet/>
      <dgm:spPr/>
      <dgm:t>
        <a:bodyPr/>
        <a:lstStyle/>
        <a:p>
          <a:endParaRPr lang="en-US"/>
        </a:p>
      </dgm:t>
    </dgm:pt>
    <dgm:pt modelId="{3DB01F9E-586F-4C06-882C-0F9B9229B3D8}" type="sibTrans" cxnId="{AF4FD736-B99D-4831-B788-ADFEB6873EF0}">
      <dgm:prSet/>
      <dgm:spPr/>
      <dgm:t>
        <a:bodyPr/>
        <a:lstStyle/>
        <a:p>
          <a:endParaRPr lang="en-US"/>
        </a:p>
      </dgm:t>
    </dgm:pt>
    <dgm:pt modelId="{8C8D2ED3-B951-4411-B346-C07E55EEEF7A}">
      <dgm:prSet phldrT="[Text]"/>
      <dgm:spPr/>
      <dgm:t>
        <a:bodyPr/>
        <a:lstStyle/>
        <a:p>
          <a:r>
            <a:rPr lang="en-US" dirty="0"/>
            <a:t>Utilize PPE for in-person visits</a:t>
          </a:r>
        </a:p>
      </dgm:t>
    </dgm:pt>
    <dgm:pt modelId="{65F3D6BC-5033-489B-8A2D-1AA569CEB3D5}" type="parTrans" cxnId="{7DF2E30A-8884-42DC-A7DE-2E4645C0C127}">
      <dgm:prSet/>
      <dgm:spPr/>
      <dgm:t>
        <a:bodyPr/>
        <a:lstStyle/>
        <a:p>
          <a:endParaRPr lang="en-US"/>
        </a:p>
      </dgm:t>
    </dgm:pt>
    <dgm:pt modelId="{B2B000D9-570D-410D-8ED1-393DE5362E84}" type="sibTrans" cxnId="{7DF2E30A-8884-42DC-A7DE-2E4645C0C127}">
      <dgm:prSet/>
      <dgm:spPr/>
      <dgm:t>
        <a:bodyPr/>
        <a:lstStyle/>
        <a:p>
          <a:endParaRPr lang="en-US"/>
        </a:p>
      </dgm:t>
    </dgm:pt>
    <dgm:pt modelId="{F590C6CE-FEE2-44C4-8E76-E1262254E639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Hearings</a:t>
          </a:r>
        </a:p>
      </dgm:t>
    </dgm:pt>
    <dgm:pt modelId="{78668436-A689-4367-A146-1701333A4D26}" type="parTrans" cxnId="{A990880B-0280-411B-8DA2-DBA26844D123}">
      <dgm:prSet/>
      <dgm:spPr/>
      <dgm:t>
        <a:bodyPr/>
        <a:lstStyle/>
        <a:p>
          <a:endParaRPr lang="en-US"/>
        </a:p>
      </dgm:t>
    </dgm:pt>
    <dgm:pt modelId="{2B6F5534-7985-49E5-82F3-B177028C7585}" type="sibTrans" cxnId="{A990880B-0280-411B-8DA2-DBA26844D123}">
      <dgm:prSet/>
      <dgm:spPr/>
      <dgm:t>
        <a:bodyPr/>
        <a:lstStyle/>
        <a:p>
          <a:endParaRPr lang="en-US"/>
        </a:p>
      </dgm:t>
    </dgm:pt>
    <dgm:pt modelId="{6D792D3D-D3E9-48B6-8943-102A90D9F5B4}">
      <dgm:prSet phldrT="[Text]"/>
      <dgm:spPr/>
      <dgm:t>
        <a:bodyPr/>
        <a:lstStyle/>
        <a:p>
          <a:r>
            <a:rPr lang="en-US" dirty="0"/>
            <a:t>Virtual</a:t>
          </a:r>
        </a:p>
      </dgm:t>
    </dgm:pt>
    <dgm:pt modelId="{088CCC01-F5E0-4623-A353-CF129644AA69}" type="parTrans" cxnId="{3E33023C-0B55-43AB-9588-0C13959A98A9}">
      <dgm:prSet/>
      <dgm:spPr/>
      <dgm:t>
        <a:bodyPr/>
        <a:lstStyle/>
        <a:p>
          <a:endParaRPr lang="en-US"/>
        </a:p>
      </dgm:t>
    </dgm:pt>
    <dgm:pt modelId="{E93ED60B-E63D-43C7-8977-1A5671D83BCB}" type="sibTrans" cxnId="{3E33023C-0B55-43AB-9588-0C13959A98A9}">
      <dgm:prSet/>
      <dgm:spPr/>
      <dgm:t>
        <a:bodyPr/>
        <a:lstStyle/>
        <a:p>
          <a:endParaRPr lang="en-US"/>
        </a:p>
      </dgm:t>
    </dgm:pt>
    <dgm:pt modelId="{A60C425B-3DDB-4F79-A79B-EB4E31FAB134}">
      <dgm:prSet phldrT="[Text]"/>
      <dgm:spPr/>
      <dgm:t>
        <a:bodyPr/>
        <a:lstStyle/>
        <a:p>
          <a:r>
            <a:rPr lang="en-US" dirty="0"/>
            <a:t>Same result; Never leave home</a:t>
          </a:r>
        </a:p>
      </dgm:t>
    </dgm:pt>
    <dgm:pt modelId="{91377FF6-DD6B-48EC-AA23-E99F36FC717E}" type="parTrans" cxnId="{495C597E-160A-4C7D-B5FB-E74CD714477D}">
      <dgm:prSet/>
      <dgm:spPr/>
      <dgm:t>
        <a:bodyPr/>
        <a:lstStyle/>
        <a:p>
          <a:endParaRPr lang="en-US"/>
        </a:p>
      </dgm:t>
    </dgm:pt>
    <dgm:pt modelId="{0CFD7608-9B64-4885-B7AD-D397A3BA68AE}" type="sibTrans" cxnId="{495C597E-160A-4C7D-B5FB-E74CD714477D}">
      <dgm:prSet/>
      <dgm:spPr/>
      <dgm:t>
        <a:bodyPr/>
        <a:lstStyle/>
        <a:p>
          <a:endParaRPr lang="en-US"/>
        </a:p>
      </dgm:t>
    </dgm:pt>
    <dgm:pt modelId="{41C41BE9-B4A9-4AD3-8BAE-CDD1D0BD7A9E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Public Contact</a:t>
          </a:r>
        </a:p>
      </dgm:t>
    </dgm:pt>
    <dgm:pt modelId="{05A903EE-5F9C-4B29-9F4E-DC63DF668FD6}" type="parTrans" cxnId="{9EB8D77E-7F9A-4589-A6EF-8F17EFF12EA8}">
      <dgm:prSet/>
      <dgm:spPr/>
      <dgm:t>
        <a:bodyPr/>
        <a:lstStyle/>
        <a:p>
          <a:endParaRPr lang="en-US"/>
        </a:p>
      </dgm:t>
    </dgm:pt>
    <dgm:pt modelId="{DF637BCA-8A0C-43BD-9342-3B68D0B47C3A}" type="sibTrans" cxnId="{9EB8D77E-7F9A-4589-A6EF-8F17EFF12EA8}">
      <dgm:prSet/>
      <dgm:spPr/>
      <dgm:t>
        <a:bodyPr/>
        <a:lstStyle/>
        <a:p>
          <a:endParaRPr lang="en-US"/>
        </a:p>
      </dgm:t>
    </dgm:pt>
    <dgm:pt modelId="{CA445CA6-E797-4A09-90E1-9696983B3025}">
      <dgm:prSet phldrT="[Text]"/>
      <dgm:spPr/>
      <dgm:t>
        <a:bodyPr/>
        <a:lstStyle/>
        <a:p>
          <a:r>
            <a:rPr lang="en-US" dirty="0"/>
            <a:t>Visits by appointment</a:t>
          </a:r>
        </a:p>
      </dgm:t>
    </dgm:pt>
    <dgm:pt modelId="{6020C990-8712-46F6-A813-C577BF6C6298}" type="parTrans" cxnId="{1C570D83-1DCA-4AD2-97DB-088683F58408}">
      <dgm:prSet/>
      <dgm:spPr/>
      <dgm:t>
        <a:bodyPr/>
        <a:lstStyle/>
        <a:p>
          <a:endParaRPr lang="en-US"/>
        </a:p>
      </dgm:t>
    </dgm:pt>
    <dgm:pt modelId="{97F3624B-DB17-4F85-BF4F-3712C9144299}" type="sibTrans" cxnId="{1C570D83-1DCA-4AD2-97DB-088683F58408}">
      <dgm:prSet/>
      <dgm:spPr/>
      <dgm:t>
        <a:bodyPr/>
        <a:lstStyle/>
        <a:p>
          <a:endParaRPr lang="en-US"/>
        </a:p>
      </dgm:t>
    </dgm:pt>
    <dgm:pt modelId="{B47FE7AC-0398-427D-8007-CCCE971A675C}">
      <dgm:prSet phldrT="[Text]"/>
      <dgm:spPr/>
      <dgm:t>
        <a:bodyPr/>
        <a:lstStyle/>
        <a:p>
          <a:r>
            <a:rPr lang="en-US" dirty="0"/>
            <a:t>Utilize PPE</a:t>
          </a:r>
        </a:p>
      </dgm:t>
    </dgm:pt>
    <dgm:pt modelId="{E03BA0F4-2912-4FCD-A062-9A2EC76F80F3}" type="parTrans" cxnId="{EB609C81-60A8-41AF-B86A-3A4F752876B9}">
      <dgm:prSet/>
      <dgm:spPr/>
      <dgm:t>
        <a:bodyPr/>
        <a:lstStyle/>
        <a:p>
          <a:endParaRPr lang="en-US"/>
        </a:p>
      </dgm:t>
    </dgm:pt>
    <dgm:pt modelId="{57762A2F-FCC3-485E-AD51-A955C13DA6A8}" type="sibTrans" cxnId="{EB609C81-60A8-41AF-B86A-3A4F752876B9}">
      <dgm:prSet/>
      <dgm:spPr/>
      <dgm:t>
        <a:bodyPr/>
        <a:lstStyle/>
        <a:p>
          <a:endParaRPr lang="en-US"/>
        </a:p>
      </dgm:t>
    </dgm:pt>
    <dgm:pt modelId="{28954257-4D13-4379-8B57-A1C0E72807CB}">
      <dgm:prSet phldrT="[Text]"/>
      <dgm:spPr/>
      <dgm:t>
        <a:bodyPr/>
        <a:lstStyle/>
        <a:p>
          <a:r>
            <a:rPr lang="en-US" dirty="0"/>
            <a:t>Send in evidence</a:t>
          </a:r>
        </a:p>
      </dgm:t>
    </dgm:pt>
    <dgm:pt modelId="{C9905717-31EC-4F06-A62D-0352DE458ACE}" type="parTrans" cxnId="{1B8E5666-C047-4D1A-A072-CEF163557CA7}">
      <dgm:prSet/>
      <dgm:spPr/>
    </dgm:pt>
    <dgm:pt modelId="{3170053C-677D-45B8-866B-882BF0B25F4E}" type="sibTrans" cxnId="{1B8E5666-C047-4D1A-A072-CEF163557CA7}">
      <dgm:prSet/>
      <dgm:spPr/>
    </dgm:pt>
    <dgm:pt modelId="{17D983BF-5E02-4085-9CA2-2FE8154251FC}" type="pres">
      <dgm:prSet presAssocID="{D4059C29-8F23-4A5B-B52A-6DDB259170F9}" presName="Name0" presStyleCnt="0">
        <dgm:presLayoutVars>
          <dgm:dir/>
          <dgm:animLvl val="lvl"/>
          <dgm:resizeHandles val="exact"/>
        </dgm:presLayoutVars>
      </dgm:prSet>
      <dgm:spPr/>
    </dgm:pt>
    <dgm:pt modelId="{27A0D36E-A952-416B-9AAE-10CEAA624C98}" type="pres">
      <dgm:prSet presAssocID="{76C9B47E-A21A-4172-A23C-86A6748B6398}" presName="linNode" presStyleCnt="0"/>
      <dgm:spPr/>
    </dgm:pt>
    <dgm:pt modelId="{6F21E3B8-583A-49A3-A850-84838E1921D9}" type="pres">
      <dgm:prSet presAssocID="{76C9B47E-A21A-4172-A23C-86A6748B6398}" presName="parentText" presStyleLbl="node1" presStyleIdx="0" presStyleCnt="3" custLinFactNeighborX="-606" custLinFactNeighborY="948">
        <dgm:presLayoutVars>
          <dgm:chMax val="1"/>
          <dgm:bulletEnabled val="1"/>
        </dgm:presLayoutVars>
      </dgm:prSet>
      <dgm:spPr/>
    </dgm:pt>
    <dgm:pt modelId="{C25A9627-E95F-4688-96C0-DEB52270C93C}" type="pres">
      <dgm:prSet presAssocID="{76C9B47E-A21A-4172-A23C-86A6748B6398}" presName="descendantText" presStyleLbl="alignAccFollowNode1" presStyleIdx="0" presStyleCnt="3">
        <dgm:presLayoutVars>
          <dgm:bulletEnabled val="1"/>
        </dgm:presLayoutVars>
      </dgm:prSet>
      <dgm:spPr/>
    </dgm:pt>
    <dgm:pt modelId="{EB556367-9A60-4DC3-B5F0-FB3CEEB3E872}" type="pres">
      <dgm:prSet presAssocID="{635EBBFD-1892-4F48-A060-A4188C6DC8CA}" presName="sp" presStyleCnt="0"/>
      <dgm:spPr/>
    </dgm:pt>
    <dgm:pt modelId="{99F60677-D2C1-4F62-86A0-8E0365E0587E}" type="pres">
      <dgm:prSet presAssocID="{F590C6CE-FEE2-44C4-8E76-E1262254E639}" presName="linNode" presStyleCnt="0"/>
      <dgm:spPr/>
    </dgm:pt>
    <dgm:pt modelId="{E195B177-2067-47EC-8ADD-C3D10257067E}" type="pres">
      <dgm:prSet presAssocID="{F590C6CE-FEE2-44C4-8E76-E1262254E63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2087CEB-BEFE-4270-8B11-F8E5AD21A076}" type="pres">
      <dgm:prSet presAssocID="{F590C6CE-FEE2-44C4-8E76-E1262254E639}" presName="descendantText" presStyleLbl="alignAccFollowNode1" presStyleIdx="1" presStyleCnt="3">
        <dgm:presLayoutVars>
          <dgm:bulletEnabled val="1"/>
        </dgm:presLayoutVars>
      </dgm:prSet>
      <dgm:spPr/>
    </dgm:pt>
    <dgm:pt modelId="{333D725B-9795-435B-9071-2BDE02A8C35A}" type="pres">
      <dgm:prSet presAssocID="{2B6F5534-7985-49E5-82F3-B177028C7585}" presName="sp" presStyleCnt="0"/>
      <dgm:spPr/>
    </dgm:pt>
    <dgm:pt modelId="{24AAC595-DEA2-47D9-BD00-E828B93DFB8D}" type="pres">
      <dgm:prSet presAssocID="{41C41BE9-B4A9-4AD3-8BAE-CDD1D0BD7A9E}" presName="linNode" presStyleCnt="0"/>
      <dgm:spPr/>
    </dgm:pt>
    <dgm:pt modelId="{3CC91BB2-9439-4782-A7EB-4E9D29F49AC4}" type="pres">
      <dgm:prSet presAssocID="{41C41BE9-B4A9-4AD3-8BAE-CDD1D0BD7A9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59498CE-8710-4C17-820E-18BD45AF3606}" type="pres">
      <dgm:prSet presAssocID="{41C41BE9-B4A9-4AD3-8BAE-CDD1D0BD7A9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DF2E30A-8884-42DC-A7DE-2E4645C0C127}" srcId="{76C9B47E-A21A-4172-A23C-86A6748B6398}" destId="{8C8D2ED3-B951-4411-B346-C07E55EEEF7A}" srcOrd="2" destOrd="0" parTransId="{65F3D6BC-5033-489B-8A2D-1AA569CEB3D5}" sibTransId="{B2B000D9-570D-410D-8ED1-393DE5362E84}"/>
    <dgm:cxn modelId="{A990880B-0280-411B-8DA2-DBA26844D123}" srcId="{D4059C29-8F23-4A5B-B52A-6DDB259170F9}" destId="{F590C6CE-FEE2-44C4-8E76-E1262254E639}" srcOrd="1" destOrd="0" parTransId="{78668436-A689-4367-A146-1701333A4D26}" sibTransId="{2B6F5534-7985-49E5-82F3-B177028C7585}"/>
    <dgm:cxn modelId="{64D4550E-56BD-4364-9B33-180506ABF97B}" type="presOf" srcId="{41C41BE9-B4A9-4AD3-8BAE-CDD1D0BD7A9E}" destId="{3CC91BB2-9439-4782-A7EB-4E9D29F49AC4}" srcOrd="0" destOrd="0" presId="urn:microsoft.com/office/officeart/2005/8/layout/vList5"/>
    <dgm:cxn modelId="{AF4FD736-B99D-4831-B788-ADFEB6873EF0}" srcId="{76C9B47E-A21A-4172-A23C-86A6748B6398}" destId="{AE99B3DA-8D6B-4CBB-B590-FC0222C0192F}" srcOrd="0" destOrd="0" parTransId="{F1FDCB85-9935-491C-B5A9-FF162205BDFA}" sibTransId="{3DB01F9E-586F-4C06-882C-0F9B9229B3D8}"/>
    <dgm:cxn modelId="{3E33023C-0B55-43AB-9588-0C13959A98A9}" srcId="{F590C6CE-FEE2-44C4-8E76-E1262254E639}" destId="{6D792D3D-D3E9-48B6-8943-102A90D9F5B4}" srcOrd="0" destOrd="0" parTransId="{088CCC01-F5E0-4623-A353-CF129644AA69}" sibTransId="{E93ED60B-E63D-43C7-8977-1A5671D83BCB}"/>
    <dgm:cxn modelId="{CEDCA95B-8ADE-4A73-BD8A-81B69DCEFDD8}" srcId="{D4059C29-8F23-4A5B-B52A-6DDB259170F9}" destId="{76C9B47E-A21A-4172-A23C-86A6748B6398}" srcOrd="0" destOrd="0" parTransId="{ABE24269-010C-4A8C-A526-D8C35C9E3D9B}" sibTransId="{635EBBFD-1892-4F48-A060-A4188C6DC8CA}"/>
    <dgm:cxn modelId="{A733315D-9C08-430F-A550-7EB2C4C4942F}" type="presOf" srcId="{76C9B47E-A21A-4172-A23C-86A6748B6398}" destId="{6F21E3B8-583A-49A3-A850-84838E1921D9}" srcOrd="0" destOrd="0" presId="urn:microsoft.com/office/officeart/2005/8/layout/vList5"/>
    <dgm:cxn modelId="{687B6B63-6BA7-432F-9C3D-80B9DFEF085D}" type="presOf" srcId="{6D792D3D-D3E9-48B6-8943-102A90D9F5B4}" destId="{32087CEB-BEFE-4270-8B11-F8E5AD21A076}" srcOrd="0" destOrd="0" presId="urn:microsoft.com/office/officeart/2005/8/layout/vList5"/>
    <dgm:cxn modelId="{1B8E5666-C047-4D1A-A072-CEF163557CA7}" srcId="{76C9B47E-A21A-4172-A23C-86A6748B6398}" destId="{28954257-4D13-4379-8B57-A1C0E72807CB}" srcOrd="1" destOrd="0" parTransId="{C9905717-31EC-4F06-A62D-0352DE458ACE}" sibTransId="{3170053C-677D-45B8-866B-882BF0B25F4E}"/>
    <dgm:cxn modelId="{C5EC3F50-C52B-4330-9C9C-9329F4142C79}" type="presOf" srcId="{D4059C29-8F23-4A5B-B52A-6DDB259170F9}" destId="{17D983BF-5E02-4085-9CA2-2FE8154251FC}" srcOrd="0" destOrd="0" presId="urn:microsoft.com/office/officeart/2005/8/layout/vList5"/>
    <dgm:cxn modelId="{495C597E-160A-4C7D-B5FB-E74CD714477D}" srcId="{F590C6CE-FEE2-44C4-8E76-E1262254E639}" destId="{A60C425B-3DDB-4F79-A79B-EB4E31FAB134}" srcOrd="1" destOrd="0" parTransId="{91377FF6-DD6B-48EC-AA23-E99F36FC717E}" sibTransId="{0CFD7608-9B64-4885-B7AD-D397A3BA68AE}"/>
    <dgm:cxn modelId="{9EB8D77E-7F9A-4589-A6EF-8F17EFF12EA8}" srcId="{D4059C29-8F23-4A5B-B52A-6DDB259170F9}" destId="{41C41BE9-B4A9-4AD3-8BAE-CDD1D0BD7A9E}" srcOrd="2" destOrd="0" parTransId="{05A903EE-5F9C-4B29-9F4E-DC63DF668FD6}" sibTransId="{DF637BCA-8A0C-43BD-9342-3B68D0B47C3A}"/>
    <dgm:cxn modelId="{52121680-35CD-45B7-BB1F-88E467D6E326}" type="presOf" srcId="{A60C425B-3DDB-4F79-A79B-EB4E31FAB134}" destId="{32087CEB-BEFE-4270-8B11-F8E5AD21A076}" srcOrd="0" destOrd="1" presId="urn:microsoft.com/office/officeart/2005/8/layout/vList5"/>
    <dgm:cxn modelId="{EB609C81-60A8-41AF-B86A-3A4F752876B9}" srcId="{41C41BE9-B4A9-4AD3-8BAE-CDD1D0BD7A9E}" destId="{B47FE7AC-0398-427D-8007-CCCE971A675C}" srcOrd="1" destOrd="0" parTransId="{E03BA0F4-2912-4FCD-A062-9A2EC76F80F3}" sibTransId="{57762A2F-FCC3-485E-AD51-A955C13DA6A8}"/>
    <dgm:cxn modelId="{1C570D83-1DCA-4AD2-97DB-088683F58408}" srcId="{41C41BE9-B4A9-4AD3-8BAE-CDD1D0BD7A9E}" destId="{CA445CA6-E797-4A09-90E1-9696983B3025}" srcOrd="0" destOrd="0" parTransId="{6020C990-8712-46F6-A813-C577BF6C6298}" sibTransId="{97F3624B-DB17-4F85-BF4F-3712C9144299}"/>
    <dgm:cxn modelId="{F07A4F9F-3F9C-4ABC-80E3-B90F1D1936BB}" type="presOf" srcId="{CA445CA6-E797-4A09-90E1-9696983B3025}" destId="{759498CE-8710-4C17-820E-18BD45AF3606}" srcOrd="0" destOrd="0" presId="urn:microsoft.com/office/officeart/2005/8/layout/vList5"/>
    <dgm:cxn modelId="{BD3ADEB0-C036-46D6-B053-578300ADBC6E}" type="presOf" srcId="{F590C6CE-FEE2-44C4-8E76-E1262254E639}" destId="{E195B177-2067-47EC-8ADD-C3D10257067E}" srcOrd="0" destOrd="0" presId="urn:microsoft.com/office/officeart/2005/8/layout/vList5"/>
    <dgm:cxn modelId="{F9C8A4C7-ECB5-403E-9C85-93A85F7811DB}" type="presOf" srcId="{28954257-4D13-4379-8B57-A1C0E72807CB}" destId="{C25A9627-E95F-4688-96C0-DEB52270C93C}" srcOrd="0" destOrd="1" presId="urn:microsoft.com/office/officeart/2005/8/layout/vList5"/>
    <dgm:cxn modelId="{9A872FD6-7941-4A32-A11F-C2896B2B2044}" type="presOf" srcId="{AE99B3DA-8D6B-4CBB-B590-FC0222C0192F}" destId="{C25A9627-E95F-4688-96C0-DEB52270C93C}" srcOrd="0" destOrd="0" presId="urn:microsoft.com/office/officeart/2005/8/layout/vList5"/>
    <dgm:cxn modelId="{D79024E2-769E-4864-8B09-93009F7CB3B9}" type="presOf" srcId="{B47FE7AC-0398-427D-8007-CCCE971A675C}" destId="{759498CE-8710-4C17-820E-18BD45AF3606}" srcOrd="0" destOrd="1" presId="urn:microsoft.com/office/officeart/2005/8/layout/vList5"/>
    <dgm:cxn modelId="{BD2194FF-B462-48A3-A527-B00278967AAC}" type="presOf" srcId="{8C8D2ED3-B951-4411-B346-C07E55EEEF7A}" destId="{C25A9627-E95F-4688-96C0-DEB52270C93C}" srcOrd="0" destOrd="2" presId="urn:microsoft.com/office/officeart/2005/8/layout/vList5"/>
    <dgm:cxn modelId="{F0D8F414-887F-4826-8404-2DD59F14CD79}" type="presParOf" srcId="{17D983BF-5E02-4085-9CA2-2FE8154251FC}" destId="{27A0D36E-A952-416B-9AAE-10CEAA624C98}" srcOrd="0" destOrd="0" presId="urn:microsoft.com/office/officeart/2005/8/layout/vList5"/>
    <dgm:cxn modelId="{0FA96DBF-2D07-484A-A74A-D61B5D5092A3}" type="presParOf" srcId="{27A0D36E-A952-416B-9AAE-10CEAA624C98}" destId="{6F21E3B8-583A-49A3-A850-84838E1921D9}" srcOrd="0" destOrd="0" presId="urn:microsoft.com/office/officeart/2005/8/layout/vList5"/>
    <dgm:cxn modelId="{704D2FAF-4642-4F39-8A58-911A56851621}" type="presParOf" srcId="{27A0D36E-A952-416B-9AAE-10CEAA624C98}" destId="{C25A9627-E95F-4688-96C0-DEB52270C93C}" srcOrd="1" destOrd="0" presId="urn:microsoft.com/office/officeart/2005/8/layout/vList5"/>
    <dgm:cxn modelId="{AA3FBD7E-A331-4C26-B231-EC09459D4130}" type="presParOf" srcId="{17D983BF-5E02-4085-9CA2-2FE8154251FC}" destId="{EB556367-9A60-4DC3-B5F0-FB3CEEB3E872}" srcOrd="1" destOrd="0" presId="urn:microsoft.com/office/officeart/2005/8/layout/vList5"/>
    <dgm:cxn modelId="{877BCCD2-E48F-4788-8838-397DB61AE94E}" type="presParOf" srcId="{17D983BF-5E02-4085-9CA2-2FE8154251FC}" destId="{99F60677-D2C1-4F62-86A0-8E0365E0587E}" srcOrd="2" destOrd="0" presId="urn:microsoft.com/office/officeart/2005/8/layout/vList5"/>
    <dgm:cxn modelId="{CF9A6F0B-D707-44DB-A852-295D0BF74FC6}" type="presParOf" srcId="{99F60677-D2C1-4F62-86A0-8E0365E0587E}" destId="{E195B177-2067-47EC-8ADD-C3D10257067E}" srcOrd="0" destOrd="0" presId="urn:microsoft.com/office/officeart/2005/8/layout/vList5"/>
    <dgm:cxn modelId="{B5E8B351-DD82-400D-B5E3-2E0B10FA1DA4}" type="presParOf" srcId="{99F60677-D2C1-4F62-86A0-8E0365E0587E}" destId="{32087CEB-BEFE-4270-8B11-F8E5AD21A076}" srcOrd="1" destOrd="0" presId="urn:microsoft.com/office/officeart/2005/8/layout/vList5"/>
    <dgm:cxn modelId="{50813AC4-4C47-4F6E-841F-F33B9815B899}" type="presParOf" srcId="{17D983BF-5E02-4085-9CA2-2FE8154251FC}" destId="{333D725B-9795-435B-9071-2BDE02A8C35A}" srcOrd="3" destOrd="0" presId="urn:microsoft.com/office/officeart/2005/8/layout/vList5"/>
    <dgm:cxn modelId="{0095F03A-0C41-4CAE-BD93-129E383FB837}" type="presParOf" srcId="{17D983BF-5E02-4085-9CA2-2FE8154251FC}" destId="{24AAC595-DEA2-47D9-BD00-E828B93DFB8D}" srcOrd="4" destOrd="0" presId="urn:microsoft.com/office/officeart/2005/8/layout/vList5"/>
    <dgm:cxn modelId="{8CC87F7A-5787-41C8-9051-86BF6457AD61}" type="presParOf" srcId="{24AAC595-DEA2-47D9-BD00-E828B93DFB8D}" destId="{3CC91BB2-9439-4782-A7EB-4E9D29F49AC4}" srcOrd="0" destOrd="0" presId="urn:microsoft.com/office/officeart/2005/8/layout/vList5"/>
    <dgm:cxn modelId="{0F7E8849-2753-491D-AF3D-C75C769F9DD5}" type="presParOf" srcId="{24AAC595-DEA2-47D9-BD00-E828B93DFB8D}" destId="{759498CE-8710-4C17-820E-18BD45AF36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05E0D-59D7-47DF-984E-539B40129292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16923-E119-4551-A3A1-817B7B1FBFCE}" type="pres">
      <dgm:prSet presAssocID="{D0C05E0D-59D7-47DF-984E-539B40129292}" presName="compositeShape" presStyleCnt="0">
        <dgm:presLayoutVars>
          <dgm:dir/>
          <dgm:resizeHandles/>
        </dgm:presLayoutVars>
      </dgm:prSet>
      <dgm:spPr/>
    </dgm:pt>
  </dgm:ptLst>
  <dgm:cxnLst>
    <dgm:cxn modelId="{0C0A228B-51DF-4028-A758-C46DBAC0D00F}" type="presOf" srcId="{D0C05E0D-59D7-47DF-984E-539B40129292}" destId="{EF816923-E119-4551-A3A1-817B7B1FBFCE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2CEBA-7F2A-4D21-9DB6-A2C258352FD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4BDC3-9C4B-4DD3-9E94-19AAAEBC89EE}">
      <dgm:prSet phldrT="[Text]" custT="1"/>
      <dgm:spPr/>
      <dgm:t>
        <a:bodyPr/>
        <a:lstStyle/>
        <a:p>
          <a:r>
            <a:rPr lang="en-US" sz="2200" b="0" dirty="0">
              <a:solidFill>
                <a:srgbClr val="00B050"/>
              </a:solidFill>
            </a:rPr>
            <a:t>Remand Inventory by end of March 2021</a:t>
          </a:r>
        </a:p>
        <a:p>
          <a:r>
            <a:rPr lang="en-US" sz="2200" b="0" dirty="0">
              <a:solidFill>
                <a:srgbClr val="00B050"/>
              </a:solidFill>
            </a:rPr>
            <a:t>17,000</a:t>
          </a:r>
        </a:p>
      </dgm:t>
    </dgm:pt>
    <dgm:pt modelId="{1F29D5CD-A49E-480E-94AA-90953F5FE646}" type="parTrans" cxnId="{5028FBDD-33FB-4331-8C18-F5234F8C878A}">
      <dgm:prSet/>
      <dgm:spPr/>
      <dgm:t>
        <a:bodyPr/>
        <a:lstStyle/>
        <a:p>
          <a:endParaRPr lang="en-US"/>
        </a:p>
      </dgm:t>
    </dgm:pt>
    <dgm:pt modelId="{82476EDA-9E92-4B7B-8213-2DE06EA12D0D}" type="sibTrans" cxnId="{5028FBDD-33FB-4331-8C18-F5234F8C878A}">
      <dgm:prSet/>
      <dgm:spPr/>
      <dgm:t>
        <a:bodyPr/>
        <a:lstStyle/>
        <a:p>
          <a:endParaRPr lang="en-US"/>
        </a:p>
      </dgm:t>
    </dgm:pt>
    <dgm:pt modelId="{F53B1637-D863-453B-867A-84FF367C0B13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Current Remand Inventory </a:t>
          </a:r>
        </a:p>
        <a:p>
          <a:r>
            <a:rPr lang="en-US" sz="2000" dirty="0">
              <a:solidFill>
                <a:srgbClr val="FF0000"/>
              </a:solidFill>
            </a:rPr>
            <a:t>35,743</a:t>
          </a:r>
        </a:p>
      </dgm:t>
    </dgm:pt>
    <dgm:pt modelId="{4CECCF19-494E-47F6-8655-6D26D6B1E277}" type="parTrans" cxnId="{E7E8FDC9-2FB5-4E9B-974B-E0BDC96C9F63}">
      <dgm:prSet/>
      <dgm:spPr/>
      <dgm:t>
        <a:bodyPr/>
        <a:lstStyle/>
        <a:p>
          <a:endParaRPr lang="en-US"/>
        </a:p>
      </dgm:t>
    </dgm:pt>
    <dgm:pt modelId="{C01A429A-B4AE-4F4C-991B-8130B5D3BCB5}" type="sibTrans" cxnId="{E7E8FDC9-2FB5-4E9B-974B-E0BDC96C9F63}">
      <dgm:prSet/>
      <dgm:spPr/>
      <dgm:t>
        <a:bodyPr/>
        <a:lstStyle/>
        <a:p>
          <a:endParaRPr lang="en-US"/>
        </a:p>
      </dgm:t>
    </dgm:pt>
    <dgm:pt modelId="{DE38FD7C-F778-47E3-94BA-BE0823E0E218}">
      <dgm:prSet phldrT="[Text]" custT="1"/>
      <dgm:spPr/>
      <dgm:t>
        <a:bodyPr/>
        <a:lstStyle/>
        <a:p>
          <a:endParaRPr lang="en-US" sz="2600" dirty="0">
            <a:solidFill>
              <a:schemeClr val="tx1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Completion of Legacy Appeals</a:t>
          </a:r>
        </a:p>
        <a:p>
          <a:endParaRPr lang="en-US" sz="2600" dirty="0">
            <a:solidFill>
              <a:schemeClr val="tx1"/>
            </a:solidFill>
          </a:endParaRPr>
        </a:p>
        <a:p>
          <a:endParaRPr lang="en-US" sz="1300" dirty="0"/>
        </a:p>
      </dgm:t>
    </dgm:pt>
    <dgm:pt modelId="{C431DE5D-67F2-4AE9-A0B5-4FAB7D385EC0}" type="parTrans" cxnId="{40108D27-0049-464C-9C98-0CA678280A75}">
      <dgm:prSet/>
      <dgm:spPr/>
      <dgm:t>
        <a:bodyPr/>
        <a:lstStyle/>
        <a:p>
          <a:endParaRPr lang="en-US"/>
        </a:p>
      </dgm:t>
    </dgm:pt>
    <dgm:pt modelId="{A9CBEB6B-1D99-42D9-B22B-B8EF9EBE5D17}" type="sibTrans" cxnId="{40108D27-0049-464C-9C98-0CA678280A75}">
      <dgm:prSet/>
      <dgm:spPr/>
      <dgm:t>
        <a:bodyPr/>
        <a:lstStyle/>
        <a:p>
          <a:endParaRPr lang="en-US"/>
        </a:p>
      </dgm:t>
    </dgm:pt>
    <dgm:pt modelId="{C3AAB9E1-98D6-4D22-9F69-88006D2D8FFD}" type="pres">
      <dgm:prSet presAssocID="{2D82CEBA-7F2A-4D21-9DB6-A2C258352FD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BAC9FC7-4F5D-4292-8D07-8670AE42347B}" type="pres">
      <dgm:prSet presAssocID="{2C54BDC3-9C4B-4DD3-9E94-19AAAEBC89EE}" presName="singleCycle" presStyleCnt="0"/>
      <dgm:spPr/>
    </dgm:pt>
    <dgm:pt modelId="{04D4B372-3430-4A4F-98A9-DCFBCA5B9837}" type="pres">
      <dgm:prSet presAssocID="{2C54BDC3-9C4B-4DD3-9E94-19AAAEBC89EE}" presName="singleCenter" presStyleLbl="node1" presStyleIdx="0" presStyleCnt="3" custScaleX="262071" custScaleY="113731">
        <dgm:presLayoutVars>
          <dgm:chMax val="7"/>
          <dgm:chPref val="7"/>
        </dgm:presLayoutVars>
      </dgm:prSet>
      <dgm:spPr/>
    </dgm:pt>
    <dgm:pt modelId="{97E5B912-DC62-46A4-A5E2-38087070423B}" type="pres">
      <dgm:prSet presAssocID="{4CECCF19-494E-47F6-8655-6D26D6B1E277}" presName="Name56" presStyleLbl="parChTrans1D2" presStyleIdx="0" presStyleCnt="2"/>
      <dgm:spPr/>
    </dgm:pt>
    <dgm:pt modelId="{E55B1C07-1A67-42A4-9C16-6A6A65E7824B}" type="pres">
      <dgm:prSet presAssocID="{F53B1637-D863-453B-867A-84FF367C0B13}" presName="text0" presStyleLbl="node1" presStyleIdx="1" presStyleCnt="3" custScaleX="372305" custScaleY="128398">
        <dgm:presLayoutVars>
          <dgm:bulletEnabled val="1"/>
        </dgm:presLayoutVars>
      </dgm:prSet>
      <dgm:spPr/>
    </dgm:pt>
    <dgm:pt modelId="{676D5F25-7806-4F5C-AC45-D6241281D74C}" type="pres">
      <dgm:prSet presAssocID="{C431DE5D-67F2-4AE9-A0B5-4FAB7D385EC0}" presName="Name56" presStyleLbl="parChTrans1D2" presStyleIdx="1" presStyleCnt="2"/>
      <dgm:spPr/>
    </dgm:pt>
    <dgm:pt modelId="{B551A92E-051C-4206-8BB4-A627557B89E7}" type="pres">
      <dgm:prSet presAssocID="{DE38FD7C-F778-47E3-94BA-BE0823E0E218}" presName="text0" presStyleLbl="node1" presStyleIdx="2" presStyleCnt="3" custScaleX="610445" custScaleY="133202" custRadScaleRad="98478" custRadScaleInc="855">
        <dgm:presLayoutVars>
          <dgm:bulletEnabled val="1"/>
        </dgm:presLayoutVars>
      </dgm:prSet>
      <dgm:spPr/>
    </dgm:pt>
  </dgm:ptLst>
  <dgm:cxnLst>
    <dgm:cxn modelId="{70142908-BD14-4BA3-9A0A-746DDDCCD1B2}" type="presOf" srcId="{2D82CEBA-7F2A-4D21-9DB6-A2C258352FDA}" destId="{C3AAB9E1-98D6-4D22-9F69-88006D2D8FFD}" srcOrd="0" destOrd="0" presId="urn:microsoft.com/office/officeart/2008/layout/RadialCluster"/>
    <dgm:cxn modelId="{40108D27-0049-464C-9C98-0CA678280A75}" srcId="{2C54BDC3-9C4B-4DD3-9E94-19AAAEBC89EE}" destId="{DE38FD7C-F778-47E3-94BA-BE0823E0E218}" srcOrd="1" destOrd="0" parTransId="{C431DE5D-67F2-4AE9-A0B5-4FAB7D385EC0}" sibTransId="{A9CBEB6B-1D99-42D9-B22B-B8EF9EBE5D17}"/>
    <dgm:cxn modelId="{A1118729-B544-4070-A56F-DBF712D9B897}" type="presOf" srcId="{C431DE5D-67F2-4AE9-A0B5-4FAB7D385EC0}" destId="{676D5F25-7806-4F5C-AC45-D6241281D74C}" srcOrd="0" destOrd="0" presId="urn:microsoft.com/office/officeart/2008/layout/RadialCluster"/>
    <dgm:cxn modelId="{F08DB031-5372-450B-AAFC-F73B73C145F0}" type="presOf" srcId="{F53B1637-D863-453B-867A-84FF367C0B13}" destId="{E55B1C07-1A67-42A4-9C16-6A6A65E7824B}" srcOrd="0" destOrd="0" presId="urn:microsoft.com/office/officeart/2008/layout/RadialCluster"/>
    <dgm:cxn modelId="{6BFC1973-B656-4784-84C1-99FD1C077BB4}" type="presOf" srcId="{DE38FD7C-F778-47E3-94BA-BE0823E0E218}" destId="{B551A92E-051C-4206-8BB4-A627557B89E7}" srcOrd="0" destOrd="0" presId="urn:microsoft.com/office/officeart/2008/layout/RadialCluster"/>
    <dgm:cxn modelId="{C22DF494-A44F-4293-B972-771376FEC626}" type="presOf" srcId="{4CECCF19-494E-47F6-8655-6D26D6B1E277}" destId="{97E5B912-DC62-46A4-A5E2-38087070423B}" srcOrd="0" destOrd="0" presId="urn:microsoft.com/office/officeart/2008/layout/RadialCluster"/>
    <dgm:cxn modelId="{E7E8FDC9-2FB5-4E9B-974B-E0BDC96C9F63}" srcId="{2C54BDC3-9C4B-4DD3-9E94-19AAAEBC89EE}" destId="{F53B1637-D863-453B-867A-84FF367C0B13}" srcOrd="0" destOrd="0" parTransId="{4CECCF19-494E-47F6-8655-6D26D6B1E277}" sibTransId="{C01A429A-B4AE-4F4C-991B-8130B5D3BCB5}"/>
    <dgm:cxn modelId="{5028FBDD-33FB-4331-8C18-F5234F8C878A}" srcId="{2D82CEBA-7F2A-4D21-9DB6-A2C258352FDA}" destId="{2C54BDC3-9C4B-4DD3-9E94-19AAAEBC89EE}" srcOrd="0" destOrd="0" parTransId="{1F29D5CD-A49E-480E-94AA-90953F5FE646}" sibTransId="{82476EDA-9E92-4B7B-8213-2DE06EA12D0D}"/>
    <dgm:cxn modelId="{2F5B8BE4-AE22-480A-ABE9-316FA2149A31}" type="presOf" srcId="{2C54BDC3-9C4B-4DD3-9E94-19AAAEBC89EE}" destId="{04D4B372-3430-4A4F-98A9-DCFBCA5B9837}" srcOrd="0" destOrd="0" presId="urn:microsoft.com/office/officeart/2008/layout/RadialCluster"/>
    <dgm:cxn modelId="{9A7E0D09-6994-4D93-9C47-2E2D13E0E428}" type="presParOf" srcId="{C3AAB9E1-98D6-4D22-9F69-88006D2D8FFD}" destId="{8BAC9FC7-4F5D-4292-8D07-8670AE42347B}" srcOrd="0" destOrd="0" presId="urn:microsoft.com/office/officeart/2008/layout/RadialCluster"/>
    <dgm:cxn modelId="{101C67B5-65C9-4FC9-B0C2-3A75287FCB6B}" type="presParOf" srcId="{8BAC9FC7-4F5D-4292-8D07-8670AE42347B}" destId="{04D4B372-3430-4A4F-98A9-DCFBCA5B9837}" srcOrd="0" destOrd="0" presId="urn:microsoft.com/office/officeart/2008/layout/RadialCluster"/>
    <dgm:cxn modelId="{4FA8A560-C123-4579-B39C-49F0568E9A90}" type="presParOf" srcId="{8BAC9FC7-4F5D-4292-8D07-8670AE42347B}" destId="{97E5B912-DC62-46A4-A5E2-38087070423B}" srcOrd="1" destOrd="0" presId="urn:microsoft.com/office/officeart/2008/layout/RadialCluster"/>
    <dgm:cxn modelId="{6C4DFD2C-A871-451C-B98C-68B9253FE3F4}" type="presParOf" srcId="{8BAC9FC7-4F5D-4292-8D07-8670AE42347B}" destId="{E55B1C07-1A67-42A4-9C16-6A6A65E7824B}" srcOrd="2" destOrd="0" presId="urn:microsoft.com/office/officeart/2008/layout/RadialCluster"/>
    <dgm:cxn modelId="{689A75DF-C5E3-4F3A-952F-3C4DB6C6DBB6}" type="presParOf" srcId="{8BAC9FC7-4F5D-4292-8D07-8670AE42347B}" destId="{676D5F25-7806-4F5C-AC45-D6241281D74C}" srcOrd="3" destOrd="0" presId="urn:microsoft.com/office/officeart/2008/layout/RadialCluster"/>
    <dgm:cxn modelId="{7D6C1F93-4840-4BDC-8D3B-A9455CA661F6}" type="presParOf" srcId="{8BAC9FC7-4F5D-4292-8D07-8670AE42347B}" destId="{B551A92E-051C-4206-8BB4-A627557B89E7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A9627-E95F-4688-96C0-DEB52270C93C}">
      <dsp:nvSpPr>
        <dsp:cNvPr id="0" name=""/>
        <dsp:cNvSpPr/>
      </dsp:nvSpPr>
      <dsp:spPr>
        <a:xfrm rot="5400000">
          <a:off x="5091284" y="-2000505"/>
          <a:ext cx="100968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ACE/Mental Tele-health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Send in evidence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Utilize PPE for in-person visits</a:t>
          </a:r>
        </a:p>
      </dsp:txBody>
      <dsp:txXfrm rot="-5400000">
        <a:off x="2962656" y="177412"/>
        <a:ext cx="5217655" cy="911109"/>
      </dsp:txXfrm>
    </dsp:sp>
    <dsp:sp modelId="{6F21E3B8-583A-49A3-A850-84838E1921D9}">
      <dsp:nvSpPr>
        <dsp:cNvPr id="0" name=""/>
        <dsp:cNvSpPr/>
      </dsp:nvSpPr>
      <dsp:spPr>
        <a:xfrm>
          <a:off x="0" y="13877"/>
          <a:ext cx="2962656" cy="126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rgbClr val="FF0000"/>
              </a:solidFill>
            </a:rPr>
            <a:t>Exams</a:t>
          </a:r>
        </a:p>
      </dsp:txBody>
      <dsp:txXfrm>
        <a:off x="61611" y="75488"/>
        <a:ext cx="2839434" cy="1138887"/>
      </dsp:txXfrm>
    </dsp:sp>
    <dsp:sp modelId="{32087CEB-BEFE-4270-8B11-F8E5AD21A076}">
      <dsp:nvSpPr>
        <dsp:cNvPr id="0" name=""/>
        <dsp:cNvSpPr/>
      </dsp:nvSpPr>
      <dsp:spPr>
        <a:xfrm rot="5400000">
          <a:off x="5091284" y="-675290"/>
          <a:ext cx="100968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Virtual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Same result; Never leave home</a:t>
          </a:r>
        </a:p>
      </dsp:txBody>
      <dsp:txXfrm rot="-5400000">
        <a:off x="2962656" y="1502627"/>
        <a:ext cx="5217655" cy="911109"/>
      </dsp:txXfrm>
    </dsp:sp>
    <dsp:sp modelId="{E195B177-2067-47EC-8ADD-C3D10257067E}">
      <dsp:nvSpPr>
        <dsp:cNvPr id="0" name=""/>
        <dsp:cNvSpPr/>
      </dsp:nvSpPr>
      <dsp:spPr>
        <a:xfrm>
          <a:off x="0" y="1327126"/>
          <a:ext cx="2962656" cy="126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rgbClr val="FF0000"/>
              </a:solidFill>
            </a:rPr>
            <a:t>Hearings</a:t>
          </a:r>
        </a:p>
      </dsp:txBody>
      <dsp:txXfrm>
        <a:off x="61611" y="1388737"/>
        <a:ext cx="2839434" cy="1138887"/>
      </dsp:txXfrm>
    </dsp:sp>
    <dsp:sp modelId="{759498CE-8710-4C17-820E-18BD45AF3606}">
      <dsp:nvSpPr>
        <dsp:cNvPr id="0" name=""/>
        <dsp:cNvSpPr/>
      </dsp:nvSpPr>
      <dsp:spPr>
        <a:xfrm rot="5400000">
          <a:off x="5091284" y="649924"/>
          <a:ext cx="100968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Visits by appointment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Utilize PPE</a:t>
          </a:r>
        </a:p>
      </dsp:txBody>
      <dsp:txXfrm rot="-5400000">
        <a:off x="2962656" y="2827842"/>
        <a:ext cx="5217655" cy="911109"/>
      </dsp:txXfrm>
    </dsp:sp>
    <dsp:sp modelId="{3CC91BB2-9439-4782-A7EB-4E9D29F49AC4}">
      <dsp:nvSpPr>
        <dsp:cNvPr id="0" name=""/>
        <dsp:cNvSpPr/>
      </dsp:nvSpPr>
      <dsp:spPr>
        <a:xfrm>
          <a:off x="0" y="2652341"/>
          <a:ext cx="2962656" cy="126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rgbClr val="FF0000"/>
              </a:solidFill>
            </a:rPr>
            <a:t>Public Contact</a:t>
          </a:r>
        </a:p>
      </dsp:txBody>
      <dsp:txXfrm>
        <a:off x="61611" y="2713952"/>
        <a:ext cx="2839434" cy="1138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4B372-3430-4A4F-98A9-DCFBCA5B9837}">
      <dsp:nvSpPr>
        <dsp:cNvPr id="0" name=""/>
        <dsp:cNvSpPr/>
      </dsp:nvSpPr>
      <dsp:spPr>
        <a:xfrm>
          <a:off x="1686298" y="1293345"/>
          <a:ext cx="3109718" cy="134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00B050"/>
              </a:solidFill>
            </a:rPr>
            <a:t>Remand Inventory by end of March 2021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00B050"/>
              </a:solidFill>
            </a:rPr>
            <a:t>17,000</a:t>
          </a:r>
        </a:p>
      </dsp:txBody>
      <dsp:txXfrm>
        <a:off x="1752176" y="1359223"/>
        <a:ext cx="2977962" cy="1217769"/>
      </dsp:txXfrm>
    </dsp:sp>
    <dsp:sp modelId="{97E5B912-DC62-46A4-A5E2-38087070423B}">
      <dsp:nvSpPr>
        <dsp:cNvPr id="0" name=""/>
        <dsp:cNvSpPr/>
      </dsp:nvSpPr>
      <dsp:spPr>
        <a:xfrm rot="16200000">
          <a:off x="3043832" y="1096020"/>
          <a:ext cx="3946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6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B1C07-1A67-42A4-9C16-6A6A65E7824B}">
      <dsp:nvSpPr>
        <dsp:cNvPr id="0" name=""/>
        <dsp:cNvSpPr/>
      </dsp:nvSpPr>
      <dsp:spPr>
        <a:xfrm>
          <a:off x="1761212" y="-122092"/>
          <a:ext cx="2959891" cy="1020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Current Remand Inventory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</a:rPr>
            <a:t>35,743</a:t>
          </a:r>
        </a:p>
      </dsp:txBody>
      <dsp:txXfrm>
        <a:off x="1811043" y="-72261"/>
        <a:ext cx="2860229" cy="921125"/>
      </dsp:txXfrm>
    </dsp:sp>
    <dsp:sp modelId="{676D5F25-7806-4F5C-AC45-D6241281D74C}">
      <dsp:nvSpPr>
        <dsp:cNvPr id="0" name=""/>
        <dsp:cNvSpPr/>
      </dsp:nvSpPr>
      <dsp:spPr>
        <a:xfrm rot="5446170">
          <a:off x="3054034" y="2818555"/>
          <a:ext cx="3514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4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1A92E-051C-4206-8BB4-A627557B89E7}">
      <dsp:nvSpPr>
        <dsp:cNvPr id="0" name=""/>
        <dsp:cNvSpPr/>
      </dsp:nvSpPr>
      <dsp:spPr>
        <a:xfrm>
          <a:off x="793690" y="2994241"/>
          <a:ext cx="4853147" cy="1058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tx1"/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Completion of Legacy Appeals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tx1"/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45385" y="3045936"/>
        <a:ext cx="4749757" cy="955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>
                <a:latin typeface="Times New Roman" panose="02020603050405020304" pitchFamily="18" charset="0"/>
              </a:rPr>
              <a:t>12/08/2020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F05838-7BCA-4652-9007-BD0302928936}" type="datetimeFigureOut">
              <a:rPr lang="en-US" smtClean="0"/>
              <a:pPr/>
              <a:t>12/08/2020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E7C618C-DDD3-4DC9-ADAB-73264023D4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These other services are not provided by a VSC; however, depending on size of station multiple service lines might be present within a Regional Office.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0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8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75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450"/>
              </a:spcAft>
              <a:buNone/>
              <a:defRPr sz="1575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40402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45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7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5038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4" y="1789115"/>
            <a:ext cx="3743325" cy="4262437"/>
          </a:xfrm>
        </p:spPr>
        <p:txBody>
          <a:bodyPr/>
          <a:lstStyle>
            <a:lvl1pPr>
              <a:defRPr sz="2100"/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5"/>
            <a:ext cx="3744912" cy="4262437"/>
          </a:xfrm>
        </p:spPr>
        <p:txBody>
          <a:bodyPr/>
          <a:lstStyle>
            <a:lvl1pPr>
              <a:defRPr sz="2100"/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2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6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BBEDAF-52D2-4AE0-8FC9-0898F5A1ABB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APPEALS BRIEFING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Fiscal Year 2021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21E8CA-5207-4B5B-A030-091F22A11E8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399"/>
            <a:ext cx="2362200" cy="1219199"/>
          </a:xfrm>
        </p:spPr>
        <p:txBody>
          <a:bodyPr/>
          <a:lstStyle/>
          <a:p>
            <a:r>
              <a:rPr lang="en-US" sz="2100" dirty="0"/>
              <a:t>Aaron Filsinger</a:t>
            </a:r>
          </a:p>
          <a:p>
            <a:r>
              <a:rPr lang="en-US" sz="2100" dirty="0"/>
              <a:t>VSCM</a:t>
            </a:r>
          </a:p>
          <a:p>
            <a:r>
              <a:rPr lang="en-US" sz="2100" dirty="0"/>
              <a:t>Indianapolis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EB2219-B980-4293-8A70-0349FD2DDDC1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sz="2100" dirty="0"/>
              <a:t>December 2020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F996-8549-4522-A105-73AF0131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to Indiana Veterans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E7027-176C-4C0E-BBD0-1E7CEC57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A4201E-A2EE-4328-812D-78846174C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7872" y="3116309"/>
            <a:ext cx="3905249" cy="2533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BAD6C5-82F0-4561-9ACB-A286F1C0BF39}"/>
              </a:ext>
            </a:extLst>
          </p:cNvPr>
          <p:cNvSpPr/>
          <p:nvPr/>
        </p:nvSpPr>
        <p:spPr>
          <a:xfrm>
            <a:off x="5334000" y="1775012"/>
            <a:ext cx="2662518" cy="86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Pending as of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December 1,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CA403B-CD7E-4CF2-8F47-8EAB5742CB2F}"/>
              </a:ext>
            </a:extLst>
          </p:cNvPr>
          <p:cNvSpPr/>
          <p:nvPr/>
        </p:nvSpPr>
        <p:spPr>
          <a:xfrm>
            <a:off x="788894" y="1775013"/>
            <a:ext cx="2662518" cy="86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Pending as of December 1,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DAF968-A45C-4D2B-9A00-95BD22E0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63" y="3137647"/>
            <a:ext cx="3905250" cy="2533650"/>
          </a:xfrm>
          <a:prstGeom prst="rect">
            <a:avLst/>
          </a:prstGeom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BD363052-DADC-4F2B-B6F5-B9C530040581}"/>
              </a:ext>
            </a:extLst>
          </p:cNvPr>
          <p:cNvSpPr/>
          <p:nvPr/>
        </p:nvSpPr>
        <p:spPr>
          <a:xfrm>
            <a:off x="1398494" y="5649959"/>
            <a:ext cx="484632" cy="97840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93AE5D8-0A52-4184-B0EE-4AEB8D4B9D52}"/>
              </a:ext>
            </a:extLst>
          </p:cNvPr>
          <p:cNvSpPr/>
          <p:nvPr/>
        </p:nvSpPr>
        <p:spPr>
          <a:xfrm>
            <a:off x="5737412" y="5649959"/>
            <a:ext cx="484632" cy="97840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6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9C69C-9E59-4FD8-93DD-4F1BC401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COVID-19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E36F0-FE05-4C78-AD62-C6F2BA45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3A522-9B2C-4344-A151-55102D18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20" y="1094272"/>
            <a:ext cx="839032" cy="786226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6BF3CF1-D9C0-4E4D-96EC-EDA4B5657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20462"/>
              </p:ext>
            </p:extLst>
          </p:nvPr>
        </p:nvGraphicFramePr>
        <p:xfrm>
          <a:off x="457200" y="2057400"/>
          <a:ext cx="8229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39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3F93C-258E-4617-B343-B605FDF2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2021 Focus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8B189B8-C4EF-401D-AFA7-A983E5C4F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1562"/>
              </p:ext>
            </p:extLst>
          </p:nvPr>
        </p:nvGraphicFramePr>
        <p:xfrm>
          <a:off x="648587" y="1880498"/>
          <a:ext cx="7846825" cy="381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8FE52-298F-4C36-B3F8-66369442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7D30C31-88FF-4E3A-9E10-40201AD39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051164"/>
              </p:ext>
            </p:extLst>
          </p:nvPr>
        </p:nvGraphicFramePr>
        <p:xfrm>
          <a:off x="1524000" y="1998920"/>
          <a:ext cx="6482316" cy="395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010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7459-F376-41D5-A284-64E13D9D75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sz="7200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D125E-2B34-41EA-99CA-796EF7DDE00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2992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2328-B549-4B83-86EC-68AAB1CE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E535-2846-4F96-B1B4-02D6BABE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0498"/>
            <a:ext cx="8229600" cy="40932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AMA is </a:t>
            </a:r>
            <a:r>
              <a:rPr lang="en-US" i="1" dirty="0"/>
              <a:t>The Veterans Appeals Improvement and Modernization Act of 2017</a:t>
            </a:r>
          </a:p>
          <a:p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Signed into law August 23, 2017; fully implemented February 19,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of the most significant statutory changes to effect VA and Veterans in decades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process is simple, timely, and fair to Veterans which offers a greater choice in resolving disagreements in VA decisions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110A1-8090-470F-ABE3-B01C302C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90B39-14AA-44F0-8201-58AF409F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34F0-DEC2-41DF-8681-612047D91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Veterans deserve an earlier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Greater choice of options and easier to understand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Creates a new claims and appeals process that is simple, timely, transparent and fair, and enables earlier resolution of decisions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VBA’s goal for decisions under the Higher-Level Review &amp; Supplemental Claim lanes is 125 days on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3B3D2-1BFE-4109-A9BF-C25DE7EA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1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Who Does This Impact?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hangingPunct="0"/>
            <a:r>
              <a:rPr lang="en-US" dirty="0"/>
              <a:t>All VA Administrations (VBA, VHA, VCA)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All VBA claimants (Veterans, survivors, and other beneficiaries)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All VA Business Lines (Compensation, Pension &amp; Fiduciary, Loan Guaranty, VR&amp;E, Insurance, and Education)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All VBA claims and appeals personnel</a:t>
            </a:r>
          </a:p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8C52-38D2-412F-961A-2B0F7BB1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32"/>
            <a:ext cx="9144000" cy="635554"/>
          </a:xfrm>
        </p:spPr>
        <p:txBody>
          <a:bodyPr/>
          <a:lstStyle/>
          <a:p>
            <a:r>
              <a:rPr lang="en-US" dirty="0"/>
              <a:t>Appeals-Legacy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8B3E6-D839-46D3-925D-9919DE00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1D88CF-81B0-46E2-A3C9-CD9426C1D1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550" r="981" b="1379"/>
          <a:stretch>
            <a:fillRect/>
          </a:stretch>
        </p:blipFill>
        <p:spPr bwMode="auto">
          <a:xfrm>
            <a:off x="646347" y="1568824"/>
            <a:ext cx="7421888" cy="44955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3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1782-C3B0-4CBF-8DD0-8606D8A3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Legacy 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A99F-0A68-47E0-9CFE-436A62B2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9509"/>
            <a:ext cx="8229600" cy="463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Claimants with a pending legacy appeal may “opt-in” to the new modernized review system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b="1" dirty="0"/>
              <a:t>Test Programs (concluded)</a:t>
            </a:r>
          </a:p>
          <a:p>
            <a:pPr marL="0" indent="0">
              <a:buNone/>
            </a:pPr>
            <a:r>
              <a:rPr lang="en-US" dirty="0"/>
              <a:t>	--- Rapid Appeals Modernization Program (RAMP) </a:t>
            </a:r>
          </a:p>
          <a:p>
            <a:pPr marL="0" indent="0">
              <a:buNone/>
            </a:pPr>
            <a:r>
              <a:rPr lang="en-US" dirty="0"/>
              <a:t>	--- Board Early Applicability of Appeals Modernization (BEAAM) </a:t>
            </a:r>
          </a:p>
          <a:p>
            <a:pPr marL="457200" indent="-457200">
              <a:buAutoNum type="arabicPeriod" startAt="2"/>
            </a:pPr>
            <a:r>
              <a:rPr lang="en-US" b="1" dirty="0"/>
              <a:t>Opt-in from a SOC/SSOC</a:t>
            </a:r>
          </a:p>
          <a:p>
            <a:pPr marL="0" indent="0">
              <a:buNone/>
            </a:pPr>
            <a:r>
              <a:rPr lang="en-US" dirty="0"/>
              <a:t>	---Available after the effective date of the new law</a:t>
            </a:r>
          </a:p>
          <a:p>
            <a:pPr marL="0" indent="0">
              <a:buNone/>
            </a:pPr>
            <a:r>
              <a:rPr lang="en-US" dirty="0"/>
              <a:t>	---Must be filed within 60 days of receipt of SOC/SSOC, or within the 			one-year appeal period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190201B-4520-435E-889B-8F6FCA60D988}"/>
              </a:ext>
            </a:extLst>
          </p:cNvPr>
          <p:cNvSpPr/>
          <p:nvPr/>
        </p:nvSpPr>
        <p:spPr>
          <a:xfrm>
            <a:off x="1026042" y="5458669"/>
            <a:ext cx="781492" cy="758873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B54F3-8527-470C-BCEE-C40099A74186}"/>
              </a:ext>
            </a:extLst>
          </p:cNvPr>
          <p:cNvSpPr/>
          <p:nvPr/>
        </p:nvSpPr>
        <p:spPr>
          <a:xfrm>
            <a:off x="2073350" y="5458669"/>
            <a:ext cx="5507664" cy="852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claimant may not return to the legacy process once opt-in has been chosen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for that issue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F8179A-3638-4972-9717-A42ADE23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2"/>
            <a:ext cx="9144000" cy="721404"/>
          </a:xfrm>
        </p:spPr>
        <p:txBody>
          <a:bodyPr/>
          <a:lstStyle/>
          <a:p>
            <a:r>
              <a:rPr lang="en-US" dirty="0"/>
              <a:t>AMA offers three options: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4194" y="1443917"/>
            <a:ext cx="8229600" cy="4768623"/>
          </a:xfrm>
        </p:spPr>
        <p:txBody>
          <a:bodyPr/>
          <a:lstStyle/>
          <a:p>
            <a:pPr marL="0" indent="0" hangingPunct="0">
              <a:lnSpc>
                <a:spcPct val="120000"/>
              </a:lnSpc>
              <a:buNone/>
            </a:pPr>
            <a:r>
              <a:rPr lang="en-US" dirty="0"/>
              <a:t>Three-option framework to choose from when dissatisfied with VA’s decision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0CFC308-CDB6-4834-8A2B-E7521C0D5B7C}"/>
              </a:ext>
            </a:extLst>
          </p:cNvPr>
          <p:cNvSpPr/>
          <p:nvPr/>
        </p:nvSpPr>
        <p:spPr>
          <a:xfrm>
            <a:off x="762000" y="2303930"/>
            <a:ext cx="2590800" cy="573055"/>
          </a:xfrm>
          <a:custGeom>
            <a:avLst/>
            <a:gdLst>
              <a:gd name="connsiteX0" fmla="*/ 0 w 2959961"/>
              <a:gd name="connsiteY0" fmla="*/ 0 h 1009054"/>
              <a:gd name="connsiteX1" fmla="*/ 2959961 w 2959961"/>
              <a:gd name="connsiteY1" fmla="*/ 0 h 1009054"/>
              <a:gd name="connsiteX2" fmla="*/ 2959961 w 2959961"/>
              <a:gd name="connsiteY2" fmla="*/ 1009054 h 1009054"/>
              <a:gd name="connsiteX3" fmla="*/ 0 w 2959961"/>
              <a:gd name="connsiteY3" fmla="*/ 1009054 h 1009054"/>
              <a:gd name="connsiteX4" fmla="*/ 0 w 2959961"/>
              <a:gd name="connsiteY4" fmla="*/ 0 h 100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9961" h="1009054">
                <a:moveTo>
                  <a:pt x="0" y="0"/>
                </a:moveTo>
                <a:lnTo>
                  <a:pt x="2959961" y="0"/>
                </a:lnTo>
                <a:lnTo>
                  <a:pt x="2959961" y="1009054"/>
                </a:lnTo>
                <a:lnTo>
                  <a:pt x="0" y="100905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1" tIns="110491" rIns="110491" bIns="110491" numCol="1" spcCol="1270" anchor="ctr" anchorCtr="0">
            <a:no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  <a:latin typeface="Myriad Pro" panose="020B0503030403020204" pitchFamily="34" charset="0"/>
              </a:rPr>
              <a:t>Supplemental</a:t>
            </a:r>
            <a:r>
              <a:rPr lang="en-US" sz="2000" b="1" dirty="0">
                <a:latin typeface="Myriad Pro" panose="020B0503030403020204" pitchFamily="34" charset="0"/>
              </a:rPr>
              <a:t> Claim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336BFFF-FF88-485F-8C9F-CA178DB17F09}"/>
              </a:ext>
            </a:extLst>
          </p:cNvPr>
          <p:cNvSpPr/>
          <p:nvPr/>
        </p:nvSpPr>
        <p:spPr>
          <a:xfrm>
            <a:off x="3343835" y="2277644"/>
            <a:ext cx="2456330" cy="596463"/>
          </a:xfrm>
          <a:custGeom>
            <a:avLst/>
            <a:gdLst>
              <a:gd name="connsiteX0" fmla="*/ 0 w 2959961"/>
              <a:gd name="connsiteY0" fmla="*/ 0 h 1009054"/>
              <a:gd name="connsiteX1" fmla="*/ 2959961 w 2959961"/>
              <a:gd name="connsiteY1" fmla="*/ 0 h 1009054"/>
              <a:gd name="connsiteX2" fmla="*/ 2959961 w 2959961"/>
              <a:gd name="connsiteY2" fmla="*/ 1009054 h 1009054"/>
              <a:gd name="connsiteX3" fmla="*/ 0 w 2959961"/>
              <a:gd name="connsiteY3" fmla="*/ 1009054 h 1009054"/>
              <a:gd name="connsiteX4" fmla="*/ 0 w 2959961"/>
              <a:gd name="connsiteY4" fmla="*/ 0 h 100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9961" h="1009054">
                <a:moveTo>
                  <a:pt x="0" y="0"/>
                </a:moveTo>
                <a:lnTo>
                  <a:pt x="2959961" y="0"/>
                </a:lnTo>
                <a:lnTo>
                  <a:pt x="2959961" y="1009054"/>
                </a:lnTo>
                <a:lnTo>
                  <a:pt x="0" y="100905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1" tIns="110491" rIns="110491" bIns="110491" numCol="1" spcCol="1270" anchor="ctr" anchorCtr="0">
            <a:noAutofit/>
          </a:bodyPr>
          <a:lstStyle/>
          <a:p>
            <a:pPr algn="ctr" defTabSz="12890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prstClr val="white"/>
                </a:solidFill>
                <a:latin typeface="Myriad Pro" panose="020B0503030403020204" pitchFamily="34" charset="0"/>
              </a:rPr>
              <a:t>Higher-Level Review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A18252-123F-42FE-8952-EA311DF502C5}"/>
              </a:ext>
            </a:extLst>
          </p:cNvPr>
          <p:cNvSpPr/>
          <p:nvPr/>
        </p:nvSpPr>
        <p:spPr>
          <a:xfrm>
            <a:off x="5800166" y="2277645"/>
            <a:ext cx="2572870" cy="596462"/>
          </a:xfrm>
          <a:custGeom>
            <a:avLst/>
            <a:gdLst>
              <a:gd name="connsiteX0" fmla="*/ 0 w 2959961"/>
              <a:gd name="connsiteY0" fmla="*/ 0 h 1009054"/>
              <a:gd name="connsiteX1" fmla="*/ 2959961 w 2959961"/>
              <a:gd name="connsiteY1" fmla="*/ 0 h 1009054"/>
              <a:gd name="connsiteX2" fmla="*/ 2959961 w 2959961"/>
              <a:gd name="connsiteY2" fmla="*/ 1009054 h 1009054"/>
              <a:gd name="connsiteX3" fmla="*/ 0 w 2959961"/>
              <a:gd name="connsiteY3" fmla="*/ 1009054 h 1009054"/>
              <a:gd name="connsiteX4" fmla="*/ 0 w 2959961"/>
              <a:gd name="connsiteY4" fmla="*/ 0 h 100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9961" h="1009054">
                <a:moveTo>
                  <a:pt x="0" y="0"/>
                </a:moveTo>
                <a:lnTo>
                  <a:pt x="2959961" y="0"/>
                </a:lnTo>
                <a:lnTo>
                  <a:pt x="2959961" y="1009054"/>
                </a:lnTo>
                <a:lnTo>
                  <a:pt x="0" y="100905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Myriad Pro" panose="020B0503030403020204" pitchFamily="34" charset="0"/>
              </a:rPr>
              <a:t>Board Appeal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0AD77902-8D96-4144-BA43-42020065D156}"/>
              </a:ext>
            </a:extLst>
          </p:cNvPr>
          <p:cNvSpPr/>
          <p:nvPr/>
        </p:nvSpPr>
        <p:spPr>
          <a:xfrm>
            <a:off x="941294" y="2876985"/>
            <a:ext cx="2187388" cy="584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evidence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EFCD7730-F211-4E3F-B1C5-13DD66A486AB}"/>
              </a:ext>
            </a:extLst>
          </p:cNvPr>
          <p:cNvSpPr/>
          <p:nvPr/>
        </p:nvSpPr>
        <p:spPr>
          <a:xfrm>
            <a:off x="3612776" y="2877671"/>
            <a:ext cx="1990166" cy="5840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Same evidence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094DD36F-EE55-49CB-9ED1-AE4548046624}"/>
              </a:ext>
            </a:extLst>
          </p:cNvPr>
          <p:cNvSpPr/>
          <p:nvPr/>
        </p:nvSpPr>
        <p:spPr>
          <a:xfrm>
            <a:off x="6185647" y="2874108"/>
            <a:ext cx="1918447" cy="5840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Submits NOD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71D7FE5-4F1C-4206-894E-DD1069F26570}"/>
              </a:ext>
            </a:extLst>
          </p:cNvPr>
          <p:cNvSpPr/>
          <p:nvPr/>
        </p:nvSpPr>
        <p:spPr>
          <a:xfrm>
            <a:off x="1711721" y="3458198"/>
            <a:ext cx="484632" cy="65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6B3F4E6-7E70-4A6A-AD46-8E1226E5D4F3}"/>
              </a:ext>
            </a:extLst>
          </p:cNvPr>
          <p:cNvSpPr/>
          <p:nvPr/>
        </p:nvSpPr>
        <p:spPr>
          <a:xfrm>
            <a:off x="4365543" y="3465324"/>
            <a:ext cx="484632" cy="65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A22B099-039A-4160-AE7B-FD8A3A5C3B66}"/>
              </a:ext>
            </a:extLst>
          </p:cNvPr>
          <p:cNvSpPr/>
          <p:nvPr/>
        </p:nvSpPr>
        <p:spPr>
          <a:xfrm>
            <a:off x="6947647" y="3465324"/>
            <a:ext cx="484632" cy="643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6BC6C-5A6B-4783-BC2B-1CDB58C6C26B}"/>
              </a:ext>
            </a:extLst>
          </p:cNvPr>
          <p:cNvSpPr/>
          <p:nvPr/>
        </p:nvSpPr>
        <p:spPr>
          <a:xfrm>
            <a:off x="1030941" y="4124451"/>
            <a:ext cx="1882589" cy="845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Conducted at Regional Office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484D4F-CBD7-4D56-A04D-B10C082E4305}"/>
              </a:ext>
            </a:extLst>
          </p:cNvPr>
          <p:cNvSpPr/>
          <p:nvPr/>
        </p:nvSpPr>
        <p:spPr>
          <a:xfrm>
            <a:off x="3783106" y="4119969"/>
            <a:ext cx="1819836" cy="1160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Conducted at Decision Review Operations Center (DROC)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D301C6-C88B-42D9-ABCB-0FAB14455D28}"/>
              </a:ext>
            </a:extLst>
          </p:cNvPr>
          <p:cNvSpPr/>
          <p:nvPr/>
        </p:nvSpPr>
        <p:spPr>
          <a:xfrm>
            <a:off x="6364942" y="4124451"/>
            <a:ext cx="1577788" cy="115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Conducted at the Board of Veterans’ Appeals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6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2BC3-192C-40AE-A620-B1FBC29C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32"/>
            <a:ext cx="9144000" cy="48832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Three Review Options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38AFA9-8229-47C8-B01B-379D47202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229" y="1775638"/>
            <a:ext cx="7651541" cy="41981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C930-2A73-4D8E-BCF7-7ED9BAB2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1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5AEA9A-E35B-4F7C-B34D-D536BB5F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31"/>
            <a:ext cx="9144000" cy="769355"/>
          </a:xfrm>
        </p:spPr>
        <p:txBody>
          <a:bodyPr/>
          <a:lstStyle/>
          <a:p>
            <a:r>
              <a:rPr lang="en-US" dirty="0"/>
              <a:t>How to Opt-In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8C4A66-684E-4641-BB39-04427FE1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0498"/>
            <a:ext cx="8229600" cy="4721480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US" sz="4200" dirty="0"/>
              <a:t>Claimants must file an opt-in request within 60 days of receipt of the SOC/SSOC, or within the one-year appeal period if still within that timeframe.  (</a:t>
            </a:r>
            <a:r>
              <a:rPr lang="en-US" sz="4200" i="1" dirty="0"/>
              <a:t>see </a:t>
            </a:r>
            <a:r>
              <a:rPr lang="en-US" sz="4200" dirty="0"/>
              <a:t>38 CFR 3.2400(c)(2))</a:t>
            </a:r>
          </a:p>
          <a:p>
            <a:pPr marL="285750" indent="-285750"/>
            <a:endParaRPr lang="en-US" sz="4200" dirty="0"/>
          </a:p>
          <a:p>
            <a:pPr marL="285750" indent="-285750"/>
            <a:r>
              <a:rPr lang="en-US" sz="4200" dirty="0"/>
              <a:t>Claimants will use the new enterprise-wide VA forms to “opt-in” a legacy appeal into the modernized system.</a:t>
            </a:r>
          </a:p>
          <a:p>
            <a:pPr marL="285750" indent="-285750"/>
            <a:endParaRPr lang="en-US" sz="4200" dirty="0"/>
          </a:p>
          <a:p>
            <a:pPr marL="914400" lvl="1" indent="-457200">
              <a:buFontTx/>
              <a:buChar char="─"/>
            </a:pPr>
            <a:r>
              <a:rPr lang="en-US" sz="4200" b="1" dirty="0"/>
              <a:t>VA Form 20-0995</a:t>
            </a:r>
            <a:r>
              <a:rPr lang="en-US" sz="4200" dirty="0"/>
              <a:t>, Decision Review Request: Supplemental Claim</a:t>
            </a:r>
          </a:p>
          <a:p>
            <a:pPr marL="914400" lvl="1" indent="-457200">
              <a:buFontTx/>
              <a:buChar char="─"/>
            </a:pPr>
            <a:endParaRPr lang="en-US" sz="4200" b="1" dirty="0"/>
          </a:p>
          <a:p>
            <a:pPr marL="914400" lvl="1" indent="-457200">
              <a:buFontTx/>
              <a:buChar char="─"/>
            </a:pPr>
            <a:r>
              <a:rPr lang="en-US" sz="4200" b="1" dirty="0"/>
              <a:t>VA Form 20-0996</a:t>
            </a:r>
            <a:r>
              <a:rPr lang="en-US" sz="4200" dirty="0"/>
              <a:t>, Decision Review Request: Higher-Level Review</a:t>
            </a:r>
          </a:p>
          <a:p>
            <a:pPr marL="914400" lvl="1" indent="-457200">
              <a:buFontTx/>
              <a:buChar char="─"/>
            </a:pPr>
            <a:endParaRPr lang="en-US" sz="4200" dirty="0"/>
          </a:p>
          <a:p>
            <a:pPr marL="914400" lvl="1" indent="-457200">
              <a:buFontTx/>
              <a:buChar char="─"/>
            </a:pPr>
            <a:r>
              <a:rPr lang="en-US" sz="4200" b="1" dirty="0"/>
              <a:t>VA Form 10182</a:t>
            </a:r>
            <a:r>
              <a:rPr lang="en-US" sz="4200" dirty="0"/>
              <a:t>, Decision Review Request: Board Appeal (Notice of Disagreement)</a:t>
            </a:r>
          </a:p>
          <a:p>
            <a:endParaRPr lang="en-US" dirty="0"/>
          </a:p>
          <a:p>
            <a:pPr marL="0" indent="0">
              <a:buNone/>
            </a:pPr>
            <a:endParaRPr lang="en-US" sz="4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6C1B7-572B-498F-9B4B-B866CA25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31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DUMMYTAG" val="&lt;DummyForForceWrite&gt;&lt;/DummyForForceWrite&gt;"/>
  <p:tag name="HTML_SHAPEINFO" val="&lt;ThreeDShapeInfo&gt;&lt;uuid val=&quot;{B9CBDD29-F481-4FFD-AD1E-363BAA3D7D75}&quot;/&gt;&lt;isInvalidForFieldText val=&quot;0&quot;/&gt;&lt;Image&gt;&lt;filename val=&quot;C:\Users\User\AppData\Local\Temp\CP1080471385921Session\CPTrustFolder1080471385937\PPTImport10804143019218\data\asimages\{B9CBDD29-F481-4FFD-AD1E-363BAA3D7D75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ECCAD9D1-7A24-435E-B8DE-22DDCAE72A7F}&quot;/&gt;&lt;isInvalidForFieldText val=&quot;0&quot;/&gt;&lt;Image&gt;&lt;filename val=&quot;C:\Users\User\AppData\Local\Temp\CP1080471385921Session\CPTrustFolder1080471385937\PPTImport10804143019218\data\asimages\{ECCAD9D1-7A24-435E-B8DE-22DDCAE72A7F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DUMMYTAG" val="&lt;DummyForForceWrite&gt;&lt;/DummyForForceWrite&gt;"/>
  <p:tag name="HTML_SHAPEINFO" val="&lt;ThreeDShapeInfo&gt;&lt;uuid val=&quot;{8DFF9A6D-EC34-44AF-9864-6EBD3C1B71E0}&quot;/&gt;&lt;isInvalidForFieldText val=&quot;0&quot;/&gt;&lt;Image&gt;&lt;filename val=&quot;C:\Users\User\AppData\Local\Temp\CP1080471385921Session\CPTrustFolder1080471385937\PPTImport10804143019218\data\asimages\{8DFF9A6D-EC34-44AF-9864-6EBD3C1B71E0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4C21825-7E63-4D8A-964A-80382BC5C6B6}&quot;/&gt;&lt;isInvalidForFieldText val=&quot;0&quot;/&gt;&lt;Image&gt;&lt;filename val=&quot;C:\Users\User\AppData\Local\Temp\CP1080471385921Session\CPTrustFolder1080471385937\PPTImport10804143019218\data\asimages\{14C21825-7E63-4D8A-964A-80382BC5C6B6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6&quot;/&gt;&lt;lineCharCount val=&quot;24&quot;/&gt;&lt;lineCharCount val=&quot;53&quot;/&gt;&lt;lineCharCount val=&quot;52&quot;/&gt;&lt;/TableIndex&gt;&lt;/ShapeTextInfo&gt;"/>
  <p:tag name="HTML_SHAPEINFO" val="&lt;ThreeDShapeInfo&gt;&lt;uuid val=&quot;{61BF299B-A38F-4385-AD53-020EDCC9E4E4}&quot;/&gt;&lt;isInvalidForFieldText val=&quot;0&quot;/&gt;&lt;Image&gt;&lt;filename val=&quot;C:\Users\User\AppData\Local\Temp\CP1080471385921Session\CPTrustFolder1080471385937\PPTImport10804143019218\data\asimages\{61BF299B-A38F-4385-AD53-020EDCC9E4E4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13A31DE-D0E4-4BFC-A062-9E152D831322}&quot;/&gt;&lt;isInvalidForFieldText val=&quot;0&quot;/&gt;&lt;Image&gt;&lt;filename val=&quot;C:\Users\User\AppData\Local\Temp\CP1080471385921Session\CPTrustFolder1080471385937\PPTImport10804143019218\data\asimages\{E13A31DE-D0E4-4BFC-A062-9E152D831322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C5ECAC4-FDEA-4292-8933-4B6255BD89E3}&quot;/&gt;&lt;isInvalidForFieldText val=&quot;0&quot;/&gt;&lt;Image&gt;&lt;filename val=&quot;C:\Users\User\AppData\Local\Temp\CP1080471385921Session\CPTrustFolder1080471385937\PPTImport10804143019218\data\asimages\{FC5ECAC4-FDEA-4292-8933-4B6255BD89E3}_6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51&quot;/&gt;&lt;lineCharCount val=&quot;69&quot;/&gt;&lt;lineCharCount val=&quot;63&quot;/&gt;&lt;lineCharCount val=&quot;24&quot;/&gt;&lt;/TableIndex&gt;&lt;/ShapeTextInfo&gt;"/>
  <p:tag name="HTML_SHAPEINFO" val="&lt;ThreeDShapeInfo&gt;&lt;uuid val=&quot;{66B05E7D-8FA0-449E-B000-CFDFB35CA32C}&quot;/&gt;&lt;isInvalidForFieldText val=&quot;0&quot;/&gt;&lt;Image&gt;&lt;filename val=&quot;C:\Users\User\AppData\Local\Temp\CP1080471385921Session\CPTrustFolder1080471385937\PPTImport10804143019218\data\asimages\{66B05E7D-8FA0-449E-B000-CFDFB35CA32C}_6.png&quot;/&gt;&lt;left val=&quot;42&quot;/&gt;&lt;top val=&quot;214&quot;/&gt;&lt;width val=&quot;870&quot;/&gt;&lt;height val=&quot;41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390953A-69D8-4B01-BB7A-65B999EB0CDB}&quot;/&gt;&lt;isInvalidForFieldText val=&quot;0&quot;/&gt;&lt;Image&gt;&lt;filename val=&quot;C:\Users\User\AppData\Local\Temp\CP1080471385921Session\CPTrustFolder1080471385937\PPTImport10804143019218\data\asimages\{0390953A-69D8-4B01-BB7A-65B999EB0CDB}_6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A1CA38E-C58F-4185-A3B1-621E2E881FA1}&quot;/&gt;&lt;isInvalidForFieldText val=&quot;0&quot;/&gt;&lt;Image&gt;&lt;filename val=&quot;C:\Users\User\AppData\Local\Temp\CP1080471385921Session\CPTrustFolder1080471385937\PPTImport10804143019218\data\asimages\{5A1CA38E-C58F-4185-A3B1-621E2E881FA1}_26.png&quot;/&gt;&lt;left val=&quot;0&quot;/&gt;&lt;top val=&quot;278&quot;/&gt;&lt;width val=&quot;961&quot;/&gt;&lt;height val=&quot;20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B11BBA4-F0B2-46E0-8005-793D15E01FF4}&quot;/&gt;&lt;isInvalidForFieldText val=&quot;0&quot;/&gt;&lt;Image&gt;&lt;filename val=&quot;C:\Users\User\AppData\Local\Temp\CP1080471385921Session\CPTrustFolder1080471385937\PPTImport10804143019218\data\asimages\{6B11BBA4-F0B2-46E0-8005-793D15E01FF4}_26.png&quot;/&gt;&lt;left val=&quot;727&quot;/&gt;&lt;top val=&quot;687&quot;/&gt;&lt;width val=&quot;226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Theme 0426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Theme 042618" id="{2606C69B-A17F-4EDF-AB28-92E6A9B0AAF5}" vid="{3DA8055E-FFF6-4F5F-9954-95F1895823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F116FE-40E9-4538-8840-C1A43B986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Theme 042618</Template>
  <TotalTime>8464</TotalTime>
  <Words>562</Words>
  <Application>Microsoft Office PowerPoint</Application>
  <PresentationFormat>On-screen Show (4:3)</PresentationFormat>
  <Paragraphs>107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Myriad Pro</vt:lpstr>
      <vt:lpstr>Times New Roman</vt:lpstr>
      <vt:lpstr>VA Design Theme 042618</vt:lpstr>
      <vt:lpstr>APPEALS BRIEFING  Fiscal Year 2021</vt:lpstr>
      <vt:lpstr>What is AMA?</vt:lpstr>
      <vt:lpstr>Why Change?</vt:lpstr>
      <vt:lpstr>Who Does This Impact?</vt:lpstr>
      <vt:lpstr>Appeals-Legacy System</vt:lpstr>
      <vt:lpstr>Pending Legacy Appeals</vt:lpstr>
      <vt:lpstr>AMA offers three options:</vt:lpstr>
      <vt:lpstr>Three Review Options </vt:lpstr>
      <vt:lpstr>How to Opt-In</vt:lpstr>
      <vt:lpstr>Impact to Indiana Veterans</vt:lpstr>
      <vt:lpstr>Impact of COVID-19 </vt:lpstr>
      <vt:lpstr>Fiscal Year 2021 Focus 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Compensation Claims PowerPoint Presentation</dc:title>
  <dc:subject>VSR, Claims Assistant</dc:subject>
  <dc:creator>Department of Veterans Affairs, Veterans Benefits Administration, Compensation Service, STAFF</dc:creator>
  <cp:keywords>original; non-original; reconsideration; claims; increase; reopen; compensation</cp:keywords>
  <dc:description>This lesson introduces employees to types of compensation claims and some of the basic processing thereof.</dc:description>
  <cp:lastModifiedBy>FILSINGER, AARON, VBAINDY</cp:lastModifiedBy>
  <cp:revision>490</cp:revision>
  <dcterms:created xsi:type="dcterms:W3CDTF">2014-04-30T02:32:11Z</dcterms:created>
  <dcterms:modified xsi:type="dcterms:W3CDTF">2020-12-08T13:52:19Z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