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88" r:id="rId2"/>
    <p:sldId id="409" r:id="rId3"/>
    <p:sldId id="372" r:id="rId4"/>
    <p:sldId id="418" r:id="rId5"/>
    <p:sldId id="419" r:id="rId6"/>
    <p:sldId id="420" r:id="rId7"/>
    <p:sldId id="423" r:id="rId8"/>
    <p:sldId id="373" r:id="rId9"/>
    <p:sldId id="365" r:id="rId10"/>
    <p:sldId id="366" r:id="rId11"/>
    <p:sldId id="367" r:id="rId12"/>
    <p:sldId id="368" r:id="rId13"/>
    <p:sldId id="410" r:id="rId14"/>
    <p:sldId id="411" r:id="rId15"/>
    <p:sldId id="412" r:id="rId16"/>
    <p:sldId id="413" r:id="rId17"/>
    <p:sldId id="414" r:id="rId18"/>
    <p:sldId id="415" r:id="rId19"/>
    <p:sldId id="416" r:id="rId20"/>
    <p:sldId id="421" r:id="rId21"/>
    <p:sldId id="417" r:id="rId22"/>
    <p:sldId id="377" r:id="rId23"/>
    <p:sldId id="378" r:id="rId24"/>
    <p:sldId id="379" r:id="rId25"/>
    <p:sldId id="381" r:id="rId26"/>
    <p:sldId id="382" r:id="rId27"/>
    <p:sldId id="383" r:id="rId28"/>
    <p:sldId id="384" r:id="rId29"/>
    <p:sldId id="422" r:id="rId30"/>
    <p:sldId id="385" r:id="rId31"/>
    <p:sldId id="388" r:id="rId32"/>
    <p:sldId id="389" r:id="rId33"/>
    <p:sldId id="390" r:id="rId34"/>
    <p:sldId id="387" r:id="rId35"/>
    <p:sldId id="392" r:id="rId36"/>
    <p:sldId id="393" r:id="rId37"/>
    <p:sldId id="394" r:id="rId38"/>
    <p:sldId id="395" r:id="rId39"/>
    <p:sldId id="396" r:id="rId40"/>
    <p:sldId id="397" r:id="rId41"/>
    <p:sldId id="398" r:id="rId42"/>
    <p:sldId id="399" r:id="rId43"/>
    <p:sldId id="400" r:id="rId44"/>
    <p:sldId id="401" r:id="rId45"/>
    <p:sldId id="402" r:id="rId46"/>
    <p:sldId id="403" r:id="rId47"/>
    <p:sldId id="404" r:id="rId48"/>
    <p:sldId id="405"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laptop" initials="c" lastIdx="1" clrIdx="0">
    <p:extLst>
      <p:ext uri="{19B8F6BF-5375-455C-9EA6-DF929625EA0E}">
        <p15:presenceInfo xmlns="" xmlns:p15="http://schemas.microsoft.com/office/powerpoint/2012/main" userId="celapto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777777"/>
    <a:srgbClr val="B1810B"/>
    <a:srgbClr val="F8F8F8"/>
    <a:srgbClr val="784712"/>
    <a:srgbClr val="443432"/>
    <a:srgbClr val="634B48"/>
    <a:srgbClr val="643B0F"/>
    <a:srgbClr val="572B2B"/>
    <a:srgbClr val="FCB712"/>
    <a:srgbClr val="7BFF21"/>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94660"/>
  </p:normalViewPr>
  <p:slideViewPr>
    <p:cSldViewPr>
      <p:cViewPr>
        <p:scale>
          <a:sx n="100" d="100"/>
          <a:sy n="100" d="100"/>
        </p:scale>
        <p:origin x="-1296" y="-336"/>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AC7A02-9C30-4355-BE84-27BDB3189BEF}" type="datetimeFigureOut">
              <a:rPr lang="en-US" smtClean="0"/>
              <a:pPr/>
              <a:t>3/3/2016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21AAF8-1830-451C-A4FA-4833BD3284E5}" type="slidenum">
              <a:rPr lang="en-US" smtClean="0"/>
              <a:pPr/>
              <a:t>‹#›</a:t>
            </a:fld>
            <a:endParaRPr lang="en-US" dirty="0"/>
          </a:p>
        </p:txBody>
      </p:sp>
    </p:spTree>
    <p:extLst>
      <p:ext uri="{BB962C8B-B14F-4D97-AF65-F5344CB8AC3E}">
        <p14:creationId xmlns="" xmlns:p14="http://schemas.microsoft.com/office/powerpoint/2010/main" val="3045980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1AAF8-1830-451C-A4FA-4833BD3284E5}" type="slidenum">
              <a:rPr lang="en-US" smtClean="0"/>
              <a:pPr/>
              <a:t>4</a:t>
            </a:fld>
            <a:endParaRPr lang="en-US" dirty="0"/>
          </a:p>
        </p:txBody>
      </p:sp>
    </p:spTree>
    <p:extLst>
      <p:ext uri="{BB962C8B-B14F-4D97-AF65-F5344CB8AC3E}">
        <p14:creationId xmlns="" xmlns:p14="http://schemas.microsoft.com/office/powerpoint/2010/main" val="4268833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1AAF8-1830-451C-A4FA-4833BD3284E5}" type="slidenum">
              <a:rPr lang="en-US" smtClean="0"/>
              <a:pPr/>
              <a:t>48</a:t>
            </a:fld>
            <a:endParaRPr lang="en-US" dirty="0"/>
          </a:p>
        </p:txBody>
      </p:sp>
    </p:spTree>
    <p:extLst>
      <p:ext uri="{BB962C8B-B14F-4D97-AF65-F5344CB8AC3E}">
        <p14:creationId xmlns="" xmlns:p14="http://schemas.microsoft.com/office/powerpoint/2010/main" val="1388375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1AAF8-1830-451C-A4FA-4833BD3284E5}" type="slidenum">
              <a:rPr lang="en-US" smtClean="0"/>
              <a:pPr/>
              <a:t>5</a:t>
            </a:fld>
            <a:endParaRPr lang="en-US" dirty="0"/>
          </a:p>
        </p:txBody>
      </p:sp>
    </p:spTree>
    <p:extLst>
      <p:ext uri="{BB962C8B-B14F-4D97-AF65-F5344CB8AC3E}">
        <p14:creationId xmlns="" xmlns:p14="http://schemas.microsoft.com/office/powerpoint/2010/main" val="4009099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1AAF8-1830-451C-A4FA-4833BD3284E5}" type="slidenum">
              <a:rPr lang="en-US" smtClean="0"/>
              <a:pPr/>
              <a:t>6</a:t>
            </a:fld>
            <a:endParaRPr lang="en-US" dirty="0"/>
          </a:p>
        </p:txBody>
      </p:sp>
    </p:spTree>
    <p:extLst>
      <p:ext uri="{BB962C8B-B14F-4D97-AF65-F5344CB8AC3E}">
        <p14:creationId xmlns="" xmlns:p14="http://schemas.microsoft.com/office/powerpoint/2010/main" val="3276523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1AAF8-1830-451C-A4FA-4833BD3284E5}" type="slidenum">
              <a:rPr lang="en-US" smtClean="0"/>
              <a:pPr/>
              <a:t>7</a:t>
            </a:fld>
            <a:endParaRPr lang="en-US" dirty="0"/>
          </a:p>
        </p:txBody>
      </p:sp>
    </p:spTree>
    <p:extLst>
      <p:ext uri="{BB962C8B-B14F-4D97-AF65-F5344CB8AC3E}">
        <p14:creationId xmlns="" xmlns:p14="http://schemas.microsoft.com/office/powerpoint/2010/main" val="297193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1AAF8-1830-451C-A4FA-4833BD3284E5}" type="slidenum">
              <a:rPr lang="en-US" smtClean="0"/>
              <a:pPr/>
              <a:t>25</a:t>
            </a:fld>
            <a:endParaRPr lang="en-US" dirty="0"/>
          </a:p>
        </p:txBody>
      </p:sp>
    </p:spTree>
    <p:extLst>
      <p:ext uri="{BB962C8B-B14F-4D97-AF65-F5344CB8AC3E}">
        <p14:creationId xmlns="" xmlns:p14="http://schemas.microsoft.com/office/powerpoint/2010/main" val="1227736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1AAF8-1830-451C-A4FA-4833BD3284E5}" type="slidenum">
              <a:rPr lang="en-US" smtClean="0"/>
              <a:pPr/>
              <a:t>36</a:t>
            </a:fld>
            <a:endParaRPr lang="en-US" dirty="0"/>
          </a:p>
        </p:txBody>
      </p:sp>
    </p:spTree>
    <p:extLst>
      <p:ext uri="{BB962C8B-B14F-4D97-AF65-F5344CB8AC3E}">
        <p14:creationId xmlns="" xmlns:p14="http://schemas.microsoft.com/office/powerpoint/2010/main" val="1413064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1AAF8-1830-451C-A4FA-4833BD3284E5}" type="slidenum">
              <a:rPr lang="en-US" smtClean="0"/>
              <a:pPr/>
              <a:t>37</a:t>
            </a:fld>
            <a:endParaRPr lang="en-US" dirty="0"/>
          </a:p>
        </p:txBody>
      </p:sp>
    </p:spTree>
    <p:extLst>
      <p:ext uri="{BB962C8B-B14F-4D97-AF65-F5344CB8AC3E}">
        <p14:creationId xmlns="" xmlns:p14="http://schemas.microsoft.com/office/powerpoint/2010/main" val="146078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1AAF8-1830-451C-A4FA-4833BD3284E5}" type="slidenum">
              <a:rPr lang="en-US" smtClean="0"/>
              <a:pPr/>
              <a:t>41</a:t>
            </a:fld>
            <a:endParaRPr lang="en-US" dirty="0"/>
          </a:p>
        </p:txBody>
      </p:sp>
    </p:spTree>
    <p:extLst>
      <p:ext uri="{BB962C8B-B14F-4D97-AF65-F5344CB8AC3E}">
        <p14:creationId xmlns="" xmlns:p14="http://schemas.microsoft.com/office/powerpoint/2010/main" val="1491432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1AAF8-1830-451C-A4FA-4833BD3284E5}" type="slidenum">
              <a:rPr lang="en-US" smtClean="0"/>
              <a:pPr/>
              <a:t>45</a:t>
            </a:fld>
            <a:endParaRPr lang="en-US" dirty="0"/>
          </a:p>
        </p:txBody>
      </p:sp>
    </p:spTree>
    <p:extLst>
      <p:ext uri="{BB962C8B-B14F-4D97-AF65-F5344CB8AC3E}">
        <p14:creationId xmlns="" xmlns:p14="http://schemas.microsoft.com/office/powerpoint/2010/main" val="502065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415543-BFBE-44AB-BBE9-37DB867DC95A}" type="datetimeFigureOut">
              <a:rPr lang="en-US" smtClean="0"/>
              <a:pPr/>
              <a:t>3/3/2016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736FCC-14E9-4F25-BAA2-B45B4694C3CB}" type="slidenum">
              <a:rPr lang="en-US" smtClean="0"/>
              <a:pPr/>
              <a:t>‹#›</a:t>
            </a:fld>
            <a:endParaRPr lang="en-US" dirty="0"/>
          </a:p>
        </p:txBody>
      </p:sp>
    </p:spTree>
    <p:extLst>
      <p:ext uri="{BB962C8B-B14F-4D97-AF65-F5344CB8AC3E}">
        <p14:creationId xmlns="" xmlns:p14="http://schemas.microsoft.com/office/powerpoint/2010/main" val="2951857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415543-BFBE-44AB-BBE9-37DB867DC95A}" type="datetimeFigureOut">
              <a:rPr lang="en-US" smtClean="0"/>
              <a:pPr/>
              <a:t>3/3/2016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736FCC-14E9-4F25-BAA2-B45B4694C3CB}" type="slidenum">
              <a:rPr lang="en-US" smtClean="0"/>
              <a:pPr/>
              <a:t>‹#›</a:t>
            </a:fld>
            <a:endParaRPr lang="en-US" dirty="0"/>
          </a:p>
        </p:txBody>
      </p:sp>
    </p:spTree>
    <p:extLst>
      <p:ext uri="{BB962C8B-B14F-4D97-AF65-F5344CB8AC3E}">
        <p14:creationId xmlns="" xmlns:p14="http://schemas.microsoft.com/office/powerpoint/2010/main" val="2773270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415543-BFBE-44AB-BBE9-37DB867DC95A}" type="datetimeFigureOut">
              <a:rPr lang="en-US" smtClean="0"/>
              <a:pPr/>
              <a:t>3/3/2016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736FCC-14E9-4F25-BAA2-B45B4694C3CB}" type="slidenum">
              <a:rPr lang="en-US" smtClean="0"/>
              <a:pPr/>
              <a:t>‹#›</a:t>
            </a:fld>
            <a:endParaRPr lang="en-US" dirty="0"/>
          </a:p>
        </p:txBody>
      </p:sp>
    </p:spTree>
    <p:extLst>
      <p:ext uri="{BB962C8B-B14F-4D97-AF65-F5344CB8AC3E}">
        <p14:creationId xmlns="" xmlns:p14="http://schemas.microsoft.com/office/powerpoint/2010/main" val="1260184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415543-BFBE-44AB-BBE9-37DB867DC95A}" type="datetimeFigureOut">
              <a:rPr lang="en-US" smtClean="0"/>
              <a:pPr/>
              <a:t>3/3/2016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736FCC-14E9-4F25-BAA2-B45B4694C3CB}" type="slidenum">
              <a:rPr lang="en-US" smtClean="0"/>
              <a:pPr/>
              <a:t>‹#›</a:t>
            </a:fld>
            <a:endParaRPr lang="en-US" dirty="0"/>
          </a:p>
        </p:txBody>
      </p:sp>
    </p:spTree>
    <p:extLst>
      <p:ext uri="{BB962C8B-B14F-4D97-AF65-F5344CB8AC3E}">
        <p14:creationId xmlns="" xmlns:p14="http://schemas.microsoft.com/office/powerpoint/2010/main" val="2520072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415543-BFBE-44AB-BBE9-37DB867DC95A}" type="datetimeFigureOut">
              <a:rPr lang="en-US" smtClean="0"/>
              <a:pPr/>
              <a:t>3/3/2016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736FCC-14E9-4F25-BAA2-B45B4694C3CB}" type="slidenum">
              <a:rPr lang="en-US" smtClean="0"/>
              <a:pPr/>
              <a:t>‹#›</a:t>
            </a:fld>
            <a:endParaRPr lang="en-US" dirty="0"/>
          </a:p>
        </p:txBody>
      </p:sp>
    </p:spTree>
    <p:extLst>
      <p:ext uri="{BB962C8B-B14F-4D97-AF65-F5344CB8AC3E}">
        <p14:creationId xmlns="" xmlns:p14="http://schemas.microsoft.com/office/powerpoint/2010/main" val="814022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415543-BFBE-44AB-BBE9-37DB867DC95A}" type="datetimeFigureOut">
              <a:rPr lang="en-US" smtClean="0"/>
              <a:pPr/>
              <a:t>3/3/2016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736FCC-14E9-4F25-BAA2-B45B4694C3CB}" type="slidenum">
              <a:rPr lang="en-US" smtClean="0"/>
              <a:pPr/>
              <a:t>‹#›</a:t>
            </a:fld>
            <a:endParaRPr lang="en-US" dirty="0"/>
          </a:p>
        </p:txBody>
      </p:sp>
    </p:spTree>
    <p:extLst>
      <p:ext uri="{BB962C8B-B14F-4D97-AF65-F5344CB8AC3E}">
        <p14:creationId xmlns="" xmlns:p14="http://schemas.microsoft.com/office/powerpoint/2010/main" val="435747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415543-BFBE-44AB-BBE9-37DB867DC95A}" type="datetimeFigureOut">
              <a:rPr lang="en-US" smtClean="0"/>
              <a:pPr/>
              <a:t>3/3/2016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E736FCC-14E9-4F25-BAA2-B45B4694C3CB}" type="slidenum">
              <a:rPr lang="en-US" smtClean="0"/>
              <a:pPr/>
              <a:t>‹#›</a:t>
            </a:fld>
            <a:endParaRPr lang="en-US" dirty="0"/>
          </a:p>
        </p:txBody>
      </p:sp>
    </p:spTree>
    <p:extLst>
      <p:ext uri="{BB962C8B-B14F-4D97-AF65-F5344CB8AC3E}">
        <p14:creationId xmlns="" xmlns:p14="http://schemas.microsoft.com/office/powerpoint/2010/main" val="871764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415543-BFBE-44AB-BBE9-37DB867DC95A}" type="datetimeFigureOut">
              <a:rPr lang="en-US" smtClean="0"/>
              <a:pPr/>
              <a:t>3/3/2016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E736FCC-14E9-4F25-BAA2-B45B4694C3CB}" type="slidenum">
              <a:rPr lang="en-US" smtClean="0"/>
              <a:pPr/>
              <a:t>‹#›</a:t>
            </a:fld>
            <a:endParaRPr lang="en-US" dirty="0"/>
          </a:p>
        </p:txBody>
      </p:sp>
    </p:spTree>
    <p:extLst>
      <p:ext uri="{BB962C8B-B14F-4D97-AF65-F5344CB8AC3E}">
        <p14:creationId xmlns="" xmlns:p14="http://schemas.microsoft.com/office/powerpoint/2010/main" val="196921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415543-BFBE-44AB-BBE9-37DB867DC95A}" type="datetimeFigureOut">
              <a:rPr lang="en-US" smtClean="0"/>
              <a:pPr/>
              <a:t>3/3/2016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E736FCC-14E9-4F25-BAA2-B45B4694C3CB}" type="slidenum">
              <a:rPr lang="en-US" smtClean="0"/>
              <a:pPr/>
              <a:t>‹#›</a:t>
            </a:fld>
            <a:endParaRPr lang="en-US" dirty="0"/>
          </a:p>
        </p:txBody>
      </p:sp>
    </p:spTree>
    <p:extLst>
      <p:ext uri="{BB962C8B-B14F-4D97-AF65-F5344CB8AC3E}">
        <p14:creationId xmlns="" xmlns:p14="http://schemas.microsoft.com/office/powerpoint/2010/main" val="912065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415543-BFBE-44AB-BBE9-37DB867DC95A}" type="datetimeFigureOut">
              <a:rPr lang="en-US" smtClean="0"/>
              <a:pPr/>
              <a:t>3/3/2016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736FCC-14E9-4F25-BAA2-B45B4694C3CB}" type="slidenum">
              <a:rPr lang="en-US" smtClean="0"/>
              <a:pPr/>
              <a:t>‹#›</a:t>
            </a:fld>
            <a:endParaRPr lang="en-US" dirty="0"/>
          </a:p>
        </p:txBody>
      </p:sp>
    </p:spTree>
    <p:extLst>
      <p:ext uri="{BB962C8B-B14F-4D97-AF65-F5344CB8AC3E}">
        <p14:creationId xmlns="" xmlns:p14="http://schemas.microsoft.com/office/powerpoint/2010/main" val="983263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415543-BFBE-44AB-BBE9-37DB867DC95A}" type="datetimeFigureOut">
              <a:rPr lang="en-US" smtClean="0"/>
              <a:pPr/>
              <a:t>3/3/2016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736FCC-14E9-4F25-BAA2-B45B4694C3CB}" type="slidenum">
              <a:rPr lang="en-US" smtClean="0"/>
              <a:pPr/>
              <a:t>‹#›</a:t>
            </a:fld>
            <a:endParaRPr lang="en-US" dirty="0"/>
          </a:p>
        </p:txBody>
      </p:sp>
    </p:spTree>
    <p:extLst>
      <p:ext uri="{BB962C8B-B14F-4D97-AF65-F5344CB8AC3E}">
        <p14:creationId xmlns="" xmlns:p14="http://schemas.microsoft.com/office/powerpoint/2010/main" val="543511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415543-BFBE-44AB-BBE9-37DB867DC95A}" type="datetimeFigureOut">
              <a:rPr lang="en-US" smtClean="0"/>
              <a:pPr/>
              <a:t>3/3/2016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736FCC-14E9-4F25-BAA2-B45B4694C3CB}" type="slidenum">
              <a:rPr lang="en-US" smtClean="0"/>
              <a:pPr/>
              <a:t>‹#›</a:t>
            </a:fld>
            <a:endParaRPr lang="en-US" dirty="0"/>
          </a:p>
        </p:txBody>
      </p:sp>
    </p:spTree>
    <p:extLst>
      <p:ext uri="{BB962C8B-B14F-4D97-AF65-F5344CB8AC3E}">
        <p14:creationId xmlns="" xmlns:p14="http://schemas.microsoft.com/office/powerpoint/2010/main" val="2241982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2.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 xmlns:a14="http://schemas.microsoft.com/office/drawing/2010/main" val="0"/>
              </a:ext>
            </a:extLst>
          </a:blip>
          <a:srcRect l="33" r="-33" b="16992"/>
          <a:stretch/>
        </p:blipFill>
        <p:spPr>
          <a:xfrm>
            <a:off x="3018" y="-58094"/>
            <a:ext cx="9144000" cy="5060135"/>
          </a:xfrm>
          <a:prstGeom prst="rect">
            <a:avLst/>
          </a:prstGeom>
        </p:spPr>
      </p:pic>
      <p:grpSp>
        <p:nvGrpSpPr>
          <p:cNvPr id="10" name="Group 9"/>
          <p:cNvGrpSpPr/>
          <p:nvPr/>
        </p:nvGrpSpPr>
        <p:grpSpPr>
          <a:xfrm>
            <a:off x="0" y="5002041"/>
            <a:ext cx="5080376" cy="1864377"/>
            <a:chOff x="0" y="4390739"/>
            <a:chExt cx="5080376" cy="1864377"/>
          </a:xfrm>
        </p:grpSpPr>
        <p:sp>
          <p:nvSpPr>
            <p:cNvPr id="5" name="Rectangle 4"/>
            <p:cNvSpPr/>
            <p:nvPr/>
          </p:nvSpPr>
          <p:spPr>
            <a:xfrm>
              <a:off x="0" y="4390741"/>
              <a:ext cx="5080376" cy="1864375"/>
            </a:xfrm>
            <a:prstGeom prst="rect">
              <a:avLst/>
            </a:prstGeom>
            <a:solidFill>
              <a:srgbClr val="8560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Lines_7404.pdf"/>
            <p:cNvPicPr>
              <a:picLocks noChangeAspect="1"/>
            </p:cNvPicPr>
            <p:nvPr/>
          </p:nvPicPr>
          <p:blipFill rotWithShape="1">
            <a:blip r:embed="rId3" cstate="print">
              <a:extLst>
                <a:ext uri="{28A0092B-C50C-407E-A947-70E740481C1C}">
                  <a14:useLocalDpi xmlns="" xmlns:a14="http://schemas.microsoft.com/office/drawing/2010/main" val="0"/>
                </a:ext>
              </a:extLst>
            </a:blip>
            <a:srcRect t="64595" r="2920"/>
            <a:stretch/>
          </p:blipFill>
          <p:spPr>
            <a:xfrm>
              <a:off x="752" y="4390739"/>
              <a:ext cx="5079624" cy="1861539"/>
            </a:xfrm>
            <a:prstGeom prst="rect">
              <a:avLst/>
            </a:prstGeom>
          </p:spPr>
        </p:pic>
      </p:grpSp>
      <p:pic>
        <p:nvPicPr>
          <p:cNvPr id="7" name="Picture 6" descr="PU_sigtab.eps"/>
          <p:cNvPicPr>
            <a:picLocks noChangeAspect="1"/>
          </p:cNvPicPr>
          <p:nvPr/>
        </p:nvPicPr>
        <p:blipFill rotWithShape="1">
          <a:blip r:embed="rId4" cstate="print">
            <a:extLst>
              <a:ext uri="{28A0092B-C50C-407E-A947-70E740481C1C}">
                <a14:useLocalDpi xmlns="" xmlns:a14="http://schemas.microsoft.com/office/drawing/2010/main" val="0"/>
              </a:ext>
            </a:extLst>
          </a:blip>
          <a:srcRect t="-166" b="12554"/>
          <a:stretch/>
        </p:blipFill>
        <p:spPr>
          <a:xfrm>
            <a:off x="7201582" y="-21882"/>
            <a:ext cx="1942418" cy="1021073"/>
          </a:xfrm>
          <a:prstGeom prst="rect">
            <a:avLst/>
          </a:prstGeom>
        </p:spPr>
      </p:pic>
      <p:sp>
        <p:nvSpPr>
          <p:cNvPr id="9" name="Title 2"/>
          <p:cNvSpPr txBox="1">
            <a:spLocks/>
          </p:cNvSpPr>
          <p:nvPr/>
        </p:nvSpPr>
        <p:spPr>
          <a:xfrm>
            <a:off x="335475" y="5173143"/>
            <a:ext cx="4626867" cy="189412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6400"/>
              </a:lnSpc>
            </a:pPr>
            <a:r>
              <a:rPr lang="en-US" sz="6000" dirty="0" smtClean="0">
                <a:solidFill>
                  <a:schemeClr val="bg1"/>
                </a:solidFill>
                <a:latin typeface="Impact"/>
                <a:cs typeface="Impact"/>
              </a:rPr>
              <a:t>MSE Wall</a:t>
            </a:r>
            <a:r>
              <a:rPr lang="en-US" sz="6000" dirty="0" smtClean="0">
                <a:latin typeface="Impact"/>
                <a:cs typeface="Impact"/>
              </a:rPr>
              <a:t/>
            </a:r>
            <a:br>
              <a:rPr lang="en-US" sz="6000" dirty="0" smtClean="0">
                <a:latin typeface="Impact"/>
                <a:cs typeface="Impact"/>
              </a:rPr>
            </a:br>
            <a:r>
              <a:rPr lang="en-US" sz="6000" dirty="0" smtClean="0">
                <a:solidFill>
                  <a:schemeClr val="bg1"/>
                </a:solidFill>
                <a:latin typeface="Impact"/>
                <a:cs typeface="Impact"/>
              </a:rPr>
              <a:t>Construction</a:t>
            </a:r>
            <a:endParaRPr lang="en-US" sz="6000" dirty="0">
              <a:solidFill>
                <a:schemeClr val="bg1"/>
              </a:solidFill>
              <a:latin typeface="Impact"/>
              <a:cs typeface="Impact"/>
            </a:endParaRPr>
          </a:p>
        </p:txBody>
      </p:sp>
      <p:sp>
        <p:nvSpPr>
          <p:cNvPr id="11" name="Subtitle 6"/>
          <p:cNvSpPr txBox="1">
            <a:spLocks/>
          </p:cNvSpPr>
          <p:nvPr/>
        </p:nvSpPr>
        <p:spPr>
          <a:xfrm>
            <a:off x="5297065" y="4992163"/>
            <a:ext cx="3702909" cy="193468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000" dirty="0" smtClean="0">
                <a:solidFill>
                  <a:schemeClr val="tx1">
                    <a:lumMod val="65000"/>
                    <a:lumOff val="35000"/>
                  </a:schemeClr>
                </a:solidFill>
                <a:latin typeface="Impact"/>
                <a:cs typeface="Impact"/>
              </a:rPr>
              <a:t>Guidelines for Inspectors and Contractors</a:t>
            </a:r>
          </a:p>
        </p:txBody>
      </p:sp>
      <p:pic>
        <p:nvPicPr>
          <p:cNvPr id="8" name="Picture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096000" y="-70751"/>
            <a:ext cx="1091824" cy="1091824"/>
          </a:xfrm>
          <a:prstGeom prst="rect">
            <a:avLst/>
          </a:prstGeom>
        </p:spPr>
      </p:pic>
    </p:spTree>
    <p:extLst>
      <p:ext uri="{BB962C8B-B14F-4D97-AF65-F5344CB8AC3E}">
        <p14:creationId xmlns="" xmlns:p14="http://schemas.microsoft.com/office/powerpoint/2010/main" val="32937472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2" cstate="print"/>
          <a:srcRect l="31881" r="3978"/>
          <a:stretch/>
        </p:blipFill>
        <p:spPr bwMode="auto">
          <a:xfrm>
            <a:off x="4190214" y="990600"/>
            <a:ext cx="4496586" cy="5100638"/>
          </a:xfrm>
          <a:prstGeom prst="rect">
            <a:avLst/>
          </a:prstGeom>
          <a:noFill/>
          <a:ln w="9525">
            <a:noFill/>
            <a:miter lim="800000"/>
            <a:headEnd/>
            <a:tailEnd/>
          </a:ln>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Proper Panel Storage</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pic>
        <p:nvPicPr>
          <p:cNvPr id="4" name="Picture 3"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2" name="Rectangle 1"/>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0" name="Rectangle 9"/>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pic>
        <p:nvPicPr>
          <p:cNvPr id="9" name="Picture 8"/>
          <p:cNvPicPr>
            <a:picLocks noChangeAspect="1"/>
          </p:cNvPicPr>
          <p:nvPr/>
        </p:nvPicPr>
        <p:blipFill rotWithShape="1">
          <a:blip r:embed="rId5" cstate="print">
            <a:extLst>
              <a:ext uri="{28A0092B-C50C-407E-A947-70E740481C1C}">
                <a14:useLocalDpi xmlns="" xmlns:a14="http://schemas.microsoft.com/office/drawing/2010/main" val="0"/>
              </a:ext>
            </a:extLst>
          </a:blip>
          <a:srcRect l="28827" r="29827"/>
          <a:stretch/>
        </p:blipFill>
        <p:spPr>
          <a:xfrm>
            <a:off x="203461" y="977244"/>
            <a:ext cx="3758939" cy="5113993"/>
          </a:xfrm>
          <a:prstGeom prst="rect">
            <a:avLst/>
          </a:prstGeom>
        </p:spPr>
      </p:pic>
    </p:spTree>
    <p:extLst>
      <p:ext uri="{BB962C8B-B14F-4D97-AF65-F5344CB8AC3E}">
        <p14:creationId xmlns="" xmlns:p14="http://schemas.microsoft.com/office/powerpoint/2010/main" val="1995270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dot49filp01pw\dot49\Soileng\Photos\US31 1 15 15\P1280096.JPG"/>
          <p:cNvPicPr>
            <a:picLocks noChangeAspect="1" noChangeArrowheads="1"/>
          </p:cNvPicPr>
          <p:nvPr/>
        </p:nvPicPr>
        <p:blipFill>
          <a:blip r:embed="rId2" cstate="print"/>
          <a:srcRect/>
          <a:stretch>
            <a:fillRect/>
          </a:stretch>
        </p:blipFill>
        <p:spPr bwMode="auto">
          <a:xfrm>
            <a:off x="1066800" y="990600"/>
            <a:ext cx="7391400" cy="4876800"/>
          </a:xfrm>
          <a:prstGeom prst="rect">
            <a:avLst/>
          </a:prstGeom>
          <a:noFill/>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Improper Strap Storage</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pic>
        <p:nvPicPr>
          <p:cNvPr id="4" name="Picture 3"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2" name="Rectangle 1"/>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0" name="Rectangle 9"/>
          <p:cNvSpPr/>
          <p:nvPr/>
        </p:nvSpPr>
        <p:spPr>
          <a:xfrm>
            <a:off x="6477000" y="210420"/>
            <a:ext cx="457200" cy="4572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Tree>
    <p:extLst>
      <p:ext uri="{BB962C8B-B14F-4D97-AF65-F5344CB8AC3E}">
        <p14:creationId xmlns="" xmlns:p14="http://schemas.microsoft.com/office/powerpoint/2010/main" val="2450442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print"/>
          <a:srcRect/>
          <a:stretch>
            <a:fillRect/>
          </a:stretch>
        </p:blipFill>
        <p:spPr bwMode="auto">
          <a:xfrm>
            <a:off x="1066800" y="1110456"/>
            <a:ext cx="7162800" cy="4756944"/>
          </a:xfrm>
          <a:prstGeom prst="rect">
            <a:avLst/>
          </a:prstGeom>
          <a:noFill/>
          <a:ln w="9525">
            <a:noFill/>
            <a:miter lim="800000"/>
            <a:headEnd/>
            <a:tailEnd/>
          </a:ln>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Proper Strap Storage</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pic>
        <p:nvPicPr>
          <p:cNvPr id="4" name="Picture 3"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2" name="Rectangle 1"/>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0" name="Rectangle 9"/>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
        <p:nvSpPr>
          <p:cNvPr id="15" name="Rectangular Callout 14"/>
          <p:cNvSpPr/>
          <p:nvPr/>
        </p:nvSpPr>
        <p:spPr>
          <a:xfrm>
            <a:off x="5651233" y="4247760"/>
            <a:ext cx="2578367" cy="1685736"/>
          </a:xfrm>
          <a:prstGeom prst="wedgeRectCallout">
            <a:avLst>
              <a:gd name="adj1" fmla="val -125801"/>
              <a:gd name="adj2" fmla="val -8691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Reinforcement should be neatly stacked and elevated above the ground</a:t>
            </a:r>
            <a:endParaRPr lang="en-US" dirty="0"/>
          </a:p>
        </p:txBody>
      </p:sp>
    </p:spTree>
    <p:extLst>
      <p:ext uri="{BB962C8B-B14F-4D97-AF65-F5344CB8AC3E}">
        <p14:creationId xmlns="" xmlns:p14="http://schemas.microsoft.com/office/powerpoint/2010/main" val="5195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07"/>
          <p:cNvPicPr>
            <a:picLocks noGrp="1" noChangeAspect="1"/>
          </p:cNvPicPr>
          <p:nvPr isPhoto="1"/>
        </p:nvPicPr>
        <p:blipFill>
          <a:blip r:embed="rId2" cstate="print">
            <a:lum/>
            <a:extLst>
              <a:ext uri="{28A0092B-C50C-407E-A947-70E740481C1C}">
                <a14:useLocalDpi xmlns="" xmlns:a14="http://schemas.microsoft.com/office/drawing/2010/main" val="0"/>
              </a:ext>
            </a:extLst>
          </a:blip>
          <a:stretch>
            <a:fillRect/>
          </a:stretch>
        </p:blipFill>
        <p:spPr>
          <a:xfrm>
            <a:off x="1139421" y="857249"/>
            <a:ext cx="6861579" cy="5146185"/>
          </a:xfrm>
          <a:prstGeom prst="rect">
            <a:avLst/>
          </a:prstGeom>
          <a:noFill/>
          <a:ln>
            <a:noFill/>
          </a:ln>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Foundation Preparation</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pic>
        <p:nvPicPr>
          <p:cNvPr id="4" name="Picture 3"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13" name="Rectangular Callout 12"/>
          <p:cNvSpPr/>
          <p:nvPr/>
        </p:nvSpPr>
        <p:spPr>
          <a:xfrm>
            <a:off x="1447801" y="3886200"/>
            <a:ext cx="2438400" cy="914400"/>
          </a:xfrm>
          <a:prstGeom prst="wedgeRectCallout">
            <a:avLst>
              <a:gd name="adj1" fmla="val 129413"/>
              <a:gd name="adj2" fmla="val -575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Check Leveling Pad Elevation as per approved design plans</a:t>
            </a:r>
            <a:endParaRPr lang="en-US" dirty="0"/>
          </a:p>
        </p:txBody>
      </p:sp>
      <p:sp>
        <p:nvSpPr>
          <p:cNvPr id="2" name="Rectangle 1"/>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0" name="Rectangle 9"/>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Tree>
    <p:extLst>
      <p:ext uri="{BB962C8B-B14F-4D97-AF65-F5344CB8AC3E}">
        <p14:creationId xmlns="" xmlns:p14="http://schemas.microsoft.com/office/powerpoint/2010/main" val="190525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61"/>
          <p:cNvPicPr>
            <a:picLocks noGrp="1" noChangeAspect="1"/>
          </p:cNvPicPr>
          <p:nvPr isPhoto="1"/>
        </p:nvPicPr>
        <p:blipFill>
          <a:blip r:embed="rId2" cstate="print">
            <a:lum/>
            <a:extLst>
              <a:ext uri="{28A0092B-C50C-407E-A947-70E740481C1C}">
                <a14:useLocalDpi xmlns="" xmlns:a14="http://schemas.microsoft.com/office/drawing/2010/main" val="0"/>
              </a:ext>
            </a:extLst>
          </a:blip>
          <a:stretch>
            <a:fillRect/>
          </a:stretch>
        </p:blipFill>
        <p:spPr>
          <a:xfrm>
            <a:off x="1136904" y="848976"/>
            <a:ext cx="6864096" cy="5148072"/>
          </a:xfrm>
          <a:prstGeom prst="rect">
            <a:avLst/>
          </a:prstGeom>
          <a:noFill/>
          <a:ln>
            <a:noFill/>
          </a:ln>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Leveling Pad Construction</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pic>
        <p:nvPicPr>
          <p:cNvPr id="4" name="Picture 3"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13" name="Rectangular Callout 12"/>
          <p:cNvSpPr/>
          <p:nvPr/>
        </p:nvSpPr>
        <p:spPr>
          <a:xfrm>
            <a:off x="5894560" y="2623458"/>
            <a:ext cx="2079279" cy="1143000"/>
          </a:xfrm>
          <a:prstGeom prst="wedgeRectCallout">
            <a:avLst>
              <a:gd name="adj1" fmla="val -91546"/>
              <a:gd name="adj2" fmla="val 680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Leveling Pad Must Cure a Minimum of 12 Hours before panels are placed </a:t>
            </a:r>
            <a:endParaRPr lang="en-US" dirty="0"/>
          </a:p>
        </p:txBody>
      </p:sp>
      <p:sp>
        <p:nvSpPr>
          <p:cNvPr id="2" name="Rectangle 1"/>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0" name="Rectangle 9"/>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
        <p:nvSpPr>
          <p:cNvPr id="12" name="Rectangular Callout 11"/>
          <p:cNvSpPr/>
          <p:nvPr/>
        </p:nvSpPr>
        <p:spPr>
          <a:xfrm>
            <a:off x="3733800" y="1102920"/>
            <a:ext cx="2590800" cy="1335480"/>
          </a:xfrm>
          <a:prstGeom prst="wedgeRectCallout">
            <a:avLst>
              <a:gd name="adj1" fmla="val 2977"/>
              <a:gd name="adj2" fmla="val 15496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Leveling Pad</a:t>
            </a:r>
          </a:p>
          <a:p>
            <a:pPr algn="ctr"/>
            <a:r>
              <a:rPr lang="en-US" dirty="0" smtClean="0"/>
              <a:t>Check to make sure pad is poured to proper width and thickness.  Ensure that the pad is level.</a:t>
            </a:r>
            <a:endParaRPr lang="en-US" dirty="0"/>
          </a:p>
        </p:txBody>
      </p:sp>
    </p:spTree>
    <p:extLst>
      <p:ext uri="{BB962C8B-B14F-4D97-AF65-F5344CB8AC3E}">
        <p14:creationId xmlns="" xmlns:p14="http://schemas.microsoft.com/office/powerpoint/2010/main" val="389805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50"/>
          <p:cNvPicPr>
            <a:picLocks noGrp="1" noChangeAspect="1"/>
          </p:cNvPicPr>
          <p:nvPr isPhoto="1"/>
        </p:nvPicPr>
        <p:blipFill>
          <a:blip r:embed="rId2" cstate="print">
            <a:lum/>
            <a:extLst>
              <a:ext uri="{28A0092B-C50C-407E-A947-70E740481C1C}">
                <a14:useLocalDpi xmlns="" xmlns:a14="http://schemas.microsoft.com/office/drawing/2010/main" val="0"/>
              </a:ext>
            </a:extLst>
          </a:blip>
          <a:stretch>
            <a:fillRect/>
          </a:stretch>
        </p:blipFill>
        <p:spPr>
          <a:xfrm>
            <a:off x="1136904" y="857250"/>
            <a:ext cx="6864096" cy="5148072"/>
          </a:xfrm>
          <a:prstGeom prst="rect">
            <a:avLst/>
          </a:prstGeom>
          <a:noFill/>
          <a:ln>
            <a:noFill/>
          </a:ln>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Panel Placement</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pic>
        <p:nvPicPr>
          <p:cNvPr id="4" name="Picture 3"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2" name="Rectangle 1"/>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0" name="Rectangle 9"/>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
        <p:nvSpPr>
          <p:cNvPr id="15" name="Rectangular Callout 14"/>
          <p:cNvSpPr/>
          <p:nvPr/>
        </p:nvSpPr>
        <p:spPr>
          <a:xfrm>
            <a:off x="4214373" y="2590800"/>
            <a:ext cx="1782054" cy="392563"/>
          </a:xfrm>
          <a:prstGeom prst="wedgeRectCallout">
            <a:avLst>
              <a:gd name="adj1" fmla="val -71404"/>
              <a:gd name="adj2" fmla="val 30193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Wooden Bracing</a:t>
            </a:r>
            <a:endParaRPr lang="en-US" dirty="0"/>
          </a:p>
        </p:txBody>
      </p:sp>
      <p:sp>
        <p:nvSpPr>
          <p:cNvPr id="16" name="Rectangular Callout 15"/>
          <p:cNvSpPr/>
          <p:nvPr/>
        </p:nvSpPr>
        <p:spPr>
          <a:xfrm>
            <a:off x="3418840" y="6161305"/>
            <a:ext cx="1821571" cy="662703"/>
          </a:xfrm>
          <a:prstGeom prst="wedgeRectCallout">
            <a:avLst>
              <a:gd name="adj1" fmla="val -163856"/>
              <a:gd name="adj2" fmla="val -8076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Neoprene Pads</a:t>
            </a:r>
          </a:p>
        </p:txBody>
      </p:sp>
      <p:sp>
        <p:nvSpPr>
          <p:cNvPr id="17" name="Rectangular Callout 16"/>
          <p:cNvSpPr/>
          <p:nvPr/>
        </p:nvSpPr>
        <p:spPr>
          <a:xfrm>
            <a:off x="3429000" y="6171465"/>
            <a:ext cx="1821571" cy="662703"/>
          </a:xfrm>
          <a:prstGeom prst="wedgeRectCallout">
            <a:avLst>
              <a:gd name="adj1" fmla="val -104579"/>
              <a:gd name="adj2" fmla="val -1775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Joint Spacers</a:t>
            </a:r>
            <a:endParaRPr lang="en-US" dirty="0"/>
          </a:p>
        </p:txBody>
      </p:sp>
      <p:sp>
        <p:nvSpPr>
          <p:cNvPr id="18" name="Freeform 17"/>
          <p:cNvSpPr/>
          <p:nvPr/>
        </p:nvSpPr>
        <p:spPr>
          <a:xfrm>
            <a:off x="3381521" y="6279675"/>
            <a:ext cx="255025" cy="181484"/>
          </a:xfrm>
          <a:custGeom>
            <a:avLst/>
            <a:gdLst>
              <a:gd name="connsiteX0" fmla="*/ 206765 w 255025"/>
              <a:gd name="connsiteY0" fmla="*/ 1144 h 181484"/>
              <a:gd name="connsiteX1" fmla="*/ 206765 w 255025"/>
              <a:gd name="connsiteY1" fmla="*/ 1144 h 181484"/>
              <a:gd name="connsiteX2" fmla="*/ 183905 w 255025"/>
              <a:gd name="connsiteY2" fmla="*/ 6224 h 181484"/>
              <a:gd name="connsiteX3" fmla="*/ 168665 w 255025"/>
              <a:gd name="connsiteY3" fmla="*/ 8764 h 181484"/>
              <a:gd name="connsiteX4" fmla="*/ 153425 w 255025"/>
              <a:gd name="connsiteY4" fmla="*/ 13844 h 181484"/>
              <a:gd name="connsiteX5" fmla="*/ 140725 w 255025"/>
              <a:gd name="connsiteY5" fmla="*/ 16384 h 181484"/>
              <a:gd name="connsiteX6" fmla="*/ 133105 w 255025"/>
              <a:gd name="connsiteY6" fmla="*/ 18924 h 181484"/>
              <a:gd name="connsiteX7" fmla="*/ 39125 w 255025"/>
              <a:gd name="connsiteY7" fmla="*/ 21464 h 181484"/>
              <a:gd name="connsiteX8" fmla="*/ 23885 w 255025"/>
              <a:gd name="connsiteY8" fmla="*/ 29084 h 181484"/>
              <a:gd name="connsiteX9" fmla="*/ 18805 w 255025"/>
              <a:gd name="connsiteY9" fmla="*/ 36704 h 181484"/>
              <a:gd name="connsiteX10" fmla="*/ 3565 w 255025"/>
              <a:gd name="connsiteY10" fmla="*/ 46864 h 181484"/>
              <a:gd name="connsiteX11" fmla="*/ 3565 w 255025"/>
              <a:gd name="connsiteY11" fmla="*/ 82424 h 181484"/>
              <a:gd name="connsiteX12" fmla="*/ 8645 w 255025"/>
              <a:gd name="connsiteY12" fmla="*/ 97664 h 181484"/>
              <a:gd name="connsiteX13" fmla="*/ 18805 w 255025"/>
              <a:gd name="connsiteY13" fmla="*/ 112904 h 181484"/>
              <a:gd name="connsiteX14" fmla="*/ 23885 w 255025"/>
              <a:gd name="connsiteY14" fmla="*/ 120524 h 181484"/>
              <a:gd name="connsiteX15" fmla="*/ 39125 w 255025"/>
              <a:gd name="connsiteY15" fmla="*/ 130684 h 181484"/>
              <a:gd name="connsiteX16" fmla="*/ 46745 w 255025"/>
              <a:gd name="connsiteY16" fmla="*/ 135764 h 181484"/>
              <a:gd name="connsiteX17" fmla="*/ 51825 w 255025"/>
              <a:gd name="connsiteY17" fmla="*/ 143384 h 181484"/>
              <a:gd name="connsiteX18" fmla="*/ 67065 w 255025"/>
              <a:gd name="connsiteY18" fmla="*/ 148464 h 181484"/>
              <a:gd name="connsiteX19" fmla="*/ 74685 w 255025"/>
              <a:gd name="connsiteY19" fmla="*/ 151004 h 181484"/>
              <a:gd name="connsiteX20" fmla="*/ 82305 w 255025"/>
              <a:gd name="connsiteY20" fmla="*/ 156084 h 181484"/>
              <a:gd name="connsiteX21" fmla="*/ 102625 w 255025"/>
              <a:gd name="connsiteY21" fmla="*/ 173864 h 181484"/>
              <a:gd name="connsiteX22" fmla="*/ 110245 w 255025"/>
              <a:gd name="connsiteY22" fmla="*/ 178944 h 181484"/>
              <a:gd name="connsiteX23" fmla="*/ 107705 w 255025"/>
              <a:gd name="connsiteY23" fmla="*/ 168784 h 181484"/>
              <a:gd name="connsiteX24" fmla="*/ 92465 w 255025"/>
              <a:gd name="connsiteY24" fmla="*/ 161164 h 181484"/>
              <a:gd name="connsiteX25" fmla="*/ 77225 w 255025"/>
              <a:gd name="connsiteY25" fmla="*/ 163704 h 181484"/>
              <a:gd name="connsiteX26" fmla="*/ 82305 w 255025"/>
              <a:gd name="connsiteY26" fmla="*/ 171324 h 181484"/>
              <a:gd name="connsiteX27" fmla="*/ 89925 w 255025"/>
              <a:gd name="connsiteY27" fmla="*/ 173864 h 181484"/>
              <a:gd name="connsiteX28" fmla="*/ 105165 w 255025"/>
              <a:gd name="connsiteY28" fmla="*/ 181484 h 181484"/>
              <a:gd name="connsiteX29" fmla="*/ 148345 w 255025"/>
              <a:gd name="connsiteY29" fmla="*/ 178944 h 181484"/>
              <a:gd name="connsiteX30" fmla="*/ 155965 w 255025"/>
              <a:gd name="connsiteY30" fmla="*/ 176404 h 181484"/>
              <a:gd name="connsiteX31" fmla="*/ 178825 w 255025"/>
              <a:gd name="connsiteY31" fmla="*/ 171324 h 181484"/>
              <a:gd name="connsiteX32" fmla="*/ 186445 w 255025"/>
              <a:gd name="connsiteY32" fmla="*/ 166244 h 181484"/>
              <a:gd name="connsiteX33" fmla="*/ 194065 w 255025"/>
              <a:gd name="connsiteY33" fmla="*/ 163704 h 181484"/>
              <a:gd name="connsiteX34" fmla="*/ 201685 w 255025"/>
              <a:gd name="connsiteY34" fmla="*/ 156084 h 181484"/>
              <a:gd name="connsiteX35" fmla="*/ 209305 w 255025"/>
              <a:gd name="connsiteY35" fmla="*/ 151004 h 181484"/>
              <a:gd name="connsiteX36" fmla="*/ 222005 w 255025"/>
              <a:gd name="connsiteY36" fmla="*/ 135764 h 181484"/>
              <a:gd name="connsiteX37" fmla="*/ 229625 w 255025"/>
              <a:gd name="connsiteY37" fmla="*/ 130684 h 181484"/>
              <a:gd name="connsiteX38" fmla="*/ 239785 w 255025"/>
              <a:gd name="connsiteY38" fmla="*/ 115444 h 181484"/>
              <a:gd name="connsiteX39" fmla="*/ 242325 w 255025"/>
              <a:gd name="connsiteY39" fmla="*/ 107824 h 181484"/>
              <a:gd name="connsiteX40" fmla="*/ 249945 w 255025"/>
              <a:gd name="connsiteY40" fmla="*/ 90044 h 181484"/>
              <a:gd name="connsiteX41" fmla="*/ 255025 w 255025"/>
              <a:gd name="connsiteY41" fmla="*/ 62104 h 181484"/>
              <a:gd name="connsiteX42" fmla="*/ 249945 w 255025"/>
              <a:gd name="connsiteY42" fmla="*/ 34164 h 181484"/>
              <a:gd name="connsiteX43" fmla="*/ 239785 w 255025"/>
              <a:gd name="connsiteY43" fmla="*/ 18924 h 181484"/>
              <a:gd name="connsiteX44" fmla="*/ 232165 w 255025"/>
              <a:gd name="connsiteY44" fmla="*/ 13844 h 181484"/>
              <a:gd name="connsiteX45" fmla="*/ 227085 w 255025"/>
              <a:gd name="connsiteY45" fmla="*/ 6224 h 181484"/>
              <a:gd name="connsiteX46" fmla="*/ 206765 w 255025"/>
              <a:gd name="connsiteY46" fmla="*/ 1144 h 18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5025" h="181484">
                <a:moveTo>
                  <a:pt x="206765" y="1144"/>
                </a:moveTo>
                <a:lnTo>
                  <a:pt x="206765" y="1144"/>
                </a:lnTo>
                <a:cubicBezTo>
                  <a:pt x="199145" y="2837"/>
                  <a:pt x="191559" y="4693"/>
                  <a:pt x="183905" y="6224"/>
                </a:cubicBezTo>
                <a:cubicBezTo>
                  <a:pt x="178855" y="7234"/>
                  <a:pt x="173661" y="7515"/>
                  <a:pt x="168665" y="8764"/>
                </a:cubicBezTo>
                <a:cubicBezTo>
                  <a:pt x="163470" y="10063"/>
                  <a:pt x="158676" y="12794"/>
                  <a:pt x="153425" y="13844"/>
                </a:cubicBezTo>
                <a:cubicBezTo>
                  <a:pt x="149192" y="14691"/>
                  <a:pt x="144913" y="15337"/>
                  <a:pt x="140725" y="16384"/>
                </a:cubicBezTo>
                <a:cubicBezTo>
                  <a:pt x="138128" y="17033"/>
                  <a:pt x="135779" y="18790"/>
                  <a:pt x="133105" y="18924"/>
                </a:cubicBezTo>
                <a:cubicBezTo>
                  <a:pt x="101806" y="20489"/>
                  <a:pt x="70452" y="20617"/>
                  <a:pt x="39125" y="21464"/>
                </a:cubicBezTo>
                <a:cubicBezTo>
                  <a:pt x="32927" y="23530"/>
                  <a:pt x="28809" y="24160"/>
                  <a:pt x="23885" y="29084"/>
                </a:cubicBezTo>
                <a:cubicBezTo>
                  <a:pt x="21726" y="31243"/>
                  <a:pt x="21102" y="34694"/>
                  <a:pt x="18805" y="36704"/>
                </a:cubicBezTo>
                <a:cubicBezTo>
                  <a:pt x="14210" y="40724"/>
                  <a:pt x="3565" y="46864"/>
                  <a:pt x="3565" y="46864"/>
                </a:cubicBezTo>
                <a:cubicBezTo>
                  <a:pt x="-1442" y="61885"/>
                  <a:pt x="-930" y="56954"/>
                  <a:pt x="3565" y="82424"/>
                </a:cubicBezTo>
                <a:cubicBezTo>
                  <a:pt x="4496" y="87697"/>
                  <a:pt x="5675" y="93209"/>
                  <a:pt x="8645" y="97664"/>
                </a:cubicBezTo>
                <a:lnTo>
                  <a:pt x="18805" y="112904"/>
                </a:lnTo>
                <a:cubicBezTo>
                  <a:pt x="20498" y="115444"/>
                  <a:pt x="21345" y="118831"/>
                  <a:pt x="23885" y="120524"/>
                </a:cubicBezTo>
                <a:lnTo>
                  <a:pt x="39125" y="130684"/>
                </a:lnTo>
                <a:lnTo>
                  <a:pt x="46745" y="135764"/>
                </a:lnTo>
                <a:cubicBezTo>
                  <a:pt x="48438" y="138304"/>
                  <a:pt x="49236" y="141766"/>
                  <a:pt x="51825" y="143384"/>
                </a:cubicBezTo>
                <a:cubicBezTo>
                  <a:pt x="56366" y="146222"/>
                  <a:pt x="61985" y="146771"/>
                  <a:pt x="67065" y="148464"/>
                </a:cubicBezTo>
                <a:cubicBezTo>
                  <a:pt x="69605" y="149311"/>
                  <a:pt x="72457" y="149519"/>
                  <a:pt x="74685" y="151004"/>
                </a:cubicBezTo>
                <a:lnTo>
                  <a:pt x="82305" y="156084"/>
                </a:lnTo>
                <a:cubicBezTo>
                  <a:pt x="90772" y="168784"/>
                  <a:pt x="84845" y="162011"/>
                  <a:pt x="102625" y="173864"/>
                </a:cubicBezTo>
                <a:lnTo>
                  <a:pt x="110245" y="178944"/>
                </a:lnTo>
                <a:cubicBezTo>
                  <a:pt x="109398" y="175557"/>
                  <a:pt x="109641" y="171689"/>
                  <a:pt x="107705" y="168784"/>
                </a:cubicBezTo>
                <a:cubicBezTo>
                  <a:pt x="104891" y="164564"/>
                  <a:pt x="96812" y="162613"/>
                  <a:pt x="92465" y="161164"/>
                </a:cubicBezTo>
                <a:cubicBezTo>
                  <a:pt x="87385" y="162011"/>
                  <a:pt x="80867" y="160062"/>
                  <a:pt x="77225" y="163704"/>
                </a:cubicBezTo>
                <a:cubicBezTo>
                  <a:pt x="75066" y="165863"/>
                  <a:pt x="79921" y="169417"/>
                  <a:pt x="82305" y="171324"/>
                </a:cubicBezTo>
                <a:cubicBezTo>
                  <a:pt x="84396" y="172997"/>
                  <a:pt x="87530" y="172667"/>
                  <a:pt x="89925" y="173864"/>
                </a:cubicBezTo>
                <a:cubicBezTo>
                  <a:pt x="109620" y="183712"/>
                  <a:pt x="86012" y="175100"/>
                  <a:pt x="105165" y="181484"/>
                </a:cubicBezTo>
                <a:cubicBezTo>
                  <a:pt x="119558" y="180637"/>
                  <a:pt x="133998" y="180379"/>
                  <a:pt x="148345" y="178944"/>
                </a:cubicBezTo>
                <a:cubicBezTo>
                  <a:pt x="151009" y="178678"/>
                  <a:pt x="153391" y="177140"/>
                  <a:pt x="155965" y="176404"/>
                </a:cubicBezTo>
                <a:cubicBezTo>
                  <a:pt x="164335" y="174013"/>
                  <a:pt x="170095" y="173070"/>
                  <a:pt x="178825" y="171324"/>
                </a:cubicBezTo>
                <a:cubicBezTo>
                  <a:pt x="181365" y="169631"/>
                  <a:pt x="183715" y="167609"/>
                  <a:pt x="186445" y="166244"/>
                </a:cubicBezTo>
                <a:cubicBezTo>
                  <a:pt x="188840" y="165047"/>
                  <a:pt x="191837" y="165189"/>
                  <a:pt x="194065" y="163704"/>
                </a:cubicBezTo>
                <a:cubicBezTo>
                  <a:pt x="197054" y="161711"/>
                  <a:pt x="198925" y="158384"/>
                  <a:pt x="201685" y="156084"/>
                </a:cubicBezTo>
                <a:cubicBezTo>
                  <a:pt x="204030" y="154130"/>
                  <a:pt x="206960" y="152958"/>
                  <a:pt x="209305" y="151004"/>
                </a:cubicBezTo>
                <a:cubicBezTo>
                  <a:pt x="234272" y="130198"/>
                  <a:pt x="202025" y="155744"/>
                  <a:pt x="222005" y="135764"/>
                </a:cubicBezTo>
                <a:cubicBezTo>
                  <a:pt x="224164" y="133605"/>
                  <a:pt x="227085" y="132377"/>
                  <a:pt x="229625" y="130684"/>
                </a:cubicBezTo>
                <a:cubicBezTo>
                  <a:pt x="233012" y="125604"/>
                  <a:pt x="237854" y="121236"/>
                  <a:pt x="239785" y="115444"/>
                </a:cubicBezTo>
                <a:cubicBezTo>
                  <a:pt x="240632" y="112904"/>
                  <a:pt x="241270" y="110285"/>
                  <a:pt x="242325" y="107824"/>
                </a:cubicBezTo>
                <a:cubicBezTo>
                  <a:pt x="248131" y="94277"/>
                  <a:pt x="246541" y="101958"/>
                  <a:pt x="249945" y="90044"/>
                </a:cubicBezTo>
                <a:cubicBezTo>
                  <a:pt x="253367" y="78068"/>
                  <a:pt x="252969" y="76494"/>
                  <a:pt x="255025" y="62104"/>
                </a:cubicBezTo>
                <a:cubicBezTo>
                  <a:pt x="254471" y="57676"/>
                  <a:pt x="253734" y="40985"/>
                  <a:pt x="249945" y="34164"/>
                </a:cubicBezTo>
                <a:cubicBezTo>
                  <a:pt x="246980" y="28827"/>
                  <a:pt x="244865" y="22311"/>
                  <a:pt x="239785" y="18924"/>
                </a:cubicBezTo>
                <a:lnTo>
                  <a:pt x="232165" y="13844"/>
                </a:lnTo>
                <a:cubicBezTo>
                  <a:pt x="230472" y="11304"/>
                  <a:pt x="229382" y="8234"/>
                  <a:pt x="227085" y="6224"/>
                </a:cubicBezTo>
                <a:cubicBezTo>
                  <a:pt x="214937" y="-4406"/>
                  <a:pt x="210152" y="1991"/>
                  <a:pt x="206765" y="1144"/>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ular Callout 18"/>
          <p:cNvSpPr/>
          <p:nvPr/>
        </p:nvSpPr>
        <p:spPr>
          <a:xfrm>
            <a:off x="4466346" y="4876800"/>
            <a:ext cx="1782054" cy="392563"/>
          </a:xfrm>
          <a:prstGeom prst="wedgeRectCallout">
            <a:avLst>
              <a:gd name="adj1" fmla="val -73944"/>
              <a:gd name="adj2" fmla="val -13855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Wooden Wedge</a:t>
            </a:r>
            <a:endParaRPr lang="en-US" dirty="0"/>
          </a:p>
        </p:txBody>
      </p:sp>
      <p:sp>
        <p:nvSpPr>
          <p:cNvPr id="20" name="Rectangular Callout 19"/>
          <p:cNvSpPr/>
          <p:nvPr/>
        </p:nvSpPr>
        <p:spPr>
          <a:xfrm>
            <a:off x="5996427" y="3860485"/>
            <a:ext cx="1782054" cy="392563"/>
          </a:xfrm>
          <a:prstGeom prst="wedgeRectCallout">
            <a:avLst>
              <a:gd name="adj1" fmla="val -178091"/>
              <a:gd name="adj2" fmla="val 8745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Wooden Support</a:t>
            </a:r>
            <a:endParaRPr lang="en-US" dirty="0"/>
          </a:p>
        </p:txBody>
      </p:sp>
    </p:spTree>
    <p:extLst>
      <p:ext uri="{BB962C8B-B14F-4D97-AF65-F5344CB8AC3E}">
        <p14:creationId xmlns="" xmlns:p14="http://schemas.microsoft.com/office/powerpoint/2010/main" val="4408524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50"/>
          <p:cNvPicPr>
            <a:picLocks noGrp="1" noChangeAspect="1"/>
          </p:cNvPicPr>
          <p:nvPr isPhoto="1"/>
        </p:nvPicPr>
        <p:blipFill>
          <a:blip r:embed="rId2" cstate="print">
            <a:lum/>
            <a:extLst>
              <a:ext uri="{28A0092B-C50C-407E-A947-70E740481C1C}">
                <a14:useLocalDpi xmlns="" xmlns:a14="http://schemas.microsoft.com/office/drawing/2010/main" val="0"/>
              </a:ext>
            </a:extLst>
          </a:blip>
          <a:stretch>
            <a:fillRect/>
          </a:stretch>
        </p:blipFill>
        <p:spPr>
          <a:xfrm>
            <a:off x="1136904" y="857250"/>
            <a:ext cx="6864096" cy="5148072"/>
          </a:xfrm>
          <a:prstGeom prst="rect">
            <a:avLst/>
          </a:prstGeom>
          <a:noFill/>
          <a:ln>
            <a:noFill/>
          </a:ln>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Panel Placement</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pic>
        <p:nvPicPr>
          <p:cNvPr id="4" name="Picture 3"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2" name="Rectangle 1"/>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0" name="Rectangle 9"/>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
        <p:nvSpPr>
          <p:cNvPr id="15" name="Rectangular Callout 14"/>
          <p:cNvSpPr/>
          <p:nvPr/>
        </p:nvSpPr>
        <p:spPr>
          <a:xfrm>
            <a:off x="5207188" y="1030502"/>
            <a:ext cx="2286000" cy="963666"/>
          </a:xfrm>
          <a:prstGeom prst="wedgeRectCallout">
            <a:avLst>
              <a:gd name="adj1" fmla="val -110216"/>
              <a:gd name="adj2" fmla="val 25871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Bracing for first row of panels (731.09)</a:t>
            </a:r>
            <a:endParaRPr lang="en-US" dirty="0"/>
          </a:p>
        </p:txBody>
      </p:sp>
    </p:spTree>
    <p:extLst>
      <p:ext uri="{BB962C8B-B14F-4D97-AF65-F5344CB8AC3E}">
        <p14:creationId xmlns="" xmlns:p14="http://schemas.microsoft.com/office/powerpoint/2010/main" val="3381039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50"/>
          <p:cNvPicPr>
            <a:picLocks noGrp="1" noChangeAspect="1"/>
          </p:cNvPicPr>
          <p:nvPr isPhoto="1"/>
        </p:nvPicPr>
        <p:blipFill>
          <a:blip r:embed="rId2" cstate="print">
            <a:lum/>
            <a:extLst>
              <a:ext uri="{28A0092B-C50C-407E-A947-70E740481C1C}">
                <a14:useLocalDpi xmlns="" xmlns:a14="http://schemas.microsoft.com/office/drawing/2010/main" val="0"/>
              </a:ext>
            </a:extLst>
          </a:blip>
          <a:stretch>
            <a:fillRect/>
          </a:stretch>
        </p:blipFill>
        <p:spPr>
          <a:xfrm>
            <a:off x="1136904" y="857250"/>
            <a:ext cx="6864096" cy="5148072"/>
          </a:xfrm>
          <a:prstGeom prst="rect">
            <a:avLst/>
          </a:prstGeom>
          <a:noFill/>
          <a:ln>
            <a:noFill/>
          </a:ln>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Panel Placement</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pic>
        <p:nvPicPr>
          <p:cNvPr id="4" name="Picture 3"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2" name="Rectangle 1"/>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0" name="Rectangle 9"/>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
        <p:nvSpPr>
          <p:cNvPr id="20" name="Rectangular Callout 19"/>
          <p:cNvSpPr/>
          <p:nvPr/>
        </p:nvSpPr>
        <p:spPr>
          <a:xfrm>
            <a:off x="5324192" y="1100657"/>
            <a:ext cx="2448208" cy="1032943"/>
          </a:xfrm>
          <a:prstGeom prst="wedgeRectCallout">
            <a:avLst>
              <a:gd name="adj1" fmla="val -115225"/>
              <a:gd name="adj2" fmla="val 26888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Wooden Support Bracing is required with each new row of panels</a:t>
            </a:r>
            <a:endParaRPr lang="en-US" dirty="0"/>
          </a:p>
        </p:txBody>
      </p:sp>
    </p:spTree>
    <p:extLst>
      <p:ext uri="{BB962C8B-B14F-4D97-AF65-F5344CB8AC3E}">
        <p14:creationId xmlns="" xmlns:p14="http://schemas.microsoft.com/office/powerpoint/2010/main" val="34610763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50"/>
          <p:cNvPicPr>
            <a:picLocks noGrp="1" noChangeAspect="1"/>
          </p:cNvPicPr>
          <p:nvPr isPhoto="1"/>
        </p:nvPicPr>
        <p:blipFill>
          <a:blip r:embed="rId2" cstate="print">
            <a:lum/>
            <a:extLst>
              <a:ext uri="{28A0092B-C50C-407E-A947-70E740481C1C}">
                <a14:useLocalDpi xmlns="" xmlns:a14="http://schemas.microsoft.com/office/drawing/2010/main" val="0"/>
              </a:ext>
            </a:extLst>
          </a:blip>
          <a:stretch>
            <a:fillRect/>
          </a:stretch>
        </p:blipFill>
        <p:spPr>
          <a:xfrm>
            <a:off x="1136904" y="857250"/>
            <a:ext cx="6864096" cy="5148072"/>
          </a:xfrm>
          <a:prstGeom prst="rect">
            <a:avLst/>
          </a:prstGeom>
          <a:noFill/>
          <a:ln>
            <a:noFill/>
          </a:ln>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Panel Placement</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pic>
        <p:nvPicPr>
          <p:cNvPr id="4" name="Picture 3"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2" name="Rectangle 1"/>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0" name="Rectangle 9"/>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
        <p:nvSpPr>
          <p:cNvPr id="19" name="Rectangular Callout 18"/>
          <p:cNvSpPr/>
          <p:nvPr/>
        </p:nvSpPr>
        <p:spPr>
          <a:xfrm>
            <a:off x="4800600" y="1034112"/>
            <a:ext cx="3047999" cy="1785288"/>
          </a:xfrm>
          <a:prstGeom prst="wedgeRectCallout">
            <a:avLst>
              <a:gd name="adj1" fmla="val -75186"/>
              <a:gd name="adj2" fmla="val 14214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Temporary Wooden Wedges</a:t>
            </a:r>
            <a:r>
              <a:rPr lang="en-US" dirty="0" smtClean="0"/>
              <a:t> should be used to keep panels in position during construction (731.09).  Wedges should be removed prior to placing dirt against the outside of wall</a:t>
            </a:r>
            <a:endParaRPr lang="en-US" dirty="0"/>
          </a:p>
        </p:txBody>
      </p:sp>
      <p:sp>
        <p:nvSpPr>
          <p:cNvPr id="15" name="Rectangular Callout 14"/>
          <p:cNvSpPr/>
          <p:nvPr/>
        </p:nvSpPr>
        <p:spPr>
          <a:xfrm>
            <a:off x="5943977" y="4419600"/>
            <a:ext cx="1980446" cy="1457168"/>
          </a:xfrm>
          <a:prstGeom prst="wedgeRectCallout">
            <a:avLst>
              <a:gd name="adj1" fmla="val -146043"/>
              <a:gd name="adj2" fmla="val -4372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9" name="Picture 8"/>
          <p:cNvPicPr>
            <a:picLocks noChangeAspect="1"/>
          </p:cNvPicPr>
          <p:nvPr/>
        </p:nvPicPr>
        <p:blipFill rotWithShape="1">
          <a:blip r:embed="rId5" cstate="print">
            <a:extLst>
              <a:ext uri="{28A0092B-C50C-407E-A947-70E740481C1C}">
                <a14:useLocalDpi xmlns="" xmlns:a14="http://schemas.microsoft.com/office/drawing/2010/main" val="0"/>
              </a:ext>
            </a:extLst>
          </a:blip>
          <a:srcRect l="28333" t="64444" r="53333" b="18889"/>
          <a:stretch/>
        </p:blipFill>
        <p:spPr>
          <a:xfrm>
            <a:off x="6001447" y="4512216"/>
            <a:ext cx="1865506" cy="1271936"/>
          </a:xfrm>
          <a:prstGeom prst="rect">
            <a:avLst/>
          </a:prstGeom>
        </p:spPr>
      </p:pic>
    </p:spTree>
    <p:extLst>
      <p:ext uri="{BB962C8B-B14F-4D97-AF65-F5344CB8AC3E}">
        <p14:creationId xmlns="" xmlns:p14="http://schemas.microsoft.com/office/powerpoint/2010/main" val="31631726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50"/>
          <p:cNvPicPr>
            <a:picLocks noGrp="1" noChangeAspect="1"/>
          </p:cNvPicPr>
          <p:nvPr isPhoto="1"/>
        </p:nvPicPr>
        <p:blipFill>
          <a:blip r:embed="rId2" cstate="print">
            <a:lum/>
            <a:extLst>
              <a:ext uri="{28A0092B-C50C-407E-A947-70E740481C1C}">
                <a14:useLocalDpi xmlns="" xmlns:a14="http://schemas.microsoft.com/office/drawing/2010/main" val="0"/>
              </a:ext>
            </a:extLst>
          </a:blip>
          <a:stretch>
            <a:fillRect/>
          </a:stretch>
        </p:blipFill>
        <p:spPr>
          <a:xfrm>
            <a:off x="1136904" y="857250"/>
            <a:ext cx="6864096" cy="5148072"/>
          </a:xfrm>
          <a:prstGeom prst="rect">
            <a:avLst/>
          </a:prstGeom>
          <a:noFill/>
          <a:ln>
            <a:noFill/>
          </a:ln>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Panel Placement</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pic>
        <p:nvPicPr>
          <p:cNvPr id="4" name="Picture 3"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2" name="Rectangle 1"/>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0" name="Rectangle 9"/>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
        <p:nvSpPr>
          <p:cNvPr id="16" name="Rectangular Callout 15"/>
          <p:cNvSpPr/>
          <p:nvPr/>
        </p:nvSpPr>
        <p:spPr>
          <a:xfrm>
            <a:off x="5066519" y="3886200"/>
            <a:ext cx="1821571" cy="662703"/>
          </a:xfrm>
          <a:prstGeom prst="wedgeRectCallout">
            <a:avLst>
              <a:gd name="adj1" fmla="val -194174"/>
              <a:gd name="adj2" fmla="val 16787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Neoprene Pads</a:t>
            </a:r>
          </a:p>
        </p:txBody>
      </p:sp>
      <p:sp>
        <p:nvSpPr>
          <p:cNvPr id="17" name="Rectangular Callout 16"/>
          <p:cNvSpPr/>
          <p:nvPr/>
        </p:nvSpPr>
        <p:spPr>
          <a:xfrm>
            <a:off x="5076679" y="3896360"/>
            <a:ext cx="2558547" cy="1590040"/>
          </a:xfrm>
          <a:prstGeom prst="wedgeRectCallout">
            <a:avLst>
              <a:gd name="adj1" fmla="val -196227"/>
              <a:gd name="adj2" fmla="val 7750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Joint Spacers</a:t>
            </a:r>
          </a:p>
          <a:p>
            <a:pPr algn="ctr"/>
            <a:r>
              <a:rPr lang="en-US" dirty="0" smtClean="0"/>
              <a:t>Neoprene Pads are required to prevent concrete-to-concrete contact on each new panel level (731.10)</a:t>
            </a:r>
            <a:endParaRPr lang="en-US" dirty="0"/>
          </a:p>
        </p:txBody>
      </p:sp>
      <p:sp>
        <p:nvSpPr>
          <p:cNvPr id="18" name="Freeform 17"/>
          <p:cNvSpPr/>
          <p:nvPr/>
        </p:nvSpPr>
        <p:spPr>
          <a:xfrm rot="20088482">
            <a:off x="5020147" y="4258147"/>
            <a:ext cx="255025" cy="181484"/>
          </a:xfrm>
          <a:custGeom>
            <a:avLst/>
            <a:gdLst>
              <a:gd name="connsiteX0" fmla="*/ 206765 w 255025"/>
              <a:gd name="connsiteY0" fmla="*/ 1144 h 181484"/>
              <a:gd name="connsiteX1" fmla="*/ 206765 w 255025"/>
              <a:gd name="connsiteY1" fmla="*/ 1144 h 181484"/>
              <a:gd name="connsiteX2" fmla="*/ 183905 w 255025"/>
              <a:gd name="connsiteY2" fmla="*/ 6224 h 181484"/>
              <a:gd name="connsiteX3" fmla="*/ 168665 w 255025"/>
              <a:gd name="connsiteY3" fmla="*/ 8764 h 181484"/>
              <a:gd name="connsiteX4" fmla="*/ 153425 w 255025"/>
              <a:gd name="connsiteY4" fmla="*/ 13844 h 181484"/>
              <a:gd name="connsiteX5" fmla="*/ 140725 w 255025"/>
              <a:gd name="connsiteY5" fmla="*/ 16384 h 181484"/>
              <a:gd name="connsiteX6" fmla="*/ 133105 w 255025"/>
              <a:gd name="connsiteY6" fmla="*/ 18924 h 181484"/>
              <a:gd name="connsiteX7" fmla="*/ 39125 w 255025"/>
              <a:gd name="connsiteY7" fmla="*/ 21464 h 181484"/>
              <a:gd name="connsiteX8" fmla="*/ 23885 w 255025"/>
              <a:gd name="connsiteY8" fmla="*/ 29084 h 181484"/>
              <a:gd name="connsiteX9" fmla="*/ 18805 w 255025"/>
              <a:gd name="connsiteY9" fmla="*/ 36704 h 181484"/>
              <a:gd name="connsiteX10" fmla="*/ 3565 w 255025"/>
              <a:gd name="connsiteY10" fmla="*/ 46864 h 181484"/>
              <a:gd name="connsiteX11" fmla="*/ 3565 w 255025"/>
              <a:gd name="connsiteY11" fmla="*/ 82424 h 181484"/>
              <a:gd name="connsiteX12" fmla="*/ 8645 w 255025"/>
              <a:gd name="connsiteY12" fmla="*/ 97664 h 181484"/>
              <a:gd name="connsiteX13" fmla="*/ 18805 w 255025"/>
              <a:gd name="connsiteY13" fmla="*/ 112904 h 181484"/>
              <a:gd name="connsiteX14" fmla="*/ 23885 w 255025"/>
              <a:gd name="connsiteY14" fmla="*/ 120524 h 181484"/>
              <a:gd name="connsiteX15" fmla="*/ 39125 w 255025"/>
              <a:gd name="connsiteY15" fmla="*/ 130684 h 181484"/>
              <a:gd name="connsiteX16" fmla="*/ 46745 w 255025"/>
              <a:gd name="connsiteY16" fmla="*/ 135764 h 181484"/>
              <a:gd name="connsiteX17" fmla="*/ 51825 w 255025"/>
              <a:gd name="connsiteY17" fmla="*/ 143384 h 181484"/>
              <a:gd name="connsiteX18" fmla="*/ 67065 w 255025"/>
              <a:gd name="connsiteY18" fmla="*/ 148464 h 181484"/>
              <a:gd name="connsiteX19" fmla="*/ 74685 w 255025"/>
              <a:gd name="connsiteY19" fmla="*/ 151004 h 181484"/>
              <a:gd name="connsiteX20" fmla="*/ 82305 w 255025"/>
              <a:gd name="connsiteY20" fmla="*/ 156084 h 181484"/>
              <a:gd name="connsiteX21" fmla="*/ 102625 w 255025"/>
              <a:gd name="connsiteY21" fmla="*/ 173864 h 181484"/>
              <a:gd name="connsiteX22" fmla="*/ 110245 w 255025"/>
              <a:gd name="connsiteY22" fmla="*/ 178944 h 181484"/>
              <a:gd name="connsiteX23" fmla="*/ 107705 w 255025"/>
              <a:gd name="connsiteY23" fmla="*/ 168784 h 181484"/>
              <a:gd name="connsiteX24" fmla="*/ 92465 w 255025"/>
              <a:gd name="connsiteY24" fmla="*/ 161164 h 181484"/>
              <a:gd name="connsiteX25" fmla="*/ 77225 w 255025"/>
              <a:gd name="connsiteY25" fmla="*/ 163704 h 181484"/>
              <a:gd name="connsiteX26" fmla="*/ 82305 w 255025"/>
              <a:gd name="connsiteY26" fmla="*/ 171324 h 181484"/>
              <a:gd name="connsiteX27" fmla="*/ 89925 w 255025"/>
              <a:gd name="connsiteY27" fmla="*/ 173864 h 181484"/>
              <a:gd name="connsiteX28" fmla="*/ 105165 w 255025"/>
              <a:gd name="connsiteY28" fmla="*/ 181484 h 181484"/>
              <a:gd name="connsiteX29" fmla="*/ 148345 w 255025"/>
              <a:gd name="connsiteY29" fmla="*/ 178944 h 181484"/>
              <a:gd name="connsiteX30" fmla="*/ 155965 w 255025"/>
              <a:gd name="connsiteY30" fmla="*/ 176404 h 181484"/>
              <a:gd name="connsiteX31" fmla="*/ 178825 w 255025"/>
              <a:gd name="connsiteY31" fmla="*/ 171324 h 181484"/>
              <a:gd name="connsiteX32" fmla="*/ 186445 w 255025"/>
              <a:gd name="connsiteY32" fmla="*/ 166244 h 181484"/>
              <a:gd name="connsiteX33" fmla="*/ 194065 w 255025"/>
              <a:gd name="connsiteY33" fmla="*/ 163704 h 181484"/>
              <a:gd name="connsiteX34" fmla="*/ 201685 w 255025"/>
              <a:gd name="connsiteY34" fmla="*/ 156084 h 181484"/>
              <a:gd name="connsiteX35" fmla="*/ 209305 w 255025"/>
              <a:gd name="connsiteY35" fmla="*/ 151004 h 181484"/>
              <a:gd name="connsiteX36" fmla="*/ 222005 w 255025"/>
              <a:gd name="connsiteY36" fmla="*/ 135764 h 181484"/>
              <a:gd name="connsiteX37" fmla="*/ 229625 w 255025"/>
              <a:gd name="connsiteY37" fmla="*/ 130684 h 181484"/>
              <a:gd name="connsiteX38" fmla="*/ 239785 w 255025"/>
              <a:gd name="connsiteY38" fmla="*/ 115444 h 181484"/>
              <a:gd name="connsiteX39" fmla="*/ 242325 w 255025"/>
              <a:gd name="connsiteY39" fmla="*/ 107824 h 181484"/>
              <a:gd name="connsiteX40" fmla="*/ 249945 w 255025"/>
              <a:gd name="connsiteY40" fmla="*/ 90044 h 181484"/>
              <a:gd name="connsiteX41" fmla="*/ 255025 w 255025"/>
              <a:gd name="connsiteY41" fmla="*/ 62104 h 181484"/>
              <a:gd name="connsiteX42" fmla="*/ 249945 w 255025"/>
              <a:gd name="connsiteY42" fmla="*/ 34164 h 181484"/>
              <a:gd name="connsiteX43" fmla="*/ 239785 w 255025"/>
              <a:gd name="connsiteY43" fmla="*/ 18924 h 181484"/>
              <a:gd name="connsiteX44" fmla="*/ 232165 w 255025"/>
              <a:gd name="connsiteY44" fmla="*/ 13844 h 181484"/>
              <a:gd name="connsiteX45" fmla="*/ 227085 w 255025"/>
              <a:gd name="connsiteY45" fmla="*/ 6224 h 181484"/>
              <a:gd name="connsiteX46" fmla="*/ 206765 w 255025"/>
              <a:gd name="connsiteY46" fmla="*/ 1144 h 18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5025" h="181484">
                <a:moveTo>
                  <a:pt x="206765" y="1144"/>
                </a:moveTo>
                <a:lnTo>
                  <a:pt x="206765" y="1144"/>
                </a:lnTo>
                <a:cubicBezTo>
                  <a:pt x="199145" y="2837"/>
                  <a:pt x="191559" y="4693"/>
                  <a:pt x="183905" y="6224"/>
                </a:cubicBezTo>
                <a:cubicBezTo>
                  <a:pt x="178855" y="7234"/>
                  <a:pt x="173661" y="7515"/>
                  <a:pt x="168665" y="8764"/>
                </a:cubicBezTo>
                <a:cubicBezTo>
                  <a:pt x="163470" y="10063"/>
                  <a:pt x="158676" y="12794"/>
                  <a:pt x="153425" y="13844"/>
                </a:cubicBezTo>
                <a:cubicBezTo>
                  <a:pt x="149192" y="14691"/>
                  <a:pt x="144913" y="15337"/>
                  <a:pt x="140725" y="16384"/>
                </a:cubicBezTo>
                <a:cubicBezTo>
                  <a:pt x="138128" y="17033"/>
                  <a:pt x="135779" y="18790"/>
                  <a:pt x="133105" y="18924"/>
                </a:cubicBezTo>
                <a:cubicBezTo>
                  <a:pt x="101806" y="20489"/>
                  <a:pt x="70452" y="20617"/>
                  <a:pt x="39125" y="21464"/>
                </a:cubicBezTo>
                <a:cubicBezTo>
                  <a:pt x="32927" y="23530"/>
                  <a:pt x="28809" y="24160"/>
                  <a:pt x="23885" y="29084"/>
                </a:cubicBezTo>
                <a:cubicBezTo>
                  <a:pt x="21726" y="31243"/>
                  <a:pt x="21102" y="34694"/>
                  <a:pt x="18805" y="36704"/>
                </a:cubicBezTo>
                <a:cubicBezTo>
                  <a:pt x="14210" y="40724"/>
                  <a:pt x="3565" y="46864"/>
                  <a:pt x="3565" y="46864"/>
                </a:cubicBezTo>
                <a:cubicBezTo>
                  <a:pt x="-1442" y="61885"/>
                  <a:pt x="-930" y="56954"/>
                  <a:pt x="3565" y="82424"/>
                </a:cubicBezTo>
                <a:cubicBezTo>
                  <a:pt x="4496" y="87697"/>
                  <a:pt x="5675" y="93209"/>
                  <a:pt x="8645" y="97664"/>
                </a:cubicBezTo>
                <a:lnTo>
                  <a:pt x="18805" y="112904"/>
                </a:lnTo>
                <a:cubicBezTo>
                  <a:pt x="20498" y="115444"/>
                  <a:pt x="21345" y="118831"/>
                  <a:pt x="23885" y="120524"/>
                </a:cubicBezTo>
                <a:lnTo>
                  <a:pt x="39125" y="130684"/>
                </a:lnTo>
                <a:lnTo>
                  <a:pt x="46745" y="135764"/>
                </a:lnTo>
                <a:cubicBezTo>
                  <a:pt x="48438" y="138304"/>
                  <a:pt x="49236" y="141766"/>
                  <a:pt x="51825" y="143384"/>
                </a:cubicBezTo>
                <a:cubicBezTo>
                  <a:pt x="56366" y="146222"/>
                  <a:pt x="61985" y="146771"/>
                  <a:pt x="67065" y="148464"/>
                </a:cubicBezTo>
                <a:cubicBezTo>
                  <a:pt x="69605" y="149311"/>
                  <a:pt x="72457" y="149519"/>
                  <a:pt x="74685" y="151004"/>
                </a:cubicBezTo>
                <a:lnTo>
                  <a:pt x="82305" y="156084"/>
                </a:lnTo>
                <a:cubicBezTo>
                  <a:pt x="90772" y="168784"/>
                  <a:pt x="84845" y="162011"/>
                  <a:pt x="102625" y="173864"/>
                </a:cubicBezTo>
                <a:lnTo>
                  <a:pt x="110245" y="178944"/>
                </a:lnTo>
                <a:cubicBezTo>
                  <a:pt x="109398" y="175557"/>
                  <a:pt x="109641" y="171689"/>
                  <a:pt x="107705" y="168784"/>
                </a:cubicBezTo>
                <a:cubicBezTo>
                  <a:pt x="104891" y="164564"/>
                  <a:pt x="96812" y="162613"/>
                  <a:pt x="92465" y="161164"/>
                </a:cubicBezTo>
                <a:cubicBezTo>
                  <a:pt x="87385" y="162011"/>
                  <a:pt x="80867" y="160062"/>
                  <a:pt x="77225" y="163704"/>
                </a:cubicBezTo>
                <a:cubicBezTo>
                  <a:pt x="75066" y="165863"/>
                  <a:pt x="79921" y="169417"/>
                  <a:pt x="82305" y="171324"/>
                </a:cubicBezTo>
                <a:cubicBezTo>
                  <a:pt x="84396" y="172997"/>
                  <a:pt x="87530" y="172667"/>
                  <a:pt x="89925" y="173864"/>
                </a:cubicBezTo>
                <a:cubicBezTo>
                  <a:pt x="109620" y="183712"/>
                  <a:pt x="86012" y="175100"/>
                  <a:pt x="105165" y="181484"/>
                </a:cubicBezTo>
                <a:cubicBezTo>
                  <a:pt x="119558" y="180637"/>
                  <a:pt x="133998" y="180379"/>
                  <a:pt x="148345" y="178944"/>
                </a:cubicBezTo>
                <a:cubicBezTo>
                  <a:pt x="151009" y="178678"/>
                  <a:pt x="153391" y="177140"/>
                  <a:pt x="155965" y="176404"/>
                </a:cubicBezTo>
                <a:cubicBezTo>
                  <a:pt x="164335" y="174013"/>
                  <a:pt x="170095" y="173070"/>
                  <a:pt x="178825" y="171324"/>
                </a:cubicBezTo>
                <a:cubicBezTo>
                  <a:pt x="181365" y="169631"/>
                  <a:pt x="183715" y="167609"/>
                  <a:pt x="186445" y="166244"/>
                </a:cubicBezTo>
                <a:cubicBezTo>
                  <a:pt x="188840" y="165047"/>
                  <a:pt x="191837" y="165189"/>
                  <a:pt x="194065" y="163704"/>
                </a:cubicBezTo>
                <a:cubicBezTo>
                  <a:pt x="197054" y="161711"/>
                  <a:pt x="198925" y="158384"/>
                  <a:pt x="201685" y="156084"/>
                </a:cubicBezTo>
                <a:cubicBezTo>
                  <a:pt x="204030" y="154130"/>
                  <a:pt x="206960" y="152958"/>
                  <a:pt x="209305" y="151004"/>
                </a:cubicBezTo>
                <a:cubicBezTo>
                  <a:pt x="234272" y="130198"/>
                  <a:pt x="202025" y="155744"/>
                  <a:pt x="222005" y="135764"/>
                </a:cubicBezTo>
                <a:cubicBezTo>
                  <a:pt x="224164" y="133605"/>
                  <a:pt x="227085" y="132377"/>
                  <a:pt x="229625" y="130684"/>
                </a:cubicBezTo>
                <a:cubicBezTo>
                  <a:pt x="233012" y="125604"/>
                  <a:pt x="237854" y="121236"/>
                  <a:pt x="239785" y="115444"/>
                </a:cubicBezTo>
                <a:cubicBezTo>
                  <a:pt x="240632" y="112904"/>
                  <a:pt x="241270" y="110285"/>
                  <a:pt x="242325" y="107824"/>
                </a:cubicBezTo>
                <a:cubicBezTo>
                  <a:pt x="248131" y="94277"/>
                  <a:pt x="246541" y="101958"/>
                  <a:pt x="249945" y="90044"/>
                </a:cubicBezTo>
                <a:cubicBezTo>
                  <a:pt x="253367" y="78068"/>
                  <a:pt x="252969" y="76494"/>
                  <a:pt x="255025" y="62104"/>
                </a:cubicBezTo>
                <a:cubicBezTo>
                  <a:pt x="254471" y="57676"/>
                  <a:pt x="253734" y="40985"/>
                  <a:pt x="249945" y="34164"/>
                </a:cubicBezTo>
                <a:cubicBezTo>
                  <a:pt x="246980" y="28827"/>
                  <a:pt x="244865" y="22311"/>
                  <a:pt x="239785" y="18924"/>
                </a:cubicBezTo>
                <a:lnTo>
                  <a:pt x="232165" y="13844"/>
                </a:lnTo>
                <a:cubicBezTo>
                  <a:pt x="230472" y="11304"/>
                  <a:pt x="229382" y="8234"/>
                  <a:pt x="227085" y="6224"/>
                </a:cubicBezTo>
                <a:cubicBezTo>
                  <a:pt x="214937" y="-4406"/>
                  <a:pt x="210152" y="1991"/>
                  <a:pt x="206765" y="1144"/>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ular Callout 18"/>
          <p:cNvSpPr/>
          <p:nvPr/>
        </p:nvSpPr>
        <p:spPr>
          <a:xfrm>
            <a:off x="5532574" y="2196695"/>
            <a:ext cx="1644671" cy="1457168"/>
          </a:xfrm>
          <a:prstGeom prst="wedgeRectCallout">
            <a:avLst>
              <a:gd name="adj1" fmla="val -237231"/>
              <a:gd name="adj2" fmla="val 15944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5" name="Picture 4"/>
          <p:cNvPicPr>
            <a:picLocks noChangeAspect="1"/>
          </p:cNvPicPr>
          <p:nvPr/>
        </p:nvPicPr>
        <p:blipFill rotWithShape="1">
          <a:blip r:embed="rId5" cstate="print">
            <a:extLst>
              <a:ext uri="{28A0092B-C50C-407E-A947-70E740481C1C}">
                <a14:useLocalDpi xmlns="" xmlns:a14="http://schemas.microsoft.com/office/drawing/2010/main" val="0"/>
              </a:ext>
            </a:extLst>
          </a:blip>
          <a:srcRect l="40000" t="27778" r="46667" b="51481"/>
          <a:stretch/>
        </p:blipFill>
        <p:spPr>
          <a:xfrm>
            <a:off x="5612665" y="2275816"/>
            <a:ext cx="1484487" cy="1298926"/>
          </a:xfrm>
          <a:prstGeom prst="rect">
            <a:avLst/>
          </a:prstGeom>
        </p:spPr>
      </p:pic>
    </p:spTree>
    <p:extLst>
      <p:ext uri="{BB962C8B-B14F-4D97-AF65-F5344CB8AC3E}">
        <p14:creationId xmlns="" xmlns:p14="http://schemas.microsoft.com/office/powerpoint/2010/main" val="14124152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BEBA8EAE-BF5A-486C-A8C5-ECC9F3942E4B}">
                <a14:imgProps xmlns="" xmlns:a14="http://schemas.microsoft.com/office/drawing/2010/main">
                  <a14:imgLayer r:embed="rId3">
                    <a14:imgEffect>
                      <a14:sharpenSoften amount="1000"/>
                    </a14:imgEffect>
                    <a14:imgEffect>
                      <a14:brightnessContrast bright="5000" contrast="16000"/>
                    </a14:imgEffect>
                  </a14:imgLayer>
                </a14:imgProps>
              </a:ext>
              <a:ext uri="{28A0092B-C50C-407E-A947-70E740481C1C}">
                <a14:useLocalDpi xmlns="" xmlns:a14="http://schemas.microsoft.com/office/drawing/2010/main"/>
              </a:ext>
            </a:extLst>
          </a:blip>
          <a:srcRect/>
          <a:stretch/>
        </p:blipFill>
        <p:spPr>
          <a:xfrm>
            <a:off x="0" y="0"/>
            <a:ext cx="9144000" cy="4390738"/>
          </a:xfrm>
          <a:prstGeom prst="rect">
            <a:avLst/>
          </a:prstGeom>
        </p:spPr>
      </p:pic>
      <p:grpSp>
        <p:nvGrpSpPr>
          <p:cNvPr id="10" name="Group 9"/>
          <p:cNvGrpSpPr/>
          <p:nvPr/>
        </p:nvGrpSpPr>
        <p:grpSpPr>
          <a:xfrm>
            <a:off x="0" y="4390739"/>
            <a:ext cx="5080376" cy="1864377"/>
            <a:chOff x="0" y="4390739"/>
            <a:chExt cx="5080376" cy="1864377"/>
          </a:xfrm>
        </p:grpSpPr>
        <p:sp>
          <p:nvSpPr>
            <p:cNvPr id="5" name="Rectangle 4"/>
            <p:cNvSpPr/>
            <p:nvPr/>
          </p:nvSpPr>
          <p:spPr>
            <a:xfrm>
              <a:off x="0" y="4390741"/>
              <a:ext cx="5080376" cy="1864375"/>
            </a:xfrm>
            <a:prstGeom prst="rect">
              <a:avLst/>
            </a:prstGeom>
            <a:solidFill>
              <a:srgbClr val="8560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Lines_7404.pdf"/>
            <p:cNvPicPr>
              <a:picLocks noChangeAspect="1"/>
            </p:cNvPicPr>
            <p:nvPr/>
          </p:nvPicPr>
          <p:blipFill rotWithShape="1">
            <a:blip r:embed="rId4" cstate="email">
              <a:extLst>
                <a:ext uri="{28A0092B-C50C-407E-A947-70E740481C1C}">
                  <a14:useLocalDpi xmlns="" xmlns:a14="http://schemas.microsoft.com/office/drawing/2010/main"/>
                </a:ext>
              </a:extLst>
            </a:blip>
            <a:srcRect t="64595" r="2920"/>
            <a:stretch/>
          </p:blipFill>
          <p:spPr>
            <a:xfrm>
              <a:off x="752" y="4390739"/>
              <a:ext cx="5079624" cy="1861539"/>
            </a:xfrm>
            <a:prstGeom prst="rect">
              <a:avLst/>
            </a:prstGeom>
          </p:spPr>
        </p:pic>
      </p:grpSp>
      <p:sp>
        <p:nvSpPr>
          <p:cNvPr id="9" name="Title 2"/>
          <p:cNvSpPr txBox="1">
            <a:spLocks/>
          </p:cNvSpPr>
          <p:nvPr/>
        </p:nvSpPr>
        <p:spPr>
          <a:xfrm>
            <a:off x="335475" y="4565617"/>
            <a:ext cx="4626867" cy="189412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6400"/>
              </a:lnSpc>
            </a:pPr>
            <a:r>
              <a:rPr lang="en-US" sz="6000" dirty="0" smtClean="0">
                <a:solidFill>
                  <a:schemeClr val="bg1"/>
                </a:solidFill>
                <a:latin typeface="Impact"/>
                <a:cs typeface="Impact"/>
              </a:rPr>
              <a:t>MSE Wall</a:t>
            </a:r>
            <a:br>
              <a:rPr lang="en-US" sz="6000" dirty="0" smtClean="0">
                <a:solidFill>
                  <a:schemeClr val="bg1"/>
                </a:solidFill>
                <a:latin typeface="Impact"/>
                <a:cs typeface="Impact"/>
              </a:rPr>
            </a:br>
            <a:r>
              <a:rPr lang="en-US" sz="6000" dirty="0" smtClean="0">
                <a:solidFill>
                  <a:schemeClr val="bg1"/>
                </a:solidFill>
                <a:latin typeface="Impact"/>
                <a:cs typeface="Impact"/>
              </a:rPr>
              <a:t>Construction</a:t>
            </a:r>
            <a:endParaRPr lang="en-US" sz="6000" dirty="0">
              <a:solidFill>
                <a:schemeClr val="bg1"/>
              </a:solidFill>
              <a:latin typeface="Impact"/>
              <a:cs typeface="Impact"/>
            </a:endParaRPr>
          </a:p>
        </p:txBody>
      </p:sp>
      <p:sp>
        <p:nvSpPr>
          <p:cNvPr id="11" name="Subtitle 6"/>
          <p:cNvSpPr txBox="1">
            <a:spLocks/>
          </p:cNvSpPr>
          <p:nvPr/>
        </p:nvSpPr>
        <p:spPr>
          <a:xfrm>
            <a:off x="5294802" y="4267200"/>
            <a:ext cx="3702909" cy="193468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000" dirty="0" smtClean="0">
                <a:solidFill>
                  <a:schemeClr val="tx1">
                    <a:lumMod val="65000"/>
                    <a:lumOff val="35000"/>
                  </a:schemeClr>
                </a:solidFill>
                <a:latin typeface="Impact"/>
                <a:cs typeface="Impact"/>
              </a:rPr>
              <a:t>Mechanically</a:t>
            </a:r>
          </a:p>
          <a:p>
            <a:pPr marL="0" indent="0">
              <a:buNone/>
            </a:pPr>
            <a:r>
              <a:rPr lang="en-US" sz="4000" dirty="0" smtClean="0">
                <a:solidFill>
                  <a:schemeClr val="tx1">
                    <a:lumMod val="65000"/>
                    <a:lumOff val="35000"/>
                  </a:schemeClr>
                </a:solidFill>
                <a:latin typeface="Impact"/>
                <a:cs typeface="Impact"/>
              </a:rPr>
              <a:t>Stabilized</a:t>
            </a:r>
          </a:p>
          <a:p>
            <a:pPr marL="0" indent="0">
              <a:buNone/>
            </a:pPr>
            <a:r>
              <a:rPr lang="en-US" sz="4000" dirty="0" smtClean="0">
                <a:solidFill>
                  <a:schemeClr val="tx1">
                    <a:lumMod val="65000"/>
                    <a:lumOff val="35000"/>
                  </a:schemeClr>
                </a:solidFill>
                <a:latin typeface="Impact"/>
                <a:cs typeface="Impact"/>
              </a:rPr>
              <a:t>Earth Wall</a:t>
            </a:r>
            <a:endParaRPr lang="en-US" sz="4000" dirty="0">
              <a:solidFill>
                <a:schemeClr val="tx1">
                  <a:lumMod val="65000"/>
                  <a:lumOff val="35000"/>
                </a:schemeClr>
              </a:solidFill>
              <a:latin typeface="Impact"/>
              <a:cs typeface="Impact"/>
            </a:endParaRPr>
          </a:p>
        </p:txBody>
      </p:sp>
      <p:pic>
        <p:nvPicPr>
          <p:cNvPr id="12" name="Picture 11"/>
          <p:cNvPicPr>
            <a:picLocks noChangeAspect="1"/>
          </p:cNvPicPr>
          <p:nvPr/>
        </p:nvPicPr>
        <p:blipFill>
          <a:blip r:embed="rId5" cstate="email">
            <a:extLst>
              <a:ext uri="{28A0092B-C50C-407E-A947-70E740481C1C}">
                <a14:useLocalDpi xmlns="" xmlns:a14="http://schemas.microsoft.com/office/drawing/2010/main"/>
              </a:ext>
            </a:extLst>
          </a:blip>
          <a:stretch>
            <a:fillRect/>
          </a:stretch>
        </p:blipFill>
        <p:spPr>
          <a:xfrm>
            <a:off x="6912318" y="-22222"/>
            <a:ext cx="1091824" cy="1091824"/>
          </a:xfrm>
          <a:prstGeom prst="rect">
            <a:avLst/>
          </a:prstGeom>
        </p:spPr>
      </p:pic>
      <p:pic>
        <p:nvPicPr>
          <p:cNvPr id="13" name="Picture 12"/>
          <p:cNvPicPr>
            <a:picLocks noChangeAspect="1"/>
          </p:cNvPicPr>
          <p:nvPr/>
        </p:nvPicPr>
        <p:blipFill>
          <a:blip r:embed="rId6" cstate="email">
            <a:extLst>
              <a:ext uri="{28A0092B-C50C-407E-A947-70E740481C1C}">
                <a14:useLocalDpi xmlns="" xmlns:a14="http://schemas.microsoft.com/office/drawing/2010/main"/>
              </a:ext>
            </a:extLst>
          </a:blip>
          <a:stretch>
            <a:fillRect/>
          </a:stretch>
        </p:blipFill>
        <p:spPr>
          <a:xfrm>
            <a:off x="7848600" y="795"/>
            <a:ext cx="1340408" cy="1045791"/>
          </a:xfrm>
          <a:prstGeom prst="rect">
            <a:avLst/>
          </a:prstGeom>
        </p:spPr>
      </p:pic>
    </p:spTree>
    <p:extLst>
      <p:ext uri="{BB962C8B-B14F-4D97-AF65-F5344CB8AC3E}">
        <p14:creationId xmlns="" xmlns:p14="http://schemas.microsoft.com/office/powerpoint/2010/main" val="26985606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36904" y="857250"/>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Joint Covering (Fabric)</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smtClean="0">
                <a:ln>
                  <a:solidFill>
                    <a:schemeClr val="tx1"/>
                  </a:solidFill>
                </a:ln>
                <a:solidFill>
                  <a:schemeClr val="bg1"/>
                </a:solidFill>
              </a:rPr>
              <a:t>5/19/2015</a:t>
            </a:r>
          </a:p>
          <a:p>
            <a:r>
              <a:rPr lang="en-US" b="1" dirty="0">
                <a:ln>
                  <a:solidFill>
                    <a:schemeClr val="tx1"/>
                  </a:solidFill>
                </a:ln>
                <a:solidFill>
                  <a:schemeClr val="bg1"/>
                </a:solidFill>
              </a:rPr>
              <a:t>7</a:t>
            </a:r>
            <a:r>
              <a:rPr lang="en-US" b="1" dirty="0" smtClean="0">
                <a:ln>
                  <a:solidFill>
                    <a:schemeClr val="tx1"/>
                  </a:solidFill>
                </a:ln>
                <a:solidFill>
                  <a:schemeClr val="bg1"/>
                </a:solidFill>
              </a:rPr>
              <a:t>:36 </a:t>
            </a:r>
            <a:r>
              <a:rPr lang="en-US" b="1" dirty="0">
                <a:ln>
                  <a:solidFill>
                    <a:schemeClr val="tx1"/>
                  </a:solidFill>
                </a:ln>
                <a:solidFill>
                  <a:schemeClr val="bg1"/>
                </a:solidFill>
              </a:rPr>
              <a:t>A</a:t>
            </a:r>
            <a:r>
              <a:rPr lang="en-US" b="1" dirty="0" smtClean="0">
                <a:ln>
                  <a:solidFill>
                    <a:schemeClr val="tx1"/>
                  </a:solidFill>
                </a:ln>
                <a:solidFill>
                  <a:schemeClr val="bg1"/>
                </a:solidFill>
              </a:rPr>
              <a:t>M</a:t>
            </a:r>
            <a:endParaRPr lang="en-US" b="1" dirty="0">
              <a:ln>
                <a:solidFill>
                  <a:schemeClr val="tx1"/>
                </a:solidFill>
              </a:ln>
              <a:solidFill>
                <a:schemeClr val="bg1"/>
              </a:solidFill>
            </a:endParaRP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10" name="Rectangular Callout 9"/>
          <p:cNvSpPr/>
          <p:nvPr/>
        </p:nvSpPr>
        <p:spPr>
          <a:xfrm>
            <a:off x="1600200" y="2667000"/>
            <a:ext cx="3127248" cy="1752600"/>
          </a:xfrm>
          <a:prstGeom prst="wedgeRectCallout">
            <a:avLst>
              <a:gd name="adj1" fmla="val 101499"/>
              <a:gd name="adj2" fmla="val -5264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Fabric should be placed on rear face of wall at every joint to keep backfill in place.  Although Shop drawings usually note specifics regarding the fabric, it is often 12” wide.</a:t>
            </a:r>
            <a:endParaRPr lang="en-US" dirty="0"/>
          </a:p>
        </p:txBody>
      </p:sp>
      <p:sp>
        <p:nvSpPr>
          <p:cNvPr id="9" name="Rectangle 8"/>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2" name="Rectangle 11"/>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Tree>
    <p:extLst>
      <p:ext uri="{BB962C8B-B14F-4D97-AF65-F5344CB8AC3E}">
        <p14:creationId xmlns="" xmlns:p14="http://schemas.microsoft.com/office/powerpoint/2010/main" val="5174801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36904" y="857250"/>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MSE Construction</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smtClean="0">
                <a:ln>
                  <a:solidFill>
                    <a:schemeClr val="tx1"/>
                  </a:solidFill>
                </a:ln>
                <a:solidFill>
                  <a:schemeClr val="bg1"/>
                </a:solidFill>
              </a:rPr>
              <a:t>5/19/2015</a:t>
            </a:r>
          </a:p>
          <a:p>
            <a:r>
              <a:rPr lang="en-US" b="1" dirty="0">
                <a:ln>
                  <a:solidFill>
                    <a:schemeClr val="tx1"/>
                  </a:solidFill>
                </a:ln>
                <a:solidFill>
                  <a:schemeClr val="bg1"/>
                </a:solidFill>
              </a:rPr>
              <a:t>7</a:t>
            </a:r>
            <a:r>
              <a:rPr lang="en-US" b="1" dirty="0" smtClean="0">
                <a:ln>
                  <a:solidFill>
                    <a:schemeClr val="tx1"/>
                  </a:solidFill>
                </a:ln>
                <a:solidFill>
                  <a:schemeClr val="bg1"/>
                </a:solidFill>
              </a:rPr>
              <a:t>:36 </a:t>
            </a:r>
            <a:r>
              <a:rPr lang="en-US" b="1" dirty="0">
                <a:ln>
                  <a:solidFill>
                    <a:schemeClr val="tx1"/>
                  </a:solidFill>
                </a:ln>
                <a:solidFill>
                  <a:schemeClr val="bg1"/>
                </a:solidFill>
              </a:rPr>
              <a:t>A</a:t>
            </a:r>
            <a:r>
              <a:rPr lang="en-US" b="1" dirty="0" smtClean="0">
                <a:ln>
                  <a:solidFill>
                    <a:schemeClr val="tx1"/>
                  </a:solidFill>
                </a:ln>
                <a:solidFill>
                  <a:schemeClr val="bg1"/>
                </a:solidFill>
              </a:rPr>
              <a:t>M</a:t>
            </a:r>
            <a:endParaRPr lang="en-US" b="1" dirty="0">
              <a:ln>
                <a:solidFill>
                  <a:schemeClr val="tx1"/>
                </a:solidFill>
              </a:ln>
              <a:solidFill>
                <a:schemeClr val="bg1"/>
              </a:solidFill>
            </a:endParaRP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10" name="Rectangular Callout 9"/>
          <p:cNvSpPr/>
          <p:nvPr/>
        </p:nvSpPr>
        <p:spPr>
          <a:xfrm>
            <a:off x="1219200" y="2667000"/>
            <a:ext cx="3349752" cy="2057400"/>
          </a:xfrm>
          <a:prstGeom prst="wedgeRectCallout">
            <a:avLst>
              <a:gd name="adj1" fmla="val 79961"/>
              <a:gd name="adj2" fmla="val -5547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Fabric shall be affixed to wall by an adhesive recommended by the wall fabricator.  This adhesive should be applied to the wall rather than the fabric in order to allow water to drain through the wall joints.</a:t>
            </a:r>
            <a:endParaRPr lang="en-US" dirty="0"/>
          </a:p>
        </p:txBody>
      </p:sp>
      <p:sp>
        <p:nvSpPr>
          <p:cNvPr id="9" name="Rectangle 8"/>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2" name="Rectangle 11"/>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Tree>
    <p:extLst>
      <p:ext uri="{BB962C8B-B14F-4D97-AF65-F5344CB8AC3E}">
        <p14:creationId xmlns="" xmlns:p14="http://schemas.microsoft.com/office/powerpoint/2010/main" val="23951388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36904" y="852678"/>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Earthwork</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smtClean="0">
                <a:ln>
                  <a:solidFill>
                    <a:schemeClr val="tx1"/>
                  </a:solidFill>
                </a:ln>
                <a:solidFill>
                  <a:schemeClr val="bg1"/>
                </a:solidFill>
              </a:rPr>
              <a:t>5/07/2015</a:t>
            </a:r>
          </a:p>
          <a:p>
            <a:r>
              <a:rPr lang="en-US" b="1" dirty="0" smtClean="0">
                <a:ln>
                  <a:solidFill>
                    <a:schemeClr val="tx1"/>
                  </a:solidFill>
                </a:ln>
                <a:solidFill>
                  <a:schemeClr val="bg1"/>
                </a:solidFill>
              </a:rPr>
              <a:t>9:50 </a:t>
            </a:r>
            <a:r>
              <a:rPr lang="en-US" b="1" dirty="0">
                <a:ln>
                  <a:solidFill>
                    <a:schemeClr val="tx1"/>
                  </a:solidFill>
                </a:ln>
                <a:solidFill>
                  <a:schemeClr val="bg1"/>
                </a:solidFill>
              </a:rPr>
              <a:t>A</a:t>
            </a:r>
            <a:r>
              <a:rPr lang="en-US" b="1" dirty="0" smtClean="0">
                <a:ln>
                  <a:solidFill>
                    <a:schemeClr val="tx1"/>
                  </a:solidFill>
                </a:ln>
                <a:solidFill>
                  <a:schemeClr val="bg1"/>
                </a:solidFill>
              </a:rPr>
              <a:t>M</a:t>
            </a:r>
            <a:endParaRPr lang="en-US" b="1" dirty="0">
              <a:ln>
                <a:solidFill>
                  <a:schemeClr val="tx1"/>
                </a:solidFill>
              </a:ln>
              <a:solidFill>
                <a:schemeClr val="bg1"/>
              </a:solidFill>
            </a:endParaRP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cxnSp>
        <p:nvCxnSpPr>
          <p:cNvPr id="12" name="Straight Arrow Connector 11"/>
          <p:cNvCxnSpPr/>
          <p:nvPr/>
        </p:nvCxnSpPr>
        <p:spPr>
          <a:xfrm flipH="1" flipV="1">
            <a:off x="1295400" y="3733800"/>
            <a:ext cx="1981200" cy="228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ular Callout 13"/>
          <p:cNvSpPr/>
          <p:nvPr/>
        </p:nvSpPr>
        <p:spPr>
          <a:xfrm>
            <a:off x="3733800" y="4469542"/>
            <a:ext cx="4864288" cy="1685736"/>
          </a:xfrm>
          <a:prstGeom prst="wedgeRectCallout">
            <a:avLst>
              <a:gd name="adj1" fmla="val -83017"/>
              <a:gd name="adj2" fmla="val -10820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Avoid Pushing Backfill Toward Wall</a:t>
            </a:r>
          </a:p>
          <a:p>
            <a:pPr algn="ctr"/>
            <a:r>
              <a:rPr lang="en-US" dirty="0" smtClean="0"/>
              <a:t>Pushing backfill in this manner can result in bulging of the wall and broken strap connections.  Preferred method is to push parallel to the wall and use hand tools if necessary to finish pushing backfill against the wall.</a:t>
            </a:r>
            <a:endParaRPr lang="en-US" dirty="0"/>
          </a:p>
        </p:txBody>
      </p:sp>
      <p:sp>
        <p:nvSpPr>
          <p:cNvPr id="9" name="Rectangle 8"/>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TextBox 9"/>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1" name="Rectangle 10"/>
          <p:cNvSpPr/>
          <p:nvPr/>
        </p:nvSpPr>
        <p:spPr>
          <a:xfrm>
            <a:off x="6477000" y="210420"/>
            <a:ext cx="457200" cy="4572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Tree>
    <p:extLst>
      <p:ext uri="{BB962C8B-B14F-4D97-AF65-F5344CB8AC3E}">
        <p14:creationId xmlns="" xmlns:p14="http://schemas.microsoft.com/office/powerpoint/2010/main" val="337166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36904" y="852678"/>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Earthwork</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smtClean="0">
                <a:ln>
                  <a:solidFill>
                    <a:schemeClr val="tx1"/>
                  </a:solidFill>
                </a:ln>
                <a:solidFill>
                  <a:schemeClr val="bg1"/>
                </a:solidFill>
              </a:rPr>
              <a:t>5/18/2015</a:t>
            </a:r>
          </a:p>
          <a:p>
            <a:r>
              <a:rPr lang="en-US" b="1" dirty="0" smtClean="0">
                <a:ln>
                  <a:solidFill>
                    <a:schemeClr val="tx1"/>
                  </a:solidFill>
                </a:ln>
                <a:solidFill>
                  <a:schemeClr val="bg1"/>
                </a:solidFill>
              </a:rPr>
              <a:t>11:53 </a:t>
            </a:r>
            <a:r>
              <a:rPr lang="en-US" b="1" dirty="0">
                <a:ln>
                  <a:solidFill>
                    <a:schemeClr val="tx1"/>
                  </a:solidFill>
                </a:ln>
                <a:solidFill>
                  <a:schemeClr val="bg1"/>
                </a:solidFill>
              </a:rPr>
              <a:t>A</a:t>
            </a:r>
            <a:r>
              <a:rPr lang="en-US" b="1" dirty="0" smtClean="0">
                <a:ln>
                  <a:solidFill>
                    <a:schemeClr val="tx1"/>
                  </a:solidFill>
                </a:ln>
                <a:solidFill>
                  <a:schemeClr val="bg1"/>
                </a:solidFill>
              </a:rPr>
              <a:t>M</a:t>
            </a:r>
            <a:endParaRPr lang="en-US" b="1" dirty="0">
              <a:ln>
                <a:solidFill>
                  <a:schemeClr val="tx1"/>
                </a:solidFill>
              </a:ln>
              <a:solidFill>
                <a:schemeClr val="bg1"/>
              </a:solidFill>
            </a:endParaRP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cxnSp>
        <p:nvCxnSpPr>
          <p:cNvPr id="11" name="Straight Arrow Connector 10"/>
          <p:cNvCxnSpPr/>
          <p:nvPr/>
        </p:nvCxnSpPr>
        <p:spPr>
          <a:xfrm flipV="1">
            <a:off x="1676400" y="2743200"/>
            <a:ext cx="1066800" cy="381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ular Callout 11"/>
          <p:cNvSpPr/>
          <p:nvPr/>
        </p:nvSpPr>
        <p:spPr>
          <a:xfrm>
            <a:off x="609600" y="4633877"/>
            <a:ext cx="2667000" cy="1685736"/>
          </a:xfrm>
          <a:prstGeom prst="wedgeRectCallout">
            <a:avLst>
              <a:gd name="adj1" fmla="val -15261"/>
              <a:gd name="adj2" fmla="val -137101"/>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Backfill Should NOT be Pushed Against the Wall</a:t>
            </a:r>
          </a:p>
          <a:p>
            <a:pPr algn="ctr"/>
            <a:r>
              <a:rPr lang="en-US" dirty="0" smtClean="0">
                <a:solidFill>
                  <a:srgbClr val="FF0000"/>
                </a:solidFill>
              </a:rPr>
              <a:t>WARNING</a:t>
            </a:r>
            <a:r>
              <a:rPr lang="en-US" dirty="0" smtClean="0"/>
              <a:t>:  This will compromise the integrity of the wall.</a:t>
            </a:r>
            <a:endParaRPr lang="en-US" dirty="0"/>
          </a:p>
        </p:txBody>
      </p:sp>
      <p:sp>
        <p:nvSpPr>
          <p:cNvPr id="10" name="Rectangle 9"/>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4" name="Rectangle 13"/>
          <p:cNvSpPr/>
          <p:nvPr/>
        </p:nvSpPr>
        <p:spPr>
          <a:xfrm>
            <a:off x="6477000" y="210420"/>
            <a:ext cx="457200" cy="4572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TextBox 14"/>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Tree>
    <p:extLst>
      <p:ext uri="{BB962C8B-B14F-4D97-AF65-F5344CB8AC3E}">
        <p14:creationId xmlns="" xmlns:p14="http://schemas.microsoft.com/office/powerpoint/2010/main" val="184999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36904" y="852678"/>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Earthwork</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smtClean="0">
                <a:ln>
                  <a:solidFill>
                    <a:schemeClr val="tx1"/>
                  </a:solidFill>
                </a:ln>
                <a:solidFill>
                  <a:schemeClr val="bg1"/>
                </a:solidFill>
              </a:rPr>
              <a:t>5/18/2015</a:t>
            </a:r>
          </a:p>
          <a:p>
            <a:r>
              <a:rPr lang="en-US" b="1" dirty="0" smtClean="0">
                <a:ln>
                  <a:solidFill>
                    <a:schemeClr val="tx1"/>
                  </a:solidFill>
                </a:ln>
                <a:solidFill>
                  <a:schemeClr val="bg1"/>
                </a:solidFill>
              </a:rPr>
              <a:t>11:53 </a:t>
            </a:r>
            <a:r>
              <a:rPr lang="en-US" b="1" dirty="0">
                <a:ln>
                  <a:solidFill>
                    <a:schemeClr val="tx1"/>
                  </a:solidFill>
                </a:ln>
                <a:solidFill>
                  <a:schemeClr val="bg1"/>
                </a:solidFill>
              </a:rPr>
              <a:t>A</a:t>
            </a:r>
            <a:r>
              <a:rPr lang="en-US" b="1" dirty="0" smtClean="0">
                <a:ln>
                  <a:solidFill>
                    <a:schemeClr val="tx1"/>
                  </a:solidFill>
                </a:ln>
                <a:solidFill>
                  <a:schemeClr val="bg1"/>
                </a:solidFill>
              </a:rPr>
              <a:t>M</a:t>
            </a:r>
            <a:endParaRPr lang="en-US" b="1" dirty="0">
              <a:ln>
                <a:solidFill>
                  <a:schemeClr val="tx1"/>
                </a:solidFill>
              </a:ln>
              <a:solidFill>
                <a:schemeClr val="bg1"/>
              </a:solidFill>
            </a:endParaRP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cxnSp>
        <p:nvCxnSpPr>
          <p:cNvPr id="11" name="Straight Arrow Connector 10"/>
          <p:cNvCxnSpPr/>
          <p:nvPr/>
        </p:nvCxnSpPr>
        <p:spPr>
          <a:xfrm flipV="1">
            <a:off x="1676400" y="2743200"/>
            <a:ext cx="1066800" cy="381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ular Callout 11"/>
          <p:cNvSpPr/>
          <p:nvPr/>
        </p:nvSpPr>
        <p:spPr>
          <a:xfrm>
            <a:off x="4343400" y="3448593"/>
            <a:ext cx="2667000" cy="1685736"/>
          </a:xfrm>
          <a:prstGeom prst="wedgeRectCallout">
            <a:avLst>
              <a:gd name="adj1" fmla="val -141202"/>
              <a:gd name="adj2" fmla="val -6674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Panels could be pushed out of alignment, straps could break, and the structure will not last the minimum 75 year design life</a:t>
            </a:r>
            <a:endParaRPr lang="en-US" dirty="0"/>
          </a:p>
        </p:txBody>
      </p:sp>
      <p:sp>
        <p:nvSpPr>
          <p:cNvPr id="10" name="Rectangle 9"/>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4" name="Rectangle 13"/>
          <p:cNvSpPr/>
          <p:nvPr/>
        </p:nvSpPr>
        <p:spPr>
          <a:xfrm>
            <a:off x="6477000" y="210420"/>
            <a:ext cx="457200" cy="4572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TextBox 14"/>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Tree>
    <p:extLst>
      <p:ext uri="{BB962C8B-B14F-4D97-AF65-F5344CB8AC3E}">
        <p14:creationId xmlns="" xmlns:p14="http://schemas.microsoft.com/office/powerpoint/2010/main" val="40759074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4876800" y="210494"/>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6" name="Rectangle 35"/>
          <p:cNvSpPr/>
          <p:nvPr/>
        </p:nvSpPr>
        <p:spPr>
          <a:xfrm>
            <a:off x="228600" y="1371601"/>
            <a:ext cx="8686800" cy="4828148"/>
          </a:xfrm>
          <a:prstGeom prst="rect">
            <a:avLst/>
          </a:prstGeom>
          <a:solidFill>
            <a:srgbClr val="643B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28600" y="1295400"/>
            <a:ext cx="8686800" cy="762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8"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Earthwork</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pic>
        <p:nvPicPr>
          <p:cNvPr id="39" name="Picture 38"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40" name="Picture 3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41" name="Rectangle 40"/>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2" name="TextBox 41"/>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43" name="Rectangle 42"/>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4" name="TextBox 43"/>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cxnSp>
        <p:nvCxnSpPr>
          <p:cNvPr id="45" name="Straight Arrow Connector 44"/>
          <p:cNvCxnSpPr/>
          <p:nvPr/>
        </p:nvCxnSpPr>
        <p:spPr>
          <a:xfrm flipV="1">
            <a:off x="2455142" y="2743200"/>
            <a:ext cx="1812058" cy="135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3886200" y="1371600"/>
            <a:ext cx="0" cy="60960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438400" y="1482682"/>
            <a:ext cx="1937371" cy="369332"/>
          </a:xfrm>
          <a:prstGeom prst="rect">
            <a:avLst/>
          </a:prstGeom>
          <a:noFill/>
        </p:spPr>
        <p:txBody>
          <a:bodyPr wrap="square" rtlCol="0">
            <a:spAutoFit/>
          </a:bodyPr>
          <a:lstStyle/>
          <a:p>
            <a:r>
              <a:rPr lang="en-US" dirty="0">
                <a:solidFill>
                  <a:srgbClr val="FF0000"/>
                </a:solidFill>
              </a:rPr>
              <a:t>3</a:t>
            </a:r>
            <a:r>
              <a:rPr lang="en-US" dirty="0" smtClean="0">
                <a:solidFill>
                  <a:srgbClr val="FF0000"/>
                </a:solidFill>
              </a:rPr>
              <a:t>’ Minimum</a:t>
            </a:r>
            <a:endParaRPr lang="en-US" dirty="0">
              <a:solidFill>
                <a:srgbClr val="FF0000"/>
              </a:solidFill>
            </a:endParaRPr>
          </a:p>
        </p:txBody>
      </p:sp>
      <p:cxnSp>
        <p:nvCxnSpPr>
          <p:cNvPr id="51" name="Straight Arrow Connector 50"/>
          <p:cNvCxnSpPr/>
          <p:nvPr/>
        </p:nvCxnSpPr>
        <p:spPr>
          <a:xfrm>
            <a:off x="2362200" y="1371600"/>
            <a:ext cx="0" cy="60960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4" name="Group 53"/>
          <p:cNvGrpSpPr/>
          <p:nvPr/>
        </p:nvGrpSpPr>
        <p:grpSpPr>
          <a:xfrm>
            <a:off x="533399" y="1981201"/>
            <a:ext cx="2372124" cy="1423276"/>
            <a:chOff x="533399" y="1981201"/>
            <a:chExt cx="2372124" cy="1423276"/>
          </a:xfrm>
        </p:grpSpPr>
        <p:sp>
          <p:nvSpPr>
            <p:cNvPr id="52" name="Freeform 51"/>
            <p:cNvSpPr/>
            <p:nvPr/>
          </p:nvSpPr>
          <p:spPr>
            <a:xfrm>
              <a:off x="2453489" y="1990658"/>
              <a:ext cx="452034" cy="1370358"/>
            </a:xfrm>
            <a:custGeom>
              <a:avLst/>
              <a:gdLst>
                <a:gd name="connsiteX0" fmla="*/ 36214 w 326395"/>
                <a:gd name="connsiteY0" fmla="*/ 1368178 h 1370358"/>
                <a:gd name="connsiteX1" fmla="*/ 90535 w 326395"/>
                <a:gd name="connsiteY1" fmla="*/ 1359124 h 1370358"/>
                <a:gd name="connsiteX2" fmla="*/ 144856 w 326395"/>
                <a:gd name="connsiteY2" fmla="*/ 1295750 h 1370358"/>
                <a:gd name="connsiteX3" fmla="*/ 172016 w 326395"/>
                <a:gd name="connsiteY3" fmla="*/ 1232376 h 1370358"/>
                <a:gd name="connsiteX4" fmla="*/ 199176 w 326395"/>
                <a:gd name="connsiteY4" fmla="*/ 1205215 h 1370358"/>
                <a:gd name="connsiteX5" fmla="*/ 217283 w 326395"/>
                <a:gd name="connsiteY5" fmla="*/ 1178055 h 1370358"/>
                <a:gd name="connsiteX6" fmla="*/ 244444 w 326395"/>
                <a:gd name="connsiteY6" fmla="*/ 1141841 h 1370358"/>
                <a:gd name="connsiteX7" fmla="*/ 253497 w 326395"/>
                <a:gd name="connsiteY7" fmla="*/ 906451 h 1370358"/>
                <a:gd name="connsiteX8" fmla="*/ 262551 w 326395"/>
                <a:gd name="connsiteY8" fmla="*/ 834023 h 1370358"/>
                <a:gd name="connsiteX9" fmla="*/ 280658 w 326395"/>
                <a:gd name="connsiteY9" fmla="*/ 797809 h 1370358"/>
                <a:gd name="connsiteX10" fmla="*/ 289711 w 326395"/>
                <a:gd name="connsiteY10" fmla="*/ 761595 h 1370358"/>
                <a:gd name="connsiteX11" fmla="*/ 298764 w 326395"/>
                <a:gd name="connsiteY11" fmla="*/ 553366 h 1370358"/>
                <a:gd name="connsiteX12" fmla="*/ 316871 w 326395"/>
                <a:gd name="connsiteY12" fmla="*/ 471885 h 1370358"/>
                <a:gd name="connsiteX13" fmla="*/ 316871 w 326395"/>
                <a:gd name="connsiteY13" fmla="*/ 191227 h 1370358"/>
                <a:gd name="connsiteX14" fmla="*/ 289711 w 326395"/>
                <a:gd name="connsiteY14" fmla="*/ 164067 h 1370358"/>
                <a:gd name="connsiteX15" fmla="*/ 271604 w 326395"/>
                <a:gd name="connsiteY15" fmla="*/ 136906 h 1370358"/>
                <a:gd name="connsiteX16" fmla="*/ 253497 w 326395"/>
                <a:gd name="connsiteY16" fmla="*/ 73532 h 1370358"/>
                <a:gd name="connsiteX17" fmla="*/ 235390 w 326395"/>
                <a:gd name="connsiteY17" fmla="*/ 19211 h 1370358"/>
                <a:gd name="connsiteX18" fmla="*/ 208230 w 326395"/>
                <a:gd name="connsiteY18" fmla="*/ 1104 h 1370358"/>
                <a:gd name="connsiteX19" fmla="*/ 81481 w 326395"/>
                <a:gd name="connsiteY19" fmla="*/ 10158 h 1370358"/>
                <a:gd name="connsiteX20" fmla="*/ 72428 w 326395"/>
                <a:gd name="connsiteY20" fmla="*/ 64479 h 1370358"/>
                <a:gd name="connsiteX21" fmla="*/ 63374 w 326395"/>
                <a:gd name="connsiteY21" fmla="*/ 109746 h 1370358"/>
                <a:gd name="connsiteX22" fmla="*/ 54321 w 326395"/>
                <a:gd name="connsiteY22" fmla="*/ 145960 h 1370358"/>
                <a:gd name="connsiteX23" fmla="*/ 36214 w 326395"/>
                <a:gd name="connsiteY23" fmla="*/ 254601 h 1370358"/>
                <a:gd name="connsiteX24" fmla="*/ 27161 w 326395"/>
                <a:gd name="connsiteY24" fmla="*/ 290815 h 1370358"/>
                <a:gd name="connsiteX25" fmla="*/ 18107 w 326395"/>
                <a:gd name="connsiteY25" fmla="*/ 354190 h 1370358"/>
                <a:gd name="connsiteX26" fmla="*/ 0 w 326395"/>
                <a:gd name="connsiteY26" fmla="*/ 408510 h 1370358"/>
                <a:gd name="connsiteX27" fmla="*/ 9054 w 326395"/>
                <a:gd name="connsiteY27" fmla="*/ 680114 h 1370358"/>
                <a:gd name="connsiteX28" fmla="*/ 0 w 326395"/>
                <a:gd name="connsiteY28" fmla="*/ 879291 h 1370358"/>
                <a:gd name="connsiteX29" fmla="*/ 9054 w 326395"/>
                <a:gd name="connsiteY29" fmla="*/ 1241429 h 1370358"/>
                <a:gd name="connsiteX30" fmla="*/ 27161 w 326395"/>
                <a:gd name="connsiteY30" fmla="*/ 1322910 h 1370358"/>
                <a:gd name="connsiteX31" fmla="*/ 36214 w 326395"/>
                <a:gd name="connsiteY31" fmla="*/ 1368178 h 137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26395" h="1370358">
                  <a:moveTo>
                    <a:pt x="36214" y="1368178"/>
                  </a:moveTo>
                  <a:cubicBezTo>
                    <a:pt x="46776" y="1374214"/>
                    <a:pt x="73760" y="1366579"/>
                    <a:pt x="90535" y="1359124"/>
                  </a:cubicBezTo>
                  <a:cubicBezTo>
                    <a:pt x="104721" y="1352819"/>
                    <a:pt x="137879" y="1305053"/>
                    <a:pt x="144856" y="1295750"/>
                  </a:cubicBezTo>
                  <a:cubicBezTo>
                    <a:pt x="152244" y="1273584"/>
                    <a:pt x="158031" y="1251955"/>
                    <a:pt x="172016" y="1232376"/>
                  </a:cubicBezTo>
                  <a:cubicBezTo>
                    <a:pt x="179458" y="1221957"/>
                    <a:pt x="190979" y="1215051"/>
                    <a:pt x="199176" y="1205215"/>
                  </a:cubicBezTo>
                  <a:cubicBezTo>
                    <a:pt x="206142" y="1196856"/>
                    <a:pt x="210959" y="1186909"/>
                    <a:pt x="217283" y="1178055"/>
                  </a:cubicBezTo>
                  <a:cubicBezTo>
                    <a:pt x="226054" y="1165776"/>
                    <a:pt x="235390" y="1153912"/>
                    <a:pt x="244444" y="1141841"/>
                  </a:cubicBezTo>
                  <a:cubicBezTo>
                    <a:pt x="281661" y="1030189"/>
                    <a:pt x="263504" y="1106583"/>
                    <a:pt x="253497" y="906451"/>
                  </a:cubicBezTo>
                  <a:cubicBezTo>
                    <a:pt x="256515" y="882308"/>
                    <a:pt x="256650" y="857627"/>
                    <a:pt x="262551" y="834023"/>
                  </a:cubicBezTo>
                  <a:cubicBezTo>
                    <a:pt x="265824" y="820930"/>
                    <a:pt x="275919" y="810446"/>
                    <a:pt x="280658" y="797809"/>
                  </a:cubicBezTo>
                  <a:cubicBezTo>
                    <a:pt x="285027" y="786158"/>
                    <a:pt x="286693" y="773666"/>
                    <a:pt x="289711" y="761595"/>
                  </a:cubicBezTo>
                  <a:cubicBezTo>
                    <a:pt x="292729" y="692185"/>
                    <a:pt x="293814" y="622665"/>
                    <a:pt x="298764" y="553366"/>
                  </a:cubicBezTo>
                  <a:cubicBezTo>
                    <a:pt x="299913" y="537279"/>
                    <a:pt x="312451" y="489566"/>
                    <a:pt x="316871" y="471885"/>
                  </a:cubicBezTo>
                  <a:cubicBezTo>
                    <a:pt x="322052" y="388990"/>
                    <a:pt x="335429" y="274737"/>
                    <a:pt x="316871" y="191227"/>
                  </a:cubicBezTo>
                  <a:cubicBezTo>
                    <a:pt x="314094" y="178729"/>
                    <a:pt x="297907" y="173903"/>
                    <a:pt x="289711" y="164067"/>
                  </a:cubicBezTo>
                  <a:cubicBezTo>
                    <a:pt x="282745" y="155708"/>
                    <a:pt x="277640" y="145960"/>
                    <a:pt x="271604" y="136906"/>
                  </a:cubicBezTo>
                  <a:cubicBezTo>
                    <a:pt x="241173" y="45610"/>
                    <a:pt x="287609" y="187237"/>
                    <a:pt x="253497" y="73532"/>
                  </a:cubicBezTo>
                  <a:cubicBezTo>
                    <a:pt x="248012" y="55251"/>
                    <a:pt x="251271" y="29798"/>
                    <a:pt x="235390" y="19211"/>
                  </a:cubicBezTo>
                  <a:lnTo>
                    <a:pt x="208230" y="1104"/>
                  </a:lnTo>
                  <a:cubicBezTo>
                    <a:pt x="165980" y="4122"/>
                    <a:pt x="119864" y="-7754"/>
                    <a:pt x="81481" y="10158"/>
                  </a:cubicBezTo>
                  <a:cubicBezTo>
                    <a:pt x="64846" y="17921"/>
                    <a:pt x="75712" y="46418"/>
                    <a:pt x="72428" y="64479"/>
                  </a:cubicBezTo>
                  <a:cubicBezTo>
                    <a:pt x="69675" y="79619"/>
                    <a:pt x="66712" y="94725"/>
                    <a:pt x="63374" y="109746"/>
                  </a:cubicBezTo>
                  <a:cubicBezTo>
                    <a:pt x="60675" y="121893"/>
                    <a:pt x="56614" y="133730"/>
                    <a:pt x="54321" y="145960"/>
                  </a:cubicBezTo>
                  <a:cubicBezTo>
                    <a:pt x="47555" y="182044"/>
                    <a:pt x="42980" y="218517"/>
                    <a:pt x="36214" y="254601"/>
                  </a:cubicBezTo>
                  <a:cubicBezTo>
                    <a:pt x="33921" y="266831"/>
                    <a:pt x="29387" y="278573"/>
                    <a:pt x="27161" y="290815"/>
                  </a:cubicBezTo>
                  <a:cubicBezTo>
                    <a:pt x="23344" y="311810"/>
                    <a:pt x="22905" y="333397"/>
                    <a:pt x="18107" y="354190"/>
                  </a:cubicBezTo>
                  <a:cubicBezTo>
                    <a:pt x="13815" y="372787"/>
                    <a:pt x="0" y="408510"/>
                    <a:pt x="0" y="408510"/>
                  </a:cubicBezTo>
                  <a:cubicBezTo>
                    <a:pt x="3018" y="499045"/>
                    <a:pt x="9054" y="589529"/>
                    <a:pt x="9054" y="680114"/>
                  </a:cubicBezTo>
                  <a:cubicBezTo>
                    <a:pt x="9054" y="746575"/>
                    <a:pt x="0" y="812830"/>
                    <a:pt x="0" y="879291"/>
                  </a:cubicBezTo>
                  <a:cubicBezTo>
                    <a:pt x="0" y="1000041"/>
                    <a:pt x="3809" y="1120793"/>
                    <a:pt x="9054" y="1241429"/>
                  </a:cubicBezTo>
                  <a:cubicBezTo>
                    <a:pt x="14098" y="1357444"/>
                    <a:pt x="15201" y="1251156"/>
                    <a:pt x="27161" y="1322910"/>
                  </a:cubicBezTo>
                  <a:cubicBezTo>
                    <a:pt x="28649" y="1331840"/>
                    <a:pt x="25652" y="1362142"/>
                    <a:pt x="36214" y="1368178"/>
                  </a:cubicBezTo>
                  <a:close/>
                </a:path>
              </a:pathLst>
            </a:custGeom>
            <a:solidFill>
              <a:srgbClr val="784712"/>
            </a:solidFill>
            <a:ln>
              <a:solidFill>
                <a:srgbClr val="78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rot="5400000">
              <a:off x="770612" y="1743988"/>
              <a:ext cx="1423276" cy="1897701"/>
              <a:chOff x="2971800" y="2133600"/>
              <a:chExt cx="1423276" cy="1897701"/>
            </a:xfrm>
          </p:grpSpPr>
          <p:grpSp>
            <p:nvGrpSpPr>
              <p:cNvPr id="31" name="Group 30"/>
              <p:cNvGrpSpPr/>
              <p:nvPr/>
            </p:nvGrpSpPr>
            <p:grpSpPr>
              <a:xfrm rot="5400000">
                <a:off x="2734587" y="2370813"/>
                <a:ext cx="1897701" cy="1423276"/>
                <a:chOff x="3276600" y="2438400"/>
                <a:chExt cx="2743200" cy="2057400"/>
              </a:xfrm>
            </p:grpSpPr>
            <p:sp>
              <p:nvSpPr>
                <p:cNvPr id="3" name="Rectangle 2"/>
                <p:cNvSpPr/>
                <p:nvPr/>
              </p:nvSpPr>
              <p:spPr>
                <a:xfrm>
                  <a:off x="3276600" y="2438400"/>
                  <a:ext cx="152400" cy="20574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05200" y="3124200"/>
                  <a:ext cx="1371601" cy="762000"/>
                </a:xfrm>
                <a:prstGeom prst="rect">
                  <a:avLst/>
                </a:prstGeom>
                <a:solidFill>
                  <a:srgbClr val="FCB7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657600" y="2743792"/>
                  <a:ext cx="2286000" cy="3499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657600" y="3886200"/>
                  <a:ext cx="2286000" cy="3381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419600" y="36576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429000" y="2667000"/>
                  <a:ext cx="1676400" cy="45719"/>
                </a:xfrm>
                <a:prstGeom prst="rect">
                  <a:avLst/>
                </a:prstGeom>
                <a:solidFill>
                  <a:srgbClr val="FCB7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429000" y="4248640"/>
                  <a:ext cx="1676400" cy="45719"/>
                </a:xfrm>
                <a:prstGeom prst="rect">
                  <a:avLst/>
                </a:prstGeom>
                <a:solidFill>
                  <a:srgbClr val="FCB7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5" idx="0"/>
                  <a:endCxn id="5" idx="2"/>
                </p:cNvCxnSpPr>
                <p:nvPr/>
              </p:nvCxnSpPr>
              <p:spPr>
                <a:xfrm>
                  <a:off x="4800600" y="2743792"/>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29200" y="2743200"/>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57800" y="2743200"/>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715000" y="2743200"/>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874883" y="2743200"/>
                  <a:ext cx="11317" cy="362139"/>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486400" y="2743200"/>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0" y="2743200"/>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343400" y="2743200"/>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114800" y="2743200"/>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00600" y="3905653"/>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029200" y="3905061"/>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257800" y="3905061"/>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715000" y="3905061"/>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874883" y="3905061"/>
                  <a:ext cx="11317" cy="362139"/>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6400" y="3905061"/>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572000" y="3905061"/>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343400" y="3905061"/>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114800" y="3905061"/>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rapezoid 6"/>
                <p:cNvSpPr/>
                <p:nvPr/>
              </p:nvSpPr>
              <p:spPr>
                <a:xfrm rot="16200000">
                  <a:off x="4724400" y="2889706"/>
                  <a:ext cx="1371600" cy="1219200"/>
                </a:xfrm>
                <a:prstGeom prst="trapezoid">
                  <a:avLst/>
                </a:prstGeom>
                <a:solidFill>
                  <a:srgbClr val="FCB7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32"/>
              <p:cNvPicPr>
                <a:picLocks noChangeAspect="1"/>
              </p:cNvPicPr>
              <p:nvPr/>
            </p:nvPicPr>
            <p:blipFill>
              <a:blip r:embed="rId5" cstate="print"/>
              <a:stretch>
                <a:fillRect/>
              </a:stretch>
            </p:blipFill>
            <p:spPr>
              <a:xfrm>
                <a:off x="3352800" y="3540687"/>
                <a:ext cx="630146" cy="421713"/>
              </a:xfrm>
              <a:prstGeom prst="rect">
                <a:avLst/>
              </a:prstGeom>
            </p:spPr>
          </p:pic>
        </p:grpSp>
      </p:grpSp>
      <p:sp>
        <p:nvSpPr>
          <p:cNvPr id="46" name="Rectangular Callout 45"/>
          <p:cNvSpPr/>
          <p:nvPr/>
        </p:nvSpPr>
        <p:spPr>
          <a:xfrm>
            <a:off x="4739984" y="4114800"/>
            <a:ext cx="2575216" cy="1066800"/>
          </a:xfrm>
          <a:prstGeom prst="wedgeRectCallout">
            <a:avLst>
              <a:gd name="adj1" fmla="val -98572"/>
              <a:gd name="adj2" fmla="val -17451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Push Backfill Parallel with Wall – Keep a minimum of 3’ From Wall</a:t>
            </a:r>
          </a:p>
        </p:txBody>
      </p:sp>
    </p:spTree>
    <p:extLst>
      <p:ext uri="{BB962C8B-B14F-4D97-AF65-F5344CB8AC3E}">
        <p14:creationId xmlns="" xmlns:p14="http://schemas.microsoft.com/office/powerpoint/2010/main" val="389371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2000" fill="hold"/>
                                        <p:tgtEl>
                                          <p:spTgt spid="54"/>
                                        </p:tgtEl>
                                        <p:attrNameLst>
                                          <p:attrName>ppt_x</p:attrName>
                                          <p:attrName>ppt_y</p:attrName>
                                        </p:attrNameLst>
                                      </p:cBhvr>
                                    </p:animMotion>
                                  </p:childTnLst>
                                </p:cTn>
                              </p:par>
                            </p:childTnLst>
                          </p:cTn>
                        </p:par>
                        <p:par>
                          <p:cTn id="7" fill="hold">
                            <p:stCondLst>
                              <p:cond delay="2000"/>
                            </p:stCondLst>
                            <p:childTnLst>
                              <p:par>
                                <p:cTn id="8" presetID="10" presetClass="entr" presetSubtype="0" fill="hold" grpId="0" nodeType="afterEffect">
                                  <p:stCondLst>
                                    <p:cond delay="25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750"/>
                                        <p:tgtEl>
                                          <p:spTgt spid="46"/>
                                        </p:tgtEl>
                                      </p:cBhvr>
                                    </p:animEffect>
                                  </p:childTnLst>
                                </p:cTn>
                              </p:par>
                            </p:childTnLst>
                          </p:cTn>
                        </p:par>
                        <p:par>
                          <p:cTn id="11" fill="hold">
                            <p:stCondLst>
                              <p:cond delay="3000"/>
                            </p:stCondLst>
                            <p:childTnLst>
                              <p:par>
                                <p:cTn id="12" presetID="10" presetClass="entr" presetSubtype="0" fill="hold" grpId="0" nodeType="afterEffect">
                                  <p:stCondLst>
                                    <p:cond delay="25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7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36904" y="853432"/>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Earthwork – Loose Lift</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smtClean="0">
                <a:ln>
                  <a:solidFill>
                    <a:schemeClr val="tx1"/>
                  </a:solidFill>
                </a:ln>
                <a:solidFill>
                  <a:schemeClr val="bg1"/>
                </a:solidFill>
              </a:rPr>
              <a:t>5/07/2015</a:t>
            </a:r>
          </a:p>
          <a:p>
            <a:r>
              <a:rPr lang="en-US" b="1" dirty="0" smtClean="0">
                <a:ln>
                  <a:solidFill>
                    <a:schemeClr val="tx1"/>
                  </a:solidFill>
                </a:ln>
                <a:solidFill>
                  <a:schemeClr val="bg1"/>
                </a:solidFill>
              </a:rPr>
              <a:t>9:18 </a:t>
            </a:r>
            <a:r>
              <a:rPr lang="en-US" b="1" dirty="0">
                <a:ln>
                  <a:solidFill>
                    <a:schemeClr val="tx1"/>
                  </a:solidFill>
                </a:ln>
                <a:solidFill>
                  <a:schemeClr val="bg1"/>
                </a:solidFill>
              </a:rPr>
              <a:t>A</a:t>
            </a:r>
            <a:r>
              <a:rPr lang="en-US" b="1" dirty="0" smtClean="0">
                <a:ln>
                  <a:solidFill>
                    <a:schemeClr val="tx1"/>
                  </a:solidFill>
                </a:ln>
                <a:solidFill>
                  <a:schemeClr val="bg1"/>
                </a:solidFill>
              </a:rPr>
              <a:t>M</a:t>
            </a:r>
            <a:endParaRPr lang="en-US" b="1" dirty="0">
              <a:ln>
                <a:solidFill>
                  <a:schemeClr val="tx1"/>
                </a:solidFill>
              </a:ln>
              <a:solidFill>
                <a:schemeClr val="bg1"/>
              </a:solidFill>
            </a:endParaRP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cxnSp>
        <p:nvCxnSpPr>
          <p:cNvPr id="10" name="Straight Connector 9"/>
          <p:cNvCxnSpPr/>
          <p:nvPr/>
        </p:nvCxnSpPr>
        <p:spPr>
          <a:xfrm flipV="1">
            <a:off x="2667000" y="3017065"/>
            <a:ext cx="14478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667000" y="3124200"/>
            <a:ext cx="14478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ular Callout 11"/>
          <p:cNvSpPr/>
          <p:nvPr/>
        </p:nvSpPr>
        <p:spPr>
          <a:xfrm>
            <a:off x="2743200" y="923129"/>
            <a:ext cx="4572000" cy="1357580"/>
          </a:xfrm>
          <a:prstGeom prst="wedgeRectCallout">
            <a:avLst>
              <a:gd name="adj1" fmla="val -42002"/>
              <a:gd name="adj2" fmla="val 10694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Lift Thickness:  </a:t>
            </a:r>
          </a:p>
          <a:p>
            <a:pPr algn="ctr"/>
            <a:r>
              <a:rPr lang="en-US" b="1" dirty="0" smtClean="0"/>
              <a:t>8” Maximum Loose Lift</a:t>
            </a:r>
          </a:p>
          <a:p>
            <a:pPr algn="ctr"/>
            <a:r>
              <a:rPr lang="en-US" dirty="0" smtClean="0"/>
              <a:t>Note:  Fabric is about 12” wide.  For sand backfill, an 8” loose lift will compact to a final thickness of about 6”</a:t>
            </a:r>
            <a:endParaRPr lang="en-US" dirty="0"/>
          </a:p>
        </p:txBody>
      </p:sp>
      <p:sp>
        <p:nvSpPr>
          <p:cNvPr id="13" name="Rectangle 12"/>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TextBox 13"/>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5" name="Rectangle 14"/>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TextBox 15"/>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Tree>
    <p:extLst>
      <p:ext uri="{BB962C8B-B14F-4D97-AF65-F5344CB8AC3E}">
        <p14:creationId xmlns="" xmlns:p14="http://schemas.microsoft.com/office/powerpoint/2010/main" val="116658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36904" y="852678"/>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Earthwork – Loose Lift</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smtClean="0">
                <a:ln>
                  <a:solidFill>
                    <a:schemeClr val="tx1"/>
                  </a:solidFill>
                </a:ln>
                <a:solidFill>
                  <a:schemeClr val="bg1"/>
                </a:solidFill>
              </a:rPr>
              <a:t>5/07/2015</a:t>
            </a:r>
          </a:p>
          <a:p>
            <a:r>
              <a:rPr lang="en-US" b="1" dirty="0" smtClean="0">
                <a:ln>
                  <a:solidFill>
                    <a:schemeClr val="tx1"/>
                  </a:solidFill>
                </a:ln>
                <a:solidFill>
                  <a:schemeClr val="bg1"/>
                </a:solidFill>
              </a:rPr>
              <a:t>9:27 </a:t>
            </a:r>
            <a:r>
              <a:rPr lang="en-US" b="1" dirty="0">
                <a:ln>
                  <a:solidFill>
                    <a:schemeClr val="tx1"/>
                  </a:solidFill>
                </a:ln>
                <a:solidFill>
                  <a:schemeClr val="bg1"/>
                </a:solidFill>
              </a:rPr>
              <a:t>A</a:t>
            </a:r>
            <a:r>
              <a:rPr lang="en-US" b="1" dirty="0" smtClean="0">
                <a:ln>
                  <a:solidFill>
                    <a:schemeClr val="tx1"/>
                  </a:solidFill>
                </a:ln>
                <a:solidFill>
                  <a:schemeClr val="bg1"/>
                </a:solidFill>
              </a:rPr>
              <a:t>M</a:t>
            </a:r>
            <a:endParaRPr lang="en-US" b="1" dirty="0">
              <a:ln>
                <a:solidFill>
                  <a:schemeClr val="tx1"/>
                </a:solidFill>
              </a:ln>
              <a:solidFill>
                <a:schemeClr val="bg1"/>
              </a:solidFill>
            </a:endParaRP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cxnSp>
        <p:nvCxnSpPr>
          <p:cNvPr id="9" name="Straight Connector 8"/>
          <p:cNvCxnSpPr/>
          <p:nvPr/>
        </p:nvCxnSpPr>
        <p:spPr>
          <a:xfrm flipV="1">
            <a:off x="2667000" y="3017065"/>
            <a:ext cx="14478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667000" y="3124200"/>
            <a:ext cx="14478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ular Callout 10"/>
          <p:cNvSpPr/>
          <p:nvPr/>
        </p:nvSpPr>
        <p:spPr>
          <a:xfrm>
            <a:off x="1663888" y="4495800"/>
            <a:ext cx="2450912" cy="1245458"/>
          </a:xfrm>
          <a:prstGeom prst="wedgeRectCallout">
            <a:avLst>
              <a:gd name="adj1" fmla="val -8493"/>
              <a:gd name="adj2" fmla="val -15096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Lift Thickness:  </a:t>
            </a:r>
          </a:p>
          <a:p>
            <a:pPr algn="ctr"/>
            <a:r>
              <a:rPr lang="en-US" b="1" dirty="0" smtClean="0"/>
              <a:t>8” Maximum Loose Lift</a:t>
            </a:r>
          </a:p>
          <a:p>
            <a:pPr algn="ctr"/>
            <a:r>
              <a:rPr lang="en-US" dirty="0" smtClean="0"/>
              <a:t>Loose lift appears to be between 6-8”</a:t>
            </a:r>
            <a:endParaRPr lang="en-US" dirty="0"/>
          </a:p>
        </p:txBody>
      </p:sp>
      <p:sp>
        <p:nvSpPr>
          <p:cNvPr id="12" name="Rectangle 11"/>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4" name="Rectangle 13"/>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TextBox 14"/>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Tree>
    <p:extLst>
      <p:ext uri="{BB962C8B-B14F-4D97-AF65-F5344CB8AC3E}">
        <p14:creationId xmlns="" xmlns:p14="http://schemas.microsoft.com/office/powerpoint/2010/main" val="218305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36904" y="861023"/>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Earthwork – Loose Lift</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smtClean="0">
                <a:ln>
                  <a:solidFill>
                    <a:schemeClr val="tx1"/>
                  </a:solidFill>
                </a:ln>
                <a:solidFill>
                  <a:schemeClr val="bg1"/>
                </a:solidFill>
              </a:rPr>
              <a:t>5/07/2015</a:t>
            </a:r>
          </a:p>
          <a:p>
            <a:r>
              <a:rPr lang="en-US" b="1" dirty="0" smtClean="0">
                <a:ln>
                  <a:solidFill>
                    <a:schemeClr val="tx1"/>
                  </a:solidFill>
                </a:ln>
                <a:solidFill>
                  <a:schemeClr val="bg1"/>
                </a:solidFill>
              </a:rPr>
              <a:t>9:40 </a:t>
            </a:r>
            <a:r>
              <a:rPr lang="en-US" b="1" dirty="0">
                <a:ln>
                  <a:solidFill>
                    <a:schemeClr val="tx1"/>
                  </a:solidFill>
                </a:ln>
                <a:solidFill>
                  <a:schemeClr val="bg1"/>
                </a:solidFill>
              </a:rPr>
              <a:t>A</a:t>
            </a:r>
            <a:r>
              <a:rPr lang="en-US" b="1" dirty="0" smtClean="0">
                <a:ln>
                  <a:solidFill>
                    <a:schemeClr val="tx1"/>
                  </a:solidFill>
                </a:ln>
                <a:solidFill>
                  <a:schemeClr val="bg1"/>
                </a:solidFill>
              </a:rPr>
              <a:t>M</a:t>
            </a:r>
            <a:endParaRPr lang="en-US" b="1" dirty="0">
              <a:ln>
                <a:solidFill>
                  <a:schemeClr val="tx1"/>
                </a:solidFill>
              </a:ln>
              <a:solidFill>
                <a:schemeClr val="bg1"/>
              </a:solidFill>
            </a:endParaRP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cxnSp>
        <p:nvCxnSpPr>
          <p:cNvPr id="9" name="Straight Connector 8"/>
          <p:cNvCxnSpPr/>
          <p:nvPr/>
        </p:nvCxnSpPr>
        <p:spPr>
          <a:xfrm flipV="1">
            <a:off x="2667000" y="3017065"/>
            <a:ext cx="14478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667000" y="3124200"/>
            <a:ext cx="14478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ular Callout 10"/>
          <p:cNvSpPr/>
          <p:nvPr/>
        </p:nvSpPr>
        <p:spPr>
          <a:xfrm>
            <a:off x="3727544" y="4128790"/>
            <a:ext cx="3212912" cy="1612085"/>
          </a:xfrm>
          <a:prstGeom prst="wedgeRectCallout">
            <a:avLst>
              <a:gd name="adj1" fmla="val -73699"/>
              <a:gd name="adj2" fmla="val -10512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Lift Thickness:  </a:t>
            </a:r>
          </a:p>
          <a:p>
            <a:pPr algn="ctr"/>
            <a:r>
              <a:rPr lang="en-US" b="1" dirty="0" smtClean="0"/>
              <a:t>8” Maximum Loose Lift</a:t>
            </a:r>
          </a:p>
          <a:p>
            <a:pPr algn="ctr"/>
            <a:r>
              <a:rPr lang="en-US" dirty="0" smtClean="0"/>
              <a:t>Lift is being compacted properly.  It is now clear that the lift was placed at the proper thickness.</a:t>
            </a:r>
            <a:endParaRPr lang="en-US" dirty="0"/>
          </a:p>
        </p:txBody>
      </p:sp>
      <p:sp>
        <p:nvSpPr>
          <p:cNvPr id="12" name="Rectangle 11"/>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4" name="Rectangle 13"/>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TextBox 14"/>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Tree>
    <p:extLst>
      <p:ext uri="{BB962C8B-B14F-4D97-AF65-F5344CB8AC3E}">
        <p14:creationId xmlns="" xmlns:p14="http://schemas.microsoft.com/office/powerpoint/2010/main" val="229076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36904" y="861023"/>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Earthwork – Loose Lift</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smtClean="0">
                <a:ln>
                  <a:solidFill>
                    <a:schemeClr val="tx1"/>
                  </a:solidFill>
                </a:ln>
                <a:solidFill>
                  <a:schemeClr val="bg1"/>
                </a:solidFill>
              </a:rPr>
              <a:t>5/07/2015</a:t>
            </a:r>
          </a:p>
          <a:p>
            <a:r>
              <a:rPr lang="en-US" b="1" dirty="0" smtClean="0">
                <a:ln>
                  <a:solidFill>
                    <a:schemeClr val="tx1"/>
                  </a:solidFill>
                </a:ln>
                <a:solidFill>
                  <a:schemeClr val="bg1"/>
                </a:solidFill>
              </a:rPr>
              <a:t>9:40 </a:t>
            </a:r>
            <a:r>
              <a:rPr lang="en-US" b="1" dirty="0">
                <a:ln>
                  <a:solidFill>
                    <a:schemeClr val="tx1"/>
                  </a:solidFill>
                </a:ln>
                <a:solidFill>
                  <a:schemeClr val="bg1"/>
                </a:solidFill>
              </a:rPr>
              <a:t>A</a:t>
            </a:r>
            <a:r>
              <a:rPr lang="en-US" b="1" dirty="0" smtClean="0">
                <a:ln>
                  <a:solidFill>
                    <a:schemeClr val="tx1"/>
                  </a:solidFill>
                </a:ln>
                <a:solidFill>
                  <a:schemeClr val="bg1"/>
                </a:solidFill>
              </a:rPr>
              <a:t>M</a:t>
            </a:r>
            <a:endParaRPr lang="en-US" b="1" dirty="0">
              <a:ln>
                <a:solidFill>
                  <a:schemeClr val="tx1"/>
                </a:solidFill>
              </a:ln>
              <a:solidFill>
                <a:schemeClr val="bg1"/>
              </a:solidFill>
            </a:endParaRP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cxnSp>
        <p:nvCxnSpPr>
          <p:cNvPr id="9" name="Straight Connector 8"/>
          <p:cNvCxnSpPr/>
          <p:nvPr/>
        </p:nvCxnSpPr>
        <p:spPr>
          <a:xfrm flipV="1">
            <a:off x="2667000" y="3017065"/>
            <a:ext cx="14478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667000" y="3124200"/>
            <a:ext cx="14478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ular Callout 10"/>
          <p:cNvSpPr/>
          <p:nvPr/>
        </p:nvSpPr>
        <p:spPr>
          <a:xfrm>
            <a:off x="3727544" y="4128790"/>
            <a:ext cx="3212912" cy="1612085"/>
          </a:xfrm>
          <a:prstGeom prst="wedgeRectCallout">
            <a:avLst>
              <a:gd name="adj1" fmla="val -73699"/>
              <a:gd name="adj2" fmla="val -10512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Lift Thickness within 3’ of Wall:  </a:t>
            </a:r>
          </a:p>
          <a:p>
            <a:pPr algn="ctr"/>
            <a:r>
              <a:rPr lang="en-US" b="1" dirty="0" smtClean="0"/>
              <a:t>5” Maximum Loose Lift</a:t>
            </a:r>
          </a:p>
          <a:p>
            <a:pPr algn="ctr"/>
            <a:r>
              <a:rPr lang="en-US" dirty="0" smtClean="0"/>
              <a:t>Within 3’ of the wall, the maximum loose lift thickness is to be 5” (731.11)</a:t>
            </a:r>
            <a:endParaRPr lang="en-US" dirty="0"/>
          </a:p>
        </p:txBody>
      </p:sp>
      <p:sp>
        <p:nvSpPr>
          <p:cNvPr id="12" name="Rectangle 11"/>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4" name="Rectangle 13"/>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TextBox 14"/>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Tree>
    <p:extLst>
      <p:ext uri="{BB962C8B-B14F-4D97-AF65-F5344CB8AC3E}">
        <p14:creationId xmlns="" xmlns:p14="http://schemas.microsoft.com/office/powerpoint/2010/main" val="337032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Mechanically Stabilized Earth Walls</a:t>
            </a:r>
          </a:p>
          <a:p>
            <a:pPr algn="l">
              <a:lnSpc>
                <a:spcPct val="90000"/>
              </a:lnSpc>
            </a:pPr>
            <a:r>
              <a:rPr lang="en-US" sz="2400" dirty="0" smtClean="0">
                <a:solidFill>
                  <a:schemeClr val="bg1">
                    <a:lumMod val="50000"/>
                  </a:schemeClr>
                </a:solidFill>
                <a:latin typeface="Impact"/>
                <a:cs typeface="Impact"/>
              </a:rPr>
              <a:t>Construction Methods of 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pic>
        <p:nvPicPr>
          <p:cNvPr id="3" name="Picture 2" descr="Z:\sremias\Random\Useful Logos\Purdue.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5" name="TextBox 4"/>
          <p:cNvSpPr txBox="1"/>
          <p:nvPr/>
        </p:nvSpPr>
        <p:spPr>
          <a:xfrm>
            <a:off x="152400" y="2150745"/>
            <a:ext cx="8686800" cy="2954655"/>
          </a:xfrm>
          <a:prstGeom prst="rect">
            <a:avLst/>
          </a:prstGeom>
          <a:noFill/>
        </p:spPr>
        <p:txBody>
          <a:bodyPr wrap="square" rtlCol="0">
            <a:spAutoFit/>
          </a:bodyPr>
          <a:lstStyle/>
          <a:p>
            <a:r>
              <a:rPr lang="en-US" sz="2400" dirty="0" smtClean="0"/>
              <a:t>The following presentation contains “Points of Emphasis” for construction of MSE Walls.  It is recommended viewing for any INDOT or consultant team involved in a contract that includes this type of work.  It is further recommended that, prior to construction, the presentation be viewed jointly by the inspection team and any contractor personnel that will be specifically responsible for constructing MSE Walls on their project.</a:t>
            </a:r>
            <a:endParaRPr lang="en-US" sz="2400" dirty="0"/>
          </a:p>
          <a:p>
            <a:endParaRPr lang="en-US" dirty="0"/>
          </a:p>
        </p:txBody>
      </p:sp>
    </p:spTree>
    <p:extLst>
      <p:ext uri="{BB962C8B-B14F-4D97-AF65-F5344CB8AC3E}">
        <p14:creationId xmlns="" xmlns:p14="http://schemas.microsoft.com/office/powerpoint/2010/main" val="9425432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36904" y="852678"/>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Backfill Compaction</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smtClean="0">
                <a:ln>
                  <a:solidFill>
                    <a:schemeClr val="tx1"/>
                  </a:solidFill>
                </a:ln>
                <a:solidFill>
                  <a:schemeClr val="bg1"/>
                </a:solidFill>
              </a:rPr>
              <a:t>5/07/2015</a:t>
            </a:r>
          </a:p>
          <a:p>
            <a:r>
              <a:rPr lang="en-US" b="1" dirty="0" smtClean="0">
                <a:ln>
                  <a:solidFill>
                    <a:schemeClr val="tx1"/>
                  </a:solidFill>
                </a:ln>
                <a:solidFill>
                  <a:schemeClr val="bg1"/>
                </a:solidFill>
              </a:rPr>
              <a:t>9:36 </a:t>
            </a:r>
            <a:r>
              <a:rPr lang="en-US" b="1" dirty="0">
                <a:ln>
                  <a:solidFill>
                    <a:schemeClr val="tx1"/>
                  </a:solidFill>
                </a:ln>
                <a:solidFill>
                  <a:schemeClr val="bg1"/>
                </a:solidFill>
              </a:rPr>
              <a:t>A</a:t>
            </a:r>
            <a:r>
              <a:rPr lang="en-US" b="1" dirty="0" smtClean="0">
                <a:ln>
                  <a:solidFill>
                    <a:schemeClr val="tx1"/>
                  </a:solidFill>
                </a:ln>
                <a:solidFill>
                  <a:schemeClr val="bg1"/>
                </a:solidFill>
              </a:rPr>
              <a:t>M</a:t>
            </a:r>
            <a:endParaRPr lang="en-US" b="1" dirty="0">
              <a:ln>
                <a:solidFill>
                  <a:schemeClr val="tx1"/>
                </a:solidFill>
              </a:ln>
              <a:solidFill>
                <a:schemeClr val="bg1"/>
              </a:solidFill>
            </a:endParaRP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9" name="Rectangular Callout 8"/>
          <p:cNvSpPr/>
          <p:nvPr/>
        </p:nvSpPr>
        <p:spPr>
          <a:xfrm>
            <a:off x="4419717" y="4546454"/>
            <a:ext cx="3886200" cy="1685736"/>
          </a:xfrm>
          <a:prstGeom prst="wedgeRectCallout">
            <a:avLst>
              <a:gd name="adj1" fmla="val -54454"/>
              <a:gd name="adj2" fmla="val -12773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Roller is too close to the wall.  </a:t>
            </a:r>
          </a:p>
          <a:p>
            <a:pPr algn="ctr"/>
            <a:r>
              <a:rPr lang="en-US" dirty="0" smtClean="0"/>
              <a:t>During compaction, roller must not get any closer than 3 feet to the wall.  Damage to straps or wall is possible.</a:t>
            </a:r>
            <a:endParaRPr lang="en-US" dirty="0"/>
          </a:p>
        </p:txBody>
      </p:sp>
      <p:cxnSp>
        <p:nvCxnSpPr>
          <p:cNvPr id="11" name="Straight Arrow Connector 10"/>
          <p:cNvCxnSpPr/>
          <p:nvPr/>
        </p:nvCxnSpPr>
        <p:spPr>
          <a:xfrm>
            <a:off x="3926188" y="3089421"/>
            <a:ext cx="264812" cy="110979"/>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TextBox 11"/>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3" name="Rectangle 12"/>
          <p:cNvSpPr/>
          <p:nvPr/>
        </p:nvSpPr>
        <p:spPr>
          <a:xfrm>
            <a:off x="6477000" y="210420"/>
            <a:ext cx="457200" cy="4572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TextBox 13"/>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Tree>
    <p:extLst>
      <p:ext uri="{BB962C8B-B14F-4D97-AF65-F5344CB8AC3E}">
        <p14:creationId xmlns="" xmlns:p14="http://schemas.microsoft.com/office/powerpoint/2010/main" val="339430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36904" y="852678"/>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Backfill Compaction</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smtClean="0">
                <a:ln>
                  <a:solidFill>
                    <a:schemeClr val="tx1"/>
                  </a:solidFill>
                </a:ln>
                <a:solidFill>
                  <a:schemeClr val="bg1"/>
                </a:solidFill>
              </a:rPr>
              <a:t>5/07/2015</a:t>
            </a:r>
          </a:p>
          <a:p>
            <a:r>
              <a:rPr lang="en-US" b="1" dirty="0" smtClean="0">
                <a:ln>
                  <a:solidFill>
                    <a:schemeClr val="tx1"/>
                  </a:solidFill>
                </a:ln>
                <a:solidFill>
                  <a:schemeClr val="bg1"/>
                </a:solidFill>
              </a:rPr>
              <a:t>11:45 </a:t>
            </a:r>
            <a:r>
              <a:rPr lang="en-US" b="1" dirty="0">
                <a:ln>
                  <a:solidFill>
                    <a:schemeClr val="tx1"/>
                  </a:solidFill>
                </a:ln>
                <a:solidFill>
                  <a:schemeClr val="bg1"/>
                </a:solidFill>
              </a:rPr>
              <a:t>A</a:t>
            </a:r>
            <a:r>
              <a:rPr lang="en-US" b="1" dirty="0" smtClean="0">
                <a:ln>
                  <a:solidFill>
                    <a:schemeClr val="tx1"/>
                  </a:solidFill>
                </a:ln>
                <a:solidFill>
                  <a:schemeClr val="bg1"/>
                </a:solidFill>
              </a:rPr>
              <a:t>M</a:t>
            </a:r>
            <a:endParaRPr lang="en-US" b="1" dirty="0">
              <a:ln>
                <a:solidFill>
                  <a:schemeClr val="tx1"/>
                </a:solidFill>
              </a:ln>
              <a:solidFill>
                <a:schemeClr val="bg1"/>
              </a:solidFill>
            </a:endParaRP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10" name="Rectangle 9"/>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2" name="Rectangle 11"/>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
        <p:nvSpPr>
          <p:cNvPr id="14" name="Rectangular Callout 13"/>
          <p:cNvSpPr/>
          <p:nvPr/>
        </p:nvSpPr>
        <p:spPr>
          <a:xfrm>
            <a:off x="1524000" y="4191000"/>
            <a:ext cx="3257739" cy="1685736"/>
          </a:xfrm>
          <a:prstGeom prst="wedgeRectCallout">
            <a:avLst>
              <a:gd name="adj1" fmla="val -5063"/>
              <a:gd name="adj2" fmla="val -11269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5 Passes of Plate Compactor within 3 Feet of Wall</a:t>
            </a:r>
          </a:p>
          <a:p>
            <a:pPr algn="ctr"/>
            <a:r>
              <a:rPr lang="en-US" dirty="0" smtClean="0"/>
              <a:t>This is proper compaction within 3 feet of the wall.  A minimum of 5 passes should be made to make 95% compaction.</a:t>
            </a:r>
            <a:endParaRPr lang="en-US" dirty="0"/>
          </a:p>
        </p:txBody>
      </p:sp>
    </p:spTree>
    <p:extLst>
      <p:ext uri="{BB962C8B-B14F-4D97-AF65-F5344CB8AC3E}">
        <p14:creationId xmlns="" xmlns:p14="http://schemas.microsoft.com/office/powerpoint/2010/main" val="244620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36904" y="852678"/>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Reinforcement Straps</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smtClean="0">
                <a:ln>
                  <a:solidFill>
                    <a:schemeClr val="tx1"/>
                  </a:solidFill>
                </a:ln>
                <a:solidFill>
                  <a:schemeClr val="bg1"/>
                </a:solidFill>
              </a:rPr>
              <a:t>5/07/2015</a:t>
            </a:r>
          </a:p>
          <a:p>
            <a:r>
              <a:rPr lang="en-US" b="1" dirty="0" smtClean="0">
                <a:ln>
                  <a:solidFill>
                    <a:schemeClr val="tx1"/>
                  </a:solidFill>
                </a:ln>
                <a:solidFill>
                  <a:schemeClr val="bg1"/>
                </a:solidFill>
              </a:rPr>
              <a:t>1:59 PM</a:t>
            </a:r>
            <a:endParaRPr lang="en-US" b="1" dirty="0">
              <a:ln>
                <a:solidFill>
                  <a:schemeClr val="tx1"/>
                </a:solidFill>
              </a:ln>
              <a:solidFill>
                <a:schemeClr val="bg1"/>
              </a:solidFill>
            </a:endParaRP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cxnSp>
        <p:nvCxnSpPr>
          <p:cNvPr id="10" name="Straight Arrow Connector 9"/>
          <p:cNvCxnSpPr/>
          <p:nvPr/>
        </p:nvCxnSpPr>
        <p:spPr>
          <a:xfrm flipV="1">
            <a:off x="1676400" y="2819400"/>
            <a:ext cx="990600" cy="381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676400" y="3048000"/>
            <a:ext cx="990600" cy="1524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ular Callout 14"/>
          <p:cNvSpPr/>
          <p:nvPr/>
        </p:nvSpPr>
        <p:spPr>
          <a:xfrm>
            <a:off x="1219200" y="1557535"/>
            <a:ext cx="1371600" cy="553819"/>
          </a:xfrm>
          <a:prstGeom prst="wedgeRectCallout">
            <a:avLst>
              <a:gd name="adj1" fmla="val 49134"/>
              <a:gd name="adj2" fmla="val 16875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Wall Brackets</a:t>
            </a:r>
          </a:p>
        </p:txBody>
      </p:sp>
      <p:sp>
        <p:nvSpPr>
          <p:cNvPr id="12" name="Rectangle 11"/>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4" name="Rectangle 13"/>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TextBox 15"/>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Tree>
    <p:extLst>
      <p:ext uri="{BB962C8B-B14F-4D97-AF65-F5344CB8AC3E}">
        <p14:creationId xmlns="" xmlns:p14="http://schemas.microsoft.com/office/powerpoint/2010/main" val="33208334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36904" y="852678"/>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Reinforcement Straps</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smtClean="0">
                <a:ln>
                  <a:solidFill>
                    <a:schemeClr val="tx1"/>
                  </a:solidFill>
                </a:ln>
                <a:solidFill>
                  <a:schemeClr val="bg1"/>
                </a:solidFill>
              </a:rPr>
              <a:t>5/07/2015</a:t>
            </a:r>
          </a:p>
          <a:p>
            <a:r>
              <a:rPr lang="en-US" b="1" dirty="0" smtClean="0">
                <a:ln>
                  <a:solidFill>
                    <a:schemeClr val="tx1"/>
                  </a:solidFill>
                </a:ln>
                <a:solidFill>
                  <a:schemeClr val="bg1"/>
                </a:solidFill>
              </a:rPr>
              <a:t>1:59 PM</a:t>
            </a:r>
            <a:endParaRPr lang="en-US" b="1" dirty="0">
              <a:ln>
                <a:solidFill>
                  <a:schemeClr val="tx1"/>
                </a:solidFill>
              </a:ln>
              <a:solidFill>
                <a:schemeClr val="bg1"/>
              </a:solidFill>
            </a:endParaRP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grpSp>
        <p:nvGrpSpPr>
          <p:cNvPr id="2" name="Group 1"/>
          <p:cNvGrpSpPr/>
          <p:nvPr/>
        </p:nvGrpSpPr>
        <p:grpSpPr>
          <a:xfrm>
            <a:off x="685800" y="3795057"/>
            <a:ext cx="4800600" cy="2743200"/>
            <a:chOff x="228600" y="2590800"/>
            <a:chExt cx="4800600" cy="2743200"/>
          </a:xfrm>
        </p:grpSpPr>
        <p:sp>
          <p:nvSpPr>
            <p:cNvPr id="16" name="Rectangular Callout 15"/>
            <p:cNvSpPr/>
            <p:nvPr/>
          </p:nvSpPr>
          <p:spPr>
            <a:xfrm>
              <a:off x="228600" y="2590800"/>
              <a:ext cx="4800600" cy="2743200"/>
            </a:xfrm>
            <a:prstGeom prst="wedgeRectCallout">
              <a:avLst>
                <a:gd name="adj1" fmla="val 48978"/>
                <a:gd name="adj2" fmla="val -83328"/>
              </a:avLst>
            </a:prstGeom>
          </p:spPr>
          <p:style>
            <a:lnRef idx="2">
              <a:schemeClr val="dk1"/>
            </a:lnRef>
            <a:fillRef idx="1">
              <a:schemeClr val="lt1"/>
            </a:fillRef>
            <a:effectRef idx="0">
              <a:schemeClr val="dk1"/>
            </a:effectRef>
            <a:fontRef idx="minor">
              <a:schemeClr val="dk1"/>
            </a:fontRef>
          </p:style>
          <p:txBody>
            <a:bodyPr rtlCol="0" anchor="t"/>
            <a:lstStyle/>
            <a:p>
              <a:r>
                <a:rPr lang="en-US" b="1" dirty="0" smtClean="0"/>
                <a:t>          </a:t>
              </a:r>
              <a:r>
                <a:rPr lang="en-US" b="1" dirty="0" smtClean="0">
                  <a:solidFill>
                    <a:srgbClr val="FF0000"/>
                  </a:solidFill>
                </a:rPr>
                <a:t>Incorrect:</a:t>
              </a:r>
              <a:r>
                <a:rPr lang="en-US" b="1" dirty="0" smtClean="0"/>
                <a:t>                            </a:t>
              </a:r>
              <a:r>
                <a:rPr lang="en-US" b="1" dirty="0" smtClean="0">
                  <a:solidFill>
                    <a:srgbClr val="00B050"/>
                  </a:solidFill>
                </a:rPr>
                <a:t>Correct:</a:t>
              </a:r>
            </a:p>
          </p:txBody>
        </p:sp>
        <p:pic>
          <p:nvPicPr>
            <p:cNvPr id="12" name="Picture 11"/>
            <p:cNvPicPr>
              <a:picLocks noChangeAspect="1"/>
            </p:cNvPicPr>
            <p:nvPr/>
          </p:nvPicPr>
          <p:blipFill rotWithShape="1">
            <a:blip r:embed="rId5" cstate="print">
              <a:extLst>
                <a:ext uri="{28A0092B-C50C-407E-A947-70E740481C1C}">
                  <a14:useLocalDpi xmlns="" xmlns:a14="http://schemas.microsoft.com/office/drawing/2010/main" val="0"/>
                </a:ext>
              </a:extLst>
            </a:blip>
            <a:srcRect t="11528" r="57976" b="24665"/>
            <a:stretch/>
          </p:blipFill>
          <p:spPr>
            <a:xfrm>
              <a:off x="362379" y="2971800"/>
              <a:ext cx="1847421" cy="2103761"/>
            </a:xfrm>
            <a:prstGeom prst="rect">
              <a:avLst/>
            </a:prstGeom>
          </p:spPr>
        </p:pic>
        <p:pic>
          <p:nvPicPr>
            <p:cNvPr id="13" name="Picture 12"/>
            <p:cNvPicPr>
              <a:picLocks noChangeAspect="1"/>
            </p:cNvPicPr>
            <p:nvPr/>
          </p:nvPicPr>
          <p:blipFill rotWithShape="1">
            <a:blip r:embed="rId6" cstate="print">
              <a:extLst>
                <a:ext uri="{28A0092B-C50C-407E-A947-70E740481C1C}">
                  <a14:useLocalDpi xmlns="" xmlns:a14="http://schemas.microsoft.com/office/drawing/2010/main" val="0"/>
                </a:ext>
              </a:extLst>
            </a:blip>
            <a:srcRect l="43058" t="24873" r="24829" b="28173"/>
            <a:stretch/>
          </p:blipFill>
          <p:spPr>
            <a:xfrm>
              <a:off x="2318998" y="2971801"/>
              <a:ext cx="2557802" cy="2103760"/>
            </a:xfrm>
            <a:prstGeom prst="rect">
              <a:avLst/>
            </a:prstGeom>
          </p:spPr>
        </p:pic>
      </p:grpSp>
      <p:sp>
        <p:nvSpPr>
          <p:cNvPr id="14" name="Rectangle 13"/>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TextBox 14"/>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7" name="Rectangle 16"/>
          <p:cNvSpPr/>
          <p:nvPr/>
        </p:nvSpPr>
        <p:spPr>
          <a:xfrm>
            <a:off x="6477000" y="210420"/>
            <a:ext cx="457200" cy="4572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TextBox 17"/>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
        <p:nvSpPr>
          <p:cNvPr id="19" name="Rectangular Callout 18"/>
          <p:cNvSpPr/>
          <p:nvPr/>
        </p:nvSpPr>
        <p:spPr>
          <a:xfrm>
            <a:off x="2209800" y="1179360"/>
            <a:ext cx="2245954" cy="1267609"/>
          </a:xfrm>
          <a:prstGeom prst="wedgeRectCallout">
            <a:avLst>
              <a:gd name="adj1" fmla="val 97454"/>
              <a:gd name="adj2" fmla="val 8125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Strap should be attached between the top and bottom pieces of the bracket.</a:t>
            </a:r>
          </a:p>
        </p:txBody>
      </p:sp>
    </p:spTree>
    <p:extLst>
      <p:ext uri="{BB962C8B-B14F-4D97-AF65-F5344CB8AC3E}">
        <p14:creationId xmlns="" xmlns:p14="http://schemas.microsoft.com/office/powerpoint/2010/main" val="16742136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990600"/>
            <a:ext cx="8686800" cy="5909310"/>
          </a:xfrm>
          <a:prstGeom prst="rect">
            <a:avLst/>
          </a:prstGeom>
          <a:noFill/>
        </p:spPr>
        <p:txBody>
          <a:bodyPr wrap="square" rtlCol="0">
            <a:spAutoFit/>
          </a:bodyPr>
          <a:lstStyle/>
          <a:p>
            <a:r>
              <a:rPr lang="en-US" sz="2400" dirty="0" smtClean="0"/>
              <a:t>Prior to placing ground reinforcement (commonly called straps), compacted lift should be slightly above the elevation of the strap connectors.  </a:t>
            </a:r>
          </a:p>
          <a:p>
            <a:endParaRPr lang="en-US" sz="2400" dirty="0"/>
          </a:p>
          <a:p>
            <a:r>
              <a:rPr lang="en-US" sz="2400" dirty="0" smtClean="0"/>
              <a:t>Backfill should then be removed by hand from under the connector.  </a:t>
            </a:r>
          </a:p>
          <a:p>
            <a:endParaRPr lang="en-US" sz="2400" dirty="0"/>
          </a:p>
          <a:p>
            <a:r>
              <a:rPr lang="en-US" sz="2400" dirty="0" smtClean="0"/>
              <a:t>Strap may then be connected to the wall.  </a:t>
            </a:r>
          </a:p>
          <a:p>
            <a:endParaRPr lang="en-US" sz="2400" dirty="0"/>
          </a:p>
          <a:p>
            <a:r>
              <a:rPr lang="en-US" sz="2400" dirty="0" smtClean="0"/>
              <a:t>By placing backfill in this manner, it is assured that material will be compacted properly next to the wall.</a:t>
            </a:r>
          </a:p>
          <a:p>
            <a:endParaRPr lang="en-US" sz="2400" dirty="0"/>
          </a:p>
          <a:p>
            <a:r>
              <a:rPr lang="en-US" sz="2400" dirty="0" smtClean="0"/>
              <a:t>For any strap that has been field cut or damaged in such a way that the galvanizing material has been compromised, shall have the affected area covered with a galvanizing paint or coal tar to prevent corrosion of the metal.</a:t>
            </a:r>
          </a:p>
          <a:p>
            <a:endParaRPr lang="en-US" dirty="0"/>
          </a:p>
        </p:txBody>
      </p:sp>
      <p:sp>
        <p:nvSpPr>
          <p:cNvPr id="4"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Reinforcement Straps</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pic>
        <p:nvPicPr>
          <p:cNvPr id="5" name="Picture 4" descr="Z:\sremias\Random\Useful Logos\Purdue.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7" name="Rectangle 6"/>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9" name="Rectangle 8"/>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TextBox 9"/>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Tree>
    <p:extLst>
      <p:ext uri="{BB962C8B-B14F-4D97-AF65-F5344CB8AC3E}">
        <p14:creationId xmlns="" xmlns:p14="http://schemas.microsoft.com/office/powerpoint/2010/main" val="34415008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36904" y="852678"/>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Reinforcement Straps</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smtClean="0">
                <a:ln>
                  <a:solidFill>
                    <a:schemeClr val="tx1"/>
                  </a:solidFill>
                </a:ln>
                <a:solidFill>
                  <a:schemeClr val="bg1"/>
                </a:solidFill>
              </a:rPr>
              <a:t>5/07/2015</a:t>
            </a:r>
          </a:p>
          <a:p>
            <a:r>
              <a:rPr lang="en-US" b="1" dirty="0" smtClean="0">
                <a:ln>
                  <a:solidFill>
                    <a:schemeClr val="tx1"/>
                  </a:solidFill>
                </a:ln>
                <a:solidFill>
                  <a:schemeClr val="bg1"/>
                </a:solidFill>
              </a:rPr>
              <a:t>2:10 PM</a:t>
            </a:r>
            <a:endParaRPr lang="en-US" b="1" dirty="0">
              <a:ln>
                <a:solidFill>
                  <a:schemeClr val="tx1"/>
                </a:solidFill>
              </a:ln>
              <a:solidFill>
                <a:schemeClr val="bg1"/>
              </a:solidFill>
            </a:endParaRP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cxnSp>
        <p:nvCxnSpPr>
          <p:cNvPr id="9" name="Straight Arrow Connector 8"/>
          <p:cNvCxnSpPr/>
          <p:nvPr/>
        </p:nvCxnSpPr>
        <p:spPr>
          <a:xfrm flipH="1">
            <a:off x="2819400" y="2347426"/>
            <a:ext cx="114300" cy="7012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ular Callout 11"/>
          <p:cNvSpPr/>
          <p:nvPr/>
        </p:nvSpPr>
        <p:spPr>
          <a:xfrm>
            <a:off x="723900" y="4469542"/>
            <a:ext cx="3048000" cy="1685736"/>
          </a:xfrm>
          <a:prstGeom prst="wedgeRectCallout">
            <a:avLst>
              <a:gd name="adj1" fmla="val 14527"/>
              <a:gd name="adj2" fmla="val -13226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Little or No Gap Between Backfill and Strap Connections.</a:t>
            </a:r>
          </a:p>
          <a:p>
            <a:pPr algn="ctr"/>
            <a:r>
              <a:rPr lang="en-US" dirty="0" smtClean="0"/>
              <a:t>Proper installation technique is displayed here.</a:t>
            </a:r>
            <a:endParaRPr lang="en-US" dirty="0"/>
          </a:p>
        </p:txBody>
      </p:sp>
      <p:sp>
        <p:nvSpPr>
          <p:cNvPr id="10" name="Rectangle 9"/>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3" name="Rectangle 12"/>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TextBox 13"/>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Tree>
    <p:extLst>
      <p:ext uri="{BB962C8B-B14F-4D97-AF65-F5344CB8AC3E}">
        <p14:creationId xmlns="" xmlns:p14="http://schemas.microsoft.com/office/powerpoint/2010/main" val="194126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857250"/>
            <a:ext cx="9144000" cy="5143500"/>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Reinforcement Straps</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1317" y="857250"/>
            <a:ext cx="2057400" cy="646331"/>
          </a:xfrm>
          <a:prstGeom prst="rect">
            <a:avLst/>
          </a:prstGeom>
          <a:noFill/>
        </p:spPr>
        <p:txBody>
          <a:bodyPr wrap="square" rtlCol="0">
            <a:spAutoFit/>
          </a:bodyPr>
          <a:lstStyle/>
          <a:p>
            <a:r>
              <a:rPr lang="en-US" b="1" dirty="0" smtClean="0">
                <a:ln>
                  <a:solidFill>
                    <a:schemeClr val="tx1"/>
                  </a:solidFill>
                </a:ln>
                <a:solidFill>
                  <a:schemeClr val="bg1"/>
                </a:solidFill>
              </a:rPr>
              <a:t>6/18/2015</a:t>
            </a:r>
          </a:p>
          <a:p>
            <a:r>
              <a:rPr lang="en-US" b="1" dirty="0" smtClean="0">
                <a:ln>
                  <a:solidFill>
                    <a:schemeClr val="tx1"/>
                  </a:solidFill>
                </a:ln>
                <a:solidFill>
                  <a:schemeClr val="bg1"/>
                </a:solidFill>
              </a:rPr>
              <a:t>12:51 PM</a:t>
            </a:r>
            <a:endParaRPr lang="en-US" b="1" dirty="0">
              <a:ln>
                <a:solidFill>
                  <a:schemeClr val="tx1"/>
                </a:solidFill>
              </a:ln>
              <a:solidFill>
                <a:schemeClr val="bg1"/>
              </a:solidFill>
            </a:endParaRPr>
          </a:p>
        </p:txBody>
      </p:sp>
      <p:pic>
        <p:nvPicPr>
          <p:cNvPr id="7" name="Picture 6" descr="Z:\sremias\Random\Useful Logos\Purdue.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13" name="Oval 12"/>
          <p:cNvSpPr/>
          <p:nvPr/>
        </p:nvSpPr>
        <p:spPr>
          <a:xfrm rot="2832855">
            <a:off x="401927" y="2716678"/>
            <a:ext cx="457200" cy="1615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ular Callout 13"/>
          <p:cNvSpPr/>
          <p:nvPr/>
        </p:nvSpPr>
        <p:spPr>
          <a:xfrm>
            <a:off x="1295400" y="5096064"/>
            <a:ext cx="3048000" cy="1685736"/>
          </a:xfrm>
          <a:prstGeom prst="wedgeRectCallout">
            <a:avLst>
              <a:gd name="adj1" fmla="val -71588"/>
              <a:gd name="adj2" fmla="val -14283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Note the gap under strap connections.</a:t>
            </a:r>
          </a:p>
          <a:p>
            <a:pPr algn="ctr"/>
            <a:r>
              <a:rPr lang="en-US" dirty="0" smtClean="0"/>
              <a:t>Backfill should have been brought up and compacted higher prior to placing the straps.</a:t>
            </a:r>
            <a:endParaRPr lang="en-US" dirty="0"/>
          </a:p>
        </p:txBody>
      </p:sp>
      <p:sp>
        <p:nvSpPr>
          <p:cNvPr id="9" name="Rectangle 8"/>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TextBox 9"/>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1" name="Rectangle 10"/>
          <p:cNvSpPr/>
          <p:nvPr/>
        </p:nvSpPr>
        <p:spPr>
          <a:xfrm>
            <a:off x="6477000" y="210420"/>
            <a:ext cx="457200" cy="4572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TextBox 11"/>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Tree>
    <p:extLst>
      <p:ext uri="{BB962C8B-B14F-4D97-AF65-F5344CB8AC3E}">
        <p14:creationId xmlns="" xmlns:p14="http://schemas.microsoft.com/office/powerpoint/2010/main" val="280758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857250"/>
            <a:ext cx="9144000" cy="5143500"/>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Reinforcement Straps</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1317" y="857250"/>
            <a:ext cx="2057400" cy="646331"/>
          </a:xfrm>
          <a:prstGeom prst="rect">
            <a:avLst/>
          </a:prstGeom>
          <a:noFill/>
        </p:spPr>
        <p:txBody>
          <a:bodyPr wrap="square" rtlCol="0">
            <a:spAutoFit/>
          </a:bodyPr>
          <a:lstStyle/>
          <a:p>
            <a:r>
              <a:rPr lang="en-US" b="1" dirty="0" smtClean="0">
                <a:ln>
                  <a:solidFill>
                    <a:schemeClr val="tx1"/>
                  </a:solidFill>
                </a:ln>
                <a:solidFill>
                  <a:schemeClr val="bg1"/>
                </a:solidFill>
              </a:rPr>
              <a:t>6/18/2015</a:t>
            </a:r>
          </a:p>
          <a:p>
            <a:r>
              <a:rPr lang="en-US" b="1" dirty="0" smtClean="0">
                <a:ln>
                  <a:solidFill>
                    <a:schemeClr val="tx1"/>
                  </a:solidFill>
                </a:ln>
                <a:solidFill>
                  <a:schemeClr val="bg1"/>
                </a:solidFill>
              </a:rPr>
              <a:t>12:51 PM</a:t>
            </a:r>
            <a:endParaRPr lang="en-US" b="1" dirty="0">
              <a:ln>
                <a:solidFill>
                  <a:schemeClr val="tx1"/>
                </a:solidFill>
              </a:ln>
              <a:solidFill>
                <a:schemeClr val="bg1"/>
              </a:solidFill>
            </a:endParaRPr>
          </a:p>
        </p:txBody>
      </p:sp>
      <p:pic>
        <p:nvPicPr>
          <p:cNvPr id="7" name="Picture 6" descr="Z:\sremias\Random\Useful Logos\Purdue.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13" name="Oval 12"/>
          <p:cNvSpPr/>
          <p:nvPr/>
        </p:nvSpPr>
        <p:spPr>
          <a:xfrm rot="2832855">
            <a:off x="401927" y="2716678"/>
            <a:ext cx="457200" cy="1615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ular Callout 13"/>
          <p:cNvSpPr/>
          <p:nvPr/>
        </p:nvSpPr>
        <p:spPr>
          <a:xfrm>
            <a:off x="3352800" y="4715064"/>
            <a:ext cx="3733800" cy="2066736"/>
          </a:xfrm>
          <a:prstGeom prst="wedgeRectCallout">
            <a:avLst>
              <a:gd name="adj1" fmla="val -123477"/>
              <a:gd name="adj2" fmla="val -10866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Once backfill is placed over these straps, their efficiency will be reduced due to lack of compaction around them, leading to wall movement.  Also, a roller passing too close to the wall could cause connection of the straps at the wall to break.</a:t>
            </a:r>
            <a:endParaRPr lang="en-US" dirty="0"/>
          </a:p>
        </p:txBody>
      </p:sp>
      <p:sp>
        <p:nvSpPr>
          <p:cNvPr id="9" name="Rectangle 8"/>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TextBox 9"/>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1" name="Rectangle 10"/>
          <p:cNvSpPr/>
          <p:nvPr/>
        </p:nvSpPr>
        <p:spPr>
          <a:xfrm>
            <a:off x="6477000" y="210420"/>
            <a:ext cx="457200" cy="4572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TextBox 11"/>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Tree>
    <p:extLst>
      <p:ext uri="{BB962C8B-B14F-4D97-AF65-F5344CB8AC3E}">
        <p14:creationId xmlns="" xmlns:p14="http://schemas.microsoft.com/office/powerpoint/2010/main" val="62977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857250"/>
            <a:ext cx="9144000" cy="5143500"/>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Reinforcement Straps</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1317" y="857250"/>
            <a:ext cx="2057400" cy="646331"/>
          </a:xfrm>
          <a:prstGeom prst="rect">
            <a:avLst/>
          </a:prstGeom>
          <a:noFill/>
        </p:spPr>
        <p:txBody>
          <a:bodyPr wrap="square" rtlCol="0">
            <a:spAutoFit/>
          </a:bodyPr>
          <a:lstStyle/>
          <a:p>
            <a:r>
              <a:rPr lang="en-US" b="1" dirty="0" smtClean="0">
                <a:ln>
                  <a:solidFill>
                    <a:schemeClr val="tx1"/>
                  </a:solidFill>
                </a:ln>
                <a:solidFill>
                  <a:schemeClr val="bg1"/>
                </a:solidFill>
              </a:rPr>
              <a:t>6/22/2015</a:t>
            </a:r>
          </a:p>
          <a:p>
            <a:r>
              <a:rPr lang="en-US" b="1" dirty="0" smtClean="0">
                <a:ln>
                  <a:solidFill>
                    <a:schemeClr val="tx1"/>
                  </a:solidFill>
                </a:ln>
                <a:solidFill>
                  <a:schemeClr val="bg1"/>
                </a:solidFill>
              </a:rPr>
              <a:t>12:41 PM</a:t>
            </a:r>
            <a:endParaRPr lang="en-US" b="1" dirty="0">
              <a:ln>
                <a:solidFill>
                  <a:schemeClr val="tx1"/>
                </a:solidFill>
              </a:ln>
              <a:solidFill>
                <a:schemeClr val="bg1"/>
              </a:solidFill>
            </a:endParaRP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11" name="Oval 10"/>
          <p:cNvSpPr/>
          <p:nvPr/>
        </p:nvSpPr>
        <p:spPr>
          <a:xfrm rot="2832855">
            <a:off x="963977" y="2138156"/>
            <a:ext cx="457200" cy="5425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ular Callout 11"/>
          <p:cNvSpPr/>
          <p:nvPr/>
        </p:nvSpPr>
        <p:spPr>
          <a:xfrm>
            <a:off x="304800" y="4624069"/>
            <a:ext cx="3581400" cy="1685736"/>
          </a:xfrm>
          <a:prstGeom prst="wedgeRectCallout">
            <a:avLst>
              <a:gd name="adj1" fmla="val -25555"/>
              <a:gd name="adj2" fmla="val -17290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Large gap under strap connections.</a:t>
            </a:r>
          </a:p>
          <a:p>
            <a:pPr algn="ctr"/>
            <a:r>
              <a:rPr lang="en-US" dirty="0" smtClean="0"/>
              <a:t>Last two straps appear to be 6” or more above compacted backfill.  These connections will likely break if compacted with a roller.</a:t>
            </a:r>
            <a:endParaRPr lang="en-US" dirty="0"/>
          </a:p>
        </p:txBody>
      </p:sp>
      <p:sp>
        <p:nvSpPr>
          <p:cNvPr id="9" name="Rectangle 8"/>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TextBox 9"/>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3" name="Rectangle 12"/>
          <p:cNvSpPr/>
          <p:nvPr/>
        </p:nvSpPr>
        <p:spPr>
          <a:xfrm>
            <a:off x="6477000" y="210420"/>
            <a:ext cx="457200" cy="4572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TextBox 13"/>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Tree>
    <p:extLst>
      <p:ext uri="{BB962C8B-B14F-4D97-AF65-F5344CB8AC3E}">
        <p14:creationId xmlns="" xmlns:p14="http://schemas.microsoft.com/office/powerpoint/2010/main" val="425598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 xmlns:a14="http://schemas.microsoft.com/office/drawing/2010/main" val="0"/>
              </a:ext>
            </a:extLst>
          </a:blip>
          <a:srcRect l="34322"/>
          <a:stretch/>
        </p:blipFill>
        <p:spPr>
          <a:xfrm>
            <a:off x="0" y="1587759"/>
            <a:ext cx="3856653" cy="4404049"/>
          </a:xfrm>
          <a:prstGeom prst="rect">
            <a:avLst/>
          </a:prstGeom>
        </p:spPr>
      </p:pic>
      <p:pic>
        <p:nvPicPr>
          <p:cNvPr id="2" name="Picture 1"/>
          <p:cNvPicPr>
            <a:picLocks noChangeAspect="1"/>
          </p:cNvPicPr>
          <p:nvPr/>
        </p:nvPicPr>
        <p:blipFill rotWithShape="1">
          <a:blip r:embed="rId3" cstate="print">
            <a:extLst>
              <a:ext uri="{28A0092B-C50C-407E-A947-70E740481C1C}">
                <a14:useLocalDpi xmlns="" xmlns:a14="http://schemas.microsoft.com/office/drawing/2010/main" val="0"/>
              </a:ext>
            </a:extLst>
          </a:blip>
          <a:srcRect l="10381"/>
          <a:stretch/>
        </p:blipFill>
        <p:spPr>
          <a:xfrm>
            <a:off x="3881534" y="1587759"/>
            <a:ext cx="5262466" cy="4404049"/>
          </a:xfrm>
          <a:prstGeom prst="rect">
            <a:avLst/>
          </a:prstGeom>
        </p:spPr>
      </p:pic>
      <p:sp>
        <p:nvSpPr>
          <p:cNvPr id="9" name="Oval 8"/>
          <p:cNvSpPr/>
          <p:nvPr/>
        </p:nvSpPr>
        <p:spPr>
          <a:xfrm>
            <a:off x="7147249" y="3219061"/>
            <a:ext cx="886408" cy="10730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Z:\sremias\Random\Useful Logos\Purdue.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5" name="TextBox 4"/>
          <p:cNvSpPr txBox="1"/>
          <p:nvPr/>
        </p:nvSpPr>
        <p:spPr>
          <a:xfrm>
            <a:off x="0" y="1218427"/>
            <a:ext cx="3856653" cy="369332"/>
          </a:xfrm>
          <a:prstGeom prst="rect">
            <a:avLst/>
          </a:prstGeom>
          <a:noFill/>
        </p:spPr>
        <p:txBody>
          <a:bodyPr wrap="square" rtlCol="0">
            <a:spAutoFit/>
          </a:bodyPr>
          <a:lstStyle/>
          <a:p>
            <a:pPr algn="ctr"/>
            <a:r>
              <a:rPr lang="en-US" b="1" dirty="0" smtClean="0"/>
              <a:t>Proper Strap Connectors</a:t>
            </a:r>
            <a:endParaRPr lang="en-US" b="1" dirty="0"/>
          </a:p>
        </p:txBody>
      </p:sp>
      <p:sp>
        <p:nvSpPr>
          <p:cNvPr id="6" name="Rectangular Callout 5"/>
          <p:cNvSpPr/>
          <p:nvPr/>
        </p:nvSpPr>
        <p:spPr>
          <a:xfrm>
            <a:off x="3904265" y="1690889"/>
            <a:ext cx="5205986" cy="4345537"/>
          </a:xfrm>
          <a:prstGeom prst="wedgeRectCallout">
            <a:avLst>
              <a:gd name="adj1" fmla="val -100450"/>
              <a:gd name="adj2" fmla="val -421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t>This is not bad.  A little more fill should have been placed under the straps.  Backfill should be replaced where connection was made at the bracket.</a:t>
            </a:r>
            <a:endParaRPr lang="en-US" sz="2000" dirty="0"/>
          </a:p>
        </p:txBody>
      </p:sp>
      <p:sp>
        <p:nvSpPr>
          <p:cNvPr id="11"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Reinforcement Straps</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sp>
        <p:nvSpPr>
          <p:cNvPr id="12" name="Rectangle 11"/>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4" name="Rectangle 13"/>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TextBox 15"/>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Tree>
    <p:extLst>
      <p:ext uri="{BB962C8B-B14F-4D97-AF65-F5344CB8AC3E}">
        <p14:creationId xmlns="" xmlns:p14="http://schemas.microsoft.com/office/powerpoint/2010/main" val="5498828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INDOT Checklist for MSE Wall Construction</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pic>
        <p:nvPicPr>
          <p:cNvPr id="30" name="Picture 29"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3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2" name="TextBox 1"/>
          <p:cNvSpPr txBox="1"/>
          <p:nvPr/>
        </p:nvSpPr>
        <p:spPr>
          <a:xfrm>
            <a:off x="152400" y="990600"/>
            <a:ext cx="8686800" cy="5355312"/>
          </a:xfrm>
          <a:prstGeom prst="rect">
            <a:avLst/>
          </a:prstGeom>
          <a:noFill/>
        </p:spPr>
        <p:txBody>
          <a:bodyPr wrap="square" rtlCol="0">
            <a:spAutoFit/>
          </a:bodyPr>
          <a:lstStyle/>
          <a:p>
            <a:r>
              <a:rPr lang="en-US" dirty="0" smtClean="0"/>
              <a:t>The following is a general checklist to follow when constructing an MSE Wall.  </a:t>
            </a:r>
          </a:p>
          <a:p>
            <a:r>
              <a:rPr lang="en-US" dirty="0" smtClean="0"/>
              <a:t>Generally, the answer to each of these should be yes, unless plans, specifications, or specific approval has been given otherwise.</a:t>
            </a:r>
          </a:p>
          <a:p>
            <a:endParaRPr lang="en-US" dirty="0"/>
          </a:p>
          <a:p>
            <a:pPr marL="342900" indent="-342900">
              <a:buAutoNum type="arabicPeriod"/>
            </a:pPr>
            <a:r>
              <a:rPr lang="en-US" dirty="0" smtClean="0"/>
              <a:t>Has the contractor submitted wall shop drawings?</a:t>
            </a:r>
          </a:p>
          <a:p>
            <a:pPr marL="342900" indent="-342900">
              <a:buAutoNum type="arabicPeriod"/>
            </a:pPr>
            <a:r>
              <a:rPr lang="en-US" dirty="0" smtClean="0"/>
              <a:t>Has the contractor submitted backfill certification?</a:t>
            </a:r>
          </a:p>
          <a:p>
            <a:pPr marL="342900" indent="-342900">
              <a:buAutoNum type="arabicPeriod"/>
            </a:pPr>
            <a:r>
              <a:rPr lang="en-US" dirty="0" smtClean="0"/>
              <a:t>Has the contractor furnished a copy of any instructions the wall supplier may have furnished?</a:t>
            </a:r>
          </a:p>
          <a:p>
            <a:pPr marL="342900" indent="-342900">
              <a:buAutoNum type="arabicPeriod"/>
            </a:pPr>
            <a:r>
              <a:rPr lang="en-US" dirty="0" smtClean="0"/>
              <a:t>Has the contractor supplied a Certificate of Compliance that the wall materials comply with the applicable sections of the specifications?  Has the contractor supplied a copy of all test results performed by the Contractor supplier to assume compliance with specifications?</a:t>
            </a:r>
          </a:p>
          <a:p>
            <a:pPr marL="342900" indent="-342900">
              <a:buAutoNum type="arabicPeriod"/>
            </a:pPr>
            <a:r>
              <a:rPr lang="en-US" dirty="0" smtClean="0"/>
              <a:t>Have the shop drawings been approved?</a:t>
            </a:r>
          </a:p>
          <a:p>
            <a:pPr marL="342900" indent="-342900">
              <a:buAutoNum type="arabicPeriod"/>
            </a:pPr>
            <a:r>
              <a:rPr lang="en-US" dirty="0" smtClean="0"/>
              <a:t>Has the geotechnical report been checked for undercutting?</a:t>
            </a:r>
          </a:p>
          <a:p>
            <a:pPr marL="342900" indent="-342900">
              <a:buAutoNum type="arabicPeriod"/>
            </a:pPr>
            <a:r>
              <a:rPr lang="en-US" dirty="0" smtClean="0"/>
              <a:t>Did the contractor receive the correct panels (shape, size, soil reinforcement connection layout) per the approved shop drawings?</a:t>
            </a:r>
          </a:p>
          <a:p>
            <a:pPr marL="342900" indent="-342900">
              <a:buAutoNum type="arabicPeriod"/>
            </a:pPr>
            <a:r>
              <a:rPr lang="en-US" dirty="0" smtClean="0"/>
              <a:t>Did the contractor receive the correct reinforcement (proper length and size)?</a:t>
            </a:r>
          </a:p>
          <a:p>
            <a:pPr marL="342900" indent="-342900">
              <a:buAutoNum type="arabicPeriod"/>
            </a:pPr>
            <a:r>
              <a:rPr lang="en-US" dirty="0" smtClean="0"/>
              <a:t>Have the panels and the reinforcement been inspected for damage as outlined in the specifications?</a:t>
            </a:r>
            <a:endParaRPr lang="en-US" dirty="0"/>
          </a:p>
        </p:txBody>
      </p:sp>
    </p:spTree>
    <p:extLst>
      <p:ext uri="{BB962C8B-B14F-4D97-AF65-F5344CB8AC3E}">
        <p14:creationId xmlns="" xmlns:p14="http://schemas.microsoft.com/office/powerpoint/2010/main" val="39620494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 xmlns:a14="http://schemas.microsoft.com/office/drawing/2010/main" val="0"/>
              </a:ext>
            </a:extLst>
          </a:blip>
          <a:srcRect l="34322"/>
          <a:stretch/>
        </p:blipFill>
        <p:spPr>
          <a:xfrm>
            <a:off x="0" y="1587759"/>
            <a:ext cx="3856653" cy="4404049"/>
          </a:xfrm>
          <a:prstGeom prst="rect">
            <a:avLst/>
          </a:prstGeom>
        </p:spPr>
      </p:pic>
      <p:pic>
        <p:nvPicPr>
          <p:cNvPr id="2" name="Picture 1"/>
          <p:cNvPicPr>
            <a:picLocks noChangeAspect="1"/>
          </p:cNvPicPr>
          <p:nvPr/>
        </p:nvPicPr>
        <p:blipFill rotWithShape="1">
          <a:blip r:embed="rId3" cstate="print">
            <a:extLst>
              <a:ext uri="{28A0092B-C50C-407E-A947-70E740481C1C}">
                <a14:useLocalDpi xmlns="" xmlns:a14="http://schemas.microsoft.com/office/drawing/2010/main" val="0"/>
              </a:ext>
            </a:extLst>
          </a:blip>
          <a:srcRect l="10381"/>
          <a:stretch/>
        </p:blipFill>
        <p:spPr>
          <a:xfrm>
            <a:off x="3886200" y="1587759"/>
            <a:ext cx="5262466" cy="4404049"/>
          </a:xfrm>
          <a:prstGeom prst="rect">
            <a:avLst/>
          </a:prstGeom>
        </p:spPr>
      </p:pic>
      <p:sp>
        <p:nvSpPr>
          <p:cNvPr id="9" name="Oval 8"/>
          <p:cNvSpPr/>
          <p:nvPr/>
        </p:nvSpPr>
        <p:spPr>
          <a:xfrm>
            <a:off x="7147249" y="3219061"/>
            <a:ext cx="886408" cy="10730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Z:\sremias\Random\Useful Logos\Purdue.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15" name="TextBox 14"/>
          <p:cNvSpPr txBox="1"/>
          <p:nvPr/>
        </p:nvSpPr>
        <p:spPr>
          <a:xfrm>
            <a:off x="3918858" y="1230868"/>
            <a:ext cx="5225142" cy="369332"/>
          </a:xfrm>
          <a:prstGeom prst="rect">
            <a:avLst/>
          </a:prstGeom>
          <a:noFill/>
        </p:spPr>
        <p:txBody>
          <a:bodyPr wrap="square" rtlCol="0">
            <a:spAutoFit/>
          </a:bodyPr>
          <a:lstStyle/>
          <a:p>
            <a:pPr algn="ctr"/>
            <a:r>
              <a:rPr lang="en-US" b="1" dirty="0" smtClean="0"/>
              <a:t>Improper Fix of Strap Connectors</a:t>
            </a:r>
            <a:endParaRPr lang="en-US" b="1" dirty="0"/>
          </a:p>
        </p:txBody>
      </p:sp>
      <p:sp>
        <p:nvSpPr>
          <p:cNvPr id="11"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Reinforcement Straps</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sp>
        <p:nvSpPr>
          <p:cNvPr id="12" name="Rectangle 11"/>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4" name="Rectangle 13"/>
          <p:cNvSpPr/>
          <p:nvPr/>
        </p:nvSpPr>
        <p:spPr>
          <a:xfrm>
            <a:off x="6477000" y="210420"/>
            <a:ext cx="457200" cy="4572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TextBox 15"/>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
        <p:nvSpPr>
          <p:cNvPr id="17" name="Rectangular Callout 16"/>
          <p:cNvSpPr/>
          <p:nvPr/>
        </p:nvSpPr>
        <p:spPr>
          <a:xfrm>
            <a:off x="0" y="1582802"/>
            <a:ext cx="3840520" cy="4345537"/>
          </a:xfrm>
          <a:prstGeom prst="wedgeRectCallout">
            <a:avLst>
              <a:gd name="adj1" fmla="val 145297"/>
              <a:gd name="adj2" fmla="val 26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t>This is a repair that was made to the bracket.  Typically, the brackets are embedded into the wall during the manufacturing process.  On occasion, brackets are damaged or broken off.  When this occurs, the designer of the wall is responsible to determine the means of repair or replacement.  This decision should not be made in the field.</a:t>
            </a:r>
            <a:endParaRPr lang="en-US" sz="2000" dirty="0"/>
          </a:p>
        </p:txBody>
      </p:sp>
    </p:spTree>
    <p:extLst>
      <p:ext uri="{BB962C8B-B14F-4D97-AF65-F5344CB8AC3E}">
        <p14:creationId xmlns="" xmlns:p14="http://schemas.microsoft.com/office/powerpoint/2010/main" val="28633678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1125" y="857250"/>
            <a:ext cx="9144000" cy="5143500"/>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Reinforcement Straps</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1317" y="857250"/>
            <a:ext cx="2057400" cy="646331"/>
          </a:xfrm>
          <a:prstGeom prst="rect">
            <a:avLst/>
          </a:prstGeom>
          <a:noFill/>
        </p:spPr>
        <p:txBody>
          <a:bodyPr wrap="square" rtlCol="0">
            <a:spAutoFit/>
          </a:bodyPr>
          <a:lstStyle/>
          <a:p>
            <a:r>
              <a:rPr lang="en-US" b="1" dirty="0" smtClean="0">
                <a:ln>
                  <a:solidFill>
                    <a:schemeClr val="tx1"/>
                  </a:solidFill>
                </a:ln>
                <a:solidFill>
                  <a:schemeClr val="bg1"/>
                </a:solidFill>
              </a:rPr>
              <a:t>6/18/2015</a:t>
            </a:r>
          </a:p>
          <a:p>
            <a:r>
              <a:rPr lang="en-US" b="1" dirty="0" smtClean="0">
                <a:ln>
                  <a:solidFill>
                    <a:schemeClr val="tx1"/>
                  </a:solidFill>
                </a:ln>
                <a:solidFill>
                  <a:schemeClr val="bg1"/>
                </a:solidFill>
              </a:rPr>
              <a:t>12:51 PM</a:t>
            </a:r>
            <a:endParaRPr lang="en-US" b="1" dirty="0">
              <a:ln>
                <a:solidFill>
                  <a:schemeClr val="tx1"/>
                </a:solidFill>
              </a:ln>
              <a:solidFill>
                <a:schemeClr val="bg1"/>
              </a:solidFill>
            </a:endParaRPr>
          </a:p>
        </p:txBody>
      </p:sp>
      <p:pic>
        <p:nvPicPr>
          <p:cNvPr id="7" name="Picture 6" descr="Z:\sremias\Random\Useful Logos\Purdue.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cxnSp>
        <p:nvCxnSpPr>
          <p:cNvPr id="9" name="Straight Connector 8"/>
          <p:cNvCxnSpPr/>
          <p:nvPr/>
        </p:nvCxnSpPr>
        <p:spPr>
          <a:xfrm flipV="1">
            <a:off x="2950675" y="3048000"/>
            <a:ext cx="895621" cy="295275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209800" y="3048000"/>
            <a:ext cx="1200150" cy="297180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676400" y="3048000"/>
            <a:ext cx="1369887" cy="295700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3" name="Rectangular Callout 22"/>
          <p:cNvSpPr/>
          <p:nvPr/>
        </p:nvSpPr>
        <p:spPr>
          <a:xfrm>
            <a:off x="5562600" y="4191000"/>
            <a:ext cx="2971800" cy="1295400"/>
          </a:xfrm>
          <a:prstGeom prst="wedgeRectCallout">
            <a:avLst>
              <a:gd name="adj1" fmla="val -133239"/>
              <a:gd name="adj2" fmla="val -2736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solidFill>
                  <a:schemeClr val="tx1"/>
                </a:solidFill>
              </a:rPr>
              <a:t>Straps should be as per shop drawings</a:t>
            </a:r>
            <a:endParaRPr lang="en-US" dirty="0">
              <a:solidFill>
                <a:schemeClr val="tx1"/>
              </a:solidFill>
            </a:endParaRPr>
          </a:p>
          <a:p>
            <a:pPr algn="ctr"/>
            <a:r>
              <a:rPr lang="en-US" dirty="0" smtClean="0">
                <a:solidFill>
                  <a:schemeClr val="tx1"/>
                </a:solidFill>
              </a:rPr>
              <a:t>Refer to shop drawings to ensure proper strap lengths</a:t>
            </a:r>
          </a:p>
        </p:txBody>
      </p:sp>
      <p:sp>
        <p:nvSpPr>
          <p:cNvPr id="13" name="Rectangle 12"/>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TextBox 13"/>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5" name="Rectangle 14"/>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TextBox 15"/>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
        <p:nvSpPr>
          <p:cNvPr id="2" name="Rectangular Callout 1"/>
          <p:cNvSpPr/>
          <p:nvPr/>
        </p:nvSpPr>
        <p:spPr>
          <a:xfrm>
            <a:off x="56584" y="1468219"/>
            <a:ext cx="1981200" cy="1066800"/>
          </a:xfrm>
          <a:prstGeom prst="wedgeRectCallout">
            <a:avLst>
              <a:gd name="adj1" fmla="val 53196"/>
              <a:gd name="adj2" fmla="val 112571"/>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Ensure 8’ </a:t>
            </a:r>
            <a:r>
              <a:rPr lang="en-US" dirty="0"/>
              <a:t>m</a:t>
            </a:r>
            <a:r>
              <a:rPr lang="en-US" dirty="0" smtClean="0"/>
              <a:t>inimum strap length is met or exceeded</a:t>
            </a:r>
            <a:endParaRPr lang="en-US" dirty="0"/>
          </a:p>
        </p:txBody>
      </p:sp>
      <p:sp>
        <p:nvSpPr>
          <p:cNvPr id="17" name="Rectangular Callout 16"/>
          <p:cNvSpPr/>
          <p:nvPr/>
        </p:nvSpPr>
        <p:spPr>
          <a:xfrm>
            <a:off x="3733800" y="951322"/>
            <a:ext cx="1981200" cy="1066800"/>
          </a:xfrm>
          <a:prstGeom prst="wedgeRectCallout">
            <a:avLst>
              <a:gd name="adj1" fmla="val -118167"/>
              <a:gd name="adj2" fmla="val 18385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Strap Length is generally 0.7 x H (H = Height of wall)</a:t>
            </a:r>
            <a:endParaRPr lang="en-US" dirty="0"/>
          </a:p>
        </p:txBody>
      </p:sp>
    </p:spTree>
    <p:extLst>
      <p:ext uri="{BB962C8B-B14F-4D97-AF65-F5344CB8AC3E}">
        <p14:creationId xmlns="" xmlns:p14="http://schemas.microsoft.com/office/powerpoint/2010/main" val="3622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p:stCondLst>
                              <p:cond delay="1250"/>
                            </p:stCondLst>
                            <p:childTnLst>
                              <p:par>
                                <p:cTn id="13" presetID="22" presetClass="entr" presetSubtype="4" fill="hold" nodeType="after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36904" y="852678"/>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Reinforcement Straps</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smtClean="0">
                <a:ln>
                  <a:solidFill>
                    <a:schemeClr val="tx1"/>
                  </a:solidFill>
                </a:ln>
                <a:solidFill>
                  <a:schemeClr val="bg1"/>
                </a:solidFill>
              </a:rPr>
              <a:t>5/07/2015</a:t>
            </a:r>
          </a:p>
          <a:p>
            <a:r>
              <a:rPr lang="en-US" b="1" dirty="0" smtClean="0">
                <a:ln>
                  <a:solidFill>
                    <a:schemeClr val="tx1"/>
                  </a:solidFill>
                </a:ln>
                <a:solidFill>
                  <a:schemeClr val="bg1"/>
                </a:solidFill>
              </a:rPr>
              <a:t>2:08 PM</a:t>
            </a:r>
            <a:endParaRPr lang="en-US" b="1" dirty="0">
              <a:ln>
                <a:solidFill>
                  <a:schemeClr val="tx1"/>
                </a:solidFill>
              </a:ln>
              <a:solidFill>
                <a:schemeClr val="bg1"/>
              </a:solidFill>
            </a:endParaRP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cxnSp>
        <p:nvCxnSpPr>
          <p:cNvPr id="10" name="Straight Arrow Connector 9"/>
          <p:cNvCxnSpPr/>
          <p:nvPr/>
        </p:nvCxnSpPr>
        <p:spPr>
          <a:xfrm flipV="1">
            <a:off x="3962400" y="3200400"/>
            <a:ext cx="914400" cy="533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ular Callout 11"/>
          <p:cNvSpPr/>
          <p:nvPr/>
        </p:nvSpPr>
        <p:spPr>
          <a:xfrm>
            <a:off x="762000" y="4612524"/>
            <a:ext cx="4343400" cy="1685736"/>
          </a:xfrm>
          <a:prstGeom prst="wedgeRectCallout">
            <a:avLst>
              <a:gd name="adj1" fmla="val 68442"/>
              <a:gd name="adj2" fmla="val -13677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No Construction Traffic Allowed on Straps</a:t>
            </a:r>
          </a:p>
          <a:p>
            <a:pPr algn="ctr"/>
            <a:r>
              <a:rPr lang="en-US" dirty="0" smtClean="0"/>
              <a:t>Deformations to straps could decrease strap effectiveness.  Connection from wall could be broken.</a:t>
            </a:r>
            <a:endParaRPr lang="en-US" dirty="0"/>
          </a:p>
        </p:txBody>
      </p:sp>
      <p:sp>
        <p:nvSpPr>
          <p:cNvPr id="9" name="Rectangle 8"/>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3" name="Rectangle 12"/>
          <p:cNvSpPr/>
          <p:nvPr/>
        </p:nvSpPr>
        <p:spPr>
          <a:xfrm>
            <a:off x="6477000" y="210420"/>
            <a:ext cx="457200" cy="4572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TextBox 13"/>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Tree>
    <p:extLst>
      <p:ext uri="{BB962C8B-B14F-4D97-AF65-F5344CB8AC3E}">
        <p14:creationId xmlns="" xmlns:p14="http://schemas.microsoft.com/office/powerpoint/2010/main" val="349836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36904" y="852678"/>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Reinforcement Straps</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smtClean="0">
                <a:ln>
                  <a:solidFill>
                    <a:schemeClr val="tx1"/>
                  </a:solidFill>
                </a:ln>
                <a:solidFill>
                  <a:schemeClr val="bg1"/>
                </a:solidFill>
              </a:rPr>
              <a:t>5/07/2015</a:t>
            </a:r>
          </a:p>
          <a:p>
            <a:r>
              <a:rPr lang="en-US" b="1" dirty="0" smtClean="0">
                <a:ln>
                  <a:solidFill>
                    <a:schemeClr val="tx1"/>
                  </a:solidFill>
                </a:ln>
                <a:solidFill>
                  <a:schemeClr val="bg1"/>
                </a:solidFill>
              </a:rPr>
              <a:t>2:08 PM</a:t>
            </a:r>
            <a:endParaRPr lang="en-US" b="1" dirty="0">
              <a:ln>
                <a:solidFill>
                  <a:schemeClr val="tx1"/>
                </a:solidFill>
              </a:ln>
              <a:solidFill>
                <a:schemeClr val="bg1"/>
              </a:solidFill>
            </a:endParaRP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cxnSp>
        <p:nvCxnSpPr>
          <p:cNvPr id="10" name="Straight Arrow Connector 9"/>
          <p:cNvCxnSpPr/>
          <p:nvPr/>
        </p:nvCxnSpPr>
        <p:spPr>
          <a:xfrm flipV="1">
            <a:off x="3962400" y="3200400"/>
            <a:ext cx="914400" cy="533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5302313" y="3351265"/>
            <a:ext cx="3810000" cy="3461643"/>
            <a:chOff x="4800600" y="3396356"/>
            <a:chExt cx="3810000" cy="3461643"/>
          </a:xfrm>
        </p:grpSpPr>
        <p:sp>
          <p:nvSpPr>
            <p:cNvPr id="12" name="Rectangular Callout 11"/>
            <p:cNvSpPr/>
            <p:nvPr/>
          </p:nvSpPr>
          <p:spPr>
            <a:xfrm>
              <a:off x="4800600" y="3396356"/>
              <a:ext cx="3810000" cy="3461643"/>
            </a:xfrm>
            <a:prstGeom prst="wedgeRectCallout">
              <a:avLst>
                <a:gd name="adj1" fmla="val -45753"/>
                <a:gd name="adj2" fmla="val -57406"/>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9" name="Picture 8"/>
            <p:cNvPicPr>
              <a:picLocks noChangeAspect="1"/>
            </p:cNvPicPr>
            <p:nvPr/>
          </p:nvPicPr>
          <p:blipFill rotWithShape="1">
            <a:blip r:embed="rId5" cstate="print">
              <a:extLst>
                <a:ext uri="{28A0092B-C50C-407E-A947-70E740481C1C}">
                  <a14:useLocalDpi xmlns="" xmlns:a14="http://schemas.microsoft.com/office/drawing/2010/main" val="0"/>
                </a:ext>
              </a:extLst>
            </a:blip>
            <a:srcRect t="34388"/>
            <a:stretch/>
          </p:blipFill>
          <p:spPr>
            <a:xfrm>
              <a:off x="4876800" y="3499426"/>
              <a:ext cx="3663696" cy="3205065"/>
            </a:xfrm>
            <a:prstGeom prst="rect">
              <a:avLst/>
            </a:prstGeom>
          </p:spPr>
        </p:pic>
      </p:grpSp>
      <p:sp>
        <p:nvSpPr>
          <p:cNvPr id="11" name="Rectangle 10"/>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4" name="Rectangle 13"/>
          <p:cNvSpPr/>
          <p:nvPr/>
        </p:nvSpPr>
        <p:spPr>
          <a:xfrm>
            <a:off x="6477000" y="210420"/>
            <a:ext cx="457200" cy="4572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TextBox 14"/>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
        <p:nvSpPr>
          <p:cNvPr id="4" name="Rectangular Callout 3"/>
          <p:cNvSpPr/>
          <p:nvPr/>
        </p:nvSpPr>
        <p:spPr>
          <a:xfrm>
            <a:off x="533400" y="4648200"/>
            <a:ext cx="3429000" cy="1828800"/>
          </a:xfrm>
          <a:prstGeom prst="wedgeRectCallout">
            <a:avLst>
              <a:gd name="adj1" fmla="val 97715"/>
              <a:gd name="adj2" fmla="val -5878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Result of construction traffic traveling on straps.  Construction traffic may travel over straps once a subsequent lift of backfill has been placed over them.</a:t>
            </a:r>
            <a:endParaRPr lang="en-US" dirty="0"/>
          </a:p>
        </p:txBody>
      </p:sp>
    </p:spTree>
    <p:extLst>
      <p:ext uri="{BB962C8B-B14F-4D97-AF65-F5344CB8AC3E}">
        <p14:creationId xmlns="" xmlns:p14="http://schemas.microsoft.com/office/powerpoint/2010/main" val="110602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36904" y="852678"/>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Reinforcement Straps</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smtClean="0">
                <a:ln>
                  <a:solidFill>
                    <a:schemeClr val="tx1"/>
                  </a:solidFill>
                </a:ln>
                <a:solidFill>
                  <a:schemeClr val="bg1"/>
                </a:solidFill>
              </a:rPr>
              <a:t>5/13/2015</a:t>
            </a:r>
          </a:p>
          <a:p>
            <a:r>
              <a:rPr lang="en-US" b="1" dirty="0" smtClean="0">
                <a:ln>
                  <a:solidFill>
                    <a:schemeClr val="tx1"/>
                  </a:solidFill>
                </a:ln>
                <a:solidFill>
                  <a:schemeClr val="bg1"/>
                </a:solidFill>
              </a:rPr>
              <a:t>7:31 </a:t>
            </a:r>
            <a:r>
              <a:rPr lang="en-US" b="1" dirty="0">
                <a:ln>
                  <a:solidFill>
                    <a:schemeClr val="tx1"/>
                  </a:solidFill>
                </a:ln>
                <a:solidFill>
                  <a:schemeClr val="bg1"/>
                </a:solidFill>
              </a:rPr>
              <a:t>A</a:t>
            </a:r>
            <a:r>
              <a:rPr lang="en-US" b="1" dirty="0" smtClean="0">
                <a:ln>
                  <a:solidFill>
                    <a:schemeClr val="tx1"/>
                  </a:solidFill>
                </a:ln>
                <a:solidFill>
                  <a:schemeClr val="bg1"/>
                </a:solidFill>
              </a:rPr>
              <a:t>M</a:t>
            </a:r>
            <a:endParaRPr lang="en-US" b="1" dirty="0">
              <a:ln>
                <a:solidFill>
                  <a:schemeClr val="tx1"/>
                </a:solidFill>
              </a:ln>
              <a:solidFill>
                <a:schemeClr val="bg1"/>
              </a:solidFill>
            </a:endParaRP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9" name="Rectangular Callout 8"/>
          <p:cNvSpPr/>
          <p:nvPr/>
        </p:nvSpPr>
        <p:spPr>
          <a:xfrm>
            <a:off x="609600" y="4633877"/>
            <a:ext cx="3048000" cy="1685736"/>
          </a:xfrm>
          <a:prstGeom prst="wedgeRectCallout">
            <a:avLst>
              <a:gd name="adj1" fmla="val 56705"/>
              <a:gd name="adj2" fmla="val -91451"/>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Proper Delivery of Straps</a:t>
            </a:r>
          </a:p>
          <a:p>
            <a:pPr algn="ctr"/>
            <a:r>
              <a:rPr lang="en-US" dirty="0" smtClean="0"/>
              <a:t>Loader does not drive over straps, preserving the integrity of the straps and wall connections.</a:t>
            </a:r>
            <a:endParaRPr lang="en-US" dirty="0"/>
          </a:p>
        </p:txBody>
      </p:sp>
      <p:cxnSp>
        <p:nvCxnSpPr>
          <p:cNvPr id="11" name="Straight Arrow Connector 10"/>
          <p:cNvCxnSpPr/>
          <p:nvPr/>
        </p:nvCxnSpPr>
        <p:spPr>
          <a:xfrm flipH="1" flipV="1">
            <a:off x="2438400" y="3657600"/>
            <a:ext cx="1219200" cy="21145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TextBox 11"/>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3" name="Rectangle 12"/>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TextBox 13"/>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Tree>
    <p:extLst>
      <p:ext uri="{BB962C8B-B14F-4D97-AF65-F5344CB8AC3E}">
        <p14:creationId xmlns="" xmlns:p14="http://schemas.microsoft.com/office/powerpoint/2010/main" val="395389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MSE Plan Drawings</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pic>
        <p:nvPicPr>
          <p:cNvPr id="7" name="Picture 6"/>
          <p:cNvPicPr>
            <a:picLocks noChangeAspect="1"/>
          </p:cNvPicPr>
          <p:nvPr/>
        </p:nvPicPr>
        <p:blipFill rotWithShape="1">
          <a:blip r:embed="rId3" cstate="print"/>
          <a:srcRect l="1435" t="2729" r="978"/>
          <a:stretch/>
        </p:blipFill>
        <p:spPr>
          <a:xfrm>
            <a:off x="38870" y="990600"/>
            <a:ext cx="9080233" cy="5579760"/>
          </a:xfrm>
          <a:prstGeom prst="rect">
            <a:avLst/>
          </a:prstGeom>
        </p:spPr>
      </p:pic>
      <p:sp>
        <p:nvSpPr>
          <p:cNvPr id="2" name="Oval 1"/>
          <p:cNvSpPr/>
          <p:nvPr/>
        </p:nvSpPr>
        <p:spPr>
          <a:xfrm>
            <a:off x="38870" y="4343400"/>
            <a:ext cx="2399530" cy="1905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a:off x="5410200" y="1010970"/>
            <a:ext cx="1440814" cy="1019757"/>
          </a:xfrm>
          <a:prstGeom prst="wedgeRectCallout">
            <a:avLst>
              <a:gd name="adj1" fmla="val -313612"/>
              <a:gd name="adj2" fmla="val 380291"/>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Note the dimensions in this area.  </a:t>
            </a:r>
            <a:endParaRPr lang="en-US" dirty="0"/>
          </a:p>
        </p:txBody>
      </p:sp>
      <p:pic>
        <p:nvPicPr>
          <p:cNvPr id="10" name="Picture 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11" name="Rectangle 10"/>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TextBox 11"/>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3" name="Rectangle 12"/>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TextBox 13"/>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
        <p:nvSpPr>
          <p:cNvPr id="4" name="Rectangle 3"/>
          <p:cNvSpPr/>
          <p:nvPr/>
        </p:nvSpPr>
        <p:spPr>
          <a:xfrm>
            <a:off x="4800600" y="5638800"/>
            <a:ext cx="4114800" cy="93156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ular Callout 14"/>
          <p:cNvSpPr/>
          <p:nvPr/>
        </p:nvSpPr>
        <p:spPr>
          <a:xfrm>
            <a:off x="6495861" y="3833521"/>
            <a:ext cx="2419539" cy="1957679"/>
          </a:xfrm>
          <a:prstGeom prst="wedgeRectCallout">
            <a:avLst>
              <a:gd name="adj1" fmla="val -256571"/>
              <a:gd name="adj2" fmla="val 39921"/>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Check plan sheets for topography of fill outside of the wall.  Reasonable conformance to plans is expected.</a:t>
            </a:r>
            <a:endParaRPr lang="en-US" dirty="0"/>
          </a:p>
        </p:txBody>
      </p:sp>
      <p:pic>
        <p:nvPicPr>
          <p:cNvPr id="9" name="Picture 8" descr="Z:\sremias\Random\Useful Logos\Purdue.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026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750"/>
                                        <p:tgtEl>
                                          <p:spTgt spid="2"/>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25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MSE Plan Drawings</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pic>
        <p:nvPicPr>
          <p:cNvPr id="7" name="Picture 6"/>
          <p:cNvPicPr>
            <a:picLocks noChangeAspect="1"/>
          </p:cNvPicPr>
          <p:nvPr/>
        </p:nvPicPr>
        <p:blipFill rotWithShape="1">
          <a:blip r:embed="rId2" cstate="print"/>
          <a:srcRect l="1435" t="2729" r="978"/>
          <a:stretch/>
        </p:blipFill>
        <p:spPr>
          <a:xfrm>
            <a:off x="38870" y="990600"/>
            <a:ext cx="9080233" cy="5579760"/>
          </a:xfrm>
          <a:prstGeom prst="rect">
            <a:avLst/>
          </a:prstGeom>
        </p:spPr>
      </p:pic>
      <p:cxnSp>
        <p:nvCxnSpPr>
          <p:cNvPr id="5" name="Straight Arrow Connector 4"/>
          <p:cNvCxnSpPr/>
          <p:nvPr/>
        </p:nvCxnSpPr>
        <p:spPr>
          <a:xfrm>
            <a:off x="1981200" y="5029200"/>
            <a:ext cx="0" cy="83820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Rectangular Callout 8"/>
          <p:cNvSpPr/>
          <p:nvPr/>
        </p:nvSpPr>
        <p:spPr>
          <a:xfrm>
            <a:off x="4419600" y="986898"/>
            <a:ext cx="2514600" cy="1447800"/>
          </a:xfrm>
          <a:prstGeom prst="wedgeRectCallout">
            <a:avLst>
              <a:gd name="adj1" fmla="val -146555"/>
              <a:gd name="adj2" fmla="val 24709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Note:  3 Foot Minimum:  </a:t>
            </a:r>
          </a:p>
          <a:p>
            <a:pPr algn="ctr"/>
            <a:r>
              <a:rPr lang="en-US" sz="1400" dirty="0" smtClean="0"/>
              <a:t>Backfill must be placed against the front face of the wall to a minimum height of 3 feet above the top of the leveling pad.</a:t>
            </a:r>
            <a:endParaRPr lang="en-US" sz="1400" dirty="0"/>
          </a:p>
        </p:txBody>
      </p:sp>
      <p:pic>
        <p:nvPicPr>
          <p:cNvPr id="11" name="Picture 1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12" name="Rectangle 11"/>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4" name="Rectangle 13"/>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TextBox 14"/>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
        <p:nvSpPr>
          <p:cNvPr id="16" name="Rectangle 15"/>
          <p:cNvSpPr/>
          <p:nvPr/>
        </p:nvSpPr>
        <p:spPr>
          <a:xfrm>
            <a:off x="4800600" y="5638800"/>
            <a:ext cx="4114800" cy="93156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 name="Picture 9" descr="Z:\sremias\Random\Useful Logos\Purdue.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2362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MSE Plan Drawings</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pic>
        <p:nvPicPr>
          <p:cNvPr id="7" name="Picture 6"/>
          <p:cNvPicPr>
            <a:picLocks noChangeAspect="1"/>
          </p:cNvPicPr>
          <p:nvPr/>
        </p:nvPicPr>
        <p:blipFill rotWithShape="1">
          <a:blip r:embed="rId2" cstate="print"/>
          <a:srcRect l="1435" t="2729" r="978"/>
          <a:stretch/>
        </p:blipFill>
        <p:spPr>
          <a:xfrm>
            <a:off x="38870" y="990600"/>
            <a:ext cx="9080233" cy="5579760"/>
          </a:xfrm>
          <a:prstGeom prst="rect">
            <a:avLst/>
          </a:prstGeom>
        </p:spPr>
      </p:pic>
      <p:sp>
        <p:nvSpPr>
          <p:cNvPr id="6" name="Rectangular Callout 5"/>
          <p:cNvSpPr/>
          <p:nvPr/>
        </p:nvSpPr>
        <p:spPr>
          <a:xfrm>
            <a:off x="4217279" y="899922"/>
            <a:ext cx="3810000" cy="1878065"/>
          </a:xfrm>
          <a:prstGeom prst="wedgeRectCallout">
            <a:avLst>
              <a:gd name="adj1" fmla="val -118418"/>
              <a:gd name="adj2" fmla="val 170931"/>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Ensure Slope Away From Wall</a:t>
            </a:r>
          </a:p>
          <a:p>
            <a:pPr algn="ctr"/>
            <a:r>
              <a:rPr lang="en-US" sz="1400" dirty="0" smtClean="0"/>
              <a:t>Allowing the backfill to be sloped toward the wall will result in a channel being created for water.  This will eventually result in the undermining of the leveling pad.  This is a typical detail for the side of the wall running parallel to the road in order for water to move gradually away from the wall as it drains down the slope</a:t>
            </a:r>
            <a:endParaRPr lang="en-US" sz="1400" dirty="0"/>
          </a:p>
        </p:txBody>
      </p:sp>
      <p:pic>
        <p:nvPicPr>
          <p:cNvPr id="10" name="Picture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8" name="Rectangle 7"/>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2" name="Rectangle 11"/>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cxnSp>
        <p:nvCxnSpPr>
          <p:cNvPr id="14" name="Straight Arrow Connector 13"/>
          <p:cNvCxnSpPr/>
          <p:nvPr/>
        </p:nvCxnSpPr>
        <p:spPr>
          <a:xfrm flipH="1">
            <a:off x="990600" y="5029200"/>
            <a:ext cx="990600" cy="762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800600" y="5638800"/>
            <a:ext cx="4114800" cy="93156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Picture 8" descr="Z:\sremias\Random\Useful Logos\Purdue.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8323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Result of Poor Grading</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pic>
        <p:nvPicPr>
          <p:cNvPr id="7" name="Picture 6"/>
          <p:cNvPicPr>
            <a:picLocks noChangeAspect="1"/>
          </p:cNvPicPr>
          <p:nvPr/>
        </p:nvPicPr>
        <p:blipFill rotWithShape="1">
          <a:blip r:embed="rId3" cstate="print"/>
          <a:srcRect l="1435" t="2729" r="978"/>
          <a:stretch/>
        </p:blipFill>
        <p:spPr>
          <a:xfrm>
            <a:off x="38870" y="990600"/>
            <a:ext cx="9080233" cy="5579760"/>
          </a:xfrm>
          <a:prstGeom prst="rect">
            <a:avLst/>
          </a:prstGeom>
        </p:spPr>
      </p:pic>
      <p:sp>
        <p:nvSpPr>
          <p:cNvPr id="5" name="Rectangle 4"/>
          <p:cNvSpPr/>
          <p:nvPr/>
        </p:nvSpPr>
        <p:spPr>
          <a:xfrm>
            <a:off x="609600" y="4267200"/>
            <a:ext cx="1313506" cy="15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41696" y="5334000"/>
            <a:ext cx="1627209"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609600" y="5638800"/>
            <a:ext cx="1143000" cy="76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752600" y="5715000"/>
            <a:ext cx="152400" cy="15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09600" y="5659582"/>
            <a:ext cx="228600" cy="2078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62000" y="5665959"/>
            <a:ext cx="228600" cy="2078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914400" y="5675012"/>
            <a:ext cx="228600" cy="2078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066800" y="5686741"/>
            <a:ext cx="228600" cy="2078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228253" y="5693119"/>
            <a:ext cx="228600" cy="2078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377591" y="5705397"/>
            <a:ext cx="228600" cy="2078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529991" y="5715000"/>
            <a:ext cx="228600" cy="2078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639875" y="5791200"/>
            <a:ext cx="188925" cy="15613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25" name="Rectangle 24"/>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TextBox 25"/>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27" name="Rectangle 26"/>
          <p:cNvSpPr/>
          <p:nvPr/>
        </p:nvSpPr>
        <p:spPr>
          <a:xfrm>
            <a:off x="6477000" y="210420"/>
            <a:ext cx="457200" cy="4572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TextBox 27"/>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
        <p:nvSpPr>
          <p:cNvPr id="11" name="Oval 10"/>
          <p:cNvSpPr/>
          <p:nvPr/>
        </p:nvSpPr>
        <p:spPr>
          <a:xfrm>
            <a:off x="1452767" y="4981034"/>
            <a:ext cx="1340398" cy="14679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3986181" y="1188485"/>
            <a:ext cx="5117833" cy="4343400"/>
            <a:chOff x="3962400" y="838200"/>
            <a:chExt cx="5117833" cy="4343400"/>
          </a:xfrm>
        </p:grpSpPr>
        <p:sp>
          <p:nvSpPr>
            <p:cNvPr id="22" name="Rectangular Callout 21"/>
            <p:cNvSpPr/>
            <p:nvPr/>
          </p:nvSpPr>
          <p:spPr>
            <a:xfrm>
              <a:off x="3962400" y="838200"/>
              <a:ext cx="5117833" cy="4343400"/>
            </a:xfrm>
            <a:prstGeom prst="wedgeRectCallout">
              <a:avLst>
                <a:gd name="adj1" fmla="val -89108"/>
                <a:gd name="adj2" fmla="val 55122"/>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pic>
          <p:nvPicPr>
            <p:cNvPr id="23" name="Picture 2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047653" y="1101810"/>
              <a:ext cx="4978400" cy="3733800"/>
            </a:xfrm>
            <a:prstGeom prst="rect">
              <a:avLst/>
            </a:prstGeom>
          </p:spPr>
        </p:pic>
      </p:grpSp>
      <p:cxnSp>
        <p:nvCxnSpPr>
          <p:cNvPr id="6" name="Straight Connector 5"/>
          <p:cNvCxnSpPr/>
          <p:nvPr/>
        </p:nvCxnSpPr>
        <p:spPr>
          <a:xfrm>
            <a:off x="4047653" y="1524000"/>
            <a:ext cx="49784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9" name="Rectangular Callout 8"/>
          <p:cNvSpPr/>
          <p:nvPr/>
        </p:nvSpPr>
        <p:spPr>
          <a:xfrm>
            <a:off x="467845" y="979662"/>
            <a:ext cx="2301286" cy="1120936"/>
          </a:xfrm>
          <a:prstGeom prst="wedgeRectCallout">
            <a:avLst>
              <a:gd name="adj1" fmla="val 149906"/>
              <a:gd name="adj2" fmla="val -211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schemeClr val="tx1"/>
                </a:solidFill>
              </a:rPr>
              <a:t>Backfill should</a:t>
            </a:r>
            <a:r>
              <a:rPr lang="en-US" dirty="0" smtClean="0"/>
              <a:t> be placed a minimum of 3 Feet Above Top of Levelling Pad</a:t>
            </a:r>
            <a:endParaRPr lang="en-US" dirty="0"/>
          </a:p>
        </p:txBody>
      </p:sp>
      <p:sp>
        <p:nvSpPr>
          <p:cNvPr id="2" name="TextBox 1"/>
          <p:cNvSpPr txBox="1"/>
          <p:nvPr/>
        </p:nvSpPr>
        <p:spPr>
          <a:xfrm rot="161322">
            <a:off x="181594" y="5877745"/>
            <a:ext cx="1447800" cy="369332"/>
          </a:xfrm>
          <a:prstGeom prst="rect">
            <a:avLst/>
          </a:prstGeom>
          <a:noFill/>
        </p:spPr>
        <p:txBody>
          <a:bodyPr wrap="square" rtlCol="0">
            <a:spAutoFit/>
          </a:bodyPr>
          <a:lstStyle/>
          <a:p>
            <a:r>
              <a:rPr lang="en-US" b="1" dirty="0" smtClean="0"/>
              <a:t>Poor Grading</a:t>
            </a:r>
            <a:endParaRPr lang="en-US" b="1" dirty="0"/>
          </a:p>
        </p:txBody>
      </p:sp>
      <p:sp>
        <p:nvSpPr>
          <p:cNvPr id="4" name="TextBox 3"/>
          <p:cNvSpPr txBox="1"/>
          <p:nvPr/>
        </p:nvSpPr>
        <p:spPr>
          <a:xfrm>
            <a:off x="4071434" y="5106578"/>
            <a:ext cx="5723198" cy="461665"/>
          </a:xfrm>
          <a:prstGeom prst="rect">
            <a:avLst/>
          </a:prstGeom>
          <a:noFill/>
        </p:spPr>
        <p:txBody>
          <a:bodyPr wrap="square" rtlCol="0">
            <a:spAutoFit/>
          </a:bodyPr>
          <a:lstStyle/>
          <a:p>
            <a:r>
              <a:rPr lang="en-US" sz="2400" b="1" dirty="0" smtClean="0"/>
              <a:t>Results of Poor Grading Near the Wall</a:t>
            </a:r>
            <a:endParaRPr lang="en-US" sz="2400" b="1" dirty="0"/>
          </a:p>
        </p:txBody>
      </p:sp>
      <p:sp>
        <p:nvSpPr>
          <p:cNvPr id="32" name="Rectangle 31"/>
          <p:cNvSpPr/>
          <p:nvPr/>
        </p:nvSpPr>
        <p:spPr>
          <a:xfrm>
            <a:off x="4800600" y="5638800"/>
            <a:ext cx="4114800" cy="93156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0" name="Picture 29" descr="Z:\sremias\Random\Useful Logos\Purdue.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3623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INDOT Checklist for MSE Wall Construction</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pic>
        <p:nvPicPr>
          <p:cNvPr id="30" name="Picture 29"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3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2" name="TextBox 1"/>
          <p:cNvSpPr txBox="1"/>
          <p:nvPr/>
        </p:nvSpPr>
        <p:spPr>
          <a:xfrm>
            <a:off x="152400" y="990600"/>
            <a:ext cx="8686800" cy="5078313"/>
          </a:xfrm>
          <a:prstGeom prst="rect">
            <a:avLst/>
          </a:prstGeom>
          <a:noFill/>
        </p:spPr>
        <p:txBody>
          <a:bodyPr wrap="square" rtlCol="0">
            <a:spAutoFit/>
          </a:bodyPr>
          <a:lstStyle/>
          <a:p>
            <a:pPr marL="342900" indent="-342900">
              <a:buAutoNum type="arabicPeriod" startAt="10"/>
            </a:pPr>
            <a:r>
              <a:rPr lang="en-US" dirty="0" smtClean="0"/>
              <a:t>If any panels or soil reinforcement were found damaged, have they been rejected or repaired in accordance with the specifications?</a:t>
            </a:r>
          </a:p>
          <a:p>
            <a:pPr marL="342900" indent="-342900">
              <a:buAutoNum type="arabicPeriod" startAt="10"/>
            </a:pPr>
            <a:r>
              <a:rPr lang="en-US" dirty="0" smtClean="0"/>
              <a:t>Are the panels and the soil reinforcement properly stored to prevent damage?</a:t>
            </a:r>
          </a:p>
          <a:p>
            <a:pPr marL="342900" indent="-342900">
              <a:buAutoNum type="arabicPeriod" startAt="10"/>
            </a:pPr>
            <a:r>
              <a:rPr lang="en-US" dirty="0" smtClean="0"/>
              <a:t>Has the MSE wall area been excavated to the proper elevation?</a:t>
            </a:r>
          </a:p>
          <a:p>
            <a:pPr marL="342900" indent="-342900">
              <a:buAutoNum type="arabicPeriod" startAt="10"/>
            </a:pPr>
            <a:r>
              <a:rPr lang="en-US" dirty="0" smtClean="0"/>
              <a:t>Has the area been proof rolled?</a:t>
            </a:r>
          </a:p>
          <a:p>
            <a:pPr marL="342900" indent="-342900">
              <a:buAutoNum type="arabicPeriod" startAt="10"/>
            </a:pPr>
            <a:r>
              <a:rPr lang="en-US" dirty="0" smtClean="0"/>
              <a:t>Has all soft or unsuitable materials been compacted or removed and replaced?</a:t>
            </a:r>
          </a:p>
          <a:p>
            <a:pPr marL="342900" indent="-342900">
              <a:buAutoNum type="arabicPeriod" startAt="10"/>
            </a:pPr>
            <a:r>
              <a:rPr lang="en-US" dirty="0" smtClean="0"/>
              <a:t>Has the leveling pad area been properly excavated?</a:t>
            </a:r>
          </a:p>
          <a:p>
            <a:pPr marL="342900" indent="-342900">
              <a:buAutoNum type="arabicPeriod" startAt="10"/>
            </a:pPr>
            <a:r>
              <a:rPr lang="en-US" dirty="0" smtClean="0"/>
              <a:t>Has the leveling pad been set to the proper alignment?</a:t>
            </a:r>
          </a:p>
          <a:p>
            <a:pPr marL="342900" indent="-342900">
              <a:buAutoNum type="arabicPeriod" startAt="10"/>
            </a:pPr>
            <a:r>
              <a:rPr lang="en-US" dirty="0" smtClean="0"/>
              <a:t>Has the leveling pad cured for a minimum of 12 hours?</a:t>
            </a:r>
          </a:p>
          <a:p>
            <a:pPr marL="342900" indent="-342900">
              <a:buAutoNum type="arabicPeriod" startAt="10"/>
            </a:pPr>
            <a:r>
              <a:rPr lang="en-US" dirty="0" smtClean="0"/>
              <a:t>Is the first row of panels properly placed?  Do they have proper spacing, bracing, tilt, and where required, do they have the spacers installed?</a:t>
            </a:r>
          </a:p>
          <a:p>
            <a:pPr marL="342900" indent="-342900">
              <a:buAutoNum type="arabicPeriod" startAt="10"/>
            </a:pPr>
            <a:r>
              <a:rPr lang="en-US" dirty="0" smtClean="0"/>
              <a:t>Has the proper filter fabric and adhesive been supplied?</a:t>
            </a:r>
          </a:p>
          <a:p>
            <a:pPr marL="342900" indent="-342900">
              <a:buAutoNum type="arabicPeriod" startAt="10"/>
            </a:pPr>
            <a:r>
              <a:rPr lang="en-US" dirty="0" smtClean="0"/>
              <a:t>Is the filter fabric being properly placed over the joints?</a:t>
            </a:r>
          </a:p>
          <a:p>
            <a:pPr marL="342900" indent="-342900">
              <a:buAutoNum type="arabicPeriod" startAt="10"/>
            </a:pPr>
            <a:r>
              <a:rPr lang="en-US" dirty="0" smtClean="0"/>
              <a:t>Is the adhesive being applied to the panel, rather than the filter fabric?</a:t>
            </a:r>
          </a:p>
          <a:p>
            <a:pPr marL="342900" indent="-342900">
              <a:buAutoNum type="arabicPeriod" startAt="10"/>
            </a:pPr>
            <a:r>
              <a:rPr lang="en-US" dirty="0" smtClean="0"/>
              <a:t>Is the filter fabric stored properly away from sunlight and protected from UV radiation?</a:t>
            </a:r>
          </a:p>
          <a:p>
            <a:pPr marL="342900" indent="-342900">
              <a:buAutoNum type="arabicPeriod" startAt="10"/>
            </a:pPr>
            <a:r>
              <a:rPr lang="en-US" dirty="0" smtClean="0"/>
              <a:t>Is the contractor using correct panels (size, shape, and connections) for that panel’s wall location and elevation?</a:t>
            </a:r>
          </a:p>
          <a:p>
            <a:pPr marL="342900" indent="-342900">
              <a:buAutoNum type="arabicPeriod" startAt="10"/>
            </a:pPr>
            <a:r>
              <a:rPr lang="en-US" dirty="0" smtClean="0"/>
              <a:t>Is fill being placed and compacted in 6” lifts?</a:t>
            </a:r>
          </a:p>
        </p:txBody>
      </p:sp>
    </p:spTree>
    <p:extLst>
      <p:ext uri="{BB962C8B-B14F-4D97-AF65-F5344CB8AC3E}">
        <p14:creationId xmlns="" xmlns:p14="http://schemas.microsoft.com/office/powerpoint/2010/main" val="29033102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INDOT Checklist for MSE Wall Construction</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pic>
        <p:nvPicPr>
          <p:cNvPr id="30" name="Picture 29"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3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2" name="TextBox 1"/>
          <p:cNvSpPr txBox="1"/>
          <p:nvPr/>
        </p:nvSpPr>
        <p:spPr>
          <a:xfrm>
            <a:off x="152400" y="990600"/>
            <a:ext cx="8686800" cy="4801314"/>
          </a:xfrm>
          <a:prstGeom prst="rect">
            <a:avLst/>
          </a:prstGeom>
          <a:noFill/>
        </p:spPr>
        <p:txBody>
          <a:bodyPr wrap="square" rtlCol="0">
            <a:spAutoFit/>
          </a:bodyPr>
          <a:lstStyle/>
          <a:p>
            <a:pPr marL="342900" indent="-342900">
              <a:buAutoNum type="arabicPeriod" startAt="25"/>
            </a:pPr>
            <a:r>
              <a:rPr lang="en-US" dirty="0" smtClean="0"/>
              <a:t>Are </a:t>
            </a:r>
            <a:r>
              <a:rPr lang="en-US" dirty="0"/>
              <a:t>all equipment being kept off the reinforcement </a:t>
            </a:r>
            <a:r>
              <a:rPr lang="en-US" dirty="0" smtClean="0"/>
              <a:t>until a minimum of 6 inches of fill is placed?</a:t>
            </a:r>
          </a:p>
          <a:p>
            <a:pPr marL="342900" indent="-342900">
              <a:buAutoNum type="arabicPeriod" startAt="25"/>
            </a:pPr>
            <a:r>
              <a:rPr lang="en-US" dirty="0" smtClean="0"/>
              <a:t>Are the lifts being placed by the proper method and sequence?</a:t>
            </a:r>
          </a:p>
          <a:p>
            <a:pPr marL="342900" indent="-342900">
              <a:buAutoNum type="arabicPeriod" startAt="25"/>
            </a:pPr>
            <a:r>
              <a:rPr lang="en-US" dirty="0" smtClean="0"/>
              <a:t>Is the fill being compacted by the correct equipment and in the correct pattern?</a:t>
            </a:r>
          </a:p>
          <a:p>
            <a:pPr marL="342900" indent="-342900">
              <a:buAutoNum type="arabicPeriod" startAt="25"/>
            </a:pPr>
            <a:r>
              <a:rPr lang="en-US" dirty="0" smtClean="0"/>
              <a:t>Is the proper compaction being met within 3 feet of the wall and greater than 3 feet from the wall based on DCP criteria?</a:t>
            </a:r>
          </a:p>
          <a:p>
            <a:pPr marL="342900" indent="-342900">
              <a:buAutoNum type="arabicPeriod" startAt="25"/>
            </a:pPr>
            <a:r>
              <a:rPr lang="en-US" dirty="0" smtClean="0"/>
              <a:t>Is the fill being brought up to or slightly above the soil reinforcement elevation before the reinforcement are connected?</a:t>
            </a:r>
          </a:p>
          <a:p>
            <a:pPr marL="342900" indent="-342900">
              <a:buAutoNum type="arabicPeriod" startAt="25"/>
            </a:pPr>
            <a:r>
              <a:rPr lang="en-US" dirty="0" smtClean="0"/>
              <a:t>Is the reinforcement being properly connected?</a:t>
            </a:r>
          </a:p>
          <a:p>
            <a:pPr marL="342900" indent="-342900">
              <a:buAutoNum type="arabicPeriod" startAt="25"/>
            </a:pPr>
            <a:r>
              <a:rPr lang="en-US" dirty="0" smtClean="0"/>
              <a:t>Is the soil reinforcement in the proper alignment?</a:t>
            </a:r>
          </a:p>
          <a:p>
            <a:pPr marL="342900" indent="-342900">
              <a:buAutoNum type="arabicPeriod" startAt="25"/>
            </a:pPr>
            <a:r>
              <a:rPr lang="en-US" dirty="0" smtClean="0"/>
              <a:t>Are the vertical and horizontal alignments checked periodically and adjusted as needed?</a:t>
            </a:r>
          </a:p>
          <a:p>
            <a:pPr marL="342900" indent="-342900">
              <a:buAutoNum type="arabicPeriod" startAt="25"/>
            </a:pPr>
            <a:r>
              <a:rPr lang="en-US" dirty="0" smtClean="0"/>
              <a:t>Is the contractor removing the wooden wedges as per specification?</a:t>
            </a:r>
          </a:p>
          <a:p>
            <a:pPr marL="342900" indent="-342900">
              <a:buAutoNum type="arabicPeriod" startAt="25"/>
            </a:pPr>
            <a:r>
              <a:rPr lang="en-US" dirty="0" smtClean="0"/>
              <a:t>At the end of each day’s operation, is the contractor shaping the last level of backfill to permit a positive drainage away from the wall such as temporary pipe etc.?</a:t>
            </a:r>
          </a:p>
          <a:p>
            <a:pPr marL="342900" indent="-342900">
              <a:buAutoNum type="arabicPeriod" startAt="25"/>
            </a:pPr>
            <a:r>
              <a:rPr lang="en-US" dirty="0" smtClean="0"/>
              <a:t>Has the contractor backfilled the front of the wall?</a:t>
            </a:r>
          </a:p>
          <a:p>
            <a:pPr marL="342900" indent="-342900">
              <a:buAutoNum type="arabicPeriod" startAt="25"/>
            </a:pPr>
            <a:r>
              <a:rPr lang="en-US" dirty="0" smtClean="0"/>
              <a:t>Is the correct coping being installed?</a:t>
            </a:r>
            <a:endParaRPr lang="en-US" dirty="0"/>
          </a:p>
        </p:txBody>
      </p:sp>
    </p:spTree>
    <p:extLst>
      <p:ext uri="{BB962C8B-B14F-4D97-AF65-F5344CB8AC3E}">
        <p14:creationId xmlns="" xmlns:p14="http://schemas.microsoft.com/office/powerpoint/2010/main" val="12153495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MSE Wall Shop Drawings</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pic>
        <p:nvPicPr>
          <p:cNvPr id="30" name="Picture 29" descr="Z:\sremias\Random\Useful Logos\Purd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3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2" name="TextBox 1"/>
          <p:cNvSpPr txBox="1"/>
          <p:nvPr/>
        </p:nvSpPr>
        <p:spPr>
          <a:xfrm>
            <a:off x="152400" y="990600"/>
            <a:ext cx="8686800" cy="5724644"/>
          </a:xfrm>
          <a:prstGeom prst="rect">
            <a:avLst/>
          </a:prstGeom>
          <a:noFill/>
        </p:spPr>
        <p:txBody>
          <a:bodyPr wrap="square" rtlCol="0">
            <a:spAutoFit/>
          </a:bodyPr>
          <a:lstStyle/>
          <a:p>
            <a:r>
              <a:rPr lang="en-US" sz="2400" b="1" dirty="0" smtClean="0"/>
              <a:t>MSE Wall Shop Drawings</a:t>
            </a:r>
          </a:p>
          <a:p>
            <a:r>
              <a:rPr lang="en-US" dirty="0" smtClean="0"/>
              <a:t>(Also known as Working Drawings)</a:t>
            </a:r>
          </a:p>
          <a:p>
            <a:endParaRPr lang="en-US" dirty="0"/>
          </a:p>
          <a:p>
            <a:r>
              <a:rPr lang="en-US" dirty="0" smtClean="0"/>
              <a:t>Shop Drawings are submitted by the fabricator in order to provide more specific details on how the wall is to be constructed.  Shop Drawings are reviewed by INDOT as well as the designer of record for the contract.  Once the review has been completed by both parties, the designer of record will provide a formal response to the fabricator, who will then make appropriate revisions.  Construction should not begin until these drawings have been approved.</a:t>
            </a:r>
          </a:p>
          <a:p>
            <a:endParaRPr lang="en-US" dirty="0"/>
          </a:p>
          <a:p>
            <a:r>
              <a:rPr lang="en-US" dirty="0" smtClean="0"/>
              <a:t>Below are 2 examples of items that are included in a typical set of Shop Drawings</a:t>
            </a:r>
          </a:p>
          <a:p>
            <a:endParaRPr lang="en-US" dirty="0"/>
          </a:p>
          <a:p>
            <a:r>
              <a:rPr lang="en-US" dirty="0" smtClean="0"/>
              <a:t>A “General Note” page is usually part of the shop drawings and contains important information regarding wall design and construction.  This page should be reviewed by the inspection team prior to the start of construction.</a:t>
            </a:r>
          </a:p>
          <a:p>
            <a:endParaRPr lang="en-US" dirty="0"/>
          </a:p>
          <a:p>
            <a:r>
              <a:rPr lang="en-US" dirty="0" smtClean="0"/>
              <a:t>Orientation of straps (including orientation when obstructions such as piling or drainage structures are encountered)</a:t>
            </a:r>
          </a:p>
          <a:p>
            <a:endParaRPr lang="en-US" dirty="0"/>
          </a:p>
          <a:p>
            <a:r>
              <a:rPr lang="en-US" dirty="0" smtClean="0"/>
              <a:t>See (731.04) for other items included in Shop Drawings.</a:t>
            </a:r>
            <a:endParaRPr lang="en-US" dirty="0"/>
          </a:p>
        </p:txBody>
      </p:sp>
    </p:spTree>
    <p:extLst>
      <p:ext uri="{BB962C8B-B14F-4D97-AF65-F5344CB8AC3E}">
        <p14:creationId xmlns="" xmlns:p14="http://schemas.microsoft.com/office/powerpoint/2010/main" val="4124561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Foundation Preparation</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pic>
        <p:nvPicPr>
          <p:cNvPr id="4" name="Picture 3" descr="Z:\sremias\Random\Useful Logos\Purdue.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2" name="Rectangle 1"/>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0" name="Rectangle 9"/>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sp>
        <p:nvSpPr>
          <p:cNvPr id="14" name="TextBox 13"/>
          <p:cNvSpPr txBox="1"/>
          <p:nvPr/>
        </p:nvSpPr>
        <p:spPr>
          <a:xfrm>
            <a:off x="152400" y="990600"/>
            <a:ext cx="8686800" cy="2462213"/>
          </a:xfrm>
          <a:prstGeom prst="rect">
            <a:avLst/>
          </a:prstGeom>
          <a:noFill/>
        </p:spPr>
        <p:txBody>
          <a:bodyPr wrap="square" rtlCol="0">
            <a:spAutoFit/>
          </a:bodyPr>
          <a:lstStyle/>
          <a:p>
            <a:r>
              <a:rPr lang="en-US" dirty="0" smtClean="0"/>
              <a:t>Details for foundation preparation can be found in (731.07) of the standard specifications.</a:t>
            </a:r>
          </a:p>
          <a:p>
            <a:endParaRPr lang="en-US" dirty="0" smtClean="0"/>
          </a:p>
          <a:p>
            <a:r>
              <a:rPr lang="en-US" sz="2400" dirty="0" err="1" smtClean="0"/>
              <a:t>Proofrolling</a:t>
            </a:r>
            <a:endParaRPr lang="en-US" sz="2400" dirty="0"/>
          </a:p>
          <a:p>
            <a:pPr marL="285750" indent="-285750">
              <a:buFont typeface="Arial" panose="020B0604020202020204" pitchFamily="34" charset="0"/>
              <a:buChar char="•"/>
            </a:pPr>
            <a:r>
              <a:rPr lang="en-US" dirty="0" smtClean="0"/>
              <a:t>Typically performed with fully loaded tri-axle dump truck (203.26)</a:t>
            </a:r>
          </a:p>
          <a:p>
            <a:pPr marL="285750" indent="-285750">
              <a:buFont typeface="Arial" panose="020B0604020202020204" pitchFamily="34" charset="0"/>
              <a:buChar char="•"/>
            </a:pPr>
            <a:r>
              <a:rPr lang="en-US" dirty="0" smtClean="0"/>
              <a:t>Remove all unsuitable material</a:t>
            </a:r>
          </a:p>
          <a:p>
            <a:pPr marL="285750" indent="-285750">
              <a:buFont typeface="Arial" panose="020B0604020202020204" pitchFamily="34" charset="0"/>
              <a:buChar char="•"/>
            </a:pPr>
            <a:r>
              <a:rPr lang="en-US" dirty="0" smtClean="0"/>
              <a:t>Replace unsuitable material with B borrow (211.02)</a:t>
            </a:r>
          </a:p>
          <a:p>
            <a:pPr marL="285750" indent="-285750">
              <a:buFont typeface="Arial" panose="020B0604020202020204" pitchFamily="34" charset="0"/>
              <a:buChar char="•"/>
            </a:pPr>
            <a:r>
              <a:rPr lang="en-US" dirty="0" smtClean="0"/>
              <a:t>Compacted in accordance with (211.04)</a:t>
            </a:r>
            <a:endParaRPr lang="en-US" dirty="0"/>
          </a:p>
          <a:p>
            <a:endParaRPr lang="en-US" dirty="0"/>
          </a:p>
        </p:txBody>
      </p:sp>
      <p:pic>
        <p:nvPicPr>
          <p:cNvPr id="1026" name="Picture 2" descr="http://static.concretenetwork.com/photo-gallery/images/375x281Exact/site_26/concretenetwork-com_23844.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45473" y="3276598"/>
            <a:ext cx="3971695" cy="2976123"/>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https://i.ytimg.com/vi/uqNPeRSJLfE/maxresdefault.jp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r="9826"/>
          <a:stretch/>
        </p:blipFill>
        <p:spPr bwMode="auto">
          <a:xfrm>
            <a:off x="4220602" y="3276598"/>
            <a:ext cx="4770998" cy="2976123"/>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ular Callout 4"/>
          <p:cNvSpPr/>
          <p:nvPr/>
        </p:nvSpPr>
        <p:spPr>
          <a:xfrm>
            <a:off x="42039" y="5697744"/>
            <a:ext cx="2590800" cy="892198"/>
          </a:xfrm>
          <a:prstGeom prst="wedgeRectCallout">
            <a:avLst>
              <a:gd name="adj1" fmla="val 26692"/>
              <a:gd name="adj2" fmla="val -8869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Remove and replace the material in this area per (731.07)</a:t>
            </a:r>
            <a:endParaRPr lang="en-US" dirty="0"/>
          </a:p>
        </p:txBody>
      </p:sp>
      <p:sp>
        <p:nvSpPr>
          <p:cNvPr id="13" name="Rectangular Callout 12"/>
          <p:cNvSpPr/>
          <p:nvPr/>
        </p:nvSpPr>
        <p:spPr>
          <a:xfrm>
            <a:off x="6489433" y="5889602"/>
            <a:ext cx="2590800" cy="892198"/>
          </a:xfrm>
          <a:prstGeom prst="wedgeRectCallout">
            <a:avLst>
              <a:gd name="adj1" fmla="val -64164"/>
              <a:gd name="adj2" fmla="val -7956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t>Proofroll</a:t>
            </a:r>
            <a:r>
              <a:rPr lang="en-US" dirty="0" smtClean="0"/>
              <a:t> Passes.  Construction may begin.</a:t>
            </a:r>
            <a:endParaRPr lang="en-US" dirty="0"/>
          </a:p>
        </p:txBody>
      </p:sp>
    </p:spTree>
    <p:extLst>
      <p:ext uri="{BB962C8B-B14F-4D97-AF65-F5344CB8AC3E}">
        <p14:creationId xmlns="" xmlns:p14="http://schemas.microsoft.com/office/powerpoint/2010/main" val="23239741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smtClean="0">
                <a:latin typeface="Impact"/>
                <a:cs typeface="Impact"/>
              </a:rPr>
              <a:t>Improper Panel Storage</a:t>
            </a:r>
          </a:p>
          <a:p>
            <a:pPr algn="l">
              <a:lnSpc>
                <a:spcPct val="90000"/>
              </a:lnSpc>
            </a:pPr>
            <a:r>
              <a:rPr lang="en-US" sz="2400" dirty="0" smtClean="0">
                <a:solidFill>
                  <a:schemeClr val="bg1">
                    <a:lumMod val="50000"/>
                  </a:schemeClr>
                </a:solidFill>
                <a:latin typeface="Impact"/>
                <a:cs typeface="Impact"/>
              </a:rPr>
              <a:t>Mechanically Stabilized Earth Walls</a:t>
            </a:r>
            <a:endParaRPr lang="en-US" sz="3200" dirty="0" smtClean="0">
              <a:latin typeface="Impact"/>
              <a:cs typeface="Impact"/>
            </a:endParaRPr>
          </a:p>
          <a:p>
            <a:pPr algn="l">
              <a:lnSpc>
                <a:spcPct val="90000"/>
              </a:lnSpc>
            </a:pPr>
            <a:endParaRPr lang="en-US" sz="3200" dirty="0">
              <a:latin typeface="Impact"/>
              <a:cs typeface="Impact"/>
            </a:endParaRPr>
          </a:p>
        </p:txBody>
      </p:sp>
      <p:pic>
        <p:nvPicPr>
          <p:cNvPr id="4" name="Picture 3" descr="Z:\sremias\Random\Useful Logos\Purdue.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052176" y="8833"/>
            <a:ext cx="1091824" cy="1091824"/>
          </a:xfrm>
          <a:prstGeom prst="rect">
            <a:avLst/>
          </a:prstGeom>
        </p:spPr>
      </p:pic>
      <p:sp>
        <p:nvSpPr>
          <p:cNvPr id="2" name="Rectangle 1"/>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5334000" y="111967"/>
            <a:ext cx="1828800" cy="646331"/>
          </a:xfrm>
          <a:prstGeom prst="rect">
            <a:avLst/>
          </a:prstGeom>
          <a:noFill/>
        </p:spPr>
        <p:txBody>
          <a:bodyPr wrap="square" rtlCol="0">
            <a:spAutoFit/>
          </a:bodyPr>
          <a:lstStyle/>
          <a:p>
            <a:r>
              <a:rPr lang="en-US" dirty="0" smtClean="0"/>
              <a:t>GOOD</a:t>
            </a:r>
            <a:br>
              <a:rPr lang="en-US" dirty="0" smtClean="0"/>
            </a:br>
            <a:r>
              <a:rPr lang="en-US" dirty="0" smtClean="0"/>
              <a:t>PRACTICE</a:t>
            </a:r>
            <a:endParaRPr lang="en-US" dirty="0"/>
          </a:p>
        </p:txBody>
      </p:sp>
      <p:sp>
        <p:nvSpPr>
          <p:cNvPr id="10" name="Rectangle 9"/>
          <p:cNvSpPr/>
          <p:nvPr/>
        </p:nvSpPr>
        <p:spPr>
          <a:xfrm>
            <a:off x="6477000" y="210420"/>
            <a:ext cx="457200" cy="4572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6934200" y="115669"/>
            <a:ext cx="1828800" cy="646331"/>
          </a:xfrm>
          <a:prstGeom prst="rect">
            <a:avLst/>
          </a:prstGeom>
          <a:noFill/>
        </p:spPr>
        <p:txBody>
          <a:bodyPr wrap="square" rtlCol="0">
            <a:spAutoFit/>
          </a:bodyPr>
          <a:lstStyle/>
          <a:p>
            <a:r>
              <a:rPr lang="en-US" dirty="0" smtClean="0"/>
              <a:t>BAD</a:t>
            </a:r>
            <a:br>
              <a:rPr lang="en-US" dirty="0" smtClean="0"/>
            </a:br>
            <a:r>
              <a:rPr lang="en-US" dirty="0" smtClean="0"/>
              <a:t>PRACTICE</a:t>
            </a:r>
            <a:endParaRPr lang="en-US" dirty="0"/>
          </a:p>
        </p:txBody>
      </p:sp>
      <p:pic>
        <p:nvPicPr>
          <p:cNvPr id="14" name="Picture 2"/>
          <p:cNvPicPr>
            <a:picLocks noChangeAspect="1" noChangeArrowheads="1"/>
          </p:cNvPicPr>
          <p:nvPr/>
        </p:nvPicPr>
        <p:blipFill>
          <a:blip r:embed="rId4" cstate="print"/>
          <a:srcRect/>
          <a:stretch>
            <a:fillRect/>
          </a:stretch>
        </p:blipFill>
        <p:spPr bwMode="auto">
          <a:xfrm>
            <a:off x="1234295" y="1215063"/>
            <a:ext cx="6669314" cy="4109375"/>
          </a:xfrm>
          <a:prstGeom prst="rect">
            <a:avLst/>
          </a:prstGeom>
          <a:noFill/>
          <a:ln w="9525">
            <a:noFill/>
            <a:miter lim="800000"/>
            <a:headEnd/>
            <a:tailEnd/>
          </a:ln>
        </p:spPr>
      </p:pic>
      <p:sp>
        <p:nvSpPr>
          <p:cNvPr id="13" name="Rectangular Callout 12"/>
          <p:cNvSpPr/>
          <p:nvPr/>
        </p:nvSpPr>
        <p:spPr>
          <a:xfrm>
            <a:off x="381000" y="4974254"/>
            <a:ext cx="2578367" cy="1685736"/>
          </a:xfrm>
          <a:prstGeom prst="wedgeRectCallout">
            <a:avLst>
              <a:gd name="adj1" fmla="val 69779"/>
              <a:gd name="adj2" fmla="val -9282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Panels should be elevated off the ground, and should be separated by blocks to protect the strap brackets.</a:t>
            </a:r>
            <a:endParaRPr lang="en-US" dirty="0"/>
          </a:p>
        </p:txBody>
      </p:sp>
    </p:spTree>
    <p:extLst>
      <p:ext uri="{BB962C8B-B14F-4D97-AF65-F5344CB8AC3E}">
        <p14:creationId xmlns="" xmlns:p14="http://schemas.microsoft.com/office/powerpoint/2010/main" val="32764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6614</TotalTime>
  <Words>2486</Words>
  <Application>Microsoft Office PowerPoint</Application>
  <PresentationFormat>On-screen Show (4:3)</PresentationFormat>
  <Paragraphs>376</Paragraphs>
  <Slides>48</Slides>
  <Notes>10</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dc:creator>
  <cp:lastModifiedBy>Podorvanova, Lana</cp:lastModifiedBy>
  <cp:revision>174</cp:revision>
  <dcterms:created xsi:type="dcterms:W3CDTF">2014-06-26T01:47:50Z</dcterms:created>
  <dcterms:modified xsi:type="dcterms:W3CDTF">2016-03-03T15:02:45Z</dcterms:modified>
</cp:coreProperties>
</file>