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87" r:id="rId6"/>
    <p:sldId id="281" r:id="rId7"/>
    <p:sldId id="292" r:id="rId8"/>
    <p:sldId id="293" r:id="rId9"/>
    <p:sldId id="298" r:id="rId10"/>
    <p:sldId id="279" r:id="rId11"/>
    <p:sldId id="294" r:id="rId12"/>
    <p:sldId id="295" r:id="rId13"/>
    <p:sldId id="297" r:id="rId14"/>
    <p:sldId id="296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3EB44D-C754-48CA-80B3-C5F0067D71EA}" v="7" dt="2021-05-27T13:48:06.5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4" autoAdjust="0"/>
    <p:restoredTop sz="80494" autoAdjust="0"/>
  </p:normalViewPr>
  <p:slideViewPr>
    <p:cSldViewPr>
      <p:cViewPr varScale="1">
        <p:scale>
          <a:sx n="92" d="100"/>
          <a:sy n="92" d="100"/>
        </p:scale>
        <p:origin x="21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E4ECD-6868-42C7-AED5-26B4FDB1080C}" type="datetimeFigureOut">
              <a:rPr lang="en-US" smtClean="0"/>
              <a:t>6/1/2021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28A50-67B6-4684-B5C5-FB33A0BE41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75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228A50-67B6-4684-B5C5-FB33A0BE41D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14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228A50-67B6-4684-B5C5-FB33A0BE41D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631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228A50-67B6-4684-B5C5-FB33A0BE41D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25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3610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359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656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3876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660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415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FSSA-Sty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7400"/>
            <a:ext cx="8229600" cy="4068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681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450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7" r:id="rId6"/>
    <p:sldLayoutId id="2147483658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50000"/>
              <a:lumOff val="50000"/>
            </a:schemeClr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50000"/>
              <a:lumOff val="50000"/>
            </a:schemeClr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50000"/>
              <a:lumOff val="50000"/>
            </a:schemeClr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50000"/>
              <a:lumOff val="50000"/>
            </a:schemeClr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.gov/fssa/addiction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.gov/fssa/dmha/for-providers/provider-certification-and-licensure/" TargetMode="External"/><Relationship Id="rId2" Type="http://schemas.openxmlformats.org/officeDocument/2006/relationships/hyperlink" Target="mailto:DMHA-CL@fssa.in.gov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iac.iga.in.gov/iac/T04400/A00044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.gov/fssa/dmha/files/DMHA_Approved_Accreditation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n.gov/fssa/dmha/files/DMHA_Approved_Addiction_Credentials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samcontinuum.org/knowledgebase/what-are-the-asam-levels-of-care/" TargetMode="External"/><Relationship Id="rId2" Type="http://schemas.openxmlformats.org/officeDocument/2006/relationships/hyperlink" Target="https://www.asam.org/resources/the-asam-criteri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.gov/fssa/dmha/addiction-services/for-addiction-provider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168BEA9-DA9D-4430-A0C0-5EA551145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286000"/>
            <a:ext cx="7848600" cy="1143000"/>
          </a:xfrm>
        </p:spPr>
        <p:txBody>
          <a:bodyPr/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Addiction Treatment Services Provider Certification</a:t>
            </a:r>
            <a:br>
              <a:rPr lang="en-US" dirty="0"/>
            </a:br>
            <a:br>
              <a:rPr lang="en-US" dirty="0"/>
            </a:br>
            <a:r>
              <a:rPr lang="en-US" sz="2000" dirty="0"/>
              <a:t>Division of Mental Health and Addiction (DMHA)</a:t>
            </a:r>
            <a:br>
              <a:rPr lang="en-US" sz="2000" dirty="0"/>
            </a:br>
            <a:r>
              <a:rPr lang="en-US" sz="2000" dirty="0"/>
              <a:t>Wendy Harrold, Deputy Director, Provider Quality and Performance</a:t>
            </a:r>
            <a:br>
              <a:rPr lang="en-US" sz="2000" dirty="0"/>
            </a:br>
            <a:r>
              <a:rPr lang="en-US" sz="2000" dirty="0"/>
              <a:t>May 28, 2021</a:t>
            </a: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17234866-B17D-40A4-BE7E-500E08DDD808}"/>
              </a:ext>
            </a:extLst>
          </p:cNvPr>
          <p:cNvSpPr txBox="1">
            <a:spLocks/>
          </p:cNvSpPr>
          <p:nvPr/>
        </p:nvSpPr>
        <p:spPr>
          <a:xfrm>
            <a:off x="914400" y="4648200"/>
            <a:ext cx="7848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7816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60484-7BF9-4C21-8CF9-EB832A1DD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Addiction Treatment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34B28-654F-4C5F-B9D2-F05F571FC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are looking for addiction treatment, visit </a:t>
            </a:r>
            <a:r>
              <a:rPr lang="en-US" dirty="0">
                <a:hlinkClick r:id="rId2"/>
              </a:rPr>
              <a:t>https://www.in.gov/fssa/addiction/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You can change your location on the map in the upper right corner to see providers in other areas.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130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5CA45-27D8-4358-A9C4-0DCF309C5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27DCB-F2AF-4B7C-8FC7-C44F4847D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contact the Certification and Licensure Team at</a:t>
            </a:r>
          </a:p>
          <a:p>
            <a:pPr lvl="1"/>
            <a:r>
              <a:rPr lang="en-US" dirty="0">
                <a:hlinkClick r:id="rId2"/>
              </a:rPr>
              <a:t>DMHA-CL@fssa.in.gov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You can get all the required forms at </a:t>
            </a:r>
            <a:r>
              <a:rPr lang="en-US" dirty="0">
                <a:hlinkClick r:id="rId3"/>
              </a:rPr>
              <a:t>https://www.in.gov/fssa/dmha/for-providers/provider-certification-and-licensure/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187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F9AE133-A20C-4227-A2E4-3F029DF4F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857500"/>
            <a:ext cx="6248400" cy="1143000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946994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01443-7A68-427D-9FFA-DBA5F96DA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6934200" cy="1143000"/>
          </a:xfrm>
        </p:spPr>
        <p:txBody>
          <a:bodyPr/>
          <a:lstStyle/>
          <a:p>
            <a:r>
              <a:rPr lang="en-US" dirty="0"/>
              <a:t>Addiction Treatment Services Provider Certification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6ECE-931D-4BA3-A82B-B159B4C7B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76400"/>
            <a:ext cx="8686800" cy="4724400"/>
          </a:xfrm>
        </p:spPr>
        <p:txBody>
          <a:bodyPr>
            <a:normAutofit/>
          </a:bodyPr>
          <a:lstStyle/>
          <a:p>
            <a:pPr lvl="1" indent="-349250">
              <a:buFont typeface="Arial" panose="020B0604020202020204" pitchFamily="34" charset="0"/>
              <a:buChar char="•"/>
            </a:pPr>
            <a:r>
              <a:rPr lang="en-US" sz="3200" dirty="0"/>
              <a:t>Every provider of addiction treatment services in Indiana must have either regular certification or outpatient certification issued by the division to provide addiction treatment services.</a:t>
            </a:r>
          </a:p>
          <a:p>
            <a:pPr lvl="1"/>
            <a:endParaRPr lang="en-US" sz="3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The Division of Mental Health and Addiction (DMHA) offers two types of certification.</a:t>
            </a:r>
          </a:p>
        </p:txBody>
      </p:sp>
    </p:spTree>
    <p:extLst>
      <p:ext uri="{BB962C8B-B14F-4D97-AF65-F5344CB8AC3E}">
        <p14:creationId xmlns:p14="http://schemas.microsoft.com/office/powerpoint/2010/main" val="3659128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DEEFB-002D-4C62-93C6-4C959CC27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74638"/>
            <a:ext cx="7010400" cy="1143000"/>
          </a:xfrm>
        </p:spPr>
        <p:txBody>
          <a:bodyPr/>
          <a:lstStyle/>
          <a:p>
            <a:r>
              <a:rPr lang="en-US" dirty="0"/>
              <a:t>Outpatient vs Regular Certification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39BEB-4873-49FB-9918-A9AE75194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800600"/>
          </a:xfrm>
        </p:spPr>
        <p:txBody>
          <a:bodyPr>
            <a:normAutofit fontScale="92500"/>
          </a:bodyPr>
          <a:lstStyle/>
          <a:p>
            <a:r>
              <a:rPr lang="en-US" altLang="en-US" dirty="0"/>
              <a:t>Outpatient Certification</a:t>
            </a:r>
          </a:p>
          <a:p>
            <a:pPr lvl="1"/>
            <a:r>
              <a:rPr lang="en-US" altLang="en-US" dirty="0"/>
              <a:t>Currently available for organizations with less than 11 addiction treatment staff </a:t>
            </a:r>
          </a:p>
          <a:p>
            <a:pPr lvl="1"/>
            <a:r>
              <a:rPr lang="en-US" altLang="en-US" dirty="0"/>
              <a:t>Does not require accreditation</a:t>
            </a:r>
          </a:p>
          <a:p>
            <a:r>
              <a:rPr lang="en-US" altLang="en-US" dirty="0"/>
              <a:t>Regular Certification</a:t>
            </a:r>
          </a:p>
          <a:p>
            <a:pPr lvl="1"/>
            <a:r>
              <a:rPr lang="en-US" altLang="en-US" dirty="0"/>
              <a:t>Currently required for organizations with more than 10 addiction treatment staff</a:t>
            </a:r>
          </a:p>
          <a:p>
            <a:pPr lvl="1"/>
            <a:r>
              <a:rPr lang="en-US" altLang="en-US" dirty="0"/>
              <a:t>Does require accreditation</a:t>
            </a:r>
          </a:p>
          <a:p>
            <a:r>
              <a:rPr lang="en-US" altLang="en-US" dirty="0"/>
              <a:t>In future, accreditation will be required based on the addiction treatment services offered.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0039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F746A-1C01-405D-858C-A7DDBF768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for Certification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F1D0B-AFC5-4F32-8925-24CF91B94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 (need a fire/safety inspection)</a:t>
            </a:r>
          </a:p>
          <a:p>
            <a:r>
              <a:rPr lang="en-US" dirty="0"/>
              <a:t>Required Policies</a:t>
            </a:r>
          </a:p>
          <a:p>
            <a:r>
              <a:rPr lang="en-US" dirty="0"/>
              <a:t>Documentation of Direct Services Providers Form</a:t>
            </a:r>
          </a:p>
          <a:p>
            <a:r>
              <a:rPr lang="en-US" dirty="0"/>
              <a:t>Statement of Understanding and Compliance with </a:t>
            </a:r>
            <a:r>
              <a:rPr lang="en-US" dirty="0">
                <a:hlinkClick r:id="rId2"/>
              </a:rPr>
              <a:t>440 IAC 4.4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043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F746A-1C01-405D-858C-A7DDBF768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6629400" cy="1143000"/>
          </a:xfrm>
        </p:spPr>
        <p:txBody>
          <a:bodyPr/>
          <a:lstStyle/>
          <a:p>
            <a:r>
              <a:rPr lang="en-US" dirty="0"/>
              <a:t>Current Required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F1D0B-AFC5-4F32-8925-24CF91B94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Admission Criteria 440 IAC 4.4-2-4.5 (c)</a:t>
            </a:r>
          </a:p>
          <a:p>
            <a:r>
              <a:rPr lang="en-US" dirty="0"/>
              <a:t>Consumer Intake Assessments 440 IAC 4.4-2-4.5 (d) and (e)</a:t>
            </a:r>
          </a:p>
          <a:p>
            <a:r>
              <a:rPr lang="en-US" dirty="0"/>
              <a:t>Treatment Planning 440 IAC 4.4-2-4.5 (f) and (g)</a:t>
            </a:r>
          </a:p>
          <a:p>
            <a:r>
              <a:rPr lang="en-US" dirty="0"/>
              <a:t>Consumer Progress 440 IAC 4.4-2-4.5 (h)</a:t>
            </a:r>
          </a:p>
          <a:p>
            <a:r>
              <a:rPr lang="en-US" dirty="0"/>
              <a:t>Discharge Planning 440 IAC 4.4-2-4.5 (i)</a:t>
            </a:r>
          </a:p>
          <a:p>
            <a:r>
              <a:rPr lang="en-US" dirty="0"/>
              <a:t>Consumer Rights IC 12-27</a:t>
            </a:r>
          </a:p>
          <a:p>
            <a:r>
              <a:rPr lang="en-US" dirty="0"/>
              <a:t>Confidentiality 42 CFR 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821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12ED8-2B93-4FEE-8C26-C480F8BA7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BB2DF-12A3-41A8-B482-BEFC70593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required policies need to include all items mentioned in the related rule.</a:t>
            </a:r>
          </a:p>
          <a:p>
            <a:r>
              <a:rPr lang="en-US" dirty="0"/>
              <a:t>Example: Some of the items mentioned for treatment plans are:</a:t>
            </a:r>
          </a:p>
          <a:p>
            <a:pPr lvl="1"/>
            <a:r>
              <a:rPr lang="en-US" dirty="0"/>
              <a:t>Each consumer shall have an individualized treatment plan.</a:t>
            </a:r>
          </a:p>
          <a:p>
            <a:pPr lvl="1"/>
            <a:r>
              <a:rPr lang="en-US" dirty="0"/>
              <a:t>Each consumer shall have the opportunity to participate in developing the treatment plan.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917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B33DC-F487-4751-8E66-DE74198DC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Accreditation and Staffing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461CE-F179-459F-BC0E-4FCEE5774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7244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/>
              <a:t>For a list of approved accrediting bodies, visit </a:t>
            </a:r>
            <a:r>
              <a:rPr lang="en-US" dirty="0">
                <a:hlinkClick r:id="rId3"/>
              </a:rPr>
              <a:t>https://www.in.gov/fssa/dmha/files/DMHA_Approved_Accreditation.pdf</a:t>
            </a:r>
            <a:r>
              <a:rPr lang="en-US" dirty="0"/>
              <a:t>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Currently for staffing we look at the percentage of licensed staff and we look for staff with </a:t>
            </a:r>
            <a:r>
              <a:rPr lang="en-US" dirty="0">
                <a:hlinkClick r:id="rId4"/>
              </a:rPr>
              <a:t>addiction credentials</a:t>
            </a:r>
            <a:r>
              <a:rPr lang="en-US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87930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B342A-3FC0-4825-9BC9-42F20957F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ASAM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E77F7-170A-4AA1-8369-987963BE3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effectLst/>
              </a:rPr>
              <a:t>ASAM stands for American Society of Addiction Medicine, </a:t>
            </a:r>
            <a:r>
              <a:rPr lang="en-US" dirty="0">
                <a:effectLst/>
                <a:hlinkClick r:id="rId2"/>
              </a:rPr>
              <a:t>https://www.asam.org/resources/the-asam-criteria</a:t>
            </a:r>
            <a:r>
              <a:rPr lang="en-US" dirty="0">
                <a:effectLst/>
              </a:rPr>
              <a:t>. </a:t>
            </a:r>
          </a:p>
          <a:p>
            <a:r>
              <a:rPr lang="en-US" dirty="0"/>
              <a:t>ASAM provides standards for t</a:t>
            </a:r>
            <a:r>
              <a:rPr lang="en-US" dirty="0">
                <a:effectLst/>
              </a:rPr>
              <a:t>he </a:t>
            </a:r>
            <a:r>
              <a:rPr lang="en-US" dirty="0">
                <a:effectLst/>
                <a:hlinkClick r:id="rId3"/>
              </a:rPr>
              <a:t>ASAM Levels of Care</a:t>
            </a:r>
            <a:r>
              <a:rPr lang="en-US" dirty="0">
                <a:effectLst/>
              </a:rPr>
              <a:t>, describing their support systems, therapies and staffing.</a:t>
            </a:r>
          </a:p>
          <a:p>
            <a:r>
              <a:rPr lang="en-US" dirty="0"/>
              <a:t>It also has criteria for determining level of care placement.</a:t>
            </a:r>
          </a:p>
        </p:txBody>
      </p:sp>
    </p:spTree>
    <p:extLst>
      <p:ext uri="{BB962C8B-B14F-4D97-AF65-F5344CB8AC3E}">
        <p14:creationId xmlns:p14="http://schemas.microsoft.com/office/powerpoint/2010/main" val="2456187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2E53B-9DF2-4D2B-8775-6FF52629F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Administrative Rule in the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FDDAF-3BB7-4EB1-8349-0F14A5E5A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DMHA is currently drafting a new addiction rule.</a:t>
            </a:r>
          </a:p>
          <a:p>
            <a:endParaRPr lang="en-US" dirty="0"/>
          </a:p>
          <a:p>
            <a:r>
              <a:rPr lang="en-US" dirty="0"/>
              <a:t>To hear updates, training and funding opportunities and much more, visit </a:t>
            </a:r>
            <a:r>
              <a:rPr lang="en-US" dirty="0">
                <a:hlinkClick r:id="rId2"/>
              </a:rPr>
              <a:t>https://www.in.gov/fssa/dmha/addiction-services/for-addiction-providers/</a:t>
            </a:r>
            <a:r>
              <a:rPr lang="en-US" dirty="0"/>
              <a:t> and sign up for the email update.</a:t>
            </a:r>
          </a:p>
        </p:txBody>
      </p:sp>
    </p:spTree>
    <p:extLst>
      <p:ext uri="{BB962C8B-B14F-4D97-AF65-F5344CB8AC3E}">
        <p14:creationId xmlns:p14="http://schemas.microsoft.com/office/powerpoint/2010/main" val="1407250440"/>
      </p:ext>
    </p:extLst>
  </p:cSld>
  <p:clrMapOvr>
    <a:masterClrMapping/>
  </p:clrMapOvr>
</p:sld>
</file>

<file path=ppt/theme/theme1.xml><?xml version="1.0" encoding="utf-8"?>
<a:theme xmlns:a="http://schemas.openxmlformats.org/drawingml/2006/main" name="FSSA-Styl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1427E8B7EAF049B2C4E1D9F977CE73" ma:contentTypeVersion="13" ma:contentTypeDescription="Create a new document." ma:contentTypeScope="" ma:versionID="6fbaa432e46241f7b841d9429a8b3e69">
  <xsd:schema xmlns:xsd="http://www.w3.org/2001/XMLSchema" xmlns:xs="http://www.w3.org/2001/XMLSchema" xmlns:p="http://schemas.microsoft.com/office/2006/metadata/properties" xmlns:ns1="http://schemas.microsoft.com/sharepoint/v3" xmlns:ns3="d18986ae-82f2-4ea0-a1ec-748ed1d0afb4" xmlns:ns4="2231ec0d-190e-4ebf-88d4-6a0f7690621d" targetNamespace="http://schemas.microsoft.com/office/2006/metadata/properties" ma:root="true" ma:fieldsID="32ab32a23f15eaa751ddb1da8c55972a" ns1:_="" ns3:_="" ns4:_="">
    <xsd:import namespace="http://schemas.microsoft.com/sharepoint/v3"/>
    <xsd:import namespace="d18986ae-82f2-4ea0-a1ec-748ed1d0afb4"/>
    <xsd:import namespace="2231ec0d-190e-4ebf-88d4-6a0f7690621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1:_ip_UnifiedCompliancePolicyProperties" minOccurs="0"/>
                <xsd:element ref="ns1:_ip_UnifiedCompliancePolicyUIActio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8986ae-82f2-4ea0-a1ec-748ed1d0afb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31ec0d-190e-4ebf-88d4-6a0f769062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F5E9F0-9A47-43CC-AA1F-308709F9C8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73A30D-16F1-4980-9D55-14E247D1E4C0}">
  <ds:schemaRefs>
    <ds:schemaRef ds:uri="d18986ae-82f2-4ea0-a1ec-748ed1d0afb4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2231ec0d-190e-4ebf-88d4-6a0f7690621d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0F6EE7D-26C3-4B08-AE64-1B5256CA63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18986ae-82f2-4ea0-a1ec-748ed1d0afb4"/>
    <ds:schemaRef ds:uri="2231ec0d-190e-4ebf-88d4-6a0f769062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2347</TotalTime>
  <Words>524</Words>
  <Application>Microsoft Office PowerPoint</Application>
  <PresentationFormat>On-screen Show (4:3)</PresentationFormat>
  <Paragraphs>58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Trebuchet MS</vt:lpstr>
      <vt:lpstr>FSSA-Style1</vt:lpstr>
      <vt:lpstr>   Addiction Treatment Services Provider Certification  Division of Mental Health and Addiction (DMHA) Wendy Harrold, Deputy Director, Provider Quality and Performance May 28, 2021</vt:lpstr>
      <vt:lpstr>Addiction Treatment Services Provider Certification</vt:lpstr>
      <vt:lpstr>Outpatient vs Regular Certification</vt:lpstr>
      <vt:lpstr>Applying for Certification</vt:lpstr>
      <vt:lpstr>Current Required Policies</vt:lpstr>
      <vt:lpstr>Policy Requirements</vt:lpstr>
      <vt:lpstr>Accreditation and Staffing</vt:lpstr>
      <vt:lpstr>ASAM Standards</vt:lpstr>
      <vt:lpstr>New Administrative Rule in the Works</vt:lpstr>
      <vt:lpstr>Addiction Treatment Website</vt:lpstr>
      <vt:lpstr>Contact Info</vt:lpstr>
      <vt:lpstr>Questions?</vt:lpstr>
    </vt:vector>
  </TitlesOfParts>
  <Company>State of Indiana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Chelsi Stenger</dc:creator>
  <cp:lastModifiedBy>Reed, David L</cp:lastModifiedBy>
  <cp:revision>50</cp:revision>
  <dcterms:created xsi:type="dcterms:W3CDTF">2014-09-23T16:15:02Z</dcterms:created>
  <dcterms:modified xsi:type="dcterms:W3CDTF">2021-06-01T12:02:52Z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0x010100681427E8B7EAF049B2C4E1D9F977CE73</vt:lpwstr>
  </property>
  <property fmtid="{D5CDD505-2E9C-101B-9397-08002B2CF9AE}" pid="3" name="Order">
    <vt:r8>700</vt:r8>
  </property>
  <property fmtid="{D5CDD505-2E9C-101B-9397-08002B2CF9AE}" pid="4" name="xd_ProgID">
    <vt:lpwstr/>
  </property>
  <property fmtid="{D5CDD505-2E9C-101B-9397-08002B2CF9AE}" pid="5" name="TemplateUrl">
    <vt:lpwstr/>
  </property>
</Properties>
</file>