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62" r:id="rId2"/>
    <p:sldId id="261" r:id="rId3"/>
    <p:sldId id="263" r:id="rId4"/>
    <p:sldId id="264" r:id="rId5"/>
    <p:sldId id="259" r:id="rId6"/>
    <p:sldId id="296" r:id="rId7"/>
    <p:sldId id="258" r:id="rId8"/>
    <p:sldId id="292" r:id="rId9"/>
    <p:sldId id="265" r:id="rId10"/>
    <p:sldId id="266" r:id="rId11"/>
    <p:sldId id="267" r:id="rId12"/>
    <p:sldId id="273" r:id="rId13"/>
    <p:sldId id="274" r:id="rId14"/>
    <p:sldId id="275" r:id="rId15"/>
    <p:sldId id="276" r:id="rId16"/>
    <p:sldId id="277" r:id="rId17"/>
    <p:sldId id="260" r:id="rId18"/>
    <p:sldId id="293" r:id="rId19"/>
    <p:sldId id="294" r:id="rId20"/>
    <p:sldId id="272" r:id="rId21"/>
    <p:sldId id="295" r:id="rId22"/>
    <p:sldId id="286" r:id="rId23"/>
    <p:sldId id="287" r:id="rId24"/>
    <p:sldId id="289" r:id="rId25"/>
    <p:sldId id="288" r:id="rId26"/>
    <p:sldId id="25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wn, Maxwell" initials="BM" lastIdx="2" clrIdx="0">
    <p:extLst>
      <p:ext uri="{19B8F6BF-5375-455C-9EA6-DF929625EA0E}">
        <p15:presenceInfo xmlns:p15="http://schemas.microsoft.com/office/powerpoint/2012/main" userId="S::MaxBrown@cji.IN.gov::6d7d09c8-23e6-4225-b495-4fe0e307a8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_rels/data1.xml.rels><?xml version="1.0" encoding="UTF-8" standalone="yes"?>
<Relationships xmlns="http://schemas.openxmlformats.org/package/2006/relationships"><Relationship Id="rId2" Type="http://schemas.openxmlformats.org/officeDocument/2006/relationships/hyperlink" Target="https://www.in.gov/cji/grantee-training-and-resources/" TargetMode="External"/><Relationship Id="rId1" Type="http://schemas.openxmlformats.org/officeDocument/2006/relationships/hyperlink" Target="https://www.ojp.gov/funding/explore/interact-minors" TargetMode="External"/></Relationships>
</file>

<file path=ppt/diagrams/_rels/drawing1.xml.rels><?xml version="1.0" encoding="UTF-8" standalone="yes"?>
<Relationships xmlns="http://schemas.openxmlformats.org/package/2006/relationships"><Relationship Id="rId2" Type="http://schemas.openxmlformats.org/officeDocument/2006/relationships/hyperlink" Target="https://www.in.gov/cji/grantee-training-and-resources/" TargetMode="External"/><Relationship Id="rId1" Type="http://schemas.openxmlformats.org/officeDocument/2006/relationships/hyperlink" Target="https://www.ojp.gov/funding/explore/interact-minors" TargetMode="Externa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5F3B63-9C4E-4586-B915-9AF707571F19}"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2C0732C2-E46C-43E2-BF11-83BD983A4C1F}">
      <dgm:prSet/>
      <dgm:spPr/>
      <dgm:t>
        <a:bodyPr/>
        <a:lstStyle/>
        <a:p>
          <a:r>
            <a:rPr lang="en-US"/>
            <a:t>Determination of suitability to interact with participating minors</a:t>
          </a:r>
        </a:p>
      </dgm:t>
    </dgm:pt>
    <dgm:pt modelId="{B9C093E7-54FD-4E45-B17D-B2CFD5AA4392}" type="parTrans" cxnId="{203E2BB8-9D9C-4A40-A5C2-3CDE1B5F7F98}">
      <dgm:prSet/>
      <dgm:spPr/>
      <dgm:t>
        <a:bodyPr/>
        <a:lstStyle/>
        <a:p>
          <a:endParaRPr lang="en-US"/>
        </a:p>
      </dgm:t>
    </dgm:pt>
    <dgm:pt modelId="{F8DC16D8-92B1-41C0-81F0-35204E5DB1FA}" type="sibTrans" cxnId="{203E2BB8-9D9C-4A40-A5C2-3CDE1B5F7F98}">
      <dgm:prSet/>
      <dgm:spPr/>
      <dgm:t>
        <a:bodyPr/>
        <a:lstStyle/>
        <a:p>
          <a:endParaRPr lang="en-US"/>
        </a:p>
      </dgm:t>
    </dgm:pt>
    <dgm:pt modelId="{8E8BB057-F10E-47FB-8999-38726F645CB5}">
      <dgm:prSet/>
      <dgm:spPr/>
      <dgm:t>
        <a:bodyPr/>
        <a:lstStyle/>
        <a:p>
          <a:r>
            <a:rPr lang="en-US" dirty="0"/>
            <a:t>Every 5 years additional background checks (fingerprinting, etc.) must be run on any grant/match funded employees (including volunteers) that interact with anyone under the age of 18</a:t>
          </a:r>
        </a:p>
      </dgm:t>
    </dgm:pt>
    <dgm:pt modelId="{0A11FB06-51CC-442C-8D9E-914400D675A1}" type="parTrans" cxnId="{D8E1FA99-F1FC-4E8F-83DA-F54F9499F118}">
      <dgm:prSet/>
      <dgm:spPr/>
      <dgm:t>
        <a:bodyPr/>
        <a:lstStyle/>
        <a:p>
          <a:endParaRPr lang="en-US"/>
        </a:p>
      </dgm:t>
    </dgm:pt>
    <dgm:pt modelId="{D3E605C4-3EAA-4463-9F72-ECFB9C08B630}" type="sibTrans" cxnId="{D8E1FA99-F1FC-4E8F-83DA-F54F9499F118}">
      <dgm:prSet/>
      <dgm:spPr/>
      <dgm:t>
        <a:bodyPr/>
        <a:lstStyle/>
        <a:p>
          <a:endParaRPr lang="en-US"/>
        </a:p>
      </dgm:t>
    </dgm:pt>
    <dgm:pt modelId="{CAE54116-A0DF-4F9B-A191-2442ED92B3F3}">
      <dgm:prSet/>
      <dgm:spPr/>
      <dgm:t>
        <a:bodyPr/>
        <a:lstStyle/>
        <a:p>
          <a:r>
            <a:rPr lang="en-US" dirty="0"/>
            <a:t>This is a required condition of any DOJ grant- for more details about the required checks please visit </a:t>
          </a:r>
          <a:r>
            <a:rPr lang="en-US" dirty="0">
              <a:hlinkClick xmlns:r="http://schemas.openxmlformats.org/officeDocument/2006/relationships" r:id="rId1"/>
            </a:rPr>
            <a:t>https://www.ojp.gov/funding/explore/interact-minors</a:t>
          </a:r>
          <a:endParaRPr lang="en-US" dirty="0"/>
        </a:p>
      </dgm:t>
    </dgm:pt>
    <dgm:pt modelId="{293CC6C6-A5CC-4EA6-8059-9E63F45ECDDF}" type="parTrans" cxnId="{B2C7AD0F-7329-49EE-B775-FFC8070ECAF6}">
      <dgm:prSet/>
      <dgm:spPr/>
      <dgm:t>
        <a:bodyPr/>
        <a:lstStyle/>
        <a:p>
          <a:endParaRPr lang="en-US"/>
        </a:p>
      </dgm:t>
    </dgm:pt>
    <dgm:pt modelId="{079BF118-4141-4372-9862-E1252BC55890}" type="sibTrans" cxnId="{B2C7AD0F-7329-49EE-B775-FFC8070ECAF6}">
      <dgm:prSet/>
      <dgm:spPr/>
      <dgm:t>
        <a:bodyPr/>
        <a:lstStyle/>
        <a:p>
          <a:endParaRPr lang="en-US"/>
        </a:p>
      </dgm:t>
    </dgm:pt>
    <dgm:pt modelId="{D737960A-890B-4FAB-8395-5A2B90C974DA}">
      <dgm:prSet/>
      <dgm:spPr/>
      <dgm:t>
        <a:bodyPr/>
        <a:lstStyle/>
        <a:p>
          <a:r>
            <a:rPr lang="en-US"/>
            <a:t>Civil Rights Training</a:t>
          </a:r>
        </a:p>
      </dgm:t>
    </dgm:pt>
    <dgm:pt modelId="{E9E1B421-3806-46FA-ADFB-2B54D80D919C}" type="parTrans" cxnId="{FFFB28A0-D9F1-4CEE-AB73-3FEBFB8ABAED}">
      <dgm:prSet/>
      <dgm:spPr/>
      <dgm:t>
        <a:bodyPr/>
        <a:lstStyle/>
        <a:p>
          <a:endParaRPr lang="en-US"/>
        </a:p>
      </dgm:t>
    </dgm:pt>
    <dgm:pt modelId="{6E36D3FF-93DC-444B-9FC4-01783AACB711}" type="sibTrans" cxnId="{FFFB28A0-D9F1-4CEE-AB73-3FEBFB8ABAED}">
      <dgm:prSet/>
      <dgm:spPr/>
      <dgm:t>
        <a:bodyPr/>
        <a:lstStyle/>
        <a:p>
          <a:endParaRPr lang="en-US"/>
        </a:p>
      </dgm:t>
    </dgm:pt>
    <dgm:pt modelId="{7AA0311D-08DB-4B82-8A28-A49CC0ED20CF}">
      <dgm:prSet/>
      <dgm:spPr/>
      <dgm:t>
        <a:bodyPr/>
        <a:lstStyle/>
        <a:p>
          <a:r>
            <a:rPr lang="en-US" i="0" dirty="0"/>
            <a:t>The DOJ requires all recipients and subrecipients of federal funds to comply with a variety of Federal civil rights laws. ICJI has a checklist that each subgrantee needs to complete on an annual basis to remain in compliance</a:t>
          </a:r>
        </a:p>
      </dgm:t>
    </dgm:pt>
    <dgm:pt modelId="{3E5B62CC-C4D3-4EAD-A049-733B44F12A55}" type="parTrans" cxnId="{2FBC5527-5301-4122-8E26-56CAC8E081A1}">
      <dgm:prSet/>
      <dgm:spPr/>
      <dgm:t>
        <a:bodyPr/>
        <a:lstStyle/>
        <a:p>
          <a:endParaRPr lang="en-US"/>
        </a:p>
      </dgm:t>
    </dgm:pt>
    <dgm:pt modelId="{DB9666A0-8541-4813-A024-4E7A1695D434}" type="sibTrans" cxnId="{2FBC5527-5301-4122-8E26-56CAC8E081A1}">
      <dgm:prSet/>
      <dgm:spPr/>
      <dgm:t>
        <a:bodyPr/>
        <a:lstStyle/>
        <a:p>
          <a:endParaRPr lang="en-US"/>
        </a:p>
      </dgm:t>
    </dgm:pt>
    <dgm:pt modelId="{1956E268-6CCA-453D-B195-43E98452A11E}">
      <dgm:prSet/>
      <dgm:spPr/>
      <dgm:t>
        <a:bodyPr/>
        <a:lstStyle/>
        <a:p>
          <a:r>
            <a:rPr lang="en-US" dirty="0"/>
            <a:t>CJI Grantee Training and Resources Link-</a:t>
          </a:r>
        </a:p>
      </dgm:t>
    </dgm:pt>
    <dgm:pt modelId="{6642FB9B-992E-4D85-95F8-8C10A2040D67}" type="parTrans" cxnId="{F555C4F9-7A61-40A9-96C8-40AFDBE9B019}">
      <dgm:prSet/>
      <dgm:spPr/>
      <dgm:t>
        <a:bodyPr/>
        <a:lstStyle/>
        <a:p>
          <a:endParaRPr lang="en-US"/>
        </a:p>
      </dgm:t>
    </dgm:pt>
    <dgm:pt modelId="{DD3AD028-2C0F-4D3B-AB61-D924FB8A3B53}" type="sibTrans" cxnId="{F555C4F9-7A61-40A9-96C8-40AFDBE9B019}">
      <dgm:prSet/>
      <dgm:spPr/>
      <dgm:t>
        <a:bodyPr/>
        <a:lstStyle/>
        <a:p>
          <a:endParaRPr lang="en-US"/>
        </a:p>
      </dgm:t>
    </dgm:pt>
    <dgm:pt modelId="{36861147-D9A8-4EA2-BD2F-DD548D811DB5}">
      <dgm:prSet/>
      <dgm:spPr/>
      <dgm:t>
        <a:bodyPr/>
        <a:lstStyle/>
        <a:p>
          <a:r>
            <a:rPr lang="en-US" dirty="0">
              <a:hlinkClick xmlns:r="http://schemas.openxmlformats.org/officeDocument/2006/relationships" r:id="rId2"/>
            </a:rPr>
            <a:t>https://www.in.gov/cji/grantee-training-and-resources/</a:t>
          </a:r>
          <a:endParaRPr lang="en-US" dirty="0"/>
        </a:p>
      </dgm:t>
    </dgm:pt>
    <dgm:pt modelId="{94C946A2-DC30-40EA-B41F-31E4BE8506D3}" type="parTrans" cxnId="{9F55A038-59C8-40A8-BB06-6B4749C39D9D}">
      <dgm:prSet/>
      <dgm:spPr/>
      <dgm:t>
        <a:bodyPr/>
        <a:lstStyle/>
        <a:p>
          <a:endParaRPr lang="en-US"/>
        </a:p>
      </dgm:t>
    </dgm:pt>
    <dgm:pt modelId="{C95D927F-6599-494F-BFE3-79177E4A4884}" type="sibTrans" cxnId="{9F55A038-59C8-40A8-BB06-6B4749C39D9D}">
      <dgm:prSet/>
      <dgm:spPr/>
      <dgm:t>
        <a:bodyPr/>
        <a:lstStyle/>
        <a:p>
          <a:endParaRPr lang="en-US"/>
        </a:p>
      </dgm:t>
    </dgm:pt>
    <dgm:pt modelId="{802185AA-CE57-4A51-8733-7A87DFBBD83D}">
      <dgm:prSet/>
      <dgm:spPr/>
      <dgm:t>
        <a:bodyPr/>
        <a:lstStyle/>
        <a:p>
          <a:r>
            <a:rPr lang="en-US" dirty="0"/>
            <a:t>These requirements along with other trainings can be found at:</a:t>
          </a:r>
        </a:p>
      </dgm:t>
    </dgm:pt>
    <dgm:pt modelId="{92E6F625-8B45-4906-91B5-4BBF8A6C6C53}" type="parTrans" cxnId="{E1285B7F-761D-4E17-97F0-5DA05BF82C38}">
      <dgm:prSet/>
      <dgm:spPr/>
      <dgm:t>
        <a:bodyPr/>
        <a:lstStyle/>
        <a:p>
          <a:endParaRPr lang="en-US"/>
        </a:p>
      </dgm:t>
    </dgm:pt>
    <dgm:pt modelId="{549A13C3-6BF0-4835-A47E-628866B77F39}" type="sibTrans" cxnId="{E1285B7F-761D-4E17-97F0-5DA05BF82C38}">
      <dgm:prSet/>
      <dgm:spPr/>
      <dgm:t>
        <a:bodyPr/>
        <a:lstStyle/>
        <a:p>
          <a:endParaRPr lang="en-US"/>
        </a:p>
      </dgm:t>
    </dgm:pt>
    <dgm:pt modelId="{A1A40040-EBB8-401B-A00D-7503EBA8F40F}" type="pres">
      <dgm:prSet presAssocID="{5E5F3B63-9C4E-4586-B915-9AF707571F19}" presName="linear" presStyleCnt="0">
        <dgm:presLayoutVars>
          <dgm:animLvl val="lvl"/>
          <dgm:resizeHandles val="exact"/>
        </dgm:presLayoutVars>
      </dgm:prSet>
      <dgm:spPr/>
    </dgm:pt>
    <dgm:pt modelId="{9027821D-5250-44B8-A36F-AD5CB0C15203}" type="pres">
      <dgm:prSet presAssocID="{2C0732C2-E46C-43E2-BF11-83BD983A4C1F}" presName="parentText" presStyleLbl="node1" presStyleIdx="0" presStyleCnt="3">
        <dgm:presLayoutVars>
          <dgm:chMax val="0"/>
          <dgm:bulletEnabled val="1"/>
        </dgm:presLayoutVars>
      </dgm:prSet>
      <dgm:spPr/>
    </dgm:pt>
    <dgm:pt modelId="{9C5E7B17-257E-4772-8C5C-E9E86C3DF5BB}" type="pres">
      <dgm:prSet presAssocID="{2C0732C2-E46C-43E2-BF11-83BD983A4C1F}" presName="childText" presStyleLbl="revTx" presStyleIdx="0" presStyleCnt="3">
        <dgm:presLayoutVars>
          <dgm:bulletEnabled val="1"/>
        </dgm:presLayoutVars>
      </dgm:prSet>
      <dgm:spPr/>
    </dgm:pt>
    <dgm:pt modelId="{F1560779-36DA-43AE-A4A9-6B61E97F2886}" type="pres">
      <dgm:prSet presAssocID="{D737960A-890B-4FAB-8395-5A2B90C974DA}" presName="parentText" presStyleLbl="node1" presStyleIdx="1" presStyleCnt="3">
        <dgm:presLayoutVars>
          <dgm:chMax val="0"/>
          <dgm:bulletEnabled val="1"/>
        </dgm:presLayoutVars>
      </dgm:prSet>
      <dgm:spPr/>
    </dgm:pt>
    <dgm:pt modelId="{04E31B08-D7A9-4800-8D8A-364F94331F09}" type="pres">
      <dgm:prSet presAssocID="{D737960A-890B-4FAB-8395-5A2B90C974DA}" presName="childText" presStyleLbl="revTx" presStyleIdx="1" presStyleCnt="3">
        <dgm:presLayoutVars>
          <dgm:bulletEnabled val="1"/>
        </dgm:presLayoutVars>
      </dgm:prSet>
      <dgm:spPr/>
    </dgm:pt>
    <dgm:pt modelId="{1B0DC6E9-A6C7-468F-877B-E97D0F9A3604}" type="pres">
      <dgm:prSet presAssocID="{1956E268-6CCA-453D-B195-43E98452A11E}" presName="parentText" presStyleLbl="node1" presStyleIdx="2" presStyleCnt="3">
        <dgm:presLayoutVars>
          <dgm:chMax val="0"/>
          <dgm:bulletEnabled val="1"/>
        </dgm:presLayoutVars>
      </dgm:prSet>
      <dgm:spPr/>
    </dgm:pt>
    <dgm:pt modelId="{22A6727C-7E57-46C5-9315-7BA2AE7084F9}" type="pres">
      <dgm:prSet presAssocID="{1956E268-6CCA-453D-B195-43E98452A11E}" presName="childText" presStyleLbl="revTx" presStyleIdx="2" presStyleCnt="3">
        <dgm:presLayoutVars>
          <dgm:bulletEnabled val="1"/>
        </dgm:presLayoutVars>
      </dgm:prSet>
      <dgm:spPr/>
    </dgm:pt>
  </dgm:ptLst>
  <dgm:cxnLst>
    <dgm:cxn modelId="{B2C7AD0F-7329-49EE-B775-FFC8070ECAF6}" srcId="{2C0732C2-E46C-43E2-BF11-83BD983A4C1F}" destId="{CAE54116-A0DF-4F9B-A191-2442ED92B3F3}" srcOrd="1" destOrd="0" parTransId="{293CC6C6-A5CC-4EA6-8059-9E63F45ECDDF}" sibTransId="{079BF118-4141-4372-9862-E1252BC55890}"/>
    <dgm:cxn modelId="{901FAD11-BA2B-4812-A172-D4C5A5AE3F8D}" type="presOf" srcId="{1956E268-6CCA-453D-B195-43E98452A11E}" destId="{1B0DC6E9-A6C7-468F-877B-E97D0F9A3604}" srcOrd="0" destOrd="0" presId="urn:microsoft.com/office/officeart/2005/8/layout/vList2"/>
    <dgm:cxn modelId="{2FBC5527-5301-4122-8E26-56CAC8E081A1}" srcId="{D737960A-890B-4FAB-8395-5A2B90C974DA}" destId="{7AA0311D-08DB-4B82-8A28-A49CC0ED20CF}" srcOrd="0" destOrd="0" parTransId="{3E5B62CC-C4D3-4EAD-A049-733B44F12A55}" sibTransId="{DB9666A0-8541-4813-A024-4E7A1695D434}"/>
    <dgm:cxn modelId="{3E0DA633-75C8-4165-BB68-DB7D0324BCCF}" type="presOf" srcId="{CAE54116-A0DF-4F9B-A191-2442ED92B3F3}" destId="{9C5E7B17-257E-4772-8C5C-E9E86C3DF5BB}" srcOrd="0" destOrd="1" presId="urn:microsoft.com/office/officeart/2005/8/layout/vList2"/>
    <dgm:cxn modelId="{9F55A038-59C8-40A8-BB06-6B4749C39D9D}" srcId="{802185AA-CE57-4A51-8733-7A87DFBBD83D}" destId="{36861147-D9A8-4EA2-BD2F-DD548D811DB5}" srcOrd="0" destOrd="0" parTransId="{94C946A2-DC30-40EA-B41F-31E4BE8506D3}" sibTransId="{C95D927F-6599-494F-BFE3-79177E4A4884}"/>
    <dgm:cxn modelId="{D7A1426B-5FAA-4289-ACDE-3087C4EE6B7D}" type="presOf" srcId="{7AA0311D-08DB-4B82-8A28-A49CC0ED20CF}" destId="{04E31B08-D7A9-4800-8D8A-364F94331F09}" srcOrd="0" destOrd="0" presId="urn:microsoft.com/office/officeart/2005/8/layout/vList2"/>
    <dgm:cxn modelId="{9C60F24F-1925-4CD4-9494-0FF89CF964CC}" type="presOf" srcId="{5E5F3B63-9C4E-4586-B915-9AF707571F19}" destId="{A1A40040-EBB8-401B-A00D-7503EBA8F40F}" srcOrd="0" destOrd="0" presId="urn:microsoft.com/office/officeart/2005/8/layout/vList2"/>
    <dgm:cxn modelId="{9482AA73-63B3-41C8-9DFA-B1968DCE68F2}" type="presOf" srcId="{36861147-D9A8-4EA2-BD2F-DD548D811DB5}" destId="{22A6727C-7E57-46C5-9315-7BA2AE7084F9}" srcOrd="0" destOrd="1" presId="urn:microsoft.com/office/officeart/2005/8/layout/vList2"/>
    <dgm:cxn modelId="{0D86FC7C-1FB2-4E6B-859F-0AC5F069DE52}" type="presOf" srcId="{8E8BB057-F10E-47FB-8999-38726F645CB5}" destId="{9C5E7B17-257E-4772-8C5C-E9E86C3DF5BB}" srcOrd="0" destOrd="0" presId="urn:microsoft.com/office/officeart/2005/8/layout/vList2"/>
    <dgm:cxn modelId="{E1285B7F-761D-4E17-97F0-5DA05BF82C38}" srcId="{1956E268-6CCA-453D-B195-43E98452A11E}" destId="{802185AA-CE57-4A51-8733-7A87DFBBD83D}" srcOrd="0" destOrd="0" parTransId="{92E6F625-8B45-4906-91B5-4BBF8A6C6C53}" sibTransId="{549A13C3-6BF0-4835-A47E-628866B77F39}"/>
    <dgm:cxn modelId="{D8E1FA99-F1FC-4E8F-83DA-F54F9499F118}" srcId="{2C0732C2-E46C-43E2-BF11-83BD983A4C1F}" destId="{8E8BB057-F10E-47FB-8999-38726F645CB5}" srcOrd="0" destOrd="0" parTransId="{0A11FB06-51CC-442C-8D9E-914400D675A1}" sibTransId="{D3E605C4-3EAA-4463-9F72-ECFB9C08B630}"/>
    <dgm:cxn modelId="{FFFB28A0-D9F1-4CEE-AB73-3FEBFB8ABAED}" srcId="{5E5F3B63-9C4E-4586-B915-9AF707571F19}" destId="{D737960A-890B-4FAB-8395-5A2B90C974DA}" srcOrd="1" destOrd="0" parTransId="{E9E1B421-3806-46FA-ADFB-2B54D80D919C}" sibTransId="{6E36D3FF-93DC-444B-9FC4-01783AACB711}"/>
    <dgm:cxn modelId="{203E2BB8-9D9C-4A40-A5C2-3CDE1B5F7F98}" srcId="{5E5F3B63-9C4E-4586-B915-9AF707571F19}" destId="{2C0732C2-E46C-43E2-BF11-83BD983A4C1F}" srcOrd="0" destOrd="0" parTransId="{B9C093E7-54FD-4E45-B17D-B2CFD5AA4392}" sibTransId="{F8DC16D8-92B1-41C0-81F0-35204E5DB1FA}"/>
    <dgm:cxn modelId="{F44FC1E4-AA71-4196-9C22-0A57D51CA3C4}" type="presOf" srcId="{802185AA-CE57-4A51-8733-7A87DFBBD83D}" destId="{22A6727C-7E57-46C5-9315-7BA2AE7084F9}" srcOrd="0" destOrd="0" presId="urn:microsoft.com/office/officeart/2005/8/layout/vList2"/>
    <dgm:cxn modelId="{05B28FEE-22F8-4081-B468-80EB82669079}" type="presOf" srcId="{D737960A-890B-4FAB-8395-5A2B90C974DA}" destId="{F1560779-36DA-43AE-A4A9-6B61E97F2886}" srcOrd="0" destOrd="0" presId="urn:microsoft.com/office/officeart/2005/8/layout/vList2"/>
    <dgm:cxn modelId="{19F36AF6-EF49-43D0-BEEB-DDE6FC4C3E8F}" type="presOf" srcId="{2C0732C2-E46C-43E2-BF11-83BD983A4C1F}" destId="{9027821D-5250-44B8-A36F-AD5CB0C15203}" srcOrd="0" destOrd="0" presId="urn:microsoft.com/office/officeart/2005/8/layout/vList2"/>
    <dgm:cxn modelId="{F555C4F9-7A61-40A9-96C8-40AFDBE9B019}" srcId="{5E5F3B63-9C4E-4586-B915-9AF707571F19}" destId="{1956E268-6CCA-453D-B195-43E98452A11E}" srcOrd="2" destOrd="0" parTransId="{6642FB9B-992E-4D85-95F8-8C10A2040D67}" sibTransId="{DD3AD028-2C0F-4D3B-AB61-D924FB8A3B53}"/>
    <dgm:cxn modelId="{D5B4103D-0536-427A-AFE5-74BD0E7DB476}" type="presParOf" srcId="{A1A40040-EBB8-401B-A00D-7503EBA8F40F}" destId="{9027821D-5250-44B8-A36F-AD5CB0C15203}" srcOrd="0" destOrd="0" presId="urn:microsoft.com/office/officeart/2005/8/layout/vList2"/>
    <dgm:cxn modelId="{16EA9640-CC1D-48E3-B5AB-65234452C414}" type="presParOf" srcId="{A1A40040-EBB8-401B-A00D-7503EBA8F40F}" destId="{9C5E7B17-257E-4772-8C5C-E9E86C3DF5BB}" srcOrd="1" destOrd="0" presId="urn:microsoft.com/office/officeart/2005/8/layout/vList2"/>
    <dgm:cxn modelId="{1CA5BA81-C88D-4D55-BEF0-4E29C0890F91}" type="presParOf" srcId="{A1A40040-EBB8-401B-A00D-7503EBA8F40F}" destId="{F1560779-36DA-43AE-A4A9-6B61E97F2886}" srcOrd="2" destOrd="0" presId="urn:microsoft.com/office/officeart/2005/8/layout/vList2"/>
    <dgm:cxn modelId="{4384A024-CC17-44F7-8808-476AC0F528CA}" type="presParOf" srcId="{A1A40040-EBB8-401B-A00D-7503EBA8F40F}" destId="{04E31B08-D7A9-4800-8D8A-364F94331F09}" srcOrd="3" destOrd="0" presId="urn:microsoft.com/office/officeart/2005/8/layout/vList2"/>
    <dgm:cxn modelId="{D9A31D9A-7076-4CBB-A97A-492429480ED2}" type="presParOf" srcId="{A1A40040-EBB8-401B-A00D-7503EBA8F40F}" destId="{1B0DC6E9-A6C7-468F-877B-E97D0F9A3604}" srcOrd="4" destOrd="0" presId="urn:microsoft.com/office/officeart/2005/8/layout/vList2"/>
    <dgm:cxn modelId="{1FDF123A-F097-44EA-B445-645049CD80CF}" type="presParOf" srcId="{A1A40040-EBB8-401B-A00D-7503EBA8F40F}" destId="{22A6727C-7E57-46C5-9315-7BA2AE7084F9}"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9CB4A8-C229-49EA-A69B-7297E87920CB}"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E553E115-4EE1-436C-A50D-688D10AD4BCA}">
      <dgm:prSet custT="1"/>
      <dgm:spPr/>
      <dgm:t>
        <a:bodyPr/>
        <a:lstStyle/>
        <a:p>
          <a:r>
            <a:rPr lang="en-US" sz="2200" dirty="0"/>
            <a:t>Contact</a:t>
          </a:r>
        </a:p>
      </dgm:t>
    </dgm:pt>
    <dgm:pt modelId="{08D70D08-15C9-49EA-AF23-A99CB41439D0}" type="parTrans" cxnId="{0AA60F55-B107-4219-BD7E-75A4AB414816}">
      <dgm:prSet/>
      <dgm:spPr/>
      <dgm:t>
        <a:bodyPr/>
        <a:lstStyle/>
        <a:p>
          <a:endParaRPr lang="en-US"/>
        </a:p>
      </dgm:t>
    </dgm:pt>
    <dgm:pt modelId="{248E7098-9028-4CFF-B03E-63892A6F9520}" type="sibTrans" cxnId="{0AA60F55-B107-4219-BD7E-75A4AB414816}">
      <dgm:prSet/>
      <dgm:spPr/>
      <dgm:t>
        <a:bodyPr/>
        <a:lstStyle/>
        <a:p>
          <a:endParaRPr lang="en-US"/>
        </a:p>
      </dgm:t>
    </dgm:pt>
    <dgm:pt modelId="{28F5E430-A4A3-4813-994E-F2D00FDA71D7}">
      <dgm:prSet custT="1"/>
      <dgm:spPr/>
      <dgm:t>
        <a:bodyPr/>
        <a:lstStyle/>
        <a:p>
          <a:r>
            <a:rPr lang="en-US" sz="2200" dirty="0"/>
            <a:t>Project Information</a:t>
          </a:r>
        </a:p>
      </dgm:t>
    </dgm:pt>
    <dgm:pt modelId="{8537224E-FCEA-461B-BCE8-9190C4E49084}" type="parTrans" cxnId="{BA58820E-55C5-441E-820E-9543A371FD53}">
      <dgm:prSet/>
      <dgm:spPr/>
      <dgm:t>
        <a:bodyPr/>
        <a:lstStyle/>
        <a:p>
          <a:endParaRPr lang="en-US"/>
        </a:p>
      </dgm:t>
    </dgm:pt>
    <dgm:pt modelId="{7F304B48-9085-4849-867C-8A6CFE8A296C}" type="sibTrans" cxnId="{BA58820E-55C5-441E-820E-9543A371FD53}">
      <dgm:prSet/>
      <dgm:spPr/>
      <dgm:t>
        <a:bodyPr/>
        <a:lstStyle/>
        <a:p>
          <a:endParaRPr lang="en-US"/>
        </a:p>
      </dgm:t>
    </dgm:pt>
    <dgm:pt modelId="{BE368AED-258C-4FB0-B211-93C07DE114C3}">
      <dgm:prSet custT="1"/>
      <dgm:spPr/>
      <dgm:t>
        <a:bodyPr/>
        <a:lstStyle/>
        <a:p>
          <a:r>
            <a:rPr lang="en-US" sz="2200" dirty="0"/>
            <a:t>Programmatic Information</a:t>
          </a:r>
        </a:p>
      </dgm:t>
    </dgm:pt>
    <dgm:pt modelId="{7C064493-C2DE-42A9-9100-5DFF7B73E08D}" type="parTrans" cxnId="{B1F73941-CF70-4DDD-9019-D187C01E1AB7}">
      <dgm:prSet/>
      <dgm:spPr/>
      <dgm:t>
        <a:bodyPr/>
        <a:lstStyle/>
        <a:p>
          <a:endParaRPr lang="en-US"/>
        </a:p>
      </dgm:t>
    </dgm:pt>
    <dgm:pt modelId="{88B1D9C0-7DC3-44A1-92A7-58675B391B0E}" type="sibTrans" cxnId="{B1F73941-CF70-4DDD-9019-D187C01E1AB7}">
      <dgm:prSet/>
      <dgm:spPr/>
      <dgm:t>
        <a:bodyPr/>
        <a:lstStyle/>
        <a:p>
          <a:endParaRPr lang="en-US"/>
        </a:p>
      </dgm:t>
    </dgm:pt>
    <dgm:pt modelId="{FC6B0B77-CA9E-48D4-9FBF-3A25BDB3880A}">
      <dgm:prSet custT="1"/>
      <dgm:spPr/>
      <dgm:t>
        <a:bodyPr/>
        <a:lstStyle/>
        <a:p>
          <a:r>
            <a:rPr lang="en-US" sz="2200" dirty="0"/>
            <a:t>Problem Statement &amp; Analysis </a:t>
          </a:r>
        </a:p>
      </dgm:t>
    </dgm:pt>
    <dgm:pt modelId="{87116558-8807-4868-B091-C4A23F46A07C}" type="parTrans" cxnId="{56E224D3-EFDA-4159-AAC9-EC0C5B2CF49E}">
      <dgm:prSet/>
      <dgm:spPr/>
      <dgm:t>
        <a:bodyPr/>
        <a:lstStyle/>
        <a:p>
          <a:endParaRPr lang="en-US"/>
        </a:p>
      </dgm:t>
    </dgm:pt>
    <dgm:pt modelId="{5972BF11-85A3-4183-B095-F1EBA84A2958}" type="sibTrans" cxnId="{56E224D3-EFDA-4159-AAC9-EC0C5B2CF49E}">
      <dgm:prSet/>
      <dgm:spPr/>
      <dgm:t>
        <a:bodyPr/>
        <a:lstStyle/>
        <a:p>
          <a:endParaRPr lang="en-US"/>
        </a:p>
      </dgm:t>
    </dgm:pt>
    <dgm:pt modelId="{D02F4AE6-FAC4-4C68-886D-55A5D80C4F16}">
      <dgm:prSet custT="1"/>
      <dgm:spPr/>
      <dgm:t>
        <a:bodyPr/>
        <a:lstStyle/>
        <a:p>
          <a:r>
            <a:rPr lang="en-US" sz="2200" dirty="0"/>
            <a:t>Goals, Objectives, &amp; Outcomes</a:t>
          </a:r>
        </a:p>
      </dgm:t>
    </dgm:pt>
    <dgm:pt modelId="{4B5DBB09-FC1C-47CD-97CF-D55AFA150AED}" type="parTrans" cxnId="{5EAB4B56-3F93-48E3-BDFE-A0858F9066A3}">
      <dgm:prSet/>
      <dgm:spPr/>
      <dgm:t>
        <a:bodyPr/>
        <a:lstStyle/>
        <a:p>
          <a:endParaRPr lang="en-US"/>
        </a:p>
      </dgm:t>
    </dgm:pt>
    <dgm:pt modelId="{C4FDAB6A-1826-4DA5-B52B-70AEF038F31D}" type="sibTrans" cxnId="{5EAB4B56-3F93-48E3-BDFE-A0858F9066A3}">
      <dgm:prSet/>
      <dgm:spPr/>
      <dgm:t>
        <a:bodyPr/>
        <a:lstStyle/>
        <a:p>
          <a:endParaRPr lang="en-US"/>
        </a:p>
      </dgm:t>
    </dgm:pt>
    <dgm:pt modelId="{9F7407FE-5CA4-4FBC-A05D-B2126DE505DC}">
      <dgm:prSet custT="1"/>
      <dgm:spPr/>
      <dgm:t>
        <a:bodyPr/>
        <a:lstStyle/>
        <a:p>
          <a:r>
            <a:rPr lang="en-US" sz="2200" dirty="0"/>
            <a:t>Program Descriptions</a:t>
          </a:r>
        </a:p>
      </dgm:t>
    </dgm:pt>
    <dgm:pt modelId="{34F1A54C-FCB7-400D-92B5-AC035C5ACF6C}" type="parTrans" cxnId="{B37DE640-8739-4743-9013-6F9764F133DC}">
      <dgm:prSet/>
      <dgm:spPr/>
      <dgm:t>
        <a:bodyPr/>
        <a:lstStyle/>
        <a:p>
          <a:endParaRPr lang="en-US"/>
        </a:p>
      </dgm:t>
    </dgm:pt>
    <dgm:pt modelId="{8BEFDB9F-8862-4BC2-BFFF-875D2681A2ED}" type="sibTrans" cxnId="{B37DE640-8739-4743-9013-6F9764F133DC}">
      <dgm:prSet/>
      <dgm:spPr/>
      <dgm:t>
        <a:bodyPr/>
        <a:lstStyle/>
        <a:p>
          <a:endParaRPr lang="en-US"/>
        </a:p>
      </dgm:t>
    </dgm:pt>
    <dgm:pt modelId="{7F86DFC2-D669-4F35-A308-960A0FB221BC}">
      <dgm:prSet custT="1"/>
      <dgm:spPr/>
      <dgm:t>
        <a:bodyPr/>
        <a:lstStyle/>
        <a:p>
          <a:r>
            <a:rPr lang="en-US" sz="2200" dirty="0"/>
            <a:t>Evidence Based/Best Practices</a:t>
          </a:r>
        </a:p>
      </dgm:t>
    </dgm:pt>
    <dgm:pt modelId="{BDA136A0-FE10-4307-B968-5B6508D1A0A7}" type="parTrans" cxnId="{1EC044FC-5EA7-486D-BA9B-049CD96DBA3F}">
      <dgm:prSet/>
      <dgm:spPr/>
      <dgm:t>
        <a:bodyPr/>
        <a:lstStyle/>
        <a:p>
          <a:endParaRPr lang="en-US"/>
        </a:p>
      </dgm:t>
    </dgm:pt>
    <dgm:pt modelId="{27A1CAA5-9E70-4C35-908F-2CD3A3C6062E}" type="sibTrans" cxnId="{1EC044FC-5EA7-486D-BA9B-049CD96DBA3F}">
      <dgm:prSet/>
      <dgm:spPr/>
      <dgm:t>
        <a:bodyPr/>
        <a:lstStyle/>
        <a:p>
          <a:endParaRPr lang="en-US"/>
        </a:p>
      </dgm:t>
    </dgm:pt>
    <dgm:pt modelId="{38BCEB8C-C994-43EF-A11E-0075F6A543CD}">
      <dgm:prSet custT="1"/>
      <dgm:spPr/>
      <dgm:t>
        <a:bodyPr/>
        <a:lstStyle/>
        <a:p>
          <a:r>
            <a:rPr lang="en-US" sz="2200"/>
            <a:t>Use of Volunteers</a:t>
          </a:r>
        </a:p>
      </dgm:t>
    </dgm:pt>
    <dgm:pt modelId="{4E4F1C95-1420-4EBD-A8B4-D60F4C2B686B}" type="parTrans" cxnId="{15B83AB8-53FF-4AA6-9003-D87C761BFD35}">
      <dgm:prSet/>
      <dgm:spPr/>
      <dgm:t>
        <a:bodyPr/>
        <a:lstStyle/>
        <a:p>
          <a:endParaRPr lang="en-US"/>
        </a:p>
      </dgm:t>
    </dgm:pt>
    <dgm:pt modelId="{B96570E9-D375-41D8-A83B-0211981FCE48}" type="sibTrans" cxnId="{15B83AB8-53FF-4AA6-9003-D87C761BFD35}">
      <dgm:prSet/>
      <dgm:spPr/>
      <dgm:t>
        <a:bodyPr/>
        <a:lstStyle/>
        <a:p>
          <a:endParaRPr lang="en-US"/>
        </a:p>
      </dgm:t>
    </dgm:pt>
    <dgm:pt modelId="{3243900C-5488-433E-AF80-AAEC57E6F059}">
      <dgm:prSet custT="1"/>
      <dgm:spPr/>
      <dgm:t>
        <a:bodyPr/>
        <a:lstStyle/>
        <a:p>
          <a:r>
            <a:rPr lang="en-US" sz="2200" dirty="0"/>
            <a:t>Budget</a:t>
          </a:r>
        </a:p>
      </dgm:t>
    </dgm:pt>
    <dgm:pt modelId="{1447B44D-D96F-443F-B172-9B5A2E9C7457}" type="parTrans" cxnId="{A3AD176B-D2ED-4B5B-8272-9D32F38D72EC}">
      <dgm:prSet/>
      <dgm:spPr/>
      <dgm:t>
        <a:bodyPr/>
        <a:lstStyle/>
        <a:p>
          <a:endParaRPr lang="en-US"/>
        </a:p>
      </dgm:t>
    </dgm:pt>
    <dgm:pt modelId="{4AA13A64-4B74-4AC7-BDBE-817F5FF8E09C}" type="sibTrans" cxnId="{A3AD176B-D2ED-4B5B-8272-9D32F38D72EC}">
      <dgm:prSet/>
      <dgm:spPr/>
      <dgm:t>
        <a:bodyPr/>
        <a:lstStyle/>
        <a:p>
          <a:endParaRPr lang="en-US"/>
        </a:p>
      </dgm:t>
    </dgm:pt>
    <dgm:pt modelId="{43CB2AB7-34CB-46AF-9B7C-1D191C3C22E7}">
      <dgm:prSet custT="1"/>
      <dgm:spPr/>
      <dgm:t>
        <a:bodyPr/>
        <a:lstStyle/>
        <a:p>
          <a:r>
            <a:rPr lang="en-US" sz="2200"/>
            <a:t>Budget Narrative</a:t>
          </a:r>
        </a:p>
      </dgm:t>
    </dgm:pt>
    <dgm:pt modelId="{A9A20A06-0220-4281-BE26-DDDEC345AC6F}" type="parTrans" cxnId="{187ADF79-E4BA-481A-A866-E53717AE0408}">
      <dgm:prSet/>
      <dgm:spPr/>
      <dgm:t>
        <a:bodyPr/>
        <a:lstStyle/>
        <a:p>
          <a:endParaRPr lang="en-US"/>
        </a:p>
      </dgm:t>
    </dgm:pt>
    <dgm:pt modelId="{A94068FF-7F7A-46F8-AB77-CE8A4127D13B}" type="sibTrans" cxnId="{187ADF79-E4BA-481A-A866-E53717AE0408}">
      <dgm:prSet/>
      <dgm:spPr/>
      <dgm:t>
        <a:bodyPr/>
        <a:lstStyle/>
        <a:p>
          <a:endParaRPr lang="en-US"/>
        </a:p>
      </dgm:t>
    </dgm:pt>
    <dgm:pt modelId="{4F7D66C8-CAE2-40AA-811F-D3764F3916B0}">
      <dgm:prSet custT="1"/>
      <dgm:spPr/>
      <dgm:t>
        <a:bodyPr/>
        <a:lstStyle/>
        <a:p>
          <a:r>
            <a:rPr lang="en-US" sz="2200"/>
            <a:t>Attachments</a:t>
          </a:r>
        </a:p>
      </dgm:t>
    </dgm:pt>
    <dgm:pt modelId="{AB497F23-042F-493C-BE34-479D0636956B}" type="parTrans" cxnId="{2CF12448-43C2-4814-8622-0843FDB910C1}">
      <dgm:prSet/>
      <dgm:spPr/>
      <dgm:t>
        <a:bodyPr/>
        <a:lstStyle/>
        <a:p>
          <a:endParaRPr lang="en-US"/>
        </a:p>
      </dgm:t>
    </dgm:pt>
    <dgm:pt modelId="{B529DE0B-3B65-4B33-B2C9-72159644BE49}" type="sibTrans" cxnId="{2CF12448-43C2-4814-8622-0843FDB910C1}">
      <dgm:prSet/>
      <dgm:spPr/>
      <dgm:t>
        <a:bodyPr/>
        <a:lstStyle/>
        <a:p>
          <a:endParaRPr lang="en-US"/>
        </a:p>
      </dgm:t>
    </dgm:pt>
    <dgm:pt modelId="{55BA432F-5768-47CD-9D6A-26542B3F4634}" type="pres">
      <dgm:prSet presAssocID="{7A9CB4A8-C229-49EA-A69B-7297E87920CB}" presName="linear" presStyleCnt="0">
        <dgm:presLayoutVars>
          <dgm:animLvl val="lvl"/>
          <dgm:resizeHandles val="exact"/>
        </dgm:presLayoutVars>
      </dgm:prSet>
      <dgm:spPr/>
    </dgm:pt>
    <dgm:pt modelId="{DF7D9CAB-178E-40FE-A93D-BE4CD5215E28}" type="pres">
      <dgm:prSet presAssocID="{E553E115-4EE1-436C-A50D-688D10AD4BCA}" presName="parentText" presStyleLbl="node1" presStyleIdx="0" presStyleCnt="11">
        <dgm:presLayoutVars>
          <dgm:chMax val="0"/>
          <dgm:bulletEnabled val="1"/>
        </dgm:presLayoutVars>
      </dgm:prSet>
      <dgm:spPr/>
    </dgm:pt>
    <dgm:pt modelId="{CCBFBBD2-72CC-49C7-AFA3-8A89492D0C7A}" type="pres">
      <dgm:prSet presAssocID="{248E7098-9028-4CFF-B03E-63892A6F9520}" presName="spacer" presStyleCnt="0"/>
      <dgm:spPr/>
    </dgm:pt>
    <dgm:pt modelId="{09E3730D-15AE-43A8-B83E-BF5514CE3EEC}" type="pres">
      <dgm:prSet presAssocID="{28F5E430-A4A3-4813-994E-F2D00FDA71D7}" presName="parentText" presStyleLbl="node1" presStyleIdx="1" presStyleCnt="11">
        <dgm:presLayoutVars>
          <dgm:chMax val="0"/>
          <dgm:bulletEnabled val="1"/>
        </dgm:presLayoutVars>
      </dgm:prSet>
      <dgm:spPr/>
    </dgm:pt>
    <dgm:pt modelId="{7E9CB480-5E8F-4010-BB20-E3942436F7CB}" type="pres">
      <dgm:prSet presAssocID="{7F304B48-9085-4849-867C-8A6CFE8A296C}" presName="spacer" presStyleCnt="0"/>
      <dgm:spPr/>
    </dgm:pt>
    <dgm:pt modelId="{F33F099E-CE7B-4C06-9C77-773B140D5DE4}" type="pres">
      <dgm:prSet presAssocID="{BE368AED-258C-4FB0-B211-93C07DE114C3}" presName="parentText" presStyleLbl="node1" presStyleIdx="2" presStyleCnt="11">
        <dgm:presLayoutVars>
          <dgm:chMax val="0"/>
          <dgm:bulletEnabled val="1"/>
        </dgm:presLayoutVars>
      </dgm:prSet>
      <dgm:spPr/>
    </dgm:pt>
    <dgm:pt modelId="{FF665F75-4675-45CA-91A6-E14878D076C7}" type="pres">
      <dgm:prSet presAssocID="{88B1D9C0-7DC3-44A1-92A7-58675B391B0E}" presName="spacer" presStyleCnt="0"/>
      <dgm:spPr/>
    </dgm:pt>
    <dgm:pt modelId="{37FC8224-F2DD-4A8F-A831-4458258D2DF4}" type="pres">
      <dgm:prSet presAssocID="{FC6B0B77-CA9E-48D4-9FBF-3A25BDB3880A}" presName="parentText" presStyleLbl="node1" presStyleIdx="3" presStyleCnt="11">
        <dgm:presLayoutVars>
          <dgm:chMax val="0"/>
          <dgm:bulletEnabled val="1"/>
        </dgm:presLayoutVars>
      </dgm:prSet>
      <dgm:spPr/>
    </dgm:pt>
    <dgm:pt modelId="{F2ABE7D1-46EB-4C04-9534-97703378A6C4}" type="pres">
      <dgm:prSet presAssocID="{5972BF11-85A3-4183-B095-F1EBA84A2958}" presName="spacer" presStyleCnt="0"/>
      <dgm:spPr/>
    </dgm:pt>
    <dgm:pt modelId="{EE5178FF-E9EB-4A69-81C2-74DAD1D79074}" type="pres">
      <dgm:prSet presAssocID="{D02F4AE6-FAC4-4C68-886D-55A5D80C4F16}" presName="parentText" presStyleLbl="node1" presStyleIdx="4" presStyleCnt="11">
        <dgm:presLayoutVars>
          <dgm:chMax val="0"/>
          <dgm:bulletEnabled val="1"/>
        </dgm:presLayoutVars>
      </dgm:prSet>
      <dgm:spPr/>
    </dgm:pt>
    <dgm:pt modelId="{FAC82C39-93E1-45A5-AAAC-A3ECDC14F026}" type="pres">
      <dgm:prSet presAssocID="{C4FDAB6A-1826-4DA5-B52B-70AEF038F31D}" presName="spacer" presStyleCnt="0"/>
      <dgm:spPr/>
    </dgm:pt>
    <dgm:pt modelId="{77EC9803-E86A-4496-BA6D-61C228289743}" type="pres">
      <dgm:prSet presAssocID="{9F7407FE-5CA4-4FBC-A05D-B2126DE505DC}" presName="parentText" presStyleLbl="node1" presStyleIdx="5" presStyleCnt="11">
        <dgm:presLayoutVars>
          <dgm:chMax val="0"/>
          <dgm:bulletEnabled val="1"/>
        </dgm:presLayoutVars>
      </dgm:prSet>
      <dgm:spPr/>
    </dgm:pt>
    <dgm:pt modelId="{243D4C8C-DA76-4879-9BB2-3522B915B663}" type="pres">
      <dgm:prSet presAssocID="{8BEFDB9F-8862-4BC2-BFFF-875D2681A2ED}" presName="spacer" presStyleCnt="0"/>
      <dgm:spPr/>
    </dgm:pt>
    <dgm:pt modelId="{E0DE02BF-030C-479B-8DA4-801A0D469B78}" type="pres">
      <dgm:prSet presAssocID="{7F86DFC2-D669-4F35-A308-960A0FB221BC}" presName="parentText" presStyleLbl="node1" presStyleIdx="6" presStyleCnt="11">
        <dgm:presLayoutVars>
          <dgm:chMax val="0"/>
          <dgm:bulletEnabled val="1"/>
        </dgm:presLayoutVars>
      </dgm:prSet>
      <dgm:spPr/>
    </dgm:pt>
    <dgm:pt modelId="{1850679C-B2F8-4F42-BA63-0ADBA9C36255}" type="pres">
      <dgm:prSet presAssocID="{27A1CAA5-9E70-4C35-908F-2CD3A3C6062E}" presName="spacer" presStyleCnt="0"/>
      <dgm:spPr/>
    </dgm:pt>
    <dgm:pt modelId="{8FB65E4C-CA18-4060-9AE8-6D3DA86F7C1D}" type="pres">
      <dgm:prSet presAssocID="{38BCEB8C-C994-43EF-A11E-0075F6A543CD}" presName="parentText" presStyleLbl="node1" presStyleIdx="7" presStyleCnt="11">
        <dgm:presLayoutVars>
          <dgm:chMax val="0"/>
          <dgm:bulletEnabled val="1"/>
        </dgm:presLayoutVars>
      </dgm:prSet>
      <dgm:spPr/>
    </dgm:pt>
    <dgm:pt modelId="{D88640E1-C88C-41C1-98DA-23A9FC4D97AB}" type="pres">
      <dgm:prSet presAssocID="{B96570E9-D375-41D8-A83B-0211981FCE48}" presName="spacer" presStyleCnt="0"/>
      <dgm:spPr/>
    </dgm:pt>
    <dgm:pt modelId="{0C656A1B-1934-46F6-A775-5761B33529D8}" type="pres">
      <dgm:prSet presAssocID="{3243900C-5488-433E-AF80-AAEC57E6F059}" presName="parentText" presStyleLbl="node1" presStyleIdx="8" presStyleCnt="11">
        <dgm:presLayoutVars>
          <dgm:chMax val="0"/>
          <dgm:bulletEnabled val="1"/>
        </dgm:presLayoutVars>
      </dgm:prSet>
      <dgm:spPr/>
    </dgm:pt>
    <dgm:pt modelId="{9D7BE800-E810-420C-A68D-5161F0509940}" type="pres">
      <dgm:prSet presAssocID="{4AA13A64-4B74-4AC7-BDBE-817F5FF8E09C}" presName="spacer" presStyleCnt="0"/>
      <dgm:spPr/>
    </dgm:pt>
    <dgm:pt modelId="{7A4B994C-0467-458D-B238-4E4544A0D03D}" type="pres">
      <dgm:prSet presAssocID="{43CB2AB7-34CB-46AF-9B7C-1D191C3C22E7}" presName="parentText" presStyleLbl="node1" presStyleIdx="9" presStyleCnt="11">
        <dgm:presLayoutVars>
          <dgm:chMax val="0"/>
          <dgm:bulletEnabled val="1"/>
        </dgm:presLayoutVars>
      </dgm:prSet>
      <dgm:spPr/>
    </dgm:pt>
    <dgm:pt modelId="{0A0F30D1-46A7-4F8D-979B-A019AB21DBB0}" type="pres">
      <dgm:prSet presAssocID="{A94068FF-7F7A-46F8-AB77-CE8A4127D13B}" presName="spacer" presStyleCnt="0"/>
      <dgm:spPr/>
    </dgm:pt>
    <dgm:pt modelId="{137595B7-615A-4323-BA9C-2A996DC9ED2E}" type="pres">
      <dgm:prSet presAssocID="{4F7D66C8-CAE2-40AA-811F-D3764F3916B0}" presName="parentText" presStyleLbl="node1" presStyleIdx="10" presStyleCnt="11">
        <dgm:presLayoutVars>
          <dgm:chMax val="0"/>
          <dgm:bulletEnabled val="1"/>
        </dgm:presLayoutVars>
      </dgm:prSet>
      <dgm:spPr/>
    </dgm:pt>
  </dgm:ptLst>
  <dgm:cxnLst>
    <dgm:cxn modelId="{BA58820E-55C5-441E-820E-9543A371FD53}" srcId="{7A9CB4A8-C229-49EA-A69B-7297E87920CB}" destId="{28F5E430-A4A3-4813-994E-F2D00FDA71D7}" srcOrd="1" destOrd="0" parTransId="{8537224E-FCEA-461B-BCE8-9190C4E49084}" sibTransId="{7F304B48-9085-4849-867C-8A6CFE8A296C}"/>
    <dgm:cxn modelId="{BD216716-3893-4391-8B2C-48CB38DF65FC}" type="presOf" srcId="{38BCEB8C-C994-43EF-A11E-0075F6A543CD}" destId="{8FB65E4C-CA18-4060-9AE8-6D3DA86F7C1D}" srcOrd="0" destOrd="0" presId="urn:microsoft.com/office/officeart/2005/8/layout/vList2"/>
    <dgm:cxn modelId="{39FD7E22-58FC-4974-9DF1-002A2B1C31F9}" type="presOf" srcId="{D02F4AE6-FAC4-4C68-886D-55A5D80C4F16}" destId="{EE5178FF-E9EB-4A69-81C2-74DAD1D79074}" srcOrd="0" destOrd="0" presId="urn:microsoft.com/office/officeart/2005/8/layout/vList2"/>
    <dgm:cxn modelId="{70945E38-6115-4924-822D-BC7AF742710E}" type="presOf" srcId="{E553E115-4EE1-436C-A50D-688D10AD4BCA}" destId="{DF7D9CAB-178E-40FE-A93D-BE4CD5215E28}" srcOrd="0" destOrd="0" presId="urn:microsoft.com/office/officeart/2005/8/layout/vList2"/>
    <dgm:cxn modelId="{B37DE640-8739-4743-9013-6F9764F133DC}" srcId="{7A9CB4A8-C229-49EA-A69B-7297E87920CB}" destId="{9F7407FE-5CA4-4FBC-A05D-B2126DE505DC}" srcOrd="5" destOrd="0" parTransId="{34F1A54C-FCB7-400D-92B5-AC035C5ACF6C}" sibTransId="{8BEFDB9F-8862-4BC2-BFFF-875D2681A2ED}"/>
    <dgm:cxn modelId="{B1F73941-CF70-4DDD-9019-D187C01E1AB7}" srcId="{7A9CB4A8-C229-49EA-A69B-7297E87920CB}" destId="{BE368AED-258C-4FB0-B211-93C07DE114C3}" srcOrd="2" destOrd="0" parTransId="{7C064493-C2DE-42A9-9100-5DFF7B73E08D}" sibTransId="{88B1D9C0-7DC3-44A1-92A7-58675B391B0E}"/>
    <dgm:cxn modelId="{BC0EF462-5651-4043-8EE8-D8CF1A07E908}" type="presOf" srcId="{43CB2AB7-34CB-46AF-9B7C-1D191C3C22E7}" destId="{7A4B994C-0467-458D-B238-4E4544A0D03D}" srcOrd="0" destOrd="0" presId="urn:microsoft.com/office/officeart/2005/8/layout/vList2"/>
    <dgm:cxn modelId="{2CF12448-43C2-4814-8622-0843FDB910C1}" srcId="{7A9CB4A8-C229-49EA-A69B-7297E87920CB}" destId="{4F7D66C8-CAE2-40AA-811F-D3764F3916B0}" srcOrd="10" destOrd="0" parTransId="{AB497F23-042F-493C-BE34-479D0636956B}" sibTransId="{B529DE0B-3B65-4B33-B2C9-72159644BE49}"/>
    <dgm:cxn modelId="{A3AD176B-D2ED-4B5B-8272-9D32F38D72EC}" srcId="{7A9CB4A8-C229-49EA-A69B-7297E87920CB}" destId="{3243900C-5488-433E-AF80-AAEC57E6F059}" srcOrd="8" destOrd="0" parTransId="{1447B44D-D96F-443F-B172-9B5A2E9C7457}" sibTransId="{4AA13A64-4B74-4AC7-BDBE-817F5FF8E09C}"/>
    <dgm:cxn modelId="{CC6C134D-8A76-4A21-AD01-0A5DF3195A89}" type="presOf" srcId="{9F7407FE-5CA4-4FBC-A05D-B2126DE505DC}" destId="{77EC9803-E86A-4496-BA6D-61C228289743}" srcOrd="0" destOrd="0" presId="urn:microsoft.com/office/officeart/2005/8/layout/vList2"/>
    <dgm:cxn modelId="{4A89F26E-76DD-4B67-B5D4-37E5A032DC5B}" type="presOf" srcId="{7A9CB4A8-C229-49EA-A69B-7297E87920CB}" destId="{55BA432F-5768-47CD-9D6A-26542B3F4634}" srcOrd="0" destOrd="0" presId="urn:microsoft.com/office/officeart/2005/8/layout/vList2"/>
    <dgm:cxn modelId="{0AA60F55-B107-4219-BD7E-75A4AB414816}" srcId="{7A9CB4A8-C229-49EA-A69B-7297E87920CB}" destId="{E553E115-4EE1-436C-A50D-688D10AD4BCA}" srcOrd="0" destOrd="0" parTransId="{08D70D08-15C9-49EA-AF23-A99CB41439D0}" sibTransId="{248E7098-9028-4CFF-B03E-63892A6F9520}"/>
    <dgm:cxn modelId="{5EAB4B56-3F93-48E3-BDFE-A0858F9066A3}" srcId="{7A9CB4A8-C229-49EA-A69B-7297E87920CB}" destId="{D02F4AE6-FAC4-4C68-886D-55A5D80C4F16}" srcOrd="4" destOrd="0" parTransId="{4B5DBB09-FC1C-47CD-97CF-D55AFA150AED}" sibTransId="{C4FDAB6A-1826-4DA5-B52B-70AEF038F31D}"/>
    <dgm:cxn modelId="{187ADF79-E4BA-481A-A866-E53717AE0408}" srcId="{7A9CB4A8-C229-49EA-A69B-7297E87920CB}" destId="{43CB2AB7-34CB-46AF-9B7C-1D191C3C22E7}" srcOrd="9" destOrd="0" parTransId="{A9A20A06-0220-4281-BE26-DDDEC345AC6F}" sibTransId="{A94068FF-7F7A-46F8-AB77-CE8A4127D13B}"/>
    <dgm:cxn modelId="{E3278296-43DA-426A-83D4-84DC92FAF445}" type="presOf" srcId="{FC6B0B77-CA9E-48D4-9FBF-3A25BDB3880A}" destId="{37FC8224-F2DD-4A8F-A831-4458258D2DF4}" srcOrd="0" destOrd="0" presId="urn:microsoft.com/office/officeart/2005/8/layout/vList2"/>
    <dgm:cxn modelId="{F58BB496-428F-4F34-8058-8D08BC05A9C4}" type="presOf" srcId="{7F86DFC2-D669-4F35-A308-960A0FB221BC}" destId="{E0DE02BF-030C-479B-8DA4-801A0D469B78}" srcOrd="0" destOrd="0" presId="urn:microsoft.com/office/officeart/2005/8/layout/vList2"/>
    <dgm:cxn modelId="{15B83AB8-53FF-4AA6-9003-D87C761BFD35}" srcId="{7A9CB4A8-C229-49EA-A69B-7297E87920CB}" destId="{38BCEB8C-C994-43EF-A11E-0075F6A543CD}" srcOrd="7" destOrd="0" parTransId="{4E4F1C95-1420-4EBD-A8B4-D60F4C2B686B}" sibTransId="{B96570E9-D375-41D8-A83B-0211981FCE48}"/>
    <dgm:cxn modelId="{5AE200C8-A2DF-48A1-87C1-AEFD56BA3C9A}" type="presOf" srcId="{28F5E430-A4A3-4813-994E-F2D00FDA71D7}" destId="{09E3730D-15AE-43A8-B83E-BF5514CE3EEC}" srcOrd="0" destOrd="0" presId="urn:microsoft.com/office/officeart/2005/8/layout/vList2"/>
    <dgm:cxn modelId="{56E224D3-EFDA-4159-AAC9-EC0C5B2CF49E}" srcId="{7A9CB4A8-C229-49EA-A69B-7297E87920CB}" destId="{FC6B0B77-CA9E-48D4-9FBF-3A25BDB3880A}" srcOrd="3" destOrd="0" parTransId="{87116558-8807-4868-B091-C4A23F46A07C}" sibTransId="{5972BF11-85A3-4183-B095-F1EBA84A2958}"/>
    <dgm:cxn modelId="{9E3C86D4-AB7E-4444-BB2D-CF240A116974}" type="presOf" srcId="{BE368AED-258C-4FB0-B211-93C07DE114C3}" destId="{F33F099E-CE7B-4C06-9C77-773B140D5DE4}" srcOrd="0" destOrd="0" presId="urn:microsoft.com/office/officeart/2005/8/layout/vList2"/>
    <dgm:cxn modelId="{5D7CE3DB-5C8E-4414-AA94-FA95C684C64A}" type="presOf" srcId="{4F7D66C8-CAE2-40AA-811F-D3764F3916B0}" destId="{137595B7-615A-4323-BA9C-2A996DC9ED2E}" srcOrd="0" destOrd="0" presId="urn:microsoft.com/office/officeart/2005/8/layout/vList2"/>
    <dgm:cxn modelId="{D0098CEA-9540-43C6-BE1F-1030C245C4CA}" type="presOf" srcId="{3243900C-5488-433E-AF80-AAEC57E6F059}" destId="{0C656A1B-1934-46F6-A775-5761B33529D8}" srcOrd="0" destOrd="0" presId="urn:microsoft.com/office/officeart/2005/8/layout/vList2"/>
    <dgm:cxn modelId="{1EC044FC-5EA7-486D-BA9B-049CD96DBA3F}" srcId="{7A9CB4A8-C229-49EA-A69B-7297E87920CB}" destId="{7F86DFC2-D669-4F35-A308-960A0FB221BC}" srcOrd="6" destOrd="0" parTransId="{BDA136A0-FE10-4307-B968-5B6508D1A0A7}" sibTransId="{27A1CAA5-9E70-4C35-908F-2CD3A3C6062E}"/>
    <dgm:cxn modelId="{D21F6D72-2288-4C74-93A9-FC1703D9B9B1}" type="presParOf" srcId="{55BA432F-5768-47CD-9D6A-26542B3F4634}" destId="{DF7D9CAB-178E-40FE-A93D-BE4CD5215E28}" srcOrd="0" destOrd="0" presId="urn:microsoft.com/office/officeart/2005/8/layout/vList2"/>
    <dgm:cxn modelId="{DB8B51CC-0266-4E68-8A48-8C9F84988969}" type="presParOf" srcId="{55BA432F-5768-47CD-9D6A-26542B3F4634}" destId="{CCBFBBD2-72CC-49C7-AFA3-8A89492D0C7A}" srcOrd="1" destOrd="0" presId="urn:microsoft.com/office/officeart/2005/8/layout/vList2"/>
    <dgm:cxn modelId="{A84C786C-FE18-4855-A638-BA4F0232F638}" type="presParOf" srcId="{55BA432F-5768-47CD-9D6A-26542B3F4634}" destId="{09E3730D-15AE-43A8-B83E-BF5514CE3EEC}" srcOrd="2" destOrd="0" presId="urn:microsoft.com/office/officeart/2005/8/layout/vList2"/>
    <dgm:cxn modelId="{BB3381E4-6115-4D6B-88B7-7FAB6E9EDBF4}" type="presParOf" srcId="{55BA432F-5768-47CD-9D6A-26542B3F4634}" destId="{7E9CB480-5E8F-4010-BB20-E3942436F7CB}" srcOrd="3" destOrd="0" presId="urn:microsoft.com/office/officeart/2005/8/layout/vList2"/>
    <dgm:cxn modelId="{DA5FBF4F-41D9-48A4-BEB0-98346330F0F2}" type="presParOf" srcId="{55BA432F-5768-47CD-9D6A-26542B3F4634}" destId="{F33F099E-CE7B-4C06-9C77-773B140D5DE4}" srcOrd="4" destOrd="0" presId="urn:microsoft.com/office/officeart/2005/8/layout/vList2"/>
    <dgm:cxn modelId="{4BEA30B8-A686-40FE-9F47-0CA3CCC3F568}" type="presParOf" srcId="{55BA432F-5768-47CD-9D6A-26542B3F4634}" destId="{FF665F75-4675-45CA-91A6-E14878D076C7}" srcOrd="5" destOrd="0" presId="urn:microsoft.com/office/officeart/2005/8/layout/vList2"/>
    <dgm:cxn modelId="{5DCBFEBF-AE00-4426-AECE-5FA3FC354701}" type="presParOf" srcId="{55BA432F-5768-47CD-9D6A-26542B3F4634}" destId="{37FC8224-F2DD-4A8F-A831-4458258D2DF4}" srcOrd="6" destOrd="0" presId="urn:microsoft.com/office/officeart/2005/8/layout/vList2"/>
    <dgm:cxn modelId="{CEE259BD-93DF-4AF8-A222-D6542CDC73E3}" type="presParOf" srcId="{55BA432F-5768-47CD-9D6A-26542B3F4634}" destId="{F2ABE7D1-46EB-4C04-9534-97703378A6C4}" srcOrd="7" destOrd="0" presId="urn:microsoft.com/office/officeart/2005/8/layout/vList2"/>
    <dgm:cxn modelId="{206A5295-FA3A-4F49-B021-A68B57BCD7DE}" type="presParOf" srcId="{55BA432F-5768-47CD-9D6A-26542B3F4634}" destId="{EE5178FF-E9EB-4A69-81C2-74DAD1D79074}" srcOrd="8" destOrd="0" presId="urn:microsoft.com/office/officeart/2005/8/layout/vList2"/>
    <dgm:cxn modelId="{51BE21F0-D11A-4975-B17F-F7FF83A192EB}" type="presParOf" srcId="{55BA432F-5768-47CD-9D6A-26542B3F4634}" destId="{FAC82C39-93E1-45A5-AAAC-A3ECDC14F026}" srcOrd="9" destOrd="0" presId="urn:microsoft.com/office/officeart/2005/8/layout/vList2"/>
    <dgm:cxn modelId="{F229F7A9-F7C9-4E09-870F-AD084145A436}" type="presParOf" srcId="{55BA432F-5768-47CD-9D6A-26542B3F4634}" destId="{77EC9803-E86A-4496-BA6D-61C228289743}" srcOrd="10" destOrd="0" presId="urn:microsoft.com/office/officeart/2005/8/layout/vList2"/>
    <dgm:cxn modelId="{7C18E5BF-9036-491A-A128-BC39C71E3947}" type="presParOf" srcId="{55BA432F-5768-47CD-9D6A-26542B3F4634}" destId="{243D4C8C-DA76-4879-9BB2-3522B915B663}" srcOrd="11" destOrd="0" presId="urn:microsoft.com/office/officeart/2005/8/layout/vList2"/>
    <dgm:cxn modelId="{E684FB7A-C953-4544-80B0-1D54F53BADEF}" type="presParOf" srcId="{55BA432F-5768-47CD-9D6A-26542B3F4634}" destId="{E0DE02BF-030C-479B-8DA4-801A0D469B78}" srcOrd="12" destOrd="0" presId="urn:microsoft.com/office/officeart/2005/8/layout/vList2"/>
    <dgm:cxn modelId="{86A08523-6BF1-44BE-9984-CCFC58237E5F}" type="presParOf" srcId="{55BA432F-5768-47CD-9D6A-26542B3F4634}" destId="{1850679C-B2F8-4F42-BA63-0ADBA9C36255}" srcOrd="13" destOrd="0" presId="urn:microsoft.com/office/officeart/2005/8/layout/vList2"/>
    <dgm:cxn modelId="{34C2A31A-C5A1-438B-88EA-3E31B1FB7CA1}" type="presParOf" srcId="{55BA432F-5768-47CD-9D6A-26542B3F4634}" destId="{8FB65E4C-CA18-4060-9AE8-6D3DA86F7C1D}" srcOrd="14" destOrd="0" presId="urn:microsoft.com/office/officeart/2005/8/layout/vList2"/>
    <dgm:cxn modelId="{BFA4F5E8-52D0-4CBF-BC1B-B43EB73A59AC}" type="presParOf" srcId="{55BA432F-5768-47CD-9D6A-26542B3F4634}" destId="{D88640E1-C88C-41C1-98DA-23A9FC4D97AB}" srcOrd="15" destOrd="0" presId="urn:microsoft.com/office/officeart/2005/8/layout/vList2"/>
    <dgm:cxn modelId="{456AEED5-122D-446A-822F-13DFF7E64F56}" type="presParOf" srcId="{55BA432F-5768-47CD-9D6A-26542B3F4634}" destId="{0C656A1B-1934-46F6-A775-5761B33529D8}" srcOrd="16" destOrd="0" presId="urn:microsoft.com/office/officeart/2005/8/layout/vList2"/>
    <dgm:cxn modelId="{19C9ABBC-A9E6-4138-B359-7001B1C9B822}" type="presParOf" srcId="{55BA432F-5768-47CD-9D6A-26542B3F4634}" destId="{9D7BE800-E810-420C-A68D-5161F0509940}" srcOrd="17" destOrd="0" presId="urn:microsoft.com/office/officeart/2005/8/layout/vList2"/>
    <dgm:cxn modelId="{1E068139-04D9-4000-B058-64F2B66F8215}" type="presParOf" srcId="{55BA432F-5768-47CD-9D6A-26542B3F4634}" destId="{7A4B994C-0467-458D-B238-4E4544A0D03D}" srcOrd="18" destOrd="0" presId="urn:microsoft.com/office/officeart/2005/8/layout/vList2"/>
    <dgm:cxn modelId="{17F036D5-6344-4710-B1FC-05C4D3828717}" type="presParOf" srcId="{55BA432F-5768-47CD-9D6A-26542B3F4634}" destId="{0A0F30D1-46A7-4F8D-979B-A019AB21DBB0}" srcOrd="19" destOrd="0" presId="urn:microsoft.com/office/officeart/2005/8/layout/vList2"/>
    <dgm:cxn modelId="{3FEE404B-2BD4-4C8B-B068-735CD10D3531}" type="presParOf" srcId="{55BA432F-5768-47CD-9D6A-26542B3F4634}" destId="{137595B7-615A-4323-BA9C-2A996DC9ED2E}" srcOrd="2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1552BDF-CC6A-42DD-9825-C6FD7A02BE1F}"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88431157-218C-4AFF-94F8-024ECED897E2}">
      <dgm:prSet/>
      <dgm:spPr/>
      <dgm:t>
        <a:bodyPr/>
        <a:lstStyle/>
        <a:p>
          <a:r>
            <a:rPr lang="en-US"/>
            <a:t>Contact </a:t>
          </a:r>
        </a:p>
      </dgm:t>
    </dgm:pt>
    <dgm:pt modelId="{03710A3A-01D7-4747-89BF-9629129D6F3F}" type="parTrans" cxnId="{00725FB6-FF57-43FC-9164-7996A6819AFD}">
      <dgm:prSet/>
      <dgm:spPr/>
      <dgm:t>
        <a:bodyPr/>
        <a:lstStyle/>
        <a:p>
          <a:endParaRPr lang="en-US"/>
        </a:p>
      </dgm:t>
    </dgm:pt>
    <dgm:pt modelId="{CDB8D9BE-91FC-438B-B618-9B5126531B6E}" type="sibTrans" cxnId="{00725FB6-FF57-43FC-9164-7996A6819AFD}">
      <dgm:prSet/>
      <dgm:spPr/>
      <dgm:t>
        <a:bodyPr/>
        <a:lstStyle/>
        <a:p>
          <a:endParaRPr lang="en-US"/>
        </a:p>
      </dgm:t>
    </dgm:pt>
    <dgm:pt modelId="{03F869C8-A598-4F56-8532-759E5F7A6E17}">
      <dgm:prSet/>
      <dgm:spPr/>
      <dgm:t>
        <a:bodyPr/>
        <a:lstStyle/>
        <a:p>
          <a:r>
            <a:rPr lang="en-US"/>
            <a:t>Points of Contact for the grant (CJI will notify these individuals of your award notice) </a:t>
          </a:r>
        </a:p>
      </dgm:t>
    </dgm:pt>
    <dgm:pt modelId="{438700E7-B94A-4839-9D5A-422C2CDD7363}" type="parTrans" cxnId="{4157B54D-7882-4D30-B2B1-E5358CCE8D02}">
      <dgm:prSet/>
      <dgm:spPr/>
      <dgm:t>
        <a:bodyPr/>
        <a:lstStyle/>
        <a:p>
          <a:endParaRPr lang="en-US"/>
        </a:p>
      </dgm:t>
    </dgm:pt>
    <dgm:pt modelId="{4FD4B4DD-D5E5-44ED-8836-3CAF6B78F0FF}" type="sibTrans" cxnId="{4157B54D-7882-4D30-B2B1-E5358CCE8D02}">
      <dgm:prSet/>
      <dgm:spPr/>
      <dgm:t>
        <a:bodyPr/>
        <a:lstStyle/>
        <a:p>
          <a:endParaRPr lang="en-US"/>
        </a:p>
      </dgm:t>
    </dgm:pt>
    <dgm:pt modelId="{B5040C98-B139-489E-922F-A4F9DBDA18A5}">
      <dgm:prSet/>
      <dgm:spPr/>
      <dgm:t>
        <a:bodyPr/>
        <a:lstStyle/>
        <a:p>
          <a:r>
            <a:rPr lang="en-US"/>
            <a:t>Project Information</a:t>
          </a:r>
        </a:p>
      </dgm:t>
    </dgm:pt>
    <dgm:pt modelId="{B7CDE0B4-8FDF-434F-B4B3-41300E62E196}" type="parTrans" cxnId="{5011E239-7333-4DCA-A638-E1C3A227DBA6}">
      <dgm:prSet/>
      <dgm:spPr/>
      <dgm:t>
        <a:bodyPr/>
        <a:lstStyle/>
        <a:p>
          <a:endParaRPr lang="en-US"/>
        </a:p>
      </dgm:t>
    </dgm:pt>
    <dgm:pt modelId="{58DFCEB0-1651-4496-9FC3-6441F1D782CB}" type="sibTrans" cxnId="{5011E239-7333-4DCA-A638-E1C3A227DBA6}">
      <dgm:prSet/>
      <dgm:spPr/>
      <dgm:t>
        <a:bodyPr/>
        <a:lstStyle/>
        <a:p>
          <a:endParaRPr lang="en-US"/>
        </a:p>
      </dgm:t>
    </dgm:pt>
    <dgm:pt modelId="{22DAB90F-08E1-4DF3-ABD7-7CA32FBCD37C}">
      <dgm:prSet/>
      <dgm:spPr/>
      <dgm:t>
        <a:bodyPr/>
        <a:lstStyle/>
        <a:p>
          <a:r>
            <a:rPr lang="en-US"/>
            <a:t>SAMs Registration must be up-to-date</a:t>
          </a:r>
        </a:p>
      </dgm:t>
    </dgm:pt>
    <dgm:pt modelId="{6E054AF3-40BB-4AFE-A7A1-66A6F1B4878D}" type="parTrans" cxnId="{23AE807F-CDB3-44D1-A366-EBD9A9E315AC}">
      <dgm:prSet/>
      <dgm:spPr/>
      <dgm:t>
        <a:bodyPr/>
        <a:lstStyle/>
        <a:p>
          <a:endParaRPr lang="en-US"/>
        </a:p>
      </dgm:t>
    </dgm:pt>
    <dgm:pt modelId="{F21B92F7-2313-4637-BDAB-83B4A1A05126}" type="sibTrans" cxnId="{23AE807F-CDB3-44D1-A366-EBD9A9E315AC}">
      <dgm:prSet/>
      <dgm:spPr/>
      <dgm:t>
        <a:bodyPr/>
        <a:lstStyle/>
        <a:p>
          <a:endParaRPr lang="en-US"/>
        </a:p>
      </dgm:t>
    </dgm:pt>
    <dgm:pt modelId="{7016F457-6FB6-4A57-925F-43BC2D2A88FA}">
      <dgm:prSet/>
      <dgm:spPr/>
      <dgm:t>
        <a:bodyPr/>
        <a:lstStyle/>
        <a:p>
          <a:r>
            <a:rPr lang="en-US"/>
            <a:t>Audit </a:t>
          </a:r>
        </a:p>
      </dgm:t>
    </dgm:pt>
    <dgm:pt modelId="{AB0C0685-42C5-40A9-A4AF-7A66DFCF74D3}" type="parTrans" cxnId="{E970A9F8-B5E4-4A62-B9C8-5732002641CC}">
      <dgm:prSet/>
      <dgm:spPr/>
      <dgm:t>
        <a:bodyPr/>
        <a:lstStyle/>
        <a:p>
          <a:endParaRPr lang="en-US"/>
        </a:p>
      </dgm:t>
    </dgm:pt>
    <dgm:pt modelId="{D48C3A9A-54B0-47A0-8529-F7F4F69DAD6B}" type="sibTrans" cxnId="{E970A9F8-B5E4-4A62-B9C8-5732002641CC}">
      <dgm:prSet/>
      <dgm:spPr/>
      <dgm:t>
        <a:bodyPr/>
        <a:lstStyle/>
        <a:p>
          <a:endParaRPr lang="en-US"/>
        </a:p>
      </dgm:t>
    </dgm:pt>
    <dgm:pt modelId="{66C9C794-C0F0-4C33-A3A4-0C9B4228C993}">
      <dgm:prSet/>
      <dgm:spPr/>
      <dgm:t>
        <a:bodyPr/>
        <a:lstStyle/>
        <a:p>
          <a:r>
            <a:rPr lang="en-US" dirty="0"/>
            <a:t>If you receive more than $750,000 in </a:t>
          </a:r>
          <a:r>
            <a:rPr lang="en-US" b="1" dirty="0"/>
            <a:t>federal</a:t>
          </a:r>
          <a:r>
            <a:rPr lang="en-US" dirty="0"/>
            <a:t> grant funds, you are required to have an audit. This will be requested if CJI is aware that you receive more than $750,000.</a:t>
          </a:r>
        </a:p>
      </dgm:t>
    </dgm:pt>
    <dgm:pt modelId="{30AB8DCE-DCA2-4165-9668-DC1757875907}" type="parTrans" cxnId="{BBF21FC0-2164-494C-A67E-BB0F83EDF9AF}">
      <dgm:prSet/>
      <dgm:spPr/>
      <dgm:t>
        <a:bodyPr/>
        <a:lstStyle/>
        <a:p>
          <a:endParaRPr lang="en-US"/>
        </a:p>
      </dgm:t>
    </dgm:pt>
    <dgm:pt modelId="{D4FC2E51-37D0-4CA8-A3F3-1088DB1EF246}" type="sibTrans" cxnId="{BBF21FC0-2164-494C-A67E-BB0F83EDF9AF}">
      <dgm:prSet/>
      <dgm:spPr/>
      <dgm:t>
        <a:bodyPr/>
        <a:lstStyle/>
        <a:p>
          <a:endParaRPr lang="en-US"/>
        </a:p>
      </dgm:t>
    </dgm:pt>
    <dgm:pt modelId="{C185A0DD-08A7-4C2E-9C61-04D5F75C06F4}">
      <dgm:prSet/>
      <dgm:spPr/>
      <dgm:t>
        <a:bodyPr/>
        <a:lstStyle/>
        <a:p>
          <a:r>
            <a:rPr lang="en-US"/>
            <a:t>Programmatic Information</a:t>
          </a:r>
        </a:p>
      </dgm:t>
    </dgm:pt>
    <dgm:pt modelId="{0932C735-6CB5-4FB8-8401-55245F7D7B29}" type="parTrans" cxnId="{6F30EAB3-63BD-48A7-8CA0-92DE2E687515}">
      <dgm:prSet/>
      <dgm:spPr/>
      <dgm:t>
        <a:bodyPr/>
        <a:lstStyle/>
        <a:p>
          <a:endParaRPr lang="en-US"/>
        </a:p>
      </dgm:t>
    </dgm:pt>
    <dgm:pt modelId="{C5101842-D8E2-4E14-8549-128D564B7C8F}" type="sibTrans" cxnId="{6F30EAB3-63BD-48A7-8CA0-92DE2E687515}">
      <dgm:prSet/>
      <dgm:spPr/>
      <dgm:t>
        <a:bodyPr/>
        <a:lstStyle/>
        <a:p>
          <a:endParaRPr lang="en-US"/>
        </a:p>
      </dgm:t>
    </dgm:pt>
    <dgm:pt modelId="{F6B88CA5-051E-4D56-8BE4-4855BD5495E1}">
      <dgm:prSet/>
      <dgm:spPr/>
      <dgm:t>
        <a:bodyPr/>
        <a:lstStyle/>
        <a:p>
          <a:r>
            <a:rPr lang="en-US" dirty="0"/>
            <a:t>Information about your proposed VOCA Special Projects grant</a:t>
          </a:r>
        </a:p>
      </dgm:t>
    </dgm:pt>
    <dgm:pt modelId="{67E6A8DD-763E-41B7-BD4F-9CC33E217F66}" type="parTrans" cxnId="{6CD54658-703B-41E1-8BD1-3DABF9FC849D}">
      <dgm:prSet/>
      <dgm:spPr/>
      <dgm:t>
        <a:bodyPr/>
        <a:lstStyle/>
        <a:p>
          <a:endParaRPr lang="en-US"/>
        </a:p>
      </dgm:t>
    </dgm:pt>
    <dgm:pt modelId="{974AB45D-CF65-47F0-9003-C6A79CE929A4}" type="sibTrans" cxnId="{6CD54658-703B-41E1-8BD1-3DABF9FC849D}">
      <dgm:prSet/>
      <dgm:spPr/>
      <dgm:t>
        <a:bodyPr/>
        <a:lstStyle/>
        <a:p>
          <a:endParaRPr lang="en-US"/>
        </a:p>
      </dgm:t>
    </dgm:pt>
    <dgm:pt modelId="{BB219ADC-8E88-4D1B-9F8C-D66D02B17CDB}">
      <dgm:prSet/>
      <dgm:spPr/>
      <dgm:t>
        <a:bodyPr/>
        <a:lstStyle/>
        <a:p>
          <a:r>
            <a:rPr lang="en-US"/>
            <a:t>Problem Statement &amp; Analysis </a:t>
          </a:r>
        </a:p>
      </dgm:t>
    </dgm:pt>
    <dgm:pt modelId="{4ADA0C1B-10A1-432E-9A09-64BDE3698D7A}" type="parTrans" cxnId="{330DE1D7-0BC0-45CE-B767-79A13DFB9BBD}">
      <dgm:prSet/>
      <dgm:spPr/>
      <dgm:t>
        <a:bodyPr/>
        <a:lstStyle/>
        <a:p>
          <a:endParaRPr lang="en-US"/>
        </a:p>
      </dgm:t>
    </dgm:pt>
    <dgm:pt modelId="{7D9FC233-2923-4FB6-A60A-B90F1D0EB28C}" type="sibTrans" cxnId="{330DE1D7-0BC0-45CE-B767-79A13DFB9BBD}">
      <dgm:prSet/>
      <dgm:spPr/>
      <dgm:t>
        <a:bodyPr/>
        <a:lstStyle/>
        <a:p>
          <a:endParaRPr lang="en-US"/>
        </a:p>
      </dgm:t>
    </dgm:pt>
    <dgm:pt modelId="{CBB1A828-FF7A-49E4-BC80-B680710D8784}">
      <dgm:prSet/>
      <dgm:spPr/>
      <dgm:t>
        <a:bodyPr/>
        <a:lstStyle/>
        <a:p>
          <a:r>
            <a:rPr lang="en-US" dirty="0"/>
            <a:t>All government agency’s audits are included in the County audit and should all have one attached</a:t>
          </a:r>
        </a:p>
      </dgm:t>
    </dgm:pt>
    <dgm:pt modelId="{585ECA6F-2CD4-448A-AD5B-C813DECBC7DE}" type="parTrans" cxnId="{2FC62D04-7638-43F4-B807-067425697DD9}">
      <dgm:prSet/>
      <dgm:spPr/>
    </dgm:pt>
    <dgm:pt modelId="{7B3C27A9-BE7F-4347-A5E6-B7C9490AD3FA}" type="sibTrans" cxnId="{2FC62D04-7638-43F4-B807-067425697DD9}">
      <dgm:prSet/>
      <dgm:spPr/>
    </dgm:pt>
    <dgm:pt modelId="{442EFB6A-385E-4550-8B7A-01B6CC45F1C0}" type="pres">
      <dgm:prSet presAssocID="{61552BDF-CC6A-42DD-9825-C6FD7A02BE1F}" presName="linear" presStyleCnt="0">
        <dgm:presLayoutVars>
          <dgm:dir/>
          <dgm:animLvl val="lvl"/>
          <dgm:resizeHandles val="exact"/>
        </dgm:presLayoutVars>
      </dgm:prSet>
      <dgm:spPr/>
    </dgm:pt>
    <dgm:pt modelId="{72E3BE96-611C-4516-A00A-C84FF3F558D7}" type="pres">
      <dgm:prSet presAssocID="{88431157-218C-4AFF-94F8-024ECED897E2}" presName="parentLin" presStyleCnt="0"/>
      <dgm:spPr/>
    </dgm:pt>
    <dgm:pt modelId="{66E5EEBB-8AFD-4A33-BBB5-6FC0CFC37B1C}" type="pres">
      <dgm:prSet presAssocID="{88431157-218C-4AFF-94F8-024ECED897E2}" presName="parentLeftMargin" presStyleLbl="node1" presStyleIdx="0" presStyleCnt="4"/>
      <dgm:spPr/>
    </dgm:pt>
    <dgm:pt modelId="{1F31143A-946F-4EAA-AD90-BE9128605CCA}" type="pres">
      <dgm:prSet presAssocID="{88431157-218C-4AFF-94F8-024ECED897E2}" presName="parentText" presStyleLbl="node1" presStyleIdx="0" presStyleCnt="4">
        <dgm:presLayoutVars>
          <dgm:chMax val="0"/>
          <dgm:bulletEnabled val="1"/>
        </dgm:presLayoutVars>
      </dgm:prSet>
      <dgm:spPr/>
    </dgm:pt>
    <dgm:pt modelId="{D93AAA2F-73CE-4B67-8E77-F643E1AF0B4C}" type="pres">
      <dgm:prSet presAssocID="{88431157-218C-4AFF-94F8-024ECED897E2}" presName="negativeSpace" presStyleCnt="0"/>
      <dgm:spPr/>
    </dgm:pt>
    <dgm:pt modelId="{8D163792-47B3-4E13-A9CA-6A999A1FD70B}" type="pres">
      <dgm:prSet presAssocID="{88431157-218C-4AFF-94F8-024ECED897E2}" presName="childText" presStyleLbl="conFgAcc1" presStyleIdx="0" presStyleCnt="4">
        <dgm:presLayoutVars>
          <dgm:bulletEnabled val="1"/>
        </dgm:presLayoutVars>
      </dgm:prSet>
      <dgm:spPr/>
    </dgm:pt>
    <dgm:pt modelId="{58E40F9C-8DE1-4EE1-A56F-5D493B427723}" type="pres">
      <dgm:prSet presAssocID="{CDB8D9BE-91FC-438B-B618-9B5126531B6E}" presName="spaceBetweenRectangles" presStyleCnt="0"/>
      <dgm:spPr/>
    </dgm:pt>
    <dgm:pt modelId="{91A978D8-D9D8-40C6-A8DD-4B62AA70A261}" type="pres">
      <dgm:prSet presAssocID="{B5040C98-B139-489E-922F-A4F9DBDA18A5}" presName="parentLin" presStyleCnt="0"/>
      <dgm:spPr/>
    </dgm:pt>
    <dgm:pt modelId="{F9D3729C-5D8F-465C-9001-9239FE0EEFCB}" type="pres">
      <dgm:prSet presAssocID="{B5040C98-B139-489E-922F-A4F9DBDA18A5}" presName="parentLeftMargin" presStyleLbl="node1" presStyleIdx="0" presStyleCnt="4"/>
      <dgm:spPr/>
    </dgm:pt>
    <dgm:pt modelId="{45C93E20-3177-4902-B1AB-FFCD3087FE84}" type="pres">
      <dgm:prSet presAssocID="{B5040C98-B139-489E-922F-A4F9DBDA18A5}" presName="parentText" presStyleLbl="node1" presStyleIdx="1" presStyleCnt="4">
        <dgm:presLayoutVars>
          <dgm:chMax val="0"/>
          <dgm:bulletEnabled val="1"/>
        </dgm:presLayoutVars>
      </dgm:prSet>
      <dgm:spPr/>
    </dgm:pt>
    <dgm:pt modelId="{136B6393-74C2-46C8-AFB8-C7C6C48E6168}" type="pres">
      <dgm:prSet presAssocID="{B5040C98-B139-489E-922F-A4F9DBDA18A5}" presName="negativeSpace" presStyleCnt="0"/>
      <dgm:spPr/>
    </dgm:pt>
    <dgm:pt modelId="{77F524D7-C608-41DF-A662-A9C731FECC30}" type="pres">
      <dgm:prSet presAssocID="{B5040C98-B139-489E-922F-A4F9DBDA18A5}" presName="childText" presStyleLbl="conFgAcc1" presStyleIdx="1" presStyleCnt="4">
        <dgm:presLayoutVars>
          <dgm:bulletEnabled val="1"/>
        </dgm:presLayoutVars>
      </dgm:prSet>
      <dgm:spPr/>
    </dgm:pt>
    <dgm:pt modelId="{720693D4-1EF8-4CB5-A6BF-9786D47251D7}" type="pres">
      <dgm:prSet presAssocID="{58DFCEB0-1651-4496-9FC3-6441F1D782CB}" presName="spaceBetweenRectangles" presStyleCnt="0"/>
      <dgm:spPr/>
    </dgm:pt>
    <dgm:pt modelId="{4E151F9C-3DFA-4859-B58B-57745378E96E}" type="pres">
      <dgm:prSet presAssocID="{C185A0DD-08A7-4C2E-9C61-04D5F75C06F4}" presName="parentLin" presStyleCnt="0"/>
      <dgm:spPr/>
    </dgm:pt>
    <dgm:pt modelId="{7721363E-36EB-41BC-82D8-5666AE10CF96}" type="pres">
      <dgm:prSet presAssocID="{C185A0DD-08A7-4C2E-9C61-04D5F75C06F4}" presName="parentLeftMargin" presStyleLbl="node1" presStyleIdx="1" presStyleCnt="4"/>
      <dgm:spPr/>
    </dgm:pt>
    <dgm:pt modelId="{3B15A007-6654-440C-BC15-20CDD4B4FCD6}" type="pres">
      <dgm:prSet presAssocID="{C185A0DD-08A7-4C2E-9C61-04D5F75C06F4}" presName="parentText" presStyleLbl="node1" presStyleIdx="2" presStyleCnt="4">
        <dgm:presLayoutVars>
          <dgm:chMax val="0"/>
          <dgm:bulletEnabled val="1"/>
        </dgm:presLayoutVars>
      </dgm:prSet>
      <dgm:spPr/>
    </dgm:pt>
    <dgm:pt modelId="{F6F0F4D7-E787-4303-8270-084337106A9C}" type="pres">
      <dgm:prSet presAssocID="{C185A0DD-08A7-4C2E-9C61-04D5F75C06F4}" presName="negativeSpace" presStyleCnt="0"/>
      <dgm:spPr/>
    </dgm:pt>
    <dgm:pt modelId="{91A0F981-C60E-40C0-835F-843C807007E6}" type="pres">
      <dgm:prSet presAssocID="{C185A0DD-08A7-4C2E-9C61-04D5F75C06F4}" presName="childText" presStyleLbl="conFgAcc1" presStyleIdx="2" presStyleCnt="4">
        <dgm:presLayoutVars>
          <dgm:bulletEnabled val="1"/>
        </dgm:presLayoutVars>
      </dgm:prSet>
      <dgm:spPr/>
    </dgm:pt>
    <dgm:pt modelId="{07C8F803-3A42-465D-B261-E02F2D014358}" type="pres">
      <dgm:prSet presAssocID="{C5101842-D8E2-4E14-8549-128D564B7C8F}" presName="spaceBetweenRectangles" presStyleCnt="0"/>
      <dgm:spPr/>
    </dgm:pt>
    <dgm:pt modelId="{F1B98AC4-B3A9-41B0-B319-32199C005B2D}" type="pres">
      <dgm:prSet presAssocID="{BB219ADC-8E88-4D1B-9F8C-D66D02B17CDB}" presName="parentLin" presStyleCnt="0"/>
      <dgm:spPr/>
    </dgm:pt>
    <dgm:pt modelId="{14E9FE5A-BEDD-46BC-A758-747D81AB5042}" type="pres">
      <dgm:prSet presAssocID="{BB219ADC-8E88-4D1B-9F8C-D66D02B17CDB}" presName="parentLeftMargin" presStyleLbl="node1" presStyleIdx="2" presStyleCnt="4"/>
      <dgm:spPr/>
    </dgm:pt>
    <dgm:pt modelId="{609A768B-ED96-4792-A7C6-0976EA12B222}" type="pres">
      <dgm:prSet presAssocID="{BB219ADC-8E88-4D1B-9F8C-D66D02B17CDB}" presName="parentText" presStyleLbl="node1" presStyleIdx="3" presStyleCnt="4">
        <dgm:presLayoutVars>
          <dgm:chMax val="0"/>
          <dgm:bulletEnabled val="1"/>
        </dgm:presLayoutVars>
      </dgm:prSet>
      <dgm:spPr/>
    </dgm:pt>
    <dgm:pt modelId="{8A7BD267-ADF1-4F1B-B4D6-7B03BBE58364}" type="pres">
      <dgm:prSet presAssocID="{BB219ADC-8E88-4D1B-9F8C-D66D02B17CDB}" presName="negativeSpace" presStyleCnt="0"/>
      <dgm:spPr/>
    </dgm:pt>
    <dgm:pt modelId="{E7ECAAE7-E66A-4D1F-B429-F6CF9A2BE117}" type="pres">
      <dgm:prSet presAssocID="{BB219ADC-8E88-4D1B-9F8C-D66D02B17CDB}" presName="childText" presStyleLbl="conFgAcc1" presStyleIdx="3" presStyleCnt="4">
        <dgm:presLayoutVars>
          <dgm:bulletEnabled val="1"/>
        </dgm:presLayoutVars>
      </dgm:prSet>
      <dgm:spPr/>
    </dgm:pt>
  </dgm:ptLst>
  <dgm:cxnLst>
    <dgm:cxn modelId="{2FC62D04-7638-43F4-B807-067425697DD9}" srcId="{7016F457-6FB6-4A57-925F-43BC2D2A88FA}" destId="{CBB1A828-FF7A-49E4-BC80-B680710D8784}" srcOrd="1" destOrd="0" parTransId="{585ECA6F-2CD4-448A-AD5B-C813DECBC7DE}" sibTransId="{7B3C27A9-BE7F-4347-A5E6-B7C9490AD3FA}"/>
    <dgm:cxn modelId="{067D6F0C-B291-4055-A73F-C83933BF4B48}" type="presOf" srcId="{88431157-218C-4AFF-94F8-024ECED897E2}" destId="{1F31143A-946F-4EAA-AD90-BE9128605CCA}" srcOrd="1" destOrd="0" presId="urn:microsoft.com/office/officeart/2005/8/layout/list1"/>
    <dgm:cxn modelId="{CFE43A1F-338B-4D3C-95F0-4F176CF8E2A1}" type="presOf" srcId="{66C9C794-C0F0-4C33-A3A4-0C9B4228C993}" destId="{77F524D7-C608-41DF-A662-A9C731FECC30}" srcOrd="0" destOrd="2" presId="urn:microsoft.com/office/officeart/2005/8/layout/list1"/>
    <dgm:cxn modelId="{7A50BD24-9D2D-47B2-909D-425DA490673B}" type="presOf" srcId="{22DAB90F-08E1-4DF3-ABD7-7CA32FBCD37C}" destId="{77F524D7-C608-41DF-A662-A9C731FECC30}" srcOrd="0" destOrd="0" presId="urn:microsoft.com/office/officeart/2005/8/layout/list1"/>
    <dgm:cxn modelId="{1C3CCD31-32E7-4491-B963-AB7F9706B1FB}" type="presOf" srcId="{7016F457-6FB6-4A57-925F-43BC2D2A88FA}" destId="{77F524D7-C608-41DF-A662-A9C731FECC30}" srcOrd="0" destOrd="1" presId="urn:microsoft.com/office/officeart/2005/8/layout/list1"/>
    <dgm:cxn modelId="{5011E239-7333-4DCA-A638-E1C3A227DBA6}" srcId="{61552BDF-CC6A-42DD-9825-C6FD7A02BE1F}" destId="{B5040C98-B139-489E-922F-A4F9DBDA18A5}" srcOrd="1" destOrd="0" parTransId="{B7CDE0B4-8FDF-434F-B4B3-41300E62E196}" sibTransId="{58DFCEB0-1651-4496-9FC3-6441F1D782CB}"/>
    <dgm:cxn modelId="{9868913D-AB10-4A12-8680-E341BC9C0A6E}" type="presOf" srcId="{BB219ADC-8E88-4D1B-9F8C-D66D02B17CDB}" destId="{609A768B-ED96-4792-A7C6-0976EA12B222}" srcOrd="1" destOrd="0" presId="urn:microsoft.com/office/officeart/2005/8/layout/list1"/>
    <dgm:cxn modelId="{6ACC0E49-0F66-403D-A4E5-1B88D6428F5E}" type="presOf" srcId="{C185A0DD-08A7-4C2E-9C61-04D5F75C06F4}" destId="{7721363E-36EB-41BC-82D8-5666AE10CF96}" srcOrd="0" destOrd="0" presId="urn:microsoft.com/office/officeart/2005/8/layout/list1"/>
    <dgm:cxn modelId="{16B7FA6B-8620-421F-BA24-1FA9F1274EB2}" type="presOf" srcId="{B5040C98-B139-489E-922F-A4F9DBDA18A5}" destId="{F9D3729C-5D8F-465C-9001-9239FE0EEFCB}" srcOrd="0" destOrd="0" presId="urn:microsoft.com/office/officeart/2005/8/layout/list1"/>
    <dgm:cxn modelId="{4157B54D-7882-4D30-B2B1-E5358CCE8D02}" srcId="{88431157-218C-4AFF-94F8-024ECED897E2}" destId="{03F869C8-A598-4F56-8532-759E5F7A6E17}" srcOrd="0" destOrd="0" parTransId="{438700E7-B94A-4839-9D5A-422C2CDD7363}" sibTransId="{4FD4B4DD-D5E5-44ED-8836-3CAF6B78F0FF}"/>
    <dgm:cxn modelId="{C1CDBC55-9E2E-436D-985A-1905F4AF63D0}" type="presOf" srcId="{F6B88CA5-051E-4D56-8BE4-4855BD5495E1}" destId="{91A0F981-C60E-40C0-835F-843C807007E6}" srcOrd="0" destOrd="0" presId="urn:microsoft.com/office/officeart/2005/8/layout/list1"/>
    <dgm:cxn modelId="{6CD54658-703B-41E1-8BD1-3DABF9FC849D}" srcId="{C185A0DD-08A7-4C2E-9C61-04D5F75C06F4}" destId="{F6B88CA5-051E-4D56-8BE4-4855BD5495E1}" srcOrd="0" destOrd="0" parTransId="{67E6A8DD-763E-41B7-BD4F-9CC33E217F66}" sibTransId="{974AB45D-CF65-47F0-9003-C6A79CE929A4}"/>
    <dgm:cxn modelId="{23AE807F-CDB3-44D1-A366-EBD9A9E315AC}" srcId="{B5040C98-B139-489E-922F-A4F9DBDA18A5}" destId="{22DAB90F-08E1-4DF3-ABD7-7CA32FBCD37C}" srcOrd="0" destOrd="0" parTransId="{6E054AF3-40BB-4AFE-A7A1-66A6F1B4878D}" sibTransId="{F21B92F7-2313-4637-BDAB-83B4A1A05126}"/>
    <dgm:cxn modelId="{0D03D285-536E-4E00-8E6B-3DF5B7D942DF}" type="presOf" srcId="{B5040C98-B139-489E-922F-A4F9DBDA18A5}" destId="{45C93E20-3177-4902-B1AB-FFCD3087FE84}" srcOrd="1" destOrd="0" presId="urn:microsoft.com/office/officeart/2005/8/layout/list1"/>
    <dgm:cxn modelId="{6F30EAB3-63BD-48A7-8CA0-92DE2E687515}" srcId="{61552BDF-CC6A-42DD-9825-C6FD7A02BE1F}" destId="{C185A0DD-08A7-4C2E-9C61-04D5F75C06F4}" srcOrd="2" destOrd="0" parTransId="{0932C735-6CB5-4FB8-8401-55245F7D7B29}" sibTransId="{C5101842-D8E2-4E14-8549-128D564B7C8F}"/>
    <dgm:cxn modelId="{00725FB6-FF57-43FC-9164-7996A6819AFD}" srcId="{61552BDF-CC6A-42DD-9825-C6FD7A02BE1F}" destId="{88431157-218C-4AFF-94F8-024ECED897E2}" srcOrd="0" destOrd="0" parTransId="{03710A3A-01D7-4747-89BF-9629129D6F3F}" sibTransId="{CDB8D9BE-91FC-438B-B618-9B5126531B6E}"/>
    <dgm:cxn modelId="{BBF21FC0-2164-494C-A67E-BB0F83EDF9AF}" srcId="{7016F457-6FB6-4A57-925F-43BC2D2A88FA}" destId="{66C9C794-C0F0-4C33-A3A4-0C9B4228C993}" srcOrd="0" destOrd="0" parTransId="{30AB8DCE-DCA2-4165-9668-DC1757875907}" sibTransId="{D4FC2E51-37D0-4CA8-A3F3-1088DB1EF246}"/>
    <dgm:cxn modelId="{330DE1D7-0BC0-45CE-B767-79A13DFB9BBD}" srcId="{61552BDF-CC6A-42DD-9825-C6FD7A02BE1F}" destId="{BB219ADC-8E88-4D1B-9F8C-D66D02B17CDB}" srcOrd="3" destOrd="0" parTransId="{4ADA0C1B-10A1-432E-9A09-64BDE3698D7A}" sibTransId="{7D9FC233-2923-4FB6-A60A-B90F1D0EB28C}"/>
    <dgm:cxn modelId="{BE5526E4-F0E0-4F9B-83BF-442986E73708}" type="presOf" srcId="{C185A0DD-08A7-4C2E-9C61-04D5F75C06F4}" destId="{3B15A007-6654-440C-BC15-20CDD4B4FCD6}" srcOrd="1" destOrd="0" presId="urn:microsoft.com/office/officeart/2005/8/layout/list1"/>
    <dgm:cxn modelId="{60A809F0-F7E6-47DC-AEA4-E6EB6ABD4BCA}" type="presOf" srcId="{03F869C8-A598-4F56-8532-759E5F7A6E17}" destId="{8D163792-47B3-4E13-A9CA-6A999A1FD70B}" srcOrd="0" destOrd="0" presId="urn:microsoft.com/office/officeart/2005/8/layout/list1"/>
    <dgm:cxn modelId="{DB351CF0-3092-46A5-8123-35EBC29DAC26}" type="presOf" srcId="{61552BDF-CC6A-42DD-9825-C6FD7A02BE1F}" destId="{442EFB6A-385E-4550-8B7A-01B6CC45F1C0}" srcOrd="0" destOrd="0" presId="urn:microsoft.com/office/officeart/2005/8/layout/list1"/>
    <dgm:cxn modelId="{54B909F8-0491-443E-B49E-78E744370EAD}" type="presOf" srcId="{BB219ADC-8E88-4D1B-9F8C-D66D02B17CDB}" destId="{14E9FE5A-BEDD-46BC-A758-747D81AB5042}" srcOrd="0" destOrd="0" presId="urn:microsoft.com/office/officeart/2005/8/layout/list1"/>
    <dgm:cxn modelId="{E970A9F8-B5E4-4A62-B9C8-5732002641CC}" srcId="{B5040C98-B139-489E-922F-A4F9DBDA18A5}" destId="{7016F457-6FB6-4A57-925F-43BC2D2A88FA}" srcOrd="1" destOrd="0" parTransId="{AB0C0685-42C5-40A9-A4AF-7A66DFCF74D3}" sibTransId="{D48C3A9A-54B0-47A0-8529-F7F4F69DAD6B}"/>
    <dgm:cxn modelId="{FA9EACFB-3779-42E2-A995-839605EB1E6C}" type="presOf" srcId="{CBB1A828-FF7A-49E4-BC80-B680710D8784}" destId="{77F524D7-C608-41DF-A662-A9C731FECC30}" srcOrd="0" destOrd="3" presId="urn:microsoft.com/office/officeart/2005/8/layout/list1"/>
    <dgm:cxn modelId="{0D06CAFD-DBCD-4341-8629-F5B31DBFAFA0}" type="presOf" srcId="{88431157-218C-4AFF-94F8-024ECED897E2}" destId="{66E5EEBB-8AFD-4A33-BBB5-6FC0CFC37B1C}" srcOrd="0" destOrd="0" presId="urn:microsoft.com/office/officeart/2005/8/layout/list1"/>
    <dgm:cxn modelId="{E02139DA-4F31-403F-9946-6B117300E88F}" type="presParOf" srcId="{442EFB6A-385E-4550-8B7A-01B6CC45F1C0}" destId="{72E3BE96-611C-4516-A00A-C84FF3F558D7}" srcOrd="0" destOrd="0" presId="urn:microsoft.com/office/officeart/2005/8/layout/list1"/>
    <dgm:cxn modelId="{4B86A9A3-788F-4ABA-BBF7-15E67451F986}" type="presParOf" srcId="{72E3BE96-611C-4516-A00A-C84FF3F558D7}" destId="{66E5EEBB-8AFD-4A33-BBB5-6FC0CFC37B1C}" srcOrd="0" destOrd="0" presId="urn:microsoft.com/office/officeart/2005/8/layout/list1"/>
    <dgm:cxn modelId="{DD76DE22-6CBF-4D73-AAC7-340F1DC54EAF}" type="presParOf" srcId="{72E3BE96-611C-4516-A00A-C84FF3F558D7}" destId="{1F31143A-946F-4EAA-AD90-BE9128605CCA}" srcOrd="1" destOrd="0" presId="urn:microsoft.com/office/officeart/2005/8/layout/list1"/>
    <dgm:cxn modelId="{36C7D2AC-400D-496A-BF94-6EE4A46EE04B}" type="presParOf" srcId="{442EFB6A-385E-4550-8B7A-01B6CC45F1C0}" destId="{D93AAA2F-73CE-4B67-8E77-F643E1AF0B4C}" srcOrd="1" destOrd="0" presId="urn:microsoft.com/office/officeart/2005/8/layout/list1"/>
    <dgm:cxn modelId="{8F471EF5-957C-4821-8954-EB59366F5819}" type="presParOf" srcId="{442EFB6A-385E-4550-8B7A-01B6CC45F1C0}" destId="{8D163792-47B3-4E13-A9CA-6A999A1FD70B}" srcOrd="2" destOrd="0" presId="urn:microsoft.com/office/officeart/2005/8/layout/list1"/>
    <dgm:cxn modelId="{C7416C54-6594-42DB-A1F5-5ED6E30D0E42}" type="presParOf" srcId="{442EFB6A-385E-4550-8B7A-01B6CC45F1C0}" destId="{58E40F9C-8DE1-4EE1-A56F-5D493B427723}" srcOrd="3" destOrd="0" presId="urn:microsoft.com/office/officeart/2005/8/layout/list1"/>
    <dgm:cxn modelId="{76309B0B-53FB-4053-840B-4DB8AD7BFD6F}" type="presParOf" srcId="{442EFB6A-385E-4550-8B7A-01B6CC45F1C0}" destId="{91A978D8-D9D8-40C6-A8DD-4B62AA70A261}" srcOrd="4" destOrd="0" presId="urn:microsoft.com/office/officeart/2005/8/layout/list1"/>
    <dgm:cxn modelId="{0F40812B-0153-4473-B2E6-8A02F15B0471}" type="presParOf" srcId="{91A978D8-D9D8-40C6-A8DD-4B62AA70A261}" destId="{F9D3729C-5D8F-465C-9001-9239FE0EEFCB}" srcOrd="0" destOrd="0" presId="urn:microsoft.com/office/officeart/2005/8/layout/list1"/>
    <dgm:cxn modelId="{D3076515-98F6-4432-8BA0-1C817B5B80E4}" type="presParOf" srcId="{91A978D8-D9D8-40C6-A8DD-4B62AA70A261}" destId="{45C93E20-3177-4902-B1AB-FFCD3087FE84}" srcOrd="1" destOrd="0" presId="urn:microsoft.com/office/officeart/2005/8/layout/list1"/>
    <dgm:cxn modelId="{59BCF701-3339-4A25-9133-4A1B3AF0634B}" type="presParOf" srcId="{442EFB6A-385E-4550-8B7A-01B6CC45F1C0}" destId="{136B6393-74C2-46C8-AFB8-C7C6C48E6168}" srcOrd="5" destOrd="0" presId="urn:microsoft.com/office/officeart/2005/8/layout/list1"/>
    <dgm:cxn modelId="{F12B5A7E-9CC7-4D8A-A1EA-8AFE2AAF39BE}" type="presParOf" srcId="{442EFB6A-385E-4550-8B7A-01B6CC45F1C0}" destId="{77F524D7-C608-41DF-A662-A9C731FECC30}" srcOrd="6" destOrd="0" presId="urn:microsoft.com/office/officeart/2005/8/layout/list1"/>
    <dgm:cxn modelId="{4CB22889-8742-4529-9711-F81BEFE761AF}" type="presParOf" srcId="{442EFB6A-385E-4550-8B7A-01B6CC45F1C0}" destId="{720693D4-1EF8-4CB5-A6BF-9786D47251D7}" srcOrd="7" destOrd="0" presId="urn:microsoft.com/office/officeart/2005/8/layout/list1"/>
    <dgm:cxn modelId="{16F6E6B3-A984-42D3-87B2-054247020A51}" type="presParOf" srcId="{442EFB6A-385E-4550-8B7A-01B6CC45F1C0}" destId="{4E151F9C-3DFA-4859-B58B-57745378E96E}" srcOrd="8" destOrd="0" presId="urn:microsoft.com/office/officeart/2005/8/layout/list1"/>
    <dgm:cxn modelId="{678D1FA2-6DA3-4F79-A45D-CD7053E40AD7}" type="presParOf" srcId="{4E151F9C-3DFA-4859-B58B-57745378E96E}" destId="{7721363E-36EB-41BC-82D8-5666AE10CF96}" srcOrd="0" destOrd="0" presId="urn:microsoft.com/office/officeart/2005/8/layout/list1"/>
    <dgm:cxn modelId="{5DA61992-6C63-4704-990C-218ED81F1FA7}" type="presParOf" srcId="{4E151F9C-3DFA-4859-B58B-57745378E96E}" destId="{3B15A007-6654-440C-BC15-20CDD4B4FCD6}" srcOrd="1" destOrd="0" presId="urn:microsoft.com/office/officeart/2005/8/layout/list1"/>
    <dgm:cxn modelId="{217D97CC-DCEE-4B30-9874-D4DD8A33BF90}" type="presParOf" srcId="{442EFB6A-385E-4550-8B7A-01B6CC45F1C0}" destId="{F6F0F4D7-E787-4303-8270-084337106A9C}" srcOrd="9" destOrd="0" presId="urn:microsoft.com/office/officeart/2005/8/layout/list1"/>
    <dgm:cxn modelId="{F5E76E55-723C-4B2A-AEB6-9D2177567F3A}" type="presParOf" srcId="{442EFB6A-385E-4550-8B7A-01B6CC45F1C0}" destId="{91A0F981-C60E-40C0-835F-843C807007E6}" srcOrd="10" destOrd="0" presId="urn:microsoft.com/office/officeart/2005/8/layout/list1"/>
    <dgm:cxn modelId="{F6DCB921-4FB6-4142-A54B-716CD125E676}" type="presParOf" srcId="{442EFB6A-385E-4550-8B7A-01B6CC45F1C0}" destId="{07C8F803-3A42-465D-B261-E02F2D014358}" srcOrd="11" destOrd="0" presId="urn:microsoft.com/office/officeart/2005/8/layout/list1"/>
    <dgm:cxn modelId="{C99D067C-621A-4A46-8E2F-97C415F61F49}" type="presParOf" srcId="{442EFB6A-385E-4550-8B7A-01B6CC45F1C0}" destId="{F1B98AC4-B3A9-41B0-B319-32199C005B2D}" srcOrd="12" destOrd="0" presId="urn:microsoft.com/office/officeart/2005/8/layout/list1"/>
    <dgm:cxn modelId="{7B229AAA-8131-4CF2-9B7C-22A5E3A78A15}" type="presParOf" srcId="{F1B98AC4-B3A9-41B0-B319-32199C005B2D}" destId="{14E9FE5A-BEDD-46BC-A758-747D81AB5042}" srcOrd="0" destOrd="0" presId="urn:microsoft.com/office/officeart/2005/8/layout/list1"/>
    <dgm:cxn modelId="{78240285-F208-445C-94E5-0073C92AB70A}" type="presParOf" srcId="{F1B98AC4-B3A9-41B0-B319-32199C005B2D}" destId="{609A768B-ED96-4792-A7C6-0976EA12B222}" srcOrd="1" destOrd="0" presId="urn:microsoft.com/office/officeart/2005/8/layout/list1"/>
    <dgm:cxn modelId="{863EB6E9-3455-4A66-AF95-56F4602D5555}" type="presParOf" srcId="{442EFB6A-385E-4550-8B7A-01B6CC45F1C0}" destId="{8A7BD267-ADF1-4F1B-B4D6-7B03BBE58364}" srcOrd="13" destOrd="0" presId="urn:microsoft.com/office/officeart/2005/8/layout/list1"/>
    <dgm:cxn modelId="{54946305-B7C2-4C14-B5DC-A8801D915278}" type="presParOf" srcId="{442EFB6A-385E-4550-8B7A-01B6CC45F1C0}" destId="{E7ECAAE7-E66A-4D1F-B429-F6CF9A2BE117}"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7397E52-08F1-469C-BB0B-C249A97B94CA}" type="doc">
      <dgm:prSet loTypeId="urn:microsoft.com/office/officeart/2005/8/layout/list1" loCatId="list" qsTypeId="urn:microsoft.com/office/officeart/2005/8/quickstyle/simple1" qsCatId="simple" csTypeId="urn:microsoft.com/office/officeart/2005/8/colors/colorful2" csCatId="colorful"/>
      <dgm:spPr/>
      <dgm:t>
        <a:bodyPr/>
        <a:lstStyle/>
        <a:p>
          <a:endParaRPr lang="en-US"/>
        </a:p>
      </dgm:t>
    </dgm:pt>
    <dgm:pt modelId="{7D49218D-2D9E-4DB9-9AD9-025B43E06B4D}">
      <dgm:prSet/>
      <dgm:spPr/>
      <dgm:t>
        <a:bodyPr/>
        <a:lstStyle/>
        <a:p>
          <a:r>
            <a:rPr lang="en-US"/>
            <a:t>Goal, Objective, and Outcomes</a:t>
          </a:r>
        </a:p>
      </dgm:t>
    </dgm:pt>
    <dgm:pt modelId="{ACF9B0E9-01A1-4D20-B903-C597EB778584}" type="parTrans" cxnId="{6A997686-B83A-4E8D-8F09-0E74E8320DE2}">
      <dgm:prSet/>
      <dgm:spPr/>
      <dgm:t>
        <a:bodyPr/>
        <a:lstStyle/>
        <a:p>
          <a:endParaRPr lang="en-US"/>
        </a:p>
      </dgm:t>
    </dgm:pt>
    <dgm:pt modelId="{E22E810F-D28D-4C5A-BDD6-9E5736C1941E}" type="sibTrans" cxnId="{6A997686-B83A-4E8D-8F09-0E74E8320DE2}">
      <dgm:prSet/>
      <dgm:spPr/>
      <dgm:t>
        <a:bodyPr/>
        <a:lstStyle/>
        <a:p>
          <a:endParaRPr lang="en-US"/>
        </a:p>
      </dgm:t>
    </dgm:pt>
    <dgm:pt modelId="{AB9FF7F1-0ADB-4D31-B23D-9BB5ADF26CC8}">
      <dgm:prSet/>
      <dgm:spPr/>
      <dgm:t>
        <a:bodyPr/>
        <a:lstStyle/>
        <a:p>
          <a:r>
            <a:rPr lang="en-US"/>
            <a:t>The goal should directly address the problem identified in the Problem Statement.</a:t>
          </a:r>
        </a:p>
      </dgm:t>
    </dgm:pt>
    <dgm:pt modelId="{9E85F4A7-9B27-426E-8F86-8A2A31661E62}" type="parTrans" cxnId="{DD60DB1D-08FD-4AEA-B53E-47424CA3D6F2}">
      <dgm:prSet/>
      <dgm:spPr/>
      <dgm:t>
        <a:bodyPr/>
        <a:lstStyle/>
        <a:p>
          <a:endParaRPr lang="en-US"/>
        </a:p>
      </dgm:t>
    </dgm:pt>
    <dgm:pt modelId="{E60B9FC7-B96A-48F4-A73E-1E3E729A4561}" type="sibTrans" cxnId="{DD60DB1D-08FD-4AEA-B53E-47424CA3D6F2}">
      <dgm:prSet/>
      <dgm:spPr/>
      <dgm:t>
        <a:bodyPr/>
        <a:lstStyle/>
        <a:p>
          <a:endParaRPr lang="en-US"/>
        </a:p>
      </dgm:t>
    </dgm:pt>
    <dgm:pt modelId="{CBBC3806-0821-4B99-8867-FF74B826E82A}">
      <dgm:prSet/>
      <dgm:spPr/>
      <dgm:t>
        <a:bodyPr/>
        <a:lstStyle/>
        <a:p>
          <a:r>
            <a:rPr lang="en-US"/>
            <a:t>Objectives are the steps needed to achieve goals. Objectives should be concrete, action-oriented, measurable and Specific, Measurable, Achievable, Realistic, Timely (SMART).</a:t>
          </a:r>
        </a:p>
      </dgm:t>
    </dgm:pt>
    <dgm:pt modelId="{C2F9A9B9-64C4-4049-9F65-83FED46A81F1}" type="parTrans" cxnId="{BBEC5A0A-6C9B-4414-B614-213EDEC67A0A}">
      <dgm:prSet/>
      <dgm:spPr/>
      <dgm:t>
        <a:bodyPr/>
        <a:lstStyle/>
        <a:p>
          <a:endParaRPr lang="en-US"/>
        </a:p>
      </dgm:t>
    </dgm:pt>
    <dgm:pt modelId="{F76627D3-6ADF-4C1A-AEEB-C5492FB4C4CF}" type="sibTrans" cxnId="{BBEC5A0A-6C9B-4414-B614-213EDEC67A0A}">
      <dgm:prSet/>
      <dgm:spPr/>
      <dgm:t>
        <a:bodyPr/>
        <a:lstStyle/>
        <a:p>
          <a:endParaRPr lang="en-US"/>
        </a:p>
      </dgm:t>
    </dgm:pt>
    <dgm:pt modelId="{A0B7B203-17FB-46C9-A4CC-2C65B7D95254}">
      <dgm:prSet/>
      <dgm:spPr/>
      <dgm:t>
        <a:bodyPr/>
        <a:lstStyle/>
        <a:p>
          <a:r>
            <a:rPr lang="en-US"/>
            <a:t>Example of Objective: By September 2022, a minimum of 50 culturally and linguistically appropriate support groups for survivors of domestic violence will be provided. </a:t>
          </a:r>
        </a:p>
      </dgm:t>
    </dgm:pt>
    <dgm:pt modelId="{6F650EA7-EDA6-40CB-A23B-615027D5955A}" type="parTrans" cxnId="{7F054F68-A6F9-47B4-B8FC-AAE1D530F769}">
      <dgm:prSet/>
      <dgm:spPr/>
      <dgm:t>
        <a:bodyPr/>
        <a:lstStyle/>
        <a:p>
          <a:endParaRPr lang="en-US"/>
        </a:p>
      </dgm:t>
    </dgm:pt>
    <dgm:pt modelId="{567D5B17-8F79-4C2B-8639-A38F4625CCC8}" type="sibTrans" cxnId="{7F054F68-A6F9-47B4-B8FC-AAE1D530F769}">
      <dgm:prSet/>
      <dgm:spPr/>
      <dgm:t>
        <a:bodyPr/>
        <a:lstStyle/>
        <a:p>
          <a:endParaRPr lang="en-US"/>
        </a:p>
      </dgm:t>
    </dgm:pt>
    <dgm:pt modelId="{8D40C182-FE37-414D-A8EA-CE81FDF85D44}">
      <dgm:prSet/>
      <dgm:spPr/>
      <dgm:t>
        <a:bodyPr/>
        <a:lstStyle/>
        <a:p>
          <a:r>
            <a:rPr lang="en-US"/>
            <a:t>Outcomes measure objectives and are criteria for how the program is deemed to be effective.</a:t>
          </a:r>
        </a:p>
      </dgm:t>
    </dgm:pt>
    <dgm:pt modelId="{85B97FF6-E5F2-4221-AF3D-49E686CF8CED}" type="parTrans" cxnId="{4B4D556C-AAD7-4D02-8A70-B2AC94ED256C}">
      <dgm:prSet/>
      <dgm:spPr/>
      <dgm:t>
        <a:bodyPr/>
        <a:lstStyle/>
        <a:p>
          <a:endParaRPr lang="en-US"/>
        </a:p>
      </dgm:t>
    </dgm:pt>
    <dgm:pt modelId="{FCD393E3-DCFC-4DB8-AA2B-0240B01B4EE5}" type="sibTrans" cxnId="{4B4D556C-AAD7-4D02-8A70-B2AC94ED256C}">
      <dgm:prSet/>
      <dgm:spPr/>
      <dgm:t>
        <a:bodyPr/>
        <a:lstStyle/>
        <a:p>
          <a:endParaRPr lang="en-US"/>
        </a:p>
      </dgm:t>
    </dgm:pt>
    <dgm:pt modelId="{501B700D-FDFC-485B-9B7E-FA627A0D9EEC}">
      <dgm:prSet/>
      <dgm:spPr/>
      <dgm:t>
        <a:bodyPr/>
        <a:lstStyle/>
        <a:p>
          <a:r>
            <a:rPr lang="en-US"/>
            <a:t>Example of Outcome: 85% of participants will indicate that they have learned ways to act in their own best interest. </a:t>
          </a:r>
        </a:p>
      </dgm:t>
    </dgm:pt>
    <dgm:pt modelId="{F827A31E-D504-4A2D-8372-0C9658F1F9F4}" type="parTrans" cxnId="{B6183BD4-E2CD-4C32-9F03-6311A2660DF0}">
      <dgm:prSet/>
      <dgm:spPr/>
      <dgm:t>
        <a:bodyPr/>
        <a:lstStyle/>
        <a:p>
          <a:endParaRPr lang="en-US"/>
        </a:p>
      </dgm:t>
    </dgm:pt>
    <dgm:pt modelId="{5D8913F6-84CD-4AE2-8753-2F1906D0B085}" type="sibTrans" cxnId="{B6183BD4-E2CD-4C32-9F03-6311A2660DF0}">
      <dgm:prSet/>
      <dgm:spPr/>
      <dgm:t>
        <a:bodyPr/>
        <a:lstStyle/>
        <a:p>
          <a:endParaRPr lang="en-US"/>
        </a:p>
      </dgm:t>
    </dgm:pt>
    <dgm:pt modelId="{F0FA9C36-4E06-41DE-8C93-4ADACB0FC95A}">
      <dgm:prSet/>
      <dgm:spPr/>
      <dgm:t>
        <a:bodyPr/>
        <a:lstStyle/>
        <a:p>
          <a:r>
            <a:rPr lang="en-US"/>
            <a:t>Program Description</a:t>
          </a:r>
        </a:p>
      </dgm:t>
    </dgm:pt>
    <dgm:pt modelId="{50F3EA01-1F33-452A-A3F5-BA57522314BF}" type="parTrans" cxnId="{05A3B7B5-4C1A-42BA-A292-E00EF4129005}">
      <dgm:prSet/>
      <dgm:spPr/>
      <dgm:t>
        <a:bodyPr/>
        <a:lstStyle/>
        <a:p>
          <a:endParaRPr lang="en-US"/>
        </a:p>
      </dgm:t>
    </dgm:pt>
    <dgm:pt modelId="{488CCB01-1D8C-43E7-B5BC-0F2994EA6CF4}" type="sibTrans" cxnId="{05A3B7B5-4C1A-42BA-A292-E00EF4129005}">
      <dgm:prSet/>
      <dgm:spPr/>
      <dgm:t>
        <a:bodyPr/>
        <a:lstStyle/>
        <a:p>
          <a:endParaRPr lang="en-US"/>
        </a:p>
      </dgm:t>
    </dgm:pt>
    <dgm:pt modelId="{1D681F7E-C37E-4F43-A413-43FACBAFF9FC}">
      <dgm:prSet/>
      <dgm:spPr/>
      <dgm:t>
        <a:bodyPr/>
        <a:lstStyle/>
        <a:p>
          <a:r>
            <a:rPr lang="en-US"/>
            <a:t>What? Who? Where? Why? When? How?</a:t>
          </a:r>
        </a:p>
      </dgm:t>
    </dgm:pt>
    <dgm:pt modelId="{79E1B8DC-97C6-45F6-8A54-6C0A291D119F}" type="parTrans" cxnId="{11B91E7D-8CDE-4FBD-A902-124811157552}">
      <dgm:prSet/>
      <dgm:spPr/>
      <dgm:t>
        <a:bodyPr/>
        <a:lstStyle/>
        <a:p>
          <a:endParaRPr lang="en-US"/>
        </a:p>
      </dgm:t>
    </dgm:pt>
    <dgm:pt modelId="{DD997942-EA46-4472-9861-5A841566971C}" type="sibTrans" cxnId="{11B91E7D-8CDE-4FBD-A902-124811157552}">
      <dgm:prSet/>
      <dgm:spPr/>
      <dgm:t>
        <a:bodyPr/>
        <a:lstStyle/>
        <a:p>
          <a:endParaRPr lang="en-US"/>
        </a:p>
      </dgm:t>
    </dgm:pt>
    <dgm:pt modelId="{511519E6-03AA-4B81-9F57-49D5EC4583F8}">
      <dgm:prSet/>
      <dgm:spPr/>
      <dgm:t>
        <a:bodyPr/>
        <a:lstStyle/>
        <a:p>
          <a:r>
            <a:rPr lang="en-US"/>
            <a:t>Evidence Based/Best Practice</a:t>
          </a:r>
        </a:p>
      </dgm:t>
    </dgm:pt>
    <dgm:pt modelId="{E5C0F3A8-1E70-4B1A-BCF4-6EB73663DE47}" type="parTrans" cxnId="{2AFAED5C-3C82-4685-9634-F81CDA689FDE}">
      <dgm:prSet/>
      <dgm:spPr/>
      <dgm:t>
        <a:bodyPr/>
        <a:lstStyle/>
        <a:p>
          <a:endParaRPr lang="en-US"/>
        </a:p>
      </dgm:t>
    </dgm:pt>
    <dgm:pt modelId="{7483B302-5555-4FD8-9AA4-385F320D560A}" type="sibTrans" cxnId="{2AFAED5C-3C82-4685-9634-F81CDA689FDE}">
      <dgm:prSet/>
      <dgm:spPr/>
      <dgm:t>
        <a:bodyPr/>
        <a:lstStyle/>
        <a:p>
          <a:endParaRPr lang="en-US"/>
        </a:p>
      </dgm:t>
    </dgm:pt>
    <dgm:pt modelId="{6E4AA937-1310-41B9-B6F5-237E90A5D27D}">
      <dgm:prSet/>
      <dgm:spPr/>
      <dgm:t>
        <a:bodyPr/>
        <a:lstStyle/>
        <a:p>
          <a:r>
            <a:rPr lang="en-US"/>
            <a:t>Use of Volunteers</a:t>
          </a:r>
        </a:p>
      </dgm:t>
    </dgm:pt>
    <dgm:pt modelId="{13A61BDF-1A01-4445-BCB2-36D45098B9EA}" type="parTrans" cxnId="{E83386D2-CEA8-494D-A861-0FE0BAA371F8}">
      <dgm:prSet/>
      <dgm:spPr/>
      <dgm:t>
        <a:bodyPr/>
        <a:lstStyle/>
        <a:p>
          <a:endParaRPr lang="en-US"/>
        </a:p>
      </dgm:t>
    </dgm:pt>
    <dgm:pt modelId="{A17C5103-89DF-42BF-B403-F78CCF745A24}" type="sibTrans" cxnId="{E83386D2-CEA8-494D-A861-0FE0BAA371F8}">
      <dgm:prSet/>
      <dgm:spPr/>
      <dgm:t>
        <a:bodyPr/>
        <a:lstStyle/>
        <a:p>
          <a:endParaRPr lang="en-US"/>
        </a:p>
      </dgm:t>
    </dgm:pt>
    <dgm:pt modelId="{89585A06-F923-4166-BF9E-90AFEAF43F4A}" type="pres">
      <dgm:prSet presAssocID="{37397E52-08F1-469C-BB0B-C249A97B94CA}" presName="linear" presStyleCnt="0">
        <dgm:presLayoutVars>
          <dgm:dir/>
          <dgm:animLvl val="lvl"/>
          <dgm:resizeHandles val="exact"/>
        </dgm:presLayoutVars>
      </dgm:prSet>
      <dgm:spPr/>
    </dgm:pt>
    <dgm:pt modelId="{55CC71FC-BE6D-4C96-BBD4-C394277CFD49}" type="pres">
      <dgm:prSet presAssocID="{7D49218D-2D9E-4DB9-9AD9-025B43E06B4D}" presName="parentLin" presStyleCnt="0"/>
      <dgm:spPr/>
    </dgm:pt>
    <dgm:pt modelId="{FECF9D18-A878-42F4-8396-5E54C1610F7A}" type="pres">
      <dgm:prSet presAssocID="{7D49218D-2D9E-4DB9-9AD9-025B43E06B4D}" presName="parentLeftMargin" presStyleLbl="node1" presStyleIdx="0" presStyleCnt="4"/>
      <dgm:spPr/>
    </dgm:pt>
    <dgm:pt modelId="{2F50645F-4135-4679-B5AB-27836450C312}" type="pres">
      <dgm:prSet presAssocID="{7D49218D-2D9E-4DB9-9AD9-025B43E06B4D}" presName="parentText" presStyleLbl="node1" presStyleIdx="0" presStyleCnt="4">
        <dgm:presLayoutVars>
          <dgm:chMax val="0"/>
          <dgm:bulletEnabled val="1"/>
        </dgm:presLayoutVars>
      </dgm:prSet>
      <dgm:spPr/>
    </dgm:pt>
    <dgm:pt modelId="{C9E3A741-EA06-47A3-A10F-F35BBF6D20B9}" type="pres">
      <dgm:prSet presAssocID="{7D49218D-2D9E-4DB9-9AD9-025B43E06B4D}" presName="negativeSpace" presStyleCnt="0"/>
      <dgm:spPr/>
    </dgm:pt>
    <dgm:pt modelId="{49AD6E08-5C15-4B96-B384-1848772CBB89}" type="pres">
      <dgm:prSet presAssocID="{7D49218D-2D9E-4DB9-9AD9-025B43E06B4D}" presName="childText" presStyleLbl="conFgAcc1" presStyleIdx="0" presStyleCnt="4">
        <dgm:presLayoutVars>
          <dgm:bulletEnabled val="1"/>
        </dgm:presLayoutVars>
      </dgm:prSet>
      <dgm:spPr/>
    </dgm:pt>
    <dgm:pt modelId="{E8CB1221-B2B9-4DD2-A0D7-AAC3A2308B93}" type="pres">
      <dgm:prSet presAssocID="{E22E810F-D28D-4C5A-BDD6-9E5736C1941E}" presName="spaceBetweenRectangles" presStyleCnt="0"/>
      <dgm:spPr/>
    </dgm:pt>
    <dgm:pt modelId="{FEA80ECE-FCB3-42DE-AD19-6E0A9F444F08}" type="pres">
      <dgm:prSet presAssocID="{F0FA9C36-4E06-41DE-8C93-4ADACB0FC95A}" presName="parentLin" presStyleCnt="0"/>
      <dgm:spPr/>
    </dgm:pt>
    <dgm:pt modelId="{039C0A89-ACB6-4F32-BA4E-00F788D70E76}" type="pres">
      <dgm:prSet presAssocID="{F0FA9C36-4E06-41DE-8C93-4ADACB0FC95A}" presName="parentLeftMargin" presStyleLbl="node1" presStyleIdx="0" presStyleCnt="4"/>
      <dgm:spPr/>
    </dgm:pt>
    <dgm:pt modelId="{D2282E75-9A52-47B2-9850-707EC2631640}" type="pres">
      <dgm:prSet presAssocID="{F0FA9C36-4E06-41DE-8C93-4ADACB0FC95A}" presName="parentText" presStyleLbl="node1" presStyleIdx="1" presStyleCnt="4">
        <dgm:presLayoutVars>
          <dgm:chMax val="0"/>
          <dgm:bulletEnabled val="1"/>
        </dgm:presLayoutVars>
      </dgm:prSet>
      <dgm:spPr/>
    </dgm:pt>
    <dgm:pt modelId="{9885F500-B652-487D-839E-34F2B21A803D}" type="pres">
      <dgm:prSet presAssocID="{F0FA9C36-4E06-41DE-8C93-4ADACB0FC95A}" presName="negativeSpace" presStyleCnt="0"/>
      <dgm:spPr/>
    </dgm:pt>
    <dgm:pt modelId="{2375F742-61FF-4732-A683-B48767F1F6F6}" type="pres">
      <dgm:prSet presAssocID="{F0FA9C36-4E06-41DE-8C93-4ADACB0FC95A}" presName="childText" presStyleLbl="conFgAcc1" presStyleIdx="1" presStyleCnt="4">
        <dgm:presLayoutVars>
          <dgm:bulletEnabled val="1"/>
        </dgm:presLayoutVars>
      </dgm:prSet>
      <dgm:spPr/>
    </dgm:pt>
    <dgm:pt modelId="{6D0F0044-9C85-4FBF-B97D-C3486E04E3B1}" type="pres">
      <dgm:prSet presAssocID="{488CCB01-1D8C-43E7-B5BC-0F2994EA6CF4}" presName="spaceBetweenRectangles" presStyleCnt="0"/>
      <dgm:spPr/>
    </dgm:pt>
    <dgm:pt modelId="{10578D54-E179-4E29-8F26-D8D11DB8882A}" type="pres">
      <dgm:prSet presAssocID="{511519E6-03AA-4B81-9F57-49D5EC4583F8}" presName="parentLin" presStyleCnt="0"/>
      <dgm:spPr/>
    </dgm:pt>
    <dgm:pt modelId="{623238E8-0767-4A5E-A789-A27DDD0C73C0}" type="pres">
      <dgm:prSet presAssocID="{511519E6-03AA-4B81-9F57-49D5EC4583F8}" presName="parentLeftMargin" presStyleLbl="node1" presStyleIdx="1" presStyleCnt="4"/>
      <dgm:spPr/>
    </dgm:pt>
    <dgm:pt modelId="{42464100-1A15-43B8-A193-594673EB7AFF}" type="pres">
      <dgm:prSet presAssocID="{511519E6-03AA-4B81-9F57-49D5EC4583F8}" presName="parentText" presStyleLbl="node1" presStyleIdx="2" presStyleCnt="4">
        <dgm:presLayoutVars>
          <dgm:chMax val="0"/>
          <dgm:bulletEnabled val="1"/>
        </dgm:presLayoutVars>
      </dgm:prSet>
      <dgm:spPr/>
    </dgm:pt>
    <dgm:pt modelId="{291429D0-B849-4652-8042-172E6A714A6E}" type="pres">
      <dgm:prSet presAssocID="{511519E6-03AA-4B81-9F57-49D5EC4583F8}" presName="negativeSpace" presStyleCnt="0"/>
      <dgm:spPr/>
    </dgm:pt>
    <dgm:pt modelId="{1E734C95-4555-46ED-B5A1-04D77E298A53}" type="pres">
      <dgm:prSet presAssocID="{511519E6-03AA-4B81-9F57-49D5EC4583F8}" presName="childText" presStyleLbl="conFgAcc1" presStyleIdx="2" presStyleCnt="4">
        <dgm:presLayoutVars>
          <dgm:bulletEnabled val="1"/>
        </dgm:presLayoutVars>
      </dgm:prSet>
      <dgm:spPr/>
    </dgm:pt>
    <dgm:pt modelId="{DB99EC43-4B24-46C5-A631-A26037384D8B}" type="pres">
      <dgm:prSet presAssocID="{7483B302-5555-4FD8-9AA4-385F320D560A}" presName="spaceBetweenRectangles" presStyleCnt="0"/>
      <dgm:spPr/>
    </dgm:pt>
    <dgm:pt modelId="{B35D3967-552D-4003-9F94-C12B0A53889A}" type="pres">
      <dgm:prSet presAssocID="{6E4AA937-1310-41B9-B6F5-237E90A5D27D}" presName="parentLin" presStyleCnt="0"/>
      <dgm:spPr/>
    </dgm:pt>
    <dgm:pt modelId="{B267CAC8-08BF-4FB7-A4AE-B9CDBBE5A191}" type="pres">
      <dgm:prSet presAssocID="{6E4AA937-1310-41B9-B6F5-237E90A5D27D}" presName="parentLeftMargin" presStyleLbl="node1" presStyleIdx="2" presStyleCnt="4"/>
      <dgm:spPr/>
    </dgm:pt>
    <dgm:pt modelId="{DB0F20A0-FC57-4E86-8A25-0798C33B4C8E}" type="pres">
      <dgm:prSet presAssocID="{6E4AA937-1310-41B9-B6F5-237E90A5D27D}" presName="parentText" presStyleLbl="node1" presStyleIdx="3" presStyleCnt="4">
        <dgm:presLayoutVars>
          <dgm:chMax val="0"/>
          <dgm:bulletEnabled val="1"/>
        </dgm:presLayoutVars>
      </dgm:prSet>
      <dgm:spPr/>
    </dgm:pt>
    <dgm:pt modelId="{5A95A03C-C160-41E6-9086-B8A88933EDAA}" type="pres">
      <dgm:prSet presAssocID="{6E4AA937-1310-41B9-B6F5-237E90A5D27D}" presName="negativeSpace" presStyleCnt="0"/>
      <dgm:spPr/>
    </dgm:pt>
    <dgm:pt modelId="{A812EBE4-F34C-4D49-8727-A75AF6A794D7}" type="pres">
      <dgm:prSet presAssocID="{6E4AA937-1310-41B9-B6F5-237E90A5D27D}" presName="childText" presStyleLbl="conFgAcc1" presStyleIdx="3" presStyleCnt="4">
        <dgm:presLayoutVars>
          <dgm:bulletEnabled val="1"/>
        </dgm:presLayoutVars>
      </dgm:prSet>
      <dgm:spPr/>
    </dgm:pt>
  </dgm:ptLst>
  <dgm:cxnLst>
    <dgm:cxn modelId="{BBEC5A0A-6C9B-4414-B614-213EDEC67A0A}" srcId="{7D49218D-2D9E-4DB9-9AD9-025B43E06B4D}" destId="{CBBC3806-0821-4B99-8867-FF74B826E82A}" srcOrd="1" destOrd="0" parTransId="{C2F9A9B9-64C4-4049-9F65-83FED46A81F1}" sibTransId="{F76627D3-6ADF-4C1A-AEEB-C5492FB4C4CF}"/>
    <dgm:cxn modelId="{46275116-50DB-4E35-A395-72B2515E738A}" type="presOf" srcId="{CBBC3806-0821-4B99-8867-FF74B826E82A}" destId="{49AD6E08-5C15-4B96-B384-1848772CBB89}" srcOrd="0" destOrd="1" presId="urn:microsoft.com/office/officeart/2005/8/layout/list1"/>
    <dgm:cxn modelId="{3154D31C-C8AC-4282-B19E-EA67BB07F721}" type="presOf" srcId="{501B700D-FDFC-485B-9B7E-FA627A0D9EEC}" destId="{49AD6E08-5C15-4B96-B384-1848772CBB89}" srcOrd="0" destOrd="4" presId="urn:microsoft.com/office/officeart/2005/8/layout/list1"/>
    <dgm:cxn modelId="{A51B621D-BC25-44BF-BD03-0163FF768D3A}" type="presOf" srcId="{7D49218D-2D9E-4DB9-9AD9-025B43E06B4D}" destId="{FECF9D18-A878-42F4-8396-5E54C1610F7A}" srcOrd="0" destOrd="0" presId="urn:microsoft.com/office/officeart/2005/8/layout/list1"/>
    <dgm:cxn modelId="{DD60DB1D-08FD-4AEA-B53E-47424CA3D6F2}" srcId="{7D49218D-2D9E-4DB9-9AD9-025B43E06B4D}" destId="{AB9FF7F1-0ADB-4D31-B23D-9BB5ADF26CC8}" srcOrd="0" destOrd="0" parTransId="{9E85F4A7-9B27-426E-8F86-8A2A31661E62}" sibTransId="{E60B9FC7-B96A-48F4-A73E-1E3E729A4561}"/>
    <dgm:cxn modelId="{748A7E3B-E373-4EA8-8F05-9B6B9F03F959}" type="presOf" srcId="{6E4AA937-1310-41B9-B6F5-237E90A5D27D}" destId="{B267CAC8-08BF-4FB7-A4AE-B9CDBBE5A191}" srcOrd="0" destOrd="0" presId="urn:microsoft.com/office/officeart/2005/8/layout/list1"/>
    <dgm:cxn modelId="{2AFAED5C-3C82-4685-9634-F81CDA689FDE}" srcId="{37397E52-08F1-469C-BB0B-C249A97B94CA}" destId="{511519E6-03AA-4B81-9F57-49D5EC4583F8}" srcOrd="2" destOrd="0" parTransId="{E5C0F3A8-1E70-4B1A-BCF4-6EB73663DE47}" sibTransId="{7483B302-5555-4FD8-9AA4-385F320D560A}"/>
    <dgm:cxn modelId="{FAD9B564-760F-45E5-B111-D210982009ED}" type="presOf" srcId="{A0B7B203-17FB-46C9-A4CC-2C65B7D95254}" destId="{49AD6E08-5C15-4B96-B384-1848772CBB89}" srcOrd="0" destOrd="2" presId="urn:microsoft.com/office/officeart/2005/8/layout/list1"/>
    <dgm:cxn modelId="{7F054F68-A6F9-47B4-B8FC-AAE1D530F769}" srcId="{CBBC3806-0821-4B99-8867-FF74B826E82A}" destId="{A0B7B203-17FB-46C9-A4CC-2C65B7D95254}" srcOrd="0" destOrd="0" parTransId="{6F650EA7-EDA6-40CB-A23B-615027D5955A}" sibTransId="{567D5B17-8F79-4C2B-8639-A38F4625CCC8}"/>
    <dgm:cxn modelId="{4B4D556C-AAD7-4D02-8A70-B2AC94ED256C}" srcId="{7D49218D-2D9E-4DB9-9AD9-025B43E06B4D}" destId="{8D40C182-FE37-414D-A8EA-CE81FDF85D44}" srcOrd="2" destOrd="0" parTransId="{85B97FF6-E5F2-4221-AF3D-49E686CF8CED}" sibTransId="{FCD393E3-DCFC-4DB8-AA2B-0240B01B4EE5}"/>
    <dgm:cxn modelId="{11B91E7D-8CDE-4FBD-A902-124811157552}" srcId="{F0FA9C36-4E06-41DE-8C93-4ADACB0FC95A}" destId="{1D681F7E-C37E-4F43-A413-43FACBAFF9FC}" srcOrd="0" destOrd="0" parTransId="{79E1B8DC-97C6-45F6-8A54-6C0A291D119F}" sibTransId="{DD997942-EA46-4472-9861-5A841566971C}"/>
    <dgm:cxn modelId="{983FD884-470D-49A4-B304-F041382FEA57}" type="presOf" srcId="{7D49218D-2D9E-4DB9-9AD9-025B43E06B4D}" destId="{2F50645F-4135-4679-B5AB-27836450C312}" srcOrd="1" destOrd="0" presId="urn:microsoft.com/office/officeart/2005/8/layout/list1"/>
    <dgm:cxn modelId="{6A997686-B83A-4E8D-8F09-0E74E8320DE2}" srcId="{37397E52-08F1-469C-BB0B-C249A97B94CA}" destId="{7D49218D-2D9E-4DB9-9AD9-025B43E06B4D}" srcOrd="0" destOrd="0" parTransId="{ACF9B0E9-01A1-4D20-B903-C597EB778584}" sibTransId="{E22E810F-D28D-4C5A-BDD6-9E5736C1941E}"/>
    <dgm:cxn modelId="{05A3B7B5-4C1A-42BA-A292-E00EF4129005}" srcId="{37397E52-08F1-469C-BB0B-C249A97B94CA}" destId="{F0FA9C36-4E06-41DE-8C93-4ADACB0FC95A}" srcOrd="1" destOrd="0" parTransId="{50F3EA01-1F33-452A-A3F5-BA57522314BF}" sibTransId="{488CCB01-1D8C-43E7-B5BC-0F2994EA6CF4}"/>
    <dgm:cxn modelId="{D6A943C2-0EF3-4849-A26C-3583E37E29FC}" type="presOf" srcId="{511519E6-03AA-4B81-9F57-49D5EC4583F8}" destId="{623238E8-0767-4A5E-A789-A27DDD0C73C0}" srcOrd="0" destOrd="0" presId="urn:microsoft.com/office/officeart/2005/8/layout/list1"/>
    <dgm:cxn modelId="{0E4F7EC5-DFF2-4109-AFFC-F7CC5EBC2F46}" type="presOf" srcId="{F0FA9C36-4E06-41DE-8C93-4ADACB0FC95A}" destId="{D2282E75-9A52-47B2-9850-707EC2631640}" srcOrd="1" destOrd="0" presId="urn:microsoft.com/office/officeart/2005/8/layout/list1"/>
    <dgm:cxn modelId="{FE688FCE-95B6-429D-B54B-D588B480003C}" type="presOf" srcId="{F0FA9C36-4E06-41DE-8C93-4ADACB0FC95A}" destId="{039C0A89-ACB6-4F32-BA4E-00F788D70E76}" srcOrd="0" destOrd="0" presId="urn:microsoft.com/office/officeart/2005/8/layout/list1"/>
    <dgm:cxn modelId="{E83386D2-CEA8-494D-A861-0FE0BAA371F8}" srcId="{37397E52-08F1-469C-BB0B-C249A97B94CA}" destId="{6E4AA937-1310-41B9-B6F5-237E90A5D27D}" srcOrd="3" destOrd="0" parTransId="{13A61BDF-1A01-4445-BCB2-36D45098B9EA}" sibTransId="{A17C5103-89DF-42BF-B403-F78CCF745A24}"/>
    <dgm:cxn modelId="{B6183BD4-E2CD-4C32-9F03-6311A2660DF0}" srcId="{8D40C182-FE37-414D-A8EA-CE81FDF85D44}" destId="{501B700D-FDFC-485B-9B7E-FA627A0D9EEC}" srcOrd="0" destOrd="0" parTransId="{F827A31E-D504-4A2D-8372-0C9658F1F9F4}" sibTransId="{5D8913F6-84CD-4AE2-8753-2F1906D0B085}"/>
    <dgm:cxn modelId="{06AE19DF-1169-4632-A03B-0D11A31FC66E}" type="presOf" srcId="{AB9FF7F1-0ADB-4D31-B23D-9BB5ADF26CC8}" destId="{49AD6E08-5C15-4B96-B384-1848772CBB89}" srcOrd="0" destOrd="0" presId="urn:microsoft.com/office/officeart/2005/8/layout/list1"/>
    <dgm:cxn modelId="{4D2164E2-B203-498D-A4A6-01A63BDE6C9A}" type="presOf" srcId="{8D40C182-FE37-414D-A8EA-CE81FDF85D44}" destId="{49AD6E08-5C15-4B96-B384-1848772CBB89}" srcOrd="0" destOrd="3" presId="urn:microsoft.com/office/officeart/2005/8/layout/list1"/>
    <dgm:cxn modelId="{195636E4-A190-4B4A-A539-B66F73C9E44C}" type="presOf" srcId="{6E4AA937-1310-41B9-B6F5-237E90A5D27D}" destId="{DB0F20A0-FC57-4E86-8A25-0798C33B4C8E}" srcOrd="1" destOrd="0" presId="urn:microsoft.com/office/officeart/2005/8/layout/list1"/>
    <dgm:cxn modelId="{13D9B2E7-77BE-437E-8DCA-1BC2AA158BA7}" type="presOf" srcId="{37397E52-08F1-469C-BB0B-C249A97B94CA}" destId="{89585A06-F923-4166-BF9E-90AFEAF43F4A}" srcOrd="0" destOrd="0" presId="urn:microsoft.com/office/officeart/2005/8/layout/list1"/>
    <dgm:cxn modelId="{AE7063EB-9E57-48B8-9053-0534D1D583E0}" type="presOf" srcId="{511519E6-03AA-4B81-9F57-49D5EC4583F8}" destId="{42464100-1A15-43B8-A193-594673EB7AFF}" srcOrd="1" destOrd="0" presId="urn:microsoft.com/office/officeart/2005/8/layout/list1"/>
    <dgm:cxn modelId="{47A36DF5-B260-437A-8207-B19FE4374CF6}" type="presOf" srcId="{1D681F7E-C37E-4F43-A413-43FACBAFF9FC}" destId="{2375F742-61FF-4732-A683-B48767F1F6F6}" srcOrd="0" destOrd="0" presId="urn:microsoft.com/office/officeart/2005/8/layout/list1"/>
    <dgm:cxn modelId="{AAF0C297-CEDB-45EC-896B-10DF599DFCC9}" type="presParOf" srcId="{89585A06-F923-4166-BF9E-90AFEAF43F4A}" destId="{55CC71FC-BE6D-4C96-BBD4-C394277CFD49}" srcOrd="0" destOrd="0" presId="urn:microsoft.com/office/officeart/2005/8/layout/list1"/>
    <dgm:cxn modelId="{FF924DFC-FAF0-472C-920D-90B90AF0EE72}" type="presParOf" srcId="{55CC71FC-BE6D-4C96-BBD4-C394277CFD49}" destId="{FECF9D18-A878-42F4-8396-5E54C1610F7A}" srcOrd="0" destOrd="0" presId="urn:microsoft.com/office/officeart/2005/8/layout/list1"/>
    <dgm:cxn modelId="{C92B9A2F-7746-46B6-96B2-39962A71B417}" type="presParOf" srcId="{55CC71FC-BE6D-4C96-BBD4-C394277CFD49}" destId="{2F50645F-4135-4679-B5AB-27836450C312}" srcOrd="1" destOrd="0" presId="urn:microsoft.com/office/officeart/2005/8/layout/list1"/>
    <dgm:cxn modelId="{2892DD19-9E4D-4C27-9304-320FD276EE90}" type="presParOf" srcId="{89585A06-F923-4166-BF9E-90AFEAF43F4A}" destId="{C9E3A741-EA06-47A3-A10F-F35BBF6D20B9}" srcOrd="1" destOrd="0" presId="urn:microsoft.com/office/officeart/2005/8/layout/list1"/>
    <dgm:cxn modelId="{72D4C8EB-C54C-4408-9E70-C7A43661A6E4}" type="presParOf" srcId="{89585A06-F923-4166-BF9E-90AFEAF43F4A}" destId="{49AD6E08-5C15-4B96-B384-1848772CBB89}" srcOrd="2" destOrd="0" presId="urn:microsoft.com/office/officeart/2005/8/layout/list1"/>
    <dgm:cxn modelId="{56205FEC-709E-4B75-A2C1-3D2E1910FE3F}" type="presParOf" srcId="{89585A06-F923-4166-BF9E-90AFEAF43F4A}" destId="{E8CB1221-B2B9-4DD2-A0D7-AAC3A2308B93}" srcOrd="3" destOrd="0" presId="urn:microsoft.com/office/officeart/2005/8/layout/list1"/>
    <dgm:cxn modelId="{968DF3FB-6B9F-4BE9-A756-462E8A2FB8D6}" type="presParOf" srcId="{89585A06-F923-4166-BF9E-90AFEAF43F4A}" destId="{FEA80ECE-FCB3-42DE-AD19-6E0A9F444F08}" srcOrd="4" destOrd="0" presId="urn:microsoft.com/office/officeart/2005/8/layout/list1"/>
    <dgm:cxn modelId="{997A0B04-A637-4745-8C4A-E9BD38EB0022}" type="presParOf" srcId="{FEA80ECE-FCB3-42DE-AD19-6E0A9F444F08}" destId="{039C0A89-ACB6-4F32-BA4E-00F788D70E76}" srcOrd="0" destOrd="0" presId="urn:microsoft.com/office/officeart/2005/8/layout/list1"/>
    <dgm:cxn modelId="{DFB528BD-1755-4CB3-902E-D71EB0FBA40E}" type="presParOf" srcId="{FEA80ECE-FCB3-42DE-AD19-6E0A9F444F08}" destId="{D2282E75-9A52-47B2-9850-707EC2631640}" srcOrd="1" destOrd="0" presId="urn:microsoft.com/office/officeart/2005/8/layout/list1"/>
    <dgm:cxn modelId="{4235C3A0-DD1C-41B5-9ADC-83F447564FD4}" type="presParOf" srcId="{89585A06-F923-4166-BF9E-90AFEAF43F4A}" destId="{9885F500-B652-487D-839E-34F2B21A803D}" srcOrd="5" destOrd="0" presId="urn:microsoft.com/office/officeart/2005/8/layout/list1"/>
    <dgm:cxn modelId="{EB11CA97-2621-4804-B6D4-F73B26A9B59D}" type="presParOf" srcId="{89585A06-F923-4166-BF9E-90AFEAF43F4A}" destId="{2375F742-61FF-4732-A683-B48767F1F6F6}" srcOrd="6" destOrd="0" presId="urn:microsoft.com/office/officeart/2005/8/layout/list1"/>
    <dgm:cxn modelId="{D7E2E204-0E2F-4A7E-B65D-02F145FC09EA}" type="presParOf" srcId="{89585A06-F923-4166-BF9E-90AFEAF43F4A}" destId="{6D0F0044-9C85-4FBF-B97D-C3486E04E3B1}" srcOrd="7" destOrd="0" presId="urn:microsoft.com/office/officeart/2005/8/layout/list1"/>
    <dgm:cxn modelId="{6F16C6DC-571E-4D42-95B4-9941262885FB}" type="presParOf" srcId="{89585A06-F923-4166-BF9E-90AFEAF43F4A}" destId="{10578D54-E179-4E29-8F26-D8D11DB8882A}" srcOrd="8" destOrd="0" presId="urn:microsoft.com/office/officeart/2005/8/layout/list1"/>
    <dgm:cxn modelId="{3DCBB52D-A537-4152-9FBF-B2DF0A777D4C}" type="presParOf" srcId="{10578D54-E179-4E29-8F26-D8D11DB8882A}" destId="{623238E8-0767-4A5E-A789-A27DDD0C73C0}" srcOrd="0" destOrd="0" presId="urn:microsoft.com/office/officeart/2005/8/layout/list1"/>
    <dgm:cxn modelId="{D5506F39-D7B8-47EF-A53B-9D885392001D}" type="presParOf" srcId="{10578D54-E179-4E29-8F26-D8D11DB8882A}" destId="{42464100-1A15-43B8-A193-594673EB7AFF}" srcOrd="1" destOrd="0" presId="urn:microsoft.com/office/officeart/2005/8/layout/list1"/>
    <dgm:cxn modelId="{367E56AE-6CA2-49EC-BC3E-E29A67399028}" type="presParOf" srcId="{89585A06-F923-4166-BF9E-90AFEAF43F4A}" destId="{291429D0-B849-4652-8042-172E6A714A6E}" srcOrd="9" destOrd="0" presId="urn:microsoft.com/office/officeart/2005/8/layout/list1"/>
    <dgm:cxn modelId="{2084AD56-F467-49C9-962B-54EBBFB24530}" type="presParOf" srcId="{89585A06-F923-4166-BF9E-90AFEAF43F4A}" destId="{1E734C95-4555-46ED-B5A1-04D77E298A53}" srcOrd="10" destOrd="0" presId="urn:microsoft.com/office/officeart/2005/8/layout/list1"/>
    <dgm:cxn modelId="{0D220A97-FE52-4056-8585-A143659610AA}" type="presParOf" srcId="{89585A06-F923-4166-BF9E-90AFEAF43F4A}" destId="{DB99EC43-4B24-46C5-A631-A26037384D8B}" srcOrd="11" destOrd="0" presId="urn:microsoft.com/office/officeart/2005/8/layout/list1"/>
    <dgm:cxn modelId="{5685F3FE-C26C-491B-A70E-11FCAFEDB1FA}" type="presParOf" srcId="{89585A06-F923-4166-BF9E-90AFEAF43F4A}" destId="{B35D3967-552D-4003-9F94-C12B0A53889A}" srcOrd="12" destOrd="0" presId="urn:microsoft.com/office/officeart/2005/8/layout/list1"/>
    <dgm:cxn modelId="{C00DB483-AF1B-47EF-86C6-F570D26ADB9B}" type="presParOf" srcId="{B35D3967-552D-4003-9F94-C12B0A53889A}" destId="{B267CAC8-08BF-4FB7-A4AE-B9CDBBE5A191}" srcOrd="0" destOrd="0" presId="urn:microsoft.com/office/officeart/2005/8/layout/list1"/>
    <dgm:cxn modelId="{1C1CEA9A-AF99-48C4-8C3E-9EEFAAFF1C41}" type="presParOf" srcId="{B35D3967-552D-4003-9F94-C12B0A53889A}" destId="{DB0F20A0-FC57-4E86-8A25-0798C33B4C8E}" srcOrd="1" destOrd="0" presId="urn:microsoft.com/office/officeart/2005/8/layout/list1"/>
    <dgm:cxn modelId="{FC168B2C-0142-4DF9-9DB5-DD77780836D8}" type="presParOf" srcId="{89585A06-F923-4166-BF9E-90AFEAF43F4A}" destId="{5A95A03C-C160-41E6-9086-B8A88933EDAA}" srcOrd="13" destOrd="0" presId="urn:microsoft.com/office/officeart/2005/8/layout/list1"/>
    <dgm:cxn modelId="{FB4E8524-2E46-495A-A8A3-802B2D29AD7C}" type="presParOf" srcId="{89585A06-F923-4166-BF9E-90AFEAF43F4A}" destId="{A812EBE4-F34C-4D49-8727-A75AF6A794D7}"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27821D-5250-44B8-A36F-AD5CB0C15203}">
      <dsp:nvSpPr>
        <dsp:cNvPr id="0" name=""/>
        <dsp:cNvSpPr/>
      </dsp:nvSpPr>
      <dsp:spPr>
        <a:xfrm>
          <a:off x="0" y="129394"/>
          <a:ext cx="6900512" cy="83537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Determination of suitability to interact with participating minors</a:t>
          </a:r>
        </a:p>
      </dsp:txBody>
      <dsp:txXfrm>
        <a:off x="40780" y="170174"/>
        <a:ext cx="6818952" cy="753819"/>
      </dsp:txXfrm>
    </dsp:sp>
    <dsp:sp modelId="{9C5E7B17-257E-4772-8C5C-E9E86C3DF5BB}">
      <dsp:nvSpPr>
        <dsp:cNvPr id="0" name=""/>
        <dsp:cNvSpPr/>
      </dsp:nvSpPr>
      <dsp:spPr>
        <a:xfrm>
          <a:off x="0" y="964774"/>
          <a:ext cx="6900512" cy="1477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9091"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Every 5 years additional background checks (fingerprinting, etc.) must be run on any grant/match funded employees (including volunteers) that interact with anyone under the age of 18</a:t>
          </a:r>
        </a:p>
        <a:p>
          <a:pPr marL="171450" lvl="1" indent="-171450" algn="l" defTabSz="711200">
            <a:lnSpc>
              <a:spcPct val="90000"/>
            </a:lnSpc>
            <a:spcBef>
              <a:spcPct val="0"/>
            </a:spcBef>
            <a:spcAft>
              <a:spcPct val="20000"/>
            </a:spcAft>
            <a:buChar char="•"/>
          </a:pPr>
          <a:r>
            <a:rPr lang="en-US" sz="1600" kern="1200" dirty="0"/>
            <a:t>This is a required condition of any DOJ grant- for more details about the required checks please visit </a:t>
          </a:r>
          <a:r>
            <a:rPr lang="en-US" sz="1600" kern="1200" dirty="0">
              <a:hlinkClick xmlns:r="http://schemas.openxmlformats.org/officeDocument/2006/relationships" r:id="rId1"/>
            </a:rPr>
            <a:t>https://www.ojp.gov/funding/explore/interact-minors</a:t>
          </a:r>
          <a:endParaRPr lang="en-US" sz="1600" kern="1200" dirty="0"/>
        </a:p>
      </dsp:txBody>
      <dsp:txXfrm>
        <a:off x="0" y="964774"/>
        <a:ext cx="6900512" cy="1477980"/>
      </dsp:txXfrm>
    </dsp:sp>
    <dsp:sp modelId="{F1560779-36DA-43AE-A4A9-6B61E97F2886}">
      <dsp:nvSpPr>
        <dsp:cNvPr id="0" name=""/>
        <dsp:cNvSpPr/>
      </dsp:nvSpPr>
      <dsp:spPr>
        <a:xfrm>
          <a:off x="0" y="2442754"/>
          <a:ext cx="6900512" cy="835379"/>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Civil Rights Training</a:t>
          </a:r>
        </a:p>
      </dsp:txBody>
      <dsp:txXfrm>
        <a:off x="40780" y="2483534"/>
        <a:ext cx="6818952" cy="753819"/>
      </dsp:txXfrm>
    </dsp:sp>
    <dsp:sp modelId="{04E31B08-D7A9-4800-8D8A-364F94331F09}">
      <dsp:nvSpPr>
        <dsp:cNvPr id="0" name=""/>
        <dsp:cNvSpPr/>
      </dsp:nvSpPr>
      <dsp:spPr>
        <a:xfrm>
          <a:off x="0" y="3278134"/>
          <a:ext cx="6900512" cy="7389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9091"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i="0" kern="1200" dirty="0"/>
            <a:t>The DOJ requires all recipients and subrecipients of federal funds to comply with a variety of Federal civil rights laws. ICJI has a checklist that each subgrantee needs to complete on an annual basis to remain in compliance</a:t>
          </a:r>
        </a:p>
      </dsp:txBody>
      <dsp:txXfrm>
        <a:off x="0" y="3278134"/>
        <a:ext cx="6900512" cy="738990"/>
      </dsp:txXfrm>
    </dsp:sp>
    <dsp:sp modelId="{1B0DC6E9-A6C7-468F-877B-E97D0F9A3604}">
      <dsp:nvSpPr>
        <dsp:cNvPr id="0" name=""/>
        <dsp:cNvSpPr/>
      </dsp:nvSpPr>
      <dsp:spPr>
        <a:xfrm>
          <a:off x="0" y="4017124"/>
          <a:ext cx="6900512" cy="83537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CJI Grantee Training and Resources Link-</a:t>
          </a:r>
        </a:p>
      </dsp:txBody>
      <dsp:txXfrm>
        <a:off x="40780" y="4057904"/>
        <a:ext cx="6818952" cy="753819"/>
      </dsp:txXfrm>
    </dsp:sp>
    <dsp:sp modelId="{22A6727C-7E57-46C5-9315-7BA2AE7084F9}">
      <dsp:nvSpPr>
        <dsp:cNvPr id="0" name=""/>
        <dsp:cNvSpPr/>
      </dsp:nvSpPr>
      <dsp:spPr>
        <a:xfrm>
          <a:off x="0" y="4852504"/>
          <a:ext cx="6900512" cy="5542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9091"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These requirements along with other trainings can be found at:</a:t>
          </a:r>
        </a:p>
        <a:p>
          <a:pPr marL="342900" lvl="2" indent="-171450" algn="l" defTabSz="711200">
            <a:lnSpc>
              <a:spcPct val="90000"/>
            </a:lnSpc>
            <a:spcBef>
              <a:spcPct val="0"/>
            </a:spcBef>
            <a:spcAft>
              <a:spcPct val="20000"/>
            </a:spcAft>
            <a:buChar char="•"/>
          </a:pPr>
          <a:r>
            <a:rPr lang="en-US" sz="1600" kern="1200" dirty="0">
              <a:hlinkClick xmlns:r="http://schemas.openxmlformats.org/officeDocument/2006/relationships" r:id="rId2"/>
            </a:rPr>
            <a:t>https://www.in.gov/cji/grantee-training-and-resources/</a:t>
          </a:r>
          <a:endParaRPr lang="en-US" sz="1600" kern="1200" dirty="0"/>
        </a:p>
      </dsp:txBody>
      <dsp:txXfrm>
        <a:off x="0" y="4852504"/>
        <a:ext cx="6900512" cy="5542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7D9CAB-178E-40FE-A93D-BE4CD5215E28}">
      <dsp:nvSpPr>
        <dsp:cNvPr id="0" name=""/>
        <dsp:cNvSpPr/>
      </dsp:nvSpPr>
      <dsp:spPr>
        <a:xfrm>
          <a:off x="0" y="295"/>
          <a:ext cx="6900512" cy="49102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Contact</a:t>
          </a:r>
        </a:p>
      </dsp:txBody>
      <dsp:txXfrm>
        <a:off x="23970" y="24265"/>
        <a:ext cx="6852572" cy="443082"/>
      </dsp:txXfrm>
    </dsp:sp>
    <dsp:sp modelId="{09E3730D-15AE-43A8-B83E-BF5514CE3EEC}">
      <dsp:nvSpPr>
        <dsp:cNvPr id="0" name=""/>
        <dsp:cNvSpPr/>
      </dsp:nvSpPr>
      <dsp:spPr>
        <a:xfrm>
          <a:off x="0" y="504748"/>
          <a:ext cx="6900512" cy="491022"/>
        </a:xfrm>
        <a:prstGeom prst="roundRect">
          <a:avLst/>
        </a:prstGeom>
        <a:solidFill>
          <a:schemeClr val="accent5">
            <a:hueOff val="-675854"/>
            <a:satOff val="-1742"/>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Project Information</a:t>
          </a:r>
        </a:p>
      </dsp:txBody>
      <dsp:txXfrm>
        <a:off x="23970" y="528718"/>
        <a:ext cx="6852572" cy="443082"/>
      </dsp:txXfrm>
    </dsp:sp>
    <dsp:sp modelId="{F33F099E-CE7B-4C06-9C77-773B140D5DE4}">
      <dsp:nvSpPr>
        <dsp:cNvPr id="0" name=""/>
        <dsp:cNvSpPr/>
      </dsp:nvSpPr>
      <dsp:spPr>
        <a:xfrm>
          <a:off x="0" y="1009201"/>
          <a:ext cx="6900512" cy="491022"/>
        </a:xfrm>
        <a:prstGeom prst="roundRect">
          <a:avLst/>
        </a:prstGeom>
        <a:solidFill>
          <a:schemeClr val="accent5">
            <a:hueOff val="-1351709"/>
            <a:satOff val="-3484"/>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Programmatic Information</a:t>
          </a:r>
        </a:p>
      </dsp:txBody>
      <dsp:txXfrm>
        <a:off x="23970" y="1033171"/>
        <a:ext cx="6852572" cy="443082"/>
      </dsp:txXfrm>
    </dsp:sp>
    <dsp:sp modelId="{37FC8224-F2DD-4A8F-A831-4458258D2DF4}">
      <dsp:nvSpPr>
        <dsp:cNvPr id="0" name=""/>
        <dsp:cNvSpPr/>
      </dsp:nvSpPr>
      <dsp:spPr>
        <a:xfrm>
          <a:off x="0" y="1513653"/>
          <a:ext cx="6900512" cy="491022"/>
        </a:xfrm>
        <a:prstGeom prst="roundRect">
          <a:avLst/>
        </a:prstGeom>
        <a:solidFill>
          <a:schemeClr val="accent5">
            <a:hueOff val="-2027563"/>
            <a:satOff val="-5226"/>
            <a:lumOff val="-35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Problem Statement &amp; Analysis </a:t>
          </a:r>
        </a:p>
      </dsp:txBody>
      <dsp:txXfrm>
        <a:off x="23970" y="1537623"/>
        <a:ext cx="6852572" cy="443082"/>
      </dsp:txXfrm>
    </dsp:sp>
    <dsp:sp modelId="{EE5178FF-E9EB-4A69-81C2-74DAD1D79074}">
      <dsp:nvSpPr>
        <dsp:cNvPr id="0" name=""/>
        <dsp:cNvSpPr/>
      </dsp:nvSpPr>
      <dsp:spPr>
        <a:xfrm>
          <a:off x="0" y="2018106"/>
          <a:ext cx="6900512" cy="491022"/>
        </a:xfrm>
        <a:prstGeom prst="roundRect">
          <a:avLst/>
        </a:prstGeom>
        <a:solidFill>
          <a:schemeClr val="accent5">
            <a:hueOff val="-2703417"/>
            <a:satOff val="-6968"/>
            <a:lumOff val="-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Goals, Objectives, &amp; Outcomes</a:t>
          </a:r>
        </a:p>
      </dsp:txBody>
      <dsp:txXfrm>
        <a:off x="23970" y="2042076"/>
        <a:ext cx="6852572" cy="443082"/>
      </dsp:txXfrm>
    </dsp:sp>
    <dsp:sp modelId="{77EC9803-E86A-4496-BA6D-61C228289743}">
      <dsp:nvSpPr>
        <dsp:cNvPr id="0" name=""/>
        <dsp:cNvSpPr/>
      </dsp:nvSpPr>
      <dsp:spPr>
        <a:xfrm>
          <a:off x="0" y="2522559"/>
          <a:ext cx="6900512" cy="491022"/>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Program Descriptions</a:t>
          </a:r>
        </a:p>
      </dsp:txBody>
      <dsp:txXfrm>
        <a:off x="23970" y="2546529"/>
        <a:ext cx="6852572" cy="443082"/>
      </dsp:txXfrm>
    </dsp:sp>
    <dsp:sp modelId="{E0DE02BF-030C-479B-8DA4-801A0D469B78}">
      <dsp:nvSpPr>
        <dsp:cNvPr id="0" name=""/>
        <dsp:cNvSpPr/>
      </dsp:nvSpPr>
      <dsp:spPr>
        <a:xfrm>
          <a:off x="0" y="3027011"/>
          <a:ext cx="6900512" cy="491022"/>
        </a:xfrm>
        <a:prstGeom prst="roundRect">
          <a:avLst/>
        </a:prstGeom>
        <a:solidFill>
          <a:schemeClr val="accent5">
            <a:hueOff val="-4055126"/>
            <a:satOff val="-10451"/>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Evidence Based/Best Practices</a:t>
          </a:r>
        </a:p>
      </dsp:txBody>
      <dsp:txXfrm>
        <a:off x="23970" y="3050981"/>
        <a:ext cx="6852572" cy="443082"/>
      </dsp:txXfrm>
    </dsp:sp>
    <dsp:sp modelId="{8FB65E4C-CA18-4060-9AE8-6D3DA86F7C1D}">
      <dsp:nvSpPr>
        <dsp:cNvPr id="0" name=""/>
        <dsp:cNvSpPr/>
      </dsp:nvSpPr>
      <dsp:spPr>
        <a:xfrm>
          <a:off x="0" y="3531464"/>
          <a:ext cx="6900512" cy="491022"/>
        </a:xfrm>
        <a:prstGeom prst="roundRect">
          <a:avLst/>
        </a:prstGeom>
        <a:solidFill>
          <a:schemeClr val="accent5">
            <a:hueOff val="-4730980"/>
            <a:satOff val="-12193"/>
            <a:lumOff val="-823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Use of Volunteers</a:t>
          </a:r>
        </a:p>
      </dsp:txBody>
      <dsp:txXfrm>
        <a:off x="23970" y="3555434"/>
        <a:ext cx="6852572" cy="443082"/>
      </dsp:txXfrm>
    </dsp:sp>
    <dsp:sp modelId="{0C656A1B-1934-46F6-A775-5761B33529D8}">
      <dsp:nvSpPr>
        <dsp:cNvPr id="0" name=""/>
        <dsp:cNvSpPr/>
      </dsp:nvSpPr>
      <dsp:spPr>
        <a:xfrm>
          <a:off x="0" y="4035916"/>
          <a:ext cx="6900512" cy="491022"/>
        </a:xfrm>
        <a:prstGeom prst="roundRect">
          <a:avLst/>
        </a:prstGeom>
        <a:solidFill>
          <a:schemeClr val="accent5">
            <a:hueOff val="-5406834"/>
            <a:satOff val="-13935"/>
            <a:lumOff val="-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Budget</a:t>
          </a:r>
        </a:p>
      </dsp:txBody>
      <dsp:txXfrm>
        <a:off x="23970" y="4059886"/>
        <a:ext cx="6852572" cy="443082"/>
      </dsp:txXfrm>
    </dsp:sp>
    <dsp:sp modelId="{7A4B994C-0467-458D-B238-4E4544A0D03D}">
      <dsp:nvSpPr>
        <dsp:cNvPr id="0" name=""/>
        <dsp:cNvSpPr/>
      </dsp:nvSpPr>
      <dsp:spPr>
        <a:xfrm>
          <a:off x="0" y="4540369"/>
          <a:ext cx="6900512" cy="491022"/>
        </a:xfrm>
        <a:prstGeom prst="roundRect">
          <a:avLst/>
        </a:prstGeom>
        <a:solidFill>
          <a:schemeClr val="accent5">
            <a:hueOff val="-6082688"/>
            <a:satOff val="-15677"/>
            <a:lumOff val="-10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Budget Narrative</a:t>
          </a:r>
        </a:p>
      </dsp:txBody>
      <dsp:txXfrm>
        <a:off x="23970" y="4564339"/>
        <a:ext cx="6852572" cy="443082"/>
      </dsp:txXfrm>
    </dsp:sp>
    <dsp:sp modelId="{137595B7-615A-4323-BA9C-2A996DC9ED2E}">
      <dsp:nvSpPr>
        <dsp:cNvPr id="0" name=""/>
        <dsp:cNvSpPr/>
      </dsp:nvSpPr>
      <dsp:spPr>
        <a:xfrm>
          <a:off x="0" y="5044822"/>
          <a:ext cx="6900512" cy="491022"/>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Attachments</a:t>
          </a:r>
        </a:p>
      </dsp:txBody>
      <dsp:txXfrm>
        <a:off x="23970" y="5068792"/>
        <a:ext cx="6852572" cy="4430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163792-47B3-4E13-A9CA-6A999A1FD70B}">
      <dsp:nvSpPr>
        <dsp:cNvPr id="0" name=""/>
        <dsp:cNvSpPr/>
      </dsp:nvSpPr>
      <dsp:spPr>
        <a:xfrm>
          <a:off x="0" y="396731"/>
          <a:ext cx="6900512" cy="9639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354076" rIns="535556"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Points of Contact for the grant (CJI will notify these individuals of your award notice) </a:t>
          </a:r>
        </a:p>
      </dsp:txBody>
      <dsp:txXfrm>
        <a:off x="0" y="396731"/>
        <a:ext cx="6900512" cy="963900"/>
      </dsp:txXfrm>
    </dsp:sp>
    <dsp:sp modelId="{1F31143A-946F-4EAA-AD90-BE9128605CCA}">
      <dsp:nvSpPr>
        <dsp:cNvPr id="0" name=""/>
        <dsp:cNvSpPr/>
      </dsp:nvSpPr>
      <dsp:spPr>
        <a:xfrm>
          <a:off x="345025" y="145811"/>
          <a:ext cx="4830358" cy="5018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755650">
            <a:lnSpc>
              <a:spcPct val="90000"/>
            </a:lnSpc>
            <a:spcBef>
              <a:spcPct val="0"/>
            </a:spcBef>
            <a:spcAft>
              <a:spcPct val="35000"/>
            </a:spcAft>
            <a:buNone/>
          </a:pPr>
          <a:r>
            <a:rPr lang="en-US" sz="1700" kern="1200"/>
            <a:t>Contact </a:t>
          </a:r>
        </a:p>
      </dsp:txBody>
      <dsp:txXfrm>
        <a:off x="369523" y="170309"/>
        <a:ext cx="4781362" cy="452844"/>
      </dsp:txXfrm>
    </dsp:sp>
    <dsp:sp modelId="{77F524D7-C608-41DF-A662-A9C731FECC30}">
      <dsp:nvSpPr>
        <dsp:cNvPr id="0" name=""/>
        <dsp:cNvSpPr/>
      </dsp:nvSpPr>
      <dsp:spPr>
        <a:xfrm>
          <a:off x="0" y="1703351"/>
          <a:ext cx="6900512" cy="2302650"/>
        </a:xfrm>
        <a:prstGeom prst="rect">
          <a:avLst/>
        </a:prstGeom>
        <a:solidFill>
          <a:schemeClr val="lt1">
            <a:alpha val="90000"/>
            <a:hueOff val="0"/>
            <a:satOff val="0"/>
            <a:lumOff val="0"/>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354076" rIns="535556"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SAMs Registration must be up-to-date</a:t>
          </a:r>
        </a:p>
        <a:p>
          <a:pPr marL="171450" lvl="1" indent="-171450" algn="l" defTabSz="755650">
            <a:lnSpc>
              <a:spcPct val="90000"/>
            </a:lnSpc>
            <a:spcBef>
              <a:spcPct val="0"/>
            </a:spcBef>
            <a:spcAft>
              <a:spcPct val="15000"/>
            </a:spcAft>
            <a:buChar char="•"/>
          </a:pPr>
          <a:r>
            <a:rPr lang="en-US" sz="1700" kern="1200"/>
            <a:t>Audit </a:t>
          </a:r>
        </a:p>
        <a:p>
          <a:pPr marL="342900" lvl="2" indent="-171450" algn="l" defTabSz="755650">
            <a:lnSpc>
              <a:spcPct val="90000"/>
            </a:lnSpc>
            <a:spcBef>
              <a:spcPct val="0"/>
            </a:spcBef>
            <a:spcAft>
              <a:spcPct val="15000"/>
            </a:spcAft>
            <a:buChar char="•"/>
          </a:pPr>
          <a:r>
            <a:rPr lang="en-US" sz="1700" kern="1200" dirty="0"/>
            <a:t>If you receive more than $750,000 in </a:t>
          </a:r>
          <a:r>
            <a:rPr lang="en-US" sz="1700" b="1" kern="1200" dirty="0"/>
            <a:t>federal</a:t>
          </a:r>
          <a:r>
            <a:rPr lang="en-US" sz="1700" kern="1200" dirty="0"/>
            <a:t> grant funds, you are required to have an audit. This will be requested if CJI is aware that you receive more than $750,000.</a:t>
          </a:r>
        </a:p>
        <a:p>
          <a:pPr marL="342900" lvl="2" indent="-171450" algn="l" defTabSz="755650">
            <a:lnSpc>
              <a:spcPct val="90000"/>
            </a:lnSpc>
            <a:spcBef>
              <a:spcPct val="0"/>
            </a:spcBef>
            <a:spcAft>
              <a:spcPct val="15000"/>
            </a:spcAft>
            <a:buChar char="•"/>
          </a:pPr>
          <a:r>
            <a:rPr lang="en-US" sz="1700" kern="1200" dirty="0"/>
            <a:t>All government agency’s audits are included in the County audit and should all have one attached</a:t>
          </a:r>
        </a:p>
      </dsp:txBody>
      <dsp:txXfrm>
        <a:off x="0" y="1703351"/>
        <a:ext cx="6900512" cy="2302650"/>
      </dsp:txXfrm>
    </dsp:sp>
    <dsp:sp modelId="{45C93E20-3177-4902-B1AB-FFCD3087FE84}">
      <dsp:nvSpPr>
        <dsp:cNvPr id="0" name=""/>
        <dsp:cNvSpPr/>
      </dsp:nvSpPr>
      <dsp:spPr>
        <a:xfrm>
          <a:off x="345025" y="1452431"/>
          <a:ext cx="4830358" cy="501840"/>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755650">
            <a:lnSpc>
              <a:spcPct val="90000"/>
            </a:lnSpc>
            <a:spcBef>
              <a:spcPct val="0"/>
            </a:spcBef>
            <a:spcAft>
              <a:spcPct val="35000"/>
            </a:spcAft>
            <a:buNone/>
          </a:pPr>
          <a:r>
            <a:rPr lang="en-US" sz="1700" kern="1200"/>
            <a:t>Project Information</a:t>
          </a:r>
        </a:p>
      </dsp:txBody>
      <dsp:txXfrm>
        <a:off x="369523" y="1476929"/>
        <a:ext cx="4781362" cy="452844"/>
      </dsp:txXfrm>
    </dsp:sp>
    <dsp:sp modelId="{91A0F981-C60E-40C0-835F-843C807007E6}">
      <dsp:nvSpPr>
        <dsp:cNvPr id="0" name=""/>
        <dsp:cNvSpPr/>
      </dsp:nvSpPr>
      <dsp:spPr>
        <a:xfrm>
          <a:off x="0" y="4348721"/>
          <a:ext cx="6900512" cy="722925"/>
        </a:xfrm>
        <a:prstGeom prst="rect">
          <a:avLst/>
        </a:prstGeom>
        <a:solidFill>
          <a:schemeClr val="lt1">
            <a:alpha val="90000"/>
            <a:hueOff val="0"/>
            <a:satOff val="0"/>
            <a:lumOff val="0"/>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354076" rIns="535556"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a:t>Information about your proposed VOCA Special Projects grant</a:t>
          </a:r>
        </a:p>
      </dsp:txBody>
      <dsp:txXfrm>
        <a:off x="0" y="4348721"/>
        <a:ext cx="6900512" cy="722925"/>
      </dsp:txXfrm>
    </dsp:sp>
    <dsp:sp modelId="{3B15A007-6654-440C-BC15-20CDD4B4FCD6}">
      <dsp:nvSpPr>
        <dsp:cNvPr id="0" name=""/>
        <dsp:cNvSpPr/>
      </dsp:nvSpPr>
      <dsp:spPr>
        <a:xfrm>
          <a:off x="345025" y="4097801"/>
          <a:ext cx="4830358" cy="501840"/>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755650">
            <a:lnSpc>
              <a:spcPct val="90000"/>
            </a:lnSpc>
            <a:spcBef>
              <a:spcPct val="0"/>
            </a:spcBef>
            <a:spcAft>
              <a:spcPct val="35000"/>
            </a:spcAft>
            <a:buNone/>
          </a:pPr>
          <a:r>
            <a:rPr lang="en-US" sz="1700" kern="1200"/>
            <a:t>Programmatic Information</a:t>
          </a:r>
        </a:p>
      </dsp:txBody>
      <dsp:txXfrm>
        <a:off x="369523" y="4122299"/>
        <a:ext cx="4781362" cy="452844"/>
      </dsp:txXfrm>
    </dsp:sp>
    <dsp:sp modelId="{E7ECAAE7-E66A-4D1F-B429-F6CF9A2BE117}">
      <dsp:nvSpPr>
        <dsp:cNvPr id="0" name=""/>
        <dsp:cNvSpPr/>
      </dsp:nvSpPr>
      <dsp:spPr>
        <a:xfrm>
          <a:off x="0" y="5414366"/>
          <a:ext cx="6900512" cy="428400"/>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sp>
    <dsp:sp modelId="{609A768B-ED96-4792-A7C6-0976EA12B222}">
      <dsp:nvSpPr>
        <dsp:cNvPr id="0" name=""/>
        <dsp:cNvSpPr/>
      </dsp:nvSpPr>
      <dsp:spPr>
        <a:xfrm>
          <a:off x="345025" y="5163446"/>
          <a:ext cx="4830358" cy="50184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755650">
            <a:lnSpc>
              <a:spcPct val="90000"/>
            </a:lnSpc>
            <a:spcBef>
              <a:spcPct val="0"/>
            </a:spcBef>
            <a:spcAft>
              <a:spcPct val="35000"/>
            </a:spcAft>
            <a:buNone/>
          </a:pPr>
          <a:r>
            <a:rPr lang="en-US" sz="1700" kern="1200"/>
            <a:t>Problem Statement &amp; Analysis </a:t>
          </a:r>
        </a:p>
      </dsp:txBody>
      <dsp:txXfrm>
        <a:off x="369523" y="5187944"/>
        <a:ext cx="4781362" cy="4528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AD6E08-5C15-4B96-B384-1848772CBB89}">
      <dsp:nvSpPr>
        <dsp:cNvPr id="0" name=""/>
        <dsp:cNvSpPr/>
      </dsp:nvSpPr>
      <dsp:spPr>
        <a:xfrm>
          <a:off x="0" y="342255"/>
          <a:ext cx="6900512" cy="2910599"/>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291592" rIns="535556"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a:t>The goal should directly address the problem identified in the Problem Statement.</a:t>
          </a:r>
        </a:p>
        <a:p>
          <a:pPr marL="114300" lvl="1" indent="-114300" algn="l" defTabSz="622300">
            <a:lnSpc>
              <a:spcPct val="90000"/>
            </a:lnSpc>
            <a:spcBef>
              <a:spcPct val="0"/>
            </a:spcBef>
            <a:spcAft>
              <a:spcPct val="15000"/>
            </a:spcAft>
            <a:buChar char="•"/>
          </a:pPr>
          <a:r>
            <a:rPr lang="en-US" sz="1400" kern="1200"/>
            <a:t>Objectives are the steps needed to achieve goals. Objectives should be concrete, action-oriented, measurable and Specific, Measurable, Achievable, Realistic, Timely (SMART).</a:t>
          </a:r>
        </a:p>
        <a:p>
          <a:pPr marL="228600" lvl="2" indent="-114300" algn="l" defTabSz="622300">
            <a:lnSpc>
              <a:spcPct val="90000"/>
            </a:lnSpc>
            <a:spcBef>
              <a:spcPct val="0"/>
            </a:spcBef>
            <a:spcAft>
              <a:spcPct val="15000"/>
            </a:spcAft>
            <a:buChar char="•"/>
          </a:pPr>
          <a:r>
            <a:rPr lang="en-US" sz="1400" kern="1200"/>
            <a:t>Example of Objective: By September 2022, a minimum of 50 culturally and linguistically appropriate support groups for survivors of domestic violence will be provided. </a:t>
          </a:r>
        </a:p>
        <a:p>
          <a:pPr marL="114300" lvl="1" indent="-114300" algn="l" defTabSz="622300">
            <a:lnSpc>
              <a:spcPct val="90000"/>
            </a:lnSpc>
            <a:spcBef>
              <a:spcPct val="0"/>
            </a:spcBef>
            <a:spcAft>
              <a:spcPct val="15000"/>
            </a:spcAft>
            <a:buChar char="•"/>
          </a:pPr>
          <a:r>
            <a:rPr lang="en-US" sz="1400" kern="1200"/>
            <a:t>Outcomes measure objectives and are criteria for how the program is deemed to be effective.</a:t>
          </a:r>
        </a:p>
        <a:p>
          <a:pPr marL="228600" lvl="2" indent="-114300" algn="l" defTabSz="622300">
            <a:lnSpc>
              <a:spcPct val="90000"/>
            </a:lnSpc>
            <a:spcBef>
              <a:spcPct val="0"/>
            </a:spcBef>
            <a:spcAft>
              <a:spcPct val="15000"/>
            </a:spcAft>
            <a:buChar char="•"/>
          </a:pPr>
          <a:r>
            <a:rPr lang="en-US" sz="1400" kern="1200"/>
            <a:t>Example of Outcome: 85% of participants will indicate that they have learned ways to act in their own best interest. </a:t>
          </a:r>
        </a:p>
      </dsp:txBody>
      <dsp:txXfrm>
        <a:off x="0" y="342255"/>
        <a:ext cx="6900512" cy="2910599"/>
      </dsp:txXfrm>
    </dsp:sp>
    <dsp:sp modelId="{2F50645F-4135-4679-B5AB-27836450C312}">
      <dsp:nvSpPr>
        <dsp:cNvPr id="0" name=""/>
        <dsp:cNvSpPr/>
      </dsp:nvSpPr>
      <dsp:spPr>
        <a:xfrm>
          <a:off x="345025" y="135615"/>
          <a:ext cx="4830358" cy="4132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622300">
            <a:lnSpc>
              <a:spcPct val="90000"/>
            </a:lnSpc>
            <a:spcBef>
              <a:spcPct val="0"/>
            </a:spcBef>
            <a:spcAft>
              <a:spcPct val="35000"/>
            </a:spcAft>
            <a:buNone/>
          </a:pPr>
          <a:r>
            <a:rPr lang="en-US" sz="1400" kern="1200"/>
            <a:t>Goal, Objective, and Outcomes</a:t>
          </a:r>
        </a:p>
      </dsp:txBody>
      <dsp:txXfrm>
        <a:off x="365200" y="155790"/>
        <a:ext cx="4790008" cy="372930"/>
      </dsp:txXfrm>
    </dsp:sp>
    <dsp:sp modelId="{2375F742-61FF-4732-A683-B48767F1F6F6}">
      <dsp:nvSpPr>
        <dsp:cNvPr id="0" name=""/>
        <dsp:cNvSpPr/>
      </dsp:nvSpPr>
      <dsp:spPr>
        <a:xfrm>
          <a:off x="0" y="3535095"/>
          <a:ext cx="6900512" cy="595350"/>
        </a:xfrm>
        <a:prstGeom prst="rect">
          <a:avLst/>
        </a:prstGeom>
        <a:solidFill>
          <a:schemeClr val="lt1">
            <a:alpha val="90000"/>
            <a:hueOff val="0"/>
            <a:satOff val="0"/>
            <a:lumOff val="0"/>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291592" rIns="535556"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a:t>What? Who? Where? Why? When? How?</a:t>
          </a:r>
        </a:p>
      </dsp:txBody>
      <dsp:txXfrm>
        <a:off x="0" y="3535095"/>
        <a:ext cx="6900512" cy="595350"/>
      </dsp:txXfrm>
    </dsp:sp>
    <dsp:sp modelId="{D2282E75-9A52-47B2-9850-707EC2631640}">
      <dsp:nvSpPr>
        <dsp:cNvPr id="0" name=""/>
        <dsp:cNvSpPr/>
      </dsp:nvSpPr>
      <dsp:spPr>
        <a:xfrm>
          <a:off x="345025" y="3328455"/>
          <a:ext cx="4830358" cy="413280"/>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622300">
            <a:lnSpc>
              <a:spcPct val="90000"/>
            </a:lnSpc>
            <a:spcBef>
              <a:spcPct val="0"/>
            </a:spcBef>
            <a:spcAft>
              <a:spcPct val="35000"/>
            </a:spcAft>
            <a:buNone/>
          </a:pPr>
          <a:r>
            <a:rPr lang="en-US" sz="1400" kern="1200"/>
            <a:t>Program Description</a:t>
          </a:r>
        </a:p>
      </dsp:txBody>
      <dsp:txXfrm>
        <a:off x="365200" y="3348630"/>
        <a:ext cx="4790008" cy="372930"/>
      </dsp:txXfrm>
    </dsp:sp>
    <dsp:sp modelId="{1E734C95-4555-46ED-B5A1-04D77E298A53}">
      <dsp:nvSpPr>
        <dsp:cNvPr id="0" name=""/>
        <dsp:cNvSpPr/>
      </dsp:nvSpPr>
      <dsp:spPr>
        <a:xfrm>
          <a:off x="0" y="4412685"/>
          <a:ext cx="6900512" cy="352800"/>
        </a:xfrm>
        <a:prstGeom prst="rect">
          <a:avLst/>
        </a:prstGeom>
        <a:solidFill>
          <a:schemeClr val="lt1">
            <a:alpha val="90000"/>
            <a:hueOff val="0"/>
            <a:satOff val="0"/>
            <a:lumOff val="0"/>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dsp:style>
    </dsp:sp>
    <dsp:sp modelId="{42464100-1A15-43B8-A193-594673EB7AFF}">
      <dsp:nvSpPr>
        <dsp:cNvPr id="0" name=""/>
        <dsp:cNvSpPr/>
      </dsp:nvSpPr>
      <dsp:spPr>
        <a:xfrm>
          <a:off x="345025" y="4206045"/>
          <a:ext cx="4830358" cy="413280"/>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622300">
            <a:lnSpc>
              <a:spcPct val="90000"/>
            </a:lnSpc>
            <a:spcBef>
              <a:spcPct val="0"/>
            </a:spcBef>
            <a:spcAft>
              <a:spcPct val="35000"/>
            </a:spcAft>
            <a:buNone/>
          </a:pPr>
          <a:r>
            <a:rPr lang="en-US" sz="1400" kern="1200"/>
            <a:t>Evidence Based/Best Practice</a:t>
          </a:r>
        </a:p>
      </dsp:txBody>
      <dsp:txXfrm>
        <a:off x="365200" y="4226220"/>
        <a:ext cx="4790008" cy="372930"/>
      </dsp:txXfrm>
    </dsp:sp>
    <dsp:sp modelId="{A812EBE4-F34C-4D49-8727-A75AF6A794D7}">
      <dsp:nvSpPr>
        <dsp:cNvPr id="0" name=""/>
        <dsp:cNvSpPr/>
      </dsp:nvSpPr>
      <dsp:spPr>
        <a:xfrm>
          <a:off x="0" y="5047725"/>
          <a:ext cx="6900512" cy="352800"/>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sp>
    <dsp:sp modelId="{DB0F20A0-FC57-4E86-8A25-0798C33B4C8E}">
      <dsp:nvSpPr>
        <dsp:cNvPr id="0" name=""/>
        <dsp:cNvSpPr/>
      </dsp:nvSpPr>
      <dsp:spPr>
        <a:xfrm>
          <a:off x="345025" y="4841085"/>
          <a:ext cx="4830358" cy="41328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622300">
            <a:lnSpc>
              <a:spcPct val="90000"/>
            </a:lnSpc>
            <a:spcBef>
              <a:spcPct val="0"/>
            </a:spcBef>
            <a:spcAft>
              <a:spcPct val="35000"/>
            </a:spcAft>
            <a:buNone/>
          </a:pPr>
          <a:r>
            <a:rPr lang="en-US" sz="1400" kern="1200"/>
            <a:t>Use of Volunteers</a:t>
          </a:r>
        </a:p>
      </dsp:txBody>
      <dsp:txXfrm>
        <a:off x="365200" y="4861260"/>
        <a:ext cx="4790008" cy="37293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3C916A-A417-491C-824A-02826BE2D1AE}" type="datetimeFigureOut">
              <a:rPr lang="en-US" smtClean="0"/>
              <a:t>7/14/2021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0CB258-05D8-4DC4-A083-0A2988749BCD}" type="slidenum">
              <a:rPr lang="en-US" smtClean="0"/>
              <a:t>‹#›</a:t>
            </a:fld>
            <a:endParaRPr lang="en-US"/>
          </a:p>
        </p:txBody>
      </p:sp>
    </p:spTree>
    <p:extLst>
      <p:ext uri="{BB962C8B-B14F-4D97-AF65-F5344CB8AC3E}">
        <p14:creationId xmlns:p14="http://schemas.microsoft.com/office/powerpoint/2010/main" val="3363848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0CB258-05D8-4DC4-A083-0A2988749BCD}" type="slidenum">
              <a:rPr lang="en-US" smtClean="0"/>
              <a:t>8</a:t>
            </a:fld>
            <a:endParaRPr lang="en-US"/>
          </a:p>
        </p:txBody>
      </p:sp>
    </p:spTree>
    <p:extLst>
      <p:ext uri="{BB962C8B-B14F-4D97-AF65-F5344CB8AC3E}">
        <p14:creationId xmlns:p14="http://schemas.microsoft.com/office/powerpoint/2010/main" val="2545470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access the different components of the application you will need to navigate to the forms menu. </a:t>
            </a:r>
          </a:p>
        </p:txBody>
      </p:sp>
      <p:sp>
        <p:nvSpPr>
          <p:cNvPr id="4" name="Slide Number Placeholder 3"/>
          <p:cNvSpPr>
            <a:spLocks noGrp="1"/>
          </p:cNvSpPr>
          <p:nvPr>
            <p:ph type="sldNum" sz="quarter" idx="5"/>
          </p:nvPr>
        </p:nvSpPr>
        <p:spPr/>
        <p:txBody>
          <a:bodyPr/>
          <a:lstStyle/>
          <a:p>
            <a:fld id="{590CB258-05D8-4DC4-A083-0A2988749BCD}" type="slidenum">
              <a:rPr lang="en-US" smtClean="0"/>
              <a:t>13</a:t>
            </a:fld>
            <a:endParaRPr lang="en-US"/>
          </a:p>
        </p:txBody>
      </p:sp>
    </p:spTree>
    <p:extLst>
      <p:ext uri="{BB962C8B-B14F-4D97-AF65-F5344CB8AC3E}">
        <p14:creationId xmlns:p14="http://schemas.microsoft.com/office/powerpoint/2010/main" val="443259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0EEE2-7B92-49DB-B144-F46281280F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DB8AFFB-83C0-4C1A-A500-A57D6F196C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8BBC4A-8487-4B18-A927-496E7550D3C0}"/>
              </a:ext>
            </a:extLst>
          </p:cNvPr>
          <p:cNvSpPr>
            <a:spLocks noGrp="1"/>
          </p:cNvSpPr>
          <p:nvPr>
            <p:ph type="dt" sz="half" idx="10"/>
          </p:nvPr>
        </p:nvSpPr>
        <p:spPr/>
        <p:txBody>
          <a:bodyPr/>
          <a:lstStyle/>
          <a:p>
            <a:fld id="{E82583CB-9AB2-4DEE-AD7F-5DD412C7139E}" type="datetimeFigureOut">
              <a:rPr lang="en-US" smtClean="0"/>
              <a:t>7/14/2021</a:t>
            </a:fld>
            <a:endParaRPr lang="en-US"/>
          </a:p>
        </p:txBody>
      </p:sp>
      <p:sp>
        <p:nvSpPr>
          <p:cNvPr id="5" name="Footer Placeholder 4">
            <a:extLst>
              <a:ext uri="{FF2B5EF4-FFF2-40B4-BE49-F238E27FC236}">
                <a16:creationId xmlns:a16="http://schemas.microsoft.com/office/drawing/2014/main" id="{CE19B597-6ED7-44AB-BEEE-FB71C4A613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A45168-9DB6-41F7-91C5-8885935D8F5E}"/>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2810547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ED02B-9570-40D4-9F43-5ADA9A087FA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49BB18-7E86-4FBA-ADCD-4CED4EC678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F8A3EE-01B2-4148-82FC-01492D80EDDA}"/>
              </a:ext>
            </a:extLst>
          </p:cNvPr>
          <p:cNvSpPr>
            <a:spLocks noGrp="1"/>
          </p:cNvSpPr>
          <p:nvPr>
            <p:ph type="dt" sz="half" idx="10"/>
          </p:nvPr>
        </p:nvSpPr>
        <p:spPr/>
        <p:txBody>
          <a:bodyPr/>
          <a:lstStyle/>
          <a:p>
            <a:fld id="{E82583CB-9AB2-4DEE-AD7F-5DD412C7139E}" type="datetimeFigureOut">
              <a:rPr lang="en-US" smtClean="0"/>
              <a:t>7/14/2021</a:t>
            </a:fld>
            <a:endParaRPr lang="en-US"/>
          </a:p>
        </p:txBody>
      </p:sp>
      <p:sp>
        <p:nvSpPr>
          <p:cNvPr id="5" name="Footer Placeholder 4">
            <a:extLst>
              <a:ext uri="{FF2B5EF4-FFF2-40B4-BE49-F238E27FC236}">
                <a16:creationId xmlns:a16="http://schemas.microsoft.com/office/drawing/2014/main" id="{F4B02947-524D-42F6-93C9-B7490F7B0A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3A8A7E-D1FC-4C7F-BF5C-46FBAED8A490}"/>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1382301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49C8FC-1434-4CE5-9959-32367E4743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2C0767-619D-4FBF-B0A6-AA006F55DB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6DC66B-3C5F-490B-8FBE-BA6611CA54AE}"/>
              </a:ext>
            </a:extLst>
          </p:cNvPr>
          <p:cNvSpPr>
            <a:spLocks noGrp="1"/>
          </p:cNvSpPr>
          <p:nvPr>
            <p:ph type="dt" sz="half" idx="10"/>
          </p:nvPr>
        </p:nvSpPr>
        <p:spPr/>
        <p:txBody>
          <a:bodyPr/>
          <a:lstStyle/>
          <a:p>
            <a:fld id="{E82583CB-9AB2-4DEE-AD7F-5DD412C7139E}" type="datetimeFigureOut">
              <a:rPr lang="en-US" smtClean="0"/>
              <a:t>7/14/2021</a:t>
            </a:fld>
            <a:endParaRPr lang="en-US"/>
          </a:p>
        </p:txBody>
      </p:sp>
      <p:sp>
        <p:nvSpPr>
          <p:cNvPr id="5" name="Footer Placeholder 4">
            <a:extLst>
              <a:ext uri="{FF2B5EF4-FFF2-40B4-BE49-F238E27FC236}">
                <a16:creationId xmlns:a16="http://schemas.microsoft.com/office/drawing/2014/main" id="{556AD1CC-BE43-4307-862E-5DB47D6469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E9BF71-2E20-4401-BA41-F947464BA85E}"/>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3352523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8601D-76EB-44CF-90D9-5DFA76EF0E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1C4241-EA74-4C3E-A224-0F9A6A274E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114AEE-7B6B-48BF-B171-F3D4296120A5}"/>
              </a:ext>
            </a:extLst>
          </p:cNvPr>
          <p:cNvSpPr>
            <a:spLocks noGrp="1"/>
          </p:cNvSpPr>
          <p:nvPr>
            <p:ph type="dt" sz="half" idx="10"/>
          </p:nvPr>
        </p:nvSpPr>
        <p:spPr/>
        <p:txBody>
          <a:bodyPr/>
          <a:lstStyle/>
          <a:p>
            <a:fld id="{E82583CB-9AB2-4DEE-AD7F-5DD412C7139E}" type="datetimeFigureOut">
              <a:rPr lang="en-US" smtClean="0"/>
              <a:t>7/14/2021</a:t>
            </a:fld>
            <a:endParaRPr lang="en-US"/>
          </a:p>
        </p:txBody>
      </p:sp>
      <p:sp>
        <p:nvSpPr>
          <p:cNvPr id="5" name="Footer Placeholder 4">
            <a:extLst>
              <a:ext uri="{FF2B5EF4-FFF2-40B4-BE49-F238E27FC236}">
                <a16:creationId xmlns:a16="http://schemas.microsoft.com/office/drawing/2014/main" id="{531F2BAA-4E5D-4544-BBB0-328EFE9193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454BDD-56AB-4200-954A-1FBDD0B94A4C}"/>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274950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42FFE-AE3E-4F47-B09E-50E2B61CA9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83B3F4-69EC-4959-A201-64C971FDD7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1631D1-8452-4F42-A34F-880B6F779276}"/>
              </a:ext>
            </a:extLst>
          </p:cNvPr>
          <p:cNvSpPr>
            <a:spLocks noGrp="1"/>
          </p:cNvSpPr>
          <p:nvPr>
            <p:ph type="dt" sz="half" idx="10"/>
          </p:nvPr>
        </p:nvSpPr>
        <p:spPr/>
        <p:txBody>
          <a:bodyPr/>
          <a:lstStyle/>
          <a:p>
            <a:fld id="{E82583CB-9AB2-4DEE-AD7F-5DD412C7139E}" type="datetimeFigureOut">
              <a:rPr lang="en-US" smtClean="0"/>
              <a:t>7/14/2021</a:t>
            </a:fld>
            <a:endParaRPr lang="en-US"/>
          </a:p>
        </p:txBody>
      </p:sp>
      <p:sp>
        <p:nvSpPr>
          <p:cNvPr id="5" name="Footer Placeholder 4">
            <a:extLst>
              <a:ext uri="{FF2B5EF4-FFF2-40B4-BE49-F238E27FC236}">
                <a16:creationId xmlns:a16="http://schemas.microsoft.com/office/drawing/2014/main" id="{AD1BE5E2-1853-4284-B44F-E7C5C4050F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20E553-F934-4EBE-93FE-1B6EBCE50D9D}"/>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980698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59C2D-26EF-48B0-96A8-B467AA9D7E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E9C61A-3B4D-4260-AF6A-6CAAB0CC67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B5F61C-2A6B-4857-9643-4E5EBD70623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4157A3E-0726-4DCB-A713-5ADC081CAA7A}"/>
              </a:ext>
            </a:extLst>
          </p:cNvPr>
          <p:cNvSpPr>
            <a:spLocks noGrp="1"/>
          </p:cNvSpPr>
          <p:nvPr>
            <p:ph type="dt" sz="half" idx="10"/>
          </p:nvPr>
        </p:nvSpPr>
        <p:spPr/>
        <p:txBody>
          <a:bodyPr/>
          <a:lstStyle/>
          <a:p>
            <a:fld id="{E82583CB-9AB2-4DEE-AD7F-5DD412C7139E}" type="datetimeFigureOut">
              <a:rPr lang="en-US" smtClean="0"/>
              <a:t>7/14/2021</a:t>
            </a:fld>
            <a:endParaRPr lang="en-US"/>
          </a:p>
        </p:txBody>
      </p:sp>
      <p:sp>
        <p:nvSpPr>
          <p:cNvPr id="6" name="Footer Placeholder 5">
            <a:extLst>
              <a:ext uri="{FF2B5EF4-FFF2-40B4-BE49-F238E27FC236}">
                <a16:creationId xmlns:a16="http://schemas.microsoft.com/office/drawing/2014/main" id="{9C853225-8236-47E6-AE84-EA92E2168B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EAD30F-DB28-42AD-AA91-3C96BA4EF2C8}"/>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1007891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D0845-3454-409E-8336-644E371FE7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994943-8223-41D6-8DED-37D7442B03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77EEEA-EB28-45A1-8DF1-DAABE412DC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B88F15-54BA-41AC-889C-818FEECBE9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DF1A90-565E-442A-9D3F-2589BE034F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1221F9-A878-4E8B-9A1F-9AB30948FF9E}"/>
              </a:ext>
            </a:extLst>
          </p:cNvPr>
          <p:cNvSpPr>
            <a:spLocks noGrp="1"/>
          </p:cNvSpPr>
          <p:nvPr>
            <p:ph type="dt" sz="half" idx="10"/>
          </p:nvPr>
        </p:nvSpPr>
        <p:spPr/>
        <p:txBody>
          <a:bodyPr/>
          <a:lstStyle/>
          <a:p>
            <a:fld id="{E82583CB-9AB2-4DEE-AD7F-5DD412C7139E}" type="datetimeFigureOut">
              <a:rPr lang="en-US" smtClean="0"/>
              <a:t>7/14/2021</a:t>
            </a:fld>
            <a:endParaRPr lang="en-US"/>
          </a:p>
        </p:txBody>
      </p:sp>
      <p:sp>
        <p:nvSpPr>
          <p:cNvPr id="8" name="Footer Placeholder 7">
            <a:extLst>
              <a:ext uri="{FF2B5EF4-FFF2-40B4-BE49-F238E27FC236}">
                <a16:creationId xmlns:a16="http://schemas.microsoft.com/office/drawing/2014/main" id="{E1FE67CB-6246-4336-844B-FC8148687C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30FD21-D761-4AE3-BE27-A63885065A3D}"/>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542575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A93B1-0051-4B3F-A6CE-0E4F84A303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4D0B914-D9D6-43B4-BD92-F94131C6832F}"/>
              </a:ext>
            </a:extLst>
          </p:cNvPr>
          <p:cNvSpPr>
            <a:spLocks noGrp="1"/>
          </p:cNvSpPr>
          <p:nvPr>
            <p:ph type="dt" sz="half" idx="10"/>
          </p:nvPr>
        </p:nvSpPr>
        <p:spPr/>
        <p:txBody>
          <a:bodyPr/>
          <a:lstStyle/>
          <a:p>
            <a:fld id="{E82583CB-9AB2-4DEE-AD7F-5DD412C7139E}" type="datetimeFigureOut">
              <a:rPr lang="en-US" smtClean="0"/>
              <a:t>7/14/2021</a:t>
            </a:fld>
            <a:endParaRPr lang="en-US"/>
          </a:p>
        </p:txBody>
      </p:sp>
      <p:sp>
        <p:nvSpPr>
          <p:cNvPr id="4" name="Footer Placeholder 3">
            <a:extLst>
              <a:ext uri="{FF2B5EF4-FFF2-40B4-BE49-F238E27FC236}">
                <a16:creationId xmlns:a16="http://schemas.microsoft.com/office/drawing/2014/main" id="{AFAAD7AF-FDB8-467D-897B-54D3F7FBD6A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99160E8-5BA9-4E6D-B67C-B8E260D94F1C}"/>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704334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71F805-BE54-48BC-BB6F-8082D5E357EE}"/>
              </a:ext>
            </a:extLst>
          </p:cNvPr>
          <p:cNvSpPr>
            <a:spLocks noGrp="1"/>
          </p:cNvSpPr>
          <p:nvPr>
            <p:ph type="dt" sz="half" idx="10"/>
          </p:nvPr>
        </p:nvSpPr>
        <p:spPr/>
        <p:txBody>
          <a:bodyPr/>
          <a:lstStyle/>
          <a:p>
            <a:fld id="{E82583CB-9AB2-4DEE-AD7F-5DD412C7139E}" type="datetimeFigureOut">
              <a:rPr lang="en-US" smtClean="0"/>
              <a:t>7/14/2021</a:t>
            </a:fld>
            <a:endParaRPr lang="en-US"/>
          </a:p>
        </p:txBody>
      </p:sp>
      <p:sp>
        <p:nvSpPr>
          <p:cNvPr id="3" name="Footer Placeholder 2">
            <a:extLst>
              <a:ext uri="{FF2B5EF4-FFF2-40B4-BE49-F238E27FC236}">
                <a16:creationId xmlns:a16="http://schemas.microsoft.com/office/drawing/2014/main" id="{E501935A-E1C4-4C2E-B46E-AC5CE6F0B6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77A1102-457D-44CF-961E-B0E9A5B991CF}"/>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3991590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B99B-55E0-4C55-A87B-6A9D3B530B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BB0D78-3EFB-4289-B007-7C3E18EECB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C78B6C-435D-4A80-BE14-7B2F3F5E61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B72AAD-01D7-46ED-8799-EE98A4C26C7C}"/>
              </a:ext>
            </a:extLst>
          </p:cNvPr>
          <p:cNvSpPr>
            <a:spLocks noGrp="1"/>
          </p:cNvSpPr>
          <p:nvPr>
            <p:ph type="dt" sz="half" idx="10"/>
          </p:nvPr>
        </p:nvSpPr>
        <p:spPr/>
        <p:txBody>
          <a:bodyPr/>
          <a:lstStyle/>
          <a:p>
            <a:fld id="{E82583CB-9AB2-4DEE-AD7F-5DD412C7139E}" type="datetimeFigureOut">
              <a:rPr lang="en-US" smtClean="0"/>
              <a:t>7/14/2021</a:t>
            </a:fld>
            <a:endParaRPr lang="en-US"/>
          </a:p>
        </p:txBody>
      </p:sp>
      <p:sp>
        <p:nvSpPr>
          <p:cNvPr id="6" name="Footer Placeholder 5">
            <a:extLst>
              <a:ext uri="{FF2B5EF4-FFF2-40B4-BE49-F238E27FC236}">
                <a16:creationId xmlns:a16="http://schemas.microsoft.com/office/drawing/2014/main" id="{6A477576-8C0C-4679-9505-99F9A7F23F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927465-2CBC-49AA-B363-9D9CDEAEB834}"/>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1647286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E025-5E40-4A9A-965A-27458D2E76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A751DB-1B0A-4A66-8B34-30CEF0D4F9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20575D0-FBBD-4A95-BE8F-4BFAEB7638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73E055-7AAE-4226-A709-26884101D0FB}"/>
              </a:ext>
            </a:extLst>
          </p:cNvPr>
          <p:cNvSpPr>
            <a:spLocks noGrp="1"/>
          </p:cNvSpPr>
          <p:nvPr>
            <p:ph type="dt" sz="half" idx="10"/>
          </p:nvPr>
        </p:nvSpPr>
        <p:spPr/>
        <p:txBody>
          <a:bodyPr/>
          <a:lstStyle/>
          <a:p>
            <a:fld id="{E82583CB-9AB2-4DEE-AD7F-5DD412C7139E}" type="datetimeFigureOut">
              <a:rPr lang="en-US" smtClean="0"/>
              <a:t>7/14/2021</a:t>
            </a:fld>
            <a:endParaRPr lang="en-US"/>
          </a:p>
        </p:txBody>
      </p:sp>
      <p:sp>
        <p:nvSpPr>
          <p:cNvPr id="6" name="Footer Placeholder 5">
            <a:extLst>
              <a:ext uri="{FF2B5EF4-FFF2-40B4-BE49-F238E27FC236}">
                <a16:creationId xmlns:a16="http://schemas.microsoft.com/office/drawing/2014/main" id="{790D8C90-943E-40A1-9D10-D4320DD15E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C2DF0C-081E-4F00-9E09-BD3E994464E6}"/>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335631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86683B-FAA2-401E-81C1-D88FAF52ED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A38DCA-0ABC-4A93-A413-3FBCA543FC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3DDB30-09EC-419B-8E99-C59D297351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2583CB-9AB2-4DEE-AD7F-5DD412C7139E}" type="datetimeFigureOut">
              <a:rPr lang="en-US" smtClean="0"/>
              <a:t>7/14/2021</a:t>
            </a:fld>
            <a:endParaRPr lang="en-US"/>
          </a:p>
        </p:txBody>
      </p:sp>
      <p:sp>
        <p:nvSpPr>
          <p:cNvPr id="5" name="Footer Placeholder 4">
            <a:extLst>
              <a:ext uri="{FF2B5EF4-FFF2-40B4-BE49-F238E27FC236}">
                <a16:creationId xmlns:a16="http://schemas.microsoft.com/office/drawing/2014/main" id="{84FAE944-D1CB-41A9-A585-1F49D12C56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1FC8182-D2F5-48FB-A3CC-9CE9A43039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138396-70F3-4E3E-8565-FA60BBAEA9DA}" type="slidenum">
              <a:rPr lang="en-US" smtClean="0"/>
              <a:t>‹#›</a:t>
            </a:fld>
            <a:endParaRPr lang="en-US"/>
          </a:p>
        </p:txBody>
      </p:sp>
    </p:spTree>
    <p:extLst>
      <p:ext uri="{BB962C8B-B14F-4D97-AF65-F5344CB8AC3E}">
        <p14:creationId xmlns:p14="http://schemas.microsoft.com/office/powerpoint/2010/main" val="4144516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in.gov/cji/victim-services/resources/"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in.gov/cji/victim-services/voc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51" name="Freeform: Shape 50">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53" name="Freeform: Shape 52">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38B4565-CF0E-409D-A7E9-1E5E1BB79F41}"/>
              </a:ext>
            </a:extLst>
          </p:cNvPr>
          <p:cNvSpPr>
            <a:spLocks noGrp="1"/>
          </p:cNvSpPr>
          <p:nvPr>
            <p:ph type="title"/>
          </p:nvPr>
        </p:nvSpPr>
        <p:spPr>
          <a:xfrm>
            <a:off x="477981" y="1122363"/>
            <a:ext cx="4023360" cy="3204134"/>
          </a:xfrm>
        </p:spPr>
        <p:txBody>
          <a:bodyPr vert="horz" lIns="91440" tIns="45720" rIns="91440" bIns="45720" rtlCol="0" anchor="b">
            <a:normAutofit/>
          </a:bodyPr>
          <a:lstStyle/>
          <a:p>
            <a:br>
              <a:rPr lang="en-US" b="0" i="0" u="none" strike="noStrike" kern="1200" baseline="0">
                <a:solidFill>
                  <a:schemeClr val="tx1"/>
                </a:solidFill>
                <a:latin typeface="+mj-lt"/>
                <a:ea typeface="+mj-ea"/>
                <a:cs typeface="+mj-cs"/>
              </a:rPr>
            </a:br>
            <a:r>
              <a:rPr lang="en-US" b="1" i="0" u="none" strike="noStrike" kern="1200" baseline="0">
                <a:solidFill>
                  <a:schemeClr val="tx1"/>
                </a:solidFill>
                <a:latin typeface="+mj-lt"/>
                <a:ea typeface="+mj-ea"/>
                <a:cs typeface="+mj-cs"/>
              </a:rPr>
              <a:t>2021-2022 </a:t>
            </a:r>
            <a:r>
              <a:rPr lang="en-US" b="1" kern="1200">
                <a:solidFill>
                  <a:schemeClr val="tx1"/>
                </a:solidFill>
                <a:latin typeface="+mj-lt"/>
                <a:ea typeface="+mj-ea"/>
                <a:cs typeface="+mj-cs"/>
              </a:rPr>
              <a:t>VOCA Special Projects RFP Webinar</a:t>
            </a:r>
          </a:p>
        </p:txBody>
      </p:sp>
      <p:sp>
        <p:nvSpPr>
          <p:cNvPr id="9" name="Subtitle 2">
            <a:extLst>
              <a:ext uri="{FF2B5EF4-FFF2-40B4-BE49-F238E27FC236}">
                <a16:creationId xmlns:a16="http://schemas.microsoft.com/office/drawing/2014/main" id="{80B758F4-7E88-411F-8178-09F0D4179539}"/>
              </a:ext>
            </a:extLst>
          </p:cNvPr>
          <p:cNvSpPr txBox="1">
            <a:spLocks/>
          </p:cNvSpPr>
          <p:nvPr/>
        </p:nvSpPr>
        <p:spPr>
          <a:xfrm>
            <a:off x="477981" y="4872922"/>
            <a:ext cx="3933306" cy="12081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600"/>
              </a:spcAft>
              <a:buNone/>
            </a:pPr>
            <a:r>
              <a:rPr lang="en-US" sz="2000" kern="1200">
                <a:solidFill>
                  <a:schemeClr val="tx1"/>
                </a:solidFill>
                <a:latin typeface="+mn-lt"/>
                <a:ea typeface="+mn-ea"/>
                <a:cs typeface="+mn-cs"/>
              </a:rPr>
              <a:t>July 14</a:t>
            </a:r>
            <a:r>
              <a:rPr lang="en-US" sz="2000" kern="1200" baseline="30000">
                <a:solidFill>
                  <a:schemeClr val="tx1"/>
                </a:solidFill>
                <a:latin typeface="+mn-lt"/>
                <a:ea typeface="+mn-ea"/>
                <a:cs typeface="+mn-cs"/>
              </a:rPr>
              <a:t>th</a:t>
            </a:r>
            <a:r>
              <a:rPr lang="en-US" sz="2000" kern="1200">
                <a:solidFill>
                  <a:schemeClr val="tx1"/>
                </a:solidFill>
                <a:latin typeface="+mn-lt"/>
                <a:ea typeface="+mn-ea"/>
                <a:cs typeface="+mn-cs"/>
              </a:rPr>
              <a:t>, 2021</a:t>
            </a:r>
          </a:p>
        </p:txBody>
      </p:sp>
      <p:sp>
        <p:nvSpPr>
          <p:cNvPr id="55" name="Rectangle 5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7" name="Rectangle 5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10" descr="A picture containing drawing&#10;&#10;Description automatically generated">
            <a:extLst>
              <a:ext uri="{FF2B5EF4-FFF2-40B4-BE49-F238E27FC236}">
                <a16:creationId xmlns:a16="http://schemas.microsoft.com/office/drawing/2014/main" id="{48E6F93F-1577-4AB1-AD65-FFEAA2E32693}"/>
              </a:ext>
            </a:extLst>
          </p:cNvPr>
          <p:cNvPicPr>
            <a:picLocks noChangeAspect="1"/>
          </p:cNvPicPr>
          <p:nvPr/>
        </p:nvPicPr>
        <p:blipFill>
          <a:blip r:embed="rId2"/>
          <a:stretch>
            <a:fillRect/>
          </a:stretch>
        </p:blipFill>
        <p:spPr>
          <a:xfrm>
            <a:off x="5414356" y="1094260"/>
            <a:ext cx="6408836" cy="4518228"/>
          </a:xfrm>
          <a:prstGeom prst="rect">
            <a:avLst/>
          </a:prstGeom>
        </p:spPr>
      </p:pic>
    </p:spTree>
    <p:extLst>
      <p:ext uri="{BB962C8B-B14F-4D97-AF65-F5344CB8AC3E}">
        <p14:creationId xmlns:p14="http://schemas.microsoft.com/office/powerpoint/2010/main" val="2106878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8719B0-AE88-4DBF-8EBE-76BFE74AAE72}"/>
              </a:ext>
            </a:extLst>
          </p:cNvPr>
          <p:cNvSpPr>
            <a:spLocks noGrp="1"/>
          </p:cNvSpPr>
          <p:nvPr>
            <p:ph type="title"/>
          </p:nvPr>
        </p:nvSpPr>
        <p:spPr>
          <a:xfrm>
            <a:off x="956826" y="1112969"/>
            <a:ext cx="3937298" cy="4166010"/>
          </a:xfrm>
        </p:spPr>
        <p:txBody>
          <a:bodyPr>
            <a:normAutofit/>
          </a:bodyPr>
          <a:lstStyle/>
          <a:p>
            <a:r>
              <a:rPr lang="en-US" sz="4100">
                <a:solidFill>
                  <a:srgbClr val="FFFFFF"/>
                </a:solidFill>
              </a:rPr>
              <a:t>Steps to initiating an application in IntelliGrants (ICJI’s Grant Management system):</a:t>
            </a:r>
          </a:p>
        </p:txBody>
      </p:sp>
      <p:sp>
        <p:nvSpPr>
          <p:cNvPr id="17" name="Freeform: Shape 16">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09489E01-F566-477D-8BF2-B1B0842C224B}"/>
              </a:ext>
            </a:extLst>
          </p:cNvPr>
          <p:cNvSpPr>
            <a:spLocks noGrp="1"/>
          </p:cNvSpPr>
          <p:nvPr>
            <p:ph idx="1"/>
          </p:nvPr>
        </p:nvSpPr>
        <p:spPr>
          <a:xfrm>
            <a:off x="6096000" y="1112969"/>
            <a:ext cx="5257799" cy="4889350"/>
          </a:xfrm>
        </p:spPr>
        <p:txBody>
          <a:bodyPr anchor="t">
            <a:normAutofit/>
          </a:bodyPr>
          <a:lstStyle/>
          <a:p>
            <a:r>
              <a:rPr lang="en-US" sz="1800" dirty="0"/>
              <a:t>Log into your </a:t>
            </a:r>
            <a:r>
              <a:rPr lang="en-US" sz="1800" dirty="0" err="1"/>
              <a:t>IntelliGrants</a:t>
            </a:r>
            <a:r>
              <a:rPr lang="en-US" sz="1800" dirty="0"/>
              <a:t> account</a:t>
            </a:r>
          </a:p>
          <a:p>
            <a:pPr lvl="1"/>
            <a:r>
              <a:rPr lang="en-US" sz="1800" dirty="0"/>
              <a:t>If you do not have an account, then you can obtain one on the home screen of </a:t>
            </a:r>
            <a:r>
              <a:rPr lang="en-US" sz="1800" dirty="0" err="1"/>
              <a:t>intelligrants</a:t>
            </a:r>
            <a:r>
              <a:rPr lang="en-US" sz="1800" dirty="0"/>
              <a:t> (New User?)</a:t>
            </a:r>
          </a:p>
          <a:p>
            <a:r>
              <a:rPr lang="en-US" sz="1800" dirty="0"/>
              <a:t>On the “</a:t>
            </a:r>
            <a:r>
              <a:rPr lang="en-US" sz="1800" b="1" dirty="0"/>
              <a:t>MY HOME</a:t>
            </a:r>
            <a:r>
              <a:rPr lang="en-US" sz="1800" dirty="0"/>
              <a:t>” page access the “</a:t>
            </a:r>
            <a:r>
              <a:rPr lang="en-US" sz="1800" b="1" dirty="0"/>
              <a:t>VIEW AVAILABLE PROPOSALS</a:t>
            </a:r>
            <a:r>
              <a:rPr lang="en-US" sz="1800" dirty="0"/>
              <a:t>” section</a:t>
            </a:r>
          </a:p>
          <a:p>
            <a:r>
              <a:rPr lang="en-US" sz="1800" dirty="0"/>
              <a:t>Click on </a:t>
            </a:r>
            <a:r>
              <a:rPr lang="en-US" sz="1800" b="1" dirty="0"/>
              <a:t>VIEW OPPORTUNITIES</a:t>
            </a:r>
          </a:p>
          <a:p>
            <a:r>
              <a:rPr lang="en-US" sz="1800" dirty="0" err="1"/>
              <a:t>Intelligrants</a:t>
            </a:r>
            <a:r>
              <a:rPr lang="en-US" sz="1800" dirty="0"/>
              <a:t> will take you to the My Opportunities page </a:t>
            </a:r>
          </a:p>
          <a:p>
            <a:r>
              <a:rPr lang="en-US" sz="1800" dirty="0"/>
              <a:t>Access the </a:t>
            </a:r>
            <a:r>
              <a:rPr lang="en-US" sz="1800" b="1" dirty="0">
                <a:highlight>
                  <a:srgbClr val="FFFF00"/>
                </a:highlight>
              </a:rPr>
              <a:t>2021 VOCA Special Projects Grant </a:t>
            </a:r>
            <a:r>
              <a:rPr lang="en-US" sz="1800" dirty="0"/>
              <a:t> Application </a:t>
            </a:r>
          </a:p>
          <a:p>
            <a:r>
              <a:rPr lang="en-US" sz="1800" dirty="0"/>
              <a:t>Select “</a:t>
            </a:r>
            <a:r>
              <a:rPr lang="en-US" sz="1800" b="1" dirty="0"/>
              <a:t>Apply Now</a:t>
            </a:r>
            <a:r>
              <a:rPr lang="en-US" sz="1800" dirty="0"/>
              <a:t>”</a:t>
            </a:r>
          </a:p>
          <a:p>
            <a:endParaRPr lang="en-US" sz="1800" dirty="0"/>
          </a:p>
        </p:txBody>
      </p:sp>
      <p:sp>
        <p:nvSpPr>
          <p:cNvPr id="23" name="Freeform: Shape 22">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807060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041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Graphical user interface, text, application&#10;&#10;Description automatically generated">
            <a:extLst>
              <a:ext uri="{FF2B5EF4-FFF2-40B4-BE49-F238E27FC236}">
                <a16:creationId xmlns:a16="http://schemas.microsoft.com/office/drawing/2014/main" id="{8CE61732-9E77-4BD2-A7CA-8567731A9EA7}"/>
              </a:ext>
            </a:extLst>
          </p:cNvPr>
          <p:cNvPicPr>
            <a:picLocks noChangeAspect="1"/>
          </p:cNvPicPr>
          <p:nvPr/>
        </p:nvPicPr>
        <p:blipFill>
          <a:blip r:embed="rId2"/>
          <a:stretch>
            <a:fillRect/>
          </a:stretch>
        </p:blipFill>
        <p:spPr>
          <a:xfrm>
            <a:off x="864951" y="643467"/>
            <a:ext cx="10462097" cy="5571066"/>
          </a:xfrm>
          <a:prstGeom prst="rect">
            <a:avLst/>
          </a:prstGeom>
        </p:spPr>
      </p:pic>
      <p:sp>
        <p:nvSpPr>
          <p:cNvPr id="5" name="Rectangle 4">
            <a:extLst>
              <a:ext uri="{FF2B5EF4-FFF2-40B4-BE49-F238E27FC236}">
                <a16:creationId xmlns:a16="http://schemas.microsoft.com/office/drawing/2014/main" id="{9F96209F-BD7C-4EF2-AF02-6F6D60EE3EC4}"/>
              </a:ext>
            </a:extLst>
          </p:cNvPr>
          <p:cNvSpPr/>
          <p:nvPr/>
        </p:nvSpPr>
        <p:spPr>
          <a:xfrm>
            <a:off x="477012" y="4630057"/>
            <a:ext cx="6605959" cy="1584476"/>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4459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4" name="Oval 2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6" name="Arc 2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9E0F03E-5193-4093-8649-6D018FC2F68A}"/>
              </a:ext>
            </a:extLst>
          </p:cNvPr>
          <p:cNvSpPr>
            <a:spLocks noGrp="1"/>
          </p:cNvSpPr>
          <p:nvPr>
            <p:ph type="ctrTitle"/>
          </p:nvPr>
        </p:nvSpPr>
        <p:spPr>
          <a:xfrm>
            <a:off x="4038600" y="1939159"/>
            <a:ext cx="7644627" cy="2751086"/>
          </a:xfrm>
        </p:spPr>
        <p:txBody>
          <a:bodyPr>
            <a:normAutofit/>
          </a:bodyPr>
          <a:lstStyle/>
          <a:p>
            <a:pPr algn="r"/>
            <a:r>
              <a:rPr lang="en-US" dirty="0"/>
              <a:t>VOCA Special Projects Application</a:t>
            </a:r>
          </a:p>
        </p:txBody>
      </p:sp>
    </p:spTree>
    <p:extLst>
      <p:ext uri="{BB962C8B-B14F-4D97-AF65-F5344CB8AC3E}">
        <p14:creationId xmlns:p14="http://schemas.microsoft.com/office/powerpoint/2010/main" val="928515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D1D8088-559A-46A5-A801-CDF0B9476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83E2E96F-17F7-4C8C-BDF1-6BB90A0C1D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2380868"/>
            <a:ext cx="11982332" cy="2087795"/>
            <a:chOff x="143163" y="5763486"/>
            <a:chExt cx="11982332" cy="739555"/>
          </a:xfrm>
        </p:grpSpPr>
        <p:sp>
          <p:nvSpPr>
            <p:cNvPr id="14" name="Rectangle 13">
              <a:extLst>
                <a:ext uri="{FF2B5EF4-FFF2-40B4-BE49-F238E27FC236}">
                  <a16:creationId xmlns:a16="http://schemas.microsoft.com/office/drawing/2014/main" id="{846BD00C-9313-4A22-94F7-3875A46C6D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1EAF30D0-AA67-427C-9938-A2C8A9B5D5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7" name="Rectangle 16">
            <a:extLst>
              <a:ext uri="{FF2B5EF4-FFF2-40B4-BE49-F238E27FC236}">
                <a16:creationId xmlns:a16="http://schemas.microsoft.com/office/drawing/2014/main" id="{3776B14B-F2F4-4825-8DA8-8C7A0F2B39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466344"/>
            <a:ext cx="11111729" cy="591782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A71B861-D41C-41AD-BF12-719ABFB7D4B4}"/>
              </a:ext>
            </a:extLst>
          </p:cNvPr>
          <p:cNvPicPr>
            <a:picLocks noChangeAspect="1"/>
          </p:cNvPicPr>
          <p:nvPr/>
        </p:nvPicPr>
        <p:blipFill>
          <a:blip r:embed="rId3"/>
          <a:stretch>
            <a:fillRect/>
          </a:stretch>
        </p:blipFill>
        <p:spPr>
          <a:xfrm>
            <a:off x="856486" y="632344"/>
            <a:ext cx="10479026" cy="5584841"/>
          </a:xfrm>
          <a:prstGeom prst="rect">
            <a:avLst/>
          </a:prstGeom>
        </p:spPr>
      </p:pic>
      <p:sp>
        <p:nvSpPr>
          <p:cNvPr id="7" name="Rectangle 6">
            <a:extLst>
              <a:ext uri="{FF2B5EF4-FFF2-40B4-BE49-F238E27FC236}">
                <a16:creationId xmlns:a16="http://schemas.microsoft.com/office/drawing/2014/main" id="{088FA468-E0F1-41FD-BD13-403F98CA7B76}"/>
              </a:ext>
            </a:extLst>
          </p:cNvPr>
          <p:cNvSpPr/>
          <p:nvPr/>
        </p:nvSpPr>
        <p:spPr>
          <a:xfrm>
            <a:off x="1755576" y="640815"/>
            <a:ext cx="1443789" cy="4360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00676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9" y="450222"/>
            <a:ext cx="3902420" cy="4235636"/>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B65EC62A-8042-4051-939E-F66C45183A34}"/>
              </a:ext>
            </a:extLst>
          </p:cNvPr>
          <p:cNvSpPr>
            <a:spLocks noGrp="1"/>
          </p:cNvSpPr>
          <p:nvPr>
            <p:ph type="title"/>
          </p:nvPr>
        </p:nvSpPr>
        <p:spPr>
          <a:xfrm>
            <a:off x="734664" y="930530"/>
            <a:ext cx="3361677" cy="3275019"/>
          </a:xfrm>
        </p:spPr>
        <p:txBody>
          <a:bodyPr vert="horz" lIns="91440" tIns="45720" rIns="91440" bIns="45720" rtlCol="0" anchor="ctr">
            <a:normAutofit/>
          </a:bodyPr>
          <a:lstStyle/>
          <a:p>
            <a:r>
              <a:rPr lang="en-US" sz="5000" dirty="0">
                <a:solidFill>
                  <a:srgbClr val="FFFFFF"/>
                </a:solidFill>
              </a:rPr>
              <a:t>Forms that need to be completed:	</a:t>
            </a:r>
          </a:p>
        </p:txBody>
      </p:sp>
      <p:sp>
        <p:nvSpPr>
          <p:cNvPr id="18" name="Rectangle 17">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843002"/>
            <a:ext cx="2391411" cy="1564776"/>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0" name="Rectangle 19">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3417" y="4843002"/>
            <a:ext cx="1351062" cy="1568472"/>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B1B1B"/>
              </a:solidFill>
            </a:endParaRPr>
          </a:p>
        </p:txBody>
      </p:sp>
      <p:graphicFrame>
        <p:nvGraphicFramePr>
          <p:cNvPr id="5" name="Content Placeholder 2">
            <a:extLst>
              <a:ext uri="{FF2B5EF4-FFF2-40B4-BE49-F238E27FC236}">
                <a16:creationId xmlns:a16="http://schemas.microsoft.com/office/drawing/2014/main" id="{965A24CD-D89C-4FA8-A1CB-8ACF31FE87EC}"/>
              </a:ext>
            </a:extLst>
          </p:cNvPr>
          <p:cNvGraphicFramePr>
            <a:graphicFrameLocks noGrp="1"/>
          </p:cNvGraphicFramePr>
          <p:nvPr>
            <p:ph idx="1"/>
            <p:extLst>
              <p:ext uri="{D42A27DB-BD31-4B8C-83A1-F6EECF244321}">
                <p14:modId xmlns:p14="http://schemas.microsoft.com/office/powerpoint/2010/main" val="1051097838"/>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7638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7" name="Content Placeholder 2">
            <a:extLst>
              <a:ext uri="{FF2B5EF4-FFF2-40B4-BE49-F238E27FC236}">
                <a16:creationId xmlns:a16="http://schemas.microsoft.com/office/drawing/2014/main" id="{BE5C1D66-58F3-4DE4-8888-DA3A63E66030}"/>
              </a:ext>
            </a:extLst>
          </p:cNvPr>
          <p:cNvGraphicFramePr>
            <a:graphicFrameLocks noGrp="1"/>
          </p:cNvGraphicFramePr>
          <p:nvPr>
            <p:ph idx="1"/>
            <p:extLst>
              <p:ext uri="{D42A27DB-BD31-4B8C-83A1-F6EECF244321}">
                <p14:modId xmlns:p14="http://schemas.microsoft.com/office/powerpoint/2010/main" val="1209098888"/>
              </p:ext>
            </p:extLst>
          </p:nvPr>
        </p:nvGraphicFramePr>
        <p:xfrm>
          <a:off x="4648018" y="640822"/>
          <a:ext cx="6900512" cy="59885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a:extLst>
              <a:ext uri="{FF2B5EF4-FFF2-40B4-BE49-F238E27FC236}">
                <a16:creationId xmlns:a16="http://schemas.microsoft.com/office/drawing/2014/main" id="{C2CD000D-CDE6-44EA-87AE-6E773CDF0E46}"/>
              </a:ext>
            </a:extLst>
          </p:cNvPr>
          <p:cNvSpPr txBox="1"/>
          <p:nvPr/>
        </p:nvSpPr>
        <p:spPr>
          <a:xfrm>
            <a:off x="603504" y="2459504"/>
            <a:ext cx="3404092" cy="1938992"/>
          </a:xfrm>
          <a:prstGeom prst="rect">
            <a:avLst/>
          </a:prstGeom>
          <a:noFill/>
        </p:spPr>
        <p:txBody>
          <a:bodyPr wrap="square" rtlCol="0">
            <a:spAutoFit/>
          </a:bodyPr>
          <a:lstStyle/>
          <a:p>
            <a:pPr algn="ctr"/>
            <a:r>
              <a:rPr lang="en-US" sz="4000" dirty="0"/>
              <a:t>Forms to be Completed (continued)</a:t>
            </a:r>
          </a:p>
        </p:txBody>
      </p:sp>
    </p:spTree>
    <p:extLst>
      <p:ext uri="{BB962C8B-B14F-4D97-AF65-F5344CB8AC3E}">
        <p14:creationId xmlns:p14="http://schemas.microsoft.com/office/powerpoint/2010/main" val="1888323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Content Placeholder 2">
            <a:extLst>
              <a:ext uri="{FF2B5EF4-FFF2-40B4-BE49-F238E27FC236}">
                <a16:creationId xmlns:a16="http://schemas.microsoft.com/office/drawing/2014/main" id="{F77B6EF8-935C-47E6-9DDB-225A7C4F1031}"/>
              </a:ext>
            </a:extLst>
          </p:cNvPr>
          <p:cNvGraphicFramePr>
            <a:graphicFrameLocks noGrp="1"/>
          </p:cNvGraphicFramePr>
          <p:nvPr>
            <p:ph idx="1"/>
            <p:extLst>
              <p:ext uri="{D42A27DB-BD31-4B8C-83A1-F6EECF244321}">
                <p14:modId xmlns:p14="http://schemas.microsoft.com/office/powerpoint/2010/main" val="3733856366"/>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a:extLst>
              <a:ext uri="{FF2B5EF4-FFF2-40B4-BE49-F238E27FC236}">
                <a16:creationId xmlns:a16="http://schemas.microsoft.com/office/drawing/2014/main" id="{05AE4351-91C0-486A-A710-B59E654E7AF8}"/>
              </a:ext>
            </a:extLst>
          </p:cNvPr>
          <p:cNvSpPr txBox="1"/>
          <p:nvPr/>
        </p:nvSpPr>
        <p:spPr>
          <a:xfrm>
            <a:off x="643470" y="2439396"/>
            <a:ext cx="3404092" cy="1938992"/>
          </a:xfrm>
          <a:prstGeom prst="rect">
            <a:avLst/>
          </a:prstGeom>
          <a:noFill/>
        </p:spPr>
        <p:txBody>
          <a:bodyPr wrap="square" rtlCol="0">
            <a:spAutoFit/>
          </a:bodyPr>
          <a:lstStyle/>
          <a:p>
            <a:pPr algn="ctr"/>
            <a:r>
              <a:rPr lang="en-US" sz="4000" dirty="0"/>
              <a:t>Forms to be Completed (continued)</a:t>
            </a:r>
          </a:p>
        </p:txBody>
      </p:sp>
    </p:spTree>
    <p:extLst>
      <p:ext uri="{BB962C8B-B14F-4D97-AF65-F5344CB8AC3E}">
        <p14:creationId xmlns:p14="http://schemas.microsoft.com/office/powerpoint/2010/main" val="2182162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8"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7" name="TextBox 6">
            <a:extLst>
              <a:ext uri="{FF2B5EF4-FFF2-40B4-BE49-F238E27FC236}">
                <a16:creationId xmlns:a16="http://schemas.microsoft.com/office/drawing/2014/main" id="{7879E9A9-AF63-4C44-B52A-C6CE4D4EC6D8}"/>
              </a:ext>
            </a:extLst>
          </p:cNvPr>
          <p:cNvSpPr txBox="1"/>
          <p:nvPr/>
        </p:nvSpPr>
        <p:spPr>
          <a:xfrm>
            <a:off x="6297233" y="518400"/>
            <a:ext cx="4771607" cy="5837949"/>
          </a:xfrm>
          <a:prstGeom prst="rect">
            <a:avLst/>
          </a:prstGeom>
        </p:spPr>
        <p:txBody>
          <a:bodyPr vert="horz" lIns="91440" tIns="45720" rIns="91440" bIns="45720" rtlCol="0" anchor="ctr">
            <a:normAutofit/>
          </a:bodyPr>
          <a:lstStyle/>
          <a:p>
            <a:pPr marL="342900" indent="-342900">
              <a:lnSpc>
                <a:spcPct val="90000"/>
              </a:lnSpc>
              <a:spcAft>
                <a:spcPts val="600"/>
              </a:spcAft>
              <a:buFontTx/>
              <a:buChar char="-"/>
            </a:pPr>
            <a:r>
              <a:rPr lang="en-US" sz="2000" b="0" i="0" u="none" strike="noStrike" baseline="0" dirty="0">
                <a:solidFill>
                  <a:schemeClr val="tx1">
                    <a:alpha val="80000"/>
                  </a:schemeClr>
                </a:solidFill>
              </a:rPr>
              <a:t>All grants from ICJI Victim Services are reimbursement grants, which means that agency must first </a:t>
            </a:r>
            <a:r>
              <a:rPr lang="en-US" sz="2000" dirty="0">
                <a:solidFill>
                  <a:schemeClr val="tx1">
                    <a:alpha val="80000"/>
                  </a:schemeClr>
                </a:solidFill>
              </a:rPr>
              <a:t>incur</a:t>
            </a:r>
            <a:r>
              <a:rPr lang="en-US" sz="2000" b="0" i="0" u="none" strike="noStrike" baseline="0" dirty="0">
                <a:solidFill>
                  <a:schemeClr val="tx1">
                    <a:alpha val="80000"/>
                  </a:schemeClr>
                </a:solidFill>
              </a:rPr>
              <a:t> the expense prior to CJI reimbursing for the expense. Verification of expenses along with verification of payment of expenses must be provided to ICJI on a monthly or quarterly basis prior to reimbursement of expenses by ICJI. </a:t>
            </a:r>
          </a:p>
          <a:p>
            <a:pPr marL="342900" indent="-342900">
              <a:lnSpc>
                <a:spcPct val="90000"/>
              </a:lnSpc>
              <a:spcAft>
                <a:spcPts val="600"/>
              </a:spcAft>
              <a:buFontTx/>
              <a:buChar char="-"/>
            </a:pPr>
            <a:r>
              <a:rPr lang="en-US" sz="2000" dirty="0">
                <a:solidFill>
                  <a:schemeClr val="tx1">
                    <a:alpha val="80000"/>
                  </a:schemeClr>
                </a:solidFill>
              </a:rPr>
              <a:t>Match Requirement for VOCA is 20%</a:t>
            </a:r>
          </a:p>
        </p:txBody>
      </p:sp>
      <p:sp>
        <p:nvSpPr>
          <p:cNvPr id="20"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22" name="Straight Connector 21">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42B2F10F-2250-46B1-975F-930C14686450}"/>
              </a:ext>
            </a:extLst>
          </p:cNvPr>
          <p:cNvSpPr txBox="1"/>
          <p:nvPr/>
        </p:nvSpPr>
        <p:spPr>
          <a:xfrm>
            <a:off x="1045332" y="2455750"/>
            <a:ext cx="4050579" cy="1938992"/>
          </a:xfrm>
          <a:prstGeom prst="rect">
            <a:avLst/>
          </a:prstGeom>
          <a:noFill/>
        </p:spPr>
        <p:txBody>
          <a:bodyPr wrap="square" rtlCol="0">
            <a:spAutoFit/>
          </a:bodyPr>
          <a:lstStyle/>
          <a:p>
            <a:pPr algn="ctr"/>
            <a:r>
              <a:rPr lang="en-US" sz="6000" dirty="0">
                <a:solidFill>
                  <a:schemeClr val="bg1"/>
                </a:solidFill>
              </a:rPr>
              <a:t>Important Notes</a:t>
            </a:r>
          </a:p>
        </p:txBody>
      </p:sp>
    </p:spTree>
    <p:extLst>
      <p:ext uri="{BB962C8B-B14F-4D97-AF65-F5344CB8AC3E}">
        <p14:creationId xmlns:p14="http://schemas.microsoft.com/office/powerpoint/2010/main" val="3870931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BF9663-3387-4959-ACD7-3C6FFED90095}"/>
              </a:ext>
            </a:extLst>
          </p:cNvPr>
          <p:cNvSpPr>
            <a:spLocks noGrp="1"/>
          </p:cNvSpPr>
          <p:nvPr>
            <p:ph type="title"/>
          </p:nvPr>
        </p:nvSpPr>
        <p:spPr>
          <a:xfrm>
            <a:off x="1171074" y="1396686"/>
            <a:ext cx="3240506" cy="4064628"/>
          </a:xfrm>
        </p:spPr>
        <p:txBody>
          <a:bodyPr>
            <a:normAutofit/>
          </a:bodyPr>
          <a:lstStyle/>
          <a:p>
            <a:r>
              <a:rPr lang="en-US">
                <a:solidFill>
                  <a:srgbClr val="FFFFFF"/>
                </a:solidFill>
              </a:rPr>
              <a:t>Eligible Budget Items</a:t>
            </a:r>
          </a:p>
        </p:txBody>
      </p:sp>
      <p:sp>
        <p:nvSpPr>
          <p:cNvPr id="2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3"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7AA0CDAC-FCBD-4029-9347-056A7834643C}"/>
              </a:ext>
            </a:extLst>
          </p:cNvPr>
          <p:cNvSpPr>
            <a:spLocks noGrp="1"/>
          </p:cNvSpPr>
          <p:nvPr>
            <p:ph idx="1"/>
          </p:nvPr>
        </p:nvSpPr>
        <p:spPr>
          <a:xfrm>
            <a:off x="5370153" y="1526033"/>
            <a:ext cx="5536397" cy="3935281"/>
          </a:xfrm>
        </p:spPr>
        <p:txBody>
          <a:bodyPr>
            <a:normAutofit/>
          </a:bodyPr>
          <a:lstStyle/>
          <a:p>
            <a:r>
              <a:rPr lang="en-US" sz="2000" b="0" i="0" u="none" strike="noStrike" baseline="0" dirty="0">
                <a:latin typeface="Calibri" panose="020F0502020204030204" pitchFamily="34" charset="0"/>
              </a:rPr>
              <a:t>All projects must (1) be for one-time nonrecurring costs, and (2) support the expansion or enhancement of delivery of direct service to crime victims. Applicants must be able to demonstrate how these one-time expenditures will support the expansion or enhancement of the delivery of direct services to crime victims. VOCA funds may support only the prorated share of an item that is not used exclusively for victim-related activities. If an expense is not used exclusively for VOCA eligible victim services, you may apply only for the prorated items that serve crime victims </a:t>
            </a:r>
            <a:endParaRPr lang="en-US" sz="2000" dirty="0"/>
          </a:p>
        </p:txBody>
      </p:sp>
    </p:spTree>
    <p:extLst>
      <p:ext uri="{BB962C8B-B14F-4D97-AF65-F5344CB8AC3E}">
        <p14:creationId xmlns:p14="http://schemas.microsoft.com/office/powerpoint/2010/main" val="12092409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88002F-97FD-45ED-A6F6-2CCEA9526A68}"/>
              </a:ext>
            </a:extLst>
          </p:cNvPr>
          <p:cNvSpPr>
            <a:spLocks noGrp="1"/>
          </p:cNvSpPr>
          <p:nvPr>
            <p:ph type="title"/>
          </p:nvPr>
        </p:nvSpPr>
        <p:spPr>
          <a:xfrm>
            <a:off x="686834" y="1153572"/>
            <a:ext cx="3200400" cy="4461163"/>
          </a:xfrm>
        </p:spPr>
        <p:txBody>
          <a:bodyPr>
            <a:normAutofit/>
          </a:bodyPr>
          <a:lstStyle/>
          <a:p>
            <a:r>
              <a:rPr lang="en-US">
                <a:solidFill>
                  <a:srgbClr val="FFFFFF"/>
                </a:solidFill>
              </a:rPr>
              <a:t>Examples of Eligible Costs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4" name="Content Placeholder 2">
            <a:extLst>
              <a:ext uri="{FF2B5EF4-FFF2-40B4-BE49-F238E27FC236}">
                <a16:creationId xmlns:a16="http://schemas.microsoft.com/office/drawing/2014/main" id="{4BC16C7D-A00C-4E9E-8843-BF3FE40C3C31}"/>
              </a:ext>
            </a:extLst>
          </p:cNvPr>
          <p:cNvSpPr>
            <a:spLocks noGrp="1"/>
          </p:cNvSpPr>
          <p:nvPr>
            <p:ph idx="1"/>
          </p:nvPr>
        </p:nvSpPr>
        <p:spPr>
          <a:xfrm>
            <a:off x="4447308" y="591344"/>
            <a:ext cx="6906491" cy="5585619"/>
          </a:xfrm>
        </p:spPr>
        <p:txBody>
          <a:bodyPr anchor="ctr">
            <a:normAutofit/>
          </a:bodyPr>
          <a:lstStyle/>
          <a:p>
            <a:r>
              <a:rPr lang="en-US" sz="1500" dirty="0"/>
              <a:t>Public awareness campaigns that raise awareness about crime victimization</a:t>
            </a:r>
          </a:p>
          <a:p>
            <a:r>
              <a:rPr lang="en-US" sz="1500" dirty="0"/>
              <a:t>Education presentations in schools, community centers, and other public forums that are designed to inform crime victims of specific rights and services and provide them with or refer them to services</a:t>
            </a:r>
          </a:p>
          <a:p>
            <a:r>
              <a:rPr lang="en-US" sz="1500" dirty="0"/>
              <a:t>Emergency Assistance to victims</a:t>
            </a:r>
          </a:p>
          <a:p>
            <a:r>
              <a:rPr lang="en-US" sz="1500" dirty="0"/>
              <a:t>ADA facility accessibility (ramp, wheelchair lift)</a:t>
            </a:r>
          </a:p>
          <a:p>
            <a:r>
              <a:rPr lang="en-US" sz="1500" dirty="0"/>
              <a:t>Braille, TTY/TDD Equipment, or other auxiliary aids for deaf and hard of hearing clients</a:t>
            </a:r>
          </a:p>
          <a:p>
            <a:r>
              <a:rPr lang="en-US" sz="1500" dirty="0"/>
              <a:t>Translation of materials and website for direct service, awareness, outreach, or education</a:t>
            </a:r>
          </a:p>
          <a:p>
            <a:r>
              <a:rPr lang="en-US" sz="1500" dirty="0"/>
              <a:t>Development of a database for client services</a:t>
            </a:r>
          </a:p>
          <a:p>
            <a:r>
              <a:rPr lang="en-US" sz="1500" dirty="0"/>
              <a:t>Skills training of service providers, allied professionals, and volunteers to enhance quality of services to crime victims</a:t>
            </a:r>
          </a:p>
          <a:p>
            <a:r>
              <a:rPr lang="en-US" sz="1500" dirty="0"/>
              <a:t>Project evaluations that determine the effectiveness of victim services and services provided to marginalized communities</a:t>
            </a:r>
          </a:p>
          <a:p>
            <a:r>
              <a:rPr lang="en-US" sz="1500" dirty="0"/>
              <a:t>Training materials such as books, training manuals and electronic training resources for direct service providers</a:t>
            </a:r>
          </a:p>
          <a:p>
            <a:r>
              <a:rPr lang="en-US" sz="1500" dirty="0"/>
              <a:t>Website design or redesign (prorated for ineligible activities such as fundraising, lobbying, etc.)</a:t>
            </a:r>
          </a:p>
        </p:txBody>
      </p:sp>
    </p:spTree>
    <p:extLst>
      <p:ext uri="{BB962C8B-B14F-4D97-AF65-F5344CB8AC3E}">
        <p14:creationId xmlns:p14="http://schemas.microsoft.com/office/powerpoint/2010/main" val="1705375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BCE7ED-71B2-4B35-B4CA-65E7EC03B4BE}"/>
              </a:ext>
            </a:extLst>
          </p:cNvPr>
          <p:cNvSpPr>
            <a:spLocks noGrp="1"/>
          </p:cNvSpPr>
          <p:nvPr>
            <p:ph type="title"/>
          </p:nvPr>
        </p:nvSpPr>
        <p:spPr>
          <a:xfrm>
            <a:off x="1524000" y="1293338"/>
            <a:ext cx="9144000" cy="3274592"/>
          </a:xfrm>
        </p:spPr>
        <p:txBody>
          <a:bodyPr vert="horz" lIns="91440" tIns="45720" rIns="91440" bIns="45720" rtlCol="0" anchor="ctr">
            <a:normAutofit/>
          </a:bodyPr>
          <a:lstStyle/>
          <a:p>
            <a:pPr marL="0" indent="0" algn="ctr"/>
            <a:r>
              <a:rPr lang="en-US" sz="2300" b="1" kern="1200">
                <a:solidFill>
                  <a:schemeClr val="tx1"/>
                </a:solidFill>
                <a:latin typeface="+mj-lt"/>
                <a:ea typeface="+mj-ea"/>
                <a:cs typeface="+mj-cs"/>
              </a:rPr>
              <a:t>Thanks for joining us today:</a:t>
            </a:r>
            <a:br>
              <a:rPr lang="en-US" sz="2300" b="1" kern="1200">
                <a:solidFill>
                  <a:schemeClr val="tx1"/>
                </a:solidFill>
                <a:latin typeface="+mj-lt"/>
                <a:ea typeface="+mj-ea"/>
                <a:cs typeface="+mj-cs"/>
              </a:rPr>
            </a:br>
            <a:br>
              <a:rPr lang="en-US" sz="2300" kern="1200">
                <a:solidFill>
                  <a:schemeClr val="tx1"/>
                </a:solidFill>
                <a:latin typeface="+mj-lt"/>
                <a:ea typeface="+mj-ea"/>
                <a:cs typeface="+mj-cs"/>
              </a:rPr>
            </a:br>
            <a:r>
              <a:rPr lang="en-US" sz="2300" kern="1200">
                <a:solidFill>
                  <a:schemeClr val="tx1"/>
                </a:solidFill>
                <a:latin typeface="+mj-lt"/>
                <a:ea typeface="+mj-ea"/>
                <a:cs typeface="+mj-cs"/>
              </a:rPr>
              <a:t>Please keep your lines muted during the presentation. </a:t>
            </a:r>
            <a:br>
              <a:rPr lang="en-US" sz="2300" kern="1200">
                <a:solidFill>
                  <a:schemeClr val="tx1"/>
                </a:solidFill>
                <a:latin typeface="+mj-lt"/>
                <a:ea typeface="+mj-ea"/>
                <a:cs typeface="+mj-cs"/>
              </a:rPr>
            </a:br>
            <a:br>
              <a:rPr lang="en-US" sz="2300" kern="1200">
                <a:solidFill>
                  <a:schemeClr val="tx1"/>
                </a:solidFill>
                <a:latin typeface="+mj-lt"/>
                <a:ea typeface="+mj-ea"/>
                <a:cs typeface="+mj-cs"/>
              </a:rPr>
            </a:br>
            <a:r>
              <a:rPr lang="en-US" sz="2300" kern="1200">
                <a:solidFill>
                  <a:schemeClr val="tx1"/>
                </a:solidFill>
                <a:latin typeface="+mj-lt"/>
                <a:ea typeface="+mj-ea"/>
                <a:cs typeface="+mj-cs"/>
              </a:rPr>
              <a:t>Webinar is being </a:t>
            </a:r>
            <a:r>
              <a:rPr lang="en-US" sz="2300" b="1" kern="1200">
                <a:solidFill>
                  <a:schemeClr val="tx1"/>
                </a:solidFill>
                <a:latin typeface="+mj-lt"/>
                <a:ea typeface="+mj-ea"/>
                <a:cs typeface="+mj-cs"/>
              </a:rPr>
              <a:t>recorded</a:t>
            </a:r>
            <a:r>
              <a:rPr lang="en-US" sz="2300" kern="1200">
                <a:solidFill>
                  <a:schemeClr val="tx1"/>
                </a:solidFill>
                <a:latin typeface="+mj-lt"/>
                <a:ea typeface="+mj-ea"/>
                <a:cs typeface="+mj-cs"/>
              </a:rPr>
              <a:t>. It will be posted on the ICJI website. </a:t>
            </a:r>
            <a:br>
              <a:rPr lang="en-US" sz="2300" kern="1200">
                <a:solidFill>
                  <a:schemeClr val="tx1"/>
                </a:solidFill>
                <a:latin typeface="+mj-lt"/>
                <a:ea typeface="+mj-ea"/>
                <a:cs typeface="+mj-cs"/>
              </a:rPr>
            </a:br>
            <a:br>
              <a:rPr lang="en-US" sz="2300" kern="1200">
                <a:solidFill>
                  <a:schemeClr val="tx1"/>
                </a:solidFill>
                <a:latin typeface="+mj-lt"/>
                <a:ea typeface="+mj-ea"/>
                <a:cs typeface="+mj-cs"/>
              </a:rPr>
            </a:br>
            <a:r>
              <a:rPr lang="en-US" sz="2300" kern="1200">
                <a:solidFill>
                  <a:schemeClr val="tx1"/>
                </a:solidFill>
                <a:latin typeface="+mj-lt"/>
                <a:ea typeface="+mj-ea"/>
                <a:cs typeface="+mj-cs"/>
              </a:rPr>
              <a:t>Questions and Answers at the end. </a:t>
            </a:r>
            <a:br>
              <a:rPr lang="en-US" sz="2300" kern="1200">
                <a:solidFill>
                  <a:schemeClr val="tx1"/>
                </a:solidFill>
                <a:latin typeface="+mj-lt"/>
                <a:ea typeface="+mj-ea"/>
                <a:cs typeface="+mj-cs"/>
              </a:rPr>
            </a:br>
            <a:br>
              <a:rPr lang="en-US" sz="2300" kern="1200">
                <a:solidFill>
                  <a:schemeClr val="tx1"/>
                </a:solidFill>
                <a:latin typeface="+mj-lt"/>
                <a:ea typeface="+mj-ea"/>
                <a:cs typeface="+mj-cs"/>
              </a:rPr>
            </a:br>
            <a:r>
              <a:rPr lang="en-US" sz="2300" kern="1200">
                <a:solidFill>
                  <a:schemeClr val="tx1"/>
                </a:solidFill>
                <a:latin typeface="+mj-lt"/>
                <a:ea typeface="+mj-ea"/>
                <a:cs typeface="+mj-cs"/>
              </a:rPr>
              <a:t>Feel Free to utilize the chat box during the webinar. </a:t>
            </a:r>
            <a:br>
              <a:rPr lang="en-US" sz="2300" kern="1200">
                <a:solidFill>
                  <a:schemeClr val="tx1"/>
                </a:solidFill>
                <a:latin typeface="+mj-lt"/>
                <a:ea typeface="+mj-ea"/>
                <a:cs typeface="+mj-cs"/>
              </a:rPr>
            </a:br>
            <a:endParaRPr lang="en-US" sz="2300" kern="1200">
              <a:solidFill>
                <a:schemeClr val="tx1"/>
              </a:solidFill>
              <a:latin typeface="+mj-lt"/>
              <a:ea typeface="+mj-ea"/>
              <a:cs typeface="+mj-cs"/>
            </a:endParaRPr>
          </a:p>
        </p:txBody>
      </p:sp>
      <p:cxnSp>
        <p:nvCxnSpPr>
          <p:cNvPr id="84" name="Straight Connector 77">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85994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6" name="Rectangle 35">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8" name="Rectangle 37">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58D8F19-1ADA-4878-9DB8-3B8CE8FE5CC0}"/>
              </a:ext>
            </a:extLst>
          </p:cNvPr>
          <p:cNvSpPr>
            <a:spLocks noGrp="1"/>
          </p:cNvSpPr>
          <p:nvPr>
            <p:ph type="title"/>
          </p:nvPr>
        </p:nvSpPr>
        <p:spPr>
          <a:xfrm>
            <a:off x="1115568" y="548640"/>
            <a:ext cx="10168128" cy="1179576"/>
          </a:xfrm>
        </p:spPr>
        <p:txBody>
          <a:bodyPr>
            <a:normAutofit/>
          </a:bodyPr>
          <a:lstStyle/>
          <a:p>
            <a:r>
              <a:rPr lang="en-US" sz="4000" dirty="0"/>
              <a:t>Ineligible Budget Items</a:t>
            </a:r>
          </a:p>
        </p:txBody>
      </p:sp>
      <p:sp>
        <p:nvSpPr>
          <p:cNvPr id="40" name="Rectangle 39">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7DB562AB-138C-45D0-A471-D718AEE15CB8}"/>
              </a:ext>
            </a:extLst>
          </p:cNvPr>
          <p:cNvSpPr>
            <a:spLocks noGrp="1"/>
          </p:cNvSpPr>
          <p:nvPr>
            <p:ph idx="1"/>
          </p:nvPr>
        </p:nvSpPr>
        <p:spPr>
          <a:xfrm>
            <a:off x="1115568" y="2481943"/>
            <a:ext cx="10168128" cy="3695020"/>
          </a:xfrm>
        </p:spPr>
        <p:txBody>
          <a:bodyPr>
            <a:normAutofit/>
          </a:bodyPr>
          <a:lstStyle/>
          <a:p>
            <a:pPr marL="342900" indent="-342900">
              <a:buAutoNum type="arabicParenBoth"/>
            </a:pPr>
            <a:r>
              <a:rPr lang="en-US" sz="1400" b="0" i="0" u="none" strike="noStrike" baseline="0" dirty="0">
                <a:latin typeface="Calibri" panose="020F0502020204030204" pitchFamily="34" charset="0"/>
              </a:rPr>
              <a:t>Administrative costs over 10% of the total grant budget</a:t>
            </a:r>
          </a:p>
          <a:p>
            <a:pPr marL="0" indent="0">
              <a:buNone/>
            </a:pPr>
            <a:r>
              <a:rPr lang="en-US" sz="1400" b="0" i="0" u="none" strike="noStrike" baseline="0" dirty="0">
                <a:latin typeface="Calibri" panose="020F0502020204030204" pitchFamily="34" charset="0"/>
              </a:rPr>
              <a:t>(2) Direct financial assistance to a client such as cash, gift cards, or checks </a:t>
            </a:r>
            <a:endParaRPr lang="en-US" sz="1400" b="0" i="0" u="none" strike="noStrike" baseline="0" dirty="0">
              <a:latin typeface="Times New Roman" panose="02020603050405020304" pitchFamily="18" charset="0"/>
            </a:endParaRPr>
          </a:p>
          <a:p>
            <a:pPr marL="0" indent="0">
              <a:buNone/>
            </a:pPr>
            <a:r>
              <a:rPr lang="en-US" sz="1400" b="0" i="0" u="none" strike="noStrike" baseline="0" dirty="0">
                <a:latin typeface="Calibri" panose="020F0502020204030204" pitchFamily="34" charset="0"/>
              </a:rPr>
              <a:t>(3) Food and beverages</a:t>
            </a:r>
            <a:endParaRPr lang="en-US" sz="1400" b="0" i="0" u="none" strike="noStrike" baseline="0" dirty="0">
              <a:latin typeface="Times New Roman" panose="02020603050405020304" pitchFamily="18" charset="0"/>
            </a:endParaRPr>
          </a:p>
          <a:p>
            <a:pPr marL="0" indent="0">
              <a:buNone/>
            </a:pPr>
            <a:r>
              <a:rPr lang="en-US" sz="1400" b="0" i="0" u="none" strike="noStrike" baseline="0" dirty="0">
                <a:latin typeface="Calibri" panose="020F0502020204030204" pitchFamily="34" charset="0"/>
              </a:rPr>
              <a:t>(4) Lobbying</a:t>
            </a:r>
            <a:r>
              <a:rPr lang="en-US" sz="1400" dirty="0">
                <a:latin typeface="Calibri" panose="020F0502020204030204" pitchFamily="34" charset="0"/>
              </a:rPr>
              <a:t> and/or fundraising</a:t>
            </a:r>
            <a:endParaRPr lang="en-US" sz="1400" b="0" i="0" u="none" strike="noStrike" baseline="0" dirty="0">
              <a:latin typeface="Times New Roman" panose="02020603050405020304" pitchFamily="18" charset="0"/>
            </a:endParaRPr>
          </a:p>
          <a:p>
            <a:pPr marL="0" indent="0">
              <a:buNone/>
            </a:pPr>
            <a:r>
              <a:rPr lang="en-US" sz="1400" b="0" i="0" u="none" strike="noStrike" baseline="0" dirty="0">
                <a:latin typeface="Calibri" panose="020F0502020204030204" pitchFamily="34" charset="0"/>
              </a:rPr>
              <a:t>(5) Immigration fees </a:t>
            </a:r>
            <a:endParaRPr lang="en-US" sz="1400" b="0" i="0" u="none" strike="noStrike" baseline="0" dirty="0">
              <a:latin typeface="Times New Roman" panose="02020603050405020304" pitchFamily="18" charset="0"/>
            </a:endParaRPr>
          </a:p>
          <a:p>
            <a:pPr marL="0" indent="0">
              <a:buNone/>
            </a:pPr>
            <a:r>
              <a:rPr lang="en-US" sz="1400" b="0" i="0" u="none" strike="noStrike" baseline="0" dirty="0">
                <a:latin typeface="Calibri" panose="020F0502020204030204" pitchFamily="34" charset="0"/>
              </a:rPr>
              <a:t>(6) Purchase of real estate, </a:t>
            </a:r>
            <a:endParaRPr lang="en-US" sz="1400" b="0" i="0" u="none" strike="noStrike" baseline="0" dirty="0">
              <a:latin typeface="Times New Roman" panose="02020603050405020304" pitchFamily="18" charset="0"/>
            </a:endParaRPr>
          </a:p>
          <a:p>
            <a:pPr marL="0" indent="0">
              <a:buNone/>
            </a:pPr>
            <a:r>
              <a:rPr lang="en-US" sz="1400" b="0" i="0" u="none" strike="noStrike" baseline="0" dirty="0">
                <a:latin typeface="Calibri" panose="020F0502020204030204" pitchFamily="34" charset="0"/>
              </a:rPr>
              <a:t>(7) Construction, </a:t>
            </a:r>
            <a:endParaRPr lang="en-US" sz="1400" b="0" i="0" u="none" strike="noStrike" baseline="0" dirty="0">
              <a:latin typeface="Times New Roman" panose="02020603050405020304" pitchFamily="18" charset="0"/>
            </a:endParaRPr>
          </a:p>
          <a:p>
            <a:pPr marL="0" indent="0">
              <a:buNone/>
            </a:pPr>
            <a:r>
              <a:rPr lang="en-US" sz="1400" b="0" i="0" u="none" strike="noStrike" baseline="0" dirty="0">
                <a:latin typeface="Calibri" panose="020F0502020204030204" pitchFamily="34" charset="0"/>
              </a:rPr>
              <a:t>(8) Physical modification to buildings, including minor renovations (such as painting or carpeting), </a:t>
            </a:r>
            <a:endParaRPr lang="en-US" sz="1400" b="0" i="0" u="none" strike="noStrike" baseline="0" dirty="0">
              <a:latin typeface="Times New Roman" panose="02020603050405020304" pitchFamily="18" charset="0"/>
            </a:endParaRPr>
          </a:p>
          <a:p>
            <a:pPr marL="0" indent="0">
              <a:buNone/>
            </a:pPr>
            <a:r>
              <a:rPr lang="en-US" sz="1400" b="0" i="0" u="none" strike="noStrike" baseline="0" dirty="0">
                <a:latin typeface="Calibri" panose="020F0502020204030204" pitchFamily="34" charset="0"/>
              </a:rPr>
              <a:t>(</a:t>
            </a:r>
            <a:r>
              <a:rPr lang="en-US" sz="1400" dirty="0">
                <a:latin typeface="Calibri" panose="020F0502020204030204" pitchFamily="34" charset="0"/>
              </a:rPr>
              <a:t>9</a:t>
            </a:r>
            <a:r>
              <a:rPr lang="en-US" sz="1400" b="0" i="0" u="none" strike="noStrike" baseline="0" dirty="0">
                <a:latin typeface="Calibri" panose="020F0502020204030204" pitchFamily="34" charset="0"/>
              </a:rPr>
              <a:t>) Vehicles, </a:t>
            </a:r>
          </a:p>
          <a:p>
            <a:pPr marL="0" indent="0">
              <a:buNone/>
            </a:pPr>
            <a:r>
              <a:rPr lang="en-US" sz="1400" dirty="0">
                <a:latin typeface="Calibri" panose="020F0502020204030204" pitchFamily="34" charset="0"/>
              </a:rPr>
              <a:t>(10) Fuel</a:t>
            </a:r>
            <a:endParaRPr lang="en-US" sz="1400" b="0" i="0" u="none" strike="noStrike" baseline="0" dirty="0">
              <a:latin typeface="Times New Roman" panose="02020603050405020304" pitchFamily="18" charset="0"/>
            </a:endParaRPr>
          </a:p>
          <a:p>
            <a:pPr marL="0" indent="0">
              <a:buNone/>
            </a:pPr>
            <a:r>
              <a:rPr lang="en-US" sz="1400" b="0" i="0" u="none" strike="noStrike" baseline="0" dirty="0">
                <a:latin typeface="Calibri" panose="020F0502020204030204" pitchFamily="34" charset="0"/>
              </a:rPr>
              <a:t>(11) </a:t>
            </a:r>
            <a:r>
              <a:rPr lang="en-US" sz="1400" b="1" i="0" u="none" strike="noStrike" baseline="0" dirty="0">
                <a:latin typeface="Calibri" panose="020F0502020204030204" pitchFamily="34" charset="0"/>
              </a:rPr>
              <a:t>Overtime is allowed but to claim the increased rate, there must be a separate line item in the budget that includes the overtime rate of pay. </a:t>
            </a:r>
            <a:endParaRPr lang="en-US" sz="1400" b="1" i="0" u="none" strike="noStrike" baseline="0" dirty="0">
              <a:latin typeface="Times New Roman" panose="02020603050405020304" pitchFamily="18" charset="0"/>
            </a:endParaRPr>
          </a:p>
          <a:p>
            <a:endParaRPr lang="en-US" sz="1200" dirty="0"/>
          </a:p>
        </p:txBody>
      </p:sp>
    </p:spTree>
    <p:extLst>
      <p:ext uri="{BB962C8B-B14F-4D97-AF65-F5344CB8AC3E}">
        <p14:creationId xmlns:p14="http://schemas.microsoft.com/office/powerpoint/2010/main" val="6227989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7A57295-2710-4920-B99A-4D1FA03A62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78067929-4D33-4306-9E2F-67C49CDDB5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3400" y="465745"/>
            <a:ext cx="11125200" cy="563943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837495-3D71-46FE-9257-2965B78914A2}"/>
              </a:ext>
            </a:extLst>
          </p:cNvPr>
          <p:cNvSpPr>
            <a:spLocks noGrp="1"/>
          </p:cNvSpPr>
          <p:nvPr>
            <p:ph type="title"/>
          </p:nvPr>
        </p:nvSpPr>
        <p:spPr>
          <a:xfrm>
            <a:off x="838200" y="894027"/>
            <a:ext cx="3494362" cy="4782873"/>
          </a:xfrm>
        </p:spPr>
        <p:txBody>
          <a:bodyPr>
            <a:normAutofit/>
          </a:bodyPr>
          <a:lstStyle/>
          <a:p>
            <a:pPr algn="r"/>
            <a:r>
              <a:rPr lang="en-US" dirty="0"/>
              <a:t>Supplanting</a:t>
            </a:r>
            <a:endParaRPr lang="en-US"/>
          </a:p>
        </p:txBody>
      </p:sp>
      <p:cxnSp>
        <p:nvCxnSpPr>
          <p:cNvPr id="12"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1CB4C18-4356-42E1-813C-77D41B78B957}"/>
              </a:ext>
            </a:extLst>
          </p:cNvPr>
          <p:cNvSpPr>
            <a:spLocks noGrp="1"/>
          </p:cNvSpPr>
          <p:nvPr>
            <p:ph idx="1"/>
          </p:nvPr>
        </p:nvSpPr>
        <p:spPr>
          <a:xfrm>
            <a:off x="4976032" y="894027"/>
            <a:ext cx="6377768" cy="4782873"/>
          </a:xfrm>
        </p:spPr>
        <p:txBody>
          <a:bodyPr anchor="ctr">
            <a:normAutofit/>
          </a:bodyPr>
          <a:lstStyle/>
          <a:p>
            <a:r>
              <a:rPr lang="en-US" sz="2400" b="0" i="0" u="none" strike="noStrike" baseline="0" dirty="0">
                <a:latin typeface="Calibri" panose="020F0502020204030204" pitchFamily="34" charset="0"/>
              </a:rPr>
              <a:t>Federal funds must be used to supplement existing funds for program activities and cannot replace or supplant non-federal funds that have been appropriated for the same purpose. </a:t>
            </a:r>
            <a:endParaRPr lang="en-US" sz="2400" dirty="0"/>
          </a:p>
        </p:txBody>
      </p:sp>
    </p:spTree>
    <p:extLst>
      <p:ext uri="{BB962C8B-B14F-4D97-AF65-F5344CB8AC3E}">
        <p14:creationId xmlns:p14="http://schemas.microsoft.com/office/powerpoint/2010/main" val="6022803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A82EF2-C541-4839-BBF0-37222D2DF34B}"/>
              </a:ext>
            </a:extLst>
          </p:cNvPr>
          <p:cNvSpPr>
            <a:spLocks noGrp="1"/>
          </p:cNvSpPr>
          <p:nvPr>
            <p:ph type="title"/>
          </p:nvPr>
        </p:nvSpPr>
        <p:spPr>
          <a:xfrm>
            <a:off x="965199" y="851517"/>
            <a:ext cx="5130795" cy="1461778"/>
          </a:xfrm>
        </p:spPr>
        <p:txBody>
          <a:bodyPr>
            <a:normAutofit/>
          </a:bodyPr>
          <a:lstStyle/>
          <a:p>
            <a:r>
              <a:rPr lang="en-US" sz="4000"/>
              <a:t>Budget Narrative	</a:t>
            </a:r>
          </a:p>
        </p:txBody>
      </p:sp>
      <p:sp>
        <p:nvSpPr>
          <p:cNvPr id="3" name="Content Placeholder 2">
            <a:extLst>
              <a:ext uri="{FF2B5EF4-FFF2-40B4-BE49-F238E27FC236}">
                <a16:creationId xmlns:a16="http://schemas.microsoft.com/office/drawing/2014/main" id="{623D821E-EEB5-4818-BFFB-9F911F606FE8}"/>
              </a:ext>
            </a:extLst>
          </p:cNvPr>
          <p:cNvSpPr>
            <a:spLocks noGrp="1"/>
          </p:cNvSpPr>
          <p:nvPr>
            <p:ph idx="1"/>
          </p:nvPr>
        </p:nvSpPr>
        <p:spPr>
          <a:xfrm>
            <a:off x="965200" y="2470248"/>
            <a:ext cx="4048344" cy="3536236"/>
          </a:xfrm>
        </p:spPr>
        <p:txBody>
          <a:bodyPr>
            <a:normAutofit/>
          </a:bodyPr>
          <a:lstStyle/>
          <a:p>
            <a:r>
              <a:rPr lang="en-US" sz="2000">
                <a:latin typeface="+mj-lt"/>
              </a:rPr>
              <a:t>Be sure all items in the Budget are included in the Budget Narrative.</a:t>
            </a:r>
          </a:p>
          <a:p>
            <a:pPr lvl="1"/>
            <a:r>
              <a:rPr lang="en-US" sz="2000">
                <a:latin typeface="+mj-lt"/>
              </a:rPr>
              <a:t>Ex: Office Supplies (copy paper, pencils, pens)</a:t>
            </a:r>
          </a:p>
          <a:p>
            <a:r>
              <a:rPr lang="en-US" sz="2000">
                <a:latin typeface="+mj-lt"/>
              </a:rPr>
              <a:t>Grant reviewers </a:t>
            </a:r>
            <a:r>
              <a:rPr lang="en-US" sz="2000" b="1" u="sng">
                <a:latin typeface="+mj-lt"/>
              </a:rPr>
              <a:t>are not</a:t>
            </a:r>
            <a:r>
              <a:rPr lang="en-US" sz="2000" b="1">
                <a:latin typeface="+mj-lt"/>
              </a:rPr>
              <a:t> </a:t>
            </a:r>
            <a:r>
              <a:rPr lang="en-US" sz="2000">
                <a:latin typeface="+mj-lt"/>
              </a:rPr>
              <a:t>required to contact you for clarification. </a:t>
            </a:r>
          </a:p>
          <a:p>
            <a:r>
              <a:rPr lang="en-US" sz="2000">
                <a:latin typeface="+mj-lt"/>
              </a:rPr>
              <a:t>Any missing information in this section may disqualify that budget item for funding.</a:t>
            </a:r>
          </a:p>
        </p:txBody>
      </p:sp>
      <p:sp>
        <p:nvSpPr>
          <p:cNvPr id="17" name="Freeform: Shape 16">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Dollar">
            <a:extLst>
              <a:ext uri="{FF2B5EF4-FFF2-40B4-BE49-F238E27FC236}">
                <a16:creationId xmlns:a16="http://schemas.microsoft.com/office/drawing/2014/main" id="{92E7F668-8530-49FD-AB70-54D0B2B299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35330" y="2105470"/>
            <a:ext cx="3217333" cy="3217333"/>
          </a:xfrm>
          <a:prstGeom prst="rect">
            <a:avLst/>
          </a:prstGeom>
        </p:spPr>
      </p:pic>
    </p:spTree>
    <p:extLst>
      <p:ext uri="{BB962C8B-B14F-4D97-AF65-F5344CB8AC3E}">
        <p14:creationId xmlns:p14="http://schemas.microsoft.com/office/powerpoint/2010/main" val="649807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6CA4963-FBF8-4D3C-91C2-A6B597F9157E}"/>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rPr>
              <a:t>Attachments Required:</a:t>
            </a:r>
          </a:p>
        </p:txBody>
      </p:sp>
      <p:sp>
        <p:nvSpPr>
          <p:cNvPr id="3" name="Content Placeholder 2">
            <a:extLst>
              <a:ext uri="{FF2B5EF4-FFF2-40B4-BE49-F238E27FC236}">
                <a16:creationId xmlns:a16="http://schemas.microsoft.com/office/drawing/2014/main" id="{149022E8-465C-4577-8FEC-988E73DCE99C}"/>
              </a:ext>
            </a:extLst>
          </p:cNvPr>
          <p:cNvSpPr>
            <a:spLocks noGrp="1"/>
          </p:cNvSpPr>
          <p:nvPr>
            <p:ph idx="1"/>
          </p:nvPr>
        </p:nvSpPr>
        <p:spPr>
          <a:xfrm>
            <a:off x="685800" y="2571056"/>
            <a:ext cx="11150295" cy="3970714"/>
          </a:xfrm>
        </p:spPr>
        <p:txBody>
          <a:bodyPr>
            <a:normAutofit fontScale="25000" lnSpcReduction="20000"/>
          </a:bodyPr>
          <a:lstStyle/>
          <a:p>
            <a:pPr marL="514350" indent="-514350">
              <a:buAutoNum type="arabicPeriod"/>
            </a:pPr>
            <a:r>
              <a:rPr lang="en-US" sz="7200" dirty="0">
                <a:solidFill>
                  <a:srgbClr val="000000"/>
                </a:solidFill>
              </a:rPr>
              <a:t>Total Agency Budget </a:t>
            </a:r>
          </a:p>
          <a:p>
            <a:pPr lvl="1"/>
            <a:r>
              <a:rPr lang="en-US" sz="7200" dirty="0">
                <a:solidFill>
                  <a:srgbClr val="000000"/>
                </a:solidFill>
              </a:rPr>
              <a:t>Found on ICJI’s website (</a:t>
            </a:r>
            <a:r>
              <a:rPr lang="en-US" sz="7200" dirty="0">
                <a:solidFill>
                  <a:srgbClr val="000000"/>
                </a:solidFill>
                <a:hlinkClick r:id="rId3"/>
              </a:rPr>
              <a:t>https://www.in.gov/cji/victim-services/resources/</a:t>
            </a:r>
            <a:r>
              <a:rPr lang="en-US" sz="7200" dirty="0">
                <a:solidFill>
                  <a:srgbClr val="000000"/>
                </a:solidFill>
              </a:rPr>
              <a:t>) – Nonprofit Applicant Budget Form </a:t>
            </a:r>
          </a:p>
          <a:p>
            <a:pPr marL="514350" indent="-514350">
              <a:buAutoNum type="arabicPeriod"/>
            </a:pPr>
            <a:r>
              <a:rPr lang="en-US" sz="7200" dirty="0">
                <a:solidFill>
                  <a:srgbClr val="000000"/>
                </a:solidFill>
              </a:rPr>
              <a:t>Sustainability Plan </a:t>
            </a:r>
          </a:p>
          <a:p>
            <a:pPr lvl="1"/>
            <a:r>
              <a:rPr lang="en-US" sz="7200" dirty="0">
                <a:solidFill>
                  <a:srgbClr val="000000"/>
                </a:solidFill>
              </a:rPr>
              <a:t>Your plan to maintain the program once the grant funds expire</a:t>
            </a:r>
          </a:p>
          <a:p>
            <a:pPr marL="514350" indent="-514350">
              <a:buAutoNum type="arabicPeriod"/>
            </a:pPr>
            <a:r>
              <a:rPr lang="en-US" sz="7200" dirty="0">
                <a:solidFill>
                  <a:srgbClr val="000000"/>
                </a:solidFill>
              </a:rPr>
              <a:t>Timeline</a:t>
            </a:r>
          </a:p>
          <a:p>
            <a:pPr lvl="1"/>
            <a:r>
              <a:rPr lang="en-US" sz="7200" dirty="0">
                <a:solidFill>
                  <a:srgbClr val="000000"/>
                </a:solidFill>
              </a:rPr>
              <a:t>Outlining the completion of the project/ or expenditures of the grant funds</a:t>
            </a:r>
          </a:p>
          <a:p>
            <a:pPr marL="514350" indent="-514350">
              <a:buAutoNum type="arabicPeriod"/>
            </a:pPr>
            <a:r>
              <a:rPr lang="en-US" sz="7200" dirty="0">
                <a:solidFill>
                  <a:srgbClr val="000000"/>
                </a:solidFill>
              </a:rPr>
              <a:t>Letters of Endorsement</a:t>
            </a:r>
          </a:p>
          <a:p>
            <a:pPr lvl="1"/>
            <a:r>
              <a:rPr lang="en-US" sz="7200" dirty="0">
                <a:solidFill>
                  <a:srgbClr val="000000"/>
                </a:solidFill>
              </a:rPr>
              <a:t>For this program specifically</a:t>
            </a:r>
          </a:p>
          <a:p>
            <a:pPr marL="514350" indent="-514350">
              <a:buAutoNum type="arabicPeriod"/>
            </a:pPr>
            <a:r>
              <a:rPr lang="en-US" sz="7200" dirty="0">
                <a:solidFill>
                  <a:srgbClr val="000000"/>
                </a:solidFill>
              </a:rPr>
              <a:t>Miscellaneous</a:t>
            </a:r>
          </a:p>
          <a:p>
            <a:pPr lvl="1"/>
            <a:r>
              <a:rPr lang="en-US" sz="7200" dirty="0">
                <a:solidFill>
                  <a:srgbClr val="000000"/>
                </a:solidFill>
              </a:rPr>
              <a:t>Job Descriptions for any position listed in personnel</a:t>
            </a:r>
          </a:p>
          <a:p>
            <a:pPr lvl="1"/>
            <a:r>
              <a:rPr lang="en-US" sz="7200" dirty="0">
                <a:solidFill>
                  <a:srgbClr val="000000"/>
                </a:solidFill>
              </a:rPr>
              <a:t>If applicable any contracts</a:t>
            </a:r>
          </a:p>
          <a:p>
            <a:pPr lvl="1"/>
            <a:r>
              <a:rPr lang="en-US" sz="7200" dirty="0">
                <a:solidFill>
                  <a:srgbClr val="000000"/>
                </a:solidFill>
              </a:rPr>
              <a:t>Consultation Form – example on the last page of the RFP</a:t>
            </a:r>
          </a:p>
          <a:p>
            <a:pPr lvl="1"/>
            <a:r>
              <a:rPr lang="en-US" sz="7200" dirty="0">
                <a:solidFill>
                  <a:srgbClr val="000000"/>
                </a:solidFill>
              </a:rPr>
              <a:t>EEOP Certification</a:t>
            </a:r>
          </a:p>
          <a:p>
            <a:pPr lvl="1"/>
            <a:r>
              <a:rPr lang="en-US" sz="7200" dirty="0">
                <a:solidFill>
                  <a:srgbClr val="000000"/>
                </a:solidFill>
              </a:rPr>
              <a:t>Legal Services Certification Form – example also included in the RFP</a:t>
            </a:r>
          </a:p>
          <a:p>
            <a:pPr lvl="1"/>
            <a:endParaRPr lang="en-US" sz="2500" dirty="0">
              <a:solidFill>
                <a:srgbClr val="000000"/>
              </a:solidFill>
            </a:endParaRPr>
          </a:p>
          <a:p>
            <a:pPr marL="514350" indent="-514350">
              <a:buAutoNum type="arabicPeriod"/>
            </a:pPr>
            <a:endParaRPr lang="en-US" sz="1100" dirty="0">
              <a:solidFill>
                <a:srgbClr val="000000"/>
              </a:solidFill>
            </a:endParaRPr>
          </a:p>
          <a:p>
            <a:pPr marL="514350" indent="-514350">
              <a:buAutoNum type="arabicPeriod"/>
            </a:pPr>
            <a:endParaRPr lang="en-US" sz="1100" dirty="0">
              <a:solidFill>
                <a:srgbClr val="000000"/>
              </a:solidFill>
            </a:endParaRPr>
          </a:p>
        </p:txBody>
      </p:sp>
    </p:spTree>
    <p:extLst>
      <p:ext uri="{BB962C8B-B14F-4D97-AF65-F5344CB8AC3E}">
        <p14:creationId xmlns:p14="http://schemas.microsoft.com/office/powerpoint/2010/main" val="15228101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4159DCF-EBAD-4353-9C35-C7CB6F8DDFA3}"/>
              </a:ext>
            </a:extLst>
          </p:cNvPr>
          <p:cNvSpPr>
            <a:spLocks noGrp="1"/>
          </p:cNvSpPr>
          <p:nvPr>
            <p:ph idx="1"/>
          </p:nvPr>
        </p:nvSpPr>
        <p:spPr>
          <a:xfrm>
            <a:off x="836676" y="1338834"/>
            <a:ext cx="10515600" cy="4910328"/>
          </a:xfrm>
        </p:spPr>
        <p:txBody>
          <a:bodyPr>
            <a:normAutofit lnSpcReduction="10000"/>
          </a:bodyPr>
          <a:lstStyle/>
          <a:p>
            <a:endParaRPr lang="en-US" sz="2200" b="0" i="0" u="none" strike="noStrike" baseline="0" dirty="0">
              <a:latin typeface="+mj-lt"/>
            </a:endParaRPr>
          </a:p>
          <a:p>
            <a:r>
              <a:rPr lang="en-US" sz="3200" b="0" i="0" u="none" strike="noStrike" baseline="0" dirty="0">
                <a:latin typeface="+mj-lt"/>
              </a:rPr>
              <a:t> For technical assistance contact the ICJI Helpdesk at CJIHelpDesk@cji.in.gov. Help Desk hours are Monday – Friday, 8:00 am to 4:30 pm ET, except state holidays. </a:t>
            </a:r>
          </a:p>
          <a:p>
            <a:pPr marL="0" indent="0">
              <a:buNone/>
            </a:pPr>
            <a:endParaRPr lang="en-US" sz="3200" b="0" i="0" u="none" strike="noStrike" baseline="0" dirty="0">
              <a:latin typeface="+mj-lt"/>
            </a:endParaRPr>
          </a:p>
          <a:p>
            <a:r>
              <a:rPr lang="en-US" sz="3200" b="1" i="1" u="sng" strike="noStrike" baseline="0" dirty="0">
                <a:latin typeface="+mj-lt"/>
              </a:rPr>
              <a:t>ICJI is not responsible for technical issues with grant submission within 48 hours of grant deadline.</a:t>
            </a:r>
            <a:r>
              <a:rPr lang="en-US" sz="3200" b="1" i="1" u="none" strike="noStrike" baseline="0" dirty="0">
                <a:latin typeface="+mj-lt"/>
              </a:rPr>
              <a:t> </a:t>
            </a:r>
          </a:p>
          <a:p>
            <a:pPr marL="0" indent="0">
              <a:buNone/>
            </a:pPr>
            <a:endParaRPr lang="en-US" sz="3200" b="1" i="0" u="none" strike="noStrike" baseline="0" dirty="0">
              <a:latin typeface="+mj-lt"/>
            </a:endParaRPr>
          </a:p>
          <a:p>
            <a:r>
              <a:rPr lang="en-US" sz="3200" b="0" i="0" u="none" strike="noStrike" baseline="0" dirty="0">
                <a:latin typeface="+mj-lt"/>
              </a:rPr>
              <a:t>For assistance with any other requirements of this solicitation, please contact The Victim Services Division at ICJI. </a:t>
            </a:r>
            <a:r>
              <a:rPr lang="en-US" sz="2200" b="0" i="0" u="none" strike="noStrike" baseline="0" dirty="0">
                <a:latin typeface="+mj-lt"/>
              </a:rPr>
              <a:t>	</a:t>
            </a:r>
          </a:p>
          <a:p>
            <a:endParaRPr lang="en-US" sz="2200" dirty="0"/>
          </a:p>
        </p:txBody>
      </p:sp>
    </p:spTree>
    <p:extLst>
      <p:ext uri="{BB962C8B-B14F-4D97-AF65-F5344CB8AC3E}">
        <p14:creationId xmlns:p14="http://schemas.microsoft.com/office/powerpoint/2010/main" val="25003163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384AD39-8181-44AC-ADF7-6F22D047AB86}"/>
              </a:ext>
            </a:extLst>
          </p:cNvPr>
          <p:cNvSpPr>
            <a:spLocks noGrp="1"/>
          </p:cNvSpPr>
          <p:nvPr>
            <p:ph type="title"/>
          </p:nvPr>
        </p:nvSpPr>
        <p:spPr>
          <a:xfrm>
            <a:off x="3045368" y="2043663"/>
            <a:ext cx="6105194" cy="2031055"/>
          </a:xfrm>
        </p:spPr>
        <p:txBody>
          <a:bodyPr vert="horz" lIns="91440" tIns="45720" rIns="91440" bIns="45720" rtlCol="0" anchor="b">
            <a:normAutofit/>
          </a:bodyPr>
          <a:lstStyle/>
          <a:p>
            <a:pPr algn="ctr"/>
            <a:r>
              <a:rPr lang="en-US" sz="6000" kern="1200">
                <a:solidFill>
                  <a:srgbClr val="FFFFFF"/>
                </a:solidFill>
                <a:latin typeface="+mj-lt"/>
                <a:ea typeface="+mj-ea"/>
                <a:cs typeface="+mj-cs"/>
              </a:rPr>
              <a:t>Questions?</a:t>
            </a:r>
          </a:p>
        </p:txBody>
      </p:sp>
    </p:spTree>
    <p:extLst>
      <p:ext uri="{BB962C8B-B14F-4D97-AF65-F5344CB8AC3E}">
        <p14:creationId xmlns:p14="http://schemas.microsoft.com/office/powerpoint/2010/main" val="8874573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01C9CC24-B375-4226-BF2B-61FADBBA6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084747"/>
            <a:ext cx="12188952" cy="3294207"/>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32">
            <a:extLst>
              <a:ext uri="{FF2B5EF4-FFF2-40B4-BE49-F238E27FC236}">
                <a16:creationId xmlns:a16="http://schemas.microsoft.com/office/drawing/2014/main" id="{39647E21-5366-4638-AC97-D8CD4111EB5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8235" r="8214" b="45501"/>
          <a:stretch>
            <a:fillRect/>
          </a:stretch>
        </p:blipFill>
        <p:spPr>
          <a:xfrm flipV="1">
            <a:off x="0" y="0"/>
            <a:ext cx="12191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2" name="Title 1">
            <a:extLst>
              <a:ext uri="{FF2B5EF4-FFF2-40B4-BE49-F238E27FC236}">
                <a16:creationId xmlns:a16="http://schemas.microsoft.com/office/drawing/2014/main" id="{A4F05089-22C1-42A6-A522-0A64EB043676}"/>
              </a:ext>
            </a:extLst>
          </p:cNvPr>
          <p:cNvSpPr>
            <a:spLocks noGrp="1"/>
          </p:cNvSpPr>
          <p:nvPr>
            <p:ph type="ctrTitle"/>
          </p:nvPr>
        </p:nvSpPr>
        <p:spPr>
          <a:xfrm>
            <a:off x="753925" y="2076450"/>
            <a:ext cx="10684151" cy="1345134"/>
          </a:xfrm>
        </p:spPr>
        <p:txBody>
          <a:bodyPr anchor="ctr">
            <a:normAutofit/>
          </a:bodyPr>
          <a:lstStyle/>
          <a:p>
            <a:r>
              <a:rPr lang="en-US" sz="5600" dirty="0">
                <a:solidFill>
                  <a:srgbClr val="FFFFFF"/>
                </a:solidFill>
              </a:rPr>
              <a:t>Thanks for attending! </a:t>
            </a:r>
          </a:p>
        </p:txBody>
      </p:sp>
      <p:sp>
        <p:nvSpPr>
          <p:cNvPr id="3" name="Subtitle 2">
            <a:extLst>
              <a:ext uri="{FF2B5EF4-FFF2-40B4-BE49-F238E27FC236}">
                <a16:creationId xmlns:a16="http://schemas.microsoft.com/office/drawing/2014/main" id="{79CD831F-E068-4101-87C4-7414642B5E59}"/>
              </a:ext>
            </a:extLst>
          </p:cNvPr>
          <p:cNvSpPr>
            <a:spLocks noGrp="1"/>
          </p:cNvSpPr>
          <p:nvPr>
            <p:ph type="subTitle" idx="1"/>
          </p:nvPr>
        </p:nvSpPr>
        <p:spPr>
          <a:xfrm>
            <a:off x="1171575" y="4473360"/>
            <a:ext cx="9469211" cy="1941508"/>
          </a:xfrm>
        </p:spPr>
        <p:txBody>
          <a:bodyPr anchor="ctr">
            <a:normAutofit lnSpcReduction="10000"/>
          </a:bodyPr>
          <a:lstStyle/>
          <a:p>
            <a:r>
              <a:rPr lang="en-US" sz="2800" dirty="0">
                <a:solidFill>
                  <a:srgbClr val="000000"/>
                </a:solidFill>
              </a:rPr>
              <a:t>Presenter: </a:t>
            </a:r>
          </a:p>
          <a:p>
            <a:r>
              <a:rPr lang="en-US" sz="2800" dirty="0">
                <a:solidFill>
                  <a:srgbClr val="000000"/>
                </a:solidFill>
              </a:rPr>
              <a:t>Max Brown, Victim Services Program Specialist </a:t>
            </a:r>
          </a:p>
          <a:p>
            <a:r>
              <a:rPr lang="en-US" sz="2800" dirty="0">
                <a:solidFill>
                  <a:srgbClr val="000000"/>
                </a:solidFill>
              </a:rPr>
              <a:t>maxbrown@cji.in.gov</a:t>
            </a:r>
          </a:p>
          <a:p>
            <a:r>
              <a:rPr lang="en-US" sz="2800" dirty="0">
                <a:solidFill>
                  <a:srgbClr val="000000"/>
                </a:solidFill>
              </a:rPr>
              <a:t>317-232-2927</a:t>
            </a:r>
          </a:p>
        </p:txBody>
      </p:sp>
    </p:spTree>
    <p:extLst>
      <p:ext uri="{BB962C8B-B14F-4D97-AF65-F5344CB8AC3E}">
        <p14:creationId xmlns:p14="http://schemas.microsoft.com/office/powerpoint/2010/main" val="2190533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 name="Rectangle 91">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4A43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E2ECAE5-AB89-4403-8E17-EC6C44CE65C1}"/>
              </a:ext>
            </a:extLst>
          </p:cNvPr>
          <p:cNvSpPr>
            <a:spLocks noGrp="1"/>
          </p:cNvSpPr>
          <p:nvPr>
            <p:ph type="title"/>
          </p:nvPr>
        </p:nvSpPr>
        <p:spPr>
          <a:xfrm>
            <a:off x="694510" y="1487272"/>
            <a:ext cx="2743200" cy="2743200"/>
          </a:xfrm>
          <a:prstGeom prst="ellipse">
            <a:avLst/>
          </a:prstGeom>
          <a:solidFill>
            <a:srgbClr val="262626"/>
          </a:solidFill>
          <a:ln w="174625" cmpd="thinThick">
            <a:solidFill>
              <a:srgbClr val="262626"/>
            </a:solidFill>
          </a:ln>
        </p:spPr>
        <p:txBody>
          <a:bodyPr>
            <a:normAutofit/>
          </a:bodyPr>
          <a:lstStyle/>
          <a:p>
            <a:pPr algn="ctr"/>
            <a:r>
              <a:rPr lang="en-US" sz="2600">
                <a:solidFill>
                  <a:srgbClr val="FFFFFF"/>
                </a:solidFill>
              </a:rPr>
              <a:t>Accessing the RFP</a:t>
            </a:r>
          </a:p>
        </p:txBody>
      </p:sp>
      <p:sp>
        <p:nvSpPr>
          <p:cNvPr id="3" name="Content Placeholder 2">
            <a:extLst>
              <a:ext uri="{FF2B5EF4-FFF2-40B4-BE49-F238E27FC236}">
                <a16:creationId xmlns:a16="http://schemas.microsoft.com/office/drawing/2014/main" id="{D2CA8FD7-2B68-4A56-92D0-F493D18C5B7A}"/>
              </a:ext>
            </a:extLst>
          </p:cNvPr>
          <p:cNvSpPr>
            <a:spLocks noGrp="1"/>
          </p:cNvSpPr>
          <p:nvPr>
            <p:ph idx="1"/>
          </p:nvPr>
        </p:nvSpPr>
        <p:spPr>
          <a:xfrm>
            <a:off x="4038600" y="4884873"/>
            <a:ext cx="7188199" cy="1292090"/>
          </a:xfrm>
        </p:spPr>
        <p:txBody>
          <a:bodyPr>
            <a:normAutofit lnSpcReduction="10000"/>
          </a:bodyPr>
          <a:lstStyle/>
          <a:p>
            <a:pPr marL="0" indent="0">
              <a:buNone/>
            </a:pPr>
            <a:r>
              <a:rPr lang="en-US" sz="1800" dirty="0"/>
              <a:t>Located on ICJI Website</a:t>
            </a:r>
          </a:p>
          <a:p>
            <a:r>
              <a:rPr lang="en-US" sz="1800" dirty="0"/>
              <a:t>CJI.in.gov </a:t>
            </a:r>
            <a:r>
              <a:rPr lang="en-US" sz="1800" dirty="0">
                <a:sym typeface="Wingdings" panose="05000000000000000000" pitchFamily="2" charset="2"/>
              </a:rPr>
              <a:t> </a:t>
            </a:r>
            <a:r>
              <a:rPr lang="en-US" sz="1800" b="1" i="1" dirty="0">
                <a:sym typeface="Wingdings" panose="05000000000000000000" pitchFamily="2" charset="2"/>
              </a:rPr>
              <a:t>Victim Services</a:t>
            </a:r>
            <a:r>
              <a:rPr lang="en-US" sz="1800" dirty="0">
                <a:sym typeface="Wingdings" panose="05000000000000000000" pitchFamily="2" charset="2"/>
              </a:rPr>
              <a:t>  Bottom of the Page: VOCA Special Projects Grant “Learn More” Request for Proposal</a:t>
            </a:r>
            <a:endParaRPr lang="en-US" sz="1800" dirty="0"/>
          </a:p>
          <a:p>
            <a:r>
              <a:rPr lang="en-US" sz="1800" dirty="0">
                <a:hlinkClick r:id="rId2"/>
              </a:rPr>
              <a:t>https://www.in.gov/cji/victim-services/voca/</a:t>
            </a:r>
            <a:endParaRPr lang="en-US" sz="1800" dirty="0"/>
          </a:p>
          <a:p>
            <a:pPr marL="0" indent="0">
              <a:buNone/>
            </a:pPr>
            <a:endParaRPr lang="en-US" sz="1800" dirty="0"/>
          </a:p>
          <a:p>
            <a:endParaRPr lang="en-US" sz="1800" dirty="0"/>
          </a:p>
          <a:p>
            <a:endParaRPr lang="en-US" sz="1800" dirty="0"/>
          </a:p>
          <a:p>
            <a:endParaRPr lang="en-US" sz="1800" dirty="0"/>
          </a:p>
          <a:p>
            <a:endParaRPr lang="en-US" sz="1800" dirty="0"/>
          </a:p>
          <a:p>
            <a:endParaRPr lang="en-US" sz="1800" dirty="0"/>
          </a:p>
        </p:txBody>
      </p:sp>
      <p:pic>
        <p:nvPicPr>
          <p:cNvPr id="6" name="Picture 5">
            <a:extLst>
              <a:ext uri="{FF2B5EF4-FFF2-40B4-BE49-F238E27FC236}">
                <a16:creationId xmlns:a16="http://schemas.microsoft.com/office/drawing/2014/main" id="{11D10C87-BA58-4A73-A0E4-6C816F8FE3DF}"/>
              </a:ext>
            </a:extLst>
          </p:cNvPr>
          <p:cNvPicPr>
            <a:picLocks noChangeAspect="1"/>
          </p:cNvPicPr>
          <p:nvPr/>
        </p:nvPicPr>
        <p:blipFill>
          <a:blip r:embed="rId3"/>
          <a:stretch>
            <a:fillRect/>
          </a:stretch>
        </p:blipFill>
        <p:spPr>
          <a:xfrm>
            <a:off x="4038600" y="2206862"/>
            <a:ext cx="8120212" cy="2017483"/>
          </a:xfrm>
          <a:prstGeom prst="rect">
            <a:avLst/>
          </a:prstGeom>
        </p:spPr>
      </p:pic>
    </p:spTree>
    <p:extLst>
      <p:ext uri="{BB962C8B-B14F-4D97-AF65-F5344CB8AC3E}">
        <p14:creationId xmlns:p14="http://schemas.microsoft.com/office/powerpoint/2010/main" val="2110233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54A3646-77FE-4862-96CE-45260829B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3F6FA249-9C10-48B9-9F72-1F333D8A94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036894FA-6F9A-4863-AEC5-B734F422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6B103C0B-E1BF-4BF0-9605-7426160F9E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B796B9AB-146B-42B0-B1F4-7EF69C521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0B8CEE20-F67A-4CFC-88F1-4C942EB62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6B823E68-E880-4A79-82AD-6088E1DEA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C90FFE78-151B-4C6F-893F-683270602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3A2B9B53-0432-42A0-ACC1-23CCDB118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42954D5-E17A-4C4B-B575-9D2BE72C6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2317E4B1-5573-4066-895C-2FB759804A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EBA723B4-613D-41FA-93E8-94173C930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2693AEC-A60D-40B1-87B3-1EF30A56D4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0EFB57B1-129C-4CA5-9513-29226043B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AC89A1FD-35E1-4574-A439-61C20F457D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4D55D1DF-59D8-4B47-87C4-FB3A82689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F99FF32E-3548-4B4D-894E-B3A06C12A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5005D0D4-EFA9-4355-BA9B-A7B46F9412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350B02F-5937-44B9-83F4-9C970BE96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F21A245F-C10F-495E-BD0E-CE576C7F0D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F524856-7B56-403B-B504-044710FD5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E6D29BC-894B-4228-9F3F-92037EA39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E03B2DC6-DF02-45CB-AC7C-6EBBD359C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00D0C16-8549-4373-8B7C-3555082CE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4"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541C01-4B46-4205-924C-5AB4A4D160ED}"/>
              </a:ext>
            </a:extLst>
          </p:cNvPr>
          <p:cNvSpPr>
            <a:spLocks noGrp="1"/>
          </p:cNvSpPr>
          <p:nvPr>
            <p:ph type="title"/>
          </p:nvPr>
        </p:nvSpPr>
        <p:spPr>
          <a:xfrm>
            <a:off x="2366190" y="497205"/>
            <a:ext cx="8836798" cy="1234440"/>
          </a:xfrm>
        </p:spPr>
        <p:txBody>
          <a:bodyPr anchor="t">
            <a:normAutofit/>
          </a:bodyPr>
          <a:lstStyle/>
          <a:p>
            <a:r>
              <a:rPr lang="en-US" sz="4000" dirty="0">
                <a:solidFill>
                  <a:schemeClr val="accent1"/>
                </a:solidFill>
              </a:rPr>
              <a:t>2021-2022 VOCA Special Projects Grant Application</a:t>
            </a:r>
          </a:p>
        </p:txBody>
      </p:sp>
      <p:sp>
        <p:nvSpPr>
          <p:cNvPr id="35" name="Isosceles Triangle 34">
            <a:extLst>
              <a:ext uri="{FF2B5EF4-FFF2-40B4-BE49-F238E27FC236}">
                <a16:creationId xmlns:a16="http://schemas.microsoft.com/office/drawing/2014/main" id="{C7341777-0F86-4E1E-A07F-2076F00D0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B9424EAB-685E-4868-AF64-1AE2386CE559}"/>
              </a:ext>
            </a:extLst>
          </p:cNvPr>
          <p:cNvSpPr>
            <a:spLocks noGrp="1"/>
          </p:cNvSpPr>
          <p:nvPr>
            <p:ph idx="1"/>
          </p:nvPr>
        </p:nvSpPr>
        <p:spPr>
          <a:xfrm>
            <a:off x="2379277" y="2249423"/>
            <a:ext cx="9596823" cy="4274439"/>
          </a:xfrm>
        </p:spPr>
        <p:txBody>
          <a:bodyPr>
            <a:normAutofit/>
          </a:bodyPr>
          <a:lstStyle/>
          <a:p>
            <a:pPr marL="0" indent="0">
              <a:buNone/>
            </a:pPr>
            <a:endParaRPr lang="en-US" sz="2200" dirty="0"/>
          </a:p>
          <a:p>
            <a:pPr marL="0" indent="0">
              <a:buNone/>
            </a:pPr>
            <a:r>
              <a:rPr lang="en-US" sz="2200" dirty="0"/>
              <a:t>Application opened: Wednesday, July 7</a:t>
            </a:r>
            <a:r>
              <a:rPr lang="en-US" sz="2200" baseline="30000" dirty="0"/>
              <a:t>th</a:t>
            </a:r>
            <a:r>
              <a:rPr lang="en-US" sz="2200" dirty="0"/>
              <a:t> at 9 AM</a:t>
            </a:r>
          </a:p>
          <a:p>
            <a:pPr marL="0" indent="0">
              <a:buNone/>
            </a:pPr>
            <a:r>
              <a:rPr lang="en-US" sz="2200" dirty="0"/>
              <a:t>Application closes: Wednesday, August 4</a:t>
            </a:r>
            <a:r>
              <a:rPr lang="en-US" sz="2200" baseline="30000" dirty="0"/>
              <a:t>th</a:t>
            </a:r>
            <a:r>
              <a:rPr lang="en-US" sz="2200" dirty="0"/>
              <a:t> at 11:59 PM</a:t>
            </a:r>
          </a:p>
          <a:p>
            <a:pPr marL="0" indent="0" algn="l" defTabSz="457200">
              <a:buNone/>
            </a:pPr>
            <a:r>
              <a:rPr lang="en-US" sz="2200" b="0" i="0" u="none" strike="noStrike" baseline="0" dirty="0">
                <a:solidFill>
                  <a:srgbClr val="000000"/>
                </a:solidFill>
                <a:latin typeface="Arial" panose="020B0604020202020204" pitchFamily="34" charset="0"/>
              </a:rPr>
              <a:t>	</a:t>
            </a:r>
            <a:r>
              <a:rPr lang="en-US" sz="2200" b="0" i="0" u="none" strike="noStrike" baseline="0" dirty="0">
                <a:solidFill>
                  <a:srgbClr val="FF0000"/>
                </a:solidFill>
              </a:rPr>
              <a:t>Applicants are strongly encouraged to submit applications 48 hours prior to the 	deadline. 	</a:t>
            </a:r>
          </a:p>
          <a:p>
            <a:pPr marL="0" indent="0">
              <a:buNone/>
            </a:pPr>
            <a:endParaRPr lang="en-US" sz="2200" dirty="0"/>
          </a:p>
          <a:p>
            <a:pPr marL="0" indent="0">
              <a:buNone/>
            </a:pPr>
            <a:r>
              <a:rPr lang="en-US" sz="2200" dirty="0"/>
              <a:t>Award Period for VOCA SP: October 1, 2021 to September 30, 2022 (12-month award period)</a:t>
            </a:r>
          </a:p>
          <a:p>
            <a:pPr marL="0" indent="0">
              <a:buNone/>
            </a:pPr>
            <a:r>
              <a:rPr lang="en-US" sz="1600" b="0" i="0" u="none" strike="noStrike" baseline="0" dirty="0">
                <a:solidFill>
                  <a:srgbClr val="FF0000"/>
                </a:solidFill>
                <a:latin typeface="Calibri" panose="020F0502020204030204" pitchFamily="34" charset="0"/>
              </a:rPr>
              <a:t>Projects should begin on October 1, 2021 and must be in operation no later than 60 days after this date. Failure to have the funded project operational within 60 days from October 1, 2021 will result in the cancellation of the grant and the de-obligation of all awarded funds. </a:t>
            </a:r>
            <a:endParaRPr lang="en-US" sz="2000" dirty="0">
              <a:solidFill>
                <a:srgbClr val="FF0000"/>
              </a:solidFill>
            </a:endParaRPr>
          </a:p>
        </p:txBody>
      </p:sp>
    </p:spTree>
    <p:extLst>
      <p:ext uri="{BB962C8B-B14F-4D97-AF65-F5344CB8AC3E}">
        <p14:creationId xmlns:p14="http://schemas.microsoft.com/office/powerpoint/2010/main" val="2150289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Arc 4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1A898F7-2E8A-4835-A9E8-F61F78146AC2}"/>
              </a:ext>
            </a:extLst>
          </p:cNvPr>
          <p:cNvSpPr>
            <a:spLocks noGrp="1"/>
          </p:cNvSpPr>
          <p:nvPr>
            <p:ph idx="1"/>
          </p:nvPr>
        </p:nvSpPr>
        <p:spPr>
          <a:xfrm>
            <a:off x="838200" y="1114425"/>
            <a:ext cx="10515600" cy="4351338"/>
          </a:xfrm>
        </p:spPr>
        <p:txBody>
          <a:bodyPr>
            <a:normAutofit/>
          </a:bodyPr>
          <a:lstStyle/>
          <a:p>
            <a:pPr marL="0" indent="0" algn="ctr">
              <a:buNone/>
            </a:pPr>
            <a:r>
              <a:rPr lang="en-US" sz="4400" b="1" i="0" u="none" strike="noStrike" baseline="0" dirty="0">
                <a:latin typeface="Calibri" panose="020F0502020204030204" pitchFamily="34" charset="0"/>
              </a:rPr>
              <a:t>Overview:</a:t>
            </a:r>
            <a:endParaRPr lang="en-US" sz="4400" b="1" dirty="0">
              <a:latin typeface="Calibri" panose="020F0502020204030204" pitchFamily="34" charset="0"/>
            </a:endParaRPr>
          </a:p>
          <a:p>
            <a:pPr marL="0" indent="0">
              <a:buNone/>
            </a:pPr>
            <a:r>
              <a:rPr lang="en-US" sz="2800" b="0" i="0" u="none" strike="noStrike" baseline="0" dirty="0">
                <a:solidFill>
                  <a:srgbClr val="000000"/>
                </a:solidFill>
                <a:latin typeface="Calibri" panose="020F0502020204030204" pitchFamily="34" charset="0"/>
              </a:rPr>
              <a:t>The purpose of VOCA is to support the provision of services to victims of crime throughout the nation. “Crime Victim” is defined as a person who has suffered physical, sexual, financial, and/or emotional harm as the result of the commission of a crime. Services are defined as those efforts that (1) respond to the emotional, psychological, and/or physical needs of crime victims; (2) assist victims to stabilize their lives after victimization; (3) assist victims to understand and participate in the criminal justice system; and (4) restore a measure of safety and security for the victim. </a:t>
            </a:r>
            <a:endParaRPr lang="en-US" dirty="0">
              <a:solidFill>
                <a:schemeClr val="accent2">
                  <a:lumMod val="75000"/>
                </a:schemeClr>
              </a:solidFill>
            </a:endParaRPr>
          </a:p>
        </p:txBody>
      </p:sp>
    </p:spTree>
    <p:extLst>
      <p:ext uri="{BB962C8B-B14F-4D97-AF65-F5344CB8AC3E}">
        <p14:creationId xmlns:p14="http://schemas.microsoft.com/office/powerpoint/2010/main" val="4049745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6"/>
              </a:gs>
              <a:gs pos="25000">
                <a:schemeClr val="accent6"/>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D0E3A56-BB60-4B2F-95B0-B5C6BE1D6FA2}"/>
              </a:ext>
            </a:extLst>
          </p:cNvPr>
          <p:cNvSpPr>
            <a:spLocks noGrp="1"/>
          </p:cNvSpPr>
          <p:nvPr>
            <p:ph type="title"/>
          </p:nvPr>
        </p:nvSpPr>
        <p:spPr>
          <a:xfrm>
            <a:off x="640079" y="2053641"/>
            <a:ext cx="3669161" cy="2760098"/>
          </a:xfrm>
        </p:spPr>
        <p:txBody>
          <a:bodyPr>
            <a:normAutofit/>
          </a:bodyPr>
          <a:lstStyle/>
          <a:p>
            <a:r>
              <a:rPr lang="en-US">
                <a:solidFill>
                  <a:srgbClr val="FFFFFF"/>
                </a:solidFill>
              </a:rPr>
              <a:t>Areas of Emphasis</a:t>
            </a:r>
          </a:p>
        </p:txBody>
      </p:sp>
      <p:sp>
        <p:nvSpPr>
          <p:cNvPr id="3" name="Content Placeholder 2">
            <a:extLst>
              <a:ext uri="{FF2B5EF4-FFF2-40B4-BE49-F238E27FC236}">
                <a16:creationId xmlns:a16="http://schemas.microsoft.com/office/drawing/2014/main" id="{3E0B1A60-9286-4F2C-AA33-D011FC5C4DEC}"/>
              </a:ext>
            </a:extLst>
          </p:cNvPr>
          <p:cNvSpPr>
            <a:spLocks noGrp="1"/>
          </p:cNvSpPr>
          <p:nvPr>
            <p:ph idx="1"/>
          </p:nvPr>
        </p:nvSpPr>
        <p:spPr>
          <a:xfrm>
            <a:off x="6090574" y="801866"/>
            <a:ext cx="5306084" cy="5230634"/>
          </a:xfrm>
        </p:spPr>
        <p:txBody>
          <a:bodyPr anchor="ctr">
            <a:normAutofit/>
          </a:bodyPr>
          <a:lstStyle/>
          <a:p>
            <a:pPr marL="0" indent="0">
              <a:buNone/>
            </a:pPr>
            <a:r>
              <a:rPr lang="en-US" sz="2400" dirty="0">
                <a:solidFill>
                  <a:srgbClr val="000000"/>
                </a:solidFill>
              </a:rPr>
              <a:t>As part of the review of the 2021 VOCA Special Projects Applications, we will be prioritizing applications that provide services for the following OVC Areas of Emphasis:</a:t>
            </a:r>
          </a:p>
          <a:p>
            <a:pPr lvl="1"/>
            <a:r>
              <a:rPr lang="en-US" dirty="0">
                <a:solidFill>
                  <a:srgbClr val="000000"/>
                </a:solidFill>
              </a:rPr>
              <a:t>Diverse and frequently marginalized communities</a:t>
            </a:r>
          </a:p>
          <a:p>
            <a:pPr lvl="1"/>
            <a:r>
              <a:rPr lang="en-US" dirty="0">
                <a:solidFill>
                  <a:srgbClr val="000000"/>
                </a:solidFill>
              </a:rPr>
              <a:t>Equity, Civil Rights, Racial Justice, and Equal Opportunity</a:t>
            </a:r>
          </a:p>
          <a:p>
            <a:pPr lvl="1"/>
            <a:r>
              <a:rPr lang="en-US" dirty="0">
                <a:solidFill>
                  <a:srgbClr val="000000"/>
                </a:solidFill>
              </a:rPr>
              <a:t>Underserved communities</a:t>
            </a:r>
          </a:p>
          <a:p>
            <a:pPr lvl="2"/>
            <a:r>
              <a:rPr lang="en-US" dirty="0">
                <a:solidFill>
                  <a:srgbClr val="000000"/>
                </a:solidFill>
              </a:rPr>
              <a:t>Including isolated rural areas and communities affected by persistent poverty or inequality</a:t>
            </a:r>
          </a:p>
          <a:p>
            <a:pPr lvl="1"/>
            <a:endParaRPr lang="en-US" dirty="0">
              <a:solidFill>
                <a:srgbClr val="000000"/>
              </a:solidFill>
            </a:endParaRPr>
          </a:p>
        </p:txBody>
      </p:sp>
    </p:spTree>
    <p:extLst>
      <p:ext uri="{BB962C8B-B14F-4D97-AF65-F5344CB8AC3E}">
        <p14:creationId xmlns:p14="http://schemas.microsoft.com/office/powerpoint/2010/main" val="4030183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DD3DE0C-E47C-42B8-83A2-D58EDC50BC56}"/>
              </a:ext>
            </a:extLst>
          </p:cNvPr>
          <p:cNvSpPr>
            <a:spLocks noGrp="1"/>
          </p:cNvSpPr>
          <p:nvPr>
            <p:ph type="title"/>
          </p:nvPr>
        </p:nvSpPr>
        <p:spPr>
          <a:xfrm>
            <a:off x="640079" y="2053641"/>
            <a:ext cx="3669161" cy="2760098"/>
          </a:xfrm>
        </p:spPr>
        <p:txBody>
          <a:bodyPr>
            <a:normAutofit/>
          </a:bodyPr>
          <a:lstStyle/>
          <a:p>
            <a:r>
              <a:rPr lang="en-US" dirty="0">
                <a:solidFill>
                  <a:srgbClr val="FFFFFF"/>
                </a:solidFill>
              </a:rPr>
              <a:t>Funding Eligibility:</a:t>
            </a:r>
          </a:p>
        </p:txBody>
      </p:sp>
      <p:sp>
        <p:nvSpPr>
          <p:cNvPr id="3" name="Content Placeholder 2">
            <a:extLst>
              <a:ext uri="{FF2B5EF4-FFF2-40B4-BE49-F238E27FC236}">
                <a16:creationId xmlns:a16="http://schemas.microsoft.com/office/drawing/2014/main" id="{1304A922-3A4D-467B-9C6F-30644CF1DE9B}"/>
              </a:ext>
            </a:extLst>
          </p:cNvPr>
          <p:cNvSpPr>
            <a:spLocks noGrp="1"/>
          </p:cNvSpPr>
          <p:nvPr>
            <p:ph idx="1"/>
          </p:nvPr>
        </p:nvSpPr>
        <p:spPr>
          <a:xfrm>
            <a:off x="6090574" y="801866"/>
            <a:ext cx="5306084" cy="5230634"/>
          </a:xfrm>
        </p:spPr>
        <p:txBody>
          <a:bodyPr anchor="ctr">
            <a:normAutofit/>
          </a:bodyPr>
          <a:lstStyle/>
          <a:p>
            <a:endParaRPr lang="en-US" sz="1900" b="0" i="0" u="none" strike="noStrike" baseline="0" dirty="0">
              <a:solidFill>
                <a:srgbClr val="000000"/>
              </a:solidFill>
              <a:latin typeface="Calibri" panose="020F0502020204030204" pitchFamily="34" charset="0"/>
            </a:endParaRPr>
          </a:p>
          <a:p>
            <a:r>
              <a:rPr lang="en-US" sz="1900" b="0" i="0" u="none" strike="noStrike" baseline="0" dirty="0">
                <a:solidFill>
                  <a:srgbClr val="000000"/>
                </a:solidFill>
                <a:latin typeface="Calibri" panose="020F0502020204030204" pitchFamily="34" charset="0"/>
              </a:rPr>
              <a:t>Eligible entity types include:</a:t>
            </a:r>
          </a:p>
          <a:p>
            <a:pPr lvl="1"/>
            <a:r>
              <a:rPr lang="en-US" sz="1800" dirty="0">
                <a:solidFill>
                  <a:srgbClr val="000000"/>
                </a:solidFill>
                <a:latin typeface="Calibri" panose="020F0502020204030204" pitchFamily="34" charset="0"/>
              </a:rPr>
              <a:t>State Agencies</a:t>
            </a:r>
          </a:p>
          <a:p>
            <a:pPr lvl="1"/>
            <a:r>
              <a:rPr lang="en-US" sz="1800" b="0" i="0" u="none" strike="noStrike" baseline="0" dirty="0">
                <a:solidFill>
                  <a:srgbClr val="000000"/>
                </a:solidFill>
                <a:latin typeface="Calibri" panose="020F0502020204030204" pitchFamily="34" charset="0"/>
              </a:rPr>
              <a:t>Units of local government</a:t>
            </a:r>
          </a:p>
          <a:p>
            <a:pPr lvl="1"/>
            <a:r>
              <a:rPr lang="en-US" sz="1800" dirty="0">
                <a:solidFill>
                  <a:srgbClr val="000000"/>
                </a:solidFill>
                <a:latin typeface="Calibri" panose="020F0502020204030204" pitchFamily="34" charset="0"/>
              </a:rPr>
              <a:t>Nonprofit organizations</a:t>
            </a:r>
          </a:p>
          <a:p>
            <a:pPr lvl="1"/>
            <a:r>
              <a:rPr lang="en-US" sz="1800" b="0" i="0" u="none" strike="noStrike" baseline="0" dirty="0">
                <a:solidFill>
                  <a:srgbClr val="000000"/>
                </a:solidFill>
                <a:latin typeface="Calibri" panose="020F0502020204030204" pitchFamily="34" charset="0"/>
              </a:rPr>
              <a:t>Faith-based organizations</a:t>
            </a:r>
          </a:p>
          <a:p>
            <a:r>
              <a:rPr lang="en-US" sz="1900" dirty="0">
                <a:solidFill>
                  <a:srgbClr val="000000"/>
                </a:solidFill>
                <a:latin typeface="Calibri" panose="020F0502020204030204" pitchFamily="34" charset="0"/>
              </a:rPr>
              <a:t>Other Requirements include:</a:t>
            </a:r>
          </a:p>
          <a:p>
            <a:pPr lvl="1"/>
            <a:r>
              <a:rPr lang="en-US" sz="1900" b="0" i="0" u="none" strike="noStrike" baseline="0" dirty="0">
                <a:solidFill>
                  <a:srgbClr val="000000"/>
                </a:solidFill>
                <a:latin typeface="Calibri" panose="020F0502020204030204" pitchFamily="34" charset="0"/>
              </a:rPr>
              <a:t>Registered DUNS number</a:t>
            </a:r>
          </a:p>
          <a:p>
            <a:pPr lvl="1"/>
            <a:r>
              <a:rPr lang="en-US" sz="1900" b="0" i="0" u="none" strike="noStrike" baseline="0" dirty="0">
                <a:solidFill>
                  <a:srgbClr val="000000"/>
                </a:solidFill>
                <a:latin typeface="Calibri" panose="020F0502020204030204" pitchFamily="34" charset="0"/>
              </a:rPr>
              <a:t>Active and current registration with SAM.gov</a:t>
            </a:r>
          </a:p>
          <a:p>
            <a:pPr lvl="1"/>
            <a:r>
              <a:rPr lang="en-US" sz="1900" dirty="0">
                <a:solidFill>
                  <a:srgbClr val="000000"/>
                </a:solidFill>
                <a:latin typeface="Calibri" panose="020F0502020204030204" pitchFamily="34" charset="0"/>
              </a:rPr>
              <a:t>Good standing with the Department of Revenue (DOR), Department of Workforce Development (DWD), and Secretary of State (SOS)</a:t>
            </a:r>
            <a:endParaRPr lang="en-US" sz="1900" b="0" i="0" u="none" strike="noStrike" baseline="0" dirty="0">
              <a:solidFill>
                <a:srgbClr val="000000"/>
              </a:solidFill>
              <a:latin typeface="Calibri" panose="020F0502020204030204" pitchFamily="34" charset="0"/>
            </a:endParaRPr>
          </a:p>
          <a:p>
            <a:endParaRPr lang="en-US" sz="1900" b="0" i="0" u="none" strike="noStrike" baseline="0" dirty="0">
              <a:solidFill>
                <a:srgbClr val="000000"/>
              </a:solidFill>
              <a:latin typeface="Calibri" panose="020F0502020204030204" pitchFamily="34" charset="0"/>
            </a:endParaRPr>
          </a:p>
          <a:p>
            <a:endParaRPr lang="en-US" sz="1900" dirty="0">
              <a:solidFill>
                <a:srgbClr val="000000"/>
              </a:solidFill>
            </a:endParaRPr>
          </a:p>
        </p:txBody>
      </p:sp>
    </p:spTree>
    <p:extLst>
      <p:ext uri="{BB962C8B-B14F-4D97-AF65-F5344CB8AC3E}">
        <p14:creationId xmlns:p14="http://schemas.microsoft.com/office/powerpoint/2010/main" val="3104224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3463DC-1FDE-4C97-9AAD-9231E8EA7CE4}"/>
              </a:ext>
            </a:extLst>
          </p:cNvPr>
          <p:cNvSpPr>
            <a:spLocks noGrp="1"/>
          </p:cNvSpPr>
          <p:nvPr>
            <p:ph type="title"/>
          </p:nvPr>
        </p:nvSpPr>
        <p:spPr>
          <a:xfrm>
            <a:off x="635000" y="640823"/>
            <a:ext cx="3418659" cy="5583148"/>
          </a:xfrm>
        </p:spPr>
        <p:txBody>
          <a:bodyPr anchor="ctr">
            <a:normAutofit/>
          </a:bodyPr>
          <a:lstStyle/>
          <a:p>
            <a:r>
              <a:rPr lang="en-US" sz="4200"/>
              <a:t>Other Requirements / Trainings</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2" name="Content Placeholder 2">
            <a:extLst>
              <a:ext uri="{FF2B5EF4-FFF2-40B4-BE49-F238E27FC236}">
                <a16:creationId xmlns:a16="http://schemas.microsoft.com/office/drawing/2014/main" id="{283022BA-A82A-45CA-8E2D-B6BEF2B9371C}"/>
              </a:ext>
            </a:extLst>
          </p:cNvPr>
          <p:cNvGraphicFramePr>
            <a:graphicFrameLocks noGrp="1"/>
          </p:cNvGraphicFramePr>
          <p:nvPr>
            <p:ph idx="1"/>
            <p:extLst>
              <p:ext uri="{D42A27DB-BD31-4B8C-83A1-F6EECF244321}">
                <p14:modId xmlns:p14="http://schemas.microsoft.com/office/powerpoint/2010/main" val="3137117557"/>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83023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1A671DE-D529-4A2A-A35D-E974002395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79B0FA-50BA-4A87-A77D-86AA2A9C7195}"/>
              </a:ext>
            </a:extLst>
          </p:cNvPr>
          <p:cNvSpPr>
            <a:spLocks noGrp="1"/>
          </p:cNvSpPr>
          <p:nvPr>
            <p:ph type="title"/>
          </p:nvPr>
        </p:nvSpPr>
        <p:spPr>
          <a:xfrm>
            <a:off x="6406055" y="780057"/>
            <a:ext cx="4947745" cy="2828462"/>
          </a:xfrm>
        </p:spPr>
        <p:txBody>
          <a:bodyPr vert="horz" lIns="91440" tIns="45720" rIns="91440" bIns="45720" rtlCol="0" anchor="b">
            <a:normAutofit/>
          </a:bodyPr>
          <a:lstStyle/>
          <a:p>
            <a:r>
              <a:rPr lang="en-US" sz="6000" kern="1200" dirty="0">
                <a:solidFill>
                  <a:schemeClr val="tx1"/>
                </a:solidFill>
                <a:latin typeface="+mj-lt"/>
                <a:ea typeface="+mj-ea"/>
                <a:cs typeface="+mj-cs"/>
              </a:rPr>
              <a:t>Initiating an application in IntelliGrants</a:t>
            </a:r>
          </a:p>
        </p:txBody>
      </p:sp>
      <p:sp>
        <p:nvSpPr>
          <p:cNvPr id="10" name="Freeform: Shape 9">
            <a:extLst>
              <a:ext uri="{FF2B5EF4-FFF2-40B4-BE49-F238E27FC236}">
                <a16:creationId xmlns:a16="http://schemas.microsoft.com/office/drawing/2014/main" id="{755E9CD0-04B0-4A3C-B291-AD913379C7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12599"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12" name="Straight Connector 11">
            <a:extLst>
              <a:ext uri="{FF2B5EF4-FFF2-40B4-BE49-F238E27FC236}">
                <a16:creationId xmlns:a16="http://schemas.microsoft.com/office/drawing/2014/main" id="{7B2D303B-3DD0-4319-9EAD-361847FEC7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63649" y="127376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4" name="Block Arc 13">
            <a:extLst>
              <a:ext uri="{FF2B5EF4-FFF2-40B4-BE49-F238E27FC236}">
                <a16:creationId xmlns:a16="http://schemas.microsoft.com/office/drawing/2014/main" id="{80BC66F9-7A74-4286-AD22-1174052CC2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631431" y="1382395"/>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D8142CC3-2B5C-48E6-9DF0-6C8ACBAF2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231329"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sp>
        <p:nvSpPr>
          <p:cNvPr id="18" name="Oval 17">
            <a:extLst>
              <a:ext uri="{FF2B5EF4-FFF2-40B4-BE49-F238E27FC236}">
                <a16:creationId xmlns:a16="http://schemas.microsoft.com/office/drawing/2014/main" id="{1DD8BF3B-6066-418C-8D1A-75C5E396FC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20126" y="2345836"/>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46A89C79-8EF3-4AF9-B3D9-59A883F41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72AF41FE-63D7-4695-81D2-66D2510E4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03228"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c 23">
            <a:extLst>
              <a:ext uri="{FF2B5EF4-FFF2-40B4-BE49-F238E27FC236}">
                <a16:creationId xmlns:a16="http://schemas.microsoft.com/office/drawing/2014/main" id="{EFE5CE34-4543-42E5-B82C-1F3D12422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727948" flipH="1">
            <a:off x="2309492"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TextBox 3">
            <a:extLst>
              <a:ext uri="{FF2B5EF4-FFF2-40B4-BE49-F238E27FC236}">
                <a16:creationId xmlns:a16="http://schemas.microsoft.com/office/drawing/2014/main" id="{683AF13A-2BA6-4E62-A239-D349752E9D80}"/>
              </a:ext>
            </a:extLst>
          </p:cNvPr>
          <p:cNvSpPr txBox="1"/>
          <p:nvPr/>
        </p:nvSpPr>
        <p:spPr>
          <a:xfrm>
            <a:off x="6406055" y="3500400"/>
            <a:ext cx="2635145" cy="369332"/>
          </a:xfrm>
          <a:prstGeom prst="rect">
            <a:avLst/>
          </a:prstGeom>
          <a:noFill/>
        </p:spPr>
        <p:txBody>
          <a:bodyPr wrap="none" rtlCol="0">
            <a:spAutoFit/>
          </a:bodyPr>
          <a:lstStyle/>
          <a:p>
            <a:r>
              <a:rPr lang="en-US" u="sng" dirty="0">
                <a:solidFill>
                  <a:srgbClr val="0070C0"/>
                </a:solidFill>
              </a:rPr>
              <a:t>https://intelligrants.in.gov</a:t>
            </a:r>
          </a:p>
        </p:txBody>
      </p:sp>
    </p:spTree>
    <p:extLst>
      <p:ext uri="{BB962C8B-B14F-4D97-AF65-F5344CB8AC3E}">
        <p14:creationId xmlns:p14="http://schemas.microsoft.com/office/powerpoint/2010/main" val="33822947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TM03457510[[fn=Savon]]</Template>
  <TotalTime>1490</TotalTime>
  <Words>1753</Words>
  <Application>Microsoft Office PowerPoint</Application>
  <PresentationFormat>Widescreen</PresentationFormat>
  <Paragraphs>159</Paragraphs>
  <Slides>26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Times New Roman</vt:lpstr>
      <vt:lpstr>Office Theme</vt:lpstr>
      <vt:lpstr> 2021-2022 VOCA Special Projects RFP Webinar</vt:lpstr>
      <vt:lpstr>Thanks for joining us today:  Please keep your lines muted during the presentation.   Webinar is being recorded. It will be posted on the ICJI website.   Questions and Answers at the end.   Feel Free to utilize the chat box during the webinar.  </vt:lpstr>
      <vt:lpstr>Accessing the RFP</vt:lpstr>
      <vt:lpstr>2021-2022 VOCA Special Projects Grant Application</vt:lpstr>
      <vt:lpstr>PowerPoint Presentation</vt:lpstr>
      <vt:lpstr>Areas of Emphasis</vt:lpstr>
      <vt:lpstr>Funding Eligibility:</vt:lpstr>
      <vt:lpstr>Other Requirements / Trainings</vt:lpstr>
      <vt:lpstr>Initiating an application in IntelliGrants</vt:lpstr>
      <vt:lpstr>Steps to initiating an application in IntelliGrants (ICJI’s Grant Management system):</vt:lpstr>
      <vt:lpstr>PowerPoint Presentation</vt:lpstr>
      <vt:lpstr>VOCA Special Projects Application</vt:lpstr>
      <vt:lpstr>PowerPoint Presentation</vt:lpstr>
      <vt:lpstr>Forms that need to be completed: </vt:lpstr>
      <vt:lpstr>PowerPoint Presentation</vt:lpstr>
      <vt:lpstr>PowerPoint Presentation</vt:lpstr>
      <vt:lpstr>PowerPoint Presentation</vt:lpstr>
      <vt:lpstr>Eligible Budget Items</vt:lpstr>
      <vt:lpstr>Examples of Eligible Costs</vt:lpstr>
      <vt:lpstr>Ineligible Budget Items</vt:lpstr>
      <vt:lpstr>Supplanting</vt:lpstr>
      <vt:lpstr>Budget Narrative </vt:lpstr>
      <vt:lpstr>Attachments Required:</vt:lpstr>
      <vt:lpstr>PowerPoint Presentation</vt:lpstr>
      <vt:lpstr>Questions?</vt:lpstr>
      <vt:lpstr>Thanks for attending!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2021-2023 Domestic Violence Prevention and Treatment RFP Webinar</dc:title>
  <dc:creator>Strevels, Sarah</dc:creator>
  <cp:lastModifiedBy>Brown, Maxwell</cp:lastModifiedBy>
  <cp:revision>77</cp:revision>
  <dcterms:created xsi:type="dcterms:W3CDTF">2020-12-18T00:42:11Z</dcterms:created>
  <dcterms:modified xsi:type="dcterms:W3CDTF">2021-07-14T17:56:52Z</dcterms:modified>
</cp:coreProperties>
</file>