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2" r:id="rId2"/>
    <p:sldId id="261" r:id="rId3"/>
    <p:sldId id="263" r:id="rId4"/>
    <p:sldId id="264" r:id="rId5"/>
    <p:sldId id="259" r:id="rId6"/>
    <p:sldId id="296" r:id="rId7"/>
    <p:sldId id="297" r:id="rId8"/>
    <p:sldId id="298" r:id="rId9"/>
    <p:sldId id="258" r:id="rId10"/>
    <p:sldId id="292" r:id="rId11"/>
    <p:sldId id="265" r:id="rId12"/>
    <p:sldId id="266" r:id="rId13"/>
    <p:sldId id="267" r:id="rId14"/>
    <p:sldId id="273" r:id="rId15"/>
    <p:sldId id="274" r:id="rId16"/>
    <p:sldId id="275" r:id="rId17"/>
    <p:sldId id="276" r:id="rId18"/>
    <p:sldId id="277" r:id="rId19"/>
    <p:sldId id="260" r:id="rId20"/>
    <p:sldId id="293" r:id="rId21"/>
    <p:sldId id="299" r:id="rId22"/>
    <p:sldId id="300" r:id="rId23"/>
    <p:sldId id="294" r:id="rId24"/>
    <p:sldId id="272" r:id="rId25"/>
    <p:sldId id="295" r:id="rId26"/>
    <p:sldId id="286" r:id="rId27"/>
    <p:sldId id="287" r:id="rId28"/>
    <p:sldId id="289" r:id="rId29"/>
    <p:sldId id="288" r:id="rId30"/>
    <p:sldId id="25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425F44-F24E-D939-4ACD-7DEF6C098B54}" name="Huffman, Natalie H" initials="NH" userId="S::NHuffman1@cji.IN.gov::5f4564d7-a55d-42aa-a21e-5e1bd154725f" providerId="AD"/>
  <p188:author id="{35AFA7CE-EC40-B05F-BB94-050D4A4EB8C2}" name="White, Renee" initials="RW" userId="S::ReWhite@cji.IN.gov::dcaa362d-de6e-41c5-955f-04d55308d1c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1" Type="http://schemas.openxmlformats.org/officeDocument/2006/relationships/hyperlink" Target="https://www.in.gov/cji/grantee-training-and-resources/"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in.gov/cji/grantee-training-and-resources/"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5F3B63-9C4E-4586-B915-9AF707571F1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C0732C2-E46C-43E2-BF11-83BD983A4C1F}">
      <dgm:prSet/>
      <dgm:spPr/>
      <dgm:t>
        <a:bodyPr/>
        <a:lstStyle/>
        <a:p>
          <a:r>
            <a:rPr lang="en-US"/>
            <a:t>Funding</a:t>
          </a:r>
        </a:p>
      </dgm:t>
    </dgm:pt>
    <dgm:pt modelId="{B9C093E7-54FD-4E45-B17D-B2CFD5AA4392}" type="parTrans" cxnId="{203E2BB8-9D9C-4A40-A5C2-3CDE1B5F7F98}">
      <dgm:prSet/>
      <dgm:spPr/>
      <dgm:t>
        <a:bodyPr/>
        <a:lstStyle/>
        <a:p>
          <a:endParaRPr lang="en-US"/>
        </a:p>
      </dgm:t>
    </dgm:pt>
    <dgm:pt modelId="{F8DC16D8-92B1-41C0-81F0-35204E5DB1FA}" type="sibTrans" cxnId="{203E2BB8-9D9C-4A40-A5C2-3CDE1B5F7F98}">
      <dgm:prSet/>
      <dgm:spPr/>
      <dgm:t>
        <a:bodyPr/>
        <a:lstStyle/>
        <a:p>
          <a:endParaRPr lang="en-US"/>
        </a:p>
      </dgm:t>
    </dgm:pt>
    <dgm:pt modelId="{8E8BB057-F10E-47FB-8999-38726F645CB5}">
      <dgm:prSet/>
      <dgm:spPr/>
      <dgm:t>
        <a:bodyPr/>
        <a:lstStyle/>
        <a:p>
          <a:r>
            <a:rPr lang="en-US" b="0" i="0"/>
            <a:t>Funds for these programs will be awarded on an up front, rather than reimbursement basis. Verification of expenses along with verification of payment of expenses must be provided to ICJI on a monthly or quarterly basis.</a:t>
          </a:r>
          <a:endParaRPr lang="en-US"/>
        </a:p>
      </dgm:t>
    </dgm:pt>
    <dgm:pt modelId="{0A11FB06-51CC-442C-8D9E-914400D675A1}" type="parTrans" cxnId="{D8E1FA99-F1FC-4E8F-83DA-F54F9499F118}">
      <dgm:prSet/>
      <dgm:spPr/>
      <dgm:t>
        <a:bodyPr/>
        <a:lstStyle/>
        <a:p>
          <a:endParaRPr lang="en-US"/>
        </a:p>
      </dgm:t>
    </dgm:pt>
    <dgm:pt modelId="{D3E605C4-3EAA-4463-9F72-ECFB9C08B630}" type="sibTrans" cxnId="{D8E1FA99-F1FC-4E8F-83DA-F54F9499F118}">
      <dgm:prSet/>
      <dgm:spPr/>
      <dgm:t>
        <a:bodyPr/>
        <a:lstStyle/>
        <a:p>
          <a:endParaRPr lang="en-US"/>
        </a:p>
      </dgm:t>
    </dgm:pt>
    <dgm:pt modelId="{D737960A-890B-4FAB-8395-5A2B90C974DA}">
      <dgm:prSet/>
      <dgm:spPr/>
      <dgm:t>
        <a:bodyPr/>
        <a:lstStyle/>
        <a:p>
          <a:r>
            <a:rPr lang="en-US"/>
            <a:t>Planning Grants (Diversion and Community Alternatives)</a:t>
          </a:r>
        </a:p>
      </dgm:t>
    </dgm:pt>
    <dgm:pt modelId="{E9E1B421-3806-46FA-ADFB-2B54D80D919C}" type="parTrans" cxnId="{FFFB28A0-D9F1-4CEE-AB73-3FEBFB8ABAED}">
      <dgm:prSet/>
      <dgm:spPr/>
      <dgm:t>
        <a:bodyPr/>
        <a:lstStyle/>
        <a:p>
          <a:endParaRPr lang="en-US"/>
        </a:p>
      </dgm:t>
    </dgm:pt>
    <dgm:pt modelId="{6E36D3FF-93DC-444B-9FC4-01783AACB711}" type="sibTrans" cxnId="{FFFB28A0-D9F1-4CEE-AB73-3FEBFB8ABAED}">
      <dgm:prSet/>
      <dgm:spPr/>
      <dgm:t>
        <a:bodyPr/>
        <a:lstStyle/>
        <a:p>
          <a:endParaRPr lang="en-US"/>
        </a:p>
      </dgm:t>
    </dgm:pt>
    <dgm:pt modelId="{7AA0311D-08DB-4B82-8A28-A49CC0ED20CF}">
      <dgm:prSet/>
      <dgm:spPr/>
      <dgm:t>
        <a:bodyPr/>
        <a:lstStyle/>
        <a:p>
          <a:r>
            <a:rPr lang="en-US"/>
            <a:t>Counties are also eligible for an additional $20,000 for a one-year planning grant to prepare for implementation of a Diversion or Community Alternatives grant program. </a:t>
          </a:r>
          <a:endParaRPr lang="en-US" i="0"/>
        </a:p>
      </dgm:t>
    </dgm:pt>
    <dgm:pt modelId="{3E5B62CC-C4D3-4EAD-A049-733B44F12A55}" type="parTrans" cxnId="{2FBC5527-5301-4122-8E26-56CAC8E081A1}">
      <dgm:prSet/>
      <dgm:spPr/>
      <dgm:t>
        <a:bodyPr/>
        <a:lstStyle/>
        <a:p>
          <a:endParaRPr lang="en-US"/>
        </a:p>
      </dgm:t>
    </dgm:pt>
    <dgm:pt modelId="{DB9666A0-8541-4813-A024-4E7A1695D434}" type="sibTrans" cxnId="{2FBC5527-5301-4122-8E26-56CAC8E081A1}">
      <dgm:prSet/>
      <dgm:spPr/>
      <dgm:t>
        <a:bodyPr/>
        <a:lstStyle/>
        <a:p>
          <a:endParaRPr lang="en-US"/>
        </a:p>
      </dgm:t>
    </dgm:pt>
    <dgm:pt modelId="{1956E268-6CCA-453D-B195-43E98452A11E}">
      <dgm:prSet/>
      <dgm:spPr/>
      <dgm:t>
        <a:bodyPr/>
        <a:lstStyle/>
        <a:p>
          <a:r>
            <a:rPr lang="en-US"/>
            <a:t>CJI Grantee Training and Resources Link-</a:t>
          </a:r>
        </a:p>
      </dgm:t>
    </dgm:pt>
    <dgm:pt modelId="{6642FB9B-992E-4D85-95F8-8C10A2040D67}" type="parTrans" cxnId="{F555C4F9-7A61-40A9-96C8-40AFDBE9B019}">
      <dgm:prSet/>
      <dgm:spPr/>
      <dgm:t>
        <a:bodyPr/>
        <a:lstStyle/>
        <a:p>
          <a:endParaRPr lang="en-US"/>
        </a:p>
      </dgm:t>
    </dgm:pt>
    <dgm:pt modelId="{DD3AD028-2C0F-4D3B-AB61-D924FB8A3B53}" type="sibTrans" cxnId="{F555C4F9-7A61-40A9-96C8-40AFDBE9B019}">
      <dgm:prSet/>
      <dgm:spPr/>
      <dgm:t>
        <a:bodyPr/>
        <a:lstStyle/>
        <a:p>
          <a:endParaRPr lang="en-US"/>
        </a:p>
      </dgm:t>
    </dgm:pt>
    <dgm:pt modelId="{36861147-D9A8-4EA2-BD2F-DD548D811DB5}">
      <dgm:prSet/>
      <dgm:spPr/>
      <dgm:t>
        <a:bodyPr/>
        <a:lstStyle/>
        <a:p>
          <a:r>
            <a:rPr lang="en-US">
              <a:hlinkClick xmlns:r="http://schemas.openxmlformats.org/officeDocument/2006/relationships" r:id="rId1"/>
            </a:rPr>
            <a:t>https://www.in.gov/cji/grantee-training-and-resources/</a:t>
          </a:r>
          <a:endParaRPr lang="en-US"/>
        </a:p>
      </dgm:t>
    </dgm:pt>
    <dgm:pt modelId="{94C946A2-DC30-40EA-B41F-31E4BE8506D3}" type="parTrans" cxnId="{9F55A038-59C8-40A8-BB06-6B4749C39D9D}">
      <dgm:prSet/>
      <dgm:spPr/>
      <dgm:t>
        <a:bodyPr/>
        <a:lstStyle/>
        <a:p>
          <a:endParaRPr lang="en-US"/>
        </a:p>
      </dgm:t>
    </dgm:pt>
    <dgm:pt modelId="{C95D927F-6599-494F-BFE3-79177E4A4884}" type="sibTrans" cxnId="{9F55A038-59C8-40A8-BB06-6B4749C39D9D}">
      <dgm:prSet/>
      <dgm:spPr/>
      <dgm:t>
        <a:bodyPr/>
        <a:lstStyle/>
        <a:p>
          <a:endParaRPr lang="en-US"/>
        </a:p>
      </dgm:t>
    </dgm:pt>
    <dgm:pt modelId="{802185AA-CE57-4A51-8733-7A87DFBBD83D}">
      <dgm:prSet/>
      <dgm:spPr/>
      <dgm:t>
        <a:bodyPr/>
        <a:lstStyle/>
        <a:p>
          <a:r>
            <a:rPr lang="en-US"/>
            <a:t>These requirements along with other trainings including the most recent Grant Writing Webinar and Q&amp;A form can be found at:</a:t>
          </a:r>
        </a:p>
      </dgm:t>
    </dgm:pt>
    <dgm:pt modelId="{92E6F625-8B45-4906-91B5-4BBF8A6C6C53}" type="parTrans" cxnId="{E1285B7F-761D-4E17-97F0-5DA05BF82C38}">
      <dgm:prSet/>
      <dgm:spPr/>
      <dgm:t>
        <a:bodyPr/>
        <a:lstStyle/>
        <a:p>
          <a:endParaRPr lang="en-US"/>
        </a:p>
      </dgm:t>
    </dgm:pt>
    <dgm:pt modelId="{549A13C3-6BF0-4835-A47E-628866B77F39}" type="sibTrans" cxnId="{E1285B7F-761D-4E17-97F0-5DA05BF82C38}">
      <dgm:prSet/>
      <dgm:spPr/>
      <dgm:t>
        <a:bodyPr/>
        <a:lstStyle/>
        <a:p>
          <a:endParaRPr lang="en-US"/>
        </a:p>
      </dgm:t>
    </dgm:pt>
    <dgm:pt modelId="{B2E6FD98-7451-4725-8E8E-BB3C434CDD01}">
      <dgm:prSet/>
      <dgm:spPr/>
      <dgm:t>
        <a:bodyPr/>
        <a:lstStyle/>
        <a:p>
          <a:r>
            <a:rPr lang="en-US"/>
            <a:t>Counties exercising this option must convene their local or regional Justice Reinvestment Advisory Council (JRAC)</a:t>
          </a:r>
        </a:p>
      </dgm:t>
    </dgm:pt>
    <dgm:pt modelId="{D28EF557-8DDC-4261-93CC-0E04B3EF7690}" type="parTrans" cxnId="{C725D614-2AA3-42C3-8E4D-86BBE8B8A0E0}">
      <dgm:prSet/>
      <dgm:spPr/>
      <dgm:t>
        <a:bodyPr/>
        <a:lstStyle/>
        <a:p>
          <a:endParaRPr lang="en-US"/>
        </a:p>
      </dgm:t>
    </dgm:pt>
    <dgm:pt modelId="{70BC65AC-D699-4B16-BF4D-5A14CC15A7B8}" type="sibTrans" cxnId="{C725D614-2AA3-42C3-8E4D-86BBE8B8A0E0}">
      <dgm:prSet/>
      <dgm:spPr/>
      <dgm:t>
        <a:bodyPr/>
        <a:lstStyle/>
        <a:p>
          <a:endParaRPr lang="en-US"/>
        </a:p>
      </dgm:t>
    </dgm:pt>
    <dgm:pt modelId="{A7345A52-4A78-4EA4-A15F-360AD61E74EB}">
      <dgm:prSet/>
      <dgm:spPr/>
      <dgm:t>
        <a:bodyPr/>
        <a:lstStyle/>
        <a:p>
          <a:r>
            <a:rPr lang="en-US"/>
            <a:t>Counties without a JRAC must utilize another local collaborative body that includes juvenile justice stakeholders and a juvenile court judges to assess needs for diversion and community alternatives programs. </a:t>
          </a:r>
        </a:p>
      </dgm:t>
    </dgm:pt>
    <dgm:pt modelId="{3B251859-27BB-4FDE-A8B3-B8568743EF91}" type="parTrans" cxnId="{FBCB08FC-31DB-4419-AD5B-78DCEF2241E0}">
      <dgm:prSet/>
      <dgm:spPr/>
      <dgm:t>
        <a:bodyPr/>
        <a:lstStyle/>
        <a:p>
          <a:endParaRPr lang="en-US"/>
        </a:p>
      </dgm:t>
    </dgm:pt>
    <dgm:pt modelId="{DE840BD1-3DBD-4071-8372-6B0AF422A8C5}" type="sibTrans" cxnId="{FBCB08FC-31DB-4419-AD5B-78DCEF2241E0}">
      <dgm:prSet/>
      <dgm:spPr/>
      <dgm:t>
        <a:bodyPr/>
        <a:lstStyle/>
        <a:p>
          <a:endParaRPr lang="en-US"/>
        </a:p>
      </dgm:t>
    </dgm:pt>
    <dgm:pt modelId="{CF5AD626-5393-4FBA-A9B7-C5B377B2675A}">
      <dgm:prSet/>
      <dgm:spPr/>
      <dgm:t>
        <a:bodyPr/>
        <a:lstStyle/>
        <a:p>
          <a:r>
            <a:rPr lang="en-US"/>
            <a:t>The assessment must include:</a:t>
          </a:r>
        </a:p>
      </dgm:t>
    </dgm:pt>
    <dgm:pt modelId="{E75B2659-E447-4F1A-9E4F-258B65C6D15E}" type="parTrans" cxnId="{F872CEAE-E5B4-46AE-A517-21F6BD2A7937}">
      <dgm:prSet/>
      <dgm:spPr/>
      <dgm:t>
        <a:bodyPr/>
        <a:lstStyle/>
        <a:p>
          <a:endParaRPr lang="en-US"/>
        </a:p>
      </dgm:t>
    </dgm:pt>
    <dgm:pt modelId="{7D8782F6-12CD-4593-B372-9CC05432028B}" type="sibTrans" cxnId="{F872CEAE-E5B4-46AE-A517-21F6BD2A7937}">
      <dgm:prSet/>
      <dgm:spPr/>
      <dgm:t>
        <a:bodyPr/>
        <a:lstStyle/>
        <a:p>
          <a:endParaRPr lang="en-US"/>
        </a:p>
      </dgm:t>
    </dgm:pt>
    <dgm:pt modelId="{6A50C69C-086E-4AF6-BFBA-A80DE038FE5F}">
      <dgm:prSet/>
      <dgm:spPr/>
      <dgm:t>
        <a:bodyPr/>
        <a:lstStyle/>
        <a:p>
          <a:r>
            <a:rPr lang="en-US"/>
            <a:t>Review of youth justice system data</a:t>
          </a:r>
        </a:p>
      </dgm:t>
    </dgm:pt>
    <dgm:pt modelId="{0E745E74-7093-4938-9C3B-9555950F21DD}" type="parTrans" cxnId="{7B0192AA-34EF-4F40-825F-94313E6DEF05}">
      <dgm:prSet/>
      <dgm:spPr/>
      <dgm:t>
        <a:bodyPr/>
        <a:lstStyle/>
        <a:p>
          <a:endParaRPr lang="en-US"/>
        </a:p>
      </dgm:t>
    </dgm:pt>
    <dgm:pt modelId="{4ECFFA18-56BB-4295-AFE3-B85735C3F8BF}" type="sibTrans" cxnId="{7B0192AA-34EF-4F40-825F-94313E6DEF05}">
      <dgm:prSet/>
      <dgm:spPr/>
      <dgm:t>
        <a:bodyPr/>
        <a:lstStyle/>
        <a:p>
          <a:endParaRPr lang="en-US"/>
        </a:p>
      </dgm:t>
    </dgm:pt>
    <dgm:pt modelId="{31B2278E-9979-4091-AE42-F0792A71E94C}">
      <dgm:prSet/>
      <dgm:spPr/>
      <dgm:t>
        <a:bodyPr/>
        <a:lstStyle/>
        <a:p>
          <a:r>
            <a:rPr lang="en-US"/>
            <a:t>Review of existing programs and services</a:t>
          </a:r>
        </a:p>
      </dgm:t>
    </dgm:pt>
    <dgm:pt modelId="{DFE291BE-227B-413D-B141-2925974281B1}" type="parTrans" cxnId="{DC91FA34-501C-4616-B43E-DC3B208FB8D1}">
      <dgm:prSet/>
      <dgm:spPr/>
      <dgm:t>
        <a:bodyPr/>
        <a:lstStyle/>
        <a:p>
          <a:endParaRPr lang="en-US"/>
        </a:p>
      </dgm:t>
    </dgm:pt>
    <dgm:pt modelId="{60653A24-54B7-410D-A749-EA88977691B4}" type="sibTrans" cxnId="{DC91FA34-501C-4616-B43E-DC3B208FB8D1}">
      <dgm:prSet/>
      <dgm:spPr/>
      <dgm:t>
        <a:bodyPr/>
        <a:lstStyle/>
        <a:p>
          <a:endParaRPr lang="en-US"/>
        </a:p>
      </dgm:t>
    </dgm:pt>
    <dgm:pt modelId="{F1E17161-7879-4088-8A13-17067A2E511D}">
      <dgm:prSet/>
      <dgm:spPr/>
      <dgm:t>
        <a:bodyPr/>
        <a:lstStyle/>
        <a:p>
          <a:r>
            <a:rPr lang="en-US"/>
            <a:t>Identification of community organizations and groups with which partnerships could be developed for program implementation</a:t>
          </a:r>
        </a:p>
      </dgm:t>
    </dgm:pt>
    <dgm:pt modelId="{2FEEF4BE-7B51-496B-8333-A482A50F73E8}" type="parTrans" cxnId="{E31BB7A3-39B1-4A0B-96A5-296C86935F8A}">
      <dgm:prSet/>
      <dgm:spPr/>
      <dgm:t>
        <a:bodyPr/>
        <a:lstStyle/>
        <a:p>
          <a:endParaRPr lang="en-US"/>
        </a:p>
      </dgm:t>
    </dgm:pt>
    <dgm:pt modelId="{8C0866B2-A4B3-4B37-ADDE-809D4A11048A}" type="sibTrans" cxnId="{E31BB7A3-39B1-4A0B-96A5-296C86935F8A}">
      <dgm:prSet/>
      <dgm:spPr/>
      <dgm:t>
        <a:bodyPr/>
        <a:lstStyle/>
        <a:p>
          <a:endParaRPr lang="en-US"/>
        </a:p>
      </dgm:t>
    </dgm:pt>
    <dgm:pt modelId="{A6ABB70D-D935-4458-BE08-A857E70FDF1E}">
      <dgm:prSet/>
      <dgm:spPr/>
      <dgm:t>
        <a:bodyPr/>
        <a:lstStyle/>
        <a:p>
          <a:r>
            <a:rPr lang="en-US"/>
            <a:t>Review of best-practices and consideration of any economies of scale in regionalization.</a:t>
          </a:r>
        </a:p>
      </dgm:t>
    </dgm:pt>
    <dgm:pt modelId="{34171944-5120-4156-BB10-EC03B8250C4A}" type="parTrans" cxnId="{77DD3815-FF84-4CAA-A9B4-642A0F408985}">
      <dgm:prSet/>
      <dgm:spPr/>
      <dgm:t>
        <a:bodyPr/>
        <a:lstStyle/>
        <a:p>
          <a:endParaRPr lang="en-US"/>
        </a:p>
      </dgm:t>
    </dgm:pt>
    <dgm:pt modelId="{A08212F6-083B-4A74-8373-BFAC616A4B51}" type="sibTrans" cxnId="{77DD3815-FF84-4CAA-A9B4-642A0F408985}">
      <dgm:prSet/>
      <dgm:spPr/>
      <dgm:t>
        <a:bodyPr/>
        <a:lstStyle/>
        <a:p>
          <a:endParaRPr lang="en-US"/>
        </a:p>
      </dgm:t>
    </dgm:pt>
    <dgm:pt modelId="{A1A40040-EBB8-401B-A00D-7503EBA8F40F}" type="pres">
      <dgm:prSet presAssocID="{5E5F3B63-9C4E-4586-B915-9AF707571F19}" presName="linear" presStyleCnt="0">
        <dgm:presLayoutVars>
          <dgm:animLvl val="lvl"/>
          <dgm:resizeHandles val="exact"/>
        </dgm:presLayoutVars>
      </dgm:prSet>
      <dgm:spPr/>
    </dgm:pt>
    <dgm:pt modelId="{9027821D-5250-44B8-A36F-AD5CB0C15203}" type="pres">
      <dgm:prSet presAssocID="{2C0732C2-E46C-43E2-BF11-83BD983A4C1F}" presName="parentText" presStyleLbl="node1" presStyleIdx="0" presStyleCnt="3">
        <dgm:presLayoutVars>
          <dgm:chMax val="0"/>
          <dgm:bulletEnabled val="1"/>
        </dgm:presLayoutVars>
      </dgm:prSet>
      <dgm:spPr/>
    </dgm:pt>
    <dgm:pt modelId="{9C5E7B17-257E-4772-8C5C-E9E86C3DF5BB}" type="pres">
      <dgm:prSet presAssocID="{2C0732C2-E46C-43E2-BF11-83BD983A4C1F}" presName="childText" presStyleLbl="revTx" presStyleIdx="0" presStyleCnt="3">
        <dgm:presLayoutVars>
          <dgm:bulletEnabled val="1"/>
        </dgm:presLayoutVars>
      </dgm:prSet>
      <dgm:spPr/>
    </dgm:pt>
    <dgm:pt modelId="{F1560779-36DA-43AE-A4A9-6B61E97F2886}" type="pres">
      <dgm:prSet presAssocID="{D737960A-890B-4FAB-8395-5A2B90C974DA}" presName="parentText" presStyleLbl="node1" presStyleIdx="1" presStyleCnt="3">
        <dgm:presLayoutVars>
          <dgm:chMax val="0"/>
          <dgm:bulletEnabled val="1"/>
        </dgm:presLayoutVars>
      </dgm:prSet>
      <dgm:spPr/>
    </dgm:pt>
    <dgm:pt modelId="{04E31B08-D7A9-4800-8D8A-364F94331F09}" type="pres">
      <dgm:prSet presAssocID="{D737960A-890B-4FAB-8395-5A2B90C974DA}" presName="childText" presStyleLbl="revTx" presStyleIdx="1" presStyleCnt="3">
        <dgm:presLayoutVars>
          <dgm:bulletEnabled val="1"/>
        </dgm:presLayoutVars>
      </dgm:prSet>
      <dgm:spPr/>
    </dgm:pt>
    <dgm:pt modelId="{1B0DC6E9-A6C7-468F-877B-E97D0F9A3604}" type="pres">
      <dgm:prSet presAssocID="{1956E268-6CCA-453D-B195-43E98452A11E}" presName="parentText" presStyleLbl="node1" presStyleIdx="2" presStyleCnt="3">
        <dgm:presLayoutVars>
          <dgm:chMax val="0"/>
          <dgm:bulletEnabled val="1"/>
        </dgm:presLayoutVars>
      </dgm:prSet>
      <dgm:spPr/>
    </dgm:pt>
    <dgm:pt modelId="{22A6727C-7E57-46C5-9315-7BA2AE7084F9}" type="pres">
      <dgm:prSet presAssocID="{1956E268-6CCA-453D-B195-43E98452A11E}" presName="childText" presStyleLbl="revTx" presStyleIdx="2" presStyleCnt="3">
        <dgm:presLayoutVars>
          <dgm:bulletEnabled val="1"/>
        </dgm:presLayoutVars>
      </dgm:prSet>
      <dgm:spPr/>
    </dgm:pt>
  </dgm:ptLst>
  <dgm:cxnLst>
    <dgm:cxn modelId="{901FAD11-BA2B-4812-A172-D4C5A5AE3F8D}" type="presOf" srcId="{1956E268-6CCA-453D-B195-43E98452A11E}" destId="{1B0DC6E9-A6C7-468F-877B-E97D0F9A3604}" srcOrd="0" destOrd="0" presId="urn:microsoft.com/office/officeart/2005/8/layout/vList2"/>
    <dgm:cxn modelId="{C725D614-2AA3-42C3-8E4D-86BBE8B8A0E0}" srcId="{D737960A-890B-4FAB-8395-5A2B90C974DA}" destId="{B2E6FD98-7451-4725-8E8E-BB3C434CDD01}" srcOrd="1" destOrd="0" parTransId="{D28EF557-8DDC-4261-93CC-0E04B3EF7690}" sibTransId="{70BC65AC-D699-4B16-BF4D-5A14CC15A7B8}"/>
    <dgm:cxn modelId="{77DD3815-FF84-4CAA-A9B4-642A0F408985}" srcId="{CF5AD626-5393-4FBA-A9B7-C5B377B2675A}" destId="{A6ABB70D-D935-4458-BE08-A857E70FDF1E}" srcOrd="3" destOrd="0" parTransId="{34171944-5120-4156-BB10-EC03B8250C4A}" sibTransId="{A08212F6-083B-4A74-8373-BFAC616A4B51}"/>
    <dgm:cxn modelId="{A1FB3F1A-9F2B-4F0C-B3D2-143576546610}" type="presOf" srcId="{A7345A52-4A78-4EA4-A15F-360AD61E74EB}" destId="{04E31B08-D7A9-4800-8D8A-364F94331F09}" srcOrd="0" destOrd="2" presId="urn:microsoft.com/office/officeart/2005/8/layout/vList2"/>
    <dgm:cxn modelId="{2FBC5527-5301-4122-8E26-56CAC8E081A1}" srcId="{D737960A-890B-4FAB-8395-5A2B90C974DA}" destId="{7AA0311D-08DB-4B82-8A28-A49CC0ED20CF}" srcOrd="0" destOrd="0" parTransId="{3E5B62CC-C4D3-4EAD-A049-733B44F12A55}" sibTransId="{DB9666A0-8541-4813-A024-4E7A1695D434}"/>
    <dgm:cxn modelId="{DC91FA34-501C-4616-B43E-DC3B208FB8D1}" srcId="{CF5AD626-5393-4FBA-A9B7-C5B377B2675A}" destId="{31B2278E-9979-4091-AE42-F0792A71E94C}" srcOrd="1" destOrd="0" parTransId="{DFE291BE-227B-413D-B141-2925974281B1}" sibTransId="{60653A24-54B7-410D-A749-EA88977691B4}"/>
    <dgm:cxn modelId="{9F55A038-59C8-40A8-BB06-6B4749C39D9D}" srcId="{802185AA-CE57-4A51-8733-7A87DFBBD83D}" destId="{36861147-D9A8-4EA2-BD2F-DD548D811DB5}" srcOrd="0" destOrd="0" parTransId="{94C946A2-DC30-40EA-B41F-31E4BE8506D3}" sibTransId="{C95D927F-6599-494F-BFE3-79177E4A4884}"/>
    <dgm:cxn modelId="{B7992B41-D669-4D1F-9BBD-BE40F1E93E82}" type="presOf" srcId="{A6ABB70D-D935-4458-BE08-A857E70FDF1E}" destId="{04E31B08-D7A9-4800-8D8A-364F94331F09}" srcOrd="0" destOrd="7" presId="urn:microsoft.com/office/officeart/2005/8/layout/vList2"/>
    <dgm:cxn modelId="{9C60F24F-1925-4CD4-9494-0FF89CF964CC}" type="presOf" srcId="{5E5F3B63-9C4E-4586-B915-9AF707571F19}" destId="{A1A40040-EBB8-401B-A00D-7503EBA8F40F}" srcOrd="0" destOrd="0" presId="urn:microsoft.com/office/officeart/2005/8/layout/vList2"/>
    <dgm:cxn modelId="{15D45551-7265-46DE-9B0A-D4424DCD613B}" type="presOf" srcId="{B2E6FD98-7451-4725-8E8E-BB3C434CDD01}" destId="{04E31B08-D7A9-4800-8D8A-364F94331F09}" srcOrd="0" destOrd="1" presId="urn:microsoft.com/office/officeart/2005/8/layout/vList2"/>
    <dgm:cxn modelId="{CCCE1960-C238-40C2-A2F2-E9BA92E95642}" type="presOf" srcId="{6A50C69C-086E-4AF6-BFBA-A80DE038FE5F}" destId="{04E31B08-D7A9-4800-8D8A-364F94331F09}" srcOrd="0" destOrd="4" presId="urn:microsoft.com/office/officeart/2005/8/layout/vList2"/>
    <dgm:cxn modelId="{D7A1426B-5FAA-4289-ACDE-3087C4EE6B7D}" type="presOf" srcId="{7AA0311D-08DB-4B82-8A28-A49CC0ED20CF}" destId="{04E31B08-D7A9-4800-8D8A-364F94331F09}" srcOrd="0" destOrd="0" presId="urn:microsoft.com/office/officeart/2005/8/layout/vList2"/>
    <dgm:cxn modelId="{9482AA73-63B3-41C8-9DFA-B1968DCE68F2}" type="presOf" srcId="{36861147-D9A8-4EA2-BD2F-DD548D811DB5}" destId="{22A6727C-7E57-46C5-9315-7BA2AE7084F9}" srcOrd="0" destOrd="1" presId="urn:microsoft.com/office/officeart/2005/8/layout/vList2"/>
    <dgm:cxn modelId="{0D86FC7C-1FB2-4E6B-859F-0AC5F069DE52}" type="presOf" srcId="{8E8BB057-F10E-47FB-8999-38726F645CB5}" destId="{9C5E7B17-257E-4772-8C5C-E9E86C3DF5BB}" srcOrd="0" destOrd="0" presId="urn:microsoft.com/office/officeart/2005/8/layout/vList2"/>
    <dgm:cxn modelId="{E1285B7F-761D-4E17-97F0-5DA05BF82C38}" srcId="{1956E268-6CCA-453D-B195-43E98452A11E}" destId="{802185AA-CE57-4A51-8733-7A87DFBBD83D}" srcOrd="0" destOrd="0" parTransId="{92E6F625-8B45-4906-91B5-4BBF8A6C6C53}" sibTransId="{549A13C3-6BF0-4835-A47E-628866B77F39}"/>
    <dgm:cxn modelId="{F9F8AD91-737B-436D-B72D-A18EBB03E3B4}" type="presOf" srcId="{CF5AD626-5393-4FBA-A9B7-C5B377B2675A}" destId="{04E31B08-D7A9-4800-8D8A-364F94331F09}" srcOrd="0" destOrd="3" presId="urn:microsoft.com/office/officeart/2005/8/layout/vList2"/>
    <dgm:cxn modelId="{D8E1FA99-F1FC-4E8F-83DA-F54F9499F118}" srcId="{2C0732C2-E46C-43E2-BF11-83BD983A4C1F}" destId="{8E8BB057-F10E-47FB-8999-38726F645CB5}" srcOrd="0" destOrd="0" parTransId="{0A11FB06-51CC-442C-8D9E-914400D675A1}" sibTransId="{D3E605C4-3EAA-4463-9F72-ECFB9C08B630}"/>
    <dgm:cxn modelId="{FFFB28A0-D9F1-4CEE-AB73-3FEBFB8ABAED}" srcId="{5E5F3B63-9C4E-4586-B915-9AF707571F19}" destId="{D737960A-890B-4FAB-8395-5A2B90C974DA}" srcOrd="1" destOrd="0" parTransId="{E9E1B421-3806-46FA-ADFB-2B54D80D919C}" sibTransId="{6E36D3FF-93DC-444B-9FC4-01783AACB711}"/>
    <dgm:cxn modelId="{E31BB7A3-39B1-4A0B-96A5-296C86935F8A}" srcId="{CF5AD626-5393-4FBA-A9B7-C5B377B2675A}" destId="{F1E17161-7879-4088-8A13-17067A2E511D}" srcOrd="2" destOrd="0" parTransId="{2FEEF4BE-7B51-496B-8333-A482A50F73E8}" sibTransId="{8C0866B2-A4B3-4B37-ADDE-809D4A11048A}"/>
    <dgm:cxn modelId="{3132BEA6-1D46-4CE2-91C0-379B8BD1445F}" type="presOf" srcId="{F1E17161-7879-4088-8A13-17067A2E511D}" destId="{04E31B08-D7A9-4800-8D8A-364F94331F09}" srcOrd="0" destOrd="6" presId="urn:microsoft.com/office/officeart/2005/8/layout/vList2"/>
    <dgm:cxn modelId="{7B0192AA-34EF-4F40-825F-94313E6DEF05}" srcId="{CF5AD626-5393-4FBA-A9B7-C5B377B2675A}" destId="{6A50C69C-086E-4AF6-BFBA-A80DE038FE5F}" srcOrd="0" destOrd="0" parTransId="{0E745E74-7093-4938-9C3B-9555950F21DD}" sibTransId="{4ECFFA18-56BB-4295-AFE3-B85735C3F8BF}"/>
    <dgm:cxn modelId="{F872CEAE-E5B4-46AE-A517-21F6BD2A7937}" srcId="{A7345A52-4A78-4EA4-A15F-360AD61E74EB}" destId="{CF5AD626-5393-4FBA-A9B7-C5B377B2675A}" srcOrd="0" destOrd="0" parTransId="{E75B2659-E447-4F1A-9E4F-258B65C6D15E}" sibTransId="{7D8782F6-12CD-4593-B372-9CC05432028B}"/>
    <dgm:cxn modelId="{257B75B3-AC13-4DA8-A0BA-874E13D6B2EC}" type="presOf" srcId="{31B2278E-9979-4091-AE42-F0792A71E94C}" destId="{04E31B08-D7A9-4800-8D8A-364F94331F09}" srcOrd="0" destOrd="5" presId="urn:microsoft.com/office/officeart/2005/8/layout/vList2"/>
    <dgm:cxn modelId="{203E2BB8-9D9C-4A40-A5C2-3CDE1B5F7F98}" srcId="{5E5F3B63-9C4E-4586-B915-9AF707571F19}" destId="{2C0732C2-E46C-43E2-BF11-83BD983A4C1F}" srcOrd="0" destOrd="0" parTransId="{B9C093E7-54FD-4E45-B17D-B2CFD5AA4392}" sibTransId="{F8DC16D8-92B1-41C0-81F0-35204E5DB1FA}"/>
    <dgm:cxn modelId="{F44FC1E4-AA71-4196-9C22-0A57D51CA3C4}" type="presOf" srcId="{802185AA-CE57-4A51-8733-7A87DFBBD83D}" destId="{22A6727C-7E57-46C5-9315-7BA2AE7084F9}" srcOrd="0" destOrd="0" presId="urn:microsoft.com/office/officeart/2005/8/layout/vList2"/>
    <dgm:cxn modelId="{05B28FEE-22F8-4081-B468-80EB82669079}" type="presOf" srcId="{D737960A-890B-4FAB-8395-5A2B90C974DA}" destId="{F1560779-36DA-43AE-A4A9-6B61E97F2886}" srcOrd="0" destOrd="0" presId="urn:microsoft.com/office/officeart/2005/8/layout/vList2"/>
    <dgm:cxn modelId="{19F36AF6-EF49-43D0-BEEB-DDE6FC4C3E8F}" type="presOf" srcId="{2C0732C2-E46C-43E2-BF11-83BD983A4C1F}" destId="{9027821D-5250-44B8-A36F-AD5CB0C15203}" srcOrd="0" destOrd="0" presId="urn:microsoft.com/office/officeart/2005/8/layout/vList2"/>
    <dgm:cxn modelId="{F555C4F9-7A61-40A9-96C8-40AFDBE9B019}" srcId="{5E5F3B63-9C4E-4586-B915-9AF707571F19}" destId="{1956E268-6CCA-453D-B195-43E98452A11E}" srcOrd="2" destOrd="0" parTransId="{6642FB9B-992E-4D85-95F8-8C10A2040D67}" sibTransId="{DD3AD028-2C0F-4D3B-AB61-D924FB8A3B53}"/>
    <dgm:cxn modelId="{FBCB08FC-31DB-4419-AD5B-78DCEF2241E0}" srcId="{D737960A-890B-4FAB-8395-5A2B90C974DA}" destId="{A7345A52-4A78-4EA4-A15F-360AD61E74EB}" srcOrd="2" destOrd="0" parTransId="{3B251859-27BB-4FDE-A8B3-B8568743EF91}" sibTransId="{DE840BD1-3DBD-4071-8372-6B0AF422A8C5}"/>
    <dgm:cxn modelId="{D5B4103D-0536-427A-AFE5-74BD0E7DB476}" type="presParOf" srcId="{A1A40040-EBB8-401B-A00D-7503EBA8F40F}" destId="{9027821D-5250-44B8-A36F-AD5CB0C15203}" srcOrd="0" destOrd="0" presId="urn:microsoft.com/office/officeart/2005/8/layout/vList2"/>
    <dgm:cxn modelId="{16EA9640-CC1D-48E3-B5AB-65234452C414}" type="presParOf" srcId="{A1A40040-EBB8-401B-A00D-7503EBA8F40F}" destId="{9C5E7B17-257E-4772-8C5C-E9E86C3DF5BB}" srcOrd="1" destOrd="0" presId="urn:microsoft.com/office/officeart/2005/8/layout/vList2"/>
    <dgm:cxn modelId="{1CA5BA81-C88D-4D55-BEF0-4E29C0890F91}" type="presParOf" srcId="{A1A40040-EBB8-401B-A00D-7503EBA8F40F}" destId="{F1560779-36DA-43AE-A4A9-6B61E97F2886}" srcOrd="2" destOrd="0" presId="urn:microsoft.com/office/officeart/2005/8/layout/vList2"/>
    <dgm:cxn modelId="{4384A024-CC17-44F7-8808-476AC0F528CA}" type="presParOf" srcId="{A1A40040-EBB8-401B-A00D-7503EBA8F40F}" destId="{04E31B08-D7A9-4800-8D8A-364F94331F09}" srcOrd="3" destOrd="0" presId="urn:microsoft.com/office/officeart/2005/8/layout/vList2"/>
    <dgm:cxn modelId="{D9A31D9A-7076-4CBB-A97A-492429480ED2}" type="presParOf" srcId="{A1A40040-EBB8-401B-A00D-7503EBA8F40F}" destId="{1B0DC6E9-A6C7-468F-877B-E97D0F9A3604}" srcOrd="4" destOrd="0" presId="urn:microsoft.com/office/officeart/2005/8/layout/vList2"/>
    <dgm:cxn modelId="{1FDF123A-F097-44EA-B445-645049CD80CF}" type="presParOf" srcId="{A1A40040-EBB8-401B-A00D-7503EBA8F40F}" destId="{22A6727C-7E57-46C5-9315-7BA2AE7084F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3243900C-5488-433E-AF80-AAEC57E6F059}">
      <dgm:prSet custT="1"/>
      <dgm:spPr/>
      <dgm:t>
        <a:bodyPr/>
        <a:lstStyle/>
        <a:p>
          <a:r>
            <a:rPr lang="en-US" sz="220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9">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9">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9">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9">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9">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9">
        <dgm:presLayoutVars>
          <dgm:chMax val="0"/>
          <dgm:bulletEnabled val="1"/>
        </dgm:presLayoutVars>
      </dgm:prSet>
      <dgm:spPr/>
    </dgm:pt>
    <dgm:pt modelId="{243D4C8C-DA76-4879-9BB2-3522B915B663}" type="pres">
      <dgm:prSet presAssocID="{8BEFDB9F-8862-4BC2-BFFF-875D2681A2ED}" presName="spacer" presStyleCnt="0"/>
      <dgm:spPr/>
    </dgm:pt>
    <dgm:pt modelId="{0C656A1B-1934-46F6-A775-5761B33529D8}" type="pres">
      <dgm:prSet presAssocID="{3243900C-5488-433E-AF80-AAEC57E6F059}" presName="parentText" presStyleLbl="node1" presStyleIdx="6" presStyleCnt="9">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7" presStyleCnt="9">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8" presStyleCnt="9">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2CF12448-43C2-4814-8622-0843FDB910C1}" srcId="{7A9CB4A8-C229-49EA-A69B-7297E87920CB}" destId="{4F7D66C8-CAE2-40AA-811F-D3764F3916B0}" srcOrd="8" destOrd="0" parTransId="{AB497F23-042F-493C-BE34-479D0636956B}" sibTransId="{B529DE0B-3B65-4B33-B2C9-72159644BE49}"/>
    <dgm:cxn modelId="{CC6C134D-8A76-4A21-AD01-0A5DF3195A89}" type="presOf" srcId="{9F7407FE-5CA4-4FBC-A05D-B2126DE505DC}" destId="{77EC9803-E86A-4496-BA6D-61C228289743}"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BC0EF462-5651-4043-8EE8-D8CF1A07E908}" type="presOf" srcId="{43CB2AB7-34CB-46AF-9B7C-1D191C3C22E7}" destId="{7A4B994C-0467-458D-B238-4E4544A0D03D}" srcOrd="0" destOrd="0" presId="urn:microsoft.com/office/officeart/2005/8/layout/vList2"/>
    <dgm:cxn modelId="{A3AD176B-D2ED-4B5B-8272-9D32F38D72EC}" srcId="{7A9CB4A8-C229-49EA-A69B-7297E87920CB}" destId="{3243900C-5488-433E-AF80-AAEC57E6F059}" srcOrd="6" destOrd="0" parTransId="{1447B44D-D96F-443F-B172-9B5A2E9C7457}" sibTransId="{4AA13A64-4B74-4AC7-BDBE-817F5FF8E09C}"/>
    <dgm:cxn modelId="{4A89F26E-76DD-4B67-B5D4-37E5A032DC5B}" type="presOf" srcId="{7A9CB4A8-C229-49EA-A69B-7297E87920CB}" destId="{55BA432F-5768-47CD-9D6A-26542B3F4634}" srcOrd="0" destOrd="0" presId="urn:microsoft.com/office/officeart/2005/8/layout/vList2"/>
    <dgm:cxn modelId="{187ADF79-E4BA-481A-A866-E53717AE0408}" srcId="{7A9CB4A8-C229-49EA-A69B-7297E87920CB}" destId="{43CB2AB7-34CB-46AF-9B7C-1D191C3C22E7}" srcOrd="7"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456AEED5-122D-446A-822F-13DFF7E64F56}" type="presParOf" srcId="{55BA432F-5768-47CD-9D6A-26542B3F4634}" destId="{0C656A1B-1934-46F6-A775-5761B33529D8}" srcOrd="12" destOrd="0" presId="urn:microsoft.com/office/officeart/2005/8/layout/vList2"/>
    <dgm:cxn modelId="{19C9ABBC-A9E6-4138-B359-7001B1C9B822}" type="presParOf" srcId="{55BA432F-5768-47CD-9D6A-26542B3F4634}" destId="{9D7BE800-E810-420C-A68D-5161F0509940}" srcOrd="13" destOrd="0" presId="urn:microsoft.com/office/officeart/2005/8/layout/vList2"/>
    <dgm:cxn modelId="{1E068139-04D9-4000-B058-64F2B66F8215}" type="presParOf" srcId="{55BA432F-5768-47CD-9D6A-26542B3F4634}" destId="{7A4B994C-0467-458D-B238-4E4544A0D03D}" srcOrd="14" destOrd="0" presId="urn:microsoft.com/office/officeart/2005/8/layout/vList2"/>
    <dgm:cxn modelId="{17F036D5-6344-4710-B1FC-05C4D3828717}" type="presParOf" srcId="{55BA432F-5768-47CD-9D6A-26542B3F4634}" destId="{0A0F30D1-46A7-4F8D-979B-A019AB21DBB0}" srcOrd="15" destOrd="0" presId="urn:microsoft.com/office/officeart/2005/8/layout/vList2"/>
    <dgm:cxn modelId="{3FEE404B-2BD4-4C8B-B068-735CD10D3531}" type="presParOf" srcId="{55BA432F-5768-47CD-9D6A-26542B3F4634}" destId="{137595B7-615A-4323-BA9C-2A996DC9ED2E}"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dgm:t>
        <a:bodyPr/>
        <a:lstStyle/>
        <a:p>
          <a:r>
            <a:rPr lang="en-US"/>
            <a:t>Contact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a:t>Points of Contact for the grant (ICJI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Audit </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66C9C794-C0F0-4C33-A3A4-0C9B4228C993}">
      <dgm:prSet/>
      <dgm:spPr/>
      <dgm:t>
        <a:bodyPr/>
        <a:lstStyle/>
        <a:p>
          <a:r>
            <a:rPr lang="en-US"/>
            <a:t>Please provide the results of your most recent audit from the Indiana State Board of Accounts. If you have not been audited by the Indiana State Board of Accounts, please provide the most recent audit performed by a third party.</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a:t>Information about your proposed Juvenile Justice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3"/>
      <dgm:spPr/>
    </dgm:pt>
    <dgm:pt modelId="{1F31143A-946F-4EAA-AD90-BE9128605CCA}" type="pres">
      <dgm:prSet presAssocID="{88431157-218C-4AFF-94F8-024ECED897E2}" presName="parentText" presStyleLbl="node1" presStyleIdx="0" presStyleCnt="3">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3">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3"/>
      <dgm:spPr/>
    </dgm:pt>
    <dgm:pt modelId="{45C93E20-3177-4902-B1AB-FFCD3087FE84}" type="pres">
      <dgm:prSet presAssocID="{B5040C98-B139-489E-922F-A4F9DBDA18A5}" presName="parentText" presStyleLbl="node1" presStyleIdx="1" presStyleCnt="3">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3">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3"/>
      <dgm:spPr/>
    </dgm:pt>
    <dgm:pt modelId="{3B15A007-6654-440C-BC15-20CDD4B4FCD6}" type="pres">
      <dgm:prSet presAssocID="{C185A0DD-08A7-4C2E-9C61-04D5F75C06F4}" presName="parentText" presStyleLbl="node1" presStyleIdx="2" presStyleCnt="3">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3">
        <dgm:presLayoutVars>
          <dgm:bulletEnabled val="1"/>
        </dgm:presLayoutVars>
      </dgm:prSet>
      <dgm:spPr/>
    </dgm:pt>
  </dgm:ptLst>
  <dgm:cxnLst>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1" presId="urn:microsoft.com/office/officeart/2005/8/layout/list1"/>
    <dgm:cxn modelId="{7A50BD24-9D2D-47B2-909D-425DA490673B}" type="presOf" srcId="{22DAB90F-08E1-4DF3-ABD7-7CA32FBCD37C}" destId="{77F524D7-C608-41DF-A662-A9C731FECC30}" srcOrd="0" destOrd="0"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6ACC0E49-0F66-403D-A4E5-1B88D6428F5E}" type="presOf" srcId="{C185A0DD-08A7-4C2E-9C61-04D5F75C06F4}" destId="{7721363E-36EB-41BC-82D8-5666AE10CF96}"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16B7FA6B-8620-421F-BA24-1FA9F1274EB2}" type="presOf" srcId="{B5040C98-B139-489E-922F-A4F9DBDA18A5}" destId="{F9D3729C-5D8F-465C-9001-9239FE0EEFCB}" srcOrd="0" destOrd="0" presId="urn:microsoft.com/office/officeart/2005/8/layout/list1"/>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22DAB90F-08E1-4DF3-ABD7-7CA32FBCD37C}" destId="{66C9C794-C0F0-4C33-A3A4-0C9B4228C993}" srcOrd="0" destOrd="0" parTransId="{30AB8DCE-DCA2-4165-9668-DC1757875907}" sibTransId="{D4FC2E51-37D0-4CA8-A3F3-1088DB1EF246}"/>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D49218D-2D9E-4DB9-9AD9-025B43E06B4D}">
      <dgm:prSet custT="1"/>
      <dgm:spPr/>
      <dgm:t>
        <a:bodyPr/>
        <a:lstStyle/>
        <a:p>
          <a:r>
            <a:rPr lang="en-US" sz="2000" b="1"/>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a:t>Objectives are the steps needed to achieve goals. Objectives should be concrete, action-oriented, measurable and Specific, Measurable, Achievable, Realistic, Timely (SMART). (Example of Objective: Provide shelter to 95% of runaways.)</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8D40C182-FE37-414D-A8EA-CE81FDF85D44}">
      <dgm:prSet/>
      <dgm:spPr/>
      <dgm:t>
        <a:bodyPr/>
        <a:lstStyle/>
        <a:p>
          <a:r>
            <a:rPr lang="en-US"/>
            <a:t>Outcomes measure objectives and are criteria for how the program is deemed to be effective. (Example of Outcome: Of the youth charged with running away who received shelter, 75% did not reoffend within 6 months.)</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F0FA9C36-4E06-41DE-8C93-4ADACB0FC95A}">
      <dgm:prSet custT="1"/>
      <dgm:spPr/>
      <dgm:t>
        <a:bodyPr/>
        <a:lstStyle/>
        <a:p>
          <a:r>
            <a:rPr lang="en-US" sz="2000" b="1"/>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4CAD7858-928A-4F2B-98D4-C802F88236A1}">
      <dgm:prSet custT="1"/>
      <dgm:spPr/>
      <dgm:t>
        <a:bodyPr/>
        <a:lstStyle/>
        <a:p>
          <a:r>
            <a:rPr lang="en-US" sz="2000" b="1"/>
            <a:t>Problem Statement &amp; Analysis </a:t>
          </a:r>
        </a:p>
      </dgm:t>
    </dgm:pt>
    <dgm:pt modelId="{DE9E6ECB-D3BD-470F-9640-2A61CB6BDF09}" type="parTrans" cxnId="{5E115EED-7CF3-4CE4-BBA2-B5950068E848}">
      <dgm:prSet/>
      <dgm:spPr/>
      <dgm:t>
        <a:bodyPr/>
        <a:lstStyle/>
        <a:p>
          <a:endParaRPr lang="en-US"/>
        </a:p>
      </dgm:t>
    </dgm:pt>
    <dgm:pt modelId="{BC180799-79C8-4CA3-B0C4-71A89376492D}" type="sibTrans" cxnId="{5E115EED-7CF3-4CE4-BBA2-B5950068E848}">
      <dgm:prSet/>
      <dgm:spPr/>
      <dgm:t>
        <a:bodyPr/>
        <a:lstStyle/>
        <a:p>
          <a:endParaRPr lang="en-US"/>
        </a:p>
      </dgm:t>
    </dgm:pt>
    <dgm:pt modelId="{C3A74909-ED44-4EFA-BAB5-28E8A0D8CB79}">
      <dgm:prSet/>
      <dgm:spPr/>
      <dgm:t>
        <a:bodyPr/>
        <a:lstStyle/>
        <a:p>
          <a:r>
            <a:rPr lang="en-US"/>
            <a:t>State the problem you are attempting to address and your proposed solution</a:t>
          </a:r>
        </a:p>
      </dgm:t>
    </dgm:pt>
    <dgm:pt modelId="{4F161804-6DC3-426A-8411-CFFAFDA87623}" type="parTrans" cxnId="{69CF59DE-4053-4041-9383-C64A0DEAC150}">
      <dgm:prSet/>
      <dgm:spPr/>
      <dgm:t>
        <a:bodyPr/>
        <a:lstStyle/>
        <a:p>
          <a:endParaRPr lang="en-US"/>
        </a:p>
      </dgm:t>
    </dgm:pt>
    <dgm:pt modelId="{8FE07260-1561-48B8-A5C9-82483922B534}" type="sibTrans" cxnId="{69CF59DE-4053-4041-9383-C64A0DEAC150}">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F4602A9A-B0A3-42EB-A4D0-D10573C37537}" type="pres">
      <dgm:prSet presAssocID="{4CAD7858-928A-4F2B-98D4-C802F88236A1}" presName="parentLin" presStyleCnt="0"/>
      <dgm:spPr/>
    </dgm:pt>
    <dgm:pt modelId="{B04C78CD-B107-43CF-B937-7A50D988F33F}" type="pres">
      <dgm:prSet presAssocID="{4CAD7858-928A-4F2B-98D4-C802F88236A1}" presName="parentLeftMargin" presStyleLbl="node1" presStyleIdx="0" presStyleCnt="3"/>
      <dgm:spPr/>
    </dgm:pt>
    <dgm:pt modelId="{679BC136-D003-462B-B8EC-83460E93E58A}" type="pres">
      <dgm:prSet presAssocID="{4CAD7858-928A-4F2B-98D4-C802F88236A1}" presName="parentText" presStyleLbl="node1" presStyleIdx="0" presStyleCnt="3">
        <dgm:presLayoutVars>
          <dgm:chMax val="0"/>
          <dgm:bulletEnabled val="1"/>
        </dgm:presLayoutVars>
      </dgm:prSet>
      <dgm:spPr/>
    </dgm:pt>
    <dgm:pt modelId="{692CC95C-335A-4A59-A544-18B521AF64D6}" type="pres">
      <dgm:prSet presAssocID="{4CAD7858-928A-4F2B-98D4-C802F88236A1}" presName="negativeSpace" presStyleCnt="0"/>
      <dgm:spPr/>
    </dgm:pt>
    <dgm:pt modelId="{B168BEE9-A39B-4B2C-814D-96A34A981A1D}" type="pres">
      <dgm:prSet presAssocID="{4CAD7858-928A-4F2B-98D4-C802F88236A1}" presName="childText" presStyleLbl="conFgAcc1" presStyleIdx="0" presStyleCnt="3" custScaleY="69637" custLinFactY="9649" custLinFactNeighborY="100000">
        <dgm:presLayoutVars>
          <dgm:bulletEnabled val="1"/>
        </dgm:presLayoutVars>
      </dgm:prSet>
      <dgm:spPr/>
    </dgm:pt>
    <dgm:pt modelId="{5EB44659-619C-41AF-8EFD-E66521089046}" type="pres">
      <dgm:prSet presAssocID="{BC180799-79C8-4CA3-B0C4-71A89376492D}" presName="spaceBetweenRectangles" presStyleCnt="0"/>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3"/>
      <dgm:spPr/>
    </dgm:pt>
    <dgm:pt modelId="{2F50645F-4135-4679-B5AB-27836450C312}" type="pres">
      <dgm:prSet presAssocID="{7D49218D-2D9E-4DB9-9AD9-025B43E06B4D}" presName="parentText" presStyleLbl="node1" presStyleIdx="1" presStyleCnt="3">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1" presStyleCnt="3" custScaleY="58912" custLinFactY="1522" custLinFactNeighborY="100000">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1" presStyleCnt="3"/>
      <dgm:spPr/>
    </dgm:pt>
    <dgm:pt modelId="{D2282E75-9A52-47B2-9850-707EC2631640}" type="pres">
      <dgm:prSet presAssocID="{F0FA9C36-4E06-41DE-8C93-4ADACB0FC95A}" presName="parentText" presStyleLbl="node1" presStyleIdx="2" presStyleCnt="3">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2" presStyleCnt="3" custScaleY="67046" custLinFactNeighborY="38988">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9159EC0A-9FEA-4A4D-9922-481AB42D39C0}" type="presOf" srcId="{4CAD7858-928A-4F2B-98D4-C802F88236A1}" destId="{B04C78CD-B107-43CF-B937-7A50D988F33F}" srcOrd="0" destOrd="0" presId="urn:microsoft.com/office/officeart/2005/8/layout/list1"/>
    <dgm:cxn modelId="{46275116-50DB-4E35-A395-72B2515E738A}" type="presOf" srcId="{CBBC3806-0821-4B99-8867-FF74B826E82A}" destId="{49AD6E08-5C15-4B96-B384-1848772CBB89}" srcOrd="0" destOrd="1"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EB277122-A988-43A1-B4D7-D45932537030}" type="presOf" srcId="{4CAD7858-928A-4F2B-98D4-C802F88236A1}" destId="{679BC136-D003-462B-B8EC-83460E93E58A}" srcOrd="1" destOrd="0" presId="urn:microsoft.com/office/officeart/2005/8/layout/list1"/>
    <dgm:cxn modelId="{63F92A55-452B-4C02-BF7A-35C2190CE9BC}" type="presOf" srcId="{C3A74909-ED44-4EFA-BAB5-28E8A0D8CB79}" destId="{B168BEE9-A39B-4B2C-814D-96A34A981A1D}" srcOrd="0" destOrd="0" presId="urn:microsoft.com/office/officeart/2005/8/layout/list1"/>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1" destOrd="0" parTransId="{ACF9B0E9-01A1-4D20-B903-C597EB778584}" sibTransId="{E22E810F-D28D-4C5A-BDD6-9E5736C1941E}"/>
    <dgm:cxn modelId="{05A3B7B5-4C1A-42BA-A292-E00EF4129005}" srcId="{37397E52-08F1-469C-BB0B-C249A97B94CA}" destId="{F0FA9C36-4E06-41DE-8C93-4ADACB0FC95A}" srcOrd="2" destOrd="0" parTransId="{50F3EA01-1F33-452A-A3F5-BA57522314BF}" sibTransId="{488CCB01-1D8C-43E7-B5BC-0F2994EA6CF4}"/>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69CF59DE-4053-4041-9383-C64A0DEAC150}" srcId="{4CAD7858-928A-4F2B-98D4-C802F88236A1}" destId="{C3A74909-ED44-4EFA-BAB5-28E8A0D8CB79}" srcOrd="0" destOrd="0" parTransId="{4F161804-6DC3-426A-8411-CFFAFDA87623}" sibTransId="{8FE07260-1561-48B8-A5C9-82483922B534}"/>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2" presId="urn:microsoft.com/office/officeart/2005/8/layout/list1"/>
    <dgm:cxn modelId="{13D9B2E7-77BE-437E-8DCA-1BC2AA158BA7}" type="presOf" srcId="{37397E52-08F1-469C-BB0B-C249A97B94CA}" destId="{89585A06-F923-4166-BF9E-90AFEAF43F4A}" srcOrd="0" destOrd="0" presId="urn:microsoft.com/office/officeart/2005/8/layout/list1"/>
    <dgm:cxn modelId="{5E115EED-7CF3-4CE4-BBA2-B5950068E848}" srcId="{37397E52-08F1-469C-BB0B-C249A97B94CA}" destId="{4CAD7858-928A-4F2B-98D4-C802F88236A1}" srcOrd="0" destOrd="0" parTransId="{DE9E6ECB-D3BD-470F-9640-2A61CB6BDF09}" sibTransId="{BC180799-79C8-4CA3-B0C4-71A89376492D}"/>
    <dgm:cxn modelId="{47A36DF5-B260-437A-8207-B19FE4374CF6}" type="presOf" srcId="{1D681F7E-C37E-4F43-A413-43FACBAFF9FC}" destId="{2375F742-61FF-4732-A683-B48767F1F6F6}" srcOrd="0" destOrd="0" presId="urn:microsoft.com/office/officeart/2005/8/layout/list1"/>
    <dgm:cxn modelId="{C2E7E459-E242-4DD7-9B4B-2F35E11F2738}" type="presParOf" srcId="{89585A06-F923-4166-BF9E-90AFEAF43F4A}" destId="{F4602A9A-B0A3-42EB-A4D0-D10573C37537}" srcOrd="0" destOrd="0" presId="urn:microsoft.com/office/officeart/2005/8/layout/list1"/>
    <dgm:cxn modelId="{20FE650F-3C83-4B01-A07E-310817BE23EE}" type="presParOf" srcId="{F4602A9A-B0A3-42EB-A4D0-D10573C37537}" destId="{B04C78CD-B107-43CF-B937-7A50D988F33F}" srcOrd="0" destOrd="0" presId="urn:microsoft.com/office/officeart/2005/8/layout/list1"/>
    <dgm:cxn modelId="{B047858D-7645-4A58-9D34-E19B3449066E}" type="presParOf" srcId="{F4602A9A-B0A3-42EB-A4D0-D10573C37537}" destId="{679BC136-D003-462B-B8EC-83460E93E58A}" srcOrd="1" destOrd="0" presId="urn:microsoft.com/office/officeart/2005/8/layout/list1"/>
    <dgm:cxn modelId="{A8D1A0F8-DECC-4082-89F5-E8536C61DFBA}" type="presParOf" srcId="{89585A06-F923-4166-BF9E-90AFEAF43F4A}" destId="{692CC95C-335A-4A59-A544-18B521AF64D6}" srcOrd="1" destOrd="0" presId="urn:microsoft.com/office/officeart/2005/8/layout/list1"/>
    <dgm:cxn modelId="{A971F7C8-98C9-45D3-936A-6BCD9989B977}" type="presParOf" srcId="{89585A06-F923-4166-BF9E-90AFEAF43F4A}" destId="{B168BEE9-A39B-4B2C-814D-96A34A981A1D}" srcOrd="2" destOrd="0" presId="urn:microsoft.com/office/officeart/2005/8/layout/list1"/>
    <dgm:cxn modelId="{97E60480-B8B0-4F11-865B-F377F39CDB3C}" type="presParOf" srcId="{89585A06-F923-4166-BF9E-90AFEAF43F4A}" destId="{5EB44659-619C-41AF-8EFD-E66521089046}" srcOrd="3" destOrd="0" presId="urn:microsoft.com/office/officeart/2005/8/layout/list1"/>
    <dgm:cxn modelId="{AAF0C297-CEDB-45EC-896B-10DF599DFCC9}" type="presParOf" srcId="{89585A06-F923-4166-BF9E-90AFEAF43F4A}" destId="{55CC71FC-BE6D-4C96-BBD4-C394277CFD49}" srcOrd="4"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5" destOrd="0" presId="urn:microsoft.com/office/officeart/2005/8/layout/list1"/>
    <dgm:cxn modelId="{72D4C8EB-C54C-4408-9E70-C7A43661A6E4}" type="presParOf" srcId="{89585A06-F923-4166-BF9E-90AFEAF43F4A}" destId="{49AD6E08-5C15-4B96-B384-1848772CBB89}" srcOrd="6" destOrd="0" presId="urn:microsoft.com/office/officeart/2005/8/layout/list1"/>
    <dgm:cxn modelId="{56205FEC-709E-4B75-A2C1-3D2E1910FE3F}" type="presParOf" srcId="{89585A06-F923-4166-BF9E-90AFEAF43F4A}" destId="{E8CB1221-B2B9-4DD2-A0D7-AAC3A2308B93}" srcOrd="7" destOrd="0" presId="urn:microsoft.com/office/officeart/2005/8/layout/list1"/>
    <dgm:cxn modelId="{968DF3FB-6B9F-4BE9-A756-462E8A2FB8D6}" type="presParOf" srcId="{89585A06-F923-4166-BF9E-90AFEAF43F4A}" destId="{FEA80ECE-FCB3-42DE-AD19-6E0A9F444F08}" srcOrd="8"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9" destOrd="0" presId="urn:microsoft.com/office/officeart/2005/8/layout/list1"/>
    <dgm:cxn modelId="{EB11CA97-2621-4804-B6D4-F73B26A9B59D}" type="presParOf" srcId="{89585A06-F923-4166-BF9E-90AFEAF43F4A}" destId="{2375F742-61FF-4732-A683-B48767F1F6F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7821D-5250-44B8-A36F-AD5CB0C15203}">
      <dsp:nvSpPr>
        <dsp:cNvPr id="0" name=""/>
        <dsp:cNvSpPr/>
      </dsp:nvSpPr>
      <dsp:spPr>
        <a:xfrm>
          <a:off x="0" y="86688"/>
          <a:ext cx="7066148" cy="4557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Funding</a:t>
          </a:r>
        </a:p>
      </dsp:txBody>
      <dsp:txXfrm>
        <a:off x="22246" y="108934"/>
        <a:ext cx="7021656" cy="411223"/>
      </dsp:txXfrm>
    </dsp:sp>
    <dsp:sp modelId="{9C5E7B17-257E-4772-8C5C-E9E86C3DF5BB}">
      <dsp:nvSpPr>
        <dsp:cNvPr id="0" name=""/>
        <dsp:cNvSpPr/>
      </dsp:nvSpPr>
      <dsp:spPr>
        <a:xfrm>
          <a:off x="0" y="542403"/>
          <a:ext cx="7066148" cy="688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35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b="0" i="0" kern="1200"/>
            <a:t>Funds for these programs will be awarded on an up front, rather than reimbursement basis. Verification of expenses along with verification of payment of expenses must be provided to ICJI on a monthly or quarterly basis.</a:t>
          </a:r>
          <a:endParaRPr lang="en-US" sz="1500" kern="1200"/>
        </a:p>
      </dsp:txBody>
      <dsp:txXfrm>
        <a:off x="0" y="542403"/>
        <a:ext cx="7066148" cy="688274"/>
      </dsp:txXfrm>
    </dsp:sp>
    <dsp:sp modelId="{F1560779-36DA-43AE-A4A9-6B61E97F2886}">
      <dsp:nvSpPr>
        <dsp:cNvPr id="0" name=""/>
        <dsp:cNvSpPr/>
      </dsp:nvSpPr>
      <dsp:spPr>
        <a:xfrm>
          <a:off x="0" y="1230678"/>
          <a:ext cx="7066148" cy="45571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Planning Grants (Diversion and Community Alternatives)</a:t>
          </a:r>
        </a:p>
      </dsp:txBody>
      <dsp:txXfrm>
        <a:off x="22246" y="1252924"/>
        <a:ext cx="7021656" cy="411223"/>
      </dsp:txXfrm>
    </dsp:sp>
    <dsp:sp modelId="{04E31B08-D7A9-4800-8D8A-364F94331F09}">
      <dsp:nvSpPr>
        <dsp:cNvPr id="0" name=""/>
        <dsp:cNvSpPr/>
      </dsp:nvSpPr>
      <dsp:spPr>
        <a:xfrm>
          <a:off x="0" y="1686393"/>
          <a:ext cx="7066148" cy="3303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35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Counties are also eligible for an additional $20,000 for a one-year planning grant to prepare for implementation of a Diversion or Community Alternatives grant program. </a:t>
          </a:r>
          <a:endParaRPr lang="en-US" sz="1500" i="0" kern="1200"/>
        </a:p>
        <a:p>
          <a:pPr marL="114300" lvl="1" indent="-114300" algn="l" defTabSz="666750">
            <a:lnSpc>
              <a:spcPct val="90000"/>
            </a:lnSpc>
            <a:spcBef>
              <a:spcPct val="0"/>
            </a:spcBef>
            <a:spcAft>
              <a:spcPct val="20000"/>
            </a:spcAft>
            <a:buChar char="•"/>
          </a:pPr>
          <a:r>
            <a:rPr lang="en-US" sz="1500" kern="1200"/>
            <a:t>Counties exercising this option must convene their local or regional Justice Reinvestment Advisory Council (JRAC)</a:t>
          </a:r>
        </a:p>
        <a:p>
          <a:pPr marL="114300" lvl="1" indent="-114300" algn="l" defTabSz="666750">
            <a:lnSpc>
              <a:spcPct val="90000"/>
            </a:lnSpc>
            <a:spcBef>
              <a:spcPct val="0"/>
            </a:spcBef>
            <a:spcAft>
              <a:spcPct val="20000"/>
            </a:spcAft>
            <a:buChar char="•"/>
          </a:pPr>
          <a:r>
            <a:rPr lang="en-US" sz="1500" kern="1200"/>
            <a:t>Counties without a JRAC must utilize another local collaborative body that includes juvenile justice stakeholders and a juvenile court judges to assess needs for diversion and community alternatives programs. </a:t>
          </a:r>
        </a:p>
        <a:p>
          <a:pPr marL="228600" lvl="2" indent="-114300" algn="l" defTabSz="666750">
            <a:lnSpc>
              <a:spcPct val="90000"/>
            </a:lnSpc>
            <a:spcBef>
              <a:spcPct val="0"/>
            </a:spcBef>
            <a:spcAft>
              <a:spcPct val="20000"/>
            </a:spcAft>
            <a:buChar char="•"/>
          </a:pPr>
          <a:r>
            <a:rPr lang="en-US" sz="1500" kern="1200"/>
            <a:t>The assessment must include:</a:t>
          </a:r>
        </a:p>
        <a:p>
          <a:pPr marL="342900" lvl="3" indent="-114300" algn="l" defTabSz="666750">
            <a:lnSpc>
              <a:spcPct val="90000"/>
            </a:lnSpc>
            <a:spcBef>
              <a:spcPct val="0"/>
            </a:spcBef>
            <a:spcAft>
              <a:spcPct val="20000"/>
            </a:spcAft>
            <a:buChar char="•"/>
          </a:pPr>
          <a:r>
            <a:rPr lang="en-US" sz="1500" kern="1200"/>
            <a:t>Review of youth justice system data</a:t>
          </a:r>
        </a:p>
        <a:p>
          <a:pPr marL="342900" lvl="3" indent="-114300" algn="l" defTabSz="666750">
            <a:lnSpc>
              <a:spcPct val="90000"/>
            </a:lnSpc>
            <a:spcBef>
              <a:spcPct val="0"/>
            </a:spcBef>
            <a:spcAft>
              <a:spcPct val="20000"/>
            </a:spcAft>
            <a:buChar char="•"/>
          </a:pPr>
          <a:r>
            <a:rPr lang="en-US" sz="1500" kern="1200"/>
            <a:t>Review of existing programs and services</a:t>
          </a:r>
        </a:p>
        <a:p>
          <a:pPr marL="342900" lvl="3" indent="-114300" algn="l" defTabSz="666750">
            <a:lnSpc>
              <a:spcPct val="90000"/>
            </a:lnSpc>
            <a:spcBef>
              <a:spcPct val="0"/>
            </a:spcBef>
            <a:spcAft>
              <a:spcPct val="20000"/>
            </a:spcAft>
            <a:buChar char="•"/>
          </a:pPr>
          <a:r>
            <a:rPr lang="en-US" sz="1500" kern="1200"/>
            <a:t>Identification of community organizations and groups with which partnerships could be developed for program implementation</a:t>
          </a:r>
        </a:p>
        <a:p>
          <a:pPr marL="342900" lvl="3" indent="-114300" algn="l" defTabSz="666750">
            <a:lnSpc>
              <a:spcPct val="90000"/>
            </a:lnSpc>
            <a:spcBef>
              <a:spcPct val="0"/>
            </a:spcBef>
            <a:spcAft>
              <a:spcPct val="20000"/>
            </a:spcAft>
            <a:buChar char="•"/>
          </a:pPr>
          <a:r>
            <a:rPr lang="en-US" sz="1500" kern="1200"/>
            <a:t>Review of best-practices and consideration of any economies of scale in regionalization.</a:t>
          </a:r>
        </a:p>
      </dsp:txBody>
      <dsp:txXfrm>
        <a:off x="0" y="1686393"/>
        <a:ext cx="7066148" cy="3303719"/>
      </dsp:txXfrm>
    </dsp:sp>
    <dsp:sp modelId="{1B0DC6E9-A6C7-468F-877B-E97D0F9A3604}">
      <dsp:nvSpPr>
        <dsp:cNvPr id="0" name=""/>
        <dsp:cNvSpPr/>
      </dsp:nvSpPr>
      <dsp:spPr>
        <a:xfrm>
          <a:off x="0" y="4990113"/>
          <a:ext cx="7066148" cy="4557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CJI Grantee Training and Resources Link-</a:t>
          </a:r>
        </a:p>
      </dsp:txBody>
      <dsp:txXfrm>
        <a:off x="22246" y="5012359"/>
        <a:ext cx="7021656" cy="411223"/>
      </dsp:txXfrm>
    </dsp:sp>
    <dsp:sp modelId="{22A6727C-7E57-46C5-9315-7BA2AE7084F9}">
      <dsp:nvSpPr>
        <dsp:cNvPr id="0" name=""/>
        <dsp:cNvSpPr/>
      </dsp:nvSpPr>
      <dsp:spPr>
        <a:xfrm>
          <a:off x="0" y="5445828"/>
          <a:ext cx="7066148"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35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These requirements along with other trainings including the most recent Grant Writing Webinar and Q&amp;A form can be found at:</a:t>
          </a:r>
        </a:p>
        <a:p>
          <a:pPr marL="228600" lvl="2" indent="-114300" algn="l" defTabSz="666750">
            <a:lnSpc>
              <a:spcPct val="90000"/>
            </a:lnSpc>
            <a:spcBef>
              <a:spcPct val="0"/>
            </a:spcBef>
            <a:spcAft>
              <a:spcPct val="20000"/>
            </a:spcAft>
            <a:buChar char="•"/>
          </a:pPr>
          <a:r>
            <a:rPr lang="en-US" sz="1500" kern="1200">
              <a:hlinkClick xmlns:r="http://schemas.openxmlformats.org/officeDocument/2006/relationships" r:id="rId1"/>
            </a:rPr>
            <a:t>https://www.in.gov/cji/grantee-training-and-resources/</a:t>
          </a:r>
          <a:endParaRPr lang="en-US" sz="1500" kern="1200"/>
        </a:p>
      </dsp:txBody>
      <dsp:txXfrm>
        <a:off x="0" y="5445828"/>
        <a:ext cx="7066148" cy="727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13080"/>
          <a:ext cx="6900512" cy="5405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Contact</a:t>
          </a:r>
        </a:p>
      </dsp:txBody>
      <dsp:txXfrm>
        <a:off x="26387" y="39467"/>
        <a:ext cx="6847738" cy="487766"/>
      </dsp:txXfrm>
    </dsp:sp>
    <dsp:sp modelId="{09E3730D-15AE-43A8-B83E-BF5514CE3EEC}">
      <dsp:nvSpPr>
        <dsp:cNvPr id="0" name=""/>
        <dsp:cNvSpPr/>
      </dsp:nvSpPr>
      <dsp:spPr>
        <a:xfrm>
          <a:off x="0" y="634260"/>
          <a:ext cx="6900512" cy="540540"/>
        </a:xfrm>
        <a:prstGeom prst="roundRect">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Project Information</a:t>
          </a:r>
        </a:p>
      </dsp:txBody>
      <dsp:txXfrm>
        <a:off x="26387" y="660647"/>
        <a:ext cx="6847738" cy="487766"/>
      </dsp:txXfrm>
    </dsp:sp>
    <dsp:sp modelId="{F33F099E-CE7B-4C06-9C77-773B140D5DE4}">
      <dsp:nvSpPr>
        <dsp:cNvPr id="0" name=""/>
        <dsp:cNvSpPr/>
      </dsp:nvSpPr>
      <dsp:spPr>
        <a:xfrm>
          <a:off x="0" y="1255440"/>
          <a:ext cx="6900512" cy="54054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Programmatic Information</a:t>
          </a:r>
        </a:p>
      </dsp:txBody>
      <dsp:txXfrm>
        <a:off x="26387" y="1281827"/>
        <a:ext cx="6847738" cy="487766"/>
      </dsp:txXfrm>
    </dsp:sp>
    <dsp:sp modelId="{37FC8224-F2DD-4A8F-A831-4458258D2DF4}">
      <dsp:nvSpPr>
        <dsp:cNvPr id="0" name=""/>
        <dsp:cNvSpPr/>
      </dsp:nvSpPr>
      <dsp:spPr>
        <a:xfrm>
          <a:off x="0" y="1876620"/>
          <a:ext cx="6900512" cy="540540"/>
        </a:xfrm>
        <a:prstGeom prst="roundRect">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Problem Statement &amp; Analysis </a:t>
          </a:r>
        </a:p>
      </dsp:txBody>
      <dsp:txXfrm>
        <a:off x="26387" y="1903007"/>
        <a:ext cx="6847738" cy="487766"/>
      </dsp:txXfrm>
    </dsp:sp>
    <dsp:sp modelId="{EE5178FF-E9EB-4A69-81C2-74DAD1D79074}">
      <dsp:nvSpPr>
        <dsp:cNvPr id="0" name=""/>
        <dsp:cNvSpPr/>
      </dsp:nvSpPr>
      <dsp:spPr>
        <a:xfrm>
          <a:off x="0" y="2497800"/>
          <a:ext cx="6900512" cy="5405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Goals, Objectives, &amp; Outcomes</a:t>
          </a:r>
        </a:p>
      </dsp:txBody>
      <dsp:txXfrm>
        <a:off x="26387" y="2524187"/>
        <a:ext cx="6847738" cy="487766"/>
      </dsp:txXfrm>
    </dsp:sp>
    <dsp:sp modelId="{77EC9803-E86A-4496-BA6D-61C228289743}">
      <dsp:nvSpPr>
        <dsp:cNvPr id="0" name=""/>
        <dsp:cNvSpPr/>
      </dsp:nvSpPr>
      <dsp:spPr>
        <a:xfrm>
          <a:off x="0" y="3118980"/>
          <a:ext cx="6900512" cy="540540"/>
        </a:xfrm>
        <a:prstGeom prst="roundRect">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Program Descriptions</a:t>
          </a:r>
        </a:p>
      </dsp:txBody>
      <dsp:txXfrm>
        <a:off x="26387" y="3145367"/>
        <a:ext cx="6847738" cy="487766"/>
      </dsp:txXfrm>
    </dsp:sp>
    <dsp:sp modelId="{0C656A1B-1934-46F6-A775-5761B33529D8}">
      <dsp:nvSpPr>
        <dsp:cNvPr id="0" name=""/>
        <dsp:cNvSpPr/>
      </dsp:nvSpPr>
      <dsp:spPr>
        <a:xfrm>
          <a:off x="0" y="3740160"/>
          <a:ext cx="6900512" cy="54054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a:t>
          </a:r>
        </a:p>
      </dsp:txBody>
      <dsp:txXfrm>
        <a:off x="26387" y="3766547"/>
        <a:ext cx="6847738" cy="487766"/>
      </dsp:txXfrm>
    </dsp:sp>
    <dsp:sp modelId="{7A4B994C-0467-458D-B238-4E4544A0D03D}">
      <dsp:nvSpPr>
        <dsp:cNvPr id="0" name=""/>
        <dsp:cNvSpPr/>
      </dsp:nvSpPr>
      <dsp:spPr>
        <a:xfrm>
          <a:off x="0" y="4361340"/>
          <a:ext cx="6900512" cy="540540"/>
        </a:xfrm>
        <a:prstGeom prst="roundRect">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6387" y="4387727"/>
        <a:ext cx="6847738" cy="487766"/>
      </dsp:txXfrm>
    </dsp:sp>
    <dsp:sp modelId="{137595B7-615A-4323-BA9C-2A996DC9ED2E}">
      <dsp:nvSpPr>
        <dsp:cNvPr id="0" name=""/>
        <dsp:cNvSpPr/>
      </dsp:nvSpPr>
      <dsp:spPr>
        <a:xfrm>
          <a:off x="0" y="4982520"/>
          <a:ext cx="6900512" cy="5405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6387" y="5008907"/>
        <a:ext cx="6847738" cy="487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489409"/>
          <a:ext cx="6900512" cy="11907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37388" rIns="53555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Points of Contact for the grant (ICJI will notify these individuals of your award notice) </a:t>
          </a:r>
        </a:p>
      </dsp:txBody>
      <dsp:txXfrm>
        <a:off x="0" y="489409"/>
        <a:ext cx="6900512" cy="1190700"/>
      </dsp:txXfrm>
    </dsp:sp>
    <dsp:sp modelId="{1F31143A-946F-4EAA-AD90-BE9128605CCA}">
      <dsp:nvSpPr>
        <dsp:cNvPr id="0" name=""/>
        <dsp:cNvSpPr/>
      </dsp:nvSpPr>
      <dsp:spPr>
        <a:xfrm>
          <a:off x="345025" y="179449"/>
          <a:ext cx="4830358"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933450">
            <a:lnSpc>
              <a:spcPct val="90000"/>
            </a:lnSpc>
            <a:spcBef>
              <a:spcPct val="0"/>
            </a:spcBef>
            <a:spcAft>
              <a:spcPct val="35000"/>
            </a:spcAft>
            <a:buNone/>
          </a:pPr>
          <a:r>
            <a:rPr lang="en-US" sz="2100" kern="1200"/>
            <a:t>Contact </a:t>
          </a:r>
        </a:p>
      </dsp:txBody>
      <dsp:txXfrm>
        <a:off x="375287" y="209711"/>
        <a:ext cx="4769834" cy="559396"/>
      </dsp:txXfrm>
    </dsp:sp>
    <dsp:sp modelId="{77F524D7-C608-41DF-A662-A9C731FECC30}">
      <dsp:nvSpPr>
        <dsp:cNvPr id="0" name=""/>
        <dsp:cNvSpPr/>
      </dsp:nvSpPr>
      <dsp:spPr>
        <a:xfrm>
          <a:off x="0" y="2103469"/>
          <a:ext cx="6900512" cy="244755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37388" rIns="53555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Audit </a:t>
          </a:r>
        </a:p>
        <a:p>
          <a:pPr marL="457200" lvl="2" indent="-228600" algn="l" defTabSz="933450">
            <a:lnSpc>
              <a:spcPct val="90000"/>
            </a:lnSpc>
            <a:spcBef>
              <a:spcPct val="0"/>
            </a:spcBef>
            <a:spcAft>
              <a:spcPct val="15000"/>
            </a:spcAft>
            <a:buChar char="•"/>
          </a:pPr>
          <a:r>
            <a:rPr lang="en-US" sz="2100" kern="1200"/>
            <a:t>Please provide the results of your most recent audit from the Indiana State Board of Accounts. If you have not been audited by the Indiana State Board of Accounts, please provide the most recent audit performed by a third party.</a:t>
          </a:r>
        </a:p>
      </dsp:txBody>
      <dsp:txXfrm>
        <a:off x="0" y="2103469"/>
        <a:ext cx="6900512" cy="2447550"/>
      </dsp:txXfrm>
    </dsp:sp>
    <dsp:sp modelId="{45C93E20-3177-4902-B1AB-FFCD3087FE84}">
      <dsp:nvSpPr>
        <dsp:cNvPr id="0" name=""/>
        <dsp:cNvSpPr/>
      </dsp:nvSpPr>
      <dsp:spPr>
        <a:xfrm>
          <a:off x="345025" y="1793509"/>
          <a:ext cx="4830358" cy="6199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933450">
            <a:lnSpc>
              <a:spcPct val="90000"/>
            </a:lnSpc>
            <a:spcBef>
              <a:spcPct val="0"/>
            </a:spcBef>
            <a:spcAft>
              <a:spcPct val="35000"/>
            </a:spcAft>
            <a:buNone/>
          </a:pPr>
          <a:r>
            <a:rPr lang="en-US" sz="2100" kern="1200"/>
            <a:t>Project Information</a:t>
          </a:r>
        </a:p>
      </dsp:txBody>
      <dsp:txXfrm>
        <a:off x="375287" y="1823771"/>
        <a:ext cx="4769834" cy="559396"/>
      </dsp:txXfrm>
    </dsp:sp>
    <dsp:sp modelId="{91A0F981-C60E-40C0-835F-843C807007E6}">
      <dsp:nvSpPr>
        <dsp:cNvPr id="0" name=""/>
        <dsp:cNvSpPr/>
      </dsp:nvSpPr>
      <dsp:spPr>
        <a:xfrm>
          <a:off x="0" y="4974379"/>
          <a:ext cx="6900512" cy="11907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37388" rIns="53555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Information about your proposed Juvenile Justice grant</a:t>
          </a:r>
        </a:p>
      </dsp:txBody>
      <dsp:txXfrm>
        <a:off x="0" y="4974379"/>
        <a:ext cx="6900512" cy="1190700"/>
      </dsp:txXfrm>
    </dsp:sp>
    <dsp:sp modelId="{3B15A007-6654-440C-BC15-20CDD4B4FCD6}">
      <dsp:nvSpPr>
        <dsp:cNvPr id="0" name=""/>
        <dsp:cNvSpPr/>
      </dsp:nvSpPr>
      <dsp:spPr>
        <a:xfrm>
          <a:off x="345025" y="4664419"/>
          <a:ext cx="4830358" cy="6199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933450">
            <a:lnSpc>
              <a:spcPct val="90000"/>
            </a:lnSpc>
            <a:spcBef>
              <a:spcPct val="0"/>
            </a:spcBef>
            <a:spcAft>
              <a:spcPct val="35000"/>
            </a:spcAft>
            <a:buNone/>
          </a:pPr>
          <a:r>
            <a:rPr lang="en-US" sz="2100" kern="1200"/>
            <a:t>Programmatic Information</a:t>
          </a:r>
        </a:p>
      </dsp:txBody>
      <dsp:txXfrm>
        <a:off x="375287" y="4694681"/>
        <a:ext cx="4769834"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8BEE9-A39B-4B2C-814D-96A34A981A1D}">
      <dsp:nvSpPr>
        <dsp:cNvPr id="0" name=""/>
        <dsp:cNvSpPr/>
      </dsp:nvSpPr>
      <dsp:spPr>
        <a:xfrm>
          <a:off x="0" y="712349"/>
          <a:ext cx="6900512" cy="908136"/>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12420" rIns="53555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State the problem you are attempting to address and your proposed solution</a:t>
          </a:r>
        </a:p>
      </dsp:txBody>
      <dsp:txXfrm>
        <a:off x="0" y="712349"/>
        <a:ext cx="6900512" cy="908136"/>
      </dsp:txXfrm>
    </dsp:sp>
    <dsp:sp modelId="{679BC136-D003-462B-B8EC-83460E93E58A}">
      <dsp:nvSpPr>
        <dsp:cNvPr id="0" name=""/>
        <dsp:cNvSpPr/>
      </dsp:nvSpPr>
      <dsp:spPr>
        <a:xfrm>
          <a:off x="345025" y="122837"/>
          <a:ext cx="4830358" cy="678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89000">
            <a:lnSpc>
              <a:spcPct val="90000"/>
            </a:lnSpc>
            <a:spcBef>
              <a:spcPct val="0"/>
            </a:spcBef>
            <a:spcAft>
              <a:spcPct val="35000"/>
            </a:spcAft>
            <a:buNone/>
          </a:pPr>
          <a:r>
            <a:rPr lang="en-US" sz="2000" b="1" kern="1200"/>
            <a:t>Problem Statement &amp; Analysis </a:t>
          </a:r>
        </a:p>
      </dsp:txBody>
      <dsp:txXfrm>
        <a:off x="378169" y="155981"/>
        <a:ext cx="4764070" cy="612672"/>
      </dsp:txXfrm>
    </dsp:sp>
    <dsp:sp modelId="{49AD6E08-5C15-4B96-B384-1848772CBB89}">
      <dsp:nvSpPr>
        <dsp:cNvPr id="0" name=""/>
        <dsp:cNvSpPr/>
      </dsp:nvSpPr>
      <dsp:spPr>
        <a:xfrm>
          <a:off x="0" y="2033316"/>
          <a:ext cx="6900512" cy="2902358"/>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12420" rIns="53555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The goal should directly address the problem identified in the Problem Statement.</a:t>
          </a:r>
        </a:p>
        <a:p>
          <a:pPr marL="114300" lvl="1" indent="-114300" algn="l" defTabSz="666750">
            <a:lnSpc>
              <a:spcPct val="90000"/>
            </a:lnSpc>
            <a:spcBef>
              <a:spcPct val="0"/>
            </a:spcBef>
            <a:spcAft>
              <a:spcPct val="15000"/>
            </a:spcAft>
            <a:buChar char="•"/>
          </a:pPr>
          <a:r>
            <a:rPr lang="en-US" sz="1500" kern="1200"/>
            <a:t>Objectives are the steps needed to achieve goals. Objectives should be concrete, action-oriented, measurable and Specific, Measurable, Achievable, Realistic, Timely (SMART). (Example of Objective: Provide shelter to 95% of runaways.)</a:t>
          </a:r>
        </a:p>
        <a:p>
          <a:pPr marL="114300" lvl="1" indent="-114300" algn="l" defTabSz="666750">
            <a:lnSpc>
              <a:spcPct val="90000"/>
            </a:lnSpc>
            <a:spcBef>
              <a:spcPct val="0"/>
            </a:spcBef>
            <a:spcAft>
              <a:spcPct val="15000"/>
            </a:spcAft>
            <a:buChar char="•"/>
          </a:pPr>
          <a:r>
            <a:rPr lang="en-US" sz="1500" kern="1200"/>
            <a:t>Outcomes measure objectives and are criteria for how the program is deemed to be effective. (Example of Outcome: Of the youth charged with running away who received shelter, 75% did not reoffend within 6 months.)</a:t>
          </a:r>
        </a:p>
      </dsp:txBody>
      <dsp:txXfrm>
        <a:off x="0" y="2033316"/>
        <a:ext cx="6900512" cy="2902358"/>
      </dsp:txXfrm>
    </dsp:sp>
    <dsp:sp modelId="{2F50645F-4135-4679-B5AB-27836450C312}">
      <dsp:nvSpPr>
        <dsp:cNvPr id="0" name=""/>
        <dsp:cNvSpPr/>
      </dsp:nvSpPr>
      <dsp:spPr>
        <a:xfrm>
          <a:off x="345025" y="1494653"/>
          <a:ext cx="4830358" cy="6789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89000">
            <a:lnSpc>
              <a:spcPct val="90000"/>
            </a:lnSpc>
            <a:spcBef>
              <a:spcPct val="0"/>
            </a:spcBef>
            <a:spcAft>
              <a:spcPct val="35000"/>
            </a:spcAft>
            <a:buNone/>
          </a:pPr>
          <a:r>
            <a:rPr lang="en-US" sz="2000" b="1" kern="1200"/>
            <a:t>Goal, Objective, and Outcomes</a:t>
          </a:r>
        </a:p>
      </dsp:txBody>
      <dsp:txXfrm>
        <a:off x="378169" y="1527797"/>
        <a:ext cx="4764070" cy="612672"/>
      </dsp:txXfrm>
    </dsp:sp>
    <dsp:sp modelId="{2375F742-61FF-4732-A683-B48767F1F6F6}">
      <dsp:nvSpPr>
        <dsp:cNvPr id="0" name=""/>
        <dsp:cNvSpPr/>
      </dsp:nvSpPr>
      <dsp:spPr>
        <a:xfrm>
          <a:off x="0" y="5323008"/>
          <a:ext cx="6900512" cy="65576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12420" rIns="53555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What? Who? Where? Why? When? How?</a:t>
          </a:r>
        </a:p>
      </dsp:txBody>
      <dsp:txXfrm>
        <a:off x="0" y="5323008"/>
        <a:ext cx="6900512" cy="655760"/>
      </dsp:txXfrm>
    </dsp:sp>
    <dsp:sp modelId="{D2282E75-9A52-47B2-9850-707EC2631640}">
      <dsp:nvSpPr>
        <dsp:cNvPr id="0" name=""/>
        <dsp:cNvSpPr/>
      </dsp:nvSpPr>
      <dsp:spPr>
        <a:xfrm>
          <a:off x="345025" y="4860691"/>
          <a:ext cx="4830358" cy="6789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89000">
            <a:lnSpc>
              <a:spcPct val="90000"/>
            </a:lnSpc>
            <a:spcBef>
              <a:spcPct val="0"/>
            </a:spcBef>
            <a:spcAft>
              <a:spcPct val="35000"/>
            </a:spcAft>
            <a:buNone/>
          </a:pPr>
          <a:r>
            <a:rPr lang="en-US" sz="2000" b="1" kern="1200"/>
            <a:t>Program Description</a:t>
          </a:r>
        </a:p>
      </dsp:txBody>
      <dsp:txXfrm>
        <a:off x="378169" y="4893835"/>
        <a:ext cx="4764070"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3/13/24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Planning Grants are one year- but if you are prepared to submit your application for full project funding before the one year period is up and the application period is open, you can qualify for funding</a:t>
            </a:r>
          </a:p>
        </p:txBody>
      </p:sp>
      <p:sp>
        <p:nvSpPr>
          <p:cNvPr id="4" name="Slide Number Placeholder 3"/>
          <p:cNvSpPr>
            <a:spLocks noGrp="1"/>
          </p:cNvSpPr>
          <p:nvPr>
            <p:ph type="sldNum" sz="quarter" idx="5"/>
          </p:nvPr>
        </p:nvSpPr>
        <p:spPr/>
        <p:txBody>
          <a:bodyPr/>
          <a:lstStyle/>
          <a:p>
            <a:fld id="{590CB258-05D8-4DC4-A083-0A2988749BCD}" type="slidenum">
              <a:rPr lang="en-US" smtClean="0"/>
              <a:t>4</a:t>
            </a:fld>
            <a:endParaRPr lang="en-US"/>
          </a:p>
        </p:txBody>
      </p:sp>
    </p:spTree>
    <p:extLst>
      <p:ext uri="{BB962C8B-B14F-4D97-AF65-F5344CB8AC3E}">
        <p14:creationId xmlns:p14="http://schemas.microsoft.com/office/powerpoint/2010/main" val="2071980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Applies to all 3</a:t>
            </a:r>
          </a:p>
        </p:txBody>
      </p:sp>
      <p:sp>
        <p:nvSpPr>
          <p:cNvPr id="4" name="Slide Number Placeholder 3"/>
          <p:cNvSpPr>
            <a:spLocks noGrp="1"/>
          </p:cNvSpPr>
          <p:nvPr>
            <p:ph type="sldNum" sz="quarter" idx="5"/>
          </p:nvPr>
        </p:nvSpPr>
        <p:spPr/>
        <p:txBody>
          <a:bodyPr/>
          <a:lstStyle/>
          <a:p>
            <a:fld id="{590CB258-05D8-4DC4-A083-0A2988749BCD}" type="slidenum">
              <a:rPr lang="en-US" smtClean="0"/>
              <a:t>24</a:t>
            </a:fld>
            <a:endParaRPr lang="en-US"/>
          </a:p>
        </p:txBody>
      </p:sp>
    </p:spTree>
    <p:extLst>
      <p:ext uri="{BB962C8B-B14F-4D97-AF65-F5344CB8AC3E}">
        <p14:creationId xmlns:p14="http://schemas.microsoft.com/office/powerpoint/2010/main" val="2093211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Your budget narrative is extremely important- grant reviewers need to understand specifically what funds are going towards. If you do not explain budget costs sufficiently in your narrative, it will very likely impact your score. If we cannot tell what budget lines in the narrative are for, you will not receive points for this section. </a:t>
            </a:r>
          </a:p>
        </p:txBody>
      </p:sp>
      <p:sp>
        <p:nvSpPr>
          <p:cNvPr id="4" name="Slide Number Placeholder 3"/>
          <p:cNvSpPr>
            <a:spLocks noGrp="1"/>
          </p:cNvSpPr>
          <p:nvPr>
            <p:ph type="sldNum" sz="quarter" idx="5"/>
          </p:nvPr>
        </p:nvSpPr>
        <p:spPr/>
        <p:txBody>
          <a:bodyPr/>
          <a:lstStyle/>
          <a:p>
            <a:fld id="{590CB258-05D8-4DC4-A083-0A2988749BCD}" type="slidenum">
              <a:rPr lang="en-US" smtClean="0"/>
              <a:t>26</a:t>
            </a:fld>
            <a:endParaRPr lang="en-US"/>
          </a:p>
        </p:txBody>
      </p:sp>
    </p:spTree>
    <p:extLst>
      <p:ext uri="{BB962C8B-B14F-4D97-AF65-F5344CB8AC3E}">
        <p14:creationId xmlns:p14="http://schemas.microsoft.com/office/powerpoint/2010/main" val="1868557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Timeline- monthly or quarterly acceptable</a:t>
            </a:r>
          </a:p>
          <a:p>
            <a:r>
              <a:rPr lang="en-US"/>
              <a:t>If you already have job descriptions, please include them, but if you do not have descriptions, this will not affect your application. Same goes for contractors and consultants. </a:t>
            </a:r>
          </a:p>
        </p:txBody>
      </p:sp>
      <p:sp>
        <p:nvSpPr>
          <p:cNvPr id="4" name="Slide Number Placeholder 3"/>
          <p:cNvSpPr>
            <a:spLocks noGrp="1"/>
          </p:cNvSpPr>
          <p:nvPr>
            <p:ph type="sldNum" sz="quarter" idx="5"/>
          </p:nvPr>
        </p:nvSpPr>
        <p:spPr/>
        <p:txBody>
          <a:bodyPr/>
          <a:lstStyle/>
          <a:p>
            <a:fld id="{590CB258-05D8-4DC4-A083-0A2988749BCD}" type="slidenum">
              <a:rPr lang="en-US" smtClean="0"/>
              <a:t>27</a:t>
            </a:fld>
            <a:endParaRPr lang="en-US"/>
          </a:p>
        </p:txBody>
      </p:sp>
    </p:spTree>
    <p:extLst>
      <p:ext uri="{BB962C8B-B14F-4D97-AF65-F5344CB8AC3E}">
        <p14:creationId xmlns:p14="http://schemas.microsoft.com/office/powerpoint/2010/main" val="863668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webinar will be posted on the ICJI Youth Services Division website.</a:t>
            </a:r>
          </a:p>
        </p:txBody>
      </p:sp>
      <p:sp>
        <p:nvSpPr>
          <p:cNvPr id="4" name="Slide Number Placeholder 3"/>
          <p:cNvSpPr>
            <a:spLocks noGrp="1"/>
          </p:cNvSpPr>
          <p:nvPr>
            <p:ph type="sldNum" sz="quarter" idx="5"/>
          </p:nvPr>
        </p:nvSpPr>
        <p:spPr/>
        <p:txBody>
          <a:bodyPr/>
          <a:lstStyle/>
          <a:p>
            <a:fld id="{590CB258-05D8-4DC4-A083-0A2988749BCD}" type="slidenum">
              <a:rPr lang="en-US" smtClean="0"/>
              <a:t>30</a:t>
            </a:fld>
            <a:endParaRPr lang="en-US"/>
          </a:p>
        </p:txBody>
      </p:sp>
    </p:spTree>
    <p:extLst>
      <p:ext uri="{BB962C8B-B14F-4D97-AF65-F5344CB8AC3E}">
        <p14:creationId xmlns:p14="http://schemas.microsoft.com/office/powerpoint/2010/main" val="88030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Diversion &amp; Community Alternatives is one fund/two RFPs, Behavioral Health is separate fund AND RFP</a:t>
            </a:r>
          </a:p>
        </p:txBody>
      </p:sp>
      <p:sp>
        <p:nvSpPr>
          <p:cNvPr id="4" name="Slide Number Placeholder 3"/>
          <p:cNvSpPr>
            <a:spLocks noGrp="1"/>
          </p:cNvSpPr>
          <p:nvPr>
            <p:ph type="sldNum" sz="quarter" idx="5"/>
          </p:nvPr>
        </p:nvSpPr>
        <p:spPr/>
        <p:txBody>
          <a:bodyPr/>
          <a:lstStyle/>
          <a:p>
            <a:fld id="{590CB258-05D8-4DC4-A083-0A2988749BCD}" type="slidenum">
              <a:rPr lang="en-US" smtClean="0"/>
              <a:t>5</a:t>
            </a:fld>
            <a:endParaRPr lang="en-US"/>
          </a:p>
        </p:txBody>
      </p:sp>
    </p:spTree>
    <p:extLst>
      <p:ext uri="{BB962C8B-B14F-4D97-AF65-F5344CB8AC3E}">
        <p14:creationId xmlns:p14="http://schemas.microsoft.com/office/powerpoint/2010/main" val="748192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0CB258-05D8-4DC4-A083-0A2988749BCD}" type="slidenum">
              <a:rPr lang="en-US" smtClean="0"/>
              <a:t>10</a:t>
            </a:fld>
            <a:endParaRPr lang="en-US"/>
          </a:p>
        </p:txBody>
      </p:sp>
    </p:spTree>
    <p:extLst>
      <p:ext uri="{BB962C8B-B14F-4D97-AF65-F5344CB8AC3E}">
        <p14:creationId xmlns:p14="http://schemas.microsoft.com/office/powerpoint/2010/main" val="2545470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15</a:t>
            </a:fld>
            <a:endParaRPr lang="en-US"/>
          </a:p>
        </p:txBody>
      </p:sp>
    </p:spTree>
    <p:extLst>
      <p:ext uri="{BB962C8B-B14F-4D97-AF65-F5344CB8AC3E}">
        <p14:creationId xmlns:p14="http://schemas.microsoft.com/office/powerpoint/2010/main" val="44325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4D5156"/>
                </a:solidFill>
                <a:effectLst/>
                <a:latin typeface="Roboto" panose="02000000000000000000" pitchFamily="2" charset="0"/>
              </a:rPr>
              <a:t> Put data in analysis</a:t>
            </a:r>
          </a:p>
          <a:p>
            <a:r>
              <a:rPr lang="en-US" b="0" i="0">
                <a:solidFill>
                  <a:srgbClr val="4D5156"/>
                </a:solidFill>
                <a:effectLst/>
                <a:latin typeface="Roboto" panose="02000000000000000000" pitchFamily="2" charset="0"/>
              </a:rPr>
              <a:t>Be specific about the population served</a:t>
            </a:r>
          </a:p>
          <a:p>
            <a:r>
              <a:rPr lang="en-US" b="0" i="0">
                <a:solidFill>
                  <a:srgbClr val="4D5156"/>
                </a:solidFill>
                <a:effectLst/>
                <a:latin typeface="Roboto" panose="02000000000000000000" pitchFamily="2" charset="0"/>
              </a:rPr>
              <a:t>Specific, Measurable, Attainable, Relevant, Time-Bound.</a:t>
            </a:r>
          </a:p>
          <a:p>
            <a:r>
              <a:rPr lang="en-US" b="0" i="0">
                <a:solidFill>
                  <a:srgbClr val="4D5156"/>
                </a:solidFill>
                <a:effectLst/>
                <a:latin typeface="Roboto" panose="02000000000000000000" pitchFamily="2" charset="0"/>
              </a:rPr>
              <a:t>Attachments- include job descriptions if you are funding specific positions, we will cover attachments a little later</a:t>
            </a:r>
            <a:endParaRPr lang="en-US"/>
          </a:p>
        </p:txBody>
      </p:sp>
      <p:sp>
        <p:nvSpPr>
          <p:cNvPr id="4" name="Slide Number Placeholder 3"/>
          <p:cNvSpPr>
            <a:spLocks noGrp="1"/>
          </p:cNvSpPr>
          <p:nvPr>
            <p:ph type="sldNum" sz="quarter" idx="5"/>
          </p:nvPr>
        </p:nvSpPr>
        <p:spPr/>
        <p:txBody>
          <a:bodyPr/>
          <a:lstStyle/>
          <a:p>
            <a:fld id="{590CB258-05D8-4DC4-A083-0A2988749BCD}" type="slidenum">
              <a:rPr lang="en-US" smtClean="0"/>
              <a:t>16</a:t>
            </a:fld>
            <a:endParaRPr lang="en-US"/>
          </a:p>
        </p:txBody>
      </p:sp>
    </p:spTree>
    <p:extLst>
      <p:ext uri="{BB962C8B-B14F-4D97-AF65-F5344CB8AC3E}">
        <p14:creationId xmlns:p14="http://schemas.microsoft.com/office/powerpoint/2010/main" val="2459456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Project Information will be basics- name of program, funding requested, audit</a:t>
            </a:r>
          </a:p>
          <a:p>
            <a:r>
              <a:rPr lang="en-US"/>
              <a:t>Programmatic Information- mostly questions about past funding, if we didn’t fund you, N/A for most of these. Everyone will need to answer how project impacts youth</a:t>
            </a:r>
          </a:p>
        </p:txBody>
      </p:sp>
      <p:sp>
        <p:nvSpPr>
          <p:cNvPr id="4" name="Slide Number Placeholder 3"/>
          <p:cNvSpPr>
            <a:spLocks noGrp="1"/>
          </p:cNvSpPr>
          <p:nvPr>
            <p:ph type="sldNum" sz="quarter" idx="5"/>
          </p:nvPr>
        </p:nvSpPr>
        <p:spPr/>
        <p:txBody>
          <a:bodyPr/>
          <a:lstStyle/>
          <a:p>
            <a:fld id="{590CB258-05D8-4DC4-A083-0A2988749BCD}" type="slidenum">
              <a:rPr lang="en-US" smtClean="0"/>
              <a:t>17</a:t>
            </a:fld>
            <a:endParaRPr lang="en-US"/>
          </a:p>
        </p:txBody>
      </p:sp>
    </p:spTree>
    <p:extLst>
      <p:ext uri="{BB962C8B-B14F-4D97-AF65-F5344CB8AC3E}">
        <p14:creationId xmlns:p14="http://schemas.microsoft.com/office/powerpoint/2010/main" val="2468203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Don’t worry about only adding one or two outcomes, we’d rather see stronger goal objective and outcome than many of them</a:t>
            </a:r>
          </a:p>
        </p:txBody>
      </p:sp>
      <p:sp>
        <p:nvSpPr>
          <p:cNvPr id="4" name="Slide Number Placeholder 3"/>
          <p:cNvSpPr>
            <a:spLocks noGrp="1"/>
          </p:cNvSpPr>
          <p:nvPr>
            <p:ph type="sldNum" sz="quarter" idx="5"/>
          </p:nvPr>
        </p:nvSpPr>
        <p:spPr/>
        <p:txBody>
          <a:bodyPr/>
          <a:lstStyle/>
          <a:p>
            <a:fld id="{590CB258-05D8-4DC4-A083-0A2988749BCD}" type="slidenum">
              <a:rPr lang="en-US" smtClean="0"/>
              <a:t>18</a:t>
            </a:fld>
            <a:endParaRPr lang="en-US"/>
          </a:p>
        </p:txBody>
      </p:sp>
    </p:spTree>
    <p:extLst>
      <p:ext uri="{BB962C8B-B14F-4D97-AF65-F5344CB8AC3E}">
        <p14:creationId xmlns:p14="http://schemas.microsoft.com/office/powerpoint/2010/main" val="2874850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Again, three RFPs with specific program areas</a:t>
            </a:r>
          </a:p>
        </p:txBody>
      </p:sp>
      <p:sp>
        <p:nvSpPr>
          <p:cNvPr id="4" name="Slide Number Placeholder 3"/>
          <p:cNvSpPr>
            <a:spLocks noGrp="1"/>
          </p:cNvSpPr>
          <p:nvPr>
            <p:ph type="sldNum" sz="quarter" idx="5"/>
          </p:nvPr>
        </p:nvSpPr>
        <p:spPr/>
        <p:txBody>
          <a:bodyPr/>
          <a:lstStyle/>
          <a:p>
            <a:fld id="{590CB258-05D8-4DC4-A083-0A2988749BCD}" type="slidenum">
              <a:rPr lang="en-US" smtClean="0"/>
              <a:t>19</a:t>
            </a:fld>
            <a:endParaRPr lang="en-US"/>
          </a:p>
        </p:txBody>
      </p:sp>
    </p:spTree>
    <p:extLst>
      <p:ext uri="{BB962C8B-B14F-4D97-AF65-F5344CB8AC3E}">
        <p14:creationId xmlns:p14="http://schemas.microsoft.com/office/powerpoint/2010/main" val="3879047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Applies to all 3</a:t>
            </a:r>
          </a:p>
        </p:txBody>
      </p:sp>
      <p:sp>
        <p:nvSpPr>
          <p:cNvPr id="4" name="Slide Number Placeholder 3"/>
          <p:cNvSpPr>
            <a:spLocks noGrp="1"/>
          </p:cNvSpPr>
          <p:nvPr>
            <p:ph type="sldNum" sz="quarter" idx="5"/>
          </p:nvPr>
        </p:nvSpPr>
        <p:spPr/>
        <p:txBody>
          <a:bodyPr/>
          <a:lstStyle/>
          <a:p>
            <a:fld id="{590CB258-05D8-4DC4-A083-0A2988749BCD}" type="slidenum">
              <a:rPr lang="en-US" smtClean="0"/>
              <a:t>23</a:t>
            </a:fld>
            <a:endParaRPr lang="en-US"/>
          </a:p>
        </p:txBody>
      </p:sp>
    </p:spTree>
    <p:extLst>
      <p:ext uri="{BB962C8B-B14F-4D97-AF65-F5344CB8AC3E}">
        <p14:creationId xmlns:p14="http://schemas.microsoft.com/office/powerpoint/2010/main" val="1090752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3/13/24</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3/13/24</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intelligrants.in.gov/Login2.aspx?APPTHEME=ING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in.gov/cji/victim-services/resource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cji/behavioral-health/youth/juvenile-community-alternatives-grant-program/" TargetMode="External"/><Relationship Id="rId2" Type="http://schemas.openxmlformats.org/officeDocument/2006/relationships/hyperlink" Target="https://intelligrants.in.gov/Login2.aspx?APPTHEME=INGRT" TargetMode="External"/><Relationship Id="rId1" Type="http://schemas.openxmlformats.org/officeDocument/2006/relationships/slideLayout" Target="../slideLayouts/slideLayout2.xml"/><Relationship Id="rId5" Type="http://schemas.openxmlformats.org/officeDocument/2006/relationships/hyperlink" Target="https://www.in.gov/cji/behavioral-health/youth/juvenile-behavioral-health-competitive-grant/" TargetMode="External"/><Relationship Id="rId4" Type="http://schemas.openxmlformats.org/officeDocument/2006/relationships/hyperlink" Target="https://www.in.gov/cji/behavioral-health/youth/juvenile-diversion-grant-progra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ReWhite@cji.IN.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n.gov/youthjustice/files/yjoc-2023-06-full-final-repor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3" name="Freeform: Shape 52">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477981" y="1122363"/>
            <a:ext cx="4023360" cy="3204134"/>
          </a:xfrm>
        </p:spPr>
        <p:txBody>
          <a:bodyPr vert="horz" lIns="91440" tIns="45720" rIns="91440" bIns="45720" rtlCol="0" anchor="b">
            <a:normAutofit fontScale="90000"/>
          </a:bodyPr>
          <a:lstStyle/>
          <a:p>
            <a:pPr algn="ctr"/>
            <a:br>
              <a:rPr lang="en-US" b="0" i="0" u="none" strike="noStrike" kern="1200" baseline="0">
                <a:solidFill>
                  <a:schemeClr val="tx1"/>
                </a:solidFill>
                <a:latin typeface="+mj-lt"/>
                <a:ea typeface="+mj-ea"/>
                <a:cs typeface="+mj-cs"/>
              </a:rPr>
            </a:br>
            <a:r>
              <a:rPr lang="en-US" sz="4000" b="1" i="0" u="none" strike="noStrike" kern="1200" baseline="0">
                <a:solidFill>
                  <a:schemeClr val="tx1"/>
                </a:solidFill>
                <a:latin typeface="+mj-lt"/>
                <a:ea typeface="+mj-ea"/>
                <a:cs typeface="+mj-cs"/>
              </a:rPr>
              <a:t>2024-2026 Juvenile Diversion, Community Alternatives, and Behavioral Health Grant Programs</a:t>
            </a:r>
            <a:br>
              <a:rPr lang="en-US" sz="4000" b="1" i="0" u="none" strike="noStrike" kern="1200" baseline="0">
                <a:solidFill>
                  <a:schemeClr val="tx1"/>
                </a:solidFill>
                <a:latin typeface="+mj-lt"/>
                <a:ea typeface="+mj-ea"/>
                <a:cs typeface="+mj-cs"/>
              </a:rPr>
            </a:br>
            <a:r>
              <a:rPr lang="en-US" sz="4000" b="1" kern="1200">
                <a:solidFill>
                  <a:schemeClr val="tx1"/>
                </a:solidFill>
                <a:latin typeface="+mj-lt"/>
                <a:ea typeface="+mj-ea"/>
                <a:cs typeface="+mj-cs"/>
              </a:rPr>
              <a:t>RFP</a:t>
            </a:r>
            <a:r>
              <a:rPr lang="en-US" sz="4000" b="1"/>
              <a:t>s</a:t>
            </a:r>
            <a:r>
              <a:rPr lang="en-US" sz="4000" b="1" kern="1200">
                <a:solidFill>
                  <a:schemeClr val="tx1"/>
                </a:solidFill>
                <a:latin typeface="+mj-lt"/>
                <a:ea typeface="+mj-ea"/>
                <a:cs typeface="+mj-cs"/>
              </a:rPr>
              <a:t> Webinar</a:t>
            </a:r>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2"/>
          <a:stretch>
            <a:fillRect/>
          </a:stretch>
        </p:blipFill>
        <p:spPr>
          <a:xfrm>
            <a:off x="5414356" y="1094260"/>
            <a:ext cx="6408836" cy="4518228"/>
          </a:xfrm>
          <a:prstGeom prst="rect">
            <a:avLst/>
          </a:prstGeom>
        </p:spPr>
      </p:pic>
      <p:sp>
        <p:nvSpPr>
          <p:cNvPr id="3" name="TextBox 2">
            <a:extLst>
              <a:ext uri="{FF2B5EF4-FFF2-40B4-BE49-F238E27FC236}">
                <a16:creationId xmlns:a16="http://schemas.microsoft.com/office/drawing/2014/main" id="{1134577C-64B1-8545-2003-C50E5D295621}"/>
              </a:ext>
            </a:extLst>
          </p:cNvPr>
          <p:cNvSpPr txBox="1"/>
          <p:nvPr/>
        </p:nvSpPr>
        <p:spPr>
          <a:xfrm>
            <a:off x="335280" y="4907280"/>
            <a:ext cx="3916680" cy="369332"/>
          </a:xfrm>
          <a:prstGeom prst="rect">
            <a:avLst/>
          </a:prstGeom>
          <a:noFill/>
        </p:spPr>
        <p:txBody>
          <a:bodyPr wrap="square" rtlCol="0">
            <a:spAutoFit/>
          </a:bodyPr>
          <a:lstStyle/>
          <a:p>
            <a:r>
              <a:rPr lang="en-US"/>
              <a:t>March 6, 2024</a:t>
            </a:r>
          </a:p>
        </p:txBody>
      </p:sp>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3463DC-1FDE-4C97-9AAD-9231E8EA7CE4}"/>
              </a:ext>
            </a:extLst>
          </p:cNvPr>
          <p:cNvSpPr>
            <a:spLocks noGrp="1"/>
          </p:cNvSpPr>
          <p:nvPr>
            <p:ph type="title"/>
          </p:nvPr>
        </p:nvSpPr>
        <p:spPr>
          <a:xfrm>
            <a:off x="635000" y="640823"/>
            <a:ext cx="3418659" cy="5583148"/>
          </a:xfrm>
        </p:spPr>
        <p:txBody>
          <a:bodyPr anchor="ctr">
            <a:normAutofit/>
          </a:bodyPr>
          <a:lstStyle/>
          <a:p>
            <a:r>
              <a:rPr lang="en-US" sz="4200"/>
              <a:t>Funding Details and Resources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Content Placeholder 2">
            <a:extLst>
              <a:ext uri="{FF2B5EF4-FFF2-40B4-BE49-F238E27FC236}">
                <a16:creationId xmlns:a16="http://schemas.microsoft.com/office/drawing/2014/main" id="{283022BA-A82A-45CA-8E2D-B6BEF2B9371C}"/>
              </a:ext>
            </a:extLst>
          </p:cNvPr>
          <p:cNvGraphicFramePr>
            <a:graphicFrameLocks noGrp="1"/>
          </p:cNvGraphicFramePr>
          <p:nvPr>
            <p:ph idx="1"/>
            <p:extLst>
              <p:ext uri="{D42A27DB-BD31-4B8C-83A1-F6EECF244321}">
                <p14:modId xmlns:p14="http://schemas.microsoft.com/office/powerpoint/2010/main" val="2295102407"/>
              </p:ext>
            </p:extLst>
          </p:nvPr>
        </p:nvGraphicFramePr>
        <p:xfrm>
          <a:off x="4648018" y="267287"/>
          <a:ext cx="7066148" cy="6260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023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a:solidFill>
                  <a:schemeClr val="tx1"/>
                </a:solidFill>
                <a:latin typeface="+mj-lt"/>
                <a:ea typeface="+mj-ea"/>
                <a:cs typeface="+mj-cs"/>
              </a:rPr>
              <a:t>Initiating an application in</a:t>
            </a:r>
            <a:br>
              <a:rPr lang="en-US" sz="6000" kern="1200">
                <a:solidFill>
                  <a:schemeClr val="tx1"/>
                </a:solidFill>
                <a:latin typeface="+mj-lt"/>
                <a:ea typeface="+mj-ea"/>
                <a:cs typeface="+mj-cs"/>
              </a:rPr>
            </a:br>
            <a:r>
              <a:rPr lang="en-US" sz="6000" kern="1200" err="1">
                <a:solidFill>
                  <a:schemeClr val="tx1"/>
                </a:solidFill>
                <a:latin typeface="+mj-lt"/>
                <a:ea typeface="+mj-ea"/>
                <a:cs typeface="+mj-cs"/>
                <a:hlinkClick r:id="rId2"/>
              </a:rPr>
              <a:t>IntelliGrants</a:t>
            </a:r>
            <a:endParaRPr lang="en-US" sz="6000" kern="1200">
              <a:solidFill>
                <a:schemeClr val="tx1"/>
              </a:solidFill>
              <a:latin typeface="+mj-lt"/>
              <a:ea typeface="+mj-ea"/>
              <a:cs typeface="+mj-cs"/>
            </a:endParaRP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82294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956826" y="1112969"/>
            <a:ext cx="3937298" cy="4166010"/>
          </a:xfrm>
        </p:spPr>
        <p:txBody>
          <a:bodyPr>
            <a:normAutofit/>
          </a:bodyPr>
          <a:lstStyle/>
          <a:p>
            <a:r>
              <a:rPr lang="en-US" sz="4100">
                <a:solidFill>
                  <a:srgbClr val="FFFFFF"/>
                </a:solidFill>
              </a:rPr>
              <a:t>Steps to initiating an application in IntelliGrants (ICJI’s Grant Management system):</a:t>
            </a:r>
          </a:p>
        </p:txBody>
      </p:sp>
      <p:sp>
        <p:nvSpPr>
          <p:cNvPr id="17" name="Freeform: Shape 1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489E01-F566-477D-8BF2-B1B0842C224B}"/>
              </a:ext>
            </a:extLst>
          </p:cNvPr>
          <p:cNvSpPr>
            <a:spLocks noGrp="1"/>
          </p:cNvSpPr>
          <p:nvPr>
            <p:ph idx="1"/>
          </p:nvPr>
        </p:nvSpPr>
        <p:spPr>
          <a:xfrm>
            <a:off x="6096000" y="1112969"/>
            <a:ext cx="5257799" cy="4889350"/>
          </a:xfrm>
        </p:spPr>
        <p:txBody>
          <a:bodyPr anchor="t">
            <a:normAutofit/>
          </a:bodyPr>
          <a:lstStyle/>
          <a:p>
            <a:r>
              <a:rPr lang="en-US" sz="1800"/>
              <a:t>Log into your </a:t>
            </a:r>
            <a:r>
              <a:rPr lang="en-US" sz="1800" err="1"/>
              <a:t>IntelliGrants</a:t>
            </a:r>
            <a:r>
              <a:rPr lang="en-US" sz="1800"/>
              <a:t> account</a:t>
            </a:r>
          </a:p>
          <a:p>
            <a:r>
              <a:rPr lang="en-US" sz="1800"/>
              <a:t>If you do not have an account, then you can obtain one on the home screen of </a:t>
            </a:r>
            <a:r>
              <a:rPr lang="en-US" sz="1800" err="1"/>
              <a:t>IntelliGrants</a:t>
            </a:r>
            <a:endParaRPr lang="en-US" sz="1800"/>
          </a:p>
          <a:p>
            <a:r>
              <a:rPr lang="en-US" sz="1800"/>
              <a:t>On the “</a:t>
            </a:r>
            <a:r>
              <a:rPr lang="en-US" sz="1800" b="1"/>
              <a:t>MY HOME</a:t>
            </a:r>
            <a:r>
              <a:rPr lang="en-US" sz="1800"/>
              <a:t>” page access the “</a:t>
            </a:r>
            <a:r>
              <a:rPr lang="en-US" sz="1800" b="1"/>
              <a:t>VIEW AVAILABLE PROPOSALS</a:t>
            </a:r>
            <a:r>
              <a:rPr lang="en-US" sz="1800"/>
              <a:t>” section</a:t>
            </a:r>
          </a:p>
          <a:p>
            <a:r>
              <a:rPr lang="en-US" sz="1800"/>
              <a:t>Click on </a:t>
            </a:r>
            <a:r>
              <a:rPr lang="en-US" sz="1800" b="1"/>
              <a:t>VIEW OPPORTUNITIES</a:t>
            </a:r>
          </a:p>
          <a:p>
            <a:r>
              <a:rPr lang="en-US" sz="1800" err="1"/>
              <a:t>IntelliGrants</a:t>
            </a:r>
            <a:r>
              <a:rPr lang="en-US" sz="1800"/>
              <a:t> will take you to the My Opportunities page </a:t>
            </a:r>
          </a:p>
          <a:p>
            <a:r>
              <a:rPr lang="en-US" sz="1800"/>
              <a:t>Access the </a:t>
            </a:r>
            <a:r>
              <a:rPr lang="en-US" sz="1800" b="1">
                <a:highlight>
                  <a:srgbClr val="FFFF00"/>
                </a:highlight>
              </a:rPr>
              <a:t>2024 Juvenile Diversion, Community Alternatives, or Behavioral Health Grant Programs </a:t>
            </a:r>
            <a:r>
              <a:rPr lang="en-US" sz="1800"/>
              <a:t> Application </a:t>
            </a:r>
          </a:p>
          <a:p>
            <a:r>
              <a:rPr lang="en-US" sz="1800"/>
              <a:t>Select “</a:t>
            </a:r>
            <a:r>
              <a:rPr lang="en-US" sz="1800" b="1"/>
              <a:t>Apply Now</a:t>
            </a:r>
            <a:r>
              <a:rPr lang="en-US" sz="1800"/>
              <a:t>”</a:t>
            </a:r>
          </a:p>
          <a:p>
            <a:endParaRPr lang="en-US" sz="1800"/>
          </a:p>
        </p:txBody>
      </p:sp>
      <p:sp>
        <p:nvSpPr>
          <p:cNvPr id="23" name="Freeform: Shape 2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07060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4151107" y="3044471"/>
            <a:ext cx="7644627" cy="2751086"/>
          </a:xfrm>
        </p:spPr>
        <p:txBody>
          <a:bodyPr>
            <a:normAutofit fontScale="90000"/>
          </a:bodyPr>
          <a:lstStyle/>
          <a:p>
            <a:pPr algn="r"/>
            <a:r>
              <a:rPr lang="en-US" err="1"/>
              <a:t>IntelliGrants</a:t>
            </a:r>
            <a:r>
              <a:rPr lang="en-US"/>
              <a:t> Juvenile Diversion, Community Alternatives, and Behavioral Health Grant Programs Applications</a:t>
            </a:r>
          </a:p>
        </p:txBody>
      </p:sp>
    </p:spTree>
    <p:extLst>
      <p:ext uri="{BB962C8B-B14F-4D97-AF65-F5344CB8AC3E}">
        <p14:creationId xmlns:p14="http://schemas.microsoft.com/office/powerpoint/2010/main" val="92851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DE9E15C-3604-4CA9-B9DA-0BCE592E99B9}"/>
              </a:ext>
            </a:extLst>
          </p:cNvPr>
          <p:cNvPicPr>
            <a:picLocks noChangeAspect="1"/>
          </p:cNvPicPr>
          <p:nvPr/>
        </p:nvPicPr>
        <p:blipFill>
          <a:blip r:embed="rId3"/>
          <a:stretch>
            <a:fillRect/>
          </a:stretch>
        </p:blipFill>
        <p:spPr>
          <a:xfrm>
            <a:off x="789196" y="473829"/>
            <a:ext cx="9785288" cy="5917828"/>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474222" y="458858"/>
            <a:ext cx="1443789" cy="43609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0676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367150153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638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BE5C1D66-58F3-4DE4-8888-DA3A63E66030}"/>
              </a:ext>
            </a:extLst>
          </p:cNvPr>
          <p:cNvGraphicFramePr>
            <a:graphicFrameLocks noGrp="1"/>
          </p:cNvGraphicFramePr>
          <p:nvPr>
            <p:ph idx="1"/>
            <p:extLst>
              <p:ext uri="{D42A27DB-BD31-4B8C-83A1-F6EECF244321}">
                <p14:modId xmlns:p14="http://schemas.microsoft.com/office/powerpoint/2010/main" val="3306810840"/>
              </p:ext>
            </p:extLst>
          </p:nvPr>
        </p:nvGraphicFramePr>
        <p:xfrm>
          <a:off x="4648018" y="407963"/>
          <a:ext cx="6900512" cy="63445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C2CD000D-CDE6-44EA-87AE-6E773CDF0E46}"/>
              </a:ext>
            </a:extLst>
          </p:cNvPr>
          <p:cNvSpPr txBox="1"/>
          <p:nvPr/>
        </p:nvSpPr>
        <p:spPr>
          <a:xfrm>
            <a:off x="603504" y="2459504"/>
            <a:ext cx="3404092" cy="1938992"/>
          </a:xfrm>
          <a:prstGeom prst="rect">
            <a:avLst/>
          </a:prstGeom>
          <a:noFill/>
        </p:spPr>
        <p:txBody>
          <a:bodyPr wrap="square" rtlCol="0">
            <a:spAutoFit/>
          </a:bodyPr>
          <a:lstStyle/>
          <a:p>
            <a:pPr algn="ctr"/>
            <a:r>
              <a:rPr lang="en-US" sz="4000"/>
              <a:t>Forms to be Completed (continued)</a:t>
            </a:r>
          </a:p>
        </p:txBody>
      </p:sp>
    </p:spTree>
    <p:extLst>
      <p:ext uri="{BB962C8B-B14F-4D97-AF65-F5344CB8AC3E}">
        <p14:creationId xmlns:p14="http://schemas.microsoft.com/office/powerpoint/2010/main" val="188832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F77B6EF8-935C-47E6-9DDB-225A7C4F1031}"/>
              </a:ext>
            </a:extLst>
          </p:cNvPr>
          <p:cNvGraphicFramePr>
            <a:graphicFrameLocks noGrp="1"/>
          </p:cNvGraphicFramePr>
          <p:nvPr>
            <p:ph idx="1"/>
            <p:extLst>
              <p:ext uri="{D42A27DB-BD31-4B8C-83A1-F6EECF244321}">
                <p14:modId xmlns:p14="http://schemas.microsoft.com/office/powerpoint/2010/main" val="4041462745"/>
              </p:ext>
            </p:extLst>
          </p:nvPr>
        </p:nvGraphicFramePr>
        <p:xfrm>
          <a:off x="4648018" y="464234"/>
          <a:ext cx="6900512" cy="59787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05AE4351-91C0-486A-A710-B59E654E7AF8}"/>
              </a:ext>
            </a:extLst>
          </p:cNvPr>
          <p:cNvSpPr txBox="1"/>
          <p:nvPr/>
        </p:nvSpPr>
        <p:spPr>
          <a:xfrm>
            <a:off x="643470" y="2439396"/>
            <a:ext cx="3404092" cy="1938992"/>
          </a:xfrm>
          <a:prstGeom prst="rect">
            <a:avLst/>
          </a:prstGeom>
          <a:noFill/>
        </p:spPr>
        <p:txBody>
          <a:bodyPr wrap="square" rtlCol="0">
            <a:spAutoFit/>
          </a:bodyPr>
          <a:lstStyle/>
          <a:p>
            <a:pPr algn="ctr"/>
            <a:r>
              <a:rPr lang="en-US" sz="4000"/>
              <a:t>Forms to be Completed (continued)</a:t>
            </a:r>
          </a:p>
        </p:txBody>
      </p:sp>
    </p:spTree>
    <p:extLst>
      <p:ext uri="{BB962C8B-B14F-4D97-AF65-F5344CB8AC3E}">
        <p14:creationId xmlns:p14="http://schemas.microsoft.com/office/powerpoint/2010/main" val="218216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marL="342900" indent="-342900">
              <a:lnSpc>
                <a:spcPct val="90000"/>
              </a:lnSpc>
              <a:spcAft>
                <a:spcPts val="600"/>
              </a:spcAft>
              <a:buFontTx/>
              <a:buChar char="-"/>
            </a:pPr>
            <a:r>
              <a:rPr lang="en-US" sz="2000" i="0" u="none" strike="noStrike" baseline="0">
                <a:solidFill>
                  <a:schemeClr val="tx1">
                    <a:alpha val="80000"/>
                  </a:schemeClr>
                </a:solidFill>
              </a:rPr>
              <a:t>Please be sure to read and review the RFP </a:t>
            </a:r>
            <a:r>
              <a:rPr lang="en-US" sz="2000" i="1" u="sng" strike="noStrike" baseline="0">
                <a:solidFill>
                  <a:schemeClr val="tx1">
                    <a:alpha val="80000"/>
                  </a:schemeClr>
                </a:solidFill>
              </a:rPr>
              <a:t>that is specific to the grant you are applying for </a:t>
            </a:r>
            <a:r>
              <a:rPr lang="en-US" sz="2000" i="0" u="none" strike="noStrike" baseline="0">
                <a:solidFill>
                  <a:schemeClr val="tx1">
                    <a:alpha val="80000"/>
                  </a:schemeClr>
                </a:solidFill>
              </a:rPr>
              <a:t>prior to completing your application</a:t>
            </a:r>
          </a:p>
          <a:p>
            <a:pPr>
              <a:lnSpc>
                <a:spcPct val="90000"/>
              </a:lnSpc>
              <a:spcAft>
                <a:spcPts val="600"/>
              </a:spcAft>
            </a:pPr>
            <a:endParaRPr lang="en-US" sz="2000" i="0" u="none" strike="noStrike" baseline="0">
              <a:solidFill>
                <a:schemeClr val="tx1">
                  <a:alpha val="80000"/>
                </a:schemeClr>
              </a:solidFill>
            </a:endParaRPr>
          </a:p>
          <a:p>
            <a:pPr marL="342900" indent="-342900">
              <a:lnSpc>
                <a:spcPct val="90000"/>
              </a:lnSpc>
              <a:spcAft>
                <a:spcPts val="600"/>
              </a:spcAft>
              <a:buFontTx/>
              <a:buChar char="-"/>
            </a:pPr>
            <a:r>
              <a:rPr lang="en-US" sz="2000">
                <a:solidFill>
                  <a:schemeClr val="tx1">
                    <a:alpha val="80000"/>
                  </a:schemeClr>
                </a:solidFill>
              </a:rPr>
              <a:t>There will be no match requirement for these grants.</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a:solidFill>
                  <a:schemeClr val="bg1"/>
                </a:solidFill>
              </a:rPr>
              <a:t>Important Notes</a:t>
            </a:r>
          </a:p>
        </p:txBody>
      </p:sp>
    </p:spTree>
    <p:extLst>
      <p:ext uri="{BB962C8B-B14F-4D97-AF65-F5344CB8AC3E}">
        <p14:creationId xmlns:p14="http://schemas.microsoft.com/office/powerpoint/2010/main" val="387093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2300" b="1" kern="1200">
                <a:solidFill>
                  <a:schemeClr val="tx1"/>
                </a:solidFill>
                <a:latin typeface="+mj-lt"/>
                <a:ea typeface="+mj-ea"/>
                <a:cs typeface="+mj-cs"/>
              </a:rPr>
              <a:t>Thanks for joining us today!</a:t>
            </a:r>
            <a:br>
              <a:rPr lang="en-US" sz="2300" b="1"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This webinar is being recorded and will be posted on the ICJI website.</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There will be an opportunity for questions and answers after the presentation.</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Please feel free to utilize the chat box during the webinar. </a:t>
            </a:r>
            <a:br>
              <a:rPr lang="en-US" sz="2300" kern="1200">
                <a:solidFill>
                  <a:schemeClr val="tx1"/>
                </a:solidFill>
                <a:latin typeface="+mj-lt"/>
                <a:ea typeface="+mj-ea"/>
                <a:cs typeface="+mj-cs"/>
              </a:rPr>
            </a:br>
            <a:endParaRPr lang="en-US" sz="2300" kern="1200">
              <a:solidFill>
                <a:schemeClr val="tx1"/>
              </a:solidFill>
              <a:latin typeface="+mj-lt"/>
              <a:ea typeface="+mj-ea"/>
              <a:cs typeface="+mj-cs"/>
            </a:endParaRPr>
          </a:p>
        </p:txBody>
      </p:sp>
      <p:cxnSp>
        <p:nvCxnSpPr>
          <p:cNvPr id="84" name="Straight Connector 7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BF9663-3387-4959-ACD7-3C6FFED90095}"/>
              </a:ext>
            </a:extLst>
          </p:cNvPr>
          <p:cNvSpPr>
            <a:spLocks noGrp="1"/>
          </p:cNvSpPr>
          <p:nvPr>
            <p:ph type="title"/>
          </p:nvPr>
        </p:nvSpPr>
        <p:spPr>
          <a:xfrm>
            <a:off x="838200" y="365125"/>
            <a:ext cx="10515600" cy="1325563"/>
          </a:xfrm>
        </p:spPr>
        <p:txBody>
          <a:bodyPr>
            <a:normAutofit/>
          </a:bodyPr>
          <a:lstStyle/>
          <a:p>
            <a:r>
              <a:rPr lang="en-US" sz="5400"/>
              <a:t>Diversion Allowable Activities</a:t>
            </a:r>
          </a:p>
        </p:txBody>
      </p:sp>
      <p:sp>
        <p:nvSpPr>
          <p:cNvPr id="3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A0CDAC-FCBD-4029-9347-056A7834643C}"/>
              </a:ext>
            </a:extLst>
          </p:cNvPr>
          <p:cNvSpPr>
            <a:spLocks noGrp="1"/>
          </p:cNvSpPr>
          <p:nvPr>
            <p:ph idx="1"/>
          </p:nvPr>
        </p:nvSpPr>
        <p:spPr>
          <a:xfrm>
            <a:off x="838200" y="1929383"/>
            <a:ext cx="10515600" cy="4563491"/>
          </a:xfrm>
        </p:spPr>
        <p:txBody>
          <a:bodyPr>
            <a:normAutofit/>
          </a:bodyPr>
          <a:lstStyle/>
          <a:p>
            <a:r>
              <a:rPr lang="en-US" sz="2000" b="0" i="0" u="none" strike="noStrike" baseline="0"/>
              <a:t>Legal Services for Youth</a:t>
            </a:r>
          </a:p>
          <a:p>
            <a:r>
              <a:rPr lang="en-US" sz="2000"/>
              <a:t>Mental Health Counseling and Care</a:t>
            </a:r>
          </a:p>
          <a:p>
            <a:r>
              <a:rPr lang="en-US" sz="2000"/>
              <a:t>Mentoring</a:t>
            </a:r>
          </a:p>
          <a:p>
            <a:r>
              <a:rPr lang="en-US" sz="2000"/>
              <a:t>Activities that develop Youth Diversion programs</a:t>
            </a:r>
          </a:p>
          <a:p>
            <a:r>
              <a:rPr lang="en-US" sz="2000"/>
              <a:t>Community-based programs and services that work to prevent or limit involvement with the juvenile justice system</a:t>
            </a:r>
          </a:p>
          <a:p>
            <a:r>
              <a:rPr lang="en-US" sz="2000"/>
              <a:t>Educational services for at-risk youth</a:t>
            </a:r>
          </a:p>
          <a:p>
            <a:r>
              <a:rPr lang="en-US" sz="2000"/>
              <a:t>Programs and services that work with juveniles during or after incarceration to reduce the rate of recidivism </a:t>
            </a:r>
          </a:p>
          <a:p>
            <a:r>
              <a:rPr lang="en-US" sz="2000"/>
              <a:t>After school programs that provide at-risk juveniles and juveniles in the juvenile justice system with a range of age-appropriate activities such as tutoring, mentoring, and other educational and enrichment activities</a:t>
            </a:r>
          </a:p>
          <a:p>
            <a:pPr marL="0" indent="0">
              <a:buNone/>
            </a:pPr>
            <a:endParaRPr lang="en-US" sz="1500"/>
          </a:p>
        </p:txBody>
      </p:sp>
    </p:spTree>
    <p:extLst>
      <p:ext uri="{BB962C8B-B14F-4D97-AF65-F5344CB8AC3E}">
        <p14:creationId xmlns:p14="http://schemas.microsoft.com/office/powerpoint/2010/main" val="120924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EB8E03D6-60B2-9DD0-67F3-EE6850C521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0D918F14-9050-6B33-B44E-CBA7360D7B54}"/>
              </a:ext>
            </a:extLst>
          </p:cNvPr>
          <p:cNvSpPr>
            <a:spLocks noGrp="1"/>
          </p:cNvSpPr>
          <p:nvPr>
            <p:ph type="title"/>
          </p:nvPr>
        </p:nvSpPr>
        <p:spPr>
          <a:xfrm>
            <a:off x="838200" y="212725"/>
            <a:ext cx="10515600" cy="1325563"/>
          </a:xfrm>
        </p:spPr>
        <p:txBody>
          <a:bodyPr>
            <a:normAutofit fontScale="90000"/>
          </a:bodyPr>
          <a:lstStyle/>
          <a:p>
            <a:r>
              <a:rPr lang="en-US" sz="5400"/>
              <a:t>Community Alternatives Allowable Activities</a:t>
            </a:r>
          </a:p>
        </p:txBody>
      </p:sp>
      <p:sp>
        <p:nvSpPr>
          <p:cNvPr id="6" name="sketch line">
            <a:extLst>
              <a:ext uri="{FF2B5EF4-FFF2-40B4-BE49-F238E27FC236}">
                <a16:creationId xmlns:a16="http://schemas.microsoft.com/office/drawing/2014/main" id="{3B1095B4-ECB2-D9A0-62DC-E78DBD5DAF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DE880A9F-C77A-48D9-DD4C-778317ACD7EC}"/>
              </a:ext>
            </a:extLst>
          </p:cNvPr>
          <p:cNvSpPr>
            <a:spLocks noGrp="1"/>
          </p:cNvSpPr>
          <p:nvPr>
            <p:ph idx="1"/>
          </p:nvPr>
        </p:nvSpPr>
        <p:spPr>
          <a:xfrm>
            <a:off x="838200" y="1929383"/>
            <a:ext cx="10515600" cy="4563491"/>
          </a:xfrm>
        </p:spPr>
        <p:txBody>
          <a:bodyPr>
            <a:normAutofit/>
          </a:bodyPr>
          <a:lstStyle/>
          <a:p>
            <a:r>
              <a:rPr lang="en-US" sz="2000" b="0" i="0" u="none" strike="noStrike" baseline="0"/>
              <a:t>Legal Services for Youth</a:t>
            </a:r>
          </a:p>
          <a:p>
            <a:r>
              <a:rPr lang="en-US" sz="2000"/>
              <a:t>Community-based programs or alternatives (including home based alternatives) and services that work to prevent or limit incarceration and institutionalization with the juvenile justice system</a:t>
            </a:r>
          </a:p>
          <a:p>
            <a:r>
              <a:rPr lang="en-US" sz="2000"/>
              <a:t>Educational services for delinquent youth</a:t>
            </a:r>
          </a:p>
          <a:p>
            <a:r>
              <a:rPr lang="en-US" sz="2000"/>
              <a:t>Programs and services that work with juveniles during or after incarceration to reduce the rate of recidivism </a:t>
            </a:r>
          </a:p>
          <a:p>
            <a:pPr marL="0" indent="0">
              <a:buNone/>
            </a:pPr>
            <a:endParaRPr lang="en-US" sz="1500"/>
          </a:p>
        </p:txBody>
      </p:sp>
    </p:spTree>
    <p:extLst>
      <p:ext uri="{BB962C8B-B14F-4D97-AF65-F5344CB8AC3E}">
        <p14:creationId xmlns:p14="http://schemas.microsoft.com/office/powerpoint/2010/main" val="1525523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85D3F82-ED70-D5A4-E11E-9784B7130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603A90B2-864C-3A40-7218-9B16723CCA71}"/>
              </a:ext>
            </a:extLst>
          </p:cNvPr>
          <p:cNvSpPr>
            <a:spLocks noGrp="1"/>
          </p:cNvSpPr>
          <p:nvPr>
            <p:ph type="title"/>
          </p:nvPr>
        </p:nvSpPr>
        <p:spPr>
          <a:xfrm>
            <a:off x="838200" y="365125"/>
            <a:ext cx="10515600" cy="1325563"/>
          </a:xfrm>
        </p:spPr>
        <p:txBody>
          <a:bodyPr>
            <a:normAutofit/>
          </a:bodyPr>
          <a:lstStyle/>
          <a:p>
            <a:r>
              <a:rPr lang="en-US" sz="5400"/>
              <a:t>Behavioral Health Allowable Activities</a:t>
            </a:r>
          </a:p>
        </p:txBody>
      </p:sp>
      <p:sp>
        <p:nvSpPr>
          <p:cNvPr id="9" name="sketch line">
            <a:extLst>
              <a:ext uri="{FF2B5EF4-FFF2-40B4-BE49-F238E27FC236}">
                <a16:creationId xmlns:a16="http://schemas.microsoft.com/office/drawing/2014/main" id="{A4687665-1227-5F48-8B46-32526B5A2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D4B883CD-9798-A000-F7AB-EBB6C9053520}"/>
              </a:ext>
            </a:extLst>
          </p:cNvPr>
          <p:cNvSpPr>
            <a:spLocks noGrp="1"/>
          </p:cNvSpPr>
          <p:nvPr>
            <p:ph idx="1"/>
          </p:nvPr>
        </p:nvSpPr>
        <p:spPr>
          <a:xfrm>
            <a:off x="838200" y="1929383"/>
            <a:ext cx="10515600" cy="4563491"/>
          </a:xfrm>
        </p:spPr>
        <p:txBody>
          <a:bodyPr>
            <a:normAutofit/>
          </a:bodyPr>
          <a:lstStyle/>
          <a:p>
            <a:pPr>
              <a:lnSpc>
                <a:spcPct val="110000"/>
              </a:lnSpc>
              <a:spcBef>
                <a:spcPts val="0"/>
              </a:spcBef>
              <a:tabLst>
                <a:tab pos="977265" algn="l"/>
                <a:tab pos="977900" algn="l"/>
              </a:tabLst>
            </a:pPr>
            <a:r>
              <a:rPr lang="en-US" sz="2000">
                <a:effectLst/>
                <a:latin typeface="Calibri" panose="020F0502020204030204" pitchFamily="34" charset="0"/>
                <a:ea typeface="Times New Roman" panose="02020603050405020304" pitchFamily="18" charset="0"/>
                <a:cs typeface="Calibri" panose="020F0502020204030204" pitchFamily="34" charset="0"/>
              </a:rPr>
              <a:t>Partnering with law enforcement to implement a program to divert youth from formal court proceedings.</a:t>
            </a:r>
          </a:p>
          <a:p>
            <a:pPr>
              <a:lnSpc>
                <a:spcPct val="110000"/>
              </a:lnSpc>
              <a:spcBef>
                <a:spcPts val="0"/>
              </a:spcBef>
              <a:tabLst>
                <a:tab pos="977265" algn="l"/>
                <a:tab pos="977900" algn="l"/>
              </a:tabLst>
            </a:pPr>
            <a:r>
              <a:rPr lang="en-US" sz="2000">
                <a:effectLst/>
                <a:latin typeface="Calibri" panose="020F0502020204030204" pitchFamily="34" charset="0"/>
                <a:ea typeface="Times New Roman" panose="02020603050405020304" pitchFamily="18" charset="0"/>
                <a:cs typeface="Calibri" panose="020F0502020204030204" pitchFamily="34" charset="0"/>
              </a:rPr>
              <a:t>Creating stabilization case management for a child or family in crisis.</a:t>
            </a:r>
          </a:p>
          <a:p>
            <a:pPr>
              <a:lnSpc>
                <a:spcPct val="110000"/>
              </a:lnSpc>
              <a:spcBef>
                <a:spcPts val="0"/>
              </a:spcBef>
              <a:tabLst>
                <a:tab pos="977265" algn="l"/>
                <a:tab pos="977900" algn="l"/>
              </a:tabLst>
            </a:pPr>
            <a:r>
              <a:rPr lang="en-US" sz="2000">
                <a:effectLst/>
                <a:latin typeface="Calibri" panose="020F0502020204030204" pitchFamily="34" charset="0"/>
                <a:ea typeface="Times New Roman" panose="02020603050405020304" pitchFamily="18" charset="0"/>
                <a:cs typeface="Calibri" panose="020F0502020204030204" pitchFamily="34" charset="0"/>
              </a:rPr>
              <a:t>Providing comprehensive case management for a child or family in crisis.</a:t>
            </a:r>
          </a:p>
          <a:p>
            <a:pPr>
              <a:lnSpc>
                <a:spcPct val="110000"/>
              </a:lnSpc>
              <a:spcBef>
                <a:spcPts val="0"/>
              </a:spcBef>
              <a:tabLst>
                <a:tab pos="977265" algn="l"/>
                <a:tab pos="977900" algn="l"/>
              </a:tabLst>
            </a:pPr>
            <a:r>
              <a:rPr lang="en-US" sz="2000">
                <a:effectLst/>
                <a:latin typeface="Calibri" panose="020F0502020204030204" pitchFamily="34" charset="0"/>
                <a:ea typeface="Times New Roman" panose="02020603050405020304" pitchFamily="18" charset="0"/>
                <a:cs typeface="Calibri" panose="020F0502020204030204" pitchFamily="34" charset="0"/>
              </a:rPr>
              <a:t>Identifying and strengthening community based intensive treatment and management services, including multisystemic therapy (MST), for youth, regardless of payor source.</a:t>
            </a:r>
          </a:p>
          <a:p>
            <a:pPr>
              <a:lnSpc>
                <a:spcPct val="110000"/>
              </a:lnSpc>
              <a:spcBef>
                <a:spcPts val="0"/>
              </a:spcBef>
              <a:tabLst>
                <a:tab pos="977265" algn="l"/>
                <a:tab pos="977900" algn="l"/>
              </a:tabLst>
            </a:pPr>
            <a:r>
              <a:rPr lang="en-US" sz="2000">
                <a:effectLst/>
                <a:latin typeface="Calibri" panose="020F0502020204030204" pitchFamily="34" charset="0"/>
                <a:ea typeface="Times New Roman" panose="02020603050405020304" pitchFamily="18" charset="0"/>
                <a:cs typeface="Calibri" panose="020F0502020204030204" pitchFamily="34" charset="0"/>
              </a:rPr>
              <a:t>Establishing telehealth services (IC § 25-1-9.5-6) and programs, including providing telehealth equipment and space, training on equipment use, telehealth best practices, legal stipulations, Medicaid/insurance reimbursement processes and establishing broadband internet access, particularly in underserved rural communities.</a:t>
            </a:r>
          </a:p>
          <a:p>
            <a:pPr>
              <a:lnSpc>
                <a:spcPct val="110000"/>
              </a:lnSpc>
              <a:spcBef>
                <a:spcPts val="0"/>
              </a:spcBef>
              <a:tabLst>
                <a:tab pos="977265" algn="l"/>
                <a:tab pos="977900" algn="l"/>
              </a:tabLst>
            </a:pPr>
            <a:r>
              <a:rPr lang="en-US" sz="2000">
                <a:effectLst/>
                <a:latin typeface="Calibri" panose="020F0502020204030204" pitchFamily="34" charset="0"/>
                <a:ea typeface="Times New Roman" panose="02020603050405020304" pitchFamily="18" charset="0"/>
                <a:cs typeface="Calibri" panose="020F0502020204030204" pitchFamily="34" charset="0"/>
              </a:rPr>
              <a:t>Supporting mental health evaluations, which include the use of telehealth services (IC § 25-1-9.5-6).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500"/>
          </a:p>
        </p:txBody>
      </p:sp>
    </p:spTree>
    <p:extLst>
      <p:ext uri="{BB962C8B-B14F-4D97-AF65-F5344CB8AC3E}">
        <p14:creationId xmlns:p14="http://schemas.microsoft.com/office/powerpoint/2010/main" val="2782159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88002F-97FD-45ED-A6F6-2CCEA9526A68}"/>
              </a:ext>
            </a:extLst>
          </p:cNvPr>
          <p:cNvSpPr>
            <a:spLocks noGrp="1"/>
          </p:cNvSpPr>
          <p:nvPr>
            <p:ph type="title"/>
          </p:nvPr>
        </p:nvSpPr>
        <p:spPr>
          <a:xfrm>
            <a:off x="838200" y="365125"/>
            <a:ext cx="10515600" cy="1325563"/>
          </a:xfrm>
        </p:spPr>
        <p:txBody>
          <a:bodyPr>
            <a:normAutofit fontScale="90000"/>
          </a:bodyPr>
          <a:lstStyle/>
          <a:p>
            <a:r>
              <a:rPr lang="en-US" sz="5400"/>
              <a:t>Diversion, Community Alternatives and Behavioral Health Eligible Costs</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4BC16C7D-A00C-4E9E-8843-BF3FE40C3C31}"/>
              </a:ext>
            </a:extLst>
          </p:cNvPr>
          <p:cNvSpPr>
            <a:spLocks noGrp="1"/>
          </p:cNvSpPr>
          <p:nvPr>
            <p:ph idx="1"/>
          </p:nvPr>
        </p:nvSpPr>
        <p:spPr>
          <a:xfrm>
            <a:off x="838200" y="1929384"/>
            <a:ext cx="10515600" cy="4251960"/>
          </a:xfrm>
        </p:spPr>
        <p:txBody>
          <a:bodyPr>
            <a:normAutofit/>
          </a:bodyPr>
          <a:lstStyle/>
          <a:p>
            <a:r>
              <a:rPr lang="en-US" sz="1800"/>
              <a:t>Personnel Costs</a:t>
            </a:r>
          </a:p>
          <a:p>
            <a:r>
              <a:rPr lang="en-US" sz="1800"/>
              <a:t>Costs Necessary to Providing Direct Service</a:t>
            </a:r>
          </a:p>
          <a:p>
            <a:r>
              <a:rPr lang="en-US" sz="1800"/>
              <a:t>Skills Training for Staff</a:t>
            </a:r>
          </a:p>
          <a:p>
            <a:r>
              <a:rPr lang="en-US" sz="1800"/>
              <a:t>Training Material</a:t>
            </a:r>
          </a:p>
          <a:p>
            <a:r>
              <a:rPr lang="en-US" sz="1800"/>
              <a:t>Equipment</a:t>
            </a:r>
          </a:p>
          <a:p>
            <a:r>
              <a:rPr lang="en-US" sz="1800"/>
              <a:t>Repair and/or Replacement of Essential Items</a:t>
            </a:r>
          </a:p>
          <a:p>
            <a:r>
              <a:rPr lang="en-US" sz="1800"/>
              <a:t>Public Presentations and Awareness</a:t>
            </a:r>
          </a:p>
          <a:p>
            <a:r>
              <a:rPr lang="en-US" sz="1800"/>
              <a:t>Operating and Supply Costs- including rent</a:t>
            </a:r>
          </a:p>
          <a:p>
            <a:r>
              <a:rPr lang="en-US" sz="1800"/>
              <a:t>Administrative Time – cannot exceed 10% of the total award amount</a:t>
            </a:r>
          </a:p>
          <a:p>
            <a:r>
              <a:rPr lang="en-US" sz="1800"/>
              <a:t>Professional Fees</a:t>
            </a:r>
          </a:p>
          <a:p>
            <a:r>
              <a:rPr lang="en-US" sz="1800"/>
              <a:t>Supervision of Direct Service Providers</a:t>
            </a:r>
          </a:p>
        </p:txBody>
      </p:sp>
    </p:spTree>
    <p:extLst>
      <p:ext uri="{BB962C8B-B14F-4D97-AF65-F5344CB8AC3E}">
        <p14:creationId xmlns:p14="http://schemas.microsoft.com/office/powerpoint/2010/main" val="1705375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Rectangle 5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Ineligible Budget Items</a:t>
            </a: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4810259" y="649480"/>
            <a:ext cx="6555347" cy="5546047"/>
          </a:xfrm>
        </p:spPr>
        <p:txBody>
          <a:bodyPr anchor="ctr">
            <a:normAutofit/>
          </a:bodyPr>
          <a:lstStyle/>
          <a:p>
            <a:r>
              <a:rPr lang="en-US" sz="2000"/>
              <a:t>Direct Cash Assistance </a:t>
            </a:r>
          </a:p>
          <a:p>
            <a:r>
              <a:rPr lang="en-US" sz="2000"/>
              <a:t>Perpetrator rehabilitation</a:t>
            </a:r>
          </a:p>
          <a:p>
            <a:r>
              <a:rPr lang="en-US" sz="2000"/>
              <a:t>Bonuses or commissions</a:t>
            </a:r>
          </a:p>
          <a:p>
            <a:r>
              <a:rPr lang="en-US" sz="2000"/>
              <a:t>Construction, capital improvement, or land acquisition</a:t>
            </a:r>
          </a:p>
          <a:p>
            <a:r>
              <a:rPr lang="en-US" sz="2000"/>
              <a:t>Costs associated with Boards including insurance and fees</a:t>
            </a:r>
          </a:p>
          <a:p>
            <a:r>
              <a:rPr lang="en-US" sz="2000"/>
              <a:t>Costs not associated with direct services to youth</a:t>
            </a:r>
          </a:p>
          <a:p>
            <a:r>
              <a:rPr lang="en-US" sz="2000"/>
              <a:t>Expenses incurred outside of the grant period</a:t>
            </a:r>
          </a:p>
          <a:p>
            <a:r>
              <a:rPr lang="en-US" sz="2000"/>
              <a:t>Fundraising</a:t>
            </a:r>
          </a:p>
          <a:p>
            <a:r>
              <a:rPr lang="en-US" sz="2000"/>
              <a:t>Inherently (or explicitly) religious activities</a:t>
            </a:r>
          </a:p>
          <a:p>
            <a:r>
              <a:rPr lang="en-US" sz="2000"/>
              <a:t>Legal Fees of applicant</a:t>
            </a:r>
          </a:p>
          <a:p>
            <a:r>
              <a:rPr lang="en-US" sz="2000"/>
              <a:t>Lobbying</a:t>
            </a:r>
          </a:p>
        </p:txBody>
      </p:sp>
    </p:spTree>
    <p:extLst>
      <p:ext uri="{BB962C8B-B14F-4D97-AF65-F5344CB8AC3E}">
        <p14:creationId xmlns:p14="http://schemas.microsoft.com/office/powerpoint/2010/main" val="622798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837495-3D71-46FE-9257-2965B78914A2}"/>
              </a:ext>
            </a:extLst>
          </p:cNvPr>
          <p:cNvSpPr>
            <a:spLocks noGrp="1"/>
          </p:cNvSpPr>
          <p:nvPr>
            <p:ph type="title"/>
          </p:nvPr>
        </p:nvSpPr>
        <p:spPr>
          <a:xfrm>
            <a:off x="838200" y="894027"/>
            <a:ext cx="3494362" cy="4782873"/>
          </a:xfrm>
        </p:spPr>
        <p:txBody>
          <a:bodyPr>
            <a:normAutofit/>
          </a:bodyPr>
          <a:lstStyle/>
          <a:p>
            <a:pPr algn="r"/>
            <a:r>
              <a:rPr lang="en-US"/>
              <a:t>Supplanting</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CB4C18-4356-42E1-813C-77D41B78B957}"/>
              </a:ext>
            </a:extLst>
          </p:cNvPr>
          <p:cNvSpPr>
            <a:spLocks noGrp="1"/>
          </p:cNvSpPr>
          <p:nvPr>
            <p:ph idx="1"/>
          </p:nvPr>
        </p:nvSpPr>
        <p:spPr>
          <a:xfrm>
            <a:off x="4976032" y="894027"/>
            <a:ext cx="6377768" cy="4782873"/>
          </a:xfrm>
        </p:spPr>
        <p:txBody>
          <a:bodyPr anchor="ctr">
            <a:normAutofit/>
          </a:bodyPr>
          <a:lstStyle/>
          <a:p>
            <a:r>
              <a:rPr lang="en-US" sz="2400" b="0" i="0" u="none" strike="noStrike" baseline="0">
                <a:latin typeface="Calibri" panose="020F0502020204030204" pitchFamily="34" charset="0"/>
              </a:rPr>
              <a:t>State funds must be used to supplement existing funds for program activities and cannot replace or supplant non-state funds that have been appropriated for the same purpose. </a:t>
            </a:r>
            <a:endParaRPr lang="en-US" sz="2400"/>
          </a:p>
        </p:txBody>
      </p:sp>
    </p:spTree>
    <p:extLst>
      <p:ext uri="{BB962C8B-B14F-4D97-AF65-F5344CB8AC3E}">
        <p14:creationId xmlns:p14="http://schemas.microsoft.com/office/powerpoint/2010/main" val="602280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will not</a:t>
            </a:r>
            <a:r>
              <a:rPr lang="en-US" sz="2000" b="1">
                <a:latin typeface="+mj-lt"/>
              </a:rPr>
              <a:t> </a:t>
            </a:r>
            <a:r>
              <a:rPr lang="en-US" sz="2000">
                <a:latin typeface="+mj-lt"/>
              </a:rPr>
              <a:t>be</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800" y="2571056"/>
            <a:ext cx="11150295" cy="3970714"/>
          </a:xfrm>
        </p:spPr>
        <p:txBody>
          <a:bodyPr>
            <a:normAutofit fontScale="25000" lnSpcReduction="20000"/>
          </a:bodyPr>
          <a:lstStyle/>
          <a:p>
            <a:pPr marL="514350" indent="-514350">
              <a:buAutoNum type="arabicPeriod"/>
            </a:pPr>
            <a:r>
              <a:rPr lang="en-US" sz="7200">
                <a:solidFill>
                  <a:srgbClr val="000000"/>
                </a:solidFill>
              </a:rPr>
              <a:t>Total Agency Budget </a:t>
            </a:r>
          </a:p>
          <a:p>
            <a:pPr lvl="1"/>
            <a:r>
              <a:rPr lang="en-US" sz="7200">
                <a:solidFill>
                  <a:srgbClr val="000000"/>
                </a:solidFill>
              </a:rPr>
              <a:t>A basic example of a subgrantee budget can be found </a:t>
            </a:r>
            <a:r>
              <a:rPr lang="en-US" sz="7200">
                <a:solidFill>
                  <a:srgbClr val="000000"/>
                </a:solidFill>
                <a:hlinkClick r:id="rId4"/>
              </a:rPr>
              <a:t>here.</a:t>
            </a:r>
            <a:endParaRPr lang="en-US" sz="7200">
              <a:solidFill>
                <a:srgbClr val="000000"/>
              </a:solidFill>
            </a:endParaRPr>
          </a:p>
          <a:p>
            <a:pPr marL="514350" indent="-514350">
              <a:buAutoNum type="arabicPeriod"/>
            </a:pPr>
            <a:r>
              <a:rPr lang="en-US" sz="7200">
                <a:solidFill>
                  <a:srgbClr val="000000"/>
                </a:solidFill>
              </a:rPr>
              <a:t>Sustainability Plan </a:t>
            </a:r>
          </a:p>
          <a:p>
            <a:pPr lvl="1"/>
            <a:r>
              <a:rPr lang="en-US" sz="7200">
                <a:solidFill>
                  <a:srgbClr val="000000"/>
                </a:solidFill>
              </a:rPr>
              <a:t>Your plan to maintain the program once the grant funds expire</a:t>
            </a:r>
          </a:p>
          <a:p>
            <a:pPr marL="514350" indent="-514350">
              <a:buAutoNum type="arabicPeriod"/>
            </a:pPr>
            <a:r>
              <a:rPr lang="en-US" sz="7200">
                <a:solidFill>
                  <a:srgbClr val="000000"/>
                </a:solidFill>
              </a:rPr>
              <a:t>Timeline</a:t>
            </a:r>
          </a:p>
          <a:p>
            <a:pPr lvl="1"/>
            <a:r>
              <a:rPr lang="en-US" sz="7200">
                <a:solidFill>
                  <a:srgbClr val="000000"/>
                </a:solidFill>
              </a:rPr>
              <a:t>Outlining the completion of the project and expenditure of the grant funds</a:t>
            </a:r>
          </a:p>
          <a:p>
            <a:pPr marL="514350" indent="-514350">
              <a:buAutoNum type="arabicPeriod"/>
            </a:pPr>
            <a:r>
              <a:rPr lang="en-US" sz="7200">
                <a:solidFill>
                  <a:srgbClr val="000000"/>
                </a:solidFill>
              </a:rPr>
              <a:t>Letters of Endorsement</a:t>
            </a:r>
          </a:p>
          <a:p>
            <a:pPr lvl="1"/>
            <a:r>
              <a:rPr lang="en-US" sz="7200">
                <a:solidFill>
                  <a:srgbClr val="000000"/>
                </a:solidFill>
              </a:rPr>
              <a:t>For this program specifically</a:t>
            </a:r>
          </a:p>
          <a:p>
            <a:pPr marL="514350" indent="-514350">
              <a:buAutoNum type="arabicPeriod"/>
            </a:pPr>
            <a:r>
              <a:rPr lang="en-US" sz="7200">
                <a:solidFill>
                  <a:srgbClr val="000000"/>
                </a:solidFill>
              </a:rPr>
              <a:t>Miscellaneous</a:t>
            </a:r>
          </a:p>
          <a:p>
            <a:pPr lvl="1"/>
            <a:r>
              <a:rPr lang="en-US" sz="7200">
                <a:solidFill>
                  <a:srgbClr val="000000"/>
                </a:solidFill>
              </a:rPr>
              <a:t>Job Descriptions for any position listed in personnel</a:t>
            </a:r>
          </a:p>
          <a:p>
            <a:pPr lvl="1"/>
            <a:r>
              <a:rPr lang="en-US" sz="7200">
                <a:solidFill>
                  <a:srgbClr val="000000"/>
                </a:solidFill>
              </a:rPr>
              <a:t>If applicable any contracts</a:t>
            </a:r>
          </a:p>
          <a:p>
            <a:pPr lvl="1"/>
            <a:r>
              <a:rPr lang="en-US" sz="7200">
                <a:solidFill>
                  <a:srgbClr val="000000"/>
                </a:solidFill>
              </a:rPr>
              <a:t>EEOP Certification</a:t>
            </a:r>
            <a:endParaRPr lang="en-US" sz="2500">
              <a:solidFill>
                <a:srgbClr val="000000"/>
              </a:solidFill>
            </a:endParaRPr>
          </a:p>
          <a:p>
            <a:pPr marL="514350" indent="-514350">
              <a:buAutoNum type="arabicPeriod"/>
            </a:pPr>
            <a:endParaRPr lang="en-US" sz="1100">
              <a:solidFill>
                <a:srgbClr val="000000"/>
              </a:solidFill>
            </a:endParaRPr>
          </a:p>
          <a:p>
            <a:pPr marL="514350" indent="-514350">
              <a:buAutoNum type="arabicPeriod"/>
            </a:pPr>
            <a:endParaRPr lang="en-US" sz="110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a:latin typeface="+mj-lt"/>
            </a:endParaRPr>
          </a:p>
          <a:p>
            <a:pPr marL="0" indent="0">
              <a:buNone/>
            </a:pPr>
            <a:endParaRPr lang="en-US" sz="3200" b="0" i="0" u="none" strike="noStrike" baseline="0">
              <a:latin typeface="+mj-lt"/>
            </a:endParaRPr>
          </a:p>
          <a:p>
            <a:r>
              <a:rPr lang="en-US" sz="3200" b="1" u="sng" strike="noStrike" baseline="0">
                <a:latin typeface="+mj-lt"/>
              </a:rPr>
              <a:t>ICJI is not responsible for technical issues with grant submission within 48 hours of grant deadline.</a:t>
            </a:r>
            <a:r>
              <a:rPr lang="en-US" sz="3200" b="1" u="none" strike="noStrike" baseline="0">
                <a:latin typeface="+mj-lt"/>
              </a:rPr>
              <a:t> </a:t>
            </a:r>
          </a:p>
          <a:p>
            <a:pPr marL="0" indent="0">
              <a:buNone/>
            </a:pPr>
            <a:endParaRPr lang="en-US" sz="3200" b="1" i="0" u="none" strike="noStrike" baseline="0">
              <a:latin typeface="+mj-lt"/>
            </a:endParaRPr>
          </a:p>
          <a:p>
            <a:r>
              <a:rPr lang="en-US" sz="3200" b="0" i="0" u="none" strike="noStrike" baseline="0">
                <a:latin typeface="+mj-lt"/>
              </a:rPr>
              <a:t>For assistance with any other requirements of this solicitation, please contact The Youth Services Division at ICJI</a:t>
            </a:r>
          </a:p>
          <a:p>
            <a:pPr marL="0" indent="0">
              <a:buNone/>
            </a:pPr>
            <a:endParaRPr lang="en-US" sz="3200">
              <a:latin typeface="+mj-lt"/>
            </a:endParaRPr>
          </a:p>
          <a:p>
            <a:pPr marL="0" indent="0">
              <a:buNone/>
            </a:pPr>
            <a:r>
              <a:rPr lang="en-US" sz="3200" b="0" i="1" u="none" strike="noStrike" baseline="0">
                <a:latin typeface="+mj-lt"/>
              </a:rPr>
              <a:t>Please note: ICJI personnel are unable to assist you with the </a:t>
            </a:r>
            <a:r>
              <a:rPr lang="en-US" sz="3200" i="1">
                <a:latin typeface="+mj-lt"/>
              </a:rPr>
              <a:t>creation or writing </a:t>
            </a:r>
            <a:r>
              <a:rPr lang="en-US" sz="3200" b="0" i="1" u="none" strike="noStrike" baseline="0">
                <a:latin typeface="+mj-lt"/>
              </a:rPr>
              <a:t>of your grant proposal. </a:t>
            </a:r>
            <a:endParaRPr lang="en-US" sz="2200" b="0" i="1" u="none" strike="noStrike" baseline="0">
              <a:latin typeface="+mj-lt"/>
            </a:endParaRPr>
          </a:p>
          <a:p>
            <a:endParaRPr lang="en-US" sz="2200"/>
          </a:p>
        </p:txBody>
      </p:sp>
    </p:spTree>
    <p:extLst>
      <p:ext uri="{BB962C8B-B14F-4D97-AF65-F5344CB8AC3E}">
        <p14:creationId xmlns:p14="http://schemas.microsoft.com/office/powerpoint/2010/main" val="250031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88745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Accessing the RFPs</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3717561" y="5175453"/>
            <a:ext cx="7188199" cy="1292090"/>
          </a:xfrm>
        </p:spPr>
        <p:txBody>
          <a:bodyPr>
            <a:normAutofit/>
          </a:bodyPr>
          <a:lstStyle/>
          <a:p>
            <a:pPr marL="0" indent="0">
              <a:buNone/>
            </a:pPr>
            <a:r>
              <a:rPr lang="en-US" sz="2400"/>
              <a:t>Located on ICJI Website</a:t>
            </a:r>
          </a:p>
          <a:p>
            <a:r>
              <a:rPr lang="en-US" sz="2400"/>
              <a:t>CJI.in.gov </a:t>
            </a:r>
            <a:r>
              <a:rPr lang="en-US" sz="2400">
                <a:sym typeface="Wingdings" panose="05000000000000000000" pitchFamily="2" charset="2"/>
              </a:rPr>
              <a:t> Youth  Juvenile Diversion, Community Alternatives, and Behavioral Health Grant Programs</a:t>
            </a:r>
            <a:endParaRPr lang="en-US" sz="2400"/>
          </a:p>
          <a:p>
            <a:endParaRPr lang="en-US" sz="1800"/>
          </a:p>
          <a:p>
            <a:endParaRPr lang="en-US" sz="1800"/>
          </a:p>
          <a:p>
            <a:endParaRPr lang="en-US" sz="1800"/>
          </a:p>
          <a:p>
            <a:endParaRPr lang="en-US" sz="1800"/>
          </a:p>
          <a:p>
            <a:endParaRPr lang="en-US" sz="1800"/>
          </a:p>
        </p:txBody>
      </p:sp>
      <p:sp>
        <p:nvSpPr>
          <p:cNvPr id="4" name="TextBox 3">
            <a:extLst>
              <a:ext uri="{FF2B5EF4-FFF2-40B4-BE49-F238E27FC236}">
                <a16:creationId xmlns:a16="http://schemas.microsoft.com/office/drawing/2014/main" id="{9A27B38C-E879-96FB-DBDA-D2C3C04A03D1}"/>
              </a:ext>
            </a:extLst>
          </p:cNvPr>
          <p:cNvSpPr txBox="1"/>
          <p:nvPr/>
        </p:nvSpPr>
        <p:spPr>
          <a:xfrm>
            <a:off x="3717561" y="4590678"/>
            <a:ext cx="7509238" cy="523220"/>
          </a:xfrm>
          <a:prstGeom prst="rect">
            <a:avLst/>
          </a:prstGeom>
          <a:noFill/>
        </p:spPr>
        <p:txBody>
          <a:bodyPr wrap="square" rtlCol="0">
            <a:spAutoFit/>
          </a:bodyPr>
          <a:lstStyle/>
          <a:p>
            <a:r>
              <a:rPr lang="en-US" sz="2800"/>
              <a:t>Applicants can apply via </a:t>
            </a:r>
            <a:r>
              <a:rPr lang="en-US" sz="2800" err="1">
                <a:hlinkClick r:id="rId2"/>
              </a:rPr>
              <a:t>IntelliGrants</a:t>
            </a:r>
            <a:endParaRPr lang="en-US" sz="2800"/>
          </a:p>
        </p:txBody>
      </p:sp>
      <p:sp>
        <p:nvSpPr>
          <p:cNvPr id="6" name="TextBox 5">
            <a:extLst>
              <a:ext uri="{FF2B5EF4-FFF2-40B4-BE49-F238E27FC236}">
                <a16:creationId xmlns:a16="http://schemas.microsoft.com/office/drawing/2014/main" id="{631E1ADE-7BF0-9E9F-3683-6F16913C2562}"/>
              </a:ext>
            </a:extLst>
          </p:cNvPr>
          <p:cNvSpPr txBox="1"/>
          <p:nvPr/>
        </p:nvSpPr>
        <p:spPr>
          <a:xfrm>
            <a:off x="3717560" y="912185"/>
            <a:ext cx="7188199" cy="3585597"/>
          </a:xfrm>
          <a:prstGeom prst="rect">
            <a:avLst/>
          </a:prstGeom>
          <a:noFill/>
        </p:spPr>
        <p:txBody>
          <a:bodyPr wrap="square" rtlCol="0">
            <a:spAutoFit/>
          </a:bodyPr>
          <a:lstStyle/>
          <a:p>
            <a:r>
              <a:rPr lang="en-US" sz="2400"/>
              <a:t>The Indiana Criminal Justice Institute Youth Services Division is requesting funding proposals for three Juvenile Justice grant programs. Information related to the individual programs and their related RFP can be found here:</a:t>
            </a:r>
          </a:p>
          <a:p>
            <a:pPr marL="342900" indent="-342900">
              <a:buFont typeface="Arial" panose="020B0604020202020204" pitchFamily="34" charset="0"/>
              <a:buChar char="•"/>
            </a:pPr>
            <a:r>
              <a:rPr lang="en-US" sz="2800">
                <a:hlinkClick r:id="rId3"/>
              </a:rPr>
              <a:t>Community Alternatives</a:t>
            </a:r>
            <a:endParaRPr lang="en-US" sz="2800"/>
          </a:p>
          <a:p>
            <a:pPr marL="342900" indent="-342900">
              <a:buFont typeface="Arial" panose="020B0604020202020204" pitchFamily="34" charset="0"/>
              <a:buChar char="•"/>
            </a:pPr>
            <a:r>
              <a:rPr lang="en-US" sz="2800">
                <a:hlinkClick r:id="rId4"/>
              </a:rPr>
              <a:t>Diversion</a:t>
            </a:r>
            <a:endParaRPr lang="en-US" sz="2800"/>
          </a:p>
          <a:p>
            <a:pPr marL="342900" indent="-342900">
              <a:buFont typeface="Arial" panose="020B0604020202020204" pitchFamily="34" charset="0"/>
              <a:buChar char="•"/>
            </a:pPr>
            <a:r>
              <a:rPr lang="en-US" sz="2800">
                <a:hlinkClick r:id="rId5"/>
              </a:rPr>
              <a:t>Behavioral Health</a:t>
            </a:r>
            <a:endParaRPr lang="en-US" sz="2800"/>
          </a:p>
          <a:p>
            <a:endParaRPr lang="en-US" sz="2300"/>
          </a:p>
        </p:txBody>
      </p:sp>
    </p:spTree>
    <p:extLst>
      <p:ext uri="{BB962C8B-B14F-4D97-AF65-F5344CB8AC3E}">
        <p14:creationId xmlns:p14="http://schemas.microsoft.com/office/powerpoint/2010/main" val="2110233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a:bodyPr>
          <a:lstStyle/>
          <a:p>
            <a:r>
              <a:rPr lang="en-US" sz="1800" b="1">
                <a:solidFill>
                  <a:srgbClr val="000000"/>
                </a:solidFill>
              </a:rPr>
              <a:t>Contact Information</a:t>
            </a:r>
          </a:p>
          <a:p>
            <a:r>
              <a:rPr lang="en-US" sz="1800">
                <a:solidFill>
                  <a:srgbClr val="000000"/>
                </a:solidFill>
              </a:rPr>
              <a:t>Renee White</a:t>
            </a:r>
          </a:p>
          <a:p>
            <a:r>
              <a:rPr lang="en-US" sz="1800">
                <a:solidFill>
                  <a:srgbClr val="000000"/>
                </a:solidFill>
              </a:rPr>
              <a:t>Indiana Criminal Justice Institute Youth Services Director</a:t>
            </a:r>
          </a:p>
          <a:p>
            <a:r>
              <a:rPr lang="en-US" sz="1800">
                <a:solidFill>
                  <a:srgbClr val="000000"/>
                </a:solidFill>
                <a:hlinkClick r:id="rId4"/>
              </a:rPr>
              <a:t>ReWhite@cji.IN.gov</a:t>
            </a:r>
            <a:endParaRPr lang="en-US" sz="1800">
              <a:solidFill>
                <a:srgbClr val="000000"/>
              </a:solidFill>
            </a:endParaRPr>
          </a:p>
          <a:p>
            <a:r>
              <a:rPr lang="en-US" sz="1800">
                <a:solidFill>
                  <a:srgbClr val="000000"/>
                </a:solidFill>
              </a:rPr>
              <a:t>(317)985-6927</a:t>
            </a:r>
          </a:p>
        </p:txBody>
      </p:sp>
    </p:spTree>
    <p:extLst>
      <p:ext uri="{BB962C8B-B14F-4D97-AF65-F5344CB8AC3E}">
        <p14:creationId xmlns:p14="http://schemas.microsoft.com/office/powerpoint/2010/main" val="2190533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fontScale="90000"/>
          </a:bodyPr>
          <a:lstStyle/>
          <a:p>
            <a:r>
              <a:rPr lang="en-US" sz="4000">
                <a:solidFill>
                  <a:schemeClr val="accent1"/>
                </a:solidFill>
              </a:rPr>
              <a:t>2024 Juvenile Diversion, Community Alternatives, and Behavioral Health Grant Applications</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087245"/>
            <a:ext cx="9596823" cy="4756468"/>
          </a:xfrm>
        </p:spPr>
        <p:txBody>
          <a:bodyPr>
            <a:normAutofit/>
          </a:bodyPr>
          <a:lstStyle/>
          <a:p>
            <a:pPr marL="0" indent="0">
              <a:buNone/>
            </a:pPr>
            <a:r>
              <a:rPr lang="en-US" sz="2200" b="1"/>
              <a:t>Applications opened: Friday, March 1, 2024</a:t>
            </a:r>
          </a:p>
          <a:p>
            <a:pPr marL="0" indent="0">
              <a:buNone/>
            </a:pPr>
            <a:r>
              <a:rPr lang="en-US" sz="2200" b="1"/>
              <a:t>Applications close: Friday, April 12, 2024</a:t>
            </a:r>
          </a:p>
          <a:p>
            <a:pPr marL="0" indent="0" algn="l" defTabSz="457200">
              <a:buNone/>
            </a:pPr>
            <a:r>
              <a:rPr lang="en-US" sz="2200" b="0" i="0" u="none" strike="noStrike" baseline="0">
                <a:solidFill>
                  <a:srgbClr val="FF0000"/>
                </a:solidFill>
              </a:rPr>
              <a:t>Applicants are strongly encouraged to submit applications </a:t>
            </a:r>
            <a:r>
              <a:rPr lang="en-US" sz="2200" b="1" i="0" u="sng" strike="noStrike" baseline="0">
                <a:solidFill>
                  <a:srgbClr val="FF0000"/>
                </a:solidFill>
              </a:rPr>
              <a:t>48 hours</a:t>
            </a:r>
            <a:r>
              <a:rPr lang="en-US" sz="2200" b="0" i="0" u="none" strike="noStrike" baseline="0">
                <a:solidFill>
                  <a:srgbClr val="FF0000"/>
                </a:solidFill>
              </a:rPr>
              <a:t> prior to the deadline. 	</a:t>
            </a:r>
            <a:endParaRPr lang="en-US" sz="2200"/>
          </a:p>
          <a:p>
            <a:pPr marL="0" indent="0">
              <a:buNone/>
            </a:pPr>
            <a:endParaRPr lang="en-US" sz="2200"/>
          </a:p>
          <a:p>
            <a:pPr marL="0" indent="0">
              <a:buNone/>
            </a:pPr>
            <a:r>
              <a:rPr lang="en-US" sz="2200" b="1"/>
              <a:t>Award Period: July 1, 2024 to June 30, 2026 </a:t>
            </a:r>
            <a:endParaRPr lang="en-US" sz="2200" b="1">
              <a:solidFill>
                <a:srgbClr val="FF0000"/>
              </a:solidFill>
              <a:effectLst/>
              <a:ea typeface="Times New Roman" panose="02020603050405020304" pitchFamily="18" charset="0"/>
              <a:cs typeface="Calibri" panose="020F0502020204030204" pitchFamily="34" charset="0"/>
            </a:endParaRPr>
          </a:p>
          <a:p>
            <a:pPr marL="0" indent="0">
              <a:buNone/>
            </a:pPr>
            <a:r>
              <a:rPr lang="en-US" sz="2200">
                <a:solidFill>
                  <a:srgbClr val="FF0000"/>
                </a:solidFill>
                <a:effectLst/>
                <a:ea typeface="Times New Roman" panose="02020603050405020304" pitchFamily="18" charset="0"/>
                <a:cs typeface="Calibri" panose="020F0502020204030204" pitchFamily="34" charset="0"/>
              </a:rPr>
              <a:t>Projects should begin on July 1, 2024 and must be in operation no later than sixty (60) days after this date. Failure to have the funded project operational within sixty (60) days from July 1, 2024, may result in termination of the grant and the de-obligation of all awarded funds. The award period for counties that are awarded a planning grant shall be </a:t>
            </a:r>
            <a:r>
              <a:rPr lang="en-US" sz="2200">
                <a:solidFill>
                  <a:srgbClr val="FF0000"/>
                </a:solidFill>
                <a:ea typeface="Times New Roman" panose="02020603050405020304" pitchFamily="18" charset="0"/>
                <a:cs typeface="Calibri" panose="020F0502020204030204" pitchFamily="34" charset="0"/>
              </a:rPr>
              <a:t>July</a:t>
            </a:r>
            <a:r>
              <a:rPr lang="en-US" sz="2200">
                <a:solidFill>
                  <a:srgbClr val="FF0000"/>
                </a:solidFill>
                <a:effectLst/>
                <a:ea typeface="Times New Roman" panose="02020603050405020304" pitchFamily="18" charset="0"/>
                <a:cs typeface="Calibri" panose="020F0502020204030204" pitchFamily="34" charset="0"/>
              </a:rPr>
              <a:t> 1, 2024- June 30, 2025.</a:t>
            </a:r>
            <a:endParaRPr lang="en-US" sz="2200">
              <a:solidFill>
                <a:srgbClr val="FF0000"/>
              </a:solidFill>
              <a:effectLst/>
              <a:ea typeface="Times New Roman" panose="02020603050405020304" pitchFamily="18" charset="0"/>
              <a:cs typeface="Times New Roman" panose="02020603050405020304" pitchFamily="18" charset="0"/>
            </a:endParaRPr>
          </a:p>
          <a:p>
            <a:pPr marL="0" indent="0">
              <a:buNone/>
            </a:pPr>
            <a:endParaRPr lang="en-US" sz="2200"/>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477998"/>
            <a:ext cx="10515600" cy="5788657"/>
          </a:xfrm>
        </p:spPr>
        <p:txBody>
          <a:bodyPr>
            <a:normAutofit/>
          </a:bodyPr>
          <a:lstStyle/>
          <a:p>
            <a:pPr marL="0" indent="0" algn="ctr">
              <a:buNone/>
            </a:pPr>
            <a:r>
              <a:rPr lang="en-US" sz="4400" b="1" i="0" u="none" strike="noStrike" baseline="0">
                <a:latin typeface="Calibri" panose="020F0502020204030204" pitchFamily="34" charset="0"/>
              </a:rPr>
              <a:t>Overview: House Enrolled Act 1359</a:t>
            </a:r>
          </a:p>
          <a:p>
            <a:endParaRPr lang="en-US" sz="2600"/>
          </a:p>
          <a:p>
            <a:r>
              <a:rPr lang="en-US" sz="2000"/>
              <a:t>House Enrolled Act 1359 (HEA 1359) established the Juvenile Diversion, Community Alternatives, and Behavioral Health grant programs, subject to available funding.</a:t>
            </a:r>
          </a:p>
          <a:p>
            <a:r>
              <a:rPr lang="en-US" sz="2000"/>
              <a:t>A statewide Youth Justice Oversight Committee was established under IC</a:t>
            </a:r>
            <a:r>
              <a:rPr lang="en-US" sz="2000">
                <a:effectLst/>
                <a:ea typeface="Calibri" panose="020F0502020204030204" pitchFamily="34" charset="0"/>
                <a:cs typeface="Calibri" panose="020F0502020204030204" pitchFamily="34" charset="0"/>
              </a:rPr>
              <a:t> § 2-5-36-9 for the purposes of </a:t>
            </a:r>
            <a:r>
              <a:rPr lang="en-US" sz="2000" b="0" i="0">
                <a:solidFill>
                  <a:srgbClr val="0A0A0A"/>
                </a:solidFill>
                <a:effectLst/>
              </a:rPr>
              <a:t> (1) Developing a plan to collect and report statewide juvenile justice data. (2) Establishing procedures and policies related to the use of certain screening tools and assessments. (3) Developing a statewide plan to address the provision of broader behavioral health services to children in the juvenile justice system. (4) Developing a plan for the provision of transitional services for a child who is a ward of the department of correction. (5) Developing a plan for the juvenile diversion and community alternatives grant programs. The committee’s full report can be found </a:t>
            </a:r>
            <a:r>
              <a:rPr lang="en-US" sz="2000" b="0" i="0">
                <a:solidFill>
                  <a:srgbClr val="0A0A0A"/>
                </a:solidFill>
                <a:effectLst/>
                <a:hlinkClick r:id="rId3"/>
              </a:rPr>
              <a:t>here.</a:t>
            </a:r>
            <a:endParaRPr lang="en-US" sz="2000"/>
          </a:p>
          <a:p>
            <a:r>
              <a:rPr lang="en-US" sz="2000"/>
              <a:t>The Indiana Criminal Justice Institute (ICJI) was established as the administering agency. </a:t>
            </a:r>
          </a:p>
          <a:p>
            <a:pPr marL="0" indent="0" algn="ctr">
              <a:buNone/>
            </a:pPr>
            <a:endParaRPr lang="en-US" sz="4400" b="1">
              <a:latin typeface="Calibri" panose="020F0502020204030204" pitchFamily="34" charset="0"/>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756E57A9-4254-95DE-47D0-9AD7290ED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E7107440-0959-9FAE-CC9B-E80D13D03D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Arc 5">
            <a:extLst>
              <a:ext uri="{FF2B5EF4-FFF2-40B4-BE49-F238E27FC236}">
                <a16:creationId xmlns:a16="http://schemas.microsoft.com/office/drawing/2014/main" id="{41F3CEF4-D129-1ABC-2107-5B18A8A0C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75A5F224-4EBD-D48E-1EC6-0340D5EFD35D}"/>
              </a:ext>
            </a:extLst>
          </p:cNvPr>
          <p:cNvSpPr>
            <a:spLocks noGrp="1"/>
          </p:cNvSpPr>
          <p:nvPr>
            <p:ph idx="1"/>
          </p:nvPr>
        </p:nvSpPr>
        <p:spPr>
          <a:xfrm>
            <a:off x="838200" y="477998"/>
            <a:ext cx="10515600" cy="5788657"/>
          </a:xfrm>
        </p:spPr>
        <p:txBody>
          <a:bodyPr>
            <a:normAutofit/>
          </a:bodyPr>
          <a:lstStyle/>
          <a:p>
            <a:pPr marL="0" indent="0" algn="ctr">
              <a:buNone/>
            </a:pPr>
            <a:r>
              <a:rPr lang="en-US" sz="4400" b="1" i="0" u="none" strike="noStrike" baseline="0">
                <a:latin typeface="Calibri" panose="020F0502020204030204" pitchFamily="34" charset="0"/>
              </a:rPr>
              <a:t>Overview: Juvenile Diversion</a:t>
            </a:r>
          </a:p>
          <a:p>
            <a:pPr marL="0" indent="0" algn="ctr">
              <a:buNone/>
            </a:pPr>
            <a:endParaRPr lang="en-US" sz="1900">
              <a:effectLst/>
              <a:latin typeface="Calibri" panose="020F0502020204030204" pitchFamily="34" charset="0"/>
              <a:ea typeface="Calibri" panose="020F0502020204030204" pitchFamily="34" charset="0"/>
              <a:cs typeface="Calibri" panose="020F0502020204030204" pitchFamily="34" charset="0"/>
            </a:endParaRPr>
          </a:p>
          <a:p>
            <a:pPr marL="0" indent="0" algn="l" rtl="0" fontAlgn="base">
              <a:buNone/>
            </a:pPr>
            <a:r>
              <a:rPr lang="en-US" sz="1800" b="0" i="0">
                <a:solidFill>
                  <a:srgbClr val="000000"/>
                </a:solidFill>
                <a:effectLst/>
                <a:latin typeface="Calibri" panose="020F0502020204030204" pitchFamily="34" charset="0"/>
              </a:rPr>
              <a:t>The Juvenile Diversion Grant Program was established in Indiana Code § 31-40-5-6. Pursuant to statute (IC 31-40-5-3) the grant program has the following purpose areas: </a:t>
            </a:r>
          </a:p>
          <a:p>
            <a:pPr marL="0" indent="0" algn="l" rtl="0" fontAlgn="base">
              <a:buNone/>
            </a:pPr>
            <a:endParaRPr lang="en-US" sz="1400" b="0" i="0">
              <a:solidFill>
                <a:srgbClr val="000000"/>
              </a:solidFill>
              <a:effectLst/>
              <a:latin typeface="Calibri" panose="020F0502020204030204" pitchFamily="34" charset="0"/>
            </a:endParaRPr>
          </a:p>
          <a:p>
            <a:pPr algn="l" rtl="0" fontAlgn="base">
              <a:buFont typeface="+mj-lt"/>
              <a:buAutoNum type="arabicPeriod"/>
            </a:pPr>
            <a:r>
              <a:rPr lang="en-US" sz="1800" b="0" i="0">
                <a:solidFill>
                  <a:srgbClr val="000000"/>
                </a:solidFill>
                <a:effectLst/>
                <a:latin typeface="Calibri" panose="020F0502020204030204" pitchFamily="34" charset="0"/>
              </a:rPr>
              <a:t>To prevent further involvement of the child in the formal legal system,  </a:t>
            </a:r>
          </a:p>
          <a:p>
            <a:pPr algn="l" rtl="0" fontAlgn="base">
              <a:buFont typeface="+mj-lt"/>
              <a:buAutoNum type="arabicPeriod" startAt="2"/>
            </a:pPr>
            <a:r>
              <a:rPr lang="en-US" sz="1800" b="0" i="0">
                <a:solidFill>
                  <a:srgbClr val="000000"/>
                </a:solidFill>
                <a:effectLst/>
                <a:latin typeface="Calibri" panose="020F0502020204030204" pitchFamily="34" charset="0"/>
              </a:rPr>
              <a:t>To provide eligible children with alternatives to adjudication that require the least amount of supervision and conditions necessary, consistent with the protection of the community and the child’s risk of reoffending, as determined by a risk screening tool when appropriate under IC § 31-37-8.5-1. </a:t>
            </a:r>
          </a:p>
          <a:p>
            <a:pPr algn="l" rtl="0" fontAlgn="base">
              <a:buFont typeface="+mj-lt"/>
              <a:buAutoNum type="arabicPeriod" startAt="3"/>
            </a:pPr>
            <a:r>
              <a:rPr lang="en-US" sz="1800" b="0" i="0">
                <a:solidFill>
                  <a:srgbClr val="000000"/>
                </a:solidFill>
                <a:effectLst/>
                <a:latin typeface="Calibri" panose="020F0502020204030204" pitchFamily="34" charset="0"/>
              </a:rPr>
              <a:t>To emphasize the use of restorative justice practices, defined in IC § 31-37-8.5-1 as services focused on repairing the harm caused to victims and the community as a result of a child’s behavior </a:t>
            </a:r>
          </a:p>
          <a:p>
            <a:pPr algn="l" rtl="0" fontAlgn="base">
              <a:buFont typeface="+mj-lt"/>
              <a:buAutoNum type="arabicPeriod" startAt="4"/>
            </a:pPr>
            <a:r>
              <a:rPr lang="en-US" sz="1800" b="0" i="0">
                <a:solidFill>
                  <a:srgbClr val="000000"/>
                </a:solidFill>
                <a:effectLst/>
                <a:latin typeface="Calibri" panose="020F0502020204030204" pitchFamily="34" charset="0"/>
              </a:rPr>
              <a:t>To reduce recidivism and improve positive outcomes for a child through the provision of research-based services, if warranted, that address the child’s needs. </a:t>
            </a:r>
          </a:p>
          <a:p>
            <a:pPr marL="0" indent="0" algn="ctr">
              <a:buNone/>
            </a:pPr>
            <a:endParaRPr lang="en-US" sz="4400" b="1">
              <a:latin typeface="Calibri" panose="020F0502020204030204" pitchFamily="34" charset="0"/>
            </a:endParaRPr>
          </a:p>
        </p:txBody>
      </p:sp>
    </p:spTree>
    <p:extLst>
      <p:ext uri="{BB962C8B-B14F-4D97-AF65-F5344CB8AC3E}">
        <p14:creationId xmlns:p14="http://schemas.microsoft.com/office/powerpoint/2010/main" val="3867812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658D9BE3-0A5C-7BD7-F036-17D298C02C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04289BBD-35D6-D532-8973-580531B8D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Arc 5">
            <a:extLst>
              <a:ext uri="{FF2B5EF4-FFF2-40B4-BE49-F238E27FC236}">
                <a16:creationId xmlns:a16="http://schemas.microsoft.com/office/drawing/2014/main" id="{0D9D5327-5FC5-CC0A-57DE-E6319C4E61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E15B03F0-55BE-3E0F-478B-56967DA5ACB1}"/>
              </a:ext>
            </a:extLst>
          </p:cNvPr>
          <p:cNvSpPr>
            <a:spLocks noGrp="1"/>
          </p:cNvSpPr>
          <p:nvPr>
            <p:ph idx="1"/>
          </p:nvPr>
        </p:nvSpPr>
        <p:spPr>
          <a:xfrm>
            <a:off x="838200" y="477998"/>
            <a:ext cx="10515600" cy="5788657"/>
          </a:xfrm>
        </p:spPr>
        <p:txBody>
          <a:bodyPr>
            <a:normAutofit/>
          </a:bodyPr>
          <a:lstStyle/>
          <a:p>
            <a:pPr marL="0" indent="0" algn="ctr">
              <a:buNone/>
            </a:pPr>
            <a:r>
              <a:rPr lang="en-US" sz="4400" b="1" i="0" u="none" strike="noStrike" baseline="0">
                <a:latin typeface="Calibri" panose="020F0502020204030204" pitchFamily="34" charset="0"/>
              </a:rPr>
              <a:t>Overview: Juvenile Community Alternatives</a:t>
            </a:r>
          </a:p>
          <a:p>
            <a:pPr marL="0" indent="0">
              <a:buNone/>
            </a:pPr>
            <a:endParaRPr lang="en-US" sz="1900">
              <a:effectLst/>
              <a:latin typeface="Calibri" panose="020F0502020204030204" pitchFamily="34" charset="0"/>
              <a:ea typeface="Calibri" panose="020F0502020204030204" pitchFamily="34" charset="0"/>
              <a:cs typeface="Calibri" panose="020F0502020204030204" pitchFamily="34" charset="0"/>
            </a:endParaRPr>
          </a:p>
          <a:p>
            <a:pPr marL="0" indent="0" algn="l" rtl="0" fontAlgn="base">
              <a:buNone/>
            </a:pPr>
            <a:r>
              <a:rPr lang="en-US" sz="1800" b="0" i="0">
                <a:solidFill>
                  <a:srgbClr val="000000"/>
                </a:solidFill>
                <a:effectLst/>
                <a:latin typeface="Calibri" panose="020F0502020204030204" pitchFamily="34" charset="0"/>
              </a:rPr>
              <a:t>The Juvenile Community Alternatives Grant Program was established in Indiana Code § 31-40-5-6. Pursuant to statute (IC 31-40-5-3) the grant program has the following purpose areas:  </a:t>
            </a:r>
          </a:p>
          <a:p>
            <a:pPr marL="0" indent="0" algn="l" rtl="0" fontAlgn="base">
              <a:buNone/>
            </a:pPr>
            <a:endParaRPr lang="en-US" sz="1400" b="0" i="0">
              <a:solidFill>
                <a:srgbClr val="000000"/>
              </a:solidFill>
              <a:effectLst/>
              <a:latin typeface="Calibri" panose="020F0502020204030204" pitchFamily="34" charset="0"/>
            </a:endParaRPr>
          </a:p>
          <a:p>
            <a:pPr algn="l" rtl="0" fontAlgn="base">
              <a:buFont typeface="+mj-lt"/>
              <a:buAutoNum type="arabicPeriod"/>
            </a:pPr>
            <a:r>
              <a:rPr lang="en-US" sz="1800" b="0" i="0">
                <a:solidFill>
                  <a:srgbClr val="000000"/>
                </a:solidFill>
                <a:effectLst/>
                <a:latin typeface="Calibri" panose="020F0502020204030204" pitchFamily="34" charset="0"/>
              </a:rPr>
              <a:t>To provide cost-effective, research-based alternatives in lieu of the use of secure detention, out-of-home placement, and department of correction facilities in the community </a:t>
            </a:r>
          </a:p>
          <a:p>
            <a:pPr algn="l" rtl="0" fontAlgn="base">
              <a:buFont typeface="+mj-lt"/>
              <a:buAutoNum type="arabicPeriod" startAt="2"/>
            </a:pPr>
            <a:r>
              <a:rPr lang="en-US" sz="1800" b="0" i="0">
                <a:solidFill>
                  <a:srgbClr val="000000"/>
                </a:solidFill>
                <a:effectLst/>
                <a:latin typeface="Calibri" panose="020F0502020204030204" pitchFamily="34" charset="0"/>
              </a:rPr>
              <a:t>To reduce the use of secure confinement and out-of-home placement </a:t>
            </a:r>
          </a:p>
          <a:p>
            <a:pPr algn="l" rtl="0" fontAlgn="base">
              <a:buFont typeface="+mj-lt"/>
              <a:buAutoNum type="arabicPeriod" startAt="3"/>
            </a:pPr>
            <a:r>
              <a:rPr lang="en-US" sz="1800" b="0" i="0">
                <a:solidFill>
                  <a:srgbClr val="000000"/>
                </a:solidFill>
                <a:effectLst/>
                <a:latin typeface="Calibri" panose="020F0502020204030204" pitchFamily="34" charset="0"/>
              </a:rPr>
              <a:t>To reduce recidivism and improve positive outcomes for children. </a:t>
            </a:r>
          </a:p>
          <a:p>
            <a:pPr marL="0" indent="0" algn="ctr">
              <a:buNone/>
            </a:pPr>
            <a:endParaRPr lang="en-US" sz="4400" b="1">
              <a:latin typeface="Calibri" panose="020F0502020204030204" pitchFamily="34" charset="0"/>
            </a:endParaRPr>
          </a:p>
        </p:txBody>
      </p:sp>
    </p:spTree>
    <p:extLst>
      <p:ext uri="{BB962C8B-B14F-4D97-AF65-F5344CB8AC3E}">
        <p14:creationId xmlns:p14="http://schemas.microsoft.com/office/powerpoint/2010/main" val="292522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A32253FC-0555-137C-4C31-4318F1B70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243ABDF6-E058-03BC-2F06-0F6E3CA1BD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Arc 5">
            <a:extLst>
              <a:ext uri="{FF2B5EF4-FFF2-40B4-BE49-F238E27FC236}">
                <a16:creationId xmlns:a16="http://schemas.microsoft.com/office/drawing/2014/main" id="{BD401FDD-8DF1-93A8-3631-F9DACD6E49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386E56C-9254-AEA8-9669-C34C066864A3}"/>
              </a:ext>
            </a:extLst>
          </p:cNvPr>
          <p:cNvSpPr>
            <a:spLocks noGrp="1"/>
          </p:cNvSpPr>
          <p:nvPr>
            <p:ph idx="1"/>
          </p:nvPr>
        </p:nvSpPr>
        <p:spPr>
          <a:xfrm>
            <a:off x="838200" y="477998"/>
            <a:ext cx="10515600" cy="5788657"/>
          </a:xfrm>
        </p:spPr>
        <p:txBody>
          <a:bodyPr>
            <a:normAutofit/>
          </a:bodyPr>
          <a:lstStyle/>
          <a:p>
            <a:pPr marL="0" indent="0" algn="ctr">
              <a:buNone/>
            </a:pPr>
            <a:r>
              <a:rPr lang="en-US" sz="4400" b="1" i="0" u="none" strike="noStrike" baseline="0">
                <a:latin typeface="Calibri" panose="020F0502020204030204" pitchFamily="34" charset="0"/>
              </a:rPr>
              <a:t>Overview: Juvenile Behavioral Health</a:t>
            </a:r>
          </a:p>
          <a:p>
            <a:pPr marL="0" indent="0" algn="l" rtl="0" fontAlgn="base">
              <a:buNone/>
            </a:pPr>
            <a:r>
              <a:rPr lang="en-US" sz="1800" b="0" i="0">
                <a:solidFill>
                  <a:srgbClr val="000000"/>
                </a:solidFill>
                <a:effectLst/>
                <a:latin typeface="Calibri" panose="020F0502020204030204" pitchFamily="34" charset="0"/>
              </a:rPr>
              <a:t>The Juvenile Behavioral Health Competitive Grant Pilot Program Fund was established in Indiana Code § 31-40-6 to support jurisdictions, particularly in rural areas, to evaluate a child's behavioral health needs and divert the child from formal court involvement and out-of-home placement into community or school-based mental health treatment.  </a:t>
            </a:r>
            <a:endParaRPr lang="en-US" sz="1400" b="0" i="0">
              <a:solidFill>
                <a:srgbClr val="000000"/>
              </a:solidFill>
              <a:effectLst/>
              <a:latin typeface="Calibri" panose="020F0502020204030204" pitchFamily="34" charset="0"/>
            </a:endParaRPr>
          </a:p>
          <a:p>
            <a:pPr marL="0" indent="0" algn="l" rtl="0" fontAlgn="base">
              <a:buNone/>
            </a:pPr>
            <a:r>
              <a:rPr lang="en-US" sz="1800" b="0" i="0">
                <a:solidFill>
                  <a:srgbClr val="000000"/>
                </a:solidFill>
                <a:effectLst/>
                <a:latin typeface="Calibri" panose="020F0502020204030204" pitchFamily="34" charset="0"/>
              </a:rPr>
              <a:t>Grant recipients must use a validated mental health screening tool, and a full mental health assessment tool, if necessary to conduct the following activities: </a:t>
            </a:r>
            <a:endParaRPr lang="en-US" sz="1400" b="0" i="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1800" b="0" i="0">
                <a:solidFill>
                  <a:srgbClr val="000000"/>
                </a:solidFill>
                <a:effectLst/>
                <a:latin typeface="Calibri" panose="020F0502020204030204" pitchFamily="34" charset="0"/>
              </a:rPr>
              <a:t>Partnering with law enforcement to implement a program to divert a child from formal court proceedings </a:t>
            </a:r>
          </a:p>
          <a:p>
            <a:pPr algn="l" rtl="0" fontAlgn="base">
              <a:buFont typeface="Arial" panose="020B0604020202020204" pitchFamily="34" charset="0"/>
              <a:buChar char="•"/>
            </a:pPr>
            <a:r>
              <a:rPr lang="en-US" sz="1800" b="0" i="0">
                <a:solidFill>
                  <a:srgbClr val="000000"/>
                </a:solidFill>
                <a:effectLst/>
                <a:latin typeface="Calibri" panose="020F0502020204030204" pitchFamily="34" charset="0"/>
              </a:rPr>
              <a:t>Creating crisis stabilization services and a mobile crisis unit </a:t>
            </a:r>
          </a:p>
          <a:p>
            <a:pPr algn="l" rtl="0" fontAlgn="base">
              <a:buFont typeface="Arial" panose="020B0604020202020204" pitchFamily="34" charset="0"/>
              <a:buChar char="•"/>
            </a:pPr>
            <a:r>
              <a:rPr lang="en-US" sz="1800" b="0" i="0">
                <a:solidFill>
                  <a:srgbClr val="000000"/>
                </a:solidFill>
                <a:effectLst/>
                <a:latin typeface="Calibri" panose="020F0502020204030204" pitchFamily="34" charset="0"/>
              </a:rPr>
              <a:t>Providing comprehensive case management for a child or family in crisis </a:t>
            </a:r>
          </a:p>
          <a:p>
            <a:pPr algn="l" rtl="0" fontAlgn="base">
              <a:buFont typeface="Arial" panose="020B0604020202020204" pitchFamily="34" charset="0"/>
              <a:buChar char="•"/>
            </a:pPr>
            <a:r>
              <a:rPr lang="en-US" sz="1800" b="0" i="0">
                <a:solidFill>
                  <a:srgbClr val="000000"/>
                </a:solidFill>
                <a:effectLst/>
                <a:latin typeface="Calibri" panose="020F0502020204030204" pitchFamily="34" charset="0"/>
              </a:rPr>
              <a:t>Identifying strengthening community based intensive treatment and management services </a:t>
            </a:r>
          </a:p>
          <a:p>
            <a:pPr algn="l" rtl="0" fontAlgn="base">
              <a:buFont typeface="Arial" panose="020B0604020202020204" pitchFamily="34" charset="0"/>
              <a:buChar char="•"/>
            </a:pPr>
            <a:r>
              <a:rPr lang="en-US" sz="1800" b="0" i="0">
                <a:solidFill>
                  <a:srgbClr val="000000"/>
                </a:solidFill>
                <a:effectLst/>
                <a:latin typeface="Calibri" panose="020F0502020204030204" pitchFamily="34" charset="0"/>
              </a:rPr>
              <a:t>Establishing telehealth services and programs </a:t>
            </a:r>
          </a:p>
          <a:p>
            <a:pPr algn="l" rtl="0" fontAlgn="base">
              <a:buFont typeface="Arial" panose="020B0604020202020204" pitchFamily="34" charset="0"/>
              <a:buChar char="•"/>
            </a:pPr>
            <a:r>
              <a:rPr lang="en-US" sz="1800" b="0" i="0">
                <a:solidFill>
                  <a:srgbClr val="000000"/>
                </a:solidFill>
                <a:effectLst/>
                <a:latin typeface="Calibri" panose="020F0502020204030204" pitchFamily="34" charset="0"/>
              </a:rPr>
              <a:t>Supporting mental health evaluations, which include the use of telehealth services. </a:t>
            </a:r>
          </a:p>
          <a:p>
            <a:pPr marL="0" indent="0" algn="ctr">
              <a:buNone/>
            </a:pPr>
            <a:endParaRPr lang="en-US" sz="4400" b="1">
              <a:latin typeface="Calibri" panose="020F0502020204030204" pitchFamily="34" charset="0"/>
            </a:endParaRPr>
          </a:p>
        </p:txBody>
      </p:sp>
    </p:spTree>
    <p:extLst>
      <p:ext uri="{BB962C8B-B14F-4D97-AF65-F5344CB8AC3E}">
        <p14:creationId xmlns:p14="http://schemas.microsoft.com/office/powerpoint/2010/main" val="1175408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a:solidFill>
                  <a:srgbClr val="FFFFFF"/>
                </a:solidFill>
              </a:rPr>
              <a:t>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endParaRPr lang="en-US" sz="1900" b="0" i="0" u="none" strike="noStrike" baseline="0">
              <a:solidFill>
                <a:srgbClr val="000000"/>
              </a:solidFill>
              <a:latin typeface="Calibri" panose="020F0502020204030204" pitchFamily="34" charset="0"/>
            </a:endParaRPr>
          </a:p>
          <a:p>
            <a:pPr marL="0" indent="0">
              <a:buNone/>
            </a:pPr>
            <a:r>
              <a:rPr lang="en-US" sz="1900" b="0" i="0" u="none" strike="noStrike" baseline="0">
                <a:solidFill>
                  <a:srgbClr val="000000"/>
                </a:solidFill>
                <a:latin typeface="Calibri" panose="020F0502020204030204" pitchFamily="34" charset="0"/>
              </a:rPr>
              <a:t>Eligible entity types include:</a:t>
            </a:r>
          </a:p>
          <a:p>
            <a:pPr lvl="1"/>
            <a:r>
              <a:rPr lang="en-US" sz="1800">
                <a:solidFill>
                  <a:srgbClr val="000000"/>
                </a:solidFill>
                <a:latin typeface="Calibri" panose="020F0502020204030204" pitchFamily="34" charset="0"/>
              </a:rPr>
              <a:t>Nonprofit organizations</a:t>
            </a:r>
          </a:p>
          <a:p>
            <a:pPr lvl="1"/>
            <a:r>
              <a:rPr lang="en-US" sz="1800">
                <a:effectLst/>
                <a:latin typeface="Calibri" panose="020F0502020204030204" pitchFamily="34" charset="0"/>
                <a:ea typeface="Calibri" panose="020F0502020204030204" pitchFamily="34" charset="0"/>
                <a:cs typeface="Calibri" panose="020F0502020204030204" pitchFamily="34" charset="0"/>
              </a:rPr>
              <a:t>Public entities like State Agencies and Units of Local Government</a:t>
            </a:r>
          </a:p>
          <a:p>
            <a:pPr lvl="1"/>
            <a:r>
              <a:rPr lang="en-US" sz="1800">
                <a:latin typeface="Calibri" panose="020F0502020204030204" pitchFamily="34" charset="0"/>
                <a:ea typeface="Calibri" panose="020F0502020204030204" pitchFamily="34" charset="0"/>
                <a:cs typeface="Calibri" panose="020F0502020204030204" pitchFamily="34" charset="0"/>
              </a:rPr>
              <a:t>N</a:t>
            </a:r>
            <a:r>
              <a:rPr lang="en-US" sz="1800">
                <a:effectLst/>
                <a:latin typeface="Calibri" panose="020F0502020204030204" pitchFamily="34" charset="0"/>
                <a:ea typeface="Calibri" panose="020F0502020204030204" pitchFamily="34" charset="0"/>
                <a:cs typeface="Calibri" panose="020F0502020204030204" pitchFamily="34" charset="0"/>
              </a:rPr>
              <a:t>ongovernmental organizations who provide services to youth involved in or at risk of being involved in the juvenile justice system</a:t>
            </a:r>
            <a:endParaRPr lang="en-US" sz="1800">
              <a:effectLst/>
              <a:latin typeface="Calibri" panose="020F0502020204030204" pitchFamily="34" charset="0"/>
              <a:ea typeface="Calibri" panose="020F0502020204030204" pitchFamily="34" charset="0"/>
            </a:endParaRPr>
          </a:p>
          <a:p>
            <a:pPr lvl="1"/>
            <a:endParaRPr lang="en-US" sz="1800" b="0" i="0" u="none" strike="noStrike" baseline="0">
              <a:solidFill>
                <a:srgbClr val="000000"/>
              </a:solidFill>
              <a:latin typeface="Calibri" panose="020F0502020204030204" pitchFamily="34" charset="0"/>
            </a:endParaRPr>
          </a:p>
          <a:p>
            <a:pPr marL="0" indent="0">
              <a:buNone/>
            </a:pPr>
            <a:r>
              <a:rPr lang="en-US" sz="1900">
                <a:solidFill>
                  <a:srgbClr val="000000"/>
                </a:solidFill>
                <a:latin typeface="Calibri" panose="020F0502020204030204" pitchFamily="34" charset="0"/>
              </a:rPr>
              <a:t>Other Requirements include:</a:t>
            </a:r>
          </a:p>
          <a:p>
            <a:pPr lvl="1"/>
            <a:r>
              <a:rPr lang="en-US" sz="1800">
                <a:solidFill>
                  <a:srgbClr val="000000"/>
                </a:solidFill>
                <a:latin typeface="Calibri" panose="020F0502020204030204" pitchFamily="34" charset="0"/>
              </a:rPr>
              <a:t>Good standing with the Department of Revenue (DOR), Department of Workforce Development (DWD), and Secretary of State (SOS)</a:t>
            </a:r>
            <a:endParaRPr lang="en-US" sz="1800" b="0" i="0" u="none" strike="noStrike" baseline="0">
              <a:solidFill>
                <a:srgbClr val="000000"/>
              </a:solidFill>
              <a:latin typeface="Calibri" panose="020F0502020204030204" pitchFamily="34" charset="0"/>
            </a:endParaRPr>
          </a:p>
          <a:p>
            <a:endParaRPr lang="en-US" sz="1900" b="0" i="0" u="none" strike="noStrike" baseline="0">
              <a:solidFill>
                <a:srgbClr val="000000"/>
              </a:solidFill>
              <a:latin typeface="Calibri" panose="020F0502020204030204" pitchFamily="34" charset="0"/>
            </a:endParaRPr>
          </a:p>
          <a:p>
            <a:endParaRPr lang="en-US" sz="190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0</TotalTime>
  <Words>2444</Words>
  <Application>Microsoft Macintosh PowerPoint</Application>
  <PresentationFormat>Widescreen</PresentationFormat>
  <Paragraphs>224</Paragraphs>
  <Slides>30</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Roboto</vt:lpstr>
      <vt:lpstr>Times New Roman</vt:lpstr>
      <vt:lpstr>Wingdings</vt:lpstr>
      <vt:lpstr>Office Theme</vt:lpstr>
      <vt:lpstr> 2024-2026 Juvenile Diversion, Community Alternatives, and Behavioral Health Grant Programs RFPs Webinar</vt:lpstr>
      <vt:lpstr>Thanks for joining us today!  This webinar is being recorded and will be posted on the ICJI website.  There will be an opportunity for questions and answers after the presentation.  Please feel free to utilize the chat box during the webinar.  </vt:lpstr>
      <vt:lpstr>Accessing the RFPs</vt:lpstr>
      <vt:lpstr>2024 Juvenile Diversion, Community Alternatives, and Behavioral Health Grant Applications</vt:lpstr>
      <vt:lpstr>PowerPoint Presentation</vt:lpstr>
      <vt:lpstr>PowerPoint Presentation</vt:lpstr>
      <vt:lpstr>PowerPoint Presentation</vt:lpstr>
      <vt:lpstr>PowerPoint Presentation</vt:lpstr>
      <vt:lpstr>Funding Eligibility:</vt:lpstr>
      <vt:lpstr>Funding Details and Resources</vt:lpstr>
      <vt:lpstr>Initiating an application in IntelliGrants</vt:lpstr>
      <vt:lpstr>Steps to initiating an application in IntelliGrants (ICJI’s Grant Management system):</vt:lpstr>
      <vt:lpstr>PowerPoint Presentation</vt:lpstr>
      <vt:lpstr>IntelliGrants Juvenile Diversion, Community Alternatives, and Behavioral Health Grant Programs Applications</vt:lpstr>
      <vt:lpstr>PowerPoint Presentation</vt:lpstr>
      <vt:lpstr>Forms that need to be completed: </vt:lpstr>
      <vt:lpstr>PowerPoint Presentation</vt:lpstr>
      <vt:lpstr>PowerPoint Presentation</vt:lpstr>
      <vt:lpstr>PowerPoint Presentation</vt:lpstr>
      <vt:lpstr>Diversion Allowable Activities</vt:lpstr>
      <vt:lpstr>Community Alternatives Allowable Activities</vt:lpstr>
      <vt:lpstr>Behavioral Health Allowable Activities</vt:lpstr>
      <vt:lpstr>Diversion, Community Alternatives and Behavioral Health Eligible Costs</vt:lpstr>
      <vt:lpstr>Ineligible Budget Items</vt:lpstr>
      <vt:lpstr>Supplanting</vt:lpstr>
      <vt:lpstr>Budget Narrative </vt:lpstr>
      <vt:lpstr>Attachments Required:</vt:lpstr>
      <vt:lpstr>PowerPoint Presentation</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Jacob Burbrink</cp:lastModifiedBy>
  <cp:revision>1</cp:revision>
  <dcterms:created xsi:type="dcterms:W3CDTF">2020-12-18T00:42:11Z</dcterms:created>
  <dcterms:modified xsi:type="dcterms:W3CDTF">2024-03-13T13:44:03Z</dcterms:modified>
</cp:coreProperties>
</file>