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tiff" ContentType="image/tiff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57" r:id="rId4"/>
    <p:sldId id="291" r:id="rId5"/>
    <p:sldId id="275" r:id="rId6"/>
    <p:sldId id="279" r:id="rId7"/>
    <p:sldId id="280" r:id="rId8"/>
    <p:sldId id="278" r:id="rId9"/>
    <p:sldId id="289" r:id="rId10"/>
    <p:sldId id="288" r:id="rId11"/>
    <p:sldId id="290" r:id="rId12"/>
    <p:sldId id="281" r:id="rId13"/>
    <p:sldId id="292" r:id="rId14"/>
    <p:sldId id="293" r:id="rId15"/>
    <p:sldId id="294" r:id="rId16"/>
    <p:sldId id="287" r:id="rId17"/>
    <p:sldId id="295" r:id="rId18"/>
    <p:sldId id="296" r:id="rId19"/>
    <p:sldId id="297" r:id="rId20"/>
    <p:sldId id="284" r:id="rId21"/>
    <p:sldId id="286" r:id="rId22"/>
    <p:sldId id="283" r:id="rId23"/>
    <p:sldId id="285" r:id="rId24"/>
    <p:sldId id="277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B1C"/>
    <a:srgbClr val="8BA4D5"/>
    <a:srgbClr val="F8981C"/>
    <a:srgbClr val="D4CFB4"/>
    <a:srgbClr val="800000"/>
    <a:srgbClr val="A50021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87627" autoAdjust="0"/>
  </p:normalViewPr>
  <p:slideViewPr>
    <p:cSldViewPr showGuides="1">
      <p:cViewPr varScale="1">
        <p:scale>
          <a:sx n="57" d="100"/>
          <a:sy n="57" d="100"/>
        </p:scale>
        <p:origin x="-516" y="-90"/>
      </p:cViewPr>
      <p:guideLst>
        <p:guide orient="horz" pos="94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poulin\Documents\Indiana%20Cost%20Price%20Models%2003-09-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poulin\Documents\Indiana%20Cost%20Price%20Models%2003-09-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poulin\Documents\Indiana%20Cost%20Price%20Models%2003-09-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poulin\Documents\Indiana%20Cost%20Price%20Models%2003-09-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cat>
            <c:strRef>
              <c:f>Sheet1!$B$5:$B$6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Sheet1!$C$5:$C$6</c:f>
              <c:numCache>
                <c:formatCode>0.0</c:formatCode>
                <c:ptCount val="2"/>
                <c:pt idx="0">
                  <c:v>63.5</c:v>
                </c:pt>
                <c:pt idx="1">
                  <c:v>36.5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cat>
            <c:strRef>
              <c:f>Sheet1!$B$5:$B$6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Sheet1!$C$5:$C$6</c:f>
              <c:numCache>
                <c:formatCode>0.0</c:formatCode>
                <c:ptCount val="2"/>
                <c:pt idx="0">
                  <c:v>63.5</c:v>
                </c:pt>
                <c:pt idx="1">
                  <c:v>36.5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Sheet1!$P$26:$P$27</c:f>
              <c:strCache>
                <c:ptCount val="2"/>
                <c:pt idx="0">
                  <c:v>charge more</c:v>
                </c:pt>
                <c:pt idx="1">
                  <c:v>charge less</c:v>
                </c:pt>
              </c:strCache>
            </c:strRef>
          </c:cat>
          <c:val>
            <c:numRef>
              <c:f>Sheet1!$Q$26:$Q$27</c:f>
              <c:numCache>
                <c:formatCode>0.0</c:formatCode>
                <c:ptCount val="2"/>
                <c:pt idx="0">
                  <c:v>80.7</c:v>
                </c:pt>
                <c:pt idx="1">
                  <c:v>19.299999999999986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Sheet1!$N$26:$N$31</c:f>
              <c:strCache>
                <c:ptCount val="6"/>
                <c:pt idx="0">
                  <c:v>over $251 more</c:v>
                </c:pt>
                <c:pt idx="1">
                  <c:v>$101 - $200 more</c:v>
                </c:pt>
                <c:pt idx="2">
                  <c:v>$0 - $100 more</c:v>
                </c:pt>
                <c:pt idx="3">
                  <c:v>$0 - $100 less</c:v>
                </c:pt>
                <c:pt idx="4">
                  <c:v>$101 - $250 less</c:v>
                </c:pt>
                <c:pt idx="5">
                  <c:v>over $251 less</c:v>
                </c:pt>
              </c:strCache>
            </c:strRef>
          </c:cat>
          <c:val>
            <c:numRef>
              <c:f>Sheet1!$O$26:$O$31</c:f>
              <c:numCache>
                <c:formatCode>0.0</c:formatCode>
                <c:ptCount val="6"/>
                <c:pt idx="0">
                  <c:v>21.7</c:v>
                </c:pt>
                <c:pt idx="1">
                  <c:v>25.3</c:v>
                </c:pt>
                <c:pt idx="2">
                  <c:v>33.700000000000003</c:v>
                </c:pt>
                <c:pt idx="3">
                  <c:v>4.8</c:v>
                </c:pt>
                <c:pt idx="4">
                  <c:v>4.8</c:v>
                </c:pt>
                <c:pt idx="5">
                  <c:v>9.6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Sheet1!$F$42:$F$46</c:f>
              <c:strCache>
                <c:ptCount val="5"/>
                <c:pt idx="0">
                  <c:v>76-100%</c:v>
                </c:pt>
                <c:pt idx="1">
                  <c:v>51-75%</c:v>
                </c:pt>
                <c:pt idx="2">
                  <c:v>26-50%</c:v>
                </c:pt>
                <c:pt idx="3">
                  <c:v>0-25%</c:v>
                </c:pt>
                <c:pt idx="4">
                  <c:v>Unknown</c:v>
                </c:pt>
              </c:strCache>
            </c:strRef>
          </c:cat>
          <c:val>
            <c:numRef>
              <c:f>Sheet1!$G$42:$G$46</c:f>
              <c:numCache>
                <c:formatCode>0.0</c:formatCode>
                <c:ptCount val="5"/>
                <c:pt idx="0">
                  <c:v>35.68</c:v>
                </c:pt>
                <c:pt idx="1">
                  <c:v>5.53</c:v>
                </c:pt>
                <c:pt idx="2">
                  <c:v>6.03</c:v>
                </c:pt>
                <c:pt idx="3">
                  <c:v>12.57</c:v>
                </c:pt>
                <c:pt idx="4">
                  <c:v>40.200000000000003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cat>
            <c:strRef>
              <c:f>Sheet1!$F$42:$F$46</c:f>
              <c:strCache>
                <c:ptCount val="5"/>
                <c:pt idx="0">
                  <c:v>76-100%</c:v>
                </c:pt>
                <c:pt idx="1">
                  <c:v>51-75%</c:v>
                </c:pt>
                <c:pt idx="2">
                  <c:v>26-50%</c:v>
                </c:pt>
                <c:pt idx="3">
                  <c:v>0-25%</c:v>
                </c:pt>
                <c:pt idx="4">
                  <c:v>Unknown</c:v>
                </c:pt>
              </c:strCache>
            </c:strRef>
          </c:cat>
          <c:val>
            <c:numRef>
              <c:f>Sheet1!$G$42:$G$46</c:f>
              <c:numCache>
                <c:formatCode>0.0</c:formatCode>
                <c:ptCount val="5"/>
                <c:pt idx="0">
                  <c:v>35.68</c:v>
                </c:pt>
                <c:pt idx="1">
                  <c:v>5.53</c:v>
                </c:pt>
                <c:pt idx="2">
                  <c:v>6.03</c:v>
                </c:pt>
                <c:pt idx="3">
                  <c:v>12.57</c:v>
                </c:pt>
                <c:pt idx="4">
                  <c:v>40.200000000000003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Sheet1!$F$56:$F$60</c:f>
              <c:strCache>
                <c:ptCount val="5"/>
                <c:pt idx="0">
                  <c:v>76-100%</c:v>
                </c:pt>
                <c:pt idx="1">
                  <c:v>51-75%</c:v>
                </c:pt>
                <c:pt idx="2">
                  <c:v>26-50%</c:v>
                </c:pt>
                <c:pt idx="3">
                  <c:v>0-25%</c:v>
                </c:pt>
                <c:pt idx="4">
                  <c:v>Unknown</c:v>
                </c:pt>
              </c:strCache>
            </c:strRef>
          </c:cat>
          <c:val>
            <c:numRef>
              <c:f>Sheet1!$G$56:$G$60</c:f>
              <c:numCache>
                <c:formatCode>0.0</c:formatCode>
                <c:ptCount val="5"/>
                <c:pt idx="0">
                  <c:v>12.56</c:v>
                </c:pt>
                <c:pt idx="1">
                  <c:v>8.0400000000000009</c:v>
                </c:pt>
                <c:pt idx="2">
                  <c:v>12.56</c:v>
                </c:pt>
                <c:pt idx="3">
                  <c:v>31.67</c:v>
                </c:pt>
                <c:pt idx="4">
                  <c:v>35.18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206FEA9-C25B-4E10-8A7E-8EB06A6F92F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51AA392-3436-4120-BDCD-308FB7A67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special fees on top of tuition that are not charged to on-campus students.</a:t>
            </a:r>
          </a:p>
          <a:p>
            <a:r>
              <a:rPr lang="en-US" baseline="0" dirty="0" smtClean="0"/>
              <a:t>Second is special fees just for the program.</a:t>
            </a:r>
          </a:p>
          <a:p>
            <a:r>
              <a:rPr lang="en-US" baseline="0" dirty="0" smtClean="0"/>
              <a:t>A minority of the institutions impose each fee.</a:t>
            </a:r>
          </a:p>
          <a:p>
            <a:r>
              <a:rPr lang="en-US" baseline="0" dirty="0" smtClean="0"/>
              <a:t>What we should check to see the </a:t>
            </a:r>
            <a:r>
              <a:rPr lang="en-US" baseline="0" dirty="0" err="1" smtClean="0"/>
              <a:t>cummulative</a:t>
            </a:r>
            <a:r>
              <a:rPr lang="en-US" baseline="0" dirty="0" smtClean="0"/>
              <a:t> effect of these.  If one charges one fee and another charges another fee, how many </a:t>
            </a:r>
            <a:r>
              <a:rPr lang="en-US" baseline="0" dirty="0" err="1" smtClean="0"/>
              <a:t>instituitons</a:t>
            </a:r>
            <a:r>
              <a:rPr lang="en-US" baseline="0" dirty="0" smtClean="0"/>
              <a:t> charge a fee of some sort…or is it the same </a:t>
            </a:r>
            <a:r>
              <a:rPr lang="en-US" baseline="0" dirty="0" err="1" smtClean="0"/>
              <a:t>instittuions</a:t>
            </a:r>
            <a:r>
              <a:rPr lang="en-US" baseline="0" dirty="0" smtClean="0"/>
              <a:t> charging multiple fees???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Scale Matters</a:t>
            </a:r>
          </a:p>
          <a:p>
            <a:r>
              <a:rPr lang="en-US" dirty="0" smtClean="0"/>
              <a:t>Also cited from the related California</a:t>
            </a:r>
            <a:r>
              <a:rPr lang="en-US" baseline="0" dirty="0" smtClean="0"/>
              <a:t> State U BRIDGE project, the cases analyzed had higher fixed (course-related) costs and lower variable (enrollment-related) costs than similar classroom courses.  Economies of scale can be realized, as enrollment increases fixed costs are spread over larger numbers of students, which lowers the average cost per student.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Dakota</a:t>
            </a:r>
            <a:r>
              <a:rPr lang="en-US" baseline="0" dirty="0" smtClean="0"/>
              <a:t> 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often</a:t>
            </a:r>
            <a:r>
              <a:rPr lang="en-US" baseline="0" dirty="0" smtClean="0"/>
              <a:t> is on access, reaching new groups, serving students differently, faculty development, and integrating technologies.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word about the terms Tuition and Fees.  </a:t>
            </a:r>
          </a:p>
          <a:p>
            <a:r>
              <a:rPr lang="en-US" baseline="0" dirty="0" smtClean="0"/>
              <a:t>I use them separately, I noted that Fees is sometimes used to mean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Doct</a:t>
            </a:r>
            <a:r>
              <a:rPr lang="en-US" dirty="0" smtClean="0"/>
              <a:t>      46</a:t>
            </a:r>
          </a:p>
          <a:p>
            <a:r>
              <a:rPr lang="en-US" dirty="0" smtClean="0"/>
              <a:t>Masters</a:t>
            </a:r>
            <a:r>
              <a:rPr lang="en-US" baseline="0" dirty="0" smtClean="0"/>
              <a:t>  40</a:t>
            </a:r>
          </a:p>
          <a:p>
            <a:r>
              <a:rPr lang="en-US" baseline="0" dirty="0" smtClean="0"/>
              <a:t>4-year     4</a:t>
            </a:r>
          </a:p>
          <a:p>
            <a:r>
              <a:rPr lang="en-US" baseline="0" dirty="0" smtClean="0"/>
              <a:t>Assoc      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represents only 72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40% is</a:t>
            </a:r>
            <a:r>
              <a:rPr lang="en-US" baseline="0" dirty="0" smtClean="0"/>
              <a:t> unknown.  That’s a bit worrisome.  </a:t>
            </a:r>
          </a:p>
          <a:p>
            <a:r>
              <a:rPr lang="en-US" baseline="0" dirty="0" smtClean="0"/>
              <a:t>However, for many institutions, the money goes into a central pot and the percentage is unknown.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quarter make all their money on what they charge.  </a:t>
            </a:r>
          </a:p>
          <a:p>
            <a:r>
              <a:rPr lang="en-US" dirty="0" smtClean="0"/>
              <a:t>Only a small number get no income</a:t>
            </a:r>
            <a:r>
              <a:rPr lang="en-US" baseline="0" dirty="0" smtClean="0"/>
              <a:t> from the tuition they charge.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some institutions,</a:t>
            </a:r>
            <a:r>
              <a:rPr lang="en-US" baseline="0" dirty="0" smtClean="0"/>
              <a:t> there is an agreement that some of the income goes back to the academic unit.</a:t>
            </a:r>
            <a:endParaRPr lang="en-US" dirty="0" smtClean="0"/>
          </a:p>
          <a:p>
            <a:r>
              <a:rPr lang="en-US" dirty="0" smtClean="0"/>
              <a:t>35%  are unknown</a:t>
            </a:r>
            <a:r>
              <a:rPr lang="en-US" baseline="0" dirty="0" smtClean="0"/>
              <a:t> on this one.  This is a bit more disconcerting.</a:t>
            </a:r>
          </a:p>
          <a:p>
            <a:r>
              <a:rPr lang="en-US" baseline="0" dirty="0" smtClean="0"/>
              <a:t>This is a management issue.  </a:t>
            </a:r>
          </a:p>
          <a:p>
            <a:r>
              <a:rPr lang="en-US" baseline="0" dirty="0" smtClean="0"/>
              <a:t>We may be facing the same issue in which the money goes into a pool and it is difficult or not impossible to calculate a percentage.</a:t>
            </a:r>
          </a:p>
          <a:p>
            <a:r>
              <a:rPr lang="en-US" baseline="0" dirty="0" smtClean="0"/>
              <a:t>OR</a:t>
            </a:r>
          </a:p>
          <a:p>
            <a:r>
              <a:rPr lang="en-US" baseline="0" dirty="0" smtClean="0"/>
              <a:t>It may vary by program and our question did not capture that option.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in five institutions do not reimburse the academic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971800"/>
          </a:xfrm>
          <a:prstGeom prst="rect">
            <a:avLst/>
          </a:prstGeom>
          <a:solidFill>
            <a:schemeClr val="bg2"/>
          </a:solidFill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 contourW="12700" prstMaterial="translucentPowder">
            <a:bevelT w="190500" h="88900" prst="softRound"/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917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wcet-cmyk-withTa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434" y="531004"/>
            <a:ext cx="6455131" cy="1938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752600"/>
            <a:ext cx="8305800" cy="43434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1pPr>
            <a:lvl2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2pPr>
            <a:lvl3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8814"/>
            <a:ext cx="8229600" cy="104658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cet_horiz_rgb_sm.t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4639"/>
          <a:stretch>
            <a:fillRect/>
          </a:stretch>
        </p:blipFill>
        <p:spPr>
          <a:xfrm>
            <a:off x="228600" y="6248400"/>
            <a:ext cx="1447800" cy="45862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1500188"/>
            <a:ext cx="8534400" cy="0"/>
          </a:xfrm>
          <a:prstGeom prst="line">
            <a:avLst/>
          </a:prstGeom>
          <a:ln w="19050">
            <a:solidFill>
              <a:srgbClr val="B2B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315200" y="632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wcet.wiche.edu</a:t>
            </a:r>
            <a:endParaRPr 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90563" indent="-346075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113" indent="-33655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Distance Education: Costs &amp; Pricing</a:t>
            </a:r>
            <a:br>
              <a:rPr lang="en-US" dirty="0" smtClean="0"/>
            </a:br>
            <a:r>
              <a:rPr lang="en-US" sz="3200" dirty="0" smtClean="0"/>
              <a:t>Indiana Commission for</a:t>
            </a:r>
            <a:br>
              <a:rPr lang="en-US" sz="3200" dirty="0" smtClean="0"/>
            </a:br>
            <a:r>
              <a:rPr lang="en-US" sz="3200" dirty="0" smtClean="0"/>
              <a:t>Higher Education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smtClean="0"/>
              <a:t>March 9, </a:t>
            </a:r>
            <a:r>
              <a:rPr lang="en-US" sz="2800" dirty="0" smtClean="0"/>
              <a:t>2012</a:t>
            </a:r>
            <a:endParaRPr lang="en-US" sz="2800" dirty="0"/>
          </a:p>
        </p:txBody>
      </p:sp>
      <p:pic>
        <p:nvPicPr>
          <p:cNvPr id="4" name="Picture 3" descr="rPoulin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029200"/>
            <a:ext cx="1447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914400" y="1600200"/>
          <a:ext cx="457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6586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Percentage of the operational budget </a:t>
            </a:r>
            <a:r>
              <a:rPr lang="en-US" sz="2800" b="1" dirty="0" smtClean="0"/>
              <a:t>for online courses and programs at your institution that comes from the tuition and fees charged to students: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819400"/>
            <a:ext cx="265027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Unknown  40.2%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209800"/>
            <a:ext cx="252505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76-100%  35.7%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057400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  </a:t>
            </a:r>
            <a:r>
              <a:rPr lang="en-US" sz="3200" dirty="0" smtClean="0"/>
              <a:t>Those with:</a:t>
            </a:r>
          </a:p>
          <a:p>
            <a:endParaRPr lang="en-US" sz="3200" dirty="0" smtClean="0"/>
          </a:p>
          <a:p>
            <a:r>
              <a:rPr lang="en-US" sz="3200" dirty="0" smtClean="0"/>
              <a:t>100%    25.1%</a:t>
            </a:r>
          </a:p>
          <a:p>
            <a:r>
              <a:rPr lang="en-US" sz="3200" dirty="0" smtClean="0"/>
              <a:t>     0%     4.5%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752600"/>
            <a:ext cx="23687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800600"/>
            <a:ext cx="2323072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51-75%   5.5%</a:t>
            </a:r>
          </a:p>
          <a:p>
            <a:r>
              <a:rPr lang="en-US" sz="2800" dirty="0" smtClean="0"/>
              <a:t>26-50%   6.0%</a:t>
            </a:r>
          </a:p>
          <a:p>
            <a:r>
              <a:rPr lang="en-US" sz="2800" dirty="0" smtClean="0"/>
              <a:t>0-25%    12.6%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/>
        </p:nvGraphicFramePr>
        <p:xfrm>
          <a:off x="838200" y="1524000"/>
          <a:ext cx="457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658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Percentage of the tuition and fee revenues from online courses and programs </a:t>
            </a:r>
            <a:r>
              <a:rPr lang="en-US" sz="2800" b="1" u="sng" dirty="0" smtClean="0"/>
              <a:t>revert back to the academic units</a:t>
            </a:r>
            <a:r>
              <a:rPr lang="en-US" sz="2800" b="1" dirty="0" smtClean="0"/>
              <a:t> that offer these courses and programs: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819400"/>
            <a:ext cx="265027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Unknown  35.2%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5257800"/>
            <a:ext cx="215956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0-25%  31.7%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2766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  </a:t>
            </a:r>
            <a:r>
              <a:rPr lang="en-US" sz="3200" dirty="0" smtClean="0"/>
              <a:t>Those with:</a:t>
            </a:r>
          </a:p>
          <a:p>
            <a:endParaRPr lang="en-US" sz="3200" dirty="0" smtClean="0"/>
          </a:p>
          <a:p>
            <a:r>
              <a:rPr lang="en-US" sz="3200" dirty="0" smtClean="0"/>
              <a:t>   0%    21.1%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752600"/>
            <a:ext cx="23687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1676400"/>
            <a:ext cx="2606804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76-100%  12.6%</a:t>
            </a:r>
          </a:p>
          <a:p>
            <a:r>
              <a:rPr lang="en-US" sz="2800" dirty="0" smtClean="0"/>
              <a:t>51-75%      8.0%</a:t>
            </a:r>
          </a:p>
          <a:p>
            <a:r>
              <a:rPr lang="en-US" sz="2800" dirty="0" smtClean="0"/>
              <a:t>26-50%     12.6%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In addition to tuition…</a:t>
            </a:r>
            <a:br>
              <a:rPr lang="en-US" sz="2800" b="1" dirty="0" smtClean="0"/>
            </a:br>
            <a:r>
              <a:rPr lang="en-US" sz="2800" b="1" dirty="0" smtClean="0"/>
              <a:t>do students in online programs </a:t>
            </a:r>
            <a:r>
              <a:rPr lang="en-US" sz="2800" b="1" u="sng" dirty="0" smtClean="0"/>
              <a:t>incur special fees</a:t>
            </a:r>
            <a:r>
              <a:rPr lang="en-US" sz="2800" b="1" dirty="0" smtClean="0"/>
              <a:t> not charged to students in on-campus programs?</a:t>
            </a:r>
            <a:endParaRPr lang="en-US" sz="2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828800"/>
          <a:ext cx="8229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219200"/>
                <a:gridCol w="1219200"/>
                <a:gridCol w="12192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For All Institutions…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</a:t>
                      </a:r>
                      <a:endParaRPr lang="en-US" sz="28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Special fees for online courses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27.9%</a:t>
                      </a:r>
                      <a:endParaRPr lang="en-US" sz="24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Special</a:t>
                      </a:r>
                      <a:r>
                        <a:rPr lang="en-US" sz="2400" baseline="0" dirty="0" smtClean="0"/>
                        <a:t> fees for individual online programs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5.1%</a:t>
                      </a:r>
                      <a:endParaRPr lang="en-US" sz="24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Technology</a:t>
                      </a:r>
                      <a:r>
                        <a:rPr lang="en-US" sz="2400" baseline="0" dirty="0" smtClean="0"/>
                        <a:t> fee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17.3%</a:t>
                      </a:r>
                      <a:endParaRPr lang="en-US" sz="24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Curriculum fee/course materials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81000" y="1905000"/>
            <a:ext cx="4724400" cy="4343400"/>
          </a:xfrm>
        </p:spPr>
        <p:txBody>
          <a:bodyPr/>
          <a:lstStyle/>
          <a:p>
            <a:r>
              <a:rPr lang="en-US" dirty="0" smtClean="0"/>
              <a:t>Step-by-step procedures that enable institutional leaders to analyze the costs of alternative modes of instruction.</a:t>
            </a:r>
          </a:p>
          <a:p>
            <a:endParaRPr lang="en-US" dirty="0" smtClean="0"/>
          </a:p>
          <a:p>
            <a:r>
              <a:rPr lang="en-US" dirty="0" smtClean="0"/>
              <a:t>Last updated in 2002.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Costing Methodology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5257800" y="46482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19375" y="5867400"/>
            <a:ext cx="6124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wcet.wiche.edu/learn/technology-costing-methodology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0668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971800"/>
            <a:ext cx="8239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81000" y="1905000"/>
            <a:ext cx="8305800" cy="4343400"/>
          </a:xfrm>
        </p:spPr>
        <p:txBody>
          <a:bodyPr/>
          <a:lstStyle/>
          <a:p>
            <a:r>
              <a:rPr lang="en-US" dirty="0" smtClean="0"/>
              <a:t>Scale matters.</a:t>
            </a:r>
          </a:p>
          <a:p>
            <a:r>
              <a:rPr lang="en-US" dirty="0" smtClean="0"/>
              <a:t>Costs depend on technology.</a:t>
            </a:r>
          </a:p>
          <a:p>
            <a:r>
              <a:rPr lang="en-US" dirty="0" smtClean="0"/>
              <a:t>There is a trade-off between planning and development costs.</a:t>
            </a:r>
          </a:p>
          <a:p>
            <a:r>
              <a:rPr lang="en-US" dirty="0" smtClean="0"/>
              <a:t>The biggest cost of technology-mediated education:  People.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Costing Methodology</a:t>
            </a:r>
            <a:br>
              <a:rPr lang="en-US" dirty="0" smtClean="0"/>
            </a:br>
            <a:r>
              <a:rPr lang="en-US" dirty="0" smtClean="0"/>
              <a:t>Lesson Learned (in the Handbook)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371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81000" y="1905000"/>
            <a:ext cx="8305800" cy="4343400"/>
          </a:xfrm>
        </p:spPr>
        <p:txBody>
          <a:bodyPr/>
          <a:lstStyle/>
          <a:p>
            <a:r>
              <a:rPr lang="en-US" dirty="0" smtClean="0"/>
              <a:t>Many people don’t want to know.</a:t>
            </a:r>
          </a:p>
          <a:p>
            <a:endParaRPr lang="en-US" dirty="0" smtClean="0"/>
          </a:p>
          <a:p>
            <a:r>
              <a:rPr lang="en-US" dirty="0" smtClean="0"/>
              <a:t>You can control costs…</a:t>
            </a:r>
          </a:p>
          <a:p>
            <a:pPr lvl="1"/>
            <a:r>
              <a:rPr lang="en-US" dirty="0" smtClean="0"/>
              <a:t>But only if it is a </a:t>
            </a:r>
            <a:r>
              <a:rPr lang="en-US" u="sng" dirty="0" smtClean="0"/>
              <a:t>stated goal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Costing Methodology</a:t>
            </a:r>
            <a:br>
              <a:rPr lang="en-US" dirty="0" smtClean="0"/>
            </a:br>
            <a:r>
              <a:rPr lang="en-US" dirty="0" smtClean="0"/>
              <a:t>Lesson Learned (</a:t>
            </a:r>
            <a:r>
              <a:rPr lang="en-US" u="sng" dirty="0" smtClean="0"/>
              <a:t>NOT</a:t>
            </a:r>
            <a:r>
              <a:rPr lang="en-US" dirty="0" smtClean="0"/>
              <a:t> in the Handbook)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371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 lvl="0">
              <a:buNone/>
            </a:pPr>
            <a:r>
              <a:rPr lang="en-US" dirty="0" smtClean="0"/>
              <a:t>Faculty Roles</a:t>
            </a:r>
          </a:p>
          <a:p>
            <a:pPr lvl="0"/>
            <a:r>
              <a:rPr lang="en-US" dirty="0" smtClean="0"/>
              <a:t>Design the course</a:t>
            </a:r>
          </a:p>
          <a:p>
            <a:pPr lvl="0"/>
            <a:r>
              <a:rPr lang="en-US" dirty="0" smtClean="0"/>
              <a:t>Instructional Design</a:t>
            </a:r>
          </a:p>
          <a:p>
            <a:pPr lvl="0"/>
            <a:r>
              <a:rPr lang="en-US" dirty="0" smtClean="0"/>
              <a:t>Teach the course</a:t>
            </a:r>
          </a:p>
          <a:p>
            <a:pPr lvl="0"/>
            <a:r>
              <a:rPr lang="en-US" dirty="0" smtClean="0"/>
              <a:t>Tutoring</a:t>
            </a:r>
          </a:p>
          <a:p>
            <a:pPr lvl="0"/>
            <a:r>
              <a:rPr lang="en-US" dirty="0" smtClean="0"/>
              <a:t>Assessment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&amp; Price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How will this distance education save money?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You must make it an explicit goal.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Savings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57200" y="1295400"/>
            <a:ext cx="8305800" cy="4876800"/>
          </a:xfrm>
        </p:spPr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Collaboration:</a:t>
            </a:r>
          </a:p>
          <a:p>
            <a:r>
              <a:rPr lang="en-US" dirty="0" smtClean="0"/>
              <a:t>Institute for Academic Alliances:  GP IDEA, AG*IDEA, and Big XII Engineering Alliance </a:t>
            </a:r>
            <a:r>
              <a:rPr lang="en-US" sz="2000" dirty="0" smtClean="0"/>
              <a:t>(http://www.iaa.ksu.edu)</a:t>
            </a:r>
          </a:p>
          <a:p>
            <a:r>
              <a:rPr lang="en-US" dirty="0" smtClean="0"/>
              <a:t>NEXus:  Nursing Education Exchange </a:t>
            </a:r>
            <a:r>
              <a:rPr lang="en-US" sz="2000" dirty="0" smtClean="0"/>
              <a:t>(http://www.winnexus.org)</a:t>
            </a:r>
          </a:p>
          <a:p>
            <a:r>
              <a:rPr lang="en-US" dirty="0" smtClean="0"/>
              <a:t>Online Consortium of Independent Colleges and Universities  </a:t>
            </a:r>
            <a:r>
              <a:rPr lang="en-US" sz="2000" dirty="0" smtClean="0"/>
              <a:t>(http://www.ocicu.org)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savings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57200" y="1295400"/>
            <a:ext cx="8305800" cy="4876800"/>
          </a:xfrm>
        </p:spPr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Collaboration:</a:t>
            </a:r>
          </a:p>
          <a:p>
            <a:r>
              <a:rPr lang="en-US" dirty="0" smtClean="0"/>
              <a:t>University of Texas Online Consortium </a:t>
            </a:r>
            <a:r>
              <a:rPr lang="en-US" sz="2000" dirty="0" smtClean="0"/>
              <a:t>(http://www.utcoursesonline.org)</a:t>
            </a:r>
          </a:p>
          <a:p>
            <a:r>
              <a:rPr lang="en-US" dirty="0" smtClean="0"/>
              <a:t>Washington Online  </a:t>
            </a:r>
            <a:r>
              <a:rPr lang="en-US" sz="2000" dirty="0" smtClean="0"/>
              <a:t>(http://waol.org)</a:t>
            </a:r>
          </a:p>
          <a:p>
            <a:r>
              <a:rPr lang="en-US" dirty="0" smtClean="0"/>
              <a:t>Illinois ICE  </a:t>
            </a:r>
            <a:r>
              <a:rPr lang="en-US" sz="2000" dirty="0" smtClean="0"/>
              <a:t>(http://www.ilcco.net/ice)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savings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What is WCET?</a:t>
            </a:r>
          </a:p>
          <a:p>
            <a:r>
              <a:rPr lang="en-US" dirty="0" smtClean="0"/>
              <a:t>Managing Online Education Survey Results</a:t>
            </a:r>
          </a:p>
          <a:p>
            <a:r>
              <a:rPr lang="en-US" dirty="0" smtClean="0"/>
              <a:t>Technology Costing Methodology Lessons Learned</a:t>
            </a:r>
          </a:p>
          <a:p>
            <a:r>
              <a:rPr lang="en-US" dirty="0" smtClean="0"/>
              <a:t>Cost &amp; Price Models</a:t>
            </a:r>
          </a:p>
          <a:p>
            <a:r>
              <a:rPr lang="en-US" dirty="0" smtClean="0"/>
              <a:t>Cost Savings</a:t>
            </a:r>
          </a:p>
          <a:p>
            <a:r>
              <a:rPr lang="en-US" dirty="0" smtClean="0"/>
              <a:t>QUESTIONS?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Open University of the United Kingdom Model:</a:t>
            </a:r>
          </a:p>
          <a:p>
            <a:r>
              <a:rPr lang="en-US" dirty="0" smtClean="0"/>
              <a:t>Rio Salado College </a:t>
            </a:r>
            <a:r>
              <a:rPr lang="en-US" sz="2000" dirty="0" smtClean="0"/>
              <a:t>(http://www.riosalado.edu)</a:t>
            </a:r>
          </a:p>
          <a:p>
            <a:r>
              <a:rPr lang="en-US" dirty="0" smtClean="0"/>
              <a:t>Colorado Community Colleges Online </a:t>
            </a:r>
            <a:r>
              <a:rPr lang="en-US" sz="2000" dirty="0" smtClean="0"/>
              <a:t>(http://www.ccconline.org)</a:t>
            </a:r>
          </a:p>
          <a:p>
            <a:r>
              <a:rPr lang="en-US" dirty="0" smtClean="0"/>
              <a:t>Many for-profit universities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savings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A separate institution:</a:t>
            </a:r>
          </a:p>
          <a:p>
            <a:r>
              <a:rPr lang="en-US" dirty="0" smtClean="0"/>
              <a:t>Charter Oak College </a:t>
            </a:r>
            <a:r>
              <a:rPr lang="en-US" sz="2000" dirty="0" smtClean="0"/>
              <a:t>(http://www.charteroak.edu)</a:t>
            </a:r>
          </a:p>
          <a:p>
            <a:r>
              <a:rPr lang="en-US" dirty="0" smtClean="0"/>
              <a:t>Edison State College </a:t>
            </a:r>
            <a:r>
              <a:rPr lang="en-US" sz="2000" dirty="0" smtClean="0"/>
              <a:t>(http://www.tesc.edu)</a:t>
            </a:r>
          </a:p>
          <a:p>
            <a:r>
              <a:rPr lang="en-US" dirty="0" smtClean="0"/>
              <a:t>Rio Salado College </a:t>
            </a:r>
            <a:r>
              <a:rPr lang="en-US" sz="2000" dirty="0" smtClean="0"/>
              <a:t>(http://www.riosalado.edu)</a:t>
            </a:r>
          </a:p>
          <a:p>
            <a:r>
              <a:rPr lang="en-US" dirty="0" smtClean="0"/>
              <a:t>CSU Global Campus </a:t>
            </a:r>
            <a:r>
              <a:rPr lang="en-US" sz="2000" dirty="0" smtClean="0"/>
              <a:t>(http://csuglobal.edu)</a:t>
            </a:r>
          </a:p>
          <a:p>
            <a:endParaRPr lang="en-US" dirty="0" smtClean="0"/>
          </a:p>
          <a:p>
            <a:r>
              <a:rPr lang="en-US" dirty="0" smtClean="0"/>
              <a:t>Beware: Illinois, Maine, NYU examples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savings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Transformation:</a:t>
            </a:r>
          </a:p>
          <a:p>
            <a:r>
              <a:rPr lang="en-US" dirty="0" smtClean="0"/>
              <a:t>Virginia Tech Math Emporium </a:t>
            </a:r>
            <a:r>
              <a:rPr lang="en-US" sz="2000" dirty="0" smtClean="0"/>
              <a:t>(http://www.emporium.vt.edu)</a:t>
            </a:r>
          </a:p>
          <a:p>
            <a:r>
              <a:rPr lang="en-US" dirty="0" smtClean="0"/>
              <a:t>National Center for Academic Transformation </a:t>
            </a:r>
            <a:r>
              <a:rPr lang="en-US" sz="2000" dirty="0" smtClean="0"/>
              <a:t>(http://www.thencat.org/)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savings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Innovative Models:</a:t>
            </a:r>
          </a:p>
          <a:p>
            <a:r>
              <a:rPr lang="en-US" dirty="0" smtClean="0"/>
              <a:t>Western Governor University (heard of it?) </a:t>
            </a:r>
            <a:r>
              <a:rPr lang="en-US" sz="2000" dirty="0" smtClean="0"/>
              <a:t>(http://www.wgu.edu)</a:t>
            </a:r>
          </a:p>
          <a:p>
            <a:r>
              <a:rPr lang="en-US" dirty="0" smtClean="0"/>
              <a:t>Kentucky’s Community &amp; Technical Colleges Learn On Demand </a:t>
            </a:r>
            <a:r>
              <a:rPr lang="en-US" sz="2000" dirty="0" smtClean="0"/>
              <a:t>(http://learnondemand.kctcs.edu)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Cost savings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152400" y="1752600"/>
            <a:ext cx="4572000" cy="434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QUESTIONS????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dirty="0" smtClean="0"/>
              <a:t>Russ Poulin</a:t>
            </a:r>
            <a:br>
              <a:rPr lang="en-US" dirty="0" smtClean="0"/>
            </a:br>
            <a:r>
              <a:rPr lang="en-US" dirty="0" smtClean="0"/>
              <a:t>rpoulin@wiche.edu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wcet.wiche.edu</a:t>
            </a:r>
          </a:p>
          <a:p>
            <a:pPr algn="ctr">
              <a:buNone/>
            </a:pPr>
            <a:r>
              <a:rPr lang="en-US" dirty="0" smtClean="0"/>
              <a:t>wcetblog.wordpress.com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R Trying on Glasses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286000"/>
            <a:ext cx="4775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WICHE Cooperative for Educational Technologies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WCET accelerates the adoption of effective practices and policies, advancing excellence in technology-enhanced teaching and learning in higher education.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http://wcet.wiche.edu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81000" y="1905000"/>
            <a:ext cx="4724400" cy="4343400"/>
          </a:xfrm>
        </p:spPr>
        <p:txBody>
          <a:bodyPr/>
          <a:lstStyle/>
          <a:p>
            <a:r>
              <a:rPr lang="en-US" dirty="0" smtClean="0"/>
              <a:t>Soon to be released results.</a:t>
            </a:r>
          </a:p>
          <a:p>
            <a:endParaRPr lang="en-US" dirty="0" smtClean="0"/>
          </a:p>
          <a:p>
            <a:r>
              <a:rPr lang="en-US" dirty="0" smtClean="0"/>
              <a:t>199 institutions from throughout U.S. and all sectors.</a:t>
            </a:r>
          </a:p>
          <a:p>
            <a:endParaRPr lang="en-US" dirty="0" smtClean="0"/>
          </a:p>
          <a:p>
            <a:r>
              <a:rPr lang="en-US" dirty="0" smtClean="0"/>
              <a:t>154 are public.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Online Education Survey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5181600" y="41910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057400"/>
            <a:ext cx="3581400" cy="125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86400" y="3429000"/>
            <a:ext cx="3117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www.campuscomputing.net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658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Do students in your online programs </a:t>
            </a:r>
            <a:r>
              <a:rPr lang="en-US" sz="2800" b="1" u="sng" dirty="0" smtClean="0"/>
              <a:t>pay the same total tuition</a:t>
            </a:r>
            <a:r>
              <a:rPr lang="en-US" sz="2800" b="1" dirty="0" smtClean="0"/>
              <a:t> (not including special fees for books or course materials) as students in your on-campus programs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524000"/>
          <a:ext cx="5410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819400"/>
            <a:ext cx="16658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  36.5%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4495800"/>
            <a:ext cx="171220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Yes  63.5%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752600"/>
            <a:ext cx="23687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658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Do students in your online programs </a:t>
            </a:r>
            <a:r>
              <a:rPr lang="en-US" sz="2800" b="1" u="sng" dirty="0" smtClean="0"/>
              <a:t>pay the same total tuition</a:t>
            </a:r>
            <a:r>
              <a:rPr lang="en-US" sz="2800" b="1" dirty="0" smtClean="0"/>
              <a:t> (not including special fees for books or course materials) as students in your on-campus programs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524000"/>
          <a:ext cx="5410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819400"/>
            <a:ext cx="16658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  36.5%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4495800"/>
            <a:ext cx="171220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Yes  63.5%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1981200"/>
            <a:ext cx="289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Public Universities</a:t>
            </a:r>
          </a:p>
          <a:p>
            <a:r>
              <a:rPr lang="en-US" sz="2600" dirty="0" smtClean="0"/>
              <a:t>Responding ‘Yes’</a:t>
            </a:r>
          </a:p>
          <a:p>
            <a:endParaRPr lang="en-US" sz="2600" dirty="0" smtClean="0"/>
          </a:p>
          <a:p>
            <a:r>
              <a:rPr lang="en-US" sz="2600" dirty="0" smtClean="0"/>
              <a:t>By Highest Offering:</a:t>
            </a:r>
          </a:p>
          <a:p>
            <a:r>
              <a:rPr lang="en-US" sz="2600" dirty="0" smtClean="0"/>
              <a:t>Doctoral –      56.5%</a:t>
            </a:r>
          </a:p>
          <a:p>
            <a:r>
              <a:rPr lang="en-US" sz="2600" dirty="0" smtClean="0"/>
              <a:t>Masters –       53.8%</a:t>
            </a:r>
          </a:p>
          <a:p>
            <a:r>
              <a:rPr lang="en-US" sz="2600" dirty="0" smtClean="0"/>
              <a:t>4-Year –          50.0%</a:t>
            </a:r>
          </a:p>
          <a:p>
            <a:r>
              <a:rPr lang="en-US" sz="2600" dirty="0" smtClean="0"/>
              <a:t>Associates –  74.1%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752600"/>
            <a:ext cx="23687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2362200" y="1524000"/>
          <a:ext cx="457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If “no” to previous question…</a:t>
            </a:r>
            <a:br>
              <a:rPr lang="en-US" sz="2800" b="1" dirty="0" smtClean="0"/>
            </a:br>
            <a:r>
              <a:rPr lang="en-US" sz="2800" b="1" u="sng" dirty="0" smtClean="0"/>
              <a:t>Compared to our on-campus</a:t>
            </a:r>
            <a:r>
              <a:rPr lang="en-US" sz="2800" b="1" dirty="0" smtClean="0"/>
              <a:t> courses and programs tuition/fees for one term in our online program are: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038600"/>
            <a:ext cx="281000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 MORE  80.7%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600200"/>
            <a:ext cx="2278957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2057400"/>
            <a:ext cx="258577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 LESS  19.3%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2286000" y="1524000"/>
          <a:ext cx="457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If “no” to previous question…</a:t>
            </a:r>
            <a:br>
              <a:rPr lang="en-US" sz="2800" b="1" dirty="0" smtClean="0"/>
            </a:br>
            <a:r>
              <a:rPr lang="en-US" sz="2800" b="1" u="sng" dirty="0" smtClean="0"/>
              <a:t>Compared to our on-campus </a:t>
            </a:r>
            <a:r>
              <a:rPr lang="en-US" sz="2800" b="1" dirty="0" smtClean="0"/>
              <a:t>courses and programs tuition/fees for one term in our online program are: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2667000"/>
            <a:ext cx="312874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 $251 More  21.7%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600200"/>
            <a:ext cx="2278957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029200"/>
            <a:ext cx="337220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$101 – $250 More  25.3%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495800"/>
            <a:ext cx="306122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$0 – $100 More  33.7%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524000"/>
            <a:ext cx="3160032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$0 – $100 Less       4.8%</a:t>
            </a:r>
          </a:p>
          <a:p>
            <a:r>
              <a:rPr lang="en-US" sz="2400" dirty="0" smtClean="0"/>
              <a:t>$101 – $250 Less   4.8%</a:t>
            </a:r>
          </a:p>
          <a:p>
            <a:r>
              <a:rPr lang="en-US" sz="2400" dirty="0" smtClean="0"/>
              <a:t>Over $251 Less       9.6%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914400" y="1600200"/>
          <a:ext cx="457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6586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Percentage of the operational budget </a:t>
            </a:r>
            <a:r>
              <a:rPr lang="en-US" sz="2800" b="1" dirty="0" smtClean="0"/>
              <a:t>for online courses and programs at your institution that comes from the tuition and fees charged to students: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819400"/>
            <a:ext cx="265027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Unknown  40.2%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209800"/>
            <a:ext cx="252505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76-100%  35.7%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752600"/>
            <a:ext cx="23687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800600"/>
            <a:ext cx="2323072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51-75%   5.5%</a:t>
            </a:r>
          </a:p>
          <a:p>
            <a:r>
              <a:rPr lang="en-US" sz="2800" dirty="0" smtClean="0"/>
              <a:t>26-50%   6.0%</a:t>
            </a:r>
          </a:p>
          <a:p>
            <a:r>
              <a:rPr lang="en-US" sz="2800" dirty="0" smtClean="0"/>
              <a:t>0-25%    12.6%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ce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wcet1</Template>
  <TotalTime>1201</TotalTime>
  <Words>1153</Words>
  <Application>Microsoft Office PowerPoint</Application>
  <PresentationFormat>On-screen Show (4:3)</PresentationFormat>
  <Paragraphs>225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wcet1</vt:lpstr>
      <vt:lpstr>Distance Education: Costs &amp; Pricing Indiana Commission for Higher Education  </vt:lpstr>
      <vt:lpstr>Today’s Agenda</vt:lpstr>
      <vt:lpstr>Slide 3</vt:lpstr>
      <vt:lpstr>Managing Online Education Survey </vt:lpstr>
      <vt:lpstr>Do students in your online programs pay the same total tuition (not including special fees for books or course materials) as students in your on-campus programs?</vt:lpstr>
      <vt:lpstr>Do students in your online programs pay the same total tuition (not including special fees for books or course materials) as students in your on-campus programs?</vt:lpstr>
      <vt:lpstr>If “no” to previous question… Compared to our on-campus courses and programs tuition/fees for one term in our online program are:</vt:lpstr>
      <vt:lpstr>If “no” to previous question… Compared to our on-campus courses and programs tuition/fees for one term in our online program are:</vt:lpstr>
      <vt:lpstr>Percentage of the operational budget for online courses and programs at your institution that comes from the tuition and fees charged to students:</vt:lpstr>
      <vt:lpstr>Percentage of the operational budget for online courses and programs at your institution that comes from the tuition and fees charged to students:</vt:lpstr>
      <vt:lpstr>Percentage of the tuition and fee revenues from online courses and programs revert back to the academic units that offer these courses and programs:</vt:lpstr>
      <vt:lpstr>In addition to tuition… do students in online programs incur special fees not charged to students in on-campus programs?</vt:lpstr>
      <vt:lpstr>Technology Costing Methodology </vt:lpstr>
      <vt:lpstr>Technology Costing Methodology Lesson Learned (in the Handbook)</vt:lpstr>
      <vt:lpstr>Technology Costing Methodology Lesson Learned (NOT in the Handbook)</vt:lpstr>
      <vt:lpstr>Cost &amp; Price</vt:lpstr>
      <vt:lpstr>Cost Savings</vt:lpstr>
      <vt:lpstr>Cost savings</vt:lpstr>
      <vt:lpstr>Cost savings</vt:lpstr>
      <vt:lpstr>Cost savings</vt:lpstr>
      <vt:lpstr>Cost savings</vt:lpstr>
      <vt:lpstr>Cost savings</vt:lpstr>
      <vt:lpstr>Cost savings</vt:lpstr>
      <vt:lpstr>Slide 24</vt:lpstr>
    </vt:vector>
  </TitlesOfParts>
  <Company>WICHE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callen</dc:creator>
  <cp:lastModifiedBy>rosemaryp</cp:lastModifiedBy>
  <cp:revision>106</cp:revision>
  <dcterms:created xsi:type="dcterms:W3CDTF">2012-01-19T22:16:57Z</dcterms:created>
  <dcterms:modified xsi:type="dcterms:W3CDTF">2012-03-08T15:29:52Z</dcterms:modified>
</cp:coreProperties>
</file>