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23"/>
  </p:notesMasterIdLst>
  <p:sldIdLst>
    <p:sldId id="256" r:id="rId2"/>
    <p:sldId id="271" r:id="rId3"/>
    <p:sldId id="303" r:id="rId4"/>
    <p:sldId id="257" r:id="rId5"/>
    <p:sldId id="302" r:id="rId6"/>
    <p:sldId id="304" r:id="rId7"/>
    <p:sldId id="305" r:id="rId8"/>
    <p:sldId id="306" r:id="rId9"/>
    <p:sldId id="301" r:id="rId10"/>
    <p:sldId id="309" r:id="rId11"/>
    <p:sldId id="310" r:id="rId12"/>
    <p:sldId id="307" r:id="rId13"/>
    <p:sldId id="308" r:id="rId14"/>
    <p:sldId id="259" r:id="rId15"/>
    <p:sldId id="311" r:id="rId16"/>
    <p:sldId id="312" r:id="rId17"/>
    <p:sldId id="313" r:id="rId18"/>
    <p:sldId id="314" r:id="rId19"/>
    <p:sldId id="260" r:id="rId20"/>
    <p:sldId id="315" r:id="rId21"/>
    <p:sldId id="316" r:id="rId2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52B"/>
    <a:srgbClr val="E2E21E"/>
    <a:srgbClr val="C6D22E"/>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667" autoAdjust="0"/>
  </p:normalViewPr>
  <p:slideViewPr>
    <p:cSldViewPr>
      <p:cViewPr varScale="1">
        <p:scale>
          <a:sx n="70" d="100"/>
          <a:sy n="70" d="100"/>
        </p:scale>
        <p:origin x="-798"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10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bernieh.CHE\Downloads\Student_Budget_Model_EFC_a_JKO.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bernieh.CHE\Downloads\Student_Budget_Model_EFC_a_JKO.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9.1326326499936675E-2"/>
          <c:y val="0.12800596300084838"/>
          <c:w val="0.84878976031079911"/>
          <c:h val="0.72041645851670355"/>
        </c:manualLayout>
      </c:layout>
      <c:barChart>
        <c:barDir val="col"/>
        <c:grouping val="stacked"/>
        <c:ser>
          <c:idx val="6"/>
          <c:order val="0"/>
          <c:tx>
            <c:v>SSACI Grants</c:v>
          </c:tx>
          <c:spPr>
            <a:solidFill>
              <a:schemeClr val="accent3">
                <a:lumMod val="50000"/>
              </a:schemeClr>
            </a:solidFill>
          </c:spPr>
          <c:val>
            <c:numRef>
              <c:f>All_Students!$B$4:$G$4</c:f>
              <c:numCache>
                <c:formatCode>_(* #,##0_);_(* \(#,##0\);_(* "-"??_);_(@_)</c:formatCode>
                <c:ptCount val="6"/>
                <c:pt idx="0">
                  <c:v>873.16124588009552</c:v>
                </c:pt>
                <c:pt idx="1">
                  <c:v>1015.0483965416286</c:v>
                </c:pt>
                <c:pt idx="2">
                  <c:v>384.83937756645764</c:v>
                </c:pt>
                <c:pt idx="3">
                  <c:v>140.76433190240721</c:v>
                </c:pt>
                <c:pt idx="4">
                  <c:v>95.431372549019613</c:v>
                </c:pt>
                <c:pt idx="5">
                  <c:v>45.882933436532504</c:v>
                </c:pt>
              </c:numCache>
            </c:numRef>
          </c:val>
        </c:ser>
        <c:ser>
          <c:idx val="0"/>
          <c:order val="1"/>
          <c:tx>
            <c:strRef>
              <c:f>All_Students!$A$3</c:f>
              <c:strCache>
                <c:ptCount val="1"/>
                <c:pt idx="0">
                  <c:v>Pell Grants</c:v>
                </c:pt>
              </c:strCache>
            </c:strRef>
          </c:tx>
          <c:spPr>
            <a:solidFill>
              <a:srgbClr val="CC3603"/>
            </a:solidFill>
          </c:spPr>
          <c:cat>
            <c:strRef>
              <c:f>All_Students!$B$2:$G$2</c:f>
              <c:strCache>
                <c:ptCount val="6"/>
                <c:pt idx="0">
                  <c:v>EFC Less Than $1,500</c:v>
                </c:pt>
                <c:pt idx="1">
                  <c:v>EFC From $1,500 to $4999</c:v>
                </c:pt>
                <c:pt idx="2">
                  <c:v>EFC From $5,000 to $9,749</c:v>
                </c:pt>
                <c:pt idx="3">
                  <c:v>EFC From $9,750 to $16,249</c:v>
                </c:pt>
                <c:pt idx="4">
                  <c:v>EFC From $16,250 to $26,749</c:v>
                </c:pt>
                <c:pt idx="5">
                  <c:v>EFC $26,750 or More</c:v>
                </c:pt>
              </c:strCache>
            </c:strRef>
          </c:cat>
          <c:val>
            <c:numRef>
              <c:f>All_Students!$B$3:$G$3</c:f>
              <c:numCache>
                <c:formatCode>_(* #,##0_);_(* \(#,##0\);_(* "-"??_);_(@_)</c:formatCode>
                <c:ptCount val="6"/>
                <c:pt idx="0">
                  <c:v>1654.9405886031011</c:v>
                </c:pt>
                <c:pt idx="1">
                  <c:v>936.35117632875199</c:v>
                </c:pt>
                <c:pt idx="2">
                  <c:v>7.6707153663280678</c:v>
                </c:pt>
                <c:pt idx="3">
                  <c:v>1.9293050046188123</c:v>
                </c:pt>
                <c:pt idx="4">
                  <c:v>0.3051470588235291</c:v>
                </c:pt>
                <c:pt idx="5">
                  <c:v>0.50361197110423117</c:v>
                </c:pt>
              </c:numCache>
            </c:numRef>
          </c:val>
        </c:ser>
        <c:ser>
          <c:idx val="1"/>
          <c:order val="2"/>
          <c:tx>
            <c:strRef>
              <c:f>All_Students!$A$5</c:f>
              <c:strCache>
                <c:ptCount val="1"/>
                <c:pt idx="0">
                  <c:v>Institutional Grants</c:v>
                </c:pt>
              </c:strCache>
            </c:strRef>
          </c:tx>
          <c:spPr>
            <a:solidFill>
              <a:srgbClr val="FFC000"/>
            </a:solidFill>
          </c:spPr>
          <c:cat>
            <c:strRef>
              <c:f>All_Students!$B$2:$G$2</c:f>
              <c:strCache>
                <c:ptCount val="6"/>
                <c:pt idx="0">
                  <c:v>EFC Less Than $1,500</c:v>
                </c:pt>
                <c:pt idx="1">
                  <c:v>EFC From $1,500 to $4999</c:v>
                </c:pt>
                <c:pt idx="2">
                  <c:v>EFC From $5,000 to $9,749</c:v>
                </c:pt>
                <c:pt idx="3">
                  <c:v>EFC From $9,750 to $16,249</c:v>
                </c:pt>
                <c:pt idx="4">
                  <c:v>EFC From $16,250 to $26,749</c:v>
                </c:pt>
                <c:pt idx="5">
                  <c:v>EFC $26,750 or More</c:v>
                </c:pt>
              </c:strCache>
            </c:strRef>
          </c:cat>
          <c:val>
            <c:numRef>
              <c:f>All_Students!$B$5:$G$5</c:f>
              <c:numCache>
                <c:formatCode>_(* #,##0_);_(* \(#,##0\);_(* "-"??_);_(@_)</c:formatCode>
                <c:ptCount val="6"/>
                <c:pt idx="0">
                  <c:v>2249.6543943873953</c:v>
                </c:pt>
                <c:pt idx="1">
                  <c:v>1229.1070924184492</c:v>
                </c:pt>
                <c:pt idx="2">
                  <c:v>1279.4287443267781</c:v>
                </c:pt>
                <c:pt idx="3">
                  <c:v>1166.2251806770635</c:v>
                </c:pt>
                <c:pt idx="4">
                  <c:v>1257.8273348813198</c:v>
                </c:pt>
                <c:pt idx="5">
                  <c:v>1678.6292569659443</c:v>
                </c:pt>
              </c:numCache>
            </c:numRef>
          </c:val>
        </c:ser>
        <c:ser>
          <c:idx val="2"/>
          <c:order val="3"/>
          <c:tx>
            <c:strRef>
              <c:f>All_Students!$A$6</c:f>
              <c:strCache>
                <c:ptCount val="1"/>
                <c:pt idx="0">
                  <c:v>Other Grants</c:v>
                </c:pt>
              </c:strCache>
            </c:strRef>
          </c:tx>
          <c:spPr>
            <a:solidFill>
              <a:srgbClr val="99CC03"/>
            </a:solidFill>
          </c:spPr>
          <c:cat>
            <c:strRef>
              <c:f>All_Students!$B$2:$G$2</c:f>
              <c:strCache>
                <c:ptCount val="6"/>
                <c:pt idx="0">
                  <c:v>EFC Less Than $1,500</c:v>
                </c:pt>
                <c:pt idx="1">
                  <c:v>EFC From $1,500 to $4999</c:v>
                </c:pt>
                <c:pt idx="2">
                  <c:v>EFC From $5,000 to $9,749</c:v>
                </c:pt>
                <c:pt idx="3">
                  <c:v>EFC From $9,750 to $16,249</c:v>
                </c:pt>
                <c:pt idx="4">
                  <c:v>EFC From $16,250 to $26,749</c:v>
                </c:pt>
                <c:pt idx="5">
                  <c:v>EFC $26,750 or More</c:v>
                </c:pt>
              </c:strCache>
            </c:strRef>
          </c:cat>
          <c:val>
            <c:numRef>
              <c:f>All_Students!$B$6:$G$6</c:f>
              <c:numCache>
                <c:formatCode>_(* #,##0_);_(* \(#,##0\);_(* "-"??_);_(@_)</c:formatCode>
                <c:ptCount val="6"/>
                <c:pt idx="0">
                  <c:v>776.08768638921549</c:v>
                </c:pt>
                <c:pt idx="1">
                  <c:v>748.98959732699552</c:v>
                </c:pt>
                <c:pt idx="2">
                  <c:v>704.19654203587743</c:v>
                </c:pt>
                <c:pt idx="3">
                  <c:v>693.78172037167928</c:v>
                </c:pt>
                <c:pt idx="4">
                  <c:v>725.30495356037193</c:v>
                </c:pt>
                <c:pt idx="5">
                  <c:v>710.16318369453029</c:v>
                </c:pt>
              </c:numCache>
            </c:numRef>
          </c:val>
        </c:ser>
        <c:gapWidth val="100"/>
        <c:overlap val="100"/>
        <c:axId val="67591168"/>
        <c:axId val="68137728"/>
      </c:barChart>
      <c:catAx>
        <c:axId val="67591168"/>
        <c:scaling>
          <c:orientation val="minMax"/>
        </c:scaling>
        <c:axPos val="b"/>
        <c:numFmt formatCode="General" sourceLinked="1"/>
        <c:tickLblPos val="nextTo"/>
        <c:txPr>
          <a:bodyPr/>
          <a:lstStyle/>
          <a:p>
            <a:pPr>
              <a:defRPr sz="1300"/>
            </a:pPr>
            <a:endParaRPr lang="en-US"/>
          </a:p>
        </c:txPr>
        <c:crossAx val="68137728"/>
        <c:crosses val="autoZero"/>
        <c:auto val="1"/>
        <c:lblAlgn val="ctr"/>
        <c:lblOffset val="100"/>
      </c:catAx>
      <c:valAx>
        <c:axId val="68137728"/>
        <c:scaling>
          <c:orientation val="minMax"/>
        </c:scaling>
        <c:axPos val="l"/>
        <c:majorGridlines>
          <c:spPr>
            <a:ln>
              <a:solidFill>
                <a:schemeClr val="bg1"/>
              </a:solidFill>
            </a:ln>
          </c:spPr>
        </c:majorGridlines>
        <c:numFmt formatCode="_(* #,##0_);_(* \(#,##0\);_(* &quot;-&quot;??_);_(@_)" sourceLinked="1"/>
        <c:tickLblPos val="nextTo"/>
        <c:crossAx val="67591168"/>
        <c:crosses val="autoZero"/>
        <c:crossBetween val="between"/>
      </c:valAx>
    </c:plotArea>
    <c:legend>
      <c:legendPos val="t"/>
      <c:layout>
        <c:manualLayout>
          <c:xMode val="edge"/>
          <c:yMode val="edge"/>
          <c:x val="0.15173411186281494"/>
          <c:y val="3.2511607789595512E-2"/>
          <c:w val="0.74431959688804572"/>
          <c:h val="5.7580055967524295E-2"/>
        </c:manualLayout>
      </c:layout>
      <c:overlay val="1"/>
      <c:spPr>
        <a:noFill/>
        <a:ln>
          <a:solidFill>
            <a:schemeClr val="accent1"/>
          </a:solidFill>
        </a:ln>
      </c:spPr>
    </c:legend>
    <c:plotVisOnly val="1"/>
    <c:dispBlanksAs val="gap"/>
  </c:chart>
  <c:txPr>
    <a:bodyPr/>
    <a:lstStyle/>
    <a:p>
      <a:pPr>
        <a:defRPr sz="14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0174488651473632"/>
          <c:y val="0.12800596300084838"/>
          <c:w val="0.85746077445165159"/>
          <c:h val="0.72041645851670355"/>
        </c:manualLayout>
      </c:layout>
      <c:barChart>
        <c:barDir val="col"/>
        <c:grouping val="stacked"/>
        <c:ser>
          <c:idx val="6"/>
          <c:order val="0"/>
          <c:tx>
            <c:strRef>
              <c:f>IN_4_Year!$A$4</c:f>
              <c:strCache>
                <c:ptCount val="1"/>
                <c:pt idx="0">
                  <c:v>SSACI Grants</c:v>
                </c:pt>
              </c:strCache>
            </c:strRef>
          </c:tx>
          <c:spPr>
            <a:solidFill>
              <a:schemeClr val="accent3">
                <a:lumMod val="50000"/>
              </a:schemeClr>
            </a:solidFill>
          </c:spPr>
          <c:val>
            <c:numRef>
              <c:f>IN_4_Year!$B$4:$G$4</c:f>
              <c:numCache>
                <c:formatCode>_(* #,##0_);_(* \(#,##0\);_(* "-"??_);_(@_)</c:formatCode>
                <c:ptCount val="6"/>
                <c:pt idx="0">
                  <c:v>3297.2329522743648</c:v>
                </c:pt>
                <c:pt idx="1">
                  <c:v>2251.5936379928316</c:v>
                </c:pt>
                <c:pt idx="2">
                  <c:v>682.07501502017033</c:v>
                </c:pt>
                <c:pt idx="3">
                  <c:v>200.91790590486113</c:v>
                </c:pt>
                <c:pt idx="4">
                  <c:v>117.24711396580169</c:v>
                </c:pt>
                <c:pt idx="5">
                  <c:v>56.798194601163111</c:v>
                </c:pt>
              </c:numCache>
            </c:numRef>
          </c:val>
        </c:ser>
        <c:ser>
          <c:idx val="0"/>
          <c:order val="1"/>
          <c:tx>
            <c:strRef>
              <c:f>All_Students!$A$3</c:f>
              <c:strCache>
                <c:ptCount val="1"/>
                <c:pt idx="0">
                  <c:v>Pell Grants</c:v>
                </c:pt>
              </c:strCache>
            </c:strRef>
          </c:tx>
          <c:spPr>
            <a:solidFill>
              <a:srgbClr val="CC3603"/>
            </a:solidFill>
          </c:spPr>
          <c:cat>
            <c:strRef>
              <c:f>All_Students!$B$2:$G$2</c:f>
              <c:strCache>
                <c:ptCount val="6"/>
                <c:pt idx="0">
                  <c:v>EFC Less Than $1,500</c:v>
                </c:pt>
                <c:pt idx="1">
                  <c:v>EFC From $1,500 to $4999</c:v>
                </c:pt>
                <c:pt idx="2">
                  <c:v>EFC From $5,000 to $9,749</c:v>
                </c:pt>
                <c:pt idx="3">
                  <c:v>EFC From $9,750 to $16,249</c:v>
                </c:pt>
                <c:pt idx="4">
                  <c:v>EFC From $16,250 to $26,749</c:v>
                </c:pt>
                <c:pt idx="5">
                  <c:v>EFC $26,750 or More</c:v>
                </c:pt>
              </c:strCache>
            </c:strRef>
          </c:cat>
          <c:val>
            <c:numRef>
              <c:f>IN_4_Year!$B$3:$G$3</c:f>
              <c:numCache>
                <c:formatCode>_(* #,##0_);_(* \(#,##0\);_(* "-"??_);_(@_)</c:formatCode>
                <c:ptCount val="6"/>
                <c:pt idx="0">
                  <c:v>3889.448557038932</c:v>
                </c:pt>
                <c:pt idx="1">
                  <c:v>1280.247311827957</c:v>
                </c:pt>
                <c:pt idx="2">
                  <c:v>10.934082911338082</c:v>
                </c:pt>
                <c:pt idx="3">
                  <c:v>1.7845030002608919</c:v>
                </c:pt>
                <c:pt idx="4">
                  <c:v>0</c:v>
                </c:pt>
                <c:pt idx="5">
                  <c:v>0</c:v>
                </c:pt>
              </c:numCache>
            </c:numRef>
          </c:val>
        </c:ser>
        <c:ser>
          <c:idx val="1"/>
          <c:order val="2"/>
          <c:tx>
            <c:strRef>
              <c:f>All_Students!$A$5</c:f>
              <c:strCache>
                <c:ptCount val="1"/>
                <c:pt idx="0">
                  <c:v>Institutional Grants</c:v>
                </c:pt>
              </c:strCache>
            </c:strRef>
          </c:tx>
          <c:spPr>
            <a:solidFill>
              <a:srgbClr val="FFC000"/>
            </a:solidFill>
          </c:spPr>
          <c:cat>
            <c:strRef>
              <c:f>All_Students!$B$2:$G$2</c:f>
              <c:strCache>
                <c:ptCount val="6"/>
                <c:pt idx="0">
                  <c:v>EFC Less Than $1,500</c:v>
                </c:pt>
                <c:pt idx="1">
                  <c:v>EFC From $1,500 to $4999</c:v>
                </c:pt>
                <c:pt idx="2">
                  <c:v>EFC From $5,000 to $9,749</c:v>
                </c:pt>
                <c:pt idx="3">
                  <c:v>EFC From $9,750 to $16,249</c:v>
                </c:pt>
                <c:pt idx="4">
                  <c:v>EFC From $16,250 to $26,749</c:v>
                </c:pt>
                <c:pt idx="5">
                  <c:v>EFC $26,750 or More</c:v>
                </c:pt>
              </c:strCache>
            </c:strRef>
          </c:cat>
          <c:val>
            <c:numRef>
              <c:f>IN_4_Year!$B$5:$G$5</c:f>
              <c:numCache>
                <c:formatCode>_(* #,##0_);_(* \(#,##0\);_(* "-"??_);_(@_)</c:formatCode>
                <c:ptCount val="6"/>
                <c:pt idx="0">
                  <c:v>1567.47669677832</c:v>
                </c:pt>
                <c:pt idx="1">
                  <c:v>1810.3939068100349</c:v>
                </c:pt>
                <c:pt idx="2">
                  <c:v>1717.6234657969267</c:v>
                </c:pt>
                <c:pt idx="3">
                  <c:v>1387.5210887903295</c:v>
                </c:pt>
                <c:pt idx="4">
                  <c:v>1447.378873361688</c:v>
                </c:pt>
                <c:pt idx="5">
                  <c:v>2048.814859821196</c:v>
                </c:pt>
              </c:numCache>
            </c:numRef>
          </c:val>
        </c:ser>
        <c:ser>
          <c:idx val="2"/>
          <c:order val="3"/>
          <c:tx>
            <c:strRef>
              <c:f>All_Students!$A$6</c:f>
              <c:strCache>
                <c:ptCount val="1"/>
                <c:pt idx="0">
                  <c:v>Other Grants</c:v>
                </c:pt>
              </c:strCache>
            </c:strRef>
          </c:tx>
          <c:spPr>
            <a:solidFill>
              <a:srgbClr val="99CC03"/>
            </a:solidFill>
          </c:spPr>
          <c:cat>
            <c:strRef>
              <c:f>All_Students!$B$2:$G$2</c:f>
              <c:strCache>
                <c:ptCount val="6"/>
                <c:pt idx="0">
                  <c:v>EFC Less Than $1,500</c:v>
                </c:pt>
                <c:pt idx="1">
                  <c:v>EFC From $1,500 to $4999</c:v>
                </c:pt>
                <c:pt idx="2">
                  <c:v>EFC From $5,000 to $9,749</c:v>
                </c:pt>
                <c:pt idx="3">
                  <c:v>EFC From $9,750 to $16,249</c:v>
                </c:pt>
                <c:pt idx="4">
                  <c:v>EFC From $16,250 to $26,749</c:v>
                </c:pt>
                <c:pt idx="5">
                  <c:v>EFC $26,750 or More</c:v>
                </c:pt>
              </c:strCache>
            </c:strRef>
          </c:cat>
          <c:val>
            <c:numRef>
              <c:f>IN_4_Year!$B$6:$G$6</c:f>
              <c:numCache>
                <c:formatCode>_(* #,##0_);_(* \(#,##0\);_(* "-"??_);_(@_)</c:formatCode>
                <c:ptCount val="6"/>
                <c:pt idx="0">
                  <c:v>1242.3414341674002</c:v>
                </c:pt>
                <c:pt idx="1">
                  <c:v>1053.7941756272398</c:v>
                </c:pt>
                <c:pt idx="2">
                  <c:v>822.36898120333024</c:v>
                </c:pt>
                <c:pt idx="3">
                  <c:v>809.20471345334352</c:v>
                </c:pt>
                <c:pt idx="4">
                  <c:v>794.04669733530056</c:v>
                </c:pt>
                <c:pt idx="5">
                  <c:v>849.920927002864</c:v>
                </c:pt>
              </c:numCache>
            </c:numRef>
          </c:val>
        </c:ser>
        <c:overlap val="100"/>
        <c:axId val="68156032"/>
        <c:axId val="68510080"/>
      </c:barChart>
      <c:catAx>
        <c:axId val="68156032"/>
        <c:scaling>
          <c:orientation val="minMax"/>
        </c:scaling>
        <c:axPos val="b"/>
        <c:numFmt formatCode="General" sourceLinked="1"/>
        <c:tickLblPos val="nextTo"/>
        <c:txPr>
          <a:bodyPr/>
          <a:lstStyle/>
          <a:p>
            <a:pPr>
              <a:defRPr sz="1300"/>
            </a:pPr>
            <a:endParaRPr lang="en-US"/>
          </a:p>
        </c:txPr>
        <c:crossAx val="68510080"/>
        <c:crosses val="autoZero"/>
        <c:auto val="1"/>
        <c:lblAlgn val="ctr"/>
        <c:lblOffset val="100"/>
      </c:catAx>
      <c:valAx>
        <c:axId val="68510080"/>
        <c:scaling>
          <c:orientation val="minMax"/>
        </c:scaling>
        <c:axPos val="l"/>
        <c:majorGridlines>
          <c:spPr>
            <a:ln>
              <a:solidFill>
                <a:schemeClr val="bg1"/>
              </a:solidFill>
            </a:ln>
          </c:spPr>
        </c:majorGridlines>
        <c:numFmt formatCode="_(* #,##0_);_(* \(#,##0\);_(* &quot;-&quot;??_);_(@_)" sourceLinked="1"/>
        <c:tickLblPos val="nextTo"/>
        <c:crossAx val="68156032"/>
        <c:crosses val="autoZero"/>
        <c:crossBetween val="between"/>
      </c:valAx>
    </c:plotArea>
    <c:legend>
      <c:legendPos val="t"/>
      <c:overlay val="1"/>
      <c:spPr>
        <a:noFill/>
        <a:ln>
          <a:solidFill>
            <a:srgbClr val="D16349"/>
          </a:solidFill>
        </a:ln>
      </c:spPr>
    </c:legend>
    <c:plotVisOnly val="1"/>
    <c:dispBlanksAs val="gap"/>
  </c:chart>
  <c:txPr>
    <a:bodyPr/>
    <a:lstStyle/>
    <a:p>
      <a:pPr>
        <a:defRPr sz="14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BF952DBD-4140-4280-B144-6D55222440C3}" type="datetimeFigureOut">
              <a:rPr lang="en-US" smtClean="0"/>
              <a:pPr/>
              <a:t>6/14/2010</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5DFCD94F-F1A8-49AD-AE15-3E46FB5E963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DFCD94F-F1A8-49AD-AE15-3E46FB5E963C}"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AFFA592-6FF0-411A-88DE-D0D8E2BFAF73}" type="datetime1">
              <a:rPr lang="en-US" smtClean="0"/>
              <a:pPr/>
              <a:t>6/14/2010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0F8680B-5C5E-4555-B654-BA5118C1D9DF}"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EFA615-468D-4C71-8DE5-E22E8FEA3216}" type="datetime1">
              <a:rPr lang="en-US" smtClean="0"/>
              <a:pPr/>
              <a:t>6/14/2010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8680B-5C5E-4555-B654-BA5118C1D9D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C0F8680B-5C5E-4555-B654-BA5118C1D9DF}"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8DAFE98-6293-496B-BD8A-2EE7576190E2}" type="datetime1">
              <a:rPr lang="en-US" smtClean="0"/>
              <a:pPr/>
              <a:t>6/14/2010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C618EE0-2CF3-4537-A581-6B794443F43B}" type="datetime1">
              <a:rPr lang="en-US" smtClean="0"/>
              <a:pPr/>
              <a:t>6/14/2010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C0F8680B-5C5E-4555-B654-BA5118C1D9DF}"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9FEDDEF2-74C8-4513-8289-11F9CB6778DC}" type="datetime1">
              <a:rPr lang="en-US" smtClean="0"/>
              <a:pPr/>
              <a:t>6/14/2010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0F8680B-5C5E-4555-B654-BA5118C1D9DF}"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B8216E9D-EDB1-4528-B40F-ECF4B7CA8320}" type="datetime1">
              <a:rPr lang="en-US" smtClean="0"/>
              <a:pPr/>
              <a:t>6/14/2010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F8680B-5C5E-4555-B654-BA5118C1D9DF}"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87183CE-919E-443C-B6CA-922A307C0CFB}" type="datetime1">
              <a:rPr lang="en-US" smtClean="0"/>
              <a:pPr/>
              <a:t>6/14/2010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C0F8680B-5C5E-4555-B654-BA5118C1D9DF}"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3B171FF-5805-49DD-9AFE-5B7E79370232}" type="datetime1">
              <a:rPr lang="en-US" smtClean="0"/>
              <a:pPr/>
              <a:t>6/14/2010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C0F8680B-5C5E-4555-B654-BA5118C1D9D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7B65CFB8-B490-499F-A6F8-78A426F5DC59}" type="datetime1">
              <a:rPr lang="en-US" smtClean="0"/>
              <a:pPr/>
              <a:t>6/14/2010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0F8680B-5C5E-4555-B654-BA5118C1D9D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0F8680B-5C5E-4555-B654-BA5118C1D9DF}"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6E81980B-11AE-4791-8C33-09C44D886A49}" type="datetime1">
              <a:rPr lang="en-US" smtClean="0"/>
              <a:pPr/>
              <a:t>6/14/2010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C0F8680B-5C5E-4555-B654-BA5118C1D9DF}"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792B061-A9C4-467F-B2D2-4D7D58F83CA3}" type="datetime1">
              <a:rPr lang="en-US" smtClean="0"/>
              <a:pPr/>
              <a:t>6/14/2010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BF90A2D-C414-4834-8A92-2B266B9A630F}" type="datetime1">
              <a:rPr lang="en-US" smtClean="0"/>
              <a:pPr/>
              <a:t>6/14/2010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0F8680B-5C5E-4555-B654-BA5118C1D9DF}"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INDIANA Commission for Higher Education</a:t>
            </a:r>
          </a:p>
          <a:p>
            <a:r>
              <a:rPr lang="en-US" dirty="0" err="1" smtClean="0"/>
              <a:t>june</a:t>
            </a:r>
            <a:r>
              <a:rPr lang="en-US" dirty="0" smtClean="0"/>
              <a:t> 11, 2010</a:t>
            </a:r>
            <a:endParaRPr lang="en-US" dirty="0"/>
          </a:p>
        </p:txBody>
      </p:sp>
      <p:sp>
        <p:nvSpPr>
          <p:cNvPr id="2" name="Title 1"/>
          <p:cNvSpPr>
            <a:spLocks noGrp="1"/>
          </p:cNvSpPr>
          <p:nvPr>
            <p:ph type="ctrTitle"/>
          </p:nvPr>
        </p:nvSpPr>
        <p:spPr/>
        <p:txBody>
          <a:bodyPr>
            <a:normAutofit/>
          </a:bodyPr>
          <a:lstStyle/>
          <a:p>
            <a:r>
              <a:rPr lang="en-US" dirty="0" smtClean="0"/>
              <a:t>Financial Aid Study Update #3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Specific Legislative Charge</a:t>
            </a:r>
            <a:br>
              <a:rPr lang="en-US" sz="2400" dirty="0" smtClean="0"/>
            </a:br>
            <a:r>
              <a:rPr lang="en-US" sz="2400" dirty="0" smtClean="0"/>
              <a:t>The study must examine the following issues:</a:t>
            </a:r>
            <a:endParaRPr lang="en-US" sz="2400" dirty="0"/>
          </a:p>
        </p:txBody>
      </p:sp>
      <p:sp>
        <p:nvSpPr>
          <p:cNvPr id="3" name="Slide Number Placeholder 2"/>
          <p:cNvSpPr>
            <a:spLocks noGrp="1"/>
          </p:cNvSpPr>
          <p:nvPr>
            <p:ph type="sldNum" sz="quarter" idx="12"/>
          </p:nvPr>
        </p:nvSpPr>
        <p:spPr/>
        <p:txBody>
          <a:bodyPr/>
          <a:lstStyle/>
          <a:p>
            <a:fld id="{C0F8680B-5C5E-4555-B654-BA5118C1D9DF}" type="slidenum">
              <a:rPr lang="en-US" smtClean="0"/>
              <a:pPr/>
              <a:t>10</a:t>
            </a:fld>
            <a:endParaRPr lang="en-US"/>
          </a:p>
        </p:txBody>
      </p:sp>
      <p:sp>
        <p:nvSpPr>
          <p:cNvPr id="4" name="Content Placeholder 3"/>
          <p:cNvSpPr>
            <a:spLocks noGrp="1"/>
          </p:cNvSpPr>
          <p:nvPr>
            <p:ph sz="quarter" idx="1"/>
          </p:nvPr>
        </p:nvSpPr>
        <p:spPr/>
        <p:txBody>
          <a:bodyPr/>
          <a:lstStyle/>
          <a:p>
            <a:pPr lvl="1"/>
            <a:r>
              <a:rPr lang="en-US" dirty="0" smtClean="0"/>
              <a:t>Do not recommend formally considering institutional grant aid in the award methodology (though this deserves further study)</a:t>
            </a:r>
          </a:p>
          <a:p>
            <a:pPr lvl="2"/>
            <a:r>
              <a:rPr lang="en-US" dirty="0" smtClean="0"/>
              <a:t>The Commission recommended institutions wrap around their financial aid with state and federal funds, but recognize the decision rests with the trustees.</a:t>
            </a:r>
          </a:p>
          <a:p>
            <a:pPr lvl="3"/>
            <a:r>
              <a:rPr lang="en-US" dirty="0" smtClean="0"/>
              <a:t>Models include Pell Promise and 21</a:t>
            </a:r>
            <a:r>
              <a:rPr lang="en-US" baseline="30000" dirty="0" smtClean="0"/>
              <a:t>st</a:t>
            </a:r>
            <a:r>
              <a:rPr lang="en-US" dirty="0" smtClean="0"/>
              <a:t> Century Covenant</a:t>
            </a:r>
          </a:p>
          <a:p>
            <a:pPr lvl="2"/>
            <a:r>
              <a:rPr lang="en-US" dirty="0" smtClean="0"/>
              <a:t>Institutions use financial aid to attract and retain students</a:t>
            </a:r>
          </a:p>
          <a:p>
            <a:pPr lvl="2"/>
            <a:r>
              <a:rPr lang="en-US" dirty="0" smtClean="0"/>
              <a:t>A merit based financial aid program rewards achievement</a:t>
            </a:r>
          </a:p>
          <a:p>
            <a:pPr lvl="1"/>
            <a:r>
              <a:rPr lang="en-US" dirty="0" smtClean="0"/>
              <a:t> However, we must recognize the total financial aid picture</a:t>
            </a:r>
          </a:p>
          <a:p>
            <a:pPr lvl="1"/>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 / EFC Conversion</a:t>
            </a:r>
            <a:endParaRPr lang="en-US" dirty="0"/>
          </a:p>
        </p:txBody>
      </p:sp>
      <p:sp>
        <p:nvSpPr>
          <p:cNvPr id="3" name="Slide Number Placeholder 2"/>
          <p:cNvSpPr>
            <a:spLocks noGrp="1"/>
          </p:cNvSpPr>
          <p:nvPr>
            <p:ph type="sldNum" sz="quarter" idx="12"/>
          </p:nvPr>
        </p:nvSpPr>
        <p:spPr/>
        <p:txBody>
          <a:bodyPr/>
          <a:lstStyle/>
          <a:p>
            <a:fld id="{C0F8680B-5C5E-4555-B654-BA5118C1D9DF}" type="slidenum">
              <a:rPr lang="en-US" smtClean="0"/>
              <a:pPr/>
              <a:t>11</a:t>
            </a:fld>
            <a:endParaRPr lang="en-US"/>
          </a:p>
        </p:txBody>
      </p:sp>
      <p:graphicFrame>
        <p:nvGraphicFramePr>
          <p:cNvPr id="5" name="Content Placeholder 4"/>
          <p:cNvGraphicFramePr>
            <a:graphicFrameLocks noGrp="1"/>
          </p:cNvGraphicFramePr>
          <p:nvPr>
            <p:ph sz="quarter" idx="1"/>
          </p:nvPr>
        </p:nvGraphicFramePr>
        <p:xfrm>
          <a:off x="152401" y="1905000"/>
          <a:ext cx="8610599" cy="1847850"/>
        </p:xfrm>
        <a:graphic>
          <a:graphicData uri="http://schemas.openxmlformats.org/drawingml/2006/table">
            <a:tbl>
              <a:tblPr firstRow="1" bandRow="1">
                <a:tableStyleId>{5C22544A-7EE6-4342-B048-85BDC9FD1C3A}</a:tableStyleId>
              </a:tblPr>
              <a:tblGrid>
                <a:gridCol w="1066799"/>
                <a:gridCol w="1219200"/>
                <a:gridCol w="1219200"/>
                <a:gridCol w="1219200"/>
                <a:gridCol w="1219200"/>
                <a:gridCol w="1371600"/>
                <a:gridCol w="1295400"/>
              </a:tblGrid>
              <a:tr h="370840">
                <a:tc>
                  <a:txBody>
                    <a:bodyPr/>
                    <a:lstStyle/>
                    <a:p>
                      <a:pPr algn="l" fontAlgn="b"/>
                      <a:endParaRPr lang="en-US" sz="2400" b="0" i="0" u="none" strike="noStrike" dirty="0">
                        <a:solidFill>
                          <a:srgbClr val="000000"/>
                        </a:solidFill>
                        <a:latin typeface="Calibri"/>
                      </a:endParaRPr>
                    </a:p>
                  </a:txBody>
                  <a:tcPr marL="9525" marR="9525" marT="9525" marB="0" anchor="b"/>
                </a:tc>
                <a:tc>
                  <a:txBody>
                    <a:bodyPr/>
                    <a:lstStyle/>
                    <a:p>
                      <a:pPr algn="l" fontAlgn="b"/>
                      <a:r>
                        <a:rPr lang="en-US" sz="2400" b="0" i="0" u="none" strike="noStrike" dirty="0">
                          <a:solidFill>
                            <a:srgbClr val="000000"/>
                          </a:solidFill>
                          <a:latin typeface="Calibri"/>
                        </a:rPr>
                        <a:t>EFC Less Than $1,500</a:t>
                      </a:r>
                    </a:p>
                  </a:txBody>
                  <a:tcPr marL="9525" marR="9525" marT="9525" marB="0" anchor="b"/>
                </a:tc>
                <a:tc>
                  <a:txBody>
                    <a:bodyPr/>
                    <a:lstStyle/>
                    <a:p>
                      <a:pPr algn="l" fontAlgn="b"/>
                      <a:r>
                        <a:rPr lang="en-US" sz="2400" b="0" i="0" u="none" strike="noStrike">
                          <a:solidFill>
                            <a:srgbClr val="000000"/>
                          </a:solidFill>
                          <a:latin typeface="Calibri"/>
                        </a:rPr>
                        <a:t>EFC From $1,500 to $4999</a:t>
                      </a:r>
                    </a:p>
                  </a:txBody>
                  <a:tcPr marL="9525" marR="9525" marT="9525" marB="0" anchor="b"/>
                </a:tc>
                <a:tc>
                  <a:txBody>
                    <a:bodyPr/>
                    <a:lstStyle/>
                    <a:p>
                      <a:pPr algn="l" fontAlgn="b"/>
                      <a:r>
                        <a:rPr lang="en-US" sz="2400" b="0" i="0" u="none" strike="noStrike">
                          <a:solidFill>
                            <a:srgbClr val="000000"/>
                          </a:solidFill>
                          <a:latin typeface="Calibri"/>
                        </a:rPr>
                        <a:t>EFC From $5,000 to $9,749</a:t>
                      </a:r>
                    </a:p>
                  </a:txBody>
                  <a:tcPr marL="9525" marR="9525" marT="9525" marB="0" anchor="b"/>
                </a:tc>
                <a:tc>
                  <a:txBody>
                    <a:bodyPr/>
                    <a:lstStyle/>
                    <a:p>
                      <a:pPr algn="l" fontAlgn="b"/>
                      <a:r>
                        <a:rPr lang="en-US" sz="2400" b="0" i="0" u="none" strike="noStrike">
                          <a:solidFill>
                            <a:srgbClr val="000000"/>
                          </a:solidFill>
                          <a:latin typeface="Calibri"/>
                        </a:rPr>
                        <a:t>EFC From $9,750 to $16,249</a:t>
                      </a:r>
                    </a:p>
                  </a:txBody>
                  <a:tcPr marL="9525" marR="9525" marT="9525" marB="0" anchor="b"/>
                </a:tc>
                <a:tc>
                  <a:txBody>
                    <a:bodyPr/>
                    <a:lstStyle/>
                    <a:p>
                      <a:pPr algn="l" fontAlgn="b"/>
                      <a:r>
                        <a:rPr lang="en-US" sz="2400" b="0" i="0" u="none" strike="noStrike">
                          <a:solidFill>
                            <a:srgbClr val="000000"/>
                          </a:solidFill>
                          <a:latin typeface="Calibri"/>
                        </a:rPr>
                        <a:t>EFC From $16,250 to $26,749</a:t>
                      </a:r>
                    </a:p>
                  </a:txBody>
                  <a:tcPr marL="9525" marR="9525" marT="9525" marB="0" anchor="b"/>
                </a:tc>
                <a:tc>
                  <a:txBody>
                    <a:bodyPr/>
                    <a:lstStyle/>
                    <a:p>
                      <a:pPr algn="l" fontAlgn="b"/>
                      <a:r>
                        <a:rPr lang="en-US" sz="2400" b="0" i="0" u="none" strike="noStrike">
                          <a:solidFill>
                            <a:srgbClr val="000000"/>
                          </a:solidFill>
                          <a:latin typeface="Calibri"/>
                        </a:rPr>
                        <a:t>EFC $26,750 or More</a:t>
                      </a:r>
                    </a:p>
                  </a:txBody>
                  <a:tcPr marL="9525" marR="9525" marT="9525" marB="0" anchor="b"/>
                </a:tc>
              </a:tr>
              <a:tr h="370840">
                <a:tc>
                  <a:txBody>
                    <a:bodyPr/>
                    <a:lstStyle/>
                    <a:p>
                      <a:pPr algn="ctr" fontAlgn="b"/>
                      <a:r>
                        <a:rPr lang="en-US" sz="2400" b="0" i="0" u="none" strike="noStrike">
                          <a:solidFill>
                            <a:srgbClr val="000000"/>
                          </a:solidFill>
                          <a:latin typeface="Calibri"/>
                        </a:rPr>
                        <a:t>Mean AGI</a:t>
                      </a:r>
                    </a:p>
                  </a:txBody>
                  <a:tcPr marL="9525" marR="9525" marT="9525" marB="0" anchor="b"/>
                </a:tc>
                <a:tc>
                  <a:txBody>
                    <a:bodyPr/>
                    <a:lstStyle/>
                    <a:p>
                      <a:pPr algn="l" fontAlgn="b"/>
                      <a:r>
                        <a:rPr lang="en-US" sz="2400" b="0" i="0" u="none" strike="noStrike" dirty="0">
                          <a:solidFill>
                            <a:srgbClr val="000000"/>
                          </a:solidFill>
                          <a:latin typeface="Calibri"/>
                        </a:rPr>
                        <a:t> $ </a:t>
                      </a:r>
                      <a:r>
                        <a:rPr lang="en-US" sz="2400" b="0" i="0" u="none" strike="noStrike" dirty="0" smtClean="0">
                          <a:solidFill>
                            <a:srgbClr val="000000"/>
                          </a:solidFill>
                          <a:latin typeface="Calibri"/>
                        </a:rPr>
                        <a:t>23,258 </a:t>
                      </a:r>
                      <a:endParaRPr lang="en-US" sz="2400" b="0" i="0" u="none" strike="noStrike" dirty="0">
                        <a:solidFill>
                          <a:srgbClr val="000000"/>
                        </a:solidFill>
                        <a:latin typeface="Calibri"/>
                      </a:endParaRPr>
                    </a:p>
                  </a:txBody>
                  <a:tcPr marL="9525" marR="9525" marT="9525" marB="0" anchor="b"/>
                </a:tc>
                <a:tc>
                  <a:txBody>
                    <a:bodyPr/>
                    <a:lstStyle/>
                    <a:p>
                      <a:pPr algn="l" fontAlgn="b"/>
                      <a:r>
                        <a:rPr lang="en-US" sz="2400" b="0" i="0" u="none" strike="noStrike" dirty="0">
                          <a:solidFill>
                            <a:srgbClr val="000000"/>
                          </a:solidFill>
                          <a:latin typeface="Calibri"/>
                        </a:rPr>
                        <a:t> $ </a:t>
                      </a:r>
                      <a:r>
                        <a:rPr lang="en-US" sz="2400" b="0" i="0" u="none" strike="noStrike" dirty="0" smtClean="0">
                          <a:solidFill>
                            <a:srgbClr val="000000"/>
                          </a:solidFill>
                          <a:latin typeface="Calibri"/>
                        </a:rPr>
                        <a:t>47,675 </a:t>
                      </a:r>
                      <a:endParaRPr lang="en-US" sz="2400" b="0" i="0" u="none" strike="noStrike" dirty="0">
                        <a:solidFill>
                          <a:srgbClr val="000000"/>
                        </a:solidFill>
                        <a:latin typeface="Calibri"/>
                      </a:endParaRPr>
                    </a:p>
                  </a:txBody>
                  <a:tcPr marL="9525" marR="9525" marT="9525" marB="0" anchor="b"/>
                </a:tc>
                <a:tc>
                  <a:txBody>
                    <a:bodyPr/>
                    <a:lstStyle/>
                    <a:p>
                      <a:pPr algn="l" fontAlgn="b"/>
                      <a:r>
                        <a:rPr lang="en-US" sz="2400" b="0" i="0" u="none" strike="noStrike" dirty="0">
                          <a:solidFill>
                            <a:srgbClr val="000000"/>
                          </a:solidFill>
                          <a:latin typeface="Calibri"/>
                        </a:rPr>
                        <a:t> $ </a:t>
                      </a:r>
                      <a:r>
                        <a:rPr lang="en-US" sz="2400" b="0" i="0" u="none" strike="noStrike" dirty="0" smtClean="0">
                          <a:solidFill>
                            <a:srgbClr val="000000"/>
                          </a:solidFill>
                          <a:latin typeface="Calibri"/>
                        </a:rPr>
                        <a:t>68,940 </a:t>
                      </a:r>
                      <a:endParaRPr lang="en-US" sz="2400" b="0" i="0" u="none" strike="noStrike" dirty="0">
                        <a:solidFill>
                          <a:srgbClr val="000000"/>
                        </a:solidFill>
                        <a:latin typeface="Calibri"/>
                      </a:endParaRPr>
                    </a:p>
                  </a:txBody>
                  <a:tcPr marL="9525" marR="9525" marT="9525" marB="0" anchor="b"/>
                </a:tc>
                <a:tc>
                  <a:txBody>
                    <a:bodyPr/>
                    <a:lstStyle/>
                    <a:p>
                      <a:pPr algn="l" fontAlgn="b"/>
                      <a:r>
                        <a:rPr lang="en-US" sz="2400" b="0" i="0" u="none" strike="noStrike" dirty="0">
                          <a:solidFill>
                            <a:srgbClr val="000000"/>
                          </a:solidFill>
                          <a:latin typeface="Calibri"/>
                        </a:rPr>
                        <a:t> $ </a:t>
                      </a:r>
                      <a:r>
                        <a:rPr lang="en-US" sz="2400" b="0" i="0" u="none" strike="noStrike" dirty="0" smtClean="0">
                          <a:solidFill>
                            <a:srgbClr val="000000"/>
                          </a:solidFill>
                          <a:latin typeface="Calibri"/>
                        </a:rPr>
                        <a:t>89,362 </a:t>
                      </a:r>
                      <a:endParaRPr lang="en-US" sz="2400" b="0" i="0" u="none" strike="noStrike" dirty="0">
                        <a:solidFill>
                          <a:srgbClr val="000000"/>
                        </a:solidFill>
                        <a:latin typeface="Calibri"/>
                      </a:endParaRPr>
                    </a:p>
                  </a:txBody>
                  <a:tcPr marL="9525" marR="9525" marT="9525" marB="0" anchor="b"/>
                </a:tc>
                <a:tc>
                  <a:txBody>
                    <a:bodyPr/>
                    <a:lstStyle/>
                    <a:p>
                      <a:pPr algn="l" fontAlgn="b"/>
                      <a:r>
                        <a:rPr lang="en-US" sz="2400" b="0" i="0" u="none" strike="noStrike" dirty="0">
                          <a:solidFill>
                            <a:srgbClr val="000000"/>
                          </a:solidFill>
                          <a:latin typeface="Calibri"/>
                        </a:rPr>
                        <a:t> $ </a:t>
                      </a:r>
                      <a:r>
                        <a:rPr lang="en-US" sz="2400" b="0" i="0" u="none" strike="noStrike" dirty="0" smtClean="0">
                          <a:solidFill>
                            <a:srgbClr val="000000"/>
                          </a:solidFill>
                          <a:latin typeface="Calibri"/>
                        </a:rPr>
                        <a:t>109,533 </a:t>
                      </a:r>
                      <a:endParaRPr lang="en-US" sz="2400" b="0" i="0" u="none" strike="noStrike" dirty="0">
                        <a:solidFill>
                          <a:srgbClr val="000000"/>
                        </a:solidFill>
                        <a:latin typeface="Calibri"/>
                      </a:endParaRPr>
                    </a:p>
                  </a:txBody>
                  <a:tcPr marL="9525" marR="9525" marT="9525" marB="0" anchor="b"/>
                </a:tc>
                <a:tc>
                  <a:txBody>
                    <a:bodyPr/>
                    <a:lstStyle/>
                    <a:p>
                      <a:pPr algn="l" fontAlgn="b"/>
                      <a:r>
                        <a:rPr lang="en-US" sz="2400" b="0" i="0" u="none" strike="noStrike" dirty="0">
                          <a:solidFill>
                            <a:srgbClr val="000000"/>
                          </a:solidFill>
                          <a:latin typeface="Calibri"/>
                        </a:rPr>
                        <a:t> </a:t>
                      </a:r>
                      <a:r>
                        <a:rPr lang="en-US" sz="2400" b="0" i="0" u="none" strike="noStrike" dirty="0" smtClean="0">
                          <a:solidFill>
                            <a:srgbClr val="000000"/>
                          </a:solidFill>
                          <a:latin typeface="Calibri"/>
                        </a:rPr>
                        <a:t>$177,874 </a:t>
                      </a:r>
                      <a:endParaRPr lang="en-US" sz="2400" b="0" i="0" u="none" strike="noStrike" dirty="0">
                        <a:solidFill>
                          <a:srgbClr val="000000"/>
                        </a:solidFill>
                        <a:latin typeface="Calibri"/>
                      </a:endParaRPr>
                    </a:p>
                  </a:txBody>
                  <a:tcPr marL="9525" marR="9525" marT="9525" marB="0" anchor="b"/>
                </a:tc>
              </a:tr>
            </a:tbl>
          </a:graphicData>
        </a:graphic>
      </p:graphicFrame>
      <p:sp>
        <p:nvSpPr>
          <p:cNvPr id="6" name="TextBox 5"/>
          <p:cNvSpPr txBox="1"/>
          <p:nvPr/>
        </p:nvSpPr>
        <p:spPr>
          <a:xfrm>
            <a:off x="533400" y="4114800"/>
            <a:ext cx="8153400" cy="1754326"/>
          </a:xfrm>
          <a:prstGeom prst="rect">
            <a:avLst/>
          </a:prstGeom>
          <a:noFill/>
        </p:spPr>
        <p:txBody>
          <a:bodyPr wrap="square" rtlCol="0">
            <a:spAutoFit/>
          </a:bodyPr>
          <a:lstStyle/>
          <a:p>
            <a:r>
              <a:rPr lang="en-US" dirty="0" smtClean="0"/>
              <a:t>Source: CHE 2008 SIS data</a:t>
            </a:r>
          </a:p>
          <a:p>
            <a:endParaRPr lang="en-US" dirty="0" smtClean="0"/>
          </a:p>
          <a:p>
            <a:r>
              <a:rPr lang="en-US" dirty="0" smtClean="0"/>
              <a:t>Students binned by EFC divided into six roughly equal sections</a:t>
            </a:r>
          </a:p>
          <a:p>
            <a:endParaRPr lang="en-US" dirty="0" smtClean="0"/>
          </a:p>
          <a:p>
            <a:r>
              <a:rPr lang="en-US" dirty="0" smtClean="0"/>
              <a:t>Includes all students attending Indiana public postsecondary institution who filed a FAFSA</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dirty="0" smtClean="0"/>
              <a:t>Student Grant Sources: All Students Indiana Public Postsecondary Institutions</a:t>
            </a:r>
            <a:endParaRPr lang="en-US" dirty="0"/>
          </a:p>
        </p:txBody>
      </p:sp>
      <p:sp>
        <p:nvSpPr>
          <p:cNvPr id="3" name="Slide Number Placeholder 2"/>
          <p:cNvSpPr>
            <a:spLocks noGrp="1"/>
          </p:cNvSpPr>
          <p:nvPr>
            <p:ph type="sldNum" sz="quarter" idx="12"/>
          </p:nvPr>
        </p:nvSpPr>
        <p:spPr/>
        <p:txBody>
          <a:bodyPr/>
          <a:lstStyle/>
          <a:p>
            <a:fld id="{C0F8680B-5C5E-4555-B654-BA5118C1D9DF}" type="slidenum">
              <a:rPr lang="en-US" smtClean="0"/>
              <a:pPr/>
              <a:t>12</a:t>
            </a:fld>
            <a:endParaRPr lang="en-US"/>
          </a:p>
        </p:txBody>
      </p:sp>
      <p:graphicFrame>
        <p:nvGraphicFramePr>
          <p:cNvPr id="5" name="Content Placeholder 4"/>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Autofit/>
          </a:bodyPr>
          <a:lstStyle/>
          <a:p>
            <a:r>
              <a:rPr lang="en-US" sz="2800" dirty="0" smtClean="0"/>
              <a:t>Student Grant Sources: Dependent Resident Students at 4-year Public Institutions</a:t>
            </a:r>
            <a:endParaRPr lang="en-US" sz="2800" dirty="0"/>
          </a:p>
        </p:txBody>
      </p:sp>
      <p:sp>
        <p:nvSpPr>
          <p:cNvPr id="3" name="Slide Number Placeholder 2"/>
          <p:cNvSpPr>
            <a:spLocks noGrp="1"/>
          </p:cNvSpPr>
          <p:nvPr>
            <p:ph type="sldNum" sz="quarter" idx="12"/>
          </p:nvPr>
        </p:nvSpPr>
        <p:spPr/>
        <p:txBody>
          <a:bodyPr/>
          <a:lstStyle/>
          <a:p>
            <a:fld id="{C0F8680B-5C5E-4555-B654-BA5118C1D9DF}" type="slidenum">
              <a:rPr lang="en-US" smtClean="0"/>
              <a:pPr/>
              <a:t>13</a:t>
            </a:fld>
            <a:endParaRPr lang="en-US"/>
          </a:p>
        </p:txBody>
      </p:sp>
      <p:graphicFrame>
        <p:nvGraphicFramePr>
          <p:cNvPr id="5" name="Content Placeholder 4"/>
          <p:cNvGraphicFramePr>
            <a:graphicFrameLocks noGrp="1"/>
          </p:cNvGraphicFramePr>
          <p:nvPr>
            <p:ph sz="quarter" idx="1"/>
          </p:nvPr>
        </p:nvGraphicFramePr>
        <p:xfrm>
          <a:off x="301625" y="1527174"/>
          <a:ext cx="8504238"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Specific Legislative Charge</a:t>
            </a:r>
            <a:br>
              <a:rPr lang="en-US" sz="2400" dirty="0" smtClean="0"/>
            </a:br>
            <a:r>
              <a:rPr lang="en-US" sz="2400" dirty="0" smtClean="0"/>
              <a:t>The study must examine the following issues:</a:t>
            </a:r>
            <a:endParaRPr lang="en-US" sz="2400" dirty="0"/>
          </a:p>
        </p:txBody>
      </p:sp>
      <p:sp>
        <p:nvSpPr>
          <p:cNvPr id="3" name="Content Placeholder 2"/>
          <p:cNvSpPr>
            <a:spLocks noGrp="1"/>
          </p:cNvSpPr>
          <p:nvPr>
            <p:ph sz="quarter" idx="1"/>
          </p:nvPr>
        </p:nvSpPr>
        <p:spPr/>
        <p:txBody>
          <a:bodyPr/>
          <a:lstStyle/>
          <a:p>
            <a:pPr>
              <a:buNone/>
            </a:pPr>
            <a:r>
              <a:rPr lang="en-US" dirty="0" smtClean="0"/>
              <a:t>3) The relative amounts of assistance provided on the basis of merit and on the basis of need.</a:t>
            </a:r>
          </a:p>
          <a:p>
            <a:pPr lvl="1"/>
            <a:r>
              <a:rPr lang="en-US" dirty="0" smtClean="0"/>
              <a:t>Does not require a policy position – data to be distributed</a:t>
            </a:r>
          </a:p>
          <a:p>
            <a:pPr lvl="1"/>
            <a:r>
              <a:rPr lang="en-US" dirty="0" smtClean="0"/>
              <a:t>However, Commission believes SSACI should focus on need-based financial aid</a:t>
            </a:r>
          </a:p>
          <a:p>
            <a:pPr lvl="2"/>
            <a:r>
              <a:rPr lang="en-US" dirty="0" smtClean="0"/>
              <a:t>O’Bannon grant amounts based on high school graduation diploma should continue</a:t>
            </a:r>
          </a:p>
          <a:p>
            <a:pPr lvl="2"/>
            <a:r>
              <a:rPr lang="en-US" dirty="0" smtClean="0"/>
              <a:t>SSACI programs that are primarily based on other than need based analysis should be reconsidered </a:t>
            </a:r>
          </a:p>
        </p:txBody>
      </p:sp>
      <p:sp>
        <p:nvSpPr>
          <p:cNvPr id="4" name="Slide Number Placeholder 3"/>
          <p:cNvSpPr>
            <a:spLocks noGrp="1"/>
          </p:cNvSpPr>
          <p:nvPr>
            <p:ph type="sldNum" sz="quarter" idx="12"/>
          </p:nvPr>
        </p:nvSpPr>
        <p:spPr/>
        <p:txBody>
          <a:bodyPr/>
          <a:lstStyle/>
          <a:p>
            <a:fld id="{C0F8680B-5C5E-4555-B654-BA5118C1D9DF}"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Specific Legislative Charge</a:t>
            </a:r>
            <a:br>
              <a:rPr lang="en-US" sz="2400" dirty="0" smtClean="0"/>
            </a:br>
            <a:r>
              <a:rPr lang="en-US" sz="2400" dirty="0" smtClean="0"/>
              <a:t>The study must examine the following issues:</a:t>
            </a:r>
            <a:endParaRPr lang="en-US" sz="2400" dirty="0"/>
          </a:p>
        </p:txBody>
      </p:sp>
      <p:sp>
        <p:nvSpPr>
          <p:cNvPr id="3" name="Slide Number Placeholder 2"/>
          <p:cNvSpPr>
            <a:spLocks noGrp="1"/>
          </p:cNvSpPr>
          <p:nvPr>
            <p:ph type="sldNum" sz="quarter" idx="12"/>
          </p:nvPr>
        </p:nvSpPr>
        <p:spPr/>
        <p:txBody>
          <a:bodyPr/>
          <a:lstStyle/>
          <a:p>
            <a:fld id="{C0F8680B-5C5E-4555-B654-BA5118C1D9DF}" type="slidenum">
              <a:rPr lang="en-US" smtClean="0"/>
              <a:pPr/>
              <a:t>15</a:t>
            </a:fld>
            <a:endParaRPr lang="en-US"/>
          </a:p>
        </p:txBody>
      </p:sp>
      <p:sp>
        <p:nvSpPr>
          <p:cNvPr id="4" name="Content Placeholder 3"/>
          <p:cNvSpPr>
            <a:spLocks noGrp="1"/>
          </p:cNvSpPr>
          <p:nvPr>
            <p:ph sz="quarter" idx="1"/>
          </p:nvPr>
        </p:nvSpPr>
        <p:spPr/>
        <p:txBody>
          <a:bodyPr>
            <a:normAutofit lnSpcReduction="10000"/>
          </a:bodyPr>
          <a:lstStyle/>
          <a:p>
            <a:pPr>
              <a:buNone/>
            </a:pPr>
            <a:r>
              <a:rPr lang="en-US" dirty="0" smtClean="0"/>
              <a:t>4) Whether means tests should be required for students participating in the twenty-first century scholars program as those students enter college.</a:t>
            </a:r>
          </a:p>
          <a:p>
            <a:pPr lvl="1"/>
            <a:r>
              <a:rPr lang="en-US" dirty="0" smtClean="0"/>
              <a:t>The 21</a:t>
            </a:r>
            <a:r>
              <a:rPr lang="en-US" baseline="30000" dirty="0" smtClean="0"/>
              <a:t>st</a:t>
            </a:r>
            <a:r>
              <a:rPr lang="en-US" dirty="0" smtClean="0"/>
              <a:t> Century Scholars Program has some proven benefits to students (high school graduation) and other benefits that need to be better identified and measured</a:t>
            </a:r>
          </a:p>
          <a:p>
            <a:pPr lvl="1"/>
            <a:r>
              <a:rPr lang="en-US" dirty="0" smtClean="0"/>
              <a:t>The 21</a:t>
            </a:r>
            <a:r>
              <a:rPr lang="en-US" baseline="30000" dirty="0" smtClean="0"/>
              <a:t>st</a:t>
            </a:r>
            <a:r>
              <a:rPr lang="en-US" dirty="0" smtClean="0"/>
              <a:t> Century Scholars Program has been a national model for student aid programs around the country for several years</a:t>
            </a:r>
          </a:p>
          <a:p>
            <a:pPr lvl="1"/>
            <a:r>
              <a:rPr lang="en-US" dirty="0" smtClean="0"/>
              <a:t>It is a well known and beloved program both in the eyes of the public and among policy makers</a:t>
            </a:r>
          </a:p>
          <a:p>
            <a:pPr lvl="1"/>
            <a:r>
              <a:rPr lang="en-US" dirty="0" smtClean="0"/>
              <a:t>Any changes to the program must be well reasoned and carefully implemented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Specific Legislative Charge</a:t>
            </a:r>
            <a:br>
              <a:rPr lang="en-US" sz="2400" dirty="0" smtClean="0"/>
            </a:br>
            <a:r>
              <a:rPr lang="en-US" sz="2400" dirty="0" smtClean="0"/>
              <a:t>The study must examine the following issues:</a:t>
            </a:r>
            <a:endParaRPr lang="en-US" sz="2400" dirty="0"/>
          </a:p>
        </p:txBody>
      </p:sp>
      <p:sp>
        <p:nvSpPr>
          <p:cNvPr id="3" name="Slide Number Placeholder 2"/>
          <p:cNvSpPr>
            <a:spLocks noGrp="1"/>
          </p:cNvSpPr>
          <p:nvPr>
            <p:ph type="sldNum" sz="quarter" idx="12"/>
          </p:nvPr>
        </p:nvSpPr>
        <p:spPr/>
        <p:txBody>
          <a:bodyPr/>
          <a:lstStyle/>
          <a:p>
            <a:fld id="{C0F8680B-5C5E-4555-B654-BA5118C1D9DF}" type="slidenum">
              <a:rPr lang="en-US" smtClean="0"/>
              <a:pPr/>
              <a:t>16</a:t>
            </a:fld>
            <a:endParaRPr lang="en-US"/>
          </a:p>
        </p:txBody>
      </p:sp>
      <p:sp>
        <p:nvSpPr>
          <p:cNvPr id="4" name="Content Placeholder 3"/>
          <p:cNvSpPr>
            <a:spLocks noGrp="1"/>
          </p:cNvSpPr>
          <p:nvPr>
            <p:ph sz="quarter" idx="1"/>
          </p:nvPr>
        </p:nvSpPr>
        <p:spPr/>
        <p:txBody>
          <a:bodyPr>
            <a:normAutofit fontScale="70000" lnSpcReduction="20000"/>
          </a:bodyPr>
          <a:lstStyle/>
          <a:p>
            <a:r>
              <a:rPr lang="en-US" b="1" dirty="0" smtClean="0"/>
              <a:t>IC 21-12-6-1</a:t>
            </a:r>
            <a:r>
              <a:rPr lang="en-US" dirty="0" smtClean="0"/>
              <a:t/>
            </a:r>
            <a:br>
              <a:rPr lang="en-US" dirty="0" smtClean="0"/>
            </a:br>
            <a:r>
              <a:rPr lang="en-US" b="1" dirty="0" smtClean="0"/>
              <a:t>Twenty-first century scholars program; established</a:t>
            </a:r>
            <a:br>
              <a:rPr lang="en-US" b="1" dirty="0" smtClean="0"/>
            </a:br>
            <a:r>
              <a:rPr lang="en-US" b="1" dirty="0" smtClean="0"/>
              <a:t>    </a:t>
            </a:r>
            <a:r>
              <a:rPr lang="en-US" dirty="0" smtClean="0"/>
              <a:t> Sec. 1. The twenty-first century scholars program is established to do the following:</a:t>
            </a:r>
            <a:br>
              <a:rPr lang="en-US" dirty="0" smtClean="0"/>
            </a:br>
            <a:r>
              <a:rPr lang="en-US" dirty="0" smtClean="0"/>
              <a:t>        (1) Reduce the number of students who withdraw from high school before graduation.</a:t>
            </a:r>
            <a:br>
              <a:rPr lang="en-US" dirty="0" smtClean="0"/>
            </a:br>
            <a:r>
              <a:rPr lang="en-US" dirty="0" smtClean="0"/>
              <a:t>        (2) Increase the number of students who are prepared to enter the workforce upon graduation.</a:t>
            </a:r>
            <a:br>
              <a:rPr lang="en-US" dirty="0" smtClean="0"/>
            </a:br>
            <a:r>
              <a:rPr lang="en-US" dirty="0" smtClean="0"/>
              <a:t>        (3) Increase the number of students entering postsecondary educational institutions in Indiana.</a:t>
            </a:r>
            <a:br>
              <a:rPr lang="en-US" dirty="0" smtClean="0"/>
            </a:br>
            <a:r>
              <a:rPr lang="en-US" dirty="0" smtClean="0"/>
              <a:t>        (4) Encourage eligible students to attend postsecondary educational institutions in Indiana by reducing the financial burden on the eligible students and their families.</a:t>
            </a:r>
            <a:br>
              <a:rPr lang="en-US" dirty="0" smtClean="0"/>
            </a:br>
            <a:r>
              <a:rPr lang="en-US" dirty="0" smtClean="0"/>
              <a:t>        (5) Decrease drug and alcohol abuse by encouraging higher educational pursuits.</a:t>
            </a:r>
            <a:br>
              <a:rPr lang="en-US" dirty="0" smtClean="0"/>
            </a:br>
            <a:r>
              <a:rPr lang="en-US" dirty="0" smtClean="0"/>
              <a:t>        (6) Increase individual economic vitality.</a:t>
            </a:r>
            <a:br>
              <a:rPr lang="en-US" dirty="0" smtClean="0"/>
            </a:br>
            <a:r>
              <a:rPr lang="en-US" dirty="0" smtClean="0"/>
              <a:t>        (7) Improve the overall quality of life for many Indiana residents.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Recommendations</a:t>
            </a:r>
            <a:endParaRPr lang="en-US" sz="2400" dirty="0"/>
          </a:p>
        </p:txBody>
      </p:sp>
      <p:sp>
        <p:nvSpPr>
          <p:cNvPr id="3" name="Slide Number Placeholder 2"/>
          <p:cNvSpPr>
            <a:spLocks noGrp="1"/>
          </p:cNvSpPr>
          <p:nvPr>
            <p:ph type="sldNum" sz="quarter" idx="12"/>
          </p:nvPr>
        </p:nvSpPr>
        <p:spPr/>
        <p:txBody>
          <a:bodyPr/>
          <a:lstStyle/>
          <a:p>
            <a:fld id="{C0F8680B-5C5E-4555-B654-BA5118C1D9DF}" type="slidenum">
              <a:rPr lang="en-US" smtClean="0"/>
              <a:pPr/>
              <a:t>17</a:t>
            </a:fld>
            <a:endParaRPr lang="en-US"/>
          </a:p>
        </p:txBody>
      </p:sp>
      <p:sp>
        <p:nvSpPr>
          <p:cNvPr id="4" name="Content Placeholder 3"/>
          <p:cNvSpPr>
            <a:spLocks noGrp="1"/>
          </p:cNvSpPr>
          <p:nvPr>
            <p:ph sz="quarter" idx="1"/>
          </p:nvPr>
        </p:nvSpPr>
        <p:spPr/>
        <p:txBody>
          <a:bodyPr>
            <a:normAutofit lnSpcReduction="10000"/>
          </a:bodyPr>
          <a:lstStyle/>
          <a:p>
            <a:r>
              <a:rPr lang="en-US" dirty="0" smtClean="0"/>
              <a:t>The 21</a:t>
            </a:r>
            <a:r>
              <a:rPr lang="en-US" baseline="30000" dirty="0" smtClean="0"/>
              <a:t>st</a:t>
            </a:r>
            <a:r>
              <a:rPr lang="en-US" dirty="0" smtClean="0"/>
              <a:t> Century Scholars Program must refocus itself as a program intended to raise the ability, aspiration and preparation of low income students to be good citizens, complete high school, attend and be successful in college, and successful in life</a:t>
            </a:r>
          </a:p>
          <a:p>
            <a:r>
              <a:rPr lang="en-US" dirty="0" smtClean="0"/>
              <a:t>All administrators of the program must improve their  delivery and efficacy of program services from enrollment in the program to college completion</a:t>
            </a:r>
          </a:p>
          <a:p>
            <a:r>
              <a:rPr lang="en-US" dirty="0" smtClean="0"/>
              <a:t>All participants in the program must commit to participating in the programs designed for their benefit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Recommendations</a:t>
            </a:r>
            <a:endParaRPr lang="en-US" sz="2400" dirty="0"/>
          </a:p>
        </p:txBody>
      </p:sp>
      <p:sp>
        <p:nvSpPr>
          <p:cNvPr id="3" name="Slide Number Placeholder 2"/>
          <p:cNvSpPr>
            <a:spLocks noGrp="1"/>
          </p:cNvSpPr>
          <p:nvPr>
            <p:ph type="sldNum" sz="quarter" idx="12"/>
          </p:nvPr>
        </p:nvSpPr>
        <p:spPr/>
        <p:txBody>
          <a:bodyPr/>
          <a:lstStyle/>
          <a:p>
            <a:fld id="{C0F8680B-5C5E-4555-B654-BA5118C1D9DF}" type="slidenum">
              <a:rPr lang="en-US" smtClean="0"/>
              <a:pPr/>
              <a:t>18</a:t>
            </a:fld>
            <a:endParaRPr lang="en-US"/>
          </a:p>
        </p:txBody>
      </p:sp>
      <p:sp>
        <p:nvSpPr>
          <p:cNvPr id="4" name="Content Placeholder 3"/>
          <p:cNvSpPr>
            <a:spLocks noGrp="1"/>
          </p:cNvSpPr>
          <p:nvPr>
            <p:ph sz="quarter" idx="1"/>
          </p:nvPr>
        </p:nvSpPr>
        <p:spPr/>
        <p:txBody>
          <a:bodyPr>
            <a:normAutofit/>
          </a:bodyPr>
          <a:lstStyle/>
          <a:p>
            <a:r>
              <a:rPr lang="en-US" dirty="0" smtClean="0"/>
              <a:t>The fidelity of the 21</a:t>
            </a:r>
            <a:r>
              <a:rPr lang="en-US" baseline="30000" dirty="0" smtClean="0"/>
              <a:t>st</a:t>
            </a:r>
            <a:r>
              <a:rPr lang="en-US" dirty="0" smtClean="0"/>
              <a:t> Century Scholars Program must be maintained through rigorous monitoring of enrollment and participation</a:t>
            </a:r>
          </a:p>
          <a:p>
            <a:r>
              <a:rPr lang="en-US" dirty="0" smtClean="0"/>
              <a:t>The fiscal environment of the state and burgeoning enrollment in the program lead to an inescapable conclusion that Indiana must consider a means test for 21</a:t>
            </a:r>
            <a:r>
              <a:rPr lang="en-US" baseline="30000" dirty="0" smtClean="0"/>
              <a:t>st</a:t>
            </a:r>
            <a:r>
              <a:rPr lang="en-US" dirty="0" smtClean="0"/>
              <a:t> Century Scholars students as they attend college.  Further study is needed.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Specific Legislative Charge</a:t>
            </a:r>
            <a:br>
              <a:rPr lang="en-US" sz="2400" dirty="0" smtClean="0"/>
            </a:br>
            <a:r>
              <a:rPr lang="en-US" sz="2400" dirty="0" smtClean="0"/>
              <a:t>The study must examine the following issues:</a:t>
            </a:r>
            <a:endParaRPr lang="en-US" sz="2400" dirty="0"/>
          </a:p>
        </p:txBody>
      </p:sp>
      <p:sp>
        <p:nvSpPr>
          <p:cNvPr id="3" name="Content Placeholder 2"/>
          <p:cNvSpPr>
            <a:spLocks noGrp="1"/>
          </p:cNvSpPr>
          <p:nvPr>
            <p:ph sz="quarter" idx="1"/>
          </p:nvPr>
        </p:nvSpPr>
        <p:spPr/>
        <p:txBody>
          <a:bodyPr>
            <a:normAutofit fontScale="92500" lnSpcReduction="10000"/>
          </a:bodyPr>
          <a:lstStyle/>
          <a:p>
            <a:pPr>
              <a:buNone/>
            </a:pPr>
            <a:endParaRPr lang="en-US" dirty="0" smtClean="0"/>
          </a:p>
          <a:p>
            <a:pPr>
              <a:buNone/>
            </a:pPr>
            <a:r>
              <a:rPr lang="en-US" dirty="0" smtClean="0"/>
              <a:t>5) Scholarships and awards provided for members of the military and national guard.</a:t>
            </a:r>
          </a:p>
          <a:p>
            <a:pPr lvl="1"/>
            <a:r>
              <a:rPr lang="en-US" dirty="0" smtClean="0"/>
              <a:t>Substantial financial aid is available from the federal and state governments for current and former members of the military and their families</a:t>
            </a:r>
          </a:p>
          <a:p>
            <a:pPr lvl="1"/>
            <a:r>
              <a:rPr lang="en-US" dirty="0" smtClean="0"/>
              <a:t>Coordination of these awards is minimal and needs to be improved</a:t>
            </a:r>
          </a:p>
          <a:p>
            <a:pPr lvl="1"/>
            <a:r>
              <a:rPr lang="en-US" dirty="0" smtClean="0"/>
              <a:t>The SSACI programs for military families is financed by SSACI, but administered by the IDVA and National Guard</a:t>
            </a:r>
          </a:p>
          <a:p>
            <a:pPr lvl="1"/>
            <a:r>
              <a:rPr lang="en-US" dirty="0" smtClean="0"/>
              <a:t>The recommendation is the fiscal and administrative duties should be assigned to one entity –that is, either these are student aid programs administered by SSACI and follow SSACI policies, or they are military benefits administered by the appropriate military agency</a:t>
            </a:r>
          </a:p>
          <a:p>
            <a:pPr lvl="1"/>
            <a:endParaRPr lang="en-US" dirty="0" smtClean="0"/>
          </a:p>
          <a:p>
            <a:pPr>
              <a:buNone/>
            </a:pPr>
            <a:endParaRPr lang="en-US" dirty="0" smtClean="0"/>
          </a:p>
          <a:p>
            <a:pPr>
              <a:buNone/>
            </a:pPr>
            <a:endParaRPr lang="en-US" dirty="0" smtClean="0"/>
          </a:p>
        </p:txBody>
      </p:sp>
      <p:sp>
        <p:nvSpPr>
          <p:cNvPr id="4" name="Slide Number Placeholder 3"/>
          <p:cNvSpPr>
            <a:spLocks noGrp="1"/>
          </p:cNvSpPr>
          <p:nvPr>
            <p:ph type="sldNum" sz="quarter" idx="12"/>
          </p:nvPr>
        </p:nvSpPr>
        <p:spPr/>
        <p:txBody>
          <a:bodyPr/>
          <a:lstStyle/>
          <a:p>
            <a:fld id="{C0F8680B-5C5E-4555-B654-BA5118C1D9DF}"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 1001-2009(</a:t>
            </a:r>
            <a:r>
              <a:rPr lang="en-US" dirty="0" err="1" smtClean="0"/>
              <a:t>ss</a:t>
            </a:r>
            <a:r>
              <a:rPr lang="en-US" dirty="0" smtClean="0"/>
              <a:t>) SECTION 489</a:t>
            </a:r>
            <a:endParaRPr lang="en-US" dirty="0"/>
          </a:p>
        </p:txBody>
      </p:sp>
      <p:sp>
        <p:nvSpPr>
          <p:cNvPr id="3" name="Content Placeholder 2"/>
          <p:cNvSpPr>
            <a:spLocks noGrp="1"/>
          </p:cNvSpPr>
          <p:nvPr>
            <p:ph sz="quarter" idx="1"/>
          </p:nvPr>
        </p:nvSpPr>
        <p:spPr>
          <a:xfrm>
            <a:off x="301752" y="2438400"/>
            <a:ext cx="8503920" cy="3660648"/>
          </a:xfrm>
        </p:spPr>
        <p:txBody>
          <a:bodyPr/>
          <a:lstStyle/>
          <a:p>
            <a:pPr>
              <a:buNone/>
            </a:pPr>
            <a:r>
              <a:rPr lang="en-US" dirty="0" smtClean="0"/>
              <a:t>   “</a:t>
            </a:r>
            <a:r>
              <a:rPr lang="en-US" i="1" dirty="0" smtClean="0"/>
              <a:t>The commission for higher education with the assistance of the state student assistance commission shall study the funding of college scholarship programs provided by the state student assistance commission and the state's public universities</a:t>
            </a:r>
            <a:r>
              <a:rPr lang="en-US" dirty="0" smtClean="0"/>
              <a:t>.” </a:t>
            </a:r>
            <a:endParaRPr lang="en-US" dirty="0"/>
          </a:p>
        </p:txBody>
      </p:sp>
      <p:sp>
        <p:nvSpPr>
          <p:cNvPr id="4" name="Slide Number Placeholder 3"/>
          <p:cNvSpPr>
            <a:spLocks noGrp="1"/>
          </p:cNvSpPr>
          <p:nvPr>
            <p:ph type="sldNum" sz="quarter" idx="12"/>
          </p:nvPr>
        </p:nvSpPr>
        <p:spPr/>
        <p:txBody>
          <a:bodyPr/>
          <a:lstStyle/>
          <a:p>
            <a:fld id="{C0F8680B-5C5E-4555-B654-BA5118C1D9DF}"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Specific Legislative Charge</a:t>
            </a:r>
            <a:br>
              <a:rPr lang="en-US" sz="2400" dirty="0" smtClean="0"/>
            </a:br>
            <a:r>
              <a:rPr lang="en-US" sz="2400" dirty="0" smtClean="0"/>
              <a:t>The study must examine the following issues:</a:t>
            </a:r>
            <a:endParaRPr lang="en-US" sz="2400" dirty="0"/>
          </a:p>
        </p:txBody>
      </p:sp>
      <p:sp>
        <p:nvSpPr>
          <p:cNvPr id="3" name="Slide Number Placeholder 2"/>
          <p:cNvSpPr>
            <a:spLocks noGrp="1"/>
          </p:cNvSpPr>
          <p:nvPr>
            <p:ph type="sldNum" sz="quarter" idx="12"/>
          </p:nvPr>
        </p:nvSpPr>
        <p:spPr/>
        <p:txBody>
          <a:bodyPr/>
          <a:lstStyle/>
          <a:p>
            <a:fld id="{C0F8680B-5C5E-4555-B654-BA5118C1D9DF}" type="slidenum">
              <a:rPr lang="en-US" smtClean="0"/>
              <a:pPr/>
              <a:t>20</a:t>
            </a:fld>
            <a:endParaRPr lang="en-US"/>
          </a:p>
        </p:txBody>
      </p:sp>
      <p:sp>
        <p:nvSpPr>
          <p:cNvPr id="4" name="Content Placeholder 3"/>
          <p:cNvSpPr>
            <a:spLocks noGrp="1"/>
          </p:cNvSpPr>
          <p:nvPr>
            <p:ph sz="quarter" idx="1"/>
          </p:nvPr>
        </p:nvSpPr>
        <p:spPr/>
        <p:txBody>
          <a:bodyPr>
            <a:normAutofit lnSpcReduction="10000"/>
          </a:bodyPr>
          <a:lstStyle/>
          <a:p>
            <a:pPr>
              <a:buNone/>
            </a:pPr>
            <a:r>
              <a:rPr lang="en-US" dirty="0" smtClean="0"/>
              <a:t>6) Scholarships and awards provided to the individuals being held in state correctional facilities.</a:t>
            </a:r>
          </a:p>
          <a:p>
            <a:pPr lvl="1"/>
            <a:r>
              <a:rPr lang="en-US" dirty="0" smtClean="0"/>
              <a:t>There is a positive public policy rationale to funding education for incarcerated prisoners at taxpayer expense </a:t>
            </a:r>
          </a:p>
          <a:p>
            <a:pPr lvl="2"/>
            <a:r>
              <a:rPr lang="en-US" dirty="0" smtClean="0"/>
              <a:t>Reduced recidivism, good behavior in correctional institutions, job prospects upon release, time off sentence for education attainment</a:t>
            </a:r>
          </a:p>
          <a:p>
            <a:pPr lvl="1"/>
            <a:r>
              <a:rPr lang="en-US" dirty="0" smtClean="0"/>
              <a:t>Paying for prisoner education through SSACI has several disadvantages</a:t>
            </a:r>
          </a:p>
          <a:p>
            <a:pPr lvl="2"/>
            <a:r>
              <a:rPr lang="en-US" dirty="0" smtClean="0"/>
              <a:t>Limited academic offerings because of SSACI rules</a:t>
            </a:r>
          </a:p>
          <a:p>
            <a:pPr lvl="2"/>
            <a:r>
              <a:rPr lang="en-US" dirty="0" smtClean="0"/>
              <a:t>Deadlines and SSACI procedures including March 10 deadline and inconsistent funding levels across institutions</a:t>
            </a:r>
          </a:p>
          <a:p>
            <a:pPr lvl="1"/>
            <a:r>
              <a:rPr lang="en-US" dirty="0" smtClean="0"/>
              <a:t>State should consider funding prisoner education through the Indiana Department of Corrections </a:t>
            </a:r>
          </a:p>
          <a:p>
            <a:pPr lvl="2"/>
            <a:endParaRPr lang="en-US" dirty="0" smtClean="0"/>
          </a:p>
          <a:p>
            <a:pPr>
              <a:buNone/>
            </a:pPr>
            <a:endParaRPr lang="en-US" dirty="0" smtClean="0"/>
          </a:p>
          <a:p>
            <a:pPr>
              <a:buNone/>
            </a:pPr>
            <a:endParaRPr 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Slide Number Placeholder 2"/>
          <p:cNvSpPr>
            <a:spLocks noGrp="1"/>
          </p:cNvSpPr>
          <p:nvPr>
            <p:ph type="sldNum" sz="quarter" idx="12"/>
          </p:nvPr>
        </p:nvSpPr>
        <p:spPr/>
        <p:txBody>
          <a:bodyPr/>
          <a:lstStyle/>
          <a:p>
            <a:fld id="{C0F8680B-5C5E-4555-B654-BA5118C1D9DF}" type="slidenum">
              <a:rPr lang="en-US" smtClean="0"/>
              <a:pPr/>
              <a:t>21</a:t>
            </a:fld>
            <a:endParaRPr lang="en-US"/>
          </a:p>
        </p:txBody>
      </p:sp>
      <p:sp>
        <p:nvSpPr>
          <p:cNvPr id="4" name="Content Placeholder 3"/>
          <p:cNvSpPr>
            <a:spLocks noGrp="1"/>
          </p:cNvSpPr>
          <p:nvPr>
            <p:ph sz="quarter" idx="1"/>
          </p:nvPr>
        </p:nvSpPr>
        <p:spPr/>
        <p:txBody>
          <a:bodyPr/>
          <a:lstStyle/>
          <a:p>
            <a:endParaRPr lang="en-US" dirty="0" smtClean="0"/>
          </a:p>
          <a:p>
            <a:r>
              <a:rPr lang="en-US" dirty="0" smtClean="0"/>
              <a:t>CHE and SSACI staff will complete white paper</a:t>
            </a:r>
          </a:p>
          <a:p>
            <a:r>
              <a:rPr lang="en-US" dirty="0" smtClean="0"/>
              <a:t>CHE will hold executive committee meeting to act on the white paper </a:t>
            </a:r>
            <a:r>
              <a:rPr lang="en-US" smtClean="0"/>
              <a:t>before June 30, 2010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Caveats</a:t>
            </a:r>
            <a:endParaRPr lang="en-US" dirty="0"/>
          </a:p>
        </p:txBody>
      </p:sp>
      <p:sp>
        <p:nvSpPr>
          <p:cNvPr id="3" name="Slide Number Placeholder 2"/>
          <p:cNvSpPr>
            <a:spLocks noGrp="1"/>
          </p:cNvSpPr>
          <p:nvPr>
            <p:ph type="sldNum" sz="quarter" idx="12"/>
          </p:nvPr>
        </p:nvSpPr>
        <p:spPr/>
        <p:txBody>
          <a:bodyPr/>
          <a:lstStyle/>
          <a:p>
            <a:fld id="{C0F8680B-5C5E-4555-B654-BA5118C1D9DF}" type="slidenum">
              <a:rPr lang="en-US" smtClean="0"/>
              <a:pPr/>
              <a:t>3</a:t>
            </a:fld>
            <a:endParaRPr lang="en-US"/>
          </a:p>
        </p:txBody>
      </p:sp>
      <p:sp>
        <p:nvSpPr>
          <p:cNvPr id="4" name="Content Placeholder 3"/>
          <p:cNvSpPr>
            <a:spLocks noGrp="1"/>
          </p:cNvSpPr>
          <p:nvPr>
            <p:ph sz="quarter" idx="1"/>
          </p:nvPr>
        </p:nvSpPr>
        <p:spPr>
          <a:xfrm>
            <a:off x="301752" y="1527048"/>
            <a:ext cx="8503920" cy="4797552"/>
          </a:xfrm>
        </p:spPr>
        <p:txBody>
          <a:bodyPr>
            <a:normAutofit/>
          </a:bodyPr>
          <a:lstStyle/>
          <a:p>
            <a:r>
              <a:rPr lang="en-US" sz="2400" dirty="0" smtClean="0"/>
              <a:t>The study is due June 30, 2010, and will be delivered to the State Budget Committee.  Today is intended to seek Commission endorsement of the policy direction presented</a:t>
            </a:r>
          </a:p>
          <a:p>
            <a:r>
              <a:rPr lang="en-US" sz="2400" dirty="0" smtClean="0"/>
              <a:t>The specific questions asked in the legislative charge will be addressed</a:t>
            </a:r>
          </a:p>
          <a:p>
            <a:r>
              <a:rPr lang="en-US" sz="2400" dirty="0" smtClean="0"/>
              <a:t>The study has also raised many complicated and important issues that cannot all be addressed given the limited resources and time, but beg for further investigation </a:t>
            </a:r>
          </a:p>
          <a:p>
            <a:r>
              <a:rPr lang="en-US" sz="2400" dirty="0" smtClean="0"/>
              <a:t>Study has found significant gaps in the data connecting financial aid to student achievement that must be addressed</a:t>
            </a:r>
          </a:p>
          <a:p>
            <a:r>
              <a:rPr lang="en-US" sz="2400" dirty="0" smtClean="0"/>
              <a:t>Ongoing study of these issues should be a regular  practice</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2400" dirty="0" smtClean="0"/>
              <a:t>Specific Legislative Charge</a:t>
            </a:r>
            <a:br>
              <a:rPr lang="en-US" sz="2400" dirty="0" smtClean="0"/>
            </a:br>
            <a:r>
              <a:rPr lang="en-US" sz="2400" dirty="0" smtClean="0"/>
              <a:t>The study must examine the following issues:</a:t>
            </a:r>
            <a:endParaRPr lang="en-US" sz="2400" dirty="0"/>
          </a:p>
        </p:txBody>
      </p:sp>
      <p:sp>
        <p:nvSpPr>
          <p:cNvPr id="2" name="Content Placeholder 1"/>
          <p:cNvSpPr>
            <a:spLocks noGrp="1"/>
          </p:cNvSpPr>
          <p:nvPr>
            <p:ph sz="quarter" idx="1"/>
          </p:nvPr>
        </p:nvSpPr>
        <p:spPr>
          <a:xfrm>
            <a:off x="301752" y="1295400"/>
            <a:ext cx="8503920" cy="4953000"/>
          </a:xfrm>
        </p:spPr>
        <p:txBody>
          <a:bodyPr>
            <a:normAutofit/>
          </a:bodyPr>
          <a:lstStyle/>
          <a:p>
            <a:pPr>
              <a:buNone/>
            </a:pPr>
            <a:endParaRPr lang="en-US" dirty="0" smtClean="0"/>
          </a:p>
          <a:p>
            <a:pPr marL="514350" indent="-514350">
              <a:buNone/>
            </a:pPr>
            <a:r>
              <a:rPr lang="en-US" dirty="0" smtClean="0"/>
              <a:t>	The limits established for awards and the differences between the limits established for private and public universities.</a:t>
            </a:r>
          </a:p>
          <a:p>
            <a:pPr marL="788670" lvl="1" indent="-514350">
              <a:buNone/>
            </a:pPr>
            <a:r>
              <a:rPr lang="en-US" dirty="0" smtClean="0"/>
              <a:t>	1. Award Methodology: SSACI calculates awards caps (limits) through FAFSA data, Federal PC/EFC calculation and budget rationing</a:t>
            </a:r>
          </a:p>
          <a:p>
            <a:pPr marL="788670" lvl="1" indent="-514350">
              <a:buNone/>
            </a:pPr>
            <a:r>
              <a:rPr lang="en-US" dirty="0" smtClean="0"/>
              <a:t>	2. Timing of awards: Award caps announced typically sometime between March and June</a:t>
            </a:r>
          </a:p>
          <a:p>
            <a:pPr marL="788670" lvl="1" indent="-514350">
              <a:buNone/>
            </a:pPr>
            <a:r>
              <a:rPr lang="en-US" dirty="0" smtClean="0"/>
              <a:t>	3. Public / Private cap differences</a:t>
            </a:r>
          </a:p>
          <a:p>
            <a:pPr marL="788670" lvl="1" indent="-514350">
              <a:buNone/>
            </a:pPr>
            <a:r>
              <a:rPr lang="en-US" dirty="0" smtClean="0"/>
              <a:t>	4. Efficacy: Are we distributing awards to the right students, and are the awards leading to access and completion</a:t>
            </a:r>
          </a:p>
        </p:txBody>
      </p:sp>
      <p:sp>
        <p:nvSpPr>
          <p:cNvPr id="4" name="Slide Number Placeholder 3"/>
          <p:cNvSpPr>
            <a:spLocks noGrp="1"/>
          </p:cNvSpPr>
          <p:nvPr>
            <p:ph type="sldNum" sz="quarter" idx="12"/>
          </p:nvPr>
        </p:nvSpPr>
        <p:spPr/>
        <p:txBody>
          <a:bodyPr/>
          <a:lstStyle/>
          <a:p>
            <a:fld id="{C0F8680B-5C5E-4555-B654-BA5118C1D9DF}"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Slide Number Placeholder 2"/>
          <p:cNvSpPr>
            <a:spLocks noGrp="1"/>
          </p:cNvSpPr>
          <p:nvPr>
            <p:ph type="sldNum" sz="quarter" idx="12"/>
          </p:nvPr>
        </p:nvSpPr>
        <p:spPr/>
        <p:txBody>
          <a:bodyPr/>
          <a:lstStyle/>
          <a:p>
            <a:fld id="{C0F8680B-5C5E-4555-B654-BA5118C1D9DF}" type="slidenum">
              <a:rPr lang="en-US" smtClean="0"/>
              <a:pPr/>
              <a:t>5</a:t>
            </a:fld>
            <a:endParaRPr lang="en-US"/>
          </a:p>
        </p:txBody>
      </p:sp>
      <p:sp>
        <p:nvSpPr>
          <p:cNvPr id="4" name="Content Placeholder 3"/>
          <p:cNvSpPr>
            <a:spLocks noGrp="1"/>
          </p:cNvSpPr>
          <p:nvPr>
            <p:ph sz="quarter" idx="1"/>
          </p:nvPr>
        </p:nvSpPr>
        <p:spPr/>
        <p:txBody>
          <a:bodyPr/>
          <a:lstStyle/>
          <a:p>
            <a:r>
              <a:rPr lang="en-US" dirty="0" smtClean="0"/>
              <a:t>Methodology</a:t>
            </a:r>
          </a:p>
          <a:p>
            <a:pPr lvl="1"/>
            <a:r>
              <a:rPr lang="en-US" dirty="0" smtClean="0"/>
              <a:t>SSACI should continue to use the existing methodology</a:t>
            </a:r>
          </a:p>
          <a:p>
            <a:pPr lvl="2"/>
            <a:endParaRPr lang="en-US" dirty="0" smtClean="0"/>
          </a:p>
          <a:p>
            <a:pPr lvl="2">
              <a:buNone/>
            </a:pPr>
            <a:r>
              <a:rPr lang="en-US" dirty="0" smtClean="0"/>
              <a:t>Tuition &amp; fees (caps) – Ability to pay (PC/EFC) = Grant amounts</a:t>
            </a:r>
          </a:p>
          <a:p>
            <a:pPr lvl="2"/>
            <a:endParaRPr lang="en-US" dirty="0" smtClean="0"/>
          </a:p>
          <a:p>
            <a:pPr lvl="2"/>
            <a:r>
              <a:rPr lang="en-US" dirty="0" smtClean="0"/>
              <a:t>Caps are necessary device to ration funds and no better policy discovered in the study</a:t>
            </a:r>
          </a:p>
          <a:p>
            <a:pPr lvl="2"/>
            <a:r>
              <a:rPr lang="en-US" dirty="0" smtClean="0"/>
              <a:t>FAFSA (generates  PC/EFC) is a valuable tool for both collecting data and identifying relative need</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Slide Number Placeholder 2"/>
          <p:cNvSpPr>
            <a:spLocks noGrp="1"/>
          </p:cNvSpPr>
          <p:nvPr>
            <p:ph type="sldNum" sz="quarter" idx="12"/>
          </p:nvPr>
        </p:nvSpPr>
        <p:spPr/>
        <p:txBody>
          <a:bodyPr/>
          <a:lstStyle/>
          <a:p>
            <a:fld id="{C0F8680B-5C5E-4555-B654-BA5118C1D9DF}" type="slidenum">
              <a:rPr lang="en-US" smtClean="0"/>
              <a:pPr/>
              <a:t>6</a:t>
            </a:fld>
            <a:endParaRPr lang="en-US"/>
          </a:p>
        </p:txBody>
      </p:sp>
      <p:sp>
        <p:nvSpPr>
          <p:cNvPr id="4" name="Content Placeholder 3"/>
          <p:cNvSpPr>
            <a:spLocks noGrp="1"/>
          </p:cNvSpPr>
          <p:nvPr>
            <p:ph sz="quarter" idx="1"/>
          </p:nvPr>
        </p:nvSpPr>
        <p:spPr/>
        <p:txBody>
          <a:bodyPr>
            <a:normAutofit fontScale="92500"/>
          </a:bodyPr>
          <a:lstStyle/>
          <a:p>
            <a:r>
              <a:rPr lang="en-US" dirty="0" smtClean="0"/>
              <a:t>Timing of awards</a:t>
            </a:r>
          </a:p>
          <a:p>
            <a:pPr lvl="1"/>
            <a:r>
              <a:rPr lang="en-US" dirty="0" smtClean="0"/>
              <a:t>The sooner awards can be announced the better for families and colleges</a:t>
            </a:r>
          </a:p>
          <a:p>
            <a:pPr lvl="2"/>
            <a:r>
              <a:rPr lang="en-US" dirty="0" smtClean="0"/>
              <a:t>Students and parents want transparency and financial planning ability</a:t>
            </a:r>
          </a:p>
          <a:p>
            <a:pPr lvl="2"/>
            <a:r>
              <a:rPr lang="en-US" dirty="0" smtClean="0"/>
              <a:t>Colleges want to compete for students with financial aid packages</a:t>
            </a:r>
          </a:p>
          <a:p>
            <a:pPr lvl="1"/>
            <a:r>
              <a:rPr lang="en-US" dirty="0" smtClean="0"/>
              <a:t>SSACI desires to wait crucial information is known</a:t>
            </a:r>
          </a:p>
          <a:p>
            <a:pPr lvl="2"/>
            <a:r>
              <a:rPr lang="en-US" dirty="0" smtClean="0"/>
              <a:t>FAFSA’s aren’t filed until March 10 – then know relative need of students</a:t>
            </a:r>
          </a:p>
          <a:p>
            <a:pPr lvl="2"/>
            <a:r>
              <a:rPr lang="en-US" dirty="0" smtClean="0"/>
              <a:t>State budget is not passed until April (sometimes later) and concerns over mid-year budget adjustments</a:t>
            </a:r>
          </a:p>
          <a:p>
            <a:pPr lvl="2"/>
            <a:r>
              <a:rPr lang="en-US" dirty="0" smtClean="0"/>
              <a:t>Enrollment data is better  over time</a:t>
            </a:r>
          </a:p>
          <a:p>
            <a:pPr lvl="1"/>
            <a:r>
              <a:rPr lang="en-US" dirty="0" smtClean="0"/>
              <a:t>Federal NPC requirements and a useful and widely available College Cost Estimator would ease some concerns over late announcements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Slide Number Placeholder 2"/>
          <p:cNvSpPr>
            <a:spLocks noGrp="1"/>
          </p:cNvSpPr>
          <p:nvPr>
            <p:ph type="sldNum" sz="quarter" idx="12"/>
          </p:nvPr>
        </p:nvSpPr>
        <p:spPr/>
        <p:txBody>
          <a:bodyPr/>
          <a:lstStyle/>
          <a:p>
            <a:fld id="{C0F8680B-5C5E-4555-B654-BA5118C1D9DF}" type="slidenum">
              <a:rPr lang="en-US" smtClean="0"/>
              <a:pPr/>
              <a:t>7</a:t>
            </a:fld>
            <a:endParaRPr lang="en-US"/>
          </a:p>
        </p:txBody>
      </p:sp>
      <p:sp>
        <p:nvSpPr>
          <p:cNvPr id="4" name="Content Placeholder 3"/>
          <p:cNvSpPr>
            <a:spLocks noGrp="1"/>
          </p:cNvSpPr>
          <p:nvPr>
            <p:ph sz="quarter" idx="1"/>
          </p:nvPr>
        </p:nvSpPr>
        <p:spPr/>
        <p:txBody>
          <a:bodyPr>
            <a:normAutofit lnSpcReduction="10000"/>
          </a:bodyPr>
          <a:lstStyle/>
          <a:p>
            <a:r>
              <a:rPr lang="en-US" dirty="0" smtClean="0"/>
              <a:t>Public / Private caps</a:t>
            </a:r>
          </a:p>
          <a:p>
            <a:pPr lvl="1"/>
            <a:r>
              <a:rPr lang="en-US" dirty="0" smtClean="0"/>
              <a:t>Students should be able to continue to take SSACI awards to public or private colleges</a:t>
            </a:r>
          </a:p>
          <a:p>
            <a:pPr lvl="1"/>
            <a:r>
              <a:rPr lang="en-US" dirty="0" smtClean="0"/>
              <a:t>The private colleges are an integral part of Indiana higher education system and SSACI grants afford students some choice in college selection</a:t>
            </a:r>
          </a:p>
          <a:p>
            <a:pPr lvl="1"/>
            <a:r>
              <a:rPr lang="en-US" dirty="0" smtClean="0"/>
              <a:t>SSACI should apply consistent methodology across programs</a:t>
            </a:r>
          </a:p>
          <a:p>
            <a:pPr lvl="1"/>
            <a:r>
              <a:rPr lang="en-US" dirty="0" smtClean="0"/>
              <a:t>The difference in the award cap between public and private colleges should continue existing state policy – a higher award to a student attending a private school is acceptable because there is no state subsidy to private school</a:t>
            </a:r>
          </a:p>
          <a:p>
            <a:pPr lvl="1"/>
            <a:r>
              <a:rPr lang="en-US" dirty="0" smtClean="0"/>
              <a:t>[Recommend no changes in state policy for proprietary colleges – more study is needed]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Slide Number Placeholder 2"/>
          <p:cNvSpPr>
            <a:spLocks noGrp="1"/>
          </p:cNvSpPr>
          <p:nvPr>
            <p:ph type="sldNum" sz="quarter" idx="12"/>
          </p:nvPr>
        </p:nvSpPr>
        <p:spPr/>
        <p:txBody>
          <a:bodyPr/>
          <a:lstStyle/>
          <a:p>
            <a:fld id="{C0F8680B-5C5E-4555-B654-BA5118C1D9DF}" type="slidenum">
              <a:rPr lang="en-US" smtClean="0"/>
              <a:pPr/>
              <a:t>8</a:t>
            </a:fld>
            <a:endParaRPr lang="en-US"/>
          </a:p>
        </p:txBody>
      </p:sp>
      <p:sp>
        <p:nvSpPr>
          <p:cNvPr id="4" name="Content Placeholder 3"/>
          <p:cNvSpPr>
            <a:spLocks noGrp="1"/>
          </p:cNvSpPr>
          <p:nvPr>
            <p:ph sz="quarter" idx="1"/>
          </p:nvPr>
        </p:nvSpPr>
        <p:spPr/>
        <p:txBody>
          <a:bodyPr/>
          <a:lstStyle/>
          <a:p>
            <a:r>
              <a:rPr lang="en-US" dirty="0" smtClean="0"/>
              <a:t>Efficacy: Are we distributing awards to the right students, and are the awards leading to access and completion</a:t>
            </a:r>
          </a:p>
          <a:p>
            <a:pPr lvl="1"/>
            <a:r>
              <a:rPr lang="en-US" dirty="0" smtClean="0"/>
              <a:t>The answer is … Incomplete</a:t>
            </a:r>
          </a:p>
          <a:p>
            <a:pPr lvl="1"/>
            <a:r>
              <a:rPr lang="en-US" dirty="0" smtClean="0"/>
              <a:t>Significant gaps in data</a:t>
            </a:r>
          </a:p>
          <a:p>
            <a:pPr lvl="2"/>
            <a:r>
              <a:rPr lang="en-US" dirty="0" smtClean="0"/>
              <a:t>Existing DOE, SSACI, CHE and DWD data must be married</a:t>
            </a:r>
          </a:p>
          <a:p>
            <a:pPr lvl="2"/>
            <a:r>
              <a:rPr lang="en-US" dirty="0" smtClean="0"/>
              <a:t>Additional data must be identified and collected</a:t>
            </a:r>
          </a:p>
          <a:p>
            <a:pPr lvl="2"/>
            <a:r>
              <a:rPr lang="en-US" dirty="0" smtClean="0"/>
              <a:t>Time and resources must be garnered to study this further</a:t>
            </a:r>
          </a:p>
          <a:p>
            <a:pPr lvl="2"/>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Specific Legislative Charge</a:t>
            </a:r>
            <a:br>
              <a:rPr lang="en-US" sz="2400" dirty="0" smtClean="0"/>
            </a:br>
            <a:r>
              <a:rPr lang="en-US" sz="2400" dirty="0" smtClean="0"/>
              <a:t>The study must examine the following issues:</a:t>
            </a:r>
            <a:endParaRPr lang="en-US" sz="2400" dirty="0"/>
          </a:p>
        </p:txBody>
      </p:sp>
      <p:sp>
        <p:nvSpPr>
          <p:cNvPr id="3" name="Slide Number Placeholder 2"/>
          <p:cNvSpPr>
            <a:spLocks noGrp="1"/>
          </p:cNvSpPr>
          <p:nvPr>
            <p:ph type="sldNum" sz="quarter" idx="12"/>
          </p:nvPr>
        </p:nvSpPr>
        <p:spPr/>
        <p:txBody>
          <a:bodyPr/>
          <a:lstStyle/>
          <a:p>
            <a:fld id="{C0F8680B-5C5E-4555-B654-BA5118C1D9DF}" type="slidenum">
              <a:rPr lang="en-US" smtClean="0"/>
              <a:pPr/>
              <a:t>9</a:t>
            </a:fld>
            <a:endParaRPr lang="en-US"/>
          </a:p>
        </p:txBody>
      </p:sp>
      <p:sp>
        <p:nvSpPr>
          <p:cNvPr id="4" name="Content Placeholder 3"/>
          <p:cNvSpPr>
            <a:spLocks noGrp="1"/>
          </p:cNvSpPr>
          <p:nvPr>
            <p:ph sz="quarter" idx="1"/>
          </p:nvPr>
        </p:nvSpPr>
        <p:spPr/>
        <p:txBody>
          <a:bodyPr/>
          <a:lstStyle/>
          <a:p>
            <a:pPr>
              <a:buNone/>
            </a:pPr>
            <a:endParaRPr lang="en-US" dirty="0" smtClean="0"/>
          </a:p>
          <a:p>
            <a:pPr>
              <a:buNone/>
            </a:pPr>
            <a:r>
              <a:rPr lang="en-US" dirty="0" smtClean="0"/>
              <a:t>2) The extent to which criteria for establishing the eligibility of an applicant should consider receipt of Pell Grants, other wrap-around assistance provided by the university, tax credits, and other assistance.	</a:t>
            </a:r>
          </a:p>
          <a:p>
            <a:pPr lvl="1"/>
            <a:r>
              <a:rPr lang="en-US" dirty="0" smtClean="0"/>
              <a:t>No … and Yes</a:t>
            </a:r>
          </a:p>
          <a:p>
            <a:pPr lvl="1"/>
            <a:r>
              <a:rPr lang="en-US" dirty="0" smtClean="0"/>
              <a:t>Do not recommend formally considering Pell grant aid in the award methodology (though this deserves further study)</a:t>
            </a:r>
          </a:p>
          <a:p>
            <a:pPr lvl="2"/>
            <a:r>
              <a:rPr lang="en-US" dirty="0" smtClean="0"/>
              <a:t>Pell recipients are very low income students</a:t>
            </a:r>
          </a:p>
          <a:p>
            <a:pPr lvl="1"/>
            <a:r>
              <a:rPr lang="en-US" dirty="0" smtClean="0"/>
              <a:t>However, we must recognize the total financial aid picture</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2030</TotalTime>
  <Words>1287</Words>
  <Application>Microsoft Office PowerPoint</Application>
  <PresentationFormat>On-screen Show (4:3)</PresentationFormat>
  <Paragraphs>148</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Civic</vt:lpstr>
      <vt:lpstr>Financial Aid Study Update #3</vt:lpstr>
      <vt:lpstr>HEA 1001-2009(ss) SECTION 489</vt:lpstr>
      <vt:lpstr>Caveats</vt:lpstr>
      <vt:lpstr>Specific Legislative Charge The study must examine the following issues:</vt:lpstr>
      <vt:lpstr>Recommendations</vt:lpstr>
      <vt:lpstr>Recommendations</vt:lpstr>
      <vt:lpstr>Recommendations</vt:lpstr>
      <vt:lpstr>Recommendations</vt:lpstr>
      <vt:lpstr>Specific Legislative Charge The study must examine the following issues:</vt:lpstr>
      <vt:lpstr>Specific Legislative Charge The study must examine the following issues:</vt:lpstr>
      <vt:lpstr>AGI / EFC Conversion</vt:lpstr>
      <vt:lpstr>Student Grant Sources: All Students Indiana Public Postsecondary Institutions</vt:lpstr>
      <vt:lpstr>Student Grant Sources: Dependent Resident Students at 4-year Public Institutions</vt:lpstr>
      <vt:lpstr>Specific Legislative Charge The study must examine the following issues:</vt:lpstr>
      <vt:lpstr>Specific Legislative Charge The study must examine the following issues:</vt:lpstr>
      <vt:lpstr>Specific Legislative Charge The study must examine the following issues:</vt:lpstr>
      <vt:lpstr>Recommendations</vt:lpstr>
      <vt:lpstr>Recommendations</vt:lpstr>
      <vt:lpstr>Specific Legislative Charge The study must examine the following issues:</vt:lpstr>
      <vt:lpstr>Specific Legislative Charge The study must examine the following issues:</vt:lpstr>
      <vt:lpstr>Next Steps</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angelam</dc:creator>
  <cp:lastModifiedBy>bernieh</cp:lastModifiedBy>
  <cp:revision>188</cp:revision>
  <dcterms:created xsi:type="dcterms:W3CDTF">2010-03-09T19:31:40Z</dcterms:created>
  <dcterms:modified xsi:type="dcterms:W3CDTF">2010-06-14T19:07:13Z</dcterms:modified>
</cp:coreProperties>
</file>