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</p:sldMasterIdLst>
  <p:notesMasterIdLst>
    <p:notesMasterId r:id="rId27"/>
  </p:notesMasterIdLst>
  <p:sldIdLst>
    <p:sldId id="261" r:id="rId4"/>
    <p:sldId id="281" r:id="rId5"/>
    <p:sldId id="262" r:id="rId6"/>
    <p:sldId id="263" r:id="rId7"/>
    <p:sldId id="278" r:id="rId8"/>
    <p:sldId id="282" r:id="rId9"/>
    <p:sldId id="280" r:id="rId10"/>
    <p:sldId id="264" r:id="rId11"/>
    <p:sldId id="265" r:id="rId12"/>
    <p:sldId id="266" r:id="rId13"/>
    <p:sldId id="283" r:id="rId14"/>
    <p:sldId id="284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85" r:id="rId24"/>
    <p:sldId id="275" r:id="rId25"/>
    <p:sldId id="276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2EDD7"/>
    <a:srgbClr val="F7EE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28" autoAdjust="0"/>
    <p:restoredTop sz="94660"/>
  </p:normalViewPr>
  <p:slideViewPr>
    <p:cSldViewPr snapToGrid="0">
      <p:cViewPr varScale="1">
        <p:scale>
          <a:sx n="98" d="100"/>
          <a:sy n="98" d="100"/>
        </p:scale>
        <p:origin x="-90" y="-234"/>
      </p:cViewPr>
      <p:guideLst>
        <p:guide orient="horz" pos="2160"/>
        <p:guide orient="horz" pos="1856"/>
        <p:guide orient="horz" pos="3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602B3B-B0EE-45BC-A19E-A4735582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196850" y="228600"/>
            <a:ext cx="8712200" cy="6426200"/>
          </a:xfrm>
          <a:prstGeom prst="rect">
            <a:avLst/>
          </a:prstGeom>
          <a:solidFill>
            <a:srgbClr val="F2ED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1693863" y="3870325"/>
            <a:ext cx="57562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693863" y="5165725"/>
            <a:ext cx="57562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26" descr="IUhealthV4c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1270000"/>
            <a:ext cx="504983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92550"/>
            <a:ext cx="7772400" cy="1239838"/>
          </a:xfrm>
        </p:spPr>
        <p:txBody>
          <a:bodyPr anchor="ctr" anchorCtr="1"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95975"/>
            <a:ext cx="6400800" cy="631825"/>
          </a:xfrm>
        </p:spPr>
        <p:txBody>
          <a:bodyPr anchor="b" anchorCtr="1"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77EE-244F-4654-A284-E384BA57EC10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AA8A-0555-4197-A277-729A1F2F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E7DD-49FF-410C-8424-AF9041690D8F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195D-C399-4862-BBF9-141EE596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1763" y="28575"/>
            <a:ext cx="2062162" cy="5954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8575"/>
            <a:ext cx="6038850" cy="5954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95F2-FFF2-444E-A882-06AEADA5A58B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057-540A-468E-8E0D-AA0A27A0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3248025" cy="6858000"/>
          </a:xfrm>
          <a:prstGeom prst="rect">
            <a:avLst/>
          </a:prstGeom>
          <a:solidFill>
            <a:srgbClr val="F2ED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 flipV="1">
            <a:off x="3227388" y="0"/>
            <a:ext cx="22225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21" descr="IUhealthHzPMS2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2090738"/>
            <a:ext cx="14684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5400" y="2244725"/>
            <a:ext cx="5151438" cy="13811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46513" y="3721100"/>
            <a:ext cx="5132387" cy="631825"/>
          </a:xfrm>
        </p:spPr>
        <p:txBody>
          <a:bodyPr/>
          <a:lstStyle>
            <a:lvl1pPr marL="0" indent="0">
              <a:buFontTx/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4532-E62B-4299-9D13-0A8DB92C2259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D974-7F1F-454E-8E23-9F8FA3DC1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E18F-FD36-492F-A5E4-1F19FBE3E85F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AE2-B51B-4CD6-8CA8-780D32DE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3E0D-1CDE-400A-8BA6-E32F75219B75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325E-3567-412A-AB66-4B10FA3DC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57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457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41B0-E5AA-486C-865C-99CBDF8F56E6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4302-3B40-438A-81EB-19A04AD0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3AA0-6980-4B42-ABBD-0724BD146B3A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5CE9-884B-4300-93C3-227E3DFB5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8E3F-2EAE-4FB2-976B-1695E4BCB462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5B79-2671-45A8-B64B-BB157CCD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D46A-E9ED-453E-987B-402DB8E182B3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396A-D21D-48CC-B878-CC649CBCA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AA92-64AE-4DC5-8F45-793158189CD5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B82A-D4C9-4E18-A2FB-8ECAACEB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93B3-CA43-4850-A3C7-CBF37E925315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5C08-73D5-43D9-8A65-0191E66B9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3144-200D-4DBD-920E-F41C7DA23E28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D041-1985-47DC-87F2-BCE87502B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C99A-EE32-4B87-8EA2-A44732BAB874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8ECE-42DD-4600-B900-BC5D4C410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1763" y="0"/>
            <a:ext cx="2062162" cy="598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0"/>
            <a:ext cx="6038850" cy="598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24B3-537F-4678-A82D-FD066ED0E304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20A1-6368-4979-A4D1-4DFBDEC6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FABB-2350-4446-A4B8-21B45593CE7A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4653-A981-4813-B9C7-7E4C95EBB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0AD9-87D8-4EC1-8AAA-7E899AF993BA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B4BF-1BFD-4BB0-B9EC-2FBBC388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22D5-3166-453E-9309-FCBFE32700A2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C612-D801-4612-92CA-5BB351CB0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C2FF-4125-4781-AA8B-FDC6654AE0C1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64BF-F0D3-4190-A22F-394F588F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8184-3FD5-4E43-9DC9-F0DF78C6DD4E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D355-B650-495B-B953-C62F5F37C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A7D0-A2D5-4651-A66E-BB11F919CF01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95C9-39E5-4146-B027-F9DE26BD8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FCF1-D0BD-449D-89A7-DDE092CE7A27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8E103-0D3F-442D-9461-010D3174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A39D-9783-4E2D-9D90-76E79C1C9E13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2BDC-5F94-4EB3-A1E6-7306626B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AC41-65F3-4E5D-9478-DF949993C9EC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EF18-C53E-4166-A6A5-1E212E4B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AFE4-0C08-4BEE-B5F8-C4C0F3103531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3597-6C6C-4688-8FE2-25F83B37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5D48D-5DA5-4BF3-AB79-DF9FA4324CD1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02D2-0A33-45FF-96DC-225DA7E1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F772-0B38-4C15-8B96-178C0FC8DA7F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EE420-1860-43FF-8F90-6B0D64910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57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457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81F8-2225-48EF-A34A-E7E0238A4ECB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DFBE-6E28-40F9-B2FC-70FC75CE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917F-1D36-448F-9911-39C7B06CCDE2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AC31D-20F4-4F18-B7F9-C63C3E4F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B528-4732-4EF6-9486-DD7313BDF3B0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9F73-167D-4F02-BEF0-7BAB3C671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F091-E9D7-4564-B0A3-F498DE0B4471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A176-8371-45E9-871B-524DA6148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F86E2-3EC5-42D0-89A5-41CE005F01C3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FDE5-199B-4ECE-8F35-4B1083238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A213-A6BC-4216-BE8F-36A4891A6A0E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200C-F2FD-4033-9C0A-9DEA764F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55700"/>
          </a:xfrm>
          <a:prstGeom prst="rect">
            <a:avLst/>
          </a:prstGeom>
          <a:solidFill>
            <a:srgbClr val="F2ED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8575"/>
            <a:ext cx="77771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Line 11"/>
          <p:cNvSpPr>
            <a:spLocks noChangeShapeType="1"/>
          </p:cNvSpPr>
          <p:nvPr userDrawn="1"/>
        </p:nvSpPr>
        <p:spPr bwMode="auto">
          <a:xfrm flipV="1">
            <a:off x="0" y="1173163"/>
            <a:ext cx="91440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01F3C6FB-345D-4902-8B9E-D184FEB63115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1638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E2503D9E-A90B-4BC3-A759-F726F035D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8" descr="IUhealthHzPMS2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6438" y="231775"/>
            <a:ext cx="5937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55700"/>
          </a:xfrm>
          <a:prstGeom prst="rect">
            <a:avLst/>
          </a:prstGeom>
          <a:solidFill>
            <a:srgbClr val="F2ED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57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0"/>
            <a:ext cx="77771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Line 6"/>
          <p:cNvSpPr>
            <a:spLocks noChangeShapeType="1"/>
          </p:cNvSpPr>
          <p:nvPr userDrawn="1"/>
        </p:nvSpPr>
        <p:spPr bwMode="auto">
          <a:xfrm flipV="1">
            <a:off x="0" y="1173163"/>
            <a:ext cx="91440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50D020AE-EC6D-4583-9BD3-960CBA3EEC9E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1638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108A1EAE-770D-4AA1-B92B-4474CB34B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3" descr="IUhealthHzPMS2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6438" y="231775"/>
            <a:ext cx="5937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fld id="{066A3718-6E5B-46B6-8710-9710489F2AEA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1638" y="6715125"/>
            <a:ext cx="21336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5D61642C-C481-4504-BEAA-7A647560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914775"/>
            <a:ext cx="7772400" cy="114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Brain Disease of Addiction and Avoiding Iatrogenic Relapse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65825"/>
            <a:ext cx="6400800" cy="631825"/>
          </a:xfrm>
        </p:spPr>
        <p:txBody>
          <a:bodyPr/>
          <a:lstStyle/>
          <a:p>
            <a:pPr eaLnBrk="1" hangingPunct="1"/>
            <a:r>
              <a:rPr lang="en-US" smtClean="0"/>
              <a:t>Jim Ryser, MA, LMHC, LCAC, CADAC II, ICDAC</a:t>
            </a:r>
          </a:p>
          <a:p>
            <a:pPr eaLnBrk="1" hangingPunct="1"/>
            <a:r>
              <a:rPr lang="en-US" smtClean="0"/>
              <a:t>Program Manager, Pain Services</a:t>
            </a:r>
          </a:p>
          <a:p>
            <a:pPr eaLnBrk="1" hangingPunct="1"/>
            <a:r>
              <a:rPr lang="en-US" smtClean="0"/>
              <a:t>IU Health Methodist</a:t>
            </a:r>
          </a:p>
          <a:p>
            <a:pPr eaLnBrk="1" hangingPunct="1"/>
            <a:r>
              <a:rPr lang="en-US" smtClean="0"/>
              <a:t>317.962.0651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42863"/>
            <a:ext cx="7777162" cy="1123950"/>
          </a:xfrm>
        </p:spPr>
        <p:txBody>
          <a:bodyPr/>
          <a:lstStyle/>
          <a:p>
            <a:pPr eaLnBrk="1" hangingPunct="1"/>
            <a:r>
              <a:rPr lang="en-US" smtClean="0"/>
              <a:t>What Is Our Role in Treating Acute on Chronic Pain/Active Addiction?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810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Treat the pain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800" dirty="0" smtClean="0"/>
              <a:t>Watch for observed intoxication and refer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800" dirty="0" smtClean="0"/>
              <a:t>If on chronic </a:t>
            </a:r>
            <a:r>
              <a:rPr lang="en-US" sz="2800" dirty="0" err="1" smtClean="0"/>
              <a:t>opioids</a:t>
            </a:r>
            <a:r>
              <a:rPr lang="en-US" sz="2800" dirty="0" smtClean="0"/>
              <a:t>, these are considered baseline – use additional short acting for BTP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800" dirty="0" err="1" smtClean="0"/>
              <a:t>Opioid</a:t>
            </a:r>
            <a:r>
              <a:rPr lang="en-US" sz="2800" dirty="0" smtClean="0"/>
              <a:t> Rotation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800" dirty="0" smtClean="0"/>
              <a:t>Know your own reaction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800" dirty="0" smtClean="0"/>
              <a:t>Other clinician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Barriers and Two Cases – Our Reaction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MVA patient arrives in ER and is impaired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Treated with kindness by staff and 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Hospitalized and is visited by friends and 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Returns home with good support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MVA patient arrives in ER and is impaired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Treated disrespectfully by staff, no 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Hospitalized and classified as “frequent flyer”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Returns home with little support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893B3-CA43-4850-A3C7-CBF37E925315}" type="datetime1">
              <a:rPr lang="en-US" smtClean="0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35C08-73D5-43D9-8A65-0191E66B9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Non-compliant diabetic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Untreated Alcoholic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D81F8-2225-48EF-A34A-E7E0238A4ECB}" type="datetime1">
              <a:rPr lang="en-US" smtClean="0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6CDFBE-6E28-40F9-B2FC-70FC75CE0B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42863"/>
            <a:ext cx="7777162" cy="1123950"/>
          </a:xfrm>
        </p:spPr>
        <p:txBody>
          <a:bodyPr/>
          <a:lstStyle/>
          <a:p>
            <a:pPr eaLnBrk="1" hangingPunct="1"/>
            <a:r>
              <a:rPr lang="en-US" dirty="0" smtClean="0"/>
              <a:t>Iatrogenic Addiction – Typical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080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Approximately 2/3 of the addicted pain patients we see had a substance use problem before the pain but were not assessed properly and developed addictive disease over time.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Early life episodes of fractures, wisdom tooth extractions, Caesarian section, MVAs 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Treated with a few days/weeks of </a:t>
            </a:r>
            <a:r>
              <a:rPr lang="en-US" sz="2200" dirty="0" err="1" smtClean="0"/>
              <a:t>Vicodin</a:t>
            </a:r>
            <a:r>
              <a:rPr lang="en-US" sz="2200" dirty="0" smtClean="0"/>
              <a:t> or Percocet without problems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Age 45 develops low back pain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A few months of </a:t>
            </a:r>
            <a:r>
              <a:rPr lang="en-US" sz="2200" dirty="0" err="1" smtClean="0"/>
              <a:t>Vicodin</a:t>
            </a:r>
            <a:r>
              <a:rPr lang="en-US" sz="2200" dirty="0" smtClean="0"/>
              <a:t> /Percocet 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A few years of extended release </a:t>
            </a:r>
            <a:r>
              <a:rPr lang="en-US" sz="2200" dirty="0" err="1" smtClean="0"/>
              <a:t>opioids</a:t>
            </a:r>
            <a:r>
              <a:rPr lang="en-US" sz="2200" dirty="0" smtClean="0"/>
              <a:t> 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smtClean="0"/>
              <a:t>Develops craving, preoccupation, loss of control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Never had euphoria, never abused 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/>
              <a:t>Conclusion:   </a:t>
            </a:r>
            <a:r>
              <a:rPr lang="en-US" sz="2200" dirty="0" smtClean="0"/>
              <a:t>It is not necessary to abuse drugs to become addicted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Iatrogenic Relapse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Clinicians worry whether or not they will create addiction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They rarely worry if they will cause relapse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They should</a:t>
            </a:r>
          </a:p>
          <a:p>
            <a:pPr lvl="2" eaLnBrk="1" hangingPunct="1"/>
            <a:r>
              <a:rPr lang="en-US" dirty="0" smtClean="0"/>
              <a:t>Many of our patients had prior history of addiction but no proper assessment before </a:t>
            </a:r>
            <a:r>
              <a:rPr lang="en-US" dirty="0" err="1" smtClean="0"/>
              <a:t>opioid</a:t>
            </a:r>
            <a:r>
              <a:rPr lang="en-US" dirty="0" smtClean="0"/>
              <a:t> trials.  In our 5 year sample it was 2/3 of the pain population with concurrent addiction.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415925"/>
            <a:ext cx="7777162" cy="762000"/>
          </a:xfrm>
        </p:spPr>
        <p:txBody>
          <a:bodyPr anchor="t"/>
          <a:lstStyle/>
          <a:p>
            <a:pPr eaLnBrk="1" hangingPunct="1"/>
            <a:r>
              <a:rPr lang="en-US" smtClean="0"/>
              <a:t>Responsible Opioid Prescribing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831" y="1374776"/>
            <a:ext cx="7597301" cy="414080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Insist on objective benefit – Focus on FUNCTION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Informed consent (agreement) – avoid “dropping” a non-compliant patient.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Urine toxicology – YES EVEN THE “LITTLE OLD LADIES!”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Collateral information (family, pharmacy)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INSPECT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Iatrogenic Relapse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NEVER drug of choice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Long acting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Scheduled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IVP and Short acting PO (limited time basis with agreement of team)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Sponsor/recovery community contact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Somebody other than patient responsible for any take home medications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Treatment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Letter for Post Op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725" y="1295400"/>
            <a:ext cx="4267200" cy="5478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Precautions  </a:t>
            </a:r>
            <a:r>
              <a:rPr lang="en-US" sz="1600" smtClean="0"/>
              <a:t>Dr. Gourlay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Diagnosis with reasonable differential.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Detailed psychological assessment including risk of addictive disorders.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Rational non-</a:t>
            </a:r>
            <a:r>
              <a:rPr lang="en-US" dirty="0" err="1" smtClean="0">
                <a:cs typeface="Times New Roman" pitchFamily="18" charset="0"/>
              </a:rPr>
              <a:t>opioid</a:t>
            </a:r>
            <a:r>
              <a:rPr lang="en-US" dirty="0" smtClean="0">
                <a:cs typeface="Times New Roman" pitchFamily="18" charset="0"/>
              </a:rPr>
              <a:t> therapeutic trial, including PT, OT, psychological counseling, pain anesthesia and other referrals.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Pre trial assessment of pain and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Precautions  </a:t>
            </a:r>
            <a:r>
              <a:rPr lang="en-US" sz="1600" smtClean="0"/>
              <a:t>Dr. Gourlay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Informed consent (signed)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Treatment agreement (signed)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Careful, time limited trial of opioid therapy if failure in multidisciplinary modalities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– Behavior and Stigma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STD’s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Tobacco assisted CV</a:t>
            </a:r>
          </a:p>
          <a:p>
            <a:r>
              <a:rPr lang="en-US" dirty="0" smtClean="0"/>
              <a:t>HIV – coming around</a:t>
            </a:r>
          </a:p>
          <a:p>
            <a:r>
              <a:rPr lang="en-US" dirty="0" smtClean="0"/>
              <a:t>Alcoholism </a:t>
            </a:r>
          </a:p>
          <a:p>
            <a:r>
              <a:rPr lang="en-US" dirty="0" smtClean="0"/>
              <a:t>Iatrogenic Relapse?  </a:t>
            </a:r>
          </a:p>
          <a:p>
            <a:r>
              <a:rPr lang="en-US" dirty="0" smtClean="0"/>
              <a:t>Chemical coping </a:t>
            </a:r>
            <a:r>
              <a:rPr lang="en-US" dirty="0" err="1" smtClean="0"/>
              <a:t>vs</a:t>
            </a:r>
            <a:r>
              <a:rPr lang="en-US" dirty="0" smtClean="0"/>
              <a:t> Chemical Coddling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Universal Precautions  </a:t>
            </a:r>
            <a:r>
              <a:rPr lang="en-US" sz="1600" smtClean="0"/>
              <a:t>Dr. Gourlay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Reassessment of pain/function and diagnosis (if pain &lt;, function &gt;, continue opioid therapy along with all other modalities - if pain &gt;, function &lt;, rotate medications and/or stop opioids)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Regular assessment of aberrant behavior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Document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patient is an N = 1.</a:t>
            </a:r>
          </a:p>
          <a:p>
            <a:endParaRPr lang="en-US" dirty="0" smtClean="0"/>
          </a:p>
          <a:p>
            <a:r>
              <a:rPr lang="en-US" dirty="0" err="1" smtClean="0"/>
              <a:t>Opioids</a:t>
            </a:r>
            <a:r>
              <a:rPr lang="en-US" dirty="0" smtClean="0"/>
              <a:t> are useful.</a:t>
            </a:r>
          </a:p>
          <a:p>
            <a:endParaRPr lang="en-US" dirty="0" smtClean="0"/>
          </a:p>
          <a:p>
            <a:r>
              <a:rPr lang="en-US" dirty="0" err="1" smtClean="0"/>
              <a:t>Opioids</a:t>
            </a:r>
            <a:r>
              <a:rPr lang="en-US" dirty="0" smtClean="0"/>
              <a:t> can be harmful.</a:t>
            </a:r>
          </a:p>
          <a:p>
            <a:endParaRPr lang="en-US" dirty="0" smtClean="0"/>
          </a:p>
          <a:p>
            <a:r>
              <a:rPr lang="en-US" dirty="0" smtClean="0"/>
              <a:t>Accountability and multidisciplinary are key.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893B3-CA43-4850-A3C7-CBF37E925315}" type="datetime1">
              <a:rPr lang="en-US" smtClean="0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35C08-73D5-43D9-8A65-0191E66B9B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 Flying an Airplane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87350" y="2728913"/>
            <a:ext cx="83137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800"/>
              <a:t>If you don’t know how to land…</a:t>
            </a:r>
          </a:p>
          <a:p>
            <a:pPr algn="ctr">
              <a:buFont typeface="Wingdings" pitchFamily="2" charset="2"/>
              <a:buNone/>
            </a:pPr>
            <a:endParaRPr lang="en-US" sz="4800"/>
          </a:p>
          <a:p>
            <a:pPr algn="ctr">
              <a:buFont typeface="Wingdings" pitchFamily="2" charset="2"/>
              <a:buNone/>
            </a:pPr>
            <a:r>
              <a:rPr lang="en-US" sz="6000"/>
              <a:t>DON’T TAKE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90513" y="42863"/>
            <a:ext cx="7777162" cy="1123950"/>
          </a:xfrm>
        </p:spPr>
        <p:txBody>
          <a:bodyPr/>
          <a:lstStyle/>
          <a:p>
            <a:pPr eaLnBrk="1" hangingPunct="1"/>
            <a:r>
              <a:rPr lang="en-US" smtClean="0"/>
              <a:t>Pain is inevitable, misery is optional…</a:t>
            </a:r>
          </a:p>
        </p:txBody>
      </p:sp>
      <p:pic>
        <p:nvPicPr>
          <p:cNvPr id="50182" name="Picture 6" descr="Family Correc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7182" y="1813213"/>
            <a:ext cx="5811982" cy="435898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Lifetime Prevalence of Addiction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12-15% of Americans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30% of children of alcoholics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35% of people with chronic pain on opioids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			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000" smtClean="0"/>
              <a:t>NIDA; </a:t>
            </a:r>
            <a:r>
              <a:rPr lang="fr-FR" sz="1400" smtClean="0"/>
              <a:t>Boscarino JA et al. J Addictive Dis 2011; 30:185-194</a:t>
            </a:r>
            <a:r>
              <a:rPr lang="en-US" sz="2000" smtClean="0"/>
              <a:t> 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 = 48 hospitalized for addiction to OxyContin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77% – prior non-opioid substance use problems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15 (31%) began OxyContin via legitimate rx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    Conclusion:  </a:t>
            </a:r>
            <a:r>
              <a:rPr lang="en-US" sz="2800" smtClean="0"/>
              <a:t>Most with addiction to OxyContin had prior substance use disorder.</a:t>
            </a:r>
          </a:p>
          <a:p>
            <a:pPr algn="r" eaLnBrk="1" hangingPunct="1"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buFont typeface="Wingdings" pitchFamily="2" charset="2"/>
              <a:buNone/>
            </a:pPr>
            <a:endParaRPr lang="en-US" sz="16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1600" smtClean="0"/>
              <a:t>Potter JS et al., Drug and Alcohol Dependence; 2004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566" y="0"/>
            <a:ext cx="7239000" cy="1143000"/>
          </a:xfrm>
        </p:spPr>
        <p:txBody>
          <a:bodyPr/>
          <a:lstStyle/>
          <a:p>
            <a:r>
              <a:rPr lang="en-US" dirty="0" smtClean="0"/>
              <a:t>We treat, but do we help?</a:t>
            </a:r>
            <a:r>
              <a:rPr lang="en-US" sz="3600" dirty="0" smtClean="0"/>
              <a:t> 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 </a:t>
            </a:r>
            <a:r>
              <a:rPr lang="en-US" sz="2800" dirty="0" smtClean="0"/>
              <a:t>Aggressive use of opioids and interventional technologies has been brought to bear between 1997 and 2005 (~ 65 % increase in expenditures) without evidence of improvement in self-assessed health status and pain.  Many outcomes were </a:t>
            </a:r>
            <a:r>
              <a:rPr lang="en-US" sz="2800" dirty="0" smtClean="0"/>
              <a:t>worse.  </a:t>
            </a:r>
            <a:endParaRPr lang="en-US" sz="2800" dirty="0" smtClean="0"/>
          </a:p>
          <a:p>
            <a:pPr marL="609600" indent="-609600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                  </a:t>
            </a:r>
            <a:r>
              <a:rPr lang="en-US" sz="2400" i="1" dirty="0" smtClean="0">
                <a:solidFill>
                  <a:schemeClr val="tx2"/>
                </a:solidFill>
              </a:rPr>
              <a:t>JAMA. 2008; 299(6):656-664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 as Chemical Coddlers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/>
              <a:t>want</a:t>
            </a:r>
            <a:r>
              <a:rPr lang="en-US" dirty="0" smtClean="0"/>
              <a:t> to help.</a:t>
            </a:r>
          </a:p>
          <a:p>
            <a:r>
              <a:rPr lang="en-US" dirty="0" smtClean="0"/>
              <a:t>Immediate “help” may exacerbate past problem.</a:t>
            </a:r>
          </a:p>
          <a:p>
            <a:r>
              <a:rPr lang="en-US" dirty="0" smtClean="0"/>
              <a:t>Even conservatively, if there was a 5% chance of a person developing a fatal complication based on adding </a:t>
            </a:r>
            <a:r>
              <a:rPr lang="en-US" dirty="0" err="1" smtClean="0"/>
              <a:t>hydrocodone</a:t>
            </a:r>
            <a:r>
              <a:rPr lang="en-US" dirty="0" smtClean="0"/>
              <a:t>, would we still prescribe it?</a:t>
            </a:r>
          </a:p>
          <a:p>
            <a:r>
              <a:rPr lang="en-US" dirty="0" smtClean="0"/>
              <a:t>Shift of thought process for pain types – acute, acute on chronic, EOL, CNCP, Palliative, Cancer.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893B3-CA43-4850-A3C7-CBF37E925315}" type="datetime1">
              <a:rPr lang="en-US" smtClean="0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35C08-73D5-43D9-8A65-0191E66B9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Life with CNCP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5183" y="3453319"/>
            <a:ext cx="2037742" cy="252996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2363" y="1525419"/>
            <a:ext cx="4038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00" y="1174615"/>
            <a:ext cx="7577846" cy="568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Addiction Assessment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INSPECT (Indiana)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PCP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Pain agreement?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Address addiction as an illness – it IS one!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Address addiction and pain disease as multi-factorial – mind, body &amp; spirit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are team players!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0513" y="42863"/>
            <a:ext cx="7777162" cy="1123950"/>
          </a:xfrm>
        </p:spPr>
        <p:txBody>
          <a:bodyPr/>
          <a:lstStyle/>
          <a:p>
            <a:pPr eaLnBrk="1" hangingPunct="1"/>
            <a:r>
              <a:rPr lang="en-US" smtClean="0"/>
              <a:t>What Happens to the Person Who Is Addicted and Has Acute Pain?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33488"/>
            <a:ext cx="9144000" cy="3324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US" sz="3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smtClean="0"/>
              <a:t>  “In the addicted patient, concurrent neurophysiologic changes related to active chemical dependency or pre-existing biogenetically mediated neurophysiologic idiosyncrasies associated with the disease of addiction, also may shape the experience of pain”</a:t>
            </a:r>
          </a:p>
          <a:p>
            <a:pPr lvl="3" eaLnBrk="1" hangingPunct="1">
              <a:lnSpc>
                <a:spcPct val="90000"/>
              </a:lnSpc>
            </a:pPr>
            <a:endParaRPr lang="en-US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“Principles of pain treatment in the addicted patient”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Seddon Savage, M.D., FASAM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4.2251"/>
  <p:tag name="PPTVERSION" val="14"/>
  <p:tag name="TPOS" val="2"/>
</p:tagLst>
</file>

<file path=ppt/theme/theme1.xml><?xml version="1.0" encoding="utf-8"?>
<a:theme xmlns:a="http://schemas.openxmlformats.org/drawingml/2006/main" name="IU Health Standard">
  <a:themeElements>
    <a:clrScheme name="">
      <a:dk1>
        <a:srgbClr val="000000"/>
      </a:dk1>
      <a:lt1>
        <a:srgbClr val="FFFFFF"/>
      </a:lt1>
      <a:dk2>
        <a:srgbClr val="B30838"/>
      </a:dk2>
      <a:lt2>
        <a:srgbClr val="A1A1A4"/>
      </a:lt2>
      <a:accent1>
        <a:srgbClr val="B30838"/>
      </a:accent1>
      <a:accent2>
        <a:srgbClr val="E9D666"/>
      </a:accent2>
      <a:accent3>
        <a:srgbClr val="FFFFFF"/>
      </a:accent3>
      <a:accent4>
        <a:srgbClr val="000000"/>
      </a:accent4>
      <a:accent5>
        <a:srgbClr val="D6AAAE"/>
      </a:accent5>
      <a:accent6>
        <a:srgbClr val="D3C25C"/>
      </a:accent6>
      <a:hlink>
        <a:srgbClr val="425968"/>
      </a:hlink>
      <a:folHlink>
        <a:srgbClr val="696A6D"/>
      </a:folHlink>
    </a:clrScheme>
    <a:fontScheme name="IU Health Standard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IU Health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Standard 13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E9D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14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696A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15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Standard 16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9E1B32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CCABAD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U Health Transitional">
  <a:themeElements>
    <a:clrScheme name="">
      <a:dk1>
        <a:srgbClr val="000000"/>
      </a:dk1>
      <a:lt1>
        <a:srgbClr val="FFFFFF"/>
      </a:lt1>
      <a:dk2>
        <a:srgbClr val="B30838"/>
      </a:dk2>
      <a:lt2>
        <a:srgbClr val="A1A1A4"/>
      </a:lt2>
      <a:accent1>
        <a:srgbClr val="B30838"/>
      </a:accent1>
      <a:accent2>
        <a:srgbClr val="E9D666"/>
      </a:accent2>
      <a:accent3>
        <a:srgbClr val="FFFFFF"/>
      </a:accent3>
      <a:accent4>
        <a:srgbClr val="000000"/>
      </a:accent4>
      <a:accent5>
        <a:srgbClr val="D6AAAE"/>
      </a:accent5>
      <a:accent6>
        <a:srgbClr val="D3C25C"/>
      </a:accent6>
      <a:hlink>
        <a:srgbClr val="425968"/>
      </a:hlink>
      <a:folHlink>
        <a:srgbClr val="94A545"/>
      </a:folHlink>
    </a:clrScheme>
    <a:fontScheme name="IU Health Transitional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IU Health Transitio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Transitional 13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E9D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14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696A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15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Transitional 16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9E1B32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CCABAD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U Health Blank">
  <a:themeElements>
    <a:clrScheme name="">
      <a:dk1>
        <a:srgbClr val="000000"/>
      </a:dk1>
      <a:lt1>
        <a:srgbClr val="FFFFFF"/>
      </a:lt1>
      <a:dk2>
        <a:srgbClr val="B30838"/>
      </a:dk2>
      <a:lt2>
        <a:srgbClr val="A1A1A4"/>
      </a:lt2>
      <a:accent1>
        <a:srgbClr val="B30838"/>
      </a:accent1>
      <a:accent2>
        <a:srgbClr val="E9D666"/>
      </a:accent2>
      <a:accent3>
        <a:srgbClr val="FFFFFF"/>
      </a:accent3>
      <a:accent4>
        <a:srgbClr val="000000"/>
      </a:accent4>
      <a:accent5>
        <a:srgbClr val="D6AAAE"/>
      </a:accent5>
      <a:accent6>
        <a:srgbClr val="D3C25C"/>
      </a:accent6>
      <a:hlink>
        <a:srgbClr val="425968"/>
      </a:hlink>
      <a:folHlink>
        <a:srgbClr val="696A6D"/>
      </a:folHlink>
    </a:clrScheme>
    <a:fontScheme name="IU Health Blank">
      <a:majorFont>
        <a:latin typeface="Times New Roman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IU Health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U Health Blank 13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E9D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14">
        <a:dk1>
          <a:srgbClr val="000000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000000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696A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15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F7EED4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FAF5E6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U Health Blank 16">
        <a:dk1>
          <a:srgbClr val="696A6D"/>
        </a:dk1>
        <a:lt1>
          <a:srgbClr val="FFFFFF"/>
        </a:lt1>
        <a:dk2>
          <a:srgbClr val="9E1B32"/>
        </a:dk2>
        <a:lt2>
          <a:srgbClr val="A1A1A4"/>
        </a:lt2>
        <a:accent1>
          <a:srgbClr val="9E1B32"/>
        </a:accent1>
        <a:accent2>
          <a:srgbClr val="E9D666"/>
        </a:accent2>
        <a:accent3>
          <a:srgbClr val="FFFFFF"/>
        </a:accent3>
        <a:accent4>
          <a:srgbClr val="59595C"/>
        </a:accent4>
        <a:accent5>
          <a:srgbClr val="CCABAD"/>
        </a:accent5>
        <a:accent6>
          <a:srgbClr val="D3C25C"/>
        </a:accent6>
        <a:hlink>
          <a:srgbClr val="42596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887</Words>
  <Application>Microsoft Office PowerPoint</Application>
  <PresentationFormat>On-screen Show (4:3)</PresentationFormat>
  <Paragraphs>175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IU Health Standard</vt:lpstr>
      <vt:lpstr>IU Health Transitional</vt:lpstr>
      <vt:lpstr>IU Health Blank</vt:lpstr>
      <vt:lpstr>The Brain Disease of Addiction and Avoiding Iatrogenic Relapse</vt:lpstr>
      <vt:lpstr>Disease – Behavior and Stigma </vt:lpstr>
      <vt:lpstr>Lifetime Prevalence of Addiction</vt:lpstr>
      <vt:lpstr>But…</vt:lpstr>
      <vt:lpstr>We treat, but do we help? </vt:lpstr>
      <vt:lpstr>Our Part as Chemical Coddlers</vt:lpstr>
      <vt:lpstr>Quality of Life with CNCP</vt:lpstr>
      <vt:lpstr>Addiction Assessment</vt:lpstr>
      <vt:lpstr>What Happens to the Person Who Is Addicted and Has Acute Pain?</vt:lpstr>
      <vt:lpstr>What Is Our Role in Treating Acute on Chronic Pain/Active Addiction?</vt:lpstr>
      <vt:lpstr>Barriers and Two Cases – Our Reaction</vt:lpstr>
      <vt:lpstr>What Gives?</vt:lpstr>
      <vt:lpstr>Iatrogenic Addiction – Typical History</vt:lpstr>
      <vt:lpstr>Iatrogenic Relapse</vt:lpstr>
      <vt:lpstr>Responsible Opioid Prescribing</vt:lpstr>
      <vt:lpstr>Avoiding Iatrogenic Relapse </vt:lpstr>
      <vt:lpstr>Sample Letter for Post Op</vt:lpstr>
      <vt:lpstr>Universal Precautions  Dr. Gourlay</vt:lpstr>
      <vt:lpstr>Universal Precautions  Dr. Gourlay</vt:lpstr>
      <vt:lpstr>Universal Precautions  Dr. Gourlay</vt:lpstr>
      <vt:lpstr>Remember…</vt:lpstr>
      <vt:lpstr>Like Flying an Airplane</vt:lpstr>
      <vt:lpstr>Pain is inevitable, misery is optional…</vt:lpstr>
    </vt:vector>
  </TitlesOfParts>
  <Company>Hoffman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jvogel</dc:creator>
  <cp:lastModifiedBy>jryser</cp:lastModifiedBy>
  <cp:revision>36</cp:revision>
  <dcterms:created xsi:type="dcterms:W3CDTF">2010-11-19T03:04:21Z</dcterms:created>
  <dcterms:modified xsi:type="dcterms:W3CDTF">2013-10-31T12:01:41Z</dcterms:modified>
</cp:coreProperties>
</file>