
<file path=[Content_Types].xml><?xml version="1.0" encoding="utf-8"?>
<Types xmlns="http://schemas.openxmlformats.org/package/2006/content-types">
  <Override PartName="/ppt/slides/slide30.xml" ContentType="application/vnd.openxmlformats-officedocument.presentationml.slide+xml"/>
  <Override PartName="/ppt/slides/slide24.xml" ContentType="application/vnd.openxmlformats-officedocument.presentationml.slide+xml"/>
  <Override PartName="/ppt/slideLayouts/slideLayout41.xml" ContentType="application/vnd.openxmlformats-officedocument.presentationml.slideLayout+xml"/>
  <Override PartName="/ppt/charts/chart2.xml" ContentType="application/vnd.openxmlformats-officedocument.drawingml.chart+xml"/>
  <Override PartName="/ppt/slideLayouts/slideLayout35.xml" ContentType="application/vnd.openxmlformats-officedocument.presentationml.slideLayout+xml"/>
  <Override PartName="/ppt/slides/slide66.xml" ContentType="application/vnd.openxmlformats-officedocument.presentationml.slide+xml"/>
  <Override PartName="/ppt/slideMasters/slideMaster9.xml" ContentType="application/vnd.openxmlformats-officedocument.presentationml.slideMaster+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Layouts/slideLayout55.xml" ContentType="application/vnd.openxmlformats-officedocument.presentationml.slideLayout+xml"/>
  <Override PartName="/ppt/drawings/drawing1.xml" ContentType="application/vnd.openxmlformats-officedocument.drawingml.chartshapes+xml"/>
  <Override PartName="/ppt/slides/slide22.xml" ContentType="application/vnd.openxmlformats-officedocument.presentationml.slide+xml"/>
  <Override PartName="/ppt/slideLayouts/slideLayout33.xml" ContentType="application/vnd.openxmlformats-officedocument.presentationml.slideLayout+xml"/>
  <Override PartName="/ppt/slides/slide64.xml" ContentType="application/vnd.openxmlformats-officedocument.presentationml.slide+xml"/>
  <Override PartName="/ppt/slideMasters/slideMaster7.xml" ContentType="application/vnd.openxmlformats-officedocument.presentationml.slideMaster+xml"/>
  <Override PartName="/ppt/slideLayouts/slideLayout75.xml" ContentType="application/vnd.openxmlformats-officedocument.presentationml.slideLayout+xml"/>
  <Default Extension="xml" ContentType="application/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53.xml" ContentType="application/vnd.openxmlformats-officedocument.presentationml.slideLayout+xml"/>
  <Override PartName="/ppt/slides/slide20.xml" ContentType="application/vnd.openxmlformats-officedocument.presentationml.slide+xml"/>
  <Override PartName="/ppt/slideLayouts/slideLayout31.xml" ContentType="application/vnd.openxmlformats-officedocument.presentationml.slideLayout+xml"/>
  <Override PartName="/ppt/slides/slide62.xml" ContentType="application/vnd.openxmlformats-officedocument.presentationml.slide+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Default Extension="jpeg" ContentType="image/jpeg"/>
  <Override PartName="/ppt/slideLayouts/slideLayout51.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docProps/app.xml" ContentType="application/vnd.openxmlformats-officedocument.extended-properties+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slideLayouts/slideLayout71.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theme/theme10.xml" ContentType="application/vnd.openxmlformats-officedocument.theme+xml"/>
  <Override PartName="/ppt/slideLayouts/slideLayout91.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slideLayouts/slideLayout83.xml" ContentType="application/vnd.openxmlformats-officedocument.presentationml.slideLayout+xml"/>
  <Override PartName="/ppt/theme/theme7.xml" ContentType="application/vnd.openxmlformats-officedocument.theme+xml"/>
  <Override PartName="/ppt/notesSlides/notesSlide18.xml" ContentType="application/vnd.openxmlformats-officedocument.presentationml.notesSlide+xml"/>
  <Override PartName="/ppt/slides/slide37.xml" ContentType="application/vnd.openxmlformats-officedocument.presentationml.slide+xml"/>
  <Override PartName="/ppt/notesSlides/notesSlide31.xml" ContentType="application/vnd.openxmlformats-officedocument.presentationml.notesSlide+xml"/>
  <Override PartName="/ppt/slideLayouts/slideLayout4.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notesSlides/notesSlide16.xml" ContentType="application/vnd.openxmlformats-officedocument.presentationml.notesSlid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docProps/core.xml" ContentType="application/vnd.openxmlformats-package.core-properties+xml"/>
  <Override PartName="/ppt/slideLayouts/slideLayout38.xml" ContentType="application/vnd.openxmlformats-officedocument.presentationml.slideLayout+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s/slide31.xml" ContentType="application/vnd.openxmlformats-officedocument.presentationml.slide+xml"/>
  <Override PartName="/ppt/slides/slide25.xml" ContentType="application/vnd.openxmlformats-officedocument.presentationml.slide+xml"/>
  <Override PartName="/ppt/slideLayouts/slideLayout42.xml" ContentType="application/vnd.openxmlformats-officedocument.presentationml.slideLayout+xml"/>
  <Override PartName="/ppt/charts/chart3.xml" ContentType="application/vnd.openxmlformats-officedocument.drawingml.chart+xml"/>
  <Override PartName="/ppt/slideLayouts/slideLayout36.xml" ContentType="application/vnd.openxmlformats-officedocument.presentationml.slideLayout+xml"/>
  <Override PartName="/ppt/slides/slide67.xml" ContentType="application/vnd.openxmlformats-officedocument.presentationml.slide+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Layouts/slideLayout56.xml" ContentType="application/vnd.openxmlformats-officedocument.presentationml.slideLayout+xml"/>
  <Override PartName="/ppt/slides/slide23.xml" ContentType="application/vnd.openxmlformats-officedocument.presentationml.slide+xml"/>
  <Override PartName="/ppt/slideLayouts/slideLayout40.xml" ContentType="application/vnd.openxmlformats-officedocument.presentationml.slideLayout+xml"/>
  <Override PartName="/ppt/charts/chart1.xml" ContentType="application/vnd.openxmlformats-officedocument.drawingml.chart+xml"/>
  <Override PartName="/ppt/slideLayouts/slideLayout34.xml" ContentType="application/vnd.openxmlformats-officedocument.presentationml.slideLayout+xml"/>
  <Override PartName="/ppt/slides/slide65.xml" ContentType="application/vnd.openxmlformats-officedocument.presentationml.slide+xml"/>
  <Override PartName="/ppt/slideMasters/slideMaster8.xml" ContentType="application/vnd.openxmlformats-officedocument.presentationml.slideMaster+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Layouts/slideLayout54.xml" ContentType="application/vnd.openxmlformats-officedocument.presentationml.slideLayout+xml"/>
  <Override PartName="/ppt/slides/slide21.xml" ContentType="application/vnd.openxmlformats-officedocument.presentationml.slide+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s/slide63.xml" ContentType="application/vnd.openxmlformats-officedocument.presentationml.slide+xml"/>
  <Override PartName="/ppt/slideMasters/slideMaster6.xml" ContentType="application/vnd.openxmlformats-officedocument.presentationml.slideMaster+xml"/>
  <Default Extension="gif" ContentType="image/gif"/>
  <Override PartName="/ppt/slideLayouts/slideLayout74.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s/slide61.xml" ContentType="application/vnd.openxmlformats-officedocument.presentationml.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86.xml" ContentType="application/vnd.openxmlformats-officedocument.presentationml.slideLayout+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slideLayouts/slideLayout70.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slideLayouts/slideLayout29.xml" ContentType="application/vnd.openxmlformats-officedocument.presentationml.slideLayout+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s/slide56.xml" ContentType="application/vnd.openxmlformats-officedocument.presentationml.slide+xml"/>
  <Override PartName="/ppt/slideLayouts/slideLayout19.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Layouts/slideLayout39.xml" ContentType="application/vnd.openxmlformats-officedocument.presentationml.slideLayout+xml"/>
  <Default Extension="png" ContentType="image/png"/>
  <Override PartName="/ppt/slides/slide12.xml" ContentType="application/vnd.openxmlformats-officedocument.presentationml.slide+xml"/>
  <Override PartName="/ppt/slideLayouts/slideLayout23.xml" ContentType="application/vnd.openxmlformats-officedocument.presentationml.slideLayout+xml"/>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Layouts/slideLayout43.xml" ContentType="application/vnd.openxmlformats-officedocument.presentationml.slideLayout+xml"/>
  <Override PartName="/ppt/slides/slide26.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s/slide68.xml" ContentType="application/vnd.openxmlformats-officedocument.presentationml.slide+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65" r:id="rId1"/>
    <p:sldMasterId id="2147483690" r:id="rId2"/>
    <p:sldMasterId id="2147483714" r:id="rId3"/>
    <p:sldMasterId id="2147483749" r:id="rId4"/>
    <p:sldMasterId id="2147483798" r:id="rId5"/>
    <p:sldMasterId id="2147483801" r:id="rId6"/>
    <p:sldMasterId id="2147483807" r:id="rId7"/>
    <p:sldMasterId id="2147483812" r:id="rId8"/>
    <p:sldMasterId id="2147483814" r:id="rId9"/>
    <p:sldMasterId id="2147483817" r:id="rId10"/>
  </p:sldMasterIdLst>
  <p:notesMasterIdLst>
    <p:notesMasterId r:id="rId82"/>
  </p:notesMasterIdLst>
  <p:handoutMasterIdLst>
    <p:handoutMasterId r:id="rId83"/>
  </p:handoutMasterIdLst>
  <p:sldIdLst>
    <p:sldId id="330" r:id="rId11"/>
    <p:sldId id="428" r:id="rId12"/>
    <p:sldId id="292" r:id="rId13"/>
    <p:sldId id="297" r:id="rId14"/>
    <p:sldId id="479" r:id="rId15"/>
    <p:sldId id="461" r:id="rId16"/>
    <p:sldId id="462" r:id="rId17"/>
    <p:sldId id="464" r:id="rId18"/>
    <p:sldId id="395" r:id="rId19"/>
    <p:sldId id="502" r:id="rId20"/>
    <p:sldId id="398" r:id="rId21"/>
    <p:sldId id="399" r:id="rId22"/>
    <p:sldId id="463"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458" r:id="rId37"/>
    <p:sldId id="459" r:id="rId38"/>
    <p:sldId id="460" r:id="rId39"/>
    <p:sldId id="478" r:id="rId40"/>
    <p:sldId id="480" r:id="rId41"/>
    <p:sldId id="481" r:id="rId42"/>
    <p:sldId id="482" r:id="rId43"/>
    <p:sldId id="483" r:id="rId44"/>
    <p:sldId id="484" r:id="rId45"/>
    <p:sldId id="485" r:id="rId46"/>
    <p:sldId id="486" r:id="rId47"/>
    <p:sldId id="487" r:id="rId48"/>
    <p:sldId id="488" r:id="rId49"/>
    <p:sldId id="489" r:id="rId50"/>
    <p:sldId id="490" r:id="rId51"/>
    <p:sldId id="491" r:id="rId52"/>
    <p:sldId id="492" r:id="rId53"/>
    <p:sldId id="493" r:id="rId54"/>
    <p:sldId id="494" r:id="rId55"/>
    <p:sldId id="495" r:id="rId56"/>
    <p:sldId id="496" r:id="rId57"/>
    <p:sldId id="497" r:id="rId58"/>
    <p:sldId id="498" r:id="rId59"/>
    <p:sldId id="499" r:id="rId60"/>
    <p:sldId id="500" r:id="rId61"/>
    <p:sldId id="501" r:id="rId62"/>
    <p:sldId id="503" r:id="rId63"/>
    <p:sldId id="504" r:id="rId64"/>
    <p:sldId id="505" r:id="rId65"/>
    <p:sldId id="506" r:id="rId66"/>
    <p:sldId id="507" r:id="rId67"/>
    <p:sldId id="508" r:id="rId68"/>
    <p:sldId id="509" r:id="rId69"/>
    <p:sldId id="510" r:id="rId70"/>
    <p:sldId id="511" r:id="rId71"/>
    <p:sldId id="512" r:id="rId72"/>
    <p:sldId id="513" r:id="rId73"/>
    <p:sldId id="514" r:id="rId74"/>
    <p:sldId id="515" r:id="rId75"/>
    <p:sldId id="516" r:id="rId76"/>
    <p:sldId id="517" r:id="rId77"/>
    <p:sldId id="518" r:id="rId78"/>
    <p:sldId id="519" r:id="rId79"/>
    <p:sldId id="520" r:id="rId80"/>
    <p:sldId id="521" r:id="rId8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 xmlns:p15="http://schemas.microsoft.com/office/powerpoint/2012/main" xmlns:p="http://schemas.openxmlformats.org/presentationml/2006/main" xmlns:r="http://schemas.openxmlformats.org/officeDocument/2006/relationships" xmlns:a="http://schemas.openxmlformats.org/drawingml/2006/main">
        <p15:guide id="1" orient="horz" pos="2160">
          <p15:clr>
            <a:srgbClr val="A4A3A4"/>
          </p15:clr>
        </p15:guide>
        <p15:guide id="2" pos="2880">
          <p15:clr>
            <a:srgbClr val="A4A3A4"/>
          </p15:clr>
        </p15:guide>
      </p15:sldGuideLst>
    </p:ext>
    <p:ext uri="{2D200454-40CA-4A62-9FC3-DE9A4176ACB9}">
      <p15:notesGuideLst xmlns:mc="http://schemas.openxmlformats.org/markup-compatibility/2006" xmlns:mv="urn:schemas-microsoft-com:mac:vml" xmlns="" xmlns:p15="http://schemas.microsoft.com/office/powerpoint/2012/main" xmlns:p="http://schemas.openxmlformats.org/presentationml/2006/main" xmlns:r="http://schemas.openxmlformats.org/officeDocument/2006/relationships" xmlns:a="http://schemas.openxmlformats.org/drawingml/2006/main"/>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1FF21"/>
    <a:srgbClr val="FFCC00"/>
    <a:srgbClr val="CCFF9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 xmlns:p15="http://schemas.microsoft.com/office/powerpoint/2012/main" xmlns:p="http://schemas.openxmlformats.org/presentationml/2006/main" xmlns:r="http://schemas.openxmlformats.org/officeDocument/2006/relationships" xmlns:a="http://schemas.openxmlformats.org/drawingml/2006/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7962" autoAdjust="0"/>
    <p:restoredTop sz="72943" autoAdjust="0"/>
  </p:normalViewPr>
  <p:slideViewPr>
    <p:cSldViewPr>
      <p:cViewPr>
        <p:scale>
          <a:sx n="76" d="100"/>
          <a:sy n="76" d="100"/>
        </p:scale>
        <p:origin x="-1552" y="-4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32"/>
    </p:cViewPr>
  </p:sorterViewPr>
  <p:notesViewPr>
    <p:cSldViewPr>
      <p:cViewPr varScale="1">
        <p:scale>
          <a:sx n="81" d="100"/>
          <a:sy n="81" d="100"/>
        </p:scale>
        <p:origin x="2022" y="108"/>
      </p:cViewPr>
      <p:guideLst/>
    </p:cSldViewPr>
  </p:notes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state.in.us\file1\ISDH\Shared\ISDH5\HIV\Outbreak\HIV%20care%20continuum%20tracking\D9%20900%20Cluster%20data_with%20care%20data%20and%20care%20coordination%20-%2010-26-2015%20EC%20JDM.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iotfilp50pw\isdh\Home\JWirthwein\Injuries%20in%20Indiana\IPAC_Additions\Mortality\PercentChange1999-2009.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md:Downloads:results-21.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barChart>
        <c:barDir val="col"/>
        <c:grouping val="stacked"/>
        <c:ser>
          <c:idx val="0"/>
          <c:order val="0"/>
          <c:tx>
            <c:strRef>
              <c:f>Sheet1!$B$4</c:f>
              <c:strCache>
                <c:ptCount val="1"/>
              </c:strCache>
            </c:strRef>
          </c:tx>
          <c:spPr>
            <a:solidFill>
              <a:schemeClr val="accent1"/>
            </a:solidFill>
            <a:ln>
              <a:noFill/>
            </a:ln>
            <a:effectLst/>
          </c:spPr>
          <c:cat>
            <c:strRef>
              <c:f>Sheet1!$A$5:$A$9</c:f>
              <c:strCache>
                <c:ptCount val="5"/>
                <c:pt idx="0">
                  <c:v>Eligible*</c:v>
                </c:pt>
                <c:pt idx="1">
                  <c:v>Engaged in Care**</c:v>
                </c:pt>
                <c:pt idx="2">
                  <c:v>Care coordination</c:v>
                </c:pt>
                <c:pt idx="3">
                  <c:v>Prescribed ARV's***</c:v>
                </c:pt>
                <c:pt idx="4">
                  <c:v>Virally suppressed***</c:v>
                </c:pt>
              </c:strCache>
            </c:strRef>
          </c:cat>
          <c:val>
            <c:numRef>
              <c:f>Sheet1!$B$5:$B$9</c:f>
              <c:numCache>
                <c:formatCode>General</c:formatCode>
                <c:ptCount val="5"/>
              </c:numCache>
            </c:numRef>
          </c:val>
        </c:ser>
        <c:ser>
          <c:idx val="1"/>
          <c:order val="1"/>
          <c:tx>
            <c:strRef>
              <c:f>Sheet1!$C$4</c:f>
              <c:strCache>
                <c:ptCount val="1"/>
              </c:strCache>
            </c:strRef>
          </c:tx>
          <c:spPr>
            <a:solidFill>
              <a:srgbClr val="0070C0"/>
            </a:solidFill>
            <a:ln>
              <a:noFill/>
            </a:ln>
            <a:effectLst/>
          </c:spPr>
          <c:dLbls>
            <c:dLbl>
              <c:idx val="0"/>
              <c:layout>
                <c:manualLayout>
                  <c:x val="0.00152905198776758"/>
                  <c:y val="-0.454454855643045"/>
                </c:manualLayout>
              </c:layout>
              <c:tx>
                <c:rich>
                  <a:bodyPr/>
                  <a:lstStyle/>
                  <a:p>
                    <a:r>
                      <a:rPr lang="en-US" dirty="0" smtClean="0"/>
                      <a:t>100%</a:t>
                    </a:r>
                    <a:endParaRPr lang="en-US" dirty="0"/>
                  </a:p>
                </c:rich>
              </c:tx>
              <c:dLblPos val="ctr"/>
              <c:showVal val="1"/>
            </c:dLbl>
            <c:dLbl>
              <c:idx val="1"/>
              <c:layout>
                <c:manualLayout>
                  <c:x val="0.0"/>
                  <c:y val="-0.413537795275591"/>
                </c:manualLayout>
              </c:layout>
              <c:tx>
                <c:rich>
                  <a:bodyPr/>
                  <a:lstStyle/>
                  <a:p>
                    <a:r>
                      <a:rPr lang="en-US" dirty="0" smtClean="0"/>
                      <a:t>86%</a:t>
                    </a:r>
                    <a:endParaRPr lang="en-US" dirty="0"/>
                  </a:p>
                </c:rich>
              </c:tx>
              <c:dLblPos val="ctr"/>
              <c:showVal val="1"/>
            </c:dLbl>
            <c:dLbl>
              <c:idx val="2"/>
              <c:layout>
                <c:manualLayout>
                  <c:x val="0.00458715596330275"/>
                  <c:y val="-0.351392913385827"/>
                </c:manualLayout>
              </c:layout>
              <c:tx>
                <c:rich>
                  <a:bodyPr/>
                  <a:lstStyle/>
                  <a:p>
                    <a:r>
                      <a:rPr lang="en-US" dirty="0" smtClean="0"/>
                      <a:t>74%</a:t>
                    </a:r>
                    <a:endParaRPr lang="en-US" dirty="0"/>
                  </a:p>
                </c:rich>
              </c:tx>
              <c:dLblPos val="ctr"/>
              <c:showVal val="1"/>
            </c:dLbl>
            <c:dLbl>
              <c:idx val="3"/>
              <c:layout>
                <c:manualLayout>
                  <c:x val="-0.00277781791037588"/>
                  <c:y val="-0.290240419947507"/>
                </c:manualLayout>
              </c:layout>
              <c:tx>
                <c:rich>
                  <a:bodyPr/>
                  <a:lstStyle/>
                  <a:p>
                    <a:r>
                      <a:rPr lang="en-US" b="0" dirty="0" smtClean="0"/>
                      <a:t>60%</a:t>
                    </a:r>
                    <a:endParaRPr lang="en-US" b="0" dirty="0"/>
                  </a:p>
                </c:rich>
              </c:tx>
              <c:dLblPos val="ctr"/>
              <c:showVal val="1"/>
            </c:dLbl>
            <c:dLbl>
              <c:idx val="4"/>
              <c:layout>
                <c:manualLayout>
                  <c:x val="0.0"/>
                  <c:y val="-0.175105249343832"/>
                </c:manualLayout>
              </c:layout>
              <c:tx>
                <c:rich>
                  <a:bodyPr/>
                  <a:lstStyle/>
                  <a:p>
                    <a:r>
                      <a:rPr lang="en-US" dirty="0" smtClean="0"/>
                      <a:t>32%</a:t>
                    </a:r>
                    <a:endParaRPr lang="en-US" dirty="0"/>
                  </a:p>
                </c:rich>
              </c:tx>
              <c:dLblPos val="ctr"/>
              <c:showVal val="1"/>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Val val="1"/>
            <c:extLst>
              <c:ext xmlns:c15="http://schemas.microsoft.com/office/drawing/2012/chart" uri="{CE6537A1-D6FC-4f65-9D91-7224C49458BB}">
                <c15:showLeaderLines val="1"/>
                <c15:leaderLines>
                  <c:spPr>
                    <a:ln w="9525" cap="flat" cmpd="sng" algn="ctr">
                      <a:noFill/>
                      <a:round/>
                    </a:ln>
                    <a:effectLst/>
                  </c:spPr>
                </c15:leaderLines>
              </c:ext>
            </c:extLst>
          </c:dLbls>
          <c:cat>
            <c:strRef>
              <c:f>Sheet1!$A$5:$A$9</c:f>
              <c:strCache>
                <c:ptCount val="5"/>
                <c:pt idx="0">
                  <c:v>Eligible*</c:v>
                </c:pt>
                <c:pt idx="1">
                  <c:v>Engaged in Care**</c:v>
                </c:pt>
                <c:pt idx="2">
                  <c:v>Care coordination</c:v>
                </c:pt>
                <c:pt idx="3">
                  <c:v>Prescribed ARV's***</c:v>
                </c:pt>
                <c:pt idx="4">
                  <c:v>Virally suppressed***</c:v>
                </c:pt>
              </c:strCache>
            </c:strRef>
          </c:cat>
          <c:val>
            <c:numRef>
              <c:f>Sheet1!$C$5:$C$9</c:f>
              <c:numCache>
                <c:formatCode>0</c:formatCode>
                <c:ptCount val="5"/>
                <c:pt idx="0" formatCode="General">
                  <c:v>100.0</c:v>
                </c:pt>
                <c:pt idx="1">
                  <c:v>86.36363636363635</c:v>
                </c:pt>
                <c:pt idx="2">
                  <c:v>73.86363636363635</c:v>
                </c:pt>
                <c:pt idx="3">
                  <c:v>60.22727272727273</c:v>
                </c:pt>
                <c:pt idx="4">
                  <c:v>31.81818181818182</c:v>
                </c:pt>
              </c:numCache>
            </c:numRef>
          </c:val>
        </c:ser>
        <c:gapWidth val="55"/>
        <c:overlap val="100"/>
        <c:axId val="380840936"/>
        <c:axId val="364415848"/>
      </c:barChart>
      <c:catAx>
        <c:axId val="38084093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415848"/>
        <c:crosses val="autoZero"/>
        <c:auto val="1"/>
        <c:lblAlgn val="ctr"/>
        <c:lblOffset val="100"/>
      </c:catAx>
      <c:valAx>
        <c:axId val="364415848"/>
        <c:scaling>
          <c:orientation val="minMax"/>
          <c:max val="100.0"/>
          <c:min val="0.0"/>
        </c:scaling>
        <c:axPos val="l"/>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0840936"/>
        <c:crosses val="autoZero"/>
        <c:crossBetween val="between"/>
      </c:valAx>
      <c:spPr>
        <a:noFill/>
        <a:ln>
          <a:noFill/>
        </a:ln>
        <a:effectLst/>
      </c:spPr>
    </c:plotArea>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5"/>
  <c:chart>
    <c:autoTitleDeleted val="1"/>
    <c:plotArea>
      <c:layout>
        <c:manualLayout>
          <c:layoutTarget val="inner"/>
          <c:xMode val="edge"/>
          <c:yMode val="edge"/>
          <c:x val="0.264649039055567"/>
          <c:y val="0.00212008075390982"/>
          <c:w val="0.705441693525419"/>
          <c:h val="0.866282108224326"/>
        </c:manualLayout>
      </c:layout>
      <c:barChart>
        <c:barDir val="bar"/>
        <c:grouping val="clustered"/>
        <c:ser>
          <c:idx val="0"/>
          <c:order val="0"/>
          <c:tx>
            <c:strRef>
              <c:f>Sheet1!$D$4</c:f>
              <c:strCache>
                <c:ptCount val="1"/>
                <c:pt idx="0">
                  <c:v>% Change</c:v>
                </c:pt>
              </c:strCache>
            </c:strRef>
          </c:tx>
          <c:dLbls>
            <c:showVal val="1"/>
          </c:dLbls>
          <c:cat>
            <c:strRef>
              <c:f>Sheet1!$A$5:$A$9</c:f>
              <c:strCache>
                <c:ptCount val="5"/>
                <c:pt idx="0">
                  <c:v>Unintentional Poisoning</c:v>
                </c:pt>
                <c:pt idx="1">
                  <c:v>Unintentional MV Traffic</c:v>
                </c:pt>
                <c:pt idx="2">
                  <c:v>Suicide Firearm</c:v>
                </c:pt>
                <c:pt idx="3">
                  <c:v>Unintentional Fall</c:v>
                </c:pt>
                <c:pt idx="4">
                  <c:v>Homicide Firearm</c:v>
                </c:pt>
              </c:strCache>
            </c:strRef>
          </c:cat>
          <c:val>
            <c:numRef>
              <c:f>Sheet1!$D$5:$D$9</c:f>
              <c:numCache>
                <c:formatCode>0.0%</c:formatCode>
                <c:ptCount val="5"/>
                <c:pt idx="0">
                  <c:v>5.014999999999985</c:v>
                </c:pt>
                <c:pt idx="1">
                  <c:v>-0.308</c:v>
                </c:pt>
                <c:pt idx="2">
                  <c:v>0.139</c:v>
                </c:pt>
                <c:pt idx="3">
                  <c:v>0.225</c:v>
                </c:pt>
                <c:pt idx="4">
                  <c:v>-0.111</c:v>
                </c:pt>
              </c:numCache>
            </c:numRef>
          </c:val>
        </c:ser>
        <c:axId val="215400616"/>
        <c:axId val="70646952"/>
      </c:barChart>
      <c:catAx>
        <c:axId val="215400616"/>
        <c:scaling>
          <c:orientation val="minMax"/>
        </c:scaling>
        <c:axPos val="l"/>
        <c:tickLblPos val="low"/>
        <c:txPr>
          <a:bodyPr/>
          <a:lstStyle/>
          <a:p>
            <a:pPr>
              <a:defRPr sz="1600"/>
            </a:pPr>
            <a:endParaRPr lang="en-US"/>
          </a:p>
        </c:txPr>
        <c:crossAx val="70646952"/>
        <c:crosses val="autoZero"/>
        <c:auto val="1"/>
        <c:lblAlgn val="ctr"/>
        <c:lblOffset val="100"/>
      </c:catAx>
      <c:valAx>
        <c:axId val="70646952"/>
        <c:scaling>
          <c:orientation val="minMax"/>
        </c:scaling>
        <c:axPos val="b"/>
        <c:numFmt formatCode="0%" sourceLinked="0"/>
        <c:tickLblPos val="nextTo"/>
        <c:crossAx val="215400616"/>
        <c:crosses val="autoZero"/>
        <c:crossBetween val="between"/>
      </c:valAx>
    </c:plotArea>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8"/>
  <c:chart>
    <c:plotArea>
      <c:layout/>
      <c:lineChart>
        <c:grouping val="standard"/>
        <c:ser>
          <c:idx val="0"/>
          <c:order val="0"/>
          <c:tx>
            <c:strRef>
              <c:f>'results-21.csv'!$D$48</c:f>
              <c:strCache>
                <c:ptCount val="1"/>
                <c:pt idx="0">
                  <c:v>Indiana</c:v>
                </c:pt>
              </c:strCache>
            </c:strRef>
          </c:tx>
          <c:marker>
            <c:symbol val="none"/>
          </c:marker>
          <c:cat>
            <c:strRef>
              <c:f>'results-21.csv'!$E$46:$O$47</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'results-21.csv'!$E$48:$O$48</c:f>
              <c:numCache>
                <c:formatCode>General</c:formatCode>
                <c:ptCount val="11"/>
                <c:pt idx="0">
                  <c:v>7.0</c:v>
                </c:pt>
                <c:pt idx="1">
                  <c:v>8.7</c:v>
                </c:pt>
                <c:pt idx="2">
                  <c:v>9.720000000000001</c:v>
                </c:pt>
                <c:pt idx="3">
                  <c:v>11.62</c:v>
                </c:pt>
                <c:pt idx="4">
                  <c:v>12.24</c:v>
                </c:pt>
                <c:pt idx="5">
                  <c:v>12.92</c:v>
                </c:pt>
                <c:pt idx="6">
                  <c:v>13.87</c:v>
                </c:pt>
                <c:pt idx="7">
                  <c:v>14.3</c:v>
                </c:pt>
                <c:pt idx="8">
                  <c:v>14.96</c:v>
                </c:pt>
                <c:pt idx="9">
                  <c:v>15.46</c:v>
                </c:pt>
                <c:pt idx="10">
                  <c:v>16.53</c:v>
                </c:pt>
              </c:numCache>
            </c:numRef>
          </c:val>
        </c:ser>
        <c:ser>
          <c:idx val="1"/>
          <c:order val="1"/>
          <c:tx>
            <c:strRef>
              <c:f>'results-21.csv'!$D$49</c:f>
              <c:strCache>
                <c:ptCount val="1"/>
                <c:pt idx="0">
                  <c:v>US</c:v>
                </c:pt>
              </c:strCache>
            </c:strRef>
          </c:tx>
          <c:marker>
            <c:symbol val="none"/>
          </c:marker>
          <c:cat>
            <c:strRef>
              <c:f>'results-21.csv'!$E$46:$O$47</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'results-21.csv'!$E$49:$O$49</c:f>
              <c:numCache>
                <c:formatCode>General</c:formatCode>
                <c:ptCount val="11"/>
                <c:pt idx="0">
                  <c:v>8.89</c:v>
                </c:pt>
                <c:pt idx="1">
                  <c:v>9.37</c:v>
                </c:pt>
                <c:pt idx="2">
                  <c:v>10.09</c:v>
                </c:pt>
                <c:pt idx="3">
                  <c:v>11.54</c:v>
                </c:pt>
                <c:pt idx="4">
                  <c:v>11.95</c:v>
                </c:pt>
                <c:pt idx="5">
                  <c:v>11.99</c:v>
                </c:pt>
                <c:pt idx="6">
                  <c:v>12.06</c:v>
                </c:pt>
                <c:pt idx="7">
                  <c:v>12.41</c:v>
                </c:pt>
                <c:pt idx="8">
                  <c:v>13.27</c:v>
                </c:pt>
                <c:pt idx="9">
                  <c:v>13.22</c:v>
                </c:pt>
                <c:pt idx="10">
                  <c:v>13.75</c:v>
                </c:pt>
              </c:numCache>
            </c:numRef>
          </c:val>
        </c:ser>
        <c:marker val="1"/>
        <c:axId val="364432072"/>
        <c:axId val="364075976"/>
      </c:lineChart>
      <c:catAx>
        <c:axId val="364432072"/>
        <c:scaling>
          <c:orientation val="minMax"/>
        </c:scaling>
        <c:axPos val="b"/>
        <c:tickLblPos val="nextTo"/>
        <c:crossAx val="364075976"/>
        <c:crosses val="autoZero"/>
        <c:auto val="1"/>
        <c:lblAlgn val="ctr"/>
        <c:lblOffset val="100"/>
      </c:catAx>
      <c:valAx>
        <c:axId val="364075976"/>
        <c:scaling>
          <c:orientation val="minMax"/>
        </c:scaling>
        <c:axPos val="l"/>
        <c:majorGridlines/>
        <c:numFmt formatCode="General" sourceLinked="1"/>
        <c:tickLblPos val="nextTo"/>
        <c:crossAx val="364432072"/>
        <c:crosses val="autoZero"/>
        <c:crossBetween val="between"/>
      </c:valAx>
    </c:plotArea>
    <c:legend>
      <c:legendPos val="r"/>
      <c:layout>
        <c:manualLayout>
          <c:xMode val="edge"/>
          <c:yMode val="edge"/>
          <c:x val="0.85247541386469"/>
          <c:y val="0.319402917738586"/>
          <c:w val="0.147524586135311"/>
          <c:h val="0.188774724823711"/>
        </c:manualLayout>
      </c:layout>
    </c:legend>
    <c:plotVisOnly val="1"/>
  </c:chart>
  <c:txPr>
    <a:bodyPr/>
    <a:lstStyle/>
    <a:p>
      <a:pPr>
        <a:defRPr sz="1800"/>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0.66972</cdr:x>
      <cdr:y>0.14</cdr:y>
    </cdr:from>
    <cdr:to>
      <cdr:x>0.73394</cdr:x>
      <cdr:y>0.26</cdr:y>
    </cdr:to>
    <cdr:sp macro="" textlink="">
      <cdr:nvSpPr>
        <cdr:cNvPr id="2" name="TextBox 1"/>
        <cdr:cNvSpPr txBox="1"/>
      </cdr:nvSpPr>
      <cdr:spPr>
        <a:xfrm xmlns:a="http://schemas.openxmlformats.org/drawingml/2006/main">
          <a:off x="5562600" y="533400"/>
          <a:ext cx="533400" cy="4572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dirty="0" smtClean="0">
              <a:solidFill>
                <a:srgbClr val="FF0000"/>
              </a:solidFill>
            </a:rPr>
            <a:t>70%</a:t>
          </a:r>
          <a:endParaRPr lang="en-US" sz="1800" dirty="0">
            <a:solidFill>
              <a:srgbClr val="FF0000"/>
            </a:solidFill>
          </a:endParaRPr>
        </a:p>
      </cdr:txBody>
    </cdr:sp>
  </cdr:relSizeAnchor>
  <cdr:relSizeAnchor xmlns:cdr="http://schemas.openxmlformats.org/drawingml/2006/chartDrawing">
    <cdr:from>
      <cdr:x>0.85321</cdr:x>
      <cdr:y>0.18</cdr:y>
    </cdr:from>
    <cdr:to>
      <cdr:x>0.91743</cdr:x>
      <cdr:y>0.3</cdr:y>
    </cdr:to>
    <cdr:sp macro="" textlink="">
      <cdr:nvSpPr>
        <cdr:cNvPr id="4" name="TextBox 3"/>
        <cdr:cNvSpPr txBox="1"/>
      </cdr:nvSpPr>
      <cdr:spPr>
        <a:xfrm xmlns:a="http://schemas.openxmlformats.org/drawingml/2006/main">
          <a:off x="7086600" y="685800"/>
          <a:ext cx="5334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dirty="0" smtClean="0">
              <a:solidFill>
                <a:srgbClr val="FF0000"/>
              </a:solidFill>
            </a:rPr>
            <a:t>53%</a:t>
          </a:r>
          <a:endParaRPr lang="en-US" sz="1800"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A74CAC9-B566-4FFF-A090-41432ABA6A11}" type="datetimeFigureOut">
              <a:rPr lang="en-US" smtClean="0"/>
              <a:pPr/>
              <a:t>10/29/15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64F2392-71D2-4D02-B922-BCEED60CF808}"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23964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2076B1A-D6C6-48FE-BFC0-89A81995F4F5}" type="datetimeFigureOut">
              <a:rPr lang="en-US" smtClean="0"/>
              <a:pPr/>
              <a:t>10/29/15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CE3DA0F-BA7E-4354-954B-D77B2AF25535}"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18530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this three-part target is achieved, at least 73% of all people living with HIV worldwide will be virally suppressed – a two- to three-fold increase over current rough estimates of viral suppression. </a:t>
            </a:r>
            <a:r>
              <a:rPr lang="en-US" sz="1200" kern="1200" dirty="0" err="1" smtClean="0">
                <a:solidFill>
                  <a:schemeClr val="tx1"/>
                </a:solidFill>
                <a:latin typeface="+mn-lt"/>
                <a:ea typeface="+mn-ea"/>
                <a:cs typeface="+mn-cs"/>
              </a:rPr>
              <a:t>Modelling</a:t>
            </a:r>
            <a:r>
              <a:rPr lang="en-US" sz="1200" kern="1200" dirty="0" smtClean="0">
                <a:solidFill>
                  <a:schemeClr val="tx1"/>
                </a:solidFill>
                <a:latin typeface="+mn-lt"/>
                <a:ea typeface="+mn-ea"/>
                <a:cs typeface="+mn-cs"/>
              </a:rPr>
              <a:t> suggests that achieving these targets by 2020 will enable the world to end the AIDS epidemic by 2030, which in turn will generate profound health and economic benefits. </a:t>
            </a:r>
            <a:endParaRPr lang="en-US" dirty="0" smtClean="0"/>
          </a:p>
          <a:p>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2012, the injury</a:t>
            </a:r>
            <a:r>
              <a:rPr lang="en-US" baseline="0" dirty="0" smtClean="0"/>
              <a:t> prevention epidemiologist at the Indiana State Department of Health presented this slide showing over a 500% increase in the rate of unintentional poisoning deaths in Indiana between 1999 and 2009. This unprecedented increase in poisoning deaths mirrored the increase we were witnessing nationally, largely due to the increase in prescription </a:t>
            </a:r>
            <a:r>
              <a:rPr lang="en-US" baseline="0" dirty="0" err="1" smtClean="0"/>
              <a:t>opioid</a:t>
            </a:r>
            <a:r>
              <a:rPr lang="en-US" baseline="0" dirty="0" smtClean="0"/>
              <a:t> prescribing and misuse.</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Rates</a:t>
            </a:r>
            <a:r>
              <a:rPr lang="en-US" baseline="0" dirty="0" smtClean="0"/>
              <a:t> of drug poisoning deaths in Indiana overtook those of the United States in 2006, and in 2013, Indiana ranked 16</a:t>
            </a:r>
            <a:r>
              <a:rPr lang="en-US" baseline="30000" dirty="0" smtClean="0"/>
              <a:t>th</a:t>
            </a:r>
            <a:r>
              <a:rPr lang="en-US" baseline="0" dirty="0" smtClean="0"/>
              <a:t> nationally for drug overdose fatalities.</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2012, Indiana prescribers were the 9</a:t>
            </a:r>
            <a:r>
              <a:rPr lang="en-US" baseline="30000" dirty="0" smtClean="0"/>
              <a:t>th</a:t>
            </a:r>
            <a:r>
              <a:rPr lang="en-US" dirty="0" smtClean="0"/>
              <a:t> highest </a:t>
            </a:r>
            <a:r>
              <a:rPr lang="en-US" dirty="0" err="1" smtClean="0"/>
              <a:t>opioid</a:t>
            </a:r>
            <a:r>
              <a:rPr lang="en-US" baseline="0" dirty="0" smtClean="0"/>
              <a:t> prescribers in the nation, prescribing 109 painkiller prescriptions for  every 100 people in the state.</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2015, </a:t>
            </a:r>
            <a:r>
              <a:rPr lang="en-US" dirty="0" smtClean="0"/>
              <a:t>Indiana again leads the nation</a:t>
            </a:r>
            <a:r>
              <a:rPr lang="en-US" baseline="0" dirty="0" smtClean="0"/>
              <a:t> </a:t>
            </a:r>
            <a:r>
              <a:rPr lang="en-US" dirty="0" smtClean="0"/>
              <a:t>in the number of pharmacy robberies, with twice as many robberies</a:t>
            </a:r>
            <a:r>
              <a:rPr lang="en-US" baseline="0" dirty="0" smtClean="0"/>
              <a:t> during</a:t>
            </a:r>
            <a:r>
              <a:rPr lang="en-US" dirty="0" smtClean="0"/>
              <a:t> the first half</a:t>
            </a:r>
            <a:r>
              <a:rPr lang="en-US" baseline="0" dirty="0" smtClean="0"/>
              <a:t> of the year as California, and five times more pharmacy robberies than Texas. </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105" charset="-128"/>
                <a:cs typeface="ＭＳ Ｐゴシック" pitchFamily="-105" charset="-128"/>
              </a:rPr>
              <a:t>The 2011</a:t>
            </a:r>
            <a:r>
              <a:rPr lang="en-US" baseline="0" dirty="0" smtClean="0">
                <a:ea typeface="ＭＳ Ｐゴシック" pitchFamily="-105" charset="-128"/>
                <a:cs typeface="ＭＳ Ｐゴシック" pitchFamily="-105" charset="-128"/>
              </a:rPr>
              <a:t> Indiana Youth Risk Behavior Survey found that 1 out of 5 HS students had ever taken a controlled substance without a prescription from a doctor, a finding that isn’t surprising given the number of pills available, and that most </a:t>
            </a:r>
            <a:r>
              <a:rPr lang="en-US" dirty="0" smtClean="0">
                <a:ea typeface="ＭＳ Ｐゴシック" pitchFamily="-105" charset="-128"/>
                <a:cs typeface="ＭＳ Ｐゴシック" pitchFamily="-105" charset="-128"/>
              </a:rPr>
              <a:t>teens </a:t>
            </a:r>
            <a:r>
              <a:rPr lang="en-US" dirty="0">
                <a:ea typeface="ＭＳ Ｐゴシック" pitchFamily="-105" charset="-128"/>
                <a:cs typeface="ＭＳ Ｐゴシック" pitchFamily="-105" charset="-128"/>
              </a:rPr>
              <a:t>believe that prescription drugs are much safer than illegal street drugs</a:t>
            </a:r>
            <a:r>
              <a:rPr lang="en-US" dirty="0" smtClean="0">
                <a:ea typeface="ＭＳ Ｐゴシック" pitchFamily="-105" charset="-128"/>
                <a:cs typeface="ＭＳ Ｐゴシック" pitchFamily="-105" charset="-128"/>
              </a:rPr>
              <a:t>.</a:t>
            </a:r>
          </a:p>
          <a:p>
            <a:pPr eaLnBrk="1" hangingPunct="1">
              <a:spcBef>
                <a:spcPct val="0"/>
              </a:spcBef>
            </a:pPr>
            <a:endParaRPr lang="en-US" dirty="0" smtClean="0">
              <a:ea typeface="ＭＳ Ｐゴシック" pitchFamily="-105" charset="-128"/>
              <a:cs typeface="ＭＳ Ｐゴシック" pitchFamily="-105" charset="-128"/>
            </a:endParaRPr>
          </a:p>
          <a:p>
            <a:pPr eaLnBrk="1" hangingPunct="1">
              <a:spcBef>
                <a:spcPct val="0"/>
              </a:spcBef>
            </a:pPr>
            <a:endParaRPr lang="en-US" dirty="0" smtClean="0">
              <a:ea typeface="ＭＳ Ｐゴシック" pitchFamily="-105" charset="-128"/>
              <a:cs typeface="ＭＳ Ｐゴシック" pitchFamily="-105" charset="-128"/>
            </a:endParaRPr>
          </a:p>
          <a:p>
            <a:pPr eaLnBrk="1" hangingPunct="1">
              <a:spcBef>
                <a:spcPct val="0"/>
              </a:spcBef>
            </a:pPr>
            <a:r>
              <a:rPr lang="en-US" dirty="0">
                <a:ea typeface="ＭＳ Ｐゴシック" pitchFamily="-105" charset="-128"/>
                <a:cs typeface="ＭＳ Ｐゴシック" pitchFamily="-105" charset="-128"/>
              </a:rPr>
              <a:t>60-70% say that home medicine cabinets are their source of drugs.</a:t>
            </a:r>
          </a:p>
        </p:txBody>
      </p:sp>
      <p:sp>
        <p:nvSpPr>
          <p:cNvPr id="36868" name="Slide Number Placeholder 3"/>
          <p:cNvSpPr>
            <a:spLocks noGrp="1"/>
          </p:cNvSpPr>
          <p:nvPr>
            <p:ph type="sldNum" sz="quarter" idx="5"/>
          </p:nvPr>
        </p:nvSpPr>
        <p:spPr bwMode="auto">
          <a:ln>
            <a:miter lim="800000"/>
            <a:headEnd/>
            <a:tailEnd/>
          </a:ln>
        </p:spPr>
        <p:txBody>
          <a:bodyPr/>
          <a:lstStyle/>
          <a:p>
            <a:pPr>
              <a:defRPr/>
            </a:pPr>
            <a:fld id="{BFFBCD18-C702-2B4A-8C28-5B33E78D2F48}" type="slidenum">
              <a:rPr lang="en-US" smtClean="0">
                <a:solidFill>
                  <a:prstClr val="black"/>
                </a:solidFill>
              </a:rPr>
              <a:pPr>
                <a:defRPr/>
              </a:pPr>
              <a:t>18</a:t>
            </a:fld>
            <a:endParaRPr 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B1C64-EE71-9147-BD8C-C597372A1474}" type="slidenum">
              <a:rPr lang="en-US">
                <a:solidFill>
                  <a:prstClr val="black"/>
                </a:solidFill>
              </a:rPr>
              <a:pPr/>
              <a:t>19</a:t>
            </a:fld>
            <a:endParaRPr lang="en-US">
              <a:solidFill>
                <a:prstClr val="black"/>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dirty="0" smtClean="0"/>
              <a:t>Increasing rates of acute Hepatitis C virus</a:t>
            </a:r>
            <a:r>
              <a:rPr lang="en-US" baseline="0" dirty="0" smtClean="0"/>
              <a:t> infection among young suburban and rural persons who inject drugs were a foreshadowing of eventual HIV transmission in Indiana and across much of the Midwest and Appalachia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many states, Indiana’s capacity to treat its increasing</a:t>
            </a:r>
            <a:r>
              <a:rPr lang="en-US" baseline="0" dirty="0" smtClean="0"/>
              <a:t> population of people who inject drugs is inadequate.  </a:t>
            </a:r>
            <a:r>
              <a:rPr lang="en-US" dirty="0" smtClean="0"/>
              <a:t>Indiana ranked among the highest states</a:t>
            </a:r>
            <a:r>
              <a:rPr lang="en-US" baseline="0" dirty="0" smtClean="0"/>
              <a:t> for rate of past year </a:t>
            </a:r>
            <a:r>
              <a:rPr lang="en-US" baseline="0" dirty="0" err="1" smtClean="0"/>
              <a:t>opioid</a:t>
            </a:r>
            <a:r>
              <a:rPr lang="en-US" baseline="0" dirty="0" smtClean="0"/>
              <a:t> abuse or dependence with a rate of Medication Assisted Treatment capacity falling far short of its need. </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US" dirty="0" smtClean="0">
                <a:latin typeface="Arial" pitchFamily="-102" charset="0"/>
              </a:rPr>
              <a:t>Against</a:t>
            </a:r>
            <a:r>
              <a:rPr lang="en-US" baseline="0" dirty="0" smtClean="0">
                <a:latin typeface="Arial" pitchFamily="-102" charset="0"/>
              </a:rPr>
              <a:t> that backdrop, Scott County, Indiana has the poorest county health outcomes ranking in a state which consistently ranks in the bottom 10 of all states. </a:t>
            </a:r>
            <a:endParaRPr lang="en-US" dirty="0">
              <a:latin typeface="Arial" pitchFamily="-102" charset="0"/>
            </a:endParaRPr>
          </a:p>
        </p:txBody>
      </p:sp>
      <p:sp>
        <p:nvSpPr>
          <p:cNvPr id="73732" name="Slide Number Placeholder 3"/>
          <p:cNvSpPr>
            <a:spLocks noGrp="1"/>
          </p:cNvSpPr>
          <p:nvPr>
            <p:ph type="sldNum" sz="quarter" idx="5"/>
          </p:nvPr>
        </p:nvSpPr>
        <p:spPr>
          <a:noFill/>
          <a:ln>
            <a:miter lim="800000"/>
            <a:headEnd/>
            <a:tailEnd/>
          </a:ln>
        </p:spPr>
        <p:txBody>
          <a:bodyPr/>
          <a:lstStyle/>
          <a:p>
            <a:fld id="{A7FD59F6-E9F5-D84E-A708-3649FE1611E3}" type="slidenum">
              <a:rPr lang="en-US">
                <a:solidFill>
                  <a:prstClr val="black"/>
                </a:solidFill>
                <a:latin typeface="Arial" pitchFamily="-102" charset="0"/>
                <a:ea typeface="Arial" pitchFamily="-102" charset="0"/>
                <a:cs typeface="Arial" pitchFamily="-102" charset="0"/>
              </a:rPr>
              <a:pPr/>
              <a:t>21</a:t>
            </a:fld>
            <a:endParaRPr lang="en-US">
              <a:solidFill>
                <a:prstClr val="black"/>
              </a:solidFill>
              <a:latin typeface="Arial" pitchFamily="-102" charset="0"/>
              <a:ea typeface="Arial" pitchFamily="-102" charset="0"/>
              <a:cs typeface="Arial" pitchFamily="-10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the early 2000’s, Scott county has had a </a:t>
            </a:r>
            <a:r>
              <a:rPr lang="en-US" baseline="0" dirty="0" smtClean="0"/>
              <a:t>significant increase in years of potential life lost while Indiana has remained about the same, and the rest of the country has trended downward.  </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r>
              <a:rPr lang="en-US" dirty="0" smtClean="0">
                <a:latin typeface="Arial" pitchFamily="-102" charset="0"/>
              </a:rPr>
              <a:t>This is</a:t>
            </a:r>
            <a:r>
              <a:rPr lang="en-US" baseline="0" dirty="0" smtClean="0">
                <a:latin typeface="Arial" pitchFamily="-102" charset="0"/>
              </a:rPr>
              <a:t> d</a:t>
            </a:r>
            <a:r>
              <a:rPr lang="en-US" dirty="0" smtClean="0">
                <a:latin typeface="Arial" pitchFamily="-102" charset="0"/>
              </a:rPr>
              <a:t>ue in large part to drug</a:t>
            </a:r>
            <a:r>
              <a:rPr lang="en-US" baseline="0" dirty="0" smtClean="0">
                <a:latin typeface="Arial" pitchFamily="-102" charset="0"/>
              </a:rPr>
              <a:t> overdose deaths.  Scott county had the second highest average age adjusted prescription drug overdose mortality rate in the state between 2002 and 2013, more than twice as high as surrounding counties. </a:t>
            </a:r>
            <a:endParaRPr lang="en-US" dirty="0">
              <a:latin typeface="Arial" pitchFamily="-102" charset="0"/>
            </a:endParaRPr>
          </a:p>
        </p:txBody>
      </p:sp>
      <p:sp>
        <p:nvSpPr>
          <p:cNvPr id="71684" name="Slide Number Placeholder 3"/>
          <p:cNvSpPr>
            <a:spLocks noGrp="1"/>
          </p:cNvSpPr>
          <p:nvPr>
            <p:ph type="sldNum" sz="quarter" idx="5"/>
          </p:nvPr>
        </p:nvSpPr>
        <p:spPr>
          <a:noFill/>
          <a:ln>
            <a:miter lim="800000"/>
            <a:headEnd/>
            <a:tailEnd/>
          </a:ln>
        </p:spPr>
        <p:txBody>
          <a:bodyPr/>
          <a:lstStyle/>
          <a:p>
            <a:fld id="{BFFD6D90-6B28-8D47-BB9E-AA95D40A7B39}" type="slidenum">
              <a:rPr lang="en-US">
                <a:solidFill>
                  <a:prstClr val="black"/>
                </a:solidFill>
                <a:latin typeface="Arial" pitchFamily="-102" charset="0"/>
                <a:ea typeface="Arial" pitchFamily="-102" charset="0"/>
                <a:cs typeface="Arial" pitchFamily="-102" charset="0"/>
              </a:rPr>
              <a:pPr/>
              <a:t>23</a:t>
            </a:fld>
            <a:endParaRPr lang="en-US">
              <a:solidFill>
                <a:prstClr val="black"/>
              </a:solidFill>
              <a:latin typeface="Arial" pitchFamily="-102" charset="0"/>
              <a:ea typeface="Arial" pitchFamily="-102" charset="0"/>
              <a:cs typeface="Arial" pitchFamily="-102"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2012, Reuters reported an increase in the use of </a:t>
            </a:r>
            <a:r>
              <a:rPr lang="en-US" dirty="0" err="1" smtClean="0"/>
              <a:t>Opana</a:t>
            </a:r>
            <a:r>
              <a:rPr lang="en-US" dirty="0" smtClean="0"/>
              <a:t> in rural America, including</a:t>
            </a:r>
            <a:r>
              <a:rPr lang="en-US" baseline="0" dirty="0" smtClean="0"/>
              <a:t> 9 deaths in Scott County, during the first quarter of that year. </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After the 2010 reformulation of </a:t>
            </a:r>
            <a:r>
              <a:rPr lang="en-US" sz="1200" dirty="0" err="1" smtClean="0"/>
              <a:t>Oxycontin</a:t>
            </a:r>
            <a:r>
              <a:rPr lang="en-US" sz="1200" dirty="0" smtClean="0"/>
              <a:t> made it</a:t>
            </a:r>
            <a:r>
              <a:rPr lang="en-US" sz="1200" baseline="0" dirty="0" smtClean="0"/>
              <a:t> impossible to crush and snort or inject</a:t>
            </a:r>
            <a:r>
              <a:rPr lang="en-US" sz="1200" dirty="0" smtClean="0"/>
              <a:t>, </a:t>
            </a:r>
            <a:r>
              <a:rPr lang="en-US" sz="1200" dirty="0" err="1" smtClean="0"/>
              <a:t>Opana</a:t>
            </a:r>
            <a:r>
              <a:rPr lang="en-US" sz="1200" baseline="0" dirty="0" smtClean="0"/>
              <a:t> quickly filled the void. </a:t>
            </a:r>
            <a:r>
              <a:rPr lang="en-US" sz="1200" dirty="0" smtClean="0"/>
              <a:t>Highly addictive,</a:t>
            </a:r>
            <a:r>
              <a:rPr lang="en-US" sz="1200" baseline="0" dirty="0" smtClean="0"/>
              <a:t> </a:t>
            </a:r>
            <a:r>
              <a:rPr lang="en-US" sz="1200" baseline="0" dirty="0" err="1" smtClean="0"/>
              <a:t>Opana</a:t>
            </a:r>
            <a:r>
              <a:rPr lang="en-US" sz="1200" baseline="0" dirty="0" smtClean="0"/>
              <a:t> is </a:t>
            </a:r>
            <a:r>
              <a:rPr lang="en-US" sz="1200" dirty="0" smtClean="0"/>
              <a:t>stronger than morphine and heroin, and especially potent when</a:t>
            </a:r>
            <a:r>
              <a:rPr lang="en-US" sz="1200" baseline="0" dirty="0" smtClean="0"/>
              <a:t> injected.  Many </a:t>
            </a:r>
            <a:r>
              <a:rPr lang="en-US" sz="1200" baseline="0" dirty="0" err="1" smtClean="0"/>
              <a:t>snorters</a:t>
            </a:r>
            <a:r>
              <a:rPr lang="en-US" sz="1200" baseline="0" dirty="0" smtClean="0"/>
              <a:t> became injectors when </a:t>
            </a:r>
            <a:r>
              <a:rPr lang="en-US" sz="1200" baseline="0" dirty="0" err="1" smtClean="0"/>
              <a:t>Opana</a:t>
            </a:r>
            <a:r>
              <a:rPr lang="en-US" sz="1200" baseline="0" dirty="0" smtClean="0"/>
              <a:t> was reformulated in 2012, and overdoses were common.  The short half-life of the dissolved ER pill necessitated multiple injections per day and the  High cost of ER tablets lead to pill sharing to avoid withdrawal.  All of these factors increased the risk of Hepatitis C and HIV transmission in Scott county.</a:t>
            </a:r>
            <a:endParaRPr lang="en-US" sz="1200" dirty="0" smtClean="0"/>
          </a:p>
          <a:p>
            <a:endParaRPr lang="en-US" b="1"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err="1" smtClean="0"/>
              <a:t>Geomapping</a:t>
            </a:r>
            <a:r>
              <a:rPr lang="en-US" sz="1200" dirty="0" smtClean="0"/>
              <a:t> of 89 HIV positive individuals identified a hotspot in Austin,</a:t>
            </a:r>
            <a:r>
              <a:rPr lang="en-US" sz="1200" baseline="0" dirty="0" smtClean="0"/>
              <a:t> where </a:t>
            </a:r>
            <a:r>
              <a:rPr lang="en-US" sz="1200" dirty="0" smtClean="0"/>
              <a:t>  </a:t>
            </a:r>
            <a:br>
              <a:rPr lang="en-US" sz="1200" dirty="0" smtClean="0"/>
            </a:br>
            <a:r>
              <a:rPr lang="en-US" sz="1200" dirty="0" smtClean="0"/>
              <a:t>44% live within a ½ mile square area where 27% of Austin’s population resides.  </a:t>
            </a:r>
            <a:br>
              <a:rPr lang="en-US" sz="1200" dirty="0" smtClean="0"/>
            </a:br>
            <a:r>
              <a:rPr lang="en-US" sz="1200" dirty="0" smtClean="0"/>
              <a:t>The estimated infection rate within this hotspot is 34 cases/1,000 people. </a:t>
            </a:r>
            <a:r>
              <a:rPr lang="en-US" baseline="0" dirty="0" smtClean="0"/>
              <a:t>If all other counts remain stable, PWID will account for 26% of the new HIV diagnoses in Indiana in 2015, compared with </a:t>
            </a:r>
            <a:r>
              <a:rPr lang="en-US" dirty="0" smtClean="0"/>
              <a:t>&lt; 2% of new HIV diagnoses</a:t>
            </a:r>
            <a:r>
              <a:rPr lang="en-US" baseline="0" dirty="0" smtClean="0"/>
              <a:t> in 2014.</a:t>
            </a:r>
            <a:endParaRPr lang="en-US" dirty="0" smtClean="0"/>
          </a:p>
          <a:p>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Moving forward, we must focus on prevention efforts, including long-term solutions to improve</a:t>
            </a:r>
            <a:r>
              <a:rPr lang="en-US" baseline="0" dirty="0" smtClean="0"/>
              <a:t> public health infrastructure and socio-economic and health disparities, age appropriate HIV and substance abuse prevention education, and reframing the way we think and talk about addiction and HIV in order to reach individuals who have historically been marginalized. </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to take our HIV and </a:t>
            </a:r>
            <a:r>
              <a:rPr lang="en-US" dirty="0" err="1" smtClean="0"/>
              <a:t>Hep</a:t>
            </a:r>
            <a:r>
              <a:rPr lang="en-US" dirty="0" smtClean="0"/>
              <a:t> C testing</a:t>
            </a:r>
            <a:r>
              <a:rPr lang="en-US" baseline="0" dirty="0" smtClean="0"/>
              <a:t> efforts into communities affected by substance abuse, including testing in the field, and in Emergency Departments, jails, and addiction treatment programs.  Reporting individuals with newly diagnosed HIV and </a:t>
            </a:r>
            <a:r>
              <a:rPr lang="en-US" baseline="0" dirty="0" err="1" smtClean="0"/>
              <a:t>Hep</a:t>
            </a:r>
            <a:r>
              <a:rPr lang="en-US" baseline="0" dirty="0" smtClean="0"/>
              <a:t> C must be streamlined to prevent delays in case investigation and contact tracing, and to keep local health departments informed. </a:t>
            </a:r>
          </a:p>
          <a:p>
            <a:r>
              <a:rPr lang="en-US" baseline="0" dirty="0" smtClean="0"/>
              <a:t>We have to think creatively about options to increase the capacity of rural primary care providers to treat individuals with HIV, Hepatitis C, and Substance Use Disorder.  The ECHO project created at the University of New Mexico exemplifies the kind of “force multiplication” effort needed to serve these traditionally medically underserved populations.  </a:t>
            </a:r>
          </a:p>
          <a:p>
            <a:r>
              <a:rPr lang="en-US" baseline="0" dirty="0" smtClean="0"/>
              <a:t>We must </a:t>
            </a:r>
            <a:r>
              <a:rPr lang="en-US" baseline="0" dirty="0" err="1" smtClean="0"/>
              <a:t>destigmatize</a:t>
            </a:r>
            <a:r>
              <a:rPr lang="en-US" baseline="0" dirty="0" smtClean="0"/>
              <a:t> MAT and increase opportunities for individuals with substance use disorder to access effective treatment.</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US" dirty="0" smtClean="0">
                <a:latin typeface="Arial" pitchFamily="-102" charset="0"/>
              </a:rPr>
              <a:t>We must continue</a:t>
            </a:r>
            <a:r>
              <a:rPr lang="en-US" baseline="0" dirty="0" smtClean="0">
                <a:latin typeface="Arial" pitchFamily="-102" charset="0"/>
              </a:rPr>
              <a:t> to focus on evidence-based </a:t>
            </a:r>
            <a:r>
              <a:rPr lang="en-US" baseline="0" dirty="0" err="1" smtClean="0">
                <a:latin typeface="Arial" pitchFamily="-102" charset="0"/>
              </a:rPr>
              <a:t>opioid</a:t>
            </a:r>
            <a:r>
              <a:rPr lang="en-US" baseline="0" dirty="0" smtClean="0">
                <a:latin typeface="Arial" pitchFamily="-102" charset="0"/>
              </a:rPr>
              <a:t> prescribing.  </a:t>
            </a:r>
            <a:r>
              <a:rPr lang="en-US" dirty="0" smtClean="0">
                <a:latin typeface="Arial" pitchFamily="-102" charset="0"/>
              </a:rPr>
              <a:t>The</a:t>
            </a:r>
            <a:r>
              <a:rPr lang="en-US" baseline="0" dirty="0" smtClean="0">
                <a:latin typeface="Arial" pitchFamily="-102" charset="0"/>
              </a:rPr>
              <a:t> Indiana State Prescription Drug Abuse Prevention Task Force has had multiple legislative and educational initiatives, many of them focused on prescribers.  In 2013, the Indiana Medical Licensing Board passed rules for physicians prescribing </a:t>
            </a:r>
            <a:r>
              <a:rPr lang="en-US" baseline="0" dirty="0" err="1" smtClean="0">
                <a:latin typeface="Arial" pitchFamily="-102" charset="0"/>
              </a:rPr>
              <a:t>opioids</a:t>
            </a:r>
            <a:r>
              <a:rPr lang="en-US" baseline="0" dirty="0" smtClean="0">
                <a:latin typeface="Arial" pitchFamily="-102" charset="0"/>
              </a:rPr>
              <a:t> for chronic, non-terminal pain management.  We have seen a 10% decrease in prescribing overall over the past year.  </a:t>
            </a:r>
          </a:p>
          <a:p>
            <a:r>
              <a:rPr lang="en-US" baseline="0" dirty="0" smtClean="0">
                <a:latin typeface="Arial" pitchFamily="-102" charset="0"/>
              </a:rPr>
              <a:t>This hasn’t translated to a decrease in overdose fatalities.  All first responders were permitted to administer </a:t>
            </a:r>
            <a:r>
              <a:rPr lang="en-US" baseline="0" dirty="0" err="1" smtClean="0">
                <a:latin typeface="Arial" pitchFamily="-102" charset="0"/>
              </a:rPr>
              <a:t>naloxone</a:t>
            </a:r>
            <a:r>
              <a:rPr lang="en-US" baseline="0" dirty="0" smtClean="0">
                <a:latin typeface="Arial" pitchFamily="-102" charset="0"/>
              </a:rPr>
              <a:t> in 2014, and this past legislative session, the legislature allowed distribution of </a:t>
            </a:r>
            <a:r>
              <a:rPr lang="en-US" baseline="0" dirty="0" err="1" smtClean="0">
                <a:latin typeface="Arial" pitchFamily="-102" charset="0"/>
              </a:rPr>
              <a:t>naloxone</a:t>
            </a:r>
            <a:r>
              <a:rPr lang="en-US" baseline="0" dirty="0" smtClean="0">
                <a:latin typeface="Arial" pitchFamily="-102" charset="0"/>
              </a:rPr>
              <a:t> by lay entities under a physician’s standing order.  </a:t>
            </a:r>
          </a:p>
          <a:p>
            <a:r>
              <a:rPr lang="en-US" baseline="0" dirty="0" smtClean="0">
                <a:latin typeface="Arial" pitchFamily="-102" charset="0"/>
              </a:rPr>
              <a:t>Indiana has multiple registry databases housed in different state agencies.  There is no centralized access to coroner reports.  Accessing and using data for public health prevention remains a challenge which we hope to surmount.  </a:t>
            </a:r>
          </a:p>
          <a:p>
            <a:r>
              <a:rPr lang="en-US" baseline="0" dirty="0" smtClean="0">
                <a:latin typeface="Arial" pitchFamily="-102" charset="0"/>
              </a:rPr>
              <a:t>Finally, legislating a pathway to syringe exchange for at risk counties was a tremendous leap forward, but not a perfect solution.  We need to better understand risk, but also ensure complimentary services for infectious disease prevention and treatment, and an array of treatment options for substance use disorder are available when our prevention efforts have fallen short.  </a:t>
            </a:r>
            <a:endParaRPr lang="en-US" dirty="0">
              <a:latin typeface="Arial" pitchFamily="-102" charset="0"/>
            </a:endParaRPr>
          </a:p>
        </p:txBody>
      </p:sp>
      <p:sp>
        <p:nvSpPr>
          <p:cNvPr id="65540" name="Slide Number Placeholder 3"/>
          <p:cNvSpPr>
            <a:spLocks noGrp="1"/>
          </p:cNvSpPr>
          <p:nvPr>
            <p:ph type="sldNum" sz="quarter" idx="5"/>
          </p:nvPr>
        </p:nvSpPr>
        <p:spPr>
          <a:noFill/>
          <a:ln>
            <a:miter lim="800000"/>
            <a:headEnd/>
            <a:tailEnd/>
          </a:ln>
        </p:spPr>
        <p:txBody>
          <a:bodyPr/>
          <a:lstStyle/>
          <a:p>
            <a:fld id="{60CF7D70-5CEA-6841-870F-354C36DAD5F5}" type="slidenum">
              <a:rPr lang="en-US">
                <a:solidFill>
                  <a:srgbClr val="000000"/>
                </a:solidFill>
                <a:latin typeface="Arial" pitchFamily="-102" charset="0"/>
                <a:ea typeface="Arial" pitchFamily="-102" charset="0"/>
                <a:cs typeface="Arial" pitchFamily="-102" charset="0"/>
              </a:rPr>
              <a:pPr/>
              <a:t>29</a:t>
            </a:fld>
            <a:endParaRPr lang="en-US">
              <a:solidFill>
                <a:srgbClr val="000000"/>
              </a:solidFill>
              <a:latin typeface="Arial" pitchFamily="-102" charset="0"/>
              <a:ea typeface="Arial" pitchFamily="-102" charset="0"/>
              <a:cs typeface="Arial" pitchFamily="-10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6901B-BA6B-4052-8ED1-F2A7397D0CFE}" type="slidenum">
              <a:rPr lang="en-US" smtClean="0"/>
              <a:pPr/>
              <a:t>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6511261"/>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53</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012757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solidFill>
                  <a:prstClr val="black"/>
                </a:solidFill>
              </a:rPr>
              <a:pPr/>
              <a:t>5</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82547900"/>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54</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7459432"/>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55</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8201980"/>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917" y="721441"/>
            <a:ext cx="4831009" cy="3603968"/>
          </a:xfrm>
        </p:spPr>
      </p:sp>
      <p:sp>
        <p:nvSpPr>
          <p:cNvPr id="3" name="Notes Placeholder 2"/>
          <p:cNvSpPr>
            <a:spLocks noGrp="1"/>
          </p:cNvSpPr>
          <p:nvPr>
            <p:ph type="body" idx="1"/>
          </p:nvPr>
        </p:nvSpPr>
        <p:spPr/>
        <p:txBody>
          <a:bodyPr/>
          <a:lstStyle/>
          <a:p>
            <a:pPr defTabSz="949478">
              <a:defRPr/>
            </a:pPr>
            <a:endParaRPr lang="en-US" dirty="0"/>
          </a:p>
          <a:p>
            <a:endParaRPr lang="en-US" dirty="0" smtClean="0"/>
          </a:p>
          <a:p>
            <a:pPr defTabSz="949478">
              <a:defRP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56</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1671613"/>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917" y="721441"/>
            <a:ext cx="4831009" cy="3603968"/>
          </a:xfrm>
        </p:spPr>
      </p:sp>
      <p:sp>
        <p:nvSpPr>
          <p:cNvPr id="3" name="Notes Placeholder 2"/>
          <p:cNvSpPr>
            <a:spLocks noGrp="1"/>
          </p:cNvSpPr>
          <p:nvPr>
            <p:ph type="body" idx="1"/>
          </p:nvPr>
        </p:nvSpPr>
        <p:spPr/>
        <p:txBody>
          <a:bodyPr/>
          <a:lstStyle/>
          <a:p>
            <a:endParaRPr lang="en-US" dirty="0" smtClean="0"/>
          </a:p>
          <a:p>
            <a:pPr defTabSz="949478">
              <a:defRP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57</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6308513"/>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917" y="721441"/>
            <a:ext cx="4831009" cy="3603968"/>
          </a:xfrm>
        </p:spPr>
      </p:sp>
      <p:sp>
        <p:nvSpPr>
          <p:cNvPr id="3" name="Notes Placeholder 2"/>
          <p:cNvSpPr>
            <a:spLocks noGrp="1"/>
          </p:cNvSpPr>
          <p:nvPr>
            <p:ph type="body" idx="1"/>
          </p:nvPr>
        </p:nvSpPr>
        <p:spPr/>
        <p:txBody>
          <a:bodyPr/>
          <a:lstStyle/>
          <a:p>
            <a:endParaRPr lang="en-US" dirty="0" smtClean="0"/>
          </a:p>
          <a:p>
            <a:pPr defTabSz="949478">
              <a:defRPr/>
            </a:pP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58</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6610013"/>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59</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79968373"/>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62</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8807704"/>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65</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75398385"/>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69</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104459"/>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7347" y="710141"/>
            <a:ext cx="4751493" cy="3544253"/>
          </a:xfrm>
        </p:spPr>
      </p:sp>
      <p:sp>
        <p:nvSpPr>
          <p:cNvPr id="3" name="Notes Placeholder 2"/>
          <p:cNvSpPr>
            <a:spLocks noGrp="1"/>
          </p:cNvSpPr>
          <p:nvPr>
            <p:ph type="body" idx="1"/>
          </p:nvPr>
        </p:nvSpPr>
        <p:spPr/>
        <p:txBody>
          <a:bodyPr/>
          <a:lstStyle/>
          <a:p>
            <a:r>
              <a:rPr lang="en-US" sz="1600" dirty="0" smtClean="0"/>
              <a:t>We would like to acknowledge the many persons who have been integral to the outbreak investigation and response in Indiana. We cannot list everyone by name, but would like to generally acknowledge the Scott County Health Department, Clark County Health Department, Indiana State Department of Health, Foundations Family Medicine, Indiana University School of Medicine and Physicians, The 550 Clinic at University of Louisville and CDC’s Division of Viral Hepatitis, Division of HIV/AID Prevention, Division of STD Prevention, and the EIS Program Office.</a:t>
            </a:r>
            <a:endParaRPr lang="en-US" sz="1600"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70</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7797512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knew what we needed to do to control the outbreak:  treat those with HIV to prevent ongoing transmission, expand testing for HIV and </a:t>
            </a:r>
            <a:r>
              <a:rPr lang="en-US" baseline="0" dirty="0" err="1" smtClean="0"/>
              <a:t>Hep</a:t>
            </a:r>
            <a:r>
              <a:rPr lang="en-US" baseline="0" dirty="0" smtClean="0"/>
              <a:t> C, Introduce prevention services like Pre exposure prophylaxis and syringe exchange, and increase access to addiction treatment services.</a:t>
            </a:r>
          </a:p>
        </p:txBody>
      </p:sp>
      <p:sp>
        <p:nvSpPr>
          <p:cNvPr id="4" name="Slide Number Placeholder 3"/>
          <p:cNvSpPr>
            <a:spLocks noGrp="1"/>
          </p:cNvSpPr>
          <p:nvPr>
            <p:ph type="sldNum" sz="quarter" idx="10"/>
          </p:nvPr>
        </p:nvSpPr>
        <p:spPr/>
        <p:txBody>
          <a:bodyPr/>
          <a:lstStyle/>
          <a:p>
            <a:fld id="{5CE3DA0F-BA7E-4354-954B-D77B2AF25535}"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dirty="0" smtClean="0"/>
              <a:t>First, I’ll discuss the comprehensive package of HIV prevention interventions that were implemented as a part of the outbreak response. This diagram shows each of the interventions and I’ll take some time to talk through each one in-depth. No one of these interventions is 100% effective, but together they can help to reduce HIV transmission. Note, that at the onset of the outbreak, these interventions were NOT available in Austin and had to be newly established. Making these interventions available in Austin was essential given that most people in the community don’t have cars or other means to travel outside of the town. Second, I’ll present the findings from an analysis of the early impact of one of these interventions, the syringe exchange program. Third, our end by discussing the next steps for prevention of HIV transmission.</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solidFill>
                  <a:prstClr val="black"/>
                </a:solidFill>
              </a:rPr>
              <a:pPr/>
              <a:t>71</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34680208"/>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(Read from Slide) </a:t>
            </a:r>
          </a:p>
          <a:p>
            <a:r>
              <a:rPr lang="en-US" baseline="0" dirty="0" smtClean="0"/>
              <a:t>As you can see, there were barriers to our response every step of the way. </a:t>
            </a:r>
          </a:p>
        </p:txBody>
      </p:sp>
      <p:sp>
        <p:nvSpPr>
          <p:cNvPr id="4" name="Slide Number Placeholder 3"/>
          <p:cNvSpPr>
            <a:spLocks noGrp="1"/>
          </p:cNvSpPr>
          <p:nvPr>
            <p:ph type="sldNum" sz="quarter" idx="10"/>
          </p:nvPr>
        </p:nvSpPr>
        <p:spPr/>
        <p:txBody>
          <a:bodyPr/>
          <a:lstStyle/>
          <a:p>
            <a:fld id="{5CE3DA0F-BA7E-4354-954B-D77B2AF2553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number of individuals diagnosed</a:t>
            </a:r>
            <a:r>
              <a:rPr lang="en-US" baseline="0" dirty="0" smtClean="0"/>
              <a:t> with HIV infection increased rapidly as contacts were traced, quickly outpacing our capacity to respond effectively.  Federal, state, and local partners were asked to help with the response, and the Governor declared a PH emergency on March 26, permitting a limited Syringe Exchange program in Austin, and providing fiscal and agency resources to respond.</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Vital records – birth certificates, and BMV – ID cards.  Also job training.</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low HIV awareness</a:t>
            </a:r>
            <a:r>
              <a:rPr lang="en-US" baseline="0" dirty="0" smtClean="0"/>
              <a:t> in this community, the Indiana State Health Department initiated a media campaign in mid-March called “You Are Not Alone” which included Newspapers, billboards, TV, radio, and social media.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37488748"/>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Jeannie White </a:t>
            </a:r>
            <a:r>
              <a:rPr lang="en-US" dirty="0" err="1" smtClean="0"/>
              <a:t>Ginder</a:t>
            </a:r>
            <a:r>
              <a:rPr lang="en-US" dirty="0" smtClean="0"/>
              <a:t>, the mother of Ryan</a:t>
            </a:r>
            <a:r>
              <a:rPr lang="en-US" baseline="0" dirty="0" smtClean="0"/>
              <a:t> White, came to Austin HS to help educate the community, dispelling myths about HIV, how it’s spread, and treatment.</a:t>
            </a:r>
            <a:endParaRPr lang="en-US" dirty="0"/>
          </a:p>
        </p:txBody>
      </p:sp>
      <p:sp>
        <p:nvSpPr>
          <p:cNvPr id="4" name="Slide Number Placeholder 3"/>
          <p:cNvSpPr>
            <a:spLocks noGrp="1"/>
          </p:cNvSpPr>
          <p:nvPr>
            <p:ph type="sldNum" sz="quarter" idx="10"/>
          </p:nvPr>
        </p:nvSpPr>
        <p:spPr/>
        <p:txBody>
          <a:bodyPr/>
          <a:lstStyle/>
          <a:p>
            <a:fld id="{5CE3DA0F-BA7E-4354-954B-D77B2AF25535}"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Arial" pitchFamily="34" charset="0"/>
                <a:cs typeface="Arial" pitchFamily="34" charset="0"/>
              </a:defRPr>
            </a:lvl1pPr>
          </a:lstStyle>
          <a:p>
            <a:r>
              <a:rPr lang="en-US" dirty="0" smtClean="0"/>
              <a:t>Title of Presentation – Arial</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Arial,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–Arial,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6"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latin typeface="Arial" pitchFamily="34" charset="0"/>
                <a:cs typeface="Arial" pitchFamily="34" charset="0"/>
              </a:defRPr>
            </a:lvl1pPr>
          </a:lstStyle>
          <a:p>
            <a:r>
              <a:rPr lang="en-US" dirty="0" smtClean="0"/>
              <a:t>Place Descriptor Here</a:t>
            </a:r>
            <a:endParaRPr lang="en-US" dirty="0"/>
          </a:p>
        </p:txBody>
      </p:sp>
      <p:sp>
        <p:nvSpPr>
          <p:cNvPr id="7"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latin typeface="Arial" pitchFamily="34" charset="0"/>
                <a:cs typeface="Arial" pitchFamily="34" charset="0"/>
              </a:defRPr>
            </a:lvl1pPr>
          </a:lstStyle>
          <a:p>
            <a:r>
              <a:rPr lang="en-US" dirty="0" smtClean="0"/>
              <a:t>Place Descriptor Here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effectLst/>
                <a:latin typeface="Arial" pitchFamily="34" charset="0"/>
                <a:cs typeface="Arial" pitchFamily="34" charset="0"/>
              </a:defRPr>
            </a:lvl1pPr>
          </a:lstStyle>
          <a:p>
            <a:r>
              <a:rPr lang="en-US" dirty="0" smtClean="0"/>
              <a:t>Header—Arial, bold, No shadow, 20pt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Arial, 14pt</a:t>
            </a:r>
          </a:p>
        </p:txBody>
      </p:sp>
      <p:sp>
        <p:nvSpPr>
          <p:cNvPr id="6" name="Content Placeholder 2"/>
          <p:cNvSpPr>
            <a:spLocks noGrp="1"/>
          </p:cNvSpPr>
          <p:nvPr>
            <p:ph idx="12" hasCustomPrompt="1"/>
          </p:nvPr>
        </p:nvSpPr>
        <p:spPr>
          <a:xfrm>
            <a:off x="3478306" y="291353"/>
            <a:ext cx="5410200" cy="5486401"/>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2000">
                <a:solidFill>
                  <a:schemeClr val="bg2"/>
                </a:solidFill>
                <a:latin typeface="Arial" pitchFamily="34" charset="0"/>
                <a:cs typeface="Arial" pitchFamily="34" charset="0"/>
              </a:defRPr>
            </a:lvl2pPr>
            <a:lvl3pPr>
              <a:buClr>
                <a:schemeClr val="tx1"/>
              </a:buClr>
              <a:buSzPct val="70000"/>
              <a:buFont typeface="Arial" pitchFamily="34" charset="0"/>
              <a:buChar char="●"/>
              <a:defRPr sz="1800">
                <a:solidFill>
                  <a:schemeClr val="bg2"/>
                </a:solidFill>
                <a:latin typeface="Arial" pitchFamily="34" charset="0"/>
                <a:cs typeface="Arial" pitchFamily="34" charset="0"/>
              </a:defRPr>
            </a:lvl3pPr>
            <a:lvl4pPr>
              <a:buClr>
                <a:schemeClr val="tx1"/>
              </a:buClr>
              <a:buSzPct val="7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Myriad Pro, 11pt</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47152" y="1981200"/>
            <a:ext cx="8229600" cy="1676400"/>
          </a:xfrm>
          <a:prstGeom prst="rect">
            <a:avLst/>
          </a:prstGeom>
        </p:spPr>
        <p:txBody>
          <a:bodyPr/>
          <a:lstStyle>
            <a:lvl1pPr>
              <a:lnSpc>
                <a:spcPts val="3000"/>
              </a:lnSpc>
              <a:defRPr sz="2800" b="1" baseline="0">
                <a:effectLst/>
                <a:latin typeface="Arial" pitchFamily="34" charset="0"/>
                <a:cs typeface="Arial" pitchFamily="34" charset="0"/>
              </a:defRPr>
            </a:lvl1pPr>
          </a:lstStyle>
          <a:p>
            <a:r>
              <a:rPr lang="en-US" dirty="0" smtClean="0"/>
              <a:t>Title of Presentation—Arial</a:t>
            </a:r>
            <a:br>
              <a:rPr lang="en-US" dirty="0" smtClean="0"/>
            </a:br>
            <a:r>
              <a:rPr lang="en-US" dirty="0" smtClean="0"/>
              <a:t> Bold, NO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Name—Arial, Bold, 20pt</a:t>
            </a:r>
          </a:p>
        </p:txBody>
      </p:sp>
      <p:sp>
        <p:nvSpPr>
          <p:cNvPr id="9" name="Text Placeholder 8"/>
          <p:cNvSpPr>
            <a:spLocks noGrp="1"/>
          </p:cNvSpPr>
          <p:nvPr>
            <p:ph type="body" sz="quarter" idx="10" hasCustomPrompt="1"/>
          </p:nvPr>
        </p:nvSpPr>
        <p:spPr>
          <a:xfrm>
            <a:off x="1371600" y="4343400"/>
            <a:ext cx="6400800" cy="1295400"/>
          </a:xfrm>
          <a:prstGeom prst="rect">
            <a:avLst/>
          </a:prstGeom>
        </p:spPr>
        <p:txBody>
          <a:bodyPr/>
          <a:lstStyle>
            <a:lvl1pPr algn="ctr">
              <a:lnSpc>
                <a:spcPts val="2000"/>
              </a:lnSpc>
              <a:buNone/>
              <a:defRPr sz="1800" baseline="0">
                <a:solidFill>
                  <a:schemeClr val="tx1"/>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Presenter—Arial,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smtClean="0"/>
              <a:t>Place Descriptor Here</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9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effectLst/>
                <a:latin typeface="Arial" pitchFamily="34" charset="0"/>
                <a:cs typeface="Arial" pitchFamily="34" charset="0"/>
              </a:defRPr>
            </a:lvl1pPr>
          </a:lstStyle>
          <a:p>
            <a:r>
              <a:rPr lang="en-US" dirty="0" smtClean="0"/>
              <a:t>Header—Arial, bold, No shadow, 20pt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Arial, 14pt</a:t>
            </a:r>
          </a:p>
        </p:txBody>
      </p:sp>
      <p:sp>
        <p:nvSpPr>
          <p:cNvPr id="6" name="Content Placeholder 2"/>
          <p:cNvSpPr>
            <a:spLocks noGrp="1"/>
          </p:cNvSpPr>
          <p:nvPr>
            <p:ph idx="12" hasCustomPrompt="1"/>
          </p:nvPr>
        </p:nvSpPr>
        <p:spPr>
          <a:xfrm>
            <a:off x="3478306" y="291353"/>
            <a:ext cx="5410200" cy="5486401"/>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2000">
                <a:solidFill>
                  <a:schemeClr val="bg2"/>
                </a:solidFill>
                <a:latin typeface="Arial" pitchFamily="34" charset="0"/>
                <a:cs typeface="Arial" pitchFamily="34" charset="0"/>
              </a:defRPr>
            </a:lvl2pPr>
            <a:lvl3pPr>
              <a:buClr>
                <a:schemeClr val="tx1"/>
              </a:buClr>
              <a:buSzPct val="70000"/>
              <a:buFont typeface="Arial" pitchFamily="34" charset="0"/>
              <a:buChar char="●"/>
              <a:defRPr sz="1800">
                <a:solidFill>
                  <a:schemeClr val="bg2"/>
                </a:solidFill>
                <a:latin typeface="Arial" pitchFamily="34" charset="0"/>
                <a:cs typeface="Arial" pitchFamily="34" charset="0"/>
              </a:defRPr>
            </a:lvl3pPr>
            <a:lvl4pPr>
              <a:buClr>
                <a:schemeClr val="tx1"/>
              </a:buClr>
              <a:buSzPct val="7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Myriad Pro, 11pt</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1143000"/>
          </a:xfrm>
          <a:prstGeom prst="rect">
            <a:avLst/>
          </a:prstGeom>
        </p:spPr>
        <p:txBody>
          <a:bodyPr anchor="b" anchorCtr="0"/>
          <a:lstStyle>
            <a:lvl1pPr>
              <a:lnSpc>
                <a:spcPts val="3000"/>
              </a:lnSpc>
              <a:defRPr sz="2800" b="1" baseline="0">
                <a:solidFill>
                  <a:schemeClr val="bg1"/>
                </a:solidFill>
                <a:effectLst/>
                <a:latin typeface="Arial" pitchFamily="34" charset="0"/>
                <a:cs typeface="Arial" pitchFamily="34" charset="0"/>
              </a:defRPr>
            </a:lvl1pPr>
          </a:lstStyle>
          <a:p>
            <a:r>
              <a:rPr lang="en-US" dirty="0" smtClean="0"/>
              <a:t>Headline – Arial, Bold, No Shadow, 28pt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Arial 11pt</a:t>
            </a:r>
            <a:endParaRPr lang="en-US" dirty="0"/>
          </a:p>
        </p:txBody>
      </p:sp>
      <p:sp>
        <p:nvSpPr>
          <p:cNvPr id="6" name="Content Placeholder 4"/>
          <p:cNvSpPr>
            <a:spLocks noGrp="1"/>
          </p:cNvSpPr>
          <p:nvPr>
            <p:ph idx="11"/>
          </p:nvPr>
        </p:nvSpPr>
        <p:spPr>
          <a:xfrm>
            <a:off x="457200" y="1600200"/>
            <a:ext cx="8229600" cy="4191000"/>
          </a:xfrm>
          <a:prstGeom prst="rect">
            <a:avLst/>
          </a:prstGeom>
        </p:spPr>
        <p:txBody>
          <a:bodyPr/>
          <a:lstStyle>
            <a:lvl1pPr>
              <a:defRPr sz="2400" b="1">
                <a:solidFill>
                  <a:schemeClr val="bg2"/>
                </a:solidFill>
              </a:defRPr>
            </a:lvl1pPr>
            <a:lvl2pPr>
              <a:defRPr sz="20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buFont typeface="Arial" pitchFamily="34" charset="0"/>
              <a:buChar char="□"/>
              <a:defRPr/>
            </a:pPr>
            <a:r>
              <a:rPr lang="en-US" smtClean="0">
                <a:latin typeface="Arial" pitchFamily="34" charset="0"/>
                <a:cs typeface="Arial" pitchFamily="34" charset="0"/>
              </a:rPr>
              <a:t>Click to edit Master text styles</a:t>
            </a:r>
          </a:p>
          <a:p>
            <a:pPr lvl="1">
              <a:buFont typeface="Arial" pitchFamily="34" charset="0"/>
              <a:buChar char="□"/>
              <a:defRPr/>
            </a:pPr>
            <a:r>
              <a:rPr lang="en-US" smtClean="0">
                <a:latin typeface="Arial" pitchFamily="34" charset="0"/>
                <a:cs typeface="Arial" pitchFamily="34" charset="0"/>
              </a:rPr>
              <a:t>Second level</a:t>
            </a:r>
          </a:p>
          <a:p>
            <a:pPr lvl="2">
              <a:buFont typeface="Arial" pitchFamily="34" charset="0"/>
              <a:buChar char="□"/>
              <a:defRPr/>
            </a:pPr>
            <a:r>
              <a:rPr lang="en-US" smtClean="0">
                <a:latin typeface="Arial" pitchFamily="34" charset="0"/>
                <a:cs typeface="Arial" pitchFamily="34" charset="0"/>
              </a:rPr>
              <a:t>Third level</a:t>
            </a:r>
          </a:p>
          <a:p>
            <a:pPr lvl="3">
              <a:buFont typeface="Arial" pitchFamily="34" charset="0"/>
              <a:buChar char="□"/>
              <a:defRPr/>
            </a:pPr>
            <a:r>
              <a:rPr lang="en-US" smtClean="0">
                <a:latin typeface="Arial" pitchFamily="34" charset="0"/>
                <a:cs typeface="Arial" pitchFamily="34" charset="0"/>
              </a:rPr>
              <a:t>Fourth level</a:t>
            </a:r>
          </a:p>
          <a:p>
            <a:pPr lvl="4">
              <a:buFont typeface="Arial" pitchFamily="34" charset="0"/>
              <a:buChar char="□"/>
              <a:defRPr/>
            </a:pPr>
            <a:r>
              <a:rPr lang="en-US" smtClean="0">
                <a:latin typeface="Arial" pitchFamily="34" charset="0"/>
                <a:cs typeface="Arial" pitchFamily="34" charset="0"/>
              </a:rPr>
              <a:t>Fifth level</a:t>
            </a:r>
            <a:endParaRPr lang="en-US" dirty="0">
              <a:latin typeface="Arial" pitchFamily="34" charset="0"/>
              <a:cs typeface="Arial" pitchFamily="34" charset="0"/>
            </a:endParaRPr>
          </a:p>
        </p:txBody>
      </p:sp>
      <p:sp>
        <p:nvSpPr>
          <p:cNvPr id="5"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0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1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effectLst/>
                <a:latin typeface="Arial" pitchFamily="34" charset="0"/>
                <a:cs typeface="Arial" pitchFamily="34" charset="0"/>
              </a:defRPr>
            </a:lvl1pPr>
          </a:lstStyle>
          <a:p>
            <a:r>
              <a:rPr lang="en-US" dirty="0" smtClean="0"/>
              <a:t>Header—Arial, bold, No shadow, 20pt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Arial, 14pt</a:t>
            </a:r>
          </a:p>
        </p:txBody>
      </p:sp>
      <p:sp>
        <p:nvSpPr>
          <p:cNvPr id="6" name="Content Placeholder 2"/>
          <p:cNvSpPr>
            <a:spLocks noGrp="1"/>
          </p:cNvSpPr>
          <p:nvPr>
            <p:ph idx="12" hasCustomPrompt="1"/>
          </p:nvPr>
        </p:nvSpPr>
        <p:spPr>
          <a:xfrm>
            <a:off x="3478306" y="291353"/>
            <a:ext cx="5410200" cy="5486401"/>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2000">
                <a:solidFill>
                  <a:schemeClr val="bg2"/>
                </a:solidFill>
                <a:latin typeface="Arial" pitchFamily="34" charset="0"/>
                <a:cs typeface="Arial" pitchFamily="34" charset="0"/>
              </a:defRPr>
            </a:lvl2pPr>
            <a:lvl3pPr>
              <a:buClr>
                <a:schemeClr val="tx1"/>
              </a:buClr>
              <a:buSzPct val="70000"/>
              <a:buFont typeface="Arial" pitchFamily="34" charset="0"/>
              <a:buChar char="●"/>
              <a:defRPr sz="1800">
                <a:solidFill>
                  <a:schemeClr val="bg2"/>
                </a:solidFill>
                <a:latin typeface="Arial" pitchFamily="34" charset="0"/>
                <a:cs typeface="Arial" pitchFamily="34" charset="0"/>
              </a:defRPr>
            </a:lvl3pPr>
            <a:lvl4pPr>
              <a:buClr>
                <a:schemeClr val="tx1"/>
              </a:buClr>
              <a:buSzPct val="7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Myriad Pro, 11pt</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6"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
        <p:nvSpPr>
          <p:cNvPr id="7"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FOR INTERNAL US GOVRNEMENT USE ONLY – DATA ARE THE PROPERTY OF INDIANA STATE HEALTH DEPARTMENT</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FOR INTERNAL US GOVRNEMENT USE ONLY – DATA ARE THE PROPERTY OF INDIANA STATE HEALTH DEPARTMENT</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Arial,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–Arial,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Arial" pitchFamily="34" charset="0"/>
                <a:cs typeface="Arial" pitchFamily="34" charset="0"/>
              </a:defRPr>
            </a:lvl1pPr>
          </a:lstStyle>
          <a:p>
            <a:r>
              <a:rPr lang="en-US" dirty="0" smtClean="0"/>
              <a:t>Title of Presentation – Arial</a:t>
            </a:r>
            <a:br>
              <a:rPr lang="en-US" dirty="0" smtClean="0"/>
            </a:br>
            <a:r>
              <a:rPr lang="en-US" dirty="0" smtClean="0"/>
              <a:t> Bold, No Shadow 28pt</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effectLst/>
                <a:latin typeface="Arial" pitchFamily="34" charset="0"/>
                <a:cs typeface="Arial" pitchFamily="34" charset="0"/>
              </a:defRPr>
            </a:lvl1pPr>
          </a:lstStyle>
          <a:p>
            <a:r>
              <a:rPr lang="en-US" dirty="0" smtClean="0"/>
              <a:t>Header—Arial, bold, No shadow, 20pt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Arial, 14pt</a:t>
            </a:r>
          </a:p>
        </p:txBody>
      </p:sp>
      <p:sp>
        <p:nvSpPr>
          <p:cNvPr id="6" name="Content Placeholder 2"/>
          <p:cNvSpPr>
            <a:spLocks noGrp="1"/>
          </p:cNvSpPr>
          <p:nvPr>
            <p:ph idx="12" hasCustomPrompt="1"/>
          </p:nvPr>
        </p:nvSpPr>
        <p:spPr>
          <a:xfrm>
            <a:off x="3478306" y="291353"/>
            <a:ext cx="5410200" cy="5486401"/>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2000">
                <a:solidFill>
                  <a:schemeClr val="bg2"/>
                </a:solidFill>
                <a:latin typeface="Arial" pitchFamily="34" charset="0"/>
                <a:cs typeface="Arial" pitchFamily="34" charset="0"/>
              </a:defRPr>
            </a:lvl2pPr>
            <a:lvl3pPr>
              <a:buClr>
                <a:schemeClr val="tx1"/>
              </a:buClr>
              <a:buSzPct val="70000"/>
              <a:buFont typeface="Arial" pitchFamily="34" charset="0"/>
              <a:buChar char="●"/>
              <a:defRPr sz="1800">
                <a:solidFill>
                  <a:schemeClr val="bg2"/>
                </a:solidFill>
                <a:latin typeface="Arial" pitchFamily="34" charset="0"/>
                <a:cs typeface="Arial" pitchFamily="34" charset="0"/>
              </a:defRPr>
            </a:lvl3pPr>
            <a:lvl4pPr>
              <a:buClr>
                <a:schemeClr val="tx1"/>
              </a:buClr>
              <a:buSzPct val="7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Myriad Pro, 11pt</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47152" y="1981200"/>
            <a:ext cx="8229600" cy="1676400"/>
          </a:xfrm>
          <a:prstGeom prst="rect">
            <a:avLst/>
          </a:prstGeom>
        </p:spPr>
        <p:txBody>
          <a:bodyPr/>
          <a:lstStyle>
            <a:lvl1pPr>
              <a:lnSpc>
                <a:spcPts val="3000"/>
              </a:lnSpc>
              <a:defRPr sz="2800" b="1" baseline="0">
                <a:effectLst/>
                <a:latin typeface="Arial" pitchFamily="34" charset="0"/>
                <a:cs typeface="Arial" pitchFamily="34" charset="0"/>
              </a:defRPr>
            </a:lvl1pPr>
          </a:lstStyle>
          <a:p>
            <a:r>
              <a:rPr lang="en-US" dirty="0" smtClean="0"/>
              <a:t>Title of Presentation—Arial</a:t>
            </a:r>
            <a:br>
              <a:rPr lang="en-US" dirty="0" smtClean="0"/>
            </a:br>
            <a:r>
              <a:rPr lang="en-US" dirty="0" smtClean="0"/>
              <a:t> Bold, NO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Name—Arial, Bold, 20pt</a:t>
            </a:r>
          </a:p>
        </p:txBody>
      </p:sp>
      <p:sp>
        <p:nvSpPr>
          <p:cNvPr id="9" name="Text Placeholder 8"/>
          <p:cNvSpPr>
            <a:spLocks noGrp="1"/>
          </p:cNvSpPr>
          <p:nvPr>
            <p:ph type="body" sz="quarter" idx="10" hasCustomPrompt="1"/>
          </p:nvPr>
        </p:nvSpPr>
        <p:spPr>
          <a:xfrm>
            <a:off x="1371600" y="4343400"/>
            <a:ext cx="6400800" cy="1295400"/>
          </a:xfrm>
          <a:prstGeom prst="rect">
            <a:avLst/>
          </a:prstGeom>
        </p:spPr>
        <p:txBody>
          <a:bodyPr/>
          <a:lstStyle>
            <a:lvl1pPr algn="ctr">
              <a:lnSpc>
                <a:spcPts val="2000"/>
              </a:lnSpc>
              <a:buNone/>
              <a:defRPr sz="1800" baseline="0">
                <a:solidFill>
                  <a:schemeClr val="tx1"/>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Presenter—Arial,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smtClean="0"/>
              <a:t>Place Descriptor Here</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latin typeface="Arial" pitchFamily="34" charset="0"/>
                <a:cs typeface="Arial" pitchFamily="34" charset="0"/>
              </a:defRPr>
            </a:lvl1pPr>
          </a:lstStyle>
          <a:p>
            <a:r>
              <a:rPr lang="en-US" dirty="0" smtClean="0"/>
              <a:t>Section Header</a:t>
            </a:r>
            <a:br>
              <a:rPr lang="en-US" dirty="0" smtClean="0"/>
            </a:br>
            <a:r>
              <a:rPr lang="en-US" dirty="0" smtClean="0"/>
              <a:t>Arial, bold, NO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Arial, 20pt</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9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0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FOR INTERNAL US GOVRNEMENT USE ONLY – DATA ARE THE PROPERTY OF INDIANA STATE HEALTH DEPARTMENT</a:t>
            </a:r>
            <a:endParaRPr 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FOR INTERNAL US GOVRNEMENT USE ONLY – DATA ARE THE PROPERTY OF INDIANA STATE HEALTH DEPARTMENT</a:t>
            </a:r>
            <a:endParaRPr lang="en-US" dirty="0"/>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884"/>
            <a:ext cx="8229600" cy="1143000"/>
          </a:xfrm>
          <a:prstGeom prst="rect">
            <a:avLst/>
          </a:prstGeom>
        </p:spPr>
        <p:txBody>
          <a:bodyPr/>
          <a:lstStyle>
            <a:lvl1pPr>
              <a:defRPr>
                <a:solidFill>
                  <a:srgbClr val="0080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008000"/>
                </a:solidFill>
              </a:defRPr>
            </a:lvl1pPr>
            <a:lvl2pPr>
              <a:defRPr sz="2400">
                <a:solidFill>
                  <a:srgbClr val="008000"/>
                </a:solidFill>
              </a:defRPr>
            </a:lvl2pPr>
            <a:lvl3pPr>
              <a:defRPr sz="2000">
                <a:solidFill>
                  <a:srgbClr val="008000"/>
                </a:solidFill>
              </a:defRPr>
            </a:lvl3pPr>
            <a:lvl4pPr>
              <a:defRPr sz="1800">
                <a:solidFill>
                  <a:srgbClr val="008000"/>
                </a:solidFill>
              </a:defRPr>
            </a:lvl4pPr>
            <a:lvl5pPr>
              <a:defRPr sz="1800">
                <a:solidFill>
                  <a:srgbClr val="008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008000"/>
                </a:solidFill>
              </a:defRPr>
            </a:lvl1pPr>
            <a:lvl2pPr>
              <a:defRPr sz="2400">
                <a:solidFill>
                  <a:srgbClr val="008000"/>
                </a:solidFill>
              </a:defRPr>
            </a:lvl2pPr>
            <a:lvl3pPr>
              <a:defRPr sz="2000">
                <a:solidFill>
                  <a:srgbClr val="008000"/>
                </a:solidFill>
              </a:defRPr>
            </a:lvl3pPr>
            <a:lvl4pPr>
              <a:defRPr sz="1800">
                <a:solidFill>
                  <a:srgbClr val="008000"/>
                </a:solidFill>
              </a:defRPr>
            </a:lvl4pPr>
            <a:lvl5pPr>
              <a:defRPr sz="1800">
                <a:solidFill>
                  <a:srgbClr val="0080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2743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963499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93017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effectLst>
                  <a:outerShdw blurRad="38100" dist="38100" dir="2700000" algn="tl">
                    <a:srgbClr val="000000">
                      <a:alpha val="43137"/>
                    </a:srgbClr>
                  </a:outerShdw>
                </a:effectLst>
              </a:defRPr>
            </a:lvl1pPr>
            <a:lvl2pPr>
              <a:buClr>
                <a:schemeClr val="bg1"/>
              </a:buClr>
              <a:buSzPct val="100000"/>
              <a:buFont typeface="Wingdings" pitchFamily="2" charset="2"/>
              <a:buChar char="§"/>
              <a:defRPr sz="2000">
                <a:solidFill>
                  <a:schemeClr val="bg2"/>
                </a:solidFill>
                <a:effectLst>
                  <a:outerShdw blurRad="38100" dist="38100" dir="2700000" algn="tl">
                    <a:srgbClr val="000000">
                      <a:alpha val="43137"/>
                    </a:srgbClr>
                  </a:outerShdw>
                </a:effectLst>
              </a:defRPr>
            </a:lvl2pPr>
            <a:lvl3pPr>
              <a:buClr>
                <a:schemeClr val="bg1"/>
              </a:buClr>
              <a:buSzPct val="100000"/>
              <a:buFont typeface="Arial" pitchFamily="34" charset="0"/>
              <a:buChar char="•"/>
              <a:defRPr sz="1800">
                <a:solidFill>
                  <a:schemeClr val="bg2"/>
                </a:solidFill>
                <a:effectLst>
                  <a:outerShdw blurRad="38100" dist="38100" dir="2700000" algn="tl">
                    <a:srgbClr val="000000">
                      <a:alpha val="43137"/>
                    </a:srgbClr>
                  </a:outerShdw>
                </a:effectLst>
              </a:defRPr>
            </a:lvl3pPr>
            <a:lvl4pPr>
              <a:buClr>
                <a:schemeClr val="bg1"/>
              </a:buClr>
              <a:buSzPct val="70000"/>
              <a:buFont typeface="Courier New" pitchFamily="49" charset="0"/>
              <a:buChar char="o"/>
              <a:defRPr sz="1800" baseline="0">
                <a:solidFill>
                  <a:schemeClr val="bg2"/>
                </a:solidFill>
                <a:effectLst>
                  <a:outerShdw blurRad="38100" dist="38100" dir="2700000" algn="tl">
                    <a:srgbClr val="000000">
                      <a:alpha val="43137"/>
                    </a:srgbClr>
                  </a:outerShdw>
                </a:effectLst>
              </a:defRPr>
            </a:lvl4pPr>
            <a:lvl5pPr>
              <a:buClr>
                <a:schemeClr val="bg1"/>
              </a:buClr>
              <a:buSzPct val="70000"/>
              <a:buFont typeface="Arial" pitchFamily="34" charset="0"/>
              <a:buChar char="•"/>
              <a:defRPr sz="1800">
                <a:solidFill>
                  <a:schemeClr val="bg2"/>
                </a:solidFill>
                <a:effectLst>
                  <a:outerShdw blurRad="38100" dist="38100" dir="2700000" algn="tl">
                    <a:srgbClr val="000000">
                      <a:alpha val="43137"/>
                    </a:srgbClr>
                  </a:outerShdw>
                </a:effectLst>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effectLst>
                  <a:outerShdw blurRad="38100" dist="38100" dir="2700000" algn="tl">
                    <a:srgbClr val="000000">
                      <a:alpha val="43137"/>
                    </a:srgbClr>
                  </a:outerShdw>
                </a:effectLs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9280573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71004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Arial" pitchFamily="34" charset="0"/>
                <a:cs typeface="Arial" pitchFamily="34" charset="0"/>
              </a:defRPr>
            </a:lvl1pPr>
          </a:lstStyle>
          <a:p>
            <a:r>
              <a:rPr lang="en-US" dirty="0" smtClean="0"/>
              <a:t>Header – Arial,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Arial" pitchFamily="34" charset="0"/>
              <a:buChar char="□"/>
              <a:defRPr sz="2400" b="1">
                <a:solidFill>
                  <a:schemeClr val="bg2"/>
                </a:solidFill>
                <a:latin typeface="Arial" pitchFamily="34" charset="0"/>
                <a:cs typeface="Arial" pitchFamily="34" charset="0"/>
              </a:defRPr>
            </a:lvl1pPr>
            <a:lvl2pPr>
              <a:buClr>
                <a:schemeClr val="bg1"/>
              </a:buClr>
              <a:buSzPct val="100000"/>
              <a:buFont typeface="Arial" pitchFamily="34" charset="0"/>
              <a:buChar char="●"/>
              <a:defRPr sz="2000">
                <a:solidFill>
                  <a:schemeClr val="bg2"/>
                </a:solidFill>
                <a:latin typeface="Arial" pitchFamily="34" charset="0"/>
                <a:cs typeface="Arial" pitchFamily="34" charset="0"/>
              </a:defRPr>
            </a:lvl2pPr>
            <a:lvl3pPr>
              <a:buClr>
                <a:schemeClr val="bg1"/>
              </a:buClr>
              <a:buSzPct val="60000"/>
              <a:buFont typeface="Arial" pitchFamily="34" charset="0"/>
              <a:buChar char="●"/>
              <a:defRPr sz="1800">
                <a:solidFill>
                  <a:schemeClr val="bg2"/>
                </a:solidFill>
                <a:latin typeface="Arial" pitchFamily="34" charset="0"/>
                <a:cs typeface="Arial" pitchFamily="34" charset="0"/>
              </a:defRPr>
            </a:lvl3pPr>
            <a:lvl4pPr>
              <a:buClr>
                <a:schemeClr val="bg1"/>
              </a:buClr>
              <a:buSzPct val="70000"/>
              <a:buFont typeface="Arial" pitchFamily="34" charset="0"/>
              <a:buChar char="○"/>
              <a:defRPr sz="1800">
                <a:solidFill>
                  <a:schemeClr val="bg2"/>
                </a:solidFill>
                <a:latin typeface="Arial" pitchFamily="34" charset="0"/>
                <a:cs typeface="Arial" pitchFamily="34" charset="0"/>
              </a:defRPr>
            </a:lvl4pPr>
            <a:lvl5pPr>
              <a:buClr>
                <a:schemeClr val="bg1"/>
              </a:buClr>
              <a:buSzPct val="50000"/>
              <a:buFont typeface="Arial" pitchFamily="34" charset="0"/>
              <a:buChar char="●"/>
              <a:defRPr sz="1800">
                <a:solidFill>
                  <a:schemeClr val="bg2"/>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smtClean="0"/>
              <a:t>First level – Arial, bold, 24pt</a:t>
            </a:r>
          </a:p>
          <a:p>
            <a:pPr lvl="1"/>
            <a:r>
              <a:rPr lang="en-US" dirty="0" smtClean="0"/>
              <a:t>Second level – Arial, 20pt</a:t>
            </a:r>
          </a:p>
          <a:p>
            <a:pPr lvl="2"/>
            <a:r>
              <a:rPr lang="en-US" dirty="0" smtClean="0"/>
              <a:t>Third level – Arial, 18pt	</a:t>
            </a:r>
          </a:p>
          <a:p>
            <a:pPr lvl="3"/>
            <a:r>
              <a:rPr lang="en-US" dirty="0" smtClean="0"/>
              <a:t>Fourth level – Arial, 18pt</a:t>
            </a:r>
          </a:p>
          <a:p>
            <a:pPr lvl="4"/>
            <a:r>
              <a:rPr lang="en-US" dirty="0" smtClean="0"/>
              <a:t>Fifth level – Arial,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Arial,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3200" b="1" baseline="0">
                <a:solidFill>
                  <a:schemeClr val="bg1"/>
                </a:solidFill>
                <a:effectLst>
                  <a:outerShdw blurRad="38100" dist="38100" dir="2700000" algn="tl">
                    <a:srgbClr val="000000">
                      <a:alpha val="43137"/>
                    </a:srgbClr>
                  </a:outerShdw>
                </a:effectLst>
              </a:defRPr>
            </a:lvl1pPr>
          </a:lstStyle>
          <a:p>
            <a:r>
              <a:rPr lang="en-US" dirty="0" smtClean="0"/>
              <a:t>Headline – Myriad Pro, Bold, Shadow, 32pt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800" b="1" baseline="0">
                <a:solidFill>
                  <a:schemeClr val="bg2"/>
                </a:solidFill>
                <a:effectLst>
                  <a:outerShdw blurRad="38100" dist="38100" dir="2700000" algn="tl">
                    <a:srgbClr val="000000">
                      <a:alpha val="43137"/>
                    </a:srgbClr>
                  </a:outerShdw>
                </a:effectLst>
              </a:defRPr>
            </a:lvl1pPr>
            <a:lvl2pPr>
              <a:buClr>
                <a:schemeClr val="bg1"/>
              </a:buClr>
              <a:buSzPct val="100000"/>
              <a:buFont typeface="Wingdings" pitchFamily="2" charset="2"/>
              <a:buChar char="§"/>
              <a:defRPr sz="2800">
                <a:solidFill>
                  <a:schemeClr val="bg2"/>
                </a:solidFill>
                <a:effectLst>
                  <a:outerShdw blurRad="38100" dist="38100" dir="2700000" algn="tl">
                    <a:srgbClr val="000000">
                      <a:alpha val="43137"/>
                    </a:srgbClr>
                  </a:outerShdw>
                </a:effectLst>
              </a:defRPr>
            </a:lvl2pPr>
            <a:lvl3pPr>
              <a:buClr>
                <a:schemeClr val="bg1"/>
              </a:buClr>
              <a:buSzPct val="100000"/>
              <a:buFont typeface="Arial" pitchFamily="34" charset="0"/>
              <a:buChar char="•"/>
              <a:defRPr sz="2800">
                <a:solidFill>
                  <a:schemeClr val="bg2"/>
                </a:solidFill>
                <a:effectLst>
                  <a:outerShdw blurRad="38100" dist="38100" dir="2700000" algn="tl">
                    <a:srgbClr val="000000">
                      <a:alpha val="43137"/>
                    </a:srgbClr>
                  </a:outerShdw>
                </a:effectLst>
              </a:defRPr>
            </a:lvl3pPr>
            <a:lvl4pPr>
              <a:buClr>
                <a:schemeClr val="bg1"/>
              </a:buClr>
              <a:buSzPct val="70000"/>
              <a:buFont typeface="Courier New" pitchFamily="49" charset="0"/>
              <a:buChar char="o"/>
              <a:defRPr sz="2800" baseline="0">
                <a:solidFill>
                  <a:schemeClr val="bg2"/>
                </a:solidFill>
                <a:effectLst>
                  <a:outerShdw blurRad="38100" dist="38100" dir="2700000" algn="tl">
                    <a:srgbClr val="000000">
                      <a:alpha val="43137"/>
                    </a:srgbClr>
                  </a:outerShdw>
                </a:effectLst>
              </a:defRPr>
            </a:lvl4pPr>
            <a:lvl5pPr>
              <a:buClr>
                <a:schemeClr val="bg1"/>
              </a:buClr>
              <a:buSzPct val="70000"/>
              <a:buFont typeface="Arial" pitchFamily="34" charset="0"/>
              <a:buChar char="•"/>
              <a:defRPr sz="2800">
                <a:solidFill>
                  <a:schemeClr val="bg2"/>
                </a:solidFill>
                <a:effectLst>
                  <a:outerShdw blurRad="38100" dist="38100" dir="2700000" algn="tl">
                    <a:srgbClr val="000000">
                      <a:alpha val="43137"/>
                    </a:srgbClr>
                  </a:outerShdw>
                </a:effectLst>
              </a:defRPr>
            </a:lvl5pPr>
          </a:lstStyle>
          <a:p>
            <a:pPr lvl="0"/>
            <a:r>
              <a:rPr lang="en-US" dirty="0" smtClean="0"/>
              <a:t>First level – Myriad Pro, Bold, 28pt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900" baseline="0">
                <a:solidFill>
                  <a:schemeClr val="tx2"/>
                </a:solidFill>
                <a:effectLst>
                  <a:outerShdw blurRad="38100" dist="38100" dir="2700000" algn="tl">
                    <a:srgbClr val="000000">
                      <a:alpha val="43137"/>
                    </a:srgbClr>
                  </a:outerShdw>
                </a:effectLs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9 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933776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lnSpc>
                <a:spcPts val="2800"/>
              </a:lnSpc>
              <a:buClr>
                <a:schemeClr val="bg1"/>
              </a:buClr>
              <a:buSzPct val="70000"/>
              <a:buFont typeface="Wingdings" pitchFamily="2" charset="2"/>
              <a:buChar char="q"/>
              <a:defRPr sz="2600" b="1" baseline="0">
                <a:solidFill>
                  <a:schemeClr val="bg2"/>
                </a:solidFill>
              </a:defRPr>
            </a:lvl1pPr>
            <a:lvl2pPr>
              <a:lnSpc>
                <a:spcPts val="2800"/>
              </a:lnSpc>
              <a:buClr>
                <a:schemeClr val="bg1"/>
              </a:buClr>
              <a:buSzPct val="100000"/>
              <a:buFont typeface="Wingdings" pitchFamily="2" charset="2"/>
              <a:buChar char="§"/>
              <a:defRPr sz="2600">
                <a:solidFill>
                  <a:schemeClr val="bg2"/>
                </a:solidFill>
              </a:defRPr>
            </a:lvl2pPr>
            <a:lvl3pPr>
              <a:lnSpc>
                <a:spcPts val="2800"/>
              </a:lnSpc>
              <a:buClr>
                <a:schemeClr val="bg1"/>
              </a:buClr>
              <a:buSzPct val="100000"/>
              <a:buFont typeface="Arial" pitchFamily="34" charset="0"/>
              <a:buChar char="•"/>
              <a:defRPr sz="2600">
                <a:solidFill>
                  <a:schemeClr val="bg2"/>
                </a:solidFill>
              </a:defRPr>
            </a:lvl3pPr>
            <a:lvl4pPr>
              <a:lnSpc>
                <a:spcPts val="2800"/>
              </a:lnSpc>
              <a:buClr>
                <a:schemeClr val="bg1"/>
              </a:buClr>
              <a:buSzPct val="70000"/>
              <a:buFont typeface="Courier New" pitchFamily="49" charset="0"/>
              <a:buChar char="o"/>
              <a:defRPr sz="2600" baseline="0">
                <a:solidFill>
                  <a:schemeClr val="bg2"/>
                </a:solidFill>
              </a:defRPr>
            </a:lvl4pPr>
            <a:lvl5pPr>
              <a:lnSpc>
                <a:spcPts val="2800"/>
              </a:lnSpc>
              <a:buClr>
                <a:schemeClr val="bg1"/>
              </a:buClr>
              <a:buSzPct val="70000"/>
              <a:buFont typeface="Arial" pitchFamily="34" charset="0"/>
              <a:buChar char="•"/>
              <a:defRPr sz="2600">
                <a:solidFill>
                  <a:schemeClr val="bg2"/>
                </a:solidFill>
              </a:defRPr>
            </a:lvl5pPr>
          </a:lstStyle>
          <a:p>
            <a:pPr lvl="0"/>
            <a:r>
              <a:rPr lang="en-US" dirty="0" smtClean="0"/>
              <a:t>First level – Myriad Pro, Bold, 26pt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900"/>
              </a:lnSpc>
              <a:spcBef>
                <a:spcPts val="0"/>
              </a:spcBef>
              <a:buNone/>
              <a:defRPr sz="9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9 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6385852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787122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354553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808253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r>
              <a:rPr lang="en-US" sz="1300" b="1" dirty="0" smtClean="0">
                <a:solidFill>
                  <a:srgbClr val="FFFFFF"/>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r>
              <a:rPr lang="en-US" sz="1200" dirty="0" smtClean="0">
                <a:solidFill>
                  <a:srgbClr val="FFFFFF"/>
                </a:solidFill>
              </a:rPr>
              <a:t>1600 Clifton Road NE, Atlanta, GA 30333</a:t>
            </a:r>
          </a:p>
          <a:p>
            <a:r>
              <a:rPr lang="en-US" sz="1200" dirty="0" smtClean="0">
                <a:solidFill>
                  <a:srgbClr val="FFFFFF"/>
                </a:solidFill>
              </a:rPr>
              <a:t>Telephone, 1-800-CDC-INFO (232-4636)/TTY: 1-888-232-6348</a:t>
            </a:r>
          </a:p>
          <a:p>
            <a:r>
              <a:rPr lang="en-US" sz="1200" dirty="0" smtClean="0">
                <a:solidFill>
                  <a:srgbClr val="FFFFFF"/>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r>
              <a:rPr lang="en-US" sz="900" dirty="0" smtClean="0">
                <a:solidFill>
                  <a:srgbClr val="FFFFFF"/>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20918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2250"/>
              </a:lnSpc>
              <a:defRPr sz="21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1500" b="1" baseline="0">
                <a:solidFill>
                  <a:schemeClr val="bg2"/>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1500"/>
              </a:lnSpc>
              <a:buNone/>
              <a:defRPr sz="135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350" dirty="0" smtClean="0"/>
              <a:t>Title of Presenter –Myriad Pro, 18pt</a:t>
            </a:r>
          </a:p>
          <a:p>
            <a:pPr lvl="0"/>
            <a:endParaRPr lang="en-US" sz="1350" dirty="0" smtClean="0"/>
          </a:p>
          <a:p>
            <a:pPr lvl="0"/>
            <a:r>
              <a:rPr lang="en-US" sz="1350" dirty="0" smtClean="0"/>
              <a:t>Title of Event</a:t>
            </a:r>
          </a:p>
          <a:p>
            <a:pPr lvl="0"/>
            <a:r>
              <a:rPr lang="en-US" sz="1350" dirty="0" smtClean="0"/>
              <a:t>Date of Event</a:t>
            </a:r>
            <a:endParaRPr lang="en-US" dirty="0"/>
          </a:p>
        </p:txBody>
      </p:sp>
      <p:sp>
        <p:nvSpPr>
          <p:cNvPr id="6"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750" baseline="0">
                <a:solidFill>
                  <a:schemeClr val="tx2"/>
                </a:solidFill>
              </a:defRPr>
            </a:lvl1pPr>
          </a:lstStyle>
          <a:p>
            <a:r>
              <a:rPr lang="en-US" dirty="0" smtClean="0"/>
              <a:t>Place Descriptor Here</a:t>
            </a:r>
            <a:endParaRPr lang="en-US" dirty="0"/>
          </a:p>
        </p:txBody>
      </p:sp>
      <p:sp>
        <p:nvSpPr>
          <p:cNvPr id="7"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750" baseline="0">
                <a:solidFill>
                  <a:schemeClr val="tx2"/>
                </a:solidFill>
              </a:defRPr>
            </a:lvl1pPr>
          </a:lstStyle>
          <a:p>
            <a:r>
              <a:rPr lang="en-US" dirty="0" smtClean="0"/>
              <a:t>Place Descriptor Here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603925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08637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440909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1500" b="1" baseline="0">
                <a:solidFill>
                  <a:schemeClr val="bg2"/>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1500"/>
              </a:lnSpc>
              <a:buNone/>
              <a:defRPr sz="135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350" dirty="0" smtClean="0"/>
              <a:t>Title of Presenter –Myriad Pro, 18pt</a:t>
            </a:r>
          </a:p>
          <a:p>
            <a:pPr lvl="0"/>
            <a:endParaRPr lang="en-US" sz="1350" dirty="0" smtClean="0"/>
          </a:p>
          <a:p>
            <a:pPr lvl="0"/>
            <a:r>
              <a:rPr lang="en-US" sz="1350" dirty="0" smtClean="0"/>
              <a:t>Title of Event</a:t>
            </a:r>
          </a:p>
          <a:p>
            <a:pPr lvl="0"/>
            <a:r>
              <a:rPr lang="en-US" sz="135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2250"/>
              </a:lnSpc>
              <a:defRPr sz="21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64299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latin typeface="Arial" pitchFamily="34" charset="0"/>
                <a:cs typeface="Arial" pitchFamily="34" charset="0"/>
              </a:defRPr>
            </a:lvl1pPr>
          </a:lstStyle>
          <a:p>
            <a:r>
              <a:rPr lang="en-US" dirty="0" smtClean="0"/>
              <a:t>Photo Title –Arial,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Arial, 14pt</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856912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2"/>
            <a:ext cx="7772400" cy="1362075"/>
          </a:xfrm>
          <a:prstGeom prst="rect">
            <a:avLst/>
          </a:prstGeom>
        </p:spPr>
        <p:txBody>
          <a:bodyPr anchor="t"/>
          <a:lstStyle>
            <a:lvl1pPr algn="l">
              <a:lnSpc>
                <a:spcPts val="2850"/>
              </a:lnSpc>
              <a:defRPr sz="27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1650"/>
              </a:lnSpc>
              <a:buNone/>
              <a:defRPr sz="1500" baseline="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Subhead – Myriad Pro, 20pt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109060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15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1800" b="1">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a:solidFill>
                  <a:schemeClr val="bg2"/>
                </a:solidFill>
              </a:defRPr>
            </a:lvl4pPr>
            <a:lvl5pPr>
              <a:buClr>
                <a:schemeClr val="bg1"/>
              </a:buClr>
              <a:buSzPct val="70000"/>
              <a:buFont typeface="Arial" pitchFamily="34" charset="0"/>
              <a:buChar char="•"/>
              <a:defRPr sz="1350">
                <a:solidFill>
                  <a:schemeClr val="bg2"/>
                </a:solidFill>
              </a:defRPr>
            </a:lvl5pPr>
            <a:lvl6pPr>
              <a:defRPr sz="1500"/>
            </a:lvl6pPr>
            <a:lvl7pPr>
              <a:defRPr sz="1500"/>
            </a:lvl7pPr>
            <a:lvl8pPr>
              <a:defRPr sz="1500"/>
            </a:lvl8pPr>
            <a:lvl9pPr>
              <a:defRPr sz="15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1" y="1435103"/>
            <a:ext cx="3008313" cy="4356099"/>
          </a:xfrm>
          <a:prstGeom prst="rect">
            <a:avLst/>
          </a:prstGeom>
        </p:spPr>
        <p:txBody>
          <a:bodyPr/>
          <a:lstStyle>
            <a:lvl1pPr marL="0" indent="0">
              <a:buNone/>
              <a:defRPr sz="1050" baseline="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395547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15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2400">
                <a:solidFill>
                  <a:schemeClr val="bg1"/>
                </a:solidFill>
                <a:effectLs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050" baseline="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Caption or credits for photo – Myriad Pro, 14pt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088624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100" b="1" baseline="0">
                <a:solidFill>
                  <a:schemeClr val="bg2"/>
                </a:solidFill>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750" baseline="0">
                <a:solidFill>
                  <a:schemeClr val="tx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750" baseline="0">
                <a:solidFill>
                  <a:schemeClr val="tx2"/>
                </a:solidFill>
              </a:defRPr>
            </a:lvl1pPr>
          </a:lstStyle>
          <a:p>
            <a:r>
              <a:rPr lang="en-US" dirty="0" smtClean="0"/>
              <a:t>Place Descriptor Here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9556083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766893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237939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954709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a:prstGeom prst="rect">
            <a:avLst/>
          </a:prstGeom>
        </p:spPr>
        <p:txBody>
          <a:bodyPr anchor="b"/>
          <a:lstStyle>
            <a:lvl1pPr algn="l">
              <a:defRPr sz="1500" b="1" baseline="0">
                <a:effectLst/>
                <a:latin typeface="Arial" pitchFamily="34" charset="0"/>
                <a:cs typeface="Arial" pitchFamily="34" charset="0"/>
              </a:defRPr>
            </a:lvl1pPr>
          </a:lstStyle>
          <a:p>
            <a:r>
              <a:rPr lang="en-US" dirty="0" smtClean="0"/>
              <a:t>Header—Arial, bold, No shadow, 20pt</a:t>
            </a:r>
            <a:endParaRPr lang="en-US" dirty="0"/>
          </a:p>
        </p:txBody>
      </p:sp>
      <p:sp>
        <p:nvSpPr>
          <p:cNvPr id="4" name="Text Placeholder 3"/>
          <p:cNvSpPr>
            <a:spLocks noGrp="1"/>
          </p:cNvSpPr>
          <p:nvPr>
            <p:ph type="body" sz="half" idx="2" hasCustomPrompt="1"/>
          </p:nvPr>
        </p:nvSpPr>
        <p:spPr>
          <a:xfrm>
            <a:off x="457201" y="1435103"/>
            <a:ext cx="3008313" cy="4356099"/>
          </a:xfrm>
          <a:prstGeom prst="rect">
            <a:avLst/>
          </a:prstGeom>
        </p:spPr>
        <p:txBody>
          <a:bodyPr/>
          <a:lstStyle>
            <a:lvl1pPr marL="0" indent="0">
              <a:buNone/>
              <a:defRPr sz="1050" baseline="0">
                <a:solidFill>
                  <a:schemeClr val="bg2"/>
                </a:solidFill>
                <a:latin typeface="Arial" pitchFamily="34" charset="0"/>
                <a:cs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Paragraph of type</a:t>
            </a:r>
          </a:p>
          <a:p>
            <a:pPr lvl="0"/>
            <a:r>
              <a:rPr lang="en-US" dirty="0" smtClean="0"/>
              <a:t>Arial, 14pt</a:t>
            </a:r>
          </a:p>
        </p:txBody>
      </p:sp>
      <p:sp>
        <p:nvSpPr>
          <p:cNvPr id="6" name="Content Placeholder 2"/>
          <p:cNvSpPr>
            <a:spLocks noGrp="1"/>
          </p:cNvSpPr>
          <p:nvPr>
            <p:ph idx="12" hasCustomPrompt="1"/>
          </p:nvPr>
        </p:nvSpPr>
        <p:spPr>
          <a:xfrm>
            <a:off x="3478306" y="291355"/>
            <a:ext cx="5410200" cy="5486401"/>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1500">
                <a:solidFill>
                  <a:schemeClr val="bg2"/>
                </a:solidFill>
                <a:latin typeface="Arial" pitchFamily="34" charset="0"/>
                <a:cs typeface="Arial" pitchFamily="34" charset="0"/>
              </a:defRPr>
            </a:lvl2pPr>
            <a:lvl3pPr>
              <a:buClr>
                <a:schemeClr val="tx1"/>
              </a:buClr>
              <a:buSzPct val="70000"/>
              <a:buFont typeface="Arial" pitchFamily="34" charset="0"/>
              <a:buChar char="●"/>
              <a:defRPr sz="1350">
                <a:solidFill>
                  <a:schemeClr val="bg2"/>
                </a:solidFill>
                <a:latin typeface="Arial" pitchFamily="34" charset="0"/>
                <a:cs typeface="Arial" pitchFamily="34" charset="0"/>
              </a:defRPr>
            </a:lvl3pPr>
            <a:lvl4pPr>
              <a:buClr>
                <a:schemeClr val="tx1"/>
              </a:buClr>
              <a:buSzPct val="7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Myriad Pro,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899596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Slid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47152" y="1981200"/>
            <a:ext cx="8229600" cy="1676400"/>
          </a:xfrm>
          <a:prstGeom prst="rect">
            <a:avLst/>
          </a:prstGeom>
        </p:spPr>
        <p:txBody>
          <a:bodyPr/>
          <a:lstStyle>
            <a:lvl1pPr>
              <a:lnSpc>
                <a:spcPts val="2250"/>
              </a:lnSpc>
              <a:defRPr sz="2100" b="1" baseline="0">
                <a:effectLst/>
                <a:latin typeface="Arial" pitchFamily="34" charset="0"/>
                <a:cs typeface="Arial" pitchFamily="34" charset="0"/>
              </a:defRPr>
            </a:lvl1pPr>
          </a:lstStyle>
          <a:p>
            <a:r>
              <a:rPr lang="en-US" dirty="0" smtClean="0"/>
              <a:t>Title of Presentation—Arial</a:t>
            </a:r>
            <a:br>
              <a:rPr lang="en-US" dirty="0" smtClean="0"/>
            </a:br>
            <a:r>
              <a:rPr lang="en-US" dirty="0" smtClean="0"/>
              <a:t> Bold, NO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1500" b="1" baseline="0">
                <a:solidFill>
                  <a:schemeClr val="bg2"/>
                </a:solidFill>
                <a:effectLst/>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Presenters Name—Arial, Bold, 20pt</a:t>
            </a:r>
          </a:p>
        </p:txBody>
      </p:sp>
      <p:sp>
        <p:nvSpPr>
          <p:cNvPr id="9" name="Text Placeholder 8"/>
          <p:cNvSpPr>
            <a:spLocks noGrp="1"/>
          </p:cNvSpPr>
          <p:nvPr>
            <p:ph type="body" sz="quarter" idx="10" hasCustomPrompt="1"/>
          </p:nvPr>
        </p:nvSpPr>
        <p:spPr>
          <a:xfrm>
            <a:off x="1371600" y="4343400"/>
            <a:ext cx="6400800" cy="1295400"/>
          </a:xfrm>
          <a:prstGeom prst="rect">
            <a:avLst/>
          </a:prstGeom>
        </p:spPr>
        <p:txBody>
          <a:bodyPr/>
          <a:lstStyle>
            <a:lvl1pPr algn="ctr">
              <a:lnSpc>
                <a:spcPts val="1500"/>
              </a:lnSpc>
              <a:buNone/>
              <a:defRPr sz="1350" baseline="0">
                <a:solidFill>
                  <a:schemeClr val="tx1"/>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350" dirty="0" smtClean="0"/>
              <a:t>Title of Presenter—Arial, 18pt</a:t>
            </a:r>
          </a:p>
          <a:p>
            <a:pPr lvl="0"/>
            <a:endParaRPr lang="en-US" sz="1350" dirty="0" smtClean="0"/>
          </a:p>
          <a:p>
            <a:pPr lvl="0"/>
            <a:r>
              <a:rPr lang="en-US" sz="1350" dirty="0" smtClean="0"/>
              <a:t>Title of Event</a:t>
            </a:r>
          </a:p>
          <a:p>
            <a:pPr lvl="0"/>
            <a:r>
              <a:rPr lang="en-US" sz="1350" dirty="0" smtClean="0"/>
              <a:t>Date of Event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750" baseline="0">
                <a:solidFill>
                  <a:schemeClr val="bg1"/>
                </a:solidFill>
                <a:latin typeface="Arial" pitchFamily="34" charset="0"/>
                <a:cs typeface="Arial" pitchFamily="34" charset="0"/>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750" baseline="0">
                <a:solidFill>
                  <a:schemeClr val="bg1"/>
                </a:solidFill>
                <a:latin typeface="Arial" pitchFamily="34" charset="0"/>
                <a:cs typeface="Arial" pitchFamily="34" charset="0"/>
              </a:defRPr>
            </a:lvl1pPr>
          </a:lstStyle>
          <a:p>
            <a:r>
              <a:rPr lang="en-US" dirty="0" smtClean="0"/>
              <a:t>Place Descriptor Here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331934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Arial,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latin typeface="Arial" pitchFamily="34" charset="0"/>
                <a:cs typeface="Arial" pitchFamily="34" charset="0"/>
              </a:defRPr>
            </a:lvl1pPr>
          </a:lstStyle>
          <a:p>
            <a:r>
              <a:rPr lang="en-US" dirty="0" smtClean="0"/>
              <a:t>Place Descriptor Here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282079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902267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713571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9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337819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0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2250"/>
              </a:lnSpc>
              <a:defRPr sz="21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18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1500">
                <a:solidFill>
                  <a:schemeClr val="bg2"/>
                </a:solidFill>
                <a:latin typeface="Arial" pitchFamily="34" charset="0"/>
                <a:cs typeface="Arial" pitchFamily="34" charset="0"/>
              </a:defRPr>
            </a:lvl2pPr>
            <a:lvl3pPr>
              <a:buClr>
                <a:schemeClr val="tx1"/>
              </a:buClr>
              <a:buSzPct val="80000"/>
              <a:buFont typeface="Arial" pitchFamily="34" charset="0"/>
              <a:buChar char="●"/>
              <a:defRPr sz="1350">
                <a:solidFill>
                  <a:schemeClr val="bg2"/>
                </a:solidFill>
                <a:latin typeface="Arial" pitchFamily="34" charset="0"/>
                <a:cs typeface="Arial" pitchFamily="34" charset="0"/>
              </a:defRPr>
            </a:lvl3pPr>
            <a:lvl4pPr>
              <a:buClr>
                <a:schemeClr val="tx1"/>
              </a:buClr>
              <a:buSzPct val="100000"/>
              <a:buFont typeface="Arial" pitchFamily="34" charset="0"/>
              <a:buChar char="◦"/>
              <a:defRPr sz="135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35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825">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314204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solidFill>
                <a:srgbClr val="0F56DC"/>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srgbClr val="0F56DC"/>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B6F15528-21DE-4FAA-801E-634DDDAF4B2B}" type="slidenum">
              <a:rPr lang="en-US">
                <a:solidFill>
                  <a:srgbClr val="0F56DC"/>
                </a:solidFill>
              </a:rPr>
              <a:pPr/>
              <a:t>‹#›</a:t>
            </a:fld>
            <a:endParaRPr lang="en-US" dirty="0">
              <a:solidFill>
                <a:srgbClr val="0F56DC"/>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8728938"/>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884"/>
            <a:ext cx="8229600" cy="1143000"/>
          </a:xfrm>
          <a:prstGeom prst="rect">
            <a:avLst/>
          </a:prstGeom>
        </p:spPr>
        <p:txBody>
          <a:bodyPr/>
          <a:lstStyle>
            <a:lvl1pPr>
              <a:defRPr>
                <a:solidFill>
                  <a:srgbClr val="008000"/>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solidFill>
                  <a:srgbClr val="008000"/>
                </a:solidFill>
              </a:defRPr>
            </a:lvl1pPr>
            <a:lvl2pPr>
              <a:defRPr sz="1800">
                <a:solidFill>
                  <a:srgbClr val="008000"/>
                </a:solidFill>
              </a:defRPr>
            </a:lvl2pPr>
            <a:lvl3pPr>
              <a:defRPr sz="1500">
                <a:solidFill>
                  <a:srgbClr val="008000"/>
                </a:solidFill>
              </a:defRPr>
            </a:lvl3pPr>
            <a:lvl4pPr>
              <a:defRPr sz="1350">
                <a:solidFill>
                  <a:srgbClr val="008000"/>
                </a:solidFill>
              </a:defRPr>
            </a:lvl4pPr>
            <a:lvl5pPr>
              <a:defRPr sz="1350">
                <a:solidFill>
                  <a:srgbClr val="008000"/>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solidFill>
                  <a:srgbClr val="008000"/>
                </a:solidFill>
              </a:defRPr>
            </a:lvl1pPr>
            <a:lvl2pPr>
              <a:defRPr sz="1800">
                <a:solidFill>
                  <a:srgbClr val="008000"/>
                </a:solidFill>
              </a:defRPr>
            </a:lvl2pPr>
            <a:lvl3pPr>
              <a:defRPr sz="1500">
                <a:solidFill>
                  <a:srgbClr val="008000"/>
                </a:solidFill>
              </a:defRPr>
            </a:lvl3pPr>
            <a:lvl4pPr>
              <a:defRPr sz="1350">
                <a:solidFill>
                  <a:srgbClr val="008000"/>
                </a:solidFill>
              </a:defRPr>
            </a:lvl4pPr>
            <a:lvl5pPr>
              <a:defRPr sz="1350">
                <a:solidFill>
                  <a:srgbClr val="008000"/>
                </a:solidFil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5387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D7B154-919F-478C-AE35-27C41756F80F}" type="datetimeFigureOut">
              <a:rPr lang="en-US" smtClean="0">
                <a:solidFill>
                  <a:prstClr val="black">
                    <a:tint val="75000"/>
                  </a:prstClr>
                </a:solidFill>
              </a:rPr>
              <a:pPr/>
              <a:t>10/29/15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853103-B244-43F4-AFDB-93ED981F1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883989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B4CDEFE-8933-2545-9B8D-A6EDDF7DF9E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B4CDEFE-8933-2545-9B8D-A6EDDF7DF9E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74245BD-9D29-410F-95C1-3BD5E5F09129}"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0887306"/>
      </p:ext>
    </p:extLst>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77EAE7B-3108-4545-9771-C02B3297BB05}" type="datetime1">
              <a:rPr lang="en-US">
                <a:solidFill>
                  <a:prstClr val="white"/>
                </a:solidFill>
              </a:rPr>
              <a:pPr>
                <a:defRPr/>
              </a:pPr>
              <a:t>10/29/15</a:t>
            </a:fld>
            <a:endParaRPr lang="en-US">
              <a:solidFill>
                <a:prstClr val="white"/>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318DC8-66CD-9A4D-8CAE-C24586728D6E}" type="slidenum">
              <a:rPr lang="en-US">
                <a:solidFill>
                  <a:prstClr val="white"/>
                </a:solidFill>
              </a:rPr>
              <a:pPr>
                <a:defRPr/>
              </a:pPr>
              <a:t>‹#›</a:t>
            </a:fld>
            <a:endParaRPr lang="en-US">
              <a:solidFill>
                <a:prstClr val="white"/>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FOR INTERNAL US GOVRNEMENT USE ONLY – DATA ARE THE PROPERTY OF INDIANA STATE HEALTH DEPARTMENT</a:t>
            </a:r>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FOR INTERNAL US GOVRNEMENT USE ONLY – DATA ARE THE PROPERTY OF INDIANA STATE HEALTH DEPARTMENT</a:t>
            </a:r>
            <a:endParaRPr lang="en-US"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694377"/>
            <a:ext cx="6858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10/29/15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10/29/15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10/29/15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1" y="1681163"/>
            <a:ext cx="3776661"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1"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10/29/15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8586170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C8E8E5-9D7F-4345-9425-61E2290DC0F3}" type="datetimeFigureOut">
              <a:rPr lang="en-US" smtClean="0">
                <a:solidFill>
                  <a:prstClr val="black">
                    <a:tint val="75000"/>
                  </a:prstClr>
                </a:solidFill>
              </a:rPr>
              <a:pPr/>
              <a:t>10/29/15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5440D-8AAE-4127-8EA3-C9DA9B6A7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7987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0876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smtClean="0"/>
              <a:t>Headline—Arial,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smtClean="0"/>
              <a:t>First level—Arial, Bold, 24pt</a:t>
            </a:r>
          </a:p>
          <a:p>
            <a:pPr lvl="1"/>
            <a:r>
              <a:rPr lang="en-US" dirty="0" smtClean="0"/>
              <a:t>Second level—Arial, 20pt</a:t>
            </a:r>
          </a:p>
          <a:p>
            <a:pPr lvl="2"/>
            <a:r>
              <a:rPr lang="en-US" dirty="0" smtClean="0"/>
              <a:t>Third level—Arial, 18pt	</a:t>
            </a:r>
          </a:p>
          <a:p>
            <a:pPr lvl="3"/>
            <a:r>
              <a:rPr lang="en-US" dirty="0" smtClean="0"/>
              <a:t>Fourth level—Arial, 18pt</a:t>
            </a:r>
          </a:p>
          <a:p>
            <a:pPr lvl="4"/>
            <a:r>
              <a:rPr lang="en-US" dirty="0" smtClean="0"/>
              <a:t>Fifth level—Arial,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smtClean="0"/>
              <a:t>* Citations, references, and credits – Arial, 11pt</a:t>
            </a:r>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089092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tx1"/>
              </a:buClr>
              <a:buSzPct val="70000"/>
              <a:buFont typeface="Arial" pitchFamily="34" charset="0"/>
              <a:buChar char="•"/>
              <a:defRPr sz="2400" b="1" baseline="0">
                <a:solidFill>
                  <a:schemeClr val="bg2"/>
                </a:solidFill>
                <a:latin typeface="Calibri" pitchFamily="34" charset="0"/>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a:p>
        </p:txBody>
      </p:sp>
      <p:sp>
        <p:nvSpPr>
          <p:cNvPr id="7" name="Text Placeholder 5"/>
          <p:cNvSpPr>
            <a:spLocks noGrp="1"/>
          </p:cNvSpPr>
          <p:nvPr>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720898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A69378-058C-4C8A-8F9E-323AF7B3F65B}" type="datetime1">
              <a:rPr lang="en-US">
                <a:solidFill>
                  <a:prstClr val="black">
                    <a:tint val="75000"/>
                  </a:prstClr>
                </a:solidFill>
              </a:rPr>
              <a:pPr>
                <a:defRPr/>
              </a:pPr>
              <a:t>10/29/15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93F58A-FDFA-4137-82F8-C5F5FF7ED653}" type="slidenum">
              <a:rPr lang="en-US" altLang="en-US"/>
              <a:pPr>
                <a:defRPr/>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372838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2.xml"/><Relationship Id="rId20" Type="http://schemas.openxmlformats.org/officeDocument/2006/relationships/slideLayout" Target="../slideLayouts/slideLayout43.xml"/><Relationship Id="rId21" Type="http://schemas.openxmlformats.org/officeDocument/2006/relationships/slideLayout" Target="../slideLayouts/slideLayout44.xml"/><Relationship Id="rId22" Type="http://schemas.openxmlformats.org/officeDocument/2006/relationships/slideLayout" Target="../slideLayouts/slideLayout45.xml"/><Relationship Id="rId23" Type="http://schemas.openxmlformats.org/officeDocument/2006/relationships/theme" Target="../theme/theme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slideLayout" Target="../slideLayouts/slideLayout39.xml"/><Relationship Id="rId17" Type="http://schemas.openxmlformats.org/officeDocument/2006/relationships/slideLayout" Target="../slideLayouts/slideLayout40.xml"/><Relationship Id="rId18" Type="http://schemas.openxmlformats.org/officeDocument/2006/relationships/slideLayout" Target="../slideLayouts/slideLayout41.xml"/><Relationship Id="rId19" Type="http://schemas.openxmlformats.org/officeDocument/2006/relationships/slideLayout" Target="../slideLayouts/slideLayout4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slideLayout" Target="../slideLayouts/slideLayout75.xml"/><Relationship Id="rId21" Type="http://schemas.openxmlformats.org/officeDocument/2006/relationships/slideLayout" Target="../slideLayouts/slideLayout76.xml"/><Relationship Id="rId22" Type="http://schemas.openxmlformats.org/officeDocument/2006/relationships/theme" Target="../theme/theme4.xml"/><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slideLayout" Target="../slideLayouts/slideLayout72.xml"/><Relationship Id="rId18" Type="http://schemas.openxmlformats.org/officeDocument/2006/relationships/slideLayout" Target="../slideLayouts/slideLayout73.xml"/><Relationship Id="rId19" Type="http://schemas.openxmlformats.org/officeDocument/2006/relationships/slideLayout" Target="../slideLayouts/slideLayout74.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theme" Target="../theme/theme6.xml"/><Relationship Id="rId1" Type="http://schemas.openxmlformats.org/officeDocument/2006/relationships/slideLayout" Target="../slideLayouts/slideLayout79.xml"/><Relationship Id="rId2"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theme" Target="../theme/theme7.xml"/><Relationship Id="rId6" Type="http://schemas.openxmlformats.org/officeDocument/2006/relationships/image" Target="../media/image5.png"/><Relationship Id="rId1" Type="http://schemas.openxmlformats.org/officeDocument/2006/relationships/slideLayout" Target="../slideLayouts/slideLayout83.xml"/><Relationship Id="rId2"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9.xml"/><Relationship Id="rId4" Type="http://schemas.openxmlformats.org/officeDocument/2006/relationships/theme" Target="../theme/theme8.xml"/><Relationship Id="rId1" Type="http://schemas.openxmlformats.org/officeDocument/2006/relationships/slideLayout" Target="../slideLayouts/slideLayout87.xml"/><Relationship Id="rId2"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4" Type="http://schemas.openxmlformats.org/officeDocument/2006/relationships/image" Target="../media/image7.png"/><Relationship Id="rId1" Type="http://schemas.openxmlformats.org/officeDocument/2006/relationships/slideLayout" Target="../slideLayouts/slideLayout90.xml"/><Relationship Id="rId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3">
        <a:schemeClr val="bg2"/>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6168307-1C4B-4AAD-99FF-BFF4D00CC26C}" type="datetime1">
              <a:rPr lang="en-US">
                <a:solidFill>
                  <a:prstClr val="black">
                    <a:tint val="75000"/>
                  </a:prstClr>
                </a:solidFill>
              </a:rPr>
              <a:pPr>
                <a:defRPr/>
              </a:pPr>
              <a:t>10/29/15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3B5620E7-2171-4CD6-9FED-3DBD5A6393C5}"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565368"/>
      </p:ext>
    </p:extLst>
  </p:cSld>
  <p:clrMap bg1="lt1" tx1="dk1" bg2="lt2" tx2="dk2" accent1="accent1" accent2="accent2" accent3="accent3" accent4="accent4" accent5="accent5" accent6="accent6" hlink="hlink" folHlink="folHlink"/>
  <p:sldLayoutIdLst>
    <p:sldLayoutId id="2147483818"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3">
        <a:schemeClr val="bg2"/>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2"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3" r:id="rId19"/>
    <p:sldLayoutId id="2147483796" r:id="rId20"/>
    <p:sldLayoutId id="2147483797" r:id="rId21"/>
    <p:sldLayoutId id="2147483806" r:id="rId22"/>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16932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3">
        <a:schemeClr val="bg2"/>
      </p:bgRef>
    </p:bg>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2093498"/>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Lst>
  <p:transition>
    <p:fade/>
  </p:transition>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7B154-919F-478C-AE35-27C41756F80F}" type="datetimeFigureOut">
              <a:rPr lang="en-US" smtClean="0">
                <a:solidFill>
                  <a:prstClr val="black">
                    <a:tint val="75000"/>
                  </a:prstClr>
                </a:solidFill>
              </a:rPr>
              <a:pPr/>
              <a:t>10/29/15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53103-B244-43F4-AFDB-93ED981F1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277675333"/>
      </p:ext>
    </p:extLst>
  </p:cSld>
  <p:clrMap bg1="lt1" tx1="dk1" bg2="lt2" tx2="dk2" accent1="accent1" accent2="accent2" accent3="accent3" accent4="accent4" accent5="accent5" accent6="accent6" hlink="hlink" folHlink="folHlink"/>
  <p:sldLayoutIdLst>
    <p:sldLayoutId id="2147483799" r:id="rId1"/>
    <p:sldLayoutId id="214748380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3">
        <a:schemeClr val="bg2"/>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10/29/15</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8E8E5-9D7F-4345-9425-61E2290DC0F3}" type="datetimeFigureOut">
              <a:rPr lang="en-US" smtClean="0">
                <a:solidFill>
                  <a:prstClr val="black">
                    <a:tint val="75000"/>
                  </a:prstClr>
                </a:solidFill>
              </a:rPr>
              <a:pPr/>
              <a:t>10/29/15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5440D-8AAE-4127-8EA3-C9DA9B6A71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4243509"/>
      </p:ext>
    </p:extLst>
  </p:cSld>
  <p:clrMap bg1="lt1" tx1="dk1" bg2="lt2" tx2="dk2" accent1="accent1" accent2="accent2" accent3="accent3" accent4="accent4" accent5="accent5" accent6="accent6" hlink="hlink" folHlink="folHlink"/>
  <p:sldLayoutIdLst>
    <p:sldLayoutId id="2147483813" r:id="rId1"/>
    <p:sldLayoutId id="2147483816" r:id="rId2"/>
    <p:sldLayoutId id="214748381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3228221"/>
      </p:ext>
    </p:extLst>
  </p:cSld>
  <p:clrMap bg1="lt1" tx1="dk1" bg2="lt2" tx2="dk2" accent1="accent1" accent2="accent2" accent3="accent3" accent4="accent4" accent5="accent5" accent6="accent6" hlink="hlink" folHlink="folHlink"/>
  <p:sldLayoutIdLst>
    <p:sldLayoutId id="2147483815" r:id="rId1"/>
    <p:sldLayoutId id="2147483820" r:id="rId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3.xml"/><Relationship Id="rId3" Type="http://schemas.openxmlformats.org/officeDocument/2006/relationships/chart" Target="../charts/char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80.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9.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jpeg"/><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4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9.xml"/><Relationship Id="rId3" Type="http://schemas.openxmlformats.org/officeDocument/2006/relationships/image" Target="../media/image44.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5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51.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676400"/>
          </a:xfrm>
        </p:spPr>
        <p:txBody>
          <a:bodyPr/>
          <a:lstStyle/>
          <a:p>
            <a:r>
              <a:rPr lang="en-US" dirty="0">
                <a:solidFill>
                  <a:schemeClr val="accent4"/>
                </a:solidFill>
              </a:rPr>
              <a:t>Community Outbreak of HIV Infection Linked to Injection Drug Use of Oxymorphone — </a:t>
            </a:r>
            <a:br>
              <a:rPr lang="en-US" dirty="0">
                <a:solidFill>
                  <a:schemeClr val="accent4"/>
                </a:solidFill>
              </a:rPr>
            </a:br>
            <a:r>
              <a:rPr lang="en-US" dirty="0">
                <a:solidFill>
                  <a:schemeClr val="accent4"/>
                </a:solidFill>
              </a:rPr>
              <a:t>Indiana, 2015</a:t>
            </a:r>
            <a:r>
              <a:rPr lang="en-US" dirty="0"/>
              <a:t/>
            </a:r>
            <a:br>
              <a:rPr lang="en-US" dirty="0"/>
            </a:br>
            <a:endParaRPr lang="en-US" dirty="0"/>
          </a:p>
        </p:txBody>
      </p:sp>
      <p:sp>
        <p:nvSpPr>
          <p:cNvPr id="4" name="Text Placeholder 3"/>
          <p:cNvSpPr>
            <a:spLocks noGrp="1"/>
          </p:cNvSpPr>
          <p:nvPr>
            <p:ph type="body" sz="quarter" idx="10"/>
          </p:nvPr>
        </p:nvSpPr>
        <p:spPr>
          <a:xfrm>
            <a:off x="609600" y="3962400"/>
            <a:ext cx="7848600" cy="2133600"/>
          </a:xfrm>
        </p:spPr>
        <p:txBody>
          <a:bodyPr/>
          <a:lstStyle/>
          <a:p>
            <a:r>
              <a:rPr lang="en-US" b="1" dirty="0">
                <a:solidFill>
                  <a:srgbClr val="FFFFFF"/>
                </a:solidFill>
              </a:rPr>
              <a:t>Joan M. Duwve, MD, </a:t>
            </a:r>
            <a:r>
              <a:rPr lang="en-US" b="1" dirty="0" smtClean="0">
                <a:solidFill>
                  <a:srgbClr val="FFFFFF"/>
                </a:solidFill>
              </a:rPr>
              <a:t>MPH</a:t>
            </a:r>
          </a:p>
          <a:p>
            <a:r>
              <a:rPr lang="en-US" b="1" dirty="0" smtClean="0">
                <a:solidFill>
                  <a:srgbClr val="FFFFFF"/>
                </a:solidFill>
              </a:rPr>
              <a:t>Chief Medical Officer, Indiana State Department of Health;</a:t>
            </a:r>
          </a:p>
          <a:p>
            <a:r>
              <a:rPr lang="en-US" b="1" dirty="0" smtClean="0">
                <a:solidFill>
                  <a:srgbClr val="FFFFFF"/>
                </a:solidFill>
              </a:rPr>
              <a:t>Associate </a:t>
            </a:r>
            <a:r>
              <a:rPr lang="en-US" b="1" dirty="0">
                <a:solidFill>
                  <a:srgbClr val="FFFFFF"/>
                </a:solidFill>
              </a:rPr>
              <a:t>Dean for Public Health Practice,</a:t>
            </a:r>
            <a:r>
              <a:rPr lang="en-US" b="1" dirty="0" smtClean="0">
                <a:solidFill>
                  <a:srgbClr val="FFFFFF"/>
                </a:solidFill>
              </a:rPr>
              <a:t> </a:t>
            </a:r>
          </a:p>
          <a:p>
            <a:r>
              <a:rPr lang="en-US" b="1" dirty="0" smtClean="0">
                <a:solidFill>
                  <a:srgbClr val="FFFFFF"/>
                </a:solidFill>
              </a:rPr>
              <a:t>Indiana </a:t>
            </a:r>
            <a:r>
              <a:rPr lang="en-US" b="1" dirty="0">
                <a:solidFill>
                  <a:srgbClr val="FFFFFF"/>
                </a:solidFill>
              </a:rPr>
              <a:t>University Richard M. Fairbanks School of Public </a:t>
            </a:r>
            <a:r>
              <a:rPr lang="en-US" b="1" dirty="0" smtClean="0">
                <a:solidFill>
                  <a:srgbClr val="FFFFFF"/>
                </a:solidFill>
              </a:rPr>
              <a:t>Health</a:t>
            </a:r>
          </a:p>
          <a:p>
            <a:endParaRPr lang="en-US" b="1" dirty="0" smtClean="0">
              <a:solidFill>
                <a:srgbClr val="FFFFFF"/>
              </a:solidFill>
            </a:endParaRPr>
          </a:p>
          <a:p>
            <a:r>
              <a:rPr lang="en-US" b="1" dirty="0" smtClean="0">
                <a:solidFill>
                  <a:srgbClr val="FFFFFF"/>
                </a:solidFill>
              </a:rPr>
              <a:t>jduwve2@isdh.in.gov</a:t>
            </a:r>
            <a:endParaRPr lang="en-US" b="1" dirty="0">
              <a:solidFill>
                <a:srgbClr val="FFFFFF"/>
              </a:solidFill>
            </a:endParaRPr>
          </a:p>
        </p:txBody>
      </p:sp>
      <p:pic>
        <p:nvPicPr>
          <p:cNvPr id="7" name="Picture 6"/>
          <p:cNvPicPr>
            <a:picLocks noChangeAspect="1"/>
          </p:cNvPicPr>
          <p:nvPr/>
        </p:nvPicPr>
        <p:blipFill>
          <a:blip r:embed="rId2"/>
          <a:stretch>
            <a:fillRect/>
          </a:stretch>
        </p:blipFill>
        <p:spPr>
          <a:xfrm>
            <a:off x="1219200" y="2209800"/>
            <a:ext cx="2971800" cy="1564105"/>
          </a:xfrm>
          <a:prstGeom prst="rect">
            <a:avLst/>
          </a:prstGeom>
        </p:spPr>
      </p:pic>
      <p:pic>
        <p:nvPicPr>
          <p:cNvPr id="9" name="Picture 8" descr="FSPH Red and Black V Stacked Signature.jpg"/>
          <p:cNvPicPr>
            <a:picLocks noChangeAspect="1"/>
          </p:cNvPicPr>
          <p:nvPr/>
        </p:nvPicPr>
        <p:blipFill>
          <a:blip r:embed="rId3"/>
          <a:stretch>
            <a:fillRect/>
          </a:stretch>
        </p:blipFill>
        <p:spPr>
          <a:xfrm>
            <a:off x="5257800" y="2209800"/>
            <a:ext cx="3048000" cy="155469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287511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792162"/>
          </a:xfrm>
        </p:spPr>
        <p:txBody>
          <a:bodyPr/>
          <a:lstStyle/>
          <a:p>
            <a:r>
              <a:rPr lang="en-US" sz="3200" dirty="0" smtClean="0"/>
              <a:t>Communications</a:t>
            </a:r>
            <a:endParaRPr lang="en-US" sz="3200" dirty="0"/>
          </a:p>
        </p:txBody>
      </p:sp>
      <p:pic>
        <p:nvPicPr>
          <p:cNvPr id="4" name="Picture 3" descr="YouAreNotAlone.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4444" y="1135454"/>
            <a:ext cx="4267200" cy="2658600"/>
          </a:xfrm>
          <a:prstGeom prst="rect">
            <a:avLst/>
          </a:prstGeom>
        </p:spPr>
      </p:pic>
      <p:pic>
        <p:nvPicPr>
          <p:cNvPr id="6" name="Picture 5" descr="DontShareThese.pd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32844" y="4015108"/>
            <a:ext cx="4278311" cy="2651055"/>
          </a:xfrm>
          <a:prstGeom prst="rect">
            <a:avLst/>
          </a:prstGeom>
        </p:spPr>
      </p:pic>
      <p:pic>
        <p:nvPicPr>
          <p:cNvPr id="8" name="Picture 7"/>
          <p:cNvPicPr>
            <a:picLocks noChangeAspect="1"/>
          </p:cNvPicPr>
          <p:nvPr/>
        </p:nvPicPr>
        <p:blipFill>
          <a:blip r:embed="rId5"/>
          <a:stretch>
            <a:fillRect/>
          </a:stretch>
        </p:blipFill>
        <p:spPr>
          <a:xfrm>
            <a:off x="5165558" y="1126756"/>
            <a:ext cx="3505200" cy="2667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790587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1143000"/>
          </a:xfrm>
        </p:spPr>
        <p:txBody>
          <a:bodyPr/>
          <a:lstStyle/>
          <a:p>
            <a:r>
              <a:rPr lang="en-US" sz="3200" dirty="0" smtClean="0">
                <a:solidFill>
                  <a:srgbClr val="FFFFFF"/>
                </a:solidFill>
              </a:rPr>
              <a:t>Communications</a:t>
            </a:r>
            <a:endParaRPr lang="en-US" sz="3200" dirty="0">
              <a:solidFill>
                <a:srgbClr val="FFFFFF"/>
              </a:solidFill>
            </a:endParaRPr>
          </a:p>
        </p:txBody>
      </p:sp>
      <p:grpSp>
        <p:nvGrpSpPr>
          <p:cNvPr id="14" name="Group 13"/>
          <p:cNvGrpSpPr/>
          <p:nvPr/>
        </p:nvGrpSpPr>
        <p:grpSpPr>
          <a:xfrm>
            <a:off x="831939" y="1296783"/>
            <a:ext cx="7702461" cy="4037217"/>
            <a:chOff x="1726346" y="2096415"/>
            <a:chExt cx="5457720" cy="2670517"/>
          </a:xfrm>
        </p:grpSpPr>
        <p:pic>
          <p:nvPicPr>
            <p:cNvPr id="15" name="Picture 14"/>
            <p:cNvPicPr>
              <a:picLocks noChangeAspect="1"/>
            </p:cNvPicPr>
            <p:nvPr/>
          </p:nvPicPr>
          <p:blipFill>
            <a:blip r:embed="rId3"/>
            <a:stretch>
              <a:fillRect/>
            </a:stretch>
          </p:blipFill>
          <p:spPr>
            <a:xfrm>
              <a:off x="1726346" y="2096415"/>
              <a:ext cx="5453284" cy="2667000"/>
            </a:xfrm>
            <a:prstGeom prst="rect">
              <a:avLst/>
            </a:prstGeom>
            <a:ln w="38100">
              <a:solidFill>
                <a:schemeClr val="accent1">
                  <a:shade val="50000"/>
                </a:schemeClr>
              </a:solidFill>
            </a:ln>
          </p:spPr>
        </p:pic>
        <p:sp>
          <p:nvSpPr>
            <p:cNvPr id="16" name="Rectangle 15"/>
            <p:cNvSpPr/>
            <p:nvPr/>
          </p:nvSpPr>
          <p:spPr>
            <a:xfrm>
              <a:off x="6879266" y="3395332"/>
              <a:ext cx="304800" cy="137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Rectangle 16"/>
            <p:cNvSpPr/>
            <p:nvPr/>
          </p:nvSpPr>
          <p:spPr>
            <a:xfrm>
              <a:off x="7082165" y="2209800"/>
              <a:ext cx="97466"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062971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FFFF"/>
                </a:solidFill>
              </a:rPr>
              <a:t>Clinic-Based Interventions </a:t>
            </a:r>
            <a:br>
              <a:rPr lang="en-US" dirty="0" smtClean="0">
                <a:solidFill>
                  <a:srgbClr val="FFFFFF"/>
                </a:solidFill>
              </a:rPr>
            </a:br>
            <a:r>
              <a:rPr lang="en-US" dirty="0" smtClean="0">
                <a:solidFill>
                  <a:srgbClr val="FFFFFF"/>
                </a:solidFill>
              </a:rPr>
              <a:t>to Prevent HIV Transmission</a:t>
            </a:r>
            <a:endParaRPr lang="en-US" dirty="0">
              <a:solidFill>
                <a:srgbClr val="FFFFFF"/>
              </a:solidFill>
            </a:endParaRPr>
          </a:p>
        </p:txBody>
      </p:sp>
      <p:sp>
        <p:nvSpPr>
          <p:cNvPr id="3" name="Content Placeholder 2"/>
          <p:cNvSpPr>
            <a:spLocks noGrp="1"/>
          </p:cNvSpPr>
          <p:nvPr>
            <p:ph idx="1"/>
          </p:nvPr>
        </p:nvSpPr>
        <p:spPr>
          <a:xfrm>
            <a:off x="457200" y="1524000"/>
            <a:ext cx="8229600" cy="4953000"/>
          </a:xfrm>
        </p:spPr>
        <p:txBody>
          <a:bodyPr/>
          <a:lstStyle/>
          <a:p>
            <a:pPr>
              <a:buClr>
                <a:schemeClr val="accent4"/>
              </a:buClr>
            </a:pPr>
            <a:r>
              <a:rPr lang="en-US" sz="2000" dirty="0" smtClean="0">
                <a:solidFill>
                  <a:srgbClr val="FFFFFF"/>
                </a:solidFill>
              </a:rPr>
              <a:t>Focused attention on local family doc (Dr. Cooke) and the jail</a:t>
            </a:r>
          </a:p>
          <a:p>
            <a:pPr>
              <a:buClr>
                <a:schemeClr val="accent4"/>
              </a:buClr>
            </a:pPr>
            <a:endParaRPr lang="en-US" sz="1000" dirty="0">
              <a:solidFill>
                <a:srgbClr val="FFFFFF"/>
              </a:solidFill>
            </a:endParaRPr>
          </a:p>
          <a:p>
            <a:pPr>
              <a:buClr>
                <a:schemeClr val="accent4"/>
              </a:buClr>
            </a:pPr>
            <a:r>
              <a:rPr lang="en-US" sz="2000" dirty="0" smtClean="0">
                <a:solidFill>
                  <a:srgbClr val="FFFFFF"/>
                </a:solidFill>
              </a:rPr>
              <a:t>Provided assistance increasing capacity to provide</a:t>
            </a:r>
          </a:p>
          <a:p>
            <a:pPr lvl="1">
              <a:buClr>
                <a:schemeClr val="accent4"/>
              </a:buClr>
            </a:pPr>
            <a:r>
              <a:rPr lang="en-US" dirty="0" smtClean="0">
                <a:solidFill>
                  <a:srgbClr val="FFFFFF"/>
                </a:solidFill>
              </a:rPr>
              <a:t>HIV testing</a:t>
            </a:r>
          </a:p>
          <a:p>
            <a:pPr lvl="1">
              <a:buClr>
                <a:schemeClr val="accent4"/>
              </a:buClr>
            </a:pPr>
            <a:r>
              <a:rPr lang="en-US" dirty="0" smtClean="0">
                <a:solidFill>
                  <a:srgbClr val="FFFFFF"/>
                </a:solidFill>
              </a:rPr>
              <a:t>HIV care for infected persons (Treat to Prevent)</a:t>
            </a:r>
          </a:p>
          <a:p>
            <a:pPr lvl="1">
              <a:buClr>
                <a:schemeClr val="accent4"/>
              </a:buClr>
            </a:pPr>
            <a:r>
              <a:rPr lang="en-US" dirty="0" smtClean="0">
                <a:solidFill>
                  <a:srgbClr val="FFFFFF"/>
                </a:solidFill>
              </a:rPr>
              <a:t>Medication-assisted therapy for </a:t>
            </a:r>
            <a:r>
              <a:rPr lang="en-US" dirty="0" err="1" smtClean="0">
                <a:solidFill>
                  <a:srgbClr val="FFFFFF"/>
                </a:solidFill>
              </a:rPr>
              <a:t>opioid</a:t>
            </a:r>
            <a:r>
              <a:rPr lang="en-US" dirty="0" smtClean="0">
                <a:solidFill>
                  <a:srgbClr val="FFFFFF"/>
                </a:solidFill>
              </a:rPr>
              <a:t> addiction</a:t>
            </a:r>
          </a:p>
          <a:p>
            <a:pPr lvl="1">
              <a:buClr>
                <a:schemeClr val="accent4"/>
              </a:buClr>
            </a:pPr>
            <a:r>
              <a:rPr lang="en-US" dirty="0" smtClean="0">
                <a:solidFill>
                  <a:srgbClr val="FFFFFF"/>
                </a:solidFill>
              </a:rPr>
              <a:t>PrEP</a:t>
            </a:r>
          </a:p>
          <a:p>
            <a:pPr lvl="1">
              <a:buClr>
                <a:schemeClr val="accent4"/>
              </a:buClr>
            </a:pPr>
            <a:endParaRPr lang="en-US" sz="1000" dirty="0" smtClean="0">
              <a:solidFill>
                <a:srgbClr val="FFFFFF"/>
              </a:solidFill>
            </a:endParaRPr>
          </a:p>
          <a:p>
            <a:pPr>
              <a:buClr>
                <a:schemeClr val="accent4"/>
              </a:buClr>
            </a:pPr>
            <a:r>
              <a:rPr lang="en-US" sz="2000" dirty="0" smtClean="0">
                <a:solidFill>
                  <a:srgbClr val="FFFFFF"/>
                </a:solidFill>
              </a:rPr>
              <a:t>Collaborative effort</a:t>
            </a:r>
          </a:p>
          <a:p>
            <a:pPr lvl="1">
              <a:buClr>
                <a:schemeClr val="accent4"/>
              </a:buClr>
            </a:pPr>
            <a:r>
              <a:rPr lang="en-US" dirty="0" smtClean="0">
                <a:solidFill>
                  <a:srgbClr val="FFFFFF"/>
                </a:solidFill>
              </a:rPr>
              <a:t>Academic clinical partners</a:t>
            </a:r>
          </a:p>
          <a:p>
            <a:pPr lvl="1">
              <a:buClr>
                <a:schemeClr val="accent4"/>
              </a:buClr>
            </a:pPr>
            <a:r>
              <a:rPr lang="en-US" dirty="0" smtClean="0">
                <a:solidFill>
                  <a:srgbClr val="FFFFFF"/>
                </a:solidFill>
              </a:rPr>
              <a:t>Local, state and federal U.S. HIV agencies (Local Public Health, DMHA, CDC, HRSA, SAMHSA)</a:t>
            </a:r>
          </a:p>
          <a:p>
            <a:pPr lvl="1">
              <a:buClr>
                <a:schemeClr val="accent4"/>
              </a:buClr>
            </a:pPr>
            <a:r>
              <a:rPr lang="en-US" dirty="0" smtClean="0">
                <a:solidFill>
                  <a:srgbClr val="FFFFFF"/>
                </a:solidFill>
              </a:rPr>
              <a:t>Private sector (LifeSpring, AHF)</a:t>
            </a:r>
          </a:p>
          <a:p>
            <a:pPr lvl="1"/>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793007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fontScale="90000"/>
          </a:bodyPr>
          <a:lstStyle/>
          <a:p>
            <a:pPr algn="ctr"/>
            <a:r>
              <a:rPr lang="en-US" b="1" dirty="0" smtClean="0"/>
              <a:t/>
            </a:r>
            <a:br>
              <a:rPr lang="en-US" b="1" dirty="0" smtClean="0"/>
            </a:br>
            <a:r>
              <a:rPr lang="en-US" b="1" dirty="0" smtClean="0"/>
              <a:t>Continuum </a:t>
            </a:r>
            <a:r>
              <a:rPr lang="en-US" b="1" dirty="0"/>
              <a:t>of HIV care in Austin, </a:t>
            </a:r>
            <a:r>
              <a:rPr lang="en-US" b="1" dirty="0" smtClean="0"/>
              <a:t>Indiana,  October 26, </a:t>
            </a:r>
            <a:r>
              <a:rPr lang="en-US" b="1" dirty="0"/>
              <a:t>2015</a:t>
            </a:r>
            <a:br>
              <a:rPr lang="en-US" b="1" dirty="0"/>
            </a:br>
            <a:endParaRPr lang="en-US" dirty="0"/>
          </a:p>
        </p:txBody>
      </p:sp>
      <p:sp>
        <p:nvSpPr>
          <p:cNvPr id="8" name="TextBox 7"/>
          <p:cNvSpPr txBox="1"/>
          <p:nvPr/>
        </p:nvSpPr>
        <p:spPr>
          <a:xfrm>
            <a:off x="280400" y="5929293"/>
            <a:ext cx="8609600" cy="954107"/>
          </a:xfrm>
          <a:prstGeom prst="rect">
            <a:avLst/>
          </a:prstGeom>
          <a:noFill/>
        </p:spPr>
        <p:txBody>
          <a:bodyPr wrap="square" rtlCol="0">
            <a:spAutoFit/>
          </a:bodyPr>
          <a:lstStyle/>
          <a:p>
            <a:r>
              <a:rPr lang="en-US" sz="1400" b="1" dirty="0">
                <a:solidFill>
                  <a:prstClr val="black"/>
                </a:solidFill>
              </a:rPr>
              <a:t>Total </a:t>
            </a:r>
            <a:r>
              <a:rPr lang="en-US" sz="1400" b="1" dirty="0" smtClean="0">
                <a:solidFill>
                  <a:prstClr val="black"/>
                </a:solidFill>
              </a:rPr>
              <a:t>diagnosed=181 (181 confirmed). </a:t>
            </a:r>
            <a:r>
              <a:rPr lang="en-US" sz="1400" b="1" dirty="0">
                <a:solidFill>
                  <a:prstClr val="black"/>
                </a:solidFill>
              </a:rPr>
              <a:t>Persons were ineligible if deceased (n=1) or </a:t>
            </a:r>
            <a:r>
              <a:rPr lang="en-US" sz="1400" b="1" dirty="0" smtClean="0">
                <a:solidFill>
                  <a:prstClr val="black"/>
                </a:solidFill>
              </a:rPr>
              <a:t>outside </a:t>
            </a:r>
            <a:r>
              <a:rPr lang="en-US" sz="1400" b="1" dirty="0">
                <a:solidFill>
                  <a:prstClr val="black"/>
                </a:solidFill>
              </a:rPr>
              <a:t>of the jurisdiction (</a:t>
            </a:r>
            <a:r>
              <a:rPr lang="en-US" sz="1400" b="1" dirty="0" smtClean="0">
                <a:solidFill>
                  <a:prstClr val="black"/>
                </a:solidFill>
              </a:rPr>
              <a:t>n=4); </a:t>
            </a:r>
            <a:r>
              <a:rPr lang="en-US" sz="1400" b="1" dirty="0">
                <a:solidFill>
                  <a:prstClr val="black"/>
                </a:solidFill>
              </a:rPr>
              <a:t>estimates are based on the number of eligible persons (</a:t>
            </a:r>
            <a:r>
              <a:rPr lang="en-US" sz="1400" b="1" dirty="0" smtClean="0">
                <a:solidFill>
                  <a:prstClr val="black"/>
                </a:solidFill>
              </a:rPr>
              <a:t>n=176); ** Patients engaged in care if have at least one VL or CD4 *** Percent on ARVs increases to 70% and </a:t>
            </a:r>
            <a:r>
              <a:rPr lang="en-US" sz="1400" b="1" dirty="0">
                <a:solidFill>
                  <a:prstClr val="black"/>
                </a:solidFill>
              </a:rPr>
              <a:t>virally suppressed increases to </a:t>
            </a:r>
            <a:r>
              <a:rPr lang="en-US" sz="1400" b="1" dirty="0" smtClean="0">
                <a:solidFill>
                  <a:prstClr val="black"/>
                </a:solidFill>
              </a:rPr>
              <a:t>37% </a:t>
            </a:r>
            <a:r>
              <a:rPr lang="en-US" sz="1400" b="1" dirty="0">
                <a:solidFill>
                  <a:prstClr val="black"/>
                </a:solidFill>
              </a:rPr>
              <a:t>when denominator changed to number engaged in </a:t>
            </a:r>
            <a:r>
              <a:rPr lang="en-US" sz="1400" b="1" dirty="0" smtClean="0">
                <a:solidFill>
                  <a:prstClr val="black"/>
                </a:solidFill>
              </a:rPr>
              <a:t>care. Clinical </a:t>
            </a:r>
            <a:r>
              <a:rPr lang="en-US" sz="1400" b="1" dirty="0">
                <a:solidFill>
                  <a:prstClr val="black"/>
                </a:solidFill>
              </a:rPr>
              <a:t>services were initiated </a:t>
            </a:r>
            <a:r>
              <a:rPr lang="en-US" sz="1400" b="1" u="sng" dirty="0" smtClean="0">
                <a:solidFill>
                  <a:prstClr val="black"/>
                </a:solidFill>
              </a:rPr>
              <a:t>3/31/15.</a:t>
            </a:r>
            <a:r>
              <a:rPr lang="en-US" sz="1400" b="1" dirty="0" smtClean="0">
                <a:solidFill>
                  <a:prstClr val="black"/>
                </a:solidFill>
              </a:rPr>
              <a:t> ART data updated </a:t>
            </a:r>
            <a:r>
              <a:rPr lang="en-US" sz="1400" b="1" smtClean="0">
                <a:solidFill>
                  <a:prstClr val="black"/>
                </a:solidFill>
              </a:rPr>
              <a:t>through 10/26/15</a:t>
            </a:r>
            <a:r>
              <a:rPr lang="en-US" sz="1400" b="1" dirty="0" smtClean="0">
                <a:solidFill>
                  <a:prstClr val="black"/>
                </a:solidFill>
              </a:rPr>
              <a:t>. </a:t>
            </a:r>
            <a:endParaRPr lang="en-US" sz="1400" dirty="0">
              <a:solidFill>
                <a:prstClr val="black"/>
              </a:solidFill>
            </a:endParaRPr>
          </a:p>
        </p:txBody>
      </p:sp>
      <p:sp>
        <p:nvSpPr>
          <p:cNvPr id="10" name="TextBox 9"/>
          <p:cNvSpPr txBox="1"/>
          <p:nvPr/>
        </p:nvSpPr>
        <p:spPr>
          <a:xfrm>
            <a:off x="1143000" y="5638800"/>
            <a:ext cx="838200" cy="307777"/>
          </a:xfrm>
          <a:prstGeom prst="rect">
            <a:avLst/>
          </a:prstGeom>
          <a:noFill/>
        </p:spPr>
        <p:txBody>
          <a:bodyPr wrap="square" rtlCol="0">
            <a:spAutoFit/>
          </a:bodyPr>
          <a:lstStyle/>
          <a:p>
            <a:r>
              <a:rPr lang="en-US" sz="1400" b="1" dirty="0" smtClean="0">
                <a:solidFill>
                  <a:prstClr val="black"/>
                </a:solidFill>
              </a:rPr>
              <a:t>N=176</a:t>
            </a:r>
            <a:endParaRPr lang="en-US" sz="1400" b="1" dirty="0">
              <a:solidFill>
                <a:prstClr val="black"/>
              </a:solidFill>
            </a:endParaRPr>
          </a:p>
        </p:txBody>
      </p:sp>
      <p:sp>
        <p:nvSpPr>
          <p:cNvPr id="12" name="TextBox 11"/>
          <p:cNvSpPr txBox="1"/>
          <p:nvPr/>
        </p:nvSpPr>
        <p:spPr>
          <a:xfrm>
            <a:off x="2743200" y="5621516"/>
            <a:ext cx="685800" cy="307777"/>
          </a:xfrm>
          <a:prstGeom prst="rect">
            <a:avLst/>
          </a:prstGeom>
          <a:noFill/>
        </p:spPr>
        <p:txBody>
          <a:bodyPr wrap="square" rtlCol="0">
            <a:spAutoFit/>
          </a:bodyPr>
          <a:lstStyle/>
          <a:p>
            <a:r>
              <a:rPr lang="en-US" sz="1400" b="1" dirty="0" smtClean="0">
                <a:solidFill>
                  <a:prstClr val="black"/>
                </a:solidFill>
              </a:rPr>
              <a:t>N=152</a:t>
            </a:r>
            <a:endParaRPr lang="en-US" sz="1400" b="1" dirty="0">
              <a:solidFill>
                <a:prstClr val="black"/>
              </a:solidFill>
            </a:endParaRPr>
          </a:p>
        </p:txBody>
      </p:sp>
      <p:sp>
        <p:nvSpPr>
          <p:cNvPr id="13" name="TextBox 12"/>
          <p:cNvSpPr txBox="1"/>
          <p:nvPr/>
        </p:nvSpPr>
        <p:spPr>
          <a:xfrm>
            <a:off x="4343400" y="5638800"/>
            <a:ext cx="685800" cy="307777"/>
          </a:xfrm>
          <a:prstGeom prst="rect">
            <a:avLst/>
          </a:prstGeom>
          <a:noFill/>
        </p:spPr>
        <p:txBody>
          <a:bodyPr wrap="square" rtlCol="0">
            <a:spAutoFit/>
          </a:bodyPr>
          <a:lstStyle/>
          <a:p>
            <a:r>
              <a:rPr lang="en-US" sz="1400" b="1" dirty="0" smtClean="0">
                <a:solidFill>
                  <a:prstClr val="black"/>
                </a:solidFill>
              </a:rPr>
              <a:t>N=130</a:t>
            </a:r>
            <a:endParaRPr lang="en-US" sz="1400" b="1" dirty="0">
              <a:solidFill>
                <a:prstClr val="black"/>
              </a:solidFill>
            </a:endParaRPr>
          </a:p>
        </p:txBody>
      </p:sp>
      <p:sp>
        <p:nvSpPr>
          <p:cNvPr id="14" name="TextBox 13"/>
          <p:cNvSpPr txBox="1"/>
          <p:nvPr/>
        </p:nvSpPr>
        <p:spPr>
          <a:xfrm>
            <a:off x="5867400" y="5638800"/>
            <a:ext cx="685800" cy="307777"/>
          </a:xfrm>
          <a:prstGeom prst="rect">
            <a:avLst/>
          </a:prstGeom>
          <a:noFill/>
        </p:spPr>
        <p:txBody>
          <a:bodyPr wrap="square" rtlCol="0">
            <a:spAutoFit/>
          </a:bodyPr>
          <a:lstStyle/>
          <a:p>
            <a:r>
              <a:rPr lang="en-US" sz="1400" b="1" dirty="0" smtClean="0">
                <a:solidFill>
                  <a:prstClr val="black"/>
                </a:solidFill>
              </a:rPr>
              <a:t>N=106</a:t>
            </a:r>
            <a:endParaRPr lang="en-US" sz="1400" b="1" dirty="0">
              <a:solidFill>
                <a:prstClr val="black"/>
              </a:solidFill>
            </a:endParaRPr>
          </a:p>
        </p:txBody>
      </p:sp>
      <p:sp>
        <p:nvSpPr>
          <p:cNvPr id="15" name="TextBox 14"/>
          <p:cNvSpPr txBox="1"/>
          <p:nvPr/>
        </p:nvSpPr>
        <p:spPr>
          <a:xfrm>
            <a:off x="7467600" y="5621516"/>
            <a:ext cx="762000" cy="307777"/>
          </a:xfrm>
          <a:prstGeom prst="rect">
            <a:avLst/>
          </a:prstGeom>
          <a:noFill/>
        </p:spPr>
        <p:txBody>
          <a:bodyPr wrap="square" rtlCol="0">
            <a:spAutoFit/>
          </a:bodyPr>
          <a:lstStyle/>
          <a:p>
            <a:r>
              <a:rPr lang="en-US" sz="1400" b="1" dirty="0" smtClean="0">
                <a:solidFill>
                  <a:prstClr val="black"/>
                </a:solidFill>
              </a:rPr>
              <a:t>N=56</a:t>
            </a:r>
          </a:p>
        </p:txBody>
      </p:sp>
      <p:graphicFrame>
        <p:nvGraphicFramePr>
          <p:cNvPr id="11" name="Chart 10"/>
          <p:cNvGraphicFramePr/>
          <p:nvPr/>
        </p:nvGraphicFramePr>
        <p:xfrm>
          <a:off x="381000" y="1828800"/>
          <a:ext cx="83058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2819400" y="1600200"/>
            <a:ext cx="533400" cy="4572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solidFill>
                  <a:srgbClr val="FF0000"/>
                </a:solidFill>
              </a:rPr>
              <a:t>86%</a:t>
            </a:r>
            <a:endParaRPr lang="en-US" sz="1800" dirty="0">
              <a:solidFill>
                <a:srgbClr val="FF0000"/>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326923637"/>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7"/>
          <p:cNvSpPr>
            <a:spLocks noGrp="1"/>
          </p:cNvSpPr>
          <p:nvPr>
            <p:ph type="title"/>
          </p:nvPr>
        </p:nvSpPr>
        <p:spPr>
          <a:xfrm>
            <a:off x="554038" y="506412"/>
            <a:ext cx="8054975" cy="1474787"/>
          </a:xfrm>
        </p:spPr>
        <p:txBody>
          <a:bodyPr/>
          <a:lstStyle/>
          <a:p>
            <a:r>
              <a:rPr lang="en-US" sz="3600" dirty="0" smtClean="0">
                <a:ea typeface="ＭＳ Ｐゴシック" pitchFamily="-105" charset="-128"/>
                <a:cs typeface="ＭＳ Ｐゴシック" pitchFamily="-105" charset="-128"/>
              </a:rPr>
              <a:t>Why Indiana?</a:t>
            </a:r>
            <a:br>
              <a:rPr lang="en-US" sz="3600" dirty="0" smtClean="0">
                <a:ea typeface="ＭＳ Ｐゴシック" pitchFamily="-105" charset="-128"/>
                <a:cs typeface="ＭＳ Ｐゴシック" pitchFamily="-105" charset="-128"/>
              </a:rPr>
            </a:br>
            <a:r>
              <a:rPr lang="en-US" sz="2800" dirty="0" smtClean="0">
                <a:ea typeface="ＭＳ Ｐゴシック" pitchFamily="-105" charset="-128"/>
                <a:cs typeface="ＭＳ Ｐゴシック" pitchFamily="-105" charset="-128"/>
              </a:rPr>
              <a:t>Percent Change in Leading Causes of Injury Death*— Indiana, 1999–2009 </a:t>
            </a:r>
          </a:p>
        </p:txBody>
      </p:sp>
      <p:graphicFrame>
        <p:nvGraphicFramePr>
          <p:cNvPr id="4" name="Content Placeholder 3"/>
          <p:cNvGraphicFramePr>
            <a:graphicFrameLocks noGrp="1"/>
          </p:cNvGraphicFramePr>
          <p:nvPr>
            <p:ph idx="4294967295"/>
          </p:nvPr>
        </p:nvGraphicFramePr>
        <p:xfrm>
          <a:off x="228600" y="2362200"/>
          <a:ext cx="86741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44036" name="TextBox 5"/>
          <p:cNvSpPr txBox="1">
            <a:spLocks noChangeArrowheads="1"/>
          </p:cNvSpPr>
          <p:nvPr/>
        </p:nvSpPr>
        <p:spPr bwMode="auto">
          <a:xfrm>
            <a:off x="4692650" y="6475413"/>
            <a:ext cx="3270250" cy="307975"/>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400" dirty="0">
                <a:solidFill>
                  <a:srgbClr val="FFFFFF"/>
                </a:solidFill>
                <a:ea typeface="ＭＳ Ｐゴシック" pitchFamily="-105" charset="-128"/>
                <a:cs typeface="ＭＳ Ｐゴシック" pitchFamily="-105" charset="-128"/>
              </a:rPr>
              <a:t>Source: WISQARS</a:t>
            </a:r>
          </a:p>
        </p:txBody>
      </p:sp>
      <p:sp>
        <p:nvSpPr>
          <p:cNvPr id="44037" name="TextBox 1"/>
          <p:cNvSpPr txBox="1">
            <a:spLocks noChangeArrowheads="1"/>
          </p:cNvSpPr>
          <p:nvPr/>
        </p:nvSpPr>
        <p:spPr bwMode="auto">
          <a:xfrm>
            <a:off x="685800" y="6172200"/>
            <a:ext cx="1643062" cy="192087"/>
          </a:xfrm>
          <a:prstGeom prst="rect">
            <a:avLst/>
          </a:prstGeom>
          <a:noFill/>
          <a:ln w="9525">
            <a:noFill/>
            <a:miter lim="800000"/>
            <a:headEnd/>
            <a:tailEnd/>
          </a:ln>
        </p:spPr>
        <p:txBody>
          <a:bodyPr>
            <a:prstTxWarp prst="textNoShape">
              <a:avLst/>
            </a:prstTxWarp>
          </a:bodyPr>
          <a:lstStyle/>
          <a:p>
            <a:pPr defTabSz="457200" fontAlgn="base">
              <a:spcBef>
                <a:spcPct val="0"/>
              </a:spcBef>
              <a:spcAft>
                <a:spcPct val="0"/>
              </a:spcAft>
            </a:pPr>
            <a:r>
              <a:rPr lang="en-US" sz="1400" i="1" dirty="0">
                <a:solidFill>
                  <a:prstClr val="white"/>
                </a:solidFill>
                <a:ea typeface="ＭＳ Ｐゴシック" pitchFamily="-105" charset="-128"/>
                <a:cs typeface="ＭＳ Ｐゴシック" pitchFamily="-105" charset="-128"/>
              </a:rPr>
              <a:t>*</a:t>
            </a:r>
            <a:r>
              <a:rPr lang="en-US" sz="1400" i="1" dirty="0">
                <a:solidFill>
                  <a:srgbClr val="FFFFFF"/>
                </a:solidFill>
                <a:ea typeface="ＭＳ Ｐゴシック" pitchFamily="-105" charset="-128"/>
                <a:cs typeface="ＭＳ Ｐゴシック" pitchFamily="-105" charset="-128"/>
              </a:rPr>
              <a:t>Age-adjusted rates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Chart 4"/>
          <p:cNvGraphicFramePr/>
          <p:nvPr/>
        </p:nvGraphicFramePr>
        <p:xfrm>
          <a:off x="685800" y="1066800"/>
          <a:ext cx="7589135" cy="47877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90600" y="228600"/>
            <a:ext cx="6248400" cy="738664"/>
          </a:xfrm>
          <a:prstGeom prst="rect">
            <a:avLst/>
          </a:prstGeom>
          <a:noFill/>
        </p:spPr>
        <p:txBody>
          <a:bodyPr wrap="square" rtlCol="0">
            <a:spAutoFit/>
          </a:bodyPr>
          <a:lstStyle/>
          <a:p>
            <a:r>
              <a:rPr lang="en-US" sz="2400" dirty="0" smtClean="0">
                <a:solidFill>
                  <a:prstClr val="white"/>
                </a:solidFill>
              </a:rPr>
              <a:t>Drug Poisoning Rates/Year, Indiana vs. US</a:t>
            </a:r>
          </a:p>
          <a:p>
            <a:endParaRPr lang="en-US" dirty="0">
              <a:solidFill>
                <a:prstClr val="white"/>
              </a:solidFill>
            </a:endParaRPr>
          </a:p>
        </p:txBody>
      </p:sp>
      <p:sp>
        <p:nvSpPr>
          <p:cNvPr id="7" name="TextBox 6"/>
          <p:cNvSpPr txBox="1"/>
          <p:nvPr/>
        </p:nvSpPr>
        <p:spPr>
          <a:xfrm>
            <a:off x="802032" y="6032867"/>
            <a:ext cx="1548809" cy="646331"/>
          </a:xfrm>
          <a:prstGeom prst="rect">
            <a:avLst/>
          </a:prstGeom>
          <a:noFill/>
        </p:spPr>
        <p:txBody>
          <a:bodyPr wrap="none" rtlCol="0">
            <a:spAutoFit/>
          </a:bodyPr>
          <a:lstStyle/>
          <a:p>
            <a:r>
              <a:rPr lang="en-US" dirty="0" smtClean="0">
                <a:solidFill>
                  <a:prstClr val="white"/>
                </a:solidFill>
              </a:rPr>
              <a:t>CDC/WISQARS</a:t>
            </a:r>
          </a:p>
          <a:p>
            <a:endParaRPr 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4"/>
          <p:cNvSpPr>
            <a:spLocks noGrp="1"/>
          </p:cNvSpPr>
          <p:nvPr>
            <p:ph type="title"/>
          </p:nvPr>
        </p:nvSpPr>
        <p:spPr/>
        <p:txBody>
          <a:bodyPr/>
          <a:lstStyle/>
          <a:p>
            <a:pPr eaLnBrk="1" hangingPunct="1"/>
            <a:r>
              <a:rPr lang="en-US" sz="3200" smtClean="0">
                <a:ea typeface="ＭＳ Ｐゴシック" pitchFamily="-105" charset="-128"/>
                <a:cs typeface="ＭＳ Ｐゴシック" pitchFamily="-105" charset="-128"/>
              </a:rPr>
              <a:t>Geographic Variation in Opioid Prescribing in the U.S.</a:t>
            </a:r>
          </a:p>
        </p:txBody>
      </p:sp>
      <p:pic>
        <p:nvPicPr>
          <p:cNvPr id="56323" name="Picture 4"/>
          <p:cNvPicPr>
            <a:picLocks noChangeAspect="1"/>
          </p:cNvPicPr>
          <p:nvPr/>
        </p:nvPicPr>
        <p:blipFill>
          <a:blip r:embed="rId3"/>
          <a:srcRect/>
          <a:stretch>
            <a:fillRect/>
          </a:stretch>
        </p:blipFill>
        <p:spPr bwMode="auto">
          <a:xfrm>
            <a:off x="258763" y="196850"/>
            <a:ext cx="8723312" cy="6527800"/>
          </a:xfrm>
          <a:prstGeom prst="rect">
            <a:avLst/>
          </a:prstGeom>
          <a:noFill/>
          <a:ln w="9525">
            <a:noFill/>
            <a:miter lim="800000"/>
            <a:headEnd/>
            <a:tailEnd/>
          </a:ln>
        </p:spPr>
      </p:pic>
      <p:sp>
        <p:nvSpPr>
          <p:cNvPr id="4" name="Left Arrow 3"/>
          <p:cNvSpPr/>
          <p:nvPr/>
        </p:nvSpPr>
        <p:spPr>
          <a:xfrm>
            <a:off x="6629400" y="5867400"/>
            <a:ext cx="902208" cy="332232"/>
          </a:xfrm>
          <a:prstGeom prst="leftArrow">
            <a:avLst/>
          </a:prstGeom>
          <a:solidFill>
            <a:schemeClr val="accent6"/>
          </a:solidFill>
          <a:scene3d>
            <a:camera prst="orthographicFront">
              <a:rot lat="0" lon="0" rev="191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2511" y="80078"/>
            <a:ext cx="7423289" cy="651453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5"/>
          <p:cNvPicPr>
            <a:picLocks noChangeAspect="1"/>
          </p:cNvPicPr>
          <p:nvPr/>
        </p:nvPicPr>
        <p:blipFill>
          <a:blip r:embed="rId3"/>
          <a:srcRect/>
          <a:stretch>
            <a:fillRect/>
          </a:stretch>
        </p:blipFill>
        <p:spPr bwMode="auto">
          <a:xfrm>
            <a:off x="685800" y="1828800"/>
            <a:ext cx="3743325" cy="4572000"/>
          </a:xfrm>
          <a:prstGeom prst="rect">
            <a:avLst/>
          </a:prstGeom>
          <a:noFill/>
          <a:ln w="28575">
            <a:solidFill>
              <a:srgbClr val="800000"/>
            </a:solidFill>
            <a:miter lim="800000"/>
            <a:headEnd/>
            <a:tailEnd/>
          </a:ln>
        </p:spPr>
      </p:pic>
      <p:pic>
        <p:nvPicPr>
          <p:cNvPr id="68611" name="Picture 6"/>
          <p:cNvPicPr>
            <a:picLocks noChangeAspect="1"/>
          </p:cNvPicPr>
          <p:nvPr/>
        </p:nvPicPr>
        <p:blipFill>
          <a:blip r:embed="rId4"/>
          <a:srcRect/>
          <a:stretch>
            <a:fillRect/>
          </a:stretch>
        </p:blipFill>
        <p:spPr bwMode="auto">
          <a:xfrm>
            <a:off x="5029200" y="1905000"/>
            <a:ext cx="2041525" cy="4419600"/>
          </a:xfrm>
          <a:prstGeom prst="rect">
            <a:avLst/>
          </a:prstGeom>
          <a:noFill/>
          <a:ln w="28575">
            <a:solidFill>
              <a:srgbClr val="800000"/>
            </a:solidFill>
            <a:miter lim="800000"/>
            <a:headEnd/>
            <a:tailEnd/>
          </a:ln>
        </p:spPr>
      </p:pic>
      <p:sp>
        <p:nvSpPr>
          <p:cNvPr id="68612" name="Rectangle 5"/>
          <p:cNvSpPr>
            <a:spLocks noGrp="1" noChangeArrowheads="1"/>
          </p:cNvSpPr>
          <p:nvPr>
            <p:ph type="title" idx="4294967295"/>
          </p:nvPr>
        </p:nvSpPr>
        <p:spPr>
          <a:xfrm>
            <a:off x="685800" y="152400"/>
            <a:ext cx="8001000" cy="1265238"/>
          </a:xfrm>
          <a:prstGeom prst="rect">
            <a:avLst/>
          </a:prstGeom>
        </p:spPr>
        <p:txBody>
          <a:bodyPr/>
          <a:lstStyle/>
          <a:p>
            <a:pPr eaLnBrk="1" hangingPunct="1"/>
            <a:r>
              <a:rPr lang="en-US" sz="4000" b="1" dirty="0">
                <a:solidFill>
                  <a:srgbClr val="FFFFFF"/>
                </a:solidFill>
                <a:ea typeface="ＭＳ Ｐゴシック" pitchFamily="-105" charset="-128"/>
                <a:cs typeface="ＭＳ Ｐゴシック" pitchFamily="-105" charset="-128"/>
              </a:rPr>
              <a:t>Youth and Controlled Substances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Placeholder 3"/>
          <p:cNvSpPr>
            <a:spLocks noGrp="1"/>
          </p:cNvSpPr>
          <p:nvPr>
            <p:ph type="body" sz="quarter" idx="4294967295"/>
          </p:nvPr>
        </p:nvSpPr>
        <p:spPr>
          <a:xfrm>
            <a:off x="457200" y="5791200"/>
            <a:ext cx="8229600" cy="609600"/>
          </a:xfrm>
          <a:prstGeom prst="rect">
            <a:avLst/>
          </a:prstGeom>
        </p:spPr>
        <p:txBody>
          <a:bodyPr anchor="b"/>
          <a:lstStyle/>
          <a:p>
            <a:pPr marL="53975" indent="6350">
              <a:lnSpc>
                <a:spcPts val="1100"/>
              </a:lnSpc>
              <a:buFontTx/>
              <a:buNone/>
            </a:pPr>
            <a:r>
              <a:rPr lang="en-US" sz="1100">
                <a:solidFill>
                  <a:schemeClr val="tx2"/>
                </a:solidFill>
              </a:rPr>
              <a:t>Suryaprasad </a:t>
            </a:r>
            <a:r>
              <a:rPr lang="en-US" sz="1100" u="sng">
                <a:solidFill>
                  <a:schemeClr val="tx2"/>
                </a:solidFill>
              </a:rPr>
              <a:t>Clin Infect Dis</a:t>
            </a:r>
            <a:r>
              <a:rPr lang="en-US" sz="1100">
                <a:solidFill>
                  <a:schemeClr val="tx2"/>
                </a:solidFill>
              </a:rPr>
              <a:t>; 2014, 59(10):1411-1419</a:t>
            </a:r>
          </a:p>
        </p:txBody>
      </p:sp>
      <p:grpSp>
        <p:nvGrpSpPr>
          <p:cNvPr id="2" name="Group 5"/>
          <p:cNvGrpSpPr>
            <a:grpSpLocks/>
          </p:cNvGrpSpPr>
          <p:nvPr/>
        </p:nvGrpSpPr>
        <p:grpSpPr bwMode="auto">
          <a:xfrm>
            <a:off x="685800" y="2057400"/>
            <a:ext cx="7905750" cy="4100513"/>
            <a:chOff x="619125" y="1798018"/>
            <a:chExt cx="7905750" cy="4101639"/>
          </a:xfrm>
        </p:grpSpPr>
        <p:pic>
          <p:nvPicPr>
            <p:cNvPr id="20484" name="Picture 7"/>
            <p:cNvPicPr>
              <a:picLocks noChangeAspect="1"/>
            </p:cNvPicPr>
            <p:nvPr/>
          </p:nvPicPr>
          <p:blipFill>
            <a:blip r:embed="rId3"/>
            <a:srcRect/>
            <a:stretch>
              <a:fillRect/>
            </a:stretch>
          </p:blipFill>
          <p:spPr bwMode="auto">
            <a:xfrm>
              <a:off x="619125" y="1798018"/>
              <a:ext cx="7905750" cy="4101639"/>
            </a:xfrm>
            <a:prstGeom prst="rect">
              <a:avLst/>
            </a:prstGeom>
            <a:noFill/>
            <a:ln w="9525">
              <a:noFill/>
              <a:miter lim="800000"/>
              <a:headEnd/>
              <a:tailEnd/>
            </a:ln>
          </p:spPr>
        </p:pic>
        <p:grpSp>
          <p:nvGrpSpPr>
            <p:cNvPr id="3" name="Group 78"/>
            <p:cNvGrpSpPr>
              <a:grpSpLocks/>
            </p:cNvGrpSpPr>
            <p:nvPr/>
          </p:nvGrpSpPr>
          <p:grpSpPr bwMode="auto">
            <a:xfrm>
              <a:off x="5364521" y="2965179"/>
              <a:ext cx="404550" cy="606696"/>
              <a:chOff x="1362075" y="2913323"/>
              <a:chExt cx="404550" cy="606696"/>
            </a:xfrm>
          </p:grpSpPr>
          <p:cxnSp>
            <p:nvCxnSpPr>
              <p:cNvPr id="80" name="Straight Connector 79"/>
              <p:cNvCxnSpPr/>
              <p:nvPr/>
            </p:nvCxnSpPr>
            <p:spPr>
              <a:xfrm flipV="1">
                <a:off x="1434742" y="2927586"/>
                <a:ext cx="328612" cy="47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763354" y="2913295"/>
                <a:ext cx="3175" cy="4700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447442" y="2929174"/>
                <a:ext cx="0" cy="43509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371242" y="3353153"/>
                <a:ext cx="76200" cy="15244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361717" y="3500832"/>
                <a:ext cx="85725" cy="1905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764942" y="3380148"/>
                <a:ext cx="1587" cy="2699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499829" y="3497656"/>
                <a:ext cx="33338" cy="95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676042" y="3402380"/>
                <a:ext cx="90487" cy="2699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652229" y="3424611"/>
                <a:ext cx="28575" cy="555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1609367" y="3462721"/>
                <a:ext cx="47625" cy="1746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574442" y="3465897"/>
                <a:ext cx="38100" cy="396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523642" y="3472249"/>
                <a:ext cx="26987" cy="285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550629" y="3480188"/>
                <a:ext cx="33338" cy="222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1480779" y="3505595"/>
                <a:ext cx="17463" cy="142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447442" y="3497656"/>
                <a:ext cx="33337" cy="222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 name="Group 100"/>
            <p:cNvGrpSpPr>
              <a:grpSpLocks/>
            </p:cNvGrpSpPr>
            <p:nvPr/>
          </p:nvGrpSpPr>
          <p:grpSpPr bwMode="auto">
            <a:xfrm>
              <a:off x="1373904" y="2919282"/>
              <a:ext cx="404550" cy="606696"/>
              <a:chOff x="1362075" y="2913323"/>
              <a:chExt cx="404550" cy="606696"/>
            </a:xfrm>
          </p:grpSpPr>
          <p:cxnSp>
            <p:nvCxnSpPr>
              <p:cNvPr id="102" name="Straight Connector 101"/>
              <p:cNvCxnSpPr/>
              <p:nvPr/>
            </p:nvCxnSpPr>
            <p:spPr>
              <a:xfrm flipV="1">
                <a:off x="1434384" y="2927434"/>
                <a:ext cx="328612" cy="476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762996" y="2913142"/>
                <a:ext cx="3175" cy="47002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447084" y="2929021"/>
                <a:ext cx="0" cy="43509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1370884" y="3353001"/>
                <a:ext cx="76200" cy="15244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1361359" y="3500679"/>
                <a:ext cx="85725" cy="1905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764584" y="3379995"/>
                <a:ext cx="1587" cy="2699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499471" y="3497503"/>
                <a:ext cx="33338" cy="95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675684" y="3402227"/>
                <a:ext cx="90487" cy="2699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651871" y="3424458"/>
                <a:ext cx="28575" cy="5557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1609009" y="3462568"/>
                <a:ext cx="47625" cy="1746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574084" y="3465744"/>
                <a:ext cx="38100" cy="396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523284" y="3472096"/>
                <a:ext cx="26987" cy="285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550271" y="3480036"/>
                <a:ext cx="33338" cy="222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1480421" y="3505443"/>
                <a:ext cx="17463" cy="1429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447084" y="3497503"/>
                <a:ext cx="33337" cy="222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0517" name="TextBox 38"/>
            <p:cNvSpPr txBox="1">
              <a:spLocks noChangeArrowheads="1"/>
            </p:cNvSpPr>
            <p:nvPr/>
          </p:nvSpPr>
          <p:spPr bwMode="auto">
            <a:xfrm>
              <a:off x="2209800" y="1904410"/>
              <a:ext cx="1016624" cy="584937"/>
            </a:xfrm>
            <a:prstGeom prst="rect">
              <a:avLst/>
            </a:prstGeom>
            <a:noFill/>
            <a:ln w="9525">
              <a:noFill/>
              <a:miter lim="800000"/>
              <a:headEnd/>
              <a:tailEnd/>
            </a:ln>
          </p:spPr>
          <p:txBody>
            <a:bodyPr wrap="none">
              <a:prstTxWarp prst="textNoShape">
                <a:avLst/>
              </a:prstTxWarp>
              <a:spAutoFit/>
            </a:bodyPr>
            <a:lstStyle/>
            <a:p>
              <a:r>
                <a:rPr lang="en-US" sz="3200" b="1" dirty="0">
                  <a:solidFill>
                    <a:srgbClr val="E2751D"/>
                  </a:solidFill>
                  <a:ea typeface="ＭＳ Ｐゴシック" pitchFamily="-102" charset="-128"/>
                  <a:cs typeface="ＭＳ Ｐゴシック" pitchFamily="-102" charset="-128"/>
                </a:rPr>
                <a:t>2006</a:t>
              </a:r>
            </a:p>
          </p:txBody>
        </p:sp>
        <p:sp>
          <p:nvSpPr>
            <p:cNvPr id="20518" name="TextBox 39"/>
            <p:cNvSpPr txBox="1">
              <a:spLocks noChangeArrowheads="1"/>
            </p:cNvSpPr>
            <p:nvPr/>
          </p:nvSpPr>
          <p:spPr bwMode="auto">
            <a:xfrm>
              <a:off x="6172200" y="1904410"/>
              <a:ext cx="1016624" cy="584937"/>
            </a:xfrm>
            <a:prstGeom prst="rect">
              <a:avLst/>
            </a:prstGeom>
            <a:noFill/>
            <a:ln w="9525">
              <a:noFill/>
              <a:miter lim="800000"/>
              <a:headEnd/>
              <a:tailEnd/>
            </a:ln>
          </p:spPr>
          <p:txBody>
            <a:bodyPr wrap="none">
              <a:prstTxWarp prst="textNoShape">
                <a:avLst/>
              </a:prstTxWarp>
              <a:spAutoFit/>
            </a:bodyPr>
            <a:lstStyle/>
            <a:p>
              <a:r>
                <a:rPr lang="en-US" sz="3200" b="1" dirty="0">
                  <a:solidFill>
                    <a:srgbClr val="E2751D"/>
                  </a:solidFill>
                  <a:ea typeface="ＭＳ Ｐゴシック" pitchFamily="-102" charset="-128"/>
                  <a:cs typeface="ＭＳ Ｐゴシック" pitchFamily="-102" charset="-128"/>
                </a:rPr>
                <a:t>2012</a:t>
              </a:r>
            </a:p>
          </p:txBody>
        </p:sp>
      </p:grpSp>
      <p:sp>
        <p:nvSpPr>
          <p:cNvPr id="28677" name="Title 1"/>
          <p:cNvSpPr>
            <a:spLocks noGrp="1"/>
          </p:cNvSpPr>
          <p:nvPr>
            <p:ph type="title" idx="4294967295"/>
          </p:nvPr>
        </p:nvSpPr>
        <p:spPr>
          <a:xfrm>
            <a:off x="457200" y="152400"/>
            <a:ext cx="8229600" cy="1219200"/>
          </a:xfrm>
          <a:prstGeom prst="rect">
            <a:avLst/>
          </a:prstGeom>
        </p:spPr>
        <p:txBody>
          <a:bodyPr anchor="b"/>
          <a:lstStyle/>
          <a:p>
            <a:pPr>
              <a:lnSpc>
                <a:spcPts val="3000"/>
              </a:lnSpc>
            </a:pPr>
            <a:r>
              <a:rPr lang="en-US" sz="2400" b="1" dirty="0" smtClean="0">
                <a:solidFill>
                  <a:prstClr val="white"/>
                </a:solidFill>
              </a:rPr>
              <a:t>Emerging Epidemic of Hepatitis C Virus Infections Among Young Non-Urban Persons who Inject Drugs in the United States, 2006–2012 </a:t>
            </a:r>
            <a:endParaRPr lang="en-US" sz="4000" b="1" dirty="0">
              <a:solidFill>
                <a:srgbClr val="161645"/>
              </a:solidFill>
              <a:effectLst>
                <a:outerShdw blurRad="38100" dist="38100" dir="2700000" algn="tl">
                  <a:srgbClr val="DDDDDD"/>
                </a:outerShdw>
              </a:effectLst>
              <a:latin typeface="Trebuchet MS" pitchFamily="-102" charset="0"/>
            </a:endParaRPr>
          </a:p>
        </p:txBody>
      </p:sp>
      <p:sp>
        <p:nvSpPr>
          <p:cNvPr id="20520" name="Content Placeholder 2"/>
          <p:cNvSpPr>
            <a:spLocks/>
          </p:cNvSpPr>
          <p:nvPr/>
        </p:nvSpPr>
        <p:spPr bwMode="auto">
          <a:xfrm>
            <a:off x="685800" y="1447800"/>
            <a:ext cx="8229600" cy="4191000"/>
          </a:xfrm>
          <a:prstGeom prst="rect">
            <a:avLst/>
          </a:prstGeom>
          <a:noFill/>
          <a:ln w="9525">
            <a:noFill/>
            <a:miter lim="800000"/>
            <a:headEnd/>
            <a:tailEnd/>
          </a:ln>
        </p:spPr>
        <p:txBody>
          <a:bodyPr>
            <a:prstTxWarp prst="textNoShape">
              <a:avLst/>
            </a:prstTxWarp>
          </a:bodyPr>
          <a:lstStyle/>
          <a:p>
            <a:pPr marL="342900" indent="-342900">
              <a:spcBef>
                <a:spcPct val="20000"/>
              </a:spcBef>
              <a:buClr>
                <a:prstClr val="black"/>
              </a:buClr>
              <a:buSzPct val="70000"/>
              <a:buFont typeface="Wingdings" pitchFamily="-102" charset="2"/>
              <a:buChar char="q"/>
            </a:pPr>
            <a:endParaRPr lang="en-US" b="1" dirty="0">
              <a:solidFill>
                <a:srgbClr val="09213B"/>
              </a:solidFill>
              <a:ea typeface="ＭＳ Ｐゴシック" pitchFamily="-102" charset="-128"/>
              <a:cs typeface="ＭＳ Ｐゴシック" pitchFamily="-102" charset="-128"/>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smtClean="0">
                <a:solidFill>
                  <a:srgbClr val="FFFFFF"/>
                </a:solidFill>
              </a:rPr>
              <a:t>Indiana HIV Outbreak </a:t>
            </a:r>
            <a:r>
              <a:rPr lang="en-US" sz="3600" dirty="0">
                <a:solidFill>
                  <a:srgbClr val="FFFFFF"/>
                </a:solidFill>
              </a:rPr>
              <a:t>Overview</a:t>
            </a:r>
          </a:p>
        </p:txBody>
      </p:sp>
      <p:sp>
        <p:nvSpPr>
          <p:cNvPr id="3" name="Content Placeholder 2"/>
          <p:cNvSpPr>
            <a:spLocks noGrp="1"/>
          </p:cNvSpPr>
          <p:nvPr>
            <p:ph idx="1"/>
          </p:nvPr>
        </p:nvSpPr>
        <p:spPr>
          <a:xfrm>
            <a:off x="389792" y="1295400"/>
            <a:ext cx="8305800" cy="5029200"/>
          </a:xfrm>
        </p:spPr>
        <p:txBody>
          <a:bodyPr/>
          <a:lstStyle/>
          <a:p>
            <a:pPr>
              <a:buClr>
                <a:schemeClr val="accent4"/>
              </a:buClr>
            </a:pPr>
            <a:r>
              <a:rPr lang="en-US" sz="2400" dirty="0">
                <a:solidFill>
                  <a:srgbClr val="FFFFFF"/>
                </a:solidFill>
              </a:rPr>
              <a:t>In </a:t>
            </a:r>
            <a:r>
              <a:rPr lang="en-US" sz="2400" dirty="0" smtClean="0">
                <a:solidFill>
                  <a:srgbClr val="FFFFFF"/>
                </a:solidFill>
              </a:rPr>
              <a:t>late 2014:  </a:t>
            </a:r>
            <a:r>
              <a:rPr lang="en-US" sz="2400" b="0" dirty="0" smtClean="0">
                <a:solidFill>
                  <a:srgbClr val="FFFFFF"/>
                </a:solidFill>
              </a:rPr>
              <a:t>3 new HIV diagnoses in Austin IN</a:t>
            </a:r>
          </a:p>
          <a:p>
            <a:pPr lvl="1">
              <a:buClr>
                <a:schemeClr val="accent4"/>
              </a:buClr>
            </a:pPr>
            <a:r>
              <a:rPr lang="en-US" sz="2000" dirty="0" smtClean="0">
                <a:solidFill>
                  <a:srgbClr val="FFFFFF"/>
                </a:solidFill>
              </a:rPr>
              <a:t>DIS learned 2 had a common-needle sharing partner</a:t>
            </a:r>
          </a:p>
          <a:p>
            <a:pPr lvl="1">
              <a:buClr>
                <a:schemeClr val="accent4"/>
              </a:buClr>
            </a:pPr>
            <a:r>
              <a:rPr lang="en-US" sz="2000" dirty="0" smtClean="0">
                <a:solidFill>
                  <a:srgbClr val="FFFFFF"/>
                </a:solidFill>
              </a:rPr>
              <a:t>Contact tracing </a:t>
            </a:r>
            <a:r>
              <a:rPr lang="en-US" sz="2000" dirty="0" smtClean="0">
                <a:solidFill>
                  <a:srgbClr val="FFFFFF"/>
                </a:solidFill>
                <a:sym typeface="Wingdings"/>
              </a:rPr>
              <a:t></a:t>
            </a:r>
            <a:r>
              <a:rPr lang="en-US" sz="2000" dirty="0" smtClean="0">
                <a:solidFill>
                  <a:srgbClr val="FFFFFF"/>
                </a:solidFill>
              </a:rPr>
              <a:t> 8 more new infections by January 23</a:t>
            </a:r>
          </a:p>
          <a:p>
            <a:pPr lvl="1">
              <a:buClr>
                <a:schemeClr val="accent4"/>
              </a:buClr>
            </a:pPr>
            <a:r>
              <a:rPr lang="en-US" sz="2000" dirty="0" smtClean="0">
                <a:solidFill>
                  <a:srgbClr val="FFFFFF"/>
                </a:solidFill>
              </a:rPr>
              <a:t>Only 5 HIV infections had been reported 2004-2013</a:t>
            </a:r>
          </a:p>
          <a:p>
            <a:pPr lvl="1">
              <a:buClr>
                <a:schemeClr val="accent4"/>
              </a:buClr>
            </a:pPr>
            <a:endParaRPr lang="en-US" sz="1000" b="1" dirty="0" smtClean="0">
              <a:solidFill>
                <a:srgbClr val="FFFFFF"/>
              </a:solidFill>
            </a:endParaRPr>
          </a:p>
          <a:p>
            <a:pPr>
              <a:buClr>
                <a:schemeClr val="accent4"/>
              </a:buClr>
            </a:pPr>
            <a:r>
              <a:rPr lang="en-US" sz="2400" dirty="0" smtClean="0">
                <a:solidFill>
                  <a:srgbClr val="FFFFFF"/>
                </a:solidFill>
              </a:rPr>
              <a:t>As of August 31: </a:t>
            </a:r>
            <a:r>
              <a:rPr lang="en-US" sz="2400" b="0" dirty="0" smtClean="0">
                <a:solidFill>
                  <a:srgbClr val="FFFFFF"/>
                </a:solidFill>
              </a:rPr>
              <a:t>181 individuals diagnosed with  HIV infection</a:t>
            </a:r>
          </a:p>
          <a:p>
            <a:pPr lvl="1">
              <a:buClr>
                <a:schemeClr val="accent4"/>
              </a:buClr>
            </a:pPr>
            <a:r>
              <a:rPr lang="en-US" sz="2000" dirty="0" smtClean="0">
                <a:solidFill>
                  <a:srgbClr val="FFFFFF"/>
                </a:solidFill>
              </a:rPr>
              <a:t>All linked to Austin IN</a:t>
            </a:r>
          </a:p>
          <a:p>
            <a:pPr lvl="1">
              <a:buClr>
                <a:schemeClr val="accent4"/>
              </a:buClr>
            </a:pPr>
            <a:r>
              <a:rPr lang="en-US" sz="2000" dirty="0" smtClean="0">
                <a:solidFill>
                  <a:srgbClr val="FFFFFF"/>
                </a:solidFill>
              </a:rPr>
              <a:t>Infections were recent and from a single strain of HIV</a:t>
            </a:r>
          </a:p>
          <a:p>
            <a:pPr lvl="1">
              <a:buClr>
                <a:schemeClr val="accent4"/>
              </a:buClr>
            </a:pPr>
            <a:r>
              <a:rPr lang="en-US" sz="2000" dirty="0" smtClean="0">
                <a:solidFill>
                  <a:srgbClr val="FFFFFF"/>
                </a:solidFill>
              </a:rPr>
              <a:t>92% co-infected with Hepatitis C</a:t>
            </a:r>
          </a:p>
          <a:p>
            <a:pPr lvl="1">
              <a:buClr>
                <a:schemeClr val="accent4"/>
              </a:buClr>
              <a:buNone/>
            </a:pPr>
            <a:endParaRPr lang="en-US" sz="2000" dirty="0" smtClean="0">
              <a:solidFill>
                <a:srgbClr val="FFFFFF"/>
              </a:solidFill>
            </a:endParaRPr>
          </a:p>
          <a:p>
            <a:pPr>
              <a:buClr>
                <a:schemeClr val="accent4"/>
              </a:buClr>
            </a:pPr>
            <a:r>
              <a:rPr lang="en-US" sz="2400" dirty="0" smtClean="0">
                <a:solidFill>
                  <a:srgbClr val="FFFFFF"/>
                </a:solidFill>
              </a:rPr>
              <a:t>Source of infection: </a:t>
            </a:r>
            <a:r>
              <a:rPr lang="en-US" sz="2400" b="0" dirty="0" smtClean="0">
                <a:solidFill>
                  <a:srgbClr val="FFFFFF"/>
                </a:solidFill>
              </a:rPr>
              <a:t>injection of the prescription </a:t>
            </a:r>
            <a:r>
              <a:rPr lang="en-US" sz="2400" b="0" dirty="0" err="1" smtClean="0">
                <a:solidFill>
                  <a:srgbClr val="FFFFFF"/>
                </a:solidFill>
              </a:rPr>
              <a:t>opioid</a:t>
            </a:r>
            <a:r>
              <a:rPr lang="en-US" sz="2400" b="0" dirty="0" smtClean="0">
                <a:solidFill>
                  <a:srgbClr val="FFFFFF"/>
                </a:solidFill>
              </a:rPr>
              <a:t>, </a:t>
            </a:r>
            <a:r>
              <a:rPr lang="en-US" sz="2400" b="0" dirty="0" err="1" smtClean="0">
                <a:solidFill>
                  <a:srgbClr val="FFFFFF"/>
                </a:solidFill>
              </a:rPr>
              <a:t>oxymorphone</a:t>
            </a:r>
            <a:r>
              <a:rPr lang="en-US" sz="2400" b="0" dirty="0" smtClean="0">
                <a:solidFill>
                  <a:srgbClr val="FFFFFF"/>
                </a:solidFill>
              </a:rPr>
              <a:t> (</a:t>
            </a:r>
            <a:r>
              <a:rPr lang="en-US" sz="2400" b="0" dirty="0" err="1" smtClean="0">
                <a:solidFill>
                  <a:srgbClr val="FFFFFF"/>
                </a:solidFill>
              </a:rPr>
              <a:t>Opana</a:t>
            </a:r>
            <a:r>
              <a:rPr lang="en-US" sz="2400" b="0" dirty="0" smtClean="0">
                <a:solidFill>
                  <a:srgbClr val="FFFFFF"/>
                </a:solidFill>
              </a:rPr>
              <a:t>)</a:t>
            </a:r>
          </a:p>
          <a:p>
            <a:pPr>
              <a:buClr>
                <a:schemeClr val="accent4"/>
              </a:buClr>
              <a:buNone/>
            </a:pPr>
            <a:endParaRPr lang="en-US" sz="2400" dirty="0" smtClean="0">
              <a:solidFill>
                <a:srgbClr val="FFFFFF"/>
              </a:solidFill>
            </a:endParaRPr>
          </a:p>
          <a:p>
            <a:endParaRPr lang="en-US" sz="2000" dirty="0" smtClean="0"/>
          </a:p>
          <a:p>
            <a:endParaRPr lang="en-US" sz="1000" dirty="0" smtClean="0"/>
          </a:p>
          <a:p>
            <a:pPr lvl="1"/>
            <a:endParaRPr lang="en-US" sz="1600" dirty="0" smtClean="0"/>
          </a:p>
          <a:p>
            <a:pPr lvl="1"/>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285851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Gaps in Treatment Capacity, 2012</a:t>
            </a:r>
            <a:br>
              <a:rPr lang="en-US" dirty="0" smtClean="0"/>
            </a:br>
            <a:r>
              <a:rPr lang="en-US" sz="2000" dirty="0" smtClean="0"/>
              <a:t>(2012 rates per 1,000 people ≥12 years of age) </a:t>
            </a:r>
            <a:endParaRPr lang="en-US" sz="2000" dirty="0"/>
          </a:p>
        </p:txBody>
      </p:sp>
      <p:grpSp>
        <p:nvGrpSpPr>
          <p:cNvPr id="2" name="Group 4"/>
          <p:cNvGrpSpPr/>
          <p:nvPr/>
        </p:nvGrpSpPr>
        <p:grpSpPr>
          <a:xfrm>
            <a:off x="1143000" y="1676400"/>
            <a:ext cx="6871525" cy="4419600"/>
            <a:chOff x="332248" y="1321651"/>
            <a:chExt cx="5652325" cy="3699086"/>
          </a:xfrm>
        </p:grpSpPr>
        <p:pic>
          <p:nvPicPr>
            <p:cNvPr id="6" name="Picture 2" descr="The SGPlot Procedure"/>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00" t="1600" r="750"/>
            <a:stretch>
              <a:fillRect/>
            </a:stretch>
          </p:blipFill>
          <p:spPr bwMode="auto">
            <a:xfrm>
              <a:off x="332248" y="1321651"/>
              <a:ext cx="5652325" cy="369908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7" name="Freeform 6"/>
            <p:cNvSpPr/>
            <p:nvPr/>
          </p:nvSpPr>
          <p:spPr>
            <a:xfrm>
              <a:off x="930237" y="2090947"/>
              <a:ext cx="4911763" cy="2454249"/>
            </a:xfrm>
            <a:custGeom>
              <a:avLst/>
              <a:gdLst>
                <a:gd name="connsiteX0" fmla="*/ 0 w 5923429"/>
                <a:gd name="connsiteY0" fmla="*/ 1983441 h 2554941"/>
                <a:gd name="connsiteX1" fmla="*/ 13447 w 5923429"/>
                <a:gd name="connsiteY1" fmla="*/ 2554941 h 2554941"/>
                <a:gd name="connsiteX2" fmla="*/ 5923429 w 5923429"/>
                <a:gd name="connsiteY2" fmla="*/ 2554941 h 2554941"/>
                <a:gd name="connsiteX3" fmla="*/ 5916706 w 5923429"/>
                <a:gd name="connsiteY3" fmla="*/ 0 h 2554941"/>
                <a:gd name="connsiteX4" fmla="*/ 0 w 5923429"/>
                <a:gd name="connsiteY4" fmla="*/ 1983441 h 255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429" h="2554941">
                  <a:moveTo>
                    <a:pt x="0" y="1983441"/>
                  </a:moveTo>
                  <a:lnTo>
                    <a:pt x="13447" y="2554941"/>
                  </a:lnTo>
                  <a:lnTo>
                    <a:pt x="5923429" y="2554941"/>
                  </a:lnTo>
                  <a:lnTo>
                    <a:pt x="5916706" y="0"/>
                  </a:lnTo>
                  <a:lnTo>
                    <a:pt x="0" y="1983441"/>
                  </a:lnTo>
                  <a:close/>
                </a:path>
              </a:pathLst>
            </a:custGeom>
            <a:solidFill>
              <a:srgbClr val="6699FF">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a:endCxn id="7" idx="3"/>
            </p:cNvCxnSpPr>
            <p:nvPr/>
          </p:nvCxnSpPr>
          <p:spPr>
            <a:xfrm flipV="1">
              <a:off x="930236" y="2090947"/>
              <a:ext cx="4906189" cy="188947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862774" y="4749115"/>
              <a:ext cx="3022286" cy="206080"/>
            </a:xfrm>
            <a:prstGeom prst="rect">
              <a:avLst/>
            </a:prstGeom>
            <a:solidFill>
              <a:schemeClr val="tx1"/>
            </a:solidFill>
          </p:spPr>
          <p:txBody>
            <a:bodyPr wrap="square" rtlCol="0">
              <a:spAutoFit/>
            </a:bodyPr>
            <a:lstStyle/>
            <a:p>
              <a:pPr algn="ctr"/>
              <a:r>
                <a:rPr lang="en-US" sz="1000" b="1" i="1" dirty="0" smtClean="0">
                  <a:solidFill>
                    <a:prstClr val="black"/>
                  </a:solidFill>
                  <a:latin typeface="Arial"/>
                  <a:cs typeface="Arial"/>
                </a:rPr>
                <a:t>Rate of past year </a:t>
              </a:r>
              <a:r>
                <a:rPr lang="en-US" sz="1000" b="1" i="1" dirty="0" err="1" smtClean="0">
                  <a:solidFill>
                    <a:prstClr val="black"/>
                  </a:solidFill>
                  <a:latin typeface="Arial"/>
                  <a:cs typeface="Arial"/>
                </a:rPr>
                <a:t>opioid</a:t>
              </a:r>
              <a:r>
                <a:rPr lang="en-US" sz="1000" b="1" i="1" dirty="0" smtClean="0">
                  <a:solidFill>
                    <a:prstClr val="black"/>
                  </a:solidFill>
                  <a:latin typeface="Arial"/>
                  <a:cs typeface="Arial"/>
                </a:rPr>
                <a:t> abuse or dependence</a:t>
              </a:r>
              <a:endParaRPr lang="en-US" sz="1000" b="1" i="1" dirty="0">
                <a:solidFill>
                  <a:prstClr val="black"/>
                </a:solidFill>
                <a:latin typeface="Arial"/>
                <a:cs typeface="Arial"/>
              </a:endParaRPr>
            </a:p>
          </p:txBody>
        </p:sp>
        <p:sp>
          <p:nvSpPr>
            <p:cNvPr id="10" name="TextBox 9"/>
            <p:cNvSpPr txBox="1"/>
            <p:nvPr/>
          </p:nvSpPr>
          <p:spPr>
            <a:xfrm rot="16200000">
              <a:off x="-389819" y="2858211"/>
              <a:ext cx="1737066" cy="202535"/>
            </a:xfrm>
            <a:prstGeom prst="rect">
              <a:avLst/>
            </a:prstGeom>
            <a:solidFill>
              <a:schemeClr val="tx1"/>
            </a:solidFill>
          </p:spPr>
          <p:txBody>
            <a:bodyPr wrap="square" rtlCol="0">
              <a:spAutoFit/>
            </a:bodyPr>
            <a:lstStyle/>
            <a:p>
              <a:pPr algn="ctr"/>
              <a:r>
                <a:rPr lang="en-US" sz="1000" b="1" i="1" dirty="0" smtClean="0">
                  <a:solidFill>
                    <a:prstClr val="black"/>
                  </a:solidFill>
                  <a:latin typeface="Arial"/>
                  <a:cs typeface="Arial"/>
                </a:rPr>
                <a:t>Rate of OA-MAT capacity</a:t>
              </a:r>
              <a:endParaRPr lang="en-US" sz="1000" b="1" i="1" dirty="0">
                <a:solidFill>
                  <a:prstClr val="black"/>
                </a:solidFill>
                <a:latin typeface="Arial"/>
                <a:cs typeface="Arial"/>
              </a:endParaRPr>
            </a:p>
          </p:txBody>
        </p:sp>
      </p:grpSp>
      <p:sp>
        <p:nvSpPr>
          <p:cNvPr id="11" name="TextBox 10"/>
          <p:cNvSpPr txBox="1"/>
          <p:nvPr/>
        </p:nvSpPr>
        <p:spPr>
          <a:xfrm>
            <a:off x="381000" y="6019800"/>
            <a:ext cx="8458201" cy="923330"/>
          </a:xfrm>
          <a:prstGeom prst="rect">
            <a:avLst/>
          </a:prstGeom>
          <a:noFill/>
        </p:spPr>
        <p:txBody>
          <a:bodyPr wrap="square" rtlCol="0">
            <a:spAutoFit/>
          </a:bodyPr>
          <a:lstStyle/>
          <a:p>
            <a:r>
              <a:rPr lang="en-US" dirty="0" smtClean="0">
                <a:solidFill>
                  <a:prstClr val="white"/>
                </a:solidFill>
              </a:rPr>
              <a:t>Jones, CM, et. al. National and State Treatment Need and Capacity for </a:t>
            </a:r>
            <a:r>
              <a:rPr lang="en-US" dirty="0" err="1" smtClean="0">
                <a:solidFill>
                  <a:prstClr val="white"/>
                </a:solidFill>
              </a:rPr>
              <a:t>Opioid</a:t>
            </a:r>
            <a:r>
              <a:rPr lang="en-US" dirty="0" smtClean="0">
                <a:solidFill>
                  <a:prstClr val="white"/>
                </a:solidFill>
              </a:rPr>
              <a:t> Agonist Medication-Assisted Treatment. AJPH 2015 2015 Aug;105(8):e55-63 </a:t>
            </a:r>
          </a:p>
          <a:p>
            <a:endParaRPr lang="en-US" dirty="0">
              <a:solidFill>
                <a:prstClr val="white"/>
              </a:solidFill>
            </a:endParaRPr>
          </a:p>
        </p:txBody>
      </p:sp>
      <p:sp>
        <p:nvSpPr>
          <p:cNvPr id="12" name="Left Arrow 11"/>
          <p:cNvSpPr/>
          <p:nvPr/>
        </p:nvSpPr>
        <p:spPr>
          <a:xfrm>
            <a:off x="7924800" y="4419600"/>
            <a:ext cx="457200" cy="296101"/>
          </a:xfrm>
          <a:prstGeom prst="leftArrow">
            <a:avLst/>
          </a:prstGeom>
          <a:solidFill>
            <a:schemeClr val="accent6"/>
          </a:solidFill>
          <a:ln/>
        </p:spPr>
        <p:style>
          <a:lnRef idx="1">
            <a:schemeClr val="accent1"/>
          </a:lnRef>
          <a:fillRef idx="3">
            <a:schemeClr val="accent1"/>
          </a:fillRef>
          <a:effectRef idx="2">
            <a:schemeClr val="accent1"/>
          </a:effectRef>
          <a:fontRef idx="minor">
            <a:schemeClr val="lt1"/>
          </a:fontRef>
        </p:style>
      </p:sp>
      <p:sp>
        <p:nvSpPr>
          <p:cNvPr id="13" name="Slide Number Placeholder 12"/>
          <p:cNvSpPr>
            <a:spLocks noGrp="1"/>
          </p:cNvSpPr>
          <p:nvPr>
            <p:ph type="sldNum" sz="quarter" idx="12"/>
          </p:nvPr>
        </p:nvSpPr>
        <p:spPr/>
        <p:txBody>
          <a:bodyPr/>
          <a:lstStyle/>
          <a:p>
            <a:pPr>
              <a:defRPr/>
            </a:pPr>
            <a:fld id="{6B4CDEFE-8933-2545-9B8D-A6EDDF7DF9ED}" type="slidenum">
              <a:rPr lang="en-US" smtClean="0">
                <a:solidFill>
                  <a:prstClr val="black">
                    <a:tint val="75000"/>
                  </a:prstClr>
                </a:solidFill>
              </a:rPr>
              <a:pPr>
                <a:defRPr/>
              </a:pPr>
              <a:t>20</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7745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244475"/>
            <a:ext cx="7345362" cy="746125"/>
          </a:xfrm>
        </p:spPr>
        <p:txBody>
          <a:bodyPr rtlCol="0">
            <a:normAutofit fontScale="90000"/>
          </a:bodyPr>
          <a:lstStyle/>
          <a:p>
            <a:pPr fontAlgn="auto">
              <a:spcAft>
                <a:spcPts val="0"/>
              </a:spcAft>
              <a:defRPr/>
            </a:pPr>
            <a:r>
              <a:rPr lang="en-US" b="1" dirty="0" smtClean="0">
                <a:solidFill>
                  <a:schemeClr val="tx1">
                    <a:lumMod val="75000"/>
                    <a:lumOff val="25000"/>
                  </a:schemeClr>
                </a:solidFill>
                <a:effectLst>
                  <a:outerShdw blurRad="38100" dist="38100" dir="2700000" algn="tl">
                    <a:srgbClr val="DDDDDD"/>
                  </a:outerShdw>
                </a:effectLst>
                <a:ea typeface="+mj-ea"/>
                <a:cs typeface="Calisto MT"/>
              </a:rPr>
              <a:t>Why Austin?</a:t>
            </a:r>
            <a:endParaRPr lang="en-US" b="1" dirty="0" smtClean="0">
              <a:solidFill>
                <a:schemeClr val="tx1">
                  <a:lumMod val="75000"/>
                  <a:lumOff val="25000"/>
                </a:schemeClr>
              </a:solidFill>
              <a:effectLst>
                <a:outerShdw blurRad="38100" dist="38100" dir="2700000" algn="tl">
                  <a:srgbClr val="000000">
                    <a:alpha val="43137"/>
                  </a:srgbClr>
                </a:outerShdw>
              </a:effectLst>
              <a:ea typeface="+mj-ea"/>
              <a:cs typeface="Calisto MT"/>
            </a:endParaRPr>
          </a:p>
        </p:txBody>
      </p:sp>
      <p:pic>
        <p:nvPicPr>
          <p:cNvPr id="72708" name="Picture 6"/>
          <p:cNvPicPr>
            <a:picLocks noChangeAspect="1"/>
          </p:cNvPicPr>
          <p:nvPr/>
        </p:nvPicPr>
        <p:blipFill>
          <a:blip r:embed="rId3"/>
          <a:srcRect/>
          <a:stretch>
            <a:fillRect/>
          </a:stretch>
        </p:blipFill>
        <p:spPr bwMode="auto">
          <a:xfrm>
            <a:off x="1584325" y="914400"/>
            <a:ext cx="60356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4180" y="0"/>
            <a:ext cx="9139820" cy="6858000"/>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60" name="Picture 5"/>
          <p:cNvPicPr>
            <a:picLocks noChangeAspect="1"/>
          </p:cNvPicPr>
          <p:nvPr/>
        </p:nvPicPr>
        <p:blipFill>
          <a:blip r:embed="rId3"/>
          <a:srcRect/>
          <a:stretch>
            <a:fillRect/>
          </a:stretch>
        </p:blipFill>
        <p:spPr bwMode="auto">
          <a:xfrm>
            <a:off x="2133600" y="152400"/>
            <a:ext cx="5181600" cy="6577133"/>
          </a:xfrm>
          <a:prstGeom prst="rect">
            <a:avLst/>
          </a:prstGeom>
          <a:noFill/>
          <a:ln w="9525">
            <a:noFill/>
            <a:miter lim="800000"/>
            <a:headEnd/>
            <a:tailEnd/>
          </a:ln>
        </p:spPr>
      </p:pic>
      <p:sp>
        <p:nvSpPr>
          <p:cNvPr id="6" name="Left Arrow 5"/>
          <p:cNvSpPr/>
          <p:nvPr/>
        </p:nvSpPr>
        <p:spPr>
          <a:xfrm>
            <a:off x="5269992" y="4419600"/>
            <a:ext cx="902208" cy="332232"/>
          </a:xfrm>
          <a:prstGeom prst="lef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Right Arrow 7"/>
          <p:cNvSpPr/>
          <p:nvPr/>
        </p:nvSpPr>
        <p:spPr>
          <a:xfrm>
            <a:off x="2831592" y="990600"/>
            <a:ext cx="978408" cy="332232"/>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solidFill>
                  <a:schemeClr val="accent4"/>
                </a:solidFill>
              </a:rPr>
              <a:t>April 3, 2012</a:t>
            </a:r>
            <a:endParaRPr lang="en-US" sz="3200" dirty="0">
              <a:solidFill>
                <a:schemeClr val="accent4"/>
              </a:solidFill>
            </a:endParaRPr>
          </a:p>
        </p:txBody>
      </p:sp>
      <p:pic>
        <p:nvPicPr>
          <p:cNvPr id="9" name="Picture 8"/>
          <p:cNvPicPr>
            <a:picLocks noChangeAspect="1"/>
          </p:cNvPicPr>
          <p:nvPr/>
        </p:nvPicPr>
        <p:blipFill>
          <a:blip r:embed="rId3"/>
          <a:stretch>
            <a:fillRect/>
          </a:stretch>
        </p:blipFill>
        <p:spPr>
          <a:xfrm>
            <a:off x="578662" y="1905000"/>
            <a:ext cx="8419288" cy="3213100"/>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solidFill>
              </a:rPr>
              <a:t>Why Austin? </a:t>
            </a:r>
            <a:r>
              <a:rPr lang="en-US" dirty="0" err="1" smtClean="0">
                <a:solidFill>
                  <a:srgbClr val="FFFFFF"/>
                </a:solidFill>
              </a:rPr>
              <a:t>Opana</a:t>
            </a:r>
            <a:r>
              <a:rPr lang="en-US" dirty="0" smtClean="0">
                <a:solidFill>
                  <a:srgbClr val="FFFFFF"/>
                </a:solidFill>
              </a:rPr>
              <a:t>™ ER</a:t>
            </a:r>
            <a:endParaRPr lang="en-US" sz="2800" dirty="0">
              <a:solidFill>
                <a:srgbClr val="FFFFFF"/>
              </a:solidFill>
            </a:endParaRPr>
          </a:p>
        </p:txBody>
      </p:sp>
      <p:sp>
        <p:nvSpPr>
          <p:cNvPr id="3" name="Content Placeholder 2"/>
          <p:cNvSpPr>
            <a:spLocks noGrp="1"/>
          </p:cNvSpPr>
          <p:nvPr>
            <p:ph idx="1"/>
          </p:nvPr>
        </p:nvSpPr>
        <p:spPr>
          <a:xfrm>
            <a:off x="457200" y="1524000"/>
            <a:ext cx="8229600" cy="3962401"/>
          </a:xfrm>
          <a:prstGeom prst="rect">
            <a:avLst/>
          </a:prstGeom>
        </p:spPr>
        <p:txBody>
          <a:bodyPr/>
          <a:lstStyle/>
          <a:p>
            <a:pPr lvl="1">
              <a:buClr>
                <a:schemeClr val="accent4"/>
              </a:buClr>
              <a:buNone/>
            </a:pPr>
            <a:endParaRPr lang="en-US" sz="2000" dirty="0" smtClean="0">
              <a:solidFill>
                <a:srgbClr val="FFFFFF"/>
              </a:solidFill>
            </a:endParaRPr>
          </a:p>
          <a:p>
            <a:pPr>
              <a:buClr>
                <a:schemeClr val="accent4"/>
              </a:buClr>
            </a:pPr>
            <a:r>
              <a:rPr lang="en-US" sz="2000" b="0" dirty="0" smtClean="0">
                <a:solidFill>
                  <a:srgbClr val="FFFFFF"/>
                </a:solidFill>
              </a:rPr>
              <a:t>2010 - reformulation of </a:t>
            </a:r>
            <a:r>
              <a:rPr lang="en-US" sz="2000" b="0" dirty="0" err="1" smtClean="0">
                <a:solidFill>
                  <a:srgbClr val="FFFFFF"/>
                </a:solidFill>
              </a:rPr>
              <a:t>Oxycontin</a:t>
            </a:r>
            <a:endParaRPr lang="en-US" sz="2000" b="0" dirty="0" smtClean="0">
              <a:solidFill>
                <a:srgbClr val="FFFFFF"/>
              </a:solidFill>
            </a:endParaRPr>
          </a:p>
          <a:p>
            <a:pPr>
              <a:buClr>
                <a:schemeClr val="accent4"/>
              </a:buClr>
            </a:pPr>
            <a:r>
              <a:rPr lang="en-US" sz="2000" b="0" dirty="0" err="1" smtClean="0">
                <a:solidFill>
                  <a:srgbClr val="FFFFFF"/>
                </a:solidFill>
              </a:rPr>
              <a:t>Opana</a:t>
            </a:r>
            <a:r>
              <a:rPr lang="en-US" sz="2000" b="0" dirty="0" smtClean="0">
                <a:solidFill>
                  <a:srgbClr val="FFFFFF"/>
                </a:solidFill>
              </a:rPr>
              <a:t> quickly replaced OC - snorted, injected</a:t>
            </a:r>
          </a:p>
          <a:p>
            <a:pPr>
              <a:buClr>
                <a:schemeClr val="accent4"/>
              </a:buClr>
            </a:pPr>
            <a:r>
              <a:rPr lang="en-US" sz="2000" b="0" dirty="0" smtClean="0">
                <a:solidFill>
                  <a:srgbClr val="FFFFFF"/>
                </a:solidFill>
              </a:rPr>
              <a:t>2012 –of  </a:t>
            </a:r>
            <a:r>
              <a:rPr lang="en-US" sz="2000" b="0" dirty="0" err="1" smtClean="0">
                <a:solidFill>
                  <a:srgbClr val="FFFFFF"/>
                </a:solidFill>
              </a:rPr>
              <a:t>Opana</a:t>
            </a:r>
            <a:r>
              <a:rPr lang="en-US" sz="2000" b="0" dirty="0" smtClean="0">
                <a:solidFill>
                  <a:srgbClr val="FFFFFF"/>
                </a:solidFill>
              </a:rPr>
              <a:t>™ ER reformulated, impossible to crush/snort</a:t>
            </a:r>
          </a:p>
          <a:p>
            <a:pPr>
              <a:buClr>
                <a:schemeClr val="accent4"/>
              </a:buClr>
            </a:pPr>
            <a:r>
              <a:rPr lang="en-US" sz="2000" b="0" dirty="0" smtClean="0">
                <a:solidFill>
                  <a:srgbClr val="FFFFFF"/>
                </a:solidFill>
              </a:rPr>
              <a:t>Short half-life 3-4 hours when injected = multiple injections/day</a:t>
            </a:r>
          </a:p>
          <a:p>
            <a:pPr>
              <a:buClr>
                <a:schemeClr val="accent4"/>
              </a:buClr>
            </a:pPr>
            <a:r>
              <a:rPr lang="en-US" sz="2000" b="0" dirty="0" smtClean="0">
                <a:solidFill>
                  <a:srgbClr val="FFFFFF"/>
                </a:solidFill>
              </a:rPr>
              <a:t>Cost $160/40 mg tablet = pill sharing</a:t>
            </a:r>
          </a:p>
          <a:p>
            <a:pPr>
              <a:buClr>
                <a:schemeClr val="accent4"/>
              </a:buClr>
            </a:pPr>
            <a:r>
              <a:rPr lang="en-US" sz="2000" b="0" dirty="0" smtClean="0">
                <a:solidFill>
                  <a:srgbClr val="FFFFFF"/>
                </a:solidFill>
              </a:rPr>
              <a:t>Higher MED than heroin</a:t>
            </a:r>
          </a:p>
          <a:p>
            <a:pPr>
              <a:buClr>
                <a:schemeClr val="accent4"/>
              </a:buClr>
            </a:pPr>
            <a:r>
              <a:rPr lang="en-US" sz="2000" b="0" dirty="0" smtClean="0">
                <a:solidFill>
                  <a:srgbClr val="FFFFFF"/>
                </a:solidFill>
              </a:rPr>
              <a:t>You know what you’re getting</a:t>
            </a:r>
          </a:p>
          <a:p>
            <a:pPr lvl="1">
              <a:buClr>
                <a:schemeClr val="accent4"/>
              </a:buClr>
            </a:pPr>
            <a:endParaRPr lang="en-US" sz="2000" dirty="0" smtClean="0">
              <a:solidFill>
                <a:srgbClr val="FFFFFF"/>
              </a:solidFill>
            </a:endParaRPr>
          </a:p>
          <a:p>
            <a:pPr lvl="1">
              <a:buClr>
                <a:schemeClr val="accent4"/>
              </a:buClr>
              <a:buNone/>
            </a:pPr>
            <a:endParaRPr lang="en-US" sz="2000" dirty="0" smtClean="0">
              <a:solidFill>
                <a:srgbClr val="FFFFFF"/>
              </a:solidFill>
            </a:endParaRPr>
          </a:p>
          <a:p>
            <a:pPr lvl="1">
              <a:buClr>
                <a:schemeClr val="accent4"/>
              </a:buClr>
              <a:buNone/>
            </a:pPr>
            <a:endParaRPr lang="en-US" sz="2000" dirty="0" smtClean="0">
              <a:solidFill>
                <a:srgbClr val="FFFFFF"/>
              </a:solidFill>
            </a:endParaRPr>
          </a:p>
          <a:p>
            <a:pPr>
              <a:buClr>
                <a:schemeClr val="accent4"/>
              </a:buClr>
              <a:buNone/>
            </a:pPr>
            <a:endParaRPr lang="en-US" sz="2400" b="0" dirty="0" smtClean="0">
              <a:solidFill>
                <a:srgbClr val="FFFFFF"/>
              </a:solidFill>
            </a:endParaRPr>
          </a:p>
          <a:p>
            <a:pPr>
              <a:buClr>
                <a:schemeClr val="accent4"/>
              </a:buClr>
              <a:buNone/>
            </a:pPr>
            <a:endParaRPr lang="en-US" sz="2400" dirty="0" smtClean="0">
              <a:solidFill>
                <a:srgbClr val="FFFFFF"/>
              </a:solidFill>
            </a:endParaRPr>
          </a:p>
          <a:p>
            <a:endParaRPr lang="en-US" sz="2000" dirty="0" smtClean="0"/>
          </a:p>
          <a:p>
            <a:endParaRPr lang="en-US" sz="1000" dirty="0" smtClean="0"/>
          </a:p>
          <a:p>
            <a:pPr lvl="1"/>
            <a:endParaRPr lang="en-US" sz="1600" dirty="0" smtClean="0"/>
          </a:p>
          <a:p>
            <a:pPr lvl="1"/>
            <a:endParaRPr lang="en-US" sz="1600" dirty="0"/>
          </a:p>
        </p:txBody>
      </p:sp>
      <p:pic>
        <p:nvPicPr>
          <p:cNvPr id="5" name="Picture 4"/>
          <p:cNvPicPr>
            <a:picLocks noChangeAspect="1"/>
          </p:cNvPicPr>
          <p:nvPr/>
        </p:nvPicPr>
        <p:blipFill>
          <a:blip r:embed="rId3"/>
          <a:stretch>
            <a:fillRect/>
          </a:stretch>
        </p:blipFill>
        <p:spPr>
          <a:xfrm>
            <a:off x="2286000" y="4572000"/>
            <a:ext cx="4007913" cy="190327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285851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03238"/>
            <a:ext cx="8382000" cy="1477962"/>
          </a:xfrm>
        </p:spPr>
        <p:txBody>
          <a:bodyPr/>
          <a:lstStyle/>
          <a:p>
            <a:pPr algn="l">
              <a:buClr>
                <a:schemeClr val="accent3"/>
              </a:buClr>
            </a:pPr>
            <a:r>
              <a:rPr lang="en-US" sz="2000" dirty="0" err="1" smtClean="0"/>
              <a:t>Geomapping</a:t>
            </a:r>
            <a:r>
              <a:rPr lang="en-US" sz="2000" dirty="0" smtClean="0"/>
              <a:t> of 89 HIV positive individuals identified a hotspot in Austin.  </a:t>
            </a:r>
            <a:br>
              <a:rPr lang="en-US" sz="2000" dirty="0" smtClean="0"/>
            </a:br>
            <a:r>
              <a:rPr lang="en-US" sz="2000" dirty="0" smtClean="0"/>
              <a:t>44% live within a ½ mile square area where 27% of Austin’s population resides.  </a:t>
            </a:r>
            <a:br>
              <a:rPr lang="en-US" sz="2000" dirty="0" smtClean="0"/>
            </a:br>
            <a:r>
              <a:rPr lang="en-US" sz="2000" dirty="0" smtClean="0"/>
              <a:t>The estimated infection rate within this hotspot is 34 cases/1,000 people.  </a:t>
            </a:r>
            <a:endParaRPr lang="en-US" sz="2000" dirty="0"/>
          </a:p>
        </p:txBody>
      </p:sp>
      <p:pic>
        <p:nvPicPr>
          <p:cNvPr id="3" name="Picture 2" descr="IMG_1498.JPG"/>
          <p:cNvPicPr>
            <a:picLocks noChangeAspect="1"/>
          </p:cNvPicPr>
          <p:nvPr/>
        </p:nvPicPr>
        <p:blipFill>
          <a:blip r:embed="rId3"/>
          <a:stretch>
            <a:fillRect/>
          </a:stretch>
        </p:blipFill>
        <p:spPr>
          <a:xfrm>
            <a:off x="5410200" y="1981200"/>
            <a:ext cx="3460750" cy="4614333"/>
          </a:xfrm>
          <a:prstGeom prst="rect">
            <a:avLst/>
          </a:prstGeom>
        </p:spPr>
      </p:pic>
      <p:pic>
        <p:nvPicPr>
          <p:cNvPr id="4" name="Picture 3" descr="IMG_1497.JPG"/>
          <p:cNvPicPr>
            <a:picLocks noChangeAspect="1"/>
          </p:cNvPicPr>
          <p:nvPr/>
        </p:nvPicPr>
        <p:blipFill>
          <a:blip r:embed="rId4"/>
          <a:stretch>
            <a:fillRect/>
          </a:stretch>
        </p:blipFill>
        <p:spPr>
          <a:xfrm>
            <a:off x="0" y="2971800"/>
            <a:ext cx="4876800" cy="3657600"/>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latin typeface="+mj-lt"/>
              </a:rPr>
              <a:t>Moving Forward</a:t>
            </a:r>
            <a:endParaRPr lang="en-US" sz="3600" dirty="0">
              <a:latin typeface="+mj-lt"/>
            </a:endParaRPr>
          </a:p>
        </p:txBody>
      </p:sp>
      <p:sp>
        <p:nvSpPr>
          <p:cNvPr id="5" name="Content Placeholder 4"/>
          <p:cNvSpPr>
            <a:spLocks noGrp="1"/>
          </p:cNvSpPr>
          <p:nvPr>
            <p:ph idx="1"/>
          </p:nvPr>
        </p:nvSpPr>
        <p:spPr/>
        <p:txBody>
          <a:bodyPr/>
          <a:lstStyle/>
          <a:p>
            <a:pPr>
              <a:buClr>
                <a:schemeClr val="accent4"/>
              </a:buClr>
            </a:pPr>
            <a:r>
              <a:rPr lang="en-US" b="0" dirty="0" smtClean="0">
                <a:solidFill>
                  <a:srgbClr val="FFFFFF"/>
                </a:solidFill>
              </a:rPr>
              <a:t>Long-term solutions to improve public health infrastructure and socioeconomic disparities</a:t>
            </a:r>
          </a:p>
          <a:p>
            <a:pPr>
              <a:buClr>
                <a:schemeClr val="accent4"/>
              </a:buClr>
            </a:pPr>
            <a:endParaRPr lang="en-US" b="0" dirty="0" smtClean="0">
              <a:solidFill>
                <a:srgbClr val="FFFFFF"/>
              </a:solidFill>
            </a:endParaRPr>
          </a:p>
          <a:p>
            <a:pPr>
              <a:buClr>
                <a:schemeClr val="accent4"/>
              </a:buClr>
            </a:pPr>
            <a:r>
              <a:rPr lang="en-US" b="0" dirty="0" smtClean="0">
                <a:solidFill>
                  <a:srgbClr val="FFFFFF"/>
                </a:solidFill>
              </a:rPr>
              <a:t>Appropriate HIV and substance abuse prevention education beginning in elementary school</a:t>
            </a:r>
          </a:p>
          <a:p>
            <a:pPr>
              <a:buClr>
                <a:schemeClr val="accent4"/>
              </a:buClr>
              <a:buNone/>
            </a:pPr>
            <a:endParaRPr lang="en-US" b="0" dirty="0" smtClean="0">
              <a:solidFill>
                <a:srgbClr val="FFFFFF"/>
              </a:solidFill>
            </a:endParaRPr>
          </a:p>
          <a:p>
            <a:pPr>
              <a:buClr>
                <a:schemeClr val="accent4"/>
              </a:buClr>
            </a:pPr>
            <a:r>
              <a:rPr lang="en-US" b="0" dirty="0" smtClean="0">
                <a:solidFill>
                  <a:srgbClr val="FFFFFF"/>
                </a:solidFill>
              </a:rPr>
              <a:t>Decrease the STIGMA of addiction and HIV</a:t>
            </a:r>
          </a:p>
          <a:p>
            <a:endParaRPr 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81000" y="304800"/>
            <a:ext cx="8229600" cy="884238"/>
          </a:xfrm>
        </p:spPr>
        <p:txBody>
          <a:bodyPr rtlCol="0">
            <a:normAutofit/>
          </a:bodyPr>
          <a:lstStyle/>
          <a:p>
            <a:pPr fontAlgn="auto">
              <a:spcAft>
                <a:spcPts val="0"/>
              </a:spcAft>
              <a:defRPr/>
            </a:pPr>
            <a:r>
              <a:rPr lang="en-US" sz="4400" dirty="0" smtClean="0">
                <a:solidFill>
                  <a:prstClr val="white">
                    <a:lumMod val="75000"/>
                    <a:lumOff val="25000"/>
                  </a:prstClr>
                </a:solidFill>
                <a:latin typeface="Myriad Web Pro"/>
                <a:cs typeface="Trebuchet MS"/>
              </a:rPr>
              <a:t>Moving Forward</a:t>
            </a:r>
            <a:endParaRPr lang="en-US" b="1" dirty="0" smtClean="0">
              <a:solidFill>
                <a:schemeClr val="tx1">
                  <a:lumMod val="75000"/>
                  <a:lumOff val="25000"/>
                </a:schemeClr>
              </a:solidFill>
              <a:effectLst>
                <a:outerShdw blurRad="38100" dist="38100" dir="2700000" algn="tl">
                  <a:srgbClr val="000000">
                    <a:alpha val="43137"/>
                  </a:srgbClr>
                </a:outerShdw>
              </a:effectLst>
              <a:ea typeface="+mj-ea"/>
              <a:cs typeface="Calisto MT"/>
            </a:endParaRPr>
          </a:p>
        </p:txBody>
      </p:sp>
      <p:sp>
        <p:nvSpPr>
          <p:cNvPr id="86019" name="Rectangle 3"/>
          <p:cNvSpPr>
            <a:spLocks noGrp="1" noChangeArrowheads="1"/>
          </p:cNvSpPr>
          <p:nvPr>
            <p:ph idx="1"/>
          </p:nvPr>
        </p:nvSpPr>
        <p:spPr>
          <a:xfrm>
            <a:off x="457200" y="1371600"/>
            <a:ext cx="8229600" cy="5257800"/>
          </a:xfrm>
        </p:spPr>
        <p:txBody>
          <a:bodyPr/>
          <a:lstStyle/>
          <a:p>
            <a:pPr>
              <a:buClr>
                <a:schemeClr val="accent4"/>
              </a:buClr>
            </a:pPr>
            <a:r>
              <a:rPr lang="en-US" b="0" cap="all" dirty="0" err="1" smtClean="0">
                <a:solidFill>
                  <a:srgbClr val="FFFFFF"/>
                </a:solidFill>
              </a:rPr>
              <a:t>IncreaseD</a:t>
            </a:r>
            <a:r>
              <a:rPr lang="en-US" b="0" cap="all" dirty="0" smtClean="0">
                <a:solidFill>
                  <a:srgbClr val="FFFFFF"/>
                </a:solidFill>
              </a:rPr>
              <a:t> testing</a:t>
            </a:r>
            <a:r>
              <a:rPr lang="en-US" b="0" dirty="0" smtClean="0">
                <a:solidFill>
                  <a:srgbClr val="FFFFFF"/>
                </a:solidFill>
              </a:rPr>
              <a:t>, especially in high risk communities- field testing, ERs, jails, provider offices, health departments </a:t>
            </a:r>
          </a:p>
          <a:p>
            <a:pPr>
              <a:buClr>
                <a:schemeClr val="accent4"/>
              </a:buClr>
              <a:buNone/>
            </a:pPr>
            <a:endParaRPr lang="en-US" b="0" dirty="0" smtClean="0">
              <a:solidFill>
                <a:srgbClr val="FFFFFF"/>
              </a:solidFill>
            </a:endParaRPr>
          </a:p>
          <a:p>
            <a:pPr>
              <a:buClr>
                <a:schemeClr val="accent4"/>
              </a:buClr>
            </a:pPr>
            <a:r>
              <a:rPr lang="en-US" b="0" dirty="0" smtClean="0">
                <a:solidFill>
                  <a:srgbClr val="FFFFFF"/>
                </a:solidFill>
              </a:rPr>
              <a:t>Streamline reporting of HIV and HCV cases</a:t>
            </a:r>
          </a:p>
          <a:p>
            <a:pPr>
              <a:buClr>
                <a:schemeClr val="accent4"/>
              </a:buClr>
              <a:buNone/>
            </a:pPr>
            <a:endParaRPr lang="en-US" b="0" dirty="0" smtClean="0">
              <a:solidFill>
                <a:srgbClr val="FFFFFF"/>
              </a:solidFill>
            </a:endParaRPr>
          </a:p>
          <a:p>
            <a:pPr>
              <a:buClr>
                <a:schemeClr val="accent4"/>
              </a:buClr>
            </a:pPr>
            <a:r>
              <a:rPr lang="en-US" b="0" dirty="0" smtClean="0">
                <a:solidFill>
                  <a:srgbClr val="FFFFFF"/>
                </a:solidFill>
              </a:rPr>
              <a:t>Options to assist rural docs with treatment (ECHO)</a:t>
            </a:r>
          </a:p>
          <a:p>
            <a:pPr>
              <a:buClr>
                <a:schemeClr val="accent4"/>
              </a:buClr>
              <a:buNone/>
            </a:pPr>
            <a:endParaRPr lang="en-US" b="0" dirty="0" smtClean="0">
              <a:solidFill>
                <a:srgbClr val="FFFFFF"/>
              </a:solidFill>
            </a:endParaRPr>
          </a:p>
          <a:p>
            <a:pPr>
              <a:buClr>
                <a:schemeClr val="accent4"/>
              </a:buClr>
            </a:pPr>
            <a:r>
              <a:rPr lang="en-US" b="0" dirty="0" smtClean="0">
                <a:solidFill>
                  <a:srgbClr val="FFFFFF"/>
                </a:solidFill>
              </a:rPr>
              <a:t>Increased access to addiction treatment services, including Medication Assisted Treatment (MAT), and </a:t>
            </a:r>
            <a:r>
              <a:rPr lang="en-US" b="0" dirty="0" err="1" smtClean="0">
                <a:solidFill>
                  <a:srgbClr val="FFFFFF"/>
                </a:solidFill>
              </a:rPr>
              <a:t>PrEP</a:t>
            </a:r>
            <a:endParaRPr lang="en-US" b="0" dirty="0" smtClean="0">
              <a:solidFill>
                <a:srgbClr val="FFFFFF"/>
              </a:solidFill>
            </a:endParaRPr>
          </a:p>
          <a:p>
            <a:pPr>
              <a:buClr>
                <a:schemeClr val="accent4"/>
              </a:buClr>
            </a:pPr>
            <a:endParaRPr lang="en-US" b="0" dirty="0" smtClean="0">
              <a:solidFill>
                <a:srgbClr val="FFFFFF"/>
              </a:solidFill>
            </a:endParaRPr>
          </a:p>
          <a:p>
            <a:pPr>
              <a:buClr>
                <a:schemeClr val="accent4"/>
              </a:buClr>
            </a:pPr>
            <a:endParaRPr lang="en-US" b="0" dirty="0" smtClean="0">
              <a:solidFill>
                <a:srgbClr val="FFFFFF"/>
              </a:solidFill>
            </a:endParaRPr>
          </a:p>
          <a:p>
            <a:pPr>
              <a:buClr>
                <a:schemeClr val="accent4"/>
              </a:buClr>
            </a:pPr>
            <a:endParaRPr lang="en-US" b="0" dirty="0" smtClean="0">
              <a:solidFill>
                <a:srgbClr val="FFFFFF"/>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4000" dirty="0" smtClean="0">
                <a:solidFill>
                  <a:schemeClr val="tx1">
                    <a:lumMod val="75000"/>
                    <a:lumOff val="25000"/>
                  </a:schemeClr>
                </a:solidFill>
                <a:latin typeface="+mj-lt"/>
                <a:ea typeface="+mj-ea"/>
                <a:cs typeface="Trebuchet MS"/>
              </a:rPr>
              <a:t>Moving Forward</a:t>
            </a:r>
            <a:endParaRPr lang="en-US" sz="4000" dirty="0" smtClean="0">
              <a:solidFill>
                <a:srgbClr val="000000"/>
              </a:solidFill>
              <a:effectLst>
                <a:outerShdw blurRad="38100" dist="38100" dir="2700000" algn="tl">
                  <a:srgbClr val="C0C0C0"/>
                </a:outerShdw>
              </a:effectLst>
              <a:latin typeface="+mj-lt"/>
              <a:ea typeface="+mj-ea"/>
              <a:cs typeface="Trebuchet MS"/>
            </a:endParaRPr>
          </a:p>
        </p:txBody>
      </p:sp>
      <p:sp>
        <p:nvSpPr>
          <p:cNvPr id="26627" name="Content Placeholder 2"/>
          <p:cNvSpPr>
            <a:spLocks noGrp="1"/>
          </p:cNvSpPr>
          <p:nvPr>
            <p:ph idx="1"/>
          </p:nvPr>
        </p:nvSpPr>
        <p:spPr>
          <a:xfrm>
            <a:off x="457200" y="1600200"/>
            <a:ext cx="8229600" cy="4648199"/>
          </a:xfrm>
          <a:prstGeom prst="rect">
            <a:avLst/>
          </a:prstGeom>
        </p:spPr>
        <p:txBody>
          <a:bodyPr>
            <a:normAutofit/>
          </a:bodyPr>
          <a:lstStyle/>
          <a:p>
            <a:pPr>
              <a:lnSpc>
                <a:spcPct val="90000"/>
              </a:lnSpc>
              <a:buClr>
                <a:schemeClr val="accent4"/>
              </a:buClr>
            </a:pPr>
            <a:r>
              <a:rPr lang="en-US" sz="2400" b="0" dirty="0" smtClean="0">
                <a:solidFill>
                  <a:srgbClr val="FFFFFF"/>
                </a:solidFill>
              </a:rPr>
              <a:t>Continued focus on evidence-based </a:t>
            </a:r>
            <a:r>
              <a:rPr lang="en-US" sz="2400" b="0" dirty="0" err="1" smtClean="0">
                <a:solidFill>
                  <a:srgbClr val="FFFFFF"/>
                </a:solidFill>
              </a:rPr>
              <a:t>opioid</a:t>
            </a:r>
            <a:r>
              <a:rPr lang="en-US" sz="2400" b="0" dirty="0" smtClean="0">
                <a:solidFill>
                  <a:srgbClr val="FFFFFF"/>
                </a:solidFill>
              </a:rPr>
              <a:t> prescribing (and decrease in over-prescribing) </a:t>
            </a:r>
          </a:p>
          <a:p>
            <a:pPr>
              <a:lnSpc>
                <a:spcPct val="90000"/>
              </a:lnSpc>
              <a:buClr>
                <a:schemeClr val="accent4"/>
              </a:buClr>
            </a:pPr>
            <a:endParaRPr lang="en-US" sz="2400" b="0" dirty="0" smtClean="0">
              <a:solidFill>
                <a:srgbClr val="FFFFFF"/>
              </a:solidFill>
            </a:endParaRPr>
          </a:p>
          <a:p>
            <a:pPr>
              <a:lnSpc>
                <a:spcPct val="90000"/>
              </a:lnSpc>
              <a:buClr>
                <a:schemeClr val="accent4"/>
              </a:buClr>
            </a:pPr>
            <a:r>
              <a:rPr lang="en-US" sz="2400" b="0" dirty="0" smtClean="0">
                <a:solidFill>
                  <a:srgbClr val="FFFFFF"/>
                </a:solidFill>
              </a:rPr>
              <a:t>Continue increasing access to </a:t>
            </a:r>
            <a:r>
              <a:rPr lang="en-US" sz="2400" b="0" dirty="0" err="1" smtClean="0">
                <a:solidFill>
                  <a:srgbClr val="FFFFFF"/>
                </a:solidFill>
              </a:rPr>
              <a:t>naloxone</a:t>
            </a:r>
            <a:r>
              <a:rPr lang="en-US" sz="2400" b="0" dirty="0" smtClean="0">
                <a:solidFill>
                  <a:srgbClr val="FFFFFF"/>
                </a:solidFill>
              </a:rPr>
              <a:t> (first responders and lay savers)</a:t>
            </a:r>
          </a:p>
          <a:p>
            <a:pPr>
              <a:lnSpc>
                <a:spcPct val="90000"/>
              </a:lnSpc>
              <a:buClr>
                <a:schemeClr val="accent4"/>
              </a:buClr>
            </a:pPr>
            <a:endParaRPr lang="en-US" b="0" dirty="0" smtClean="0">
              <a:solidFill>
                <a:srgbClr val="FFFFFF"/>
              </a:solidFill>
            </a:endParaRPr>
          </a:p>
          <a:p>
            <a:pPr>
              <a:lnSpc>
                <a:spcPct val="90000"/>
              </a:lnSpc>
              <a:buClr>
                <a:schemeClr val="accent4"/>
              </a:buClr>
            </a:pPr>
            <a:r>
              <a:rPr lang="en-US" b="0" dirty="0" smtClean="0">
                <a:solidFill>
                  <a:srgbClr val="FFFFFF"/>
                </a:solidFill>
              </a:rPr>
              <a:t>Improve access to local data (including PDMP, EMS registry, coroner’s reports) so increases are easily identified</a:t>
            </a:r>
            <a:endParaRPr lang="en-US" sz="2400" b="0" dirty="0" smtClean="0">
              <a:solidFill>
                <a:srgbClr val="FFFFFF"/>
              </a:solidFill>
            </a:endParaRPr>
          </a:p>
          <a:p>
            <a:pPr>
              <a:lnSpc>
                <a:spcPct val="90000"/>
              </a:lnSpc>
              <a:buClr>
                <a:schemeClr val="accent4"/>
              </a:buClr>
            </a:pPr>
            <a:endParaRPr lang="en-US" sz="2400" b="0" dirty="0" smtClean="0">
              <a:solidFill>
                <a:srgbClr val="FFFFFF"/>
              </a:solidFill>
            </a:endParaRPr>
          </a:p>
          <a:p>
            <a:pPr>
              <a:lnSpc>
                <a:spcPct val="90000"/>
              </a:lnSpc>
              <a:buClr>
                <a:schemeClr val="accent4"/>
              </a:buClr>
            </a:pPr>
            <a:r>
              <a:rPr lang="en-US" sz="2400" b="0" dirty="0" smtClean="0">
                <a:solidFill>
                  <a:srgbClr val="FFFFFF"/>
                </a:solidFill>
              </a:rPr>
              <a:t>Increase our understanding of drug injection practices to provide better education to PWID</a:t>
            </a:r>
          </a:p>
          <a:p>
            <a:pPr>
              <a:lnSpc>
                <a:spcPct val="90000"/>
              </a:lnSpc>
              <a:buClr>
                <a:schemeClr val="accent4"/>
              </a:buClr>
            </a:pPr>
            <a:endParaRPr lang="en-US" sz="2400" b="0" dirty="0" smtClean="0">
              <a:solidFill>
                <a:srgbClr val="FFFFFF"/>
              </a:solidFill>
            </a:endParaRPr>
          </a:p>
          <a:p>
            <a:pPr>
              <a:lnSpc>
                <a:spcPct val="90000"/>
              </a:lnSpc>
              <a:buClr>
                <a:schemeClr val="accent4"/>
              </a:buClr>
            </a:pPr>
            <a:endParaRPr lang="en-US" b="0" dirty="0" smtClean="0">
              <a:solidFill>
                <a:srgbClr val="161645"/>
              </a:solidFill>
            </a:endParaRPr>
          </a:p>
          <a:p>
            <a:pPr lvl="1">
              <a:lnSpc>
                <a:spcPct val="90000"/>
              </a:lnSpc>
            </a:pPr>
            <a:endParaRPr lang="en-US" sz="2000" dirty="0" smtClean="0">
              <a:solidFill>
                <a:srgbClr val="161645"/>
              </a:solidFill>
            </a:endParaRPr>
          </a:p>
          <a:p>
            <a:pPr lvl="1">
              <a:lnSpc>
                <a:spcPct val="90000"/>
              </a:lnSpc>
            </a:pPr>
            <a:endParaRPr lang="en-US" sz="2000" dirty="0" smtClean="0">
              <a:solidFill>
                <a:srgbClr val="161645"/>
              </a:solidFill>
            </a:endParaRPr>
          </a:p>
          <a:p>
            <a:pPr lvl="1">
              <a:lnSpc>
                <a:spcPct val="90000"/>
              </a:lnSpc>
            </a:pPr>
            <a:endParaRPr lang="en-US" sz="2000" dirty="0" smtClean="0">
              <a:solidFill>
                <a:srgbClr val="161645"/>
              </a:solidFill>
            </a:endParaRPr>
          </a:p>
          <a:p>
            <a:pPr lvl="1">
              <a:lnSpc>
                <a:spcPct val="90000"/>
              </a:lnSpc>
            </a:pPr>
            <a:endParaRPr lang="en-US" sz="2000" dirty="0" smtClean="0">
              <a:solidFill>
                <a:srgbClr val="161645"/>
              </a:solidFill>
            </a:endParaRPr>
          </a:p>
          <a:p>
            <a:pPr lvl="1">
              <a:lnSpc>
                <a:spcPct val="90000"/>
              </a:lnSpc>
            </a:pPr>
            <a:endParaRPr lang="en-US" sz="2000" dirty="0" smtClean="0">
              <a:solidFill>
                <a:srgbClr val="161645"/>
              </a:solidFill>
            </a:endParaRPr>
          </a:p>
          <a:p>
            <a:pPr lvl="1">
              <a:lnSpc>
                <a:spcPct val="90000"/>
              </a:lnSpc>
            </a:pPr>
            <a:endParaRPr lang="en-US" sz="2000" dirty="0" smtClean="0">
              <a:solidFill>
                <a:srgbClr val="161645"/>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Indiana HIV outbreak: geographic distribution</a:t>
            </a:r>
            <a:br>
              <a:rPr lang="en-US" dirty="0" smtClean="0">
                <a:solidFill>
                  <a:srgbClr val="FFFFFF"/>
                </a:solidFill>
              </a:rPr>
            </a:br>
            <a:r>
              <a:rPr lang="en-US" sz="2400" b="0" dirty="0" smtClean="0">
                <a:solidFill>
                  <a:srgbClr val="FFFFFF"/>
                </a:solidFill>
              </a:rPr>
              <a:t>Scott County pop. 24,000; Austin, IN pop. 4,200</a:t>
            </a:r>
            <a:endParaRPr lang="en-US" b="0" dirty="0">
              <a:solidFill>
                <a:srgbClr val="FFFFFF"/>
              </a:solidFill>
            </a:endParaRPr>
          </a:p>
        </p:txBody>
      </p:sp>
      <p:pic>
        <p:nvPicPr>
          <p:cNvPr id="6" name="Content Placeholder 7"/>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2907" y="1668080"/>
            <a:ext cx="2748493" cy="4525963"/>
          </a:xfrm>
          <a:prstGeom prst="rect">
            <a:avLst/>
          </a:prstGeom>
          <a:ln>
            <a:solidFill>
              <a:schemeClr val="bg1"/>
            </a:solidFill>
          </a:ln>
        </p:spPr>
      </p:pic>
      <p:sp>
        <p:nvSpPr>
          <p:cNvPr id="14" name="5-Point Star 13"/>
          <p:cNvSpPr>
            <a:spLocks noChangeAspect="1"/>
          </p:cNvSpPr>
          <p:nvPr/>
        </p:nvSpPr>
        <p:spPr>
          <a:xfrm>
            <a:off x="2310247" y="3875362"/>
            <a:ext cx="106611" cy="102662"/>
          </a:xfrm>
          <a:prstGeom prst="star5">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2"/>
              </a:solidFill>
            </a:endParaRPr>
          </a:p>
        </p:txBody>
      </p:sp>
      <p:pic>
        <p:nvPicPr>
          <p:cNvPr id="17"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58718" y="1676400"/>
            <a:ext cx="4324350" cy="3267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Oval 2"/>
          <p:cNvSpPr/>
          <p:nvPr/>
        </p:nvSpPr>
        <p:spPr>
          <a:xfrm>
            <a:off x="2438400" y="4894556"/>
            <a:ext cx="457200" cy="343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21932" y="5224046"/>
            <a:ext cx="4864868" cy="830997"/>
          </a:xfrm>
          <a:prstGeom prst="rect">
            <a:avLst/>
          </a:prstGeom>
          <a:noFill/>
        </p:spPr>
        <p:txBody>
          <a:bodyPr wrap="square" rtlCol="0">
            <a:spAutoFit/>
          </a:bodyPr>
          <a:lstStyle/>
          <a:p>
            <a:r>
              <a:rPr lang="en-US" sz="1600" dirty="0" smtClean="0">
                <a:solidFill>
                  <a:srgbClr val="FFFFFF"/>
                </a:solidFill>
              </a:rPr>
              <a:t>Scott County: Among the state’s 92 </a:t>
            </a:r>
            <a:r>
              <a:rPr lang="en-US" sz="1600" dirty="0">
                <a:solidFill>
                  <a:srgbClr val="FFFFFF"/>
                </a:solidFill>
              </a:rPr>
              <a:t>c</a:t>
            </a:r>
            <a:r>
              <a:rPr lang="en-US" sz="1600" dirty="0" smtClean="0">
                <a:solidFill>
                  <a:srgbClr val="FFFFFF"/>
                </a:solidFill>
              </a:rPr>
              <a:t>ounties, ranked 92</a:t>
            </a:r>
            <a:r>
              <a:rPr lang="en-US" sz="1600" baseline="30000" dirty="0" smtClean="0">
                <a:solidFill>
                  <a:srgbClr val="FFFFFF"/>
                </a:solidFill>
              </a:rPr>
              <a:t>nd</a:t>
            </a:r>
            <a:r>
              <a:rPr lang="en-US" sz="1600" dirty="0" smtClean="0">
                <a:solidFill>
                  <a:srgbClr val="FFFFFF"/>
                </a:solidFill>
              </a:rPr>
              <a:t> in a variety of health and </a:t>
            </a:r>
          </a:p>
          <a:p>
            <a:r>
              <a:rPr lang="en-US" sz="1600" dirty="0" smtClean="0">
                <a:solidFill>
                  <a:srgbClr val="FFFFFF"/>
                </a:solidFill>
              </a:rPr>
              <a:t>social indicators, including life expectancy</a:t>
            </a:r>
            <a:endParaRPr lang="en-US" sz="1600" dirty="0">
              <a:solidFill>
                <a:srgbClr val="FFFFFF"/>
              </a:solidFill>
            </a:endParaRPr>
          </a:p>
        </p:txBody>
      </p:sp>
      <p:cxnSp>
        <p:nvCxnSpPr>
          <p:cNvPr id="20" name="Straight Arrow Connector 19"/>
          <p:cNvCxnSpPr/>
          <p:nvPr/>
        </p:nvCxnSpPr>
        <p:spPr>
          <a:xfrm flipH="1" flipV="1">
            <a:off x="2895600" y="5066196"/>
            <a:ext cx="990600" cy="2790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534319" y="3476135"/>
            <a:ext cx="15240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869464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0750"/>
            <a:ext cx="8229600" cy="1143000"/>
          </a:xfrm>
        </p:spPr>
        <p:txBody>
          <a:bodyPr/>
          <a:lstStyle/>
          <a:p>
            <a:r>
              <a:rPr lang="en-US" b="1" dirty="0" smtClean="0">
                <a:solidFill>
                  <a:srgbClr val="FFFFFF"/>
                </a:solidFill>
              </a:rPr>
              <a:t>Acknowledgements</a:t>
            </a:r>
            <a:endParaRPr lang="en-US" sz="4000" b="1" dirty="0">
              <a:solidFill>
                <a:srgbClr val="FFFFFF"/>
              </a:solidFill>
            </a:endParaRPr>
          </a:p>
        </p:txBody>
      </p:sp>
      <p:sp>
        <p:nvSpPr>
          <p:cNvPr id="11" name="Content Placeholder 10"/>
          <p:cNvSpPr>
            <a:spLocks noGrp="1"/>
          </p:cNvSpPr>
          <p:nvPr>
            <p:ph sz="half" idx="1"/>
          </p:nvPr>
        </p:nvSpPr>
        <p:spPr>
          <a:xfrm>
            <a:off x="533400" y="1388327"/>
            <a:ext cx="8051800" cy="4479073"/>
          </a:xfrm>
        </p:spPr>
        <p:txBody>
          <a:bodyPr/>
          <a:lstStyle/>
          <a:p>
            <a:r>
              <a:rPr lang="en-US" sz="2000" b="1" dirty="0" smtClean="0">
                <a:solidFill>
                  <a:schemeClr val="tx2"/>
                </a:solidFill>
              </a:rPr>
              <a:t>Scott </a:t>
            </a:r>
            <a:r>
              <a:rPr lang="en-US" sz="2000" b="1" dirty="0">
                <a:solidFill>
                  <a:schemeClr val="tx2"/>
                </a:solidFill>
              </a:rPr>
              <a:t>County Health Department</a:t>
            </a:r>
          </a:p>
          <a:p>
            <a:r>
              <a:rPr lang="en-US" sz="2000" b="1" dirty="0">
                <a:solidFill>
                  <a:schemeClr val="tx2"/>
                </a:solidFill>
              </a:rPr>
              <a:t>Clark County Health Department</a:t>
            </a:r>
          </a:p>
          <a:p>
            <a:r>
              <a:rPr lang="en-US" sz="2000" b="1" dirty="0">
                <a:solidFill>
                  <a:schemeClr val="tx2"/>
                </a:solidFill>
              </a:rPr>
              <a:t>Disease Intervention </a:t>
            </a:r>
            <a:r>
              <a:rPr lang="en-US" sz="2000" b="1" dirty="0" smtClean="0">
                <a:solidFill>
                  <a:schemeClr val="tx2"/>
                </a:solidFill>
              </a:rPr>
              <a:t>Specialists (EMAC states) </a:t>
            </a:r>
            <a:endParaRPr lang="en-US" sz="2000" b="1" dirty="0">
              <a:solidFill>
                <a:schemeClr val="tx2"/>
              </a:solidFill>
            </a:endParaRPr>
          </a:p>
          <a:p>
            <a:r>
              <a:rPr lang="en-US" sz="2000" b="1" dirty="0" smtClean="0">
                <a:solidFill>
                  <a:schemeClr val="tx2"/>
                </a:solidFill>
              </a:rPr>
              <a:t>Foundations Family Medicine </a:t>
            </a:r>
          </a:p>
          <a:p>
            <a:r>
              <a:rPr lang="en-US" sz="2000" b="1" dirty="0" smtClean="0">
                <a:solidFill>
                  <a:schemeClr val="tx2"/>
                </a:solidFill>
              </a:rPr>
              <a:t>Indiana University, </a:t>
            </a:r>
            <a:r>
              <a:rPr lang="en-US" sz="2000" b="1" dirty="0">
                <a:solidFill>
                  <a:schemeClr val="tx2"/>
                </a:solidFill>
              </a:rPr>
              <a:t>Division of Infectious Diseases</a:t>
            </a:r>
          </a:p>
          <a:p>
            <a:r>
              <a:rPr lang="en-US" sz="2000" b="1" dirty="0" smtClean="0">
                <a:solidFill>
                  <a:schemeClr val="tx2"/>
                </a:solidFill>
              </a:rPr>
              <a:t>University </a:t>
            </a:r>
            <a:r>
              <a:rPr lang="en-US" sz="2000" b="1" dirty="0">
                <a:solidFill>
                  <a:schemeClr val="tx2"/>
                </a:solidFill>
              </a:rPr>
              <a:t>of </a:t>
            </a:r>
            <a:r>
              <a:rPr lang="en-US" sz="2000" b="1" dirty="0" smtClean="0">
                <a:solidFill>
                  <a:schemeClr val="tx2"/>
                </a:solidFill>
              </a:rPr>
              <a:t>Louisville, </a:t>
            </a:r>
            <a:r>
              <a:rPr lang="en-US" sz="2000" b="1" dirty="0">
                <a:solidFill>
                  <a:schemeClr val="tx2"/>
                </a:solidFill>
              </a:rPr>
              <a:t>Division of Infectious </a:t>
            </a:r>
            <a:r>
              <a:rPr lang="en-US" sz="2000" b="1" dirty="0" smtClean="0">
                <a:solidFill>
                  <a:schemeClr val="tx2"/>
                </a:solidFill>
              </a:rPr>
              <a:t>Diseases</a:t>
            </a:r>
          </a:p>
          <a:p>
            <a:r>
              <a:rPr lang="en-US" sz="2000" b="1" dirty="0" smtClean="0">
                <a:solidFill>
                  <a:schemeClr val="tx2"/>
                </a:solidFill>
              </a:rPr>
              <a:t>CDC </a:t>
            </a:r>
          </a:p>
          <a:p>
            <a:pPr lvl="1"/>
            <a:r>
              <a:rPr lang="en-US" sz="1600" b="1" dirty="0" smtClean="0">
                <a:solidFill>
                  <a:schemeClr val="tx2"/>
                </a:solidFill>
              </a:rPr>
              <a:t>Division of STD Prevention</a:t>
            </a:r>
          </a:p>
          <a:p>
            <a:pPr lvl="1"/>
            <a:r>
              <a:rPr lang="en-US" sz="1600" b="1" dirty="0" smtClean="0">
                <a:solidFill>
                  <a:schemeClr val="tx2"/>
                </a:solidFill>
              </a:rPr>
              <a:t>Division of HIV/AIDS Prevention (DHAP)</a:t>
            </a:r>
          </a:p>
          <a:p>
            <a:pPr lvl="1"/>
            <a:r>
              <a:rPr lang="en-US" sz="1600" b="1" dirty="0" smtClean="0">
                <a:solidFill>
                  <a:schemeClr val="tx2"/>
                </a:solidFill>
              </a:rPr>
              <a:t>Division of Viral Hepatitis (DVH)</a:t>
            </a:r>
          </a:p>
          <a:p>
            <a:pPr lvl="1"/>
            <a:r>
              <a:rPr lang="en-US" sz="1600" b="1" dirty="0" smtClean="0">
                <a:solidFill>
                  <a:schemeClr val="tx2"/>
                </a:solidFill>
              </a:rPr>
              <a:t>Epidemic Intelligence Service (EIS) Program Office</a:t>
            </a:r>
            <a:endParaRPr lang="en-US" sz="2000" b="1" dirty="0" smtClean="0">
              <a:solidFill>
                <a:schemeClr val="tx2"/>
              </a:solidFill>
            </a:endParaRPr>
          </a:p>
          <a:p>
            <a:r>
              <a:rPr lang="en-US" sz="2000" b="1" dirty="0" smtClean="0">
                <a:solidFill>
                  <a:schemeClr val="tx2"/>
                </a:solidFill>
              </a:rPr>
              <a:t>Indiana Department of Mental Health and Addiction (DMHA)</a:t>
            </a:r>
          </a:p>
          <a:p>
            <a:r>
              <a:rPr lang="en-US" sz="2000" b="1" dirty="0" smtClean="0">
                <a:solidFill>
                  <a:schemeClr val="tx2"/>
                </a:solidFill>
              </a:rPr>
              <a:t>Indiana State Department of Health (ISDH)</a:t>
            </a:r>
          </a:p>
          <a:p>
            <a:endParaRPr lang="en-US" sz="2000" dirty="0">
              <a:solidFill>
                <a:schemeClr val="tx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19380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464028"/>
            <a:ext cx="8058150" cy="2393972"/>
          </a:xfrm>
        </p:spPr>
        <p:txBody>
          <a:bodyPr>
            <a:normAutofit fontScale="90000"/>
          </a:bodyPr>
          <a:lstStyle/>
          <a:p>
            <a:r>
              <a:rPr lang="en-US" dirty="0" smtClean="0"/>
              <a:t>Austin Update</a:t>
            </a:r>
            <a:br>
              <a:rPr lang="en-US" dirty="0" smtClean="0"/>
            </a:br>
            <a:r>
              <a:rPr lang="en-US" sz="5333" dirty="0" smtClean="0"/>
              <a:t>Will Cooke, MD </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smtClean="0"/>
              <a:t>October, 2015</a:t>
            </a:r>
            <a:endParaRPr lang="en-US"/>
          </a:p>
        </p:txBody>
      </p:sp>
      <p:pic>
        <p:nvPicPr>
          <p:cNvPr id="4" name="Picture 3"/>
          <p:cNvPicPr>
            <a:picLocks noChangeAspect="1"/>
          </p:cNvPicPr>
          <p:nvPr/>
        </p:nvPicPr>
        <p:blipFill rotWithShape="1">
          <a:blip r:embed="rId2"/>
          <a:srcRect l="11028" t="4446" r="6074" b="10234"/>
          <a:stretch/>
        </p:blipFill>
        <p:spPr>
          <a:xfrm>
            <a:off x="2" y="0"/>
            <a:ext cx="5762837" cy="4448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9746237"/>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6096000" cy="609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781428"/>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we've done</a:t>
            </a:r>
            <a:r>
              <a:rPr lang="is-IS" dirty="0" smtClean="0"/>
              <a:t>…</a:t>
            </a:r>
            <a:endParaRPr lang="en-US" dirty="0"/>
          </a:p>
        </p:txBody>
      </p:sp>
      <p:sp>
        <p:nvSpPr>
          <p:cNvPr id="3" name="Content Placeholder 2"/>
          <p:cNvSpPr>
            <a:spLocks noGrp="1"/>
          </p:cNvSpPr>
          <p:nvPr>
            <p:ph idx="1"/>
          </p:nvPr>
        </p:nvSpPr>
        <p:spPr/>
        <p:txBody>
          <a:bodyPr/>
          <a:lstStyle/>
          <a:p>
            <a:r>
              <a:rPr lang="en-US" dirty="0" smtClean="0"/>
              <a:t>No medical provider in Austin prior to opening practice. </a:t>
            </a:r>
          </a:p>
          <a:p>
            <a:r>
              <a:rPr lang="en-US" dirty="0" smtClean="0"/>
              <a:t>Opened solo practice in 2004. </a:t>
            </a:r>
          </a:p>
          <a:p>
            <a:r>
              <a:rPr lang="en-US" dirty="0" smtClean="0"/>
              <a:t>Worked with ISDH to get Scott and Washington Counties HRSA designated as underserved. </a:t>
            </a:r>
          </a:p>
          <a:p>
            <a:r>
              <a:rPr lang="en-US" dirty="0" smtClean="0"/>
              <a:t>Converted to RHC in 2006. </a:t>
            </a:r>
          </a:p>
          <a:p>
            <a:r>
              <a:rPr lang="en-US" dirty="0" smtClean="0"/>
              <a:t>Seen many services come and go.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8480249"/>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we've done</a:t>
            </a:r>
            <a:r>
              <a:rPr lang="is-IS" dirty="0" smtClean="0"/>
              <a:t>…</a:t>
            </a:r>
            <a:endParaRPr lang="en-US" dirty="0"/>
          </a:p>
        </p:txBody>
      </p:sp>
      <p:sp>
        <p:nvSpPr>
          <p:cNvPr id="3" name="Content Placeholder 2"/>
          <p:cNvSpPr>
            <a:spLocks noGrp="1"/>
          </p:cNvSpPr>
          <p:nvPr>
            <p:ph idx="1"/>
          </p:nvPr>
        </p:nvSpPr>
        <p:spPr/>
        <p:txBody>
          <a:bodyPr/>
          <a:lstStyle/>
          <a:p>
            <a:r>
              <a:rPr lang="en-US" dirty="0"/>
              <a:t>My staff has remained open and nonjudgemental. </a:t>
            </a:r>
          </a:p>
          <a:p>
            <a:r>
              <a:rPr lang="en-US" dirty="0" smtClean="0"/>
              <a:t>We understand the local subculture. </a:t>
            </a:r>
          </a:p>
          <a:p>
            <a:r>
              <a:rPr lang="en-US" dirty="0" smtClean="0"/>
              <a:t>We were serving the poor, underserved, and hurting people of Austin long before the lights and cameras came. </a:t>
            </a:r>
          </a:p>
          <a:p>
            <a:r>
              <a:rPr lang="en-US" dirty="0"/>
              <a:t>We've EARNED the trust of our community. </a:t>
            </a:r>
          </a:p>
          <a:p>
            <a:endParaRPr lang="en-US" dirty="0" smtClean="0"/>
          </a:p>
          <a:p>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4045152"/>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381000"/>
            <a:ext cx="6096000" cy="609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332061"/>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we've done</a:t>
            </a:r>
            <a:r>
              <a:rPr lang="is-I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When the HIV outbreak hit, we knew what needed to happen. </a:t>
            </a:r>
          </a:p>
          <a:p>
            <a:r>
              <a:rPr lang="en-US" dirty="0" smtClean="0"/>
              <a:t>Met with ISDH early on and described what we needed from the state:</a:t>
            </a:r>
          </a:p>
          <a:p>
            <a:pPr lvl="1"/>
            <a:r>
              <a:rPr lang="en-US" dirty="0" smtClean="0"/>
              <a:t>Local response, integrated with trusted local services</a:t>
            </a:r>
          </a:p>
          <a:p>
            <a:pPr lvl="1"/>
            <a:r>
              <a:rPr lang="en-US" dirty="0" smtClean="0"/>
              <a:t>Patient centered–we need to listen to the needs of those we are trying to help. We cannot help by making isolated decisions on what people need without engaging them. </a:t>
            </a:r>
          </a:p>
          <a:p>
            <a:pPr lvl="1"/>
            <a:r>
              <a:rPr lang="en-US" dirty="0" smtClean="0"/>
              <a:t>Sustainable– access to insurance and not dependent on emergency funding. </a:t>
            </a:r>
            <a:endParaRPr lang="en-US" dirty="0"/>
          </a:p>
          <a:p>
            <a:pPr lvl="1"/>
            <a:r>
              <a:rPr lang="en-US" dirty="0" smtClean="0"/>
              <a:t>The concept of a "One-Stop-Shop"</a:t>
            </a:r>
          </a:p>
          <a:p>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3882629"/>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158875"/>
          </a:xfrm>
        </p:spPr>
        <p:txBody>
          <a:bodyPr/>
          <a:lstStyle/>
          <a:p>
            <a:r>
              <a:rPr lang="en-US" dirty="0" smtClean="0"/>
              <a:t>What we've done</a:t>
            </a:r>
            <a:r>
              <a:rPr lang="is-IS" dirty="0" smtClean="0"/>
              <a:t>…</a:t>
            </a:r>
            <a:endParaRPr lang="en-US" dirty="0"/>
          </a:p>
        </p:txBody>
      </p:sp>
      <p:sp>
        <p:nvSpPr>
          <p:cNvPr id="5" name="Text Placeholder 4"/>
          <p:cNvSpPr>
            <a:spLocks noGrp="1"/>
          </p:cNvSpPr>
          <p:nvPr>
            <p:ph type="body" idx="1"/>
          </p:nvPr>
        </p:nvSpPr>
        <p:spPr>
          <a:xfrm>
            <a:off x="840001" y="1524003"/>
            <a:ext cx="7676541" cy="761999"/>
          </a:xfrm>
        </p:spPr>
        <p:txBody>
          <a:bodyPr>
            <a:noAutofit/>
          </a:bodyPr>
          <a:lstStyle/>
          <a:p>
            <a:pPr algn="ctr"/>
            <a:r>
              <a:rPr lang="en-US" sz="3400" dirty="0"/>
              <a:t>Many diverse groups came together to develop a comprehensive, local response. </a:t>
            </a:r>
          </a:p>
        </p:txBody>
      </p:sp>
      <p:sp>
        <p:nvSpPr>
          <p:cNvPr id="3" name="Content Placeholder 2"/>
          <p:cNvSpPr>
            <a:spLocks noGrp="1"/>
          </p:cNvSpPr>
          <p:nvPr>
            <p:ph sz="half" idx="2"/>
          </p:nvPr>
        </p:nvSpPr>
        <p:spPr>
          <a:xfrm>
            <a:off x="629842" y="2286003"/>
            <a:ext cx="3979071" cy="4571999"/>
          </a:xfrm>
        </p:spPr>
        <p:txBody>
          <a:bodyPr>
            <a:normAutofit lnSpcReduction="10000"/>
          </a:bodyPr>
          <a:lstStyle/>
          <a:p>
            <a:pPr lvl="1"/>
            <a:r>
              <a:rPr lang="en-US" dirty="0" smtClean="0"/>
              <a:t>ISDH</a:t>
            </a:r>
          </a:p>
          <a:p>
            <a:pPr lvl="1"/>
            <a:r>
              <a:rPr lang="en-US" dirty="0" smtClean="0"/>
              <a:t>AIDS Healthcare Foundation</a:t>
            </a:r>
          </a:p>
          <a:p>
            <a:pPr lvl="1"/>
            <a:r>
              <a:rPr lang="en-US" dirty="0" smtClean="0"/>
              <a:t>IU Health</a:t>
            </a:r>
          </a:p>
          <a:p>
            <a:pPr lvl="1"/>
            <a:r>
              <a:rPr lang="en-US" dirty="0" err="1" smtClean="0"/>
              <a:t>Lifespring</a:t>
            </a:r>
            <a:endParaRPr lang="en-US" dirty="0" smtClean="0"/>
          </a:p>
          <a:p>
            <a:pPr lvl="1"/>
            <a:r>
              <a:rPr lang="en-US" dirty="0" smtClean="0"/>
              <a:t>Centerstone</a:t>
            </a:r>
          </a:p>
          <a:p>
            <a:pPr lvl="1"/>
            <a:r>
              <a:rPr lang="en-US" dirty="0" smtClean="0"/>
              <a:t>SAMHSA</a:t>
            </a:r>
          </a:p>
          <a:p>
            <a:pPr lvl="1"/>
            <a:r>
              <a:rPr lang="en-US" dirty="0" smtClean="0"/>
              <a:t>Scott Co Health Department</a:t>
            </a:r>
          </a:p>
          <a:p>
            <a:pPr lvl="1"/>
            <a:r>
              <a:rPr lang="en-US" dirty="0" smtClean="0"/>
              <a:t>Attorney General's office </a:t>
            </a:r>
          </a:p>
          <a:p>
            <a:pPr lvl="1"/>
            <a:r>
              <a:rPr lang="en-US" dirty="0" smtClean="0"/>
              <a:t>MATEC</a:t>
            </a:r>
          </a:p>
          <a:p>
            <a:pPr lvl="1"/>
            <a:r>
              <a:rPr lang="en-US" dirty="0"/>
              <a:t>American Academy of </a:t>
            </a:r>
            <a:r>
              <a:rPr lang="en-US" dirty="0" smtClean="0"/>
              <a:t>Addiction </a:t>
            </a:r>
            <a:r>
              <a:rPr lang="en-US" dirty="0"/>
              <a:t>Medicine</a:t>
            </a:r>
          </a:p>
          <a:p>
            <a:pPr lvl="1"/>
            <a:endParaRPr lang="en-US" dirty="0" smtClean="0"/>
          </a:p>
          <a:p>
            <a:pPr lvl="1"/>
            <a:endParaRPr lang="en-US" dirty="0" smtClean="0"/>
          </a:p>
        </p:txBody>
      </p:sp>
      <p:sp>
        <p:nvSpPr>
          <p:cNvPr id="7" name="Content Placeholder 6"/>
          <p:cNvSpPr>
            <a:spLocks noGrp="1"/>
          </p:cNvSpPr>
          <p:nvPr>
            <p:ph sz="quarter" idx="4"/>
          </p:nvPr>
        </p:nvSpPr>
        <p:spPr>
          <a:xfrm>
            <a:off x="4739881" y="2438404"/>
            <a:ext cx="3776661" cy="4571999"/>
          </a:xfrm>
        </p:spPr>
        <p:txBody>
          <a:bodyPr>
            <a:noAutofit/>
          </a:bodyPr>
          <a:lstStyle/>
          <a:p>
            <a:r>
              <a:rPr lang="en-US" sz="2400" dirty="0" smtClean="0"/>
              <a:t>City of Austin</a:t>
            </a:r>
          </a:p>
          <a:p>
            <a:r>
              <a:rPr lang="en-US" sz="2400" dirty="0" smtClean="0"/>
              <a:t>Mental Health America Indiana</a:t>
            </a:r>
          </a:p>
          <a:p>
            <a:r>
              <a:rPr lang="en-US" sz="2400" dirty="0" smtClean="0"/>
              <a:t>Hope 2 Others Ministry</a:t>
            </a:r>
          </a:p>
          <a:p>
            <a:r>
              <a:rPr lang="en-US" sz="2400" dirty="0" smtClean="0"/>
              <a:t>Oasis of Hope</a:t>
            </a:r>
          </a:p>
          <a:p>
            <a:r>
              <a:rPr lang="en-US" sz="2400" dirty="0" smtClean="0"/>
              <a:t>Southern Indiana Treatment Center</a:t>
            </a:r>
          </a:p>
          <a:p>
            <a:r>
              <a:rPr lang="en-US" sz="2400" dirty="0" smtClean="0"/>
              <a:t>The ECHO Project</a:t>
            </a:r>
          </a:p>
          <a:p>
            <a:pPr marL="228600" lvl="1">
              <a:spcBef>
                <a:spcPts val="1000"/>
              </a:spcBef>
            </a:pPr>
            <a:r>
              <a:rPr lang="en-US" dirty="0" smtClean="0"/>
              <a:t>DMHA</a:t>
            </a:r>
            <a:endParaRPr lang="en-US" dirty="0"/>
          </a:p>
          <a:p>
            <a:r>
              <a:rPr lang="en-US" sz="2400" dirty="0" smtClean="0"/>
              <a:t>Many others</a:t>
            </a:r>
            <a:endParaRPr lang="en-US" sz="2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580784"/>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7530" y="500532"/>
            <a:ext cx="7986059" cy="798605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8675683"/>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6096000" cy="609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2668622"/>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1143000"/>
          </a:xfrm>
        </p:spPr>
        <p:txBody>
          <a:bodyPr/>
          <a:lstStyle/>
          <a:p>
            <a:r>
              <a:rPr lang="en-US" sz="3200" dirty="0" smtClean="0">
                <a:solidFill>
                  <a:srgbClr val="FFFFFF"/>
                </a:solidFill>
              </a:rPr>
              <a:t>Drug Use among of HIV-infected cases</a:t>
            </a:r>
            <a:endParaRPr lang="en-US" sz="3200" dirty="0">
              <a:solidFill>
                <a:srgbClr val="FFFFFF"/>
              </a:solidFill>
            </a:endParaRPr>
          </a:p>
        </p:txBody>
      </p:sp>
      <p:sp>
        <p:nvSpPr>
          <p:cNvPr id="3" name="Content Placeholder 2"/>
          <p:cNvSpPr>
            <a:spLocks noGrp="1"/>
          </p:cNvSpPr>
          <p:nvPr>
            <p:ph idx="1"/>
          </p:nvPr>
        </p:nvSpPr>
        <p:spPr>
          <a:xfrm>
            <a:off x="533400" y="1295400"/>
            <a:ext cx="8229600" cy="4191000"/>
          </a:xfrm>
        </p:spPr>
        <p:txBody>
          <a:bodyPr/>
          <a:lstStyle/>
          <a:p>
            <a:pPr>
              <a:buClr>
                <a:schemeClr val="accent4"/>
              </a:buClr>
            </a:pPr>
            <a:r>
              <a:rPr lang="en-US" sz="2000" dirty="0" smtClean="0">
                <a:solidFill>
                  <a:srgbClr val="FFFFFF"/>
                </a:solidFill>
              </a:rPr>
              <a:t>Primarily </a:t>
            </a:r>
            <a:r>
              <a:rPr lang="en-US" sz="2000" dirty="0" err="1" smtClean="0">
                <a:solidFill>
                  <a:srgbClr val="FFFFFF"/>
                </a:solidFill>
              </a:rPr>
              <a:t>Opana</a:t>
            </a:r>
            <a:r>
              <a:rPr lang="en-US" sz="2000" dirty="0" smtClean="0">
                <a:solidFill>
                  <a:srgbClr val="FFFFFF"/>
                </a:solidFill>
              </a:rPr>
              <a:t> (some methamphetamine and heroin) </a:t>
            </a:r>
          </a:p>
          <a:p>
            <a:pPr>
              <a:buClr>
                <a:schemeClr val="accent4"/>
              </a:buClr>
            </a:pPr>
            <a:r>
              <a:rPr lang="en-US" sz="2000" dirty="0" smtClean="0">
                <a:solidFill>
                  <a:srgbClr val="FFFFFF"/>
                </a:solidFill>
              </a:rPr>
              <a:t>Multigenerational</a:t>
            </a:r>
          </a:p>
          <a:p>
            <a:pPr>
              <a:buClr>
                <a:schemeClr val="accent4"/>
              </a:buClr>
            </a:pPr>
            <a:r>
              <a:rPr lang="en-US" sz="2000" dirty="0" smtClean="0">
                <a:solidFill>
                  <a:srgbClr val="FFFFFF"/>
                </a:solidFill>
              </a:rPr>
              <a:t>Sharing of injection equipment common</a:t>
            </a:r>
          </a:p>
          <a:p>
            <a:pPr>
              <a:buClr>
                <a:schemeClr val="accent4"/>
              </a:buClr>
            </a:pPr>
            <a:r>
              <a:rPr lang="en-US" sz="2000" dirty="0" smtClean="0">
                <a:solidFill>
                  <a:srgbClr val="FFFFFF"/>
                </a:solidFill>
              </a:rPr>
              <a:t>Daily injections: 2-20</a:t>
            </a:r>
          </a:p>
          <a:p>
            <a:pPr>
              <a:buClr>
                <a:schemeClr val="accent4"/>
              </a:buClr>
            </a:pPr>
            <a:r>
              <a:rPr lang="en-US" sz="2000" dirty="0" smtClean="0">
                <a:solidFill>
                  <a:srgbClr val="FFFFFF"/>
                </a:solidFill>
              </a:rPr>
              <a:t>Number of partners: 1-6 per injection event</a:t>
            </a:r>
          </a:p>
        </p:txBody>
      </p:sp>
      <p:sp>
        <p:nvSpPr>
          <p:cNvPr id="6" name="Text Placeholder 3"/>
          <p:cNvSpPr>
            <a:spLocks noGrp="1"/>
          </p:cNvSpPr>
          <p:nvPr>
            <p:ph type="body" sz="quarter" idx="10"/>
          </p:nvPr>
        </p:nvSpPr>
        <p:spPr>
          <a:xfrm>
            <a:off x="304800" y="5791200"/>
            <a:ext cx="8686800" cy="609600"/>
          </a:xfrm>
        </p:spPr>
        <p:txBody>
          <a:bodyPr/>
          <a:lstStyle/>
          <a:p>
            <a:r>
              <a:rPr lang="en-US" sz="1050" dirty="0" smtClean="0"/>
              <a:t>Early Release, MMWR </a:t>
            </a:r>
            <a:r>
              <a:rPr lang="en-US" sz="1050" dirty="0" err="1" smtClean="0"/>
              <a:t>Morb</a:t>
            </a:r>
            <a:r>
              <a:rPr lang="en-US" sz="1050" dirty="0" smtClean="0"/>
              <a:t> Mortal </a:t>
            </a:r>
            <a:r>
              <a:rPr lang="en-US" sz="1050" dirty="0" err="1" smtClean="0"/>
              <a:t>Wkly</a:t>
            </a:r>
            <a:r>
              <a:rPr lang="en-US" sz="1050" dirty="0" smtClean="0"/>
              <a:t> Report 2015, April 24, 2015</a:t>
            </a:r>
            <a:endParaRPr lang="en-US" sz="1050" dirty="0"/>
          </a:p>
        </p:txBody>
      </p:sp>
      <p:pic>
        <p:nvPicPr>
          <p:cNvPr id="4" name="Picture 3"/>
          <p:cNvPicPr>
            <a:picLocks noChangeAspect="1"/>
          </p:cNvPicPr>
          <p:nvPr/>
        </p:nvPicPr>
        <p:blipFill>
          <a:blip r:embed="rId3"/>
          <a:stretch>
            <a:fillRect/>
          </a:stretch>
        </p:blipFill>
        <p:spPr>
          <a:xfrm>
            <a:off x="2133600" y="3505200"/>
            <a:ext cx="4617513" cy="219275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213107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are doing</a:t>
            </a:r>
            <a:r>
              <a:rPr lang="is-IS"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Primary care based and integrated HIV/HCV care</a:t>
            </a:r>
          </a:p>
          <a:p>
            <a:pPr lvl="1"/>
            <a:r>
              <a:rPr lang="en-US" dirty="0" smtClean="0"/>
              <a:t>MATEC clinical scholar program </a:t>
            </a:r>
          </a:p>
          <a:p>
            <a:pPr lvl="1"/>
            <a:r>
              <a:rPr lang="en-US" dirty="0" smtClean="0"/>
              <a:t>The ECHO Project</a:t>
            </a:r>
          </a:p>
          <a:p>
            <a:pPr lvl="1"/>
            <a:r>
              <a:rPr lang="en-US" dirty="0" smtClean="0"/>
              <a:t>Mobile outreach, testing, and linkage to care</a:t>
            </a:r>
          </a:p>
          <a:p>
            <a:r>
              <a:rPr lang="en-US" dirty="0" smtClean="0"/>
              <a:t>On site behavioral health integrated into our practice</a:t>
            </a:r>
          </a:p>
          <a:p>
            <a:r>
              <a:rPr lang="en-US" dirty="0" smtClean="0"/>
              <a:t>SBIRT</a:t>
            </a:r>
          </a:p>
          <a:p>
            <a:r>
              <a:rPr lang="en-US" dirty="0" smtClean="0"/>
              <a:t>On site PEER Recovery Couch group sessions for addiction </a:t>
            </a:r>
          </a:p>
          <a:p>
            <a:r>
              <a:rPr lang="en-US" dirty="0" smtClean="0"/>
              <a:t>Full spectrum primary care including enhanced specialized services in several areas including Woman's health,  obstetrics, endocrinology, and HIV/HCV care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4861153"/>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are doing</a:t>
            </a:r>
            <a:r>
              <a:rPr lang="is-IS" dirty="0" smtClean="0"/>
              <a:t>…</a:t>
            </a:r>
            <a:endParaRPr lang="en-US" dirty="0"/>
          </a:p>
        </p:txBody>
      </p:sp>
      <p:sp>
        <p:nvSpPr>
          <p:cNvPr id="3" name="Content Placeholder 2"/>
          <p:cNvSpPr>
            <a:spLocks noGrp="1"/>
          </p:cNvSpPr>
          <p:nvPr>
            <p:ph idx="1"/>
          </p:nvPr>
        </p:nvSpPr>
        <p:spPr/>
        <p:txBody>
          <a:bodyPr/>
          <a:lstStyle/>
          <a:p>
            <a:r>
              <a:rPr lang="en-US" dirty="0" smtClean="0"/>
              <a:t>Partnership with AIDS Healthcare Foundation</a:t>
            </a:r>
          </a:p>
          <a:p>
            <a:pPr lvl="1"/>
            <a:r>
              <a:rPr lang="en-US" dirty="0" smtClean="0"/>
              <a:t>Mobile clinic</a:t>
            </a:r>
          </a:p>
          <a:p>
            <a:pPr lvl="1"/>
            <a:r>
              <a:rPr lang="en-US" dirty="0" smtClean="0"/>
              <a:t>Food assistance in the community and local ministries </a:t>
            </a:r>
          </a:p>
          <a:p>
            <a:pPr lvl="1"/>
            <a:r>
              <a:rPr lang="en-US" dirty="0" smtClean="0"/>
              <a:t>Expanded staffing to better engage patients</a:t>
            </a:r>
          </a:p>
          <a:p>
            <a:pPr lvl="1"/>
            <a:r>
              <a:rPr lang="en-US" dirty="0" smtClean="0"/>
              <a:t>Staff training </a:t>
            </a:r>
          </a:p>
          <a:p>
            <a:pPr lvl="1"/>
            <a:r>
              <a:rPr lang="en-US" dirty="0" smtClean="0"/>
              <a:t>Commitment to using and supporting local resources</a:t>
            </a:r>
          </a:p>
          <a:p>
            <a:pPr lvl="1"/>
            <a:r>
              <a:rPr lang="en-US" dirty="0" smtClean="0"/>
              <a:t>Support for my training and consulting needs</a:t>
            </a:r>
          </a:p>
          <a:p>
            <a:pPr lvl="1"/>
            <a:r>
              <a:rPr lang="en-US" dirty="0" smtClean="0"/>
              <a:t>Establishment of a medication access point</a:t>
            </a:r>
          </a:p>
          <a:p>
            <a:pPr lvl="1"/>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3063410"/>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6096000" cy="609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0075261"/>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are doing next</a:t>
            </a:r>
            <a:r>
              <a:rPr lang="is-IS" dirty="0"/>
              <a:t>…</a:t>
            </a:r>
            <a:endParaRPr lang="en-US" dirty="0"/>
          </a:p>
        </p:txBody>
      </p:sp>
      <p:sp>
        <p:nvSpPr>
          <p:cNvPr id="3" name="Content Placeholder 2"/>
          <p:cNvSpPr>
            <a:spLocks noGrp="1"/>
          </p:cNvSpPr>
          <p:nvPr>
            <p:ph idx="1"/>
          </p:nvPr>
        </p:nvSpPr>
        <p:spPr/>
        <p:txBody>
          <a:bodyPr/>
          <a:lstStyle/>
          <a:p>
            <a:r>
              <a:rPr lang="en-US" dirty="0" smtClean="0"/>
              <a:t>Access to care:</a:t>
            </a:r>
          </a:p>
          <a:p>
            <a:pPr lvl="1"/>
            <a:r>
              <a:rPr lang="en-US" dirty="0"/>
              <a:t>B</a:t>
            </a:r>
            <a:r>
              <a:rPr lang="en-US" dirty="0" smtClean="0"/>
              <a:t>etter care coordination</a:t>
            </a:r>
          </a:p>
          <a:p>
            <a:pPr lvl="1"/>
            <a:r>
              <a:rPr lang="en-US" dirty="0" smtClean="0"/>
              <a:t>More insurance navigation</a:t>
            </a:r>
          </a:p>
          <a:p>
            <a:pPr lvl="1"/>
            <a:r>
              <a:rPr lang="en-US" dirty="0" smtClean="0"/>
              <a:t>Medication access point</a:t>
            </a:r>
            <a:endParaRPr lang="en-US" dirty="0"/>
          </a:p>
          <a:p>
            <a:r>
              <a:rPr lang="en-US" dirty="0" smtClean="0"/>
              <a:t>More addiction services</a:t>
            </a:r>
          </a:p>
          <a:p>
            <a:pPr lvl="1"/>
            <a:r>
              <a:rPr lang="en-US" dirty="0" smtClean="0"/>
              <a:t>Partnerships: Scott County coalition, DMHA, SAMHSA</a:t>
            </a:r>
          </a:p>
          <a:p>
            <a:pPr lvl="1"/>
            <a:r>
              <a:rPr lang="en-US" dirty="0" smtClean="0"/>
              <a:t>Enhanced access and training for </a:t>
            </a:r>
            <a:r>
              <a:rPr lang="en-US" dirty="0" err="1" smtClean="0"/>
              <a:t>Narcan</a:t>
            </a:r>
            <a:endParaRPr lang="en-US" dirty="0" smtClean="0"/>
          </a:p>
          <a:p>
            <a:pPr lvl="1"/>
            <a:r>
              <a:rPr lang="en-US" dirty="0" smtClean="0"/>
              <a:t>More access to mental health services and MAT</a:t>
            </a:r>
            <a:endParaRPr lang="en-US" dirty="0"/>
          </a:p>
          <a:p>
            <a:pPr lvl="1"/>
            <a:r>
              <a:rPr lang="en-US" dirty="0" smtClean="0"/>
              <a:t>Stigma reduction</a:t>
            </a:r>
          </a:p>
          <a:p>
            <a:pPr lvl="1"/>
            <a:r>
              <a:rPr lang="en-US" dirty="0" smtClean="0"/>
              <a:t>Greater integration of prevention and treatment </a:t>
            </a:r>
          </a:p>
          <a:p>
            <a:pPr lvl="1"/>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3012944"/>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are doing next</a:t>
            </a:r>
            <a:r>
              <a:rPr lang="is-IS" dirty="0" smtClean="0"/>
              <a:t>…</a:t>
            </a:r>
            <a:endParaRPr lang="en-US" dirty="0"/>
          </a:p>
        </p:txBody>
      </p:sp>
      <p:sp>
        <p:nvSpPr>
          <p:cNvPr id="3" name="Content Placeholder 2"/>
          <p:cNvSpPr>
            <a:spLocks noGrp="1"/>
          </p:cNvSpPr>
          <p:nvPr>
            <p:ph idx="1"/>
          </p:nvPr>
        </p:nvSpPr>
        <p:spPr/>
        <p:txBody>
          <a:bodyPr/>
          <a:lstStyle/>
          <a:p>
            <a:r>
              <a:rPr lang="en-US" dirty="0" smtClean="0"/>
              <a:t>Address the underlying root cause issues</a:t>
            </a:r>
          </a:p>
          <a:p>
            <a:pPr lvl="1"/>
            <a:r>
              <a:rPr lang="en-US" dirty="0" smtClean="0"/>
              <a:t>Childhood trauma</a:t>
            </a:r>
          </a:p>
          <a:p>
            <a:pPr lvl="1"/>
            <a:r>
              <a:rPr lang="en-US" dirty="0" smtClean="0"/>
              <a:t>Access to support services vs criminalization </a:t>
            </a:r>
          </a:p>
          <a:p>
            <a:pPr lvl="1"/>
            <a:r>
              <a:rPr lang="en-US" dirty="0" smtClean="0"/>
              <a:t>Generational poverty</a:t>
            </a:r>
          </a:p>
          <a:p>
            <a:pPr lvl="1"/>
            <a:r>
              <a:rPr lang="en-US" dirty="0" smtClean="0"/>
              <a:t>More access to education and job training</a:t>
            </a:r>
          </a:p>
          <a:p>
            <a:pPr lvl="1"/>
            <a:r>
              <a:rPr lang="en-US" dirty="0" smtClean="0"/>
              <a:t>More free time options and community support</a:t>
            </a:r>
          </a:p>
          <a:p>
            <a:pPr lvl="1"/>
            <a:r>
              <a:rPr lang="en-US" dirty="0" smtClean="0"/>
              <a:t>Better housing including transitional housing and shelters </a:t>
            </a:r>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218835"/>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6096000" cy="609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8251774"/>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are doing next</a:t>
            </a:r>
            <a:r>
              <a:rPr lang="is-IS" dirty="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Can seem overwhelming. I've had journalists start crying while talking about the level of generational pain and hopelessness witnessed in the lives of our patients. </a:t>
            </a:r>
          </a:p>
          <a:p>
            <a:r>
              <a:rPr lang="en-US" dirty="0" smtClean="0"/>
              <a:t>There is always hope. </a:t>
            </a:r>
          </a:p>
          <a:p>
            <a:pPr lvl="1"/>
            <a:r>
              <a:rPr lang="en-US" dirty="0" smtClean="0"/>
              <a:t>Former sex worker with AIDS. Nearing being virally suppressed with a significant rebound of her CD4 count. She has gone through rehab and is now being connected with resources. She has hope now. You can see it in her eyes. But we need more to offer her. </a:t>
            </a:r>
          </a:p>
          <a:p>
            <a:pPr lvl="1"/>
            <a:r>
              <a:rPr lang="en-US" dirty="0" smtClean="0"/>
              <a:t>Young man virally suppressed and healthy. Using a lot less,  mostly </a:t>
            </a:r>
            <a:r>
              <a:rPr lang="en-US" dirty="0" err="1" smtClean="0"/>
              <a:t>suboxone</a:t>
            </a:r>
            <a:r>
              <a:rPr lang="en-US" dirty="0" smtClean="0"/>
              <a:t> he can buy on the street. He is holding down a job now. And feels hopeful for the first time in a very long time. He needs support and access to addiction services to achieve full, sustained recovery.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5314701"/>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are doing next</a:t>
            </a:r>
            <a:r>
              <a:rPr lang="is-IS" dirty="0"/>
              <a:t>…</a:t>
            </a:r>
            <a:endParaRPr lang="en-US" dirty="0"/>
          </a:p>
        </p:txBody>
      </p:sp>
      <p:sp>
        <p:nvSpPr>
          <p:cNvPr id="3" name="Content Placeholder 2"/>
          <p:cNvSpPr>
            <a:spLocks noGrp="1"/>
          </p:cNvSpPr>
          <p:nvPr>
            <p:ph idx="1"/>
          </p:nvPr>
        </p:nvSpPr>
        <p:spPr/>
        <p:txBody>
          <a:bodyPr/>
          <a:lstStyle/>
          <a:p>
            <a:r>
              <a:rPr lang="en-US" dirty="0" smtClean="0"/>
              <a:t>Austin high school </a:t>
            </a:r>
          </a:p>
          <a:p>
            <a:pPr lvl="1"/>
            <a:r>
              <a:rPr lang="en-US" dirty="0"/>
              <a:t>H</a:t>
            </a:r>
            <a:r>
              <a:rPr lang="en-US" dirty="0" smtClean="0"/>
              <a:t>as gone from a less than 70% graduation rate to a 90% graduation rate. </a:t>
            </a:r>
          </a:p>
          <a:p>
            <a:pPr lvl="1"/>
            <a:r>
              <a:rPr lang="en-US" dirty="0" smtClean="0"/>
              <a:t>Has enhanced educational opportunities with access  to career ready training and college credit. </a:t>
            </a:r>
          </a:p>
          <a:p>
            <a:r>
              <a:rPr lang="en-US" dirty="0" smtClean="0"/>
              <a:t>We are making a difference. Over a decade of work, we have become our patients’ medical home. We are in many ways the only family some have. We are a safe place that accepts them wherever they are in life. We are a place of hope.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6393253"/>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6096000" cy="609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739932"/>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6096000" cy="6096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3877491"/>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Persons diagnosed with HIV infection: Descriptive Epidemiology (n=181)</a:t>
            </a:r>
            <a:endParaRPr lang="en-US" dirty="0">
              <a:solidFill>
                <a:srgbClr val="FFFFFF"/>
              </a:solidFill>
            </a:endParaRPr>
          </a:p>
        </p:txBody>
      </p:sp>
      <p:sp>
        <p:nvSpPr>
          <p:cNvPr id="3" name="Content Placeholder 2"/>
          <p:cNvSpPr>
            <a:spLocks noGrp="1"/>
          </p:cNvSpPr>
          <p:nvPr>
            <p:ph idx="1"/>
          </p:nvPr>
        </p:nvSpPr>
        <p:spPr/>
        <p:txBody>
          <a:bodyPr/>
          <a:lstStyle/>
          <a:p>
            <a:pPr lvl="1">
              <a:buNone/>
            </a:pPr>
            <a:endParaRPr lang="en-US" sz="800" dirty="0" smtClean="0">
              <a:solidFill>
                <a:srgbClr val="FFFFFF"/>
              </a:solidFill>
            </a:endParaRPr>
          </a:p>
          <a:p>
            <a:pPr lvl="1">
              <a:lnSpc>
                <a:spcPct val="110000"/>
              </a:lnSpc>
            </a:pPr>
            <a:endParaRPr lang="en-US" sz="800" dirty="0" smtClean="0">
              <a:solidFill>
                <a:srgbClr val="FFFFFF"/>
              </a:solidFill>
            </a:endParaRPr>
          </a:p>
          <a:p>
            <a:pPr>
              <a:buClr>
                <a:schemeClr val="accent4"/>
              </a:buClr>
            </a:pPr>
            <a:r>
              <a:rPr lang="en-US" b="0" dirty="0" smtClean="0">
                <a:solidFill>
                  <a:srgbClr val="FFFFFF"/>
                </a:solidFill>
              </a:rPr>
              <a:t>Demographics</a:t>
            </a:r>
          </a:p>
          <a:p>
            <a:pPr lvl="1">
              <a:buClr>
                <a:schemeClr val="accent4"/>
              </a:buClr>
            </a:pPr>
            <a:r>
              <a:rPr lang="en-US" dirty="0" smtClean="0">
                <a:solidFill>
                  <a:srgbClr val="FFFFFF"/>
                </a:solidFill>
              </a:rPr>
              <a:t>Median age 33 years, range 18-60 years</a:t>
            </a:r>
          </a:p>
          <a:p>
            <a:pPr lvl="1">
              <a:buClr>
                <a:schemeClr val="accent4"/>
              </a:buClr>
            </a:pPr>
            <a:r>
              <a:rPr lang="en-US" dirty="0" smtClean="0">
                <a:solidFill>
                  <a:srgbClr val="FFFFFF"/>
                </a:solidFill>
              </a:rPr>
              <a:t>57% male</a:t>
            </a:r>
          </a:p>
          <a:p>
            <a:pPr lvl="1">
              <a:buClr>
                <a:schemeClr val="accent4"/>
              </a:buClr>
            </a:pPr>
            <a:r>
              <a:rPr lang="en-US" dirty="0" smtClean="0">
                <a:solidFill>
                  <a:srgbClr val="FFFFFF"/>
                </a:solidFill>
              </a:rPr>
              <a:t>100% non-Hispanic white</a:t>
            </a:r>
          </a:p>
          <a:p>
            <a:pPr lvl="1">
              <a:buClr>
                <a:schemeClr val="accent4"/>
              </a:buClr>
            </a:pPr>
            <a:endParaRPr lang="en-US" dirty="0" smtClean="0">
              <a:solidFill>
                <a:srgbClr val="FFFFFF"/>
              </a:solidFill>
            </a:endParaRPr>
          </a:p>
          <a:p>
            <a:pPr>
              <a:buClr>
                <a:schemeClr val="accent4"/>
              </a:buClr>
            </a:pPr>
            <a:r>
              <a:rPr lang="en-US" b="0" dirty="0" smtClean="0">
                <a:solidFill>
                  <a:srgbClr val="FFFFFF"/>
                </a:solidFill>
              </a:rPr>
              <a:t>High poverty (19.0%) and unemployment (8.9%)</a:t>
            </a:r>
          </a:p>
          <a:p>
            <a:pPr>
              <a:buClr>
                <a:schemeClr val="accent4"/>
              </a:buClr>
            </a:pPr>
            <a:r>
              <a:rPr lang="en-US" b="0" dirty="0" smtClean="0">
                <a:solidFill>
                  <a:srgbClr val="FFFFFF"/>
                </a:solidFill>
              </a:rPr>
              <a:t>Low educational attainment (21.3% no high school)</a:t>
            </a:r>
          </a:p>
          <a:p>
            <a:pPr>
              <a:buClr>
                <a:schemeClr val="accent4"/>
              </a:buClr>
            </a:pPr>
            <a:r>
              <a:rPr lang="en-US" b="0" dirty="0" smtClean="0">
                <a:solidFill>
                  <a:srgbClr val="FFFFFF"/>
                </a:solidFill>
              </a:rPr>
              <a:t>High proportion without health insurance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470803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472" y="206574"/>
            <a:ext cx="7486883" cy="665142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562559"/>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are doing next</a:t>
            </a:r>
            <a:r>
              <a:rPr lang="is-IS" dirty="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a:t>Yes, we have been knocked down many times over the years. But, we keep moving forward.  2015 has been the hardest blow yet and my office was truly shaken. But, we are still here and have much more to do. </a:t>
            </a:r>
            <a:endParaRPr lang="en-US" dirty="0" smtClean="0"/>
          </a:p>
          <a:p>
            <a:r>
              <a:rPr lang="en-US" dirty="0" smtClean="0"/>
              <a:t>We obviously need </a:t>
            </a:r>
            <a:r>
              <a:rPr lang="en-US" dirty="0"/>
              <a:t>help and</a:t>
            </a:r>
            <a:r>
              <a:rPr lang="en-US" dirty="0" smtClean="0"/>
              <a:t> are willing </a:t>
            </a:r>
            <a:r>
              <a:rPr lang="en-US" dirty="0"/>
              <a:t>to work with anyone willing to </a:t>
            </a:r>
            <a:r>
              <a:rPr lang="en-US" dirty="0" smtClean="0"/>
              <a:t>work </a:t>
            </a:r>
            <a:r>
              <a:rPr lang="en-US" dirty="0"/>
              <a:t>with </a:t>
            </a:r>
            <a:r>
              <a:rPr lang="en-US" dirty="0" smtClean="0"/>
              <a:t>us. </a:t>
            </a:r>
            <a:endParaRPr lang="en-US" dirty="0"/>
          </a:p>
          <a:p>
            <a:r>
              <a:rPr lang="en-US" dirty="0"/>
              <a:t>Listen to the </a:t>
            </a:r>
            <a:r>
              <a:rPr lang="en-US" dirty="0" err="1"/>
              <a:t>mustn'ts</a:t>
            </a:r>
            <a:r>
              <a:rPr lang="en-US" dirty="0"/>
              <a:t>, child. Listen to the don'ts. Listen to the </a:t>
            </a:r>
            <a:r>
              <a:rPr lang="en-US" dirty="0" err="1"/>
              <a:t>shouldn'ts</a:t>
            </a:r>
            <a:r>
              <a:rPr lang="en-US" dirty="0"/>
              <a:t>, the impossibles, the </a:t>
            </a:r>
            <a:r>
              <a:rPr lang="en-US" dirty="0" err="1"/>
              <a:t>won'ts</a:t>
            </a:r>
            <a:r>
              <a:rPr lang="en-US" dirty="0"/>
              <a:t>. Listen to the never haves, then listen close to me... Anything can happen, child. Anything can be</a:t>
            </a:r>
            <a:r>
              <a:rPr lang="en-US" dirty="0" smtClean="0"/>
              <a:t>. –</a:t>
            </a:r>
            <a:r>
              <a:rPr lang="en-US" dirty="0" err="1"/>
              <a:t>S</a:t>
            </a:r>
            <a:r>
              <a:rPr lang="en-US" dirty="0" err="1" smtClean="0"/>
              <a:t>hel</a:t>
            </a:r>
            <a:r>
              <a:rPr lang="en-US" dirty="0" smtClean="0"/>
              <a:t> Silverstein.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741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89317"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66564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73075" y="780848"/>
            <a:ext cx="8229600" cy="2039626"/>
          </a:xfrm>
        </p:spPr>
        <p:txBody>
          <a:bodyPr>
            <a:noAutofit/>
          </a:bodyPr>
          <a:lstStyle/>
          <a:p>
            <a:pPr algn="ctr">
              <a:lnSpc>
                <a:spcPct val="150000"/>
              </a:lnSpc>
            </a:pPr>
            <a:r>
              <a:rPr lang="en-US" sz="3200" dirty="0"/>
              <a:t>Lessons Learned </a:t>
            </a:r>
            <a:r>
              <a:rPr lang="en-US" sz="3200" dirty="0" smtClean="0"/>
              <a:t>and Novel Investigation Techniques in Response to a Large Community Outbreak </a:t>
            </a:r>
            <a:r>
              <a:rPr lang="en-US" sz="3200" dirty="0"/>
              <a:t>of HIV-1 </a:t>
            </a:r>
            <a:r>
              <a:rPr lang="en-US" sz="3200" dirty="0" smtClean="0"/>
              <a:t>infection</a:t>
            </a:r>
            <a:endParaRPr lang="en-US" sz="3200" b="0" dirty="0"/>
          </a:p>
        </p:txBody>
      </p:sp>
      <p:sp>
        <p:nvSpPr>
          <p:cNvPr id="2" name="Subtitle 1"/>
          <p:cNvSpPr>
            <a:spLocks noGrp="1"/>
          </p:cNvSpPr>
          <p:nvPr>
            <p:ph type="subTitle" idx="1"/>
          </p:nvPr>
        </p:nvSpPr>
        <p:spPr>
          <a:xfrm>
            <a:off x="983954" y="3289110"/>
            <a:ext cx="7442791" cy="2978700"/>
          </a:xfrm>
        </p:spPr>
        <p:txBody>
          <a:bodyPr>
            <a:normAutofit fontScale="92500" lnSpcReduction="10000"/>
          </a:bodyPr>
          <a:lstStyle/>
          <a:p>
            <a:r>
              <a:rPr lang="en-US" sz="2600" dirty="0" smtClean="0">
                <a:solidFill>
                  <a:schemeClr val="accent5">
                    <a:lumMod val="50000"/>
                  </a:schemeClr>
                </a:solidFill>
              </a:rPr>
              <a:t>Philip J. Peters MD</a:t>
            </a:r>
          </a:p>
          <a:p>
            <a:r>
              <a:rPr lang="en-US" sz="2600" dirty="0">
                <a:solidFill>
                  <a:schemeClr val="accent5">
                    <a:lumMod val="50000"/>
                  </a:schemeClr>
                </a:solidFill>
              </a:rPr>
              <a:t>HIV Testing </a:t>
            </a:r>
            <a:r>
              <a:rPr lang="en-US" sz="2600" dirty="0" smtClean="0">
                <a:solidFill>
                  <a:schemeClr val="accent5">
                    <a:lumMod val="50000"/>
                  </a:schemeClr>
                </a:solidFill>
              </a:rPr>
              <a:t>and Biomedical Interventions Activity </a:t>
            </a:r>
            <a:r>
              <a:rPr lang="en-US" sz="2600" dirty="0">
                <a:solidFill>
                  <a:schemeClr val="accent5">
                    <a:lumMod val="50000"/>
                  </a:schemeClr>
                </a:solidFill>
              </a:rPr>
              <a:t>Leader, </a:t>
            </a:r>
            <a:endParaRPr lang="en-US" sz="2600" dirty="0" smtClean="0">
              <a:solidFill>
                <a:schemeClr val="accent5">
                  <a:lumMod val="50000"/>
                </a:schemeClr>
              </a:solidFill>
            </a:endParaRPr>
          </a:p>
          <a:p>
            <a:r>
              <a:rPr lang="en-US" sz="2600" dirty="0" smtClean="0">
                <a:solidFill>
                  <a:schemeClr val="accent5">
                    <a:lumMod val="50000"/>
                  </a:schemeClr>
                </a:solidFill>
              </a:rPr>
              <a:t>HIV </a:t>
            </a:r>
            <a:r>
              <a:rPr lang="en-US" sz="2600" dirty="0">
                <a:solidFill>
                  <a:schemeClr val="accent5">
                    <a:lumMod val="50000"/>
                  </a:schemeClr>
                </a:solidFill>
              </a:rPr>
              <a:t>Epidemiology Branch </a:t>
            </a:r>
          </a:p>
          <a:p>
            <a:r>
              <a:rPr lang="en-US" sz="2600" dirty="0">
                <a:solidFill>
                  <a:schemeClr val="accent5">
                    <a:lumMod val="50000"/>
                  </a:schemeClr>
                </a:solidFill>
              </a:rPr>
              <a:t>Division of HIV/AIDS </a:t>
            </a:r>
            <a:r>
              <a:rPr lang="en-US" sz="2600" dirty="0" smtClean="0">
                <a:solidFill>
                  <a:schemeClr val="accent5">
                    <a:lumMod val="50000"/>
                  </a:schemeClr>
                </a:solidFill>
              </a:rPr>
              <a:t>Prevention</a:t>
            </a:r>
          </a:p>
          <a:p>
            <a:endParaRPr lang="en-US" dirty="0">
              <a:solidFill>
                <a:srgbClr val="000000"/>
              </a:solidFill>
            </a:endParaRPr>
          </a:p>
          <a:p>
            <a:r>
              <a:rPr lang="en-US" sz="1500" dirty="0" smtClean="0">
                <a:solidFill>
                  <a:srgbClr val="000000"/>
                </a:solidFill>
              </a:rPr>
              <a:t>Disclosures: I </a:t>
            </a:r>
            <a:r>
              <a:rPr lang="en-US" sz="1500" dirty="0">
                <a:solidFill>
                  <a:srgbClr val="000000"/>
                </a:solidFill>
              </a:rPr>
              <a:t>have no actual or potential conflict of interest in relation to this </a:t>
            </a:r>
            <a:r>
              <a:rPr lang="en-US" sz="1500" dirty="0" smtClean="0">
                <a:solidFill>
                  <a:srgbClr val="000000"/>
                </a:solidFill>
              </a:rPr>
              <a:t>presentation</a:t>
            </a:r>
          </a:p>
          <a:p>
            <a:r>
              <a:rPr lang="en-US" sz="1500" dirty="0" smtClean="0">
                <a:solidFill>
                  <a:srgbClr val="000000"/>
                </a:solidFill>
              </a:rPr>
              <a:t>The </a:t>
            </a:r>
            <a:r>
              <a:rPr lang="en-US" sz="1500" dirty="0">
                <a:solidFill>
                  <a:srgbClr val="000000"/>
                </a:solidFill>
              </a:rPr>
              <a:t>findings and conclusions in this report are those of the authors and do not necessarily represent the official position of the Centers for Disease Control and Prevention</a:t>
            </a:r>
            <a:r>
              <a:rPr lang="en-US" sz="1500" dirty="0" smtClean="0">
                <a:solidFill>
                  <a:srgbClr val="000000"/>
                </a:solidFill>
              </a:rPr>
              <a:t>.</a:t>
            </a:r>
            <a:endParaRPr lang="en-US" sz="1500" dirty="0">
              <a:solidFill>
                <a:srgbClr val="000000"/>
              </a:solidFill>
            </a:endParaRPr>
          </a:p>
        </p:txBody>
      </p:sp>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9" name="Text Placeholder 5"/>
          <p:cNvSpPr txBox="1">
            <a:spLocks/>
          </p:cNvSpPr>
          <p:nvPr/>
        </p:nvSpPr>
        <p:spPr>
          <a:xfrm>
            <a:off x="2143125" y="6267810"/>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solidFill>
                  <a:srgbClr val="FFFFFF"/>
                </a:solidFill>
              </a:rPr>
              <a:t>National Center for HIV/AIDS, Viral Hepatitis, STD, and TB Prevention</a:t>
            </a:r>
          </a:p>
        </p:txBody>
      </p:sp>
      <p:sp>
        <p:nvSpPr>
          <p:cNvPr id="10" name="Text Placeholder 6"/>
          <p:cNvSpPr txBox="1">
            <a:spLocks/>
          </p:cNvSpPr>
          <p:nvPr/>
        </p:nvSpPr>
        <p:spPr>
          <a:xfrm>
            <a:off x="2143125" y="6451727"/>
            <a:ext cx="2444750" cy="228600"/>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solidFill>
                  <a:srgbClr val="FFFFFF"/>
                </a:solidFill>
              </a:rPr>
              <a:t>Division of HIV/AIDS Prevention</a:t>
            </a:r>
            <a:endParaRPr lang="en-US"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48860803"/>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55154"/>
            <a:ext cx="8229600" cy="723014"/>
          </a:xfrm>
        </p:spPr>
        <p:txBody>
          <a:bodyPr/>
          <a:lstStyle/>
          <a:p>
            <a:r>
              <a:rPr lang="en-US" sz="3600" dirty="0" smtClean="0"/>
              <a:t>Lessons Learned</a:t>
            </a:r>
            <a:endParaRPr lang="en-US" sz="3600" dirty="0"/>
          </a:p>
        </p:txBody>
      </p:sp>
      <p:sp>
        <p:nvSpPr>
          <p:cNvPr id="9" name="Content Placeholder 8"/>
          <p:cNvSpPr>
            <a:spLocks noGrp="1"/>
          </p:cNvSpPr>
          <p:nvPr>
            <p:ph idx="1"/>
          </p:nvPr>
        </p:nvSpPr>
        <p:spPr>
          <a:xfrm>
            <a:off x="313899" y="1261712"/>
            <a:ext cx="8606817" cy="4934372"/>
          </a:xfrm>
        </p:spPr>
        <p:txBody>
          <a:bodyPr/>
          <a:lstStyle/>
          <a:p>
            <a:r>
              <a:rPr lang="en-US" dirty="0" smtClean="0">
                <a:solidFill>
                  <a:srgbClr val="000000"/>
                </a:solidFill>
              </a:rPr>
              <a:t>Disease Investigation Specialists and Public Health Nurses are Critical to Public Health Prevention and Responses</a:t>
            </a:r>
          </a:p>
          <a:p>
            <a:pPr lvl="1"/>
            <a:endParaRPr lang="en-US" dirty="0" smtClean="0">
              <a:solidFill>
                <a:srgbClr val="000000"/>
              </a:solidFill>
            </a:endParaRPr>
          </a:p>
          <a:p>
            <a:endParaRPr lang="en-US" dirty="0">
              <a:solidFill>
                <a:srgbClr val="000000"/>
              </a:solidFill>
            </a:endParaRPr>
          </a:p>
          <a:p>
            <a:r>
              <a:rPr lang="en-US" dirty="0" smtClean="0">
                <a:solidFill>
                  <a:srgbClr val="000000"/>
                </a:solidFill>
              </a:rPr>
              <a:t>Hepatitis C Virus Infections indicate Unsafe Injection Drug Use and Vulnerability to HIV Infection in a Community</a:t>
            </a:r>
            <a:endParaRPr lang="en-US" dirty="0">
              <a:solidFill>
                <a:srgbClr val="000000"/>
              </a:solidFill>
            </a:endParaRPr>
          </a:p>
          <a:p>
            <a:pPr lvl="1"/>
            <a:endParaRPr lang="en-US" dirty="0" smtClean="0">
              <a:solidFill>
                <a:srgbClr val="000000"/>
              </a:solidFill>
            </a:endParaRPr>
          </a:p>
          <a:p>
            <a:pPr lvl="1"/>
            <a:endParaRPr lang="en-US" dirty="0">
              <a:solidFill>
                <a:srgbClr val="000000"/>
              </a:solidFill>
            </a:endParaRPr>
          </a:p>
          <a:p>
            <a:r>
              <a:rPr lang="en-US" dirty="0" smtClean="0">
                <a:solidFill>
                  <a:srgbClr val="000000"/>
                </a:solidFill>
              </a:rPr>
              <a:t>Emergency Responses </a:t>
            </a:r>
            <a:r>
              <a:rPr lang="en-US" dirty="0">
                <a:solidFill>
                  <a:srgbClr val="000000"/>
                </a:solidFill>
              </a:rPr>
              <a:t>are </a:t>
            </a:r>
            <a:r>
              <a:rPr lang="en-US" dirty="0" smtClean="0">
                <a:solidFill>
                  <a:srgbClr val="000000"/>
                </a:solidFill>
              </a:rPr>
              <a:t>Challenging</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0636678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55154"/>
            <a:ext cx="8229600" cy="723014"/>
          </a:xfrm>
        </p:spPr>
        <p:txBody>
          <a:bodyPr/>
          <a:lstStyle/>
          <a:p>
            <a:r>
              <a:rPr lang="en-US" sz="3600" dirty="0" smtClean="0"/>
              <a:t>Lessons Learned</a:t>
            </a:r>
            <a:endParaRPr lang="en-US" sz="3600" dirty="0"/>
          </a:p>
        </p:txBody>
      </p:sp>
      <p:sp>
        <p:nvSpPr>
          <p:cNvPr id="9" name="Content Placeholder 8"/>
          <p:cNvSpPr>
            <a:spLocks noGrp="1"/>
          </p:cNvSpPr>
          <p:nvPr>
            <p:ph idx="1"/>
          </p:nvPr>
        </p:nvSpPr>
        <p:spPr>
          <a:xfrm>
            <a:off x="313899" y="1261712"/>
            <a:ext cx="8606817" cy="4934372"/>
          </a:xfrm>
        </p:spPr>
        <p:txBody>
          <a:bodyPr/>
          <a:lstStyle/>
          <a:p>
            <a:r>
              <a:rPr lang="en-US" dirty="0" smtClean="0">
                <a:solidFill>
                  <a:srgbClr val="000000"/>
                </a:solidFill>
              </a:rPr>
              <a:t>Disease Investigation Specialists and Public Health Nurses are Critical to Public Health Prevention and Responses</a:t>
            </a:r>
          </a:p>
          <a:p>
            <a:pPr lvl="1"/>
            <a:endParaRPr lang="en-US" dirty="0" smtClean="0">
              <a:solidFill>
                <a:srgbClr val="000000"/>
              </a:solidFill>
            </a:endParaRPr>
          </a:p>
          <a:p>
            <a:endParaRPr lang="en-US" dirty="0">
              <a:solidFill>
                <a:srgbClr val="000000"/>
              </a:solidFill>
            </a:endParaRPr>
          </a:p>
          <a:p>
            <a:r>
              <a:rPr lang="en-US" dirty="0" smtClean="0">
                <a:solidFill>
                  <a:srgbClr val="000000"/>
                </a:solidFill>
              </a:rPr>
              <a:t>Hepatitis C Virus Infections indicate Unsafe Injection Drug Use and Vulnerability to HIV Infection in a Community</a:t>
            </a:r>
            <a:endParaRPr lang="en-US" dirty="0">
              <a:solidFill>
                <a:srgbClr val="000000"/>
              </a:solidFill>
            </a:endParaRPr>
          </a:p>
          <a:p>
            <a:pPr lvl="1"/>
            <a:endParaRPr lang="en-US" dirty="0" smtClean="0">
              <a:solidFill>
                <a:srgbClr val="000000"/>
              </a:solidFill>
            </a:endParaRPr>
          </a:p>
          <a:p>
            <a:pPr lvl="1"/>
            <a:endParaRPr lang="en-US" dirty="0">
              <a:solidFill>
                <a:srgbClr val="000000"/>
              </a:solidFill>
            </a:endParaRPr>
          </a:p>
          <a:p>
            <a:r>
              <a:rPr lang="en-US" dirty="0" smtClean="0">
                <a:solidFill>
                  <a:srgbClr val="000000"/>
                </a:solidFill>
              </a:rPr>
              <a:t>Emergency Responses </a:t>
            </a:r>
            <a:r>
              <a:rPr lang="en-US" dirty="0">
                <a:solidFill>
                  <a:srgbClr val="000000"/>
                </a:solidFill>
              </a:rPr>
              <a:t>are Challenging </a:t>
            </a:r>
            <a:r>
              <a:rPr lang="en-US" dirty="0" smtClean="0">
                <a:solidFill>
                  <a:srgbClr val="000000"/>
                </a:solidFill>
              </a:rPr>
              <a:t>                                         </a:t>
            </a:r>
          </a:p>
          <a:p>
            <a:pPr marL="0" indent="0">
              <a:buNone/>
            </a:pPr>
            <a:r>
              <a:rPr lang="en-US" dirty="0">
                <a:solidFill>
                  <a:srgbClr val="000000"/>
                </a:solidFill>
              </a:rPr>
              <a:t>	</a:t>
            </a:r>
            <a:r>
              <a:rPr lang="en-US" dirty="0" smtClean="0">
                <a:solidFill>
                  <a:srgbClr val="000000"/>
                </a:solidFill>
              </a:rPr>
              <a:t>			… </a:t>
            </a:r>
            <a:r>
              <a:rPr lang="en-US" dirty="0">
                <a:solidFill>
                  <a:srgbClr val="000000"/>
                </a:solidFill>
              </a:rPr>
              <a:t>Preparedness is also </a:t>
            </a:r>
            <a:r>
              <a:rPr lang="en-US" dirty="0" smtClean="0">
                <a:solidFill>
                  <a:srgbClr val="000000"/>
                </a:solidFill>
              </a:rPr>
              <a:t>Difficult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2707780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US" dirty="0"/>
          </a:p>
        </p:txBody>
      </p:sp>
      <p:grpSp>
        <p:nvGrpSpPr>
          <p:cNvPr id="2" name="Group 9"/>
          <p:cNvGrpSpPr>
            <a:grpSpLocks noChangeAspect="1"/>
          </p:cNvGrpSpPr>
          <p:nvPr/>
        </p:nvGrpSpPr>
        <p:grpSpPr bwMode="auto">
          <a:xfrm>
            <a:off x="3661410" y="2314258"/>
            <a:ext cx="514350" cy="1144587"/>
            <a:chOff x="3036" y="1429"/>
            <a:chExt cx="324" cy="721"/>
          </a:xfrm>
        </p:grpSpPr>
        <p:sp>
          <p:nvSpPr>
            <p:cNvPr id="14"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15"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16"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sp>
        <p:nvSpPr>
          <p:cNvPr id="25" name="Rectangle 24"/>
          <p:cNvSpPr/>
          <p:nvPr/>
        </p:nvSpPr>
        <p:spPr>
          <a:xfrm>
            <a:off x="3548419" y="2114551"/>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itle 1"/>
          <p:cNvSpPr>
            <a:spLocks noGrp="1"/>
          </p:cNvSpPr>
          <p:nvPr>
            <p:ph type="title"/>
          </p:nvPr>
        </p:nvSpPr>
        <p:spPr>
          <a:xfrm>
            <a:off x="457200" y="274638"/>
            <a:ext cx="8229600" cy="1143000"/>
          </a:xfrm>
        </p:spPr>
        <p:txBody>
          <a:bodyPr/>
          <a:lstStyle/>
          <a:p>
            <a:pPr>
              <a:lnSpc>
                <a:spcPct val="100000"/>
              </a:lnSpc>
            </a:pPr>
            <a:r>
              <a:rPr lang="en-US" sz="3600" dirty="0" smtClean="0"/>
              <a:t>Disease Investigation Specialists – </a:t>
            </a:r>
            <a:br>
              <a:rPr lang="en-US" sz="3600" dirty="0" smtClean="0"/>
            </a:br>
            <a:r>
              <a:rPr lang="en-US" sz="3600" dirty="0" smtClean="0"/>
              <a:t>Contact Tracing</a:t>
            </a:r>
            <a:endParaRPr lang="en-US"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9379689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smtClean="0"/>
              <a:t>Disease Investigation Specialists – </a:t>
            </a:r>
            <a:br>
              <a:rPr lang="en-US" sz="3600" dirty="0" smtClean="0"/>
            </a:br>
            <a:r>
              <a:rPr lang="en-US" sz="3600" dirty="0" smtClean="0"/>
              <a:t>Contact Tracing</a:t>
            </a:r>
            <a:endParaRPr lang="en-US" sz="3600" dirty="0"/>
          </a:p>
        </p:txBody>
      </p:sp>
      <p:sp>
        <p:nvSpPr>
          <p:cNvPr id="4" name="Text Placeholder 3"/>
          <p:cNvSpPr>
            <a:spLocks noGrp="1"/>
          </p:cNvSpPr>
          <p:nvPr>
            <p:ph type="body" sz="quarter" idx="11"/>
          </p:nvPr>
        </p:nvSpPr>
        <p:spPr/>
        <p:txBody>
          <a:bodyPr/>
          <a:lstStyle/>
          <a:p>
            <a:endParaRPr lang="en-US" dirty="0"/>
          </a:p>
        </p:txBody>
      </p:sp>
      <p:grpSp>
        <p:nvGrpSpPr>
          <p:cNvPr id="3" name="Group 9"/>
          <p:cNvGrpSpPr>
            <a:grpSpLocks noChangeAspect="1"/>
          </p:cNvGrpSpPr>
          <p:nvPr/>
        </p:nvGrpSpPr>
        <p:grpSpPr bwMode="auto">
          <a:xfrm>
            <a:off x="4967438" y="2292351"/>
            <a:ext cx="514350" cy="1144587"/>
            <a:chOff x="3036" y="1429"/>
            <a:chExt cx="324" cy="721"/>
          </a:xfrm>
        </p:grpSpPr>
        <p:sp>
          <p:nvSpPr>
            <p:cNvPr id="22"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23"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24"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cxnSp>
        <p:nvCxnSpPr>
          <p:cNvPr id="26" name="Straight Connector 25"/>
          <p:cNvCxnSpPr>
            <a:stCxn id="35" idx="3"/>
            <a:endCxn id="22" idx="1"/>
          </p:cNvCxnSpPr>
          <p:nvPr/>
        </p:nvCxnSpPr>
        <p:spPr>
          <a:xfrm>
            <a:off x="4271749" y="2864645"/>
            <a:ext cx="695689" cy="0"/>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9"/>
          <p:cNvGrpSpPr>
            <a:grpSpLocks noChangeAspect="1"/>
          </p:cNvGrpSpPr>
          <p:nvPr/>
        </p:nvGrpSpPr>
        <p:grpSpPr bwMode="auto">
          <a:xfrm>
            <a:off x="3661410" y="2314258"/>
            <a:ext cx="514350" cy="1144587"/>
            <a:chOff x="3036" y="1429"/>
            <a:chExt cx="324" cy="721"/>
          </a:xfrm>
        </p:grpSpPr>
        <p:sp>
          <p:nvSpPr>
            <p:cNvPr id="32"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3"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4"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sp>
        <p:nvSpPr>
          <p:cNvPr id="35" name="Rectangle 34"/>
          <p:cNvSpPr/>
          <p:nvPr/>
        </p:nvSpPr>
        <p:spPr>
          <a:xfrm>
            <a:off x="3548419" y="2114551"/>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 name="Group 9"/>
          <p:cNvGrpSpPr>
            <a:grpSpLocks noChangeAspect="1"/>
          </p:cNvGrpSpPr>
          <p:nvPr/>
        </p:nvGrpSpPr>
        <p:grpSpPr bwMode="auto">
          <a:xfrm>
            <a:off x="2242391" y="2314258"/>
            <a:ext cx="514350" cy="1144587"/>
            <a:chOff x="3036" y="1429"/>
            <a:chExt cx="324" cy="721"/>
          </a:xfrm>
        </p:grpSpPr>
        <p:sp>
          <p:nvSpPr>
            <p:cNvPr id="37"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8"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9"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sp>
        <p:nvSpPr>
          <p:cNvPr id="40" name="Rectangle 39"/>
          <p:cNvSpPr/>
          <p:nvPr/>
        </p:nvSpPr>
        <p:spPr>
          <a:xfrm>
            <a:off x="2129400" y="2114551"/>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1" name="Straight Connector 40"/>
          <p:cNvCxnSpPr>
            <a:stCxn id="35" idx="1"/>
          </p:cNvCxnSpPr>
          <p:nvPr/>
        </p:nvCxnSpPr>
        <p:spPr>
          <a:xfrm flipH="1">
            <a:off x="2852730" y="2864645"/>
            <a:ext cx="695689" cy="21906"/>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140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3600" dirty="0" smtClean="0"/>
              <a:t>Disease Investigation Specialists – </a:t>
            </a:r>
            <a:br>
              <a:rPr lang="en-US" sz="3600" dirty="0" smtClean="0"/>
            </a:br>
            <a:r>
              <a:rPr lang="en-US" sz="3600" dirty="0" smtClean="0"/>
              <a:t>Contact Tracing</a:t>
            </a:r>
            <a:endParaRPr lang="en-US" sz="3600" dirty="0"/>
          </a:p>
        </p:txBody>
      </p:sp>
      <p:sp>
        <p:nvSpPr>
          <p:cNvPr id="4" name="Text Placeholder 3"/>
          <p:cNvSpPr>
            <a:spLocks noGrp="1"/>
          </p:cNvSpPr>
          <p:nvPr>
            <p:ph type="body" sz="quarter" idx="11"/>
          </p:nvPr>
        </p:nvSpPr>
        <p:spPr/>
        <p:txBody>
          <a:bodyPr/>
          <a:lstStyle/>
          <a:p>
            <a:endParaRPr lang="en-US" dirty="0"/>
          </a:p>
        </p:txBody>
      </p:sp>
      <p:grpSp>
        <p:nvGrpSpPr>
          <p:cNvPr id="3" name="Group 9"/>
          <p:cNvGrpSpPr>
            <a:grpSpLocks noChangeAspect="1"/>
          </p:cNvGrpSpPr>
          <p:nvPr/>
        </p:nvGrpSpPr>
        <p:grpSpPr bwMode="auto">
          <a:xfrm>
            <a:off x="4967438" y="2292351"/>
            <a:ext cx="514350" cy="1144587"/>
            <a:chOff x="3036" y="1429"/>
            <a:chExt cx="324" cy="721"/>
          </a:xfrm>
        </p:grpSpPr>
        <p:sp>
          <p:nvSpPr>
            <p:cNvPr id="22"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23"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24"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cxnSp>
        <p:nvCxnSpPr>
          <p:cNvPr id="26" name="Straight Connector 25"/>
          <p:cNvCxnSpPr>
            <a:stCxn id="35" idx="3"/>
            <a:endCxn id="22" idx="1"/>
          </p:cNvCxnSpPr>
          <p:nvPr/>
        </p:nvCxnSpPr>
        <p:spPr>
          <a:xfrm>
            <a:off x="4271749" y="2864645"/>
            <a:ext cx="695689" cy="0"/>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9"/>
          <p:cNvGrpSpPr>
            <a:grpSpLocks noChangeAspect="1"/>
          </p:cNvGrpSpPr>
          <p:nvPr/>
        </p:nvGrpSpPr>
        <p:grpSpPr bwMode="auto">
          <a:xfrm>
            <a:off x="3661410" y="2314258"/>
            <a:ext cx="514350" cy="1144587"/>
            <a:chOff x="3036" y="1429"/>
            <a:chExt cx="324" cy="721"/>
          </a:xfrm>
        </p:grpSpPr>
        <p:sp>
          <p:nvSpPr>
            <p:cNvPr id="32"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3"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4"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sp>
        <p:nvSpPr>
          <p:cNvPr id="35" name="Rectangle 34"/>
          <p:cNvSpPr/>
          <p:nvPr/>
        </p:nvSpPr>
        <p:spPr>
          <a:xfrm>
            <a:off x="3548419" y="2114551"/>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 name="Group 9"/>
          <p:cNvGrpSpPr>
            <a:grpSpLocks noChangeAspect="1"/>
          </p:cNvGrpSpPr>
          <p:nvPr/>
        </p:nvGrpSpPr>
        <p:grpSpPr bwMode="auto">
          <a:xfrm>
            <a:off x="2242391" y="2314258"/>
            <a:ext cx="514350" cy="1144587"/>
            <a:chOff x="3036" y="1429"/>
            <a:chExt cx="324" cy="721"/>
          </a:xfrm>
        </p:grpSpPr>
        <p:sp>
          <p:nvSpPr>
            <p:cNvPr id="37"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8"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39"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sp>
        <p:nvSpPr>
          <p:cNvPr id="40" name="Rectangle 39"/>
          <p:cNvSpPr/>
          <p:nvPr/>
        </p:nvSpPr>
        <p:spPr>
          <a:xfrm>
            <a:off x="2129400" y="2114551"/>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1" name="Straight Connector 40"/>
          <p:cNvCxnSpPr>
            <a:stCxn id="35" idx="1"/>
          </p:cNvCxnSpPr>
          <p:nvPr/>
        </p:nvCxnSpPr>
        <p:spPr>
          <a:xfrm flipH="1">
            <a:off x="2852730" y="2864645"/>
            <a:ext cx="695689" cy="21906"/>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 name="Group 9"/>
          <p:cNvGrpSpPr>
            <a:grpSpLocks noChangeAspect="1"/>
          </p:cNvGrpSpPr>
          <p:nvPr/>
        </p:nvGrpSpPr>
        <p:grpSpPr bwMode="auto">
          <a:xfrm>
            <a:off x="743803" y="4420397"/>
            <a:ext cx="514350" cy="1144587"/>
            <a:chOff x="3036" y="1429"/>
            <a:chExt cx="324" cy="721"/>
          </a:xfrm>
        </p:grpSpPr>
        <p:sp>
          <p:nvSpPr>
            <p:cNvPr id="25"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27"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28"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grpSp>
        <p:nvGrpSpPr>
          <p:cNvPr id="8" name="Group 9"/>
          <p:cNvGrpSpPr>
            <a:grpSpLocks noChangeAspect="1"/>
          </p:cNvGrpSpPr>
          <p:nvPr/>
        </p:nvGrpSpPr>
        <p:grpSpPr bwMode="auto">
          <a:xfrm>
            <a:off x="1717203" y="4427847"/>
            <a:ext cx="514350" cy="1144587"/>
            <a:chOff x="3036" y="1429"/>
            <a:chExt cx="324" cy="721"/>
          </a:xfrm>
        </p:grpSpPr>
        <p:sp>
          <p:nvSpPr>
            <p:cNvPr id="30"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42"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43"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grpSp>
        <p:nvGrpSpPr>
          <p:cNvPr id="9" name="Group 9"/>
          <p:cNvGrpSpPr>
            <a:grpSpLocks noChangeAspect="1"/>
          </p:cNvGrpSpPr>
          <p:nvPr/>
        </p:nvGrpSpPr>
        <p:grpSpPr bwMode="auto">
          <a:xfrm>
            <a:off x="2690603" y="4408486"/>
            <a:ext cx="514350" cy="1144587"/>
            <a:chOff x="3036" y="1429"/>
            <a:chExt cx="324" cy="721"/>
          </a:xfrm>
        </p:grpSpPr>
        <p:sp>
          <p:nvSpPr>
            <p:cNvPr id="45"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46"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47"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grpSp>
        <p:nvGrpSpPr>
          <p:cNvPr id="10" name="Group 9"/>
          <p:cNvGrpSpPr>
            <a:grpSpLocks noChangeAspect="1"/>
          </p:cNvGrpSpPr>
          <p:nvPr/>
        </p:nvGrpSpPr>
        <p:grpSpPr bwMode="auto">
          <a:xfrm>
            <a:off x="3664003" y="4399760"/>
            <a:ext cx="514350" cy="1144587"/>
            <a:chOff x="3036" y="1429"/>
            <a:chExt cx="324" cy="721"/>
          </a:xfrm>
        </p:grpSpPr>
        <p:sp>
          <p:nvSpPr>
            <p:cNvPr id="49"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50"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51"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grpSp>
        <p:nvGrpSpPr>
          <p:cNvPr id="11" name="Group 9"/>
          <p:cNvGrpSpPr>
            <a:grpSpLocks noChangeAspect="1"/>
          </p:cNvGrpSpPr>
          <p:nvPr/>
        </p:nvGrpSpPr>
        <p:grpSpPr bwMode="auto">
          <a:xfrm>
            <a:off x="4635371" y="4425788"/>
            <a:ext cx="514350" cy="1144587"/>
            <a:chOff x="3036" y="1429"/>
            <a:chExt cx="324" cy="721"/>
          </a:xfrm>
        </p:grpSpPr>
        <p:sp>
          <p:nvSpPr>
            <p:cNvPr id="53"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54"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55"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grpSp>
        <p:nvGrpSpPr>
          <p:cNvPr id="12" name="Group 9"/>
          <p:cNvGrpSpPr>
            <a:grpSpLocks noChangeAspect="1"/>
          </p:cNvGrpSpPr>
          <p:nvPr/>
        </p:nvGrpSpPr>
        <p:grpSpPr bwMode="auto">
          <a:xfrm>
            <a:off x="5610803" y="4391148"/>
            <a:ext cx="514350" cy="1144587"/>
            <a:chOff x="3036" y="1429"/>
            <a:chExt cx="324" cy="721"/>
          </a:xfrm>
        </p:grpSpPr>
        <p:sp>
          <p:nvSpPr>
            <p:cNvPr id="57"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58"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59"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grpSp>
        <p:nvGrpSpPr>
          <p:cNvPr id="13" name="Group 9"/>
          <p:cNvGrpSpPr>
            <a:grpSpLocks noChangeAspect="1"/>
          </p:cNvGrpSpPr>
          <p:nvPr/>
        </p:nvGrpSpPr>
        <p:grpSpPr bwMode="auto">
          <a:xfrm>
            <a:off x="6586235" y="4364832"/>
            <a:ext cx="514350" cy="1144587"/>
            <a:chOff x="3036" y="1429"/>
            <a:chExt cx="324" cy="721"/>
          </a:xfrm>
        </p:grpSpPr>
        <p:sp>
          <p:nvSpPr>
            <p:cNvPr id="61"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62"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63"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grpSp>
        <p:nvGrpSpPr>
          <p:cNvPr id="14" name="Group 9"/>
          <p:cNvGrpSpPr>
            <a:grpSpLocks noChangeAspect="1"/>
          </p:cNvGrpSpPr>
          <p:nvPr/>
        </p:nvGrpSpPr>
        <p:grpSpPr bwMode="auto">
          <a:xfrm>
            <a:off x="7561668" y="4364833"/>
            <a:ext cx="514350" cy="1144587"/>
            <a:chOff x="3036" y="1429"/>
            <a:chExt cx="324" cy="721"/>
          </a:xfrm>
        </p:grpSpPr>
        <p:sp>
          <p:nvSpPr>
            <p:cNvPr id="65" name="AutoShape 8"/>
            <p:cNvSpPr>
              <a:spLocks noChangeAspect="1" noChangeArrowheads="1" noTextEdit="1"/>
            </p:cNvSpPr>
            <p:nvPr/>
          </p:nvSpPr>
          <p:spPr bwMode="auto">
            <a:xfrm>
              <a:off x="3036" y="1429"/>
              <a:ext cx="324" cy="7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66" name="Freeform 10"/>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sp>
          <p:nvSpPr>
            <p:cNvPr id="67" name="Freeform 11"/>
            <p:cNvSpPr>
              <a:spLocks noEditPoints="1"/>
            </p:cNvSpPr>
            <p:nvPr/>
          </p:nvSpPr>
          <p:spPr bwMode="auto">
            <a:xfrm>
              <a:off x="3049" y="1442"/>
              <a:ext cx="298" cy="695"/>
            </a:xfrm>
            <a:custGeom>
              <a:avLst/>
              <a:gdLst>
                <a:gd name="T0" fmla="*/ 3019 w 5490"/>
                <a:gd name="T1" fmla="*/ 12127 h 12828"/>
                <a:gd name="T2" fmla="*/ 3697 w 5490"/>
                <a:gd name="T3" fmla="*/ 12823 h 12828"/>
                <a:gd name="T4" fmla="*/ 4392 w 5490"/>
                <a:gd name="T5" fmla="*/ 12145 h 12828"/>
                <a:gd name="T6" fmla="*/ 4392 w 5490"/>
                <a:gd name="T7" fmla="*/ 12127 h 12828"/>
                <a:gd name="T8" fmla="*/ 4392 w 5490"/>
                <a:gd name="T9" fmla="*/ 3799 h 12828"/>
                <a:gd name="T10" fmla="*/ 4529 w 5490"/>
                <a:gd name="T11" fmla="*/ 3662 h 12828"/>
                <a:gd name="T12" fmla="*/ 4667 w 5490"/>
                <a:gd name="T13" fmla="*/ 3799 h 12828"/>
                <a:gd name="T14" fmla="*/ 4667 w 5490"/>
                <a:gd name="T15" fmla="*/ 7217 h 12828"/>
                <a:gd name="T16" fmla="*/ 5078 w 5490"/>
                <a:gd name="T17" fmla="*/ 7629 h 12828"/>
                <a:gd name="T18" fmla="*/ 5490 w 5490"/>
                <a:gd name="T19" fmla="*/ 7217 h 12828"/>
                <a:gd name="T20" fmla="*/ 5490 w 5490"/>
                <a:gd name="T21" fmla="*/ 3158 h 12828"/>
                <a:gd name="T22" fmla="*/ 5078 w 5490"/>
                <a:gd name="T23" fmla="*/ 2746 h 12828"/>
                <a:gd name="T24" fmla="*/ 411 w 5490"/>
                <a:gd name="T25" fmla="*/ 2746 h 12828"/>
                <a:gd name="T26" fmla="*/ 0 w 5490"/>
                <a:gd name="T27" fmla="*/ 3158 h 12828"/>
                <a:gd name="T28" fmla="*/ 0 w 5490"/>
                <a:gd name="T29" fmla="*/ 7217 h 12828"/>
                <a:gd name="T30" fmla="*/ 411 w 5490"/>
                <a:gd name="T31" fmla="*/ 7629 h 12828"/>
                <a:gd name="T32" fmla="*/ 823 w 5490"/>
                <a:gd name="T33" fmla="*/ 7217 h 12828"/>
                <a:gd name="T34" fmla="*/ 823 w 5490"/>
                <a:gd name="T35" fmla="*/ 3799 h 12828"/>
                <a:gd name="T36" fmla="*/ 960 w 5490"/>
                <a:gd name="T37" fmla="*/ 3662 h 12828"/>
                <a:gd name="T38" fmla="*/ 1098 w 5490"/>
                <a:gd name="T39" fmla="*/ 3799 h 12828"/>
                <a:gd name="T40" fmla="*/ 1098 w 5490"/>
                <a:gd name="T41" fmla="*/ 12127 h 12828"/>
                <a:gd name="T42" fmla="*/ 1775 w 5490"/>
                <a:gd name="T43" fmla="*/ 12823 h 12828"/>
                <a:gd name="T44" fmla="*/ 2470 w 5490"/>
                <a:gd name="T45" fmla="*/ 12145 h 12828"/>
                <a:gd name="T46" fmla="*/ 2470 w 5490"/>
                <a:gd name="T47" fmla="*/ 12127 h 12828"/>
                <a:gd name="T48" fmla="*/ 2470 w 5490"/>
                <a:gd name="T49" fmla="*/ 7770 h 12828"/>
                <a:gd name="T50" fmla="*/ 2745 w 5490"/>
                <a:gd name="T51" fmla="*/ 7495 h 12828"/>
                <a:gd name="T52" fmla="*/ 3019 w 5490"/>
                <a:gd name="T53" fmla="*/ 7770 h 12828"/>
                <a:gd name="T54" fmla="*/ 3019 w 5490"/>
                <a:gd name="T55" fmla="*/ 12127 h 12828"/>
                <a:gd name="T56" fmla="*/ 1525 w 5490"/>
                <a:gd name="T57" fmla="*/ 1221 h 12828"/>
                <a:gd name="T58" fmla="*/ 2745 w 5490"/>
                <a:gd name="T59" fmla="*/ 0 h 12828"/>
                <a:gd name="T60" fmla="*/ 3965 w 5490"/>
                <a:gd name="T61" fmla="*/ 1221 h 12828"/>
                <a:gd name="T62" fmla="*/ 2745 w 5490"/>
                <a:gd name="T63" fmla="*/ 2441 h 12828"/>
                <a:gd name="T64" fmla="*/ 1525 w 5490"/>
                <a:gd name="T65" fmla="*/ 1221 h 12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0" h="12828">
                  <a:moveTo>
                    <a:pt x="3019" y="12127"/>
                  </a:moveTo>
                  <a:cubicBezTo>
                    <a:pt x="3014" y="12506"/>
                    <a:pt x="3318" y="12818"/>
                    <a:pt x="3697" y="12823"/>
                  </a:cubicBezTo>
                  <a:cubicBezTo>
                    <a:pt x="4076" y="12828"/>
                    <a:pt x="4387" y="12524"/>
                    <a:pt x="4392" y="12145"/>
                  </a:cubicBezTo>
                  <a:cubicBezTo>
                    <a:pt x="4392" y="12139"/>
                    <a:pt x="4392" y="12133"/>
                    <a:pt x="4392" y="12127"/>
                  </a:cubicBezTo>
                  <a:lnTo>
                    <a:pt x="4392" y="3799"/>
                  </a:lnTo>
                  <a:cubicBezTo>
                    <a:pt x="4392" y="3723"/>
                    <a:pt x="4453" y="3662"/>
                    <a:pt x="4529" y="3662"/>
                  </a:cubicBezTo>
                  <a:cubicBezTo>
                    <a:pt x="4605" y="3662"/>
                    <a:pt x="4667" y="3723"/>
                    <a:pt x="4667" y="3799"/>
                  </a:cubicBezTo>
                  <a:lnTo>
                    <a:pt x="4667" y="7217"/>
                  </a:lnTo>
                  <a:cubicBezTo>
                    <a:pt x="4667" y="7444"/>
                    <a:pt x="4851" y="7629"/>
                    <a:pt x="5078" y="7629"/>
                  </a:cubicBezTo>
                  <a:cubicBezTo>
                    <a:pt x="5306" y="7629"/>
                    <a:pt x="5490" y="7444"/>
                    <a:pt x="5490" y="7217"/>
                  </a:cubicBezTo>
                  <a:lnTo>
                    <a:pt x="5490" y="3158"/>
                  </a:lnTo>
                  <a:cubicBezTo>
                    <a:pt x="5490" y="2931"/>
                    <a:pt x="5306" y="2746"/>
                    <a:pt x="5078" y="2746"/>
                  </a:cubicBezTo>
                  <a:lnTo>
                    <a:pt x="411" y="2746"/>
                  </a:lnTo>
                  <a:cubicBezTo>
                    <a:pt x="184" y="2746"/>
                    <a:pt x="0" y="2931"/>
                    <a:pt x="0" y="3158"/>
                  </a:cubicBezTo>
                  <a:lnTo>
                    <a:pt x="0" y="7217"/>
                  </a:lnTo>
                  <a:cubicBezTo>
                    <a:pt x="0" y="7444"/>
                    <a:pt x="184" y="7629"/>
                    <a:pt x="411" y="7629"/>
                  </a:cubicBezTo>
                  <a:cubicBezTo>
                    <a:pt x="639" y="7629"/>
                    <a:pt x="823" y="7444"/>
                    <a:pt x="823" y="7217"/>
                  </a:cubicBezTo>
                  <a:lnTo>
                    <a:pt x="823" y="3799"/>
                  </a:lnTo>
                  <a:cubicBezTo>
                    <a:pt x="823" y="3723"/>
                    <a:pt x="885" y="3662"/>
                    <a:pt x="960" y="3662"/>
                  </a:cubicBezTo>
                  <a:cubicBezTo>
                    <a:pt x="1036" y="3662"/>
                    <a:pt x="1098" y="3723"/>
                    <a:pt x="1098" y="3799"/>
                  </a:cubicBezTo>
                  <a:lnTo>
                    <a:pt x="1098" y="12127"/>
                  </a:lnTo>
                  <a:cubicBezTo>
                    <a:pt x="1093" y="12506"/>
                    <a:pt x="1396" y="12818"/>
                    <a:pt x="1775" y="12823"/>
                  </a:cubicBezTo>
                  <a:cubicBezTo>
                    <a:pt x="2154" y="12828"/>
                    <a:pt x="2465" y="12524"/>
                    <a:pt x="2470" y="12145"/>
                  </a:cubicBezTo>
                  <a:cubicBezTo>
                    <a:pt x="2470" y="12139"/>
                    <a:pt x="2470" y="12133"/>
                    <a:pt x="2470" y="12127"/>
                  </a:cubicBezTo>
                  <a:lnTo>
                    <a:pt x="2470" y="7770"/>
                  </a:lnTo>
                  <a:cubicBezTo>
                    <a:pt x="2470" y="7618"/>
                    <a:pt x="2593" y="7495"/>
                    <a:pt x="2745" y="7495"/>
                  </a:cubicBezTo>
                  <a:cubicBezTo>
                    <a:pt x="2896" y="7495"/>
                    <a:pt x="3019" y="7618"/>
                    <a:pt x="3019" y="7770"/>
                  </a:cubicBezTo>
                  <a:lnTo>
                    <a:pt x="3019" y="12127"/>
                  </a:lnTo>
                  <a:close/>
                  <a:moveTo>
                    <a:pt x="1525" y="1221"/>
                  </a:moveTo>
                  <a:cubicBezTo>
                    <a:pt x="1525" y="546"/>
                    <a:pt x="2071" y="0"/>
                    <a:pt x="2745" y="0"/>
                  </a:cubicBezTo>
                  <a:cubicBezTo>
                    <a:pt x="3419" y="0"/>
                    <a:pt x="3965" y="546"/>
                    <a:pt x="3965" y="1221"/>
                  </a:cubicBezTo>
                  <a:cubicBezTo>
                    <a:pt x="3965" y="1895"/>
                    <a:pt x="3419" y="2441"/>
                    <a:pt x="2745" y="2441"/>
                  </a:cubicBezTo>
                  <a:cubicBezTo>
                    <a:pt x="2071" y="2441"/>
                    <a:pt x="1525" y="1895"/>
                    <a:pt x="1525" y="1221"/>
                  </a:cubicBezTo>
                  <a:close/>
                </a:path>
              </a:pathLst>
            </a:custGeom>
            <a:noFill/>
            <a:ln w="1588" cap="rnd">
              <a:noFill/>
              <a:prstDash val="solid"/>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39A6"/>
                </a:solidFill>
              </a:endParaRPr>
            </a:p>
          </p:txBody>
        </p:sp>
      </p:grpSp>
      <p:sp>
        <p:nvSpPr>
          <p:cNvPr id="68" name="Rectangle 67"/>
          <p:cNvSpPr/>
          <p:nvPr/>
        </p:nvSpPr>
        <p:spPr>
          <a:xfrm>
            <a:off x="6493544" y="4271169"/>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9" name="Rectangle 68"/>
          <p:cNvSpPr/>
          <p:nvPr/>
        </p:nvSpPr>
        <p:spPr>
          <a:xfrm>
            <a:off x="3569131" y="4271169"/>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0" name="Rectangle 69"/>
          <p:cNvSpPr/>
          <p:nvPr/>
        </p:nvSpPr>
        <p:spPr>
          <a:xfrm>
            <a:off x="1610681" y="4271169"/>
            <a:ext cx="723330" cy="1500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71" name="Straight Connector 70"/>
          <p:cNvCxnSpPr>
            <a:stCxn id="37" idx="2"/>
            <a:endCxn id="42" idx="29"/>
          </p:cNvCxnSpPr>
          <p:nvPr/>
        </p:nvCxnSpPr>
        <p:spPr>
          <a:xfrm flipH="1">
            <a:off x="1974379" y="3458845"/>
            <a:ext cx="525187" cy="989639"/>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7" idx="2"/>
            <a:endCxn id="46" idx="29"/>
          </p:cNvCxnSpPr>
          <p:nvPr/>
        </p:nvCxnSpPr>
        <p:spPr>
          <a:xfrm>
            <a:off x="2499566" y="3458845"/>
            <a:ext cx="448213" cy="970278"/>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7" idx="2"/>
            <a:endCxn id="25" idx="0"/>
          </p:cNvCxnSpPr>
          <p:nvPr/>
        </p:nvCxnSpPr>
        <p:spPr>
          <a:xfrm flipH="1">
            <a:off x="1000978" y="3458845"/>
            <a:ext cx="1498588" cy="961552"/>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37" idx="2"/>
            <a:endCxn id="53" idx="0"/>
          </p:cNvCxnSpPr>
          <p:nvPr/>
        </p:nvCxnSpPr>
        <p:spPr>
          <a:xfrm>
            <a:off x="2499566" y="3458845"/>
            <a:ext cx="2392980" cy="966943"/>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7" idx="2"/>
            <a:endCxn id="57" idx="0"/>
          </p:cNvCxnSpPr>
          <p:nvPr/>
        </p:nvCxnSpPr>
        <p:spPr>
          <a:xfrm>
            <a:off x="2499566" y="3458845"/>
            <a:ext cx="3368412" cy="932303"/>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37" idx="2"/>
            <a:endCxn id="49" idx="0"/>
          </p:cNvCxnSpPr>
          <p:nvPr/>
        </p:nvCxnSpPr>
        <p:spPr>
          <a:xfrm>
            <a:off x="2499566" y="3458845"/>
            <a:ext cx="1421612" cy="940915"/>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37" idx="2"/>
            <a:endCxn id="61" idx="0"/>
          </p:cNvCxnSpPr>
          <p:nvPr/>
        </p:nvCxnSpPr>
        <p:spPr>
          <a:xfrm>
            <a:off x="2499566" y="3458845"/>
            <a:ext cx="4343844" cy="905987"/>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37" idx="2"/>
            <a:endCxn id="65" idx="0"/>
          </p:cNvCxnSpPr>
          <p:nvPr/>
        </p:nvCxnSpPr>
        <p:spPr>
          <a:xfrm>
            <a:off x="2499566" y="3458845"/>
            <a:ext cx="5319277" cy="905988"/>
          </a:xfrm>
          <a:prstGeom prst="line">
            <a:avLst/>
          </a:prstGeom>
          <a:ln w="508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731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457200" y="463639"/>
            <a:ext cx="8229600" cy="593716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52930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FF"/>
                </a:solidFill>
              </a:rPr>
              <a:t>What We Needed to Control the Outbreak</a:t>
            </a:r>
            <a:endParaRPr lang="en-US" dirty="0">
              <a:solidFill>
                <a:srgbClr val="FFFFFF"/>
              </a:solidFill>
            </a:endParaRPr>
          </a:p>
        </p:txBody>
      </p:sp>
      <p:sp>
        <p:nvSpPr>
          <p:cNvPr id="3" name="Content Placeholder 2"/>
          <p:cNvSpPr>
            <a:spLocks noGrp="1"/>
          </p:cNvSpPr>
          <p:nvPr>
            <p:ph idx="1"/>
          </p:nvPr>
        </p:nvSpPr>
        <p:spPr>
          <a:xfrm>
            <a:off x="457200" y="1371600"/>
            <a:ext cx="8229600" cy="5105400"/>
          </a:xfrm>
        </p:spPr>
        <p:txBody>
          <a:bodyPr/>
          <a:lstStyle/>
          <a:p>
            <a:pPr>
              <a:buClr>
                <a:schemeClr val="accent4"/>
              </a:buClr>
            </a:pPr>
            <a:r>
              <a:rPr lang="en-US" sz="2000" b="0" dirty="0" smtClean="0">
                <a:solidFill>
                  <a:srgbClr val="FFFFFF"/>
                </a:solidFill>
              </a:rPr>
              <a:t>Get all HIV-infected individuals on ARV</a:t>
            </a:r>
          </a:p>
          <a:p>
            <a:pPr>
              <a:buClr>
                <a:schemeClr val="accent4"/>
              </a:buClr>
            </a:pPr>
            <a:endParaRPr lang="en-US" sz="400" b="0" dirty="0" smtClean="0">
              <a:solidFill>
                <a:srgbClr val="FFFFFF"/>
              </a:solidFill>
            </a:endParaRPr>
          </a:p>
          <a:p>
            <a:pPr>
              <a:buClr>
                <a:schemeClr val="accent4"/>
              </a:buClr>
            </a:pPr>
            <a:r>
              <a:rPr lang="en-US" sz="2000" b="0" dirty="0" smtClean="0">
                <a:solidFill>
                  <a:srgbClr val="FFFFFF"/>
                </a:solidFill>
              </a:rPr>
              <a:t>Expand HIV/HCV testing and capacity for early detection</a:t>
            </a:r>
          </a:p>
          <a:p>
            <a:pPr lvl="1">
              <a:buClr>
                <a:schemeClr val="accent4"/>
              </a:buClr>
            </a:pPr>
            <a:r>
              <a:rPr lang="en-US" dirty="0" smtClean="0">
                <a:solidFill>
                  <a:srgbClr val="FFFFFF"/>
                </a:solidFill>
              </a:rPr>
              <a:t>Routine HIV testing at venues with high-risk persons  (jails, addiction services, ERs)</a:t>
            </a:r>
          </a:p>
          <a:p>
            <a:pPr lvl="1">
              <a:buClr>
                <a:schemeClr val="accent4"/>
              </a:buClr>
            </a:pPr>
            <a:r>
              <a:rPr lang="en-US" dirty="0" smtClean="0">
                <a:solidFill>
                  <a:srgbClr val="FFFFFF"/>
                </a:solidFill>
              </a:rPr>
              <a:t>Active outreach testing to at-risk population</a:t>
            </a:r>
          </a:p>
          <a:p>
            <a:pPr>
              <a:buClr>
                <a:schemeClr val="accent4"/>
              </a:buClr>
            </a:pPr>
            <a:endParaRPr lang="en-US" sz="400" b="0" dirty="0" smtClean="0">
              <a:solidFill>
                <a:srgbClr val="FFFFFF"/>
              </a:solidFill>
            </a:endParaRPr>
          </a:p>
          <a:p>
            <a:pPr>
              <a:buClr>
                <a:schemeClr val="accent4"/>
              </a:buClr>
            </a:pPr>
            <a:r>
              <a:rPr lang="en-US" sz="2000" b="0" dirty="0" smtClean="0">
                <a:solidFill>
                  <a:srgbClr val="FFFFFF"/>
                </a:solidFill>
              </a:rPr>
              <a:t>Develop systems to keep at-risk individuals uninfected</a:t>
            </a:r>
          </a:p>
          <a:p>
            <a:pPr lvl="1">
              <a:buClr>
                <a:schemeClr val="accent4"/>
              </a:buClr>
            </a:pPr>
            <a:r>
              <a:rPr lang="en-US" dirty="0" smtClean="0">
                <a:solidFill>
                  <a:srgbClr val="FFFFFF"/>
                </a:solidFill>
              </a:rPr>
              <a:t>Systematic retesting and education of high-risk persons</a:t>
            </a:r>
          </a:p>
          <a:p>
            <a:pPr lvl="1">
              <a:buClr>
                <a:schemeClr val="accent4"/>
              </a:buClr>
            </a:pPr>
            <a:r>
              <a:rPr lang="en-US" dirty="0" smtClean="0">
                <a:solidFill>
                  <a:srgbClr val="FFFFFF"/>
                </a:solidFill>
              </a:rPr>
              <a:t>SSP and HIV </a:t>
            </a:r>
            <a:r>
              <a:rPr lang="en-US" dirty="0" err="1" smtClean="0">
                <a:solidFill>
                  <a:srgbClr val="FFFFFF"/>
                </a:solidFill>
              </a:rPr>
              <a:t>PrEP</a:t>
            </a:r>
            <a:r>
              <a:rPr lang="en-US" dirty="0" smtClean="0">
                <a:solidFill>
                  <a:srgbClr val="FFFFFF"/>
                </a:solidFill>
              </a:rPr>
              <a:t> (Pre Exposure Prophylaxis)</a:t>
            </a:r>
          </a:p>
          <a:p>
            <a:pPr>
              <a:buClr>
                <a:schemeClr val="accent4"/>
              </a:buClr>
            </a:pPr>
            <a:endParaRPr lang="en-US" sz="400" b="0" dirty="0" smtClean="0">
              <a:solidFill>
                <a:srgbClr val="FFFFFF"/>
              </a:solidFill>
            </a:endParaRPr>
          </a:p>
          <a:p>
            <a:pPr>
              <a:buClr>
                <a:schemeClr val="accent4"/>
              </a:buClr>
            </a:pPr>
            <a:r>
              <a:rPr lang="en-US" sz="2000" b="0" dirty="0" smtClean="0">
                <a:solidFill>
                  <a:srgbClr val="FFFFFF"/>
                </a:solidFill>
              </a:rPr>
              <a:t>Increase addiction treatment services</a:t>
            </a:r>
          </a:p>
          <a:p>
            <a:pPr lvl="1">
              <a:buClr>
                <a:schemeClr val="accent4"/>
              </a:buClr>
            </a:pPr>
            <a:r>
              <a:rPr lang="en-US" dirty="0" smtClean="0">
                <a:solidFill>
                  <a:srgbClr val="FFFFFF"/>
                </a:solidFill>
              </a:rPr>
              <a:t>Medication-assisted treatment</a:t>
            </a:r>
          </a:p>
          <a:p>
            <a:pPr lvl="1">
              <a:buClr>
                <a:schemeClr val="accent4"/>
              </a:buClr>
            </a:pPr>
            <a:r>
              <a:rPr lang="en-US" dirty="0" smtClean="0">
                <a:solidFill>
                  <a:srgbClr val="FFFFFF"/>
                </a:solidFill>
              </a:rPr>
              <a:t>Behavioral Health</a:t>
            </a:r>
          </a:p>
          <a:p>
            <a:pPr lvl="1">
              <a:buClr>
                <a:schemeClr val="accent4"/>
              </a:buClr>
            </a:pPr>
            <a:r>
              <a:rPr lang="en-US" dirty="0" smtClean="0">
                <a:solidFill>
                  <a:srgbClr val="FFFFFF"/>
                </a:solidFill>
              </a:rPr>
              <a:t>Recovery Support</a:t>
            </a:r>
          </a:p>
          <a:p>
            <a:pPr>
              <a:buClr>
                <a:schemeClr val="accent4"/>
              </a:buClr>
            </a:pPr>
            <a:endParaRPr lang="en-US" sz="400" b="0" dirty="0" smtClean="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526296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01053" y="256675"/>
            <a:ext cx="8534399" cy="958534"/>
          </a:xfrm>
        </p:spPr>
        <p:txBody>
          <a:bodyPr>
            <a:noAutofit/>
          </a:bodyPr>
          <a:lstStyle/>
          <a:p>
            <a:r>
              <a:rPr lang="en-US" dirty="0" smtClean="0"/>
              <a:t>The </a:t>
            </a:r>
            <a:r>
              <a:rPr lang="en-US" dirty="0"/>
              <a:t>epidemiology of </a:t>
            </a:r>
            <a:r>
              <a:rPr lang="en-US" dirty="0" smtClean="0"/>
              <a:t>IDU is </a:t>
            </a:r>
            <a:r>
              <a:rPr lang="en-US" dirty="0"/>
              <a:t>changing</a:t>
            </a:r>
          </a:p>
        </p:txBody>
      </p:sp>
      <p:pic>
        <p:nvPicPr>
          <p:cNvPr id="8" name="Picture 7"/>
          <p:cNvPicPr>
            <a:picLocks noChangeAspect="1"/>
          </p:cNvPicPr>
          <p:nvPr/>
        </p:nvPicPr>
        <p:blipFill>
          <a:blip r:embed="rId2"/>
          <a:stretch>
            <a:fillRect/>
          </a:stretch>
        </p:blipFill>
        <p:spPr>
          <a:xfrm>
            <a:off x="720460" y="1072692"/>
            <a:ext cx="7599291" cy="4923973"/>
          </a:xfrm>
          <a:prstGeom prst="rect">
            <a:avLst/>
          </a:prstGeom>
        </p:spPr>
      </p:pic>
      <p:sp>
        <p:nvSpPr>
          <p:cNvPr id="4" name="Slide Number Placeholder 3"/>
          <p:cNvSpPr>
            <a:spLocks noGrp="1"/>
          </p:cNvSpPr>
          <p:nvPr>
            <p:ph type="sldNum" sz="quarter" idx="12"/>
          </p:nvPr>
        </p:nvSpPr>
        <p:spPr/>
        <p:txBody>
          <a:bodyPr/>
          <a:lstStyle/>
          <a:p>
            <a:fld id="{6E6F596E-B7EB-4630-BEBA-D3DA31DE3BA6}" type="slidenum">
              <a:rPr lang="en-US" smtClean="0">
                <a:solidFill>
                  <a:prstClr val="black">
                    <a:tint val="75000"/>
                  </a:prstClr>
                </a:solidFill>
              </a:rPr>
              <a:pPr/>
              <a:t>60</a:t>
            </a:fld>
            <a:endParaRPr lang="en-US" dirty="0">
              <a:solidFill>
                <a:prstClr val="black">
                  <a:tint val="75000"/>
                </a:prstClr>
              </a:solidFill>
            </a:endParaRPr>
          </a:p>
        </p:txBody>
      </p:sp>
      <p:sp>
        <p:nvSpPr>
          <p:cNvPr id="9" name="Content Placeholder 2"/>
          <p:cNvSpPr txBox="1">
            <a:spLocks/>
          </p:cNvSpPr>
          <p:nvPr/>
        </p:nvSpPr>
        <p:spPr>
          <a:xfrm>
            <a:off x="615769" y="6081927"/>
            <a:ext cx="8154403" cy="1098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prstClr val="black"/>
                </a:solidFill>
              </a:rPr>
              <a:t>The communities affected are not typical of those affected historically by HIV infection or injection drug use</a:t>
            </a:r>
          </a:p>
          <a:p>
            <a:endParaRPr lang="en-US" sz="2400" dirty="0" smtClean="0">
              <a:solidFill>
                <a:prstClr val="black"/>
              </a:solidFill>
            </a:endParaRPr>
          </a:p>
          <a:p>
            <a:endParaRPr lang="en-US" sz="2600" dirty="0" smtClean="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25546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2"/>
          <p:cNvSpPr>
            <a:spLocks noGrp="1"/>
          </p:cNvSpPr>
          <p:nvPr>
            <p:ph type="title"/>
          </p:nvPr>
        </p:nvSpPr>
        <p:spPr>
          <a:xfrm>
            <a:off x="457200" y="243682"/>
            <a:ext cx="8229600" cy="1143000"/>
          </a:xfrm>
        </p:spPr>
        <p:txBody>
          <a:bodyPr/>
          <a:lstStyle/>
          <a:p>
            <a:pPr eaLnBrk="1" hangingPunct="1"/>
            <a:r>
              <a:rPr lang="en-US" altLang="en-US" sz="2800" dirty="0" smtClean="0">
                <a:latin typeface="Times New Roman" panose="02020603050405020304" pitchFamily="18" charset="0"/>
                <a:cs typeface="Times New Roman" panose="02020603050405020304" pitchFamily="18" charset="0"/>
              </a:rPr>
              <a:t>Outbreak-associated specimens tested for HIV and HCV, February - September 2015, n=1,534 specimens</a:t>
            </a:r>
          </a:p>
        </p:txBody>
      </p:sp>
      <p:sp>
        <p:nvSpPr>
          <p:cNvPr id="24582" name="Slide Number Placeholder 10"/>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778F285-3AA5-4BA2-9F15-599A5A646EB6}" type="slidenum">
              <a:rPr lang="en-US" altLang="en-US" sz="1200" smtClean="0">
                <a:solidFill>
                  <a:srgbClr val="898989"/>
                </a:solidFill>
              </a:rPr>
              <a:pPr>
                <a:spcBef>
                  <a:spcPct val="0"/>
                </a:spcBef>
                <a:buFontTx/>
                <a:buNone/>
              </a:pPr>
              <a:t>61</a:t>
            </a:fld>
            <a:endParaRPr lang="en-US" altLang="en-US" sz="1200" smtClean="0">
              <a:solidFill>
                <a:srgbClr val="898989"/>
              </a:solidFill>
            </a:endParaRPr>
          </a:p>
        </p:txBody>
      </p:sp>
      <p:sp>
        <p:nvSpPr>
          <p:cNvPr id="24583" name="Title 2"/>
          <p:cNvSpPr txBox="1">
            <a:spLocks/>
          </p:cNvSpPr>
          <p:nvPr/>
        </p:nvSpPr>
        <p:spPr bwMode="auto">
          <a:xfrm>
            <a:off x="436219" y="5838826"/>
            <a:ext cx="8229600" cy="5175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400" dirty="0" smtClean="0">
                <a:solidFill>
                  <a:prstClr val="black"/>
                </a:solidFill>
                <a:latin typeface="Times New Roman" panose="02020603050405020304" pitchFamily="18" charset="0"/>
                <a:cs typeface="Times New Roman" panose="02020603050405020304" pitchFamily="18" charset="0"/>
              </a:rPr>
              <a:t>Of HCV reactive specimens,19.4% co-infected with HIV </a:t>
            </a:r>
          </a:p>
        </p:txBody>
      </p:sp>
      <p:pic>
        <p:nvPicPr>
          <p:cNvPr id="4" name="Picture 3"/>
          <p:cNvPicPr>
            <a:picLocks noChangeAspect="1"/>
          </p:cNvPicPr>
          <p:nvPr/>
        </p:nvPicPr>
        <p:blipFill>
          <a:blip r:embed="rId2"/>
          <a:stretch>
            <a:fillRect/>
          </a:stretch>
        </p:blipFill>
        <p:spPr>
          <a:xfrm>
            <a:off x="478181" y="1582610"/>
            <a:ext cx="8187638" cy="4060288"/>
          </a:xfrm>
          <a:prstGeom prst="rect">
            <a:avLst/>
          </a:prstGeom>
        </p:spPr>
      </p:pic>
      <p:sp>
        <p:nvSpPr>
          <p:cNvPr id="11" name="Title 2"/>
          <p:cNvSpPr txBox="1">
            <a:spLocks/>
          </p:cNvSpPr>
          <p:nvPr/>
        </p:nvSpPr>
        <p:spPr bwMode="auto">
          <a:xfrm>
            <a:off x="3548416" y="6374454"/>
            <a:ext cx="4954647" cy="355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1200" dirty="0">
                <a:solidFill>
                  <a:prstClr val="black"/>
                </a:solidFill>
                <a:latin typeface="Times New Roman" panose="02020603050405020304" pitchFamily="18" charset="0"/>
                <a:cs typeface="Times New Roman" panose="02020603050405020304" pitchFamily="18" charset="0"/>
              </a:rPr>
              <a:t>Ref: </a:t>
            </a:r>
            <a:r>
              <a:rPr lang="en-US" altLang="en-US" sz="1200" dirty="0" smtClean="0">
                <a:solidFill>
                  <a:prstClr val="black"/>
                </a:solidFill>
                <a:latin typeface="Times New Roman" panose="02020603050405020304" pitchFamily="18" charset="0"/>
                <a:cs typeface="Times New Roman" panose="02020603050405020304" pitchFamily="18" charset="0"/>
              </a:rPr>
              <a:t>SJ Blosser, KA Backfish</a:t>
            </a:r>
            <a:r>
              <a:rPr lang="en-US" altLang="en-US" sz="1200" dirty="0">
                <a:solidFill>
                  <a:prstClr val="black"/>
                </a:solidFill>
                <a:latin typeface="Times New Roman" panose="02020603050405020304" pitchFamily="18" charset="0"/>
                <a:cs typeface="Times New Roman" panose="02020603050405020304" pitchFamily="18" charset="0"/>
              </a:rPr>
              <a:t>, </a:t>
            </a:r>
            <a:r>
              <a:rPr lang="en-US" altLang="en-US" sz="1200" dirty="0" smtClean="0">
                <a:solidFill>
                  <a:prstClr val="black"/>
                </a:solidFill>
                <a:latin typeface="Times New Roman" panose="02020603050405020304" pitchFamily="18" charset="0"/>
                <a:cs typeface="Times New Roman" panose="02020603050405020304" pitchFamily="18" charset="0"/>
              </a:rPr>
              <a:t>M Cross, et al. ID Week 2015</a:t>
            </a:r>
            <a:endParaRPr lang="en-US" altLang="en-US"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20265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653617"/>
          </a:xfrm>
        </p:spPr>
        <p:txBody>
          <a:bodyPr/>
          <a:lstStyle/>
          <a:p>
            <a:r>
              <a:rPr lang="en-US" dirty="0" smtClean="0"/>
              <a:t>Phylogenetic Analysis – Molecular Epidemiology</a:t>
            </a:r>
            <a:endParaRPr lang="en-US" dirty="0"/>
          </a:p>
        </p:txBody>
      </p:sp>
      <p:sp>
        <p:nvSpPr>
          <p:cNvPr id="9" name="Content Placeholder 8"/>
          <p:cNvSpPr>
            <a:spLocks noGrp="1"/>
          </p:cNvSpPr>
          <p:nvPr>
            <p:ph idx="1"/>
          </p:nvPr>
        </p:nvSpPr>
        <p:spPr>
          <a:xfrm>
            <a:off x="457200" y="928255"/>
            <a:ext cx="8229600" cy="5616924"/>
          </a:xfrm>
        </p:spPr>
        <p:txBody>
          <a:bodyPr/>
          <a:lstStyle/>
          <a:p>
            <a:r>
              <a:rPr lang="en-US" dirty="0" err="1" smtClean="0">
                <a:solidFill>
                  <a:srgbClr val="000000"/>
                </a:solidFill>
              </a:rPr>
              <a:t>Phylogenetics</a:t>
            </a:r>
            <a:r>
              <a:rPr lang="en-US" dirty="0" smtClean="0">
                <a:solidFill>
                  <a:srgbClr val="000000"/>
                </a:solidFill>
              </a:rPr>
              <a:t>: evolutionary </a:t>
            </a:r>
            <a:r>
              <a:rPr lang="en-US" dirty="0">
                <a:solidFill>
                  <a:srgbClr val="000000"/>
                </a:solidFill>
              </a:rPr>
              <a:t>relationships among </a:t>
            </a:r>
            <a:r>
              <a:rPr lang="en-US" dirty="0" smtClean="0">
                <a:solidFill>
                  <a:srgbClr val="000000"/>
                </a:solidFill>
              </a:rPr>
              <a:t>organisms</a:t>
            </a:r>
          </a:p>
          <a:p>
            <a:pPr lvl="1"/>
            <a:r>
              <a:rPr lang="en-US" dirty="0" smtClean="0">
                <a:solidFill>
                  <a:srgbClr val="000000"/>
                </a:solidFill>
              </a:rPr>
              <a:t>Molecular </a:t>
            </a:r>
            <a:r>
              <a:rPr lang="en-US" dirty="0" err="1">
                <a:solidFill>
                  <a:srgbClr val="000000"/>
                </a:solidFill>
              </a:rPr>
              <a:t>phylogenetics</a:t>
            </a:r>
            <a:r>
              <a:rPr lang="en-US" dirty="0">
                <a:solidFill>
                  <a:srgbClr val="000000"/>
                </a:solidFill>
              </a:rPr>
              <a:t> uses nucleotide sequences </a:t>
            </a:r>
            <a:endParaRPr lang="en-US" dirty="0" smtClean="0">
              <a:solidFill>
                <a:srgbClr val="000000"/>
              </a:solidFill>
            </a:endParaRPr>
          </a:p>
          <a:p>
            <a:endParaRPr lang="en-US" sz="1000" dirty="0" smtClean="0">
              <a:solidFill>
                <a:srgbClr val="000000"/>
              </a:solidFill>
            </a:endParaRPr>
          </a:p>
          <a:p>
            <a:r>
              <a:rPr lang="en-US" dirty="0" smtClean="0">
                <a:solidFill>
                  <a:srgbClr val="000000"/>
                </a:solidFill>
              </a:rPr>
              <a:t>Computational algorithms compare sequences and infer the most likely evolutionary relationship</a:t>
            </a:r>
          </a:p>
          <a:p>
            <a:pPr lvl="1"/>
            <a:r>
              <a:rPr lang="en-US" dirty="0" smtClean="0">
                <a:solidFill>
                  <a:srgbClr val="000000"/>
                </a:solidFill>
              </a:rPr>
              <a:t>Phylogenetic </a:t>
            </a:r>
            <a:r>
              <a:rPr lang="en-US" dirty="0">
                <a:solidFill>
                  <a:srgbClr val="000000"/>
                </a:solidFill>
              </a:rPr>
              <a:t>tree </a:t>
            </a:r>
            <a:r>
              <a:rPr lang="en-US" dirty="0" smtClean="0">
                <a:solidFill>
                  <a:srgbClr val="000000"/>
                </a:solidFill>
              </a:rPr>
              <a:t>displays these evolutionary relationships</a:t>
            </a:r>
          </a:p>
          <a:p>
            <a:pPr lvl="1"/>
            <a:r>
              <a:rPr lang="en-US" dirty="0" smtClean="0">
                <a:solidFill>
                  <a:srgbClr val="000000"/>
                </a:solidFill>
              </a:rPr>
              <a:t>Clusters defined as viruses highly likely in transmission network</a:t>
            </a:r>
          </a:p>
          <a:p>
            <a:pPr lvl="1"/>
            <a:r>
              <a:rPr lang="en-US" dirty="0" smtClean="0">
                <a:solidFill>
                  <a:srgbClr val="000000"/>
                </a:solidFill>
              </a:rPr>
              <a:t>Usually cannot determine directionality of transmission</a:t>
            </a:r>
            <a:endParaRPr lang="en-US" dirty="0">
              <a:solidFill>
                <a:srgbClr val="000000"/>
              </a:solidFill>
            </a:endParaRPr>
          </a:p>
          <a:p>
            <a:pPr lvl="1"/>
            <a:endParaRPr lang="en-US" sz="1000" dirty="0" smtClean="0">
              <a:solidFill>
                <a:srgbClr val="000000"/>
              </a:solidFill>
            </a:endParaRPr>
          </a:p>
          <a:p>
            <a:r>
              <a:rPr lang="en-US" dirty="0" smtClean="0">
                <a:solidFill>
                  <a:srgbClr val="000000"/>
                </a:solidFill>
              </a:rPr>
              <a:t>Despite relevance to HIV and HCV transmission, these analyses are rarely used in real-time to inform interventions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335699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0918" y="441441"/>
            <a:ext cx="3930350" cy="5996654"/>
          </a:xfrm>
          <a:prstGeom prst="rect">
            <a:avLst/>
          </a:prstGeom>
        </p:spPr>
      </p:pic>
      <p:grpSp>
        <p:nvGrpSpPr>
          <p:cNvPr id="2" name="Group 6"/>
          <p:cNvGrpSpPr/>
          <p:nvPr/>
        </p:nvGrpSpPr>
        <p:grpSpPr>
          <a:xfrm>
            <a:off x="795530" y="2456727"/>
            <a:ext cx="4402731" cy="1636663"/>
            <a:chOff x="548623" y="2988828"/>
            <a:chExt cx="5084880" cy="1176709"/>
          </a:xfrm>
        </p:grpSpPr>
        <p:grpSp>
          <p:nvGrpSpPr>
            <p:cNvPr id="3" name="Group 7"/>
            <p:cNvGrpSpPr/>
            <p:nvPr/>
          </p:nvGrpSpPr>
          <p:grpSpPr>
            <a:xfrm>
              <a:off x="721476" y="2988828"/>
              <a:ext cx="4912027" cy="1176709"/>
              <a:chOff x="1345396" y="2988828"/>
              <a:chExt cx="4912027" cy="1176709"/>
            </a:xfrm>
          </p:grpSpPr>
          <p:sp>
            <p:nvSpPr>
              <p:cNvPr id="13" name="Text Box 319"/>
              <p:cNvSpPr txBox="1">
                <a:spLocks noChangeArrowheads="1"/>
              </p:cNvSpPr>
              <p:nvPr/>
            </p:nvSpPr>
            <p:spPr bwMode="auto">
              <a:xfrm>
                <a:off x="1345396" y="3281149"/>
                <a:ext cx="4912027" cy="615553"/>
              </a:xfrm>
              <a:prstGeom prst="rect">
                <a:avLst/>
              </a:prstGeom>
              <a:noFill/>
              <a:ln w="28575">
                <a:noFill/>
                <a:miter lim="800000"/>
                <a:headEnd/>
                <a:tailEnd/>
              </a:ln>
            </p:spPr>
            <p:txBody>
              <a:bodyPr wrap="none">
                <a:spAutoFit/>
              </a:bodyPr>
              <a:lstStyle/>
              <a:p>
                <a:pPr>
                  <a:defRPr/>
                </a:pPr>
                <a:r>
                  <a:rPr lang="en-US" altLang="zh-CN" sz="2400" kern="0" dirty="0" smtClean="0">
                    <a:solidFill>
                      <a:srgbClr val="0000FF"/>
                    </a:solidFill>
                    <a:latin typeface="Calibri"/>
                    <a:ea typeface="宋体" pitchFamily="2" charset="-122"/>
                  </a:rPr>
                  <a:t>HIV/HCV </a:t>
                </a:r>
                <a:r>
                  <a:rPr lang="en-US" altLang="zh-CN" sz="2400" kern="0" dirty="0" err="1" smtClean="0">
                    <a:solidFill>
                      <a:srgbClr val="0000FF"/>
                    </a:solidFill>
                    <a:latin typeface="Calibri"/>
                    <a:ea typeface="宋体" pitchFamily="2" charset="-122"/>
                  </a:rPr>
                  <a:t>coinfected</a:t>
                </a:r>
                <a:r>
                  <a:rPr lang="en-US" altLang="zh-CN" sz="2400" kern="0" dirty="0" smtClean="0">
                    <a:solidFill>
                      <a:srgbClr val="0000FF"/>
                    </a:solidFill>
                    <a:latin typeface="Calibri"/>
                    <a:ea typeface="宋体" pitchFamily="2" charset="-122"/>
                  </a:rPr>
                  <a:t> isolates</a:t>
                </a:r>
              </a:p>
            </p:txBody>
          </p:sp>
          <p:sp>
            <p:nvSpPr>
              <p:cNvPr id="14" name="Text Box 321"/>
              <p:cNvSpPr txBox="1">
                <a:spLocks noChangeArrowheads="1"/>
              </p:cNvSpPr>
              <p:nvPr/>
            </p:nvSpPr>
            <p:spPr bwMode="auto">
              <a:xfrm>
                <a:off x="1345396" y="2988828"/>
                <a:ext cx="4873555" cy="615553"/>
              </a:xfrm>
              <a:prstGeom prst="rect">
                <a:avLst/>
              </a:prstGeom>
              <a:noFill/>
              <a:ln w="28575">
                <a:noFill/>
                <a:miter lim="800000"/>
                <a:headEnd/>
                <a:tailEnd/>
              </a:ln>
            </p:spPr>
            <p:txBody>
              <a:bodyPr wrap="none">
                <a:spAutoFit/>
              </a:bodyPr>
              <a:lstStyle/>
              <a:p>
                <a:pPr>
                  <a:defRPr/>
                </a:pPr>
                <a:r>
                  <a:rPr lang="en-US" altLang="zh-CN" sz="2400" kern="0" dirty="0" smtClean="0">
                    <a:solidFill>
                      <a:srgbClr val="FF0000"/>
                    </a:solidFill>
                    <a:latin typeface="Calibri"/>
                    <a:ea typeface="宋体" pitchFamily="2" charset="-122"/>
                  </a:rPr>
                  <a:t>HCV mono-infected isolates</a:t>
                </a:r>
              </a:p>
            </p:txBody>
          </p:sp>
          <p:sp>
            <p:nvSpPr>
              <p:cNvPr id="15" name="Text Box 319"/>
              <p:cNvSpPr txBox="1">
                <a:spLocks noChangeArrowheads="1"/>
              </p:cNvSpPr>
              <p:nvPr/>
            </p:nvSpPr>
            <p:spPr bwMode="auto">
              <a:xfrm>
                <a:off x="1345396" y="3549984"/>
                <a:ext cx="4644859" cy="615553"/>
              </a:xfrm>
              <a:prstGeom prst="rect">
                <a:avLst/>
              </a:prstGeom>
              <a:noFill/>
              <a:ln w="28575">
                <a:noFill/>
                <a:miter lim="800000"/>
                <a:headEnd/>
                <a:tailEnd/>
              </a:ln>
            </p:spPr>
            <p:txBody>
              <a:bodyPr wrap="none">
                <a:spAutoFit/>
              </a:bodyPr>
              <a:lstStyle/>
              <a:p>
                <a:pPr>
                  <a:defRPr/>
                </a:pPr>
                <a:r>
                  <a:rPr lang="en-US" altLang="zh-CN" sz="2400" kern="0" dirty="0" smtClean="0">
                    <a:solidFill>
                      <a:prstClr val="white">
                        <a:lumMod val="50000"/>
                      </a:prstClr>
                    </a:solidFill>
                    <a:latin typeface="Calibri"/>
                    <a:ea typeface="宋体" pitchFamily="2" charset="-122"/>
                  </a:rPr>
                  <a:t>North America References</a:t>
                </a:r>
              </a:p>
            </p:txBody>
          </p:sp>
        </p:grpSp>
        <p:grpSp>
          <p:nvGrpSpPr>
            <p:cNvPr id="4" name="Group 8"/>
            <p:cNvGrpSpPr/>
            <p:nvPr/>
          </p:nvGrpSpPr>
          <p:grpSpPr>
            <a:xfrm>
              <a:off x="548623" y="3077458"/>
              <a:ext cx="222555" cy="692181"/>
              <a:chOff x="1163103" y="3077458"/>
              <a:chExt cx="222555" cy="692181"/>
            </a:xfrm>
          </p:grpSpPr>
          <p:sp>
            <p:nvSpPr>
              <p:cNvPr id="10" name="Oval 532"/>
              <p:cNvSpPr>
                <a:spLocks noChangeArrowheads="1"/>
              </p:cNvSpPr>
              <p:nvPr/>
            </p:nvSpPr>
            <p:spPr bwMode="auto">
              <a:xfrm>
                <a:off x="1163104" y="3077458"/>
                <a:ext cx="172851" cy="125282"/>
              </a:xfrm>
              <a:prstGeom prst="ellipse">
                <a:avLst/>
              </a:prstGeom>
              <a:solidFill>
                <a:srgbClr val="FF0000"/>
              </a:solidFill>
              <a:ln w="2" cap="rnd">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sp>
            <p:nvSpPr>
              <p:cNvPr id="11" name="Oval 532"/>
              <p:cNvSpPr>
                <a:spLocks noChangeArrowheads="1"/>
              </p:cNvSpPr>
              <p:nvPr/>
            </p:nvSpPr>
            <p:spPr bwMode="auto">
              <a:xfrm>
                <a:off x="1178487" y="3369779"/>
                <a:ext cx="195924" cy="131205"/>
              </a:xfrm>
              <a:prstGeom prst="ellipse">
                <a:avLst/>
              </a:prstGeom>
              <a:solidFill>
                <a:srgbClr val="0000FF"/>
              </a:solidFill>
              <a:ln w="2" cap="rnd">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sp>
            <p:nvSpPr>
              <p:cNvPr id="12" name="Oval 532"/>
              <p:cNvSpPr>
                <a:spLocks noChangeArrowheads="1"/>
              </p:cNvSpPr>
              <p:nvPr/>
            </p:nvSpPr>
            <p:spPr bwMode="auto">
              <a:xfrm>
                <a:off x="1163103" y="3636862"/>
                <a:ext cx="222555" cy="132777"/>
              </a:xfrm>
              <a:prstGeom prst="ellipse">
                <a:avLst/>
              </a:prstGeom>
              <a:solidFill>
                <a:sysClr val="window" lastClr="FFFFFF">
                  <a:lumMod val="50000"/>
                </a:sysClr>
              </a:solidFill>
              <a:ln w="2" cap="rnd">
                <a:solidFill>
                  <a:sysClr val="window" lastClr="FFFFFF">
                    <a:lumMod val="75000"/>
                  </a:sysClr>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grpSp>
      </p:grpSp>
      <p:grpSp>
        <p:nvGrpSpPr>
          <p:cNvPr id="6" name="Group 15"/>
          <p:cNvGrpSpPr/>
          <p:nvPr/>
        </p:nvGrpSpPr>
        <p:grpSpPr>
          <a:xfrm>
            <a:off x="988229" y="3873959"/>
            <a:ext cx="2554207" cy="2262246"/>
            <a:chOff x="4769063" y="2281952"/>
            <a:chExt cx="2286632" cy="2100050"/>
          </a:xfrm>
        </p:grpSpPr>
        <p:sp>
          <p:nvSpPr>
            <p:cNvPr id="17" name="Freeform 6"/>
            <p:cNvSpPr>
              <a:spLocks/>
            </p:cNvSpPr>
            <p:nvPr/>
          </p:nvSpPr>
          <p:spPr bwMode="auto">
            <a:xfrm>
              <a:off x="4769063" y="2293290"/>
              <a:ext cx="2286632" cy="2088712"/>
            </a:xfrm>
            <a:custGeom>
              <a:avLst/>
              <a:gdLst>
                <a:gd name="T0" fmla="*/ 3835 w 7838"/>
                <a:gd name="T1" fmla="*/ 3699 h 7692"/>
                <a:gd name="T2" fmla="*/ 155 w 7838"/>
                <a:gd name="T3" fmla="*/ 3326 h 7692"/>
                <a:gd name="T4" fmla="*/ 155 w 7838"/>
                <a:gd name="T5" fmla="*/ 3326 h 7692"/>
                <a:gd name="T6" fmla="*/ 2165 w 7838"/>
                <a:gd name="T7" fmla="*/ 7000 h 7692"/>
                <a:gd name="T8" fmla="*/ 6316 w 7838"/>
                <a:gd name="T9" fmla="*/ 6445 h 7692"/>
                <a:gd name="T10" fmla="*/ 7288 w 7838"/>
                <a:gd name="T11" fmla="*/ 2371 h 7692"/>
                <a:gd name="T12" fmla="*/ 3835 w 7838"/>
                <a:gd name="T13" fmla="*/ 0 h 7692"/>
                <a:gd name="T14" fmla="*/ 3835 w 7838"/>
                <a:gd name="T15" fmla="*/ 3699 h 7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38" h="7692">
                  <a:moveTo>
                    <a:pt x="3835" y="3699"/>
                  </a:moveTo>
                  <a:lnTo>
                    <a:pt x="155" y="3326"/>
                  </a:lnTo>
                  <a:lnTo>
                    <a:pt x="155" y="3326"/>
                  </a:lnTo>
                  <a:cubicBezTo>
                    <a:pt x="0" y="4849"/>
                    <a:pt x="799" y="6309"/>
                    <a:pt x="2165" y="7000"/>
                  </a:cubicBezTo>
                  <a:cubicBezTo>
                    <a:pt x="3530" y="7692"/>
                    <a:pt x="5180" y="7471"/>
                    <a:pt x="6316" y="6445"/>
                  </a:cubicBezTo>
                  <a:cubicBezTo>
                    <a:pt x="7452" y="5418"/>
                    <a:pt x="7838" y="3799"/>
                    <a:pt x="7288" y="2371"/>
                  </a:cubicBezTo>
                  <a:cubicBezTo>
                    <a:pt x="6739" y="942"/>
                    <a:pt x="5366" y="0"/>
                    <a:pt x="3835" y="0"/>
                  </a:cubicBezTo>
                  <a:lnTo>
                    <a:pt x="3835" y="3699"/>
                  </a:lnTo>
                </a:path>
              </a:pathLst>
            </a:custGeom>
            <a:solidFill>
              <a:srgbClr val="FF0000"/>
            </a:solidFill>
            <a:ln w="28575">
              <a:solidFill>
                <a:sysClr val="window" lastClr="FFFFFF">
                  <a:lumMod val="95000"/>
                </a:sysClr>
              </a:solidFill>
              <a:prstDash val="solid"/>
              <a:round/>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sp>
          <p:nvSpPr>
            <p:cNvPr id="18" name="Freeform 8"/>
            <p:cNvSpPr>
              <a:spLocks/>
            </p:cNvSpPr>
            <p:nvPr/>
          </p:nvSpPr>
          <p:spPr bwMode="auto">
            <a:xfrm>
              <a:off x="4838856" y="2281952"/>
              <a:ext cx="1073523" cy="1004188"/>
            </a:xfrm>
            <a:custGeom>
              <a:avLst/>
              <a:gdLst>
                <a:gd name="T0" fmla="*/ 3680 w 3680"/>
                <a:gd name="T1" fmla="*/ 3699 h 3699"/>
                <a:gd name="T2" fmla="*/ 3680 w 3680"/>
                <a:gd name="T3" fmla="*/ 0 h 3699"/>
                <a:gd name="T4" fmla="*/ 0 w 3680"/>
                <a:gd name="T5" fmla="*/ 3326 h 3699"/>
                <a:gd name="T6" fmla="*/ 3680 w 3680"/>
                <a:gd name="T7" fmla="*/ 3699 h 3699"/>
              </a:gdLst>
              <a:ahLst/>
              <a:cxnLst>
                <a:cxn ang="0">
                  <a:pos x="T0" y="T1"/>
                </a:cxn>
                <a:cxn ang="0">
                  <a:pos x="T2" y="T3"/>
                </a:cxn>
                <a:cxn ang="0">
                  <a:pos x="T4" y="T5"/>
                </a:cxn>
                <a:cxn ang="0">
                  <a:pos x="T6" y="T7"/>
                </a:cxn>
              </a:cxnLst>
              <a:rect l="0" t="0" r="r" b="b"/>
              <a:pathLst>
                <a:path w="3680" h="3699">
                  <a:moveTo>
                    <a:pt x="3680" y="3699"/>
                  </a:moveTo>
                  <a:lnTo>
                    <a:pt x="3680" y="0"/>
                  </a:lnTo>
                  <a:cubicBezTo>
                    <a:pt x="1782" y="0"/>
                    <a:pt x="191" y="1437"/>
                    <a:pt x="0" y="3326"/>
                  </a:cubicBezTo>
                  <a:lnTo>
                    <a:pt x="3680" y="3699"/>
                  </a:lnTo>
                </a:path>
              </a:pathLst>
            </a:custGeom>
            <a:solidFill>
              <a:srgbClr val="0000FF"/>
            </a:solidFill>
            <a:ln w="28575">
              <a:solidFill>
                <a:sysClr val="window" lastClr="FFFFFF">
                  <a:lumMod val="95000"/>
                </a:sysClr>
              </a:solidFill>
              <a:prstDash val="solid"/>
              <a:round/>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sp>
          <p:nvSpPr>
            <p:cNvPr id="19" name="TextBox 18"/>
            <p:cNvSpPr txBox="1"/>
            <p:nvPr/>
          </p:nvSpPr>
          <p:spPr>
            <a:xfrm>
              <a:off x="5816156" y="3242858"/>
              <a:ext cx="900581" cy="771417"/>
            </a:xfrm>
            <a:prstGeom prst="rect">
              <a:avLst/>
            </a:prstGeom>
            <a:noFill/>
          </p:spPr>
          <p:txBody>
            <a:bodyPr wrap="square" rtlCol="0">
              <a:spAutoFit/>
            </a:bodyPr>
            <a:lstStyle/>
            <a:p>
              <a:pPr algn="ctr">
                <a:defRPr/>
              </a:pPr>
              <a:r>
                <a:rPr lang="en-US" sz="2400" b="1" kern="0" dirty="0" smtClean="0">
                  <a:solidFill>
                    <a:prstClr val="white">
                      <a:lumMod val="95000"/>
                    </a:prstClr>
                  </a:solidFill>
                  <a:latin typeface="Calibri"/>
                </a:rPr>
                <a:t>76%</a:t>
              </a:r>
            </a:p>
            <a:p>
              <a:pPr algn="ctr">
                <a:defRPr/>
              </a:pPr>
              <a:r>
                <a:rPr lang="en-US" sz="2400" kern="0" dirty="0" smtClean="0">
                  <a:solidFill>
                    <a:prstClr val="white">
                      <a:lumMod val="95000"/>
                    </a:prstClr>
                  </a:solidFill>
                  <a:latin typeface="Calibri"/>
                </a:rPr>
                <a:t>N=227</a:t>
              </a:r>
              <a:endParaRPr lang="en-US" sz="2400" b="1" kern="0" dirty="0" smtClean="0">
                <a:solidFill>
                  <a:prstClr val="white">
                    <a:lumMod val="95000"/>
                  </a:prstClr>
                </a:solidFill>
                <a:latin typeface="Calibri"/>
              </a:endParaRPr>
            </a:p>
          </p:txBody>
        </p:sp>
        <p:sp>
          <p:nvSpPr>
            <p:cNvPr id="20" name="TextBox 19"/>
            <p:cNvSpPr txBox="1"/>
            <p:nvPr/>
          </p:nvSpPr>
          <p:spPr>
            <a:xfrm>
              <a:off x="5101905" y="2478761"/>
              <a:ext cx="810474" cy="771417"/>
            </a:xfrm>
            <a:prstGeom prst="rect">
              <a:avLst/>
            </a:prstGeom>
            <a:noFill/>
          </p:spPr>
          <p:txBody>
            <a:bodyPr wrap="square" rtlCol="0">
              <a:spAutoFit/>
            </a:bodyPr>
            <a:lstStyle/>
            <a:p>
              <a:pPr algn="ctr">
                <a:defRPr/>
              </a:pPr>
              <a:r>
                <a:rPr lang="en-US" sz="2400" b="1" kern="0" dirty="0" smtClean="0">
                  <a:solidFill>
                    <a:prstClr val="white">
                      <a:lumMod val="95000"/>
                    </a:prstClr>
                  </a:solidFill>
                  <a:latin typeface="Calibri"/>
                </a:rPr>
                <a:t>24%</a:t>
              </a:r>
            </a:p>
            <a:p>
              <a:pPr algn="ctr">
                <a:defRPr/>
              </a:pPr>
              <a:r>
                <a:rPr lang="en-US" sz="2400" kern="0" dirty="0" smtClean="0">
                  <a:solidFill>
                    <a:prstClr val="white">
                      <a:lumMod val="95000"/>
                    </a:prstClr>
                  </a:solidFill>
                  <a:latin typeface="Calibri"/>
                </a:rPr>
                <a:t>N=70</a:t>
              </a:r>
              <a:endParaRPr lang="en-US" sz="2400" b="1" kern="0" dirty="0" smtClean="0">
                <a:solidFill>
                  <a:prstClr val="white">
                    <a:lumMod val="95000"/>
                  </a:prstClr>
                </a:solidFill>
                <a:latin typeface="Calibri"/>
              </a:endParaRPr>
            </a:p>
          </p:txBody>
        </p:sp>
      </p:grpSp>
      <p:sp>
        <p:nvSpPr>
          <p:cNvPr id="21" name="TextBox 20"/>
          <p:cNvSpPr txBox="1"/>
          <p:nvPr/>
        </p:nvSpPr>
        <p:spPr>
          <a:xfrm>
            <a:off x="646158" y="543389"/>
            <a:ext cx="5200850" cy="1569660"/>
          </a:xfrm>
          <a:prstGeom prst="rect">
            <a:avLst/>
          </a:prstGeom>
          <a:noFill/>
        </p:spPr>
        <p:txBody>
          <a:bodyPr wrap="square" rtlCol="0">
            <a:spAutoFit/>
          </a:bodyPr>
          <a:lstStyle/>
          <a:p>
            <a:r>
              <a:rPr lang="en-US" sz="3200" b="1" dirty="0">
                <a:solidFill>
                  <a:srgbClr val="4B4B4B">
                    <a:lumMod val="50000"/>
                  </a:srgbClr>
                </a:solidFill>
                <a:latin typeface="Calibri" panose="020F0502020204030204" pitchFamily="34" charset="0"/>
              </a:rPr>
              <a:t>Maximum likelihood </a:t>
            </a:r>
            <a:r>
              <a:rPr lang="en-US" sz="3200" b="1" dirty="0" err="1" smtClean="0">
                <a:solidFill>
                  <a:srgbClr val="4B4B4B">
                    <a:lumMod val="50000"/>
                  </a:srgbClr>
                </a:solidFill>
                <a:latin typeface="Calibri" panose="020F0502020204030204" pitchFamily="34" charset="0"/>
              </a:rPr>
              <a:t>phylo</a:t>
            </a:r>
            <a:r>
              <a:rPr lang="en-US" sz="3200" b="1" dirty="0" smtClean="0">
                <a:solidFill>
                  <a:srgbClr val="4B4B4B">
                    <a:lumMod val="50000"/>
                  </a:srgbClr>
                </a:solidFill>
                <a:latin typeface="Calibri" panose="020F0502020204030204" pitchFamily="34" charset="0"/>
              </a:rPr>
              <a:t>-genetic </a:t>
            </a:r>
            <a:r>
              <a:rPr lang="en-US" sz="3200" b="1" dirty="0">
                <a:solidFill>
                  <a:srgbClr val="4B4B4B">
                    <a:lumMod val="50000"/>
                  </a:srgbClr>
                </a:solidFill>
                <a:latin typeface="Calibri" panose="020F0502020204030204" pitchFamily="34" charset="0"/>
              </a:rPr>
              <a:t>tree of HCV NS5b consensus </a:t>
            </a:r>
            <a:r>
              <a:rPr lang="en-US" sz="3200" b="1" dirty="0" smtClean="0">
                <a:solidFill>
                  <a:srgbClr val="4B4B4B">
                    <a:lumMod val="50000"/>
                  </a:srgbClr>
                </a:solidFill>
                <a:latin typeface="Calibri" panose="020F0502020204030204" pitchFamily="34" charset="0"/>
              </a:rPr>
              <a:t>sequences</a:t>
            </a:r>
            <a:endParaRPr lang="en-US" sz="3200" b="1" dirty="0">
              <a:solidFill>
                <a:srgbClr val="4B4B4B">
                  <a:lumMod val="50000"/>
                </a:srgbClr>
              </a:solidFill>
              <a:latin typeface="Calibri" panose="020F050202020403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941756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6"/>
          <p:cNvGrpSpPr/>
          <p:nvPr/>
        </p:nvGrpSpPr>
        <p:grpSpPr>
          <a:xfrm>
            <a:off x="795530" y="2456727"/>
            <a:ext cx="4402731" cy="1636663"/>
            <a:chOff x="548623" y="2988828"/>
            <a:chExt cx="5084880" cy="1176709"/>
          </a:xfrm>
        </p:grpSpPr>
        <p:grpSp>
          <p:nvGrpSpPr>
            <p:cNvPr id="4" name="Group 7"/>
            <p:cNvGrpSpPr/>
            <p:nvPr/>
          </p:nvGrpSpPr>
          <p:grpSpPr>
            <a:xfrm>
              <a:off x="721476" y="2988828"/>
              <a:ext cx="4912027" cy="1176709"/>
              <a:chOff x="1345396" y="2988828"/>
              <a:chExt cx="4912027" cy="1176709"/>
            </a:xfrm>
          </p:grpSpPr>
          <p:sp>
            <p:nvSpPr>
              <p:cNvPr id="13" name="Text Box 319"/>
              <p:cNvSpPr txBox="1">
                <a:spLocks noChangeArrowheads="1"/>
              </p:cNvSpPr>
              <p:nvPr/>
            </p:nvSpPr>
            <p:spPr bwMode="auto">
              <a:xfrm>
                <a:off x="1345396" y="3281149"/>
                <a:ext cx="4912027" cy="615553"/>
              </a:xfrm>
              <a:prstGeom prst="rect">
                <a:avLst/>
              </a:prstGeom>
              <a:noFill/>
              <a:ln w="28575">
                <a:noFill/>
                <a:miter lim="800000"/>
                <a:headEnd/>
                <a:tailEnd/>
              </a:ln>
            </p:spPr>
            <p:txBody>
              <a:bodyPr wrap="none">
                <a:spAutoFit/>
              </a:bodyPr>
              <a:lstStyle/>
              <a:p>
                <a:pPr>
                  <a:defRPr/>
                </a:pPr>
                <a:r>
                  <a:rPr lang="en-US" altLang="zh-CN" sz="2400" kern="0" dirty="0" smtClean="0">
                    <a:solidFill>
                      <a:srgbClr val="0000FF"/>
                    </a:solidFill>
                    <a:latin typeface="Calibri"/>
                    <a:ea typeface="宋体" pitchFamily="2" charset="-122"/>
                  </a:rPr>
                  <a:t>HIV/HCV </a:t>
                </a:r>
                <a:r>
                  <a:rPr lang="en-US" altLang="zh-CN" sz="2400" kern="0" dirty="0" err="1" smtClean="0">
                    <a:solidFill>
                      <a:srgbClr val="0000FF"/>
                    </a:solidFill>
                    <a:latin typeface="Calibri"/>
                    <a:ea typeface="宋体" pitchFamily="2" charset="-122"/>
                  </a:rPr>
                  <a:t>coinfected</a:t>
                </a:r>
                <a:r>
                  <a:rPr lang="en-US" altLang="zh-CN" sz="2400" kern="0" dirty="0" smtClean="0">
                    <a:solidFill>
                      <a:srgbClr val="0000FF"/>
                    </a:solidFill>
                    <a:latin typeface="Calibri"/>
                    <a:ea typeface="宋体" pitchFamily="2" charset="-122"/>
                  </a:rPr>
                  <a:t> isolates</a:t>
                </a:r>
              </a:p>
            </p:txBody>
          </p:sp>
          <p:sp>
            <p:nvSpPr>
              <p:cNvPr id="14" name="Text Box 321"/>
              <p:cNvSpPr txBox="1">
                <a:spLocks noChangeArrowheads="1"/>
              </p:cNvSpPr>
              <p:nvPr/>
            </p:nvSpPr>
            <p:spPr bwMode="auto">
              <a:xfrm>
                <a:off x="1345396" y="2988828"/>
                <a:ext cx="4873555" cy="615553"/>
              </a:xfrm>
              <a:prstGeom prst="rect">
                <a:avLst/>
              </a:prstGeom>
              <a:noFill/>
              <a:ln w="28575">
                <a:noFill/>
                <a:miter lim="800000"/>
                <a:headEnd/>
                <a:tailEnd/>
              </a:ln>
            </p:spPr>
            <p:txBody>
              <a:bodyPr wrap="none">
                <a:spAutoFit/>
              </a:bodyPr>
              <a:lstStyle/>
              <a:p>
                <a:pPr>
                  <a:defRPr/>
                </a:pPr>
                <a:r>
                  <a:rPr lang="en-US" altLang="zh-CN" sz="2400" kern="0" dirty="0" smtClean="0">
                    <a:solidFill>
                      <a:srgbClr val="FF0000"/>
                    </a:solidFill>
                    <a:latin typeface="Calibri"/>
                    <a:ea typeface="宋体" pitchFamily="2" charset="-122"/>
                  </a:rPr>
                  <a:t>HCV mono-infected isolates</a:t>
                </a:r>
              </a:p>
            </p:txBody>
          </p:sp>
          <p:sp>
            <p:nvSpPr>
              <p:cNvPr id="15" name="Text Box 319"/>
              <p:cNvSpPr txBox="1">
                <a:spLocks noChangeArrowheads="1"/>
              </p:cNvSpPr>
              <p:nvPr/>
            </p:nvSpPr>
            <p:spPr bwMode="auto">
              <a:xfrm>
                <a:off x="1345396" y="3549984"/>
                <a:ext cx="4644859" cy="615553"/>
              </a:xfrm>
              <a:prstGeom prst="rect">
                <a:avLst/>
              </a:prstGeom>
              <a:noFill/>
              <a:ln w="28575">
                <a:noFill/>
                <a:miter lim="800000"/>
                <a:headEnd/>
                <a:tailEnd/>
              </a:ln>
            </p:spPr>
            <p:txBody>
              <a:bodyPr wrap="none">
                <a:spAutoFit/>
              </a:bodyPr>
              <a:lstStyle/>
              <a:p>
                <a:pPr>
                  <a:defRPr/>
                </a:pPr>
                <a:r>
                  <a:rPr lang="en-US" altLang="zh-CN" sz="2400" kern="0" dirty="0" smtClean="0">
                    <a:solidFill>
                      <a:prstClr val="white">
                        <a:lumMod val="50000"/>
                      </a:prstClr>
                    </a:solidFill>
                    <a:latin typeface="Calibri"/>
                    <a:ea typeface="宋体" pitchFamily="2" charset="-122"/>
                  </a:rPr>
                  <a:t>North America References</a:t>
                </a:r>
              </a:p>
            </p:txBody>
          </p:sp>
        </p:grpSp>
        <p:grpSp>
          <p:nvGrpSpPr>
            <p:cNvPr id="5" name="Group 8"/>
            <p:cNvGrpSpPr/>
            <p:nvPr/>
          </p:nvGrpSpPr>
          <p:grpSpPr>
            <a:xfrm>
              <a:off x="548623" y="3077458"/>
              <a:ext cx="222555" cy="692181"/>
              <a:chOff x="1163103" y="3077458"/>
              <a:chExt cx="222555" cy="692181"/>
            </a:xfrm>
          </p:grpSpPr>
          <p:sp>
            <p:nvSpPr>
              <p:cNvPr id="10" name="Oval 532"/>
              <p:cNvSpPr>
                <a:spLocks noChangeArrowheads="1"/>
              </p:cNvSpPr>
              <p:nvPr/>
            </p:nvSpPr>
            <p:spPr bwMode="auto">
              <a:xfrm>
                <a:off x="1163104" y="3077458"/>
                <a:ext cx="172851" cy="125282"/>
              </a:xfrm>
              <a:prstGeom prst="ellipse">
                <a:avLst/>
              </a:prstGeom>
              <a:solidFill>
                <a:srgbClr val="FF0000"/>
              </a:solidFill>
              <a:ln w="2" cap="rnd">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sp>
            <p:nvSpPr>
              <p:cNvPr id="11" name="Oval 532"/>
              <p:cNvSpPr>
                <a:spLocks noChangeArrowheads="1"/>
              </p:cNvSpPr>
              <p:nvPr/>
            </p:nvSpPr>
            <p:spPr bwMode="auto">
              <a:xfrm>
                <a:off x="1178487" y="3369779"/>
                <a:ext cx="195924" cy="131205"/>
              </a:xfrm>
              <a:prstGeom prst="ellipse">
                <a:avLst/>
              </a:prstGeom>
              <a:solidFill>
                <a:srgbClr val="0000FF"/>
              </a:solidFill>
              <a:ln w="2" cap="rnd">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sp>
            <p:nvSpPr>
              <p:cNvPr id="12" name="Oval 532"/>
              <p:cNvSpPr>
                <a:spLocks noChangeArrowheads="1"/>
              </p:cNvSpPr>
              <p:nvPr/>
            </p:nvSpPr>
            <p:spPr bwMode="auto">
              <a:xfrm>
                <a:off x="1163103" y="3636862"/>
                <a:ext cx="222555" cy="132777"/>
              </a:xfrm>
              <a:prstGeom prst="ellipse">
                <a:avLst/>
              </a:prstGeom>
              <a:solidFill>
                <a:sysClr val="window" lastClr="FFFFFF">
                  <a:lumMod val="50000"/>
                </a:sysClr>
              </a:solidFill>
              <a:ln w="2" cap="rnd">
                <a:solidFill>
                  <a:sysClr val="window" lastClr="FFFFFF">
                    <a:lumMod val="75000"/>
                  </a:sysClr>
                </a:solidFill>
                <a:prstDash val="solid"/>
                <a:miter lim="800000"/>
                <a:headEnd/>
                <a:tailEnd/>
              </a:ln>
            </p:spPr>
            <p:txBody>
              <a:bodyPr vert="horz" wrap="square" lIns="68580" tIns="34290" rIns="68580" bIns="34290" numCol="1" anchor="t" anchorCtr="0" compatLnSpc="1">
                <a:prstTxWarp prst="textNoShape">
                  <a:avLst/>
                </a:prstTxWarp>
              </a:bodyPr>
              <a:lstStyle/>
              <a:p>
                <a:pPr>
                  <a:defRPr/>
                </a:pPr>
                <a:endParaRPr lang="en-US" sz="2400" kern="0" smtClean="0">
                  <a:solidFill>
                    <a:prstClr val="black"/>
                  </a:solidFill>
                  <a:latin typeface="Calibri"/>
                </a:endParaRPr>
              </a:p>
            </p:txBody>
          </p:sp>
        </p:grpSp>
      </p:grpSp>
      <p:sp>
        <p:nvSpPr>
          <p:cNvPr id="21" name="TextBox 20"/>
          <p:cNvSpPr txBox="1"/>
          <p:nvPr/>
        </p:nvSpPr>
        <p:spPr>
          <a:xfrm>
            <a:off x="646158" y="543389"/>
            <a:ext cx="5200850" cy="1323439"/>
          </a:xfrm>
          <a:prstGeom prst="rect">
            <a:avLst/>
          </a:prstGeom>
          <a:noFill/>
        </p:spPr>
        <p:txBody>
          <a:bodyPr wrap="square" rtlCol="0">
            <a:spAutoFit/>
          </a:bodyPr>
          <a:lstStyle/>
          <a:p>
            <a:r>
              <a:rPr lang="en-US" sz="3200" b="1" dirty="0" smtClean="0">
                <a:solidFill>
                  <a:srgbClr val="4B4B4B">
                    <a:lumMod val="50000"/>
                  </a:srgbClr>
                </a:solidFill>
                <a:latin typeface="Calibri" panose="020F0502020204030204" pitchFamily="34" charset="0"/>
              </a:rPr>
              <a:t>HCV Cluster 1:</a:t>
            </a:r>
          </a:p>
          <a:p>
            <a:r>
              <a:rPr lang="en-US" sz="2400" b="1" dirty="0" smtClean="0">
                <a:solidFill>
                  <a:srgbClr val="4B4B4B">
                    <a:lumMod val="50000"/>
                  </a:srgbClr>
                </a:solidFill>
                <a:latin typeface="Calibri" panose="020F0502020204030204" pitchFamily="34" charset="0"/>
              </a:rPr>
              <a:t>Maximum </a:t>
            </a:r>
            <a:r>
              <a:rPr lang="en-US" sz="2400" b="1" dirty="0">
                <a:solidFill>
                  <a:srgbClr val="4B4B4B">
                    <a:lumMod val="50000"/>
                  </a:srgbClr>
                </a:solidFill>
                <a:latin typeface="Calibri" panose="020F0502020204030204" pitchFamily="34" charset="0"/>
              </a:rPr>
              <a:t>likelihood </a:t>
            </a:r>
            <a:r>
              <a:rPr lang="en-US" sz="2400" b="1" dirty="0" smtClean="0">
                <a:solidFill>
                  <a:srgbClr val="4B4B4B">
                    <a:lumMod val="50000"/>
                  </a:srgbClr>
                </a:solidFill>
                <a:latin typeface="Calibri" panose="020F0502020204030204" pitchFamily="34" charset="0"/>
              </a:rPr>
              <a:t>phylogenetic </a:t>
            </a:r>
            <a:r>
              <a:rPr lang="en-US" sz="2400" b="1" dirty="0">
                <a:solidFill>
                  <a:srgbClr val="4B4B4B">
                    <a:lumMod val="50000"/>
                  </a:srgbClr>
                </a:solidFill>
                <a:latin typeface="Calibri" panose="020F0502020204030204" pitchFamily="34" charset="0"/>
              </a:rPr>
              <a:t>tree of HCV NS5b consensus </a:t>
            </a:r>
            <a:r>
              <a:rPr lang="en-US" sz="2400" b="1" dirty="0" smtClean="0">
                <a:solidFill>
                  <a:srgbClr val="4B4B4B">
                    <a:lumMod val="50000"/>
                  </a:srgbClr>
                </a:solidFill>
                <a:latin typeface="Calibri" panose="020F0502020204030204" pitchFamily="34" charset="0"/>
              </a:rPr>
              <a:t>sequences</a:t>
            </a:r>
            <a:endParaRPr lang="en-US" sz="2400" b="1" dirty="0">
              <a:solidFill>
                <a:srgbClr val="4B4B4B">
                  <a:lumMod val="50000"/>
                </a:srgbClr>
              </a:solidFill>
              <a:latin typeface="Calibri" panose="020F0502020204030204" pitchFamily="34" charset="0"/>
            </a:endParaRPr>
          </a:p>
        </p:txBody>
      </p:sp>
      <p:pic>
        <p:nvPicPr>
          <p:cNvPr id="2" name="Picture 1"/>
          <p:cNvPicPr>
            <a:picLocks noChangeAspect="1"/>
          </p:cNvPicPr>
          <p:nvPr/>
        </p:nvPicPr>
        <p:blipFill>
          <a:blip r:embed="rId2"/>
          <a:stretch>
            <a:fillRect/>
          </a:stretch>
        </p:blipFill>
        <p:spPr>
          <a:xfrm>
            <a:off x="5712230" y="671278"/>
            <a:ext cx="3042168" cy="574293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668770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653617"/>
          </a:xfrm>
        </p:spPr>
        <p:txBody>
          <a:bodyPr/>
          <a:lstStyle/>
          <a:p>
            <a:r>
              <a:rPr lang="en-US" dirty="0" smtClean="0"/>
              <a:t>HCV Phylogenetic Analysis – Molecular Epidemiology</a:t>
            </a:r>
            <a:endParaRPr lang="en-US" dirty="0"/>
          </a:p>
        </p:txBody>
      </p:sp>
      <p:sp>
        <p:nvSpPr>
          <p:cNvPr id="9" name="Content Placeholder 8"/>
          <p:cNvSpPr>
            <a:spLocks noGrp="1"/>
          </p:cNvSpPr>
          <p:nvPr>
            <p:ph idx="1"/>
          </p:nvPr>
        </p:nvSpPr>
        <p:spPr>
          <a:xfrm>
            <a:off x="457200" y="1241076"/>
            <a:ext cx="8229600" cy="5091485"/>
          </a:xfrm>
        </p:spPr>
        <p:txBody>
          <a:bodyPr>
            <a:normAutofit/>
          </a:bodyPr>
          <a:lstStyle/>
          <a:p>
            <a:r>
              <a:rPr lang="en-US" dirty="0" smtClean="0">
                <a:solidFill>
                  <a:srgbClr val="000000"/>
                </a:solidFill>
              </a:rPr>
              <a:t>Extensive and Molecularly Diverse Hepatitis C Viruses</a:t>
            </a:r>
          </a:p>
          <a:p>
            <a:pPr lvl="1"/>
            <a:r>
              <a:rPr lang="en-US" dirty="0" smtClean="0">
                <a:solidFill>
                  <a:srgbClr val="000000"/>
                </a:solidFill>
              </a:rPr>
              <a:t>Multiple strains of HCV have been introduced into this network of people who inject drugs (PWID) over a long period of time</a:t>
            </a:r>
          </a:p>
          <a:p>
            <a:pPr lvl="1"/>
            <a:r>
              <a:rPr lang="en-US" dirty="0" smtClean="0">
                <a:solidFill>
                  <a:srgbClr val="000000"/>
                </a:solidFill>
              </a:rPr>
              <a:t>HCV treatment is curative – Treat and Prevent</a:t>
            </a:r>
          </a:p>
          <a:p>
            <a:endParaRPr lang="en-US" sz="1000" dirty="0" smtClean="0">
              <a:solidFill>
                <a:srgbClr val="000000"/>
              </a:solidFill>
            </a:endParaRPr>
          </a:p>
          <a:p>
            <a:r>
              <a:rPr lang="en-US" dirty="0" smtClean="0">
                <a:solidFill>
                  <a:srgbClr val="000000"/>
                </a:solidFill>
              </a:rPr>
              <a:t>Large Clusters </a:t>
            </a:r>
            <a:r>
              <a:rPr lang="en-US" dirty="0">
                <a:solidFill>
                  <a:srgbClr val="000000"/>
                </a:solidFill>
              </a:rPr>
              <a:t>of Hepatitis C Viruses</a:t>
            </a:r>
            <a:endParaRPr lang="en-US" dirty="0" smtClean="0">
              <a:solidFill>
                <a:srgbClr val="000000"/>
              </a:solidFill>
            </a:endParaRPr>
          </a:p>
          <a:p>
            <a:pPr lvl="1"/>
            <a:r>
              <a:rPr lang="en-US" dirty="0" smtClean="0">
                <a:solidFill>
                  <a:srgbClr val="000000"/>
                </a:solidFill>
              </a:rPr>
              <a:t>HCV transmission is on-going</a:t>
            </a:r>
          </a:p>
          <a:p>
            <a:pPr lvl="1"/>
            <a:r>
              <a:rPr lang="en-US" dirty="0" smtClean="0">
                <a:solidFill>
                  <a:srgbClr val="000000"/>
                </a:solidFill>
              </a:rPr>
              <a:t>HCV networks involve HIV-infected and HIV-uninfected persons</a:t>
            </a:r>
          </a:p>
          <a:p>
            <a:pPr lvl="1"/>
            <a:r>
              <a:rPr lang="en-US" dirty="0" smtClean="0">
                <a:solidFill>
                  <a:srgbClr val="000000"/>
                </a:solidFill>
              </a:rPr>
              <a:t>Despite high burden of HCV infection – HCV prevention is needed </a:t>
            </a:r>
            <a:endParaRPr lang="en-US" dirty="0">
              <a:solidFill>
                <a:srgbClr val="000000"/>
              </a:solidFill>
            </a:endParaRPr>
          </a:p>
          <a:p>
            <a:pPr lvl="1"/>
            <a:endParaRPr lang="en-US" sz="1000" dirty="0" smtClean="0">
              <a:solidFill>
                <a:srgbClr val="000000"/>
              </a:solidFill>
            </a:endParaRPr>
          </a:p>
          <a:p>
            <a:r>
              <a:rPr lang="en-US" dirty="0" smtClean="0">
                <a:solidFill>
                  <a:srgbClr val="000000"/>
                </a:solidFill>
              </a:rPr>
              <a:t>Novel, Direct HCV Evaluation  </a:t>
            </a:r>
          </a:p>
          <a:p>
            <a:pPr lvl="1"/>
            <a:r>
              <a:rPr lang="en-US" dirty="0" smtClean="0">
                <a:solidFill>
                  <a:srgbClr val="000000"/>
                </a:solidFill>
              </a:rPr>
              <a:t>D</a:t>
            </a:r>
            <a:r>
              <a:rPr lang="en-US" b="0" dirty="0" smtClean="0">
                <a:solidFill>
                  <a:srgbClr val="000000"/>
                </a:solidFill>
              </a:rPr>
              <a:t>etect </a:t>
            </a:r>
            <a:r>
              <a:rPr lang="en-US" b="0" dirty="0">
                <a:solidFill>
                  <a:srgbClr val="000000"/>
                </a:solidFill>
              </a:rPr>
              <a:t>the leading edge of HCV </a:t>
            </a:r>
            <a:r>
              <a:rPr lang="en-US" b="0" dirty="0" smtClean="0">
                <a:solidFill>
                  <a:srgbClr val="000000"/>
                </a:solidFill>
              </a:rPr>
              <a:t>transmissions</a:t>
            </a:r>
            <a:endParaRPr lang="en-US" b="0" dirty="0">
              <a:solidFill>
                <a:srgbClr val="000000"/>
              </a:solidFill>
            </a:endParaRPr>
          </a:p>
          <a:p>
            <a:pPr lvl="1"/>
            <a:r>
              <a:rPr lang="en-US" dirty="0" smtClean="0">
                <a:solidFill>
                  <a:srgbClr val="000000"/>
                </a:solidFill>
              </a:rPr>
              <a:t>Indications for s</a:t>
            </a:r>
            <a:r>
              <a:rPr lang="en-US" b="0" dirty="0" smtClean="0">
                <a:solidFill>
                  <a:srgbClr val="000000"/>
                </a:solidFill>
              </a:rPr>
              <a:t>yringe </a:t>
            </a:r>
            <a:r>
              <a:rPr lang="en-US" b="0" dirty="0">
                <a:solidFill>
                  <a:srgbClr val="000000"/>
                </a:solidFill>
              </a:rPr>
              <a:t>exchange</a:t>
            </a:r>
          </a:p>
          <a:p>
            <a:pPr lvl="1"/>
            <a:r>
              <a:rPr lang="en-US" b="0" dirty="0" smtClean="0">
                <a:solidFill>
                  <a:srgbClr val="000000"/>
                </a:solidFill>
              </a:rPr>
              <a:t>Prioritize contact tracing and HCV </a:t>
            </a:r>
            <a:r>
              <a:rPr lang="en-US" b="0" dirty="0">
                <a:solidFill>
                  <a:srgbClr val="000000"/>
                </a:solidFill>
              </a:rPr>
              <a:t>curative </a:t>
            </a:r>
            <a:r>
              <a:rPr lang="en-US" b="0" dirty="0" smtClean="0">
                <a:solidFill>
                  <a:srgbClr val="000000"/>
                </a:solidFill>
              </a:rPr>
              <a:t>treatment</a:t>
            </a:r>
            <a:endParaRPr lang="en-US" b="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3401427"/>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87316"/>
          </a:xfrm>
        </p:spPr>
        <p:txBody>
          <a:bodyPr/>
          <a:lstStyle/>
          <a:p>
            <a:r>
              <a:rPr lang="en-US" dirty="0" smtClean="0"/>
              <a:t>A Sentinel Event has Occurred</a:t>
            </a:r>
            <a:endParaRPr lang="en-US" dirty="0"/>
          </a:p>
        </p:txBody>
      </p:sp>
      <p:sp>
        <p:nvSpPr>
          <p:cNvPr id="3" name="Content Placeholder 2"/>
          <p:cNvSpPr>
            <a:spLocks noGrp="1"/>
          </p:cNvSpPr>
          <p:nvPr>
            <p:ph idx="1"/>
          </p:nvPr>
        </p:nvSpPr>
        <p:spPr>
          <a:xfrm>
            <a:off x="628650" y="1589637"/>
            <a:ext cx="4151897" cy="4169480"/>
          </a:xfrm>
        </p:spPr>
        <p:txBody>
          <a:bodyPr>
            <a:normAutofit/>
          </a:bodyPr>
          <a:lstStyle/>
          <a:p>
            <a:r>
              <a:rPr lang="en-US" sz="2200" dirty="0" smtClean="0"/>
              <a:t>Outbreak of 181 HIV infections spread rapidly in a network of people who inject drugs (PWID) in a rural community in Indiana with only five previous HIV infections in the past 10 years</a:t>
            </a:r>
            <a:endParaRPr lang="en-US" sz="2400" dirty="0" smtClean="0"/>
          </a:p>
          <a:p>
            <a:endParaRPr lang="en-US" sz="2600" dirty="0" smtClean="0"/>
          </a:p>
        </p:txBody>
      </p:sp>
      <p:sp>
        <p:nvSpPr>
          <p:cNvPr id="4" name="Slide Number Placeholder 3"/>
          <p:cNvSpPr>
            <a:spLocks noGrp="1"/>
          </p:cNvSpPr>
          <p:nvPr>
            <p:ph type="sldNum" sz="quarter" idx="12"/>
          </p:nvPr>
        </p:nvSpPr>
        <p:spPr/>
        <p:txBody>
          <a:bodyPr/>
          <a:lstStyle/>
          <a:p>
            <a:fld id="{6E6F596E-B7EB-4630-BEBA-D3DA31DE3BA6}" type="slidenum">
              <a:rPr lang="en-US" smtClean="0">
                <a:solidFill>
                  <a:prstClr val="black">
                    <a:tint val="75000"/>
                  </a:prstClr>
                </a:solidFill>
              </a:rPr>
              <a:pPr/>
              <a:t>66</a:t>
            </a:fld>
            <a:endParaRPr lang="en-US" dirty="0">
              <a:solidFill>
                <a:prstClr val="black">
                  <a:tint val="75000"/>
                </a:prstClr>
              </a:solidFill>
            </a:endParaRPr>
          </a:p>
        </p:txBody>
      </p:sp>
      <p:pic>
        <p:nvPicPr>
          <p:cNvPr id="5" name="Picture 4"/>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95850" y="1366152"/>
            <a:ext cx="3868099" cy="248339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pic>
      <p:sp>
        <p:nvSpPr>
          <p:cNvPr id="6" name="Content Placeholder 2"/>
          <p:cNvSpPr txBox="1">
            <a:spLocks/>
          </p:cNvSpPr>
          <p:nvPr/>
        </p:nvSpPr>
        <p:spPr>
          <a:xfrm>
            <a:off x="513347" y="4063255"/>
            <a:ext cx="8250602" cy="2658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prstClr val="black"/>
                </a:solidFill>
              </a:rPr>
              <a:t>Other U.S. jurisdictions may be at risk for similar event </a:t>
            </a:r>
          </a:p>
          <a:p>
            <a:endParaRPr lang="en-US" sz="2200" dirty="0" smtClean="0">
              <a:solidFill>
                <a:prstClr val="black"/>
              </a:solidFill>
            </a:endParaRPr>
          </a:p>
          <a:p>
            <a:r>
              <a:rPr lang="en-US" sz="2200" dirty="0" smtClean="0">
                <a:solidFill>
                  <a:prstClr val="black"/>
                </a:solidFill>
              </a:rPr>
              <a:t>Unique rural health challenges</a:t>
            </a:r>
          </a:p>
          <a:p>
            <a:pPr lvl="1"/>
            <a:r>
              <a:rPr lang="en-US" sz="2000" dirty="0" smtClean="0">
                <a:solidFill>
                  <a:prstClr val="black"/>
                </a:solidFill>
              </a:rPr>
              <a:t>Large populations of PWID (annual testing) without access to testing</a:t>
            </a:r>
          </a:p>
          <a:p>
            <a:pPr lvl="1"/>
            <a:r>
              <a:rPr lang="en-US" sz="2000" dirty="0" smtClean="0">
                <a:solidFill>
                  <a:prstClr val="black"/>
                </a:solidFill>
              </a:rPr>
              <a:t>HIV prevention interventions not available (e.g., syringe services)</a:t>
            </a:r>
          </a:p>
          <a:p>
            <a:pPr lvl="1"/>
            <a:r>
              <a:rPr lang="en-US" sz="2000" dirty="0" smtClean="0">
                <a:solidFill>
                  <a:prstClr val="black"/>
                </a:solidFill>
              </a:rPr>
              <a:t>Shortage of public health and medical care providers</a:t>
            </a:r>
          </a:p>
          <a:p>
            <a:pPr lvl="1"/>
            <a:endParaRPr lang="en-US" sz="1800" dirty="0" smtClean="0">
              <a:solidFill>
                <a:prstClr val="black"/>
              </a:solidFill>
            </a:endParaRPr>
          </a:p>
          <a:p>
            <a:endParaRPr lang="en-US" sz="2200" dirty="0" smtClean="0">
              <a:solidFill>
                <a:prstClr val="black"/>
              </a:solidFill>
            </a:endParaRPr>
          </a:p>
          <a:p>
            <a:pPr lvl="1"/>
            <a:endParaRPr lang="en-US" sz="1800" dirty="0" smtClean="0">
              <a:solidFill>
                <a:prstClr val="black"/>
              </a:solidFill>
            </a:endParaRPr>
          </a:p>
          <a:p>
            <a:endParaRPr lang="en-US" sz="2400" dirty="0" smtClean="0">
              <a:solidFill>
                <a:prstClr val="black"/>
              </a:solidFill>
            </a:endParaRPr>
          </a:p>
          <a:p>
            <a:endParaRPr lang="en-US" sz="2600" dirty="0" smtClean="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0053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2142" y="192850"/>
            <a:ext cx="7886700" cy="1325563"/>
          </a:xfrm>
        </p:spPr>
        <p:txBody>
          <a:bodyPr/>
          <a:lstStyle/>
          <a:p>
            <a:r>
              <a:rPr lang="en-US" dirty="0" smtClean="0"/>
              <a:t>Preparedness Recommendations</a:t>
            </a:r>
            <a:endParaRPr lang="en-US" dirty="0"/>
          </a:p>
        </p:txBody>
      </p:sp>
      <p:sp>
        <p:nvSpPr>
          <p:cNvPr id="3" name="Content Placeholder 2"/>
          <p:cNvSpPr>
            <a:spLocks noGrp="1"/>
          </p:cNvSpPr>
          <p:nvPr>
            <p:ph idx="1"/>
          </p:nvPr>
        </p:nvSpPr>
        <p:spPr>
          <a:xfrm>
            <a:off x="268468" y="1300565"/>
            <a:ext cx="8413519" cy="5212530"/>
          </a:xfrm>
        </p:spPr>
        <p:txBody>
          <a:bodyPr>
            <a:normAutofit/>
          </a:bodyPr>
          <a:lstStyle/>
          <a:p>
            <a:pPr marL="514350" indent="-514350">
              <a:buFont typeface="+mj-lt"/>
              <a:buAutoNum type="arabicPeriod"/>
            </a:pPr>
            <a:r>
              <a:rPr lang="en-US" sz="2600" b="1" dirty="0" smtClean="0"/>
              <a:t>Determine if unsafe injection of drugs is occurring</a:t>
            </a:r>
          </a:p>
          <a:p>
            <a:pPr lvl="1"/>
            <a:r>
              <a:rPr lang="en-US" sz="2200" dirty="0" smtClean="0"/>
              <a:t>Monitoring </a:t>
            </a:r>
            <a:r>
              <a:rPr lang="en-US" sz="2200" dirty="0"/>
              <a:t>data sources </a:t>
            </a:r>
            <a:r>
              <a:rPr lang="en-US" sz="2200" dirty="0" smtClean="0"/>
              <a:t>including acute HCV and overdoses</a:t>
            </a:r>
          </a:p>
          <a:p>
            <a:pPr lvl="1"/>
            <a:r>
              <a:rPr lang="en-US" sz="2200" b="1" dirty="0" smtClean="0"/>
              <a:t>Deliverable</a:t>
            </a:r>
            <a:r>
              <a:rPr lang="en-US" sz="2200" dirty="0" smtClean="0"/>
              <a:t>: dashboard to facilitate on-going monitoring</a:t>
            </a:r>
          </a:p>
          <a:p>
            <a:pPr lvl="1"/>
            <a:endParaRPr lang="en-US" sz="1000" dirty="0" smtClean="0"/>
          </a:p>
          <a:p>
            <a:pPr marL="514350" indent="-514350">
              <a:buFont typeface="+mj-lt"/>
              <a:buAutoNum type="arabicPeriod"/>
            </a:pPr>
            <a:r>
              <a:rPr lang="en-US" sz="2600" b="1" dirty="0" smtClean="0"/>
              <a:t>Enhance testing for HIV and HCV infections</a:t>
            </a:r>
          </a:p>
          <a:p>
            <a:pPr lvl="1"/>
            <a:r>
              <a:rPr lang="en-US" sz="2200" dirty="0"/>
              <a:t>Providers </a:t>
            </a:r>
            <a:r>
              <a:rPr lang="en-US" sz="2200" dirty="0" smtClean="0"/>
              <a:t>for </a:t>
            </a:r>
            <a:r>
              <a:rPr lang="en-US" sz="2200" dirty="0"/>
              <a:t>persons with substance use disorder</a:t>
            </a:r>
          </a:p>
          <a:p>
            <a:pPr lvl="1"/>
            <a:r>
              <a:rPr lang="en-US" sz="2200" dirty="0" smtClean="0"/>
              <a:t>Jails </a:t>
            </a:r>
            <a:r>
              <a:rPr lang="en-US" sz="2200" dirty="0"/>
              <a:t>and prisons</a:t>
            </a:r>
          </a:p>
          <a:p>
            <a:pPr lvl="1"/>
            <a:r>
              <a:rPr lang="en-US" sz="2200" dirty="0" smtClean="0"/>
              <a:t>Emergency </a:t>
            </a:r>
            <a:r>
              <a:rPr lang="en-US" sz="2200" dirty="0"/>
              <a:t>departments and in-patient </a:t>
            </a:r>
            <a:r>
              <a:rPr lang="en-US" sz="2200" dirty="0" smtClean="0"/>
              <a:t>settings</a:t>
            </a:r>
          </a:p>
          <a:p>
            <a:pPr lvl="1"/>
            <a:r>
              <a:rPr lang="en-US" sz="2200" b="1" dirty="0" smtClean="0"/>
              <a:t>Metric</a:t>
            </a:r>
            <a:r>
              <a:rPr lang="en-US" sz="2200" dirty="0" smtClean="0"/>
              <a:t>: HIV and HCV testing</a:t>
            </a:r>
            <a:endParaRPr lang="en-US" sz="2200" dirty="0"/>
          </a:p>
          <a:p>
            <a:pPr lvl="1"/>
            <a:endParaRPr lang="en-US" sz="1000" dirty="0" smtClean="0"/>
          </a:p>
          <a:p>
            <a:pPr marL="514350" indent="-514350">
              <a:buFont typeface="+mj-lt"/>
              <a:buAutoNum type="arabicPeriod"/>
            </a:pPr>
            <a:r>
              <a:rPr lang="en-US" sz="2600" b="1" dirty="0" smtClean="0"/>
              <a:t>Prepare an action plan for a potential HIV outbreak</a:t>
            </a:r>
          </a:p>
          <a:p>
            <a:pPr lvl="1"/>
            <a:r>
              <a:rPr lang="en-US" sz="2200" dirty="0"/>
              <a:t>Identify state preparedness partner and develop a response plan</a:t>
            </a:r>
          </a:p>
          <a:p>
            <a:pPr lvl="1"/>
            <a:r>
              <a:rPr lang="en-US" sz="2200" b="1" dirty="0" smtClean="0"/>
              <a:t>Metric</a:t>
            </a:r>
            <a:r>
              <a:rPr lang="en-US" sz="2200" dirty="0" smtClean="0"/>
              <a:t>: HIV health services access </a:t>
            </a:r>
          </a:p>
        </p:txBody>
      </p:sp>
      <p:sp>
        <p:nvSpPr>
          <p:cNvPr id="5" name="Slide Number Placeholder 4"/>
          <p:cNvSpPr>
            <a:spLocks noGrp="1"/>
          </p:cNvSpPr>
          <p:nvPr>
            <p:ph type="sldNum" sz="quarter" idx="12"/>
          </p:nvPr>
        </p:nvSpPr>
        <p:spPr/>
        <p:txBody>
          <a:bodyPr/>
          <a:lstStyle/>
          <a:p>
            <a:fld id="{6E6F596E-B7EB-4630-BEBA-D3DA31DE3BA6}" type="slidenum">
              <a:rPr lang="en-US" smtClean="0">
                <a:solidFill>
                  <a:prstClr val="black">
                    <a:tint val="75000"/>
                  </a:prstClr>
                </a:solidFill>
              </a:rPr>
              <a:pPr/>
              <a:t>67</a:t>
            </a:fld>
            <a:endParaRPr lang="en-US" dirty="0">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56835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2142" y="176808"/>
            <a:ext cx="8233208" cy="1325563"/>
          </a:xfrm>
        </p:spPr>
        <p:txBody>
          <a:bodyPr>
            <a:normAutofit/>
          </a:bodyPr>
          <a:lstStyle/>
          <a:p>
            <a:r>
              <a:rPr lang="en-US" dirty="0" smtClean="0"/>
              <a:t>Enhanced </a:t>
            </a:r>
            <a:r>
              <a:rPr lang="en-US" dirty="0"/>
              <a:t>PWID HIV </a:t>
            </a:r>
            <a:r>
              <a:rPr lang="en-US" dirty="0" smtClean="0"/>
              <a:t>Prevention</a:t>
            </a:r>
            <a:endParaRPr lang="en-US" dirty="0"/>
          </a:p>
        </p:txBody>
      </p:sp>
      <p:sp>
        <p:nvSpPr>
          <p:cNvPr id="3" name="Content Placeholder 2"/>
          <p:cNvSpPr>
            <a:spLocks noGrp="1"/>
          </p:cNvSpPr>
          <p:nvPr>
            <p:ph idx="1"/>
          </p:nvPr>
        </p:nvSpPr>
        <p:spPr>
          <a:xfrm>
            <a:off x="461211" y="1326382"/>
            <a:ext cx="4247160" cy="3903343"/>
          </a:xfrm>
        </p:spPr>
        <p:txBody>
          <a:bodyPr>
            <a:normAutofit/>
          </a:bodyPr>
          <a:lstStyle/>
          <a:p>
            <a:pPr marL="514350" indent="-514350">
              <a:buFont typeface="+mj-lt"/>
              <a:buAutoNum type="arabicPeriod"/>
            </a:pPr>
            <a:r>
              <a:rPr lang="en-US" sz="2600" b="1" dirty="0" smtClean="0"/>
              <a:t>Access to sterile syringes</a:t>
            </a:r>
          </a:p>
          <a:p>
            <a:pPr lvl="1"/>
            <a:r>
              <a:rPr lang="en-US" sz="2200" dirty="0" smtClean="0"/>
              <a:t>As permitted by federal, state, and local laws</a:t>
            </a:r>
          </a:p>
          <a:p>
            <a:pPr lvl="1"/>
            <a:r>
              <a:rPr lang="en-US" sz="2200" dirty="0" smtClean="0"/>
              <a:t>Communities without operational experience</a:t>
            </a:r>
          </a:p>
          <a:p>
            <a:pPr lvl="1"/>
            <a:endParaRPr lang="en-US" sz="2200" dirty="0"/>
          </a:p>
          <a:p>
            <a:pPr marL="514350" indent="-514350">
              <a:buFont typeface="+mj-lt"/>
              <a:buAutoNum type="arabicPeriod" startAt="2"/>
            </a:pPr>
            <a:r>
              <a:rPr lang="en-US" sz="2600" b="1" dirty="0"/>
              <a:t>Provision of pre-exposure prophylaxis (</a:t>
            </a:r>
            <a:r>
              <a:rPr lang="en-US" sz="2600" b="1" dirty="0" err="1"/>
              <a:t>PrEP</a:t>
            </a:r>
            <a:r>
              <a:rPr lang="en-US" sz="2600" b="1" dirty="0"/>
              <a:t>)</a:t>
            </a:r>
          </a:p>
          <a:p>
            <a:pPr lvl="1"/>
            <a:r>
              <a:rPr lang="en-US" sz="2200" dirty="0"/>
              <a:t>Nurse mentored program</a:t>
            </a:r>
          </a:p>
          <a:p>
            <a:pPr lvl="1"/>
            <a:r>
              <a:rPr lang="en-US" sz="2200" dirty="0"/>
              <a:t>Embedded in other </a:t>
            </a:r>
            <a:r>
              <a:rPr lang="en-US" sz="2200" dirty="0" smtClean="0"/>
              <a:t>services</a:t>
            </a:r>
            <a:endParaRPr lang="en-US" sz="2200" dirty="0"/>
          </a:p>
          <a:p>
            <a:endParaRPr lang="en-US" sz="2600" dirty="0" smtClean="0"/>
          </a:p>
        </p:txBody>
      </p:sp>
      <p:sp>
        <p:nvSpPr>
          <p:cNvPr id="5" name="Slide Number Placeholder 4"/>
          <p:cNvSpPr>
            <a:spLocks noGrp="1"/>
          </p:cNvSpPr>
          <p:nvPr>
            <p:ph type="sldNum" sz="quarter" idx="12"/>
          </p:nvPr>
        </p:nvSpPr>
        <p:spPr/>
        <p:txBody>
          <a:bodyPr/>
          <a:lstStyle/>
          <a:p>
            <a:fld id="{6E6F596E-B7EB-4630-BEBA-D3DA31DE3BA6}" type="slidenum">
              <a:rPr lang="en-US" smtClean="0">
                <a:solidFill>
                  <a:prstClr val="black">
                    <a:tint val="75000"/>
                  </a:prstClr>
                </a:solidFill>
              </a:rPr>
              <a:pPr/>
              <a:t>68</a:t>
            </a:fld>
            <a:endParaRPr lang="en-US" dirty="0">
              <a:solidFill>
                <a:prstClr val="black">
                  <a:tint val="75000"/>
                </a:prstClr>
              </a:solidFill>
            </a:endParaRPr>
          </a:p>
        </p:txBody>
      </p:sp>
      <p:pic>
        <p:nvPicPr>
          <p:cNvPr id="4" name="Picture 3"/>
          <p:cNvPicPr>
            <a:picLocks noChangeAspect="1"/>
          </p:cNvPicPr>
          <p:nvPr/>
        </p:nvPicPr>
        <p:blipFill>
          <a:blip r:embed="rId2"/>
          <a:stretch>
            <a:fillRect/>
          </a:stretch>
        </p:blipFill>
        <p:spPr>
          <a:xfrm>
            <a:off x="4708371" y="1462801"/>
            <a:ext cx="4314242" cy="2533665"/>
          </a:xfrm>
          <a:prstGeom prst="rect">
            <a:avLst/>
          </a:prstGeom>
        </p:spPr>
      </p:pic>
      <p:sp>
        <p:nvSpPr>
          <p:cNvPr id="6" name="Content Placeholder 2"/>
          <p:cNvSpPr txBox="1">
            <a:spLocks/>
          </p:cNvSpPr>
          <p:nvPr/>
        </p:nvSpPr>
        <p:spPr>
          <a:xfrm>
            <a:off x="461211" y="5351728"/>
            <a:ext cx="8413519" cy="937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3"/>
            </a:pPr>
            <a:r>
              <a:rPr lang="en-US" sz="2600" b="1" dirty="0" smtClean="0">
                <a:solidFill>
                  <a:prstClr val="black"/>
                </a:solidFill>
              </a:rPr>
              <a:t>Expand access to medication assisted therapy (MAT)</a:t>
            </a:r>
          </a:p>
          <a:p>
            <a:pPr lvl="1"/>
            <a:r>
              <a:rPr lang="en-US" sz="2200" dirty="0" smtClean="0">
                <a:solidFill>
                  <a:prstClr val="black"/>
                </a:solidFill>
              </a:rPr>
              <a:t>Naloxone, buprenorphine, and methadone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86532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55154"/>
            <a:ext cx="8229600" cy="723014"/>
          </a:xfrm>
        </p:spPr>
        <p:txBody>
          <a:bodyPr/>
          <a:lstStyle/>
          <a:p>
            <a:r>
              <a:rPr lang="en-US" sz="3600" dirty="0" smtClean="0"/>
              <a:t>Lessons Learned</a:t>
            </a:r>
            <a:endParaRPr lang="en-US" sz="3600" dirty="0"/>
          </a:p>
        </p:txBody>
      </p:sp>
      <p:sp>
        <p:nvSpPr>
          <p:cNvPr id="9" name="Content Placeholder 8"/>
          <p:cNvSpPr>
            <a:spLocks noGrp="1"/>
          </p:cNvSpPr>
          <p:nvPr>
            <p:ph idx="1"/>
          </p:nvPr>
        </p:nvSpPr>
        <p:spPr>
          <a:xfrm>
            <a:off x="313899" y="1261712"/>
            <a:ext cx="8606817" cy="4934372"/>
          </a:xfrm>
        </p:spPr>
        <p:txBody>
          <a:bodyPr/>
          <a:lstStyle/>
          <a:p>
            <a:r>
              <a:rPr lang="en-US" dirty="0" smtClean="0">
                <a:solidFill>
                  <a:srgbClr val="000000"/>
                </a:solidFill>
              </a:rPr>
              <a:t>Disease Investigation Specialists and Public Health Nurses are Critical to Public Health Prevention and Responses</a:t>
            </a:r>
          </a:p>
          <a:p>
            <a:pPr lvl="1"/>
            <a:r>
              <a:rPr lang="en-US" dirty="0" smtClean="0">
                <a:solidFill>
                  <a:srgbClr val="000000"/>
                </a:solidFill>
              </a:rPr>
              <a:t>Core activity but applied with novel technologies – network analysis</a:t>
            </a:r>
          </a:p>
          <a:p>
            <a:pPr lvl="1"/>
            <a:r>
              <a:rPr lang="en-US" dirty="0" smtClean="0">
                <a:solidFill>
                  <a:srgbClr val="000000"/>
                </a:solidFill>
              </a:rPr>
              <a:t>Can be leveraged for related activities – HCV, overdose</a:t>
            </a:r>
          </a:p>
          <a:p>
            <a:pPr lvl="1"/>
            <a:endParaRPr lang="en-US" dirty="0" smtClean="0">
              <a:solidFill>
                <a:srgbClr val="000000"/>
              </a:solidFill>
            </a:endParaRPr>
          </a:p>
          <a:p>
            <a:r>
              <a:rPr lang="en-US" dirty="0" smtClean="0">
                <a:solidFill>
                  <a:srgbClr val="000000"/>
                </a:solidFill>
              </a:rPr>
              <a:t>Hepatitis C Virus Infections indicate Unsafe Injection Drug Use and Vulnerability to HIV Infection in a Community</a:t>
            </a:r>
            <a:endParaRPr lang="en-US" dirty="0">
              <a:solidFill>
                <a:srgbClr val="000000"/>
              </a:solidFill>
            </a:endParaRPr>
          </a:p>
          <a:p>
            <a:pPr lvl="1"/>
            <a:r>
              <a:rPr lang="en-US" dirty="0" smtClean="0">
                <a:solidFill>
                  <a:srgbClr val="000000"/>
                </a:solidFill>
              </a:rPr>
              <a:t>HIV prevention interventions will also prevent HCV infections </a:t>
            </a:r>
          </a:p>
          <a:p>
            <a:pPr lvl="1"/>
            <a:r>
              <a:rPr lang="en-US" dirty="0" smtClean="0">
                <a:solidFill>
                  <a:srgbClr val="000000"/>
                </a:solidFill>
              </a:rPr>
              <a:t>Need for direct HCV response – treatment, contact tracing </a:t>
            </a:r>
          </a:p>
          <a:p>
            <a:pPr lvl="1"/>
            <a:endParaRPr lang="en-US" dirty="0">
              <a:solidFill>
                <a:srgbClr val="000000"/>
              </a:solidFill>
            </a:endParaRPr>
          </a:p>
          <a:p>
            <a:r>
              <a:rPr lang="en-US" dirty="0" smtClean="0">
                <a:solidFill>
                  <a:srgbClr val="000000"/>
                </a:solidFill>
              </a:rPr>
              <a:t>Emergency Responses Challenging; Preparedness Difficult</a:t>
            </a:r>
          </a:p>
          <a:p>
            <a:pPr lvl="1"/>
            <a:r>
              <a:rPr lang="en-US" dirty="0" smtClean="0">
                <a:solidFill>
                  <a:srgbClr val="000000"/>
                </a:solidFill>
              </a:rPr>
              <a:t>Requires resources and local champions </a:t>
            </a:r>
          </a:p>
          <a:p>
            <a:pPr lvl="1"/>
            <a:r>
              <a:rPr lang="en-US" dirty="0" smtClean="0">
                <a:solidFill>
                  <a:srgbClr val="000000"/>
                </a:solidFill>
              </a:rPr>
              <a:t>Necessary after this sentinel event HIV outbreak</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924566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dirty="0" smtClean="0">
                <a:solidFill>
                  <a:srgbClr val="FFFFFF"/>
                </a:solidFill>
              </a:rPr>
              <a:t>What We Were Able to Do Initially</a:t>
            </a:r>
            <a:endParaRPr lang="en-US" sz="3600" dirty="0">
              <a:solidFill>
                <a:srgbClr val="FFFFFF"/>
              </a:solidFill>
            </a:endParaRPr>
          </a:p>
        </p:txBody>
      </p:sp>
      <p:sp>
        <p:nvSpPr>
          <p:cNvPr id="3" name="Content Placeholder 2"/>
          <p:cNvSpPr>
            <a:spLocks noGrp="1"/>
          </p:cNvSpPr>
          <p:nvPr>
            <p:ph idx="1"/>
          </p:nvPr>
        </p:nvSpPr>
        <p:spPr>
          <a:xfrm>
            <a:off x="457200" y="1066800"/>
            <a:ext cx="8229600" cy="4343400"/>
          </a:xfrm>
        </p:spPr>
        <p:txBody>
          <a:bodyPr/>
          <a:lstStyle/>
          <a:p>
            <a:pPr marL="633413" lvl="1" indent="-290513">
              <a:buClr>
                <a:srgbClr val="FFCC00"/>
              </a:buClr>
            </a:pPr>
            <a:endParaRPr lang="en-US" sz="1000" b="1" dirty="0" smtClean="0">
              <a:solidFill>
                <a:srgbClr val="FFFFFF"/>
              </a:solidFill>
            </a:endParaRPr>
          </a:p>
          <a:p>
            <a:pPr marL="282575" lvl="1" indent="-282575">
              <a:buClr>
                <a:srgbClr val="FFCC00"/>
              </a:buClr>
              <a:buSzPct val="70000"/>
              <a:buFont typeface="Wingdings" charset="2"/>
              <a:buChar char="q"/>
            </a:pPr>
            <a:r>
              <a:rPr lang="en-US" b="1" dirty="0" smtClean="0">
                <a:solidFill>
                  <a:srgbClr val="FFFFFF"/>
                </a:solidFill>
              </a:rPr>
              <a:t> HIV </a:t>
            </a:r>
            <a:r>
              <a:rPr lang="en-US" b="1" dirty="0">
                <a:solidFill>
                  <a:srgbClr val="FFFFFF"/>
                </a:solidFill>
              </a:rPr>
              <a:t>testing was offered to </a:t>
            </a:r>
            <a:r>
              <a:rPr lang="en-US" b="1" dirty="0" smtClean="0">
                <a:solidFill>
                  <a:srgbClr val="FFFFFF"/>
                </a:solidFill>
              </a:rPr>
              <a:t>all located contacts, but: </a:t>
            </a:r>
          </a:p>
          <a:p>
            <a:pPr marL="682625" lvl="2" indent="-282575">
              <a:buClr>
                <a:srgbClr val="FFCC00"/>
              </a:buClr>
              <a:buFont typeface="Wingdings" charset="2"/>
              <a:buChar char="§"/>
            </a:pPr>
            <a:r>
              <a:rPr lang="en-US" dirty="0" smtClean="0">
                <a:solidFill>
                  <a:srgbClr val="FFFFFF"/>
                </a:solidFill>
              </a:rPr>
              <a:t>Not enough DIS on the ground </a:t>
            </a:r>
          </a:p>
          <a:p>
            <a:pPr marL="682625" lvl="2" indent="-282575">
              <a:buClr>
                <a:srgbClr val="FFCC00"/>
              </a:buClr>
              <a:buFont typeface="Wingdings" charset="2"/>
              <a:buChar char="§"/>
            </a:pPr>
            <a:r>
              <a:rPr lang="en-US" dirty="0" smtClean="0">
                <a:solidFill>
                  <a:srgbClr val="FFFFFF"/>
                </a:solidFill>
              </a:rPr>
              <a:t>Stigma surrounding HIV and Addiction </a:t>
            </a:r>
          </a:p>
          <a:p>
            <a:pPr>
              <a:buClr>
                <a:srgbClr val="FFCC00"/>
              </a:buClr>
            </a:pPr>
            <a:r>
              <a:rPr lang="en-US" sz="2000" dirty="0">
                <a:solidFill>
                  <a:srgbClr val="FFFFFF"/>
                </a:solidFill>
              </a:rPr>
              <a:t>HIV-</a:t>
            </a:r>
            <a:r>
              <a:rPr lang="en-US" sz="2000" dirty="0" smtClean="0">
                <a:solidFill>
                  <a:srgbClr val="FFFFFF"/>
                </a:solidFill>
              </a:rPr>
              <a:t>positive persons referred to Care Coordination, but:</a:t>
            </a:r>
          </a:p>
          <a:p>
            <a:pPr lvl="1">
              <a:buClr>
                <a:srgbClr val="FFCC00"/>
              </a:buClr>
            </a:pPr>
            <a:r>
              <a:rPr lang="en-US" sz="1800" dirty="0" smtClean="0">
                <a:solidFill>
                  <a:srgbClr val="FFFFFF"/>
                </a:solidFill>
              </a:rPr>
              <a:t>No HIV treatment provider in community</a:t>
            </a:r>
          </a:p>
          <a:p>
            <a:pPr lvl="1">
              <a:buClr>
                <a:srgbClr val="FFCC00"/>
              </a:buClr>
            </a:pPr>
            <a:r>
              <a:rPr lang="en-US" sz="1800" dirty="0" smtClean="0">
                <a:solidFill>
                  <a:srgbClr val="FFFFFF"/>
                </a:solidFill>
              </a:rPr>
              <a:t>Syringe exchange illegal</a:t>
            </a:r>
          </a:p>
          <a:p>
            <a:pPr lvl="1">
              <a:buClr>
                <a:srgbClr val="FFCC00"/>
              </a:buClr>
            </a:pPr>
            <a:r>
              <a:rPr lang="en-US" sz="1800" dirty="0" smtClean="0">
                <a:solidFill>
                  <a:srgbClr val="FFFFFF"/>
                </a:solidFill>
              </a:rPr>
              <a:t>No MAT available to treat Substance Use Disorder (SUD)</a:t>
            </a:r>
          </a:p>
          <a:p>
            <a:pPr lvl="1">
              <a:buClr>
                <a:srgbClr val="FFCC00"/>
              </a:buClr>
            </a:pPr>
            <a:r>
              <a:rPr lang="en-US" sz="1800" dirty="0" smtClean="0">
                <a:solidFill>
                  <a:srgbClr val="FFFFFF"/>
                </a:solidFill>
              </a:rPr>
              <a:t>Most uninsured (Indiana’s Medicaid Expansion Waiver just approved)</a:t>
            </a:r>
            <a:endParaRPr lang="en-US" sz="1600" dirty="0" smtClean="0">
              <a:solidFill>
                <a:srgbClr val="FFFFFF"/>
              </a:solidFill>
            </a:endParaRPr>
          </a:p>
          <a:p>
            <a:pPr>
              <a:buClr>
                <a:srgbClr val="FFCC00"/>
              </a:buClr>
            </a:pPr>
            <a:r>
              <a:rPr lang="en-US" sz="2000" dirty="0" smtClean="0">
                <a:solidFill>
                  <a:srgbClr val="FFFFFF"/>
                </a:solidFill>
              </a:rPr>
              <a:t>HIV-negative PWID/partners advised re: risk and retesting, but:  </a:t>
            </a:r>
          </a:p>
          <a:p>
            <a:pPr lvl="1">
              <a:buClr>
                <a:srgbClr val="FFCC00"/>
              </a:buClr>
            </a:pPr>
            <a:r>
              <a:rPr lang="en-US" sz="1800" dirty="0" smtClean="0">
                <a:solidFill>
                  <a:srgbClr val="FFFFFF"/>
                </a:solidFill>
              </a:rPr>
              <a:t>All of the above</a:t>
            </a:r>
          </a:p>
          <a:p>
            <a:pPr lvl="1">
              <a:buClr>
                <a:srgbClr val="FFCC00"/>
              </a:buClr>
            </a:pPr>
            <a:r>
              <a:rPr lang="en-US" sz="1800" dirty="0" err="1" smtClean="0">
                <a:solidFill>
                  <a:srgbClr val="FFFFFF"/>
                </a:solidFill>
              </a:rPr>
              <a:t>PrEP</a:t>
            </a:r>
            <a:r>
              <a:rPr lang="en-US" sz="1800" dirty="0" smtClean="0">
                <a:solidFill>
                  <a:srgbClr val="FFFFFF"/>
                </a:solidFill>
              </a:rPr>
              <a:t> not available</a:t>
            </a:r>
            <a:endParaRPr lang="en-US" sz="1000" dirty="0" smtClean="0">
              <a:solidFill>
                <a:srgbClr val="FFFFFF"/>
              </a:solidFill>
            </a:endParaRPr>
          </a:p>
          <a:p>
            <a:pPr>
              <a:buClr>
                <a:srgbClr val="FFCC00"/>
              </a:buClr>
            </a:pPr>
            <a:r>
              <a:rPr lang="en-US" sz="2000" dirty="0" smtClean="0">
                <a:solidFill>
                  <a:srgbClr val="FFFFFF"/>
                </a:solidFill>
              </a:rPr>
              <a:t>All person tested for HIV were also tested for HCV, but: </a:t>
            </a:r>
          </a:p>
          <a:p>
            <a:pPr lvl="1">
              <a:buClr>
                <a:srgbClr val="FFCC00"/>
              </a:buClr>
            </a:pPr>
            <a:r>
              <a:rPr lang="en-US" sz="1800" dirty="0" smtClean="0">
                <a:solidFill>
                  <a:srgbClr val="FFFFFF"/>
                </a:solidFill>
              </a:rPr>
              <a:t>Primary Care providers not authorized to prescribe </a:t>
            </a:r>
            <a:r>
              <a:rPr lang="en-US" sz="1800" dirty="0" err="1" smtClean="0">
                <a:solidFill>
                  <a:srgbClr val="FFFFFF"/>
                </a:solidFill>
              </a:rPr>
              <a:t>Hep</a:t>
            </a:r>
            <a:r>
              <a:rPr lang="en-US" sz="1800" dirty="0" smtClean="0">
                <a:solidFill>
                  <a:srgbClr val="FFFFFF"/>
                </a:solidFill>
              </a:rPr>
              <a:t> C meds under IN Medicaid</a:t>
            </a:r>
            <a:endParaRPr lang="en-US" sz="1800" dirty="0">
              <a:solidFill>
                <a:srgbClr val="FFFF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744105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Acknowledgements</a:t>
            </a:r>
            <a:endParaRPr lang="en-US" sz="2800" dirty="0"/>
          </a:p>
        </p:txBody>
      </p:sp>
      <p:sp>
        <p:nvSpPr>
          <p:cNvPr id="3" name="Content Placeholder 2"/>
          <p:cNvSpPr>
            <a:spLocks noGrp="1"/>
          </p:cNvSpPr>
          <p:nvPr>
            <p:ph idx="1"/>
          </p:nvPr>
        </p:nvSpPr>
        <p:spPr>
          <a:xfrm>
            <a:off x="457199" y="1600201"/>
            <a:ext cx="8420793" cy="4191000"/>
          </a:xfrm>
        </p:spPr>
        <p:txBody>
          <a:bodyPr/>
          <a:lstStyle/>
          <a:p>
            <a:r>
              <a:rPr lang="en-US" sz="2400" dirty="0" smtClean="0"/>
              <a:t>Scott County Health Department</a:t>
            </a:r>
          </a:p>
          <a:p>
            <a:r>
              <a:rPr lang="en-US" sz="2400" dirty="0" smtClean="0"/>
              <a:t>Clark County Health Department</a:t>
            </a:r>
          </a:p>
          <a:p>
            <a:r>
              <a:rPr lang="en-US" sz="2400" dirty="0" smtClean="0"/>
              <a:t>Indiana State Department of Health</a:t>
            </a:r>
          </a:p>
          <a:p>
            <a:r>
              <a:rPr lang="en-US" sz="2400" dirty="0" smtClean="0"/>
              <a:t>Foundations Family Medicine</a:t>
            </a:r>
          </a:p>
          <a:p>
            <a:r>
              <a:rPr lang="en-US" sz="2400" dirty="0" smtClean="0"/>
              <a:t>Indiana University School of Medicine and Physicians</a:t>
            </a:r>
          </a:p>
          <a:p>
            <a:r>
              <a:rPr lang="en-US" sz="2400" dirty="0" smtClean="0"/>
              <a:t>550 Clinic at University of Louisville</a:t>
            </a:r>
          </a:p>
          <a:p>
            <a:r>
              <a:rPr lang="en-US" sz="2400" dirty="0" smtClean="0"/>
              <a:t>CDC Division of HIV/AIDS Prevention</a:t>
            </a:r>
          </a:p>
          <a:p>
            <a:r>
              <a:rPr lang="en-US" sz="2400" dirty="0"/>
              <a:t>CDC Division of Viral Hepatitis </a:t>
            </a:r>
            <a:endParaRPr lang="en-US" sz="2400" dirty="0" smtClean="0"/>
          </a:p>
          <a:p>
            <a:r>
              <a:rPr lang="en-US" sz="2400" dirty="0" smtClean="0"/>
              <a:t>CDC Division of STD Prevention</a:t>
            </a:r>
          </a:p>
          <a:p>
            <a:r>
              <a:rPr lang="en-US" sz="2400" dirty="0" smtClean="0"/>
              <a:t>CDC EIS Program Office</a:t>
            </a:r>
            <a:endParaRPr lang="en-US" sz="2800" dirty="0" smtClean="0"/>
          </a:p>
          <a:p>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5443832"/>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ounded Rectangle 6"/>
          <p:cNvSpPr/>
          <p:nvPr/>
        </p:nvSpPr>
        <p:spPr>
          <a:xfrm>
            <a:off x="1810738" y="2471989"/>
            <a:ext cx="2229724" cy="628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FF"/>
                </a:solidFill>
              </a:rPr>
              <a:t>Syringe exchange</a:t>
            </a:r>
            <a:endParaRPr lang="en-US" b="1" dirty="0">
              <a:solidFill>
                <a:srgbClr val="FFFFFF"/>
              </a:solidFill>
            </a:endParaRPr>
          </a:p>
        </p:txBody>
      </p:sp>
      <p:sp>
        <p:nvSpPr>
          <p:cNvPr id="10" name="Rounded Rectangle 9"/>
          <p:cNvSpPr/>
          <p:nvPr/>
        </p:nvSpPr>
        <p:spPr>
          <a:xfrm>
            <a:off x="611291" y="3341726"/>
            <a:ext cx="2235070" cy="6494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HIV </a:t>
            </a:r>
            <a:r>
              <a:rPr lang="en-US" b="1" dirty="0" smtClean="0">
                <a:solidFill>
                  <a:srgbClr val="FFFFFF"/>
                </a:solidFill>
              </a:rPr>
              <a:t>testing</a:t>
            </a:r>
            <a:endParaRPr lang="en-US" b="1" dirty="0">
              <a:solidFill>
                <a:srgbClr val="FFFFFF"/>
              </a:solidFill>
            </a:endParaRPr>
          </a:p>
        </p:txBody>
      </p:sp>
      <p:sp>
        <p:nvSpPr>
          <p:cNvPr id="11" name="Rounded Rectangle 10"/>
          <p:cNvSpPr/>
          <p:nvPr/>
        </p:nvSpPr>
        <p:spPr>
          <a:xfrm>
            <a:off x="616636" y="1512396"/>
            <a:ext cx="2229725" cy="797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FF"/>
                </a:solidFill>
              </a:rPr>
              <a:t>Contact tracing</a:t>
            </a:r>
            <a:endParaRPr lang="en-US" b="1" dirty="0">
              <a:solidFill>
                <a:srgbClr val="FFFFFF"/>
              </a:solidFill>
            </a:endParaRPr>
          </a:p>
        </p:txBody>
      </p:sp>
      <p:sp>
        <p:nvSpPr>
          <p:cNvPr id="12" name="Rounded Rectangle 11"/>
          <p:cNvSpPr/>
          <p:nvPr/>
        </p:nvSpPr>
        <p:spPr>
          <a:xfrm>
            <a:off x="611291" y="4283460"/>
            <a:ext cx="2235070" cy="616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HIV prevention </a:t>
            </a:r>
            <a:r>
              <a:rPr lang="en-US" b="1" dirty="0" smtClean="0">
                <a:solidFill>
                  <a:srgbClr val="FFFFFF"/>
                </a:solidFill>
              </a:rPr>
              <a:t>education</a:t>
            </a:r>
            <a:endParaRPr lang="en-US" b="1" dirty="0">
              <a:solidFill>
                <a:srgbClr val="FFFFFF"/>
              </a:solidFill>
            </a:endParaRPr>
          </a:p>
        </p:txBody>
      </p:sp>
      <p:sp>
        <p:nvSpPr>
          <p:cNvPr id="13" name="Rounded Rectangle 12"/>
          <p:cNvSpPr/>
          <p:nvPr/>
        </p:nvSpPr>
        <p:spPr>
          <a:xfrm>
            <a:off x="4040462" y="4283461"/>
            <a:ext cx="2253802" cy="612574"/>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Pre-exposure prophylaxis</a:t>
            </a:r>
          </a:p>
        </p:txBody>
      </p:sp>
      <p:sp>
        <p:nvSpPr>
          <p:cNvPr id="14" name="Rounded Rectangle 13"/>
          <p:cNvSpPr/>
          <p:nvPr/>
        </p:nvSpPr>
        <p:spPr>
          <a:xfrm>
            <a:off x="3076909" y="1523381"/>
            <a:ext cx="2650685" cy="786143"/>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Antiretroviral therapy</a:t>
            </a:r>
          </a:p>
        </p:txBody>
      </p:sp>
      <p:sp>
        <p:nvSpPr>
          <p:cNvPr id="15" name="Rounded Rectangle 14"/>
          <p:cNvSpPr/>
          <p:nvPr/>
        </p:nvSpPr>
        <p:spPr>
          <a:xfrm>
            <a:off x="3937430" y="3256076"/>
            <a:ext cx="2398636" cy="786143"/>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Opioid </a:t>
            </a:r>
            <a:r>
              <a:rPr lang="en-US" b="1" dirty="0" smtClean="0">
                <a:solidFill>
                  <a:srgbClr val="FFFFFF"/>
                </a:solidFill>
              </a:rPr>
              <a:t>substitution therapy</a:t>
            </a:r>
            <a:endParaRPr lang="en-US" b="1" dirty="0">
              <a:solidFill>
                <a:srgbClr val="FFFFFF"/>
              </a:solidFill>
            </a:endParaRPr>
          </a:p>
        </p:txBody>
      </p:sp>
      <p:sp>
        <p:nvSpPr>
          <p:cNvPr id="3" name="Pentagon 2"/>
          <p:cNvSpPr/>
          <p:nvPr/>
        </p:nvSpPr>
        <p:spPr>
          <a:xfrm>
            <a:off x="537408" y="4983957"/>
            <a:ext cx="3400022" cy="613260"/>
          </a:xfrm>
          <a:prstGeom prst="homePlat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Pentagon 16"/>
          <p:cNvSpPr/>
          <p:nvPr/>
        </p:nvSpPr>
        <p:spPr>
          <a:xfrm>
            <a:off x="4013575" y="4983956"/>
            <a:ext cx="3400022" cy="613260"/>
          </a:xfrm>
          <a:prstGeom prst="homePlate">
            <a:avLst/>
          </a:prstGeom>
          <a:noFill/>
          <a:ln w="635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2846361" y="5798142"/>
            <a:ext cx="1657826" cy="584775"/>
          </a:xfrm>
          <a:prstGeom prst="rect">
            <a:avLst/>
          </a:prstGeom>
          <a:noFill/>
        </p:spPr>
        <p:txBody>
          <a:bodyPr wrap="none" rtlCol="0">
            <a:spAutoFit/>
          </a:bodyPr>
          <a:lstStyle/>
          <a:p>
            <a:r>
              <a:rPr lang="en-US" sz="3200" b="1" dirty="0" smtClean="0">
                <a:solidFill>
                  <a:srgbClr val="4B4B4B">
                    <a:lumMod val="50000"/>
                  </a:srgbClr>
                </a:solidFill>
                <a:latin typeface="Calibri" panose="020F0502020204030204" pitchFamily="34" charset="0"/>
              </a:rPr>
              <a:t>Timeline</a:t>
            </a:r>
            <a:endParaRPr lang="en-US" sz="3200" b="1" dirty="0">
              <a:solidFill>
                <a:srgbClr val="4B4B4B">
                  <a:lumMod val="50000"/>
                </a:srgbClr>
              </a:solidFill>
              <a:latin typeface="Calibri" panose="020F0502020204030204" pitchFamily="34" charset="0"/>
            </a:endParaRPr>
          </a:p>
        </p:txBody>
      </p:sp>
      <p:sp>
        <p:nvSpPr>
          <p:cNvPr id="18" name="TextBox 17"/>
          <p:cNvSpPr txBox="1"/>
          <p:nvPr/>
        </p:nvSpPr>
        <p:spPr>
          <a:xfrm>
            <a:off x="1264868" y="4983957"/>
            <a:ext cx="2030556" cy="584775"/>
          </a:xfrm>
          <a:prstGeom prst="rect">
            <a:avLst/>
          </a:prstGeom>
          <a:noFill/>
        </p:spPr>
        <p:txBody>
          <a:bodyPr wrap="none" rtlCol="0">
            <a:spAutoFit/>
          </a:bodyPr>
          <a:lstStyle/>
          <a:p>
            <a:r>
              <a:rPr lang="en-US" sz="3200" b="1" dirty="0" smtClean="0">
                <a:solidFill>
                  <a:srgbClr val="4B4B4B">
                    <a:lumMod val="50000"/>
                  </a:srgbClr>
                </a:solidFill>
                <a:latin typeface="Calibri" panose="020F0502020204030204" pitchFamily="34" charset="0"/>
              </a:rPr>
              <a:t>Immediate</a:t>
            </a:r>
            <a:endParaRPr lang="en-US" sz="3200" b="1" dirty="0">
              <a:solidFill>
                <a:srgbClr val="4B4B4B">
                  <a:lumMod val="50000"/>
                </a:srgbClr>
              </a:solidFill>
              <a:latin typeface="Calibri" panose="020F0502020204030204" pitchFamily="34" charset="0"/>
            </a:endParaRPr>
          </a:p>
        </p:txBody>
      </p:sp>
      <p:sp>
        <p:nvSpPr>
          <p:cNvPr id="19" name="TextBox 18"/>
          <p:cNvSpPr txBox="1"/>
          <p:nvPr/>
        </p:nvSpPr>
        <p:spPr>
          <a:xfrm>
            <a:off x="4617080" y="4983956"/>
            <a:ext cx="1971822" cy="584775"/>
          </a:xfrm>
          <a:prstGeom prst="rect">
            <a:avLst/>
          </a:prstGeom>
          <a:noFill/>
        </p:spPr>
        <p:txBody>
          <a:bodyPr wrap="none" rtlCol="0">
            <a:spAutoFit/>
          </a:bodyPr>
          <a:lstStyle/>
          <a:p>
            <a:r>
              <a:rPr lang="en-US" sz="3200" b="1" dirty="0" smtClean="0">
                <a:solidFill>
                  <a:srgbClr val="4B4B4B">
                    <a:lumMod val="50000"/>
                  </a:srgbClr>
                </a:solidFill>
                <a:latin typeface="Calibri" panose="020F0502020204030204" pitchFamily="34" charset="0"/>
              </a:rPr>
              <a:t>Long-Term</a:t>
            </a:r>
            <a:endParaRPr lang="en-US" sz="3200" b="1" dirty="0">
              <a:solidFill>
                <a:srgbClr val="4B4B4B">
                  <a:lumMod val="50000"/>
                </a:srgbClr>
              </a:solidFill>
              <a:latin typeface="Calibri" panose="020F0502020204030204" pitchFamily="34" charset="0"/>
            </a:endParaRPr>
          </a:p>
        </p:txBody>
      </p:sp>
      <p:cxnSp>
        <p:nvCxnSpPr>
          <p:cNvPr id="21" name="Straight Arrow Connector 20"/>
          <p:cNvCxnSpPr>
            <a:stCxn id="7" idx="3"/>
          </p:cNvCxnSpPr>
          <p:nvPr/>
        </p:nvCxnSpPr>
        <p:spPr>
          <a:xfrm>
            <a:off x="4040462" y="2786237"/>
            <a:ext cx="2928613" cy="10096"/>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588902" y="1475113"/>
            <a:ext cx="2334293" cy="1015663"/>
          </a:xfrm>
          <a:prstGeom prst="rect">
            <a:avLst/>
          </a:prstGeom>
        </p:spPr>
        <p:txBody>
          <a:bodyPr wrap="none">
            <a:spAutoFit/>
          </a:bodyPr>
          <a:lstStyle/>
          <a:p>
            <a:r>
              <a:rPr lang="en-US" sz="2000" b="1" dirty="0" smtClean="0">
                <a:solidFill>
                  <a:srgbClr val="4B4B4B">
                    <a:lumMod val="50000"/>
                  </a:srgbClr>
                </a:solidFill>
              </a:rPr>
              <a:t>Reduction </a:t>
            </a:r>
            <a:r>
              <a:rPr lang="en-US" sz="2000" b="1" dirty="0">
                <a:solidFill>
                  <a:srgbClr val="4B4B4B">
                    <a:lumMod val="50000"/>
                  </a:srgbClr>
                </a:solidFill>
              </a:rPr>
              <a:t>in risk </a:t>
            </a:r>
            <a:endParaRPr lang="en-US" sz="2000" b="1" dirty="0" smtClean="0">
              <a:solidFill>
                <a:srgbClr val="4B4B4B">
                  <a:lumMod val="50000"/>
                </a:srgbClr>
              </a:solidFill>
            </a:endParaRPr>
          </a:p>
          <a:p>
            <a:pPr algn="ctr"/>
            <a:r>
              <a:rPr lang="en-US" sz="2000" b="1" dirty="0" smtClean="0">
                <a:solidFill>
                  <a:srgbClr val="4B4B4B">
                    <a:lumMod val="50000"/>
                  </a:srgbClr>
                </a:solidFill>
              </a:rPr>
              <a:t>of </a:t>
            </a:r>
            <a:r>
              <a:rPr lang="en-US" sz="2000" b="1" dirty="0">
                <a:solidFill>
                  <a:srgbClr val="4B4B4B">
                    <a:lumMod val="50000"/>
                  </a:srgbClr>
                </a:solidFill>
              </a:rPr>
              <a:t>HIV </a:t>
            </a:r>
            <a:r>
              <a:rPr lang="en-US" sz="2000" b="1" dirty="0" smtClean="0">
                <a:solidFill>
                  <a:srgbClr val="4B4B4B">
                    <a:lumMod val="50000"/>
                  </a:srgbClr>
                </a:solidFill>
              </a:rPr>
              <a:t>infection </a:t>
            </a:r>
          </a:p>
          <a:p>
            <a:pPr algn="ctr"/>
            <a:r>
              <a:rPr lang="en-US" sz="2000" b="1" dirty="0" smtClean="0">
                <a:solidFill>
                  <a:srgbClr val="4B4B4B">
                    <a:lumMod val="50000"/>
                  </a:srgbClr>
                </a:solidFill>
              </a:rPr>
              <a:t>from IDU</a:t>
            </a:r>
            <a:endParaRPr lang="en-US" sz="2000" dirty="0">
              <a:solidFill>
                <a:srgbClr val="4B4B4B">
                  <a:lumMod val="50000"/>
                </a:srgbClr>
              </a:solidFill>
            </a:endParaRPr>
          </a:p>
        </p:txBody>
      </p:sp>
      <p:cxnSp>
        <p:nvCxnSpPr>
          <p:cNvPr id="25" name="Straight Arrow Connector 24"/>
          <p:cNvCxnSpPr/>
          <p:nvPr/>
        </p:nvCxnSpPr>
        <p:spPr>
          <a:xfrm flipV="1">
            <a:off x="6294264" y="4562788"/>
            <a:ext cx="633009" cy="9145"/>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336066" y="3640002"/>
            <a:ext cx="633009" cy="9145"/>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413597" y="2586181"/>
            <a:ext cx="697627" cy="400110"/>
          </a:xfrm>
          <a:prstGeom prst="rect">
            <a:avLst/>
          </a:prstGeom>
        </p:spPr>
        <p:txBody>
          <a:bodyPr wrap="none">
            <a:spAutoFit/>
          </a:bodyPr>
          <a:lstStyle/>
          <a:p>
            <a:r>
              <a:rPr lang="en-US" sz="2000" b="1" dirty="0" smtClean="0">
                <a:solidFill>
                  <a:srgbClr val="4B4B4B">
                    <a:lumMod val="50000"/>
                  </a:srgbClr>
                </a:solidFill>
              </a:rPr>
              <a:t>56%</a:t>
            </a:r>
            <a:endParaRPr lang="en-US" sz="2000" dirty="0">
              <a:solidFill>
                <a:srgbClr val="4B4B4B">
                  <a:lumMod val="50000"/>
                </a:srgbClr>
              </a:solidFill>
            </a:endParaRPr>
          </a:p>
        </p:txBody>
      </p:sp>
      <p:sp>
        <p:nvSpPr>
          <p:cNvPr id="31" name="Rectangle 30"/>
          <p:cNvSpPr/>
          <p:nvPr/>
        </p:nvSpPr>
        <p:spPr>
          <a:xfrm>
            <a:off x="7407234" y="3439947"/>
            <a:ext cx="697627" cy="400110"/>
          </a:xfrm>
          <a:prstGeom prst="rect">
            <a:avLst/>
          </a:prstGeom>
        </p:spPr>
        <p:txBody>
          <a:bodyPr wrap="none">
            <a:spAutoFit/>
          </a:bodyPr>
          <a:lstStyle/>
          <a:p>
            <a:r>
              <a:rPr lang="en-US" sz="2000" b="1" dirty="0" smtClean="0">
                <a:solidFill>
                  <a:srgbClr val="4B4B4B">
                    <a:lumMod val="50000"/>
                  </a:srgbClr>
                </a:solidFill>
              </a:rPr>
              <a:t>64%</a:t>
            </a:r>
            <a:endParaRPr lang="en-US" sz="2000" dirty="0">
              <a:solidFill>
                <a:srgbClr val="4B4B4B">
                  <a:lumMod val="50000"/>
                </a:srgbClr>
              </a:solidFill>
            </a:endParaRPr>
          </a:p>
        </p:txBody>
      </p:sp>
      <p:sp>
        <p:nvSpPr>
          <p:cNvPr id="32" name="Rectangle 31"/>
          <p:cNvSpPr/>
          <p:nvPr/>
        </p:nvSpPr>
        <p:spPr>
          <a:xfrm>
            <a:off x="7407233" y="4362733"/>
            <a:ext cx="697627" cy="400110"/>
          </a:xfrm>
          <a:prstGeom prst="rect">
            <a:avLst/>
          </a:prstGeom>
        </p:spPr>
        <p:txBody>
          <a:bodyPr wrap="none">
            <a:spAutoFit/>
          </a:bodyPr>
          <a:lstStyle/>
          <a:p>
            <a:r>
              <a:rPr lang="en-US" sz="2000" b="1" dirty="0" smtClean="0">
                <a:solidFill>
                  <a:srgbClr val="4B4B4B">
                    <a:lumMod val="50000"/>
                  </a:srgbClr>
                </a:solidFill>
              </a:rPr>
              <a:t>49%</a:t>
            </a:r>
            <a:endParaRPr lang="en-US" sz="2000" dirty="0">
              <a:solidFill>
                <a:srgbClr val="4B4B4B">
                  <a:lumMod val="50000"/>
                </a:srgbClr>
              </a:solidFill>
            </a:endParaRPr>
          </a:p>
        </p:txBody>
      </p:sp>
      <p:sp>
        <p:nvSpPr>
          <p:cNvPr id="24" name="Title 4"/>
          <p:cNvSpPr>
            <a:spLocks noGrp="1"/>
          </p:cNvSpPr>
          <p:nvPr>
            <p:ph type="title"/>
          </p:nvPr>
        </p:nvSpPr>
        <p:spPr>
          <a:xfrm>
            <a:off x="389387" y="196445"/>
            <a:ext cx="8229600" cy="1228030"/>
          </a:xfrm>
        </p:spPr>
        <p:txBody>
          <a:bodyPr anchor="ctr"/>
          <a:lstStyle/>
          <a:p>
            <a:pPr>
              <a:lnSpc>
                <a:spcPct val="100000"/>
              </a:lnSpc>
            </a:pPr>
            <a:r>
              <a:rPr lang="en-US" sz="3200" dirty="0" smtClean="0"/>
              <a:t>HIV Prevention Interventions with Injection Drug Use and Time to Implement</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332947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Picture 4"/>
          <p:cNvPicPr>
            <a:picLocks noChangeAspect="1"/>
          </p:cNvPicPr>
          <p:nvPr/>
        </p:nvPicPr>
        <p:blipFill>
          <a:blip r:embed="rId3"/>
          <a:srcRect/>
          <a:stretch>
            <a:fillRect/>
          </a:stretch>
        </p:blipFill>
        <p:spPr bwMode="auto">
          <a:xfrm>
            <a:off x="152400" y="141158"/>
            <a:ext cx="8610600" cy="6246213"/>
          </a:xfrm>
          <a:prstGeom prst="rect">
            <a:avLst/>
          </a:prstGeom>
          <a:noFill/>
          <a:ln w="9525">
            <a:noFill/>
            <a:miter lim="800000"/>
            <a:headEnd/>
            <a:tailEnd/>
          </a:ln>
        </p:spPr>
      </p:pic>
      <p:sp>
        <p:nvSpPr>
          <p:cNvPr id="7" name="TextBox 1"/>
          <p:cNvSpPr txBox="1"/>
          <p:nvPr/>
        </p:nvSpPr>
        <p:spPr>
          <a:xfrm>
            <a:off x="1055077" y="1066800"/>
            <a:ext cx="3288323" cy="990600"/>
          </a:xfrm>
          <a:prstGeom prst="rect">
            <a:avLst/>
          </a:prstGeom>
          <a:solidFill>
            <a:schemeClr val="accent1">
              <a:lumMod val="75000"/>
            </a:schemeClr>
          </a:solidFill>
          <a:ln w="38100">
            <a:solidFill>
              <a:schemeClr val="tx1"/>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sng" dirty="0" smtClean="0">
                <a:solidFill>
                  <a:srgbClr val="E7E6E6"/>
                </a:solidFill>
              </a:rPr>
              <a:t>Adult prevalence as of Jun-14-2015</a:t>
            </a:r>
          </a:p>
          <a:p>
            <a:pPr algn="ctr"/>
            <a:endParaRPr lang="en-US" sz="800" u="sng" dirty="0" smtClean="0">
              <a:solidFill>
                <a:srgbClr val="E7E6E6"/>
              </a:solidFill>
            </a:endParaRPr>
          </a:p>
          <a:p>
            <a:r>
              <a:rPr lang="en-US" sz="1600" dirty="0" smtClean="0">
                <a:solidFill>
                  <a:srgbClr val="E7E6E6"/>
                </a:solidFill>
              </a:rPr>
              <a:t>       Scott County (14,559):   1.1%</a:t>
            </a:r>
          </a:p>
          <a:p>
            <a:r>
              <a:rPr lang="en-US" sz="1600" dirty="0" smtClean="0">
                <a:solidFill>
                  <a:srgbClr val="E7E6E6"/>
                </a:solidFill>
              </a:rPr>
              <a:t>                   Austin (2,841):     5.9%</a:t>
            </a:r>
            <a:endParaRPr lang="en-US" sz="1600" dirty="0">
              <a:solidFill>
                <a:srgbClr val="E7E6E6"/>
              </a:solidFill>
            </a:endParaRPr>
          </a:p>
        </p:txBody>
      </p:sp>
      <p:sp>
        <p:nvSpPr>
          <p:cNvPr id="8" name="TextBox 7"/>
          <p:cNvSpPr txBox="1"/>
          <p:nvPr/>
        </p:nvSpPr>
        <p:spPr>
          <a:xfrm>
            <a:off x="381000" y="6488668"/>
            <a:ext cx="8534400" cy="369332"/>
          </a:xfrm>
          <a:prstGeom prst="rect">
            <a:avLst/>
          </a:prstGeom>
          <a:noFill/>
        </p:spPr>
        <p:txBody>
          <a:bodyPr wrap="square" rtlCol="0">
            <a:spAutoFit/>
          </a:bodyPr>
          <a:lstStyle/>
          <a:p>
            <a:r>
              <a:rPr lang="en-US" dirty="0" smtClean="0"/>
              <a:t>Credit:  Philip Peters, MD;  NCHHSTP/DHAP/Epidemiology Branch; CDC</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6"/>
            <a:ext cx="8229600" cy="715964"/>
          </a:xfrm>
        </p:spPr>
        <p:txBody>
          <a:bodyPr/>
          <a:lstStyle/>
          <a:p>
            <a:pPr algn="ctr"/>
            <a:r>
              <a:rPr lang="en-US" sz="2600" dirty="0" smtClean="0">
                <a:solidFill>
                  <a:srgbClr val="FFFFFF"/>
                </a:solidFill>
                <a:latin typeface="+mn-lt"/>
              </a:rPr>
              <a:t>Community Outreach Center with One-Stop Shop</a:t>
            </a:r>
            <a:endParaRPr lang="en-US" sz="2600" dirty="0">
              <a:solidFill>
                <a:srgbClr val="FFFFFF"/>
              </a:solidFill>
              <a:latin typeface="+mn-lt"/>
            </a:endParaRPr>
          </a:p>
        </p:txBody>
      </p:sp>
      <p:sp>
        <p:nvSpPr>
          <p:cNvPr id="3" name="Content Placeholder 2"/>
          <p:cNvSpPr>
            <a:spLocks noGrp="1"/>
          </p:cNvSpPr>
          <p:nvPr>
            <p:ph idx="1"/>
          </p:nvPr>
        </p:nvSpPr>
        <p:spPr>
          <a:xfrm>
            <a:off x="457200" y="998565"/>
            <a:ext cx="8229600" cy="5486400"/>
          </a:xfrm>
        </p:spPr>
        <p:txBody>
          <a:bodyPr>
            <a:normAutofit/>
          </a:bodyPr>
          <a:lstStyle/>
          <a:p>
            <a:pPr marL="684213" lvl="1" indent="-341313">
              <a:buClrTx/>
            </a:pPr>
            <a:endParaRPr lang="en-US" b="1" dirty="0">
              <a:solidFill>
                <a:schemeClr val="tx1"/>
              </a:solidFill>
            </a:endParaRPr>
          </a:p>
          <a:p>
            <a:pPr marL="684213" lvl="1" indent="-341313">
              <a:buClrTx/>
            </a:pPr>
            <a:endParaRPr lang="en-US" b="1" dirty="0">
              <a:solidFill>
                <a:schemeClr val="tx1"/>
              </a:solidFill>
            </a:endParaRPr>
          </a:p>
          <a:p>
            <a:pPr lvl="1">
              <a:buClrTx/>
            </a:pPr>
            <a:endParaRPr lang="en-US" dirty="0" smtClean="0">
              <a:solidFill>
                <a:schemeClr val="tx1"/>
              </a:solidFill>
            </a:endParaRPr>
          </a:p>
          <a:p>
            <a:pPr marL="342900" lvl="1" indent="0">
              <a:buClrTx/>
              <a:buNone/>
            </a:pPr>
            <a:endParaRPr lang="en-US"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3581400"/>
            <a:ext cx="4176795" cy="2353740"/>
          </a:xfrm>
          <a:prstGeom prst="rect">
            <a:avLst/>
          </a:prstGeom>
        </p:spPr>
      </p:pic>
      <p:pic>
        <p:nvPicPr>
          <p:cNvPr id="6" name="Picture 5"/>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81600" y="3429000"/>
            <a:ext cx="3653590" cy="2406803"/>
          </a:xfrm>
          <a:prstGeom prst="rect">
            <a:avLst/>
          </a:prstGeom>
        </p:spPr>
      </p:pic>
      <p:sp>
        <p:nvSpPr>
          <p:cNvPr id="7" name="Content Placeholder 2"/>
          <p:cNvSpPr txBox="1">
            <a:spLocks/>
          </p:cNvSpPr>
          <p:nvPr/>
        </p:nvSpPr>
        <p:spPr>
          <a:xfrm>
            <a:off x="477253" y="1143000"/>
            <a:ext cx="8229600" cy="5486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bg1"/>
              </a:buClr>
              <a:buSzPct val="70000"/>
              <a:buFont typeface="Wingdings" pitchFamily="2" charset="2"/>
              <a:buChar char="q"/>
              <a:defRPr sz="2400" b="1" kern="1200" baseline="0">
                <a:solidFill>
                  <a:schemeClr val="bg2"/>
                </a:solidFill>
                <a:latin typeface="+mn-lt"/>
                <a:ea typeface="+mn-ea"/>
                <a:cs typeface="+mn-cs"/>
              </a:defRPr>
            </a:lvl1pPr>
            <a:lvl2pPr marL="514350" indent="-171450" algn="l" defTabSz="685800" rtl="0" eaLnBrk="1" latinLnBrk="0" hangingPunct="1">
              <a:lnSpc>
                <a:spcPct val="90000"/>
              </a:lnSpc>
              <a:spcBef>
                <a:spcPts val="375"/>
              </a:spcBef>
              <a:buClr>
                <a:schemeClr val="bg1"/>
              </a:buClr>
              <a:buSzPct val="100000"/>
              <a:buFont typeface="Wingdings" pitchFamily="2" charset="2"/>
              <a:buChar char="§"/>
              <a:defRPr sz="2000" kern="1200">
                <a:solidFill>
                  <a:schemeClr val="bg2"/>
                </a:solidFill>
                <a:latin typeface="+mn-lt"/>
                <a:ea typeface="+mn-ea"/>
                <a:cs typeface="+mn-cs"/>
              </a:defRPr>
            </a:lvl2pPr>
            <a:lvl3pPr marL="857250" indent="-171450" algn="l" defTabSz="685800" rtl="0" eaLnBrk="1" latinLnBrk="0" hangingPunct="1">
              <a:lnSpc>
                <a:spcPct val="90000"/>
              </a:lnSpc>
              <a:spcBef>
                <a:spcPts val="375"/>
              </a:spcBef>
              <a:buClr>
                <a:schemeClr val="bg1"/>
              </a:buClr>
              <a:buSzPct val="100000"/>
              <a:buFont typeface="Arial" pitchFamily="34" charset="0"/>
              <a:buChar char="•"/>
              <a:defRPr sz="1800" kern="1200">
                <a:solidFill>
                  <a:schemeClr val="bg2"/>
                </a:solidFill>
                <a:latin typeface="+mn-lt"/>
                <a:ea typeface="+mn-ea"/>
                <a:cs typeface="+mn-cs"/>
              </a:defRPr>
            </a:lvl3pPr>
            <a:lvl4pPr marL="1200150" indent="-171450" algn="l" defTabSz="685800" rtl="0" eaLnBrk="1" latinLnBrk="0" hangingPunct="1">
              <a:lnSpc>
                <a:spcPct val="90000"/>
              </a:lnSpc>
              <a:spcBef>
                <a:spcPts val="375"/>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1543050" indent="-171450" algn="l" defTabSz="685800" rtl="0" eaLnBrk="1" latinLnBrk="0" hangingPunct="1">
              <a:lnSpc>
                <a:spcPct val="90000"/>
              </a:lnSpc>
              <a:spcBef>
                <a:spcPts val="375"/>
              </a:spcBef>
              <a:buClr>
                <a:schemeClr val="bg1"/>
              </a:buClr>
              <a:buSzPct val="70000"/>
              <a:buFont typeface="Arial" pitchFamily="34" charset="0"/>
              <a:buChar char="•"/>
              <a:defRPr sz="1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90513" indent="-290513">
              <a:buClr>
                <a:srgbClr val="FFCC00"/>
              </a:buClr>
            </a:pPr>
            <a:r>
              <a:rPr lang="en-US" sz="2000" dirty="0" smtClean="0">
                <a:solidFill>
                  <a:srgbClr val="FFFFFF"/>
                </a:solidFill>
              </a:rPr>
              <a:t>Insurance enrollment</a:t>
            </a:r>
          </a:p>
          <a:p>
            <a:pPr marL="290513" indent="-290513">
              <a:buClr>
                <a:srgbClr val="FFCC00"/>
              </a:buClr>
            </a:pPr>
            <a:r>
              <a:rPr lang="en-US" sz="2000" dirty="0" smtClean="0">
                <a:solidFill>
                  <a:srgbClr val="FFFFFF"/>
                </a:solidFill>
              </a:rPr>
              <a:t>Care coordination</a:t>
            </a:r>
          </a:p>
          <a:p>
            <a:pPr marL="290513" indent="-290513">
              <a:buClr>
                <a:srgbClr val="FFCC00"/>
              </a:buClr>
            </a:pPr>
            <a:r>
              <a:rPr lang="en-US" sz="2000" dirty="0" smtClean="0">
                <a:solidFill>
                  <a:srgbClr val="FFFFFF"/>
                </a:solidFill>
              </a:rPr>
              <a:t>Syringe </a:t>
            </a:r>
            <a:r>
              <a:rPr lang="en-US" sz="2000" dirty="0">
                <a:solidFill>
                  <a:srgbClr val="FFFFFF"/>
                </a:solidFill>
              </a:rPr>
              <a:t>service program </a:t>
            </a:r>
            <a:r>
              <a:rPr lang="en-US" sz="2000" dirty="0" smtClean="0">
                <a:solidFill>
                  <a:srgbClr val="FFFFFF"/>
                </a:solidFill>
              </a:rPr>
              <a:t>(provided base </a:t>
            </a:r>
            <a:r>
              <a:rPr lang="en-US" sz="2000" dirty="0">
                <a:solidFill>
                  <a:srgbClr val="FFFFFF"/>
                </a:solidFill>
              </a:rPr>
              <a:t>for mobile unit</a:t>
            </a:r>
            <a:r>
              <a:rPr lang="en-US" sz="2000" dirty="0" smtClean="0">
                <a:solidFill>
                  <a:srgbClr val="FFFFFF"/>
                </a:solidFill>
              </a:rPr>
              <a:t>)</a:t>
            </a:r>
          </a:p>
          <a:p>
            <a:pPr marL="290513" indent="-290513">
              <a:buClr>
                <a:srgbClr val="FFCC00"/>
              </a:buClr>
            </a:pPr>
            <a:r>
              <a:rPr lang="en-US" sz="2000" dirty="0" smtClean="0">
                <a:solidFill>
                  <a:srgbClr val="FFFFFF"/>
                </a:solidFill>
              </a:rPr>
              <a:t>HIV and </a:t>
            </a:r>
            <a:r>
              <a:rPr lang="en-US" sz="2000" dirty="0" err="1" smtClean="0">
                <a:solidFill>
                  <a:srgbClr val="FFFFFF"/>
                </a:solidFill>
              </a:rPr>
              <a:t>Hep</a:t>
            </a:r>
            <a:r>
              <a:rPr lang="en-US" sz="2000" dirty="0" smtClean="0">
                <a:solidFill>
                  <a:srgbClr val="FFFFFF"/>
                </a:solidFill>
              </a:rPr>
              <a:t> B/C testing</a:t>
            </a:r>
          </a:p>
          <a:p>
            <a:pPr marL="290513" indent="-290513">
              <a:buClr>
                <a:srgbClr val="FFCC00"/>
              </a:buClr>
            </a:pPr>
            <a:r>
              <a:rPr lang="en-US" sz="2000" dirty="0" smtClean="0">
                <a:solidFill>
                  <a:srgbClr val="FFFFFF"/>
                </a:solidFill>
              </a:rPr>
              <a:t>Immunizations</a:t>
            </a:r>
            <a:endParaRPr lang="en-US" dirty="0" smtClean="0">
              <a:solidFill>
                <a:schemeClr val="tx1"/>
              </a:solidFill>
            </a:endParaRPr>
          </a:p>
          <a:p>
            <a:pPr marL="342900" lvl="1" indent="0">
              <a:buClrTx/>
              <a:buFont typeface="Wingdings" pitchFamily="2" charset="2"/>
              <a:buNone/>
            </a:pPr>
            <a:endParaRPr lang="en-US" dirty="0" smtClean="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677044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HAP-DARK-508-TEMPLAT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HHSTP_PPT_dark(">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CHHSTP_PPT_dark(">
  <a:themeElements>
    <a:clrScheme name="NCHHSTP Dark PPT Colors">
      <a:dk1>
        <a:srgbClr val="0F56DC"/>
      </a:dk1>
      <a:lt1>
        <a:srgbClr val="FFC000"/>
      </a:lt1>
      <a:dk2>
        <a:srgbClr val="FFFFFF"/>
      </a:dk2>
      <a:lt2>
        <a:srgbClr val="FFFFFF"/>
      </a:lt2>
      <a:accent1>
        <a:srgbClr val="00C6D7"/>
      </a:accent1>
      <a:accent2>
        <a:srgbClr val="6F2C3E"/>
      </a:accent2>
      <a:accent3>
        <a:srgbClr val="8E258D"/>
      </a:accent3>
      <a:accent4>
        <a:srgbClr val="AA272F"/>
      </a:accent4>
      <a:accent5>
        <a:srgbClr val="EC7A08"/>
      </a:accent5>
      <a:accent6>
        <a:srgbClr val="7F7F7F"/>
      </a:accent6>
      <a:hlink>
        <a:srgbClr val="FFC000"/>
      </a:hlink>
      <a:folHlink>
        <a:srgbClr val="00206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CHHSTP_PPT_dark(">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HAP-DARK-508-TEMPLAT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Depth" id="{7BEAFC2A-325C-49C4-AC08-2B765DA903F9}" vid="{1735E755-43E6-43AA-ABA2-C989ECC79AF5}"/>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DHAP-DARK-508-TEMPLATE</Template>
  <TotalTime>5622</TotalTime>
  <Words>4747</Words>
  <Application>Microsoft Macintosh PowerPoint</Application>
  <PresentationFormat>On-screen Show (4:3)</PresentationFormat>
  <Paragraphs>513</Paragraphs>
  <Slides>71</Slides>
  <Notes>40</Notes>
  <HiddenSlides>0</HiddenSlides>
  <MMClips>0</MMClips>
  <ScaleCrop>false</ScaleCrop>
  <HeadingPairs>
    <vt:vector size="4" baseType="variant">
      <vt:variant>
        <vt:lpstr>Design Template</vt:lpstr>
      </vt:variant>
      <vt:variant>
        <vt:i4>10</vt:i4>
      </vt:variant>
      <vt:variant>
        <vt:lpstr>Slide Titles</vt:lpstr>
      </vt:variant>
      <vt:variant>
        <vt:i4>71</vt:i4>
      </vt:variant>
    </vt:vector>
  </HeadingPairs>
  <TitlesOfParts>
    <vt:vector size="81" baseType="lpstr">
      <vt:lpstr>DHAP-DARK-508-TEMPLATE</vt:lpstr>
      <vt:lpstr>NCHHSTP_PPT_dark(</vt:lpstr>
      <vt:lpstr>1_NCHHSTP_PPT_dark(</vt:lpstr>
      <vt:lpstr>2_NCHHSTP_PPT_dark(</vt:lpstr>
      <vt:lpstr>2_Office Theme</vt:lpstr>
      <vt:lpstr>1_DHAP-DARK-508-TEMPLATE</vt:lpstr>
      <vt:lpstr>Depth</vt:lpstr>
      <vt:lpstr>Office Theme</vt:lpstr>
      <vt:lpstr>2_CDC_OD_PPT_light([1]</vt:lpstr>
      <vt:lpstr>1_Office Theme</vt:lpstr>
      <vt:lpstr>Community Outbreak of HIV Infection Linked to Injection Drug Use of Oxymorphone —  Indiana, 2015 </vt:lpstr>
      <vt:lpstr>Indiana HIV Outbreak Overview</vt:lpstr>
      <vt:lpstr>Indiana HIV outbreak: geographic distribution Scott County pop. 24,000; Austin, IN pop. 4,200</vt:lpstr>
      <vt:lpstr>Drug Use among of HIV-infected cases</vt:lpstr>
      <vt:lpstr>Persons diagnosed with HIV infection: Descriptive Epidemiology (n=181)</vt:lpstr>
      <vt:lpstr>What We Needed to Control the Outbreak</vt:lpstr>
      <vt:lpstr>What We Were Able to Do Initially</vt:lpstr>
      <vt:lpstr>Slide 8</vt:lpstr>
      <vt:lpstr>Community Outreach Center with One-Stop Shop</vt:lpstr>
      <vt:lpstr>Communications</vt:lpstr>
      <vt:lpstr>Communications</vt:lpstr>
      <vt:lpstr>Clinic-Based Interventions  to Prevent HIV Transmission</vt:lpstr>
      <vt:lpstr> Continuum of HIV care in Austin, Indiana,  October 26, 2015 </vt:lpstr>
      <vt:lpstr>Why Indiana? Percent Change in Leading Causes of Injury Death*— Indiana, 1999–2009 </vt:lpstr>
      <vt:lpstr>Slide 15</vt:lpstr>
      <vt:lpstr>Geographic Variation in Opioid Prescribing in the U.S.</vt:lpstr>
      <vt:lpstr>Slide 17</vt:lpstr>
      <vt:lpstr>Youth and Controlled Substances</vt:lpstr>
      <vt:lpstr>Emerging Epidemic of Hepatitis C Virus Infections Among Young Non-Urban Persons who Inject Drugs in the United States, 2006–2012 </vt:lpstr>
      <vt:lpstr>Gaps in Treatment Capacity, 2012 (2012 rates per 1,000 people ≥12 years of age) </vt:lpstr>
      <vt:lpstr>Why Austin?</vt:lpstr>
      <vt:lpstr>Slide 22</vt:lpstr>
      <vt:lpstr>Slide 23</vt:lpstr>
      <vt:lpstr>April 3, 2012</vt:lpstr>
      <vt:lpstr>Why Austin? Opana™ ER</vt:lpstr>
      <vt:lpstr>Geomapping of 89 HIV positive individuals identified a hotspot in Austin.   44% live within a ½ mile square area where 27% of Austin’s population resides.   The estimated infection rate within this hotspot is 34 cases/1,000 people.  </vt:lpstr>
      <vt:lpstr>Moving Forward</vt:lpstr>
      <vt:lpstr>Moving Forward</vt:lpstr>
      <vt:lpstr>Moving Forward</vt:lpstr>
      <vt:lpstr>Acknowledgements</vt:lpstr>
      <vt:lpstr>Austin Update Will Cooke, MD   </vt:lpstr>
      <vt:lpstr>Slide 32</vt:lpstr>
      <vt:lpstr>What we've done…</vt:lpstr>
      <vt:lpstr>What we've done…</vt:lpstr>
      <vt:lpstr>Slide 35</vt:lpstr>
      <vt:lpstr>What we've done…</vt:lpstr>
      <vt:lpstr>What we've done…</vt:lpstr>
      <vt:lpstr>Slide 38</vt:lpstr>
      <vt:lpstr>Slide 39</vt:lpstr>
      <vt:lpstr>What we are doing…</vt:lpstr>
      <vt:lpstr>What we are doing…</vt:lpstr>
      <vt:lpstr>Slide 42</vt:lpstr>
      <vt:lpstr>What we are doing next…</vt:lpstr>
      <vt:lpstr>What we are doing next…</vt:lpstr>
      <vt:lpstr>Slide 45</vt:lpstr>
      <vt:lpstr>What we are doing next…</vt:lpstr>
      <vt:lpstr>What we are doing next…</vt:lpstr>
      <vt:lpstr>Slide 48</vt:lpstr>
      <vt:lpstr>Slide 49</vt:lpstr>
      <vt:lpstr>Slide 50</vt:lpstr>
      <vt:lpstr>What we are doing next…</vt:lpstr>
      <vt:lpstr>Slide 52</vt:lpstr>
      <vt:lpstr>Lessons Learned and Novel Investigation Techniques in Response to a Large Community Outbreak of HIV-1 infection</vt:lpstr>
      <vt:lpstr>Lessons Learned</vt:lpstr>
      <vt:lpstr>Lessons Learned</vt:lpstr>
      <vt:lpstr>Disease Investigation Specialists –  Contact Tracing</vt:lpstr>
      <vt:lpstr>Disease Investigation Specialists –  Contact Tracing</vt:lpstr>
      <vt:lpstr>Disease Investigation Specialists –  Contact Tracing</vt:lpstr>
      <vt:lpstr>Slide 59</vt:lpstr>
      <vt:lpstr>The epidemiology of IDU is changing</vt:lpstr>
      <vt:lpstr>Outbreak-associated specimens tested for HIV and HCV, February - September 2015, n=1,534 specimens</vt:lpstr>
      <vt:lpstr>Phylogenetic Analysis – Molecular Epidemiology</vt:lpstr>
      <vt:lpstr>Slide 63</vt:lpstr>
      <vt:lpstr>Slide 64</vt:lpstr>
      <vt:lpstr>HCV Phylogenetic Analysis – Molecular Epidemiology</vt:lpstr>
      <vt:lpstr>A Sentinel Event has Occurred</vt:lpstr>
      <vt:lpstr>Preparedness Recommendations</vt:lpstr>
      <vt:lpstr>Enhanced PWID HIV Prevention</vt:lpstr>
      <vt:lpstr>Lessons Learned</vt:lpstr>
      <vt:lpstr>Acknowledgements</vt:lpstr>
      <vt:lpstr>HIV Prevention Interventions with Injection Drug Use and Time to Implement</vt:lpstr>
    </vt:vector>
  </TitlesOfParts>
  <Company>Centers for Disease Control and Prevention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Lansky, Amy (CDC/OID/NCHHSTP)</dc:creator>
  <cp:lastModifiedBy>Joan Duwve</cp:lastModifiedBy>
  <cp:revision>232</cp:revision>
  <cp:lastPrinted>2015-01-20T20:29:42Z</cp:lastPrinted>
  <dcterms:created xsi:type="dcterms:W3CDTF">2015-10-29T21:25:32Z</dcterms:created>
  <dcterms:modified xsi:type="dcterms:W3CDTF">2015-10-29T21:28:52Z</dcterms:modified>
</cp:coreProperties>
</file>