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7" r:id="rId3"/>
    <p:sldId id="268" r:id="rId4"/>
    <p:sldId id="257" r:id="rId5"/>
    <p:sldId id="258" r:id="rId6"/>
    <p:sldId id="259" r:id="rId7"/>
    <p:sldId id="260" r:id="rId8"/>
    <p:sldId id="261" r:id="rId9"/>
    <p:sldId id="262" r:id="rId10"/>
    <p:sldId id="263" r:id="rId11"/>
    <p:sldId id="264" r:id="rId12"/>
    <p:sldId id="265" r:id="rId13"/>
    <p:sldId id="269"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0" d="100"/>
          <a:sy n="70" d="100"/>
        </p:scale>
        <p:origin x="51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10/7/2015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10/7/2015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3334266"/>
          </a:xfrm>
        </p:spPr>
        <p:txBody>
          <a:bodyPr>
            <a:normAutofit fontScale="90000"/>
          </a:bodyPr>
          <a:lstStyle/>
          <a:p>
            <a:r>
              <a:rPr lang="en-US" sz="5300" dirty="0" smtClean="0"/>
              <a:t>Abuse Deterrent Opioids </a:t>
            </a:r>
            <a:br>
              <a:rPr lang="en-US" sz="5300" dirty="0" smtClean="0"/>
            </a:br>
            <a:r>
              <a:rPr lang="en-US" sz="5300" dirty="0" smtClean="0"/>
              <a:t>a Law enforcement</a:t>
            </a:r>
            <a:br>
              <a:rPr lang="en-US" sz="5300" dirty="0" smtClean="0"/>
            </a:br>
            <a:r>
              <a:rPr lang="en-US" sz="5300" dirty="0" smtClean="0"/>
              <a:t>perspective</a:t>
            </a:r>
            <a:r>
              <a:rPr lang="en-US" dirty="0" smtClean="0"/>
              <a:t/>
            </a:r>
            <a:br>
              <a:rPr lang="en-US" dirty="0" smtClean="0"/>
            </a:br>
            <a:endParaRPr lang="en-US" dirty="0"/>
          </a:p>
        </p:txBody>
      </p:sp>
      <p:sp>
        <p:nvSpPr>
          <p:cNvPr id="3" name="Subtitle 2"/>
          <p:cNvSpPr>
            <a:spLocks noGrp="1"/>
          </p:cNvSpPr>
          <p:nvPr>
            <p:ph type="subTitle" idx="1"/>
          </p:nvPr>
        </p:nvSpPr>
        <p:spPr>
          <a:xfrm>
            <a:off x="280559" y="4504953"/>
            <a:ext cx="6400800" cy="1947333"/>
          </a:xfrm>
        </p:spPr>
        <p:txBody>
          <a:bodyPr/>
          <a:lstStyle/>
          <a:p>
            <a:r>
              <a:rPr lang="en-US" b="1" dirty="0" smtClean="0"/>
              <a:t>Charlie Cichon</a:t>
            </a:r>
            <a:br>
              <a:rPr lang="en-US" b="1" dirty="0" smtClean="0"/>
            </a:br>
            <a:r>
              <a:rPr lang="en-US" b="1" dirty="0" smtClean="0"/>
              <a:t>Executive Director</a:t>
            </a:r>
            <a:r>
              <a:rPr lang="en-US" b="1" dirty="0"/>
              <a:t/>
            </a:r>
            <a:br>
              <a:rPr lang="en-US" b="1" dirty="0"/>
            </a:br>
            <a:r>
              <a:rPr lang="en-US" b="1" dirty="0" smtClean="0"/>
              <a:t>The National Association of Drug Diversion Investigators (NADDI)</a:t>
            </a:r>
          </a:p>
        </p:txBody>
      </p:sp>
      <p:pic>
        <p:nvPicPr>
          <p:cNvPr id="4" name="Picture 3"/>
          <p:cNvPicPr>
            <a:picLocks noChangeAspect="1"/>
          </p:cNvPicPr>
          <p:nvPr/>
        </p:nvPicPr>
        <p:blipFill>
          <a:blip r:embed="rId2"/>
          <a:stretch>
            <a:fillRect/>
          </a:stretch>
        </p:blipFill>
        <p:spPr>
          <a:xfrm>
            <a:off x="0" y="6046573"/>
            <a:ext cx="6079524" cy="811427"/>
          </a:xfrm>
          <a:prstGeom prst="rect">
            <a:avLst/>
          </a:prstGeom>
        </p:spPr>
      </p:pic>
    </p:spTree>
    <p:extLst>
      <p:ext uri="{BB962C8B-B14F-4D97-AF65-F5344CB8AC3E}">
        <p14:creationId xmlns:p14="http://schemas.microsoft.com/office/powerpoint/2010/main" val="4046288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030097"/>
            <a:ext cx="9218612" cy="827903"/>
          </a:xfrm>
          <a:prstGeom prst="rect">
            <a:avLst/>
          </a:prstGeom>
        </p:spPr>
      </p:pic>
      <p:sp>
        <p:nvSpPr>
          <p:cNvPr id="3" name="Content Placeholder 2"/>
          <p:cNvSpPr>
            <a:spLocks noGrp="1"/>
          </p:cNvSpPr>
          <p:nvPr>
            <p:ph idx="1"/>
          </p:nvPr>
        </p:nvSpPr>
        <p:spPr>
          <a:xfrm>
            <a:off x="684212" y="685800"/>
            <a:ext cx="9374188" cy="4792362"/>
          </a:xfrm>
        </p:spPr>
        <p:txBody>
          <a:bodyPr>
            <a:noAutofit/>
          </a:bodyPr>
          <a:lstStyle/>
          <a:p>
            <a:r>
              <a:rPr lang="en-US" sz="3200" b="1" dirty="0" smtClean="0">
                <a:solidFill>
                  <a:schemeClr val="bg1"/>
                </a:solidFill>
                <a:latin typeface="Arial" panose="020B0604020202020204" pitchFamily="34" charset="0"/>
                <a:cs typeface="Arial" panose="020B0604020202020204" pitchFamily="34" charset="0"/>
              </a:rPr>
              <a:t>2014 NADDI Members Survey</a:t>
            </a:r>
          </a:p>
          <a:p>
            <a:r>
              <a:rPr lang="en-US" sz="3200" b="1" dirty="0">
                <a:solidFill>
                  <a:schemeClr val="bg1"/>
                </a:solidFill>
                <a:latin typeface="Arial" panose="020B0604020202020204" pitchFamily="34" charset="0"/>
                <a:cs typeface="Arial" panose="020B0604020202020204" pitchFamily="34" charset="0"/>
              </a:rPr>
              <a:t>Over 240 </a:t>
            </a:r>
            <a:r>
              <a:rPr lang="en-US" sz="3200" b="1" dirty="0" smtClean="0">
                <a:solidFill>
                  <a:schemeClr val="bg1"/>
                </a:solidFill>
                <a:latin typeface="Arial" panose="020B0604020202020204" pitchFamily="34" charset="0"/>
                <a:cs typeface="Arial" panose="020B0604020202020204" pitchFamily="34" charset="0"/>
              </a:rPr>
              <a:t>Responses</a:t>
            </a:r>
          </a:p>
          <a:p>
            <a:r>
              <a:rPr lang="en-US" sz="3200" b="1" dirty="0" smtClean="0">
                <a:solidFill>
                  <a:schemeClr val="bg1"/>
                </a:solidFill>
                <a:latin typeface="Arial" panose="020B0604020202020204" pitchFamily="34" charset="0"/>
                <a:cs typeface="Arial" panose="020B0604020202020204" pitchFamily="34" charset="0"/>
              </a:rPr>
              <a:t>Since the Reformulation of OxyContin in 2010</a:t>
            </a:r>
          </a:p>
          <a:p>
            <a:r>
              <a:rPr lang="en-US" sz="3200" b="1" dirty="0" smtClean="0">
                <a:solidFill>
                  <a:schemeClr val="bg1"/>
                </a:solidFill>
                <a:latin typeface="Arial" panose="020B0604020202020204" pitchFamily="34" charset="0"/>
                <a:cs typeface="Arial" panose="020B0604020202020204" pitchFamily="34" charset="0"/>
              </a:rPr>
              <a:t>Prices have </a:t>
            </a:r>
            <a:r>
              <a:rPr lang="en-US" sz="3200" b="1" dirty="0">
                <a:solidFill>
                  <a:schemeClr val="bg1"/>
                </a:solidFill>
                <a:latin typeface="Arial" panose="020B0604020202020204" pitchFamily="34" charset="0"/>
                <a:cs typeface="Arial" panose="020B0604020202020204" pitchFamily="34" charset="0"/>
              </a:rPr>
              <a:t>f</a:t>
            </a:r>
            <a:r>
              <a:rPr lang="en-US" sz="3200" b="1" dirty="0" smtClean="0">
                <a:solidFill>
                  <a:schemeClr val="bg1"/>
                </a:solidFill>
                <a:latin typeface="Arial" panose="020B0604020202020204" pitchFamily="34" charset="0"/>
                <a:cs typeface="Arial" panose="020B0604020202020204" pitchFamily="34" charset="0"/>
              </a:rPr>
              <a:t>allen </a:t>
            </a:r>
            <a:r>
              <a:rPr lang="en-US" sz="3200" b="1" dirty="0">
                <a:solidFill>
                  <a:schemeClr val="bg1"/>
                </a:solidFill>
                <a:latin typeface="Arial" panose="020B0604020202020204" pitchFamily="34" charset="0"/>
                <a:cs typeface="Arial" panose="020B0604020202020204" pitchFamily="34" charset="0"/>
              </a:rPr>
              <a:t>s</a:t>
            </a:r>
            <a:r>
              <a:rPr lang="en-US" sz="3200" b="1" dirty="0" smtClean="0">
                <a:solidFill>
                  <a:schemeClr val="bg1"/>
                </a:solidFill>
                <a:latin typeface="Arial" panose="020B0604020202020204" pitchFamily="34" charset="0"/>
                <a:cs typeface="Arial" panose="020B0604020202020204" pitchFamily="34" charset="0"/>
              </a:rPr>
              <a:t>ignificantly</a:t>
            </a:r>
          </a:p>
          <a:p>
            <a:r>
              <a:rPr lang="en-US" sz="3200" b="1" dirty="0" smtClean="0">
                <a:solidFill>
                  <a:schemeClr val="bg1"/>
                </a:solidFill>
                <a:latin typeface="Arial" panose="020B0604020202020204" pitchFamily="34" charset="0"/>
                <a:cs typeface="Arial" panose="020B0604020202020204" pitchFamily="34" charset="0"/>
              </a:rPr>
              <a:t>OxyContin is significantly less in demand</a:t>
            </a:r>
          </a:p>
          <a:p>
            <a:endParaRPr lang="en-US" sz="3200" dirty="0"/>
          </a:p>
        </p:txBody>
      </p:sp>
    </p:spTree>
    <p:extLst>
      <p:ext uri="{BB962C8B-B14F-4D97-AF65-F5344CB8AC3E}">
        <p14:creationId xmlns:p14="http://schemas.microsoft.com/office/powerpoint/2010/main" val="853300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021859"/>
            <a:ext cx="9218612" cy="836141"/>
          </a:xfrm>
          <a:prstGeom prst="rect">
            <a:avLst/>
          </a:prstGeom>
        </p:spPr>
      </p:pic>
      <p:sp>
        <p:nvSpPr>
          <p:cNvPr id="3" name="Content Placeholder 2"/>
          <p:cNvSpPr>
            <a:spLocks noGrp="1"/>
          </p:cNvSpPr>
          <p:nvPr>
            <p:ph idx="1"/>
          </p:nvPr>
        </p:nvSpPr>
        <p:spPr>
          <a:xfrm>
            <a:off x="684212" y="685800"/>
            <a:ext cx="9703702" cy="4668795"/>
          </a:xfrm>
        </p:spPr>
        <p:txBody>
          <a:bodyPr>
            <a:normAutofit/>
          </a:bodyPr>
          <a:lstStyle/>
          <a:p>
            <a:r>
              <a:rPr lang="en-US" sz="3000" b="1" dirty="0" smtClean="0">
                <a:solidFill>
                  <a:schemeClr val="bg1"/>
                </a:solidFill>
                <a:latin typeface="Arial" panose="020B0604020202020204" pitchFamily="34" charset="0"/>
                <a:cs typeface="Arial" panose="020B0604020202020204" pitchFamily="34" charset="0"/>
              </a:rPr>
              <a:t>Pharmacy Robberies</a:t>
            </a:r>
          </a:p>
          <a:p>
            <a:r>
              <a:rPr lang="en-US" sz="3000" b="1" dirty="0" smtClean="0">
                <a:solidFill>
                  <a:schemeClr val="bg1"/>
                </a:solidFill>
                <a:latin typeface="Arial" panose="020B0604020202020204" pitchFamily="34" charset="0"/>
                <a:cs typeface="Arial" panose="020B0604020202020204" pitchFamily="34" charset="0"/>
              </a:rPr>
              <a:t>Rx Patrol – Nationwide database</a:t>
            </a:r>
          </a:p>
          <a:p>
            <a:r>
              <a:rPr lang="en-US" sz="3000" b="1" dirty="0" smtClean="0">
                <a:solidFill>
                  <a:schemeClr val="bg1"/>
                </a:solidFill>
                <a:latin typeface="Arial" panose="020B0604020202020204" pitchFamily="34" charset="0"/>
                <a:cs typeface="Arial" panose="020B0604020202020204" pitchFamily="34" charset="0"/>
              </a:rPr>
              <a:t>Prior to the reformulation of OxyContin</a:t>
            </a:r>
          </a:p>
          <a:p>
            <a:pPr lvl="1"/>
            <a:r>
              <a:rPr lang="en-US" sz="3000" b="1" dirty="0">
                <a:solidFill>
                  <a:schemeClr val="bg1"/>
                </a:solidFill>
                <a:latin typeface="Arial" panose="020B0604020202020204" pitchFamily="34" charset="0"/>
                <a:cs typeface="Arial" panose="020B0604020202020204" pitchFamily="34" charset="0"/>
              </a:rPr>
              <a:t>OxyContin was demanded in 66% of </a:t>
            </a:r>
            <a:r>
              <a:rPr lang="en-US" sz="3000" b="1" dirty="0" smtClean="0">
                <a:solidFill>
                  <a:schemeClr val="bg1"/>
                </a:solidFill>
                <a:latin typeface="Arial" panose="020B0604020202020204" pitchFamily="34" charset="0"/>
                <a:cs typeface="Arial" panose="020B0604020202020204" pitchFamily="34" charset="0"/>
              </a:rPr>
              <a:t>Robberies</a:t>
            </a:r>
          </a:p>
          <a:p>
            <a:r>
              <a:rPr lang="en-US" sz="3000" b="1" dirty="0" smtClean="0">
                <a:solidFill>
                  <a:schemeClr val="bg1"/>
                </a:solidFill>
                <a:latin typeface="Arial" panose="020B0604020202020204" pitchFamily="34" charset="0"/>
                <a:cs typeface="Arial" panose="020B0604020202020204" pitchFamily="34" charset="0"/>
              </a:rPr>
              <a:t>After the reformulation </a:t>
            </a:r>
          </a:p>
          <a:p>
            <a:pPr lvl="1"/>
            <a:r>
              <a:rPr lang="en-US" sz="3000" b="1" dirty="0" smtClean="0">
                <a:solidFill>
                  <a:schemeClr val="bg1"/>
                </a:solidFill>
                <a:latin typeface="Arial" panose="020B0604020202020204" pitchFamily="34" charset="0"/>
                <a:cs typeface="Arial" panose="020B0604020202020204" pitchFamily="34" charset="0"/>
              </a:rPr>
              <a:t>The demand dropped by almost 50%</a:t>
            </a:r>
          </a:p>
          <a:p>
            <a:pPr marL="457200" lvl="1" indent="0">
              <a:buNone/>
            </a:pPr>
            <a:r>
              <a:rPr lang="en-US" sz="2600" b="1" dirty="0" smtClean="0"/>
              <a:t> </a:t>
            </a:r>
            <a:endParaRPr lang="en-US" sz="2600" b="1" dirty="0"/>
          </a:p>
        </p:txBody>
      </p:sp>
    </p:spTree>
    <p:extLst>
      <p:ext uri="{BB962C8B-B14F-4D97-AF65-F5344CB8AC3E}">
        <p14:creationId xmlns:p14="http://schemas.microsoft.com/office/powerpoint/2010/main" val="3485150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997146"/>
            <a:ext cx="9218612" cy="860854"/>
          </a:xfrm>
          <a:prstGeom prst="rect">
            <a:avLst/>
          </a:prstGeom>
        </p:spPr>
      </p:pic>
      <p:sp>
        <p:nvSpPr>
          <p:cNvPr id="3" name="Content Placeholder 2"/>
          <p:cNvSpPr>
            <a:spLocks noGrp="1"/>
          </p:cNvSpPr>
          <p:nvPr>
            <p:ph idx="1"/>
          </p:nvPr>
        </p:nvSpPr>
        <p:spPr>
          <a:xfrm>
            <a:off x="461319" y="288324"/>
            <a:ext cx="10264345" cy="4637903"/>
          </a:xfrm>
        </p:spPr>
        <p:txBody>
          <a:bodyPr>
            <a:normAutofit fontScale="92500" lnSpcReduction="20000"/>
          </a:bodyPr>
          <a:lstStyle/>
          <a:p>
            <a:endParaRPr lang="en-US" dirty="0"/>
          </a:p>
          <a:p>
            <a:r>
              <a:rPr lang="en-US" sz="3300" dirty="0">
                <a:solidFill>
                  <a:schemeClr val="bg1"/>
                </a:solidFill>
                <a:latin typeface="Arial" panose="020B0604020202020204" pitchFamily="34" charset="0"/>
                <a:cs typeface="Arial" panose="020B0604020202020204" pitchFamily="34" charset="0"/>
              </a:rPr>
              <a:t>Law enforcement </a:t>
            </a:r>
            <a:r>
              <a:rPr lang="en-US" sz="3300" dirty="0" smtClean="0">
                <a:solidFill>
                  <a:schemeClr val="bg1"/>
                </a:solidFill>
                <a:latin typeface="Arial" panose="020B0604020202020204" pitchFamily="34" charset="0"/>
                <a:cs typeface="Arial" panose="020B0604020202020204" pitchFamily="34" charset="0"/>
              </a:rPr>
              <a:t>have </a:t>
            </a:r>
            <a:r>
              <a:rPr lang="en-US" sz="3300" dirty="0">
                <a:solidFill>
                  <a:schemeClr val="bg1"/>
                </a:solidFill>
                <a:latin typeface="Arial" panose="020B0604020202020204" pitchFamily="34" charset="0"/>
                <a:cs typeface="Arial" panose="020B0604020202020204" pitchFamily="34" charset="0"/>
              </a:rPr>
              <a:t>experienced </a:t>
            </a:r>
            <a:r>
              <a:rPr lang="en-US" sz="3300" b="1" dirty="0">
                <a:solidFill>
                  <a:schemeClr val="bg1"/>
                </a:solidFill>
                <a:latin typeface="Arial" panose="020B0604020202020204" pitchFamily="34" charset="0"/>
                <a:cs typeface="Arial" panose="020B0604020202020204" pitchFamily="34" charset="0"/>
              </a:rPr>
              <a:t>a substantial decrease </a:t>
            </a:r>
            <a:r>
              <a:rPr lang="en-US" sz="3300" dirty="0">
                <a:solidFill>
                  <a:schemeClr val="bg1"/>
                </a:solidFill>
                <a:latin typeface="Arial" panose="020B0604020202020204" pitchFamily="34" charset="0"/>
                <a:cs typeface="Arial" panose="020B0604020202020204" pitchFamily="34" charset="0"/>
              </a:rPr>
              <a:t>in seizures and undercover narcotics purchases of the OxyContin product </a:t>
            </a:r>
            <a:r>
              <a:rPr lang="en-US" sz="3300" b="1" dirty="0">
                <a:solidFill>
                  <a:schemeClr val="bg1"/>
                </a:solidFill>
                <a:latin typeface="Arial" panose="020B0604020202020204" pitchFamily="34" charset="0"/>
                <a:cs typeface="Arial" panose="020B0604020202020204" pitchFamily="34" charset="0"/>
              </a:rPr>
              <a:t>during the last several years </a:t>
            </a:r>
            <a:r>
              <a:rPr lang="en-US" sz="3300" dirty="0">
                <a:solidFill>
                  <a:schemeClr val="bg1"/>
                </a:solidFill>
                <a:latin typeface="Arial" panose="020B0604020202020204" pitchFamily="34" charset="0"/>
                <a:cs typeface="Arial" panose="020B0604020202020204" pitchFamily="34" charset="0"/>
              </a:rPr>
              <a:t>following the reformulation of this drug. </a:t>
            </a:r>
            <a:endParaRPr lang="en-US" sz="3300" dirty="0" smtClean="0">
              <a:solidFill>
                <a:schemeClr val="bg1"/>
              </a:solidFill>
              <a:latin typeface="Arial" panose="020B0604020202020204" pitchFamily="34" charset="0"/>
              <a:cs typeface="Arial" panose="020B0604020202020204" pitchFamily="34" charset="0"/>
            </a:endParaRPr>
          </a:p>
          <a:p>
            <a:endParaRPr lang="en-US" sz="3300" dirty="0">
              <a:solidFill>
                <a:schemeClr val="bg1"/>
              </a:solidFill>
              <a:latin typeface="Arial" panose="020B0604020202020204" pitchFamily="34" charset="0"/>
              <a:cs typeface="Arial" panose="020B0604020202020204" pitchFamily="34" charset="0"/>
            </a:endParaRPr>
          </a:p>
          <a:p>
            <a:r>
              <a:rPr lang="en-US" sz="3300" dirty="0">
                <a:solidFill>
                  <a:schemeClr val="bg1"/>
                </a:solidFill>
                <a:latin typeface="Arial" panose="020B0604020202020204" pitchFamily="34" charset="0"/>
                <a:cs typeface="Arial" panose="020B0604020202020204" pitchFamily="34" charset="0"/>
              </a:rPr>
              <a:t>There is </a:t>
            </a:r>
            <a:r>
              <a:rPr lang="en-US" sz="3300" b="1" dirty="0">
                <a:solidFill>
                  <a:schemeClr val="bg1"/>
                </a:solidFill>
                <a:latin typeface="Arial" panose="020B0604020202020204" pitchFamily="34" charset="0"/>
                <a:cs typeface="Arial" panose="020B0604020202020204" pitchFamily="34" charset="0"/>
              </a:rPr>
              <a:t>no direct evidence </a:t>
            </a:r>
            <a:r>
              <a:rPr lang="en-US" sz="3300" dirty="0">
                <a:solidFill>
                  <a:schemeClr val="bg1"/>
                </a:solidFill>
                <a:latin typeface="Arial" panose="020B0604020202020204" pitchFamily="34" charset="0"/>
                <a:cs typeface="Arial" panose="020B0604020202020204" pitchFamily="34" charset="0"/>
              </a:rPr>
              <a:t>to link the decrease of Oxycodone deaths to the reformulation of OxyContin </a:t>
            </a:r>
            <a:r>
              <a:rPr lang="en-US" sz="3300" b="1" dirty="0">
                <a:solidFill>
                  <a:schemeClr val="bg1"/>
                </a:solidFill>
                <a:latin typeface="Arial" panose="020B0604020202020204" pitchFamily="34" charset="0"/>
                <a:cs typeface="Arial" panose="020B0604020202020204" pitchFamily="34" charset="0"/>
              </a:rPr>
              <a:t>however, the time frame correlates to when the product was reformulated in </a:t>
            </a:r>
            <a:r>
              <a:rPr lang="en-US" sz="3300" b="1" dirty="0" smtClean="0">
                <a:solidFill>
                  <a:schemeClr val="bg1"/>
                </a:solidFill>
                <a:latin typeface="Arial" panose="020B0604020202020204" pitchFamily="34" charset="0"/>
                <a:cs typeface="Arial" panose="020B0604020202020204" pitchFamily="34" charset="0"/>
              </a:rPr>
              <a:t>2010.</a:t>
            </a:r>
            <a:endParaRPr lang="en-US" sz="3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7036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988909"/>
            <a:ext cx="9218611" cy="869092"/>
          </a:xfrm>
          <a:prstGeom prst="rect">
            <a:avLst/>
          </a:prstGeom>
        </p:spPr>
      </p:pic>
      <p:sp>
        <p:nvSpPr>
          <p:cNvPr id="3" name="Content Placeholder 2"/>
          <p:cNvSpPr>
            <a:spLocks noGrp="1"/>
          </p:cNvSpPr>
          <p:nvPr>
            <p:ph idx="1"/>
          </p:nvPr>
        </p:nvSpPr>
        <p:spPr>
          <a:xfrm>
            <a:off x="362465" y="685800"/>
            <a:ext cx="10404389" cy="4825314"/>
          </a:xfrm>
        </p:spPr>
        <p:txBody>
          <a:bodyPr>
            <a:noAutofit/>
          </a:bodyPr>
          <a:lstStyle/>
          <a:p>
            <a:r>
              <a:rPr lang="en-US" sz="2800" dirty="0">
                <a:solidFill>
                  <a:schemeClr val="bg1"/>
                </a:solidFill>
                <a:latin typeface="Arial" panose="020B0604020202020204" pitchFamily="34" charset="0"/>
                <a:cs typeface="Arial" panose="020B0604020202020204" pitchFamily="34" charset="0"/>
              </a:rPr>
              <a:t>Adding new physical and chemical features to prescription opioids to deter abuse could reduce misuse of these drugs and the sometimes deadly consequences. These products can be part of a comprehensive approach which should include prevention, interdiction, prosecution and substance-abuse treatment. </a:t>
            </a:r>
            <a:endParaRPr lang="en-US" sz="2800" dirty="0" smtClean="0">
              <a:solidFill>
                <a:schemeClr val="bg1"/>
              </a:solidFill>
              <a:latin typeface="Arial" panose="020B0604020202020204" pitchFamily="34" charset="0"/>
              <a:cs typeface="Arial" panose="020B0604020202020204" pitchFamily="34" charset="0"/>
            </a:endParaRPr>
          </a:p>
          <a:p>
            <a:endParaRPr lang="en-US" sz="1000" dirty="0">
              <a:solidFill>
                <a:schemeClr val="bg1"/>
              </a:solidFill>
              <a:latin typeface="Arial" panose="020B0604020202020204" pitchFamily="34" charset="0"/>
              <a:cs typeface="Arial" panose="020B0604020202020204" pitchFamily="34" charset="0"/>
            </a:endParaRPr>
          </a:p>
          <a:p>
            <a:r>
              <a:rPr lang="en-US" sz="2800" dirty="0">
                <a:solidFill>
                  <a:schemeClr val="bg1"/>
                </a:solidFill>
                <a:latin typeface="Arial" panose="020B0604020202020204" pitchFamily="34" charset="0"/>
                <a:cs typeface="Arial" panose="020B0604020202020204" pitchFamily="34" charset="0"/>
              </a:rPr>
              <a:t>While the first generation of abuse deterrent formulations have reduced diversion, any advances in this technology that would further erode the street value of opioids and maintain access to the individuals who benefit from their relief would be welcomed.</a:t>
            </a:r>
          </a:p>
          <a:p>
            <a:endParaRPr lang="en-US" sz="2800" dirty="0">
              <a:solidFill>
                <a:schemeClr val="bg1"/>
              </a:solidFill>
            </a:endParaRPr>
          </a:p>
        </p:txBody>
      </p:sp>
    </p:spTree>
    <p:extLst>
      <p:ext uri="{BB962C8B-B14F-4D97-AF65-F5344CB8AC3E}">
        <p14:creationId xmlns:p14="http://schemas.microsoft.com/office/powerpoint/2010/main" val="3272239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947719"/>
            <a:ext cx="9242854" cy="910281"/>
          </a:xfrm>
          <a:prstGeom prst="rect">
            <a:avLst/>
          </a:prstGeom>
        </p:spPr>
      </p:pic>
      <p:sp>
        <p:nvSpPr>
          <p:cNvPr id="3" name="Content Placeholder 2"/>
          <p:cNvSpPr>
            <a:spLocks noGrp="1"/>
          </p:cNvSpPr>
          <p:nvPr>
            <p:ph idx="1"/>
          </p:nvPr>
        </p:nvSpPr>
        <p:spPr>
          <a:xfrm>
            <a:off x="692449" y="974124"/>
            <a:ext cx="10189735" cy="3615267"/>
          </a:xfrm>
        </p:spPr>
        <p:txBody>
          <a:bodyPr/>
          <a:lstStyle/>
          <a:p>
            <a:pPr marL="0" lvl="2" indent="0" algn="ctr">
              <a:buNone/>
            </a:pPr>
            <a:r>
              <a:rPr lang="en-US" sz="4400" b="1" dirty="0">
                <a:solidFill>
                  <a:schemeClr val="bg1"/>
                </a:solidFill>
                <a:latin typeface="Arial" panose="020B0604020202020204" pitchFamily="34" charset="0"/>
                <a:cs typeface="Arial" panose="020B0604020202020204" pitchFamily="34" charset="0"/>
              </a:rPr>
              <a:t>Thank you for your attention</a:t>
            </a:r>
          </a:p>
          <a:p>
            <a:endParaRPr lang="en-US" dirty="0"/>
          </a:p>
        </p:txBody>
      </p:sp>
    </p:spTree>
    <p:extLst>
      <p:ext uri="{BB962C8B-B14F-4D97-AF65-F5344CB8AC3E}">
        <p14:creationId xmlns:p14="http://schemas.microsoft.com/office/powerpoint/2010/main" val="995994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654" y="476853"/>
            <a:ext cx="11022227" cy="4524315"/>
          </a:xfrm>
          <a:prstGeom prst="rect">
            <a:avLst/>
          </a:prstGeom>
        </p:spPr>
        <p:txBody>
          <a:bodyPr wrap="square">
            <a:spAutoFit/>
          </a:bodyPr>
          <a:lstStyle/>
          <a:p>
            <a:r>
              <a:rPr lang="en-US" sz="2400" dirty="0">
                <a:solidFill>
                  <a:srgbClr val="00264C"/>
                </a:solidFill>
                <a:latin typeface="arial" panose="020B0604020202020204" pitchFamily="34" charset="0"/>
              </a:rPr>
              <a:t>The National Association of Drug Diversion Investigators, or NADDI, is a non-profit membership organization that works to develop and implement solutions to the problem of prescription drug diversion. </a:t>
            </a:r>
            <a:endParaRPr lang="en-US" sz="2400" dirty="0" smtClean="0">
              <a:solidFill>
                <a:srgbClr val="00264C"/>
              </a:solidFill>
              <a:latin typeface="arial" panose="020B0604020202020204" pitchFamily="34" charset="0"/>
            </a:endParaRPr>
          </a:p>
          <a:p>
            <a:endParaRPr lang="en-US" sz="2400" dirty="0">
              <a:solidFill>
                <a:srgbClr val="00264C"/>
              </a:solidFill>
              <a:latin typeface="arial" panose="020B0604020202020204" pitchFamily="34" charset="0"/>
            </a:endParaRPr>
          </a:p>
          <a:p>
            <a:r>
              <a:rPr lang="en-US" sz="2400" dirty="0" smtClean="0">
                <a:solidFill>
                  <a:srgbClr val="00264C"/>
                </a:solidFill>
                <a:latin typeface="arial" panose="020B0604020202020204" pitchFamily="34" charset="0"/>
              </a:rPr>
              <a:t>NADDI </a:t>
            </a:r>
            <a:r>
              <a:rPr lang="en-US" sz="2400" dirty="0">
                <a:solidFill>
                  <a:srgbClr val="00264C"/>
                </a:solidFill>
                <a:latin typeface="arial" panose="020B0604020202020204" pitchFamily="34" charset="0"/>
              </a:rPr>
              <a:t>advocates for the responsible use of prescription drugs by people who need them, and at the same time, works with law enforcement and state regulatory agents to pursue those involved in related criminal activity. </a:t>
            </a:r>
            <a:r>
              <a:rPr lang="en-US" sz="2400" dirty="0"/>
              <a:t/>
            </a:r>
            <a:br>
              <a:rPr lang="en-US" sz="2400" dirty="0"/>
            </a:br>
            <a:r>
              <a:rPr lang="en-US" sz="2400" dirty="0"/>
              <a:t/>
            </a:r>
            <a:br>
              <a:rPr lang="en-US" sz="2400" dirty="0"/>
            </a:br>
            <a:r>
              <a:rPr lang="en-US" sz="2400" dirty="0">
                <a:solidFill>
                  <a:srgbClr val="00264C"/>
                </a:solidFill>
                <a:latin typeface="arial" panose="020B0604020202020204" pitchFamily="34" charset="0"/>
              </a:rPr>
              <a:t>Our primary focus is training and education for our members, which include law enforcement personnel, regulatory agents, health professionals, health care fraud investigators, advocacy and treatment professionals and the pharmaceutical industry.</a:t>
            </a:r>
            <a:endParaRPr lang="en-US" sz="2400" dirty="0"/>
          </a:p>
        </p:txBody>
      </p:sp>
      <p:pic>
        <p:nvPicPr>
          <p:cNvPr id="5" name="Picture 4"/>
          <p:cNvPicPr>
            <a:picLocks noChangeAspect="1"/>
          </p:cNvPicPr>
          <p:nvPr/>
        </p:nvPicPr>
        <p:blipFill>
          <a:blip r:embed="rId2"/>
          <a:stretch>
            <a:fillRect/>
          </a:stretch>
        </p:blipFill>
        <p:spPr>
          <a:xfrm>
            <a:off x="0" y="6046572"/>
            <a:ext cx="9193427" cy="811427"/>
          </a:xfrm>
          <a:prstGeom prst="rect">
            <a:avLst/>
          </a:prstGeom>
        </p:spPr>
      </p:pic>
      <p:sp>
        <p:nvSpPr>
          <p:cNvPr id="4" name="Content Placeholder 3"/>
          <p:cNvSpPr>
            <a:spLocks noGrp="1"/>
          </p:cNvSpPr>
          <p:nvPr>
            <p:ph idx="1"/>
          </p:nvPr>
        </p:nvSpPr>
        <p:spPr>
          <a:xfrm>
            <a:off x="519455" y="963827"/>
            <a:ext cx="9896702" cy="4189169"/>
          </a:xfrm>
        </p:spPr>
        <p:txBody>
          <a:bodyPr/>
          <a:lstStyle/>
          <a:p>
            <a:endParaRPr lang="en-US" dirty="0" smtClean="0"/>
          </a:p>
          <a:p>
            <a:endParaRPr lang="en-US" dirty="0"/>
          </a:p>
        </p:txBody>
      </p:sp>
    </p:spTree>
    <p:extLst>
      <p:ext uri="{BB962C8B-B14F-4D97-AF65-F5344CB8AC3E}">
        <p14:creationId xmlns:p14="http://schemas.microsoft.com/office/powerpoint/2010/main" val="67984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596" y="710514"/>
            <a:ext cx="10791096" cy="5006546"/>
          </a:xfrm>
        </p:spPr>
        <p:txBody>
          <a:bodyPr>
            <a:normAutofit fontScale="47500" lnSpcReduction="20000"/>
          </a:bodyPr>
          <a:lstStyle/>
          <a:p>
            <a:endParaRPr lang="en-US" dirty="0"/>
          </a:p>
          <a:p>
            <a:r>
              <a:rPr lang="en-US" sz="5900" b="1" dirty="0">
                <a:solidFill>
                  <a:schemeClr val="bg1"/>
                </a:solidFill>
                <a:latin typeface="Arial" panose="020B0604020202020204" pitchFamily="34" charset="0"/>
                <a:cs typeface="Arial" panose="020B0604020202020204" pitchFamily="34" charset="0"/>
              </a:rPr>
              <a:t>OxyContin vs. Oxycodone </a:t>
            </a:r>
            <a:r>
              <a:rPr lang="en-US" sz="5900" b="1" dirty="0" smtClean="0">
                <a:solidFill>
                  <a:schemeClr val="bg1"/>
                </a:solidFill>
                <a:latin typeface="Arial" panose="020B0604020202020204" pitchFamily="34" charset="0"/>
                <a:cs typeface="Arial" panose="020B0604020202020204" pitchFamily="34" charset="0"/>
              </a:rPr>
              <a:t/>
            </a:r>
            <a:br>
              <a:rPr lang="en-US" sz="5900" b="1" dirty="0" smtClean="0">
                <a:solidFill>
                  <a:schemeClr val="bg1"/>
                </a:solidFill>
                <a:latin typeface="Arial" panose="020B0604020202020204" pitchFamily="34" charset="0"/>
                <a:cs typeface="Arial" panose="020B0604020202020204" pitchFamily="34" charset="0"/>
              </a:rPr>
            </a:br>
            <a:endParaRPr lang="en-US" sz="5900" dirty="0">
              <a:solidFill>
                <a:schemeClr val="bg1"/>
              </a:solidFill>
              <a:latin typeface="Arial" panose="020B0604020202020204" pitchFamily="34" charset="0"/>
              <a:cs typeface="Arial" panose="020B0604020202020204" pitchFamily="34" charset="0"/>
            </a:endParaRPr>
          </a:p>
          <a:p>
            <a:r>
              <a:rPr lang="en-US" sz="5900" dirty="0">
                <a:solidFill>
                  <a:schemeClr val="bg1"/>
                </a:solidFill>
                <a:latin typeface="Arial" panose="020B0604020202020204" pitchFamily="34" charset="0"/>
                <a:cs typeface="Arial" panose="020B0604020202020204" pitchFamily="34" charset="0"/>
              </a:rPr>
              <a:t>Some reports </a:t>
            </a:r>
            <a:r>
              <a:rPr lang="en-US" sz="5900" b="1" dirty="0">
                <a:solidFill>
                  <a:schemeClr val="bg1"/>
                </a:solidFill>
                <a:latin typeface="Arial" panose="020B0604020202020204" pitchFamily="34" charset="0"/>
                <a:cs typeface="Arial" panose="020B0604020202020204" pitchFamily="34" charset="0"/>
              </a:rPr>
              <a:t>do not delineate </a:t>
            </a:r>
            <a:r>
              <a:rPr lang="en-US" sz="5900" dirty="0">
                <a:solidFill>
                  <a:schemeClr val="bg1"/>
                </a:solidFill>
                <a:latin typeface="Arial" panose="020B0604020202020204" pitchFamily="34" charset="0"/>
                <a:cs typeface="Arial" panose="020B0604020202020204" pitchFamily="34" charset="0"/>
              </a:rPr>
              <a:t>the difference </a:t>
            </a:r>
            <a:r>
              <a:rPr lang="en-US" sz="5900" b="1" dirty="0">
                <a:solidFill>
                  <a:schemeClr val="bg1"/>
                </a:solidFill>
                <a:latin typeface="Arial" panose="020B0604020202020204" pitchFamily="34" charset="0"/>
                <a:cs typeface="Arial" panose="020B0604020202020204" pitchFamily="34" charset="0"/>
              </a:rPr>
              <a:t>between OxyContin and Oxycodone</a:t>
            </a:r>
            <a:r>
              <a:rPr lang="en-US" sz="5900" dirty="0">
                <a:solidFill>
                  <a:schemeClr val="bg1"/>
                </a:solidFill>
                <a:latin typeface="Arial" panose="020B0604020202020204" pitchFamily="34" charset="0"/>
                <a:cs typeface="Arial" panose="020B0604020202020204" pitchFamily="34" charset="0"/>
              </a:rPr>
              <a:t>. </a:t>
            </a:r>
          </a:p>
          <a:p>
            <a:endParaRPr lang="en-US" sz="5900" dirty="0">
              <a:solidFill>
                <a:schemeClr val="bg1"/>
              </a:solidFill>
              <a:latin typeface="Arial" panose="020B0604020202020204" pitchFamily="34" charset="0"/>
              <a:cs typeface="Arial" panose="020B0604020202020204" pitchFamily="34" charset="0"/>
            </a:endParaRPr>
          </a:p>
          <a:p>
            <a:r>
              <a:rPr lang="en-US" sz="5900" dirty="0" smtClean="0">
                <a:solidFill>
                  <a:schemeClr val="bg1"/>
                </a:solidFill>
                <a:latin typeface="Arial" panose="020B0604020202020204" pitchFamily="34" charset="0"/>
                <a:cs typeface="Arial" panose="020B0604020202020204" pitchFamily="34" charset="0"/>
              </a:rPr>
              <a:t>There </a:t>
            </a:r>
            <a:r>
              <a:rPr lang="en-US" sz="5900" dirty="0">
                <a:solidFill>
                  <a:schemeClr val="bg1"/>
                </a:solidFill>
                <a:latin typeface="Arial" panose="020B0604020202020204" pitchFamily="34" charset="0"/>
                <a:cs typeface="Arial" panose="020B0604020202020204" pitchFamily="34" charset="0"/>
              </a:rPr>
              <a:t>is </a:t>
            </a:r>
            <a:r>
              <a:rPr lang="en-US" sz="5900" b="1" dirty="0">
                <a:solidFill>
                  <a:schemeClr val="bg1"/>
                </a:solidFill>
                <a:latin typeface="Arial" panose="020B0604020202020204" pitchFamily="34" charset="0"/>
                <a:cs typeface="Arial" panose="020B0604020202020204" pitchFamily="34" charset="0"/>
              </a:rPr>
              <a:t>frequent misuse </a:t>
            </a:r>
            <a:r>
              <a:rPr lang="en-US" sz="5900" dirty="0">
                <a:solidFill>
                  <a:schemeClr val="bg1"/>
                </a:solidFill>
                <a:latin typeface="Arial" panose="020B0604020202020204" pitchFamily="34" charset="0"/>
                <a:cs typeface="Arial" panose="020B0604020202020204" pitchFamily="34" charset="0"/>
              </a:rPr>
              <a:t>of the words OxyContin and Oxycodone by many as the </a:t>
            </a:r>
            <a:r>
              <a:rPr lang="en-US" sz="5900" b="1" dirty="0">
                <a:solidFill>
                  <a:schemeClr val="bg1"/>
                </a:solidFill>
                <a:latin typeface="Arial" panose="020B0604020202020204" pitchFamily="34" charset="0"/>
                <a:cs typeface="Arial" panose="020B0604020202020204" pitchFamily="34" charset="0"/>
              </a:rPr>
              <a:t>names sound similar. </a:t>
            </a:r>
            <a:endParaRPr lang="en-US" sz="5900" dirty="0">
              <a:solidFill>
                <a:schemeClr val="bg1"/>
              </a:solidFill>
              <a:latin typeface="Arial" panose="020B0604020202020204" pitchFamily="34" charset="0"/>
              <a:cs typeface="Arial" panose="020B0604020202020204" pitchFamily="34" charset="0"/>
            </a:endParaRPr>
          </a:p>
          <a:p>
            <a:endParaRPr lang="en-US" sz="5900" dirty="0">
              <a:solidFill>
                <a:schemeClr val="bg1"/>
              </a:solidFill>
              <a:latin typeface="Arial" panose="020B0604020202020204" pitchFamily="34" charset="0"/>
              <a:cs typeface="Arial" panose="020B0604020202020204" pitchFamily="34" charset="0"/>
            </a:endParaRPr>
          </a:p>
          <a:p>
            <a:r>
              <a:rPr lang="en-US" sz="5900" b="1" dirty="0" smtClean="0">
                <a:solidFill>
                  <a:schemeClr val="bg1"/>
                </a:solidFill>
                <a:latin typeface="Arial" panose="020B0604020202020204" pitchFamily="34" charset="0"/>
                <a:cs typeface="Arial" panose="020B0604020202020204" pitchFamily="34" charset="0"/>
              </a:rPr>
              <a:t>“</a:t>
            </a:r>
            <a:r>
              <a:rPr lang="en-US" sz="5900" b="1" dirty="0">
                <a:solidFill>
                  <a:schemeClr val="bg1"/>
                </a:solidFill>
                <a:latin typeface="Arial" panose="020B0604020202020204" pitchFamily="34" charset="0"/>
                <a:cs typeface="Arial" panose="020B0604020202020204" pitchFamily="34" charset="0"/>
              </a:rPr>
              <a:t>OxyContin will always be Oxycodone; however Oxycodone will not always be OxyContin.” </a:t>
            </a:r>
            <a:endParaRPr lang="en-US" sz="5900" dirty="0">
              <a:solidFill>
                <a:schemeClr val="bg1"/>
              </a:solidFill>
              <a:latin typeface="Arial" panose="020B0604020202020204" pitchFamily="34" charset="0"/>
              <a:cs typeface="Arial" panose="020B0604020202020204" pitchFamily="34" charset="0"/>
            </a:endParaRPr>
          </a:p>
          <a:p>
            <a:endParaRPr lang="en-US" sz="59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 y="6038335"/>
            <a:ext cx="9201429" cy="819665"/>
          </a:xfrm>
          <a:prstGeom prst="rect">
            <a:avLst/>
          </a:prstGeom>
        </p:spPr>
      </p:pic>
    </p:spTree>
    <p:extLst>
      <p:ext uri="{BB962C8B-B14F-4D97-AF65-F5344CB8AC3E}">
        <p14:creationId xmlns:p14="http://schemas.microsoft.com/office/powerpoint/2010/main" val="3476823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4167" y="1056503"/>
            <a:ext cx="4937655" cy="3615267"/>
          </a:xfrm>
        </p:spPr>
        <p:txBody>
          <a:bodyPr>
            <a:normAutofit/>
          </a:bodyPr>
          <a:lstStyle/>
          <a:p>
            <a:pPr marL="0" indent="0">
              <a:buNone/>
            </a:pPr>
            <a:r>
              <a:rPr lang="en-US" sz="2800" b="1" dirty="0">
                <a:solidFill>
                  <a:schemeClr val="bg1"/>
                </a:solidFill>
                <a:latin typeface="Arial" panose="020B0604020202020204" pitchFamily="34" charset="0"/>
                <a:cs typeface="Arial" panose="020B0604020202020204" pitchFamily="34" charset="0"/>
              </a:rPr>
              <a:t>2010-2015</a:t>
            </a:r>
          </a:p>
          <a:p>
            <a:pPr marL="0" indent="0">
              <a:buNone/>
            </a:pPr>
            <a:r>
              <a:rPr lang="en-US" sz="2800" b="1" dirty="0" smtClean="0">
                <a:solidFill>
                  <a:schemeClr val="bg1"/>
                </a:solidFill>
                <a:latin typeface="Arial" panose="020B0604020202020204" pitchFamily="34" charset="0"/>
                <a:cs typeface="Arial" panose="020B0604020202020204" pitchFamily="34" charset="0"/>
              </a:rPr>
              <a:t>A </a:t>
            </a:r>
            <a:r>
              <a:rPr lang="en-US" sz="2800" b="1" dirty="0">
                <a:solidFill>
                  <a:schemeClr val="bg1"/>
                </a:solidFill>
                <a:latin typeface="Arial" panose="020B0604020202020204" pitchFamily="34" charset="0"/>
                <a:cs typeface="Arial" panose="020B0604020202020204" pitchFamily="34" charset="0"/>
              </a:rPr>
              <a:t>substantial decrease in diverted OxyContin seizures and undercover purchases by Florida law </a:t>
            </a:r>
            <a:r>
              <a:rPr lang="en-US" sz="2800" b="1" dirty="0" smtClean="0">
                <a:solidFill>
                  <a:schemeClr val="bg1"/>
                </a:solidFill>
                <a:latin typeface="Arial" panose="020B0604020202020204" pitchFamily="34" charset="0"/>
                <a:cs typeface="Arial" panose="020B0604020202020204" pitchFamily="34" charset="0"/>
              </a:rPr>
              <a:t>enforcement</a:t>
            </a:r>
            <a:endParaRPr lang="en-US" sz="2800" b="1" dirty="0">
              <a:solidFill>
                <a:schemeClr val="bg1"/>
              </a:solidFill>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6384782" y="558696"/>
            <a:ext cx="4934479" cy="3615266"/>
          </a:xfrm>
        </p:spPr>
        <p:txBody>
          <a:bodyPr>
            <a:normAutofit/>
          </a:bodyPr>
          <a:lstStyle/>
          <a:p>
            <a:pPr marL="0" indent="0">
              <a:buNone/>
            </a:pPr>
            <a:endParaRPr lang="en-US" sz="2800" dirty="0" smtClean="0"/>
          </a:p>
          <a:p>
            <a:pPr marL="0" indent="0">
              <a:buNone/>
            </a:pPr>
            <a:r>
              <a:rPr lang="en-US" sz="2800" b="1" dirty="0" smtClean="0">
                <a:solidFill>
                  <a:schemeClr val="bg1"/>
                </a:solidFill>
                <a:latin typeface="Arial" panose="020B0604020202020204" pitchFamily="34" charset="0"/>
                <a:cs typeface="Arial" panose="020B0604020202020204" pitchFamily="34" charset="0"/>
              </a:rPr>
              <a:t>2010-2014</a:t>
            </a:r>
            <a:endParaRPr lang="en-US" sz="2800" b="1" dirty="0">
              <a:solidFill>
                <a:schemeClr val="bg1"/>
              </a:solidFill>
              <a:latin typeface="Arial" panose="020B0604020202020204" pitchFamily="34" charset="0"/>
              <a:cs typeface="Arial" panose="020B0604020202020204" pitchFamily="34" charset="0"/>
            </a:endParaRPr>
          </a:p>
          <a:p>
            <a:pPr marL="0" indent="0">
              <a:buNone/>
            </a:pPr>
            <a:r>
              <a:rPr lang="en-US" sz="2800" b="1" dirty="0" smtClean="0">
                <a:solidFill>
                  <a:schemeClr val="bg1"/>
                </a:solidFill>
                <a:latin typeface="Arial" panose="020B0604020202020204" pitchFamily="34" charset="0"/>
                <a:cs typeface="Arial" panose="020B0604020202020204" pitchFamily="34" charset="0"/>
              </a:rPr>
              <a:t>A significant </a:t>
            </a:r>
            <a:r>
              <a:rPr lang="en-US" sz="2800" b="1" dirty="0">
                <a:solidFill>
                  <a:schemeClr val="bg1"/>
                </a:solidFill>
                <a:latin typeface="Arial" panose="020B0604020202020204" pitchFamily="34" charset="0"/>
                <a:cs typeface="Arial" panose="020B0604020202020204" pitchFamily="34" charset="0"/>
              </a:rPr>
              <a:t>decrease of Oxycodone cause of death in Florida </a:t>
            </a:r>
            <a:r>
              <a:rPr lang="en-US" sz="2800" dirty="0">
                <a:solidFill>
                  <a:schemeClr val="bg1"/>
                </a:solidFill>
                <a:latin typeface="Arial" panose="020B0604020202020204" pitchFamily="34" charset="0"/>
                <a:cs typeface="Arial" panose="020B0604020202020204" pitchFamily="34" charset="0"/>
              </a:rPr>
              <a:t/>
            </a:r>
            <a:br>
              <a:rPr lang="en-US" sz="2800" dirty="0">
                <a:solidFill>
                  <a:schemeClr val="bg1"/>
                </a:solidFill>
                <a:latin typeface="Arial" panose="020B0604020202020204" pitchFamily="34" charset="0"/>
                <a:cs typeface="Arial" panose="020B0604020202020204" pitchFamily="34" charset="0"/>
              </a:rPr>
            </a:br>
            <a:endParaRPr lang="en-US" sz="2800"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0097"/>
            <a:ext cx="9193427" cy="827903"/>
          </a:xfrm>
          <a:prstGeom prst="rect">
            <a:avLst/>
          </a:prstGeom>
        </p:spPr>
      </p:pic>
    </p:spTree>
    <p:extLst>
      <p:ext uri="{BB962C8B-B14F-4D97-AF65-F5344CB8AC3E}">
        <p14:creationId xmlns:p14="http://schemas.microsoft.com/office/powerpoint/2010/main" val="3154891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363519" y="685801"/>
            <a:ext cx="3667334" cy="3614738"/>
          </a:xfrm>
          <a:prstGeom prst="rect">
            <a:avLst/>
          </a:prstGeom>
        </p:spPr>
      </p:pic>
      <p:sp>
        <p:nvSpPr>
          <p:cNvPr id="4" name="Content Placeholder 3"/>
          <p:cNvSpPr>
            <a:spLocks noGrp="1"/>
          </p:cNvSpPr>
          <p:nvPr>
            <p:ph sz="half" idx="2"/>
          </p:nvPr>
        </p:nvSpPr>
        <p:spPr>
          <a:xfrm>
            <a:off x="4654379" y="685801"/>
            <a:ext cx="6647936" cy="3615266"/>
          </a:xfrm>
        </p:spPr>
        <p:txBody>
          <a:bodyPr>
            <a:noAutofit/>
          </a:bodyPr>
          <a:lstStyle/>
          <a:p>
            <a:r>
              <a:rPr lang="en-US" sz="2800" b="1" dirty="0">
                <a:solidFill>
                  <a:schemeClr val="bg1"/>
                </a:solidFill>
                <a:latin typeface="Arial" panose="020B0604020202020204" pitchFamily="34" charset="0"/>
                <a:cs typeface="Arial" panose="020B0604020202020204" pitchFamily="34" charset="0"/>
              </a:rPr>
              <a:t>Population:</a:t>
            </a:r>
          </a:p>
          <a:p>
            <a:r>
              <a:rPr lang="en-US" sz="2800" b="1" dirty="0">
                <a:solidFill>
                  <a:schemeClr val="bg1"/>
                </a:solidFill>
                <a:latin typeface="Arial" panose="020B0604020202020204" pitchFamily="34" charset="0"/>
                <a:cs typeface="Arial" panose="020B0604020202020204" pitchFamily="34" charset="0"/>
              </a:rPr>
              <a:t>Florida - 19,507,369</a:t>
            </a:r>
          </a:p>
          <a:p>
            <a:r>
              <a:rPr lang="en-US" sz="2800" b="1" dirty="0">
                <a:solidFill>
                  <a:schemeClr val="bg1"/>
                </a:solidFill>
                <a:latin typeface="Arial" panose="020B0604020202020204" pitchFamily="34" charset="0"/>
                <a:cs typeface="Arial" panose="020B0604020202020204" pitchFamily="34" charset="0"/>
              </a:rPr>
              <a:t>Pinellas County - </a:t>
            </a:r>
            <a:r>
              <a:rPr lang="en-US" sz="2800" b="1" dirty="0" smtClean="0">
                <a:solidFill>
                  <a:schemeClr val="bg1"/>
                </a:solidFill>
                <a:latin typeface="Arial" panose="020B0604020202020204" pitchFamily="34" charset="0"/>
                <a:cs typeface="Arial" panose="020B0604020202020204" pitchFamily="34" charset="0"/>
              </a:rPr>
              <a:t>933,258</a:t>
            </a:r>
          </a:p>
          <a:p>
            <a:r>
              <a:rPr lang="en-US" sz="2800" b="1" dirty="0">
                <a:solidFill>
                  <a:schemeClr val="bg1"/>
                </a:solidFill>
                <a:latin typeface="Arial" panose="020B0604020202020204" pitchFamily="34" charset="0"/>
                <a:cs typeface="Arial" panose="020B0604020202020204" pitchFamily="34" charset="0"/>
              </a:rPr>
              <a:t>Pinellas County is the 2nd to the smallest county and is the most densely populated county in the State of Florida. Visitors exceed 14,000 daily and 5,300,000 annually</a:t>
            </a:r>
            <a:r>
              <a:rPr lang="en-US" sz="2800" dirty="0">
                <a:solidFill>
                  <a:schemeClr val="bg1"/>
                </a:solidFill>
                <a:latin typeface="Arial" panose="020B0604020202020204" pitchFamily="34" charset="0"/>
                <a:cs typeface="Arial" panose="020B0604020202020204" pitchFamily="34" charset="0"/>
              </a:rPr>
              <a: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0097"/>
            <a:ext cx="9193427" cy="827903"/>
          </a:xfrm>
          <a:prstGeom prst="rect">
            <a:avLst/>
          </a:prstGeom>
        </p:spPr>
      </p:pic>
    </p:spTree>
    <p:extLst>
      <p:ext uri="{BB962C8B-B14F-4D97-AF65-F5344CB8AC3E}">
        <p14:creationId xmlns:p14="http://schemas.microsoft.com/office/powerpoint/2010/main" val="3223169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3053" y="249195"/>
            <a:ext cx="4649787" cy="576262"/>
          </a:xfrm>
        </p:spPr>
        <p:txBody>
          <a:bodyPr/>
          <a:lstStyle/>
          <a:p>
            <a:endParaRPr lang="en-US" dirty="0"/>
          </a:p>
          <a:p>
            <a:r>
              <a:rPr lang="en-US" b="1" dirty="0" smtClean="0"/>
              <a:t>				</a:t>
            </a:r>
            <a:r>
              <a:rPr lang="en-US" sz="3200" b="1" dirty="0" smtClean="0">
                <a:latin typeface="Arial" panose="020B0604020202020204" pitchFamily="34" charset="0"/>
                <a:cs typeface="Arial" panose="020B0604020202020204" pitchFamily="34" charset="0"/>
              </a:rPr>
              <a:t>HIDTA </a:t>
            </a:r>
            <a:endParaRPr lang="en-US" sz="3200"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313053" y="1031210"/>
            <a:ext cx="5234688" cy="3030538"/>
          </a:xfrm>
        </p:spPr>
        <p:txBody>
          <a:bodyPr>
            <a:noAutofit/>
          </a:bodyPr>
          <a:lstStyle/>
          <a:p>
            <a:r>
              <a:rPr lang="en-US" sz="2800" b="1" dirty="0">
                <a:solidFill>
                  <a:schemeClr val="bg1"/>
                </a:solidFill>
                <a:latin typeface="Arial" panose="020B0604020202020204" pitchFamily="34" charset="0"/>
                <a:cs typeface="Arial" panose="020B0604020202020204" pitchFamily="34" charset="0"/>
              </a:rPr>
              <a:t>Created by Congress with the Anti-Drug Abuse Act of 1988, provides assistance to Federal, state, local, and tribal law enforcement agencies operating in areas determined to be critical drug-trafficking regions of the United States.</a:t>
            </a:r>
          </a:p>
        </p:txBody>
      </p:sp>
      <p:sp>
        <p:nvSpPr>
          <p:cNvPr id="5" name="Text Placeholder 4"/>
          <p:cNvSpPr>
            <a:spLocks noGrp="1"/>
          </p:cNvSpPr>
          <p:nvPr>
            <p:ph type="body" sz="quarter" idx="3"/>
          </p:nvPr>
        </p:nvSpPr>
        <p:spPr/>
        <p:txBody>
          <a:bodyPr/>
          <a:lstStyle/>
          <a:p>
            <a:pPr algn="ctr"/>
            <a:r>
              <a:rPr lang="en-US" dirty="0">
                <a:latin typeface="Arial" panose="020B0604020202020204" pitchFamily="34" charset="0"/>
                <a:cs typeface="Arial" panose="020B0604020202020204" pitchFamily="34" charset="0"/>
              </a:rPr>
              <a:t>High Intensity Drug Trafficking Areas</a:t>
            </a:r>
          </a:p>
        </p:txBody>
      </p:sp>
      <p:pic>
        <p:nvPicPr>
          <p:cNvPr id="7" name="Content Placeholder 6"/>
          <p:cNvPicPr>
            <a:picLocks noGrp="1" noChangeAspect="1"/>
          </p:cNvPicPr>
          <p:nvPr>
            <p:ph sz="quarter" idx="4"/>
          </p:nvPr>
        </p:nvPicPr>
        <p:blipFill>
          <a:blip r:embed="rId2"/>
          <a:stretch>
            <a:fillRect/>
          </a:stretch>
        </p:blipFill>
        <p:spPr>
          <a:xfrm>
            <a:off x="6555445" y="1468009"/>
            <a:ext cx="3865420" cy="303053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3622"/>
            <a:ext cx="9185189" cy="844378"/>
          </a:xfrm>
          <a:prstGeom prst="rect">
            <a:avLst/>
          </a:prstGeom>
        </p:spPr>
      </p:pic>
    </p:spTree>
    <p:extLst>
      <p:ext uri="{BB962C8B-B14F-4D97-AF65-F5344CB8AC3E}">
        <p14:creationId xmlns:p14="http://schemas.microsoft.com/office/powerpoint/2010/main" val="636554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p:cNvSpPr>
            <a:spLocks noGrp="1"/>
          </p:cNvSpPr>
          <p:nvPr>
            <p:ph idx="1"/>
          </p:nvPr>
        </p:nvSpPr>
        <p:spPr>
          <a:xfrm>
            <a:off x="766591" y="512805"/>
            <a:ext cx="9481280" cy="4800600"/>
          </a:xfrm>
        </p:spPr>
        <p:txBody>
          <a:bodyPr>
            <a:normAutofit fontScale="85000" lnSpcReduction="20000"/>
          </a:bodyPr>
          <a:lstStyle/>
          <a:p>
            <a:endParaRPr lang="en-US" dirty="0"/>
          </a:p>
          <a:p>
            <a:r>
              <a:rPr lang="en-US" sz="3600" b="1" dirty="0">
                <a:solidFill>
                  <a:schemeClr val="bg1"/>
                </a:solidFill>
                <a:latin typeface="Arial" panose="020B0604020202020204" pitchFamily="34" charset="0"/>
                <a:cs typeface="Arial" panose="020B0604020202020204" pitchFamily="34" charset="0"/>
              </a:rPr>
              <a:t>Central Florida </a:t>
            </a:r>
            <a:r>
              <a:rPr lang="en-US" sz="3600" b="1" dirty="0" smtClean="0">
                <a:solidFill>
                  <a:schemeClr val="bg1"/>
                </a:solidFill>
                <a:latin typeface="Arial" panose="020B0604020202020204" pitchFamily="34" charset="0"/>
                <a:cs typeface="Arial" panose="020B0604020202020204" pitchFamily="34" charset="0"/>
              </a:rPr>
              <a:t>HIDTA</a:t>
            </a:r>
            <a:br>
              <a:rPr lang="en-US" sz="3600" b="1" dirty="0" smtClean="0">
                <a:solidFill>
                  <a:schemeClr val="bg1"/>
                </a:solidFill>
                <a:latin typeface="Arial" panose="020B0604020202020204" pitchFamily="34" charset="0"/>
                <a:cs typeface="Arial" panose="020B0604020202020204" pitchFamily="34" charset="0"/>
              </a:rPr>
            </a:br>
            <a:r>
              <a:rPr lang="en-US" sz="3600" b="1" dirty="0" smtClean="0">
                <a:solidFill>
                  <a:schemeClr val="bg1"/>
                </a:solidFill>
                <a:latin typeface="Arial" panose="020B0604020202020204" pitchFamily="34" charset="0"/>
                <a:cs typeface="Arial" panose="020B0604020202020204" pitchFamily="34" charset="0"/>
              </a:rPr>
              <a:t>OxyContin Pills Seized 2010-2014</a:t>
            </a:r>
          </a:p>
          <a:p>
            <a:r>
              <a:rPr lang="en-US" sz="3600" b="1" dirty="0" smtClean="0">
                <a:solidFill>
                  <a:schemeClr val="bg1"/>
                </a:solidFill>
                <a:latin typeface="Arial" panose="020B0604020202020204" pitchFamily="34" charset="0"/>
                <a:cs typeface="Arial" panose="020B0604020202020204" pitchFamily="34" charset="0"/>
              </a:rPr>
              <a:t>2010 – 49,673</a:t>
            </a:r>
          </a:p>
          <a:p>
            <a:r>
              <a:rPr lang="en-US" sz="3600" b="1" dirty="0" smtClean="0">
                <a:solidFill>
                  <a:schemeClr val="bg1"/>
                </a:solidFill>
                <a:latin typeface="Arial" panose="020B0604020202020204" pitchFamily="34" charset="0"/>
                <a:cs typeface="Arial" panose="020B0604020202020204" pitchFamily="34" charset="0"/>
              </a:rPr>
              <a:t>2011 – 26,959 – Florida PDMP went live</a:t>
            </a:r>
          </a:p>
          <a:p>
            <a:r>
              <a:rPr lang="en-US" sz="3600" b="1" dirty="0" smtClean="0">
                <a:solidFill>
                  <a:schemeClr val="bg1"/>
                </a:solidFill>
                <a:latin typeface="Arial" panose="020B0604020202020204" pitchFamily="34" charset="0"/>
                <a:cs typeface="Arial" panose="020B0604020202020204" pitchFamily="34" charset="0"/>
              </a:rPr>
              <a:t>2012 – 1,070</a:t>
            </a:r>
          </a:p>
          <a:p>
            <a:r>
              <a:rPr lang="en-US" sz="3600" b="1" dirty="0" smtClean="0">
                <a:solidFill>
                  <a:schemeClr val="bg1"/>
                </a:solidFill>
                <a:latin typeface="Arial" panose="020B0604020202020204" pitchFamily="34" charset="0"/>
                <a:cs typeface="Arial" panose="020B0604020202020204" pitchFamily="34" charset="0"/>
              </a:rPr>
              <a:t>2013 - 393</a:t>
            </a:r>
          </a:p>
          <a:p>
            <a:r>
              <a:rPr lang="en-US" sz="3600" b="1" dirty="0" smtClean="0">
                <a:solidFill>
                  <a:schemeClr val="bg1"/>
                </a:solidFill>
                <a:latin typeface="Arial" panose="020B0604020202020204" pitchFamily="34" charset="0"/>
                <a:cs typeface="Arial" panose="020B0604020202020204" pitchFamily="34" charset="0"/>
              </a:rPr>
              <a:t>2014 – 127</a:t>
            </a:r>
          </a:p>
          <a:p>
            <a:r>
              <a:rPr lang="en-US" sz="3600" b="1" dirty="0" smtClean="0">
                <a:solidFill>
                  <a:schemeClr val="bg1"/>
                </a:solidFill>
                <a:latin typeface="Arial" panose="020B0604020202020204" pitchFamily="34" charset="0"/>
                <a:cs typeface="Arial" panose="020B0604020202020204" pitchFamily="34" charset="0"/>
              </a:rPr>
              <a:t>99.6% Decrease in OxyContin Seizures</a:t>
            </a:r>
          </a:p>
          <a:p>
            <a:pPr marL="0" indent="0">
              <a:buNone/>
            </a:pPr>
            <a:endParaRPr lang="en-US" sz="3600" dirty="0">
              <a:solidFill>
                <a:schemeClr val="bg1"/>
              </a:solidFill>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0097"/>
            <a:ext cx="9218612" cy="827903"/>
          </a:xfrm>
          <a:prstGeom prst="rect">
            <a:avLst/>
          </a:prstGeom>
        </p:spPr>
      </p:pic>
    </p:spTree>
    <p:extLst>
      <p:ext uri="{BB962C8B-B14F-4D97-AF65-F5344CB8AC3E}">
        <p14:creationId xmlns:p14="http://schemas.microsoft.com/office/powerpoint/2010/main" val="3731066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790" y="0"/>
            <a:ext cx="10865237" cy="5263978"/>
          </a:xfrm>
        </p:spPr>
        <p:txBody>
          <a:bodyPr>
            <a:normAutofit fontScale="70000" lnSpcReduction="20000"/>
          </a:bodyPr>
          <a:lstStyle/>
          <a:p>
            <a:endParaRPr lang="en-US" dirty="0"/>
          </a:p>
          <a:p>
            <a:r>
              <a:rPr lang="en-US" sz="4100" b="1" dirty="0">
                <a:solidFill>
                  <a:schemeClr val="bg1"/>
                </a:solidFill>
                <a:latin typeface="Arial" panose="020B0604020202020204" pitchFamily="34" charset="0"/>
                <a:cs typeface="Arial" panose="020B0604020202020204" pitchFamily="34" charset="0"/>
              </a:rPr>
              <a:t>Pinellas County Sheriff’s Office </a:t>
            </a:r>
            <a:r>
              <a:rPr lang="en-US" sz="4100" b="1" dirty="0" smtClean="0">
                <a:solidFill>
                  <a:schemeClr val="bg1"/>
                </a:solidFill>
                <a:latin typeface="Arial" panose="020B0604020202020204" pitchFamily="34" charset="0"/>
                <a:cs typeface="Arial" panose="020B0604020202020204" pitchFamily="34" charset="0"/>
              </a:rPr>
              <a:t>/ OxyContin Pill Purchases</a:t>
            </a:r>
          </a:p>
          <a:p>
            <a:r>
              <a:rPr lang="en-US" sz="4100" b="1" dirty="0" smtClean="0">
                <a:solidFill>
                  <a:schemeClr val="bg1"/>
                </a:solidFill>
                <a:latin typeface="Arial" panose="020B0604020202020204" pitchFamily="34" charset="0"/>
                <a:cs typeface="Arial" panose="020B0604020202020204" pitchFamily="34" charset="0"/>
              </a:rPr>
              <a:t>2010 – 134</a:t>
            </a:r>
          </a:p>
          <a:p>
            <a:r>
              <a:rPr lang="en-US" sz="4100" b="1" dirty="0" smtClean="0">
                <a:solidFill>
                  <a:schemeClr val="bg1"/>
                </a:solidFill>
                <a:latin typeface="Arial" panose="020B0604020202020204" pitchFamily="34" charset="0"/>
                <a:cs typeface="Arial" panose="020B0604020202020204" pitchFamily="34" charset="0"/>
              </a:rPr>
              <a:t>2011 – 57 – Florida PDMP went live</a:t>
            </a:r>
          </a:p>
          <a:p>
            <a:r>
              <a:rPr lang="en-US" sz="4100" b="1" dirty="0" smtClean="0">
                <a:solidFill>
                  <a:schemeClr val="bg1"/>
                </a:solidFill>
                <a:latin typeface="Arial" panose="020B0604020202020204" pitchFamily="34" charset="0"/>
                <a:cs typeface="Arial" panose="020B0604020202020204" pitchFamily="34" charset="0"/>
              </a:rPr>
              <a:t>2012 -13</a:t>
            </a:r>
          </a:p>
          <a:p>
            <a:r>
              <a:rPr lang="en-US" sz="4100" b="1" dirty="0" smtClean="0">
                <a:solidFill>
                  <a:schemeClr val="bg1"/>
                </a:solidFill>
                <a:latin typeface="Arial" panose="020B0604020202020204" pitchFamily="34" charset="0"/>
                <a:cs typeface="Arial" panose="020B0604020202020204" pitchFamily="34" charset="0"/>
              </a:rPr>
              <a:t>2013 – 60</a:t>
            </a:r>
          </a:p>
          <a:p>
            <a:r>
              <a:rPr lang="en-US" sz="4100" b="1" dirty="0" smtClean="0">
                <a:solidFill>
                  <a:schemeClr val="bg1"/>
                </a:solidFill>
                <a:latin typeface="Arial" panose="020B0604020202020204" pitchFamily="34" charset="0"/>
                <a:cs typeface="Arial" panose="020B0604020202020204" pitchFamily="34" charset="0"/>
              </a:rPr>
              <a:t>2014 – 0</a:t>
            </a:r>
          </a:p>
          <a:p>
            <a:pPr marL="0" indent="0">
              <a:buNone/>
            </a:pPr>
            <a:endParaRPr lang="en-US" sz="4100" b="1" dirty="0" smtClean="0">
              <a:solidFill>
                <a:schemeClr val="bg1"/>
              </a:solidFill>
              <a:latin typeface="Arial" panose="020B0604020202020204" pitchFamily="34" charset="0"/>
              <a:cs typeface="Arial" panose="020B0604020202020204" pitchFamily="34" charset="0"/>
            </a:endParaRPr>
          </a:p>
          <a:p>
            <a:r>
              <a:rPr lang="en-US" sz="4100" b="1" dirty="0" smtClean="0">
                <a:solidFill>
                  <a:schemeClr val="bg1"/>
                </a:solidFill>
                <a:latin typeface="Arial" panose="020B0604020202020204" pitchFamily="34" charset="0"/>
                <a:cs typeface="Arial" panose="020B0604020202020204" pitchFamily="34" charset="0"/>
              </a:rPr>
              <a:t>2010-2014 </a:t>
            </a:r>
          </a:p>
          <a:p>
            <a:pPr marL="0" indent="0">
              <a:buNone/>
            </a:pPr>
            <a:r>
              <a:rPr lang="en-US" sz="4100" b="1" dirty="0">
                <a:solidFill>
                  <a:schemeClr val="bg1"/>
                </a:solidFill>
                <a:latin typeface="Arial" panose="020B0604020202020204" pitchFamily="34" charset="0"/>
                <a:cs typeface="Arial" panose="020B0604020202020204" pitchFamily="34" charset="0"/>
              </a:rPr>
              <a:t> </a:t>
            </a:r>
            <a:r>
              <a:rPr lang="en-US" sz="4100" b="1" dirty="0" smtClean="0">
                <a:solidFill>
                  <a:schemeClr val="bg1"/>
                </a:solidFill>
                <a:latin typeface="Arial" panose="020B0604020202020204" pitchFamily="34" charset="0"/>
                <a:cs typeface="Arial" panose="020B0604020202020204" pitchFamily="34" charset="0"/>
              </a:rPr>
              <a:t>  Oxycodone purchases were at an all time high</a:t>
            </a:r>
            <a:endParaRPr lang="en-US" sz="4100"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0097"/>
            <a:ext cx="9218612" cy="827903"/>
          </a:xfrm>
          <a:prstGeom prst="rect">
            <a:avLst/>
          </a:prstGeom>
        </p:spPr>
      </p:pic>
    </p:spTree>
    <p:extLst>
      <p:ext uri="{BB962C8B-B14F-4D97-AF65-F5344CB8AC3E}">
        <p14:creationId xmlns:p14="http://schemas.microsoft.com/office/powerpoint/2010/main" val="1965202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7779" y="348048"/>
            <a:ext cx="8534400" cy="4825314"/>
          </a:xfrm>
        </p:spPr>
        <p:txBody>
          <a:bodyPr>
            <a:noAutofit/>
          </a:bodyPr>
          <a:lstStyle/>
          <a:p>
            <a:r>
              <a:rPr lang="en-US" sz="2800" b="1" dirty="0">
                <a:solidFill>
                  <a:schemeClr val="bg1"/>
                </a:solidFill>
                <a:latin typeface="Arial" panose="020B0604020202020204" pitchFamily="34" charset="0"/>
                <a:cs typeface="Arial" panose="020B0604020202020204" pitchFamily="34" charset="0"/>
              </a:rPr>
              <a:t>Florida Medical Examiners </a:t>
            </a:r>
            <a:r>
              <a:rPr lang="en-US" sz="2800" b="1" dirty="0" smtClean="0">
                <a:solidFill>
                  <a:schemeClr val="bg1"/>
                </a:solidFill>
                <a:latin typeface="Arial" panose="020B0604020202020204" pitchFamily="34" charset="0"/>
                <a:cs typeface="Arial" panose="020B0604020202020204" pitchFamily="34" charset="0"/>
              </a:rPr>
              <a:t>Commission</a:t>
            </a:r>
          </a:p>
          <a:p>
            <a:r>
              <a:rPr lang="en-US" sz="2800" b="1" dirty="0" smtClean="0">
                <a:solidFill>
                  <a:schemeClr val="bg1"/>
                </a:solidFill>
                <a:latin typeface="Arial" panose="020B0604020202020204" pitchFamily="34" charset="0"/>
                <a:cs typeface="Arial" panose="020B0604020202020204" pitchFamily="34" charset="0"/>
              </a:rPr>
              <a:t>Oxycodone Cause of Deaths 2010-2014</a:t>
            </a:r>
          </a:p>
          <a:p>
            <a:r>
              <a:rPr lang="en-US" sz="2800" b="1" dirty="0" smtClean="0">
                <a:solidFill>
                  <a:schemeClr val="bg1"/>
                </a:solidFill>
                <a:latin typeface="Arial" panose="020B0604020202020204" pitchFamily="34" charset="0"/>
                <a:cs typeface="Arial" panose="020B0604020202020204" pitchFamily="34" charset="0"/>
              </a:rPr>
              <a:t>2010 – 715</a:t>
            </a:r>
          </a:p>
          <a:p>
            <a:r>
              <a:rPr lang="en-US" sz="2800" b="1" dirty="0" smtClean="0">
                <a:solidFill>
                  <a:schemeClr val="bg1"/>
                </a:solidFill>
                <a:latin typeface="Arial" panose="020B0604020202020204" pitchFamily="34" charset="0"/>
                <a:cs typeface="Arial" panose="020B0604020202020204" pitchFamily="34" charset="0"/>
              </a:rPr>
              <a:t>2011 – 607 – Florida PDMP went live</a:t>
            </a:r>
          </a:p>
          <a:p>
            <a:r>
              <a:rPr lang="en-US" sz="2800" b="1" dirty="0" smtClean="0">
                <a:solidFill>
                  <a:schemeClr val="bg1"/>
                </a:solidFill>
                <a:latin typeface="Arial" panose="020B0604020202020204" pitchFamily="34" charset="0"/>
                <a:cs typeface="Arial" panose="020B0604020202020204" pitchFamily="34" charset="0"/>
              </a:rPr>
              <a:t>2012 – 392</a:t>
            </a:r>
          </a:p>
          <a:p>
            <a:r>
              <a:rPr lang="en-US" sz="2800" b="1" dirty="0" smtClean="0">
                <a:solidFill>
                  <a:schemeClr val="bg1"/>
                </a:solidFill>
                <a:latin typeface="Arial" panose="020B0604020202020204" pitchFamily="34" charset="0"/>
                <a:cs typeface="Arial" panose="020B0604020202020204" pitchFamily="34" charset="0"/>
              </a:rPr>
              <a:t>2013 - 279</a:t>
            </a:r>
          </a:p>
          <a:p>
            <a:r>
              <a:rPr lang="en-US" sz="2800" b="1" dirty="0" smtClean="0">
                <a:solidFill>
                  <a:schemeClr val="bg1"/>
                </a:solidFill>
                <a:latin typeface="Arial" panose="020B0604020202020204" pitchFamily="34" charset="0"/>
                <a:cs typeface="Arial" panose="020B0604020202020204" pitchFamily="34" charset="0"/>
              </a:rPr>
              <a:t>2014 -219 (June Interim Report)</a:t>
            </a:r>
            <a:endParaRPr lang="en-US" sz="2800" b="1"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97146"/>
            <a:ext cx="9168714" cy="860854"/>
          </a:xfrm>
          <a:prstGeom prst="rect">
            <a:avLst/>
          </a:prstGeom>
        </p:spPr>
      </p:pic>
    </p:spTree>
    <p:extLst>
      <p:ext uri="{BB962C8B-B14F-4D97-AF65-F5344CB8AC3E}">
        <p14:creationId xmlns:p14="http://schemas.microsoft.com/office/powerpoint/2010/main" val="2114264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193</TotalTime>
  <Words>470</Words>
  <Application>Microsoft Office PowerPoint</Application>
  <PresentationFormat>Widescreen</PresentationFormat>
  <Paragraphs>70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vt:lpstr>
      <vt:lpstr>Century Gothic</vt:lpstr>
      <vt:lpstr>Wingdings 3</vt:lpstr>
      <vt:lpstr>Slice</vt:lpstr>
      <vt:lpstr>Abuse Deterrent Opioids  a Law enforcement perspective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Abuse Deterrent Opioids  a Law enforcement perspective</dc:title>
  <dc:creator>CharlieNADDI</dc:creator>
  <cp:lastModifiedBy>CharlieNADDI</cp:lastModifiedBy>
  <cp:revision>9</cp:revision>
  <dcterms:created xsi:type="dcterms:W3CDTF">2015-10-07T12:57:21Z</dcterms:created>
  <dcterms:modified xsi:type="dcterms:W3CDTF">2015-10-07T19:41:54Z</dcterms:modified>
</cp:coreProperties>
</file>