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198"/>
    <a:srgbClr val="003399"/>
    <a:srgbClr val="000099"/>
    <a:srgbClr val="422C16"/>
    <a:srgbClr val="0C788E"/>
    <a:srgbClr val="1C1C1C"/>
    <a:srgbClr val="660066"/>
    <a:srgbClr val="000058"/>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74" d="100"/>
          <a:sy n="74" d="100"/>
        </p:scale>
        <p:origin x="11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0A81C38A-92CA-4E7A-BBB0-1E4659E1CFFB}" type="slidenum">
              <a:rPr lang="es-ES" altLang="en-US"/>
              <a:pPr/>
              <a:t>‹#›</a:t>
            </a:fld>
            <a:endParaRPr lang="es-ES" altLang="en-US"/>
          </a:p>
        </p:txBody>
      </p:sp>
    </p:spTree>
    <p:extLst>
      <p:ext uri="{BB962C8B-B14F-4D97-AF65-F5344CB8AC3E}">
        <p14:creationId xmlns:p14="http://schemas.microsoft.com/office/powerpoint/2010/main" val="4612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D6AD8057-D2E4-4A32-8A16-927D2DD7D4B3}" type="slidenum">
              <a:rPr lang="es-ES" altLang="en-US"/>
              <a:pPr/>
              <a:t>‹#›</a:t>
            </a:fld>
            <a:endParaRPr lang="es-ES" altLang="en-US"/>
          </a:p>
        </p:txBody>
      </p:sp>
    </p:spTree>
    <p:extLst>
      <p:ext uri="{BB962C8B-B14F-4D97-AF65-F5344CB8AC3E}">
        <p14:creationId xmlns:p14="http://schemas.microsoft.com/office/powerpoint/2010/main" val="209019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E52AD6B1-7C9F-4BF8-910B-49ED82CBFCE1}" type="slidenum">
              <a:rPr lang="es-ES" altLang="en-US"/>
              <a:pPr/>
              <a:t>‹#›</a:t>
            </a:fld>
            <a:endParaRPr lang="es-ES" altLang="en-US"/>
          </a:p>
        </p:txBody>
      </p:sp>
    </p:spTree>
    <p:extLst>
      <p:ext uri="{BB962C8B-B14F-4D97-AF65-F5344CB8AC3E}">
        <p14:creationId xmlns:p14="http://schemas.microsoft.com/office/powerpoint/2010/main" val="349606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E075D1E9-0539-4870-8966-E92A02DBDE07}" type="slidenum">
              <a:rPr lang="es-ES" altLang="en-US"/>
              <a:pPr/>
              <a:t>‹#›</a:t>
            </a:fld>
            <a:endParaRPr lang="es-ES" altLang="en-US"/>
          </a:p>
        </p:txBody>
      </p:sp>
    </p:spTree>
    <p:extLst>
      <p:ext uri="{BB962C8B-B14F-4D97-AF65-F5344CB8AC3E}">
        <p14:creationId xmlns:p14="http://schemas.microsoft.com/office/powerpoint/2010/main" val="219118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0CB6D5D4-FFC5-4E2E-98AD-7E4848EC8E35}" type="slidenum">
              <a:rPr lang="es-ES" altLang="en-US"/>
              <a:pPr/>
              <a:t>‹#›</a:t>
            </a:fld>
            <a:endParaRPr lang="es-ES" altLang="en-US"/>
          </a:p>
        </p:txBody>
      </p:sp>
    </p:spTree>
    <p:extLst>
      <p:ext uri="{BB962C8B-B14F-4D97-AF65-F5344CB8AC3E}">
        <p14:creationId xmlns:p14="http://schemas.microsoft.com/office/powerpoint/2010/main" val="254878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727C44CB-0A07-4370-B475-66E3073043D4}" type="slidenum">
              <a:rPr lang="es-ES" altLang="en-US"/>
              <a:pPr/>
              <a:t>‹#›</a:t>
            </a:fld>
            <a:endParaRPr lang="es-ES" altLang="en-US"/>
          </a:p>
        </p:txBody>
      </p:sp>
    </p:spTree>
    <p:extLst>
      <p:ext uri="{BB962C8B-B14F-4D97-AF65-F5344CB8AC3E}">
        <p14:creationId xmlns:p14="http://schemas.microsoft.com/office/powerpoint/2010/main" val="16579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endParaRPr lang="es-ES" altLang="en-US"/>
          </a:p>
        </p:txBody>
      </p:sp>
      <p:sp>
        <p:nvSpPr>
          <p:cNvPr id="9" name="Slide Number Placeholder 8"/>
          <p:cNvSpPr>
            <a:spLocks noGrp="1"/>
          </p:cNvSpPr>
          <p:nvPr>
            <p:ph type="sldNum" sz="quarter" idx="12"/>
          </p:nvPr>
        </p:nvSpPr>
        <p:spPr/>
        <p:txBody>
          <a:bodyPr/>
          <a:lstStyle>
            <a:lvl1pPr>
              <a:defRPr/>
            </a:lvl1pPr>
          </a:lstStyle>
          <a:p>
            <a:fld id="{CC0C05ED-6FFA-4515-AC40-42F4E0496F6A}" type="slidenum">
              <a:rPr lang="es-ES" altLang="en-US"/>
              <a:pPr/>
              <a:t>‹#›</a:t>
            </a:fld>
            <a:endParaRPr lang="es-ES" altLang="en-US"/>
          </a:p>
        </p:txBody>
      </p:sp>
    </p:spTree>
    <p:extLst>
      <p:ext uri="{BB962C8B-B14F-4D97-AF65-F5344CB8AC3E}">
        <p14:creationId xmlns:p14="http://schemas.microsoft.com/office/powerpoint/2010/main" val="236934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endParaRPr lang="es-ES" altLang="en-US"/>
          </a:p>
        </p:txBody>
      </p:sp>
      <p:sp>
        <p:nvSpPr>
          <p:cNvPr id="5" name="Slide Number Placeholder 4"/>
          <p:cNvSpPr>
            <a:spLocks noGrp="1"/>
          </p:cNvSpPr>
          <p:nvPr>
            <p:ph type="sldNum" sz="quarter" idx="12"/>
          </p:nvPr>
        </p:nvSpPr>
        <p:spPr/>
        <p:txBody>
          <a:bodyPr/>
          <a:lstStyle>
            <a:lvl1pPr>
              <a:defRPr/>
            </a:lvl1pPr>
          </a:lstStyle>
          <a:p>
            <a:fld id="{819AB5B4-32E4-4F1C-807E-436D6FE2796E}" type="slidenum">
              <a:rPr lang="es-ES" altLang="en-US"/>
              <a:pPr/>
              <a:t>‹#›</a:t>
            </a:fld>
            <a:endParaRPr lang="es-ES" altLang="en-US"/>
          </a:p>
        </p:txBody>
      </p:sp>
    </p:spTree>
    <p:extLst>
      <p:ext uri="{BB962C8B-B14F-4D97-AF65-F5344CB8AC3E}">
        <p14:creationId xmlns:p14="http://schemas.microsoft.com/office/powerpoint/2010/main" val="229241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endParaRPr lang="es-ES" altLang="en-US"/>
          </a:p>
        </p:txBody>
      </p:sp>
      <p:sp>
        <p:nvSpPr>
          <p:cNvPr id="4" name="Slide Number Placeholder 3"/>
          <p:cNvSpPr>
            <a:spLocks noGrp="1"/>
          </p:cNvSpPr>
          <p:nvPr>
            <p:ph type="sldNum" sz="quarter" idx="12"/>
          </p:nvPr>
        </p:nvSpPr>
        <p:spPr/>
        <p:txBody>
          <a:bodyPr/>
          <a:lstStyle>
            <a:lvl1pPr>
              <a:defRPr/>
            </a:lvl1pPr>
          </a:lstStyle>
          <a:p>
            <a:fld id="{3A7D3AC1-B184-4482-BC22-F8BBD604B313}" type="slidenum">
              <a:rPr lang="es-ES" altLang="en-US"/>
              <a:pPr/>
              <a:t>‹#›</a:t>
            </a:fld>
            <a:endParaRPr lang="es-ES" altLang="en-US"/>
          </a:p>
        </p:txBody>
      </p:sp>
    </p:spTree>
    <p:extLst>
      <p:ext uri="{BB962C8B-B14F-4D97-AF65-F5344CB8AC3E}">
        <p14:creationId xmlns:p14="http://schemas.microsoft.com/office/powerpoint/2010/main" val="216900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FB807D91-6BC1-45A0-BA96-79A5866D4BCA}" type="slidenum">
              <a:rPr lang="es-ES" altLang="en-US"/>
              <a:pPr/>
              <a:t>‹#›</a:t>
            </a:fld>
            <a:endParaRPr lang="es-ES" altLang="en-US"/>
          </a:p>
        </p:txBody>
      </p:sp>
    </p:spTree>
    <p:extLst>
      <p:ext uri="{BB962C8B-B14F-4D97-AF65-F5344CB8AC3E}">
        <p14:creationId xmlns:p14="http://schemas.microsoft.com/office/powerpoint/2010/main" val="394628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D4E3602E-0A5B-4854-A568-9A68F38F9FF8}" type="slidenum">
              <a:rPr lang="es-ES" altLang="en-US"/>
              <a:pPr/>
              <a:t>‹#›</a:t>
            </a:fld>
            <a:endParaRPr lang="es-ES" altLang="en-US"/>
          </a:p>
        </p:txBody>
      </p:sp>
    </p:spTree>
    <p:extLst>
      <p:ext uri="{BB962C8B-B14F-4D97-AF65-F5344CB8AC3E}">
        <p14:creationId xmlns:p14="http://schemas.microsoft.com/office/powerpoint/2010/main" val="273386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251C231-D6E2-41A3-860D-0A891CBCB312}"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jhillgoth@abkkcc.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535766" y="3538057"/>
            <a:ext cx="5040313" cy="576262"/>
          </a:xfrm>
          <a:noFill/>
          <a:ln/>
        </p:spPr>
        <p:txBody>
          <a:bodyPr anchor="ctr"/>
          <a:lstStyle/>
          <a:p>
            <a:pPr algn="l"/>
            <a:r>
              <a:rPr lang="es-UY" altLang="en-US" sz="2400" b="1" dirty="0" smtClean="0">
                <a:solidFill>
                  <a:srgbClr val="1C1C1C"/>
                </a:solidFill>
                <a:latin typeface="Times New Roman" panose="02020603050405020304" pitchFamily="18" charset="0"/>
                <a:cs typeface="Times New Roman" panose="02020603050405020304" pitchFamily="18" charset="0"/>
              </a:rPr>
              <a:t>Medication Compliance &amp; ERAM</a:t>
            </a:r>
            <a:endParaRPr lang="es-ES" altLang="en-US" sz="2400" b="1" dirty="0">
              <a:solidFill>
                <a:srgbClr val="1C1C1C"/>
              </a:solidFill>
              <a:latin typeface="Times New Roman" panose="02020603050405020304" pitchFamily="18" charset="0"/>
              <a:cs typeface="Times New Roman" panose="02020603050405020304" pitchFamily="18" charset="0"/>
            </a:endParaRPr>
          </a:p>
        </p:txBody>
      </p:sp>
      <p:sp>
        <p:nvSpPr>
          <p:cNvPr id="2173" name="Rectangle 125"/>
          <p:cNvSpPr>
            <a:spLocks noChangeArrowheads="1"/>
          </p:cNvSpPr>
          <p:nvPr/>
        </p:nvSpPr>
        <p:spPr bwMode="auto">
          <a:xfrm>
            <a:off x="1043608" y="4005064"/>
            <a:ext cx="3744218" cy="431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s-UY" altLang="en-US" sz="1400" i="1" dirty="0" smtClean="0">
                <a:solidFill>
                  <a:srgbClr val="1C1C1C"/>
                </a:solidFill>
                <a:latin typeface="Times New Roman" panose="02020603050405020304" pitchFamily="18" charset="0"/>
                <a:cs typeface="Times New Roman" panose="02020603050405020304" pitchFamily="18" charset="0"/>
              </a:rPr>
              <a:t>An Innovative Approach to Behavioral Health</a:t>
            </a:r>
            <a:endParaRPr lang="es-ES" altLang="en-US" sz="1400" i="1" dirty="0">
              <a:solidFill>
                <a:srgbClr val="1C1C1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03039" y="5436853"/>
            <a:ext cx="614180" cy="22677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ERAM &amp; Cost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72816"/>
            <a:ext cx="8229600" cy="4525963"/>
          </a:xfrm>
        </p:spPr>
        <p:txBody>
          <a:bodyPr/>
          <a:lstStyle/>
          <a:p>
            <a:r>
              <a:rPr lang="en-US" sz="1800" dirty="0" smtClean="0">
                <a:latin typeface="Times New Roman" panose="02020603050405020304" pitchFamily="18" charset="0"/>
                <a:cs typeface="Times New Roman" panose="02020603050405020304" pitchFamily="18" charset="0"/>
              </a:rPr>
              <a:t>ERAM provides a solution to saving our state, county and taxpayers a substantial amount of money</a:t>
            </a:r>
          </a:p>
          <a:p>
            <a:r>
              <a:rPr lang="en-US" sz="1800" dirty="0" smtClean="0">
                <a:latin typeface="Times New Roman" panose="02020603050405020304" pitchFamily="18" charset="0"/>
                <a:cs typeface="Times New Roman" panose="02020603050405020304" pitchFamily="18" charset="0"/>
              </a:rPr>
              <a:t>HE1006 and the Mental Health Reform Act of 2015 are just two forms of legislation that have been written to support these programs. By helping facilitate </a:t>
            </a:r>
            <a:r>
              <a:rPr lang="en-US" sz="1800" dirty="0">
                <a:latin typeface="Times New Roman" panose="02020603050405020304" pitchFamily="18" charset="0"/>
                <a:cs typeface="Times New Roman" panose="02020603050405020304" pitchFamily="18" charset="0"/>
              </a:rPr>
              <a:t>f</a:t>
            </a:r>
            <a:r>
              <a:rPr lang="en-US" sz="1800" dirty="0" smtClean="0">
                <a:latin typeface="Times New Roman" panose="02020603050405020304" pitchFamily="18" charset="0"/>
                <a:cs typeface="Times New Roman" panose="02020603050405020304" pitchFamily="18" charset="0"/>
              </a:rPr>
              <a:t>unds to these alternatives, we can successfully keep those who qualify out of our criminal justice system and on a strict treatment regimen while saving the state money</a:t>
            </a:r>
          </a:p>
          <a:p>
            <a:r>
              <a:rPr lang="en-US" sz="1800" dirty="0" smtClean="0">
                <a:latin typeface="Times New Roman" panose="02020603050405020304" pitchFamily="18" charset="0"/>
                <a:cs typeface="Times New Roman" panose="02020603050405020304" pitchFamily="18" charset="0"/>
              </a:rPr>
              <a:t>In addition, ERAM can greatly save on administrative costs for those ACT or Medicated Assisted Treatment (MAT) teams across the state that utilize licensed clinical workers to make daily visits to those who struggle to take medication. Although this isn’t their sole role, ERAM can be used as a resource to help them become more efficient in their tasks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76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ERAM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772816"/>
            <a:ext cx="8654216" cy="4680520"/>
          </a:xfrm>
        </p:spPr>
        <p:txBody>
          <a:bodyPr/>
          <a:lstStyle/>
          <a:p>
            <a:r>
              <a:rPr lang="en-US" sz="2000" dirty="0" smtClean="0">
                <a:latin typeface="Times New Roman" panose="02020603050405020304" pitchFamily="18" charset="0"/>
                <a:cs typeface="Times New Roman" panose="02020603050405020304" pitchFamily="18" charset="0"/>
              </a:rPr>
              <a:t>From legislation to local behavioral health agencies, the collective consensus is that ERAM’s remote medication compliance program could instantly revolutionize the behavioral health field </a:t>
            </a:r>
          </a:p>
          <a:p>
            <a:r>
              <a:rPr lang="en-US" sz="2000" dirty="0" smtClean="0">
                <a:latin typeface="Times New Roman" panose="02020603050405020304" pitchFamily="18" charset="0"/>
                <a:cs typeface="Times New Roman" panose="02020603050405020304" pitchFamily="18" charset="0"/>
              </a:rPr>
              <a:t>The key, like most things, is the ability to fund it and make it readily available  </a:t>
            </a:r>
          </a:p>
          <a:p>
            <a:r>
              <a:rPr lang="en-US" sz="2000" dirty="0" smtClean="0">
                <a:latin typeface="Times New Roman" panose="02020603050405020304" pitchFamily="18" charset="0"/>
                <a:cs typeface="Times New Roman" panose="02020603050405020304" pitchFamily="18" charset="0"/>
              </a:rPr>
              <a:t>As of today, the funding is available and ERAM is ready to prove its worth in innovation. Please feel free to reach out to me for any information or questions you may have!</a:t>
            </a:r>
          </a:p>
          <a:p>
            <a:endParaRPr lang="en-US" sz="2000" dirty="0">
              <a:latin typeface="Times New Roman" panose="02020603050405020304" pitchFamily="18" charset="0"/>
              <a:cs typeface="Times New Roman" panose="02020603050405020304" pitchFamily="18" charset="0"/>
            </a:endParaRPr>
          </a:p>
          <a:p>
            <a:pPr marL="0" indent="0" algn="ctr">
              <a:buNone/>
            </a:pPr>
            <a:r>
              <a:rPr lang="en-US" sz="2400" dirty="0" smtClean="0">
                <a:latin typeface="Times New Roman" panose="02020603050405020304" pitchFamily="18" charset="0"/>
                <a:cs typeface="Times New Roman" panose="02020603050405020304" pitchFamily="18" charset="0"/>
              </a:rPr>
              <a:t>Jake Hillgoth</a:t>
            </a:r>
          </a:p>
          <a:p>
            <a:pPr marL="0" indent="0" algn="ctr">
              <a:buNone/>
            </a:pPr>
            <a:r>
              <a:rPr lang="en-US" sz="2400" dirty="0" smtClean="0">
                <a:latin typeface="Times New Roman" panose="02020603050405020304" pitchFamily="18" charset="0"/>
                <a:cs typeface="Times New Roman" panose="02020603050405020304" pitchFamily="18" charset="0"/>
                <a:hlinkClick r:id="rId2"/>
              </a:rPr>
              <a:t>jhillgoth@abkkcc.com</a:t>
            </a:r>
            <a:endParaRPr lang="en-US" sz="2400" dirty="0" smtClean="0">
              <a:latin typeface="Times New Roman" panose="02020603050405020304" pitchFamily="18" charset="0"/>
              <a:cs typeface="Times New Roman" panose="02020603050405020304" pitchFamily="18" charset="0"/>
            </a:endParaRPr>
          </a:p>
          <a:p>
            <a:pPr marL="0" indent="0" algn="ctr">
              <a:buNone/>
            </a:pPr>
            <a:r>
              <a:rPr lang="en-US" sz="2400" dirty="0" smtClean="0">
                <a:latin typeface="Times New Roman" panose="02020603050405020304" pitchFamily="18" charset="0"/>
                <a:cs typeface="Times New Roman" panose="02020603050405020304" pitchFamily="18" charset="0"/>
              </a:rPr>
              <a:t>812-598-2351</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65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27584" y="260648"/>
            <a:ext cx="8229600" cy="981075"/>
          </a:xfrm>
        </p:spPr>
        <p:txBody>
          <a:bodyPr/>
          <a:lstStyle/>
          <a:p>
            <a:r>
              <a:rPr lang="en-US" altLang="en-US" dirty="0" smtClean="0">
                <a:solidFill>
                  <a:schemeClr val="tx1"/>
                </a:solidFill>
                <a:latin typeface="Times New Roman" panose="02020603050405020304" pitchFamily="18" charset="0"/>
                <a:cs typeface="Times New Roman" panose="02020603050405020304" pitchFamily="18" charset="0"/>
              </a:rPr>
              <a:t>Medication Compliance</a:t>
            </a:r>
            <a:endParaRPr lang="en-US" altLang="en-US" dirty="0">
              <a:solidFill>
                <a:schemeClr val="tx1"/>
              </a:solidFill>
              <a:latin typeface="Times New Roman" panose="02020603050405020304" pitchFamily="18" charset="0"/>
              <a:cs typeface="Times New Roman" panose="02020603050405020304" pitchFamily="18" charset="0"/>
            </a:endParaRPr>
          </a:p>
        </p:txBody>
      </p:sp>
      <p:sp>
        <p:nvSpPr>
          <p:cNvPr id="106499" name="Rectangle 3"/>
          <p:cNvSpPr>
            <a:spLocks noGrp="1" noChangeArrowheads="1"/>
          </p:cNvSpPr>
          <p:nvPr>
            <p:ph type="body" idx="1"/>
          </p:nvPr>
        </p:nvSpPr>
        <p:spPr>
          <a:xfrm>
            <a:off x="67420" y="1628800"/>
            <a:ext cx="8229600" cy="4525962"/>
          </a:xfrm>
        </p:spPr>
        <p:style>
          <a:lnRef idx="2">
            <a:schemeClr val="accent1"/>
          </a:lnRef>
          <a:fillRef idx="1">
            <a:schemeClr val="lt1"/>
          </a:fillRef>
          <a:effectRef idx="0">
            <a:schemeClr val="accent1"/>
          </a:effectRef>
          <a:fontRef idx="minor">
            <a:schemeClr val="dk1"/>
          </a:fontRef>
        </p:style>
        <p:txBody>
          <a:bodyPr/>
          <a:lstStyle/>
          <a:p>
            <a:r>
              <a:rPr lang="en-US" sz="1600" dirty="0">
                <a:latin typeface="Times New Roman" panose="02020603050405020304" pitchFamily="18" charset="0"/>
                <a:cs typeface="Times New Roman" panose="02020603050405020304" pitchFamily="18" charset="0"/>
              </a:rPr>
              <a:t>In medicine, compliance describes the degree to which a patient correctly follows medical advice. Most commonly, it refers to medication or drug </a:t>
            </a:r>
            <a:r>
              <a:rPr lang="en-US" sz="1600" dirty="0" smtClean="0">
                <a:latin typeface="Times New Roman" panose="02020603050405020304" pitchFamily="18" charset="0"/>
                <a:cs typeface="Times New Roman" panose="02020603050405020304" pitchFamily="18" charset="0"/>
              </a:rPr>
              <a:t>compliance</a:t>
            </a:r>
          </a:p>
          <a:p>
            <a:r>
              <a:rPr lang="en-US" sz="1600" dirty="0" smtClean="0">
                <a:latin typeface="Times New Roman" panose="02020603050405020304" pitchFamily="18" charset="0"/>
                <a:cs typeface="Times New Roman" panose="02020603050405020304" pitchFamily="18" charset="0"/>
              </a:rPr>
              <a:t>Major </a:t>
            </a:r>
            <a:r>
              <a:rPr lang="en-US" sz="1600" dirty="0">
                <a:latin typeface="Times New Roman" panose="02020603050405020304" pitchFamily="18" charset="0"/>
                <a:cs typeface="Times New Roman" panose="02020603050405020304" pitchFamily="18" charset="0"/>
              </a:rPr>
              <a:t>barriers to compliance are thought to include the complexity of modern medication </a:t>
            </a:r>
            <a:r>
              <a:rPr lang="en-US" sz="1600" dirty="0" smtClean="0">
                <a:latin typeface="Times New Roman" panose="02020603050405020304" pitchFamily="18" charset="0"/>
                <a:cs typeface="Times New Roman" panose="02020603050405020304" pitchFamily="18" charset="0"/>
              </a:rPr>
              <a:t>regimens and poor communication</a:t>
            </a:r>
          </a:p>
          <a:p>
            <a:r>
              <a:rPr lang="en-US" sz="1600" dirty="0" smtClean="0">
                <a:latin typeface="Times New Roman" panose="02020603050405020304" pitchFamily="18" charset="0"/>
                <a:cs typeface="Times New Roman" panose="02020603050405020304" pitchFamily="18" charset="0"/>
              </a:rPr>
              <a:t>Efforts </a:t>
            </a:r>
            <a:r>
              <a:rPr lang="en-US" sz="1600" dirty="0">
                <a:latin typeface="Times New Roman" panose="02020603050405020304" pitchFamily="18" charset="0"/>
                <a:cs typeface="Times New Roman" panose="02020603050405020304" pitchFamily="18" charset="0"/>
              </a:rPr>
              <a:t>to improve compliance have been aimed </a:t>
            </a:r>
            <a:r>
              <a:rPr lang="en-US" sz="1600" dirty="0" smtClean="0">
                <a:latin typeface="Times New Roman" panose="02020603050405020304" pitchFamily="18" charset="0"/>
                <a:cs typeface="Times New Roman" panose="02020603050405020304" pitchFamily="18" charset="0"/>
              </a:rPr>
              <a:t>at:</a:t>
            </a:r>
          </a:p>
          <a:p>
            <a:pPr lvl="1">
              <a:buFont typeface="+mj-lt"/>
              <a:buAutoNum type="arabicPeriod"/>
            </a:pPr>
            <a:r>
              <a:rPr lang="en-US" sz="1400" dirty="0" smtClean="0">
                <a:latin typeface="Times New Roman" panose="02020603050405020304" pitchFamily="18" charset="0"/>
                <a:cs typeface="Times New Roman" panose="02020603050405020304" pitchFamily="18" charset="0"/>
              </a:rPr>
              <a:t>Simplifying </a:t>
            </a:r>
            <a:r>
              <a:rPr lang="en-US" sz="1400" dirty="0">
                <a:latin typeface="Times New Roman" panose="02020603050405020304" pitchFamily="18" charset="0"/>
                <a:cs typeface="Times New Roman" panose="02020603050405020304" pitchFamily="18" charset="0"/>
              </a:rPr>
              <a:t>medication </a:t>
            </a:r>
            <a:r>
              <a:rPr lang="en-US" sz="1400" dirty="0" smtClean="0">
                <a:latin typeface="Times New Roman" panose="02020603050405020304" pitchFamily="18" charset="0"/>
                <a:cs typeface="Times New Roman" panose="02020603050405020304" pitchFamily="18" charset="0"/>
              </a:rPr>
              <a:t>packaging</a:t>
            </a:r>
          </a:p>
          <a:p>
            <a:pPr lvl="1">
              <a:buFont typeface="+mj-lt"/>
              <a:buAutoNum type="arabicPeriod"/>
            </a:pPr>
            <a:r>
              <a:rPr lang="en-US" sz="1400" dirty="0">
                <a:latin typeface="Times New Roman" panose="02020603050405020304" pitchFamily="18" charset="0"/>
                <a:cs typeface="Times New Roman" panose="02020603050405020304" pitchFamily="18" charset="0"/>
              </a:rPr>
              <a:t>P</a:t>
            </a:r>
            <a:r>
              <a:rPr lang="en-US" sz="1400" dirty="0" smtClean="0">
                <a:latin typeface="Times New Roman" panose="02020603050405020304" pitchFamily="18" charset="0"/>
                <a:cs typeface="Times New Roman" panose="02020603050405020304" pitchFamily="18" charset="0"/>
              </a:rPr>
              <a:t>roviding </a:t>
            </a:r>
            <a:r>
              <a:rPr lang="en-US" sz="1400" dirty="0">
                <a:latin typeface="Times New Roman" panose="02020603050405020304" pitchFamily="18" charset="0"/>
                <a:cs typeface="Times New Roman" panose="02020603050405020304" pitchFamily="18" charset="0"/>
              </a:rPr>
              <a:t>effective medication </a:t>
            </a:r>
            <a:r>
              <a:rPr lang="en-US" sz="1400" dirty="0" smtClean="0">
                <a:latin typeface="Times New Roman" panose="02020603050405020304" pitchFamily="18" charset="0"/>
                <a:cs typeface="Times New Roman" panose="02020603050405020304" pitchFamily="18" charset="0"/>
              </a:rPr>
              <a:t>reminders</a:t>
            </a:r>
          </a:p>
          <a:p>
            <a:pPr lvl="1">
              <a:buFont typeface="+mj-lt"/>
              <a:buAutoNum type="arabicPeriod"/>
            </a:pPr>
            <a:r>
              <a:rPr lang="en-US" sz="1400" dirty="0" smtClean="0">
                <a:latin typeface="Times New Roman" panose="02020603050405020304" pitchFamily="18" charset="0"/>
                <a:cs typeface="Times New Roman" panose="02020603050405020304" pitchFamily="18" charset="0"/>
              </a:rPr>
              <a:t>Improving accountability &amp; </a:t>
            </a:r>
            <a:r>
              <a:rPr lang="en-US" sz="1400" dirty="0">
                <a:latin typeface="Times New Roman" panose="02020603050405020304" pitchFamily="18" charset="0"/>
                <a:cs typeface="Times New Roman" panose="02020603050405020304" pitchFamily="18" charset="0"/>
              </a:rPr>
              <a:t>patient </a:t>
            </a:r>
            <a:r>
              <a:rPr lang="en-US" sz="1400" dirty="0" smtClean="0">
                <a:latin typeface="Times New Roman" panose="02020603050405020304" pitchFamily="18" charset="0"/>
                <a:cs typeface="Times New Roman" panose="02020603050405020304" pitchFamily="18" charset="0"/>
              </a:rPr>
              <a:t>education</a:t>
            </a:r>
          </a:p>
          <a:p>
            <a:pPr marL="0" indent="0">
              <a:buNone/>
            </a:pPr>
            <a:endParaRPr lang="en-US" altLang="en-US" dirty="0" smtClean="0"/>
          </a:p>
          <a:p>
            <a:pPr marL="0" indent="0">
              <a:buNone/>
            </a:pPr>
            <a:r>
              <a:rPr lang="en-US" altLang="en-US" sz="1400" i="1" dirty="0" smtClean="0">
                <a:latin typeface="Times New Roman" panose="02020603050405020304" pitchFamily="18" charset="0"/>
                <a:cs typeface="Times New Roman" panose="02020603050405020304" pitchFamily="18" charset="0"/>
              </a:rPr>
              <a:t>The graph to the right illustrates a study that was done </a:t>
            </a:r>
          </a:p>
          <a:p>
            <a:pPr marL="0" indent="0">
              <a:buNone/>
            </a:pPr>
            <a:r>
              <a:rPr lang="en-US" altLang="en-US" sz="1400" i="1" dirty="0" smtClean="0">
                <a:latin typeface="Times New Roman" panose="02020603050405020304" pitchFamily="18" charset="0"/>
                <a:cs typeface="Times New Roman" panose="02020603050405020304" pitchFamily="18" charset="0"/>
              </a:rPr>
              <a:t>recently regarding compliance and patient support. </a:t>
            </a:r>
          </a:p>
          <a:p>
            <a:pPr marL="0" indent="0">
              <a:buNone/>
            </a:pPr>
            <a:r>
              <a:rPr lang="en-US" altLang="en-US" sz="1400" i="1" dirty="0" smtClean="0">
                <a:latin typeface="Times New Roman" panose="02020603050405020304" pitchFamily="18" charset="0"/>
                <a:cs typeface="Times New Roman" panose="02020603050405020304" pitchFamily="18" charset="0"/>
              </a:rPr>
              <a:t>Of nearly 200,000 patients, there is a 15 to 23 </a:t>
            </a:r>
          </a:p>
          <a:p>
            <a:pPr marL="0" indent="0">
              <a:buNone/>
            </a:pPr>
            <a:r>
              <a:rPr lang="en-US" altLang="en-US" sz="1400" i="1" dirty="0" smtClean="0">
                <a:latin typeface="Times New Roman" panose="02020603050405020304" pitchFamily="18" charset="0"/>
                <a:cs typeface="Times New Roman" panose="02020603050405020304" pitchFamily="18" charset="0"/>
              </a:rPr>
              <a:t>percent shift in compliance based</a:t>
            </a:r>
          </a:p>
          <a:p>
            <a:pPr marL="0" indent="0">
              <a:buNone/>
            </a:pPr>
            <a:r>
              <a:rPr lang="en-US" altLang="en-US" sz="1400" i="1" dirty="0" smtClean="0">
                <a:latin typeface="Times New Roman" panose="02020603050405020304" pitchFamily="18" charset="0"/>
                <a:cs typeface="Times New Roman" panose="02020603050405020304" pitchFamily="18" charset="0"/>
              </a:rPr>
              <a:t>on full, partial and no support.</a:t>
            </a:r>
            <a:r>
              <a:rPr lang="en-US" altLang="en-US" sz="1000" i="1" dirty="0" smtClean="0">
                <a:latin typeface="Times New Roman" panose="02020603050405020304" pitchFamily="18" charset="0"/>
                <a:cs typeface="Times New Roman" panose="02020603050405020304" pitchFamily="18" charset="0"/>
              </a:rPr>
              <a:t/>
            </a:r>
            <a:br>
              <a:rPr lang="en-US" altLang="en-US" sz="1000" i="1" dirty="0" smtClean="0">
                <a:latin typeface="Times New Roman" panose="02020603050405020304" pitchFamily="18" charset="0"/>
                <a:cs typeface="Times New Roman" panose="02020603050405020304" pitchFamily="18" charset="0"/>
              </a:rPr>
            </a:br>
            <a:endParaRPr lang="en-US" altLang="en-US" sz="1000" i="1" dirty="0">
              <a:latin typeface="Times New Roman" panose="02020603050405020304" pitchFamily="18" charset="0"/>
              <a:cs typeface="Times New Roman" panose="02020603050405020304" pitchFamily="18" charset="0"/>
            </a:endParaRPr>
          </a:p>
        </p:txBody>
      </p:sp>
      <p:pic>
        <p:nvPicPr>
          <p:cNvPr id="1026" name="Picture 2" descr="https://upload.wikimedia.org/wikipedia/commons/9/97/Impact_on_patient_compli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464" y="3934092"/>
            <a:ext cx="4824536" cy="2900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93300" y="4509120"/>
            <a:ext cx="4032448" cy="1440160"/>
          </a:xfrm>
          <a:prstGeom prst="rect">
            <a:avLst/>
          </a:prstGeom>
          <a:noFill/>
          <a:ln>
            <a:solidFill>
              <a:srgbClr val="0251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95288" y="188913"/>
            <a:ext cx="8229600" cy="981075"/>
          </a:xfrm>
        </p:spPr>
        <p:txBody>
          <a:bodyPr/>
          <a:lstStyle/>
          <a:p>
            <a:r>
              <a:rPr lang="en-US" altLang="en-US" dirty="0" smtClean="0">
                <a:solidFill>
                  <a:schemeClr val="tx1"/>
                </a:solidFill>
                <a:latin typeface="Times New Roman" panose="02020603050405020304" pitchFamily="18" charset="0"/>
                <a:cs typeface="Times New Roman" panose="02020603050405020304" pitchFamily="18" charset="0"/>
              </a:rPr>
              <a:t>Behavioral Health</a:t>
            </a:r>
            <a:endParaRPr lang="en-US" altLang="en-US" dirty="0">
              <a:solidFill>
                <a:schemeClr val="tx1"/>
              </a:solidFill>
              <a:latin typeface="Times New Roman" panose="02020603050405020304" pitchFamily="18" charset="0"/>
              <a:cs typeface="Times New Roman" panose="02020603050405020304" pitchFamily="18" charset="0"/>
            </a:endParaRPr>
          </a:p>
        </p:txBody>
      </p:sp>
      <p:sp>
        <p:nvSpPr>
          <p:cNvPr id="153603" name="Rectangle 3"/>
          <p:cNvSpPr>
            <a:spLocks noGrp="1" noChangeArrowheads="1"/>
          </p:cNvSpPr>
          <p:nvPr>
            <p:ph type="body" idx="1"/>
          </p:nvPr>
        </p:nvSpPr>
        <p:spPr>
          <a:xfrm>
            <a:off x="457200" y="1855788"/>
            <a:ext cx="8229600" cy="4525962"/>
          </a:xfrm>
        </p:spPr>
        <p:txBody>
          <a:bodyPr/>
          <a:lstStyle/>
          <a:p>
            <a:r>
              <a:rPr lang="en-US" altLang="en-US" sz="1600" dirty="0" smtClean="0">
                <a:latin typeface="Times New Roman" panose="02020603050405020304" pitchFamily="18" charset="0"/>
                <a:cs typeface="Times New Roman" panose="02020603050405020304" pitchFamily="18" charset="0"/>
              </a:rPr>
              <a:t>One of the keys to effectively dealing with behavioral health issues is making sure one is compliant with their medication intake </a:t>
            </a:r>
          </a:p>
          <a:p>
            <a:pPr lvl="1"/>
            <a:r>
              <a:rPr lang="en-US" sz="1400" dirty="0" smtClean="0">
                <a:latin typeface="Times New Roman" panose="02020603050405020304" pitchFamily="18" charset="0"/>
                <a:cs typeface="Times New Roman" panose="02020603050405020304" pitchFamily="18" charset="0"/>
              </a:rPr>
              <a:t>According </a:t>
            </a:r>
            <a:r>
              <a:rPr lang="en-US" sz="1400" dirty="0">
                <a:latin typeface="Times New Roman" panose="02020603050405020304" pitchFamily="18" charset="0"/>
                <a:cs typeface="Times New Roman" panose="02020603050405020304" pitchFamily="18" charset="0"/>
              </a:rPr>
              <a:t>to Stanford Medicine and the U.S. National Library of Medicine - National Institute of Health, roughly 55% of patients do not take their medication as prescribed. </a:t>
            </a:r>
            <a:r>
              <a:rPr lang="en-US" sz="1400" dirty="0" smtClean="0">
                <a:latin typeface="Times New Roman" panose="02020603050405020304" pitchFamily="18" charset="0"/>
                <a:cs typeface="Times New Roman" panose="02020603050405020304" pitchFamily="18" charset="0"/>
              </a:rPr>
              <a:t>Half of the individuals who were non-compliant in their medication intake did so because they </a:t>
            </a:r>
            <a:r>
              <a:rPr lang="en-US" sz="1400" u="sng" dirty="0" smtClean="0">
                <a:latin typeface="Times New Roman" panose="02020603050405020304" pitchFamily="18" charset="0"/>
                <a:cs typeface="Times New Roman" panose="02020603050405020304" pitchFamily="18" charset="0"/>
              </a:rPr>
              <a:t>did not believe they were sick</a:t>
            </a:r>
            <a:r>
              <a:rPr lang="en-US" sz="1400" dirty="0" smtClean="0">
                <a:latin typeface="Times New Roman" panose="02020603050405020304" pitchFamily="18" charset="0"/>
                <a:cs typeface="Times New Roman" panose="02020603050405020304" pitchFamily="18" charset="0"/>
              </a:rPr>
              <a:t> (anosognosia)</a:t>
            </a:r>
          </a:p>
          <a:p>
            <a:pPr lvl="1"/>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single most significant reason why individuals with schizophrenia and bipolar disorder fail to take their medication is </a:t>
            </a:r>
            <a:r>
              <a:rPr lang="en-US" sz="1400" dirty="0" smtClean="0">
                <a:latin typeface="Times New Roman" panose="02020603050405020304" pitchFamily="18" charset="0"/>
                <a:cs typeface="Times New Roman" panose="02020603050405020304" pitchFamily="18" charset="0"/>
              </a:rPr>
              <a:t>due to a lack of awareness that their illness exists. </a:t>
            </a:r>
            <a:r>
              <a:rPr lang="en-US" sz="1400" dirty="0">
                <a:latin typeface="Times New Roman" panose="02020603050405020304" pitchFamily="18" charset="0"/>
                <a:cs typeface="Times New Roman" panose="02020603050405020304" pitchFamily="18" charset="0"/>
              </a:rPr>
              <a:t>O</a:t>
            </a:r>
            <a:r>
              <a:rPr lang="en-US" sz="1400" dirty="0" smtClean="0">
                <a:latin typeface="Times New Roman" panose="02020603050405020304" pitchFamily="18" charset="0"/>
                <a:cs typeface="Times New Roman" panose="02020603050405020304" pitchFamily="18" charset="0"/>
              </a:rPr>
              <a:t>nce prescribed, often the medication will work properly, however, the feeling or idea that they no longer feel sick or need to take their medication is proven to lead to regression</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which can thus burden our healthcare and criminal justice system</a:t>
            </a:r>
          </a:p>
          <a:p>
            <a:pPr lvl="1"/>
            <a:r>
              <a:rPr lang="en-US" sz="1400" dirty="0">
                <a:latin typeface="Times New Roman" panose="02020603050405020304" pitchFamily="18" charset="0"/>
                <a:cs typeface="Times New Roman" panose="02020603050405020304" pitchFamily="18" charset="0"/>
              </a:rPr>
              <a:t>S</a:t>
            </a:r>
            <a:r>
              <a:rPr lang="en-US" sz="1400" dirty="0" smtClean="0">
                <a:latin typeface="Times New Roman" panose="02020603050405020304" pitchFamily="18" charset="0"/>
                <a:cs typeface="Times New Roman" panose="02020603050405020304" pitchFamily="18" charset="0"/>
              </a:rPr>
              <a:t>tudies show that those struggling with psychiatric </a:t>
            </a:r>
            <a:r>
              <a:rPr lang="en-US" sz="1400" dirty="0">
                <a:latin typeface="Times New Roman" panose="02020603050405020304" pitchFamily="18" charset="0"/>
                <a:cs typeface="Times New Roman" panose="02020603050405020304" pitchFamily="18" charset="0"/>
              </a:rPr>
              <a:t>illness, </a:t>
            </a:r>
            <a:r>
              <a:rPr lang="en-US" sz="1400" dirty="0" smtClean="0">
                <a:latin typeface="Times New Roman" panose="02020603050405020304" pitchFamily="18" charset="0"/>
                <a:cs typeface="Times New Roman" panose="02020603050405020304" pitchFamily="18" charset="0"/>
              </a:rPr>
              <a:t>who are taking antipsychotic medication, drives down </a:t>
            </a:r>
            <a:r>
              <a:rPr lang="en-US" sz="1400" dirty="0">
                <a:latin typeface="Times New Roman" panose="02020603050405020304" pitchFamily="18" charset="0"/>
                <a:cs typeface="Times New Roman" panose="02020603050405020304" pitchFamily="18" charset="0"/>
              </a:rPr>
              <a:t>the risk of engaging in criminal </a:t>
            </a:r>
            <a:r>
              <a:rPr lang="en-US" sz="1400" dirty="0" smtClean="0">
                <a:latin typeface="Times New Roman" panose="02020603050405020304" pitchFamily="18" charset="0"/>
                <a:cs typeface="Times New Roman" panose="02020603050405020304" pitchFamily="18" charset="0"/>
              </a:rPr>
              <a:t>violence. If we were to implement a measure of accountability to assure that those at risk are taking said medication, we can provide a safe and effective alternative to incarceration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703039" y="5436853"/>
            <a:ext cx="614180" cy="226774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Cost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772816"/>
            <a:ext cx="8640960" cy="5085184"/>
          </a:xfrm>
        </p:spPr>
        <p:txBody>
          <a:bodyPr/>
          <a:lstStyle/>
          <a:p>
            <a:r>
              <a:rPr lang="en-US" sz="1600" dirty="0">
                <a:latin typeface="Times New Roman" panose="02020603050405020304" pitchFamily="18" charset="0"/>
                <a:cs typeface="Times New Roman" panose="02020603050405020304" pitchFamily="18" charset="0"/>
              </a:rPr>
              <a:t>Overdosing, underdosing, and erratic dosing intervals can diminish drug action or cause adverse effects such as criminal behavior </a:t>
            </a:r>
            <a:r>
              <a:rPr lang="en-US" sz="1600" dirty="0" smtClean="0">
                <a:latin typeface="Times New Roman" panose="02020603050405020304" pitchFamily="18" charset="0"/>
                <a:cs typeface="Times New Roman" panose="02020603050405020304" pitchFamily="18" charset="0"/>
              </a:rPr>
              <a:t>and </a:t>
            </a:r>
            <a:r>
              <a:rPr lang="en-US" sz="1600" dirty="0">
                <a:latin typeface="Times New Roman" panose="02020603050405020304" pitchFamily="18" charset="0"/>
                <a:cs typeface="Times New Roman" panose="02020603050405020304" pitchFamily="18" charset="0"/>
              </a:rPr>
              <a:t>increased hospital </a:t>
            </a:r>
            <a:r>
              <a:rPr lang="en-US" sz="1600" dirty="0" smtClean="0">
                <a:latin typeface="Times New Roman" panose="02020603050405020304" pitchFamily="18" charset="0"/>
                <a:cs typeface="Times New Roman" panose="02020603050405020304" pitchFamily="18" charset="0"/>
              </a:rPr>
              <a:t>or </a:t>
            </a:r>
            <a:r>
              <a:rPr lang="en-US" sz="1600" dirty="0">
                <a:latin typeface="Times New Roman" panose="02020603050405020304" pitchFamily="18" charset="0"/>
                <a:cs typeface="Times New Roman" panose="02020603050405020304" pitchFamily="18" charset="0"/>
              </a:rPr>
              <a:t>patient care visits. This cycle is unhealthy for the participant and is far more costly to the county and </a:t>
            </a:r>
            <a:r>
              <a:rPr lang="en-US" sz="1600" dirty="0" smtClean="0">
                <a:latin typeface="Times New Roman" panose="02020603050405020304" pitchFamily="18" charset="0"/>
                <a:cs typeface="Times New Roman" panose="02020603050405020304" pitchFamily="18" charset="0"/>
              </a:rPr>
              <a:t>state</a:t>
            </a:r>
          </a:p>
          <a:p>
            <a:pPr marL="0" indent="0">
              <a:buNone/>
            </a:pPr>
            <a:endParaRPr lang="en-US" sz="1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CVS and NEHI report that </a:t>
            </a:r>
            <a:r>
              <a:rPr lang="en-US" sz="1600" dirty="0">
                <a:latin typeface="Times New Roman" panose="02020603050405020304" pitchFamily="18" charset="0"/>
                <a:cs typeface="Times New Roman" panose="02020603050405020304" pitchFamily="18" charset="0"/>
              </a:rPr>
              <a:t>medication non-adherence </a:t>
            </a:r>
            <a:r>
              <a:rPr lang="en-US" sz="1600" dirty="0" smtClean="0">
                <a:latin typeface="Times New Roman" panose="02020603050405020304" pitchFamily="18" charset="0"/>
                <a:cs typeface="Times New Roman" panose="02020603050405020304" pitchFamily="18" charset="0"/>
              </a:rPr>
              <a:t>cost </a:t>
            </a:r>
            <a:r>
              <a:rPr lang="en-US" sz="1600" dirty="0">
                <a:latin typeface="Times New Roman" panose="02020603050405020304" pitchFamily="18" charset="0"/>
                <a:cs typeface="Times New Roman" panose="02020603050405020304" pitchFamily="18" charset="0"/>
              </a:rPr>
              <a:t>the U.S. </a:t>
            </a:r>
            <a:r>
              <a:rPr lang="en-US" sz="1600" dirty="0" smtClean="0">
                <a:latin typeface="Times New Roman" panose="02020603050405020304" pitchFamily="18" charset="0"/>
                <a:cs typeface="Times New Roman" panose="02020603050405020304" pitchFamily="18" charset="0"/>
              </a:rPr>
              <a:t>roughly </a:t>
            </a:r>
            <a:r>
              <a:rPr lang="en-US" sz="1600" dirty="0">
                <a:latin typeface="Times New Roman" panose="02020603050405020304" pitchFamily="18" charset="0"/>
                <a:cs typeface="Times New Roman" panose="02020603050405020304" pitchFamily="18" charset="0"/>
              </a:rPr>
              <a:t>290 Billion dollars </a:t>
            </a:r>
            <a:r>
              <a:rPr lang="en-US" sz="1600" dirty="0" smtClean="0">
                <a:latin typeface="Times New Roman" panose="02020603050405020304" pitchFamily="18" charset="0"/>
                <a:cs typeface="Times New Roman" panose="02020603050405020304" pitchFamily="18" charset="0"/>
              </a:rPr>
              <a:t>annually or roughly 13% of health spending</a:t>
            </a:r>
          </a:p>
          <a:p>
            <a:pPr lvl="1">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Poor medication adherence results in 33% to 69% of medication-related hospital admissions in the United States, at a cost of roughly $100 billion per year </a:t>
            </a:r>
            <a:endParaRPr lang="en-US" sz="16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Medication </a:t>
            </a:r>
            <a:r>
              <a:rPr lang="en-US" sz="1600" dirty="0">
                <a:latin typeface="Times New Roman" panose="02020603050405020304" pitchFamily="18" charset="0"/>
                <a:cs typeface="Times New Roman" panose="02020603050405020304" pitchFamily="18" charset="0"/>
              </a:rPr>
              <a:t>non-adherence is linked to roughly 50 percent of treatment failures and leads to nearly 125,000 deaths </a:t>
            </a:r>
            <a:r>
              <a:rPr lang="en-US" sz="1600" dirty="0" smtClean="0">
                <a:latin typeface="Times New Roman" panose="02020603050405020304" pitchFamily="18" charset="0"/>
                <a:cs typeface="Times New Roman" panose="02020603050405020304" pitchFamily="18" charset="0"/>
              </a:rPr>
              <a:t>annually </a:t>
            </a:r>
            <a:endParaRPr lang="en-US"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It can cost the state upwards of $50,000 a year or nearly $135 a day to provide and administer medication for a mentally ill inmate. Those with more severe mental illnesses can be much higher</a:t>
            </a:r>
          </a:p>
          <a:p>
            <a:pPr lvl="2">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In </a:t>
            </a:r>
            <a:r>
              <a:rPr lang="en-US" sz="1200" dirty="0">
                <a:latin typeface="Times New Roman" panose="02020603050405020304" pitchFamily="18" charset="0"/>
                <a:cs typeface="Times New Roman" panose="02020603050405020304" pitchFamily="18" charset="0"/>
              </a:rPr>
              <a:t>2010, roughly 65 percent of incarcerated adults in prisons or jails met the medical criteria for an </a:t>
            </a:r>
            <a:r>
              <a:rPr lang="en-US" sz="1200" dirty="0" smtClean="0">
                <a:latin typeface="Times New Roman" panose="02020603050405020304" pitchFamily="18" charset="0"/>
                <a:cs typeface="Times New Roman" panose="02020603050405020304" pitchFamily="18" charset="0"/>
              </a:rPr>
              <a:t>mental illness, alcohol </a:t>
            </a:r>
            <a:r>
              <a:rPr lang="en-US" sz="1200" dirty="0">
                <a:latin typeface="Times New Roman" panose="02020603050405020304" pitchFamily="18" charset="0"/>
                <a:cs typeface="Times New Roman" panose="02020603050405020304" pitchFamily="18" charset="0"/>
              </a:rPr>
              <a:t>or drug use </a:t>
            </a:r>
            <a:r>
              <a:rPr lang="en-US" sz="1200" dirty="0" smtClean="0">
                <a:latin typeface="Times New Roman" panose="02020603050405020304" pitchFamily="18" charset="0"/>
                <a:cs typeface="Times New Roman" panose="02020603050405020304" pitchFamily="18" charset="0"/>
              </a:rPr>
              <a:t>disorder. Inmates </a:t>
            </a:r>
            <a:r>
              <a:rPr lang="en-US" sz="1200" dirty="0">
                <a:latin typeface="Times New Roman" panose="02020603050405020304" pitchFamily="18" charset="0"/>
                <a:cs typeface="Times New Roman" panose="02020603050405020304" pitchFamily="18" charset="0"/>
              </a:rPr>
              <a:t>were seven times likelier than individuals in the community to have such a </a:t>
            </a:r>
            <a:r>
              <a:rPr lang="en-US" sz="1200" dirty="0" smtClean="0">
                <a:latin typeface="Times New Roman" panose="02020603050405020304" pitchFamily="18" charset="0"/>
                <a:cs typeface="Times New Roman" panose="02020603050405020304" pitchFamily="18" charset="0"/>
              </a:rPr>
              <a:t>condition </a:t>
            </a:r>
          </a:p>
          <a:p>
            <a:pPr lvl="1">
              <a:buFont typeface="Wingdings" panose="05000000000000000000" pitchFamily="2" charset="2"/>
              <a:buChar char="Ø"/>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703039" y="5436853"/>
            <a:ext cx="614180" cy="2267743"/>
          </a:xfrm>
          <a:prstGeom prst="rect">
            <a:avLst/>
          </a:prstGeom>
        </p:spPr>
      </p:pic>
    </p:spTree>
    <p:extLst>
      <p:ext uri="{BB962C8B-B14F-4D97-AF65-F5344CB8AC3E}">
        <p14:creationId xmlns:p14="http://schemas.microsoft.com/office/powerpoint/2010/main" val="1930247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9000">
              <a:srgbClr val="02519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chemeClr val="bg1"/>
                </a:solidFill>
                <a:latin typeface="Times New Roman" panose="02020603050405020304" pitchFamily="18" charset="0"/>
                <a:cs typeface="Times New Roman" panose="02020603050405020304" pitchFamily="18" charset="0"/>
              </a:rPr>
              <a:t>ERAM</a:t>
            </a:r>
            <a:r>
              <a:rPr lang="en-US" sz="2400" dirty="0" smtClean="0">
                <a:solidFill>
                  <a:schemeClr val="bg1"/>
                </a:solidFill>
                <a:latin typeface="Times New Roman" panose="02020603050405020304" pitchFamily="18" charset="0"/>
                <a:cs typeface="Times New Roman" panose="02020603050405020304" pitchFamily="18" charset="0"/>
              </a:rPr>
              <a:t/>
            </a:r>
            <a:br>
              <a:rPr lang="en-US" sz="2400" dirty="0" smtClean="0">
                <a:solidFill>
                  <a:schemeClr val="bg1"/>
                </a:solidFill>
                <a:latin typeface="Times New Roman" panose="02020603050405020304" pitchFamily="18" charset="0"/>
                <a:cs typeface="Times New Roman" panose="02020603050405020304" pitchFamily="18" charset="0"/>
              </a:rPr>
            </a:br>
            <a:r>
              <a:rPr lang="en-US" sz="2400" dirty="0" smtClean="0">
                <a:solidFill>
                  <a:schemeClr val="bg1"/>
                </a:solidFill>
                <a:latin typeface="Times New Roman" panose="02020603050405020304" pitchFamily="18" charset="0"/>
                <a:cs typeface="Times New Roman" panose="02020603050405020304" pitchFamily="18" charset="0"/>
              </a:rPr>
              <a:t>“Telemedicine”</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http://blogs.smithsonianmag.com/paleofuture/files/2012/03/1925-feb-science-and-invention-sm-cover.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99592" y="3573121"/>
            <a:ext cx="2592288" cy="252990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469672" y="1599378"/>
            <a:ext cx="8566823"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First thought of in the mid 1920’s, </a:t>
            </a:r>
            <a:r>
              <a:rPr lang="en-US" sz="1600" dirty="0" smtClean="0">
                <a:solidFill>
                  <a:schemeClr val="bg1"/>
                </a:solidFill>
                <a:latin typeface="Times New Roman" panose="02020603050405020304" pitchFamily="18" charset="0"/>
                <a:cs typeface="Times New Roman" panose="02020603050405020304" pitchFamily="18" charset="0"/>
              </a:rPr>
              <a:t>telemedicine </a:t>
            </a:r>
            <a:r>
              <a:rPr lang="en-US" sz="1600" dirty="0">
                <a:solidFill>
                  <a:schemeClr val="bg1"/>
                </a:solidFill>
                <a:latin typeface="Times New Roman" panose="02020603050405020304" pitchFamily="18" charset="0"/>
                <a:cs typeface="Times New Roman" panose="02020603050405020304" pitchFamily="18" charset="0"/>
              </a:rPr>
              <a:t>is considered </a:t>
            </a:r>
            <a:r>
              <a:rPr lang="en-US" sz="1600" dirty="0" smtClean="0">
                <a:solidFill>
                  <a:schemeClr val="bg1"/>
                </a:solidFill>
                <a:latin typeface="Times New Roman" panose="02020603050405020304" pitchFamily="18" charset="0"/>
                <a:cs typeface="Times New Roman" panose="02020603050405020304" pitchFamily="18" charset="0"/>
              </a:rPr>
              <a:t>to be the </a:t>
            </a:r>
            <a:r>
              <a:rPr lang="en-US" sz="1600" dirty="0">
                <a:solidFill>
                  <a:schemeClr val="bg1"/>
                </a:solidFill>
                <a:latin typeface="Times New Roman" panose="02020603050405020304" pitchFamily="18" charset="0"/>
                <a:cs typeface="Times New Roman" panose="02020603050405020304" pitchFamily="18" charset="0"/>
              </a:rPr>
              <a:t>use of telecommunication and information </a:t>
            </a:r>
            <a:r>
              <a:rPr lang="en-US" sz="1600" dirty="0" smtClean="0">
                <a:solidFill>
                  <a:schemeClr val="bg1"/>
                </a:solidFill>
                <a:latin typeface="Times New Roman" panose="02020603050405020304" pitchFamily="18" charset="0"/>
                <a:cs typeface="Times New Roman" panose="02020603050405020304" pitchFamily="18" charset="0"/>
              </a:rPr>
              <a:t>technology to provide a </a:t>
            </a:r>
            <a:r>
              <a:rPr lang="en-US" sz="1600" dirty="0">
                <a:solidFill>
                  <a:schemeClr val="bg1"/>
                </a:solidFill>
                <a:latin typeface="Times New Roman" panose="02020603050405020304" pitchFamily="18" charset="0"/>
                <a:cs typeface="Times New Roman" panose="02020603050405020304" pitchFamily="18" charset="0"/>
              </a:rPr>
              <a:t>medical service </a:t>
            </a:r>
            <a:r>
              <a:rPr lang="en-US" sz="1600" dirty="0" smtClean="0">
                <a:solidFill>
                  <a:schemeClr val="bg1"/>
                </a:solidFill>
                <a:latin typeface="Times New Roman" panose="02020603050405020304" pitchFamily="18" charset="0"/>
                <a:cs typeface="Times New Roman" panose="02020603050405020304" pitchFamily="18" charset="0"/>
              </a:rPr>
              <a:t>remotely</a:t>
            </a:r>
          </a:p>
          <a:p>
            <a:pPr marL="285750" indent="-285750">
              <a:buFont typeface="Arial" panose="020B0604020202020204" pitchFamily="34" charset="0"/>
              <a:buChar char="•"/>
            </a:pPr>
            <a:r>
              <a:rPr lang="en-US" sz="1600" dirty="0" smtClean="0">
                <a:solidFill>
                  <a:schemeClr val="bg1"/>
                </a:solidFill>
                <a:latin typeface="Times New Roman" panose="02020603050405020304" pitchFamily="18" charset="0"/>
                <a:cs typeface="Times New Roman" panose="02020603050405020304" pitchFamily="18" charset="0"/>
              </a:rPr>
              <a:t>Similar </a:t>
            </a:r>
            <a:r>
              <a:rPr lang="en-US" sz="1600" dirty="0">
                <a:solidFill>
                  <a:schemeClr val="bg1"/>
                </a:solidFill>
                <a:latin typeface="Times New Roman" panose="02020603050405020304" pitchFamily="18" charset="0"/>
                <a:cs typeface="Times New Roman" panose="02020603050405020304" pitchFamily="18" charset="0"/>
              </a:rPr>
              <a:t>to this concept, </a:t>
            </a:r>
            <a:r>
              <a:rPr lang="en-US" sz="1600" dirty="0" smtClean="0">
                <a:solidFill>
                  <a:schemeClr val="bg1"/>
                </a:solidFill>
                <a:latin typeface="Times New Roman" panose="02020603050405020304" pitchFamily="18" charset="0"/>
                <a:cs typeface="Times New Roman" panose="02020603050405020304" pitchFamily="18" charset="0"/>
              </a:rPr>
              <a:t>our motivation behind ERAM </a:t>
            </a:r>
            <a:r>
              <a:rPr lang="en-US" sz="1600" dirty="0">
                <a:solidFill>
                  <a:schemeClr val="bg1"/>
                </a:solidFill>
                <a:latin typeface="Times New Roman" panose="02020603050405020304" pitchFamily="18" charset="0"/>
                <a:cs typeface="Times New Roman" panose="02020603050405020304" pitchFamily="18" charset="0"/>
              </a:rPr>
              <a:t>is to </a:t>
            </a:r>
            <a:r>
              <a:rPr lang="en-US" sz="1600" dirty="0" smtClean="0">
                <a:solidFill>
                  <a:schemeClr val="bg1"/>
                </a:solidFill>
                <a:latin typeface="Times New Roman" panose="02020603050405020304" pitchFamily="18" charset="0"/>
                <a:cs typeface="Times New Roman" panose="02020603050405020304" pitchFamily="18" charset="0"/>
              </a:rPr>
              <a:t>offer </a:t>
            </a:r>
            <a:r>
              <a:rPr lang="en-US" sz="1600" dirty="0">
                <a:solidFill>
                  <a:schemeClr val="bg1"/>
                </a:solidFill>
                <a:latin typeface="Times New Roman" panose="02020603050405020304" pitchFamily="18" charset="0"/>
                <a:cs typeface="Times New Roman" panose="02020603050405020304" pitchFamily="18" charset="0"/>
              </a:rPr>
              <a:t>an innovative telehealth service for those struggling with substance abuse and behavioral health issues by providing increased accountability and proactive </a:t>
            </a:r>
            <a:r>
              <a:rPr lang="en-US" sz="1600" dirty="0" smtClean="0">
                <a:solidFill>
                  <a:schemeClr val="bg1"/>
                </a:solidFill>
                <a:latin typeface="Times New Roman" panose="02020603050405020304" pitchFamily="18" charset="0"/>
                <a:cs typeface="Times New Roman" panose="02020603050405020304" pitchFamily="18" charset="0"/>
              </a:rPr>
              <a:t>monitoring</a:t>
            </a:r>
            <a:r>
              <a:rPr lang="en-US" sz="1600" dirty="0">
                <a:solidFill>
                  <a:schemeClr val="bg1"/>
                </a:solidFill>
                <a:latin typeface="Times New Roman" panose="02020603050405020304" pitchFamily="18" charset="0"/>
                <a:cs typeface="Times New Roman" panose="02020603050405020304" pitchFamily="18" charset="0"/>
              </a:rPr>
              <a:t> </a:t>
            </a:r>
            <a:endParaRPr lang="en-US" sz="1600"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solidFill>
                  <a:schemeClr val="bg1"/>
                </a:solidFill>
                <a:latin typeface="Times New Roman" panose="02020603050405020304" pitchFamily="18" charset="0"/>
                <a:cs typeface="Times New Roman" panose="02020603050405020304" pitchFamily="18" charset="0"/>
              </a:rPr>
              <a:t>In </a:t>
            </a:r>
            <a:r>
              <a:rPr lang="en-US" sz="1600" dirty="0">
                <a:solidFill>
                  <a:schemeClr val="bg1"/>
                </a:solidFill>
                <a:latin typeface="Times New Roman" panose="02020603050405020304" pitchFamily="18" charset="0"/>
                <a:cs typeface="Times New Roman" panose="02020603050405020304" pitchFamily="18" charset="0"/>
              </a:rPr>
              <a:t>doing so, we will </a:t>
            </a:r>
            <a:r>
              <a:rPr lang="en-US" sz="1600" dirty="0" smtClean="0">
                <a:solidFill>
                  <a:schemeClr val="bg1"/>
                </a:solidFill>
                <a:latin typeface="Times New Roman" panose="02020603050405020304" pitchFamily="18" charset="0"/>
                <a:cs typeface="Times New Roman" panose="02020603050405020304" pitchFamily="18" charset="0"/>
              </a:rPr>
              <a:t>have </a:t>
            </a:r>
            <a:r>
              <a:rPr lang="en-US" sz="1600" dirty="0">
                <a:solidFill>
                  <a:schemeClr val="bg1"/>
                </a:solidFill>
                <a:latin typeface="Times New Roman" panose="02020603050405020304" pitchFamily="18" charset="0"/>
                <a:cs typeface="Times New Roman" panose="02020603050405020304" pitchFamily="18" charset="0"/>
              </a:rPr>
              <a:t>an effective alternative to </a:t>
            </a:r>
            <a:r>
              <a:rPr lang="en-US" sz="1600" dirty="0" smtClean="0">
                <a:solidFill>
                  <a:schemeClr val="bg1"/>
                </a:solidFill>
                <a:latin typeface="Times New Roman" panose="02020603050405020304" pitchFamily="18" charset="0"/>
                <a:cs typeface="Times New Roman" panose="02020603050405020304" pitchFamily="18" charset="0"/>
              </a:rPr>
              <a:t>incarceration, all from a smartphone</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9458" y="4041120"/>
            <a:ext cx="3744416" cy="2097964"/>
          </a:xfrm>
          <a:prstGeom prst="rect">
            <a:avLst/>
          </a:prstGeom>
          <a:ln>
            <a:noFill/>
          </a:ln>
          <a:effectLst>
            <a:softEdge rad="112500"/>
          </a:effectLst>
        </p:spPr>
      </p:pic>
      <p:sp>
        <p:nvSpPr>
          <p:cNvPr id="19" name="Striped Right Arrow 18"/>
          <p:cNvSpPr/>
          <p:nvPr/>
        </p:nvSpPr>
        <p:spPr>
          <a:xfrm>
            <a:off x="3714918" y="4586046"/>
            <a:ext cx="719770" cy="504056"/>
          </a:xfrm>
          <a:prstGeom prst="stripedRightArrow">
            <a:avLst/>
          </a:prstGeom>
          <a:solidFill>
            <a:srgbClr val="025198"/>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703039" y="5436853"/>
            <a:ext cx="614180" cy="2267743"/>
          </a:xfrm>
          <a:prstGeom prst="rect">
            <a:avLst/>
          </a:prstGeom>
        </p:spPr>
      </p:pic>
    </p:spTree>
    <p:extLst>
      <p:ext uri="{BB962C8B-B14F-4D97-AF65-F5344CB8AC3E}">
        <p14:creationId xmlns:p14="http://schemas.microsoft.com/office/powerpoint/2010/main" val="3976832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ERAM</a:t>
            </a:r>
            <a:br>
              <a:rPr lang="en-US"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(Electronic Remote Accountability Monitoring)</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075240" cy="4205064"/>
          </a:xfrm>
        </p:spPr>
        <p:txBody>
          <a:bodyPr/>
          <a:lstStyle/>
          <a:p>
            <a:r>
              <a:rPr lang="en-US" sz="1600" dirty="0">
                <a:latin typeface="Times New Roman" panose="02020603050405020304" pitchFamily="18" charset="0"/>
                <a:cs typeface="Times New Roman" panose="02020603050405020304" pitchFamily="18" charset="0"/>
              </a:rPr>
              <a:t>ERAM has been </a:t>
            </a:r>
            <a:r>
              <a:rPr lang="en-US" sz="1600" dirty="0" smtClean="0">
                <a:latin typeface="Times New Roman" panose="02020603050405020304" pitchFamily="18" charset="0"/>
                <a:cs typeface="Times New Roman" panose="02020603050405020304" pitchFamily="18" charset="0"/>
              </a:rPr>
              <a:t>developed </a:t>
            </a:r>
            <a:r>
              <a:rPr lang="en-US" sz="1600" dirty="0">
                <a:latin typeface="Times New Roman" panose="02020603050405020304" pitchFamily="18" charset="0"/>
                <a:cs typeface="Times New Roman" panose="02020603050405020304" pitchFamily="18" charset="0"/>
              </a:rPr>
              <a:t>as an evidence-based compliance and red flag </a:t>
            </a:r>
            <a:r>
              <a:rPr lang="en-US" sz="1600" dirty="0" smtClean="0">
                <a:latin typeface="Times New Roman" panose="02020603050405020304" pitchFamily="18" charset="0"/>
                <a:cs typeface="Times New Roman" panose="02020603050405020304" pitchFamily="18" charset="0"/>
              </a:rPr>
              <a:t>technology</a:t>
            </a:r>
          </a:p>
          <a:p>
            <a:r>
              <a:rPr lang="en-US" sz="1600" dirty="0" smtClean="0">
                <a:latin typeface="Times New Roman" panose="02020603050405020304" pitchFamily="18" charset="0"/>
                <a:cs typeface="Times New Roman" panose="02020603050405020304" pitchFamily="18" charset="0"/>
              </a:rPr>
              <a:t>We provide the client with a locked down smartphone that is side-loaded with our patented software. The device is completely stripped of any functionality other than that used by our administers through ERAM’s specialized tests (no games / calls / texts)</a:t>
            </a:r>
          </a:p>
          <a:p>
            <a:r>
              <a:rPr lang="en-US" sz="1600" dirty="0" smtClean="0">
                <a:latin typeface="Times New Roman" panose="02020603050405020304" pitchFamily="18" charset="0"/>
                <a:cs typeface="Times New Roman" panose="02020603050405020304" pitchFamily="18" charset="0"/>
              </a:rPr>
              <a:t>Our Remote </a:t>
            </a:r>
            <a:r>
              <a:rPr lang="en-US" sz="1600" dirty="0">
                <a:latin typeface="Times New Roman" panose="02020603050405020304" pitchFamily="18" charset="0"/>
                <a:cs typeface="Times New Roman" panose="02020603050405020304" pitchFamily="18" charset="0"/>
              </a:rPr>
              <a:t>Medication Compliance </a:t>
            </a:r>
            <a:r>
              <a:rPr lang="en-US" sz="1600" dirty="0" smtClean="0">
                <a:latin typeface="Times New Roman" panose="02020603050405020304" pitchFamily="18" charset="0"/>
                <a:cs typeface="Times New Roman" panose="02020603050405020304" pitchFamily="18" charset="0"/>
              </a:rPr>
              <a:t>division utilizes web-based </a:t>
            </a:r>
            <a:r>
              <a:rPr lang="en-US" sz="1600" dirty="0">
                <a:latin typeface="Times New Roman" panose="02020603050405020304" pitchFamily="18" charset="0"/>
                <a:cs typeface="Times New Roman" panose="02020603050405020304" pitchFamily="18" charset="0"/>
              </a:rPr>
              <a:t>secure software </a:t>
            </a:r>
            <a:r>
              <a:rPr lang="en-US" sz="1600" dirty="0" smtClean="0">
                <a:latin typeface="Times New Roman" panose="02020603050405020304" pitchFamily="18" charset="0"/>
                <a:cs typeface="Times New Roman" panose="02020603050405020304" pitchFamily="18" charset="0"/>
              </a:rPr>
              <a:t>that is </a:t>
            </a:r>
            <a:r>
              <a:rPr lang="en-US" sz="1600" dirty="0">
                <a:latin typeface="Times New Roman" panose="02020603050405020304" pitchFamily="18" charset="0"/>
                <a:cs typeface="Times New Roman" panose="02020603050405020304" pitchFamily="18" charset="0"/>
              </a:rPr>
              <a:t>both HIPAA compliant and “telehealth” </a:t>
            </a:r>
            <a:r>
              <a:rPr lang="en-US" sz="1600" dirty="0" smtClean="0">
                <a:latin typeface="Times New Roman" panose="02020603050405020304" pitchFamily="18" charset="0"/>
                <a:cs typeface="Times New Roman" panose="02020603050405020304" pitchFamily="18" charset="0"/>
              </a:rPr>
              <a:t>billable </a:t>
            </a:r>
          </a:p>
          <a:p>
            <a:r>
              <a:rPr lang="en-US" sz="1600" dirty="0" smtClean="0">
                <a:latin typeface="Times New Roman" panose="02020603050405020304" pitchFamily="18" charset="0"/>
                <a:cs typeface="Times New Roman" panose="02020603050405020304" pitchFamily="18" charset="0"/>
              </a:rPr>
              <a:t>Through this software, we are able to generate live </a:t>
            </a:r>
            <a:r>
              <a:rPr lang="en-US" sz="1600" dirty="0">
                <a:latin typeface="Times New Roman" panose="02020603050405020304" pitchFamily="18" charset="0"/>
                <a:cs typeface="Times New Roman" panose="02020603050405020304" pitchFamily="18" charset="0"/>
              </a:rPr>
              <a:t>client </a:t>
            </a:r>
            <a:r>
              <a:rPr lang="en-US" sz="1600" dirty="0" smtClean="0">
                <a:latin typeface="Times New Roman" panose="02020603050405020304" pitchFamily="18" charset="0"/>
                <a:cs typeface="Times New Roman" panose="02020603050405020304" pitchFamily="18" charset="0"/>
              </a:rPr>
              <a:t>interaction</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 2-way </a:t>
            </a:r>
            <a:r>
              <a:rPr lang="en-US" sz="1600" dirty="0" smtClean="0">
                <a:latin typeface="Times New Roman" panose="02020603050405020304" pitchFamily="18" charset="0"/>
                <a:cs typeface="Times New Roman" panose="02020603050405020304" pitchFamily="18" charset="0"/>
              </a:rPr>
              <a:t>communication to provide the following:</a:t>
            </a:r>
            <a:endParaRPr lang="en-US"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Prescription Validation</a:t>
            </a:r>
          </a:p>
          <a:p>
            <a:pPr lvl="1">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Proper Dosage &amp; Intake Confirmation</a:t>
            </a:r>
          </a:p>
          <a:p>
            <a:pPr lvl="1">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Instantly Result Notification</a:t>
            </a:r>
          </a:p>
          <a:p>
            <a:pPr marL="457200" lvl="1" indent="0">
              <a:buNone/>
            </a:pPr>
            <a:endParaRPr lang="en-US" sz="1200" dirty="0">
              <a:latin typeface="Times New Roman" panose="02020603050405020304" pitchFamily="18" charset="0"/>
              <a:cs typeface="Times New Roman" panose="02020603050405020304" pitchFamily="18" charset="0"/>
            </a:endParaRPr>
          </a:p>
          <a:p>
            <a:endParaRPr lang="en-US" dirty="0"/>
          </a:p>
        </p:txBody>
      </p:sp>
      <p:pic>
        <p:nvPicPr>
          <p:cNvPr id="6" name="Picture 5"/>
          <p:cNvPicPr>
            <a:picLocks noChangeAspect="1"/>
          </p:cNvPicPr>
          <p:nvPr/>
        </p:nvPicPr>
        <p:blipFill>
          <a:blip r:embed="rId2"/>
          <a:stretch>
            <a:fillRect/>
          </a:stretch>
        </p:blipFill>
        <p:spPr>
          <a:xfrm>
            <a:off x="7038021" y="3807766"/>
            <a:ext cx="1944216" cy="2364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03039" y="5436853"/>
            <a:ext cx="614180" cy="2267743"/>
          </a:xfrm>
          <a:prstGeom prst="rect">
            <a:avLst/>
          </a:prstGeom>
        </p:spPr>
      </p:pic>
    </p:spTree>
    <p:extLst>
      <p:ext uri="{BB962C8B-B14F-4D97-AF65-F5344CB8AC3E}">
        <p14:creationId xmlns:p14="http://schemas.microsoft.com/office/powerpoint/2010/main" val="2395079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lstStyle/>
          <a:p>
            <a:r>
              <a:rPr lang="en-US" sz="3200" dirty="0" smtClean="0">
                <a:latin typeface="Times New Roman" panose="02020603050405020304" pitchFamily="18" charset="0"/>
                <a:cs typeface="Times New Roman" panose="02020603050405020304" pitchFamily="18" charset="0"/>
              </a:rPr>
              <a:t>ERAM &amp; Medication Compliance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When </a:t>
            </a:r>
            <a:r>
              <a:rPr lang="en-US" sz="1600" dirty="0">
                <a:latin typeface="Times New Roman" panose="02020603050405020304" pitchFamily="18" charset="0"/>
                <a:cs typeface="Times New Roman" panose="02020603050405020304" pitchFamily="18" charset="0"/>
              </a:rPr>
              <a:t>overseeing those who take medication, especially individuals whom you suspect may be abusing them, it is important to be able to identify and confirm drug compliance, diversion or abuse.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Thanks </a:t>
            </a:r>
            <a:r>
              <a:rPr lang="en-US" sz="1600" dirty="0">
                <a:latin typeface="Times New Roman" panose="02020603050405020304" pitchFamily="18" charset="0"/>
                <a:cs typeface="Times New Roman" panose="02020603050405020304" pitchFamily="18" charset="0"/>
              </a:rPr>
              <a:t>to ERAM, we are able observe medication intake in real-time. There are a number of different ways that we can monitor this </a:t>
            </a:r>
            <a:r>
              <a:rPr lang="en-US" sz="1600" dirty="0" smtClean="0">
                <a:latin typeface="Times New Roman" panose="02020603050405020304" pitchFamily="18" charset="0"/>
                <a:cs typeface="Times New Roman" panose="02020603050405020304" pitchFamily="18" charset="0"/>
              </a:rPr>
              <a:t>process:</a:t>
            </a:r>
          </a:p>
          <a:p>
            <a:pPr lvl="1" algn="just">
              <a:buFont typeface="+mj-lt"/>
              <a:buAutoNum type="arabicPeriod"/>
            </a:pPr>
            <a:r>
              <a:rPr lang="en-US" sz="1600" b="1" dirty="0" smtClean="0">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Pre-Packaged Medication Monitoring</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lvl="1" algn="just">
              <a:buFont typeface="+mj-lt"/>
              <a:buAutoNum type="arabicPeriod"/>
            </a:pPr>
            <a:r>
              <a:rPr lang="en-US" sz="1600" dirty="0" smtClean="0">
                <a:latin typeface="Times New Roman" panose="02020603050405020304" pitchFamily="18" charset="0"/>
                <a:cs typeface="Times New Roman" panose="02020603050405020304" pitchFamily="18" charset="0"/>
              </a:rPr>
              <a:t>Medication Referencing</a:t>
            </a:r>
          </a:p>
          <a:p>
            <a:pPr lvl="1" algn="just">
              <a:buFont typeface="+mj-lt"/>
              <a:buAutoNum type="arabicPeriod"/>
            </a:pPr>
            <a:r>
              <a:rPr lang="en-US" sz="1600" dirty="0" smtClean="0">
                <a:latin typeface="Times New Roman" panose="02020603050405020304" pitchFamily="18" charset="0"/>
                <a:cs typeface="Times New Roman" panose="02020603050405020304" pitchFamily="18" charset="0"/>
              </a:rPr>
              <a:t>Intake Utilizing Pill Crusher</a:t>
            </a:r>
          </a:p>
          <a:p>
            <a:pPr marL="457200" lvl="1" indent="0">
              <a:buNone/>
            </a:pPr>
            <a:endParaRPr lang="en-US" sz="12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703039" y="5436853"/>
            <a:ext cx="614180" cy="2267743"/>
          </a:xfrm>
          <a:prstGeom prst="rect">
            <a:avLst/>
          </a:prstGeom>
        </p:spPr>
      </p:pic>
    </p:spTree>
    <p:extLst>
      <p:ext uri="{BB962C8B-B14F-4D97-AF65-F5344CB8AC3E}">
        <p14:creationId xmlns:p14="http://schemas.microsoft.com/office/powerpoint/2010/main" val="3690689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1143000"/>
          </a:xfrm>
        </p:spPr>
        <p:txBody>
          <a:bodyPr/>
          <a:lstStyle/>
          <a:p>
            <a:r>
              <a:rPr lang="en-US" dirty="0" smtClean="0">
                <a:latin typeface="Times New Roman" panose="02020603050405020304" pitchFamily="18" charset="0"/>
                <a:cs typeface="Times New Roman" panose="02020603050405020304" pitchFamily="18" charset="0"/>
              </a:rPr>
              <a:t>Pre-Packaged Medication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en-US" sz="1600" dirty="0" smtClean="0">
                <a:latin typeface="Times New Roman" panose="02020603050405020304" pitchFamily="18" charset="0"/>
                <a:cs typeface="Times New Roman" panose="02020603050405020304" pitchFamily="18" charset="0"/>
              </a:rPr>
              <a:t>Pharmacies </a:t>
            </a:r>
            <a:r>
              <a:rPr lang="en-US" sz="1600" dirty="0">
                <a:latin typeface="Times New Roman" panose="02020603050405020304" pitchFamily="18" charset="0"/>
                <a:cs typeface="Times New Roman" panose="02020603050405020304" pitchFamily="18" charset="0"/>
              </a:rPr>
              <a:t>have the capability and resources to package medication(s) based on daily requirements. Pre-packaged medication will reduce preventable medication errors and eliminate the risk of missed medications or incorrect </a:t>
            </a:r>
            <a:r>
              <a:rPr lang="en-US" sz="1600" dirty="0" smtClean="0">
                <a:latin typeface="Times New Roman" panose="02020603050405020304" pitchFamily="18" charset="0"/>
                <a:cs typeface="Times New Roman" panose="02020603050405020304" pitchFamily="18" charset="0"/>
              </a:rPr>
              <a:t>dosing </a:t>
            </a:r>
          </a:p>
          <a:p>
            <a:pPr lvl="0"/>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package generally illustrates the client’s name, date and time of day for which the medication is to be taken. Some packaging can be less or more detailed based on need for the </a:t>
            </a:r>
            <a:r>
              <a:rPr lang="en-US" sz="1600" dirty="0" smtClean="0">
                <a:latin typeface="Times New Roman" panose="02020603050405020304" pitchFamily="18" charset="0"/>
                <a:cs typeface="Times New Roman" panose="02020603050405020304" pitchFamily="18" charset="0"/>
              </a:rPr>
              <a:t>agency </a:t>
            </a:r>
          </a:p>
          <a:p>
            <a:pPr lvl="0"/>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client is instructed to hold the package up to the ERAM camera, and an administrator will take a snapshot of the package and its content validating the prescription intake. The client will then open the package in front of the camera, and continue to take the medications orally with water. Once the medication has been taken, the client will then guide the ERAM camera to their mouth from which they are instructed to lift their tongue, open their cheeks and lips to confirm that the medication has not been tampered </a:t>
            </a:r>
            <a:r>
              <a:rPr lang="en-US" sz="1600" dirty="0" smtClean="0">
                <a:latin typeface="Times New Roman" panose="02020603050405020304" pitchFamily="18" charset="0"/>
                <a:cs typeface="Times New Roman" panose="02020603050405020304" pitchFamily="18" charset="0"/>
              </a:rPr>
              <a:t>with</a:t>
            </a:r>
            <a:endParaRPr lang="en-US" sz="16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1854" y="5701222"/>
            <a:ext cx="2739232" cy="1299496"/>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191" y="5301208"/>
            <a:ext cx="3010243" cy="1693451"/>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1218" y="5693575"/>
            <a:ext cx="2404997" cy="1307143"/>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0" y="4813223"/>
            <a:ext cx="2247900" cy="2114550"/>
          </a:xfrm>
          <a:prstGeom prst="rect">
            <a:avLst/>
          </a:prstGeom>
        </p:spPr>
      </p:pic>
    </p:spTree>
    <p:extLst>
      <p:ext uri="{BB962C8B-B14F-4D97-AF65-F5344CB8AC3E}">
        <p14:creationId xmlns:p14="http://schemas.microsoft.com/office/powerpoint/2010/main" val="1844833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8229600" cy="1143000"/>
          </a:xfrm>
        </p:spPr>
        <p:txBody>
          <a:bodyPr/>
          <a:lstStyle/>
          <a:p>
            <a:r>
              <a:rPr lang="en-US" dirty="0" smtClean="0">
                <a:latin typeface="Times New Roman" panose="02020603050405020304" pitchFamily="18" charset="0"/>
                <a:cs typeface="Times New Roman" panose="02020603050405020304" pitchFamily="18" charset="0"/>
              </a:rPr>
              <a:t>ERAM &amp; Behavioral Health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772817"/>
            <a:ext cx="8661648" cy="4248472"/>
          </a:xfrm>
        </p:spPr>
        <p:txBody>
          <a:bodyPr/>
          <a:lstStyle/>
          <a:p>
            <a:r>
              <a:rPr lang="en-US" sz="1600" dirty="0" smtClean="0">
                <a:latin typeface="Times New Roman" panose="02020603050405020304" pitchFamily="18" charset="0"/>
                <a:cs typeface="Times New Roman" panose="02020603050405020304" pitchFamily="18" charset="0"/>
              </a:rPr>
              <a:t>As mentioned earlier, one of the key components in maintaining a good sense of behavioral health is making sure you are adhering to your medication regimen </a:t>
            </a:r>
          </a:p>
          <a:p>
            <a:r>
              <a:rPr lang="en-US" sz="1600" dirty="0" smtClean="0">
                <a:latin typeface="Times New Roman" panose="02020603050405020304" pitchFamily="18" charset="0"/>
                <a:cs typeface="Times New Roman" panose="02020603050405020304" pitchFamily="18" charset="0"/>
              </a:rPr>
              <a:t>ERAM provides a non-invasive mobile tool to assure that those who are required to take medication in fact are complying. By eliminating excuses such as transportation, travel, work and weather, ERAM can confirm medication compliance anywhere, anytime </a:t>
            </a:r>
          </a:p>
          <a:p>
            <a:r>
              <a:rPr lang="en-US" sz="1600" dirty="0" smtClean="0">
                <a:latin typeface="Times New Roman" panose="02020603050405020304" pitchFamily="18" charset="0"/>
                <a:cs typeface="Times New Roman" panose="02020603050405020304" pitchFamily="18" charset="0"/>
              </a:rPr>
              <a:t>Another unnoticed benefit to ERAM is its proactive monitoring of behavioral health. If someone were to attempt to falsify a test, or not show up at all, any number of supervising officers (which can include family members) are instantly notified. This allows our behavioral health community and public safety officials to react in real time </a:t>
            </a:r>
          </a:p>
          <a:p>
            <a:pPr lvl="1"/>
            <a:r>
              <a:rPr lang="en-US" sz="1400" dirty="0" smtClean="0">
                <a:latin typeface="Times New Roman" panose="02020603050405020304" pitchFamily="18" charset="0"/>
                <a:cs typeface="Times New Roman" panose="02020603050405020304" pitchFamily="18" charset="0"/>
              </a:rPr>
              <a:t>90% of recent school shootings dating back over a decade have been commonly linked to those having been subscribed antidepressants but failing to take them according to regimen. It is not confirmed to be believed that it is the sole contributor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045946"/>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11077</TotalTime>
  <Words>1146</Words>
  <Application>Microsoft Office PowerPoint</Application>
  <PresentationFormat>On-screen Show (4:3)</PresentationFormat>
  <Paragraphs>68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Times New Roman</vt:lpstr>
      <vt:lpstr>Wingdings</vt:lpstr>
      <vt:lpstr>Diseño predeterminado</vt:lpstr>
      <vt:lpstr>Medication Compliance &amp; ERAM</vt:lpstr>
      <vt:lpstr>Medication Compliance</vt:lpstr>
      <vt:lpstr>Behavioral Health</vt:lpstr>
      <vt:lpstr>Cost</vt:lpstr>
      <vt:lpstr>ERAM “Telemedicine”</vt:lpstr>
      <vt:lpstr>ERAM (Electronic Remote Accountability Monitoring)</vt:lpstr>
      <vt:lpstr>ERAM &amp; Medication Compliance</vt:lpstr>
      <vt:lpstr>Pre-Packaged Medication</vt:lpstr>
      <vt:lpstr>ERAM &amp; Behavioral Health</vt:lpstr>
      <vt:lpstr>ERAM &amp; Cost</vt:lpstr>
      <vt:lpstr>ERAM</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Northam, Sabra (Sabra)</cp:lastModifiedBy>
  <cp:revision>801</cp:revision>
  <dcterms:created xsi:type="dcterms:W3CDTF">2010-05-23T14:28:12Z</dcterms:created>
  <dcterms:modified xsi:type="dcterms:W3CDTF">2015-10-28T12:57:27Z</dcterms:modified>
</cp:coreProperties>
</file>