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9.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0.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1.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2.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3.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drawings/drawing3.xml" ContentType="application/vnd.openxmlformats-officedocument.drawingml.chartshapes+xml"/>
  <Override PartName="/ppt/notesSlides/notesSlide33.xml" ContentType="application/vnd.openxmlformats-officedocument.presentationml.notesSlide+xml"/>
  <Override PartName="/ppt/tags/tag3.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 id="2147483693" r:id="rId3"/>
    <p:sldMasterId id="2147483705" r:id="rId4"/>
    <p:sldMasterId id="2147483722" r:id="rId5"/>
    <p:sldMasterId id="2147483734" r:id="rId6"/>
    <p:sldMasterId id="2147483750" r:id="rId7"/>
    <p:sldMasterId id="2147483777" r:id="rId8"/>
    <p:sldMasterId id="2147483789" r:id="rId9"/>
    <p:sldMasterId id="2147483816" r:id="rId10"/>
    <p:sldMasterId id="2147483829" r:id="rId11"/>
    <p:sldMasterId id="2147483858" r:id="rId12"/>
    <p:sldMasterId id="2147483872" r:id="rId13"/>
    <p:sldMasterId id="2147483888" r:id="rId14"/>
  </p:sldMasterIdLst>
  <p:notesMasterIdLst>
    <p:notesMasterId r:id="rId84"/>
  </p:notesMasterIdLst>
  <p:sldIdLst>
    <p:sldId id="257" r:id="rId15"/>
    <p:sldId id="376" r:id="rId16"/>
    <p:sldId id="345" r:id="rId17"/>
    <p:sldId id="363" r:id="rId18"/>
    <p:sldId id="387" r:id="rId19"/>
    <p:sldId id="388" r:id="rId20"/>
    <p:sldId id="357" r:id="rId21"/>
    <p:sldId id="350" r:id="rId22"/>
    <p:sldId id="356" r:id="rId23"/>
    <p:sldId id="368" r:id="rId24"/>
    <p:sldId id="374" r:id="rId25"/>
    <p:sldId id="365" r:id="rId26"/>
    <p:sldId id="381" r:id="rId27"/>
    <p:sldId id="382" r:id="rId28"/>
    <p:sldId id="352" r:id="rId29"/>
    <p:sldId id="327" r:id="rId30"/>
    <p:sldId id="286" r:id="rId31"/>
    <p:sldId id="288" r:id="rId32"/>
    <p:sldId id="373" r:id="rId33"/>
    <p:sldId id="301" r:id="rId34"/>
    <p:sldId id="331" r:id="rId35"/>
    <p:sldId id="370" r:id="rId36"/>
    <p:sldId id="371" r:id="rId37"/>
    <p:sldId id="292" r:id="rId38"/>
    <p:sldId id="293" r:id="rId39"/>
    <p:sldId id="289" r:id="rId40"/>
    <p:sldId id="294" r:id="rId41"/>
    <p:sldId id="353" r:id="rId42"/>
    <p:sldId id="295" r:id="rId43"/>
    <p:sldId id="355" r:id="rId44"/>
    <p:sldId id="275" r:id="rId45"/>
    <p:sldId id="263" r:id="rId46"/>
    <p:sldId id="343" r:id="rId47"/>
    <p:sldId id="362" r:id="rId48"/>
    <p:sldId id="367" r:id="rId49"/>
    <p:sldId id="384" r:id="rId50"/>
    <p:sldId id="333" r:id="rId51"/>
    <p:sldId id="334" r:id="rId52"/>
    <p:sldId id="278" r:id="rId53"/>
    <p:sldId id="297" r:id="rId54"/>
    <p:sldId id="298" r:id="rId55"/>
    <p:sldId id="267" r:id="rId56"/>
    <p:sldId id="268" r:id="rId57"/>
    <p:sldId id="386" r:id="rId58"/>
    <p:sldId id="277" r:id="rId59"/>
    <p:sldId id="358" r:id="rId60"/>
    <p:sldId id="307" r:id="rId61"/>
    <p:sldId id="302" r:id="rId62"/>
    <p:sldId id="303" r:id="rId63"/>
    <p:sldId id="304" r:id="rId64"/>
    <p:sldId id="305" r:id="rId65"/>
    <p:sldId id="306" r:id="rId66"/>
    <p:sldId id="309" r:id="rId67"/>
    <p:sldId id="310" r:id="rId68"/>
    <p:sldId id="311" r:id="rId69"/>
    <p:sldId id="312" r:id="rId70"/>
    <p:sldId id="318" r:id="rId71"/>
    <p:sldId id="319" r:id="rId72"/>
    <p:sldId id="320" r:id="rId73"/>
    <p:sldId id="317" r:id="rId74"/>
    <p:sldId id="321" r:id="rId75"/>
    <p:sldId id="322" r:id="rId76"/>
    <p:sldId id="340" r:id="rId77"/>
    <p:sldId id="336" r:id="rId78"/>
    <p:sldId id="377" r:id="rId79"/>
    <p:sldId id="380" r:id="rId80"/>
    <p:sldId id="375" r:id="rId81"/>
    <p:sldId id="324" r:id="rId82"/>
    <p:sldId id="325" r:id="rId8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992" autoAdjust="0"/>
  </p:normalViewPr>
  <p:slideViewPr>
    <p:cSldViewPr snapToGrid="0" snapToObjects="1">
      <p:cViewPr>
        <p:scale>
          <a:sx n="75" d="100"/>
          <a:sy n="75" d="100"/>
        </p:scale>
        <p:origin x="-1740" y="-3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slide" Target="slides/slide62.xml"/><Relationship Id="rId8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Documents%20and%20Settings\ad574\Desktop\LFT%20paper\LFT%20table%20sample%20-%20do%20it%20today.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Documents%20and%20Settings\ad574\Desktop\LFT%20paper\LFT%20table%20sample%20-%20do%20it%20today.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Documents%20and%20Settings\ad574\Desktop\LFT%20paper\LFT%20table%20sample%20-%20do%20it%20today.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4.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Non-BPN</c:v>
                </c:pt>
              </c:strCache>
            </c:strRef>
          </c:tx>
          <c:spPr>
            <a:solidFill>
              <a:srgbClr val="FF0000"/>
            </a:solidFill>
          </c:spPr>
          <c:invertIfNegative val="0"/>
          <c:cat>
            <c:strRef>
              <c:f>Sheet1!$A$2:$A$5</c:f>
              <c:strCache>
                <c:ptCount val="3"/>
                <c:pt idx="0">
                  <c:v>Baseline</c:v>
                </c:pt>
                <c:pt idx="1">
                  <c:v>3 month</c:v>
                </c:pt>
                <c:pt idx="2">
                  <c:v>6 month</c:v>
                </c:pt>
              </c:strCache>
            </c:strRef>
          </c:cat>
          <c:val>
            <c:numRef>
              <c:f>Sheet1!$B$2:$B$5</c:f>
              <c:numCache>
                <c:formatCode>General</c:formatCode>
                <c:ptCount val="4"/>
                <c:pt idx="0">
                  <c:v>48</c:v>
                </c:pt>
                <c:pt idx="1">
                  <c:v>46</c:v>
                </c:pt>
                <c:pt idx="2">
                  <c:v>55</c:v>
                </c:pt>
              </c:numCache>
            </c:numRef>
          </c:val>
        </c:ser>
        <c:ser>
          <c:idx val="1"/>
          <c:order val="1"/>
          <c:tx>
            <c:strRef>
              <c:f>Sheet1!$C$1</c:f>
              <c:strCache>
                <c:ptCount val="1"/>
                <c:pt idx="0">
                  <c:v>BPN Not retained</c:v>
                </c:pt>
              </c:strCache>
            </c:strRef>
          </c:tx>
          <c:spPr>
            <a:solidFill>
              <a:srgbClr val="7DF609"/>
            </a:solidFill>
          </c:spPr>
          <c:invertIfNegative val="0"/>
          <c:cat>
            <c:strRef>
              <c:f>Sheet1!$A$2:$A$5</c:f>
              <c:strCache>
                <c:ptCount val="3"/>
                <c:pt idx="0">
                  <c:v>Baseline</c:v>
                </c:pt>
                <c:pt idx="1">
                  <c:v>3 month</c:v>
                </c:pt>
                <c:pt idx="2">
                  <c:v>6 month</c:v>
                </c:pt>
              </c:strCache>
            </c:strRef>
          </c:cat>
          <c:val>
            <c:numRef>
              <c:f>Sheet1!$C$2:$C$5</c:f>
              <c:numCache>
                <c:formatCode>General</c:formatCode>
                <c:ptCount val="4"/>
                <c:pt idx="0">
                  <c:v>58</c:v>
                </c:pt>
                <c:pt idx="1">
                  <c:v>43</c:v>
                </c:pt>
                <c:pt idx="2">
                  <c:v>49</c:v>
                </c:pt>
              </c:numCache>
            </c:numRef>
          </c:val>
        </c:ser>
        <c:ser>
          <c:idx val="2"/>
          <c:order val="2"/>
          <c:tx>
            <c:strRef>
              <c:f>Sheet1!$D$1</c:f>
              <c:strCache>
                <c:ptCount val="1"/>
                <c:pt idx="0">
                  <c:v>BPN retained 24 wks</c:v>
                </c:pt>
              </c:strCache>
            </c:strRef>
          </c:tx>
          <c:spPr>
            <a:solidFill>
              <a:schemeClr val="tx2"/>
            </a:solidFill>
          </c:spPr>
          <c:invertIfNegative val="0"/>
          <c:cat>
            <c:strRef>
              <c:f>Sheet1!$A$2:$A$5</c:f>
              <c:strCache>
                <c:ptCount val="3"/>
                <c:pt idx="0">
                  <c:v>Baseline</c:v>
                </c:pt>
                <c:pt idx="1">
                  <c:v>3 month</c:v>
                </c:pt>
                <c:pt idx="2">
                  <c:v>6 month</c:v>
                </c:pt>
              </c:strCache>
            </c:strRef>
          </c:cat>
          <c:val>
            <c:numRef>
              <c:f>Sheet1!$D$2:$D$5</c:f>
              <c:numCache>
                <c:formatCode>General</c:formatCode>
                <c:ptCount val="4"/>
                <c:pt idx="0">
                  <c:v>59</c:v>
                </c:pt>
                <c:pt idx="1">
                  <c:v>77</c:v>
                </c:pt>
                <c:pt idx="2">
                  <c:v>82</c:v>
                </c:pt>
              </c:numCache>
            </c:numRef>
          </c:val>
        </c:ser>
        <c:dLbls>
          <c:showLegendKey val="0"/>
          <c:showVal val="0"/>
          <c:showCatName val="0"/>
          <c:showSerName val="0"/>
          <c:showPercent val="0"/>
          <c:showBubbleSize val="0"/>
        </c:dLbls>
        <c:gapWidth val="150"/>
        <c:axId val="75255168"/>
        <c:axId val="76874880"/>
      </c:barChart>
      <c:catAx>
        <c:axId val="75255168"/>
        <c:scaling>
          <c:orientation val="minMax"/>
        </c:scaling>
        <c:delete val="0"/>
        <c:axPos val="b"/>
        <c:majorTickMark val="out"/>
        <c:minorTickMark val="none"/>
        <c:tickLblPos val="nextTo"/>
        <c:crossAx val="76874880"/>
        <c:crosses val="autoZero"/>
        <c:auto val="1"/>
        <c:lblAlgn val="ctr"/>
        <c:lblOffset val="100"/>
        <c:noMultiLvlLbl val="0"/>
      </c:catAx>
      <c:valAx>
        <c:axId val="76874880"/>
        <c:scaling>
          <c:orientation val="minMax"/>
        </c:scaling>
        <c:delete val="0"/>
        <c:axPos val="l"/>
        <c:majorGridlines/>
        <c:numFmt formatCode="General" sourceLinked="1"/>
        <c:majorTickMark val="out"/>
        <c:minorTickMark val="none"/>
        <c:tickLblPos val="nextTo"/>
        <c:crossAx val="7525516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barChart>
        <c:barDir val="col"/>
        <c:grouping val="stacked"/>
        <c:varyColors val="0"/>
        <c:ser>
          <c:idx val="0"/>
          <c:order val="0"/>
          <c:tx>
            <c:strRef>
              <c:f>Sheet1!$B$1</c:f>
              <c:strCache>
                <c:ptCount val="1"/>
                <c:pt idx="0">
                  <c:v>30 Days </c:v>
                </c:pt>
              </c:strCache>
            </c:strRef>
          </c:tx>
          <c:spPr>
            <a:solidFill>
              <a:srgbClr val="FF6600"/>
            </a:solidFill>
          </c:spPr>
          <c:invertIfNegative val="0"/>
          <c:cat>
            <c:strRef>
              <c:f>Sheet1!$A$2:$A$6</c:f>
              <c:strCache>
                <c:ptCount val="5"/>
                <c:pt idx="0">
                  <c:v>Buprenorphine</c:v>
                </c:pt>
                <c:pt idx="1">
                  <c:v>Methadone</c:v>
                </c:pt>
                <c:pt idx="2">
                  <c:v>ReVia</c:v>
                </c:pt>
                <c:pt idx="3">
                  <c:v>XR-NTX</c:v>
                </c:pt>
                <c:pt idx="4">
                  <c:v>Other</c:v>
                </c:pt>
              </c:strCache>
            </c:strRef>
          </c:cat>
          <c:val>
            <c:numRef>
              <c:f>Sheet1!$B$2:$B$6</c:f>
              <c:numCache>
                <c:formatCode>General</c:formatCode>
                <c:ptCount val="5"/>
                <c:pt idx="0">
                  <c:v>27</c:v>
                </c:pt>
                <c:pt idx="1">
                  <c:v>28</c:v>
                </c:pt>
                <c:pt idx="2">
                  <c:v>0</c:v>
                </c:pt>
                <c:pt idx="3">
                  <c:v>0</c:v>
                </c:pt>
                <c:pt idx="4">
                  <c:v>0</c:v>
                </c:pt>
              </c:numCache>
            </c:numRef>
          </c:val>
        </c:ser>
        <c:ser>
          <c:idx val="1"/>
          <c:order val="1"/>
          <c:tx>
            <c:strRef>
              <c:f>Sheet1!$C$1</c:f>
              <c:strCache>
                <c:ptCount val="1"/>
                <c:pt idx="0">
                  <c:v>Lifetime</c:v>
                </c:pt>
              </c:strCache>
            </c:strRef>
          </c:tx>
          <c:spPr>
            <a:solidFill>
              <a:srgbClr val="008000"/>
            </a:solidFill>
          </c:spPr>
          <c:invertIfNegative val="0"/>
          <c:cat>
            <c:strRef>
              <c:f>Sheet1!$A$2:$A$6</c:f>
              <c:strCache>
                <c:ptCount val="5"/>
                <c:pt idx="0">
                  <c:v>Buprenorphine</c:v>
                </c:pt>
                <c:pt idx="1">
                  <c:v>Methadone</c:v>
                </c:pt>
                <c:pt idx="2">
                  <c:v>ReVia</c:v>
                </c:pt>
                <c:pt idx="3">
                  <c:v>XR-NTX</c:v>
                </c:pt>
                <c:pt idx="4">
                  <c:v>Other</c:v>
                </c:pt>
              </c:strCache>
            </c:strRef>
          </c:cat>
          <c:val>
            <c:numRef>
              <c:f>Sheet1!$C$2:$C$6</c:f>
              <c:numCache>
                <c:formatCode>General</c:formatCode>
                <c:ptCount val="5"/>
                <c:pt idx="0">
                  <c:v>33</c:v>
                </c:pt>
                <c:pt idx="1">
                  <c:v>56</c:v>
                </c:pt>
                <c:pt idx="2">
                  <c:v>3</c:v>
                </c:pt>
                <c:pt idx="3">
                  <c:v>0</c:v>
                </c:pt>
                <c:pt idx="4">
                  <c:v>2</c:v>
                </c:pt>
              </c:numCache>
            </c:numRef>
          </c:val>
        </c:ser>
        <c:dLbls>
          <c:showLegendKey val="0"/>
          <c:showVal val="0"/>
          <c:showCatName val="0"/>
          <c:showSerName val="0"/>
          <c:showPercent val="0"/>
          <c:showBubbleSize val="0"/>
        </c:dLbls>
        <c:gapWidth val="150"/>
        <c:overlap val="100"/>
        <c:axId val="79310848"/>
        <c:axId val="79312384"/>
      </c:barChart>
      <c:catAx>
        <c:axId val="79310848"/>
        <c:scaling>
          <c:orientation val="minMax"/>
        </c:scaling>
        <c:delete val="0"/>
        <c:axPos val="b"/>
        <c:numFmt formatCode="General" sourceLinked="0"/>
        <c:majorTickMark val="out"/>
        <c:minorTickMark val="none"/>
        <c:tickLblPos val="nextTo"/>
        <c:crossAx val="79312384"/>
        <c:crosses val="autoZero"/>
        <c:auto val="1"/>
        <c:lblAlgn val="ctr"/>
        <c:lblOffset val="100"/>
        <c:noMultiLvlLbl val="0"/>
      </c:catAx>
      <c:valAx>
        <c:axId val="79312384"/>
        <c:scaling>
          <c:orientation val="minMax"/>
        </c:scaling>
        <c:delete val="0"/>
        <c:axPos val="l"/>
        <c:majorGridlines/>
        <c:numFmt formatCode="General" sourceLinked="1"/>
        <c:majorTickMark val="out"/>
        <c:minorTickMark val="none"/>
        <c:tickLblPos val="nextTo"/>
        <c:crossAx val="7931084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7.2879483814523194E-2"/>
          <c:y val="2.8214768879020899E-2"/>
          <c:w val="0.91876956352678096"/>
          <c:h val="0.78764121580313395"/>
        </c:manualLayout>
      </c:layout>
      <c:barChart>
        <c:barDir val="col"/>
        <c:grouping val="clustered"/>
        <c:varyColors val="0"/>
        <c:ser>
          <c:idx val="0"/>
          <c:order val="0"/>
          <c:tx>
            <c:strRef>
              <c:f>Sheet1!$B$1</c:f>
              <c:strCache>
                <c:ptCount val="1"/>
                <c:pt idx="0">
                  <c:v>Baseline (N=74)</c:v>
                </c:pt>
              </c:strCache>
            </c:strRef>
          </c:tx>
          <c:spPr>
            <a:solidFill>
              <a:srgbClr val="FF6600"/>
            </a:solidFill>
          </c:spPr>
          <c:invertIfNegative val="0"/>
          <c:dLbls>
            <c:numFmt formatCode="General"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VL &lt;50</c:v>
                </c:pt>
                <c:pt idx="1">
                  <c:v>VL&lt;400</c:v>
                </c:pt>
                <c:pt idx="2">
                  <c:v>AST</c:v>
                </c:pt>
                <c:pt idx="3">
                  <c:v>ALT</c:v>
                </c:pt>
                <c:pt idx="4">
                  <c:v>Adherence (%)</c:v>
                </c:pt>
                <c:pt idx="5">
                  <c:v>Opioid Neg Screen</c:v>
                </c:pt>
              </c:strCache>
            </c:strRef>
          </c:cat>
          <c:val>
            <c:numRef>
              <c:f>Sheet1!$B$2:$B$7</c:f>
              <c:numCache>
                <c:formatCode>General</c:formatCode>
                <c:ptCount val="6"/>
                <c:pt idx="0">
                  <c:v>34</c:v>
                </c:pt>
                <c:pt idx="1">
                  <c:v>65</c:v>
                </c:pt>
                <c:pt idx="2">
                  <c:v>88</c:v>
                </c:pt>
                <c:pt idx="3">
                  <c:v>83</c:v>
                </c:pt>
                <c:pt idx="4">
                  <c:v>51</c:v>
                </c:pt>
                <c:pt idx="5">
                  <c:v>82</c:v>
                </c:pt>
              </c:numCache>
            </c:numRef>
          </c:val>
        </c:ser>
        <c:ser>
          <c:idx val="1"/>
          <c:order val="1"/>
          <c:tx>
            <c:strRef>
              <c:f>Sheet1!$C$1</c:f>
              <c:strCache>
                <c:ptCount val="1"/>
                <c:pt idx="0">
                  <c:v>3 months (N=45)</c:v>
                </c:pt>
              </c:strCache>
            </c:strRef>
          </c:tx>
          <c:spPr>
            <a:solidFill>
              <a:srgbClr val="008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VL &lt;50</c:v>
                </c:pt>
                <c:pt idx="1">
                  <c:v>VL&lt;400</c:v>
                </c:pt>
                <c:pt idx="2">
                  <c:v>AST</c:v>
                </c:pt>
                <c:pt idx="3">
                  <c:v>ALT</c:v>
                </c:pt>
                <c:pt idx="4">
                  <c:v>Adherence (%)</c:v>
                </c:pt>
                <c:pt idx="5">
                  <c:v>Opioid Neg Screen</c:v>
                </c:pt>
              </c:strCache>
            </c:strRef>
          </c:cat>
          <c:val>
            <c:numRef>
              <c:f>Sheet1!$C$2:$C$7</c:f>
              <c:numCache>
                <c:formatCode>General</c:formatCode>
                <c:ptCount val="6"/>
                <c:pt idx="0">
                  <c:v>67</c:v>
                </c:pt>
                <c:pt idx="1">
                  <c:v>87</c:v>
                </c:pt>
                <c:pt idx="2">
                  <c:v>77</c:v>
                </c:pt>
                <c:pt idx="3">
                  <c:v>74</c:v>
                </c:pt>
                <c:pt idx="4">
                  <c:v>94</c:v>
                </c:pt>
                <c:pt idx="5">
                  <c:v>78</c:v>
                </c:pt>
              </c:numCache>
            </c:numRef>
          </c:val>
        </c:ser>
        <c:dLbls>
          <c:showLegendKey val="0"/>
          <c:showVal val="0"/>
          <c:showCatName val="0"/>
          <c:showSerName val="0"/>
          <c:showPercent val="0"/>
          <c:showBubbleSize val="0"/>
        </c:dLbls>
        <c:gapWidth val="150"/>
        <c:axId val="79481472"/>
        <c:axId val="80028032"/>
      </c:barChart>
      <c:catAx>
        <c:axId val="79481472"/>
        <c:scaling>
          <c:orientation val="minMax"/>
        </c:scaling>
        <c:delete val="0"/>
        <c:axPos val="b"/>
        <c:numFmt formatCode="General" sourceLinked="0"/>
        <c:majorTickMark val="out"/>
        <c:minorTickMark val="none"/>
        <c:tickLblPos val="nextTo"/>
        <c:crossAx val="80028032"/>
        <c:crosses val="autoZero"/>
        <c:auto val="1"/>
        <c:lblAlgn val="ctr"/>
        <c:lblOffset val="100"/>
        <c:noMultiLvlLbl val="0"/>
      </c:catAx>
      <c:valAx>
        <c:axId val="80028032"/>
        <c:scaling>
          <c:orientation val="minMax"/>
        </c:scaling>
        <c:delete val="0"/>
        <c:axPos val="l"/>
        <c:majorGridlines/>
        <c:numFmt formatCode="General" sourceLinked="1"/>
        <c:majorTickMark val="out"/>
        <c:minorTickMark val="none"/>
        <c:tickLblPos val="nextTo"/>
        <c:crossAx val="79481472"/>
        <c:crosses val="autoZero"/>
        <c:crossBetween val="between"/>
      </c:valAx>
    </c:plotArea>
    <c:legend>
      <c:legendPos val="r"/>
      <c:layout>
        <c:manualLayout>
          <c:xMode val="edge"/>
          <c:yMode val="edge"/>
          <c:x val="6.4306922572178501E-2"/>
          <c:y val="0"/>
          <c:w val="0.247917517254788"/>
          <c:h val="0.193780260025636"/>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1"/>
          <c:order val="0"/>
          <c:tx>
            <c:strRef>
              <c:f>bottom!$A$24</c:f>
              <c:strCache>
                <c:ptCount val="1"/>
                <c:pt idx="0">
                  <c:v>Grades 3, 4</c:v>
                </c:pt>
              </c:strCache>
            </c:strRef>
          </c:tx>
          <c:spPr>
            <a:solidFill>
              <a:schemeClr val="tx1">
                <a:lumMod val="50000"/>
                <a:lumOff val="50000"/>
              </a:schemeClr>
            </a:solidFill>
            <a:ln>
              <a:solidFill>
                <a:schemeClr val="tx1"/>
              </a:solidFill>
            </a:ln>
          </c:spPr>
          <c:invertIfNegative val="0"/>
          <c:cat>
            <c:strRef>
              <c:f>bottom!$B$22:$J$22</c:f>
              <c:strCache>
                <c:ptCount val="9"/>
                <c:pt idx="1">
                  <c:v>XR-NXT</c:v>
                </c:pt>
                <c:pt idx="2">
                  <c:v>Placebo</c:v>
                </c:pt>
                <c:pt idx="4">
                  <c:v>XR-NXT</c:v>
                </c:pt>
                <c:pt idx="5">
                  <c:v>Placebo</c:v>
                </c:pt>
                <c:pt idx="7">
                  <c:v>XR-NXT</c:v>
                </c:pt>
                <c:pt idx="8">
                  <c:v>Placebo</c:v>
                </c:pt>
              </c:strCache>
            </c:strRef>
          </c:cat>
          <c:val>
            <c:numRef>
              <c:f>bottom!$B$24:$J$24</c:f>
              <c:numCache>
                <c:formatCode>General</c:formatCode>
                <c:ptCount val="9"/>
                <c:pt idx="1">
                  <c:v>0</c:v>
                </c:pt>
                <c:pt idx="2">
                  <c:v>0</c:v>
                </c:pt>
                <c:pt idx="4">
                  <c:v>1</c:v>
                </c:pt>
                <c:pt idx="5">
                  <c:v>0</c:v>
                </c:pt>
                <c:pt idx="7">
                  <c:v>1</c:v>
                </c:pt>
                <c:pt idx="8">
                  <c:v>0</c:v>
                </c:pt>
              </c:numCache>
            </c:numRef>
          </c:val>
        </c:ser>
        <c:ser>
          <c:idx val="0"/>
          <c:order val="1"/>
          <c:tx>
            <c:strRef>
              <c:f>bottom!$A$23</c:f>
              <c:strCache>
                <c:ptCount val="1"/>
                <c:pt idx="0">
                  <c:v>&lt; Grade 2</c:v>
                </c:pt>
              </c:strCache>
            </c:strRef>
          </c:tx>
          <c:spPr>
            <a:solidFill>
              <a:schemeClr val="bg1">
                <a:lumMod val="65000"/>
              </a:schemeClr>
            </a:solidFill>
            <a:ln>
              <a:solidFill>
                <a:schemeClr val="tx1"/>
              </a:solidFill>
            </a:ln>
          </c:spPr>
          <c:invertIfNegative val="0"/>
          <c:cat>
            <c:strRef>
              <c:f>bottom!$B$22:$J$22</c:f>
              <c:strCache>
                <c:ptCount val="9"/>
                <c:pt idx="1">
                  <c:v>XR-NXT</c:v>
                </c:pt>
                <c:pt idx="2">
                  <c:v>Placebo</c:v>
                </c:pt>
                <c:pt idx="4">
                  <c:v>XR-NXT</c:v>
                </c:pt>
                <c:pt idx="5">
                  <c:v>Placebo</c:v>
                </c:pt>
                <c:pt idx="7">
                  <c:v>XR-NXT</c:v>
                </c:pt>
                <c:pt idx="8">
                  <c:v>Placebo</c:v>
                </c:pt>
              </c:strCache>
            </c:strRef>
          </c:cat>
          <c:val>
            <c:numRef>
              <c:f>bottom!$B$23:$J$23</c:f>
              <c:numCache>
                <c:formatCode>General</c:formatCode>
                <c:ptCount val="9"/>
                <c:pt idx="1">
                  <c:v>60</c:v>
                </c:pt>
                <c:pt idx="2">
                  <c:v>23</c:v>
                </c:pt>
                <c:pt idx="4">
                  <c:v>34</c:v>
                </c:pt>
                <c:pt idx="5">
                  <c:v>17</c:v>
                </c:pt>
                <c:pt idx="7">
                  <c:v>30</c:v>
                </c:pt>
                <c:pt idx="8">
                  <c:v>12</c:v>
                </c:pt>
              </c:numCache>
            </c:numRef>
          </c:val>
        </c:ser>
        <c:dLbls>
          <c:showLegendKey val="0"/>
          <c:showVal val="0"/>
          <c:showCatName val="0"/>
          <c:showSerName val="0"/>
          <c:showPercent val="0"/>
          <c:showBubbleSize val="0"/>
        </c:dLbls>
        <c:gapWidth val="0"/>
        <c:overlap val="100"/>
        <c:axId val="80231040"/>
        <c:axId val="80241024"/>
      </c:barChart>
      <c:catAx>
        <c:axId val="80231040"/>
        <c:scaling>
          <c:orientation val="minMax"/>
        </c:scaling>
        <c:delete val="0"/>
        <c:axPos val="b"/>
        <c:numFmt formatCode="General" sourceLinked="0"/>
        <c:majorTickMark val="none"/>
        <c:minorTickMark val="none"/>
        <c:tickLblPos val="nextTo"/>
        <c:txPr>
          <a:bodyPr rot="2700000"/>
          <a:lstStyle/>
          <a:p>
            <a:pPr>
              <a:defRPr/>
            </a:pPr>
            <a:endParaRPr lang="en-US"/>
          </a:p>
        </c:txPr>
        <c:crossAx val="80241024"/>
        <c:crosses val="autoZero"/>
        <c:auto val="1"/>
        <c:lblAlgn val="ctr"/>
        <c:lblOffset val="100"/>
        <c:noMultiLvlLbl val="0"/>
      </c:catAx>
      <c:valAx>
        <c:axId val="80241024"/>
        <c:scaling>
          <c:orientation val="minMax"/>
        </c:scaling>
        <c:delete val="0"/>
        <c:axPos val="l"/>
        <c:majorGridlines/>
        <c:numFmt formatCode="0%" sourceLinked="1"/>
        <c:majorTickMark val="out"/>
        <c:minorTickMark val="none"/>
        <c:tickLblPos val="nextTo"/>
        <c:crossAx val="80231040"/>
        <c:crosses val="autoZero"/>
        <c:crossBetween val="between"/>
        <c:majorUnit val="0.2"/>
      </c:valAx>
    </c:plotArea>
    <c:legend>
      <c:legendPos val="r"/>
      <c:layout/>
      <c:overlay val="0"/>
      <c:txPr>
        <a:bodyPr/>
        <a:lstStyle/>
        <a:p>
          <a:pPr>
            <a:defRPr sz="1400"/>
          </a:pPr>
          <a:endParaRPr lang="en-US"/>
        </a:p>
      </c:txPr>
    </c:legend>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1"/>
          <c:order val="0"/>
          <c:tx>
            <c:strRef>
              <c:f>bottom!$A$13</c:f>
              <c:strCache>
                <c:ptCount val="1"/>
                <c:pt idx="0">
                  <c:v>Grades 3, 4</c:v>
                </c:pt>
              </c:strCache>
            </c:strRef>
          </c:tx>
          <c:spPr>
            <a:solidFill>
              <a:schemeClr val="bg1">
                <a:lumMod val="50000"/>
              </a:schemeClr>
            </a:solidFill>
            <a:ln>
              <a:solidFill>
                <a:schemeClr val="tx1"/>
              </a:solidFill>
            </a:ln>
          </c:spPr>
          <c:invertIfNegative val="0"/>
          <c:cat>
            <c:strRef>
              <c:f>bottom!$B$11:$J$11</c:f>
              <c:strCache>
                <c:ptCount val="9"/>
                <c:pt idx="1">
                  <c:v>XR-NXT</c:v>
                </c:pt>
                <c:pt idx="2">
                  <c:v>Placebo</c:v>
                </c:pt>
                <c:pt idx="4">
                  <c:v>XR-NXT</c:v>
                </c:pt>
                <c:pt idx="5">
                  <c:v>Placebo</c:v>
                </c:pt>
                <c:pt idx="7">
                  <c:v>XR-NXT</c:v>
                </c:pt>
                <c:pt idx="8">
                  <c:v>Placebo</c:v>
                </c:pt>
              </c:strCache>
            </c:strRef>
          </c:cat>
          <c:val>
            <c:numRef>
              <c:f>bottom!$B$13:$J$13</c:f>
              <c:numCache>
                <c:formatCode>General</c:formatCode>
                <c:ptCount val="9"/>
                <c:pt idx="1">
                  <c:v>1</c:v>
                </c:pt>
                <c:pt idx="2">
                  <c:v>0</c:v>
                </c:pt>
                <c:pt idx="4">
                  <c:v>2</c:v>
                </c:pt>
                <c:pt idx="5">
                  <c:v>1</c:v>
                </c:pt>
                <c:pt idx="7">
                  <c:v>1</c:v>
                </c:pt>
                <c:pt idx="8">
                  <c:v>0</c:v>
                </c:pt>
              </c:numCache>
            </c:numRef>
          </c:val>
        </c:ser>
        <c:ser>
          <c:idx val="0"/>
          <c:order val="1"/>
          <c:tx>
            <c:strRef>
              <c:f>bottom!$A$12</c:f>
              <c:strCache>
                <c:ptCount val="1"/>
                <c:pt idx="0">
                  <c:v>&lt; Grade 2</c:v>
                </c:pt>
              </c:strCache>
            </c:strRef>
          </c:tx>
          <c:spPr>
            <a:solidFill>
              <a:schemeClr val="bg1">
                <a:lumMod val="75000"/>
              </a:schemeClr>
            </a:solidFill>
            <a:ln>
              <a:solidFill>
                <a:schemeClr val="tx1"/>
              </a:solidFill>
            </a:ln>
          </c:spPr>
          <c:invertIfNegative val="0"/>
          <c:cat>
            <c:strRef>
              <c:f>bottom!$B$11:$J$11</c:f>
              <c:strCache>
                <c:ptCount val="9"/>
                <c:pt idx="1">
                  <c:v>XR-NXT</c:v>
                </c:pt>
                <c:pt idx="2">
                  <c:v>Placebo</c:v>
                </c:pt>
                <c:pt idx="4">
                  <c:v>XR-NXT</c:v>
                </c:pt>
                <c:pt idx="5">
                  <c:v>Placebo</c:v>
                </c:pt>
                <c:pt idx="7">
                  <c:v>XR-NXT</c:v>
                </c:pt>
                <c:pt idx="8">
                  <c:v>Placebo</c:v>
                </c:pt>
              </c:strCache>
            </c:strRef>
          </c:cat>
          <c:val>
            <c:numRef>
              <c:f>bottom!$B$12:$J$12</c:f>
              <c:numCache>
                <c:formatCode>General</c:formatCode>
                <c:ptCount val="9"/>
                <c:pt idx="1">
                  <c:v>59</c:v>
                </c:pt>
                <c:pt idx="2">
                  <c:v>23</c:v>
                </c:pt>
                <c:pt idx="4">
                  <c:v>33</c:v>
                </c:pt>
                <c:pt idx="5">
                  <c:v>16</c:v>
                </c:pt>
                <c:pt idx="7">
                  <c:v>30</c:v>
                </c:pt>
                <c:pt idx="8">
                  <c:v>12</c:v>
                </c:pt>
              </c:numCache>
            </c:numRef>
          </c:val>
        </c:ser>
        <c:dLbls>
          <c:showLegendKey val="0"/>
          <c:showVal val="0"/>
          <c:showCatName val="0"/>
          <c:showSerName val="0"/>
          <c:showPercent val="0"/>
          <c:showBubbleSize val="0"/>
        </c:dLbls>
        <c:gapWidth val="0"/>
        <c:overlap val="100"/>
        <c:axId val="98702080"/>
        <c:axId val="98703616"/>
      </c:barChart>
      <c:catAx>
        <c:axId val="98702080"/>
        <c:scaling>
          <c:orientation val="minMax"/>
        </c:scaling>
        <c:delete val="0"/>
        <c:axPos val="b"/>
        <c:numFmt formatCode="General" sourceLinked="0"/>
        <c:majorTickMark val="none"/>
        <c:minorTickMark val="none"/>
        <c:tickLblPos val="nextTo"/>
        <c:txPr>
          <a:bodyPr rot="2700000"/>
          <a:lstStyle/>
          <a:p>
            <a:pPr>
              <a:defRPr/>
            </a:pPr>
            <a:endParaRPr lang="en-US"/>
          </a:p>
        </c:txPr>
        <c:crossAx val="98703616"/>
        <c:crosses val="autoZero"/>
        <c:auto val="1"/>
        <c:lblAlgn val="ctr"/>
        <c:lblOffset val="100"/>
        <c:noMultiLvlLbl val="0"/>
      </c:catAx>
      <c:valAx>
        <c:axId val="98703616"/>
        <c:scaling>
          <c:orientation val="minMax"/>
          <c:max val="1"/>
        </c:scaling>
        <c:delete val="0"/>
        <c:axPos val="l"/>
        <c:majorGridlines/>
        <c:numFmt formatCode="0%" sourceLinked="1"/>
        <c:majorTickMark val="out"/>
        <c:minorTickMark val="none"/>
        <c:tickLblPos val="nextTo"/>
        <c:crossAx val="98702080"/>
        <c:crosses val="autoZero"/>
        <c:crossBetween val="between"/>
        <c:majorUnit val="0.2"/>
      </c:valAx>
    </c:plotArea>
    <c:legend>
      <c:legendPos val="r"/>
      <c:layout>
        <c:manualLayout>
          <c:xMode val="edge"/>
          <c:yMode val="edge"/>
          <c:x val="0.71445233941136599"/>
          <c:y val="0.243368523751433"/>
          <c:w val="0.23533847335354199"/>
          <c:h val="0.35364599288937598"/>
        </c:manualLayout>
      </c:layout>
      <c:overlay val="0"/>
      <c:txPr>
        <a:bodyPr/>
        <a:lstStyle/>
        <a:p>
          <a:pPr>
            <a:defRPr sz="1400"/>
          </a:pPr>
          <a:endParaRPr lang="en-US"/>
        </a:p>
      </c:txPr>
    </c:legend>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1"/>
          <c:order val="0"/>
          <c:tx>
            <c:strRef>
              <c:f>bottom!$A$42</c:f>
              <c:strCache>
                <c:ptCount val="1"/>
                <c:pt idx="0">
                  <c:v>Grades 3, 4</c:v>
                </c:pt>
              </c:strCache>
            </c:strRef>
          </c:tx>
          <c:spPr>
            <a:solidFill>
              <a:schemeClr val="tx1">
                <a:lumMod val="65000"/>
                <a:lumOff val="35000"/>
              </a:schemeClr>
            </a:solidFill>
            <a:ln>
              <a:solidFill>
                <a:schemeClr val="tx1"/>
              </a:solidFill>
            </a:ln>
          </c:spPr>
          <c:invertIfNegative val="0"/>
          <c:cat>
            <c:strRef>
              <c:f>bottom!$B$40:$J$40</c:f>
              <c:strCache>
                <c:ptCount val="9"/>
                <c:pt idx="1">
                  <c:v>XR-NXT</c:v>
                </c:pt>
                <c:pt idx="2">
                  <c:v>Placebo</c:v>
                </c:pt>
                <c:pt idx="4">
                  <c:v>XR-NXT</c:v>
                </c:pt>
                <c:pt idx="5">
                  <c:v>Placebo</c:v>
                </c:pt>
                <c:pt idx="7">
                  <c:v>XR-NXT</c:v>
                </c:pt>
                <c:pt idx="8">
                  <c:v>Placebo</c:v>
                </c:pt>
              </c:strCache>
            </c:strRef>
          </c:cat>
          <c:val>
            <c:numRef>
              <c:f>bottom!$B$42:$J$42</c:f>
              <c:numCache>
                <c:formatCode>General</c:formatCode>
                <c:ptCount val="9"/>
                <c:pt idx="1">
                  <c:v>0</c:v>
                </c:pt>
                <c:pt idx="2">
                  <c:v>0</c:v>
                </c:pt>
                <c:pt idx="4">
                  <c:v>0</c:v>
                </c:pt>
                <c:pt idx="5">
                  <c:v>0</c:v>
                </c:pt>
                <c:pt idx="7">
                  <c:v>1</c:v>
                </c:pt>
                <c:pt idx="8">
                  <c:v>0</c:v>
                </c:pt>
              </c:numCache>
            </c:numRef>
          </c:val>
        </c:ser>
        <c:ser>
          <c:idx val="0"/>
          <c:order val="1"/>
          <c:tx>
            <c:strRef>
              <c:f>bottom!$A$41</c:f>
              <c:strCache>
                <c:ptCount val="1"/>
                <c:pt idx="0">
                  <c:v>&lt; Grade 2</c:v>
                </c:pt>
              </c:strCache>
            </c:strRef>
          </c:tx>
          <c:spPr>
            <a:solidFill>
              <a:schemeClr val="bg1">
                <a:lumMod val="65000"/>
              </a:schemeClr>
            </a:solidFill>
            <a:ln>
              <a:solidFill>
                <a:schemeClr val="tx1"/>
              </a:solidFill>
            </a:ln>
          </c:spPr>
          <c:invertIfNegative val="0"/>
          <c:cat>
            <c:strRef>
              <c:f>bottom!$B$40:$J$40</c:f>
              <c:strCache>
                <c:ptCount val="9"/>
                <c:pt idx="1">
                  <c:v>XR-NXT</c:v>
                </c:pt>
                <c:pt idx="2">
                  <c:v>Placebo</c:v>
                </c:pt>
                <c:pt idx="4">
                  <c:v>XR-NXT</c:v>
                </c:pt>
                <c:pt idx="5">
                  <c:v>Placebo</c:v>
                </c:pt>
                <c:pt idx="7">
                  <c:v>XR-NXT</c:v>
                </c:pt>
                <c:pt idx="8">
                  <c:v>Placebo</c:v>
                </c:pt>
              </c:strCache>
            </c:strRef>
          </c:cat>
          <c:val>
            <c:numRef>
              <c:f>bottom!$B$41:$J$41</c:f>
              <c:numCache>
                <c:formatCode>General</c:formatCode>
                <c:ptCount val="9"/>
                <c:pt idx="1">
                  <c:v>37</c:v>
                </c:pt>
                <c:pt idx="2">
                  <c:v>18</c:v>
                </c:pt>
                <c:pt idx="4">
                  <c:v>26</c:v>
                </c:pt>
                <c:pt idx="5">
                  <c:v>11</c:v>
                </c:pt>
                <c:pt idx="7">
                  <c:v>22</c:v>
                </c:pt>
                <c:pt idx="8">
                  <c:v>7</c:v>
                </c:pt>
              </c:numCache>
            </c:numRef>
          </c:val>
        </c:ser>
        <c:dLbls>
          <c:showLegendKey val="0"/>
          <c:showVal val="0"/>
          <c:showCatName val="0"/>
          <c:showSerName val="0"/>
          <c:showPercent val="0"/>
          <c:showBubbleSize val="0"/>
        </c:dLbls>
        <c:gapWidth val="0"/>
        <c:overlap val="100"/>
        <c:axId val="98720384"/>
        <c:axId val="98738560"/>
      </c:barChart>
      <c:catAx>
        <c:axId val="98720384"/>
        <c:scaling>
          <c:orientation val="minMax"/>
        </c:scaling>
        <c:delete val="0"/>
        <c:axPos val="b"/>
        <c:numFmt formatCode="General" sourceLinked="0"/>
        <c:majorTickMark val="none"/>
        <c:minorTickMark val="none"/>
        <c:tickLblPos val="nextTo"/>
        <c:txPr>
          <a:bodyPr rot="2700000"/>
          <a:lstStyle/>
          <a:p>
            <a:pPr>
              <a:defRPr/>
            </a:pPr>
            <a:endParaRPr lang="en-US"/>
          </a:p>
        </c:txPr>
        <c:crossAx val="98738560"/>
        <c:crosses val="autoZero"/>
        <c:auto val="1"/>
        <c:lblAlgn val="ctr"/>
        <c:lblOffset val="100"/>
        <c:noMultiLvlLbl val="0"/>
      </c:catAx>
      <c:valAx>
        <c:axId val="98738560"/>
        <c:scaling>
          <c:orientation val="minMax"/>
        </c:scaling>
        <c:delete val="0"/>
        <c:axPos val="l"/>
        <c:majorGridlines/>
        <c:numFmt formatCode="0%" sourceLinked="1"/>
        <c:majorTickMark val="out"/>
        <c:minorTickMark val="none"/>
        <c:tickLblPos val="nextTo"/>
        <c:crossAx val="98720384"/>
        <c:crosses val="autoZero"/>
        <c:crossBetween val="between"/>
        <c:majorUnit val="0.2"/>
      </c:valAx>
    </c:plotArea>
    <c:legend>
      <c:legendPos val="r"/>
      <c:layout>
        <c:manualLayout>
          <c:xMode val="edge"/>
          <c:yMode val="edge"/>
          <c:x val="0.78797536688446201"/>
          <c:y val="0.26701871166026597"/>
          <c:w val="0.18878411849368501"/>
          <c:h val="0.332357955962296"/>
        </c:manualLayout>
      </c:layout>
      <c:overlay val="0"/>
      <c:txPr>
        <a:bodyPr/>
        <a:lstStyle/>
        <a:p>
          <a:pPr>
            <a:defRPr sz="1400"/>
          </a:pPr>
          <a:endParaRPr lang="en-US"/>
        </a:p>
      </c:txPr>
    </c:legend>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4.5527000097210099E-2"/>
          <c:y val="5.2753414024816397E-2"/>
          <c:w val="0.77702926023135999"/>
          <c:h val="0.84646803343288501"/>
        </c:manualLayout>
      </c:layout>
      <c:barChart>
        <c:barDir val="col"/>
        <c:grouping val="clustered"/>
        <c:varyColors val="0"/>
        <c:ser>
          <c:idx val="0"/>
          <c:order val="0"/>
          <c:tx>
            <c:strRef>
              <c:f>Sheet1!$B$1</c:f>
              <c:strCache>
                <c:ptCount val="1"/>
                <c:pt idx="0">
                  <c:v>VL &lt;400</c:v>
                </c:pt>
              </c:strCache>
            </c:strRef>
          </c:tx>
          <c:spPr>
            <a:solidFill>
              <a:srgbClr val="FF6600"/>
            </a:solidFill>
          </c:spPr>
          <c:invertIfNegative val="0"/>
          <c:cat>
            <c:strRef>
              <c:f>Sheet1!$A$2:$A$4</c:f>
              <c:strCache>
                <c:ptCount val="2"/>
                <c:pt idx="0">
                  <c:v>Baseline</c:v>
                </c:pt>
                <c:pt idx="1">
                  <c:v>3 month</c:v>
                </c:pt>
              </c:strCache>
            </c:strRef>
          </c:cat>
          <c:val>
            <c:numRef>
              <c:f>Sheet1!$B$2:$B$4</c:f>
              <c:numCache>
                <c:formatCode>General</c:formatCode>
                <c:ptCount val="3"/>
                <c:pt idx="0">
                  <c:v>68</c:v>
                </c:pt>
                <c:pt idx="1">
                  <c:v>75</c:v>
                </c:pt>
              </c:numCache>
            </c:numRef>
          </c:val>
        </c:ser>
        <c:ser>
          <c:idx val="1"/>
          <c:order val="1"/>
          <c:tx>
            <c:strRef>
              <c:f>Sheet1!$C$1</c:f>
              <c:strCache>
                <c:ptCount val="1"/>
                <c:pt idx="0">
                  <c:v>VL &lt;50</c:v>
                </c:pt>
              </c:strCache>
            </c:strRef>
          </c:tx>
          <c:spPr>
            <a:solidFill>
              <a:srgbClr val="008000"/>
            </a:solidFill>
          </c:spPr>
          <c:invertIfNegative val="0"/>
          <c:cat>
            <c:strRef>
              <c:f>Sheet1!$A$2:$A$4</c:f>
              <c:strCache>
                <c:ptCount val="2"/>
                <c:pt idx="0">
                  <c:v>Baseline</c:v>
                </c:pt>
                <c:pt idx="1">
                  <c:v>3 month</c:v>
                </c:pt>
              </c:strCache>
            </c:strRef>
          </c:cat>
          <c:val>
            <c:numRef>
              <c:f>Sheet1!$C$2:$C$4</c:f>
              <c:numCache>
                <c:formatCode>General</c:formatCode>
                <c:ptCount val="3"/>
                <c:pt idx="0">
                  <c:v>39</c:v>
                </c:pt>
                <c:pt idx="1">
                  <c:v>58</c:v>
                </c:pt>
              </c:numCache>
            </c:numRef>
          </c:val>
        </c:ser>
        <c:dLbls>
          <c:showLegendKey val="0"/>
          <c:showVal val="0"/>
          <c:showCatName val="0"/>
          <c:showSerName val="0"/>
          <c:showPercent val="0"/>
          <c:showBubbleSize val="0"/>
        </c:dLbls>
        <c:gapWidth val="150"/>
        <c:axId val="99882880"/>
        <c:axId val="99884416"/>
      </c:barChart>
      <c:catAx>
        <c:axId val="99882880"/>
        <c:scaling>
          <c:orientation val="minMax"/>
        </c:scaling>
        <c:delete val="0"/>
        <c:axPos val="b"/>
        <c:numFmt formatCode="General" sourceLinked="0"/>
        <c:majorTickMark val="out"/>
        <c:minorTickMark val="none"/>
        <c:tickLblPos val="nextTo"/>
        <c:txPr>
          <a:bodyPr/>
          <a:lstStyle/>
          <a:p>
            <a:pPr>
              <a:defRPr sz="2000"/>
            </a:pPr>
            <a:endParaRPr lang="en-US"/>
          </a:p>
        </c:txPr>
        <c:crossAx val="99884416"/>
        <c:crosses val="autoZero"/>
        <c:auto val="1"/>
        <c:lblAlgn val="ctr"/>
        <c:lblOffset val="100"/>
        <c:noMultiLvlLbl val="0"/>
      </c:catAx>
      <c:valAx>
        <c:axId val="99884416"/>
        <c:scaling>
          <c:orientation val="minMax"/>
        </c:scaling>
        <c:delete val="0"/>
        <c:axPos val="l"/>
        <c:majorGridlines/>
        <c:numFmt formatCode="General" sourceLinked="1"/>
        <c:majorTickMark val="out"/>
        <c:minorTickMark val="none"/>
        <c:tickLblPos val="nextTo"/>
        <c:crossAx val="99882880"/>
        <c:crosses val="autoZero"/>
        <c:crossBetween val="between"/>
      </c:valAx>
    </c:plotArea>
    <c:legend>
      <c:legendPos val="r"/>
      <c:layout>
        <c:manualLayout>
          <c:xMode val="edge"/>
          <c:yMode val="edge"/>
          <c:x val="0.81446898998736195"/>
          <c:y val="0.383431990053829"/>
          <c:w val="0.185531010012637"/>
          <c:h val="0.18262721104878701"/>
        </c:manualLayout>
      </c:layout>
      <c:overlay val="0"/>
      <c:txPr>
        <a:bodyPr/>
        <a:lstStyle/>
        <a:p>
          <a:pPr>
            <a:defRPr sz="2400"/>
          </a:pPr>
          <a:endParaRPr lang="en-US"/>
        </a:p>
      </c:txPr>
    </c:legend>
    <c:plotVisOnly val="1"/>
    <c:dispBlanksAs val="gap"/>
    <c:showDLblsOverMax val="0"/>
  </c:chart>
  <c:txPr>
    <a:bodyPr/>
    <a:lstStyle/>
    <a:p>
      <a:pPr>
        <a:defRPr sz="1400"/>
      </a:pPr>
      <a:endParaRPr lang="en-US"/>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3.png"/></Relationships>
</file>

<file path=ppt/drawings/drawing1.xml><?xml version="1.0" encoding="utf-8"?>
<c:userShapes xmlns:c="http://schemas.openxmlformats.org/drawingml/2006/chart">
  <cdr:relSizeAnchor xmlns:cdr="http://schemas.openxmlformats.org/drawingml/2006/chartDrawing">
    <cdr:from>
      <cdr:x>0.6605</cdr:x>
      <cdr:y>0.05263</cdr:y>
    </cdr:from>
    <cdr:to>
      <cdr:x>0.88889</cdr:x>
      <cdr:y>0.20243</cdr:y>
    </cdr:to>
    <cdr:sp macro="" textlink="">
      <cdr:nvSpPr>
        <cdr:cNvPr id="2" name="TextBox 1"/>
        <cdr:cNvSpPr txBox="1"/>
      </cdr:nvSpPr>
      <cdr:spPr>
        <a:xfrm xmlns:a="http://schemas.openxmlformats.org/drawingml/2006/main" flipH="1">
          <a:off x="5435651" y="220134"/>
          <a:ext cx="1879549" cy="62655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4000" dirty="0" smtClean="0">
              <a:solidFill>
                <a:srgbClr val="FFFF00"/>
              </a:solidFill>
            </a:rPr>
            <a:t>*P=0.014</a:t>
          </a:r>
        </a:p>
        <a:p xmlns:a="http://schemas.openxmlformats.org/drawingml/2006/main">
          <a:r>
            <a:rPr lang="en-US" sz="4000" dirty="0" smtClean="0">
              <a:solidFill>
                <a:schemeClr val="tx1"/>
              </a:solidFill>
            </a:rPr>
            <a:t>   N=98</a:t>
          </a:r>
          <a:endParaRPr lang="en-US" sz="4000" dirty="0">
            <a:solidFill>
              <a:schemeClr val="tx1"/>
            </a:solidFill>
          </a:endParaRPr>
        </a:p>
      </cdr:txBody>
    </cdr:sp>
  </cdr:relSizeAnchor>
  <cdr:relSizeAnchor xmlns:cdr="http://schemas.openxmlformats.org/drawingml/2006/chartDrawing">
    <cdr:from>
      <cdr:x>0.45679</cdr:x>
      <cdr:y>0</cdr:y>
    </cdr:from>
    <cdr:to>
      <cdr:x>0.52675</cdr:x>
      <cdr:y>0.18219</cdr:y>
    </cdr:to>
    <cdr:sp macro="" textlink="">
      <cdr:nvSpPr>
        <cdr:cNvPr id="4" name="TextBox 3"/>
        <cdr:cNvSpPr txBox="1"/>
      </cdr:nvSpPr>
      <cdr:spPr>
        <a:xfrm xmlns:a="http://schemas.openxmlformats.org/drawingml/2006/main">
          <a:off x="3759199" y="0"/>
          <a:ext cx="575733" cy="7620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4400" dirty="0" smtClean="0">
              <a:solidFill>
                <a:srgbClr val="FFFF00"/>
              </a:solidFill>
            </a:rPr>
            <a:t>*</a:t>
          </a:r>
          <a:endParaRPr lang="en-US" sz="4400" dirty="0">
            <a:solidFill>
              <a:srgbClr val="FFFF00"/>
            </a:solidFill>
          </a:endParaRPr>
        </a:p>
      </cdr:txBody>
    </cdr:sp>
  </cdr:relSizeAnchor>
  <cdr:relSizeAnchor xmlns:cdr="http://schemas.openxmlformats.org/drawingml/2006/chartDrawing">
    <cdr:from>
      <cdr:x>0.30658</cdr:x>
      <cdr:y>0</cdr:y>
    </cdr:from>
    <cdr:to>
      <cdr:x>0.35597</cdr:x>
      <cdr:y>0.21862</cdr:y>
    </cdr:to>
    <cdr:sp macro="" textlink="">
      <cdr:nvSpPr>
        <cdr:cNvPr id="7" name="TextBox 6"/>
        <cdr:cNvSpPr txBox="1"/>
      </cdr:nvSpPr>
      <cdr:spPr>
        <a:xfrm xmlns:a="http://schemas.openxmlformats.org/drawingml/2006/main">
          <a:off x="2523067" y="0"/>
          <a:ext cx="406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4400" dirty="0" smtClean="0">
              <a:solidFill>
                <a:srgbClr val="FFFF00"/>
              </a:solidFill>
            </a:rPr>
            <a:t>*</a:t>
          </a:r>
          <a:endParaRPr lang="en-US" sz="4400" dirty="0">
            <a:solidFill>
              <a:srgbClr val="FFFF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0.10688</cdr:x>
      <cdr:y>0.33876</cdr:y>
    </cdr:from>
    <cdr:to>
      <cdr:x>0.1825</cdr:x>
      <cdr:y>0.45381</cdr:y>
    </cdr:to>
    <cdr:sp macro="" textlink="">
      <cdr:nvSpPr>
        <cdr:cNvPr id="2" name="TextBox 1"/>
        <cdr:cNvSpPr txBox="1"/>
      </cdr:nvSpPr>
      <cdr:spPr>
        <a:xfrm xmlns:a="http://schemas.openxmlformats.org/drawingml/2006/main">
          <a:off x="1172815" y="1533208"/>
          <a:ext cx="829763" cy="5207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solidFill>
                <a:schemeClr val="tx2"/>
              </a:solidFill>
            </a:rPr>
            <a:t>60%</a:t>
          </a:r>
          <a:endParaRPr lang="en-US" sz="1600" b="1" dirty="0">
            <a:solidFill>
              <a:schemeClr val="tx2"/>
            </a:solidFill>
          </a:endParaRPr>
        </a:p>
      </cdr:txBody>
    </cdr:sp>
  </cdr:relSizeAnchor>
  <cdr:relSizeAnchor xmlns:cdr="http://schemas.openxmlformats.org/drawingml/2006/chartDrawing">
    <cdr:from>
      <cdr:x>0.27097</cdr:x>
      <cdr:y>0.12414</cdr:y>
    </cdr:from>
    <cdr:to>
      <cdr:x>0.34658</cdr:x>
      <cdr:y>0.23919</cdr:y>
    </cdr:to>
    <cdr:sp macro="" textlink="">
      <cdr:nvSpPr>
        <cdr:cNvPr id="3" name="TextBox 1"/>
        <cdr:cNvSpPr txBox="1"/>
      </cdr:nvSpPr>
      <cdr:spPr>
        <a:xfrm xmlns:a="http://schemas.openxmlformats.org/drawingml/2006/main">
          <a:off x="2973325" y="561847"/>
          <a:ext cx="829653" cy="5207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solidFill>
                <a:schemeClr val="tx2"/>
              </a:solidFill>
            </a:rPr>
            <a:t>84%</a:t>
          </a:r>
          <a:endParaRPr lang="en-US" sz="1600" b="1" dirty="0">
            <a:solidFill>
              <a:schemeClr val="tx2"/>
            </a:solidFill>
          </a:endParaRPr>
        </a:p>
      </cdr:txBody>
    </cdr:sp>
  </cdr:relSizeAnchor>
  <cdr:relSizeAnchor xmlns:cdr="http://schemas.openxmlformats.org/drawingml/2006/chartDrawing">
    <cdr:from>
      <cdr:x>0.43941</cdr:x>
      <cdr:y>0.72603</cdr:y>
    </cdr:from>
    <cdr:to>
      <cdr:x>0.51502</cdr:x>
      <cdr:y>0.84107</cdr:y>
    </cdr:to>
    <cdr:sp macro="" textlink="">
      <cdr:nvSpPr>
        <cdr:cNvPr id="4" name="TextBox 1"/>
        <cdr:cNvSpPr txBox="1"/>
      </cdr:nvSpPr>
      <cdr:spPr>
        <a:xfrm xmlns:a="http://schemas.openxmlformats.org/drawingml/2006/main">
          <a:off x="4821540" y="3285988"/>
          <a:ext cx="829653" cy="5206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chemeClr val="tx2"/>
              </a:solidFill>
            </a:rPr>
            <a:t> 3</a:t>
          </a:r>
          <a:r>
            <a:rPr lang="en-US" sz="1600" b="1" dirty="0" smtClean="0">
              <a:solidFill>
                <a:schemeClr val="tx2"/>
              </a:solidFill>
            </a:rPr>
            <a:t>%</a:t>
          </a:r>
          <a:endParaRPr lang="en-US" sz="1600" b="1" dirty="0">
            <a:solidFill>
              <a:schemeClr val="tx2"/>
            </a:solidFill>
          </a:endParaRPr>
        </a:p>
      </cdr:txBody>
    </cdr:sp>
  </cdr:relSizeAnchor>
  <cdr:relSizeAnchor xmlns:cdr="http://schemas.openxmlformats.org/drawingml/2006/chartDrawing">
    <cdr:from>
      <cdr:x>0.60565</cdr:x>
      <cdr:y>0.725</cdr:y>
    </cdr:from>
    <cdr:to>
      <cdr:x>0.68127</cdr:x>
      <cdr:y>0.84005</cdr:y>
    </cdr:to>
    <cdr:sp macro="" textlink="">
      <cdr:nvSpPr>
        <cdr:cNvPr id="5" name="TextBox 1"/>
        <cdr:cNvSpPr txBox="1"/>
      </cdr:nvSpPr>
      <cdr:spPr>
        <a:xfrm xmlns:a="http://schemas.openxmlformats.org/drawingml/2006/main">
          <a:off x="6645726" y="3281326"/>
          <a:ext cx="829763" cy="5207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solidFill>
                <a:schemeClr val="tx2"/>
              </a:solidFill>
            </a:rPr>
            <a:t>0%</a:t>
          </a:r>
          <a:endParaRPr lang="en-US" sz="1600" b="1" dirty="0">
            <a:solidFill>
              <a:schemeClr val="tx2"/>
            </a:solidFill>
          </a:endParaRPr>
        </a:p>
      </cdr:txBody>
    </cdr:sp>
  </cdr:relSizeAnchor>
  <cdr:relSizeAnchor xmlns:cdr="http://schemas.openxmlformats.org/drawingml/2006/chartDrawing">
    <cdr:from>
      <cdr:x>0.76965</cdr:x>
      <cdr:y>0.72529</cdr:y>
    </cdr:from>
    <cdr:to>
      <cdr:x>0.84526</cdr:x>
      <cdr:y>0.84034</cdr:y>
    </cdr:to>
    <cdr:sp macro="" textlink="">
      <cdr:nvSpPr>
        <cdr:cNvPr id="6" name="TextBox 1"/>
        <cdr:cNvSpPr txBox="1"/>
      </cdr:nvSpPr>
      <cdr:spPr>
        <a:xfrm xmlns:a="http://schemas.openxmlformats.org/drawingml/2006/main">
          <a:off x="8445216" y="3282640"/>
          <a:ext cx="829653" cy="5207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chemeClr val="tx2"/>
              </a:solidFill>
            </a:rPr>
            <a:t>2</a:t>
          </a:r>
          <a:r>
            <a:rPr lang="en-US" sz="1600" b="1" dirty="0" smtClean="0">
              <a:solidFill>
                <a:schemeClr val="tx2"/>
              </a:solidFill>
            </a:rPr>
            <a:t>%</a:t>
          </a:r>
          <a:endParaRPr lang="en-US" sz="1600" b="1" dirty="0">
            <a:solidFill>
              <a:schemeClr val="tx2"/>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0.34769</cdr:x>
      <cdr:y>0.19415</cdr:y>
    </cdr:from>
    <cdr:to>
      <cdr:x>0.43979</cdr:x>
      <cdr:y>0.34805</cdr:y>
    </cdr:to>
    <cdr:sp macro="" textlink="">
      <cdr:nvSpPr>
        <cdr:cNvPr id="3" name="TextBox 2"/>
        <cdr:cNvSpPr txBox="1"/>
      </cdr:nvSpPr>
      <cdr:spPr>
        <a:xfrm xmlns:a="http://schemas.openxmlformats.org/drawingml/2006/main">
          <a:off x="2861373" y="878719"/>
          <a:ext cx="757946" cy="69655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2000" dirty="0">
            <a:solidFill>
              <a:srgbClr val="FFFFFF"/>
            </a:solidFill>
          </a:endParaRPr>
        </a:p>
      </cdr:txBody>
    </cdr:sp>
  </cdr:relSizeAnchor>
  <cdr:relSizeAnchor xmlns:cdr="http://schemas.openxmlformats.org/drawingml/2006/chartDrawing">
    <cdr:from>
      <cdr:x>0.56923</cdr:x>
      <cdr:y>0.24847</cdr:y>
    </cdr:from>
    <cdr:to>
      <cdr:x>0.64142</cdr:x>
      <cdr:y>0.35711</cdr:y>
    </cdr:to>
    <cdr:sp macro="" textlink="">
      <cdr:nvSpPr>
        <cdr:cNvPr id="7" name="TextBox 6"/>
        <cdr:cNvSpPr txBox="1"/>
      </cdr:nvSpPr>
      <cdr:spPr>
        <a:xfrm xmlns:a="http://schemas.openxmlformats.org/drawingml/2006/main">
          <a:off x="4684539" y="1124562"/>
          <a:ext cx="594066" cy="4916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3200" dirty="0" smtClean="0">
            <a:solidFill>
              <a:srgbClr val="FFFFFF"/>
            </a:solidFill>
            <a:latin typeface="+mj-l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9762DD-8CD8-E44D-944A-0E42BAC8EFD0}" type="datetimeFigureOut">
              <a:rPr lang="en-US" smtClean="0"/>
              <a:t>10/29/2015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8BCB9F-BDC7-0D45-BADB-4F50BAC0A899}" type="slidenum">
              <a:rPr lang="en-US" smtClean="0"/>
              <a:t>‹#›</a:t>
            </a:fld>
            <a:endParaRPr lang="en-US"/>
          </a:p>
        </p:txBody>
      </p:sp>
    </p:spTree>
    <p:extLst>
      <p:ext uri="{BB962C8B-B14F-4D97-AF65-F5344CB8AC3E}">
        <p14:creationId xmlns:p14="http://schemas.microsoft.com/office/powerpoint/2010/main" val="34154921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35D5744-8029-A640-8E6C-6A3D9BD4BDFC}" type="slidenum">
              <a:rPr lang="en-US" sz="1200">
                <a:solidFill>
                  <a:srgbClr val="000000"/>
                </a:solidFill>
                <a:latin typeface="Calibri" charset="0"/>
              </a:rPr>
              <a:pPr eaLnBrk="1" hangingPunct="1"/>
              <a:t>1</a:t>
            </a:fld>
            <a:endParaRPr lang="en-US" sz="1200">
              <a:solidFill>
                <a:srgbClr val="000000"/>
              </a:solidFill>
              <a:latin typeface="Calibri" charset="0"/>
            </a:endParaRPr>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D81242-A95B-A240-9EEC-E07393390A67}" type="slidenum">
              <a:rPr lang="en-US" smtClean="0"/>
              <a:pPr/>
              <a:t>27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D65817-1C9F-0B4D-97FE-E1DCC3D4EB8B}" type="slidenum">
              <a:rPr lang="en-US" sz="1200">
                <a:latin typeface="Calibri" charset="0"/>
              </a:rPr>
              <a:pPr eaLnBrk="1" hangingPunct="1"/>
              <a:t>32</a:t>
            </a:fld>
            <a:endParaRPr lang="en-US" sz="1200">
              <a:latin typeface="Calibri" charset="0"/>
            </a:endParaRPr>
          </a:p>
        </p:txBody>
      </p:sp>
      <p:sp>
        <p:nvSpPr>
          <p:cNvPr id="2529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529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Tx/>
              <a:buAutoNum type="arabicPeriod"/>
            </a:pPr>
            <a:endParaRPr lang="en-US">
              <a:latin typeface="Arial" charset="0"/>
              <a:ea typeface="ＭＳ Ｐゴシック" charset="0"/>
              <a:cs typeface="ＭＳ Ｐゴシック" charset="0"/>
            </a:endParaRPr>
          </a:p>
          <a:p>
            <a:pPr marL="228600" indent="-228600" eaLnBrk="1" hangingPunct="1">
              <a:spcBef>
                <a:spcPct val="0"/>
              </a:spcBef>
              <a:buFontTx/>
              <a:buAutoNum type="arabicPeriod"/>
            </a:pPr>
            <a:r>
              <a:rPr lang="en-US">
                <a:latin typeface="Arial" charset="0"/>
                <a:ea typeface="ＭＳ Ｐゴシック" charset="0"/>
                <a:cs typeface="ＭＳ Ｐゴシック" charset="0"/>
              </a:rPr>
              <a:t>Canda- MMTP for opiate-addicted federal prisoners in 1998 (Sibbled, 2002) all were offered METH in prison and found good success and lack of diversion that in May 2002 all opiate –addicted prisoners are provided METH</a:t>
            </a:r>
          </a:p>
          <a:p>
            <a:pPr marL="228600" indent="-228600" eaLnBrk="1" hangingPunct="1">
              <a:spcBef>
                <a:spcPct val="0"/>
              </a:spcBef>
              <a:buFontTx/>
              <a:buAutoNum type="arabicPeriod"/>
            </a:pPr>
            <a:r>
              <a:rPr lang="en-US">
                <a:latin typeface="Arial" charset="0"/>
                <a:ea typeface="ＭＳ Ｐゴシック" charset="0"/>
                <a:cs typeface="ＭＳ Ｐゴシック" charset="0"/>
              </a:rPr>
              <a:t>New South Wales, Australia- METH prison –based program- reduced IDU in prison</a:t>
            </a:r>
          </a:p>
          <a:p>
            <a:pPr marL="228600" indent="-228600" eaLnBrk="1" hangingPunct="1">
              <a:spcBef>
                <a:spcPct val="0"/>
              </a:spcBef>
              <a:buFontTx/>
              <a:buAutoNum type="arabicPeriod"/>
            </a:pPr>
            <a:r>
              <a:rPr lang="en-US">
                <a:latin typeface="Arial" charset="0"/>
                <a:ea typeface="ＭＳ Ｐゴシック" charset="0"/>
                <a:cs typeface="ＭＳ Ｐゴシック" charset="0"/>
              </a:rPr>
              <a:t>Project KEEP – NYC_ Tomasino – 1987 started- offer METH for those still on METH and to those withdrawing; continue upon release- 74-80% link with community and decrease in IDU at 6 months post-release</a:t>
            </a:r>
          </a:p>
          <a:p>
            <a:pPr marL="228600" indent="-228600" eaLnBrk="1" hangingPunct="1">
              <a:spcBef>
                <a:spcPct val="0"/>
              </a:spcBef>
              <a:buFontTx/>
              <a:buAutoNum type="arabicPeriod"/>
            </a:pPr>
            <a:r>
              <a:rPr lang="en-US">
                <a:latin typeface="Arial" charset="0"/>
                <a:ea typeface="ＭＳ Ｐゴシック" charset="0"/>
                <a:cs typeface="ＭＳ Ｐゴシック" charset="0"/>
              </a:rPr>
              <a:t>France- use since 1996 – Durand 2001- 3.600 medical files french prisons- meth vs. bup vs. abstinence decreased recidivism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a:lstStyle/>
          <a:p>
            <a:r>
              <a:rPr lang="en-US" smtClean="0">
                <a:ea typeface="ＭＳ Ｐゴシック" pitchFamily="-112" charset="-128"/>
                <a:cs typeface="ＭＳ Ｐゴシック" pitchFamily="-112" charset="-128"/>
              </a:rPr>
              <a:t>As proof of concept using Methadone works for keeping people free of drugs; ? How well will it do for HIV+ </a:t>
            </a:r>
          </a:p>
        </p:txBody>
      </p:sp>
      <p:sp>
        <p:nvSpPr>
          <p:cNvPr id="148484" name="Slide Number Placeholder 3"/>
          <p:cNvSpPr>
            <a:spLocks noGrp="1"/>
          </p:cNvSpPr>
          <p:nvPr>
            <p:ph type="sldNum" sz="quarter" idx="5"/>
          </p:nvPr>
        </p:nvSpPr>
        <p:spPr bwMode="auto">
          <a:noFill/>
          <a:ln>
            <a:miter lim="800000"/>
            <a:headEnd/>
            <a:tailEnd/>
          </a:ln>
        </p:spPr>
        <p:txBody>
          <a:bodyPr/>
          <a:lstStyle/>
          <a:p>
            <a:fld id="{31B4F8CD-05FE-134D-B59C-C0EFE666D67F}" type="slidenum">
              <a:rPr lang="en-US" smtClean="0">
                <a:solidFill>
                  <a:prstClr val="black"/>
                </a:solidFill>
                <a:latin typeface="Calibri"/>
              </a:rPr>
              <a:pPr/>
              <a:t>39</a:t>
            </a:fld>
            <a:endParaRPr lang="en-US" smtClean="0">
              <a:solidFill>
                <a:prstClr val="black"/>
              </a:solidFill>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D81242-A95B-A240-9EEC-E07393390A67}" type="slidenum">
              <a:rPr lang="en-US">
                <a:solidFill>
                  <a:prstClr val="black"/>
                </a:solidFill>
                <a:latin typeface="Calibri"/>
              </a:rPr>
              <a:pPr/>
              <a:t>43</a:t>
            </a:fld>
            <a:endParaRPr lang="en-US">
              <a:solidFill>
                <a:prstClr val="black"/>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2000" dirty="0" smtClean="0">
                <a:latin typeface="Arial" pitchFamily="29" charset="0"/>
                <a:ea typeface="ＭＳ Ｐゴシック" pitchFamily="29" charset="-128"/>
                <a:cs typeface="ＭＳ Ｐゴシック" pitchFamily="29" charset="-128"/>
              </a:rPr>
              <a:t>A depot formulation of an opioid receptor antagonist, naltrexone (oral approved 1984 , </a:t>
            </a:r>
            <a:r>
              <a:rPr lang="en-US" sz="2000" dirty="0" err="1" smtClean="0">
                <a:latin typeface="Arial" pitchFamily="29" charset="0"/>
                <a:ea typeface="ＭＳ Ｐゴシック" pitchFamily="29" charset="-128"/>
                <a:cs typeface="ＭＳ Ｐゴシック" pitchFamily="29" charset="-128"/>
              </a:rPr>
              <a:t>ReVia</a:t>
            </a:r>
            <a:r>
              <a:rPr lang="en-US" sz="2000" dirty="0" smtClean="0">
                <a:latin typeface="Arial" pitchFamily="29" charset="0"/>
                <a:ea typeface="ＭＳ Ｐゴシック" pitchFamily="29" charset="-128"/>
                <a:cs typeface="ＭＳ Ｐゴシック" pitchFamily="29" charset="-128"/>
              </a:rPr>
              <a:t>®) </a:t>
            </a:r>
          </a:p>
          <a:p>
            <a:pPr lvl="1"/>
            <a:r>
              <a:rPr lang="en-US" sz="2000" dirty="0" err="1" smtClean="0">
                <a:latin typeface="Arial" pitchFamily="29" charset="0"/>
              </a:rPr>
              <a:t>ReVia</a:t>
            </a:r>
            <a:r>
              <a:rPr lang="en-US" sz="2000" dirty="0" smtClean="0">
                <a:latin typeface="Arial" pitchFamily="29" charset="0"/>
              </a:rPr>
              <a:t> has not reduced recidivism, retention,  : poor compliance so passive-compliance formulations developed (1)</a:t>
            </a:r>
          </a:p>
          <a:p>
            <a:pPr lvl="1"/>
            <a:r>
              <a:rPr lang="en-US" sz="2000" dirty="0" smtClean="0">
                <a:latin typeface="Arial" pitchFamily="29" charset="0"/>
              </a:rPr>
              <a:t>Vivitrol FDA-approved 2006 for Alcohol dependence  (effective for prevention of relapse to alcohol use)</a:t>
            </a:r>
          </a:p>
          <a:p>
            <a:pPr lvl="1"/>
            <a:r>
              <a:rPr lang="en-US" sz="2000" dirty="0" smtClean="0">
                <a:latin typeface="Arial" pitchFamily="29" charset="0"/>
              </a:rPr>
              <a:t>FDA-approved in  2010 for Opioid dependence</a:t>
            </a:r>
          </a:p>
          <a:p>
            <a:pPr lvl="2"/>
            <a:r>
              <a:rPr lang="en-US" sz="2000" dirty="0" smtClean="0">
                <a:latin typeface="Arial" pitchFamily="29" charset="0"/>
                <a:ea typeface="ＭＳ Ｐゴシック" pitchFamily="29" charset="-128"/>
              </a:rPr>
              <a:t>An RCT in Russia 1:1 received 380mg Vivitrol vs. Placebo  6 month (N=250  treated for 6 month) (2)</a:t>
            </a:r>
          </a:p>
          <a:p>
            <a:pPr lvl="2"/>
            <a:r>
              <a:rPr lang="en-US" sz="2000" dirty="0" smtClean="0">
                <a:latin typeface="Arial" pitchFamily="29" charset="0"/>
                <a:ea typeface="ＭＳ Ｐゴシック" pitchFamily="29" charset="-128"/>
              </a:rPr>
              <a:t>40% HIV+ &amp; 90% HCV </a:t>
            </a:r>
          </a:p>
          <a:p>
            <a:pPr lvl="2"/>
            <a:r>
              <a:rPr lang="en-US" sz="2000" dirty="0" smtClean="0">
                <a:latin typeface="Arial" pitchFamily="29" charset="0"/>
                <a:ea typeface="ＭＳ Ｐゴシック" pitchFamily="29" charset="-128"/>
              </a:rPr>
              <a:t>36% Vivitrol abstinent vs. 23% placebo (wk 5-wk20)</a:t>
            </a:r>
          </a:p>
          <a:p>
            <a:pPr lvl="2"/>
            <a:r>
              <a:rPr lang="en-US" sz="2000" dirty="0" smtClean="0">
                <a:latin typeface="Arial" pitchFamily="29" charset="0"/>
                <a:ea typeface="ＭＳ Ｐゴシック" pitchFamily="29" charset="-128"/>
              </a:rPr>
              <a:t>No deaths in clinical trials (pre-marketing 5 deaths :(cancer, suicide, homicide, CAD) ; post-marketing 19 deaths (suicide  and 3 due to Opioid OD , ETOH intoxication) )</a:t>
            </a:r>
          </a:p>
          <a:p>
            <a:pPr lvl="1"/>
            <a:endParaRPr lang="en-US" dirty="0" smtClean="0">
              <a:latin typeface="Arial" pitchFamily="29" charset="0"/>
            </a:endParaRPr>
          </a:p>
          <a:p>
            <a:pPr marL="342900" indent="-342900">
              <a:buAutoNum type="arabicPeriod"/>
            </a:pPr>
            <a:r>
              <a:rPr lang="en-US" dirty="0" err="1" smtClean="0"/>
              <a:t>Minozzi</a:t>
            </a:r>
            <a:r>
              <a:rPr lang="en-US" dirty="0" smtClean="0"/>
              <a:t> </a:t>
            </a:r>
            <a:r>
              <a:rPr lang="en-US" dirty="0" err="1" smtClean="0"/>
              <a:t>S</a:t>
            </a:r>
            <a:r>
              <a:rPr lang="en-US" i="1" dirty="0" err="1" smtClean="0"/>
              <a:t>Cochrane</a:t>
            </a:r>
            <a:r>
              <a:rPr lang="en-US" i="1" dirty="0" smtClean="0"/>
              <a:t> Database </a:t>
            </a:r>
            <a:r>
              <a:rPr lang="en-US" i="1" dirty="0" err="1" smtClean="0"/>
              <a:t>Syst</a:t>
            </a:r>
            <a:r>
              <a:rPr lang="en-US" i="1" dirty="0" smtClean="0"/>
              <a:t> Rev 2006; </a:t>
            </a:r>
            <a:r>
              <a:rPr lang="en-US" b="1" i="1" dirty="0" smtClean="0"/>
              <a:t>1: CD001333</a:t>
            </a:r>
            <a:endParaRPr lang="en-US" dirty="0" smtClean="0">
              <a:latin typeface="Arial" pitchFamily="29" charset="0"/>
            </a:endParaRPr>
          </a:p>
          <a:p>
            <a:pPr marL="342900" indent="-342900">
              <a:buAutoNum type="arabicPeriod"/>
            </a:pPr>
            <a:r>
              <a:rPr lang="en-US" dirty="0" err="1" smtClean="0">
                <a:latin typeface="Arial" pitchFamily="29" charset="0"/>
              </a:rPr>
              <a:t>Krupitsky</a:t>
            </a:r>
            <a:r>
              <a:rPr lang="en-US" dirty="0" smtClean="0">
                <a:latin typeface="Arial" pitchFamily="29" charset="0"/>
              </a:rPr>
              <a:t> et al. Lancet , 2010.</a:t>
            </a:r>
            <a:endParaRPr lang="en-US" dirty="0" smtClean="0"/>
          </a:p>
          <a:p>
            <a:endParaRPr lang="en-US" dirty="0"/>
          </a:p>
        </p:txBody>
      </p:sp>
      <p:sp>
        <p:nvSpPr>
          <p:cNvPr id="4" name="Slide Number Placeholder 3"/>
          <p:cNvSpPr>
            <a:spLocks noGrp="1"/>
          </p:cNvSpPr>
          <p:nvPr>
            <p:ph type="sldNum" sz="quarter" idx="10"/>
          </p:nvPr>
        </p:nvSpPr>
        <p:spPr/>
        <p:txBody>
          <a:bodyPr/>
          <a:lstStyle/>
          <a:p>
            <a:fld id="{F6D81242-A95B-A240-9EEC-E07393390A67}" type="slidenum">
              <a:rPr lang="en-US" smtClean="0">
                <a:solidFill>
                  <a:prstClr val="black"/>
                </a:solidFill>
                <a:latin typeface="Calibri"/>
              </a:rPr>
              <a:pPr/>
              <a:t>45</a:t>
            </a:fld>
            <a:endParaRPr lang="en-US">
              <a:solidFill>
                <a:prstClr val="black"/>
              </a:solidFill>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53778E-00A9-44A7-8995-C19D401BDCCC}" type="slidenum">
              <a:rPr lang="en-US" smtClean="0"/>
              <a:t>47</a:t>
            </a:fld>
            <a:endParaRPr lang="en-US"/>
          </a:p>
        </p:txBody>
      </p:sp>
    </p:spTree>
    <p:extLst>
      <p:ext uri="{BB962C8B-B14F-4D97-AF65-F5344CB8AC3E}">
        <p14:creationId xmlns:p14="http://schemas.microsoft.com/office/powerpoint/2010/main" val="3778749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6BD7A30-F272-354E-9D4D-A0519AB8EBC5}" type="slidenum">
              <a:rPr lang="en-US" smtClean="0">
                <a:solidFill>
                  <a:prstClr val="black"/>
                </a:solidFill>
                <a:latin typeface="Calibri"/>
              </a:rPr>
              <a:pPr/>
              <a:t>48</a:t>
            </a:fld>
            <a:endParaRPr lang="en-US">
              <a:solidFill>
                <a:prstClr val="black"/>
              </a:solidFill>
              <a:latin typeface="Calibri"/>
            </a:endParaRPr>
          </a:p>
        </p:txBody>
      </p:sp>
    </p:spTree>
    <p:extLst>
      <p:ext uri="{BB962C8B-B14F-4D97-AF65-F5344CB8AC3E}">
        <p14:creationId xmlns:p14="http://schemas.microsoft.com/office/powerpoint/2010/main" val="470048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53778E-00A9-44A7-8995-C19D401BDCCC}" type="slidenum">
              <a:rPr lang="en-US" smtClean="0"/>
              <a:t>49</a:t>
            </a:fld>
            <a:endParaRPr lang="en-US"/>
          </a:p>
        </p:txBody>
      </p:sp>
    </p:spTree>
    <p:extLst>
      <p:ext uri="{BB962C8B-B14F-4D97-AF65-F5344CB8AC3E}">
        <p14:creationId xmlns:p14="http://schemas.microsoft.com/office/powerpoint/2010/main" val="1062534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53778E-00A9-44A7-8995-C19D401BDCCC}" type="slidenum">
              <a:rPr lang="en-US" smtClean="0"/>
              <a:t>50</a:t>
            </a:fld>
            <a:endParaRPr lang="en-US"/>
          </a:p>
        </p:txBody>
      </p:sp>
    </p:spTree>
    <p:extLst>
      <p:ext uri="{BB962C8B-B14F-4D97-AF65-F5344CB8AC3E}">
        <p14:creationId xmlns:p14="http://schemas.microsoft.com/office/powerpoint/2010/main" val="587140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32500" lnSpcReduction="20000"/>
          </a:bodyPr>
          <a:lstStyle/>
          <a:p>
            <a:pPr eaLnBrk="1" hangingPunct="1">
              <a:lnSpc>
                <a:spcPct val="90000"/>
              </a:lnSpc>
            </a:pPr>
            <a:r>
              <a:rPr lang="en-US" sz="2400" u="sng" dirty="0">
                <a:solidFill>
                  <a:schemeClr val="tx2"/>
                </a:solidFill>
                <a:latin typeface="Arial" charset="0"/>
              </a:rPr>
              <a:t>CT DOC: </a:t>
            </a:r>
            <a:r>
              <a:rPr lang="en-US" sz="2400" dirty="0">
                <a:latin typeface="Arial" charset="0"/>
              </a:rPr>
              <a:t>Unified correctional system that includes prisons and jails</a:t>
            </a:r>
          </a:p>
          <a:p>
            <a:pPr lvl="2" eaLnBrk="1" hangingPunct="1">
              <a:lnSpc>
                <a:spcPct val="90000"/>
              </a:lnSpc>
            </a:pPr>
            <a:r>
              <a:rPr lang="en-US" dirty="0" smtClean="0">
                <a:latin typeface="Arial" charset="0"/>
              </a:rPr>
              <a:t>~20,000 inmates (18,400 men, 1,600 women)</a:t>
            </a:r>
          </a:p>
          <a:p>
            <a:pPr lvl="2" eaLnBrk="1" hangingPunct="1">
              <a:lnSpc>
                <a:spcPct val="90000"/>
              </a:lnSpc>
            </a:pPr>
            <a:r>
              <a:rPr lang="en-US" dirty="0" smtClean="0">
                <a:latin typeface="Arial" charset="0"/>
              </a:rPr>
              <a:t>HIV prevalence CT CJS (4.9% M; 7.4% W)</a:t>
            </a:r>
            <a:r>
              <a:rPr lang="en-US" baseline="30000" dirty="0" smtClean="0">
                <a:latin typeface="Arial" charset="0"/>
              </a:rPr>
              <a:t>1,2</a:t>
            </a:r>
          </a:p>
          <a:p>
            <a:pPr lvl="1" eaLnBrk="1" hangingPunct="1">
              <a:lnSpc>
                <a:spcPct val="90000"/>
              </a:lnSpc>
            </a:pPr>
            <a:r>
              <a:rPr lang="en-US" sz="2000" dirty="0">
                <a:latin typeface="Arial" charset="0"/>
              </a:rPr>
              <a:t>IDC nurses oversee management of all HIV+ patients including discharge to community</a:t>
            </a:r>
          </a:p>
          <a:p>
            <a:pPr lvl="1" eaLnBrk="1" hangingPunct="1">
              <a:lnSpc>
                <a:spcPct val="90000"/>
              </a:lnSpc>
            </a:pPr>
            <a:r>
              <a:rPr lang="en-US" sz="2400" dirty="0">
                <a:latin typeface="Arial" charset="0"/>
              </a:rPr>
              <a:t>~10 </a:t>
            </a:r>
            <a:r>
              <a:rPr lang="en-US" sz="2400" dirty="0" err="1">
                <a:latin typeface="Arial" charset="0"/>
              </a:rPr>
              <a:t>HIV+s</a:t>
            </a:r>
            <a:r>
              <a:rPr lang="en-US" sz="2400" dirty="0">
                <a:latin typeface="Arial" charset="0"/>
              </a:rPr>
              <a:t> /</a:t>
            </a:r>
            <a:r>
              <a:rPr lang="en-US" sz="2400" dirty="0" err="1">
                <a:latin typeface="Arial" charset="0"/>
              </a:rPr>
              <a:t>mth</a:t>
            </a:r>
            <a:r>
              <a:rPr lang="en-US" sz="2400" dirty="0">
                <a:latin typeface="Arial" charset="0"/>
              </a:rPr>
              <a:t> released to New Haven</a:t>
            </a:r>
          </a:p>
          <a:p>
            <a:pPr lvl="1" eaLnBrk="1" hangingPunct="1">
              <a:lnSpc>
                <a:spcPct val="90000"/>
              </a:lnSpc>
            </a:pPr>
            <a:r>
              <a:rPr lang="en-US" sz="2400" dirty="0">
                <a:latin typeface="Arial" charset="0"/>
              </a:rPr>
              <a:t>~15 </a:t>
            </a:r>
            <a:r>
              <a:rPr lang="en-US" sz="2400" dirty="0" err="1">
                <a:latin typeface="Arial" charset="0"/>
              </a:rPr>
              <a:t>HIV+s</a:t>
            </a:r>
            <a:r>
              <a:rPr lang="en-US" sz="2400" dirty="0">
                <a:latin typeface="Arial" charset="0"/>
              </a:rPr>
              <a:t> /</a:t>
            </a:r>
            <a:r>
              <a:rPr lang="en-US" sz="2400" dirty="0" err="1">
                <a:latin typeface="Arial" charset="0"/>
              </a:rPr>
              <a:t>mth</a:t>
            </a:r>
            <a:r>
              <a:rPr lang="en-US" sz="2400" dirty="0">
                <a:latin typeface="Arial" charset="0"/>
              </a:rPr>
              <a:t> to Hartford</a:t>
            </a:r>
          </a:p>
          <a:p>
            <a:pPr lvl="1" eaLnBrk="1" hangingPunct="1">
              <a:lnSpc>
                <a:spcPct val="90000"/>
              </a:lnSpc>
            </a:pPr>
            <a:r>
              <a:rPr lang="en-US" sz="2400" dirty="0">
                <a:latin typeface="Arial" charset="0"/>
              </a:rPr>
              <a:t>~ 50-75% meet DSM-IV criteria for OD</a:t>
            </a:r>
          </a:p>
          <a:p>
            <a:pPr eaLnBrk="1" hangingPunct="1">
              <a:lnSpc>
                <a:spcPct val="90000"/>
              </a:lnSpc>
            </a:pPr>
            <a:r>
              <a:rPr lang="en-US" sz="2400" u="sng" dirty="0">
                <a:solidFill>
                  <a:srgbClr val="FFFF00"/>
                </a:solidFill>
                <a:latin typeface="Arial" charset="0"/>
              </a:rPr>
              <a:t>HCCC:</a:t>
            </a:r>
            <a:r>
              <a:rPr lang="en-US" sz="2400" dirty="0">
                <a:latin typeface="Arial" charset="0"/>
              </a:rPr>
              <a:t>    1500 pretrial &amp; sentenced inmates </a:t>
            </a:r>
          </a:p>
          <a:p>
            <a:pPr lvl="1" eaLnBrk="1" hangingPunct="1">
              <a:lnSpc>
                <a:spcPct val="90000"/>
              </a:lnSpc>
            </a:pPr>
            <a:r>
              <a:rPr lang="en-US" sz="2400" dirty="0">
                <a:latin typeface="Arial" charset="0"/>
              </a:rPr>
              <a:t>85% come from 1 of 4 areas served by health centers in Springfield, MA</a:t>
            </a:r>
          </a:p>
          <a:p>
            <a:pPr lvl="1" eaLnBrk="1" hangingPunct="1">
              <a:lnSpc>
                <a:spcPct val="90000"/>
              </a:lnSpc>
            </a:pPr>
            <a:r>
              <a:rPr lang="en-US" sz="2400" dirty="0">
                <a:latin typeface="Arial" charset="0"/>
              </a:rPr>
              <a:t>50-75% OD</a:t>
            </a:r>
          </a:p>
          <a:p>
            <a:pPr eaLnBrk="1" hangingPunct="1">
              <a:lnSpc>
                <a:spcPct val="90000"/>
              </a:lnSpc>
            </a:pPr>
            <a:r>
              <a:rPr lang="en-US" sz="2400" dirty="0">
                <a:latin typeface="Arial" charset="0"/>
              </a:rPr>
              <a:t>All HIV+ patients will have release of information signed before any referrals</a:t>
            </a:r>
          </a:p>
          <a:p>
            <a:pPr eaLnBrk="1" hangingPunct="1">
              <a:lnSpc>
                <a:spcPct val="90000"/>
              </a:lnSpc>
            </a:pPr>
            <a:r>
              <a:rPr lang="en-US" sz="2400" dirty="0"/>
              <a:t>HIV prevalence rates in Prisons end of 2008: CT 2.0%; 4.1% F; 1.9% M (</a:t>
            </a:r>
            <a:r>
              <a:rPr lang="en-US" sz="2400" dirty="0" err="1"/>
              <a:t>maruschak</a:t>
            </a:r>
            <a:r>
              <a:rPr lang="en-US" sz="2400" dirty="0"/>
              <a:t>, BJS, 12.2009)	</a:t>
            </a:r>
          </a:p>
          <a:p>
            <a:pPr eaLnBrk="1" hangingPunct="1">
              <a:lnSpc>
                <a:spcPct val="90000"/>
              </a:lnSpc>
            </a:pPr>
            <a:r>
              <a:rPr lang="en-US" sz="2400" b="1" u="sng" dirty="0"/>
              <a:t>Recruitment</a:t>
            </a:r>
            <a:r>
              <a:rPr lang="en-US" sz="2400" dirty="0"/>
              <a:t>:  Subjects will be recruited from within the CTDOC by CMHC staff through a subcontract with CMHC as part of this award.  All HIV+ patients in the CTDOC are managed by an Infectious Disease Control Nurse (IDCN) employed by CMHC who is housed at each CTDOC facility and responsible for overseeing the management of all HIV+ patients, including their discharge to the community.  Each HIV+ prisoner will be screened for alcohol using AUDIT and for other chemical dependence.   Regarding feasibility, there are 10 HIV+ prisoners per month returning to New Haven and 15 returning to Hartford each month, resulting in 300 per year.  Of these, we anticipate one-third to meet criteria for alcohol dependence or problem drinking (N=100).  In our buprenorphine trials, 57% of HIV+ subjects meeting DSM-IV criteria for opioid dependence participated in our trials.  Thus, in three years of recruitment, we expect to have more than enough subjects to participate in our trial.  Ultimately, we anticipate needing to screen 350 to 400 HIV+ inmates to recruit 125 who meet eligibility criteria.  Discharge plans begin up to 90 days prior to release.  All HIV+ prisoners are referred to and evaluated by Project TLC (developed by Dr. Altice) and receive transitional case management services for up to 90 days before release and one month after discharge.    They ensure entitlements, medical appointments, referral to substance abuse treatment, and assistance with housing and other individualized needs.  As part of this grant, the IDCN will administer a brief screening form (AUDIT) to all HIV+ inmates to determine if the inmate meets criteria for alcohol dependence or problematic drinking.  All HIV+ inmates will be referred to this study based upon existing protocols that are essentially identical for Projects CONNECT, BRIDGE and PLUS.  Subjects will also be recruited through other efforts.  All inmates who enter the CTDOC with a history of alcohol use and who undergo supervised medical withdrawal will be referred for routine HIV testing.  Additionally, we will advertise through the CTDOC for all inmates who have concerns about their alcohol use and would like to learn more about a study, they will be referred immediately for HIV testing.  All those diagnosed with HIV through this method will come under the supervision of the IDCN and therefore will be referred to this study.  An additional question will include the city to which they plan to return.  Thus, the eligibility criteria will include the following:  1) HIV+; 2) returning to the cities of New Haven or Hartford (if recruitment is problematic, we will add the city of Waterbury); 3) meets DSM-IV criteria for alcohol dependence or problem drinking; 4) able to provide informed consent; and 5) speaks English or Spanish. </a:t>
            </a:r>
          </a:p>
          <a:p>
            <a:pPr eaLnBrk="1" hangingPunct="1">
              <a:lnSpc>
                <a:spcPct val="90000"/>
              </a:lnSpc>
            </a:pPr>
            <a:endParaRPr lang="en-US" sz="2400" dirty="0">
              <a:latin typeface="Arial" charset="0"/>
            </a:endParaRPr>
          </a:p>
          <a:p>
            <a:pPr>
              <a:buFontTx/>
              <a:buNone/>
            </a:pPr>
            <a:endParaRPr lang="en-US" sz="2400" dirty="0">
              <a:latin typeface="Arial" charset="0"/>
            </a:endParaRPr>
          </a:p>
          <a:p>
            <a:endParaRPr lang="en-US" dirty="0"/>
          </a:p>
        </p:txBody>
      </p:sp>
      <p:sp>
        <p:nvSpPr>
          <p:cNvPr id="4" name="Slide Number Placeholder 3"/>
          <p:cNvSpPr>
            <a:spLocks noGrp="1"/>
          </p:cNvSpPr>
          <p:nvPr>
            <p:ph type="sldNum" sz="quarter" idx="10"/>
          </p:nvPr>
        </p:nvSpPr>
        <p:spPr/>
        <p:txBody>
          <a:bodyPr/>
          <a:lstStyle/>
          <a:p>
            <a:fld id="{7075D67D-AF49-5642-A15A-38F606215A4A}" type="slidenum">
              <a:rPr lang="en-US" smtClean="0">
                <a:solidFill>
                  <a:prstClr val="black"/>
                </a:solidFill>
                <a:latin typeface="Calibri"/>
              </a:rPr>
              <a:pPr/>
              <a:t>51</a:t>
            </a:fld>
            <a:endParaRPr lang="en-US">
              <a:solidFill>
                <a:prstClr val="black"/>
              </a:solidFill>
              <a:latin typeface="Calibri"/>
            </a:endParaRPr>
          </a:p>
        </p:txBody>
      </p:sp>
    </p:spTree>
    <p:extLst>
      <p:ext uri="{BB962C8B-B14F-4D97-AF65-F5344CB8AC3E}">
        <p14:creationId xmlns:p14="http://schemas.microsoft.com/office/powerpoint/2010/main" val="1273876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Would use JAMA 2015 article instead for these data as newer and for U.S.</a:t>
            </a:r>
            <a:r>
              <a:rPr lang="en-US" baseline="0" dirty="0" smtClean="0"/>
              <a:t> 2 weeks ago so October 2015. </a:t>
            </a:r>
            <a:endParaRPr lang="en-US" dirty="0"/>
          </a:p>
        </p:txBody>
      </p:sp>
      <p:sp>
        <p:nvSpPr>
          <p:cNvPr id="4" name="Slide Number Placeholder 3"/>
          <p:cNvSpPr>
            <a:spLocks noGrp="1"/>
          </p:cNvSpPr>
          <p:nvPr>
            <p:ph type="sldNum" sz="quarter" idx="10"/>
          </p:nvPr>
        </p:nvSpPr>
        <p:spPr/>
        <p:txBody>
          <a:bodyPr/>
          <a:lstStyle/>
          <a:p>
            <a:fld id="{B28BCB9F-BDC7-0D45-BADB-4F50BAC0A899}" type="slidenum">
              <a:rPr lang="en-US" smtClean="0"/>
              <a:t>4</a:t>
            </a:fld>
            <a:endParaRPr lang="en-US"/>
          </a:p>
        </p:txBody>
      </p:sp>
    </p:spTree>
    <p:extLst>
      <p:ext uri="{BB962C8B-B14F-4D97-AF65-F5344CB8AC3E}">
        <p14:creationId xmlns:p14="http://schemas.microsoft.com/office/powerpoint/2010/main" val="363174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53778E-00A9-44A7-8995-C19D401BDCCC}" type="slidenum">
              <a:rPr lang="en-US" smtClean="0"/>
              <a:t>52</a:t>
            </a:fld>
            <a:endParaRPr lang="en-US"/>
          </a:p>
        </p:txBody>
      </p:sp>
    </p:spTree>
    <p:extLst>
      <p:ext uri="{BB962C8B-B14F-4D97-AF65-F5344CB8AC3E}">
        <p14:creationId xmlns:p14="http://schemas.microsoft.com/office/powerpoint/2010/main" val="1044773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solidFill>
                  <a:srgbClr val="FF0000"/>
                </a:solidFill>
              </a:rPr>
              <a:t>46 (38.3%) homeless;  28 (23.3%) unstable; 46 (38.3%) stable.</a:t>
            </a:r>
            <a:endParaRPr lang="en-US" dirty="0" smtClean="0">
              <a:solidFill>
                <a:srgbClr val="FF0000"/>
              </a:solidFill>
            </a:endParaRPr>
          </a:p>
          <a:p>
            <a:endParaRPr lang="en-US" dirty="0" smtClean="0">
              <a:solidFill>
                <a:srgbClr val="FF0000"/>
              </a:solidFill>
            </a:endParaRPr>
          </a:p>
          <a:p>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7A89292E-95A1-BC41-BB66-04D34B12A774}" type="slidenum">
              <a:rPr lang="en-US" smtClean="0">
                <a:solidFill>
                  <a:prstClr val="black"/>
                </a:solidFill>
                <a:latin typeface="Calibri"/>
              </a:rPr>
              <a:pPr/>
              <a:t>53</a:t>
            </a:fld>
            <a:endParaRPr lang="en-US">
              <a:solidFill>
                <a:prstClr val="black"/>
              </a:solidFill>
              <a:latin typeface="Calibri"/>
            </a:endParaRPr>
          </a:p>
        </p:txBody>
      </p:sp>
    </p:spTree>
    <p:extLst>
      <p:ext uri="{BB962C8B-B14F-4D97-AF65-F5344CB8AC3E}">
        <p14:creationId xmlns:p14="http://schemas.microsoft.com/office/powerpoint/2010/main" val="2532390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Any</a:t>
            </a:r>
            <a:r>
              <a:rPr lang="en-US" baseline="0" dirty="0" smtClean="0"/>
              <a:t> current includes antisocial (does not include suicide)</a:t>
            </a:r>
          </a:p>
          <a:p>
            <a:r>
              <a:rPr lang="en-US" baseline="0" dirty="0" smtClean="0"/>
              <a:t>Not on slide: any current w/o antisocial = 47.2% (does not include suicide)</a:t>
            </a:r>
          </a:p>
        </p:txBody>
      </p:sp>
      <p:sp>
        <p:nvSpPr>
          <p:cNvPr id="4" name="Slide Number Placeholder 3"/>
          <p:cNvSpPr>
            <a:spLocks noGrp="1"/>
          </p:cNvSpPr>
          <p:nvPr>
            <p:ph type="sldNum" sz="quarter" idx="10"/>
          </p:nvPr>
        </p:nvSpPr>
        <p:spPr/>
        <p:txBody>
          <a:bodyPr/>
          <a:lstStyle/>
          <a:p>
            <a:fld id="{A6BD7A30-F272-354E-9D4D-A0519AB8EBC5}" type="slidenum">
              <a:rPr lang="en-US" smtClean="0">
                <a:solidFill>
                  <a:prstClr val="black"/>
                </a:solidFill>
                <a:latin typeface="Calibri"/>
              </a:rPr>
              <a:pPr/>
              <a:t>54</a:t>
            </a:fld>
            <a:endParaRPr lang="en-US">
              <a:solidFill>
                <a:prstClr val="black"/>
              </a:solidFill>
              <a:latin typeface="Calibri"/>
            </a:endParaRPr>
          </a:p>
        </p:txBody>
      </p:sp>
    </p:spTree>
    <p:extLst>
      <p:ext uri="{BB962C8B-B14F-4D97-AF65-F5344CB8AC3E}">
        <p14:creationId xmlns:p14="http://schemas.microsoft.com/office/powerpoint/2010/main" val="3448064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From ASI</a:t>
            </a:r>
          </a:p>
          <a:p>
            <a:r>
              <a:rPr lang="en-US" dirty="0" smtClean="0"/>
              <a:t>Any alcohol Years: 11.21 (SD 14.0)  Days: 6.03 (SD 11.0)</a:t>
            </a:r>
          </a:p>
          <a:p>
            <a:r>
              <a:rPr lang="en-US" dirty="0" smtClean="0"/>
              <a:t>Alcohol</a:t>
            </a:r>
            <a:r>
              <a:rPr lang="en-US" baseline="0" dirty="0" smtClean="0"/>
              <a:t> to </a:t>
            </a:r>
            <a:r>
              <a:rPr lang="en-US" baseline="0" dirty="0" err="1" smtClean="0"/>
              <a:t>Intox</a:t>
            </a:r>
            <a:r>
              <a:rPr lang="en-US" baseline="0" dirty="0" smtClean="0"/>
              <a:t> Years: 9.21 (SD 12.3)   Days: 6.34 (11.1)</a:t>
            </a:r>
          </a:p>
          <a:p>
            <a:r>
              <a:rPr lang="en-US" baseline="0" dirty="0" smtClean="0"/>
              <a:t>Cannabis  Years: 12.75 (SD 13.1)    Days 4.29 (SD 9.5)</a:t>
            </a:r>
          </a:p>
          <a:p>
            <a:endParaRPr lang="en-US" dirty="0"/>
          </a:p>
        </p:txBody>
      </p:sp>
      <p:sp>
        <p:nvSpPr>
          <p:cNvPr id="4" name="Slide Number Placeholder 3"/>
          <p:cNvSpPr>
            <a:spLocks noGrp="1"/>
          </p:cNvSpPr>
          <p:nvPr>
            <p:ph type="sldNum" sz="quarter" idx="10"/>
          </p:nvPr>
        </p:nvSpPr>
        <p:spPr/>
        <p:txBody>
          <a:bodyPr/>
          <a:lstStyle/>
          <a:p>
            <a:fld id="{7A89292E-95A1-BC41-BB66-04D34B12A774}" type="slidenum">
              <a:rPr lang="en-US" smtClean="0">
                <a:solidFill>
                  <a:prstClr val="black"/>
                </a:solidFill>
                <a:latin typeface="Calibri"/>
              </a:rPr>
              <a:pPr/>
              <a:t>55</a:t>
            </a:fld>
            <a:endParaRPr lang="en-US">
              <a:solidFill>
                <a:prstClr val="black"/>
              </a:solidFill>
              <a:latin typeface="Calibri"/>
            </a:endParaRPr>
          </a:p>
        </p:txBody>
      </p:sp>
    </p:spTree>
    <p:extLst>
      <p:ext uri="{BB962C8B-B14F-4D97-AF65-F5344CB8AC3E}">
        <p14:creationId xmlns:p14="http://schemas.microsoft.com/office/powerpoint/2010/main" val="2375721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93 </a:t>
            </a:r>
            <a:r>
              <a:rPr lang="en-US" dirty="0"/>
              <a:t>prescribed a </a:t>
            </a:r>
            <a:r>
              <a:rPr lang="en-US" dirty="0" smtClean="0"/>
              <a:t>MAT; 77.5% of the full</a:t>
            </a:r>
            <a:r>
              <a:rPr lang="en-US" baseline="0" dirty="0" smtClean="0"/>
              <a:t> sample.</a:t>
            </a:r>
          </a:p>
          <a:p>
            <a:r>
              <a:rPr lang="en-US" baseline="0" dirty="0" smtClean="0"/>
              <a:t>47 (50.5%) of the 93 prescribed a MAT had 2 or more forms of MAT</a:t>
            </a:r>
            <a:endParaRPr lang="en-US" dirty="0"/>
          </a:p>
        </p:txBody>
      </p:sp>
      <p:sp>
        <p:nvSpPr>
          <p:cNvPr id="4" name="Slide Number Placeholder 3"/>
          <p:cNvSpPr>
            <a:spLocks noGrp="1"/>
          </p:cNvSpPr>
          <p:nvPr>
            <p:ph type="sldNum" sz="quarter" idx="10"/>
          </p:nvPr>
        </p:nvSpPr>
        <p:spPr/>
        <p:txBody>
          <a:bodyPr/>
          <a:lstStyle/>
          <a:p>
            <a:fld id="{F6D81242-A95B-A240-9EEC-E07393390A67}" type="slidenum">
              <a:rPr lang="en-US" smtClean="0">
                <a:solidFill>
                  <a:prstClr val="black"/>
                </a:solidFill>
                <a:latin typeface="Calibri"/>
              </a:rPr>
              <a:pPr/>
              <a:t>56</a:t>
            </a:fld>
            <a:endParaRPr lang="en-US">
              <a:solidFill>
                <a:prstClr val="black"/>
              </a:solidFill>
              <a:latin typeface="Calibri"/>
            </a:endParaRPr>
          </a:p>
        </p:txBody>
      </p:sp>
    </p:spTree>
    <p:extLst>
      <p:ext uri="{BB962C8B-B14F-4D97-AF65-F5344CB8AC3E}">
        <p14:creationId xmlns:p14="http://schemas.microsoft.com/office/powerpoint/2010/main" val="2020096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Days used/Drug</a:t>
            </a:r>
            <a:r>
              <a:rPr lang="en-US" baseline="0" dirty="0" smtClean="0"/>
              <a:t> used and Route  - 30 day post release</a:t>
            </a:r>
          </a:p>
          <a:p>
            <a:r>
              <a:rPr lang="en-US" baseline="0" dirty="0" smtClean="0"/>
              <a:t>OF NOTE:  </a:t>
            </a:r>
            <a:r>
              <a:rPr lang="en-US" baseline="0" dirty="0" err="1" smtClean="0"/>
              <a:t>Appx</a:t>
            </a:r>
            <a:r>
              <a:rPr lang="en-US" baseline="0" dirty="0" smtClean="0"/>
              <a:t> 1/3 of post release did not relapse for &gt;100 days.</a:t>
            </a:r>
            <a:endParaRPr lang="en-US" dirty="0"/>
          </a:p>
        </p:txBody>
      </p:sp>
      <p:sp>
        <p:nvSpPr>
          <p:cNvPr id="4" name="Slide Number Placeholder 3"/>
          <p:cNvSpPr>
            <a:spLocks noGrp="1"/>
          </p:cNvSpPr>
          <p:nvPr>
            <p:ph type="sldNum" sz="quarter" idx="10"/>
          </p:nvPr>
        </p:nvSpPr>
        <p:spPr/>
        <p:txBody>
          <a:bodyPr/>
          <a:lstStyle/>
          <a:p>
            <a:fld id="{7A89292E-95A1-BC41-BB66-04D34B12A774}" type="slidenum">
              <a:rPr lang="en-US" smtClean="0">
                <a:solidFill>
                  <a:prstClr val="black"/>
                </a:solidFill>
                <a:latin typeface="Calibri"/>
              </a:rPr>
              <a:pPr/>
              <a:t>57</a:t>
            </a:fld>
            <a:endParaRPr lang="en-US">
              <a:solidFill>
                <a:prstClr val="black"/>
              </a:solidFill>
              <a:latin typeface="Calibri"/>
            </a:endParaRPr>
          </a:p>
        </p:txBody>
      </p:sp>
    </p:spTree>
    <p:extLst>
      <p:ext uri="{BB962C8B-B14F-4D97-AF65-F5344CB8AC3E}">
        <p14:creationId xmlns:p14="http://schemas.microsoft.com/office/powerpoint/2010/main" val="737914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For</a:t>
            </a:r>
            <a:r>
              <a:rPr lang="en-US" baseline="0" dirty="0" smtClean="0"/>
              <a:t> those being followed in the study</a:t>
            </a:r>
            <a:endParaRPr lang="en-US" dirty="0" smtClean="0"/>
          </a:p>
          <a:p>
            <a:r>
              <a:rPr lang="en-US" dirty="0" smtClean="0">
                <a:solidFill>
                  <a:srgbClr val="FF0000"/>
                </a:solidFill>
              </a:rPr>
              <a:t>Adherence from VAS </a:t>
            </a:r>
            <a:r>
              <a:rPr lang="en-US" baseline="0" dirty="0" smtClean="0">
                <a:solidFill>
                  <a:srgbClr val="FF0000"/>
                </a:solidFill>
              </a:rPr>
              <a:t>reported 90% + adherence:</a:t>
            </a:r>
          </a:p>
          <a:p>
            <a:r>
              <a:rPr lang="en-US" dirty="0" smtClean="0">
                <a:solidFill>
                  <a:srgbClr val="FF0000"/>
                </a:solidFill>
              </a:rPr>
              <a:t>BSLN</a:t>
            </a:r>
            <a:r>
              <a:rPr lang="en-US" baseline="0" dirty="0" smtClean="0">
                <a:solidFill>
                  <a:srgbClr val="FF0000"/>
                </a:solidFill>
              </a:rPr>
              <a:t> of the 89% prescribed HAART;  </a:t>
            </a:r>
            <a:r>
              <a:rPr lang="en-US" dirty="0" smtClean="0">
                <a:solidFill>
                  <a:srgbClr val="FF0000"/>
                </a:solidFill>
              </a:rPr>
              <a:t>Month 3: 100% prescribed</a:t>
            </a:r>
            <a:r>
              <a:rPr lang="en-US" baseline="0" dirty="0" smtClean="0">
                <a:solidFill>
                  <a:srgbClr val="FF0000"/>
                </a:solidFill>
              </a:rPr>
              <a:t> HAART</a:t>
            </a:r>
          </a:p>
          <a:p>
            <a:endParaRPr lang="en-US" baseline="0" dirty="0" smtClean="0"/>
          </a:p>
          <a:p>
            <a:r>
              <a:rPr lang="en-US" baseline="0" dirty="0" smtClean="0"/>
              <a:t>Cut offs for AST and ALT &lt;2X ULN  (AST&lt;70, ALT&lt;78)  </a:t>
            </a:r>
          </a:p>
          <a:p>
            <a:endParaRPr lang="en-US" baseline="0" dirty="0" smtClean="0"/>
          </a:p>
          <a:p>
            <a:r>
              <a:rPr lang="en-US" baseline="0" dirty="0" smtClean="0"/>
              <a:t>Baseline shown is Day of release results N=71 as baseline. 3month N=37</a:t>
            </a:r>
          </a:p>
          <a:p>
            <a:r>
              <a:rPr lang="en-US" baseline="0" dirty="0" smtClean="0"/>
              <a:t>Opioid </a:t>
            </a:r>
            <a:r>
              <a:rPr lang="en-US" baseline="0" dirty="0" err="1" smtClean="0"/>
              <a:t>utox</a:t>
            </a:r>
            <a:r>
              <a:rPr lang="en-US" baseline="0" dirty="0" smtClean="0"/>
              <a:t> includes: Methadone, opiates, buprenorphine, oxy</a:t>
            </a:r>
          </a:p>
          <a:p>
            <a:endParaRPr lang="en-US" baseline="0" dirty="0" smtClean="0"/>
          </a:p>
        </p:txBody>
      </p:sp>
      <p:sp>
        <p:nvSpPr>
          <p:cNvPr id="4" name="Slide Number Placeholder 3"/>
          <p:cNvSpPr>
            <a:spLocks noGrp="1"/>
          </p:cNvSpPr>
          <p:nvPr>
            <p:ph type="sldNum" sz="quarter" idx="10"/>
          </p:nvPr>
        </p:nvSpPr>
        <p:spPr/>
        <p:txBody>
          <a:bodyPr/>
          <a:lstStyle/>
          <a:p>
            <a:fld id="{F6D81242-A95B-A240-9EEC-E07393390A67}"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4264733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a:p>
            <a:r>
              <a:rPr lang="en-US" dirty="0" smtClean="0"/>
              <a:t>70 reported</a:t>
            </a:r>
            <a:r>
              <a:rPr lang="en-US" baseline="0" dirty="0" smtClean="0"/>
              <a:t> having vaginal sex and of that 30 said they had </a:t>
            </a:r>
            <a:r>
              <a:rPr lang="en-US" baseline="0" dirty="0" err="1" smtClean="0"/>
              <a:t>unprotected</a:t>
            </a:r>
            <a:r>
              <a:rPr lang="en-US" dirty="0" err="1" smtClean="0"/>
              <a:t>N</a:t>
            </a:r>
            <a:r>
              <a:rPr lang="en-US" dirty="0" smtClean="0"/>
              <a:t> too</a:t>
            </a:r>
            <a:r>
              <a:rPr lang="en-US" baseline="0" dirty="0" smtClean="0"/>
              <a:t> small for any meaningful analysis. </a:t>
            </a:r>
          </a:p>
          <a:p>
            <a:r>
              <a:rPr lang="en-US" baseline="0" dirty="0" smtClean="0"/>
              <a:t>N=113 baseline</a:t>
            </a:r>
          </a:p>
          <a:p>
            <a:r>
              <a:rPr lang="en-US" baseline="0" dirty="0" smtClean="0"/>
              <a:t>N=35 at 3 months </a:t>
            </a:r>
          </a:p>
          <a:p>
            <a:r>
              <a:rPr lang="en-US" baseline="0" dirty="0" smtClean="0"/>
              <a:t>Baseline average partners 1.68 (SD 2.86); mean unprotected </a:t>
            </a:r>
            <a:r>
              <a:rPr lang="en-US" baseline="0" dirty="0" err="1" smtClean="0"/>
              <a:t>vag</a:t>
            </a:r>
            <a:r>
              <a:rPr lang="en-US" baseline="0" dirty="0" smtClean="0"/>
              <a:t> 5.7 (SD 10.1); Receptive 4.7 (SD 10.0); </a:t>
            </a:r>
            <a:r>
              <a:rPr lang="en-US" baseline="0" dirty="0" err="1" smtClean="0"/>
              <a:t>Insertive</a:t>
            </a:r>
            <a:r>
              <a:rPr lang="en-US" baseline="0" dirty="0" smtClean="0"/>
              <a:t> 1.2 (SD 1.8).</a:t>
            </a:r>
          </a:p>
          <a:p>
            <a:endParaRPr lang="en-US" baseline="0" dirty="0" smtClean="0"/>
          </a:p>
          <a:p>
            <a:r>
              <a:rPr lang="en-US" baseline="0" dirty="0" smtClean="0"/>
              <a:t>Month 3 average partners 1.26 (SD 3.42); mean unprotected </a:t>
            </a:r>
            <a:r>
              <a:rPr lang="en-US" baseline="0" dirty="0" err="1" smtClean="0"/>
              <a:t>Vag</a:t>
            </a:r>
            <a:r>
              <a:rPr lang="en-US" baseline="0" dirty="0" smtClean="0"/>
              <a:t> 1.06 (SD 2.5) </a:t>
            </a:r>
          </a:p>
          <a:p>
            <a:endParaRPr lang="en-US" dirty="0"/>
          </a:p>
        </p:txBody>
      </p:sp>
      <p:sp>
        <p:nvSpPr>
          <p:cNvPr id="4" name="Slide Number Placeholder 3"/>
          <p:cNvSpPr>
            <a:spLocks noGrp="1"/>
          </p:cNvSpPr>
          <p:nvPr>
            <p:ph type="sldNum" sz="quarter" idx="10"/>
          </p:nvPr>
        </p:nvSpPr>
        <p:spPr/>
        <p:txBody>
          <a:bodyPr/>
          <a:lstStyle/>
          <a:p>
            <a:fld id="{F6D81242-A95B-A240-9EEC-E07393390A67}" type="slidenum">
              <a:rPr lang="en-US" smtClean="0">
                <a:solidFill>
                  <a:prstClr val="black"/>
                </a:solidFill>
                <a:latin typeface="Calibri"/>
              </a:rPr>
              <a:pPr/>
              <a:t>59</a:t>
            </a:fld>
            <a:endParaRPr lang="en-US">
              <a:solidFill>
                <a:prstClr val="black"/>
              </a:solidFill>
              <a:latin typeface="Calibri"/>
            </a:endParaRPr>
          </a:p>
        </p:txBody>
      </p:sp>
    </p:spTree>
    <p:extLst>
      <p:ext uri="{BB962C8B-B14F-4D97-AF65-F5344CB8AC3E}">
        <p14:creationId xmlns:p14="http://schemas.microsoft.com/office/powerpoint/2010/main" val="1587060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BUN and Creatinine are</a:t>
            </a:r>
            <a:r>
              <a:rPr lang="en-US" baseline="0" dirty="0" smtClean="0"/>
              <a:t> from day of release.</a:t>
            </a:r>
            <a:endParaRPr lang="en-US" dirty="0" smtClean="0"/>
          </a:p>
          <a:p>
            <a:endParaRPr lang="en-US" dirty="0" smtClean="0"/>
          </a:p>
          <a:p>
            <a:r>
              <a:rPr lang="en-US" dirty="0" smtClean="0"/>
              <a:t>Skin/tissue</a:t>
            </a:r>
            <a:r>
              <a:rPr lang="en-US" baseline="0" dirty="0" smtClean="0"/>
              <a:t> infection &amp; immediate reaction taken from NXT administration </a:t>
            </a:r>
            <a:r>
              <a:rPr lang="en-US" baseline="0" dirty="0" err="1" smtClean="0"/>
              <a:t>teleform</a:t>
            </a:r>
            <a:r>
              <a:rPr lang="en-US" baseline="0" dirty="0" smtClean="0"/>
              <a:t> </a:t>
            </a:r>
          </a:p>
          <a:p>
            <a:r>
              <a:rPr lang="en-US" baseline="0" dirty="0" smtClean="0"/>
              <a:t>Nausea, diarrhea, headache, fatigue &amp; anxiety taken from SAFTEE – not done at 1</a:t>
            </a:r>
            <a:r>
              <a:rPr lang="en-US" baseline="30000" dirty="0" smtClean="0"/>
              <a:t>st</a:t>
            </a:r>
            <a:r>
              <a:rPr lang="en-US" baseline="0" dirty="0" smtClean="0"/>
              <a:t> injection which is why the N is different.  Some did not receive injections but had extra SAFTEEs completed</a:t>
            </a:r>
            <a:endParaRPr lang="en-US" dirty="0"/>
          </a:p>
        </p:txBody>
      </p:sp>
      <p:sp>
        <p:nvSpPr>
          <p:cNvPr id="4" name="Slide Number Placeholder 3"/>
          <p:cNvSpPr>
            <a:spLocks noGrp="1"/>
          </p:cNvSpPr>
          <p:nvPr>
            <p:ph type="sldNum" sz="quarter" idx="10"/>
          </p:nvPr>
        </p:nvSpPr>
        <p:spPr/>
        <p:txBody>
          <a:bodyPr/>
          <a:lstStyle/>
          <a:p>
            <a:fld id="{F6D81242-A95B-A240-9EEC-E07393390A67}"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28438872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53778E-00A9-44A7-8995-C19D401BDCCC}" type="slidenum">
              <a:rPr lang="en-US" smtClean="0"/>
              <a:t>61</a:t>
            </a:fld>
            <a:endParaRPr lang="en-US"/>
          </a:p>
        </p:txBody>
      </p:sp>
    </p:spTree>
    <p:extLst>
      <p:ext uri="{BB962C8B-B14F-4D97-AF65-F5344CB8AC3E}">
        <p14:creationId xmlns:p14="http://schemas.microsoft.com/office/powerpoint/2010/main" val="1179779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study: NIDA,</a:t>
            </a:r>
            <a:r>
              <a:rPr lang="en-US" baseline="0" dirty="0" smtClean="0"/>
              <a:t> Will </a:t>
            </a:r>
            <a:r>
              <a:rPr lang="en-US" baseline="0" dirty="0" err="1" smtClean="0"/>
              <a:t>compton</a:t>
            </a:r>
            <a:r>
              <a:rPr lang="en-US" baseline="0" dirty="0" smtClean="0"/>
              <a:t>, evaluation of data </a:t>
            </a:r>
          </a:p>
          <a:p>
            <a:r>
              <a:rPr lang="en-US" baseline="0" dirty="0" smtClean="0"/>
              <a:t>Second, also in same issue of JAMA, used National survey of drug use and Health (NSDUH) data, cross sectional ages 12 and older, 43- 40% females</a:t>
            </a:r>
            <a:endParaRPr lang="en-US" dirty="0"/>
          </a:p>
        </p:txBody>
      </p:sp>
      <p:sp>
        <p:nvSpPr>
          <p:cNvPr id="4" name="Slide Number Placeholder 3"/>
          <p:cNvSpPr>
            <a:spLocks noGrp="1"/>
          </p:cNvSpPr>
          <p:nvPr>
            <p:ph type="sldNum" sz="quarter" idx="10"/>
          </p:nvPr>
        </p:nvSpPr>
        <p:spPr/>
        <p:txBody>
          <a:bodyPr/>
          <a:lstStyle/>
          <a:p>
            <a:fld id="{B28BCB9F-BDC7-0D45-BADB-4F50BAC0A899}" type="slidenum">
              <a:rPr lang="en-US" smtClean="0"/>
              <a:t>5</a:t>
            </a:fld>
            <a:endParaRPr lang="en-US"/>
          </a:p>
        </p:txBody>
      </p:sp>
    </p:spTree>
    <p:extLst>
      <p:ext uri="{BB962C8B-B14F-4D97-AF65-F5344CB8AC3E}">
        <p14:creationId xmlns:p14="http://schemas.microsoft.com/office/powerpoint/2010/main" val="1937037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81242-A95B-A240-9EEC-E07393390A67}" type="slidenum">
              <a:rPr lang="en-US" smtClean="0">
                <a:solidFill>
                  <a:prstClr val="black"/>
                </a:solidFill>
                <a:latin typeface="Calibri"/>
              </a:rPr>
              <a:pPr/>
              <a:t>62</a:t>
            </a:fld>
            <a:endParaRPr lang="en-US">
              <a:solidFill>
                <a:prstClr val="black"/>
              </a:solidFill>
              <a:latin typeface="Calibri"/>
            </a:endParaRPr>
          </a:p>
        </p:txBody>
      </p:sp>
    </p:spTree>
    <p:extLst>
      <p:ext uri="{BB962C8B-B14F-4D97-AF65-F5344CB8AC3E}">
        <p14:creationId xmlns:p14="http://schemas.microsoft.com/office/powerpoint/2010/main" val="37609006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BLINDED</a:t>
            </a:r>
            <a:r>
              <a:rPr lang="en-US" baseline="0" dirty="0" smtClean="0"/>
              <a:t> results</a:t>
            </a:r>
          </a:p>
          <a:p>
            <a:endParaRPr lang="en-US" baseline="0" dirty="0" smtClean="0"/>
          </a:p>
          <a:p>
            <a:r>
              <a:rPr lang="en-US" baseline="0" smtClean="0"/>
              <a:t>No poster #</a:t>
            </a:r>
            <a:endParaRPr lang="en-US" dirty="0"/>
          </a:p>
        </p:txBody>
      </p:sp>
      <p:sp>
        <p:nvSpPr>
          <p:cNvPr id="4" name="Slide Number Placeholder 3"/>
          <p:cNvSpPr>
            <a:spLocks noGrp="1"/>
          </p:cNvSpPr>
          <p:nvPr>
            <p:ph type="sldNum" sz="quarter" idx="10"/>
          </p:nvPr>
        </p:nvSpPr>
        <p:spPr/>
        <p:txBody>
          <a:bodyPr/>
          <a:lstStyle/>
          <a:p>
            <a:fld id="{F6D81242-A95B-A240-9EEC-E07393390A67}" type="slidenum">
              <a:rPr lang="en-US" smtClean="0">
                <a:solidFill>
                  <a:prstClr val="black"/>
                </a:solidFill>
                <a:latin typeface="Calibri"/>
              </a:rPr>
              <a:pPr/>
              <a:t>65</a:t>
            </a:fld>
            <a:endParaRPr lang="en-US">
              <a:solidFill>
                <a:prstClr val="black"/>
              </a:solidFill>
              <a:latin typeface="Calibri"/>
            </a:endParaRPr>
          </a:p>
        </p:txBody>
      </p:sp>
    </p:spTree>
    <p:extLst>
      <p:ext uri="{BB962C8B-B14F-4D97-AF65-F5344CB8AC3E}">
        <p14:creationId xmlns:p14="http://schemas.microsoft.com/office/powerpoint/2010/main" val="1012831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INSPIRE</a:t>
            </a:r>
          </a:p>
          <a:p>
            <a:r>
              <a:rPr lang="en-US" dirty="0" smtClean="0"/>
              <a:t>Baseline</a:t>
            </a:r>
            <a:r>
              <a:rPr lang="en-US" baseline="0" dirty="0" smtClean="0"/>
              <a:t> N=110, </a:t>
            </a:r>
            <a:r>
              <a:rPr lang="en-US" baseline="0" smtClean="0"/>
              <a:t>3 month N=60</a:t>
            </a:r>
            <a:endParaRPr lang="en-US" dirty="0"/>
          </a:p>
        </p:txBody>
      </p:sp>
      <p:sp>
        <p:nvSpPr>
          <p:cNvPr id="4" name="Slide Number Placeholder 3"/>
          <p:cNvSpPr>
            <a:spLocks noGrp="1"/>
          </p:cNvSpPr>
          <p:nvPr>
            <p:ph type="sldNum" sz="quarter" idx="10"/>
          </p:nvPr>
        </p:nvSpPr>
        <p:spPr/>
        <p:txBody>
          <a:bodyPr/>
          <a:lstStyle/>
          <a:p>
            <a:fld id="{F6D81242-A95B-A240-9EEC-E07393390A67}" type="slidenum">
              <a:rPr lang="en-US" smtClean="0">
                <a:solidFill>
                  <a:prstClr val="black"/>
                </a:solidFill>
                <a:latin typeface="Calibri"/>
              </a:rPr>
              <a:pPr/>
              <a:t>66</a:t>
            </a:fld>
            <a:endParaRPr lang="en-US">
              <a:solidFill>
                <a:prstClr val="black"/>
              </a:solidFill>
              <a:latin typeface="Calibri"/>
            </a:endParaRPr>
          </a:p>
        </p:txBody>
      </p:sp>
    </p:spTree>
    <p:extLst>
      <p:ext uri="{BB962C8B-B14F-4D97-AF65-F5344CB8AC3E}">
        <p14:creationId xmlns:p14="http://schemas.microsoft.com/office/powerpoint/2010/main" val="26754709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Would show slide about next </a:t>
            </a:r>
            <a:endParaRPr lang="en-US" dirty="0"/>
          </a:p>
        </p:txBody>
      </p:sp>
      <p:sp>
        <p:nvSpPr>
          <p:cNvPr id="4" name="Slide Number Placeholder 3"/>
          <p:cNvSpPr>
            <a:spLocks noGrp="1"/>
          </p:cNvSpPr>
          <p:nvPr>
            <p:ph type="sldNum" sz="quarter" idx="10"/>
          </p:nvPr>
        </p:nvSpPr>
        <p:spPr/>
        <p:txBody>
          <a:bodyPr/>
          <a:lstStyle/>
          <a:p>
            <a:fld id="{B28BCB9F-BDC7-0D45-BADB-4F50BAC0A899}" type="slidenum">
              <a:rPr lang="en-US" smtClean="0"/>
              <a:t>67</a:t>
            </a:fld>
            <a:endParaRPr lang="en-US"/>
          </a:p>
        </p:txBody>
      </p:sp>
    </p:spTree>
    <p:extLst>
      <p:ext uri="{BB962C8B-B14F-4D97-AF65-F5344CB8AC3E}">
        <p14:creationId xmlns:p14="http://schemas.microsoft.com/office/powerpoint/2010/main" val="28220140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bwMode="auto">
          <a:noFill/>
          <a:ln>
            <a:miter lim="800000"/>
            <a:headEnd/>
            <a:tailEnd/>
          </a:ln>
        </p:spPr>
        <p:txBody>
          <a:bodyPr/>
          <a:lstStyle/>
          <a:p>
            <a:fld id="{7A4C632D-B86B-744E-8714-152E81E83638}" type="slidenum">
              <a:rPr lang="en-US">
                <a:solidFill>
                  <a:prstClr val="black"/>
                </a:solidFill>
                <a:latin typeface="Times New Roman" pitchFamily="-106" charset="0"/>
              </a:rPr>
              <a:pPr/>
              <a:t>68</a:t>
            </a:fld>
            <a:endParaRPr lang="en-US">
              <a:solidFill>
                <a:prstClr val="black"/>
              </a:solidFill>
              <a:latin typeface="Times New Roman" pitchFamily="-106" charset="0"/>
            </a:endParaRPr>
          </a:p>
        </p:txBody>
      </p:sp>
      <p:sp>
        <p:nvSpPr>
          <p:cNvPr id="157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7700" name="Rectangle 3"/>
          <p:cNvSpPr>
            <a:spLocks noGrp="1" noChangeArrowheads="1"/>
          </p:cNvSpPr>
          <p:nvPr>
            <p:ph type="body" idx="1"/>
          </p:nvPr>
        </p:nvSpPr>
        <p:spPr bwMode="auto">
          <a:xfrm>
            <a:off x="914400" y="4343400"/>
            <a:ext cx="5029200" cy="4114800"/>
          </a:xfrm>
          <a:noFill/>
        </p:spPr>
        <p:txBody>
          <a:bodyPr/>
          <a:lstStyle/>
          <a:p>
            <a:endParaRPr lang="en-US">
              <a:latin typeface="Times New Roman"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41744834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9747" name="Rectangle 3"/>
          <p:cNvSpPr>
            <a:spLocks noGrp="1" noChangeArrowheads="1"/>
          </p:cNvSpPr>
          <p:nvPr>
            <p:ph type="body" idx="1"/>
          </p:nvPr>
        </p:nvSpPr>
        <p:spPr bwMode="auto">
          <a:noFill/>
        </p:spPr>
        <p:txBody>
          <a:bodyPr/>
          <a:lstStyle/>
          <a:p>
            <a:pPr eaLnBrk="1" hangingPunct="1"/>
            <a:endParaRPr lang="en-US">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017041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Initially</a:t>
            </a:r>
            <a:r>
              <a:rPr lang="en-US" baseline="0" dirty="0" smtClean="0"/>
              <a:t> 11 cases reported when this rural community had only had 5 cases reported annually</a:t>
            </a:r>
            <a:endParaRPr lang="en-US" dirty="0"/>
          </a:p>
        </p:txBody>
      </p:sp>
      <p:sp>
        <p:nvSpPr>
          <p:cNvPr id="4" name="Slide Number Placeholder 3"/>
          <p:cNvSpPr>
            <a:spLocks noGrp="1"/>
          </p:cNvSpPr>
          <p:nvPr>
            <p:ph type="sldNum" sz="quarter" idx="10"/>
          </p:nvPr>
        </p:nvSpPr>
        <p:spPr/>
        <p:txBody>
          <a:bodyPr/>
          <a:lstStyle/>
          <a:p>
            <a:fld id="{B28BCB9F-BDC7-0D45-BADB-4F50BAC0A899}"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638945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a:lstStyle/>
          <a:p>
            <a:fld id="{FBFECFEA-83C9-CE43-9933-46B2CBA04B3D}" type="slidenum">
              <a:rPr lang="en-US">
                <a:solidFill>
                  <a:prstClr val="black"/>
                </a:solidFill>
                <a:latin typeface="Arial" pitchFamily="-112" charset="0"/>
                <a:ea typeface="ＭＳ Ｐゴシック" pitchFamily="-112" charset="-128"/>
                <a:cs typeface="ＭＳ Ｐゴシック" pitchFamily="-112" charset="-128"/>
              </a:rPr>
              <a:pPr/>
              <a:t>18</a:t>
            </a:fld>
            <a:endParaRPr lang="en-US">
              <a:solidFill>
                <a:prstClr val="black"/>
              </a:solidFill>
              <a:latin typeface="Arial" pitchFamily="-112" charset="0"/>
              <a:ea typeface="ＭＳ Ｐゴシック" pitchFamily="-112" charset="-128"/>
              <a:cs typeface="ＭＳ Ｐゴシック" pitchFamily="-112" charset="-128"/>
            </a:endParaRPr>
          </a:p>
        </p:txBody>
      </p:sp>
      <p:sp>
        <p:nvSpPr>
          <p:cNvPr id="99331" name="Rectangle 2"/>
          <p:cNvSpPr>
            <a:spLocks noGrp="1" noRot="1" noChangeAspect="1" noChangeArrowheads="1" noTextEdit="1"/>
          </p:cNvSpPr>
          <p:nvPr>
            <p:ph type="sldImg"/>
          </p:nvPr>
        </p:nvSpPr>
        <p:spPr bwMode="auto">
          <a:xfrm>
            <a:off x="1114425" y="144463"/>
            <a:ext cx="4629150" cy="3471862"/>
          </a:xfrm>
          <a:noFill/>
          <a:ln>
            <a:solidFill>
              <a:srgbClr val="000000"/>
            </a:solidFill>
            <a:miter lim="800000"/>
            <a:headEnd/>
            <a:tailEnd/>
          </a:ln>
        </p:spPr>
      </p:sp>
      <p:sp>
        <p:nvSpPr>
          <p:cNvPr id="99332" name="Rectangle 3"/>
          <p:cNvSpPr>
            <a:spLocks noGrp="1" noChangeAspect="1" noChangeArrowheads="1"/>
          </p:cNvSpPr>
          <p:nvPr>
            <p:ph type="body" idx="1"/>
          </p:nvPr>
        </p:nvSpPr>
        <p:spPr bwMode="auto">
          <a:xfrm>
            <a:off x="258763" y="3897313"/>
            <a:ext cx="6340475" cy="4889500"/>
          </a:xfrm>
          <a:noFill/>
        </p:spPr>
        <p:txBody>
          <a:bodyPr/>
          <a:lstStyle/>
          <a:p>
            <a:pPr marL="185738" indent="-185738" eaLnBrk="1" hangingPunct="1"/>
            <a:r>
              <a:rPr lang="en-US" b="1" dirty="0">
                <a:latin typeface="Arial" pitchFamily="-112" charset="0"/>
                <a:ea typeface="ＭＳ Ｐゴシック" pitchFamily="-112" charset="-128"/>
                <a:cs typeface="ＭＳ Ｐゴシック" pitchFamily="-112" charset="-128"/>
              </a:rPr>
              <a:t>Slide:  HIV Infection in Prisons and the General Population (2008)</a:t>
            </a:r>
          </a:p>
          <a:p>
            <a:pPr marL="185738" indent="-185738" eaLnBrk="1" hangingPunct="1"/>
            <a:endParaRPr lang="en-US" dirty="0">
              <a:latin typeface="Arial" pitchFamily="-112" charset="0"/>
              <a:ea typeface="ＭＳ Ｐゴシック" pitchFamily="-112" charset="-128"/>
              <a:cs typeface="ＭＳ Ｐゴシック" pitchFamily="-112" charset="-128"/>
            </a:endParaRPr>
          </a:p>
          <a:p>
            <a:pPr marL="185738" indent="-185738" eaLnBrk="1" hangingPunct="1">
              <a:buFontTx/>
              <a:buChar char="•"/>
            </a:pPr>
            <a:r>
              <a:rPr lang="en-US" dirty="0">
                <a:latin typeface="Arial" pitchFamily="-112" charset="0"/>
                <a:ea typeface="ＭＳ Ｐゴシック" pitchFamily="-112" charset="-128"/>
                <a:cs typeface="ＭＳ Ｐゴシック" pitchFamily="-112" charset="-128"/>
              </a:rPr>
              <a:t>In 2008, the HIV and AIDS prevalence among the prison population (state and federal) was 3 and 4 times that of the general population, respectively.  At year end 2008, 1.5% of inmates were HIV positive (</a:t>
            </a:r>
            <a:r>
              <a:rPr lang="en-US" dirty="0" err="1">
                <a:latin typeface="Arial" pitchFamily="-112" charset="0"/>
                <a:ea typeface="ＭＳ Ｐゴシック" pitchFamily="-112" charset="-128"/>
                <a:cs typeface="ＭＳ Ｐゴシック" pitchFamily="-112" charset="-128"/>
              </a:rPr>
              <a:t>n</a:t>
            </a:r>
            <a:r>
              <a:rPr lang="en-US" dirty="0">
                <a:latin typeface="Arial" pitchFamily="-112" charset="0"/>
                <a:ea typeface="ＭＳ Ｐゴシック" pitchFamily="-112" charset="-128"/>
                <a:cs typeface="ＭＳ Ｐゴシック" pitchFamily="-112" charset="-128"/>
              </a:rPr>
              <a:t>=22,144; estimated).</a:t>
            </a:r>
            <a:r>
              <a:rPr lang="en-US" baseline="30000" dirty="0">
                <a:latin typeface="Arial" pitchFamily="-112" charset="0"/>
                <a:ea typeface="ＭＳ Ｐゴシック" pitchFamily="-112" charset="-128"/>
                <a:cs typeface="ＭＳ Ｐゴシック" pitchFamily="-112" charset="-128"/>
              </a:rPr>
              <a:t>1,2</a:t>
            </a:r>
            <a:endParaRPr lang="en-US" dirty="0">
              <a:latin typeface="Arial" pitchFamily="-112" charset="0"/>
              <a:ea typeface="ＭＳ Ｐゴシック" pitchFamily="-112" charset="-128"/>
              <a:cs typeface="ＭＳ Ｐゴシック" pitchFamily="-112" charset="-128"/>
            </a:endParaRPr>
          </a:p>
          <a:p>
            <a:pPr marL="635000" lvl="1" indent="-185738" eaLnBrk="1" hangingPunct="1">
              <a:buFontTx/>
              <a:buChar char="-"/>
            </a:pPr>
            <a:r>
              <a:rPr lang="en-US" dirty="0">
                <a:latin typeface="Arial" pitchFamily="-112" charset="0"/>
              </a:rPr>
              <a:t>Males: 1.5% (</a:t>
            </a:r>
            <a:r>
              <a:rPr lang="en-US" dirty="0" err="1">
                <a:latin typeface="Arial" pitchFamily="-112" charset="0"/>
              </a:rPr>
              <a:t>n</a:t>
            </a:r>
            <a:r>
              <a:rPr lang="en-US" dirty="0">
                <a:latin typeface="Arial" pitchFamily="-112" charset="0"/>
              </a:rPr>
              <a:t>=20,231; reported).</a:t>
            </a:r>
          </a:p>
          <a:p>
            <a:pPr marL="635000" lvl="1" indent="-185738" eaLnBrk="1" hangingPunct="1">
              <a:buFontTx/>
              <a:buChar char="-"/>
            </a:pPr>
            <a:r>
              <a:rPr lang="en-US" dirty="0">
                <a:latin typeface="Arial" pitchFamily="-112" charset="0"/>
              </a:rPr>
              <a:t>Females: 1.9% (</a:t>
            </a:r>
            <a:r>
              <a:rPr lang="en-US" dirty="0" err="1">
                <a:latin typeface="Arial" pitchFamily="-112" charset="0"/>
              </a:rPr>
              <a:t>n</a:t>
            </a:r>
            <a:r>
              <a:rPr lang="en-US" dirty="0">
                <a:latin typeface="Arial" pitchFamily="-112" charset="0"/>
              </a:rPr>
              <a:t>=1913; reported).</a:t>
            </a:r>
          </a:p>
          <a:p>
            <a:pPr marL="185738" indent="-185738" eaLnBrk="1" hangingPunct="1"/>
            <a:endParaRPr lang="en-US" dirty="0">
              <a:latin typeface="Arial" pitchFamily="-112" charset="0"/>
              <a:ea typeface="ＭＳ Ｐゴシック" pitchFamily="-112" charset="-128"/>
              <a:cs typeface="ＭＳ Ｐゴシック" pitchFamily="-112" charset="-128"/>
            </a:endParaRPr>
          </a:p>
          <a:p>
            <a:pPr marL="185738" indent="-185738" eaLnBrk="1" hangingPunct="1"/>
            <a:r>
              <a:rPr lang="en-US" b="1" i="1" dirty="0">
                <a:latin typeface="Arial" pitchFamily="-112" charset="0"/>
                <a:ea typeface="ＭＳ Ｐゴシック" pitchFamily="-112" charset="-128"/>
                <a:cs typeface="ＭＳ Ｐゴシック" pitchFamily="-112" charset="-128"/>
              </a:rPr>
              <a:t>References</a:t>
            </a:r>
          </a:p>
          <a:p>
            <a:pPr marL="185738" indent="-185738" eaLnBrk="1" hangingPunct="1">
              <a:buFontTx/>
              <a:buAutoNum type="arabicPeriod"/>
            </a:pPr>
            <a:r>
              <a:rPr lang="en-US" dirty="0">
                <a:latin typeface="Arial" pitchFamily="-112" charset="0"/>
                <a:ea typeface="ＭＳ Ｐゴシック" pitchFamily="-112" charset="-128"/>
                <a:cs typeface="ＭＳ Ｐゴシック" pitchFamily="-112" charset="-128"/>
              </a:rPr>
              <a:t>Maruschak LM. HIV in prisons, 2007-2008. </a:t>
            </a:r>
            <a:r>
              <a:rPr lang="en-US" i="1" dirty="0">
                <a:latin typeface="Arial" pitchFamily="-112" charset="0"/>
                <a:ea typeface="ＭＳ Ｐゴシック" pitchFamily="-112" charset="-128"/>
                <a:cs typeface="ＭＳ Ｐゴシック" pitchFamily="-112" charset="-128"/>
              </a:rPr>
              <a:t>Bur Justice Stat Bull. </a:t>
            </a:r>
            <a:r>
              <a:rPr lang="en-US" dirty="0">
                <a:latin typeface="Arial" pitchFamily="-112" charset="0"/>
                <a:ea typeface="ＭＳ Ｐゴシック" pitchFamily="-112" charset="-128"/>
                <a:cs typeface="ＭＳ Ｐゴシック" pitchFamily="-112" charset="-128"/>
              </a:rPr>
              <a:t>December 2009. Available at: http://bjs.ojp.usdoj.gov/content/pub/pdf/hivp08.pdf.</a:t>
            </a:r>
          </a:p>
          <a:p>
            <a:pPr marL="185738" indent="-185738" eaLnBrk="1" hangingPunct="1">
              <a:buFontTx/>
              <a:buAutoNum type="arabicPeriod"/>
            </a:pPr>
            <a:r>
              <a:rPr lang="en-US" altLang="ja-JP" dirty="0">
                <a:latin typeface="Arial" pitchFamily="-112" charset="0"/>
                <a:ea typeface="ＭＳ Ｐゴシック" pitchFamily="-112" charset="-128"/>
                <a:cs typeface="ＭＳ Ｐゴシック" pitchFamily="-112" charset="-128"/>
              </a:rPr>
              <a:t>Spaulding AC, Seals RM, Page MJ, et al. HIV/AIDS among inmates of and releasees from US correctional facilities, 2006: declining share of epidemic but persistent public health opportunity. </a:t>
            </a:r>
            <a:r>
              <a:rPr lang="en-US" altLang="ja-JP" i="1" dirty="0" err="1">
                <a:latin typeface="Arial" pitchFamily="-112" charset="0"/>
                <a:ea typeface="ＭＳ Ｐゴシック" pitchFamily="-112" charset="-128"/>
                <a:cs typeface="ＭＳ Ｐゴシック" pitchFamily="-112" charset="-128"/>
              </a:rPr>
              <a:t>PLoS</a:t>
            </a:r>
            <a:r>
              <a:rPr lang="en-US" altLang="ja-JP" i="1" dirty="0">
                <a:latin typeface="Arial" pitchFamily="-112" charset="0"/>
                <a:ea typeface="ＭＳ Ｐゴシック" pitchFamily="-112" charset="-128"/>
                <a:cs typeface="ＭＳ Ｐゴシック" pitchFamily="-112" charset="-128"/>
              </a:rPr>
              <a:t> One</a:t>
            </a:r>
            <a:r>
              <a:rPr lang="en-US" altLang="ja-JP" dirty="0">
                <a:latin typeface="Arial" pitchFamily="-112" charset="0"/>
                <a:ea typeface="ＭＳ Ｐゴシック" pitchFamily="-112" charset="-128"/>
                <a:cs typeface="ＭＳ Ｐゴシック" pitchFamily="-112" charset="-128"/>
              </a:rPr>
              <a:t>. 2009;4:e7558.</a:t>
            </a:r>
          </a:p>
          <a:p>
            <a:pPr marL="185738" indent="-185738" eaLnBrk="1" hangingPunct="1"/>
            <a:endParaRPr lang="en-US" dirty="0">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BD82FE-A7DE-DB4E-94F9-9F59930276D5}" type="slidenum">
              <a:rPr lang="en-US" sz="1200">
                <a:solidFill>
                  <a:prstClr val="black"/>
                </a:solidFill>
                <a:latin typeface="Calibri" charset="0"/>
              </a:rPr>
              <a:pPr eaLnBrk="1" hangingPunct="1"/>
              <a:t>19</a:t>
            </a:fld>
            <a:endParaRPr lang="en-US" sz="1200">
              <a:solidFill>
                <a:prstClr val="black"/>
              </a:solidFill>
              <a:latin typeface="Calibri" charset="0"/>
            </a:endParaRPr>
          </a:p>
        </p:txBody>
      </p:sp>
      <p:sp>
        <p:nvSpPr>
          <p:cNvPr id="76802" name="Rectangle 2"/>
          <p:cNvSpPr>
            <a:spLocks noGrp="1" noRot="1" noChangeAspect="1" noChangeArrowheads="1" noTextEdit="1"/>
          </p:cNvSpPr>
          <p:nvPr>
            <p:ph type="sldImg"/>
          </p:nvPr>
        </p:nvSpPr>
        <p:spPr bwMode="auto">
          <a:xfrm>
            <a:off x="1114425" y="144463"/>
            <a:ext cx="4629150" cy="3471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6803" name="Rectangle 3"/>
          <p:cNvSpPr>
            <a:spLocks noGrp="1" noChangeAspect="1" noChangeArrowheads="1"/>
          </p:cNvSpPr>
          <p:nvPr>
            <p:ph type="body" idx="1"/>
          </p:nvPr>
        </p:nvSpPr>
        <p:spPr bwMode="auto">
          <a:xfrm>
            <a:off x="258763" y="3897313"/>
            <a:ext cx="6340475" cy="4889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eaLnBrk="1" hangingPunct="1"/>
            <a:r>
              <a:rPr lang="en-US" b="1">
                <a:latin typeface="Arial" charset="0"/>
                <a:ea typeface="ＭＳ Ｐゴシック" charset="0"/>
                <a:cs typeface="ＭＳ Ｐゴシック" charset="0"/>
              </a:rPr>
              <a:t>Slide:  AIDS-related Mortality Achieves Parity in Prisons and the General Population</a:t>
            </a:r>
            <a:endParaRPr lang="en-US">
              <a:latin typeface="Arial" charset="0"/>
              <a:ea typeface="ＭＳ Ｐゴシック" charset="0"/>
              <a:cs typeface="ＭＳ Ｐゴシック" charset="0"/>
            </a:endParaRPr>
          </a:p>
          <a:p>
            <a:pPr marL="185738" indent="-185738" eaLnBrk="1" hangingPunct="1"/>
            <a:endParaRPr lang="en-US">
              <a:latin typeface="Arial" charset="0"/>
              <a:ea typeface="ＭＳ Ｐゴシック" charset="0"/>
              <a:cs typeface="ＭＳ Ｐゴシック" charset="0"/>
            </a:endParaRPr>
          </a:p>
          <a:p>
            <a:pPr marL="185738" indent="-185738" eaLnBrk="1" hangingPunct="1">
              <a:buFontTx/>
              <a:buChar char="•"/>
            </a:pPr>
            <a:r>
              <a:rPr lang="en-US">
                <a:latin typeface="Arial" charset="0"/>
                <a:ea typeface="ＭＳ Ｐゴシック" charset="0"/>
                <a:cs typeface="ＭＳ Ｐゴシック" charset="0"/>
              </a:rPr>
              <a:t>AIDS-related mortality has declined dramatically in both the general population and the prison population since the introduction of HAART in 1996.</a:t>
            </a:r>
            <a:r>
              <a:rPr lang="en-US" baseline="30000">
                <a:latin typeface="Arial" charset="0"/>
                <a:ea typeface="ＭＳ Ｐゴシック" charset="0"/>
                <a:cs typeface="ＭＳ Ｐゴシック" charset="0"/>
              </a:rPr>
              <a:t>1</a:t>
            </a:r>
            <a:endParaRPr lang="en-US">
              <a:latin typeface="Arial" charset="0"/>
              <a:ea typeface="ＭＳ Ｐゴシック" charset="0"/>
              <a:cs typeface="ＭＳ Ｐゴシック" charset="0"/>
            </a:endParaRPr>
          </a:p>
          <a:p>
            <a:pPr marL="185738" indent="-185738" eaLnBrk="1" hangingPunct="1"/>
            <a:endParaRPr lang="en-US">
              <a:latin typeface="Arial" charset="0"/>
              <a:ea typeface="ＭＳ Ｐゴシック" charset="0"/>
              <a:cs typeface="ＭＳ Ｐゴシック" charset="0"/>
            </a:endParaRPr>
          </a:p>
          <a:p>
            <a:pPr marL="185738" indent="-185738" eaLnBrk="1" hangingPunct="1"/>
            <a:r>
              <a:rPr lang="en-US" b="1" i="1">
                <a:latin typeface="Arial" charset="0"/>
                <a:ea typeface="ＭＳ Ｐゴシック" charset="0"/>
                <a:cs typeface="ＭＳ Ｐゴシック" charset="0"/>
              </a:rPr>
              <a:t>Reference</a:t>
            </a:r>
          </a:p>
          <a:p>
            <a:pPr marL="185738" indent="-185738" eaLnBrk="1" hangingPunct="1">
              <a:buFontTx/>
              <a:buAutoNum type="arabicPeriod"/>
            </a:pPr>
            <a:r>
              <a:rPr lang="en-US">
                <a:latin typeface="Arial" charset="0"/>
                <a:ea typeface="ＭＳ Ｐゴシック" charset="0"/>
                <a:cs typeface="ＭＳ Ｐゴシック" charset="0"/>
              </a:rPr>
              <a:t>Maruschak LM. HIV in prisons, 2007-2008. </a:t>
            </a:r>
            <a:r>
              <a:rPr lang="en-US" i="1">
                <a:latin typeface="Arial" charset="0"/>
                <a:ea typeface="ＭＳ Ｐゴシック" charset="0"/>
                <a:cs typeface="ＭＳ Ｐゴシック" charset="0"/>
              </a:rPr>
              <a:t>Bur Justice Stat Bull. </a:t>
            </a:r>
            <a:r>
              <a:rPr lang="en-US">
                <a:latin typeface="Arial" charset="0"/>
                <a:ea typeface="ＭＳ Ｐゴシック" charset="0"/>
                <a:cs typeface="ＭＳ Ｐゴシック" charset="0"/>
              </a:rPr>
              <a:t>December 2009. Available at: http://bjs.ojp.usdoj.gov/content/pub/pdf/hivp08.pdf.</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731CAEF0-A3A3-BF49-99FA-E10AE5145F6C}" type="slidenum">
              <a:rPr lang="en-US">
                <a:solidFill>
                  <a:srgbClr val="000000"/>
                </a:solidFill>
                <a:latin typeface="Arial" charset="0"/>
              </a:rPr>
              <a:pPr/>
              <a:t>21</a:t>
            </a:fld>
            <a:endParaRPr lang="en-US">
              <a:solidFill>
                <a:srgbClr val="000000"/>
              </a:solidFill>
              <a:latin typeface="Arial" charset="0"/>
            </a:endParaRPr>
          </a:p>
        </p:txBody>
      </p:sp>
      <p:sp>
        <p:nvSpPr>
          <p:cNvPr id="118787" name="Rectangle 2"/>
          <p:cNvSpPr>
            <a:spLocks noGrp="1" noRot="1" noChangeAspect="1" noChangeArrowheads="1" noTextEdit="1"/>
          </p:cNvSpPr>
          <p:nvPr>
            <p:ph type="sldImg"/>
          </p:nvPr>
        </p:nvSpPr>
        <p:spPr>
          <a:xfrm>
            <a:off x="1114425" y="144463"/>
            <a:ext cx="4629150" cy="3471862"/>
          </a:xfrm>
          <a:ln/>
        </p:spPr>
      </p:sp>
      <p:sp>
        <p:nvSpPr>
          <p:cNvPr id="118788" name="Rectangle 3"/>
          <p:cNvSpPr>
            <a:spLocks noGrp="1" noChangeAspect="1" noChangeArrowheads="1"/>
          </p:cNvSpPr>
          <p:nvPr>
            <p:ph type="body" idx="1"/>
          </p:nvPr>
        </p:nvSpPr>
        <p:spPr>
          <a:xfrm>
            <a:off x="258763" y="3897313"/>
            <a:ext cx="6340475" cy="4889500"/>
          </a:xfrm>
          <a:noFill/>
          <a:ln/>
        </p:spPr>
        <p:txBody>
          <a:bodyPr/>
          <a:lstStyle/>
          <a:p>
            <a:pPr marL="185738" indent="-185738" eaLnBrk="1" hangingPunct="1"/>
            <a:r>
              <a:rPr lang="en-US" b="1">
                <a:latin typeface="Arial" charset="0"/>
              </a:rPr>
              <a:t>Slide:  HIV-Infect Recidivists and HIV-Related Outcomes</a:t>
            </a:r>
          </a:p>
          <a:p>
            <a:pPr marL="185738" indent="-185738" eaLnBrk="1" hangingPunct="1"/>
            <a:endParaRPr lang="en-US">
              <a:latin typeface="Arial" charset="0"/>
            </a:endParaRPr>
          </a:p>
          <a:p>
            <a:pPr marL="185738" indent="-185738" eaLnBrk="1" hangingPunct="1">
              <a:buFontTx/>
              <a:buChar char="•"/>
            </a:pPr>
            <a:r>
              <a:rPr lang="en-US">
                <a:latin typeface="Arial" charset="0"/>
              </a:rPr>
              <a:t>Springer and colleagues evaluated the effect of release from prison and subsequent re-incarceration on the viral loads of HIV-infected individuals receiving HAART.</a:t>
            </a:r>
            <a:r>
              <a:rPr lang="en-US" baseline="30000">
                <a:latin typeface="Arial" charset="0"/>
              </a:rPr>
              <a:t>1</a:t>
            </a:r>
            <a:endParaRPr lang="en-US">
              <a:latin typeface="Arial" charset="0"/>
            </a:endParaRPr>
          </a:p>
          <a:p>
            <a:pPr marL="635000" lvl="1" indent="-185738" eaLnBrk="1" hangingPunct="1">
              <a:buFontTx/>
              <a:buChar char="-"/>
            </a:pPr>
            <a:r>
              <a:rPr lang="en-US">
                <a:latin typeface="Arial" charset="0"/>
              </a:rPr>
              <a:t>292 prisoners who were treated with HAART in prison and re-incarcerated after having spent </a:t>
            </a:r>
            <a:r>
              <a:rPr lang="en-US" u="sng">
                <a:latin typeface="Arial" charset="0"/>
              </a:rPr>
              <a:t>&gt;</a:t>
            </a:r>
            <a:r>
              <a:rPr lang="en-US">
                <a:latin typeface="Arial" charset="0"/>
              </a:rPr>
              <a:t>3 months outside the correctional setting (medin duration 127 days).</a:t>
            </a:r>
          </a:p>
          <a:p>
            <a:pPr marL="185738" indent="-185738" eaLnBrk="1" hangingPunct="1"/>
            <a:r>
              <a:rPr lang="en-US">
                <a:latin typeface="Arial" charset="0"/>
              </a:rPr>
              <a:t>  </a:t>
            </a:r>
          </a:p>
          <a:p>
            <a:pPr marL="185738" indent="-185738" eaLnBrk="1" hangingPunct="1">
              <a:buFontTx/>
              <a:buChar char="•"/>
            </a:pPr>
            <a:r>
              <a:rPr lang="en-US">
                <a:latin typeface="Arial" charset="0"/>
              </a:rPr>
              <a:t>Overall, HIV RNA was reduced 1.04 log</a:t>
            </a:r>
            <a:r>
              <a:rPr lang="en-US" baseline="-25000">
                <a:latin typeface="Arial" charset="0"/>
              </a:rPr>
              <a:t>10</a:t>
            </a:r>
            <a:r>
              <a:rPr lang="en-US">
                <a:latin typeface="Arial" charset="0"/>
              </a:rPr>
              <a:t> copies/mL during incarceration.  After release to the community, however, the HIV-1 RNA level increased by 1.14 log</a:t>
            </a:r>
            <a:r>
              <a:rPr lang="en-US" baseline="-25000">
                <a:latin typeface="Arial" charset="0"/>
              </a:rPr>
              <a:t>10</a:t>
            </a:r>
            <a:r>
              <a:rPr lang="en-US">
                <a:latin typeface="Arial" charset="0"/>
              </a:rPr>
              <a:t> copies/mL by the time of re-incarceration (</a:t>
            </a:r>
            <a:r>
              <a:rPr lang="en-US" i="1">
                <a:latin typeface="Arial" charset="0"/>
              </a:rPr>
              <a:t>P</a:t>
            </a:r>
            <a:r>
              <a:rPr lang="en-US">
                <a:latin typeface="Arial" charset="0"/>
              </a:rPr>
              <a:t>&lt;0.0001).  In addition, there was a mean increase in the CD4 cell count of 67 cells/mm</a:t>
            </a:r>
            <a:r>
              <a:rPr lang="en-US" baseline="30000">
                <a:latin typeface="Arial" charset="0"/>
              </a:rPr>
              <a:t>3</a:t>
            </a:r>
            <a:r>
              <a:rPr lang="en-US">
                <a:latin typeface="Arial" charset="0"/>
              </a:rPr>
              <a:t> during incarcerations.  Conversely, they had a mean decrease in the CD4 cell count of 80 cells/mm</a:t>
            </a:r>
            <a:r>
              <a:rPr lang="en-US" baseline="30000">
                <a:latin typeface="Arial" charset="0"/>
              </a:rPr>
              <a:t>3</a:t>
            </a:r>
            <a:r>
              <a:rPr lang="en-US">
                <a:latin typeface="Arial" charset="0"/>
              </a:rPr>
              <a:t> during the period of release into the community (</a:t>
            </a:r>
            <a:r>
              <a:rPr lang="en-US" i="1">
                <a:latin typeface="Arial" charset="0"/>
              </a:rPr>
              <a:t>P</a:t>
            </a:r>
            <a:r>
              <a:rPr lang="en-US">
                <a:latin typeface="Arial" charset="0"/>
              </a:rPr>
              <a:t>&lt;0.0001).</a:t>
            </a:r>
            <a:r>
              <a:rPr lang="en-US" baseline="30000">
                <a:latin typeface="Arial" charset="0"/>
              </a:rPr>
              <a:t>1</a:t>
            </a:r>
            <a:r>
              <a:rPr lang="en-US">
                <a:latin typeface="Arial" charset="0"/>
              </a:rPr>
              <a:t> </a:t>
            </a:r>
          </a:p>
          <a:p>
            <a:pPr marL="185738" indent="-185738" eaLnBrk="1" hangingPunct="1"/>
            <a:endParaRPr lang="en-US">
              <a:latin typeface="Arial" charset="0"/>
            </a:endParaRPr>
          </a:p>
          <a:p>
            <a:pPr marL="185738" indent="-185738" eaLnBrk="1" hangingPunct="1"/>
            <a:r>
              <a:rPr lang="en-US" b="1" i="1">
                <a:latin typeface="Arial" charset="0"/>
              </a:rPr>
              <a:t>Reference</a:t>
            </a:r>
          </a:p>
          <a:p>
            <a:pPr marL="185738" indent="-185738" eaLnBrk="1" hangingPunct="1">
              <a:buFontTx/>
              <a:buAutoNum type="arabicPeriod"/>
            </a:pPr>
            <a:r>
              <a:rPr lang="en-US" altLang="ja-JP">
                <a:latin typeface="Arial" charset="0"/>
              </a:rPr>
              <a:t>Springer SA, Pesanti E, Hodges J, et al. Effectiveness of antiretroviral therapy among HIV-infected prisoners: reincarceration and the lack of sustained benefit after release to the community. </a:t>
            </a:r>
            <a:r>
              <a:rPr lang="en-US" altLang="ja-JP" i="1">
                <a:latin typeface="Arial" charset="0"/>
              </a:rPr>
              <a:t>Clin Infect Dis</a:t>
            </a:r>
            <a:r>
              <a:rPr lang="en-US" altLang="ja-JP">
                <a:latin typeface="Arial" charset="0"/>
              </a:rPr>
              <a:t>. 2004;38:1754-1760. </a:t>
            </a:r>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a:lstStyle/>
          <a:p>
            <a:r>
              <a:rPr lang="en-US" smtClean="0">
                <a:ea typeface="ＭＳ Ｐゴシック" pitchFamily="-112" charset="-128"/>
                <a:cs typeface="ＭＳ Ｐゴシック" pitchFamily="-112" charset="-128"/>
              </a:rPr>
              <a:t>These are some of the enabling resources or lack thereof that contribute to the increased health care utilization (e.g. ER use, hospital admission)</a:t>
            </a:r>
          </a:p>
        </p:txBody>
      </p:sp>
      <p:sp>
        <p:nvSpPr>
          <p:cNvPr id="111620" name="Slide Number Placeholder 3"/>
          <p:cNvSpPr>
            <a:spLocks noGrp="1"/>
          </p:cNvSpPr>
          <p:nvPr>
            <p:ph type="sldNum" sz="quarter" idx="5"/>
          </p:nvPr>
        </p:nvSpPr>
        <p:spPr bwMode="auto">
          <a:noFill/>
          <a:ln>
            <a:miter lim="800000"/>
            <a:headEnd/>
            <a:tailEnd/>
          </a:ln>
        </p:spPr>
        <p:txBody>
          <a:bodyPr/>
          <a:lstStyle/>
          <a:p>
            <a:fld id="{A5B69946-D6FD-254C-AAE4-84BDC0B4C94D}" type="slidenum">
              <a:rPr lang="en-US" smtClean="0">
                <a:latin typeface="Calibri" pitchFamily="-112" charset="0"/>
                <a:ea typeface="ＭＳ Ｐゴシック" pitchFamily="-112" charset="-128"/>
                <a:cs typeface="ＭＳ Ｐゴシック" pitchFamily="-112" charset="-128"/>
              </a:rPr>
              <a:pPr/>
              <a:t>25</a:t>
            </a:fld>
            <a:endParaRPr lang="en-US" smtClean="0">
              <a:latin typeface="Calibri" pitchFamily="-112" charset="0"/>
              <a:ea typeface="ＭＳ Ｐゴシック" pitchFamily="-112" charset="-128"/>
              <a:cs typeface="ＭＳ Ｐゴシック" pitchFamily="-11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green is what is general population</a:t>
            </a: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B4ACE3-7D0F-D54E-959A-845FE3647B02}" type="slidenum">
              <a:rPr lang="en-US" sz="1200">
                <a:solidFill>
                  <a:prstClr val="black"/>
                </a:solidFill>
                <a:latin typeface="Calibri" charset="0"/>
              </a:rPr>
              <a:pPr eaLnBrk="1" hangingPunct="1"/>
              <a:t>26</a:t>
            </a:fld>
            <a:endParaRPr lang="en-US" sz="1200">
              <a:solidFill>
                <a:prstClr val="black"/>
              </a:solidFill>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E6CC29-6173-464F-8976-B5DB7ED13BC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8438980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3922F0-6735-4D46-8E43-8CE161E6DCA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40741599"/>
      </p:ext>
    </p:extLst>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5A8FE236-EEFF-2E4A-BAD6-ACCB1E3C5AFB}"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7481D9D9-E88D-6041-8CE5-30456B72EF91}"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ECC88AD7-D3A8-6D4D-BE90-15CB7E25F21E}"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DB384FB3-CFF1-0F47-9017-7306C6105AD9}"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65C22D3B-FD9A-724A-977E-1106FAE4CCEB}"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18E51E75-171B-5143-A2DB-4CBBDFFB1289}"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3538AA56-6443-BD4D-B826-228CB56C4FD9}"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87479E98-8661-F24F-8414-B5FC288CE6BA}"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25144EBF-36EA-B64C-94D5-A21AF85A83B6}"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EFA7D15A-5C2E-554B-8435-26D92D291C70}"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51F473-99E4-C443-962C-8FC1E45397E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75716742"/>
      </p:ext>
    </p:extLst>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A1ECB1C-02E3-CA45-8D03-EE8A825F59B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2B8F914-9F02-5649-9762-5787A8F6355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13C6522-2685-6445-91B7-8B976CCBB62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2D66AAA-3701-614D-B58E-1857E9DC4AF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E7583E5F-BDB5-4343-967D-24F3F49A6B0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BF928D1-BD1C-814F-9CD6-37B287F27D7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DCD2417-E59D-5648-9109-FBE5965C24C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5334725-0288-A143-AD72-3829863A0DF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355EEE2-ACE6-AF46-B2C0-FE9C107097E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05B6513-F8D8-CE42-9C5E-E1107D0AB1B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5A1D8F-FA90-7B4B-A40A-2A76116A19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34450000"/>
      </p:ext>
    </p:extLst>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E3A8A8D-EE6F-5D42-9C72-D04C746964D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82C3ADC-4C49-0B42-A1ED-ADC20A7F922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DED1473-E59C-574C-AA0F-396800BECD6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4C01D36-F490-1D4C-8F26-AA347992426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atin typeface="Arial"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7F056977-A191-426B-B524-A46E5C1F3BD4}" type="slidenum">
              <a:rPr lang="en-US" altLang="en-US"/>
              <a:pPr>
                <a:defRPr/>
              </a:pPr>
              <a:t>‹#›</a:t>
            </a:fld>
            <a:endParaRPr lang="en-US" altLang="en-US"/>
          </a:p>
        </p:txBody>
      </p:sp>
    </p:spTree>
    <p:extLst>
      <p:ext uri="{BB962C8B-B14F-4D97-AF65-F5344CB8AC3E}">
        <p14:creationId xmlns:p14="http://schemas.microsoft.com/office/powerpoint/2010/main" val="44902546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atin typeface="Arial"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5C167A46-46B8-4825-B469-D127659FB6C0}" type="slidenum">
              <a:rPr lang="en-US" altLang="en-US"/>
              <a:pPr>
                <a:defRPr/>
              </a:pPr>
              <a:t>‹#›</a:t>
            </a:fld>
            <a:endParaRPr lang="en-US" altLang="en-US"/>
          </a:p>
        </p:txBody>
      </p:sp>
    </p:spTree>
    <p:extLst>
      <p:ext uri="{BB962C8B-B14F-4D97-AF65-F5344CB8AC3E}">
        <p14:creationId xmlns:p14="http://schemas.microsoft.com/office/powerpoint/2010/main" val="7092873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atin typeface="Arial"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B4995FAD-7FB4-498E-BB80-B692FD0C962A}" type="slidenum">
              <a:rPr lang="en-US" altLang="en-US"/>
              <a:pPr>
                <a:defRPr/>
              </a:pPr>
              <a:t>‹#›</a:t>
            </a:fld>
            <a:endParaRPr lang="en-US" altLang="en-US"/>
          </a:p>
        </p:txBody>
      </p:sp>
    </p:spTree>
    <p:extLst>
      <p:ext uri="{BB962C8B-B14F-4D97-AF65-F5344CB8AC3E}">
        <p14:creationId xmlns:p14="http://schemas.microsoft.com/office/powerpoint/2010/main" val="412583522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atin typeface="Arial" pitchFamily="34" charset="0"/>
              </a:defRPr>
            </a:lvl1pPr>
          </a:lstStyle>
          <a:p>
            <a:pPr>
              <a:defRPr/>
            </a:pPr>
            <a:endParaRPr lang="en-US" alt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578DE664-7ADB-4938-8826-9AF184958C76}" type="slidenum">
              <a:rPr lang="en-US" altLang="en-US"/>
              <a:pPr>
                <a:defRPr/>
              </a:pPr>
              <a:t>‹#›</a:t>
            </a:fld>
            <a:endParaRPr lang="en-US" altLang="en-US"/>
          </a:p>
        </p:txBody>
      </p:sp>
    </p:spTree>
    <p:extLst>
      <p:ext uri="{BB962C8B-B14F-4D97-AF65-F5344CB8AC3E}">
        <p14:creationId xmlns:p14="http://schemas.microsoft.com/office/powerpoint/2010/main" val="92725886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atin typeface="Arial" pitchFamily="34" charset="0"/>
              </a:defRPr>
            </a:lvl1pPr>
          </a:lstStyle>
          <a:p>
            <a:pPr>
              <a:defRPr/>
            </a:pPr>
            <a:endParaRPr lang="en-US" alt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Arial" pitchFamily="34" charset="0"/>
              </a:defRPr>
            </a:lvl1pPr>
          </a:lstStyle>
          <a:p>
            <a:pPr>
              <a:defRPr/>
            </a:pPr>
            <a:fld id="{D0C41F71-CC90-4C69-A5FC-9E8EC03A8814}" type="slidenum">
              <a:rPr lang="en-US" altLang="en-US"/>
              <a:pPr>
                <a:defRPr/>
              </a:pPr>
              <a:t>‹#›</a:t>
            </a:fld>
            <a:endParaRPr lang="en-US" altLang="en-US"/>
          </a:p>
        </p:txBody>
      </p:sp>
    </p:spTree>
    <p:extLst>
      <p:ext uri="{BB962C8B-B14F-4D97-AF65-F5344CB8AC3E}">
        <p14:creationId xmlns:p14="http://schemas.microsoft.com/office/powerpoint/2010/main" val="307858693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atin typeface="Arial" pitchFamily="34" charset="0"/>
              </a:defRPr>
            </a:lvl1pPr>
          </a:lstStyle>
          <a:p>
            <a:pPr>
              <a:defRPr/>
            </a:pPr>
            <a:endParaRPr lang="en-US" alt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atin typeface="Arial" pitchFamily="34" charset="0"/>
              </a:defRPr>
            </a:lvl1pPr>
          </a:lstStyle>
          <a:p>
            <a:pPr>
              <a:defRPr/>
            </a:pPr>
            <a:fld id="{C8084093-DCDF-4008-B9B2-21D2539330D9}" type="slidenum">
              <a:rPr lang="en-US" altLang="en-US"/>
              <a:pPr>
                <a:defRPr/>
              </a:pPr>
              <a:t>‹#›</a:t>
            </a:fld>
            <a:endParaRPr lang="en-US" altLang="en-US"/>
          </a:p>
        </p:txBody>
      </p:sp>
    </p:spTree>
    <p:extLst>
      <p:ext uri="{BB962C8B-B14F-4D97-AF65-F5344CB8AC3E}">
        <p14:creationId xmlns:p14="http://schemas.microsoft.com/office/powerpoint/2010/main" val="3754981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600200"/>
            <a:ext cx="4038600" cy="2185988"/>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8588"/>
            <a:ext cx="4038600" cy="2187575"/>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4B0D43EF-B814-FC42-A047-F469AF6889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78629935"/>
      </p:ext>
    </p:extLst>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atin typeface="Arial" pitchFamily="34" charset="0"/>
              </a:defRPr>
            </a:lvl1pPr>
          </a:lstStyle>
          <a:p>
            <a:pPr>
              <a:defRPr/>
            </a:pPr>
            <a:endParaRPr lang="en-US" alt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atin typeface="Arial" pitchFamily="34" charset="0"/>
              </a:defRPr>
            </a:lvl1pPr>
          </a:lstStyle>
          <a:p>
            <a:pPr>
              <a:defRPr/>
            </a:pPr>
            <a:fld id="{8E31B236-E18B-4B5D-A78A-EB19215E53E0}" type="slidenum">
              <a:rPr lang="en-US" altLang="en-US"/>
              <a:pPr>
                <a:defRPr/>
              </a:pPr>
              <a:t>‹#›</a:t>
            </a:fld>
            <a:endParaRPr lang="en-US" altLang="en-US"/>
          </a:p>
        </p:txBody>
      </p:sp>
    </p:spTree>
    <p:extLst>
      <p:ext uri="{BB962C8B-B14F-4D97-AF65-F5344CB8AC3E}">
        <p14:creationId xmlns:p14="http://schemas.microsoft.com/office/powerpoint/2010/main" val="409583480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atin typeface="Arial" pitchFamily="34" charset="0"/>
              </a:defRPr>
            </a:lvl1pPr>
          </a:lstStyle>
          <a:p>
            <a:pPr>
              <a:defRPr/>
            </a:pPr>
            <a:endParaRPr lang="en-US" alt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4D2B7136-FE3E-4685-991D-ACDB71E5A6AD}" type="slidenum">
              <a:rPr lang="en-US" altLang="en-US"/>
              <a:pPr>
                <a:defRPr/>
              </a:pPr>
              <a:t>‹#›</a:t>
            </a:fld>
            <a:endParaRPr lang="en-US" altLang="en-US"/>
          </a:p>
        </p:txBody>
      </p:sp>
    </p:spTree>
    <p:extLst>
      <p:ext uri="{BB962C8B-B14F-4D97-AF65-F5344CB8AC3E}">
        <p14:creationId xmlns:p14="http://schemas.microsoft.com/office/powerpoint/2010/main" val="6884474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atin typeface="Arial" pitchFamily="34" charset="0"/>
              </a:defRPr>
            </a:lvl1pPr>
          </a:lstStyle>
          <a:p>
            <a:pPr>
              <a:defRPr/>
            </a:pPr>
            <a:endParaRPr lang="en-US" alt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B2B5249E-0534-46DC-BC3D-181BE321FB40}" type="slidenum">
              <a:rPr lang="en-US" altLang="en-US"/>
              <a:pPr>
                <a:defRPr/>
              </a:pPr>
              <a:t>‹#›</a:t>
            </a:fld>
            <a:endParaRPr lang="en-US" altLang="en-US"/>
          </a:p>
        </p:txBody>
      </p:sp>
    </p:spTree>
    <p:extLst>
      <p:ext uri="{BB962C8B-B14F-4D97-AF65-F5344CB8AC3E}">
        <p14:creationId xmlns:p14="http://schemas.microsoft.com/office/powerpoint/2010/main" val="46130886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atin typeface="Arial"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9AF1D10E-1433-45A1-A33C-6BCA96C80FB5}" type="slidenum">
              <a:rPr lang="en-US" altLang="en-US"/>
              <a:pPr>
                <a:defRPr/>
              </a:pPr>
              <a:t>‹#›</a:t>
            </a:fld>
            <a:endParaRPr lang="en-US" altLang="en-US"/>
          </a:p>
        </p:txBody>
      </p:sp>
    </p:spTree>
    <p:extLst>
      <p:ext uri="{BB962C8B-B14F-4D97-AF65-F5344CB8AC3E}">
        <p14:creationId xmlns:p14="http://schemas.microsoft.com/office/powerpoint/2010/main" val="277626502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atin typeface="Arial"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E8627240-DA9E-453D-8B98-68EB1CA15103}" type="slidenum">
              <a:rPr lang="en-US" altLang="en-US"/>
              <a:pPr>
                <a:defRPr/>
              </a:pPr>
              <a:t>‹#›</a:t>
            </a:fld>
            <a:endParaRPr lang="en-US" altLang="en-US"/>
          </a:p>
        </p:txBody>
      </p:sp>
    </p:spTree>
    <p:extLst>
      <p:ext uri="{BB962C8B-B14F-4D97-AF65-F5344CB8AC3E}">
        <p14:creationId xmlns:p14="http://schemas.microsoft.com/office/powerpoint/2010/main" val="196586270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5FA55B8-0BE7-EE4C-B8A6-8D66B32A0176}" type="datetime1">
              <a:rPr lang="en-US"/>
              <a:pPr>
                <a:defRPr/>
              </a:pPr>
              <a:t>10/29/2015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C43A85-79AD-4D41-ACCB-E23F70914ECE}" type="slidenum">
              <a:rPr lang="en-US"/>
              <a:pPr>
                <a:defRPr/>
              </a:pPr>
              <a:t>‹#›</a:t>
            </a:fld>
            <a:endParaRPr lang="en-US"/>
          </a:p>
        </p:txBody>
      </p:sp>
    </p:spTree>
    <p:extLst>
      <p:ext uri="{BB962C8B-B14F-4D97-AF65-F5344CB8AC3E}">
        <p14:creationId xmlns:p14="http://schemas.microsoft.com/office/powerpoint/2010/main" val="118878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0A1ECB1C-02E3-CA45-8D03-EE8A825F59B6}" type="slidenum">
              <a:rPr lang="en-US">
                <a:solidFill>
                  <a:srgbClr val="000000"/>
                </a:solidFill>
                <a:latin typeface="Arial"/>
              </a:rPr>
              <a:pPr/>
              <a:t>‹#›</a:t>
            </a:fld>
            <a:endParaRPr lang="en-US">
              <a:solidFill>
                <a:srgbClr val="000000"/>
              </a:solidFill>
              <a:latin typeface="Aria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82B8F914-9F02-5649-9762-5787A8F63555}" type="slidenum">
              <a:rPr lang="en-US">
                <a:solidFill>
                  <a:srgbClr val="000000"/>
                </a:solidFill>
                <a:latin typeface="Arial"/>
              </a:rPr>
              <a:pPr/>
              <a:t>‹#›</a:t>
            </a:fld>
            <a:endParaRPr lang="en-US">
              <a:solidFill>
                <a:srgbClr val="000000"/>
              </a:solidFill>
              <a:latin typeface="Aria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513C6522-2685-6445-91B7-8B976CCBB621}" type="slidenum">
              <a:rPr lang="en-US">
                <a:solidFill>
                  <a:srgbClr val="000000"/>
                </a:solidFill>
                <a:latin typeface="Arial"/>
              </a:rPr>
              <a:pPr/>
              <a:t>‹#›</a:t>
            </a:fld>
            <a:endParaRPr lang="en-US">
              <a:solidFill>
                <a:srgbClr val="000000"/>
              </a:solidFill>
              <a:latin typeface="Aria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fld id="{E2D66AAA-3701-614D-B58E-1857E9DC4AFB}" type="slidenum">
              <a:rPr lang="en-US">
                <a:solidFill>
                  <a:srgbClr val="000000"/>
                </a:solidFill>
                <a:latin typeface="Arial"/>
              </a:rPr>
              <a:pPr/>
              <a:t>‹#›</a:t>
            </a:fld>
            <a:endParaRPr lang="en-US">
              <a:solidFill>
                <a:srgbClr val="000000"/>
              </a:solidFill>
              <a:latin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Arial"/>
              </a:defRPr>
            </a:lvl1pPr>
          </a:lstStyle>
          <a:p>
            <a:r>
              <a:rPr lang="en-US" dirty="0" smtClean="0"/>
              <a:t>Click to edit Master title style</a:t>
            </a:r>
            <a:endParaRPr lang="en-US" dirty="0"/>
          </a:p>
        </p:txBody>
      </p:sp>
      <p:sp>
        <p:nvSpPr>
          <p:cNvPr id="3" name="SmartArt Placeholder 2"/>
          <p:cNvSpPr>
            <a:spLocks noGrp="1"/>
          </p:cNvSpPr>
          <p:nvPr>
            <p:ph type="dgm" idx="1"/>
          </p:nvPr>
        </p:nvSpPr>
        <p:spPr>
          <a:xfrm>
            <a:off x="457200" y="1600200"/>
            <a:ext cx="8229600" cy="4525963"/>
          </a:xfrm>
        </p:spPr>
        <p:txBody>
          <a:bodyPr/>
          <a:lstStyle>
            <a:lvl1pPr>
              <a:defRPr>
                <a:latin typeface="Arial"/>
              </a:defRPr>
            </a:lvl1p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D6A688-1AEC-6346-B970-273AA8BA9D6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76858979"/>
      </p:ext>
    </p:extLst>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latin typeface="Aria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latin typeface="Arial"/>
            </a:endParaRPr>
          </a:p>
        </p:txBody>
      </p:sp>
      <p:sp>
        <p:nvSpPr>
          <p:cNvPr id="9" name="Rectangle 6"/>
          <p:cNvSpPr>
            <a:spLocks noGrp="1" noChangeArrowheads="1"/>
          </p:cNvSpPr>
          <p:nvPr>
            <p:ph type="sldNum" sz="quarter" idx="12"/>
          </p:nvPr>
        </p:nvSpPr>
        <p:spPr>
          <a:ln/>
        </p:spPr>
        <p:txBody>
          <a:bodyPr/>
          <a:lstStyle>
            <a:lvl1pPr>
              <a:defRPr/>
            </a:lvl1pPr>
          </a:lstStyle>
          <a:p>
            <a:fld id="{E7583E5F-BDB5-4343-967D-24F3F49A6B0D}" type="slidenum">
              <a:rPr lang="en-US">
                <a:solidFill>
                  <a:srgbClr val="000000"/>
                </a:solidFill>
                <a:latin typeface="Arial"/>
              </a:rPr>
              <a:pPr/>
              <a:t>‹#›</a:t>
            </a:fld>
            <a:endParaRPr lang="en-US">
              <a:solidFill>
                <a:srgbClr val="000000"/>
              </a:solidFill>
              <a:latin typeface="Aria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latin typeface="Aria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latin typeface="Arial"/>
            </a:endParaRPr>
          </a:p>
        </p:txBody>
      </p:sp>
      <p:sp>
        <p:nvSpPr>
          <p:cNvPr id="5" name="Rectangle 6"/>
          <p:cNvSpPr>
            <a:spLocks noGrp="1" noChangeArrowheads="1"/>
          </p:cNvSpPr>
          <p:nvPr>
            <p:ph type="sldNum" sz="quarter" idx="12"/>
          </p:nvPr>
        </p:nvSpPr>
        <p:spPr>
          <a:ln/>
        </p:spPr>
        <p:txBody>
          <a:bodyPr/>
          <a:lstStyle>
            <a:lvl1pPr>
              <a:defRPr/>
            </a:lvl1pPr>
          </a:lstStyle>
          <a:p>
            <a:fld id="{BBF928D1-BD1C-814F-9CD6-37B287F27D71}" type="slidenum">
              <a:rPr lang="en-US">
                <a:solidFill>
                  <a:srgbClr val="000000"/>
                </a:solidFill>
                <a:latin typeface="Arial"/>
              </a:rPr>
              <a:pPr/>
              <a:t>‹#›</a:t>
            </a:fld>
            <a:endParaRPr lang="en-US">
              <a:solidFill>
                <a:srgbClr val="000000"/>
              </a:solidFill>
              <a:latin typeface="Aria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latin typeface="Aria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latin typeface="Arial"/>
            </a:endParaRPr>
          </a:p>
        </p:txBody>
      </p:sp>
      <p:sp>
        <p:nvSpPr>
          <p:cNvPr id="4" name="Rectangle 6"/>
          <p:cNvSpPr>
            <a:spLocks noGrp="1" noChangeArrowheads="1"/>
          </p:cNvSpPr>
          <p:nvPr>
            <p:ph type="sldNum" sz="quarter" idx="12"/>
          </p:nvPr>
        </p:nvSpPr>
        <p:spPr>
          <a:ln/>
        </p:spPr>
        <p:txBody>
          <a:bodyPr/>
          <a:lstStyle>
            <a:lvl1pPr>
              <a:defRPr/>
            </a:lvl1pPr>
          </a:lstStyle>
          <a:p>
            <a:fld id="{4DCD2417-E59D-5648-9109-FBE5965C24CB}" type="slidenum">
              <a:rPr lang="en-US">
                <a:solidFill>
                  <a:srgbClr val="000000"/>
                </a:solidFill>
                <a:latin typeface="Arial"/>
              </a:rPr>
              <a:pPr/>
              <a:t>‹#›</a:t>
            </a:fld>
            <a:endParaRPr lang="en-US">
              <a:solidFill>
                <a:srgbClr val="000000"/>
              </a:solidFill>
              <a:latin typeface="Aria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fld id="{A5334725-0288-A143-AD72-3829863A0DF0}" type="slidenum">
              <a:rPr lang="en-US">
                <a:solidFill>
                  <a:srgbClr val="000000"/>
                </a:solidFill>
                <a:latin typeface="Arial"/>
              </a:rPr>
              <a:pPr/>
              <a:t>‹#›</a:t>
            </a:fld>
            <a:endParaRPr lang="en-US">
              <a:solidFill>
                <a:srgbClr val="000000"/>
              </a:solidFill>
              <a:latin typeface="Aria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fld id="{F355EEE2-ACE6-AF46-B2C0-FE9C107097E2}" type="slidenum">
              <a:rPr lang="en-US">
                <a:solidFill>
                  <a:srgbClr val="000000"/>
                </a:solidFill>
                <a:latin typeface="Arial"/>
              </a:rPr>
              <a:pPr/>
              <a:t>‹#›</a:t>
            </a:fld>
            <a:endParaRPr lang="en-US">
              <a:solidFill>
                <a:srgbClr val="000000"/>
              </a:solidFill>
              <a:latin typeface="Aria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405B6513-F8D8-CE42-9C5E-E1107D0AB1B7}" type="slidenum">
              <a:rPr lang="en-US">
                <a:solidFill>
                  <a:srgbClr val="000000"/>
                </a:solidFill>
                <a:latin typeface="Arial"/>
              </a:rPr>
              <a:pPr/>
              <a:t>‹#›</a:t>
            </a:fld>
            <a:endParaRPr lang="en-US">
              <a:solidFill>
                <a:srgbClr val="000000"/>
              </a:solidFill>
              <a:latin typeface="Aria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EE3A8A8D-EE6F-5D42-9C72-D04C746964D7}" type="slidenum">
              <a:rPr lang="en-US">
                <a:solidFill>
                  <a:srgbClr val="000000"/>
                </a:solidFill>
                <a:latin typeface="Arial"/>
              </a:rPr>
              <a:pPr/>
              <a:t>‹#›</a:t>
            </a:fld>
            <a:endParaRPr lang="en-US">
              <a:solidFill>
                <a:srgbClr val="000000"/>
              </a:solidFill>
              <a:latin typeface="Aria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F82C3ADC-4C49-0B42-A1ED-ADC20A7F922B}" type="slidenum">
              <a:rPr lang="en-US">
                <a:solidFill>
                  <a:srgbClr val="000000"/>
                </a:solidFill>
                <a:latin typeface="Arial"/>
              </a:rPr>
              <a:pPr/>
              <a:t>‹#›</a:t>
            </a:fld>
            <a:endParaRPr lang="en-US">
              <a:solidFill>
                <a:srgbClr val="000000"/>
              </a:solidFill>
              <a:latin typeface="Aria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fld id="{5DED1473-E59C-574C-AA0F-396800BECD62}" type="slidenum">
              <a:rPr lang="en-US">
                <a:solidFill>
                  <a:srgbClr val="000000"/>
                </a:solidFill>
                <a:latin typeface="Arial"/>
              </a:rPr>
              <a:pPr/>
              <a:t>‹#›</a:t>
            </a:fld>
            <a:endParaRPr lang="en-US">
              <a:solidFill>
                <a:srgbClr val="000000"/>
              </a:solidFill>
              <a:latin typeface="Aria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fld id="{E4C01D36-F490-1D4C-8F26-AA3479924268}" type="slidenum">
              <a:rPr lang="en-US">
                <a:solidFill>
                  <a:srgbClr val="000000"/>
                </a:solidFill>
                <a:latin typeface="Arial"/>
              </a:rPr>
              <a:pPr/>
              <a:t>‹#›</a:t>
            </a:fld>
            <a:endParaRPr lang="en-US">
              <a:solidFill>
                <a:srgbClr val="000000"/>
              </a:solid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9AE3469-04AC-BB48-97A8-CA322D6C936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9223532"/>
      </p:ext>
    </p:extLst>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6485190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521157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9049055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9388" y="1412875"/>
            <a:ext cx="4316412" cy="521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304" y="1412875"/>
            <a:ext cx="4316413" cy="521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908811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086985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3438482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0339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2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0694099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395452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7606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D5A36403-4C92-6D41-840E-E85C0BF3FA53}"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3631412990"/>
      </p:ext>
    </p:extLst>
  </p:cSld>
  <p:clrMapOvr>
    <a:masterClrMapping/>
  </p:clrMapOvr>
  <p:transition spd="med"/>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204" y="395293"/>
            <a:ext cx="2195513" cy="6237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9" y="395293"/>
            <a:ext cx="6437312" cy="6237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610227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79426" y="395292"/>
            <a:ext cx="8785225" cy="1125537"/>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79426" y="1412875"/>
            <a:ext cx="8785225" cy="5219700"/>
          </a:xfrm>
        </p:spPr>
        <p:txBody>
          <a:bodyPr/>
          <a:lstStyle/>
          <a:p>
            <a:pPr lvl="0"/>
            <a:endParaRPr lang="en-US" noProof="0" smtClean="0"/>
          </a:p>
        </p:txBody>
      </p:sp>
    </p:spTree>
    <p:extLst>
      <p:ext uri="{BB962C8B-B14F-4D97-AF65-F5344CB8AC3E}">
        <p14:creationId xmlns:p14="http://schemas.microsoft.com/office/powerpoint/2010/main" val="388937468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9426" y="395292"/>
            <a:ext cx="8785225" cy="11255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9426" y="1412875"/>
            <a:ext cx="8785225" cy="5219700"/>
          </a:xfrm>
        </p:spPr>
        <p:txBody>
          <a:bodyPr/>
          <a:lstStyle/>
          <a:p>
            <a:pPr lvl="0"/>
            <a:endParaRPr lang="en-US" noProof="0" smtClean="0"/>
          </a:p>
        </p:txBody>
      </p:sp>
    </p:spTree>
    <p:extLst>
      <p:ext uri="{BB962C8B-B14F-4D97-AF65-F5344CB8AC3E}">
        <p14:creationId xmlns:p14="http://schemas.microsoft.com/office/powerpoint/2010/main" val="211153333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E6CC29-6173-464F-8976-B5DB7ED13BC5}"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1384389809"/>
      </p:ext>
    </p:extLst>
  </p:cSld>
  <p:clrMapOvr>
    <a:masterClrMapping/>
  </p:clrMapOvr>
  <p:transition spd="med"/>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8089CE-A0DC-3D47-90D2-2EF7C6D4757E}"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2846638193"/>
      </p:ext>
    </p:extLst>
  </p:cSld>
  <p:clrMapOvr>
    <a:masterClrMapping/>
  </p:clrMapOvr>
  <p:transition spd="med"/>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Aria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7D6A92-43EE-5141-B7D4-CE7D8C72D6F1}"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1278363964"/>
      </p:ext>
    </p:extLst>
  </p:cSld>
  <p:clrMapOvr>
    <a:masterClrMapping/>
  </p:clrMapOvr>
  <p:transition spd="med"/>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6"/>
            <a:ext cx="4038600" cy="4525963"/>
          </a:xfrm>
        </p:spPr>
        <p:txBody>
          <a:bodyPr/>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6"/>
            <a:ext cx="4038600" cy="4525963"/>
          </a:xfrm>
        </p:spPr>
        <p:txBody>
          <a:bodyPr/>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2CE034-C8D9-C247-9674-CD035B152565}"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4254300014"/>
      </p:ext>
    </p:extLst>
  </p:cSld>
  <p:clrMapOvr>
    <a:masterClrMapping/>
  </p:clrMapOvr>
  <p:transition spd="med"/>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76A427D-7A4F-D846-BEBD-98812339AC63}"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2657737050"/>
      </p:ext>
    </p:extLst>
  </p:cSld>
  <p:clrMapOvr>
    <a:masterClrMapping/>
  </p:clrMapOvr>
  <p:transition spd="med"/>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78B34D6-8CDD-3C48-AD8B-0A51A082EEB5}"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2967366696"/>
      </p:ext>
    </p:extLst>
  </p:cSld>
  <p:clrMapOvr>
    <a:masterClrMapping/>
  </p:clrMapOvr>
  <p:transition spd="med"/>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36A423-2E33-2745-853B-8B6C3754726F}"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208112419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90112059-C340-5B41-96EA-E73E4BA91E4D}"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1807253186"/>
      </p:ext>
    </p:extLst>
  </p:cSld>
  <p:clrMapOvr>
    <a:masterClrMapping/>
  </p:clrMapOvr>
  <p:transition spd="med"/>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64"/>
            <a:ext cx="5111750" cy="5853113"/>
          </a:xfrm>
        </p:spPr>
        <p:txBody>
          <a:bodyPr/>
          <a:lstStyle>
            <a:lvl1pPr>
              <a:defRPr sz="3200">
                <a:latin typeface="Arial"/>
              </a:defRPr>
            </a:lvl1pPr>
            <a:lvl2pPr>
              <a:defRPr sz="2800">
                <a:latin typeface="Arial"/>
              </a:defRPr>
            </a:lvl2pPr>
            <a:lvl3pPr>
              <a:defRPr sz="2400">
                <a:latin typeface="Arial"/>
              </a:defRPr>
            </a:lvl3pPr>
            <a:lvl4pPr>
              <a:defRPr sz="2000">
                <a:latin typeface="Arial"/>
              </a:defRPr>
            </a:lvl4pPr>
            <a:lvl5pPr>
              <a:defRPr sz="2000">
                <a:latin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480F73-850D-444B-9FB5-9842DCBAD395}"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1076837494"/>
      </p:ext>
    </p:extLst>
  </p:cSld>
  <p:clrMapOvr>
    <a:masterClrMapping/>
  </p:clrMapOvr>
  <p:transition spd="med"/>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0C96A6-0118-6E4C-A3A6-50CD0C553F27}"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740095216"/>
      </p:ext>
    </p:extLst>
  </p:cSld>
  <p:clrMapOvr>
    <a:masterClrMapping/>
  </p:clrMapOvr>
  <p:transition spd="med"/>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3922F0-6735-4D46-8E43-8CE161E6DCAD}"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640741599"/>
      </p:ext>
    </p:extLst>
  </p:cSld>
  <p:clrMapOvr>
    <a:masterClrMapping/>
  </p:clrMapOvr>
  <p:transition spd="med"/>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p:spPr>
        <p:txBody>
          <a:bodyPr vert="eaVert"/>
          <a:lstStyle>
            <a:lvl1pPr>
              <a:defRPr>
                <a:latin typeface="Aria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52"/>
            <a:ext cx="6019800" cy="5851525"/>
          </a:xfrm>
        </p:spPr>
        <p:txBody>
          <a:bodyPr vert="eaVert"/>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51F473-99E4-C443-962C-8FC1E45397EC}"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1075716742"/>
      </p:ext>
    </p:extLst>
  </p:cSld>
  <p:clrMapOvr>
    <a:masterClrMapping/>
  </p:clrMapOvr>
  <p:transition spd="med"/>
</p:sldLayout>
</file>

<file path=ppt/slideLayouts/slideLayout17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6"/>
            <a:ext cx="4038600" cy="4525963"/>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6"/>
            <a:ext cx="4038600" cy="4525963"/>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5A1D8F-FA90-7B4B-A40A-2A76116A1971}"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2034450000"/>
      </p:ext>
    </p:extLst>
  </p:cSld>
  <p:clrMapOvr>
    <a:masterClrMapping/>
  </p:clrMapOvr>
  <p:transition spd="med"/>
</p:sldLayout>
</file>

<file path=ppt/slideLayouts/slideLayout17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6"/>
            <a:ext cx="4038600" cy="4525963"/>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600200"/>
            <a:ext cx="4038600" cy="2185988"/>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8602"/>
            <a:ext cx="4038600" cy="2187575"/>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4B0D43EF-B814-FC42-A047-F469AF6889D0}"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2678629935"/>
      </p:ext>
    </p:extLst>
  </p:cSld>
  <p:clrMapOvr>
    <a:masterClrMapping/>
  </p:clrMapOvr>
  <p:transition spd="med"/>
</p:sldLayout>
</file>

<file path=ppt/slideLayouts/slideLayout17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Arial"/>
              </a:defRPr>
            </a:lvl1pPr>
          </a:lstStyle>
          <a:p>
            <a:r>
              <a:rPr lang="en-US" dirty="0" smtClean="0"/>
              <a:t>Click to edit Master title style</a:t>
            </a:r>
            <a:endParaRPr lang="en-US" dirty="0"/>
          </a:p>
        </p:txBody>
      </p:sp>
      <p:sp>
        <p:nvSpPr>
          <p:cNvPr id="3" name="SmartArt Placeholder 2"/>
          <p:cNvSpPr>
            <a:spLocks noGrp="1"/>
          </p:cNvSpPr>
          <p:nvPr>
            <p:ph type="dgm" idx="1"/>
          </p:nvPr>
        </p:nvSpPr>
        <p:spPr>
          <a:xfrm>
            <a:off x="457200" y="1600206"/>
            <a:ext cx="8229600" cy="4525963"/>
          </a:xfrm>
        </p:spPr>
        <p:txBody>
          <a:bodyPr/>
          <a:lstStyle>
            <a:lvl1pPr>
              <a:defRPr>
                <a:latin typeface="Arial"/>
              </a:defRPr>
            </a:lvl1p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D6A688-1AEC-6346-B970-273AA8BA9D6C}"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3476858979"/>
      </p:ext>
    </p:extLst>
  </p:cSld>
  <p:clrMapOvr>
    <a:masterClrMapping/>
  </p:clrMapOvr>
  <p:transition spd="med"/>
</p:sldLayout>
</file>

<file path=ppt/slideLayouts/slideLayout17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52"/>
            <a:ext cx="8229600" cy="5851525"/>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9AE3469-04AC-BB48-97A8-CA322D6C9362}"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69223532"/>
      </p:ext>
    </p:extLst>
  </p:cSld>
  <p:clrMapOvr>
    <a:masterClrMapping/>
  </p:clrMapOvr>
  <p:transition spd="med"/>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E480EDE1-306B-F44F-ACB4-1F36A6B29F89}"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1319382260"/>
      </p:ext>
    </p:extLst>
  </p:cSld>
  <p:clrMapOvr>
    <a:masterClrMapping/>
  </p:clrMapOvr>
  <p:transition spd="med"/>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88F01017-33E6-E645-A5D3-ED2E77DB9A27}"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26094196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Aria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ACDD93D2-5617-B342-B3B4-D4ACC95D66F1}"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1634641389"/>
      </p:ext>
    </p:extLst>
  </p:cSld>
  <p:clrMapOvr>
    <a:masterClrMapping/>
  </p:clrMapOvr>
  <p:transition spd="med"/>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Aria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17B6A0CB-6463-5246-B0F1-DE2D23CF5D52}"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2692587074"/>
      </p:ext>
    </p:extLst>
  </p:cSld>
  <p:clrMapOvr>
    <a:masterClrMapping/>
  </p:clrMapOvr>
  <p:transition spd="med"/>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fld id="{0E0D7609-808E-0148-8658-0BF51B23B7EC}"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1911262536"/>
      </p:ext>
    </p:extLst>
  </p:cSld>
  <p:clrMapOvr>
    <a:masterClrMapping/>
  </p:clrMapOvr>
  <p:transition spd="med"/>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9" name="Rectangle 6"/>
          <p:cNvSpPr>
            <a:spLocks noGrp="1" noChangeArrowheads="1"/>
          </p:cNvSpPr>
          <p:nvPr>
            <p:ph type="sldNum" sz="quarter" idx="12"/>
          </p:nvPr>
        </p:nvSpPr>
        <p:spPr>
          <a:ln/>
        </p:spPr>
        <p:txBody>
          <a:bodyPr/>
          <a:lstStyle>
            <a:lvl1pPr>
              <a:defRPr/>
            </a:lvl1pPr>
          </a:lstStyle>
          <a:p>
            <a:fld id="{A7BB0A01-3845-F84F-A1CC-EC720A628255}"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271038145"/>
      </p:ext>
    </p:extLst>
  </p:cSld>
  <p:clrMapOvr>
    <a:masterClrMapping/>
  </p:clrMapOvr>
  <p:transition spd="med"/>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5" name="Rectangle 6"/>
          <p:cNvSpPr>
            <a:spLocks noGrp="1" noChangeArrowheads="1"/>
          </p:cNvSpPr>
          <p:nvPr>
            <p:ph type="sldNum" sz="quarter" idx="12"/>
          </p:nvPr>
        </p:nvSpPr>
        <p:spPr>
          <a:ln/>
        </p:spPr>
        <p:txBody>
          <a:bodyPr/>
          <a:lstStyle>
            <a:lvl1pPr>
              <a:defRPr/>
            </a:lvl1pPr>
          </a:lstStyle>
          <a:p>
            <a:fld id="{484B19C6-4170-8B4F-8BFC-BCB0D2D5F6EC}"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1997901826"/>
      </p:ext>
    </p:extLst>
  </p:cSld>
  <p:clrMapOvr>
    <a:masterClrMapping/>
  </p:clrMapOvr>
  <p:transition spd="med"/>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4" name="Rectangle 6"/>
          <p:cNvSpPr>
            <a:spLocks noGrp="1" noChangeArrowheads="1"/>
          </p:cNvSpPr>
          <p:nvPr>
            <p:ph type="sldNum" sz="quarter" idx="12"/>
          </p:nvPr>
        </p:nvSpPr>
        <p:spPr>
          <a:ln/>
        </p:spPr>
        <p:txBody>
          <a:bodyPr/>
          <a:lstStyle>
            <a:lvl1pPr>
              <a:defRPr/>
            </a:lvl1pPr>
          </a:lstStyle>
          <a:p>
            <a:fld id="{5EC76BD4-3A23-3246-BD7D-739600A1415C}"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2086839570"/>
      </p:ext>
    </p:extLst>
  </p:cSld>
  <p:clrMapOvr>
    <a:masterClrMapping/>
  </p:clrMapOvr>
  <p:transition spd="med"/>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a:defRPr sz="3200">
                <a:latin typeface="Arial"/>
              </a:defRPr>
            </a:lvl1pPr>
            <a:lvl2pPr>
              <a:defRPr sz="2800">
                <a:latin typeface="Arial"/>
              </a:defRPr>
            </a:lvl2pPr>
            <a:lvl3pPr>
              <a:defRPr sz="2400">
                <a:latin typeface="Arial"/>
              </a:defRPr>
            </a:lvl3pPr>
            <a:lvl4pPr>
              <a:defRPr sz="2000">
                <a:latin typeface="Arial"/>
              </a:defRPr>
            </a:lvl4pPr>
            <a:lvl5pPr>
              <a:defRPr sz="2000">
                <a:latin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fld id="{6CBE8446-0C72-3B42-9D93-D98E5A478CF5}"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2354146332"/>
      </p:ext>
    </p:extLst>
  </p:cSld>
  <p:clrMapOvr>
    <a:masterClrMapping/>
  </p:clrMapOvr>
  <p:transition spd="med"/>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fld id="{35A73ABD-F725-4749-A427-34241B5370D8}"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3489294888"/>
      </p:ext>
    </p:extLst>
  </p:cSld>
  <p:clrMapOvr>
    <a:masterClrMapping/>
  </p:clrMapOvr>
  <p:transition spd="med"/>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652CDC32-444D-3F45-8F65-964E5220DC22}"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3094148019"/>
      </p:ext>
    </p:extLst>
  </p:cSld>
  <p:clrMapOvr>
    <a:masterClrMapping/>
  </p:clrMapOvr>
  <p:transition spd="med"/>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lvl1pPr>
              <a:defRPr>
                <a:latin typeface="Aria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0FEF47D7-8716-DF4E-B041-64ABE32DD0CF}"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3609127307"/>
      </p:ext>
    </p:extLst>
  </p:cSld>
  <p:clrMapOvr>
    <a:masterClrMapping/>
  </p:clrMapOvr>
  <p:transition spd="med"/>
</p:sldLayout>
</file>

<file path=ppt/slideLayouts/slideLayout18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2"/>
            <a:ext cx="4038600" cy="4525963"/>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fld id="{59A9BCDB-7EE6-6746-91D0-5C22A4EE5028}"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4417217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fld id="{16F83DDE-DD46-EE43-8AA4-5429266AFFD9}"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563495994"/>
      </p:ext>
    </p:extLst>
  </p:cSld>
  <p:clrMapOvr>
    <a:masterClrMapping/>
  </p:clrMapOvr>
  <p:transition spd="med"/>
</p:sldLayout>
</file>

<file path=ppt/slideLayouts/slideLayout19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2"/>
            <a:ext cx="4038600" cy="4525963"/>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600200"/>
            <a:ext cx="4038600" cy="2185988"/>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8590"/>
            <a:ext cx="4038600" cy="2187575"/>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8" name="Rectangle 6"/>
          <p:cNvSpPr>
            <a:spLocks noGrp="1" noChangeArrowheads="1"/>
          </p:cNvSpPr>
          <p:nvPr>
            <p:ph type="sldNum" sz="quarter" idx="12"/>
          </p:nvPr>
        </p:nvSpPr>
        <p:spPr>
          <a:ln/>
        </p:spPr>
        <p:txBody>
          <a:bodyPr/>
          <a:lstStyle>
            <a:lvl1pPr>
              <a:defRPr/>
            </a:lvl1pPr>
          </a:lstStyle>
          <a:p>
            <a:fld id="{FE63FFB2-7243-7349-A982-76154C760C7C}"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1575716082"/>
      </p:ext>
    </p:extLst>
  </p:cSld>
  <p:clrMapOvr>
    <a:masterClrMapping/>
  </p:clrMapOvr>
  <p:transition spd="med"/>
</p:sldLayout>
</file>

<file path=ppt/slideLayouts/slideLayout19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Arial"/>
              </a:defRPr>
            </a:lvl1pPr>
          </a:lstStyle>
          <a:p>
            <a:r>
              <a:rPr lang="en-US" dirty="0" smtClean="0"/>
              <a:t>Click to edit Master title style</a:t>
            </a:r>
            <a:endParaRPr lang="en-US" dirty="0"/>
          </a:p>
        </p:txBody>
      </p:sp>
      <p:sp>
        <p:nvSpPr>
          <p:cNvPr id="3" name="SmartArt Placeholder 2"/>
          <p:cNvSpPr>
            <a:spLocks noGrp="1"/>
          </p:cNvSpPr>
          <p:nvPr>
            <p:ph type="dgm" idx="1"/>
          </p:nvPr>
        </p:nvSpPr>
        <p:spPr>
          <a:xfrm>
            <a:off x="457200" y="1600202"/>
            <a:ext cx="8229600" cy="4525963"/>
          </a:xfrm>
        </p:spPr>
        <p:txBody>
          <a:bodyPr/>
          <a:lstStyle>
            <a:lvl1pPr>
              <a:defRPr>
                <a:latin typeface="Arial"/>
              </a:defRPr>
            </a:lvl1p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AE3AF95E-1CC0-034C-B13E-1B5A486A7588}"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3589565951"/>
      </p:ext>
    </p:extLst>
  </p:cSld>
  <p:clrMapOvr>
    <a:masterClrMapping/>
  </p:clrMapOvr>
  <p:transition spd="med"/>
</p:sldLayout>
</file>

<file path=ppt/slideLayouts/slideLayout19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5" name="Rectangle 6"/>
          <p:cNvSpPr>
            <a:spLocks noGrp="1" noChangeArrowheads="1"/>
          </p:cNvSpPr>
          <p:nvPr>
            <p:ph type="sldNum" sz="quarter" idx="12"/>
          </p:nvPr>
        </p:nvSpPr>
        <p:spPr>
          <a:ln/>
        </p:spPr>
        <p:txBody>
          <a:bodyPr/>
          <a:lstStyle>
            <a:lvl1pPr>
              <a:defRPr/>
            </a:lvl1pPr>
          </a:lstStyle>
          <a:p>
            <a:fld id="{63EE97E1-7474-2D43-87CE-128C7FCE042D}"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3039614878"/>
      </p:ext>
    </p:extLst>
  </p:cSld>
  <p:clrMapOvr>
    <a:masterClrMapping/>
  </p:clrMapOvr>
  <p:transition spd="med"/>
</p:sldLayout>
</file>

<file path=ppt/slideLayouts/slideLayout19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Arial"/>
              </a:defRPr>
            </a:lvl1pPr>
          </a:lstStyle>
          <a:p>
            <a:r>
              <a:rPr lang="en-US" dirty="0" smtClean="0"/>
              <a:t>Click to edit Master title style</a:t>
            </a:r>
            <a:endParaRPr lang="en-US" dirty="0"/>
          </a:p>
        </p:txBody>
      </p:sp>
      <p:sp>
        <p:nvSpPr>
          <p:cNvPr id="3" name="Chart Placeholder 2"/>
          <p:cNvSpPr>
            <a:spLocks noGrp="1"/>
          </p:cNvSpPr>
          <p:nvPr>
            <p:ph type="chart" idx="1"/>
          </p:nvPr>
        </p:nvSpPr>
        <p:spPr>
          <a:xfrm>
            <a:off x="457200" y="1600202"/>
            <a:ext cx="8229600" cy="4525963"/>
          </a:xfrm>
        </p:spPr>
        <p:txBody>
          <a:bodyPr/>
          <a:lstStyle>
            <a:lvl1pPr>
              <a:defRPr>
                <a:latin typeface="Arial"/>
              </a:defRPr>
            </a:lvl1pPr>
          </a:lstStyle>
          <a:p>
            <a:pPr lvl="0"/>
            <a:endParaRPr lang="en-US" noProof="0" dirty="0" smtClean="0"/>
          </a:p>
        </p:txBody>
      </p:sp>
      <p:sp>
        <p:nvSpPr>
          <p:cNvPr id="4" name="Rectangle 2"/>
          <p:cNvSpPr>
            <a:spLocks noGrp="1" noChangeArrowheads="1"/>
          </p:cNvSpPr>
          <p:nvPr>
            <p:ph type="dt" sz="half" idx="10"/>
          </p:nvPr>
        </p:nvSpPr>
        <p:spPr/>
        <p:txBody>
          <a:bodyPr/>
          <a:lstStyle>
            <a:lvl1pPr>
              <a:defRPr/>
            </a:lvl1pPr>
          </a:lstStyle>
          <a:p>
            <a:pPr>
              <a:defRPr/>
            </a:pPr>
            <a:endParaRPr lang="en-US">
              <a:solidFill>
                <a:srgbClr val="FFFFFF"/>
              </a:solidFill>
              <a:latin typeface="Arial"/>
            </a:endParaRPr>
          </a:p>
        </p:txBody>
      </p:sp>
      <p:sp>
        <p:nvSpPr>
          <p:cNvPr id="5" name="Rectangle 3"/>
          <p:cNvSpPr>
            <a:spLocks noGrp="1" noChangeArrowheads="1"/>
          </p:cNvSpPr>
          <p:nvPr>
            <p:ph type="sldNum" sz="quarter" idx="11"/>
          </p:nvPr>
        </p:nvSpPr>
        <p:spPr/>
        <p:txBody>
          <a:bodyPr/>
          <a:lstStyle>
            <a:lvl1pPr>
              <a:defRPr/>
            </a:lvl1pPr>
          </a:lstStyle>
          <a:p>
            <a:fld id="{6A506E4D-320D-5046-B7B8-D2D10142134E}" type="slidenum">
              <a:rPr lang="en-US">
                <a:solidFill>
                  <a:srgbClr val="FFFFFF"/>
                </a:solidFill>
                <a:latin typeface="Arial"/>
              </a:rPr>
              <a:pPr/>
              <a:t>‹#›</a:t>
            </a:fld>
            <a:endParaRPr lang="en-US">
              <a:solidFill>
                <a:srgbClr val="FFFFFF"/>
              </a:solidFill>
              <a:latin typeface="Arial"/>
            </a:endParaRPr>
          </a:p>
        </p:txBody>
      </p:sp>
      <p:sp>
        <p:nvSpPr>
          <p:cNvPr id="6" name="Rectangle 14"/>
          <p:cNvSpPr>
            <a:spLocks noGrp="1" noChangeArrowheads="1"/>
          </p:cNvSpPr>
          <p:nvPr>
            <p:ph type="ftr" sz="quarter" idx="12"/>
          </p:nvPr>
        </p:nvSpPr>
        <p:spPr/>
        <p:txBody>
          <a:bodyPr/>
          <a:lstStyle>
            <a:lvl1pPr>
              <a:defRPr/>
            </a:lvl1pPr>
          </a:lstStyle>
          <a:p>
            <a:pPr>
              <a:defRPr/>
            </a:pPr>
            <a:endParaRPr lang="en-US">
              <a:solidFill>
                <a:srgbClr val="FFFFFF"/>
              </a:solidFill>
              <a:latin typeface="Arial"/>
            </a:endParaRPr>
          </a:p>
        </p:txBody>
      </p:sp>
    </p:spTree>
    <p:extLst>
      <p:ext uri="{BB962C8B-B14F-4D97-AF65-F5344CB8AC3E}">
        <p14:creationId xmlns:p14="http://schemas.microsoft.com/office/powerpoint/2010/main" val="335776689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8089CE-A0DC-3D47-90D2-2EF7C6D4757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46638193"/>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endParaRPr lang="en-US">
              <a:solidFill>
                <a:srgbClr val="FFFFFF"/>
              </a:solidFill>
              <a:latin typeface="Aria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FFFFFF"/>
              </a:solidFill>
              <a:latin typeface="Arial"/>
            </a:endParaRPr>
          </a:p>
        </p:txBody>
      </p:sp>
      <p:sp>
        <p:nvSpPr>
          <p:cNvPr id="9" name="Rectangle 6"/>
          <p:cNvSpPr>
            <a:spLocks noGrp="1" noChangeArrowheads="1"/>
          </p:cNvSpPr>
          <p:nvPr>
            <p:ph type="sldNum" sz="quarter" idx="12"/>
          </p:nvPr>
        </p:nvSpPr>
        <p:spPr>
          <a:ln/>
        </p:spPr>
        <p:txBody>
          <a:bodyPr/>
          <a:lstStyle>
            <a:lvl1pPr>
              <a:defRPr/>
            </a:lvl1pPr>
          </a:lstStyle>
          <a:p>
            <a:fld id="{D178240C-3C0C-DB4C-9032-5DC47B8AAD7E}"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94047243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endParaRPr lang="en-US">
              <a:solidFill>
                <a:srgbClr val="FFFFFF"/>
              </a:solidFill>
              <a:latin typeface="Aria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FFFFFF"/>
              </a:solidFill>
              <a:latin typeface="Arial"/>
            </a:endParaRPr>
          </a:p>
        </p:txBody>
      </p:sp>
      <p:sp>
        <p:nvSpPr>
          <p:cNvPr id="5" name="Rectangle 6"/>
          <p:cNvSpPr>
            <a:spLocks noGrp="1" noChangeArrowheads="1"/>
          </p:cNvSpPr>
          <p:nvPr>
            <p:ph type="sldNum" sz="quarter" idx="12"/>
          </p:nvPr>
        </p:nvSpPr>
        <p:spPr>
          <a:ln/>
        </p:spPr>
        <p:txBody>
          <a:bodyPr/>
          <a:lstStyle>
            <a:lvl1pPr>
              <a:defRPr/>
            </a:lvl1pPr>
          </a:lstStyle>
          <a:p>
            <a:fld id="{196EC7A9-2293-1E48-A843-DA3FB18E8802}"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405834833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FFFFFF"/>
              </a:solidFill>
              <a:latin typeface="Aria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FFFFFF"/>
              </a:solidFill>
              <a:latin typeface="Arial"/>
            </a:endParaRPr>
          </a:p>
        </p:txBody>
      </p:sp>
      <p:sp>
        <p:nvSpPr>
          <p:cNvPr id="4" name="Rectangle 6"/>
          <p:cNvSpPr>
            <a:spLocks noGrp="1" noChangeArrowheads="1"/>
          </p:cNvSpPr>
          <p:nvPr>
            <p:ph type="sldNum" sz="quarter" idx="12"/>
          </p:nvPr>
        </p:nvSpPr>
        <p:spPr>
          <a:ln/>
        </p:spPr>
        <p:txBody>
          <a:bodyPr/>
          <a:lstStyle>
            <a:lvl1pPr>
              <a:defRPr/>
            </a:lvl1pPr>
          </a:lstStyle>
          <a:p>
            <a:fld id="{80A3BBB2-8F2E-2B4A-8EF2-2CEBE42B67B5}"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176599224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Arial"/>
              </a:defRPr>
            </a:lvl1pPr>
            <a:lvl2pPr>
              <a:defRPr sz="2800">
                <a:latin typeface="Arial"/>
              </a:defRPr>
            </a:lvl2pPr>
            <a:lvl3pPr>
              <a:defRPr sz="2400">
                <a:latin typeface="Arial"/>
              </a:defRPr>
            </a:lvl3pPr>
            <a:lvl4pPr>
              <a:defRPr sz="2000">
                <a:latin typeface="Arial"/>
              </a:defRPr>
            </a:lvl4pPr>
            <a:lvl5pPr>
              <a:defRPr sz="2000">
                <a:latin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fld id="{C2DE6D48-D33A-4E46-9B3B-A5D6982F980B}"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2538649279"/>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fld id="{1C6C5D43-017E-8345-8E5D-843B6878AAFC}"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3958740537"/>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30A9F5DD-7A69-FC46-A8E0-C90BD2A0AF74}"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3149562765"/>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9CE9C99C-B597-D149-99D7-A7DC844112AD}"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3286535916"/>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fld id="{A7439A52-1643-8A4E-811F-2766FF0A4505}"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351301570"/>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600200"/>
            <a:ext cx="4038600" cy="2185988"/>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8588"/>
            <a:ext cx="4038600" cy="2187575"/>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dt" sz="half" idx="10"/>
          </p:nvPr>
        </p:nvSpPr>
        <p:spPr>
          <a:ln/>
        </p:spPr>
        <p:txBody>
          <a:bodyPr/>
          <a:lstStyle>
            <a:lvl1pPr>
              <a:defRPr/>
            </a:lvl1pPr>
          </a:lstStyle>
          <a:p>
            <a:endParaRPr lang="en-US">
              <a:solidFill>
                <a:srgbClr val="FFFFFF"/>
              </a:solidFill>
              <a:latin typeface="Arial"/>
            </a:endParaRPr>
          </a:p>
        </p:txBody>
      </p:sp>
      <p:sp>
        <p:nvSpPr>
          <p:cNvPr id="7" name="Rectangle 5"/>
          <p:cNvSpPr>
            <a:spLocks noGrp="1" noChangeArrowheads="1"/>
          </p:cNvSpPr>
          <p:nvPr>
            <p:ph type="ftr" sz="quarter" idx="11"/>
          </p:nvPr>
        </p:nvSpPr>
        <p:spPr>
          <a:ln/>
        </p:spPr>
        <p:txBody>
          <a:bodyPr/>
          <a:lstStyle>
            <a:lvl1pPr>
              <a:defRPr/>
            </a:lvl1pPr>
          </a:lstStyle>
          <a:p>
            <a:endParaRPr lang="en-US">
              <a:solidFill>
                <a:srgbClr val="FFFFFF"/>
              </a:solidFill>
              <a:latin typeface="Arial"/>
            </a:endParaRPr>
          </a:p>
        </p:txBody>
      </p:sp>
      <p:sp>
        <p:nvSpPr>
          <p:cNvPr id="8" name="Rectangle 6"/>
          <p:cNvSpPr>
            <a:spLocks noGrp="1" noChangeArrowheads="1"/>
          </p:cNvSpPr>
          <p:nvPr>
            <p:ph type="sldNum" sz="quarter" idx="12"/>
          </p:nvPr>
        </p:nvSpPr>
        <p:spPr>
          <a:ln/>
        </p:spPr>
        <p:txBody>
          <a:bodyPr/>
          <a:lstStyle>
            <a:lvl1pPr>
              <a:defRPr/>
            </a:lvl1pPr>
          </a:lstStyle>
          <a:p>
            <a:fld id="{ECC274D4-824A-B548-A3DE-E7D490E9C901}"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1242048594"/>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Arial"/>
              </a:defRPr>
            </a:lvl1pPr>
          </a:lstStyle>
          <a:p>
            <a:r>
              <a:rPr lang="en-US" dirty="0" smtClean="0"/>
              <a:t>Click to edit Master title style</a:t>
            </a:r>
            <a:endParaRPr lang="en-US" dirty="0"/>
          </a:p>
        </p:txBody>
      </p:sp>
      <p:sp>
        <p:nvSpPr>
          <p:cNvPr id="3" name="SmartArt Placeholder 2"/>
          <p:cNvSpPr>
            <a:spLocks noGrp="1"/>
          </p:cNvSpPr>
          <p:nvPr>
            <p:ph type="dgm" idx="1"/>
          </p:nvPr>
        </p:nvSpPr>
        <p:spPr>
          <a:xfrm>
            <a:off x="457200" y="1600200"/>
            <a:ext cx="8229600" cy="4525963"/>
          </a:xfrm>
        </p:spPr>
        <p:txBody>
          <a:bodyPr/>
          <a:lstStyle>
            <a:lvl1pPr>
              <a:defRPr>
                <a:latin typeface="Arial"/>
              </a:defRPr>
            </a:lvl1p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8A2AD6C6-AEC3-C54D-ABCD-E7A2A23B4B95}"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285678562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Aria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7D6A92-43EE-5141-B7D4-CE7D8C72D6F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78363964"/>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4"/>
          <p:cNvSpPr>
            <a:spLocks noGrp="1" noChangeArrowheads="1"/>
          </p:cNvSpPr>
          <p:nvPr>
            <p:ph type="dt" sz="half" idx="10"/>
          </p:nvPr>
        </p:nvSpPr>
        <p:spPr>
          <a:ln/>
        </p:spPr>
        <p:txBody>
          <a:bodyPr/>
          <a:lstStyle>
            <a:lvl1pPr>
              <a:defRPr/>
            </a:lvl1pPr>
          </a:lstStyle>
          <a:p>
            <a:endParaRPr lang="en-US">
              <a:solidFill>
                <a:srgbClr val="FFFFFF"/>
              </a:solidFill>
              <a:latin typeface="Aria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FFFFFF"/>
              </a:solidFill>
              <a:latin typeface="Arial"/>
            </a:endParaRPr>
          </a:p>
        </p:txBody>
      </p:sp>
      <p:sp>
        <p:nvSpPr>
          <p:cNvPr id="5" name="Rectangle 6"/>
          <p:cNvSpPr>
            <a:spLocks noGrp="1" noChangeArrowheads="1"/>
          </p:cNvSpPr>
          <p:nvPr>
            <p:ph type="sldNum" sz="quarter" idx="12"/>
          </p:nvPr>
        </p:nvSpPr>
        <p:spPr>
          <a:ln/>
        </p:spPr>
        <p:txBody>
          <a:bodyPr/>
          <a:lstStyle>
            <a:lvl1pPr>
              <a:defRPr/>
            </a:lvl1pPr>
          </a:lstStyle>
          <a:p>
            <a:fld id="{C069AC3C-379C-9943-B647-9E1F4BE485BF}"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2843263885"/>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Arial"/>
              </a:defRPr>
            </a:lvl1pPr>
          </a:lstStyle>
          <a:p>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p:spPr>
        <p:txBody>
          <a:bodyPr/>
          <a:lstStyle>
            <a:lvl1pPr>
              <a:defRPr>
                <a:latin typeface="Arial"/>
              </a:defRPr>
            </a:lvl1pPr>
          </a:lstStyle>
          <a:p>
            <a:pPr lvl="0"/>
            <a:endParaRPr lang="en-US" noProof="0" dirty="0" smtClean="0"/>
          </a:p>
        </p:txBody>
      </p:sp>
      <p:sp>
        <p:nvSpPr>
          <p:cNvPr id="4" name="Rectangle 2"/>
          <p:cNvSpPr>
            <a:spLocks noGrp="1" noChangeArrowheads="1"/>
          </p:cNvSpPr>
          <p:nvPr>
            <p:ph type="dt" sz="half" idx="10"/>
          </p:nvPr>
        </p:nvSpPr>
        <p:spPr/>
        <p:txBody>
          <a:bodyPr/>
          <a:lstStyle>
            <a:lvl1pPr>
              <a:defRPr/>
            </a:lvl1pPr>
          </a:lstStyle>
          <a:p>
            <a:endParaRPr lang="en-US">
              <a:solidFill>
                <a:srgbClr val="FFFFFF"/>
              </a:solidFill>
              <a:latin typeface="Arial"/>
            </a:endParaRPr>
          </a:p>
        </p:txBody>
      </p:sp>
      <p:sp>
        <p:nvSpPr>
          <p:cNvPr id="5" name="Rectangle 3"/>
          <p:cNvSpPr>
            <a:spLocks noGrp="1" noChangeArrowheads="1"/>
          </p:cNvSpPr>
          <p:nvPr>
            <p:ph type="sldNum" sz="quarter" idx="11"/>
          </p:nvPr>
        </p:nvSpPr>
        <p:spPr/>
        <p:txBody>
          <a:bodyPr/>
          <a:lstStyle>
            <a:lvl1pPr>
              <a:defRPr/>
            </a:lvl1pPr>
          </a:lstStyle>
          <a:p>
            <a:fld id="{859FA22F-A321-3941-9A44-264455B9CA34}" type="slidenum">
              <a:rPr lang="en-US">
                <a:solidFill>
                  <a:srgbClr val="FFFFFF"/>
                </a:solidFill>
                <a:latin typeface="Arial"/>
              </a:rPr>
              <a:pPr/>
              <a:t>‹#›</a:t>
            </a:fld>
            <a:endParaRPr lang="en-US">
              <a:solidFill>
                <a:srgbClr val="FFFFFF"/>
              </a:solidFill>
              <a:latin typeface="Arial"/>
            </a:endParaRPr>
          </a:p>
        </p:txBody>
      </p:sp>
      <p:sp>
        <p:nvSpPr>
          <p:cNvPr id="6" name="Rectangle 14"/>
          <p:cNvSpPr>
            <a:spLocks noGrp="1" noChangeArrowheads="1"/>
          </p:cNvSpPr>
          <p:nvPr>
            <p:ph type="ftr" sz="quarter" idx="12"/>
          </p:nvPr>
        </p:nvSpPr>
        <p:spPr/>
        <p:txBody>
          <a:bodyPr/>
          <a:lstStyle>
            <a:lvl1pPr>
              <a:defRPr/>
            </a:lvl1pPr>
          </a:lstStyle>
          <a:p>
            <a:endParaRPr lang="en-US">
              <a:solidFill>
                <a:srgbClr val="FFFFFF"/>
              </a:solidFill>
              <a:latin typeface="Arial"/>
            </a:endParaRPr>
          </a:p>
        </p:txBody>
      </p:sp>
    </p:spTree>
    <p:extLst>
      <p:ext uri="{BB962C8B-B14F-4D97-AF65-F5344CB8AC3E}">
        <p14:creationId xmlns:p14="http://schemas.microsoft.com/office/powerpoint/2010/main" val="364875953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740708B-56B9-9E4A-A002-653CD5D4845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055812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5A8FE236-EEFF-2E4A-BAD6-ACCB1E3C5AF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426223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7481D9D9-E88D-6041-8CE5-30456B72EF9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257417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ECC88AD7-D3A8-6D4D-BE90-15CB7E25F21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007485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DB384FB3-CFF1-0F47-9017-7306C6105AD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686327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65C22D3B-FD9A-724A-977E-1106FAE4CCE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205382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18E51E75-171B-5143-A2DB-4CBBDFFB128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410904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3538AA56-6443-BD4D-B826-228CB56C4FD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87264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2CE034-C8D9-C247-9674-CD035B1525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54300014"/>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87479E98-8661-F24F-8414-B5FC288CE6B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036070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25144EBF-36EA-B64C-94D5-A21AF85A83B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59904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EFA7D15A-5C2E-554B-8435-26D92D291C7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742489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D5A36403-4C92-6D41-840E-E85C0BF3FA53}" type="slidenum">
              <a:rPr lang="en-US">
                <a:solidFill>
                  <a:srgbClr val="FFFFFF"/>
                </a:solidFill>
                <a:latin typeface="Arial"/>
              </a:rPr>
              <a:pPr/>
              <a:t>‹#›</a:t>
            </a:fld>
            <a:endParaRPr lang="en-US">
              <a:solidFill>
                <a:srgbClr val="FFFFFF"/>
              </a:solidFill>
              <a:latin typeface="Arial"/>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90112059-C340-5B41-96EA-E73E4BA91E4D}" type="slidenum">
              <a:rPr lang="en-US">
                <a:solidFill>
                  <a:srgbClr val="FFFFFF"/>
                </a:solidFill>
                <a:latin typeface="Arial"/>
              </a:rPr>
              <a:pPr/>
              <a:t>‹#›</a:t>
            </a:fld>
            <a:endParaRPr lang="en-US">
              <a:solidFill>
                <a:srgbClr val="FFFFFF"/>
              </a:solidFill>
              <a:latin typeface="Arial"/>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Aria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ACDD93D2-5617-B342-B3B4-D4ACC95D66F1}" type="slidenum">
              <a:rPr lang="en-US">
                <a:solidFill>
                  <a:srgbClr val="FFFFFF"/>
                </a:solidFill>
                <a:latin typeface="Arial"/>
              </a:rPr>
              <a:pPr/>
              <a:t>‹#›</a:t>
            </a:fld>
            <a:endParaRPr lang="en-US">
              <a:solidFill>
                <a:srgbClr val="FFFFFF"/>
              </a:solidFill>
              <a:latin typeface="Arial"/>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fld id="{16F83DDE-DD46-EE43-8AA4-5429266AFFD9}" type="slidenum">
              <a:rPr lang="en-US">
                <a:solidFill>
                  <a:srgbClr val="FFFFFF"/>
                </a:solidFill>
                <a:latin typeface="Arial"/>
              </a:rPr>
              <a:pPr/>
              <a:t>‹#›</a:t>
            </a:fld>
            <a:endParaRPr lang="en-US">
              <a:solidFill>
                <a:srgbClr val="FFFFFF"/>
              </a:solidFill>
              <a:latin typeface="Arial"/>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endParaRPr lang="en-US">
              <a:solidFill>
                <a:srgbClr val="FFFFFF"/>
              </a:solidFill>
              <a:latin typeface="Aria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FFFFFF"/>
              </a:solidFill>
              <a:latin typeface="Arial"/>
            </a:endParaRPr>
          </a:p>
        </p:txBody>
      </p:sp>
      <p:sp>
        <p:nvSpPr>
          <p:cNvPr id="9" name="Rectangle 6"/>
          <p:cNvSpPr>
            <a:spLocks noGrp="1" noChangeArrowheads="1"/>
          </p:cNvSpPr>
          <p:nvPr>
            <p:ph type="sldNum" sz="quarter" idx="12"/>
          </p:nvPr>
        </p:nvSpPr>
        <p:spPr>
          <a:ln/>
        </p:spPr>
        <p:txBody>
          <a:bodyPr/>
          <a:lstStyle>
            <a:lvl1pPr>
              <a:defRPr/>
            </a:lvl1pPr>
          </a:lstStyle>
          <a:p>
            <a:fld id="{D178240C-3C0C-DB4C-9032-5DC47B8AAD7E}" type="slidenum">
              <a:rPr lang="en-US">
                <a:solidFill>
                  <a:srgbClr val="FFFFFF"/>
                </a:solidFill>
                <a:latin typeface="Arial"/>
              </a:rPr>
              <a:pPr/>
              <a:t>‹#›</a:t>
            </a:fld>
            <a:endParaRPr lang="en-US">
              <a:solidFill>
                <a:srgbClr val="FFFFFF"/>
              </a:solidFill>
              <a:latin typeface="Arial"/>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endParaRPr lang="en-US">
              <a:solidFill>
                <a:srgbClr val="FFFFFF"/>
              </a:solidFill>
              <a:latin typeface="Aria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FFFFFF"/>
              </a:solidFill>
              <a:latin typeface="Arial"/>
            </a:endParaRPr>
          </a:p>
        </p:txBody>
      </p:sp>
      <p:sp>
        <p:nvSpPr>
          <p:cNvPr id="5" name="Rectangle 6"/>
          <p:cNvSpPr>
            <a:spLocks noGrp="1" noChangeArrowheads="1"/>
          </p:cNvSpPr>
          <p:nvPr>
            <p:ph type="sldNum" sz="quarter" idx="12"/>
          </p:nvPr>
        </p:nvSpPr>
        <p:spPr>
          <a:ln/>
        </p:spPr>
        <p:txBody>
          <a:bodyPr/>
          <a:lstStyle>
            <a:lvl1pPr>
              <a:defRPr/>
            </a:lvl1pPr>
          </a:lstStyle>
          <a:p>
            <a:fld id="{196EC7A9-2293-1E48-A843-DA3FB18E8802}" type="slidenum">
              <a:rPr lang="en-US">
                <a:solidFill>
                  <a:srgbClr val="FFFFFF"/>
                </a:solidFill>
                <a:latin typeface="Arial"/>
              </a:rPr>
              <a:pPr/>
              <a:t>‹#›</a:t>
            </a:fld>
            <a:endParaRPr lang="en-US">
              <a:solidFill>
                <a:srgbClr val="FFFFFF"/>
              </a:solidFill>
              <a:latin typeface="Arial"/>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FFFFFF"/>
              </a:solidFill>
              <a:latin typeface="Aria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FFFFFF"/>
              </a:solidFill>
              <a:latin typeface="Arial"/>
            </a:endParaRPr>
          </a:p>
        </p:txBody>
      </p:sp>
      <p:sp>
        <p:nvSpPr>
          <p:cNvPr id="4" name="Rectangle 6"/>
          <p:cNvSpPr>
            <a:spLocks noGrp="1" noChangeArrowheads="1"/>
          </p:cNvSpPr>
          <p:nvPr>
            <p:ph type="sldNum" sz="quarter" idx="12"/>
          </p:nvPr>
        </p:nvSpPr>
        <p:spPr>
          <a:ln/>
        </p:spPr>
        <p:txBody>
          <a:bodyPr/>
          <a:lstStyle>
            <a:lvl1pPr>
              <a:defRPr/>
            </a:lvl1pPr>
          </a:lstStyle>
          <a:p>
            <a:fld id="{80A3BBB2-8F2E-2B4A-8EF2-2CEBE42B67B5}" type="slidenum">
              <a:rPr lang="en-US">
                <a:solidFill>
                  <a:srgbClr val="FFFFFF"/>
                </a:solidFill>
                <a:latin typeface="Arial"/>
              </a:rPr>
              <a:pPr/>
              <a:t>‹#›</a:t>
            </a:fld>
            <a:endParaRPr lang="en-US">
              <a:solidFill>
                <a:srgbClr val="FFFFFF"/>
              </a:solidFill>
              <a:latin typeface="Arial"/>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76A427D-7A4F-D846-BEBD-98812339AC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57737050"/>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Arial"/>
              </a:defRPr>
            </a:lvl1pPr>
            <a:lvl2pPr>
              <a:defRPr sz="2800">
                <a:latin typeface="Arial"/>
              </a:defRPr>
            </a:lvl2pPr>
            <a:lvl3pPr>
              <a:defRPr sz="2400">
                <a:latin typeface="Arial"/>
              </a:defRPr>
            </a:lvl3pPr>
            <a:lvl4pPr>
              <a:defRPr sz="2000">
                <a:latin typeface="Arial"/>
              </a:defRPr>
            </a:lvl4pPr>
            <a:lvl5pPr>
              <a:defRPr sz="2000">
                <a:latin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fld id="{C2DE6D48-D33A-4E46-9B3B-A5D6982F980B}" type="slidenum">
              <a:rPr lang="en-US">
                <a:solidFill>
                  <a:srgbClr val="FFFFFF"/>
                </a:solidFill>
                <a:latin typeface="Arial"/>
              </a:rPr>
              <a:pPr/>
              <a:t>‹#›</a:t>
            </a:fld>
            <a:endParaRPr lang="en-US">
              <a:solidFill>
                <a:srgbClr val="FFFFFF"/>
              </a:solidFill>
              <a:latin typeface="Arial"/>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fld id="{1C6C5D43-017E-8345-8E5D-843B6878AAFC}" type="slidenum">
              <a:rPr lang="en-US">
                <a:solidFill>
                  <a:srgbClr val="FFFFFF"/>
                </a:solidFill>
                <a:latin typeface="Arial"/>
              </a:rPr>
              <a:pPr/>
              <a:t>‹#›</a:t>
            </a:fld>
            <a:endParaRPr lang="en-US">
              <a:solidFill>
                <a:srgbClr val="FFFFFF"/>
              </a:solidFill>
              <a:latin typeface="Arial"/>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30A9F5DD-7A69-FC46-A8E0-C90BD2A0AF74}" type="slidenum">
              <a:rPr lang="en-US">
                <a:solidFill>
                  <a:srgbClr val="FFFFFF"/>
                </a:solidFill>
                <a:latin typeface="Arial"/>
              </a:rPr>
              <a:pPr/>
              <a:t>‹#›</a:t>
            </a:fld>
            <a:endParaRPr lang="en-US">
              <a:solidFill>
                <a:srgbClr val="FFFFFF"/>
              </a:solidFill>
              <a:latin typeface="Arial"/>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9CE9C99C-B597-D149-99D7-A7DC844112AD}" type="slidenum">
              <a:rPr lang="en-US">
                <a:solidFill>
                  <a:srgbClr val="FFFFFF"/>
                </a:solidFill>
                <a:latin typeface="Arial"/>
              </a:rPr>
              <a:pPr/>
              <a:t>‹#›</a:t>
            </a:fld>
            <a:endParaRPr lang="en-US">
              <a:solidFill>
                <a:srgbClr val="FFFFFF"/>
              </a:solidFill>
              <a:latin typeface="Arial"/>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fld id="{A7439A52-1643-8A4E-811F-2766FF0A4505}" type="slidenum">
              <a:rPr lang="en-US">
                <a:solidFill>
                  <a:srgbClr val="FFFFFF"/>
                </a:solidFill>
                <a:latin typeface="Arial"/>
              </a:rPr>
              <a:pPr/>
              <a:t>‹#›</a:t>
            </a:fld>
            <a:endParaRPr lang="en-US">
              <a:solidFill>
                <a:srgbClr val="FFFFFF"/>
              </a:solidFill>
              <a:latin typeface="Arial"/>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600200"/>
            <a:ext cx="4038600" cy="2185988"/>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8588"/>
            <a:ext cx="4038600" cy="2187575"/>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dt" sz="half" idx="10"/>
          </p:nvPr>
        </p:nvSpPr>
        <p:spPr>
          <a:ln/>
        </p:spPr>
        <p:txBody>
          <a:bodyPr/>
          <a:lstStyle>
            <a:lvl1pPr>
              <a:defRPr/>
            </a:lvl1pPr>
          </a:lstStyle>
          <a:p>
            <a:endParaRPr lang="en-US">
              <a:solidFill>
                <a:srgbClr val="FFFFFF"/>
              </a:solidFill>
              <a:latin typeface="Arial"/>
            </a:endParaRPr>
          </a:p>
        </p:txBody>
      </p:sp>
      <p:sp>
        <p:nvSpPr>
          <p:cNvPr id="7" name="Rectangle 5"/>
          <p:cNvSpPr>
            <a:spLocks noGrp="1" noChangeArrowheads="1"/>
          </p:cNvSpPr>
          <p:nvPr>
            <p:ph type="ftr" sz="quarter" idx="11"/>
          </p:nvPr>
        </p:nvSpPr>
        <p:spPr>
          <a:ln/>
        </p:spPr>
        <p:txBody>
          <a:bodyPr/>
          <a:lstStyle>
            <a:lvl1pPr>
              <a:defRPr/>
            </a:lvl1pPr>
          </a:lstStyle>
          <a:p>
            <a:endParaRPr lang="en-US">
              <a:solidFill>
                <a:srgbClr val="FFFFFF"/>
              </a:solidFill>
              <a:latin typeface="Arial"/>
            </a:endParaRPr>
          </a:p>
        </p:txBody>
      </p:sp>
      <p:sp>
        <p:nvSpPr>
          <p:cNvPr id="8" name="Rectangle 6"/>
          <p:cNvSpPr>
            <a:spLocks noGrp="1" noChangeArrowheads="1"/>
          </p:cNvSpPr>
          <p:nvPr>
            <p:ph type="sldNum" sz="quarter" idx="12"/>
          </p:nvPr>
        </p:nvSpPr>
        <p:spPr>
          <a:ln/>
        </p:spPr>
        <p:txBody>
          <a:bodyPr/>
          <a:lstStyle>
            <a:lvl1pPr>
              <a:defRPr/>
            </a:lvl1pPr>
          </a:lstStyle>
          <a:p>
            <a:fld id="{ECC274D4-824A-B548-A3DE-E7D490E9C901}" type="slidenum">
              <a:rPr lang="en-US">
                <a:solidFill>
                  <a:srgbClr val="FFFFFF"/>
                </a:solidFill>
                <a:latin typeface="Arial"/>
              </a:rPr>
              <a:pPr/>
              <a:t>‹#›</a:t>
            </a:fld>
            <a:endParaRPr lang="en-US">
              <a:solidFill>
                <a:srgbClr val="FFFFFF"/>
              </a:solidFill>
              <a:latin typeface="Arial"/>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Arial"/>
              </a:defRPr>
            </a:lvl1pPr>
          </a:lstStyle>
          <a:p>
            <a:r>
              <a:rPr lang="en-US" dirty="0" smtClean="0"/>
              <a:t>Click to edit Master title style</a:t>
            </a:r>
            <a:endParaRPr lang="en-US" dirty="0"/>
          </a:p>
        </p:txBody>
      </p:sp>
      <p:sp>
        <p:nvSpPr>
          <p:cNvPr id="3" name="SmartArt Placeholder 2"/>
          <p:cNvSpPr>
            <a:spLocks noGrp="1"/>
          </p:cNvSpPr>
          <p:nvPr>
            <p:ph type="dgm" idx="1"/>
          </p:nvPr>
        </p:nvSpPr>
        <p:spPr>
          <a:xfrm>
            <a:off x="457200" y="1600200"/>
            <a:ext cx="8229600" cy="4525963"/>
          </a:xfrm>
        </p:spPr>
        <p:txBody>
          <a:bodyPr/>
          <a:lstStyle>
            <a:lvl1pPr>
              <a:defRPr>
                <a:latin typeface="Arial"/>
              </a:defRPr>
            </a:lvl1p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fld id="{8A2AD6C6-AEC3-C54D-ABCD-E7A2A23B4B95}" type="slidenum">
              <a:rPr lang="en-US">
                <a:solidFill>
                  <a:srgbClr val="FFFFFF"/>
                </a:solidFill>
                <a:latin typeface="Arial"/>
              </a:rPr>
              <a:pPr/>
              <a:t>‹#›</a:t>
            </a:fld>
            <a:endParaRPr lang="en-US">
              <a:solidFill>
                <a:srgbClr val="FFFFFF"/>
              </a:solidFill>
              <a:latin typeface="Arial"/>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4"/>
          <p:cNvSpPr>
            <a:spLocks noGrp="1" noChangeArrowheads="1"/>
          </p:cNvSpPr>
          <p:nvPr>
            <p:ph type="dt" sz="half" idx="10"/>
          </p:nvPr>
        </p:nvSpPr>
        <p:spPr>
          <a:ln/>
        </p:spPr>
        <p:txBody>
          <a:bodyPr/>
          <a:lstStyle>
            <a:lvl1pPr>
              <a:defRPr/>
            </a:lvl1pPr>
          </a:lstStyle>
          <a:p>
            <a:endParaRPr lang="en-US">
              <a:solidFill>
                <a:srgbClr val="FFFFFF"/>
              </a:solidFill>
              <a:latin typeface="Aria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FFFFFF"/>
              </a:solidFill>
              <a:latin typeface="Arial"/>
            </a:endParaRPr>
          </a:p>
        </p:txBody>
      </p:sp>
      <p:sp>
        <p:nvSpPr>
          <p:cNvPr id="5" name="Rectangle 6"/>
          <p:cNvSpPr>
            <a:spLocks noGrp="1" noChangeArrowheads="1"/>
          </p:cNvSpPr>
          <p:nvPr>
            <p:ph type="sldNum" sz="quarter" idx="12"/>
          </p:nvPr>
        </p:nvSpPr>
        <p:spPr>
          <a:ln/>
        </p:spPr>
        <p:txBody>
          <a:bodyPr/>
          <a:lstStyle>
            <a:lvl1pPr>
              <a:defRPr/>
            </a:lvl1pPr>
          </a:lstStyle>
          <a:p>
            <a:fld id="{C069AC3C-379C-9943-B647-9E1F4BE485BF}" type="slidenum">
              <a:rPr lang="en-US">
                <a:solidFill>
                  <a:srgbClr val="FFFFFF"/>
                </a:solidFill>
                <a:latin typeface="Arial"/>
              </a:rPr>
              <a:pPr/>
              <a:t>‹#›</a:t>
            </a:fld>
            <a:endParaRPr lang="en-US">
              <a:solidFill>
                <a:srgbClr val="FFFFFF"/>
              </a:solidFill>
              <a:latin typeface="Arial"/>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Arial"/>
              </a:defRPr>
            </a:lvl1pPr>
          </a:lstStyle>
          <a:p>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p:spPr>
        <p:txBody>
          <a:bodyPr/>
          <a:lstStyle>
            <a:lvl1pPr>
              <a:defRPr>
                <a:latin typeface="Arial"/>
              </a:defRPr>
            </a:lvl1pPr>
          </a:lstStyle>
          <a:p>
            <a:pPr lvl="0"/>
            <a:endParaRPr lang="en-US" noProof="0" dirty="0" smtClean="0"/>
          </a:p>
        </p:txBody>
      </p:sp>
      <p:sp>
        <p:nvSpPr>
          <p:cNvPr id="4" name="Rectangle 2"/>
          <p:cNvSpPr>
            <a:spLocks noGrp="1" noChangeArrowheads="1"/>
          </p:cNvSpPr>
          <p:nvPr>
            <p:ph type="dt" sz="half" idx="10"/>
          </p:nvPr>
        </p:nvSpPr>
        <p:spPr/>
        <p:txBody>
          <a:bodyPr/>
          <a:lstStyle>
            <a:lvl1pPr>
              <a:defRPr/>
            </a:lvl1pPr>
          </a:lstStyle>
          <a:p>
            <a:endParaRPr lang="en-US">
              <a:solidFill>
                <a:srgbClr val="FFFFFF"/>
              </a:solidFill>
              <a:latin typeface="Arial"/>
            </a:endParaRPr>
          </a:p>
        </p:txBody>
      </p:sp>
      <p:sp>
        <p:nvSpPr>
          <p:cNvPr id="5" name="Rectangle 3"/>
          <p:cNvSpPr>
            <a:spLocks noGrp="1" noChangeArrowheads="1"/>
          </p:cNvSpPr>
          <p:nvPr>
            <p:ph type="sldNum" sz="quarter" idx="11"/>
          </p:nvPr>
        </p:nvSpPr>
        <p:spPr/>
        <p:txBody>
          <a:bodyPr/>
          <a:lstStyle>
            <a:lvl1pPr>
              <a:defRPr/>
            </a:lvl1pPr>
          </a:lstStyle>
          <a:p>
            <a:fld id="{859FA22F-A321-3941-9A44-264455B9CA34}" type="slidenum">
              <a:rPr lang="en-US">
                <a:solidFill>
                  <a:srgbClr val="FFFFFF"/>
                </a:solidFill>
                <a:latin typeface="Arial"/>
              </a:rPr>
              <a:pPr/>
              <a:t>‹#›</a:t>
            </a:fld>
            <a:endParaRPr lang="en-US">
              <a:solidFill>
                <a:srgbClr val="FFFFFF"/>
              </a:solidFill>
              <a:latin typeface="Arial"/>
            </a:endParaRPr>
          </a:p>
        </p:txBody>
      </p:sp>
      <p:sp>
        <p:nvSpPr>
          <p:cNvPr id="6" name="Rectangle 14"/>
          <p:cNvSpPr>
            <a:spLocks noGrp="1" noChangeArrowheads="1"/>
          </p:cNvSpPr>
          <p:nvPr>
            <p:ph type="ftr" sz="quarter" idx="12"/>
          </p:nvPr>
        </p:nvSpPr>
        <p:spPr/>
        <p:txBody>
          <a:bodyPr/>
          <a:lstStyle>
            <a:lvl1pPr>
              <a:defRPr/>
            </a:lvl1pPr>
          </a:lstStyle>
          <a:p>
            <a:endParaRPr lang="en-US">
              <a:solidFill>
                <a:srgbClr val="FFFFFF"/>
              </a:solidFill>
              <a:latin typeface="Arial"/>
            </a:endParaRP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280EA1-738B-40F0-A850-EED4254CB8E2}" type="datetimeFigureOut">
              <a:rPr lang="en-US" smtClean="0">
                <a:solidFill>
                  <a:prstClr val="black">
                    <a:tint val="75000"/>
                  </a:prstClr>
                </a:solidFill>
                <a:latin typeface="Calibri"/>
              </a:rPr>
              <a:pPr/>
              <a:t>10/29/2015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D281805-1381-44A4-9D71-35CDDD939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60289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78B34D6-8CDD-3C48-AD8B-0A51A082EEB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67366696"/>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280EA1-738B-40F0-A850-EED4254CB8E2}" type="datetimeFigureOut">
              <a:rPr lang="en-US" smtClean="0">
                <a:solidFill>
                  <a:prstClr val="black">
                    <a:tint val="75000"/>
                  </a:prstClr>
                </a:solidFill>
                <a:latin typeface="Calibri"/>
              </a:rPr>
              <a:pPr/>
              <a:t>10/29/2015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D281805-1381-44A4-9D71-35CDDD939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784854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280EA1-738B-40F0-A850-EED4254CB8E2}" type="datetimeFigureOut">
              <a:rPr lang="en-US" smtClean="0">
                <a:solidFill>
                  <a:prstClr val="black">
                    <a:tint val="75000"/>
                  </a:prstClr>
                </a:solidFill>
                <a:latin typeface="Calibri"/>
              </a:rPr>
              <a:pPr/>
              <a:t>10/29/2015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D281805-1381-44A4-9D71-35CDDD939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396223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280EA1-738B-40F0-A850-EED4254CB8E2}" type="datetimeFigureOut">
              <a:rPr lang="en-US" smtClean="0">
                <a:solidFill>
                  <a:prstClr val="black">
                    <a:tint val="75000"/>
                  </a:prstClr>
                </a:solidFill>
                <a:latin typeface="Calibri"/>
              </a:rPr>
              <a:pPr/>
              <a:t>10/29/2015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D281805-1381-44A4-9D71-35CDDD939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303018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280EA1-738B-40F0-A850-EED4254CB8E2}" type="datetimeFigureOut">
              <a:rPr lang="en-US" smtClean="0">
                <a:solidFill>
                  <a:prstClr val="black">
                    <a:tint val="75000"/>
                  </a:prstClr>
                </a:solidFill>
                <a:latin typeface="Calibri"/>
              </a:rPr>
              <a:pPr/>
              <a:t>10/29/2015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D281805-1381-44A4-9D71-35CDDD939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511817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280EA1-738B-40F0-A850-EED4254CB8E2}" type="datetimeFigureOut">
              <a:rPr lang="en-US" smtClean="0">
                <a:solidFill>
                  <a:prstClr val="black">
                    <a:tint val="75000"/>
                  </a:prstClr>
                </a:solidFill>
                <a:latin typeface="Calibri"/>
              </a:rPr>
              <a:pPr/>
              <a:t>10/29/2015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D281805-1381-44A4-9D71-35CDDD939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820700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280EA1-738B-40F0-A850-EED4254CB8E2}" type="datetimeFigureOut">
              <a:rPr lang="en-US" smtClean="0">
                <a:solidFill>
                  <a:prstClr val="black">
                    <a:tint val="75000"/>
                  </a:prstClr>
                </a:solidFill>
                <a:latin typeface="Calibri"/>
              </a:rPr>
              <a:pPr/>
              <a:t>10/29/2015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D281805-1381-44A4-9D71-35CDDD939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50329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280EA1-738B-40F0-A850-EED4254CB8E2}" type="datetimeFigureOut">
              <a:rPr lang="en-US" smtClean="0">
                <a:solidFill>
                  <a:prstClr val="black">
                    <a:tint val="75000"/>
                  </a:prstClr>
                </a:solidFill>
                <a:latin typeface="Calibri"/>
              </a:rPr>
              <a:pPr/>
              <a:t>10/29/2015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D281805-1381-44A4-9D71-35CDDD939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546275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280EA1-738B-40F0-A850-EED4254CB8E2}" type="datetimeFigureOut">
              <a:rPr lang="en-US" smtClean="0">
                <a:solidFill>
                  <a:prstClr val="black">
                    <a:tint val="75000"/>
                  </a:prstClr>
                </a:solidFill>
                <a:latin typeface="Calibri"/>
              </a:rPr>
              <a:pPr/>
              <a:t>10/29/2015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D281805-1381-44A4-9D71-35CDDD939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250774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280EA1-738B-40F0-A850-EED4254CB8E2}" type="datetimeFigureOut">
              <a:rPr lang="en-US" smtClean="0">
                <a:solidFill>
                  <a:prstClr val="black">
                    <a:tint val="75000"/>
                  </a:prstClr>
                </a:solidFill>
                <a:latin typeface="Calibri"/>
              </a:rPr>
              <a:pPr/>
              <a:t>10/29/2015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D281805-1381-44A4-9D71-35CDDD939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004031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280EA1-738B-40F0-A850-EED4254CB8E2}" type="datetimeFigureOut">
              <a:rPr lang="en-US" smtClean="0">
                <a:solidFill>
                  <a:prstClr val="black">
                    <a:tint val="75000"/>
                  </a:prstClr>
                </a:solidFill>
                <a:latin typeface="Calibri"/>
              </a:rPr>
              <a:pPr/>
              <a:t>10/29/2015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D281805-1381-44A4-9D71-35CDDD939B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3795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36A423-2E33-2745-853B-8B6C375472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81124199"/>
      </p:ext>
    </p:extLst>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577A1B-E2C3-9649-A330-983E649F17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28360798"/>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44EDB0-BE05-E843-A8A0-D775FDDD6E8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03011360"/>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Aria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9EBDBF-3EA4-9E4A-BB31-A62C0A618E8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72542878"/>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181BBB-2FFD-2A43-B74F-E7FC9A1285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77016165"/>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E525DBA-1916-F34A-93E1-A686D1379FF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73983816"/>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5FFE2F8-4147-394F-85D6-55F3A094ADE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34184329"/>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D76695F-11C5-F847-AE1C-9BD953800C7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42338119"/>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a:defRPr sz="3200">
                <a:latin typeface="Arial"/>
              </a:defRPr>
            </a:lvl1pPr>
            <a:lvl2pPr>
              <a:defRPr sz="2800">
                <a:latin typeface="Arial"/>
              </a:defRPr>
            </a:lvl2pPr>
            <a:lvl3pPr>
              <a:defRPr sz="2400">
                <a:latin typeface="Arial"/>
              </a:defRPr>
            </a:lvl3pPr>
            <a:lvl4pPr>
              <a:defRPr sz="2000">
                <a:latin typeface="Arial"/>
              </a:defRPr>
            </a:lvl4pPr>
            <a:lvl5pPr>
              <a:defRPr sz="2000">
                <a:latin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C5CFE3-21CC-2545-BDD9-A2A81636040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12406291"/>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0D3D70-B6CE-2145-B7A3-CA351CD511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03398006"/>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55AC2F-421A-8941-8BF1-44308814FC3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6037793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Arial"/>
              </a:defRPr>
            </a:lvl1pPr>
            <a:lvl2pPr>
              <a:defRPr sz="2800">
                <a:latin typeface="Arial"/>
              </a:defRPr>
            </a:lvl2pPr>
            <a:lvl3pPr>
              <a:defRPr sz="2400">
                <a:latin typeface="Arial"/>
              </a:defRPr>
            </a:lvl3pPr>
            <a:lvl4pPr>
              <a:defRPr sz="2000">
                <a:latin typeface="Arial"/>
              </a:defRPr>
            </a:lvl4pPr>
            <a:lvl5pPr>
              <a:defRPr sz="2000">
                <a:latin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480F73-850D-444B-9FB5-9842DCBA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76837494"/>
      </p:ext>
    </p:extLst>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lvl1pPr>
              <a:defRPr>
                <a:latin typeface="Aria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1B2615-925C-404B-B863-184C7718F50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39700747"/>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2"/>
            <a:ext cx="4038600" cy="4525963"/>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4FE287-F5B9-5A40-B7CA-90EB495B153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6197397"/>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2"/>
            <a:ext cx="4038600" cy="4525963"/>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600200"/>
            <a:ext cx="4038600" cy="2185988"/>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8590"/>
            <a:ext cx="4038600" cy="2187575"/>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4CBE0D5-9B19-A049-931E-CA51FD12CC6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2514390"/>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Arial"/>
              </a:defRPr>
            </a:lvl1pPr>
          </a:lstStyle>
          <a:p>
            <a:r>
              <a:rPr lang="en-US" dirty="0" smtClean="0"/>
              <a:t>Click to edit Master title style</a:t>
            </a:r>
            <a:endParaRPr lang="en-US" dirty="0"/>
          </a:p>
        </p:txBody>
      </p:sp>
      <p:sp>
        <p:nvSpPr>
          <p:cNvPr id="3" name="SmartArt Placeholder 2"/>
          <p:cNvSpPr>
            <a:spLocks noGrp="1"/>
          </p:cNvSpPr>
          <p:nvPr>
            <p:ph type="dgm" idx="1"/>
          </p:nvPr>
        </p:nvSpPr>
        <p:spPr>
          <a:xfrm>
            <a:off x="457200" y="1600202"/>
            <a:ext cx="8229600" cy="4525963"/>
          </a:xfrm>
        </p:spPr>
        <p:txBody>
          <a:bodyPr/>
          <a:lstStyle>
            <a:lvl1pPr>
              <a:defRPr>
                <a:latin typeface="Arial"/>
              </a:defRPr>
            </a:lvl1p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DEAE73-CE40-944F-9165-0C412D24D3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74352220"/>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629C4E-5795-8D44-B0D0-6DECE2DFD3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57660370"/>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1B7789-2C67-F148-A8AD-0670CE6D683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09D4AD-4E46-F74A-BAA1-8F5751627C7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E7B039-56D5-2B42-8854-F927A7B65BA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E87840-BE63-8D45-9F2C-34E3E780306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635A762-35F5-934E-9DE4-C96254D2FBB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0C96A6-0118-6E4C-A3A6-50CD0C553F2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40095216"/>
      </p:ext>
    </p:extLst>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D43CD93-E2C0-E741-9110-8B5F2FBBEE2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0431B9E-9085-F745-B580-E0EFA3D990B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1B52B6-5C7D-5940-A4F2-47F670859E2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638D33-B999-4049-B091-D68DE816404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1602CE-68B8-FA43-9824-9280E816F2C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F6BF3B-FDBB-8842-A929-9CA472B4D74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8909C0-4944-FC46-A17C-1E90166BAB6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AA0F4F-B93C-A541-836F-70F80EE06F0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EDCBFA-34AF-EC4F-9646-9893DA4E55E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740708B-56B9-9E4A-A002-653CD5D48450}" type="slidenum">
              <a:rPr lang="en-US">
                <a:solidFill>
                  <a:srgbClr val="FFFFFF"/>
                </a:solidFill>
              </a:rPr>
              <a:pPr/>
              <a:t>‹#›</a:t>
            </a:fld>
            <a:endParaRPr lang="en-US">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theme" Target="../theme/theme10.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theme" Target="../theme/theme11.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slideLayout" Target="../slideLayouts/slideLayout162.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5" Type="http://schemas.openxmlformats.org/officeDocument/2006/relationships/image" Target="../media/image1.png"/><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slideLayout" Target="../slideLayouts/slideLayout175.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2" Type="http://schemas.openxmlformats.org/officeDocument/2006/relationships/slideLayout" Target="../slideLayouts/slideLayout164.xml"/><Relationship Id="rId16" Type="http://schemas.openxmlformats.org/officeDocument/2006/relationships/theme" Target="../theme/theme13.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5" Type="http://schemas.openxmlformats.org/officeDocument/2006/relationships/slideLayout" Target="../slideLayouts/slideLayout17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slideLayout" Target="../slideLayouts/slideLayout17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slideLayout" Target="../slideLayouts/slideLayout190.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slideLayout" Target="../slideLayouts/slideLayout189.xml"/><Relationship Id="rId17" Type="http://schemas.openxmlformats.org/officeDocument/2006/relationships/theme" Target="../theme/theme14.xml"/><Relationship Id="rId2" Type="http://schemas.openxmlformats.org/officeDocument/2006/relationships/slideLayout" Target="../slideLayouts/slideLayout179.xml"/><Relationship Id="rId16" Type="http://schemas.openxmlformats.org/officeDocument/2006/relationships/slideLayout" Target="../slideLayouts/slideLayout193.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5" Type="http://schemas.openxmlformats.org/officeDocument/2006/relationships/slideLayout" Target="../slideLayouts/slideLayout19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slideLayout" Target="../slideLayouts/slideLayout19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theme" Target="../theme/theme4.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6" Type="http://schemas.openxmlformats.org/officeDocument/2006/relationships/theme" Target="../theme/theme6.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theme" Target="../theme/theme7.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8.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theme" Target="../theme/theme9.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7" charset="0"/>
                <a:ea typeface="ＭＳ Ｐゴシック" pitchFamily="-107" charset="-128"/>
                <a:cs typeface="ＭＳ Ｐゴシック" pitchFamily="-107" charset="-128"/>
              </a:defRPr>
            </a:lvl1pPr>
          </a:lstStyle>
          <a:p>
            <a:pPr fontAlgn="base">
              <a:spcBef>
                <a:spcPct val="0"/>
              </a:spcBef>
              <a:spcAft>
                <a:spcPct val="0"/>
              </a:spcAft>
              <a:defRPr/>
            </a:pPr>
            <a:endParaRPr lang="en-US">
              <a:solidFill>
                <a:srgbClr val="FFFFFF"/>
              </a:solidFill>
            </a:endParaRP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7" charset="0"/>
                <a:ea typeface="ＭＳ Ｐゴシック" pitchFamily="-107" charset="-128"/>
                <a:cs typeface="ＭＳ Ｐゴシック" pitchFamily="-107" charset="-128"/>
              </a:defRPr>
            </a:lvl1pPr>
          </a:lstStyle>
          <a:p>
            <a:pPr fontAlgn="base">
              <a:spcBef>
                <a:spcPct val="0"/>
              </a:spcBef>
              <a:spcAft>
                <a:spcPct val="0"/>
              </a:spcAft>
              <a:defRPr/>
            </a:pPr>
            <a:endParaRPr lang="en-US">
              <a:solidFill>
                <a:srgbClr val="FFFFFF"/>
              </a:solidFill>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D0F50C04-E233-BA4D-869A-7BC5F25E503C}" type="slidenum">
              <a:rPr lang="en-US">
                <a:solidFill>
                  <a:srgbClr val="FFFFFF"/>
                </a:solidFill>
                <a:latin typeface="Arial" charset="0"/>
                <a:ea typeface="ＭＳ Ｐゴシック" charset="0"/>
                <a:cs typeface="ＭＳ Ｐゴシック" charset="0"/>
              </a:rPr>
              <a:pPr fontAlgn="base">
                <a:spcBef>
                  <a:spcPct val="0"/>
                </a:spcBef>
                <a:spcAft>
                  <a:spcPct val="0"/>
                </a:spcAft>
                <a:defRPr/>
              </a:pPr>
              <a:t>‹#›</a:t>
            </a:fld>
            <a:endParaRPr lang="en-US">
              <a:solidFill>
                <a:srgbClr val="FFFFFF"/>
              </a:solidFill>
              <a:latin typeface="Arial" charset="0"/>
              <a:ea typeface="ＭＳ Ｐゴシック" charset="0"/>
              <a:cs typeface="ＭＳ Ｐゴシック" charset="0"/>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spd="med"/>
  <p:txStyles>
    <p:titleStyle>
      <a:lvl1pPr algn="ctr" rtl="0" eaLnBrk="0" fontAlgn="base" hangingPunct="0">
        <a:spcBef>
          <a:spcPct val="0"/>
        </a:spcBef>
        <a:spcAft>
          <a:spcPct val="0"/>
        </a:spcAft>
        <a:defRPr sz="4400">
          <a:solidFill>
            <a:schemeClr val="tx2"/>
          </a:solidFill>
          <a:latin typeface="Arial"/>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defTabSz="914400" fontAlgn="base">
              <a:spcBef>
                <a:spcPct val="0"/>
              </a:spcBef>
              <a:spcAft>
                <a:spcPct val="0"/>
              </a:spcAft>
              <a:defRPr/>
            </a:pPr>
            <a:endParaRPr lang="en-US" altLang="en-US">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ＭＳ Ｐゴシック" pitchFamily="34" charset="-128"/>
                <a:cs typeface="+mn-cs"/>
              </a:defRPr>
            </a:lvl1pPr>
          </a:lstStyle>
          <a:p>
            <a:pPr defTabSz="9144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defTabSz="914400" fontAlgn="base">
              <a:spcBef>
                <a:spcPct val="0"/>
              </a:spcBef>
              <a:spcAft>
                <a:spcPct val="0"/>
              </a:spcAft>
              <a:defRPr/>
            </a:pPr>
            <a:fld id="{B2598558-20EA-439A-8BE5-1B4587CE5837}" type="slidenum">
              <a:rPr lang="en-US" altLang="en-US">
                <a:ea typeface="ＭＳ Ｐゴシック" pitchFamily="34" charset="-128"/>
              </a:rPr>
              <a:pPr defTabSz="914400" fontAlgn="base">
                <a:spcBef>
                  <a:spcPct val="0"/>
                </a:spcBef>
                <a:spcAft>
                  <a:spcPct val="0"/>
                </a:spcAft>
                <a:defRPr/>
              </a:pPr>
              <a:t>‹#›</a:t>
            </a:fld>
            <a:endParaRPr lang="en-US" altLang="en-US">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63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endParaRPr lang="en-US">
              <a:solidFill>
                <a:srgbClr val="000000"/>
              </a:solidFill>
              <a:latin typeface="Aria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endParaRPr lang="en-US">
              <a:solidFill>
                <a:srgbClr val="000000"/>
              </a:solidFill>
              <a:latin typeface="Aria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charset="-128"/>
                <a:cs typeface="ＭＳ Ｐゴシック" charset="-128"/>
              </a:defRPr>
            </a:lvl1pPr>
          </a:lstStyle>
          <a:p>
            <a:fld id="{5A250C6C-4F73-9E47-991E-65FF6D994486}" type="slidenum">
              <a:rPr lang="en-US">
                <a:solidFill>
                  <a:srgbClr val="000000"/>
                </a:solidFill>
                <a:latin typeface="Arial"/>
              </a:rPr>
              <a:pPr/>
              <a:t>‹#›</a:t>
            </a:fld>
            <a:endParaRPr lang="en-US">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Lst>
  <p:txStyles>
    <p:titleStyle>
      <a:lvl1pPr algn="ctr" rtl="0" eaLnBrk="0" fontAlgn="base" hangingPunct="0">
        <a:spcBef>
          <a:spcPct val="0"/>
        </a:spcBef>
        <a:spcAft>
          <a:spcPct val="0"/>
        </a:spcAft>
        <a:defRPr sz="4400">
          <a:solidFill>
            <a:srgbClr val="FFFF00"/>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rgbClr val="FFFF00"/>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rgbClr val="FFFF00"/>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rgbClr val="FFFF00"/>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rgbClr val="FFFF00"/>
          </a:solidFill>
          <a:latin typeface="Arial" pitchFamily="-108"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Arial" pitchFamily="-108" charset="0"/>
        </a:defRPr>
      </a:lvl6pPr>
      <a:lvl7pPr marL="914400" algn="ctr" rtl="0" eaLnBrk="0" fontAlgn="base" hangingPunct="0">
        <a:spcBef>
          <a:spcPct val="0"/>
        </a:spcBef>
        <a:spcAft>
          <a:spcPct val="0"/>
        </a:spcAft>
        <a:defRPr sz="4400">
          <a:solidFill>
            <a:schemeClr val="tx2"/>
          </a:solidFill>
          <a:latin typeface="Arial" pitchFamily="-108" charset="0"/>
        </a:defRPr>
      </a:lvl7pPr>
      <a:lvl8pPr marL="1371600" algn="ctr" rtl="0" eaLnBrk="0" fontAlgn="base" hangingPunct="0">
        <a:spcBef>
          <a:spcPct val="0"/>
        </a:spcBef>
        <a:spcAft>
          <a:spcPct val="0"/>
        </a:spcAft>
        <a:defRPr sz="4400">
          <a:solidFill>
            <a:schemeClr val="tx2"/>
          </a:solidFill>
          <a:latin typeface="Arial" pitchFamily="-108" charset="0"/>
        </a:defRPr>
      </a:lvl8pPr>
      <a:lvl9pPr marL="1828800" algn="ctr" rtl="0" eaLnBrk="0" fontAlgn="base" hangingPunct="0">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pitchFamily="-108"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4"/>
            </a:gs>
            <a:gs pos="100000">
              <a:srgbClr val="00002F"/>
            </a:gs>
          </a:gsLst>
          <a:lin ang="5400000" scaled="1"/>
        </a:gradFill>
        <a:effectLst/>
      </p:bgPr>
    </p:bg>
    <p:spTree>
      <p:nvGrpSpPr>
        <p:cNvPr id="1" name=""/>
        <p:cNvGrpSpPr/>
        <p:nvPr/>
      </p:nvGrpSpPr>
      <p:grpSpPr>
        <a:xfrm>
          <a:off x="0" y="0"/>
          <a:ext cx="0" cy="0"/>
          <a:chOff x="0" y="0"/>
          <a:chExt cx="0" cy="0"/>
        </a:xfrm>
      </p:grpSpPr>
      <p:sp>
        <p:nvSpPr>
          <p:cNvPr id="36866" name="Rectangle 9"/>
          <p:cNvSpPr>
            <a:spLocks noChangeArrowheads="1"/>
          </p:cNvSpPr>
          <p:nvPr userDrawn="1"/>
        </p:nvSpPr>
        <p:spPr bwMode="auto">
          <a:xfrm>
            <a:off x="-36510" y="-26988"/>
            <a:ext cx="9251951" cy="1260476"/>
          </a:xfrm>
          <a:prstGeom prst="rect">
            <a:avLst/>
          </a:prstGeom>
          <a:solidFill>
            <a:srgbClr val="00004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3177" tIns="46589" rIns="93177" bIns="46589"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6867" name="Rectangle 2"/>
          <p:cNvSpPr>
            <a:spLocks noGrp="1" noChangeArrowheads="1"/>
          </p:cNvSpPr>
          <p:nvPr>
            <p:ph type="title"/>
          </p:nvPr>
        </p:nvSpPr>
        <p:spPr bwMode="auto">
          <a:xfrm>
            <a:off x="179426" y="395292"/>
            <a:ext cx="8785225"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Mastertitle style</a:t>
            </a:r>
          </a:p>
        </p:txBody>
      </p:sp>
      <p:sp>
        <p:nvSpPr>
          <p:cNvPr id="36868" name="Rectangle 3"/>
          <p:cNvSpPr>
            <a:spLocks noGrp="1" noChangeArrowheads="1"/>
          </p:cNvSpPr>
          <p:nvPr>
            <p:ph type="body" idx="1"/>
          </p:nvPr>
        </p:nvSpPr>
        <p:spPr bwMode="auto">
          <a:xfrm>
            <a:off x="179426" y="1412875"/>
            <a:ext cx="878522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869" name="Line 13"/>
          <p:cNvSpPr>
            <a:spLocks noChangeShapeType="1"/>
          </p:cNvSpPr>
          <p:nvPr userDrawn="1"/>
        </p:nvSpPr>
        <p:spPr bwMode="auto">
          <a:xfrm flipH="1" flipV="1">
            <a:off x="-144463" y="1268413"/>
            <a:ext cx="9540876" cy="0"/>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6870" name="Line 17"/>
          <p:cNvSpPr>
            <a:spLocks noChangeShapeType="1"/>
          </p:cNvSpPr>
          <p:nvPr userDrawn="1"/>
        </p:nvSpPr>
        <p:spPr bwMode="auto">
          <a:xfrm flipH="1">
            <a:off x="179389" y="6715125"/>
            <a:ext cx="8712200" cy="0"/>
          </a:xfrm>
          <a:prstGeom prst="line">
            <a:avLst/>
          </a:prstGeom>
          <a:noFill/>
          <a:ln w="3175">
            <a:solidFill>
              <a:srgbClr val="CC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Text Box 21"/>
          <p:cNvSpPr txBox="1">
            <a:spLocks noChangeArrowheads="1"/>
          </p:cNvSpPr>
          <p:nvPr userDrawn="1"/>
        </p:nvSpPr>
        <p:spPr bwMode="auto">
          <a:xfrm>
            <a:off x="-57150" y="6669295"/>
            <a:ext cx="381000" cy="217199"/>
          </a:xfrm>
          <a:prstGeom prst="rect">
            <a:avLst/>
          </a:prstGeom>
          <a:noFill/>
          <a:ln w="9525">
            <a:noFill/>
            <a:miter lim="800000"/>
            <a:headEnd/>
            <a:tailEnd/>
          </a:ln>
          <a:effectLst/>
        </p:spPr>
        <p:txBody>
          <a:bodyPr lIns="93177" tIns="46589" rIns="93177" bIns="46589">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50000"/>
              </a:spcBef>
              <a:spcAft>
                <a:spcPct val="0"/>
              </a:spcAft>
              <a:defRPr/>
            </a:pPr>
            <a:fld id="{34C8D7A6-D452-7845-988F-F9885233B0C0}" type="slidenum">
              <a:rPr lang="en-US" sz="800" smtClean="0">
                <a:solidFill>
                  <a:srgbClr val="FFFFFF"/>
                </a:solidFill>
              </a:rPr>
              <a:pPr fontAlgn="base">
                <a:spcBef>
                  <a:spcPct val="50000"/>
                </a:spcBef>
                <a:spcAft>
                  <a:spcPct val="0"/>
                </a:spcAft>
                <a:defRPr/>
              </a:pPr>
              <a:t>‹#›</a:t>
            </a:fld>
            <a:endParaRPr lang="en-US" sz="800" smtClean="0">
              <a:solidFill>
                <a:srgbClr val="FFFFFF"/>
              </a:solidFill>
            </a:endParaRPr>
          </a:p>
        </p:txBody>
      </p:sp>
      <p:grpSp>
        <p:nvGrpSpPr>
          <p:cNvPr id="36872" name="Group 22"/>
          <p:cNvGrpSpPr>
            <a:grpSpLocks/>
          </p:cNvGrpSpPr>
          <p:nvPr userDrawn="1"/>
        </p:nvGrpSpPr>
        <p:grpSpPr bwMode="auto">
          <a:xfrm>
            <a:off x="7916863" y="6200983"/>
            <a:ext cx="1047750" cy="595313"/>
            <a:chOff x="4987" y="3906"/>
            <a:chExt cx="660" cy="375"/>
          </a:xfrm>
        </p:grpSpPr>
        <p:sp>
          <p:nvSpPr>
            <p:cNvPr id="36873" name="Rectangle 23"/>
            <p:cNvSpPr>
              <a:spLocks/>
            </p:cNvSpPr>
            <p:nvPr userDrawn="1"/>
          </p:nvSpPr>
          <p:spPr bwMode="auto">
            <a:xfrm>
              <a:off x="4987" y="3906"/>
              <a:ext cx="660" cy="375"/>
            </a:xfrm>
            <a:prstGeom prst="rect">
              <a:avLst/>
            </a:prstGeom>
            <a:solidFill>
              <a:srgbClr val="E4E4E4"/>
            </a:solidFill>
            <a:ln w="9525">
              <a:solidFill>
                <a:srgbClr val="CC0000"/>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36874" name="Picture 24" descr="SimplySpeaking_HIV"/>
            <p:cNvPicPr>
              <a:picLocks noChangeAspect="1" noChangeArrowheads="1"/>
            </p:cNvPicPr>
            <p:nvPr userDrawn="1"/>
          </p:nvPicPr>
          <p:blipFill>
            <a:blip r:embed="rId15">
              <a:lum bright="-10000"/>
              <a:extLst>
                <a:ext uri="{28A0092B-C50C-407E-A947-70E740481C1C}">
                  <a14:useLocalDpi xmlns:a14="http://schemas.microsoft.com/office/drawing/2010/main" val="0"/>
                </a:ext>
              </a:extLst>
            </a:blip>
            <a:srcRect/>
            <a:stretch>
              <a:fillRect/>
            </a:stretch>
          </p:blipFill>
          <p:spPr bwMode="auto">
            <a:xfrm>
              <a:off x="5002" y="3929"/>
              <a:ext cx="622"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Lst>
  <p:txStyles>
    <p:titleStyle>
      <a:lvl1pPr algn="ctr" rtl="0" eaLnBrk="0" fontAlgn="base" hangingPunct="0">
        <a:lnSpc>
          <a:spcPct val="90000"/>
        </a:lnSpc>
        <a:spcBef>
          <a:spcPct val="0"/>
        </a:spcBef>
        <a:spcAft>
          <a:spcPct val="0"/>
        </a:spcAft>
        <a:defRPr sz="3600" b="1">
          <a:solidFill>
            <a:srgbClr val="FFCC00"/>
          </a:solidFill>
          <a:latin typeface="+mj-lt"/>
          <a:ea typeface="ＭＳ Ｐゴシック" pitchFamily="-107" charset="-128"/>
          <a:cs typeface="ＭＳ Ｐゴシック" pitchFamily="-107" charset="-128"/>
        </a:defRPr>
      </a:lvl1pPr>
      <a:lvl2pPr algn="ctr" rtl="0" eaLnBrk="0" fontAlgn="base" hangingPunct="0">
        <a:lnSpc>
          <a:spcPct val="90000"/>
        </a:lnSpc>
        <a:spcBef>
          <a:spcPct val="0"/>
        </a:spcBef>
        <a:spcAft>
          <a:spcPct val="0"/>
        </a:spcAft>
        <a:defRPr sz="3600" b="1">
          <a:solidFill>
            <a:srgbClr val="FFCC00"/>
          </a:solidFill>
          <a:latin typeface="Arial" charset="0"/>
          <a:ea typeface="ＭＳ Ｐゴシック" pitchFamily="-107" charset="-128"/>
          <a:cs typeface="ＭＳ Ｐゴシック" pitchFamily="-107" charset="-128"/>
        </a:defRPr>
      </a:lvl2pPr>
      <a:lvl3pPr algn="ctr" rtl="0" eaLnBrk="0" fontAlgn="base" hangingPunct="0">
        <a:lnSpc>
          <a:spcPct val="90000"/>
        </a:lnSpc>
        <a:spcBef>
          <a:spcPct val="0"/>
        </a:spcBef>
        <a:spcAft>
          <a:spcPct val="0"/>
        </a:spcAft>
        <a:defRPr sz="3600" b="1">
          <a:solidFill>
            <a:srgbClr val="FFCC00"/>
          </a:solidFill>
          <a:latin typeface="Arial" charset="0"/>
          <a:ea typeface="ＭＳ Ｐゴシック" pitchFamily="-107" charset="-128"/>
          <a:cs typeface="ＭＳ Ｐゴシック" pitchFamily="-107" charset="-128"/>
        </a:defRPr>
      </a:lvl3pPr>
      <a:lvl4pPr algn="ctr" rtl="0" eaLnBrk="0" fontAlgn="base" hangingPunct="0">
        <a:lnSpc>
          <a:spcPct val="90000"/>
        </a:lnSpc>
        <a:spcBef>
          <a:spcPct val="0"/>
        </a:spcBef>
        <a:spcAft>
          <a:spcPct val="0"/>
        </a:spcAft>
        <a:defRPr sz="3600" b="1">
          <a:solidFill>
            <a:srgbClr val="FFCC00"/>
          </a:solidFill>
          <a:latin typeface="Arial" charset="0"/>
          <a:ea typeface="ＭＳ Ｐゴシック" pitchFamily="-107" charset="-128"/>
          <a:cs typeface="ＭＳ Ｐゴシック" pitchFamily="-107" charset="-128"/>
        </a:defRPr>
      </a:lvl4pPr>
      <a:lvl5pPr algn="ctr" rtl="0" eaLnBrk="0" fontAlgn="base" hangingPunct="0">
        <a:lnSpc>
          <a:spcPct val="90000"/>
        </a:lnSpc>
        <a:spcBef>
          <a:spcPct val="0"/>
        </a:spcBef>
        <a:spcAft>
          <a:spcPct val="0"/>
        </a:spcAft>
        <a:defRPr sz="3600" b="1">
          <a:solidFill>
            <a:srgbClr val="FFCC00"/>
          </a:solidFill>
          <a:latin typeface="Arial" charset="0"/>
          <a:ea typeface="ＭＳ Ｐゴシック" pitchFamily="-107" charset="-128"/>
          <a:cs typeface="ＭＳ Ｐゴシック" pitchFamily="-107" charset="-128"/>
        </a:defRPr>
      </a:lvl5pPr>
      <a:lvl6pPr marL="457200" algn="ctr" rtl="0" eaLnBrk="0" fontAlgn="base" hangingPunct="0">
        <a:lnSpc>
          <a:spcPct val="90000"/>
        </a:lnSpc>
        <a:spcBef>
          <a:spcPct val="0"/>
        </a:spcBef>
        <a:spcAft>
          <a:spcPct val="0"/>
        </a:spcAft>
        <a:defRPr sz="3600" b="1">
          <a:solidFill>
            <a:srgbClr val="FFCC00"/>
          </a:solidFill>
          <a:latin typeface="Arial" charset="0"/>
        </a:defRPr>
      </a:lvl6pPr>
      <a:lvl7pPr marL="914400" algn="ctr" rtl="0" eaLnBrk="0" fontAlgn="base" hangingPunct="0">
        <a:lnSpc>
          <a:spcPct val="90000"/>
        </a:lnSpc>
        <a:spcBef>
          <a:spcPct val="0"/>
        </a:spcBef>
        <a:spcAft>
          <a:spcPct val="0"/>
        </a:spcAft>
        <a:defRPr sz="3600" b="1">
          <a:solidFill>
            <a:srgbClr val="FFCC00"/>
          </a:solidFill>
          <a:latin typeface="Arial" charset="0"/>
        </a:defRPr>
      </a:lvl7pPr>
      <a:lvl8pPr marL="1371600" algn="ctr" rtl="0" eaLnBrk="0" fontAlgn="base" hangingPunct="0">
        <a:lnSpc>
          <a:spcPct val="90000"/>
        </a:lnSpc>
        <a:spcBef>
          <a:spcPct val="0"/>
        </a:spcBef>
        <a:spcAft>
          <a:spcPct val="0"/>
        </a:spcAft>
        <a:defRPr sz="3600" b="1">
          <a:solidFill>
            <a:srgbClr val="FFCC00"/>
          </a:solidFill>
          <a:latin typeface="Arial" charset="0"/>
        </a:defRPr>
      </a:lvl8pPr>
      <a:lvl9pPr marL="1828800" algn="ctr" rtl="0" eaLnBrk="0" fontAlgn="base" hangingPunct="0">
        <a:lnSpc>
          <a:spcPct val="90000"/>
        </a:lnSpc>
        <a:spcBef>
          <a:spcPct val="0"/>
        </a:spcBef>
        <a:spcAft>
          <a:spcPct val="0"/>
        </a:spcAft>
        <a:defRPr sz="3600" b="1">
          <a:solidFill>
            <a:srgbClr val="FFCC00"/>
          </a:solidFill>
          <a:latin typeface="Arial" charset="0"/>
        </a:defRPr>
      </a:lvl9pPr>
    </p:titleStyle>
    <p:bodyStyle>
      <a:lvl1pPr marL="342900" indent="-342900" algn="l" rtl="0" eaLnBrk="0" fontAlgn="base" hangingPunct="0">
        <a:spcBef>
          <a:spcPct val="20000"/>
        </a:spcBef>
        <a:spcAft>
          <a:spcPct val="20000"/>
        </a:spcAft>
        <a:buClr>
          <a:srgbClr val="FFCC00"/>
        </a:buClr>
        <a:buFont typeface="Arial" charset="0"/>
        <a:buChar char="●"/>
        <a:defRPr sz="2800" b="1">
          <a:solidFill>
            <a:schemeClr val="bg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20000"/>
        </a:spcAft>
        <a:buClr>
          <a:srgbClr val="FFCC00"/>
        </a:buClr>
        <a:buSzPct val="125000"/>
        <a:buFont typeface="Arial" charset="0"/>
        <a:buChar char="-"/>
        <a:defRPr sz="2400" b="1">
          <a:solidFill>
            <a:schemeClr val="bg1"/>
          </a:solidFill>
          <a:latin typeface="+mn-lt"/>
          <a:ea typeface="ＭＳ Ｐゴシック" pitchFamily="-107" charset="-128"/>
        </a:defRPr>
      </a:lvl2pPr>
      <a:lvl3pPr marL="1143000" indent="-228600" algn="l" rtl="0" eaLnBrk="0" fontAlgn="base" hangingPunct="0">
        <a:spcBef>
          <a:spcPct val="20000"/>
        </a:spcBef>
        <a:spcAft>
          <a:spcPct val="20000"/>
        </a:spcAft>
        <a:buClr>
          <a:srgbClr val="FFCC00"/>
        </a:buClr>
        <a:buSzPct val="125000"/>
        <a:buChar char="•"/>
        <a:defRPr sz="2000" b="1">
          <a:solidFill>
            <a:schemeClr val="bg1"/>
          </a:solidFill>
          <a:latin typeface="+mn-lt"/>
          <a:ea typeface="ＭＳ Ｐゴシック" pitchFamily="-107" charset="-128"/>
        </a:defRPr>
      </a:lvl3pPr>
      <a:lvl4pPr marL="1600200" indent="-228600" algn="l" rtl="0" eaLnBrk="0" fontAlgn="base" hangingPunct="0">
        <a:spcBef>
          <a:spcPct val="20000"/>
        </a:spcBef>
        <a:spcAft>
          <a:spcPct val="20000"/>
        </a:spcAft>
        <a:buClr>
          <a:srgbClr val="FFCC00"/>
        </a:buClr>
        <a:buSzPct val="125000"/>
        <a:buFont typeface="Arial" charset="0"/>
        <a:buChar char="-"/>
        <a:defRPr b="1">
          <a:solidFill>
            <a:schemeClr val="bg1"/>
          </a:solidFill>
          <a:latin typeface="+mn-lt"/>
          <a:ea typeface="ＭＳ Ｐゴシック" pitchFamily="-107" charset="-128"/>
        </a:defRPr>
      </a:lvl4pPr>
      <a:lvl5pPr marL="2057400" indent="-228600" algn="l" rtl="0" eaLnBrk="0" fontAlgn="base" hangingPunct="0">
        <a:spcBef>
          <a:spcPct val="20000"/>
        </a:spcBef>
        <a:spcAft>
          <a:spcPct val="20000"/>
        </a:spcAft>
        <a:buClr>
          <a:srgbClr val="FFCC00"/>
        </a:buClr>
        <a:buSzPct val="125000"/>
        <a:buFont typeface="Arial" charset="0"/>
        <a:buChar char="-"/>
        <a:defRPr b="1">
          <a:solidFill>
            <a:schemeClr val="bg1"/>
          </a:solidFill>
          <a:latin typeface="+mn-lt"/>
          <a:ea typeface="ＭＳ Ｐゴシック" pitchFamily="-107" charset="-128"/>
        </a:defRPr>
      </a:lvl5pPr>
      <a:lvl6pPr marL="2514600" indent="-228600" algn="l" rtl="0" eaLnBrk="0" fontAlgn="base" hangingPunct="0">
        <a:spcBef>
          <a:spcPct val="20000"/>
        </a:spcBef>
        <a:spcAft>
          <a:spcPct val="20000"/>
        </a:spcAft>
        <a:buClr>
          <a:srgbClr val="FFCC00"/>
        </a:buClr>
        <a:buSzPct val="125000"/>
        <a:buFont typeface="Arial" charset="0"/>
        <a:buChar char="-"/>
        <a:defRPr b="1">
          <a:solidFill>
            <a:schemeClr val="bg1"/>
          </a:solidFill>
          <a:latin typeface="+mn-lt"/>
        </a:defRPr>
      </a:lvl6pPr>
      <a:lvl7pPr marL="2971800" indent="-228600" algn="l" rtl="0" eaLnBrk="0" fontAlgn="base" hangingPunct="0">
        <a:spcBef>
          <a:spcPct val="20000"/>
        </a:spcBef>
        <a:spcAft>
          <a:spcPct val="20000"/>
        </a:spcAft>
        <a:buClr>
          <a:srgbClr val="FFCC00"/>
        </a:buClr>
        <a:buSzPct val="125000"/>
        <a:buFont typeface="Arial" charset="0"/>
        <a:buChar char="-"/>
        <a:defRPr b="1">
          <a:solidFill>
            <a:schemeClr val="bg1"/>
          </a:solidFill>
          <a:latin typeface="+mn-lt"/>
        </a:defRPr>
      </a:lvl7pPr>
      <a:lvl8pPr marL="3429000" indent="-228600" algn="l" rtl="0" eaLnBrk="0" fontAlgn="base" hangingPunct="0">
        <a:spcBef>
          <a:spcPct val="20000"/>
        </a:spcBef>
        <a:spcAft>
          <a:spcPct val="20000"/>
        </a:spcAft>
        <a:buClr>
          <a:srgbClr val="FFCC00"/>
        </a:buClr>
        <a:buSzPct val="125000"/>
        <a:buFont typeface="Arial" charset="0"/>
        <a:buChar char="-"/>
        <a:defRPr b="1">
          <a:solidFill>
            <a:schemeClr val="bg1"/>
          </a:solidFill>
          <a:latin typeface="+mn-lt"/>
        </a:defRPr>
      </a:lvl8pPr>
      <a:lvl9pPr marL="3886200" indent="-228600" algn="l" rtl="0" eaLnBrk="0" fontAlgn="base" hangingPunct="0">
        <a:spcBef>
          <a:spcPct val="20000"/>
        </a:spcBef>
        <a:spcAft>
          <a:spcPct val="20000"/>
        </a:spcAft>
        <a:buClr>
          <a:srgbClr val="FFCC00"/>
        </a:buClr>
        <a:buSzPct val="125000"/>
        <a:buFont typeface="Arial" charset="0"/>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7" charset="0"/>
                <a:ea typeface="ＭＳ Ｐゴシック" pitchFamily="-107" charset="-128"/>
                <a:cs typeface="ＭＳ Ｐゴシック" pitchFamily="-107" charset="-128"/>
              </a:defRPr>
            </a:lvl1pPr>
          </a:lstStyle>
          <a:p>
            <a:pPr fontAlgn="base">
              <a:spcBef>
                <a:spcPct val="0"/>
              </a:spcBef>
              <a:spcAft>
                <a:spcPct val="0"/>
              </a:spcAft>
              <a:defRPr/>
            </a:pPr>
            <a:endParaRPr lang="en-US">
              <a:solidFill>
                <a:srgbClr val="FFFFFF"/>
              </a:solidFill>
            </a:endParaRP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7" charset="0"/>
                <a:ea typeface="ＭＳ Ｐゴシック" pitchFamily="-107" charset="-128"/>
                <a:cs typeface="ＭＳ Ｐゴシック" pitchFamily="-107" charset="-128"/>
              </a:defRPr>
            </a:lvl1pPr>
          </a:lstStyle>
          <a:p>
            <a:pPr fontAlgn="base">
              <a:spcBef>
                <a:spcPct val="0"/>
              </a:spcBef>
              <a:spcAft>
                <a:spcPct val="0"/>
              </a:spcAft>
              <a:defRPr/>
            </a:pPr>
            <a:endParaRPr lang="en-US">
              <a:solidFill>
                <a:srgbClr val="FFFFFF"/>
              </a:solidFill>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D0F50C04-E233-BA4D-869A-7BC5F25E503C}" type="slidenum">
              <a:rPr lang="en-US">
                <a:solidFill>
                  <a:srgbClr val="FFFFFF"/>
                </a:solidFill>
                <a:latin typeface="Arial" charset="0"/>
                <a:ea typeface="ＭＳ Ｐゴシック" charset="0"/>
                <a:cs typeface="ＭＳ Ｐゴシック" charset="0"/>
              </a:rPr>
              <a:pPr fontAlgn="base">
                <a:spcBef>
                  <a:spcPct val="0"/>
                </a:spcBef>
                <a:spcAft>
                  <a:spcPct val="0"/>
                </a:spcAft>
                <a:defRPr/>
              </a:pPr>
              <a:t>‹#›</a:t>
            </a:fld>
            <a:endParaRPr lang="en-US">
              <a:solidFill>
                <a:srgbClr val="FFFFFF"/>
              </a:solidFill>
              <a:latin typeface="Arial" charset="0"/>
              <a:ea typeface="ＭＳ Ｐゴシック" charset="0"/>
              <a:cs typeface="ＭＳ Ｐゴシック" charset="0"/>
            </a:endParaRPr>
          </a:p>
        </p:txBody>
      </p:sp>
    </p:spTree>
  </p:cSld>
  <p:clrMap bg1="dk2" tx1="lt1" bg2="dk1" tx2="lt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Lst>
  <p:transition spd="med"/>
  <p:txStyles>
    <p:titleStyle>
      <a:lvl1pPr algn="ctr" rtl="0" eaLnBrk="0" fontAlgn="base" hangingPunct="0">
        <a:spcBef>
          <a:spcPct val="0"/>
        </a:spcBef>
        <a:spcAft>
          <a:spcPct val="0"/>
        </a:spcAft>
        <a:defRPr sz="4400">
          <a:solidFill>
            <a:schemeClr val="tx2"/>
          </a:solidFill>
          <a:latin typeface="Arial"/>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23"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fontAlgn="base">
              <a:spcBef>
                <a:spcPct val="0"/>
              </a:spcBef>
              <a:spcAft>
                <a:spcPct val="0"/>
              </a:spcAft>
              <a:defRPr/>
            </a:pPr>
            <a:endParaRPr lang="en-US">
              <a:solidFill>
                <a:srgbClr val="FFFFFF"/>
              </a:solidFill>
              <a:latin typeface="Arial"/>
            </a:endParaRP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fontAlgn="base">
              <a:spcBef>
                <a:spcPct val="0"/>
              </a:spcBef>
              <a:spcAft>
                <a:spcPct val="0"/>
              </a:spcAft>
              <a:defRPr/>
            </a:pPr>
            <a:endParaRPr lang="en-US">
              <a:solidFill>
                <a:srgbClr val="FFFFFF"/>
              </a:solidFill>
              <a:latin typeface="Arial"/>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A254928-CA49-FC48-991C-26791066C201}" type="slidenum">
              <a:rPr lang="en-US" smtClean="0">
                <a:solidFill>
                  <a:srgbClr val="FFFFFF"/>
                </a:solidFill>
                <a:latin typeface="Arial"/>
                <a:ea typeface="ＭＳ Ｐゴシック" charset="0"/>
                <a:cs typeface="ＭＳ Ｐゴシック" charset="0"/>
              </a:rPr>
              <a:pPr fontAlgn="base">
                <a:spcBef>
                  <a:spcPct val="0"/>
                </a:spcBef>
                <a:spcAft>
                  <a:spcPct val="0"/>
                </a:spcAft>
              </a:pPr>
              <a:t>‹#›</a:t>
            </a:fld>
            <a:endParaRPr lang="en-US">
              <a:solidFill>
                <a:srgbClr val="FFFFFF"/>
              </a:solidFill>
              <a:latin typeface="Arial"/>
              <a:ea typeface="ＭＳ Ｐゴシック" charset="0"/>
              <a:cs typeface="ＭＳ Ｐゴシック" charset="0"/>
            </a:endParaRPr>
          </a:p>
        </p:txBody>
      </p:sp>
    </p:spTree>
    <p:extLst>
      <p:ext uri="{BB962C8B-B14F-4D97-AF65-F5344CB8AC3E}">
        <p14:creationId xmlns:p14="http://schemas.microsoft.com/office/powerpoint/2010/main" val="2898066927"/>
      </p:ext>
    </p:extLst>
  </p:cSld>
  <p:clrMap bg1="dk2" tx1="lt1" bg2="dk1"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Lst>
  <p:transition spd="med"/>
  <p:txStyles>
    <p:titleStyle>
      <a:lvl1pPr algn="ctr" rtl="0" eaLnBrk="0" fontAlgn="base" hangingPunct="0">
        <a:spcBef>
          <a:spcPct val="0"/>
        </a:spcBef>
        <a:spcAft>
          <a:spcPct val="0"/>
        </a:spcAft>
        <a:defRPr sz="4400">
          <a:solidFill>
            <a:schemeClr val="tx2"/>
          </a:solidFill>
          <a:latin typeface="Arial"/>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FFFFFF"/>
              </a:solidFill>
              <a:latin typeface="Arial"/>
              <a:ea typeface="ＭＳ Ｐゴシック" pitchFamily="34" charset="-128"/>
            </a:endParaRP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FFFFFF"/>
              </a:solidFill>
              <a:latin typeface="Arial"/>
              <a:ea typeface="ＭＳ Ｐゴシック" pitchFamily="34" charset="-128"/>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AD4A02C-7186-204C-A2BF-8241B80E5DF0}" type="slidenum">
              <a:rPr lang="en-US">
                <a:solidFill>
                  <a:srgbClr val="FFFFFF"/>
                </a:solidFill>
                <a:latin typeface="Arial"/>
                <a:ea typeface="ＭＳ Ｐゴシック" pitchFamily="34" charset="-128"/>
              </a:rPr>
              <a:pPr/>
              <a:t>‹#›</a:t>
            </a:fld>
            <a:endParaRPr lang="en-US">
              <a:solidFill>
                <a:srgbClr val="FFFFFF"/>
              </a:solidFill>
              <a:latin typeface="Arial"/>
              <a:ea typeface="ＭＳ Ｐゴシック" pitchFamily="34" charset="-128"/>
            </a:endParaRPr>
          </a:p>
        </p:txBody>
      </p:sp>
    </p:spTree>
    <p:extLst>
      <p:ext uri="{BB962C8B-B14F-4D97-AF65-F5344CB8AC3E}">
        <p14:creationId xmlns:p14="http://schemas.microsoft.com/office/powerpoint/2010/main" val="31894880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Lst>
  <p:transition spd="med"/>
  <p:txStyles>
    <p:titleStyle>
      <a:lvl1pPr algn="ctr" rtl="0" eaLnBrk="0" fontAlgn="base" hangingPunct="0">
        <a:spcBef>
          <a:spcPct val="0"/>
        </a:spcBef>
        <a:spcAft>
          <a:spcPct val="0"/>
        </a:spcAft>
        <a:defRPr sz="4400">
          <a:solidFill>
            <a:schemeClr val="tx2"/>
          </a:solidFill>
          <a:latin typeface="Arial"/>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endParaRPr lang="en-US">
              <a:solidFill>
                <a:srgbClr val="FFFFFF"/>
              </a:solidFill>
              <a:ea typeface="ＭＳ Ｐゴシック" pitchFamily="34" charset="-128"/>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a:solidFill>
                <a:srgbClr val="FFFFFF"/>
              </a:solidFill>
              <a:ea typeface="ＭＳ Ｐゴシック" pitchFamily="34"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787BBF25-341B-7A4A-B758-844897FCB949}" type="slidenum">
              <a:rPr lang="en-US">
                <a:solidFill>
                  <a:srgbClr val="FFFFFF"/>
                </a:solidFill>
                <a:ea typeface="ＭＳ Ｐゴシック" pitchFamily="34" charset="-128"/>
              </a:rPr>
              <a:pPr/>
              <a:t>‹#›</a:t>
            </a:fld>
            <a:endParaRPr lang="en-US">
              <a:solidFill>
                <a:srgbClr val="FFFFFF"/>
              </a:solidFill>
              <a:ea typeface="ＭＳ Ｐゴシック" pitchFamily="34" charset="-128"/>
            </a:endParaRPr>
          </a:p>
        </p:txBody>
      </p:sp>
    </p:spTree>
    <p:extLst>
      <p:ext uri="{BB962C8B-B14F-4D97-AF65-F5344CB8AC3E}">
        <p14:creationId xmlns:p14="http://schemas.microsoft.com/office/powerpoint/2010/main" val="2001357990"/>
      </p:ext>
    </p:extLst>
  </p:cSld>
  <p:clrMap bg1="dk2" tx1="lt1" bg2="dk1"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FFFFFF"/>
              </a:solidFill>
              <a:latin typeface="Arial"/>
            </a:endParaRP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FFFFFF"/>
              </a:solidFill>
              <a:latin typeface="Arial"/>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AD4A02C-7186-204C-A2BF-8241B80E5DF0}" type="slidenum">
              <a:rPr lang="en-US">
                <a:solidFill>
                  <a:srgbClr val="FFFFFF"/>
                </a:solidFill>
                <a:latin typeface="Arial"/>
              </a:rPr>
              <a:pPr/>
              <a:t>‹#›</a:t>
            </a:fld>
            <a:endParaRPr lang="en-US">
              <a:solidFill>
                <a:srgbClr val="FFFFFF"/>
              </a:solidFill>
              <a:latin typeface="Arial"/>
            </a:endParaRPr>
          </a:p>
        </p:txBody>
      </p:sp>
    </p:spTree>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Lst>
  <p:transition spd="med"/>
  <p:txStyles>
    <p:titleStyle>
      <a:lvl1pPr algn="ctr" rtl="0" eaLnBrk="0" fontAlgn="base" hangingPunct="0">
        <a:spcBef>
          <a:spcPct val="0"/>
        </a:spcBef>
        <a:spcAft>
          <a:spcPct val="0"/>
        </a:spcAft>
        <a:defRPr sz="4400">
          <a:solidFill>
            <a:schemeClr val="tx2"/>
          </a:solidFill>
          <a:latin typeface="Arial"/>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9280EA1-738B-40F0-A850-EED4254CB8E2}" type="datetimeFigureOut">
              <a:rPr lang="en-US" smtClean="0">
                <a:solidFill>
                  <a:prstClr val="black">
                    <a:tint val="75000"/>
                  </a:prstClr>
                </a:solidFill>
                <a:latin typeface="Calibri"/>
              </a:rPr>
              <a:pPr defTabSz="914400"/>
              <a:t>10/29/2015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D281805-1381-44A4-9D71-35CDDD939B91}"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62839345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7" charset="0"/>
                <a:ea typeface="ＭＳ Ｐゴシック" pitchFamily="-107" charset="-128"/>
                <a:cs typeface="ＭＳ Ｐゴシック" pitchFamily="-107" charset="-128"/>
              </a:defRPr>
            </a:lvl1pPr>
          </a:lstStyle>
          <a:p>
            <a:pPr>
              <a:defRPr/>
            </a:pPr>
            <a:endParaRPr lang="en-US">
              <a:solidFill>
                <a:srgbClr val="FFFFFF"/>
              </a:solidFill>
            </a:endParaRP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7" charset="0"/>
                <a:ea typeface="ＭＳ Ｐゴシック" pitchFamily="-107" charset="-128"/>
                <a:cs typeface="ＭＳ Ｐゴシック" pitchFamily="-107" charset="-128"/>
              </a:defRPr>
            </a:lvl1pPr>
          </a:lstStyle>
          <a:p>
            <a:pPr>
              <a:defRPr/>
            </a:pPr>
            <a:endParaRPr lang="en-US">
              <a:solidFill>
                <a:srgbClr val="FFFFFF"/>
              </a:solidFill>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07" charset="0"/>
                <a:ea typeface="ＭＳ Ｐゴシック" pitchFamily="-107" charset="-128"/>
                <a:cs typeface="ＭＳ Ｐゴシック" pitchFamily="-107" charset="-128"/>
              </a:defRPr>
            </a:lvl1pPr>
          </a:lstStyle>
          <a:p>
            <a:pPr>
              <a:defRPr/>
            </a:pPr>
            <a:fld id="{9613A260-4CC7-5C47-BFB1-F9CAEDA568C3}"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35087280"/>
      </p:ext>
    </p:extLst>
  </p:cSld>
  <p:clrMap bg1="dk2" tx1="lt1" bg2="dk1"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Lst>
  <p:transition spd="med"/>
  <p:txStyles>
    <p:titleStyle>
      <a:lvl1pPr algn="ctr" rtl="0" eaLnBrk="0" fontAlgn="base" hangingPunct="0">
        <a:spcBef>
          <a:spcPct val="0"/>
        </a:spcBef>
        <a:spcAft>
          <a:spcPct val="0"/>
        </a:spcAft>
        <a:defRPr sz="4400">
          <a:solidFill>
            <a:schemeClr val="tx2"/>
          </a:solidFill>
          <a:latin typeface="Arial"/>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07" charset="0"/>
                <a:ea typeface="ＭＳ Ｐゴシック" pitchFamily="-107" charset="-128"/>
                <a:cs typeface="ＭＳ Ｐゴシック" pitchFamily="-107" charset="-128"/>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07" charset="0"/>
                <a:ea typeface="ＭＳ Ｐゴシック" pitchFamily="-107" charset="-128"/>
                <a:cs typeface="ＭＳ Ｐゴシック" pitchFamily="-107" charset="-128"/>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07" charset="0"/>
                <a:ea typeface="ＭＳ Ｐゴシック" pitchFamily="-107" charset="-128"/>
                <a:cs typeface="ＭＳ Ｐゴシック" pitchFamily="-107" charset="-128"/>
              </a:defRPr>
            </a:lvl1pPr>
          </a:lstStyle>
          <a:p>
            <a:pPr>
              <a:defRPr/>
            </a:pPr>
            <a:fld id="{10470B84-086F-F942-A360-E9655C9D2EA3}"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txStyles>
    <p:titleStyle>
      <a:lvl1pPr algn="ctr" rtl="0" eaLnBrk="0" fontAlgn="base" hangingPunct="0">
        <a:spcBef>
          <a:spcPct val="0"/>
        </a:spcBef>
        <a:spcAft>
          <a:spcPct val="0"/>
        </a:spcAft>
        <a:defRPr sz="4400">
          <a:solidFill>
            <a:srgbClr val="FFFF00"/>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rgbClr val="FFFF00"/>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rgbClr val="FFFF00"/>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rgbClr val="FFFF00"/>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rgbClr val="FFFF00"/>
          </a:solidFill>
          <a:latin typeface="Arial" pitchFamily="-108"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Arial" pitchFamily="-108" charset="0"/>
        </a:defRPr>
      </a:lvl6pPr>
      <a:lvl7pPr marL="914400" algn="ctr" rtl="0" eaLnBrk="0" fontAlgn="base" hangingPunct="0">
        <a:spcBef>
          <a:spcPct val="0"/>
        </a:spcBef>
        <a:spcAft>
          <a:spcPct val="0"/>
        </a:spcAft>
        <a:defRPr sz="4400">
          <a:solidFill>
            <a:schemeClr val="tx2"/>
          </a:solidFill>
          <a:latin typeface="Arial" pitchFamily="-108" charset="0"/>
        </a:defRPr>
      </a:lvl7pPr>
      <a:lvl8pPr marL="1371600" algn="ctr" rtl="0" eaLnBrk="0" fontAlgn="base" hangingPunct="0">
        <a:spcBef>
          <a:spcPct val="0"/>
        </a:spcBef>
        <a:spcAft>
          <a:spcPct val="0"/>
        </a:spcAft>
        <a:defRPr sz="4400">
          <a:solidFill>
            <a:schemeClr val="tx2"/>
          </a:solidFill>
          <a:latin typeface="Arial" pitchFamily="-108" charset="0"/>
        </a:defRPr>
      </a:lvl8pPr>
      <a:lvl9pPr marL="1828800" algn="ctr" rtl="0" eaLnBrk="0" fontAlgn="base" hangingPunct="0">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pitchFamily="-108"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defTabSz="914400" eaLnBrk="0" fontAlgn="base" hangingPunct="0">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lgn="ctr" defTabSz="914400" eaLnBrk="0" fontAlgn="base" hangingPunct="0">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defTabSz="914400" eaLnBrk="0" fontAlgn="base" hangingPunct="0">
              <a:spcBef>
                <a:spcPct val="0"/>
              </a:spcBef>
              <a:spcAft>
                <a:spcPct val="0"/>
              </a:spcAft>
            </a:pPr>
            <a:fld id="{787BBF25-341B-7A4A-B758-844897FCB949}" type="slidenum">
              <a:rPr lang="en-US">
                <a:solidFill>
                  <a:srgbClr val="FFFFFF"/>
                </a:solidFill>
              </a:rPr>
              <a:pPr defTabSz="914400" eaLnBrk="0" fontAlgn="base" hangingPunct="0">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63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lgn="ctr" defTabSz="914400" eaLnBrk="0" fontAlgn="base" hangingPunct="0">
              <a:spcBef>
                <a:spcPct val="0"/>
              </a:spcBef>
              <a:spcAft>
                <a:spcPct val="0"/>
              </a:spcAft>
            </a:pPr>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lgn="ctr" defTabSz="914400" eaLnBrk="0" fontAlgn="base" hangingPunct="0">
              <a:spcBef>
                <a:spcPct val="0"/>
              </a:spcBef>
              <a:spcAft>
                <a:spcPct val="0"/>
              </a:spcAft>
            </a:pPr>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charset="-128"/>
                <a:cs typeface="ＭＳ Ｐゴシック" charset="-128"/>
              </a:defRPr>
            </a:lvl1pPr>
          </a:lstStyle>
          <a:p>
            <a:pPr defTabSz="914400" eaLnBrk="0" fontAlgn="base" hangingPunct="0">
              <a:spcBef>
                <a:spcPct val="0"/>
              </a:spcBef>
              <a:spcAft>
                <a:spcPct val="0"/>
              </a:spcAft>
            </a:pPr>
            <a:fld id="{5A250C6C-4F73-9E47-991E-65FF6D994486}" type="slidenum">
              <a:rPr lang="en-US">
                <a:solidFill>
                  <a:srgbClr val="000000"/>
                </a:solidFill>
                <a:latin typeface="Times New Roman" charset="0"/>
              </a:rPr>
              <a:pPr defTabSz="914400" eaLnBrk="0" fontAlgn="base" hangingPunct="0">
                <a:spcBef>
                  <a:spcPct val="0"/>
                </a:spcBef>
                <a:spcAft>
                  <a:spcPct val="0"/>
                </a:spcAft>
              </a:pPr>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txStyles>
    <p:titleStyle>
      <a:lvl1pPr algn="ctr" rtl="0" eaLnBrk="0" fontAlgn="base" hangingPunct="0">
        <a:spcBef>
          <a:spcPct val="0"/>
        </a:spcBef>
        <a:spcAft>
          <a:spcPct val="0"/>
        </a:spcAft>
        <a:defRPr sz="4400">
          <a:solidFill>
            <a:srgbClr val="FFFF00"/>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rgbClr val="FFFF00"/>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rgbClr val="FFFF00"/>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rgbClr val="FFFF00"/>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rgbClr val="FFFF00"/>
          </a:solidFill>
          <a:latin typeface="Arial" pitchFamily="-108"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Arial" pitchFamily="-108" charset="0"/>
        </a:defRPr>
      </a:lvl6pPr>
      <a:lvl7pPr marL="914400" algn="ctr" rtl="0" eaLnBrk="0" fontAlgn="base" hangingPunct="0">
        <a:spcBef>
          <a:spcPct val="0"/>
        </a:spcBef>
        <a:spcAft>
          <a:spcPct val="0"/>
        </a:spcAft>
        <a:defRPr sz="4400">
          <a:solidFill>
            <a:schemeClr val="tx2"/>
          </a:solidFill>
          <a:latin typeface="Arial" pitchFamily="-108" charset="0"/>
        </a:defRPr>
      </a:lvl7pPr>
      <a:lvl8pPr marL="1371600" algn="ctr" rtl="0" eaLnBrk="0" fontAlgn="base" hangingPunct="0">
        <a:spcBef>
          <a:spcPct val="0"/>
        </a:spcBef>
        <a:spcAft>
          <a:spcPct val="0"/>
        </a:spcAft>
        <a:defRPr sz="4400">
          <a:solidFill>
            <a:schemeClr val="tx2"/>
          </a:solidFill>
          <a:latin typeface="Arial" pitchFamily="-108" charset="0"/>
        </a:defRPr>
      </a:lvl8pPr>
      <a:lvl9pPr marL="1828800" algn="ctr" rtl="0" eaLnBrk="0" fontAlgn="base" hangingPunct="0">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pitchFamily="-108"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6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4.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3.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5.xml"/><Relationship Id="rId1" Type="http://schemas.openxmlformats.org/officeDocument/2006/relationships/vmlDrawing" Target="../drawings/vmlDrawing2.vml"/><Relationship Id="rId5" Type="http://schemas.openxmlformats.org/officeDocument/2006/relationships/image" Target="../media/image24.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re-entrypolicy.org" TargetMode="External"/><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7.emf"/><Relationship Id="rId2" Type="http://schemas.openxmlformats.org/officeDocument/2006/relationships/slideLayout" Target="../slideLayouts/slideLayout115.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6.e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1.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2.png"/><Relationship Id="rId2" Type="http://schemas.openxmlformats.org/officeDocument/2006/relationships/tags" Target="../tags/tag1.xml"/><Relationship Id="rId1" Type="http://schemas.openxmlformats.org/officeDocument/2006/relationships/vmlDrawing" Target="../drawings/vmlDrawing4.vml"/><Relationship Id="rId6" Type="http://schemas.openxmlformats.org/officeDocument/2006/relationships/oleObject" Target="../embeddings/Microsoft_Excel_97-2003_Worksheet1.xls"/><Relationship Id="rId5" Type="http://schemas.openxmlformats.org/officeDocument/2006/relationships/oleObject" Target="../embeddings/oleObject5.bin"/><Relationship Id="rId4"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4.xml"/><Relationship Id="rId1" Type="http://schemas.openxmlformats.org/officeDocument/2006/relationships/vmlDrawing" Target="../drawings/vmlDrawing5.vml"/><Relationship Id="rId5" Type="http://schemas.openxmlformats.org/officeDocument/2006/relationships/image" Target="../media/image33.png"/><Relationship Id="rId4" Type="http://schemas.openxmlformats.org/officeDocument/2006/relationships/oleObject" Target="../embeddings/Microsoft_Excel_97-2003_Worksheet2.xls"/></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8.png"/><Relationship Id="rId1" Type="http://schemas.openxmlformats.org/officeDocument/2006/relationships/slideLayout" Target="../slideLayouts/slideLayout10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44.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43.png"/><Relationship Id="rId4" Type="http://schemas.openxmlformats.org/officeDocument/2006/relationships/oleObject" Target="../embeddings/Microsoft_Excel_97-2003_Worksheet3.xls"/></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44.xml"/><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4.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32.xml"/><Relationship Id="rId4" Type="http://schemas.openxmlformats.org/officeDocument/2006/relationships/image" Target="../media/image50.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3.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0.xml"/><Relationship Id="rId1" Type="http://schemas.openxmlformats.org/officeDocument/2006/relationships/slideLayout" Target="../slideLayouts/slideLayout59.xml"/><Relationship Id="rId6" Type="http://schemas.openxmlformats.org/officeDocument/2006/relationships/image" Target="../media/image52.png"/><Relationship Id="rId5" Type="http://schemas.openxmlformats.org/officeDocument/2006/relationships/chart" Target="../charts/chart6.xml"/><Relationship Id="rId4" Type="http://schemas.openxmlformats.org/officeDocument/2006/relationships/chart" Target="../charts/char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9.xml"/></Relationships>
</file>

<file path=ppt/slides/_rels/slide6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2.xml"/><Relationship Id="rId1" Type="http://schemas.openxmlformats.org/officeDocument/2006/relationships/slideLayout" Target="../slideLayouts/slideLayout17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6.xml"/><Relationship Id="rId1" Type="http://schemas.openxmlformats.org/officeDocument/2006/relationships/tags" Target="../tags/tag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ctrTitle"/>
          </p:nvPr>
        </p:nvSpPr>
        <p:spPr>
          <a:xfrm>
            <a:off x="381000" y="381000"/>
            <a:ext cx="8077200" cy="3886200"/>
          </a:xfrm>
        </p:spPr>
        <p:txBody>
          <a:bodyPr/>
          <a:lstStyle/>
          <a:p>
            <a:pPr eaLnBrk="1" hangingPunct="1"/>
            <a:r>
              <a:rPr lang="en-US" sz="3200" dirty="0" smtClean="0">
                <a:solidFill>
                  <a:srgbClr val="FFFF00"/>
                </a:solidFill>
                <a:latin typeface="Arial" charset="0"/>
                <a:ea typeface="ＭＳ Ｐゴシック" charset="0"/>
                <a:cs typeface="ＭＳ Ｐゴシック" charset="0"/>
              </a:rPr>
              <a:t>Medication Assisted Therapy as a </a:t>
            </a:r>
            <a:r>
              <a:rPr lang="en-US" sz="3200" dirty="0">
                <a:solidFill>
                  <a:srgbClr val="FFFF00"/>
                </a:solidFill>
                <a:latin typeface="Arial" charset="0"/>
                <a:ea typeface="ＭＳ Ｐゴシック" charset="0"/>
                <a:cs typeface="ＭＳ Ｐゴシック" charset="0"/>
              </a:rPr>
              <a:t>M</a:t>
            </a:r>
            <a:r>
              <a:rPr lang="en-US" sz="3200" dirty="0" smtClean="0">
                <a:solidFill>
                  <a:srgbClr val="FFFF00"/>
                </a:solidFill>
                <a:latin typeface="Arial" charset="0"/>
                <a:ea typeface="ＭＳ Ｐゴシック" charset="0"/>
                <a:cs typeface="ＭＳ Ｐゴシック" charset="0"/>
              </a:rPr>
              <a:t>eans to </a:t>
            </a:r>
            <a:br>
              <a:rPr lang="en-US" sz="3200" dirty="0" smtClean="0">
                <a:solidFill>
                  <a:srgbClr val="FFFF00"/>
                </a:solidFill>
                <a:latin typeface="Arial" charset="0"/>
                <a:ea typeface="ＭＳ Ｐゴシック" charset="0"/>
                <a:cs typeface="ＭＳ Ｐゴシック" charset="0"/>
              </a:rPr>
            </a:br>
            <a:r>
              <a:rPr lang="en-US" sz="3200" dirty="0" smtClean="0">
                <a:solidFill>
                  <a:srgbClr val="FFFF00"/>
                </a:solidFill>
                <a:latin typeface="Arial" charset="0"/>
                <a:ea typeface="ＭＳ Ｐゴシック" charset="0"/>
                <a:cs typeface="ＭＳ Ｐゴシック" charset="0"/>
              </a:rPr>
              <a:t>Reduce Relapse to Opioid Use </a:t>
            </a:r>
            <a:br>
              <a:rPr lang="en-US" sz="3200" dirty="0" smtClean="0">
                <a:solidFill>
                  <a:srgbClr val="FFFF00"/>
                </a:solidFill>
                <a:latin typeface="Arial" charset="0"/>
                <a:ea typeface="ＭＳ Ｐゴシック" charset="0"/>
                <a:cs typeface="ＭＳ Ｐゴシック" charset="0"/>
              </a:rPr>
            </a:br>
            <a:r>
              <a:rPr lang="en-US" sz="3200" dirty="0" smtClean="0">
                <a:solidFill>
                  <a:srgbClr val="FFFF00"/>
                </a:solidFill>
                <a:latin typeface="Arial" charset="0"/>
                <a:ea typeface="ＭＳ Ｐゴシック" charset="0"/>
                <a:cs typeface="ＭＳ Ｐゴシック" charset="0"/>
              </a:rPr>
              <a:t>and Improve HIV Outcomes </a:t>
            </a:r>
            <a:br>
              <a:rPr lang="en-US" sz="3200" dirty="0" smtClean="0">
                <a:solidFill>
                  <a:srgbClr val="FFFF00"/>
                </a:solidFill>
                <a:latin typeface="Arial" charset="0"/>
                <a:ea typeface="ＭＳ Ｐゴシック" charset="0"/>
                <a:cs typeface="ＭＳ Ｐゴシック" charset="0"/>
              </a:rPr>
            </a:br>
            <a:r>
              <a:rPr lang="en-US" sz="3200" dirty="0">
                <a:solidFill>
                  <a:srgbClr val="FFFF00"/>
                </a:solidFill>
                <a:latin typeface="Arial" charset="0"/>
                <a:ea typeface="ＭＳ Ｐゴシック" charset="0"/>
                <a:cs typeface="ＭＳ Ｐゴシック" charset="0"/>
              </a:rPr>
              <a:t/>
            </a:r>
            <a:br>
              <a:rPr lang="en-US" sz="3200" dirty="0">
                <a:solidFill>
                  <a:srgbClr val="FFFF00"/>
                </a:solidFill>
                <a:latin typeface="Arial" charset="0"/>
                <a:ea typeface="ＭＳ Ｐゴシック" charset="0"/>
                <a:cs typeface="ＭＳ Ｐゴシック" charset="0"/>
              </a:rPr>
            </a:br>
            <a:r>
              <a:rPr lang="en-US" sz="2800" dirty="0" smtClean="0">
                <a:solidFill>
                  <a:srgbClr val="FFFFFF"/>
                </a:solidFill>
                <a:latin typeface="Arial" charset="0"/>
                <a:ea typeface="ＭＳ Ｐゴシック" charset="0"/>
                <a:cs typeface="ＭＳ Ｐゴシック" charset="0"/>
              </a:rPr>
              <a:t>Sandra </a:t>
            </a:r>
            <a:r>
              <a:rPr lang="en-US" sz="2800" dirty="0">
                <a:solidFill>
                  <a:srgbClr val="FFFFFF"/>
                </a:solidFill>
                <a:latin typeface="Arial" charset="0"/>
                <a:ea typeface="ＭＳ Ｐゴシック" charset="0"/>
                <a:cs typeface="ＭＳ Ｐゴシック" charset="0"/>
              </a:rPr>
              <a:t>Springer, M.D</a:t>
            </a:r>
            <a:r>
              <a:rPr lang="en-US" sz="2800" dirty="0" smtClean="0">
                <a:solidFill>
                  <a:srgbClr val="FFFFFF"/>
                </a:solidFill>
                <a:latin typeface="Arial" charset="0"/>
                <a:ea typeface="ＭＳ Ｐゴシック" charset="0"/>
                <a:cs typeface="ＭＳ Ｐゴシック" charset="0"/>
              </a:rPr>
              <a:t>.</a:t>
            </a:r>
            <a:r>
              <a:rPr lang="en-US" sz="2800" dirty="0">
                <a:solidFill>
                  <a:srgbClr val="FFFFFF"/>
                </a:solidFill>
                <a:latin typeface="Arial" charset="0"/>
                <a:ea typeface="ＭＳ Ｐゴシック" charset="0"/>
                <a:cs typeface="ＭＳ Ｐゴシック" charset="0"/>
              </a:rPr>
              <a:t/>
            </a:r>
            <a:br>
              <a:rPr lang="en-US" sz="2800" dirty="0">
                <a:solidFill>
                  <a:srgbClr val="FFFFFF"/>
                </a:solidFill>
                <a:latin typeface="Arial" charset="0"/>
                <a:ea typeface="ＭＳ Ｐゴシック" charset="0"/>
                <a:cs typeface="ＭＳ Ｐゴシック" charset="0"/>
              </a:rPr>
            </a:br>
            <a:r>
              <a:rPr lang="en-US" sz="2800" dirty="0" smtClean="0">
                <a:solidFill>
                  <a:srgbClr val="FFFFFF"/>
                </a:solidFill>
                <a:latin typeface="Arial" charset="0"/>
                <a:ea typeface="ＭＳ Ｐゴシック" charset="0"/>
                <a:cs typeface="ＭＳ Ｐゴシック" charset="0"/>
              </a:rPr>
              <a:t>Associate </a:t>
            </a:r>
            <a:r>
              <a:rPr lang="en-US" sz="2800" dirty="0">
                <a:solidFill>
                  <a:srgbClr val="FFFFFF"/>
                </a:solidFill>
                <a:latin typeface="Arial" charset="0"/>
                <a:ea typeface="ＭＳ Ｐゴシック" charset="0"/>
                <a:cs typeface="ＭＳ Ｐゴシック" charset="0"/>
              </a:rPr>
              <a:t>Professor of Medicine</a:t>
            </a:r>
            <a:r>
              <a:rPr lang="en-US" sz="2600" dirty="0">
                <a:solidFill>
                  <a:srgbClr val="FFFFFF"/>
                </a:solidFill>
                <a:latin typeface="Arial" charset="0"/>
                <a:ea typeface="ＭＳ Ｐゴシック" charset="0"/>
                <a:cs typeface="ＭＳ Ｐゴシック" charset="0"/>
              </a:rPr>
              <a:t/>
            </a:r>
            <a:br>
              <a:rPr lang="en-US" sz="2600" dirty="0">
                <a:solidFill>
                  <a:srgbClr val="FFFFFF"/>
                </a:solidFill>
                <a:latin typeface="Arial" charset="0"/>
                <a:ea typeface="ＭＳ Ｐゴシック" charset="0"/>
                <a:cs typeface="ＭＳ Ｐゴシック" charset="0"/>
              </a:rPr>
            </a:br>
            <a:r>
              <a:rPr lang="en-US" sz="2600" dirty="0">
                <a:solidFill>
                  <a:srgbClr val="FFFFFF"/>
                </a:solidFill>
                <a:latin typeface="Arial" charset="0"/>
                <a:ea typeface="ＭＳ Ｐゴシック" charset="0"/>
                <a:cs typeface="ＭＳ Ｐゴシック" charset="0"/>
              </a:rPr>
              <a:t/>
            </a:r>
            <a:br>
              <a:rPr lang="en-US" sz="2600" dirty="0">
                <a:solidFill>
                  <a:srgbClr val="FFFFFF"/>
                </a:solidFill>
                <a:latin typeface="Arial" charset="0"/>
                <a:ea typeface="ＭＳ Ｐゴシック" charset="0"/>
                <a:cs typeface="ＭＳ Ｐゴシック" charset="0"/>
              </a:rPr>
            </a:br>
            <a:endParaRPr lang="en-US" sz="2600" i="1" dirty="0">
              <a:solidFill>
                <a:srgbClr val="FFFFFF"/>
              </a:solidFill>
              <a:latin typeface="Arial" charset="0"/>
              <a:ea typeface="ＭＳ Ｐゴシック" charset="0"/>
              <a:cs typeface="ＭＳ Ｐゴシック" charset="0"/>
            </a:endParaRPr>
          </a:p>
        </p:txBody>
      </p:sp>
      <p:sp>
        <p:nvSpPr>
          <p:cNvPr id="57346" name="Rectangle 3"/>
          <p:cNvSpPr>
            <a:spLocks noGrp="1" noChangeArrowheads="1"/>
          </p:cNvSpPr>
          <p:nvPr>
            <p:ph type="subTitle" idx="1"/>
          </p:nvPr>
        </p:nvSpPr>
        <p:spPr>
          <a:xfrm>
            <a:off x="1371600" y="4572000"/>
            <a:ext cx="6400800" cy="1752600"/>
          </a:xfrm>
        </p:spPr>
        <p:txBody>
          <a:bodyPr/>
          <a:lstStyle/>
          <a:p>
            <a:pPr eaLnBrk="1" hangingPunct="1"/>
            <a:r>
              <a:rPr lang="en-US" sz="2400" dirty="0">
                <a:solidFill>
                  <a:schemeClr val="tx2"/>
                </a:solidFill>
                <a:latin typeface="Arial" charset="0"/>
                <a:ea typeface="ＭＳ Ｐゴシック" charset="0"/>
                <a:cs typeface="ＭＳ Ｐゴシック" charset="0"/>
              </a:rPr>
              <a:t>Yale University School of Medicine</a:t>
            </a:r>
          </a:p>
          <a:p>
            <a:pPr eaLnBrk="1" hangingPunct="1"/>
            <a:r>
              <a:rPr lang="en-US" sz="2400" dirty="0">
                <a:solidFill>
                  <a:schemeClr val="tx2"/>
                </a:solidFill>
                <a:latin typeface="Arial" charset="0"/>
                <a:ea typeface="ＭＳ Ｐゴシック" charset="0"/>
                <a:cs typeface="ＭＳ Ｐゴシック" charset="0"/>
              </a:rPr>
              <a:t>Department of Internal Medicine</a:t>
            </a:r>
          </a:p>
          <a:p>
            <a:pPr eaLnBrk="1" hangingPunct="1"/>
            <a:r>
              <a:rPr lang="en-US" sz="2400" dirty="0">
                <a:solidFill>
                  <a:schemeClr val="tx2"/>
                </a:solidFill>
                <a:latin typeface="Arial" charset="0"/>
                <a:ea typeface="ＭＳ Ｐゴシック" charset="0"/>
                <a:cs typeface="ＭＳ Ｐゴシック" charset="0"/>
              </a:rPr>
              <a:t>Section of Infectious Diseases</a:t>
            </a:r>
          </a:p>
          <a:p>
            <a:pPr eaLnBrk="1" hangingPunct="1"/>
            <a:r>
              <a:rPr lang="en-US" sz="2400" dirty="0" smtClean="0">
                <a:solidFill>
                  <a:schemeClr val="tx2"/>
                </a:solidFill>
                <a:latin typeface="Arial" charset="0"/>
                <a:ea typeface="ＭＳ Ｐゴシック" charset="0"/>
                <a:cs typeface="ＭＳ Ｐゴシック" charset="0"/>
              </a:rPr>
              <a:t>Yale AIDS </a:t>
            </a:r>
            <a:r>
              <a:rPr lang="en-US" sz="2400" dirty="0">
                <a:solidFill>
                  <a:schemeClr val="tx2"/>
                </a:solidFill>
                <a:latin typeface="Arial" charset="0"/>
                <a:ea typeface="ＭＳ Ｐゴシック" charset="0"/>
                <a:cs typeface="ＭＳ Ｐゴシック" charset="0"/>
              </a:rPr>
              <a:t>Program</a:t>
            </a:r>
          </a:p>
        </p:txBody>
      </p:sp>
      <p:pic>
        <p:nvPicPr>
          <p:cNvPr id="57347" name="Picture 4" descr="AIDS Ribbon"/>
          <p:cNvPicPr>
            <a:picLocks noChangeAspect="1" noChangeArrowheads="1"/>
          </p:cNvPicPr>
          <p:nvPr/>
        </p:nvPicPr>
        <p:blipFill>
          <a:blip r:embed="rId3">
            <a:clrChange>
              <a:clrFrom>
                <a:srgbClr val="F4FAF2"/>
              </a:clrFrom>
              <a:clrTo>
                <a:srgbClr val="F4FAF2">
                  <a:alpha val="0"/>
                </a:srgbClr>
              </a:clrTo>
            </a:clrChange>
            <a:extLst>
              <a:ext uri="{28A0092B-C50C-407E-A947-70E740481C1C}">
                <a14:useLocalDpi xmlns:a14="http://schemas.microsoft.com/office/drawing/2010/main" val="0"/>
              </a:ext>
            </a:extLst>
          </a:blip>
          <a:srcRect l="22987" t="3448" r="26437"/>
          <a:stretch>
            <a:fillRect/>
          </a:stretch>
        </p:blipFill>
        <p:spPr bwMode="auto">
          <a:xfrm>
            <a:off x="533400" y="4419600"/>
            <a:ext cx="838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348" name="Group 5"/>
          <p:cNvGrpSpPr>
            <a:grpSpLocks/>
          </p:cNvGrpSpPr>
          <p:nvPr/>
        </p:nvGrpSpPr>
        <p:grpSpPr bwMode="auto">
          <a:xfrm>
            <a:off x="7467600" y="4629150"/>
            <a:ext cx="1184275" cy="1390650"/>
            <a:chOff x="3274682" y="2087650"/>
            <a:chExt cx="3241548" cy="3808500"/>
          </a:xfrm>
        </p:grpSpPr>
        <p:sp>
          <p:nvSpPr>
            <p:cNvPr id="8" name="Rectangle 7"/>
            <p:cNvSpPr/>
            <p:nvPr/>
          </p:nvSpPr>
          <p:spPr>
            <a:xfrm>
              <a:off x="3305100" y="2087650"/>
              <a:ext cx="3167678" cy="1317325"/>
            </a:xfrm>
            <a:prstGeom prst="rect">
              <a:avLst/>
            </a:prstGeom>
            <a:solidFill>
              <a:sysClr val="window" lastClr="FFFFFF"/>
            </a:solidFill>
            <a:ln w="9525" cap="flat" cmpd="sng" algn="ctr">
              <a:noFill/>
              <a:prstDash val="solid"/>
            </a:ln>
            <a:effectLst>
              <a:outerShdw blurRad="40000" dist="23000" dir="5400000" rotWithShape="0">
                <a:srgbClr val="000000">
                  <a:alpha val="35000"/>
                </a:srgbClr>
              </a:outerShdw>
            </a:effectLst>
          </p:spPr>
          <p:txBody>
            <a:bodyPr anchor="ctr"/>
            <a:lstStyle/>
            <a:p>
              <a:pPr algn="ctr" defTabSz="914400" fontAlgn="base">
                <a:spcBef>
                  <a:spcPct val="0"/>
                </a:spcBef>
                <a:spcAft>
                  <a:spcPct val="0"/>
                </a:spcAft>
                <a:defRPr/>
              </a:pPr>
              <a:endParaRPr lang="en-US" baseline="-25000">
                <a:solidFill>
                  <a:srgbClr val="FFFFFF"/>
                </a:solidFill>
                <a:latin typeface="Calibri" charset="0"/>
                <a:ea typeface="ＭＳ Ｐゴシック" charset="0"/>
                <a:cs typeface="ＭＳ Ｐゴシック" charset="0"/>
              </a:endParaRPr>
            </a:p>
          </p:txBody>
        </p:sp>
        <p:pic>
          <p:nvPicPr>
            <p:cNvPr id="57350" name="Picture 3" descr="med logo color.jpg"/>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74682" y="2087674"/>
              <a:ext cx="3241548" cy="380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5599" y="262467"/>
            <a:ext cx="5655733" cy="4019610"/>
          </a:xfrm>
          <a:prstGeom prst="rect">
            <a:avLst/>
          </a:prstGeom>
        </p:spPr>
      </p:pic>
      <p:pic>
        <p:nvPicPr>
          <p:cNvPr id="4" name="Picture 3"/>
          <p:cNvPicPr>
            <a:picLocks noChangeAspect="1"/>
          </p:cNvPicPr>
          <p:nvPr/>
        </p:nvPicPr>
        <p:blipFill>
          <a:blip r:embed="rId3"/>
          <a:stretch>
            <a:fillRect/>
          </a:stretch>
        </p:blipFill>
        <p:spPr>
          <a:xfrm>
            <a:off x="4356100" y="2260600"/>
            <a:ext cx="4787900" cy="4597400"/>
          </a:xfrm>
          <a:prstGeom prst="rect">
            <a:avLst/>
          </a:prstGeom>
        </p:spPr>
      </p:pic>
      <p:sp>
        <p:nvSpPr>
          <p:cNvPr id="5" name="TextBox 4"/>
          <p:cNvSpPr txBox="1"/>
          <p:nvPr/>
        </p:nvSpPr>
        <p:spPr>
          <a:xfrm>
            <a:off x="169334" y="5257168"/>
            <a:ext cx="4186766" cy="830997"/>
          </a:xfrm>
          <a:prstGeom prst="rect">
            <a:avLst/>
          </a:prstGeom>
          <a:noFill/>
        </p:spPr>
        <p:txBody>
          <a:bodyPr wrap="square" rtlCol="0">
            <a:spAutoFit/>
          </a:bodyPr>
          <a:lstStyle/>
          <a:p>
            <a:r>
              <a:rPr lang="en-US" sz="2400" dirty="0" smtClean="0">
                <a:solidFill>
                  <a:srgbClr val="FFFF00"/>
                </a:solidFill>
              </a:rPr>
              <a:t>The Economist. </a:t>
            </a:r>
          </a:p>
          <a:p>
            <a:r>
              <a:rPr lang="en-US" sz="2400" dirty="0" smtClean="0">
                <a:solidFill>
                  <a:srgbClr val="FFFF00"/>
                </a:solidFill>
              </a:rPr>
              <a:t>September 19, 2015</a:t>
            </a:r>
            <a:endParaRPr lang="en-US" sz="2400" dirty="0">
              <a:solidFill>
                <a:srgbClr val="FFFF00"/>
              </a:solidFill>
            </a:endParaRPr>
          </a:p>
        </p:txBody>
      </p:sp>
    </p:spTree>
    <p:extLst>
      <p:ext uri="{BB962C8B-B14F-4D97-AF65-F5344CB8AC3E}">
        <p14:creationId xmlns:p14="http://schemas.microsoft.com/office/powerpoint/2010/main" val="5665063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2446772"/>
            <a:ext cx="8094133" cy="4191095"/>
          </a:xfrm>
        </p:spPr>
        <p:txBody>
          <a:bodyPr/>
          <a:lstStyle/>
          <a:p>
            <a:r>
              <a:rPr lang="en-US" sz="2000" dirty="0" smtClean="0"/>
              <a:t>January, 2015: </a:t>
            </a:r>
            <a:r>
              <a:rPr lang="en-US" sz="2000" dirty="0"/>
              <a:t>Indiana State Health Department started an investigation of an outbreak of </a:t>
            </a:r>
            <a:r>
              <a:rPr lang="en-US" sz="2000" dirty="0" smtClean="0"/>
              <a:t>HIV (11 patients reported; normal 5/</a:t>
            </a:r>
            <a:r>
              <a:rPr lang="en-US" sz="2000" dirty="0" err="1" smtClean="0"/>
              <a:t>yr</a:t>
            </a:r>
            <a:r>
              <a:rPr lang="en-US" sz="2000" dirty="0" smtClean="0"/>
              <a:t>)</a:t>
            </a:r>
          </a:p>
          <a:p>
            <a:r>
              <a:rPr lang="en-US" sz="2000" dirty="0" smtClean="0"/>
              <a:t>One rural community, </a:t>
            </a:r>
            <a:r>
              <a:rPr lang="en-US" sz="2000" dirty="0" smtClean="0">
                <a:solidFill>
                  <a:srgbClr val="FFFF00"/>
                </a:solidFill>
              </a:rPr>
              <a:t>linked to syringe sharing partners</a:t>
            </a:r>
            <a:r>
              <a:rPr lang="en-US" sz="2000" dirty="0" smtClean="0"/>
              <a:t> </a:t>
            </a:r>
            <a:r>
              <a:rPr lang="en-US" sz="2000" dirty="0" smtClean="0">
                <a:solidFill>
                  <a:schemeClr val="tx2"/>
                </a:solidFill>
              </a:rPr>
              <a:t>injecting opioid </a:t>
            </a:r>
            <a:r>
              <a:rPr lang="en-US" sz="2000" dirty="0" err="1" smtClean="0">
                <a:solidFill>
                  <a:schemeClr val="tx2"/>
                </a:solidFill>
              </a:rPr>
              <a:t>oxymorphone</a:t>
            </a:r>
            <a:endParaRPr lang="en-US" sz="2000" dirty="0" smtClean="0">
              <a:solidFill>
                <a:schemeClr val="tx2"/>
              </a:solidFill>
            </a:endParaRPr>
          </a:p>
          <a:p>
            <a:r>
              <a:rPr lang="en-US" sz="2000" dirty="0" smtClean="0"/>
              <a:t>As of April</a:t>
            </a:r>
            <a:r>
              <a:rPr lang="en-US" sz="2000" dirty="0"/>
              <a:t>,</a:t>
            </a:r>
            <a:r>
              <a:rPr lang="en-US" sz="2000" dirty="0" smtClean="0"/>
              <a:t>2015: 135  HIV diagnosed</a:t>
            </a:r>
          </a:p>
          <a:p>
            <a:pPr lvl="1"/>
            <a:r>
              <a:rPr lang="en-US" sz="2000" dirty="0" smtClean="0">
                <a:solidFill>
                  <a:schemeClr val="tx2"/>
                </a:solidFill>
              </a:rPr>
              <a:t>45.2% girls/ women</a:t>
            </a:r>
            <a:r>
              <a:rPr lang="en-US" sz="2000" dirty="0" smtClean="0"/>
              <a:t>: few pregnant; 7.4%, N=10 females CSWs</a:t>
            </a:r>
          </a:p>
          <a:p>
            <a:r>
              <a:rPr lang="en-US" sz="2000" dirty="0" smtClean="0">
                <a:solidFill>
                  <a:srgbClr val="FFFF00"/>
                </a:solidFill>
              </a:rPr>
              <a:t>HCV diagnosed N=114 (84.4%)</a:t>
            </a:r>
          </a:p>
          <a:p>
            <a:r>
              <a:rPr lang="en-US" sz="2000" dirty="0" smtClean="0"/>
              <a:t>Risk exposure: N=108, 80% IDU; average of 9 syringe sharing partners, </a:t>
            </a:r>
            <a:r>
              <a:rPr lang="en-US" sz="2000" dirty="0" smtClean="0">
                <a:solidFill>
                  <a:srgbClr val="FFFF00"/>
                </a:solidFill>
              </a:rPr>
              <a:t>sex partners or other at risk for HIV</a:t>
            </a:r>
          </a:p>
          <a:p>
            <a:r>
              <a:rPr lang="en-US" sz="2000" dirty="0" smtClean="0">
                <a:solidFill>
                  <a:schemeClr val="tx2"/>
                </a:solidFill>
              </a:rPr>
              <a:t>230 / 373 contacts tested 47.4% HIV+ </a:t>
            </a:r>
          </a:p>
        </p:txBody>
      </p:sp>
      <p:pic>
        <p:nvPicPr>
          <p:cNvPr id="4" name="Picture 3"/>
          <p:cNvPicPr>
            <a:picLocks noChangeAspect="1"/>
          </p:cNvPicPr>
          <p:nvPr/>
        </p:nvPicPr>
        <p:blipFill>
          <a:blip r:embed="rId3"/>
          <a:stretch>
            <a:fillRect/>
          </a:stretch>
        </p:blipFill>
        <p:spPr>
          <a:xfrm>
            <a:off x="-33869" y="0"/>
            <a:ext cx="9144000" cy="2404446"/>
          </a:xfrm>
          <a:prstGeom prst="rect">
            <a:avLst/>
          </a:prstGeom>
        </p:spPr>
      </p:pic>
      <p:pic>
        <p:nvPicPr>
          <p:cNvPr id="5" name="Picture 4"/>
          <p:cNvPicPr>
            <a:picLocks noChangeAspect="1"/>
          </p:cNvPicPr>
          <p:nvPr/>
        </p:nvPicPr>
        <p:blipFill>
          <a:blip r:embed="rId4"/>
          <a:stretch>
            <a:fillRect/>
          </a:stretch>
        </p:blipFill>
        <p:spPr>
          <a:xfrm>
            <a:off x="5918200" y="182034"/>
            <a:ext cx="3073400" cy="317500"/>
          </a:xfrm>
          <a:prstGeom prst="rect">
            <a:avLst/>
          </a:prstGeom>
        </p:spPr>
      </p:pic>
    </p:spTree>
    <p:extLst>
      <p:ext uri="{BB962C8B-B14F-4D97-AF65-F5344CB8AC3E}">
        <p14:creationId xmlns:p14="http://schemas.microsoft.com/office/powerpoint/2010/main" val="2487416872"/>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065867"/>
            <a:ext cx="9144000" cy="3486587"/>
          </a:xfrm>
          <a:prstGeom prst="rect">
            <a:avLst/>
          </a:prstGeom>
        </p:spPr>
      </p:pic>
      <p:sp>
        <p:nvSpPr>
          <p:cNvPr id="5" name="Donut 4"/>
          <p:cNvSpPr/>
          <p:nvPr/>
        </p:nvSpPr>
        <p:spPr>
          <a:xfrm>
            <a:off x="5706532" y="4434854"/>
            <a:ext cx="3793067" cy="1117600"/>
          </a:xfrm>
          <a:prstGeom prst="donut">
            <a:avLst>
              <a:gd name="adj"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3"/>
          <a:stretch>
            <a:fillRect/>
          </a:stretch>
        </p:blipFill>
        <p:spPr>
          <a:xfrm>
            <a:off x="215900" y="279400"/>
            <a:ext cx="7594600" cy="1689100"/>
          </a:xfrm>
          <a:prstGeom prst="rect">
            <a:avLst/>
          </a:prstGeom>
        </p:spPr>
      </p:pic>
      <p:pic>
        <p:nvPicPr>
          <p:cNvPr id="7" name="Picture 6"/>
          <p:cNvPicPr>
            <a:picLocks noChangeAspect="1"/>
          </p:cNvPicPr>
          <p:nvPr/>
        </p:nvPicPr>
        <p:blipFill>
          <a:blip r:embed="rId4"/>
          <a:stretch>
            <a:fillRect/>
          </a:stretch>
        </p:blipFill>
        <p:spPr>
          <a:xfrm>
            <a:off x="1172633" y="5706533"/>
            <a:ext cx="5397500" cy="685800"/>
          </a:xfrm>
          <a:prstGeom prst="rect">
            <a:avLst/>
          </a:prstGeom>
        </p:spPr>
      </p:pic>
    </p:spTree>
    <p:extLst>
      <p:ext uri="{BB962C8B-B14F-4D97-AF65-F5344CB8AC3E}">
        <p14:creationId xmlns:p14="http://schemas.microsoft.com/office/powerpoint/2010/main" val="4250013812"/>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680" y="118574"/>
            <a:ext cx="8968655" cy="2899833"/>
          </a:xfrm>
          <a:prstGeom prst="rect">
            <a:avLst/>
          </a:prstGeom>
        </p:spPr>
      </p:pic>
      <p:pic>
        <p:nvPicPr>
          <p:cNvPr id="6" name="Picture 5"/>
          <p:cNvPicPr>
            <a:picLocks noChangeAspect="1"/>
          </p:cNvPicPr>
          <p:nvPr/>
        </p:nvPicPr>
        <p:blipFill>
          <a:blip r:embed="rId3"/>
          <a:stretch>
            <a:fillRect/>
          </a:stretch>
        </p:blipFill>
        <p:spPr>
          <a:xfrm>
            <a:off x="876306" y="6223000"/>
            <a:ext cx="7116233" cy="432927"/>
          </a:xfrm>
          <a:prstGeom prst="rect">
            <a:avLst/>
          </a:prstGeom>
        </p:spPr>
      </p:pic>
      <p:pic>
        <p:nvPicPr>
          <p:cNvPr id="5" name="Picture 4" descr="Unknown-1"/>
          <p:cNvPicPr>
            <a:picLocks noChangeAspect="1"/>
          </p:cNvPicPr>
          <p:nvPr/>
        </p:nvPicPr>
        <p:blipFill>
          <a:blip r:embed="rId4"/>
          <a:stretch>
            <a:fillRect/>
          </a:stretch>
        </p:blipFill>
        <p:spPr>
          <a:xfrm>
            <a:off x="3276607" y="2878673"/>
            <a:ext cx="2525677" cy="3359150"/>
          </a:xfrm>
          <a:prstGeom prst="rect">
            <a:avLst/>
          </a:prstGeom>
        </p:spPr>
      </p:pic>
    </p:spTree>
    <p:extLst>
      <p:ext uri="{BB962C8B-B14F-4D97-AF65-F5344CB8AC3E}">
        <p14:creationId xmlns:p14="http://schemas.microsoft.com/office/powerpoint/2010/main" val="198861108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694280"/>
            <a:ext cx="9144000" cy="5013649"/>
          </a:xfrm>
          <a:prstGeom prst="rect">
            <a:avLst/>
          </a:prstGeom>
        </p:spPr>
      </p:pic>
      <p:sp>
        <p:nvSpPr>
          <p:cNvPr id="3" name="Donut 2"/>
          <p:cNvSpPr/>
          <p:nvPr/>
        </p:nvSpPr>
        <p:spPr>
          <a:xfrm>
            <a:off x="6604022" y="982134"/>
            <a:ext cx="897468" cy="2627220"/>
          </a:xfrm>
          <a:prstGeom prst="donut">
            <a:avLst>
              <a:gd name="adj" fmla="val 0"/>
            </a:avLst>
          </a:prstGeom>
          <a:ln w="31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175" cmpd="sng">
                <a:solidFill>
                  <a:srgbClr val="FF0000"/>
                </a:solidFill>
              </a:ln>
              <a:solidFill>
                <a:srgbClr val="FF0000"/>
              </a:solidFill>
              <a:latin typeface="Arial"/>
            </a:endParaRPr>
          </a:p>
        </p:txBody>
      </p:sp>
      <p:sp>
        <p:nvSpPr>
          <p:cNvPr id="2" name="TextBox 1"/>
          <p:cNvSpPr txBox="1"/>
          <p:nvPr/>
        </p:nvSpPr>
        <p:spPr>
          <a:xfrm>
            <a:off x="203201" y="135467"/>
            <a:ext cx="8201872" cy="461665"/>
          </a:xfrm>
          <a:prstGeom prst="rect">
            <a:avLst/>
          </a:prstGeom>
          <a:noFill/>
        </p:spPr>
        <p:txBody>
          <a:bodyPr wrap="square" rtlCol="0">
            <a:spAutoFit/>
          </a:bodyPr>
          <a:lstStyle/>
          <a:p>
            <a:r>
              <a:rPr lang="en-US" sz="2400" dirty="0" smtClean="0">
                <a:solidFill>
                  <a:schemeClr val="tx2"/>
                </a:solidFill>
              </a:rPr>
              <a:t>Women who use drugs receive little drug treatment globally</a:t>
            </a:r>
            <a:endParaRPr lang="en-US" sz="2400" dirty="0">
              <a:solidFill>
                <a:schemeClr val="tx2"/>
              </a:solidFill>
            </a:endParaRPr>
          </a:p>
        </p:txBody>
      </p:sp>
      <p:pic>
        <p:nvPicPr>
          <p:cNvPr id="6" name="Picture 5"/>
          <p:cNvPicPr>
            <a:picLocks noChangeAspect="1"/>
          </p:cNvPicPr>
          <p:nvPr/>
        </p:nvPicPr>
        <p:blipFill>
          <a:blip r:embed="rId3"/>
          <a:stretch>
            <a:fillRect/>
          </a:stretch>
        </p:blipFill>
        <p:spPr>
          <a:xfrm>
            <a:off x="876306" y="6223000"/>
            <a:ext cx="7116233" cy="432927"/>
          </a:xfrm>
          <a:prstGeom prst="rect">
            <a:avLst/>
          </a:prstGeom>
        </p:spPr>
      </p:pic>
    </p:spTree>
    <p:extLst>
      <p:ext uri="{BB962C8B-B14F-4D97-AF65-F5344CB8AC3E}">
        <p14:creationId xmlns:p14="http://schemas.microsoft.com/office/powerpoint/2010/main" val="618690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511669"/>
            <a:ext cx="7772400" cy="1362075"/>
          </a:xfrm>
        </p:spPr>
        <p:txBody>
          <a:bodyPr/>
          <a:lstStyle/>
          <a:p>
            <a:r>
              <a:rPr lang="en-US" dirty="0" smtClean="0"/>
              <a:t>50-90% of PWID will be incarcerated at some time during their lifetime…</a:t>
            </a:r>
            <a:endParaRPr lang="en-US" dirty="0"/>
          </a:p>
        </p:txBody>
      </p:sp>
      <p:sp>
        <p:nvSpPr>
          <p:cNvPr id="4" name="Rectangle 3"/>
          <p:cNvSpPr/>
          <p:nvPr/>
        </p:nvSpPr>
        <p:spPr>
          <a:xfrm>
            <a:off x="189532" y="6488668"/>
            <a:ext cx="3841241" cy="369332"/>
          </a:xfrm>
          <a:prstGeom prst="rect">
            <a:avLst/>
          </a:prstGeom>
        </p:spPr>
        <p:txBody>
          <a:bodyPr wrap="none">
            <a:spAutoFit/>
          </a:bodyPr>
          <a:lstStyle/>
          <a:p>
            <a:r>
              <a:rPr lang="en-US" dirty="0">
                <a:solidFill>
                  <a:srgbClr val="FFFF00"/>
                </a:solidFill>
              </a:rPr>
              <a:t>Global AIDS Report, UNAIDS, 2014</a:t>
            </a:r>
          </a:p>
        </p:txBody>
      </p:sp>
    </p:spTree>
    <p:extLst>
      <p:ext uri="{BB962C8B-B14F-4D97-AF65-F5344CB8AC3E}">
        <p14:creationId xmlns:p14="http://schemas.microsoft.com/office/powerpoint/2010/main" val="141507222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642533"/>
            <a:ext cx="7772400" cy="2362705"/>
          </a:xfrm>
        </p:spPr>
        <p:txBody>
          <a:bodyPr/>
          <a:lstStyle/>
          <a:p>
            <a:r>
              <a:rPr lang="en-US" dirty="0" smtClean="0"/>
              <a:t>Coalescing epidemics </a:t>
            </a:r>
            <a:br>
              <a:rPr lang="en-US" dirty="0" smtClean="0"/>
            </a:br>
            <a:r>
              <a:rPr lang="en-US" dirty="0" smtClean="0"/>
              <a:t>(a </a:t>
            </a:r>
            <a:r>
              <a:rPr lang="en-US" dirty="0" err="1" smtClean="0"/>
              <a:t>Syndemic</a:t>
            </a:r>
            <a:r>
              <a:rPr lang="en-US" dirty="0" smtClean="0"/>
              <a:t>): </a:t>
            </a:r>
            <a:br>
              <a:rPr lang="en-US" dirty="0" smtClean="0"/>
            </a:br>
            <a:r>
              <a:rPr lang="en-US" dirty="0" smtClean="0"/>
              <a:t/>
            </a:r>
            <a:br>
              <a:rPr lang="en-US" dirty="0" smtClean="0"/>
            </a:br>
            <a:r>
              <a:rPr lang="en-US" i="1" u="sng" dirty="0" smtClean="0"/>
              <a:t>HIV, Opioid Addiction and the U.S. Criminal Justice System</a:t>
            </a:r>
            <a:endParaRPr lang="en-US" i="1" u="sng" dirty="0"/>
          </a:p>
        </p:txBody>
      </p:sp>
    </p:spTree>
    <p:extLst>
      <p:ext uri="{BB962C8B-B14F-4D97-AF65-F5344CB8AC3E}">
        <p14:creationId xmlns:p14="http://schemas.microsoft.com/office/powerpoint/2010/main" val="228132695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3600" b="336"/>
          <a:stretch/>
        </p:blipFill>
        <p:spPr>
          <a:xfrm>
            <a:off x="643467" y="614536"/>
            <a:ext cx="8410277" cy="6040263"/>
          </a:xfrm>
        </p:spPr>
      </p:pic>
      <p:sp>
        <p:nvSpPr>
          <p:cNvPr id="2" name="TextBox 1"/>
          <p:cNvSpPr txBox="1"/>
          <p:nvPr/>
        </p:nvSpPr>
        <p:spPr>
          <a:xfrm>
            <a:off x="2726257" y="1964267"/>
            <a:ext cx="3674532" cy="707886"/>
          </a:xfrm>
          <a:prstGeom prst="rect">
            <a:avLst/>
          </a:prstGeom>
          <a:solidFill>
            <a:schemeClr val="bg2">
              <a:lumMod val="20000"/>
              <a:lumOff val="80000"/>
            </a:schemeClr>
          </a:solidFill>
        </p:spPr>
        <p:txBody>
          <a:bodyPr wrap="square" rtlCol="0">
            <a:spAutoFit/>
          </a:bodyPr>
          <a:lstStyle/>
          <a:p>
            <a:r>
              <a:rPr lang="en-US" sz="2000" dirty="0" smtClean="0">
                <a:solidFill>
                  <a:srgbClr val="000090"/>
                </a:solidFill>
                <a:latin typeface="Arial"/>
              </a:rPr>
              <a:t>1 in 31 under CJS supervision</a:t>
            </a:r>
          </a:p>
          <a:p>
            <a:r>
              <a:rPr lang="en-US" sz="2000" dirty="0" smtClean="0">
                <a:solidFill>
                  <a:srgbClr val="000090"/>
                </a:solidFill>
                <a:latin typeface="Arial"/>
              </a:rPr>
              <a:t>1:18 men ; 1:11 black</a:t>
            </a:r>
            <a:endParaRPr lang="en-US" sz="2000" dirty="0">
              <a:solidFill>
                <a:srgbClr val="000090"/>
              </a:solidFill>
              <a:latin typeface="Arial"/>
            </a:endParaRPr>
          </a:p>
        </p:txBody>
      </p:sp>
      <p:sp>
        <p:nvSpPr>
          <p:cNvPr id="3" name="TextBox 2"/>
          <p:cNvSpPr txBox="1"/>
          <p:nvPr/>
        </p:nvSpPr>
        <p:spPr>
          <a:xfrm>
            <a:off x="287868" y="169337"/>
            <a:ext cx="7857065" cy="461665"/>
          </a:xfrm>
          <a:prstGeom prst="rect">
            <a:avLst/>
          </a:prstGeom>
          <a:noFill/>
        </p:spPr>
        <p:txBody>
          <a:bodyPr wrap="square" rtlCol="0">
            <a:spAutoFit/>
          </a:bodyPr>
          <a:lstStyle/>
          <a:p>
            <a:pPr algn="ctr"/>
            <a:r>
              <a:rPr lang="en-US" sz="2400" dirty="0" smtClean="0">
                <a:solidFill>
                  <a:srgbClr val="FFFF00"/>
                </a:solidFill>
              </a:rPr>
              <a:t>US ranks Number 1 in the World for Incarceration</a:t>
            </a:r>
            <a:endParaRPr lang="en-US" sz="2400" dirty="0">
              <a:solidFill>
                <a:srgbClr val="FFFF00"/>
              </a:solidFill>
            </a:endParaRPr>
          </a:p>
        </p:txBody>
      </p:sp>
    </p:spTree>
    <p:extLst>
      <p:ext uri="{BB962C8B-B14F-4D97-AF65-F5344CB8AC3E}">
        <p14:creationId xmlns:p14="http://schemas.microsoft.com/office/powerpoint/2010/main" val="1870435996"/>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ChangeArrowheads="1"/>
          </p:cNvSpPr>
          <p:nvPr/>
        </p:nvSpPr>
        <p:spPr bwMode="auto">
          <a:xfrm>
            <a:off x="4491038" y="1982788"/>
            <a:ext cx="4473575" cy="4083050"/>
          </a:xfrm>
          <a:prstGeom prst="rect">
            <a:avLst/>
          </a:prstGeom>
          <a:solidFill>
            <a:srgbClr val="000044"/>
          </a:solidFill>
          <a:ln w="9525">
            <a:solidFill>
              <a:srgbClr val="808080"/>
            </a:solidFill>
            <a:miter lim="800000"/>
            <a:headEnd/>
            <a:tailEnd/>
          </a:ln>
        </p:spPr>
        <p:txBody>
          <a:bodyPr wrap="none" lIns="93177" tIns="46589" rIns="93177" bIns="46589" anchor="ctr">
            <a:prstTxWarp prst="textNoShape">
              <a:avLst/>
            </a:prstTxWarp>
          </a:bodyPr>
          <a:lstStyle/>
          <a:p>
            <a:endParaRPr lang="en-US">
              <a:solidFill>
                <a:srgbClr val="000000"/>
              </a:solidFill>
              <a:latin typeface="Arial"/>
            </a:endParaRPr>
          </a:p>
        </p:txBody>
      </p:sp>
      <p:sp>
        <p:nvSpPr>
          <p:cNvPr id="98308" name="Rectangle 3"/>
          <p:cNvSpPr>
            <a:spLocks noGrp="1" noChangeArrowheads="1"/>
          </p:cNvSpPr>
          <p:nvPr>
            <p:ph type="title"/>
          </p:nvPr>
        </p:nvSpPr>
        <p:spPr>
          <a:xfrm>
            <a:off x="179388" y="147638"/>
            <a:ext cx="8785225" cy="1125537"/>
          </a:xfrm>
        </p:spPr>
        <p:txBody>
          <a:bodyPr/>
          <a:lstStyle/>
          <a:p>
            <a:r>
              <a:rPr lang="en-US" dirty="0">
                <a:ea typeface="ＭＳ Ｐゴシック" pitchFamily="-112" charset="-128"/>
                <a:cs typeface="ＭＳ Ｐゴシック" pitchFamily="-112" charset="-128"/>
              </a:rPr>
              <a:t>HIV Infection in Prisons and the</a:t>
            </a:r>
            <a:br>
              <a:rPr lang="en-US" dirty="0">
                <a:ea typeface="ＭＳ Ｐゴシック" pitchFamily="-112" charset="-128"/>
                <a:cs typeface="ＭＳ Ｐゴシック" pitchFamily="-112" charset="-128"/>
              </a:rPr>
            </a:br>
            <a:r>
              <a:rPr lang="en-US" dirty="0">
                <a:ea typeface="ＭＳ Ｐゴシック" pitchFamily="-112" charset="-128"/>
                <a:cs typeface="ＭＳ Ｐゴシック" pitchFamily="-112" charset="-128"/>
              </a:rPr>
              <a:t>General Population (2008)</a:t>
            </a:r>
          </a:p>
        </p:txBody>
      </p:sp>
      <p:sp>
        <p:nvSpPr>
          <p:cNvPr id="98309" name="Rectangle 4"/>
          <p:cNvSpPr>
            <a:spLocks noGrp="1" noChangeArrowheads="1"/>
          </p:cNvSpPr>
          <p:nvPr>
            <p:ph idx="1"/>
          </p:nvPr>
        </p:nvSpPr>
        <p:spPr>
          <a:xfrm>
            <a:off x="179388" y="1470025"/>
            <a:ext cx="4230687" cy="5219700"/>
          </a:xfrm>
        </p:spPr>
        <p:txBody>
          <a:bodyPr/>
          <a:lstStyle/>
          <a:p>
            <a:pPr>
              <a:lnSpc>
                <a:spcPct val="90000"/>
              </a:lnSpc>
            </a:pPr>
            <a:r>
              <a:rPr lang="en-US" sz="2400" dirty="0">
                <a:ea typeface="ＭＳ Ｐゴシック" pitchFamily="-112" charset="-128"/>
                <a:cs typeface="ＭＳ Ｐゴシック" pitchFamily="-112" charset="-128"/>
              </a:rPr>
              <a:t>HIV prevalence in prisons</a:t>
            </a:r>
          </a:p>
          <a:p>
            <a:pPr lvl="1">
              <a:lnSpc>
                <a:spcPct val="90000"/>
              </a:lnSpc>
            </a:pPr>
            <a:r>
              <a:rPr lang="en-US" sz="2000" dirty="0"/>
              <a:t>HIV: 3 times the general population</a:t>
            </a:r>
          </a:p>
          <a:p>
            <a:pPr lvl="1">
              <a:lnSpc>
                <a:spcPct val="90000"/>
              </a:lnSpc>
            </a:pPr>
            <a:r>
              <a:rPr lang="en-US" sz="2000" dirty="0"/>
              <a:t>AIDS: 4 times the general </a:t>
            </a:r>
            <a:r>
              <a:rPr lang="en-US" sz="2000" dirty="0" smtClean="0"/>
              <a:t>population</a:t>
            </a:r>
            <a:endParaRPr lang="en-US" sz="2000" dirty="0"/>
          </a:p>
          <a:p>
            <a:pPr>
              <a:lnSpc>
                <a:spcPct val="90000"/>
              </a:lnSpc>
            </a:pPr>
            <a:r>
              <a:rPr lang="en-US" sz="2400" dirty="0">
                <a:ea typeface="ＭＳ Ｐゴシック" pitchFamily="-112" charset="-128"/>
                <a:cs typeface="ＭＳ Ｐゴシック" pitchFamily="-112" charset="-128"/>
              </a:rPr>
              <a:t>Prevalence of HIV-infected inmates</a:t>
            </a:r>
          </a:p>
          <a:p>
            <a:pPr lvl="1">
              <a:lnSpc>
                <a:spcPct val="90000"/>
              </a:lnSpc>
            </a:pPr>
            <a:r>
              <a:rPr lang="en-US" sz="2000" dirty="0"/>
              <a:t>1.5% (n=22,144)</a:t>
            </a:r>
          </a:p>
          <a:p>
            <a:pPr lvl="2">
              <a:lnSpc>
                <a:spcPct val="90000"/>
              </a:lnSpc>
            </a:pPr>
            <a:r>
              <a:rPr lang="en-US" sz="1800" dirty="0">
                <a:ea typeface="ＭＳ Ｐゴシック" pitchFamily="-112" charset="-128"/>
              </a:rPr>
              <a:t>Males: 1.5% (n=20,231) </a:t>
            </a:r>
          </a:p>
          <a:p>
            <a:pPr lvl="2">
              <a:lnSpc>
                <a:spcPct val="90000"/>
              </a:lnSpc>
            </a:pPr>
            <a:r>
              <a:rPr lang="en-US" sz="1800" dirty="0">
                <a:ea typeface="ＭＳ Ｐゴシック" pitchFamily="-112" charset="-128"/>
              </a:rPr>
              <a:t>Females: 1.9% (n=1913</a:t>
            </a:r>
            <a:r>
              <a:rPr lang="en-US" sz="1800" dirty="0" smtClean="0">
                <a:ea typeface="ＭＳ Ｐゴシック" pitchFamily="-112" charset="-128"/>
              </a:rPr>
              <a:t>)</a:t>
            </a:r>
            <a:endParaRPr lang="en-US" sz="1800" dirty="0">
              <a:ea typeface="ＭＳ Ｐゴシック" pitchFamily="-112" charset="-128"/>
            </a:endParaRPr>
          </a:p>
          <a:p>
            <a:pPr>
              <a:lnSpc>
                <a:spcPct val="90000"/>
              </a:lnSpc>
            </a:pPr>
            <a:r>
              <a:rPr lang="en-US" sz="2400" dirty="0" smtClean="0">
                <a:solidFill>
                  <a:srgbClr val="FFFF00"/>
                </a:solidFill>
                <a:ea typeface="ＭＳ Ｐゴシック" pitchFamily="-112" charset="-128"/>
                <a:cs typeface="Arial"/>
              </a:rPr>
              <a:t>16</a:t>
            </a:r>
            <a:r>
              <a:rPr lang="en-US" sz="2400" dirty="0">
                <a:solidFill>
                  <a:srgbClr val="FFFF00"/>
                </a:solidFill>
                <a:ea typeface="ＭＳ Ｐゴシック" pitchFamily="-112" charset="-128"/>
                <a:cs typeface="Arial"/>
              </a:rPr>
              <a:t>% of HIV+ prisoners are released to the community every </a:t>
            </a:r>
            <a:r>
              <a:rPr lang="en-US" sz="2400" dirty="0" smtClean="0">
                <a:solidFill>
                  <a:srgbClr val="FFFF00"/>
                </a:solidFill>
                <a:ea typeface="ＭＳ Ｐゴシック" pitchFamily="-112" charset="-128"/>
                <a:cs typeface="Arial"/>
              </a:rPr>
              <a:t>year</a:t>
            </a:r>
            <a:endParaRPr lang="en-US" sz="2400" dirty="0">
              <a:solidFill>
                <a:srgbClr val="FFFF00"/>
              </a:solidFill>
              <a:ea typeface="ＭＳ Ｐゴシック" pitchFamily="-112" charset="-128"/>
              <a:cs typeface="Arial"/>
            </a:endParaRPr>
          </a:p>
          <a:p>
            <a:pPr>
              <a:lnSpc>
                <a:spcPct val="90000"/>
              </a:lnSpc>
            </a:pPr>
            <a:endParaRPr lang="en-US" sz="2600" dirty="0" smtClean="0">
              <a:ea typeface="ＭＳ Ｐゴシック" pitchFamily="-112" charset="-128"/>
            </a:endParaRPr>
          </a:p>
          <a:p>
            <a:pPr lvl="2">
              <a:lnSpc>
                <a:spcPct val="90000"/>
              </a:lnSpc>
            </a:pPr>
            <a:endParaRPr lang="en-US" sz="1800" dirty="0">
              <a:ea typeface="ＭＳ Ｐゴシック" pitchFamily="-112" charset="-128"/>
            </a:endParaRPr>
          </a:p>
        </p:txBody>
      </p:sp>
      <p:graphicFrame>
        <p:nvGraphicFramePr>
          <p:cNvPr id="98306" name="Object 2"/>
          <p:cNvGraphicFramePr>
            <a:graphicFrameLocks noChangeAspect="1"/>
          </p:cNvGraphicFramePr>
          <p:nvPr>
            <p:extLst>
              <p:ext uri="{D42A27DB-BD31-4B8C-83A1-F6EECF244321}">
                <p14:modId xmlns:p14="http://schemas.microsoft.com/office/powerpoint/2010/main" val="2059513524"/>
              </p:ext>
            </p:extLst>
          </p:nvPr>
        </p:nvGraphicFramePr>
        <p:xfrm>
          <a:off x="5059363" y="2011363"/>
          <a:ext cx="3422650" cy="3644900"/>
        </p:xfrm>
        <a:graphic>
          <a:graphicData uri="http://schemas.openxmlformats.org/presentationml/2006/ole">
            <mc:AlternateContent xmlns:mc="http://schemas.openxmlformats.org/markup-compatibility/2006">
              <mc:Choice xmlns:v="urn:schemas-microsoft-com:vml" Requires="v">
                <p:oleObj spid="_x0000_s1076" name="Chart" r:id="rId4" imgW="4241800" imgH="4546600" progId="MSGraph.Chart.8">
                  <p:embed followColorScheme="full"/>
                </p:oleObj>
              </mc:Choice>
              <mc:Fallback>
                <p:oleObj name="Chart" r:id="rId4" imgW="4241800" imgH="4546600" progId="MSGraph.Chart.8">
                  <p:embed followColorScheme="full"/>
                  <p:pic>
                    <p:nvPicPr>
                      <p:cNvPr id="0" name=""/>
                      <p:cNvPicPr>
                        <a:picLocks noChangeAspect="1" noChangeArrowheads="1"/>
                      </p:cNvPicPr>
                      <p:nvPr/>
                    </p:nvPicPr>
                    <p:blipFill>
                      <a:blip r:embed="rId5"/>
                      <a:srcRect/>
                      <a:stretch>
                        <a:fillRect/>
                      </a:stretch>
                    </p:blipFill>
                    <p:spPr bwMode="auto">
                      <a:xfrm>
                        <a:off x="5059363" y="2011363"/>
                        <a:ext cx="3422650" cy="364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8310" name="Text Box 6"/>
          <p:cNvSpPr txBox="1">
            <a:spLocks noChangeArrowheads="1"/>
          </p:cNvSpPr>
          <p:nvPr/>
        </p:nvSpPr>
        <p:spPr bwMode="auto">
          <a:xfrm>
            <a:off x="5872163" y="1595438"/>
            <a:ext cx="2413000" cy="463550"/>
          </a:xfrm>
          <a:prstGeom prst="rect">
            <a:avLst/>
          </a:prstGeom>
          <a:noFill/>
          <a:ln w="9525">
            <a:noFill/>
            <a:miter lim="800000"/>
            <a:headEnd/>
            <a:tailEnd/>
          </a:ln>
        </p:spPr>
        <p:txBody>
          <a:bodyPr wrap="none" lIns="93177" tIns="46589" rIns="93177" bIns="46589">
            <a:prstTxWarp prst="textNoShape">
              <a:avLst/>
            </a:prstTxWarp>
            <a:spAutoFit/>
          </a:bodyPr>
          <a:lstStyle/>
          <a:p>
            <a:pPr algn="ctr" eaLnBrk="0" hangingPunct="0"/>
            <a:r>
              <a:rPr lang="en-US" sz="2400" b="1">
                <a:solidFill>
                  <a:srgbClr val="FFFFFF"/>
                </a:solidFill>
                <a:latin typeface="Arial"/>
              </a:rPr>
              <a:t>HIV Prevalence</a:t>
            </a:r>
          </a:p>
        </p:txBody>
      </p:sp>
      <p:sp>
        <p:nvSpPr>
          <p:cNvPr id="98311" name="Text Box 7"/>
          <p:cNvSpPr txBox="1">
            <a:spLocks noChangeArrowheads="1"/>
          </p:cNvSpPr>
          <p:nvPr/>
        </p:nvSpPr>
        <p:spPr bwMode="auto">
          <a:xfrm rot="-5400000">
            <a:off x="3898107" y="3606006"/>
            <a:ext cx="1649412" cy="339725"/>
          </a:xfrm>
          <a:prstGeom prst="rect">
            <a:avLst/>
          </a:prstGeom>
          <a:noFill/>
          <a:ln w="9525">
            <a:noFill/>
            <a:miter lim="800000"/>
            <a:headEnd/>
            <a:tailEnd/>
          </a:ln>
        </p:spPr>
        <p:txBody>
          <a:bodyPr wrap="none" lIns="93177" tIns="46589" rIns="93177" bIns="46589">
            <a:prstTxWarp prst="textNoShape">
              <a:avLst/>
            </a:prstTxWarp>
            <a:spAutoFit/>
          </a:bodyPr>
          <a:lstStyle/>
          <a:p>
            <a:pPr algn="ctr" eaLnBrk="0" hangingPunct="0"/>
            <a:r>
              <a:rPr lang="en-US" sz="1600" b="1">
                <a:solidFill>
                  <a:srgbClr val="FFFFFF"/>
                </a:solidFill>
                <a:latin typeface="Arial"/>
              </a:rPr>
              <a:t>Prevalence</a:t>
            </a:r>
            <a:r>
              <a:rPr lang="en-US" sz="1600" b="1">
                <a:solidFill>
                  <a:srgbClr val="000000"/>
                </a:solidFill>
                <a:latin typeface="Arial"/>
              </a:rPr>
              <a:t> </a:t>
            </a:r>
            <a:r>
              <a:rPr lang="en-US" sz="1600" b="1">
                <a:solidFill>
                  <a:srgbClr val="FFFFFF"/>
                </a:solidFill>
                <a:latin typeface="Arial"/>
              </a:rPr>
              <a:t>(%)</a:t>
            </a:r>
          </a:p>
        </p:txBody>
      </p:sp>
      <p:sp>
        <p:nvSpPr>
          <p:cNvPr id="98312" name="Text Box 8"/>
          <p:cNvSpPr txBox="1">
            <a:spLocks noChangeArrowheads="1"/>
          </p:cNvSpPr>
          <p:nvPr/>
        </p:nvSpPr>
        <p:spPr bwMode="auto">
          <a:xfrm>
            <a:off x="6607175" y="2819400"/>
            <a:ext cx="2197100" cy="584200"/>
          </a:xfrm>
          <a:prstGeom prst="rect">
            <a:avLst/>
          </a:prstGeom>
          <a:noFill/>
          <a:ln w="9525">
            <a:noFill/>
            <a:miter lim="800000"/>
            <a:headEnd/>
            <a:tailEnd/>
          </a:ln>
        </p:spPr>
        <p:txBody>
          <a:bodyPr>
            <a:prstTxWarp prst="textNoShape">
              <a:avLst/>
            </a:prstTxWarp>
            <a:spAutoFit/>
          </a:bodyPr>
          <a:lstStyle/>
          <a:p>
            <a:pPr algn="ctr" eaLnBrk="0" hangingPunct="0"/>
            <a:r>
              <a:rPr lang="en-US" sz="1600" b="1">
                <a:solidFill>
                  <a:srgbClr val="FFFFFF"/>
                </a:solidFill>
                <a:latin typeface="Arial"/>
              </a:rPr>
              <a:t>All Prisoners</a:t>
            </a:r>
            <a:br>
              <a:rPr lang="en-US" sz="1600" b="1">
                <a:solidFill>
                  <a:srgbClr val="FFFFFF"/>
                </a:solidFill>
                <a:latin typeface="Arial"/>
              </a:rPr>
            </a:br>
            <a:r>
              <a:rPr lang="en-US" sz="1600" b="1">
                <a:solidFill>
                  <a:srgbClr val="FFFFFF"/>
                </a:solidFill>
                <a:latin typeface="Arial"/>
              </a:rPr>
              <a:t>(State and Federal)</a:t>
            </a:r>
          </a:p>
        </p:txBody>
      </p:sp>
      <p:sp>
        <p:nvSpPr>
          <p:cNvPr id="98313" name="Text Box 9"/>
          <p:cNvSpPr txBox="1">
            <a:spLocks noChangeArrowheads="1"/>
          </p:cNvSpPr>
          <p:nvPr/>
        </p:nvSpPr>
        <p:spPr bwMode="auto">
          <a:xfrm>
            <a:off x="5067300" y="5532438"/>
            <a:ext cx="3898900" cy="339725"/>
          </a:xfrm>
          <a:prstGeom prst="rect">
            <a:avLst/>
          </a:prstGeom>
          <a:noFill/>
          <a:ln w="9525">
            <a:noFill/>
            <a:miter lim="800000"/>
            <a:headEnd/>
            <a:tailEnd/>
          </a:ln>
        </p:spPr>
        <p:txBody>
          <a:bodyPr wrap="none" lIns="93177" tIns="46589" rIns="93177" bIns="46589">
            <a:prstTxWarp prst="textNoShape">
              <a:avLst/>
            </a:prstTxWarp>
            <a:spAutoFit/>
          </a:bodyPr>
          <a:lstStyle/>
          <a:p>
            <a:pPr eaLnBrk="0" hangingPunct="0"/>
            <a:r>
              <a:rPr lang="en-US" sz="1600" b="1">
                <a:solidFill>
                  <a:srgbClr val="000000"/>
                </a:solidFill>
                <a:latin typeface="Arial"/>
              </a:rPr>
              <a:t> </a:t>
            </a:r>
            <a:r>
              <a:rPr lang="en-US" sz="1600" b="1">
                <a:solidFill>
                  <a:srgbClr val="FFFFFF"/>
                </a:solidFill>
                <a:latin typeface="Arial"/>
              </a:rPr>
              <a:t>98  </a:t>
            </a:r>
            <a:r>
              <a:rPr lang="en-US" sz="800" b="1">
                <a:solidFill>
                  <a:srgbClr val="FFFFFF"/>
                </a:solidFill>
                <a:latin typeface="Arial"/>
              </a:rPr>
              <a:t> </a:t>
            </a:r>
            <a:r>
              <a:rPr lang="en-US" sz="1600" b="1">
                <a:solidFill>
                  <a:srgbClr val="FFFFFF"/>
                </a:solidFill>
                <a:latin typeface="Arial"/>
              </a:rPr>
              <a:t>99  </a:t>
            </a:r>
            <a:r>
              <a:rPr lang="en-US" sz="800" b="1">
                <a:solidFill>
                  <a:srgbClr val="FFFFFF"/>
                </a:solidFill>
                <a:latin typeface="Arial"/>
              </a:rPr>
              <a:t> </a:t>
            </a:r>
            <a:r>
              <a:rPr lang="en-US" sz="1600" b="1">
                <a:solidFill>
                  <a:srgbClr val="FFFFFF"/>
                </a:solidFill>
                <a:latin typeface="Arial"/>
              </a:rPr>
              <a:t>00 </a:t>
            </a:r>
            <a:r>
              <a:rPr lang="en-US" sz="800" b="1">
                <a:solidFill>
                  <a:srgbClr val="FFFFFF"/>
                </a:solidFill>
                <a:latin typeface="Arial"/>
              </a:rPr>
              <a:t> </a:t>
            </a:r>
            <a:r>
              <a:rPr lang="en-US" sz="1600" b="1">
                <a:solidFill>
                  <a:srgbClr val="FFFFFF"/>
                </a:solidFill>
                <a:latin typeface="Arial"/>
              </a:rPr>
              <a:t>01  02  03 </a:t>
            </a:r>
            <a:r>
              <a:rPr lang="en-US" sz="800" b="1">
                <a:solidFill>
                  <a:srgbClr val="FFFFFF"/>
                </a:solidFill>
                <a:latin typeface="Arial"/>
              </a:rPr>
              <a:t> </a:t>
            </a:r>
            <a:r>
              <a:rPr lang="en-US" sz="1600" b="1">
                <a:solidFill>
                  <a:srgbClr val="FFFFFF"/>
                </a:solidFill>
                <a:latin typeface="Arial"/>
              </a:rPr>
              <a:t>04  05 </a:t>
            </a:r>
            <a:r>
              <a:rPr lang="en-US" sz="800" b="1">
                <a:solidFill>
                  <a:srgbClr val="FFFFFF"/>
                </a:solidFill>
                <a:latin typeface="Arial"/>
              </a:rPr>
              <a:t> </a:t>
            </a:r>
            <a:r>
              <a:rPr lang="en-US" sz="1600" b="1">
                <a:solidFill>
                  <a:srgbClr val="FFFFFF"/>
                </a:solidFill>
                <a:latin typeface="Arial"/>
              </a:rPr>
              <a:t>06 </a:t>
            </a:r>
            <a:r>
              <a:rPr lang="en-US" sz="600" b="1">
                <a:solidFill>
                  <a:srgbClr val="FFFFFF"/>
                </a:solidFill>
                <a:latin typeface="Arial"/>
              </a:rPr>
              <a:t> </a:t>
            </a:r>
            <a:r>
              <a:rPr lang="en-US" sz="1600" b="1">
                <a:solidFill>
                  <a:srgbClr val="FFFFFF"/>
                </a:solidFill>
                <a:latin typeface="Arial"/>
              </a:rPr>
              <a:t> 07</a:t>
            </a:r>
            <a:r>
              <a:rPr lang="en-US" sz="100" b="1">
                <a:solidFill>
                  <a:srgbClr val="FFFFFF"/>
                </a:solidFill>
                <a:latin typeface="Arial"/>
              </a:rPr>
              <a:t>                   </a:t>
            </a:r>
            <a:r>
              <a:rPr lang="en-US" sz="1600" b="1">
                <a:solidFill>
                  <a:srgbClr val="FFFFFF"/>
                </a:solidFill>
                <a:latin typeface="Arial"/>
              </a:rPr>
              <a:t> 08  </a:t>
            </a:r>
          </a:p>
        </p:txBody>
      </p:sp>
      <p:sp>
        <p:nvSpPr>
          <p:cNvPr id="98314" name="Text Box 10"/>
          <p:cNvSpPr txBox="1">
            <a:spLocks noChangeArrowheads="1"/>
          </p:cNvSpPr>
          <p:nvPr/>
        </p:nvSpPr>
        <p:spPr bwMode="auto">
          <a:xfrm>
            <a:off x="6018213" y="4754563"/>
            <a:ext cx="1727200" cy="584200"/>
          </a:xfrm>
          <a:prstGeom prst="rect">
            <a:avLst/>
          </a:prstGeom>
          <a:noFill/>
          <a:ln w="9525">
            <a:noFill/>
            <a:miter lim="800000"/>
            <a:headEnd/>
            <a:tailEnd/>
          </a:ln>
        </p:spPr>
        <p:txBody>
          <a:bodyPr>
            <a:prstTxWarp prst="textNoShape">
              <a:avLst/>
            </a:prstTxWarp>
            <a:spAutoFit/>
          </a:bodyPr>
          <a:lstStyle/>
          <a:p>
            <a:pPr algn="ctr" eaLnBrk="0" hangingPunct="0"/>
            <a:r>
              <a:rPr lang="en-US" sz="1600" b="1">
                <a:solidFill>
                  <a:srgbClr val="FFFFFF"/>
                </a:solidFill>
                <a:latin typeface="Arial"/>
              </a:rPr>
              <a:t>General Population</a:t>
            </a:r>
          </a:p>
        </p:txBody>
      </p:sp>
      <p:sp>
        <p:nvSpPr>
          <p:cNvPr id="98315" name="Freeform 11"/>
          <p:cNvSpPr>
            <a:spLocks/>
          </p:cNvSpPr>
          <p:nvPr/>
        </p:nvSpPr>
        <p:spPr bwMode="auto">
          <a:xfrm>
            <a:off x="5311775" y="3133725"/>
            <a:ext cx="3455988" cy="706438"/>
          </a:xfrm>
          <a:custGeom>
            <a:avLst/>
            <a:gdLst>
              <a:gd name="T0" fmla="*/ 0 w 2177"/>
              <a:gd name="T1" fmla="*/ 0 h 445"/>
              <a:gd name="T2" fmla="*/ 2147483647 w 2177"/>
              <a:gd name="T3" fmla="*/ 2147483647 h 445"/>
              <a:gd name="T4" fmla="*/ 2147483647 w 2177"/>
              <a:gd name="T5" fmla="*/ 2147483647 h 445"/>
              <a:gd name="T6" fmla="*/ 2147483647 w 2177"/>
              <a:gd name="T7" fmla="*/ 2147483647 h 445"/>
              <a:gd name="T8" fmla="*/ 2147483647 w 2177"/>
              <a:gd name="T9" fmla="*/ 2147483647 h 445"/>
              <a:gd name="T10" fmla="*/ 2147483647 w 2177"/>
              <a:gd name="T11" fmla="*/ 2147483647 h 445"/>
              <a:gd name="T12" fmla="*/ 2147483647 w 2177"/>
              <a:gd name="T13" fmla="*/ 2147483647 h 445"/>
              <a:gd name="T14" fmla="*/ 2147483647 w 2177"/>
              <a:gd name="T15" fmla="*/ 2147483647 h 445"/>
              <a:gd name="T16" fmla="*/ 2147483647 w 2177"/>
              <a:gd name="T17" fmla="*/ 2147483647 h 445"/>
              <a:gd name="T18" fmla="*/ 2147483647 w 2177"/>
              <a:gd name="T19" fmla="*/ 2147483647 h 4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77"/>
              <a:gd name="T31" fmla="*/ 0 h 445"/>
              <a:gd name="T32" fmla="*/ 2177 w 2177"/>
              <a:gd name="T33" fmla="*/ 445 h 4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77" h="445">
                <a:moveTo>
                  <a:pt x="0" y="0"/>
                </a:moveTo>
                <a:lnTo>
                  <a:pt x="227" y="80"/>
                </a:lnTo>
                <a:lnTo>
                  <a:pt x="449" y="126"/>
                </a:lnTo>
                <a:lnTo>
                  <a:pt x="635" y="193"/>
                </a:lnTo>
                <a:lnTo>
                  <a:pt x="1118" y="206"/>
                </a:lnTo>
                <a:lnTo>
                  <a:pt x="1326" y="234"/>
                </a:lnTo>
                <a:lnTo>
                  <a:pt x="1488" y="304"/>
                </a:lnTo>
                <a:lnTo>
                  <a:pt x="1678" y="311"/>
                </a:lnTo>
                <a:lnTo>
                  <a:pt x="1960" y="445"/>
                </a:lnTo>
                <a:lnTo>
                  <a:pt x="2177" y="445"/>
                </a:lnTo>
              </a:path>
            </a:pathLst>
          </a:custGeom>
          <a:noFill/>
          <a:ln w="38100">
            <a:solidFill>
              <a:srgbClr val="FF9900"/>
            </a:solidFill>
            <a:round/>
            <a:headEnd/>
            <a:tailEnd/>
          </a:ln>
        </p:spPr>
        <p:txBody>
          <a:bodyPr>
            <a:prstTxWarp prst="textNoShape">
              <a:avLst/>
            </a:prstTxWarp>
          </a:bodyPr>
          <a:lstStyle/>
          <a:p>
            <a:endParaRPr lang="en-US">
              <a:solidFill>
                <a:srgbClr val="000000"/>
              </a:solidFill>
              <a:latin typeface="Arial"/>
            </a:endParaRPr>
          </a:p>
        </p:txBody>
      </p:sp>
      <p:sp>
        <p:nvSpPr>
          <p:cNvPr id="98316" name="Freeform 12"/>
          <p:cNvSpPr>
            <a:spLocks/>
          </p:cNvSpPr>
          <p:nvPr/>
        </p:nvSpPr>
        <p:spPr bwMode="auto">
          <a:xfrm>
            <a:off x="5311775" y="4835525"/>
            <a:ext cx="3455988" cy="600075"/>
          </a:xfrm>
          <a:custGeom>
            <a:avLst/>
            <a:gdLst>
              <a:gd name="T0" fmla="*/ 0 w 2177"/>
              <a:gd name="T1" fmla="*/ 2147483647 h 378"/>
              <a:gd name="T2" fmla="*/ 2147483647 w 2177"/>
              <a:gd name="T3" fmla="*/ 2147483647 h 378"/>
              <a:gd name="T4" fmla="*/ 2147483647 w 2177"/>
              <a:gd name="T5" fmla="*/ 2147483647 h 378"/>
              <a:gd name="T6" fmla="*/ 2147483647 w 2177"/>
              <a:gd name="T7" fmla="*/ 2147483647 h 378"/>
              <a:gd name="T8" fmla="*/ 2147483647 w 2177"/>
              <a:gd name="T9" fmla="*/ 2147483647 h 378"/>
              <a:gd name="T10" fmla="*/ 2147483647 w 2177"/>
              <a:gd name="T11" fmla="*/ 2147483647 h 378"/>
              <a:gd name="T12" fmla="*/ 2147483647 w 2177"/>
              <a:gd name="T13" fmla="*/ 2147483647 h 378"/>
              <a:gd name="T14" fmla="*/ 2147483647 w 2177"/>
              <a:gd name="T15" fmla="*/ 2147483647 h 378"/>
              <a:gd name="T16" fmla="*/ 2147483647 w 2177"/>
              <a:gd name="T17" fmla="*/ 2147483647 h 378"/>
              <a:gd name="T18" fmla="*/ 2147483647 w 2177"/>
              <a:gd name="T19" fmla="*/ 0 h 3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77"/>
              <a:gd name="T31" fmla="*/ 0 h 378"/>
              <a:gd name="T32" fmla="*/ 2177 w 2177"/>
              <a:gd name="T33" fmla="*/ 378 h 3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77" h="378">
                <a:moveTo>
                  <a:pt x="0" y="265"/>
                </a:moveTo>
                <a:lnTo>
                  <a:pt x="230" y="319"/>
                </a:lnTo>
                <a:lnTo>
                  <a:pt x="462" y="342"/>
                </a:lnTo>
                <a:lnTo>
                  <a:pt x="671" y="356"/>
                </a:lnTo>
                <a:lnTo>
                  <a:pt x="894" y="378"/>
                </a:lnTo>
                <a:lnTo>
                  <a:pt x="1099" y="319"/>
                </a:lnTo>
                <a:lnTo>
                  <a:pt x="1319" y="277"/>
                </a:lnTo>
                <a:lnTo>
                  <a:pt x="1498" y="52"/>
                </a:lnTo>
                <a:lnTo>
                  <a:pt x="1684" y="7"/>
                </a:lnTo>
                <a:lnTo>
                  <a:pt x="2177" y="0"/>
                </a:lnTo>
              </a:path>
            </a:pathLst>
          </a:custGeom>
          <a:noFill/>
          <a:ln w="38100">
            <a:solidFill>
              <a:srgbClr val="CC99FF"/>
            </a:solidFill>
            <a:round/>
            <a:headEnd/>
            <a:tailEnd/>
          </a:ln>
        </p:spPr>
        <p:txBody>
          <a:bodyPr>
            <a:prstTxWarp prst="textNoShape">
              <a:avLst/>
            </a:prstTxWarp>
          </a:bodyPr>
          <a:lstStyle/>
          <a:p>
            <a:endParaRPr lang="en-US">
              <a:solidFill>
                <a:srgbClr val="000000"/>
              </a:solidFill>
              <a:latin typeface="Arial"/>
            </a:endParaRPr>
          </a:p>
        </p:txBody>
      </p:sp>
      <p:sp>
        <p:nvSpPr>
          <p:cNvPr id="98317" name="Text Box 13"/>
          <p:cNvSpPr txBox="1">
            <a:spLocks noChangeArrowheads="1"/>
          </p:cNvSpPr>
          <p:nvPr/>
        </p:nvSpPr>
        <p:spPr bwMode="auto">
          <a:xfrm>
            <a:off x="6721475" y="5759450"/>
            <a:ext cx="676275" cy="371475"/>
          </a:xfrm>
          <a:prstGeom prst="rect">
            <a:avLst/>
          </a:prstGeom>
          <a:noFill/>
          <a:ln w="9525">
            <a:noFill/>
            <a:miter lim="800000"/>
            <a:headEnd/>
            <a:tailEnd/>
          </a:ln>
        </p:spPr>
        <p:txBody>
          <a:bodyPr wrap="none" lIns="93177" tIns="46589" rIns="93177" bIns="46589">
            <a:prstTxWarp prst="textNoShape">
              <a:avLst/>
            </a:prstTxWarp>
            <a:spAutoFit/>
          </a:bodyPr>
          <a:lstStyle/>
          <a:p>
            <a:pPr algn="ctr" eaLnBrk="0" hangingPunct="0"/>
            <a:r>
              <a:rPr lang="en-US" b="1">
                <a:solidFill>
                  <a:srgbClr val="FFFFFF"/>
                </a:solidFill>
                <a:latin typeface="Arial"/>
              </a:rPr>
              <a:t>Year</a:t>
            </a:r>
          </a:p>
        </p:txBody>
      </p:sp>
      <p:sp>
        <p:nvSpPr>
          <p:cNvPr id="98318" name="Rectangle 14"/>
          <p:cNvSpPr>
            <a:spLocks noChangeArrowheads="1"/>
          </p:cNvSpPr>
          <p:nvPr/>
        </p:nvSpPr>
        <p:spPr bwMode="invGray">
          <a:xfrm>
            <a:off x="179388" y="6029325"/>
            <a:ext cx="8607425" cy="739775"/>
          </a:xfrm>
          <a:prstGeom prst="rect">
            <a:avLst/>
          </a:prstGeom>
          <a:noFill/>
          <a:ln w="9525">
            <a:noFill/>
            <a:miter lim="800000"/>
            <a:headEnd/>
            <a:tailEnd/>
          </a:ln>
        </p:spPr>
        <p:txBody>
          <a:bodyPr lIns="92075" tIns="46038" rIns="92075" bIns="46038">
            <a:prstTxWarp prst="textNoShape">
              <a:avLst/>
            </a:prstTxWarp>
            <a:spAutoFit/>
          </a:bodyPr>
          <a:lstStyle/>
          <a:p>
            <a:pPr eaLnBrk="0" hangingPunct="0"/>
            <a:r>
              <a:rPr lang="en-US" sz="1400" dirty="0">
                <a:solidFill>
                  <a:srgbClr val="FFFFFF"/>
                </a:solidFill>
                <a:latin typeface="Arial"/>
              </a:rPr>
              <a:t>Maruschak LM. </a:t>
            </a:r>
            <a:r>
              <a:rPr lang="en-US" sz="1400" i="1" dirty="0">
                <a:solidFill>
                  <a:srgbClr val="FFFFFF"/>
                </a:solidFill>
                <a:latin typeface="Arial"/>
              </a:rPr>
              <a:t>Bur Justice Stat Bull</a:t>
            </a:r>
            <a:r>
              <a:rPr lang="en-US" sz="1400" dirty="0">
                <a:solidFill>
                  <a:srgbClr val="FFFFFF"/>
                </a:solidFill>
                <a:latin typeface="Arial"/>
              </a:rPr>
              <a:t>. December 2009.</a:t>
            </a:r>
          </a:p>
          <a:p>
            <a:pPr eaLnBrk="0" hangingPunct="0"/>
            <a:r>
              <a:rPr lang="en-US" sz="1400" dirty="0">
                <a:solidFill>
                  <a:srgbClr val="FFFFFF"/>
                </a:solidFill>
                <a:latin typeface="Arial"/>
              </a:rPr>
              <a:t>   Available at: http://bjs.ojp.usdoj.gov/content/pub/pdf/hivp08.pdf.</a:t>
            </a:r>
          </a:p>
          <a:p>
            <a:pPr eaLnBrk="0" hangingPunct="0"/>
            <a:r>
              <a:rPr lang="en-US" sz="1400" dirty="0">
                <a:solidFill>
                  <a:srgbClr val="FFFFFF"/>
                </a:solidFill>
                <a:latin typeface="Arial"/>
              </a:rPr>
              <a:t>Spaulding AC, et al. </a:t>
            </a:r>
            <a:r>
              <a:rPr lang="en-US" sz="1400" i="1" dirty="0" err="1">
                <a:solidFill>
                  <a:srgbClr val="FFFFFF"/>
                </a:solidFill>
                <a:latin typeface="Arial"/>
              </a:rPr>
              <a:t>PLoS</a:t>
            </a:r>
            <a:r>
              <a:rPr lang="en-US" sz="1400" i="1" dirty="0">
                <a:solidFill>
                  <a:srgbClr val="FFFFFF"/>
                </a:solidFill>
                <a:latin typeface="Arial"/>
              </a:rPr>
              <a:t> One</a:t>
            </a:r>
            <a:r>
              <a:rPr lang="en-US" sz="1400" dirty="0">
                <a:solidFill>
                  <a:srgbClr val="FFFFFF"/>
                </a:solidFill>
                <a:latin typeface="Arial"/>
              </a:rPr>
              <a:t>. 2009;4:e7558</a:t>
            </a:r>
          </a:p>
        </p:txBody>
      </p:sp>
    </p:spTree>
    <p:extLst>
      <p:ext uri="{BB962C8B-B14F-4D97-AF65-F5344CB8AC3E}">
        <p14:creationId xmlns:p14="http://schemas.microsoft.com/office/powerpoint/2010/main" val="2062057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ChangeArrowheads="1"/>
          </p:cNvSpPr>
          <p:nvPr/>
        </p:nvSpPr>
        <p:spPr bwMode="auto">
          <a:xfrm>
            <a:off x="179426" y="1768483"/>
            <a:ext cx="8785225" cy="4378325"/>
          </a:xfrm>
          <a:prstGeom prst="rect">
            <a:avLst/>
          </a:prstGeom>
          <a:solidFill>
            <a:srgbClr val="000044"/>
          </a:solidFill>
          <a:ln w="9525">
            <a:solidFill>
              <a:srgbClr val="808080"/>
            </a:solidFill>
            <a:miter lim="800000"/>
            <a:headEnd/>
            <a:tailEnd/>
          </a:ln>
        </p:spPr>
        <p:txBody>
          <a:bodyPr wrap="none" lIns="93177" tIns="46589" rIns="93177" bIns="46589"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5778" name="Rectangle 3"/>
          <p:cNvSpPr>
            <a:spLocks noGrp="1" noChangeArrowheads="1"/>
          </p:cNvSpPr>
          <p:nvPr>
            <p:ph type="title"/>
          </p:nvPr>
        </p:nvSpPr>
        <p:spPr>
          <a:xfrm>
            <a:off x="179426" y="166896"/>
            <a:ext cx="8785225" cy="1125537"/>
          </a:xfrm>
        </p:spPr>
        <p:txBody>
          <a:bodyPr/>
          <a:lstStyle/>
          <a:p>
            <a:r>
              <a:rPr lang="en-US">
                <a:latin typeface="Arial" charset="0"/>
                <a:ea typeface="ＭＳ Ｐゴシック" charset="0"/>
                <a:cs typeface="ＭＳ Ｐゴシック" charset="0"/>
              </a:rPr>
              <a:t>AIDS-Related Mortality Achieves Parity in Prisons and the General Population</a:t>
            </a:r>
          </a:p>
        </p:txBody>
      </p:sp>
      <p:graphicFrame>
        <p:nvGraphicFramePr>
          <p:cNvPr id="75779" name="Object 4"/>
          <p:cNvGraphicFramePr>
            <a:graphicFrameLocks noChangeAspect="1"/>
          </p:cNvGraphicFramePr>
          <p:nvPr/>
        </p:nvGraphicFramePr>
        <p:xfrm>
          <a:off x="561977" y="1814513"/>
          <a:ext cx="8696325" cy="4013200"/>
        </p:xfrm>
        <a:graphic>
          <a:graphicData uri="http://schemas.openxmlformats.org/presentationml/2006/ole">
            <mc:AlternateContent xmlns:mc="http://schemas.openxmlformats.org/markup-compatibility/2006">
              <mc:Choice xmlns:v="urn:schemas-microsoft-com:vml" Requires="v">
                <p:oleObj spid="_x0000_s45081" name="Chart" r:id="rId4" imgW="8153436" imgH="3764280" progId="MSGraph.Chart.8">
                  <p:embed followColorScheme="full"/>
                </p:oleObj>
              </mc:Choice>
              <mc:Fallback>
                <p:oleObj name="Chart" r:id="rId4" imgW="8153436" imgH="3764280"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977" y="1814513"/>
                        <a:ext cx="8696325" cy="401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5780" name="Text Box 5"/>
          <p:cNvSpPr txBox="1">
            <a:spLocks noChangeArrowheads="1"/>
          </p:cNvSpPr>
          <p:nvPr/>
        </p:nvSpPr>
        <p:spPr bwMode="auto">
          <a:xfrm rot="16200000">
            <a:off x="-1002080" y="3408172"/>
            <a:ext cx="2963010" cy="64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177" tIns="46589" rIns="93177" bIns="4658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pPr>
            <a:r>
              <a:rPr lang="en-US" sz="1800" b="1" smtClean="0">
                <a:solidFill>
                  <a:srgbClr val="FFFFFF"/>
                </a:solidFill>
              </a:rPr>
              <a:t>AIDS-Related Deaths</a:t>
            </a:r>
          </a:p>
          <a:p>
            <a:pPr algn="ctr" fontAlgn="base">
              <a:spcBef>
                <a:spcPct val="0"/>
              </a:spcBef>
              <a:spcAft>
                <a:spcPct val="0"/>
              </a:spcAft>
            </a:pPr>
            <a:r>
              <a:rPr lang="en-US" sz="1800" b="1" smtClean="0">
                <a:solidFill>
                  <a:srgbClr val="FFFFFF"/>
                </a:solidFill>
              </a:rPr>
              <a:t>Relative to All Deaths (%)</a:t>
            </a:r>
          </a:p>
        </p:txBody>
      </p:sp>
      <p:sp>
        <p:nvSpPr>
          <p:cNvPr id="75781" name="Text Box 6"/>
          <p:cNvSpPr txBox="1">
            <a:spLocks noChangeArrowheads="1"/>
          </p:cNvSpPr>
          <p:nvPr/>
        </p:nvSpPr>
        <p:spPr bwMode="auto">
          <a:xfrm>
            <a:off x="2730495" y="5577096"/>
            <a:ext cx="701686" cy="37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177" tIns="46589" rIns="93177" bIns="4658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pPr>
            <a:r>
              <a:rPr lang="en-US" sz="1800" b="1" smtClean="0">
                <a:solidFill>
                  <a:srgbClr val="FFFFFF"/>
                </a:solidFill>
              </a:rPr>
              <a:t>1995</a:t>
            </a:r>
          </a:p>
        </p:txBody>
      </p:sp>
      <p:sp>
        <p:nvSpPr>
          <p:cNvPr id="75782" name="Text Box 7"/>
          <p:cNvSpPr txBox="1">
            <a:spLocks noChangeArrowheads="1"/>
          </p:cNvSpPr>
          <p:nvPr/>
        </p:nvSpPr>
        <p:spPr bwMode="auto">
          <a:xfrm>
            <a:off x="6846888" y="1894096"/>
            <a:ext cx="2054268"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5000"/>
              </a:spcAft>
            </a:pPr>
            <a:r>
              <a:rPr lang="en-US" sz="1600" b="1" smtClean="0">
                <a:solidFill>
                  <a:srgbClr val="FFFFFF"/>
                </a:solidFill>
              </a:rPr>
              <a:t>State inmates</a:t>
            </a:r>
          </a:p>
          <a:p>
            <a:pPr fontAlgn="base">
              <a:spcBef>
                <a:spcPct val="0"/>
              </a:spcBef>
              <a:spcAft>
                <a:spcPct val="5000"/>
              </a:spcAft>
            </a:pPr>
            <a:r>
              <a:rPr lang="en-US" sz="1600" b="1" smtClean="0">
                <a:solidFill>
                  <a:srgbClr val="FFFFFF"/>
                </a:solidFill>
              </a:rPr>
              <a:t>General population</a:t>
            </a:r>
            <a:endParaRPr lang="en-US" sz="1400" b="1" smtClean="0">
              <a:solidFill>
                <a:srgbClr val="FFFFFF"/>
              </a:solidFill>
            </a:endParaRPr>
          </a:p>
        </p:txBody>
      </p:sp>
      <p:sp>
        <p:nvSpPr>
          <p:cNvPr id="75783" name="Text Box 17"/>
          <p:cNvSpPr txBox="1">
            <a:spLocks noChangeArrowheads="1"/>
          </p:cNvSpPr>
          <p:nvPr/>
        </p:nvSpPr>
        <p:spPr bwMode="auto">
          <a:xfrm>
            <a:off x="2068023" y="2235201"/>
            <a:ext cx="839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FFFFF"/>
                </a:solidFill>
              </a:rPr>
              <a:t>34.2%</a:t>
            </a:r>
          </a:p>
        </p:txBody>
      </p:sp>
      <p:sp>
        <p:nvSpPr>
          <p:cNvPr id="75784" name="Text Box 20"/>
          <p:cNvSpPr txBox="1">
            <a:spLocks noChangeArrowheads="1"/>
          </p:cNvSpPr>
          <p:nvPr/>
        </p:nvSpPr>
        <p:spPr bwMode="auto">
          <a:xfrm>
            <a:off x="3220548" y="4341813"/>
            <a:ext cx="839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FFFFF"/>
                </a:solidFill>
              </a:rPr>
              <a:t>10.2%</a:t>
            </a:r>
          </a:p>
        </p:txBody>
      </p:sp>
      <p:sp>
        <p:nvSpPr>
          <p:cNvPr id="75785" name="Text Box 32"/>
          <p:cNvSpPr txBox="1">
            <a:spLocks noChangeArrowheads="1"/>
          </p:cNvSpPr>
          <p:nvPr/>
        </p:nvSpPr>
        <p:spPr bwMode="auto">
          <a:xfrm>
            <a:off x="6577008" y="5575508"/>
            <a:ext cx="701686" cy="37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177" tIns="46589" rIns="93177" bIns="4658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pPr>
            <a:r>
              <a:rPr lang="en-US" sz="1800" b="1" smtClean="0">
                <a:solidFill>
                  <a:srgbClr val="FFFFFF"/>
                </a:solidFill>
              </a:rPr>
              <a:t>2008</a:t>
            </a:r>
          </a:p>
        </p:txBody>
      </p:sp>
      <p:sp>
        <p:nvSpPr>
          <p:cNvPr id="75786" name="Text Box 34"/>
          <p:cNvSpPr txBox="1">
            <a:spLocks noChangeArrowheads="1"/>
          </p:cNvSpPr>
          <p:nvPr/>
        </p:nvSpPr>
        <p:spPr bwMode="auto">
          <a:xfrm>
            <a:off x="6051749" y="4949826"/>
            <a:ext cx="7108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FFFFF"/>
                </a:solidFill>
              </a:rPr>
              <a:t>3.5%</a:t>
            </a:r>
          </a:p>
        </p:txBody>
      </p:sp>
      <p:sp>
        <p:nvSpPr>
          <p:cNvPr id="75787" name="Text Box 35"/>
          <p:cNvSpPr txBox="1">
            <a:spLocks noChangeArrowheads="1"/>
          </p:cNvSpPr>
          <p:nvPr/>
        </p:nvSpPr>
        <p:spPr bwMode="auto">
          <a:xfrm>
            <a:off x="7078862" y="4948238"/>
            <a:ext cx="7108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FFFFF"/>
                </a:solidFill>
              </a:rPr>
              <a:t>3.4%</a:t>
            </a:r>
          </a:p>
        </p:txBody>
      </p:sp>
      <p:sp>
        <p:nvSpPr>
          <p:cNvPr id="75788" name="Rectangle 36"/>
          <p:cNvSpPr>
            <a:spLocks noChangeArrowheads="1"/>
          </p:cNvSpPr>
          <p:nvPr/>
        </p:nvSpPr>
        <p:spPr bwMode="invGray">
          <a:xfrm>
            <a:off x="179492" y="6229558"/>
            <a:ext cx="8607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fontAlgn="base" hangingPunct="0">
              <a:spcBef>
                <a:spcPct val="0"/>
              </a:spcBef>
              <a:spcAft>
                <a:spcPct val="0"/>
              </a:spcAft>
            </a:pPr>
            <a:r>
              <a:rPr lang="en-US" sz="1400" smtClean="0">
                <a:solidFill>
                  <a:srgbClr val="FFFFFF"/>
                </a:solidFill>
                <a:latin typeface="Arial" charset="0"/>
                <a:ea typeface="ＭＳ Ｐゴシック" charset="0"/>
                <a:cs typeface="ＭＳ Ｐゴシック" charset="0"/>
              </a:rPr>
              <a:t>Maruschak LM. </a:t>
            </a:r>
            <a:r>
              <a:rPr lang="en-US" sz="1400" i="1" smtClean="0">
                <a:solidFill>
                  <a:srgbClr val="FFFFFF"/>
                </a:solidFill>
                <a:latin typeface="Arial" charset="0"/>
                <a:ea typeface="ＭＳ Ｐゴシック" charset="0"/>
                <a:cs typeface="ＭＳ Ｐゴシック" charset="0"/>
              </a:rPr>
              <a:t>Bur Justice Stat Bull</a:t>
            </a:r>
            <a:r>
              <a:rPr lang="en-US" sz="1400" smtClean="0">
                <a:solidFill>
                  <a:srgbClr val="FFFFFF"/>
                </a:solidFill>
                <a:latin typeface="Arial" charset="0"/>
                <a:ea typeface="ＭＳ Ｐゴシック" charset="0"/>
                <a:cs typeface="ＭＳ Ｐゴシック" charset="0"/>
              </a:rPr>
              <a:t>. December 2009.</a:t>
            </a:r>
          </a:p>
          <a:p>
            <a:pPr eaLnBrk="0" fontAlgn="base" hangingPunct="0">
              <a:spcBef>
                <a:spcPct val="0"/>
              </a:spcBef>
              <a:spcAft>
                <a:spcPct val="0"/>
              </a:spcAft>
            </a:pPr>
            <a:r>
              <a:rPr lang="en-US" sz="1400" smtClean="0">
                <a:solidFill>
                  <a:srgbClr val="FFFFFF"/>
                </a:solidFill>
                <a:latin typeface="Arial" charset="0"/>
                <a:ea typeface="ＭＳ Ｐゴシック" charset="0"/>
                <a:cs typeface="ＭＳ Ｐゴシック" charset="0"/>
              </a:rPr>
              <a:t>Available at: http://bjs.ojp.usdoj.gov/content/pub/pdf/hivp08.pdf.</a:t>
            </a:r>
          </a:p>
        </p:txBody>
      </p:sp>
      <p:sp>
        <p:nvSpPr>
          <p:cNvPr id="75789" name="Rectangle 37"/>
          <p:cNvSpPr>
            <a:spLocks noChangeAspect="1" noChangeArrowheads="1"/>
          </p:cNvSpPr>
          <p:nvPr/>
        </p:nvSpPr>
        <p:spPr bwMode="invGray">
          <a:xfrm>
            <a:off x="6723064" y="1864477"/>
            <a:ext cx="185948" cy="369974"/>
          </a:xfrm>
          <a:prstGeom prst="rect">
            <a:avLst/>
          </a:prstGeom>
          <a:solidFill>
            <a:srgbClr val="CC99FF"/>
          </a:solidFill>
          <a:ln w="9525">
            <a:solidFill>
              <a:schemeClr val="tx1"/>
            </a:solidFill>
            <a:miter lim="800000"/>
            <a:headEnd/>
            <a:tailEnd/>
          </a:ln>
        </p:spPr>
        <p:txBody>
          <a:bodyPr wrap="none" lIns="92075" tIns="46038" rIns="92075" bIns="46038" anchor="ctr">
            <a:spAutoFit/>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5790" name="Rectangle 38"/>
          <p:cNvSpPr>
            <a:spLocks noChangeAspect="1" noChangeArrowheads="1"/>
          </p:cNvSpPr>
          <p:nvPr/>
        </p:nvSpPr>
        <p:spPr bwMode="invGray">
          <a:xfrm>
            <a:off x="6721475" y="2129590"/>
            <a:ext cx="185948" cy="369974"/>
          </a:xfrm>
          <a:prstGeom prst="rect">
            <a:avLst/>
          </a:prstGeom>
          <a:solidFill>
            <a:srgbClr val="FF9900"/>
          </a:solidFill>
          <a:ln w="9525">
            <a:solidFill>
              <a:schemeClr val="tx1"/>
            </a:solidFill>
            <a:miter lim="800000"/>
            <a:headEnd/>
            <a:tailEnd/>
          </a:ln>
        </p:spPr>
        <p:txBody>
          <a:bodyPr wrap="none" lIns="92075" tIns="46038" rIns="92075" bIns="46038" anchor="ctr">
            <a:spAutoFit/>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5791" name="Text Box 39"/>
          <p:cNvSpPr txBox="1">
            <a:spLocks noChangeArrowheads="1"/>
          </p:cNvSpPr>
          <p:nvPr/>
        </p:nvSpPr>
        <p:spPr bwMode="invGray">
          <a:xfrm>
            <a:off x="4254024" y="2924175"/>
            <a:ext cx="1263016" cy="77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b="1" smtClean="0">
                <a:solidFill>
                  <a:srgbClr val="FFFFFF"/>
                </a:solidFill>
              </a:rPr>
              <a:t>HAART</a:t>
            </a:r>
          </a:p>
          <a:p>
            <a:pPr algn="ctr" eaLnBrk="1" fontAlgn="base" hangingPunct="1">
              <a:spcBef>
                <a:spcPct val="0"/>
              </a:spcBef>
              <a:spcAft>
                <a:spcPct val="0"/>
              </a:spcAft>
            </a:pPr>
            <a:r>
              <a:rPr lang="en-US" sz="2000" b="1" smtClean="0">
                <a:solidFill>
                  <a:srgbClr val="FFFFFF"/>
                </a:solidFill>
              </a:rPr>
              <a:t>(1996)</a:t>
            </a:r>
          </a:p>
        </p:txBody>
      </p:sp>
      <p:sp>
        <p:nvSpPr>
          <p:cNvPr id="75792" name="Line 40"/>
          <p:cNvSpPr>
            <a:spLocks noChangeShapeType="1"/>
          </p:cNvSpPr>
          <p:nvPr/>
        </p:nvSpPr>
        <p:spPr bwMode="invGray">
          <a:xfrm>
            <a:off x="4351338" y="3638550"/>
            <a:ext cx="3657600" cy="0"/>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spAutoFit/>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Overview of opioid addiction world &amp; U.S.</a:t>
            </a:r>
          </a:p>
          <a:p>
            <a:r>
              <a:rPr lang="en-US" dirty="0" smtClean="0"/>
              <a:t>Overview of coalescing epidemics in U.S.: Opioid addiction, HIV and the CJS</a:t>
            </a:r>
          </a:p>
          <a:p>
            <a:r>
              <a:rPr lang="en-US" dirty="0" smtClean="0"/>
              <a:t>MAT to treat opioid addiction and improve HIV outcomes </a:t>
            </a:r>
          </a:p>
          <a:p>
            <a:r>
              <a:rPr lang="en-US" dirty="0" smtClean="0"/>
              <a:t>XR-NTX as a possible way to improve HIV treatment outcomes and reduce relapse </a:t>
            </a:r>
            <a:endParaRPr lang="en-US" dirty="0"/>
          </a:p>
        </p:txBody>
      </p:sp>
    </p:spTree>
    <p:extLst>
      <p:ext uri="{BB962C8B-B14F-4D97-AF65-F5344CB8AC3E}">
        <p14:creationId xmlns:p14="http://schemas.microsoft.com/office/powerpoint/2010/main" val="2150715625"/>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AutoShape 2"/>
          <p:cNvSpPr>
            <a:spLocks noGrp="1" noChangeArrowheads="1"/>
          </p:cNvSpPr>
          <p:nvPr>
            <p:ph type="title"/>
          </p:nvPr>
        </p:nvSpPr>
        <p:spPr>
          <a:xfrm>
            <a:off x="457200" y="-228600"/>
            <a:ext cx="8229600" cy="1143000"/>
          </a:xfrm>
        </p:spPr>
        <p:txBody>
          <a:bodyPr/>
          <a:lstStyle/>
          <a:p>
            <a:pPr eaLnBrk="1" hangingPunct="1"/>
            <a:r>
              <a:rPr lang="en-US" sz="4000">
                <a:latin typeface="Arial" charset="0"/>
                <a:ea typeface="ＭＳ Ｐゴシック" charset="0"/>
                <a:cs typeface="ＭＳ Ｐゴシック" charset="0"/>
              </a:rPr>
              <a:t>The Revolving Door…</a:t>
            </a:r>
          </a:p>
        </p:txBody>
      </p:sp>
      <p:sp>
        <p:nvSpPr>
          <p:cNvPr id="77826" name="Rectangle 3"/>
          <p:cNvSpPr>
            <a:spLocks noGrp="1" noChangeArrowheads="1"/>
          </p:cNvSpPr>
          <p:nvPr>
            <p:ph sz="half" idx="1"/>
          </p:nvPr>
        </p:nvSpPr>
        <p:spPr>
          <a:xfrm>
            <a:off x="457200" y="1371600"/>
            <a:ext cx="3886200" cy="3733800"/>
          </a:xfrm>
        </p:spPr>
        <p:txBody>
          <a:bodyPr/>
          <a:lstStyle/>
          <a:p>
            <a:pPr eaLnBrk="1" hangingPunct="1"/>
            <a:r>
              <a:rPr lang="en-US" sz="2400" u="sng" dirty="0">
                <a:solidFill>
                  <a:schemeClr val="tx2"/>
                </a:solidFill>
                <a:latin typeface="Arial" charset="0"/>
                <a:ea typeface="ＭＳ Ｐゴシック" charset="0"/>
                <a:cs typeface="ＭＳ Ｐゴシック" charset="0"/>
              </a:rPr>
              <a:t>97% of prisoners will eventually be released to the community </a:t>
            </a:r>
          </a:p>
          <a:p>
            <a:pPr eaLnBrk="1" hangingPunct="1">
              <a:buFontTx/>
              <a:buNone/>
            </a:pPr>
            <a:r>
              <a:rPr lang="en-US" sz="2400" dirty="0">
                <a:latin typeface="Arial" charset="0"/>
                <a:ea typeface="ＭＳ Ｐゴシック" charset="0"/>
                <a:cs typeface="ＭＳ Ｐゴシック" charset="0"/>
              </a:rPr>
              <a:t>	</a:t>
            </a:r>
            <a:r>
              <a:rPr lang="en-US" sz="2400" u="sng" dirty="0">
                <a:solidFill>
                  <a:srgbClr val="FFFF00"/>
                </a:solidFill>
                <a:latin typeface="Arial" charset="0"/>
                <a:ea typeface="ＭＳ Ｐゴシック" charset="0"/>
                <a:cs typeface="ＭＳ Ｐゴシック" charset="0"/>
              </a:rPr>
              <a:t>(10 million /year)</a:t>
            </a:r>
          </a:p>
          <a:p>
            <a:pPr eaLnBrk="1" hangingPunct="1"/>
            <a:r>
              <a:rPr lang="en-US" sz="2400" dirty="0" smtClean="0">
                <a:latin typeface="Arial" charset="0"/>
                <a:ea typeface="ＭＳ Ｐゴシック" charset="0"/>
                <a:cs typeface="ＭＳ Ｐゴシック" charset="0"/>
              </a:rPr>
              <a:t>16% </a:t>
            </a:r>
            <a:r>
              <a:rPr lang="en-US" sz="2400" dirty="0">
                <a:latin typeface="Arial" charset="0"/>
                <a:ea typeface="ＭＳ Ｐゴシック" charset="0"/>
                <a:cs typeface="ＭＳ Ｐゴシック" charset="0"/>
              </a:rPr>
              <a:t>of HIV+ prisoners released yearly </a:t>
            </a:r>
          </a:p>
          <a:p>
            <a:pPr eaLnBrk="1" hangingPunct="1"/>
            <a:r>
              <a:rPr lang="en-US" sz="2400" dirty="0">
                <a:latin typeface="Arial" charset="0"/>
                <a:ea typeface="ＭＳ Ｐゴシック" charset="0"/>
                <a:cs typeface="ＭＳ Ｐゴシック" charset="0"/>
              </a:rPr>
              <a:t>Most reenter society  after &lt;2 years of incarceration</a:t>
            </a:r>
          </a:p>
          <a:p>
            <a:pPr eaLnBrk="1" hangingPunct="1"/>
            <a:r>
              <a:rPr lang="en-US" sz="2400" dirty="0">
                <a:latin typeface="Arial" charset="0"/>
                <a:ea typeface="ＭＳ Ｐゴシック" charset="0"/>
                <a:cs typeface="ＭＳ Ｐゴシック" charset="0"/>
              </a:rPr>
              <a:t>60% </a:t>
            </a:r>
            <a:r>
              <a:rPr lang="en-US" sz="2400" dirty="0" err="1">
                <a:latin typeface="Arial" charset="0"/>
                <a:ea typeface="ＭＳ Ｐゴシック" charset="0"/>
                <a:cs typeface="ＭＳ Ｐゴシック" charset="0"/>
              </a:rPr>
              <a:t>reincarcerated</a:t>
            </a:r>
            <a:endParaRPr lang="en-US" sz="2400" dirty="0">
              <a:latin typeface="Arial" charset="0"/>
              <a:ea typeface="ＭＳ Ｐゴシック" charset="0"/>
              <a:cs typeface="ＭＳ Ｐゴシック" charset="0"/>
            </a:endParaRPr>
          </a:p>
          <a:p>
            <a:pPr eaLnBrk="1" hangingPunct="1">
              <a:buFont typeface="Wingdings" charset="0"/>
              <a:buNone/>
            </a:pPr>
            <a:endParaRPr lang="en-US" sz="1200" dirty="0">
              <a:latin typeface="Arial" charset="0"/>
              <a:ea typeface="ＭＳ Ｐゴシック" charset="0"/>
              <a:cs typeface="ＭＳ Ｐゴシック" charset="0"/>
            </a:endParaRPr>
          </a:p>
          <a:p>
            <a:pPr eaLnBrk="1" hangingPunct="1">
              <a:buFont typeface="Wingdings" charset="0"/>
              <a:buNone/>
            </a:pPr>
            <a:endParaRPr lang="en-US" sz="1200" dirty="0">
              <a:latin typeface="Arial" charset="0"/>
              <a:ea typeface="ＭＳ Ｐゴシック" charset="0"/>
              <a:cs typeface="ＭＳ Ｐゴシック" charset="0"/>
            </a:endParaRPr>
          </a:p>
        </p:txBody>
      </p:sp>
      <p:pic>
        <p:nvPicPr>
          <p:cNvPr id="77827"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5479" b="-5479"/>
          <a:stretch>
            <a:fillRect/>
          </a:stretch>
        </p:blipFill>
        <p:spPr>
          <a:xfrm>
            <a:off x="4648200" y="1067008"/>
            <a:ext cx="4038600" cy="4525963"/>
          </a:xfrm>
        </p:spPr>
      </p:pic>
      <p:sp>
        <p:nvSpPr>
          <p:cNvPr id="77828" name="TextBox 6"/>
          <p:cNvSpPr txBox="1">
            <a:spLocks noChangeArrowheads="1"/>
          </p:cNvSpPr>
          <p:nvPr/>
        </p:nvSpPr>
        <p:spPr bwMode="auto">
          <a:xfrm>
            <a:off x="1219200" y="5943600"/>
            <a:ext cx="7391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buFont typeface="Arial" charset="0"/>
              <a:buAutoNum type="arabicPeriod"/>
            </a:pPr>
            <a:r>
              <a:rPr lang="en-US" sz="1400" smtClean="0">
                <a:solidFill>
                  <a:srgbClr val="FFFFFF"/>
                </a:solidFill>
              </a:rPr>
              <a:t>The Report of the Re-Entry Policy Council.</a:t>
            </a:r>
            <a:r>
              <a:rPr lang="en-US" sz="1400" smtClean="0">
                <a:solidFill>
                  <a:srgbClr val="FFFFFF"/>
                </a:solidFill>
                <a:hlinkClick r:id="rId3"/>
              </a:rPr>
              <a:t>www.re-entrypolicy.org</a:t>
            </a:r>
            <a:endParaRPr lang="en-US" sz="1400" smtClean="0">
              <a:solidFill>
                <a:srgbClr val="FFFFFF"/>
              </a:solidFill>
            </a:endParaRPr>
          </a:p>
          <a:p>
            <a:pPr eaLnBrk="1" fontAlgn="base" hangingPunct="1">
              <a:spcBef>
                <a:spcPct val="0"/>
              </a:spcBef>
              <a:spcAft>
                <a:spcPct val="0"/>
              </a:spcAft>
              <a:buFont typeface="Arial" charset="0"/>
              <a:buAutoNum type="arabicPeriod"/>
            </a:pPr>
            <a:r>
              <a:rPr lang="en-US" sz="1400" smtClean="0">
                <a:solidFill>
                  <a:srgbClr val="FFFFFF"/>
                </a:solidFill>
              </a:rPr>
              <a:t>Beck et al. BJS, US Dept of Justice; 1989, 1999.</a:t>
            </a:r>
          </a:p>
          <a:p>
            <a:pPr eaLnBrk="1" fontAlgn="base" hangingPunct="1">
              <a:spcBef>
                <a:spcPct val="0"/>
              </a:spcBef>
              <a:spcAft>
                <a:spcPct val="0"/>
              </a:spcAft>
              <a:buFont typeface="Arial" charset="0"/>
              <a:buAutoNum type="arabicPeriod"/>
            </a:pPr>
            <a:r>
              <a:rPr lang="en-US" sz="1400" smtClean="0">
                <a:solidFill>
                  <a:srgbClr val="FFFFFF"/>
                </a:solidFill>
              </a:rPr>
              <a:t>Bonczar T. BJS, US Dept of Justice; 2003.</a:t>
            </a:r>
          </a:p>
        </p:txBody>
      </p:sp>
    </p:spTree>
    <p:extLst>
      <p:ext uri="{BB962C8B-B14F-4D97-AF65-F5344CB8AC3E}">
        <p14:creationId xmlns:p14="http://schemas.microsoft.com/office/powerpoint/2010/main" val="4097785575"/>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2"/>
          <p:cNvSpPr>
            <a:spLocks noChangeArrowheads="1"/>
          </p:cNvSpPr>
          <p:nvPr/>
        </p:nvSpPr>
        <p:spPr bwMode="auto">
          <a:xfrm>
            <a:off x="179388" y="1871663"/>
            <a:ext cx="4351337" cy="4292600"/>
          </a:xfrm>
          <a:prstGeom prst="rect">
            <a:avLst/>
          </a:prstGeom>
          <a:solidFill>
            <a:srgbClr val="000044"/>
          </a:solidFill>
          <a:ln w="9525">
            <a:solidFill>
              <a:srgbClr val="808080"/>
            </a:solidFill>
            <a:miter lim="800000"/>
            <a:headEnd/>
            <a:tailEnd/>
          </a:ln>
        </p:spPr>
        <p:txBody>
          <a:bodyPr wrap="none" lIns="93177" tIns="46589" rIns="93177" bIns="46589" anchor="ctr">
            <a:prstTxWarp prst="textNoShape">
              <a:avLst/>
            </a:prstTxWarp>
          </a:bodyPr>
          <a:lstStyle/>
          <a:p>
            <a:pPr algn="ctr" defTabSz="914400" eaLnBrk="0" fontAlgn="base" hangingPunct="0">
              <a:spcBef>
                <a:spcPct val="0"/>
              </a:spcBef>
              <a:spcAft>
                <a:spcPct val="0"/>
              </a:spcAft>
            </a:pPr>
            <a:endParaRPr lang="en-US" sz="3200">
              <a:solidFill>
                <a:srgbClr val="000000"/>
              </a:solidFill>
              <a:latin typeface="Times New Roman" charset="0"/>
            </a:endParaRPr>
          </a:p>
        </p:txBody>
      </p:sp>
      <p:sp>
        <p:nvSpPr>
          <p:cNvPr id="117765" name="Rectangle 3"/>
          <p:cNvSpPr>
            <a:spLocks noChangeArrowheads="1"/>
          </p:cNvSpPr>
          <p:nvPr/>
        </p:nvSpPr>
        <p:spPr bwMode="auto">
          <a:xfrm>
            <a:off x="4613275" y="1870075"/>
            <a:ext cx="4351338" cy="4292600"/>
          </a:xfrm>
          <a:prstGeom prst="rect">
            <a:avLst/>
          </a:prstGeom>
          <a:solidFill>
            <a:srgbClr val="000044"/>
          </a:solidFill>
          <a:ln w="9525">
            <a:solidFill>
              <a:srgbClr val="808080"/>
            </a:solidFill>
            <a:miter lim="800000"/>
            <a:headEnd/>
            <a:tailEnd/>
          </a:ln>
        </p:spPr>
        <p:txBody>
          <a:bodyPr wrap="none" lIns="93177" tIns="46589" rIns="93177" bIns="46589" anchor="ctr">
            <a:prstTxWarp prst="textNoShape">
              <a:avLst/>
            </a:prstTxWarp>
          </a:bodyPr>
          <a:lstStyle/>
          <a:p>
            <a:pPr algn="ctr" defTabSz="914400" eaLnBrk="0" fontAlgn="base" hangingPunct="0">
              <a:spcBef>
                <a:spcPct val="0"/>
              </a:spcBef>
              <a:spcAft>
                <a:spcPct val="0"/>
              </a:spcAft>
            </a:pPr>
            <a:endParaRPr lang="en-US" sz="3200">
              <a:solidFill>
                <a:srgbClr val="000000"/>
              </a:solidFill>
              <a:latin typeface="Times New Roman" charset="0"/>
            </a:endParaRPr>
          </a:p>
        </p:txBody>
      </p:sp>
      <p:sp>
        <p:nvSpPr>
          <p:cNvPr id="117766" name="Rectangle 4"/>
          <p:cNvSpPr>
            <a:spLocks noGrp="1" noChangeArrowheads="1"/>
          </p:cNvSpPr>
          <p:nvPr>
            <p:ph type="title"/>
          </p:nvPr>
        </p:nvSpPr>
        <p:spPr>
          <a:xfrm>
            <a:off x="179388" y="157163"/>
            <a:ext cx="8785225" cy="1125537"/>
          </a:xfrm>
        </p:spPr>
        <p:txBody>
          <a:bodyPr/>
          <a:lstStyle/>
          <a:p>
            <a:r>
              <a:rPr lang="en-US" b="1" dirty="0" smtClean="0">
                <a:solidFill>
                  <a:srgbClr val="FFCC66"/>
                </a:solidFill>
                <a:ea typeface="ＭＳ Ｐゴシック" charset="-128"/>
                <a:cs typeface="ＭＳ Ｐゴシック" charset="-128"/>
              </a:rPr>
              <a:t>HIV Treatment Outcomes During and After Incarceration</a:t>
            </a:r>
          </a:p>
        </p:txBody>
      </p:sp>
      <p:graphicFrame>
        <p:nvGraphicFramePr>
          <p:cNvPr id="117762" name="Object 2"/>
          <p:cNvGraphicFramePr>
            <a:graphicFrameLocks noChangeAspect="1"/>
          </p:cNvGraphicFramePr>
          <p:nvPr/>
        </p:nvGraphicFramePr>
        <p:xfrm>
          <a:off x="0" y="1516063"/>
          <a:ext cx="4537075" cy="4398962"/>
        </p:xfrm>
        <a:graphic>
          <a:graphicData uri="http://schemas.openxmlformats.org/presentationml/2006/ole">
            <mc:AlternateContent xmlns:mc="http://schemas.openxmlformats.org/markup-compatibility/2006">
              <mc:Choice xmlns:v="urn:schemas-microsoft-com:vml" Requires="v">
                <p:oleObj spid="_x0000_s41037" name="Chart" r:id="rId4" imgW="5676900" imgH="5499100" progId="MSGraph.Chart.8">
                  <p:embed followColorScheme="full"/>
                </p:oleObj>
              </mc:Choice>
              <mc:Fallback>
                <p:oleObj name="Chart" r:id="rId4" imgW="5676900" imgH="5499100"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16063"/>
                        <a:ext cx="4537075" cy="439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7767" name="Text Box 6"/>
          <p:cNvSpPr txBox="1">
            <a:spLocks noChangeArrowheads="1"/>
          </p:cNvSpPr>
          <p:nvPr/>
        </p:nvSpPr>
        <p:spPr bwMode="auto">
          <a:xfrm rot="-5400000">
            <a:off x="-983456" y="3512344"/>
            <a:ext cx="2665413" cy="339725"/>
          </a:xfrm>
          <a:prstGeom prst="rect">
            <a:avLst/>
          </a:prstGeom>
          <a:noFill/>
          <a:ln w="9525">
            <a:noFill/>
            <a:miter lim="800000"/>
            <a:headEnd/>
            <a:tailEnd/>
          </a:ln>
        </p:spPr>
        <p:txBody>
          <a:bodyPr wrap="none" lIns="93177" tIns="46589" rIns="93177" bIns="46589">
            <a:prstTxWarp prst="textNoShape">
              <a:avLst/>
            </a:prstTxWarp>
            <a:spAutoFit/>
          </a:bodyPr>
          <a:lstStyle/>
          <a:p>
            <a:pPr algn="ctr" defTabSz="914400" eaLnBrk="0" fontAlgn="base" hangingPunct="0">
              <a:spcBef>
                <a:spcPct val="0"/>
              </a:spcBef>
              <a:spcAft>
                <a:spcPct val="0"/>
              </a:spcAft>
            </a:pPr>
            <a:r>
              <a:rPr lang="en-US" sz="1600" b="1">
                <a:solidFill>
                  <a:srgbClr val="FFFFFF"/>
                </a:solidFill>
                <a:latin typeface="Times New Roman" charset="0"/>
              </a:rPr>
              <a:t>Change (log</a:t>
            </a:r>
            <a:r>
              <a:rPr lang="en-US" sz="1600" b="1" baseline="-25000">
                <a:solidFill>
                  <a:srgbClr val="FFFFFF"/>
                </a:solidFill>
                <a:latin typeface="Times New Roman" charset="0"/>
              </a:rPr>
              <a:t>10</a:t>
            </a:r>
            <a:r>
              <a:rPr lang="en-US" sz="1600" b="1">
                <a:solidFill>
                  <a:srgbClr val="FFFFFF"/>
                </a:solidFill>
                <a:latin typeface="Times New Roman" charset="0"/>
              </a:rPr>
              <a:t> copies/mL)</a:t>
            </a:r>
          </a:p>
        </p:txBody>
      </p:sp>
      <p:sp>
        <p:nvSpPr>
          <p:cNvPr id="117768" name="Text Box 7"/>
          <p:cNvSpPr txBox="1">
            <a:spLocks noChangeArrowheads="1"/>
          </p:cNvSpPr>
          <p:nvPr/>
        </p:nvSpPr>
        <p:spPr bwMode="auto">
          <a:xfrm>
            <a:off x="1427163" y="5005388"/>
            <a:ext cx="655637" cy="339725"/>
          </a:xfrm>
          <a:prstGeom prst="rect">
            <a:avLst/>
          </a:prstGeom>
          <a:noFill/>
          <a:ln w="9525">
            <a:noFill/>
            <a:miter lim="800000"/>
            <a:headEnd/>
            <a:tailEnd/>
          </a:ln>
        </p:spPr>
        <p:txBody>
          <a:bodyPr wrap="none" lIns="93177" tIns="46589" rIns="93177" bIns="46589">
            <a:prstTxWarp prst="textNoShape">
              <a:avLst/>
            </a:prstTxWarp>
            <a:spAutoFit/>
          </a:bodyPr>
          <a:lstStyle/>
          <a:p>
            <a:pPr algn="ctr" defTabSz="914400" eaLnBrk="0" fontAlgn="base" hangingPunct="0">
              <a:spcBef>
                <a:spcPct val="0"/>
              </a:spcBef>
              <a:spcAft>
                <a:spcPct val="0"/>
              </a:spcAft>
            </a:pPr>
            <a:r>
              <a:rPr lang="en-US" sz="1600" b="1" dirty="0">
                <a:solidFill>
                  <a:srgbClr val="FFFFFF"/>
                </a:solidFill>
                <a:latin typeface="Arial"/>
                <a:cs typeface="Arial"/>
              </a:rPr>
              <a:t>-1.04</a:t>
            </a:r>
          </a:p>
        </p:txBody>
      </p:sp>
      <p:sp>
        <p:nvSpPr>
          <p:cNvPr id="122889" name="Text Box 8"/>
          <p:cNvSpPr txBox="1">
            <a:spLocks noChangeArrowheads="1"/>
          </p:cNvSpPr>
          <p:nvPr/>
        </p:nvSpPr>
        <p:spPr bwMode="auto">
          <a:xfrm>
            <a:off x="1352550" y="1506538"/>
            <a:ext cx="2655888" cy="463550"/>
          </a:xfrm>
          <a:prstGeom prst="rect">
            <a:avLst/>
          </a:prstGeom>
          <a:noFill/>
          <a:ln w="9525">
            <a:noFill/>
            <a:miter lim="800000"/>
            <a:headEnd/>
            <a:tailEnd/>
          </a:ln>
        </p:spPr>
        <p:txBody>
          <a:bodyPr wrap="none" lIns="93177" tIns="46589" rIns="93177" bIns="46589">
            <a:prstTxWarp prst="textNoShape">
              <a:avLst/>
            </a:prstTxWarp>
            <a:spAutoFit/>
          </a:bodyPr>
          <a:lstStyle/>
          <a:p>
            <a:pPr algn="ctr" defTabSz="914400" eaLnBrk="0" fontAlgn="base" hangingPunct="0">
              <a:spcBef>
                <a:spcPct val="0"/>
              </a:spcBef>
              <a:spcAft>
                <a:spcPct val="0"/>
              </a:spcAft>
            </a:pPr>
            <a:r>
              <a:rPr lang="en-US" sz="2400" b="1">
                <a:solidFill>
                  <a:srgbClr val="FFFFFF"/>
                </a:solidFill>
                <a:latin typeface="Arial" charset="0"/>
              </a:rPr>
              <a:t>HIV RNA Change</a:t>
            </a:r>
          </a:p>
        </p:txBody>
      </p:sp>
      <p:sp>
        <p:nvSpPr>
          <p:cNvPr id="117770" name="Text Box 10"/>
          <p:cNvSpPr txBox="1">
            <a:spLocks noChangeArrowheads="1"/>
          </p:cNvSpPr>
          <p:nvPr/>
        </p:nvSpPr>
        <p:spPr bwMode="auto">
          <a:xfrm>
            <a:off x="3097213" y="2057400"/>
            <a:ext cx="708025" cy="339725"/>
          </a:xfrm>
          <a:prstGeom prst="rect">
            <a:avLst/>
          </a:prstGeom>
          <a:noFill/>
          <a:ln w="9525">
            <a:noFill/>
            <a:miter lim="800000"/>
            <a:headEnd/>
            <a:tailEnd/>
          </a:ln>
        </p:spPr>
        <p:txBody>
          <a:bodyPr wrap="none" lIns="93177" tIns="46589" rIns="93177" bIns="46589">
            <a:prstTxWarp prst="textNoShape">
              <a:avLst/>
            </a:prstTxWarp>
            <a:spAutoFit/>
          </a:bodyPr>
          <a:lstStyle/>
          <a:p>
            <a:pPr algn="ctr" defTabSz="914400" eaLnBrk="0" fontAlgn="base" hangingPunct="0">
              <a:spcBef>
                <a:spcPct val="0"/>
              </a:spcBef>
              <a:spcAft>
                <a:spcPct val="0"/>
              </a:spcAft>
            </a:pPr>
            <a:r>
              <a:rPr lang="en-US" sz="1600" b="1" cap="all">
                <a:solidFill>
                  <a:srgbClr val="FFFFFF"/>
                </a:solidFill>
                <a:latin typeface="Arial"/>
              </a:rPr>
              <a:t>+1.14</a:t>
            </a:r>
          </a:p>
        </p:txBody>
      </p:sp>
      <p:sp>
        <p:nvSpPr>
          <p:cNvPr id="117771" name="Text Box 11"/>
          <p:cNvSpPr txBox="1">
            <a:spLocks noChangeArrowheads="1"/>
          </p:cNvSpPr>
          <p:nvPr/>
        </p:nvSpPr>
        <p:spPr bwMode="auto">
          <a:xfrm>
            <a:off x="1216025" y="5446713"/>
            <a:ext cx="993775" cy="58420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1600" b="1" cap="all">
                <a:solidFill>
                  <a:srgbClr val="FFFFFF"/>
                </a:solidFill>
                <a:latin typeface="Arial"/>
              </a:rPr>
              <a:t>DURING</a:t>
            </a:r>
          </a:p>
          <a:p>
            <a:pPr algn="ctr" defTabSz="914400" eaLnBrk="0" fontAlgn="base" hangingPunct="0">
              <a:spcBef>
                <a:spcPct val="0"/>
              </a:spcBef>
              <a:spcAft>
                <a:spcPct val="0"/>
              </a:spcAft>
            </a:pPr>
            <a:r>
              <a:rPr lang="en-US" sz="1600" b="1" cap="all">
                <a:solidFill>
                  <a:srgbClr val="FFFFFF"/>
                </a:solidFill>
                <a:latin typeface="Arial"/>
              </a:rPr>
              <a:t>(n=292)</a:t>
            </a:r>
          </a:p>
        </p:txBody>
      </p:sp>
      <p:sp>
        <p:nvSpPr>
          <p:cNvPr id="117772" name="Text Box 12"/>
          <p:cNvSpPr txBox="1">
            <a:spLocks noChangeArrowheads="1"/>
          </p:cNvSpPr>
          <p:nvPr/>
        </p:nvSpPr>
        <p:spPr bwMode="auto">
          <a:xfrm>
            <a:off x="2720100" y="5446713"/>
            <a:ext cx="1563850" cy="584776"/>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1600" b="1" cap="all" dirty="0">
                <a:solidFill>
                  <a:srgbClr val="FFFF00"/>
                </a:solidFill>
                <a:latin typeface="Arial"/>
              </a:rPr>
              <a:t>AFTER (3 Mo)</a:t>
            </a:r>
          </a:p>
          <a:p>
            <a:pPr algn="ctr" defTabSz="914400" eaLnBrk="0" fontAlgn="base" hangingPunct="0">
              <a:spcBef>
                <a:spcPct val="0"/>
              </a:spcBef>
              <a:spcAft>
                <a:spcPct val="0"/>
              </a:spcAft>
            </a:pPr>
            <a:r>
              <a:rPr lang="en-US" sz="1600" b="1" cap="all" dirty="0">
                <a:solidFill>
                  <a:srgbClr val="FFFF00"/>
                </a:solidFill>
                <a:latin typeface="Arial"/>
              </a:rPr>
              <a:t>(n=292)</a:t>
            </a:r>
          </a:p>
        </p:txBody>
      </p:sp>
      <p:graphicFrame>
        <p:nvGraphicFramePr>
          <p:cNvPr id="117763" name="Object 3"/>
          <p:cNvGraphicFramePr>
            <a:graphicFrameLocks noChangeAspect="1"/>
          </p:cNvGraphicFramePr>
          <p:nvPr/>
        </p:nvGraphicFramePr>
        <p:xfrm>
          <a:off x="4467225" y="1560513"/>
          <a:ext cx="4538663" cy="4303712"/>
        </p:xfrm>
        <a:graphic>
          <a:graphicData uri="http://schemas.openxmlformats.org/presentationml/2006/ole">
            <mc:AlternateContent xmlns:mc="http://schemas.openxmlformats.org/markup-compatibility/2006">
              <mc:Choice xmlns:v="urn:schemas-microsoft-com:vml" Requires="v">
                <p:oleObj spid="_x0000_s41038" name="Chart" r:id="rId6" imgW="5676900" imgH="5448300" progId="MSGraph.Chart.8">
                  <p:embed followColorScheme="full"/>
                </p:oleObj>
              </mc:Choice>
              <mc:Fallback>
                <p:oleObj name="Chart" r:id="rId6" imgW="5676900" imgH="5448300" progId="MSGraph.Chart.8">
                  <p:embed followColorScheme="full"/>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7225" y="1560513"/>
                        <a:ext cx="4538663" cy="430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7773" name="Text Box 14"/>
          <p:cNvSpPr txBox="1">
            <a:spLocks noChangeArrowheads="1"/>
          </p:cNvSpPr>
          <p:nvPr/>
        </p:nvSpPr>
        <p:spPr bwMode="auto">
          <a:xfrm rot="-5400000">
            <a:off x="3523456" y="3718719"/>
            <a:ext cx="2557463" cy="339725"/>
          </a:xfrm>
          <a:prstGeom prst="rect">
            <a:avLst/>
          </a:prstGeom>
          <a:noFill/>
          <a:ln w="9525">
            <a:noFill/>
            <a:miter lim="800000"/>
            <a:headEnd/>
            <a:tailEnd/>
          </a:ln>
        </p:spPr>
        <p:txBody>
          <a:bodyPr wrap="none" lIns="93177" tIns="46589" rIns="93177" bIns="46589">
            <a:prstTxWarp prst="textNoShape">
              <a:avLst/>
            </a:prstTxWarp>
            <a:spAutoFit/>
          </a:bodyPr>
          <a:lstStyle/>
          <a:p>
            <a:pPr algn="ctr" defTabSz="914400" eaLnBrk="0" fontAlgn="base" hangingPunct="0">
              <a:spcBef>
                <a:spcPct val="0"/>
              </a:spcBef>
              <a:spcAft>
                <a:spcPct val="0"/>
              </a:spcAft>
            </a:pPr>
            <a:r>
              <a:rPr lang="en-US" sz="1600" b="1">
                <a:solidFill>
                  <a:srgbClr val="FFFFFF"/>
                </a:solidFill>
                <a:latin typeface="Times New Roman" charset="0"/>
              </a:rPr>
              <a:t>CD4 Change (cells/mm</a:t>
            </a:r>
            <a:r>
              <a:rPr lang="en-US" sz="1600" b="1" baseline="30000">
                <a:solidFill>
                  <a:srgbClr val="FFFFFF"/>
                </a:solidFill>
                <a:latin typeface="Times New Roman" charset="0"/>
              </a:rPr>
              <a:t>3</a:t>
            </a:r>
            <a:r>
              <a:rPr lang="en-US" sz="1600" b="1">
                <a:solidFill>
                  <a:srgbClr val="FFFFFF"/>
                </a:solidFill>
                <a:latin typeface="Times New Roman" charset="0"/>
              </a:rPr>
              <a:t>)</a:t>
            </a:r>
          </a:p>
        </p:txBody>
      </p:sp>
      <p:sp>
        <p:nvSpPr>
          <p:cNvPr id="117774" name="Text Box 15"/>
          <p:cNvSpPr txBox="1">
            <a:spLocks noChangeArrowheads="1"/>
          </p:cNvSpPr>
          <p:nvPr/>
        </p:nvSpPr>
        <p:spPr bwMode="auto">
          <a:xfrm>
            <a:off x="5969000" y="2341563"/>
            <a:ext cx="536575" cy="339725"/>
          </a:xfrm>
          <a:prstGeom prst="rect">
            <a:avLst/>
          </a:prstGeom>
          <a:noFill/>
          <a:ln w="9525">
            <a:noFill/>
            <a:miter lim="800000"/>
            <a:headEnd/>
            <a:tailEnd/>
          </a:ln>
        </p:spPr>
        <p:txBody>
          <a:bodyPr wrap="none" lIns="93177" tIns="46589" rIns="93177" bIns="46589">
            <a:prstTxWarp prst="textNoShape">
              <a:avLst/>
            </a:prstTxWarp>
            <a:spAutoFit/>
          </a:bodyPr>
          <a:lstStyle/>
          <a:p>
            <a:pPr algn="ctr" defTabSz="914400" eaLnBrk="0" fontAlgn="base" hangingPunct="0">
              <a:spcBef>
                <a:spcPct val="0"/>
              </a:spcBef>
              <a:spcAft>
                <a:spcPct val="0"/>
              </a:spcAft>
            </a:pPr>
            <a:r>
              <a:rPr lang="en-US" sz="1600" b="1" cap="all">
                <a:solidFill>
                  <a:srgbClr val="FFFFFF"/>
                </a:solidFill>
                <a:latin typeface="Arial"/>
              </a:rPr>
              <a:t>+67</a:t>
            </a:r>
          </a:p>
        </p:txBody>
      </p:sp>
      <p:sp>
        <p:nvSpPr>
          <p:cNvPr id="122895" name="Text Box 16"/>
          <p:cNvSpPr txBox="1">
            <a:spLocks noChangeArrowheads="1"/>
          </p:cNvSpPr>
          <p:nvPr/>
        </p:nvSpPr>
        <p:spPr bwMode="auto">
          <a:xfrm>
            <a:off x="6043613" y="1506538"/>
            <a:ext cx="2017712" cy="463550"/>
          </a:xfrm>
          <a:prstGeom prst="rect">
            <a:avLst/>
          </a:prstGeom>
          <a:noFill/>
          <a:ln w="9525">
            <a:noFill/>
            <a:miter lim="800000"/>
            <a:headEnd/>
            <a:tailEnd/>
          </a:ln>
        </p:spPr>
        <p:txBody>
          <a:bodyPr wrap="none" lIns="93177" tIns="46589" rIns="93177" bIns="46589">
            <a:prstTxWarp prst="textNoShape">
              <a:avLst/>
            </a:prstTxWarp>
            <a:spAutoFit/>
          </a:bodyPr>
          <a:lstStyle/>
          <a:p>
            <a:pPr algn="ctr" defTabSz="914400" eaLnBrk="0" fontAlgn="base" hangingPunct="0">
              <a:spcBef>
                <a:spcPct val="0"/>
              </a:spcBef>
              <a:spcAft>
                <a:spcPct val="0"/>
              </a:spcAft>
            </a:pPr>
            <a:r>
              <a:rPr lang="en-US" sz="2400" b="1">
                <a:solidFill>
                  <a:srgbClr val="FFFFFF"/>
                </a:solidFill>
                <a:latin typeface="Arial" charset="0"/>
              </a:rPr>
              <a:t>CD4 Change</a:t>
            </a:r>
          </a:p>
        </p:txBody>
      </p:sp>
      <p:sp>
        <p:nvSpPr>
          <p:cNvPr id="117776" name="Text Box 18"/>
          <p:cNvSpPr txBox="1">
            <a:spLocks noChangeArrowheads="1"/>
          </p:cNvSpPr>
          <p:nvPr/>
        </p:nvSpPr>
        <p:spPr bwMode="auto">
          <a:xfrm>
            <a:off x="5791200" y="5430838"/>
            <a:ext cx="993775" cy="58420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1600" b="1" cap="all">
                <a:solidFill>
                  <a:srgbClr val="FFFFFF"/>
                </a:solidFill>
                <a:latin typeface="Arial"/>
              </a:rPr>
              <a:t>DURING</a:t>
            </a:r>
          </a:p>
          <a:p>
            <a:pPr algn="ctr" defTabSz="914400" eaLnBrk="0" fontAlgn="base" hangingPunct="0">
              <a:spcBef>
                <a:spcPct val="0"/>
              </a:spcBef>
              <a:spcAft>
                <a:spcPct val="0"/>
              </a:spcAft>
            </a:pPr>
            <a:r>
              <a:rPr lang="en-US" sz="1600" b="1" cap="all">
                <a:solidFill>
                  <a:srgbClr val="FFFFFF"/>
                </a:solidFill>
                <a:latin typeface="Arial"/>
              </a:rPr>
              <a:t>(n=292)</a:t>
            </a:r>
          </a:p>
        </p:txBody>
      </p:sp>
      <p:sp>
        <p:nvSpPr>
          <p:cNvPr id="117777" name="Text Box 22"/>
          <p:cNvSpPr txBox="1">
            <a:spLocks noChangeArrowheads="1"/>
          </p:cNvSpPr>
          <p:nvPr/>
        </p:nvSpPr>
        <p:spPr bwMode="auto">
          <a:xfrm>
            <a:off x="7632700" y="5043488"/>
            <a:ext cx="484188" cy="339725"/>
          </a:xfrm>
          <a:prstGeom prst="rect">
            <a:avLst/>
          </a:prstGeom>
          <a:noFill/>
          <a:ln w="9525">
            <a:noFill/>
            <a:miter lim="800000"/>
            <a:headEnd/>
            <a:tailEnd/>
          </a:ln>
        </p:spPr>
        <p:txBody>
          <a:bodyPr wrap="none" lIns="93177" tIns="46589" rIns="93177" bIns="46589">
            <a:prstTxWarp prst="textNoShape">
              <a:avLst/>
            </a:prstTxWarp>
            <a:spAutoFit/>
          </a:bodyPr>
          <a:lstStyle/>
          <a:p>
            <a:pPr algn="ctr" defTabSz="914400" eaLnBrk="0" fontAlgn="base" hangingPunct="0">
              <a:spcBef>
                <a:spcPct val="0"/>
              </a:spcBef>
              <a:spcAft>
                <a:spcPct val="0"/>
              </a:spcAft>
            </a:pPr>
            <a:r>
              <a:rPr lang="en-US" sz="1600" b="1" cap="all">
                <a:solidFill>
                  <a:srgbClr val="FFFFFF"/>
                </a:solidFill>
                <a:latin typeface="Arial"/>
              </a:rPr>
              <a:t>-80</a:t>
            </a:r>
          </a:p>
        </p:txBody>
      </p:sp>
      <p:sp>
        <p:nvSpPr>
          <p:cNvPr id="117778" name="Text Box 28"/>
          <p:cNvSpPr txBox="1">
            <a:spLocks noChangeArrowheads="1"/>
          </p:cNvSpPr>
          <p:nvPr/>
        </p:nvSpPr>
        <p:spPr bwMode="auto">
          <a:xfrm>
            <a:off x="2081213" y="2914650"/>
            <a:ext cx="1001712" cy="307975"/>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1400" b="1" i="1" cap="all" dirty="0">
                <a:solidFill>
                  <a:srgbClr val="FFFFFF"/>
                </a:solidFill>
                <a:latin typeface="Arial"/>
              </a:rPr>
              <a:t>P</a:t>
            </a:r>
            <a:r>
              <a:rPr lang="en-US" sz="1400" b="1" cap="all" dirty="0">
                <a:solidFill>
                  <a:srgbClr val="FFFFFF"/>
                </a:solidFill>
                <a:latin typeface="Arial"/>
              </a:rPr>
              <a:t>&lt;0.0001</a:t>
            </a:r>
            <a:endParaRPr lang="en-US" sz="1400" b="1" i="1" cap="all" dirty="0">
              <a:solidFill>
                <a:srgbClr val="FFFFFF"/>
              </a:solidFill>
              <a:latin typeface="Arial"/>
            </a:endParaRPr>
          </a:p>
        </p:txBody>
      </p:sp>
      <p:sp>
        <p:nvSpPr>
          <p:cNvPr id="117779" name="Text Box 29"/>
          <p:cNvSpPr txBox="1">
            <a:spLocks noChangeArrowheads="1"/>
          </p:cNvSpPr>
          <p:nvPr/>
        </p:nvSpPr>
        <p:spPr bwMode="auto">
          <a:xfrm>
            <a:off x="6737350" y="3065463"/>
            <a:ext cx="1001713" cy="307975"/>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1400" b="1" i="1" cap="all">
                <a:solidFill>
                  <a:srgbClr val="FFFFFF"/>
                </a:solidFill>
                <a:latin typeface="Arial"/>
              </a:rPr>
              <a:t>P</a:t>
            </a:r>
            <a:r>
              <a:rPr lang="en-US" sz="1400" b="1" cap="all">
                <a:solidFill>
                  <a:srgbClr val="FFFFFF"/>
                </a:solidFill>
                <a:latin typeface="Arial"/>
              </a:rPr>
              <a:t>&lt;0.0001</a:t>
            </a:r>
            <a:endParaRPr lang="en-US" sz="1400" b="1" i="1" cap="all">
              <a:solidFill>
                <a:srgbClr val="FFFFFF"/>
              </a:solidFill>
              <a:latin typeface="Arial"/>
            </a:endParaRPr>
          </a:p>
        </p:txBody>
      </p:sp>
      <p:sp>
        <p:nvSpPr>
          <p:cNvPr id="122900" name="Rectangle 30"/>
          <p:cNvSpPr>
            <a:spLocks noChangeArrowheads="1"/>
          </p:cNvSpPr>
          <p:nvPr/>
        </p:nvSpPr>
        <p:spPr bwMode="invGray">
          <a:xfrm>
            <a:off x="1146175" y="6400800"/>
            <a:ext cx="6781800" cy="400752"/>
          </a:xfrm>
          <a:prstGeom prst="rect">
            <a:avLst/>
          </a:prstGeom>
          <a:noFill/>
          <a:ln w="9525">
            <a:noFill/>
            <a:miter lim="800000"/>
            <a:headEnd/>
            <a:tailEnd/>
          </a:ln>
        </p:spPr>
        <p:txBody>
          <a:bodyPr wrap="square" lIns="92075" tIns="46038" rIns="92075" bIns="46038">
            <a:prstTxWarp prst="textNoShape">
              <a:avLst/>
            </a:prstTxWarp>
            <a:spAutoFit/>
          </a:bodyPr>
          <a:lstStyle/>
          <a:p>
            <a:pPr algn="ctr" defTabSz="914400" eaLnBrk="0" fontAlgn="base" hangingPunct="0">
              <a:spcBef>
                <a:spcPct val="0"/>
              </a:spcBef>
              <a:spcAft>
                <a:spcPct val="0"/>
              </a:spcAft>
            </a:pPr>
            <a:r>
              <a:rPr lang="en-US" sz="2000" dirty="0" smtClean="0">
                <a:solidFill>
                  <a:srgbClr val="FFFF00"/>
                </a:solidFill>
                <a:latin typeface="Arial" charset="0"/>
              </a:rPr>
              <a:t>Springer S, </a:t>
            </a:r>
            <a:r>
              <a:rPr lang="en-US" sz="2000" i="1" dirty="0" err="1">
                <a:solidFill>
                  <a:srgbClr val="FFFF00"/>
                </a:solidFill>
                <a:latin typeface="Arial" charset="0"/>
              </a:rPr>
              <a:t>Clin</a:t>
            </a:r>
            <a:r>
              <a:rPr lang="en-US" sz="2000" i="1" dirty="0">
                <a:solidFill>
                  <a:srgbClr val="FFFF00"/>
                </a:solidFill>
                <a:latin typeface="Arial" charset="0"/>
              </a:rPr>
              <a:t> Infect Dis.</a:t>
            </a:r>
            <a:r>
              <a:rPr lang="en-US" sz="2000" dirty="0">
                <a:solidFill>
                  <a:srgbClr val="FFFF00"/>
                </a:solidFill>
                <a:latin typeface="Arial" charset="0"/>
              </a:rPr>
              <a:t> </a:t>
            </a:r>
            <a:r>
              <a:rPr lang="en-US" sz="2000" dirty="0" smtClean="0">
                <a:solidFill>
                  <a:srgbClr val="FFFF00"/>
                </a:solidFill>
                <a:latin typeface="Arial" charset="0"/>
              </a:rPr>
              <a:t>2004</a:t>
            </a:r>
            <a:r>
              <a:rPr lang="en-US" sz="1400" dirty="0" smtClean="0">
                <a:solidFill>
                  <a:srgbClr val="FFFF00"/>
                </a:solidFill>
                <a:latin typeface="Arial" charset="0"/>
              </a:rPr>
              <a:t>.</a:t>
            </a:r>
            <a:endParaRPr lang="en-US" sz="1400" dirty="0">
              <a:solidFill>
                <a:srgbClr val="FFFF00"/>
              </a:solidFill>
              <a:latin typeface="Arial" charset="0"/>
            </a:endParaRPr>
          </a:p>
        </p:txBody>
      </p:sp>
      <p:sp>
        <p:nvSpPr>
          <p:cNvPr id="117781" name="Text Box 12"/>
          <p:cNvSpPr txBox="1">
            <a:spLocks noChangeArrowheads="1"/>
          </p:cNvSpPr>
          <p:nvPr/>
        </p:nvSpPr>
        <p:spPr bwMode="auto">
          <a:xfrm>
            <a:off x="7215900" y="5435600"/>
            <a:ext cx="1563850" cy="584776"/>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1600" b="1" cap="all">
                <a:solidFill>
                  <a:srgbClr val="FFFFFF"/>
                </a:solidFill>
                <a:latin typeface="Arial"/>
              </a:rPr>
              <a:t>AFTER (3 Mo)</a:t>
            </a:r>
          </a:p>
          <a:p>
            <a:pPr algn="ctr" defTabSz="914400" eaLnBrk="0" fontAlgn="base" hangingPunct="0">
              <a:spcBef>
                <a:spcPct val="0"/>
              </a:spcBef>
              <a:spcAft>
                <a:spcPct val="0"/>
              </a:spcAft>
            </a:pPr>
            <a:r>
              <a:rPr lang="en-US" sz="1600" b="1" cap="all">
                <a:solidFill>
                  <a:srgbClr val="FFFFFF"/>
                </a:solidFill>
                <a:latin typeface="Arial"/>
              </a:rPr>
              <a:t>(n=292)</a:t>
            </a:r>
          </a:p>
        </p:txBody>
      </p:sp>
      <p:grpSp>
        <p:nvGrpSpPr>
          <p:cNvPr id="22" name="Group 21"/>
          <p:cNvGrpSpPr/>
          <p:nvPr/>
        </p:nvGrpSpPr>
        <p:grpSpPr>
          <a:xfrm>
            <a:off x="4648200" y="1447800"/>
            <a:ext cx="4267200" cy="4800600"/>
            <a:chOff x="5105400" y="3581399"/>
            <a:chExt cx="3429000" cy="2590801"/>
          </a:xfrm>
        </p:grpSpPr>
        <p:sp>
          <p:nvSpPr>
            <p:cNvPr id="23" name="Rectangle 22"/>
            <p:cNvSpPr/>
            <p:nvPr/>
          </p:nvSpPr>
          <p:spPr bwMode="auto">
            <a:xfrm>
              <a:off x="5105400" y="3657600"/>
              <a:ext cx="3429000" cy="2514600"/>
            </a:xfrm>
            <a:prstGeom prst="rect">
              <a:avLst/>
            </a:prstGeom>
            <a:solidFill>
              <a:srgbClr val="FFFF00"/>
            </a:solidFill>
            <a:ln w="38100" cap="flat" cmpd="sng" algn="ctr">
              <a:solidFill>
                <a:srgbClr val="0000FF"/>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3200">
                <a:solidFill>
                  <a:srgbClr val="000000"/>
                </a:solidFill>
                <a:latin typeface="Times New Roman" charset="0"/>
              </a:endParaRPr>
            </a:p>
          </p:txBody>
        </p:sp>
        <p:cxnSp>
          <p:nvCxnSpPr>
            <p:cNvPr id="24" name="Straight Connector 23"/>
            <p:cNvCxnSpPr/>
            <p:nvPr/>
          </p:nvCxnSpPr>
          <p:spPr bwMode="auto">
            <a:xfrm rot="5400000">
              <a:off x="4685903" y="4838303"/>
              <a:ext cx="1752600" cy="794"/>
            </a:xfrm>
            <a:prstGeom prst="line">
              <a:avLst/>
            </a:prstGeom>
            <a:solidFill>
              <a:srgbClr val="000080"/>
            </a:solidFill>
            <a:ln w="28575" cap="flat" cmpd="sng" algn="ctr">
              <a:solidFill>
                <a:srgbClr val="000000"/>
              </a:solidFill>
              <a:prstDash val="solid"/>
              <a:round/>
              <a:headEnd type="none" w="med" len="med"/>
              <a:tailEnd type="none" w="med" len="med"/>
            </a:ln>
            <a:effectLst/>
          </p:spPr>
        </p:cxnSp>
        <p:cxnSp>
          <p:nvCxnSpPr>
            <p:cNvPr id="25" name="Straight Connector 24"/>
            <p:cNvCxnSpPr/>
            <p:nvPr/>
          </p:nvCxnSpPr>
          <p:spPr bwMode="auto">
            <a:xfrm>
              <a:off x="5562600" y="5714206"/>
              <a:ext cx="2667000" cy="1588"/>
            </a:xfrm>
            <a:prstGeom prst="line">
              <a:avLst/>
            </a:prstGeom>
            <a:solidFill>
              <a:srgbClr val="000080"/>
            </a:solidFill>
            <a:ln w="28575" cap="flat" cmpd="sng" algn="ctr">
              <a:solidFill>
                <a:srgbClr val="000000"/>
              </a:solidFill>
              <a:prstDash val="solid"/>
              <a:round/>
              <a:headEnd type="none" w="med" len="med"/>
              <a:tailEnd type="none" w="med" len="med"/>
            </a:ln>
            <a:effectLst/>
          </p:spPr>
        </p:cxnSp>
        <p:sp>
          <p:nvSpPr>
            <p:cNvPr id="26" name="TextBox 25"/>
            <p:cNvSpPr txBox="1"/>
            <p:nvPr/>
          </p:nvSpPr>
          <p:spPr>
            <a:xfrm rot="16200000">
              <a:off x="4207877" y="4588373"/>
              <a:ext cx="2286000" cy="272052"/>
            </a:xfrm>
            <a:prstGeom prst="rect">
              <a:avLst/>
            </a:prstGeom>
            <a:noFill/>
          </p:spPr>
          <p:txBody>
            <a:bodyPr wrap="square" rtlCol="0">
              <a:spAutoFit/>
            </a:bodyPr>
            <a:lstStyle/>
            <a:p>
              <a:pPr algn="ctr" defTabSz="914400" eaLnBrk="0" fontAlgn="base" hangingPunct="0">
                <a:spcBef>
                  <a:spcPct val="0"/>
                </a:spcBef>
                <a:spcAft>
                  <a:spcPct val="0"/>
                </a:spcAft>
              </a:pPr>
              <a:r>
                <a:rPr lang="en-US" sz="1600" dirty="0" smtClean="0">
                  <a:solidFill>
                    <a:srgbClr val="000000"/>
                  </a:solidFill>
                  <a:latin typeface="Arial"/>
                </a:rPr>
                <a:t>Viral Suppression (%)</a:t>
              </a:r>
              <a:endParaRPr lang="en-US" sz="1600" dirty="0">
                <a:solidFill>
                  <a:srgbClr val="000000"/>
                </a:solidFill>
                <a:latin typeface="Arial"/>
              </a:endParaRPr>
            </a:p>
          </p:txBody>
        </p:sp>
        <p:sp>
          <p:nvSpPr>
            <p:cNvPr id="27" name="Rectangle 26"/>
            <p:cNvSpPr/>
            <p:nvPr/>
          </p:nvSpPr>
          <p:spPr bwMode="auto">
            <a:xfrm>
              <a:off x="6096000" y="4191000"/>
              <a:ext cx="685800" cy="1524000"/>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3200">
                <a:solidFill>
                  <a:srgbClr val="000000"/>
                </a:solidFill>
                <a:latin typeface="Times New Roman" charset="0"/>
              </a:endParaRPr>
            </a:p>
          </p:txBody>
        </p:sp>
        <p:sp>
          <p:nvSpPr>
            <p:cNvPr id="28" name="Rectangle 27"/>
            <p:cNvSpPr/>
            <p:nvPr/>
          </p:nvSpPr>
          <p:spPr bwMode="auto">
            <a:xfrm>
              <a:off x="7162800" y="5257800"/>
              <a:ext cx="685800" cy="457200"/>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3200">
                <a:solidFill>
                  <a:srgbClr val="000000"/>
                </a:solidFill>
                <a:latin typeface="Times New Roman" charset="0"/>
              </a:endParaRPr>
            </a:p>
          </p:txBody>
        </p:sp>
        <p:sp>
          <p:nvSpPr>
            <p:cNvPr id="29" name="TextBox 28"/>
            <p:cNvSpPr txBox="1"/>
            <p:nvPr/>
          </p:nvSpPr>
          <p:spPr>
            <a:xfrm>
              <a:off x="6023882" y="5678714"/>
              <a:ext cx="914400" cy="249153"/>
            </a:xfrm>
            <a:prstGeom prst="rect">
              <a:avLst/>
            </a:prstGeom>
            <a:noFill/>
          </p:spPr>
          <p:txBody>
            <a:bodyPr wrap="square" rtlCol="0">
              <a:spAutoFit/>
            </a:bodyPr>
            <a:lstStyle/>
            <a:p>
              <a:pPr algn="ctr" defTabSz="914400" eaLnBrk="0" fontAlgn="base" hangingPunct="0">
                <a:spcBef>
                  <a:spcPct val="0"/>
                </a:spcBef>
                <a:spcAft>
                  <a:spcPct val="0"/>
                </a:spcAft>
              </a:pPr>
              <a:r>
                <a:rPr lang="en-US" sz="2400" dirty="0" smtClean="0">
                  <a:solidFill>
                    <a:srgbClr val="000066"/>
                  </a:solidFill>
                  <a:latin typeface="Arial"/>
                </a:rPr>
                <a:t>Pre</a:t>
              </a:r>
              <a:endParaRPr lang="en-US" sz="2400" dirty="0">
                <a:solidFill>
                  <a:srgbClr val="000066"/>
                </a:solidFill>
                <a:latin typeface="Arial"/>
              </a:endParaRPr>
            </a:p>
          </p:txBody>
        </p:sp>
        <p:sp>
          <p:nvSpPr>
            <p:cNvPr id="30" name="TextBox 29"/>
            <p:cNvSpPr txBox="1"/>
            <p:nvPr/>
          </p:nvSpPr>
          <p:spPr>
            <a:xfrm>
              <a:off x="7090682" y="5683178"/>
              <a:ext cx="914400" cy="249153"/>
            </a:xfrm>
            <a:prstGeom prst="rect">
              <a:avLst/>
            </a:prstGeom>
            <a:noFill/>
          </p:spPr>
          <p:txBody>
            <a:bodyPr wrap="square" rtlCol="0">
              <a:spAutoFit/>
            </a:bodyPr>
            <a:lstStyle/>
            <a:p>
              <a:pPr algn="ctr" defTabSz="914400" eaLnBrk="0" fontAlgn="base" hangingPunct="0">
                <a:spcBef>
                  <a:spcPct val="0"/>
                </a:spcBef>
                <a:spcAft>
                  <a:spcPct val="0"/>
                </a:spcAft>
              </a:pPr>
              <a:r>
                <a:rPr lang="en-US" sz="2400" dirty="0" smtClean="0">
                  <a:solidFill>
                    <a:srgbClr val="000066"/>
                  </a:solidFill>
                  <a:latin typeface="Arial"/>
                </a:rPr>
                <a:t>Post</a:t>
              </a:r>
              <a:endParaRPr lang="en-US" sz="2400" dirty="0">
                <a:solidFill>
                  <a:srgbClr val="000066"/>
                </a:solidFill>
                <a:latin typeface="Arial"/>
              </a:endParaRPr>
            </a:p>
          </p:txBody>
        </p:sp>
        <p:sp>
          <p:nvSpPr>
            <p:cNvPr id="31" name="TextBox 30"/>
            <p:cNvSpPr txBox="1"/>
            <p:nvPr/>
          </p:nvSpPr>
          <p:spPr>
            <a:xfrm>
              <a:off x="5943600" y="3733801"/>
              <a:ext cx="914400" cy="249153"/>
            </a:xfrm>
            <a:prstGeom prst="rect">
              <a:avLst/>
            </a:prstGeom>
            <a:noFill/>
          </p:spPr>
          <p:txBody>
            <a:bodyPr wrap="square" rtlCol="0">
              <a:spAutoFit/>
            </a:bodyPr>
            <a:lstStyle/>
            <a:p>
              <a:pPr algn="ctr" defTabSz="914400" eaLnBrk="0" fontAlgn="base" hangingPunct="0">
                <a:spcBef>
                  <a:spcPct val="0"/>
                </a:spcBef>
                <a:spcAft>
                  <a:spcPct val="0"/>
                </a:spcAft>
              </a:pPr>
              <a:r>
                <a:rPr lang="en-US" sz="2400" dirty="0" smtClean="0">
                  <a:solidFill>
                    <a:srgbClr val="000066"/>
                  </a:solidFill>
                  <a:latin typeface="Arial"/>
                </a:rPr>
                <a:t>59%</a:t>
              </a:r>
              <a:endParaRPr lang="en-US" sz="2400" dirty="0">
                <a:solidFill>
                  <a:srgbClr val="000066"/>
                </a:solidFill>
                <a:latin typeface="Arial"/>
              </a:endParaRPr>
            </a:p>
          </p:txBody>
        </p:sp>
        <p:sp>
          <p:nvSpPr>
            <p:cNvPr id="32" name="TextBox 31"/>
            <p:cNvSpPr txBox="1"/>
            <p:nvPr/>
          </p:nvSpPr>
          <p:spPr>
            <a:xfrm>
              <a:off x="7010400" y="4800601"/>
              <a:ext cx="914400" cy="249153"/>
            </a:xfrm>
            <a:prstGeom prst="rect">
              <a:avLst/>
            </a:prstGeom>
            <a:noFill/>
          </p:spPr>
          <p:txBody>
            <a:bodyPr wrap="square" rtlCol="0">
              <a:spAutoFit/>
            </a:bodyPr>
            <a:lstStyle/>
            <a:p>
              <a:pPr algn="ctr" defTabSz="914400" eaLnBrk="0" fontAlgn="base" hangingPunct="0">
                <a:spcBef>
                  <a:spcPct val="0"/>
                </a:spcBef>
                <a:spcAft>
                  <a:spcPct val="0"/>
                </a:spcAft>
              </a:pPr>
              <a:r>
                <a:rPr lang="en-US" sz="2400" dirty="0" smtClean="0">
                  <a:solidFill>
                    <a:srgbClr val="000066"/>
                  </a:solidFill>
                  <a:latin typeface="Arial"/>
                </a:rPr>
                <a:t>18%</a:t>
              </a:r>
              <a:endParaRPr lang="en-US" sz="2400" dirty="0">
                <a:solidFill>
                  <a:srgbClr val="000066"/>
                </a:solidFill>
                <a:latin typeface="Arial"/>
              </a:endParaRPr>
            </a:p>
          </p:txBody>
        </p:sp>
      </p:grpSp>
      <p:cxnSp>
        <p:nvCxnSpPr>
          <p:cNvPr id="34" name="Straight Connector 33"/>
          <p:cNvCxnSpPr/>
          <p:nvPr/>
        </p:nvCxnSpPr>
        <p:spPr bwMode="auto">
          <a:xfrm>
            <a:off x="0" y="1447800"/>
            <a:ext cx="9144000" cy="1588"/>
          </a:xfrm>
          <a:prstGeom prst="line">
            <a:avLst/>
          </a:prstGeom>
          <a:solidFill>
            <a:schemeClr val="accent1"/>
          </a:solidFill>
          <a:ln w="5715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strVal val="#ppt_w*0.05"/>
                                          </p:val>
                                        </p:tav>
                                        <p:tav tm="100000">
                                          <p:val>
                                            <p:strVal val="#ppt_w"/>
                                          </p:val>
                                        </p:tav>
                                      </p:tavLst>
                                    </p:anim>
                                    <p:anim calcmode="lin" valueType="num">
                                      <p:cBhvr>
                                        <p:cTn id="8" dur="500" fill="hold"/>
                                        <p:tgtEl>
                                          <p:spTgt spid="22"/>
                                        </p:tgtEl>
                                        <p:attrNameLst>
                                          <p:attrName>ppt_h</p:attrName>
                                        </p:attrNameLst>
                                      </p:cBhvr>
                                      <p:tavLst>
                                        <p:tav tm="0">
                                          <p:val>
                                            <p:strVal val="#ppt_h"/>
                                          </p:val>
                                        </p:tav>
                                        <p:tav tm="100000">
                                          <p:val>
                                            <p:strVal val="#ppt_h"/>
                                          </p:val>
                                        </p:tav>
                                      </p:tavLst>
                                    </p:anim>
                                    <p:anim calcmode="lin" valueType="num">
                                      <p:cBhvr>
                                        <p:cTn id="9" dur="500" fill="hold"/>
                                        <p:tgtEl>
                                          <p:spTgt spid="22"/>
                                        </p:tgtEl>
                                        <p:attrNameLst>
                                          <p:attrName>ppt_x</p:attrName>
                                        </p:attrNameLst>
                                      </p:cBhvr>
                                      <p:tavLst>
                                        <p:tav tm="0">
                                          <p:val>
                                            <p:strVal val="#ppt_x-.2"/>
                                          </p:val>
                                        </p:tav>
                                        <p:tav tm="100000">
                                          <p:val>
                                            <p:strVal val="#ppt_x"/>
                                          </p:val>
                                        </p:tav>
                                      </p:tavLst>
                                    </p:anim>
                                    <p:anim calcmode="lin" valueType="num">
                                      <p:cBhvr>
                                        <p:cTn id="10" dur="500" fill="hold"/>
                                        <p:tgtEl>
                                          <p:spTgt spid="22"/>
                                        </p:tgtEl>
                                        <p:attrNameLst>
                                          <p:attrName>ppt_y</p:attrName>
                                        </p:attrNameLst>
                                      </p:cBhvr>
                                      <p:tavLst>
                                        <p:tav tm="0">
                                          <p:val>
                                            <p:strVal val="#ppt_y"/>
                                          </p:val>
                                        </p:tav>
                                        <p:tav tm="100000">
                                          <p:val>
                                            <p:strVal val="#ppt_y"/>
                                          </p:val>
                                        </p:tav>
                                      </p:tavLst>
                                    </p:anim>
                                    <p:animEffect transition="in" filter="fade">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10" y="6413480"/>
            <a:ext cx="9089190" cy="579967"/>
          </a:xfrm>
        </p:spPr>
        <p:txBody>
          <a:bodyPr/>
          <a:lstStyle/>
          <a:p>
            <a:pPr algn="l">
              <a:lnSpc>
                <a:spcPct val="50000"/>
              </a:lnSpc>
            </a:pPr>
            <a:r>
              <a:rPr lang="en-US" sz="2000" dirty="0" smtClean="0"/>
              <a:t>Meyer, </a:t>
            </a:r>
            <a:r>
              <a:rPr lang="en-US" sz="2000" dirty="0" err="1" smtClean="0"/>
              <a:t>Cepeda</a:t>
            </a:r>
            <a:r>
              <a:rPr lang="en-US" sz="2000" dirty="0" smtClean="0"/>
              <a:t>, </a:t>
            </a:r>
            <a:r>
              <a:rPr lang="en-US" sz="2000" dirty="0" err="1" smtClean="0"/>
              <a:t>wu</a:t>
            </a:r>
            <a:r>
              <a:rPr lang="en-US" sz="2000" dirty="0" smtClean="0"/>
              <a:t>, </a:t>
            </a:r>
            <a:r>
              <a:rPr lang="en-US" sz="2000" dirty="0" err="1" smtClean="0"/>
              <a:t>Trestman</a:t>
            </a:r>
            <a:r>
              <a:rPr lang="en-US" sz="2000" dirty="0" smtClean="0"/>
              <a:t>, </a:t>
            </a:r>
            <a:r>
              <a:rPr lang="en-US" sz="2000" dirty="0" err="1" smtClean="0"/>
              <a:t>Altice</a:t>
            </a:r>
            <a:r>
              <a:rPr lang="en-US" sz="2000" dirty="0" smtClean="0"/>
              <a:t> &amp; Springer. JAMA Internal Medicine</a:t>
            </a:r>
            <a:r>
              <a:rPr lang="en-US" sz="2000" dirty="0"/>
              <a:t> </a:t>
            </a:r>
            <a:r>
              <a:rPr lang="en-US" sz="2000" dirty="0" smtClean="0"/>
              <a:t>2014</a:t>
            </a:r>
            <a:endParaRPr lang="en-US" sz="2800" dirty="0"/>
          </a:p>
        </p:txBody>
      </p:sp>
      <p:pic>
        <p:nvPicPr>
          <p:cNvPr id="3" name="Picture 2"/>
          <p:cNvPicPr>
            <a:picLocks noChangeAspect="1"/>
          </p:cNvPicPr>
          <p:nvPr/>
        </p:nvPicPr>
        <p:blipFill>
          <a:blip r:embed="rId2"/>
          <a:stretch>
            <a:fillRect/>
          </a:stretch>
        </p:blipFill>
        <p:spPr>
          <a:xfrm>
            <a:off x="54810" y="50845"/>
            <a:ext cx="8991819" cy="2065867"/>
          </a:xfrm>
          <a:prstGeom prst="rect">
            <a:avLst/>
          </a:prstGeom>
        </p:spPr>
      </p:pic>
      <p:pic>
        <p:nvPicPr>
          <p:cNvPr id="4" name="Picture 3"/>
          <p:cNvPicPr>
            <a:picLocks noChangeAspect="1"/>
          </p:cNvPicPr>
          <p:nvPr/>
        </p:nvPicPr>
        <p:blipFill>
          <a:blip r:embed="rId3"/>
          <a:stretch>
            <a:fillRect/>
          </a:stretch>
        </p:blipFill>
        <p:spPr>
          <a:xfrm>
            <a:off x="1066801" y="2153281"/>
            <a:ext cx="6756400" cy="4310999"/>
          </a:xfrm>
          <a:prstGeom prst="rect">
            <a:avLst/>
          </a:prstGeom>
        </p:spPr>
      </p:pic>
      <p:cxnSp>
        <p:nvCxnSpPr>
          <p:cNvPr id="5" name="Straight Connector 4"/>
          <p:cNvCxnSpPr/>
          <p:nvPr/>
        </p:nvCxnSpPr>
        <p:spPr>
          <a:xfrm flipV="1">
            <a:off x="1947334" y="2082845"/>
            <a:ext cx="1320799" cy="1693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 name="Down Arrow 6"/>
          <p:cNvSpPr/>
          <p:nvPr/>
        </p:nvSpPr>
        <p:spPr bwMode="auto">
          <a:xfrm>
            <a:off x="2991998" y="2726263"/>
            <a:ext cx="648669" cy="351859"/>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latin typeface="Times New Roman" pitchFamily="-108" charset="0"/>
            </a:endParaRPr>
          </a:p>
        </p:txBody>
      </p:sp>
    </p:spTree>
    <p:extLst>
      <p:ext uri="{BB962C8B-B14F-4D97-AF65-F5344CB8AC3E}">
        <p14:creationId xmlns:p14="http://schemas.microsoft.com/office/powerpoint/2010/main" val="17238727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248387"/>
            <a:ext cx="7543800" cy="575733"/>
          </a:xfrm>
        </p:spPr>
        <p:txBody>
          <a:bodyPr/>
          <a:lstStyle/>
          <a:p>
            <a:r>
              <a:rPr lang="en-US" sz="2000" dirty="0" smtClean="0"/>
              <a:t>The Lancet HIV. October 2014. </a:t>
            </a:r>
            <a:endParaRPr lang="en-US" sz="2000" dirty="0"/>
          </a:p>
        </p:txBody>
      </p:sp>
      <p:pic>
        <p:nvPicPr>
          <p:cNvPr id="3" name="Picture 2"/>
          <p:cNvPicPr>
            <a:picLocks noChangeAspect="1"/>
          </p:cNvPicPr>
          <p:nvPr/>
        </p:nvPicPr>
        <p:blipFill>
          <a:blip r:embed="rId2"/>
          <a:stretch>
            <a:fillRect/>
          </a:stretch>
        </p:blipFill>
        <p:spPr>
          <a:xfrm>
            <a:off x="101601" y="-46537"/>
            <a:ext cx="6833784" cy="1519749"/>
          </a:xfrm>
          <a:prstGeom prst="rect">
            <a:avLst/>
          </a:prstGeom>
        </p:spPr>
      </p:pic>
      <p:pic>
        <p:nvPicPr>
          <p:cNvPr id="4" name="Picture 3"/>
          <p:cNvPicPr>
            <a:picLocks noChangeAspect="1"/>
          </p:cNvPicPr>
          <p:nvPr/>
        </p:nvPicPr>
        <p:blipFill>
          <a:blip r:embed="rId3"/>
          <a:stretch>
            <a:fillRect/>
          </a:stretch>
        </p:blipFill>
        <p:spPr>
          <a:xfrm>
            <a:off x="2633096" y="1320815"/>
            <a:ext cx="6557030" cy="5503305"/>
          </a:xfrm>
          <a:prstGeom prst="rect">
            <a:avLst/>
          </a:prstGeom>
        </p:spPr>
      </p:pic>
      <p:sp>
        <p:nvSpPr>
          <p:cNvPr id="5" name="TextBox 4"/>
          <p:cNvSpPr txBox="1"/>
          <p:nvPr/>
        </p:nvSpPr>
        <p:spPr>
          <a:xfrm>
            <a:off x="101601" y="3264405"/>
            <a:ext cx="2252132" cy="830997"/>
          </a:xfrm>
          <a:prstGeom prst="rect">
            <a:avLst/>
          </a:prstGeom>
          <a:noFill/>
        </p:spPr>
        <p:txBody>
          <a:bodyPr wrap="square" rtlCol="0">
            <a:spAutoFit/>
          </a:bodyPr>
          <a:lstStyle/>
          <a:p>
            <a:r>
              <a:rPr lang="en-US" sz="2400" dirty="0" smtClean="0">
                <a:solidFill>
                  <a:srgbClr val="FFFF00"/>
                </a:solidFill>
                <a:latin typeface="Arial"/>
              </a:rPr>
              <a:t>Lancet HIV.</a:t>
            </a:r>
          </a:p>
          <a:p>
            <a:r>
              <a:rPr lang="en-US" sz="2400" dirty="0" smtClean="0">
                <a:solidFill>
                  <a:srgbClr val="FFFF00"/>
                </a:solidFill>
                <a:latin typeface="Arial"/>
              </a:rPr>
              <a:t>October 2014. </a:t>
            </a:r>
            <a:endParaRPr lang="en-US" sz="2400" dirty="0">
              <a:solidFill>
                <a:srgbClr val="FFFF00"/>
              </a:solidFill>
              <a:latin typeface="Arial"/>
            </a:endParaRPr>
          </a:p>
        </p:txBody>
      </p:sp>
      <p:sp>
        <p:nvSpPr>
          <p:cNvPr id="7" name="Freeform 6"/>
          <p:cNvSpPr/>
          <p:nvPr/>
        </p:nvSpPr>
        <p:spPr>
          <a:xfrm>
            <a:off x="5147733" y="1913467"/>
            <a:ext cx="2390602" cy="4351866"/>
          </a:xfrm>
          <a:custGeom>
            <a:avLst/>
            <a:gdLst>
              <a:gd name="connsiteX0" fmla="*/ 1185334 w 2390602"/>
              <a:gd name="connsiteY0" fmla="*/ 0 h 4351866"/>
              <a:gd name="connsiteX1" fmla="*/ 1185334 w 2390602"/>
              <a:gd name="connsiteY1" fmla="*/ 0 h 4351866"/>
              <a:gd name="connsiteX2" fmla="*/ 592667 w 2390602"/>
              <a:gd name="connsiteY2" fmla="*/ 33866 h 4351866"/>
              <a:gd name="connsiteX3" fmla="*/ 541867 w 2390602"/>
              <a:gd name="connsiteY3" fmla="*/ 84666 h 4351866"/>
              <a:gd name="connsiteX4" fmla="*/ 491067 w 2390602"/>
              <a:gd name="connsiteY4" fmla="*/ 152400 h 4351866"/>
              <a:gd name="connsiteX5" fmla="*/ 457200 w 2390602"/>
              <a:gd name="connsiteY5" fmla="*/ 203200 h 4351866"/>
              <a:gd name="connsiteX6" fmla="*/ 406400 w 2390602"/>
              <a:gd name="connsiteY6" fmla="*/ 254000 h 4351866"/>
              <a:gd name="connsiteX7" fmla="*/ 389467 w 2390602"/>
              <a:gd name="connsiteY7" fmla="*/ 304800 h 4351866"/>
              <a:gd name="connsiteX8" fmla="*/ 338667 w 2390602"/>
              <a:gd name="connsiteY8" fmla="*/ 321733 h 4351866"/>
              <a:gd name="connsiteX9" fmla="*/ 237067 w 2390602"/>
              <a:gd name="connsiteY9" fmla="*/ 423333 h 4351866"/>
              <a:gd name="connsiteX10" fmla="*/ 237067 w 2390602"/>
              <a:gd name="connsiteY10" fmla="*/ 423333 h 4351866"/>
              <a:gd name="connsiteX11" fmla="*/ 169334 w 2390602"/>
              <a:gd name="connsiteY11" fmla="*/ 592666 h 4351866"/>
              <a:gd name="connsiteX12" fmla="*/ 186267 w 2390602"/>
              <a:gd name="connsiteY12" fmla="*/ 846666 h 4351866"/>
              <a:gd name="connsiteX13" fmla="*/ 609600 w 2390602"/>
              <a:gd name="connsiteY13" fmla="*/ 84666 h 4351866"/>
              <a:gd name="connsiteX14" fmla="*/ 406400 w 2390602"/>
              <a:gd name="connsiteY14" fmla="*/ 101600 h 4351866"/>
              <a:gd name="connsiteX15" fmla="*/ 237067 w 2390602"/>
              <a:gd name="connsiteY15" fmla="*/ 186266 h 4351866"/>
              <a:gd name="connsiteX16" fmla="*/ 50800 w 2390602"/>
              <a:gd name="connsiteY16" fmla="*/ 338666 h 4351866"/>
              <a:gd name="connsiteX17" fmla="*/ 0 w 2390602"/>
              <a:gd name="connsiteY17" fmla="*/ 423333 h 4351866"/>
              <a:gd name="connsiteX18" fmla="*/ 67734 w 2390602"/>
              <a:gd name="connsiteY18" fmla="*/ 1083733 h 4351866"/>
              <a:gd name="connsiteX19" fmla="*/ 101600 w 2390602"/>
              <a:gd name="connsiteY19" fmla="*/ 1371600 h 4351866"/>
              <a:gd name="connsiteX20" fmla="*/ 186267 w 2390602"/>
              <a:gd name="connsiteY20" fmla="*/ 1761066 h 4351866"/>
              <a:gd name="connsiteX21" fmla="*/ 270934 w 2390602"/>
              <a:gd name="connsiteY21" fmla="*/ 2218266 h 4351866"/>
              <a:gd name="connsiteX22" fmla="*/ 355600 w 2390602"/>
              <a:gd name="connsiteY22" fmla="*/ 2523066 h 4351866"/>
              <a:gd name="connsiteX23" fmla="*/ 440267 w 2390602"/>
              <a:gd name="connsiteY23" fmla="*/ 2861733 h 4351866"/>
              <a:gd name="connsiteX24" fmla="*/ 491067 w 2390602"/>
              <a:gd name="connsiteY24" fmla="*/ 3132666 h 4351866"/>
              <a:gd name="connsiteX25" fmla="*/ 541867 w 2390602"/>
              <a:gd name="connsiteY25" fmla="*/ 3369733 h 4351866"/>
              <a:gd name="connsiteX26" fmla="*/ 558800 w 2390602"/>
              <a:gd name="connsiteY26" fmla="*/ 3572933 h 4351866"/>
              <a:gd name="connsiteX27" fmla="*/ 609600 w 2390602"/>
              <a:gd name="connsiteY27" fmla="*/ 3810000 h 4351866"/>
              <a:gd name="connsiteX28" fmla="*/ 660400 w 2390602"/>
              <a:gd name="connsiteY28" fmla="*/ 3911600 h 4351866"/>
              <a:gd name="connsiteX29" fmla="*/ 914400 w 2390602"/>
              <a:gd name="connsiteY29" fmla="*/ 4182533 h 4351866"/>
              <a:gd name="connsiteX30" fmla="*/ 1066800 w 2390602"/>
              <a:gd name="connsiteY30" fmla="*/ 4284133 h 4351866"/>
              <a:gd name="connsiteX31" fmla="*/ 1524000 w 2390602"/>
              <a:gd name="connsiteY31" fmla="*/ 4351866 h 4351866"/>
              <a:gd name="connsiteX32" fmla="*/ 1811867 w 2390602"/>
              <a:gd name="connsiteY32" fmla="*/ 4284133 h 4351866"/>
              <a:gd name="connsiteX33" fmla="*/ 2184400 w 2390602"/>
              <a:gd name="connsiteY33" fmla="*/ 4013200 h 4351866"/>
              <a:gd name="connsiteX34" fmla="*/ 2319867 w 2390602"/>
              <a:gd name="connsiteY34" fmla="*/ 3843866 h 4351866"/>
              <a:gd name="connsiteX35" fmla="*/ 2336800 w 2390602"/>
              <a:gd name="connsiteY35" fmla="*/ 2353733 h 4351866"/>
              <a:gd name="connsiteX36" fmla="*/ 2133600 w 2390602"/>
              <a:gd name="connsiteY36" fmla="*/ 1676400 h 4351866"/>
              <a:gd name="connsiteX37" fmla="*/ 1964267 w 2390602"/>
              <a:gd name="connsiteY37" fmla="*/ 1303866 h 4351866"/>
              <a:gd name="connsiteX38" fmla="*/ 1879600 w 2390602"/>
              <a:gd name="connsiteY38" fmla="*/ 1117600 h 4351866"/>
              <a:gd name="connsiteX39" fmla="*/ 1778000 w 2390602"/>
              <a:gd name="connsiteY39" fmla="*/ 1016000 h 4351866"/>
              <a:gd name="connsiteX40" fmla="*/ 1642534 w 2390602"/>
              <a:gd name="connsiteY40" fmla="*/ 982133 h 435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90602" h="4351866">
                <a:moveTo>
                  <a:pt x="1185334" y="0"/>
                </a:moveTo>
                <a:lnTo>
                  <a:pt x="1185334" y="0"/>
                </a:lnTo>
                <a:cubicBezTo>
                  <a:pt x="987778" y="11289"/>
                  <a:pt x="788854" y="8052"/>
                  <a:pt x="592667" y="33866"/>
                </a:cubicBezTo>
                <a:cubicBezTo>
                  <a:pt x="568924" y="36990"/>
                  <a:pt x="557452" y="66484"/>
                  <a:pt x="541867" y="84666"/>
                </a:cubicBezTo>
                <a:cubicBezTo>
                  <a:pt x="523500" y="106094"/>
                  <a:pt x="507471" y="129434"/>
                  <a:pt x="491067" y="152400"/>
                </a:cubicBezTo>
                <a:cubicBezTo>
                  <a:pt x="479238" y="168961"/>
                  <a:pt x="470229" y="187566"/>
                  <a:pt x="457200" y="203200"/>
                </a:cubicBezTo>
                <a:cubicBezTo>
                  <a:pt x="441869" y="221597"/>
                  <a:pt x="423333" y="237067"/>
                  <a:pt x="406400" y="254000"/>
                </a:cubicBezTo>
                <a:cubicBezTo>
                  <a:pt x="400756" y="270933"/>
                  <a:pt x="402088" y="292179"/>
                  <a:pt x="389467" y="304800"/>
                </a:cubicBezTo>
                <a:cubicBezTo>
                  <a:pt x="376846" y="317421"/>
                  <a:pt x="352756" y="310775"/>
                  <a:pt x="338667" y="321733"/>
                </a:cubicBezTo>
                <a:cubicBezTo>
                  <a:pt x="300861" y="351137"/>
                  <a:pt x="270934" y="389466"/>
                  <a:pt x="237067" y="423333"/>
                </a:cubicBezTo>
                <a:lnTo>
                  <a:pt x="237067" y="423333"/>
                </a:lnTo>
                <a:cubicBezTo>
                  <a:pt x="187235" y="522996"/>
                  <a:pt x="211182" y="467119"/>
                  <a:pt x="169334" y="592666"/>
                </a:cubicBezTo>
                <a:lnTo>
                  <a:pt x="186267" y="846666"/>
                </a:lnTo>
                <a:lnTo>
                  <a:pt x="609600" y="84666"/>
                </a:lnTo>
                <a:cubicBezTo>
                  <a:pt x="541867" y="90311"/>
                  <a:pt x="471973" y="83716"/>
                  <a:pt x="406400" y="101600"/>
                </a:cubicBezTo>
                <a:cubicBezTo>
                  <a:pt x="345517" y="118204"/>
                  <a:pt x="292069" y="155327"/>
                  <a:pt x="237067" y="186266"/>
                </a:cubicBezTo>
                <a:cubicBezTo>
                  <a:pt x="164758" y="226940"/>
                  <a:pt x="102963" y="273463"/>
                  <a:pt x="50800" y="338666"/>
                </a:cubicBezTo>
                <a:cubicBezTo>
                  <a:pt x="30240" y="364366"/>
                  <a:pt x="16933" y="395111"/>
                  <a:pt x="0" y="423333"/>
                </a:cubicBezTo>
                <a:cubicBezTo>
                  <a:pt x="22578" y="643466"/>
                  <a:pt x="44159" y="863704"/>
                  <a:pt x="67734" y="1083733"/>
                </a:cubicBezTo>
                <a:cubicBezTo>
                  <a:pt x="78027" y="1179801"/>
                  <a:pt x="84945" y="1276429"/>
                  <a:pt x="101600" y="1371600"/>
                </a:cubicBezTo>
                <a:cubicBezTo>
                  <a:pt x="124501" y="1502465"/>
                  <a:pt x="160212" y="1630792"/>
                  <a:pt x="186267" y="1761066"/>
                </a:cubicBezTo>
                <a:cubicBezTo>
                  <a:pt x="216663" y="1913047"/>
                  <a:pt x="237312" y="2066966"/>
                  <a:pt x="270934" y="2218266"/>
                </a:cubicBezTo>
                <a:cubicBezTo>
                  <a:pt x="293809" y="2321202"/>
                  <a:pt x="328765" y="2421091"/>
                  <a:pt x="355600" y="2523066"/>
                </a:cubicBezTo>
                <a:cubicBezTo>
                  <a:pt x="385214" y="2635598"/>
                  <a:pt x="415024" y="2748141"/>
                  <a:pt x="440267" y="2861733"/>
                </a:cubicBezTo>
                <a:cubicBezTo>
                  <a:pt x="460200" y="2951430"/>
                  <a:pt x="473047" y="3042566"/>
                  <a:pt x="491067" y="3132666"/>
                </a:cubicBezTo>
                <a:cubicBezTo>
                  <a:pt x="506916" y="3211913"/>
                  <a:pt x="524934" y="3290711"/>
                  <a:pt x="541867" y="3369733"/>
                </a:cubicBezTo>
                <a:cubicBezTo>
                  <a:pt x="547511" y="3437466"/>
                  <a:pt x="551685" y="3505338"/>
                  <a:pt x="558800" y="3572933"/>
                </a:cubicBezTo>
                <a:cubicBezTo>
                  <a:pt x="567624" y="3656757"/>
                  <a:pt x="579103" y="3730707"/>
                  <a:pt x="609600" y="3810000"/>
                </a:cubicBezTo>
                <a:cubicBezTo>
                  <a:pt x="623192" y="3845340"/>
                  <a:pt x="638949" y="3880398"/>
                  <a:pt x="660400" y="3911600"/>
                </a:cubicBezTo>
                <a:cubicBezTo>
                  <a:pt x="742976" y="4031710"/>
                  <a:pt x="802466" y="4098583"/>
                  <a:pt x="914400" y="4182533"/>
                </a:cubicBezTo>
                <a:cubicBezTo>
                  <a:pt x="963243" y="4219165"/>
                  <a:pt x="1011623" y="4257997"/>
                  <a:pt x="1066800" y="4284133"/>
                </a:cubicBezTo>
                <a:cubicBezTo>
                  <a:pt x="1218764" y="4356116"/>
                  <a:pt x="1355810" y="4341973"/>
                  <a:pt x="1524000" y="4351866"/>
                </a:cubicBezTo>
                <a:cubicBezTo>
                  <a:pt x="1619956" y="4329288"/>
                  <a:pt x="1720961" y="4322255"/>
                  <a:pt x="1811867" y="4284133"/>
                </a:cubicBezTo>
                <a:cubicBezTo>
                  <a:pt x="1905378" y="4244919"/>
                  <a:pt x="2102161" y="4100579"/>
                  <a:pt x="2184400" y="4013200"/>
                </a:cubicBezTo>
                <a:cubicBezTo>
                  <a:pt x="2233941" y="3960562"/>
                  <a:pt x="2274711" y="3900311"/>
                  <a:pt x="2319867" y="3843866"/>
                </a:cubicBezTo>
                <a:cubicBezTo>
                  <a:pt x="2407653" y="3200104"/>
                  <a:pt x="2414228" y="3304994"/>
                  <a:pt x="2336800" y="2353733"/>
                </a:cubicBezTo>
                <a:cubicBezTo>
                  <a:pt x="2324341" y="2200669"/>
                  <a:pt x="2186541" y="1814861"/>
                  <a:pt x="2133600" y="1676400"/>
                </a:cubicBezTo>
                <a:cubicBezTo>
                  <a:pt x="1959340" y="1220645"/>
                  <a:pt x="2101438" y="1617399"/>
                  <a:pt x="1964267" y="1303866"/>
                </a:cubicBezTo>
                <a:cubicBezTo>
                  <a:pt x="1933710" y="1234022"/>
                  <a:pt x="1928660" y="1172792"/>
                  <a:pt x="1879600" y="1117600"/>
                </a:cubicBezTo>
                <a:cubicBezTo>
                  <a:pt x="1847780" y="1081803"/>
                  <a:pt x="1824465" y="1027616"/>
                  <a:pt x="1778000" y="1016000"/>
                </a:cubicBezTo>
                <a:lnTo>
                  <a:pt x="1642534" y="982133"/>
                </a:lnTo>
              </a:path>
            </a:pathLst>
          </a:custGeom>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latin typeface="Times New Roman" pitchFamily="-108" charset="0"/>
            </a:endParaRPr>
          </a:p>
        </p:txBody>
      </p:sp>
      <p:sp>
        <p:nvSpPr>
          <p:cNvPr id="10" name="Down Arrow 9"/>
          <p:cNvSpPr/>
          <p:nvPr/>
        </p:nvSpPr>
        <p:spPr bwMode="auto">
          <a:xfrm>
            <a:off x="6163735" y="1896538"/>
            <a:ext cx="484632" cy="978408"/>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latin typeface="Times New Roman" pitchFamily="-108" charset="0"/>
            </a:endParaRPr>
          </a:p>
        </p:txBody>
      </p:sp>
      <p:sp>
        <p:nvSpPr>
          <p:cNvPr id="11" name="Down Arrow 10"/>
          <p:cNvSpPr/>
          <p:nvPr/>
        </p:nvSpPr>
        <p:spPr bwMode="auto">
          <a:xfrm>
            <a:off x="5447284" y="1236132"/>
            <a:ext cx="484632" cy="97840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latin typeface="Times New Roman" pitchFamily="-108" charset="0"/>
            </a:endParaRPr>
          </a:p>
        </p:txBody>
      </p:sp>
      <p:cxnSp>
        <p:nvCxnSpPr>
          <p:cNvPr id="9" name="Straight Connector 8"/>
          <p:cNvCxnSpPr/>
          <p:nvPr/>
        </p:nvCxnSpPr>
        <p:spPr>
          <a:xfrm>
            <a:off x="1557867" y="1320815"/>
            <a:ext cx="948266" cy="0"/>
          </a:xfrm>
          <a:prstGeom prst="line">
            <a:avLst/>
          </a:prstGeom>
          <a:ln>
            <a:solidFill>
              <a:srgbClr val="00DA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388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0" y="0"/>
            <a:ext cx="9144000" cy="1143000"/>
          </a:xfrm>
        </p:spPr>
        <p:txBody>
          <a:bodyPr/>
          <a:lstStyle/>
          <a:p>
            <a:r>
              <a:rPr lang="en-US" sz="3600" smtClean="0">
                <a:latin typeface="Arial" pitchFamily="-112" charset="0"/>
                <a:ea typeface="ＭＳ Ｐゴシック" pitchFamily="-112" charset="-128"/>
                <a:cs typeface="ＭＳ Ｐゴシック" pitchFamily="-112" charset="-128"/>
              </a:rPr>
              <a:t>The Public Health Impact of Community </a:t>
            </a:r>
            <a:br>
              <a:rPr lang="en-US" sz="3600" smtClean="0">
                <a:latin typeface="Arial" pitchFamily="-112" charset="0"/>
                <a:ea typeface="ＭＳ Ｐゴシック" pitchFamily="-112" charset="-128"/>
                <a:cs typeface="ＭＳ Ｐゴシック" pitchFamily="-112" charset="-128"/>
              </a:rPr>
            </a:br>
            <a:r>
              <a:rPr lang="en-US" sz="3600" smtClean="0">
                <a:latin typeface="Arial" pitchFamily="-112" charset="0"/>
                <a:ea typeface="ＭＳ Ｐゴシック" pitchFamily="-112" charset="-128"/>
                <a:cs typeface="ＭＳ Ｐゴシック" pitchFamily="-112" charset="-128"/>
              </a:rPr>
              <a:t>Re-Entry for HIV+ Prisoners</a:t>
            </a:r>
          </a:p>
        </p:txBody>
      </p:sp>
      <p:sp>
        <p:nvSpPr>
          <p:cNvPr id="109571" name="Content Placeholder 2"/>
          <p:cNvSpPr>
            <a:spLocks noGrp="1"/>
          </p:cNvSpPr>
          <p:nvPr>
            <p:ph idx="1"/>
          </p:nvPr>
        </p:nvSpPr>
        <p:spPr>
          <a:xfrm>
            <a:off x="457200" y="1180573"/>
            <a:ext cx="8229600" cy="4525962"/>
          </a:xfrm>
        </p:spPr>
        <p:txBody>
          <a:bodyPr/>
          <a:lstStyle/>
          <a:p>
            <a:r>
              <a:rPr lang="en-US" sz="2800" dirty="0" smtClean="0">
                <a:latin typeface="Arial" pitchFamily="-112" charset="0"/>
                <a:ea typeface="ＭＳ Ｐゴシック" pitchFamily="-112" charset="-128"/>
                <a:cs typeface="ＭＳ Ｐゴシック" pitchFamily="-112" charset="-128"/>
              </a:rPr>
              <a:t>Poor adherence with </a:t>
            </a:r>
            <a:r>
              <a:rPr lang="en-US" sz="2800" dirty="0" err="1" smtClean="0">
                <a:latin typeface="Arial" pitchFamily="-112" charset="0"/>
                <a:ea typeface="ＭＳ Ｐゴシック" pitchFamily="-112" charset="-128"/>
                <a:cs typeface="ＭＳ Ｐゴシック" pitchFamily="-112" charset="-128"/>
              </a:rPr>
              <a:t>cART</a:t>
            </a:r>
            <a:r>
              <a:rPr lang="en-US" sz="2800" dirty="0" smtClean="0">
                <a:latin typeface="Arial" pitchFamily="-112" charset="0"/>
                <a:ea typeface="ＭＳ Ｐゴシック" pitchFamily="-112" charset="-128"/>
                <a:cs typeface="ＭＳ Ｐゴシック" pitchFamily="-112" charset="-128"/>
              </a:rPr>
              <a:t> leads to significantly increased HIV RNA levels </a:t>
            </a:r>
            <a:r>
              <a:rPr lang="en-US" sz="2800" baseline="30000" dirty="0" smtClean="0">
                <a:latin typeface="Arial" pitchFamily="-112" charset="0"/>
                <a:ea typeface="ＭＳ Ｐゴシック" pitchFamily="-112" charset="-128"/>
                <a:cs typeface="ＭＳ Ｐゴシック" pitchFamily="-112" charset="-128"/>
                <a:sym typeface="Symbol" pitchFamily="-112" charset="2"/>
              </a:rPr>
              <a:t>1,2</a:t>
            </a:r>
          </a:p>
          <a:p>
            <a:r>
              <a:rPr lang="en-US" sz="2800" dirty="0" smtClean="0">
                <a:latin typeface="Arial" pitchFamily="-112" charset="0"/>
                <a:ea typeface="ＭＳ Ｐゴシック" pitchFamily="-112" charset="-128"/>
                <a:cs typeface="ＭＳ Ｐゴシック" pitchFamily="-112" charset="-128"/>
                <a:sym typeface="Symbol" pitchFamily="-112" charset="2"/>
              </a:rPr>
              <a:t>HIV RNA levels are associated with increased infectiousness to others </a:t>
            </a:r>
            <a:r>
              <a:rPr lang="en-US" sz="2800" baseline="30000" dirty="0" smtClean="0">
                <a:latin typeface="Arial" pitchFamily="-112" charset="0"/>
                <a:ea typeface="ＭＳ Ｐゴシック" pitchFamily="-112" charset="-128"/>
                <a:cs typeface="ＭＳ Ｐゴシック" pitchFamily="-112" charset="-128"/>
                <a:sym typeface="Symbol" pitchFamily="-112" charset="2"/>
              </a:rPr>
              <a:t>3,4</a:t>
            </a:r>
            <a:endParaRPr lang="en-US" sz="2800" dirty="0" smtClean="0">
              <a:latin typeface="Arial" pitchFamily="-112" charset="0"/>
              <a:ea typeface="ＭＳ Ｐゴシック" pitchFamily="-112" charset="-128"/>
              <a:cs typeface="ＭＳ Ｐゴシック" pitchFamily="-112" charset="-128"/>
              <a:sym typeface="Symbol" pitchFamily="-112" charset="2"/>
            </a:endParaRPr>
          </a:p>
          <a:p>
            <a:r>
              <a:rPr lang="en-US" sz="2800" dirty="0" smtClean="0">
                <a:latin typeface="Arial" pitchFamily="-112" charset="0"/>
                <a:ea typeface="ＭＳ Ｐゴシック" pitchFamily="-112" charset="-128"/>
                <a:cs typeface="ＭＳ Ｐゴシック" pitchFamily="-112" charset="-128"/>
                <a:sym typeface="Symbol" pitchFamily="-112" charset="2"/>
              </a:rPr>
              <a:t>Impressive return to high prevalence of HIV risk behaviors (unprotected sex, shared needles) with new and former partners</a:t>
            </a:r>
            <a:r>
              <a:rPr lang="en-US" sz="2800" baseline="30000" dirty="0" smtClean="0">
                <a:latin typeface="Arial" pitchFamily="-112" charset="0"/>
                <a:ea typeface="ＭＳ Ｐゴシック" pitchFamily="-112" charset="-128"/>
                <a:cs typeface="ＭＳ Ｐゴシック" pitchFamily="-112" charset="-128"/>
                <a:sym typeface="Symbol" pitchFamily="-112" charset="2"/>
              </a:rPr>
              <a:t>5,6,7</a:t>
            </a:r>
          </a:p>
          <a:p>
            <a:r>
              <a:rPr lang="en-US" sz="2800" i="1" dirty="0" smtClean="0">
                <a:solidFill>
                  <a:srgbClr val="FFFF00"/>
                </a:solidFill>
                <a:latin typeface="Arial" pitchFamily="-112" charset="0"/>
                <a:ea typeface="ＭＳ Ｐゴシック" pitchFamily="-112" charset="-128"/>
                <a:cs typeface="ＭＳ Ｐゴシック" pitchFamily="-112" charset="-128"/>
                <a:sym typeface="Symbol" pitchFamily="-112" charset="2"/>
              </a:rPr>
              <a:t>Interventions that promote adherence to </a:t>
            </a:r>
            <a:r>
              <a:rPr lang="en-US" sz="2800" i="1" dirty="0" err="1" smtClean="0">
                <a:solidFill>
                  <a:srgbClr val="FFFF00"/>
                </a:solidFill>
                <a:latin typeface="Arial" pitchFamily="-112" charset="0"/>
                <a:ea typeface="ＭＳ Ｐゴシック" pitchFamily="-112" charset="-128"/>
                <a:cs typeface="ＭＳ Ｐゴシック" pitchFamily="-112" charset="-128"/>
                <a:sym typeface="Symbol" pitchFamily="-112" charset="2"/>
              </a:rPr>
              <a:t>cART</a:t>
            </a:r>
            <a:r>
              <a:rPr lang="en-US" sz="2800" i="1" dirty="0" smtClean="0">
                <a:solidFill>
                  <a:srgbClr val="FFFF00"/>
                </a:solidFill>
                <a:latin typeface="Arial" pitchFamily="-112" charset="0"/>
                <a:ea typeface="ＭＳ Ｐゴシック" pitchFamily="-112" charset="-128"/>
                <a:cs typeface="ＭＳ Ｐゴシック" pitchFamily="-112" charset="-128"/>
                <a:sym typeface="Symbol" pitchFamily="-112" charset="2"/>
              </a:rPr>
              <a:t> are likely to have an impact on individual well-being and promote public health for society</a:t>
            </a:r>
            <a:endParaRPr lang="en-US" sz="2800" dirty="0" smtClean="0">
              <a:solidFill>
                <a:srgbClr val="FFFF00"/>
              </a:solidFill>
              <a:latin typeface="Arial" pitchFamily="-112" charset="0"/>
              <a:ea typeface="ＭＳ Ｐゴシック" pitchFamily="-112" charset="-128"/>
              <a:cs typeface="ＭＳ Ｐゴシック" pitchFamily="-112" charset="-128"/>
              <a:sym typeface="Symbol" pitchFamily="-112" charset="2"/>
            </a:endParaRPr>
          </a:p>
          <a:p>
            <a:pPr>
              <a:buFontTx/>
              <a:buNone/>
            </a:pPr>
            <a:endParaRPr lang="en-US" dirty="0" smtClean="0">
              <a:latin typeface="Arial" pitchFamily="-112" charset="0"/>
              <a:ea typeface="ＭＳ Ｐゴシック" pitchFamily="-112" charset="-128"/>
              <a:cs typeface="ＭＳ Ｐゴシック" pitchFamily="-112" charset="-128"/>
            </a:endParaRPr>
          </a:p>
        </p:txBody>
      </p:sp>
      <p:sp>
        <p:nvSpPr>
          <p:cNvPr id="109572" name="TextBox 5"/>
          <p:cNvSpPr txBox="1">
            <a:spLocks noChangeArrowheads="1"/>
          </p:cNvSpPr>
          <p:nvPr/>
        </p:nvSpPr>
        <p:spPr bwMode="auto">
          <a:xfrm>
            <a:off x="4929188" y="5852052"/>
            <a:ext cx="3335337" cy="1446212"/>
          </a:xfrm>
          <a:prstGeom prst="rect">
            <a:avLst/>
          </a:prstGeom>
          <a:noFill/>
          <a:ln w="9525">
            <a:noFill/>
            <a:miter lim="800000"/>
            <a:headEnd/>
            <a:tailEnd/>
          </a:ln>
        </p:spPr>
        <p:txBody>
          <a:bodyPr wrap="none">
            <a:prstTxWarp prst="textNoShape">
              <a:avLst/>
            </a:prstTxWarp>
            <a:spAutoFit/>
          </a:bodyPr>
          <a:lstStyle/>
          <a:p>
            <a:pPr marL="342900" indent="-342900">
              <a:buFontTx/>
              <a:buAutoNum type="arabicPeriod" startAt="5"/>
            </a:pPr>
            <a:r>
              <a:rPr lang="en-US" sz="1400" dirty="0" err="1">
                <a:solidFill>
                  <a:srgbClr val="FFFF00"/>
                </a:solidFill>
              </a:rPr>
              <a:t>MacGowan</a:t>
            </a:r>
            <a:r>
              <a:rPr lang="en-US" sz="1400" dirty="0">
                <a:solidFill>
                  <a:srgbClr val="FFFF00"/>
                </a:solidFill>
              </a:rPr>
              <a:t>, </a:t>
            </a:r>
            <a:r>
              <a:rPr lang="en-US" sz="1400" dirty="0" err="1">
                <a:solidFill>
                  <a:srgbClr val="FFFF00"/>
                </a:solidFill>
              </a:rPr>
              <a:t>Int</a:t>
            </a:r>
            <a:r>
              <a:rPr lang="en-US" sz="1400" dirty="0">
                <a:solidFill>
                  <a:srgbClr val="FFFF00"/>
                </a:solidFill>
              </a:rPr>
              <a:t> J STD AIDS, 2003</a:t>
            </a:r>
          </a:p>
          <a:p>
            <a:pPr marL="342900" indent="-342900">
              <a:buFontTx/>
              <a:buAutoNum type="arabicPeriod" startAt="5"/>
            </a:pPr>
            <a:r>
              <a:rPr lang="en-US" sz="1400" dirty="0">
                <a:solidFill>
                  <a:srgbClr val="FFFF00"/>
                </a:solidFill>
              </a:rPr>
              <a:t>Morrow, J </a:t>
            </a:r>
            <a:r>
              <a:rPr lang="en-US" sz="1400" dirty="0" err="1">
                <a:solidFill>
                  <a:srgbClr val="FFFF00"/>
                </a:solidFill>
              </a:rPr>
              <a:t>Corr</a:t>
            </a:r>
            <a:r>
              <a:rPr lang="en-US" sz="1400" dirty="0">
                <a:solidFill>
                  <a:srgbClr val="FFFF00"/>
                </a:solidFill>
              </a:rPr>
              <a:t> Health Care, 2007</a:t>
            </a:r>
          </a:p>
          <a:p>
            <a:pPr marL="342900" indent="-342900">
              <a:buFontTx/>
              <a:buAutoNum type="arabicPeriod" startAt="5"/>
            </a:pPr>
            <a:r>
              <a:rPr lang="en-US" sz="1400" dirty="0">
                <a:solidFill>
                  <a:srgbClr val="FFFF00"/>
                </a:solidFill>
              </a:rPr>
              <a:t>Stephenson. </a:t>
            </a:r>
            <a:r>
              <a:rPr lang="en-US" sz="1400" dirty="0" err="1">
                <a:solidFill>
                  <a:srgbClr val="FFFF00"/>
                </a:solidFill>
              </a:rPr>
              <a:t>Int</a:t>
            </a:r>
            <a:r>
              <a:rPr lang="en-US" sz="1400" dirty="0">
                <a:solidFill>
                  <a:srgbClr val="FFFF00"/>
                </a:solidFill>
              </a:rPr>
              <a:t> J STD AIDS, 2006</a:t>
            </a:r>
            <a:r>
              <a:rPr lang="en-US" sz="1400" i="1" dirty="0">
                <a:solidFill>
                  <a:srgbClr val="FFFF00"/>
                </a:solidFill>
              </a:rPr>
              <a:t>.</a:t>
            </a:r>
          </a:p>
          <a:p>
            <a:pPr marL="342900" indent="-342900"/>
            <a:endParaRPr lang="en-US" sz="1400" dirty="0"/>
          </a:p>
          <a:p>
            <a:pPr marL="342900" indent="-342900"/>
            <a:endParaRPr lang="en-US" sz="1400" i="1" dirty="0">
              <a:solidFill>
                <a:srgbClr val="FFFF00"/>
              </a:solidFill>
            </a:endParaRPr>
          </a:p>
          <a:p>
            <a:pPr marL="342900" indent="-342900"/>
            <a:endParaRPr lang="en-US" dirty="0"/>
          </a:p>
        </p:txBody>
      </p:sp>
      <p:sp>
        <p:nvSpPr>
          <p:cNvPr id="109573" name="TextBox 7"/>
          <p:cNvSpPr txBox="1">
            <a:spLocks noChangeArrowheads="1"/>
          </p:cNvSpPr>
          <p:nvPr/>
        </p:nvSpPr>
        <p:spPr bwMode="auto">
          <a:xfrm>
            <a:off x="533400" y="5757332"/>
            <a:ext cx="3128963" cy="1169988"/>
          </a:xfrm>
          <a:prstGeom prst="rect">
            <a:avLst/>
          </a:prstGeom>
          <a:noFill/>
          <a:ln w="9525">
            <a:noFill/>
            <a:miter lim="800000"/>
            <a:headEnd/>
            <a:tailEnd/>
          </a:ln>
        </p:spPr>
        <p:txBody>
          <a:bodyPr wrap="none">
            <a:prstTxWarp prst="textNoShape">
              <a:avLst/>
            </a:prstTxWarp>
            <a:spAutoFit/>
          </a:bodyPr>
          <a:lstStyle/>
          <a:p>
            <a:pPr marL="342900" indent="-342900">
              <a:buFont typeface="Arial" pitchFamily="-112" charset="0"/>
              <a:buAutoNum type="arabicPeriod"/>
            </a:pPr>
            <a:r>
              <a:rPr lang="en-US" sz="1400" dirty="0">
                <a:solidFill>
                  <a:srgbClr val="FFFF00"/>
                </a:solidFill>
              </a:rPr>
              <a:t>Springer, CID, 2004</a:t>
            </a:r>
          </a:p>
          <a:p>
            <a:pPr marL="342900" indent="-342900">
              <a:buFont typeface="Arial" pitchFamily="-112" charset="0"/>
              <a:buAutoNum type="arabicPeriod"/>
            </a:pPr>
            <a:r>
              <a:rPr lang="en-US" sz="1400" dirty="0">
                <a:solidFill>
                  <a:srgbClr val="FFFF00"/>
                </a:solidFill>
              </a:rPr>
              <a:t>Stephenson, Public Health, 2005</a:t>
            </a:r>
          </a:p>
          <a:p>
            <a:pPr marL="342900" indent="-342900">
              <a:buFont typeface="Arial" pitchFamily="-112" charset="0"/>
              <a:buAutoNum type="arabicPeriod"/>
            </a:pPr>
            <a:r>
              <a:rPr lang="en-US" sz="1400" dirty="0">
                <a:solidFill>
                  <a:srgbClr val="FFFF00"/>
                </a:solidFill>
              </a:rPr>
              <a:t>Anderson, Nature, 1988</a:t>
            </a:r>
          </a:p>
          <a:p>
            <a:pPr marL="342900" indent="-342900">
              <a:buFont typeface="Arial" pitchFamily="-112" charset="0"/>
              <a:buAutoNum type="arabicPeriod"/>
            </a:pPr>
            <a:r>
              <a:rPr lang="en-US" sz="1400" dirty="0">
                <a:solidFill>
                  <a:srgbClr val="FFFF00"/>
                </a:solidFill>
              </a:rPr>
              <a:t>Hollingsworth, JID, 2008</a:t>
            </a:r>
          </a:p>
          <a:p>
            <a:pPr marL="342900" indent="-342900"/>
            <a:endParaRPr lang="en-US" sz="1400" i="1" dirty="0">
              <a:solidFill>
                <a:srgbClr val="FFFF00"/>
              </a:solidFill>
            </a:endParaRPr>
          </a:p>
        </p:txBody>
      </p:sp>
    </p:spTree>
    <p:extLst>
      <p:ext uri="{BB962C8B-B14F-4D97-AF65-F5344CB8AC3E}">
        <p14:creationId xmlns:p14="http://schemas.microsoft.com/office/powerpoint/2010/main" val="3164914852"/>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381000"/>
            <a:ext cx="8229600" cy="1143000"/>
          </a:xfrm>
        </p:spPr>
        <p:txBody>
          <a:bodyPr/>
          <a:lstStyle/>
          <a:p>
            <a:pPr eaLnBrk="1" hangingPunct="1"/>
            <a:r>
              <a:rPr lang="en-US" sz="3600" dirty="0" smtClean="0">
                <a:latin typeface="Arial" pitchFamily="-112" charset="0"/>
                <a:ea typeface="ＭＳ Ｐゴシック" pitchFamily="-112" charset="-128"/>
                <a:cs typeface="ＭＳ Ｐゴシック" pitchFamily="-112" charset="-128"/>
              </a:rPr>
              <a:t>Reasons for Poor Post-Release HIV Treatment Outcomes</a:t>
            </a:r>
          </a:p>
        </p:txBody>
      </p:sp>
      <p:sp>
        <p:nvSpPr>
          <p:cNvPr id="110595" name="Rectangle 3"/>
          <p:cNvSpPr>
            <a:spLocks noGrp="1" noChangeArrowheads="1"/>
          </p:cNvSpPr>
          <p:nvPr>
            <p:ph idx="1"/>
          </p:nvPr>
        </p:nvSpPr>
        <p:spPr>
          <a:xfrm>
            <a:off x="457200" y="2133600"/>
            <a:ext cx="8077200" cy="3048000"/>
          </a:xfrm>
        </p:spPr>
        <p:txBody>
          <a:bodyPr/>
          <a:lstStyle/>
          <a:p>
            <a:pPr eaLnBrk="1" hangingPunct="1"/>
            <a:r>
              <a:rPr lang="en-US" sz="2800" dirty="0" smtClean="0">
                <a:latin typeface="Arial" pitchFamily="-112" charset="0"/>
                <a:ea typeface="ＭＳ Ｐゴシック" pitchFamily="-112" charset="-128"/>
                <a:cs typeface="ＭＳ Ｐゴシック" pitchFamily="-112" charset="-128"/>
              </a:rPr>
              <a:t>Insufficient access to medication refill centers</a:t>
            </a:r>
            <a:r>
              <a:rPr lang="en-US" sz="2800" baseline="30000" dirty="0" smtClean="0">
                <a:latin typeface="Arial" pitchFamily="-112" charset="0"/>
                <a:ea typeface="ＭＳ Ｐゴシック" pitchFamily="-112" charset="-128"/>
                <a:cs typeface="ＭＳ Ｐゴシック" pitchFamily="-112" charset="-128"/>
              </a:rPr>
              <a:t>1,7</a:t>
            </a:r>
          </a:p>
          <a:p>
            <a:pPr eaLnBrk="1" hangingPunct="1"/>
            <a:r>
              <a:rPr lang="en-US" sz="2800" dirty="0" smtClean="0">
                <a:latin typeface="Arial" pitchFamily="-112" charset="0"/>
                <a:ea typeface="ＭＳ Ｐゴシック" pitchFamily="-112" charset="-128"/>
                <a:cs typeface="ＭＳ Ｐゴシック" pitchFamily="-112" charset="-128"/>
              </a:rPr>
              <a:t>Under-treated </a:t>
            </a:r>
            <a:r>
              <a:rPr lang="en-US" sz="2800" dirty="0" smtClean="0">
                <a:solidFill>
                  <a:srgbClr val="FFFFFF"/>
                </a:solidFill>
                <a:latin typeface="Arial" pitchFamily="-112" charset="0"/>
                <a:ea typeface="ＭＳ Ｐゴシック" pitchFamily="-112" charset="-128"/>
                <a:cs typeface="ＭＳ Ｐゴシック" pitchFamily="-112" charset="-128"/>
              </a:rPr>
              <a:t>mental illness</a:t>
            </a:r>
            <a:r>
              <a:rPr lang="en-US" sz="2800" baseline="30000" dirty="0" smtClean="0">
                <a:solidFill>
                  <a:srgbClr val="FFFFFF"/>
                </a:solidFill>
                <a:latin typeface="Arial" pitchFamily="-112" charset="0"/>
                <a:ea typeface="ＭＳ Ｐゴシック" pitchFamily="-112" charset="-128"/>
                <a:cs typeface="ＭＳ Ｐゴシック" pitchFamily="-112" charset="-128"/>
              </a:rPr>
              <a:t>3,7</a:t>
            </a:r>
            <a:endParaRPr lang="en-US" sz="2800" dirty="0" smtClean="0">
              <a:solidFill>
                <a:srgbClr val="FFFFFF"/>
              </a:solidFill>
              <a:latin typeface="Arial" pitchFamily="-112" charset="0"/>
              <a:ea typeface="ＭＳ Ｐゴシック" pitchFamily="-112" charset="-128"/>
              <a:cs typeface="ＭＳ Ｐゴシック" pitchFamily="-112" charset="-128"/>
            </a:endParaRPr>
          </a:p>
          <a:p>
            <a:pPr eaLnBrk="1" hangingPunct="1"/>
            <a:r>
              <a:rPr lang="en-US" sz="2800" dirty="0" smtClean="0">
                <a:latin typeface="Arial" pitchFamily="-112" charset="0"/>
                <a:ea typeface="ＭＳ Ｐゴシック" pitchFamily="-112" charset="-128"/>
                <a:cs typeface="ＭＳ Ｐゴシック" pitchFamily="-112" charset="-128"/>
              </a:rPr>
              <a:t>Lack of supervised care and social instability </a:t>
            </a:r>
            <a:r>
              <a:rPr lang="en-US" sz="2800" baseline="30000" dirty="0" smtClean="0">
                <a:latin typeface="Arial" pitchFamily="-112" charset="0"/>
                <a:ea typeface="ＭＳ Ｐゴシック" pitchFamily="-112" charset="-128"/>
                <a:cs typeface="ＭＳ Ｐゴシック" pitchFamily="-112" charset="-128"/>
              </a:rPr>
              <a:t>4,7</a:t>
            </a:r>
          </a:p>
          <a:p>
            <a:pPr eaLnBrk="1" hangingPunct="1"/>
            <a:r>
              <a:rPr lang="en-US" sz="2800" dirty="0" smtClean="0">
                <a:latin typeface="Arial" pitchFamily="-112" charset="0"/>
                <a:ea typeface="ＭＳ Ｐゴシック" pitchFamily="-112" charset="-128"/>
                <a:cs typeface="ＭＳ Ｐゴシック" pitchFamily="-112" charset="-128"/>
              </a:rPr>
              <a:t>Lack of Medicaid and need to reenroll</a:t>
            </a:r>
            <a:r>
              <a:rPr lang="en-US" sz="2800" baseline="30000" dirty="0" smtClean="0">
                <a:latin typeface="Arial" pitchFamily="-112" charset="0"/>
                <a:ea typeface="ＭＳ Ｐゴシック" pitchFamily="-112" charset="-128"/>
                <a:cs typeface="ＭＳ Ｐゴシック" pitchFamily="-112" charset="-128"/>
              </a:rPr>
              <a:t>5,6,7 </a:t>
            </a:r>
          </a:p>
          <a:p>
            <a:pPr eaLnBrk="1" hangingPunct="1"/>
            <a:r>
              <a:rPr lang="en-US" sz="2800" dirty="0" smtClean="0">
                <a:solidFill>
                  <a:srgbClr val="7DF609"/>
                </a:solidFill>
                <a:latin typeface="Arial" pitchFamily="-112" charset="0"/>
                <a:ea typeface="ＭＳ Ｐゴシック" pitchFamily="-112" charset="-128"/>
                <a:cs typeface="ＭＳ Ｐゴシック" pitchFamily="-112" charset="-128"/>
              </a:rPr>
              <a:t>Relapse to drug and alcohol use</a:t>
            </a:r>
            <a:r>
              <a:rPr lang="en-US" sz="2800" baseline="30000" dirty="0" smtClean="0">
                <a:solidFill>
                  <a:srgbClr val="7DF609"/>
                </a:solidFill>
                <a:latin typeface="Arial" pitchFamily="-112" charset="0"/>
                <a:ea typeface="ＭＳ Ｐゴシック" pitchFamily="-112" charset="-128"/>
                <a:cs typeface="ＭＳ Ｐゴシック" pitchFamily="-112" charset="-128"/>
              </a:rPr>
              <a:t>2,7</a:t>
            </a:r>
          </a:p>
          <a:p>
            <a:pPr eaLnBrk="1" hangingPunct="1">
              <a:buFontTx/>
              <a:buNone/>
            </a:pPr>
            <a:endParaRPr lang="en-US" sz="2800" dirty="0" smtClean="0">
              <a:latin typeface="Arial" pitchFamily="-112" charset="0"/>
              <a:ea typeface="ＭＳ Ｐゴシック" pitchFamily="-112" charset="-128"/>
              <a:cs typeface="ＭＳ Ｐゴシック" pitchFamily="-112" charset="-128"/>
            </a:endParaRPr>
          </a:p>
          <a:p>
            <a:pPr eaLnBrk="1" hangingPunct="1"/>
            <a:endParaRPr lang="en-US" sz="2800" baseline="30000" dirty="0" smtClean="0">
              <a:latin typeface="Arial" pitchFamily="-112" charset="0"/>
              <a:ea typeface="ＭＳ Ｐゴシック" pitchFamily="-112" charset="-128"/>
              <a:cs typeface="ＭＳ Ｐゴシック" pitchFamily="-112" charset="-128"/>
            </a:endParaRPr>
          </a:p>
          <a:p>
            <a:pPr eaLnBrk="1" hangingPunct="1"/>
            <a:endParaRPr lang="en-US" dirty="0" smtClean="0">
              <a:latin typeface="Arial" pitchFamily="-112" charset="0"/>
              <a:ea typeface="ＭＳ Ｐゴシック" pitchFamily="-112" charset="-128"/>
              <a:cs typeface="ＭＳ Ｐゴシック" pitchFamily="-112" charset="-128"/>
            </a:endParaRPr>
          </a:p>
        </p:txBody>
      </p:sp>
      <p:sp>
        <p:nvSpPr>
          <p:cNvPr id="110596" name="Rectangle 4"/>
          <p:cNvSpPr>
            <a:spLocks noChangeArrowheads="1"/>
          </p:cNvSpPr>
          <p:nvPr/>
        </p:nvSpPr>
        <p:spPr bwMode="auto">
          <a:xfrm>
            <a:off x="381000" y="5526088"/>
            <a:ext cx="8534400" cy="1354137"/>
          </a:xfrm>
          <a:prstGeom prst="rect">
            <a:avLst/>
          </a:prstGeom>
          <a:noFill/>
          <a:ln w="9525">
            <a:noFill/>
            <a:miter lim="800000"/>
            <a:headEnd/>
            <a:tailEnd/>
          </a:ln>
        </p:spPr>
        <p:txBody>
          <a:bodyPr>
            <a:prstTxWarp prst="textNoShape">
              <a:avLst/>
            </a:prstTxWarp>
            <a:spAutoFit/>
          </a:bodyPr>
          <a:lstStyle/>
          <a:p>
            <a:r>
              <a:rPr lang="en-US" sz="1600" dirty="0">
                <a:solidFill>
                  <a:srgbClr val="FFFF00"/>
                </a:solidFill>
              </a:rPr>
              <a:t>1. </a:t>
            </a:r>
            <a:r>
              <a:rPr lang="en-US" sz="1600" dirty="0" err="1">
                <a:solidFill>
                  <a:srgbClr val="FFFF00"/>
                </a:solidFill>
              </a:rPr>
              <a:t>Baillergeron</a:t>
            </a:r>
            <a:r>
              <a:rPr lang="en-US" sz="1600" dirty="0">
                <a:solidFill>
                  <a:srgbClr val="FFFF00"/>
                </a:solidFill>
              </a:rPr>
              <a:t>, JAMA, 2009. 		  	4. Thompson, J Community Health, 1998.</a:t>
            </a:r>
          </a:p>
          <a:p>
            <a:r>
              <a:rPr lang="en-US" sz="1600" dirty="0">
                <a:solidFill>
                  <a:srgbClr val="FFFF00"/>
                </a:solidFill>
              </a:rPr>
              <a:t>2. </a:t>
            </a:r>
            <a:r>
              <a:rPr lang="en-US" sz="1600" dirty="0" err="1">
                <a:solidFill>
                  <a:srgbClr val="FFFF00"/>
                </a:solidFill>
              </a:rPr>
              <a:t>Kinlock</a:t>
            </a:r>
            <a:r>
              <a:rPr lang="en-US" sz="1600" dirty="0">
                <a:solidFill>
                  <a:srgbClr val="FFFF00"/>
                </a:solidFill>
              </a:rPr>
              <a:t>, J Substance Abuse,2002. 	5. </a:t>
            </a:r>
            <a:r>
              <a:rPr lang="en-US" sz="1600" dirty="0" err="1">
                <a:solidFill>
                  <a:srgbClr val="FFFF00"/>
                </a:solidFill>
              </a:rPr>
              <a:t>Wakeman</a:t>
            </a:r>
            <a:r>
              <a:rPr lang="en-US" sz="1600" dirty="0">
                <a:solidFill>
                  <a:srgbClr val="FFFF00"/>
                </a:solidFill>
              </a:rPr>
              <a:t>, AIDS Care, </a:t>
            </a:r>
            <a:r>
              <a:rPr lang="en-US" sz="1600" dirty="0" smtClean="0">
                <a:solidFill>
                  <a:srgbClr val="FFFF00"/>
                </a:solidFill>
              </a:rPr>
              <a:t>2009</a:t>
            </a:r>
          </a:p>
          <a:p>
            <a:r>
              <a:rPr lang="en-US" sz="1600" dirty="0">
                <a:solidFill>
                  <a:srgbClr val="FFFF00"/>
                </a:solidFill>
              </a:rPr>
              <a:t>3. </a:t>
            </a:r>
            <a:r>
              <a:rPr lang="en-US" sz="1600" dirty="0" err="1">
                <a:solidFill>
                  <a:srgbClr val="FFFF00"/>
                </a:solidFill>
              </a:rPr>
              <a:t>Baillergeron</a:t>
            </a:r>
            <a:r>
              <a:rPr lang="en-US" sz="1600" dirty="0">
                <a:solidFill>
                  <a:srgbClr val="FFFF00"/>
                </a:solidFill>
              </a:rPr>
              <a:t>, Am J Psych 2009.		6. Morrissey. </a:t>
            </a:r>
            <a:r>
              <a:rPr lang="en-US" sz="1600" dirty="0" err="1">
                <a:solidFill>
                  <a:srgbClr val="FFFF00"/>
                </a:solidFill>
              </a:rPr>
              <a:t>Psychiatr</a:t>
            </a:r>
            <a:r>
              <a:rPr lang="en-US" sz="1600" dirty="0">
                <a:solidFill>
                  <a:srgbClr val="FFFF00"/>
                </a:solidFill>
              </a:rPr>
              <a:t> Serv. 2006</a:t>
            </a:r>
            <a:r>
              <a:rPr lang="en-US" sz="1600" dirty="0" smtClean="0">
                <a:solidFill>
                  <a:srgbClr val="FFFF00"/>
                </a:solidFill>
              </a:rPr>
              <a:t>	</a:t>
            </a:r>
          </a:p>
          <a:p>
            <a:r>
              <a:rPr lang="en-US" sz="1600" dirty="0" smtClean="0">
                <a:solidFill>
                  <a:srgbClr val="FFFF00"/>
                </a:solidFill>
              </a:rPr>
              <a:t>7. Springer et al. </a:t>
            </a:r>
            <a:r>
              <a:rPr lang="en-US" sz="1600" dirty="0" err="1" smtClean="0">
                <a:solidFill>
                  <a:srgbClr val="FFFF00"/>
                </a:solidFill>
              </a:rPr>
              <a:t>Clin</a:t>
            </a:r>
            <a:r>
              <a:rPr lang="en-US" sz="1600" dirty="0" smtClean="0">
                <a:solidFill>
                  <a:srgbClr val="FFFF00"/>
                </a:solidFill>
              </a:rPr>
              <a:t> </a:t>
            </a:r>
            <a:r>
              <a:rPr lang="en-US" sz="1600" dirty="0" err="1" smtClean="0">
                <a:solidFill>
                  <a:srgbClr val="FFFF00"/>
                </a:solidFill>
              </a:rPr>
              <a:t>Inf</a:t>
            </a:r>
            <a:r>
              <a:rPr lang="en-US" sz="1600" dirty="0" smtClean="0">
                <a:solidFill>
                  <a:srgbClr val="FFFF00"/>
                </a:solidFill>
              </a:rPr>
              <a:t> </a:t>
            </a:r>
            <a:r>
              <a:rPr lang="en-US" sz="1600" dirty="0" err="1" smtClean="0">
                <a:solidFill>
                  <a:srgbClr val="FFFF00"/>
                </a:solidFill>
              </a:rPr>
              <a:t>Dis</a:t>
            </a:r>
            <a:r>
              <a:rPr lang="en-US" sz="1600" dirty="0" smtClean="0">
                <a:solidFill>
                  <a:srgbClr val="FFFF00"/>
                </a:solidFill>
              </a:rPr>
              <a:t> 2011.	</a:t>
            </a:r>
            <a:r>
              <a:rPr lang="en-US" sz="1600" dirty="0">
                <a:solidFill>
                  <a:srgbClr val="FFFF00"/>
                </a:solidFill>
              </a:rPr>
              <a:t>								</a:t>
            </a:r>
          </a:p>
          <a:p>
            <a:endParaRPr lang="en-US" dirty="0"/>
          </a:p>
        </p:txBody>
      </p:sp>
    </p:spTree>
    <p:extLst>
      <p:ext uri="{BB962C8B-B14F-4D97-AF65-F5344CB8AC3E}">
        <p14:creationId xmlns:p14="http://schemas.microsoft.com/office/powerpoint/2010/main" val="2613880839"/>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4"/>
          <p:cNvSpPr>
            <a:spLocks noGrp="1"/>
          </p:cNvSpPr>
          <p:nvPr>
            <p:ph type="title"/>
          </p:nvPr>
        </p:nvSpPr>
        <p:spPr>
          <a:xfrm>
            <a:off x="304800" y="152400"/>
            <a:ext cx="8610600" cy="1143000"/>
          </a:xfrm>
        </p:spPr>
        <p:txBody>
          <a:bodyPr/>
          <a:lstStyle/>
          <a:p>
            <a:r>
              <a:rPr lang="en-US">
                <a:latin typeface="Arial" charset="0"/>
                <a:ea typeface="ＭＳ Ｐゴシック" charset="0"/>
                <a:cs typeface="ＭＳ Ｐゴシック" charset="0"/>
              </a:rPr>
              <a:t>Prevalence of DSM-IV Diagnoses Among U.S. Prisoners</a:t>
            </a:r>
          </a:p>
        </p:txBody>
      </p:sp>
      <p:graphicFrame>
        <p:nvGraphicFramePr>
          <p:cNvPr id="67586" name="Content Placeholder 6"/>
          <p:cNvGraphicFramePr>
            <a:graphicFrameLocks noGrp="1"/>
          </p:cNvGraphicFramePr>
          <p:nvPr>
            <p:ph idx="1"/>
          </p:nvPr>
        </p:nvGraphicFramePr>
        <p:xfrm>
          <a:off x="792163" y="1600200"/>
          <a:ext cx="7559675" cy="4524375"/>
        </p:xfrm>
        <a:graphic>
          <a:graphicData uri="http://schemas.openxmlformats.org/presentationml/2006/ole">
            <mc:AlternateContent xmlns:mc="http://schemas.openxmlformats.org/markup-compatibility/2006">
              <mc:Choice xmlns:v="urn:schemas-microsoft-com:vml" Requires="v">
                <p:oleObj spid="_x0000_s37940" name="Chart" r:id="rId6" imgW="8533695" imgH="5108026" progId="Excel.Chart.8">
                  <p:embed/>
                </p:oleObj>
              </mc:Choice>
              <mc:Fallback>
                <p:oleObj name="Chart" r:id="rId6" imgW="8533695" imgH="5108026" progId="Excel.Chart.8">
                  <p:embed/>
                  <p:pic>
                    <p:nvPicPr>
                      <p:cNvPr id="0" name=""/>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163" y="1600200"/>
                        <a:ext cx="75596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7587" name="TextBox 7"/>
          <p:cNvSpPr txBox="1">
            <a:spLocks noChangeArrowheads="1"/>
          </p:cNvSpPr>
          <p:nvPr/>
        </p:nvSpPr>
        <p:spPr bwMode="auto">
          <a:xfrm>
            <a:off x="7086600" y="6096000"/>
            <a:ext cx="1600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FF00"/>
                </a:solidFill>
              </a:rPr>
              <a:t>James, 2006</a:t>
            </a:r>
          </a:p>
        </p:txBody>
      </p:sp>
      <p:sp>
        <p:nvSpPr>
          <p:cNvPr id="67588" name="TextBox 8"/>
          <p:cNvSpPr txBox="1">
            <a:spLocks noChangeArrowheads="1"/>
          </p:cNvSpPr>
          <p:nvPr/>
        </p:nvSpPr>
        <p:spPr bwMode="auto">
          <a:xfrm>
            <a:off x="1371600" y="6096000"/>
            <a:ext cx="1600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FF00"/>
                </a:solidFill>
              </a:rPr>
              <a:t>Peters, 1998</a:t>
            </a:r>
          </a:p>
        </p:txBody>
      </p:sp>
      <p:sp>
        <p:nvSpPr>
          <p:cNvPr id="67589" name="TextBox 9"/>
          <p:cNvSpPr txBox="1">
            <a:spLocks noChangeArrowheads="1"/>
          </p:cNvSpPr>
          <p:nvPr/>
        </p:nvSpPr>
        <p:spPr bwMode="auto">
          <a:xfrm>
            <a:off x="3276600" y="6096000"/>
            <a:ext cx="1600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FF00"/>
                </a:solidFill>
              </a:rPr>
              <a:t>Peters, 1998</a:t>
            </a:r>
          </a:p>
        </p:txBody>
      </p:sp>
      <p:sp>
        <p:nvSpPr>
          <p:cNvPr id="67590" name="TextBox 10"/>
          <p:cNvSpPr txBox="1">
            <a:spLocks noChangeArrowheads="1"/>
          </p:cNvSpPr>
          <p:nvPr/>
        </p:nvSpPr>
        <p:spPr bwMode="auto">
          <a:xfrm>
            <a:off x="5181600" y="5867400"/>
            <a:ext cx="1600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FF00"/>
                </a:solidFill>
              </a:rPr>
              <a:t>James, 2006</a:t>
            </a:r>
          </a:p>
          <a:p>
            <a:pPr algn="ctr" eaLnBrk="1" fontAlgn="base" hangingPunct="1">
              <a:spcBef>
                <a:spcPct val="0"/>
              </a:spcBef>
              <a:spcAft>
                <a:spcPct val="0"/>
              </a:spcAft>
            </a:pPr>
            <a:r>
              <a:rPr lang="en-US" sz="1600" smtClean="0">
                <a:solidFill>
                  <a:srgbClr val="FFFF00"/>
                </a:solidFill>
              </a:rPr>
              <a:t>Baillargeon, 2009</a:t>
            </a:r>
          </a:p>
        </p:txBody>
      </p:sp>
      <p:grpSp>
        <p:nvGrpSpPr>
          <p:cNvPr id="2" name="Group 16"/>
          <p:cNvGrpSpPr>
            <a:grpSpLocks/>
          </p:cNvGrpSpPr>
          <p:nvPr/>
        </p:nvGrpSpPr>
        <p:grpSpPr bwMode="auto">
          <a:xfrm>
            <a:off x="1981200" y="4038600"/>
            <a:ext cx="5867400" cy="838200"/>
            <a:chOff x="1981200" y="4038600"/>
            <a:chExt cx="5867400" cy="838200"/>
          </a:xfrm>
        </p:grpSpPr>
        <p:sp>
          <p:nvSpPr>
            <p:cNvPr id="12" name="Heptagon 11"/>
            <p:cNvSpPr/>
            <p:nvPr/>
          </p:nvSpPr>
          <p:spPr bwMode="auto">
            <a:xfrm>
              <a:off x="3657600" y="4114800"/>
              <a:ext cx="838200" cy="762000"/>
            </a:xfrm>
            <a:prstGeom prst="heptagon">
              <a:avLst/>
            </a:prstGeom>
            <a:solidFill>
              <a:srgbClr val="30FF3B"/>
            </a:solidFill>
            <a:ln w="15875" cap="flat" cmpd="sng" algn="ctr">
              <a:solidFill>
                <a:schemeClr val="bg1">
                  <a:alpha val="99000"/>
                </a:schemeClr>
              </a:solidFill>
              <a:prstDash val="solid"/>
              <a:round/>
              <a:headEnd type="none" w="med" len="med"/>
              <a:tailEnd type="none" w="med" len="med"/>
            </a:ln>
            <a:effectLst/>
            <a:scene3d>
              <a:camera prst="orthographicFront">
                <a:rot lat="0" lon="0" rev="0"/>
              </a:camera>
              <a:lightRig rig="threePt" dir="t"/>
            </a:scene3d>
          </p:spPr>
          <p:txBody>
            <a:bodyPr/>
            <a:lstStyle/>
            <a:p>
              <a:pPr>
                <a:defRPr/>
              </a:pPr>
              <a:r>
                <a:rPr lang="en-US" sz="2000" dirty="0">
                  <a:solidFill>
                    <a:srgbClr val="000066"/>
                  </a:solidFill>
                  <a:latin typeface="Arial"/>
                  <a:ea typeface="ＭＳ Ｐゴシック" charset="0"/>
                  <a:cs typeface="ＭＳ Ｐゴシック" charset="0"/>
                </a:rPr>
                <a:t>3%</a:t>
              </a:r>
            </a:p>
          </p:txBody>
        </p:sp>
        <p:sp>
          <p:nvSpPr>
            <p:cNvPr id="13" name="Heptagon 12"/>
            <p:cNvSpPr/>
            <p:nvPr/>
          </p:nvSpPr>
          <p:spPr bwMode="auto">
            <a:xfrm>
              <a:off x="1981200" y="4114800"/>
              <a:ext cx="838200" cy="762000"/>
            </a:xfrm>
            <a:prstGeom prst="heptagon">
              <a:avLst/>
            </a:prstGeom>
            <a:solidFill>
              <a:srgbClr val="30FF3B"/>
            </a:solidFill>
            <a:ln w="15875" cap="flat" cmpd="sng" algn="ctr">
              <a:solidFill>
                <a:schemeClr val="bg1"/>
              </a:solidFill>
              <a:prstDash val="solid"/>
              <a:round/>
              <a:headEnd type="none" w="med" len="med"/>
              <a:tailEnd type="none" w="med" len="med"/>
            </a:ln>
            <a:effectLst/>
            <a:scene3d>
              <a:camera prst="orthographicFront">
                <a:rot lat="0" lon="0" rev="0"/>
              </a:camera>
              <a:lightRig rig="threePt" dir="t"/>
            </a:scene3d>
          </p:spPr>
          <p:txBody>
            <a:bodyPr/>
            <a:lstStyle/>
            <a:p>
              <a:pPr>
                <a:defRPr/>
              </a:pPr>
              <a:r>
                <a:rPr lang="en-US" sz="2000" dirty="0">
                  <a:solidFill>
                    <a:srgbClr val="000066"/>
                  </a:solidFill>
                  <a:latin typeface="Arial"/>
                  <a:ea typeface="ＭＳ Ｐゴシック" charset="0"/>
                  <a:cs typeface="ＭＳ Ｐゴシック" charset="0"/>
                </a:rPr>
                <a:t>6%</a:t>
              </a:r>
            </a:p>
          </p:txBody>
        </p:sp>
        <p:sp>
          <p:nvSpPr>
            <p:cNvPr id="14" name="Heptagon 13"/>
            <p:cNvSpPr/>
            <p:nvPr/>
          </p:nvSpPr>
          <p:spPr bwMode="auto">
            <a:xfrm>
              <a:off x="5257800" y="4114800"/>
              <a:ext cx="838200" cy="762000"/>
            </a:xfrm>
            <a:prstGeom prst="heptagon">
              <a:avLst/>
            </a:prstGeom>
            <a:solidFill>
              <a:srgbClr val="30FF3B"/>
            </a:solidFill>
            <a:ln w="15875" cap="flat" cmpd="sng" algn="ctr">
              <a:solidFill>
                <a:schemeClr val="bg1"/>
              </a:solidFill>
              <a:prstDash val="solid"/>
              <a:round/>
              <a:headEnd type="none" w="med" len="med"/>
              <a:tailEnd type="none" w="med" len="med"/>
            </a:ln>
            <a:effectLst/>
            <a:scene3d>
              <a:camera prst="orthographicFront">
                <a:rot lat="0" lon="0" rev="0"/>
              </a:camera>
              <a:lightRig rig="threePt" dir="t"/>
            </a:scene3d>
          </p:spPr>
          <p:txBody>
            <a:bodyPr/>
            <a:lstStyle/>
            <a:p>
              <a:pPr>
                <a:defRPr/>
              </a:pPr>
              <a:r>
                <a:rPr lang="en-US" sz="2000" dirty="0">
                  <a:solidFill>
                    <a:srgbClr val="000066"/>
                  </a:solidFill>
                  <a:latin typeface="Arial"/>
                  <a:ea typeface="ＭＳ Ｐゴシック" charset="0"/>
                  <a:cs typeface="ＭＳ Ｐゴシック" charset="0"/>
                </a:rPr>
                <a:t>11%</a:t>
              </a:r>
            </a:p>
          </p:txBody>
        </p:sp>
        <p:sp>
          <p:nvSpPr>
            <p:cNvPr id="15" name="Heptagon 14"/>
            <p:cNvSpPr/>
            <p:nvPr/>
          </p:nvSpPr>
          <p:spPr bwMode="auto">
            <a:xfrm>
              <a:off x="6858000" y="4038600"/>
              <a:ext cx="990600" cy="838200"/>
            </a:xfrm>
            <a:prstGeom prst="heptagon">
              <a:avLst/>
            </a:prstGeom>
            <a:solidFill>
              <a:srgbClr val="30FF3B"/>
            </a:solidFill>
            <a:ln w="15875" cap="flat" cmpd="sng" algn="ctr">
              <a:solidFill>
                <a:schemeClr val="bg1"/>
              </a:solidFill>
              <a:prstDash val="solid"/>
              <a:round/>
              <a:headEnd type="none" w="med" len="med"/>
              <a:tailEnd type="none" w="med" len="med"/>
            </a:ln>
            <a:effectLst/>
            <a:scene3d>
              <a:camera prst="orthographicFront">
                <a:rot lat="0" lon="0" rev="0"/>
              </a:camera>
              <a:lightRig rig="threePt" dir="t"/>
            </a:scene3d>
          </p:spPr>
          <p:txBody>
            <a:bodyPr/>
            <a:lstStyle/>
            <a:p>
              <a:pPr>
                <a:defRPr/>
              </a:pPr>
              <a:r>
                <a:rPr lang="en-US" sz="2000" dirty="0">
                  <a:solidFill>
                    <a:srgbClr val="000066"/>
                  </a:solidFill>
                  <a:latin typeface="Arial"/>
                  <a:ea typeface="ＭＳ Ｐゴシック" charset="0"/>
                  <a:cs typeface="ＭＳ Ｐゴシック" charset="0"/>
                </a:rPr>
                <a:t>2.5%</a:t>
              </a:r>
            </a:p>
          </p:txBody>
        </p:sp>
      </p:grpSp>
    </p:spTree>
    <p:custDataLst>
      <p:tags r:id="rId2"/>
    </p:custDataLst>
    <p:extLst>
      <p:ext uri="{BB962C8B-B14F-4D97-AF65-F5344CB8AC3E}">
        <p14:creationId xmlns:p14="http://schemas.microsoft.com/office/powerpoint/2010/main" val="61766805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01590" y="-16928"/>
            <a:ext cx="9177866" cy="998541"/>
          </a:xfrm>
        </p:spPr>
        <p:txBody>
          <a:bodyPr/>
          <a:lstStyle/>
          <a:p>
            <a:pPr algn="l" eaLnBrk="1" hangingPunct="1"/>
            <a:r>
              <a:rPr lang="en-US" sz="3200" dirty="0" smtClean="0">
                <a:latin typeface="Arial" pitchFamily="-112" charset="0"/>
                <a:ea typeface="ＭＳ Ｐゴシック" pitchFamily="-112" charset="-128"/>
                <a:cs typeface="ＭＳ Ｐゴシック" pitchFamily="-112" charset="-128"/>
              </a:rPr>
              <a:t>Relapse to Drug and Alcohol Use occurs regardless of length of abstinence!  </a:t>
            </a:r>
          </a:p>
        </p:txBody>
      </p:sp>
      <p:sp>
        <p:nvSpPr>
          <p:cNvPr id="90115" name="Rectangle 3"/>
          <p:cNvSpPr>
            <a:spLocks noGrp="1" noChangeArrowheads="1"/>
          </p:cNvSpPr>
          <p:nvPr>
            <p:ph idx="1"/>
          </p:nvPr>
        </p:nvSpPr>
        <p:spPr>
          <a:xfrm>
            <a:off x="203199" y="981613"/>
            <a:ext cx="8365067" cy="5131320"/>
          </a:xfrm>
        </p:spPr>
        <p:txBody>
          <a:bodyPr/>
          <a:lstStyle/>
          <a:p>
            <a:pPr eaLnBrk="1" hangingPunct="1"/>
            <a:r>
              <a:rPr lang="en-US" sz="2800" u="sng" dirty="0" smtClean="0">
                <a:latin typeface="Arial" pitchFamily="-112" charset="0"/>
                <a:ea typeface="ＭＳ Ｐゴシック" pitchFamily="-112" charset="-128"/>
                <a:cs typeface="ＭＳ Ｐゴシック" pitchFamily="-112" charset="-128"/>
              </a:rPr>
              <a:t>&gt;85% relapse </a:t>
            </a:r>
            <a:r>
              <a:rPr lang="en-US" sz="2800" dirty="0" smtClean="0">
                <a:latin typeface="Arial" pitchFamily="-112" charset="0"/>
                <a:ea typeface="ＭＳ Ｐゴシック" pitchFamily="-112" charset="-128"/>
                <a:cs typeface="ＭＳ Ｐゴシック" pitchFamily="-112" charset="-128"/>
              </a:rPr>
              <a:t>to opioid and alcohol use within 1 year after release to the community</a:t>
            </a:r>
            <a:r>
              <a:rPr lang="en-US" sz="2800" baseline="30000" dirty="0" smtClean="0">
                <a:latin typeface="Arial" pitchFamily="-112" charset="0"/>
                <a:ea typeface="ＭＳ Ｐゴシック" pitchFamily="-112" charset="-128"/>
                <a:cs typeface="ＭＳ Ｐゴシック" pitchFamily="-112" charset="-128"/>
              </a:rPr>
              <a:t>1 </a:t>
            </a:r>
            <a:endParaRPr lang="en-US" sz="2800" i="1" dirty="0" smtClean="0">
              <a:latin typeface="Arial" pitchFamily="-112" charset="0"/>
              <a:ea typeface="ＭＳ Ｐゴシック" pitchFamily="-112" charset="-128"/>
              <a:cs typeface="ＭＳ Ｐゴシック" pitchFamily="-112" charset="-128"/>
            </a:endParaRPr>
          </a:p>
          <a:p>
            <a:pPr eaLnBrk="1" hangingPunct="1"/>
            <a:r>
              <a:rPr lang="en-US" sz="2800" dirty="0" smtClean="0">
                <a:latin typeface="Arial" pitchFamily="-112" charset="0"/>
                <a:ea typeface="ＭＳ Ｐゴシック" pitchFamily="-112" charset="-128"/>
                <a:cs typeface="ＭＳ Ｐゴシック" pitchFamily="-112" charset="-128"/>
              </a:rPr>
              <a:t>Relapse </a:t>
            </a:r>
            <a:r>
              <a:rPr lang="en-US" sz="2800" dirty="0">
                <a:latin typeface="Arial" pitchFamily="-112" charset="0"/>
                <a:ea typeface="ＭＳ Ｐゴシック" pitchFamily="-112" charset="-128"/>
                <a:cs typeface="ＭＳ Ｐゴシック" pitchFamily="-112" charset="-128"/>
              </a:rPr>
              <a:t>to</a:t>
            </a:r>
            <a:r>
              <a:rPr lang="en-US" sz="2800" dirty="0" smtClean="0">
                <a:latin typeface="Arial" pitchFamily="-112" charset="0"/>
                <a:ea typeface="ＭＳ Ｐゴシック" pitchFamily="-112" charset="-128"/>
                <a:cs typeface="ＭＳ Ｐゴシック" pitchFamily="-112" charset="-128"/>
              </a:rPr>
              <a:t> opioid and alcohol use </a:t>
            </a:r>
            <a:r>
              <a:rPr lang="en-US" sz="2800" dirty="0">
                <a:latin typeface="Arial" pitchFamily="-112" charset="0"/>
                <a:ea typeface="ＭＳ Ｐゴシック" pitchFamily="-112" charset="-128"/>
                <a:cs typeface="ＭＳ Ｐゴシック" pitchFamily="-112" charset="-128"/>
              </a:rPr>
              <a:t>is associated </a:t>
            </a:r>
            <a:r>
              <a:rPr lang="en-US" sz="2800" dirty="0" smtClean="0">
                <a:latin typeface="Arial" pitchFamily="-112" charset="0"/>
                <a:ea typeface="ＭＳ Ｐゴシック" pitchFamily="-112" charset="-128"/>
                <a:cs typeface="ＭＳ Ｐゴシック" pitchFamily="-112" charset="-128"/>
              </a:rPr>
              <a:t>with:</a:t>
            </a:r>
          </a:p>
          <a:p>
            <a:pPr lvl="1" eaLnBrk="1" hangingPunct="1"/>
            <a:r>
              <a:rPr lang="en-US" sz="2400" dirty="0" smtClean="0">
                <a:latin typeface="Arial" pitchFamily="-112" charset="0"/>
                <a:sym typeface="Symbol" pitchFamily="-112" charset="2"/>
              </a:rPr>
              <a:t></a:t>
            </a:r>
            <a:r>
              <a:rPr lang="en-US" sz="2400" dirty="0" smtClean="0">
                <a:latin typeface="Arial" pitchFamily="-112" charset="0"/>
              </a:rPr>
              <a:t> adherence to medical care and ART </a:t>
            </a:r>
            <a:r>
              <a:rPr lang="en-US" sz="2400" baseline="30000" dirty="0" smtClean="0">
                <a:latin typeface="Arial" pitchFamily="-112" charset="0"/>
              </a:rPr>
              <a:t>2,5</a:t>
            </a:r>
            <a:endParaRPr lang="en-US" sz="2400" dirty="0" smtClean="0">
              <a:latin typeface="Arial" pitchFamily="-112" charset="0"/>
            </a:endParaRPr>
          </a:p>
          <a:p>
            <a:pPr lvl="1" eaLnBrk="1" hangingPunct="1"/>
            <a:r>
              <a:rPr lang="en-US" sz="2400" dirty="0" smtClean="0">
                <a:solidFill>
                  <a:schemeClr val="tx2"/>
                </a:solidFill>
                <a:latin typeface="Arial" pitchFamily="-112" charset="0"/>
                <a:sym typeface="Symbol" pitchFamily="-112" charset="2"/>
              </a:rPr>
              <a:t></a:t>
            </a:r>
            <a:r>
              <a:rPr lang="en-US" sz="2400" dirty="0" smtClean="0">
                <a:solidFill>
                  <a:schemeClr val="tx2"/>
                </a:solidFill>
                <a:latin typeface="Arial" pitchFamily="-112" charset="0"/>
              </a:rPr>
              <a:t> acquisition of HIV ( and HCV)</a:t>
            </a:r>
            <a:r>
              <a:rPr lang="en-US" sz="2400" baseline="30000" dirty="0" smtClean="0">
                <a:solidFill>
                  <a:schemeClr val="tx2"/>
                </a:solidFill>
                <a:latin typeface="Arial" pitchFamily="-112" charset="0"/>
              </a:rPr>
              <a:t>2</a:t>
            </a:r>
            <a:r>
              <a:rPr lang="en-US" sz="2400" dirty="0" smtClean="0">
                <a:solidFill>
                  <a:schemeClr val="tx2"/>
                </a:solidFill>
                <a:latin typeface="Arial" pitchFamily="-112" charset="0"/>
              </a:rPr>
              <a:t>  </a:t>
            </a:r>
            <a:r>
              <a:rPr lang="en-US" sz="2400" dirty="0" smtClean="0">
                <a:latin typeface="Arial" pitchFamily="-112" charset="0"/>
              </a:rPr>
              <a:t>(</a:t>
            </a:r>
            <a:r>
              <a:rPr lang="en-US" sz="2400" dirty="0" smtClean="0">
                <a:latin typeface="Arial" pitchFamily="-112" charset="0"/>
                <a:sym typeface="Symbol" pitchFamily="-112" charset="2"/>
              </a:rPr>
              <a:t> </a:t>
            </a:r>
            <a:r>
              <a:rPr lang="en-US" sz="2400" dirty="0" smtClean="0">
                <a:latin typeface="Arial" pitchFamily="-112" charset="0"/>
              </a:rPr>
              <a:t>transmission of HIV to public)</a:t>
            </a:r>
          </a:p>
          <a:p>
            <a:pPr lvl="1" eaLnBrk="1" hangingPunct="1"/>
            <a:r>
              <a:rPr lang="en-US" sz="2400" dirty="0" smtClean="0">
                <a:latin typeface="Arial" pitchFamily="-112" charset="0"/>
                <a:sym typeface="Symbol" pitchFamily="-112" charset="2"/>
              </a:rPr>
              <a:t></a:t>
            </a:r>
            <a:r>
              <a:rPr lang="en-US" sz="2400" dirty="0" smtClean="0">
                <a:latin typeface="Arial" pitchFamily="-112" charset="0"/>
              </a:rPr>
              <a:t> increased recidivism ( cost to the public)</a:t>
            </a:r>
            <a:r>
              <a:rPr lang="en-US" sz="2400" baseline="30000" dirty="0" smtClean="0">
                <a:latin typeface="Arial" pitchFamily="-112" charset="0"/>
              </a:rPr>
              <a:t>3</a:t>
            </a:r>
          </a:p>
          <a:p>
            <a:pPr lvl="1" eaLnBrk="1" hangingPunct="1"/>
            <a:r>
              <a:rPr lang="en-US" sz="2400" dirty="0" smtClean="0">
                <a:solidFill>
                  <a:srgbClr val="FFFF00"/>
                </a:solidFill>
                <a:latin typeface="Arial" pitchFamily="-112" charset="0"/>
                <a:sym typeface="Symbol" pitchFamily="-112" charset="2"/>
              </a:rPr>
              <a:t> mortality</a:t>
            </a:r>
            <a:r>
              <a:rPr lang="en-US" sz="2400" baseline="30000" dirty="0" smtClean="0">
                <a:solidFill>
                  <a:srgbClr val="FFFF00"/>
                </a:solidFill>
                <a:latin typeface="Arial" pitchFamily="-112" charset="0"/>
                <a:sym typeface="Symbol" pitchFamily="-112" charset="2"/>
              </a:rPr>
              <a:t>4</a:t>
            </a:r>
          </a:p>
          <a:p>
            <a:pPr lvl="1" eaLnBrk="1" hangingPunct="1"/>
            <a:endParaRPr lang="en-US" baseline="30000" dirty="0">
              <a:latin typeface="Arial" pitchFamily="-112" charset="0"/>
            </a:endParaRPr>
          </a:p>
        </p:txBody>
      </p:sp>
      <p:sp>
        <p:nvSpPr>
          <p:cNvPr id="90116" name="Rectangle 4"/>
          <p:cNvSpPr>
            <a:spLocks noChangeArrowheads="1"/>
          </p:cNvSpPr>
          <p:nvPr/>
        </p:nvSpPr>
        <p:spPr bwMode="auto">
          <a:xfrm>
            <a:off x="203199" y="5558901"/>
            <a:ext cx="8365067" cy="923330"/>
          </a:xfrm>
          <a:prstGeom prst="rect">
            <a:avLst/>
          </a:prstGeom>
          <a:noFill/>
          <a:ln w="9525">
            <a:noFill/>
            <a:miter lim="800000"/>
            <a:headEnd/>
            <a:tailEnd/>
          </a:ln>
        </p:spPr>
        <p:txBody>
          <a:bodyPr wrap="square">
            <a:prstTxWarp prst="textNoShape">
              <a:avLst/>
            </a:prstTxWarp>
            <a:spAutoFit/>
          </a:bodyPr>
          <a:lstStyle/>
          <a:p>
            <a:r>
              <a:rPr lang="en-US" i="1" baseline="30000" dirty="0">
                <a:solidFill>
                  <a:schemeClr val="tx2"/>
                </a:solidFill>
              </a:rPr>
              <a:t>1</a:t>
            </a:r>
            <a:r>
              <a:rPr lang="en-US" i="1" dirty="0">
                <a:solidFill>
                  <a:schemeClr val="tx2"/>
                </a:solidFill>
              </a:rPr>
              <a:t> </a:t>
            </a:r>
            <a:r>
              <a:rPr lang="en-US" i="1" dirty="0" err="1">
                <a:solidFill>
                  <a:schemeClr val="tx2"/>
                </a:solidFill>
              </a:rPr>
              <a:t>Kinlock</a:t>
            </a:r>
            <a:r>
              <a:rPr lang="en-US" i="1" dirty="0">
                <a:solidFill>
                  <a:schemeClr val="tx2"/>
                </a:solidFill>
              </a:rPr>
              <a:t> J </a:t>
            </a:r>
            <a:r>
              <a:rPr lang="en-US" i="1" dirty="0" err="1">
                <a:solidFill>
                  <a:schemeClr val="tx2"/>
                </a:solidFill>
              </a:rPr>
              <a:t>Subst</a:t>
            </a:r>
            <a:r>
              <a:rPr lang="en-US" i="1" dirty="0">
                <a:solidFill>
                  <a:schemeClr val="tx2"/>
                </a:solidFill>
              </a:rPr>
              <a:t> Abuse </a:t>
            </a:r>
            <a:r>
              <a:rPr lang="en-US" i="1" dirty="0" err="1">
                <a:solidFill>
                  <a:schemeClr val="tx2"/>
                </a:solidFill>
              </a:rPr>
              <a:t>Tx</a:t>
            </a:r>
            <a:r>
              <a:rPr lang="en-US" i="1" dirty="0">
                <a:solidFill>
                  <a:schemeClr val="tx2"/>
                </a:solidFill>
              </a:rPr>
              <a:t> 2002          </a:t>
            </a:r>
            <a:r>
              <a:rPr lang="en-US" baseline="30000" dirty="0" smtClean="0">
                <a:solidFill>
                  <a:schemeClr val="tx2"/>
                </a:solidFill>
              </a:rPr>
              <a:t>2</a:t>
            </a:r>
            <a:r>
              <a:rPr lang="en-US" i="1" dirty="0" smtClean="0">
                <a:solidFill>
                  <a:schemeClr val="tx2"/>
                </a:solidFill>
              </a:rPr>
              <a:t>CID 2002</a:t>
            </a:r>
            <a:r>
              <a:rPr lang="en-US" i="1" dirty="0">
                <a:solidFill>
                  <a:schemeClr val="tx2"/>
                </a:solidFill>
              </a:rPr>
              <a:t>:35.307.</a:t>
            </a:r>
          </a:p>
          <a:p>
            <a:r>
              <a:rPr lang="en-US" i="1" dirty="0">
                <a:solidFill>
                  <a:schemeClr val="tx2"/>
                </a:solidFill>
              </a:rPr>
              <a:t> </a:t>
            </a:r>
            <a:r>
              <a:rPr lang="en-US" i="1" baseline="30000" dirty="0">
                <a:solidFill>
                  <a:schemeClr val="tx2"/>
                </a:solidFill>
              </a:rPr>
              <a:t>3</a:t>
            </a:r>
            <a:r>
              <a:rPr lang="en-US" i="1" dirty="0">
                <a:solidFill>
                  <a:schemeClr val="tx2"/>
                </a:solidFill>
              </a:rPr>
              <a:t>Levasseur . Ann Med </a:t>
            </a:r>
            <a:r>
              <a:rPr lang="en-US" i="1" dirty="0" smtClean="0">
                <a:solidFill>
                  <a:schemeClr val="tx2"/>
                </a:solidFill>
              </a:rPr>
              <a:t>Interne </a:t>
            </a:r>
            <a:r>
              <a:rPr lang="en-US" i="1" dirty="0">
                <a:solidFill>
                  <a:schemeClr val="tx2"/>
                </a:solidFill>
              </a:rPr>
              <a:t>2002.   </a:t>
            </a:r>
            <a:r>
              <a:rPr lang="en-US" i="1" baseline="30000" dirty="0">
                <a:solidFill>
                  <a:schemeClr val="tx2"/>
                </a:solidFill>
              </a:rPr>
              <a:t>4</a:t>
            </a:r>
            <a:r>
              <a:rPr lang="en-US" i="1" dirty="0">
                <a:solidFill>
                  <a:schemeClr val="tx2"/>
                </a:solidFill>
              </a:rPr>
              <a:t> </a:t>
            </a:r>
            <a:r>
              <a:rPr lang="en-GB" i="1" dirty="0">
                <a:solidFill>
                  <a:schemeClr val="tx2"/>
                </a:solidFill>
              </a:rPr>
              <a:t>Binswanger IA et al. </a:t>
            </a:r>
            <a:r>
              <a:rPr lang="en-GB" i="1" dirty="0" smtClean="0">
                <a:solidFill>
                  <a:schemeClr val="tx2"/>
                </a:solidFill>
              </a:rPr>
              <a:t>NEJM 2007.</a:t>
            </a:r>
          </a:p>
          <a:p>
            <a:r>
              <a:rPr lang="en-GB" i="1" baseline="30000" dirty="0" smtClean="0">
                <a:solidFill>
                  <a:schemeClr val="tx2"/>
                </a:solidFill>
              </a:rPr>
              <a:t>5</a:t>
            </a:r>
            <a:r>
              <a:rPr lang="en-GB" i="1" dirty="0" smtClean="0">
                <a:solidFill>
                  <a:schemeClr val="tx2"/>
                </a:solidFill>
              </a:rPr>
              <a:t>Azar, Springer, </a:t>
            </a:r>
            <a:r>
              <a:rPr lang="en-GB" i="1" dirty="0" err="1" smtClean="0">
                <a:solidFill>
                  <a:schemeClr val="tx2"/>
                </a:solidFill>
              </a:rPr>
              <a:t>Altice</a:t>
            </a:r>
            <a:r>
              <a:rPr lang="en-GB" i="1" dirty="0" smtClean="0">
                <a:solidFill>
                  <a:schemeClr val="tx2"/>
                </a:solidFill>
              </a:rPr>
              <a:t>. DAD 2010.</a:t>
            </a:r>
            <a:endParaRPr lang="en-GB" i="1" baseline="30000" dirty="0" smtClean="0">
              <a:solidFill>
                <a:schemeClr val="tx2"/>
              </a:solidFill>
            </a:endParaRPr>
          </a:p>
        </p:txBody>
      </p:sp>
    </p:spTree>
    <p:extLst>
      <p:ext uri="{BB962C8B-B14F-4D97-AF65-F5344CB8AC3E}">
        <p14:creationId xmlns:p14="http://schemas.microsoft.com/office/powerpoint/2010/main" val="1665639445"/>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Chart 4"/>
          <p:cNvGraphicFramePr>
            <a:graphicFrameLocks/>
          </p:cNvGraphicFramePr>
          <p:nvPr>
            <p:extLst>
              <p:ext uri="{D42A27DB-BD31-4B8C-83A1-F6EECF244321}">
                <p14:modId xmlns:p14="http://schemas.microsoft.com/office/powerpoint/2010/main" val="1396319938"/>
              </p:ext>
            </p:extLst>
          </p:nvPr>
        </p:nvGraphicFramePr>
        <p:xfrm>
          <a:off x="101600" y="1041400"/>
          <a:ext cx="8940800" cy="5511800"/>
        </p:xfrm>
        <a:graphic>
          <a:graphicData uri="http://schemas.openxmlformats.org/presentationml/2006/ole">
            <mc:AlternateContent xmlns:mc="http://schemas.openxmlformats.org/markup-compatibility/2006">
              <mc:Choice xmlns:v="urn:schemas-microsoft-com:vml" Requires="v">
                <p:oleObj spid="_x0000_s43044" r:id="rId4" imgW="8937511" imgH="5517358" progId="Excel.Chart.8">
                  <p:embed/>
                </p:oleObj>
              </mc:Choice>
              <mc:Fallback>
                <p:oleObj r:id="rId4" imgW="8937511" imgH="5517358"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00" y="1041400"/>
                        <a:ext cx="8940800"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1" name="TextBox 1"/>
          <p:cNvSpPr txBox="1">
            <a:spLocks noChangeArrowheads="1"/>
          </p:cNvSpPr>
          <p:nvPr/>
        </p:nvSpPr>
        <p:spPr bwMode="auto">
          <a:xfrm>
            <a:off x="0" y="6550025"/>
            <a:ext cx="6324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914400" eaLnBrk="1" fontAlgn="base" hangingPunct="1">
              <a:spcBef>
                <a:spcPct val="0"/>
              </a:spcBef>
              <a:spcAft>
                <a:spcPct val="0"/>
              </a:spcAft>
              <a:buFontTx/>
              <a:buNone/>
            </a:pPr>
            <a:r>
              <a:rPr lang="en-US" altLang="en-US" sz="1400" dirty="0">
                <a:solidFill>
                  <a:prstClr val="black"/>
                </a:solidFill>
                <a:latin typeface="Arial" pitchFamily="34" charset="0"/>
              </a:rPr>
              <a:t>Binswanger, et al., 2013, Annals of Internal Medicine</a:t>
            </a:r>
          </a:p>
        </p:txBody>
      </p:sp>
      <p:sp>
        <p:nvSpPr>
          <p:cNvPr id="32772" name="TextBox 2"/>
          <p:cNvSpPr txBox="1">
            <a:spLocks noChangeArrowheads="1"/>
          </p:cNvSpPr>
          <p:nvPr/>
        </p:nvSpPr>
        <p:spPr bwMode="auto">
          <a:xfrm>
            <a:off x="685800" y="228600"/>
            <a:ext cx="784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914400" eaLnBrk="1" fontAlgn="base" hangingPunct="1">
              <a:spcBef>
                <a:spcPct val="0"/>
              </a:spcBef>
              <a:spcAft>
                <a:spcPct val="0"/>
              </a:spcAft>
              <a:buFontTx/>
              <a:buNone/>
            </a:pPr>
            <a:r>
              <a:rPr lang="en-US" altLang="en-US" sz="2800" b="1" dirty="0">
                <a:solidFill>
                  <a:prstClr val="black"/>
                </a:solidFill>
                <a:latin typeface="Arial" pitchFamily="34" charset="0"/>
              </a:rPr>
              <a:t>Problem: People in CJ System with Opioid Use Disorders are Dying </a:t>
            </a:r>
          </a:p>
        </p:txBody>
      </p:sp>
      <p:sp>
        <p:nvSpPr>
          <p:cNvPr id="2" name="Slide Number Placeholder 1"/>
          <p:cNvSpPr>
            <a:spLocks noGrp="1"/>
          </p:cNvSpPr>
          <p:nvPr>
            <p:ph type="sldNum" sz="quarter" idx="12"/>
          </p:nvPr>
        </p:nvSpPr>
        <p:spPr/>
        <p:txBody>
          <a:bodyPr/>
          <a:lstStyle/>
          <a:p>
            <a:pPr>
              <a:defRPr/>
            </a:pPr>
            <a:fld id="{7F056977-A191-426B-B524-A46E5C1F3BD4}" type="slidenum">
              <a:rPr lang="en-US" altLang="en-US"/>
              <a:pPr>
                <a:defRPr/>
              </a:pPr>
              <a:t>28</a:t>
            </a:fld>
            <a:endParaRPr lang="en-US"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2286000"/>
            <a:ext cx="8534400" cy="4267200"/>
          </a:xfrm>
        </p:spPr>
        <p:txBody>
          <a:bodyPr/>
          <a:lstStyle/>
          <a:p>
            <a:pPr>
              <a:spcAft>
                <a:spcPts val="1800"/>
              </a:spcAft>
            </a:pPr>
            <a:r>
              <a:rPr lang="en-US" sz="3600" dirty="0" smtClean="0"/>
              <a:t>Case management and linkage to care</a:t>
            </a:r>
          </a:p>
          <a:p>
            <a:pPr>
              <a:spcAft>
                <a:spcPts val="1800"/>
              </a:spcAft>
            </a:pPr>
            <a:r>
              <a:rPr lang="en-US" sz="3600" dirty="0" smtClean="0"/>
              <a:t>Antiretroviral adherence support</a:t>
            </a:r>
          </a:p>
          <a:p>
            <a:pPr>
              <a:spcAft>
                <a:spcPts val="1800"/>
              </a:spcAft>
            </a:pPr>
            <a:r>
              <a:rPr lang="en-US" sz="3600" dirty="0" smtClean="0">
                <a:solidFill>
                  <a:srgbClr val="FFFF00"/>
                </a:solidFill>
              </a:rPr>
              <a:t>Treatment of substance use disorders</a:t>
            </a:r>
          </a:p>
          <a:p>
            <a:pPr>
              <a:spcAft>
                <a:spcPts val="1800"/>
              </a:spcAft>
            </a:pPr>
            <a:r>
              <a:rPr lang="en-US" sz="3600" dirty="0" smtClean="0"/>
              <a:t>Treatment of mental illness</a:t>
            </a:r>
          </a:p>
          <a:p>
            <a:pPr>
              <a:spcAft>
                <a:spcPts val="1800"/>
              </a:spcAft>
            </a:pPr>
            <a:r>
              <a:rPr lang="en-US" sz="3600" dirty="0" smtClean="0"/>
              <a:t>HIV risk reduction interventions</a:t>
            </a:r>
            <a:endParaRPr lang="en-US" sz="3600" dirty="0"/>
          </a:p>
        </p:txBody>
      </p:sp>
      <p:grpSp>
        <p:nvGrpSpPr>
          <p:cNvPr id="2" name="Group 6"/>
          <p:cNvGrpSpPr/>
          <p:nvPr/>
        </p:nvGrpSpPr>
        <p:grpSpPr>
          <a:xfrm>
            <a:off x="0" y="1"/>
            <a:ext cx="10498653" cy="2285998"/>
            <a:chOff x="0" y="1"/>
            <a:chExt cx="10498653" cy="1904999"/>
          </a:xfrm>
        </p:grpSpPr>
        <p:pic>
          <p:nvPicPr>
            <p:cNvPr id="5" name="Picture 4"/>
            <p:cNvPicPr>
              <a:picLocks noChangeAspect="1"/>
            </p:cNvPicPr>
            <p:nvPr/>
          </p:nvPicPr>
          <p:blipFill>
            <a:blip r:embed="rId2"/>
            <a:stretch>
              <a:fillRect/>
            </a:stretch>
          </p:blipFill>
          <p:spPr>
            <a:xfrm>
              <a:off x="0" y="1"/>
              <a:ext cx="9144000" cy="1904999"/>
            </a:xfrm>
            <a:prstGeom prst="rect">
              <a:avLst/>
            </a:prstGeom>
          </p:spPr>
        </p:pic>
        <p:sp>
          <p:nvSpPr>
            <p:cNvPr id="6" name="TextBox 5"/>
            <p:cNvSpPr txBox="1"/>
            <p:nvPr/>
          </p:nvSpPr>
          <p:spPr>
            <a:xfrm>
              <a:off x="4419587" y="1216375"/>
              <a:ext cx="6079066" cy="384721"/>
            </a:xfrm>
            <a:prstGeom prst="rect">
              <a:avLst/>
            </a:prstGeom>
            <a:noFill/>
          </p:spPr>
          <p:txBody>
            <a:bodyPr wrap="square" rtlCol="0">
              <a:spAutoFit/>
            </a:bodyPr>
            <a:lstStyle/>
            <a:p>
              <a:r>
                <a:rPr lang="en-US" sz="2400" i="1" dirty="0" smtClean="0">
                  <a:solidFill>
                    <a:srgbClr val="000000"/>
                  </a:solidFill>
                  <a:latin typeface="+mn-lt"/>
                </a:rPr>
                <a:t>Clinical Infectious Diseases, 2011</a:t>
              </a:r>
              <a:endParaRPr lang="en-US" sz="2400" i="1" dirty="0">
                <a:solidFill>
                  <a:srgbClr val="000000"/>
                </a:solidFill>
                <a:latin typeface="+mn-lt"/>
              </a:endParaRPr>
            </a:p>
          </p:txBody>
        </p:sp>
      </p:grpSp>
      <p:cxnSp>
        <p:nvCxnSpPr>
          <p:cNvPr id="7" name="Straight Connector 6"/>
          <p:cNvCxnSpPr/>
          <p:nvPr/>
        </p:nvCxnSpPr>
        <p:spPr>
          <a:xfrm>
            <a:off x="304800" y="2218267"/>
            <a:ext cx="16256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710466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Opioid Addiction, Injection Drug Use and HIV</a:t>
            </a:r>
            <a:endParaRPr lang="en-US" dirty="0"/>
          </a:p>
        </p:txBody>
      </p:sp>
    </p:spTree>
    <p:extLst>
      <p:ext uri="{BB962C8B-B14F-4D97-AF65-F5344CB8AC3E}">
        <p14:creationId xmlns:p14="http://schemas.microsoft.com/office/powerpoint/2010/main" val="3438012484"/>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893701"/>
            <a:ext cx="7772400" cy="1362075"/>
          </a:xfrm>
        </p:spPr>
        <p:txBody>
          <a:bodyPr/>
          <a:lstStyle/>
          <a:p>
            <a:r>
              <a:rPr lang="en-US" dirty="0" smtClean="0"/>
              <a:t>Medication assisted therapy prevents relapse to opioid use and  decreases  death and reduces transmission of HIV and HCV</a:t>
            </a:r>
            <a:endParaRPr lang="en-US" dirty="0"/>
          </a:p>
        </p:txBody>
      </p:sp>
    </p:spTree>
    <p:extLst>
      <p:ext uri="{BB962C8B-B14F-4D97-AF65-F5344CB8AC3E}">
        <p14:creationId xmlns:p14="http://schemas.microsoft.com/office/powerpoint/2010/main" val="986653268"/>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17886" y="-58439"/>
            <a:ext cx="8840160" cy="715963"/>
          </a:xfrm>
        </p:spPr>
        <p:txBody>
          <a:bodyPr/>
          <a:lstStyle/>
          <a:p>
            <a:pPr algn="just"/>
            <a:r>
              <a:rPr lang="en-US" sz="2800" dirty="0" smtClean="0">
                <a:latin typeface="Arial" pitchFamily="-112" charset="0"/>
                <a:ea typeface="ＭＳ Ｐゴシック" pitchFamily="-112" charset="-128"/>
                <a:cs typeface="ＭＳ Ｐゴシック" pitchFamily="-112" charset="-128"/>
              </a:rPr>
              <a:t>    FDA-Approved Medications for Opioid Dependence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7293943"/>
              </p:ext>
            </p:extLst>
          </p:nvPr>
        </p:nvGraphicFramePr>
        <p:xfrm>
          <a:off x="135473" y="639636"/>
          <a:ext cx="8686800" cy="5541875"/>
        </p:xfrm>
        <a:graphic>
          <a:graphicData uri="http://schemas.openxmlformats.org/drawingml/2006/table">
            <a:tbl>
              <a:tblPr>
                <a:tableStyleId>{3C2FFA5D-87B4-456A-9821-1D502468CF0F}</a:tableStyleId>
              </a:tblPr>
              <a:tblGrid>
                <a:gridCol w="1737360"/>
                <a:gridCol w="1737360"/>
                <a:gridCol w="1737360"/>
                <a:gridCol w="1735135"/>
                <a:gridCol w="1739585"/>
              </a:tblGrid>
              <a:tr h="87824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rgbClr val="008000"/>
                        </a:solidFill>
                        <a:effectLst/>
                        <a:latin typeface="Arial" charset="0"/>
                        <a:ea typeface="ＭＳ Ｐゴシック" charset="-128"/>
                        <a:cs typeface="ＭＳ Ｐゴシック" charset="-128"/>
                      </a:endParaRP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bg1"/>
                          </a:solidFill>
                          <a:effectLst/>
                        </a:rPr>
                        <a:t>Methadone</a:t>
                      </a:r>
                      <a:endParaRPr kumimoji="0" lang="en-US" sz="1600" b="1" i="0" u="none" strike="noStrike" cap="none" normalizeH="0" baseline="0" dirty="0" smtClean="0">
                        <a:ln>
                          <a:noFill/>
                        </a:ln>
                        <a:solidFill>
                          <a:schemeClr val="bg1"/>
                        </a:solidFill>
                        <a:effectLst/>
                        <a:latin typeface="Arial" charset="0"/>
                        <a:ea typeface="ＭＳ Ｐゴシック" charset="-128"/>
                        <a:cs typeface="ＭＳ Ｐゴシック" charset="-128"/>
                      </a:endParaRP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bg1"/>
                          </a:solidFill>
                          <a:effectLst/>
                        </a:rPr>
                        <a:t>Buprenorphine/Naloxone</a:t>
                      </a:r>
                      <a:endParaRPr kumimoji="0" lang="en-US" sz="1600" b="1" i="0" u="none" strike="noStrike" cap="none" normalizeH="0" baseline="0" dirty="0" smtClean="0">
                        <a:ln>
                          <a:noFill/>
                        </a:ln>
                        <a:solidFill>
                          <a:schemeClr val="bg1"/>
                        </a:solidFill>
                        <a:effectLst/>
                        <a:latin typeface="Arial" charset="0"/>
                        <a:ea typeface="ＭＳ Ｐゴシック" charset="-128"/>
                        <a:cs typeface="ＭＳ Ｐゴシック" charset="-128"/>
                      </a:endParaRP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bg1"/>
                          </a:solidFill>
                          <a:effectLst/>
                        </a:rPr>
                        <a:t>Naltrexone</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ea typeface="ＭＳ Ｐゴシック" charset="-128"/>
                          <a:cs typeface="ＭＳ Ｐゴシック" charset="-128"/>
                        </a:rPr>
                        <a:t>(</a:t>
                      </a:r>
                      <a:r>
                        <a:rPr kumimoji="0" lang="en-US" sz="1600" b="1" i="0" u="none" strike="noStrike" cap="none" normalizeH="0" baseline="0" dirty="0" err="1" smtClean="0">
                          <a:ln>
                            <a:noFill/>
                          </a:ln>
                          <a:solidFill>
                            <a:schemeClr val="bg1"/>
                          </a:solidFill>
                          <a:effectLst/>
                          <a:latin typeface="Arial" charset="0"/>
                          <a:ea typeface="ＭＳ Ｐゴシック" charset="-128"/>
                          <a:cs typeface="ＭＳ Ｐゴシック" charset="-128"/>
                        </a:rPr>
                        <a:t>Revia</a:t>
                      </a:r>
                      <a:r>
                        <a:rPr kumimoji="0" lang="en-US" sz="1600" b="1" i="0" u="none" strike="noStrike" cap="none" normalizeH="0" baseline="0" dirty="0" smtClean="0">
                          <a:ln>
                            <a:noFill/>
                          </a:ln>
                          <a:solidFill>
                            <a:schemeClr val="bg1"/>
                          </a:solidFill>
                          <a:effectLst/>
                          <a:latin typeface="Arial" charset="0"/>
                          <a:ea typeface="ＭＳ Ｐゴシック" charset="-128"/>
                          <a:cs typeface="ＭＳ Ｐゴシック" charset="-128"/>
                        </a:rPr>
                        <a:t>®)</a:t>
                      </a: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u="none" strike="noStrike" cap="none" normalizeH="0" baseline="0" dirty="0" smtClean="0">
                          <a:ln>
                            <a:noFill/>
                          </a:ln>
                          <a:solidFill>
                            <a:srgbClr val="FF0000"/>
                          </a:solidFill>
                          <a:effectLst/>
                        </a:rPr>
                        <a:t>Extended-release NTX</a:t>
                      </a:r>
                      <a:endParaRPr kumimoji="0" lang="en-US" sz="1600" b="1" i="0" u="none" strike="noStrike" cap="none" normalizeH="0" baseline="0" dirty="0" smtClean="0">
                        <a:ln>
                          <a:noFill/>
                        </a:ln>
                        <a:solidFill>
                          <a:srgbClr val="FF0000"/>
                        </a:solidFill>
                        <a:effectLst/>
                        <a:latin typeface="Arial" charset="0"/>
                        <a:ea typeface="ＭＳ Ｐゴシック" charset="-128"/>
                        <a:cs typeface="ＭＳ Ｐゴシック"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FF0000"/>
                          </a:solidFill>
                          <a:effectLst/>
                          <a:latin typeface="Arial" charset="0"/>
                          <a:ea typeface="ＭＳ Ｐゴシック" charset="-128"/>
                          <a:cs typeface="ＭＳ Ｐゴシック" charset="-128"/>
                        </a:rPr>
                        <a:t>Vivitrol</a:t>
                      </a:r>
                      <a:r>
                        <a:rPr kumimoji="0" lang="en-US" sz="1600" b="1" i="0" u="none" strike="noStrike" cap="none" normalizeH="0" baseline="0" dirty="0" smtClean="0">
                          <a:ln>
                            <a:noFill/>
                          </a:ln>
                          <a:solidFill>
                            <a:srgbClr val="FF0000"/>
                          </a:solidFill>
                          <a:effectLst/>
                          <a:latin typeface="Arial" charset="0"/>
                          <a:ea typeface="ＭＳ Ｐゴシック" charset="-128"/>
                          <a:cs typeface="ＭＳ Ｐゴシック" charset="-128"/>
                        </a:rPr>
                        <a:t>®</a:t>
                      </a:r>
                    </a:p>
                  </a:txBody>
                  <a:tcPr horzOverflow="overflow"/>
                </a:tc>
              </a:tr>
              <a:tr h="80154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solidFill>
                            <a:srgbClr val="000066"/>
                          </a:solidFill>
                          <a:effectLst/>
                        </a:rPr>
                        <a:t>Mechanism of Action</a:t>
                      </a:r>
                      <a:endParaRPr kumimoji="0" lang="en-US" sz="1600" b="0" i="0" u="none" strike="noStrike" cap="none" normalizeH="0" baseline="0" dirty="0" smtClean="0">
                        <a:ln>
                          <a:noFill/>
                        </a:ln>
                        <a:solidFill>
                          <a:srgbClr val="000066"/>
                        </a:solidFill>
                        <a:effectLst/>
                        <a:latin typeface="Arial" charset="0"/>
                        <a:ea typeface="ＭＳ Ｐゴシック" charset="-128"/>
                        <a:cs typeface="ＭＳ Ｐゴシック" charset="-128"/>
                      </a:endParaRP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solidFill>
                            <a:schemeClr val="accent4">
                              <a:lumMod val="10000"/>
                            </a:schemeClr>
                          </a:solidFill>
                          <a:effectLst/>
                        </a:rPr>
                        <a:t>Full </a:t>
                      </a:r>
                      <a:r>
                        <a:rPr kumimoji="0" lang="en-US" sz="1600" u="none" strike="noStrike" cap="none" normalizeH="0" baseline="0" dirty="0" err="1" smtClean="0">
                          <a:ln>
                            <a:noFill/>
                          </a:ln>
                          <a:solidFill>
                            <a:schemeClr val="accent4">
                              <a:lumMod val="10000"/>
                            </a:schemeClr>
                          </a:solidFill>
                          <a:effectLst/>
                        </a:rPr>
                        <a:t>μ</a:t>
                      </a:r>
                      <a:r>
                        <a:rPr kumimoji="0" lang="en-US" sz="1600" u="none" strike="noStrike" cap="none" normalizeH="0" baseline="0" dirty="0" smtClean="0">
                          <a:ln>
                            <a:noFill/>
                          </a:ln>
                          <a:solidFill>
                            <a:schemeClr val="accent4">
                              <a:lumMod val="10000"/>
                            </a:schemeClr>
                          </a:solidFill>
                          <a:effectLst/>
                        </a:rPr>
                        <a:t> agonist</a:t>
                      </a:r>
                      <a:endParaRPr kumimoji="0" lang="en-US" sz="1600" b="0" i="0" u="none" strike="noStrike" cap="none" normalizeH="0" baseline="0" dirty="0" smtClean="0">
                        <a:ln>
                          <a:noFill/>
                        </a:ln>
                        <a:solidFill>
                          <a:schemeClr val="accent4">
                            <a:lumMod val="10000"/>
                          </a:schemeClr>
                        </a:solidFill>
                        <a:effectLst/>
                        <a:latin typeface="Arial" charset="0"/>
                        <a:ea typeface="ＭＳ Ｐゴシック" charset="-128"/>
                        <a:cs typeface="ＭＳ Ｐゴシック" charset="-128"/>
                      </a:endParaRP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solidFill>
                            <a:schemeClr val="accent4">
                              <a:lumMod val="10000"/>
                            </a:schemeClr>
                          </a:solidFill>
                          <a:effectLst/>
                        </a:rPr>
                        <a:t>Partial </a:t>
                      </a:r>
                      <a:r>
                        <a:rPr kumimoji="0" lang="en-US" sz="1600" u="none" strike="noStrike" cap="none" normalizeH="0" baseline="0" dirty="0" err="1" smtClean="0">
                          <a:ln>
                            <a:noFill/>
                          </a:ln>
                          <a:solidFill>
                            <a:schemeClr val="accent4">
                              <a:lumMod val="10000"/>
                            </a:schemeClr>
                          </a:solidFill>
                          <a:effectLst/>
                        </a:rPr>
                        <a:t>μ</a:t>
                      </a:r>
                      <a:r>
                        <a:rPr kumimoji="0" lang="en-US" sz="1600" u="none" strike="noStrike" cap="none" normalizeH="0" baseline="0" dirty="0" smtClean="0">
                          <a:ln>
                            <a:noFill/>
                          </a:ln>
                          <a:solidFill>
                            <a:schemeClr val="accent4">
                              <a:lumMod val="10000"/>
                            </a:schemeClr>
                          </a:solidFill>
                          <a:effectLst/>
                        </a:rPr>
                        <a:t> agonist, Partial </a:t>
                      </a:r>
                      <a:r>
                        <a:rPr kumimoji="0" lang="en-US" sz="1600" u="none" strike="noStrike" cap="none" normalizeH="0" baseline="0" dirty="0" err="1" smtClean="0">
                          <a:ln>
                            <a:noFill/>
                          </a:ln>
                          <a:solidFill>
                            <a:schemeClr val="accent4">
                              <a:lumMod val="10000"/>
                            </a:schemeClr>
                          </a:solidFill>
                          <a:effectLst/>
                        </a:rPr>
                        <a:t>κ</a:t>
                      </a:r>
                      <a:r>
                        <a:rPr kumimoji="0" lang="en-US" sz="1600" u="none" strike="noStrike" cap="none" normalizeH="0" baseline="0" dirty="0" smtClean="0">
                          <a:ln>
                            <a:noFill/>
                          </a:ln>
                          <a:solidFill>
                            <a:schemeClr val="accent4">
                              <a:lumMod val="10000"/>
                            </a:schemeClr>
                          </a:solidFill>
                          <a:effectLst/>
                        </a:rPr>
                        <a:t> antagonist</a:t>
                      </a:r>
                      <a:endParaRPr kumimoji="0" lang="en-US" sz="1600" b="0" i="0" u="none" strike="noStrike" cap="none" normalizeH="0" baseline="0" dirty="0" smtClean="0">
                        <a:ln>
                          <a:noFill/>
                        </a:ln>
                        <a:solidFill>
                          <a:schemeClr val="accent4">
                            <a:lumMod val="10000"/>
                          </a:schemeClr>
                        </a:solidFill>
                        <a:effectLst/>
                        <a:latin typeface="Arial" charset="0"/>
                        <a:ea typeface="ＭＳ Ｐゴシック" charset="-128"/>
                        <a:cs typeface="ＭＳ Ｐゴシック" charset="-128"/>
                      </a:endParaRP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solidFill>
                            <a:schemeClr val="accent4">
                              <a:lumMod val="10000"/>
                            </a:schemeClr>
                          </a:solidFill>
                          <a:effectLst/>
                        </a:rPr>
                        <a:t>Full μ antagonist</a:t>
                      </a:r>
                      <a:endParaRPr kumimoji="0" lang="en-US" sz="1600" b="0" i="0" u="none" strike="noStrike" cap="none" normalizeH="0" baseline="0" dirty="0" smtClean="0">
                        <a:ln>
                          <a:noFill/>
                        </a:ln>
                        <a:solidFill>
                          <a:schemeClr val="accent4">
                            <a:lumMod val="10000"/>
                          </a:schemeClr>
                        </a:solidFill>
                        <a:effectLst/>
                        <a:latin typeface="Arial" charset="0"/>
                        <a:ea typeface="ＭＳ Ｐゴシック" charset="-128"/>
                        <a:cs typeface="ＭＳ Ｐゴシック" charset="-128"/>
                      </a:endParaRP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4">
                              <a:lumMod val="10000"/>
                            </a:schemeClr>
                          </a:solidFill>
                          <a:effectLst/>
                          <a:latin typeface="Arial" charset="0"/>
                          <a:ea typeface="ＭＳ Ｐゴシック" charset="-128"/>
                          <a:cs typeface="ＭＳ Ｐゴシック" charset="-128"/>
                        </a:rPr>
                        <a:t>Full U antagonist</a:t>
                      </a:r>
                    </a:p>
                  </a:txBody>
                  <a:tcPr horzOverflow="overflow"/>
                </a:tc>
              </a:tr>
              <a:tr h="39643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solidFill>
                            <a:srgbClr val="000066"/>
                          </a:solidFill>
                          <a:effectLst/>
                        </a:rPr>
                        <a:t>Delivery</a:t>
                      </a:r>
                      <a:endParaRPr kumimoji="0" lang="en-US" sz="1600" b="0" i="0" u="none" strike="noStrike" cap="none" normalizeH="0" baseline="0" dirty="0" smtClean="0">
                        <a:ln>
                          <a:noFill/>
                        </a:ln>
                        <a:solidFill>
                          <a:srgbClr val="000066"/>
                        </a:solidFill>
                        <a:effectLst/>
                        <a:latin typeface="Arial" charset="0"/>
                        <a:ea typeface="ＭＳ Ｐゴシック" charset="-128"/>
                        <a:cs typeface="ＭＳ Ｐゴシック" charset="-128"/>
                      </a:endParaRP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solidFill>
                            <a:schemeClr val="accent4">
                              <a:lumMod val="10000"/>
                            </a:schemeClr>
                          </a:solidFill>
                          <a:effectLst/>
                        </a:rPr>
                        <a:t>Oral</a:t>
                      </a:r>
                      <a:endParaRPr kumimoji="0" lang="en-US" sz="1600" b="0" i="0" u="none" strike="noStrike" cap="none" normalizeH="0" baseline="0" smtClean="0">
                        <a:ln>
                          <a:noFill/>
                        </a:ln>
                        <a:solidFill>
                          <a:schemeClr val="accent4">
                            <a:lumMod val="10000"/>
                          </a:schemeClr>
                        </a:solidFill>
                        <a:effectLst/>
                        <a:latin typeface="Arial" charset="0"/>
                        <a:ea typeface="ＭＳ Ｐゴシック" charset="-128"/>
                        <a:cs typeface="ＭＳ Ｐゴシック" charset="-128"/>
                      </a:endParaRP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solidFill>
                            <a:schemeClr val="accent4">
                              <a:lumMod val="10000"/>
                            </a:schemeClr>
                          </a:solidFill>
                          <a:effectLst/>
                        </a:rPr>
                        <a:t>Sublingual, film</a:t>
                      </a:r>
                      <a:endParaRPr kumimoji="0" lang="en-US" sz="1600" b="0" i="0" u="none" strike="noStrike" cap="none" normalizeH="0" baseline="0" dirty="0" smtClean="0">
                        <a:ln>
                          <a:noFill/>
                        </a:ln>
                        <a:solidFill>
                          <a:schemeClr val="accent4">
                            <a:lumMod val="10000"/>
                          </a:schemeClr>
                        </a:solidFill>
                        <a:effectLst/>
                        <a:latin typeface="Arial" charset="0"/>
                        <a:ea typeface="ＭＳ Ｐゴシック" charset="-128"/>
                        <a:cs typeface="ＭＳ Ｐゴシック" charset="-128"/>
                      </a:endParaRP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solidFill>
                            <a:schemeClr val="accent4">
                              <a:lumMod val="10000"/>
                            </a:schemeClr>
                          </a:solidFill>
                          <a:effectLst/>
                        </a:rPr>
                        <a:t>Oral</a:t>
                      </a:r>
                      <a:endParaRPr kumimoji="0" lang="en-US" sz="1600" b="0" i="0" u="none" strike="noStrike" cap="none" normalizeH="0" baseline="0" dirty="0" smtClean="0">
                        <a:ln>
                          <a:noFill/>
                        </a:ln>
                        <a:solidFill>
                          <a:schemeClr val="accent4">
                            <a:lumMod val="10000"/>
                          </a:schemeClr>
                        </a:solidFill>
                        <a:effectLst/>
                        <a:latin typeface="Arial" charset="0"/>
                        <a:ea typeface="ＭＳ Ｐゴシック" charset="-128"/>
                        <a:cs typeface="ＭＳ Ｐゴシック" charset="-128"/>
                      </a:endParaRP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4">
                              <a:lumMod val="10000"/>
                            </a:schemeClr>
                          </a:solidFill>
                          <a:effectLst/>
                          <a:latin typeface="Arial" charset="0"/>
                          <a:ea typeface="ＭＳ Ｐゴシック" charset="-128"/>
                          <a:cs typeface="ＭＳ Ｐゴシック" charset="-128"/>
                        </a:rPr>
                        <a:t>IM</a:t>
                      </a:r>
                    </a:p>
                  </a:txBody>
                  <a:tcPr horzOverflow="overflow"/>
                </a:tc>
              </a:tr>
              <a:tr h="56404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solidFill>
                            <a:srgbClr val="000066"/>
                          </a:solidFill>
                          <a:effectLst/>
                        </a:rPr>
                        <a:t>Frequency</a:t>
                      </a:r>
                      <a:endParaRPr kumimoji="0" lang="en-US" sz="1600" b="0" i="0" u="none" strike="noStrike" cap="none" normalizeH="0" baseline="0" dirty="0" smtClean="0">
                        <a:ln>
                          <a:noFill/>
                        </a:ln>
                        <a:solidFill>
                          <a:srgbClr val="000066"/>
                        </a:solidFill>
                        <a:effectLst/>
                        <a:latin typeface="Arial" charset="0"/>
                        <a:ea typeface="ＭＳ Ｐゴシック" charset="-128"/>
                        <a:cs typeface="ＭＳ Ｐゴシック" charset="-128"/>
                      </a:endParaRP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solidFill>
                            <a:schemeClr val="accent4">
                              <a:lumMod val="10000"/>
                            </a:schemeClr>
                          </a:solidFill>
                          <a:effectLst/>
                        </a:rPr>
                        <a:t>Daily</a:t>
                      </a:r>
                      <a:endParaRPr kumimoji="0" lang="en-US" sz="1600" b="0" i="0" u="none" strike="noStrike" cap="none" normalizeH="0" baseline="0" dirty="0" smtClean="0">
                        <a:ln>
                          <a:noFill/>
                        </a:ln>
                        <a:solidFill>
                          <a:schemeClr val="accent4">
                            <a:lumMod val="10000"/>
                          </a:schemeClr>
                        </a:solidFill>
                        <a:effectLst/>
                        <a:latin typeface="Arial" charset="0"/>
                        <a:ea typeface="ＭＳ Ｐゴシック" charset="-128"/>
                        <a:cs typeface="ＭＳ Ｐゴシック" charset="-128"/>
                      </a:endParaRP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solidFill>
                            <a:schemeClr val="accent4">
                              <a:lumMod val="10000"/>
                            </a:schemeClr>
                          </a:solidFill>
                          <a:effectLst/>
                        </a:rPr>
                        <a:t>Daily or thrice weekly</a:t>
                      </a:r>
                      <a:endParaRPr kumimoji="0" lang="en-US" sz="1600" b="0" i="0" u="none" strike="noStrike" cap="none" normalizeH="0" baseline="0" dirty="0" smtClean="0">
                        <a:ln>
                          <a:noFill/>
                        </a:ln>
                        <a:solidFill>
                          <a:schemeClr val="accent4">
                            <a:lumMod val="10000"/>
                          </a:schemeClr>
                        </a:solidFill>
                        <a:effectLst/>
                        <a:latin typeface="Arial" charset="0"/>
                        <a:ea typeface="ＭＳ Ｐゴシック" charset="-128"/>
                        <a:cs typeface="ＭＳ Ｐゴシック" charset="-128"/>
                      </a:endParaRP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solidFill>
                            <a:schemeClr val="accent4">
                              <a:lumMod val="10000"/>
                            </a:schemeClr>
                          </a:solidFill>
                          <a:effectLst/>
                        </a:rPr>
                        <a:t>Daily</a:t>
                      </a:r>
                      <a:endParaRPr kumimoji="0" lang="en-US" sz="1600" b="0" i="0" u="none" strike="noStrike" cap="none" normalizeH="0" baseline="0" dirty="0" smtClean="0">
                        <a:ln>
                          <a:noFill/>
                        </a:ln>
                        <a:solidFill>
                          <a:schemeClr val="accent4">
                            <a:lumMod val="10000"/>
                          </a:schemeClr>
                        </a:solidFill>
                        <a:effectLst/>
                        <a:latin typeface="Arial" charset="0"/>
                        <a:ea typeface="ＭＳ Ｐゴシック" charset="-128"/>
                        <a:cs typeface="ＭＳ Ｐゴシック" charset="-128"/>
                      </a:endParaRP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4">
                              <a:lumMod val="10000"/>
                            </a:schemeClr>
                          </a:solidFill>
                          <a:effectLst/>
                          <a:latin typeface="Arial" charset="0"/>
                          <a:ea typeface="ＭＳ Ｐゴシック" charset="-128"/>
                          <a:cs typeface="ＭＳ Ｐゴシック" charset="-128"/>
                        </a:rPr>
                        <a:t>monthly</a:t>
                      </a:r>
                    </a:p>
                  </a:txBody>
                  <a:tcPr horzOverflow="overflow"/>
                </a:tc>
              </a:tr>
              <a:tr h="80154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solidFill>
                            <a:srgbClr val="000066"/>
                          </a:solidFill>
                          <a:effectLst/>
                        </a:rPr>
                        <a:t>Setting</a:t>
                      </a:r>
                      <a:endParaRPr kumimoji="0" lang="en-US" sz="1600" b="0" i="0" u="none" strike="noStrike" cap="none" normalizeH="0" baseline="0" dirty="0" smtClean="0">
                        <a:ln>
                          <a:noFill/>
                        </a:ln>
                        <a:solidFill>
                          <a:srgbClr val="000066"/>
                        </a:solidFill>
                        <a:effectLst/>
                        <a:latin typeface="Arial" charset="0"/>
                        <a:ea typeface="ＭＳ Ｐゴシック" charset="-128"/>
                        <a:cs typeface="ＭＳ Ｐゴシック" charset="-128"/>
                      </a:endParaRP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solidFill>
                            <a:schemeClr val="accent4">
                              <a:lumMod val="10000"/>
                            </a:schemeClr>
                          </a:solidFill>
                          <a:effectLst/>
                        </a:rPr>
                        <a:t>Licensed drug treatment program</a:t>
                      </a:r>
                      <a:endParaRPr kumimoji="0" lang="en-US" sz="1600" b="0" i="0" u="none" strike="noStrike" cap="none" normalizeH="0" baseline="0" dirty="0" smtClean="0">
                        <a:ln>
                          <a:noFill/>
                        </a:ln>
                        <a:solidFill>
                          <a:schemeClr val="accent4">
                            <a:lumMod val="10000"/>
                          </a:schemeClr>
                        </a:solidFill>
                        <a:effectLst/>
                        <a:latin typeface="Arial" charset="0"/>
                        <a:ea typeface="ＭＳ Ｐゴシック" charset="-128"/>
                        <a:cs typeface="ＭＳ Ｐゴシック" charset="-128"/>
                      </a:endParaRP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solidFill>
                            <a:schemeClr val="accent4">
                              <a:lumMod val="10000"/>
                            </a:schemeClr>
                          </a:solidFill>
                          <a:effectLst/>
                        </a:rPr>
                        <a:t>PCC/HIV care setting (MD with 8 hour training)</a:t>
                      </a:r>
                      <a:endParaRPr kumimoji="0" lang="en-US" sz="1600" b="0" i="0" u="none" strike="noStrike" cap="none" normalizeH="0" baseline="0" dirty="0" smtClean="0">
                        <a:ln>
                          <a:noFill/>
                        </a:ln>
                        <a:solidFill>
                          <a:schemeClr val="accent4">
                            <a:lumMod val="10000"/>
                          </a:schemeClr>
                        </a:solidFill>
                        <a:effectLst/>
                        <a:latin typeface="Arial" charset="0"/>
                        <a:ea typeface="ＭＳ Ｐゴシック" charset="-128"/>
                        <a:cs typeface="ＭＳ Ｐゴシック" charset="-128"/>
                      </a:endParaRP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solidFill>
                            <a:schemeClr val="accent4">
                              <a:lumMod val="10000"/>
                            </a:schemeClr>
                          </a:solidFill>
                          <a:effectLst/>
                        </a:rPr>
                        <a:t>PCC/HIV care setting (no special licensing)</a:t>
                      </a:r>
                      <a:endParaRPr kumimoji="0" lang="en-US" sz="1600" b="0" i="0" u="none" strike="noStrike" cap="none" normalizeH="0" baseline="0" dirty="0" smtClean="0">
                        <a:ln>
                          <a:noFill/>
                        </a:ln>
                        <a:solidFill>
                          <a:schemeClr val="accent4">
                            <a:lumMod val="10000"/>
                          </a:schemeClr>
                        </a:solidFill>
                        <a:effectLst/>
                        <a:latin typeface="Arial" charset="0"/>
                        <a:ea typeface="ＭＳ Ｐゴシック" charset="-128"/>
                        <a:cs typeface="ＭＳ Ｐゴシック" charset="-128"/>
                      </a:endParaRP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u="none" strike="noStrike" cap="none" normalizeH="0" baseline="0" dirty="0" smtClean="0">
                          <a:ln>
                            <a:noFill/>
                          </a:ln>
                          <a:solidFill>
                            <a:schemeClr val="accent4">
                              <a:lumMod val="10000"/>
                            </a:schemeClr>
                          </a:solidFill>
                          <a:effectLst/>
                        </a:rPr>
                        <a:t>PCC/HIV care setting (no special licensing)</a:t>
                      </a:r>
                      <a:endParaRPr kumimoji="0" lang="en-US" sz="1600" b="0" i="0" u="none" strike="noStrike" cap="none" normalizeH="0" baseline="0" dirty="0" smtClean="0">
                        <a:ln>
                          <a:noFill/>
                        </a:ln>
                        <a:solidFill>
                          <a:schemeClr val="accent4">
                            <a:lumMod val="10000"/>
                          </a:schemeClr>
                        </a:solidFill>
                        <a:effectLst/>
                        <a:latin typeface="Arial" charset="0"/>
                        <a:ea typeface="ＭＳ Ｐゴシック" charset="-128"/>
                        <a:cs typeface="ＭＳ Ｐゴシック" charset="-128"/>
                      </a:endParaRPr>
                    </a:p>
                  </a:txBody>
                  <a:tcPr horzOverflow="overflow"/>
                </a:tc>
              </a:tr>
              <a:tr h="198901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solidFill>
                            <a:srgbClr val="000066"/>
                          </a:solidFill>
                          <a:effectLst/>
                        </a:rPr>
                        <a:t>Other</a:t>
                      </a:r>
                      <a:endParaRPr kumimoji="0" lang="en-US" sz="1600" b="0" i="0" u="none" strike="noStrike" cap="none" normalizeH="0" baseline="0" dirty="0" smtClean="0">
                        <a:ln>
                          <a:noFill/>
                        </a:ln>
                        <a:solidFill>
                          <a:srgbClr val="000066"/>
                        </a:solidFill>
                        <a:effectLst/>
                        <a:latin typeface="Arial" charset="0"/>
                        <a:ea typeface="ＭＳ Ｐゴシック" charset="-128"/>
                        <a:cs typeface="ＭＳ Ｐゴシック" charset="-128"/>
                      </a:endParaRPr>
                    </a:p>
                  </a:txBody>
                  <a:tcPr horzOverflow="overflow"/>
                </a:tc>
                <a:tc>
                  <a:txBody>
                    <a:bodyPr/>
                    <a:lstStyle/>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en-US" sz="1600" u="none" strike="noStrike" cap="none" normalizeH="0" baseline="0" dirty="0" smtClean="0">
                          <a:ln>
                            <a:noFill/>
                          </a:ln>
                          <a:solidFill>
                            <a:schemeClr val="accent4">
                              <a:lumMod val="10000"/>
                            </a:schemeClr>
                          </a:solidFill>
                          <a:effectLst/>
                        </a:rPr>
                        <a:t>Highly structured due to safety concerns. </a:t>
                      </a: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en-US" sz="1600" u="none" strike="noStrike" cap="none" normalizeH="0" baseline="0" dirty="0" smtClean="0">
                          <a:ln>
                            <a:noFill/>
                          </a:ln>
                          <a:solidFill>
                            <a:schemeClr val="accent4">
                              <a:lumMod val="10000"/>
                            </a:schemeClr>
                          </a:solidFill>
                          <a:effectLst/>
                        </a:rPr>
                        <a:t>OD potential</a:t>
                      </a: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en-US" sz="1600" b="0" i="0" u="none" strike="noStrike" cap="none" normalizeH="0" baseline="0" dirty="0" smtClean="0">
                          <a:ln>
                            <a:noFill/>
                          </a:ln>
                          <a:solidFill>
                            <a:schemeClr val="accent4">
                              <a:lumMod val="10000"/>
                            </a:schemeClr>
                          </a:solidFill>
                          <a:effectLst/>
                          <a:latin typeface="Arial" charset="0"/>
                          <a:ea typeface="ＭＳ Ｐゴシック" charset="-128"/>
                          <a:cs typeface="ＭＳ Ｐゴシック" charset="-128"/>
                        </a:rPr>
                        <a:t>Interacts with some ARVs</a:t>
                      </a:r>
                    </a:p>
                  </a:txBody>
                  <a:tcPr horzOverflow="overflow"/>
                </a:tc>
                <a:tc>
                  <a:txBody>
                    <a:bodyPr/>
                    <a:lstStyle/>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en-US" sz="1600" u="none" strike="noStrike" cap="none" normalizeH="0" baseline="0" dirty="0" smtClean="0">
                          <a:ln>
                            <a:noFill/>
                          </a:ln>
                          <a:solidFill>
                            <a:schemeClr val="accent4">
                              <a:lumMod val="10000"/>
                            </a:schemeClr>
                          </a:solidFill>
                          <a:effectLst/>
                        </a:rPr>
                        <a:t>Safer than methadone, without major OD potential</a:t>
                      </a: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en-US" sz="1600" b="0" i="0" u="none" strike="noStrike" cap="none" normalizeH="0" baseline="0" dirty="0" smtClean="0">
                          <a:ln>
                            <a:noFill/>
                          </a:ln>
                          <a:solidFill>
                            <a:schemeClr val="accent4">
                              <a:lumMod val="10000"/>
                            </a:schemeClr>
                          </a:solidFill>
                          <a:effectLst/>
                          <a:latin typeface="Arial" charset="0"/>
                          <a:ea typeface="ＭＳ Ｐゴシック" charset="-128"/>
                          <a:cs typeface="ＭＳ Ｐゴシック" charset="-128"/>
                        </a:rPr>
                        <a:t>Less interactions with ARVs</a:t>
                      </a: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en-US" sz="1600" b="0" i="0" u="none" strike="noStrike" cap="none" normalizeH="0" baseline="0" dirty="0" smtClean="0">
                          <a:ln>
                            <a:noFill/>
                          </a:ln>
                          <a:solidFill>
                            <a:schemeClr val="accent4">
                              <a:lumMod val="10000"/>
                            </a:schemeClr>
                          </a:solidFill>
                          <a:effectLst/>
                          <a:latin typeface="Arial" charset="0"/>
                          <a:ea typeface="ＭＳ Ｐゴシック" charset="-128"/>
                          <a:cs typeface="ＭＳ Ｐゴシック" charset="-128"/>
                        </a:rPr>
                        <a:t>Diversion ?</a:t>
                      </a:r>
                    </a:p>
                  </a:txBody>
                  <a:tcPr horzOverflow="overflow"/>
                </a:tc>
                <a:tc>
                  <a:txBody>
                    <a:bodyPr/>
                    <a:lstStyle/>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en-US" sz="1600" u="none" strike="noStrike" cap="none" normalizeH="0" baseline="0" dirty="0" smtClean="0">
                          <a:ln>
                            <a:noFill/>
                          </a:ln>
                          <a:solidFill>
                            <a:schemeClr val="accent4">
                              <a:lumMod val="10000"/>
                            </a:schemeClr>
                          </a:solidFill>
                          <a:effectLst/>
                        </a:rPr>
                        <a:t>Also treats alcohol dependence,</a:t>
                      </a: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en-US" sz="1600" u="none" strike="noStrike" cap="none" normalizeH="0" baseline="0" dirty="0" smtClean="0">
                          <a:ln>
                            <a:noFill/>
                          </a:ln>
                          <a:solidFill>
                            <a:schemeClr val="accent4">
                              <a:lumMod val="10000"/>
                            </a:schemeClr>
                          </a:solidFill>
                          <a:effectLst/>
                        </a:rPr>
                        <a:t>Hast not been found to be effective for OD</a:t>
                      </a:r>
                    </a:p>
                  </a:txBody>
                  <a:tcPr horzOverflow="overflow"/>
                </a:tc>
                <a:tc>
                  <a:txBody>
                    <a:bodyPr/>
                    <a:lstStyle/>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en-US" sz="1600" u="none" strike="noStrike" cap="none" normalizeH="0" baseline="0" dirty="0" smtClean="0">
                          <a:ln>
                            <a:noFill/>
                          </a:ln>
                          <a:solidFill>
                            <a:srgbClr val="FF0000"/>
                          </a:solidFill>
                          <a:effectLst/>
                        </a:rPr>
                        <a:t>Also treats Alcohol Use disorders</a:t>
                      </a: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en-US" sz="1600" u="none" strike="noStrike" cap="none" normalizeH="0" baseline="0" dirty="0" smtClean="0">
                          <a:ln>
                            <a:noFill/>
                          </a:ln>
                          <a:solidFill>
                            <a:srgbClr val="FF0000"/>
                          </a:solidFill>
                          <a:effectLst/>
                        </a:rPr>
                        <a:t>Adherence </a:t>
                      </a:r>
                      <a:r>
                        <a:rPr kumimoji="0" lang="en-US" sz="1600" u="none" strike="noStrike" cap="none" normalizeH="0" baseline="0" dirty="0" err="1" smtClean="0">
                          <a:ln>
                            <a:noFill/>
                          </a:ln>
                          <a:solidFill>
                            <a:srgbClr val="FF0000"/>
                          </a:solidFill>
                          <a:effectLst/>
                        </a:rPr>
                        <a:t>advangtage</a:t>
                      </a:r>
                      <a:endParaRPr kumimoji="0" lang="en-US" sz="1600" u="none" strike="noStrike" cap="none" normalizeH="0" baseline="0" dirty="0" smtClean="0">
                        <a:ln>
                          <a:noFill/>
                        </a:ln>
                        <a:solidFill>
                          <a:srgbClr val="FF0000"/>
                        </a:solidFill>
                        <a:effectLst/>
                      </a:endParaRP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en-US" sz="1600" u="none" strike="noStrike" cap="none" normalizeH="0" baseline="0" dirty="0" smtClean="0">
                          <a:ln>
                            <a:noFill/>
                          </a:ln>
                          <a:solidFill>
                            <a:srgbClr val="FF0000"/>
                          </a:solidFill>
                          <a:effectLst/>
                        </a:rPr>
                        <a:t>NO overdose or diversion concerns</a:t>
                      </a:r>
                    </a:p>
                  </a:txBody>
                  <a:tcPr horzOverflow="overflow"/>
                </a:tc>
              </a:tr>
            </a:tbl>
          </a:graphicData>
        </a:graphic>
      </p:graphicFrame>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r>
              <a:rPr lang="en-US" sz="4000"/>
              <a:t>What are the Known Benefits of Opioid Substitution Therapy?</a:t>
            </a:r>
          </a:p>
        </p:txBody>
      </p:sp>
      <p:sp>
        <p:nvSpPr>
          <p:cNvPr id="99331" name="Rectangle 3"/>
          <p:cNvSpPr>
            <a:spLocks noGrp="1" noChangeArrowheads="1"/>
          </p:cNvSpPr>
          <p:nvPr>
            <p:ph idx="1"/>
          </p:nvPr>
        </p:nvSpPr>
        <p:spPr>
          <a:xfrm>
            <a:off x="1182688" y="1455738"/>
            <a:ext cx="8229600" cy="4800600"/>
          </a:xfrm>
        </p:spPr>
        <p:txBody>
          <a:bodyPr/>
          <a:lstStyle/>
          <a:p>
            <a:pPr eaLnBrk="1" hangingPunct="1">
              <a:buFontTx/>
              <a:buNone/>
              <a:defRPr/>
            </a:pPr>
            <a:r>
              <a:rPr lang="en-US" dirty="0" smtClean="0"/>
              <a:t>Methadone and Buprenorphine treatments demonstrated to:</a:t>
            </a:r>
          </a:p>
          <a:p>
            <a:pPr lvl="1" eaLnBrk="1" hangingPunct="1">
              <a:defRPr/>
            </a:pPr>
            <a:r>
              <a:rPr lang="en-US" dirty="0" smtClean="0">
                <a:sym typeface="Symbol" pitchFamily="-110" charset="2"/>
              </a:rPr>
              <a:t> opioid use and craving</a:t>
            </a:r>
          </a:p>
          <a:p>
            <a:pPr lvl="1" eaLnBrk="1" hangingPunct="1">
              <a:defRPr/>
            </a:pPr>
            <a:r>
              <a:rPr lang="en-US" dirty="0" smtClean="0">
                <a:sym typeface="Symbol" pitchFamily="-110" charset="2"/>
              </a:rPr>
              <a:t> recidivism to prison </a:t>
            </a:r>
          </a:p>
          <a:p>
            <a:pPr lvl="2" eaLnBrk="1" hangingPunct="1">
              <a:defRPr/>
            </a:pPr>
            <a:r>
              <a:rPr lang="en-US" dirty="0" smtClean="0">
                <a:ea typeface="ＭＳ Ｐゴシック" pitchFamily="-110" charset="-128"/>
                <a:sym typeface="Symbol" pitchFamily="-110" charset="2"/>
              </a:rPr>
              <a:t>(Canada</a:t>
            </a:r>
            <a:r>
              <a:rPr lang="en-US" baseline="30000" dirty="0" smtClean="0">
                <a:ea typeface="ＭＳ Ｐゴシック" pitchFamily="-110" charset="-128"/>
                <a:sym typeface="Symbol" pitchFamily="-110" charset="2"/>
              </a:rPr>
              <a:t>1</a:t>
            </a:r>
            <a:r>
              <a:rPr lang="en-US" dirty="0" smtClean="0">
                <a:ea typeface="ＭＳ Ｐゴシック" pitchFamily="-110" charset="-128"/>
                <a:sym typeface="Symbol" pitchFamily="-110" charset="2"/>
              </a:rPr>
              <a:t>, NYC</a:t>
            </a:r>
            <a:r>
              <a:rPr lang="en-US" baseline="30000" dirty="0" smtClean="0">
                <a:ea typeface="ＭＳ Ｐゴシック" pitchFamily="-110" charset="-128"/>
                <a:sym typeface="Symbol" pitchFamily="-110" charset="2"/>
              </a:rPr>
              <a:t>2 , </a:t>
            </a:r>
            <a:r>
              <a:rPr lang="en-US" dirty="0" smtClean="0">
                <a:ea typeface="ＭＳ Ｐゴシック" pitchFamily="-110" charset="-128"/>
                <a:sym typeface="Symbol" pitchFamily="-110" charset="2"/>
              </a:rPr>
              <a:t>France</a:t>
            </a:r>
            <a:r>
              <a:rPr lang="en-US" baseline="30000" dirty="0" smtClean="0">
                <a:ea typeface="ＭＳ Ｐゴシック" pitchFamily="-110" charset="-128"/>
                <a:sym typeface="Symbol" pitchFamily="-110" charset="2"/>
              </a:rPr>
              <a:t>3</a:t>
            </a:r>
            <a:r>
              <a:rPr lang="en-US" dirty="0" smtClean="0">
                <a:ea typeface="ＭＳ Ｐゴシック" pitchFamily="-110" charset="-128"/>
                <a:sym typeface="Symbol" pitchFamily="-110" charset="2"/>
              </a:rPr>
              <a:t>, Australia</a:t>
            </a:r>
            <a:r>
              <a:rPr lang="en-US" baseline="30000" dirty="0" smtClean="0">
                <a:ea typeface="ＭＳ Ｐゴシック" pitchFamily="-110" charset="-128"/>
                <a:sym typeface="Symbol" pitchFamily="-110" charset="2"/>
              </a:rPr>
              <a:t>4</a:t>
            </a:r>
            <a:r>
              <a:rPr lang="en-US" dirty="0" smtClean="0">
                <a:ea typeface="ＭＳ Ｐゴシック" pitchFamily="-110" charset="-128"/>
                <a:sym typeface="Symbol" pitchFamily="-110" charset="2"/>
              </a:rPr>
              <a:t>)</a:t>
            </a:r>
          </a:p>
          <a:p>
            <a:pPr lvl="1" eaLnBrk="1" hangingPunct="1">
              <a:defRPr/>
            </a:pPr>
            <a:r>
              <a:rPr lang="en-US" dirty="0" smtClean="0">
                <a:solidFill>
                  <a:srgbClr val="FFFF00"/>
                </a:solidFill>
                <a:sym typeface="Symbol" pitchFamily="-110" charset="2"/>
              </a:rPr>
              <a:t> HIV transmission</a:t>
            </a:r>
          </a:p>
          <a:p>
            <a:pPr lvl="1" eaLnBrk="1" hangingPunct="1">
              <a:defRPr/>
            </a:pPr>
            <a:r>
              <a:rPr lang="en-US" dirty="0" smtClean="0">
                <a:sym typeface="Symbol" pitchFamily="-110" charset="2"/>
              </a:rPr>
              <a:t> retention in treatment</a:t>
            </a:r>
          </a:p>
          <a:p>
            <a:pPr lvl="1" eaLnBrk="1" hangingPunct="1">
              <a:defRPr/>
            </a:pPr>
            <a:r>
              <a:rPr lang="en-US" dirty="0" smtClean="0">
                <a:solidFill>
                  <a:srgbClr val="FFFF00"/>
                </a:solidFill>
                <a:sym typeface="Symbol" pitchFamily="-110" charset="2"/>
              </a:rPr>
              <a:t> access to and adherence with HAART</a:t>
            </a:r>
          </a:p>
          <a:p>
            <a:pPr lvl="1" eaLnBrk="1" hangingPunct="1">
              <a:defRPr/>
            </a:pPr>
            <a:r>
              <a:rPr lang="en-US" dirty="0" smtClean="0">
                <a:sym typeface="Symbol" pitchFamily="-110" charset="2"/>
              </a:rPr>
              <a:t>To be cost-effective</a:t>
            </a:r>
          </a:p>
        </p:txBody>
      </p:sp>
      <p:sp>
        <p:nvSpPr>
          <p:cNvPr id="251907" name="Text Box 4"/>
          <p:cNvSpPr txBox="1">
            <a:spLocks noChangeArrowheads="1"/>
          </p:cNvSpPr>
          <p:nvPr/>
        </p:nvSpPr>
        <p:spPr bwMode="auto">
          <a:xfrm>
            <a:off x="968375" y="6150114"/>
            <a:ext cx="7162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baseline="30000" dirty="0">
                <a:solidFill>
                  <a:srgbClr val="FFFFFF"/>
                </a:solidFill>
                <a:latin typeface="Verdana" charset="0"/>
              </a:rPr>
              <a:t>1</a:t>
            </a:r>
            <a:r>
              <a:rPr lang="en-US" sz="1600" dirty="0">
                <a:solidFill>
                  <a:srgbClr val="FFFFFF"/>
                </a:solidFill>
                <a:latin typeface="Verdana" charset="0"/>
              </a:rPr>
              <a:t> </a:t>
            </a:r>
            <a:r>
              <a:rPr lang="en-US" sz="1600" dirty="0" err="1">
                <a:solidFill>
                  <a:schemeClr val="tx2"/>
                </a:solidFill>
                <a:latin typeface="Verdana" charset="0"/>
              </a:rPr>
              <a:t>Sibbald</a:t>
            </a:r>
            <a:r>
              <a:rPr lang="en-US" sz="1600" dirty="0">
                <a:solidFill>
                  <a:schemeClr val="tx2"/>
                </a:solidFill>
                <a:latin typeface="Verdana" charset="0"/>
              </a:rPr>
              <a:t> 2002                </a:t>
            </a:r>
            <a:r>
              <a:rPr lang="en-US" sz="1600" baseline="30000" dirty="0">
                <a:solidFill>
                  <a:schemeClr val="tx2"/>
                </a:solidFill>
                <a:latin typeface="Verdana" charset="0"/>
              </a:rPr>
              <a:t> 	3 </a:t>
            </a:r>
            <a:r>
              <a:rPr lang="en-US" sz="1600" dirty="0">
                <a:solidFill>
                  <a:schemeClr val="tx2"/>
                </a:solidFill>
                <a:latin typeface="Verdana" charset="0"/>
              </a:rPr>
              <a:t>Durand 2001</a:t>
            </a:r>
          </a:p>
          <a:p>
            <a:pPr eaLnBrk="1" hangingPunct="1">
              <a:spcBef>
                <a:spcPct val="50000"/>
              </a:spcBef>
            </a:pPr>
            <a:r>
              <a:rPr lang="en-US" sz="1600" baseline="30000" dirty="0">
                <a:solidFill>
                  <a:schemeClr val="tx2"/>
                </a:solidFill>
                <a:latin typeface="Verdana" charset="0"/>
              </a:rPr>
              <a:t>2</a:t>
            </a:r>
            <a:r>
              <a:rPr lang="en-US" sz="1600" dirty="0">
                <a:solidFill>
                  <a:schemeClr val="tx2"/>
                </a:solidFill>
                <a:latin typeface="Verdana" charset="0"/>
              </a:rPr>
              <a:t> </a:t>
            </a:r>
            <a:r>
              <a:rPr lang="en-US" sz="1600" dirty="0" err="1">
                <a:solidFill>
                  <a:schemeClr val="tx2"/>
                </a:solidFill>
                <a:latin typeface="Verdana" charset="0"/>
              </a:rPr>
              <a:t>Tomasino</a:t>
            </a:r>
            <a:r>
              <a:rPr lang="en-US" sz="1600" dirty="0">
                <a:solidFill>
                  <a:schemeClr val="tx2"/>
                </a:solidFill>
                <a:latin typeface="Verdana" charset="0"/>
              </a:rPr>
              <a:t> 1987		</a:t>
            </a:r>
            <a:r>
              <a:rPr lang="en-US" sz="1600" dirty="0" smtClean="0">
                <a:solidFill>
                  <a:schemeClr val="tx2"/>
                </a:solidFill>
                <a:latin typeface="Verdana" charset="0"/>
              </a:rPr>
              <a:t>	</a:t>
            </a:r>
            <a:r>
              <a:rPr lang="en-US" sz="1600" baseline="30000" dirty="0" smtClean="0">
                <a:solidFill>
                  <a:schemeClr val="tx2"/>
                </a:solidFill>
                <a:latin typeface="Verdana" charset="0"/>
              </a:rPr>
              <a:t>4 </a:t>
            </a:r>
            <a:r>
              <a:rPr lang="en-US" sz="1600" dirty="0" smtClean="0">
                <a:solidFill>
                  <a:schemeClr val="tx2"/>
                </a:solidFill>
                <a:latin typeface="Verdana" charset="0"/>
              </a:rPr>
              <a:t>Byrne </a:t>
            </a:r>
            <a:r>
              <a:rPr lang="en-US" sz="1600" dirty="0">
                <a:solidFill>
                  <a:schemeClr val="tx2"/>
                </a:solidFill>
                <a:latin typeface="Verdana" charset="0"/>
              </a:rPr>
              <a:t>&amp; </a:t>
            </a:r>
            <a:r>
              <a:rPr lang="en-US" sz="1600" dirty="0" err="1">
                <a:solidFill>
                  <a:schemeClr val="tx2"/>
                </a:solidFill>
                <a:latin typeface="Verdana" charset="0"/>
              </a:rPr>
              <a:t>Doland</a:t>
            </a:r>
            <a:r>
              <a:rPr lang="en-US" sz="1600" dirty="0">
                <a:solidFill>
                  <a:schemeClr val="tx2"/>
                </a:solidFill>
                <a:latin typeface="Verdana" charset="0"/>
              </a:rPr>
              <a:t>, 1998</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3843" r="3843"/>
          <a:stretch>
            <a:fillRect/>
          </a:stretch>
        </p:blipFill>
        <p:spPr>
          <a:xfrm>
            <a:off x="186267" y="-54243"/>
            <a:ext cx="8229600" cy="4525963"/>
          </a:xfrm>
          <a:prstGeom prst="rect">
            <a:avLst/>
          </a:prstGeom>
        </p:spPr>
      </p:pic>
      <p:pic>
        <p:nvPicPr>
          <p:cNvPr id="3" name="Picture 2" descr="Unknown-1"/>
          <p:cNvPicPr>
            <a:picLocks noChangeAspect="1"/>
          </p:cNvPicPr>
          <p:nvPr/>
        </p:nvPicPr>
        <p:blipFill>
          <a:blip r:embed="rId3"/>
          <a:stretch>
            <a:fillRect/>
          </a:stretch>
        </p:blipFill>
        <p:spPr>
          <a:xfrm>
            <a:off x="3974114" y="4226990"/>
            <a:ext cx="2080058" cy="2766477"/>
          </a:xfrm>
          <a:prstGeom prst="rect">
            <a:avLst/>
          </a:prstGeom>
        </p:spPr>
      </p:pic>
    </p:spTree>
    <p:extLst>
      <p:ext uri="{BB962C8B-B14F-4D97-AF65-F5344CB8AC3E}">
        <p14:creationId xmlns:p14="http://schemas.microsoft.com/office/powerpoint/2010/main" val="1166536944"/>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a:xfrm>
            <a:off x="457200" y="1945322"/>
            <a:ext cx="8229600" cy="4180841"/>
          </a:xfrm>
        </p:spPr>
        <p:txBody>
          <a:bodyPr/>
          <a:lstStyle/>
          <a:p>
            <a:r>
              <a:rPr lang="en-US" dirty="0" smtClean="0"/>
              <a:t>Meta-analysis of 38 studies:</a:t>
            </a:r>
          </a:p>
          <a:p>
            <a:r>
              <a:rPr lang="en-US" dirty="0" smtClean="0"/>
              <a:t>N=12,400 persons</a:t>
            </a:r>
          </a:p>
          <a:p>
            <a:r>
              <a:rPr lang="en-US" dirty="0" smtClean="0">
                <a:solidFill>
                  <a:srgbClr val="FFFF00"/>
                </a:solidFill>
              </a:rPr>
              <a:t>Methadone or BPN associated with </a:t>
            </a:r>
            <a:r>
              <a:rPr lang="en-US" dirty="0" smtClean="0">
                <a:solidFill>
                  <a:srgbClr val="FFFF00"/>
                </a:solidFill>
                <a:latin typeface="Wingdings"/>
                <a:ea typeface="Wingdings"/>
                <a:cs typeface="Wingdings"/>
                <a:sym typeface="Wingdings"/>
              </a:rPr>
              <a:t></a:t>
            </a:r>
            <a:r>
              <a:rPr lang="en-US" dirty="0" smtClean="0">
                <a:solidFill>
                  <a:srgbClr val="FFFF00"/>
                </a:solidFill>
              </a:rPr>
              <a:t>: </a:t>
            </a:r>
            <a:endParaRPr lang="en-US" dirty="0">
              <a:solidFill>
                <a:srgbClr val="FFFF00"/>
              </a:solidFill>
            </a:endParaRPr>
          </a:p>
          <a:p>
            <a:pPr lvl="1"/>
            <a:r>
              <a:rPr lang="en-US" dirty="0"/>
              <a:t>i</a:t>
            </a:r>
            <a:r>
              <a:rPr lang="en-US" dirty="0" smtClean="0"/>
              <a:t>llicit opioid use</a:t>
            </a:r>
          </a:p>
          <a:p>
            <a:pPr lvl="1"/>
            <a:r>
              <a:rPr lang="en-US" dirty="0" smtClean="0"/>
              <a:t>injection use</a:t>
            </a:r>
          </a:p>
          <a:p>
            <a:pPr lvl="1"/>
            <a:r>
              <a:rPr lang="en-US" dirty="0" smtClean="0"/>
              <a:t>sharing of injection equipment</a:t>
            </a:r>
          </a:p>
          <a:p>
            <a:pPr lvl="1"/>
            <a:r>
              <a:rPr lang="en-US" dirty="0" smtClean="0"/>
              <a:t>multiple sex partners </a:t>
            </a:r>
          </a:p>
          <a:p>
            <a:pPr lvl="1"/>
            <a:r>
              <a:rPr lang="en-US" dirty="0" smtClean="0"/>
              <a:t> exchanges of sex for drugs/ money</a:t>
            </a:r>
          </a:p>
        </p:txBody>
      </p:sp>
      <p:pic>
        <p:nvPicPr>
          <p:cNvPr id="4" name="Picture 3"/>
          <p:cNvPicPr>
            <a:picLocks noChangeAspect="1"/>
          </p:cNvPicPr>
          <p:nvPr/>
        </p:nvPicPr>
        <p:blipFill>
          <a:blip r:embed="rId2"/>
          <a:stretch>
            <a:fillRect/>
          </a:stretch>
        </p:blipFill>
        <p:spPr>
          <a:xfrm>
            <a:off x="169334" y="0"/>
            <a:ext cx="9144000" cy="1945322"/>
          </a:xfrm>
          <a:prstGeom prst="rect">
            <a:avLst/>
          </a:prstGeom>
        </p:spPr>
      </p:pic>
      <p:sp>
        <p:nvSpPr>
          <p:cNvPr id="5" name="TextBox 4"/>
          <p:cNvSpPr txBox="1"/>
          <p:nvPr/>
        </p:nvSpPr>
        <p:spPr>
          <a:xfrm>
            <a:off x="4079055" y="1048306"/>
            <a:ext cx="5064945" cy="369332"/>
          </a:xfrm>
          <a:prstGeom prst="rect">
            <a:avLst/>
          </a:prstGeom>
          <a:noFill/>
        </p:spPr>
        <p:txBody>
          <a:bodyPr wrap="none" rtlCol="0">
            <a:spAutoFit/>
          </a:bodyPr>
          <a:lstStyle/>
          <a:p>
            <a:r>
              <a:rPr lang="en-US" dirty="0" smtClean="0">
                <a:solidFill>
                  <a:schemeClr val="bg1"/>
                </a:solidFill>
              </a:rPr>
              <a:t>Cochrane Database </a:t>
            </a:r>
            <a:r>
              <a:rPr lang="en-US" dirty="0" err="1" smtClean="0">
                <a:solidFill>
                  <a:schemeClr val="bg1"/>
                </a:solidFill>
              </a:rPr>
              <a:t>Syst</a:t>
            </a:r>
            <a:r>
              <a:rPr lang="en-US" dirty="0" smtClean="0">
                <a:solidFill>
                  <a:schemeClr val="bg1"/>
                </a:solidFill>
              </a:rPr>
              <a:t> Rev. 2011: CD004145</a:t>
            </a:r>
            <a:endParaRPr lang="en-US" dirty="0">
              <a:solidFill>
                <a:schemeClr val="bg1"/>
              </a:solidFill>
            </a:endParaRPr>
          </a:p>
        </p:txBody>
      </p:sp>
    </p:spTree>
    <p:extLst>
      <p:ext uri="{BB962C8B-B14F-4D97-AF65-F5344CB8AC3E}">
        <p14:creationId xmlns:p14="http://schemas.microsoft.com/office/powerpoint/2010/main" val="3969708707"/>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667" y="3149603"/>
            <a:ext cx="7607300" cy="3606799"/>
          </a:xfrm>
        </p:spPr>
        <p:txBody>
          <a:bodyPr/>
          <a:lstStyle/>
          <a:p>
            <a:r>
              <a:rPr lang="en-US" sz="2400" dirty="0" smtClean="0"/>
              <a:t>12 studies that specifically evaluated the impact of OST on HIV transmission among PWID, all were MMT and 9 of the studies had data that could be pooled</a:t>
            </a:r>
          </a:p>
          <a:p>
            <a:r>
              <a:rPr lang="en-US" sz="2400" dirty="0" smtClean="0"/>
              <a:t>819 HIV infections over 23,608 person years of follow-up </a:t>
            </a:r>
          </a:p>
          <a:p>
            <a:r>
              <a:rPr lang="en-US" sz="2400" dirty="0" smtClean="0">
                <a:solidFill>
                  <a:schemeClr val="tx2"/>
                </a:solidFill>
              </a:rPr>
              <a:t>Methadone was associated with a </a:t>
            </a:r>
            <a:r>
              <a:rPr lang="en-US" sz="2400" u="sng" dirty="0" smtClean="0">
                <a:solidFill>
                  <a:schemeClr val="tx2"/>
                </a:solidFill>
              </a:rPr>
              <a:t>54% reduction in risk of HIV infection among PWID </a:t>
            </a:r>
            <a:r>
              <a:rPr lang="en-US" sz="2400" dirty="0" smtClean="0">
                <a:solidFill>
                  <a:schemeClr val="tx2"/>
                </a:solidFill>
              </a:rPr>
              <a:t>(RR0.46, 95% CI 0.32 -0.67, p&lt;0.0001)</a:t>
            </a:r>
            <a:endParaRPr lang="en-US" sz="2400" dirty="0">
              <a:solidFill>
                <a:schemeClr val="tx2"/>
              </a:solidFill>
            </a:endParaRPr>
          </a:p>
        </p:txBody>
      </p:sp>
      <p:pic>
        <p:nvPicPr>
          <p:cNvPr id="4" name="Picture 3"/>
          <p:cNvPicPr>
            <a:picLocks noChangeAspect="1"/>
          </p:cNvPicPr>
          <p:nvPr/>
        </p:nvPicPr>
        <p:blipFill>
          <a:blip r:embed="rId2"/>
          <a:stretch>
            <a:fillRect/>
          </a:stretch>
        </p:blipFill>
        <p:spPr>
          <a:xfrm>
            <a:off x="122767" y="-38097"/>
            <a:ext cx="8445500" cy="3187700"/>
          </a:xfrm>
          <a:prstGeom prst="rect">
            <a:avLst/>
          </a:prstGeom>
        </p:spPr>
      </p:pic>
      <p:sp>
        <p:nvSpPr>
          <p:cNvPr id="5" name="TextBox 4"/>
          <p:cNvSpPr txBox="1"/>
          <p:nvPr/>
        </p:nvSpPr>
        <p:spPr>
          <a:xfrm>
            <a:off x="3268133" y="1417638"/>
            <a:ext cx="2571663" cy="369332"/>
          </a:xfrm>
          <a:prstGeom prst="rect">
            <a:avLst/>
          </a:prstGeom>
          <a:noFill/>
        </p:spPr>
        <p:txBody>
          <a:bodyPr wrap="none" rtlCol="0">
            <a:spAutoFit/>
          </a:bodyPr>
          <a:lstStyle/>
          <a:p>
            <a:r>
              <a:rPr lang="en-US" dirty="0" smtClean="0">
                <a:solidFill>
                  <a:srgbClr val="000066"/>
                </a:solidFill>
              </a:rPr>
              <a:t>BMJ 2012; 345: e5945.</a:t>
            </a:r>
            <a:endParaRPr lang="en-US" dirty="0">
              <a:solidFill>
                <a:srgbClr val="000066"/>
              </a:solidFill>
            </a:endParaRPr>
          </a:p>
        </p:txBody>
      </p:sp>
      <p:cxnSp>
        <p:nvCxnSpPr>
          <p:cNvPr id="6" name="Straight Connector 5"/>
          <p:cNvCxnSpPr/>
          <p:nvPr/>
        </p:nvCxnSpPr>
        <p:spPr>
          <a:xfrm>
            <a:off x="376767" y="2032000"/>
            <a:ext cx="1591733"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472266" y="2827866"/>
            <a:ext cx="1591733"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22767" y="3081870"/>
            <a:ext cx="1591733" cy="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732766"/>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047" y="3049058"/>
            <a:ext cx="7772400" cy="1362075"/>
          </a:xfrm>
        </p:spPr>
        <p:txBody>
          <a:bodyPr/>
          <a:lstStyle/>
          <a:p>
            <a:r>
              <a:rPr lang="en-US" dirty="0" smtClean="0"/>
              <a:t>MAT is acceptable among CJS involved persons and can decrease HIV VL and decrease morbidity</a:t>
            </a:r>
            <a:endParaRPr lang="en-US" dirty="0"/>
          </a:p>
        </p:txBody>
      </p:sp>
    </p:spTree>
    <p:extLst>
      <p:ext uri="{BB962C8B-B14F-4D97-AF65-F5344CB8AC3E}">
        <p14:creationId xmlns:p14="http://schemas.microsoft.com/office/powerpoint/2010/main" val="3563378263"/>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 y="228600"/>
            <a:ext cx="8915400" cy="2895600"/>
          </a:xfrm>
          <a:prstGeom prst="rect">
            <a:avLst/>
          </a:prstGeom>
        </p:spPr>
      </p:pic>
      <p:pic>
        <p:nvPicPr>
          <p:cNvPr id="5" name="Picture 4" descr="Unknown-1"/>
          <p:cNvPicPr>
            <a:picLocks noChangeAspect="1"/>
          </p:cNvPicPr>
          <p:nvPr/>
        </p:nvPicPr>
        <p:blipFill>
          <a:blip r:embed="rId3"/>
          <a:stretch>
            <a:fillRect/>
          </a:stretch>
        </p:blipFill>
        <p:spPr>
          <a:xfrm>
            <a:off x="3276600" y="3200400"/>
            <a:ext cx="2525677" cy="3359150"/>
          </a:xfrm>
          <a:prstGeom prst="rect">
            <a:avLst/>
          </a:prstGeom>
        </p:spPr>
      </p:pic>
      <p:sp>
        <p:nvSpPr>
          <p:cNvPr id="6" name="TextBox 5"/>
          <p:cNvSpPr txBox="1"/>
          <p:nvPr/>
        </p:nvSpPr>
        <p:spPr>
          <a:xfrm>
            <a:off x="3048000" y="6396335"/>
            <a:ext cx="3048000" cy="461665"/>
          </a:xfrm>
          <a:prstGeom prst="rect">
            <a:avLst/>
          </a:prstGeom>
          <a:noFill/>
        </p:spPr>
        <p:txBody>
          <a:bodyPr wrap="square" rtlCol="0">
            <a:spAutoFit/>
          </a:bodyPr>
          <a:lstStyle/>
          <a:p>
            <a:pPr algn="ctr" defTabSz="914400" eaLnBrk="0" fontAlgn="base" hangingPunct="0">
              <a:spcBef>
                <a:spcPct val="0"/>
              </a:spcBef>
              <a:spcAft>
                <a:spcPct val="0"/>
              </a:spcAft>
            </a:pPr>
            <a:r>
              <a:rPr lang="en-US" sz="2400" dirty="0" smtClean="0">
                <a:solidFill>
                  <a:srgbClr val="FFFF00"/>
                </a:solidFill>
                <a:latin typeface="Arial"/>
              </a:rPr>
              <a:t>March, 2011</a:t>
            </a:r>
            <a:endParaRPr lang="en-US" sz="2400" dirty="0">
              <a:solidFill>
                <a:srgbClr val="FFFF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90600"/>
          </a:xfrm>
        </p:spPr>
        <p:txBody>
          <a:bodyPr/>
          <a:lstStyle/>
          <a:p>
            <a:r>
              <a:rPr lang="en-US" dirty="0" smtClean="0">
                <a:solidFill>
                  <a:srgbClr val="FFCC66"/>
                </a:solidFill>
              </a:rPr>
              <a:t>Buprenorphine Maintenance and HIV Treatment Outcomes</a:t>
            </a:r>
            <a:endParaRPr lang="en-US" dirty="0">
              <a:solidFill>
                <a:srgbClr val="FFCC66"/>
              </a:solidFill>
            </a:endParaRPr>
          </a:p>
        </p:txBody>
      </p:sp>
      <p:sp>
        <p:nvSpPr>
          <p:cNvPr id="3" name="Content Placeholder 2"/>
          <p:cNvSpPr>
            <a:spLocks noGrp="1"/>
          </p:cNvSpPr>
          <p:nvPr>
            <p:ph idx="1"/>
          </p:nvPr>
        </p:nvSpPr>
        <p:spPr>
          <a:xfrm>
            <a:off x="228600" y="1524000"/>
            <a:ext cx="8686800" cy="5029200"/>
          </a:xfrm>
        </p:spPr>
        <p:txBody>
          <a:bodyPr/>
          <a:lstStyle/>
          <a:p>
            <a:r>
              <a:rPr lang="en-US" sz="3000" dirty="0" smtClean="0"/>
              <a:t>295  HIV+ subjects starting BPN at 10 sites</a:t>
            </a:r>
          </a:p>
          <a:p>
            <a:r>
              <a:rPr lang="en-US" sz="3000" dirty="0" smtClean="0">
                <a:solidFill>
                  <a:srgbClr val="FFFF00"/>
                </a:solidFill>
              </a:rPr>
              <a:t>BPN increased likelihood of initiating ART</a:t>
            </a:r>
            <a:r>
              <a:rPr lang="en-US" sz="3000" dirty="0" smtClean="0"/>
              <a:t> and improving CD4 count; but had no impact on VL outcomes (most were on ART at baseline)</a:t>
            </a:r>
          </a:p>
          <a:p>
            <a:r>
              <a:rPr lang="en-US" sz="3000" dirty="0" smtClean="0"/>
              <a:t>Stratified analysis by those on (N=176) and not on ART (N=119) at baseline</a:t>
            </a:r>
          </a:p>
          <a:p>
            <a:r>
              <a:rPr lang="en-US" sz="3000" dirty="0" smtClean="0">
                <a:solidFill>
                  <a:srgbClr val="FFFF00"/>
                </a:solidFill>
              </a:rPr>
              <a:t>Longer retention on BPN (3 or 4 quarters) was associated with improved ART entry and viral suppression among those </a:t>
            </a:r>
            <a:r>
              <a:rPr lang="en-US" sz="3000" u="sng" dirty="0" smtClean="0">
                <a:solidFill>
                  <a:srgbClr val="FFFF00"/>
                </a:solidFill>
              </a:rPr>
              <a:t>not initially on ART</a:t>
            </a:r>
          </a:p>
          <a:p>
            <a:endParaRPr lang="en-US" sz="3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r>
              <a:rPr lang="en-US" smtClean="0">
                <a:latin typeface="Arial" pitchFamily="-112" charset="0"/>
                <a:ea typeface="ＭＳ Ｐゴシック" pitchFamily="-112" charset="-128"/>
                <a:cs typeface="ＭＳ Ｐゴシック" pitchFamily="-112" charset="-128"/>
              </a:rPr>
              <a:t>Kinlock Study of HIV-s</a:t>
            </a:r>
          </a:p>
        </p:txBody>
      </p:sp>
      <p:pic>
        <p:nvPicPr>
          <p:cNvPr id="147459" name="Picture 3"/>
          <p:cNvPicPr>
            <a:picLocks noChangeAspect="1"/>
          </p:cNvPicPr>
          <p:nvPr/>
        </p:nvPicPr>
        <p:blipFill>
          <a:blip r:embed="rId3"/>
          <a:srcRect/>
          <a:stretch>
            <a:fillRect/>
          </a:stretch>
        </p:blipFill>
        <p:spPr bwMode="auto">
          <a:xfrm>
            <a:off x="322263" y="1846263"/>
            <a:ext cx="8516937" cy="439737"/>
          </a:xfrm>
          <a:prstGeom prst="rect">
            <a:avLst/>
          </a:prstGeom>
          <a:noFill/>
          <a:ln w="9525">
            <a:noFill/>
            <a:miter lim="800000"/>
            <a:headEnd/>
            <a:tailEnd/>
          </a:ln>
        </p:spPr>
      </p:pic>
      <p:pic>
        <p:nvPicPr>
          <p:cNvPr id="147460" name="Picture 4"/>
          <p:cNvPicPr>
            <a:picLocks noChangeAspect="1"/>
          </p:cNvPicPr>
          <p:nvPr/>
        </p:nvPicPr>
        <p:blipFill>
          <a:blip r:embed="rId4"/>
          <a:srcRect/>
          <a:stretch>
            <a:fillRect/>
          </a:stretch>
        </p:blipFill>
        <p:spPr bwMode="auto">
          <a:xfrm>
            <a:off x="184150" y="152400"/>
            <a:ext cx="8883650" cy="1617663"/>
          </a:xfrm>
          <a:prstGeom prst="rect">
            <a:avLst/>
          </a:prstGeom>
          <a:noFill/>
          <a:ln w="9525">
            <a:noFill/>
            <a:miter lim="800000"/>
            <a:headEnd/>
            <a:tailEnd/>
          </a:ln>
        </p:spPr>
      </p:pic>
      <p:graphicFrame>
        <p:nvGraphicFramePr>
          <p:cNvPr id="9" name="Table 8"/>
          <p:cNvGraphicFramePr>
            <a:graphicFrameLocks noGrp="1"/>
          </p:cNvGraphicFramePr>
          <p:nvPr/>
        </p:nvGraphicFramePr>
        <p:xfrm>
          <a:off x="304800" y="2514600"/>
          <a:ext cx="8610600" cy="4040188"/>
        </p:xfrm>
        <a:graphic>
          <a:graphicData uri="http://schemas.openxmlformats.org/drawingml/2006/table">
            <a:tbl>
              <a:tblPr/>
              <a:tblGrid>
                <a:gridCol w="1752600"/>
                <a:gridCol w="1635125"/>
                <a:gridCol w="1793875"/>
                <a:gridCol w="1946275"/>
                <a:gridCol w="1482725"/>
              </a:tblGrid>
              <a:tr h="14239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00"/>
                          </a:solidFill>
                          <a:effectLst/>
                          <a:latin typeface="Arial" pitchFamily="-112" charset="0"/>
                          <a:ea typeface="ＭＳ Ｐゴシック" pitchFamily="-112" charset="-128"/>
                          <a:cs typeface="ＭＳ Ｐゴシック" pitchFamily="-112" charset="-128"/>
                        </a:rPr>
                        <a:t>12 month Outcomes</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112" charset="0"/>
                          <a:ea typeface="ＭＳ Ｐゴシック" pitchFamily="-112" charset="-128"/>
                          <a:cs typeface="ＭＳ Ｐゴシック" pitchFamily="-112" charset="-128"/>
                        </a:rPr>
                        <a:t>(N=204 OD Prisoners)</a:t>
                      </a:r>
                    </a:p>
                  </a:txBody>
                  <a:tcPr horzOverflow="overflow">
                    <a:lnL w="12700" cap="flat" cmpd="sng" algn="ctr">
                      <a:solidFill>
                        <a:schemeClr val="accent2"/>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FFFF00"/>
                        </a:solidFill>
                        <a:effectLst/>
                        <a:latin typeface="Arial" pitchFamily="-112" charset="0"/>
                        <a:ea typeface="ＭＳ Ｐゴシック" pitchFamily="-112" charset="-128"/>
                        <a:cs typeface="ＭＳ Ｐゴシック" pitchFamily="-112"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latin typeface="Arial" pitchFamily="-112" charset="0"/>
                          <a:ea typeface="ＭＳ Ｐゴシック" pitchFamily="-112" charset="-128"/>
                          <a:cs typeface="ＭＳ Ｐゴシック" pitchFamily="-112" charset="-128"/>
                        </a:rPr>
                        <a:t>Counseling Only</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00"/>
                          </a:solidFill>
                          <a:effectLst/>
                          <a:latin typeface="Arial" pitchFamily="-112" charset="0"/>
                          <a:ea typeface="ＭＳ Ｐゴシック" pitchFamily="-112" charset="-128"/>
                          <a:cs typeface="ＭＳ Ｐゴシック" pitchFamily="-112" charset="-128"/>
                        </a:rPr>
                        <a:t>Counseling + MMT Transfer  after release</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00"/>
                          </a:solidFill>
                          <a:effectLst/>
                          <a:latin typeface="Arial" pitchFamily="-112" charset="0"/>
                          <a:ea typeface="ＭＳ Ｐゴシック" pitchFamily="-112" charset="-128"/>
                          <a:cs typeface="ＭＳ Ｐゴシック" pitchFamily="-112" charset="-128"/>
                        </a:rPr>
                        <a:t>Counseling + MMT in prison and after release</a:t>
                      </a:r>
                    </a:p>
                  </a:txBody>
                  <a:tcP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FFFF00"/>
                        </a:solidFill>
                        <a:effectLst/>
                        <a:latin typeface="Arial" pitchFamily="-112" charset="0"/>
                        <a:ea typeface="ＭＳ Ｐゴシック" pitchFamily="-112" charset="-128"/>
                        <a:cs typeface="ＭＳ Ｐゴシック" pitchFamily="-112"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latin typeface="Arial" pitchFamily="-112" charset="0"/>
                          <a:ea typeface="ＭＳ Ｐゴシック" pitchFamily="-112" charset="-128"/>
                          <a:cs typeface="ＭＳ Ｐゴシック" pitchFamily="-112" charset="-128"/>
                        </a:rPr>
                        <a:t>P value</a:t>
                      </a:r>
                    </a:p>
                  </a:txBody>
                  <a:tcPr horzOverflow="overflow">
                    <a:lnL w="28575" cap="flat" cmpd="sng" algn="ctr">
                      <a:solidFill>
                        <a:srgbClr val="000066"/>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0000FF"/>
                    </a:solidFill>
                  </a:tcPr>
                </a:tc>
              </a:tr>
              <a:tr h="1092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pitchFamily="-112" charset="0"/>
                          <a:ea typeface="ＭＳ Ｐゴシック" pitchFamily="-112" charset="-128"/>
                          <a:cs typeface="ＭＳ Ｐゴシック" pitchFamily="-112" charset="-128"/>
                        </a:rPr>
                        <a:t>Retention in Treatment (mean Days)</a:t>
                      </a:r>
                    </a:p>
                  </a:txBody>
                  <a:tcPr horzOverflow="overflow">
                    <a:lnL w="12700" cap="flat" cmpd="sng" algn="ctr">
                      <a:solidFill>
                        <a:schemeClr val="accent2"/>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bg1"/>
                          </a:solidFill>
                          <a:effectLst/>
                          <a:latin typeface="Arial" pitchFamily="-112" charset="0"/>
                          <a:ea typeface="ＭＳ Ｐゴシック" pitchFamily="-112" charset="-128"/>
                          <a:cs typeface="ＭＳ Ｐゴシック" pitchFamily="-112" charset="-128"/>
                        </a:rPr>
                        <a:t>23.1</a:t>
                      </a:r>
                    </a:p>
                  </a:txBody>
                  <a:tcPr anchor="ct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bg1"/>
                          </a:solidFill>
                          <a:effectLst/>
                          <a:latin typeface="Arial" pitchFamily="-112" charset="0"/>
                          <a:ea typeface="ＭＳ Ｐゴシック" pitchFamily="-112" charset="-128"/>
                          <a:cs typeface="ＭＳ Ｐゴシック" pitchFamily="-112" charset="-128"/>
                        </a:rPr>
                        <a:t>91.3</a:t>
                      </a:r>
                    </a:p>
                  </a:txBody>
                  <a:tcPr anchor="ct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0000"/>
                          </a:solidFill>
                          <a:effectLst/>
                          <a:latin typeface="Arial" pitchFamily="-112" charset="0"/>
                          <a:ea typeface="ＭＳ Ｐゴシック" pitchFamily="-112" charset="-128"/>
                          <a:cs typeface="ＭＳ Ｐゴシック" pitchFamily="-112" charset="-128"/>
                        </a:rPr>
                        <a:t>166</a:t>
                      </a:r>
                    </a:p>
                  </a:txBody>
                  <a:tcPr anchor="ct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bg1"/>
                          </a:solidFill>
                          <a:effectLst/>
                          <a:latin typeface="Arial" pitchFamily="-112" charset="0"/>
                          <a:ea typeface="ＭＳ Ｐゴシック" pitchFamily="-112" charset="-128"/>
                          <a:cs typeface="ＭＳ Ｐゴシック" pitchFamily="-112" charset="-128"/>
                        </a:rPr>
                        <a:t>&lt;.01</a:t>
                      </a:r>
                    </a:p>
                  </a:txBody>
                  <a:tcPr anchor="ctr" horzOverflow="overflow">
                    <a:lnL w="28575" cap="flat" cmpd="sng" algn="ctr">
                      <a:solidFill>
                        <a:srgbClr val="000066"/>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rgbClr val="E8E8EF"/>
                    </a:solidFill>
                  </a:tcPr>
                </a:tc>
              </a:tr>
              <a:tr h="7620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pitchFamily="-112" charset="0"/>
                          <a:ea typeface="ＭＳ Ｐゴシック" pitchFamily="-112" charset="-128"/>
                          <a:cs typeface="ＭＳ Ｐゴシック" pitchFamily="-112" charset="-128"/>
                        </a:rPr>
                        <a:t>Urine Opioid Drug + (%)</a:t>
                      </a:r>
                    </a:p>
                  </a:txBody>
                  <a:tcPr horzOverflow="overflow">
                    <a:lnL w="12700" cap="flat" cmpd="sng" algn="ctr">
                      <a:solidFill>
                        <a:schemeClr val="accent2"/>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bg1"/>
                          </a:solidFill>
                          <a:effectLst/>
                          <a:latin typeface="Arial" pitchFamily="-112" charset="0"/>
                          <a:ea typeface="ＭＳ Ｐゴシック" pitchFamily="-112" charset="-128"/>
                          <a:cs typeface="ＭＳ Ｐゴシック" pitchFamily="-112" charset="-128"/>
                        </a:rPr>
                        <a:t>65.5</a:t>
                      </a:r>
                    </a:p>
                  </a:txBody>
                  <a:tcPr anchor="ct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bg1"/>
                          </a:solidFill>
                          <a:effectLst/>
                          <a:latin typeface="Arial" pitchFamily="-112" charset="0"/>
                          <a:ea typeface="ＭＳ Ｐゴシック" pitchFamily="-112" charset="-128"/>
                          <a:cs typeface="ＭＳ Ｐゴシック" pitchFamily="-112" charset="-128"/>
                        </a:rPr>
                        <a:t>48.7</a:t>
                      </a:r>
                    </a:p>
                  </a:txBody>
                  <a:tcPr anchor="ct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0000"/>
                          </a:solidFill>
                          <a:effectLst/>
                          <a:latin typeface="Arial" pitchFamily="-112" charset="0"/>
                          <a:ea typeface="ＭＳ Ｐゴシック" pitchFamily="-112" charset="-128"/>
                          <a:cs typeface="ＭＳ Ｐゴシック" pitchFamily="-112" charset="-128"/>
                        </a:rPr>
                        <a:t>25.0</a:t>
                      </a:r>
                    </a:p>
                  </a:txBody>
                  <a:tcPr anchor="ct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pitchFamily="-112" charset="0"/>
                          <a:ea typeface="ＭＳ Ｐゴシック" pitchFamily="-112" charset="-128"/>
                          <a:cs typeface="ＭＳ Ｐゴシック" pitchFamily="-112" charset="-128"/>
                        </a:rPr>
                        <a:t>=.008</a:t>
                      </a:r>
                    </a:p>
                  </a:txBody>
                  <a:tcPr anchor="ctr" horzOverflow="overflow">
                    <a:lnL w="28575" cap="flat" cmpd="sng" algn="ctr">
                      <a:solidFill>
                        <a:srgbClr val="000066"/>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chemeClr val="tx1"/>
                    </a:solidFill>
                  </a:tcPr>
                </a:tc>
              </a:tr>
              <a:tr h="7620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pitchFamily="-112" charset="0"/>
                          <a:ea typeface="ＭＳ Ｐゴシック" pitchFamily="-112" charset="-128"/>
                          <a:cs typeface="ＭＳ Ｐゴシック" pitchFamily="-112" charset="-128"/>
                        </a:rPr>
                        <a:t>Criminal Activity</a:t>
                      </a:r>
                    </a:p>
                  </a:txBody>
                  <a:tcPr horzOverflow="overflow">
                    <a:lnL w="12700" cap="flat" cmpd="sng" algn="ctr">
                      <a:solidFill>
                        <a:schemeClr val="accent2"/>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bg1"/>
                          </a:solidFill>
                          <a:effectLst/>
                          <a:latin typeface="Arial" pitchFamily="-112" charset="0"/>
                          <a:ea typeface="ＭＳ Ｐゴシック" pitchFamily="-112" charset="-128"/>
                          <a:cs typeface="ＭＳ Ｐゴシック" pitchFamily="-112" charset="-128"/>
                        </a:rPr>
                        <a:t>50.8</a:t>
                      </a:r>
                    </a:p>
                  </a:txBody>
                  <a:tcPr anchor="ct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bg1"/>
                          </a:solidFill>
                          <a:effectLst/>
                          <a:latin typeface="Arial" pitchFamily="-112" charset="0"/>
                          <a:ea typeface="ＭＳ Ｐゴシック" pitchFamily="-112" charset="-128"/>
                          <a:cs typeface="ＭＳ Ｐゴシック" pitchFamily="-112" charset="-128"/>
                        </a:rPr>
                        <a:t>59.1</a:t>
                      </a:r>
                    </a:p>
                  </a:txBody>
                  <a:tcPr anchor="ct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0000"/>
                          </a:solidFill>
                          <a:effectLst/>
                          <a:latin typeface="Arial" pitchFamily="-112" charset="0"/>
                          <a:ea typeface="ＭＳ Ｐゴシック" pitchFamily="-112" charset="-128"/>
                          <a:cs typeface="ＭＳ Ｐゴシック" pitchFamily="-112" charset="-128"/>
                        </a:rPr>
                        <a:t>52.9</a:t>
                      </a:r>
                    </a:p>
                  </a:txBody>
                  <a:tcPr anchor="ct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pitchFamily="-112" charset="0"/>
                          <a:ea typeface="ＭＳ Ｐゴシック" pitchFamily="-112" charset="-128"/>
                          <a:cs typeface="ＭＳ Ｐゴシック" pitchFamily="-112" charset="-128"/>
                        </a:rPr>
                        <a:t>NS</a:t>
                      </a:r>
                    </a:p>
                  </a:txBody>
                  <a:tcPr anchor="ctr" horzOverflow="overflow">
                    <a:lnL w="28575" cap="flat" cmpd="sng" algn="ctr">
                      <a:solidFill>
                        <a:srgbClr val="000066"/>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rgbClr val="000066"/>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r>
            </a:tbl>
          </a:graphicData>
        </a:graphic>
      </p:graphicFrame>
      <p:sp>
        <p:nvSpPr>
          <p:cNvPr id="6" name="TextBox 5"/>
          <p:cNvSpPr txBox="1"/>
          <p:nvPr/>
        </p:nvSpPr>
        <p:spPr>
          <a:xfrm>
            <a:off x="4809035" y="909647"/>
            <a:ext cx="4385733" cy="2015936"/>
          </a:xfrm>
          <a:prstGeom prst="rect">
            <a:avLst/>
          </a:prstGeom>
          <a:solidFill>
            <a:srgbClr val="FF6600"/>
          </a:solidFill>
        </p:spPr>
        <p:txBody>
          <a:bodyPr wrap="square" rtlCol="0">
            <a:spAutoFit/>
          </a:bodyPr>
          <a:lstStyle/>
          <a:p>
            <a:pPr defTabSz="914400" eaLnBrk="0" fontAlgn="base" hangingPunct="0">
              <a:spcBef>
                <a:spcPct val="0"/>
              </a:spcBef>
              <a:spcAft>
                <a:spcPct val="0"/>
              </a:spcAft>
            </a:pPr>
            <a:r>
              <a:rPr lang="en-US" b="1" dirty="0">
                <a:solidFill>
                  <a:srgbClr val="FFFFFF"/>
                </a:solidFill>
                <a:latin typeface="Arial"/>
                <a:cs typeface="Arial"/>
              </a:rPr>
              <a:t>8 (4%) deaths of the 204 subjects</a:t>
            </a:r>
          </a:p>
          <a:p>
            <a:pPr defTabSz="914400" eaLnBrk="0" fontAlgn="base" hangingPunct="0">
              <a:spcBef>
                <a:spcPct val="0"/>
              </a:spcBef>
              <a:spcAft>
                <a:spcPct val="0"/>
              </a:spcAft>
              <a:buFont typeface="Arial"/>
              <a:buChar char="•"/>
            </a:pPr>
            <a:r>
              <a:rPr lang="en-US" dirty="0">
                <a:solidFill>
                  <a:srgbClr val="FFFFFF"/>
                </a:solidFill>
                <a:latin typeface="Arial"/>
                <a:cs typeface="Arial"/>
              </a:rPr>
              <a:t> 6 due to overdose (none on MMT)</a:t>
            </a:r>
          </a:p>
          <a:p>
            <a:pPr defTabSz="914400" eaLnBrk="0" fontAlgn="base" hangingPunct="0">
              <a:spcBef>
                <a:spcPct val="0"/>
              </a:spcBef>
              <a:spcAft>
                <a:spcPct val="0"/>
              </a:spcAft>
              <a:buFont typeface="Arial"/>
              <a:buChar char="•"/>
            </a:pPr>
            <a:r>
              <a:rPr lang="en-US" dirty="0">
                <a:solidFill>
                  <a:srgbClr val="FFFFFF"/>
                </a:solidFill>
                <a:latin typeface="Arial"/>
                <a:cs typeface="Arial"/>
              </a:rPr>
              <a:t> 2 cardiovascular</a:t>
            </a:r>
          </a:p>
          <a:p>
            <a:pPr defTabSz="914400" eaLnBrk="0" fontAlgn="base" hangingPunct="0">
              <a:spcBef>
                <a:spcPct val="0"/>
              </a:spcBef>
              <a:spcAft>
                <a:spcPct val="0"/>
              </a:spcAft>
              <a:buFont typeface="Arial"/>
              <a:buChar char="•"/>
            </a:pPr>
            <a:endParaRPr lang="en-US" dirty="0">
              <a:solidFill>
                <a:srgbClr val="FFFFFF"/>
              </a:solidFill>
              <a:latin typeface="Arial"/>
              <a:cs typeface="Arial"/>
            </a:endParaRPr>
          </a:p>
          <a:p>
            <a:pPr defTabSz="914400" eaLnBrk="0" fontAlgn="base" hangingPunct="0">
              <a:spcBef>
                <a:spcPct val="0"/>
              </a:spcBef>
              <a:spcAft>
                <a:spcPts val="1800"/>
              </a:spcAft>
            </a:pPr>
            <a:r>
              <a:rPr lang="en-US" sz="2000" b="1" dirty="0">
                <a:solidFill>
                  <a:srgbClr val="FFFFFF"/>
                </a:solidFill>
                <a:latin typeface="Arial"/>
                <a:cs typeface="Arial"/>
              </a:rPr>
              <a:t>MMT protective of death</a:t>
            </a:r>
          </a:p>
          <a:p>
            <a:endParaRPr lang="en-US" dirty="0">
              <a:solidFill>
                <a:srgbClr val="FFFFFF"/>
              </a:solidFill>
              <a:latin typeface="Aria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9541" y="575732"/>
            <a:ext cx="8500326" cy="5508211"/>
          </a:xfrm>
          <a:prstGeom prst="rect">
            <a:avLst/>
          </a:prstGeom>
        </p:spPr>
      </p:pic>
      <p:sp>
        <p:nvSpPr>
          <p:cNvPr id="3" name="Rectangle 2"/>
          <p:cNvSpPr/>
          <p:nvPr/>
        </p:nvSpPr>
        <p:spPr>
          <a:xfrm>
            <a:off x="2582253" y="6275401"/>
            <a:ext cx="2861894" cy="369332"/>
          </a:xfrm>
          <a:prstGeom prst="rect">
            <a:avLst/>
          </a:prstGeom>
        </p:spPr>
        <p:txBody>
          <a:bodyPr wrap="none">
            <a:spAutoFit/>
          </a:bodyPr>
          <a:lstStyle/>
          <a:p>
            <a:r>
              <a:rPr lang="en-US" dirty="0"/>
              <a:t>World Drug Reports, 2010</a:t>
            </a:r>
          </a:p>
        </p:txBody>
      </p:sp>
      <p:sp>
        <p:nvSpPr>
          <p:cNvPr id="5" name="Down Arrow 4"/>
          <p:cNvSpPr/>
          <p:nvPr/>
        </p:nvSpPr>
        <p:spPr>
          <a:xfrm>
            <a:off x="7840133" y="3285068"/>
            <a:ext cx="484632" cy="436557"/>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 name="Down Arrow 5"/>
          <p:cNvSpPr/>
          <p:nvPr/>
        </p:nvSpPr>
        <p:spPr>
          <a:xfrm>
            <a:off x="3640672" y="3721625"/>
            <a:ext cx="484632" cy="446878"/>
          </a:xfrm>
          <a:prstGeom prst="downArrow">
            <a:avLst>
              <a:gd name="adj1" fmla="val 50000"/>
              <a:gd name="adj2" fmla="val 4301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276485537"/>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3"/>
          <p:cNvPicPr>
            <a:picLocks noChangeAspect="1"/>
          </p:cNvPicPr>
          <p:nvPr/>
        </p:nvPicPr>
        <p:blipFill>
          <a:blip r:embed="rId2"/>
          <a:srcRect/>
          <a:stretch>
            <a:fillRect/>
          </a:stretch>
        </p:blipFill>
        <p:spPr bwMode="auto">
          <a:xfrm>
            <a:off x="304800" y="3036888"/>
            <a:ext cx="8648700" cy="3516312"/>
          </a:xfrm>
          <a:prstGeom prst="rect">
            <a:avLst/>
          </a:prstGeom>
          <a:noFill/>
          <a:ln w="9525">
            <a:noFill/>
            <a:miter lim="800000"/>
            <a:headEnd/>
            <a:tailEnd/>
          </a:ln>
        </p:spPr>
      </p:pic>
      <p:pic>
        <p:nvPicPr>
          <p:cNvPr id="136195" name="Picture 5" descr="JUH Image.jpg"/>
          <p:cNvPicPr>
            <a:picLocks noChangeAspect="1"/>
          </p:cNvPicPr>
          <p:nvPr/>
        </p:nvPicPr>
        <p:blipFill>
          <a:blip r:embed="rId3"/>
          <a:srcRect/>
          <a:stretch>
            <a:fillRect/>
          </a:stretch>
        </p:blipFill>
        <p:spPr bwMode="auto">
          <a:xfrm>
            <a:off x="3657600" y="152400"/>
            <a:ext cx="1876425" cy="2743200"/>
          </a:xfrm>
          <a:prstGeom prst="rect">
            <a:avLst/>
          </a:prstGeom>
          <a:noFill/>
          <a:ln w="9525">
            <a:noFill/>
            <a:miter lim="800000"/>
            <a:headEnd/>
            <a:tailEnd/>
          </a:ln>
        </p:spPr>
      </p:pic>
    </p:spTree>
    <p:extLst>
      <p:ext uri="{BB962C8B-B14F-4D97-AF65-F5344CB8AC3E}">
        <p14:creationId xmlns:p14="http://schemas.microsoft.com/office/powerpoint/2010/main" val="2041597048"/>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Title 1"/>
          <p:cNvSpPr>
            <a:spLocks noGrp="1"/>
          </p:cNvSpPr>
          <p:nvPr>
            <p:ph type="title"/>
          </p:nvPr>
        </p:nvSpPr>
        <p:spPr>
          <a:xfrm>
            <a:off x="0" y="76200"/>
            <a:ext cx="9144000" cy="1143000"/>
          </a:xfrm>
        </p:spPr>
        <p:txBody>
          <a:bodyPr/>
          <a:lstStyle/>
          <a:p>
            <a:r>
              <a:rPr lang="en-US" dirty="0" smtClean="0">
                <a:ea typeface="ＭＳ Ｐゴシック" charset="-128"/>
                <a:cs typeface="ＭＳ Ｐゴシック" charset="-128"/>
              </a:rPr>
              <a:t>Buprenorphine Treatment for Released HIV+ Prisoners (N=23)</a:t>
            </a:r>
          </a:p>
        </p:txBody>
      </p:sp>
      <p:sp>
        <p:nvSpPr>
          <p:cNvPr id="138244" name="Content Placeholder 3"/>
          <p:cNvSpPr>
            <a:spLocks noGrp="1"/>
          </p:cNvSpPr>
          <p:nvPr>
            <p:ph sz="half" idx="1"/>
          </p:nvPr>
        </p:nvSpPr>
        <p:spPr>
          <a:xfrm>
            <a:off x="152400" y="1600200"/>
            <a:ext cx="4343400" cy="4648200"/>
          </a:xfrm>
        </p:spPr>
        <p:txBody>
          <a:bodyPr/>
          <a:lstStyle/>
          <a:p>
            <a:r>
              <a:rPr lang="en-US" sz="3200" smtClean="0">
                <a:ea typeface="ＭＳ Ｐゴシック" charset="-128"/>
                <a:cs typeface="ＭＳ Ｐゴシック" charset="-128"/>
              </a:rPr>
              <a:t>Opioid craving </a:t>
            </a:r>
            <a:r>
              <a:rPr lang="en-US" sz="3200" smtClean="0">
                <a:latin typeface="Wingdings" charset="2"/>
                <a:ea typeface="Wingdings" charset="2"/>
                <a:cs typeface="Wingdings" charset="2"/>
              </a:rPr>
              <a:t></a:t>
            </a:r>
            <a:r>
              <a:rPr lang="en-US" sz="3200" smtClean="0">
                <a:ea typeface="ＭＳ Ｐゴシック" charset="-128"/>
                <a:cs typeface="ＭＳ Ｐゴシック" charset="-128"/>
              </a:rPr>
              <a:t> within 3 days</a:t>
            </a:r>
          </a:p>
          <a:p>
            <a:r>
              <a:rPr lang="en-US" sz="3200" smtClean="0">
                <a:ea typeface="ＭＳ Ｐゴシック" charset="-128"/>
                <a:cs typeface="ＭＳ Ｐゴシック" charset="-128"/>
              </a:rPr>
              <a:t>Low mean BPN stabilization dose (9mg)</a:t>
            </a:r>
          </a:p>
          <a:p>
            <a:r>
              <a:rPr lang="en-US" sz="3200" smtClean="0">
                <a:ea typeface="ＭＳ Ｐゴシック" charset="-128"/>
                <a:cs typeface="ＭＳ Ｐゴシック" charset="-128"/>
              </a:rPr>
              <a:t>High satisfaction</a:t>
            </a:r>
          </a:p>
          <a:p>
            <a:r>
              <a:rPr lang="en-US" sz="3200" smtClean="0">
                <a:ea typeface="ＭＳ Ｐゴシック" charset="-128"/>
                <a:cs typeface="ＭＳ Ｐゴシック" charset="-128"/>
              </a:rPr>
              <a:t>Retention on BPN 74%</a:t>
            </a:r>
          </a:p>
        </p:txBody>
      </p:sp>
      <p:graphicFrame>
        <p:nvGraphicFramePr>
          <p:cNvPr id="138242" name="Content Placeholder 5"/>
          <p:cNvGraphicFramePr>
            <a:graphicFrameLocks noGrp="1"/>
          </p:cNvGraphicFramePr>
          <p:nvPr>
            <p:ph sz="half" idx="2"/>
          </p:nvPr>
        </p:nvGraphicFramePr>
        <p:xfrm>
          <a:off x="4419600" y="1600200"/>
          <a:ext cx="4267200" cy="4953000"/>
        </p:xfrm>
        <a:graphic>
          <a:graphicData uri="http://schemas.openxmlformats.org/presentationml/2006/ole">
            <mc:AlternateContent xmlns:mc="http://schemas.openxmlformats.org/markup-compatibility/2006">
              <mc:Choice xmlns:v="urn:schemas-microsoft-com:vml" Requires="v">
                <p:oleObj spid="_x0000_s38964" name="Worksheet" r:id="rId4" imgW="4266847" imgH="4949543" progId="Excel.Sheet.8">
                  <p:embed/>
                </p:oleObj>
              </mc:Choice>
              <mc:Fallback>
                <p:oleObj name="Worksheet" r:id="rId4" imgW="4266847" imgH="4949543"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600200"/>
                        <a:ext cx="4267200" cy="495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1013" name="TextBox 4"/>
          <p:cNvSpPr txBox="1">
            <a:spLocks noChangeArrowheads="1"/>
          </p:cNvSpPr>
          <p:nvPr/>
        </p:nvSpPr>
        <p:spPr bwMode="auto">
          <a:xfrm>
            <a:off x="457200" y="6259513"/>
            <a:ext cx="3962400" cy="369887"/>
          </a:xfrm>
          <a:prstGeom prst="rect">
            <a:avLst/>
          </a:prstGeom>
          <a:noFill/>
          <a:ln w="9525">
            <a:noFill/>
            <a:miter lim="800000"/>
            <a:headEnd/>
            <a:tailEnd/>
          </a:ln>
        </p:spPr>
        <p:txBody>
          <a:bodyPr>
            <a:prstTxWarp prst="textNoShape">
              <a:avLst/>
            </a:prstTxWarp>
            <a:spAutoFit/>
          </a:bodyPr>
          <a:lstStyle/>
          <a:p>
            <a:r>
              <a:rPr lang="en-US" sz="1800">
                <a:solidFill>
                  <a:srgbClr val="FFFF00"/>
                </a:solidFill>
                <a:latin typeface="Arial" charset="0"/>
              </a:rPr>
              <a:t>Springer et al. J Urban Health, 2010. </a:t>
            </a:r>
          </a:p>
        </p:txBody>
      </p:sp>
    </p:spTree>
    <p:extLst>
      <p:ext uri="{BB962C8B-B14F-4D97-AF65-F5344CB8AC3E}">
        <p14:creationId xmlns:p14="http://schemas.microsoft.com/office/powerpoint/2010/main" val="4097075813"/>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442230569"/>
              </p:ext>
            </p:extLst>
          </p:nvPr>
        </p:nvGraphicFramePr>
        <p:xfrm>
          <a:off x="544149" y="2319433"/>
          <a:ext cx="8361342" cy="4184621"/>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p:cNvPicPr>
          <p:nvPr/>
        </p:nvPicPr>
        <p:blipFill>
          <a:blip r:embed="rId3"/>
          <a:stretch>
            <a:fillRect/>
          </a:stretch>
        </p:blipFill>
        <p:spPr>
          <a:xfrm>
            <a:off x="140374" y="10628"/>
            <a:ext cx="8765117" cy="2068431"/>
          </a:xfrm>
          <a:prstGeom prst="rect">
            <a:avLst/>
          </a:prstGeom>
        </p:spPr>
      </p:pic>
      <p:sp>
        <p:nvSpPr>
          <p:cNvPr id="3" name="Rectangle 2"/>
          <p:cNvSpPr/>
          <p:nvPr/>
        </p:nvSpPr>
        <p:spPr>
          <a:xfrm>
            <a:off x="6064210" y="1442429"/>
            <a:ext cx="2405075" cy="369332"/>
          </a:xfrm>
          <a:prstGeom prst="rect">
            <a:avLst/>
          </a:prstGeom>
        </p:spPr>
        <p:txBody>
          <a:bodyPr wrap="none">
            <a:spAutoFit/>
          </a:bodyPr>
          <a:lstStyle/>
          <a:p>
            <a:r>
              <a:rPr lang="en-US" dirty="0" err="1">
                <a:solidFill>
                  <a:srgbClr val="000066"/>
                </a:solidFill>
                <a:latin typeface="Arial"/>
                <a:ea typeface="ＭＳ Ｐゴシック" pitchFamily="34" charset="-128"/>
              </a:rPr>
              <a:t>PLoS</a:t>
            </a:r>
            <a:r>
              <a:rPr lang="en-US" dirty="0">
                <a:solidFill>
                  <a:srgbClr val="000066"/>
                </a:solidFill>
                <a:latin typeface="Arial"/>
                <a:ea typeface="ＭＳ Ｐゴシック" pitchFamily="34" charset="-128"/>
              </a:rPr>
              <a:t> one June 2012.</a:t>
            </a:r>
          </a:p>
        </p:txBody>
      </p:sp>
      <p:sp>
        <p:nvSpPr>
          <p:cNvPr id="7" name="TextBox 6"/>
          <p:cNvSpPr txBox="1"/>
          <p:nvPr/>
        </p:nvSpPr>
        <p:spPr>
          <a:xfrm>
            <a:off x="1905171" y="6504054"/>
            <a:ext cx="2470673" cy="369332"/>
          </a:xfrm>
          <a:prstGeom prst="rect">
            <a:avLst/>
          </a:prstGeom>
          <a:noFill/>
        </p:spPr>
        <p:txBody>
          <a:bodyPr wrap="none" rtlCol="0">
            <a:spAutoFit/>
          </a:bodyPr>
          <a:lstStyle/>
          <a:p>
            <a:r>
              <a:rPr lang="en-US" dirty="0">
                <a:solidFill>
                  <a:srgbClr val="FFFF00"/>
                </a:solidFill>
                <a:latin typeface="Arial"/>
                <a:ea typeface="ＭＳ Ｐゴシック" pitchFamily="34" charset="-128"/>
              </a:rPr>
              <a:t>HIV VL &lt;50 copies/mL</a:t>
            </a:r>
          </a:p>
        </p:txBody>
      </p:sp>
      <p:sp>
        <p:nvSpPr>
          <p:cNvPr id="8" name="TextBox 7"/>
          <p:cNvSpPr txBox="1"/>
          <p:nvPr/>
        </p:nvSpPr>
        <p:spPr>
          <a:xfrm>
            <a:off x="40210" y="3706795"/>
            <a:ext cx="706744" cy="1200328"/>
          </a:xfrm>
          <a:prstGeom prst="rect">
            <a:avLst/>
          </a:prstGeom>
          <a:noFill/>
        </p:spPr>
        <p:txBody>
          <a:bodyPr wrap="none" rtlCol="0">
            <a:spAutoFit/>
          </a:bodyPr>
          <a:lstStyle/>
          <a:p>
            <a:r>
              <a:rPr lang="en-US" sz="2400" dirty="0" smtClean="0">
                <a:solidFill>
                  <a:srgbClr val="FFFF00"/>
                </a:solidFill>
                <a:latin typeface="Arial"/>
                <a:ea typeface="ＭＳ Ｐゴシック" pitchFamily="34" charset="-128"/>
              </a:rPr>
              <a:t>%</a:t>
            </a:r>
          </a:p>
          <a:p>
            <a:r>
              <a:rPr lang="en-US" sz="2400" dirty="0" smtClean="0">
                <a:solidFill>
                  <a:srgbClr val="FFFF00"/>
                </a:solidFill>
                <a:latin typeface="Arial"/>
                <a:ea typeface="ＭＳ Ｐゴシック" pitchFamily="34" charset="-128"/>
              </a:rPr>
              <a:t>VL</a:t>
            </a:r>
          </a:p>
          <a:p>
            <a:r>
              <a:rPr lang="en-US" sz="2400" dirty="0" smtClean="0">
                <a:solidFill>
                  <a:srgbClr val="FFFF00"/>
                </a:solidFill>
                <a:latin typeface="Arial"/>
                <a:ea typeface="ＭＳ Ｐゴシック" pitchFamily="34" charset="-128"/>
              </a:rPr>
              <a:t>&lt;50</a:t>
            </a:r>
            <a:endParaRPr lang="en-US" sz="2400" dirty="0">
              <a:solidFill>
                <a:srgbClr val="FFFF00"/>
              </a:solidFill>
              <a:latin typeface="Arial"/>
              <a:ea typeface="ＭＳ Ｐゴシック" pitchFamily="34" charset="-128"/>
            </a:endParaRPr>
          </a:p>
        </p:txBody>
      </p:sp>
      <p:cxnSp>
        <p:nvCxnSpPr>
          <p:cNvPr id="9" name="Straight Connector 8"/>
          <p:cNvCxnSpPr/>
          <p:nvPr/>
        </p:nvCxnSpPr>
        <p:spPr>
          <a:xfrm flipV="1">
            <a:off x="140374" y="2028259"/>
            <a:ext cx="1828800" cy="1693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3543570"/>
      </p:ext>
    </p:extLst>
  </p:cSld>
  <p:clrMapOvr>
    <a:masterClrMapping/>
  </p:clrMapOvr>
  <p:transition spd="med" advTm="3757"/>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998"/>
            <a:ext cx="9144000" cy="914400"/>
          </a:xfrm>
        </p:spPr>
        <p:txBody>
          <a:bodyPr/>
          <a:lstStyle/>
          <a:p>
            <a:r>
              <a:rPr lang="en-US" sz="3200" dirty="0" smtClean="0">
                <a:solidFill>
                  <a:srgbClr val="FFFF00"/>
                </a:solidFill>
              </a:rPr>
              <a:t>Independent Correlates of Having </a:t>
            </a:r>
            <a:br>
              <a:rPr lang="en-US" sz="3200" dirty="0" smtClean="0">
                <a:solidFill>
                  <a:srgbClr val="FFFF00"/>
                </a:solidFill>
              </a:rPr>
            </a:br>
            <a:r>
              <a:rPr lang="en-US" sz="3200" dirty="0" smtClean="0">
                <a:solidFill>
                  <a:srgbClr val="FFFF00"/>
                </a:solidFill>
              </a:rPr>
              <a:t> HIV VL &lt;50 at 6 Months Post-release (N=98) </a:t>
            </a:r>
            <a:endParaRPr lang="en-US" sz="32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12304757"/>
              </p:ext>
            </p:extLst>
          </p:nvPr>
        </p:nvGraphicFramePr>
        <p:xfrm>
          <a:off x="304800" y="1540930"/>
          <a:ext cx="8610600" cy="3486150"/>
        </p:xfrm>
        <a:graphic>
          <a:graphicData uri="http://schemas.openxmlformats.org/drawingml/2006/table">
            <a:tbl>
              <a:tblPr firstRow="1" bandRow="1">
                <a:tableStyleId>{5C22544A-7EE6-4342-B048-85BDC9FD1C3A}</a:tableStyleId>
              </a:tblPr>
              <a:tblGrid>
                <a:gridCol w="5105400"/>
                <a:gridCol w="3505200"/>
              </a:tblGrid>
              <a:tr h="581025">
                <a:tc>
                  <a:txBody>
                    <a:bodyPr/>
                    <a:lstStyle/>
                    <a:p>
                      <a:endParaRPr lang="en-US" dirty="0">
                        <a:solidFill>
                          <a:srgbClr val="000000"/>
                        </a:solidFill>
                      </a:endParaRPr>
                    </a:p>
                  </a:txBody>
                  <a:tcPr/>
                </a:tc>
                <a:tc>
                  <a:txBody>
                    <a:bodyPr/>
                    <a:lstStyle/>
                    <a:p>
                      <a:pPr algn="ctr"/>
                      <a:r>
                        <a:rPr lang="en-US" sz="3200" dirty="0" smtClean="0">
                          <a:solidFill>
                            <a:srgbClr val="000000"/>
                          </a:solidFill>
                        </a:rPr>
                        <a:t>AOR (95% CI)</a:t>
                      </a:r>
                      <a:endParaRPr lang="en-US" sz="3200" dirty="0">
                        <a:solidFill>
                          <a:srgbClr val="000000"/>
                        </a:solidFill>
                      </a:endParaRPr>
                    </a:p>
                  </a:txBody>
                  <a:tcPr/>
                </a:tc>
              </a:tr>
              <a:tr h="581025">
                <a:tc>
                  <a:txBody>
                    <a:bodyPr/>
                    <a:lstStyle/>
                    <a:p>
                      <a:r>
                        <a:rPr lang="en-US" sz="2400" dirty="0" smtClean="0">
                          <a:solidFill>
                            <a:srgbClr val="FF0000"/>
                          </a:solidFill>
                        </a:rPr>
                        <a:t>Retained</a:t>
                      </a:r>
                      <a:r>
                        <a:rPr lang="en-US" sz="2400" baseline="0" dirty="0" smtClean="0">
                          <a:solidFill>
                            <a:srgbClr val="FF0000"/>
                          </a:solidFill>
                        </a:rPr>
                        <a:t> on BPN 24 weeks****</a:t>
                      </a:r>
                      <a:endParaRPr lang="en-US" sz="2400" dirty="0">
                        <a:solidFill>
                          <a:srgbClr val="FF0000"/>
                        </a:solidFill>
                      </a:endParaRPr>
                    </a:p>
                  </a:txBody>
                  <a:tcPr/>
                </a:tc>
                <a:tc>
                  <a:txBody>
                    <a:bodyPr/>
                    <a:lstStyle/>
                    <a:p>
                      <a:pPr marL="0" marR="0" algn="ctr">
                        <a:lnSpc>
                          <a:spcPct val="115000"/>
                        </a:lnSpc>
                        <a:spcBef>
                          <a:spcPts val="0"/>
                        </a:spcBef>
                        <a:spcAft>
                          <a:spcPts val="1000"/>
                        </a:spcAft>
                      </a:pPr>
                      <a:r>
                        <a:rPr lang="en-US" sz="2400" dirty="0" smtClean="0">
                          <a:solidFill>
                            <a:srgbClr val="FF0000"/>
                          </a:solidFill>
                          <a:latin typeface="Calibri"/>
                          <a:ea typeface="SimSun"/>
                          <a:cs typeface="Times New Roman"/>
                        </a:rPr>
                        <a:t>5.37(1.15-25.1)</a:t>
                      </a:r>
                      <a:endParaRPr lang="en-US" sz="2800" dirty="0">
                        <a:solidFill>
                          <a:srgbClr val="FF0000"/>
                        </a:solidFill>
                        <a:latin typeface="Arial"/>
                        <a:ea typeface="Calibri"/>
                        <a:cs typeface="Arial"/>
                      </a:endParaRPr>
                    </a:p>
                  </a:txBody>
                  <a:tcPr marL="68580" marR="68580" marT="0" marB="0"/>
                </a:tc>
              </a:tr>
              <a:tr h="581025">
                <a:tc>
                  <a:txBody>
                    <a:bodyPr/>
                    <a:lstStyle/>
                    <a:p>
                      <a:r>
                        <a:rPr lang="en-US" sz="2400" dirty="0" smtClean="0">
                          <a:solidFill>
                            <a:srgbClr val="000000"/>
                          </a:solidFill>
                        </a:rPr>
                        <a:t>Received any BPN or Methadone</a:t>
                      </a:r>
                      <a:endParaRPr lang="en-US" sz="2400" dirty="0">
                        <a:solidFill>
                          <a:srgbClr val="000000"/>
                        </a:solidFill>
                      </a:endParaRPr>
                    </a:p>
                  </a:txBody>
                  <a:tcPr/>
                </a:tc>
                <a:tc>
                  <a:txBody>
                    <a:bodyPr/>
                    <a:lstStyle/>
                    <a:p>
                      <a:pPr marL="0" marR="0" algn="ctr">
                        <a:lnSpc>
                          <a:spcPct val="115000"/>
                        </a:lnSpc>
                        <a:spcBef>
                          <a:spcPts val="0"/>
                        </a:spcBef>
                        <a:spcAft>
                          <a:spcPts val="1000"/>
                        </a:spcAft>
                      </a:pPr>
                      <a:r>
                        <a:rPr lang="en-US" sz="2400" dirty="0" smtClean="0">
                          <a:solidFill>
                            <a:srgbClr val="000000"/>
                          </a:solidFill>
                          <a:latin typeface="Calibri"/>
                          <a:ea typeface="SimSun"/>
                          <a:cs typeface="Times New Roman"/>
                        </a:rPr>
                        <a:t>1.36</a:t>
                      </a:r>
                      <a:r>
                        <a:rPr lang="en-US" sz="2400" baseline="0" dirty="0" smtClean="0">
                          <a:solidFill>
                            <a:srgbClr val="000000"/>
                          </a:solidFill>
                          <a:latin typeface="Calibri"/>
                          <a:ea typeface="SimSun"/>
                          <a:cs typeface="Times New Roman"/>
                        </a:rPr>
                        <a:t> (0.59-3.15)</a:t>
                      </a:r>
                      <a:endParaRPr lang="en-US" sz="2800" dirty="0">
                        <a:solidFill>
                          <a:srgbClr val="000000"/>
                        </a:solidFill>
                        <a:latin typeface="Arial"/>
                        <a:ea typeface="Calibri"/>
                        <a:cs typeface="Arial"/>
                      </a:endParaRPr>
                    </a:p>
                  </a:txBody>
                  <a:tcPr marL="68580" marR="68580" marT="0" marB="0"/>
                </a:tc>
              </a:tr>
              <a:tr h="581025">
                <a:tc>
                  <a:txBody>
                    <a:bodyPr/>
                    <a:lstStyle/>
                    <a:p>
                      <a:r>
                        <a:rPr lang="en-US" sz="2400" dirty="0" smtClean="0">
                          <a:solidFill>
                            <a:srgbClr val="000000"/>
                          </a:solidFill>
                        </a:rPr>
                        <a:t>Months of incarceration</a:t>
                      </a:r>
                      <a:endParaRPr lang="en-US" sz="2400" dirty="0">
                        <a:solidFill>
                          <a:srgbClr val="000000"/>
                        </a:solidFill>
                      </a:endParaRPr>
                    </a:p>
                  </a:txBody>
                  <a:tcPr/>
                </a:tc>
                <a:tc>
                  <a:txBody>
                    <a:bodyPr/>
                    <a:lstStyle/>
                    <a:p>
                      <a:pPr marL="0" marR="0" algn="ctr">
                        <a:lnSpc>
                          <a:spcPct val="115000"/>
                        </a:lnSpc>
                        <a:spcBef>
                          <a:spcPts val="0"/>
                        </a:spcBef>
                        <a:spcAft>
                          <a:spcPts val="1000"/>
                        </a:spcAft>
                      </a:pPr>
                      <a:r>
                        <a:rPr lang="en-US" sz="2400" dirty="0" smtClean="0">
                          <a:solidFill>
                            <a:srgbClr val="000000"/>
                          </a:solidFill>
                          <a:latin typeface="Calibri"/>
                          <a:ea typeface="SimSun"/>
                          <a:cs typeface="Times New Roman"/>
                        </a:rPr>
                        <a:t>1.02 (0.99-1.02)</a:t>
                      </a:r>
                      <a:endParaRPr lang="en-US" sz="2800" dirty="0">
                        <a:solidFill>
                          <a:srgbClr val="000000"/>
                        </a:solidFill>
                        <a:latin typeface="Arial"/>
                        <a:ea typeface="Calibri"/>
                        <a:cs typeface="Arial"/>
                      </a:endParaRPr>
                    </a:p>
                  </a:txBody>
                  <a:tcPr marL="68580" marR="68580" marT="0" marB="0"/>
                </a:tc>
              </a:tr>
              <a:tr h="581025">
                <a:tc>
                  <a:txBody>
                    <a:bodyPr/>
                    <a:lstStyle/>
                    <a:p>
                      <a:r>
                        <a:rPr lang="en-US" sz="2400" dirty="0" smtClean="0">
                          <a:solidFill>
                            <a:srgbClr val="FF0000"/>
                          </a:solidFill>
                        </a:rPr>
                        <a:t>Baseline</a:t>
                      </a:r>
                      <a:r>
                        <a:rPr lang="en-US" sz="2400" baseline="0" dirty="0" smtClean="0">
                          <a:solidFill>
                            <a:srgbClr val="FF0000"/>
                          </a:solidFill>
                        </a:rPr>
                        <a:t> VL&lt;50</a:t>
                      </a:r>
                      <a:endParaRPr lang="en-US" sz="2400" dirty="0">
                        <a:solidFill>
                          <a:srgbClr val="FF0000"/>
                        </a:solidFill>
                      </a:endParaRPr>
                    </a:p>
                  </a:txBody>
                  <a:tcPr/>
                </a:tc>
                <a:tc>
                  <a:txBody>
                    <a:bodyPr/>
                    <a:lstStyle/>
                    <a:p>
                      <a:pPr marL="0" marR="0" algn="ctr">
                        <a:lnSpc>
                          <a:spcPct val="115000"/>
                        </a:lnSpc>
                        <a:spcBef>
                          <a:spcPts val="0"/>
                        </a:spcBef>
                        <a:spcAft>
                          <a:spcPts val="1000"/>
                        </a:spcAft>
                      </a:pPr>
                      <a:r>
                        <a:rPr lang="en-US" sz="2400" dirty="0" smtClean="0">
                          <a:solidFill>
                            <a:srgbClr val="FF0000"/>
                          </a:solidFill>
                          <a:latin typeface="Calibri"/>
                          <a:ea typeface="SimSun"/>
                          <a:cs typeface="Times New Roman"/>
                        </a:rPr>
                        <a:t>10.5 (3.21-34.1)</a:t>
                      </a:r>
                      <a:endParaRPr lang="en-US" sz="2800" dirty="0">
                        <a:solidFill>
                          <a:srgbClr val="FF0000"/>
                        </a:solidFill>
                        <a:latin typeface="Arial"/>
                        <a:ea typeface="Calibri"/>
                        <a:cs typeface="Arial"/>
                      </a:endParaRPr>
                    </a:p>
                  </a:txBody>
                  <a:tcPr marL="68580" marR="68580" marT="0" marB="0"/>
                </a:tc>
              </a:tr>
              <a:tr h="581025">
                <a:tc>
                  <a:txBody>
                    <a:bodyPr/>
                    <a:lstStyle/>
                    <a:p>
                      <a:r>
                        <a:rPr lang="en-US" sz="2400" dirty="0" smtClean="0">
                          <a:solidFill>
                            <a:srgbClr val="000000"/>
                          </a:solidFill>
                        </a:rPr>
                        <a:t>DAART</a:t>
                      </a:r>
                      <a:endParaRPr lang="en-US" sz="2400" dirty="0">
                        <a:solidFill>
                          <a:srgbClr val="000000"/>
                        </a:solidFill>
                      </a:endParaRPr>
                    </a:p>
                  </a:txBody>
                  <a:tcPr/>
                </a:tc>
                <a:tc>
                  <a:txBody>
                    <a:bodyPr/>
                    <a:lstStyle/>
                    <a:p>
                      <a:pPr marL="0" marR="0" algn="ctr">
                        <a:lnSpc>
                          <a:spcPct val="115000"/>
                        </a:lnSpc>
                        <a:spcBef>
                          <a:spcPts val="0"/>
                        </a:spcBef>
                        <a:spcAft>
                          <a:spcPts val="1000"/>
                        </a:spcAft>
                      </a:pPr>
                      <a:r>
                        <a:rPr lang="en-US" sz="2800" dirty="0" smtClean="0">
                          <a:solidFill>
                            <a:schemeClr val="bg1">
                              <a:lumMod val="50000"/>
                            </a:schemeClr>
                          </a:solidFill>
                          <a:latin typeface="Arial"/>
                          <a:ea typeface="Calibri"/>
                          <a:cs typeface="Arial"/>
                        </a:rPr>
                        <a:t>1.56 (0.65-3.74)</a:t>
                      </a:r>
                      <a:endParaRPr lang="en-US" sz="2800" dirty="0">
                        <a:solidFill>
                          <a:schemeClr val="bg1">
                            <a:lumMod val="50000"/>
                          </a:schemeClr>
                        </a:solidFill>
                        <a:latin typeface="Arial"/>
                        <a:ea typeface="Calibri"/>
                        <a:cs typeface="Arial"/>
                      </a:endParaRPr>
                    </a:p>
                  </a:txBody>
                  <a:tcPr marL="68580" marR="68580" marT="0" marB="0"/>
                </a:tc>
              </a:tr>
            </a:tbl>
          </a:graphicData>
        </a:graphic>
      </p:graphicFrame>
      <p:sp>
        <p:nvSpPr>
          <p:cNvPr id="5" name="TextBox 4"/>
          <p:cNvSpPr txBox="1"/>
          <p:nvPr/>
        </p:nvSpPr>
        <p:spPr>
          <a:xfrm>
            <a:off x="1761067" y="5858942"/>
            <a:ext cx="5537200" cy="646331"/>
          </a:xfrm>
          <a:prstGeom prst="rect">
            <a:avLst/>
          </a:prstGeom>
          <a:noFill/>
        </p:spPr>
        <p:txBody>
          <a:bodyPr wrap="square" rtlCol="0">
            <a:spAutoFit/>
          </a:bodyPr>
          <a:lstStyle/>
          <a:p>
            <a:r>
              <a:rPr lang="en-US" dirty="0">
                <a:solidFill>
                  <a:srgbClr val="FFFF00"/>
                </a:solidFill>
                <a:latin typeface="Arial"/>
                <a:ea typeface="ＭＳ Ｐゴシック" pitchFamily="34" charset="-128"/>
              </a:rPr>
              <a:t>Springer et al., </a:t>
            </a:r>
            <a:r>
              <a:rPr lang="en-US" dirty="0" err="1">
                <a:solidFill>
                  <a:srgbClr val="FFFF00"/>
                </a:solidFill>
                <a:latin typeface="Arial"/>
                <a:ea typeface="ＭＳ Ｐゴシック" pitchFamily="34" charset="-128"/>
              </a:rPr>
              <a:t>PLoS</a:t>
            </a:r>
            <a:r>
              <a:rPr lang="en-US" dirty="0">
                <a:solidFill>
                  <a:srgbClr val="FFFF00"/>
                </a:solidFill>
                <a:latin typeface="Arial"/>
                <a:ea typeface="ＭＳ Ｐゴシック" pitchFamily="34" charset="-128"/>
              </a:rPr>
              <a:t> One. 2012. </a:t>
            </a:r>
          </a:p>
          <a:p>
            <a:r>
              <a:rPr lang="en-US" dirty="0">
                <a:solidFill>
                  <a:srgbClr val="FFFFFF"/>
                </a:solidFill>
                <a:latin typeface="Arial"/>
                <a:ea typeface="ＭＳ Ｐゴシック" pitchFamily="34" charset="-128"/>
              </a:rPr>
              <a:t>Multivariate Logistic Regression analysis</a:t>
            </a:r>
          </a:p>
        </p:txBody>
      </p:sp>
    </p:spTree>
    <p:extLst>
      <p:ext uri="{BB962C8B-B14F-4D97-AF65-F5344CB8AC3E}">
        <p14:creationId xmlns:p14="http://schemas.microsoft.com/office/powerpoint/2010/main" val="815644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047" y="2510366"/>
            <a:ext cx="7772400" cy="1362075"/>
          </a:xfrm>
        </p:spPr>
        <p:txBody>
          <a:bodyPr/>
          <a:lstStyle/>
          <a:p>
            <a:r>
              <a:rPr lang="en-US" dirty="0" smtClean="0"/>
              <a:t>What about extended-release naltrexone </a:t>
            </a:r>
            <a:br>
              <a:rPr lang="en-US" dirty="0" smtClean="0"/>
            </a:br>
            <a:r>
              <a:rPr lang="en-US" dirty="0" smtClean="0"/>
              <a:t>(XR-NTX)?</a:t>
            </a:r>
            <a:endParaRPr lang="en-US" dirty="0"/>
          </a:p>
        </p:txBody>
      </p:sp>
    </p:spTree>
    <p:extLst>
      <p:ext uri="{BB962C8B-B14F-4D97-AF65-F5344CB8AC3E}">
        <p14:creationId xmlns:p14="http://schemas.microsoft.com/office/powerpoint/2010/main" val="26423784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4155" y="1665805"/>
            <a:ext cx="9278154" cy="4480982"/>
          </a:xfrm>
          <a:prstGeom prst="rect">
            <a:avLst/>
          </a:prstGeom>
        </p:spPr>
      </p:pic>
      <p:sp>
        <p:nvSpPr>
          <p:cNvPr id="5" name="TextBox 4"/>
          <p:cNvSpPr txBox="1"/>
          <p:nvPr/>
        </p:nvSpPr>
        <p:spPr>
          <a:xfrm>
            <a:off x="999068" y="6383866"/>
            <a:ext cx="5283200" cy="369332"/>
          </a:xfrm>
          <a:prstGeom prst="rect">
            <a:avLst/>
          </a:prstGeom>
          <a:noFill/>
        </p:spPr>
        <p:txBody>
          <a:bodyPr wrap="square" rtlCol="0">
            <a:spAutoFit/>
          </a:bodyPr>
          <a:lstStyle/>
          <a:p>
            <a:r>
              <a:rPr lang="en-US" dirty="0" err="1">
                <a:solidFill>
                  <a:srgbClr val="FFFFFF"/>
                </a:solidFill>
                <a:latin typeface="Arial" pitchFamily="29" charset="0"/>
              </a:rPr>
              <a:t>Krupitsky</a:t>
            </a:r>
            <a:r>
              <a:rPr lang="en-US" dirty="0">
                <a:solidFill>
                  <a:srgbClr val="FFFFFF"/>
                </a:solidFill>
                <a:latin typeface="Arial" pitchFamily="29" charset="0"/>
              </a:rPr>
              <a:t> et al. </a:t>
            </a:r>
            <a:r>
              <a:rPr lang="en-US" dirty="0" smtClean="0">
                <a:solidFill>
                  <a:srgbClr val="FFFFFF"/>
                </a:solidFill>
                <a:latin typeface="Arial" pitchFamily="29" charset="0"/>
              </a:rPr>
              <a:t>Lancet, 2011</a:t>
            </a:r>
            <a:endParaRPr lang="en-US" dirty="0">
              <a:solidFill>
                <a:srgbClr val="FFFFFF"/>
              </a:solidFill>
              <a:latin typeface="Arial"/>
            </a:endParaRPr>
          </a:p>
        </p:txBody>
      </p:sp>
      <p:pic>
        <p:nvPicPr>
          <p:cNvPr id="7" name="Picture 6"/>
          <p:cNvPicPr>
            <a:picLocks noChangeAspect="1"/>
          </p:cNvPicPr>
          <p:nvPr/>
        </p:nvPicPr>
        <p:blipFill>
          <a:blip r:embed="rId4"/>
          <a:stretch>
            <a:fillRect/>
          </a:stretch>
        </p:blipFill>
        <p:spPr>
          <a:xfrm>
            <a:off x="275157" y="63549"/>
            <a:ext cx="8648700" cy="1582919"/>
          </a:xfrm>
          <a:prstGeom prst="rect">
            <a:avLst/>
          </a:prstGeom>
        </p:spPr>
      </p:pic>
      <p:sp>
        <p:nvSpPr>
          <p:cNvPr id="11" name="Frame 10"/>
          <p:cNvSpPr/>
          <p:nvPr/>
        </p:nvSpPr>
        <p:spPr>
          <a:xfrm>
            <a:off x="3335867" y="2133600"/>
            <a:ext cx="2946401" cy="812800"/>
          </a:xfrm>
          <a:prstGeom prst="fram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Arial"/>
            </a:endParaRPr>
          </a:p>
        </p:txBody>
      </p:sp>
      <p:sp>
        <p:nvSpPr>
          <p:cNvPr id="12" name="Frame 11"/>
          <p:cNvSpPr/>
          <p:nvPr/>
        </p:nvSpPr>
        <p:spPr>
          <a:xfrm>
            <a:off x="3335867" y="3369733"/>
            <a:ext cx="2946401" cy="321734"/>
          </a:xfrm>
          <a:prstGeom prst="fram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Arial"/>
            </a:endParaRPr>
          </a:p>
        </p:txBody>
      </p:sp>
      <p:sp>
        <p:nvSpPr>
          <p:cNvPr id="13" name="Frame 12"/>
          <p:cNvSpPr/>
          <p:nvPr/>
        </p:nvSpPr>
        <p:spPr>
          <a:xfrm>
            <a:off x="3335867" y="4351867"/>
            <a:ext cx="2946401" cy="254000"/>
          </a:xfrm>
          <a:prstGeom prst="fram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Arial"/>
            </a:endParaRPr>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06400" y="16988"/>
            <a:ext cx="8570971" cy="2777067"/>
          </a:xfrm>
          <a:prstGeom prst="rect">
            <a:avLst/>
          </a:prstGeom>
        </p:spPr>
      </p:pic>
      <p:pic>
        <p:nvPicPr>
          <p:cNvPr id="2" name="Picture 1"/>
          <p:cNvPicPr>
            <a:picLocks noChangeAspect="1"/>
          </p:cNvPicPr>
          <p:nvPr/>
        </p:nvPicPr>
        <p:blipFill>
          <a:blip r:embed="rId3"/>
          <a:stretch>
            <a:fillRect/>
          </a:stretch>
        </p:blipFill>
        <p:spPr>
          <a:xfrm>
            <a:off x="79912" y="2794055"/>
            <a:ext cx="9064087" cy="3968276"/>
          </a:xfrm>
          <a:prstGeom prst="rect">
            <a:avLst/>
          </a:prstGeom>
        </p:spPr>
      </p:pic>
      <p:cxnSp>
        <p:nvCxnSpPr>
          <p:cNvPr id="4" name="Straight Connector 3"/>
          <p:cNvCxnSpPr/>
          <p:nvPr/>
        </p:nvCxnSpPr>
        <p:spPr>
          <a:xfrm>
            <a:off x="3962400" y="4148669"/>
            <a:ext cx="2015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3962400" y="5096933"/>
            <a:ext cx="2015067" cy="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0653476"/>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048981" y="5452535"/>
            <a:ext cx="14562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stretch>
            <a:fillRect/>
          </a:stretch>
        </p:blipFill>
        <p:spPr>
          <a:xfrm>
            <a:off x="55727" y="406498"/>
            <a:ext cx="9088275" cy="5046135"/>
          </a:xfrm>
          <a:prstGeom prst="rect">
            <a:avLst/>
          </a:prstGeom>
        </p:spPr>
      </p:pic>
      <p:cxnSp>
        <p:nvCxnSpPr>
          <p:cNvPr id="5" name="Straight Connector 4"/>
          <p:cNvCxnSpPr/>
          <p:nvPr/>
        </p:nvCxnSpPr>
        <p:spPr>
          <a:xfrm>
            <a:off x="2404582" y="5452535"/>
            <a:ext cx="1507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337733" y="6163733"/>
            <a:ext cx="6522526" cy="369332"/>
          </a:xfrm>
          <a:prstGeom prst="rect">
            <a:avLst/>
          </a:prstGeom>
          <a:noFill/>
        </p:spPr>
        <p:txBody>
          <a:bodyPr wrap="none" rtlCol="0">
            <a:spAutoFit/>
          </a:bodyPr>
          <a:lstStyle/>
          <a:p>
            <a:r>
              <a:rPr lang="en-US" dirty="0" smtClean="0">
                <a:solidFill>
                  <a:srgbClr val="FFFF00"/>
                </a:solidFill>
              </a:rPr>
              <a:t>Di Paola A… Springer SA. Contemporary Clinical Trials. 2014.</a:t>
            </a:r>
            <a:endParaRPr lang="en-US" dirty="0">
              <a:solidFill>
                <a:srgbClr val="FFFF00"/>
              </a:solidFill>
            </a:endParaRPr>
          </a:p>
        </p:txBody>
      </p:sp>
    </p:spTree>
    <p:extLst>
      <p:ext uri="{BB962C8B-B14F-4D97-AF65-F5344CB8AC3E}">
        <p14:creationId xmlns:p14="http://schemas.microsoft.com/office/powerpoint/2010/main" val="4127951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ctrTitle"/>
          </p:nvPr>
        </p:nvSpPr>
        <p:spPr>
          <a:xfrm>
            <a:off x="1005344" y="1058469"/>
            <a:ext cx="7500395" cy="1270164"/>
          </a:xfrm>
        </p:spPr>
        <p:txBody>
          <a:bodyPr/>
          <a:lstStyle/>
          <a:p>
            <a:pPr eaLnBrk="1" hangingPunct="1">
              <a:lnSpc>
                <a:spcPct val="90000"/>
              </a:lnSpc>
              <a:spcAft>
                <a:spcPts val="600"/>
              </a:spcAft>
            </a:pPr>
            <a:r>
              <a:rPr lang="en-US" sz="3600" i="1" dirty="0">
                <a:solidFill>
                  <a:srgbClr val="7DF609"/>
                </a:solidFill>
                <a:latin typeface="Arial" charset="0"/>
                <a:ea typeface="ＭＳ Ｐゴシック" charset="0"/>
                <a:cs typeface="ＭＳ Ｐゴシック" charset="0"/>
              </a:rPr>
              <a:t>Project NEW </a:t>
            </a:r>
            <a:r>
              <a:rPr lang="en-US" sz="3600" i="1" dirty="0" smtClean="0">
                <a:solidFill>
                  <a:srgbClr val="7DF609"/>
                </a:solidFill>
                <a:latin typeface="Arial" charset="0"/>
                <a:ea typeface="ＭＳ Ｐゴシック" charset="0"/>
                <a:cs typeface="ＭＳ Ｐゴシック" charset="0"/>
              </a:rPr>
              <a:t>HOPE</a:t>
            </a:r>
            <a:br>
              <a:rPr lang="en-US" sz="3600" i="1" dirty="0" smtClean="0">
                <a:solidFill>
                  <a:srgbClr val="7DF609"/>
                </a:solidFill>
                <a:latin typeface="Arial" charset="0"/>
                <a:ea typeface="ＭＳ Ｐゴシック" charset="0"/>
                <a:cs typeface="ＭＳ Ｐゴシック" charset="0"/>
              </a:rPr>
            </a:br>
            <a:r>
              <a:rPr lang="en-US" sz="3200" dirty="0" smtClean="0">
                <a:latin typeface="Arial" charset="0"/>
                <a:ea typeface="ＭＳ Ｐゴシック" charset="0"/>
                <a:cs typeface="ＭＳ Ｐゴシック" charset="0"/>
              </a:rPr>
              <a:t>A Double Blind Randomized Placebo-Controlled Trial of XR</a:t>
            </a:r>
            <a:r>
              <a:rPr lang="en-US" sz="3200" dirty="0">
                <a:latin typeface="Arial" charset="0"/>
                <a:ea typeface="ＭＳ Ｐゴシック" charset="0"/>
                <a:cs typeface="ＭＳ Ｐゴシック" charset="0"/>
              </a:rPr>
              <a:t>-</a:t>
            </a:r>
            <a:r>
              <a:rPr lang="en-US" sz="3200" dirty="0" smtClean="0">
                <a:latin typeface="Arial" charset="0"/>
                <a:ea typeface="ＭＳ Ｐゴシック" charset="0"/>
                <a:cs typeface="ＭＳ Ｐゴシック" charset="0"/>
              </a:rPr>
              <a:t>NTX among </a:t>
            </a:r>
            <a:r>
              <a:rPr lang="en-US" sz="3200" dirty="0">
                <a:latin typeface="Arial" charset="0"/>
                <a:ea typeface="ＭＳ Ｐゴシック" charset="0"/>
                <a:cs typeface="ＭＳ Ｐゴシック" charset="0"/>
              </a:rPr>
              <a:t>Opioid Dependent </a:t>
            </a:r>
            <a:r>
              <a:rPr lang="en-US" sz="3200" dirty="0" smtClean="0">
                <a:latin typeface="Arial" charset="0"/>
                <a:ea typeface="ＭＳ Ｐゴシック" charset="0"/>
                <a:cs typeface="ＭＳ Ｐゴシック" charset="0"/>
              </a:rPr>
              <a:t>HIV</a:t>
            </a:r>
            <a:r>
              <a:rPr lang="en-US" sz="3200" dirty="0">
                <a:latin typeface="Arial" charset="0"/>
                <a:ea typeface="ＭＳ Ｐゴシック" charset="0"/>
                <a:cs typeface="ＭＳ Ｐゴシック" charset="0"/>
              </a:rPr>
              <a:t>+ </a:t>
            </a:r>
            <a:r>
              <a:rPr lang="en-US" sz="3200" dirty="0" smtClean="0">
                <a:latin typeface="Arial" charset="0"/>
                <a:ea typeface="ＭＳ Ｐゴシック" charset="0"/>
                <a:cs typeface="ＭＳ Ｐゴシック" charset="0"/>
              </a:rPr>
              <a:t>CJ persons: </a:t>
            </a:r>
            <a:r>
              <a:rPr lang="en-US" sz="2400" i="1" dirty="0" smtClean="0">
                <a:latin typeface="Arial" charset="0"/>
                <a:ea typeface="ＭＳ Ｐゴシック" charset="0"/>
                <a:cs typeface="ＭＳ Ｐゴシック" charset="0"/>
              </a:rPr>
              <a:t>Preliminary results</a:t>
            </a:r>
            <a:r>
              <a:rPr lang="en-US" sz="2400" dirty="0" smtClean="0">
                <a:latin typeface="Arial" charset="0"/>
                <a:ea typeface="ＭＳ Ｐゴシック" charset="0"/>
                <a:cs typeface="ＭＳ Ｐゴシック" charset="0"/>
              </a:rPr>
              <a:t> </a:t>
            </a:r>
            <a:br>
              <a:rPr lang="en-US" sz="2400" dirty="0" smtClean="0">
                <a:latin typeface="Arial" charset="0"/>
                <a:ea typeface="ＭＳ Ｐゴシック" charset="0"/>
                <a:cs typeface="ＭＳ Ｐゴシック" charset="0"/>
              </a:rPr>
            </a:br>
            <a:r>
              <a:rPr lang="en-US" sz="2400" dirty="0" smtClean="0">
                <a:latin typeface="Arial" charset="0"/>
                <a:ea typeface="ＭＳ Ｐゴシック" charset="0"/>
                <a:cs typeface="ＭＳ Ｐゴシック" charset="0"/>
              </a:rPr>
              <a:t/>
            </a:r>
            <a:br>
              <a:rPr lang="en-US" sz="2400" dirty="0" smtClean="0">
                <a:latin typeface="Arial" charset="0"/>
                <a:ea typeface="ＭＳ Ｐゴシック" charset="0"/>
                <a:cs typeface="ＭＳ Ｐゴシック" charset="0"/>
              </a:rPr>
            </a:br>
            <a:endParaRPr lang="en-US" sz="3200" i="1" dirty="0">
              <a:solidFill>
                <a:schemeClr val="tx1"/>
              </a:solidFill>
              <a:latin typeface="Arial" charset="0"/>
              <a:ea typeface="ＭＳ Ｐゴシック" charset="0"/>
              <a:cs typeface="Arial" charset="0"/>
            </a:endParaRPr>
          </a:p>
        </p:txBody>
      </p:sp>
      <p:sp>
        <p:nvSpPr>
          <p:cNvPr id="234499" name="Rectangle 3"/>
          <p:cNvSpPr>
            <a:spLocks noGrp="1" noChangeArrowheads="1"/>
          </p:cNvSpPr>
          <p:nvPr>
            <p:ph type="subTitle" idx="1"/>
          </p:nvPr>
        </p:nvSpPr>
        <p:spPr>
          <a:xfrm>
            <a:off x="1447800" y="2345439"/>
            <a:ext cx="6400800" cy="1752600"/>
          </a:xfrm>
        </p:spPr>
        <p:txBody>
          <a:bodyPr/>
          <a:lstStyle/>
          <a:p>
            <a:pPr eaLnBrk="1" hangingPunct="1"/>
            <a:r>
              <a:rPr lang="en-US" sz="2400" dirty="0">
                <a:solidFill>
                  <a:schemeClr val="tx2"/>
                </a:solidFill>
                <a:latin typeface="Arial" pitchFamily="-112" charset="0"/>
                <a:ea typeface="ＭＳ Ｐゴシック" pitchFamily="-112" charset="-128"/>
                <a:cs typeface="ＭＳ Ｐゴシック" pitchFamily="-112" charset="-128"/>
              </a:rPr>
              <a:t>NIDA </a:t>
            </a:r>
            <a:r>
              <a:rPr lang="en-US" sz="2400" dirty="0">
                <a:solidFill>
                  <a:schemeClr val="tx2"/>
                </a:solidFill>
                <a:latin typeface="Arial" pitchFamily="-112" charset="0"/>
                <a:ea typeface="ＭＳ Ｐゴシック" pitchFamily="-112" charset="-128"/>
              </a:rPr>
              <a:t>R01: </a:t>
            </a:r>
            <a:r>
              <a:rPr lang="en-US" sz="2400" dirty="0">
                <a:solidFill>
                  <a:schemeClr val="tx2"/>
                </a:solidFill>
              </a:rPr>
              <a:t>DA </a:t>
            </a:r>
            <a:r>
              <a:rPr lang="en-US" sz="2400" dirty="0" smtClean="0">
                <a:solidFill>
                  <a:schemeClr val="tx2"/>
                </a:solidFill>
              </a:rPr>
              <a:t>030762 </a:t>
            </a:r>
          </a:p>
          <a:p>
            <a:pPr eaLnBrk="1" hangingPunct="1"/>
            <a:r>
              <a:rPr lang="en-US" sz="2400" dirty="0" smtClean="0">
                <a:solidFill>
                  <a:schemeClr val="tx2"/>
                </a:solidFill>
              </a:rPr>
              <a:t> </a:t>
            </a:r>
            <a:r>
              <a:rPr lang="en-US" sz="2400" dirty="0">
                <a:solidFill>
                  <a:schemeClr val="tx2"/>
                </a:solidFill>
                <a:latin typeface="Arial" charset="0"/>
                <a:ea typeface="ＭＳ Ｐゴシック" charset="0"/>
                <a:cs typeface="ＭＳ Ｐゴシック" charset="0"/>
              </a:rPr>
              <a:t/>
            </a:r>
            <a:br>
              <a:rPr lang="en-US" sz="2400" dirty="0">
                <a:solidFill>
                  <a:schemeClr val="tx2"/>
                </a:solidFill>
                <a:latin typeface="Arial" charset="0"/>
                <a:ea typeface="ＭＳ Ｐゴシック" charset="0"/>
                <a:cs typeface="ＭＳ Ｐゴシック" charset="0"/>
              </a:rPr>
            </a:br>
            <a:r>
              <a:rPr lang="en-US" sz="2400" u="sng" dirty="0" smtClean="0">
                <a:latin typeface="Arial" charset="0"/>
                <a:ea typeface="ＭＳ Ｐゴシック" charset="0"/>
                <a:cs typeface="Arial" charset="0"/>
              </a:rPr>
              <a:t>Principal Investigator:</a:t>
            </a:r>
          </a:p>
          <a:p>
            <a:pPr eaLnBrk="1" hangingPunct="1"/>
            <a:r>
              <a:rPr lang="en-US" sz="2800" dirty="0" smtClean="0">
                <a:solidFill>
                  <a:srgbClr val="FFFF00"/>
                </a:solidFill>
                <a:latin typeface="Arial" charset="0"/>
                <a:ea typeface="ＭＳ Ｐゴシック" charset="0"/>
                <a:cs typeface="Arial" charset="0"/>
              </a:rPr>
              <a:t>Sandra </a:t>
            </a:r>
            <a:r>
              <a:rPr lang="en-US" sz="2800" dirty="0">
                <a:solidFill>
                  <a:srgbClr val="FFFF00"/>
                </a:solidFill>
                <a:latin typeface="Arial" charset="0"/>
                <a:ea typeface="ＭＳ Ｐゴシック" charset="0"/>
                <a:cs typeface="Arial" charset="0"/>
              </a:rPr>
              <a:t>A. Springer, </a:t>
            </a:r>
            <a:r>
              <a:rPr lang="en-US" sz="2800" dirty="0" smtClean="0">
                <a:solidFill>
                  <a:srgbClr val="FFFF00"/>
                </a:solidFill>
                <a:latin typeface="Arial" charset="0"/>
                <a:ea typeface="ＭＳ Ｐゴシック" charset="0"/>
                <a:cs typeface="Arial" charset="0"/>
              </a:rPr>
              <a:t>MD</a:t>
            </a:r>
          </a:p>
          <a:p>
            <a:pPr eaLnBrk="1" hangingPunct="1"/>
            <a:r>
              <a:rPr lang="en-US" sz="2400" dirty="0" smtClean="0">
                <a:solidFill>
                  <a:schemeClr val="tx2"/>
                </a:solidFill>
                <a:latin typeface="Arial" charset="0"/>
                <a:ea typeface="ＭＳ Ｐゴシック" charset="0"/>
                <a:cs typeface="Arial" charset="0"/>
              </a:rPr>
              <a:t>Associate Professor of Medicine</a:t>
            </a:r>
          </a:p>
          <a:p>
            <a:pPr eaLnBrk="1" hangingPunct="1"/>
            <a:r>
              <a:rPr lang="en-US" sz="2400" dirty="0" smtClean="0">
                <a:solidFill>
                  <a:schemeClr val="tx2"/>
                </a:solidFill>
                <a:latin typeface="Arial" charset="0"/>
                <a:ea typeface="ＭＳ Ｐゴシック" charset="0"/>
                <a:cs typeface="Arial" charset="0"/>
              </a:rPr>
              <a:t>Yale School of Medicine</a:t>
            </a:r>
          </a:p>
          <a:p>
            <a:pPr eaLnBrk="1" hangingPunct="1"/>
            <a:r>
              <a:rPr lang="en-US" sz="2400" dirty="0" smtClean="0">
                <a:solidFill>
                  <a:schemeClr val="tx2"/>
                </a:solidFill>
                <a:latin typeface="Arial" charset="0"/>
                <a:ea typeface="ＭＳ Ｐゴシック" charset="0"/>
                <a:cs typeface="Arial" charset="0"/>
              </a:rPr>
              <a:t>Section of Infectious Disease</a:t>
            </a:r>
          </a:p>
          <a:p>
            <a:pPr eaLnBrk="1" hangingPunct="1"/>
            <a:r>
              <a:rPr lang="en-US" sz="2000" u="sng" dirty="0" smtClean="0">
                <a:latin typeface="Arial" charset="0"/>
                <a:ea typeface="ＭＳ Ｐゴシック" charset="0"/>
                <a:cs typeface="Arial" charset="0"/>
              </a:rPr>
              <a:t>Co-Investigators</a:t>
            </a:r>
            <a:r>
              <a:rPr lang="en-US" sz="2000" dirty="0" smtClean="0">
                <a:latin typeface="Arial" charset="0"/>
                <a:ea typeface="ＭＳ Ｐゴシック" charset="0"/>
                <a:cs typeface="Arial" charset="0"/>
              </a:rPr>
              <a:t>:</a:t>
            </a:r>
          </a:p>
          <a:p>
            <a:pPr eaLnBrk="1" hangingPunct="1"/>
            <a:r>
              <a:rPr lang="en-US" sz="2000" dirty="0" smtClean="0">
                <a:latin typeface="Arial" charset="0"/>
                <a:ea typeface="ＭＳ Ｐゴシック" charset="0"/>
                <a:cs typeface="Arial" charset="0"/>
              </a:rPr>
              <a:t>Frederick </a:t>
            </a:r>
            <a:r>
              <a:rPr lang="en-US" sz="2000" dirty="0">
                <a:latin typeface="Arial" charset="0"/>
                <a:ea typeface="ＭＳ Ｐゴシック" charset="0"/>
                <a:cs typeface="Arial" charset="0"/>
              </a:rPr>
              <a:t>L. Altice, </a:t>
            </a:r>
            <a:r>
              <a:rPr lang="en-US" sz="2000" dirty="0" smtClean="0">
                <a:latin typeface="Arial" charset="0"/>
                <a:ea typeface="ＭＳ Ｐゴシック" charset="0"/>
                <a:cs typeface="Arial" charset="0"/>
              </a:rPr>
              <a:t>MD</a:t>
            </a:r>
          </a:p>
          <a:p>
            <a:pPr eaLnBrk="1" hangingPunct="1"/>
            <a:r>
              <a:rPr lang="en-US" sz="2000" dirty="0">
                <a:latin typeface="Arial" charset="0"/>
                <a:ea typeface="ＭＳ Ｐゴシック" charset="0"/>
                <a:cs typeface="Arial" charset="0"/>
              </a:rPr>
              <a:t>Thomas Lincoln, </a:t>
            </a:r>
            <a:r>
              <a:rPr lang="en-US" sz="2000" dirty="0" smtClean="0">
                <a:latin typeface="Arial" charset="0"/>
                <a:ea typeface="ＭＳ Ｐゴシック" charset="0"/>
                <a:cs typeface="Arial" charset="0"/>
              </a:rPr>
              <a:t>MD</a:t>
            </a:r>
          </a:p>
          <a:p>
            <a:pPr eaLnBrk="1" hangingPunct="1"/>
            <a:r>
              <a:rPr lang="en-US" sz="2000" dirty="0" smtClean="0">
                <a:latin typeface="Arial" charset="0"/>
                <a:ea typeface="ＭＳ Ｐゴシック" charset="0"/>
                <a:cs typeface="Arial" charset="0"/>
              </a:rPr>
              <a:t>Dan Skiest, MD</a:t>
            </a:r>
          </a:p>
        </p:txBody>
      </p:sp>
      <p:pic>
        <p:nvPicPr>
          <p:cNvPr id="234500" name="Picture 5" descr="AIDS Ribb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012261"/>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01" name="Picture 6" descr="Yale Med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944529"/>
            <a:ext cx="12001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051768"/>
      </p:ext>
    </p:extLst>
  </p:cSld>
  <p:clrMapOvr>
    <a:masterClrMapping/>
  </p:clrMapOvr>
  <p:transition advTm="2491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a:xfrm>
            <a:off x="457200" y="0"/>
            <a:ext cx="8229600" cy="838200"/>
          </a:xfrm>
        </p:spPr>
        <p:txBody>
          <a:bodyPr/>
          <a:lstStyle/>
          <a:p>
            <a:r>
              <a:rPr lang="en-US" dirty="0" smtClean="0">
                <a:latin typeface="Arial" pitchFamily="29" charset="0"/>
                <a:ea typeface="ＭＳ Ｐゴシック" pitchFamily="29" charset="-128"/>
                <a:cs typeface="ＭＳ Ｐゴシック" pitchFamily="29" charset="-128"/>
              </a:rPr>
              <a:t>Hypotheses</a:t>
            </a:r>
          </a:p>
        </p:txBody>
      </p:sp>
      <p:sp>
        <p:nvSpPr>
          <p:cNvPr id="88067" name="Content Placeholder 2"/>
          <p:cNvSpPr>
            <a:spLocks noGrp="1"/>
          </p:cNvSpPr>
          <p:nvPr>
            <p:ph idx="1"/>
          </p:nvPr>
        </p:nvSpPr>
        <p:spPr>
          <a:xfrm>
            <a:off x="457200" y="838200"/>
            <a:ext cx="8229600" cy="6019800"/>
          </a:xfrm>
        </p:spPr>
        <p:txBody>
          <a:bodyPr/>
          <a:lstStyle/>
          <a:p>
            <a:pPr marL="457200" indent="-457200">
              <a:buFontTx/>
              <a:buNone/>
            </a:pPr>
            <a:r>
              <a:rPr lang="en-US" sz="2800" u="sng" dirty="0" smtClean="0">
                <a:latin typeface="Arial" pitchFamily="29" charset="0"/>
                <a:ea typeface="ＭＳ Ｐゴシック" pitchFamily="29" charset="-128"/>
                <a:cs typeface="ＭＳ Ｐゴシック" pitchFamily="29" charset="-128"/>
              </a:rPr>
              <a:t>Compared to placebo</a:t>
            </a:r>
            <a:r>
              <a:rPr lang="en-US" sz="2800" dirty="0" smtClean="0">
                <a:latin typeface="Arial" pitchFamily="29" charset="0"/>
                <a:ea typeface="ＭＳ Ｐゴシック" pitchFamily="29" charset="-128"/>
                <a:cs typeface="ＭＳ Ｐゴシック" pitchFamily="29" charset="-128"/>
              </a:rPr>
              <a:t>:</a:t>
            </a:r>
          </a:p>
          <a:p>
            <a:pPr marL="457200" indent="-457200">
              <a:buFontTx/>
              <a:buAutoNum type="arabicPeriod"/>
            </a:pPr>
            <a:r>
              <a:rPr lang="en-US" sz="2800" dirty="0" smtClean="0">
                <a:solidFill>
                  <a:schemeClr val="tx2"/>
                </a:solidFill>
                <a:latin typeface="Arial" pitchFamily="29" charset="0"/>
                <a:ea typeface="ＭＳ Ｐゴシック" pitchFamily="29" charset="-128"/>
                <a:cs typeface="ＭＳ Ｐゴシック" pitchFamily="29" charset="-128"/>
              </a:rPr>
              <a:t>XR-NTX will </a:t>
            </a:r>
            <a:r>
              <a:rPr lang="en-US" sz="2800" u="sng" dirty="0" smtClean="0">
                <a:solidFill>
                  <a:schemeClr val="tx2"/>
                </a:solidFill>
                <a:latin typeface="Arial" pitchFamily="29" charset="0"/>
                <a:ea typeface="ＭＳ Ｐゴシック" pitchFamily="29" charset="-128"/>
                <a:cs typeface="ＭＳ Ｐゴシック" pitchFamily="29" charset="-128"/>
              </a:rPr>
              <a:t>stabilize HIV treatment outcomes </a:t>
            </a:r>
            <a:r>
              <a:rPr lang="en-US" sz="2800" dirty="0" smtClean="0">
                <a:solidFill>
                  <a:schemeClr val="tx2"/>
                </a:solidFill>
                <a:latin typeface="Arial" pitchFamily="29" charset="0"/>
                <a:ea typeface="ＭＳ Ｐゴシック" pitchFamily="29" charset="-128"/>
                <a:cs typeface="ＭＳ Ｐゴシック" pitchFamily="29" charset="-128"/>
              </a:rPr>
              <a:t>(VL, CD4) and </a:t>
            </a:r>
            <a:r>
              <a:rPr lang="en-US" sz="2800" u="sng" dirty="0" smtClean="0">
                <a:solidFill>
                  <a:schemeClr val="tx2"/>
                </a:solidFill>
                <a:latin typeface="Arial" pitchFamily="29" charset="0"/>
                <a:ea typeface="ＭＳ Ｐゴシック" pitchFamily="29" charset="-128"/>
                <a:cs typeface="ＭＳ Ｐゴシック" pitchFamily="29" charset="-128"/>
              </a:rPr>
              <a:t>improve retention in HIV care</a:t>
            </a:r>
            <a:r>
              <a:rPr lang="en-US" sz="2800" dirty="0" smtClean="0">
                <a:solidFill>
                  <a:schemeClr val="tx2"/>
                </a:solidFill>
                <a:latin typeface="Arial" pitchFamily="29" charset="0"/>
                <a:ea typeface="ＭＳ Ｐゴシック" pitchFamily="29" charset="-128"/>
                <a:cs typeface="ＭＳ Ｐゴシック" pitchFamily="29" charset="-128"/>
              </a:rPr>
              <a:t>.  </a:t>
            </a:r>
          </a:p>
          <a:p>
            <a:pPr marL="457200" indent="-457200">
              <a:buFontTx/>
              <a:buAutoNum type="arabicPeriod"/>
            </a:pPr>
            <a:r>
              <a:rPr lang="en-US" sz="2800" dirty="0" smtClean="0">
                <a:latin typeface="Arial" pitchFamily="29" charset="0"/>
                <a:ea typeface="ＭＳ Ｐゴシック" pitchFamily="29" charset="-128"/>
                <a:cs typeface="ＭＳ Ｐゴシック" pitchFamily="29" charset="-128"/>
              </a:rPr>
              <a:t>XR-NTX will result in </a:t>
            </a:r>
            <a:r>
              <a:rPr lang="en-US" sz="2800" u="sng" dirty="0" smtClean="0">
                <a:latin typeface="Arial" pitchFamily="29" charset="0"/>
                <a:ea typeface="ＭＳ Ｐゴシック" pitchFamily="29" charset="-128"/>
                <a:cs typeface="ＭＳ Ｐゴシック" pitchFamily="29" charset="-128"/>
              </a:rPr>
              <a:t>improved opioid treatment outcomes,</a:t>
            </a:r>
            <a:r>
              <a:rPr lang="en-US" sz="2800" dirty="0" smtClean="0">
                <a:latin typeface="Arial" pitchFamily="29" charset="0"/>
                <a:ea typeface="ＭＳ Ｐゴシック" pitchFamily="29" charset="-128"/>
                <a:cs typeface="ＭＳ Ｐゴシック" pitchFamily="29" charset="-128"/>
              </a:rPr>
              <a:t> including longer time to opioid relapse, lower % + urine </a:t>
            </a:r>
            <a:r>
              <a:rPr lang="en-US" sz="2800" dirty="0" err="1" smtClean="0">
                <a:latin typeface="Arial" pitchFamily="29" charset="0"/>
                <a:ea typeface="ＭＳ Ｐゴシック" pitchFamily="29" charset="-128"/>
                <a:cs typeface="ＭＳ Ｐゴシック" pitchFamily="29" charset="-128"/>
              </a:rPr>
              <a:t>tox</a:t>
            </a:r>
            <a:r>
              <a:rPr lang="en-US" sz="2800" dirty="0" smtClean="0">
                <a:latin typeface="Arial" pitchFamily="29" charset="0"/>
                <a:ea typeface="ＭＳ Ｐゴシック" pitchFamily="29" charset="-128"/>
                <a:cs typeface="ＭＳ Ｐゴシック" pitchFamily="29" charset="-128"/>
              </a:rPr>
              <a:t> screens, higher % days abstinent and lower craving for opioids.</a:t>
            </a:r>
          </a:p>
          <a:p>
            <a:pPr marL="457200" indent="-457200">
              <a:buFontTx/>
              <a:buAutoNum type="arabicPeriod"/>
            </a:pPr>
            <a:r>
              <a:rPr lang="en-US" sz="2800" dirty="0" smtClean="0">
                <a:latin typeface="Arial" pitchFamily="29" charset="0"/>
                <a:ea typeface="ＭＳ Ｐゴシック" pitchFamily="29" charset="-128"/>
                <a:cs typeface="ＭＳ Ｐゴシック" pitchFamily="29" charset="-128"/>
              </a:rPr>
              <a:t>XR-NTX will result in </a:t>
            </a:r>
            <a:r>
              <a:rPr lang="en-US" sz="2800" u="sng" dirty="0" smtClean="0">
                <a:latin typeface="Arial" pitchFamily="29" charset="0"/>
                <a:ea typeface="ＭＳ Ｐゴシック" pitchFamily="29" charset="-128"/>
                <a:cs typeface="ＭＳ Ｐゴシック" pitchFamily="29" charset="-128"/>
              </a:rPr>
              <a:t>reduced HIV-related risk behaviors.  </a:t>
            </a:r>
          </a:p>
          <a:p>
            <a:pPr marL="457200" indent="-457200">
              <a:buFontTx/>
              <a:buAutoNum type="arabicPeriod"/>
            </a:pPr>
            <a:r>
              <a:rPr lang="en-US" sz="2800" dirty="0" smtClean="0">
                <a:latin typeface="Arial" pitchFamily="29" charset="0"/>
                <a:ea typeface="ＭＳ Ｐゴシック" pitchFamily="29" charset="-128"/>
                <a:cs typeface="ＭＳ Ｐゴシック" pitchFamily="29" charset="-128"/>
              </a:rPr>
              <a:t>XR-NTX will result in </a:t>
            </a:r>
            <a:r>
              <a:rPr lang="en-US" sz="2800" u="sng" dirty="0" smtClean="0">
                <a:latin typeface="Arial" pitchFamily="29" charset="0"/>
                <a:ea typeface="ＭＳ Ｐゴシック" pitchFamily="29" charset="-128"/>
                <a:cs typeface="ＭＳ Ｐゴシック" pitchFamily="29" charset="-128"/>
              </a:rPr>
              <a:t>decreased criminal activity and reincarceration. </a:t>
            </a:r>
            <a:endParaRPr lang="en-US" sz="2800" u="sng" dirty="0">
              <a:latin typeface="Arial" pitchFamily="29" charset="0"/>
              <a:ea typeface="ＭＳ Ｐゴシック" pitchFamily="29" charset="-128"/>
              <a:cs typeface="ＭＳ Ｐゴシック" pitchFamily="29" charset="-128"/>
            </a:endParaRPr>
          </a:p>
        </p:txBody>
      </p:sp>
    </p:spTree>
    <p:custDataLst>
      <p:tags r:id="rId1"/>
    </p:custDataLst>
    <p:extLst>
      <p:ext uri="{BB962C8B-B14F-4D97-AF65-F5344CB8AC3E}">
        <p14:creationId xmlns:p14="http://schemas.microsoft.com/office/powerpoint/2010/main" val="1513342384"/>
      </p:ext>
    </p:extLst>
  </p:cSld>
  <p:clrMapOvr>
    <a:masterClrMapping/>
  </p:clrMapOvr>
  <mc:AlternateContent xmlns:mc="http://schemas.openxmlformats.org/markup-compatibility/2006" xmlns:p14="http://schemas.microsoft.com/office/powerpoint/2010/main">
    <mc:Choice Requires="p14">
      <p:transition spd="slow" p14:dur="2000" advTm="16040"/>
    </mc:Choice>
    <mc:Fallback xmlns="">
      <p:transition xmlns:p14="http://schemas.microsoft.com/office/powerpoint/2010/main" spd="slow" advTm="1604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8318500" cy="1955800"/>
          </a:xfrm>
          <a:prstGeom prst="rect">
            <a:avLst/>
          </a:prstGeom>
        </p:spPr>
      </p:pic>
      <p:pic>
        <p:nvPicPr>
          <p:cNvPr id="3" name="Picture 2"/>
          <p:cNvPicPr>
            <a:picLocks noChangeAspect="1"/>
          </p:cNvPicPr>
          <p:nvPr/>
        </p:nvPicPr>
        <p:blipFill>
          <a:blip r:embed="rId4"/>
          <a:stretch>
            <a:fillRect/>
          </a:stretch>
        </p:blipFill>
        <p:spPr>
          <a:xfrm>
            <a:off x="0" y="3085592"/>
            <a:ext cx="5334000" cy="1488939"/>
          </a:xfrm>
          <a:prstGeom prst="rect">
            <a:avLst/>
          </a:prstGeom>
        </p:spPr>
      </p:pic>
      <p:sp>
        <p:nvSpPr>
          <p:cNvPr id="4" name="TextBox 3"/>
          <p:cNvSpPr txBox="1"/>
          <p:nvPr/>
        </p:nvSpPr>
        <p:spPr>
          <a:xfrm>
            <a:off x="3285066" y="4179334"/>
            <a:ext cx="2271738" cy="369332"/>
          </a:xfrm>
          <a:prstGeom prst="rect">
            <a:avLst/>
          </a:prstGeom>
          <a:noFill/>
        </p:spPr>
        <p:txBody>
          <a:bodyPr wrap="none" rtlCol="0">
            <a:spAutoFit/>
          </a:bodyPr>
          <a:lstStyle/>
          <a:p>
            <a:r>
              <a:rPr lang="en-US" dirty="0" err="1" smtClean="0">
                <a:solidFill>
                  <a:schemeClr val="bg1"/>
                </a:solidFill>
              </a:rPr>
              <a:t>Saloner</a:t>
            </a:r>
            <a:r>
              <a:rPr lang="en-US" dirty="0" smtClean="0">
                <a:solidFill>
                  <a:schemeClr val="bg1"/>
                </a:solidFill>
              </a:rPr>
              <a:t> &amp; </a:t>
            </a:r>
            <a:r>
              <a:rPr lang="en-US" dirty="0" err="1" smtClean="0">
                <a:solidFill>
                  <a:schemeClr val="bg1"/>
                </a:solidFill>
              </a:rPr>
              <a:t>Karthikey</a:t>
            </a:r>
            <a:endParaRPr lang="en-US" dirty="0">
              <a:solidFill>
                <a:schemeClr val="bg1"/>
              </a:solidFill>
            </a:endParaRPr>
          </a:p>
        </p:txBody>
      </p:sp>
      <p:sp>
        <p:nvSpPr>
          <p:cNvPr id="5" name="TextBox 4"/>
          <p:cNvSpPr txBox="1"/>
          <p:nvPr/>
        </p:nvSpPr>
        <p:spPr>
          <a:xfrm>
            <a:off x="5994400" y="6558002"/>
            <a:ext cx="2699590" cy="369332"/>
          </a:xfrm>
          <a:prstGeom prst="rect">
            <a:avLst/>
          </a:prstGeom>
          <a:noFill/>
        </p:spPr>
        <p:txBody>
          <a:bodyPr wrap="none" rtlCol="0">
            <a:spAutoFit/>
          </a:bodyPr>
          <a:lstStyle/>
          <a:p>
            <a:r>
              <a:rPr lang="en-US" dirty="0" smtClean="0"/>
              <a:t>JAMA October 13, 2015.</a:t>
            </a:r>
            <a:endParaRPr lang="en-US" dirty="0"/>
          </a:p>
        </p:txBody>
      </p:sp>
      <p:sp>
        <p:nvSpPr>
          <p:cNvPr id="6" name="TextBox 5"/>
          <p:cNvSpPr txBox="1"/>
          <p:nvPr/>
        </p:nvSpPr>
        <p:spPr>
          <a:xfrm>
            <a:off x="262465" y="2133602"/>
            <a:ext cx="8204202" cy="923330"/>
          </a:xfrm>
          <a:prstGeom prst="rect">
            <a:avLst/>
          </a:prstGeom>
          <a:noFill/>
        </p:spPr>
        <p:txBody>
          <a:bodyPr wrap="square" rtlCol="0">
            <a:spAutoFit/>
          </a:bodyPr>
          <a:lstStyle/>
          <a:p>
            <a:pPr marL="285750" indent="-285750">
              <a:buFont typeface="Arial"/>
              <a:buChar char="•"/>
            </a:pPr>
            <a:r>
              <a:rPr lang="en-US" dirty="0" smtClean="0"/>
              <a:t>Prevalence of nonmedical use of RX opioids </a:t>
            </a:r>
            <a:r>
              <a:rPr lang="en-US" dirty="0" smtClean="0">
                <a:latin typeface="Wingdings"/>
                <a:ea typeface="Wingdings"/>
                <a:cs typeface="Wingdings"/>
                <a:sym typeface="Wingdings"/>
              </a:rPr>
              <a:t></a:t>
            </a:r>
            <a:r>
              <a:rPr lang="en-US" dirty="0" smtClean="0"/>
              <a:t> since 2003 (5.4% to 4.9%)</a:t>
            </a:r>
          </a:p>
          <a:p>
            <a:pPr marL="285750" indent="-285750">
              <a:buFont typeface="Arial"/>
              <a:buChar char="•"/>
            </a:pPr>
            <a:r>
              <a:rPr lang="en-US" dirty="0" smtClean="0">
                <a:solidFill>
                  <a:schemeClr val="tx2"/>
                </a:solidFill>
              </a:rPr>
              <a:t>Prevalence of RX opioid use disorders </a:t>
            </a:r>
            <a:r>
              <a:rPr lang="en-US" dirty="0" smtClean="0">
                <a:solidFill>
                  <a:schemeClr val="tx2"/>
                </a:solidFill>
                <a:latin typeface="Wingdings"/>
                <a:ea typeface="Wingdings"/>
                <a:cs typeface="Wingdings"/>
                <a:sym typeface="Wingdings"/>
              </a:rPr>
              <a:t></a:t>
            </a:r>
            <a:r>
              <a:rPr lang="en-US" dirty="0" smtClean="0">
                <a:solidFill>
                  <a:schemeClr val="tx2"/>
                </a:solidFill>
              </a:rPr>
              <a:t> (0.6% to 0.9%)</a:t>
            </a:r>
          </a:p>
          <a:p>
            <a:pPr marL="285750" indent="-285750">
              <a:buFont typeface="Arial"/>
              <a:buChar char="•"/>
            </a:pPr>
            <a:r>
              <a:rPr lang="en-US" dirty="0" smtClean="0">
                <a:solidFill>
                  <a:schemeClr val="tx2"/>
                </a:solidFill>
              </a:rPr>
              <a:t>Mortality from OD</a:t>
            </a:r>
            <a:r>
              <a:rPr lang="en-US" dirty="0" smtClean="0">
                <a:solidFill>
                  <a:schemeClr val="tx2"/>
                </a:solidFill>
                <a:latin typeface="Wingdings"/>
                <a:ea typeface="Wingdings"/>
                <a:cs typeface="Wingdings"/>
                <a:sym typeface="Wingdings"/>
              </a:rPr>
              <a:t></a:t>
            </a:r>
            <a:r>
              <a:rPr lang="en-US" dirty="0" smtClean="0">
                <a:solidFill>
                  <a:schemeClr val="tx2"/>
                </a:solidFill>
              </a:rPr>
              <a:t> 4.5/100 000 to 7.8/100 000</a:t>
            </a:r>
          </a:p>
        </p:txBody>
      </p:sp>
      <p:sp>
        <p:nvSpPr>
          <p:cNvPr id="7" name="TextBox 6"/>
          <p:cNvSpPr txBox="1"/>
          <p:nvPr/>
        </p:nvSpPr>
        <p:spPr>
          <a:xfrm>
            <a:off x="394863" y="4779329"/>
            <a:ext cx="7716203" cy="1754327"/>
          </a:xfrm>
          <a:prstGeom prst="rect">
            <a:avLst/>
          </a:prstGeom>
          <a:noFill/>
        </p:spPr>
        <p:txBody>
          <a:bodyPr wrap="square" rtlCol="0">
            <a:spAutoFit/>
          </a:bodyPr>
          <a:lstStyle/>
          <a:p>
            <a:pPr marL="285750" indent="-285750">
              <a:buFont typeface="Arial"/>
              <a:buChar char="•"/>
            </a:pPr>
            <a:r>
              <a:rPr lang="en-US" dirty="0">
                <a:latin typeface="Wingdings"/>
                <a:ea typeface="Wingdings"/>
                <a:cs typeface="Wingdings"/>
                <a:sym typeface="Wingdings"/>
              </a:rPr>
              <a:t></a:t>
            </a:r>
            <a:r>
              <a:rPr lang="en-US" dirty="0" smtClean="0">
                <a:solidFill>
                  <a:srgbClr val="FFFFFF"/>
                </a:solidFill>
              </a:rPr>
              <a:t> in heroin use  (2004-2008 </a:t>
            </a:r>
            <a:r>
              <a:rPr lang="en-US" dirty="0" err="1" smtClean="0">
                <a:solidFill>
                  <a:srgbClr val="FFFFFF"/>
                </a:solidFill>
              </a:rPr>
              <a:t>vs</a:t>
            </a:r>
            <a:r>
              <a:rPr lang="en-US" dirty="0" smtClean="0">
                <a:solidFill>
                  <a:srgbClr val="FFFFFF"/>
                </a:solidFill>
              </a:rPr>
              <a:t> 2009-2013) </a:t>
            </a:r>
          </a:p>
          <a:p>
            <a:pPr marL="285750" indent="-285750">
              <a:buFont typeface="Arial"/>
              <a:buChar char="•"/>
            </a:pPr>
            <a:r>
              <a:rPr lang="en-US" dirty="0" smtClean="0">
                <a:latin typeface="Wingdings"/>
                <a:ea typeface="Wingdings"/>
                <a:cs typeface="Wingdings"/>
                <a:sym typeface="Wingdings"/>
              </a:rPr>
              <a:t> </a:t>
            </a:r>
            <a:r>
              <a:rPr lang="en-US" dirty="0" smtClean="0">
                <a:solidFill>
                  <a:srgbClr val="FFFFFF"/>
                </a:solidFill>
              </a:rPr>
              <a:t>insurance (private)</a:t>
            </a:r>
          </a:p>
          <a:p>
            <a:pPr marL="285750" indent="-285750">
              <a:buFont typeface="Arial"/>
              <a:buChar char="•"/>
            </a:pPr>
            <a:r>
              <a:rPr lang="en-US" dirty="0" smtClean="0">
                <a:solidFill>
                  <a:srgbClr val="FFFF00"/>
                </a:solidFill>
              </a:rPr>
              <a:t>No difference in those with OUDs receiving treatment , remained low (18.8% vs. 19.7%)</a:t>
            </a:r>
          </a:p>
          <a:p>
            <a:pPr marL="285750" indent="-285750">
              <a:buFont typeface="Arial"/>
              <a:buChar char="•"/>
            </a:pPr>
            <a:r>
              <a:rPr lang="en-US" dirty="0" smtClean="0">
                <a:latin typeface="Wingdings"/>
                <a:ea typeface="Wingdings"/>
                <a:cs typeface="Wingdings"/>
                <a:sym typeface="Wingdings"/>
              </a:rPr>
              <a:t> </a:t>
            </a:r>
            <a:r>
              <a:rPr lang="en-US" dirty="0" smtClean="0">
                <a:solidFill>
                  <a:srgbClr val="FFFFFF"/>
                </a:solidFill>
              </a:rPr>
              <a:t>in-patient treatment 37.5% to 51.9%</a:t>
            </a:r>
          </a:p>
          <a:p>
            <a:pPr marL="285750" indent="-285750">
              <a:buFont typeface="Arial"/>
              <a:buChar char="•"/>
            </a:pPr>
            <a:r>
              <a:rPr lang="en-US" dirty="0" smtClean="0">
                <a:latin typeface="Wingdings"/>
                <a:ea typeface="Wingdings"/>
                <a:cs typeface="Wingdings"/>
                <a:sym typeface="Wingdings"/>
              </a:rPr>
              <a:t> </a:t>
            </a:r>
            <a:r>
              <a:rPr lang="en-US" dirty="0" smtClean="0">
                <a:solidFill>
                  <a:srgbClr val="FFFFFF"/>
                </a:solidFill>
              </a:rPr>
              <a:t>office-based treatment 25.1% to 34.8%</a:t>
            </a:r>
            <a:endParaRPr lang="en-US" dirty="0">
              <a:solidFill>
                <a:srgbClr val="FFFFFF"/>
              </a:solidFill>
            </a:endParaRPr>
          </a:p>
        </p:txBody>
      </p:sp>
    </p:spTree>
    <p:extLst>
      <p:ext uri="{BB962C8B-B14F-4D97-AF65-F5344CB8AC3E}">
        <p14:creationId xmlns:p14="http://schemas.microsoft.com/office/powerpoint/2010/main" val="1431311925"/>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a:xfrm>
            <a:off x="457200" y="0"/>
            <a:ext cx="8229600" cy="1143000"/>
          </a:xfrm>
        </p:spPr>
        <p:txBody>
          <a:bodyPr/>
          <a:lstStyle/>
          <a:p>
            <a:r>
              <a:rPr lang="en-US" smtClean="0">
                <a:latin typeface="Arial" pitchFamily="-106" charset="0"/>
                <a:ea typeface="ＭＳ Ｐゴシック" pitchFamily="-106" charset="-128"/>
                <a:cs typeface="ＭＳ Ｐゴシック" pitchFamily="-106" charset="-128"/>
              </a:rPr>
              <a:t>Eligibility Criteria</a:t>
            </a:r>
          </a:p>
        </p:txBody>
      </p:sp>
      <p:sp>
        <p:nvSpPr>
          <p:cNvPr id="141315" name="Content Placeholder 4"/>
          <p:cNvSpPr>
            <a:spLocks noGrp="1"/>
          </p:cNvSpPr>
          <p:nvPr>
            <p:ph sz="half" idx="2"/>
          </p:nvPr>
        </p:nvSpPr>
        <p:spPr>
          <a:xfrm>
            <a:off x="457200" y="1219200"/>
            <a:ext cx="4040188" cy="4800600"/>
          </a:xfrm>
        </p:spPr>
        <p:txBody>
          <a:bodyPr/>
          <a:lstStyle/>
          <a:p>
            <a:pPr>
              <a:buFontTx/>
              <a:buNone/>
            </a:pPr>
            <a:r>
              <a:rPr lang="en-US" dirty="0" smtClean="0">
                <a:latin typeface="Arial" pitchFamily="-106" charset="0"/>
                <a:ea typeface="ＭＳ Ｐゴシック" pitchFamily="-106" charset="-128"/>
                <a:cs typeface="ＭＳ Ｐゴシック" pitchFamily="-106" charset="-128"/>
              </a:rPr>
              <a:t>1) HIV+</a:t>
            </a:r>
          </a:p>
          <a:p>
            <a:pPr>
              <a:buFontTx/>
              <a:buNone/>
            </a:pPr>
            <a:r>
              <a:rPr lang="en-US" dirty="0" smtClean="0">
                <a:latin typeface="Arial" pitchFamily="-106" charset="0"/>
                <a:ea typeface="ＭＳ Ｐゴシック" pitchFamily="-106" charset="-128"/>
                <a:cs typeface="ＭＳ Ｐゴシック" pitchFamily="-106" charset="-128"/>
              </a:rPr>
              <a:t>2) Returning to or within 30 days post-release to New Haven or Hartford areas</a:t>
            </a:r>
          </a:p>
          <a:p>
            <a:pPr>
              <a:buFontTx/>
              <a:buNone/>
            </a:pPr>
            <a:r>
              <a:rPr lang="en-US" dirty="0" smtClean="0">
                <a:latin typeface="Arial" pitchFamily="-106" charset="0"/>
                <a:ea typeface="ＭＳ Ｐゴシック" pitchFamily="-106" charset="-128"/>
                <a:cs typeface="ＭＳ Ｐゴシック" pitchFamily="-106" charset="-128"/>
              </a:rPr>
              <a:t>3) Meets DSM-IV criteria for opioid dependence</a:t>
            </a:r>
          </a:p>
          <a:p>
            <a:pPr>
              <a:buFontTx/>
              <a:buNone/>
            </a:pPr>
            <a:r>
              <a:rPr lang="en-US" dirty="0" smtClean="0">
                <a:latin typeface="Arial" pitchFamily="-106" charset="0"/>
                <a:ea typeface="ＭＳ Ｐゴシック" pitchFamily="-106" charset="-128"/>
                <a:cs typeface="ＭＳ Ｐゴシック" pitchFamily="-106" charset="-128"/>
              </a:rPr>
              <a:t>4) Able to provide informed consent</a:t>
            </a:r>
          </a:p>
          <a:p>
            <a:pPr>
              <a:buFontTx/>
              <a:buNone/>
            </a:pPr>
            <a:r>
              <a:rPr lang="en-US" dirty="0" smtClean="0">
                <a:latin typeface="Arial" pitchFamily="-106" charset="0"/>
                <a:ea typeface="ＭＳ Ｐゴシック" pitchFamily="-106" charset="-128"/>
                <a:cs typeface="ＭＳ Ｐゴシック" pitchFamily="-106" charset="-128"/>
              </a:rPr>
              <a:t>5) Speaks English or Spanish</a:t>
            </a:r>
          </a:p>
        </p:txBody>
      </p:sp>
      <p:sp>
        <p:nvSpPr>
          <p:cNvPr id="141316" name="Content Placeholder 6"/>
          <p:cNvSpPr>
            <a:spLocks noGrp="1"/>
          </p:cNvSpPr>
          <p:nvPr>
            <p:ph sz="quarter" idx="4"/>
          </p:nvPr>
        </p:nvSpPr>
        <p:spPr>
          <a:xfrm>
            <a:off x="4645156" y="1143000"/>
            <a:ext cx="4041775" cy="3951288"/>
          </a:xfrm>
        </p:spPr>
        <p:txBody>
          <a:bodyPr/>
          <a:lstStyle/>
          <a:p>
            <a:pPr>
              <a:buFontTx/>
              <a:buNone/>
            </a:pPr>
            <a:r>
              <a:rPr lang="en-US" smtClean="0">
                <a:latin typeface="Arial" pitchFamily="-106" charset="0"/>
                <a:ea typeface="ＭＳ Ｐゴシック" pitchFamily="-106" charset="-128"/>
                <a:cs typeface="ＭＳ Ｐゴシック" pitchFamily="-106" charset="-128"/>
              </a:rPr>
              <a:t>6) AST or ALT &lt; 5X ULN (≤Grade 3 hepatitis)</a:t>
            </a:r>
          </a:p>
          <a:p>
            <a:pPr>
              <a:buFontTx/>
              <a:buNone/>
            </a:pPr>
            <a:r>
              <a:rPr lang="en-US" smtClean="0">
                <a:latin typeface="Arial" pitchFamily="-106" charset="0"/>
                <a:ea typeface="ＭＳ Ｐゴシック" pitchFamily="-106" charset="-128"/>
                <a:cs typeface="ＭＳ Ｐゴシック" pitchFamily="-106" charset="-128"/>
              </a:rPr>
              <a:t>7) no evidence of Child’s Pugh Class C cirrhosis </a:t>
            </a:r>
          </a:p>
          <a:p>
            <a:pPr>
              <a:buFontTx/>
              <a:buNone/>
            </a:pPr>
            <a:r>
              <a:rPr lang="en-US" smtClean="0">
                <a:latin typeface="Arial" pitchFamily="-106" charset="0"/>
                <a:ea typeface="ＭＳ Ｐゴシック" pitchFamily="-106" charset="-128"/>
                <a:cs typeface="ＭＳ Ｐゴシック" pitchFamily="-106" charset="-128"/>
              </a:rPr>
              <a:t>8) no pending felony charges</a:t>
            </a:r>
          </a:p>
          <a:p>
            <a:pPr>
              <a:buFontTx/>
              <a:buNone/>
            </a:pPr>
            <a:r>
              <a:rPr lang="en-US" smtClean="0">
                <a:latin typeface="Arial" pitchFamily="-106" charset="0"/>
                <a:ea typeface="ＭＳ Ｐゴシック" pitchFamily="-106" charset="-128"/>
                <a:cs typeface="ＭＳ Ｐゴシック" pitchFamily="-106" charset="-128"/>
              </a:rPr>
              <a:t>9) for women, not being pregnant or willing to use contraception</a:t>
            </a:r>
          </a:p>
          <a:p>
            <a:pPr>
              <a:buFontTx/>
              <a:buNone/>
            </a:pPr>
            <a:r>
              <a:rPr lang="en-US" smtClean="0">
                <a:latin typeface="Arial" pitchFamily="-106" charset="0"/>
                <a:ea typeface="ＭＳ Ｐゴシック" pitchFamily="-106" charset="-128"/>
                <a:cs typeface="ＭＳ Ｐゴシック" pitchFamily="-106" charset="-128"/>
              </a:rPr>
              <a:t>10) Not receiving prescription narcotics or having a pain condition likely to need them </a:t>
            </a:r>
          </a:p>
        </p:txBody>
      </p:sp>
    </p:spTree>
    <p:extLst>
      <p:ext uri="{BB962C8B-B14F-4D97-AF65-F5344CB8AC3E}">
        <p14:creationId xmlns:p14="http://schemas.microsoft.com/office/powerpoint/2010/main" val="1061235273"/>
      </p:ext>
    </p:extLst>
  </p:cSld>
  <p:clrMapOvr>
    <a:masterClrMapping/>
  </p:clrMapOvr>
  <mc:AlternateContent xmlns:mc="http://schemas.openxmlformats.org/markup-compatibility/2006" xmlns:p14="http://schemas.microsoft.com/office/powerpoint/2010/main">
    <mc:Choice Requires="p14">
      <p:transition spd="slow" p14:dur="2000" advTm="31949"/>
    </mc:Choice>
    <mc:Fallback xmlns="">
      <p:transition xmlns:p14="http://schemas.microsoft.com/office/powerpoint/2010/main" spd="slow" advTm="31949"/>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rot="16200000">
            <a:off x="-896937" y="3525145"/>
            <a:ext cx="5410200" cy="646331"/>
          </a:xfrm>
          <a:prstGeom prst="rect">
            <a:avLst/>
          </a:prstGeom>
          <a:noFill/>
          <a:ln w="9525">
            <a:solidFill>
              <a:schemeClr val="tx1"/>
            </a:solidFill>
            <a:miter lim="800000"/>
            <a:headEnd/>
            <a:tailEnd/>
          </a:ln>
        </p:spPr>
        <p:txBody>
          <a:bodyPr>
            <a:prstTxWarp prst="textNoShape">
              <a:avLst/>
            </a:prstTxWarp>
            <a:spAutoFit/>
          </a:bodyPr>
          <a:lstStyle/>
          <a:p>
            <a:pPr algn="ctr" defTabSz="457200">
              <a:spcBef>
                <a:spcPct val="50000"/>
              </a:spcBef>
            </a:pPr>
            <a:r>
              <a:rPr lang="en-US" sz="3600" dirty="0" smtClean="0">
                <a:solidFill>
                  <a:srgbClr val="FFFFFF"/>
                </a:solidFill>
                <a:latin typeface="Arial"/>
              </a:rPr>
              <a:t>Enrollment (N=150)</a:t>
            </a:r>
            <a:endParaRPr lang="en-US" sz="3600" dirty="0">
              <a:solidFill>
                <a:srgbClr val="FFFFFF"/>
              </a:solidFill>
              <a:latin typeface="Arial"/>
            </a:endParaRPr>
          </a:p>
        </p:txBody>
      </p:sp>
      <p:sp>
        <p:nvSpPr>
          <p:cNvPr id="5" name="Text Box 7"/>
          <p:cNvSpPr txBox="1">
            <a:spLocks noChangeArrowheads="1"/>
          </p:cNvSpPr>
          <p:nvPr/>
        </p:nvSpPr>
        <p:spPr bwMode="auto">
          <a:xfrm rot="16200000">
            <a:off x="246063" y="3247939"/>
            <a:ext cx="5410200" cy="1200329"/>
          </a:xfrm>
          <a:prstGeom prst="rect">
            <a:avLst/>
          </a:prstGeom>
          <a:noFill/>
          <a:ln w="9525">
            <a:solidFill>
              <a:schemeClr val="tx1"/>
            </a:solidFill>
            <a:miter lim="800000"/>
            <a:headEnd/>
            <a:tailEnd/>
          </a:ln>
        </p:spPr>
        <p:txBody>
          <a:bodyPr>
            <a:prstTxWarp prst="textNoShape">
              <a:avLst/>
            </a:prstTxWarp>
            <a:spAutoFit/>
          </a:bodyPr>
          <a:lstStyle/>
          <a:p>
            <a:pPr algn="ctr" defTabSz="457200">
              <a:spcBef>
                <a:spcPct val="50000"/>
              </a:spcBef>
            </a:pPr>
            <a:r>
              <a:rPr lang="en-US" sz="3600" dirty="0" smtClean="0">
                <a:solidFill>
                  <a:srgbClr val="FFFFFF"/>
                </a:solidFill>
                <a:latin typeface="Arial"/>
              </a:rPr>
              <a:t>Randomization (while incarcerated)</a:t>
            </a:r>
            <a:endParaRPr lang="en-US" sz="3600" dirty="0">
              <a:solidFill>
                <a:srgbClr val="FFFFFF"/>
              </a:solidFill>
              <a:latin typeface="Arial"/>
            </a:endParaRPr>
          </a:p>
        </p:txBody>
      </p:sp>
      <p:sp>
        <p:nvSpPr>
          <p:cNvPr id="6" name="Text Box 8"/>
          <p:cNvSpPr txBox="1">
            <a:spLocks noChangeArrowheads="1"/>
          </p:cNvSpPr>
          <p:nvPr/>
        </p:nvSpPr>
        <p:spPr bwMode="auto">
          <a:xfrm rot="16200000">
            <a:off x="-2151062" y="3525145"/>
            <a:ext cx="5410200" cy="646331"/>
          </a:xfrm>
          <a:prstGeom prst="rect">
            <a:avLst/>
          </a:prstGeom>
          <a:noFill/>
          <a:ln w="9525">
            <a:solidFill>
              <a:schemeClr val="tx1"/>
            </a:solidFill>
            <a:miter lim="800000"/>
            <a:headEnd/>
            <a:tailEnd/>
          </a:ln>
        </p:spPr>
        <p:txBody>
          <a:bodyPr>
            <a:prstTxWarp prst="textNoShape">
              <a:avLst/>
            </a:prstTxWarp>
            <a:spAutoFit/>
          </a:bodyPr>
          <a:lstStyle/>
          <a:p>
            <a:pPr algn="ctr" defTabSz="457200">
              <a:spcBef>
                <a:spcPct val="50000"/>
              </a:spcBef>
            </a:pPr>
            <a:r>
              <a:rPr lang="en-US" sz="3600" dirty="0" smtClean="0">
                <a:solidFill>
                  <a:srgbClr val="FFFFFF"/>
                </a:solidFill>
                <a:latin typeface="Arial"/>
              </a:rPr>
              <a:t>Recruitment (CT Prisons)</a:t>
            </a:r>
            <a:endParaRPr lang="en-US" sz="3600" dirty="0">
              <a:solidFill>
                <a:srgbClr val="FFFFFF"/>
              </a:solidFill>
              <a:latin typeface="Arial"/>
            </a:endParaRPr>
          </a:p>
        </p:txBody>
      </p:sp>
      <p:sp>
        <p:nvSpPr>
          <p:cNvPr id="7" name="Text Box 9"/>
          <p:cNvSpPr txBox="1">
            <a:spLocks noChangeArrowheads="1"/>
          </p:cNvSpPr>
          <p:nvPr/>
        </p:nvSpPr>
        <p:spPr bwMode="auto">
          <a:xfrm rot="16200000">
            <a:off x="2941638" y="2115484"/>
            <a:ext cx="2590800" cy="646331"/>
          </a:xfrm>
          <a:prstGeom prst="rect">
            <a:avLst/>
          </a:prstGeom>
          <a:noFill/>
          <a:ln w="9525">
            <a:solidFill>
              <a:schemeClr val="tx1"/>
            </a:solidFill>
            <a:miter lim="800000"/>
            <a:headEnd/>
            <a:tailEnd/>
          </a:ln>
        </p:spPr>
        <p:txBody>
          <a:bodyPr>
            <a:prstTxWarp prst="textNoShape">
              <a:avLst/>
            </a:prstTxWarp>
            <a:spAutoFit/>
          </a:bodyPr>
          <a:lstStyle/>
          <a:p>
            <a:pPr algn="ctr" defTabSz="457200">
              <a:spcBef>
                <a:spcPct val="50000"/>
              </a:spcBef>
            </a:pPr>
            <a:r>
              <a:rPr lang="en-US" sz="3600" dirty="0" smtClean="0">
                <a:solidFill>
                  <a:srgbClr val="FFFFFF"/>
                </a:solidFill>
                <a:latin typeface="Arial"/>
              </a:rPr>
              <a:t>NTX-XR</a:t>
            </a:r>
            <a:endParaRPr lang="en-US" sz="3600" dirty="0">
              <a:solidFill>
                <a:srgbClr val="FFFFFF"/>
              </a:solidFill>
              <a:latin typeface="Arial"/>
            </a:endParaRPr>
          </a:p>
        </p:txBody>
      </p:sp>
      <p:sp>
        <p:nvSpPr>
          <p:cNvPr id="8" name="Text Box 10"/>
          <p:cNvSpPr txBox="1">
            <a:spLocks noChangeArrowheads="1"/>
          </p:cNvSpPr>
          <p:nvPr/>
        </p:nvSpPr>
        <p:spPr bwMode="auto">
          <a:xfrm rot="16200000">
            <a:off x="2951163" y="4933297"/>
            <a:ext cx="2590800" cy="646331"/>
          </a:xfrm>
          <a:prstGeom prst="rect">
            <a:avLst/>
          </a:prstGeom>
          <a:noFill/>
          <a:ln w="9525">
            <a:solidFill>
              <a:schemeClr val="tx1"/>
            </a:solidFill>
            <a:miter lim="800000"/>
            <a:headEnd/>
            <a:tailEnd/>
          </a:ln>
        </p:spPr>
        <p:txBody>
          <a:bodyPr>
            <a:prstTxWarp prst="textNoShape">
              <a:avLst/>
            </a:prstTxWarp>
            <a:spAutoFit/>
          </a:bodyPr>
          <a:lstStyle/>
          <a:p>
            <a:pPr algn="ctr" defTabSz="457200">
              <a:spcBef>
                <a:spcPct val="50000"/>
              </a:spcBef>
            </a:pPr>
            <a:r>
              <a:rPr lang="en-US" sz="3600" dirty="0" smtClean="0">
                <a:solidFill>
                  <a:srgbClr val="FFFFFF"/>
                </a:solidFill>
                <a:latin typeface="Arial"/>
              </a:rPr>
              <a:t>Placebo</a:t>
            </a:r>
            <a:endParaRPr lang="en-US" sz="3600" dirty="0">
              <a:solidFill>
                <a:srgbClr val="FFFFFF"/>
              </a:solidFill>
              <a:latin typeface="Arial"/>
            </a:endParaRPr>
          </a:p>
        </p:txBody>
      </p:sp>
      <p:cxnSp>
        <p:nvCxnSpPr>
          <p:cNvPr id="9" name="AutoShape 11"/>
          <p:cNvCxnSpPr>
            <a:cxnSpLocks noChangeShapeType="1"/>
            <a:stCxn id="6" idx="2"/>
            <a:endCxn id="4" idx="0"/>
          </p:cNvCxnSpPr>
          <p:nvPr/>
        </p:nvCxnSpPr>
        <p:spPr bwMode="auto">
          <a:xfrm>
            <a:off x="877204" y="3848311"/>
            <a:ext cx="607794" cy="0"/>
          </a:xfrm>
          <a:prstGeom prst="straightConnector1">
            <a:avLst/>
          </a:prstGeom>
          <a:noFill/>
          <a:ln w="38100">
            <a:solidFill>
              <a:schemeClr val="tx1"/>
            </a:solidFill>
            <a:round/>
            <a:headEnd/>
            <a:tailEnd type="triangle" w="med" len="med"/>
          </a:ln>
        </p:spPr>
      </p:cxnSp>
      <p:cxnSp>
        <p:nvCxnSpPr>
          <p:cNvPr id="10" name="AutoShape 12"/>
          <p:cNvCxnSpPr>
            <a:cxnSpLocks noChangeShapeType="1"/>
            <a:stCxn id="4" idx="2"/>
            <a:endCxn id="4" idx="2"/>
          </p:cNvCxnSpPr>
          <p:nvPr/>
        </p:nvCxnSpPr>
        <p:spPr bwMode="auto">
          <a:xfrm>
            <a:off x="2131329" y="3848311"/>
            <a:ext cx="0" cy="0"/>
          </a:xfrm>
          <a:prstGeom prst="straightConnector1">
            <a:avLst/>
          </a:prstGeom>
          <a:noFill/>
          <a:ln w="9525">
            <a:solidFill>
              <a:schemeClr val="tx1"/>
            </a:solidFill>
            <a:round/>
            <a:headEnd/>
            <a:tailEnd type="triangle" w="med" len="med"/>
          </a:ln>
        </p:spPr>
      </p:cxnSp>
      <p:cxnSp>
        <p:nvCxnSpPr>
          <p:cNvPr id="11" name="AutoShape 13"/>
          <p:cNvCxnSpPr>
            <a:cxnSpLocks noChangeShapeType="1"/>
            <a:stCxn id="4" idx="2"/>
            <a:endCxn id="5" idx="0"/>
          </p:cNvCxnSpPr>
          <p:nvPr/>
        </p:nvCxnSpPr>
        <p:spPr bwMode="auto">
          <a:xfrm flipV="1">
            <a:off x="2131329" y="3848104"/>
            <a:ext cx="219670" cy="207"/>
          </a:xfrm>
          <a:prstGeom prst="straightConnector1">
            <a:avLst/>
          </a:prstGeom>
          <a:noFill/>
          <a:ln w="38100">
            <a:solidFill>
              <a:schemeClr val="tx1"/>
            </a:solidFill>
            <a:round/>
            <a:headEnd/>
            <a:tailEnd type="triangle" w="med" len="med"/>
          </a:ln>
        </p:spPr>
      </p:cxnSp>
      <p:cxnSp>
        <p:nvCxnSpPr>
          <p:cNvPr id="12" name="AutoShape 14"/>
          <p:cNvCxnSpPr>
            <a:cxnSpLocks noChangeShapeType="1"/>
            <a:stCxn id="5" idx="2"/>
            <a:endCxn id="7" idx="0"/>
          </p:cNvCxnSpPr>
          <p:nvPr/>
        </p:nvCxnSpPr>
        <p:spPr bwMode="auto">
          <a:xfrm flipV="1">
            <a:off x="3551328" y="2438650"/>
            <a:ext cx="362544" cy="1409454"/>
          </a:xfrm>
          <a:prstGeom prst="bentConnector5">
            <a:avLst>
              <a:gd name="adj1" fmla="val 63054"/>
              <a:gd name="adj2" fmla="val 59827"/>
              <a:gd name="adj3" fmla="val 36946"/>
            </a:avLst>
          </a:prstGeom>
          <a:noFill/>
          <a:ln w="38100">
            <a:solidFill>
              <a:schemeClr val="tx1"/>
            </a:solidFill>
            <a:miter lim="800000"/>
            <a:headEnd/>
            <a:tailEnd type="triangle" w="med" len="med"/>
          </a:ln>
        </p:spPr>
      </p:cxnSp>
      <p:sp>
        <p:nvSpPr>
          <p:cNvPr id="14" name="Text Box 16"/>
          <p:cNvSpPr txBox="1">
            <a:spLocks noChangeArrowheads="1"/>
          </p:cNvSpPr>
          <p:nvPr/>
        </p:nvSpPr>
        <p:spPr bwMode="auto">
          <a:xfrm>
            <a:off x="2590800" y="304800"/>
            <a:ext cx="4343400" cy="707886"/>
          </a:xfrm>
          <a:prstGeom prst="rect">
            <a:avLst/>
          </a:prstGeom>
          <a:noFill/>
          <a:ln w="9525">
            <a:noFill/>
            <a:miter lim="800000"/>
            <a:headEnd/>
            <a:tailEnd/>
          </a:ln>
        </p:spPr>
        <p:txBody>
          <a:bodyPr>
            <a:prstTxWarp prst="textNoShape">
              <a:avLst/>
            </a:prstTxWarp>
            <a:spAutoFit/>
          </a:bodyPr>
          <a:lstStyle/>
          <a:p>
            <a:pPr algn="ctr" defTabSz="457200">
              <a:spcBef>
                <a:spcPct val="50000"/>
              </a:spcBef>
            </a:pPr>
            <a:r>
              <a:rPr lang="en-US" sz="4000" dirty="0">
                <a:solidFill>
                  <a:srgbClr val="FFFF00"/>
                </a:solidFill>
                <a:latin typeface="Arial"/>
              </a:rPr>
              <a:t>Study Design</a:t>
            </a:r>
          </a:p>
        </p:txBody>
      </p:sp>
      <p:sp>
        <p:nvSpPr>
          <p:cNvPr id="15" name="Rectangle 17"/>
          <p:cNvSpPr>
            <a:spLocks noChangeArrowheads="1"/>
          </p:cNvSpPr>
          <p:nvPr/>
        </p:nvSpPr>
        <p:spPr bwMode="auto">
          <a:xfrm>
            <a:off x="5257800" y="1143000"/>
            <a:ext cx="3429000" cy="5410200"/>
          </a:xfrm>
          <a:prstGeom prst="rect">
            <a:avLst/>
          </a:prstGeom>
          <a:noFill/>
          <a:ln w="9525">
            <a:solidFill>
              <a:schemeClr val="tx1"/>
            </a:solidFill>
            <a:miter lim="800000"/>
            <a:headEnd/>
            <a:tailEnd/>
          </a:ln>
        </p:spPr>
        <p:txBody>
          <a:bodyPr wrap="none" anchor="ctr">
            <a:prstTxWarp prst="textNoShape">
              <a:avLst/>
            </a:prstTxWarp>
          </a:bodyPr>
          <a:lstStyle/>
          <a:p>
            <a:pPr defTabSz="457200"/>
            <a:endParaRPr lang="en-US">
              <a:solidFill>
                <a:srgbClr val="FFFFFF"/>
              </a:solidFill>
              <a:latin typeface="Arial"/>
            </a:endParaRPr>
          </a:p>
        </p:txBody>
      </p:sp>
      <p:sp>
        <p:nvSpPr>
          <p:cNvPr id="16" name="Line 18"/>
          <p:cNvSpPr>
            <a:spLocks noChangeShapeType="1"/>
          </p:cNvSpPr>
          <p:nvPr/>
        </p:nvSpPr>
        <p:spPr bwMode="auto">
          <a:xfrm>
            <a:off x="4572000" y="2438400"/>
            <a:ext cx="685800" cy="0"/>
          </a:xfrm>
          <a:prstGeom prst="line">
            <a:avLst/>
          </a:prstGeom>
          <a:noFill/>
          <a:ln w="38100">
            <a:solidFill>
              <a:schemeClr val="tx1"/>
            </a:solidFill>
            <a:round/>
            <a:headEnd/>
            <a:tailEnd type="triangle" w="med" len="med"/>
          </a:ln>
        </p:spPr>
        <p:txBody>
          <a:bodyPr>
            <a:prstTxWarp prst="textNoShape">
              <a:avLst/>
            </a:prstTxWarp>
          </a:bodyPr>
          <a:lstStyle/>
          <a:p>
            <a:pPr defTabSz="457200"/>
            <a:endParaRPr lang="en-US">
              <a:solidFill>
                <a:srgbClr val="FFFFFF"/>
              </a:solidFill>
              <a:latin typeface="Arial"/>
            </a:endParaRPr>
          </a:p>
        </p:txBody>
      </p:sp>
      <p:sp>
        <p:nvSpPr>
          <p:cNvPr id="17" name="Line 19"/>
          <p:cNvSpPr>
            <a:spLocks noChangeShapeType="1"/>
          </p:cNvSpPr>
          <p:nvPr/>
        </p:nvSpPr>
        <p:spPr bwMode="auto">
          <a:xfrm>
            <a:off x="4572000" y="5257800"/>
            <a:ext cx="685800" cy="0"/>
          </a:xfrm>
          <a:prstGeom prst="line">
            <a:avLst/>
          </a:prstGeom>
          <a:noFill/>
          <a:ln w="38100">
            <a:solidFill>
              <a:schemeClr val="tx1"/>
            </a:solidFill>
            <a:round/>
            <a:headEnd/>
            <a:tailEnd type="triangle" w="med" len="med"/>
          </a:ln>
        </p:spPr>
        <p:txBody>
          <a:bodyPr>
            <a:prstTxWarp prst="textNoShape">
              <a:avLst/>
            </a:prstTxWarp>
          </a:bodyPr>
          <a:lstStyle/>
          <a:p>
            <a:pPr defTabSz="457200"/>
            <a:endParaRPr lang="en-US">
              <a:solidFill>
                <a:srgbClr val="FFFFFF"/>
              </a:solidFill>
              <a:latin typeface="Arial"/>
            </a:endParaRPr>
          </a:p>
        </p:txBody>
      </p:sp>
      <p:sp>
        <p:nvSpPr>
          <p:cNvPr id="18" name="Text Box 20"/>
          <p:cNvSpPr txBox="1">
            <a:spLocks noChangeArrowheads="1"/>
          </p:cNvSpPr>
          <p:nvPr/>
        </p:nvSpPr>
        <p:spPr bwMode="auto">
          <a:xfrm>
            <a:off x="5257800" y="1143125"/>
            <a:ext cx="3429000" cy="4862870"/>
          </a:xfrm>
          <a:prstGeom prst="rect">
            <a:avLst/>
          </a:prstGeom>
          <a:noFill/>
          <a:ln w="9525">
            <a:noFill/>
            <a:miter lim="800000"/>
            <a:headEnd/>
            <a:tailEnd/>
          </a:ln>
        </p:spPr>
        <p:txBody>
          <a:bodyPr>
            <a:prstTxWarp prst="textNoShape">
              <a:avLst/>
            </a:prstTxWarp>
            <a:spAutoFit/>
          </a:bodyPr>
          <a:lstStyle/>
          <a:p>
            <a:pPr algn="ctr" defTabSz="457200">
              <a:spcBef>
                <a:spcPct val="50000"/>
              </a:spcBef>
            </a:pPr>
            <a:r>
              <a:rPr lang="en-US" sz="2000" b="1" dirty="0" smtClean="0">
                <a:solidFill>
                  <a:srgbClr val="FFFFFF"/>
                </a:solidFill>
                <a:latin typeface="Arial"/>
                <a:cs typeface="Arial"/>
              </a:rPr>
              <a:t>Outcomes</a:t>
            </a:r>
            <a:endParaRPr lang="en-US" sz="2000" b="1" dirty="0">
              <a:solidFill>
                <a:srgbClr val="FFFFFF"/>
              </a:solidFill>
              <a:latin typeface="Arial"/>
              <a:cs typeface="Arial"/>
            </a:endParaRPr>
          </a:p>
          <a:p>
            <a:pPr algn="ctr" defTabSz="457200">
              <a:spcBef>
                <a:spcPct val="50000"/>
              </a:spcBef>
            </a:pPr>
            <a:r>
              <a:rPr lang="en-US" sz="2000" b="1" u="sng" dirty="0">
                <a:solidFill>
                  <a:srgbClr val="FFFF00"/>
                </a:solidFill>
                <a:latin typeface="Arial"/>
                <a:cs typeface="Arial"/>
                <a:sym typeface="Symbol" charset="2"/>
              </a:rPr>
              <a:t>HIV/AIDS Outcomes</a:t>
            </a:r>
            <a:r>
              <a:rPr lang="en-US" sz="2000" dirty="0">
                <a:solidFill>
                  <a:srgbClr val="FFFFFF"/>
                </a:solidFill>
                <a:latin typeface="Arial"/>
                <a:cs typeface="Arial"/>
                <a:sym typeface="Symbol" charset="2"/>
              </a:rPr>
              <a:t/>
            </a:r>
            <a:br>
              <a:rPr lang="en-US" sz="2000" dirty="0">
                <a:solidFill>
                  <a:srgbClr val="FFFFFF"/>
                </a:solidFill>
                <a:latin typeface="Arial"/>
                <a:cs typeface="Arial"/>
                <a:sym typeface="Symbol" charset="2"/>
              </a:rPr>
            </a:br>
            <a:r>
              <a:rPr lang="en-US" sz="2000" dirty="0" smtClean="0">
                <a:solidFill>
                  <a:srgbClr val="FFFFFF"/>
                </a:solidFill>
                <a:latin typeface="Arial"/>
                <a:cs typeface="Arial"/>
                <a:sym typeface="Symbol" charset="2"/>
              </a:rPr>
              <a:t> </a:t>
            </a:r>
            <a:r>
              <a:rPr lang="en-US" sz="2000" dirty="0" smtClean="0">
                <a:solidFill>
                  <a:srgbClr val="37F669"/>
                </a:solidFill>
                <a:latin typeface="Arial"/>
                <a:cs typeface="Arial"/>
                <a:sym typeface="Symbol" charset="2"/>
              </a:rPr>
              <a:t>% VL&lt;50 (</a:t>
            </a:r>
            <a:r>
              <a:rPr lang="en-US" sz="2000" dirty="0">
                <a:solidFill>
                  <a:srgbClr val="37F669"/>
                </a:solidFill>
                <a:latin typeface="Arial"/>
                <a:cs typeface="Arial"/>
                <a:sym typeface="Symbol" charset="2"/>
              </a:rPr>
              <a:t>primary) </a:t>
            </a:r>
            <a:r>
              <a:rPr lang="en-US" sz="2000" dirty="0">
                <a:solidFill>
                  <a:srgbClr val="FFFFFF"/>
                </a:solidFill>
                <a:latin typeface="Arial"/>
                <a:cs typeface="Arial"/>
                <a:sym typeface="Symbol" charset="2"/>
              </a:rPr>
              <a:t/>
            </a:r>
            <a:br>
              <a:rPr lang="en-US" sz="2000" dirty="0">
                <a:solidFill>
                  <a:srgbClr val="FFFFFF"/>
                </a:solidFill>
                <a:latin typeface="Arial"/>
                <a:cs typeface="Arial"/>
                <a:sym typeface="Symbol" charset="2"/>
              </a:rPr>
            </a:br>
            <a:r>
              <a:rPr lang="en-US" sz="2000" dirty="0">
                <a:solidFill>
                  <a:srgbClr val="FFFFFF"/>
                </a:solidFill>
                <a:latin typeface="Arial"/>
                <a:cs typeface="Arial"/>
                <a:sym typeface="Symbol" charset="2"/>
              </a:rPr>
              <a:t>HIV risk </a:t>
            </a:r>
            <a:r>
              <a:rPr lang="en-US" sz="2000" dirty="0" smtClean="0">
                <a:solidFill>
                  <a:srgbClr val="FFFFFF"/>
                </a:solidFill>
                <a:latin typeface="Arial"/>
                <a:cs typeface="Arial"/>
                <a:sym typeface="Symbol" charset="2"/>
              </a:rPr>
              <a:t>behaviors</a:t>
            </a:r>
            <a:r>
              <a:rPr lang="en-US" sz="2000" dirty="0">
                <a:solidFill>
                  <a:srgbClr val="FFFFFF"/>
                </a:solidFill>
                <a:latin typeface="Arial"/>
                <a:cs typeface="Arial"/>
                <a:sym typeface="Symbol" charset="2"/>
              </a:rPr>
              <a:t/>
            </a:r>
            <a:br>
              <a:rPr lang="en-US" sz="2000" dirty="0">
                <a:solidFill>
                  <a:srgbClr val="FFFFFF"/>
                </a:solidFill>
                <a:latin typeface="Arial"/>
                <a:cs typeface="Arial"/>
                <a:sym typeface="Symbol" charset="2"/>
              </a:rPr>
            </a:br>
            <a:r>
              <a:rPr lang="en-US" sz="2000" dirty="0">
                <a:solidFill>
                  <a:srgbClr val="FFFFFF"/>
                </a:solidFill>
                <a:latin typeface="Arial"/>
                <a:cs typeface="Arial"/>
                <a:sym typeface="Symbol" charset="2"/>
              </a:rPr>
              <a:t>  CD4 count</a:t>
            </a:r>
            <a:endParaRPr lang="en-US" sz="2000" dirty="0" smtClean="0">
              <a:solidFill>
                <a:srgbClr val="FFFFFF"/>
              </a:solidFill>
              <a:latin typeface="Arial"/>
              <a:cs typeface="Arial"/>
              <a:sym typeface="Symbol" charset="2"/>
            </a:endParaRPr>
          </a:p>
          <a:p>
            <a:pPr algn="ctr" defTabSz="457200">
              <a:spcBef>
                <a:spcPct val="50000"/>
              </a:spcBef>
            </a:pPr>
            <a:r>
              <a:rPr lang="en-US" sz="2000" b="1" u="sng" dirty="0" smtClean="0">
                <a:solidFill>
                  <a:srgbClr val="FFFF00"/>
                </a:solidFill>
                <a:latin typeface="Arial"/>
                <a:cs typeface="Arial"/>
                <a:sym typeface="Symbol" charset="2"/>
              </a:rPr>
              <a:t>Opioid Relapse</a:t>
            </a:r>
            <a:r>
              <a:rPr lang="en-US" sz="2000" dirty="0">
                <a:solidFill>
                  <a:srgbClr val="000000"/>
                </a:solidFill>
                <a:latin typeface="Arial"/>
                <a:cs typeface="Arial"/>
              </a:rPr>
              <a:t/>
            </a:r>
            <a:br>
              <a:rPr lang="en-US" sz="2000" dirty="0">
                <a:solidFill>
                  <a:srgbClr val="000000"/>
                </a:solidFill>
                <a:latin typeface="Arial"/>
                <a:cs typeface="Arial"/>
              </a:rPr>
            </a:br>
            <a:r>
              <a:rPr lang="en-US" sz="2000" dirty="0">
                <a:solidFill>
                  <a:srgbClr val="FFFFFF"/>
                </a:solidFill>
                <a:latin typeface="Arial"/>
                <a:cs typeface="Arial"/>
              </a:rPr>
              <a:t>Time to relapse, </a:t>
            </a:r>
            <a:br>
              <a:rPr lang="en-US" sz="2000" dirty="0">
                <a:solidFill>
                  <a:srgbClr val="FFFFFF"/>
                </a:solidFill>
                <a:latin typeface="Arial"/>
                <a:cs typeface="Arial"/>
              </a:rPr>
            </a:br>
            <a:r>
              <a:rPr lang="en-US" sz="2000" dirty="0" smtClean="0">
                <a:solidFill>
                  <a:srgbClr val="FFFFFF"/>
                </a:solidFill>
                <a:latin typeface="Arial"/>
                <a:cs typeface="Arial"/>
              </a:rPr>
              <a:t>% urine  negative opioid , opioid craving</a:t>
            </a:r>
          </a:p>
          <a:p>
            <a:pPr algn="ctr" defTabSz="457200">
              <a:spcBef>
                <a:spcPct val="50000"/>
              </a:spcBef>
            </a:pPr>
            <a:r>
              <a:rPr lang="en-US" sz="2000" b="1" u="sng" dirty="0" smtClean="0">
                <a:solidFill>
                  <a:srgbClr val="FFFF00"/>
                </a:solidFill>
                <a:latin typeface="Arial"/>
                <a:cs typeface="Arial"/>
                <a:sym typeface="Symbol" charset="2"/>
              </a:rPr>
              <a:t>Ancillary</a:t>
            </a:r>
            <a:endParaRPr lang="en-US" sz="2000" b="1" u="sng" dirty="0">
              <a:solidFill>
                <a:srgbClr val="FFFF00"/>
              </a:solidFill>
              <a:latin typeface="Arial"/>
              <a:cs typeface="Arial"/>
              <a:sym typeface="Symbol" charset="2"/>
            </a:endParaRPr>
          </a:p>
          <a:p>
            <a:pPr algn="ctr" defTabSz="457200"/>
            <a:r>
              <a:rPr lang="en-US" sz="2000" dirty="0" smtClean="0">
                <a:solidFill>
                  <a:srgbClr val="FFFFFF"/>
                </a:solidFill>
                <a:latin typeface="Arial"/>
                <a:cs typeface="Arial"/>
              </a:rPr>
              <a:t> </a:t>
            </a:r>
            <a:r>
              <a:rPr lang="en-US" sz="2000" dirty="0">
                <a:solidFill>
                  <a:srgbClr val="FFFFFF"/>
                </a:solidFill>
                <a:latin typeface="Arial"/>
                <a:cs typeface="Arial"/>
              </a:rPr>
              <a:t>Acceptability, retention on NTX, adherence to NTX, adverse side effects, reincarceration</a:t>
            </a:r>
            <a:endParaRPr lang="en-US" sz="2000" dirty="0">
              <a:solidFill>
                <a:srgbClr val="FFFFFF"/>
              </a:solidFill>
              <a:latin typeface="Arial"/>
              <a:cs typeface="Arial"/>
              <a:sym typeface="Symbol" charset="2"/>
            </a:endParaRPr>
          </a:p>
        </p:txBody>
      </p:sp>
      <p:sp>
        <p:nvSpPr>
          <p:cNvPr id="19" name="Text Box 21"/>
          <p:cNvSpPr txBox="1">
            <a:spLocks noChangeArrowheads="1"/>
          </p:cNvSpPr>
          <p:nvPr/>
        </p:nvSpPr>
        <p:spPr bwMode="auto">
          <a:xfrm>
            <a:off x="3429000" y="2057650"/>
            <a:ext cx="381000" cy="396875"/>
          </a:xfrm>
          <a:prstGeom prst="rect">
            <a:avLst/>
          </a:prstGeom>
          <a:noFill/>
          <a:ln w="9525">
            <a:noFill/>
            <a:miter lim="800000"/>
            <a:headEnd/>
            <a:tailEnd/>
          </a:ln>
        </p:spPr>
        <p:txBody>
          <a:bodyPr>
            <a:prstTxWarp prst="textNoShape">
              <a:avLst/>
            </a:prstTxWarp>
            <a:spAutoFit/>
          </a:bodyPr>
          <a:lstStyle/>
          <a:p>
            <a:pPr algn="ctr" defTabSz="457200">
              <a:spcBef>
                <a:spcPct val="50000"/>
              </a:spcBef>
            </a:pPr>
            <a:r>
              <a:rPr lang="en-US" sz="2000" b="1" dirty="0">
                <a:solidFill>
                  <a:srgbClr val="FFFF00"/>
                </a:solidFill>
                <a:latin typeface="Arial"/>
              </a:rPr>
              <a:t>2</a:t>
            </a:r>
          </a:p>
        </p:txBody>
      </p:sp>
      <p:sp>
        <p:nvSpPr>
          <p:cNvPr id="20" name="Text Box 22"/>
          <p:cNvSpPr txBox="1">
            <a:spLocks noChangeArrowheads="1"/>
          </p:cNvSpPr>
          <p:nvPr/>
        </p:nvSpPr>
        <p:spPr bwMode="auto">
          <a:xfrm>
            <a:off x="3429000" y="5242175"/>
            <a:ext cx="381000" cy="396875"/>
          </a:xfrm>
          <a:prstGeom prst="rect">
            <a:avLst/>
          </a:prstGeom>
          <a:noFill/>
          <a:ln w="9525">
            <a:noFill/>
            <a:miter lim="800000"/>
            <a:headEnd/>
            <a:tailEnd/>
          </a:ln>
        </p:spPr>
        <p:txBody>
          <a:bodyPr>
            <a:prstTxWarp prst="textNoShape">
              <a:avLst/>
            </a:prstTxWarp>
            <a:spAutoFit/>
          </a:bodyPr>
          <a:lstStyle/>
          <a:p>
            <a:pPr algn="ctr" defTabSz="457200">
              <a:spcBef>
                <a:spcPct val="50000"/>
              </a:spcBef>
            </a:pPr>
            <a:r>
              <a:rPr lang="en-US" sz="2000" b="1" dirty="0">
                <a:solidFill>
                  <a:srgbClr val="FFFF00"/>
                </a:solidFill>
                <a:latin typeface="Arial"/>
              </a:rPr>
              <a:t>1</a:t>
            </a:r>
          </a:p>
        </p:txBody>
      </p:sp>
      <p:cxnSp>
        <p:nvCxnSpPr>
          <p:cNvPr id="22" name="Shape 21"/>
          <p:cNvCxnSpPr>
            <a:stCxn id="5" idx="2"/>
            <a:endCxn id="8" idx="0"/>
          </p:cNvCxnSpPr>
          <p:nvPr/>
        </p:nvCxnSpPr>
        <p:spPr>
          <a:xfrm>
            <a:off x="3551328" y="3848104"/>
            <a:ext cx="372069" cy="1408359"/>
          </a:xfrm>
          <a:prstGeom prst="bentConnector5">
            <a:avLst>
              <a:gd name="adj1" fmla="val 61440"/>
              <a:gd name="adj2" fmla="val 59834"/>
              <a:gd name="adj3" fmla="val 38560"/>
            </a:avLst>
          </a:prstGeom>
          <a:noFill/>
          <a:ln w="38100">
            <a:solidFill>
              <a:schemeClr val="tx1"/>
            </a:solidFill>
            <a:miter lim="800000"/>
            <a:headEnd/>
            <a:tailEnd type="triangle" w="med" len="med"/>
          </a:ln>
        </p:spPr>
      </p:cxnSp>
    </p:spTree>
    <p:extLst>
      <p:ext uri="{BB962C8B-B14F-4D97-AF65-F5344CB8AC3E}">
        <p14:creationId xmlns:p14="http://schemas.microsoft.com/office/powerpoint/2010/main" val="2246464115"/>
      </p:ext>
    </p:extLst>
  </p:cSld>
  <p:clrMapOvr>
    <a:masterClrMapping/>
  </p:clrMapOvr>
  <mc:AlternateContent xmlns:mc="http://schemas.openxmlformats.org/markup-compatibility/2006" xmlns:p14="http://schemas.microsoft.com/office/powerpoint/2010/main">
    <mc:Choice Requires="p14">
      <p:transition spd="slow" p14:dur="2000" advTm="84352"/>
    </mc:Choice>
    <mc:Fallback xmlns="">
      <p:transition xmlns:p14="http://schemas.microsoft.com/office/powerpoint/2010/main" spd="slow" advTm="84352"/>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74638"/>
            <a:ext cx="8686800" cy="1143000"/>
          </a:xfrm>
        </p:spPr>
        <p:txBody>
          <a:bodyPr/>
          <a:lstStyle/>
          <a:p>
            <a:pPr eaLnBrk="1" fontAlgn="auto" hangingPunct="1">
              <a:spcAft>
                <a:spcPts val="0"/>
              </a:spcAft>
              <a:defRPr/>
            </a:pPr>
            <a:r>
              <a:rPr lang="en-US" smtClean="0">
                <a:latin typeface="+mn-lt"/>
                <a:ea typeface="+mj-ea"/>
                <a:cs typeface="+mj-cs"/>
              </a:rPr>
              <a:t>Project NEW HOPE </a:t>
            </a:r>
            <a:r>
              <a:rPr lang="en-US" dirty="0" smtClean="0">
                <a:latin typeface="+mn-lt"/>
                <a:ea typeface="+mj-ea"/>
                <a:cs typeface="+mj-cs"/>
              </a:rPr>
              <a:t>Timeline</a:t>
            </a:r>
            <a:endParaRPr lang="en-US" dirty="0">
              <a:latin typeface="+mn-lt"/>
              <a:ea typeface="+mj-ea"/>
              <a:cs typeface="+mj-cs"/>
            </a:endParaRPr>
          </a:p>
        </p:txBody>
      </p:sp>
      <p:cxnSp>
        <p:nvCxnSpPr>
          <p:cNvPr id="13" name="Straight Arrow Connector 12"/>
          <p:cNvCxnSpPr/>
          <p:nvPr/>
        </p:nvCxnSpPr>
        <p:spPr>
          <a:xfrm>
            <a:off x="322264" y="4622800"/>
            <a:ext cx="8769350" cy="1588"/>
          </a:xfrm>
          <a:prstGeom prst="straightConnector1">
            <a:avLst/>
          </a:prstGeom>
          <a:ln w="38100" cmpd="sng">
            <a:solidFill>
              <a:schemeClr val="accent1"/>
            </a:solidFill>
            <a:headEnd type="oval"/>
            <a:tailEnd type="stealth" w="lg" len="lg"/>
          </a:ln>
        </p:spPr>
        <p:style>
          <a:lnRef idx="2">
            <a:schemeClr val="accent1"/>
          </a:lnRef>
          <a:fillRef idx="0">
            <a:schemeClr val="accent1"/>
          </a:fillRef>
          <a:effectRef idx="1">
            <a:schemeClr val="accent1"/>
          </a:effectRef>
          <a:fontRef idx="minor">
            <a:schemeClr val="tx1"/>
          </a:fontRef>
        </p:style>
      </p:cxnSp>
      <p:sp>
        <p:nvSpPr>
          <p:cNvPr id="35844" name="Rectangle 28"/>
          <p:cNvSpPr>
            <a:spLocks noChangeArrowheads="1"/>
          </p:cNvSpPr>
          <p:nvPr/>
        </p:nvSpPr>
        <p:spPr bwMode="auto">
          <a:xfrm>
            <a:off x="1817688" y="3690938"/>
            <a:ext cx="620712" cy="1200150"/>
          </a:xfrm>
          <a:prstGeom prst="rect">
            <a:avLst/>
          </a:prstGeom>
          <a:noFill/>
          <a:ln w="9525">
            <a:noFill/>
            <a:miter lim="800000"/>
            <a:headEnd/>
            <a:tailEnd/>
          </a:ln>
        </p:spPr>
        <p:txBody>
          <a:bodyPr>
            <a:prstTxWarp prst="textNoShape">
              <a:avLst/>
            </a:prstTxWarp>
            <a:spAutoFit/>
          </a:bodyPr>
          <a:lstStyle/>
          <a:p>
            <a:pPr defTabSz="457200"/>
            <a:r>
              <a:rPr lang="en-US" sz="7200">
                <a:solidFill>
                  <a:srgbClr val="808080"/>
                </a:solidFill>
                <a:latin typeface="Arial"/>
              </a:rPr>
              <a:t>.</a:t>
            </a:r>
            <a:r>
              <a:rPr lang="en-US">
                <a:solidFill>
                  <a:srgbClr val="FFFFFF"/>
                </a:solidFill>
                <a:latin typeface="Arial"/>
              </a:rPr>
              <a:t> </a:t>
            </a:r>
          </a:p>
        </p:txBody>
      </p:sp>
      <p:sp>
        <p:nvSpPr>
          <p:cNvPr id="35845" name="Rectangle 29"/>
          <p:cNvSpPr>
            <a:spLocks noChangeArrowheads="1"/>
          </p:cNvSpPr>
          <p:nvPr/>
        </p:nvSpPr>
        <p:spPr bwMode="auto">
          <a:xfrm>
            <a:off x="2478088" y="3690938"/>
            <a:ext cx="620712" cy="1200150"/>
          </a:xfrm>
          <a:prstGeom prst="rect">
            <a:avLst/>
          </a:prstGeom>
          <a:noFill/>
          <a:ln w="9525">
            <a:noFill/>
            <a:miter lim="800000"/>
            <a:headEnd/>
            <a:tailEnd/>
          </a:ln>
        </p:spPr>
        <p:txBody>
          <a:bodyPr>
            <a:prstTxWarp prst="textNoShape">
              <a:avLst/>
            </a:prstTxWarp>
            <a:spAutoFit/>
          </a:bodyPr>
          <a:lstStyle/>
          <a:p>
            <a:pPr defTabSz="457200"/>
            <a:r>
              <a:rPr lang="en-US" sz="7200">
                <a:solidFill>
                  <a:srgbClr val="808080"/>
                </a:solidFill>
                <a:latin typeface="Arial"/>
              </a:rPr>
              <a:t>.</a:t>
            </a:r>
            <a:r>
              <a:rPr lang="en-US">
                <a:solidFill>
                  <a:srgbClr val="FFFFFF"/>
                </a:solidFill>
                <a:latin typeface="Arial"/>
              </a:rPr>
              <a:t> </a:t>
            </a:r>
          </a:p>
        </p:txBody>
      </p:sp>
      <p:sp>
        <p:nvSpPr>
          <p:cNvPr id="35846" name="Rectangle 30"/>
          <p:cNvSpPr>
            <a:spLocks noChangeArrowheads="1"/>
          </p:cNvSpPr>
          <p:nvPr/>
        </p:nvSpPr>
        <p:spPr bwMode="auto">
          <a:xfrm>
            <a:off x="3138488" y="3690938"/>
            <a:ext cx="620712" cy="1200150"/>
          </a:xfrm>
          <a:prstGeom prst="rect">
            <a:avLst/>
          </a:prstGeom>
          <a:noFill/>
          <a:ln w="9525">
            <a:noFill/>
            <a:miter lim="800000"/>
            <a:headEnd/>
            <a:tailEnd/>
          </a:ln>
        </p:spPr>
        <p:txBody>
          <a:bodyPr>
            <a:prstTxWarp prst="textNoShape">
              <a:avLst/>
            </a:prstTxWarp>
            <a:spAutoFit/>
          </a:bodyPr>
          <a:lstStyle/>
          <a:p>
            <a:pPr defTabSz="457200"/>
            <a:r>
              <a:rPr lang="en-US" sz="7200">
                <a:solidFill>
                  <a:srgbClr val="808080"/>
                </a:solidFill>
                <a:latin typeface="Arial"/>
              </a:rPr>
              <a:t>.</a:t>
            </a:r>
            <a:r>
              <a:rPr lang="en-US">
                <a:solidFill>
                  <a:srgbClr val="FFFFFF"/>
                </a:solidFill>
                <a:latin typeface="Arial"/>
              </a:rPr>
              <a:t> </a:t>
            </a:r>
          </a:p>
        </p:txBody>
      </p:sp>
      <p:sp>
        <p:nvSpPr>
          <p:cNvPr id="35847" name="Rectangle 31"/>
          <p:cNvSpPr>
            <a:spLocks noChangeArrowheads="1"/>
          </p:cNvSpPr>
          <p:nvPr/>
        </p:nvSpPr>
        <p:spPr bwMode="auto">
          <a:xfrm>
            <a:off x="3752850" y="3690938"/>
            <a:ext cx="622300" cy="1200150"/>
          </a:xfrm>
          <a:prstGeom prst="rect">
            <a:avLst/>
          </a:prstGeom>
          <a:noFill/>
          <a:ln w="9525">
            <a:noFill/>
            <a:miter lim="800000"/>
            <a:headEnd/>
            <a:tailEnd/>
          </a:ln>
        </p:spPr>
        <p:txBody>
          <a:bodyPr>
            <a:prstTxWarp prst="textNoShape">
              <a:avLst/>
            </a:prstTxWarp>
            <a:spAutoFit/>
          </a:bodyPr>
          <a:lstStyle/>
          <a:p>
            <a:pPr defTabSz="457200"/>
            <a:r>
              <a:rPr lang="en-US" sz="7200">
                <a:solidFill>
                  <a:srgbClr val="808080"/>
                </a:solidFill>
                <a:latin typeface="Arial"/>
              </a:rPr>
              <a:t>.</a:t>
            </a:r>
            <a:r>
              <a:rPr lang="en-US">
                <a:solidFill>
                  <a:srgbClr val="FFFFFF"/>
                </a:solidFill>
                <a:latin typeface="Arial"/>
              </a:rPr>
              <a:t> </a:t>
            </a:r>
          </a:p>
        </p:txBody>
      </p:sp>
      <p:sp>
        <p:nvSpPr>
          <p:cNvPr id="35848" name="Rectangle 32"/>
          <p:cNvSpPr>
            <a:spLocks noChangeArrowheads="1"/>
          </p:cNvSpPr>
          <p:nvPr/>
        </p:nvSpPr>
        <p:spPr bwMode="auto">
          <a:xfrm>
            <a:off x="4344988" y="3690938"/>
            <a:ext cx="620712" cy="1200150"/>
          </a:xfrm>
          <a:prstGeom prst="rect">
            <a:avLst/>
          </a:prstGeom>
          <a:noFill/>
          <a:ln w="9525">
            <a:noFill/>
            <a:miter lim="800000"/>
            <a:headEnd/>
            <a:tailEnd/>
          </a:ln>
        </p:spPr>
        <p:txBody>
          <a:bodyPr>
            <a:prstTxWarp prst="textNoShape">
              <a:avLst/>
            </a:prstTxWarp>
            <a:spAutoFit/>
          </a:bodyPr>
          <a:lstStyle/>
          <a:p>
            <a:pPr defTabSz="457200"/>
            <a:r>
              <a:rPr lang="en-US" sz="7200">
                <a:solidFill>
                  <a:srgbClr val="808080"/>
                </a:solidFill>
                <a:latin typeface="Arial"/>
              </a:rPr>
              <a:t>.</a:t>
            </a:r>
            <a:r>
              <a:rPr lang="en-US">
                <a:solidFill>
                  <a:srgbClr val="FFFFFF"/>
                </a:solidFill>
                <a:latin typeface="Arial"/>
              </a:rPr>
              <a:t> </a:t>
            </a:r>
          </a:p>
        </p:txBody>
      </p:sp>
      <p:sp>
        <p:nvSpPr>
          <p:cNvPr id="35849" name="Rectangle 34"/>
          <p:cNvSpPr>
            <a:spLocks noChangeArrowheads="1"/>
          </p:cNvSpPr>
          <p:nvPr/>
        </p:nvSpPr>
        <p:spPr bwMode="auto">
          <a:xfrm>
            <a:off x="4954588" y="3690938"/>
            <a:ext cx="622300" cy="1200150"/>
          </a:xfrm>
          <a:prstGeom prst="rect">
            <a:avLst/>
          </a:prstGeom>
          <a:noFill/>
          <a:ln w="9525">
            <a:noFill/>
            <a:miter lim="800000"/>
            <a:headEnd/>
            <a:tailEnd/>
          </a:ln>
        </p:spPr>
        <p:txBody>
          <a:bodyPr>
            <a:prstTxWarp prst="textNoShape">
              <a:avLst/>
            </a:prstTxWarp>
            <a:spAutoFit/>
          </a:bodyPr>
          <a:lstStyle/>
          <a:p>
            <a:pPr defTabSz="457200"/>
            <a:r>
              <a:rPr lang="en-US" sz="7200">
                <a:solidFill>
                  <a:srgbClr val="808080"/>
                </a:solidFill>
                <a:latin typeface="Arial"/>
              </a:rPr>
              <a:t>.</a:t>
            </a:r>
            <a:r>
              <a:rPr lang="en-US">
                <a:solidFill>
                  <a:srgbClr val="FFFFFF"/>
                </a:solidFill>
                <a:latin typeface="Arial"/>
              </a:rPr>
              <a:t> </a:t>
            </a:r>
          </a:p>
        </p:txBody>
      </p:sp>
      <p:sp>
        <p:nvSpPr>
          <p:cNvPr id="35850" name="Rectangle 35"/>
          <p:cNvSpPr>
            <a:spLocks noChangeArrowheads="1"/>
          </p:cNvSpPr>
          <p:nvPr/>
        </p:nvSpPr>
        <p:spPr bwMode="auto">
          <a:xfrm>
            <a:off x="5561013" y="3690938"/>
            <a:ext cx="622300" cy="1200150"/>
          </a:xfrm>
          <a:prstGeom prst="rect">
            <a:avLst/>
          </a:prstGeom>
          <a:noFill/>
          <a:ln w="9525">
            <a:noFill/>
            <a:miter lim="800000"/>
            <a:headEnd/>
            <a:tailEnd/>
          </a:ln>
        </p:spPr>
        <p:txBody>
          <a:bodyPr>
            <a:prstTxWarp prst="textNoShape">
              <a:avLst/>
            </a:prstTxWarp>
            <a:spAutoFit/>
          </a:bodyPr>
          <a:lstStyle/>
          <a:p>
            <a:pPr defTabSz="457200"/>
            <a:r>
              <a:rPr lang="en-US" sz="7200">
                <a:solidFill>
                  <a:srgbClr val="808080"/>
                </a:solidFill>
                <a:latin typeface="Arial"/>
              </a:rPr>
              <a:t>.</a:t>
            </a:r>
            <a:r>
              <a:rPr lang="en-US">
                <a:solidFill>
                  <a:srgbClr val="FFFFFF"/>
                </a:solidFill>
                <a:latin typeface="Arial"/>
              </a:rPr>
              <a:t> </a:t>
            </a:r>
          </a:p>
        </p:txBody>
      </p:sp>
      <p:sp>
        <p:nvSpPr>
          <p:cNvPr id="35851" name="Rectangle 36"/>
          <p:cNvSpPr>
            <a:spLocks noChangeArrowheads="1"/>
          </p:cNvSpPr>
          <p:nvPr/>
        </p:nvSpPr>
        <p:spPr bwMode="auto">
          <a:xfrm>
            <a:off x="6183313" y="3690938"/>
            <a:ext cx="620712" cy="1200150"/>
          </a:xfrm>
          <a:prstGeom prst="rect">
            <a:avLst/>
          </a:prstGeom>
          <a:noFill/>
          <a:ln w="9525">
            <a:noFill/>
            <a:miter lim="800000"/>
            <a:headEnd/>
            <a:tailEnd/>
          </a:ln>
        </p:spPr>
        <p:txBody>
          <a:bodyPr>
            <a:prstTxWarp prst="textNoShape">
              <a:avLst/>
            </a:prstTxWarp>
            <a:spAutoFit/>
          </a:bodyPr>
          <a:lstStyle/>
          <a:p>
            <a:pPr defTabSz="457200"/>
            <a:r>
              <a:rPr lang="en-US" sz="7200">
                <a:solidFill>
                  <a:srgbClr val="808080"/>
                </a:solidFill>
                <a:latin typeface="Arial"/>
              </a:rPr>
              <a:t>.</a:t>
            </a:r>
            <a:r>
              <a:rPr lang="en-US">
                <a:solidFill>
                  <a:srgbClr val="FFFFFF"/>
                </a:solidFill>
                <a:latin typeface="Arial"/>
              </a:rPr>
              <a:t> </a:t>
            </a:r>
          </a:p>
        </p:txBody>
      </p:sp>
      <p:sp>
        <p:nvSpPr>
          <p:cNvPr id="35852" name="Rectangle 37"/>
          <p:cNvSpPr>
            <a:spLocks noChangeArrowheads="1"/>
          </p:cNvSpPr>
          <p:nvPr/>
        </p:nvSpPr>
        <p:spPr bwMode="auto">
          <a:xfrm>
            <a:off x="7424739" y="3690938"/>
            <a:ext cx="622300" cy="1200150"/>
          </a:xfrm>
          <a:prstGeom prst="rect">
            <a:avLst/>
          </a:prstGeom>
          <a:noFill/>
          <a:ln w="9525">
            <a:noFill/>
            <a:miter lim="800000"/>
            <a:headEnd/>
            <a:tailEnd/>
          </a:ln>
        </p:spPr>
        <p:txBody>
          <a:bodyPr>
            <a:prstTxWarp prst="textNoShape">
              <a:avLst/>
            </a:prstTxWarp>
            <a:spAutoFit/>
          </a:bodyPr>
          <a:lstStyle/>
          <a:p>
            <a:pPr defTabSz="457200"/>
            <a:r>
              <a:rPr lang="en-US" sz="7200">
                <a:solidFill>
                  <a:srgbClr val="808080"/>
                </a:solidFill>
                <a:latin typeface="Arial"/>
              </a:rPr>
              <a:t>.</a:t>
            </a:r>
            <a:r>
              <a:rPr lang="en-US">
                <a:solidFill>
                  <a:srgbClr val="FFFFFF"/>
                </a:solidFill>
                <a:latin typeface="Arial"/>
              </a:rPr>
              <a:t> </a:t>
            </a:r>
          </a:p>
        </p:txBody>
      </p:sp>
      <p:sp>
        <p:nvSpPr>
          <p:cNvPr id="35853" name="Rectangle 38"/>
          <p:cNvSpPr>
            <a:spLocks noChangeArrowheads="1"/>
          </p:cNvSpPr>
          <p:nvPr/>
        </p:nvSpPr>
        <p:spPr bwMode="auto">
          <a:xfrm>
            <a:off x="6804150" y="3690938"/>
            <a:ext cx="620713" cy="1200150"/>
          </a:xfrm>
          <a:prstGeom prst="rect">
            <a:avLst/>
          </a:prstGeom>
          <a:noFill/>
          <a:ln w="9525">
            <a:noFill/>
            <a:miter lim="800000"/>
            <a:headEnd/>
            <a:tailEnd/>
          </a:ln>
        </p:spPr>
        <p:txBody>
          <a:bodyPr>
            <a:prstTxWarp prst="textNoShape">
              <a:avLst/>
            </a:prstTxWarp>
            <a:spAutoFit/>
          </a:bodyPr>
          <a:lstStyle/>
          <a:p>
            <a:pPr defTabSz="457200"/>
            <a:r>
              <a:rPr lang="en-US" sz="7200">
                <a:solidFill>
                  <a:srgbClr val="808080"/>
                </a:solidFill>
                <a:latin typeface="Arial"/>
              </a:rPr>
              <a:t>.</a:t>
            </a:r>
            <a:r>
              <a:rPr lang="en-US">
                <a:solidFill>
                  <a:srgbClr val="FFFFFF"/>
                </a:solidFill>
                <a:latin typeface="Arial"/>
              </a:rPr>
              <a:t> </a:t>
            </a:r>
          </a:p>
        </p:txBody>
      </p:sp>
      <p:sp>
        <p:nvSpPr>
          <p:cNvPr id="35854" name="Rectangle 42"/>
          <p:cNvSpPr>
            <a:spLocks noChangeArrowheads="1"/>
          </p:cNvSpPr>
          <p:nvPr/>
        </p:nvSpPr>
        <p:spPr bwMode="auto">
          <a:xfrm>
            <a:off x="8047038" y="3690938"/>
            <a:ext cx="620712" cy="1200150"/>
          </a:xfrm>
          <a:prstGeom prst="rect">
            <a:avLst/>
          </a:prstGeom>
          <a:noFill/>
          <a:ln w="9525">
            <a:noFill/>
            <a:miter lim="800000"/>
            <a:headEnd/>
            <a:tailEnd/>
          </a:ln>
        </p:spPr>
        <p:txBody>
          <a:bodyPr>
            <a:prstTxWarp prst="textNoShape">
              <a:avLst/>
            </a:prstTxWarp>
            <a:spAutoFit/>
          </a:bodyPr>
          <a:lstStyle/>
          <a:p>
            <a:pPr defTabSz="457200"/>
            <a:r>
              <a:rPr lang="en-US" sz="7200">
                <a:solidFill>
                  <a:srgbClr val="808080"/>
                </a:solidFill>
                <a:latin typeface="Arial"/>
              </a:rPr>
              <a:t>.</a:t>
            </a:r>
            <a:r>
              <a:rPr lang="en-US">
                <a:solidFill>
                  <a:srgbClr val="FFFFFF"/>
                </a:solidFill>
                <a:latin typeface="Arial"/>
              </a:rPr>
              <a:t> </a:t>
            </a:r>
          </a:p>
        </p:txBody>
      </p:sp>
      <p:sp>
        <p:nvSpPr>
          <p:cNvPr id="35855" name="Rectangle 43"/>
          <p:cNvSpPr>
            <a:spLocks noChangeArrowheads="1"/>
          </p:cNvSpPr>
          <p:nvPr/>
        </p:nvSpPr>
        <p:spPr bwMode="auto">
          <a:xfrm>
            <a:off x="1157289" y="3686175"/>
            <a:ext cx="538162" cy="1201738"/>
          </a:xfrm>
          <a:prstGeom prst="rect">
            <a:avLst/>
          </a:prstGeom>
          <a:noFill/>
          <a:ln w="9525">
            <a:noFill/>
            <a:miter lim="800000"/>
            <a:headEnd/>
            <a:tailEnd/>
          </a:ln>
        </p:spPr>
        <p:txBody>
          <a:bodyPr>
            <a:prstTxWarp prst="textNoShape">
              <a:avLst/>
            </a:prstTxWarp>
            <a:spAutoFit/>
          </a:bodyPr>
          <a:lstStyle/>
          <a:p>
            <a:pPr defTabSz="457200"/>
            <a:r>
              <a:rPr lang="en-US" sz="7200">
                <a:solidFill>
                  <a:srgbClr val="808080"/>
                </a:solidFill>
                <a:latin typeface="Arial"/>
              </a:rPr>
              <a:t>.</a:t>
            </a:r>
            <a:r>
              <a:rPr lang="en-US">
                <a:solidFill>
                  <a:srgbClr val="FFFFFF"/>
                </a:solidFill>
                <a:latin typeface="Arial"/>
              </a:rPr>
              <a:t> </a:t>
            </a:r>
          </a:p>
        </p:txBody>
      </p:sp>
      <p:sp>
        <p:nvSpPr>
          <p:cNvPr id="35856" name="Rectangle 44"/>
          <p:cNvSpPr>
            <a:spLocks noChangeArrowheads="1"/>
          </p:cNvSpPr>
          <p:nvPr/>
        </p:nvSpPr>
        <p:spPr bwMode="auto">
          <a:xfrm>
            <a:off x="1393950" y="3690938"/>
            <a:ext cx="620713" cy="1200150"/>
          </a:xfrm>
          <a:prstGeom prst="rect">
            <a:avLst/>
          </a:prstGeom>
          <a:noFill/>
          <a:ln w="9525">
            <a:noFill/>
            <a:miter lim="800000"/>
            <a:headEnd/>
            <a:tailEnd/>
          </a:ln>
        </p:spPr>
        <p:txBody>
          <a:bodyPr>
            <a:prstTxWarp prst="textNoShape">
              <a:avLst/>
            </a:prstTxWarp>
            <a:spAutoFit/>
          </a:bodyPr>
          <a:lstStyle/>
          <a:p>
            <a:pPr defTabSz="457200"/>
            <a:r>
              <a:rPr lang="en-US" sz="7200" dirty="0">
                <a:solidFill>
                  <a:srgbClr val="0000FF"/>
                </a:solidFill>
                <a:latin typeface="Arial"/>
              </a:rPr>
              <a:t>.</a:t>
            </a:r>
            <a:r>
              <a:rPr lang="en-US" dirty="0">
                <a:solidFill>
                  <a:srgbClr val="0000FF"/>
                </a:solidFill>
                <a:latin typeface="Arial"/>
              </a:rPr>
              <a:t> </a:t>
            </a:r>
          </a:p>
        </p:txBody>
      </p:sp>
      <p:sp>
        <p:nvSpPr>
          <p:cNvPr id="35857" name="TextBox 46"/>
          <p:cNvSpPr txBox="1">
            <a:spLocks noChangeArrowheads="1"/>
          </p:cNvSpPr>
          <p:nvPr/>
        </p:nvSpPr>
        <p:spPr bwMode="auto">
          <a:xfrm>
            <a:off x="125" y="4705350"/>
            <a:ext cx="860425" cy="369888"/>
          </a:xfrm>
          <a:prstGeom prst="rect">
            <a:avLst/>
          </a:prstGeom>
          <a:noFill/>
          <a:ln w="9525">
            <a:noFill/>
            <a:miter lim="800000"/>
            <a:headEnd/>
            <a:tailEnd/>
          </a:ln>
        </p:spPr>
        <p:txBody>
          <a:bodyPr>
            <a:prstTxWarp prst="textNoShape">
              <a:avLst/>
            </a:prstTxWarp>
            <a:spAutoFit/>
          </a:bodyPr>
          <a:lstStyle/>
          <a:p>
            <a:pPr defTabSz="457200"/>
            <a:r>
              <a:rPr lang="en-US" b="1">
                <a:solidFill>
                  <a:srgbClr val="808080"/>
                </a:solidFill>
                <a:latin typeface="Arial"/>
              </a:rPr>
              <a:t>-12w</a:t>
            </a:r>
          </a:p>
        </p:txBody>
      </p:sp>
      <p:sp>
        <p:nvSpPr>
          <p:cNvPr id="35858" name="TextBox 47"/>
          <p:cNvSpPr txBox="1">
            <a:spLocks noChangeArrowheads="1"/>
          </p:cNvSpPr>
          <p:nvPr/>
        </p:nvSpPr>
        <p:spPr bwMode="auto">
          <a:xfrm>
            <a:off x="1258888" y="5151438"/>
            <a:ext cx="2493962" cy="368300"/>
          </a:xfrm>
          <a:prstGeom prst="rect">
            <a:avLst/>
          </a:prstGeom>
          <a:noFill/>
          <a:ln w="9525">
            <a:noFill/>
            <a:miter lim="800000"/>
            <a:headEnd/>
            <a:tailEnd/>
          </a:ln>
        </p:spPr>
        <p:txBody>
          <a:bodyPr>
            <a:prstTxWarp prst="textNoShape">
              <a:avLst/>
            </a:prstTxWarp>
            <a:spAutoFit/>
          </a:bodyPr>
          <a:lstStyle/>
          <a:p>
            <a:pPr defTabSz="457200"/>
            <a:r>
              <a:rPr lang="en-US" b="1" dirty="0">
                <a:solidFill>
                  <a:srgbClr val="FFFF00"/>
                </a:solidFill>
                <a:latin typeface="Arial"/>
              </a:rPr>
              <a:t>Day of Release</a:t>
            </a:r>
          </a:p>
        </p:txBody>
      </p:sp>
      <p:sp>
        <p:nvSpPr>
          <p:cNvPr id="35859" name="TextBox 49"/>
          <p:cNvSpPr txBox="1">
            <a:spLocks noChangeArrowheads="1"/>
          </p:cNvSpPr>
          <p:nvPr/>
        </p:nvSpPr>
        <p:spPr bwMode="auto">
          <a:xfrm>
            <a:off x="1097022" y="4694238"/>
            <a:ext cx="835025" cy="368300"/>
          </a:xfrm>
          <a:prstGeom prst="rect">
            <a:avLst/>
          </a:prstGeom>
          <a:noFill/>
          <a:ln w="9525">
            <a:noFill/>
            <a:miter lim="800000"/>
            <a:headEnd/>
            <a:tailEnd/>
          </a:ln>
        </p:spPr>
        <p:txBody>
          <a:bodyPr>
            <a:prstTxWarp prst="textNoShape">
              <a:avLst/>
            </a:prstTxWarp>
            <a:spAutoFit/>
          </a:bodyPr>
          <a:lstStyle/>
          <a:p>
            <a:pPr defTabSz="457200"/>
            <a:r>
              <a:rPr lang="en-US" b="1">
                <a:solidFill>
                  <a:srgbClr val="808080"/>
                </a:solidFill>
                <a:latin typeface="Arial"/>
              </a:rPr>
              <a:t>-1w</a:t>
            </a:r>
          </a:p>
        </p:txBody>
      </p:sp>
      <p:cxnSp>
        <p:nvCxnSpPr>
          <p:cNvPr id="52" name="Straight Arrow Connector 51"/>
          <p:cNvCxnSpPr/>
          <p:nvPr/>
        </p:nvCxnSpPr>
        <p:spPr>
          <a:xfrm rot="5400000">
            <a:off x="1304132" y="4926931"/>
            <a:ext cx="609600" cy="1587"/>
          </a:xfrm>
          <a:prstGeom prst="straightConnector1">
            <a:avLst/>
          </a:prstGeom>
          <a:ln w="38100">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a:off x="1321771" y="4250295"/>
            <a:ext cx="134612" cy="326946"/>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0000"/>
              </a:solidFill>
              <a:latin typeface="Arial"/>
            </a:endParaRPr>
          </a:p>
        </p:txBody>
      </p:sp>
      <p:sp>
        <p:nvSpPr>
          <p:cNvPr id="56" name="Rectangle 55"/>
          <p:cNvSpPr/>
          <p:nvPr/>
        </p:nvSpPr>
        <p:spPr>
          <a:xfrm>
            <a:off x="1964518" y="4251795"/>
            <a:ext cx="134612" cy="326946"/>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latin typeface="Arial"/>
            </a:endParaRPr>
          </a:p>
        </p:txBody>
      </p:sp>
      <p:sp>
        <p:nvSpPr>
          <p:cNvPr id="57" name="Rectangle 56"/>
          <p:cNvSpPr/>
          <p:nvPr/>
        </p:nvSpPr>
        <p:spPr>
          <a:xfrm>
            <a:off x="2630887" y="4251795"/>
            <a:ext cx="134612" cy="326946"/>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latin typeface="Arial"/>
            </a:endParaRPr>
          </a:p>
        </p:txBody>
      </p:sp>
      <p:sp>
        <p:nvSpPr>
          <p:cNvPr id="58" name="Rectangle 57"/>
          <p:cNvSpPr/>
          <p:nvPr/>
        </p:nvSpPr>
        <p:spPr>
          <a:xfrm>
            <a:off x="3286207" y="4253295"/>
            <a:ext cx="134612" cy="326946"/>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latin typeface="Arial"/>
            </a:endParaRPr>
          </a:p>
        </p:txBody>
      </p:sp>
      <p:sp>
        <p:nvSpPr>
          <p:cNvPr id="59" name="Rectangle 58"/>
          <p:cNvSpPr/>
          <p:nvPr/>
        </p:nvSpPr>
        <p:spPr>
          <a:xfrm>
            <a:off x="3903808" y="4254795"/>
            <a:ext cx="134612" cy="326946"/>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latin typeface="Arial"/>
            </a:endParaRPr>
          </a:p>
        </p:txBody>
      </p:sp>
      <p:sp>
        <p:nvSpPr>
          <p:cNvPr id="60" name="Rectangle 59"/>
          <p:cNvSpPr/>
          <p:nvPr/>
        </p:nvSpPr>
        <p:spPr>
          <a:xfrm>
            <a:off x="4496263" y="4256295"/>
            <a:ext cx="134612" cy="326946"/>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latin typeface="Arial"/>
            </a:endParaRPr>
          </a:p>
        </p:txBody>
      </p:sp>
      <p:sp>
        <p:nvSpPr>
          <p:cNvPr id="61" name="Rectangle 60"/>
          <p:cNvSpPr/>
          <p:nvPr/>
        </p:nvSpPr>
        <p:spPr>
          <a:xfrm>
            <a:off x="4497787" y="3905695"/>
            <a:ext cx="134612" cy="326946"/>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latin typeface="Arial"/>
            </a:endParaRPr>
          </a:p>
        </p:txBody>
      </p:sp>
      <p:sp>
        <p:nvSpPr>
          <p:cNvPr id="62" name="Rectangle 61"/>
          <p:cNvSpPr/>
          <p:nvPr/>
        </p:nvSpPr>
        <p:spPr>
          <a:xfrm>
            <a:off x="3908380" y="3907195"/>
            <a:ext cx="134612" cy="326946"/>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latin typeface="Arial"/>
            </a:endParaRPr>
          </a:p>
        </p:txBody>
      </p:sp>
      <p:sp>
        <p:nvSpPr>
          <p:cNvPr id="63" name="Rectangle 62"/>
          <p:cNvSpPr/>
          <p:nvPr/>
        </p:nvSpPr>
        <p:spPr>
          <a:xfrm>
            <a:off x="3281254" y="3908695"/>
            <a:ext cx="134612" cy="326946"/>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latin typeface="Arial"/>
            </a:endParaRPr>
          </a:p>
        </p:txBody>
      </p:sp>
      <p:sp>
        <p:nvSpPr>
          <p:cNvPr id="64" name="Rectangle 63"/>
          <p:cNvSpPr/>
          <p:nvPr/>
        </p:nvSpPr>
        <p:spPr>
          <a:xfrm>
            <a:off x="2642074" y="3910195"/>
            <a:ext cx="134612" cy="326946"/>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latin typeface="Arial"/>
            </a:endParaRPr>
          </a:p>
        </p:txBody>
      </p:sp>
      <p:sp>
        <p:nvSpPr>
          <p:cNvPr id="65" name="Rectangle 64"/>
          <p:cNvSpPr/>
          <p:nvPr/>
        </p:nvSpPr>
        <p:spPr>
          <a:xfrm>
            <a:off x="1964136" y="3924270"/>
            <a:ext cx="134612" cy="326946"/>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latin typeface="Arial"/>
            </a:endParaRPr>
          </a:p>
        </p:txBody>
      </p:sp>
      <p:sp>
        <p:nvSpPr>
          <p:cNvPr id="66" name="Rectangle 65"/>
          <p:cNvSpPr/>
          <p:nvPr/>
        </p:nvSpPr>
        <p:spPr>
          <a:xfrm>
            <a:off x="254209" y="4251220"/>
            <a:ext cx="134612" cy="326946"/>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normAutofit fontScale="92500" lnSpcReduction="10000"/>
          </a:bodyPr>
          <a:lstStyle/>
          <a:p>
            <a:pPr algn="ctr" defTabSz="457200">
              <a:defRPr/>
            </a:pPr>
            <a:endParaRPr lang="en-US">
              <a:solidFill>
                <a:srgbClr val="FFFFFF"/>
              </a:solidFill>
              <a:latin typeface="Arial"/>
            </a:endParaRPr>
          </a:p>
        </p:txBody>
      </p:sp>
      <p:sp>
        <p:nvSpPr>
          <p:cNvPr id="67" name="Rectangle 66"/>
          <p:cNvSpPr/>
          <p:nvPr/>
        </p:nvSpPr>
        <p:spPr>
          <a:xfrm>
            <a:off x="5115386" y="4246720"/>
            <a:ext cx="134612" cy="326946"/>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latin typeface="Arial"/>
            </a:endParaRPr>
          </a:p>
        </p:txBody>
      </p:sp>
      <p:sp>
        <p:nvSpPr>
          <p:cNvPr id="68" name="Rectangle 67"/>
          <p:cNvSpPr/>
          <p:nvPr/>
        </p:nvSpPr>
        <p:spPr>
          <a:xfrm>
            <a:off x="6334969" y="4246720"/>
            <a:ext cx="134612" cy="326946"/>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latin typeface="Arial"/>
            </a:endParaRPr>
          </a:p>
        </p:txBody>
      </p:sp>
      <p:sp>
        <p:nvSpPr>
          <p:cNvPr id="69" name="Rectangle 68"/>
          <p:cNvSpPr/>
          <p:nvPr/>
        </p:nvSpPr>
        <p:spPr>
          <a:xfrm>
            <a:off x="5707843" y="4248220"/>
            <a:ext cx="134612" cy="326946"/>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latin typeface="Arial"/>
            </a:endParaRPr>
          </a:p>
        </p:txBody>
      </p:sp>
      <p:sp>
        <p:nvSpPr>
          <p:cNvPr id="70" name="Rectangle 69"/>
          <p:cNvSpPr/>
          <p:nvPr/>
        </p:nvSpPr>
        <p:spPr>
          <a:xfrm>
            <a:off x="6952570" y="4248220"/>
            <a:ext cx="134612" cy="326946"/>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latin typeface="Arial"/>
            </a:endParaRPr>
          </a:p>
        </p:txBody>
      </p:sp>
      <p:sp>
        <p:nvSpPr>
          <p:cNvPr id="71" name="Rectangle 70"/>
          <p:cNvSpPr/>
          <p:nvPr/>
        </p:nvSpPr>
        <p:spPr>
          <a:xfrm>
            <a:off x="7568647" y="4248220"/>
            <a:ext cx="134612" cy="326946"/>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latin typeface="Arial"/>
            </a:endParaRPr>
          </a:p>
        </p:txBody>
      </p:sp>
      <p:sp>
        <p:nvSpPr>
          <p:cNvPr id="72" name="Rectangle 71"/>
          <p:cNvSpPr/>
          <p:nvPr/>
        </p:nvSpPr>
        <p:spPr>
          <a:xfrm>
            <a:off x="8197297" y="4248220"/>
            <a:ext cx="134612" cy="326946"/>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latin typeface="Arial"/>
            </a:endParaRPr>
          </a:p>
        </p:txBody>
      </p:sp>
      <p:sp>
        <p:nvSpPr>
          <p:cNvPr id="73" name="Rectangle 72"/>
          <p:cNvSpPr/>
          <p:nvPr/>
        </p:nvSpPr>
        <p:spPr>
          <a:xfrm>
            <a:off x="1324436" y="3913195"/>
            <a:ext cx="134612" cy="326946"/>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latin typeface="Arial"/>
            </a:endParaRPr>
          </a:p>
        </p:txBody>
      </p:sp>
      <p:sp>
        <p:nvSpPr>
          <p:cNvPr id="35918" name="TextBox 73"/>
          <p:cNvSpPr txBox="1">
            <a:spLocks noChangeArrowheads="1"/>
          </p:cNvSpPr>
          <p:nvPr/>
        </p:nvSpPr>
        <p:spPr bwMode="auto">
          <a:xfrm>
            <a:off x="1752725" y="4695825"/>
            <a:ext cx="835025" cy="368300"/>
          </a:xfrm>
          <a:prstGeom prst="rect">
            <a:avLst/>
          </a:prstGeom>
          <a:noFill/>
          <a:ln w="9525">
            <a:noFill/>
            <a:miter lim="800000"/>
            <a:headEnd/>
            <a:tailEnd/>
          </a:ln>
        </p:spPr>
        <p:txBody>
          <a:bodyPr>
            <a:prstTxWarp prst="textNoShape">
              <a:avLst/>
            </a:prstTxWarp>
            <a:spAutoFit/>
          </a:bodyPr>
          <a:lstStyle/>
          <a:p>
            <a:pPr defTabSz="457200"/>
            <a:r>
              <a:rPr lang="en-US" b="1">
                <a:solidFill>
                  <a:srgbClr val="808080"/>
                </a:solidFill>
                <a:latin typeface="Arial"/>
              </a:rPr>
              <a:t>  1m</a:t>
            </a:r>
          </a:p>
        </p:txBody>
      </p:sp>
      <p:sp>
        <p:nvSpPr>
          <p:cNvPr id="35919" name="TextBox 74"/>
          <p:cNvSpPr txBox="1">
            <a:spLocks noChangeArrowheads="1"/>
          </p:cNvSpPr>
          <p:nvPr/>
        </p:nvSpPr>
        <p:spPr bwMode="auto">
          <a:xfrm>
            <a:off x="2408340" y="4695825"/>
            <a:ext cx="835025" cy="369888"/>
          </a:xfrm>
          <a:prstGeom prst="rect">
            <a:avLst/>
          </a:prstGeom>
          <a:noFill/>
          <a:ln w="9525">
            <a:noFill/>
            <a:miter lim="800000"/>
            <a:headEnd/>
            <a:tailEnd/>
          </a:ln>
        </p:spPr>
        <p:txBody>
          <a:bodyPr>
            <a:prstTxWarp prst="textNoShape">
              <a:avLst/>
            </a:prstTxWarp>
            <a:spAutoFit/>
          </a:bodyPr>
          <a:lstStyle/>
          <a:p>
            <a:pPr defTabSz="457200"/>
            <a:r>
              <a:rPr lang="en-US" b="1" dirty="0">
                <a:solidFill>
                  <a:srgbClr val="808080"/>
                </a:solidFill>
                <a:latin typeface="Arial"/>
              </a:rPr>
              <a:t>  2m</a:t>
            </a:r>
          </a:p>
        </p:txBody>
      </p:sp>
      <p:sp>
        <p:nvSpPr>
          <p:cNvPr id="35920" name="TextBox 75"/>
          <p:cNvSpPr txBox="1">
            <a:spLocks noChangeArrowheads="1"/>
          </p:cNvSpPr>
          <p:nvPr/>
        </p:nvSpPr>
        <p:spPr bwMode="auto">
          <a:xfrm>
            <a:off x="3073525" y="4694238"/>
            <a:ext cx="835025" cy="368300"/>
          </a:xfrm>
          <a:prstGeom prst="rect">
            <a:avLst/>
          </a:prstGeom>
          <a:noFill/>
          <a:ln w="9525">
            <a:noFill/>
            <a:miter lim="800000"/>
            <a:headEnd/>
            <a:tailEnd/>
          </a:ln>
        </p:spPr>
        <p:txBody>
          <a:bodyPr>
            <a:prstTxWarp prst="textNoShape">
              <a:avLst/>
            </a:prstTxWarp>
            <a:spAutoFit/>
          </a:bodyPr>
          <a:lstStyle/>
          <a:p>
            <a:pPr defTabSz="457200"/>
            <a:r>
              <a:rPr lang="en-US" b="1">
                <a:solidFill>
                  <a:srgbClr val="808080"/>
                </a:solidFill>
                <a:latin typeface="Arial"/>
              </a:rPr>
              <a:t>  3m</a:t>
            </a:r>
          </a:p>
        </p:txBody>
      </p:sp>
      <p:sp>
        <p:nvSpPr>
          <p:cNvPr id="35921" name="TextBox 76"/>
          <p:cNvSpPr txBox="1">
            <a:spLocks noChangeArrowheads="1"/>
          </p:cNvSpPr>
          <p:nvPr/>
        </p:nvSpPr>
        <p:spPr bwMode="auto">
          <a:xfrm>
            <a:off x="3694238" y="4699000"/>
            <a:ext cx="835025" cy="369888"/>
          </a:xfrm>
          <a:prstGeom prst="rect">
            <a:avLst/>
          </a:prstGeom>
          <a:noFill/>
          <a:ln w="9525">
            <a:noFill/>
            <a:miter lim="800000"/>
            <a:headEnd/>
            <a:tailEnd/>
          </a:ln>
        </p:spPr>
        <p:txBody>
          <a:bodyPr>
            <a:prstTxWarp prst="textNoShape">
              <a:avLst/>
            </a:prstTxWarp>
            <a:spAutoFit/>
          </a:bodyPr>
          <a:lstStyle/>
          <a:p>
            <a:pPr defTabSz="457200"/>
            <a:r>
              <a:rPr lang="en-US" b="1">
                <a:solidFill>
                  <a:srgbClr val="808080"/>
                </a:solidFill>
                <a:latin typeface="Arial"/>
              </a:rPr>
              <a:t>  4m</a:t>
            </a:r>
          </a:p>
        </p:txBody>
      </p:sp>
      <p:sp>
        <p:nvSpPr>
          <p:cNvPr id="35922" name="TextBox 77"/>
          <p:cNvSpPr txBox="1">
            <a:spLocks noChangeArrowheads="1"/>
          </p:cNvSpPr>
          <p:nvPr/>
        </p:nvSpPr>
        <p:spPr bwMode="auto">
          <a:xfrm>
            <a:off x="4286289" y="4713538"/>
            <a:ext cx="835025" cy="369887"/>
          </a:xfrm>
          <a:prstGeom prst="rect">
            <a:avLst/>
          </a:prstGeom>
          <a:noFill/>
          <a:ln w="9525">
            <a:noFill/>
            <a:miter lim="800000"/>
            <a:headEnd/>
            <a:tailEnd/>
          </a:ln>
        </p:spPr>
        <p:txBody>
          <a:bodyPr>
            <a:prstTxWarp prst="textNoShape">
              <a:avLst/>
            </a:prstTxWarp>
            <a:spAutoFit/>
          </a:bodyPr>
          <a:lstStyle/>
          <a:p>
            <a:pPr defTabSz="457200"/>
            <a:r>
              <a:rPr lang="en-US" b="1">
                <a:solidFill>
                  <a:srgbClr val="808080"/>
                </a:solidFill>
                <a:latin typeface="Arial"/>
              </a:rPr>
              <a:t>  5m</a:t>
            </a:r>
          </a:p>
        </p:txBody>
      </p:sp>
      <p:sp>
        <p:nvSpPr>
          <p:cNvPr id="35923" name="TextBox 78"/>
          <p:cNvSpPr txBox="1">
            <a:spLocks noChangeArrowheads="1"/>
          </p:cNvSpPr>
          <p:nvPr/>
        </p:nvSpPr>
        <p:spPr bwMode="auto">
          <a:xfrm>
            <a:off x="4903818" y="4714875"/>
            <a:ext cx="835025" cy="369888"/>
          </a:xfrm>
          <a:prstGeom prst="rect">
            <a:avLst/>
          </a:prstGeom>
          <a:noFill/>
          <a:ln w="9525">
            <a:noFill/>
            <a:miter lim="800000"/>
            <a:headEnd/>
            <a:tailEnd/>
          </a:ln>
        </p:spPr>
        <p:txBody>
          <a:bodyPr>
            <a:prstTxWarp prst="textNoShape">
              <a:avLst/>
            </a:prstTxWarp>
            <a:spAutoFit/>
          </a:bodyPr>
          <a:lstStyle/>
          <a:p>
            <a:pPr defTabSz="457200"/>
            <a:r>
              <a:rPr lang="en-US" b="1">
                <a:solidFill>
                  <a:srgbClr val="808080"/>
                </a:solidFill>
                <a:latin typeface="Arial"/>
              </a:rPr>
              <a:t>  6m</a:t>
            </a:r>
          </a:p>
        </p:txBody>
      </p:sp>
      <p:sp>
        <p:nvSpPr>
          <p:cNvPr id="80" name="Rectangle 79"/>
          <p:cNvSpPr/>
          <p:nvPr/>
        </p:nvSpPr>
        <p:spPr>
          <a:xfrm>
            <a:off x="1557229" y="4259295"/>
            <a:ext cx="134612" cy="326946"/>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latin typeface="Arial"/>
            </a:endParaRPr>
          </a:p>
        </p:txBody>
      </p:sp>
      <p:sp>
        <p:nvSpPr>
          <p:cNvPr id="81" name="Rectangle 80"/>
          <p:cNvSpPr/>
          <p:nvPr/>
        </p:nvSpPr>
        <p:spPr>
          <a:xfrm>
            <a:off x="8739460" y="4249720"/>
            <a:ext cx="134612" cy="326946"/>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latin typeface="Arial"/>
            </a:endParaRPr>
          </a:p>
        </p:txBody>
      </p:sp>
      <p:sp>
        <p:nvSpPr>
          <p:cNvPr id="85" name="Left Brace 84"/>
          <p:cNvSpPr/>
          <p:nvPr/>
        </p:nvSpPr>
        <p:spPr>
          <a:xfrm rot="16200000">
            <a:off x="2976356" y="3974307"/>
            <a:ext cx="487363" cy="3790950"/>
          </a:xfrm>
          <a:prstGeom prst="leftBrace">
            <a:avLst>
              <a:gd name="adj1" fmla="val 181689"/>
              <a:gd name="adj2" fmla="val 47720"/>
            </a:avLst>
          </a:prstGeom>
          <a:ln w="38100" cmpd="sng"/>
        </p:spPr>
        <p:style>
          <a:lnRef idx="2">
            <a:schemeClr val="accent1"/>
          </a:lnRef>
          <a:fillRef idx="0">
            <a:schemeClr val="accent1"/>
          </a:fillRef>
          <a:effectRef idx="1">
            <a:schemeClr val="accent1"/>
          </a:effectRef>
          <a:fontRef idx="minor">
            <a:schemeClr val="tx1"/>
          </a:fontRef>
        </p:style>
      </p:sp>
      <p:sp>
        <p:nvSpPr>
          <p:cNvPr id="88" name="Left Brace 87"/>
          <p:cNvSpPr/>
          <p:nvPr/>
        </p:nvSpPr>
        <p:spPr>
          <a:xfrm rot="16200000">
            <a:off x="6779447" y="4018785"/>
            <a:ext cx="487363" cy="3702242"/>
          </a:xfrm>
          <a:prstGeom prst="leftBrace">
            <a:avLst>
              <a:gd name="adj1" fmla="val 12751"/>
              <a:gd name="adj2" fmla="val 47720"/>
            </a:avLst>
          </a:prstGeom>
          <a:ln w="38100" cmpd="sng">
            <a:solidFill>
              <a:schemeClr val="bg2"/>
            </a:solidFill>
          </a:ln>
        </p:spPr>
        <p:style>
          <a:lnRef idx="2">
            <a:schemeClr val="accent1"/>
          </a:lnRef>
          <a:fillRef idx="0">
            <a:schemeClr val="accent1"/>
          </a:fillRef>
          <a:effectRef idx="1">
            <a:schemeClr val="accent1"/>
          </a:effectRef>
          <a:fontRef idx="minor">
            <a:schemeClr val="tx1"/>
          </a:fontRef>
        </p:style>
      </p:sp>
      <p:sp>
        <p:nvSpPr>
          <p:cNvPr id="35932" name="TextBox 88"/>
          <p:cNvSpPr txBox="1">
            <a:spLocks noChangeArrowheads="1"/>
          </p:cNvSpPr>
          <p:nvPr/>
        </p:nvSpPr>
        <p:spPr bwMode="auto">
          <a:xfrm>
            <a:off x="884045" y="6113463"/>
            <a:ext cx="4287838" cy="400050"/>
          </a:xfrm>
          <a:prstGeom prst="rect">
            <a:avLst/>
          </a:prstGeom>
          <a:noFill/>
          <a:ln w="9525">
            <a:noFill/>
            <a:miter lim="800000"/>
            <a:headEnd/>
            <a:tailEnd/>
          </a:ln>
        </p:spPr>
        <p:txBody>
          <a:bodyPr>
            <a:prstTxWarp prst="textNoShape">
              <a:avLst/>
            </a:prstTxWarp>
            <a:spAutoFit/>
          </a:bodyPr>
          <a:lstStyle/>
          <a:p>
            <a:pPr algn="ctr" defTabSz="457200"/>
            <a:r>
              <a:rPr lang="en-US" sz="2000" b="1" dirty="0">
                <a:solidFill>
                  <a:srgbClr val="FFFFFF"/>
                </a:solidFill>
                <a:latin typeface="Arial"/>
              </a:rPr>
              <a:t>INTERVENTION PHASE</a:t>
            </a:r>
          </a:p>
        </p:txBody>
      </p:sp>
      <p:sp>
        <p:nvSpPr>
          <p:cNvPr id="35933" name="TextBox 90"/>
          <p:cNvSpPr txBox="1">
            <a:spLocks noChangeArrowheads="1"/>
          </p:cNvSpPr>
          <p:nvPr/>
        </p:nvSpPr>
        <p:spPr bwMode="auto">
          <a:xfrm>
            <a:off x="5770563" y="6126163"/>
            <a:ext cx="4089400" cy="400050"/>
          </a:xfrm>
          <a:prstGeom prst="rect">
            <a:avLst/>
          </a:prstGeom>
          <a:noFill/>
          <a:ln w="9525">
            <a:noFill/>
            <a:miter lim="800000"/>
            <a:headEnd/>
            <a:tailEnd/>
          </a:ln>
        </p:spPr>
        <p:txBody>
          <a:bodyPr>
            <a:prstTxWarp prst="textNoShape">
              <a:avLst/>
            </a:prstTxWarp>
            <a:spAutoFit/>
          </a:bodyPr>
          <a:lstStyle/>
          <a:p>
            <a:pPr defTabSz="457200"/>
            <a:r>
              <a:rPr lang="en-US" sz="2000" b="1" dirty="0">
                <a:solidFill>
                  <a:srgbClr val="FFFFFF"/>
                </a:solidFill>
                <a:latin typeface="Arial"/>
              </a:rPr>
              <a:t>FOLLOW-UP PHASE</a:t>
            </a:r>
          </a:p>
        </p:txBody>
      </p:sp>
      <p:sp>
        <p:nvSpPr>
          <p:cNvPr id="35934" name="Rectangle 81"/>
          <p:cNvSpPr>
            <a:spLocks noChangeArrowheads="1"/>
          </p:cNvSpPr>
          <p:nvPr/>
        </p:nvSpPr>
        <p:spPr bwMode="auto">
          <a:xfrm>
            <a:off x="8588376" y="3705225"/>
            <a:ext cx="622300" cy="1200150"/>
          </a:xfrm>
          <a:prstGeom prst="rect">
            <a:avLst/>
          </a:prstGeom>
          <a:noFill/>
          <a:ln w="9525">
            <a:noFill/>
            <a:miter lim="800000"/>
            <a:headEnd/>
            <a:tailEnd/>
          </a:ln>
        </p:spPr>
        <p:txBody>
          <a:bodyPr>
            <a:prstTxWarp prst="textNoShape">
              <a:avLst/>
            </a:prstTxWarp>
            <a:spAutoFit/>
          </a:bodyPr>
          <a:lstStyle/>
          <a:p>
            <a:pPr defTabSz="457200"/>
            <a:r>
              <a:rPr lang="en-US" sz="7200">
                <a:solidFill>
                  <a:srgbClr val="808080"/>
                </a:solidFill>
                <a:latin typeface="Arial"/>
              </a:rPr>
              <a:t>.</a:t>
            </a:r>
            <a:r>
              <a:rPr lang="en-US">
                <a:solidFill>
                  <a:srgbClr val="FFFFFF"/>
                </a:solidFill>
                <a:latin typeface="Arial"/>
              </a:rPr>
              <a:t> </a:t>
            </a:r>
          </a:p>
        </p:txBody>
      </p:sp>
      <p:sp>
        <p:nvSpPr>
          <p:cNvPr id="35935" name="TextBox 91"/>
          <p:cNvSpPr txBox="1">
            <a:spLocks noChangeArrowheads="1"/>
          </p:cNvSpPr>
          <p:nvPr/>
        </p:nvSpPr>
        <p:spPr bwMode="auto">
          <a:xfrm>
            <a:off x="5445250" y="4716713"/>
            <a:ext cx="835025" cy="369887"/>
          </a:xfrm>
          <a:prstGeom prst="rect">
            <a:avLst/>
          </a:prstGeom>
          <a:noFill/>
          <a:ln w="9525">
            <a:noFill/>
            <a:miter lim="800000"/>
            <a:headEnd/>
            <a:tailEnd/>
          </a:ln>
        </p:spPr>
        <p:txBody>
          <a:bodyPr>
            <a:prstTxWarp prst="textNoShape">
              <a:avLst/>
            </a:prstTxWarp>
            <a:spAutoFit/>
          </a:bodyPr>
          <a:lstStyle/>
          <a:p>
            <a:pPr defTabSz="457200"/>
            <a:r>
              <a:rPr lang="en-US" b="1">
                <a:solidFill>
                  <a:srgbClr val="808080"/>
                </a:solidFill>
                <a:latin typeface="Arial"/>
              </a:rPr>
              <a:t>  7m</a:t>
            </a:r>
          </a:p>
        </p:txBody>
      </p:sp>
      <p:sp>
        <p:nvSpPr>
          <p:cNvPr id="97" name="Rectangle 96"/>
          <p:cNvSpPr/>
          <p:nvPr/>
        </p:nvSpPr>
        <p:spPr>
          <a:xfrm>
            <a:off x="4227347" y="1683775"/>
            <a:ext cx="226761" cy="504837"/>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latin typeface="Arial"/>
            </a:endParaRPr>
          </a:p>
        </p:txBody>
      </p:sp>
      <p:sp>
        <p:nvSpPr>
          <p:cNvPr id="99" name="Rectangle 98"/>
          <p:cNvSpPr/>
          <p:nvPr/>
        </p:nvSpPr>
        <p:spPr>
          <a:xfrm>
            <a:off x="388820" y="1683775"/>
            <a:ext cx="226761" cy="504837"/>
          </a:xfrm>
          <a:prstGeom prst="rect">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0000"/>
              </a:solidFill>
              <a:latin typeface="Arial"/>
            </a:endParaRPr>
          </a:p>
        </p:txBody>
      </p:sp>
      <p:sp>
        <p:nvSpPr>
          <p:cNvPr id="100" name="Rectangle 99"/>
          <p:cNvSpPr/>
          <p:nvPr/>
        </p:nvSpPr>
        <p:spPr>
          <a:xfrm>
            <a:off x="6884390" y="1683775"/>
            <a:ext cx="226761" cy="504837"/>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latin typeface="Arial"/>
            </a:endParaRPr>
          </a:p>
        </p:txBody>
      </p:sp>
      <p:sp>
        <p:nvSpPr>
          <p:cNvPr id="35945" name="TextBox 100"/>
          <p:cNvSpPr txBox="1">
            <a:spLocks noChangeArrowheads="1"/>
          </p:cNvSpPr>
          <p:nvPr/>
        </p:nvSpPr>
        <p:spPr bwMode="auto">
          <a:xfrm>
            <a:off x="641350" y="1733551"/>
            <a:ext cx="3505200" cy="646331"/>
          </a:xfrm>
          <a:prstGeom prst="rect">
            <a:avLst/>
          </a:prstGeom>
          <a:noFill/>
          <a:ln w="9525">
            <a:noFill/>
            <a:miter lim="800000"/>
            <a:headEnd/>
            <a:tailEnd/>
          </a:ln>
        </p:spPr>
        <p:txBody>
          <a:bodyPr>
            <a:prstTxWarp prst="textNoShape">
              <a:avLst/>
            </a:prstTxWarp>
            <a:spAutoFit/>
          </a:bodyPr>
          <a:lstStyle/>
          <a:p>
            <a:pPr defTabSz="457200"/>
            <a:r>
              <a:rPr lang="en-US" dirty="0">
                <a:solidFill>
                  <a:srgbClr val="FF0000"/>
                </a:solidFill>
                <a:latin typeface="Arial"/>
              </a:rPr>
              <a:t>= IM </a:t>
            </a:r>
            <a:r>
              <a:rPr lang="en-US" dirty="0" smtClean="0">
                <a:solidFill>
                  <a:srgbClr val="FF0000"/>
                </a:solidFill>
                <a:latin typeface="Arial"/>
              </a:rPr>
              <a:t>injection </a:t>
            </a:r>
          </a:p>
          <a:p>
            <a:pPr defTabSz="457200"/>
            <a:r>
              <a:rPr lang="en-US" dirty="0" smtClean="0">
                <a:solidFill>
                  <a:srgbClr val="FFFFFF"/>
                </a:solidFill>
                <a:latin typeface="Arial"/>
              </a:rPr>
              <a:t>+ </a:t>
            </a:r>
            <a:r>
              <a:rPr lang="en-US" dirty="0" smtClean="0">
                <a:solidFill>
                  <a:srgbClr val="FF0000"/>
                </a:solidFill>
                <a:latin typeface="Arial"/>
              </a:rPr>
              <a:t>MM counseling</a:t>
            </a:r>
            <a:endParaRPr lang="en-US" dirty="0">
              <a:solidFill>
                <a:srgbClr val="FF0000"/>
              </a:solidFill>
              <a:latin typeface="Arial"/>
            </a:endParaRPr>
          </a:p>
        </p:txBody>
      </p:sp>
      <p:sp>
        <p:nvSpPr>
          <p:cNvPr id="35946" name="TextBox 102"/>
          <p:cNvSpPr txBox="1">
            <a:spLocks noChangeArrowheads="1"/>
          </p:cNvSpPr>
          <p:nvPr/>
        </p:nvSpPr>
        <p:spPr bwMode="auto">
          <a:xfrm>
            <a:off x="4476265" y="1733550"/>
            <a:ext cx="2057400" cy="369888"/>
          </a:xfrm>
          <a:prstGeom prst="rect">
            <a:avLst/>
          </a:prstGeom>
          <a:noFill/>
          <a:ln w="9525">
            <a:noFill/>
            <a:miter lim="800000"/>
            <a:headEnd/>
            <a:tailEnd/>
          </a:ln>
        </p:spPr>
        <p:txBody>
          <a:bodyPr wrap="square">
            <a:prstTxWarp prst="textNoShape">
              <a:avLst/>
            </a:prstTxWarp>
            <a:spAutoFit/>
          </a:bodyPr>
          <a:lstStyle/>
          <a:p>
            <a:pPr defTabSz="457200"/>
            <a:r>
              <a:rPr lang="en-US" dirty="0">
                <a:solidFill>
                  <a:srgbClr val="FFFFFF"/>
                </a:solidFill>
                <a:latin typeface="Arial"/>
              </a:rPr>
              <a:t>= Interview</a:t>
            </a:r>
          </a:p>
        </p:txBody>
      </p:sp>
      <p:sp>
        <p:nvSpPr>
          <p:cNvPr id="35947" name="TextBox 103"/>
          <p:cNvSpPr txBox="1">
            <a:spLocks noChangeArrowheads="1"/>
          </p:cNvSpPr>
          <p:nvPr/>
        </p:nvSpPr>
        <p:spPr bwMode="auto">
          <a:xfrm>
            <a:off x="7110413" y="1733550"/>
            <a:ext cx="1981200" cy="369888"/>
          </a:xfrm>
          <a:prstGeom prst="rect">
            <a:avLst/>
          </a:prstGeom>
          <a:noFill/>
          <a:ln w="9525">
            <a:noFill/>
            <a:miter lim="800000"/>
            <a:headEnd/>
            <a:tailEnd/>
          </a:ln>
        </p:spPr>
        <p:txBody>
          <a:bodyPr>
            <a:prstTxWarp prst="textNoShape">
              <a:avLst/>
            </a:prstTxWarp>
            <a:spAutoFit/>
          </a:bodyPr>
          <a:lstStyle/>
          <a:p>
            <a:pPr defTabSz="457200"/>
            <a:r>
              <a:rPr lang="en-US" dirty="0">
                <a:solidFill>
                  <a:srgbClr val="FFFFFF"/>
                </a:solidFill>
                <a:latin typeface="Arial"/>
              </a:rPr>
              <a:t>= Chart Review</a:t>
            </a:r>
          </a:p>
        </p:txBody>
      </p:sp>
      <p:sp>
        <p:nvSpPr>
          <p:cNvPr id="105" name="Left Brace 104"/>
          <p:cNvSpPr/>
          <p:nvPr/>
        </p:nvSpPr>
        <p:spPr>
          <a:xfrm rot="5400000">
            <a:off x="688306" y="2526632"/>
            <a:ext cx="485775" cy="1354138"/>
          </a:xfrm>
          <a:prstGeom prst="leftBrace">
            <a:avLst>
              <a:gd name="adj1" fmla="val 12751"/>
              <a:gd name="adj2" fmla="val 47720"/>
            </a:avLst>
          </a:prstGeom>
          <a:ln w="38100" cmpd="sng">
            <a:solidFill>
              <a:schemeClr val="bg2"/>
            </a:solidFill>
          </a:ln>
        </p:spPr>
        <p:style>
          <a:lnRef idx="2">
            <a:schemeClr val="accent1"/>
          </a:lnRef>
          <a:fillRef idx="0">
            <a:schemeClr val="accent1"/>
          </a:fillRef>
          <a:effectRef idx="1">
            <a:schemeClr val="accent1"/>
          </a:effectRef>
          <a:fontRef idx="minor">
            <a:schemeClr val="tx1"/>
          </a:fontRef>
        </p:style>
      </p:sp>
      <p:sp>
        <p:nvSpPr>
          <p:cNvPr id="106" name="Left Brace 105"/>
          <p:cNvSpPr/>
          <p:nvPr/>
        </p:nvSpPr>
        <p:spPr>
          <a:xfrm rot="5400000">
            <a:off x="5040397" y="-387349"/>
            <a:ext cx="485775" cy="7181850"/>
          </a:xfrm>
          <a:prstGeom prst="leftBrace">
            <a:avLst>
              <a:gd name="adj1" fmla="val 12751"/>
              <a:gd name="adj2" fmla="val 47720"/>
            </a:avLst>
          </a:prstGeom>
          <a:ln w="38100" cmpd="sng"/>
        </p:spPr>
        <p:style>
          <a:lnRef idx="2">
            <a:schemeClr val="accent1"/>
          </a:lnRef>
          <a:fillRef idx="0">
            <a:schemeClr val="accent1"/>
          </a:fillRef>
          <a:effectRef idx="1">
            <a:schemeClr val="accent1"/>
          </a:effectRef>
          <a:fontRef idx="minor">
            <a:schemeClr val="tx1"/>
          </a:fontRef>
        </p:style>
      </p:sp>
      <p:sp>
        <p:nvSpPr>
          <p:cNvPr id="35950" name="TextBox 106"/>
          <p:cNvSpPr txBox="1">
            <a:spLocks noChangeArrowheads="1"/>
          </p:cNvSpPr>
          <p:nvPr/>
        </p:nvSpPr>
        <p:spPr bwMode="auto">
          <a:xfrm>
            <a:off x="3432177" y="2560638"/>
            <a:ext cx="4287838" cy="400050"/>
          </a:xfrm>
          <a:prstGeom prst="rect">
            <a:avLst/>
          </a:prstGeom>
          <a:noFill/>
          <a:ln w="9525">
            <a:noFill/>
            <a:miter lim="800000"/>
            <a:headEnd/>
            <a:tailEnd/>
          </a:ln>
        </p:spPr>
        <p:txBody>
          <a:bodyPr>
            <a:prstTxWarp prst="textNoShape">
              <a:avLst/>
            </a:prstTxWarp>
            <a:spAutoFit/>
          </a:bodyPr>
          <a:lstStyle/>
          <a:p>
            <a:pPr algn="ctr" defTabSz="457200"/>
            <a:r>
              <a:rPr lang="en-US" sz="2000" b="1" dirty="0">
                <a:solidFill>
                  <a:srgbClr val="FFFFFF"/>
                </a:solidFill>
                <a:latin typeface="Arial"/>
              </a:rPr>
              <a:t>AFTER RELEASE</a:t>
            </a:r>
          </a:p>
        </p:txBody>
      </p:sp>
      <p:sp>
        <p:nvSpPr>
          <p:cNvPr id="35951" name="TextBox 107"/>
          <p:cNvSpPr txBox="1">
            <a:spLocks noChangeArrowheads="1"/>
          </p:cNvSpPr>
          <p:nvPr/>
        </p:nvSpPr>
        <p:spPr bwMode="auto">
          <a:xfrm>
            <a:off x="1" y="2622550"/>
            <a:ext cx="2098748" cy="338138"/>
          </a:xfrm>
          <a:prstGeom prst="rect">
            <a:avLst/>
          </a:prstGeom>
          <a:noFill/>
          <a:ln w="9525">
            <a:noFill/>
            <a:miter lim="800000"/>
            <a:headEnd/>
            <a:tailEnd/>
          </a:ln>
        </p:spPr>
        <p:txBody>
          <a:bodyPr wrap="square">
            <a:prstTxWarp prst="textNoShape">
              <a:avLst/>
            </a:prstTxWarp>
            <a:spAutoFit/>
          </a:bodyPr>
          <a:lstStyle/>
          <a:p>
            <a:pPr algn="ctr" defTabSz="457200"/>
            <a:r>
              <a:rPr lang="en-US" sz="1600" b="1" dirty="0" smtClean="0">
                <a:solidFill>
                  <a:srgbClr val="FFFFFF"/>
                </a:solidFill>
                <a:latin typeface="Arial"/>
              </a:rPr>
              <a:t>PRE-RELEASE</a:t>
            </a:r>
            <a:endParaRPr lang="en-US" sz="1600" b="1" dirty="0">
              <a:solidFill>
                <a:srgbClr val="FFFFFF"/>
              </a:solidFill>
              <a:latin typeface="Arial"/>
            </a:endParaRPr>
          </a:p>
        </p:txBody>
      </p:sp>
      <p:sp>
        <p:nvSpPr>
          <p:cNvPr id="35952" name="TextBox 108"/>
          <p:cNvSpPr txBox="1">
            <a:spLocks noChangeArrowheads="1"/>
          </p:cNvSpPr>
          <p:nvPr/>
        </p:nvSpPr>
        <p:spPr bwMode="auto">
          <a:xfrm>
            <a:off x="150813" y="4237288"/>
            <a:ext cx="709612" cy="369887"/>
          </a:xfrm>
          <a:prstGeom prst="rect">
            <a:avLst/>
          </a:prstGeom>
          <a:noFill/>
          <a:ln w="9525">
            <a:noFill/>
            <a:miter lim="800000"/>
            <a:headEnd/>
            <a:tailEnd/>
          </a:ln>
        </p:spPr>
        <p:txBody>
          <a:bodyPr>
            <a:prstTxWarp prst="textNoShape">
              <a:avLst/>
            </a:prstTxWarp>
            <a:spAutoFit/>
          </a:bodyPr>
          <a:lstStyle/>
          <a:p>
            <a:pPr defTabSz="457200"/>
            <a:r>
              <a:rPr lang="en-US">
                <a:solidFill>
                  <a:srgbClr val="333333"/>
                </a:solidFill>
                <a:latin typeface="Arial"/>
              </a:rPr>
              <a:t>B</a:t>
            </a:r>
          </a:p>
        </p:txBody>
      </p:sp>
      <p:sp>
        <p:nvSpPr>
          <p:cNvPr id="35953" name="TextBox 82"/>
          <p:cNvSpPr txBox="1">
            <a:spLocks noChangeArrowheads="1"/>
          </p:cNvSpPr>
          <p:nvPr/>
        </p:nvSpPr>
        <p:spPr bwMode="auto">
          <a:xfrm>
            <a:off x="6045325" y="4707188"/>
            <a:ext cx="835025" cy="369887"/>
          </a:xfrm>
          <a:prstGeom prst="rect">
            <a:avLst/>
          </a:prstGeom>
          <a:noFill/>
          <a:ln w="9525">
            <a:noFill/>
            <a:miter lim="800000"/>
            <a:headEnd/>
            <a:tailEnd/>
          </a:ln>
        </p:spPr>
        <p:txBody>
          <a:bodyPr>
            <a:prstTxWarp prst="textNoShape">
              <a:avLst/>
            </a:prstTxWarp>
            <a:spAutoFit/>
          </a:bodyPr>
          <a:lstStyle/>
          <a:p>
            <a:pPr defTabSz="457200"/>
            <a:r>
              <a:rPr lang="en-US" b="1">
                <a:solidFill>
                  <a:srgbClr val="808080"/>
                </a:solidFill>
                <a:latin typeface="Arial"/>
              </a:rPr>
              <a:t>  8m</a:t>
            </a:r>
          </a:p>
        </p:txBody>
      </p:sp>
      <p:sp>
        <p:nvSpPr>
          <p:cNvPr id="35954" name="TextBox 83"/>
          <p:cNvSpPr txBox="1">
            <a:spLocks noChangeArrowheads="1"/>
          </p:cNvSpPr>
          <p:nvPr/>
        </p:nvSpPr>
        <p:spPr bwMode="auto">
          <a:xfrm>
            <a:off x="6694613" y="4711700"/>
            <a:ext cx="835025" cy="369888"/>
          </a:xfrm>
          <a:prstGeom prst="rect">
            <a:avLst/>
          </a:prstGeom>
          <a:noFill/>
          <a:ln w="9525">
            <a:noFill/>
            <a:miter lim="800000"/>
            <a:headEnd/>
            <a:tailEnd/>
          </a:ln>
        </p:spPr>
        <p:txBody>
          <a:bodyPr>
            <a:prstTxWarp prst="textNoShape">
              <a:avLst/>
            </a:prstTxWarp>
            <a:spAutoFit/>
          </a:bodyPr>
          <a:lstStyle/>
          <a:p>
            <a:pPr defTabSz="457200"/>
            <a:r>
              <a:rPr lang="en-US" b="1">
                <a:solidFill>
                  <a:srgbClr val="808080"/>
                </a:solidFill>
                <a:latin typeface="Arial"/>
              </a:rPr>
              <a:t>  9m</a:t>
            </a:r>
          </a:p>
        </p:txBody>
      </p:sp>
      <p:sp>
        <p:nvSpPr>
          <p:cNvPr id="35955" name="TextBox 85"/>
          <p:cNvSpPr txBox="1">
            <a:spLocks noChangeArrowheads="1"/>
          </p:cNvSpPr>
          <p:nvPr/>
        </p:nvSpPr>
        <p:spPr bwMode="auto">
          <a:xfrm>
            <a:off x="7302625" y="4716713"/>
            <a:ext cx="835025" cy="369887"/>
          </a:xfrm>
          <a:prstGeom prst="rect">
            <a:avLst/>
          </a:prstGeom>
          <a:noFill/>
          <a:ln w="9525">
            <a:noFill/>
            <a:miter lim="800000"/>
            <a:headEnd/>
            <a:tailEnd/>
          </a:ln>
        </p:spPr>
        <p:txBody>
          <a:bodyPr>
            <a:prstTxWarp prst="textNoShape">
              <a:avLst/>
            </a:prstTxWarp>
            <a:spAutoFit/>
          </a:bodyPr>
          <a:lstStyle/>
          <a:p>
            <a:pPr defTabSz="457200"/>
            <a:r>
              <a:rPr lang="en-US" b="1">
                <a:solidFill>
                  <a:srgbClr val="808080"/>
                </a:solidFill>
                <a:latin typeface="Arial"/>
              </a:rPr>
              <a:t>  10m</a:t>
            </a:r>
          </a:p>
        </p:txBody>
      </p:sp>
      <p:sp>
        <p:nvSpPr>
          <p:cNvPr id="35956" name="TextBox 86"/>
          <p:cNvSpPr txBox="1">
            <a:spLocks noChangeArrowheads="1"/>
          </p:cNvSpPr>
          <p:nvPr/>
        </p:nvSpPr>
        <p:spPr bwMode="auto">
          <a:xfrm>
            <a:off x="7891588" y="4707188"/>
            <a:ext cx="835025" cy="369887"/>
          </a:xfrm>
          <a:prstGeom prst="rect">
            <a:avLst/>
          </a:prstGeom>
          <a:noFill/>
          <a:ln w="9525">
            <a:noFill/>
            <a:miter lim="800000"/>
            <a:headEnd/>
            <a:tailEnd/>
          </a:ln>
        </p:spPr>
        <p:txBody>
          <a:bodyPr>
            <a:prstTxWarp prst="textNoShape">
              <a:avLst/>
            </a:prstTxWarp>
            <a:spAutoFit/>
          </a:bodyPr>
          <a:lstStyle/>
          <a:p>
            <a:pPr defTabSz="457200"/>
            <a:r>
              <a:rPr lang="en-US" b="1">
                <a:solidFill>
                  <a:srgbClr val="808080"/>
                </a:solidFill>
                <a:latin typeface="Arial"/>
              </a:rPr>
              <a:t>  11m</a:t>
            </a:r>
          </a:p>
        </p:txBody>
      </p:sp>
      <p:sp>
        <p:nvSpPr>
          <p:cNvPr id="35957" name="TextBox 89"/>
          <p:cNvSpPr txBox="1">
            <a:spLocks noChangeArrowheads="1"/>
          </p:cNvSpPr>
          <p:nvPr/>
        </p:nvSpPr>
        <p:spPr bwMode="auto">
          <a:xfrm>
            <a:off x="8463088" y="4713538"/>
            <a:ext cx="835025" cy="369887"/>
          </a:xfrm>
          <a:prstGeom prst="rect">
            <a:avLst/>
          </a:prstGeom>
          <a:noFill/>
          <a:ln w="9525">
            <a:noFill/>
            <a:miter lim="800000"/>
            <a:headEnd/>
            <a:tailEnd/>
          </a:ln>
        </p:spPr>
        <p:txBody>
          <a:bodyPr>
            <a:prstTxWarp prst="textNoShape">
              <a:avLst/>
            </a:prstTxWarp>
            <a:spAutoFit/>
          </a:bodyPr>
          <a:lstStyle/>
          <a:p>
            <a:pPr defTabSz="457200"/>
            <a:r>
              <a:rPr lang="en-US" b="1">
                <a:solidFill>
                  <a:srgbClr val="808080"/>
                </a:solidFill>
                <a:latin typeface="Arial"/>
              </a:rPr>
              <a:t>  12m</a:t>
            </a:r>
          </a:p>
        </p:txBody>
      </p:sp>
    </p:spTree>
    <p:extLst>
      <p:ext uri="{BB962C8B-B14F-4D97-AF65-F5344CB8AC3E}">
        <p14:creationId xmlns:p14="http://schemas.microsoft.com/office/powerpoint/2010/main" val="1729189540"/>
      </p:ext>
    </p:extLst>
  </p:cSld>
  <p:clrMapOvr>
    <a:masterClrMapping/>
  </p:clrMapOvr>
  <mc:AlternateContent xmlns:mc="http://schemas.openxmlformats.org/markup-compatibility/2006" xmlns:p14="http://schemas.microsoft.com/office/powerpoint/2010/main">
    <mc:Choice Requires="p14">
      <p:transition spd="slow" p14:dur="2000" advTm="54187"/>
    </mc:Choice>
    <mc:Fallback xmlns="">
      <p:transition xmlns:p14="http://schemas.microsoft.com/office/powerpoint/2010/main" spd="slow" advTm="54187"/>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83235" y="-7230"/>
            <a:ext cx="8229600" cy="563562"/>
          </a:xfrm>
        </p:spPr>
        <p:txBody>
          <a:bodyPr/>
          <a:lstStyle/>
          <a:p>
            <a:r>
              <a:rPr lang="en-US" sz="3200" dirty="0" smtClean="0"/>
              <a:t>Baseline Demographics</a:t>
            </a:r>
            <a:endParaRPr lang="en-US" sz="32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898269016"/>
              </p:ext>
            </p:extLst>
          </p:nvPr>
        </p:nvGraphicFramePr>
        <p:xfrm>
          <a:off x="594586" y="736643"/>
          <a:ext cx="7918291" cy="5513070"/>
        </p:xfrm>
        <a:graphic>
          <a:graphicData uri="http://schemas.openxmlformats.org/drawingml/2006/table">
            <a:tbl>
              <a:tblPr firstRow="1" bandRow="1">
                <a:tableStyleId>{5C22544A-7EE6-4342-B048-85BDC9FD1C3A}</a:tableStyleId>
              </a:tblPr>
              <a:tblGrid>
                <a:gridCol w="3657600"/>
                <a:gridCol w="4260691"/>
              </a:tblGrid>
              <a:tr h="352425">
                <a:tc>
                  <a:txBody>
                    <a:bodyPr/>
                    <a:lstStyle/>
                    <a:p>
                      <a:pPr algn="l"/>
                      <a:r>
                        <a:rPr lang="en-US" sz="1600" dirty="0" smtClean="0">
                          <a:solidFill>
                            <a:schemeClr val="bg1">
                              <a:lumMod val="60000"/>
                              <a:lumOff val="40000"/>
                            </a:schemeClr>
                          </a:solidFill>
                        </a:rPr>
                        <a:t>Demographic</a:t>
                      </a:r>
                      <a:endParaRPr lang="en-US" sz="1600" dirty="0">
                        <a:solidFill>
                          <a:schemeClr val="bg1">
                            <a:lumMod val="60000"/>
                            <a:lumOff val="40000"/>
                          </a:schemeClr>
                        </a:solidFill>
                      </a:endParaRPr>
                    </a:p>
                  </a:txBody>
                  <a:tcPr>
                    <a:lnR w="12700" cap="flat" cmpd="sng" algn="ctr">
                      <a:solidFill>
                        <a:scrgbClr r="0" g="0" b="0"/>
                      </a:solidFill>
                      <a:prstDash val="solid"/>
                      <a:round/>
                      <a:headEnd type="none" w="med" len="med"/>
                      <a:tailEnd type="none" w="med" len="med"/>
                    </a:lnR>
                  </a:tcPr>
                </a:tc>
                <a:tc>
                  <a:txBody>
                    <a:bodyPr/>
                    <a:lstStyle/>
                    <a:p>
                      <a:pPr algn="ctr"/>
                      <a:r>
                        <a:rPr lang="en-US" sz="1600" dirty="0" smtClean="0">
                          <a:solidFill>
                            <a:schemeClr val="bg1">
                              <a:lumMod val="60000"/>
                              <a:lumOff val="40000"/>
                            </a:schemeClr>
                          </a:solidFill>
                        </a:rPr>
                        <a:t>N=120</a:t>
                      </a:r>
                      <a:endParaRPr lang="en-US" sz="1600" dirty="0">
                        <a:solidFill>
                          <a:schemeClr val="bg1">
                            <a:lumMod val="60000"/>
                            <a:lumOff val="40000"/>
                          </a:schemeClr>
                        </a:solidFill>
                      </a:endParaRPr>
                    </a:p>
                  </a:txBody>
                  <a:tcPr>
                    <a:lnL w="12700" cap="flat" cmpd="sng" algn="ctr">
                      <a:solidFill>
                        <a:scrgbClr r="0" g="0" b="0"/>
                      </a:solidFill>
                      <a:prstDash val="solid"/>
                      <a:round/>
                      <a:headEnd type="none" w="med" len="med"/>
                      <a:tailEnd type="none" w="med" len="med"/>
                    </a:lnL>
                  </a:tcPr>
                </a:tc>
              </a:tr>
              <a:tr h="352425">
                <a:tc>
                  <a:txBody>
                    <a:bodyPr/>
                    <a:lstStyle/>
                    <a:p>
                      <a:pPr algn="l"/>
                      <a:r>
                        <a:rPr lang="en-US" sz="1600" b="1" dirty="0" smtClean="0">
                          <a:solidFill>
                            <a:srgbClr val="000066"/>
                          </a:solidFill>
                        </a:rPr>
                        <a:t>Age (mean)</a:t>
                      </a:r>
                      <a:endParaRPr lang="en-US" sz="1600" b="1" dirty="0">
                        <a:solidFill>
                          <a:srgbClr val="000066"/>
                        </a:solidFill>
                      </a:endParaRPr>
                    </a:p>
                  </a:txBody>
                  <a:tcPr>
                    <a:lnR w="12700" cap="flat" cmpd="sng" algn="ctr">
                      <a:solidFill>
                        <a:scrgbClr r="0" g="0" b="0"/>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1600" dirty="0" smtClean="0">
                          <a:solidFill>
                            <a:srgbClr val="000066"/>
                          </a:solidFill>
                        </a:rPr>
                        <a:t>45.6 (±8.1)</a:t>
                      </a:r>
                      <a:endParaRPr lang="en-US" sz="1600" dirty="0">
                        <a:solidFill>
                          <a:srgbClr val="000066"/>
                        </a:solidFill>
                      </a:endParaRPr>
                    </a:p>
                  </a:txBody>
                  <a:tcPr>
                    <a:lnL w="12700" cap="flat" cmpd="sng" algn="ctr">
                      <a:solidFill>
                        <a:scrgbClr r="0" g="0" b="0"/>
                      </a:solidFill>
                      <a:prstDash val="solid"/>
                      <a:round/>
                      <a:headEnd type="none" w="med" len="med"/>
                      <a:tailEnd type="none" w="med" len="med"/>
                    </a:lnL>
                  </a:tcPr>
                </a:tc>
              </a:tr>
              <a:tr h="352425">
                <a:tc>
                  <a:txBody>
                    <a:bodyPr/>
                    <a:lstStyle/>
                    <a:p>
                      <a:pPr algn="l"/>
                      <a:r>
                        <a:rPr lang="en-US" sz="1600" b="1" dirty="0" smtClean="0">
                          <a:solidFill>
                            <a:srgbClr val="000066"/>
                          </a:solidFill>
                        </a:rPr>
                        <a:t>Gender</a:t>
                      </a:r>
                      <a:r>
                        <a:rPr lang="en-US" sz="1600" b="1" baseline="0" dirty="0" smtClean="0">
                          <a:solidFill>
                            <a:srgbClr val="000066"/>
                          </a:solidFill>
                        </a:rPr>
                        <a:t> (male)</a:t>
                      </a:r>
                      <a:endParaRPr lang="en-US" sz="1600" b="1" dirty="0">
                        <a:solidFill>
                          <a:srgbClr val="000066"/>
                        </a:solidFill>
                      </a:endParaRP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smtClean="0">
                          <a:solidFill>
                            <a:srgbClr val="000066"/>
                          </a:solidFill>
                        </a:rPr>
                        <a:t>81.3%</a:t>
                      </a:r>
                      <a:endParaRPr lang="en-US" sz="1600" dirty="0">
                        <a:solidFill>
                          <a:srgbClr val="000066"/>
                        </a:solidFill>
                      </a:endParaRPr>
                    </a:p>
                  </a:txBody>
                  <a:tcPr>
                    <a:lnL w="12700" cap="flat" cmpd="sng" algn="ctr">
                      <a:solidFill>
                        <a:scrgbClr r="0" g="0" b="0"/>
                      </a:solidFill>
                      <a:prstDash val="solid"/>
                      <a:round/>
                      <a:headEnd type="none" w="med" len="med"/>
                      <a:tailEnd type="none" w="med" len="med"/>
                    </a:lnL>
                  </a:tcPr>
                </a:tc>
              </a:tr>
              <a:tr h="352425">
                <a:tc>
                  <a:txBody>
                    <a:bodyPr/>
                    <a:lstStyle/>
                    <a:p>
                      <a:pPr algn="l"/>
                      <a:r>
                        <a:rPr lang="en-US" sz="1600" b="1" dirty="0" smtClean="0">
                          <a:solidFill>
                            <a:srgbClr val="000066"/>
                          </a:solidFill>
                        </a:rPr>
                        <a:t>Race/ethnicity</a:t>
                      </a:r>
                      <a:endParaRPr lang="en-US" sz="1600" b="1" dirty="0">
                        <a:solidFill>
                          <a:srgbClr val="000066"/>
                        </a:solidFill>
                      </a:endParaRPr>
                    </a:p>
                  </a:txBody>
                  <a:tcPr>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endParaRPr lang="en-US" sz="1600" dirty="0">
                        <a:solidFill>
                          <a:srgbClr val="000066"/>
                        </a:solidFill>
                      </a:endParaRPr>
                    </a:p>
                  </a:txBody>
                  <a:tcPr>
                    <a:lnL w="12700" cap="flat" cmpd="sng" algn="ctr">
                      <a:solidFill>
                        <a:scrgbClr r="0" g="0" b="0"/>
                      </a:solidFill>
                      <a:prstDash val="solid"/>
                      <a:round/>
                      <a:headEnd type="none" w="med" len="med"/>
                      <a:tailEnd type="none" w="med" len="med"/>
                    </a:lnL>
                  </a:tcPr>
                </a:tc>
              </a:tr>
              <a:tr h="352425">
                <a:tc>
                  <a:txBody>
                    <a:bodyPr/>
                    <a:lstStyle/>
                    <a:p>
                      <a:pPr algn="l"/>
                      <a:r>
                        <a:rPr lang="en-US" sz="1600" b="0" dirty="0" smtClean="0">
                          <a:solidFill>
                            <a:srgbClr val="000066"/>
                          </a:solidFill>
                        </a:rPr>
                        <a:t>          Black</a:t>
                      </a:r>
                      <a:endParaRPr lang="en-US" sz="1600" b="0" dirty="0">
                        <a:solidFill>
                          <a:srgbClr val="000066"/>
                        </a:solidFill>
                      </a:endParaRPr>
                    </a:p>
                  </a:txBody>
                  <a:tcPr>
                    <a:lnR w="12700" cap="flat" cmpd="sng" algn="ctr">
                      <a:solidFill>
                        <a:scrgbClr r="0" g="0" b="0"/>
                      </a:solidFill>
                      <a:prstDash val="solid"/>
                      <a:round/>
                      <a:headEnd type="none" w="med" len="med"/>
                      <a:tailEnd type="none" w="med" len="med"/>
                    </a:lnR>
                  </a:tcPr>
                </a:tc>
                <a:tc>
                  <a:txBody>
                    <a:bodyPr/>
                    <a:lstStyle/>
                    <a:p>
                      <a:pPr algn="ctr"/>
                      <a:r>
                        <a:rPr lang="en-US" sz="1600" b="0" dirty="0" smtClean="0">
                          <a:solidFill>
                            <a:srgbClr val="000066"/>
                          </a:solidFill>
                        </a:rPr>
                        <a:t>23.3% </a:t>
                      </a:r>
                      <a:endParaRPr lang="en-US" sz="1600" b="0" dirty="0">
                        <a:solidFill>
                          <a:srgbClr val="000066"/>
                        </a:solidFill>
                      </a:endParaRPr>
                    </a:p>
                  </a:txBody>
                  <a:tcPr>
                    <a:lnL w="12700" cap="flat" cmpd="sng" algn="ctr">
                      <a:solidFill>
                        <a:scrgbClr r="0" g="0" b="0"/>
                      </a:solidFill>
                      <a:prstDash val="solid"/>
                      <a:round/>
                      <a:headEnd type="none" w="med" len="med"/>
                      <a:tailEnd type="none" w="med" len="med"/>
                    </a:lnL>
                  </a:tcPr>
                </a:tc>
              </a:tr>
              <a:tr h="352425">
                <a:tc>
                  <a:txBody>
                    <a:bodyPr/>
                    <a:lstStyle/>
                    <a:p>
                      <a:pPr algn="l"/>
                      <a:r>
                        <a:rPr lang="en-US" sz="1600" b="0" dirty="0" smtClean="0">
                          <a:solidFill>
                            <a:srgbClr val="000066"/>
                          </a:solidFill>
                        </a:rPr>
                        <a:t>          White  </a:t>
                      </a:r>
                      <a:endParaRPr lang="en-US" sz="1600" b="0" dirty="0">
                        <a:solidFill>
                          <a:srgbClr val="000066"/>
                        </a:solidFill>
                      </a:endParaRPr>
                    </a:p>
                  </a:txBody>
                  <a:tcPr>
                    <a:lnR w="12700" cap="flat" cmpd="sng" algn="ctr">
                      <a:solidFill>
                        <a:scrgbClr r="0" g="0" b="0"/>
                      </a:solidFill>
                      <a:prstDash val="solid"/>
                      <a:round/>
                      <a:headEnd type="none" w="med" len="med"/>
                      <a:tailEnd type="none" w="med" len="med"/>
                    </a:lnR>
                  </a:tcPr>
                </a:tc>
                <a:tc>
                  <a:txBody>
                    <a:bodyPr/>
                    <a:lstStyle/>
                    <a:p>
                      <a:pPr algn="ctr"/>
                      <a:r>
                        <a:rPr lang="en-US" sz="1600" b="0" dirty="0" smtClean="0">
                          <a:solidFill>
                            <a:srgbClr val="000066"/>
                          </a:solidFill>
                        </a:rPr>
                        <a:t>12.5% </a:t>
                      </a:r>
                      <a:endParaRPr lang="en-US" sz="1600" b="0" dirty="0">
                        <a:solidFill>
                          <a:srgbClr val="000066"/>
                        </a:solidFill>
                      </a:endParaRPr>
                    </a:p>
                  </a:txBody>
                  <a:tcPr>
                    <a:lnL w="12700" cap="flat" cmpd="sng" algn="ctr">
                      <a:solidFill>
                        <a:scrgbClr r="0" g="0" b="0"/>
                      </a:solidFill>
                      <a:prstDash val="solid"/>
                      <a:round/>
                      <a:headEnd type="none" w="med" len="med"/>
                      <a:tailEnd type="none" w="med" len="med"/>
                    </a:lnL>
                  </a:tcPr>
                </a:tc>
              </a:tr>
              <a:tr h="352425">
                <a:tc>
                  <a:txBody>
                    <a:bodyPr/>
                    <a:lstStyle/>
                    <a:p>
                      <a:pPr algn="l"/>
                      <a:r>
                        <a:rPr lang="en-US" sz="1600" b="0" dirty="0" smtClean="0">
                          <a:solidFill>
                            <a:srgbClr val="000066"/>
                          </a:solidFill>
                        </a:rPr>
                        <a:t>          Hispanic</a:t>
                      </a:r>
                      <a:endParaRPr lang="en-US" sz="1600" b="0" dirty="0">
                        <a:solidFill>
                          <a:srgbClr val="000066"/>
                        </a:solidFill>
                      </a:endParaRPr>
                    </a:p>
                  </a:txBody>
                  <a:tcPr>
                    <a:lnR w="12700" cap="flat" cmpd="sng" algn="ctr">
                      <a:solidFill>
                        <a:scrgbClr r="0" g="0" b="0"/>
                      </a:solidFill>
                      <a:prstDash val="solid"/>
                      <a:round/>
                      <a:headEnd type="none" w="med" len="med"/>
                      <a:tailEnd type="none" w="med" len="med"/>
                    </a:lnR>
                  </a:tcPr>
                </a:tc>
                <a:tc>
                  <a:txBody>
                    <a:bodyPr/>
                    <a:lstStyle/>
                    <a:p>
                      <a:pPr algn="ctr"/>
                      <a:r>
                        <a:rPr lang="en-US" sz="1600" b="0" dirty="0" smtClean="0">
                          <a:solidFill>
                            <a:srgbClr val="000066"/>
                          </a:solidFill>
                        </a:rPr>
                        <a:t>64.2% </a:t>
                      </a:r>
                      <a:endParaRPr lang="en-US" sz="1600" b="0" dirty="0">
                        <a:solidFill>
                          <a:srgbClr val="000066"/>
                        </a:solidFill>
                      </a:endParaRPr>
                    </a:p>
                  </a:txBody>
                  <a:tcPr>
                    <a:lnL w="12700" cap="flat" cmpd="sng" algn="ctr">
                      <a:solidFill>
                        <a:scrgbClr r="0" g="0" b="0"/>
                      </a:solidFill>
                      <a:prstDash val="solid"/>
                      <a:round/>
                      <a:headEnd type="none" w="med" len="med"/>
                      <a:tailEnd type="none" w="med" len="med"/>
                    </a:lnL>
                  </a:tcPr>
                </a:tc>
              </a:tr>
              <a:tr h="352425">
                <a:tc>
                  <a:txBody>
                    <a:bodyPr/>
                    <a:lstStyle/>
                    <a:p>
                      <a:pPr algn="l"/>
                      <a:r>
                        <a:rPr lang="en-US" sz="1600" b="1" dirty="0" smtClean="0">
                          <a:solidFill>
                            <a:schemeClr val="bg1"/>
                          </a:solidFill>
                        </a:rPr>
                        <a:t>HCV </a:t>
                      </a:r>
                      <a:r>
                        <a:rPr lang="en-US" sz="1600" b="1" dirty="0" err="1" smtClean="0">
                          <a:solidFill>
                            <a:schemeClr val="bg1"/>
                          </a:solidFill>
                        </a:rPr>
                        <a:t>Ab</a:t>
                      </a:r>
                      <a:r>
                        <a:rPr lang="en-US" sz="1600" b="1" dirty="0" smtClean="0">
                          <a:solidFill>
                            <a:schemeClr val="bg1"/>
                          </a:solidFill>
                        </a:rPr>
                        <a:t>+ </a:t>
                      </a:r>
                      <a:endParaRPr lang="en-US" sz="1600" b="1" dirty="0">
                        <a:solidFill>
                          <a:schemeClr val="bg1"/>
                        </a:solidFill>
                      </a:endParaRPr>
                    </a:p>
                  </a:txBody>
                  <a:tcPr>
                    <a:lnR w="12700" cap="flat" cmpd="sng" algn="ctr">
                      <a:solidFill>
                        <a:scrgbClr r="0" g="0" b="0"/>
                      </a:solidFill>
                      <a:prstDash val="solid"/>
                      <a:round/>
                      <a:headEnd type="none" w="med" len="med"/>
                      <a:tailEnd type="none" w="med" len="med"/>
                    </a:lnR>
                  </a:tcPr>
                </a:tc>
                <a:tc>
                  <a:txBody>
                    <a:bodyPr/>
                    <a:lstStyle/>
                    <a:p>
                      <a:pPr algn="ctr"/>
                      <a:r>
                        <a:rPr lang="en-US" sz="1600" b="0" dirty="0" smtClean="0">
                          <a:solidFill>
                            <a:schemeClr val="bg1"/>
                          </a:solidFill>
                        </a:rPr>
                        <a:t>77.1%</a:t>
                      </a:r>
                      <a:endParaRPr lang="en-US" sz="1600" b="0" dirty="0">
                        <a:solidFill>
                          <a:schemeClr val="bg1"/>
                        </a:solidFill>
                      </a:endParaRPr>
                    </a:p>
                  </a:txBody>
                  <a:tcPr>
                    <a:lnL w="12700" cap="flat" cmpd="sng" algn="ctr">
                      <a:solidFill>
                        <a:scrgbClr r="0" g="0" b="0"/>
                      </a:solidFill>
                      <a:prstDash val="solid"/>
                      <a:round/>
                      <a:headEnd type="none" w="med" len="med"/>
                      <a:tailEnd type="none" w="med" len="med"/>
                    </a:lnL>
                  </a:tcPr>
                </a:tc>
              </a:tr>
              <a:tr h="352425">
                <a:tc>
                  <a:txBody>
                    <a:bodyPr/>
                    <a:lstStyle/>
                    <a:p>
                      <a:pPr algn="l"/>
                      <a:r>
                        <a:rPr lang="en-US" sz="1600" b="1" dirty="0" smtClean="0">
                          <a:solidFill>
                            <a:srgbClr val="000066"/>
                          </a:solidFill>
                        </a:rPr>
                        <a:t>Mean CD4</a:t>
                      </a:r>
                      <a:endParaRPr lang="en-US" sz="1600" b="1" dirty="0">
                        <a:solidFill>
                          <a:srgbClr val="000066"/>
                        </a:solidFill>
                      </a:endParaRPr>
                    </a:p>
                  </a:txBody>
                  <a:tcPr>
                    <a:lnR w="12700" cap="flat" cmpd="sng" algn="ctr">
                      <a:solidFill>
                        <a:scrgbClr r="0" g="0" b="0"/>
                      </a:solidFill>
                      <a:prstDash val="solid"/>
                      <a:round/>
                      <a:headEnd type="none" w="med" len="med"/>
                      <a:tailEnd type="none" w="med" len="med"/>
                    </a:lnR>
                  </a:tcPr>
                </a:tc>
                <a:tc>
                  <a:txBody>
                    <a:bodyPr/>
                    <a:lstStyle/>
                    <a:p>
                      <a:pPr algn="ctr"/>
                      <a:r>
                        <a:rPr lang="en-US" sz="1600" b="0" kern="1200" dirty="0" smtClean="0">
                          <a:solidFill>
                            <a:srgbClr val="000066"/>
                          </a:solidFill>
                          <a:latin typeface="+mn-lt"/>
                          <a:ea typeface="+mn-ea"/>
                          <a:cs typeface="+mn-cs"/>
                        </a:rPr>
                        <a:t>474.0 (± 254.4)</a:t>
                      </a:r>
                      <a:endParaRPr lang="en-US" sz="1600" b="0" kern="1200" dirty="0">
                        <a:solidFill>
                          <a:srgbClr val="000066"/>
                        </a:solidFill>
                        <a:latin typeface="+mn-lt"/>
                        <a:ea typeface="+mn-ea"/>
                        <a:cs typeface="+mn-cs"/>
                      </a:endParaRPr>
                    </a:p>
                  </a:txBody>
                  <a:tcPr>
                    <a:lnL w="12700" cap="flat" cmpd="sng" algn="ctr">
                      <a:solidFill>
                        <a:scrgbClr r="0" g="0" b="0"/>
                      </a:solidFill>
                      <a:prstDash val="solid"/>
                      <a:round/>
                      <a:headEnd type="none" w="med" len="med"/>
                      <a:tailEnd type="none" w="med" len="med"/>
                    </a:lnL>
                  </a:tcPr>
                </a:tc>
              </a:tr>
              <a:tr h="352425">
                <a:tc>
                  <a:txBody>
                    <a:bodyPr/>
                    <a:lstStyle/>
                    <a:p>
                      <a:pPr algn="l"/>
                      <a:r>
                        <a:rPr lang="en-US" sz="1600" b="1" dirty="0" smtClean="0">
                          <a:solidFill>
                            <a:srgbClr val="000066"/>
                          </a:solidFill>
                        </a:rPr>
                        <a:t>HIV VL &lt;50</a:t>
                      </a:r>
                      <a:r>
                        <a:rPr lang="en-US" sz="1600" b="1" baseline="0" dirty="0" smtClean="0">
                          <a:solidFill>
                            <a:srgbClr val="000066"/>
                          </a:solidFill>
                        </a:rPr>
                        <a:t>  at time of release</a:t>
                      </a:r>
                      <a:endParaRPr lang="en-US" sz="1600" b="1" dirty="0">
                        <a:solidFill>
                          <a:srgbClr val="000066"/>
                        </a:solidFill>
                      </a:endParaRPr>
                    </a:p>
                  </a:txBody>
                  <a:tcPr>
                    <a:lnR w="12700" cap="flat" cmpd="sng" algn="ctr">
                      <a:solidFill>
                        <a:scrgbClr r="0" g="0" b="0"/>
                      </a:solidFill>
                      <a:prstDash val="solid"/>
                      <a:round/>
                      <a:headEnd type="none" w="med" len="med"/>
                      <a:tailEnd type="none" w="med" len="med"/>
                    </a:lnR>
                  </a:tcPr>
                </a:tc>
                <a:tc>
                  <a:txBody>
                    <a:bodyPr/>
                    <a:lstStyle/>
                    <a:p>
                      <a:pPr algn="ctr"/>
                      <a:r>
                        <a:rPr lang="en-US" sz="1600" b="0" kern="1200" dirty="0" smtClean="0">
                          <a:solidFill>
                            <a:srgbClr val="000066"/>
                          </a:solidFill>
                          <a:latin typeface="+mn-lt"/>
                          <a:ea typeface="+mn-ea"/>
                          <a:cs typeface="+mn-cs"/>
                        </a:rPr>
                        <a:t>41.6%</a:t>
                      </a:r>
                      <a:endParaRPr lang="en-US" sz="1600" b="0" kern="1200" dirty="0">
                        <a:solidFill>
                          <a:srgbClr val="000066"/>
                        </a:solidFill>
                        <a:latin typeface="+mn-lt"/>
                        <a:ea typeface="+mn-ea"/>
                        <a:cs typeface="+mn-cs"/>
                      </a:endParaRPr>
                    </a:p>
                  </a:txBody>
                  <a:tcPr>
                    <a:lnL w="12700" cap="flat" cmpd="sng" algn="ctr">
                      <a:solidFill>
                        <a:scrgbClr r="0" g="0" b="0"/>
                      </a:solidFill>
                      <a:prstDash val="solid"/>
                      <a:round/>
                      <a:headEnd type="none" w="med" len="med"/>
                      <a:tailEnd type="none" w="med" len="med"/>
                    </a:lnL>
                  </a:tcPr>
                </a:tc>
              </a:tr>
              <a:tr h="352425">
                <a:tc>
                  <a:txBody>
                    <a:bodyPr/>
                    <a:lstStyle/>
                    <a:p>
                      <a:pPr algn="l"/>
                      <a:r>
                        <a:rPr lang="en-US" sz="1600" b="1" dirty="0" smtClean="0">
                          <a:solidFill>
                            <a:srgbClr val="000066"/>
                          </a:solidFill>
                        </a:rPr>
                        <a:t>HIV VL &lt;400 at time of release</a:t>
                      </a:r>
                      <a:endParaRPr lang="en-US" sz="1600" b="1" dirty="0">
                        <a:solidFill>
                          <a:srgbClr val="000066"/>
                        </a:solidFill>
                      </a:endParaRPr>
                    </a:p>
                  </a:txBody>
                  <a:tcPr>
                    <a:lnR w="12700" cap="flat" cmpd="sng" algn="ctr">
                      <a:solidFill>
                        <a:scrgbClr r="0" g="0" b="0"/>
                      </a:solidFill>
                      <a:prstDash val="solid"/>
                      <a:round/>
                      <a:headEnd type="none" w="med" len="med"/>
                      <a:tailEnd type="none" w="med" len="med"/>
                    </a:lnR>
                  </a:tcPr>
                </a:tc>
                <a:tc>
                  <a:txBody>
                    <a:bodyPr/>
                    <a:lstStyle/>
                    <a:p>
                      <a:pPr algn="ctr"/>
                      <a:r>
                        <a:rPr lang="en-US" sz="1600" b="0" kern="1200" dirty="0" smtClean="0">
                          <a:solidFill>
                            <a:srgbClr val="000066"/>
                          </a:solidFill>
                          <a:latin typeface="+mn-lt"/>
                          <a:ea typeface="+mn-ea"/>
                          <a:cs typeface="+mn-cs"/>
                        </a:rPr>
                        <a:t>64.4%</a:t>
                      </a:r>
                      <a:endParaRPr lang="en-US" sz="1600" b="0" kern="1200" dirty="0">
                        <a:solidFill>
                          <a:srgbClr val="000066"/>
                        </a:solidFill>
                        <a:latin typeface="+mn-lt"/>
                        <a:ea typeface="+mn-ea"/>
                        <a:cs typeface="+mn-cs"/>
                      </a:endParaRPr>
                    </a:p>
                  </a:txBody>
                  <a:tcPr>
                    <a:lnL w="12700" cap="flat" cmpd="sng" algn="ctr">
                      <a:solidFill>
                        <a:scrgbClr r="0" g="0" b="0"/>
                      </a:solidFill>
                      <a:prstDash val="solid"/>
                      <a:round/>
                      <a:headEnd type="none" w="med" len="med"/>
                      <a:tailEnd type="none" w="med" len="med"/>
                    </a:lnL>
                  </a:tcPr>
                </a:tc>
              </a:tr>
              <a:tr h="352425">
                <a:tc>
                  <a:txBody>
                    <a:bodyPr/>
                    <a:lstStyle/>
                    <a:p>
                      <a:pPr algn="l"/>
                      <a:r>
                        <a:rPr lang="en-US" sz="1600" b="1" dirty="0" smtClean="0">
                          <a:solidFill>
                            <a:srgbClr val="000066"/>
                          </a:solidFill>
                        </a:rPr>
                        <a:t>AUDIT</a:t>
                      </a:r>
                      <a:r>
                        <a:rPr lang="en-US" sz="1600" b="1" baseline="0" dirty="0" smtClean="0">
                          <a:solidFill>
                            <a:srgbClr val="000066"/>
                          </a:solidFill>
                        </a:rPr>
                        <a:t> Hazardous Drinking</a:t>
                      </a:r>
                      <a:endParaRPr lang="en-US" sz="1600" b="1" dirty="0">
                        <a:solidFill>
                          <a:srgbClr val="000066"/>
                        </a:solidFill>
                      </a:endParaRPr>
                    </a:p>
                  </a:txBody>
                  <a:tcPr>
                    <a:lnR w="12700" cap="flat" cmpd="sng" algn="ctr">
                      <a:solidFill>
                        <a:scrgbClr r="0" g="0" b="0"/>
                      </a:solidFill>
                      <a:prstDash val="solid"/>
                      <a:round/>
                      <a:headEnd type="none" w="med" len="med"/>
                      <a:tailEnd type="none" w="med" len="med"/>
                    </a:lnR>
                  </a:tcPr>
                </a:tc>
                <a:tc>
                  <a:txBody>
                    <a:bodyPr/>
                    <a:lstStyle/>
                    <a:p>
                      <a:pPr algn="ctr"/>
                      <a:r>
                        <a:rPr lang="en-US" sz="1600" b="0" kern="1200" dirty="0" smtClean="0">
                          <a:solidFill>
                            <a:srgbClr val="000066"/>
                          </a:solidFill>
                          <a:latin typeface="+mn-lt"/>
                          <a:ea typeface="+mn-ea"/>
                          <a:cs typeface="+mn-cs"/>
                        </a:rPr>
                        <a:t>29.1%</a:t>
                      </a:r>
                      <a:endParaRPr lang="en-US" sz="1600" b="0" kern="1200" dirty="0">
                        <a:solidFill>
                          <a:srgbClr val="000066"/>
                        </a:solidFill>
                        <a:latin typeface="+mn-lt"/>
                        <a:ea typeface="+mn-ea"/>
                        <a:cs typeface="+mn-cs"/>
                      </a:endParaRPr>
                    </a:p>
                  </a:txBody>
                  <a:tcPr>
                    <a:lnL w="12700" cap="flat" cmpd="sng" algn="ctr">
                      <a:solidFill>
                        <a:scrgbClr r="0" g="0" b="0"/>
                      </a:solidFill>
                      <a:prstDash val="solid"/>
                      <a:round/>
                      <a:headEnd type="none" w="med" len="med"/>
                      <a:tailEnd type="none" w="med" len="med"/>
                    </a:lnL>
                  </a:tcPr>
                </a:tc>
              </a:tr>
              <a:tr h="352425">
                <a:tc>
                  <a:txBody>
                    <a:bodyPr/>
                    <a:lstStyle/>
                    <a:p>
                      <a:pPr algn="l"/>
                      <a:r>
                        <a:rPr lang="en-US" sz="1600" b="1" dirty="0" smtClean="0">
                          <a:solidFill>
                            <a:srgbClr val="000066"/>
                          </a:solidFill>
                        </a:rPr>
                        <a:t>Homeless</a:t>
                      </a:r>
                      <a:endParaRPr lang="en-US" sz="1600" b="1" dirty="0">
                        <a:solidFill>
                          <a:srgbClr val="000066"/>
                        </a:solidFill>
                      </a:endParaRPr>
                    </a:p>
                  </a:txBody>
                  <a:tcPr>
                    <a:lnR w="12700" cap="flat" cmpd="sng" algn="ctr">
                      <a:solidFill>
                        <a:scrgbClr r="0" g="0" b="0"/>
                      </a:solidFill>
                      <a:prstDash val="solid"/>
                      <a:round/>
                      <a:headEnd type="none" w="med" len="med"/>
                      <a:tailEnd type="none" w="med" len="med"/>
                    </a:lnR>
                  </a:tcPr>
                </a:tc>
                <a:tc>
                  <a:txBody>
                    <a:bodyPr/>
                    <a:lstStyle/>
                    <a:p>
                      <a:pPr algn="ctr"/>
                      <a:r>
                        <a:rPr lang="en-US" sz="1600" b="0" dirty="0" smtClean="0">
                          <a:solidFill>
                            <a:srgbClr val="000066"/>
                          </a:solidFill>
                        </a:rPr>
                        <a:t>38.3%</a:t>
                      </a:r>
                      <a:endParaRPr lang="en-US" sz="1600" b="0" dirty="0">
                        <a:solidFill>
                          <a:srgbClr val="000066"/>
                        </a:solidFill>
                      </a:endParaRPr>
                    </a:p>
                  </a:txBody>
                  <a:tcPr>
                    <a:lnL w="12700" cap="flat" cmpd="sng" algn="ctr">
                      <a:solidFill>
                        <a:scrgbClr r="0" g="0" b="0"/>
                      </a:solidFill>
                      <a:prstDash val="solid"/>
                      <a:round/>
                      <a:headEnd type="none" w="med" len="med"/>
                      <a:tailEnd type="none" w="med" len="med"/>
                    </a:lnL>
                  </a:tcPr>
                </a:tc>
              </a:tr>
              <a:tr h="352425">
                <a:tc>
                  <a:txBody>
                    <a:bodyPr/>
                    <a:lstStyle/>
                    <a:p>
                      <a:pPr algn="l"/>
                      <a:r>
                        <a:rPr lang="en-US" sz="1600" b="1" dirty="0" smtClean="0">
                          <a:solidFill>
                            <a:srgbClr val="000066"/>
                          </a:solidFill>
                        </a:rPr>
                        <a:t>Mean Incarceration in</a:t>
                      </a:r>
                      <a:r>
                        <a:rPr lang="en-US" sz="1600" b="1" baseline="0" dirty="0" smtClean="0">
                          <a:solidFill>
                            <a:srgbClr val="000066"/>
                          </a:solidFill>
                        </a:rPr>
                        <a:t> </a:t>
                      </a:r>
                      <a:r>
                        <a:rPr lang="en-US" sz="1600" b="1" dirty="0" smtClean="0">
                          <a:solidFill>
                            <a:srgbClr val="000066"/>
                          </a:solidFill>
                        </a:rPr>
                        <a:t>months</a:t>
                      </a:r>
                      <a:r>
                        <a:rPr lang="en-US" sz="1600" b="1" baseline="0" dirty="0" smtClean="0">
                          <a:solidFill>
                            <a:srgbClr val="000066"/>
                          </a:solidFill>
                        </a:rPr>
                        <a:t> (mean)</a:t>
                      </a:r>
                      <a:r>
                        <a:rPr lang="en-US" sz="1600" b="1" dirty="0" smtClean="0">
                          <a:solidFill>
                            <a:srgbClr val="000066"/>
                          </a:solidFill>
                        </a:rPr>
                        <a:t> </a:t>
                      </a:r>
                      <a:endParaRPr lang="en-US" sz="1600" b="1" dirty="0">
                        <a:solidFill>
                          <a:srgbClr val="000066"/>
                        </a:solidFill>
                      </a:endParaRPr>
                    </a:p>
                  </a:txBody>
                  <a:tcPr>
                    <a:lnR w="12700" cap="flat" cmpd="sng" algn="ctr">
                      <a:solidFill>
                        <a:scrgbClr r="0" g="0" b="0"/>
                      </a:solidFill>
                      <a:prstDash val="solid"/>
                      <a:round/>
                      <a:headEnd type="none" w="med" len="med"/>
                      <a:tailEnd type="none" w="med" len="med"/>
                    </a:lnR>
                  </a:tcPr>
                </a:tc>
                <a:tc>
                  <a:txBody>
                    <a:bodyPr/>
                    <a:lstStyle/>
                    <a:p>
                      <a:pPr algn="ctr"/>
                      <a:r>
                        <a:rPr lang="en-US" sz="1600" b="0" dirty="0" smtClean="0">
                          <a:solidFill>
                            <a:srgbClr val="000066"/>
                          </a:solidFill>
                        </a:rPr>
                        <a:t>9.5 (</a:t>
                      </a:r>
                      <a:r>
                        <a:rPr lang="en-US" sz="1600" b="0" kern="1200" dirty="0" smtClean="0">
                          <a:solidFill>
                            <a:srgbClr val="000066"/>
                          </a:solidFill>
                          <a:latin typeface="+mn-lt"/>
                          <a:ea typeface="+mn-ea"/>
                          <a:cs typeface="+mn-cs"/>
                        </a:rPr>
                        <a:t>±</a:t>
                      </a:r>
                      <a:r>
                        <a:rPr lang="en-US" sz="1600" b="0" dirty="0" smtClean="0">
                          <a:solidFill>
                            <a:srgbClr val="000066"/>
                          </a:solidFill>
                        </a:rPr>
                        <a:t> 10.6)</a:t>
                      </a:r>
                      <a:endParaRPr lang="en-US" sz="1600" b="0" dirty="0">
                        <a:solidFill>
                          <a:srgbClr val="000066"/>
                        </a:solidFill>
                      </a:endParaRPr>
                    </a:p>
                  </a:txBody>
                  <a:tcPr>
                    <a:lnL w="12700" cap="flat" cmpd="sng" algn="ctr">
                      <a:solidFill>
                        <a:scrgbClr r="0" g="0" b="0"/>
                      </a:solidFill>
                      <a:prstDash val="solid"/>
                      <a:round/>
                      <a:headEnd type="none" w="med" len="med"/>
                      <a:tailEnd type="none" w="med" len="med"/>
                    </a:lnL>
                  </a:tcPr>
                </a:tc>
              </a:tr>
              <a:tr h="352425">
                <a:tc>
                  <a:txBody>
                    <a:bodyPr/>
                    <a:lstStyle/>
                    <a:p>
                      <a:pPr algn="l"/>
                      <a:r>
                        <a:rPr lang="en-US" sz="1600" b="1" dirty="0" smtClean="0">
                          <a:solidFill>
                            <a:srgbClr val="000066"/>
                          </a:solidFill>
                        </a:rPr>
                        <a:t>Referrals from Jail</a:t>
                      </a:r>
                      <a:endParaRPr lang="en-US" sz="1600" b="1" dirty="0">
                        <a:solidFill>
                          <a:srgbClr val="000066"/>
                        </a:solidFill>
                      </a:endParaRPr>
                    </a:p>
                  </a:txBody>
                  <a:tcPr>
                    <a:lnR w="12700" cap="flat" cmpd="sng" algn="ctr">
                      <a:solidFill>
                        <a:scrgbClr r="0" g="0" b="0"/>
                      </a:solidFill>
                      <a:prstDash val="solid"/>
                      <a:round/>
                      <a:headEnd type="none" w="med" len="med"/>
                      <a:tailEnd type="none" w="med" len="med"/>
                    </a:lnR>
                  </a:tcPr>
                </a:tc>
                <a:tc>
                  <a:txBody>
                    <a:bodyPr/>
                    <a:lstStyle/>
                    <a:p>
                      <a:pPr algn="ctr"/>
                      <a:r>
                        <a:rPr lang="en-US" sz="1600" b="0" dirty="0" smtClean="0">
                          <a:solidFill>
                            <a:srgbClr val="000066"/>
                          </a:solidFill>
                        </a:rPr>
                        <a:t>69.0%</a:t>
                      </a:r>
                    </a:p>
                  </a:txBody>
                  <a:tcPr>
                    <a:lnL w="12700" cap="flat" cmpd="sng" algn="ctr">
                      <a:solidFill>
                        <a:scrgbClr r="0" g="0" b="0"/>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933545981"/>
      </p:ext>
    </p:extLst>
  </p:cSld>
  <p:clrMapOvr>
    <a:masterClrMapping/>
  </p:clrMapOvr>
  <mc:AlternateContent xmlns:mc="http://schemas.openxmlformats.org/markup-compatibility/2006" xmlns:p14="http://schemas.microsoft.com/office/powerpoint/2010/main">
    <mc:Choice Requires="p14">
      <p:transition spd="slow" p14:dur="2000" advTm="33650"/>
    </mc:Choice>
    <mc:Fallback xmlns="">
      <p:transition xmlns:p14="http://schemas.microsoft.com/office/powerpoint/2010/main" spd="slow" advTm="3365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685800" y="230440"/>
            <a:ext cx="7772400" cy="1143000"/>
          </a:xfrm>
        </p:spPr>
        <p:txBody>
          <a:bodyPr/>
          <a:lstStyle/>
          <a:p>
            <a:r>
              <a:rPr lang="en-US" dirty="0" smtClean="0"/>
              <a:t>Baseline Demographics</a:t>
            </a:r>
            <a:endParaRPr lang="en-US" dirty="0"/>
          </a:p>
        </p:txBody>
      </p:sp>
      <p:graphicFrame>
        <p:nvGraphicFramePr>
          <p:cNvPr id="18" name="Content Placeholder 17"/>
          <p:cNvGraphicFramePr>
            <a:graphicFrameLocks noGrp="1"/>
          </p:cNvGraphicFramePr>
          <p:nvPr>
            <p:ph idx="1"/>
            <p:extLst>
              <p:ext uri="{D42A27DB-BD31-4B8C-83A1-F6EECF244321}">
                <p14:modId xmlns:p14="http://schemas.microsoft.com/office/powerpoint/2010/main" val="1845189200"/>
              </p:ext>
            </p:extLst>
          </p:nvPr>
        </p:nvGraphicFramePr>
        <p:xfrm>
          <a:off x="457200" y="1417637"/>
          <a:ext cx="8229600" cy="4754880"/>
        </p:xfrm>
        <a:graphic>
          <a:graphicData uri="http://schemas.openxmlformats.org/drawingml/2006/table">
            <a:tbl>
              <a:tblPr firstRow="1" bandRow="1">
                <a:tableStyleId>{5C22544A-7EE6-4342-B048-85BDC9FD1C3A}</a:tableStyleId>
              </a:tblPr>
              <a:tblGrid>
                <a:gridCol w="800100"/>
                <a:gridCol w="4229100"/>
                <a:gridCol w="3200400"/>
              </a:tblGrid>
              <a:tr h="384943">
                <a:tc gridSpan="2">
                  <a:txBody>
                    <a:bodyPr/>
                    <a:lstStyle/>
                    <a:p>
                      <a:r>
                        <a:rPr lang="en-US" sz="2000" dirty="0" smtClean="0">
                          <a:solidFill>
                            <a:schemeClr val="bg1">
                              <a:lumMod val="60000"/>
                              <a:lumOff val="40000"/>
                            </a:schemeClr>
                          </a:solidFill>
                        </a:rPr>
                        <a:t>MINI Criteria</a:t>
                      </a:r>
                      <a:r>
                        <a:rPr lang="en-US" sz="2000" baseline="0" dirty="0" smtClean="0">
                          <a:solidFill>
                            <a:schemeClr val="bg1">
                              <a:lumMod val="60000"/>
                              <a:lumOff val="40000"/>
                            </a:schemeClr>
                          </a:solidFill>
                        </a:rPr>
                        <a:t> for Diagnosis</a:t>
                      </a:r>
                      <a:endParaRPr lang="en-US" sz="2000" dirty="0">
                        <a:solidFill>
                          <a:schemeClr val="bg1">
                            <a:lumMod val="60000"/>
                            <a:lumOff val="40000"/>
                          </a:schemeClr>
                        </a:solidFill>
                      </a:endParaRPr>
                    </a:p>
                  </a:txBody>
                  <a:tcPr/>
                </a:tc>
                <a:tc hMerge="1">
                  <a:txBody>
                    <a:bodyPr/>
                    <a:lstStyle/>
                    <a:p>
                      <a:endParaRPr lang="en-US" dirty="0"/>
                    </a:p>
                  </a:txBody>
                  <a:tcPr/>
                </a:tc>
                <a:tc>
                  <a:txBody>
                    <a:bodyPr/>
                    <a:lstStyle/>
                    <a:p>
                      <a:pPr algn="ctr"/>
                      <a:r>
                        <a:rPr lang="en-US" sz="2000" dirty="0" smtClean="0">
                          <a:solidFill>
                            <a:schemeClr val="bg1">
                              <a:lumMod val="60000"/>
                              <a:lumOff val="40000"/>
                            </a:schemeClr>
                          </a:solidFill>
                        </a:rPr>
                        <a:t> N=106</a:t>
                      </a:r>
                      <a:endParaRPr lang="en-US" sz="2000" dirty="0">
                        <a:solidFill>
                          <a:schemeClr val="bg1">
                            <a:lumMod val="60000"/>
                            <a:lumOff val="40000"/>
                          </a:schemeClr>
                        </a:solidFill>
                      </a:endParaRPr>
                    </a:p>
                  </a:txBody>
                  <a:tcPr/>
                </a:tc>
              </a:tr>
              <a:tr h="384943">
                <a:tc gridSpan="2">
                  <a:txBody>
                    <a:bodyPr/>
                    <a:lstStyle/>
                    <a:p>
                      <a:r>
                        <a:rPr lang="en-US" sz="2000" b="1" dirty="0" smtClean="0">
                          <a:solidFill>
                            <a:schemeClr val="accent6">
                              <a:lumMod val="75000"/>
                            </a:schemeClr>
                          </a:solidFill>
                        </a:rPr>
                        <a:t>Mental</a:t>
                      </a:r>
                      <a:r>
                        <a:rPr lang="en-US" sz="2000" b="1" baseline="0" dirty="0" smtClean="0">
                          <a:solidFill>
                            <a:schemeClr val="accent6">
                              <a:lumMod val="75000"/>
                            </a:schemeClr>
                          </a:solidFill>
                        </a:rPr>
                        <a:t> Disorders</a:t>
                      </a:r>
                      <a:endParaRPr lang="en-US" sz="2000" b="1" dirty="0">
                        <a:solidFill>
                          <a:schemeClr val="accent6">
                            <a:lumMod val="75000"/>
                          </a:schemeClr>
                        </a:solidFill>
                      </a:endParaRPr>
                    </a:p>
                  </a:txBody>
                  <a:tcPr/>
                </a:tc>
                <a:tc hMerge="1">
                  <a:txBody>
                    <a:bodyPr/>
                    <a:lstStyle/>
                    <a:p>
                      <a:endParaRPr lang="en-US" dirty="0"/>
                    </a:p>
                  </a:txBody>
                  <a:tcPr/>
                </a:tc>
                <a:tc>
                  <a:txBody>
                    <a:bodyPr/>
                    <a:lstStyle/>
                    <a:p>
                      <a:pPr algn="ctr"/>
                      <a:endParaRPr lang="en-US" sz="2000" dirty="0">
                        <a:solidFill>
                          <a:schemeClr val="accent6">
                            <a:lumMod val="75000"/>
                          </a:schemeClr>
                        </a:solidFill>
                      </a:endParaRPr>
                    </a:p>
                  </a:txBody>
                  <a:tcPr/>
                </a:tc>
              </a:tr>
              <a:tr h="379669">
                <a:tc gridSpan="2">
                  <a:txBody>
                    <a:bodyPr/>
                    <a:lstStyle/>
                    <a:p>
                      <a:r>
                        <a:rPr lang="en-US" sz="2000" b="1" dirty="0" smtClean="0">
                          <a:solidFill>
                            <a:schemeClr val="accent6">
                              <a:lumMod val="75000"/>
                            </a:schemeClr>
                          </a:solidFill>
                        </a:rPr>
                        <a:t>Any</a:t>
                      </a:r>
                      <a:r>
                        <a:rPr lang="en-US" sz="2000" b="1" baseline="0" dirty="0" smtClean="0">
                          <a:solidFill>
                            <a:schemeClr val="accent6">
                              <a:lumMod val="75000"/>
                            </a:schemeClr>
                          </a:solidFill>
                        </a:rPr>
                        <a:t> Mental Disorder Diagnosis</a:t>
                      </a:r>
                      <a:endParaRPr lang="en-US" sz="2000" b="1" dirty="0">
                        <a:solidFill>
                          <a:schemeClr val="accent6">
                            <a:lumMod val="75000"/>
                          </a:schemeClr>
                        </a:solidFill>
                      </a:endParaRPr>
                    </a:p>
                  </a:txBody>
                  <a:tcPr/>
                </a:tc>
                <a:tc hMerge="1">
                  <a:txBody>
                    <a:bodyPr/>
                    <a:lstStyle/>
                    <a:p>
                      <a:endParaRPr lang="en-US" dirty="0">
                        <a:solidFill>
                          <a:schemeClr val="bg1">
                            <a:lumMod val="60000"/>
                            <a:lumOff val="40000"/>
                          </a:schemeClr>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kern="1200" baseline="0" dirty="0" smtClean="0">
                          <a:solidFill>
                            <a:schemeClr val="accent6">
                              <a:lumMod val="75000"/>
                            </a:schemeClr>
                          </a:solidFill>
                          <a:latin typeface="+mn-lt"/>
                          <a:ea typeface="+mn-ea"/>
                          <a:cs typeface="+mn-cs"/>
                        </a:rPr>
                        <a:t>69.8%</a:t>
                      </a:r>
                    </a:p>
                  </a:txBody>
                  <a:tcPr/>
                </a:tc>
              </a:tr>
              <a:tr h="379669">
                <a:tc>
                  <a:txBody>
                    <a:bodyPr/>
                    <a:lstStyle/>
                    <a:p>
                      <a:endParaRPr lang="en-US" sz="2000">
                        <a:solidFill>
                          <a:schemeClr val="accent6">
                            <a:lumMod val="75000"/>
                          </a:schemeClr>
                        </a:solidFill>
                      </a:endParaRPr>
                    </a:p>
                  </a:txBody>
                  <a:tcPr/>
                </a:tc>
                <a:tc>
                  <a:txBody>
                    <a:bodyPr/>
                    <a:lstStyle/>
                    <a:p>
                      <a:r>
                        <a:rPr lang="en-US" sz="2000" dirty="0" smtClean="0">
                          <a:solidFill>
                            <a:schemeClr val="accent6">
                              <a:lumMod val="75000"/>
                            </a:schemeClr>
                          </a:solidFill>
                        </a:rPr>
                        <a:t>Major Depression</a:t>
                      </a:r>
                      <a:r>
                        <a:rPr lang="en-US" sz="2000" baseline="0" dirty="0" smtClean="0">
                          <a:solidFill>
                            <a:schemeClr val="accent6">
                              <a:lumMod val="75000"/>
                            </a:schemeClr>
                          </a:solidFill>
                        </a:rPr>
                        <a:t> Current</a:t>
                      </a:r>
                      <a:endParaRPr lang="en-US" sz="2000" dirty="0">
                        <a:solidFill>
                          <a:schemeClr val="accent6">
                            <a:lumMod val="75000"/>
                          </a:schemeClr>
                        </a:solidFill>
                      </a:endParaRPr>
                    </a:p>
                  </a:txBody>
                  <a:tcPr/>
                </a:tc>
                <a:tc>
                  <a:txBody>
                    <a:bodyPr/>
                    <a:lstStyle/>
                    <a:p>
                      <a:pPr algn="ctr"/>
                      <a:r>
                        <a:rPr lang="en-US" sz="2000" dirty="0" smtClean="0">
                          <a:solidFill>
                            <a:schemeClr val="accent6">
                              <a:lumMod val="75000"/>
                            </a:schemeClr>
                          </a:solidFill>
                        </a:rPr>
                        <a:t>37.7%</a:t>
                      </a:r>
                      <a:endParaRPr lang="en-US" sz="2000" dirty="0">
                        <a:solidFill>
                          <a:schemeClr val="accent6">
                            <a:lumMod val="75000"/>
                          </a:schemeClr>
                        </a:solidFill>
                      </a:endParaRPr>
                    </a:p>
                  </a:txBody>
                  <a:tcPr/>
                </a:tc>
              </a:tr>
              <a:tr h="379669">
                <a:tc>
                  <a:txBody>
                    <a:bodyPr/>
                    <a:lstStyle/>
                    <a:p>
                      <a:endParaRPr lang="en-US" sz="2000" dirty="0">
                        <a:solidFill>
                          <a:schemeClr val="accent6">
                            <a:lumMod val="75000"/>
                          </a:schemeClr>
                        </a:solidFill>
                      </a:endParaRPr>
                    </a:p>
                  </a:txBody>
                  <a:tcPr/>
                </a:tc>
                <a:tc>
                  <a:txBody>
                    <a:bodyPr/>
                    <a:lstStyle/>
                    <a:p>
                      <a:r>
                        <a:rPr lang="en-US" sz="2000" dirty="0" smtClean="0">
                          <a:solidFill>
                            <a:schemeClr val="accent6">
                              <a:lumMod val="75000"/>
                            </a:schemeClr>
                          </a:solidFill>
                        </a:rPr>
                        <a:t>Bipolar</a:t>
                      </a:r>
                      <a:r>
                        <a:rPr lang="en-US" sz="2000" baseline="0" dirty="0" smtClean="0">
                          <a:solidFill>
                            <a:schemeClr val="accent6">
                              <a:lumMod val="75000"/>
                            </a:schemeClr>
                          </a:solidFill>
                        </a:rPr>
                        <a:t> Disorder</a:t>
                      </a:r>
                      <a:endParaRPr lang="en-US" sz="2000" dirty="0">
                        <a:solidFill>
                          <a:schemeClr val="accent6">
                            <a:lumMod val="75000"/>
                          </a:schemeClr>
                        </a:solidFill>
                      </a:endParaRPr>
                    </a:p>
                  </a:txBody>
                  <a:tcPr/>
                </a:tc>
                <a:tc>
                  <a:txBody>
                    <a:bodyPr/>
                    <a:lstStyle/>
                    <a:p>
                      <a:pPr algn="ctr"/>
                      <a:r>
                        <a:rPr lang="en-US" sz="2000" dirty="0" smtClean="0">
                          <a:solidFill>
                            <a:schemeClr val="accent6">
                              <a:lumMod val="75000"/>
                            </a:schemeClr>
                          </a:solidFill>
                        </a:rPr>
                        <a:t>12.3%</a:t>
                      </a:r>
                      <a:endParaRPr lang="en-US" sz="2000" dirty="0">
                        <a:solidFill>
                          <a:schemeClr val="accent6">
                            <a:lumMod val="75000"/>
                          </a:schemeClr>
                        </a:solidFill>
                      </a:endParaRPr>
                    </a:p>
                  </a:txBody>
                  <a:tcPr/>
                </a:tc>
              </a:tr>
              <a:tr h="379669">
                <a:tc>
                  <a:txBody>
                    <a:bodyPr/>
                    <a:lstStyle/>
                    <a:p>
                      <a:endParaRPr lang="en-US" sz="2000">
                        <a:solidFill>
                          <a:schemeClr val="accent6">
                            <a:lumMod val="75000"/>
                          </a:schemeClr>
                        </a:solidFill>
                      </a:endParaRPr>
                    </a:p>
                  </a:txBody>
                  <a:tcPr/>
                </a:tc>
                <a:tc>
                  <a:txBody>
                    <a:bodyPr/>
                    <a:lstStyle/>
                    <a:p>
                      <a:r>
                        <a:rPr lang="en-US" sz="2000" dirty="0" smtClean="0">
                          <a:solidFill>
                            <a:schemeClr val="accent6">
                              <a:lumMod val="75000"/>
                            </a:schemeClr>
                          </a:solidFill>
                        </a:rPr>
                        <a:t>PTSD</a:t>
                      </a:r>
                      <a:endParaRPr lang="en-US" sz="2000" dirty="0">
                        <a:solidFill>
                          <a:schemeClr val="accent6">
                            <a:lumMod val="75000"/>
                          </a:schemeClr>
                        </a:solidFill>
                      </a:endParaRPr>
                    </a:p>
                  </a:txBody>
                  <a:tcPr/>
                </a:tc>
                <a:tc>
                  <a:txBody>
                    <a:bodyPr/>
                    <a:lstStyle/>
                    <a:p>
                      <a:pPr algn="ctr"/>
                      <a:r>
                        <a:rPr lang="en-US" sz="2000" dirty="0" smtClean="0">
                          <a:solidFill>
                            <a:schemeClr val="accent6">
                              <a:lumMod val="75000"/>
                            </a:schemeClr>
                          </a:solidFill>
                        </a:rPr>
                        <a:t>17.9%</a:t>
                      </a:r>
                      <a:endParaRPr lang="en-US" sz="2000" dirty="0">
                        <a:solidFill>
                          <a:schemeClr val="accent6">
                            <a:lumMod val="75000"/>
                          </a:schemeClr>
                        </a:solidFill>
                      </a:endParaRPr>
                    </a:p>
                  </a:txBody>
                  <a:tcPr/>
                </a:tc>
              </a:tr>
              <a:tr h="384943">
                <a:tc>
                  <a:txBody>
                    <a:bodyPr/>
                    <a:lstStyle/>
                    <a:p>
                      <a:endParaRPr lang="en-US" sz="2000">
                        <a:solidFill>
                          <a:schemeClr val="accent6">
                            <a:lumMod val="75000"/>
                          </a:schemeClr>
                        </a:solidFill>
                      </a:endParaRPr>
                    </a:p>
                  </a:txBody>
                  <a:tcPr/>
                </a:tc>
                <a:tc>
                  <a:txBody>
                    <a:bodyPr/>
                    <a:lstStyle/>
                    <a:p>
                      <a:r>
                        <a:rPr lang="en-US" sz="2000" dirty="0" smtClean="0">
                          <a:solidFill>
                            <a:schemeClr val="accent6">
                              <a:lumMod val="75000"/>
                            </a:schemeClr>
                          </a:solidFill>
                        </a:rPr>
                        <a:t>Generalized Anxiety</a:t>
                      </a:r>
                      <a:r>
                        <a:rPr lang="en-US" sz="2000" baseline="0" dirty="0" smtClean="0">
                          <a:solidFill>
                            <a:schemeClr val="accent6">
                              <a:lumMod val="75000"/>
                            </a:schemeClr>
                          </a:solidFill>
                        </a:rPr>
                        <a:t> Disorder</a:t>
                      </a:r>
                      <a:endParaRPr lang="en-US" sz="2000" dirty="0">
                        <a:solidFill>
                          <a:schemeClr val="accent6">
                            <a:lumMod val="75000"/>
                          </a:schemeClr>
                        </a:solidFill>
                      </a:endParaRPr>
                    </a:p>
                  </a:txBody>
                  <a:tcPr/>
                </a:tc>
                <a:tc>
                  <a:txBody>
                    <a:bodyPr/>
                    <a:lstStyle/>
                    <a:p>
                      <a:pPr algn="ctr"/>
                      <a:r>
                        <a:rPr lang="en-US" sz="2000" dirty="0" smtClean="0">
                          <a:solidFill>
                            <a:schemeClr val="accent6">
                              <a:lumMod val="75000"/>
                            </a:schemeClr>
                          </a:solidFill>
                        </a:rPr>
                        <a:t>15.1%</a:t>
                      </a:r>
                      <a:endParaRPr lang="en-US" sz="2000" dirty="0">
                        <a:solidFill>
                          <a:schemeClr val="accent6">
                            <a:lumMod val="75000"/>
                          </a:schemeClr>
                        </a:solidFill>
                      </a:endParaRPr>
                    </a:p>
                  </a:txBody>
                  <a:tcPr/>
                </a:tc>
              </a:tr>
              <a:tr h="384943">
                <a:tc gridSpan="2">
                  <a:txBody>
                    <a:bodyPr/>
                    <a:lstStyle/>
                    <a:p>
                      <a:r>
                        <a:rPr lang="en-US" sz="2000" b="1" dirty="0" smtClean="0">
                          <a:solidFill>
                            <a:schemeClr val="accent6">
                              <a:lumMod val="75000"/>
                            </a:schemeClr>
                          </a:solidFill>
                        </a:rPr>
                        <a:t>Alcohol</a:t>
                      </a:r>
                      <a:r>
                        <a:rPr lang="en-US" sz="2000" b="1" baseline="0" dirty="0" smtClean="0">
                          <a:solidFill>
                            <a:schemeClr val="accent6">
                              <a:lumMod val="75000"/>
                            </a:schemeClr>
                          </a:solidFill>
                        </a:rPr>
                        <a:t> Use Disorder</a:t>
                      </a:r>
                      <a:endParaRPr lang="en-US" sz="2000" b="1" dirty="0">
                        <a:solidFill>
                          <a:schemeClr val="accent6">
                            <a:lumMod val="75000"/>
                          </a:schemeClr>
                        </a:solidFill>
                      </a:endParaRPr>
                    </a:p>
                  </a:txBody>
                  <a:tcPr/>
                </a:tc>
                <a:tc hMerge="1">
                  <a:txBody>
                    <a:bodyPr/>
                    <a:lstStyle/>
                    <a:p>
                      <a:endParaRPr lang="en-US" dirty="0">
                        <a:solidFill>
                          <a:schemeClr val="bg1">
                            <a:lumMod val="60000"/>
                            <a:lumOff val="40000"/>
                          </a:schemeClr>
                        </a:solidFill>
                      </a:endParaRPr>
                    </a:p>
                  </a:txBody>
                  <a:tcPr/>
                </a:tc>
                <a:tc>
                  <a:txBody>
                    <a:bodyPr/>
                    <a:lstStyle/>
                    <a:p>
                      <a:pPr algn="ctr"/>
                      <a:r>
                        <a:rPr lang="en-US" sz="2000" b="1" dirty="0" smtClean="0">
                          <a:solidFill>
                            <a:schemeClr val="accent6">
                              <a:lumMod val="75000"/>
                            </a:schemeClr>
                          </a:solidFill>
                        </a:rPr>
                        <a:t>23.6%</a:t>
                      </a:r>
                      <a:endParaRPr lang="en-US" sz="2000" b="1" dirty="0">
                        <a:solidFill>
                          <a:schemeClr val="accent6">
                            <a:lumMod val="75000"/>
                          </a:schemeClr>
                        </a:solidFill>
                      </a:endParaRPr>
                    </a:p>
                  </a:txBody>
                  <a:tcPr/>
                </a:tc>
              </a:tr>
              <a:tr h="384943">
                <a:tc gridSpan="2">
                  <a:txBody>
                    <a:bodyPr/>
                    <a:lstStyle/>
                    <a:p>
                      <a:r>
                        <a:rPr lang="en-US" sz="2000" b="1" dirty="0" smtClean="0">
                          <a:solidFill>
                            <a:schemeClr val="accent6">
                              <a:lumMod val="75000"/>
                            </a:schemeClr>
                          </a:solidFill>
                        </a:rPr>
                        <a:t>Any Drug Use</a:t>
                      </a:r>
                      <a:r>
                        <a:rPr lang="en-US" sz="2000" b="1" baseline="0" dirty="0" smtClean="0">
                          <a:solidFill>
                            <a:schemeClr val="accent6">
                              <a:lumMod val="75000"/>
                            </a:schemeClr>
                          </a:solidFill>
                        </a:rPr>
                        <a:t> Disorder</a:t>
                      </a:r>
                      <a:endParaRPr lang="en-US" sz="2000" b="1" dirty="0">
                        <a:solidFill>
                          <a:schemeClr val="accent6">
                            <a:lumMod val="75000"/>
                          </a:schemeClr>
                        </a:solidFill>
                      </a:endParaRPr>
                    </a:p>
                  </a:txBody>
                  <a:tcPr/>
                </a:tc>
                <a:tc hMerge="1">
                  <a:txBody>
                    <a:bodyPr/>
                    <a:lstStyle/>
                    <a:p>
                      <a:endParaRPr lang="en-US" dirty="0">
                        <a:solidFill>
                          <a:schemeClr val="bg1">
                            <a:lumMod val="60000"/>
                            <a:lumOff val="40000"/>
                          </a:schemeClr>
                        </a:solidFill>
                      </a:endParaRPr>
                    </a:p>
                  </a:txBody>
                  <a:tcPr/>
                </a:tc>
                <a:tc>
                  <a:txBody>
                    <a:bodyPr/>
                    <a:lstStyle/>
                    <a:p>
                      <a:pPr algn="ctr"/>
                      <a:r>
                        <a:rPr lang="en-US" sz="2000" b="1" dirty="0" smtClean="0">
                          <a:solidFill>
                            <a:schemeClr val="accent6">
                              <a:lumMod val="75000"/>
                            </a:schemeClr>
                          </a:solidFill>
                        </a:rPr>
                        <a:t>93.4%</a:t>
                      </a:r>
                      <a:endParaRPr lang="en-US" sz="2000" b="1" dirty="0">
                        <a:solidFill>
                          <a:schemeClr val="accent6">
                            <a:lumMod val="75000"/>
                          </a:schemeClr>
                        </a:solidFill>
                      </a:endParaRPr>
                    </a:p>
                  </a:txBody>
                  <a:tcPr/>
                </a:tc>
              </a:tr>
              <a:tr h="384943">
                <a:tc>
                  <a:txBody>
                    <a:bodyPr/>
                    <a:lstStyle/>
                    <a:p>
                      <a:endParaRPr lang="en-US" sz="2000" dirty="0">
                        <a:solidFill>
                          <a:schemeClr val="accent6">
                            <a:lumMod val="75000"/>
                          </a:schemeClr>
                        </a:solidFill>
                      </a:endParaRPr>
                    </a:p>
                  </a:txBody>
                  <a:tcPr/>
                </a:tc>
                <a:tc>
                  <a:txBody>
                    <a:bodyPr/>
                    <a:lstStyle/>
                    <a:p>
                      <a:r>
                        <a:rPr lang="en-US" sz="2000" dirty="0" smtClean="0">
                          <a:solidFill>
                            <a:schemeClr val="accent6">
                              <a:lumMod val="75000"/>
                            </a:schemeClr>
                          </a:solidFill>
                        </a:rPr>
                        <a:t>Narcotics</a:t>
                      </a:r>
                      <a:endParaRPr lang="en-US" sz="2000" dirty="0">
                        <a:solidFill>
                          <a:schemeClr val="accent6">
                            <a:lumMod val="75000"/>
                          </a:schemeClr>
                        </a:solidFill>
                      </a:endParaRPr>
                    </a:p>
                  </a:txBody>
                  <a:tcPr/>
                </a:tc>
                <a:tc>
                  <a:txBody>
                    <a:bodyPr/>
                    <a:lstStyle/>
                    <a:p>
                      <a:pPr algn="ctr"/>
                      <a:r>
                        <a:rPr lang="en-US" sz="2000" dirty="0" smtClean="0">
                          <a:solidFill>
                            <a:schemeClr val="accent6">
                              <a:lumMod val="75000"/>
                            </a:schemeClr>
                          </a:solidFill>
                        </a:rPr>
                        <a:t>87.7%</a:t>
                      </a:r>
                      <a:endParaRPr lang="en-US" sz="2000" dirty="0">
                        <a:solidFill>
                          <a:schemeClr val="accent6">
                            <a:lumMod val="75000"/>
                          </a:schemeClr>
                        </a:solidFill>
                      </a:endParaRPr>
                    </a:p>
                  </a:txBody>
                  <a:tcPr/>
                </a:tc>
              </a:tr>
              <a:tr h="384943">
                <a:tc>
                  <a:txBody>
                    <a:bodyPr/>
                    <a:lstStyle/>
                    <a:p>
                      <a:endParaRPr lang="en-US" sz="2000">
                        <a:solidFill>
                          <a:schemeClr val="accent6">
                            <a:lumMod val="75000"/>
                          </a:schemeClr>
                        </a:solidFill>
                      </a:endParaRPr>
                    </a:p>
                  </a:txBody>
                  <a:tcPr/>
                </a:tc>
                <a:tc>
                  <a:txBody>
                    <a:bodyPr/>
                    <a:lstStyle/>
                    <a:p>
                      <a:r>
                        <a:rPr lang="en-US" sz="2000" dirty="0" smtClean="0">
                          <a:solidFill>
                            <a:schemeClr val="accent6">
                              <a:lumMod val="75000"/>
                            </a:schemeClr>
                          </a:solidFill>
                        </a:rPr>
                        <a:t>Cocaine</a:t>
                      </a:r>
                      <a:endParaRPr lang="en-US" sz="2000" dirty="0">
                        <a:solidFill>
                          <a:schemeClr val="accent6">
                            <a:lumMod val="75000"/>
                          </a:schemeClr>
                        </a:solidFill>
                      </a:endParaRPr>
                    </a:p>
                  </a:txBody>
                  <a:tcPr/>
                </a:tc>
                <a:tc>
                  <a:txBody>
                    <a:bodyPr/>
                    <a:lstStyle/>
                    <a:p>
                      <a:pPr algn="ctr"/>
                      <a:r>
                        <a:rPr lang="en-US" sz="2000" dirty="0" smtClean="0">
                          <a:solidFill>
                            <a:schemeClr val="accent6">
                              <a:lumMod val="75000"/>
                            </a:schemeClr>
                          </a:solidFill>
                        </a:rPr>
                        <a:t>77.4%</a:t>
                      </a:r>
                      <a:endParaRPr lang="en-US" sz="2000" dirty="0">
                        <a:solidFill>
                          <a:schemeClr val="accent6">
                            <a:lumMod val="75000"/>
                          </a:schemeClr>
                        </a:solidFill>
                      </a:endParaRPr>
                    </a:p>
                  </a:txBody>
                  <a:tcPr/>
                </a:tc>
              </a:tr>
              <a:tr h="384943">
                <a:tc>
                  <a:txBody>
                    <a:bodyPr/>
                    <a:lstStyle/>
                    <a:p>
                      <a:endParaRPr lang="en-US" sz="2000" dirty="0">
                        <a:solidFill>
                          <a:schemeClr val="accent6">
                            <a:lumMod val="75000"/>
                          </a:schemeClr>
                        </a:solidFill>
                      </a:endParaRPr>
                    </a:p>
                  </a:txBody>
                  <a:tcPr/>
                </a:tc>
                <a:tc>
                  <a:txBody>
                    <a:bodyPr/>
                    <a:lstStyle/>
                    <a:p>
                      <a:r>
                        <a:rPr lang="en-US" sz="2000" dirty="0" smtClean="0">
                          <a:solidFill>
                            <a:schemeClr val="accent6">
                              <a:lumMod val="75000"/>
                            </a:schemeClr>
                          </a:solidFill>
                        </a:rPr>
                        <a:t>Marijuana</a:t>
                      </a:r>
                      <a:endParaRPr lang="en-US" sz="2000" dirty="0">
                        <a:solidFill>
                          <a:schemeClr val="accent6">
                            <a:lumMod val="75000"/>
                          </a:schemeClr>
                        </a:solidFill>
                      </a:endParaRPr>
                    </a:p>
                  </a:txBody>
                  <a:tcPr/>
                </a:tc>
                <a:tc>
                  <a:txBody>
                    <a:bodyPr/>
                    <a:lstStyle/>
                    <a:p>
                      <a:pPr algn="ctr"/>
                      <a:r>
                        <a:rPr lang="en-US" sz="2000" dirty="0" smtClean="0">
                          <a:solidFill>
                            <a:schemeClr val="accent6">
                              <a:lumMod val="75000"/>
                            </a:schemeClr>
                          </a:solidFill>
                        </a:rPr>
                        <a:t>21.7%</a:t>
                      </a:r>
                      <a:endParaRPr lang="en-US" sz="2000" dirty="0">
                        <a:solidFill>
                          <a:schemeClr val="accent6">
                            <a:lumMod val="75000"/>
                          </a:schemeClr>
                        </a:solidFill>
                      </a:endParaRPr>
                    </a:p>
                  </a:txBody>
                  <a:tcPr/>
                </a:tc>
              </a:tr>
            </a:tbl>
          </a:graphicData>
        </a:graphic>
      </p:graphicFrame>
    </p:spTree>
    <p:extLst>
      <p:ext uri="{BB962C8B-B14F-4D97-AF65-F5344CB8AC3E}">
        <p14:creationId xmlns:p14="http://schemas.microsoft.com/office/powerpoint/2010/main" val="982876815"/>
      </p:ext>
    </p:extLst>
  </p:cSld>
  <p:clrMapOvr>
    <a:masterClrMapping/>
  </p:clrMapOvr>
  <mc:AlternateContent xmlns:mc="http://schemas.openxmlformats.org/markup-compatibility/2006" xmlns:p14="http://schemas.microsoft.com/office/powerpoint/2010/main">
    <mc:Choice Requires="p14">
      <p:transition spd="slow" p14:dur="2000" advTm="22724"/>
    </mc:Choice>
    <mc:Fallback xmlns="">
      <p:transition xmlns:p14="http://schemas.microsoft.com/office/powerpoint/2010/main" spd="slow" advTm="22724"/>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7838"/>
            <a:ext cx="8229600" cy="1143000"/>
          </a:xfrm>
        </p:spPr>
        <p:txBody>
          <a:bodyPr/>
          <a:lstStyle/>
          <a:p>
            <a:r>
              <a:rPr lang="en-US" dirty="0" smtClean="0"/>
              <a:t>Drug Use History Prior to Incarceration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5813138"/>
              </p:ext>
            </p:extLst>
          </p:nvPr>
        </p:nvGraphicFramePr>
        <p:xfrm>
          <a:off x="342900" y="2108200"/>
          <a:ext cx="8229600" cy="3192780"/>
        </p:xfrm>
        <a:graphic>
          <a:graphicData uri="http://schemas.openxmlformats.org/drawingml/2006/table">
            <a:tbl>
              <a:tblPr firstRow="1" bandRow="1">
                <a:tableStyleId>{5C22544A-7EE6-4342-B048-85BDC9FD1C3A}</a:tableStyleId>
              </a:tblPr>
              <a:tblGrid>
                <a:gridCol w="1638300"/>
                <a:gridCol w="3340100"/>
                <a:gridCol w="3251200"/>
              </a:tblGrid>
              <a:tr h="632460">
                <a:tc>
                  <a:txBody>
                    <a:bodyPr/>
                    <a:lstStyle/>
                    <a:p>
                      <a:r>
                        <a:rPr lang="en-US" dirty="0" smtClean="0">
                          <a:solidFill>
                            <a:schemeClr val="accent6">
                              <a:lumMod val="60000"/>
                              <a:lumOff val="40000"/>
                            </a:schemeClr>
                          </a:solidFill>
                        </a:rPr>
                        <a:t>Drug</a:t>
                      </a:r>
                      <a:endParaRPr lang="en-US" dirty="0">
                        <a:solidFill>
                          <a:schemeClr val="accent6">
                            <a:lumMod val="60000"/>
                            <a:lumOff val="40000"/>
                          </a:schemeClr>
                        </a:solidFill>
                      </a:endParaRPr>
                    </a:p>
                  </a:txBody>
                  <a:tcPr/>
                </a:tc>
                <a:tc>
                  <a:txBody>
                    <a:bodyPr/>
                    <a:lstStyle/>
                    <a:p>
                      <a:pPr algn="ctr"/>
                      <a:r>
                        <a:rPr lang="en-US" dirty="0" smtClean="0">
                          <a:solidFill>
                            <a:schemeClr val="accent6">
                              <a:lumMod val="60000"/>
                              <a:lumOff val="40000"/>
                            </a:schemeClr>
                          </a:solidFill>
                        </a:rPr>
                        <a:t>Mean</a:t>
                      </a:r>
                      <a:r>
                        <a:rPr lang="en-US" baseline="0" dirty="0" smtClean="0">
                          <a:solidFill>
                            <a:schemeClr val="accent6">
                              <a:lumMod val="60000"/>
                              <a:lumOff val="40000"/>
                            </a:schemeClr>
                          </a:solidFill>
                        </a:rPr>
                        <a:t> </a:t>
                      </a:r>
                      <a:r>
                        <a:rPr lang="en-US" baseline="0" dirty="0" smtClean="0">
                          <a:solidFill>
                            <a:srgbClr val="FF0000"/>
                          </a:solidFill>
                        </a:rPr>
                        <a:t>Years Lifetime</a:t>
                      </a:r>
                      <a:endParaRPr lang="en-US" dirty="0">
                        <a:solidFill>
                          <a:srgbClr val="FF0000"/>
                        </a:solidFill>
                      </a:endParaRPr>
                    </a:p>
                  </a:txBody>
                  <a:tcPr/>
                </a:tc>
                <a:tc>
                  <a:txBody>
                    <a:bodyPr/>
                    <a:lstStyle/>
                    <a:p>
                      <a:pPr algn="ctr"/>
                      <a:r>
                        <a:rPr lang="en-US" dirty="0" smtClean="0">
                          <a:solidFill>
                            <a:schemeClr val="accent6">
                              <a:lumMod val="60000"/>
                              <a:lumOff val="40000"/>
                            </a:schemeClr>
                          </a:solidFill>
                        </a:rPr>
                        <a:t>Mean </a:t>
                      </a:r>
                      <a:r>
                        <a:rPr lang="en-US" dirty="0" smtClean="0">
                          <a:solidFill>
                            <a:srgbClr val="008000"/>
                          </a:solidFill>
                        </a:rPr>
                        <a:t>30</a:t>
                      </a:r>
                      <a:r>
                        <a:rPr lang="en-US" baseline="0" dirty="0" smtClean="0">
                          <a:solidFill>
                            <a:srgbClr val="008000"/>
                          </a:solidFill>
                        </a:rPr>
                        <a:t> Days Prior to</a:t>
                      </a:r>
                    </a:p>
                    <a:p>
                      <a:pPr algn="ctr"/>
                      <a:r>
                        <a:rPr lang="en-US" baseline="0" dirty="0" smtClean="0">
                          <a:solidFill>
                            <a:srgbClr val="008000"/>
                          </a:solidFill>
                        </a:rPr>
                        <a:t>Incarceration</a:t>
                      </a:r>
                      <a:endParaRPr lang="en-US" dirty="0">
                        <a:solidFill>
                          <a:srgbClr val="008000"/>
                        </a:solidFill>
                      </a:endParaRPr>
                    </a:p>
                  </a:txBody>
                  <a:tcPr/>
                </a:tc>
              </a:tr>
              <a:tr h="632460">
                <a:tc>
                  <a:txBody>
                    <a:bodyPr/>
                    <a:lstStyle/>
                    <a:p>
                      <a:r>
                        <a:rPr lang="en-US" dirty="0" smtClean="0">
                          <a:solidFill>
                            <a:srgbClr val="3366FF"/>
                          </a:solidFill>
                        </a:rPr>
                        <a:t>Heroin</a:t>
                      </a:r>
                      <a:endParaRPr lang="en-US" dirty="0">
                        <a:solidFill>
                          <a:srgbClr val="3366FF"/>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dirty="0" smtClean="0">
                          <a:solidFill>
                            <a:srgbClr val="FF0000"/>
                          </a:solidFill>
                          <a:effectLst/>
                          <a:latin typeface="+mn-lt"/>
                          <a:ea typeface="+mn-ea"/>
                          <a:cs typeface="+mn-cs"/>
                        </a:rPr>
                        <a:t>20.84 (SD 10.40)</a:t>
                      </a:r>
                    </a:p>
                    <a:p>
                      <a:pPr algn="ctr"/>
                      <a:endParaRPr lang="en-US" dirty="0">
                        <a:solidFill>
                          <a:srgbClr val="FF0000"/>
                        </a:solidFill>
                      </a:endParaRPr>
                    </a:p>
                  </a:txBody>
                  <a:tcPr/>
                </a:tc>
                <a:tc>
                  <a:txBody>
                    <a:bodyPr/>
                    <a:lstStyle/>
                    <a:p>
                      <a:pPr algn="ctr"/>
                      <a:r>
                        <a:rPr lang="en-US" sz="1800" kern="1200" dirty="0" smtClean="0">
                          <a:solidFill>
                            <a:srgbClr val="008000"/>
                          </a:solidFill>
                          <a:effectLst/>
                          <a:latin typeface="+mn-lt"/>
                          <a:ea typeface="+mn-ea"/>
                          <a:cs typeface="+mn-cs"/>
                        </a:rPr>
                        <a:t>21.63 (SD 12.54)</a:t>
                      </a:r>
                      <a:endParaRPr lang="en-US" dirty="0">
                        <a:solidFill>
                          <a:srgbClr val="008000"/>
                        </a:solidFill>
                      </a:endParaRPr>
                    </a:p>
                  </a:txBody>
                  <a:tcPr/>
                </a:tc>
              </a:tr>
              <a:tr h="632460">
                <a:tc>
                  <a:txBody>
                    <a:bodyPr/>
                    <a:lstStyle/>
                    <a:p>
                      <a:r>
                        <a:rPr lang="en-US" dirty="0" smtClean="0">
                          <a:solidFill>
                            <a:srgbClr val="3366FF"/>
                          </a:solidFill>
                        </a:rPr>
                        <a:t>Methadone</a:t>
                      </a:r>
                      <a:endParaRPr lang="en-US" dirty="0">
                        <a:solidFill>
                          <a:srgbClr val="3366FF"/>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dirty="0" smtClean="0">
                          <a:solidFill>
                            <a:srgbClr val="FF0000"/>
                          </a:solidFill>
                          <a:effectLst/>
                          <a:latin typeface="+mn-lt"/>
                          <a:ea typeface="+mn-ea"/>
                          <a:cs typeface="+mn-cs"/>
                        </a:rPr>
                        <a:t>2.17 (SD 3.64)</a:t>
                      </a:r>
                    </a:p>
                    <a:p>
                      <a:pPr algn="ctr"/>
                      <a:endParaRPr lang="en-US" dirty="0">
                        <a:solidFill>
                          <a:srgbClr val="FF0000"/>
                        </a:solidFill>
                      </a:endParaRPr>
                    </a:p>
                  </a:txBody>
                  <a:tcPr/>
                </a:tc>
                <a:tc>
                  <a:txBody>
                    <a:bodyPr/>
                    <a:lstStyle/>
                    <a:p>
                      <a:pPr algn="ctr"/>
                      <a:r>
                        <a:rPr lang="en-US" sz="1800" kern="1200" dirty="0" smtClean="0">
                          <a:solidFill>
                            <a:srgbClr val="008000"/>
                          </a:solidFill>
                          <a:effectLst/>
                          <a:latin typeface="+mn-lt"/>
                          <a:ea typeface="+mn-ea"/>
                          <a:cs typeface="+mn-cs"/>
                        </a:rPr>
                        <a:t>6.98 (SD 12.47)</a:t>
                      </a:r>
                      <a:endParaRPr lang="en-US" dirty="0">
                        <a:solidFill>
                          <a:srgbClr val="008000"/>
                        </a:solidFill>
                      </a:endParaRPr>
                    </a:p>
                  </a:txBody>
                  <a:tcPr/>
                </a:tc>
              </a:tr>
              <a:tr h="632460">
                <a:tc>
                  <a:txBody>
                    <a:bodyPr/>
                    <a:lstStyle/>
                    <a:p>
                      <a:r>
                        <a:rPr lang="en-US" dirty="0" smtClean="0">
                          <a:solidFill>
                            <a:srgbClr val="3366FF"/>
                          </a:solidFill>
                        </a:rPr>
                        <a:t>Other</a:t>
                      </a:r>
                      <a:r>
                        <a:rPr lang="en-US" baseline="0" dirty="0" smtClean="0">
                          <a:solidFill>
                            <a:srgbClr val="3366FF"/>
                          </a:solidFill>
                        </a:rPr>
                        <a:t> </a:t>
                      </a:r>
                      <a:r>
                        <a:rPr lang="en-US" dirty="0" smtClean="0">
                          <a:solidFill>
                            <a:srgbClr val="3366FF"/>
                          </a:solidFill>
                        </a:rPr>
                        <a:t>Opiates</a:t>
                      </a:r>
                      <a:endParaRPr lang="en-US" dirty="0">
                        <a:solidFill>
                          <a:srgbClr val="3366FF"/>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dirty="0" smtClean="0">
                          <a:solidFill>
                            <a:srgbClr val="FF0000"/>
                          </a:solidFill>
                          <a:effectLst/>
                          <a:latin typeface="+mn-lt"/>
                          <a:ea typeface="+mn-ea"/>
                          <a:cs typeface="+mn-cs"/>
                        </a:rPr>
                        <a:t>3.03 (SD 7.16)</a:t>
                      </a:r>
                    </a:p>
                    <a:p>
                      <a:pPr algn="ctr"/>
                      <a:endParaRPr lang="en-US" dirty="0">
                        <a:solidFill>
                          <a:srgbClr val="FF0000"/>
                        </a:solidFill>
                      </a:endParaRPr>
                    </a:p>
                  </a:txBody>
                  <a:tcPr/>
                </a:tc>
                <a:tc>
                  <a:txBody>
                    <a:bodyPr/>
                    <a:lstStyle/>
                    <a:p>
                      <a:pPr algn="ctr"/>
                      <a:r>
                        <a:rPr lang="en-US" sz="1800" kern="1200" dirty="0" smtClean="0">
                          <a:solidFill>
                            <a:srgbClr val="008000"/>
                          </a:solidFill>
                          <a:effectLst/>
                          <a:latin typeface="+mn-lt"/>
                          <a:ea typeface="+mn-ea"/>
                          <a:cs typeface="+mn-cs"/>
                        </a:rPr>
                        <a:t>2.98 (SD 7.75)</a:t>
                      </a:r>
                      <a:endParaRPr lang="en-US" dirty="0">
                        <a:solidFill>
                          <a:srgbClr val="008000"/>
                        </a:solidFill>
                      </a:endParaRPr>
                    </a:p>
                  </a:txBody>
                  <a:tcPr/>
                </a:tc>
              </a:tr>
              <a:tr h="632460">
                <a:tc>
                  <a:txBody>
                    <a:bodyPr/>
                    <a:lstStyle/>
                    <a:p>
                      <a:r>
                        <a:rPr lang="en-US" dirty="0" smtClean="0">
                          <a:solidFill>
                            <a:srgbClr val="3366FF"/>
                          </a:solidFill>
                        </a:rPr>
                        <a:t>Cocaine</a:t>
                      </a:r>
                      <a:endParaRPr lang="en-US" dirty="0">
                        <a:solidFill>
                          <a:srgbClr val="3366FF"/>
                        </a:solidFill>
                      </a:endParaRPr>
                    </a:p>
                  </a:txBody>
                  <a:tcPr/>
                </a:tc>
                <a:tc>
                  <a:txBody>
                    <a:bodyPr/>
                    <a:lstStyle/>
                    <a:p>
                      <a:pPr algn="ctr"/>
                      <a:r>
                        <a:rPr lang="en-US" sz="1800" kern="1200" dirty="0" smtClean="0">
                          <a:solidFill>
                            <a:srgbClr val="FF0000"/>
                          </a:solidFill>
                          <a:effectLst/>
                          <a:latin typeface="+mn-lt"/>
                          <a:ea typeface="+mn-ea"/>
                          <a:cs typeface="+mn-cs"/>
                        </a:rPr>
                        <a:t>18.17 (SD 10.98)</a:t>
                      </a:r>
                      <a:endParaRPr lang="en-US" dirty="0">
                        <a:solidFill>
                          <a:srgbClr val="FF0000"/>
                        </a:solidFill>
                      </a:endParaRPr>
                    </a:p>
                  </a:txBody>
                  <a:tcPr/>
                </a:tc>
                <a:tc>
                  <a:txBody>
                    <a:bodyPr/>
                    <a:lstStyle/>
                    <a:p>
                      <a:pPr algn="ctr"/>
                      <a:r>
                        <a:rPr lang="en-US" sz="1800" kern="1200" dirty="0" smtClean="0">
                          <a:solidFill>
                            <a:srgbClr val="008000"/>
                          </a:solidFill>
                          <a:effectLst/>
                          <a:latin typeface="+mn-lt"/>
                          <a:ea typeface="+mn-ea"/>
                          <a:cs typeface="+mn-cs"/>
                        </a:rPr>
                        <a:t>18.89 (SD 13.36)</a:t>
                      </a:r>
                      <a:endParaRPr lang="en-US" dirty="0">
                        <a:solidFill>
                          <a:srgbClr val="008000"/>
                        </a:solidFill>
                      </a:endParaRPr>
                    </a:p>
                  </a:txBody>
                  <a:tcPr/>
                </a:tc>
              </a:tr>
            </a:tbl>
          </a:graphicData>
        </a:graphic>
      </p:graphicFrame>
    </p:spTree>
    <p:extLst>
      <p:ext uri="{BB962C8B-B14F-4D97-AF65-F5344CB8AC3E}">
        <p14:creationId xmlns:p14="http://schemas.microsoft.com/office/powerpoint/2010/main" val="2452607479"/>
      </p:ext>
    </p:extLst>
  </p:cSld>
  <p:clrMapOvr>
    <a:masterClrMapping/>
  </p:clrMapOvr>
  <mc:AlternateContent xmlns:mc="http://schemas.openxmlformats.org/markup-compatibility/2006" xmlns:p14="http://schemas.microsoft.com/office/powerpoint/2010/main">
    <mc:Choice Requires="p14">
      <p:transition spd="slow" p14:dur="2000" advTm="29460"/>
    </mc:Choice>
    <mc:Fallback xmlns="">
      <p:transition xmlns:p14="http://schemas.microsoft.com/office/powerpoint/2010/main" spd="slow" advTm="2946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838"/>
            <a:ext cx="8229600" cy="1143000"/>
          </a:xfrm>
        </p:spPr>
        <p:txBody>
          <a:bodyPr/>
          <a:lstStyle/>
          <a:p>
            <a:r>
              <a:rPr lang="en-US" sz="4000" dirty="0" smtClean="0"/>
              <a:t>Medication Assisted Therapy History Prior to Incarceration </a:t>
            </a:r>
            <a:endParaRPr lang="en-US" sz="4000" dirty="0"/>
          </a:p>
        </p:txBody>
      </p:sp>
      <p:graphicFrame>
        <p:nvGraphicFramePr>
          <p:cNvPr id="17" name="Content Placeholder 16"/>
          <p:cNvGraphicFramePr>
            <a:graphicFrameLocks noGrp="1"/>
          </p:cNvGraphicFramePr>
          <p:nvPr>
            <p:ph idx="1"/>
            <p:extLst>
              <p:ext uri="{D42A27DB-BD31-4B8C-83A1-F6EECF244321}">
                <p14:modId xmlns:p14="http://schemas.microsoft.com/office/powerpoint/2010/main" val="1840118536"/>
              </p:ext>
            </p:extLst>
          </p:nvPr>
        </p:nvGraphicFramePr>
        <p:xfrm>
          <a:off x="457200" y="1443041"/>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0" y="58118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200" kern="0" dirty="0" smtClean="0">
                <a:solidFill>
                  <a:srgbClr val="FFFF00"/>
                </a:solidFill>
              </a:rPr>
              <a:t>* 93% of participants received some form of treatment for opioid dependence prior to incarceration, of those 84% had MAT</a:t>
            </a:r>
            <a:endParaRPr lang="en-US" sz="2200" kern="0" dirty="0">
              <a:solidFill>
                <a:srgbClr val="FFFF00"/>
              </a:solidFill>
            </a:endParaRPr>
          </a:p>
        </p:txBody>
      </p:sp>
    </p:spTree>
    <p:extLst>
      <p:ext uri="{BB962C8B-B14F-4D97-AF65-F5344CB8AC3E}">
        <p14:creationId xmlns:p14="http://schemas.microsoft.com/office/powerpoint/2010/main" val="3493290549"/>
      </p:ext>
    </p:extLst>
  </p:cSld>
  <p:clrMapOvr>
    <a:masterClrMapping/>
  </p:clrMapOvr>
  <mc:AlternateContent xmlns:mc="http://schemas.openxmlformats.org/markup-compatibility/2006" xmlns:p14="http://schemas.microsoft.com/office/powerpoint/2010/main">
    <mc:Choice Requires="p14">
      <p:transition spd="slow" p14:dur="2000" advTm="40640"/>
    </mc:Choice>
    <mc:Fallback xmlns="">
      <p:transition xmlns:p14="http://schemas.microsoft.com/office/powerpoint/2010/main" spd="slow" advTm="4064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Blinded</a:t>
            </a:r>
            <a:r>
              <a:rPr lang="en-US" dirty="0" smtClean="0"/>
              <a:t> Opioid Outcomes</a:t>
            </a:r>
            <a:br>
              <a:rPr lang="en-US" dirty="0" smtClean="0"/>
            </a:br>
            <a:r>
              <a:rPr lang="en-US" sz="3600" dirty="0" smtClean="0"/>
              <a:t>(2 XR-NTX:1 Placebo)</a:t>
            </a:r>
            <a:endParaRPr lang="en-US" sz="3600" dirty="0"/>
          </a:p>
        </p:txBody>
      </p:sp>
      <p:graphicFrame>
        <p:nvGraphicFramePr>
          <p:cNvPr id="28" name="Content Placeholder 3"/>
          <p:cNvGraphicFramePr>
            <a:graphicFrameLocks/>
          </p:cNvGraphicFramePr>
          <p:nvPr>
            <p:extLst>
              <p:ext uri="{D42A27DB-BD31-4B8C-83A1-F6EECF244321}">
                <p14:modId xmlns:p14="http://schemas.microsoft.com/office/powerpoint/2010/main" val="923028027"/>
              </p:ext>
            </p:extLst>
          </p:nvPr>
        </p:nvGraphicFramePr>
        <p:xfrm>
          <a:off x="542403" y="1991824"/>
          <a:ext cx="7965076" cy="4076700"/>
        </p:xfrm>
        <a:graphic>
          <a:graphicData uri="http://schemas.openxmlformats.org/drawingml/2006/table">
            <a:tbl>
              <a:tblPr firstRow="1" bandRow="1">
                <a:tableStyleId>{5C22544A-7EE6-4342-B048-85BDC9FD1C3A}</a:tableStyleId>
              </a:tblPr>
              <a:tblGrid>
                <a:gridCol w="2609306"/>
                <a:gridCol w="2952205"/>
                <a:gridCol w="2403565"/>
              </a:tblGrid>
              <a:tr h="632460">
                <a:tc>
                  <a:txBody>
                    <a:bodyPr/>
                    <a:lstStyle/>
                    <a:p>
                      <a:pPr algn="ctr"/>
                      <a:r>
                        <a:rPr lang="en-US" dirty="0" smtClean="0">
                          <a:solidFill>
                            <a:schemeClr val="accent6">
                              <a:lumMod val="60000"/>
                              <a:lumOff val="40000"/>
                            </a:schemeClr>
                          </a:solidFill>
                        </a:rPr>
                        <a:t>Opioid Outcome</a:t>
                      </a:r>
                      <a:endParaRPr lang="en-US" dirty="0">
                        <a:solidFill>
                          <a:schemeClr val="accent6">
                            <a:lumMod val="60000"/>
                            <a:lumOff val="40000"/>
                          </a:schemeClr>
                        </a:solidFill>
                      </a:endParaRPr>
                    </a:p>
                  </a:txBody>
                  <a:tcPr anchor="ctr"/>
                </a:tc>
                <a:tc>
                  <a:txBody>
                    <a:bodyPr/>
                    <a:lstStyle/>
                    <a:p>
                      <a:pPr algn="ctr"/>
                      <a:r>
                        <a:rPr lang="en-US" baseline="0" dirty="0" smtClean="0">
                          <a:solidFill>
                            <a:srgbClr val="FF0000"/>
                          </a:solidFill>
                        </a:rPr>
                        <a:t>Baseline</a:t>
                      </a:r>
                    </a:p>
                    <a:p>
                      <a:pPr algn="ctr"/>
                      <a:r>
                        <a:rPr lang="en-US" baseline="0" dirty="0" smtClean="0">
                          <a:solidFill>
                            <a:srgbClr val="FF0000"/>
                          </a:solidFill>
                        </a:rPr>
                        <a:t> (30 days prior to incarceration) </a:t>
                      </a:r>
                      <a:endParaRPr lang="en-US" dirty="0">
                        <a:solidFill>
                          <a:srgbClr val="FF0000"/>
                        </a:solidFill>
                      </a:endParaRPr>
                    </a:p>
                  </a:txBody>
                  <a:tcPr anchor="ctr"/>
                </a:tc>
                <a:tc>
                  <a:txBody>
                    <a:bodyPr/>
                    <a:lstStyle/>
                    <a:p>
                      <a:pPr algn="ctr"/>
                      <a:r>
                        <a:rPr lang="en-US" sz="1800" kern="1200" dirty="0" smtClean="0">
                          <a:solidFill>
                            <a:srgbClr val="008000"/>
                          </a:solidFill>
                          <a:effectLst/>
                          <a:latin typeface="+mn-lt"/>
                          <a:ea typeface="+mn-ea"/>
                          <a:cs typeface="+mn-cs"/>
                        </a:rPr>
                        <a:t>Post release</a:t>
                      </a:r>
                      <a:endParaRPr lang="en-US" sz="1800" kern="1200" dirty="0">
                        <a:solidFill>
                          <a:srgbClr val="008000"/>
                        </a:solidFill>
                        <a:effectLst/>
                        <a:latin typeface="+mn-lt"/>
                        <a:ea typeface="+mn-ea"/>
                        <a:cs typeface="+mn-cs"/>
                      </a:endParaRPr>
                    </a:p>
                  </a:txBody>
                  <a:tcPr anchor="ctr"/>
                </a:tc>
              </a:tr>
              <a:tr h="632460">
                <a:tc>
                  <a:txBody>
                    <a:bodyPr/>
                    <a:lstStyle/>
                    <a:p>
                      <a:pPr algn="l"/>
                      <a:r>
                        <a:rPr lang="en-US" dirty="0" smtClean="0">
                          <a:solidFill>
                            <a:srgbClr val="3366FF"/>
                          </a:solidFill>
                        </a:rPr>
                        <a:t>Days used </a:t>
                      </a:r>
                      <a:r>
                        <a:rPr lang="en-US" sz="2000" b="1" dirty="0" smtClean="0">
                          <a:solidFill>
                            <a:srgbClr val="000099"/>
                          </a:solidFill>
                        </a:rPr>
                        <a:t>*</a:t>
                      </a:r>
                      <a:r>
                        <a:rPr lang="en-US" dirty="0" smtClean="0">
                          <a:solidFill>
                            <a:srgbClr val="3366FF"/>
                          </a:solidFill>
                        </a:rPr>
                        <a:t> </a:t>
                      </a:r>
                      <a:endParaRPr lang="en-US" dirty="0">
                        <a:solidFill>
                          <a:srgbClr val="3366FF"/>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dirty="0" smtClean="0">
                          <a:solidFill>
                            <a:srgbClr val="FF0000"/>
                          </a:solidFill>
                          <a:effectLst/>
                          <a:latin typeface="+mn-lt"/>
                          <a:ea typeface="+mn-ea"/>
                          <a:cs typeface="+mn-cs"/>
                        </a:rPr>
                        <a:t>25.35 (SD 9.70)</a:t>
                      </a:r>
                      <a:endParaRPr lang="en-US" dirty="0">
                        <a:solidFill>
                          <a:srgbClr val="FF0000"/>
                        </a:solidFill>
                      </a:endParaRPr>
                    </a:p>
                  </a:txBody>
                  <a:tcPr anchor="ctr"/>
                </a:tc>
                <a:tc>
                  <a:txBody>
                    <a:bodyPr/>
                    <a:lstStyle/>
                    <a:p>
                      <a:pPr algn="ctr"/>
                      <a:r>
                        <a:rPr lang="en-US" dirty="0" smtClean="0">
                          <a:solidFill>
                            <a:srgbClr val="008000"/>
                          </a:solidFill>
                        </a:rPr>
                        <a:t>4.93 (SD 4.93)</a:t>
                      </a:r>
                      <a:endParaRPr lang="en-US" dirty="0">
                        <a:solidFill>
                          <a:srgbClr val="008000"/>
                        </a:solidFill>
                      </a:endParaRPr>
                    </a:p>
                  </a:txBody>
                  <a:tcPr anchor="ctr"/>
                </a:tc>
              </a:tr>
              <a:tr h="632460">
                <a:tc>
                  <a:txBody>
                    <a:bodyPr/>
                    <a:lstStyle/>
                    <a:p>
                      <a:pPr algn="l"/>
                      <a:r>
                        <a:rPr lang="en-US" dirty="0" smtClean="0">
                          <a:solidFill>
                            <a:srgbClr val="3366FF"/>
                          </a:solidFill>
                        </a:rPr>
                        <a:t>Drug</a:t>
                      </a:r>
                      <a:r>
                        <a:rPr lang="en-US" baseline="0" dirty="0" smtClean="0">
                          <a:solidFill>
                            <a:srgbClr val="3366FF"/>
                          </a:solidFill>
                        </a:rPr>
                        <a:t> used:  </a:t>
                      </a:r>
                      <a:r>
                        <a:rPr lang="en-US" dirty="0" smtClean="0">
                          <a:solidFill>
                            <a:srgbClr val="3366FF"/>
                          </a:solidFill>
                        </a:rPr>
                        <a:t>Heroin</a:t>
                      </a:r>
                      <a:endParaRPr lang="en-US" dirty="0">
                        <a:solidFill>
                          <a:srgbClr val="3366FF"/>
                        </a:solidFill>
                      </a:endParaRPr>
                    </a:p>
                  </a:txBody>
                  <a:tcPr anchor="ctr"/>
                </a:tc>
                <a:tc>
                  <a:txBody>
                    <a:bodyPr/>
                    <a:lstStyle/>
                    <a:p>
                      <a:pPr algn="ctr"/>
                      <a:r>
                        <a:rPr lang="en-US" dirty="0" smtClean="0">
                          <a:solidFill>
                            <a:srgbClr val="FF0000"/>
                          </a:solidFill>
                        </a:rPr>
                        <a:t>89.5%</a:t>
                      </a:r>
                      <a:endParaRPr lang="en-US" dirty="0">
                        <a:solidFill>
                          <a:srgbClr val="FF0000"/>
                        </a:solidFill>
                      </a:endParaRPr>
                    </a:p>
                  </a:txBody>
                  <a:tcPr anchor="ctr"/>
                </a:tc>
                <a:tc>
                  <a:txBody>
                    <a:bodyPr/>
                    <a:lstStyle/>
                    <a:p>
                      <a:pPr algn="ctr"/>
                      <a:r>
                        <a:rPr lang="en-US" dirty="0" smtClean="0">
                          <a:solidFill>
                            <a:srgbClr val="008000"/>
                          </a:solidFill>
                        </a:rPr>
                        <a:t>84.4%</a:t>
                      </a:r>
                      <a:endParaRPr lang="en-US" dirty="0">
                        <a:solidFill>
                          <a:srgbClr val="008000"/>
                        </a:solidFill>
                      </a:endParaRPr>
                    </a:p>
                  </a:txBody>
                  <a:tcPr anchor="ctr"/>
                </a:tc>
              </a:tr>
              <a:tr h="632460">
                <a:tc>
                  <a:txBody>
                    <a:bodyPr/>
                    <a:lstStyle/>
                    <a:p>
                      <a:pPr algn="l"/>
                      <a:r>
                        <a:rPr lang="en-US" dirty="0" smtClean="0">
                          <a:solidFill>
                            <a:srgbClr val="3366FF"/>
                          </a:solidFill>
                        </a:rPr>
                        <a:t>Route:</a:t>
                      </a:r>
                      <a:r>
                        <a:rPr lang="en-US" baseline="0" dirty="0" smtClean="0">
                          <a:solidFill>
                            <a:srgbClr val="3366FF"/>
                          </a:solidFill>
                        </a:rPr>
                        <a:t> Injection</a:t>
                      </a:r>
                      <a:endParaRPr lang="en-US" dirty="0">
                        <a:solidFill>
                          <a:srgbClr val="3366FF"/>
                        </a:solidFill>
                      </a:endParaRPr>
                    </a:p>
                  </a:txBody>
                  <a:tcPr anchor="ctr"/>
                </a:tc>
                <a:tc>
                  <a:txBody>
                    <a:bodyPr/>
                    <a:lstStyle/>
                    <a:p>
                      <a:pPr algn="ctr"/>
                      <a:r>
                        <a:rPr lang="en-US" dirty="0" smtClean="0">
                          <a:solidFill>
                            <a:srgbClr val="FF0000"/>
                          </a:solidFill>
                        </a:rPr>
                        <a:t>75.8%</a:t>
                      </a:r>
                      <a:endParaRPr lang="en-US" dirty="0">
                        <a:solidFill>
                          <a:srgbClr val="FF0000"/>
                        </a:solidFill>
                      </a:endParaRPr>
                    </a:p>
                  </a:txBody>
                  <a:tcPr anchor="ctr"/>
                </a:tc>
                <a:tc>
                  <a:txBody>
                    <a:bodyPr/>
                    <a:lstStyle/>
                    <a:p>
                      <a:pPr algn="ctr"/>
                      <a:r>
                        <a:rPr lang="en-US" dirty="0" smtClean="0">
                          <a:solidFill>
                            <a:srgbClr val="008000"/>
                          </a:solidFill>
                        </a:rPr>
                        <a:t>80.7%</a:t>
                      </a:r>
                      <a:endParaRPr lang="en-US" dirty="0">
                        <a:solidFill>
                          <a:srgbClr val="008000"/>
                        </a:solidFill>
                      </a:endParaRPr>
                    </a:p>
                  </a:txBody>
                  <a:tcPr anchor="ctr"/>
                </a:tc>
              </a:tr>
              <a:tr h="632460">
                <a:tc>
                  <a:txBody>
                    <a:bodyPr/>
                    <a:lstStyle/>
                    <a:p>
                      <a:pPr algn="l"/>
                      <a:r>
                        <a:rPr lang="en-US" dirty="0" smtClean="0">
                          <a:solidFill>
                            <a:srgbClr val="3366FF"/>
                          </a:solidFill>
                        </a:rPr>
                        <a:t>Days to first</a:t>
                      </a:r>
                      <a:r>
                        <a:rPr lang="en-US" baseline="0" dirty="0" smtClean="0">
                          <a:solidFill>
                            <a:srgbClr val="3366FF"/>
                          </a:solidFill>
                        </a:rPr>
                        <a:t> use</a:t>
                      </a:r>
                      <a:endParaRPr lang="en-US" dirty="0">
                        <a:solidFill>
                          <a:srgbClr val="3366FF"/>
                        </a:solidFill>
                      </a:endParaRPr>
                    </a:p>
                  </a:txBody>
                  <a:tcPr anchor="ctr"/>
                </a:tc>
                <a:tc>
                  <a:txBody>
                    <a:bodyPr/>
                    <a:lstStyle/>
                    <a:p>
                      <a:pPr algn="ctr"/>
                      <a:endParaRPr lang="en-US" dirty="0">
                        <a:solidFill>
                          <a:srgbClr val="FF0000"/>
                        </a:solidFill>
                      </a:endParaRPr>
                    </a:p>
                  </a:txBody>
                  <a:tcPr anchor="ctr"/>
                </a:tc>
                <a:tc>
                  <a:txBody>
                    <a:bodyPr/>
                    <a:lstStyle/>
                    <a:p>
                      <a:pPr algn="ctr"/>
                      <a:r>
                        <a:rPr lang="en-US" dirty="0" smtClean="0">
                          <a:solidFill>
                            <a:srgbClr val="008000"/>
                          </a:solidFill>
                        </a:rPr>
                        <a:t>77.4 (SD 101.6)</a:t>
                      </a:r>
                      <a:endParaRPr lang="en-US" dirty="0">
                        <a:solidFill>
                          <a:srgbClr val="008000"/>
                        </a:solidFill>
                      </a:endParaRPr>
                    </a:p>
                  </a:txBody>
                  <a:tcPr anchor="ctr"/>
                </a:tc>
              </a:tr>
              <a:tr h="632460">
                <a:tc>
                  <a:txBody>
                    <a:bodyPr/>
                    <a:lstStyle/>
                    <a:p>
                      <a:pPr algn="l"/>
                      <a:r>
                        <a:rPr lang="en-US" dirty="0" smtClean="0">
                          <a:solidFill>
                            <a:srgbClr val="3366FF"/>
                          </a:solidFill>
                        </a:rPr>
                        <a:t>Opioid</a:t>
                      </a:r>
                      <a:r>
                        <a:rPr lang="en-US" baseline="0" dirty="0" smtClean="0">
                          <a:solidFill>
                            <a:srgbClr val="3366FF"/>
                          </a:solidFill>
                        </a:rPr>
                        <a:t> Craving</a:t>
                      </a:r>
                      <a:r>
                        <a:rPr lang="en-US" sz="1800" b="1" dirty="0" smtClean="0">
                          <a:solidFill>
                            <a:srgbClr val="000099"/>
                          </a:solidFill>
                        </a:rPr>
                        <a:t>*</a:t>
                      </a:r>
                      <a:endParaRPr lang="en-US" dirty="0">
                        <a:solidFill>
                          <a:srgbClr val="3366FF"/>
                        </a:solidFill>
                      </a:endParaRPr>
                    </a:p>
                  </a:txBody>
                  <a:tcPr anchor="ctr"/>
                </a:tc>
                <a:tc>
                  <a:txBody>
                    <a:bodyPr/>
                    <a:lstStyle/>
                    <a:p>
                      <a:pPr algn="ctr"/>
                      <a:r>
                        <a:rPr lang="en-US" dirty="0" smtClean="0">
                          <a:solidFill>
                            <a:srgbClr val="FF0000"/>
                          </a:solidFill>
                        </a:rPr>
                        <a:t>3.00 (SD 3.54)</a:t>
                      </a:r>
                      <a:endParaRPr lang="en-US" dirty="0">
                        <a:solidFill>
                          <a:srgbClr val="FF0000"/>
                        </a:solidFill>
                      </a:endParaRPr>
                    </a:p>
                  </a:txBody>
                  <a:tcPr anchor="ctr"/>
                </a:tc>
                <a:tc>
                  <a:txBody>
                    <a:bodyPr/>
                    <a:lstStyle/>
                    <a:p>
                      <a:pPr algn="ctr"/>
                      <a:r>
                        <a:rPr lang="en-US" dirty="0" smtClean="0">
                          <a:solidFill>
                            <a:srgbClr val="008000"/>
                          </a:solidFill>
                        </a:rPr>
                        <a:t>0.85 (SD 2.4)</a:t>
                      </a:r>
                      <a:endParaRPr lang="en-US" dirty="0">
                        <a:solidFill>
                          <a:srgbClr val="008000"/>
                        </a:solidFill>
                      </a:endParaRPr>
                    </a:p>
                  </a:txBody>
                  <a:tcPr anchor="ctr"/>
                </a:tc>
              </a:tr>
            </a:tbl>
          </a:graphicData>
        </a:graphic>
      </p:graphicFrame>
      <p:sp>
        <p:nvSpPr>
          <p:cNvPr id="3" name="TextBox 2"/>
          <p:cNvSpPr txBox="1"/>
          <p:nvPr/>
        </p:nvSpPr>
        <p:spPr>
          <a:xfrm>
            <a:off x="483931" y="6133007"/>
            <a:ext cx="1329135" cy="369332"/>
          </a:xfrm>
          <a:prstGeom prst="rect">
            <a:avLst/>
          </a:prstGeom>
          <a:noFill/>
        </p:spPr>
        <p:txBody>
          <a:bodyPr wrap="none" rtlCol="0">
            <a:spAutoFit/>
          </a:bodyPr>
          <a:lstStyle/>
          <a:p>
            <a:pPr defTabSz="457200"/>
            <a:r>
              <a:rPr lang="en-US" dirty="0" smtClean="0">
                <a:solidFill>
                  <a:srgbClr val="FFFFFF"/>
                </a:solidFill>
                <a:latin typeface="Arial"/>
              </a:rPr>
              <a:t>* P &lt; 0.001</a:t>
            </a:r>
            <a:endParaRPr lang="en-US" dirty="0">
              <a:solidFill>
                <a:srgbClr val="FFFFFF"/>
              </a:solidFill>
              <a:latin typeface="Arial"/>
            </a:endParaRPr>
          </a:p>
        </p:txBody>
      </p:sp>
    </p:spTree>
    <p:extLst>
      <p:ext uri="{BB962C8B-B14F-4D97-AF65-F5344CB8AC3E}">
        <p14:creationId xmlns:p14="http://schemas.microsoft.com/office/powerpoint/2010/main" val="3375035948"/>
      </p:ext>
    </p:extLst>
  </p:cSld>
  <p:clrMapOvr>
    <a:masterClrMapping/>
  </p:clrMapOvr>
  <mc:AlternateContent xmlns:mc="http://schemas.openxmlformats.org/markup-compatibility/2006" xmlns:p14="http://schemas.microsoft.com/office/powerpoint/2010/main">
    <mc:Choice Requires="p14">
      <p:transition spd="slow" p14:dur="2000" advTm="30164"/>
    </mc:Choice>
    <mc:Fallback xmlns="">
      <p:transition xmlns:p14="http://schemas.microsoft.com/office/powerpoint/2010/main" spd="slow" advTm="30164"/>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0258" y="125222"/>
            <a:ext cx="6961960" cy="958811"/>
          </a:xfrm>
        </p:spPr>
        <p:txBody>
          <a:bodyPr/>
          <a:lstStyle/>
          <a:p>
            <a:r>
              <a:rPr lang="en-US" sz="2800" dirty="0" smtClean="0"/>
              <a:t>Primary &amp; Secondary Outcomes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4183942"/>
              </p:ext>
            </p:extLst>
          </p:nvPr>
        </p:nvGraphicFramePr>
        <p:xfrm>
          <a:off x="1" y="1001755"/>
          <a:ext cx="9144000" cy="56784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9403797"/>
      </p:ext>
    </p:extLst>
  </p:cSld>
  <p:clrMapOvr>
    <a:masterClrMapping/>
  </p:clrMapOvr>
  <mc:AlternateContent xmlns:mc="http://schemas.openxmlformats.org/markup-compatibility/2006" xmlns:p14="http://schemas.microsoft.com/office/powerpoint/2010/main">
    <mc:Choice Requires="p14">
      <p:transition spd="slow" p14:dur="2000" advTm="30156"/>
    </mc:Choice>
    <mc:Fallback xmlns="">
      <p:transition xmlns:p14="http://schemas.microsoft.com/office/powerpoint/2010/main" spd="slow" advTm="30156"/>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2"/>
            <a:ext cx="8229600" cy="868362"/>
          </a:xfrm>
        </p:spPr>
        <p:txBody>
          <a:bodyPr/>
          <a:lstStyle/>
          <a:p>
            <a:r>
              <a:rPr lang="en-US" dirty="0" smtClean="0"/>
              <a:t>HIV Risk Behaviors Decrease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3035074"/>
              </p:ext>
            </p:extLst>
          </p:nvPr>
        </p:nvGraphicFramePr>
        <p:xfrm>
          <a:off x="355602" y="1738087"/>
          <a:ext cx="8365066" cy="2768150"/>
        </p:xfrm>
        <a:graphic>
          <a:graphicData uri="http://schemas.openxmlformats.org/drawingml/2006/table">
            <a:tbl>
              <a:tblPr firstRow="1" bandRow="1">
                <a:tableStyleId>{35758FB7-9AC5-4552-8A53-C91805E547FA}</a:tableStyleId>
              </a:tblPr>
              <a:tblGrid>
                <a:gridCol w="3741715"/>
                <a:gridCol w="1935868"/>
                <a:gridCol w="2687483"/>
              </a:tblGrid>
              <a:tr h="593668">
                <a:tc>
                  <a:txBody>
                    <a:bodyPr/>
                    <a:lstStyle/>
                    <a:p>
                      <a:pPr algn="ctr"/>
                      <a:r>
                        <a:rPr lang="en-US" dirty="0" smtClean="0">
                          <a:solidFill>
                            <a:schemeClr val="accent6">
                              <a:lumMod val="60000"/>
                              <a:lumOff val="40000"/>
                            </a:schemeClr>
                          </a:solidFill>
                        </a:rPr>
                        <a:t>Risk Behavior</a:t>
                      </a:r>
                      <a:endParaRPr lang="en-US" dirty="0">
                        <a:solidFill>
                          <a:schemeClr val="accent6">
                            <a:lumMod val="60000"/>
                            <a:lumOff val="40000"/>
                          </a:schemeClr>
                        </a:solidFill>
                      </a:endParaRPr>
                    </a:p>
                  </a:txBody>
                  <a:tcPr/>
                </a:tc>
                <a:tc>
                  <a:txBody>
                    <a:bodyPr/>
                    <a:lstStyle/>
                    <a:p>
                      <a:pPr algn="ctr"/>
                      <a:r>
                        <a:rPr lang="en-US" dirty="0" smtClean="0">
                          <a:solidFill>
                            <a:schemeClr val="accent6">
                              <a:lumMod val="60000"/>
                              <a:lumOff val="40000"/>
                            </a:schemeClr>
                          </a:solidFill>
                        </a:rPr>
                        <a:t>Baseline</a:t>
                      </a:r>
                      <a:r>
                        <a:rPr lang="en-US" baseline="0" dirty="0" smtClean="0">
                          <a:solidFill>
                            <a:schemeClr val="accent6">
                              <a:lumMod val="60000"/>
                              <a:lumOff val="40000"/>
                            </a:schemeClr>
                          </a:solidFill>
                        </a:rPr>
                        <a:t> </a:t>
                      </a:r>
                      <a:r>
                        <a:rPr lang="en-US" dirty="0" smtClean="0">
                          <a:solidFill>
                            <a:schemeClr val="accent6">
                              <a:lumMod val="60000"/>
                              <a:lumOff val="40000"/>
                            </a:schemeClr>
                          </a:solidFill>
                        </a:rPr>
                        <a:t>(pre-</a:t>
                      </a:r>
                      <a:r>
                        <a:rPr lang="en-US" baseline="0" dirty="0" smtClean="0">
                          <a:solidFill>
                            <a:schemeClr val="accent6">
                              <a:lumMod val="60000"/>
                              <a:lumOff val="40000"/>
                            </a:schemeClr>
                          </a:solidFill>
                        </a:rPr>
                        <a:t>incarceration)</a:t>
                      </a:r>
                      <a:endParaRPr lang="en-US" dirty="0">
                        <a:solidFill>
                          <a:schemeClr val="accent6">
                            <a:lumMod val="60000"/>
                            <a:lumOff val="40000"/>
                          </a:schemeClr>
                        </a:solidFill>
                      </a:endParaRPr>
                    </a:p>
                  </a:txBody>
                  <a:tcPr/>
                </a:tc>
                <a:tc>
                  <a:txBody>
                    <a:bodyPr/>
                    <a:lstStyle/>
                    <a:p>
                      <a:pPr algn="ctr"/>
                      <a:r>
                        <a:rPr lang="en-US" dirty="0" smtClean="0">
                          <a:solidFill>
                            <a:schemeClr val="accent6">
                              <a:lumMod val="60000"/>
                              <a:lumOff val="40000"/>
                            </a:schemeClr>
                          </a:solidFill>
                        </a:rPr>
                        <a:t>3- Month </a:t>
                      </a:r>
                    </a:p>
                    <a:p>
                      <a:pPr algn="ctr"/>
                      <a:r>
                        <a:rPr lang="en-US" dirty="0" smtClean="0">
                          <a:solidFill>
                            <a:schemeClr val="accent6">
                              <a:lumMod val="60000"/>
                              <a:lumOff val="40000"/>
                            </a:schemeClr>
                          </a:solidFill>
                        </a:rPr>
                        <a:t>post-release</a:t>
                      </a:r>
                    </a:p>
                  </a:txBody>
                  <a:tcPr/>
                </a:tc>
              </a:tr>
              <a:tr h="352462">
                <a:tc gridSpan="2">
                  <a:txBody>
                    <a:bodyPr/>
                    <a:lstStyle/>
                    <a:p>
                      <a:r>
                        <a:rPr lang="en-US" b="1" dirty="0" smtClean="0">
                          <a:solidFill>
                            <a:schemeClr val="accent6">
                              <a:lumMod val="60000"/>
                              <a:lumOff val="40000"/>
                            </a:schemeClr>
                          </a:solidFill>
                        </a:rPr>
                        <a:t>People</a:t>
                      </a:r>
                      <a:r>
                        <a:rPr lang="en-US" b="1" baseline="0" dirty="0" smtClean="0">
                          <a:solidFill>
                            <a:schemeClr val="accent6">
                              <a:lumMod val="60000"/>
                              <a:lumOff val="40000"/>
                            </a:schemeClr>
                          </a:solidFill>
                        </a:rPr>
                        <a:t> reporting Unprotected sex</a:t>
                      </a:r>
                      <a:endParaRPr lang="en-US" b="1" dirty="0">
                        <a:solidFill>
                          <a:schemeClr val="accent6">
                            <a:lumMod val="60000"/>
                            <a:lumOff val="40000"/>
                          </a:schemeClr>
                        </a:solidFill>
                      </a:endParaRPr>
                    </a:p>
                  </a:txBody>
                  <a:tcPr/>
                </a:tc>
                <a:tc hMerge="1">
                  <a:txBody>
                    <a:bodyPr/>
                    <a:lstStyle/>
                    <a:p>
                      <a:endParaRPr lang="en-US" dirty="0"/>
                    </a:p>
                  </a:txBody>
                  <a:tcPr/>
                </a:tc>
                <a:tc>
                  <a:txBody>
                    <a:bodyPr/>
                    <a:lstStyle/>
                    <a:p>
                      <a:endParaRPr lang="en-US" dirty="0"/>
                    </a:p>
                  </a:txBody>
                  <a:tcPr/>
                </a:tc>
              </a:tr>
              <a:tr h="352462">
                <a:tc>
                  <a:txBody>
                    <a:bodyPr/>
                    <a:lstStyle/>
                    <a:p>
                      <a:pPr lvl="1" algn="ctr"/>
                      <a:r>
                        <a:rPr lang="en-US" sz="1600" dirty="0" smtClean="0">
                          <a:solidFill>
                            <a:srgbClr val="FF0000"/>
                          </a:solidFill>
                        </a:rPr>
                        <a:t>Mean Unprotected</a:t>
                      </a:r>
                      <a:r>
                        <a:rPr lang="en-US" sz="1600" baseline="0" dirty="0" smtClean="0">
                          <a:solidFill>
                            <a:srgbClr val="FF0000"/>
                          </a:solidFill>
                        </a:rPr>
                        <a:t> Vaginal Events</a:t>
                      </a:r>
                      <a:endParaRPr lang="en-US" sz="1600" dirty="0">
                        <a:solidFill>
                          <a:srgbClr val="FF0000"/>
                        </a:solidFill>
                      </a:endParaRPr>
                    </a:p>
                  </a:txBody>
                  <a:tcPr/>
                </a:tc>
                <a:tc>
                  <a:txBody>
                    <a:bodyPr/>
                    <a:lstStyle/>
                    <a:p>
                      <a:pPr algn="ctr"/>
                      <a:r>
                        <a:rPr lang="en-US" sz="1600" dirty="0" smtClean="0">
                          <a:solidFill>
                            <a:srgbClr val="FF0000"/>
                          </a:solidFill>
                        </a:rPr>
                        <a:t>5.7 (SD 10.1)</a:t>
                      </a:r>
                      <a:endParaRPr lang="en-US" sz="1600" dirty="0">
                        <a:solidFill>
                          <a:srgbClr val="FF0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1.06 ( SD 2.5)</a:t>
                      </a:r>
                    </a:p>
                  </a:txBody>
                  <a:tcPr/>
                </a:tc>
              </a:tr>
              <a:tr h="352462">
                <a:tc gridSpan="2">
                  <a:txBody>
                    <a:bodyPr/>
                    <a:lstStyle/>
                    <a:p>
                      <a:r>
                        <a:rPr lang="en-US" sz="1600" b="1" dirty="0" smtClean="0">
                          <a:solidFill>
                            <a:schemeClr val="accent6">
                              <a:lumMod val="60000"/>
                              <a:lumOff val="40000"/>
                            </a:schemeClr>
                          </a:solidFill>
                        </a:rPr>
                        <a:t>People Reporting</a:t>
                      </a:r>
                      <a:r>
                        <a:rPr lang="en-US" sz="1600" b="1" baseline="0" dirty="0" smtClean="0">
                          <a:solidFill>
                            <a:schemeClr val="accent6">
                              <a:lumMod val="60000"/>
                              <a:lumOff val="40000"/>
                            </a:schemeClr>
                          </a:solidFill>
                        </a:rPr>
                        <a:t> </a:t>
                      </a:r>
                      <a:r>
                        <a:rPr lang="en-US" sz="1600" b="1" dirty="0" smtClean="0">
                          <a:solidFill>
                            <a:schemeClr val="accent6">
                              <a:lumMod val="60000"/>
                              <a:lumOff val="40000"/>
                            </a:schemeClr>
                          </a:solidFill>
                        </a:rPr>
                        <a:t>Injection</a:t>
                      </a:r>
                      <a:r>
                        <a:rPr lang="en-US" sz="1600" b="1" baseline="0" dirty="0" smtClean="0">
                          <a:solidFill>
                            <a:schemeClr val="accent6">
                              <a:lumMod val="60000"/>
                              <a:lumOff val="40000"/>
                            </a:schemeClr>
                          </a:solidFill>
                        </a:rPr>
                        <a:t> Drug Use</a:t>
                      </a:r>
                      <a:endParaRPr lang="en-US" sz="1600" b="1" dirty="0">
                        <a:solidFill>
                          <a:schemeClr val="accent6">
                            <a:lumMod val="60000"/>
                            <a:lumOff val="40000"/>
                          </a:schemeClr>
                        </a:solidFill>
                      </a:endParaRPr>
                    </a:p>
                  </a:txBody>
                  <a:tcPr/>
                </a:tc>
                <a:tc hMerge="1">
                  <a:txBody>
                    <a:bodyPr/>
                    <a:lstStyle/>
                    <a:p>
                      <a:endParaRPr lang="en-US" dirty="0"/>
                    </a:p>
                  </a:txBody>
                  <a:tcPr/>
                </a:tc>
                <a:tc>
                  <a:txBody>
                    <a:bodyPr/>
                    <a:lstStyle/>
                    <a:p>
                      <a:endParaRPr lang="en-US" sz="1600" dirty="0"/>
                    </a:p>
                  </a:txBody>
                  <a:tcPr/>
                </a:tc>
              </a:tr>
              <a:tr h="352462">
                <a:tc>
                  <a:txBody>
                    <a:bodyPr/>
                    <a:lstStyle/>
                    <a:p>
                      <a:r>
                        <a:rPr lang="en-US" sz="1600" b="1" dirty="0" smtClean="0">
                          <a:solidFill>
                            <a:srgbClr val="FF0000"/>
                          </a:solidFill>
                        </a:rPr>
                        <a:t>      Injected</a:t>
                      </a:r>
                      <a:r>
                        <a:rPr lang="en-US" sz="1600" b="1" baseline="0" dirty="0" smtClean="0">
                          <a:solidFill>
                            <a:srgbClr val="FF0000"/>
                          </a:solidFill>
                        </a:rPr>
                        <a:t> in past 30 Days</a:t>
                      </a:r>
                      <a:endParaRPr lang="en-US" sz="1600" b="1" dirty="0">
                        <a:solidFill>
                          <a:srgbClr val="FF0000"/>
                        </a:solidFill>
                      </a:endParaRPr>
                    </a:p>
                  </a:txBody>
                  <a:tcPr/>
                </a:tc>
                <a:tc>
                  <a:txBody>
                    <a:bodyPr/>
                    <a:lstStyle/>
                    <a:p>
                      <a:pPr algn="ctr"/>
                      <a:r>
                        <a:rPr lang="en-US" sz="1600" b="1" dirty="0" smtClean="0">
                          <a:solidFill>
                            <a:srgbClr val="FF0000"/>
                          </a:solidFill>
                        </a:rPr>
                        <a:t>68%</a:t>
                      </a:r>
                      <a:endParaRPr lang="en-US" sz="1600" b="1" dirty="0">
                        <a:solidFill>
                          <a:srgbClr val="FF0000"/>
                        </a:solidFill>
                      </a:endParaRPr>
                    </a:p>
                  </a:txBody>
                  <a:tcPr/>
                </a:tc>
                <a:tc>
                  <a:txBody>
                    <a:bodyPr/>
                    <a:lstStyle/>
                    <a:p>
                      <a:pPr algn="ctr"/>
                      <a:r>
                        <a:rPr lang="en-US" sz="1600" b="1" dirty="0" smtClean="0">
                          <a:solidFill>
                            <a:srgbClr val="FF0000"/>
                          </a:solidFill>
                        </a:rPr>
                        <a:t>11%</a:t>
                      </a:r>
                      <a:endParaRPr lang="en-US" sz="1600" b="1" dirty="0">
                        <a:solidFill>
                          <a:srgbClr val="FF0000"/>
                        </a:solidFill>
                      </a:endParaRPr>
                    </a:p>
                  </a:txBody>
                  <a:tcPr/>
                </a:tc>
              </a:tr>
              <a:tr h="352462">
                <a:tc>
                  <a:txBody>
                    <a:bodyPr/>
                    <a:lstStyle/>
                    <a:p>
                      <a:r>
                        <a:rPr lang="en-US" sz="1600" b="1" dirty="0" smtClean="0">
                          <a:solidFill>
                            <a:srgbClr val="FF0000"/>
                          </a:solidFill>
                        </a:rPr>
                        <a:t>      Injected with others in</a:t>
                      </a:r>
                      <a:r>
                        <a:rPr lang="en-US" sz="1600" b="1" baseline="0" dirty="0" smtClean="0">
                          <a:solidFill>
                            <a:srgbClr val="FF0000"/>
                          </a:solidFill>
                        </a:rPr>
                        <a:t> 30 D</a:t>
                      </a:r>
                      <a:endParaRPr lang="en-US" sz="1600" b="1" dirty="0">
                        <a:solidFill>
                          <a:srgbClr val="FF0000"/>
                        </a:solidFill>
                      </a:endParaRPr>
                    </a:p>
                  </a:txBody>
                  <a:tcPr/>
                </a:tc>
                <a:tc>
                  <a:txBody>
                    <a:bodyPr/>
                    <a:lstStyle/>
                    <a:p>
                      <a:pPr algn="ctr"/>
                      <a:r>
                        <a:rPr lang="en-US" sz="1600" b="1" dirty="0" smtClean="0">
                          <a:solidFill>
                            <a:srgbClr val="FF0000"/>
                          </a:solidFill>
                        </a:rPr>
                        <a:t>43%</a:t>
                      </a:r>
                      <a:endParaRPr lang="en-US" sz="1600" b="1" dirty="0">
                        <a:solidFill>
                          <a:srgbClr val="FF0000"/>
                        </a:solidFill>
                      </a:endParaRPr>
                    </a:p>
                  </a:txBody>
                  <a:tcPr/>
                </a:tc>
                <a:tc>
                  <a:txBody>
                    <a:bodyPr/>
                    <a:lstStyle/>
                    <a:p>
                      <a:pPr algn="ctr"/>
                      <a:r>
                        <a:rPr lang="en-US" sz="1600" b="1" dirty="0" smtClean="0">
                          <a:solidFill>
                            <a:srgbClr val="FF0000"/>
                          </a:solidFill>
                        </a:rPr>
                        <a:t>25%</a:t>
                      </a:r>
                      <a:endParaRPr lang="en-US" sz="1600" b="1" dirty="0">
                        <a:solidFill>
                          <a:srgbClr val="FF0000"/>
                        </a:solidFill>
                      </a:endParaRPr>
                    </a:p>
                  </a:txBody>
                  <a:tcPr/>
                </a:tc>
              </a:tr>
              <a:tr h="352462">
                <a:tc>
                  <a:txBody>
                    <a:bodyPr/>
                    <a:lstStyle/>
                    <a:p>
                      <a:r>
                        <a:rPr lang="en-US" sz="1600" dirty="0" smtClean="0"/>
                        <a:t>      Mean injections</a:t>
                      </a:r>
                      <a:r>
                        <a:rPr lang="en-US" sz="1600" baseline="0" dirty="0" smtClean="0"/>
                        <a:t> per day</a:t>
                      </a:r>
                      <a:endParaRPr lang="en-US" sz="1600" dirty="0"/>
                    </a:p>
                  </a:txBody>
                  <a:tcPr/>
                </a:tc>
                <a:tc>
                  <a:txBody>
                    <a:bodyPr/>
                    <a:lstStyle/>
                    <a:p>
                      <a:pPr algn="ctr"/>
                      <a:r>
                        <a:rPr lang="en-US" sz="1600" dirty="0" smtClean="0"/>
                        <a:t>7.7 (± 11.3)</a:t>
                      </a:r>
                      <a:endParaRPr lang="en-US" sz="16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4.3 (± 4.3)</a:t>
                      </a:r>
                    </a:p>
                  </a:txBody>
                  <a:tcPr/>
                </a:tc>
              </a:tr>
            </a:tbl>
          </a:graphicData>
        </a:graphic>
      </p:graphicFrame>
    </p:spTree>
    <p:extLst>
      <p:ext uri="{BB962C8B-B14F-4D97-AF65-F5344CB8AC3E}">
        <p14:creationId xmlns:p14="http://schemas.microsoft.com/office/powerpoint/2010/main" val="231043670"/>
      </p:ext>
    </p:extLst>
  </p:cSld>
  <p:clrMapOvr>
    <a:masterClrMapping/>
  </p:clrMapOvr>
  <mc:AlternateContent xmlns:mc="http://schemas.openxmlformats.org/markup-compatibility/2006" xmlns:p14="http://schemas.microsoft.com/office/powerpoint/2010/main">
    <mc:Choice Requires="p14">
      <p:transition spd="slow" p14:dur="2000" advTm="99937"/>
    </mc:Choice>
    <mc:Fallback xmlns="">
      <p:transition xmlns:p14="http://schemas.microsoft.com/office/powerpoint/2010/main" spd="slow" advTm="9993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78933"/>
            <a:ext cx="8466667" cy="2218267"/>
          </a:xfrm>
        </p:spPr>
        <p:txBody>
          <a:bodyPr/>
          <a:lstStyle/>
          <a:p>
            <a:r>
              <a:rPr lang="en-US" dirty="0" smtClean="0"/>
              <a:t>What does it mean if we are not getting people into treatment?</a:t>
            </a:r>
            <a:br>
              <a:rPr lang="en-US" dirty="0" smtClean="0"/>
            </a:br>
            <a:r>
              <a:rPr lang="en-US" dirty="0" smtClean="0"/>
              <a:t/>
            </a:r>
            <a:br>
              <a:rPr lang="en-US" dirty="0" smtClean="0"/>
            </a:br>
            <a:endParaRPr lang="en-US" dirty="0"/>
          </a:p>
        </p:txBody>
      </p:sp>
      <p:sp>
        <p:nvSpPr>
          <p:cNvPr id="5" name="TextBox 4"/>
          <p:cNvSpPr txBox="1"/>
          <p:nvPr/>
        </p:nvSpPr>
        <p:spPr>
          <a:xfrm>
            <a:off x="647241" y="3389924"/>
            <a:ext cx="8276625" cy="1200329"/>
          </a:xfrm>
          <a:prstGeom prst="rect">
            <a:avLst/>
          </a:prstGeom>
          <a:noFill/>
        </p:spPr>
        <p:txBody>
          <a:bodyPr wrap="none" rtlCol="0">
            <a:spAutoFit/>
          </a:bodyPr>
          <a:lstStyle/>
          <a:p>
            <a:pPr marL="457200" indent="-457200">
              <a:buFont typeface="Arial"/>
              <a:buChar char="•"/>
            </a:pPr>
            <a:r>
              <a:rPr lang="en-US" sz="3600" dirty="0"/>
              <a:t>Increase in deaths due to overdose </a:t>
            </a:r>
            <a:r>
              <a:rPr lang="en-US" sz="3600" dirty="0" smtClean="0"/>
              <a:t>&amp;</a:t>
            </a:r>
          </a:p>
          <a:p>
            <a:pPr marL="457200" indent="-457200">
              <a:buFont typeface="Arial"/>
              <a:buChar char="•"/>
            </a:pPr>
            <a:r>
              <a:rPr lang="en-US" sz="3600" dirty="0" smtClean="0"/>
              <a:t>Increase </a:t>
            </a:r>
            <a:r>
              <a:rPr lang="en-US" sz="3600" dirty="0"/>
              <a:t>in HIV transmission</a:t>
            </a:r>
          </a:p>
        </p:txBody>
      </p:sp>
    </p:spTree>
    <p:extLst>
      <p:ext uri="{BB962C8B-B14F-4D97-AF65-F5344CB8AC3E}">
        <p14:creationId xmlns:p14="http://schemas.microsoft.com/office/powerpoint/2010/main" val="42531468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244" y="17894"/>
            <a:ext cx="5976856" cy="914160"/>
          </a:xfrm>
        </p:spPr>
        <p:txBody>
          <a:bodyPr/>
          <a:lstStyle/>
          <a:p>
            <a:r>
              <a:rPr lang="en-US" sz="3200" dirty="0" smtClean="0"/>
              <a:t>No Serious Adverse Events</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2440922783"/>
              </p:ext>
            </p:extLst>
          </p:nvPr>
        </p:nvGraphicFramePr>
        <p:xfrm>
          <a:off x="1699143" y="978193"/>
          <a:ext cx="5758936" cy="1483360"/>
        </p:xfrm>
        <a:graphic>
          <a:graphicData uri="http://schemas.openxmlformats.org/drawingml/2006/table">
            <a:tbl>
              <a:tblPr firstRow="1" bandRow="1">
                <a:tableStyleId>{5C22544A-7EE6-4342-B048-85BDC9FD1C3A}</a:tableStyleId>
              </a:tblPr>
              <a:tblGrid>
                <a:gridCol w="1439734"/>
                <a:gridCol w="1439734"/>
                <a:gridCol w="1439734"/>
                <a:gridCol w="1439734"/>
              </a:tblGrid>
              <a:tr h="370840">
                <a:tc>
                  <a:txBody>
                    <a:bodyPr/>
                    <a:lstStyle/>
                    <a:p>
                      <a:pPr algn="ctr"/>
                      <a:endParaRPr lang="en-US" dirty="0"/>
                    </a:p>
                  </a:txBody>
                  <a:tcPr marL="68580" marR="68580"/>
                </a:tc>
                <a:tc>
                  <a:txBody>
                    <a:bodyPr/>
                    <a:lstStyle/>
                    <a:p>
                      <a:pPr algn="ctr"/>
                      <a:r>
                        <a:rPr lang="en-US" dirty="0" smtClean="0">
                          <a:solidFill>
                            <a:schemeClr val="bg1"/>
                          </a:solidFill>
                        </a:rPr>
                        <a:t>Baseline</a:t>
                      </a:r>
                      <a:endParaRPr lang="en-US" dirty="0">
                        <a:solidFill>
                          <a:schemeClr val="bg1"/>
                        </a:solidFill>
                      </a:endParaRPr>
                    </a:p>
                  </a:txBody>
                  <a:tcPr marL="68580" marR="68580"/>
                </a:tc>
                <a:tc>
                  <a:txBody>
                    <a:bodyPr/>
                    <a:lstStyle/>
                    <a:p>
                      <a:pPr algn="ctr"/>
                      <a:r>
                        <a:rPr lang="en-US" dirty="0" smtClean="0">
                          <a:solidFill>
                            <a:schemeClr val="bg1"/>
                          </a:solidFill>
                        </a:rPr>
                        <a:t>3 month</a:t>
                      </a:r>
                    </a:p>
                  </a:txBody>
                  <a:tcPr marL="68580" marR="68580"/>
                </a:tc>
                <a:tc>
                  <a:txBody>
                    <a:bodyPr/>
                    <a:lstStyle/>
                    <a:p>
                      <a:pPr algn="ctr"/>
                      <a:r>
                        <a:rPr lang="en-US" dirty="0" smtClean="0">
                          <a:solidFill>
                            <a:schemeClr val="bg1"/>
                          </a:solidFill>
                        </a:rPr>
                        <a:t>P-value</a:t>
                      </a:r>
                      <a:endParaRPr lang="en-US" dirty="0">
                        <a:solidFill>
                          <a:schemeClr val="bg1"/>
                        </a:solidFill>
                      </a:endParaRPr>
                    </a:p>
                  </a:txBody>
                  <a:tcPr marL="68580" marR="68580"/>
                </a:tc>
              </a:tr>
              <a:tr h="370840">
                <a:tc>
                  <a:txBody>
                    <a:bodyPr/>
                    <a:lstStyle/>
                    <a:p>
                      <a:r>
                        <a:rPr lang="en-US" dirty="0" smtClean="0">
                          <a:solidFill>
                            <a:srgbClr val="000066"/>
                          </a:solidFill>
                        </a:rPr>
                        <a:t>AST (mean)</a:t>
                      </a:r>
                      <a:endParaRPr lang="en-US" dirty="0">
                        <a:solidFill>
                          <a:srgbClr val="000066"/>
                        </a:solidFill>
                      </a:endParaRPr>
                    </a:p>
                  </a:txBody>
                  <a:tcPr marL="68580" marR="68580"/>
                </a:tc>
                <a:tc>
                  <a:txBody>
                    <a:bodyPr/>
                    <a:lstStyle/>
                    <a:p>
                      <a:pPr algn="ctr"/>
                      <a:r>
                        <a:rPr lang="en-US" dirty="0" smtClean="0">
                          <a:solidFill>
                            <a:srgbClr val="0A0AFF"/>
                          </a:solidFill>
                        </a:rPr>
                        <a:t>49.3</a:t>
                      </a:r>
                      <a:endParaRPr lang="en-US" dirty="0">
                        <a:solidFill>
                          <a:srgbClr val="0A0AFF"/>
                        </a:solidFill>
                      </a:endParaRPr>
                    </a:p>
                  </a:txBody>
                  <a:tcPr marL="68580" marR="68580"/>
                </a:tc>
                <a:tc>
                  <a:txBody>
                    <a:bodyPr/>
                    <a:lstStyle/>
                    <a:p>
                      <a:pPr algn="ctr"/>
                      <a:r>
                        <a:rPr lang="en-US" dirty="0" smtClean="0">
                          <a:solidFill>
                            <a:srgbClr val="0A0AFF"/>
                          </a:solidFill>
                        </a:rPr>
                        <a:t>71.3</a:t>
                      </a:r>
                      <a:endParaRPr lang="en-US" dirty="0">
                        <a:solidFill>
                          <a:srgbClr val="0A0AFF"/>
                        </a:solidFill>
                      </a:endParaRPr>
                    </a:p>
                  </a:txBody>
                  <a:tcPr marL="68580" marR="68580"/>
                </a:tc>
                <a:tc>
                  <a:txBody>
                    <a:bodyPr/>
                    <a:lstStyle/>
                    <a:p>
                      <a:pPr algn="ctr"/>
                      <a:r>
                        <a:rPr lang="en-US" dirty="0" smtClean="0">
                          <a:solidFill>
                            <a:srgbClr val="0A0AFF"/>
                          </a:solidFill>
                        </a:rPr>
                        <a:t>0.15</a:t>
                      </a:r>
                      <a:endParaRPr lang="en-US" dirty="0">
                        <a:solidFill>
                          <a:srgbClr val="0A0AFF"/>
                        </a:solidFill>
                      </a:endParaRPr>
                    </a:p>
                  </a:txBody>
                  <a:tcPr marL="68580" marR="68580"/>
                </a:tc>
              </a:tr>
              <a:tr h="370840">
                <a:tc>
                  <a:txBody>
                    <a:bodyPr/>
                    <a:lstStyle/>
                    <a:p>
                      <a:r>
                        <a:rPr lang="en-US" dirty="0" smtClean="0">
                          <a:solidFill>
                            <a:srgbClr val="000066"/>
                          </a:solidFill>
                        </a:rPr>
                        <a:t>ALT (mean)</a:t>
                      </a:r>
                      <a:endParaRPr lang="en-US" dirty="0">
                        <a:solidFill>
                          <a:srgbClr val="000066"/>
                        </a:solidFill>
                      </a:endParaRPr>
                    </a:p>
                  </a:txBody>
                  <a:tcPr marL="68580" marR="68580"/>
                </a:tc>
                <a:tc>
                  <a:txBody>
                    <a:bodyPr/>
                    <a:lstStyle/>
                    <a:p>
                      <a:pPr algn="ctr"/>
                      <a:r>
                        <a:rPr lang="en-US" dirty="0" smtClean="0">
                          <a:solidFill>
                            <a:srgbClr val="0A0AFF"/>
                          </a:solidFill>
                        </a:rPr>
                        <a:t>56.3</a:t>
                      </a:r>
                      <a:endParaRPr lang="en-US" dirty="0">
                        <a:solidFill>
                          <a:srgbClr val="0A0AFF"/>
                        </a:solidFill>
                      </a:endParaRPr>
                    </a:p>
                  </a:txBody>
                  <a:tcPr marL="68580" marR="68580"/>
                </a:tc>
                <a:tc>
                  <a:txBody>
                    <a:bodyPr/>
                    <a:lstStyle/>
                    <a:p>
                      <a:pPr algn="ctr"/>
                      <a:r>
                        <a:rPr lang="en-US" dirty="0" smtClean="0">
                          <a:solidFill>
                            <a:srgbClr val="0A0AFF"/>
                          </a:solidFill>
                        </a:rPr>
                        <a:t>79.9</a:t>
                      </a:r>
                      <a:endParaRPr lang="en-US" dirty="0">
                        <a:solidFill>
                          <a:srgbClr val="0A0AFF"/>
                        </a:solidFill>
                      </a:endParaRPr>
                    </a:p>
                  </a:txBody>
                  <a:tcPr marL="68580" marR="68580"/>
                </a:tc>
                <a:tc>
                  <a:txBody>
                    <a:bodyPr/>
                    <a:lstStyle/>
                    <a:p>
                      <a:pPr algn="ctr"/>
                      <a:r>
                        <a:rPr lang="en-US" sz="1800" kern="1200" dirty="0" smtClean="0">
                          <a:solidFill>
                            <a:srgbClr val="0A0AFF"/>
                          </a:solidFill>
                          <a:latin typeface="+mn-lt"/>
                          <a:ea typeface="+mn-ea"/>
                          <a:cs typeface="+mn-cs"/>
                        </a:rPr>
                        <a:t>0.10</a:t>
                      </a:r>
                      <a:endParaRPr lang="en-US" sz="1800" kern="1200" dirty="0">
                        <a:solidFill>
                          <a:srgbClr val="0A0AFF"/>
                        </a:solidFill>
                        <a:latin typeface="+mn-lt"/>
                        <a:ea typeface="+mn-ea"/>
                        <a:cs typeface="+mn-cs"/>
                      </a:endParaRPr>
                    </a:p>
                  </a:txBody>
                  <a:tcPr marL="68580" marR="68580"/>
                </a:tc>
              </a:tr>
              <a:tr h="370840">
                <a:tc>
                  <a:txBody>
                    <a:bodyPr/>
                    <a:lstStyle/>
                    <a:p>
                      <a:r>
                        <a:rPr lang="en-US" dirty="0" smtClean="0">
                          <a:solidFill>
                            <a:srgbClr val="000066"/>
                          </a:solidFill>
                        </a:rPr>
                        <a:t>Bun/</a:t>
                      </a:r>
                      <a:r>
                        <a:rPr lang="en-US" dirty="0" err="1" smtClean="0">
                          <a:solidFill>
                            <a:srgbClr val="000066"/>
                          </a:solidFill>
                        </a:rPr>
                        <a:t>creat</a:t>
                      </a:r>
                      <a:endParaRPr lang="en-US" dirty="0">
                        <a:solidFill>
                          <a:srgbClr val="000066"/>
                        </a:solidFill>
                      </a:endParaRPr>
                    </a:p>
                  </a:txBody>
                  <a:tcPr marL="68580" marR="68580"/>
                </a:tc>
                <a:tc>
                  <a:txBody>
                    <a:bodyPr/>
                    <a:lstStyle/>
                    <a:p>
                      <a:pPr algn="ctr"/>
                      <a:r>
                        <a:rPr lang="en-US" dirty="0" smtClean="0">
                          <a:solidFill>
                            <a:srgbClr val="0A0AFF"/>
                          </a:solidFill>
                        </a:rPr>
                        <a:t>14.4/1.00</a:t>
                      </a:r>
                      <a:endParaRPr lang="en-US" dirty="0">
                        <a:solidFill>
                          <a:srgbClr val="0A0AFF"/>
                        </a:solidFill>
                      </a:endParaRPr>
                    </a:p>
                  </a:txBody>
                  <a:tcPr marL="68580" marR="68580"/>
                </a:tc>
                <a:tc>
                  <a:txBody>
                    <a:bodyPr/>
                    <a:lstStyle/>
                    <a:p>
                      <a:pPr algn="ctr"/>
                      <a:r>
                        <a:rPr lang="en-US" dirty="0" smtClean="0">
                          <a:solidFill>
                            <a:srgbClr val="0A0AFF"/>
                          </a:solidFill>
                        </a:rPr>
                        <a:t>14.2/1.00</a:t>
                      </a:r>
                      <a:endParaRPr lang="en-US" dirty="0">
                        <a:solidFill>
                          <a:srgbClr val="0A0AFF"/>
                        </a:solidFill>
                      </a:endParaRPr>
                    </a:p>
                  </a:txBody>
                  <a:tcPr marL="68580" marR="68580"/>
                </a:tc>
                <a:tc>
                  <a:txBody>
                    <a:bodyPr/>
                    <a:lstStyle/>
                    <a:p>
                      <a:pPr algn="ctr"/>
                      <a:r>
                        <a:rPr lang="en-US" sz="1800" kern="1200" dirty="0" smtClean="0">
                          <a:solidFill>
                            <a:srgbClr val="0A0AFF"/>
                          </a:solidFill>
                          <a:latin typeface="+mn-lt"/>
                          <a:ea typeface="+mn-ea"/>
                          <a:cs typeface="+mn-cs"/>
                        </a:rPr>
                        <a:t>0.65/0.84</a:t>
                      </a:r>
                      <a:endParaRPr lang="en-US" sz="1800" kern="1200" dirty="0">
                        <a:solidFill>
                          <a:srgbClr val="0A0AFF"/>
                        </a:solidFill>
                        <a:latin typeface="+mn-lt"/>
                        <a:ea typeface="+mn-ea"/>
                        <a:cs typeface="+mn-cs"/>
                      </a:endParaRPr>
                    </a:p>
                  </a:txBody>
                  <a:tcPr marL="68580" marR="68580"/>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171607566"/>
              </p:ext>
            </p:extLst>
          </p:nvPr>
        </p:nvGraphicFramePr>
        <p:xfrm>
          <a:off x="733310" y="2854785"/>
          <a:ext cx="7851765" cy="3519029"/>
        </p:xfrm>
        <a:graphic>
          <a:graphicData uri="http://schemas.openxmlformats.org/drawingml/2006/table">
            <a:tbl>
              <a:tblPr firstRow="1" bandRow="1">
                <a:tableStyleId>{5C22544A-7EE6-4342-B048-85BDC9FD1C3A}</a:tableStyleId>
              </a:tblPr>
              <a:tblGrid>
                <a:gridCol w="2617255"/>
                <a:gridCol w="2617255"/>
                <a:gridCol w="2617255"/>
              </a:tblGrid>
              <a:tr h="278751">
                <a:tc>
                  <a:txBody>
                    <a:bodyPr/>
                    <a:lstStyle/>
                    <a:p>
                      <a:pPr algn="ctr" rtl="0" fontAlgn="ctr"/>
                      <a:r>
                        <a:rPr lang="en-US" sz="1800" u="none" strike="noStrike" dirty="0">
                          <a:solidFill>
                            <a:schemeClr val="bg1"/>
                          </a:solidFill>
                          <a:effectLst/>
                        </a:rPr>
                        <a:t>Side Effect</a:t>
                      </a:r>
                      <a:endParaRPr lang="en-US" sz="1800" b="1" i="0" u="none" strike="noStrike" dirty="0">
                        <a:solidFill>
                          <a:schemeClr val="bg1"/>
                        </a:solidFill>
                        <a:effectLst/>
                        <a:latin typeface="Arial" panose="020B0604020202020204" pitchFamily="34" charset="0"/>
                      </a:endParaRPr>
                    </a:p>
                  </a:txBody>
                  <a:tcPr marL="7144" marR="7144" marT="9525" marB="0" anchor="ctr"/>
                </a:tc>
                <a:tc>
                  <a:txBody>
                    <a:bodyPr/>
                    <a:lstStyle/>
                    <a:p>
                      <a:pPr algn="ctr" rtl="0" fontAlgn="ctr"/>
                      <a:r>
                        <a:rPr lang="en-US" sz="1800" u="none" strike="noStrike" dirty="0">
                          <a:solidFill>
                            <a:schemeClr val="bg1"/>
                          </a:solidFill>
                          <a:effectLst/>
                        </a:rPr>
                        <a:t>Number</a:t>
                      </a:r>
                      <a:endParaRPr lang="en-US" sz="1800" b="1" i="0" u="none" strike="noStrike" dirty="0">
                        <a:solidFill>
                          <a:schemeClr val="bg1"/>
                        </a:solidFill>
                        <a:effectLst/>
                        <a:latin typeface="Arial" panose="020B0604020202020204" pitchFamily="34" charset="0"/>
                      </a:endParaRPr>
                    </a:p>
                  </a:txBody>
                  <a:tcPr marL="7144" marR="7144" marT="9525" marB="0" anchor="ctr"/>
                </a:tc>
                <a:tc>
                  <a:txBody>
                    <a:bodyPr/>
                    <a:lstStyle/>
                    <a:p>
                      <a:pPr algn="ctr" rtl="0" fontAlgn="ctr"/>
                      <a:r>
                        <a:rPr lang="en-US" sz="1800" u="none" strike="noStrike" dirty="0">
                          <a:solidFill>
                            <a:schemeClr val="bg1"/>
                          </a:solidFill>
                          <a:effectLst/>
                        </a:rPr>
                        <a:t>%</a:t>
                      </a:r>
                      <a:endParaRPr lang="en-US" sz="1800" b="1" i="0" u="none" strike="noStrike" dirty="0">
                        <a:solidFill>
                          <a:schemeClr val="bg1"/>
                        </a:solidFill>
                        <a:effectLst/>
                        <a:latin typeface="Arial" panose="020B0604020202020204" pitchFamily="34" charset="0"/>
                      </a:endParaRPr>
                    </a:p>
                  </a:txBody>
                  <a:tcPr marL="7144" marR="7144" marT="9525" marB="0" anchor="ctr"/>
                </a:tc>
              </a:tr>
              <a:tr h="510622">
                <a:tc>
                  <a:txBody>
                    <a:bodyPr/>
                    <a:lstStyle/>
                    <a:p>
                      <a:pPr algn="l" rtl="0" fontAlgn="ctr"/>
                      <a:r>
                        <a:rPr lang="en-US" sz="1800" u="none" strike="noStrike" dirty="0">
                          <a:solidFill>
                            <a:schemeClr val="accent2">
                              <a:lumMod val="75000"/>
                            </a:schemeClr>
                          </a:solidFill>
                          <a:effectLst/>
                        </a:rPr>
                        <a:t>Skin/soft tissue infection</a:t>
                      </a:r>
                      <a:endParaRPr lang="en-US" sz="1800" b="0" i="0" u="none" strike="noStrike" dirty="0">
                        <a:solidFill>
                          <a:schemeClr val="accent2">
                            <a:lumMod val="75000"/>
                          </a:schemeClr>
                        </a:solidFill>
                        <a:effectLst/>
                        <a:latin typeface="Arial" panose="020B0604020202020204" pitchFamily="34" charset="0"/>
                      </a:endParaRPr>
                    </a:p>
                  </a:txBody>
                  <a:tcPr marL="7144" marR="7144" marT="9525" marB="0" anchor="ctr"/>
                </a:tc>
                <a:tc>
                  <a:txBody>
                    <a:bodyPr/>
                    <a:lstStyle/>
                    <a:p>
                      <a:pPr algn="ctr" rtl="0" fontAlgn="ctr"/>
                      <a:r>
                        <a:rPr lang="en-US" sz="1800" u="none" strike="noStrike" dirty="0" smtClean="0">
                          <a:solidFill>
                            <a:schemeClr val="accent6">
                              <a:lumMod val="60000"/>
                              <a:lumOff val="40000"/>
                            </a:schemeClr>
                          </a:solidFill>
                          <a:effectLst/>
                        </a:rPr>
                        <a:t>2/170</a:t>
                      </a:r>
                      <a:endParaRPr lang="en-US" sz="1800" b="0" i="0" u="none" strike="noStrike" dirty="0">
                        <a:solidFill>
                          <a:schemeClr val="accent6">
                            <a:lumMod val="60000"/>
                            <a:lumOff val="40000"/>
                          </a:schemeClr>
                        </a:solidFill>
                        <a:effectLst/>
                        <a:latin typeface="Arial" panose="020B0604020202020204" pitchFamily="34" charset="0"/>
                      </a:endParaRPr>
                    </a:p>
                  </a:txBody>
                  <a:tcPr marL="7144" marR="7144" marT="9525" marB="0" anchor="ctr"/>
                </a:tc>
                <a:tc>
                  <a:txBody>
                    <a:bodyPr/>
                    <a:lstStyle/>
                    <a:p>
                      <a:pPr algn="ctr" rtl="0" fontAlgn="ctr"/>
                      <a:r>
                        <a:rPr lang="en-US" sz="1800" u="none" strike="noStrike" dirty="0" smtClean="0">
                          <a:solidFill>
                            <a:schemeClr val="accent6">
                              <a:lumMod val="60000"/>
                              <a:lumOff val="40000"/>
                            </a:schemeClr>
                          </a:solidFill>
                          <a:effectLst/>
                        </a:rPr>
                        <a:t>1.12%</a:t>
                      </a:r>
                      <a:endParaRPr lang="en-US" sz="1800" b="0" i="0" u="none" strike="noStrike" dirty="0">
                        <a:solidFill>
                          <a:schemeClr val="accent6">
                            <a:lumMod val="60000"/>
                            <a:lumOff val="40000"/>
                          </a:schemeClr>
                        </a:solidFill>
                        <a:effectLst/>
                        <a:latin typeface="Arial" panose="020B0604020202020204" pitchFamily="34" charset="0"/>
                      </a:endParaRPr>
                    </a:p>
                  </a:txBody>
                  <a:tcPr marL="7144" marR="7144" marT="9525" marB="0" anchor="ctr"/>
                </a:tc>
              </a:tr>
              <a:tr h="679763">
                <a:tc>
                  <a:txBody>
                    <a:bodyPr/>
                    <a:lstStyle/>
                    <a:p>
                      <a:pPr algn="l" rtl="0" fontAlgn="ctr"/>
                      <a:r>
                        <a:rPr lang="en-US" sz="1800" u="none" strike="noStrike" dirty="0">
                          <a:solidFill>
                            <a:schemeClr val="accent2">
                              <a:lumMod val="75000"/>
                            </a:schemeClr>
                          </a:solidFill>
                          <a:effectLst/>
                        </a:rPr>
                        <a:t>Immediate sensitivity to injection </a:t>
                      </a:r>
                      <a:endParaRPr lang="en-US" sz="1800" b="0" i="0" u="none" strike="noStrike" dirty="0">
                        <a:solidFill>
                          <a:schemeClr val="accent2">
                            <a:lumMod val="75000"/>
                          </a:schemeClr>
                        </a:solidFill>
                        <a:effectLst/>
                        <a:latin typeface="Arial" panose="020B0604020202020204" pitchFamily="34" charset="0"/>
                      </a:endParaRPr>
                    </a:p>
                  </a:txBody>
                  <a:tcPr marL="7144" marR="7144" marT="9525" marB="0" anchor="ctr"/>
                </a:tc>
                <a:tc>
                  <a:txBody>
                    <a:bodyPr/>
                    <a:lstStyle/>
                    <a:p>
                      <a:pPr algn="ctr" rtl="0" fontAlgn="ctr"/>
                      <a:r>
                        <a:rPr lang="en-US" sz="1800" u="none" strike="noStrike" dirty="0" smtClean="0">
                          <a:solidFill>
                            <a:schemeClr val="accent6">
                              <a:lumMod val="60000"/>
                              <a:lumOff val="40000"/>
                            </a:schemeClr>
                          </a:solidFill>
                          <a:effectLst/>
                        </a:rPr>
                        <a:t>16/170</a:t>
                      </a:r>
                      <a:endParaRPr lang="en-US" sz="1800" b="0" i="0" u="none" strike="noStrike" dirty="0">
                        <a:solidFill>
                          <a:schemeClr val="accent6">
                            <a:lumMod val="60000"/>
                            <a:lumOff val="40000"/>
                          </a:schemeClr>
                        </a:solidFill>
                        <a:effectLst/>
                        <a:latin typeface="Arial" panose="020B0604020202020204" pitchFamily="34" charset="0"/>
                      </a:endParaRPr>
                    </a:p>
                  </a:txBody>
                  <a:tcPr marL="7144" marR="7144" marT="9525" marB="0" anchor="ctr"/>
                </a:tc>
                <a:tc>
                  <a:txBody>
                    <a:bodyPr/>
                    <a:lstStyle/>
                    <a:p>
                      <a:pPr algn="ctr" rtl="0" fontAlgn="ctr"/>
                      <a:r>
                        <a:rPr lang="en-US" sz="1800" u="none" strike="noStrike" dirty="0" smtClean="0">
                          <a:solidFill>
                            <a:schemeClr val="accent6">
                              <a:lumMod val="60000"/>
                              <a:lumOff val="40000"/>
                            </a:schemeClr>
                          </a:solidFill>
                          <a:effectLst/>
                        </a:rPr>
                        <a:t>9.41%</a:t>
                      </a:r>
                      <a:endParaRPr lang="en-US" sz="1800" b="0" i="0" u="none" strike="noStrike" dirty="0">
                        <a:solidFill>
                          <a:schemeClr val="accent6">
                            <a:lumMod val="60000"/>
                            <a:lumOff val="40000"/>
                          </a:schemeClr>
                        </a:solidFill>
                        <a:effectLst/>
                        <a:latin typeface="Arial" panose="020B0604020202020204" pitchFamily="34" charset="0"/>
                      </a:endParaRPr>
                    </a:p>
                  </a:txBody>
                  <a:tcPr marL="7144" marR="7144" marT="9525" marB="0" anchor="ctr"/>
                </a:tc>
              </a:tr>
              <a:tr h="299330">
                <a:tc>
                  <a:txBody>
                    <a:bodyPr/>
                    <a:lstStyle/>
                    <a:p>
                      <a:pPr algn="l" rtl="0" fontAlgn="ctr"/>
                      <a:r>
                        <a:rPr lang="en-US" sz="1800" u="none" strike="noStrike" dirty="0">
                          <a:solidFill>
                            <a:schemeClr val="accent2">
                              <a:lumMod val="75000"/>
                            </a:schemeClr>
                          </a:solidFill>
                          <a:effectLst/>
                        </a:rPr>
                        <a:t>Signs of </a:t>
                      </a:r>
                      <a:r>
                        <a:rPr lang="en-US" sz="1800" u="none" strike="noStrike" dirty="0" smtClean="0">
                          <a:solidFill>
                            <a:schemeClr val="accent2">
                              <a:lumMod val="75000"/>
                            </a:schemeClr>
                          </a:solidFill>
                          <a:effectLst/>
                        </a:rPr>
                        <a:t>Edema</a:t>
                      </a:r>
                      <a:endParaRPr lang="en-US" sz="1800" b="0" i="0" u="none" strike="noStrike" dirty="0">
                        <a:solidFill>
                          <a:schemeClr val="accent2">
                            <a:lumMod val="75000"/>
                          </a:schemeClr>
                        </a:solidFill>
                        <a:effectLst/>
                        <a:latin typeface="Arial" panose="020B0604020202020204" pitchFamily="34" charset="0"/>
                      </a:endParaRPr>
                    </a:p>
                  </a:txBody>
                  <a:tcPr marL="7144" marR="7144" marT="9525" marB="0" anchor="ctr"/>
                </a:tc>
                <a:tc>
                  <a:txBody>
                    <a:bodyPr/>
                    <a:lstStyle/>
                    <a:p>
                      <a:pPr algn="ctr" rtl="0" fontAlgn="ctr"/>
                      <a:r>
                        <a:rPr lang="en-US" sz="1800" u="none" strike="noStrike" dirty="0" smtClean="0">
                          <a:solidFill>
                            <a:schemeClr val="accent6">
                              <a:lumMod val="60000"/>
                              <a:lumOff val="40000"/>
                            </a:schemeClr>
                          </a:solidFill>
                          <a:effectLst/>
                        </a:rPr>
                        <a:t>2/168</a:t>
                      </a:r>
                      <a:endParaRPr lang="en-US" sz="1800" b="0" i="0" u="none" strike="noStrike" dirty="0">
                        <a:solidFill>
                          <a:schemeClr val="accent6">
                            <a:lumMod val="60000"/>
                            <a:lumOff val="40000"/>
                          </a:schemeClr>
                        </a:solidFill>
                        <a:effectLst/>
                        <a:latin typeface="Arial" panose="020B0604020202020204" pitchFamily="34" charset="0"/>
                      </a:endParaRPr>
                    </a:p>
                  </a:txBody>
                  <a:tcPr marL="7144" marR="7144" marT="9525" marB="0" anchor="ctr"/>
                </a:tc>
                <a:tc>
                  <a:txBody>
                    <a:bodyPr/>
                    <a:lstStyle/>
                    <a:p>
                      <a:pPr algn="ctr" rtl="0" fontAlgn="ctr"/>
                      <a:r>
                        <a:rPr lang="en-US" sz="1800" u="none" strike="noStrike" dirty="0" smtClean="0">
                          <a:solidFill>
                            <a:schemeClr val="accent6">
                              <a:lumMod val="60000"/>
                              <a:lumOff val="40000"/>
                            </a:schemeClr>
                          </a:solidFill>
                          <a:effectLst/>
                        </a:rPr>
                        <a:t>1.19%</a:t>
                      </a:r>
                      <a:endParaRPr lang="en-US" sz="1800" b="0" i="0" u="none" strike="noStrike" dirty="0">
                        <a:solidFill>
                          <a:schemeClr val="accent6">
                            <a:lumMod val="60000"/>
                            <a:lumOff val="40000"/>
                          </a:schemeClr>
                        </a:solidFill>
                        <a:effectLst/>
                        <a:latin typeface="Arial" panose="020B0604020202020204" pitchFamily="34" charset="0"/>
                      </a:endParaRPr>
                    </a:p>
                  </a:txBody>
                  <a:tcPr marL="7144" marR="7144" marT="9525" marB="0" anchor="ctr"/>
                </a:tc>
              </a:tr>
              <a:tr h="299330">
                <a:tc>
                  <a:txBody>
                    <a:bodyPr/>
                    <a:lstStyle/>
                    <a:p>
                      <a:pPr algn="l" rtl="0" fontAlgn="ctr"/>
                      <a:r>
                        <a:rPr lang="en-US" sz="1800" u="none" strike="noStrike" dirty="0">
                          <a:solidFill>
                            <a:schemeClr val="accent2">
                              <a:lumMod val="75000"/>
                            </a:schemeClr>
                          </a:solidFill>
                          <a:effectLst/>
                        </a:rPr>
                        <a:t>Nausea</a:t>
                      </a:r>
                      <a:endParaRPr lang="en-US" sz="1800" b="0" i="0" u="none" strike="noStrike" dirty="0">
                        <a:solidFill>
                          <a:schemeClr val="accent2">
                            <a:lumMod val="75000"/>
                          </a:schemeClr>
                        </a:solidFill>
                        <a:effectLst/>
                        <a:latin typeface="Arial" panose="020B0604020202020204" pitchFamily="34" charset="0"/>
                      </a:endParaRPr>
                    </a:p>
                  </a:txBody>
                  <a:tcPr marL="7144" marR="7144" marT="9525" marB="0" anchor="ctr"/>
                </a:tc>
                <a:tc>
                  <a:txBody>
                    <a:bodyPr/>
                    <a:lstStyle/>
                    <a:p>
                      <a:pPr algn="ctr" rtl="0" fontAlgn="ctr"/>
                      <a:r>
                        <a:rPr lang="en-US" sz="1800" u="none" strike="noStrike" dirty="0" smtClean="0">
                          <a:solidFill>
                            <a:schemeClr val="accent6">
                              <a:lumMod val="60000"/>
                              <a:lumOff val="40000"/>
                            </a:schemeClr>
                          </a:solidFill>
                          <a:effectLst/>
                        </a:rPr>
                        <a:t>10/140</a:t>
                      </a:r>
                      <a:endParaRPr lang="en-US" sz="1800" b="0" i="0" u="none" strike="noStrike" dirty="0">
                        <a:solidFill>
                          <a:schemeClr val="accent6">
                            <a:lumMod val="60000"/>
                            <a:lumOff val="40000"/>
                          </a:schemeClr>
                        </a:solidFill>
                        <a:effectLst/>
                        <a:latin typeface="Arial" panose="020B0604020202020204" pitchFamily="34" charset="0"/>
                      </a:endParaRPr>
                    </a:p>
                  </a:txBody>
                  <a:tcPr marL="7144" marR="7144" marT="9525" marB="0" anchor="ctr"/>
                </a:tc>
                <a:tc>
                  <a:txBody>
                    <a:bodyPr/>
                    <a:lstStyle/>
                    <a:p>
                      <a:pPr algn="ctr" rtl="0" fontAlgn="ctr"/>
                      <a:r>
                        <a:rPr lang="en-US" sz="1800" u="none" strike="noStrike" dirty="0" smtClean="0">
                          <a:solidFill>
                            <a:schemeClr val="accent6">
                              <a:lumMod val="60000"/>
                              <a:lumOff val="40000"/>
                            </a:schemeClr>
                          </a:solidFill>
                          <a:effectLst/>
                        </a:rPr>
                        <a:t>7.14%</a:t>
                      </a:r>
                      <a:endParaRPr lang="en-US" sz="1800" b="0" i="0" u="none" strike="noStrike" dirty="0">
                        <a:solidFill>
                          <a:schemeClr val="accent6">
                            <a:lumMod val="60000"/>
                            <a:lumOff val="40000"/>
                          </a:schemeClr>
                        </a:solidFill>
                        <a:effectLst/>
                        <a:latin typeface="Arial" panose="020B0604020202020204" pitchFamily="34" charset="0"/>
                      </a:endParaRPr>
                    </a:p>
                  </a:txBody>
                  <a:tcPr marL="7144" marR="7144" marT="9525" marB="0" anchor="ctr"/>
                </a:tc>
              </a:tr>
              <a:tr h="299330">
                <a:tc>
                  <a:txBody>
                    <a:bodyPr/>
                    <a:lstStyle/>
                    <a:p>
                      <a:pPr algn="l" rtl="0" fontAlgn="ctr"/>
                      <a:r>
                        <a:rPr lang="en-US" sz="1800" u="none" strike="noStrike" dirty="0">
                          <a:solidFill>
                            <a:schemeClr val="accent2">
                              <a:lumMod val="75000"/>
                            </a:schemeClr>
                          </a:solidFill>
                          <a:effectLst/>
                        </a:rPr>
                        <a:t>Diarrhea</a:t>
                      </a:r>
                      <a:endParaRPr lang="en-US" sz="1800" b="0" i="0" u="none" strike="noStrike" dirty="0">
                        <a:solidFill>
                          <a:schemeClr val="accent2">
                            <a:lumMod val="75000"/>
                          </a:schemeClr>
                        </a:solidFill>
                        <a:effectLst/>
                        <a:latin typeface="Arial" panose="020B0604020202020204" pitchFamily="34" charset="0"/>
                      </a:endParaRPr>
                    </a:p>
                  </a:txBody>
                  <a:tcPr marL="7144" marR="7144" marT="9525" marB="0" anchor="ctr"/>
                </a:tc>
                <a:tc>
                  <a:txBody>
                    <a:bodyPr/>
                    <a:lstStyle/>
                    <a:p>
                      <a:pPr algn="ctr" rtl="0" fontAlgn="ctr"/>
                      <a:r>
                        <a:rPr lang="en-US" sz="1800" u="none" strike="noStrike" dirty="0" smtClean="0">
                          <a:solidFill>
                            <a:schemeClr val="accent6">
                              <a:lumMod val="60000"/>
                              <a:lumOff val="40000"/>
                            </a:schemeClr>
                          </a:solidFill>
                          <a:effectLst/>
                        </a:rPr>
                        <a:t>5/133</a:t>
                      </a:r>
                      <a:endParaRPr lang="en-US" sz="1800" b="0" i="0" u="none" strike="noStrike" dirty="0">
                        <a:solidFill>
                          <a:schemeClr val="accent6">
                            <a:lumMod val="60000"/>
                            <a:lumOff val="40000"/>
                          </a:schemeClr>
                        </a:solidFill>
                        <a:effectLst/>
                        <a:latin typeface="Arial" panose="020B0604020202020204" pitchFamily="34" charset="0"/>
                      </a:endParaRPr>
                    </a:p>
                  </a:txBody>
                  <a:tcPr marL="7144" marR="7144" marT="9525" marB="0" anchor="ctr"/>
                </a:tc>
                <a:tc>
                  <a:txBody>
                    <a:bodyPr/>
                    <a:lstStyle/>
                    <a:p>
                      <a:pPr algn="ctr" rtl="0" fontAlgn="ctr"/>
                      <a:r>
                        <a:rPr lang="en-US" sz="1800" u="none" strike="noStrike" dirty="0" smtClean="0">
                          <a:solidFill>
                            <a:schemeClr val="accent6">
                              <a:lumMod val="60000"/>
                              <a:lumOff val="40000"/>
                            </a:schemeClr>
                          </a:solidFill>
                          <a:effectLst/>
                        </a:rPr>
                        <a:t>3.76%</a:t>
                      </a:r>
                      <a:endParaRPr lang="en-US" sz="1800" b="0" i="0" u="none" strike="noStrike" dirty="0">
                        <a:solidFill>
                          <a:schemeClr val="accent6">
                            <a:lumMod val="60000"/>
                            <a:lumOff val="40000"/>
                          </a:schemeClr>
                        </a:solidFill>
                        <a:effectLst/>
                        <a:latin typeface="Arial" panose="020B0604020202020204" pitchFamily="34" charset="0"/>
                      </a:endParaRPr>
                    </a:p>
                  </a:txBody>
                  <a:tcPr marL="7144" marR="7144" marT="9525" marB="0" anchor="ctr"/>
                </a:tc>
              </a:tr>
              <a:tr h="299330">
                <a:tc>
                  <a:txBody>
                    <a:bodyPr/>
                    <a:lstStyle/>
                    <a:p>
                      <a:pPr algn="l" rtl="0" fontAlgn="ctr"/>
                      <a:r>
                        <a:rPr lang="en-US" sz="1800" u="none" strike="noStrike" dirty="0">
                          <a:solidFill>
                            <a:schemeClr val="accent2">
                              <a:lumMod val="75000"/>
                            </a:schemeClr>
                          </a:solidFill>
                          <a:effectLst/>
                        </a:rPr>
                        <a:t>Headache</a:t>
                      </a:r>
                      <a:endParaRPr lang="en-US" sz="1800" b="0" i="0" u="none" strike="noStrike" dirty="0">
                        <a:solidFill>
                          <a:schemeClr val="accent2">
                            <a:lumMod val="75000"/>
                          </a:schemeClr>
                        </a:solidFill>
                        <a:effectLst/>
                        <a:latin typeface="Arial" panose="020B0604020202020204" pitchFamily="34" charset="0"/>
                      </a:endParaRPr>
                    </a:p>
                  </a:txBody>
                  <a:tcPr marL="7144" marR="7144" marT="9525" marB="0" anchor="ctr"/>
                </a:tc>
                <a:tc>
                  <a:txBody>
                    <a:bodyPr/>
                    <a:lstStyle/>
                    <a:p>
                      <a:pPr algn="ctr" rtl="0" fontAlgn="ctr"/>
                      <a:r>
                        <a:rPr lang="en-US" sz="1800" b="0" i="0" u="none" strike="noStrike" dirty="0" smtClean="0">
                          <a:solidFill>
                            <a:schemeClr val="accent6">
                              <a:lumMod val="60000"/>
                              <a:lumOff val="40000"/>
                            </a:schemeClr>
                          </a:solidFill>
                          <a:effectLst/>
                          <a:latin typeface="Arial" panose="020B0604020202020204" pitchFamily="34" charset="0"/>
                        </a:rPr>
                        <a:t>10/133</a:t>
                      </a:r>
                      <a:endParaRPr lang="en-US" sz="1800" b="0" i="0" u="none" strike="noStrike" dirty="0">
                        <a:solidFill>
                          <a:schemeClr val="accent6">
                            <a:lumMod val="60000"/>
                            <a:lumOff val="40000"/>
                          </a:schemeClr>
                        </a:solidFill>
                        <a:effectLst/>
                        <a:latin typeface="Arial" panose="020B0604020202020204" pitchFamily="34" charset="0"/>
                      </a:endParaRPr>
                    </a:p>
                  </a:txBody>
                  <a:tcPr marL="7144" marR="7144" marT="9525" marB="0" anchor="ctr"/>
                </a:tc>
                <a:tc>
                  <a:txBody>
                    <a:bodyPr/>
                    <a:lstStyle/>
                    <a:p>
                      <a:pPr algn="ctr" rtl="0" fontAlgn="ctr"/>
                      <a:r>
                        <a:rPr lang="en-US" sz="1800" u="none" strike="noStrike" dirty="0" smtClean="0">
                          <a:solidFill>
                            <a:schemeClr val="accent6">
                              <a:lumMod val="60000"/>
                              <a:lumOff val="40000"/>
                            </a:schemeClr>
                          </a:solidFill>
                          <a:effectLst/>
                        </a:rPr>
                        <a:t>7.52%</a:t>
                      </a:r>
                      <a:endParaRPr lang="en-US" sz="1800" b="0" i="0" u="none" strike="noStrike" dirty="0">
                        <a:solidFill>
                          <a:schemeClr val="accent6">
                            <a:lumMod val="60000"/>
                            <a:lumOff val="40000"/>
                          </a:schemeClr>
                        </a:solidFill>
                        <a:effectLst/>
                        <a:latin typeface="Arial" panose="020B0604020202020204" pitchFamily="34" charset="0"/>
                      </a:endParaRPr>
                    </a:p>
                  </a:txBody>
                  <a:tcPr marL="7144" marR="7144" marT="9525" marB="0" anchor="ctr"/>
                </a:tc>
              </a:tr>
              <a:tr h="299330">
                <a:tc>
                  <a:txBody>
                    <a:bodyPr/>
                    <a:lstStyle/>
                    <a:p>
                      <a:pPr algn="l" rtl="0" fontAlgn="ctr"/>
                      <a:r>
                        <a:rPr lang="en-US" sz="1800" u="none" strike="noStrike" dirty="0">
                          <a:solidFill>
                            <a:schemeClr val="accent2">
                              <a:lumMod val="75000"/>
                            </a:schemeClr>
                          </a:solidFill>
                          <a:effectLst/>
                        </a:rPr>
                        <a:t>Fatigue</a:t>
                      </a:r>
                      <a:endParaRPr lang="en-US" sz="1800" b="0" i="0" u="none" strike="noStrike" dirty="0">
                        <a:solidFill>
                          <a:schemeClr val="accent2">
                            <a:lumMod val="75000"/>
                          </a:schemeClr>
                        </a:solidFill>
                        <a:effectLst/>
                        <a:latin typeface="Arial" panose="020B0604020202020204" pitchFamily="34" charset="0"/>
                      </a:endParaRPr>
                    </a:p>
                  </a:txBody>
                  <a:tcPr marL="7144" marR="7144" marT="9525" marB="0" anchor="ctr"/>
                </a:tc>
                <a:tc>
                  <a:txBody>
                    <a:bodyPr/>
                    <a:lstStyle/>
                    <a:p>
                      <a:pPr algn="ctr" rtl="0" fontAlgn="ctr"/>
                      <a:r>
                        <a:rPr lang="en-US" sz="1800" u="none" strike="noStrike" dirty="0" smtClean="0">
                          <a:solidFill>
                            <a:schemeClr val="accent6">
                              <a:lumMod val="60000"/>
                              <a:lumOff val="40000"/>
                            </a:schemeClr>
                          </a:solidFill>
                          <a:effectLst/>
                        </a:rPr>
                        <a:t>6/115</a:t>
                      </a:r>
                      <a:endParaRPr lang="en-US" sz="1800" b="0" i="0" u="none" strike="noStrike" dirty="0">
                        <a:solidFill>
                          <a:schemeClr val="accent6">
                            <a:lumMod val="60000"/>
                            <a:lumOff val="40000"/>
                          </a:schemeClr>
                        </a:solidFill>
                        <a:effectLst/>
                        <a:latin typeface="Arial" panose="020B0604020202020204" pitchFamily="34" charset="0"/>
                      </a:endParaRPr>
                    </a:p>
                  </a:txBody>
                  <a:tcPr marL="7144" marR="7144" marT="9525" marB="0" anchor="ctr"/>
                </a:tc>
                <a:tc>
                  <a:txBody>
                    <a:bodyPr/>
                    <a:lstStyle/>
                    <a:p>
                      <a:pPr algn="ctr" rtl="0" fontAlgn="ctr"/>
                      <a:r>
                        <a:rPr lang="en-US" sz="1800" u="none" strike="noStrike" dirty="0" smtClean="0">
                          <a:solidFill>
                            <a:schemeClr val="accent6">
                              <a:lumMod val="60000"/>
                              <a:lumOff val="40000"/>
                            </a:schemeClr>
                          </a:solidFill>
                          <a:effectLst/>
                        </a:rPr>
                        <a:t>5.22%</a:t>
                      </a:r>
                      <a:endParaRPr lang="en-US" sz="1800" b="0" i="0" u="none" strike="noStrike" dirty="0">
                        <a:solidFill>
                          <a:schemeClr val="accent6">
                            <a:lumMod val="60000"/>
                            <a:lumOff val="40000"/>
                          </a:schemeClr>
                        </a:solidFill>
                        <a:effectLst/>
                        <a:latin typeface="Arial" panose="020B0604020202020204" pitchFamily="34" charset="0"/>
                      </a:endParaRPr>
                    </a:p>
                  </a:txBody>
                  <a:tcPr marL="7144" marR="7144" marT="9525" marB="0" anchor="ctr"/>
                </a:tc>
              </a:tr>
              <a:tr h="548149">
                <a:tc>
                  <a:txBody>
                    <a:bodyPr/>
                    <a:lstStyle/>
                    <a:p>
                      <a:pPr algn="l" rtl="0" fontAlgn="ctr"/>
                      <a:r>
                        <a:rPr lang="en-US" sz="1800" u="none" strike="noStrike" dirty="0">
                          <a:solidFill>
                            <a:schemeClr val="accent2">
                              <a:lumMod val="75000"/>
                            </a:schemeClr>
                          </a:solidFill>
                          <a:effectLst/>
                        </a:rPr>
                        <a:t>Increased Anxiety</a:t>
                      </a:r>
                      <a:endParaRPr lang="en-US" sz="1800" b="0" i="0" u="none" strike="noStrike" dirty="0">
                        <a:solidFill>
                          <a:schemeClr val="accent2">
                            <a:lumMod val="75000"/>
                          </a:schemeClr>
                        </a:solidFill>
                        <a:effectLst/>
                        <a:latin typeface="Arial" panose="020B0604020202020204" pitchFamily="34" charset="0"/>
                      </a:endParaRPr>
                    </a:p>
                  </a:txBody>
                  <a:tcPr marL="7144" marR="7144" marT="9525" marB="0" anchor="ctr"/>
                </a:tc>
                <a:tc>
                  <a:txBody>
                    <a:bodyPr/>
                    <a:lstStyle/>
                    <a:p>
                      <a:pPr algn="ctr" rtl="0" fontAlgn="ctr"/>
                      <a:r>
                        <a:rPr lang="en-US" sz="1800" u="none" strike="noStrike" dirty="0" smtClean="0">
                          <a:solidFill>
                            <a:schemeClr val="accent6">
                              <a:lumMod val="60000"/>
                              <a:lumOff val="40000"/>
                            </a:schemeClr>
                          </a:solidFill>
                          <a:effectLst/>
                        </a:rPr>
                        <a:t>4/101</a:t>
                      </a:r>
                      <a:endParaRPr lang="en-US" sz="1800" b="0" i="0" u="none" strike="noStrike" dirty="0">
                        <a:solidFill>
                          <a:schemeClr val="accent6">
                            <a:lumMod val="60000"/>
                            <a:lumOff val="40000"/>
                          </a:schemeClr>
                        </a:solidFill>
                        <a:effectLst/>
                        <a:latin typeface="Arial" panose="020B0604020202020204" pitchFamily="34" charset="0"/>
                      </a:endParaRPr>
                    </a:p>
                  </a:txBody>
                  <a:tcPr marL="7144" marR="7144" marT="9525" marB="0" anchor="ctr"/>
                </a:tc>
                <a:tc>
                  <a:txBody>
                    <a:bodyPr/>
                    <a:lstStyle/>
                    <a:p>
                      <a:pPr algn="ctr" rtl="0" fontAlgn="ctr"/>
                      <a:r>
                        <a:rPr lang="en-US" sz="1800" u="none" strike="noStrike" dirty="0" smtClean="0">
                          <a:solidFill>
                            <a:schemeClr val="accent6">
                              <a:lumMod val="60000"/>
                              <a:lumOff val="40000"/>
                            </a:schemeClr>
                          </a:solidFill>
                          <a:effectLst/>
                        </a:rPr>
                        <a:t>3.96%</a:t>
                      </a:r>
                      <a:endParaRPr lang="en-US" sz="1800" b="0" i="0" u="none" strike="noStrike" dirty="0">
                        <a:solidFill>
                          <a:schemeClr val="accent6">
                            <a:lumMod val="60000"/>
                            <a:lumOff val="40000"/>
                          </a:schemeClr>
                        </a:solidFill>
                        <a:effectLst/>
                        <a:latin typeface="Arial" panose="020B0604020202020204" pitchFamily="34" charset="0"/>
                      </a:endParaRPr>
                    </a:p>
                  </a:txBody>
                  <a:tcPr marL="7144" marR="7144" marT="9525" marB="0" anchor="ctr"/>
                </a:tc>
              </a:tr>
            </a:tbl>
          </a:graphicData>
        </a:graphic>
      </p:graphicFrame>
    </p:spTree>
    <p:extLst>
      <p:ext uri="{BB962C8B-B14F-4D97-AF65-F5344CB8AC3E}">
        <p14:creationId xmlns:p14="http://schemas.microsoft.com/office/powerpoint/2010/main" val="2194222062"/>
      </p:ext>
    </p:extLst>
  </p:cSld>
  <p:clrMapOvr>
    <a:masterClrMapping/>
  </p:clrMapOvr>
  <mc:AlternateContent xmlns:mc="http://schemas.openxmlformats.org/markup-compatibility/2006" xmlns:p14="http://schemas.microsoft.com/office/powerpoint/2010/main">
    <mc:Choice Requires="p14">
      <p:transition spd="slow" p14:dur="2000" advTm="14909"/>
    </mc:Choice>
    <mc:Fallback xmlns="">
      <p:transition xmlns:p14="http://schemas.microsoft.com/office/powerpoint/2010/main" spd="slow" advTm="14909"/>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337" r="126"/>
          <a:stretch/>
        </p:blipFill>
        <p:spPr>
          <a:xfrm>
            <a:off x="52756" y="1016010"/>
            <a:ext cx="9025125" cy="4284133"/>
          </a:xfrm>
        </p:spPr>
      </p:pic>
      <p:cxnSp>
        <p:nvCxnSpPr>
          <p:cNvPr id="3" name="Straight Connector 2"/>
          <p:cNvCxnSpPr/>
          <p:nvPr/>
        </p:nvCxnSpPr>
        <p:spPr>
          <a:xfrm flipV="1">
            <a:off x="4826000" y="5147733"/>
            <a:ext cx="1828800" cy="1693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394860" y="232551"/>
            <a:ext cx="8424106" cy="584776"/>
          </a:xfrm>
          <a:prstGeom prst="rect">
            <a:avLst/>
          </a:prstGeom>
          <a:noFill/>
        </p:spPr>
        <p:txBody>
          <a:bodyPr wrap="square" rtlCol="0">
            <a:spAutoFit/>
          </a:bodyPr>
          <a:lstStyle/>
          <a:p>
            <a:r>
              <a:rPr lang="en-US" sz="3200" dirty="0" smtClean="0">
                <a:solidFill>
                  <a:srgbClr val="FFFF00"/>
                </a:solidFill>
              </a:rPr>
              <a:t>XR-NTX </a:t>
            </a:r>
            <a:r>
              <a:rPr lang="en-US" sz="3200" dirty="0">
                <a:solidFill>
                  <a:srgbClr val="FFFF00"/>
                </a:solidFill>
              </a:rPr>
              <a:t> </a:t>
            </a:r>
            <a:r>
              <a:rPr lang="en-US" sz="3200" dirty="0" smtClean="0">
                <a:solidFill>
                  <a:srgbClr val="FFFF00"/>
                </a:solidFill>
              </a:rPr>
              <a:t>does NOT cause liver failure</a:t>
            </a:r>
            <a:endParaRPr lang="en-US" sz="3200" dirty="0">
              <a:solidFill>
                <a:srgbClr val="FFFF00"/>
              </a:solidFill>
            </a:endParaRPr>
          </a:p>
        </p:txBody>
      </p:sp>
      <p:sp>
        <p:nvSpPr>
          <p:cNvPr id="5" name="TextBox 4"/>
          <p:cNvSpPr txBox="1"/>
          <p:nvPr/>
        </p:nvSpPr>
        <p:spPr>
          <a:xfrm>
            <a:off x="122492" y="5689600"/>
            <a:ext cx="8696474" cy="369332"/>
          </a:xfrm>
          <a:prstGeom prst="rect">
            <a:avLst/>
          </a:prstGeom>
          <a:noFill/>
        </p:spPr>
        <p:txBody>
          <a:bodyPr wrap="none" rtlCol="0">
            <a:spAutoFit/>
          </a:bodyPr>
          <a:lstStyle/>
          <a:p>
            <a:r>
              <a:rPr lang="en-US" dirty="0" err="1" smtClean="0">
                <a:solidFill>
                  <a:srgbClr val="FFFF00"/>
                </a:solidFill>
              </a:rPr>
              <a:t>Vagenas</a:t>
            </a:r>
            <a:r>
              <a:rPr lang="en-US" dirty="0" smtClean="0">
                <a:solidFill>
                  <a:srgbClr val="FFFF00"/>
                </a:solidFill>
              </a:rPr>
              <a:t> P …. </a:t>
            </a:r>
            <a:r>
              <a:rPr lang="en-US" u="sng" dirty="0" smtClean="0">
                <a:solidFill>
                  <a:srgbClr val="FFFF00"/>
                </a:solidFill>
              </a:rPr>
              <a:t>Springer S</a:t>
            </a:r>
            <a:r>
              <a:rPr lang="en-US" dirty="0" smtClean="0">
                <a:solidFill>
                  <a:srgbClr val="FFFF00"/>
                </a:solidFill>
              </a:rPr>
              <a:t>. Journal of Substance Abuse Treatment 47 (2014) 35-40.</a:t>
            </a:r>
            <a:endParaRPr lang="en-US" dirty="0">
              <a:solidFill>
                <a:srgbClr val="FFFF00"/>
              </a:solidFill>
            </a:endParaRPr>
          </a:p>
        </p:txBody>
      </p:sp>
    </p:spTree>
    <p:extLst>
      <p:ext uri="{BB962C8B-B14F-4D97-AF65-F5344CB8AC3E}">
        <p14:creationId xmlns:p14="http://schemas.microsoft.com/office/powerpoint/2010/main" val="2227097588"/>
      </p:ext>
    </p:extLst>
  </p:cSld>
  <p:clrMapOvr>
    <a:masterClrMapping/>
  </p:clrMapOvr>
  <mc:AlternateContent xmlns:mc="http://schemas.openxmlformats.org/markup-compatibility/2006" xmlns:p14="http://schemas.microsoft.com/office/powerpoint/2010/main">
    <mc:Choice Requires="p14">
      <p:transition spd="slow" p14:dur="2000" advTm="12365"/>
    </mc:Choice>
    <mc:Fallback xmlns="">
      <p:transition xmlns:p14="http://schemas.microsoft.com/office/powerpoint/2010/main" spd="slow" advTm="12365"/>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541868"/>
            <a:ext cx="8763000" cy="6323526"/>
            <a:chOff x="0" y="31605"/>
            <a:chExt cx="9164548" cy="6758817"/>
          </a:xfrm>
        </p:grpSpPr>
        <p:graphicFrame>
          <p:nvGraphicFramePr>
            <p:cNvPr id="34" name="Chart 33"/>
            <p:cNvGraphicFramePr>
              <a:graphicFrameLocks/>
            </p:cNvGraphicFramePr>
            <p:nvPr>
              <p:extLst>
                <p:ext uri="{D42A27DB-BD31-4B8C-83A1-F6EECF244321}">
                  <p14:modId xmlns:p14="http://schemas.microsoft.com/office/powerpoint/2010/main" val="2401162045"/>
                </p:ext>
              </p:extLst>
            </p:nvPr>
          </p:nvGraphicFramePr>
          <p:xfrm>
            <a:off x="4665077" y="415579"/>
            <a:ext cx="4499471" cy="293376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90600" y="3228201"/>
              <a:ext cx="762000" cy="296067"/>
            </a:xfrm>
            <a:prstGeom prst="rect">
              <a:avLst/>
            </a:prstGeom>
            <a:noFill/>
          </p:spPr>
          <p:txBody>
            <a:bodyPr wrap="square" rtlCol="0">
              <a:spAutoFit/>
            </a:bodyPr>
            <a:lstStyle/>
            <a:p>
              <a:pPr algn="ctr" defTabSz="914400"/>
              <a:r>
                <a:rPr lang="en-US" sz="1200" dirty="0">
                  <a:solidFill>
                    <a:prstClr val="black"/>
                  </a:solidFill>
                  <a:latin typeface="Calibri"/>
                </a:rPr>
                <a:t>Baseline  </a:t>
              </a:r>
            </a:p>
          </p:txBody>
        </p:sp>
        <p:sp>
          <p:nvSpPr>
            <p:cNvPr id="6" name="TextBox 5"/>
            <p:cNvSpPr txBox="1"/>
            <p:nvPr/>
          </p:nvSpPr>
          <p:spPr>
            <a:xfrm>
              <a:off x="1981200" y="3210846"/>
              <a:ext cx="838200" cy="296067"/>
            </a:xfrm>
            <a:prstGeom prst="rect">
              <a:avLst/>
            </a:prstGeom>
            <a:noFill/>
          </p:spPr>
          <p:txBody>
            <a:bodyPr wrap="square" rtlCol="0">
              <a:spAutoFit/>
            </a:bodyPr>
            <a:lstStyle/>
            <a:p>
              <a:pPr algn="ctr" defTabSz="914400"/>
              <a:r>
                <a:rPr lang="en-US" sz="1200" dirty="0">
                  <a:solidFill>
                    <a:prstClr val="black"/>
                  </a:solidFill>
                  <a:latin typeface="Calibri"/>
                </a:rPr>
                <a:t>3 Months  </a:t>
              </a:r>
            </a:p>
          </p:txBody>
        </p:sp>
        <p:sp>
          <p:nvSpPr>
            <p:cNvPr id="7" name="TextBox 6"/>
            <p:cNvSpPr txBox="1"/>
            <p:nvPr/>
          </p:nvSpPr>
          <p:spPr>
            <a:xfrm>
              <a:off x="3040944" y="3210846"/>
              <a:ext cx="838200" cy="296067"/>
            </a:xfrm>
            <a:prstGeom prst="rect">
              <a:avLst/>
            </a:prstGeom>
            <a:noFill/>
          </p:spPr>
          <p:txBody>
            <a:bodyPr wrap="square" rtlCol="0">
              <a:spAutoFit/>
            </a:bodyPr>
            <a:lstStyle/>
            <a:p>
              <a:pPr algn="ctr" defTabSz="914400"/>
              <a:r>
                <a:rPr lang="en-US" sz="1200" dirty="0">
                  <a:solidFill>
                    <a:prstClr val="black"/>
                  </a:solidFill>
                  <a:latin typeface="Calibri"/>
                </a:rPr>
                <a:t>6 Months </a:t>
              </a:r>
            </a:p>
          </p:txBody>
        </p:sp>
        <p:sp>
          <p:nvSpPr>
            <p:cNvPr id="8" name="TextBox 7"/>
            <p:cNvSpPr txBox="1"/>
            <p:nvPr/>
          </p:nvSpPr>
          <p:spPr>
            <a:xfrm>
              <a:off x="0" y="31605"/>
              <a:ext cx="4572000" cy="427652"/>
            </a:xfrm>
            <a:prstGeom prst="rect">
              <a:avLst/>
            </a:prstGeom>
            <a:noFill/>
          </p:spPr>
          <p:txBody>
            <a:bodyPr wrap="square" rtlCol="0">
              <a:spAutoFit/>
            </a:bodyPr>
            <a:lstStyle/>
            <a:p>
              <a:pPr algn="ctr" defTabSz="914400"/>
              <a:r>
                <a:rPr lang="en-US" sz="2000" dirty="0">
                  <a:solidFill>
                    <a:srgbClr val="FF0000"/>
                  </a:solidFill>
                  <a:latin typeface="Calibri"/>
                </a:rPr>
                <a:t>AST</a:t>
              </a:r>
              <a:r>
                <a:rPr lang="en-US" sz="1400" dirty="0">
                  <a:solidFill>
                    <a:prstClr val="black"/>
                  </a:solidFill>
                  <a:latin typeface="Calibri"/>
                </a:rPr>
                <a:t> Levels</a:t>
              </a:r>
            </a:p>
          </p:txBody>
        </p:sp>
        <p:sp>
          <p:nvSpPr>
            <p:cNvPr id="10" name="TextBox 9"/>
            <p:cNvSpPr txBox="1"/>
            <p:nvPr/>
          </p:nvSpPr>
          <p:spPr>
            <a:xfrm rot="16200000">
              <a:off x="-1007478" y="1346970"/>
              <a:ext cx="2438400" cy="354068"/>
            </a:xfrm>
            <a:prstGeom prst="rect">
              <a:avLst/>
            </a:prstGeom>
            <a:noFill/>
          </p:spPr>
          <p:txBody>
            <a:bodyPr wrap="square" rtlCol="0">
              <a:spAutoFit/>
            </a:bodyPr>
            <a:lstStyle/>
            <a:p>
              <a:pPr defTabSz="914400"/>
              <a:r>
                <a:rPr lang="en-US" sz="1600" dirty="0">
                  <a:solidFill>
                    <a:prstClr val="black"/>
                  </a:solidFill>
                  <a:latin typeface="Calibri"/>
                </a:rPr>
                <a:t> </a:t>
              </a:r>
              <a:r>
                <a:rPr lang="en-US" sz="1400" dirty="0">
                  <a:solidFill>
                    <a:prstClr val="black"/>
                  </a:solidFill>
                  <a:latin typeface="Calibri"/>
                </a:rPr>
                <a:t>Percentage of Participants</a:t>
              </a:r>
              <a:endParaRPr lang="en-US" sz="1600" dirty="0">
                <a:solidFill>
                  <a:prstClr val="black"/>
                </a:solidFill>
                <a:latin typeface="Calibri"/>
              </a:endParaRPr>
            </a:p>
          </p:txBody>
        </p:sp>
        <p:sp>
          <p:nvSpPr>
            <p:cNvPr id="13" name="TextBox 12"/>
            <p:cNvSpPr txBox="1"/>
            <p:nvPr/>
          </p:nvSpPr>
          <p:spPr>
            <a:xfrm>
              <a:off x="5486400" y="3228201"/>
              <a:ext cx="762000" cy="296067"/>
            </a:xfrm>
            <a:prstGeom prst="rect">
              <a:avLst/>
            </a:prstGeom>
            <a:noFill/>
          </p:spPr>
          <p:txBody>
            <a:bodyPr wrap="square" rtlCol="0">
              <a:spAutoFit/>
            </a:bodyPr>
            <a:lstStyle/>
            <a:p>
              <a:pPr algn="ctr" defTabSz="914400"/>
              <a:r>
                <a:rPr lang="en-US" sz="1200" dirty="0">
                  <a:solidFill>
                    <a:prstClr val="black"/>
                  </a:solidFill>
                  <a:latin typeface="Calibri"/>
                </a:rPr>
                <a:t>Baseline  </a:t>
              </a:r>
            </a:p>
          </p:txBody>
        </p:sp>
        <p:sp>
          <p:nvSpPr>
            <p:cNvPr id="14" name="TextBox 13"/>
            <p:cNvSpPr txBox="1"/>
            <p:nvPr/>
          </p:nvSpPr>
          <p:spPr>
            <a:xfrm>
              <a:off x="6477000" y="3210846"/>
              <a:ext cx="838200" cy="296067"/>
            </a:xfrm>
            <a:prstGeom prst="rect">
              <a:avLst/>
            </a:prstGeom>
            <a:noFill/>
          </p:spPr>
          <p:txBody>
            <a:bodyPr wrap="square" rtlCol="0">
              <a:spAutoFit/>
            </a:bodyPr>
            <a:lstStyle/>
            <a:p>
              <a:pPr algn="ctr" defTabSz="914400"/>
              <a:r>
                <a:rPr lang="en-US" sz="1200" dirty="0">
                  <a:solidFill>
                    <a:prstClr val="black"/>
                  </a:solidFill>
                  <a:latin typeface="Calibri"/>
                </a:rPr>
                <a:t>3 Months  </a:t>
              </a:r>
            </a:p>
          </p:txBody>
        </p:sp>
        <p:sp>
          <p:nvSpPr>
            <p:cNvPr id="15" name="TextBox 14"/>
            <p:cNvSpPr txBox="1"/>
            <p:nvPr/>
          </p:nvSpPr>
          <p:spPr>
            <a:xfrm>
              <a:off x="7467600" y="3210846"/>
              <a:ext cx="838200" cy="296067"/>
            </a:xfrm>
            <a:prstGeom prst="rect">
              <a:avLst/>
            </a:prstGeom>
            <a:noFill/>
          </p:spPr>
          <p:txBody>
            <a:bodyPr wrap="square" rtlCol="0">
              <a:spAutoFit/>
            </a:bodyPr>
            <a:lstStyle/>
            <a:p>
              <a:pPr algn="ctr" defTabSz="914400"/>
              <a:r>
                <a:rPr lang="en-US" sz="1200" dirty="0">
                  <a:solidFill>
                    <a:prstClr val="black"/>
                  </a:solidFill>
                  <a:latin typeface="Calibri"/>
                </a:rPr>
                <a:t>6 Months </a:t>
              </a:r>
            </a:p>
          </p:txBody>
        </p:sp>
        <p:sp>
          <p:nvSpPr>
            <p:cNvPr id="16" name="TextBox 15"/>
            <p:cNvSpPr txBox="1"/>
            <p:nvPr/>
          </p:nvSpPr>
          <p:spPr>
            <a:xfrm rot="16200000">
              <a:off x="3465611" y="1324960"/>
              <a:ext cx="2362200" cy="321880"/>
            </a:xfrm>
            <a:prstGeom prst="rect">
              <a:avLst/>
            </a:prstGeom>
            <a:noFill/>
          </p:spPr>
          <p:txBody>
            <a:bodyPr wrap="square" rtlCol="0">
              <a:spAutoFit/>
            </a:bodyPr>
            <a:lstStyle/>
            <a:p>
              <a:pPr defTabSz="914400"/>
              <a:r>
                <a:rPr lang="en-US" sz="1400" dirty="0">
                  <a:solidFill>
                    <a:prstClr val="black"/>
                  </a:solidFill>
                  <a:latin typeface="Calibri"/>
                </a:rPr>
                <a:t>Percentage of Participants</a:t>
              </a:r>
            </a:p>
          </p:txBody>
        </p:sp>
        <p:sp>
          <p:nvSpPr>
            <p:cNvPr id="17" name="TextBox 16"/>
            <p:cNvSpPr txBox="1"/>
            <p:nvPr/>
          </p:nvSpPr>
          <p:spPr>
            <a:xfrm>
              <a:off x="4462046" y="79802"/>
              <a:ext cx="4572000" cy="427652"/>
            </a:xfrm>
            <a:prstGeom prst="rect">
              <a:avLst/>
            </a:prstGeom>
            <a:noFill/>
          </p:spPr>
          <p:txBody>
            <a:bodyPr wrap="square" rtlCol="0">
              <a:spAutoFit/>
            </a:bodyPr>
            <a:lstStyle/>
            <a:p>
              <a:pPr algn="ctr" defTabSz="914400"/>
              <a:r>
                <a:rPr lang="en-US" sz="2000" dirty="0">
                  <a:solidFill>
                    <a:srgbClr val="FF0000"/>
                  </a:solidFill>
                  <a:latin typeface="Calibri"/>
                </a:rPr>
                <a:t>ALT</a:t>
              </a:r>
              <a:r>
                <a:rPr lang="en-US" sz="1400" dirty="0">
                  <a:solidFill>
                    <a:prstClr val="black"/>
                  </a:solidFill>
                  <a:latin typeface="Calibri"/>
                </a:rPr>
                <a:t> Levels</a:t>
              </a:r>
            </a:p>
          </p:txBody>
        </p:sp>
        <p:sp>
          <p:nvSpPr>
            <p:cNvPr id="19" name="TextBox 18"/>
            <p:cNvSpPr txBox="1"/>
            <p:nvPr/>
          </p:nvSpPr>
          <p:spPr>
            <a:xfrm>
              <a:off x="872772" y="6494355"/>
              <a:ext cx="762000" cy="296067"/>
            </a:xfrm>
            <a:prstGeom prst="rect">
              <a:avLst/>
            </a:prstGeom>
            <a:noFill/>
          </p:spPr>
          <p:txBody>
            <a:bodyPr wrap="square" rtlCol="0">
              <a:spAutoFit/>
            </a:bodyPr>
            <a:lstStyle/>
            <a:p>
              <a:pPr algn="ctr" defTabSz="914400"/>
              <a:r>
                <a:rPr lang="en-US" sz="1200" dirty="0">
                  <a:solidFill>
                    <a:prstClr val="black"/>
                  </a:solidFill>
                  <a:latin typeface="Calibri"/>
                </a:rPr>
                <a:t>Baseline  </a:t>
              </a:r>
            </a:p>
          </p:txBody>
        </p:sp>
        <p:sp>
          <p:nvSpPr>
            <p:cNvPr id="20" name="TextBox 19"/>
            <p:cNvSpPr txBox="1"/>
            <p:nvPr/>
          </p:nvSpPr>
          <p:spPr>
            <a:xfrm>
              <a:off x="1863372" y="6477000"/>
              <a:ext cx="838200" cy="296067"/>
            </a:xfrm>
            <a:prstGeom prst="rect">
              <a:avLst/>
            </a:prstGeom>
            <a:noFill/>
          </p:spPr>
          <p:txBody>
            <a:bodyPr wrap="square" rtlCol="0">
              <a:spAutoFit/>
            </a:bodyPr>
            <a:lstStyle/>
            <a:p>
              <a:pPr algn="ctr" defTabSz="914400"/>
              <a:r>
                <a:rPr lang="en-US" sz="1200" dirty="0">
                  <a:solidFill>
                    <a:prstClr val="black"/>
                  </a:solidFill>
                  <a:latin typeface="Calibri"/>
                </a:rPr>
                <a:t>3 Months  </a:t>
              </a:r>
            </a:p>
          </p:txBody>
        </p:sp>
        <p:sp>
          <p:nvSpPr>
            <p:cNvPr id="21" name="TextBox 20"/>
            <p:cNvSpPr txBox="1"/>
            <p:nvPr/>
          </p:nvSpPr>
          <p:spPr>
            <a:xfrm>
              <a:off x="2895600" y="6494097"/>
              <a:ext cx="838200" cy="296067"/>
            </a:xfrm>
            <a:prstGeom prst="rect">
              <a:avLst/>
            </a:prstGeom>
            <a:noFill/>
          </p:spPr>
          <p:txBody>
            <a:bodyPr wrap="square" rtlCol="0">
              <a:spAutoFit/>
            </a:bodyPr>
            <a:lstStyle/>
            <a:p>
              <a:pPr algn="ctr" defTabSz="914400"/>
              <a:r>
                <a:rPr lang="en-US" sz="1200" dirty="0">
                  <a:solidFill>
                    <a:prstClr val="black"/>
                  </a:solidFill>
                  <a:latin typeface="Calibri"/>
                </a:rPr>
                <a:t>6 Months </a:t>
              </a:r>
            </a:p>
          </p:txBody>
        </p:sp>
        <p:sp>
          <p:nvSpPr>
            <p:cNvPr id="22" name="TextBox 21"/>
            <p:cNvSpPr txBox="1"/>
            <p:nvPr/>
          </p:nvSpPr>
          <p:spPr>
            <a:xfrm rot="16200000">
              <a:off x="-1024496" y="4813792"/>
              <a:ext cx="2481864" cy="321880"/>
            </a:xfrm>
            <a:prstGeom prst="rect">
              <a:avLst/>
            </a:prstGeom>
            <a:noFill/>
          </p:spPr>
          <p:txBody>
            <a:bodyPr wrap="square" rtlCol="0">
              <a:spAutoFit/>
            </a:bodyPr>
            <a:lstStyle/>
            <a:p>
              <a:pPr defTabSz="914400"/>
              <a:r>
                <a:rPr lang="en-US" sz="1400" dirty="0">
                  <a:solidFill>
                    <a:prstClr val="black"/>
                  </a:solidFill>
                  <a:latin typeface="Calibri"/>
                </a:rPr>
                <a:t>Percentage  of Participants</a:t>
              </a:r>
            </a:p>
          </p:txBody>
        </p:sp>
        <p:sp>
          <p:nvSpPr>
            <p:cNvPr id="23" name="TextBox 22"/>
            <p:cNvSpPr txBox="1"/>
            <p:nvPr/>
          </p:nvSpPr>
          <p:spPr>
            <a:xfrm>
              <a:off x="74712" y="3609202"/>
              <a:ext cx="4572000" cy="427652"/>
            </a:xfrm>
            <a:prstGeom prst="rect">
              <a:avLst/>
            </a:prstGeom>
            <a:noFill/>
          </p:spPr>
          <p:txBody>
            <a:bodyPr wrap="square" rtlCol="0">
              <a:spAutoFit/>
            </a:bodyPr>
            <a:lstStyle/>
            <a:p>
              <a:pPr algn="ctr" defTabSz="914400"/>
              <a:r>
                <a:rPr lang="en-US" sz="2000" dirty="0">
                  <a:solidFill>
                    <a:srgbClr val="FF0000"/>
                  </a:solidFill>
                  <a:latin typeface="Calibri"/>
                </a:rPr>
                <a:t>GGT</a:t>
              </a:r>
              <a:r>
                <a:rPr lang="en-US" sz="1400" dirty="0">
                  <a:solidFill>
                    <a:prstClr val="black"/>
                  </a:solidFill>
                  <a:latin typeface="Calibri"/>
                </a:rPr>
                <a:t> Levels</a:t>
              </a:r>
            </a:p>
          </p:txBody>
        </p:sp>
        <p:sp>
          <p:nvSpPr>
            <p:cNvPr id="24" name="TextBox 23"/>
            <p:cNvSpPr txBox="1"/>
            <p:nvPr/>
          </p:nvSpPr>
          <p:spPr>
            <a:xfrm>
              <a:off x="986249" y="3838575"/>
              <a:ext cx="439410" cy="296067"/>
            </a:xfrm>
            <a:prstGeom prst="rect">
              <a:avLst/>
            </a:prstGeom>
            <a:noFill/>
          </p:spPr>
          <p:txBody>
            <a:bodyPr wrap="none" rtlCol="0">
              <a:spAutoFit/>
            </a:bodyPr>
            <a:lstStyle/>
            <a:p>
              <a:pPr algn="ctr" defTabSz="914400"/>
              <a:r>
                <a:rPr lang="en-US" sz="1200" dirty="0">
                  <a:solidFill>
                    <a:prstClr val="black"/>
                  </a:solidFill>
                  <a:latin typeface="Calibri"/>
                </a:rPr>
                <a:t>p=1</a:t>
              </a:r>
            </a:p>
          </p:txBody>
        </p:sp>
        <p:sp>
          <p:nvSpPr>
            <p:cNvPr id="25" name="TextBox 24"/>
            <p:cNvSpPr txBox="1"/>
            <p:nvPr/>
          </p:nvSpPr>
          <p:spPr>
            <a:xfrm>
              <a:off x="2066288" y="3838575"/>
              <a:ext cx="439410" cy="296067"/>
            </a:xfrm>
            <a:prstGeom prst="rect">
              <a:avLst/>
            </a:prstGeom>
            <a:noFill/>
          </p:spPr>
          <p:txBody>
            <a:bodyPr wrap="none" rtlCol="0">
              <a:spAutoFit/>
            </a:bodyPr>
            <a:lstStyle/>
            <a:p>
              <a:pPr algn="ctr" defTabSz="914400"/>
              <a:r>
                <a:rPr lang="en-US" sz="1200" dirty="0">
                  <a:solidFill>
                    <a:prstClr val="black"/>
                  </a:solidFill>
                  <a:latin typeface="Calibri"/>
                </a:rPr>
                <a:t>p=1</a:t>
              </a:r>
            </a:p>
          </p:txBody>
        </p:sp>
        <p:sp>
          <p:nvSpPr>
            <p:cNvPr id="26" name="TextBox 25"/>
            <p:cNvSpPr txBox="1"/>
            <p:nvPr/>
          </p:nvSpPr>
          <p:spPr>
            <a:xfrm>
              <a:off x="3094988" y="3810000"/>
              <a:ext cx="439410" cy="296067"/>
            </a:xfrm>
            <a:prstGeom prst="rect">
              <a:avLst/>
            </a:prstGeom>
            <a:noFill/>
          </p:spPr>
          <p:txBody>
            <a:bodyPr wrap="none" rtlCol="0">
              <a:spAutoFit/>
            </a:bodyPr>
            <a:lstStyle/>
            <a:p>
              <a:pPr algn="ctr" defTabSz="914400"/>
              <a:r>
                <a:rPr lang="en-US" sz="1200" dirty="0">
                  <a:solidFill>
                    <a:prstClr val="black"/>
                  </a:solidFill>
                  <a:latin typeface="Calibri"/>
                </a:rPr>
                <a:t>p=1</a:t>
              </a:r>
            </a:p>
          </p:txBody>
        </p:sp>
        <p:sp>
          <p:nvSpPr>
            <p:cNvPr id="27" name="TextBox 26"/>
            <p:cNvSpPr txBox="1"/>
            <p:nvPr/>
          </p:nvSpPr>
          <p:spPr>
            <a:xfrm>
              <a:off x="7590788" y="304801"/>
              <a:ext cx="439410" cy="296067"/>
            </a:xfrm>
            <a:prstGeom prst="rect">
              <a:avLst/>
            </a:prstGeom>
            <a:noFill/>
          </p:spPr>
          <p:txBody>
            <a:bodyPr wrap="none" rtlCol="0">
              <a:spAutoFit/>
            </a:bodyPr>
            <a:lstStyle/>
            <a:p>
              <a:pPr algn="ctr" defTabSz="914400"/>
              <a:r>
                <a:rPr lang="en-US" sz="1200" dirty="0">
                  <a:solidFill>
                    <a:prstClr val="black"/>
                  </a:solidFill>
                  <a:latin typeface="Calibri"/>
                </a:rPr>
                <a:t>p=1</a:t>
              </a:r>
            </a:p>
          </p:txBody>
        </p:sp>
        <p:sp>
          <p:nvSpPr>
            <p:cNvPr id="28" name="TextBox 27"/>
            <p:cNvSpPr txBox="1"/>
            <p:nvPr/>
          </p:nvSpPr>
          <p:spPr>
            <a:xfrm>
              <a:off x="6600193" y="304800"/>
              <a:ext cx="439410" cy="296067"/>
            </a:xfrm>
            <a:prstGeom prst="rect">
              <a:avLst/>
            </a:prstGeom>
            <a:noFill/>
          </p:spPr>
          <p:txBody>
            <a:bodyPr wrap="none" rtlCol="0">
              <a:spAutoFit/>
            </a:bodyPr>
            <a:lstStyle/>
            <a:p>
              <a:pPr algn="ctr" defTabSz="914400"/>
              <a:r>
                <a:rPr lang="en-US" sz="1200" dirty="0">
                  <a:solidFill>
                    <a:prstClr val="black"/>
                  </a:solidFill>
                  <a:latin typeface="Calibri"/>
                </a:rPr>
                <a:t>p=1</a:t>
              </a:r>
            </a:p>
          </p:txBody>
        </p:sp>
        <p:sp>
          <p:nvSpPr>
            <p:cNvPr id="29" name="TextBox 28"/>
            <p:cNvSpPr txBox="1"/>
            <p:nvPr/>
          </p:nvSpPr>
          <p:spPr>
            <a:xfrm>
              <a:off x="5571490" y="304802"/>
              <a:ext cx="439410" cy="296067"/>
            </a:xfrm>
            <a:prstGeom prst="rect">
              <a:avLst/>
            </a:prstGeom>
            <a:noFill/>
          </p:spPr>
          <p:txBody>
            <a:bodyPr wrap="none" rtlCol="0">
              <a:spAutoFit/>
            </a:bodyPr>
            <a:lstStyle/>
            <a:p>
              <a:pPr algn="ctr" defTabSz="914400"/>
              <a:r>
                <a:rPr lang="en-US" sz="1200" dirty="0">
                  <a:solidFill>
                    <a:prstClr val="black"/>
                  </a:solidFill>
                  <a:latin typeface="Calibri"/>
                </a:rPr>
                <a:t>p=1</a:t>
              </a:r>
            </a:p>
          </p:txBody>
        </p:sp>
        <p:graphicFrame>
          <p:nvGraphicFramePr>
            <p:cNvPr id="31" name="Chart 30"/>
            <p:cNvGraphicFramePr>
              <a:graphicFrameLocks/>
            </p:cNvGraphicFramePr>
            <p:nvPr>
              <p:extLst>
                <p:ext uri="{D42A27DB-BD31-4B8C-83A1-F6EECF244321}">
                  <p14:modId xmlns:p14="http://schemas.microsoft.com/office/powerpoint/2010/main" val="4064260513"/>
                </p:ext>
              </p:extLst>
            </p:nvPr>
          </p:nvGraphicFramePr>
          <p:xfrm>
            <a:off x="219679" y="381127"/>
            <a:ext cx="4428521" cy="292724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2969779" y="272598"/>
              <a:ext cx="439410" cy="296067"/>
            </a:xfrm>
            <a:prstGeom prst="rect">
              <a:avLst/>
            </a:prstGeom>
            <a:noFill/>
          </p:spPr>
          <p:txBody>
            <a:bodyPr wrap="none" rtlCol="0">
              <a:spAutoFit/>
            </a:bodyPr>
            <a:lstStyle/>
            <a:p>
              <a:pPr algn="ctr" defTabSz="914400"/>
              <a:r>
                <a:rPr lang="en-US" sz="1200" dirty="0">
                  <a:solidFill>
                    <a:prstClr val="black"/>
                  </a:solidFill>
                  <a:latin typeface="Calibri"/>
                </a:rPr>
                <a:t>p=1</a:t>
              </a:r>
            </a:p>
          </p:txBody>
        </p:sp>
        <p:sp>
          <p:nvSpPr>
            <p:cNvPr id="32" name="TextBox 31"/>
            <p:cNvSpPr txBox="1"/>
            <p:nvPr/>
          </p:nvSpPr>
          <p:spPr>
            <a:xfrm>
              <a:off x="2062767" y="272598"/>
              <a:ext cx="439410" cy="296067"/>
            </a:xfrm>
            <a:prstGeom prst="rect">
              <a:avLst/>
            </a:prstGeom>
            <a:noFill/>
          </p:spPr>
          <p:txBody>
            <a:bodyPr wrap="none" rtlCol="0">
              <a:spAutoFit/>
            </a:bodyPr>
            <a:lstStyle/>
            <a:p>
              <a:pPr algn="ctr" defTabSz="914400"/>
              <a:r>
                <a:rPr lang="en-US" sz="1200" dirty="0">
                  <a:solidFill>
                    <a:prstClr val="black"/>
                  </a:solidFill>
                  <a:latin typeface="Calibri"/>
                </a:rPr>
                <a:t>p=1</a:t>
              </a:r>
            </a:p>
          </p:txBody>
        </p:sp>
        <p:sp>
          <p:nvSpPr>
            <p:cNvPr id="33" name="TextBox 32"/>
            <p:cNvSpPr txBox="1"/>
            <p:nvPr/>
          </p:nvSpPr>
          <p:spPr>
            <a:xfrm>
              <a:off x="1094134" y="256401"/>
              <a:ext cx="439410" cy="296067"/>
            </a:xfrm>
            <a:prstGeom prst="rect">
              <a:avLst/>
            </a:prstGeom>
            <a:noFill/>
          </p:spPr>
          <p:txBody>
            <a:bodyPr wrap="none" rtlCol="0">
              <a:spAutoFit/>
            </a:bodyPr>
            <a:lstStyle/>
            <a:p>
              <a:pPr algn="ctr" defTabSz="914400"/>
              <a:r>
                <a:rPr lang="en-US" sz="1200" dirty="0">
                  <a:solidFill>
                    <a:prstClr val="black"/>
                  </a:solidFill>
                  <a:latin typeface="Calibri"/>
                </a:rPr>
                <a:t>p=1</a:t>
              </a:r>
            </a:p>
          </p:txBody>
        </p:sp>
        <p:graphicFrame>
          <p:nvGraphicFramePr>
            <p:cNvPr id="36" name="Chart 35"/>
            <p:cNvGraphicFramePr>
              <a:graphicFrameLocks/>
            </p:cNvGraphicFramePr>
            <p:nvPr>
              <p:extLst>
                <p:ext uri="{D42A27DB-BD31-4B8C-83A1-F6EECF244321}">
                  <p14:modId xmlns:p14="http://schemas.microsoft.com/office/powerpoint/2010/main" val="3078852435"/>
                </p:ext>
              </p:extLst>
            </p:nvPr>
          </p:nvGraphicFramePr>
          <p:xfrm>
            <a:off x="693337" y="3903672"/>
            <a:ext cx="4572000" cy="2743199"/>
          </p:xfrm>
          <a:graphic>
            <a:graphicData uri="http://schemas.openxmlformats.org/drawingml/2006/chart">
              <c:chart xmlns:c="http://schemas.openxmlformats.org/drawingml/2006/chart" xmlns:r="http://schemas.openxmlformats.org/officeDocument/2006/relationships" r:id="rId5"/>
            </a:graphicData>
          </a:graphic>
        </p:graphicFrame>
      </p:grpSp>
      <p:sp>
        <p:nvSpPr>
          <p:cNvPr id="3" name="TextBox 2"/>
          <p:cNvSpPr txBox="1"/>
          <p:nvPr/>
        </p:nvSpPr>
        <p:spPr>
          <a:xfrm>
            <a:off x="152400" y="-80662"/>
            <a:ext cx="8763000" cy="830997"/>
          </a:xfrm>
          <a:prstGeom prst="rect">
            <a:avLst/>
          </a:prstGeom>
          <a:noFill/>
        </p:spPr>
        <p:txBody>
          <a:bodyPr wrap="square" rtlCol="0">
            <a:spAutoFit/>
          </a:bodyPr>
          <a:lstStyle/>
          <a:p>
            <a:pPr algn="ctr" defTabSz="914400"/>
            <a:r>
              <a:rPr lang="en-US" sz="2400" b="1" dirty="0">
                <a:solidFill>
                  <a:srgbClr val="FF0000"/>
                </a:solidFill>
                <a:latin typeface="Calibri"/>
              </a:rPr>
              <a:t>LFT Elevations (Grades 3,4) are </a:t>
            </a:r>
            <a:r>
              <a:rPr lang="en-US" sz="2400" b="1" u="sng" dirty="0">
                <a:solidFill>
                  <a:srgbClr val="FF0000"/>
                </a:solidFill>
                <a:latin typeface="Calibri"/>
              </a:rPr>
              <a:t>NOT</a:t>
            </a:r>
            <a:r>
              <a:rPr lang="en-US" sz="2400" b="1" dirty="0">
                <a:solidFill>
                  <a:srgbClr val="FF0000"/>
                </a:solidFill>
                <a:latin typeface="Calibri"/>
              </a:rPr>
              <a:t> significantly different between XR-NTX and </a:t>
            </a:r>
            <a:r>
              <a:rPr lang="en-US" sz="2400" b="1" dirty="0" smtClean="0">
                <a:solidFill>
                  <a:srgbClr val="FF0000"/>
                </a:solidFill>
                <a:latin typeface="Calibri"/>
              </a:rPr>
              <a:t>Placebo after 6 injections</a:t>
            </a:r>
            <a:endParaRPr lang="en-US" sz="2400" b="1" dirty="0">
              <a:solidFill>
                <a:srgbClr val="FF0000"/>
              </a:solidFill>
              <a:latin typeface="Calibri"/>
            </a:endParaRPr>
          </a:p>
        </p:txBody>
      </p:sp>
      <p:sp>
        <p:nvSpPr>
          <p:cNvPr id="4" name="TextBox 3"/>
          <p:cNvSpPr txBox="1"/>
          <p:nvPr/>
        </p:nvSpPr>
        <p:spPr>
          <a:xfrm>
            <a:off x="5257800" y="4495814"/>
            <a:ext cx="3048000" cy="1200329"/>
          </a:xfrm>
          <a:prstGeom prst="rect">
            <a:avLst/>
          </a:prstGeom>
          <a:noFill/>
        </p:spPr>
        <p:txBody>
          <a:bodyPr wrap="square" rtlCol="0">
            <a:spAutoFit/>
          </a:bodyPr>
          <a:lstStyle/>
          <a:p>
            <a:pPr defTabSz="914400"/>
            <a:r>
              <a:rPr lang="en-US" dirty="0">
                <a:solidFill>
                  <a:prstClr val="black"/>
                </a:solidFill>
                <a:latin typeface="Calibri"/>
              </a:rPr>
              <a:t>XR-NTX n=61</a:t>
            </a:r>
          </a:p>
          <a:p>
            <a:pPr defTabSz="914400"/>
            <a:r>
              <a:rPr lang="en-US" dirty="0">
                <a:solidFill>
                  <a:prstClr val="black"/>
                </a:solidFill>
                <a:latin typeface="Calibri"/>
              </a:rPr>
              <a:t>Placebo n=24</a:t>
            </a:r>
          </a:p>
          <a:p>
            <a:pPr defTabSz="914400"/>
            <a:r>
              <a:rPr lang="en-US" dirty="0">
                <a:solidFill>
                  <a:prstClr val="black"/>
                </a:solidFill>
                <a:latin typeface="Calibri"/>
              </a:rPr>
              <a:t>HIV+ participants</a:t>
            </a:r>
          </a:p>
          <a:p>
            <a:pPr defTabSz="914400"/>
            <a:r>
              <a:rPr lang="en-US" dirty="0">
                <a:solidFill>
                  <a:prstClr val="black"/>
                </a:solidFill>
                <a:latin typeface="Calibri"/>
              </a:rPr>
              <a:t>81% on ART</a:t>
            </a:r>
          </a:p>
        </p:txBody>
      </p:sp>
      <p:sp>
        <p:nvSpPr>
          <p:cNvPr id="9" name="TextBox 8"/>
          <p:cNvSpPr txBox="1"/>
          <p:nvPr/>
        </p:nvSpPr>
        <p:spPr>
          <a:xfrm>
            <a:off x="4903497" y="6331903"/>
            <a:ext cx="3390672" cy="369332"/>
          </a:xfrm>
          <a:prstGeom prst="rect">
            <a:avLst/>
          </a:prstGeom>
          <a:noFill/>
          <a:ln>
            <a:solidFill>
              <a:schemeClr val="tx1"/>
            </a:solidFill>
          </a:ln>
        </p:spPr>
        <p:txBody>
          <a:bodyPr wrap="none" rtlCol="0">
            <a:spAutoFit/>
          </a:bodyPr>
          <a:lstStyle/>
          <a:p>
            <a:r>
              <a:rPr lang="en-US" dirty="0" err="1" smtClean="0">
                <a:solidFill>
                  <a:srgbClr val="FF0000"/>
                </a:solidFill>
                <a:latin typeface="Calibri"/>
              </a:rPr>
              <a:t>Vagenas,et</a:t>
            </a:r>
            <a:r>
              <a:rPr lang="en-US" dirty="0" smtClean="0">
                <a:solidFill>
                  <a:srgbClr val="FF0000"/>
                </a:solidFill>
                <a:latin typeface="Calibri"/>
              </a:rPr>
              <a:t> al, </a:t>
            </a:r>
            <a:r>
              <a:rPr lang="en-US" dirty="0">
                <a:solidFill>
                  <a:srgbClr val="FF0000"/>
                </a:solidFill>
                <a:latin typeface="Calibri"/>
              </a:rPr>
              <a:t>Springer. JSAT </a:t>
            </a:r>
            <a:r>
              <a:rPr lang="en-US" dirty="0" smtClean="0">
                <a:solidFill>
                  <a:srgbClr val="FF0000"/>
                </a:solidFill>
                <a:latin typeface="Calibri"/>
              </a:rPr>
              <a:t>2014</a:t>
            </a:r>
            <a:endParaRPr lang="en-US" dirty="0">
              <a:solidFill>
                <a:srgbClr val="FF0000"/>
              </a:solidFill>
              <a:latin typeface="Calibri"/>
            </a:endParaRPr>
          </a:p>
        </p:txBody>
      </p:sp>
      <p:pic>
        <p:nvPicPr>
          <p:cNvPr id="12" name="Picture 11"/>
          <p:cNvPicPr>
            <a:picLocks noChangeAspect="1"/>
          </p:cNvPicPr>
          <p:nvPr/>
        </p:nvPicPr>
        <p:blipFill>
          <a:blip r:embed="rId6"/>
          <a:stretch>
            <a:fillRect/>
          </a:stretch>
        </p:blipFill>
        <p:spPr>
          <a:xfrm>
            <a:off x="5135574" y="5933951"/>
            <a:ext cx="2832100" cy="393700"/>
          </a:xfrm>
          <a:prstGeom prst="rect">
            <a:avLst/>
          </a:prstGeom>
        </p:spPr>
      </p:pic>
    </p:spTree>
    <p:extLst>
      <p:ext uri="{BB962C8B-B14F-4D97-AF65-F5344CB8AC3E}">
        <p14:creationId xmlns:p14="http://schemas.microsoft.com/office/powerpoint/2010/main" val="1433122766"/>
      </p:ext>
    </p:extLst>
  </p:cSld>
  <p:clrMapOvr>
    <a:masterClrMapping/>
  </p:clrMapOvr>
  <mc:AlternateContent xmlns:mc="http://schemas.openxmlformats.org/markup-compatibility/2006" xmlns:p14="http://schemas.microsoft.com/office/powerpoint/2010/main">
    <mc:Choice Requires="p14">
      <p:transition spd="slow" p14:dur="2000" advTm="15792"/>
    </mc:Choice>
    <mc:Fallback xmlns="">
      <p:transition xmlns:p14="http://schemas.microsoft.com/office/powerpoint/2010/main" spd="slow" advTm="15792"/>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Alcohol and HIV : </a:t>
            </a:r>
            <a:br>
              <a:rPr lang="en-US" dirty="0" smtClean="0"/>
            </a:br>
            <a:r>
              <a:rPr lang="en-US" dirty="0" smtClean="0"/>
              <a:t>? benefit of XR-NTX</a:t>
            </a:r>
            <a:endParaRPr lang="en-US" dirty="0"/>
          </a:p>
        </p:txBody>
      </p:sp>
    </p:spTree>
    <p:extLst>
      <p:ext uri="{BB962C8B-B14F-4D97-AF65-F5344CB8AC3E}">
        <p14:creationId xmlns:p14="http://schemas.microsoft.com/office/powerpoint/2010/main" val="1960088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6914"/>
            <a:ext cx="9144000" cy="4910203"/>
          </a:xfrm>
          <a:prstGeom prst="rect">
            <a:avLst/>
          </a:prstGeom>
        </p:spPr>
      </p:pic>
      <p:sp>
        <p:nvSpPr>
          <p:cNvPr id="2" name="Rectangle 1"/>
          <p:cNvSpPr/>
          <p:nvPr/>
        </p:nvSpPr>
        <p:spPr>
          <a:xfrm>
            <a:off x="-135467" y="5080925"/>
            <a:ext cx="8788400" cy="1815882"/>
          </a:xfrm>
          <a:prstGeom prst="rect">
            <a:avLst/>
          </a:prstGeom>
        </p:spPr>
        <p:txBody>
          <a:bodyPr wrap="square">
            <a:spAutoFit/>
          </a:bodyPr>
          <a:lstStyle/>
          <a:p>
            <a:pPr algn="ctr"/>
            <a:r>
              <a:rPr lang="en-US" sz="2800" dirty="0" smtClean="0">
                <a:solidFill>
                  <a:srgbClr val="FFFF00"/>
                </a:solidFill>
                <a:latin typeface="Arial" charset="0"/>
                <a:ea typeface="Arial" charset="0"/>
                <a:cs typeface="Arial" charset="0"/>
              </a:rPr>
              <a:t>PIs: Sandra </a:t>
            </a:r>
            <a:r>
              <a:rPr lang="en-US" sz="2800" dirty="0">
                <a:solidFill>
                  <a:srgbClr val="FFFF00"/>
                </a:solidFill>
                <a:latin typeface="Arial" charset="0"/>
                <a:ea typeface="Arial" charset="0"/>
                <a:cs typeface="Arial" charset="0"/>
              </a:rPr>
              <a:t>A. Springer, M.D</a:t>
            </a:r>
            <a:r>
              <a:rPr lang="en-US" sz="2800" dirty="0" smtClean="0">
                <a:solidFill>
                  <a:srgbClr val="FFFF00"/>
                </a:solidFill>
                <a:latin typeface="Arial" charset="0"/>
                <a:ea typeface="Arial" charset="0"/>
                <a:cs typeface="Arial" charset="0"/>
              </a:rPr>
              <a:t>. &amp;</a:t>
            </a:r>
            <a:endParaRPr lang="en-US" sz="2800" dirty="0">
              <a:solidFill>
                <a:srgbClr val="FFFF00"/>
              </a:solidFill>
              <a:latin typeface="Arial" charset="0"/>
              <a:ea typeface="Arial" charset="0"/>
              <a:cs typeface="Arial" charset="0"/>
            </a:endParaRPr>
          </a:p>
          <a:p>
            <a:pPr algn="ctr"/>
            <a:r>
              <a:rPr lang="en-US" sz="2800" dirty="0" smtClean="0">
                <a:solidFill>
                  <a:srgbClr val="FFFF00"/>
                </a:solidFill>
                <a:latin typeface="Arial" charset="0"/>
                <a:ea typeface="Arial" charset="0"/>
                <a:cs typeface="Arial" charset="0"/>
              </a:rPr>
              <a:t>	Frederick </a:t>
            </a:r>
            <a:r>
              <a:rPr lang="en-US" sz="2800" dirty="0">
                <a:solidFill>
                  <a:srgbClr val="FFFF00"/>
                </a:solidFill>
                <a:latin typeface="Arial" charset="0"/>
                <a:ea typeface="Arial" charset="0"/>
                <a:cs typeface="Arial" charset="0"/>
              </a:rPr>
              <a:t>L. </a:t>
            </a:r>
            <a:r>
              <a:rPr lang="en-US" sz="2800" dirty="0" err="1">
                <a:solidFill>
                  <a:srgbClr val="FFFF00"/>
                </a:solidFill>
                <a:latin typeface="Arial" charset="0"/>
                <a:ea typeface="Arial" charset="0"/>
                <a:cs typeface="Arial" charset="0"/>
              </a:rPr>
              <a:t>Altice</a:t>
            </a:r>
            <a:r>
              <a:rPr lang="en-US" sz="2800" dirty="0">
                <a:solidFill>
                  <a:srgbClr val="FFFF00"/>
                </a:solidFill>
                <a:latin typeface="Arial" charset="0"/>
                <a:ea typeface="Arial" charset="0"/>
                <a:cs typeface="Arial" charset="0"/>
              </a:rPr>
              <a:t>, M.D.</a:t>
            </a:r>
          </a:p>
          <a:p>
            <a:pPr algn="ctr"/>
            <a:endParaRPr lang="en-US" sz="2800" dirty="0">
              <a:latin typeface="Arial" charset="0"/>
              <a:ea typeface="Arial" charset="0"/>
              <a:cs typeface="Arial" charset="0"/>
            </a:endParaRPr>
          </a:p>
          <a:p>
            <a:pPr algn="ctr"/>
            <a:r>
              <a:rPr lang="en-US" sz="2800" dirty="0">
                <a:solidFill>
                  <a:schemeClr val="tx2"/>
                </a:solidFill>
              </a:rPr>
              <a:t>R01-AA018944 NIAAA</a:t>
            </a:r>
            <a:endParaRPr lang="en-US" sz="2800" dirty="0">
              <a:solidFill>
                <a:schemeClr val="tx2"/>
              </a:solidFill>
              <a:latin typeface="Arial" charset="0"/>
              <a:ea typeface="Arial" charset="0"/>
              <a:cs typeface="Arial" charset="0"/>
            </a:endParaRPr>
          </a:p>
        </p:txBody>
      </p:sp>
      <p:cxnSp>
        <p:nvCxnSpPr>
          <p:cNvPr id="5" name="Straight Connector 4"/>
          <p:cNvCxnSpPr/>
          <p:nvPr/>
        </p:nvCxnSpPr>
        <p:spPr bwMode="auto">
          <a:xfrm>
            <a:off x="135467" y="4250267"/>
            <a:ext cx="1540933" cy="0"/>
          </a:xfrm>
          <a:prstGeom prst="line">
            <a:avLst/>
          </a:prstGeom>
          <a:solidFill>
            <a:srgbClr val="000080"/>
          </a:solidFill>
          <a:ln w="95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364237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1" y="349436"/>
            <a:ext cx="8940799" cy="531192"/>
          </a:xfrm>
        </p:spPr>
        <p:txBody>
          <a:bodyPr/>
          <a:lstStyle/>
          <a:p>
            <a:r>
              <a:rPr lang="en-US" sz="3200" dirty="0"/>
              <a:t>3-month Blinded Alcohol Outcomes (</a:t>
            </a:r>
            <a:r>
              <a:rPr lang="en-US" sz="3200" dirty="0" smtClean="0">
                <a:solidFill>
                  <a:srgbClr val="FFFF00"/>
                </a:solidFill>
              </a:rPr>
              <a:t>N=85)</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8649278"/>
              </p:ext>
            </p:extLst>
          </p:nvPr>
        </p:nvGraphicFramePr>
        <p:xfrm>
          <a:off x="203201" y="1390640"/>
          <a:ext cx="8629903" cy="4218549"/>
        </p:xfrm>
        <a:graphic>
          <a:graphicData uri="http://schemas.openxmlformats.org/drawingml/2006/table">
            <a:tbl>
              <a:tblPr firstRow="1" bandRow="1">
                <a:tableStyleId>{8A107856-5554-42FB-B03E-39F5DBC370BA}</a:tableStyleId>
              </a:tblPr>
              <a:tblGrid>
                <a:gridCol w="2802875"/>
                <a:gridCol w="2196469"/>
                <a:gridCol w="1623316"/>
                <a:gridCol w="2007243"/>
              </a:tblGrid>
              <a:tr h="639726">
                <a:tc>
                  <a:txBody>
                    <a:bodyPr/>
                    <a:lstStyle/>
                    <a:p>
                      <a:pPr algn="ctr"/>
                      <a:r>
                        <a:rPr lang="en-US" dirty="0" smtClean="0">
                          <a:solidFill>
                            <a:srgbClr val="000066"/>
                          </a:solidFill>
                        </a:rPr>
                        <a:t>Outcome</a:t>
                      </a:r>
                      <a:r>
                        <a:rPr lang="en-US" baseline="0" dirty="0" smtClean="0">
                          <a:solidFill>
                            <a:srgbClr val="000066"/>
                          </a:solidFill>
                        </a:rPr>
                        <a:t> Measure</a:t>
                      </a:r>
                      <a:endParaRPr lang="en-US" dirty="0">
                        <a:solidFill>
                          <a:srgbClr val="000066"/>
                        </a:solidFill>
                      </a:endParaRPr>
                    </a:p>
                  </a:txBody>
                  <a:tcPr/>
                </a:tc>
                <a:tc>
                  <a:txBody>
                    <a:bodyPr/>
                    <a:lstStyle/>
                    <a:p>
                      <a:pPr algn="ctr"/>
                      <a:r>
                        <a:rPr lang="en-US" dirty="0" smtClean="0">
                          <a:solidFill>
                            <a:srgbClr val="000066"/>
                          </a:solidFill>
                        </a:rPr>
                        <a:t>30 days </a:t>
                      </a:r>
                      <a:r>
                        <a:rPr lang="en-US" u="sng" dirty="0" smtClean="0">
                          <a:solidFill>
                            <a:srgbClr val="000066"/>
                          </a:solidFill>
                        </a:rPr>
                        <a:t>prior to incarceration</a:t>
                      </a:r>
                      <a:endParaRPr lang="en-US" u="sng" dirty="0">
                        <a:solidFill>
                          <a:srgbClr val="000066"/>
                        </a:solidFill>
                      </a:endParaRPr>
                    </a:p>
                  </a:txBody>
                  <a:tcPr/>
                </a:tc>
                <a:tc>
                  <a:txBody>
                    <a:bodyPr/>
                    <a:lstStyle/>
                    <a:p>
                      <a:pPr algn="ctr"/>
                      <a:r>
                        <a:rPr lang="en-US" dirty="0" smtClean="0">
                          <a:solidFill>
                            <a:srgbClr val="000066"/>
                          </a:solidFill>
                        </a:rPr>
                        <a:t>3 month </a:t>
                      </a:r>
                      <a:r>
                        <a:rPr lang="en-US" u="sng" dirty="0" smtClean="0">
                          <a:solidFill>
                            <a:srgbClr val="000066"/>
                          </a:solidFill>
                        </a:rPr>
                        <a:t>after release</a:t>
                      </a:r>
                      <a:endParaRPr lang="en-US" u="sng" dirty="0">
                        <a:solidFill>
                          <a:srgbClr val="000066"/>
                        </a:solidFill>
                      </a:endParaRPr>
                    </a:p>
                  </a:txBody>
                  <a:tcPr/>
                </a:tc>
                <a:tc>
                  <a:txBody>
                    <a:bodyPr/>
                    <a:lstStyle/>
                    <a:p>
                      <a:pPr algn="ctr"/>
                      <a:r>
                        <a:rPr lang="en-US" sz="2000" dirty="0" smtClean="0">
                          <a:solidFill>
                            <a:srgbClr val="000066"/>
                          </a:solidFill>
                        </a:rPr>
                        <a:t>p va</a:t>
                      </a:r>
                      <a:r>
                        <a:rPr lang="en-US" dirty="0" smtClean="0">
                          <a:solidFill>
                            <a:srgbClr val="000066"/>
                          </a:solidFill>
                        </a:rPr>
                        <a:t>lue</a:t>
                      </a:r>
                      <a:endParaRPr lang="en-US" dirty="0">
                        <a:solidFill>
                          <a:srgbClr val="000066"/>
                        </a:solidFill>
                      </a:endParaRPr>
                    </a:p>
                  </a:txBody>
                  <a:tcPr/>
                </a:tc>
              </a:tr>
              <a:tr h="323631">
                <a:tc>
                  <a:txBody>
                    <a:bodyPr/>
                    <a:lstStyle/>
                    <a:p>
                      <a:pPr algn="ctr"/>
                      <a:r>
                        <a:rPr lang="en-US" sz="2000" dirty="0" smtClean="0">
                          <a:solidFill>
                            <a:srgbClr val="008000"/>
                          </a:solidFill>
                        </a:rPr>
                        <a:t>Alcohol Craving 1-10   </a:t>
                      </a:r>
                    </a:p>
                  </a:txBody>
                  <a:tcPr/>
                </a:tc>
                <a:tc>
                  <a:txBody>
                    <a:bodyPr/>
                    <a:lstStyle/>
                    <a:p>
                      <a:pPr algn="ctr"/>
                      <a:r>
                        <a:rPr lang="en-US" sz="2000" dirty="0" smtClean="0">
                          <a:solidFill>
                            <a:srgbClr val="008000"/>
                          </a:solidFill>
                        </a:rPr>
                        <a:t>3.82</a:t>
                      </a:r>
                      <a:endParaRPr lang="en-US" sz="2000" dirty="0">
                        <a:solidFill>
                          <a:srgbClr val="008000"/>
                        </a:solidFill>
                      </a:endParaRPr>
                    </a:p>
                  </a:txBody>
                  <a:tcPr>
                    <a:solidFill>
                      <a:schemeClr val="accent6">
                        <a:lumMod val="20000"/>
                        <a:lumOff val="80000"/>
                      </a:schemeClr>
                    </a:solidFill>
                  </a:tcPr>
                </a:tc>
                <a:tc>
                  <a:txBody>
                    <a:bodyPr/>
                    <a:lstStyle/>
                    <a:p>
                      <a:pPr algn="ctr"/>
                      <a:r>
                        <a:rPr lang="en-US" sz="2000" dirty="0" smtClean="0">
                          <a:solidFill>
                            <a:srgbClr val="FF0000"/>
                          </a:solidFill>
                        </a:rPr>
                        <a:t>1.59</a:t>
                      </a:r>
                      <a:endParaRPr lang="en-US" sz="2000" dirty="0">
                        <a:solidFill>
                          <a:srgbClr val="FF0000"/>
                        </a:solidFill>
                      </a:endParaRPr>
                    </a:p>
                  </a:txBody>
                  <a:tcPr>
                    <a:solidFill>
                      <a:schemeClr val="accent6">
                        <a:lumMod val="20000"/>
                        <a:lumOff val="80000"/>
                      </a:schemeClr>
                    </a:solidFill>
                  </a:tcPr>
                </a:tc>
                <a:tc>
                  <a:txBody>
                    <a:bodyPr/>
                    <a:lstStyle/>
                    <a:p>
                      <a:pPr algn="ctr"/>
                      <a:r>
                        <a:rPr lang="en-US" sz="2000" b="1" dirty="0" smtClean="0">
                          <a:solidFill>
                            <a:srgbClr val="FF0000"/>
                          </a:solidFill>
                        </a:rPr>
                        <a:t>&lt;0.001</a:t>
                      </a:r>
                      <a:endParaRPr lang="en-US" sz="2000" b="1" dirty="0">
                        <a:solidFill>
                          <a:srgbClr val="FF0000"/>
                        </a:solidFill>
                      </a:endParaRPr>
                    </a:p>
                  </a:txBody>
                  <a:tcPr>
                    <a:solidFill>
                      <a:schemeClr val="accent6">
                        <a:lumMod val="20000"/>
                        <a:lumOff val="80000"/>
                      </a:schemeClr>
                    </a:solidFill>
                  </a:tcPr>
                </a:tc>
              </a:tr>
              <a:tr h="3182229">
                <a:tc>
                  <a:txBody>
                    <a:bodyPr/>
                    <a:lstStyle/>
                    <a:p>
                      <a:pPr marL="112713" indent="-112713" algn="l"/>
                      <a:endParaRPr lang="en-US" sz="2000" kern="1200" dirty="0" smtClean="0">
                        <a:solidFill>
                          <a:srgbClr val="008000"/>
                        </a:solidFill>
                        <a:latin typeface="+mn-lt"/>
                        <a:ea typeface="+mn-ea"/>
                        <a:cs typeface="+mn-cs"/>
                      </a:endParaRPr>
                    </a:p>
                    <a:p>
                      <a:pPr marL="112713" indent="-112713" algn="l"/>
                      <a:r>
                        <a:rPr lang="en-US" sz="2000" kern="1200" dirty="0" smtClean="0">
                          <a:solidFill>
                            <a:srgbClr val="008000"/>
                          </a:solidFill>
                          <a:latin typeface="+mn-lt"/>
                          <a:ea typeface="+mn-ea"/>
                          <a:cs typeface="+mn-cs"/>
                        </a:rPr>
                        <a:t>TLFB </a:t>
                      </a:r>
                    </a:p>
                    <a:p>
                      <a:pPr marL="112713" indent="-112713" algn="l"/>
                      <a:endParaRPr lang="en-US" sz="1100" kern="1200" dirty="0" smtClean="0">
                        <a:solidFill>
                          <a:srgbClr val="008000"/>
                        </a:solidFill>
                        <a:latin typeface="+mn-lt"/>
                        <a:ea typeface="+mn-ea"/>
                        <a:cs typeface="+mn-cs"/>
                      </a:endParaRPr>
                    </a:p>
                    <a:p>
                      <a:pPr marL="225425" indent="0" algn="l"/>
                      <a:r>
                        <a:rPr lang="en-US" sz="2000" kern="1200" dirty="0" smtClean="0">
                          <a:solidFill>
                            <a:srgbClr val="008000"/>
                          </a:solidFill>
                          <a:latin typeface="+mn-lt"/>
                          <a:ea typeface="+mn-ea"/>
                          <a:cs typeface="+mn-cs"/>
                        </a:rPr>
                        <a:t>Percent</a:t>
                      </a:r>
                      <a:r>
                        <a:rPr lang="en-US" sz="2000" kern="1200" baseline="0" dirty="0" smtClean="0">
                          <a:solidFill>
                            <a:srgbClr val="008000"/>
                          </a:solidFill>
                          <a:latin typeface="+mn-lt"/>
                          <a:ea typeface="+mn-ea"/>
                          <a:cs typeface="+mn-cs"/>
                        </a:rPr>
                        <a:t> Relapsed </a:t>
                      </a:r>
                    </a:p>
                    <a:p>
                      <a:pPr marL="225425" indent="0" algn="l"/>
                      <a:endParaRPr lang="en-US" sz="1100" kern="1200" baseline="0" dirty="0" smtClean="0">
                        <a:solidFill>
                          <a:srgbClr val="008000"/>
                        </a:solidFill>
                        <a:latin typeface="+mn-lt"/>
                        <a:ea typeface="+mn-ea"/>
                        <a:cs typeface="+mn-cs"/>
                      </a:endParaRPr>
                    </a:p>
                    <a:p>
                      <a:pPr marL="225425" indent="0" algn="l"/>
                      <a:r>
                        <a:rPr lang="en-US" sz="2000" kern="1200" baseline="0" dirty="0" smtClean="0">
                          <a:solidFill>
                            <a:srgbClr val="008000"/>
                          </a:solidFill>
                          <a:latin typeface="+mn-lt"/>
                          <a:ea typeface="+mn-ea"/>
                          <a:cs typeface="+mn-cs"/>
                        </a:rPr>
                        <a:t>Time to First Drink</a:t>
                      </a:r>
                      <a:endParaRPr lang="en-US" sz="2000" kern="1200" dirty="0" smtClean="0">
                        <a:solidFill>
                          <a:srgbClr val="008000"/>
                        </a:solidFill>
                        <a:latin typeface="+mn-lt"/>
                        <a:ea typeface="+mn-ea"/>
                        <a:cs typeface="+mn-cs"/>
                      </a:endParaRPr>
                    </a:p>
                    <a:p>
                      <a:pPr marL="225425" indent="0" algn="l"/>
                      <a:endParaRPr lang="en-US" sz="1100" kern="1200" dirty="0" smtClean="0">
                        <a:solidFill>
                          <a:srgbClr val="008000"/>
                        </a:solidFill>
                        <a:latin typeface="+mn-lt"/>
                        <a:ea typeface="+mn-ea"/>
                        <a:cs typeface="+mn-cs"/>
                      </a:endParaRPr>
                    </a:p>
                    <a:p>
                      <a:pPr marL="225425" indent="0" algn="l"/>
                      <a:r>
                        <a:rPr lang="en-US" sz="2000" kern="1200" dirty="0" smtClean="0">
                          <a:solidFill>
                            <a:srgbClr val="008000"/>
                          </a:solidFill>
                          <a:latin typeface="+mn-lt"/>
                          <a:ea typeface="+mn-ea"/>
                          <a:cs typeface="+mn-cs"/>
                        </a:rPr>
                        <a:t>Mean</a:t>
                      </a:r>
                      <a:r>
                        <a:rPr lang="en-US" sz="2000" kern="1200" baseline="0" dirty="0" smtClean="0">
                          <a:solidFill>
                            <a:srgbClr val="008000"/>
                          </a:solidFill>
                          <a:latin typeface="+mn-lt"/>
                          <a:ea typeface="+mn-ea"/>
                          <a:cs typeface="+mn-cs"/>
                        </a:rPr>
                        <a:t> Drinking Days</a:t>
                      </a:r>
                      <a:endParaRPr lang="en-US" sz="2000" kern="1200" dirty="0" smtClean="0">
                        <a:solidFill>
                          <a:srgbClr val="008000"/>
                        </a:solidFill>
                        <a:latin typeface="+mn-lt"/>
                        <a:ea typeface="+mn-ea"/>
                        <a:cs typeface="+mn-cs"/>
                      </a:endParaRPr>
                    </a:p>
                    <a:p>
                      <a:pPr marL="225425" indent="0" algn="l"/>
                      <a:endParaRPr lang="en-US" sz="1100" kern="1200" dirty="0" smtClean="0">
                        <a:solidFill>
                          <a:srgbClr val="008000"/>
                        </a:solidFill>
                        <a:latin typeface="+mn-lt"/>
                        <a:ea typeface="+mn-ea"/>
                        <a:cs typeface="+mn-cs"/>
                      </a:endParaRPr>
                    </a:p>
                    <a:p>
                      <a:pPr marL="225425" indent="0" algn="l"/>
                      <a:r>
                        <a:rPr lang="en-US" sz="2000" kern="1200" dirty="0" smtClean="0">
                          <a:solidFill>
                            <a:srgbClr val="008000"/>
                          </a:solidFill>
                          <a:latin typeface="+mn-lt"/>
                          <a:ea typeface="+mn-ea"/>
                          <a:cs typeface="+mn-cs"/>
                        </a:rPr>
                        <a:t>Mean Heavy Drinking Days</a:t>
                      </a:r>
                    </a:p>
                  </a:txBody>
                  <a:tcPr>
                    <a:solidFill>
                      <a:schemeClr val="accent3">
                        <a:lumMod val="40000"/>
                        <a:lumOff val="60000"/>
                      </a:schemeClr>
                    </a:solidFill>
                  </a:tcPr>
                </a:tc>
                <a:tc>
                  <a:txBody>
                    <a:bodyPr/>
                    <a:lstStyle/>
                    <a:p>
                      <a:pPr algn="ctr"/>
                      <a:endParaRPr lang="en-US" sz="2000" dirty="0" smtClean="0">
                        <a:solidFill>
                          <a:srgbClr val="008000"/>
                        </a:solidFill>
                      </a:endParaRPr>
                    </a:p>
                    <a:p>
                      <a:pPr algn="ctr"/>
                      <a:endParaRPr lang="en-US" sz="2000" dirty="0" smtClean="0">
                        <a:solidFill>
                          <a:srgbClr val="008000"/>
                        </a:solidFill>
                      </a:endParaRPr>
                    </a:p>
                    <a:p>
                      <a:pPr algn="ctr"/>
                      <a:endParaRPr lang="en-US" sz="1100" dirty="0" smtClean="0">
                        <a:solidFill>
                          <a:srgbClr val="008000"/>
                        </a:solidFill>
                      </a:endParaRPr>
                    </a:p>
                    <a:p>
                      <a:pPr algn="ctr"/>
                      <a:endParaRPr lang="en-US" sz="2000" dirty="0" smtClean="0">
                        <a:solidFill>
                          <a:srgbClr val="008000"/>
                        </a:solidFill>
                      </a:endParaRPr>
                    </a:p>
                    <a:p>
                      <a:pPr algn="ctr"/>
                      <a:endParaRPr lang="en-US" sz="1100" dirty="0" smtClean="0">
                        <a:solidFill>
                          <a:srgbClr val="008000"/>
                        </a:solidFill>
                      </a:endParaRPr>
                    </a:p>
                    <a:p>
                      <a:pPr algn="ctr"/>
                      <a:endParaRPr lang="en-US" sz="1100" dirty="0" smtClean="0">
                        <a:solidFill>
                          <a:srgbClr val="008000"/>
                        </a:solidFill>
                      </a:endParaRPr>
                    </a:p>
                    <a:p>
                      <a:pPr algn="ctr"/>
                      <a:endParaRPr lang="en-US" sz="1100" dirty="0" smtClean="0">
                        <a:solidFill>
                          <a:srgbClr val="008000"/>
                        </a:solidFill>
                      </a:endParaRPr>
                    </a:p>
                    <a:p>
                      <a:pPr algn="ctr"/>
                      <a:endParaRPr lang="en-US" sz="1100" dirty="0" smtClean="0">
                        <a:solidFill>
                          <a:srgbClr val="008000"/>
                        </a:solidFill>
                      </a:endParaRPr>
                    </a:p>
                    <a:p>
                      <a:pPr algn="ctr"/>
                      <a:r>
                        <a:rPr lang="en-US" sz="2000" dirty="0" smtClean="0">
                          <a:solidFill>
                            <a:srgbClr val="008000"/>
                          </a:solidFill>
                        </a:rPr>
                        <a:t>21.1</a:t>
                      </a:r>
                    </a:p>
                    <a:p>
                      <a:pPr algn="ctr"/>
                      <a:endParaRPr lang="en-US" sz="1100" dirty="0" smtClean="0">
                        <a:solidFill>
                          <a:srgbClr val="008000"/>
                        </a:solidFill>
                      </a:endParaRPr>
                    </a:p>
                    <a:p>
                      <a:pPr algn="ctr"/>
                      <a:endParaRPr lang="en-US" sz="1100" dirty="0" smtClean="0">
                        <a:solidFill>
                          <a:srgbClr val="008000"/>
                        </a:solidFill>
                      </a:endParaRPr>
                    </a:p>
                    <a:p>
                      <a:pPr algn="ctr"/>
                      <a:r>
                        <a:rPr lang="en-US" sz="2000" dirty="0" smtClean="0">
                          <a:solidFill>
                            <a:srgbClr val="008000"/>
                          </a:solidFill>
                        </a:rPr>
                        <a:t>20.3</a:t>
                      </a:r>
                    </a:p>
                  </a:txBody>
                  <a:tcPr>
                    <a:solidFill>
                      <a:schemeClr val="accent3">
                        <a:lumMod val="40000"/>
                        <a:lumOff val="60000"/>
                      </a:schemeClr>
                    </a:solidFill>
                  </a:tcPr>
                </a:tc>
                <a:tc>
                  <a:txBody>
                    <a:bodyPr/>
                    <a:lstStyle/>
                    <a:p>
                      <a:pPr algn="ctr"/>
                      <a:endParaRPr lang="en-US" sz="2000" dirty="0" smtClean="0">
                        <a:solidFill>
                          <a:srgbClr val="FF0000"/>
                        </a:solidFill>
                      </a:endParaRPr>
                    </a:p>
                    <a:p>
                      <a:pPr algn="ctr"/>
                      <a:endParaRPr lang="en-US" sz="2000" dirty="0" smtClean="0">
                        <a:solidFill>
                          <a:srgbClr val="FF0000"/>
                        </a:solidFill>
                      </a:endParaRPr>
                    </a:p>
                    <a:p>
                      <a:pPr algn="ctr"/>
                      <a:endParaRPr lang="en-US" sz="1100" dirty="0" smtClean="0">
                        <a:solidFill>
                          <a:srgbClr val="FF0000"/>
                        </a:solidFill>
                      </a:endParaRPr>
                    </a:p>
                    <a:p>
                      <a:pPr algn="ctr"/>
                      <a:r>
                        <a:rPr lang="en-US" sz="2000" dirty="0" smtClean="0">
                          <a:solidFill>
                            <a:srgbClr val="FF0000"/>
                          </a:solidFill>
                        </a:rPr>
                        <a:t>58.8%</a:t>
                      </a:r>
                    </a:p>
                    <a:p>
                      <a:pPr algn="ctr"/>
                      <a:endParaRPr lang="en-US" sz="1100" dirty="0" smtClean="0">
                        <a:solidFill>
                          <a:srgbClr val="FF0000"/>
                        </a:solidFill>
                      </a:endParaRPr>
                    </a:p>
                    <a:p>
                      <a:pPr algn="ctr"/>
                      <a:r>
                        <a:rPr lang="en-US" sz="2000" dirty="0" smtClean="0">
                          <a:solidFill>
                            <a:srgbClr val="FF0000"/>
                          </a:solidFill>
                        </a:rPr>
                        <a:t>26.9</a:t>
                      </a:r>
                      <a:r>
                        <a:rPr lang="en-US" sz="2000" baseline="0" dirty="0" smtClean="0">
                          <a:solidFill>
                            <a:srgbClr val="FF0000"/>
                          </a:solidFill>
                        </a:rPr>
                        <a:t> days</a:t>
                      </a:r>
                      <a:endParaRPr lang="en-US" sz="2000" dirty="0" smtClean="0">
                        <a:solidFill>
                          <a:srgbClr val="FF0000"/>
                        </a:solidFill>
                      </a:endParaRPr>
                    </a:p>
                    <a:p>
                      <a:pPr algn="ctr"/>
                      <a:endParaRPr lang="en-US" sz="1100" dirty="0" smtClean="0">
                        <a:solidFill>
                          <a:srgbClr val="FF0000"/>
                        </a:solidFill>
                      </a:endParaRPr>
                    </a:p>
                    <a:p>
                      <a:pPr algn="ctr"/>
                      <a:r>
                        <a:rPr lang="en-US" sz="2000" dirty="0" smtClean="0">
                          <a:solidFill>
                            <a:srgbClr val="FF0000"/>
                          </a:solidFill>
                        </a:rPr>
                        <a:t>4.9</a:t>
                      </a:r>
                    </a:p>
                    <a:p>
                      <a:pPr algn="ctr"/>
                      <a:endParaRPr lang="en-US" sz="1100" dirty="0" smtClean="0">
                        <a:solidFill>
                          <a:srgbClr val="FF0000"/>
                        </a:solidFill>
                      </a:endParaRPr>
                    </a:p>
                    <a:p>
                      <a:pPr algn="ctr"/>
                      <a:endParaRPr lang="en-US" sz="1100" dirty="0" smtClean="0">
                        <a:solidFill>
                          <a:srgbClr val="FF0000"/>
                        </a:solidFill>
                      </a:endParaRPr>
                    </a:p>
                    <a:p>
                      <a:pPr algn="ctr"/>
                      <a:r>
                        <a:rPr lang="en-US" sz="2000" dirty="0" smtClean="0">
                          <a:solidFill>
                            <a:srgbClr val="FF0000"/>
                          </a:solidFill>
                        </a:rPr>
                        <a:t>4.1</a:t>
                      </a:r>
                      <a:endParaRPr lang="en-US" sz="1400" dirty="0" smtClean="0">
                        <a:solidFill>
                          <a:srgbClr val="FF0000"/>
                        </a:solidFill>
                      </a:endParaRPr>
                    </a:p>
                  </a:txBody>
                  <a:tcPr>
                    <a:solidFill>
                      <a:schemeClr val="accent3">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000" smtClean="0">
                        <a:solidFill>
                          <a:srgbClr val="FF0000"/>
                        </a:solidFill>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en-US" sz="2000" dirty="0" smtClean="0">
                        <a:solidFill>
                          <a:srgbClr val="FF0000"/>
                        </a:solidFill>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en-US" sz="2000" dirty="0" smtClean="0">
                        <a:solidFill>
                          <a:srgbClr val="FF0000"/>
                        </a:solidFill>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en-US" sz="2000" b="1" dirty="0" smtClean="0">
                        <a:solidFill>
                          <a:srgbClr val="FF0000"/>
                        </a:solidFill>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en-US" sz="1100" b="1" dirty="0" smtClean="0">
                        <a:solidFill>
                          <a:srgbClr val="FF0000"/>
                        </a:solidFill>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en-US" sz="2000" b="1" dirty="0" smtClean="0">
                        <a:solidFill>
                          <a:srgbClr val="FF0000"/>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FF0000"/>
                          </a:solidFill>
                        </a:rPr>
                        <a:t>&lt;0.001</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sz="1100" b="1" dirty="0" smtClean="0">
                        <a:solidFill>
                          <a:srgbClr val="FF0000"/>
                        </a:solidFill>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en-US" sz="1100" b="1" dirty="0" smtClean="0">
                        <a:solidFill>
                          <a:srgbClr val="FF0000"/>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2000" b="1" smtClean="0">
                          <a:solidFill>
                            <a:srgbClr val="FF0000"/>
                          </a:solidFill>
                        </a:rPr>
                        <a:t>&lt;0.001</a:t>
                      </a:r>
                      <a:endParaRPr lang="en-US" sz="2000" b="1" dirty="0" smtClean="0">
                        <a:solidFill>
                          <a:srgbClr val="FF0000"/>
                        </a:solidFill>
                      </a:endParaRPr>
                    </a:p>
                  </a:txBody>
                  <a:tcPr>
                    <a:solidFill>
                      <a:schemeClr val="accent3">
                        <a:lumMod val="40000"/>
                        <a:lumOff val="60000"/>
                      </a:schemeClr>
                    </a:solidFill>
                  </a:tcPr>
                </a:tc>
              </a:tr>
            </a:tbl>
          </a:graphicData>
        </a:graphic>
      </p:graphicFrame>
      <p:sp>
        <p:nvSpPr>
          <p:cNvPr id="3" name="TextBox 2"/>
          <p:cNvSpPr txBox="1"/>
          <p:nvPr/>
        </p:nvSpPr>
        <p:spPr>
          <a:xfrm>
            <a:off x="0" y="6119202"/>
            <a:ext cx="8892242" cy="646331"/>
          </a:xfrm>
          <a:prstGeom prst="rect">
            <a:avLst/>
          </a:prstGeom>
          <a:noFill/>
        </p:spPr>
        <p:txBody>
          <a:bodyPr wrap="none" rtlCol="0">
            <a:spAutoFit/>
          </a:bodyPr>
          <a:lstStyle/>
          <a:p>
            <a:pPr defTabSz="914400"/>
            <a:r>
              <a:rPr lang="en-US" dirty="0" smtClean="0">
                <a:solidFill>
                  <a:srgbClr val="FFFFFF"/>
                </a:solidFill>
                <a:latin typeface="Arial"/>
              </a:rPr>
              <a:t>Krishnan A, Di Paola A, Winn T, </a:t>
            </a:r>
            <a:r>
              <a:rPr lang="en-US" dirty="0" err="1" smtClean="0">
                <a:solidFill>
                  <a:srgbClr val="FFFFFF"/>
                </a:solidFill>
                <a:latin typeface="Arial"/>
              </a:rPr>
              <a:t>Altice</a:t>
            </a:r>
            <a:r>
              <a:rPr lang="en-US" dirty="0" smtClean="0">
                <a:solidFill>
                  <a:srgbClr val="FFFFFF"/>
                </a:solidFill>
                <a:latin typeface="Arial"/>
              </a:rPr>
              <a:t> FL, &amp; Springer SA. A ; </a:t>
            </a:r>
          </a:p>
          <a:p>
            <a:pPr defTabSz="914400"/>
            <a:r>
              <a:rPr lang="en-US" dirty="0" smtClean="0">
                <a:solidFill>
                  <a:srgbClr val="FFFFFF"/>
                </a:solidFill>
                <a:latin typeface="Arial"/>
              </a:rPr>
              <a:t>8</a:t>
            </a:r>
            <a:r>
              <a:rPr lang="en-US" baseline="30000" dirty="0" smtClean="0">
                <a:solidFill>
                  <a:srgbClr val="FFFFFF"/>
                </a:solidFill>
                <a:latin typeface="Arial"/>
              </a:rPr>
              <a:t>th</a:t>
            </a:r>
            <a:r>
              <a:rPr lang="en-US" dirty="0" smtClean="0">
                <a:solidFill>
                  <a:srgbClr val="FFFFFF"/>
                </a:solidFill>
                <a:latin typeface="Arial"/>
              </a:rPr>
              <a:t> Academic &amp; Health Policy Conference on Correctional Health, Poster Feb 20, 2015</a:t>
            </a:r>
            <a:endParaRPr lang="en-US" dirty="0">
              <a:solidFill>
                <a:srgbClr val="FFFFFF"/>
              </a:solidFill>
              <a:latin typeface="Arial"/>
            </a:endParaRPr>
          </a:p>
        </p:txBody>
      </p:sp>
    </p:spTree>
    <p:extLst>
      <p:ext uri="{BB962C8B-B14F-4D97-AF65-F5344CB8AC3E}">
        <p14:creationId xmlns:p14="http://schemas.microsoft.com/office/powerpoint/2010/main" val="318030746"/>
      </p:ext>
    </p:extLst>
  </p:cSld>
  <p:clrMapOvr>
    <a:masterClrMapping/>
  </p:clrMapOvr>
  <p:transition spd="med" advTm="22069"/>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Blinded HIV Viral Load Suppression Outcome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4975786"/>
              </p:ext>
            </p:extLst>
          </p:nvPr>
        </p:nvGraphicFramePr>
        <p:xfrm>
          <a:off x="457200" y="1714502"/>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flipH="1">
            <a:off x="5499847" y="3407542"/>
            <a:ext cx="2005106" cy="99935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sz="2800" b="1" dirty="0" smtClean="0">
                <a:solidFill>
                  <a:srgbClr val="FFFF00"/>
                </a:solidFill>
                <a:latin typeface="Arial"/>
              </a:rPr>
              <a:t>P&lt;0.001</a:t>
            </a:r>
            <a:endParaRPr lang="en-US" sz="2800" b="1" dirty="0">
              <a:solidFill>
                <a:srgbClr val="FFFF00"/>
              </a:solidFill>
              <a:latin typeface="Arial"/>
            </a:endParaRPr>
          </a:p>
          <a:p>
            <a:pPr defTabSz="914400"/>
            <a:r>
              <a:rPr lang="en-US" sz="2800" b="1" dirty="0" smtClean="0">
                <a:solidFill>
                  <a:srgbClr val="FFFF00"/>
                </a:solidFill>
                <a:latin typeface="Arial"/>
              </a:rPr>
              <a:t>P=0.002</a:t>
            </a:r>
            <a:endParaRPr lang="en-US" sz="2800" b="1" dirty="0">
              <a:solidFill>
                <a:srgbClr val="FFFF00"/>
              </a:solidFill>
              <a:latin typeface="Arial"/>
            </a:endParaRPr>
          </a:p>
          <a:p>
            <a:pPr defTabSz="914400"/>
            <a:endParaRPr lang="en-US" sz="2800" b="1" dirty="0">
              <a:solidFill>
                <a:srgbClr val="FFFF00"/>
              </a:solidFill>
              <a:latin typeface="Arial"/>
            </a:endParaRPr>
          </a:p>
        </p:txBody>
      </p:sp>
    </p:spTree>
    <p:extLst>
      <p:ext uri="{BB962C8B-B14F-4D97-AF65-F5344CB8AC3E}">
        <p14:creationId xmlns:p14="http://schemas.microsoft.com/office/powerpoint/2010/main" val="180536141"/>
      </p:ext>
    </p:extLst>
  </p:cSld>
  <p:clrMapOvr>
    <a:masterClrMapping/>
  </p:clrMapOvr>
  <p:transition spd="med" advTm="2134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3" y="50811"/>
            <a:ext cx="8339667" cy="1143000"/>
          </a:xfrm>
        </p:spPr>
        <p:txBody>
          <a:bodyPr/>
          <a:lstStyle/>
          <a:p>
            <a:r>
              <a:rPr lang="en-US" sz="2800" dirty="0" smtClean="0"/>
              <a:t>XR-NTX is highly acceptable among HIV+ persons as they transition from CJS to community </a:t>
            </a:r>
            <a:endParaRPr lang="en-US" sz="2800" dirty="0"/>
          </a:p>
        </p:txBody>
      </p:sp>
      <p:sp>
        <p:nvSpPr>
          <p:cNvPr id="3" name="Content Placeholder 2"/>
          <p:cNvSpPr>
            <a:spLocks noGrp="1"/>
          </p:cNvSpPr>
          <p:nvPr>
            <p:ph idx="1"/>
          </p:nvPr>
        </p:nvSpPr>
        <p:spPr>
          <a:xfrm>
            <a:off x="685800" y="1151483"/>
            <a:ext cx="7772400" cy="4114800"/>
          </a:xfrm>
        </p:spPr>
        <p:txBody>
          <a:bodyPr/>
          <a:lstStyle/>
          <a:p>
            <a:r>
              <a:rPr lang="en-US" sz="2800" dirty="0" smtClean="0"/>
              <a:t>90% of HIV+ opioid and alcohol dependent persons accepted initial injection with XR-NTX prior to release</a:t>
            </a:r>
          </a:p>
          <a:p>
            <a:r>
              <a:rPr lang="en-US" sz="2800" dirty="0" smtClean="0"/>
              <a:t>60% returned for their 2</a:t>
            </a:r>
            <a:r>
              <a:rPr lang="en-US" sz="2800" baseline="30000" dirty="0" smtClean="0"/>
              <a:t>nd</a:t>
            </a:r>
            <a:r>
              <a:rPr lang="en-US" sz="2800" dirty="0" smtClean="0"/>
              <a:t> injection 1 month after release to the community</a:t>
            </a:r>
          </a:p>
          <a:p>
            <a:r>
              <a:rPr lang="en-US" sz="2800" dirty="0" smtClean="0"/>
              <a:t>Main reason for not returning was relapse to </a:t>
            </a:r>
            <a:r>
              <a:rPr lang="en-US" sz="2800" u="sng" dirty="0" smtClean="0"/>
              <a:t>cocaine use</a:t>
            </a:r>
            <a:endParaRPr lang="en-US" sz="2800" dirty="0" smtClean="0"/>
          </a:p>
          <a:p>
            <a:r>
              <a:rPr lang="en-US" sz="2800" dirty="0" smtClean="0">
                <a:solidFill>
                  <a:srgbClr val="FFFF00"/>
                </a:solidFill>
              </a:rPr>
              <a:t>Bottom Line: HIV+ CJS populations will accept </a:t>
            </a:r>
            <a:r>
              <a:rPr lang="en-US" sz="2800" dirty="0" err="1" smtClean="0">
                <a:solidFill>
                  <a:srgbClr val="FFFF00"/>
                </a:solidFill>
              </a:rPr>
              <a:t>tx</a:t>
            </a:r>
            <a:r>
              <a:rPr lang="en-US" sz="2800" dirty="0" smtClean="0">
                <a:solidFill>
                  <a:srgbClr val="FFFF00"/>
                </a:solidFill>
              </a:rPr>
              <a:t> and will stay on treatment </a:t>
            </a:r>
            <a:r>
              <a:rPr lang="en-US" sz="2800" u="sng" dirty="0" smtClean="0">
                <a:solidFill>
                  <a:srgbClr val="FFFF00"/>
                </a:solidFill>
              </a:rPr>
              <a:t>but need to identify history of others drugs of abuse to prevent relapse especially stimulants.</a:t>
            </a:r>
            <a:endParaRPr lang="en-US" sz="2800" u="sng" dirty="0">
              <a:solidFill>
                <a:srgbClr val="FFFF00"/>
              </a:solidFill>
            </a:endParaRPr>
          </a:p>
        </p:txBody>
      </p:sp>
      <p:sp>
        <p:nvSpPr>
          <p:cNvPr id="4" name="TextBox 3"/>
          <p:cNvSpPr txBox="1"/>
          <p:nvPr/>
        </p:nvSpPr>
        <p:spPr>
          <a:xfrm>
            <a:off x="685800" y="6454802"/>
            <a:ext cx="7601397" cy="369332"/>
          </a:xfrm>
          <a:prstGeom prst="rect">
            <a:avLst/>
          </a:prstGeom>
          <a:solidFill>
            <a:schemeClr val="tx2"/>
          </a:solidFill>
          <a:ln>
            <a:solidFill>
              <a:schemeClr val="tx1"/>
            </a:solidFill>
          </a:ln>
        </p:spPr>
        <p:txBody>
          <a:bodyPr wrap="none" rtlCol="0">
            <a:spAutoFit/>
          </a:bodyPr>
          <a:lstStyle/>
          <a:p>
            <a:r>
              <a:rPr lang="en-US" dirty="0" smtClean="0">
                <a:solidFill>
                  <a:schemeClr val="bg1"/>
                </a:solidFill>
              </a:rPr>
              <a:t>Springer et al.  Drug and Alcohol Dependence. October, 2015. IN PRESS</a:t>
            </a:r>
            <a:endParaRPr lang="en-US" dirty="0">
              <a:solidFill>
                <a:schemeClr val="bg1"/>
              </a:solidFill>
            </a:endParaRPr>
          </a:p>
        </p:txBody>
      </p:sp>
    </p:spTree>
    <p:extLst>
      <p:ext uri="{BB962C8B-B14F-4D97-AF65-F5344CB8AC3E}">
        <p14:creationId xmlns:p14="http://schemas.microsoft.com/office/powerpoint/2010/main" val="21264771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685800" y="59270"/>
            <a:ext cx="7772400" cy="685800"/>
          </a:xfrm>
        </p:spPr>
        <p:txBody>
          <a:bodyPr/>
          <a:lstStyle/>
          <a:p>
            <a:r>
              <a:rPr lang="en-US" sz="4800" dirty="0" smtClean="0">
                <a:latin typeface="Arial" pitchFamily="-106" charset="0"/>
                <a:ea typeface="ＭＳ Ｐゴシック" pitchFamily="-106" charset="-128"/>
                <a:cs typeface="ＭＳ Ｐゴシック" pitchFamily="-106" charset="-128"/>
              </a:rPr>
              <a:t>Conclusions</a:t>
            </a:r>
          </a:p>
        </p:txBody>
      </p:sp>
      <p:sp>
        <p:nvSpPr>
          <p:cNvPr id="94211" name="Rectangle 3"/>
          <p:cNvSpPr>
            <a:spLocks noGrp="1" noChangeArrowheads="1"/>
          </p:cNvSpPr>
          <p:nvPr>
            <p:ph idx="1"/>
          </p:nvPr>
        </p:nvSpPr>
        <p:spPr>
          <a:xfrm>
            <a:off x="304800" y="829739"/>
            <a:ext cx="8610600" cy="5334000"/>
          </a:xfrm>
        </p:spPr>
        <p:txBody>
          <a:bodyPr/>
          <a:lstStyle/>
          <a:p>
            <a:r>
              <a:rPr lang="en-US" sz="2400" dirty="0" smtClean="0">
                <a:solidFill>
                  <a:srgbClr val="FFFFFF"/>
                </a:solidFill>
                <a:latin typeface="Arial" pitchFamily="-106" charset="0"/>
                <a:ea typeface="ＭＳ Ｐゴシック" pitchFamily="-106" charset="-128"/>
                <a:cs typeface="ＭＳ Ｐゴシック" pitchFamily="-106" charset="-128"/>
              </a:rPr>
              <a:t>HIV infection and Opioid Addiction are coalescing epidemics that require urgent treatment to improve individual morbidity and decrease harm to the public</a:t>
            </a:r>
          </a:p>
          <a:p>
            <a:r>
              <a:rPr lang="en-US" sz="2400" dirty="0" smtClean="0">
                <a:solidFill>
                  <a:srgbClr val="FFFFFF"/>
                </a:solidFill>
                <a:latin typeface="Arial" pitchFamily="-106" charset="0"/>
                <a:ea typeface="ＭＳ Ｐゴシック" pitchFamily="-106" charset="-128"/>
                <a:cs typeface="ＭＳ Ｐゴシック" pitchFamily="-106" charset="-128"/>
              </a:rPr>
              <a:t>Correctional systems are an integral part of our public health system and prisoners, concentrated with persons who have HIV, mental illness and substance use disorders, will return to the community</a:t>
            </a:r>
          </a:p>
          <a:p>
            <a:r>
              <a:rPr lang="en-US" sz="2400" dirty="0" smtClean="0">
                <a:solidFill>
                  <a:schemeClr val="tx1"/>
                </a:solidFill>
              </a:rPr>
              <a:t>HIV treatment and substance use outcomes may be improved by preventing relapse to substance use for released HIV + prisoners </a:t>
            </a:r>
          </a:p>
          <a:p>
            <a:r>
              <a:rPr lang="en-US" sz="2400" dirty="0" smtClean="0">
                <a:solidFill>
                  <a:schemeClr val="tx1"/>
                </a:solidFill>
              </a:rPr>
              <a:t>XR-NTX is safe in HIV+ persons on ART with comorbid HCV and mental illness</a:t>
            </a:r>
          </a:p>
          <a:p>
            <a:r>
              <a:rPr lang="en-US" sz="2400" dirty="0" smtClean="0">
                <a:solidFill>
                  <a:schemeClr val="tx1"/>
                </a:solidFill>
              </a:rPr>
              <a:t>XR-NTX is accepted by CJS populations and it may be a feasible conduit to care for HIV+ OD CJ persons as they transition to the community </a:t>
            </a:r>
          </a:p>
        </p:txBody>
      </p:sp>
    </p:spTree>
    <p:custDataLst>
      <p:tags r:id="rId1"/>
    </p:custDataLst>
  </p:cSld>
  <p:clrMapOvr>
    <a:overrideClrMapping bg1="dk2" tx1="lt1" bg2="dk1" tx2="lt2" accent1="accent1" accent2="accent2" accent3="accent3" accent4="accent4" accent5="accent5" accent6="accent6" hlink="hlink" folHlink="folHlink"/>
  </p:clrMapOvr>
  <p:transition advTm="2434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2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2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2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1185795" y="152586"/>
            <a:ext cx="6495779" cy="499339"/>
          </a:xfrm>
        </p:spPr>
        <p:txBody>
          <a:bodyPr/>
          <a:lstStyle/>
          <a:p>
            <a:pPr eaLnBrk="1" hangingPunct="1"/>
            <a:r>
              <a:rPr lang="en-US" sz="3200" dirty="0">
                <a:latin typeface="Arial" pitchFamily="-112" charset="0"/>
                <a:ea typeface="ＭＳ Ｐゴシック" pitchFamily="-112" charset="-128"/>
                <a:cs typeface="ＭＳ Ｐゴシック" pitchFamily="-112" charset="-128"/>
              </a:rPr>
              <a:t>Acknowledgements</a:t>
            </a:r>
          </a:p>
        </p:txBody>
      </p:sp>
      <p:sp>
        <p:nvSpPr>
          <p:cNvPr id="158723" name="Rectangle 3"/>
          <p:cNvSpPr>
            <a:spLocks noGrp="1" noChangeArrowheads="1"/>
          </p:cNvSpPr>
          <p:nvPr>
            <p:ph idx="1"/>
          </p:nvPr>
        </p:nvSpPr>
        <p:spPr>
          <a:xfrm>
            <a:off x="457200" y="717174"/>
            <a:ext cx="8229600" cy="5745163"/>
          </a:xfrm>
        </p:spPr>
        <p:txBody>
          <a:bodyPr/>
          <a:lstStyle/>
          <a:p>
            <a:pPr eaLnBrk="1" hangingPunct="1">
              <a:lnSpc>
                <a:spcPct val="90000"/>
              </a:lnSpc>
              <a:spcAft>
                <a:spcPts val="600"/>
              </a:spcAft>
            </a:pPr>
            <a:r>
              <a:rPr lang="en-US" sz="2400" dirty="0" smtClean="0">
                <a:solidFill>
                  <a:schemeClr val="tx2"/>
                </a:solidFill>
                <a:latin typeface="Arial" pitchFamily="-112" charset="0"/>
                <a:ea typeface="ＭＳ Ｐゴシック" pitchFamily="-112" charset="-128"/>
                <a:cs typeface="ＭＳ Ｐゴシック" pitchFamily="-112" charset="-128"/>
              </a:rPr>
              <a:t>Funders </a:t>
            </a:r>
            <a:r>
              <a:rPr lang="en-US" sz="2000" dirty="0" smtClean="0">
                <a:solidFill>
                  <a:schemeClr val="tx2"/>
                </a:solidFill>
                <a:latin typeface="Arial" pitchFamily="-112" charset="0"/>
                <a:ea typeface="ＭＳ Ｐゴシック" pitchFamily="-112" charset="-128"/>
                <a:cs typeface="ＭＳ Ｐゴシック" pitchFamily="-112" charset="-128"/>
              </a:rPr>
              <a:t>NIDA &amp; NIAAA:</a:t>
            </a:r>
          </a:p>
          <a:p>
            <a:pPr lvl="2">
              <a:spcAft>
                <a:spcPts val="600"/>
              </a:spcAft>
            </a:pPr>
            <a:r>
              <a:rPr lang="en-US" dirty="0" smtClean="0">
                <a:latin typeface="Arial" pitchFamily="-112" charset="0"/>
                <a:ea typeface="ＭＳ Ｐゴシック" pitchFamily="-112" charset="-128"/>
              </a:rPr>
              <a:t>R01:</a:t>
            </a:r>
            <a:r>
              <a:rPr lang="en-US" dirty="0" smtClean="0"/>
              <a:t>DA 030762  </a:t>
            </a:r>
            <a:r>
              <a:rPr lang="en-US" dirty="0" smtClean="0">
                <a:latin typeface="Arial" pitchFamily="-112" charset="0"/>
                <a:ea typeface="ＭＳ Ｐゴシック" pitchFamily="-112" charset="-128"/>
              </a:rPr>
              <a:t>(Springer, PI)</a:t>
            </a:r>
          </a:p>
          <a:p>
            <a:pPr lvl="2">
              <a:spcAft>
                <a:spcPts val="600"/>
              </a:spcAft>
            </a:pPr>
            <a:r>
              <a:rPr lang="en-US" dirty="0" smtClean="0">
                <a:latin typeface="Arial" pitchFamily="-112" charset="0"/>
                <a:ea typeface="ＭＳ Ｐゴシック" pitchFamily="-112" charset="-128"/>
              </a:rPr>
              <a:t>K02: </a:t>
            </a:r>
            <a:r>
              <a:rPr lang="en-US" dirty="0" smtClean="0"/>
              <a:t>DA032322 (Springer, PI)</a:t>
            </a:r>
          </a:p>
          <a:p>
            <a:pPr lvl="2">
              <a:spcAft>
                <a:spcPts val="600"/>
              </a:spcAft>
            </a:pPr>
            <a:r>
              <a:rPr lang="en-US" dirty="0" smtClean="0">
                <a:latin typeface="Arial" pitchFamily="-112" charset="0"/>
                <a:ea typeface="ＭＳ Ｐゴシック" pitchFamily="-112" charset="-128"/>
              </a:rPr>
              <a:t>R01: </a:t>
            </a:r>
            <a:r>
              <a:rPr lang="en-US" dirty="0" smtClean="0"/>
              <a:t>AA018944 (Springer &amp; </a:t>
            </a:r>
            <a:r>
              <a:rPr lang="en-US" dirty="0" err="1" smtClean="0"/>
              <a:t>Altice</a:t>
            </a:r>
            <a:r>
              <a:rPr lang="en-US" dirty="0" smtClean="0"/>
              <a:t>, co-PIs)</a:t>
            </a:r>
            <a:endParaRPr lang="en-US" dirty="0" smtClean="0">
              <a:latin typeface="Arial" pitchFamily="-112" charset="0"/>
              <a:ea typeface="ＭＳ Ｐゴシック" pitchFamily="-112" charset="-128"/>
            </a:endParaRPr>
          </a:p>
          <a:p>
            <a:pPr>
              <a:spcAft>
                <a:spcPts val="600"/>
              </a:spcAft>
              <a:buFont typeface="Arial"/>
              <a:buChar char="•"/>
            </a:pPr>
            <a:r>
              <a:rPr lang="en-US" sz="2400" dirty="0" err="1" smtClean="0">
                <a:solidFill>
                  <a:srgbClr val="FFFF00"/>
                </a:solidFill>
                <a:latin typeface="Arial" pitchFamily="-112" charset="0"/>
                <a:ea typeface="ＭＳ Ｐゴシック" pitchFamily="-112" charset="-128"/>
              </a:rPr>
              <a:t>Alkermes</a:t>
            </a:r>
            <a:r>
              <a:rPr lang="en-US" sz="2400" dirty="0" smtClean="0">
                <a:solidFill>
                  <a:srgbClr val="FFFF00"/>
                </a:solidFill>
                <a:latin typeface="Arial" pitchFamily="-112" charset="0"/>
                <a:ea typeface="ＭＳ Ｐゴシック" pitchFamily="-112" charset="-128"/>
              </a:rPr>
              <a:t>: </a:t>
            </a:r>
            <a:r>
              <a:rPr lang="en-US" sz="2400" dirty="0" smtClean="0">
                <a:latin typeface="Arial" pitchFamily="-112" charset="0"/>
                <a:ea typeface="ＭＳ Ｐゴシック" pitchFamily="-112" charset="-128"/>
              </a:rPr>
              <a:t>Providing XR-NTX and placebo through 			Investigator initiated application</a:t>
            </a:r>
          </a:p>
          <a:p>
            <a:pPr eaLnBrk="1" hangingPunct="1">
              <a:lnSpc>
                <a:spcPct val="90000"/>
              </a:lnSpc>
              <a:spcAft>
                <a:spcPts val="600"/>
              </a:spcAft>
            </a:pPr>
            <a:r>
              <a:rPr lang="en-US" sz="2400" dirty="0" smtClean="0">
                <a:solidFill>
                  <a:schemeClr val="tx2"/>
                </a:solidFill>
                <a:latin typeface="Arial" pitchFamily="-112" charset="0"/>
                <a:ea typeface="ＭＳ Ｐゴシック" pitchFamily="-112" charset="-128"/>
                <a:cs typeface="ＭＳ Ｐゴシック" pitchFamily="-112" charset="-128"/>
              </a:rPr>
              <a:t>All Yale Clinical and Community Research Staff</a:t>
            </a:r>
          </a:p>
          <a:p>
            <a:pPr eaLnBrk="1" hangingPunct="1">
              <a:lnSpc>
                <a:spcPct val="90000"/>
              </a:lnSpc>
              <a:spcAft>
                <a:spcPts val="600"/>
              </a:spcAft>
            </a:pPr>
            <a:r>
              <a:rPr lang="en-US" sz="2400" dirty="0" smtClean="0">
                <a:solidFill>
                  <a:schemeClr val="tx2"/>
                </a:solidFill>
                <a:latin typeface="Arial" pitchFamily="-112" charset="0"/>
                <a:ea typeface="ＭＳ Ｐゴシック" pitchFamily="-112" charset="-128"/>
                <a:cs typeface="ＭＳ Ｐゴシック" pitchFamily="-112" charset="-128"/>
              </a:rPr>
              <a:t>Angela Di Paola, MS (project coordinator)</a:t>
            </a:r>
          </a:p>
          <a:p>
            <a:pPr eaLnBrk="1" hangingPunct="1">
              <a:lnSpc>
                <a:spcPct val="90000"/>
              </a:lnSpc>
              <a:spcAft>
                <a:spcPts val="600"/>
              </a:spcAft>
            </a:pPr>
            <a:r>
              <a:rPr lang="en-US" sz="2400" dirty="0" smtClean="0">
                <a:solidFill>
                  <a:schemeClr val="tx2"/>
                </a:solidFill>
                <a:latin typeface="Arial" pitchFamily="-112" charset="0"/>
                <a:ea typeface="ＭＳ Ｐゴシック" pitchFamily="-112" charset="-128"/>
                <a:cs typeface="ＭＳ Ｐゴシック" pitchFamily="-112" charset="-128"/>
              </a:rPr>
              <a:t>Connecticut Correctional Managed Health Care</a:t>
            </a:r>
          </a:p>
          <a:p>
            <a:pPr eaLnBrk="1" hangingPunct="1">
              <a:lnSpc>
                <a:spcPct val="90000"/>
              </a:lnSpc>
              <a:spcAft>
                <a:spcPts val="600"/>
              </a:spcAft>
            </a:pPr>
            <a:r>
              <a:rPr lang="en-US" sz="2400" dirty="0" smtClean="0">
                <a:solidFill>
                  <a:schemeClr val="tx2"/>
                </a:solidFill>
                <a:latin typeface="Arial" pitchFamily="-112" charset="0"/>
                <a:ea typeface="ＭＳ Ｐゴシック" pitchFamily="-112" charset="-128"/>
                <a:cs typeface="ＭＳ Ｐゴシック" pitchFamily="-112" charset="-128"/>
              </a:rPr>
              <a:t>Connecticut Department of Correction</a:t>
            </a:r>
          </a:p>
          <a:p>
            <a:pPr eaLnBrk="1" hangingPunct="1">
              <a:lnSpc>
                <a:spcPct val="90000"/>
              </a:lnSpc>
              <a:spcAft>
                <a:spcPts val="600"/>
              </a:spcAft>
            </a:pPr>
            <a:r>
              <a:rPr lang="en-US" sz="2400" dirty="0" smtClean="0">
                <a:solidFill>
                  <a:schemeClr val="tx2"/>
                </a:solidFill>
                <a:latin typeface="Arial" pitchFamily="-112" charset="0"/>
                <a:ea typeface="ＭＳ Ｐゴシック" pitchFamily="-112" charset="-128"/>
                <a:cs typeface="ＭＳ Ｐゴシック" pitchFamily="-112" charset="-128"/>
              </a:rPr>
              <a:t>Springfield- Hampden County Correctional System and Bay State Medical Center</a:t>
            </a:r>
          </a:p>
          <a:p>
            <a:pPr eaLnBrk="1" hangingPunct="1">
              <a:lnSpc>
                <a:spcPct val="90000"/>
              </a:lnSpc>
              <a:spcAft>
                <a:spcPts val="600"/>
              </a:spcAft>
            </a:pPr>
            <a:r>
              <a:rPr lang="en-US" sz="2400" dirty="0" smtClean="0">
                <a:solidFill>
                  <a:schemeClr val="tx2"/>
                </a:solidFill>
                <a:latin typeface="Arial" pitchFamily="-112" charset="0"/>
                <a:ea typeface="ＭＳ Ｐゴシック" pitchFamily="-112" charset="-128"/>
                <a:cs typeface="ＭＳ Ｐゴシック" pitchFamily="-112" charset="-128"/>
              </a:rPr>
              <a:t>The patients!!!!</a:t>
            </a:r>
          </a:p>
          <a:p>
            <a:pPr eaLnBrk="1" hangingPunct="1">
              <a:lnSpc>
                <a:spcPct val="90000"/>
              </a:lnSpc>
              <a:spcAft>
                <a:spcPts val="600"/>
              </a:spcAft>
              <a:buFontTx/>
              <a:buNone/>
            </a:pPr>
            <a:endParaRPr lang="en-US" sz="2800" b="1" dirty="0" smtClean="0">
              <a:solidFill>
                <a:schemeClr val="tx2"/>
              </a:solidFill>
              <a:latin typeface="Arial" pitchFamily="-112" charset="0"/>
              <a:ea typeface="ＭＳ Ｐゴシック" pitchFamily="-112" charset="-128"/>
              <a:cs typeface="ＭＳ Ｐゴシック" pitchFamily="-112" charset="-128"/>
            </a:endParaRPr>
          </a:p>
        </p:txBody>
      </p:sp>
    </p:spTree>
  </p:cSld>
  <p:clrMapOvr>
    <a:masterClrMapping/>
  </p:clrMapOvr>
  <p:transition spd="med" advTm="41704"/>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73199" y="467225"/>
            <a:ext cx="6391707" cy="6010412"/>
          </a:xfrm>
          <a:prstGeom prst="rect">
            <a:avLst/>
          </a:prstGeom>
        </p:spPr>
      </p:pic>
      <p:sp>
        <p:nvSpPr>
          <p:cNvPr id="5" name="TextBox 4"/>
          <p:cNvSpPr txBox="1"/>
          <p:nvPr/>
        </p:nvSpPr>
        <p:spPr>
          <a:xfrm>
            <a:off x="2035631" y="6488668"/>
            <a:ext cx="3186815" cy="369332"/>
          </a:xfrm>
          <a:prstGeom prst="rect">
            <a:avLst/>
          </a:prstGeom>
          <a:noFill/>
        </p:spPr>
        <p:txBody>
          <a:bodyPr wrap="none" rtlCol="0">
            <a:spAutoFit/>
          </a:bodyPr>
          <a:lstStyle/>
          <a:p>
            <a:r>
              <a:rPr lang="en-US" dirty="0" err="1" smtClean="0">
                <a:solidFill>
                  <a:schemeClr val="tx2"/>
                </a:solidFill>
              </a:rPr>
              <a:t>Volkow</a:t>
            </a:r>
            <a:r>
              <a:rPr lang="en-US" dirty="0" smtClean="0">
                <a:solidFill>
                  <a:schemeClr val="tx2"/>
                </a:solidFill>
              </a:rPr>
              <a:t> N, et al. NEJM, 2014. </a:t>
            </a:r>
            <a:endParaRPr lang="en-US" dirty="0">
              <a:solidFill>
                <a:schemeClr val="tx2"/>
              </a:solidFill>
            </a:endParaRPr>
          </a:p>
        </p:txBody>
      </p:sp>
      <p:sp>
        <p:nvSpPr>
          <p:cNvPr id="2" name="TextBox 1"/>
          <p:cNvSpPr txBox="1"/>
          <p:nvPr/>
        </p:nvSpPr>
        <p:spPr>
          <a:xfrm>
            <a:off x="1896533" y="1602"/>
            <a:ext cx="5946377" cy="523220"/>
          </a:xfrm>
          <a:prstGeom prst="rect">
            <a:avLst/>
          </a:prstGeom>
          <a:noFill/>
        </p:spPr>
        <p:txBody>
          <a:bodyPr wrap="square" rtlCol="0">
            <a:spAutoFit/>
          </a:bodyPr>
          <a:lstStyle/>
          <a:p>
            <a:r>
              <a:rPr lang="en-US" sz="2800" dirty="0" smtClean="0">
                <a:solidFill>
                  <a:schemeClr val="tx2"/>
                </a:solidFill>
              </a:rPr>
              <a:t>Increase in deaths due to overdose</a:t>
            </a:r>
            <a:endParaRPr lang="en-US" sz="2800" dirty="0">
              <a:solidFill>
                <a:schemeClr val="tx2"/>
              </a:solidFill>
            </a:endParaRPr>
          </a:p>
        </p:txBody>
      </p:sp>
    </p:spTree>
    <p:extLst>
      <p:ext uri="{BB962C8B-B14F-4D97-AF65-F5344CB8AC3E}">
        <p14:creationId xmlns:p14="http://schemas.microsoft.com/office/powerpoint/2010/main" val="133442036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6769" y="605797"/>
            <a:ext cx="9022380" cy="5744203"/>
          </a:xfrm>
          <a:prstGeom prst="rect">
            <a:avLst/>
          </a:prstGeom>
        </p:spPr>
      </p:pic>
      <p:sp>
        <p:nvSpPr>
          <p:cNvPr id="7" name="TextBox 6"/>
          <p:cNvSpPr txBox="1"/>
          <p:nvPr/>
        </p:nvSpPr>
        <p:spPr>
          <a:xfrm>
            <a:off x="3843867" y="4775200"/>
            <a:ext cx="5147734" cy="1200329"/>
          </a:xfrm>
          <a:prstGeom prst="rect">
            <a:avLst/>
          </a:prstGeom>
          <a:solidFill>
            <a:schemeClr val="tx2"/>
          </a:solidFill>
        </p:spPr>
        <p:txBody>
          <a:bodyPr wrap="square" rtlCol="0">
            <a:spAutoFit/>
          </a:bodyPr>
          <a:lstStyle/>
          <a:p>
            <a:pPr marL="285750" indent="-285750">
              <a:buFont typeface="Arial"/>
              <a:buChar char="•"/>
            </a:pPr>
            <a:r>
              <a:rPr lang="en-US" dirty="0">
                <a:solidFill>
                  <a:schemeClr val="bg1"/>
                </a:solidFill>
              </a:rPr>
              <a:t>Globally there are 12.7 million </a:t>
            </a:r>
            <a:r>
              <a:rPr lang="en-US" dirty="0" smtClean="0">
                <a:solidFill>
                  <a:schemeClr val="bg1"/>
                </a:solidFill>
              </a:rPr>
              <a:t>PWID</a:t>
            </a:r>
            <a:endParaRPr lang="en-US" dirty="0">
              <a:solidFill>
                <a:schemeClr val="bg1"/>
              </a:solidFill>
            </a:endParaRPr>
          </a:p>
          <a:p>
            <a:pPr marL="285750" indent="-285750">
              <a:buFont typeface="Arial"/>
              <a:buChar char="•"/>
            </a:pPr>
            <a:r>
              <a:rPr lang="en-US" dirty="0">
                <a:solidFill>
                  <a:schemeClr val="bg1"/>
                </a:solidFill>
              </a:rPr>
              <a:t>13</a:t>
            </a:r>
            <a:r>
              <a:rPr lang="en-US" dirty="0" smtClean="0">
                <a:solidFill>
                  <a:schemeClr val="bg1"/>
                </a:solidFill>
              </a:rPr>
              <a:t>%, </a:t>
            </a:r>
            <a:r>
              <a:rPr lang="en-US" dirty="0">
                <a:solidFill>
                  <a:schemeClr val="bg1"/>
                </a:solidFill>
              </a:rPr>
              <a:t>1.7 million </a:t>
            </a:r>
            <a:r>
              <a:rPr lang="en-US" dirty="0" smtClean="0">
                <a:solidFill>
                  <a:schemeClr val="bg1"/>
                </a:solidFill>
              </a:rPr>
              <a:t>PWID have HIV </a:t>
            </a:r>
            <a:endParaRPr lang="en-US" dirty="0">
              <a:solidFill>
                <a:schemeClr val="bg1"/>
              </a:solidFill>
            </a:endParaRPr>
          </a:p>
          <a:p>
            <a:pPr marL="285750" indent="-285750">
              <a:buFont typeface="Arial"/>
              <a:buChar char="•"/>
            </a:pPr>
            <a:r>
              <a:rPr lang="en-US" dirty="0">
                <a:solidFill>
                  <a:schemeClr val="bg1"/>
                </a:solidFill>
              </a:rPr>
              <a:t>In </a:t>
            </a:r>
            <a:r>
              <a:rPr lang="en-US" dirty="0" smtClean="0">
                <a:solidFill>
                  <a:schemeClr val="bg1"/>
                </a:solidFill>
              </a:rPr>
              <a:t>US , approximately 1.5 </a:t>
            </a:r>
            <a:r>
              <a:rPr lang="en-US" dirty="0">
                <a:solidFill>
                  <a:schemeClr val="bg1"/>
                </a:solidFill>
              </a:rPr>
              <a:t>million PWID and 22% have HIV </a:t>
            </a:r>
          </a:p>
        </p:txBody>
      </p:sp>
      <p:sp>
        <p:nvSpPr>
          <p:cNvPr id="8" name="TextBox 7"/>
          <p:cNvSpPr txBox="1"/>
          <p:nvPr/>
        </p:nvSpPr>
        <p:spPr>
          <a:xfrm>
            <a:off x="1055077" y="6506312"/>
            <a:ext cx="6877538" cy="646331"/>
          </a:xfrm>
          <a:prstGeom prst="rect">
            <a:avLst/>
          </a:prstGeom>
          <a:noFill/>
        </p:spPr>
        <p:txBody>
          <a:bodyPr wrap="square" rtlCol="0">
            <a:spAutoFit/>
          </a:bodyPr>
          <a:lstStyle/>
          <a:p>
            <a:r>
              <a:rPr lang="en-US" dirty="0" smtClean="0">
                <a:solidFill>
                  <a:schemeClr val="tx2"/>
                </a:solidFill>
              </a:rPr>
              <a:t>1.Beyer et al. Lancet 2010; 2.</a:t>
            </a:r>
            <a:r>
              <a:rPr lang="en-US" dirty="0" smtClean="0">
                <a:solidFill>
                  <a:srgbClr val="FFFF00"/>
                </a:solidFill>
              </a:rPr>
              <a:t>Global </a:t>
            </a:r>
            <a:r>
              <a:rPr lang="en-US" dirty="0">
                <a:solidFill>
                  <a:srgbClr val="FFFF00"/>
                </a:solidFill>
              </a:rPr>
              <a:t>AIDS Report, UNAIDS, 2014</a:t>
            </a:r>
          </a:p>
          <a:p>
            <a:endParaRPr lang="en-US" dirty="0">
              <a:solidFill>
                <a:srgbClr val="FFFF00"/>
              </a:solidFill>
            </a:endParaRPr>
          </a:p>
        </p:txBody>
      </p:sp>
      <p:sp>
        <p:nvSpPr>
          <p:cNvPr id="2" name="TextBox 1"/>
          <p:cNvSpPr txBox="1"/>
          <p:nvPr/>
        </p:nvSpPr>
        <p:spPr>
          <a:xfrm>
            <a:off x="323032" y="18534"/>
            <a:ext cx="8568267" cy="400110"/>
          </a:xfrm>
          <a:prstGeom prst="rect">
            <a:avLst/>
          </a:prstGeom>
          <a:noFill/>
        </p:spPr>
        <p:txBody>
          <a:bodyPr wrap="square" rtlCol="0">
            <a:spAutoFit/>
          </a:bodyPr>
          <a:lstStyle/>
          <a:p>
            <a:r>
              <a:rPr lang="en-US" sz="2000" dirty="0" smtClean="0">
                <a:solidFill>
                  <a:schemeClr val="tx2"/>
                </a:solidFill>
              </a:rPr>
              <a:t>Global estimated number of PWID and Prevalence of HIV among PWID</a:t>
            </a:r>
            <a:endParaRPr lang="en-US" sz="2000" dirty="0">
              <a:solidFill>
                <a:schemeClr val="tx2"/>
              </a:solidFill>
            </a:endParaRPr>
          </a:p>
        </p:txBody>
      </p:sp>
    </p:spTree>
    <p:extLst>
      <p:ext uri="{BB962C8B-B14F-4D97-AF65-F5344CB8AC3E}">
        <p14:creationId xmlns:p14="http://schemas.microsoft.com/office/powerpoint/2010/main" val="174847026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319978"/>
            <a:ext cx="9144000" cy="3809641"/>
          </a:xfrm>
          <a:prstGeom prst="rect">
            <a:avLst/>
          </a:prstGeom>
        </p:spPr>
      </p:pic>
      <p:sp>
        <p:nvSpPr>
          <p:cNvPr id="6" name="TextBox 5"/>
          <p:cNvSpPr txBox="1"/>
          <p:nvPr/>
        </p:nvSpPr>
        <p:spPr>
          <a:xfrm>
            <a:off x="0" y="242760"/>
            <a:ext cx="9001599" cy="1077218"/>
          </a:xfrm>
          <a:prstGeom prst="rect">
            <a:avLst/>
          </a:prstGeom>
          <a:noFill/>
        </p:spPr>
        <p:txBody>
          <a:bodyPr wrap="square" rtlCol="0">
            <a:spAutoFit/>
          </a:bodyPr>
          <a:lstStyle/>
          <a:p>
            <a:pPr algn="ctr"/>
            <a:r>
              <a:rPr lang="en-US" sz="3200" dirty="0" smtClean="0">
                <a:solidFill>
                  <a:srgbClr val="FFFF00"/>
                </a:solidFill>
              </a:rPr>
              <a:t>US is one of the top 6 countries who have PWID Globally and PWID with HIV</a:t>
            </a:r>
            <a:endParaRPr lang="en-US" sz="3200" dirty="0">
              <a:solidFill>
                <a:srgbClr val="FFFF00"/>
              </a:solidFill>
            </a:endParaRPr>
          </a:p>
        </p:txBody>
      </p:sp>
      <p:pic>
        <p:nvPicPr>
          <p:cNvPr id="7" name="Picture 6"/>
          <p:cNvPicPr>
            <a:picLocks noChangeAspect="1"/>
          </p:cNvPicPr>
          <p:nvPr/>
        </p:nvPicPr>
        <p:blipFill>
          <a:blip r:embed="rId3"/>
          <a:stretch>
            <a:fillRect/>
          </a:stretch>
        </p:blipFill>
        <p:spPr>
          <a:xfrm>
            <a:off x="1110159" y="5609336"/>
            <a:ext cx="7658422" cy="590407"/>
          </a:xfrm>
          <a:prstGeom prst="rect">
            <a:avLst/>
          </a:prstGeom>
        </p:spPr>
      </p:pic>
      <p:sp>
        <p:nvSpPr>
          <p:cNvPr id="8" name="Frame 7"/>
          <p:cNvSpPr/>
          <p:nvPr/>
        </p:nvSpPr>
        <p:spPr>
          <a:xfrm>
            <a:off x="0" y="4332351"/>
            <a:ext cx="9001599" cy="448174"/>
          </a:xfrm>
          <a:prstGeom prst="fram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63825641"/>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1.7"/>
</p:tagLst>
</file>

<file path=ppt/tags/tag2.xml><?xml version="1.0" encoding="utf-8"?>
<p:tagLst xmlns:a="http://schemas.openxmlformats.org/drawingml/2006/main" xmlns:r="http://schemas.openxmlformats.org/officeDocument/2006/relationships" xmlns:p="http://schemas.openxmlformats.org/presentationml/2006/main">
  <p:tag name="TIMING" val="|1.2|2.2|7|1.6|1.6"/>
</p:tagLst>
</file>

<file path=ppt/tags/tag3.xml><?xml version="1.0" encoding="utf-8"?>
<p:tagLst xmlns:a="http://schemas.openxmlformats.org/drawingml/2006/main" xmlns:r="http://schemas.openxmlformats.org/officeDocument/2006/relationships" xmlns:p="http://schemas.openxmlformats.org/presentationml/2006/main">
  <p:tag name="TIMING" val="|0.8|10.8|3.4|5.7"/>
</p:tagLst>
</file>

<file path=ppt/theme/theme1.xml><?xml version="1.0" encoding="utf-8"?>
<a:theme xmlns:a="http://schemas.openxmlformats.org/drawingml/2006/main" name="1_Default Design">
  <a:themeElements>
    <a:clrScheme name="1_Default Design 13">
      <a:dk1>
        <a:srgbClr val="808080"/>
      </a:dk1>
      <a:lt1>
        <a:srgbClr val="FFFFFF"/>
      </a:lt1>
      <a:dk2>
        <a:srgbClr val="000066"/>
      </a:dk2>
      <a:lt2>
        <a:srgbClr val="FFFF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808080"/>
        </a:dk1>
        <a:lt1>
          <a:srgbClr val="FFFFFF"/>
        </a:lt1>
        <a:dk2>
          <a:srgbClr val="000066"/>
        </a:dk2>
        <a:lt2>
          <a:srgbClr val="FFFF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Default Design">
  <a:themeElements>
    <a:clrScheme name="1_Default Design 13">
      <a:dk1>
        <a:srgbClr val="808080"/>
      </a:dk1>
      <a:lt1>
        <a:srgbClr val="FFFFFF"/>
      </a:lt1>
      <a:dk2>
        <a:srgbClr val="000066"/>
      </a:dk2>
      <a:lt2>
        <a:srgbClr val="FFFF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808080"/>
        </a:dk1>
        <a:lt1>
          <a:srgbClr val="FFFFFF"/>
        </a:lt1>
        <a:dk2>
          <a:srgbClr val="000066"/>
        </a:dk2>
        <a:lt2>
          <a:srgbClr val="FFFF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2_Default Design">
  <a:themeElements>
    <a:clrScheme name="1_Default Design 13">
      <a:dk1>
        <a:srgbClr val="808080"/>
      </a:dk1>
      <a:lt1>
        <a:srgbClr val="FFFFFF"/>
      </a:lt1>
      <a:dk2>
        <a:srgbClr val="000066"/>
      </a:dk2>
      <a:lt2>
        <a:srgbClr val="FFFF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808080"/>
        </a:dk1>
        <a:lt1>
          <a:srgbClr val="FFFFFF"/>
        </a:lt1>
        <a:dk2>
          <a:srgbClr val="000066"/>
        </a:dk2>
        <a:lt2>
          <a:srgbClr val="FFFF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Default Design">
  <a:themeElements>
    <a:clrScheme name="1_Default Design 13">
      <a:dk1>
        <a:srgbClr val="808080"/>
      </a:dk1>
      <a:lt1>
        <a:srgbClr val="FFFFFF"/>
      </a:lt1>
      <a:dk2>
        <a:srgbClr val="000066"/>
      </a:dk2>
      <a:lt2>
        <a:srgbClr val="FFFF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808080"/>
        </a:dk1>
        <a:lt1>
          <a:srgbClr val="FFFFFF"/>
        </a:lt1>
        <a:dk2>
          <a:srgbClr val="000066"/>
        </a:dk2>
        <a:lt2>
          <a:srgbClr val="FFFF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8_Default Design">
  <a:themeElements>
    <a:clrScheme name="Default Design 8">
      <a:dk1>
        <a:srgbClr val="808080"/>
      </a:dk1>
      <a:lt1>
        <a:srgbClr val="FFFFFF"/>
      </a:lt1>
      <a:dk2>
        <a:srgbClr val="000066"/>
      </a:dk2>
      <a:lt2>
        <a:srgbClr val="FFFF00"/>
      </a:lt2>
      <a:accent1>
        <a:srgbClr val="00CC99"/>
      </a:accent1>
      <a:accent2>
        <a:srgbClr val="3333CC"/>
      </a:accent2>
      <a:accent3>
        <a:srgbClr val="AAAAB8"/>
      </a:accent3>
      <a:accent4>
        <a:srgbClr val="DADADA"/>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8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rgbClr val="00008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FF"/>
        </a:lt1>
        <a:dk2>
          <a:srgbClr val="000066"/>
        </a:dk2>
        <a:lt2>
          <a:srgbClr val="FFFF00"/>
        </a:lt2>
        <a:accent1>
          <a:srgbClr val="00CC99"/>
        </a:accent1>
        <a:accent2>
          <a:srgbClr val="3333CC"/>
        </a:accent2>
        <a:accent3>
          <a:srgbClr val="AAAAB8"/>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1_Default Design 13">
      <a:dk1>
        <a:srgbClr val="808080"/>
      </a:dk1>
      <a:lt1>
        <a:srgbClr val="FFFFFF"/>
      </a:lt1>
      <a:dk2>
        <a:srgbClr val="000066"/>
      </a:dk2>
      <a:lt2>
        <a:srgbClr val="FFFF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808080"/>
        </a:dk1>
        <a:lt1>
          <a:srgbClr val="FFFFFF"/>
        </a:lt1>
        <a:dk2>
          <a:srgbClr val="000066"/>
        </a:dk2>
        <a:lt2>
          <a:srgbClr val="FFFF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Default Design">
  <a:themeElements>
    <a:clrScheme name="1_Default Design 13">
      <a:dk1>
        <a:srgbClr val="808080"/>
      </a:dk1>
      <a:lt1>
        <a:srgbClr val="FFFFFF"/>
      </a:lt1>
      <a:dk2>
        <a:srgbClr val="000066"/>
      </a:dk2>
      <a:lt2>
        <a:srgbClr val="FFFF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808080"/>
        </a:dk1>
        <a:lt1>
          <a:srgbClr val="FFFFFF"/>
        </a:lt1>
        <a:dk2>
          <a:srgbClr val="000066"/>
        </a:dk2>
        <a:lt2>
          <a:srgbClr val="FFFF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Default Design">
  <a:themeElements>
    <a:clrScheme name="Default Design 8">
      <a:dk1>
        <a:srgbClr val="808080"/>
      </a:dk1>
      <a:lt1>
        <a:srgbClr val="FFFFFF"/>
      </a:lt1>
      <a:dk2>
        <a:srgbClr val="000066"/>
      </a:dk2>
      <a:lt2>
        <a:srgbClr val="FFFF00"/>
      </a:lt2>
      <a:accent1>
        <a:srgbClr val="00CC99"/>
      </a:accent1>
      <a:accent2>
        <a:srgbClr val="3333CC"/>
      </a:accent2>
      <a:accent3>
        <a:srgbClr val="AAAAB8"/>
      </a:accent3>
      <a:accent4>
        <a:srgbClr val="DADADA"/>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8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rgbClr val="00008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FF"/>
        </a:lt1>
        <a:dk2>
          <a:srgbClr val="000066"/>
        </a:dk2>
        <a:lt2>
          <a:srgbClr val="FFFF00"/>
        </a:lt2>
        <a:accent1>
          <a:srgbClr val="00CC99"/>
        </a:accent1>
        <a:accent2>
          <a:srgbClr val="3333CC"/>
        </a:accent2>
        <a:accent3>
          <a:srgbClr val="AAAAB8"/>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1_Default Design 13">
    <a:dk1>
      <a:srgbClr val="808080"/>
    </a:dk1>
    <a:lt1>
      <a:srgbClr val="FFFFFF"/>
    </a:lt1>
    <a:dk2>
      <a:srgbClr val="000066"/>
    </a:dk2>
    <a:lt2>
      <a:srgbClr val="FFFF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Default Design 13">
    <a:dk1>
      <a:srgbClr val="808080"/>
    </a:dk1>
    <a:lt1>
      <a:srgbClr val="FFFFFF"/>
    </a:lt1>
    <a:dk2>
      <a:srgbClr val="000066"/>
    </a:dk2>
    <a:lt2>
      <a:srgbClr val="FFFF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Default Design 13">
    <a:dk1>
      <a:srgbClr val="808080"/>
    </a:dk1>
    <a:lt1>
      <a:srgbClr val="FFFFFF"/>
    </a:lt1>
    <a:dk2>
      <a:srgbClr val="000066"/>
    </a:dk2>
    <a:lt2>
      <a:srgbClr val="FFFF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1_Default Design 13">
    <a:dk1>
      <a:srgbClr val="808080"/>
    </a:dk1>
    <a:lt1>
      <a:srgbClr val="FFFFFF"/>
    </a:lt1>
    <a:dk2>
      <a:srgbClr val="000066"/>
    </a:dk2>
    <a:lt2>
      <a:srgbClr val="FFFF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482</TotalTime>
  <Words>4263</Words>
  <Application>Microsoft Office PowerPoint</Application>
  <PresentationFormat>On-screen Show (4:3)</PresentationFormat>
  <Paragraphs>797</Paragraphs>
  <Slides>69</Slides>
  <Notes>35</Notes>
  <HiddenSlides>0</HiddenSlides>
  <MMClips>0</MMClips>
  <ScaleCrop>false</ScaleCrop>
  <HeadingPairs>
    <vt:vector size="6" baseType="variant">
      <vt:variant>
        <vt:lpstr>Theme</vt:lpstr>
      </vt:variant>
      <vt:variant>
        <vt:i4>14</vt:i4>
      </vt:variant>
      <vt:variant>
        <vt:lpstr>Embedded OLE Servers</vt:lpstr>
      </vt:variant>
      <vt:variant>
        <vt:i4>3</vt:i4>
      </vt:variant>
      <vt:variant>
        <vt:lpstr>Slide Titles</vt:lpstr>
      </vt:variant>
      <vt:variant>
        <vt:i4>69</vt:i4>
      </vt:variant>
    </vt:vector>
  </HeadingPairs>
  <TitlesOfParts>
    <vt:vector size="86" baseType="lpstr">
      <vt:lpstr>1_Default Design</vt:lpstr>
      <vt:lpstr>6_Default Design</vt:lpstr>
      <vt:lpstr>18_Default Design</vt:lpstr>
      <vt:lpstr>2_Default Design</vt:lpstr>
      <vt:lpstr>1_Office Theme</vt:lpstr>
      <vt:lpstr>3_Default Design</vt:lpstr>
      <vt:lpstr>Default Design</vt:lpstr>
      <vt:lpstr>4_Default Design</vt:lpstr>
      <vt:lpstr>5_Default Design</vt:lpstr>
      <vt:lpstr>3_Office Theme</vt:lpstr>
      <vt:lpstr>8_Default Design</vt:lpstr>
      <vt:lpstr>3_Blank Presentation</vt:lpstr>
      <vt:lpstr>9_Default Design</vt:lpstr>
      <vt:lpstr>22_Default Design</vt:lpstr>
      <vt:lpstr>Chart</vt:lpstr>
      <vt:lpstr>Microsoft Excel Chart</vt:lpstr>
      <vt:lpstr>Worksheet</vt:lpstr>
      <vt:lpstr>Medication Assisted Therapy as a Means to  Reduce Relapse to Opioid Use  and Improve HIV Outcomes   Sandra Springer, M.D. Associate Professor of Medicine  </vt:lpstr>
      <vt:lpstr>Outline</vt:lpstr>
      <vt:lpstr>Opioid Addiction, Injection Drug Use and HIV</vt:lpstr>
      <vt:lpstr>PowerPoint Presentation</vt:lpstr>
      <vt:lpstr>PowerPoint Presentation</vt:lpstr>
      <vt:lpstr>What does it mean if we are not getting people into treatment?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50-90% of PWID will be incarcerated at some time during their lifetime…</vt:lpstr>
      <vt:lpstr>Coalescing epidemics  (a Syndemic):   HIV, Opioid Addiction and the U.S. Criminal Justice System</vt:lpstr>
      <vt:lpstr>PowerPoint Presentation</vt:lpstr>
      <vt:lpstr>HIV Infection in Prisons and the General Population (2008)</vt:lpstr>
      <vt:lpstr>AIDS-Related Mortality Achieves Parity in Prisons and the General Population</vt:lpstr>
      <vt:lpstr>The Revolving Door…</vt:lpstr>
      <vt:lpstr>HIV Treatment Outcomes During and After Incarceration</vt:lpstr>
      <vt:lpstr>Meyer, Cepeda, wu, Trestman, Altice &amp; Springer. JAMA Internal Medicine 2014</vt:lpstr>
      <vt:lpstr>The Lancet HIV. October 2014. </vt:lpstr>
      <vt:lpstr>The Public Health Impact of Community  Re-Entry for HIV+ Prisoners</vt:lpstr>
      <vt:lpstr>Reasons for Poor Post-Release HIV Treatment Outcomes</vt:lpstr>
      <vt:lpstr>Prevalence of DSM-IV Diagnoses Among U.S. Prisoners</vt:lpstr>
      <vt:lpstr>Relapse to Drug and Alcohol Use occurs regardless of length of abstinence!  </vt:lpstr>
      <vt:lpstr>PowerPoint Presentation</vt:lpstr>
      <vt:lpstr>PowerPoint Presentation</vt:lpstr>
      <vt:lpstr>Medication assisted therapy prevents relapse to opioid use and  decreases  death and reduces transmission of HIV and HCV</vt:lpstr>
      <vt:lpstr>    FDA-Approved Medications for Opioid Dependence</vt:lpstr>
      <vt:lpstr>What are the Known Benefits of Opioid Substitution Therapy?</vt:lpstr>
      <vt:lpstr>PowerPoint Presentation</vt:lpstr>
      <vt:lpstr>PowerPoint Presentation</vt:lpstr>
      <vt:lpstr>PowerPoint Presentation</vt:lpstr>
      <vt:lpstr>MAT is acceptable among CJS involved persons and can decrease HIV VL and decrease morbidity</vt:lpstr>
      <vt:lpstr>PowerPoint Presentation</vt:lpstr>
      <vt:lpstr>Buprenorphine Maintenance and HIV Treatment Outcomes</vt:lpstr>
      <vt:lpstr>Kinlock Study of HIV-s</vt:lpstr>
      <vt:lpstr>PowerPoint Presentation</vt:lpstr>
      <vt:lpstr>Buprenorphine Treatment for Released HIV+ Prisoners (N=23)</vt:lpstr>
      <vt:lpstr>PowerPoint Presentation</vt:lpstr>
      <vt:lpstr>Independent Correlates of Having   HIV VL &lt;50 at 6 Months Post-release (N=98) </vt:lpstr>
      <vt:lpstr>What about extended-release naltrexone  (XR-NTX)?</vt:lpstr>
      <vt:lpstr>PowerPoint Presentation</vt:lpstr>
      <vt:lpstr>PowerPoint Presentation</vt:lpstr>
      <vt:lpstr>PowerPoint Presentation</vt:lpstr>
      <vt:lpstr>Project NEW HOPE A Double Blind Randomized Placebo-Controlled Trial of XR-NTX among Opioid Dependent HIV+ CJ persons: Preliminary results   </vt:lpstr>
      <vt:lpstr>Hypotheses</vt:lpstr>
      <vt:lpstr>Eligibility Criteria</vt:lpstr>
      <vt:lpstr>PowerPoint Presentation</vt:lpstr>
      <vt:lpstr>Project NEW HOPE Timeline</vt:lpstr>
      <vt:lpstr>Baseline Demographics</vt:lpstr>
      <vt:lpstr>Baseline Demographics</vt:lpstr>
      <vt:lpstr>Drug Use History Prior to Incarceration </vt:lpstr>
      <vt:lpstr>Medication Assisted Therapy History Prior to Incarceration </vt:lpstr>
      <vt:lpstr>Blinded Opioid Outcomes (2 XR-NTX:1 Placebo)</vt:lpstr>
      <vt:lpstr>Primary &amp; Secondary Outcomes</vt:lpstr>
      <vt:lpstr>HIV Risk Behaviors Decrease </vt:lpstr>
      <vt:lpstr>No Serious Adverse Events</vt:lpstr>
      <vt:lpstr>PowerPoint Presentation</vt:lpstr>
      <vt:lpstr>PowerPoint Presentation</vt:lpstr>
      <vt:lpstr>Alcohol and HIV :  ? benefit of XR-NTX</vt:lpstr>
      <vt:lpstr>PowerPoint Presentation</vt:lpstr>
      <vt:lpstr>3-month Blinded Alcohol Outcomes (N=85)</vt:lpstr>
      <vt:lpstr>Blinded HIV Viral Load Suppression Outcome</vt:lpstr>
      <vt:lpstr>XR-NTX is highly acceptable among HIV+ persons as they transition from CJS to community </vt:lpstr>
      <vt:lpstr>Conclusions</vt:lpstr>
      <vt:lpstr>Acknowledgements</vt:lpstr>
    </vt:vector>
  </TitlesOfParts>
  <Company>Yale School of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Prevention of Relapse to Opioid Use with MAT as a means to improve  HIV treatment outcomes   Sandra Springer, M.D. Associate Professor of Medicine</dc:title>
  <dc:creator>Sandra Springer</dc:creator>
  <cp:lastModifiedBy>user1</cp:lastModifiedBy>
  <cp:revision>59</cp:revision>
  <dcterms:created xsi:type="dcterms:W3CDTF">2015-10-06T14:40:56Z</dcterms:created>
  <dcterms:modified xsi:type="dcterms:W3CDTF">2015-10-29T10:47:45Z</dcterms:modified>
</cp:coreProperties>
</file>