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5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484" r:id="rId3"/>
    <p:sldId id="4151" r:id="rId4"/>
    <p:sldId id="4173" r:id="rId5"/>
    <p:sldId id="4138" r:id="rId6"/>
    <p:sldId id="4209" r:id="rId7"/>
    <p:sldId id="2076137091" r:id="rId8"/>
    <p:sldId id="2076137092" r:id="rId9"/>
    <p:sldId id="2076137093" r:id="rId10"/>
    <p:sldId id="2076137094" r:id="rId11"/>
    <p:sldId id="2076137103" r:id="rId12"/>
    <p:sldId id="4210" r:id="rId13"/>
    <p:sldId id="2076137089" r:id="rId14"/>
    <p:sldId id="2076137095" r:id="rId15"/>
    <p:sldId id="4140" r:id="rId16"/>
    <p:sldId id="4272" r:id="rId17"/>
    <p:sldId id="4168" r:id="rId18"/>
    <p:sldId id="4143" r:id="rId19"/>
    <p:sldId id="2076137101" r:id="rId20"/>
    <p:sldId id="4199" r:id="rId21"/>
    <p:sldId id="2076137102" r:id="rId22"/>
    <p:sldId id="264" r:id="rId23"/>
    <p:sldId id="2076137100" r:id="rId24"/>
    <p:sldId id="4212" r:id="rId25"/>
    <p:sldId id="4275" r:id="rId26"/>
    <p:sldId id="3317" r:id="rId27"/>
    <p:sldId id="511" r:id="rId28"/>
  </p:sldIdLst>
  <p:sldSz cx="9144000" cy="5143500" type="screen16x9"/>
  <p:notesSz cx="7102475" cy="9388475"/>
  <p:custDataLst>
    <p:tags r:id="rId31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orient="horz" pos="2917">
          <p15:clr>
            <a:srgbClr val="A4A3A4"/>
          </p15:clr>
        </p15:guide>
        <p15:guide id="3" orient="horz" pos="562">
          <p15:clr>
            <a:srgbClr val="A4A3A4"/>
          </p15:clr>
        </p15:guide>
        <p15:guide id="4" pos="2880">
          <p15:clr>
            <a:srgbClr val="A4A3A4"/>
          </p15:clr>
        </p15:guide>
        <p15:guide id="5" pos="804">
          <p15:clr>
            <a:srgbClr val="A4A3A4"/>
          </p15:clr>
        </p15:guide>
        <p15:guide id="6" pos="5385">
          <p15:clr>
            <a:srgbClr val="A4A3A4"/>
          </p15:clr>
        </p15:guide>
        <p15:guide id="7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C"/>
    <a:srgbClr val="333F48"/>
    <a:srgbClr val="DB8A06"/>
    <a:srgbClr val="00A3AD"/>
    <a:srgbClr val="C1C6C8"/>
    <a:srgbClr val="74AA50"/>
    <a:srgbClr val="0086BF"/>
    <a:srgbClr val="FFCD0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63" autoAdjust="0"/>
  </p:normalViewPr>
  <p:slideViewPr>
    <p:cSldViewPr snapToGrid="0">
      <p:cViewPr varScale="1">
        <p:scale>
          <a:sx n="128" d="100"/>
          <a:sy n="128" d="100"/>
        </p:scale>
        <p:origin x="1116" y="114"/>
      </p:cViewPr>
      <p:guideLst>
        <p:guide orient="horz" pos="758"/>
        <p:guide orient="horz" pos="2917"/>
        <p:guide orient="horz" pos="562"/>
        <p:guide pos="2880"/>
        <p:guide pos="804"/>
        <p:guide pos="538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1698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38A57-0915-46AD-A1FF-EE201A547563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6945414-DBDD-4C07-B8EF-5E76B4FBCF4E}">
      <dgm:prSet/>
      <dgm:spPr/>
      <dgm:t>
        <a:bodyPr/>
        <a:lstStyle/>
        <a:p>
          <a:r>
            <a:rPr lang="en-US" b="1"/>
            <a:t>Phishing and scanning </a:t>
          </a:r>
          <a:endParaRPr lang="en-US"/>
        </a:p>
      </dgm:t>
    </dgm:pt>
    <dgm:pt modelId="{8295F160-6ADA-4AA2-9E4A-C6ECCA03DE78}" type="parTrans" cxnId="{6EF322C1-6899-4085-8EAD-51197043EB7A}">
      <dgm:prSet/>
      <dgm:spPr/>
      <dgm:t>
        <a:bodyPr/>
        <a:lstStyle/>
        <a:p>
          <a:endParaRPr lang="en-US"/>
        </a:p>
      </dgm:t>
    </dgm:pt>
    <dgm:pt modelId="{62A8D0D3-9F53-4402-9FC5-D48CA4C9BEEC}" type="sibTrans" cxnId="{6EF322C1-6899-4085-8EAD-51197043EB7A}">
      <dgm:prSet/>
      <dgm:spPr/>
      <dgm:t>
        <a:bodyPr/>
        <a:lstStyle/>
        <a:p>
          <a:endParaRPr lang="en-US"/>
        </a:p>
      </dgm:t>
    </dgm:pt>
    <dgm:pt modelId="{4CBBBDEF-4E75-47D1-8CED-55540944DFFF}">
      <dgm:prSet/>
      <dgm:spPr/>
      <dgm:t>
        <a:bodyPr/>
        <a:lstStyle/>
        <a:p>
          <a:r>
            <a:rPr lang="en-US" b="1"/>
            <a:t>Data leaks</a:t>
          </a:r>
          <a:endParaRPr lang="en-US"/>
        </a:p>
      </dgm:t>
    </dgm:pt>
    <dgm:pt modelId="{3B919C70-6B88-4CED-99DC-D66F76C120DF}" type="parTrans" cxnId="{F0C84461-522B-477B-9CD3-935F185539BA}">
      <dgm:prSet/>
      <dgm:spPr/>
      <dgm:t>
        <a:bodyPr/>
        <a:lstStyle/>
        <a:p>
          <a:endParaRPr lang="en-US"/>
        </a:p>
      </dgm:t>
    </dgm:pt>
    <dgm:pt modelId="{914ACD22-F4B8-49D8-9BA4-22CFE65ED2E9}" type="sibTrans" cxnId="{F0C84461-522B-477B-9CD3-935F185539BA}">
      <dgm:prSet/>
      <dgm:spPr/>
      <dgm:t>
        <a:bodyPr/>
        <a:lstStyle/>
        <a:p>
          <a:endParaRPr lang="en-US"/>
        </a:p>
      </dgm:t>
    </dgm:pt>
    <dgm:pt modelId="{0FE95842-C85E-425F-A85A-4EB0464BB8A8}">
      <dgm:prSet/>
      <dgm:spPr/>
      <dgm:t>
        <a:bodyPr/>
        <a:lstStyle/>
        <a:p>
          <a:r>
            <a:rPr lang="en-US" b="1"/>
            <a:t>Distributed Denial-of-Service (DDoS)</a:t>
          </a:r>
          <a:endParaRPr lang="en-US"/>
        </a:p>
      </dgm:t>
    </dgm:pt>
    <dgm:pt modelId="{B0288DED-EF4C-4DFC-B789-D1ADE7CD53FC}" type="parTrans" cxnId="{97896A87-8F76-44AA-93D3-3EC4FD9515EF}">
      <dgm:prSet/>
      <dgm:spPr/>
      <dgm:t>
        <a:bodyPr/>
        <a:lstStyle/>
        <a:p>
          <a:endParaRPr lang="en-US"/>
        </a:p>
      </dgm:t>
    </dgm:pt>
    <dgm:pt modelId="{497DBD3C-97DA-4AFC-8682-FD612E4491FF}" type="sibTrans" cxnId="{97896A87-8F76-44AA-93D3-3EC4FD9515EF}">
      <dgm:prSet/>
      <dgm:spPr/>
      <dgm:t>
        <a:bodyPr/>
        <a:lstStyle/>
        <a:p>
          <a:endParaRPr lang="en-US"/>
        </a:p>
      </dgm:t>
    </dgm:pt>
    <dgm:pt modelId="{CC2E4637-542D-4959-8E7E-77F00DC6B026}">
      <dgm:prSet/>
      <dgm:spPr/>
      <dgm:t>
        <a:bodyPr/>
        <a:lstStyle/>
        <a:p>
          <a:r>
            <a:rPr lang="en-US" b="1"/>
            <a:t>Vulnerabilities and Zero-Days</a:t>
          </a:r>
          <a:endParaRPr lang="en-US"/>
        </a:p>
      </dgm:t>
    </dgm:pt>
    <dgm:pt modelId="{7ABDCF03-8967-4A51-8BE0-DABB1B1D5AEB}" type="parTrans" cxnId="{FAA3040B-2C39-4286-A276-5A49F322179F}">
      <dgm:prSet/>
      <dgm:spPr/>
      <dgm:t>
        <a:bodyPr/>
        <a:lstStyle/>
        <a:p>
          <a:endParaRPr lang="en-US"/>
        </a:p>
      </dgm:t>
    </dgm:pt>
    <dgm:pt modelId="{4BBD6A9A-DB17-4629-9F05-002C8005B075}" type="sibTrans" cxnId="{FAA3040B-2C39-4286-A276-5A49F322179F}">
      <dgm:prSet/>
      <dgm:spPr/>
      <dgm:t>
        <a:bodyPr/>
        <a:lstStyle/>
        <a:p>
          <a:endParaRPr lang="en-US"/>
        </a:p>
      </dgm:t>
    </dgm:pt>
    <dgm:pt modelId="{36F90DA5-E2BB-4E95-91AD-11E981F7320E}">
      <dgm:prSet/>
      <dgm:spPr/>
      <dgm:t>
        <a:bodyPr/>
        <a:lstStyle/>
        <a:p>
          <a:r>
            <a:rPr lang="en-US" b="1"/>
            <a:t>Ransomware</a:t>
          </a:r>
          <a:endParaRPr lang="en-US"/>
        </a:p>
      </dgm:t>
    </dgm:pt>
    <dgm:pt modelId="{D9211C87-6EFA-4947-883F-4A9F9AC0BC40}" type="parTrans" cxnId="{6471C544-E0E2-4350-94B8-4C2AEE7AE4BF}">
      <dgm:prSet/>
      <dgm:spPr/>
      <dgm:t>
        <a:bodyPr/>
        <a:lstStyle/>
        <a:p>
          <a:endParaRPr lang="en-US"/>
        </a:p>
      </dgm:t>
    </dgm:pt>
    <dgm:pt modelId="{557FAAD8-5496-4B07-A1BA-B37AC7C4DCB8}" type="sibTrans" cxnId="{6471C544-E0E2-4350-94B8-4C2AEE7AE4BF}">
      <dgm:prSet/>
      <dgm:spPr/>
      <dgm:t>
        <a:bodyPr/>
        <a:lstStyle/>
        <a:p>
          <a:endParaRPr lang="en-US"/>
        </a:p>
      </dgm:t>
    </dgm:pt>
    <dgm:pt modelId="{FBA0FF8E-2C3A-41DB-8E9C-5F60D19D8993}">
      <dgm:prSet/>
      <dgm:spPr/>
      <dgm:t>
        <a:bodyPr/>
        <a:lstStyle/>
        <a:p>
          <a:r>
            <a:rPr lang="en-US" b="1"/>
            <a:t>Generative Artificial Intelligence (AI)</a:t>
          </a:r>
          <a:endParaRPr lang="en-US"/>
        </a:p>
      </dgm:t>
    </dgm:pt>
    <dgm:pt modelId="{B43537CF-9E33-46A0-AC7D-8D0D357FB4F5}" type="parTrans" cxnId="{225B914E-0F9F-490F-982A-1AB7AD96D351}">
      <dgm:prSet/>
      <dgm:spPr/>
      <dgm:t>
        <a:bodyPr/>
        <a:lstStyle/>
        <a:p>
          <a:endParaRPr lang="en-US"/>
        </a:p>
      </dgm:t>
    </dgm:pt>
    <dgm:pt modelId="{33EA8310-7C95-44B0-B41B-E16CE8768749}" type="sibTrans" cxnId="{225B914E-0F9F-490F-982A-1AB7AD96D351}">
      <dgm:prSet/>
      <dgm:spPr/>
      <dgm:t>
        <a:bodyPr/>
        <a:lstStyle/>
        <a:p>
          <a:endParaRPr lang="en-US"/>
        </a:p>
      </dgm:t>
    </dgm:pt>
    <dgm:pt modelId="{9713C2F3-769B-408B-9991-86AD61CC75A1}">
      <dgm:prSet/>
      <dgm:spPr/>
      <dgm:t>
        <a:bodyPr/>
        <a:lstStyle/>
        <a:p>
          <a:r>
            <a:rPr lang="en-US" b="1"/>
            <a:t>Physical Threats</a:t>
          </a:r>
          <a:endParaRPr lang="en-US"/>
        </a:p>
      </dgm:t>
    </dgm:pt>
    <dgm:pt modelId="{24C0F348-E070-42B4-A5EF-EFCC82240A9B}" type="parTrans" cxnId="{072E6921-A376-4186-A9CC-1B77AC590C5B}">
      <dgm:prSet/>
      <dgm:spPr/>
      <dgm:t>
        <a:bodyPr/>
        <a:lstStyle/>
        <a:p>
          <a:endParaRPr lang="en-US"/>
        </a:p>
      </dgm:t>
    </dgm:pt>
    <dgm:pt modelId="{B479B289-AB72-4A27-AC69-BF4707AA58C9}" type="sibTrans" cxnId="{072E6921-A376-4186-A9CC-1B77AC590C5B}">
      <dgm:prSet/>
      <dgm:spPr/>
      <dgm:t>
        <a:bodyPr/>
        <a:lstStyle/>
        <a:p>
          <a:endParaRPr lang="en-US"/>
        </a:p>
      </dgm:t>
    </dgm:pt>
    <dgm:pt modelId="{FA877039-C240-479B-AE22-83077CDA8DA0}">
      <dgm:prSet/>
      <dgm:spPr/>
      <dgm:t>
        <a:bodyPr/>
        <a:lstStyle/>
        <a:p>
          <a:r>
            <a:rPr lang="en-US" b="1"/>
            <a:t>Campaigns targeting U.S. elections</a:t>
          </a:r>
          <a:endParaRPr lang="en-US"/>
        </a:p>
      </dgm:t>
    </dgm:pt>
    <dgm:pt modelId="{C4F1DBA8-2E38-44DD-97AC-CFCA43958398}" type="parTrans" cxnId="{9A18755B-A9A5-4250-B408-B749242626C1}">
      <dgm:prSet/>
      <dgm:spPr/>
      <dgm:t>
        <a:bodyPr/>
        <a:lstStyle/>
        <a:p>
          <a:endParaRPr lang="en-US"/>
        </a:p>
      </dgm:t>
    </dgm:pt>
    <dgm:pt modelId="{F89D9370-3E23-420E-A103-F930E7592B09}" type="sibTrans" cxnId="{9A18755B-A9A5-4250-B408-B749242626C1}">
      <dgm:prSet/>
      <dgm:spPr/>
      <dgm:t>
        <a:bodyPr/>
        <a:lstStyle/>
        <a:p>
          <a:endParaRPr lang="en-US"/>
        </a:p>
      </dgm:t>
    </dgm:pt>
    <dgm:pt modelId="{B3902207-EE11-433E-811A-029D0C2FBF8F}" type="pres">
      <dgm:prSet presAssocID="{7CE38A57-0915-46AD-A1FF-EE201A547563}" presName="root" presStyleCnt="0">
        <dgm:presLayoutVars>
          <dgm:dir/>
          <dgm:resizeHandles val="exact"/>
        </dgm:presLayoutVars>
      </dgm:prSet>
      <dgm:spPr/>
    </dgm:pt>
    <dgm:pt modelId="{70C4C7E2-E3B3-4592-BCA5-91104884AD7F}" type="pres">
      <dgm:prSet presAssocID="{7CE38A57-0915-46AD-A1FF-EE201A547563}" presName="container" presStyleCnt="0">
        <dgm:presLayoutVars>
          <dgm:dir/>
          <dgm:resizeHandles val="exact"/>
        </dgm:presLayoutVars>
      </dgm:prSet>
      <dgm:spPr/>
    </dgm:pt>
    <dgm:pt modelId="{F68ED057-326D-4344-A821-8D941AF179AE}" type="pres">
      <dgm:prSet presAssocID="{66945414-DBDD-4C07-B8EF-5E76B4FBCF4E}" presName="compNode" presStyleCnt="0"/>
      <dgm:spPr/>
    </dgm:pt>
    <dgm:pt modelId="{76B20D86-CFAD-4C99-A704-85A88912B643}" type="pres">
      <dgm:prSet presAssocID="{66945414-DBDD-4C07-B8EF-5E76B4FBCF4E}" presName="iconBgRect" presStyleLbl="bgShp" presStyleIdx="0" presStyleCnt="8"/>
      <dgm:spPr/>
    </dgm:pt>
    <dgm:pt modelId="{C4AD3C63-8237-48D8-80F7-61563D15E99E}" type="pres">
      <dgm:prSet presAssocID="{66945414-DBDD-4C07-B8EF-5E76B4FBCF4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D85D3D5-D961-4A29-A2BE-C2A866114BC6}" type="pres">
      <dgm:prSet presAssocID="{66945414-DBDD-4C07-B8EF-5E76B4FBCF4E}" presName="spaceRect" presStyleCnt="0"/>
      <dgm:spPr/>
    </dgm:pt>
    <dgm:pt modelId="{439B4766-A870-4302-9EBD-EC95A230C9A8}" type="pres">
      <dgm:prSet presAssocID="{66945414-DBDD-4C07-B8EF-5E76B4FBCF4E}" presName="textRect" presStyleLbl="revTx" presStyleIdx="0" presStyleCnt="8">
        <dgm:presLayoutVars>
          <dgm:chMax val="1"/>
          <dgm:chPref val="1"/>
        </dgm:presLayoutVars>
      </dgm:prSet>
      <dgm:spPr/>
    </dgm:pt>
    <dgm:pt modelId="{79F554D6-4AC5-4DCE-B506-0B34DD57E4D9}" type="pres">
      <dgm:prSet presAssocID="{62A8D0D3-9F53-4402-9FC5-D48CA4C9BEEC}" presName="sibTrans" presStyleLbl="sibTrans2D1" presStyleIdx="0" presStyleCnt="0"/>
      <dgm:spPr/>
    </dgm:pt>
    <dgm:pt modelId="{098C4235-CB65-4859-B742-704286CFF6B4}" type="pres">
      <dgm:prSet presAssocID="{4CBBBDEF-4E75-47D1-8CED-55540944DFFF}" presName="compNode" presStyleCnt="0"/>
      <dgm:spPr/>
    </dgm:pt>
    <dgm:pt modelId="{66AFE9FB-6E4E-4D67-99EB-158CEB814770}" type="pres">
      <dgm:prSet presAssocID="{4CBBBDEF-4E75-47D1-8CED-55540944DFFF}" presName="iconBgRect" presStyleLbl="bgShp" presStyleIdx="1" presStyleCnt="8"/>
      <dgm:spPr/>
    </dgm:pt>
    <dgm:pt modelId="{2725EE90-B262-4C31-B771-70AC9B4AABF3}" type="pres">
      <dgm:prSet presAssocID="{4CBBBDEF-4E75-47D1-8CED-55540944DFF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9A7F75-5077-4108-B0E3-8F82092F8F4A}" type="pres">
      <dgm:prSet presAssocID="{4CBBBDEF-4E75-47D1-8CED-55540944DFFF}" presName="spaceRect" presStyleCnt="0"/>
      <dgm:spPr/>
    </dgm:pt>
    <dgm:pt modelId="{EF16DCD7-6850-4019-9C3F-F1226CE1C3DC}" type="pres">
      <dgm:prSet presAssocID="{4CBBBDEF-4E75-47D1-8CED-55540944DFFF}" presName="textRect" presStyleLbl="revTx" presStyleIdx="1" presStyleCnt="8">
        <dgm:presLayoutVars>
          <dgm:chMax val="1"/>
          <dgm:chPref val="1"/>
        </dgm:presLayoutVars>
      </dgm:prSet>
      <dgm:spPr/>
    </dgm:pt>
    <dgm:pt modelId="{5B93ADA8-CFAF-4170-98E9-ADF6B399BDCA}" type="pres">
      <dgm:prSet presAssocID="{914ACD22-F4B8-49D8-9BA4-22CFE65ED2E9}" presName="sibTrans" presStyleLbl="sibTrans2D1" presStyleIdx="0" presStyleCnt="0"/>
      <dgm:spPr/>
    </dgm:pt>
    <dgm:pt modelId="{AF54D270-C59E-4ACE-A15D-5457C00339BD}" type="pres">
      <dgm:prSet presAssocID="{0FE95842-C85E-425F-A85A-4EB0464BB8A8}" presName="compNode" presStyleCnt="0"/>
      <dgm:spPr/>
    </dgm:pt>
    <dgm:pt modelId="{5151E281-D64C-44BD-8713-B73D5480937A}" type="pres">
      <dgm:prSet presAssocID="{0FE95842-C85E-425F-A85A-4EB0464BB8A8}" presName="iconBgRect" presStyleLbl="bgShp" presStyleIdx="2" presStyleCnt="8"/>
      <dgm:spPr/>
    </dgm:pt>
    <dgm:pt modelId="{56A16217-9A12-4518-9923-F5A734F6B0B0}" type="pres">
      <dgm:prSet presAssocID="{0FE95842-C85E-425F-A85A-4EB0464BB8A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06C75006-79BF-4201-8B6E-6385875682C0}" type="pres">
      <dgm:prSet presAssocID="{0FE95842-C85E-425F-A85A-4EB0464BB8A8}" presName="spaceRect" presStyleCnt="0"/>
      <dgm:spPr/>
    </dgm:pt>
    <dgm:pt modelId="{5AB32DD4-D15B-4D14-85EB-D704EB328FEC}" type="pres">
      <dgm:prSet presAssocID="{0FE95842-C85E-425F-A85A-4EB0464BB8A8}" presName="textRect" presStyleLbl="revTx" presStyleIdx="2" presStyleCnt="8">
        <dgm:presLayoutVars>
          <dgm:chMax val="1"/>
          <dgm:chPref val="1"/>
        </dgm:presLayoutVars>
      </dgm:prSet>
      <dgm:spPr/>
    </dgm:pt>
    <dgm:pt modelId="{F3A8A0B2-FDE4-4354-B615-79C06B4BB784}" type="pres">
      <dgm:prSet presAssocID="{497DBD3C-97DA-4AFC-8682-FD612E4491FF}" presName="sibTrans" presStyleLbl="sibTrans2D1" presStyleIdx="0" presStyleCnt="0"/>
      <dgm:spPr/>
    </dgm:pt>
    <dgm:pt modelId="{1888435C-202C-46BE-87E6-64031F2206F7}" type="pres">
      <dgm:prSet presAssocID="{CC2E4637-542D-4959-8E7E-77F00DC6B026}" presName="compNode" presStyleCnt="0"/>
      <dgm:spPr/>
    </dgm:pt>
    <dgm:pt modelId="{D0286DF9-048A-4235-BE16-26FCCA7B081E}" type="pres">
      <dgm:prSet presAssocID="{CC2E4637-542D-4959-8E7E-77F00DC6B026}" presName="iconBgRect" presStyleLbl="bgShp" presStyleIdx="3" presStyleCnt="8"/>
      <dgm:spPr/>
    </dgm:pt>
    <dgm:pt modelId="{1BFABDC9-1E43-44AD-AF43-658D6E7EA0C2}" type="pres">
      <dgm:prSet presAssocID="{CC2E4637-542D-4959-8E7E-77F00DC6B026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2741B41B-5592-48CE-B4C3-EA5F3F440480}" type="pres">
      <dgm:prSet presAssocID="{CC2E4637-542D-4959-8E7E-77F00DC6B026}" presName="spaceRect" presStyleCnt="0"/>
      <dgm:spPr/>
    </dgm:pt>
    <dgm:pt modelId="{19469577-EE50-4113-A9A6-ED06FA2054B0}" type="pres">
      <dgm:prSet presAssocID="{CC2E4637-542D-4959-8E7E-77F00DC6B026}" presName="textRect" presStyleLbl="revTx" presStyleIdx="3" presStyleCnt="8">
        <dgm:presLayoutVars>
          <dgm:chMax val="1"/>
          <dgm:chPref val="1"/>
        </dgm:presLayoutVars>
      </dgm:prSet>
      <dgm:spPr/>
    </dgm:pt>
    <dgm:pt modelId="{D31711EF-B8F9-46A3-A2B0-49BD15262A59}" type="pres">
      <dgm:prSet presAssocID="{4BBD6A9A-DB17-4629-9F05-002C8005B075}" presName="sibTrans" presStyleLbl="sibTrans2D1" presStyleIdx="0" presStyleCnt="0"/>
      <dgm:spPr/>
    </dgm:pt>
    <dgm:pt modelId="{85528D88-A233-476A-B9C5-563BE05DFDC8}" type="pres">
      <dgm:prSet presAssocID="{36F90DA5-E2BB-4E95-91AD-11E981F7320E}" presName="compNode" presStyleCnt="0"/>
      <dgm:spPr/>
    </dgm:pt>
    <dgm:pt modelId="{90A7BD21-650F-4948-A3CF-9D953DB90D98}" type="pres">
      <dgm:prSet presAssocID="{36F90DA5-E2BB-4E95-91AD-11E981F7320E}" presName="iconBgRect" presStyleLbl="bgShp" presStyleIdx="4" presStyleCnt="8"/>
      <dgm:spPr/>
    </dgm:pt>
    <dgm:pt modelId="{4B884446-DEF8-48CD-8A04-F393AE9A561E}" type="pres">
      <dgm:prSet presAssocID="{36F90DA5-E2BB-4E95-91AD-11E981F7320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C5EB1758-9980-475B-B18A-FFAD99DA0DD1}" type="pres">
      <dgm:prSet presAssocID="{36F90DA5-E2BB-4E95-91AD-11E981F7320E}" presName="spaceRect" presStyleCnt="0"/>
      <dgm:spPr/>
    </dgm:pt>
    <dgm:pt modelId="{AA012153-8BE4-4663-9A6B-6AFFFEE3557B}" type="pres">
      <dgm:prSet presAssocID="{36F90DA5-E2BB-4E95-91AD-11E981F7320E}" presName="textRect" presStyleLbl="revTx" presStyleIdx="4" presStyleCnt="8">
        <dgm:presLayoutVars>
          <dgm:chMax val="1"/>
          <dgm:chPref val="1"/>
        </dgm:presLayoutVars>
      </dgm:prSet>
      <dgm:spPr/>
    </dgm:pt>
    <dgm:pt modelId="{AB1BF65D-CBE6-4203-ADEA-67B99D474433}" type="pres">
      <dgm:prSet presAssocID="{557FAAD8-5496-4B07-A1BA-B37AC7C4DCB8}" presName="sibTrans" presStyleLbl="sibTrans2D1" presStyleIdx="0" presStyleCnt="0"/>
      <dgm:spPr/>
    </dgm:pt>
    <dgm:pt modelId="{0FCFEF2A-0EA0-4C91-B08A-FDAF87CF71E3}" type="pres">
      <dgm:prSet presAssocID="{FBA0FF8E-2C3A-41DB-8E9C-5F60D19D8993}" presName="compNode" presStyleCnt="0"/>
      <dgm:spPr/>
    </dgm:pt>
    <dgm:pt modelId="{4C5C9515-5D96-4410-890D-22CF5AFB0490}" type="pres">
      <dgm:prSet presAssocID="{FBA0FF8E-2C3A-41DB-8E9C-5F60D19D8993}" presName="iconBgRect" presStyleLbl="bgShp" presStyleIdx="5" presStyleCnt="8"/>
      <dgm:spPr/>
    </dgm:pt>
    <dgm:pt modelId="{E48A8F19-5DE8-4C5E-885B-492D1396A01E}" type="pres">
      <dgm:prSet presAssocID="{FBA0FF8E-2C3A-41DB-8E9C-5F60D19D899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4ECF93A-7C5B-4B98-A2DC-002637EF6E8F}" type="pres">
      <dgm:prSet presAssocID="{FBA0FF8E-2C3A-41DB-8E9C-5F60D19D8993}" presName="spaceRect" presStyleCnt="0"/>
      <dgm:spPr/>
    </dgm:pt>
    <dgm:pt modelId="{836EA0A8-87DE-44BE-BF73-9A66013DF1AB}" type="pres">
      <dgm:prSet presAssocID="{FBA0FF8E-2C3A-41DB-8E9C-5F60D19D8993}" presName="textRect" presStyleLbl="revTx" presStyleIdx="5" presStyleCnt="8">
        <dgm:presLayoutVars>
          <dgm:chMax val="1"/>
          <dgm:chPref val="1"/>
        </dgm:presLayoutVars>
      </dgm:prSet>
      <dgm:spPr/>
    </dgm:pt>
    <dgm:pt modelId="{F930A42B-E6F5-4A2D-A956-06D4452F1CCA}" type="pres">
      <dgm:prSet presAssocID="{33EA8310-7C95-44B0-B41B-E16CE8768749}" presName="sibTrans" presStyleLbl="sibTrans2D1" presStyleIdx="0" presStyleCnt="0"/>
      <dgm:spPr/>
    </dgm:pt>
    <dgm:pt modelId="{3A8216C3-A585-4186-BFCC-F13065A34948}" type="pres">
      <dgm:prSet presAssocID="{9713C2F3-769B-408B-9991-86AD61CC75A1}" presName="compNode" presStyleCnt="0"/>
      <dgm:spPr/>
    </dgm:pt>
    <dgm:pt modelId="{982F1585-FFAB-4FF7-B413-AAB947BE63BF}" type="pres">
      <dgm:prSet presAssocID="{9713C2F3-769B-408B-9991-86AD61CC75A1}" presName="iconBgRect" presStyleLbl="bgShp" presStyleIdx="6" presStyleCnt="8"/>
      <dgm:spPr/>
    </dgm:pt>
    <dgm:pt modelId="{01D7BA21-BCC5-4E04-9A3A-E920F67AD58F}" type="pres">
      <dgm:prSet presAssocID="{9713C2F3-769B-408B-9991-86AD61CC75A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EBB9F6-0C00-45A5-B7BE-355077461A96}" type="pres">
      <dgm:prSet presAssocID="{9713C2F3-769B-408B-9991-86AD61CC75A1}" presName="spaceRect" presStyleCnt="0"/>
      <dgm:spPr/>
    </dgm:pt>
    <dgm:pt modelId="{1A967850-0A18-4918-B16B-86D2B3C43901}" type="pres">
      <dgm:prSet presAssocID="{9713C2F3-769B-408B-9991-86AD61CC75A1}" presName="textRect" presStyleLbl="revTx" presStyleIdx="6" presStyleCnt="8">
        <dgm:presLayoutVars>
          <dgm:chMax val="1"/>
          <dgm:chPref val="1"/>
        </dgm:presLayoutVars>
      </dgm:prSet>
      <dgm:spPr/>
    </dgm:pt>
    <dgm:pt modelId="{DF28998A-53B3-41C6-909D-AA72F9ED908D}" type="pres">
      <dgm:prSet presAssocID="{B479B289-AB72-4A27-AC69-BF4707AA58C9}" presName="sibTrans" presStyleLbl="sibTrans2D1" presStyleIdx="0" presStyleCnt="0"/>
      <dgm:spPr/>
    </dgm:pt>
    <dgm:pt modelId="{4739660D-DEB3-4E54-891C-495BC437FAF9}" type="pres">
      <dgm:prSet presAssocID="{FA877039-C240-479B-AE22-83077CDA8DA0}" presName="compNode" presStyleCnt="0"/>
      <dgm:spPr/>
    </dgm:pt>
    <dgm:pt modelId="{DD1695CE-7951-49C9-B382-0D6D93ADE799}" type="pres">
      <dgm:prSet presAssocID="{FA877039-C240-479B-AE22-83077CDA8DA0}" presName="iconBgRect" presStyleLbl="bgShp" presStyleIdx="7" presStyleCnt="8"/>
      <dgm:spPr/>
    </dgm:pt>
    <dgm:pt modelId="{1413F844-73A9-452E-9CBF-54471BEF88BF}" type="pres">
      <dgm:prSet presAssocID="{FA877039-C240-479B-AE22-83077CDA8DA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9B68C2-6969-411B-B7DA-A3C9C7BA723B}" type="pres">
      <dgm:prSet presAssocID="{FA877039-C240-479B-AE22-83077CDA8DA0}" presName="spaceRect" presStyleCnt="0"/>
      <dgm:spPr/>
    </dgm:pt>
    <dgm:pt modelId="{C367DBB7-BC93-42D8-A231-49ECED1B016E}" type="pres">
      <dgm:prSet presAssocID="{FA877039-C240-479B-AE22-83077CDA8DA0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B20C009-38AF-46CB-8880-75AC1C5D7F7A}" type="presOf" srcId="{497DBD3C-97DA-4AFC-8682-FD612E4491FF}" destId="{F3A8A0B2-FDE4-4354-B615-79C06B4BB784}" srcOrd="0" destOrd="0" presId="urn:microsoft.com/office/officeart/2018/2/layout/IconCircleList"/>
    <dgm:cxn modelId="{FAA3040B-2C39-4286-A276-5A49F322179F}" srcId="{7CE38A57-0915-46AD-A1FF-EE201A547563}" destId="{CC2E4637-542D-4959-8E7E-77F00DC6B026}" srcOrd="3" destOrd="0" parTransId="{7ABDCF03-8967-4A51-8BE0-DABB1B1D5AEB}" sibTransId="{4BBD6A9A-DB17-4629-9F05-002C8005B075}"/>
    <dgm:cxn modelId="{3AADF311-C868-4569-AFD7-5577C813838B}" type="presOf" srcId="{33EA8310-7C95-44B0-B41B-E16CE8768749}" destId="{F930A42B-E6F5-4A2D-A956-06D4452F1CCA}" srcOrd="0" destOrd="0" presId="urn:microsoft.com/office/officeart/2018/2/layout/IconCircleList"/>
    <dgm:cxn modelId="{072E6921-A376-4186-A9CC-1B77AC590C5B}" srcId="{7CE38A57-0915-46AD-A1FF-EE201A547563}" destId="{9713C2F3-769B-408B-9991-86AD61CC75A1}" srcOrd="6" destOrd="0" parTransId="{24C0F348-E070-42B4-A5EF-EFCC82240A9B}" sibTransId="{B479B289-AB72-4A27-AC69-BF4707AA58C9}"/>
    <dgm:cxn modelId="{F4518621-F203-480E-8463-10A47CC6CA74}" type="presOf" srcId="{4BBD6A9A-DB17-4629-9F05-002C8005B075}" destId="{D31711EF-B8F9-46A3-A2B0-49BD15262A59}" srcOrd="0" destOrd="0" presId="urn:microsoft.com/office/officeart/2018/2/layout/IconCircleList"/>
    <dgm:cxn modelId="{98FA2B32-FFFD-4641-899C-D8CF6A1FFCF4}" type="presOf" srcId="{7CE38A57-0915-46AD-A1FF-EE201A547563}" destId="{B3902207-EE11-433E-811A-029D0C2FBF8F}" srcOrd="0" destOrd="0" presId="urn:microsoft.com/office/officeart/2018/2/layout/IconCircleList"/>
    <dgm:cxn modelId="{E2D4EC40-FDF4-45E8-899D-65A5F771DDF9}" type="presOf" srcId="{B479B289-AB72-4A27-AC69-BF4707AA58C9}" destId="{DF28998A-53B3-41C6-909D-AA72F9ED908D}" srcOrd="0" destOrd="0" presId="urn:microsoft.com/office/officeart/2018/2/layout/IconCircleList"/>
    <dgm:cxn modelId="{9A18755B-A9A5-4250-B408-B749242626C1}" srcId="{7CE38A57-0915-46AD-A1FF-EE201A547563}" destId="{FA877039-C240-479B-AE22-83077CDA8DA0}" srcOrd="7" destOrd="0" parTransId="{C4F1DBA8-2E38-44DD-97AC-CFCA43958398}" sibTransId="{F89D9370-3E23-420E-A103-F930E7592B09}"/>
    <dgm:cxn modelId="{F0C84461-522B-477B-9CD3-935F185539BA}" srcId="{7CE38A57-0915-46AD-A1FF-EE201A547563}" destId="{4CBBBDEF-4E75-47D1-8CED-55540944DFFF}" srcOrd="1" destOrd="0" parTransId="{3B919C70-6B88-4CED-99DC-D66F76C120DF}" sibTransId="{914ACD22-F4B8-49D8-9BA4-22CFE65ED2E9}"/>
    <dgm:cxn modelId="{6471C544-E0E2-4350-94B8-4C2AEE7AE4BF}" srcId="{7CE38A57-0915-46AD-A1FF-EE201A547563}" destId="{36F90DA5-E2BB-4E95-91AD-11E981F7320E}" srcOrd="4" destOrd="0" parTransId="{D9211C87-6EFA-4947-883F-4A9F9AC0BC40}" sibTransId="{557FAAD8-5496-4B07-A1BA-B37AC7C4DCB8}"/>
    <dgm:cxn modelId="{4F9AAE6A-1379-4D5E-9A9D-FD66F76379B2}" type="presOf" srcId="{36F90DA5-E2BB-4E95-91AD-11E981F7320E}" destId="{AA012153-8BE4-4663-9A6B-6AFFFEE3557B}" srcOrd="0" destOrd="0" presId="urn:microsoft.com/office/officeart/2018/2/layout/IconCircleList"/>
    <dgm:cxn modelId="{BE213C4D-E86F-4E2E-AF1D-7F28DDDF589B}" type="presOf" srcId="{66945414-DBDD-4C07-B8EF-5E76B4FBCF4E}" destId="{439B4766-A870-4302-9EBD-EC95A230C9A8}" srcOrd="0" destOrd="0" presId="urn:microsoft.com/office/officeart/2018/2/layout/IconCircleList"/>
    <dgm:cxn modelId="{4429D26D-03ED-4081-86FC-3A45250C0632}" type="presOf" srcId="{FA877039-C240-479B-AE22-83077CDA8DA0}" destId="{C367DBB7-BC93-42D8-A231-49ECED1B016E}" srcOrd="0" destOrd="0" presId="urn:microsoft.com/office/officeart/2018/2/layout/IconCircleList"/>
    <dgm:cxn modelId="{225B914E-0F9F-490F-982A-1AB7AD96D351}" srcId="{7CE38A57-0915-46AD-A1FF-EE201A547563}" destId="{FBA0FF8E-2C3A-41DB-8E9C-5F60D19D8993}" srcOrd="5" destOrd="0" parTransId="{B43537CF-9E33-46A0-AC7D-8D0D357FB4F5}" sibTransId="{33EA8310-7C95-44B0-B41B-E16CE8768749}"/>
    <dgm:cxn modelId="{97896A87-8F76-44AA-93D3-3EC4FD9515EF}" srcId="{7CE38A57-0915-46AD-A1FF-EE201A547563}" destId="{0FE95842-C85E-425F-A85A-4EB0464BB8A8}" srcOrd="2" destOrd="0" parTransId="{B0288DED-EF4C-4DFC-B789-D1ADE7CD53FC}" sibTransId="{497DBD3C-97DA-4AFC-8682-FD612E4491FF}"/>
    <dgm:cxn modelId="{E9466B8E-41F6-49B3-A0EA-38A1A3549B2D}" type="presOf" srcId="{FBA0FF8E-2C3A-41DB-8E9C-5F60D19D8993}" destId="{836EA0A8-87DE-44BE-BF73-9A66013DF1AB}" srcOrd="0" destOrd="0" presId="urn:microsoft.com/office/officeart/2018/2/layout/IconCircleList"/>
    <dgm:cxn modelId="{E76BF690-E8F5-43D2-BEEB-D8290A30FE06}" type="presOf" srcId="{62A8D0D3-9F53-4402-9FC5-D48CA4C9BEEC}" destId="{79F554D6-4AC5-4DCE-B506-0B34DD57E4D9}" srcOrd="0" destOrd="0" presId="urn:microsoft.com/office/officeart/2018/2/layout/IconCircleList"/>
    <dgm:cxn modelId="{6AE17F94-0F2B-40A5-9CC8-9BE6ED62F11D}" type="presOf" srcId="{9713C2F3-769B-408B-9991-86AD61CC75A1}" destId="{1A967850-0A18-4918-B16B-86D2B3C43901}" srcOrd="0" destOrd="0" presId="urn:microsoft.com/office/officeart/2018/2/layout/IconCircleList"/>
    <dgm:cxn modelId="{1298E095-BB95-4863-8D87-706DA6A20F02}" type="presOf" srcId="{0FE95842-C85E-425F-A85A-4EB0464BB8A8}" destId="{5AB32DD4-D15B-4D14-85EB-D704EB328FEC}" srcOrd="0" destOrd="0" presId="urn:microsoft.com/office/officeart/2018/2/layout/IconCircleList"/>
    <dgm:cxn modelId="{1784F7AB-89A8-41ED-B550-9C22BA4E2AEB}" type="presOf" srcId="{4CBBBDEF-4E75-47D1-8CED-55540944DFFF}" destId="{EF16DCD7-6850-4019-9C3F-F1226CE1C3DC}" srcOrd="0" destOrd="0" presId="urn:microsoft.com/office/officeart/2018/2/layout/IconCircleList"/>
    <dgm:cxn modelId="{6EF322C1-6899-4085-8EAD-51197043EB7A}" srcId="{7CE38A57-0915-46AD-A1FF-EE201A547563}" destId="{66945414-DBDD-4C07-B8EF-5E76B4FBCF4E}" srcOrd="0" destOrd="0" parTransId="{8295F160-6ADA-4AA2-9E4A-C6ECCA03DE78}" sibTransId="{62A8D0D3-9F53-4402-9FC5-D48CA4C9BEEC}"/>
    <dgm:cxn modelId="{56C540C9-F047-4FE7-A07A-A651DE8ECDE4}" type="presOf" srcId="{914ACD22-F4B8-49D8-9BA4-22CFE65ED2E9}" destId="{5B93ADA8-CFAF-4170-98E9-ADF6B399BDCA}" srcOrd="0" destOrd="0" presId="urn:microsoft.com/office/officeart/2018/2/layout/IconCircleList"/>
    <dgm:cxn modelId="{C4BAF0DE-495D-4DC8-9DBE-C467BB6C8B27}" type="presOf" srcId="{CC2E4637-542D-4959-8E7E-77F00DC6B026}" destId="{19469577-EE50-4113-A9A6-ED06FA2054B0}" srcOrd="0" destOrd="0" presId="urn:microsoft.com/office/officeart/2018/2/layout/IconCircleList"/>
    <dgm:cxn modelId="{D55202E0-8290-4C15-99DA-98613B2894D1}" type="presOf" srcId="{557FAAD8-5496-4B07-A1BA-B37AC7C4DCB8}" destId="{AB1BF65D-CBE6-4203-ADEA-67B99D474433}" srcOrd="0" destOrd="0" presId="urn:microsoft.com/office/officeart/2018/2/layout/IconCircleList"/>
    <dgm:cxn modelId="{45F32970-9951-498C-9B96-93D0C17031F7}" type="presParOf" srcId="{B3902207-EE11-433E-811A-029D0C2FBF8F}" destId="{70C4C7E2-E3B3-4592-BCA5-91104884AD7F}" srcOrd="0" destOrd="0" presId="urn:microsoft.com/office/officeart/2018/2/layout/IconCircleList"/>
    <dgm:cxn modelId="{BB9F277A-0FDE-42E6-A421-6536C238EFBC}" type="presParOf" srcId="{70C4C7E2-E3B3-4592-BCA5-91104884AD7F}" destId="{F68ED057-326D-4344-A821-8D941AF179AE}" srcOrd="0" destOrd="0" presId="urn:microsoft.com/office/officeart/2018/2/layout/IconCircleList"/>
    <dgm:cxn modelId="{2A11C9F0-A605-4D3B-97A9-BABD91698BEA}" type="presParOf" srcId="{F68ED057-326D-4344-A821-8D941AF179AE}" destId="{76B20D86-CFAD-4C99-A704-85A88912B643}" srcOrd="0" destOrd="0" presId="urn:microsoft.com/office/officeart/2018/2/layout/IconCircleList"/>
    <dgm:cxn modelId="{7367DA3B-0E44-4E75-B509-1F7DDBF69056}" type="presParOf" srcId="{F68ED057-326D-4344-A821-8D941AF179AE}" destId="{C4AD3C63-8237-48D8-80F7-61563D15E99E}" srcOrd="1" destOrd="0" presId="urn:microsoft.com/office/officeart/2018/2/layout/IconCircleList"/>
    <dgm:cxn modelId="{B31E5584-B1A7-4618-BDDD-B9375AF7A0B1}" type="presParOf" srcId="{F68ED057-326D-4344-A821-8D941AF179AE}" destId="{2D85D3D5-D961-4A29-A2BE-C2A866114BC6}" srcOrd="2" destOrd="0" presId="urn:microsoft.com/office/officeart/2018/2/layout/IconCircleList"/>
    <dgm:cxn modelId="{7427B928-B794-4B3C-8854-B0C8C6B9CF53}" type="presParOf" srcId="{F68ED057-326D-4344-A821-8D941AF179AE}" destId="{439B4766-A870-4302-9EBD-EC95A230C9A8}" srcOrd="3" destOrd="0" presId="urn:microsoft.com/office/officeart/2018/2/layout/IconCircleList"/>
    <dgm:cxn modelId="{9A3E4FA4-FA41-490A-9C48-38EED10E5AD2}" type="presParOf" srcId="{70C4C7E2-E3B3-4592-BCA5-91104884AD7F}" destId="{79F554D6-4AC5-4DCE-B506-0B34DD57E4D9}" srcOrd="1" destOrd="0" presId="urn:microsoft.com/office/officeart/2018/2/layout/IconCircleList"/>
    <dgm:cxn modelId="{D17477BE-222A-451F-8F18-15A514FF5CD4}" type="presParOf" srcId="{70C4C7E2-E3B3-4592-BCA5-91104884AD7F}" destId="{098C4235-CB65-4859-B742-704286CFF6B4}" srcOrd="2" destOrd="0" presId="urn:microsoft.com/office/officeart/2018/2/layout/IconCircleList"/>
    <dgm:cxn modelId="{74184545-E7A6-4CA2-AF22-CF8D3C8FEE97}" type="presParOf" srcId="{098C4235-CB65-4859-B742-704286CFF6B4}" destId="{66AFE9FB-6E4E-4D67-99EB-158CEB814770}" srcOrd="0" destOrd="0" presId="urn:microsoft.com/office/officeart/2018/2/layout/IconCircleList"/>
    <dgm:cxn modelId="{0DF26754-3463-4C97-9C74-8A65AFD70AE6}" type="presParOf" srcId="{098C4235-CB65-4859-B742-704286CFF6B4}" destId="{2725EE90-B262-4C31-B771-70AC9B4AABF3}" srcOrd="1" destOrd="0" presId="urn:microsoft.com/office/officeart/2018/2/layout/IconCircleList"/>
    <dgm:cxn modelId="{170CC5CB-307E-4A31-B6D0-1E6D332FDED5}" type="presParOf" srcId="{098C4235-CB65-4859-B742-704286CFF6B4}" destId="{CC9A7F75-5077-4108-B0E3-8F82092F8F4A}" srcOrd="2" destOrd="0" presId="urn:microsoft.com/office/officeart/2018/2/layout/IconCircleList"/>
    <dgm:cxn modelId="{91AC2E57-B8D9-414E-B460-12F3C41CADFB}" type="presParOf" srcId="{098C4235-CB65-4859-B742-704286CFF6B4}" destId="{EF16DCD7-6850-4019-9C3F-F1226CE1C3DC}" srcOrd="3" destOrd="0" presId="urn:microsoft.com/office/officeart/2018/2/layout/IconCircleList"/>
    <dgm:cxn modelId="{53537331-A86D-42ED-A22B-D55FF38B0DE1}" type="presParOf" srcId="{70C4C7E2-E3B3-4592-BCA5-91104884AD7F}" destId="{5B93ADA8-CFAF-4170-98E9-ADF6B399BDCA}" srcOrd="3" destOrd="0" presId="urn:microsoft.com/office/officeart/2018/2/layout/IconCircleList"/>
    <dgm:cxn modelId="{8BB47862-7F93-4EDA-8047-56E14EC56888}" type="presParOf" srcId="{70C4C7E2-E3B3-4592-BCA5-91104884AD7F}" destId="{AF54D270-C59E-4ACE-A15D-5457C00339BD}" srcOrd="4" destOrd="0" presId="urn:microsoft.com/office/officeart/2018/2/layout/IconCircleList"/>
    <dgm:cxn modelId="{91C47BD1-7267-4829-9B6E-55D27699E888}" type="presParOf" srcId="{AF54D270-C59E-4ACE-A15D-5457C00339BD}" destId="{5151E281-D64C-44BD-8713-B73D5480937A}" srcOrd="0" destOrd="0" presId="urn:microsoft.com/office/officeart/2018/2/layout/IconCircleList"/>
    <dgm:cxn modelId="{7771919F-1658-4DA4-85F5-B59503A64DD4}" type="presParOf" srcId="{AF54D270-C59E-4ACE-A15D-5457C00339BD}" destId="{56A16217-9A12-4518-9923-F5A734F6B0B0}" srcOrd="1" destOrd="0" presId="urn:microsoft.com/office/officeart/2018/2/layout/IconCircleList"/>
    <dgm:cxn modelId="{1E26879C-0B9F-46A6-AE08-BE8663FACCBD}" type="presParOf" srcId="{AF54D270-C59E-4ACE-A15D-5457C00339BD}" destId="{06C75006-79BF-4201-8B6E-6385875682C0}" srcOrd="2" destOrd="0" presId="urn:microsoft.com/office/officeart/2018/2/layout/IconCircleList"/>
    <dgm:cxn modelId="{F8A0FC13-8D39-46E3-99D3-86A8A1A98758}" type="presParOf" srcId="{AF54D270-C59E-4ACE-A15D-5457C00339BD}" destId="{5AB32DD4-D15B-4D14-85EB-D704EB328FEC}" srcOrd="3" destOrd="0" presId="urn:microsoft.com/office/officeart/2018/2/layout/IconCircleList"/>
    <dgm:cxn modelId="{14F4A759-9764-4FC0-9DC1-3CAE1649A7A8}" type="presParOf" srcId="{70C4C7E2-E3B3-4592-BCA5-91104884AD7F}" destId="{F3A8A0B2-FDE4-4354-B615-79C06B4BB784}" srcOrd="5" destOrd="0" presId="urn:microsoft.com/office/officeart/2018/2/layout/IconCircleList"/>
    <dgm:cxn modelId="{A7BD35D2-4522-4F95-9633-3E7DEBE20FAF}" type="presParOf" srcId="{70C4C7E2-E3B3-4592-BCA5-91104884AD7F}" destId="{1888435C-202C-46BE-87E6-64031F2206F7}" srcOrd="6" destOrd="0" presId="urn:microsoft.com/office/officeart/2018/2/layout/IconCircleList"/>
    <dgm:cxn modelId="{A072FD0F-656A-42FF-9DE6-84B6E0826341}" type="presParOf" srcId="{1888435C-202C-46BE-87E6-64031F2206F7}" destId="{D0286DF9-048A-4235-BE16-26FCCA7B081E}" srcOrd="0" destOrd="0" presId="urn:microsoft.com/office/officeart/2018/2/layout/IconCircleList"/>
    <dgm:cxn modelId="{2DD4A234-E5B2-4175-972E-EF86B6123185}" type="presParOf" srcId="{1888435C-202C-46BE-87E6-64031F2206F7}" destId="{1BFABDC9-1E43-44AD-AF43-658D6E7EA0C2}" srcOrd="1" destOrd="0" presId="urn:microsoft.com/office/officeart/2018/2/layout/IconCircleList"/>
    <dgm:cxn modelId="{3A612571-84AB-4283-8C84-7F3C5C32ECD9}" type="presParOf" srcId="{1888435C-202C-46BE-87E6-64031F2206F7}" destId="{2741B41B-5592-48CE-B4C3-EA5F3F440480}" srcOrd="2" destOrd="0" presId="urn:microsoft.com/office/officeart/2018/2/layout/IconCircleList"/>
    <dgm:cxn modelId="{449540FF-9B80-4120-91B4-724A3AFBB8B2}" type="presParOf" srcId="{1888435C-202C-46BE-87E6-64031F2206F7}" destId="{19469577-EE50-4113-A9A6-ED06FA2054B0}" srcOrd="3" destOrd="0" presId="urn:microsoft.com/office/officeart/2018/2/layout/IconCircleList"/>
    <dgm:cxn modelId="{EFBB4CC2-5185-4648-9C29-C4881ACC4C19}" type="presParOf" srcId="{70C4C7E2-E3B3-4592-BCA5-91104884AD7F}" destId="{D31711EF-B8F9-46A3-A2B0-49BD15262A59}" srcOrd="7" destOrd="0" presId="urn:microsoft.com/office/officeart/2018/2/layout/IconCircleList"/>
    <dgm:cxn modelId="{EA280508-DB5D-4C45-A12D-A7903C11E3F9}" type="presParOf" srcId="{70C4C7E2-E3B3-4592-BCA5-91104884AD7F}" destId="{85528D88-A233-476A-B9C5-563BE05DFDC8}" srcOrd="8" destOrd="0" presId="urn:microsoft.com/office/officeart/2018/2/layout/IconCircleList"/>
    <dgm:cxn modelId="{4EA48DE1-D22D-49DE-BCF3-D8615395A554}" type="presParOf" srcId="{85528D88-A233-476A-B9C5-563BE05DFDC8}" destId="{90A7BD21-650F-4948-A3CF-9D953DB90D98}" srcOrd="0" destOrd="0" presId="urn:microsoft.com/office/officeart/2018/2/layout/IconCircleList"/>
    <dgm:cxn modelId="{0E6EB940-C070-4D79-8F73-995848FCC3F4}" type="presParOf" srcId="{85528D88-A233-476A-B9C5-563BE05DFDC8}" destId="{4B884446-DEF8-48CD-8A04-F393AE9A561E}" srcOrd="1" destOrd="0" presId="urn:microsoft.com/office/officeart/2018/2/layout/IconCircleList"/>
    <dgm:cxn modelId="{C769A956-BDE5-413D-8CA0-5A5B5AD5AA33}" type="presParOf" srcId="{85528D88-A233-476A-B9C5-563BE05DFDC8}" destId="{C5EB1758-9980-475B-B18A-FFAD99DA0DD1}" srcOrd="2" destOrd="0" presId="urn:microsoft.com/office/officeart/2018/2/layout/IconCircleList"/>
    <dgm:cxn modelId="{01FDDFA2-5225-4896-B359-044E429F360C}" type="presParOf" srcId="{85528D88-A233-476A-B9C5-563BE05DFDC8}" destId="{AA012153-8BE4-4663-9A6B-6AFFFEE3557B}" srcOrd="3" destOrd="0" presId="urn:microsoft.com/office/officeart/2018/2/layout/IconCircleList"/>
    <dgm:cxn modelId="{9B65E342-6C03-40D9-9E4B-F135C7F84B3F}" type="presParOf" srcId="{70C4C7E2-E3B3-4592-BCA5-91104884AD7F}" destId="{AB1BF65D-CBE6-4203-ADEA-67B99D474433}" srcOrd="9" destOrd="0" presId="urn:microsoft.com/office/officeart/2018/2/layout/IconCircleList"/>
    <dgm:cxn modelId="{CAB5A4EB-16C3-4378-84D6-92075801B86F}" type="presParOf" srcId="{70C4C7E2-E3B3-4592-BCA5-91104884AD7F}" destId="{0FCFEF2A-0EA0-4C91-B08A-FDAF87CF71E3}" srcOrd="10" destOrd="0" presId="urn:microsoft.com/office/officeart/2018/2/layout/IconCircleList"/>
    <dgm:cxn modelId="{0E6688F9-5220-4DB7-98EC-DED98DA51927}" type="presParOf" srcId="{0FCFEF2A-0EA0-4C91-B08A-FDAF87CF71E3}" destId="{4C5C9515-5D96-4410-890D-22CF5AFB0490}" srcOrd="0" destOrd="0" presId="urn:microsoft.com/office/officeart/2018/2/layout/IconCircleList"/>
    <dgm:cxn modelId="{89906EEF-582E-4DC9-A0DF-9CC00B72C779}" type="presParOf" srcId="{0FCFEF2A-0EA0-4C91-B08A-FDAF87CF71E3}" destId="{E48A8F19-5DE8-4C5E-885B-492D1396A01E}" srcOrd="1" destOrd="0" presId="urn:microsoft.com/office/officeart/2018/2/layout/IconCircleList"/>
    <dgm:cxn modelId="{38C7D137-4212-417D-9C9B-3FA24872721E}" type="presParOf" srcId="{0FCFEF2A-0EA0-4C91-B08A-FDAF87CF71E3}" destId="{94ECF93A-7C5B-4B98-A2DC-002637EF6E8F}" srcOrd="2" destOrd="0" presId="urn:microsoft.com/office/officeart/2018/2/layout/IconCircleList"/>
    <dgm:cxn modelId="{D2EAB3A3-6F84-4FAD-9700-336BCBB98997}" type="presParOf" srcId="{0FCFEF2A-0EA0-4C91-B08A-FDAF87CF71E3}" destId="{836EA0A8-87DE-44BE-BF73-9A66013DF1AB}" srcOrd="3" destOrd="0" presId="urn:microsoft.com/office/officeart/2018/2/layout/IconCircleList"/>
    <dgm:cxn modelId="{C43E09D7-C146-48E2-9FE7-E24925AB35EE}" type="presParOf" srcId="{70C4C7E2-E3B3-4592-BCA5-91104884AD7F}" destId="{F930A42B-E6F5-4A2D-A956-06D4452F1CCA}" srcOrd="11" destOrd="0" presId="urn:microsoft.com/office/officeart/2018/2/layout/IconCircleList"/>
    <dgm:cxn modelId="{5DC1B8F5-054B-4554-9A7B-243F23FADBA5}" type="presParOf" srcId="{70C4C7E2-E3B3-4592-BCA5-91104884AD7F}" destId="{3A8216C3-A585-4186-BFCC-F13065A34948}" srcOrd="12" destOrd="0" presId="urn:microsoft.com/office/officeart/2018/2/layout/IconCircleList"/>
    <dgm:cxn modelId="{B6F5D59E-9128-4FE1-B4B7-5D6FC97B5D57}" type="presParOf" srcId="{3A8216C3-A585-4186-BFCC-F13065A34948}" destId="{982F1585-FFAB-4FF7-B413-AAB947BE63BF}" srcOrd="0" destOrd="0" presId="urn:microsoft.com/office/officeart/2018/2/layout/IconCircleList"/>
    <dgm:cxn modelId="{D65B1F52-3482-49D2-8FA8-148EACA3B446}" type="presParOf" srcId="{3A8216C3-A585-4186-BFCC-F13065A34948}" destId="{01D7BA21-BCC5-4E04-9A3A-E920F67AD58F}" srcOrd="1" destOrd="0" presId="urn:microsoft.com/office/officeart/2018/2/layout/IconCircleList"/>
    <dgm:cxn modelId="{C695B286-DDE4-45AA-B2FE-040C96AC9E2B}" type="presParOf" srcId="{3A8216C3-A585-4186-BFCC-F13065A34948}" destId="{AEEBB9F6-0C00-45A5-B7BE-355077461A96}" srcOrd="2" destOrd="0" presId="urn:microsoft.com/office/officeart/2018/2/layout/IconCircleList"/>
    <dgm:cxn modelId="{4643F6F1-7EAF-445E-8DDE-AA0D7A386212}" type="presParOf" srcId="{3A8216C3-A585-4186-BFCC-F13065A34948}" destId="{1A967850-0A18-4918-B16B-86D2B3C43901}" srcOrd="3" destOrd="0" presId="urn:microsoft.com/office/officeart/2018/2/layout/IconCircleList"/>
    <dgm:cxn modelId="{37CF4B3F-A7F6-499A-A91A-EF9B9A097F96}" type="presParOf" srcId="{70C4C7E2-E3B3-4592-BCA5-91104884AD7F}" destId="{DF28998A-53B3-41C6-909D-AA72F9ED908D}" srcOrd="13" destOrd="0" presId="urn:microsoft.com/office/officeart/2018/2/layout/IconCircleList"/>
    <dgm:cxn modelId="{B59AE1DA-0171-466D-AF75-1EDD580FB00A}" type="presParOf" srcId="{70C4C7E2-E3B3-4592-BCA5-91104884AD7F}" destId="{4739660D-DEB3-4E54-891C-495BC437FAF9}" srcOrd="14" destOrd="0" presId="urn:microsoft.com/office/officeart/2018/2/layout/IconCircleList"/>
    <dgm:cxn modelId="{CB839B47-70BC-43C6-ABE0-7F1621033A5E}" type="presParOf" srcId="{4739660D-DEB3-4E54-891C-495BC437FAF9}" destId="{DD1695CE-7951-49C9-B382-0D6D93ADE799}" srcOrd="0" destOrd="0" presId="urn:microsoft.com/office/officeart/2018/2/layout/IconCircleList"/>
    <dgm:cxn modelId="{E5F66397-52F2-4D15-9A63-EB470609E749}" type="presParOf" srcId="{4739660D-DEB3-4E54-891C-495BC437FAF9}" destId="{1413F844-73A9-452E-9CBF-54471BEF88BF}" srcOrd="1" destOrd="0" presId="urn:microsoft.com/office/officeart/2018/2/layout/IconCircleList"/>
    <dgm:cxn modelId="{0D2B975F-BF7F-40A2-92C1-6F9A18D84778}" type="presParOf" srcId="{4739660D-DEB3-4E54-891C-495BC437FAF9}" destId="{7B9B68C2-6969-411B-B7DA-A3C9C7BA723B}" srcOrd="2" destOrd="0" presId="urn:microsoft.com/office/officeart/2018/2/layout/IconCircleList"/>
    <dgm:cxn modelId="{92201B5C-EAA8-445E-8FB6-4B871072CCDD}" type="presParOf" srcId="{4739660D-DEB3-4E54-891C-495BC437FAF9}" destId="{C367DBB7-BC93-42D8-A231-49ECED1B016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20D86-CFAD-4C99-A704-85A88912B643}">
      <dsp:nvSpPr>
        <dsp:cNvPr id="0" name=""/>
        <dsp:cNvSpPr/>
      </dsp:nvSpPr>
      <dsp:spPr>
        <a:xfrm>
          <a:off x="169199" y="179107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D3C63-8237-48D8-80F7-61563D15E99E}">
      <dsp:nvSpPr>
        <dsp:cNvPr id="0" name=""/>
        <dsp:cNvSpPr/>
      </dsp:nvSpPr>
      <dsp:spPr>
        <a:xfrm>
          <a:off x="296207" y="306115"/>
          <a:ext cx="350784" cy="35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4766-A870-4302-9EBD-EC95A230C9A8}">
      <dsp:nvSpPr>
        <dsp:cNvPr id="0" name=""/>
        <dsp:cNvSpPr/>
      </dsp:nvSpPr>
      <dsp:spPr>
        <a:xfrm>
          <a:off x="903599" y="17910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Phishing and scanning </a:t>
          </a:r>
          <a:endParaRPr lang="en-US" sz="1500" kern="1200"/>
        </a:p>
      </dsp:txBody>
      <dsp:txXfrm>
        <a:off x="903599" y="179107"/>
        <a:ext cx="1425599" cy="604800"/>
      </dsp:txXfrm>
    </dsp:sp>
    <dsp:sp modelId="{66AFE9FB-6E4E-4D67-99EB-158CEB814770}">
      <dsp:nvSpPr>
        <dsp:cNvPr id="0" name=""/>
        <dsp:cNvSpPr/>
      </dsp:nvSpPr>
      <dsp:spPr>
        <a:xfrm>
          <a:off x="2577599" y="179107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5EE90-B262-4C31-B771-70AC9B4AABF3}">
      <dsp:nvSpPr>
        <dsp:cNvPr id="0" name=""/>
        <dsp:cNvSpPr/>
      </dsp:nvSpPr>
      <dsp:spPr>
        <a:xfrm>
          <a:off x="2704608" y="306115"/>
          <a:ext cx="350784" cy="35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6DCD7-6850-4019-9C3F-F1226CE1C3DC}">
      <dsp:nvSpPr>
        <dsp:cNvPr id="0" name=""/>
        <dsp:cNvSpPr/>
      </dsp:nvSpPr>
      <dsp:spPr>
        <a:xfrm>
          <a:off x="3312000" y="17910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Data leaks</a:t>
          </a:r>
          <a:endParaRPr lang="en-US" sz="1500" kern="1200"/>
        </a:p>
      </dsp:txBody>
      <dsp:txXfrm>
        <a:off x="3312000" y="179107"/>
        <a:ext cx="1425599" cy="604800"/>
      </dsp:txXfrm>
    </dsp:sp>
    <dsp:sp modelId="{5151E281-D64C-44BD-8713-B73D5480937A}">
      <dsp:nvSpPr>
        <dsp:cNvPr id="0" name=""/>
        <dsp:cNvSpPr/>
      </dsp:nvSpPr>
      <dsp:spPr>
        <a:xfrm>
          <a:off x="4986000" y="179107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6217-9A12-4518-9923-F5A734F6B0B0}">
      <dsp:nvSpPr>
        <dsp:cNvPr id="0" name=""/>
        <dsp:cNvSpPr/>
      </dsp:nvSpPr>
      <dsp:spPr>
        <a:xfrm>
          <a:off x="5113008" y="306115"/>
          <a:ext cx="350784" cy="350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32DD4-D15B-4D14-85EB-D704EB328FEC}">
      <dsp:nvSpPr>
        <dsp:cNvPr id="0" name=""/>
        <dsp:cNvSpPr/>
      </dsp:nvSpPr>
      <dsp:spPr>
        <a:xfrm>
          <a:off x="5720400" y="17910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Distributed Denial-of-Service (DDoS)</a:t>
          </a:r>
          <a:endParaRPr lang="en-US" sz="1500" kern="1200"/>
        </a:p>
      </dsp:txBody>
      <dsp:txXfrm>
        <a:off x="5720400" y="179107"/>
        <a:ext cx="1425599" cy="604800"/>
      </dsp:txXfrm>
    </dsp:sp>
    <dsp:sp modelId="{D0286DF9-048A-4235-BE16-26FCCA7B081E}">
      <dsp:nvSpPr>
        <dsp:cNvPr id="0" name=""/>
        <dsp:cNvSpPr/>
      </dsp:nvSpPr>
      <dsp:spPr>
        <a:xfrm>
          <a:off x="169199" y="1343520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ABDC9-1E43-44AD-AF43-658D6E7EA0C2}">
      <dsp:nvSpPr>
        <dsp:cNvPr id="0" name=""/>
        <dsp:cNvSpPr/>
      </dsp:nvSpPr>
      <dsp:spPr>
        <a:xfrm>
          <a:off x="296207" y="1470528"/>
          <a:ext cx="350784" cy="350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69577-EE50-4113-A9A6-ED06FA2054B0}">
      <dsp:nvSpPr>
        <dsp:cNvPr id="0" name=""/>
        <dsp:cNvSpPr/>
      </dsp:nvSpPr>
      <dsp:spPr>
        <a:xfrm>
          <a:off x="903599" y="134352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Vulnerabilities and Zero-Days</a:t>
          </a:r>
          <a:endParaRPr lang="en-US" sz="1500" kern="1200"/>
        </a:p>
      </dsp:txBody>
      <dsp:txXfrm>
        <a:off x="903599" y="1343520"/>
        <a:ext cx="1425599" cy="604800"/>
      </dsp:txXfrm>
    </dsp:sp>
    <dsp:sp modelId="{90A7BD21-650F-4948-A3CF-9D953DB90D98}">
      <dsp:nvSpPr>
        <dsp:cNvPr id="0" name=""/>
        <dsp:cNvSpPr/>
      </dsp:nvSpPr>
      <dsp:spPr>
        <a:xfrm>
          <a:off x="2577599" y="1343520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4446-DEF8-48CD-8A04-F393AE9A561E}">
      <dsp:nvSpPr>
        <dsp:cNvPr id="0" name=""/>
        <dsp:cNvSpPr/>
      </dsp:nvSpPr>
      <dsp:spPr>
        <a:xfrm>
          <a:off x="2704608" y="1470528"/>
          <a:ext cx="350784" cy="3507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12153-8BE4-4663-9A6B-6AFFFEE3557B}">
      <dsp:nvSpPr>
        <dsp:cNvPr id="0" name=""/>
        <dsp:cNvSpPr/>
      </dsp:nvSpPr>
      <dsp:spPr>
        <a:xfrm>
          <a:off x="3312000" y="134352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Ransomware</a:t>
          </a:r>
          <a:endParaRPr lang="en-US" sz="1500" kern="1200"/>
        </a:p>
      </dsp:txBody>
      <dsp:txXfrm>
        <a:off x="3312000" y="1343520"/>
        <a:ext cx="1425599" cy="604800"/>
      </dsp:txXfrm>
    </dsp:sp>
    <dsp:sp modelId="{4C5C9515-5D96-4410-890D-22CF5AFB0490}">
      <dsp:nvSpPr>
        <dsp:cNvPr id="0" name=""/>
        <dsp:cNvSpPr/>
      </dsp:nvSpPr>
      <dsp:spPr>
        <a:xfrm>
          <a:off x="4986000" y="1343520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A8F19-5DE8-4C5E-885B-492D1396A01E}">
      <dsp:nvSpPr>
        <dsp:cNvPr id="0" name=""/>
        <dsp:cNvSpPr/>
      </dsp:nvSpPr>
      <dsp:spPr>
        <a:xfrm>
          <a:off x="5113008" y="1470528"/>
          <a:ext cx="350784" cy="3507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EA0A8-87DE-44BE-BF73-9A66013DF1AB}">
      <dsp:nvSpPr>
        <dsp:cNvPr id="0" name=""/>
        <dsp:cNvSpPr/>
      </dsp:nvSpPr>
      <dsp:spPr>
        <a:xfrm>
          <a:off x="5720400" y="134352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Generative Artificial Intelligence (AI)</a:t>
          </a:r>
          <a:endParaRPr lang="en-US" sz="1500" kern="1200"/>
        </a:p>
      </dsp:txBody>
      <dsp:txXfrm>
        <a:off x="5720400" y="1343520"/>
        <a:ext cx="1425599" cy="604800"/>
      </dsp:txXfrm>
    </dsp:sp>
    <dsp:sp modelId="{982F1585-FFAB-4FF7-B413-AAB947BE63BF}">
      <dsp:nvSpPr>
        <dsp:cNvPr id="0" name=""/>
        <dsp:cNvSpPr/>
      </dsp:nvSpPr>
      <dsp:spPr>
        <a:xfrm>
          <a:off x="169199" y="2507932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BA21-BCC5-4E04-9A3A-E920F67AD58F}">
      <dsp:nvSpPr>
        <dsp:cNvPr id="0" name=""/>
        <dsp:cNvSpPr/>
      </dsp:nvSpPr>
      <dsp:spPr>
        <a:xfrm>
          <a:off x="296207" y="2634940"/>
          <a:ext cx="350784" cy="3507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67850-0A18-4918-B16B-86D2B3C43901}">
      <dsp:nvSpPr>
        <dsp:cNvPr id="0" name=""/>
        <dsp:cNvSpPr/>
      </dsp:nvSpPr>
      <dsp:spPr>
        <a:xfrm>
          <a:off x="903599" y="250793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Physical Threats</a:t>
          </a:r>
          <a:endParaRPr lang="en-US" sz="1500" kern="1200"/>
        </a:p>
      </dsp:txBody>
      <dsp:txXfrm>
        <a:off x="903599" y="2507932"/>
        <a:ext cx="1425599" cy="604800"/>
      </dsp:txXfrm>
    </dsp:sp>
    <dsp:sp modelId="{DD1695CE-7951-49C9-B382-0D6D93ADE799}">
      <dsp:nvSpPr>
        <dsp:cNvPr id="0" name=""/>
        <dsp:cNvSpPr/>
      </dsp:nvSpPr>
      <dsp:spPr>
        <a:xfrm>
          <a:off x="2577599" y="2507932"/>
          <a:ext cx="604800" cy="6048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3F844-73A9-452E-9CBF-54471BEF88BF}">
      <dsp:nvSpPr>
        <dsp:cNvPr id="0" name=""/>
        <dsp:cNvSpPr/>
      </dsp:nvSpPr>
      <dsp:spPr>
        <a:xfrm>
          <a:off x="2704608" y="2634940"/>
          <a:ext cx="350784" cy="35078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7DBB7-BC93-42D8-A231-49ECED1B016E}">
      <dsp:nvSpPr>
        <dsp:cNvPr id="0" name=""/>
        <dsp:cNvSpPr/>
      </dsp:nvSpPr>
      <dsp:spPr>
        <a:xfrm>
          <a:off x="3312000" y="250793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Campaigns targeting U.S. elections</a:t>
          </a:r>
          <a:endParaRPr lang="en-US" sz="1500" kern="1200"/>
        </a:p>
      </dsp:txBody>
      <dsp:txXfrm>
        <a:off x="3312000" y="2507932"/>
        <a:ext cx="1425599" cy="6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6" y="1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726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6" y="8917726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1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8863"/>
            <a:ext cx="5683250" cy="4225146"/>
          </a:xfrm>
          <a:prstGeom prst="rect">
            <a:avLst/>
          </a:prstGeom>
        </p:spPr>
        <p:txBody>
          <a:bodyPr vert="horz" lIns="92464" tIns="46232" rIns="92464" bIns="4623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726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7726"/>
            <a:ext cx="3078163" cy="469093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EI-ISAC is continuing to grow – exceeded 3,000 members earlier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2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AC-Title-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A1672B-3421-FC4D-B0F7-F13BC5FD4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743200"/>
            <a:ext cx="7315200" cy="64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0">
                <a:solidFill>
                  <a:srgbClr val="003B5C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14AD63-1056-2A4C-A630-49D4A2147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589062"/>
            <a:ext cx="7315200" cy="15426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8340B09-8795-5D41-B040-2B6A6CAE9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3801154"/>
            <a:ext cx="7315200" cy="1682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8DC2F31-74D5-F040-AC53-308DC7A20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4152819"/>
            <a:ext cx="7315200" cy="20188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1828800"/>
            <a:ext cx="73152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800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77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D85955-C3D5-0F41-A630-7E4536CB2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72F927-5867-F64B-8051-BACF68D0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55900-11A7-440B-A370-7ECDF93AA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9630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60599-A6CD-4787-8F77-0B86C9BAF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8023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6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 b="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FC9A80-1644-AA4B-8273-3D78227AE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182879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87172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D85955-C3D5-0F41-A630-7E4536CB2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72F927-5867-F64B-8051-BACF68D0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55900-11A7-440B-A370-7ECDF93AA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1163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822960"/>
            <a:ext cx="7315200" cy="2743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600" b="0"/>
            </a:lvl1pPr>
            <a:lvl2pPr marL="457200" indent="-228600">
              <a:spcBef>
                <a:spcPts val="600"/>
              </a:spcBef>
              <a:buClrTx/>
              <a:defRPr sz="1600" b="0"/>
            </a:lvl2pPr>
            <a:lvl3pPr marL="685800" indent="-228600">
              <a:spcBef>
                <a:spcPts val="600"/>
              </a:spcBef>
              <a:buClrTx/>
              <a:defRPr sz="1600" b="0"/>
            </a:lvl3pPr>
            <a:lvl4pPr marL="914400" indent="-228600">
              <a:spcBef>
                <a:spcPts val="600"/>
              </a:spcBef>
              <a:buClrTx/>
              <a:defRPr sz="1600" b="0"/>
            </a:lvl4pPr>
            <a:lvl5pPr marL="1804304" indent="-261257">
              <a:spcBef>
                <a:spcPts val="600"/>
              </a:spcBef>
              <a:buClrTx/>
              <a:buSzPct val="100000"/>
              <a:buChar char="•"/>
              <a:defRPr sz="16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99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02E3-7197-B345-B14A-D23C1616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2A1F-71B4-A244-9B26-0EFD6C19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42390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CC48-CC81-0C47-97C7-ABAE8EC7C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42390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BB25D-FA11-BB4B-A5F5-1ECE62BE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7FD-B312-0049-9DE9-1AA445B1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A1672B-3421-FC4D-B0F7-F13BC5FD4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743200"/>
            <a:ext cx="7315200" cy="64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0">
                <a:solidFill>
                  <a:srgbClr val="003B5C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1828800"/>
            <a:ext cx="73152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800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8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1828800"/>
            <a:ext cx="73152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800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87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371600" y="1828800"/>
            <a:ext cx="7315200" cy="2743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1371600" y="1280160"/>
            <a:ext cx="7315200" cy="4572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53C3C1-2A37-2148-AEEE-9D290A169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9CC1E3D-1BE5-514C-B3E7-B8C2E14E9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CFC9D-4A36-416A-B379-FF893031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5403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FFD57D-BFB7-2640-824A-00B00559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82C78F-66E6-3F45-BCA3-FFF71D5D0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4CAB4A-D6E7-BE40-8A8C-087C4500586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371600" y="1280160"/>
            <a:ext cx="7315200" cy="3291840"/>
          </a:xfrm>
        </p:spPr>
        <p:txBody>
          <a:bodyPr/>
          <a:lstStyle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C06EC-2922-4513-919C-C970B9863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342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1371600" y="1280160"/>
            <a:ext cx="3474720" cy="329184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/>
            </a:lvl1pPr>
            <a:lvl2pPr marL="457200">
              <a:lnSpc>
                <a:spcPct val="100000"/>
              </a:lnSpc>
              <a:spcBef>
                <a:spcPts val="400"/>
              </a:spcBef>
              <a:defRPr sz="1600"/>
            </a:lvl2pPr>
            <a:lvl3pPr marL="685800">
              <a:lnSpc>
                <a:spcPct val="100000"/>
              </a:lnSpc>
              <a:spcBef>
                <a:spcPts val="400"/>
              </a:spcBef>
              <a:defRPr sz="1600"/>
            </a:lvl3pPr>
            <a:lvl4pPr marL="914400" indent="-228600">
              <a:lnSpc>
                <a:spcPct val="100000"/>
              </a:lnSpc>
              <a:spcBef>
                <a:spcPts val="400"/>
              </a:spcBef>
              <a:defRPr sz="16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212080" y="1280160"/>
            <a:ext cx="3474720" cy="329184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/>
            </a:lvl1pPr>
            <a:lvl2pPr marL="457200">
              <a:lnSpc>
                <a:spcPct val="100000"/>
              </a:lnSpc>
              <a:spcBef>
                <a:spcPts val="400"/>
              </a:spcBef>
              <a:defRPr sz="1600"/>
            </a:lvl2pPr>
            <a:lvl3pPr marL="685800">
              <a:lnSpc>
                <a:spcPct val="100000"/>
              </a:lnSpc>
              <a:spcBef>
                <a:spcPts val="400"/>
              </a:spcBef>
              <a:defRPr sz="1600"/>
            </a:lvl3pPr>
            <a:lvl4pPr marL="914400" indent="-228600">
              <a:lnSpc>
                <a:spcPct val="100000"/>
              </a:lnSpc>
              <a:spcBef>
                <a:spcPts val="400"/>
              </a:spcBef>
              <a:defRPr sz="16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0208B2-E4ED-DE46-9E66-9D7F8E50E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E3EB61-5EB5-AE48-ADF5-909A04DC3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13E98-D15A-432B-BE57-16412C52A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9011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71600" y="128016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1371600" y="1828800"/>
            <a:ext cx="3474720" cy="27432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212080" y="128016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212080" y="1828800"/>
            <a:ext cx="3474720" cy="27432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AA58ED-2BA7-1B47-B448-961A46246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4E9F8CA-C195-364C-A93E-DF7BFE429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B48813-EFED-4609-BBC0-ADBCF3FFB5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447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71598" y="1280160"/>
            <a:ext cx="4389120" cy="32918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943600" y="128016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1400" b="1" dirty="0" smtClean="0"/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943600" y="1828800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400" b="0"/>
            </a:lvl1pPr>
            <a:lvl2pPr marL="400050" indent="0">
              <a:spcBef>
                <a:spcPts val="500"/>
              </a:spcBef>
              <a:buFontTx/>
              <a:buNone/>
              <a:defRPr sz="1400"/>
            </a:lvl2pPr>
            <a:lvl3pPr marL="800100" indent="0">
              <a:spcBef>
                <a:spcPts val="500"/>
              </a:spcBef>
              <a:buFontTx/>
              <a:buNone/>
              <a:defRPr sz="1400"/>
            </a:lvl3pPr>
            <a:lvl4pPr marL="1143000" indent="0">
              <a:spcBef>
                <a:spcPts val="500"/>
              </a:spcBef>
              <a:buFontTx/>
              <a:buNone/>
              <a:defRPr sz="1400"/>
            </a:lvl4pPr>
            <a:lvl5pPr marL="1485900" indent="0">
              <a:spcBef>
                <a:spcPts val="500"/>
              </a:spcBef>
              <a:buFontTx/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16FB54-82F2-6D4F-8D36-0247F4CA3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4A76CF-2C3C-C644-AB2D-4306813AB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BF95B-CF1E-432E-9D1E-07609295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1369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71598" y="1280160"/>
            <a:ext cx="3291840" cy="32918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029200" y="1737360"/>
            <a:ext cx="3657600" cy="2834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400" b="0"/>
            </a:lvl1pPr>
            <a:lvl2pPr marL="400050" indent="0">
              <a:spcBef>
                <a:spcPts val="500"/>
              </a:spcBef>
              <a:buFontTx/>
              <a:buNone/>
              <a:defRPr sz="1400"/>
            </a:lvl2pPr>
            <a:lvl3pPr marL="800100" indent="0">
              <a:spcBef>
                <a:spcPts val="500"/>
              </a:spcBef>
              <a:buFontTx/>
              <a:buNone/>
              <a:defRPr sz="1400"/>
            </a:lvl3pPr>
            <a:lvl4pPr marL="1143000" indent="0">
              <a:spcBef>
                <a:spcPts val="500"/>
              </a:spcBef>
              <a:buFontTx/>
              <a:buNone/>
              <a:defRPr sz="1400"/>
            </a:lvl4pPr>
            <a:lvl5pPr marL="1485900" indent="0">
              <a:spcBef>
                <a:spcPts val="500"/>
              </a:spcBef>
              <a:buFontTx/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 bwMode="gray">
          <a:xfrm>
            <a:off x="5029200" y="1280160"/>
            <a:ext cx="3657600" cy="365760"/>
          </a:xfrm>
          <a:prstGeom prst="rect">
            <a:avLst/>
          </a:prstGeom>
        </p:spPr>
        <p:txBody>
          <a:bodyPr bIns="0" anchor="t" anchorCtr="0"/>
          <a:lstStyle>
            <a:lvl1pPr marL="0" indent="0">
              <a:spcBef>
                <a:spcPts val="1000"/>
              </a:spcBef>
              <a:buFontTx/>
              <a:buNone/>
              <a:defRPr sz="1400" b="1"/>
            </a:lvl1pPr>
            <a:lvl2pPr marL="400050" indent="0">
              <a:spcBef>
                <a:spcPts val="500"/>
              </a:spcBef>
              <a:buFontTx/>
              <a:buNone/>
              <a:defRPr sz="1400" b="1"/>
            </a:lvl2pPr>
            <a:lvl3pPr marL="800100" indent="0">
              <a:spcBef>
                <a:spcPts val="500"/>
              </a:spcBef>
              <a:buFontTx/>
              <a:buNone/>
              <a:defRPr sz="1400" b="1"/>
            </a:lvl3pPr>
            <a:lvl4pPr marL="1143000" indent="0">
              <a:spcBef>
                <a:spcPts val="500"/>
              </a:spcBef>
              <a:buFontTx/>
              <a:buNone/>
              <a:defRPr sz="1400" b="1"/>
            </a:lvl4pPr>
            <a:lvl5pPr marL="1485900" indent="0">
              <a:spcBef>
                <a:spcPts val="500"/>
              </a:spcBef>
              <a:buFontTx/>
              <a:buNone/>
              <a:defRPr sz="1400" b="1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4D5A6-156F-BB41-8B9D-A9006E54A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71AF5C-D2A2-124F-8426-5FBD04ED5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79E25-D740-4763-A3D2-CA86E14558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1058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C4806109-F4A3-D641-A480-FA626C80C4D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371600" y="4754880"/>
            <a:ext cx="7315200" cy="182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009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7" r:id="rId2"/>
    <p:sldLayoutId id="214748374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368871" y="889491"/>
            <a:ext cx="7785762" cy="274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6B975AE-7FE4-844C-B7AF-B5E67ECBF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1371600" y="1280160"/>
            <a:ext cx="73152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555911F2-5A73-CE48-A889-BEB18469545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371600" y="4663440"/>
            <a:ext cx="7315200" cy="182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accent1"/>
                </a:solidFill>
                <a:latin typeface="+mj-lt"/>
                <a:cs typeface="Arial" charset="0"/>
              </a:rPr>
              <a:t>Confidential &amp; Proprietary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A7F0A0A-BC8F-7349-AE3F-2EEE5AE9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F8B2D6-A02F-4530-9920-BFC780FC46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440" y="271325"/>
            <a:ext cx="1097280" cy="29700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9BEFB3B-FA6F-4546-8991-6EC6F9390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663440"/>
            <a:ext cx="914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29739603-0C7B-4D79-81AB-14F9F211B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4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2" r:id="rId10"/>
    <p:sldLayoutId id="2147483763" r:id="rId11"/>
    <p:sldLayoutId id="2147483764" r:id="rId12"/>
    <p:sldLayoutId id="2147483765" r:id="rId13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3"/>
        </a:buClr>
        <a:buChar char="•"/>
        <a:defRPr sz="1800" b="1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–"/>
        <a:defRPr sz="1600">
          <a:solidFill>
            <a:schemeClr val="tx2"/>
          </a:solidFill>
          <a:latin typeface="+mn-lt"/>
        </a:defRPr>
      </a:lvl2pPr>
      <a:lvl3pPr marL="6858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•"/>
        <a:defRPr sz="1600">
          <a:solidFill>
            <a:schemeClr val="tx2"/>
          </a:solidFill>
          <a:latin typeface="+mn-lt"/>
        </a:defRPr>
      </a:lvl3pPr>
      <a:lvl4pPr marL="9144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–"/>
        <a:defRPr sz="1600">
          <a:solidFill>
            <a:schemeClr val="tx2"/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4"/>
        </a:buClr>
        <a:buChar char="•"/>
        <a:defRPr sz="1400" b="0" i="1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isecurity.org/en/lates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currie.me/2014/11/13/inbox-googles-experiment-in-reinventing-emai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c/cyber-attack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685800" y="4099625"/>
            <a:ext cx="7315200" cy="201888"/>
          </a:xfrm>
        </p:spPr>
        <p:txBody>
          <a:bodyPr/>
          <a:lstStyle/>
          <a:p>
            <a:r>
              <a:rPr lang="en-US" dirty="0"/>
              <a:t>December 12, 2023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75937" y="1856042"/>
            <a:ext cx="8192125" cy="1192695"/>
          </a:xfrm>
        </p:spPr>
        <p:txBody>
          <a:bodyPr/>
          <a:lstStyle/>
          <a:p>
            <a:pPr algn="ctr"/>
            <a:r>
              <a:rPr lang="en-US" dirty="0"/>
              <a:t>Indiana Election Administrator's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32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E186-31C7-A088-B0F5-C4D76681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 Threats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C5281-209C-E13D-635C-384879345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can they do in election offices?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AC1A1-48D9-D1F0-D1A1-DEC03123E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5475"/>
            <a:ext cx="7315200" cy="3506525"/>
          </a:xfrm>
        </p:spPr>
        <p:txBody>
          <a:bodyPr/>
          <a:lstStyle/>
          <a:p>
            <a:r>
              <a:rPr lang="en-US" b="0" dirty="0"/>
              <a:t>Attempt to breach voting systems.</a:t>
            </a:r>
          </a:p>
          <a:p>
            <a:r>
              <a:rPr lang="en-US" b="0" dirty="0"/>
              <a:t>Steal sensitive data on voters from internal databases.</a:t>
            </a:r>
          </a:p>
          <a:p>
            <a:r>
              <a:rPr lang="en-US" b="0" dirty="0"/>
              <a:t>Use their access to let others into secured areas, bypassing controls that limit access to sensitive areas. </a:t>
            </a:r>
          </a:p>
          <a:p>
            <a:r>
              <a:rPr lang="en-US" b="0" dirty="0"/>
              <a:t>Attackers could use information stolen from election offices to further mis/dis-information narratives or sell it to others seeking access to systems.</a:t>
            </a:r>
          </a:p>
          <a:p>
            <a:r>
              <a:rPr lang="en-US" b="0" dirty="0"/>
              <a:t>Seek to damage and disrupt the electoral process.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48FA-62AA-24B9-7AF7-64A44FC0D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8758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CFAAC36-394A-4638-9619-8CA0C274B1B3}"/>
              </a:ext>
            </a:extLst>
          </p:cNvPr>
          <p:cNvSpPr txBox="1">
            <a:spLocks noChangeArrowheads="1"/>
          </p:cNvSpPr>
          <p:nvPr/>
        </p:nvSpPr>
        <p:spPr>
          <a:xfrm>
            <a:off x="1236908" y="431110"/>
            <a:ext cx="7483151" cy="72871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en-US" kern="0" dirty="0"/>
            </a:br>
            <a:endParaRPr lang="en-US" kern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B1A5C5F-F6D0-4479-8231-4E388B4ACD66}"/>
              </a:ext>
            </a:extLst>
          </p:cNvPr>
          <p:cNvSpPr txBox="1">
            <a:spLocks/>
          </p:cNvSpPr>
          <p:nvPr/>
        </p:nvSpPr>
        <p:spPr>
          <a:xfrm>
            <a:off x="914400" y="1095350"/>
            <a:ext cx="7315200" cy="177172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What can you do?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3671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B809CD-29BE-4513-BDAB-CDE823BD03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2080" y="1256665"/>
            <a:ext cx="3043156" cy="329247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28FDC0-26B0-4B2D-B626-2424858C2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734" y="1120140"/>
            <a:ext cx="2914652" cy="3291840"/>
          </a:xfrm>
        </p:spPr>
        <p:txBody>
          <a:bodyPr/>
          <a:lstStyle/>
          <a:p>
            <a:r>
              <a:rPr lang="en-US" dirty="0"/>
              <a:t>No single action gives complete protection</a:t>
            </a:r>
          </a:p>
          <a:p>
            <a:r>
              <a:rPr lang="en-US" dirty="0"/>
              <a:t>Layered approach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0A01B-A17F-4812-99FE-A008B16E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Defense-in-Depth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B589B-72D6-4EBC-B777-A072329A0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528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7321A-2BA0-927B-324A-14B5D58C1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8866C-4DDE-24CF-E475-E84CB789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1832"/>
            <a:ext cx="7136296" cy="42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2539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BE5906-7178-4EFE-8EE5-3B300FDE15E4}"/>
              </a:ext>
            </a:extLst>
          </p:cNvPr>
          <p:cNvSpPr/>
          <p:nvPr/>
        </p:nvSpPr>
        <p:spPr>
          <a:xfrm>
            <a:off x="4613283" y="1586299"/>
            <a:ext cx="3531257" cy="282604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D24D1-82F5-46D1-AF4A-D13314B61CA2}"/>
              </a:ext>
            </a:extLst>
          </p:cNvPr>
          <p:cNvSpPr txBox="1"/>
          <p:nvPr/>
        </p:nvSpPr>
        <p:spPr>
          <a:xfrm>
            <a:off x="871535" y="1611585"/>
            <a:ext cx="3265387" cy="7571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rgbClr val="003B5C"/>
                </a:solidFill>
                <a:latin typeface="+mn-lt"/>
              </a:rPr>
              <a:t>Content that put elections security topics into context for election officials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6D78690-2238-49E4-BB72-7B437DA83A16}"/>
              </a:ext>
            </a:extLst>
          </p:cNvPr>
          <p:cNvSpPr txBox="1">
            <a:spLocks/>
          </p:cNvSpPr>
          <p:nvPr/>
        </p:nvSpPr>
        <p:spPr>
          <a:xfrm>
            <a:off x="1363574" y="433277"/>
            <a:ext cx="73152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Communication for Election Officials</a:t>
            </a:r>
          </a:p>
          <a:p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585BA-B523-4629-AD02-DC469427D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89" y="2777209"/>
            <a:ext cx="1204480" cy="1311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21E52B-846A-4E1F-AED8-7BF8375FC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04" y="1131961"/>
            <a:ext cx="4069648" cy="33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E522FB8-5BC5-4571-AA9B-2A8493A0344E}"/>
              </a:ext>
            </a:extLst>
          </p:cNvPr>
          <p:cNvSpPr txBox="1">
            <a:spLocks/>
          </p:cNvSpPr>
          <p:nvPr/>
        </p:nvSpPr>
        <p:spPr>
          <a:xfrm>
            <a:off x="1386349" y="228599"/>
            <a:ext cx="7315200" cy="5486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Essential Guide to Election Security </a:t>
            </a:r>
          </a:p>
          <a:p>
            <a:endParaRPr lang="en-US" kern="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17A86E0-32CF-49EF-A629-70E1239C10B2}"/>
              </a:ext>
            </a:extLst>
          </p:cNvPr>
          <p:cNvSpPr txBox="1">
            <a:spLocks/>
          </p:cNvSpPr>
          <p:nvPr/>
        </p:nvSpPr>
        <p:spPr>
          <a:xfrm>
            <a:off x="995082" y="1062318"/>
            <a:ext cx="7590865" cy="258680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Replaces Handbook for Election Security</a:t>
            </a:r>
          </a:p>
          <a:p>
            <a:r>
              <a:rPr lang="en-US" b="0" kern="0" dirty="0"/>
              <a:t>Dynamic model to incorporate real-time updates</a:t>
            </a:r>
          </a:p>
          <a:p>
            <a:r>
              <a:rPr lang="en-US" b="0" kern="0" dirty="0"/>
              <a:t>Designed with election officials in mind</a:t>
            </a:r>
          </a:p>
          <a:p>
            <a:r>
              <a:rPr lang="en-US" b="0" kern="0" dirty="0"/>
              <a:t>Establishes a maturity model that can be applied to a wide range of election offices </a:t>
            </a:r>
          </a:p>
          <a:p>
            <a:pPr lvl="1"/>
            <a:r>
              <a:rPr lang="en-US" kern="0" dirty="0"/>
              <a:t>Guidance on best practices implementation that fits your needs</a:t>
            </a:r>
          </a:p>
          <a:p>
            <a:pPr marL="228600" lvl="1">
              <a:spcBef>
                <a:spcPts val="600"/>
              </a:spcBef>
              <a:buChar char="•"/>
            </a:pPr>
            <a:r>
              <a:rPr lang="en-US" sz="1800" kern="0" dirty="0"/>
              <a:t>Cisecurity.org – search for Essential Guide</a:t>
            </a:r>
          </a:p>
          <a:p>
            <a:pPr lvl="1"/>
            <a:r>
              <a:rPr lang="en-US" dirty="0">
                <a:hlinkClick r:id="rId3"/>
              </a:rPr>
              <a:t>https://docs.cisecurity.org/en/latest/index.html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69813FA3-283B-43F3-B0BC-65C83D4EF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07" y="3075829"/>
            <a:ext cx="1716737" cy="17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005372"/>
            <a:ext cx="6112501" cy="3761051"/>
          </a:xfrm>
        </p:spPr>
        <p:txBody>
          <a:bodyPr/>
          <a:lstStyle/>
          <a:p>
            <a:r>
              <a:rPr lang="en-US" b="0" dirty="0"/>
              <a:t>Intrusion detection system</a:t>
            </a:r>
          </a:p>
          <a:p>
            <a:pPr lvl="1"/>
            <a:r>
              <a:rPr lang="en-US" sz="1800" dirty="0"/>
              <a:t>Monitors traffic data as it flows across a network</a:t>
            </a:r>
          </a:p>
          <a:p>
            <a:pPr lvl="1"/>
            <a:r>
              <a:rPr lang="en-US" sz="1800" dirty="0"/>
              <a:t>Provides alerts for known cyber threats, helping to identify malicious cyber activity</a:t>
            </a:r>
          </a:p>
          <a:p>
            <a:pPr lvl="1"/>
            <a:r>
              <a:rPr lang="en-US" sz="1800" b="0" dirty="0"/>
              <a:t>Passively monitors traffic, does not block traffic and cannot negatively affect a member network or change the content</a:t>
            </a:r>
          </a:p>
          <a:p>
            <a:r>
              <a:rPr lang="en-US" b="0" dirty="0"/>
              <a:t>Technology was developed especially for state and local government organizations</a:t>
            </a:r>
          </a:p>
          <a:p>
            <a:r>
              <a:rPr lang="en-US" b="0" dirty="0"/>
              <a:t>The rapid updating of Albert sensors to look for emerging threats, as well as activity by known threat actors, significantly increases the cyber defenses of our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99696"/>
            <a:ext cx="7315200" cy="457200"/>
          </a:xfrm>
        </p:spPr>
        <p:txBody>
          <a:bodyPr/>
          <a:lstStyle/>
          <a:p>
            <a:r>
              <a:rPr lang="en-US" dirty="0"/>
              <a:t>Albert Sensors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31270" y="1365737"/>
            <a:ext cx="2767054" cy="32600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16A17A-84B6-4EFA-AE44-92209B0B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101" y="2035414"/>
            <a:ext cx="1659899" cy="10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7922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C6D956B-EE30-49D9-BC98-585FDB86F444}"/>
              </a:ext>
            </a:extLst>
          </p:cNvPr>
          <p:cNvSpPr txBox="1">
            <a:spLocks/>
          </p:cNvSpPr>
          <p:nvPr/>
        </p:nvSpPr>
        <p:spPr>
          <a:xfrm>
            <a:off x="1326122" y="202801"/>
            <a:ext cx="7768259" cy="3924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Malicious Domain Blocking and Reporting (MDBR)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8195768C-2B1C-4FC7-B229-5D8459042C7D}"/>
              </a:ext>
            </a:extLst>
          </p:cNvPr>
          <p:cNvSpPr/>
          <p:nvPr/>
        </p:nvSpPr>
        <p:spPr>
          <a:xfrm rot="10800000">
            <a:off x="5927399" y="3287464"/>
            <a:ext cx="2568340" cy="1319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3" y="0"/>
                </a:moveTo>
                <a:lnTo>
                  <a:pt x="21600" y="0"/>
                </a:lnTo>
                <a:lnTo>
                  <a:pt x="18487" y="21600"/>
                </a:lnTo>
                <a:lnTo>
                  <a:pt x="0" y="21600"/>
                </a:lnTo>
                <a:lnTo>
                  <a:pt x="3113" y="0"/>
                </a:lnTo>
                <a:close/>
              </a:path>
            </a:pathLst>
          </a:custGeom>
          <a:solidFill>
            <a:srgbClr val="74AA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solidFill>
                <a:prstClr val="black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7BC1A572-3878-477F-8D84-CFBA1C5EB51B}"/>
              </a:ext>
            </a:extLst>
          </p:cNvPr>
          <p:cNvSpPr/>
          <p:nvPr/>
        </p:nvSpPr>
        <p:spPr>
          <a:xfrm>
            <a:off x="763546" y="1138099"/>
            <a:ext cx="2565220" cy="1318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3" y="0"/>
                </a:moveTo>
                <a:lnTo>
                  <a:pt x="21600" y="0"/>
                </a:lnTo>
                <a:lnTo>
                  <a:pt x="18487" y="21600"/>
                </a:lnTo>
                <a:lnTo>
                  <a:pt x="0" y="21600"/>
                </a:lnTo>
                <a:lnTo>
                  <a:pt x="3113" y="0"/>
                </a:lnTo>
                <a:close/>
              </a:path>
            </a:pathLst>
          </a:custGeom>
          <a:solidFill>
            <a:srgbClr val="003B5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" name="Circle">
            <a:extLst>
              <a:ext uri="{FF2B5EF4-FFF2-40B4-BE49-F238E27FC236}">
                <a16:creationId xmlns:a16="http://schemas.microsoft.com/office/drawing/2014/main" id="{44C7A1F3-A247-4E4D-9EC8-F38C4613FEA2}"/>
              </a:ext>
            </a:extLst>
          </p:cNvPr>
          <p:cNvSpPr/>
          <p:nvPr/>
        </p:nvSpPr>
        <p:spPr>
          <a:xfrm>
            <a:off x="2996045" y="1407338"/>
            <a:ext cx="755545" cy="755546"/>
          </a:xfrm>
          <a:prstGeom prst="ellipse">
            <a:avLst/>
          </a:prstGeom>
          <a:solidFill>
            <a:srgbClr val="E3DED1"/>
          </a:solidFill>
          <a:ln w="38100" cap="flat">
            <a:solidFill>
              <a:srgbClr val="003B5C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84FEDF63-90E7-4BE3-9E5F-3F1B1DC69000}"/>
              </a:ext>
            </a:extLst>
          </p:cNvPr>
          <p:cNvSpPr/>
          <p:nvPr/>
        </p:nvSpPr>
        <p:spPr>
          <a:xfrm rot="10800000">
            <a:off x="8102379" y="3701550"/>
            <a:ext cx="755546" cy="755547"/>
          </a:xfrm>
          <a:prstGeom prst="ellipse">
            <a:avLst/>
          </a:prstGeom>
          <a:solidFill>
            <a:srgbClr val="E3DED1"/>
          </a:solidFill>
          <a:ln w="38100" cap="flat">
            <a:solidFill>
              <a:srgbClr val="74AA50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7DE91C18-C810-42F2-B480-232226CB18E1}"/>
              </a:ext>
            </a:extLst>
          </p:cNvPr>
          <p:cNvSpPr/>
          <p:nvPr/>
        </p:nvSpPr>
        <p:spPr>
          <a:xfrm>
            <a:off x="3303179" y="2304733"/>
            <a:ext cx="2530549" cy="1317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3" y="0"/>
                </a:moveTo>
                <a:lnTo>
                  <a:pt x="21600" y="0"/>
                </a:lnTo>
                <a:lnTo>
                  <a:pt x="18487" y="21600"/>
                </a:lnTo>
                <a:lnTo>
                  <a:pt x="0" y="21600"/>
                </a:lnTo>
                <a:lnTo>
                  <a:pt x="3113" y="0"/>
                </a:lnTo>
                <a:close/>
              </a:path>
            </a:pathLst>
          </a:custGeom>
          <a:solidFill>
            <a:srgbClr val="0086B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31AC2C97-1490-4674-A9CA-BFD1A1BF25ED}"/>
              </a:ext>
            </a:extLst>
          </p:cNvPr>
          <p:cNvSpPr/>
          <p:nvPr/>
        </p:nvSpPr>
        <p:spPr>
          <a:xfrm flipH="1">
            <a:off x="5418764" y="2612362"/>
            <a:ext cx="755546" cy="755546"/>
          </a:xfrm>
          <a:prstGeom prst="ellipse">
            <a:avLst/>
          </a:prstGeom>
          <a:solidFill>
            <a:srgbClr val="E3DED1"/>
          </a:solidFill>
          <a:ln w="38100" cap="flat">
            <a:solidFill>
              <a:srgbClr val="0086BF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198BF-51AC-40F5-A1E1-0A1C5EA1E934}"/>
              </a:ext>
            </a:extLst>
          </p:cNvPr>
          <p:cNvSpPr txBox="1"/>
          <p:nvPr/>
        </p:nvSpPr>
        <p:spPr>
          <a:xfrm>
            <a:off x="1179873" y="1139616"/>
            <a:ext cx="17251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Security Focused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DNS service: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0C5DB69-97C9-4C97-B459-3164A2B421A7}"/>
              </a:ext>
            </a:extLst>
          </p:cNvPr>
          <p:cNvSpPr txBox="1">
            <a:spLocks/>
          </p:cNvSpPr>
          <p:nvPr/>
        </p:nvSpPr>
        <p:spPr>
          <a:xfrm>
            <a:off x="1211350" y="1640882"/>
            <a:ext cx="1742504" cy="773289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prstClr val="white"/>
                </a:solidFill>
                <a:latin typeface="Arial"/>
                <a:ea typeface="Lato Light" panose="020F0502020204030203" pitchFamily="34" charset="0"/>
                <a:cs typeface="Mukta ExtraLight" panose="020B0000000000000000" pitchFamily="34" charset="77"/>
              </a:rPr>
              <a:t>Blocks malicious domain requests before a connection is even established!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73DD2B8-D096-4DB8-9C97-B94CA05EFDEB}"/>
              </a:ext>
            </a:extLst>
          </p:cNvPr>
          <p:cNvSpPr txBox="1">
            <a:spLocks/>
          </p:cNvSpPr>
          <p:nvPr/>
        </p:nvSpPr>
        <p:spPr>
          <a:xfrm>
            <a:off x="3811233" y="2984127"/>
            <a:ext cx="1738960" cy="403957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prstClr val="white"/>
                </a:solidFill>
                <a:latin typeface="Arial"/>
                <a:ea typeface="Lato Light" panose="020F0502020204030203" pitchFamily="34" charset="0"/>
                <a:cs typeface="Mukta ExtraLight" panose="020B0000000000000000" pitchFamily="34" charset="77"/>
              </a:rPr>
              <a:t>No new hardware or software required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B3928-FB72-430E-9BC0-2B2ED0F0BBFF}"/>
              </a:ext>
            </a:extLst>
          </p:cNvPr>
          <p:cNvSpPr txBox="1"/>
          <p:nvPr/>
        </p:nvSpPr>
        <p:spPr>
          <a:xfrm>
            <a:off x="6307038" y="3312198"/>
            <a:ext cx="193193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Helps limit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infections </a:t>
            </a:r>
            <a:r>
              <a:rPr lang="en-US" sz="1400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related to</a:t>
            </a:r>
            <a:r>
              <a:rPr lang="en-US" sz="1400" b="1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: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43F9DA3-B78A-4EC0-801F-58481C0EB99E}"/>
              </a:ext>
            </a:extLst>
          </p:cNvPr>
          <p:cNvSpPr txBox="1">
            <a:spLocks/>
          </p:cNvSpPr>
          <p:nvPr/>
        </p:nvSpPr>
        <p:spPr>
          <a:xfrm>
            <a:off x="6341785" y="3848906"/>
            <a:ext cx="2274132" cy="709681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Arial"/>
                <a:ea typeface="Lato Light" panose="020F0502020204030203" pitchFamily="34" charset="0"/>
                <a:cs typeface="Mukta ExtraLight" panose="020B0000000000000000" pitchFamily="34" charset="77"/>
              </a:rPr>
              <a:t>Known Malware</a:t>
            </a:r>
          </a:p>
          <a:p>
            <a:pPr marL="285750" indent="-285750" algn="l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Arial"/>
                <a:ea typeface="Lato Light" panose="020F0502020204030203" pitchFamily="34" charset="0"/>
                <a:cs typeface="Mukta ExtraLight" panose="020B0000000000000000" pitchFamily="34" charset="77"/>
              </a:rPr>
              <a:t>Ransomware</a:t>
            </a:r>
          </a:p>
          <a:p>
            <a:pPr marL="285750" indent="-285750" algn="l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Arial"/>
                <a:ea typeface="Lato Light" panose="020F0502020204030203" pitchFamily="34" charset="0"/>
                <a:cs typeface="Mukta ExtraLight" panose="020B0000000000000000" pitchFamily="34" charset="77"/>
              </a:rPr>
              <a:t>Phishing</a:t>
            </a:r>
          </a:p>
          <a:p>
            <a:pPr marL="285750" indent="-285750" algn="l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Arial"/>
                <a:ea typeface="Lato Light" panose="020F0502020204030203" pitchFamily="34" charset="0"/>
                <a:cs typeface="Mukta ExtraLight" panose="020B0000000000000000" pitchFamily="34" charset="77"/>
              </a:rPr>
              <a:t>Other cyber threats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B6D389-B805-4C99-9A7D-EE3DA5D8D7FC}"/>
              </a:ext>
            </a:extLst>
          </p:cNvPr>
          <p:cNvGrpSpPr/>
          <p:nvPr/>
        </p:nvGrpSpPr>
        <p:grpSpPr>
          <a:xfrm>
            <a:off x="3145458" y="1574719"/>
            <a:ext cx="467610" cy="452557"/>
            <a:chOff x="4905376" y="1371600"/>
            <a:chExt cx="315913" cy="317500"/>
          </a:xfrm>
          <a:solidFill>
            <a:srgbClr val="003B5C"/>
          </a:solidFill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F6A7C56-BA6B-4FFB-854E-674A824C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1455737"/>
              <a:ext cx="150813" cy="149225"/>
            </a:xfrm>
            <a:custGeom>
              <a:avLst/>
              <a:gdLst>
                <a:gd name="T0" fmla="*/ 3 w 102"/>
                <a:gd name="T1" fmla="*/ 99 h 101"/>
                <a:gd name="T2" fmla="*/ 7 w 102"/>
                <a:gd name="T3" fmla="*/ 101 h 101"/>
                <a:gd name="T4" fmla="*/ 12 w 102"/>
                <a:gd name="T5" fmla="*/ 99 h 101"/>
                <a:gd name="T6" fmla="*/ 51 w 102"/>
                <a:gd name="T7" fmla="*/ 60 h 101"/>
                <a:gd name="T8" fmla="*/ 90 w 102"/>
                <a:gd name="T9" fmla="*/ 99 h 101"/>
                <a:gd name="T10" fmla="*/ 95 w 102"/>
                <a:gd name="T11" fmla="*/ 101 h 101"/>
                <a:gd name="T12" fmla="*/ 99 w 102"/>
                <a:gd name="T13" fmla="*/ 99 h 101"/>
                <a:gd name="T14" fmla="*/ 99 w 102"/>
                <a:gd name="T15" fmla="*/ 89 h 101"/>
                <a:gd name="T16" fmla="*/ 61 w 102"/>
                <a:gd name="T17" fmla="*/ 51 h 101"/>
                <a:gd name="T18" fmla="*/ 99 w 102"/>
                <a:gd name="T19" fmla="*/ 12 h 101"/>
                <a:gd name="T20" fmla="*/ 99 w 102"/>
                <a:gd name="T21" fmla="*/ 2 h 101"/>
                <a:gd name="T22" fmla="*/ 90 w 102"/>
                <a:gd name="T23" fmla="*/ 2 h 101"/>
                <a:gd name="T24" fmla="*/ 51 w 102"/>
                <a:gd name="T25" fmla="*/ 41 h 101"/>
                <a:gd name="T26" fmla="*/ 12 w 102"/>
                <a:gd name="T27" fmla="*/ 2 h 101"/>
                <a:gd name="T28" fmla="*/ 3 w 102"/>
                <a:gd name="T29" fmla="*/ 2 h 101"/>
                <a:gd name="T30" fmla="*/ 3 w 102"/>
                <a:gd name="T31" fmla="*/ 12 h 101"/>
                <a:gd name="T32" fmla="*/ 42 w 102"/>
                <a:gd name="T33" fmla="*/ 51 h 101"/>
                <a:gd name="T34" fmla="*/ 3 w 102"/>
                <a:gd name="T35" fmla="*/ 89 h 101"/>
                <a:gd name="T36" fmla="*/ 3 w 102"/>
                <a:gd name="T3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1">
                  <a:moveTo>
                    <a:pt x="3" y="99"/>
                  </a:moveTo>
                  <a:cubicBezTo>
                    <a:pt x="4" y="100"/>
                    <a:pt x="6" y="101"/>
                    <a:pt x="7" y="101"/>
                  </a:cubicBezTo>
                  <a:cubicBezTo>
                    <a:pt x="9" y="101"/>
                    <a:pt x="11" y="100"/>
                    <a:pt x="12" y="99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1" y="100"/>
                    <a:pt x="93" y="101"/>
                    <a:pt x="95" y="101"/>
                  </a:cubicBezTo>
                  <a:cubicBezTo>
                    <a:pt x="96" y="101"/>
                    <a:pt x="98" y="100"/>
                    <a:pt x="99" y="99"/>
                  </a:cubicBezTo>
                  <a:cubicBezTo>
                    <a:pt x="102" y="96"/>
                    <a:pt x="102" y="92"/>
                    <a:pt x="99" y="8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2" y="9"/>
                    <a:pt x="102" y="5"/>
                    <a:pt x="99" y="2"/>
                  </a:cubicBezTo>
                  <a:cubicBezTo>
                    <a:pt x="97" y="0"/>
                    <a:pt x="93" y="0"/>
                    <a:pt x="90" y="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5" y="0"/>
                    <a:pt x="3" y="2"/>
                  </a:cubicBezTo>
                  <a:cubicBezTo>
                    <a:pt x="0" y="5"/>
                    <a:pt x="0" y="9"/>
                    <a:pt x="3" y="1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0" y="92"/>
                    <a:pt x="0" y="96"/>
                    <a:pt x="3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0D660B3-8831-470A-86BD-92CF43064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376" y="1371600"/>
              <a:ext cx="315913" cy="317500"/>
            </a:xfrm>
            <a:custGeom>
              <a:avLst/>
              <a:gdLst>
                <a:gd name="T0" fmla="*/ 107 w 214"/>
                <a:gd name="T1" fmla="*/ 215 h 215"/>
                <a:gd name="T2" fmla="*/ 183 w 214"/>
                <a:gd name="T3" fmla="*/ 183 h 215"/>
                <a:gd name="T4" fmla="*/ 214 w 214"/>
                <a:gd name="T5" fmla="*/ 108 h 215"/>
                <a:gd name="T6" fmla="*/ 183 w 214"/>
                <a:gd name="T7" fmla="*/ 32 h 215"/>
                <a:gd name="T8" fmla="*/ 107 w 214"/>
                <a:gd name="T9" fmla="*/ 0 h 215"/>
                <a:gd name="T10" fmla="*/ 31 w 214"/>
                <a:gd name="T11" fmla="*/ 32 h 215"/>
                <a:gd name="T12" fmla="*/ 0 w 214"/>
                <a:gd name="T13" fmla="*/ 108 h 215"/>
                <a:gd name="T14" fmla="*/ 31 w 214"/>
                <a:gd name="T15" fmla="*/ 183 h 215"/>
                <a:gd name="T16" fmla="*/ 107 w 214"/>
                <a:gd name="T17" fmla="*/ 215 h 215"/>
                <a:gd name="T18" fmla="*/ 41 w 214"/>
                <a:gd name="T19" fmla="*/ 41 h 215"/>
                <a:gd name="T20" fmla="*/ 107 w 214"/>
                <a:gd name="T21" fmla="*/ 14 h 215"/>
                <a:gd name="T22" fmla="*/ 173 w 214"/>
                <a:gd name="T23" fmla="*/ 41 h 215"/>
                <a:gd name="T24" fmla="*/ 201 w 214"/>
                <a:gd name="T25" fmla="*/ 108 h 215"/>
                <a:gd name="T26" fmla="*/ 173 w 214"/>
                <a:gd name="T27" fmla="*/ 174 h 215"/>
                <a:gd name="T28" fmla="*/ 107 w 214"/>
                <a:gd name="T29" fmla="*/ 202 h 215"/>
                <a:gd name="T30" fmla="*/ 41 w 214"/>
                <a:gd name="T31" fmla="*/ 174 h 215"/>
                <a:gd name="T32" fmla="*/ 13 w 214"/>
                <a:gd name="T33" fmla="*/ 108 h 215"/>
                <a:gd name="T34" fmla="*/ 41 w 214"/>
                <a:gd name="T35" fmla="*/ 4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" h="215">
                  <a:moveTo>
                    <a:pt x="107" y="215"/>
                  </a:moveTo>
                  <a:cubicBezTo>
                    <a:pt x="136" y="215"/>
                    <a:pt x="163" y="204"/>
                    <a:pt x="183" y="183"/>
                  </a:cubicBezTo>
                  <a:cubicBezTo>
                    <a:pt x="203" y="163"/>
                    <a:pt x="214" y="136"/>
                    <a:pt x="214" y="108"/>
                  </a:cubicBezTo>
                  <a:cubicBezTo>
                    <a:pt x="214" y="79"/>
                    <a:pt x="203" y="52"/>
                    <a:pt x="183" y="32"/>
                  </a:cubicBezTo>
                  <a:cubicBezTo>
                    <a:pt x="163" y="11"/>
                    <a:pt x="136" y="0"/>
                    <a:pt x="107" y="0"/>
                  </a:cubicBezTo>
                  <a:cubicBezTo>
                    <a:pt x="78" y="0"/>
                    <a:pt x="51" y="11"/>
                    <a:pt x="31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6"/>
                    <a:pt x="11" y="163"/>
                    <a:pt x="31" y="183"/>
                  </a:cubicBezTo>
                  <a:cubicBezTo>
                    <a:pt x="51" y="204"/>
                    <a:pt x="78" y="215"/>
                    <a:pt x="107" y="215"/>
                  </a:cubicBezTo>
                  <a:close/>
                  <a:moveTo>
                    <a:pt x="41" y="41"/>
                  </a:moveTo>
                  <a:cubicBezTo>
                    <a:pt x="58" y="23"/>
                    <a:pt x="82" y="14"/>
                    <a:pt x="107" y="14"/>
                  </a:cubicBezTo>
                  <a:cubicBezTo>
                    <a:pt x="132" y="14"/>
                    <a:pt x="156" y="23"/>
                    <a:pt x="173" y="41"/>
                  </a:cubicBezTo>
                  <a:cubicBezTo>
                    <a:pt x="191" y="59"/>
                    <a:pt x="201" y="83"/>
                    <a:pt x="201" y="108"/>
                  </a:cubicBezTo>
                  <a:cubicBezTo>
                    <a:pt x="201" y="133"/>
                    <a:pt x="191" y="156"/>
                    <a:pt x="173" y="174"/>
                  </a:cubicBezTo>
                  <a:cubicBezTo>
                    <a:pt x="156" y="192"/>
                    <a:pt x="132" y="202"/>
                    <a:pt x="107" y="202"/>
                  </a:cubicBezTo>
                  <a:cubicBezTo>
                    <a:pt x="82" y="202"/>
                    <a:pt x="58" y="192"/>
                    <a:pt x="41" y="174"/>
                  </a:cubicBezTo>
                  <a:cubicBezTo>
                    <a:pt x="23" y="156"/>
                    <a:pt x="13" y="133"/>
                    <a:pt x="13" y="108"/>
                  </a:cubicBezTo>
                  <a:cubicBezTo>
                    <a:pt x="13" y="83"/>
                    <a:pt x="23" y="59"/>
                    <a:pt x="4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Freeform 222">
            <a:extLst>
              <a:ext uri="{FF2B5EF4-FFF2-40B4-BE49-F238E27FC236}">
                <a16:creationId xmlns:a16="http://schemas.microsoft.com/office/drawing/2014/main" id="{9D42C972-38E7-4BA8-AF63-7CFC5C746D68}"/>
              </a:ext>
            </a:extLst>
          </p:cNvPr>
          <p:cNvSpPr>
            <a:spLocks noEditPoints="1"/>
          </p:cNvSpPr>
          <p:nvPr/>
        </p:nvSpPr>
        <p:spPr bwMode="auto">
          <a:xfrm>
            <a:off x="5624034" y="2810644"/>
            <a:ext cx="351465" cy="357859"/>
          </a:xfrm>
          <a:custGeom>
            <a:avLst/>
            <a:gdLst>
              <a:gd name="T0" fmla="*/ 143 w 215"/>
              <a:gd name="T1" fmla="*/ 110 h 202"/>
              <a:gd name="T2" fmla="*/ 127 w 215"/>
              <a:gd name="T3" fmla="*/ 105 h 202"/>
              <a:gd name="T4" fmla="*/ 161 w 215"/>
              <a:gd name="T5" fmla="*/ 81 h 202"/>
              <a:gd name="T6" fmla="*/ 198 w 215"/>
              <a:gd name="T7" fmla="*/ 28 h 202"/>
              <a:gd name="T8" fmla="*/ 169 w 215"/>
              <a:gd name="T9" fmla="*/ 39 h 202"/>
              <a:gd name="T10" fmla="*/ 174 w 215"/>
              <a:gd name="T11" fmla="*/ 10 h 202"/>
              <a:gd name="T12" fmla="*/ 168 w 215"/>
              <a:gd name="T13" fmla="*/ 1 h 202"/>
              <a:gd name="T14" fmla="*/ 121 w 215"/>
              <a:gd name="T15" fmla="*/ 51 h 202"/>
              <a:gd name="T16" fmla="*/ 60 w 215"/>
              <a:gd name="T17" fmla="*/ 37 h 202"/>
              <a:gd name="T18" fmla="*/ 67 w 215"/>
              <a:gd name="T19" fmla="*/ 27 h 202"/>
              <a:gd name="T20" fmla="*/ 30 w 215"/>
              <a:gd name="T21" fmla="*/ 2 h 202"/>
              <a:gd name="T22" fmla="*/ 15 w 215"/>
              <a:gd name="T23" fmla="*/ 9 h 202"/>
              <a:gd name="T24" fmla="*/ 35 w 215"/>
              <a:gd name="T25" fmla="*/ 51 h 202"/>
              <a:gd name="T26" fmla="*/ 40 w 215"/>
              <a:gd name="T27" fmla="*/ 54 h 202"/>
              <a:gd name="T28" fmla="*/ 50 w 215"/>
              <a:gd name="T29" fmla="*/ 47 h 202"/>
              <a:gd name="T30" fmla="*/ 9 w 215"/>
              <a:gd name="T31" fmla="*/ 164 h 202"/>
              <a:gd name="T32" fmla="*/ 0 w 215"/>
              <a:gd name="T33" fmla="*/ 186 h 202"/>
              <a:gd name="T34" fmla="*/ 9 w 215"/>
              <a:gd name="T35" fmla="*/ 200 h 202"/>
              <a:gd name="T36" fmla="*/ 16 w 215"/>
              <a:gd name="T37" fmla="*/ 201 h 202"/>
              <a:gd name="T38" fmla="*/ 38 w 215"/>
              <a:gd name="T39" fmla="*/ 193 h 202"/>
              <a:gd name="T40" fmla="*/ 128 w 215"/>
              <a:gd name="T41" fmla="*/ 125 h 202"/>
              <a:gd name="T42" fmla="*/ 123 w 215"/>
              <a:gd name="T43" fmla="*/ 139 h 202"/>
              <a:gd name="T44" fmla="*/ 188 w 215"/>
              <a:gd name="T45" fmla="*/ 202 h 202"/>
              <a:gd name="T46" fmla="*/ 213 w 215"/>
              <a:gd name="T47" fmla="*/ 180 h 202"/>
              <a:gd name="T48" fmla="*/ 152 w 215"/>
              <a:gd name="T49" fmla="*/ 110 h 202"/>
              <a:gd name="T50" fmla="*/ 30 w 215"/>
              <a:gd name="T51" fmla="*/ 17 h 202"/>
              <a:gd name="T52" fmla="*/ 42 w 215"/>
              <a:gd name="T53" fmla="*/ 37 h 202"/>
              <a:gd name="T54" fmla="*/ 15 w 215"/>
              <a:gd name="T55" fmla="*/ 187 h 202"/>
              <a:gd name="T56" fmla="*/ 19 w 215"/>
              <a:gd name="T57" fmla="*/ 172 h 202"/>
              <a:gd name="T58" fmla="*/ 134 w 215"/>
              <a:gd name="T59" fmla="*/ 54 h 202"/>
              <a:gd name="T60" fmla="*/ 157 w 215"/>
              <a:gd name="T61" fmla="*/ 15 h 202"/>
              <a:gd name="T62" fmla="*/ 150 w 215"/>
              <a:gd name="T63" fmla="*/ 39 h 202"/>
              <a:gd name="T64" fmla="*/ 171 w 215"/>
              <a:gd name="T65" fmla="*/ 54 h 202"/>
              <a:gd name="T66" fmla="*/ 161 w 215"/>
              <a:gd name="T67" fmla="*/ 68 h 202"/>
              <a:gd name="T68" fmla="*/ 143 w 215"/>
              <a:gd name="T69" fmla="*/ 70 h 202"/>
              <a:gd name="T70" fmla="*/ 188 w 215"/>
              <a:gd name="T71" fmla="*/ 186 h 202"/>
              <a:gd name="T72" fmla="*/ 148 w 215"/>
              <a:gd name="T73" fmla="*/ 124 h 202"/>
              <a:gd name="T74" fmla="*/ 188 w 215"/>
              <a:gd name="T75" fmla="*/ 18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5" h="202">
                <a:moveTo>
                  <a:pt x="152" y="110"/>
                </a:moveTo>
                <a:cubicBezTo>
                  <a:pt x="150" y="107"/>
                  <a:pt x="146" y="107"/>
                  <a:pt x="143" y="110"/>
                </a:cubicBezTo>
                <a:cubicBezTo>
                  <a:pt x="138" y="115"/>
                  <a:pt x="138" y="115"/>
                  <a:pt x="138" y="115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50" y="81"/>
                  <a:pt x="150" y="81"/>
                  <a:pt x="150" y="81"/>
                </a:cubicBezTo>
                <a:cubicBezTo>
                  <a:pt x="161" y="81"/>
                  <a:pt x="161" y="81"/>
                  <a:pt x="161" y="81"/>
                </a:cubicBezTo>
                <a:cubicBezTo>
                  <a:pt x="187" y="81"/>
                  <a:pt x="201" y="65"/>
                  <a:pt x="201" y="34"/>
                </a:cubicBezTo>
                <a:cubicBezTo>
                  <a:pt x="201" y="32"/>
                  <a:pt x="200" y="30"/>
                  <a:pt x="198" y="28"/>
                </a:cubicBezTo>
                <a:cubicBezTo>
                  <a:pt x="196" y="27"/>
                  <a:pt x="194" y="27"/>
                  <a:pt x="192" y="28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5" y="8"/>
                  <a:pt x="175" y="6"/>
                  <a:pt x="174" y="4"/>
                </a:cubicBezTo>
                <a:cubicBezTo>
                  <a:pt x="172" y="2"/>
                  <a:pt x="170" y="1"/>
                  <a:pt x="168" y="1"/>
                </a:cubicBezTo>
                <a:cubicBezTo>
                  <a:pt x="137" y="1"/>
                  <a:pt x="121" y="14"/>
                  <a:pt x="121" y="4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97" y="75"/>
                  <a:pt x="97" y="75"/>
                  <a:pt x="97" y="75"/>
                </a:cubicBezTo>
                <a:cubicBezTo>
                  <a:pt x="60" y="37"/>
                  <a:pt x="60" y="37"/>
                  <a:pt x="60" y="37"/>
                </a:cubicBezTo>
                <a:cubicBezTo>
                  <a:pt x="65" y="32"/>
                  <a:pt x="65" y="32"/>
                  <a:pt x="65" y="32"/>
                </a:cubicBezTo>
                <a:cubicBezTo>
                  <a:pt x="67" y="31"/>
                  <a:pt x="67" y="29"/>
                  <a:pt x="67" y="27"/>
                </a:cubicBezTo>
                <a:cubicBezTo>
                  <a:pt x="67" y="25"/>
                  <a:pt x="66" y="23"/>
                  <a:pt x="64" y="22"/>
                </a:cubicBezTo>
                <a:cubicBezTo>
                  <a:pt x="30" y="2"/>
                  <a:pt x="30" y="2"/>
                  <a:pt x="30" y="2"/>
                </a:cubicBezTo>
                <a:cubicBezTo>
                  <a:pt x="28" y="0"/>
                  <a:pt x="24" y="0"/>
                  <a:pt x="22" y="3"/>
                </a:cubicBezTo>
                <a:cubicBezTo>
                  <a:pt x="15" y="9"/>
                  <a:pt x="15" y="9"/>
                  <a:pt x="15" y="9"/>
                </a:cubicBezTo>
                <a:cubicBezTo>
                  <a:pt x="13" y="11"/>
                  <a:pt x="13" y="15"/>
                  <a:pt x="14" y="17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3"/>
                  <a:pt x="37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2" y="54"/>
                  <a:pt x="44" y="54"/>
                  <a:pt x="45" y="52"/>
                </a:cubicBezTo>
                <a:cubicBezTo>
                  <a:pt x="50" y="47"/>
                  <a:pt x="50" y="47"/>
                  <a:pt x="50" y="47"/>
                </a:cubicBezTo>
                <a:cubicBezTo>
                  <a:pt x="88" y="84"/>
                  <a:pt x="88" y="84"/>
                  <a:pt x="88" y="84"/>
                </a:cubicBezTo>
                <a:cubicBezTo>
                  <a:pt x="9" y="164"/>
                  <a:pt x="9" y="164"/>
                  <a:pt x="9" y="164"/>
                </a:cubicBezTo>
                <a:cubicBezTo>
                  <a:pt x="8" y="164"/>
                  <a:pt x="7" y="165"/>
                  <a:pt x="7" y="16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9"/>
                  <a:pt x="0" y="191"/>
                  <a:pt x="2" y="193"/>
                </a:cubicBezTo>
                <a:cubicBezTo>
                  <a:pt x="9" y="200"/>
                  <a:pt x="9" y="200"/>
                  <a:pt x="9" y="200"/>
                </a:cubicBezTo>
                <a:cubicBezTo>
                  <a:pt x="10" y="201"/>
                  <a:pt x="12" y="202"/>
                  <a:pt x="14" y="202"/>
                </a:cubicBezTo>
                <a:cubicBezTo>
                  <a:pt x="14" y="202"/>
                  <a:pt x="15" y="202"/>
                  <a:pt x="16" y="201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7" y="194"/>
                  <a:pt x="38" y="194"/>
                  <a:pt x="38" y="193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20" y="133"/>
                  <a:pt x="120" y="137"/>
                  <a:pt x="123" y="139"/>
                </a:cubicBezTo>
                <a:cubicBezTo>
                  <a:pt x="183" y="200"/>
                  <a:pt x="183" y="200"/>
                  <a:pt x="183" y="200"/>
                </a:cubicBezTo>
                <a:cubicBezTo>
                  <a:pt x="184" y="201"/>
                  <a:pt x="186" y="202"/>
                  <a:pt x="188" y="202"/>
                </a:cubicBezTo>
                <a:cubicBezTo>
                  <a:pt x="190" y="202"/>
                  <a:pt x="191" y="201"/>
                  <a:pt x="193" y="20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5" y="177"/>
                  <a:pt x="215" y="173"/>
                  <a:pt x="213" y="170"/>
                </a:cubicBezTo>
                <a:lnTo>
                  <a:pt x="152" y="110"/>
                </a:lnTo>
                <a:close/>
                <a:moveTo>
                  <a:pt x="42" y="37"/>
                </a:moveTo>
                <a:cubicBezTo>
                  <a:pt x="30" y="17"/>
                  <a:pt x="30" y="17"/>
                  <a:pt x="30" y="17"/>
                </a:cubicBezTo>
                <a:cubicBezTo>
                  <a:pt x="50" y="29"/>
                  <a:pt x="50" y="29"/>
                  <a:pt x="50" y="29"/>
                </a:cubicBezTo>
                <a:lnTo>
                  <a:pt x="42" y="37"/>
                </a:lnTo>
                <a:close/>
                <a:moveTo>
                  <a:pt x="30" y="183"/>
                </a:moveTo>
                <a:cubicBezTo>
                  <a:pt x="15" y="187"/>
                  <a:pt x="15" y="187"/>
                  <a:pt x="15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9" y="172"/>
                  <a:pt x="19" y="172"/>
                  <a:pt x="19" y="172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4" y="58"/>
                  <a:pt x="134" y="56"/>
                  <a:pt x="134" y="54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29"/>
                  <a:pt x="137" y="18"/>
                  <a:pt x="157" y="15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7" y="34"/>
                  <a:pt x="148" y="37"/>
                  <a:pt x="150" y="39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5" y="54"/>
                  <a:pt x="168" y="55"/>
                  <a:pt x="171" y="54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84" y="65"/>
                  <a:pt x="172" y="68"/>
                  <a:pt x="161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6" y="68"/>
                  <a:pt x="144" y="68"/>
                  <a:pt x="143" y="70"/>
                </a:cubicBezTo>
                <a:lnTo>
                  <a:pt x="30" y="183"/>
                </a:lnTo>
                <a:close/>
                <a:moveTo>
                  <a:pt x="188" y="186"/>
                </a:moveTo>
                <a:cubicBezTo>
                  <a:pt x="137" y="135"/>
                  <a:pt x="137" y="135"/>
                  <a:pt x="137" y="135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99" y="175"/>
                  <a:pt x="199" y="175"/>
                  <a:pt x="199" y="175"/>
                </a:cubicBezTo>
                <a:lnTo>
                  <a:pt x="188" y="186"/>
                </a:lnTo>
                <a:close/>
              </a:path>
            </a:pathLst>
          </a:custGeom>
          <a:solidFill>
            <a:srgbClr val="0086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5AD69A-B662-4C25-8526-6EFB3B655A65}"/>
              </a:ext>
            </a:extLst>
          </p:cNvPr>
          <p:cNvGrpSpPr/>
          <p:nvPr/>
        </p:nvGrpSpPr>
        <p:grpSpPr>
          <a:xfrm>
            <a:off x="8320906" y="3852958"/>
            <a:ext cx="341092" cy="421325"/>
            <a:chOff x="3954464" y="2352675"/>
            <a:chExt cx="257175" cy="317500"/>
          </a:xfrm>
          <a:solidFill>
            <a:srgbClr val="74AA50"/>
          </a:solidFill>
        </p:grpSpPr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757CD977-DA48-4E9B-B232-FA0CE2844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464" y="2352675"/>
              <a:ext cx="257175" cy="317500"/>
            </a:xfrm>
            <a:custGeom>
              <a:avLst/>
              <a:gdLst>
                <a:gd name="T0" fmla="*/ 26 w 174"/>
                <a:gd name="T1" fmla="*/ 61 h 215"/>
                <a:gd name="T2" fmla="*/ 26 w 174"/>
                <a:gd name="T3" fmla="*/ 108 h 215"/>
                <a:gd name="T4" fmla="*/ 6 w 174"/>
                <a:gd name="T5" fmla="*/ 108 h 215"/>
                <a:gd name="T6" fmla="*/ 0 w 174"/>
                <a:gd name="T7" fmla="*/ 115 h 215"/>
                <a:gd name="T8" fmla="*/ 0 w 174"/>
                <a:gd name="T9" fmla="*/ 208 h 215"/>
                <a:gd name="T10" fmla="*/ 6 w 174"/>
                <a:gd name="T11" fmla="*/ 215 h 215"/>
                <a:gd name="T12" fmla="*/ 167 w 174"/>
                <a:gd name="T13" fmla="*/ 215 h 215"/>
                <a:gd name="T14" fmla="*/ 174 w 174"/>
                <a:gd name="T15" fmla="*/ 208 h 215"/>
                <a:gd name="T16" fmla="*/ 174 w 174"/>
                <a:gd name="T17" fmla="*/ 115 h 215"/>
                <a:gd name="T18" fmla="*/ 167 w 174"/>
                <a:gd name="T19" fmla="*/ 108 h 215"/>
                <a:gd name="T20" fmla="*/ 147 w 174"/>
                <a:gd name="T21" fmla="*/ 108 h 215"/>
                <a:gd name="T22" fmla="*/ 147 w 174"/>
                <a:gd name="T23" fmla="*/ 61 h 215"/>
                <a:gd name="T24" fmla="*/ 87 w 174"/>
                <a:gd name="T25" fmla="*/ 0 h 215"/>
                <a:gd name="T26" fmla="*/ 26 w 174"/>
                <a:gd name="T27" fmla="*/ 61 h 215"/>
                <a:gd name="T28" fmla="*/ 161 w 174"/>
                <a:gd name="T29" fmla="*/ 202 h 215"/>
                <a:gd name="T30" fmla="*/ 13 w 174"/>
                <a:gd name="T31" fmla="*/ 202 h 215"/>
                <a:gd name="T32" fmla="*/ 13 w 174"/>
                <a:gd name="T33" fmla="*/ 121 h 215"/>
                <a:gd name="T34" fmla="*/ 161 w 174"/>
                <a:gd name="T35" fmla="*/ 121 h 215"/>
                <a:gd name="T36" fmla="*/ 161 w 174"/>
                <a:gd name="T37" fmla="*/ 202 h 215"/>
                <a:gd name="T38" fmla="*/ 87 w 174"/>
                <a:gd name="T39" fmla="*/ 14 h 215"/>
                <a:gd name="T40" fmla="*/ 134 w 174"/>
                <a:gd name="T41" fmla="*/ 61 h 215"/>
                <a:gd name="T42" fmla="*/ 134 w 174"/>
                <a:gd name="T43" fmla="*/ 108 h 215"/>
                <a:gd name="T44" fmla="*/ 40 w 174"/>
                <a:gd name="T45" fmla="*/ 108 h 215"/>
                <a:gd name="T46" fmla="*/ 40 w 174"/>
                <a:gd name="T47" fmla="*/ 61 h 215"/>
                <a:gd name="T48" fmla="*/ 87 w 174"/>
                <a:gd name="T49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215">
                  <a:moveTo>
                    <a:pt x="26" y="61"/>
                  </a:moveTo>
                  <a:cubicBezTo>
                    <a:pt x="26" y="108"/>
                    <a:pt x="26" y="108"/>
                    <a:pt x="26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3" y="108"/>
                    <a:pt x="0" y="111"/>
                    <a:pt x="0" y="11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2"/>
                    <a:pt x="3" y="215"/>
                    <a:pt x="6" y="215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71" y="215"/>
                    <a:pt x="174" y="212"/>
                    <a:pt x="174" y="208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1"/>
                    <a:pt x="171" y="108"/>
                    <a:pt x="16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28"/>
                    <a:pt x="120" y="0"/>
                    <a:pt x="87" y="0"/>
                  </a:cubicBezTo>
                  <a:cubicBezTo>
                    <a:pt x="54" y="0"/>
                    <a:pt x="26" y="28"/>
                    <a:pt x="26" y="61"/>
                  </a:cubicBezTo>
                  <a:close/>
                  <a:moveTo>
                    <a:pt x="161" y="202"/>
                  </a:moveTo>
                  <a:cubicBezTo>
                    <a:pt x="13" y="202"/>
                    <a:pt x="13" y="202"/>
                    <a:pt x="13" y="202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61" y="121"/>
                    <a:pt x="161" y="121"/>
                    <a:pt x="161" y="121"/>
                  </a:cubicBezTo>
                  <a:lnTo>
                    <a:pt x="161" y="202"/>
                  </a:lnTo>
                  <a:close/>
                  <a:moveTo>
                    <a:pt x="87" y="14"/>
                  </a:moveTo>
                  <a:cubicBezTo>
                    <a:pt x="113" y="14"/>
                    <a:pt x="134" y="35"/>
                    <a:pt x="134" y="61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35"/>
                    <a:pt x="61" y="14"/>
                    <a:pt x="8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61152CA-FE39-4DED-91B9-3B82F906F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476" y="2552700"/>
              <a:ext cx="58738" cy="77787"/>
            </a:xfrm>
            <a:custGeom>
              <a:avLst/>
              <a:gdLst>
                <a:gd name="T0" fmla="*/ 20 w 40"/>
                <a:gd name="T1" fmla="*/ 0 h 53"/>
                <a:gd name="T2" fmla="*/ 0 w 40"/>
                <a:gd name="T3" fmla="*/ 20 h 53"/>
                <a:gd name="T4" fmla="*/ 13 w 40"/>
                <a:gd name="T5" fmla="*/ 39 h 53"/>
                <a:gd name="T6" fmla="*/ 13 w 40"/>
                <a:gd name="T7" fmla="*/ 47 h 53"/>
                <a:gd name="T8" fmla="*/ 20 w 40"/>
                <a:gd name="T9" fmla="*/ 53 h 53"/>
                <a:gd name="T10" fmla="*/ 27 w 40"/>
                <a:gd name="T11" fmla="*/ 47 h 53"/>
                <a:gd name="T12" fmla="*/ 27 w 40"/>
                <a:gd name="T13" fmla="*/ 39 h 53"/>
                <a:gd name="T14" fmla="*/ 40 w 40"/>
                <a:gd name="T15" fmla="*/ 20 h 53"/>
                <a:gd name="T16" fmla="*/ 20 w 40"/>
                <a:gd name="T17" fmla="*/ 0 h 53"/>
                <a:gd name="T18" fmla="*/ 20 w 40"/>
                <a:gd name="T19" fmla="*/ 27 h 53"/>
                <a:gd name="T20" fmla="*/ 13 w 40"/>
                <a:gd name="T21" fmla="*/ 20 h 53"/>
                <a:gd name="T22" fmla="*/ 20 w 40"/>
                <a:gd name="T23" fmla="*/ 13 h 53"/>
                <a:gd name="T24" fmla="*/ 27 w 40"/>
                <a:gd name="T25" fmla="*/ 20 h 53"/>
                <a:gd name="T26" fmla="*/ 20 w 40"/>
                <a:gd name="T27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5" y="36"/>
                    <a:pt x="13" y="3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0"/>
                    <a:pt x="16" y="53"/>
                    <a:pt x="20" y="53"/>
                  </a:cubicBezTo>
                  <a:cubicBezTo>
                    <a:pt x="24" y="53"/>
                    <a:pt x="27" y="50"/>
                    <a:pt x="27" y="47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4" y="36"/>
                    <a:pt x="40" y="29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27"/>
                  </a:moveTo>
                  <a:cubicBezTo>
                    <a:pt x="16" y="27"/>
                    <a:pt x="13" y="23"/>
                    <a:pt x="13" y="20"/>
                  </a:cubicBezTo>
                  <a:cubicBezTo>
                    <a:pt x="13" y="16"/>
                    <a:pt x="16" y="13"/>
                    <a:pt x="20" y="13"/>
                  </a:cubicBezTo>
                  <a:cubicBezTo>
                    <a:pt x="24" y="13"/>
                    <a:pt x="27" y="16"/>
                    <a:pt x="27" y="20"/>
                  </a:cubicBezTo>
                  <a:cubicBezTo>
                    <a:pt x="27" y="23"/>
                    <a:pt x="24" y="27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0DDBF78-EC88-48BB-917C-A88024866A4A}"/>
              </a:ext>
            </a:extLst>
          </p:cNvPr>
          <p:cNvSpPr txBox="1"/>
          <p:nvPr/>
        </p:nvSpPr>
        <p:spPr>
          <a:xfrm>
            <a:off x="3730140" y="2440329"/>
            <a:ext cx="156645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Simple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u="sng" dirty="0">
                <a:solidFill>
                  <a:prstClr val="white"/>
                </a:solidFill>
                <a:latin typeface="Arial"/>
                <a:ea typeface="League Spartan" charset="0"/>
                <a:cs typeface="Poppins" pitchFamily="2" charset="77"/>
              </a:rPr>
              <a:t>Implementation:</a:t>
            </a:r>
          </a:p>
        </p:txBody>
      </p:sp>
    </p:spTree>
    <p:extLst>
      <p:ext uri="{BB962C8B-B14F-4D97-AF65-F5344CB8AC3E}">
        <p14:creationId xmlns:p14="http://schemas.microsoft.com/office/powerpoint/2010/main" val="274294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CB999E-81B7-4BA0-ADD3-32018BFC3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188720"/>
            <a:ext cx="6473102" cy="3383280"/>
          </a:xfrm>
        </p:spPr>
        <p:txBody>
          <a:bodyPr/>
          <a:lstStyle/>
          <a:p>
            <a:r>
              <a:rPr lang="en-US" kern="0" dirty="0"/>
              <a:t>Expanded eligibility to include - cyber underserved</a:t>
            </a:r>
          </a:p>
          <a:p>
            <a:r>
              <a:rPr lang="en-US" kern="0" dirty="0"/>
              <a:t>EDR quickly identifies and limits the spread of malicious activity at the device/endpoint level</a:t>
            </a:r>
          </a:p>
          <a:p>
            <a:r>
              <a:rPr lang="en-US" kern="0" dirty="0"/>
              <a:t>SOC monitors EDR endpoint detections 24x7x365</a:t>
            </a:r>
          </a:p>
          <a:p>
            <a:r>
              <a:rPr lang="en-US" kern="0" dirty="0"/>
              <a:t>Added functionality for enhanced protection</a:t>
            </a:r>
          </a:p>
          <a:p>
            <a:pPr lvl="1"/>
            <a:r>
              <a:rPr lang="en-US" kern="0" dirty="0"/>
              <a:t>Asset &amp; Application Inventory</a:t>
            </a:r>
          </a:p>
          <a:p>
            <a:pPr lvl="1"/>
            <a:r>
              <a:rPr lang="en-US" kern="0" dirty="0"/>
              <a:t>USB Device Control</a:t>
            </a:r>
          </a:p>
          <a:p>
            <a:pPr lvl="1"/>
            <a:r>
              <a:rPr lang="en-US" kern="0" dirty="0"/>
              <a:t>Identification of vulnerable systems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AF9D9D-8134-4B7D-9219-F99DC0E8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 Detection and Response (EDR)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A0BBF-CA71-4C01-A7DF-6B7F0A502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A805E88-3D47-424C-A455-1ACB8B7AE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6733269" y="3411110"/>
            <a:ext cx="2222865" cy="11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63348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62BD5A12-866E-40FC-9494-C48F12D1E646}"/>
              </a:ext>
            </a:extLst>
          </p:cNvPr>
          <p:cNvSpPr txBox="1">
            <a:spLocks/>
          </p:cNvSpPr>
          <p:nvPr/>
        </p:nvSpPr>
        <p:spPr bwMode="gray">
          <a:xfrm>
            <a:off x="1176793" y="1033670"/>
            <a:ext cx="4667416" cy="353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Email is the primary vector of cyber attack</a:t>
            </a:r>
          </a:p>
          <a:p>
            <a:r>
              <a:rPr lang="en-US" kern="0" dirty="0"/>
              <a:t>EPS Features</a:t>
            </a:r>
          </a:p>
          <a:p>
            <a:pPr lvl="1"/>
            <a:r>
              <a:rPr lang="en-US" kern="0" dirty="0"/>
              <a:t>Provides phishing protection – malware and ransomware</a:t>
            </a:r>
          </a:p>
          <a:p>
            <a:pPr lvl="1"/>
            <a:r>
              <a:rPr lang="en-US" kern="0" dirty="0"/>
              <a:t>Screens incoming emails for malicious content</a:t>
            </a:r>
          </a:p>
          <a:p>
            <a:pPr lvl="2"/>
            <a:r>
              <a:rPr lang="en-US" kern="0" dirty="0"/>
              <a:t>Message tagging of unwanted/unsolicited emails</a:t>
            </a:r>
          </a:p>
          <a:p>
            <a:pPr lvl="2"/>
            <a:r>
              <a:rPr lang="en-US" kern="0" dirty="0"/>
              <a:t>Blocks malicious emails and documents</a:t>
            </a:r>
          </a:p>
          <a:p>
            <a:pPr lvl="1"/>
            <a:r>
              <a:rPr lang="en-US" kern="0" dirty="0"/>
              <a:t>No loss of legitimate emails</a:t>
            </a:r>
          </a:p>
          <a:p>
            <a:pPr lvl="1"/>
            <a:r>
              <a:rPr lang="en-US" kern="0" dirty="0"/>
              <a:t>Integrates with on-premise and cloud-based email solutions</a:t>
            </a:r>
          </a:p>
          <a:p>
            <a:pPr lvl="1"/>
            <a:r>
              <a:rPr lang="en-US" kern="0" dirty="0"/>
              <a:t>Offers a robust web portal for SLTT use</a:t>
            </a:r>
          </a:p>
          <a:p>
            <a:pPr marL="582612" lvl="1">
              <a:buSzPts val="26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82612" lvl="1">
              <a:buSzPts val="26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82612" lvl="1">
              <a:buSzPts val="2600"/>
            </a:pPr>
            <a:endParaRPr lang="en-US" sz="1800" dirty="0"/>
          </a:p>
          <a:p>
            <a:pPr marL="582612" lvl="1">
              <a:buSzPts val="2600"/>
            </a:pPr>
            <a:endParaRPr lang="en-US" sz="1800" b="1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78573-0FD8-4187-8BB4-3C111D144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26802" y="2703442"/>
            <a:ext cx="1868557" cy="1868557"/>
          </a:xfrm>
          <a:prstGeom prst="rect">
            <a:avLst/>
          </a:prstGeom>
          <a:noFill/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94758FF5-6C67-4FDF-A349-E139F70C5BB0}"/>
              </a:ext>
            </a:extLst>
          </p:cNvPr>
          <p:cNvSpPr txBox="1">
            <a:spLocks/>
          </p:cNvSpPr>
          <p:nvPr/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kern="0" baseline="0">
                <a:latin typeface="+mj-lt"/>
                <a:ea typeface="+mj-ea"/>
                <a:cs typeface="+mj-cs"/>
              </a:rPr>
              <a:t>Secure Email Systems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01AFD0-3D25-9EFF-2D76-6A5D2599A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00" y="4663440"/>
            <a:ext cx="914400" cy="182880"/>
          </a:xfrm>
        </p:spPr>
        <p:txBody>
          <a:bodyPr/>
          <a:lstStyle/>
          <a:p>
            <a:fld id="{29739603-0C7B-4D79-81AB-14F9F211B1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141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CFAAC36-394A-4638-9619-8CA0C274B1B3}"/>
              </a:ext>
            </a:extLst>
          </p:cNvPr>
          <p:cNvSpPr txBox="1">
            <a:spLocks noChangeArrowheads="1"/>
          </p:cNvSpPr>
          <p:nvPr/>
        </p:nvSpPr>
        <p:spPr>
          <a:xfrm>
            <a:off x="1236908" y="431110"/>
            <a:ext cx="7483151" cy="72871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What is the EI-ISAC?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B1A5C5F-F6D0-4479-8231-4E388B4ACD66}"/>
              </a:ext>
            </a:extLst>
          </p:cNvPr>
          <p:cNvSpPr txBox="1">
            <a:spLocks/>
          </p:cNvSpPr>
          <p:nvPr/>
        </p:nvSpPr>
        <p:spPr>
          <a:xfrm>
            <a:off x="914400" y="1095349"/>
            <a:ext cx="7315200" cy="266843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solidFill>
                  <a:schemeClr val="accent1"/>
                </a:solidFill>
              </a:rPr>
              <a:t>Elections Infrastructure Information Sharing and Analysis Center (EI-ISAC)</a:t>
            </a:r>
          </a:p>
          <a:p>
            <a:r>
              <a:rPr lang="en-US" b="0" kern="0" dirty="0">
                <a:solidFill>
                  <a:schemeClr val="accent1"/>
                </a:solidFill>
              </a:rPr>
              <a:t>Mission is to </a:t>
            </a:r>
            <a:r>
              <a:rPr lang="en-US" sz="1800" b="0" dirty="0"/>
              <a:t>improve the overall cybersecurity posture of State, Local, Tribal and Territorial (SLTT) election offices</a:t>
            </a:r>
            <a:r>
              <a:rPr lang="en-US" b="0" kern="0" dirty="0">
                <a:solidFill>
                  <a:schemeClr val="accent1"/>
                </a:solidFill>
              </a:rPr>
              <a:t> </a:t>
            </a:r>
          </a:p>
          <a:p>
            <a:r>
              <a:rPr lang="en-US" b="0" kern="0" dirty="0">
                <a:solidFill>
                  <a:schemeClr val="accent1"/>
                </a:solidFill>
              </a:rPr>
              <a:t>Provide no cost solutions/services</a:t>
            </a:r>
          </a:p>
          <a:p>
            <a:r>
              <a:rPr lang="en-US" b="0" kern="0" dirty="0">
                <a:solidFill>
                  <a:schemeClr val="accent1"/>
                </a:solidFill>
              </a:rPr>
              <a:t>More than 75 years of election experience</a:t>
            </a:r>
          </a:p>
          <a:p>
            <a:pPr lvl="1"/>
            <a:r>
              <a:rPr lang="en-US" kern="0" dirty="0">
                <a:solidFill>
                  <a:schemeClr val="accent1"/>
                </a:solidFill>
              </a:rPr>
              <a:t>State, local and election vendor</a:t>
            </a:r>
            <a:endParaRPr lang="en-US" b="0" kern="0" dirty="0">
              <a:solidFill>
                <a:schemeClr val="accent1"/>
              </a:solidFill>
            </a:endParaRPr>
          </a:p>
          <a:p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CE717-0207-45C2-83C4-F0D56D411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86" y="3763785"/>
            <a:ext cx="2466344" cy="7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4758FF5-6C67-4FDF-A349-E139F70C5BB0}"/>
              </a:ext>
            </a:extLst>
          </p:cNvPr>
          <p:cNvSpPr txBox="1">
            <a:spLocks/>
          </p:cNvSpPr>
          <p:nvPr/>
        </p:nvSpPr>
        <p:spPr>
          <a:xfrm>
            <a:off x="1327355" y="309281"/>
            <a:ext cx="7315200" cy="467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No Cost Help for the Cyber Underserved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62BD5A12-866E-40FC-9494-C48F12D1E646}"/>
              </a:ext>
            </a:extLst>
          </p:cNvPr>
          <p:cNvSpPr txBox="1">
            <a:spLocks/>
          </p:cNvSpPr>
          <p:nvPr/>
        </p:nvSpPr>
        <p:spPr bwMode="gray">
          <a:xfrm>
            <a:off x="1152610" y="916213"/>
            <a:ext cx="8063282" cy="344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82612" lvl="1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A </a:t>
            </a:r>
            <a:r>
              <a:rPr lang="en-US" sz="1800" dirty="0">
                <a:solidFill>
                  <a:srgbClr val="FF0000"/>
                </a:solidFill>
              </a:rPr>
              <a:t>county or city </a:t>
            </a:r>
            <a:r>
              <a:rPr lang="en-US" sz="1800" dirty="0"/>
              <a:t>with little/no cyber security protection in place</a:t>
            </a:r>
          </a:p>
          <a:p>
            <a:pPr marL="1039812" lvl="3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No resources to increase cyber posture</a:t>
            </a:r>
          </a:p>
          <a:p>
            <a:pPr marL="1897062" lvl="4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Funds</a:t>
            </a:r>
          </a:p>
          <a:p>
            <a:pPr marL="1897062" lvl="4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Staffing</a:t>
            </a:r>
          </a:p>
          <a:p>
            <a:pPr marL="582612" lvl="1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How can we help?</a:t>
            </a:r>
          </a:p>
          <a:p>
            <a:pPr marL="1039812" lvl="3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Provide MDBR </a:t>
            </a:r>
          </a:p>
          <a:p>
            <a:pPr marL="1039812" lvl="3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Provide endpoints </a:t>
            </a:r>
          </a:p>
          <a:p>
            <a:pPr marL="1039812" lvl="3" indent="-285750">
              <a:spcBef>
                <a:spcPts val="12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1800" dirty="0"/>
              <a:t>Provide email protection</a:t>
            </a:r>
          </a:p>
          <a:p>
            <a:pPr marL="582612" lvl="1" indent="-285750">
              <a:spcBef>
                <a:spcPts val="1200"/>
              </a:spcBef>
              <a:buSzPts val="2600"/>
            </a:pPr>
            <a:endParaRPr lang="en-US" dirty="0"/>
          </a:p>
          <a:p>
            <a:pPr marL="582612" lvl="1" indent="-285750">
              <a:spcBef>
                <a:spcPts val="1200"/>
              </a:spcBef>
              <a:buSzPts val="2600"/>
            </a:pPr>
            <a:endParaRPr lang="en-US" b="1" kern="0" dirty="0">
              <a:solidFill>
                <a:srgbClr val="003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9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 Box 12"/>
          <p:cNvSpPr txBox="1">
            <a:spLocks noGrp="1"/>
          </p:cNvSpPr>
          <p:nvPr>
            <p:ph type="sldNum" sz="quarter" idx="4294967295"/>
          </p:nvPr>
        </p:nvSpPr>
        <p:spPr>
          <a:xfrm>
            <a:off x="8559799" y="4754879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282" name="Title 1"/>
          <p:cNvSpPr txBox="1">
            <a:spLocks noGrp="1"/>
          </p:cNvSpPr>
          <p:nvPr>
            <p:ph type="title"/>
          </p:nvPr>
        </p:nvSpPr>
        <p:spPr>
          <a:xfrm>
            <a:off x="1371600" y="-1"/>
            <a:ext cx="6400800" cy="822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Vulnerability Disclosure Program</a:t>
            </a:r>
            <a:endParaRPr dirty="0"/>
          </a:p>
        </p:txBody>
      </p:sp>
      <p:sp>
        <p:nvSpPr>
          <p:cNvPr id="284" name="Content Placeholder 3"/>
          <p:cNvSpPr txBox="1"/>
          <p:nvPr/>
        </p:nvSpPr>
        <p:spPr>
          <a:xfrm>
            <a:off x="5074920" y="1149530"/>
            <a:ext cx="3561806" cy="343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 algn="l">
              <a:lnSpc>
                <a:spcPct val="100000"/>
              </a:lnSpc>
              <a:spcBef>
                <a:spcPts val="600"/>
              </a:spcBef>
              <a:buClr>
                <a:srgbClr val="0086BF"/>
              </a:buClr>
              <a:buSzPct val="100000"/>
              <a:buChar char="•"/>
              <a:defRPr>
                <a:solidFill>
                  <a:srgbClr val="003B5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Many election organizations simply don't have skilled cybersecurity professionals on staff. </a:t>
            </a:r>
            <a:endParaRPr b="1" dirty="0"/>
          </a:p>
          <a:p>
            <a:pPr marL="228600" indent="-228600" algn="l">
              <a:lnSpc>
                <a:spcPct val="100000"/>
              </a:lnSpc>
              <a:spcBef>
                <a:spcPts val="600"/>
              </a:spcBef>
              <a:buClr>
                <a:srgbClr val="0086BF"/>
              </a:buClr>
              <a:buSzPct val="100000"/>
              <a:buChar char="•"/>
              <a:defRPr>
                <a:solidFill>
                  <a:srgbClr val="003B5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Formalized process to receive, validate, remediate, and communicate vulnerability information identified by security researchers on specific technology systems. </a:t>
            </a:r>
            <a:endParaRPr b="1" dirty="0"/>
          </a:p>
          <a:p>
            <a:pPr marL="228600" indent="-228600" algn="l">
              <a:lnSpc>
                <a:spcPct val="100000"/>
              </a:lnSpc>
              <a:spcBef>
                <a:spcPts val="600"/>
              </a:spcBef>
              <a:buClr>
                <a:srgbClr val="0086BF"/>
              </a:buClr>
              <a:buSzPct val="100000"/>
              <a:buChar char="•"/>
              <a:defRPr>
                <a:solidFill>
                  <a:srgbClr val="003B5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South Carolina and Idaho are initial pilot states</a:t>
            </a:r>
          </a:p>
        </p:txBody>
      </p:sp>
      <p:pic>
        <p:nvPicPr>
          <p:cNvPr id="28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1" y="1453576"/>
            <a:ext cx="4631079" cy="2671779"/>
          </a:xfrm>
          <a:prstGeom prst="rect">
            <a:avLst/>
          </a:prstGeom>
          <a:ln>
            <a:solidFill>
              <a:srgbClr val="0086B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0047-83D9-5227-5615-87319594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6F3E0-7085-5DF3-8AB9-753D98F9E7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71600" y="1152938"/>
            <a:ext cx="7315200" cy="19798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Established your office as a trusted source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#TrustedInfo2024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Train/retrain staff on threats – especially phishing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Defense-in-Depth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F38F7-1356-C145-3758-3877CA134F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6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4758FF5-6C67-4FDF-A349-E139F70C5BB0}"/>
              </a:ext>
            </a:extLst>
          </p:cNvPr>
          <p:cNvSpPr txBox="1">
            <a:spLocks/>
          </p:cNvSpPr>
          <p:nvPr/>
        </p:nvSpPr>
        <p:spPr>
          <a:xfrm>
            <a:off x="1327355" y="228599"/>
            <a:ext cx="7315200" cy="5486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Physical Safety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62BD5A12-866E-40FC-9494-C48F12D1E646}"/>
              </a:ext>
            </a:extLst>
          </p:cNvPr>
          <p:cNvSpPr txBox="1">
            <a:spLocks/>
          </p:cNvSpPr>
          <p:nvPr/>
        </p:nvSpPr>
        <p:spPr bwMode="gray">
          <a:xfrm>
            <a:off x="1215649" y="1055078"/>
            <a:ext cx="8063282" cy="38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>
              <a:spcBef>
                <a:spcPts val="600"/>
              </a:spcBef>
              <a:buSzPts val="2600"/>
              <a:buChar char="•"/>
            </a:pPr>
            <a:r>
              <a:rPr lang="en-US" sz="1800" kern="0" dirty="0"/>
              <a:t>Physical safety assessment of your office - CISA</a:t>
            </a:r>
          </a:p>
          <a:p>
            <a:pPr marL="685800" lvl="3">
              <a:spcBef>
                <a:spcPts val="600"/>
              </a:spcBef>
              <a:buSzPts val="2600"/>
            </a:pPr>
            <a:r>
              <a:rPr lang="en-US" sz="1800" kern="0" dirty="0"/>
              <a:t>practical recommendations to improve security</a:t>
            </a:r>
          </a:p>
          <a:p>
            <a:pPr marL="685800" lvl="3">
              <a:spcBef>
                <a:spcPts val="600"/>
              </a:spcBef>
              <a:buSzPts val="2600"/>
            </a:pPr>
            <a:r>
              <a:rPr lang="en-US" sz="1800" kern="0" dirty="0"/>
              <a:t>Doors, locks, cameras, panic buttons, clear line of sight, etc.</a:t>
            </a:r>
          </a:p>
          <a:p>
            <a:pPr>
              <a:buSzPts val="2600"/>
            </a:pPr>
            <a:r>
              <a:rPr lang="en-US" b="0" kern="0" dirty="0"/>
              <a:t>Social media </a:t>
            </a:r>
          </a:p>
          <a:p>
            <a:pPr lvl="1">
              <a:buSzPts val="2600"/>
            </a:pPr>
            <a:r>
              <a:rPr lang="en-US" b="0" kern="0" dirty="0"/>
              <a:t>do not list personal addresses, phone numbers, connections, etc. </a:t>
            </a:r>
          </a:p>
          <a:p>
            <a:pPr lvl="1">
              <a:buSzPts val="2600"/>
            </a:pPr>
            <a:r>
              <a:rPr lang="en-US" kern="0" dirty="0"/>
              <a:t>Applies to your family members too</a:t>
            </a:r>
            <a:endParaRPr lang="en-US" b="0" kern="0" dirty="0"/>
          </a:p>
          <a:p>
            <a:pPr marL="0">
              <a:buSzPts val="2600"/>
            </a:pPr>
            <a:r>
              <a:rPr lang="en-US" b="0" kern="0" dirty="0"/>
              <a:t>Consider purchasing a camera/security system for your home</a:t>
            </a:r>
          </a:p>
          <a:p>
            <a:pPr marL="0">
              <a:buSzPts val="2600"/>
            </a:pPr>
            <a:r>
              <a:rPr lang="en-US" b="0" kern="0" dirty="0"/>
              <a:t>Set Google/Bing news alerts for your name and organization</a:t>
            </a:r>
          </a:p>
          <a:p>
            <a:pPr marL="0">
              <a:buSzPts val="2600"/>
            </a:pPr>
            <a:r>
              <a:rPr lang="en-US" b="0" kern="0" dirty="0"/>
              <a:t>Change the routes you take to your office and the time you leave</a:t>
            </a:r>
          </a:p>
          <a:p>
            <a:pPr marL="0">
              <a:buSzPts val="2600"/>
            </a:pPr>
            <a:r>
              <a:rPr lang="en-US" b="0" kern="0" dirty="0"/>
              <a:t>Talk with local law enforcement! </a:t>
            </a:r>
          </a:p>
        </p:txBody>
      </p:sp>
    </p:spTree>
    <p:extLst>
      <p:ext uri="{BB962C8B-B14F-4D97-AF65-F5344CB8AC3E}">
        <p14:creationId xmlns:p14="http://schemas.microsoft.com/office/powerpoint/2010/main" val="270310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83143-A508-498B-8991-595B15C2486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71599" y="1174136"/>
            <a:ext cx="7315201" cy="13443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3B5C"/>
                </a:solidFill>
                <a:latin typeface="Arial" panose="020B0604020202020204" pitchFamily="34" charset="0"/>
              </a:rPr>
              <a:t>No cost to join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https://learn.cisecurity.org/ei-isac-registration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3B5C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E4AEE1-2519-4D95-BF3D-D1D202C5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EI-ISAC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6BFEB-9341-4D76-B361-D81D0CDB4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9871AA-3696-411D-BA35-404757B11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0597" y="2792758"/>
            <a:ext cx="2009934" cy="19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2655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DF726C1-E2FC-46CE-B95C-3AA731B8478A}"/>
              </a:ext>
            </a:extLst>
          </p:cNvPr>
          <p:cNvSpPr/>
          <p:nvPr/>
        </p:nvSpPr>
        <p:spPr bwMode="auto">
          <a:xfrm>
            <a:off x="6572250" y="1822452"/>
            <a:ext cx="1695450" cy="1517650"/>
          </a:xfrm>
          <a:prstGeom prst="rect">
            <a:avLst/>
          </a:prstGeom>
          <a:solidFill>
            <a:schemeClr val="bg1"/>
          </a:solidFill>
          <a:ln w="57150" cap="sq" algn="ctr">
            <a:solidFill>
              <a:srgbClr val="003B5C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defTabSz="914378">
              <a:spcBef>
                <a:spcPts val="1080"/>
              </a:spcBef>
              <a:defRPr/>
            </a:pPr>
            <a:endParaRPr lang="en-US" sz="1600" dirty="0">
              <a:solidFill>
                <a:srgbClr val="003B5C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EFEAFC-DDB2-4F46-AAFD-3A4485EA36AF}"/>
              </a:ext>
            </a:extLst>
          </p:cNvPr>
          <p:cNvSpPr/>
          <p:nvPr/>
        </p:nvSpPr>
        <p:spPr bwMode="auto">
          <a:xfrm>
            <a:off x="3797302" y="2343151"/>
            <a:ext cx="1549400" cy="1358900"/>
          </a:xfrm>
          <a:prstGeom prst="rect">
            <a:avLst/>
          </a:prstGeom>
          <a:solidFill>
            <a:schemeClr val="bg1"/>
          </a:solidFill>
          <a:ln w="57150" cap="sq" algn="ctr">
            <a:solidFill>
              <a:srgbClr val="C1C6C8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defTabSz="914378">
              <a:spcBef>
                <a:spcPts val="1080"/>
              </a:spcBef>
              <a:defRPr/>
            </a:pPr>
            <a:endParaRPr lang="en-US" sz="1600" dirty="0">
              <a:solidFill>
                <a:srgbClr val="003B5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6E2ED7-4E2C-44B0-85DB-F8809DF4C750}"/>
              </a:ext>
            </a:extLst>
          </p:cNvPr>
          <p:cNvSpPr/>
          <p:nvPr/>
        </p:nvSpPr>
        <p:spPr bwMode="auto">
          <a:xfrm>
            <a:off x="965200" y="1873251"/>
            <a:ext cx="1695450" cy="1517650"/>
          </a:xfrm>
          <a:prstGeom prst="rect">
            <a:avLst/>
          </a:prstGeom>
          <a:solidFill>
            <a:schemeClr val="bg1"/>
          </a:solidFill>
          <a:ln w="57150" cap="sq" algn="ctr">
            <a:solidFill>
              <a:srgbClr val="0086BF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defTabSz="914378">
              <a:spcBef>
                <a:spcPts val="1080"/>
              </a:spcBef>
              <a:defRPr/>
            </a:pPr>
            <a:endParaRPr lang="en-US" sz="1600" dirty="0">
              <a:solidFill>
                <a:srgbClr val="003B5C"/>
              </a:solidFill>
            </a:endParaRPr>
          </a:p>
        </p:txBody>
      </p:sp>
      <p:sp>
        <p:nvSpPr>
          <p:cNvPr id="31" name="Shape 58969">
            <a:extLst>
              <a:ext uri="{FF2B5EF4-FFF2-40B4-BE49-F238E27FC236}">
                <a16:creationId xmlns:a16="http://schemas.microsoft.com/office/drawing/2014/main" id="{E208E250-0F51-824C-85A1-94EFD609E543}"/>
              </a:ext>
            </a:extLst>
          </p:cNvPr>
          <p:cNvSpPr/>
          <p:nvPr/>
        </p:nvSpPr>
        <p:spPr>
          <a:xfrm flipH="1" flipV="1">
            <a:off x="7394062" y="2"/>
            <a:ext cx="0" cy="1327501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Shape 58981">
            <a:extLst>
              <a:ext uri="{FF2B5EF4-FFF2-40B4-BE49-F238E27FC236}">
                <a16:creationId xmlns:a16="http://schemas.microsoft.com/office/drawing/2014/main" id="{B126BCF2-5F8E-F946-A529-DDDB04075609}"/>
              </a:ext>
            </a:extLst>
          </p:cNvPr>
          <p:cNvSpPr/>
          <p:nvPr/>
        </p:nvSpPr>
        <p:spPr>
          <a:xfrm flipH="1" flipV="1">
            <a:off x="1809028" y="2"/>
            <a:ext cx="0" cy="1334673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Shape 58993">
            <a:extLst>
              <a:ext uri="{FF2B5EF4-FFF2-40B4-BE49-F238E27FC236}">
                <a16:creationId xmlns:a16="http://schemas.microsoft.com/office/drawing/2014/main" id="{6E42941C-3B1B-8743-B85E-388C026132F5}"/>
              </a:ext>
            </a:extLst>
          </p:cNvPr>
          <p:cNvSpPr/>
          <p:nvPr/>
        </p:nvSpPr>
        <p:spPr>
          <a:xfrm flipH="1" flipV="1">
            <a:off x="4565650" y="1803402"/>
            <a:ext cx="38" cy="66796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Shape 58965">
            <a:extLst>
              <a:ext uri="{FF2B5EF4-FFF2-40B4-BE49-F238E27FC236}">
                <a16:creationId xmlns:a16="http://schemas.microsoft.com/office/drawing/2014/main" id="{486CCA41-3F2B-9B43-AC1B-81E87145346B}"/>
              </a:ext>
            </a:extLst>
          </p:cNvPr>
          <p:cNvSpPr/>
          <p:nvPr/>
        </p:nvSpPr>
        <p:spPr>
          <a:xfrm>
            <a:off x="7148092" y="1659749"/>
            <a:ext cx="486845" cy="271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Shape 58966">
            <a:extLst>
              <a:ext uri="{FF2B5EF4-FFF2-40B4-BE49-F238E27FC236}">
                <a16:creationId xmlns:a16="http://schemas.microsoft.com/office/drawing/2014/main" id="{C6973D0B-9F79-3640-AF9A-5E3AB60488D6}"/>
              </a:ext>
            </a:extLst>
          </p:cNvPr>
          <p:cNvSpPr/>
          <p:nvPr/>
        </p:nvSpPr>
        <p:spPr>
          <a:xfrm>
            <a:off x="7215006" y="1327503"/>
            <a:ext cx="353014" cy="60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Shape 58967">
            <a:extLst>
              <a:ext uri="{FF2B5EF4-FFF2-40B4-BE49-F238E27FC236}">
                <a16:creationId xmlns:a16="http://schemas.microsoft.com/office/drawing/2014/main" id="{BA27847B-6D8B-BB47-921A-87A61588AF11}"/>
              </a:ext>
            </a:extLst>
          </p:cNvPr>
          <p:cNvSpPr/>
          <p:nvPr/>
        </p:nvSpPr>
        <p:spPr>
          <a:xfrm>
            <a:off x="7109177" y="1931418"/>
            <a:ext cx="564633" cy="65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Shape 58977">
            <a:extLst>
              <a:ext uri="{FF2B5EF4-FFF2-40B4-BE49-F238E27FC236}">
                <a16:creationId xmlns:a16="http://schemas.microsoft.com/office/drawing/2014/main" id="{A0C5DFD8-9A21-3C44-9801-FC7BC230E2A4}"/>
              </a:ext>
            </a:extLst>
          </p:cNvPr>
          <p:cNvSpPr/>
          <p:nvPr/>
        </p:nvSpPr>
        <p:spPr>
          <a:xfrm>
            <a:off x="1569621" y="1659749"/>
            <a:ext cx="486845" cy="271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Shape 58978">
            <a:extLst>
              <a:ext uri="{FF2B5EF4-FFF2-40B4-BE49-F238E27FC236}">
                <a16:creationId xmlns:a16="http://schemas.microsoft.com/office/drawing/2014/main" id="{4F9AE8C1-DD85-534A-ADD6-A274F55DA846}"/>
              </a:ext>
            </a:extLst>
          </p:cNvPr>
          <p:cNvSpPr/>
          <p:nvPr/>
        </p:nvSpPr>
        <p:spPr>
          <a:xfrm>
            <a:off x="1636536" y="1327503"/>
            <a:ext cx="353014" cy="60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Shape 58979">
            <a:extLst>
              <a:ext uri="{FF2B5EF4-FFF2-40B4-BE49-F238E27FC236}">
                <a16:creationId xmlns:a16="http://schemas.microsoft.com/office/drawing/2014/main" id="{171E7B46-76C0-1746-9DF2-84A58137F587}"/>
              </a:ext>
            </a:extLst>
          </p:cNvPr>
          <p:cNvSpPr/>
          <p:nvPr/>
        </p:nvSpPr>
        <p:spPr>
          <a:xfrm>
            <a:off x="1530704" y="1931418"/>
            <a:ext cx="564633" cy="65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Shape 58989">
            <a:extLst>
              <a:ext uri="{FF2B5EF4-FFF2-40B4-BE49-F238E27FC236}">
                <a16:creationId xmlns:a16="http://schemas.microsoft.com/office/drawing/2014/main" id="{8782C325-7CCE-7244-A84E-D25F4FE722E5}"/>
              </a:ext>
            </a:extLst>
          </p:cNvPr>
          <p:cNvSpPr/>
          <p:nvPr/>
        </p:nvSpPr>
        <p:spPr>
          <a:xfrm>
            <a:off x="4328601" y="2202445"/>
            <a:ext cx="486845" cy="271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Shape 58990">
            <a:extLst>
              <a:ext uri="{FF2B5EF4-FFF2-40B4-BE49-F238E27FC236}">
                <a16:creationId xmlns:a16="http://schemas.microsoft.com/office/drawing/2014/main" id="{C6B11C8D-C0DD-DE4D-BD26-A55E220A5A37}"/>
              </a:ext>
            </a:extLst>
          </p:cNvPr>
          <p:cNvSpPr/>
          <p:nvPr/>
        </p:nvSpPr>
        <p:spPr>
          <a:xfrm>
            <a:off x="4395516" y="1870197"/>
            <a:ext cx="353014" cy="60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Shape 58991">
            <a:extLst>
              <a:ext uri="{FF2B5EF4-FFF2-40B4-BE49-F238E27FC236}">
                <a16:creationId xmlns:a16="http://schemas.microsoft.com/office/drawing/2014/main" id="{102134CF-682E-5541-B624-B5FE49AA296D}"/>
              </a:ext>
            </a:extLst>
          </p:cNvPr>
          <p:cNvSpPr/>
          <p:nvPr/>
        </p:nvSpPr>
        <p:spPr>
          <a:xfrm>
            <a:off x="4289687" y="2474114"/>
            <a:ext cx="564633" cy="65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CCC2C5-C0F3-604C-85C5-68BD0D882E7A}"/>
              </a:ext>
            </a:extLst>
          </p:cNvPr>
          <p:cNvSpPr txBox="1"/>
          <p:nvPr/>
        </p:nvSpPr>
        <p:spPr>
          <a:xfrm>
            <a:off x="2942637" y="210591"/>
            <a:ext cx="34692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sz="2400" b="1" kern="0" dirty="0">
                <a:solidFill>
                  <a:srgbClr val="003B5C"/>
                </a:solidFill>
                <a:latin typeface="Arial"/>
              </a:rPr>
              <a:t>Virtual Service Review</a:t>
            </a:r>
            <a:endParaRPr lang="en-US" sz="2250" b="1" dirty="0">
              <a:solidFill>
                <a:srgbClr val="003B5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AAC5B-AF14-4E11-BBCA-652F27B56B05}"/>
              </a:ext>
            </a:extLst>
          </p:cNvPr>
          <p:cNvSpPr/>
          <p:nvPr/>
        </p:nvSpPr>
        <p:spPr>
          <a:xfrm>
            <a:off x="2381250" y="1013262"/>
            <a:ext cx="4572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8">
              <a:lnSpc>
                <a:spcPct val="95000"/>
              </a:lnSpc>
              <a:spcBef>
                <a:spcPts val="1200"/>
              </a:spcBef>
              <a:buClr>
                <a:srgbClr val="0086BF"/>
              </a:buClr>
              <a:defRPr/>
            </a:pPr>
            <a:r>
              <a:rPr lang="en-US" b="1" kern="0" dirty="0">
                <a:solidFill>
                  <a:srgbClr val="003B5C"/>
                </a:solidFill>
                <a:latin typeface="Arial"/>
              </a:rPr>
              <a:t>Meet with the EI-ISAC Team to review your organization’s current status</a:t>
            </a:r>
          </a:p>
        </p:txBody>
      </p:sp>
      <p:sp>
        <p:nvSpPr>
          <p:cNvPr id="29" name="Shape 58993">
            <a:extLst>
              <a:ext uri="{FF2B5EF4-FFF2-40B4-BE49-F238E27FC236}">
                <a16:creationId xmlns:a16="http://schemas.microsoft.com/office/drawing/2014/main" id="{36B4A2E1-035E-48E6-A64D-F9ABA107A415}"/>
              </a:ext>
            </a:extLst>
          </p:cNvPr>
          <p:cNvSpPr/>
          <p:nvPr/>
        </p:nvSpPr>
        <p:spPr>
          <a:xfrm flipH="1" flipV="1">
            <a:off x="4565650" y="869950"/>
            <a:ext cx="0" cy="190500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Shape 58993">
            <a:extLst>
              <a:ext uri="{FF2B5EF4-FFF2-40B4-BE49-F238E27FC236}">
                <a16:creationId xmlns:a16="http://schemas.microsoft.com/office/drawing/2014/main" id="{F17537DB-04C1-4FC7-8B88-A08AE5C3F7C4}"/>
              </a:ext>
            </a:extLst>
          </p:cNvPr>
          <p:cNvSpPr/>
          <p:nvPr/>
        </p:nvSpPr>
        <p:spPr>
          <a:xfrm flipH="1" flipV="1">
            <a:off x="4565650" y="0"/>
            <a:ext cx="0" cy="190500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914378">
              <a:defRPr/>
            </a:pPr>
            <a:endParaRPr sz="189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954FF-EE92-4133-99A0-FA514076C056}"/>
              </a:ext>
            </a:extLst>
          </p:cNvPr>
          <p:cNvSpPr/>
          <p:nvPr/>
        </p:nvSpPr>
        <p:spPr>
          <a:xfrm>
            <a:off x="1053453" y="2070159"/>
            <a:ext cx="1524649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95000"/>
              </a:lnSpc>
              <a:spcBef>
                <a:spcPts val="1200"/>
              </a:spcBef>
              <a:buClr>
                <a:srgbClr val="0086BF"/>
              </a:buClr>
              <a:defRPr/>
            </a:pPr>
            <a:r>
              <a:rPr lang="en-US" b="1" kern="0" dirty="0">
                <a:solidFill>
                  <a:srgbClr val="003B5C"/>
                </a:solidFill>
                <a:latin typeface="Arial"/>
              </a:rPr>
              <a:t>Review Currently utilized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FF4188-719C-4C6A-865F-C40DD6C6A743}"/>
              </a:ext>
            </a:extLst>
          </p:cNvPr>
          <p:cNvSpPr/>
          <p:nvPr/>
        </p:nvSpPr>
        <p:spPr>
          <a:xfrm>
            <a:off x="3805831" y="2768659"/>
            <a:ext cx="1540871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95000"/>
              </a:lnSpc>
              <a:spcBef>
                <a:spcPts val="1200"/>
              </a:spcBef>
              <a:buClr>
                <a:srgbClr val="0086BF"/>
              </a:buClr>
              <a:defRPr/>
            </a:pPr>
            <a:r>
              <a:rPr lang="en-US" b="1" kern="0" dirty="0">
                <a:solidFill>
                  <a:srgbClr val="003B5C"/>
                </a:solidFill>
                <a:latin typeface="Arial"/>
              </a:rPr>
              <a:t>Update Contacts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30273-2830-4BC8-AD78-F1FC7EDDC061}"/>
              </a:ext>
            </a:extLst>
          </p:cNvPr>
          <p:cNvSpPr/>
          <p:nvPr/>
        </p:nvSpPr>
        <p:spPr>
          <a:xfrm>
            <a:off x="6692687" y="2178110"/>
            <a:ext cx="1505165" cy="83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95000"/>
              </a:lnSpc>
              <a:spcBef>
                <a:spcPts val="1200"/>
              </a:spcBef>
              <a:buClr>
                <a:srgbClr val="0086BF"/>
              </a:buClr>
              <a:defRPr/>
            </a:pPr>
            <a:r>
              <a:rPr lang="en-US" sz="1700" b="1" kern="0" dirty="0">
                <a:solidFill>
                  <a:srgbClr val="003B5C"/>
                </a:solidFill>
                <a:latin typeface="Arial"/>
              </a:rPr>
              <a:t>New Membership Offerings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2557EA-6AB0-4F55-8F70-ED070F40B38F}"/>
              </a:ext>
            </a:extLst>
          </p:cNvPr>
          <p:cNvSpPr/>
          <p:nvPr/>
        </p:nvSpPr>
        <p:spPr>
          <a:xfrm>
            <a:off x="2317750" y="3743018"/>
            <a:ext cx="4572000" cy="77251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8">
              <a:lnSpc>
                <a:spcPct val="95000"/>
              </a:lnSpc>
              <a:spcBef>
                <a:spcPts val="1200"/>
              </a:spcBef>
              <a:buClr>
                <a:srgbClr val="0086BF"/>
              </a:buClr>
              <a:defRPr/>
            </a:pPr>
            <a:r>
              <a:rPr lang="en-US" b="1" kern="0" dirty="0">
                <a:solidFill>
                  <a:srgbClr val="003B5C"/>
                </a:solidFill>
                <a:latin typeface="Arial"/>
              </a:rPr>
              <a:t>Reserve a time slot with our team today! </a:t>
            </a:r>
          </a:p>
          <a:p>
            <a:pPr defTabSz="914378">
              <a:lnSpc>
                <a:spcPct val="95000"/>
              </a:lnSpc>
              <a:spcBef>
                <a:spcPts val="1200"/>
              </a:spcBef>
              <a:buClr>
                <a:srgbClr val="0086BF"/>
              </a:buClr>
              <a:defRPr/>
            </a:pPr>
            <a:r>
              <a:rPr lang="en-US" b="1" u="sng" kern="0" dirty="0">
                <a:solidFill>
                  <a:srgbClr val="0086BF"/>
                </a:solidFill>
                <a:latin typeface="Arial"/>
              </a:rPr>
              <a:t>elections@cisecurity.org</a:t>
            </a:r>
          </a:p>
        </p:txBody>
      </p:sp>
    </p:spTree>
    <p:extLst>
      <p:ext uri="{BB962C8B-B14F-4D97-AF65-F5344CB8AC3E}">
        <p14:creationId xmlns:p14="http://schemas.microsoft.com/office/powerpoint/2010/main" val="319376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7C93B-0CEE-46B4-85DE-B13C5EBE56FD}"/>
              </a:ext>
            </a:extLst>
          </p:cNvPr>
          <p:cNvSpPr txBox="1"/>
          <p:nvPr/>
        </p:nvSpPr>
        <p:spPr bwMode="auto">
          <a:xfrm>
            <a:off x="857281" y="3703320"/>
            <a:ext cx="3412541" cy="182568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elections@cisecurity.org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2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9F3D-8C64-DC9A-E8F5-E227E7D1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Internet Security (CIS)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2D18-1D4C-8B66-7179-FD860B796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23264"/>
            <a:ext cx="7886700" cy="3382630"/>
          </a:xfrm>
        </p:spPr>
        <p:txBody>
          <a:bodyPr/>
          <a:lstStyle/>
          <a:p>
            <a:r>
              <a:rPr lang="en-US" dirty="0"/>
              <a:t>CIS is a community-driven nonprofit </a:t>
            </a:r>
          </a:p>
          <a:p>
            <a:pPr lvl="1"/>
            <a:r>
              <a:rPr lang="en-US" dirty="0"/>
              <a:t>Mission is to Create Confidence in the Connected World</a:t>
            </a:r>
          </a:p>
          <a:p>
            <a:pPr lvl="1"/>
            <a:r>
              <a:rPr lang="en-US" dirty="0"/>
              <a:t>Develops security best practices</a:t>
            </a:r>
          </a:p>
          <a:p>
            <a:pPr lvl="2"/>
            <a:r>
              <a:rPr lang="en-US" dirty="0"/>
              <a:t>CIS Critical Security Controls and CIS Benchmarks</a:t>
            </a:r>
          </a:p>
          <a:p>
            <a:pPr lvl="1"/>
            <a:r>
              <a:rPr lang="en-US" dirty="0"/>
              <a:t>Home to the MS- and EI-ISAC</a:t>
            </a:r>
          </a:p>
          <a:p>
            <a:r>
              <a:rPr lang="en-US" dirty="0"/>
              <a:t>The CISA, CIS, and the EI-ISAC relationship</a:t>
            </a:r>
          </a:p>
          <a:p>
            <a:pPr lvl="1"/>
            <a:r>
              <a:rPr lang="en-US" b="0" dirty="0"/>
              <a:t>Voluntary and collaborative effort based on a strong partnership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 descr="ISAC graph">
            <a:extLst>
              <a:ext uri="{FF2B5EF4-FFF2-40B4-BE49-F238E27FC236}">
                <a16:creationId xmlns:a16="http://schemas.microsoft.com/office/drawing/2014/main" id="{5FD0DB39-9F61-0659-3855-A84D831A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7" y="3094892"/>
            <a:ext cx="5265964" cy="14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9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5DC12F8-F2D5-4D68-9FA0-EB7E367A20C1}"/>
              </a:ext>
            </a:extLst>
          </p:cNvPr>
          <p:cNvSpPr txBox="1">
            <a:spLocks noChangeArrowheads="1"/>
          </p:cNvSpPr>
          <p:nvPr/>
        </p:nvSpPr>
        <p:spPr>
          <a:xfrm>
            <a:off x="1423220" y="209119"/>
            <a:ext cx="2991912" cy="40349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/>
              <a:t>Who We Serve</a:t>
            </a:r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FFE31-7C84-49DD-A4E6-F46880649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3891280" y="956086"/>
            <a:ext cx="5252720" cy="3697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AF2A3-8C2B-4A57-B87F-B9EF0AD9AFB7}"/>
              </a:ext>
            </a:extLst>
          </p:cNvPr>
          <p:cNvSpPr txBox="1"/>
          <p:nvPr/>
        </p:nvSpPr>
        <p:spPr bwMode="auto">
          <a:xfrm>
            <a:off x="-121250" y="1270486"/>
            <a:ext cx="3632433" cy="67710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86BF"/>
                </a:solidFill>
              </a:rPr>
              <a:t>+3,670</a:t>
            </a:r>
            <a:r>
              <a:rPr lang="en-US" sz="2000" b="1" dirty="0">
                <a:solidFill>
                  <a:srgbClr val="003B5C"/>
                </a:solidFill>
              </a:rPr>
              <a:t> Members</a:t>
            </a:r>
            <a:endParaRPr lang="en-US" sz="2000" b="1" dirty="0">
              <a:solidFill>
                <a:srgbClr val="003B5C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03B5C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ABDFA-5356-44FC-AA3C-AEF6E96DAE64}"/>
              </a:ext>
            </a:extLst>
          </p:cNvPr>
          <p:cNvSpPr txBox="1"/>
          <p:nvPr/>
        </p:nvSpPr>
        <p:spPr bwMode="auto">
          <a:xfrm>
            <a:off x="648001" y="2364100"/>
            <a:ext cx="2991912" cy="167169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L="285750" indent="-285750"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6BF"/>
                </a:solidFill>
                <a:latin typeface="Arial"/>
              </a:rPr>
              <a:t>50</a:t>
            </a:r>
            <a:r>
              <a:rPr lang="en-US" sz="1600" dirty="0">
                <a:solidFill>
                  <a:srgbClr val="0086BF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3B5C"/>
                </a:solidFill>
                <a:latin typeface="Arial"/>
              </a:rPr>
              <a:t>State Election Offices</a:t>
            </a:r>
          </a:p>
          <a:p>
            <a:pPr marL="285750" indent="-285750"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6BF"/>
                </a:solidFill>
                <a:latin typeface="Arial"/>
              </a:rPr>
              <a:t>+3,500 </a:t>
            </a:r>
            <a:r>
              <a:rPr lang="en-US" sz="1600" dirty="0">
                <a:solidFill>
                  <a:srgbClr val="003B5C"/>
                </a:solidFill>
                <a:latin typeface="Arial"/>
              </a:rPr>
              <a:t>Local Election Offices</a:t>
            </a:r>
          </a:p>
          <a:p>
            <a:pPr marL="285750" indent="-285750"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6BF"/>
                </a:solidFill>
                <a:latin typeface="Arial"/>
              </a:rPr>
              <a:t>6 </a:t>
            </a:r>
            <a:r>
              <a:rPr lang="en-US" sz="1600" dirty="0">
                <a:solidFill>
                  <a:srgbClr val="003B5C"/>
                </a:solidFill>
                <a:latin typeface="Arial"/>
              </a:rPr>
              <a:t>Territorial Election Offices</a:t>
            </a:r>
          </a:p>
          <a:p>
            <a:pPr marL="285750" indent="-285750"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6BF"/>
                </a:solidFill>
                <a:latin typeface="Arial"/>
              </a:rPr>
              <a:t>14 </a:t>
            </a:r>
            <a:r>
              <a:rPr lang="en-US" sz="1600" dirty="0">
                <a:solidFill>
                  <a:srgbClr val="003B5C"/>
                </a:solidFill>
                <a:latin typeface="Arial"/>
              </a:rPr>
              <a:t>Election Associations</a:t>
            </a:r>
          </a:p>
          <a:p>
            <a:pPr marL="285750" indent="-285750"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6BF"/>
                </a:solidFill>
                <a:latin typeface="Arial"/>
              </a:rPr>
              <a:t>54 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Supporting Members</a:t>
            </a:r>
          </a:p>
          <a:p>
            <a:pPr marL="285750" indent="-285750"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</a:rPr>
              <a:t>5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Tribes</a:t>
            </a:r>
          </a:p>
          <a:p>
            <a:pPr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</a:pPr>
            <a:endParaRPr lang="en-US" sz="1600" b="1" dirty="0">
              <a:solidFill>
                <a:srgbClr val="003B5C"/>
              </a:solidFill>
              <a:latin typeface="Arial"/>
            </a:endParaRPr>
          </a:p>
          <a:p>
            <a:pPr algn="l" defTabSz="685800" fontAlgn="auto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</a:pPr>
            <a:endParaRPr lang="en-US" sz="1600" b="1" dirty="0">
              <a:solidFill>
                <a:srgbClr val="0086B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99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CFAAC36-394A-4638-9619-8CA0C274B1B3}"/>
              </a:ext>
            </a:extLst>
          </p:cNvPr>
          <p:cNvSpPr txBox="1">
            <a:spLocks noChangeArrowheads="1"/>
          </p:cNvSpPr>
          <p:nvPr/>
        </p:nvSpPr>
        <p:spPr>
          <a:xfrm>
            <a:off x="1236908" y="431110"/>
            <a:ext cx="7483151" cy="72871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en-US" kern="0" dirty="0"/>
            </a:br>
            <a:endParaRPr lang="en-US" kern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B1A5C5F-F6D0-4479-8231-4E388B4ACD66}"/>
              </a:ext>
            </a:extLst>
          </p:cNvPr>
          <p:cNvSpPr txBox="1">
            <a:spLocks/>
          </p:cNvSpPr>
          <p:nvPr/>
        </p:nvSpPr>
        <p:spPr>
          <a:xfrm>
            <a:off x="914400" y="1719372"/>
            <a:ext cx="7315200" cy="114769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What to expect in 2024?</a:t>
            </a:r>
          </a:p>
          <a:p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31C59-F7CC-43BC-A56C-6E6762565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0799" y="3524339"/>
            <a:ext cx="2575991" cy="1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04EF-9806-FEBA-4A52-3ACB700E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59436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2024 General Election Threat Assessment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7D8E15D-9E54-026B-8652-60677354C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00" y="4663440"/>
            <a:ext cx="914400" cy="182880"/>
          </a:xfrm>
        </p:spPr>
        <p:txBody>
          <a:bodyPr/>
          <a:lstStyle/>
          <a:p>
            <a:fld id="{29739603-0C7B-4D79-81AB-14F9F211B1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Slide Number Placeholder 4" hidden="1">
            <a:extLst>
              <a:ext uri="{FF2B5EF4-FFF2-40B4-BE49-F238E27FC236}">
                <a16:creationId xmlns:a16="http://schemas.microsoft.com/office/drawing/2014/main" id="{05ABA54F-811F-564A-D36B-0E3AF5B1E1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772400" y="4663440"/>
            <a:ext cx="914400" cy="182880"/>
          </a:xfrm>
        </p:spPr>
        <p:txBody>
          <a:bodyPr anchor="ctr">
            <a:normAutofit/>
          </a:bodyPr>
          <a:lstStyle/>
          <a:p>
            <a:fld id="{29739603-0C7B-4D79-81AB-14F9F211B1D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A5FD4B-DF98-A068-7FBD-D1ED06CAB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655298"/>
              </p:ext>
            </p:extLst>
          </p:nvPr>
        </p:nvGraphicFramePr>
        <p:xfrm>
          <a:off x="1371600" y="1280160"/>
          <a:ext cx="7315200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17718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F91D-1147-D07B-3CFF-760CB608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40B7A-5DD9-81A5-1ABE-28767181D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  <a:p>
            <a:pPr lvl="1"/>
            <a:r>
              <a:rPr lang="en-US" dirty="0"/>
              <a:t>Impersonating familiar figures (co-workers, managers, etc.)</a:t>
            </a:r>
          </a:p>
          <a:p>
            <a:pPr lvl="1"/>
            <a:r>
              <a:rPr lang="en-US" dirty="0"/>
              <a:t>Conveys a sense of urgency</a:t>
            </a:r>
          </a:p>
          <a:p>
            <a:pPr lvl="1"/>
            <a:r>
              <a:rPr lang="en-US" dirty="0"/>
              <a:t>Thread hijacking</a:t>
            </a:r>
          </a:p>
          <a:p>
            <a:pPr lvl="1"/>
            <a:r>
              <a:rPr lang="en-US" dirty="0"/>
              <a:t>Use of attachments</a:t>
            </a:r>
          </a:p>
          <a:p>
            <a:pPr lvl="1"/>
            <a:r>
              <a:rPr lang="en-US" dirty="0"/>
              <a:t>Use of QR codes (</a:t>
            </a:r>
            <a:r>
              <a:rPr lang="en-US" dirty="0" err="1"/>
              <a:t>quishing</a:t>
            </a:r>
            <a:r>
              <a:rPr lang="en-US" dirty="0"/>
              <a:t>) </a:t>
            </a:r>
          </a:p>
          <a:p>
            <a:r>
              <a:rPr lang="en-US" dirty="0"/>
              <a:t>Scanning</a:t>
            </a:r>
          </a:p>
          <a:p>
            <a:pPr lvl="1"/>
            <a:r>
              <a:rPr lang="en-US" dirty="0"/>
              <a:t>Websites and networks looking for vulnerabilities </a:t>
            </a:r>
          </a:p>
          <a:p>
            <a:r>
              <a:rPr lang="en-US" dirty="0"/>
              <a:t>Data Leaks</a:t>
            </a:r>
          </a:p>
          <a:p>
            <a:pPr lvl="1"/>
            <a:r>
              <a:rPr lang="en-US" dirty="0"/>
              <a:t>Online sale of election related information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0A3A1-B204-3759-7BB6-94847F79B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9107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DA12-1965-1EE8-3864-6E526410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A97C0-CE3D-7E5B-F5B4-A16D2EC05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218E-890B-92C9-33A4-A6CD1104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Denial-of-Service (DDoS)</a:t>
            </a:r>
          </a:p>
          <a:p>
            <a:pPr lvl="1"/>
            <a:r>
              <a:rPr lang="en-US" dirty="0"/>
              <a:t>Attempt to disrupt availability of critical systems</a:t>
            </a:r>
          </a:p>
          <a:p>
            <a:pPr lvl="2"/>
            <a:r>
              <a:rPr lang="en-US" dirty="0"/>
              <a:t>Prevents access to website</a:t>
            </a:r>
          </a:p>
          <a:p>
            <a:r>
              <a:rPr lang="en-US" dirty="0"/>
              <a:t>Vulnerabilities and Zero-Days</a:t>
            </a:r>
          </a:p>
          <a:p>
            <a:pPr lvl="1"/>
            <a:r>
              <a:rPr lang="en-US" dirty="0"/>
              <a:t>Known vulnerabilities </a:t>
            </a:r>
          </a:p>
          <a:p>
            <a:pPr lvl="1"/>
            <a:r>
              <a:rPr lang="en-US" dirty="0"/>
              <a:t>New vulnerabilities</a:t>
            </a:r>
          </a:p>
          <a:p>
            <a:r>
              <a:rPr lang="en-US" dirty="0"/>
              <a:t>Ransomware</a:t>
            </a:r>
          </a:p>
          <a:p>
            <a:pPr lvl="1"/>
            <a:r>
              <a:rPr lang="en-US" dirty="0"/>
              <a:t>Malware that encrypts all files on a device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A2DF3-6EED-78C3-7AA8-7A619544C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7638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09D5-8168-68F4-2F3B-FE069A12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79189-86D2-460B-A324-FFF11BEAF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AI</a:t>
            </a:r>
          </a:p>
          <a:p>
            <a:pPr lvl="1"/>
            <a:r>
              <a:rPr lang="en-US" dirty="0"/>
              <a:t>Improve malicious campaigns</a:t>
            </a:r>
          </a:p>
          <a:p>
            <a:pPr lvl="1"/>
            <a:r>
              <a:rPr lang="en-US" dirty="0"/>
              <a:t>Collect information about targets</a:t>
            </a:r>
          </a:p>
          <a:p>
            <a:pPr lvl="1"/>
            <a:r>
              <a:rPr lang="en-US" dirty="0"/>
              <a:t>Defame participants by generating inaccurate information</a:t>
            </a:r>
          </a:p>
          <a:p>
            <a:pPr lvl="2"/>
            <a:r>
              <a:rPr lang="en-US" dirty="0"/>
              <a:t>Deep fakes</a:t>
            </a:r>
          </a:p>
          <a:p>
            <a:r>
              <a:rPr lang="en-US" dirty="0"/>
              <a:t>Physical Threats</a:t>
            </a:r>
          </a:p>
          <a:p>
            <a:pPr lvl="1"/>
            <a:r>
              <a:rPr lang="en-US" dirty="0"/>
              <a:t>Election offices and poll workers</a:t>
            </a:r>
          </a:p>
          <a:p>
            <a:r>
              <a:rPr lang="en-US" dirty="0"/>
              <a:t>Campaigns Targeting U.S. Elections</a:t>
            </a:r>
          </a:p>
          <a:p>
            <a:pPr lvl="1"/>
            <a:r>
              <a:rPr lang="en-US" dirty="0"/>
              <a:t>Foreign intervention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238A-3A4F-5956-26A2-DEE44EDDB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30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ISPRING_RESOURCE_PATHS_HASH_2" val="754e257bf4e67b6eda8b5226aec68fcba58438"/>
  <p:tag name="ARTICULATE_PROJECT_OPEN" val="0"/>
  <p:tag name="ARTICULATE_SLIDE_COUNT" val="34"/>
  <p:tag name="ISPRING_RESOURCE_PATHS_HASH_PRESENTER" val="438f3d589e15a7920224ea63070c9d338da6ef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IS-Title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2B6F1D-3DBE-4519-A3F3-8AF726696142}" vid="{5A9C671B-02BD-4ECF-83BD-330235681D4D}"/>
    </a:ext>
  </a:extLst>
</a:theme>
</file>

<file path=ppt/theme/theme2.xml><?xml version="1.0" encoding="utf-8"?>
<a:theme xmlns:a="http://schemas.openxmlformats.org/drawingml/2006/main" name="1_17684-Duality-CIS-PPT-Template-Edit1">
  <a:themeElements>
    <a:clrScheme name="CIS 1">
      <a:dk1>
        <a:srgbClr val="000000"/>
      </a:dk1>
      <a:lt1>
        <a:srgbClr val="FFFFFF"/>
      </a:lt1>
      <a:dk2>
        <a:srgbClr val="003B5C"/>
      </a:dk2>
      <a:lt2>
        <a:srgbClr val="E3DED1"/>
      </a:lt2>
      <a:accent1>
        <a:srgbClr val="003B5C"/>
      </a:accent1>
      <a:accent2>
        <a:srgbClr val="C1C4C8"/>
      </a:accent2>
      <a:accent3>
        <a:srgbClr val="0086BF"/>
      </a:accent3>
      <a:accent4>
        <a:srgbClr val="74AA50"/>
      </a:accent4>
      <a:accent5>
        <a:srgbClr val="FFCD00"/>
      </a:accent5>
      <a:accent6>
        <a:srgbClr val="333F48"/>
      </a:accent6>
      <a:hlink>
        <a:srgbClr val="604878"/>
      </a:hlink>
      <a:folHlink>
        <a:srgbClr val="4E8542"/>
      </a:folHlink>
    </a:clrScheme>
    <a:fontScheme name="Custom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0">
        <a:noAutofit/>
      </a:bodyPr>
      <a:lstStyle>
        <a:defPPr>
          <a:lnSpc>
            <a:spcPct val="95000"/>
          </a:lnSpc>
          <a:spcBef>
            <a:spcPts val="0"/>
          </a:spcBef>
          <a:spcAft>
            <a:spcPts val="0"/>
          </a:spcAft>
          <a:defRPr sz="16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-ISAC Standard TLP Template.potx" id="{AC77267F-0126-4781-8A44-2A62D4160730}" vid="{38280CD3-13E8-47FC-8006-6485AF0E84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EI-ISAC Standard TLP Template PUBLIC DIST</Template>
  <TotalTime>3800</TotalTime>
  <Words>1016</Words>
  <Application>Microsoft Office PowerPoint</Application>
  <PresentationFormat>On-screen Show (16:9)</PresentationFormat>
  <Paragraphs>195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Lato Light</vt:lpstr>
      <vt:lpstr>Poppins</vt:lpstr>
      <vt:lpstr>CIS-TitleMaster</vt:lpstr>
      <vt:lpstr>1_17684-Duality-CIS-PPT-Template-Edit1</vt:lpstr>
      <vt:lpstr>PowerPoint Presentation</vt:lpstr>
      <vt:lpstr>PowerPoint Presentation</vt:lpstr>
      <vt:lpstr>Center for Internet Security (CIS)</vt:lpstr>
      <vt:lpstr>PowerPoint Presentation</vt:lpstr>
      <vt:lpstr>PowerPoint Presentation</vt:lpstr>
      <vt:lpstr>2024 General Election Threat Assessment</vt:lpstr>
      <vt:lpstr>Threat Assessment</vt:lpstr>
      <vt:lpstr>Threat Assessment</vt:lpstr>
      <vt:lpstr>Threat Assessment</vt:lpstr>
      <vt:lpstr>Insider Threats</vt:lpstr>
      <vt:lpstr>PowerPoint Presentation</vt:lpstr>
      <vt:lpstr>Defense-in-Depth</vt:lpstr>
      <vt:lpstr>PowerPoint Presentation</vt:lpstr>
      <vt:lpstr>PowerPoint Presentation</vt:lpstr>
      <vt:lpstr>PowerPoint Presentation</vt:lpstr>
      <vt:lpstr>Albert Sensors</vt:lpstr>
      <vt:lpstr>PowerPoint Presentation</vt:lpstr>
      <vt:lpstr>Endpoint Detection and Response (EDR)</vt:lpstr>
      <vt:lpstr>PowerPoint Presentation</vt:lpstr>
      <vt:lpstr>PowerPoint Presentation</vt:lpstr>
      <vt:lpstr>Vulnerability Disclosure Program</vt:lpstr>
      <vt:lpstr>Generative AI</vt:lpstr>
      <vt:lpstr>PowerPoint Presentation</vt:lpstr>
      <vt:lpstr>Join the EI-ISAC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Cone</dc:creator>
  <cp:lastModifiedBy>Anthony Essmaker</cp:lastModifiedBy>
  <cp:revision>192</cp:revision>
  <cp:lastPrinted>2022-02-10T01:09:34Z</cp:lastPrinted>
  <dcterms:created xsi:type="dcterms:W3CDTF">2021-08-24T20:33:02Z</dcterms:created>
  <dcterms:modified xsi:type="dcterms:W3CDTF">2023-12-04T19:17:04Z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57D34648-DAAD-410C-8E8A-E86EF0F70418</vt:lpwstr>
  </property>
  <property fmtid="{D5CDD505-2E9C-101B-9397-08002B2CF9AE}" pid="3" name="ArticulatePath">
    <vt:lpwstr>PPT-2010-Template_LightDark-16x9</vt:lpwstr>
  </property>
</Properties>
</file>