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8" r:id="rId3"/>
    <p:sldId id="260" r:id="rId4"/>
    <p:sldId id="262" r:id="rId5"/>
    <p:sldId id="263" r:id="rId6"/>
    <p:sldId id="274" r:id="rId7"/>
    <p:sldId id="275" r:id="rId8"/>
    <p:sldId id="270" r:id="rId9"/>
    <p:sldId id="264" r:id="rId10"/>
    <p:sldId id="265" r:id="rId11"/>
    <p:sldId id="276" r:id="rId12"/>
    <p:sldId id="266" r:id="rId13"/>
    <p:sldId id="271" r:id="rId14"/>
    <p:sldId id="272" r:id="rId15"/>
    <p:sldId id="273" r:id="rId16"/>
    <p:sldId id="277" r:id="rId17"/>
    <p:sldId id="278" r:id="rId18"/>
    <p:sldId id="279" r:id="rId19"/>
    <p:sldId id="280" r:id="rId20"/>
    <p:sldId id="267" r:id="rId21"/>
    <p:sldId id="282" r:id="rId22"/>
    <p:sldId id="281"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7A0"/>
    <a:srgbClr val="439CC8"/>
    <a:srgbClr val="FFB6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8D57E-D046-4C92-A10F-2813F9F36C1E}" v="1" dt="2024-03-06T14:46:28.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114" d="100"/>
          <a:sy n="114" d="100"/>
        </p:scale>
        <p:origin x="14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165794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334025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257525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23EBFA-DD85-C7C7-0F36-90B7CA156726}"/>
              </a:ext>
            </a:extLst>
          </p:cNvPr>
          <p:cNvSpPr/>
          <p:nvPr userDrawn="1"/>
        </p:nvSpPr>
        <p:spPr>
          <a:xfrm>
            <a:off x="5569527" y="0"/>
            <a:ext cx="3574472" cy="1150648"/>
          </a:xfrm>
          <a:prstGeom prst="rect">
            <a:avLst/>
          </a:prstGeom>
          <a:solidFill>
            <a:srgbClr val="C4D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330036"/>
            <a:ext cx="7886700" cy="48469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334A0B-E8F2-49D4-BF01-7947BE2C2186}" type="slidenum">
              <a:rPr lang="en-US" smtClean="0"/>
              <a:t>‹#›</a:t>
            </a:fld>
            <a:endParaRPr lang="en-US"/>
          </a:p>
        </p:txBody>
      </p:sp>
      <p:pic>
        <p:nvPicPr>
          <p:cNvPr id="7" name="Picture 6" descr="A group of people holding puzzle pieces&#10;&#10;Description automatically generated">
            <a:extLst>
              <a:ext uri="{FF2B5EF4-FFF2-40B4-BE49-F238E27FC236}">
                <a16:creationId xmlns:a16="http://schemas.microsoft.com/office/drawing/2014/main" id="{0A92771A-E61F-8658-754A-6DC1932E21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67" b="3928"/>
          <a:stretch/>
        </p:blipFill>
        <p:spPr>
          <a:xfrm>
            <a:off x="7140633" y="5551866"/>
            <a:ext cx="2003367" cy="1250194"/>
          </a:xfrm>
          <a:prstGeom prst="rect">
            <a:avLst/>
          </a:prstGeom>
        </p:spPr>
      </p:pic>
      <p:sp>
        <p:nvSpPr>
          <p:cNvPr id="8" name="Rectangle 7">
            <a:extLst>
              <a:ext uri="{FF2B5EF4-FFF2-40B4-BE49-F238E27FC236}">
                <a16:creationId xmlns:a16="http://schemas.microsoft.com/office/drawing/2014/main" id="{54211E66-E6B2-331F-05D7-7EC2D42963AD}"/>
              </a:ext>
            </a:extLst>
          </p:cNvPr>
          <p:cNvSpPr/>
          <p:nvPr userDrawn="1"/>
        </p:nvSpPr>
        <p:spPr>
          <a:xfrm>
            <a:off x="1" y="301441"/>
            <a:ext cx="2909454" cy="1028593"/>
          </a:xfrm>
          <a:prstGeom prst="rect">
            <a:avLst/>
          </a:prstGeom>
          <a:solidFill>
            <a:srgbClr val="439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01442"/>
            <a:ext cx="7886700" cy="840219"/>
          </a:xfrm>
          <a:solidFill>
            <a:schemeClr val="bg1"/>
          </a:solidFill>
          <a:ln w="25400">
            <a:solidFill>
              <a:schemeClr val="tx1"/>
            </a:solidFill>
          </a:ln>
        </p:spPr>
        <p:txBody>
          <a:bodyPr/>
          <a:lstStyle/>
          <a:p>
            <a:r>
              <a:rPr lang="en-US" dirty="0"/>
              <a:t>Click to edit Master title style</a:t>
            </a:r>
          </a:p>
        </p:txBody>
      </p:sp>
      <p:sp>
        <p:nvSpPr>
          <p:cNvPr id="11" name="TextBox 10">
            <a:extLst>
              <a:ext uri="{FF2B5EF4-FFF2-40B4-BE49-F238E27FC236}">
                <a16:creationId xmlns:a16="http://schemas.microsoft.com/office/drawing/2014/main" id="{E2BED5EE-062A-5761-B61B-9248176778CE}"/>
              </a:ext>
            </a:extLst>
          </p:cNvPr>
          <p:cNvSpPr txBox="1"/>
          <p:nvPr userDrawn="1"/>
        </p:nvSpPr>
        <p:spPr>
          <a:xfrm rot="5400000">
            <a:off x="7424154" y="3966957"/>
            <a:ext cx="2595598" cy="215444"/>
          </a:xfrm>
          <a:prstGeom prst="rect">
            <a:avLst/>
          </a:prstGeom>
          <a:noFill/>
        </p:spPr>
        <p:txBody>
          <a:bodyPr wrap="square">
            <a:spAutoFit/>
          </a:bodyPr>
          <a:lstStyle/>
          <a:p>
            <a:pPr algn="r"/>
            <a:r>
              <a:rPr lang="en-US" sz="800" dirty="0"/>
              <a:t>Image by rawpixel.com on </a:t>
            </a:r>
            <a:r>
              <a:rPr lang="en-US" sz="800" dirty="0" err="1"/>
              <a:t>Freepik</a:t>
            </a:r>
            <a:endParaRPr lang="en-US" sz="800" dirty="0"/>
          </a:p>
        </p:txBody>
      </p:sp>
    </p:spTree>
    <p:extLst>
      <p:ext uri="{BB962C8B-B14F-4D97-AF65-F5344CB8AC3E}">
        <p14:creationId xmlns:p14="http://schemas.microsoft.com/office/powerpoint/2010/main" val="364137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427526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284230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18162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366396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172199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424122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DADA16-69D7-47C6-957E-1658F96A6B20}" type="datetimeFigureOut">
              <a:rPr lang="en-US" smtClean="0"/>
              <a:t>3/13/2024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9334A0B-E8F2-49D4-BF01-7947BE2C2186}" type="slidenum">
              <a:rPr lang="en-US" smtClean="0"/>
              <a:t>‹#›</a:t>
            </a:fld>
            <a:endParaRPr lang="en-US"/>
          </a:p>
        </p:txBody>
      </p:sp>
    </p:spTree>
    <p:extLst>
      <p:ext uri="{BB962C8B-B14F-4D97-AF65-F5344CB8AC3E}">
        <p14:creationId xmlns:p14="http://schemas.microsoft.com/office/powerpoint/2010/main" val="17884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9233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13164"/>
            <a:ext cx="7886700" cy="4763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301654"/>
            <a:ext cx="393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9334A0B-E8F2-49D4-BF01-7947BE2C2186}" type="slidenum">
              <a:rPr lang="en-US" smtClean="0"/>
              <a:pPr/>
              <a:t>‹#›</a:t>
            </a:fld>
            <a:endParaRPr lang="en-US"/>
          </a:p>
        </p:txBody>
      </p:sp>
    </p:spTree>
    <p:extLst>
      <p:ext uri="{BB962C8B-B14F-4D97-AF65-F5344CB8AC3E}">
        <p14:creationId xmlns:p14="http://schemas.microsoft.com/office/powerpoint/2010/main" val="1890518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voting&#10;&#10;Description automatically generated">
            <a:extLst>
              <a:ext uri="{FF2B5EF4-FFF2-40B4-BE49-F238E27FC236}">
                <a16:creationId xmlns:a16="http://schemas.microsoft.com/office/drawing/2014/main" id="{62D20371-1589-92A4-6D9B-860118990679}"/>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2854354" y="0"/>
            <a:ext cx="6858000" cy="6858000"/>
          </a:xfrm>
          <a:prstGeom prst="rect">
            <a:avLst/>
          </a:prstGeom>
        </p:spPr>
      </p:pic>
      <p:sp>
        <p:nvSpPr>
          <p:cNvPr id="5" name="TextBox 4">
            <a:extLst>
              <a:ext uri="{FF2B5EF4-FFF2-40B4-BE49-F238E27FC236}">
                <a16:creationId xmlns:a16="http://schemas.microsoft.com/office/drawing/2014/main" id="{781684E9-3A9E-F5BD-980E-D1F72DA0A290}"/>
              </a:ext>
            </a:extLst>
          </p:cNvPr>
          <p:cNvSpPr txBox="1"/>
          <p:nvPr/>
        </p:nvSpPr>
        <p:spPr>
          <a:xfrm>
            <a:off x="4249022" y="6517653"/>
            <a:ext cx="4572000" cy="215444"/>
          </a:xfrm>
          <a:prstGeom prst="rect">
            <a:avLst/>
          </a:prstGeom>
          <a:noFill/>
        </p:spPr>
        <p:txBody>
          <a:bodyPr wrap="square">
            <a:spAutoFit/>
          </a:bodyPr>
          <a:lstStyle/>
          <a:p>
            <a:pPr algn="r"/>
            <a:r>
              <a:rPr lang="en-US" sz="800" dirty="0"/>
              <a:t>Image by </a:t>
            </a:r>
            <a:r>
              <a:rPr lang="en-US" sz="800" dirty="0" err="1"/>
              <a:t>storyset</a:t>
            </a:r>
            <a:r>
              <a:rPr lang="en-US" sz="800" dirty="0"/>
              <a:t> on </a:t>
            </a:r>
            <a:r>
              <a:rPr lang="en-US" sz="800" dirty="0" err="1"/>
              <a:t>Freepik</a:t>
            </a:r>
            <a:endParaRPr lang="en-US" sz="800" dirty="0"/>
          </a:p>
        </p:txBody>
      </p:sp>
      <p:sp>
        <p:nvSpPr>
          <p:cNvPr id="2" name="TextBox 1">
            <a:extLst>
              <a:ext uri="{FF2B5EF4-FFF2-40B4-BE49-F238E27FC236}">
                <a16:creationId xmlns:a16="http://schemas.microsoft.com/office/drawing/2014/main" id="{3AD68DC8-26AD-D66F-6A82-C8C3DDA0070C}"/>
              </a:ext>
            </a:extLst>
          </p:cNvPr>
          <p:cNvSpPr txBox="1"/>
          <p:nvPr/>
        </p:nvSpPr>
        <p:spPr>
          <a:xfrm>
            <a:off x="343948" y="981513"/>
            <a:ext cx="3271707" cy="5247590"/>
          </a:xfrm>
          <a:prstGeom prst="rect">
            <a:avLst/>
          </a:prstGeom>
          <a:noFill/>
        </p:spPr>
        <p:txBody>
          <a:bodyPr wrap="square" rtlCol="0">
            <a:spAutoFit/>
          </a:bodyPr>
          <a:lstStyle/>
          <a:p>
            <a:r>
              <a:rPr lang="en-US" sz="4000" b="1" dirty="0"/>
              <a:t>Managing ABS Workflows:</a:t>
            </a:r>
          </a:p>
          <a:p>
            <a:pPr marL="285750" indent="-285750">
              <a:buFont typeface="Arial" panose="020B0604020202020204" pitchFamily="34" charset="0"/>
              <a:buChar char="•"/>
            </a:pPr>
            <a:r>
              <a:rPr lang="en-US" dirty="0"/>
              <a:t>Onboarding ABS Voter Boards</a:t>
            </a:r>
          </a:p>
          <a:p>
            <a:pPr marL="285750" indent="-285750">
              <a:buFont typeface="Arial" panose="020B0604020202020204" pitchFamily="34" charset="0"/>
              <a:buChar char="•"/>
            </a:pPr>
            <a:r>
              <a:rPr lang="en-US" dirty="0"/>
              <a:t>Reviewing ABS procedures</a:t>
            </a:r>
          </a:p>
          <a:p>
            <a:pPr marL="285750" indent="-285750">
              <a:buFont typeface="Arial" panose="020B0604020202020204" pitchFamily="34" charset="0"/>
              <a:buChar char="•"/>
            </a:pPr>
            <a:r>
              <a:rPr lang="en-US" dirty="0"/>
              <a:t>Learning more about Democracy Live</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Presented by:</a:t>
            </a:r>
          </a:p>
          <a:p>
            <a:r>
              <a:rPr lang="en-US" sz="1400" dirty="0"/>
              <a:t>Angie Nussmeyer, IED Co-Director</a:t>
            </a:r>
          </a:p>
          <a:p>
            <a:r>
              <a:rPr lang="en-US" sz="1100" dirty="0"/>
              <a:t>Spring 2024 Clerk’s Association Meetings</a:t>
            </a:r>
          </a:p>
        </p:txBody>
      </p:sp>
    </p:spTree>
    <p:extLst>
      <p:ext uri="{BB962C8B-B14F-4D97-AF65-F5344CB8AC3E}">
        <p14:creationId xmlns:p14="http://schemas.microsoft.com/office/powerpoint/2010/main" val="429337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B537-B39B-ECDB-9E2D-D48DFBE17F50}"/>
              </a:ext>
            </a:extLst>
          </p:cNvPr>
          <p:cNvSpPr>
            <a:spLocks noGrp="1"/>
          </p:cNvSpPr>
          <p:nvPr>
            <p:ph type="title"/>
          </p:nvPr>
        </p:nvSpPr>
        <p:spPr/>
        <p:txBody>
          <a:bodyPr/>
          <a:lstStyle/>
          <a:p>
            <a:r>
              <a:rPr lang="en-US" b="1" dirty="0"/>
              <a:t>ABS Management: Clerk/Deputies</a:t>
            </a:r>
            <a:endParaRPr lang="en-US" dirty="0"/>
          </a:p>
        </p:txBody>
      </p:sp>
      <p:sp>
        <p:nvSpPr>
          <p:cNvPr id="3" name="Content Placeholder 2">
            <a:extLst>
              <a:ext uri="{FF2B5EF4-FFF2-40B4-BE49-F238E27FC236}">
                <a16:creationId xmlns:a16="http://schemas.microsoft.com/office/drawing/2014/main" id="{BE2AF2C4-D675-6ABD-89B0-BC6A2DD1ED1E}"/>
              </a:ext>
            </a:extLst>
          </p:cNvPr>
          <p:cNvSpPr>
            <a:spLocks noGrp="1"/>
          </p:cNvSpPr>
          <p:nvPr>
            <p:ph idx="1"/>
          </p:nvPr>
        </p:nvSpPr>
        <p:spPr>
          <a:xfrm>
            <a:off x="628650" y="1447800"/>
            <a:ext cx="7886700" cy="4729163"/>
          </a:xfrm>
        </p:spPr>
        <p:txBody>
          <a:bodyPr/>
          <a:lstStyle/>
          <a:p>
            <a:r>
              <a:rPr lang="en-US" dirty="0"/>
              <a:t>Enters information about ABS app &amp; status into SVRS</a:t>
            </a:r>
          </a:p>
          <a:p>
            <a:pPr lvl="1"/>
            <a:r>
              <a:rPr lang="en-US" dirty="0"/>
              <a:t>If CEB has passed resolution by majority vote to delegate the county election board duty of reviewing ABS application, then clerk and clerk employees may review and approve ABS apps except those at early voting locations</a:t>
            </a:r>
          </a:p>
        </p:txBody>
      </p:sp>
      <p:sp>
        <p:nvSpPr>
          <p:cNvPr id="4" name="TextBox 3">
            <a:extLst>
              <a:ext uri="{FF2B5EF4-FFF2-40B4-BE49-F238E27FC236}">
                <a16:creationId xmlns:a16="http://schemas.microsoft.com/office/drawing/2014/main" id="{A6AF2BA4-C611-6CA7-5043-D462D2EC1D69}"/>
              </a:ext>
            </a:extLst>
          </p:cNvPr>
          <p:cNvSpPr txBox="1"/>
          <p:nvPr/>
        </p:nvSpPr>
        <p:spPr>
          <a:xfrm>
            <a:off x="525164" y="6354374"/>
            <a:ext cx="3040157" cy="276999"/>
          </a:xfrm>
          <a:prstGeom prst="rect">
            <a:avLst/>
          </a:prstGeom>
          <a:noFill/>
        </p:spPr>
        <p:txBody>
          <a:bodyPr wrap="square" rtlCol="0">
            <a:spAutoFit/>
          </a:bodyPr>
          <a:lstStyle/>
          <a:p>
            <a:r>
              <a:rPr lang="en-US" sz="1200" dirty="0"/>
              <a:t>IC 3-11-4-17 | IC 3-6-5-19</a:t>
            </a:r>
          </a:p>
        </p:txBody>
      </p:sp>
    </p:spTree>
    <p:extLst>
      <p:ext uri="{BB962C8B-B14F-4D97-AF65-F5344CB8AC3E}">
        <p14:creationId xmlns:p14="http://schemas.microsoft.com/office/powerpoint/2010/main" val="89280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54197A-3A34-1C6A-8051-D4F1B2C46362}"/>
              </a:ext>
            </a:extLst>
          </p:cNvPr>
          <p:cNvSpPr/>
          <p:nvPr/>
        </p:nvSpPr>
        <p:spPr>
          <a:xfrm>
            <a:off x="5512377" y="-1"/>
            <a:ext cx="3631622" cy="1607819"/>
          </a:xfrm>
          <a:prstGeom prst="rect">
            <a:avLst/>
          </a:prstGeom>
          <a:solidFill>
            <a:srgbClr val="C4D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65F021-7B0B-1E1C-BC53-3A631D1E58E2}"/>
              </a:ext>
            </a:extLst>
          </p:cNvPr>
          <p:cNvSpPr/>
          <p:nvPr/>
        </p:nvSpPr>
        <p:spPr>
          <a:xfrm>
            <a:off x="1" y="0"/>
            <a:ext cx="5512376" cy="1607819"/>
          </a:xfrm>
          <a:prstGeom prst="rect">
            <a:avLst/>
          </a:prstGeom>
          <a:solidFill>
            <a:srgbClr val="439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DB537-B39B-ECDB-9E2D-D48DFBE17F50}"/>
              </a:ext>
            </a:extLst>
          </p:cNvPr>
          <p:cNvSpPr>
            <a:spLocks noGrp="1"/>
          </p:cNvSpPr>
          <p:nvPr>
            <p:ph type="title"/>
          </p:nvPr>
        </p:nvSpPr>
        <p:spPr>
          <a:xfrm>
            <a:off x="514349" y="295153"/>
            <a:ext cx="8243757" cy="1130361"/>
          </a:xfrm>
          <a:solidFill>
            <a:schemeClr val="bg1"/>
          </a:solidFill>
        </p:spPr>
        <p:txBody>
          <a:bodyPr>
            <a:normAutofit fontScale="90000"/>
          </a:bodyPr>
          <a:lstStyle/>
          <a:p>
            <a:r>
              <a:rPr lang="en-US" b="1" dirty="0"/>
              <a:t>Central Count Teams</a:t>
            </a:r>
            <a:br>
              <a:rPr lang="en-US" b="1" dirty="0"/>
            </a:br>
            <a:r>
              <a:rPr lang="en-US" sz="2200" i="1" dirty="0"/>
              <a:t>Provide ABS support ON election day</a:t>
            </a:r>
            <a:br>
              <a:rPr lang="en-US" sz="2200" i="1" dirty="0"/>
            </a:br>
            <a:r>
              <a:rPr lang="en-US" sz="1300" dirty="0"/>
              <a:t>NOTE: If CEB adopts resolution under IC 3-11.5-4-11.5, then central count teams can start up to three days before election day</a:t>
            </a:r>
            <a:endParaRPr lang="en-US" b="1" dirty="0"/>
          </a:p>
        </p:txBody>
      </p:sp>
      <p:sp>
        <p:nvSpPr>
          <p:cNvPr id="3" name="Content Placeholder 2">
            <a:extLst>
              <a:ext uri="{FF2B5EF4-FFF2-40B4-BE49-F238E27FC236}">
                <a16:creationId xmlns:a16="http://schemas.microsoft.com/office/drawing/2014/main" id="{BE2AF2C4-D675-6ABD-89B0-BC6A2DD1ED1E}"/>
              </a:ext>
            </a:extLst>
          </p:cNvPr>
          <p:cNvSpPr>
            <a:spLocks noGrp="1"/>
          </p:cNvSpPr>
          <p:nvPr>
            <p:ph sz="half" idx="1"/>
          </p:nvPr>
        </p:nvSpPr>
        <p:spPr/>
        <p:txBody>
          <a:bodyPr>
            <a:normAutofit lnSpcReduction="10000"/>
          </a:bodyPr>
          <a:lstStyle/>
          <a:p>
            <a:endParaRPr lang="en-US" dirty="0"/>
          </a:p>
          <a:p>
            <a:pPr lvl="2"/>
            <a:endParaRPr lang="en-US" dirty="0"/>
          </a:p>
          <a:p>
            <a:pPr lvl="2"/>
            <a:endParaRPr lang="en-US" dirty="0"/>
          </a:p>
        </p:txBody>
      </p:sp>
      <p:sp>
        <p:nvSpPr>
          <p:cNvPr id="6" name="Content Placeholder 5">
            <a:extLst>
              <a:ext uri="{FF2B5EF4-FFF2-40B4-BE49-F238E27FC236}">
                <a16:creationId xmlns:a16="http://schemas.microsoft.com/office/drawing/2014/main" id="{0ABF2173-DE64-1C1E-C868-4B96641F439F}"/>
              </a:ext>
            </a:extLst>
          </p:cNvPr>
          <p:cNvSpPr>
            <a:spLocks noGrp="1"/>
          </p:cNvSpPr>
          <p:nvPr>
            <p:ph sz="half" idx="2"/>
          </p:nvPr>
        </p:nvSpPr>
        <p:spPr>
          <a:xfrm>
            <a:off x="628650" y="1716721"/>
            <a:ext cx="7886700" cy="3883979"/>
          </a:xfrm>
        </p:spPr>
        <p:txBody>
          <a:bodyPr>
            <a:normAutofit lnSpcReduction="10000"/>
          </a:bodyPr>
          <a:lstStyle/>
          <a:p>
            <a:r>
              <a:rPr lang="en-US" dirty="0"/>
              <a:t>Perform SECOND signature review on ALL ABS materials</a:t>
            </a:r>
          </a:p>
          <a:p>
            <a:pPr lvl="1"/>
            <a:r>
              <a:rPr lang="en-US" dirty="0"/>
              <a:t>CEB may adopt a resolution by unanimous vote permitting counters to skip this SECOND signature review</a:t>
            </a:r>
          </a:p>
          <a:p>
            <a:r>
              <a:rPr lang="en-US" dirty="0"/>
              <a:t>Review ALL ABS materials, as organized by precinct, to determine if ABS can be counted or rejected but if unable to agree, CEB makes determination</a:t>
            </a:r>
          </a:p>
          <a:p>
            <a:r>
              <a:rPr lang="en-US" dirty="0"/>
              <a:t>Prepare &amp; process ABS ballots to begin tabulation ON election day</a:t>
            </a:r>
          </a:p>
        </p:txBody>
      </p:sp>
      <p:sp>
        <p:nvSpPr>
          <p:cNvPr id="4" name="TextBox 3">
            <a:extLst>
              <a:ext uri="{FF2B5EF4-FFF2-40B4-BE49-F238E27FC236}">
                <a16:creationId xmlns:a16="http://schemas.microsoft.com/office/drawing/2014/main" id="{E06C6DC0-E99E-4DF9-15B9-7AD0D6FA0CAC}"/>
              </a:ext>
            </a:extLst>
          </p:cNvPr>
          <p:cNvSpPr txBox="1"/>
          <p:nvPr/>
        </p:nvSpPr>
        <p:spPr>
          <a:xfrm>
            <a:off x="384656" y="6176963"/>
            <a:ext cx="7903065" cy="400110"/>
          </a:xfrm>
          <a:prstGeom prst="rect">
            <a:avLst/>
          </a:prstGeom>
          <a:noFill/>
        </p:spPr>
        <p:txBody>
          <a:bodyPr wrap="square" rtlCol="0">
            <a:spAutoFit/>
          </a:bodyPr>
          <a:lstStyle/>
          <a:p>
            <a:r>
              <a:rPr lang="en-US" sz="1000" b="0" i="1" dirty="0">
                <a:latin typeface="Arial" panose="020B0604020202020204" pitchFamily="34" charset="0"/>
                <a:cs typeface="Arial" panose="020B0604020202020204" pitchFamily="34" charset="0"/>
              </a:rPr>
              <a:t>Not an exhaustive list of duties, responsibilities, or procedures; see 2024 Election </a:t>
            </a:r>
            <a:r>
              <a:rPr lang="en-US" sz="1000" i="1" dirty="0">
                <a:latin typeface="Arial" panose="020B0604020202020204" pitchFamily="34" charset="0"/>
                <a:cs typeface="Arial" panose="020B0604020202020204" pitchFamily="34" charset="0"/>
              </a:rPr>
              <a:t>A</a:t>
            </a:r>
            <a:r>
              <a:rPr lang="en-US" sz="1000" b="0" i="1" dirty="0">
                <a:latin typeface="Arial" panose="020B0604020202020204" pitchFamily="34" charset="0"/>
                <a:cs typeface="Arial" panose="020B0604020202020204" pitchFamily="34" charset="0"/>
              </a:rPr>
              <a:t>dministrator’s </a:t>
            </a:r>
            <a:r>
              <a:rPr lang="en-US" sz="1000" i="1" dirty="0">
                <a:latin typeface="Arial" panose="020B0604020202020204" pitchFamily="34" charset="0"/>
                <a:cs typeface="Arial" panose="020B0604020202020204" pitchFamily="34" charset="0"/>
              </a:rPr>
              <a:t>M</a:t>
            </a:r>
            <a:r>
              <a:rPr lang="en-US" sz="1000" b="0" i="1" dirty="0">
                <a:latin typeface="Arial" panose="020B0604020202020204" pitchFamily="34" charset="0"/>
                <a:cs typeface="Arial" panose="020B0604020202020204" pitchFamily="34" charset="0"/>
              </a:rPr>
              <a:t>anual for more details</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C3F289C-757C-AEA8-FF60-91110C948729}"/>
              </a:ext>
            </a:extLst>
          </p:cNvPr>
          <p:cNvSpPr txBox="1"/>
          <p:nvPr/>
        </p:nvSpPr>
        <p:spPr>
          <a:xfrm>
            <a:off x="514349" y="6424347"/>
            <a:ext cx="4848225" cy="276999"/>
          </a:xfrm>
          <a:prstGeom prst="rect">
            <a:avLst/>
          </a:prstGeom>
          <a:noFill/>
        </p:spPr>
        <p:txBody>
          <a:bodyPr wrap="square" rtlCol="0">
            <a:spAutoFit/>
          </a:bodyPr>
          <a:lstStyle/>
          <a:p>
            <a:r>
              <a:rPr lang="en-US" sz="1200" dirty="0"/>
              <a:t>IC 3-11.5-4-11 | IC 3-11.5-4-12 | IC 3-11.5-4-13 | IC 3-11.5-6 </a:t>
            </a:r>
          </a:p>
        </p:txBody>
      </p:sp>
    </p:spTree>
    <p:extLst>
      <p:ext uri="{BB962C8B-B14F-4D97-AF65-F5344CB8AC3E}">
        <p14:creationId xmlns:p14="http://schemas.microsoft.com/office/powerpoint/2010/main" val="83806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C44F-46C8-6D25-7B42-BB00666DCDA7}"/>
              </a:ext>
            </a:extLst>
          </p:cNvPr>
          <p:cNvSpPr>
            <a:spLocks noGrp="1"/>
          </p:cNvSpPr>
          <p:nvPr>
            <p:ph type="title"/>
          </p:nvPr>
        </p:nvSpPr>
        <p:spPr>
          <a:xfrm>
            <a:off x="607462" y="618304"/>
            <a:ext cx="3094870" cy="958820"/>
          </a:xfrm>
        </p:spPr>
        <p:txBody>
          <a:bodyPr/>
          <a:lstStyle/>
          <a:p>
            <a:r>
              <a:rPr lang="en-US" b="1" dirty="0"/>
              <a:t>Democracy Live</a:t>
            </a:r>
            <a:br>
              <a:rPr lang="en-US" dirty="0"/>
            </a:br>
            <a:r>
              <a:rPr lang="en-US" sz="2400" dirty="0" err="1"/>
              <a:t>OmniBallot</a:t>
            </a:r>
            <a:r>
              <a:rPr lang="en-US" sz="2400" dirty="0"/>
              <a:t> Portal</a:t>
            </a:r>
            <a:endParaRPr lang="en-US" dirty="0"/>
          </a:p>
        </p:txBody>
      </p:sp>
      <p:pic>
        <p:nvPicPr>
          <p:cNvPr id="6" name="Content Placeholder 5">
            <a:extLst>
              <a:ext uri="{FF2B5EF4-FFF2-40B4-BE49-F238E27FC236}">
                <a16:creationId xmlns:a16="http://schemas.microsoft.com/office/drawing/2014/main" id="{2C857B1A-0AF1-4ED0-84B2-4000DBC966A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822564" y="349607"/>
            <a:ext cx="5321436" cy="5178738"/>
          </a:xfrm>
        </p:spPr>
      </p:pic>
      <p:sp>
        <p:nvSpPr>
          <p:cNvPr id="4" name="Text Placeholder 3">
            <a:extLst>
              <a:ext uri="{FF2B5EF4-FFF2-40B4-BE49-F238E27FC236}">
                <a16:creationId xmlns:a16="http://schemas.microsoft.com/office/drawing/2014/main" id="{B05225D8-A7BE-E15F-CD6E-6634F41B816E}"/>
              </a:ext>
            </a:extLst>
          </p:cNvPr>
          <p:cNvSpPr>
            <a:spLocks noGrp="1"/>
          </p:cNvSpPr>
          <p:nvPr>
            <p:ph type="body" sz="half" idx="2"/>
          </p:nvPr>
        </p:nvSpPr>
        <p:spPr>
          <a:xfrm>
            <a:off x="629840" y="1837188"/>
            <a:ext cx="3094871" cy="4360811"/>
          </a:xfrm>
        </p:spPr>
        <p:txBody>
          <a:bodyPr>
            <a:normAutofit/>
          </a:bodyPr>
          <a:lstStyle/>
          <a:p>
            <a:pPr>
              <a:lnSpc>
                <a:spcPct val="100000"/>
              </a:lnSpc>
              <a:spcBef>
                <a:spcPts val="0"/>
              </a:spcBef>
            </a:pPr>
            <a:r>
              <a:rPr lang="en-US" dirty="0"/>
              <a:t>Felicia Erlich</a:t>
            </a:r>
          </a:p>
          <a:p>
            <a:pPr>
              <a:lnSpc>
                <a:spcPct val="100000"/>
              </a:lnSpc>
              <a:spcBef>
                <a:spcPts val="0"/>
              </a:spcBef>
            </a:pPr>
            <a:r>
              <a:rPr lang="en-US" sz="1200" dirty="0"/>
              <a:t>Chief Operations Officer &amp; Corporate Counsel</a:t>
            </a:r>
          </a:p>
          <a:p>
            <a:pPr>
              <a:lnSpc>
                <a:spcPct val="100000"/>
              </a:lnSpc>
              <a:spcBef>
                <a:spcPts val="0"/>
              </a:spcBef>
            </a:pPr>
            <a:r>
              <a:rPr lang="en-US" sz="1400" dirty="0"/>
              <a:t>IN Democracy Live Point of Contact</a:t>
            </a:r>
          </a:p>
          <a:p>
            <a:pPr>
              <a:lnSpc>
                <a:spcPct val="100000"/>
              </a:lnSpc>
              <a:spcBef>
                <a:spcPts val="0"/>
              </a:spcBef>
            </a:pPr>
            <a:endParaRPr lang="en-US" sz="800" dirty="0"/>
          </a:p>
          <a:p>
            <a:pPr>
              <a:lnSpc>
                <a:spcPct val="100000"/>
              </a:lnSpc>
              <a:spcBef>
                <a:spcPts val="0"/>
              </a:spcBef>
            </a:pPr>
            <a:r>
              <a:rPr lang="en-US" sz="1400" dirty="0"/>
              <a:t>felicia@democracylive.com</a:t>
            </a:r>
          </a:p>
          <a:p>
            <a:endParaRPr lang="en-US" sz="800" dirty="0"/>
          </a:p>
          <a:p>
            <a:r>
              <a:rPr lang="en-US" dirty="0"/>
              <a:t>Used by ABS-VPD voters requesting an ABS ballot by </a:t>
            </a:r>
            <a:r>
              <a:rPr lang="en-US" u="sng" dirty="0"/>
              <a:t>email</a:t>
            </a:r>
          </a:p>
          <a:p>
            <a:r>
              <a:rPr lang="en-US" dirty="0"/>
              <a:t>Counties will send static website link to voter along with their PIN*</a:t>
            </a:r>
          </a:p>
          <a:p>
            <a:r>
              <a:rPr lang="en-US" dirty="0"/>
              <a:t>DL receives VPD voter info from Civix at 9A &amp; 3P (Eastern Time)</a:t>
            </a:r>
          </a:p>
          <a:p>
            <a:r>
              <a:rPr lang="en-US" dirty="0"/>
              <a:t>Voter’s ballot packet (marked ballot &amp; ABS-25) sent to DL portal</a:t>
            </a:r>
          </a:p>
        </p:txBody>
      </p:sp>
      <p:sp>
        <p:nvSpPr>
          <p:cNvPr id="7" name="TextBox 6">
            <a:extLst>
              <a:ext uri="{FF2B5EF4-FFF2-40B4-BE49-F238E27FC236}">
                <a16:creationId xmlns:a16="http://schemas.microsoft.com/office/drawing/2014/main" id="{8BAC7191-7552-5FD0-41C7-0B3EE7275AE1}"/>
              </a:ext>
            </a:extLst>
          </p:cNvPr>
          <p:cNvSpPr txBox="1"/>
          <p:nvPr/>
        </p:nvSpPr>
        <p:spPr>
          <a:xfrm>
            <a:off x="3938349" y="5603846"/>
            <a:ext cx="4962370" cy="646331"/>
          </a:xfrm>
          <a:prstGeom prst="rect">
            <a:avLst/>
          </a:prstGeom>
          <a:noFill/>
        </p:spPr>
        <p:txBody>
          <a:bodyPr wrap="square" rtlCol="0">
            <a:spAutoFit/>
          </a:bodyPr>
          <a:lstStyle/>
          <a:p>
            <a:r>
              <a:rPr lang="en-US" dirty="0">
                <a:highlight>
                  <a:srgbClr val="FFFF00"/>
                </a:highlight>
              </a:rPr>
              <a:t>Indiana DEMO site:</a:t>
            </a:r>
          </a:p>
          <a:p>
            <a:r>
              <a:rPr lang="en-US" dirty="0">
                <a:highlight>
                  <a:srgbClr val="FFFF00"/>
                </a:highlight>
              </a:rPr>
              <a:t>https://in.omniballot.us/sites/18/demo/app/home</a:t>
            </a:r>
          </a:p>
        </p:txBody>
      </p:sp>
      <p:cxnSp>
        <p:nvCxnSpPr>
          <p:cNvPr id="9" name="Straight Connector 8">
            <a:extLst>
              <a:ext uri="{FF2B5EF4-FFF2-40B4-BE49-F238E27FC236}">
                <a16:creationId xmlns:a16="http://schemas.microsoft.com/office/drawing/2014/main" id="{A7C40A5A-2617-40B7-8319-CD22D5C6A73B}"/>
              </a:ext>
            </a:extLst>
          </p:cNvPr>
          <p:cNvCxnSpPr>
            <a:cxnSpLocks/>
          </p:cNvCxnSpPr>
          <p:nvPr/>
        </p:nvCxnSpPr>
        <p:spPr>
          <a:xfrm flipV="1">
            <a:off x="629840" y="1602295"/>
            <a:ext cx="2952260" cy="8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8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520785" y="414426"/>
            <a:ext cx="3868340" cy="491585"/>
          </a:xfrm>
        </p:spPr>
        <p:txBody>
          <a:bodyPr/>
          <a:lstStyle/>
          <a:p>
            <a:r>
              <a:rPr lang="en-US" dirty="0"/>
              <a:t>Certification Screen</a:t>
            </a:r>
          </a:p>
        </p:txBody>
      </p:sp>
      <p:pic>
        <p:nvPicPr>
          <p:cNvPr id="8" name="Content Placeholder 7">
            <a:extLst>
              <a:ext uri="{FF2B5EF4-FFF2-40B4-BE49-F238E27FC236}">
                <a16:creationId xmlns:a16="http://schemas.microsoft.com/office/drawing/2014/main" id="{599B0332-E19C-ABD3-4B5D-FB8C03B4F3A4}"/>
              </a:ext>
            </a:extLst>
          </p:cNvPr>
          <p:cNvPicPr>
            <a:picLocks noGrp="1" noChangeAspect="1"/>
          </p:cNvPicPr>
          <p:nvPr>
            <p:ph sz="half" idx="2"/>
          </p:nvPr>
        </p:nvPicPr>
        <p:blipFill>
          <a:blip r:embed="rId2"/>
          <a:stretch>
            <a:fillRect/>
          </a:stretch>
        </p:blipFill>
        <p:spPr>
          <a:xfrm>
            <a:off x="559074" y="987195"/>
            <a:ext cx="3868340" cy="5200064"/>
          </a:xfrm>
        </p:spPr>
      </p:pic>
      <p:sp>
        <p:nvSpPr>
          <p:cNvPr id="5" name="Text Placeholder 4">
            <a:extLst>
              <a:ext uri="{FF2B5EF4-FFF2-40B4-BE49-F238E27FC236}">
                <a16:creationId xmlns:a16="http://schemas.microsoft.com/office/drawing/2014/main" id="{4CCA96B3-0C64-0FA3-54BA-EA331E09A2A2}"/>
              </a:ext>
            </a:extLst>
          </p:cNvPr>
          <p:cNvSpPr>
            <a:spLocks noGrp="1"/>
          </p:cNvSpPr>
          <p:nvPr>
            <p:ph type="body" sz="quarter" idx="3"/>
          </p:nvPr>
        </p:nvSpPr>
        <p:spPr>
          <a:xfrm>
            <a:off x="4572000" y="414426"/>
            <a:ext cx="3887391" cy="491585"/>
          </a:xfrm>
        </p:spPr>
        <p:txBody>
          <a:bodyPr/>
          <a:lstStyle/>
          <a:p>
            <a:r>
              <a:rPr lang="en-US" dirty="0"/>
              <a:t>Voter Entry Screen</a:t>
            </a:r>
          </a:p>
        </p:txBody>
      </p:sp>
      <p:sp>
        <p:nvSpPr>
          <p:cNvPr id="11" name="TextBox 10">
            <a:extLst>
              <a:ext uri="{FF2B5EF4-FFF2-40B4-BE49-F238E27FC236}">
                <a16:creationId xmlns:a16="http://schemas.microsoft.com/office/drawing/2014/main" id="{69E369FF-17B3-81EA-EA91-3479A17E0C34}"/>
              </a:ext>
            </a:extLst>
          </p:cNvPr>
          <p:cNvSpPr txBox="1"/>
          <p:nvPr/>
        </p:nvSpPr>
        <p:spPr>
          <a:xfrm>
            <a:off x="4571999" y="5224474"/>
            <a:ext cx="4287202" cy="830997"/>
          </a:xfrm>
          <a:prstGeom prst="rect">
            <a:avLst/>
          </a:prstGeom>
          <a:noFill/>
        </p:spPr>
        <p:txBody>
          <a:bodyPr wrap="square" rtlCol="0">
            <a:spAutoFit/>
          </a:bodyPr>
          <a:lstStyle/>
          <a:p>
            <a:r>
              <a:rPr lang="en-US" sz="1200" dirty="0"/>
              <a:t>Screen shows the credentials to use to access the demo site. “Dummy” log-in information to access the test site is found on indianavoters.com, too.</a:t>
            </a:r>
          </a:p>
          <a:p>
            <a:r>
              <a:rPr lang="en-US" sz="1200" i="1" dirty="0"/>
              <a:t>- “Demo” county is at the END of the county list</a:t>
            </a:r>
          </a:p>
        </p:txBody>
      </p:sp>
      <p:pic>
        <p:nvPicPr>
          <p:cNvPr id="12" name="Content Placeholder 11">
            <a:extLst>
              <a:ext uri="{FF2B5EF4-FFF2-40B4-BE49-F238E27FC236}">
                <a16:creationId xmlns:a16="http://schemas.microsoft.com/office/drawing/2014/main" id="{A12DA28D-F9D7-FB0B-FB40-7A7CDCC22D32}"/>
              </a:ext>
            </a:extLst>
          </p:cNvPr>
          <p:cNvPicPr>
            <a:picLocks noGrp="1" noChangeAspect="1"/>
          </p:cNvPicPr>
          <p:nvPr>
            <p:ph sz="quarter" idx="4"/>
          </p:nvPr>
        </p:nvPicPr>
        <p:blipFill>
          <a:blip r:embed="rId3"/>
          <a:stretch>
            <a:fillRect/>
          </a:stretch>
        </p:blipFill>
        <p:spPr>
          <a:xfrm>
            <a:off x="4571999" y="987194"/>
            <a:ext cx="4287202" cy="4237279"/>
          </a:xfrm>
        </p:spPr>
      </p:pic>
    </p:spTree>
    <p:extLst>
      <p:ext uri="{BB962C8B-B14F-4D97-AF65-F5344CB8AC3E}">
        <p14:creationId xmlns:p14="http://schemas.microsoft.com/office/powerpoint/2010/main" val="284197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520785" y="414426"/>
            <a:ext cx="3868340" cy="491585"/>
          </a:xfrm>
        </p:spPr>
        <p:txBody>
          <a:bodyPr/>
          <a:lstStyle/>
          <a:p>
            <a:r>
              <a:rPr lang="en-US" dirty="0"/>
              <a:t>ABS Voter’s Bill of Rights</a:t>
            </a:r>
          </a:p>
        </p:txBody>
      </p:sp>
      <p:sp>
        <p:nvSpPr>
          <p:cNvPr id="5" name="Text Placeholder 4">
            <a:extLst>
              <a:ext uri="{FF2B5EF4-FFF2-40B4-BE49-F238E27FC236}">
                <a16:creationId xmlns:a16="http://schemas.microsoft.com/office/drawing/2014/main" id="{4CCA96B3-0C64-0FA3-54BA-EA331E09A2A2}"/>
              </a:ext>
            </a:extLst>
          </p:cNvPr>
          <p:cNvSpPr>
            <a:spLocks noGrp="1"/>
          </p:cNvSpPr>
          <p:nvPr>
            <p:ph type="body" sz="quarter" idx="3"/>
          </p:nvPr>
        </p:nvSpPr>
        <p:spPr>
          <a:xfrm>
            <a:off x="4572000" y="414426"/>
            <a:ext cx="3887391" cy="491585"/>
          </a:xfrm>
        </p:spPr>
        <p:txBody>
          <a:bodyPr/>
          <a:lstStyle/>
          <a:p>
            <a:r>
              <a:rPr lang="en-US" dirty="0"/>
              <a:t>PIN Screen</a:t>
            </a:r>
          </a:p>
        </p:txBody>
      </p:sp>
      <p:sp>
        <p:nvSpPr>
          <p:cNvPr id="11" name="TextBox 10">
            <a:extLst>
              <a:ext uri="{FF2B5EF4-FFF2-40B4-BE49-F238E27FC236}">
                <a16:creationId xmlns:a16="http://schemas.microsoft.com/office/drawing/2014/main" id="{69E369FF-17B3-81EA-EA91-3479A17E0C34}"/>
              </a:ext>
            </a:extLst>
          </p:cNvPr>
          <p:cNvSpPr txBox="1"/>
          <p:nvPr/>
        </p:nvSpPr>
        <p:spPr>
          <a:xfrm>
            <a:off x="4539100" y="3550205"/>
            <a:ext cx="3969501" cy="2462213"/>
          </a:xfrm>
          <a:prstGeom prst="rect">
            <a:avLst/>
          </a:prstGeom>
          <a:noFill/>
        </p:spPr>
        <p:txBody>
          <a:bodyPr wrap="square" rtlCol="0">
            <a:spAutoFit/>
          </a:bodyPr>
          <a:lstStyle/>
          <a:p>
            <a:pPr marL="171450" indent="-171450">
              <a:buFont typeface="Arial" panose="020B0604020202020204" pitchFamily="34" charset="0"/>
              <a:buChar char="•"/>
            </a:pPr>
            <a:r>
              <a:rPr lang="en-US" sz="1200" dirty="0"/>
              <a:t>County must include PIN in the email sent to a VPD who requests an emailed ABS ballot</a:t>
            </a:r>
          </a:p>
          <a:p>
            <a:pPr marL="628650" lvl="1" indent="-171450">
              <a:buFont typeface="Arial" panose="020B0604020202020204" pitchFamily="34" charset="0"/>
              <a:buChar char="•"/>
            </a:pPr>
            <a:r>
              <a:rPr lang="en-US" sz="1200" dirty="0"/>
              <a:t>For demo site ONLY the PIN is 1234</a:t>
            </a:r>
          </a:p>
          <a:p>
            <a:pPr marL="171450" indent="-171450">
              <a:buFont typeface="Arial" panose="020B0604020202020204" pitchFamily="34" charset="0"/>
              <a:buChar char="•"/>
            </a:pPr>
            <a:endParaRPr lang="en-US" sz="700" dirty="0"/>
          </a:p>
          <a:p>
            <a:pPr marL="171450" indent="-171450">
              <a:buFont typeface="Arial" panose="020B0604020202020204" pitchFamily="34" charset="0"/>
              <a:buChar char="•"/>
            </a:pPr>
            <a:r>
              <a:rPr lang="en-US" sz="1200" dirty="0"/>
              <a:t>PIN is pulled from the reports in the INSVRS Reports Library: </a:t>
            </a:r>
            <a:r>
              <a:rPr lang="en-US" sz="1200" dirty="0" err="1"/>
              <a:t>DemLive</a:t>
            </a:r>
            <a:r>
              <a:rPr lang="en-US" sz="1200" dirty="0"/>
              <a:t> VPD Email Details</a:t>
            </a:r>
          </a:p>
          <a:p>
            <a:pPr marL="628650" lvl="1" indent="-171450">
              <a:buFont typeface="Arial" panose="020B0604020202020204" pitchFamily="34" charset="0"/>
              <a:buChar char="•"/>
            </a:pPr>
            <a:r>
              <a:rPr lang="en-US" sz="1200" dirty="0"/>
              <a:t>This specific report is NOT public record, as it contains information that would jeopardize the registration system under IC 5-14-3-4(b)(10)</a:t>
            </a:r>
          </a:p>
          <a:p>
            <a:pPr marL="171450" indent="-171450">
              <a:buFont typeface="Arial" panose="020B0604020202020204" pitchFamily="34" charset="0"/>
              <a:buChar char="•"/>
            </a:pPr>
            <a:endParaRPr lang="en-US" sz="700" dirty="0"/>
          </a:p>
          <a:p>
            <a:pPr marL="171450" indent="-171450">
              <a:buFont typeface="Arial" panose="020B0604020202020204" pitchFamily="34" charset="0"/>
              <a:buChar char="•"/>
            </a:pPr>
            <a:r>
              <a:rPr lang="en-US" sz="1200" dirty="0"/>
              <a:t>Voter MUST enter PIN number that matches the PIN in the report to access information.</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sz="1200" dirty="0"/>
              <a:t>Randomized digits change in each election </a:t>
            </a:r>
          </a:p>
        </p:txBody>
      </p:sp>
      <p:pic>
        <p:nvPicPr>
          <p:cNvPr id="18" name="Content Placeholder 17">
            <a:extLst>
              <a:ext uri="{FF2B5EF4-FFF2-40B4-BE49-F238E27FC236}">
                <a16:creationId xmlns:a16="http://schemas.microsoft.com/office/drawing/2014/main" id="{8B5B7A71-92FA-1D57-6370-7EB82EF646C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59075" y="987194"/>
            <a:ext cx="3797150" cy="4633429"/>
          </a:xfrm>
        </p:spPr>
      </p:pic>
      <p:sp>
        <p:nvSpPr>
          <p:cNvPr id="19" name="TextBox 18">
            <a:extLst>
              <a:ext uri="{FF2B5EF4-FFF2-40B4-BE49-F238E27FC236}">
                <a16:creationId xmlns:a16="http://schemas.microsoft.com/office/drawing/2014/main" id="{AD9CABF0-C7E9-250F-2268-514CDB894981}"/>
              </a:ext>
            </a:extLst>
          </p:cNvPr>
          <p:cNvSpPr txBox="1"/>
          <p:nvPr/>
        </p:nvSpPr>
        <p:spPr>
          <a:xfrm>
            <a:off x="559076" y="5705262"/>
            <a:ext cx="4012924" cy="276999"/>
          </a:xfrm>
          <a:prstGeom prst="rect">
            <a:avLst/>
          </a:prstGeom>
          <a:noFill/>
        </p:spPr>
        <p:txBody>
          <a:bodyPr wrap="square" rtlCol="0">
            <a:spAutoFit/>
          </a:bodyPr>
          <a:lstStyle/>
          <a:p>
            <a:r>
              <a:rPr lang="en-US" sz="1200" dirty="0"/>
              <a:t>Bottom of screen includes county contact information. </a:t>
            </a:r>
          </a:p>
        </p:txBody>
      </p:sp>
      <p:pic>
        <p:nvPicPr>
          <p:cNvPr id="25" name="Content Placeholder 24">
            <a:extLst>
              <a:ext uri="{FF2B5EF4-FFF2-40B4-BE49-F238E27FC236}">
                <a16:creationId xmlns:a16="http://schemas.microsoft.com/office/drawing/2014/main" id="{A5569818-A03A-29D9-BD88-FB4BE7B7E3F1}"/>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539100" y="906011"/>
            <a:ext cx="3887788" cy="2559555"/>
          </a:xfrm>
        </p:spPr>
      </p:pic>
    </p:spTree>
    <p:extLst>
      <p:ext uri="{BB962C8B-B14F-4D97-AF65-F5344CB8AC3E}">
        <p14:creationId xmlns:p14="http://schemas.microsoft.com/office/powerpoint/2010/main" val="83842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520785" y="414426"/>
            <a:ext cx="3868340" cy="491585"/>
          </a:xfrm>
        </p:spPr>
        <p:txBody>
          <a:bodyPr/>
          <a:lstStyle/>
          <a:p>
            <a:r>
              <a:rPr lang="en-US" dirty="0"/>
              <a:t>Ballot Marking Screen</a:t>
            </a:r>
          </a:p>
        </p:txBody>
      </p:sp>
      <p:pic>
        <p:nvPicPr>
          <p:cNvPr id="6" name="Content Placeholder 5">
            <a:extLst>
              <a:ext uri="{FF2B5EF4-FFF2-40B4-BE49-F238E27FC236}">
                <a16:creationId xmlns:a16="http://schemas.microsoft.com/office/drawing/2014/main" id="{46EC1ABA-0A6C-0513-C947-75B8B4D71FA5}"/>
              </a:ext>
            </a:extLst>
          </p:cNvPr>
          <p:cNvPicPr>
            <a:picLocks noGrp="1" noChangeAspect="1"/>
          </p:cNvPicPr>
          <p:nvPr>
            <p:ph sz="half" idx="2"/>
          </p:nvPr>
        </p:nvPicPr>
        <p:blipFill>
          <a:blip r:embed="rId2"/>
          <a:stretch>
            <a:fillRect/>
          </a:stretch>
        </p:blipFill>
        <p:spPr>
          <a:xfrm>
            <a:off x="520785" y="1026794"/>
            <a:ext cx="4011209" cy="4888105"/>
          </a:xfrm>
        </p:spPr>
      </p:pic>
      <p:pic>
        <p:nvPicPr>
          <p:cNvPr id="9" name="Content Placeholder 8">
            <a:extLst>
              <a:ext uri="{FF2B5EF4-FFF2-40B4-BE49-F238E27FC236}">
                <a16:creationId xmlns:a16="http://schemas.microsoft.com/office/drawing/2014/main" id="{9A288BEE-79EA-9A4C-CCA6-87C28C1084CB}"/>
              </a:ext>
            </a:extLst>
          </p:cNvPr>
          <p:cNvPicPr>
            <a:picLocks noGrp="1" noChangeAspect="1"/>
          </p:cNvPicPr>
          <p:nvPr>
            <p:ph sz="quarter" idx="4"/>
          </p:nvPr>
        </p:nvPicPr>
        <p:blipFill>
          <a:blip r:embed="rId3"/>
          <a:stretch>
            <a:fillRect/>
          </a:stretch>
        </p:blipFill>
        <p:spPr>
          <a:xfrm>
            <a:off x="4612007" y="997302"/>
            <a:ext cx="4082413" cy="5006497"/>
          </a:xfrm>
        </p:spPr>
      </p:pic>
    </p:spTree>
    <p:extLst>
      <p:ext uri="{BB962C8B-B14F-4D97-AF65-F5344CB8AC3E}">
        <p14:creationId xmlns:p14="http://schemas.microsoft.com/office/powerpoint/2010/main" val="401624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475647" y="414426"/>
            <a:ext cx="3868340" cy="491585"/>
          </a:xfrm>
        </p:spPr>
        <p:txBody>
          <a:bodyPr/>
          <a:lstStyle/>
          <a:p>
            <a:r>
              <a:rPr lang="en-US" dirty="0"/>
              <a:t>Selection Review Screen</a:t>
            </a:r>
          </a:p>
        </p:txBody>
      </p:sp>
      <p:sp>
        <p:nvSpPr>
          <p:cNvPr id="5" name="Text Placeholder 4">
            <a:extLst>
              <a:ext uri="{FF2B5EF4-FFF2-40B4-BE49-F238E27FC236}">
                <a16:creationId xmlns:a16="http://schemas.microsoft.com/office/drawing/2014/main" id="{4CCA96B3-0C64-0FA3-54BA-EA331E09A2A2}"/>
              </a:ext>
            </a:extLst>
          </p:cNvPr>
          <p:cNvSpPr>
            <a:spLocks noGrp="1"/>
          </p:cNvSpPr>
          <p:nvPr>
            <p:ph type="body" sz="quarter" idx="3"/>
          </p:nvPr>
        </p:nvSpPr>
        <p:spPr>
          <a:xfrm>
            <a:off x="4572000" y="414426"/>
            <a:ext cx="3887391" cy="491585"/>
          </a:xfrm>
        </p:spPr>
        <p:txBody>
          <a:bodyPr/>
          <a:lstStyle/>
          <a:p>
            <a:r>
              <a:rPr lang="en-US" dirty="0"/>
              <a:t>Voter Return Info Screen</a:t>
            </a:r>
          </a:p>
        </p:txBody>
      </p:sp>
      <p:pic>
        <p:nvPicPr>
          <p:cNvPr id="7" name="Content Placeholder 6">
            <a:extLst>
              <a:ext uri="{FF2B5EF4-FFF2-40B4-BE49-F238E27FC236}">
                <a16:creationId xmlns:a16="http://schemas.microsoft.com/office/drawing/2014/main" id="{84F144F9-6A31-B0B9-B0B4-2CD5A747491C}"/>
              </a:ext>
            </a:extLst>
          </p:cNvPr>
          <p:cNvPicPr>
            <a:picLocks noGrp="1" noChangeAspect="1"/>
          </p:cNvPicPr>
          <p:nvPr>
            <p:ph sz="half" idx="2"/>
          </p:nvPr>
        </p:nvPicPr>
        <p:blipFill>
          <a:blip r:embed="rId2"/>
          <a:stretch>
            <a:fillRect/>
          </a:stretch>
        </p:blipFill>
        <p:spPr>
          <a:xfrm>
            <a:off x="520785" y="943146"/>
            <a:ext cx="3913478" cy="3895554"/>
          </a:xfrm>
        </p:spPr>
      </p:pic>
      <p:pic>
        <p:nvPicPr>
          <p:cNvPr id="12" name="Content Placeholder 11">
            <a:extLst>
              <a:ext uri="{FF2B5EF4-FFF2-40B4-BE49-F238E27FC236}">
                <a16:creationId xmlns:a16="http://schemas.microsoft.com/office/drawing/2014/main" id="{AA5D60FD-FD86-D310-2288-10F57850416F}"/>
              </a:ext>
            </a:extLst>
          </p:cNvPr>
          <p:cNvPicPr>
            <a:picLocks noGrp="1" noChangeAspect="1"/>
          </p:cNvPicPr>
          <p:nvPr>
            <p:ph sz="quarter" idx="4"/>
          </p:nvPr>
        </p:nvPicPr>
        <p:blipFill>
          <a:blip r:embed="rId3"/>
          <a:stretch>
            <a:fillRect/>
          </a:stretch>
        </p:blipFill>
        <p:spPr>
          <a:xfrm>
            <a:off x="4662276" y="906011"/>
            <a:ext cx="3749040" cy="4880068"/>
          </a:xfrm>
        </p:spPr>
      </p:pic>
    </p:spTree>
    <p:extLst>
      <p:ext uri="{BB962C8B-B14F-4D97-AF65-F5344CB8AC3E}">
        <p14:creationId xmlns:p14="http://schemas.microsoft.com/office/powerpoint/2010/main" val="8165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475647" y="414426"/>
            <a:ext cx="3868340" cy="491585"/>
          </a:xfrm>
        </p:spPr>
        <p:txBody>
          <a:bodyPr/>
          <a:lstStyle/>
          <a:p>
            <a:r>
              <a:rPr lang="en-US" dirty="0"/>
              <a:t>Signature Screen</a:t>
            </a:r>
          </a:p>
        </p:txBody>
      </p:sp>
      <p:pic>
        <p:nvPicPr>
          <p:cNvPr id="8" name="Content Placeholder 7">
            <a:extLst>
              <a:ext uri="{FF2B5EF4-FFF2-40B4-BE49-F238E27FC236}">
                <a16:creationId xmlns:a16="http://schemas.microsoft.com/office/drawing/2014/main" id="{0D0B7BEA-B7DA-0E3D-80F1-EF0BA24E6926}"/>
              </a:ext>
            </a:extLst>
          </p:cNvPr>
          <p:cNvPicPr>
            <a:picLocks noGrp="1" noChangeAspect="1"/>
          </p:cNvPicPr>
          <p:nvPr>
            <p:ph sz="half" idx="2"/>
          </p:nvPr>
        </p:nvPicPr>
        <p:blipFill>
          <a:blip r:embed="rId2"/>
          <a:stretch>
            <a:fillRect/>
          </a:stretch>
        </p:blipFill>
        <p:spPr>
          <a:xfrm>
            <a:off x="475647" y="906011"/>
            <a:ext cx="3868737" cy="3060784"/>
          </a:xfrm>
        </p:spPr>
      </p:pic>
      <p:pic>
        <p:nvPicPr>
          <p:cNvPr id="10" name="Picture 9">
            <a:extLst>
              <a:ext uri="{FF2B5EF4-FFF2-40B4-BE49-F238E27FC236}">
                <a16:creationId xmlns:a16="http://schemas.microsoft.com/office/drawing/2014/main" id="{6611C497-654A-7818-5AA8-025836111F9B}"/>
              </a:ext>
            </a:extLst>
          </p:cNvPr>
          <p:cNvPicPr>
            <a:picLocks noChangeAspect="1"/>
          </p:cNvPicPr>
          <p:nvPr/>
        </p:nvPicPr>
        <p:blipFill>
          <a:blip r:embed="rId3"/>
          <a:stretch>
            <a:fillRect/>
          </a:stretch>
        </p:blipFill>
        <p:spPr>
          <a:xfrm>
            <a:off x="475647" y="3999232"/>
            <a:ext cx="3690634" cy="1786847"/>
          </a:xfrm>
          <a:prstGeom prst="rect">
            <a:avLst/>
          </a:prstGeom>
        </p:spPr>
      </p:pic>
      <p:cxnSp>
        <p:nvCxnSpPr>
          <p:cNvPr id="13" name="Straight Arrow Connector 12">
            <a:extLst>
              <a:ext uri="{FF2B5EF4-FFF2-40B4-BE49-F238E27FC236}">
                <a16:creationId xmlns:a16="http://schemas.microsoft.com/office/drawing/2014/main" id="{D75DB5BC-6DBE-7ED6-B389-583D8AEFCA85}"/>
              </a:ext>
            </a:extLst>
          </p:cNvPr>
          <p:cNvCxnSpPr>
            <a:cxnSpLocks/>
          </p:cNvCxnSpPr>
          <p:nvPr/>
        </p:nvCxnSpPr>
        <p:spPr>
          <a:xfrm>
            <a:off x="1859280" y="3284220"/>
            <a:ext cx="0" cy="14554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Content Placeholder 18">
            <a:extLst>
              <a:ext uri="{FF2B5EF4-FFF2-40B4-BE49-F238E27FC236}">
                <a16:creationId xmlns:a16="http://schemas.microsoft.com/office/drawing/2014/main" id="{F4F6F824-DE9F-0223-7DF7-1F1BC6924CF6}"/>
              </a:ext>
            </a:extLst>
          </p:cNvPr>
          <p:cNvPicPr>
            <a:picLocks noGrp="1" noChangeAspect="1"/>
          </p:cNvPicPr>
          <p:nvPr>
            <p:ph sz="quarter" idx="4"/>
          </p:nvPr>
        </p:nvPicPr>
        <p:blipFill>
          <a:blip r:embed="rId4"/>
          <a:stretch>
            <a:fillRect/>
          </a:stretch>
        </p:blipFill>
        <p:spPr>
          <a:xfrm>
            <a:off x="4572000" y="928397"/>
            <a:ext cx="4110985" cy="3323251"/>
          </a:xfrm>
        </p:spPr>
      </p:pic>
      <p:cxnSp>
        <p:nvCxnSpPr>
          <p:cNvPr id="23" name="Connector: Elbow 22">
            <a:extLst>
              <a:ext uri="{FF2B5EF4-FFF2-40B4-BE49-F238E27FC236}">
                <a16:creationId xmlns:a16="http://schemas.microsoft.com/office/drawing/2014/main" id="{5762CC99-2232-214D-F31E-BABB0D5AD5AE}"/>
              </a:ext>
            </a:extLst>
          </p:cNvPr>
          <p:cNvCxnSpPr>
            <a:cxnSpLocks/>
          </p:cNvCxnSpPr>
          <p:nvPr/>
        </p:nvCxnSpPr>
        <p:spPr>
          <a:xfrm>
            <a:off x="4282440" y="3755681"/>
            <a:ext cx="3611880" cy="211114"/>
          </a:xfrm>
          <a:prstGeom prst="bentConnector3">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02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475647" y="414426"/>
            <a:ext cx="3868340" cy="491585"/>
          </a:xfrm>
        </p:spPr>
        <p:txBody>
          <a:bodyPr/>
          <a:lstStyle/>
          <a:p>
            <a:r>
              <a:rPr lang="en-US" dirty="0"/>
              <a:t>Electronic Return Screen</a:t>
            </a:r>
          </a:p>
        </p:txBody>
      </p:sp>
      <p:pic>
        <p:nvPicPr>
          <p:cNvPr id="8" name="Content Placeholder 7">
            <a:extLst>
              <a:ext uri="{FF2B5EF4-FFF2-40B4-BE49-F238E27FC236}">
                <a16:creationId xmlns:a16="http://schemas.microsoft.com/office/drawing/2014/main" id="{B8B6AAFA-A68A-D8A2-50A5-4A4283FB1647}"/>
              </a:ext>
            </a:extLst>
          </p:cNvPr>
          <p:cNvPicPr>
            <a:picLocks noGrp="1" noChangeAspect="1"/>
          </p:cNvPicPr>
          <p:nvPr>
            <p:ph sz="half" idx="2"/>
          </p:nvPr>
        </p:nvPicPr>
        <p:blipFill>
          <a:blip r:embed="rId2"/>
          <a:stretch>
            <a:fillRect/>
          </a:stretch>
        </p:blipFill>
        <p:spPr>
          <a:xfrm>
            <a:off x="475647" y="989268"/>
            <a:ext cx="3868737" cy="2875722"/>
          </a:xfrm>
        </p:spPr>
      </p:pic>
      <p:pic>
        <p:nvPicPr>
          <p:cNvPr id="10" name="Picture 9">
            <a:extLst>
              <a:ext uri="{FF2B5EF4-FFF2-40B4-BE49-F238E27FC236}">
                <a16:creationId xmlns:a16="http://schemas.microsoft.com/office/drawing/2014/main" id="{8B9CD186-D7CA-AC76-0DFC-1CACDD0DFA4D}"/>
              </a:ext>
            </a:extLst>
          </p:cNvPr>
          <p:cNvPicPr>
            <a:picLocks noChangeAspect="1"/>
          </p:cNvPicPr>
          <p:nvPr/>
        </p:nvPicPr>
        <p:blipFill>
          <a:blip r:embed="rId3"/>
          <a:stretch>
            <a:fillRect/>
          </a:stretch>
        </p:blipFill>
        <p:spPr>
          <a:xfrm>
            <a:off x="1325880" y="3864990"/>
            <a:ext cx="1865902" cy="2399914"/>
          </a:xfrm>
          <a:prstGeom prst="rect">
            <a:avLst/>
          </a:prstGeom>
        </p:spPr>
      </p:pic>
      <p:cxnSp>
        <p:nvCxnSpPr>
          <p:cNvPr id="11" name="Straight Arrow Connector 10">
            <a:extLst>
              <a:ext uri="{FF2B5EF4-FFF2-40B4-BE49-F238E27FC236}">
                <a16:creationId xmlns:a16="http://schemas.microsoft.com/office/drawing/2014/main" id="{17F35434-E390-6086-A315-FB5F25AEA210}"/>
              </a:ext>
            </a:extLst>
          </p:cNvPr>
          <p:cNvCxnSpPr>
            <a:cxnSpLocks/>
          </p:cNvCxnSpPr>
          <p:nvPr/>
        </p:nvCxnSpPr>
        <p:spPr>
          <a:xfrm>
            <a:off x="2324100" y="3657862"/>
            <a:ext cx="0" cy="5807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Content Placeholder 20">
            <a:extLst>
              <a:ext uri="{FF2B5EF4-FFF2-40B4-BE49-F238E27FC236}">
                <a16:creationId xmlns:a16="http://schemas.microsoft.com/office/drawing/2014/main" id="{8BECF492-D75B-02F5-1967-1924722F853B}"/>
              </a:ext>
            </a:extLst>
          </p:cNvPr>
          <p:cNvPicPr>
            <a:picLocks noGrp="1" noChangeAspect="1"/>
          </p:cNvPicPr>
          <p:nvPr>
            <p:ph sz="quarter" idx="4"/>
          </p:nvPr>
        </p:nvPicPr>
        <p:blipFill>
          <a:blip r:embed="rId4"/>
          <a:stretch>
            <a:fillRect/>
          </a:stretch>
        </p:blipFill>
        <p:spPr>
          <a:xfrm>
            <a:off x="4872419" y="414426"/>
            <a:ext cx="3795934" cy="4325338"/>
          </a:xfrm>
        </p:spPr>
      </p:pic>
      <p:pic>
        <p:nvPicPr>
          <p:cNvPr id="23" name="Picture 22">
            <a:extLst>
              <a:ext uri="{FF2B5EF4-FFF2-40B4-BE49-F238E27FC236}">
                <a16:creationId xmlns:a16="http://schemas.microsoft.com/office/drawing/2014/main" id="{FE98E4D1-7B2F-207C-EBF3-65B5EDA4E22F}"/>
              </a:ext>
            </a:extLst>
          </p:cNvPr>
          <p:cNvPicPr>
            <a:picLocks noChangeAspect="1"/>
          </p:cNvPicPr>
          <p:nvPr/>
        </p:nvPicPr>
        <p:blipFill>
          <a:blip r:embed="rId5"/>
          <a:stretch>
            <a:fillRect/>
          </a:stretch>
        </p:blipFill>
        <p:spPr>
          <a:xfrm>
            <a:off x="6074130" y="4739764"/>
            <a:ext cx="1392511" cy="1765059"/>
          </a:xfrm>
          <a:prstGeom prst="rect">
            <a:avLst/>
          </a:prstGeom>
        </p:spPr>
      </p:pic>
      <p:cxnSp>
        <p:nvCxnSpPr>
          <p:cNvPr id="24" name="Straight Arrow Connector 23">
            <a:extLst>
              <a:ext uri="{FF2B5EF4-FFF2-40B4-BE49-F238E27FC236}">
                <a16:creationId xmlns:a16="http://schemas.microsoft.com/office/drawing/2014/main" id="{A3253F30-F48C-4D21-AA77-0BAB75D4FCEF}"/>
              </a:ext>
            </a:extLst>
          </p:cNvPr>
          <p:cNvCxnSpPr>
            <a:cxnSpLocks/>
          </p:cNvCxnSpPr>
          <p:nvPr/>
        </p:nvCxnSpPr>
        <p:spPr>
          <a:xfrm>
            <a:off x="6762765" y="4449379"/>
            <a:ext cx="0" cy="5807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0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48DE6-2915-62D4-5F80-FE791C90E4FC}"/>
              </a:ext>
            </a:extLst>
          </p:cNvPr>
          <p:cNvSpPr>
            <a:spLocks noGrp="1"/>
          </p:cNvSpPr>
          <p:nvPr>
            <p:ph type="body" idx="1"/>
          </p:nvPr>
        </p:nvSpPr>
        <p:spPr>
          <a:xfrm>
            <a:off x="475647" y="414426"/>
            <a:ext cx="3868340" cy="491585"/>
          </a:xfrm>
        </p:spPr>
        <p:txBody>
          <a:bodyPr/>
          <a:lstStyle/>
          <a:p>
            <a:r>
              <a:rPr lang="en-US" dirty="0"/>
              <a:t>Electronic Return Screen</a:t>
            </a:r>
          </a:p>
        </p:txBody>
      </p:sp>
      <p:pic>
        <p:nvPicPr>
          <p:cNvPr id="16" name="Content Placeholder 15">
            <a:extLst>
              <a:ext uri="{FF2B5EF4-FFF2-40B4-BE49-F238E27FC236}">
                <a16:creationId xmlns:a16="http://schemas.microsoft.com/office/drawing/2014/main" id="{D3B51212-D06D-9F6F-AD75-27AD15C7CBB9}"/>
              </a:ext>
            </a:extLst>
          </p:cNvPr>
          <p:cNvPicPr>
            <a:picLocks noGrp="1" noChangeAspect="1"/>
          </p:cNvPicPr>
          <p:nvPr>
            <p:ph sz="quarter" idx="4"/>
          </p:nvPr>
        </p:nvPicPr>
        <p:blipFill rotWithShape="1">
          <a:blip r:embed="rId2"/>
          <a:srcRect l="2456" b="14331"/>
          <a:stretch/>
        </p:blipFill>
        <p:spPr>
          <a:xfrm>
            <a:off x="4580553" y="988694"/>
            <a:ext cx="4005438" cy="2577466"/>
          </a:xfrm>
        </p:spPr>
      </p:pic>
      <p:pic>
        <p:nvPicPr>
          <p:cNvPr id="13" name="Content Placeholder 12">
            <a:extLst>
              <a:ext uri="{FF2B5EF4-FFF2-40B4-BE49-F238E27FC236}">
                <a16:creationId xmlns:a16="http://schemas.microsoft.com/office/drawing/2014/main" id="{E1663F81-2D35-18B2-BD74-8A272D4A101D}"/>
              </a:ext>
            </a:extLst>
          </p:cNvPr>
          <p:cNvPicPr>
            <a:picLocks noGrp="1" noChangeAspect="1"/>
          </p:cNvPicPr>
          <p:nvPr>
            <p:ph sz="half" idx="2"/>
          </p:nvPr>
        </p:nvPicPr>
        <p:blipFill>
          <a:blip r:embed="rId3"/>
          <a:stretch>
            <a:fillRect/>
          </a:stretch>
        </p:blipFill>
        <p:spPr>
          <a:xfrm>
            <a:off x="558009" y="988694"/>
            <a:ext cx="3918493" cy="4825365"/>
          </a:xfrm>
        </p:spPr>
      </p:pic>
      <p:sp>
        <p:nvSpPr>
          <p:cNvPr id="14" name="Text Placeholder 2">
            <a:extLst>
              <a:ext uri="{FF2B5EF4-FFF2-40B4-BE49-F238E27FC236}">
                <a16:creationId xmlns:a16="http://schemas.microsoft.com/office/drawing/2014/main" id="{C62D5CE4-E458-EBF6-046A-78660C33E643}"/>
              </a:ext>
            </a:extLst>
          </p:cNvPr>
          <p:cNvSpPr txBox="1">
            <a:spLocks/>
          </p:cNvSpPr>
          <p:nvPr/>
        </p:nvSpPr>
        <p:spPr>
          <a:xfrm>
            <a:off x="4572000" y="414426"/>
            <a:ext cx="3868340" cy="49158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Thank You Screen</a:t>
            </a:r>
          </a:p>
        </p:txBody>
      </p:sp>
      <p:sp>
        <p:nvSpPr>
          <p:cNvPr id="17" name="TextBox 16">
            <a:extLst>
              <a:ext uri="{FF2B5EF4-FFF2-40B4-BE49-F238E27FC236}">
                <a16:creationId xmlns:a16="http://schemas.microsoft.com/office/drawing/2014/main" id="{521CE3AD-993C-E9D8-62FC-8213C18DAE9F}"/>
              </a:ext>
            </a:extLst>
          </p:cNvPr>
          <p:cNvSpPr txBox="1"/>
          <p:nvPr/>
        </p:nvSpPr>
        <p:spPr>
          <a:xfrm>
            <a:off x="4572000" y="3648843"/>
            <a:ext cx="4327093" cy="2308324"/>
          </a:xfrm>
          <a:prstGeom prst="rect">
            <a:avLst/>
          </a:prstGeom>
          <a:noFill/>
        </p:spPr>
        <p:txBody>
          <a:bodyPr wrap="square" rtlCol="0">
            <a:spAutoFit/>
          </a:bodyPr>
          <a:lstStyle/>
          <a:p>
            <a:r>
              <a:rPr lang="en-US" sz="1200" dirty="0"/>
              <a:t>Voter’s marked ballot image &amp; ABS-25 is sent to </a:t>
            </a:r>
            <a:r>
              <a:rPr lang="en-US" sz="1200" dirty="0" err="1"/>
              <a:t>OmniBallot</a:t>
            </a:r>
            <a:r>
              <a:rPr lang="en-US" sz="1200" dirty="0"/>
              <a:t> Portal.</a:t>
            </a:r>
          </a:p>
          <a:p>
            <a:endParaRPr lang="en-US" sz="1200" dirty="0"/>
          </a:p>
          <a:p>
            <a:r>
              <a:rPr lang="en-US" sz="1200" dirty="0"/>
              <a:t>Democracy Live will provide training on how to download and print the absentee ballot &amp; secrecy waiver.</a:t>
            </a:r>
          </a:p>
          <a:p>
            <a:endParaRPr lang="en-US" sz="1200" dirty="0"/>
          </a:p>
          <a:p>
            <a:r>
              <a:rPr lang="en-US" sz="1200" dirty="0"/>
              <a:t>Once printed, absentee ballot is sealed in ABS-10B &amp; voter’s ABS application and ABS-25 waiver is attached to envelope.</a:t>
            </a:r>
          </a:p>
          <a:p>
            <a:endParaRPr lang="en-US" sz="1200" dirty="0"/>
          </a:p>
          <a:p>
            <a:r>
              <a:rPr lang="en-US" sz="1200" dirty="0"/>
              <a:t>On Election Day, if approved by the Central Count team, printed ballot is remade on an official ballot card by bi-partisan remake team. </a:t>
            </a:r>
            <a:r>
              <a:rPr lang="en-US" sz="1200" i="1" dirty="0"/>
              <a:t>Note: Don’t forget to use same serial number on printed AND remade ballot!</a:t>
            </a:r>
          </a:p>
        </p:txBody>
      </p:sp>
    </p:spTree>
    <p:extLst>
      <p:ext uri="{BB962C8B-B14F-4D97-AF65-F5344CB8AC3E}">
        <p14:creationId xmlns:p14="http://schemas.microsoft.com/office/powerpoint/2010/main" val="168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2274-01C7-A969-EB88-0B5E32DAE92C}"/>
              </a:ext>
            </a:extLst>
          </p:cNvPr>
          <p:cNvSpPr>
            <a:spLocks noGrp="1"/>
          </p:cNvSpPr>
          <p:nvPr>
            <p:ph type="title"/>
          </p:nvPr>
        </p:nvSpPr>
        <p:spPr>
          <a:xfrm>
            <a:off x="628650" y="365126"/>
            <a:ext cx="5473047" cy="840219"/>
          </a:xfrm>
        </p:spPr>
        <p:txBody>
          <a:bodyPr/>
          <a:lstStyle/>
          <a:p>
            <a:r>
              <a:rPr lang="en-US" b="1" dirty="0"/>
              <a:t>Acronyms</a:t>
            </a:r>
          </a:p>
        </p:txBody>
      </p:sp>
      <p:sp>
        <p:nvSpPr>
          <p:cNvPr id="3" name="Content Placeholder 2">
            <a:extLst>
              <a:ext uri="{FF2B5EF4-FFF2-40B4-BE49-F238E27FC236}">
                <a16:creationId xmlns:a16="http://schemas.microsoft.com/office/drawing/2014/main" id="{AE4DAF83-F3A2-65E7-5AD6-043A24D704F5}"/>
              </a:ext>
            </a:extLst>
          </p:cNvPr>
          <p:cNvSpPr>
            <a:spLocks noGrp="1"/>
          </p:cNvSpPr>
          <p:nvPr>
            <p:ph idx="1"/>
          </p:nvPr>
        </p:nvSpPr>
        <p:spPr>
          <a:xfrm>
            <a:off x="628650" y="1459684"/>
            <a:ext cx="5823425" cy="4717279"/>
          </a:xfrm>
        </p:spPr>
        <p:txBody>
          <a:bodyPr>
            <a:normAutofit/>
          </a:bodyPr>
          <a:lstStyle/>
          <a:p>
            <a:r>
              <a:rPr lang="en-US" sz="2400" dirty="0"/>
              <a:t>ABS = absentee</a:t>
            </a:r>
          </a:p>
          <a:p>
            <a:pPr lvl="1"/>
            <a:r>
              <a:rPr lang="en-US" sz="2000" dirty="0"/>
              <a:t>ABS-Mail: vote by mail</a:t>
            </a:r>
          </a:p>
          <a:p>
            <a:pPr lvl="1"/>
            <a:r>
              <a:rPr lang="en-US" sz="2000" dirty="0"/>
              <a:t>Travel Board: bi-partisan team sent to assist voters who qualify</a:t>
            </a:r>
          </a:p>
          <a:p>
            <a:pPr lvl="1"/>
            <a:r>
              <a:rPr lang="en-US" sz="2000" dirty="0"/>
              <a:t>Early Voting: 28-days of in-person ABS voting</a:t>
            </a:r>
          </a:p>
          <a:p>
            <a:r>
              <a:rPr lang="en-US" sz="2400" dirty="0"/>
              <a:t>CEB = county election board</a:t>
            </a:r>
          </a:p>
          <a:p>
            <a:r>
              <a:rPr lang="en-US" sz="2400" dirty="0"/>
              <a:t>D or R = Democratic or Republican Party</a:t>
            </a:r>
          </a:p>
          <a:p>
            <a:r>
              <a:rPr lang="en-US" sz="2400" dirty="0"/>
              <a:t>DL = Democracy Live</a:t>
            </a:r>
          </a:p>
          <a:p>
            <a:r>
              <a:rPr lang="en-US" sz="2400" dirty="0"/>
              <a:t>FPCA = Federal Post Card Application</a:t>
            </a:r>
          </a:p>
          <a:p>
            <a:r>
              <a:rPr lang="en-US" sz="2400" dirty="0"/>
              <a:t>VPD = voter with print disabilities</a:t>
            </a:r>
          </a:p>
        </p:txBody>
      </p:sp>
      <p:pic>
        <p:nvPicPr>
          <p:cNvPr id="4" name="Picture 3" descr="A person and person standing next to a paper with a list of people&#10;&#10;Description automatically generated">
            <a:extLst>
              <a:ext uri="{FF2B5EF4-FFF2-40B4-BE49-F238E27FC236}">
                <a16:creationId xmlns:a16="http://schemas.microsoft.com/office/drawing/2014/main" id="{964BE5FA-9B29-98DD-9C1E-03CB967929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7064" t="23200" b="6479"/>
          <a:stretch/>
        </p:blipFill>
        <p:spPr>
          <a:xfrm>
            <a:off x="6305291" y="0"/>
            <a:ext cx="4818048" cy="6858000"/>
          </a:xfrm>
          <a:prstGeom prst="rect">
            <a:avLst/>
          </a:prstGeom>
        </p:spPr>
      </p:pic>
      <p:sp>
        <p:nvSpPr>
          <p:cNvPr id="5" name="TextBox 4">
            <a:extLst>
              <a:ext uri="{FF2B5EF4-FFF2-40B4-BE49-F238E27FC236}">
                <a16:creationId xmlns:a16="http://schemas.microsoft.com/office/drawing/2014/main" id="{28C4332B-3FDE-F884-2896-D25D43F5E004}"/>
              </a:ext>
            </a:extLst>
          </p:cNvPr>
          <p:cNvSpPr txBox="1"/>
          <p:nvPr/>
        </p:nvSpPr>
        <p:spPr>
          <a:xfrm>
            <a:off x="239086" y="6559597"/>
            <a:ext cx="4572000" cy="215444"/>
          </a:xfrm>
          <a:prstGeom prst="rect">
            <a:avLst/>
          </a:prstGeom>
          <a:noFill/>
        </p:spPr>
        <p:txBody>
          <a:bodyPr wrap="square">
            <a:spAutoFit/>
          </a:bodyPr>
          <a:lstStyle/>
          <a:p>
            <a:r>
              <a:rPr lang="en-US" sz="800" dirty="0"/>
              <a:t>Image by </a:t>
            </a:r>
            <a:r>
              <a:rPr lang="en-US" sz="800" dirty="0" err="1"/>
              <a:t>pikisuperstar</a:t>
            </a:r>
            <a:r>
              <a:rPr lang="en-US" sz="800" dirty="0"/>
              <a:t> on </a:t>
            </a:r>
            <a:r>
              <a:rPr lang="en-US" sz="800" dirty="0" err="1"/>
              <a:t>Freepik</a:t>
            </a:r>
            <a:endParaRPr lang="en-US" sz="800" dirty="0"/>
          </a:p>
        </p:txBody>
      </p:sp>
    </p:spTree>
    <p:extLst>
      <p:ext uri="{BB962C8B-B14F-4D97-AF65-F5344CB8AC3E}">
        <p14:creationId xmlns:p14="http://schemas.microsoft.com/office/powerpoint/2010/main" val="282427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A086-8481-67D6-F901-378EC4925025}"/>
              </a:ext>
            </a:extLst>
          </p:cNvPr>
          <p:cNvSpPr>
            <a:spLocks noGrp="1"/>
          </p:cNvSpPr>
          <p:nvPr>
            <p:ph type="title"/>
          </p:nvPr>
        </p:nvSpPr>
        <p:spPr/>
        <p:txBody>
          <a:bodyPr/>
          <a:lstStyle/>
          <a:p>
            <a:r>
              <a:rPr lang="en-US" b="1" dirty="0"/>
              <a:t>ABS-VPD (Email) Next Steps</a:t>
            </a:r>
          </a:p>
        </p:txBody>
      </p:sp>
      <p:sp>
        <p:nvSpPr>
          <p:cNvPr id="3" name="Content Placeholder 2">
            <a:extLst>
              <a:ext uri="{FF2B5EF4-FFF2-40B4-BE49-F238E27FC236}">
                <a16:creationId xmlns:a16="http://schemas.microsoft.com/office/drawing/2014/main" id="{F7E13233-FD2C-C311-1C63-27C6AB2A2F9B}"/>
              </a:ext>
            </a:extLst>
          </p:cNvPr>
          <p:cNvSpPr>
            <a:spLocks noGrp="1"/>
          </p:cNvSpPr>
          <p:nvPr>
            <p:ph idx="1"/>
          </p:nvPr>
        </p:nvSpPr>
        <p:spPr>
          <a:xfrm>
            <a:off x="628650" y="1652630"/>
            <a:ext cx="7886700" cy="4524333"/>
          </a:xfrm>
        </p:spPr>
        <p:txBody>
          <a:bodyPr>
            <a:normAutofit fontScale="92500" lnSpcReduction="10000"/>
          </a:bodyPr>
          <a:lstStyle/>
          <a:p>
            <a:r>
              <a:rPr lang="en-US" dirty="0"/>
              <a:t>SVRS (Civix)</a:t>
            </a:r>
          </a:p>
          <a:p>
            <a:pPr lvl="1"/>
            <a:r>
              <a:rPr lang="en-US" dirty="0"/>
              <a:t>Watch training session to learn more about:</a:t>
            </a:r>
          </a:p>
          <a:p>
            <a:pPr lvl="2"/>
            <a:r>
              <a:rPr lang="en-US" dirty="0"/>
              <a:t>Entering ABS-VPD into SVRS;</a:t>
            </a:r>
          </a:p>
          <a:p>
            <a:pPr lvl="2"/>
            <a:r>
              <a:rPr lang="en-US" dirty="0"/>
              <a:t>Making sure ABS-VPD application is “approved” and ballot is in  “issued” status before running DL report</a:t>
            </a:r>
          </a:p>
          <a:p>
            <a:pPr lvl="3"/>
            <a:r>
              <a:rPr lang="en-US" dirty="0"/>
              <a:t>SVRS Reports Library: </a:t>
            </a:r>
            <a:r>
              <a:rPr lang="en-US" dirty="0" err="1"/>
              <a:t>DemLive</a:t>
            </a:r>
            <a:r>
              <a:rPr lang="en-US" dirty="0"/>
              <a:t> VPD Email Details</a:t>
            </a:r>
          </a:p>
          <a:p>
            <a:pPr lvl="2"/>
            <a:r>
              <a:rPr lang="en-US" dirty="0"/>
              <a:t>Running proper report to find PIN for voter to use to access site</a:t>
            </a:r>
          </a:p>
          <a:p>
            <a:pPr lvl="1"/>
            <a:r>
              <a:rPr lang="en-US" dirty="0"/>
              <a:t>Contact Civix for questions about SVRS-side issues</a:t>
            </a:r>
          </a:p>
          <a:p>
            <a:r>
              <a:rPr lang="en-US" dirty="0"/>
              <a:t>Democracy Live</a:t>
            </a:r>
          </a:p>
          <a:p>
            <a:pPr lvl="1"/>
            <a:r>
              <a:rPr lang="en-US" dirty="0"/>
              <a:t>Look for an email from Felicia Erlich</a:t>
            </a:r>
          </a:p>
          <a:p>
            <a:pPr lvl="1"/>
            <a:r>
              <a:rPr lang="en-US" dirty="0"/>
              <a:t>Work with her to set up training on </a:t>
            </a:r>
            <a:r>
              <a:rPr lang="en-US" dirty="0" err="1"/>
              <a:t>OmniBallot</a:t>
            </a:r>
            <a:r>
              <a:rPr lang="en-US" dirty="0"/>
              <a:t> Portal</a:t>
            </a:r>
          </a:p>
          <a:p>
            <a:pPr lvl="1"/>
            <a:r>
              <a:rPr lang="en-US" dirty="0"/>
              <a:t>Provide her with ballot images &amp; precinct/ballot </a:t>
            </a:r>
            <a:br>
              <a:rPr lang="en-US" dirty="0"/>
            </a:br>
            <a:r>
              <a:rPr lang="en-US" dirty="0"/>
              <a:t>style matrix so DL can set up the site for your voters </a:t>
            </a:r>
            <a:br>
              <a:rPr lang="en-US" dirty="0"/>
            </a:br>
            <a:r>
              <a:rPr lang="en-US" dirty="0"/>
              <a:t>to use</a:t>
            </a:r>
          </a:p>
        </p:txBody>
      </p:sp>
    </p:spTree>
    <p:extLst>
      <p:ext uri="{BB962C8B-B14F-4D97-AF65-F5344CB8AC3E}">
        <p14:creationId xmlns:p14="http://schemas.microsoft.com/office/powerpoint/2010/main" val="382074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larm clock with a pink sticky note&#10;&#10;Description automatically generated">
            <a:extLst>
              <a:ext uri="{FF2B5EF4-FFF2-40B4-BE49-F238E27FC236}">
                <a16:creationId xmlns:a16="http://schemas.microsoft.com/office/drawing/2014/main" id="{2169ECA8-F454-70AB-4F6C-6DAE41F4E2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300" y="0"/>
            <a:ext cx="2743200" cy="6858000"/>
          </a:xfrm>
          <a:prstGeom prst="rect">
            <a:avLst/>
          </a:prstGeom>
        </p:spPr>
      </p:pic>
      <p:sp>
        <p:nvSpPr>
          <p:cNvPr id="3" name="TextBox 2">
            <a:extLst>
              <a:ext uri="{FF2B5EF4-FFF2-40B4-BE49-F238E27FC236}">
                <a16:creationId xmlns:a16="http://schemas.microsoft.com/office/drawing/2014/main" id="{A4DD47B4-1FCE-9C01-F9B1-6B9278A50F62}"/>
              </a:ext>
            </a:extLst>
          </p:cNvPr>
          <p:cNvSpPr txBox="1"/>
          <p:nvPr/>
        </p:nvSpPr>
        <p:spPr>
          <a:xfrm>
            <a:off x="304800" y="5819478"/>
            <a:ext cx="2324100" cy="215444"/>
          </a:xfrm>
          <a:prstGeom prst="rect">
            <a:avLst/>
          </a:prstGeom>
          <a:noFill/>
        </p:spPr>
        <p:txBody>
          <a:bodyPr wrap="square">
            <a:spAutoFit/>
          </a:bodyPr>
          <a:lstStyle/>
          <a:p>
            <a:r>
              <a:rPr lang="en-US" sz="800" dirty="0"/>
              <a:t>Image by </a:t>
            </a:r>
            <a:r>
              <a:rPr lang="en-US" sz="800" dirty="0" err="1"/>
              <a:t>pvproductions</a:t>
            </a:r>
            <a:r>
              <a:rPr lang="en-US" sz="800" dirty="0"/>
              <a:t> on </a:t>
            </a:r>
            <a:r>
              <a:rPr lang="en-US" sz="800" dirty="0" err="1"/>
              <a:t>Freepik</a:t>
            </a:r>
            <a:endParaRPr lang="en-US" sz="800" dirty="0"/>
          </a:p>
        </p:txBody>
      </p:sp>
      <p:sp>
        <p:nvSpPr>
          <p:cNvPr id="6" name="TextBox 5">
            <a:extLst>
              <a:ext uri="{FF2B5EF4-FFF2-40B4-BE49-F238E27FC236}">
                <a16:creationId xmlns:a16="http://schemas.microsoft.com/office/drawing/2014/main" id="{DAE9DA98-12A0-80B2-E2ED-93F5E88CF113}"/>
              </a:ext>
            </a:extLst>
          </p:cNvPr>
          <p:cNvSpPr txBox="1"/>
          <p:nvPr/>
        </p:nvSpPr>
        <p:spPr>
          <a:xfrm>
            <a:off x="2743200" y="243840"/>
            <a:ext cx="6126480" cy="7017306"/>
          </a:xfrm>
          <a:prstGeom prst="rect">
            <a:avLst/>
          </a:prstGeom>
          <a:noFill/>
        </p:spPr>
        <p:txBody>
          <a:bodyPr wrap="square" rtlCol="0">
            <a:spAutoFit/>
          </a:bodyPr>
          <a:lstStyle/>
          <a:p>
            <a:r>
              <a:rPr lang="en-US" sz="3200" b="1" dirty="0"/>
              <a:t>Last Minute ABS Reminders:</a:t>
            </a:r>
          </a:p>
          <a:p>
            <a:endParaRPr lang="en-US" sz="1200" b="1" dirty="0"/>
          </a:p>
          <a:p>
            <a:pPr marL="457200" indent="-457200">
              <a:buFont typeface="Arial" panose="020B0604020202020204" pitchFamily="34" charset="0"/>
              <a:buChar char="•"/>
            </a:pPr>
            <a:r>
              <a:rPr lang="en-US" sz="2400" dirty="0"/>
              <a:t>Don’t forget to send notice to D&amp;R chairs request ABS boards/counters by March 18</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400" dirty="0"/>
              <a:t>Not later than March 23, 2024, you MUST send all ABS ballots out, if app has been approved</a:t>
            </a:r>
          </a:p>
          <a:p>
            <a:pPr marL="914400" lvl="1" indent="-457200">
              <a:buFont typeface="Arial" panose="020B0604020202020204" pitchFamily="34" charset="0"/>
              <a:buChar char="•"/>
            </a:pPr>
            <a:r>
              <a:rPr lang="en-US" sz="2000" dirty="0"/>
              <a:t>Applies to ABS-Mail, ABS-VPD, FPCA</a:t>
            </a:r>
          </a:p>
          <a:p>
            <a:pPr marL="914400" lvl="1" indent="-457200">
              <a:buFont typeface="Arial" panose="020B0604020202020204" pitchFamily="34" charset="0"/>
              <a:buChar char="•"/>
            </a:pPr>
            <a:r>
              <a:rPr lang="en-US" sz="2000" dirty="0"/>
              <a:t>Be sure SVRS ballot ready date is updated</a:t>
            </a:r>
          </a:p>
          <a:p>
            <a:pPr marL="914400" lvl="1"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400" dirty="0"/>
              <a:t>MUST send ABS out the same day app is approved, once initial batch of ABS are sent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400" dirty="0"/>
              <a:t>If FPCA is filed, a US Citizen who marks their “return is uncertain” must be sent a </a:t>
            </a:r>
            <a:r>
              <a:rPr lang="en-US" sz="2400" u="sng" dirty="0"/>
              <a:t>federal only</a:t>
            </a:r>
            <a:r>
              <a:rPr lang="en-US" sz="2400" dirty="0"/>
              <a:t> ballot </a:t>
            </a:r>
          </a:p>
          <a:p>
            <a:pPr marL="914400" lvl="1" indent="-457200">
              <a:buFont typeface="Arial" panose="020B0604020202020204" pitchFamily="34" charset="0"/>
              <a:buChar char="•"/>
            </a:pPr>
            <a:r>
              <a:rPr lang="en-US" sz="2000" dirty="0"/>
              <a:t>In May 2024 primary, this would include candidates in presidential primary, U.S. Senate, and U.S. Representative</a:t>
            </a:r>
          </a:p>
          <a:p>
            <a:endParaRPr lang="en-US" sz="2400" dirty="0"/>
          </a:p>
          <a:p>
            <a:endParaRPr lang="en-US" dirty="0"/>
          </a:p>
        </p:txBody>
      </p:sp>
    </p:spTree>
    <p:extLst>
      <p:ext uri="{BB962C8B-B14F-4D97-AF65-F5344CB8AC3E}">
        <p14:creationId xmlns:p14="http://schemas.microsoft.com/office/powerpoint/2010/main" val="379017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voting&#10;&#10;Description automatically generated">
            <a:extLst>
              <a:ext uri="{FF2B5EF4-FFF2-40B4-BE49-F238E27FC236}">
                <a16:creationId xmlns:a16="http://schemas.microsoft.com/office/drawing/2014/main" id="{62D20371-1589-92A4-6D9B-860118990679}"/>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2854354" y="0"/>
            <a:ext cx="6858000" cy="6858000"/>
          </a:xfrm>
          <a:prstGeom prst="rect">
            <a:avLst/>
          </a:prstGeom>
        </p:spPr>
      </p:pic>
      <p:sp>
        <p:nvSpPr>
          <p:cNvPr id="5" name="TextBox 4">
            <a:extLst>
              <a:ext uri="{FF2B5EF4-FFF2-40B4-BE49-F238E27FC236}">
                <a16:creationId xmlns:a16="http://schemas.microsoft.com/office/drawing/2014/main" id="{781684E9-3A9E-F5BD-980E-D1F72DA0A290}"/>
              </a:ext>
            </a:extLst>
          </p:cNvPr>
          <p:cNvSpPr txBox="1"/>
          <p:nvPr/>
        </p:nvSpPr>
        <p:spPr>
          <a:xfrm>
            <a:off x="4249022" y="6517653"/>
            <a:ext cx="4572000" cy="215444"/>
          </a:xfrm>
          <a:prstGeom prst="rect">
            <a:avLst/>
          </a:prstGeom>
          <a:noFill/>
        </p:spPr>
        <p:txBody>
          <a:bodyPr wrap="square">
            <a:spAutoFit/>
          </a:bodyPr>
          <a:lstStyle/>
          <a:p>
            <a:pPr algn="r"/>
            <a:r>
              <a:rPr lang="en-US" sz="800" dirty="0"/>
              <a:t>Image by </a:t>
            </a:r>
            <a:r>
              <a:rPr lang="en-US" sz="800" dirty="0" err="1"/>
              <a:t>storyset</a:t>
            </a:r>
            <a:r>
              <a:rPr lang="en-US" sz="800" dirty="0"/>
              <a:t> on </a:t>
            </a:r>
            <a:r>
              <a:rPr lang="en-US" sz="800" dirty="0" err="1"/>
              <a:t>Freepik</a:t>
            </a:r>
            <a:endParaRPr lang="en-US" sz="800" dirty="0"/>
          </a:p>
        </p:txBody>
      </p:sp>
      <p:sp>
        <p:nvSpPr>
          <p:cNvPr id="2" name="TextBox 1">
            <a:extLst>
              <a:ext uri="{FF2B5EF4-FFF2-40B4-BE49-F238E27FC236}">
                <a16:creationId xmlns:a16="http://schemas.microsoft.com/office/drawing/2014/main" id="{3AD68DC8-26AD-D66F-6A82-C8C3DDA0070C}"/>
              </a:ext>
            </a:extLst>
          </p:cNvPr>
          <p:cNvSpPr txBox="1"/>
          <p:nvPr/>
        </p:nvSpPr>
        <p:spPr>
          <a:xfrm>
            <a:off x="275368" y="1232973"/>
            <a:ext cx="3412712" cy="2308324"/>
          </a:xfrm>
          <a:prstGeom prst="rect">
            <a:avLst/>
          </a:prstGeom>
          <a:noFill/>
        </p:spPr>
        <p:txBody>
          <a:bodyPr wrap="square" rtlCol="0">
            <a:spAutoFit/>
          </a:bodyPr>
          <a:lstStyle/>
          <a:p>
            <a:r>
              <a:rPr lang="en-US" sz="4000" b="1" dirty="0"/>
              <a:t>Questions?</a:t>
            </a:r>
            <a:endParaRPr lang="en-US" dirty="0"/>
          </a:p>
          <a:p>
            <a:pPr marL="285750" indent="-285750">
              <a:buFont typeface="Arial" panose="020B0604020202020204" pitchFamily="34" charset="0"/>
              <a:buChar char="•"/>
            </a:pPr>
            <a:endParaRPr lang="en-US" dirty="0"/>
          </a:p>
          <a:p>
            <a:endParaRPr lang="en-US" sz="1400" dirty="0"/>
          </a:p>
          <a:p>
            <a:r>
              <a:rPr lang="en-US" sz="1400" dirty="0"/>
              <a:t>Angie Nussmeyer, IED Co-Director</a:t>
            </a:r>
          </a:p>
          <a:p>
            <a:r>
              <a:rPr lang="en-US" sz="1100" dirty="0"/>
              <a:t>317-232-3940 | anussmeyer@iec.in.gov</a:t>
            </a:r>
          </a:p>
          <a:p>
            <a:endParaRPr lang="en-US" sz="1100" dirty="0"/>
          </a:p>
          <a:p>
            <a:r>
              <a:rPr lang="en-US" sz="1400" dirty="0"/>
              <a:t>Matthew Kochevar, IED Co-General Counsel</a:t>
            </a:r>
          </a:p>
          <a:p>
            <a:r>
              <a:rPr lang="en-US" sz="1100" dirty="0"/>
              <a:t>317-232-3942 | mkochevar@iec.in.gov</a:t>
            </a:r>
          </a:p>
          <a:p>
            <a:endParaRPr lang="en-US" sz="1100" dirty="0"/>
          </a:p>
        </p:txBody>
      </p:sp>
    </p:spTree>
    <p:extLst>
      <p:ext uri="{BB962C8B-B14F-4D97-AF65-F5344CB8AC3E}">
        <p14:creationId xmlns:p14="http://schemas.microsoft.com/office/powerpoint/2010/main" val="117445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12AF4F-61E0-12F0-50B6-BE874B3B489B}"/>
              </a:ext>
            </a:extLst>
          </p:cNvPr>
          <p:cNvSpPr/>
          <p:nvPr/>
        </p:nvSpPr>
        <p:spPr>
          <a:xfrm>
            <a:off x="5974079" y="0"/>
            <a:ext cx="3169919" cy="1432560"/>
          </a:xfrm>
          <a:prstGeom prst="rect">
            <a:avLst/>
          </a:prstGeom>
          <a:solidFill>
            <a:srgbClr val="C4D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A7BC43-C743-C7F5-7BF5-5818371E8AF4}"/>
              </a:ext>
            </a:extLst>
          </p:cNvPr>
          <p:cNvSpPr/>
          <p:nvPr/>
        </p:nvSpPr>
        <p:spPr>
          <a:xfrm>
            <a:off x="-1" y="0"/>
            <a:ext cx="5974080" cy="1432560"/>
          </a:xfrm>
          <a:prstGeom prst="rect">
            <a:avLst/>
          </a:prstGeom>
          <a:solidFill>
            <a:srgbClr val="439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1FD47CA-699F-0E57-14FE-EDCB6A917FF8}"/>
              </a:ext>
            </a:extLst>
          </p:cNvPr>
          <p:cNvSpPr>
            <a:spLocks noGrp="1"/>
          </p:cNvSpPr>
          <p:nvPr>
            <p:ph sz="half" idx="2"/>
          </p:nvPr>
        </p:nvSpPr>
        <p:spPr>
          <a:xfrm>
            <a:off x="4629150" y="1580972"/>
            <a:ext cx="3886200" cy="4595991"/>
          </a:xfrm>
        </p:spPr>
        <p:txBody>
          <a:bodyPr/>
          <a:lstStyle/>
          <a:p>
            <a:r>
              <a:rPr lang="en-US" dirty="0"/>
              <a:t>ABS-Travel Board</a:t>
            </a:r>
          </a:p>
          <a:p>
            <a:pPr lvl="1"/>
            <a:r>
              <a:rPr lang="en-US" dirty="0"/>
              <a:t>Approve application</a:t>
            </a:r>
          </a:p>
          <a:p>
            <a:pPr lvl="1"/>
            <a:r>
              <a:rPr lang="en-US" dirty="0"/>
              <a:t>Initial ballot</a:t>
            </a:r>
          </a:p>
          <a:p>
            <a:pPr lvl="1"/>
            <a:r>
              <a:rPr lang="en-US" dirty="0"/>
              <a:t>Provide assistance to voter, if requested</a:t>
            </a:r>
          </a:p>
          <a:p>
            <a:pPr lvl="2"/>
            <a:r>
              <a:rPr lang="en-US" dirty="0"/>
              <a:t>No PRE-3 form needed</a:t>
            </a:r>
          </a:p>
          <a:p>
            <a:pPr lvl="1"/>
            <a:r>
              <a:rPr lang="en-US" dirty="0"/>
              <a:t>Return ballot to CEB</a:t>
            </a:r>
          </a:p>
          <a:p>
            <a:pPr lvl="1"/>
            <a:r>
              <a:rPr lang="en-US" dirty="0"/>
              <a:t>Organize by precinct for storage</a:t>
            </a:r>
          </a:p>
        </p:txBody>
      </p:sp>
      <p:sp>
        <p:nvSpPr>
          <p:cNvPr id="2" name="Title 1">
            <a:extLst>
              <a:ext uri="{FF2B5EF4-FFF2-40B4-BE49-F238E27FC236}">
                <a16:creationId xmlns:a16="http://schemas.microsoft.com/office/drawing/2014/main" id="{1BA3EE0C-1F82-A16B-DCB3-ABC06C440A78}"/>
              </a:ext>
            </a:extLst>
          </p:cNvPr>
          <p:cNvSpPr>
            <a:spLocks noGrp="1"/>
          </p:cNvSpPr>
          <p:nvPr>
            <p:ph type="title"/>
          </p:nvPr>
        </p:nvSpPr>
        <p:spPr>
          <a:xfrm>
            <a:off x="628650" y="355890"/>
            <a:ext cx="7886700" cy="720190"/>
          </a:xfrm>
          <a:solidFill>
            <a:schemeClr val="bg1"/>
          </a:solidFill>
        </p:spPr>
        <p:txBody>
          <a:bodyPr/>
          <a:lstStyle/>
          <a:p>
            <a:r>
              <a:rPr lang="en-US" dirty="0"/>
              <a:t>ABS Voter Board Duties</a:t>
            </a:r>
          </a:p>
        </p:txBody>
      </p:sp>
      <p:sp>
        <p:nvSpPr>
          <p:cNvPr id="3" name="Content Placeholder 2">
            <a:extLst>
              <a:ext uri="{FF2B5EF4-FFF2-40B4-BE49-F238E27FC236}">
                <a16:creationId xmlns:a16="http://schemas.microsoft.com/office/drawing/2014/main" id="{98F7C6D9-6DB9-625E-68B5-3E6A0B6D4B70}"/>
              </a:ext>
            </a:extLst>
          </p:cNvPr>
          <p:cNvSpPr>
            <a:spLocks noGrp="1"/>
          </p:cNvSpPr>
          <p:nvPr>
            <p:ph sz="half" idx="1"/>
          </p:nvPr>
        </p:nvSpPr>
        <p:spPr>
          <a:xfrm>
            <a:off x="628650" y="1580972"/>
            <a:ext cx="3886200" cy="3364407"/>
          </a:xfrm>
        </p:spPr>
        <p:txBody>
          <a:bodyPr/>
          <a:lstStyle/>
          <a:p>
            <a:r>
              <a:rPr lang="en-US" dirty="0"/>
              <a:t>ABS-Mail</a:t>
            </a:r>
          </a:p>
          <a:p>
            <a:pPr lvl="1"/>
            <a:r>
              <a:rPr lang="en-US" dirty="0"/>
              <a:t>Approve application</a:t>
            </a:r>
          </a:p>
          <a:p>
            <a:pPr lvl="1"/>
            <a:r>
              <a:rPr lang="en-US" dirty="0"/>
              <a:t>Initial ballots</a:t>
            </a:r>
          </a:p>
          <a:p>
            <a:pPr lvl="1"/>
            <a:r>
              <a:rPr lang="en-US" dirty="0"/>
              <a:t>Mail ballots</a:t>
            </a:r>
          </a:p>
          <a:p>
            <a:pPr lvl="1"/>
            <a:r>
              <a:rPr lang="en-US" dirty="0"/>
              <a:t>Receive ballots &amp; organize by precinct for storage</a:t>
            </a:r>
          </a:p>
          <a:p>
            <a:pPr lvl="1"/>
            <a:endParaRPr lang="en-US" dirty="0"/>
          </a:p>
        </p:txBody>
      </p:sp>
      <p:sp>
        <p:nvSpPr>
          <p:cNvPr id="5" name="TextBox 4">
            <a:extLst>
              <a:ext uri="{FF2B5EF4-FFF2-40B4-BE49-F238E27FC236}">
                <a16:creationId xmlns:a16="http://schemas.microsoft.com/office/drawing/2014/main" id="{B37D8055-FB2E-82C2-BDD9-7ED5F203FAF2}"/>
              </a:ext>
            </a:extLst>
          </p:cNvPr>
          <p:cNvSpPr txBox="1"/>
          <p:nvPr/>
        </p:nvSpPr>
        <p:spPr>
          <a:xfrm>
            <a:off x="628650" y="965675"/>
            <a:ext cx="7886700" cy="369332"/>
          </a:xfrm>
          <a:prstGeom prst="rect">
            <a:avLst/>
          </a:prstGeom>
          <a:solidFill>
            <a:schemeClr val="bg1"/>
          </a:solidFill>
        </p:spPr>
        <p:txBody>
          <a:bodyPr wrap="square" rtlCol="0">
            <a:spAutoFit/>
          </a:bodyPr>
          <a:lstStyle/>
          <a:p>
            <a:r>
              <a:rPr lang="en-US" i="1" dirty="0"/>
              <a:t>Bi-Partisan teams providing ABS support BEFORE election day</a:t>
            </a:r>
          </a:p>
        </p:txBody>
      </p:sp>
      <p:sp>
        <p:nvSpPr>
          <p:cNvPr id="6" name="TextBox 5">
            <a:extLst>
              <a:ext uri="{FF2B5EF4-FFF2-40B4-BE49-F238E27FC236}">
                <a16:creationId xmlns:a16="http://schemas.microsoft.com/office/drawing/2014/main" id="{DAF78A4D-C678-8B6E-10FF-A196C1C0B193}"/>
              </a:ext>
            </a:extLst>
          </p:cNvPr>
          <p:cNvSpPr txBox="1"/>
          <p:nvPr/>
        </p:nvSpPr>
        <p:spPr>
          <a:xfrm>
            <a:off x="441960" y="6146573"/>
            <a:ext cx="7903065" cy="400110"/>
          </a:xfrm>
          <a:prstGeom prst="rect">
            <a:avLst/>
          </a:prstGeom>
          <a:noFill/>
        </p:spPr>
        <p:txBody>
          <a:bodyPr wrap="square" rtlCol="0">
            <a:spAutoFit/>
          </a:bodyPr>
          <a:lstStyle/>
          <a:p>
            <a:r>
              <a:rPr lang="en-US" sz="1000" b="0" i="1" dirty="0">
                <a:latin typeface="Arial" panose="020B0604020202020204" pitchFamily="34" charset="0"/>
                <a:cs typeface="Arial" panose="020B0604020202020204" pitchFamily="34" charset="0"/>
              </a:rPr>
              <a:t>Not an exhaustive list of duties, responsibilities, or procedures; see 2024 Election </a:t>
            </a:r>
            <a:r>
              <a:rPr lang="en-US" sz="1000" i="1" dirty="0">
                <a:latin typeface="Arial" panose="020B0604020202020204" pitchFamily="34" charset="0"/>
                <a:cs typeface="Arial" panose="020B0604020202020204" pitchFamily="34" charset="0"/>
              </a:rPr>
              <a:t>A</a:t>
            </a:r>
            <a:r>
              <a:rPr lang="en-US" sz="1000" b="0" i="1" dirty="0">
                <a:latin typeface="Arial" panose="020B0604020202020204" pitchFamily="34" charset="0"/>
                <a:cs typeface="Arial" panose="020B0604020202020204" pitchFamily="34" charset="0"/>
              </a:rPr>
              <a:t>dministrator’s </a:t>
            </a:r>
            <a:r>
              <a:rPr lang="en-US" sz="1000" i="1" dirty="0">
                <a:latin typeface="Arial" panose="020B0604020202020204" pitchFamily="34" charset="0"/>
                <a:cs typeface="Arial" panose="020B0604020202020204" pitchFamily="34" charset="0"/>
              </a:rPr>
              <a:t>M</a:t>
            </a:r>
            <a:r>
              <a:rPr lang="en-US" sz="1000" b="0" i="1" dirty="0">
                <a:latin typeface="Arial" panose="020B0604020202020204" pitchFamily="34" charset="0"/>
                <a:cs typeface="Arial" panose="020B0604020202020204" pitchFamily="34" charset="0"/>
              </a:rPr>
              <a:t>anual for more details</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C377F40-78B2-B6A3-69F0-83CFB75DF048}"/>
              </a:ext>
            </a:extLst>
          </p:cNvPr>
          <p:cNvCxnSpPr>
            <a:cxnSpLocks/>
          </p:cNvCxnSpPr>
          <p:nvPr/>
        </p:nvCxnSpPr>
        <p:spPr>
          <a:xfrm>
            <a:off x="4572000" y="1580972"/>
            <a:ext cx="0" cy="3364408"/>
          </a:xfrm>
          <a:prstGeom prst="line">
            <a:avLst/>
          </a:prstGeom>
          <a:ln w="57150">
            <a:solidFill>
              <a:srgbClr val="439CC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A62CE4-1406-302D-4541-6EC7328D19F2}"/>
              </a:ext>
            </a:extLst>
          </p:cNvPr>
          <p:cNvSpPr txBox="1"/>
          <p:nvPr/>
        </p:nvSpPr>
        <p:spPr>
          <a:xfrm>
            <a:off x="628650" y="5277027"/>
            <a:ext cx="7886700" cy="646331"/>
          </a:xfrm>
          <a:prstGeom prst="rect">
            <a:avLst/>
          </a:prstGeom>
          <a:solidFill>
            <a:srgbClr val="C4D7A0"/>
          </a:solidFill>
        </p:spPr>
        <p:txBody>
          <a:bodyPr wrap="square" rtlCol="0">
            <a:spAutoFit/>
          </a:bodyPr>
          <a:lstStyle/>
          <a:p>
            <a:pPr algn="ctr"/>
            <a:r>
              <a:rPr lang="en-US" b="1" dirty="0"/>
              <a:t>Unlike CEB, decisions made by ABS Board do not </a:t>
            </a:r>
            <a:br>
              <a:rPr lang="en-US" b="1" dirty="0"/>
            </a:br>
            <a:r>
              <a:rPr lang="en-US" b="1" dirty="0"/>
              <a:t>need to be made during a public meeting.</a:t>
            </a:r>
          </a:p>
        </p:txBody>
      </p:sp>
    </p:spTree>
    <p:extLst>
      <p:ext uri="{BB962C8B-B14F-4D97-AF65-F5344CB8AC3E}">
        <p14:creationId xmlns:p14="http://schemas.microsoft.com/office/powerpoint/2010/main" val="412060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B74D-B151-37D8-40A0-46167F5D7F31}"/>
              </a:ext>
            </a:extLst>
          </p:cNvPr>
          <p:cNvSpPr>
            <a:spLocks noGrp="1"/>
          </p:cNvSpPr>
          <p:nvPr>
            <p:ph type="title"/>
          </p:nvPr>
        </p:nvSpPr>
        <p:spPr>
          <a:xfrm>
            <a:off x="628650" y="365127"/>
            <a:ext cx="7886700" cy="767387"/>
          </a:xfrm>
        </p:spPr>
        <p:txBody>
          <a:bodyPr/>
          <a:lstStyle/>
          <a:p>
            <a:r>
              <a:rPr lang="en-US" b="1" dirty="0"/>
              <a:t>ABS Voter Board Duties</a:t>
            </a:r>
          </a:p>
        </p:txBody>
      </p:sp>
      <p:sp>
        <p:nvSpPr>
          <p:cNvPr id="3" name="Content Placeholder 2">
            <a:extLst>
              <a:ext uri="{FF2B5EF4-FFF2-40B4-BE49-F238E27FC236}">
                <a16:creationId xmlns:a16="http://schemas.microsoft.com/office/drawing/2014/main" id="{A835A9D1-1617-9497-1AA4-57F643E637E5}"/>
              </a:ext>
            </a:extLst>
          </p:cNvPr>
          <p:cNvSpPr>
            <a:spLocks noGrp="1"/>
          </p:cNvSpPr>
          <p:nvPr>
            <p:ph idx="1"/>
          </p:nvPr>
        </p:nvSpPr>
        <p:spPr>
          <a:xfrm>
            <a:off x="628650" y="1333851"/>
            <a:ext cx="7886700" cy="4175409"/>
          </a:xfrm>
        </p:spPr>
        <p:txBody>
          <a:bodyPr>
            <a:normAutofit fontScale="92500" lnSpcReduction="20000"/>
          </a:bodyPr>
          <a:lstStyle/>
          <a:p>
            <a:r>
              <a:rPr lang="en-US" dirty="0"/>
              <a:t>Early Voting (In-Person ABS Voting)</a:t>
            </a:r>
          </a:p>
          <a:p>
            <a:pPr lvl="1"/>
            <a:r>
              <a:rPr lang="en-US" dirty="0">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As an alternative to voting by mail, a voter is entitled to cast an absentee ballot before an </a:t>
            </a:r>
            <a:r>
              <a:rPr lang="en-US" b="0" i="0" u="sng" dirty="0">
                <a:effectLst/>
                <a:highlight>
                  <a:srgbClr val="FFFF00"/>
                </a:highlight>
                <a:latin typeface="Calibri" panose="020F0502020204030204" pitchFamily="34" charset="0"/>
                <a:cs typeface="Calibri" panose="020F0502020204030204" pitchFamily="34" charset="0"/>
              </a:rPr>
              <a:t>absentee voter board</a:t>
            </a:r>
            <a:r>
              <a:rPr lang="en-US" b="0" i="0" dirty="0">
                <a:effectLst/>
                <a:latin typeface="Calibri" panose="020F0502020204030204" pitchFamily="34" charset="0"/>
                <a:cs typeface="Calibri" panose="020F0502020204030204" pitchFamily="34" charset="0"/>
              </a:rPr>
              <a:t>…”</a:t>
            </a:r>
          </a:p>
          <a:p>
            <a:pPr lvl="2"/>
            <a:r>
              <a:rPr lang="en-US" dirty="0">
                <a:latin typeface="Calibri" panose="020F0502020204030204" pitchFamily="34" charset="0"/>
                <a:cs typeface="Calibri" panose="020F0502020204030204" pitchFamily="34" charset="0"/>
              </a:rPr>
              <a:t>This applies to:</a:t>
            </a:r>
          </a:p>
          <a:p>
            <a:pPr lvl="3"/>
            <a:r>
              <a:rPr lang="en-US" dirty="0">
                <a:latin typeface="Calibri" panose="020F0502020204030204" pitchFamily="34" charset="0"/>
                <a:cs typeface="Calibri" panose="020F0502020204030204" pitchFamily="34" charset="0"/>
              </a:rPr>
              <a:t>ALL counties!</a:t>
            </a:r>
          </a:p>
          <a:p>
            <a:pPr lvl="3"/>
            <a:r>
              <a:rPr lang="en-US" dirty="0">
                <a:latin typeface="Calibri" panose="020F0502020204030204" pitchFamily="34" charset="0"/>
                <a:cs typeface="Calibri" panose="020F0502020204030204" pitchFamily="34" charset="0"/>
              </a:rPr>
              <a:t>All locations! One clerk’s office location and any additional satellite voting locations approved by the CEB</a:t>
            </a:r>
          </a:p>
          <a:p>
            <a:pPr lvl="2"/>
            <a:r>
              <a:rPr lang="en-US" dirty="0">
                <a:latin typeface="Calibri" panose="020F0502020204030204" pitchFamily="34" charset="0"/>
                <a:cs typeface="Calibri" panose="020F0502020204030204" pitchFamily="34" charset="0"/>
              </a:rPr>
              <a:t>ALL ABS voter boards MUST have one D &amp; one R member</a:t>
            </a:r>
          </a:p>
          <a:p>
            <a:pPr lvl="3"/>
            <a:r>
              <a:rPr lang="en-US" dirty="0">
                <a:latin typeface="Calibri" panose="020F0502020204030204" pitchFamily="34" charset="0"/>
                <a:cs typeface="Calibri" panose="020F0502020204030204" pitchFamily="34" charset="0"/>
              </a:rPr>
              <a:t>NO Inspector or equivalent</a:t>
            </a:r>
          </a:p>
          <a:p>
            <a:pPr lvl="3"/>
            <a:r>
              <a:rPr lang="en-US" dirty="0">
                <a:latin typeface="Calibri" panose="020F0502020204030204" pitchFamily="34" charset="0"/>
                <a:cs typeface="Calibri" panose="020F0502020204030204" pitchFamily="34" charset="0"/>
              </a:rPr>
              <a:t>CEB decides how many total boards are needed to run early voting</a:t>
            </a:r>
          </a:p>
          <a:p>
            <a:pPr lvl="2"/>
            <a:r>
              <a:rPr lang="en-US" dirty="0">
                <a:latin typeface="Calibri" panose="020F0502020204030204" pitchFamily="34" charset="0"/>
                <a:cs typeface="Calibri" panose="020F0502020204030204" pitchFamily="34" charset="0"/>
              </a:rPr>
              <a:t>May have other staff supporting early voting, but ABS voter board members are:</a:t>
            </a:r>
          </a:p>
          <a:p>
            <a:pPr lvl="3"/>
            <a:r>
              <a:rPr lang="en-US" dirty="0">
                <a:latin typeface="Calibri" panose="020F0502020204030204" pitchFamily="34" charset="0"/>
                <a:cs typeface="Calibri" panose="020F0502020204030204" pitchFamily="34" charset="0"/>
              </a:rPr>
              <a:t>checking ID</a:t>
            </a:r>
          </a:p>
          <a:p>
            <a:pPr lvl="3"/>
            <a:r>
              <a:rPr lang="en-US" dirty="0">
                <a:latin typeface="Calibri" panose="020F0502020204030204" pitchFamily="34" charset="0"/>
                <a:cs typeface="Calibri" panose="020F0502020204030204" pitchFamily="34" charset="0"/>
              </a:rPr>
              <a:t>initialing ballots</a:t>
            </a:r>
          </a:p>
          <a:p>
            <a:pPr lvl="3"/>
            <a:r>
              <a:rPr lang="en-US" dirty="0">
                <a:latin typeface="Calibri" panose="020F0502020204030204" pitchFamily="34" charset="0"/>
                <a:cs typeface="Calibri" panose="020F0502020204030204" pitchFamily="34" charset="0"/>
              </a:rPr>
              <a:t>assisting voters, when necessary</a:t>
            </a:r>
          </a:p>
          <a:p>
            <a:endParaRPr lang="en-US" dirty="0"/>
          </a:p>
        </p:txBody>
      </p:sp>
      <p:sp>
        <p:nvSpPr>
          <p:cNvPr id="4" name="TextBox 3">
            <a:extLst>
              <a:ext uri="{FF2B5EF4-FFF2-40B4-BE49-F238E27FC236}">
                <a16:creationId xmlns:a16="http://schemas.microsoft.com/office/drawing/2014/main" id="{2B0EAB79-1C49-EE08-6CFA-90CF8C3E5F15}"/>
              </a:ext>
            </a:extLst>
          </p:cNvPr>
          <p:cNvSpPr txBox="1"/>
          <p:nvPr/>
        </p:nvSpPr>
        <p:spPr>
          <a:xfrm>
            <a:off x="0" y="5356654"/>
            <a:ext cx="7299960" cy="707886"/>
          </a:xfrm>
          <a:prstGeom prst="rect">
            <a:avLst/>
          </a:prstGeom>
          <a:solidFill>
            <a:srgbClr val="C4D7A0"/>
          </a:solidFill>
        </p:spPr>
        <p:txBody>
          <a:bodyPr wrap="square" rtlCol="0">
            <a:spAutoFit/>
          </a:bodyPr>
          <a:lstStyle/>
          <a:p>
            <a:r>
              <a:rPr lang="en-US" sz="2000" b="1" dirty="0"/>
              <a:t>     ABS Voter Board teams can perform the first signature review on    </a:t>
            </a:r>
            <a:br>
              <a:rPr lang="en-US" sz="2000" b="1" dirty="0"/>
            </a:br>
            <a:r>
              <a:rPr lang="en-US" sz="2000" b="1" dirty="0"/>
              <a:t>     ALL ABS methods to identify missing or mismatched signatures</a:t>
            </a:r>
          </a:p>
        </p:txBody>
      </p:sp>
    </p:spTree>
    <p:extLst>
      <p:ext uri="{BB962C8B-B14F-4D97-AF65-F5344CB8AC3E}">
        <p14:creationId xmlns:p14="http://schemas.microsoft.com/office/powerpoint/2010/main" val="47510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A person standing next to a clipboard with a clipboard with images of people&#10;&#10;Description automatically generated">
            <a:extLst>
              <a:ext uri="{FF2B5EF4-FFF2-40B4-BE49-F238E27FC236}">
                <a16:creationId xmlns:a16="http://schemas.microsoft.com/office/drawing/2014/main" id="{60D689F5-51E0-C372-364A-46E3E1F693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49846"/>
            <a:ext cx="4352731" cy="5693639"/>
          </a:xfrm>
          <a:prstGeom prst="rect">
            <a:avLst/>
          </a:prstGeom>
        </p:spPr>
      </p:pic>
      <p:sp>
        <p:nvSpPr>
          <p:cNvPr id="2" name="Title 1">
            <a:extLst>
              <a:ext uri="{FF2B5EF4-FFF2-40B4-BE49-F238E27FC236}">
                <a16:creationId xmlns:a16="http://schemas.microsoft.com/office/drawing/2014/main" id="{3C9DB537-B39B-ECDB-9E2D-D48DFBE17F50}"/>
              </a:ext>
            </a:extLst>
          </p:cNvPr>
          <p:cNvSpPr>
            <a:spLocks noGrp="1"/>
          </p:cNvSpPr>
          <p:nvPr>
            <p:ph type="title" idx="4294967295"/>
          </p:nvPr>
        </p:nvSpPr>
        <p:spPr>
          <a:xfrm>
            <a:off x="1041856" y="329406"/>
            <a:ext cx="7886700" cy="839788"/>
          </a:xfrm>
        </p:spPr>
        <p:txBody>
          <a:bodyPr>
            <a:normAutofit/>
          </a:bodyPr>
          <a:lstStyle/>
          <a:p>
            <a:r>
              <a:rPr lang="en-US" b="1" dirty="0"/>
              <a:t>ABS Voter Board* Qualifications</a:t>
            </a:r>
          </a:p>
        </p:txBody>
      </p:sp>
      <p:sp>
        <p:nvSpPr>
          <p:cNvPr id="3" name="Content Placeholder 2">
            <a:extLst>
              <a:ext uri="{FF2B5EF4-FFF2-40B4-BE49-F238E27FC236}">
                <a16:creationId xmlns:a16="http://schemas.microsoft.com/office/drawing/2014/main" id="{BE2AF2C4-D675-6ABD-89B0-BC6A2DD1ED1E}"/>
              </a:ext>
            </a:extLst>
          </p:cNvPr>
          <p:cNvSpPr>
            <a:spLocks noGrp="1"/>
          </p:cNvSpPr>
          <p:nvPr>
            <p:ph idx="4294967295"/>
          </p:nvPr>
        </p:nvSpPr>
        <p:spPr>
          <a:xfrm>
            <a:off x="4069550" y="1589634"/>
            <a:ext cx="4646612" cy="4392186"/>
          </a:xfrm>
        </p:spPr>
        <p:txBody>
          <a:bodyPr>
            <a:normAutofit fontScale="70000" lnSpcReduction="20000"/>
          </a:bodyPr>
          <a:lstStyle/>
          <a:p>
            <a:r>
              <a:rPr lang="en-US" dirty="0"/>
              <a:t>Registered voter of</a:t>
            </a:r>
            <a:r>
              <a:rPr lang="en-US" dirty="0">
                <a:solidFill>
                  <a:srgbClr val="FF0000"/>
                </a:solidFill>
              </a:rPr>
              <a:t> </a:t>
            </a:r>
            <a:r>
              <a:rPr lang="en-US" dirty="0"/>
              <a:t>the county</a:t>
            </a:r>
          </a:p>
          <a:p>
            <a:r>
              <a:rPr lang="en-US" dirty="0"/>
              <a:t>Read, write &amp; speak English language</a:t>
            </a:r>
          </a:p>
          <a:p>
            <a:r>
              <a:rPr lang="en-US" dirty="0"/>
              <a:t>No property bet or wagered on outcome of election</a:t>
            </a:r>
          </a:p>
          <a:p>
            <a:r>
              <a:rPr lang="en-US" dirty="0"/>
              <a:t>May not be a candidate, unless unopposed for PC/delegate or a city, town, township or school board office</a:t>
            </a:r>
          </a:p>
          <a:p>
            <a:r>
              <a:rPr lang="en-US" dirty="0"/>
              <a:t>May not be related to an opposed candidate on the ballot</a:t>
            </a:r>
          </a:p>
          <a:p>
            <a:pPr marL="0" indent="0">
              <a:buNone/>
            </a:pPr>
            <a:endParaRPr lang="en-US" sz="900" dirty="0"/>
          </a:p>
          <a:p>
            <a:pPr marL="0" indent="0" algn="ctr">
              <a:lnSpc>
                <a:spcPct val="120000"/>
              </a:lnSpc>
              <a:buNone/>
            </a:pPr>
            <a:r>
              <a:rPr lang="en-US" sz="2400" i="1" dirty="0"/>
              <a:t>Possible for an </a:t>
            </a:r>
            <a:r>
              <a:rPr lang="en-US" sz="2400" i="1" u="sng" dirty="0"/>
              <a:t>opposed</a:t>
            </a:r>
            <a:r>
              <a:rPr lang="en-US" sz="2400" i="1" dirty="0"/>
              <a:t> candidate or relative of </a:t>
            </a:r>
            <a:r>
              <a:rPr lang="en-US" sz="2400" i="1" u="sng" dirty="0"/>
              <a:t>opposed</a:t>
            </a:r>
            <a:r>
              <a:rPr lang="en-US" sz="2400" i="1" dirty="0"/>
              <a:t> candidate for a non-countywide office to serve on ABS voter board but </a:t>
            </a:r>
            <a:r>
              <a:rPr lang="en-US" sz="2400" i="1" dirty="0">
                <a:highlight>
                  <a:srgbClr val="FFFF00"/>
                </a:highlight>
              </a:rPr>
              <a:t>CANNOT</a:t>
            </a:r>
            <a:r>
              <a:rPr lang="en-US" sz="2400" i="1" dirty="0"/>
              <a:t> handle </a:t>
            </a:r>
            <a:br>
              <a:rPr lang="en-US" sz="2400" i="1" dirty="0"/>
            </a:br>
            <a:r>
              <a:rPr lang="en-US" sz="2400" i="1" dirty="0"/>
              <a:t>ABS ballots in precincts where candidate’s name appears on the ballot</a:t>
            </a:r>
            <a:endParaRPr lang="en-US" dirty="0"/>
          </a:p>
        </p:txBody>
      </p:sp>
      <p:sp>
        <p:nvSpPr>
          <p:cNvPr id="6" name="TextBox 5">
            <a:extLst>
              <a:ext uri="{FF2B5EF4-FFF2-40B4-BE49-F238E27FC236}">
                <a16:creationId xmlns:a16="http://schemas.microsoft.com/office/drawing/2014/main" id="{6C604BD6-8834-139B-F7F7-AC804BAEE52E}"/>
              </a:ext>
            </a:extLst>
          </p:cNvPr>
          <p:cNvSpPr txBox="1"/>
          <p:nvPr/>
        </p:nvSpPr>
        <p:spPr>
          <a:xfrm rot="16200000">
            <a:off x="6750278" y="4330087"/>
            <a:ext cx="4572000" cy="215444"/>
          </a:xfrm>
          <a:prstGeom prst="rect">
            <a:avLst/>
          </a:prstGeom>
          <a:noFill/>
        </p:spPr>
        <p:txBody>
          <a:bodyPr wrap="square">
            <a:spAutoFit/>
          </a:bodyPr>
          <a:lstStyle/>
          <a:p>
            <a:r>
              <a:rPr lang="en-US" sz="800" dirty="0"/>
              <a:t>Image by </a:t>
            </a:r>
            <a:r>
              <a:rPr lang="en-US" sz="800" dirty="0" err="1"/>
              <a:t>Freepik</a:t>
            </a:r>
            <a:endParaRPr lang="en-US" sz="800" dirty="0"/>
          </a:p>
        </p:txBody>
      </p:sp>
      <p:sp>
        <p:nvSpPr>
          <p:cNvPr id="7" name="TextBox 6">
            <a:extLst>
              <a:ext uri="{FF2B5EF4-FFF2-40B4-BE49-F238E27FC236}">
                <a16:creationId xmlns:a16="http://schemas.microsoft.com/office/drawing/2014/main" id="{C74F1576-8397-591F-351F-0BEF233EC66E}"/>
              </a:ext>
            </a:extLst>
          </p:cNvPr>
          <p:cNvSpPr txBox="1"/>
          <p:nvPr/>
        </p:nvSpPr>
        <p:spPr>
          <a:xfrm>
            <a:off x="525164" y="6354374"/>
            <a:ext cx="5372297" cy="461665"/>
          </a:xfrm>
          <a:prstGeom prst="rect">
            <a:avLst/>
          </a:prstGeom>
          <a:noFill/>
        </p:spPr>
        <p:txBody>
          <a:bodyPr wrap="square" rtlCol="0">
            <a:spAutoFit/>
          </a:bodyPr>
          <a:lstStyle/>
          <a:p>
            <a:r>
              <a:rPr lang="en-US" sz="1200" dirty="0"/>
              <a:t>IC 3-11.5-4-22 | </a:t>
            </a:r>
            <a:r>
              <a:rPr lang="en-US" sz="1200" i="1" dirty="0"/>
              <a:t>* Also applies to central count and courier team members</a:t>
            </a:r>
          </a:p>
          <a:p>
            <a:endParaRPr lang="en-US" sz="1200" dirty="0"/>
          </a:p>
        </p:txBody>
      </p:sp>
    </p:spTree>
    <p:extLst>
      <p:ext uri="{BB962C8B-B14F-4D97-AF65-F5344CB8AC3E}">
        <p14:creationId xmlns:p14="http://schemas.microsoft.com/office/powerpoint/2010/main" val="624111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B537-B39B-ECDB-9E2D-D48DFBE17F50}"/>
              </a:ext>
            </a:extLst>
          </p:cNvPr>
          <p:cNvSpPr>
            <a:spLocks noGrp="1"/>
          </p:cNvSpPr>
          <p:nvPr>
            <p:ph type="title"/>
          </p:nvPr>
        </p:nvSpPr>
        <p:spPr/>
        <p:txBody>
          <a:bodyPr>
            <a:normAutofit/>
          </a:bodyPr>
          <a:lstStyle/>
          <a:p>
            <a:r>
              <a:rPr lang="en-US" b="1" dirty="0"/>
              <a:t>ABS Voter Board* Qualifications</a:t>
            </a:r>
          </a:p>
        </p:txBody>
      </p:sp>
      <p:sp>
        <p:nvSpPr>
          <p:cNvPr id="4" name="TextBox 3">
            <a:extLst>
              <a:ext uri="{FF2B5EF4-FFF2-40B4-BE49-F238E27FC236}">
                <a16:creationId xmlns:a16="http://schemas.microsoft.com/office/drawing/2014/main" id="{0222EA09-F195-C712-A5D0-8E0B99387136}"/>
              </a:ext>
            </a:extLst>
          </p:cNvPr>
          <p:cNvSpPr txBox="1"/>
          <p:nvPr/>
        </p:nvSpPr>
        <p:spPr>
          <a:xfrm>
            <a:off x="1576827" y="6354373"/>
            <a:ext cx="4863910" cy="276999"/>
          </a:xfrm>
          <a:prstGeom prst="rect">
            <a:avLst/>
          </a:prstGeom>
          <a:noFill/>
        </p:spPr>
        <p:txBody>
          <a:bodyPr wrap="square" rtlCol="0">
            <a:spAutoFit/>
          </a:bodyPr>
          <a:lstStyle/>
          <a:p>
            <a:r>
              <a:rPr lang="en-US" sz="1200" i="1" dirty="0"/>
              <a:t>* Also applies to central count and courier team members</a:t>
            </a:r>
          </a:p>
        </p:txBody>
      </p:sp>
      <p:sp>
        <p:nvSpPr>
          <p:cNvPr id="3" name="Content Placeholder 2">
            <a:extLst>
              <a:ext uri="{FF2B5EF4-FFF2-40B4-BE49-F238E27FC236}">
                <a16:creationId xmlns:a16="http://schemas.microsoft.com/office/drawing/2014/main" id="{BE2AF2C4-D675-6ABD-89B0-BC6A2DD1ED1E}"/>
              </a:ext>
            </a:extLst>
          </p:cNvPr>
          <p:cNvSpPr>
            <a:spLocks noGrp="1"/>
          </p:cNvSpPr>
          <p:nvPr>
            <p:ph idx="1"/>
          </p:nvPr>
        </p:nvSpPr>
        <p:spPr>
          <a:xfrm>
            <a:off x="628650" y="1282784"/>
            <a:ext cx="8026764" cy="4992182"/>
          </a:xfrm>
        </p:spPr>
        <p:txBody>
          <a:bodyPr>
            <a:normAutofit/>
          </a:bodyPr>
          <a:lstStyle/>
          <a:p>
            <a:r>
              <a:rPr lang="en-US" sz="2400" dirty="0"/>
              <a:t>Students serving on ABS Board*</a:t>
            </a:r>
          </a:p>
          <a:p>
            <a:pPr lvl="1"/>
            <a:r>
              <a:rPr lang="en-US" sz="2000" dirty="0"/>
              <a:t>Possible for “underage” 16- or 17-year-old to serve on ABS Board, EXCEPT to be on travel board team, or serve as counter or courier</a:t>
            </a:r>
          </a:p>
          <a:p>
            <a:pPr lvl="1"/>
            <a:r>
              <a:rPr lang="en-US" sz="2000" dirty="0"/>
              <a:t>Required to meet qualifications under IC 3-6-6-39 (student poll worker program)</a:t>
            </a:r>
          </a:p>
          <a:p>
            <a:pPr lvl="2"/>
            <a:r>
              <a:rPr lang="en-US" sz="1600" dirty="0"/>
              <a:t>Be a US citizen</a:t>
            </a:r>
          </a:p>
          <a:p>
            <a:pPr lvl="2"/>
            <a:r>
              <a:rPr lang="en-US" sz="1600" dirty="0"/>
              <a:t>Resident of the county</a:t>
            </a:r>
          </a:p>
          <a:p>
            <a:pPr lvl="2"/>
            <a:r>
              <a:rPr lang="en-US" sz="1600" dirty="0"/>
              <a:t>GPA of 3.0 on 4.0 scale</a:t>
            </a:r>
          </a:p>
          <a:p>
            <a:pPr lvl="2"/>
            <a:r>
              <a:rPr lang="en-US" sz="1600" dirty="0"/>
              <a:t>Has written approval of principal, if school is in session (not required if school is not in session) If educated in the home, then the individual responsible for the education of the student. </a:t>
            </a:r>
          </a:p>
          <a:p>
            <a:pPr lvl="2"/>
            <a:r>
              <a:rPr lang="en-US" sz="1600" dirty="0"/>
              <a:t>Has approval of parent or guardian</a:t>
            </a:r>
          </a:p>
          <a:p>
            <a:pPr lvl="2"/>
            <a:r>
              <a:rPr lang="en-US" sz="1600" dirty="0"/>
              <a:t>Otherwise meets the criteria to serve on ABS voter board, central count or courier team (or if an Election Day poll worker, then those requirements)</a:t>
            </a:r>
          </a:p>
          <a:p>
            <a:pPr lvl="1"/>
            <a:r>
              <a:rPr lang="en-US" sz="2000" dirty="0"/>
              <a:t>CEB must </a:t>
            </a:r>
            <a:r>
              <a:rPr lang="en-US" sz="2000" dirty="0">
                <a:highlight>
                  <a:srgbClr val="FFFF00"/>
                </a:highlight>
              </a:rPr>
              <a:t>unanimously</a:t>
            </a:r>
            <a:r>
              <a:rPr lang="en-US" sz="2000" dirty="0"/>
              <a:t> agree to permit student poll workers or ABS voter board members</a:t>
            </a:r>
          </a:p>
          <a:p>
            <a:pPr lvl="2"/>
            <a:endParaRPr lang="en-US" dirty="0"/>
          </a:p>
          <a:p>
            <a:pPr lvl="2"/>
            <a:endParaRPr lang="en-US" dirty="0"/>
          </a:p>
        </p:txBody>
      </p:sp>
      <p:sp>
        <p:nvSpPr>
          <p:cNvPr id="7" name="TextBox 6">
            <a:extLst>
              <a:ext uri="{FF2B5EF4-FFF2-40B4-BE49-F238E27FC236}">
                <a16:creationId xmlns:a16="http://schemas.microsoft.com/office/drawing/2014/main" id="{C74F1576-8397-591F-351F-0BEF233EC66E}"/>
              </a:ext>
            </a:extLst>
          </p:cNvPr>
          <p:cNvSpPr txBox="1"/>
          <p:nvPr/>
        </p:nvSpPr>
        <p:spPr>
          <a:xfrm>
            <a:off x="525164" y="6354374"/>
            <a:ext cx="1639987" cy="276999"/>
          </a:xfrm>
          <a:prstGeom prst="rect">
            <a:avLst/>
          </a:prstGeom>
          <a:noFill/>
        </p:spPr>
        <p:txBody>
          <a:bodyPr wrap="square" rtlCol="0">
            <a:spAutoFit/>
          </a:bodyPr>
          <a:lstStyle/>
          <a:p>
            <a:r>
              <a:rPr lang="en-US" sz="1200" dirty="0"/>
              <a:t>IC 3-11.5-4-23 | </a:t>
            </a:r>
          </a:p>
        </p:txBody>
      </p:sp>
    </p:spTree>
    <p:extLst>
      <p:ext uri="{BB962C8B-B14F-4D97-AF65-F5344CB8AC3E}">
        <p14:creationId xmlns:p14="http://schemas.microsoft.com/office/powerpoint/2010/main" val="338127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F8D29C-EE10-A278-39AA-148CFC39C2BA}"/>
              </a:ext>
            </a:extLst>
          </p:cNvPr>
          <p:cNvSpPr>
            <a:spLocks noGrp="1"/>
          </p:cNvSpPr>
          <p:nvPr>
            <p:ph type="body" idx="1"/>
          </p:nvPr>
        </p:nvSpPr>
        <p:spPr>
          <a:xfrm>
            <a:off x="627458" y="1820837"/>
            <a:ext cx="3868340" cy="955919"/>
          </a:xfrm>
        </p:spPr>
        <p:txBody>
          <a:bodyPr anchor="ctr" anchorCtr="0">
            <a:normAutofit/>
          </a:bodyPr>
          <a:lstStyle/>
          <a:p>
            <a:r>
              <a:rPr lang="en-US" dirty="0"/>
              <a:t>Can she serve on Cardinal County ABS Board?</a:t>
            </a:r>
          </a:p>
        </p:txBody>
      </p:sp>
      <p:sp>
        <p:nvSpPr>
          <p:cNvPr id="4" name="Content Placeholder 3">
            <a:extLst>
              <a:ext uri="{FF2B5EF4-FFF2-40B4-BE49-F238E27FC236}">
                <a16:creationId xmlns:a16="http://schemas.microsoft.com/office/drawing/2014/main" id="{2ADFCDF1-4498-6414-6BB5-61DCBEBF1732}"/>
              </a:ext>
            </a:extLst>
          </p:cNvPr>
          <p:cNvSpPr>
            <a:spLocks noGrp="1"/>
          </p:cNvSpPr>
          <p:nvPr>
            <p:ph sz="half" idx="2"/>
          </p:nvPr>
        </p:nvSpPr>
        <p:spPr>
          <a:xfrm>
            <a:off x="629842" y="2860646"/>
            <a:ext cx="3868340" cy="3329017"/>
          </a:xfrm>
        </p:spPr>
        <p:txBody>
          <a:bodyPr/>
          <a:lstStyle/>
          <a:p>
            <a:r>
              <a:rPr lang="en-US" dirty="0"/>
              <a:t>16-years old</a:t>
            </a:r>
          </a:p>
          <a:p>
            <a:r>
              <a:rPr lang="en-US" dirty="0"/>
              <a:t>Lives in Cardinal County</a:t>
            </a:r>
          </a:p>
          <a:p>
            <a:r>
              <a:rPr lang="en-US" dirty="0"/>
              <a:t>GPA: 3.5/4.0</a:t>
            </a:r>
          </a:p>
          <a:p>
            <a:r>
              <a:rPr lang="en-US" dirty="0"/>
              <a:t>Permission granted from school &amp; parent</a:t>
            </a:r>
          </a:p>
        </p:txBody>
      </p:sp>
      <p:sp>
        <p:nvSpPr>
          <p:cNvPr id="6" name="Content Placeholder 5">
            <a:extLst>
              <a:ext uri="{FF2B5EF4-FFF2-40B4-BE49-F238E27FC236}">
                <a16:creationId xmlns:a16="http://schemas.microsoft.com/office/drawing/2014/main" id="{59DA68C2-8737-51FC-AEBC-025D11937C49}"/>
              </a:ext>
            </a:extLst>
          </p:cNvPr>
          <p:cNvSpPr>
            <a:spLocks noGrp="1"/>
          </p:cNvSpPr>
          <p:nvPr>
            <p:ph sz="quarter" idx="4"/>
          </p:nvPr>
        </p:nvSpPr>
        <p:spPr>
          <a:xfrm>
            <a:off x="4753270" y="2650920"/>
            <a:ext cx="3887391" cy="2633606"/>
          </a:xfrm>
        </p:spPr>
        <p:txBody>
          <a:bodyPr/>
          <a:lstStyle/>
          <a:p>
            <a:r>
              <a:rPr lang="en-US" dirty="0"/>
              <a:t>Registered voter of Cardinal County</a:t>
            </a:r>
          </a:p>
          <a:p>
            <a:r>
              <a:rPr lang="en-US" dirty="0"/>
              <a:t>Husband to an opposed candidate for countywide office</a:t>
            </a:r>
          </a:p>
          <a:p>
            <a:pPr marL="0" indent="0">
              <a:buNone/>
            </a:pPr>
            <a:endParaRPr lang="en-US" dirty="0"/>
          </a:p>
        </p:txBody>
      </p:sp>
      <p:sp>
        <p:nvSpPr>
          <p:cNvPr id="8" name="TextBox 7">
            <a:extLst>
              <a:ext uri="{FF2B5EF4-FFF2-40B4-BE49-F238E27FC236}">
                <a16:creationId xmlns:a16="http://schemas.microsoft.com/office/drawing/2014/main" id="{84733EA1-B844-103A-B936-070CE6FC1157}"/>
              </a:ext>
            </a:extLst>
          </p:cNvPr>
          <p:cNvSpPr txBox="1"/>
          <p:nvPr/>
        </p:nvSpPr>
        <p:spPr>
          <a:xfrm>
            <a:off x="627458" y="5410361"/>
            <a:ext cx="3793540" cy="923330"/>
          </a:xfrm>
          <a:prstGeom prst="rect">
            <a:avLst/>
          </a:prstGeom>
          <a:solidFill>
            <a:srgbClr val="FFB6B4"/>
          </a:solidFill>
        </p:spPr>
        <p:txBody>
          <a:bodyPr wrap="square" rtlCol="0">
            <a:spAutoFit/>
          </a:bodyPr>
          <a:lstStyle/>
          <a:p>
            <a:r>
              <a:rPr lang="en-US" dirty="0"/>
              <a:t>MAYBE! Did CEB unanimously agree to allow underage students to work? If so, YES! If not, NO!</a:t>
            </a:r>
          </a:p>
        </p:txBody>
      </p:sp>
      <p:pic>
        <p:nvPicPr>
          <p:cNvPr id="9" name="Content Placeholder 6" descr="A person standing next to a clipboard with a clipboard with images of people&#10;&#10;Description automatically generated">
            <a:extLst>
              <a:ext uri="{FF2B5EF4-FFF2-40B4-BE49-F238E27FC236}">
                <a16:creationId xmlns:a16="http://schemas.microsoft.com/office/drawing/2014/main" id="{A2284A47-F549-DD6D-2E69-45159BF608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456" y="377505"/>
            <a:ext cx="3793541" cy="1415423"/>
          </a:xfrm>
          <a:prstGeom prst="rect">
            <a:avLst/>
          </a:prstGeom>
        </p:spPr>
      </p:pic>
      <p:pic>
        <p:nvPicPr>
          <p:cNvPr id="10" name="Content Placeholder 6" descr="A person standing next to a clipboard with a clipboard with images of people&#10;&#10;Description automatically generated">
            <a:extLst>
              <a:ext uri="{FF2B5EF4-FFF2-40B4-BE49-F238E27FC236}">
                <a16:creationId xmlns:a16="http://schemas.microsoft.com/office/drawing/2014/main" id="{597714CB-BA88-CE48-8714-1A03041B03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53" t="10196" b="16260"/>
          <a:stretch/>
        </p:blipFill>
        <p:spPr>
          <a:xfrm>
            <a:off x="4787402" y="377505"/>
            <a:ext cx="3776761" cy="1443332"/>
          </a:xfrm>
          <a:prstGeom prst="rect">
            <a:avLst/>
          </a:prstGeom>
        </p:spPr>
      </p:pic>
      <p:sp>
        <p:nvSpPr>
          <p:cNvPr id="13" name="Text Placeholder 2">
            <a:extLst>
              <a:ext uri="{FF2B5EF4-FFF2-40B4-BE49-F238E27FC236}">
                <a16:creationId xmlns:a16="http://schemas.microsoft.com/office/drawing/2014/main" id="{6455C295-6A58-783D-5008-14B389694152}"/>
              </a:ext>
            </a:extLst>
          </p:cNvPr>
          <p:cNvSpPr txBox="1">
            <a:spLocks/>
          </p:cNvSpPr>
          <p:nvPr/>
        </p:nvSpPr>
        <p:spPr>
          <a:xfrm>
            <a:off x="4741613" y="1801316"/>
            <a:ext cx="3868340" cy="955919"/>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Can he work the central count for Cardinal CEB?</a:t>
            </a:r>
          </a:p>
        </p:txBody>
      </p:sp>
      <p:sp>
        <p:nvSpPr>
          <p:cNvPr id="14" name="TextBox 13">
            <a:extLst>
              <a:ext uri="{FF2B5EF4-FFF2-40B4-BE49-F238E27FC236}">
                <a16:creationId xmlns:a16="http://schemas.microsoft.com/office/drawing/2014/main" id="{08A99790-2758-D163-3BD9-002FF7E9033A}"/>
              </a:ext>
            </a:extLst>
          </p:cNvPr>
          <p:cNvSpPr txBox="1"/>
          <p:nvPr/>
        </p:nvSpPr>
        <p:spPr>
          <a:xfrm>
            <a:off x="4686299" y="5397777"/>
            <a:ext cx="3954362" cy="923330"/>
          </a:xfrm>
          <a:prstGeom prst="rect">
            <a:avLst/>
          </a:prstGeom>
          <a:solidFill>
            <a:srgbClr val="FFB6B4"/>
          </a:solidFill>
        </p:spPr>
        <p:txBody>
          <a:bodyPr wrap="square" rtlCol="0">
            <a:spAutoFit/>
          </a:bodyPr>
          <a:lstStyle/>
          <a:p>
            <a:r>
              <a:rPr lang="en-US" dirty="0"/>
              <a:t>NO! Since his spouse is running for a countywide office AND is opposed, then he is unable to serve.</a:t>
            </a:r>
          </a:p>
        </p:txBody>
      </p:sp>
      <p:sp>
        <p:nvSpPr>
          <p:cNvPr id="2" name="Rectangle 1">
            <a:extLst>
              <a:ext uri="{FF2B5EF4-FFF2-40B4-BE49-F238E27FC236}">
                <a16:creationId xmlns:a16="http://schemas.microsoft.com/office/drawing/2014/main" id="{39B0101D-226E-0E99-03FD-82E194389835}"/>
              </a:ext>
            </a:extLst>
          </p:cNvPr>
          <p:cNvSpPr/>
          <p:nvPr/>
        </p:nvSpPr>
        <p:spPr>
          <a:xfrm>
            <a:off x="503339" y="260059"/>
            <a:ext cx="4034231" cy="502446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A3E4CB-0106-6C02-52F2-432881F401CA}"/>
              </a:ext>
            </a:extLst>
          </p:cNvPr>
          <p:cNvSpPr/>
          <p:nvPr/>
        </p:nvSpPr>
        <p:spPr>
          <a:xfrm>
            <a:off x="4686299" y="260058"/>
            <a:ext cx="3954364" cy="502446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6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 calcmode="lin" valueType="num">
                                      <p:cBhvr additive="base">
                                        <p:cTn id="5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 calcmode="lin" valueType="num">
                                      <p:cBhvr additive="base">
                                        <p:cTn id="5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ppt_x"/>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randombar(horizontal)">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6" grpId="0" uiExpand="1" build="p"/>
      <p:bldP spid="8" grpId="0" animBg="1"/>
      <p:bldP spid="13" grpId="0"/>
      <p:bldP spid="14" grpId="0" animBg="1"/>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FC2E-199B-6B0E-66BE-CD5C75D2282F}"/>
              </a:ext>
            </a:extLst>
          </p:cNvPr>
          <p:cNvSpPr>
            <a:spLocks noGrp="1"/>
          </p:cNvSpPr>
          <p:nvPr>
            <p:ph type="title"/>
          </p:nvPr>
        </p:nvSpPr>
        <p:spPr/>
        <p:txBody>
          <a:bodyPr/>
          <a:lstStyle/>
          <a:p>
            <a:r>
              <a:rPr lang="en-US" b="1" dirty="0"/>
              <a:t>ABS “Hiring” Workflow</a:t>
            </a:r>
          </a:p>
        </p:txBody>
      </p:sp>
      <p:sp>
        <p:nvSpPr>
          <p:cNvPr id="3" name="Content Placeholder 2">
            <a:extLst>
              <a:ext uri="{FF2B5EF4-FFF2-40B4-BE49-F238E27FC236}">
                <a16:creationId xmlns:a16="http://schemas.microsoft.com/office/drawing/2014/main" id="{57265A9C-28D0-0C71-0047-1B19C10C0D44}"/>
              </a:ext>
            </a:extLst>
          </p:cNvPr>
          <p:cNvSpPr>
            <a:spLocks noGrp="1"/>
          </p:cNvSpPr>
          <p:nvPr>
            <p:ph idx="1"/>
          </p:nvPr>
        </p:nvSpPr>
        <p:spPr>
          <a:xfrm>
            <a:off x="628650" y="1562518"/>
            <a:ext cx="7886700" cy="4834725"/>
          </a:xfrm>
        </p:spPr>
        <p:txBody>
          <a:bodyPr>
            <a:normAutofit fontScale="92500" lnSpcReduction="10000"/>
          </a:bodyPr>
          <a:lstStyle/>
          <a:p>
            <a:r>
              <a:rPr lang="en-US" dirty="0"/>
              <a:t>Not later than 50-days before each election:</a:t>
            </a:r>
          </a:p>
          <a:p>
            <a:pPr lvl="1"/>
            <a:r>
              <a:rPr lang="en-US" dirty="0"/>
              <a:t>CEB must inform D &amp; R chairs the number of people needed to serve on:</a:t>
            </a:r>
          </a:p>
          <a:p>
            <a:pPr lvl="2"/>
            <a:r>
              <a:rPr lang="en-US" dirty="0"/>
              <a:t>Absentee Voter Board, Central Count Team &amp; Courier Team, if applicable</a:t>
            </a:r>
          </a:p>
          <a:p>
            <a:pPr lvl="3"/>
            <a:r>
              <a:rPr lang="en-US" dirty="0"/>
              <a:t>NOTE: March 18, 2024, deadline before May 2024 primary</a:t>
            </a:r>
          </a:p>
          <a:p>
            <a:r>
              <a:rPr lang="en-US" dirty="0"/>
              <a:t>Not later than NOON, 46-days before each election:</a:t>
            </a:r>
          </a:p>
          <a:p>
            <a:pPr lvl="1"/>
            <a:r>
              <a:rPr lang="en-US" dirty="0"/>
              <a:t>D &amp; R chairs nominate, in writing, qualified individuals to serve</a:t>
            </a:r>
          </a:p>
          <a:p>
            <a:pPr lvl="2"/>
            <a:r>
              <a:rPr lang="en-US" dirty="0"/>
              <a:t>NOTE: NOON, March 22, 2024, deadline before May 2024 primary</a:t>
            </a:r>
          </a:p>
          <a:p>
            <a:r>
              <a:rPr lang="en-US" dirty="0"/>
              <a:t>CEB must then APPOINT nominees &amp; find individuals to backfill open positions</a:t>
            </a:r>
          </a:p>
          <a:p>
            <a:pPr lvl="1"/>
            <a:r>
              <a:rPr lang="en-US" dirty="0"/>
              <a:t>Final decisions on appointment, filling vacancies </a:t>
            </a:r>
            <a:br>
              <a:rPr lang="en-US" dirty="0"/>
            </a:br>
            <a:r>
              <a:rPr lang="en-US" dirty="0"/>
              <a:t>should be made at an election board meeting</a:t>
            </a:r>
          </a:p>
        </p:txBody>
      </p:sp>
      <p:sp>
        <p:nvSpPr>
          <p:cNvPr id="4" name="TextBox 3">
            <a:extLst>
              <a:ext uri="{FF2B5EF4-FFF2-40B4-BE49-F238E27FC236}">
                <a16:creationId xmlns:a16="http://schemas.microsoft.com/office/drawing/2014/main" id="{DB1F8CDF-73B1-9844-85EB-99A0E77A0086}"/>
              </a:ext>
            </a:extLst>
          </p:cNvPr>
          <p:cNvSpPr txBox="1"/>
          <p:nvPr/>
        </p:nvSpPr>
        <p:spPr>
          <a:xfrm>
            <a:off x="525164" y="6354374"/>
            <a:ext cx="1639987" cy="276999"/>
          </a:xfrm>
          <a:prstGeom prst="rect">
            <a:avLst/>
          </a:prstGeom>
          <a:noFill/>
        </p:spPr>
        <p:txBody>
          <a:bodyPr wrap="square" rtlCol="0">
            <a:spAutoFit/>
          </a:bodyPr>
          <a:lstStyle/>
          <a:p>
            <a:r>
              <a:rPr lang="en-US" sz="1200" dirty="0"/>
              <a:t>IC 3-11.5-4-23 </a:t>
            </a:r>
          </a:p>
        </p:txBody>
      </p:sp>
    </p:spTree>
    <p:extLst>
      <p:ext uri="{BB962C8B-B14F-4D97-AF65-F5344CB8AC3E}">
        <p14:creationId xmlns:p14="http://schemas.microsoft.com/office/powerpoint/2010/main" val="217450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B537-B39B-ECDB-9E2D-D48DFBE17F50}"/>
              </a:ext>
            </a:extLst>
          </p:cNvPr>
          <p:cNvSpPr>
            <a:spLocks noGrp="1"/>
          </p:cNvSpPr>
          <p:nvPr>
            <p:ph type="title"/>
          </p:nvPr>
        </p:nvSpPr>
        <p:spPr/>
        <p:txBody>
          <a:bodyPr/>
          <a:lstStyle/>
          <a:p>
            <a:r>
              <a:rPr lang="en-US" b="1" dirty="0"/>
              <a:t>ABS Management: CEB Members</a:t>
            </a:r>
          </a:p>
        </p:txBody>
      </p:sp>
      <p:sp>
        <p:nvSpPr>
          <p:cNvPr id="3" name="Content Placeholder 2">
            <a:extLst>
              <a:ext uri="{FF2B5EF4-FFF2-40B4-BE49-F238E27FC236}">
                <a16:creationId xmlns:a16="http://schemas.microsoft.com/office/drawing/2014/main" id="{BE2AF2C4-D675-6ABD-89B0-BC6A2DD1ED1E}"/>
              </a:ext>
            </a:extLst>
          </p:cNvPr>
          <p:cNvSpPr>
            <a:spLocks noGrp="1"/>
          </p:cNvSpPr>
          <p:nvPr>
            <p:ph idx="1"/>
          </p:nvPr>
        </p:nvSpPr>
        <p:spPr>
          <a:xfrm>
            <a:off x="628650" y="1589748"/>
            <a:ext cx="7886700" cy="3678503"/>
          </a:xfrm>
        </p:spPr>
        <p:txBody>
          <a:bodyPr>
            <a:normAutofit fontScale="77500" lnSpcReduction="20000"/>
          </a:bodyPr>
          <a:lstStyle/>
          <a:p>
            <a:r>
              <a:rPr lang="en-US" dirty="0"/>
              <a:t>Fills ABS voter board/central count positions</a:t>
            </a:r>
          </a:p>
          <a:p>
            <a:r>
              <a:rPr lang="en-US" dirty="0"/>
              <a:t>Approves or reject all ABS apps, except for ABS-In Person, which is approved by ABS board in clerk’s office. If ABS board is unable to agree, matter gets referred to CEB. </a:t>
            </a:r>
          </a:p>
          <a:p>
            <a:r>
              <a:rPr lang="en-US" dirty="0"/>
              <a:t>Initials ABS ballots</a:t>
            </a:r>
          </a:p>
          <a:p>
            <a:pPr lvl="1"/>
            <a:r>
              <a:rPr lang="en-US" dirty="0"/>
              <a:t>Limits on how early this may be started. Not until application approved or more than 24 hours before ABS ballot mailed to voter. </a:t>
            </a:r>
          </a:p>
          <a:p>
            <a:r>
              <a:rPr lang="en-US" dirty="0"/>
              <a:t>Perform FIRST signature review</a:t>
            </a:r>
          </a:p>
          <a:p>
            <a:r>
              <a:rPr lang="en-US" dirty="0"/>
              <a:t>Challenges ABS ballot before it is processed at central count, if voter is alleged to not be a qualified voter in the election district</a:t>
            </a:r>
          </a:p>
          <a:p>
            <a:r>
              <a:rPr lang="en-US" dirty="0"/>
              <a:t>Settles disputes if raised by an ABS voter </a:t>
            </a:r>
            <a:br>
              <a:rPr lang="en-US" dirty="0"/>
            </a:br>
            <a:r>
              <a:rPr lang="en-US" dirty="0"/>
              <a:t>board or central count team member</a:t>
            </a:r>
          </a:p>
          <a:p>
            <a:pPr marL="0" indent="0">
              <a:buNone/>
            </a:pPr>
            <a:endParaRPr lang="en-US" dirty="0"/>
          </a:p>
          <a:p>
            <a:pPr lvl="2"/>
            <a:endParaRPr lang="en-US" dirty="0"/>
          </a:p>
          <a:p>
            <a:pPr lvl="2"/>
            <a:endParaRPr lang="en-US" dirty="0"/>
          </a:p>
        </p:txBody>
      </p:sp>
      <p:sp>
        <p:nvSpPr>
          <p:cNvPr id="4" name="TextBox 3">
            <a:extLst>
              <a:ext uri="{FF2B5EF4-FFF2-40B4-BE49-F238E27FC236}">
                <a16:creationId xmlns:a16="http://schemas.microsoft.com/office/drawing/2014/main" id="{E06C6DC0-E99E-4DF9-15B9-7AD0D6FA0CAC}"/>
              </a:ext>
            </a:extLst>
          </p:cNvPr>
          <p:cNvSpPr txBox="1"/>
          <p:nvPr/>
        </p:nvSpPr>
        <p:spPr>
          <a:xfrm>
            <a:off x="384656" y="6176963"/>
            <a:ext cx="7903065" cy="400110"/>
          </a:xfrm>
          <a:prstGeom prst="rect">
            <a:avLst/>
          </a:prstGeom>
          <a:noFill/>
        </p:spPr>
        <p:txBody>
          <a:bodyPr wrap="square" rtlCol="0">
            <a:spAutoFit/>
          </a:bodyPr>
          <a:lstStyle/>
          <a:p>
            <a:r>
              <a:rPr lang="en-US" sz="1000" b="0" i="1" dirty="0">
                <a:latin typeface="Arial" panose="020B0604020202020204" pitchFamily="34" charset="0"/>
                <a:cs typeface="Arial" panose="020B0604020202020204" pitchFamily="34" charset="0"/>
              </a:rPr>
              <a:t>Not an exhaustive list of duties, responsibilities, or procedures; see 2024 Election </a:t>
            </a:r>
            <a:r>
              <a:rPr lang="en-US" sz="1000" i="1" dirty="0">
                <a:latin typeface="Arial" panose="020B0604020202020204" pitchFamily="34" charset="0"/>
                <a:cs typeface="Arial" panose="020B0604020202020204" pitchFamily="34" charset="0"/>
              </a:rPr>
              <a:t>A</a:t>
            </a:r>
            <a:r>
              <a:rPr lang="en-US" sz="1000" b="0" i="1" dirty="0">
                <a:latin typeface="Arial" panose="020B0604020202020204" pitchFamily="34" charset="0"/>
                <a:cs typeface="Arial" panose="020B0604020202020204" pitchFamily="34" charset="0"/>
              </a:rPr>
              <a:t>dministrator’s </a:t>
            </a:r>
            <a:r>
              <a:rPr lang="en-US" sz="1000" i="1" dirty="0">
                <a:latin typeface="Arial" panose="020B0604020202020204" pitchFamily="34" charset="0"/>
                <a:cs typeface="Arial" panose="020B0604020202020204" pitchFamily="34" charset="0"/>
              </a:rPr>
              <a:t>M</a:t>
            </a:r>
            <a:r>
              <a:rPr lang="en-US" sz="1000" b="0" i="1" dirty="0">
                <a:latin typeface="Arial" panose="020B0604020202020204" pitchFamily="34" charset="0"/>
                <a:cs typeface="Arial" panose="020B0604020202020204" pitchFamily="34" charset="0"/>
              </a:rPr>
              <a:t>anual for more details</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392BB05-91C6-7BA6-A95E-9E2F163EB884}"/>
              </a:ext>
            </a:extLst>
          </p:cNvPr>
          <p:cNvSpPr txBox="1"/>
          <p:nvPr/>
        </p:nvSpPr>
        <p:spPr>
          <a:xfrm>
            <a:off x="0" y="5356654"/>
            <a:ext cx="7299960" cy="769441"/>
          </a:xfrm>
          <a:prstGeom prst="rect">
            <a:avLst/>
          </a:prstGeom>
          <a:solidFill>
            <a:srgbClr val="C4D7A0"/>
          </a:solidFill>
        </p:spPr>
        <p:txBody>
          <a:bodyPr wrap="square" rtlCol="0">
            <a:spAutoFit/>
          </a:bodyPr>
          <a:lstStyle/>
          <a:p>
            <a:r>
              <a:rPr lang="en-US" sz="2400" dirty="0"/>
              <a:t>     </a:t>
            </a:r>
            <a:r>
              <a:rPr lang="en-US" sz="2000" b="1" dirty="0"/>
              <a:t>Remember, CEB MUST conduct public meeting to </a:t>
            </a:r>
            <a:br>
              <a:rPr lang="en-US" sz="2000" b="1" dirty="0"/>
            </a:br>
            <a:r>
              <a:rPr lang="en-US" sz="2000" b="1" dirty="0"/>
              <a:t>     perform these functions final decisions are being made!</a:t>
            </a:r>
          </a:p>
        </p:txBody>
      </p:sp>
      <p:sp>
        <p:nvSpPr>
          <p:cNvPr id="6" name="TextBox 5">
            <a:extLst>
              <a:ext uri="{FF2B5EF4-FFF2-40B4-BE49-F238E27FC236}">
                <a16:creationId xmlns:a16="http://schemas.microsoft.com/office/drawing/2014/main" id="{FB9F1C4E-63F9-E6C4-F73C-6AF209EC4F13}"/>
              </a:ext>
            </a:extLst>
          </p:cNvPr>
          <p:cNvSpPr txBox="1"/>
          <p:nvPr/>
        </p:nvSpPr>
        <p:spPr>
          <a:xfrm>
            <a:off x="541942" y="6438573"/>
            <a:ext cx="6672590" cy="276999"/>
          </a:xfrm>
          <a:prstGeom prst="rect">
            <a:avLst/>
          </a:prstGeom>
          <a:noFill/>
        </p:spPr>
        <p:txBody>
          <a:bodyPr wrap="square" rtlCol="0">
            <a:spAutoFit/>
          </a:bodyPr>
          <a:lstStyle/>
          <a:p>
            <a:r>
              <a:rPr lang="en-US" sz="1200" dirty="0"/>
              <a:t>IC 3-11-4-19(c)| IC 3-11.5-4-23 | IC 3-11-4-17.5| IC 3-11.5-4-5</a:t>
            </a:r>
          </a:p>
        </p:txBody>
      </p:sp>
    </p:spTree>
    <p:extLst>
      <p:ext uri="{BB962C8B-B14F-4D97-AF65-F5344CB8AC3E}">
        <p14:creationId xmlns:p14="http://schemas.microsoft.com/office/powerpoint/2010/main" val="2913050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Office 2013 - 2022 Theme</Template>
  <TotalTime>2245</TotalTime>
  <Words>1818</Words>
  <Application>Microsoft Office PowerPoint</Application>
  <PresentationFormat>On-screen Show (4:3)</PresentationFormat>
  <Paragraphs>202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Acronyms</vt:lpstr>
      <vt:lpstr>ABS Voter Board Duties</vt:lpstr>
      <vt:lpstr>ABS Voter Board Duties</vt:lpstr>
      <vt:lpstr>ABS Voter Board* Qualifications</vt:lpstr>
      <vt:lpstr>ABS Voter Board* Qualifications</vt:lpstr>
      <vt:lpstr>PowerPoint Presentation</vt:lpstr>
      <vt:lpstr>ABS “Hiring” Workflow</vt:lpstr>
      <vt:lpstr>ABS Management: CEB Members</vt:lpstr>
      <vt:lpstr>ABS Management: Clerk/Deputies</vt:lpstr>
      <vt:lpstr>Central Count Teams Provide ABS support ON election day NOTE: If CEB adopts resolution under IC 3-11.5-4-11.5, then central count teams can start up to three days before election day</vt:lpstr>
      <vt:lpstr>Democracy Live OmniBallot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ABS-VPD (Email) Next Steps</vt:lpstr>
      <vt:lpstr>PowerPoint Presentation</vt:lpstr>
      <vt:lpstr>PowerPoint Presentation</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Nussmeyer, Angela M</dc:creator>
  <cp:lastModifiedBy>Nussmeyer, Angela M</cp:lastModifiedBy>
  <cp:revision>7</cp:revision>
  <cp:lastPrinted>2024-03-06T14:46:32Z</cp:lastPrinted>
  <dcterms:created xsi:type="dcterms:W3CDTF">2024-01-31T16:40:40Z</dcterms:created>
  <dcterms:modified xsi:type="dcterms:W3CDTF">2024-03-13T15:01:57Z</dcterms:modified>
</cp:coreProperties>
</file>