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83" r:id="rId2"/>
    <p:sldId id="258" r:id="rId3"/>
    <p:sldId id="259" r:id="rId4"/>
    <p:sldId id="261" r:id="rId5"/>
    <p:sldId id="264" r:id="rId6"/>
    <p:sldId id="327" r:id="rId7"/>
    <p:sldId id="265" r:id="rId8"/>
    <p:sldId id="284" r:id="rId9"/>
    <p:sldId id="328" r:id="rId10"/>
    <p:sldId id="329" r:id="rId11"/>
    <p:sldId id="330" r:id="rId12"/>
    <p:sldId id="285" r:id="rId13"/>
    <p:sldId id="287" r:id="rId14"/>
    <p:sldId id="286" r:id="rId15"/>
    <p:sldId id="288" r:id="rId16"/>
    <p:sldId id="289" r:id="rId17"/>
    <p:sldId id="290" r:id="rId18"/>
    <p:sldId id="291" r:id="rId19"/>
    <p:sldId id="293" r:id="rId20"/>
    <p:sldId id="294" r:id="rId21"/>
    <p:sldId id="292" r:id="rId22"/>
    <p:sldId id="331" r:id="rId23"/>
    <p:sldId id="332" r:id="rId24"/>
    <p:sldId id="296" r:id="rId25"/>
    <p:sldId id="297" r:id="rId26"/>
    <p:sldId id="295" r:id="rId27"/>
    <p:sldId id="298" r:id="rId28"/>
    <p:sldId id="333" r:id="rId29"/>
    <p:sldId id="299" r:id="rId30"/>
    <p:sldId id="300" r:id="rId31"/>
    <p:sldId id="301" r:id="rId32"/>
    <p:sldId id="302" r:id="rId33"/>
    <p:sldId id="303" r:id="rId34"/>
    <p:sldId id="304" r:id="rId35"/>
    <p:sldId id="351"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 id="320" r:id="rId51"/>
    <p:sldId id="321" r:id="rId52"/>
    <p:sldId id="322" r:id="rId53"/>
    <p:sldId id="323" r:id="rId54"/>
    <p:sldId id="352" r:id="rId55"/>
    <p:sldId id="353" r:id="rId56"/>
    <p:sldId id="325"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2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F02449-6330-4555-842F-A798AA34D9DD}" v="44" dt="2023-02-16T21:47:43.5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4" d="100"/>
          <a:sy n="54" d="100"/>
        </p:scale>
        <p:origin x="9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ce, Patrick W" userId="7f5d00b5-08f1-46ff-9d31-53342a001247" providerId="ADAL" clId="{86F02449-6330-4555-842F-A798AA34D9DD}"/>
    <pc:docChg chg="modSld sldOrd">
      <pc:chgData name="Price, Patrick W" userId="7f5d00b5-08f1-46ff-9d31-53342a001247" providerId="ADAL" clId="{86F02449-6330-4555-842F-A798AA34D9DD}" dt="2023-05-15T19:23:33.527" v="62" actId="6549"/>
      <pc:docMkLst>
        <pc:docMk/>
      </pc:docMkLst>
      <pc:sldChg chg="modSp mod">
        <pc:chgData name="Price, Patrick W" userId="7f5d00b5-08f1-46ff-9d31-53342a001247" providerId="ADAL" clId="{86F02449-6330-4555-842F-A798AA34D9DD}" dt="2023-02-16T21:44:47.953" v="21" actId="207"/>
        <pc:sldMkLst>
          <pc:docMk/>
          <pc:sldMk cId="3877441162" sldId="258"/>
        </pc:sldMkLst>
        <pc:spChg chg="mod">
          <ac:chgData name="Price, Patrick W" userId="7f5d00b5-08f1-46ff-9d31-53342a001247" providerId="ADAL" clId="{86F02449-6330-4555-842F-A798AA34D9DD}" dt="2023-02-16T21:44:22.625" v="19"/>
          <ac:spMkLst>
            <pc:docMk/>
            <pc:sldMk cId="3877441162" sldId="258"/>
            <ac:spMk id="4" creationId="{00000000-0000-0000-0000-000000000000}"/>
          </ac:spMkLst>
        </pc:spChg>
        <pc:spChg chg="mod">
          <ac:chgData name="Price, Patrick W" userId="7f5d00b5-08f1-46ff-9d31-53342a001247" providerId="ADAL" clId="{86F02449-6330-4555-842F-A798AA34D9DD}" dt="2023-02-16T21:44:47.953" v="21" actId="207"/>
          <ac:spMkLst>
            <pc:docMk/>
            <pc:sldMk cId="3877441162" sldId="258"/>
            <ac:spMk id="5" creationId="{00000000-0000-0000-0000-000000000000}"/>
          </ac:spMkLst>
        </pc:spChg>
      </pc:sldChg>
      <pc:sldChg chg="modSp">
        <pc:chgData name="Price, Patrick W" userId="7f5d00b5-08f1-46ff-9d31-53342a001247" providerId="ADAL" clId="{86F02449-6330-4555-842F-A798AA34D9DD}" dt="2023-02-16T21:44:25.434" v="20"/>
        <pc:sldMkLst>
          <pc:docMk/>
          <pc:sldMk cId="2782200672" sldId="259"/>
        </pc:sldMkLst>
        <pc:spChg chg="mod">
          <ac:chgData name="Price, Patrick W" userId="7f5d00b5-08f1-46ff-9d31-53342a001247" providerId="ADAL" clId="{86F02449-6330-4555-842F-A798AA34D9DD}" dt="2023-02-16T21:44:25.434" v="20"/>
          <ac:spMkLst>
            <pc:docMk/>
            <pc:sldMk cId="2782200672" sldId="259"/>
            <ac:spMk id="2" creationId="{00000000-0000-0000-0000-000000000000}"/>
          </ac:spMkLst>
        </pc:spChg>
      </pc:sldChg>
      <pc:sldChg chg="modSp mod">
        <pc:chgData name="Price, Patrick W" userId="7f5d00b5-08f1-46ff-9d31-53342a001247" providerId="ADAL" clId="{86F02449-6330-4555-842F-A798AA34D9DD}" dt="2023-02-16T21:44:16.883" v="18" actId="13926"/>
        <pc:sldMkLst>
          <pc:docMk/>
          <pc:sldMk cId="173157117" sldId="261"/>
        </pc:sldMkLst>
        <pc:spChg chg="mod">
          <ac:chgData name="Price, Patrick W" userId="7f5d00b5-08f1-46ff-9d31-53342a001247" providerId="ADAL" clId="{86F02449-6330-4555-842F-A798AA34D9DD}" dt="2023-02-16T21:44:16.883" v="18" actId="13926"/>
          <ac:spMkLst>
            <pc:docMk/>
            <pc:sldMk cId="173157117" sldId="261"/>
            <ac:spMk id="2" creationId="{00000000-0000-0000-0000-000000000000}"/>
          </ac:spMkLst>
        </pc:spChg>
      </pc:sldChg>
      <pc:sldChg chg="modSp mod">
        <pc:chgData name="Price, Patrick W" userId="7f5d00b5-08f1-46ff-9d31-53342a001247" providerId="ADAL" clId="{86F02449-6330-4555-842F-A798AA34D9DD}" dt="2023-02-16T21:44:11.199" v="17" actId="13926"/>
        <pc:sldMkLst>
          <pc:docMk/>
          <pc:sldMk cId="2747912738" sldId="264"/>
        </pc:sldMkLst>
        <pc:spChg chg="mod">
          <ac:chgData name="Price, Patrick W" userId="7f5d00b5-08f1-46ff-9d31-53342a001247" providerId="ADAL" clId="{86F02449-6330-4555-842F-A798AA34D9DD}" dt="2023-02-16T21:44:11.199" v="17" actId="13926"/>
          <ac:spMkLst>
            <pc:docMk/>
            <pc:sldMk cId="2747912738" sldId="264"/>
            <ac:spMk id="2" creationId="{00000000-0000-0000-0000-000000000000}"/>
          </ac:spMkLst>
        </pc:spChg>
      </pc:sldChg>
      <pc:sldChg chg="modSp mod">
        <pc:chgData name="Price, Patrick W" userId="7f5d00b5-08f1-46ff-9d31-53342a001247" providerId="ADAL" clId="{86F02449-6330-4555-842F-A798AA34D9DD}" dt="2023-02-16T21:44:02.245" v="15"/>
        <pc:sldMkLst>
          <pc:docMk/>
          <pc:sldMk cId="1483113252" sldId="265"/>
        </pc:sldMkLst>
        <pc:spChg chg="mod">
          <ac:chgData name="Price, Patrick W" userId="7f5d00b5-08f1-46ff-9d31-53342a001247" providerId="ADAL" clId="{86F02449-6330-4555-842F-A798AA34D9DD}" dt="2023-02-16T21:44:02.245" v="15"/>
          <ac:spMkLst>
            <pc:docMk/>
            <pc:sldMk cId="1483113252" sldId="265"/>
            <ac:spMk id="2" creationId="{00000000-0000-0000-0000-000000000000}"/>
          </ac:spMkLst>
        </pc:spChg>
      </pc:sldChg>
      <pc:sldChg chg="modSp mod">
        <pc:chgData name="Price, Patrick W" userId="7f5d00b5-08f1-46ff-9d31-53342a001247" providerId="ADAL" clId="{86F02449-6330-4555-842F-A798AA34D9DD}" dt="2023-02-16T21:43:48.173" v="12"/>
        <pc:sldMkLst>
          <pc:docMk/>
          <pc:sldMk cId="1293566087" sldId="284"/>
        </pc:sldMkLst>
        <pc:spChg chg="mod">
          <ac:chgData name="Price, Patrick W" userId="7f5d00b5-08f1-46ff-9d31-53342a001247" providerId="ADAL" clId="{86F02449-6330-4555-842F-A798AA34D9DD}" dt="2023-02-16T21:43:48.173" v="12"/>
          <ac:spMkLst>
            <pc:docMk/>
            <pc:sldMk cId="1293566087" sldId="284"/>
            <ac:spMk id="2" creationId="{00000000-0000-0000-0000-000000000000}"/>
          </ac:spMkLst>
        </pc:spChg>
      </pc:sldChg>
      <pc:sldChg chg="modSp">
        <pc:chgData name="Price, Patrick W" userId="7f5d00b5-08f1-46ff-9d31-53342a001247" providerId="ADAL" clId="{86F02449-6330-4555-842F-A798AA34D9DD}" dt="2023-02-16T21:45:07.519" v="22"/>
        <pc:sldMkLst>
          <pc:docMk/>
          <pc:sldMk cId="2493859770" sldId="285"/>
        </pc:sldMkLst>
        <pc:spChg chg="mod">
          <ac:chgData name="Price, Patrick W" userId="7f5d00b5-08f1-46ff-9d31-53342a001247" providerId="ADAL" clId="{86F02449-6330-4555-842F-A798AA34D9DD}" dt="2023-02-16T21:45:07.519" v="22"/>
          <ac:spMkLst>
            <pc:docMk/>
            <pc:sldMk cId="2493859770" sldId="285"/>
            <ac:spMk id="2" creationId="{00000000-0000-0000-0000-000000000000}"/>
          </ac:spMkLst>
        </pc:spChg>
      </pc:sldChg>
      <pc:sldChg chg="modSp">
        <pc:chgData name="Price, Patrick W" userId="7f5d00b5-08f1-46ff-9d31-53342a001247" providerId="ADAL" clId="{86F02449-6330-4555-842F-A798AA34D9DD}" dt="2023-02-16T21:45:14.931" v="24"/>
        <pc:sldMkLst>
          <pc:docMk/>
          <pc:sldMk cId="953934304" sldId="286"/>
        </pc:sldMkLst>
        <pc:spChg chg="mod">
          <ac:chgData name="Price, Patrick W" userId="7f5d00b5-08f1-46ff-9d31-53342a001247" providerId="ADAL" clId="{86F02449-6330-4555-842F-A798AA34D9DD}" dt="2023-02-16T21:45:14.931" v="24"/>
          <ac:spMkLst>
            <pc:docMk/>
            <pc:sldMk cId="953934304" sldId="286"/>
            <ac:spMk id="2" creationId="{00000000-0000-0000-0000-000000000000}"/>
          </ac:spMkLst>
        </pc:spChg>
      </pc:sldChg>
      <pc:sldChg chg="modSp">
        <pc:chgData name="Price, Patrick W" userId="7f5d00b5-08f1-46ff-9d31-53342a001247" providerId="ADAL" clId="{86F02449-6330-4555-842F-A798AA34D9DD}" dt="2023-02-16T21:45:10.786" v="23"/>
        <pc:sldMkLst>
          <pc:docMk/>
          <pc:sldMk cId="426407469" sldId="287"/>
        </pc:sldMkLst>
        <pc:spChg chg="mod">
          <ac:chgData name="Price, Patrick W" userId="7f5d00b5-08f1-46ff-9d31-53342a001247" providerId="ADAL" clId="{86F02449-6330-4555-842F-A798AA34D9DD}" dt="2023-02-16T21:45:10.786" v="23"/>
          <ac:spMkLst>
            <pc:docMk/>
            <pc:sldMk cId="426407469" sldId="287"/>
            <ac:spMk id="2" creationId="{00000000-0000-0000-0000-000000000000}"/>
          </ac:spMkLst>
        </pc:spChg>
      </pc:sldChg>
      <pc:sldChg chg="modSp">
        <pc:chgData name="Price, Patrick W" userId="7f5d00b5-08f1-46ff-9d31-53342a001247" providerId="ADAL" clId="{86F02449-6330-4555-842F-A798AA34D9DD}" dt="2023-02-16T21:45:18.405" v="25"/>
        <pc:sldMkLst>
          <pc:docMk/>
          <pc:sldMk cId="2722822865" sldId="288"/>
        </pc:sldMkLst>
        <pc:spChg chg="mod">
          <ac:chgData name="Price, Patrick W" userId="7f5d00b5-08f1-46ff-9d31-53342a001247" providerId="ADAL" clId="{86F02449-6330-4555-842F-A798AA34D9DD}" dt="2023-02-16T21:45:18.405" v="25"/>
          <ac:spMkLst>
            <pc:docMk/>
            <pc:sldMk cId="2722822865" sldId="288"/>
            <ac:spMk id="2" creationId="{00000000-0000-0000-0000-000000000000}"/>
          </ac:spMkLst>
        </pc:spChg>
      </pc:sldChg>
      <pc:sldChg chg="modSp">
        <pc:chgData name="Price, Patrick W" userId="7f5d00b5-08f1-46ff-9d31-53342a001247" providerId="ADAL" clId="{86F02449-6330-4555-842F-A798AA34D9DD}" dt="2023-02-16T21:45:21.706" v="26"/>
        <pc:sldMkLst>
          <pc:docMk/>
          <pc:sldMk cId="870584011" sldId="289"/>
        </pc:sldMkLst>
        <pc:spChg chg="mod">
          <ac:chgData name="Price, Patrick W" userId="7f5d00b5-08f1-46ff-9d31-53342a001247" providerId="ADAL" clId="{86F02449-6330-4555-842F-A798AA34D9DD}" dt="2023-02-16T21:45:21.706" v="26"/>
          <ac:spMkLst>
            <pc:docMk/>
            <pc:sldMk cId="870584011" sldId="289"/>
            <ac:spMk id="2" creationId="{00000000-0000-0000-0000-000000000000}"/>
          </ac:spMkLst>
        </pc:spChg>
      </pc:sldChg>
      <pc:sldChg chg="modSp">
        <pc:chgData name="Price, Patrick W" userId="7f5d00b5-08f1-46ff-9d31-53342a001247" providerId="ADAL" clId="{86F02449-6330-4555-842F-A798AA34D9DD}" dt="2023-02-16T21:45:25.132" v="27"/>
        <pc:sldMkLst>
          <pc:docMk/>
          <pc:sldMk cId="3365069409" sldId="290"/>
        </pc:sldMkLst>
        <pc:spChg chg="mod">
          <ac:chgData name="Price, Patrick W" userId="7f5d00b5-08f1-46ff-9d31-53342a001247" providerId="ADAL" clId="{86F02449-6330-4555-842F-A798AA34D9DD}" dt="2023-02-16T21:45:25.132" v="27"/>
          <ac:spMkLst>
            <pc:docMk/>
            <pc:sldMk cId="3365069409" sldId="290"/>
            <ac:spMk id="2" creationId="{00000000-0000-0000-0000-000000000000}"/>
          </ac:spMkLst>
        </pc:spChg>
      </pc:sldChg>
      <pc:sldChg chg="modSp">
        <pc:chgData name="Price, Patrick W" userId="7f5d00b5-08f1-46ff-9d31-53342a001247" providerId="ADAL" clId="{86F02449-6330-4555-842F-A798AA34D9DD}" dt="2023-02-16T21:45:28.396" v="28"/>
        <pc:sldMkLst>
          <pc:docMk/>
          <pc:sldMk cId="3904195589" sldId="291"/>
        </pc:sldMkLst>
        <pc:spChg chg="mod">
          <ac:chgData name="Price, Patrick W" userId="7f5d00b5-08f1-46ff-9d31-53342a001247" providerId="ADAL" clId="{86F02449-6330-4555-842F-A798AA34D9DD}" dt="2023-02-16T21:45:28.396" v="28"/>
          <ac:spMkLst>
            <pc:docMk/>
            <pc:sldMk cId="3904195589" sldId="291"/>
            <ac:spMk id="2" creationId="{00000000-0000-0000-0000-000000000000}"/>
          </ac:spMkLst>
        </pc:spChg>
      </pc:sldChg>
      <pc:sldChg chg="modSp">
        <pc:chgData name="Price, Patrick W" userId="7f5d00b5-08f1-46ff-9d31-53342a001247" providerId="ADAL" clId="{86F02449-6330-4555-842F-A798AA34D9DD}" dt="2023-02-16T21:45:43.113" v="31"/>
        <pc:sldMkLst>
          <pc:docMk/>
          <pc:sldMk cId="743173593" sldId="292"/>
        </pc:sldMkLst>
        <pc:spChg chg="mod">
          <ac:chgData name="Price, Patrick W" userId="7f5d00b5-08f1-46ff-9d31-53342a001247" providerId="ADAL" clId="{86F02449-6330-4555-842F-A798AA34D9DD}" dt="2023-02-16T21:45:43.113" v="31"/>
          <ac:spMkLst>
            <pc:docMk/>
            <pc:sldMk cId="743173593" sldId="292"/>
            <ac:spMk id="2" creationId="{00000000-0000-0000-0000-000000000000}"/>
          </ac:spMkLst>
        </pc:spChg>
      </pc:sldChg>
      <pc:sldChg chg="modSp">
        <pc:chgData name="Price, Patrick W" userId="7f5d00b5-08f1-46ff-9d31-53342a001247" providerId="ADAL" clId="{86F02449-6330-4555-842F-A798AA34D9DD}" dt="2023-02-16T21:45:35.928" v="29"/>
        <pc:sldMkLst>
          <pc:docMk/>
          <pc:sldMk cId="4120126319" sldId="293"/>
        </pc:sldMkLst>
        <pc:spChg chg="mod">
          <ac:chgData name="Price, Patrick W" userId="7f5d00b5-08f1-46ff-9d31-53342a001247" providerId="ADAL" clId="{86F02449-6330-4555-842F-A798AA34D9DD}" dt="2023-02-16T21:45:35.928" v="29"/>
          <ac:spMkLst>
            <pc:docMk/>
            <pc:sldMk cId="4120126319" sldId="293"/>
            <ac:spMk id="2" creationId="{00000000-0000-0000-0000-000000000000}"/>
          </ac:spMkLst>
        </pc:spChg>
      </pc:sldChg>
      <pc:sldChg chg="modSp">
        <pc:chgData name="Price, Patrick W" userId="7f5d00b5-08f1-46ff-9d31-53342a001247" providerId="ADAL" clId="{86F02449-6330-4555-842F-A798AA34D9DD}" dt="2023-02-16T21:45:39.143" v="30"/>
        <pc:sldMkLst>
          <pc:docMk/>
          <pc:sldMk cId="3840184429" sldId="294"/>
        </pc:sldMkLst>
        <pc:spChg chg="mod">
          <ac:chgData name="Price, Patrick W" userId="7f5d00b5-08f1-46ff-9d31-53342a001247" providerId="ADAL" clId="{86F02449-6330-4555-842F-A798AA34D9DD}" dt="2023-02-16T21:45:39.143" v="30"/>
          <ac:spMkLst>
            <pc:docMk/>
            <pc:sldMk cId="3840184429" sldId="294"/>
            <ac:spMk id="2" creationId="{00000000-0000-0000-0000-000000000000}"/>
          </ac:spMkLst>
        </pc:spChg>
      </pc:sldChg>
      <pc:sldChg chg="modSp">
        <pc:chgData name="Price, Patrick W" userId="7f5d00b5-08f1-46ff-9d31-53342a001247" providerId="ADAL" clId="{86F02449-6330-4555-842F-A798AA34D9DD}" dt="2023-02-16T21:46:02.522" v="34"/>
        <pc:sldMkLst>
          <pc:docMk/>
          <pc:sldMk cId="2184716239" sldId="295"/>
        </pc:sldMkLst>
        <pc:spChg chg="mod">
          <ac:chgData name="Price, Patrick W" userId="7f5d00b5-08f1-46ff-9d31-53342a001247" providerId="ADAL" clId="{86F02449-6330-4555-842F-A798AA34D9DD}" dt="2023-02-16T21:46:02.522" v="34"/>
          <ac:spMkLst>
            <pc:docMk/>
            <pc:sldMk cId="2184716239" sldId="295"/>
            <ac:spMk id="2" creationId="{00000000-0000-0000-0000-000000000000}"/>
          </ac:spMkLst>
        </pc:spChg>
      </pc:sldChg>
      <pc:sldChg chg="modSp">
        <pc:chgData name="Price, Patrick W" userId="7f5d00b5-08f1-46ff-9d31-53342a001247" providerId="ADAL" clId="{86F02449-6330-4555-842F-A798AA34D9DD}" dt="2023-02-16T21:45:55.337" v="32"/>
        <pc:sldMkLst>
          <pc:docMk/>
          <pc:sldMk cId="2844270319" sldId="296"/>
        </pc:sldMkLst>
        <pc:spChg chg="mod">
          <ac:chgData name="Price, Patrick W" userId="7f5d00b5-08f1-46ff-9d31-53342a001247" providerId="ADAL" clId="{86F02449-6330-4555-842F-A798AA34D9DD}" dt="2023-02-16T21:45:55.337" v="32"/>
          <ac:spMkLst>
            <pc:docMk/>
            <pc:sldMk cId="2844270319" sldId="296"/>
            <ac:spMk id="2" creationId="{00000000-0000-0000-0000-000000000000}"/>
          </ac:spMkLst>
        </pc:spChg>
      </pc:sldChg>
      <pc:sldChg chg="modSp">
        <pc:chgData name="Price, Patrick W" userId="7f5d00b5-08f1-46ff-9d31-53342a001247" providerId="ADAL" clId="{86F02449-6330-4555-842F-A798AA34D9DD}" dt="2023-02-16T21:45:58.607" v="33"/>
        <pc:sldMkLst>
          <pc:docMk/>
          <pc:sldMk cId="345019492" sldId="297"/>
        </pc:sldMkLst>
        <pc:spChg chg="mod">
          <ac:chgData name="Price, Patrick W" userId="7f5d00b5-08f1-46ff-9d31-53342a001247" providerId="ADAL" clId="{86F02449-6330-4555-842F-A798AA34D9DD}" dt="2023-02-16T21:45:58.607" v="33"/>
          <ac:spMkLst>
            <pc:docMk/>
            <pc:sldMk cId="345019492" sldId="297"/>
            <ac:spMk id="2" creationId="{00000000-0000-0000-0000-000000000000}"/>
          </ac:spMkLst>
        </pc:spChg>
      </pc:sldChg>
      <pc:sldChg chg="modSp">
        <pc:chgData name="Price, Patrick W" userId="7f5d00b5-08f1-46ff-9d31-53342a001247" providerId="ADAL" clId="{86F02449-6330-4555-842F-A798AA34D9DD}" dt="2023-02-16T21:46:05.336" v="35"/>
        <pc:sldMkLst>
          <pc:docMk/>
          <pc:sldMk cId="1612787805" sldId="298"/>
        </pc:sldMkLst>
        <pc:spChg chg="mod">
          <ac:chgData name="Price, Patrick W" userId="7f5d00b5-08f1-46ff-9d31-53342a001247" providerId="ADAL" clId="{86F02449-6330-4555-842F-A798AA34D9DD}" dt="2023-02-16T21:46:05.336" v="35"/>
          <ac:spMkLst>
            <pc:docMk/>
            <pc:sldMk cId="1612787805" sldId="298"/>
            <ac:spMk id="2" creationId="{00000000-0000-0000-0000-000000000000}"/>
          </ac:spMkLst>
        </pc:spChg>
      </pc:sldChg>
      <pc:sldChg chg="modSp mod">
        <pc:chgData name="Price, Patrick W" userId="7f5d00b5-08f1-46ff-9d31-53342a001247" providerId="ADAL" clId="{86F02449-6330-4555-842F-A798AA34D9DD}" dt="2023-05-15T19:23:33.527" v="62" actId="6549"/>
        <pc:sldMkLst>
          <pc:docMk/>
          <pc:sldMk cId="1033241540" sldId="299"/>
        </pc:sldMkLst>
        <pc:spChg chg="mod">
          <ac:chgData name="Price, Patrick W" userId="7f5d00b5-08f1-46ff-9d31-53342a001247" providerId="ADAL" clId="{86F02449-6330-4555-842F-A798AA34D9DD}" dt="2023-02-16T21:46:11.382" v="36"/>
          <ac:spMkLst>
            <pc:docMk/>
            <pc:sldMk cId="1033241540" sldId="299"/>
            <ac:spMk id="2" creationId="{00000000-0000-0000-0000-000000000000}"/>
          </ac:spMkLst>
        </pc:spChg>
        <pc:spChg chg="mod">
          <ac:chgData name="Price, Patrick W" userId="7f5d00b5-08f1-46ff-9d31-53342a001247" providerId="ADAL" clId="{86F02449-6330-4555-842F-A798AA34D9DD}" dt="2023-05-15T19:23:33.527" v="62" actId="6549"/>
          <ac:spMkLst>
            <pc:docMk/>
            <pc:sldMk cId="1033241540" sldId="299"/>
            <ac:spMk id="3" creationId="{00000000-0000-0000-0000-000000000000}"/>
          </ac:spMkLst>
        </pc:spChg>
      </pc:sldChg>
      <pc:sldChg chg="modSp">
        <pc:chgData name="Price, Patrick W" userId="7f5d00b5-08f1-46ff-9d31-53342a001247" providerId="ADAL" clId="{86F02449-6330-4555-842F-A798AA34D9DD}" dt="2023-02-16T21:46:13.959" v="37"/>
        <pc:sldMkLst>
          <pc:docMk/>
          <pc:sldMk cId="2780430878" sldId="300"/>
        </pc:sldMkLst>
        <pc:spChg chg="mod">
          <ac:chgData name="Price, Patrick W" userId="7f5d00b5-08f1-46ff-9d31-53342a001247" providerId="ADAL" clId="{86F02449-6330-4555-842F-A798AA34D9DD}" dt="2023-02-16T21:46:13.959" v="37"/>
          <ac:spMkLst>
            <pc:docMk/>
            <pc:sldMk cId="2780430878" sldId="300"/>
            <ac:spMk id="2" creationId="{00000000-0000-0000-0000-000000000000}"/>
          </ac:spMkLst>
        </pc:spChg>
      </pc:sldChg>
      <pc:sldChg chg="modSp">
        <pc:chgData name="Price, Patrick W" userId="7f5d00b5-08f1-46ff-9d31-53342a001247" providerId="ADAL" clId="{86F02449-6330-4555-842F-A798AA34D9DD}" dt="2023-02-16T21:46:17.066" v="38"/>
        <pc:sldMkLst>
          <pc:docMk/>
          <pc:sldMk cId="272934053" sldId="301"/>
        </pc:sldMkLst>
        <pc:spChg chg="mod">
          <ac:chgData name="Price, Patrick W" userId="7f5d00b5-08f1-46ff-9d31-53342a001247" providerId="ADAL" clId="{86F02449-6330-4555-842F-A798AA34D9DD}" dt="2023-02-16T21:46:17.066" v="38"/>
          <ac:spMkLst>
            <pc:docMk/>
            <pc:sldMk cId="272934053" sldId="301"/>
            <ac:spMk id="2" creationId="{00000000-0000-0000-0000-000000000000}"/>
          </ac:spMkLst>
        </pc:spChg>
      </pc:sldChg>
      <pc:sldChg chg="modSp">
        <pc:chgData name="Price, Patrick W" userId="7f5d00b5-08f1-46ff-9d31-53342a001247" providerId="ADAL" clId="{86F02449-6330-4555-842F-A798AA34D9DD}" dt="2023-02-16T21:46:20.700" v="39"/>
        <pc:sldMkLst>
          <pc:docMk/>
          <pc:sldMk cId="2965582028" sldId="302"/>
        </pc:sldMkLst>
        <pc:spChg chg="mod">
          <ac:chgData name="Price, Patrick W" userId="7f5d00b5-08f1-46ff-9d31-53342a001247" providerId="ADAL" clId="{86F02449-6330-4555-842F-A798AA34D9DD}" dt="2023-02-16T21:46:20.700" v="39"/>
          <ac:spMkLst>
            <pc:docMk/>
            <pc:sldMk cId="2965582028" sldId="302"/>
            <ac:spMk id="2" creationId="{00000000-0000-0000-0000-000000000000}"/>
          </ac:spMkLst>
        </pc:spChg>
      </pc:sldChg>
      <pc:sldChg chg="modSp">
        <pc:chgData name="Price, Patrick W" userId="7f5d00b5-08f1-46ff-9d31-53342a001247" providerId="ADAL" clId="{86F02449-6330-4555-842F-A798AA34D9DD}" dt="2023-02-16T21:46:23.786" v="40"/>
        <pc:sldMkLst>
          <pc:docMk/>
          <pc:sldMk cId="2587854730" sldId="303"/>
        </pc:sldMkLst>
        <pc:spChg chg="mod">
          <ac:chgData name="Price, Patrick W" userId="7f5d00b5-08f1-46ff-9d31-53342a001247" providerId="ADAL" clId="{86F02449-6330-4555-842F-A798AA34D9DD}" dt="2023-02-16T21:46:23.786" v="40"/>
          <ac:spMkLst>
            <pc:docMk/>
            <pc:sldMk cId="2587854730" sldId="303"/>
            <ac:spMk id="2" creationId="{00000000-0000-0000-0000-000000000000}"/>
          </ac:spMkLst>
        </pc:spChg>
      </pc:sldChg>
      <pc:sldChg chg="modSp">
        <pc:chgData name="Price, Patrick W" userId="7f5d00b5-08f1-46ff-9d31-53342a001247" providerId="ADAL" clId="{86F02449-6330-4555-842F-A798AA34D9DD}" dt="2023-02-16T21:46:26.856" v="41"/>
        <pc:sldMkLst>
          <pc:docMk/>
          <pc:sldMk cId="1999860350" sldId="304"/>
        </pc:sldMkLst>
        <pc:spChg chg="mod">
          <ac:chgData name="Price, Patrick W" userId="7f5d00b5-08f1-46ff-9d31-53342a001247" providerId="ADAL" clId="{86F02449-6330-4555-842F-A798AA34D9DD}" dt="2023-02-16T21:46:26.856" v="41"/>
          <ac:spMkLst>
            <pc:docMk/>
            <pc:sldMk cId="1999860350" sldId="304"/>
            <ac:spMk id="2" creationId="{00000000-0000-0000-0000-000000000000}"/>
          </ac:spMkLst>
        </pc:spChg>
      </pc:sldChg>
      <pc:sldChg chg="modSp">
        <pc:chgData name="Price, Patrick W" userId="7f5d00b5-08f1-46ff-9d31-53342a001247" providerId="ADAL" clId="{86F02449-6330-4555-842F-A798AA34D9DD}" dt="2023-02-16T21:46:32.506" v="42"/>
        <pc:sldMkLst>
          <pc:docMk/>
          <pc:sldMk cId="795935166" sldId="305"/>
        </pc:sldMkLst>
        <pc:spChg chg="mod">
          <ac:chgData name="Price, Patrick W" userId="7f5d00b5-08f1-46ff-9d31-53342a001247" providerId="ADAL" clId="{86F02449-6330-4555-842F-A798AA34D9DD}" dt="2023-02-16T21:46:32.506" v="42"/>
          <ac:spMkLst>
            <pc:docMk/>
            <pc:sldMk cId="795935166" sldId="305"/>
            <ac:spMk id="2" creationId="{00000000-0000-0000-0000-000000000000}"/>
          </ac:spMkLst>
        </pc:spChg>
      </pc:sldChg>
      <pc:sldChg chg="modSp">
        <pc:chgData name="Price, Patrick W" userId="7f5d00b5-08f1-46ff-9d31-53342a001247" providerId="ADAL" clId="{86F02449-6330-4555-842F-A798AA34D9DD}" dt="2023-02-16T21:46:35.600" v="43"/>
        <pc:sldMkLst>
          <pc:docMk/>
          <pc:sldMk cId="4007228790" sldId="306"/>
        </pc:sldMkLst>
        <pc:spChg chg="mod">
          <ac:chgData name="Price, Patrick W" userId="7f5d00b5-08f1-46ff-9d31-53342a001247" providerId="ADAL" clId="{86F02449-6330-4555-842F-A798AA34D9DD}" dt="2023-02-16T21:46:35.600" v="43"/>
          <ac:spMkLst>
            <pc:docMk/>
            <pc:sldMk cId="4007228790" sldId="306"/>
            <ac:spMk id="2" creationId="{00000000-0000-0000-0000-000000000000}"/>
          </ac:spMkLst>
        </pc:spChg>
      </pc:sldChg>
      <pc:sldChg chg="modSp">
        <pc:chgData name="Price, Patrick W" userId="7f5d00b5-08f1-46ff-9d31-53342a001247" providerId="ADAL" clId="{86F02449-6330-4555-842F-A798AA34D9DD}" dt="2023-02-16T21:46:38.940" v="44"/>
        <pc:sldMkLst>
          <pc:docMk/>
          <pc:sldMk cId="2219377062" sldId="307"/>
        </pc:sldMkLst>
        <pc:spChg chg="mod">
          <ac:chgData name="Price, Patrick W" userId="7f5d00b5-08f1-46ff-9d31-53342a001247" providerId="ADAL" clId="{86F02449-6330-4555-842F-A798AA34D9DD}" dt="2023-02-16T21:46:38.940" v="44"/>
          <ac:spMkLst>
            <pc:docMk/>
            <pc:sldMk cId="2219377062" sldId="307"/>
            <ac:spMk id="2" creationId="{00000000-0000-0000-0000-000000000000}"/>
          </ac:spMkLst>
        </pc:spChg>
      </pc:sldChg>
      <pc:sldChg chg="modSp">
        <pc:chgData name="Price, Patrick W" userId="7f5d00b5-08f1-46ff-9d31-53342a001247" providerId="ADAL" clId="{86F02449-6330-4555-842F-A798AA34D9DD}" dt="2023-02-16T21:46:42.294" v="45"/>
        <pc:sldMkLst>
          <pc:docMk/>
          <pc:sldMk cId="1082369628" sldId="308"/>
        </pc:sldMkLst>
        <pc:spChg chg="mod">
          <ac:chgData name="Price, Patrick W" userId="7f5d00b5-08f1-46ff-9d31-53342a001247" providerId="ADAL" clId="{86F02449-6330-4555-842F-A798AA34D9DD}" dt="2023-02-16T21:46:42.294" v="45"/>
          <ac:spMkLst>
            <pc:docMk/>
            <pc:sldMk cId="1082369628" sldId="308"/>
            <ac:spMk id="2" creationId="{00000000-0000-0000-0000-000000000000}"/>
          </ac:spMkLst>
        </pc:spChg>
      </pc:sldChg>
      <pc:sldChg chg="modSp">
        <pc:chgData name="Price, Patrick W" userId="7f5d00b5-08f1-46ff-9d31-53342a001247" providerId="ADAL" clId="{86F02449-6330-4555-842F-A798AA34D9DD}" dt="2023-02-16T21:46:46.217" v="46"/>
        <pc:sldMkLst>
          <pc:docMk/>
          <pc:sldMk cId="100053046" sldId="309"/>
        </pc:sldMkLst>
        <pc:spChg chg="mod">
          <ac:chgData name="Price, Patrick W" userId="7f5d00b5-08f1-46ff-9d31-53342a001247" providerId="ADAL" clId="{86F02449-6330-4555-842F-A798AA34D9DD}" dt="2023-02-16T21:46:46.217" v="46"/>
          <ac:spMkLst>
            <pc:docMk/>
            <pc:sldMk cId="100053046" sldId="309"/>
            <ac:spMk id="2" creationId="{00000000-0000-0000-0000-000000000000}"/>
          </ac:spMkLst>
        </pc:spChg>
      </pc:sldChg>
      <pc:sldChg chg="modSp">
        <pc:chgData name="Price, Patrick W" userId="7f5d00b5-08f1-46ff-9d31-53342a001247" providerId="ADAL" clId="{86F02449-6330-4555-842F-A798AA34D9DD}" dt="2023-02-16T21:46:49.324" v="47"/>
        <pc:sldMkLst>
          <pc:docMk/>
          <pc:sldMk cId="832644969" sldId="310"/>
        </pc:sldMkLst>
        <pc:spChg chg="mod">
          <ac:chgData name="Price, Patrick W" userId="7f5d00b5-08f1-46ff-9d31-53342a001247" providerId="ADAL" clId="{86F02449-6330-4555-842F-A798AA34D9DD}" dt="2023-02-16T21:46:49.324" v="47"/>
          <ac:spMkLst>
            <pc:docMk/>
            <pc:sldMk cId="832644969" sldId="310"/>
            <ac:spMk id="2" creationId="{00000000-0000-0000-0000-000000000000}"/>
          </ac:spMkLst>
        </pc:spChg>
      </pc:sldChg>
      <pc:sldChg chg="modSp">
        <pc:chgData name="Price, Patrick W" userId="7f5d00b5-08f1-46ff-9d31-53342a001247" providerId="ADAL" clId="{86F02449-6330-4555-842F-A798AA34D9DD}" dt="2023-02-16T21:46:51.937" v="48"/>
        <pc:sldMkLst>
          <pc:docMk/>
          <pc:sldMk cId="2782886993" sldId="311"/>
        </pc:sldMkLst>
        <pc:spChg chg="mod">
          <ac:chgData name="Price, Patrick W" userId="7f5d00b5-08f1-46ff-9d31-53342a001247" providerId="ADAL" clId="{86F02449-6330-4555-842F-A798AA34D9DD}" dt="2023-02-16T21:46:51.937" v="48"/>
          <ac:spMkLst>
            <pc:docMk/>
            <pc:sldMk cId="2782886993" sldId="311"/>
            <ac:spMk id="2" creationId="{00000000-0000-0000-0000-000000000000}"/>
          </ac:spMkLst>
        </pc:spChg>
      </pc:sldChg>
      <pc:sldChg chg="modSp">
        <pc:chgData name="Price, Patrick W" userId="7f5d00b5-08f1-46ff-9d31-53342a001247" providerId="ADAL" clId="{86F02449-6330-4555-842F-A798AA34D9DD}" dt="2023-02-16T21:46:54.481" v="49"/>
        <pc:sldMkLst>
          <pc:docMk/>
          <pc:sldMk cId="3716534387" sldId="312"/>
        </pc:sldMkLst>
        <pc:spChg chg="mod">
          <ac:chgData name="Price, Patrick W" userId="7f5d00b5-08f1-46ff-9d31-53342a001247" providerId="ADAL" clId="{86F02449-6330-4555-842F-A798AA34D9DD}" dt="2023-02-16T21:46:54.481" v="49"/>
          <ac:spMkLst>
            <pc:docMk/>
            <pc:sldMk cId="3716534387" sldId="312"/>
            <ac:spMk id="2" creationId="{00000000-0000-0000-0000-000000000000}"/>
          </ac:spMkLst>
        </pc:spChg>
      </pc:sldChg>
      <pc:sldChg chg="modSp">
        <pc:chgData name="Price, Patrick W" userId="7f5d00b5-08f1-46ff-9d31-53342a001247" providerId="ADAL" clId="{86F02449-6330-4555-842F-A798AA34D9DD}" dt="2023-02-16T21:46:57.210" v="50"/>
        <pc:sldMkLst>
          <pc:docMk/>
          <pc:sldMk cId="1714120823" sldId="313"/>
        </pc:sldMkLst>
        <pc:spChg chg="mod">
          <ac:chgData name="Price, Patrick W" userId="7f5d00b5-08f1-46ff-9d31-53342a001247" providerId="ADAL" clId="{86F02449-6330-4555-842F-A798AA34D9DD}" dt="2023-02-16T21:46:57.210" v="50"/>
          <ac:spMkLst>
            <pc:docMk/>
            <pc:sldMk cId="1714120823" sldId="313"/>
            <ac:spMk id="2" creationId="{00000000-0000-0000-0000-000000000000}"/>
          </ac:spMkLst>
        </pc:spChg>
      </pc:sldChg>
      <pc:sldChg chg="modSp">
        <pc:chgData name="Price, Patrick W" userId="7f5d00b5-08f1-46ff-9d31-53342a001247" providerId="ADAL" clId="{86F02449-6330-4555-842F-A798AA34D9DD}" dt="2023-02-16T21:47:01.009" v="51"/>
        <pc:sldMkLst>
          <pc:docMk/>
          <pc:sldMk cId="1400930562" sldId="314"/>
        </pc:sldMkLst>
        <pc:spChg chg="mod">
          <ac:chgData name="Price, Patrick W" userId="7f5d00b5-08f1-46ff-9d31-53342a001247" providerId="ADAL" clId="{86F02449-6330-4555-842F-A798AA34D9DD}" dt="2023-02-16T21:47:01.009" v="51"/>
          <ac:spMkLst>
            <pc:docMk/>
            <pc:sldMk cId="1400930562" sldId="314"/>
            <ac:spMk id="2" creationId="{00000000-0000-0000-0000-000000000000}"/>
          </ac:spMkLst>
        </pc:spChg>
      </pc:sldChg>
      <pc:sldChg chg="modSp mod">
        <pc:chgData name="Price, Patrick W" userId="7f5d00b5-08f1-46ff-9d31-53342a001247" providerId="ADAL" clId="{86F02449-6330-4555-842F-A798AA34D9DD}" dt="2023-02-16T21:47:07.148" v="53"/>
        <pc:sldMkLst>
          <pc:docMk/>
          <pc:sldMk cId="2478302451" sldId="315"/>
        </pc:sldMkLst>
        <pc:spChg chg="mod">
          <ac:chgData name="Price, Patrick W" userId="7f5d00b5-08f1-46ff-9d31-53342a001247" providerId="ADAL" clId="{86F02449-6330-4555-842F-A798AA34D9DD}" dt="2023-02-16T21:47:07.148" v="53"/>
          <ac:spMkLst>
            <pc:docMk/>
            <pc:sldMk cId="2478302451" sldId="315"/>
            <ac:spMk id="2" creationId="{00000000-0000-0000-0000-000000000000}"/>
          </ac:spMkLst>
        </pc:spChg>
      </pc:sldChg>
      <pc:sldChg chg="modSp">
        <pc:chgData name="Price, Patrick W" userId="7f5d00b5-08f1-46ff-9d31-53342a001247" providerId="ADAL" clId="{86F02449-6330-4555-842F-A798AA34D9DD}" dt="2023-02-16T21:47:10.913" v="54"/>
        <pc:sldMkLst>
          <pc:docMk/>
          <pc:sldMk cId="1326584896" sldId="316"/>
        </pc:sldMkLst>
        <pc:spChg chg="mod">
          <ac:chgData name="Price, Patrick W" userId="7f5d00b5-08f1-46ff-9d31-53342a001247" providerId="ADAL" clId="{86F02449-6330-4555-842F-A798AA34D9DD}" dt="2023-02-16T21:47:10.913" v="54"/>
          <ac:spMkLst>
            <pc:docMk/>
            <pc:sldMk cId="1326584896" sldId="316"/>
            <ac:spMk id="2" creationId="{00000000-0000-0000-0000-000000000000}"/>
          </ac:spMkLst>
        </pc:spChg>
      </pc:sldChg>
      <pc:sldChg chg="modSp">
        <pc:chgData name="Price, Patrick W" userId="7f5d00b5-08f1-46ff-9d31-53342a001247" providerId="ADAL" clId="{86F02449-6330-4555-842F-A798AA34D9DD}" dt="2023-02-16T21:47:15.631" v="55"/>
        <pc:sldMkLst>
          <pc:docMk/>
          <pc:sldMk cId="550581844" sldId="317"/>
        </pc:sldMkLst>
        <pc:spChg chg="mod">
          <ac:chgData name="Price, Patrick W" userId="7f5d00b5-08f1-46ff-9d31-53342a001247" providerId="ADAL" clId="{86F02449-6330-4555-842F-A798AA34D9DD}" dt="2023-02-16T21:47:15.631" v="55"/>
          <ac:spMkLst>
            <pc:docMk/>
            <pc:sldMk cId="550581844" sldId="317"/>
            <ac:spMk id="2" creationId="{00000000-0000-0000-0000-000000000000}"/>
          </ac:spMkLst>
        </pc:spChg>
      </pc:sldChg>
      <pc:sldChg chg="modSp">
        <pc:chgData name="Price, Patrick W" userId="7f5d00b5-08f1-46ff-9d31-53342a001247" providerId="ADAL" clId="{86F02449-6330-4555-842F-A798AA34D9DD}" dt="2023-02-16T21:47:18.746" v="56"/>
        <pc:sldMkLst>
          <pc:docMk/>
          <pc:sldMk cId="3809057255" sldId="318"/>
        </pc:sldMkLst>
        <pc:spChg chg="mod">
          <ac:chgData name="Price, Patrick W" userId="7f5d00b5-08f1-46ff-9d31-53342a001247" providerId="ADAL" clId="{86F02449-6330-4555-842F-A798AA34D9DD}" dt="2023-02-16T21:47:18.746" v="56"/>
          <ac:spMkLst>
            <pc:docMk/>
            <pc:sldMk cId="3809057255" sldId="318"/>
            <ac:spMk id="2" creationId="{00000000-0000-0000-0000-000000000000}"/>
          </ac:spMkLst>
        </pc:spChg>
      </pc:sldChg>
      <pc:sldChg chg="modSp">
        <pc:chgData name="Price, Patrick W" userId="7f5d00b5-08f1-46ff-9d31-53342a001247" providerId="ADAL" clId="{86F02449-6330-4555-842F-A798AA34D9DD}" dt="2023-02-16T21:47:21.329" v="57"/>
        <pc:sldMkLst>
          <pc:docMk/>
          <pc:sldMk cId="3313593356" sldId="320"/>
        </pc:sldMkLst>
        <pc:spChg chg="mod">
          <ac:chgData name="Price, Patrick W" userId="7f5d00b5-08f1-46ff-9d31-53342a001247" providerId="ADAL" clId="{86F02449-6330-4555-842F-A798AA34D9DD}" dt="2023-02-16T21:47:21.329" v="57"/>
          <ac:spMkLst>
            <pc:docMk/>
            <pc:sldMk cId="3313593356" sldId="320"/>
            <ac:spMk id="2" creationId="{00000000-0000-0000-0000-000000000000}"/>
          </ac:spMkLst>
        </pc:spChg>
      </pc:sldChg>
      <pc:sldChg chg="modSp">
        <pc:chgData name="Price, Patrick W" userId="7f5d00b5-08f1-46ff-9d31-53342a001247" providerId="ADAL" clId="{86F02449-6330-4555-842F-A798AA34D9DD}" dt="2023-02-16T21:47:24.189" v="58"/>
        <pc:sldMkLst>
          <pc:docMk/>
          <pc:sldMk cId="2944214394" sldId="321"/>
        </pc:sldMkLst>
        <pc:spChg chg="mod">
          <ac:chgData name="Price, Patrick W" userId="7f5d00b5-08f1-46ff-9d31-53342a001247" providerId="ADAL" clId="{86F02449-6330-4555-842F-A798AA34D9DD}" dt="2023-02-16T21:47:24.189" v="58"/>
          <ac:spMkLst>
            <pc:docMk/>
            <pc:sldMk cId="2944214394" sldId="321"/>
            <ac:spMk id="2" creationId="{00000000-0000-0000-0000-000000000000}"/>
          </ac:spMkLst>
        </pc:spChg>
      </pc:sldChg>
      <pc:sldChg chg="modSp">
        <pc:chgData name="Price, Patrick W" userId="7f5d00b5-08f1-46ff-9d31-53342a001247" providerId="ADAL" clId="{86F02449-6330-4555-842F-A798AA34D9DD}" dt="2023-02-16T21:47:34.348" v="59"/>
        <pc:sldMkLst>
          <pc:docMk/>
          <pc:sldMk cId="1681757574" sldId="322"/>
        </pc:sldMkLst>
        <pc:spChg chg="mod">
          <ac:chgData name="Price, Patrick W" userId="7f5d00b5-08f1-46ff-9d31-53342a001247" providerId="ADAL" clId="{86F02449-6330-4555-842F-A798AA34D9DD}" dt="2023-02-16T21:47:34.348" v="59"/>
          <ac:spMkLst>
            <pc:docMk/>
            <pc:sldMk cId="1681757574" sldId="322"/>
            <ac:spMk id="2" creationId="{00000000-0000-0000-0000-000000000000}"/>
          </ac:spMkLst>
        </pc:spChg>
      </pc:sldChg>
      <pc:sldChg chg="modSp">
        <pc:chgData name="Price, Patrick W" userId="7f5d00b5-08f1-46ff-9d31-53342a001247" providerId="ADAL" clId="{86F02449-6330-4555-842F-A798AA34D9DD}" dt="2023-02-16T21:47:37.195" v="60"/>
        <pc:sldMkLst>
          <pc:docMk/>
          <pc:sldMk cId="2838964769" sldId="323"/>
        </pc:sldMkLst>
        <pc:spChg chg="mod">
          <ac:chgData name="Price, Patrick W" userId="7f5d00b5-08f1-46ff-9d31-53342a001247" providerId="ADAL" clId="{86F02449-6330-4555-842F-A798AA34D9DD}" dt="2023-02-16T21:47:37.195" v="60"/>
          <ac:spMkLst>
            <pc:docMk/>
            <pc:sldMk cId="2838964769" sldId="323"/>
            <ac:spMk id="2" creationId="{00000000-0000-0000-0000-000000000000}"/>
          </ac:spMkLst>
        </pc:spChg>
      </pc:sldChg>
      <pc:sldChg chg="modSp">
        <pc:chgData name="Price, Patrick W" userId="7f5d00b5-08f1-46ff-9d31-53342a001247" providerId="ADAL" clId="{86F02449-6330-4555-842F-A798AA34D9DD}" dt="2023-02-16T21:47:43.502" v="61"/>
        <pc:sldMkLst>
          <pc:docMk/>
          <pc:sldMk cId="3637848608" sldId="325"/>
        </pc:sldMkLst>
        <pc:spChg chg="mod">
          <ac:chgData name="Price, Patrick W" userId="7f5d00b5-08f1-46ff-9d31-53342a001247" providerId="ADAL" clId="{86F02449-6330-4555-842F-A798AA34D9DD}" dt="2023-02-16T21:47:43.502" v="61"/>
          <ac:spMkLst>
            <pc:docMk/>
            <pc:sldMk cId="3637848608" sldId="325"/>
            <ac:spMk id="2" creationId="{00000000-0000-0000-0000-000000000000}"/>
          </ac:spMkLst>
        </pc:spChg>
      </pc:sldChg>
      <pc:sldChg chg="modSp mod">
        <pc:chgData name="Price, Patrick W" userId="7f5d00b5-08f1-46ff-9d31-53342a001247" providerId="ADAL" clId="{86F02449-6330-4555-842F-A798AA34D9DD}" dt="2023-02-16T21:44:07.575" v="16" actId="13926"/>
        <pc:sldMkLst>
          <pc:docMk/>
          <pc:sldMk cId="947584374" sldId="327"/>
        </pc:sldMkLst>
        <pc:spChg chg="mod">
          <ac:chgData name="Price, Patrick W" userId="7f5d00b5-08f1-46ff-9d31-53342a001247" providerId="ADAL" clId="{86F02449-6330-4555-842F-A798AA34D9DD}" dt="2023-02-16T21:44:07.575" v="16" actId="13926"/>
          <ac:spMkLst>
            <pc:docMk/>
            <pc:sldMk cId="947584374" sldId="327"/>
            <ac:spMk id="2" creationId="{00000000-0000-0000-0000-000000000000}"/>
          </ac:spMkLst>
        </pc:spChg>
      </pc:sldChg>
      <pc:sldChg chg="modSp mod">
        <pc:chgData name="Price, Patrick W" userId="7f5d00b5-08f1-46ff-9d31-53342a001247" providerId="ADAL" clId="{86F02449-6330-4555-842F-A798AA34D9DD}" dt="2023-02-16T21:43:26.549" v="10" actId="13926"/>
        <pc:sldMkLst>
          <pc:docMk/>
          <pc:sldMk cId="1865359177" sldId="328"/>
        </pc:sldMkLst>
        <pc:spChg chg="mod">
          <ac:chgData name="Price, Patrick W" userId="7f5d00b5-08f1-46ff-9d31-53342a001247" providerId="ADAL" clId="{86F02449-6330-4555-842F-A798AA34D9DD}" dt="2023-02-16T21:43:26.549" v="10" actId="13926"/>
          <ac:spMkLst>
            <pc:docMk/>
            <pc:sldMk cId="1865359177" sldId="328"/>
            <ac:spMk id="2" creationId="{00000000-0000-0000-0000-000000000000}"/>
          </ac:spMkLst>
        </pc:spChg>
      </pc:sldChg>
      <pc:sldChg chg="modSp mod">
        <pc:chgData name="Price, Patrick W" userId="7f5d00b5-08f1-46ff-9d31-53342a001247" providerId="ADAL" clId="{86F02449-6330-4555-842F-A798AA34D9DD}" dt="2023-02-16T21:43:22.511" v="9" actId="13926"/>
        <pc:sldMkLst>
          <pc:docMk/>
          <pc:sldMk cId="609289459" sldId="329"/>
        </pc:sldMkLst>
        <pc:spChg chg="mod">
          <ac:chgData name="Price, Patrick W" userId="7f5d00b5-08f1-46ff-9d31-53342a001247" providerId="ADAL" clId="{86F02449-6330-4555-842F-A798AA34D9DD}" dt="2023-02-16T21:43:22.511" v="9" actId="13926"/>
          <ac:spMkLst>
            <pc:docMk/>
            <pc:sldMk cId="609289459" sldId="329"/>
            <ac:spMk id="2" creationId="{00000000-0000-0000-0000-000000000000}"/>
          </ac:spMkLst>
        </pc:spChg>
      </pc:sldChg>
      <pc:sldChg chg="modSp mod">
        <pc:chgData name="Price, Patrick W" userId="7f5d00b5-08f1-46ff-9d31-53342a001247" providerId="ADAL" clId="{86F02449-6330-4555-842F-A798AA34D9DD}" dt="2023-02-16T21:43:17.404" v="8" actId="13926"/>
        <pc:sldMkLst>
          <pc:docMk/>
          <pc:sldMk cId="4159172349" sldId="330"/>
        </pc:sldMkLst>
        <pc:spChg chg="mod">
          <ac:chgData name="Price, Patrick W" userId="7f5d00b5-08f1-46ff-9d31-53342a001247" providerId="ADAL" clId="{86F02449-6330-4555-842F-A798AA34D9DD}" dt="2023-02-16T21:43:17.404" v="8" actId="13926"/>
          <ac:spMkLst>
            <pc:docMk/>
            <pc:sldMk cId="4159172349" sldId="330"/>
            <ac:spMk id="2" creationId="{00000000-0000-0000-0000-000000000000}"/>
          </ac:spMkLst>
        </pc:spChg>
      </pc:sldChg>
      <pc:sldChg chg="modSp mod ord">
        <pc:chgData name="Price, Patrick W" userId="7f5d00b5-08f1-46ff-9d31-53342a001247" providerId="ADAL" clId="{86F02449-6330-4555-842F-A798AA34D9DD}" dt="2023-02-16T21:43:08.759" v="7"/>
        <pc:sldMkLst>
          <pc:docMk/>
          <pc:sldMk cId="314707376" sldId="331"/>
        </pc:sldMkLst>
        <pc:spChg chg="mod">
          <ac:chgData name="Price, Patrick W" userId="7f5d00b5-08f1-46ff-9d31-53342a001247" providerId="ADAL" clId="{86F02449-6330-4555-842F-A798AA34D9DD}" dt="2023-02-16T21:42:40.209" v="5" actId="13926"/>
          <ac:spMkLst>
            <pc:docMk/>
            <pc:sldMk cId="314707376" sldId="331"/>
            <ac:spMk id="2" creationId="{00000000-0000-0000-0000-000000000000}"/>
          </ac:spMkLst>
        </pc:spChg>
      </pc:sldChg>
      <pc:sldChg chg="modSp mod ord">
        <pc:chgData name="Price, Patrick W" userId="7f5d00b5-08f1-46ff-9d31-53342a001247" providerId="ADAL" clId="{86F02449-6330-4555-842F-A798AA34D9DD}" dt="2023-02-16T21:43:08.759" v="7"/>
        <pc:sldMkLst>
          <pc:docMk/>
          <pc:sldMk cId="415565206" sldId="332"/>
        </pc:sldMkLst>
        <pc:spChg chg="mod">
          <ac:chgData name="Price, Patrick W" userId="7f5d00b5-08f1-46ff-9d31-53342a001247" providerId="ADAL" clId="{86F02449-6330-4555-842F-A798AA34D9DD}" dt="2023-02-16T21:42:36.142" v="4" actId="13926"/>
          <ac:spMkLst>
            <pc:docMk/>
            <pc:sldMk cId="415565206" sldId="332"/>
            <ac:spMk id="2" creationId="{00000000-0000-0000-0000-000000000000}"/>
          </ac:spMkLst>
        </pc:spChg>
      </pc:sldChg>
      <pc:sldChg chg="modSp mod">
        <pc:chgData name="Price, Patrick W" userId="7f5d00b5-08f1-46ff-9d31-53342a001247" providerId="ADAL" clId="{86F02449-6330-4555-842F-A798AA34D9DD}" dt="2023-02-16T21:42:30.816" v="3" actId="13926"/>
        <pc:sldMkLst>
          <pc:docMk/>
          <pc:sldMk cId="516900155" sldId="333"/>
        </pc:sldMkLst>
        <pc:spChg chg="mod">
          <ac:chgData name="Price, Patrick W" userId="7f5d00b5-08f1-46ff-9d31-53342a001247" providerId="ADAL" clId="{86F02449-6330-4555-842F-A798AA34D9DD}" dt="2023-02-16T21:42:30.816" v="3" actId="13926"/>
          <ac:spMkLst>
            <pc:docMk/>
            <pc:sldMk cId="516900155" sldId="333"/>
            <ac:spMk id="2" creationId="{00000000-0000-0000-0000-000000000000}"/>
          </ac:spMkLst>
        </pc:spChg>
      </pc:sldChg>
      <pc:sldChg chg="modSp mod">
        <pc:chgData name="Price, Patrick W" userId="7f5d00b5-08f1-46ff-9d31-53342a001247" providerId="ADAL" clId="{86F02449-6330-4555-842F-A798AA34D9DD}" dt="2023-02-16T21:42:25.619" v="2" actId="13926"/>
        <pc:sldMkLst>
          <pc:docMk/>
          <pc:sldMk cId="8968919" sldId="351"/>
        </pc:sldMkLst>
        <pc:spChg chg="mod">
          <ac:chgData name="Price, Patrick W" userId="7f5d00b5-08f1-46ff-9d31-53342a001247" providerId="ADAL" clId="{86F02449-6330-4555-842F-A798AA34D9DD}" dt="2023-02-16T21:42:25.619" v="2" actId="13926"/>
          <ac:spMkLst>
            <pc:docMk/>
            <pc:sldMk cId="8968919" sldId="351"/>
            <ac:spMk id="2" creationId="{00000000-0000-0000-0000-000000000000}"/>
          </ac:spMkLst>
        </pc:spChg>
      </pc:sldChg>
      <pc:sldChg chg="modSp mod">
        <pc:chgData name="Price, Patrick W" userId="7f5d00b5-08f1-46ff-9d31-53342a001247" providerId="ADAL" clId="{86F02449-6330-4555-842F-A798AA34D9DD}" dt="2023-02-16T21:42:16.374" v="1" actId="13926"/>
        <pc:sldMkLst>
          <pc:docMk/>
          <pc:sldMk cId="1236120227" sldId="352"/>
        </pc:sldMkLst>
        <pc:spChg chg="mod">
          <ac:chgData name="Price, Patrick W" userId="7f5d00b5-08f1-46ff-9d31-53342a001247" providerId="ADAL" clId="{86F02449-6330-4555-842F-A798AA34D9DD}" dt="2023-02-16T21:42:16.374" v="1" actId="13926"/>
          <ac:spMkLst>
            <pc:docMk/>
            <pc:sldMk cId="1236120227" sldId="352"/>
            <ac:spMk id="2" creationId="{00000000-0000-0000-0000-000000000000}"/>
          </ac:spMkLst>
        </pc:spChg>
      </pc:sldChg>
      <pc:sldChg chg="modSp mod">
        <pc:chgData name="Price, Patrick W" userId="7f5d00b5-08f1-46ff-9d31-53342a001247" providerId="ADAL" clId="{86F02449-6330-4555-842F-A798AA34D9DD}" dt="2023-02-16T21:42:11.654" v="0" actId="13926"/>
        <pc:sldMkLst>
          <pc:docMk/>
          <pc:sldMk cId="2558869038" sldId="353"/>
        </pc:sldMkLst>
        <pc:spChg chg="mod">
          <ac:chgData name="Price, Patrick W" userId="7f5d00b5-08f1-46ff-9d31-53342a001247" providerId="ADAL" clId="{86F02449-6330-4555-842F-A798AA34D9DD}" dt="2023-02-16T21:42:11.654" v="0" actId="13926"/>
          <ac:spMkLst>
            <pc:docMk/>
            <pc:sldMk cId="2558869038" sldId="353"/>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5763C-2A69-48DC-8CC5-F9978275AADD}" type="datetimeFigureOut">
              <a:rPr lang="en-US" smtClean="0"/>
              <a:t>5/15/2023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B56FA-C5DB-4002-A908-06627BF10E0F}" type="slidenum">
              <a:rPr lang="en-US" smtClean="0"/>
              <a:t>‹#›</a:t>
            </a:fld>
            <a:endParaRPr lang="en-US"/>
          </a:p>
        </p:txBody>
      </p:sp>
    </p:spTree>
    <p:extLst>
      <p:ext uri="{BB962C8B-B14F-4D97-AF65-F5344CB8AC3E}">
        <p14:creationId xmlns:p14="http://schemas.microsoft.com/office/powerpoint/2010/main" val="3661294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7136C-20D0-4E2F-B354-EE491B454D96}" type="slidenum">
              <a:rPr lang="en-US" smtClean="0"/>
              <a:t>1</a:t>
            </a:fld>
            <a:endParaRPr lang="en-US" dirty="0"/>
          </a:p>
        </p:txBody>
      </p:sp>
    </p:spTree>
    <p:extLst>
      <p:ext uri="{BB962C8B-B14F-4D97-AF65-F5344CB8AC3E}">
        <p14:creationId xmlns:p14="http://schemas.microsoft.com/office/powerpoint/2010/main" val="2500279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0FD6F-0CBC-5D33-3577-04EC75241B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11D2A1-08C0-084C-C483-6E95C757AE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3FE16A-DC9C-9D7E-73EE-7B52B04A8868}"/>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5" name="Footer Placeholder 4">
            <a:extLst>
              <a:ext uri="{FF2B5EF4-FFF2-40B4-BE49-F238E27FC236}">
                <a16:creationId xmlns:a16="http://schemas.microsoft.com/office/drawing/2014/main" id="{6BE39680-67ED-06B2-75A7-175B9AC5D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6024C4-8D11-2902-93F5-2D9D4411E4F8}"/>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3620597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CAFAE-E843-9297-FE63-6443F2BAA5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D980E-D764-2A91-8AFF-A03F6D8010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0ED83-C4F4-0406-96D3-9316CDC3516B}"/>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5" name="Footer Placeholder 4">
            <a:extLst>
              <a:ext uri="{FF2B5EF4-FFF2-40B4-BE49-F238E27FC236}">
                <a16:creationId xmlns:a16="http://schemas.microsoft.com/office/drawing/2014/main" id="{6D4E34D3-1486-2BB2-929E-1D671C6DB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27EEE-0A1A-572C-6771-502C7790E480}"/>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223334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64DC4B-8CB0-0F4B-1043-A0B1E5A237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C19330-6CF2-A6D8-B50E-6B123F2532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B9C93-9631-5822-7DFA-EA972DBC6606}"/>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5" name="Footer Placeholder 4">
            <a:extLst>
              <a:ext uri="{FF2B5EF4-FFF2-40B4-BE49-F238E27FC236}">
                <a16:creationId xmlns:a16="http://schemas.microsoft.com/office/drawing/2014/main" id="{923FC686-2C32-ECD6-705C-543704BE3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E9CAD-E915-76B3-1F14-4F5EB22107A9}"/>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2445796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F2BAB-B035-BEA1-59E5-EF55F1D4B0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2BE082-80E6-A1C0-47EB-3170E6B08A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10A6A-123B-630B-6D3B-775198BE58A7}"/>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5" name="Footer Placeholder 4">
            <a:extLst>
              <a:ext uri="{FF2B5EF4-FFF2-40B4-BE49-F238E27FC236}">
                <a16:creationId xmlns:a16="http://schemas.microsoft.com/office/drawing/2014/main" id="{87978B62-E5C2-3F70-F2FC-F3EC5C9E4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C379D7-F776-8604-F7C7-5127C98E180C}"/>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292451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E7F0B-7C4A-24EB-FE8A-82A6E213D7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DEA8AD-E776-CBF0-957F-071FFC0990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354CFF-060C-F405-0200-1832534ECE8A}"/>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5" name="Footer Placeholder 4">
            <a:extLst>
              <a:ext uri="{FF2B5EF4-FFF2-40B4-BE49-F238E27FC236}">
                <a16:creationId xmlns:a16="http://schemas.microsoft.com/office/drawing/2014/main" id="{4CEA2EC7-54B2-66B0-4A5D-F4EFDFF30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2CC37D-5153-1637-7231-1277E0B7DAEE}"/>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1220368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A292-A0F7-1F02-B51F-3052791B28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50AC24-E666-9E40-171C-ADADF861A5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8C8CBF-DDE4-046F-B766-D166B2D143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546AC7-4977-15EF-5C9F-9C9BFF605E33}"/>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6" name="Footer Placeholder 5">
            <a:extLst>
              <a:ext uri="{FF2B5EF4-FFF2-40B4-BE49-F238E27FC236}">
                <a16:creationId xmlns:a16="http://schemas.microsoft.com/office/drawing/2014/main" id="{1AD36988-9D26-5F23-93B2-80BC3B4B4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D234-6A08-A7B5-13C4-D296DACCDEE3}"/>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272725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9C4FD-6D16-7AE7-0F77-8B98B5D774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0F6523-B0AB-0B8B-2E1D-74E05A550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76C2B7-C8BC-AC8A-7682-E6F660D2B3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A77755-B902-14BD-BC54-0D46CD123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FD06FE-B36F-0022-4408-539F2AE0AA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874B98-4E53-25C4-C4C3-1A9D1683AC5F}"/>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8" name="Footer Placeholder 7">
            <a:extLst>
              <a:ext uri="{FF2B5EF4-FFF2-40B4-BE49-F238E27FC236}">
                <a16:creationId xmlns:a16="http://schemas.microsoft.com/office/drawing/2014/main" id="{73332CE2-B7F9-CB53-A418-08C0EC86CA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4F12A3-8F2A-327C-950F-271EFA76BD4E}"/>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10437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6D61C-C63A-4E9B-AE50-DD04352C91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4601C3-76D5-948F-F2DF-31DCAFA96E34}"/>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4" name="Footer Placeholder 3">
            <a:extLst>
              <a:ext uri="{FF2B5EF4-FFF2-40B4-BE49-F238E27FC236}">
                <a16:creationId xmlns:a16="http://schemas.microsoft.com/office/drawing/2014/main" id="{3DE51A80-7539-BF25-D070-BF01C8D336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7947D3-ABEF-887A-A38F-0CC9A7F4120D}"/>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3589428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B950C3-C0AA-EA12-FB79-BCDB1AE89588}"/>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3" name="Footer Placeholder 2">
            <a:extLst>
              <a:ext uri="{FF2B5EF4-FFF2-40B4-BE49-F238E27FC236}">
                <a16:creationId xmlns:a16="http://schemas.microsoft.com/office/drawing/2014/main" id="{87BB9E1F-74DE-0F3B-F7DC-10D071A58D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A77167-3737-B119-77AD-2ED425861804}"/>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174815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33916-7344-FF90-5DE9-1B2DED8539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A88CD8-EBED-4B2D-145F-16BC6E6222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DF740A-5284-3E8D-D775-CC5630573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445AA8-FCD0-D49E-FDB8-30056D091EA1}"/>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6" name="Footer Placeholder 5">
            <a:extLst>
              <a:ext uri="{FF2B5EF4-FFF2-40B4-BE49-F238E27FC236}">
                <a16:creationId xmlns:a16="http://schemas.microsoft.com/office/drawing/2014/main" id="{10F52AA2-3ED0-9663-C4B5-B0D5D355AE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24D87-AD42-AF9B-2F69-76017567F635}"/>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12567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237E2-98D6-E199-C741-09AB36482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EBC3AE-5BE2-926D-38DB-91CAB8F0D1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040AD4-6B6C-DF54-A8C7-845493362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DF3FC-964D-4A46-BDBE-13BFCEE6185D}"/>
              </a:ext>
            </a:extLst>
          </p:cNvPr>
          <p:cNvSpPr>
            <a:spLocks noGrp="1"/>
          </p:cNvSpPr>
          <p:nvPr>
            <p:ph type="dt" sz="half" idx="10"/>
          </p:nvPr>
        </p:nvSpPr>
        <p:spPr/>
        <p:txBody>
          <a:bodyPr/>
          <a:lstStyle/>
          <a:p>
            <a:fld id="{9705058C-8111-4CD4-B0A3-ACFC0F118B03}" type="datetimeFigureOut">
              <a:rPr lang="en-US" smtClean="0"/>
              <a:t>5/15/2023</a:t>
            </a:fld>
            <a:endParaRPr lang="en-US"/>
          </a:p>
        </p:txBody>
      </p:sp>
      <p:sp>
        <p:nvSpPr>
          <p:cNvPr id="6" name="Footer Placeholder 5">
            <a:extLst>
              <a:ext uri="{FF2B5EF4-FFF2-40B4-BE49-F238E27FC236}">
                <a16:creationId xmlns:a16="http://schemas.microsoft.com/office/drawing/2014/main" id="{782E1F44-5B41-8747-8502-B03935DA5E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910486-9029-9E52-5B48-8F3C868BD59E}"/>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353927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F98496-8FD5-E3B3-C71B-D4E3844947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01D9EE-8F71-A36E-4CDD-AF40815598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49FD5-961D-993F-0D3B-018B70663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5058C-8111-4CD4-B0A3-ACFC0F118B03}" type="datetimeFigureOut">
              <a:rPr lang="en-US" smtClean="0"/>
              <a:t>5/15/2023</a:t>
            </a:fld>
            <a:endParaRPr lang="en-US"/>
          </a:p>
        </p:txBody>
      </p:sp>
      <p:sp>
        <p:nvSpPr>
          <p:cNvPr id="5" name="Footer Placeholder 4">
            <a:extLst>
              <a:ext uri="{FF2B5EF4-FFF2-40B4-BE49-F238E27FC236}">
                <a16:creationId xmlns:a16="http://schemas.microsoft.com/office/drawing/2014/main" id="{4746CDC8-F272-61D1-2CB6-33E316CE1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6A81BD-C9CE-8506-80C8-7FB7EA36B3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F4332-E770-4D3A-B0A4-BAC284B8DBFF}" type="slidenum">
              <a:rPr lang="en-US" smtClean="0"/>
              <a:t>‹#›</a:t>
            </a:fld>
            <a:endParaRPr lang="en-US"/>
          </a:p>
        </p:txBody>
      </p:sp>
    </p:spTree>
    <p:extLst>
      <p:ext uri="{BB962C8B-B14F-4D97-AF65-F5344CB8AC3E}">
        <p14:creationId xmlns:p14="http://schemas.microsoft.com/office/powerpoint/2010/main" val="3799100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regulations.com/assets/docs/guides/22INHD.pdf" TargetMode="External"/><Relationship Id="rId2" Type="http://schemas.openxmlformats.org/officeDocument/2006/relationships/hyperlink" Target="https://www.in.gov/bmv/licenses-permits-ids/files/drivers-manual.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arules@gov.in.gov"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reakonomics.com/podcast/all-you-need-is-nudg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mailto:pprice@gov.in.gov" TargetMode="External"/><Relationship Id="rId7" Type="http://schemas.openxmlformats.org/officeDocument/2006/relationships/image" Target="../media/image2.png"/><Relationship Id="rId2" Type="http://schemas.openxmlformats.org/officeDocument/2006/relationships/hyperlink" Target="mailto:jmcadam@gov.in.gov" TargetMode="External"/><Relationship Id="rId1" Type="http://schemas.openxmlformats.org/officeDocument/2006/relationships/slideLayout" Target="../slideLayouts/slideLayout4.xml"/><Relationship Id="rId6" Type="http://schemas.openxmlformats.org/officeDocument/2006/relationships/hyperlink" Target="https://freakonomics.com/podcast/all-you-need-is-nudge/" TargetMode="External"/><Relationship Id="rId5" Type="http://schemas.openxmlformats.org/officeDocument/2006/relationships/hyperlink" Target="http://www.in.gov/omb/2626.htm" TargetMode="External"/><Relationship Id="rId4" Type="http://schemas.openxmlformats.org/officeDocument/2006/relationships/hyperlink" Target="mailto:jmehrlich@gov.in.gov"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arules@gov.in.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9748" y="4319634"/>
            <a:ext cx="7732503" cy="492062"/>
          </a:xfrm>
        </p:spPr>
        <p:txBody>
          <a:bodyPr anchor="ctr">
            <a:normAutofit/>
          </a:bodyPr>
          <a:lstStyle/>
          <a:p>
            <a:pPr algn="ctr"/>
            <a:r>
              <a:rPr lang="en-US" sz="2700" b="1" dirty="0">
                <a:solidFill>
                  <a:srgbClr val="01426A"/>
                </a:solidFill>
                <a:latin typeface="+mn-lt"/>
                <a:cs typeface="Arial" panose="020B0604020202020204" pitchFamily="34" charset="0"/>
              </a:rPr>
              <a:t>February 15, 2023</a:t>
            </a:r>
          </a:p>
        </p:txBody>
      </p:sp>
      <p:grpSp>
        <p:nvGrpSpPr>
          <p:cNvPr id="12" name="Group 11">
            <a:extLst>
              <a:ext uri="{FF2B5EF4-FFF2-40B4-BE49-F238E27FC236}">
                <a16:creationId xmlns:a16="http://schemas.microsoft.com/office/drawing/2014/main" id="{C9CA0CCF-CA74-42CA-8B54-B9CF4E357AE9}"/>
              </a:ext>
            </a:extLst>
          </p:cNvPr>
          <p:cNvGrpSpPr/>
          <p:nvPr/>
        </p:nvGrpSpPr>
        <p:grpSpPr>
          <a:xfrm>
            <a:off x="2727998" y="2849874"/>
            <a:ext cx="6736001" cy="1217085"/>
            <a:chOff x="2901244" y="2586855"/>
            <a:chExt cx="6736001" cy="1217085"/>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60702" y="2586855"/>
              <a:ext cx="1217085" cy="1217085"/>
            </a:xfrm>
            <a:prstGeom prst="rect">
              <a:avLst/>
            </a:prstGeom>
          </p:spPr>
        </p:pic>
        <p:cxnSp>
          <p:nvCxnSpPr>
            <p:cNvPr id="7" name="Straight Connector 6"/>
            <p:cNvCxnSpPr>
              <a:cxnSpLocks/>
            </p:cNvCxnSpPr>
            <p:nvPr/>
          </p:nvCxnSpPr>
          <p:spPr>
            <a:xfrm>
              <a:off x="2901244" y="3195398"/>
              <a:ext cx="2600356" cy="0"/>
            </a:xfrm>
            <a:prstGeom prst="line">
              <a:avLst/>
            </a:prstGeom>
            <a:ln>
              <a:solidFill>
                <a:srgbClr val="FFC70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8E102B6-D540-4488-96AC-3327A506B513}"/>
                </a:ext>
              </a:extLst>
            </p:cNvPr>
            <p:cNvCxnSpPr>
              <a:cxnSpLocks/>
            </p:cNvCxnSpPr>
            <p:nvPr/>
          </p:nvCxnSpPr>
          <p:spPr>
            <a:xfrm>
              <a:off x="7036889" y="3195398"/>
              <a:ext cx="2600356" cy="0"/>
            </a:xfrm>
            <a:prstGeom prst="line">
              <a:avLst/>
            </a:prstGeom>
            <a:ln>
              <a:solidFill>
                <a:srgbClr val="FFC704"/>
              </a:solidFill>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C8EF7BF2-43D9-4EAF-B804-C4813DFAE54E}"/>
              </a:ext>
            </a:extLst>
          </p:cNvPr>
          <p:cNvSpPr txBox="1"/>
          <p:nvPr/>
        </p:nvSpPr>
        <p:spPr>
          <a:xfrm>
            <a:off x="-560120" y="1298211"/>
            <a:ext cx="13312239" cy="1569660"/>
          </a:xfrm>
          <a:prstGeom prst="rect">
            <a:avLst/>
          </a:prstGeom>
          <a:noFill/>
        </p:spPr>
        <p:txBody>
          <a:bodyPr wrap="square">
            <a:spAutoFit/>
          </a:bodyPr>
          <a:lstStyle/>
          <a:p>
            <a:pPr algn="ctr"/>
            <a:r>
              <a:rPr lang="en-US" sz="4800" b="1" dirty="0">
                <a:solidFill>
                  <a:srgbClr val="01426A"/>
                </a:solidFill>
                <a:latin typeface="+mn-lt"/>
                <a:cs typeface="Times New Roman" panose="02020603050405020304" pitchFamily="18" charset="0"/>
              </a:rPr>
              <a:t>Administrative Rulemaking Seminar: </a:t>
            </a:r>
            <a:br>
              <a:rPr lang="en-US" sz="4800" b="1" dirty="0">
                <a:solidFill>
                  <a:srgbClr val="01426A"/>
                </a:solidFill>
                <a:latin typeface="+mn-lt"/>
                <a:cs typeface="Times New Roman" panose="02020603050405020304" pitchFamily="18" charset="0"/>
              </a:rPr>
            </a:br>
            <a:r>
              <a:rPr lang="en-US" sz="4800" b="1" i="1" dirty="0">
                <a:solidFill>
                  <a:srgbClr val="01426A"/>
                </a:solidFill>
                <a:latin typeface="+mn-lt"/>
                <a:cs typeface="Times New Roman" panose="02020603050405020304" pitchFamily="18" charset="0"/>
              </a:rPr>
              <a:t>OMB and SBA Review</a:t>
            </a:r>
            <a:endParaRPr lang="en-US" sz="4800" i="1" dirty="0"/>
          </a:p>
        </p:txBody>
      </p:sp>
      <p:sp>
        <p:nvSpPr>
          <p:cNvPr id="10" name="Title 1">
            <a:extLst>
              <a:ext uri="{FF2B5EF4-FFF2-40B4-BE49-F238E27FC236}">
                <a16:creationId xmlns:a16="http://schemas.microsoft.com/office/drawing/2014/main" id="{9A71DF8E-A026-44DD-AC38-B3361B15EAC2}"/>
              </a:ext>
            </a:extLst>
          </p:cNvPr>
          <p:cNvSpPr txBox="1">
            <a:spLocks/>
          </p:cNvSpPr>
          <p:nvPr/>
        </p:nvSpPr>
        <p:spPr>
          <a:xfrm>
            <a:off x="6463080" y="5965364"/>
            <a:ext cx="7732503" cy="4920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US" sz="1600" b="1" dirty="0">
              <a:solidFill>
                <a:srgbClr val="01426A"/>
              </a:solidFill>
              <a:latin typeface="+mn-lt"/>
              <a:cs typeface="Arial" panose="020B0604020202020204" pitchFamily="34" charset="0"/>
            </a:endParaRPr>
          </a:p>
        </p:txBody>
      </p:sp>
      <p:sp>
        <p:nvSpPr>
          <p:cNvPr id="3" name="Rectangle 2">
            <a:extLst>
              <a:ext uri="{FF2B5EF4-FFF2-40B4-BE49-F238E27FC236}">
                <a16:creationId xmlns:a16="http://schemas.microsoft.com/office/drawing/2014/main" id="{FF734E4C-1961-01AB-9585-083F26D58BFB}"/>
              </a:ext>
            </a:extLst>
          </p:cNvPr>
          <p:cNvSpPr/>
          <p:nvPr/>
        </p:nvSpPr>
        <p:spPr>
          <a:xfrm>
            <a:off x="271649" y="4980479"/>
            <a:ext cx="6468945" cy="1969770"/>
          </a:xfrm>
          <a:prstGeom prst="rect">
            <a:avLst/>
          </a:prstGeom>
        </p:spPr>
        <p:txBody>
          <a:bodyPr wrap="square">
            <a:spAutoFit/>
          </a:bodyPr>
          <a:lstStyle/>
          <a:p>
            <a:r>
              <a:rPr lang="en-US" sz="2000" b="1" dirty="0">
                <a:solidFill>
                  <a:srgbClr val="01426A"/>
                </a:solidFill>
              </a:rPr>
              <a:t>Justin McAdam</a:t>
            </a:r>
            <a:br>
              <a:rPr lang="en-US" sz="2000" b="1" dirty="0">
                <a:solidFill>
                  <a:srgbClr val="01426A"/>
                </a:solidFill>
              </a:rPr>
            </a:br>
            <a:r>
              <a:rPr lang="en-US" sz="1400" b="1" dirty="0">
                <a:solidFill>
                  <a:srgbClr val="01426A"/>
                </a:solidFill>
              </a:rPr>
              <a:t>Deputy Director &amp; Chief Legal Counsel</a:t>
            </a:r>
            <a:br>
              <a:rPr lang="en-US" sz="2000" b="1" dirty="0">
                <a:solidFill>
                  <a:srgbClr val="01426A"/>
                </a:solidFill>
              </a:rPr>
            </a:br>
            <a:br>
              <a:rPr lang="en-US" sz="2000" b="1" dirty="0">
                <a:solidFill>
                  <a:srgbClr val="01426A"/>
                </a:solidFill>
              </a:rPr>
            </a:br>
            <a:r>
              <a:rPr lang="en-US" sz="2000" b="1" dirty="0">
                <a:solidFill>
                  <a:srgbClr val="01426A"/>
                </a:solidFill>
              </a:rPr>
              <a:t>Patrick Price</a:t>
            </a:r>
            <a:br>
              <a:rPr lang="en-US" sz="2000" b="1" dirty="0">
                <a:solidFill>
                  <a:srgbClr val="01426A"/>
                </a:solidFill>
              </a:rPr>
            </a:br>
            <a:r>
              <a:rPr lang="en-US" sz="1400" b="1" dirty="0">
                <a:solidFill>
                  <a:srgbClr val="01426A"/>
                </a:solidFill>
              </a:rPr>
              <a:t>Special Counsel, Office of Management and Budget</a:t>
            </a:r>
            <a:br>
              <a:rPr lang="en-US" sz="1400" b="1" dirty="0">
                <a:solidFill>
                  <a:srgbClr val="01426A"/>
                </a:solidFill>
              </a:rPr>
            </a:br>
            <a:r>
              <a:rPr lang="en-US" sz="1400" b="1" dirty="0">
                <a:solidFill>
                  <a:srgbClr val="01426A"/>
                </a:solidFill>
              </a:rPr>
              <a:t>General Counsel, State Budget Agency</a:t>
            </a:r>
            <a:br>
              <a:rPr lang="en-US" sz="1400" b="1" dirty="0">
                <a:solidFill>
                  <a:srgbClr val="01426A"/>
                </a:solidFill>
              </a:rPr>
            </a:br>
            <a:endParaRPr lang="en-US" sz="2000" b="1" dirty="0">
              <a:solidFill>
                <a:srgbClr val="01426A"/>
              </a:solidFill>
            </a:endParaRPr>
          </a:p>
        </p:txBody>
      </p:sp>
    </p:spTree>
    <p:extLst>
      <p:ext uri="{BB962C8B-B14F-4D97-AF65-F5344CB8AC3E}">
        <p14:creationId xmlns:p14="http://schemas.microsoft.com/office/powerpoint/2010/main" val="4182989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700" b="1" dirty="0">
                <a:solidFill>
                  <a:srgbClr val="0070C0"/>
                </a:solidFill>
                <a:effectLst>
                  <a:outerShdw blurRad="38100" dist="38100" dir="2700000" algn="tl">
                    <a:srgbClr val="000000">
                      <a:alpha val="43137"/>
                    </a:srgbClr>
                  </a:outerShdw>
                </a:effectLst>
                <a:latin typeface="Arial" panose="020B0604020202020204" pitchFamily="34" charset="0"/>
              </a:rPr>
              <a:t>Steps in SBA Review (</a:t>
            </a:r>
            <a:r>
              <a:rPr lang="en-US" sz="4700" b="1" dirty="0" err="1">
                <a:solidFill>
                  <a:srgbClr val="0070C0"/>
                </a:solidFill>
                <a:effectLst>
                  <a:outerShdw blurRad="38100" dist="38100" dir="2700000" algn="tl">
                    <a:srgbClr val="000000">
                      <a:alpha val="43137"/>
                    </a:srgbClr>
                  </a:outerShdw>
                </a:effectLst>
                <a:latin typeface="Arial" panose="020B0604020202020204" pitchFamily="34" charset="0"/>
              </a:rPr>
              <a:t>cont</a:t>
            </a:r>
            <a:r>
              <a:rPr lang="en-US" sz="4700" b="1" dirty="0">
                <a:solidFill>
                  <a:srgbClr val="0070C0"/>
                </a:solidFill>
                <a:effectLst>
                  <a:outerShdw blurRad="38100" dist="38100" dir="2700000" algn="tl">
                    <a:srgbClr val="000000">
                      <a:alpha val="43137"/>
                    </a:srgbClr>
                  </a:outerShdw>
                </a:effectLst>
                <a:latin typeface="Arial" panose="020B0604020202020204" pitchFamily="34" charset="0"/>
              </a:rPr>
              <a:t>…)</a:t>
            </a:r>
            <a:endParaRPr lang="en-US" sz="4700" b="1" dirty="0">
              <a:solidFill>
                <a:srgbClr val="FF0000"/>
              </a:solidFill>
              <a:effectLst>
                <a:outerShdw blurRad="38100" dist="38100" dir="2700000" algn="tl">
                  <a:srgbClr val="000000">
                    <a:alpha val="43137"/>
                  </a:srgbClr>
                </a:outerShdw>
              </a:effectLst>
              <a:latin typeface="Arial" panose="020B0604020202020204" pitchFamily="34" charset="0"/>
            </a:endParaRPr>
          </a:p>
        </p:txBody>
      </p:sp>
      <p:sp>
        <p:nvSpPr>
          <p:cNvPr id="3" name="Content Placeholder 2"/>
          <p:cNvSpPr>
            <a:spLocks noGrp="1"/>
          </p:cNvSpPr>
          <p:nvPr>
            <p:ph idx="1"/>
          </p:nvPr>
        </p:nvSpPr>
        <p:spPr>
          <a:xfrm>
            <a:off x="838200" y="1825624"/>
            <a:ext cx="10515600" cy="4791075"/>
          </a:xfrm>
        </p:spPr>
        <p:txBody>
          <a:bodyPr>
            <a:normAutofit/>
          </a:bodyPr>
          <a:lstStyle/>
          <a:p>
            <a:pPr lvl="1">
              <a:spcAft>
                <a:spcPts val="600"/>
              </a:spcAft>
            </a:pPr>
            <a:r>
              <a:rPr lang="en-US" sz="2200" b="1" dirty="0">
                <a:latin typeface="Arial" panose="020B0604020202020204" pitchFamily="34" charset="0"/>
                <a:cs typeface="Arial" panose="020B0604020202020204" pitchFamily="34" charset="0"/>
              </a:rPr>
              <a:t>STEP 4: OMB reviews proposed rule</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Focus on any changes from when submitted for OMB review</a:t>
            </a:r>
          </a:p>
          <a:p>
            <a:pPr lvl="2">
              <a:spcAft>
                <a:spcPts val="600"/>
              </a:spcAft>
              <a:buFont typeface="Arial" panose="020B0604020202020204" pitchFamily="34" charset="0"/>
              <a:buChar char="-"/>
            </a:pPr>
            <a:endParaRPr lang="en-US" sz="1300" b="1" dirty="0">
              <a:latin typeface="Arial" panose="020B0604020202020204" pitchFamily="34" charset="0"/>
              <a:cs typeface="Arial" panose="020B0604020202020204" pitchFamily="34" charset="0"/>
            </a:endParaRPr>
          </a:p>
          <a:p>
            <a:pPr lvl="1">
              <a:spcAft>
                <a:spcPts val="600"/>
              </a:spcAft>
            </a:pPr>
            <a:r>
              <a:rPr lang="en-US" sz="2200" b="1" dirty="0">
                <a:latin typeface="Arial" panose="020B0604020202020204" pitchFamily="34" charset="0"/>
                <a:cs typeface="Arial" panose="020B0604020202020204" pitchFamily="34" charset="0"/>
              </a:rPr>
              <a:t>STEP 5: SBA reviews proposed rule</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Focus on fiscal impact </a:t>
            </a:r>
          </a:p>
          <a:p>
            <a:pPr marL="457200" lvl="1" indent="0">
              <a:spcAft>
                <a:spcPts val="600"/>
              </a:spcAft>
              <a:buNone/>
            </a:pPr>
            <a:endParaRPr lang="en-US" sz="1300" dirty="0">
              <a:latin typeface="Arial" panose="020B0604020202020204" pitchFamily="34" charset="0"/>
              <a:cs typeface="Arial" panose="020B0604020202020204" pitchFamily="34" charset="0"/>
            </a:endParaRPr>
          </a:p>
          <a:p>
            <a:pPr lvl="1">
              <a:spcAft>
                <a:spcPts val="600"/>
              </a:spcAft>
            </a:pPr>
            <a:r>
              <a:rPr lang="en-US" sz="2200" b="1" dirty="0">
                <a:latin typeface="Arial" panose="020B0604020202020204" pitchFamily="34" charset="0"/>
                <a:cs typeface="Arial" panose="020B0604020202020204" pitchFamily="34" charset="0"/>
              </a:rPr>
              <a:t>STEP 6: Budget Director reviews proposed rule and issues written                 		determination approving/denying rule</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Letter from SBA Director to agency will be emailed to submitter</a:t>
            </a:r>
          </a:p>
          <a:p>
            <a:pPr lvl="2">
              <a:spcAft>
                <a:spcPts val="1200"/>
              </a:spcAft>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609289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700" b="1" dirty="0">
                <a:solidFill>
                  <a:srgbClr val="0070C0"/>
                </a:solidFill>
                <a:effectLst>
                  <a:outerShdw blurRad="38100" dist="38100" dir="2700000" algn="tl">
                    <a:srgbClr val="000000">
                      <a:alpha val="43137"/>
                    </a:srgbClr>
                  </a:outerShdw>
                </a:effectLst>
                <a:latin typeface="Arial" panose="020B0604020202020204" pitchFamily="34" charset="0"/>
              </a:rPr>
              <a:t>Contents of SBA Review Request</a:t>
            </a:r>
            <a:endParaRPr lang="en-US" sz="4700" b="1" dirty="0">
              <a:solidFill>
                <a:srgbClr val="FF0000"/>
              </a:solidFill>
              <a:effectLst>
                <a:outerShdw blurRad="38100" dist="38100" dir="2700000" algn="tl">
                  <a:srgbClr val="000000">
                    <a:alpha val="43137"/>
                  </a:srgbClr>
                </a:outerShdw>
              </a:effectLst>
              <a:latin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spcAft>
                <a:spcPts val="1200"/>
              </a:spcAft>
              <a:buNone/>
            </a:pPr>
            <a:r>
              <a:rPr lang="en-US" sz="2600" b="1" i="1" dirty="0">
                <a:latin typeface="Arial" panose="020B0604020202020204" pitchFamily="34" charset="0"/>
                <a:cs typeface="Arial" panose="020B0604020202020204" pitchFamily="34" charset="0"/>
              </a:rPr>
              <a:t>Contents of Request</a:t>
            </a:r>
            <a:endParaRPr lang="en-US" sz="2600" dirty="0">
              <a:latin typeface="Arial" panose="020B0604020202020204" pitchFamily="34" charset="0"/>
              <a:cs typeface="Arial" panose="020B0604020202020204" pitchFamily="34" charset="0"/>
            </a:endParaRPr>
          </a:p>
          <a:p>
            <a:pPr marL="914400" lvl="1" indent="-457200">
              <a:spcAft>
                <a:spcPts val="1200"/>
              </a:spcAft>
              <a:buFont typeface="+mj-lt"/>
              <a:buAutoNum type="arabicPeriod"/>
            </a:pPr>
            <a:r>
              <a:rPr lang="en-US" sz="2000" dirty="0">
                <a:latin typeface="Arial" panose="020B0604020202020204" pitchFamily="34" charset="0"/>
                <a:cs typeface="Arial" panose="020B0604020202020204" pitchFamily="34" charset="0"/>
              </a:rPr>
              <a:t>Fiscal Impact Analysis</a:t>
            </a:r>
          </a:p>
          <a:p>
            <a:pPr marL="914400" lvl="1" indent="-457200">
              <a:spcAft>
                <a:spcPts val="1200"/>
              </a:spcAft>
              <a:buFont typeface="+mj-lt"/>
              <a:buAutoNum type="arabicPeriod"/>
            </a:pPr>
            <a:r>
              <a:rPr lang="en-US" sz="2000" dirty="0">
                <a:latin typeface="Arial" panose="020B0604020202020204" pitchFamily="34" charset="0"/>
                <a:cs typeface="Arial" panose="020B0604020202020204" pitchFamily="34" charset="0"/>
              </a:rPr>
              <a:t>Cost-Benefit Analysis</a:t>
            </a:r>
          </a:p>
          <a:p>
            <a:pPr marL="914400" lvl="1" indent="-457200">
              <a:spcAft>
                <a:spcPts val="1200"/>
              </a:spcAft>
              <a:buFont typeface="+mj-lt"/>
              <a:buAutoNum type="arabicPeriod"/>
            </a:pPr>
            <a:r>
              <a:rPr lang="en-US" sz="2000" dirty="0">
                <a:latin typeface="Arial" panose="020B0604020202020204" pitchFamily="34" charset="0"/>
                <a:cs typeface="Arial" panose="020B0604020202020204" pitchFamily="34" charset="0"/>
              </a:rPr>
              <a:t>Notice of Intent to Adopt Rule</a:t>
            </a:r>
          </a:p>
          <a:p>
            <a:pPr marL="914400" lvl="1" indent="-457200">
              <a:spcAft>
                <a:spcPts val="1200"/>
              </a:spcAft>
              <a:buFont typeface="+mj-lt"/>
              <a:buAutoNum type="arabicPeriod"/>
            </a:pPr>
            <a:r>
              <a:rPr lang="en-US" sz="2000" dirty="0">
                <a:latin typeface="Arial" panose="020B0604020202020204" pitchFamily="34" charset="0"/>
                <a:cs typeface="Arial" panose="020B0604020202020204" pitchFamily="34" charset="0"/>
              </a:rPr>
              <a:t>Small Business Economic Impact Statement</a:t>
            </a:r>
          </a:p>
          <a:p>
            <a:pPr marL="914400" lvl="1" indent="-457200">
              <a:spcAft>
                <a:spcPts val="1200"/>
              </a:spcAft>
              <a:buFont typeface="+mj-lt"/>
              <a:buAutoNum type="arabicPeriod"/>
            </a:pPr>
            <a:r>
              <a:rPr lang="en-US" sz="2000" dirty="0">
                <a:latin typeface="Arial" panose="020B0604020202020204" pitchFamily="34" charset="0"/>
                <a:cs typeface="Arial" panose="020B0604020202020204" pitchFamily="34" charset="0"/>
              </a:rPr>
              <a:t>Final Draft of Proposed Rule</a:t>
            </a: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415917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OMB / SBA Review In Practice</a:t>
            </a:r>
          </a:p>
        </p:txBody>
      </p:sp>
      <p:sp>
        <p:nvSpPr>
          <p:cNvPr id="3" name="Content Placeholder 2"/>
          <p:cNvSpPr>
            <a:spLocks noGrp="1"/>
          </p:cNvSpPr>
          <p:nvPr>
            <p:ph idx="1"/>
          </p:nvPr>
        </p:nvSpPr>
        <p:spPr/>
        <p:txBody>
          <a:bodyPr>
            <a:normAutofit/>
          </a:bodyPr>
          <a:lstStyle/>
          <a:p>
            <a:pPr marL="457200" marR="0" lvl="1" indent="0" algn="l" defTabSz="914400" rtl="0" eaLnBrk="1" fontAlgn="auto" latinLnBrk="0" hangingPunct="1">
              <a:lnSpc>
                <a:spcPct val="90000"/>
              </a:lnSpc>
              <a:spcBef>
                <a:spcPts val="500"/>
              </a:spcBef>
              <a:spcAft>
                <a:spcPts val="0"/>
              </a:spcAft>
              <a:buClrTx/>
              <a:buSz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OMB Review</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Collaborative process between OMB, Governor’s Office, and Agency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Focus on rule language and cost-benefit analysis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Should be completed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before</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initiating formal rulemaking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Process is deliberative and exempt from APRA (PAC opinion 17-FC-270)</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SBA Review</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Fiscal Impact and Cost-Benefit analyses required for final approval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Submitted for review </a:t>
            </a:r>
            <a:r>
              <a:rPr kumimoji="0" lang="en-US" sz="20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after</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agency publishes Notice of Intent</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Proposed rule should match rule approved by OMB review</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Agency should identify and explain any substantive changes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49385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Tips for Smooth OMB Review</a:t>
            </a:r>
          </a:p>
        </p:txBody>
      </p:sp>
      <p:sp>
        <p:nvSpPr>
          <p:cNvPr id="3" name="Content Placeholder 2"/>
          <p:cNvSpPr>
            <a:spLocks noGrp="1"/>
          </p:cNvSpPr>
          <p:nvPr>
            <p:ph idx="1"/>
          </p:nvPr>
        </p:nvSpPr>
        <p:spPr/>
        <p:txBody>
          <a:bodyPr>
            <a:normAutofit/>
          </a:bodyPr>
          <a:lstStyle/>
          <a:p>
            <a:pPr lvl="1">
              <a:spcAft>
                <a:spcPts val="1200"/>
              </a:spcAft>
            </a:pPr>
            <a:r>
              <a:rPr lang="en-US" sz="2000" dirty="0">
                <a:latin typeface="Arial" panose="020B0604020202020204" pitchFamily="34" charset="0"/>
                <a:cs typeface="Arial" panose="020B0604020202020204" pitchFamily="34" charset="0"/>
              </a:rPr>
              <a:t>Be prepared to talk to us about the rule</a:t>
            </a:r>
          </a:p>
          <a:p>
            <a:pPr lvl="2">
              <a:spcAft>
                <a:spcPts val="1200"/>
              </a:spcAft>
            </a:pPr>
            <a:r>
              <a:rPr lang="en-US" sz="1600" dirty="0">
                <a:latin typeface="Arial" panose="020B0604020202020204" pitchFamily="34" charset="0"/>
                <a:cs typeface="Arial" panose="020B0604020202020204" pitchFamily="34" charset="0"/>
              </a:rPr>
              <a:t>Have everyone in the discussion at the same time – lawyers </a:t>
            </a:r>
            <a:r>
              <a:rPr lang="en-US" sz="1600" i="1" dirty="0">
                <a:latin typeface="Arial" panose="020B0604020202020204" pitchFamily="34" charset="0"/>
                <a:cs typeface="Arial" panose="020B0604020202020204" pitchFamily="34" charset="0"/>
              </a:rPr>
              <a:t>and</a:t>
            </a:r>
            <a:r>
              <a:rPr lang="en-US" sz="1600" dirty="0">
                <a:latin typeface="Arial" panose="020B0604020202020204" pitchFamily="34" charset="0"/>
                <a:cs typeface="Arial" panose="020B0604020202020204" pitchFamily="34" charset="0"/>
              </a:rPr>
              <a:t> subject matter experts</a:t>
            </a:r>
          </a:p>
          <a:p>
            <a:pPr lvl="1">
              <a:spcAft>
                <a:spcPts val="1200"/>
              </a:spcAft>
            </a:pPr>
            <a:r>
              <a:rPr lang="en-US" sz="2000" dirty="0">
                <a:latin typeface="Arial" panose="020B0604020202020204" pitchFamily="34" charset="0"/>
                <a:cs typeface="Arial" panose="020B0604020202020204" pitchFamily="34" charset="0"/>
              </a:rPr>
              <a:t>Don’t bite off too much</a:t>
            </a:r>
          </a:p>
          <a:p>
            <a:pPr lvl="2">
              <a:spcAft>
                <a:spcPts val="1200"/>
              </a:spcAft>
            </a:pPr>
            <a:r>
              <a:rPr lang="en-US" sz="1600" dirty="0">
                <a:latin typeface="Arial" panose="020B0604020202020204" pitchFamily="34" charset="0"/>
                <a:cs typeface="Arial" panose="020B0604020202020204" pitchFamily="34" charset="0"/>
              </a:rPr>
              <a:t>Rule only moves as fast as the slowest portion</a:t>
            </a:r>
          </a:p>
          <a:p>
            <a:pPr lvl="2">
              <a:spcAft>
                <a:spcPts val="1200"/>
              </a:spcAft>
            </a:pPr>
            <a:r>
              <a:rPr lang="en-US" sz="1600" dirty="0">
                <a:latin typeface="Arial" panose="020B0604020202020204" pitchFamily="34" charset="0"/>
                <a:cs typeface="Arial" panose="020B0604020202020204" pitchFamily="34" charset="0"/>
              </a:rPr>
              <a:t>Can break off higher priority portions to move through first</a:t>
            </a:r>
          </a:p>
          <a:p>
            <a:pPr lvl="1">
              <a:spcAft>
                <a:spcPts val="1200"/>
              </a:spcAft>
            </a:pPr>
            <a:r>
              <a:rPr lang="en-US" sz="2000" dirty="0">
                <a:latin typeface="Arial" panose="020B0604020202020204" pitchFamily="34" charset="0"/>
                <a:cs typeface="Arial" panose="020B0604020202020204" pitchFamily="34" charset="0"/>
              </a:rPr>
              <a:t>Don’t reinvent the wheel </a:t>
            </a:r>
          </a:p>
          <a:p>
            <a:pPr lvl="2">
              <a:spcAft>
                <a:spcPts val="1200"/>
              </a:spcAft>
            </a:pPr>
            <a:r>
              <a:rPr lang="en-US" sz="1600" dirty="0">
                <a:latin typeface="Arial" panose="020B0604020202020204" pitchFamily="34" charset="0"/>
                <a:cs typeface="Arial" panose="020B0604020202020204" pitchFamily="34" charset="0"/>
              </a:rPr>
              <a:t>modifying existing administrative code tends to be easier than a repeal and replace</a:t>
            </a:r>
          </a:p>
          <a:p>
            <a:pPr lvl="1">
              <a:spcAft>
                <a:spcPts val="1200"/>
              </a:spcAft>
            </a:pPr>
            <a:r>
              <a:rPr lang="en-US" sz="2000" dirty="0">
                <a:latin typeface="Arial" panose="020B0604020202020204" pitchFamily="34" charset="0"/>
                <a:cs typeface="Arial" panose="020B0604020202020204" pitchFamily="34" charset="0"/>
              </a:rPr>
              <a:t>Consider hiring outside resources for big rules</a:t>
            </a: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426407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Tips for Smooth Review (cont.)</a:t>
            </a:r>
          </a:p>
        </p:txBody>
      </p:sp>
      <p:sp>
        <p:nvSpPr>
          <p:cNvPr id="3" name="Content Placeholder 2"/>
          <p:cNvSpPr>
            <a:spLocks noGrp="1"/>
          </p:cNvSpPr>
          <p:nvPr>
            <p:ph idx="1"/>
          </p:nvPr>
        </p:nvSpPr>
        <p:spPr/>
        <p:txBody>
          <a:bodyPr>
            <a:normAutofit/>
          </a:bodyPr>
          <a:lstStyle/>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Identify what is new</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lang="en-US" sz="1600" b="1" u="sng" dirty="0">
                <a:solidFill>
                  <a:srgbClr val="FF0000"/>
                </a:solidFill>
                <a:latin typeface="Arial" panose="020B0604020202020204" pitchFamily="34" charset="0"/>
                <a:cs typeface="Arial" panose="020B0604020202020204" pitchFamily="34" charset="0"/>
              </a:rPr>
              <a:t>r</a:t>
            </a:r>
            <a:r>
              <a:rPr kumimoji="0" lang="en-US" sz="1600" b="1" i="0" u="sng"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edlines</a:t>
            </a:r>
            <a:endParaRPr kumimoji="0" lang="en-US" sz="1600" b="1" i="0" u="sng"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lang="en-US" sz="1600" dirty="0">
                <a:solidFill>
                  <a:prstClr val="black"/>
                </a:solidFill>
                <a:latin typeface="Arial" panose="020B0604020202020204" pitchFamily="34" charset="0"/>
                <a:cs typeface="Arial" panose="020B0604020202020204" pitchFamily="34" charset="0"/>
              </a:rPr>
              <a:t>changes</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from existing requirements)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legal authority for each provision</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Feedback from interested parties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Avoid duplication of statutory or CFR language (consider manuals)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Include requirements from forms or policy</a:t>
            </a:r>
          </a:p>
          <a:p>
            <a:pPr lvl="1">
              <a:spcAft>
                <a:spcPts val="1200"/>
              </a:spcAft>
              <a:defRPr/>
            </a:pPr>
            <a:r>
              <a:rPr lang="en-US" sz="2000" dirty="0">
                <a:solidFill>
                  <a:prstClr val="black"/>
                </a:solidFill>
                <a:latin typeface="Arial" panose="020B0604020202020204" pitchFamily="34" charset="0"/>
                <a:cs typeface="Arial" panose="020B0604020202020204" pitchFamily="34" charset="0"/>
              </a:rPr>
              <a:t>Consider talking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to OMB before drafting</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953934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627"/>
            <a:ext cx="10515600" cy="1325563"/>
          </a:xfrm>
        </p:spPr>
        <p:txBody>
          <a:bodyPr>
            <a:normAutofit/>
          </a:bodyPr>
          <a:lstStyle/>
          <a:p>
            <a:r>
              <a:rPr lang="en-US" sz="4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Time Required for OMB Review</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graphicFrame>
        <p:nvGraphicFramePr>
          <p:cNvPr id="7" name="Table 6">
            <a:extLst>
              <a:ext uri="{FF2B5EF4-FFF2-40B4-BE49-F238E27FC236}">
                <a16:creationId xmlns:a16="http://schemas.microsoft.com/office/drawing/2014/main" id="{020EF408-3DE3-6D89-5925-9EE7F2ED69FC}"/>
              </a:ext>
            </a:extLst>
          </p:cNvPr>
          <p:cNvGraphicFramePr>
            <a:graphicFrameLocks noGrp="1"/>
          </p:cNvGraphicFramePr>
          <p:nvPr>
            <p:extLst>
              <p:ext uri="{D42A27DB-BD31-4B8C-83A1-F6EECF244321}">
                <p14:modId xmlns:p14="http://schemas.microsoft.com/office/powerpoint/2010/main" val="3232303766"/>
              </p:ext>
            </p:extLst>
          </p:nvPr>
        </p:nvGraphicFramePr>
        <p:xfrm>
          <a:off x="2283417" y="2238370"/>
          <a:ext cx="7625166" cy="4163091"/>
        </p:xfrm>
        <a:graphic>
          <a:graphicData uri="http://schemas.openxmlformats.org/drawingml/2006/table">
            <a:tbl>
              <a:tblPr firstRow="1" firstCol="1" bandRow="1"/>
              <a:tblGrid>
                <a:gridCol w="924732">
                  <a:extLst>
                    <a:ext uri="{9D8B030D-6E8A-4147-A177-3AD203B41FA5}">
                      <a16:colId xmlns:a16="http://schemas.microsoft.com/office/drawing/2014/main" val="3122462628"/>
                    </a:ext>
                  </a:extLst>
                </a:gridCol>
                <a:gridCol w="1534332">
                  <a:extLst>
                    <a:ext uri="{9D8B030D-6E8A-4147-A177-3AD203B41FA5}">
                      <a16:colId xmlns:a16="http://schemas.microsoft.com/office/drawing/2014/main" val="876893795"/>
                    </a:ext>
                  </a:extLst>
                </a:gridCol>
                <a:gridCol w="1757204">
                  <a:extLst>
                    <a:ext uri="{9D8B030D-6E8A-4147-A177-3AD203B41FA5}">
                      <a16:colId xmlns:a16="http://schemas.microsoft.com/office/drawing/2014/main" val="643149510"/>
                    </a:ext>
                  </a:extLst>
                </a:gridCol>
                <a:gridCol w="1704449">
                  <a:extLst>
                    <a:ext uri="{9D8B030D-6E8A-4147-A177-3AD203B41FA5}">
                      <a16:colId xmlns:a16="http://schemas.microsoft.com/office/drawing/2014/main" val="2932550566"/>
                    </a:ext>
                  </a:extLst>
                </a:gridCol>
                <a:gridCol w="1704449">
                  <a:extLst>
                    <a:ext uri="{9D8B030D-6E8A-4147-A177-3AD203B41FA5}">
                      <a16:colId xmlns:a16="http://schemas.microsoft.com/office/drawing/2014/main" val="2780967006"/>
                    </a:ext>
                  </a:extLst>
                </a:gridCol>
              </a:tblGrid>
              <a:tr h="960742">
                <a:tc>
                  <a:txBody>
                    <a:bodyPr/>
                    <a:lstStyle/>
                    <a:p>
                      <a:pPr algn="l">
                        <a:lnSpc>
                          <a:spcPct val="107000"/>
                        </a:lnSpc>
                      </a:pPr>
                      <a:endParaRPr lang="en-US" sz="20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Rules</a:t>
                      </a:r>
                      <a:b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Approved</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of rules approved in</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 of rules approved in</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b="1"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 of rules approved in</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268153734"/>
                  </a:ext>
                </a:extLst>
              </a:tr>
              <a:tr h="480372">
                <a:tc>
                  <a:txBody>
                    <a:bodyPr/>
                    <a:lstStyle/>
                    <a:p>
                      <a:pPr marL="0" marR="0" algn="ctr">
                        <a:lnSpc>
                          <a:spcPct val="107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2022</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days</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18 days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 days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370711758"/>
                  </a:ext>
                </a:extLst>
              </a:tr>
              <a:tr h="480372">
                <a:tc>
                  <a:txBody>
                    <a:bodyPr/>
                    <a:lstStyle/>
                    <a:p>
                      <a:pPr marL="0" marR="0" algn="ctr">
                        <a:lnSpc>
                          <a:spcPct val="107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 days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 days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 days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189606232"/>
                  </a:ext>
                </a:extLst>
              </a:tr>
              <a:tr h="480372">
                <a:tc>
                  <a:txBody>
                    <a:bodyPr/>
                    <a:lstStyle/>
                    <a:p>
                      <a:pPr marL="0" marR="0" algn="ctr">
                        <a:lnSpc>
                          <a:spcPct val="107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 days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53 days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91 days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29226822"/>
                  </a:ext>
                </a:extLst>
              </a:tr>
              <a:tr h="480372">
                <a:tc>
                  <a:txBody>
                    <a:bodyPr/>
                    <a:lstStyle/>
                    <a:p>
                      <a:pPr marL="0" marR="0" algn="ctr">
                        <a:lnSpc>
                          <a:spcPct val="107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2019</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55 days</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89 days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135 days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765541373"/>
                  </a:ext>
                </a:extLst>
              </a:tr>
              <a:tr h="480372">
                <a:tc>
                  <a:txBody>
                    <a:bodyPr/>
                    <a:lstStyle/>
                    <a:p>
                      <a:pPr marL="0" marR="0" algn="ctr">
                        <a:lnSpc>
                          <a:spcPct val="107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2018</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61 days</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96 days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164 days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78334388"/>
                  </a:ext>
                </a:extLst>
              </a:tr>
              <a:tr h="480372">
                <a:tc gridSpan="4">
                  <a:txBody>
                    <a:bodyPr/>
                    <a:lstStyle/>
                    <a:p>
                      <a:pPr algn="l">
                        <a:lnSpc>
                          <a:spcPct val="107000"/>
                        </a:lnSpc>
                      </a:pPr>
                      <a:endParaRPr lang="en-US" sz="1100" dirty="0">
                        <a:effectLst/>
                        <a:latin typeface="Arial" panose="020B060402020202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lnSpc>
                          <a:spcPct val="107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67761939"/>
                  </a:ext>
                </a:extLst>
              </a:tr>
            </a:tbl>
          </a:graphicData>
        </a:graphic>
      </p:graphicFrame>
    </p:spTree>
    <p:extLst>
      <p:ext uri="{BB962C8B-B14F-4D97-AF65-F5344CB8AC3E}">
        <p14:creationId xmlns:p14="http://schemas.microsoft.com/office/powerpoint/2010/main" val="2722822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Must be Included in a Rule?</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Common Questions</a:t>
            </a:r>
          </a:p>
          <a:p>
            <a:pPr lvl="1">
              <a:defRPr/>
            </a:pPr>
            <a:r>
              <a:rPr kumimoji="0" lang="en-US" sz="200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must be in regulation and what can be in agency policy, forms, or manuals?</a:t>
            </a:r>
          </a:p>
          <a:p>
            <a:pPr lvl="1">
              <a:defRPr/>
            </a:pPr>
            <a:r>
              <a:rPr kumimoji="0" lang="en-US" sz="200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Why isn’t </a:t>
            </a:r>
            <a:r>
              <a:rPr lang="en-US" sz="2000" dirty="0">
                <a:solidFill>
                  <a:prstClr val="black"/>
                </a:solidFill>
                <a:latin typeface="Arial" panose="020B0604020202020204" pitchFamily="34" charset="0"/>
                <a:cs typeface="Arial" panose="020B0604020202020204" pitchFamily="34" charset="0"/>
              </a:rPr>
              <a:t>the agency policy enough?</a:t>
            </a:r>
          </a:p>
          <a:p>
            <a:pPr lvl="1">
              <a:defRPr/>
            </a:pPr>
            <a:r>
              <a:rPr lang="en-US" sz="2000" dirty="0">
                <a:solidFill>
                  <a:prstClr val="black"/>
                </a:solidFill>
                <a:latin typeface="Arial" panose="020B0604020202020204" pitchFamily="34" charset="0"/>
                <a:cs typeface="Arial" panose="020B0604020202020204" pitchFamily="34" charset="0"/>
              </a:rPr>
              <a:t>Can the requirement be included in the agency form?</a:t>
            </a:r>
          </a:p>
          <a:p>
            <a:pPr lvl="1">
              <a:defRPr/>
            </a:pPr>
            <a:r>
              <a:rPr lang="en-US" sz="2000" dirty="0">
                <a:solidFill>
                  <a:prstClr val="black"/>
                </a:solidFill>
                <a:latin typeface="Arial" panose="020B0604020202020204" pitchFamily="34" charset="0"/>
                <a:cs typeface="Arial" panose="020B0604020202020204" pitchFamily="34" charset="0"/>
              </a:rPr>
              <a:t>Can the statute be repeated in the rule? The rule is not comprehensive and doesn’t tell people everything they need to know.</a:t>
            </a:r>
          </a:p>
          <a:p>
            <a:pPr marL="457200" lvl="1" indent="0">
              <a:buNone/>
              <a:defRPr/>
            </a:pPr>
            <a:endPar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600" b="1" dirty="0">
                <a:solidFill>
                  <a:prstClr val="black"/>
                </a:solidFill>
                <a:latin typeface="Arial" panose="020B0604020202020204" pitchFamily="34" charset="0"/>
                <a:cs typeface="Arial" panose="020B0604020202020204" pitchFamily="34" charset="0"/>
              </a:rPr>
              <a:t>Starting Point</a:t>
            </a:r>
            <a:endPar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Statute – Administrative Rules and Procedures Act specifies what is considered a rule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Case Law – expands on this definition</a:t>
            </a:r>
          </a:p>
          <a:p>
            <a:pPr marL="1828800" marR="0" lvl="4"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870584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a Rule – Statute</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Indiana Code establishes what must be included in regulation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600" b="1" i="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rPr>
              <a:t>IC 4–22–2–3(b)</a:t>
            </a:r>
          </a:p>
          <a:p>
            <a:pPr marL="457200" lvl="1" indent="0">
              <a:buNone/>
              <a:defRPr/>
            </a:pPr>
            <a:r>
              <a:rPr lang="en-US" dirty="0">
                <a:solidFill>
                  <a:srgbClr val="212121"/>
                </a:solidFill>
                <a:latin typeface="Arial" panose="020B0604020202020204" pitchFamily="34" charset="0"/>
                <a:cs typeface="Arial" panose="020B0604020202020204" pitchFamily="34" charset="0"/>
              </a:rPr>
              <a:t>“Rule” means the whole or any part of an agency statement of general applicability that:</a:t>
            </a:r>
          </a:p>
          <a:p>
            <a:pPr marL="914400" lvl="2" indent="0">
              <a:spcBef>
                <a:spcPts val="1000"/>
              </a:spcBef>
              <a:buNone/>
              <a:defRPr/>
            </a:pPr>
            <a:r>
              <a:rPr lang="en-US" dirty="0">
                <a:solidFill>
                  <a:srgbClr val="212121"/>
                </a:solidFill>
                <a:latin typeface="Arial" panose="020B0604020202020204" pitchFamily="34" charset="0"/>
                <a:cs typeface="Arial" panose="020B0604020202020204" pitchFamily="34" charset="0"/>
              </a:rPr>
              <a:t>(1) Has or is designed to have the effect of law; and</a:t>
            </a:r>
          </a:p>
          <a:p>
            <a:pPr marL="914400" lvl="2" indent="0">
              <a:spcBef>
                <a:spcPts val="1000"/>
              </a:spcBef>
              <a:buNone/>
              <a:defRPr/>
            </a:pPr>
            <a:r>
              <a:rPr lang="en-US" dirty="0">
                <a:solidFill>
                  <a:srgbClr val="212121"/>
                </a:solidFill>
                <a:latin typeface="Arial" panose="020B0604020202020204" pitchFamily="34" charset="0"/>
                <a:cs typeface="Arial" panose="020B0604020202020204" pitchFamily="34" charset="0"/>
              </a:rPr>
              <a:t>(2) Implements, interprets, or prescribes:</a:t>
            </a:r>
          </a:p>
          <a:p>
            <a:pPr marL="1371600" lvl="3" indent="0">
              <a:spcBef>
                <a:spcPts val="1000"/>
              </a:spcBef>
              <a:buNone/>
              <a:defRPr/>
            </a:pPr>
            <a:r>
              <a:rPr lang="en-US" sz="2000" dirty="0">
                <a:solidFill>
                  <a:srgbClr val="212121"/>
                </a:solidFill>
                <a:latin typeface="Arial" panose="020B0604020202020204" pitchFamily="34" charset="0"/>
                <a:cs typeface="Arial" panose="020B0604020202020204" pitchFamily="34" charset="0"/>
              </a:rPr>
              <a:t>(A) Law or policy; or</a:t>
            </a:r>
          </a:p>
          <a:p>
            <a:pPr marL="1371600" lvl="3" indent="0">
              <a:spcBef>
                <a:spcPts val="1000"/>
              </a:spcBef>
              <a:buNone/>
              <a:defRPr/>
            </a:pPr>
            <a:r>
              <a:rPr lang="en-US" sz="2000" dirty="0">
                <a:solidFill>
                  <a:srgbClr val="212121"/>
                </a:solidFill>
                <a:latin typeface="Arial" panose="020B0604020202020204" pitchFamily="34" charset="0"/>
                <a:cs typeface="Arial" panose="020B0604020202020204" pitchFamily="34" charset="0"/>
              </a:rPr>
              <a:t>(B) The organization, procedure, or practice requirements of an agency.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endParaRPr>
          </a:p>
          <a:p>
            <a:pPr marL="1828800" marR="0" lvl="4"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buNone/>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3365069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a Rule – Case Law</a:t>
            </a:r>
          </a:p>
        </p:txBody>
      </p:sp>
      <p:sp>
        <p:nvSpPr>
          <p:cNvPr id="3" name="Content Placeholder 2"/>
          <p:cNvSpPr>
            <a:spLocks noGrp="1"/>
          </p:cNvSpPr>
          <p:nvPr>
            <p:ph idx="1"/>
          </p:nvPr>
        </p:nvSpPr>
        <p:spPr/>
        <p:txBody>
          <a:bodyPr>
            <a:normAutofit fontScale="85000" lnSpcReduction="20000"/>
          </a:bodyPr>
          <a:lstStyle/>
          <a:p>
            <a:pPr marL="0" indent="0">
              <a:buNone/>
            </a:pPr>
            <a:r>
              <a:rPr lang="en-US" b="1" i="1" dirty="0">
                <a:solidFill>
                  <a:srgbClr val="212121"/>
                </a:solidFill>
                <a:latin typeface="Arial" panose="020B0604020202020204" pitchFamily="34" charset="0"/>
                <a:cs typeface="Arial" panose="020B0604020202020204" pitchFamily="34" charset="0"/>
              </a:rPr>
              <a:t>Courts have adhered closely to the statutory definition</a:t>
            </a:r>
            <a:endParaRPr lang="en-US" b="1" i="1" dirty="0">
              <a:solidFill>
                <a:srgbClr val="212121"/>
              </a:solidFill>
              <a:effectLst/>
              <a:latin typeface="Arial" panose="020B0604020202020204" pitchFamily="34" charset="0"/>
              <a:cs typeface="Arial" panose="020B0604020202020204" pitchFamily="34" charset="0"/>
            </a:endParaRPr>
          </a:p>
          <a:p>
            <a:pPr marL="0" indent="0">
              <a:buNone/>
            </a:pPr>
            <a:endParaRPr lang="en-US" sz="2600" b="1" i="0" dirty="0">
              <a:solidFill>
                <a:srgbClr val="212121"/>
              </a:solidFill>
              <a:effectLst/>
              <a:latin typeface="Arial" panose="020B0604020202020204" pitchFamily="34" charset="0"/>
              <a:cs typeface="Arial" panose="020B0604020202020204" pitchFamily="34" charset="0"/>
            </a:endParaRPr>
          </a:p>
          <a:p>
            <a:pPr marL="0" indent="0">
              <a:buNone/>
            </a:pPr>
            <a:r>
              <a:rPr lang="en-US" sz="2600" b="1" i="0" dirty="0">
                <a:solidFill>
                  <a:srgbClr val="212121"/>
                </a:solidFill>
                <a:effectLst/>
                <a:latin typeface="Arial" panose="020B0604020202020204" pitchFamily="34" charset="0"/>
                <a:cs typeface="Arial" panose="020B0604020202020204" pitchFamily="34" charset="0"/>
              </a:rPr>
              <a:t>Rules have Four Elements</a:t>
            </a:r>
          </a:p>
          <a:p>
            <a:pPr lvl="1"/>
            <a:r>
              <a:rPr lang="en-US" sz="1800" b="0" i="1" dirty="0">
                <a:solidFill>
                  <a:srgbClr val="212121"/>
                </a:solidFill>
                <a:effectLst/>
                <a:latin typeface="Arial" panose="020B0604020202020204" pitchFamily="34" charset="0"/>
                <a:cs typeface="Arial" panose="020B0604020202020204" pitchFamily="34" charset="0"/>
              </a:rPr>
              <a:t>Villegas v. Silverman</a:t>
            </a:r>
            <a:r>
              <a:rPr lang="en-US" sz="1800" b="0" i="0" dirty="0">
                <a:solidFill>
                  <a:srgbClr val="212121"/>
                </a:solidFill>
                <a:effectLst/>
                <a:latin typeface="Arial" panose="020B0604020202020204" pitchFamily="34" charset="0"/>
                <a:cs typeface="Arial" panose="020B0604020202020204" pitchFamily="34" charset="0"/>
              </a:rPr>
              <a:t>, 832 N.E.2d 598 (Ind. Ct. App. 2005)</a:t>
            </a:r>
          </a:p>
          <a:p>
            <a:pPr lvl="1"/>
            <a:r>
              <a:rPr lang="en-US" sz="1800" b="0" i="0" dirty="0">
                <a:solidFill>
                  <a:srgbClr val="212121"/>
                </a:solidFill>
                <a:effectLst/>
                <a:latin typeface="Arial" panose="020B0604020202020204" pitchFamily="34" charset="0"/>
                <a:cs typeface="Arial" panose="020B0604020202020204" pitchFamily="34" charset="0"/>
              </a:rPr>
              <a:t>An administrative rule is:   </a:t>
            </a:r>
          </a:p>
          <a:p>
            <a:pPr marL="914400" lvl="2" indent="0">
              <a:buNone/>
            </a:pPr>
            <a:r>
              <a:rPr lang="en-US" b="0" i="0" dirty="0">
                <a:solidFill>
                  <a:srgbClr val="212121"/>
                </a:solidFill>
                <a:effectLst/>
                <a:latin typeface="Arial" panose="020B0604020202020204" pitchFamily="34" charset="0"/>
                <a:cs typeface="Arial" panose="020B0604020202020204" pitchFamily="34" charset="0"/>
              </a:rPr>
              <a:t>(1) “an agency statement of </a:t>
            </a:r>
            <a:r>
              <a:rPr lang="en-US" b="0" i="0" u="sng" dirty="0">
                <a:solidFill>
                  <a:srgbClr val="212121"/>
                </a:solidFill>
                <a:effectLst/>
                <a:latin typeface="Arial" panose="020B0604020202020204" pitchFamily="34" charset="0"/>
                <a:cs typeface="Arial" panose="020B0604020202020204" pitchFamily="34" charset="0"/>
              </a:rPr>
              <a:t>general applicability </a:t>
            </a:r>
            <a:r>
              <a:rPr lang="en-US" b="0" i="0" dirty="0">
                <a:solidFill>
                  <a:srgbClr val="212121"/>
                </a:solidFill>
                <a:effectLst/>
                <a:latin typeface="Arial" panose="020B0604020202020204" pitchFamily="34" charset="0"/>
                <a:cs typeface="Arial" panose="020B0604020202020204" pitchFamily="34" charset="0"/>
              </a:rPr>
              <a:t>to a class;”  </a:t>
            </a:r>
          </a:p>
          <a:p>
            <a:pPr marL="914400" lvl="2" indent="0">
              <a:buNone/>
            </a:pPr>
            <a:r>
              <a:rPr lang="en-US" b="0" i="0" dirty="0">
                <a:solidFill>
                  <a:srgbClr val="212121"/>
                </a:solidFill>
                <a:effectLst/>
                <a:latin typeface="Arial" panose="020B0604020202020204" pitchFamily="34" charset="0"/>
                <a:cs typeface="Arial" panose="020B0604020202020204" pitchFamily="34" charset="0"/>
              </a:rPr>
              <a:t>(2) that is “</a:t>
            </a:r>
            <a:r>
              <a:rPr lang="en-US" b="0" i="0" u="sng" dirty="0">
                <a:solidFill>
                  <a:srgbClr val="212121"/>
                </a:solidFill>
                <a:effectLst/>
                <a:latin typeface="Arial" panose="020B0604020202020204" pitchFamily="34" charset="0"/>
                <a:cs typeface="Arial" panose="020B0604020202020204" pitchFamily="34" charset="0"/>
              </a:rPr>
              <a:t>applied prospectively</a:t>
            </a:r>
            <a:r>
              <a:rPr lang="en-US" b="0" i="0" dirty="0">
                <a:solidFill>
                  <a:srgbClr val="212121"/>
                </a:solidFill>
                <a:effectLst/>
                <a:latin typeface="Arial" panose="020B0604020202020204" pitchFamily="34" charset="0"/>
                <a:cs typeface="Arial" panose="020B0604020202020204" pitchFamily="34" charset="0"/>
              </a:rPr>
              <a:t> to the class;”  </a:t>
            </a:r>
          </a:p>
          <a:p>
            <a:pPr marL="914400" lvl="2" indent="0">
              <a:buNone/>
            </a:pPr>
            <a:r>
              <a:rPr lang="en-US" b="0" i="0" dirty="0">
                <a:solidFill>
                  <a:srgbClr val="212121"/>
                </a:solidFill>
                <a:effectLst/>
                <a:latin typeface="Arial" panose="020B0604020202020204" pitchFamily="34" charset="0"/>
                <a:cs typeface="Arial" panose="020B0604020202020204" pitchFamily="34" charset="0"/>
              </a:rPr>
              <a:t>(3) that is “applied as though it has the </a:t>
            </a:r>
            <a:r>
              <a:rPr lang="en-US" u="sng" dirty="0">
                <a:solidFill>
                  <a:srgbClr val="212121"/>
                </a:solidFill>
                <a:effectLst/>
                <a:latin typeface="Arial" panose="020B0604020202020204" pitchFamily="34" charset="0"/>
                <a:cs typeface="Arial" panose="020B0604020202020204" pitchFamily="34" charset="0"/>
              </a:rPr>
              <a:t>effect of law</a:t>
            </a:r>
            <a:r>
              <a:rPr lang="en-US" b="0" i="0" dirty="0">
                <a:solidFill>
                  <a:srgbClr val="212121"/>
                </a:solidFill>
                <a:effectLst/>
                <a:latin typeface="Arial" panose="020B0604020202020204" pitchFamily="34" charset="0"/>
                <a:cs typeface="Arial" panose="020B0604020202020204" pitchFamily="34" charset="0"/>
              </a:rPr>
              <a:t>;” and  </a:t>
            </a:r>
          </a:p>
          <a:p>
            <a:pPr marL="914400" lvl="2" indent="0">
              <a:buNone/>
            </a:pPr>
            <a:r>
              <a:rPr lang="en-US" b="0" i="0" dirty="0">
                <a:solidFill>
                  <a:srgbClr val="212121"/>
                </a:solidFill>
                <a:effectLst/>
                <a:latin typeface="Arial" panose="020B0604020202020204" pitchFamily="34" charset="0"/>
                <a:cs typeface="Arial" panose="020B0604020202020204" pitchFamily="34" charset="0"/>
              </a:rPr>
              <a:t>(4) that “</a:t>
            </a:r>
            <a:r>
              <a:rPr lang="en-US" b="0" i="0" u="sng" dirty="0">
                <a:solidFill>
                  <a:srgbClr val="212121"/>
                </a:solidFill>
                <a:effectLst/>
                <a:latin typeface="Arial" panose="020B0604020202020204" pitchFamily="34" charset="0"/>
                <a:cs typeface="Arial" panose="020B0604020202020204" pitchFamily="34" charset="0"/>
              </a:rPr>
              <a:t>affect[s] the substantive rights</a:t>
            </a:r>
            <a:r>
              <a:rPr lang="en-US" b="0" i="0" dirty="0">
                <a:solidFill>
                  <a:srgbClr val="212121"/>
                </a:solidFill>
                <a:effectLst/>
                <a:latin typeface="Arial" panose="020B0604020202020204" pitchFamily="34" charset="0"/>
                <a:cs typeface="Arial" panose="020B0604020202020204" pitchFamily="34" charset="0"/>
              </a:rPr>
              <a:t> of the class.”   </a:t>
            </a:r>
          </a:p>
          <a:p>
            <a:pPr marL="914400" lvl="2" indent="0">
              <a:buNone/>
            </a:pPr>
            <a:endParaRPr lang="en-US" dirty="0">
              <a:solidFill>
                <a:srgbClr val="212121"/>
              </a:solidFill>
              <a:latin typeface="Arial" panose="020B0604020202020204" pitchFamily="34" charset="0"/>
              <a:cs typeface="Arial" panose="020B0604020202020204" pitchFamily="34" charset="0"/>
            </a:endParaRPr>
          </a:p>
          <a:p>
            <a:pPr marL="0" indent="0">
              <a:buNone/>
            </a:pPr>
            <a:r>
              <a:rPr lang="en-US" sz="2600" b="1" dirty="0">
                <a:solidFill>
                  <a:srgbClr val="212121"/>
                </a:solidFill>
                <a:latin typeface="Arial" panose="020B0604020202020204" pitchFamily="34" charset="0"/>
                <a:cs typeface="Arial" panose="020B0604020202020204" pitchFamily="34" charset="0"/>
              </a:rPr>
              <a:t>“Effect of Law” means Mandatory</a:t>
            </a:r>
          </a:p>
          <a:p>
            <a:pPr lvl="1"/>
            <a:r>
              <a:rPr lang="en-US" sz="1800" i="1" dirty="0">
                <a:latin typeface="Arial" panose="020B0604020202020204" pitchFamily="34" charset="0"/>
                <a:cs typeface="Arial" panose="020B0604020202020204" pitchFamily="34" charset="0"/>
              </a:rPr>
              <a:t>Ward v. Carter</a:t>
            </a:r>
            <a:r>
              <a:rPr lang="en-US" sz="1800" dirty="0">
                <a:latin typeface="Arial" panose="020B0604020202020204" pitchFamily="34" charset="0"/>
                <a:cs typeface="Arial" panose="020B0604020202020204" pitchFamily="34" charset="0"/>
              </a:rPr>
              <a:t>, 90 N.E.3d 660 (Ind. 2018)</a:t>
            </a:r>
          </a:p>
          <a:p>
            <a:pPr lvl="1"/>
            <a:r>
              <a:rPr lang="en-US" sz="1800" dirty="0">
                <a:latin typeface="Arial" panose="020B0604020202020204" pitchFamily="34" charset="0"/>
                <a:cs typeface="Arial" panose="020B0604020202020204" pitchFamily="34" charset="0"/>
              </a:rPr>
              <a:t>“an agency regulation carries the effect of law when it prescribes </a:t>
            </a:r>
            <a:r>
              <a:rPr lang="en-US" sz="1800" u="sng" dirty="0">
                <a:latin typeface="Arial" panose="020B0604020202020204" pitchFamily="34" charset="0"/>
                <a:cs typeface="Arial" panose="020B0604020202020204" pitchFamily="34" charset="0"/>
              </a:rPr>
              <a:t>binding standards of conduct</a:t>
            </a:r>
            <a:r>
              <a:rPr lang="en-US" sz="1800" dirty="0">
                <a:latin typeface="Arial" panose="020B0604020202020204" pitchFamily="34" charset="0"/>
                <a:cs typeface="Arial" panose="020B0604020202020204" pitchFamily="34" charset="0"/>
              </a:rPr>
              <a:t> for persons subject to agency authority.”</a:t>
            </a:r>
          </a:p>
          <a:p>
            <a:pPr lvl="1"/>
            <a:r>
              <a:rPr lang="en-US" sz="1800" dirty="0">
                <a:latin typeface="Arial" panose="020B0604020202020204" pitchFamily="34" charset="0"/>
                <a:cs typeface="Arial" panose="020B0604020202020204" pitchFamily="34" charset="0"/>
              </a:rPr>
              <a:t>“[I]f an agency rule acts as a </a:t>
            </a:r>
            <a:r>
              <a:rPr lang="en-US" sz="1800" u="sng" dirty="0">
                <a:latin typeface="Arial" panose="020B0604020202020204" pitchFamily="34" charset="0"/>
                <a:cs typeface="Arial" panose="020B0604020202020204" pitchFamily="34" charset="0"/>
              </a:rPr>
              <a:t>coercive mechanism or wields coercive power</a:t>
            </a:r>
            <a:r>
              <a:rPr lang="en-US" sz="1800" dirty="0">
                <a:latin typeface="Arial" panose="020B0604020202020204" pitchFamily="34" charset="0"/>
                <a:cs typeface="Arial" panose="020B0604020202020204" pitchFamily="34" charset="0"/>
              </a:rPr>
              <a:t> over people, it carries the effect of law.”</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390419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Why is Policy Not Enough?</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Because statute requires </a:t>
            </a:r>
            <a:r>
              <a:rPr lang="en-US" sz="2600" b="1" i="1" dirty="0">
                <a:solidFill>
                  <a:prstClr val="black"/>
                </a:solidFill>
                <a:latin typeface="Arial" panose="020B0604020202020204" pitchFamily="34" charset="0"/>
                <a:cs typeface="Arial" panose="020B0604020202020204" pitchFamily="34" charset="0"/>
              </a:rPr>
              <a:t>certain process for adoption</a:t>
            </a:r>
            <a:endPar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2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1">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Agency power to make rules flows from General Assembly</a:t>
            </a:r>
          </a:p>
          <a:p>
            <a:pPr lvl="2">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Agencies </a:t>
            </a:r>
            <a:r>
              <a:rPr lang="en-US" sz="1800" dirty="0">
                <a:solidFill>
                  <a:prstClr val="black"/>
                </a:solidFill>
                <a:latin typeface="Arial" panose="020B0604020202020204" pitchFamily="34" charset="0"/>
                <a:cs typeface="Arial" panose="020B0604020202020204" pitchFamily="34" charset="0"/>
              </a:rPr>
              <a:t>can only make rules where authorized by statute</a:t>
            </a:r>
          </a:p>
          <a:p>
            <a:pPr marL="914400" lvl="2" indent="0">
              <a:buNone/>
              <a:defRPr/>
            </a:pPr>
            <a:endParaRPr lang="en-US" sz="1800" dirty="0">
              <a:solidFill>
                <a:prstClr val="black"/>
              </a:solidFill>
              <a:latin typeface="Arial" panose="020B0604020202020204" pitchFamily="34" charset="0"/>
              <a:cs typeface="Arial" panose="020B0604020202020204" pitchFamily="34" charset="0"/>
            </a:endParaRPr>
          </a:p>
          <a:p>
            <a:pPr lvl="1">
              <a:defRPr/>
            </a:pPr>
            <a:r>
              <a:rPr lang="en-US" sz="2200" dirty="0">
                <a:solidFill>
                  <a:prstClr val="black"/>
                </a:solidFill>
                <a:latin typeface="Arial" panose="020B0604020202020204" pitchFamily="34" charset="0"/>
                <a:cs typeface="Arial" panose="020B0604020202020204" pitchFamily="34" charset="0"/>
              </a:rPr>
              <a:t>General Assembly requires rules to be adopted using certain process</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Administrative Rules and Procedures Act (IC 4-22-2)</a:t>
            </a:r>
          </a:p>
          <a:p>
            <a:pPr lvl="2">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Requires due process (sort of)</a:t>
            </a:r>
          </a:p>
          <a:p>
            <a:pPr lvl="3">
              <a:defRPr/>
            </a:pPr>
            <a:r>
              <a:rPr kumimoji="0" lang="da-DK" sz="16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Villegas v. Silverman</a:t>
            </a:r>
            <a:r>
              <a:rPr kumimoji="0" lang="da-DK"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832 N.E.2d 598 (Ind. Ct. App. 2005)</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3">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“These requirements dictate, among other things, public input into any proposed rule changes. The duty of the BMV to issue licenses in a manner that it deems prudent does not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supercede</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 </a:t>
            </a:r>
            <a:r>
              <a:rPr kumimoji="0" lang="en-US" sz="16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mandate to allow the public to participate in the rule-making process</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da-DK"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4120126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a:solidFill>
                  <a:srgbClr val="0142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Roadmap of Presentation</a:t>
            </a:r>
          </a:p>
        </p:txBody>
      </p:sp>
      <p:sp>
        <p:nvSpPr>
          <p:cNvPr id="5" name="Content Placeholder 4"/>
          <p:cNvSpPr>
            <a:spLocks noGrp="1"/>
          </p:cNvSpPr>
          <p:nvPr>
            <p:ph sz="half" idx="1"/>
          </p:nvPr>
        </p:nvSpPr>
        <p:spPr/>
        <p:txBody>
          <a:bodyPr>
            <a:normAutofit fontScale="92500" lnSpcReduction="20000"/>
          </a:bodyPr>
          <a:lstStyle/>
          <a:p>
            <a:pPr marL="571500" indent="-571500">
              <a:spcAft>
                <a:spcPts val="1200"/>
              </a:spcAft>
              <a:buFont typeface="+mj-lt"/>
              <a:buAutoNum type="romanUcPeriod"/>
            </a:pPr>
            <a:r>
              <a:rPr lang="en-US" sz="2600" b="1" dirty="0">
                <a:solidFill>
                  <a:srgbClr val="C00000"/>
                </a:solidFill>
                <a:latin typeface="Arial" panose="020B0604020202020204" pitchFamily="34" charset="0"/>
                <a:cs typeface="Arial" panose="020B0604020202020204" pitchFamily="34" charset="0"/>
              </a:rPr>
              <a:t>OMB / </a:t>
            </a:r>
            <a:r>
              <a:rPr lang="en-US" sz="2600" b="1" dirty="0">
                <a:solidFill>
                  <a:schemeClr val="accent1"/>
                </a:solidFill>
                <a:latin typeface="Arial" panose="020B0604020202020204" pitchFamily="34" charset="0"/>
                <a:cs typeface="Arial" panose="020B0604020202020204" pitchFamily="34" charset="0"/>
              </a:rPr>
              <a:t>SBA</a:t>
            </a:r>
            <a:r>
              <a:rPr lang="en-US" sz="2600" b="1" dirty="0">
                <a:solidFill>
                  <a:srgbClr val="C00000"/>
                </a:solidFill>
                <a:latin typeface="Arial" panose="020B0604020202020204" pitchFamily="34" charset="0"/>
                <a:cs typeface="Arial" panose="020B0604020202020204" pitchFamily="34" charset="0"/>
              </a:rPr>
              <a:t> Review</a:t>
            </a:r>
          </a:p>
          <a:p>
            <a:pPr lvl="1">
              <a:spcAft>
                <a:spcPts val="600"/>
              </a:spcAft>
            </a:pPr>
            <a:r>
              <a:rPr lang="en-US" sz="2000" dirty="0">
                <a:latin typeface="Arial" panose="020B0604020202020204" pitchFamily="34" charset="0"/>
                <a:cs typeface="Arial" panose="020B0604020202020204" pitchFamily="34" charset="0"/>
              </a:rPr>
              <a:t>Overview</a:t>
            </a:r>
          </a:p>
          <a:p>
            <a:pPr lvl="1">
              <a:spcAft>
                <a:spcPts val="600"/>
              </a:spcAft>
            </a:pPr>
            <a:r>
              <a:rPr lang="en-US" sz="2000" dirty="0">
                <a:latin typeface="Arial" panose="020B0604020202020204" pitchFamily="34" charset="0"/>
                <a:cs typeface="Arial" panose="020B0604020202020204" pitchFamily="34" charset="0"/>
              </a:rPr>
              <a:t>Review In Practice</a:t>
            </a:r>
          </a:p>
          <a:p>
            <a:pPr lvl="1">
              <a:spcAft>
                <a:spcPts val="600"/>
              </a:spcAft>
            </a:pPr>
            <a:r>
              <a:rPr lang="en-US" sz="2000" dirty="0">
                <a:latin typeface="Arial" panose="020B0604020202020204" pitchFamily="34" charset="0"/>
                <a:cs typeface="Arial" panose="020B0604020202020204" pitchFamily="34" charset="0"/>
              </a:rPr>
              <a:t>Tips for Smooth OMB Review</a:t>
            </a:r>
          </a:p>
          <a:p>
            <a:pPr lvl="1">
              <a:spcAft>
                <a:spcPts val="600"/>
              </a:spcAft>
            </a:pPr>
            <a:r>
              <a:rPr lang="en-US" sz="2000" dirty="0">
                <a:latin typeface="Arial" panose="020B0604020202020204" pitchFamily="34" charset="0"/>
                <a:cs typeface="Arial" panose="020B0604020202020204" pitchFamily="34" charset="0"/>
              </a:rPr>
              <a:t>Time Required for OMB Review</a:t>
            </a:r>
          </a:p>
          <a:p>
            <a:pPr lvl="1">
              <a:spcAft>
                <a:spcPts val="600"/>
              </a:spcAft>
            </a:pPr>
            <a:endParaRPr lang="en-US" sz="2000" dirty="0">
              <a:latin typeface="Arial" panose="020B0604020202020204" pitchFamily="34" charset="0"/>
              <a:cs typeface="Arial" panose="020B0604020202020204" pitchFamily="34" charset="0"/>
            </a:endParaRPr>
          </a:p>
          <a:p>
            <a:pPr marL="571500" indent="-571500">
              <a:spcAft>
                <a:spcPts val="1200"/>
              </a:spcAft>
              <a:buFont typeface="+mj-lt"/>
              <a:buAutoNum type="romanUcPeriod"/>
            </a:pPr>
            <a:r>
              <a:rPr lang="en-US" sz="2600" b="1" dirty="0">
                <a:solidFill>
                  <a:schemeClr val="accent6"/>
                </a:solidFill>
                <a:latin typeface="Arial" panose="020B0604020202020204" pitchFamily="34" charset="0"/>
                <a:cs typeface="Arial" panose="020B0604020202020204" pitchFamily="34" charset="0"/>
              </a:rPr>
              <a:t>General Rulemaking Requirements </a:t>
            </a:r>
          </a:p>
          <a:p>
            <a:pPr lvl="1">
              <a:spcAft>
                <a:spcPts val="600"/>
              </a:spcAft>
            </a:pPr>
            <a:r>
              <a:rPr lang="en-US" sz="2000" dirty="0">
                <a:latin typeface="Arial" panose="020B0604020202020204" pitchFamily="34" charset="0"/>
                <a:cs typeface="Arial" panose="020B0604020202020204" pitchFamily="34" charset="0"/>
              </a:rPr>
              <a:t>What must be included in a Rule </a:t>
            </a:r>
          </a:p>
          <a:p>
            <a:pPr lvl="1">
              <a:spcAft>
                <a:spcPts val="600"/>
              </a:spcAft>
            </a:pPr>
            <a:r>
              <a:rPr lang="en-US" sz="2000" dirty="0">
                <a:latin typeface="Arial" panose="020B0604020202020204" pitchFamily="34" charset="0"/>
                <a:cs typeface="Arial" panose="020B0604020202020204" pitchFamily="34" charset="0"/>
              </a:rPr>
              <a:t>What is a Rule</a:t>
            </a:r>
          </a:p>
          <a:p>
            <a:pPr lvl="1">
              <a:spcAft>
                <a:spcPts val="600"/>
              </a:spcAft>
            </a:pPr>
            <a:r>
              <a:rPr lang="en-US" sz="2000" dirty="0">
                <a:latin typeface="Arial" panose="020B0604020202020204" pitchFamily="34" charset="0"/>
                <a:cs typeface="Arial" panose="020B0604020202020204" pitchFamily="34" charset="0"/>
              </a:rPr>
              <a:t>Role of Rules</a:t>
            </a:r>
          </a:p>
          <a:p>
            <a:pPr lvl="1">
              <a:spcAft>
                <a:spcPts val="600"/>
              </a:spcAft>
            </a:pPr>
            <a:endParaRPr lang="en-US" sz="2000" dirty="0">
              <a:cs typeface="Arial" panose="020B0604020202020204" pitchFamily="34" charset="0"/>
            </a:endParaRPr>
          </a:p>
        </p:txBody>
      </p:sp>
      <p:sp>
        <p:nvSpPr>
          <p:cNvPr id="2" name="Content Placeholder 1"/>
          <p:cNvSpPr>
            <a:spLocks noGrp="1"/>
          </p:cNvSpPr>
          <p:nvPr>
            <p:ph sz="half" idx="2"/>
          </p:nvPr>
        </p:nvSpPr>
        <p:spPr>
          <a:xfrm>
            <a:off x="6172202" y="1825625"/>
            <a:ext cx="5181600" cy="4351338"/>
          </a:xfrm>
        </p:spPr>
        <p:txBody>
          <a:bodyPr>
            <a:normAutofit fontScale="92500" lnSpcReduction="20000"/>
          </a:bodyPr>
          <a:lstStyle/>
          <a:p>
            <a:pPr marL="571500" indent="-571500">
              <a:spcAft>
                <a:spcPts val="1800"/>
              </a:spcAft>
              <a:buAutoNum type="romanUcPeriod" startAt="3"/>
            </a:pPr>
            <a:r>
              <a:rPr lang="en-US" b="1" dirty="0">
                <a:solidFill>
                  <a:schemeClr val="accent4"/>
                </a:solidFill>
                <a:latin typeface="Arial" panose="020B0604020202020204" pitchFamily="34" charset="0"/>
                <a:cs typeface="Arial" panose="020B0604020202020204" pitchFamily="34" charset="0"/>
              </a:rPr>
              <a:t>Cost-Benefit Analysis</a:t>
            </a:r>
          </a:p>
          <a:p>
            <a:pPr lvl="1">
              <a:spcAft>
                <a:spcPts val="600"/>
              </a:spcAft>
            </a:pPr>
            <a:r>
              <a:rPr lang="en-US" sz="2000" dirty="0">
                <a:latin typeface="Arial" panose="020B0604020202020204" pitchFamily="34" charset="0"/>
                <a:cs typeface="Arial" panose="020B0604020202020204" pitchFamily="34" charset="0"/>
              </a:rPr>
              <a:t>Overview</a:t>
            </a:r>
          </a:p>
          <a:p>
            <a:pPr lvl="1">
              <a:spcAft>
                <a:spcPts val="600"/>
              </a:spcAft>
            </a:pPr>
            <a:r>
              <a:rPr lang="en-US" sz="2000" dirty="0">
                <a:latin typeface="Arial" panose="020B0604020202020204" pitchFamily="34" charset="0"/>
                <a:cs typeface="Arial" panose="020B0604020202020204" pitchFamily="34" charset="0"/>
              </a:rPr>
              <a:t>Answer the “Why”</a:t>
            </a:r>
          </a:p>
          <a:p>
            <a:pPr lvl="1">
              <a:spcAft>
                <a:spcPts val="1800"/>
              </a:spcAft>
            </a:pPr>
            <a:r>
              <a:rPr lang="en-US" sz="2000" dirty="0">
                <a:latin typeface="Arial" panose="020B0604020202020204" pitchFamily="34" charset="0"/>
                <a:cs typeface="Arial" panose="020B0604020202020204" pitchFamily="34" charset="0"/>
              </a:rPr>
              <a:t>How to Prepare Analyses</a:t>
            </a:r>
          </a:p>
          <a:p>
            <a:pPr lvl="1">
              <a:spcAft>
                <a:spcPts val="1800"/>
              </a:spcAft>
            </a:pPr>
            <a:r>
              <a:rPr lang="en-US" sz="2000" dirty="0">
                <a:latin typeface="Arial" panose="020B0604020202020204" pitchFamily="34" charset="0"/>
                <a:cs typeface="Arial" panose="020B0604020202020204" pitchFamily="34" charset="0"/>
              </a:rPr>
              <a:t>Examples from cost-benefit analyses</a:t>
            </a:r>
          </a:p>
          <a:p>
            <a:pPr marL="571500" indent="-571500">
              <a:spcAft>
                <a:spcPts val="600"/>
              </a:spcAft>
              <a:buAutoNum type="romanUcPeriod" startAt="5"/>
            </a:pPr>
            <a:r>
              <a:rPr lang="en-US" sz="2600" b="1" dirty="0">
                <a:solidFill>
                  <a:srgbClr val="01426A"/>
                </a:solidFill>
                <a:latin typeface="Arial" panose="020B0604020202020204" pitchFamily="34" charset="0"/>
                <a:cs typeface="Arial" panose="020B0604020202020204" pitchFamily="34" charset="0"/>
              </a:rPr>
              <a:t>Helpful Resources</a:t>
            </a:r>
            <a:br>
              <a:rPr lang="en-US" b="1" dirty="0">
                <a:solidFill>
                  <a:srgbClr val="01426A"/>
                </a:solidFill>
                <a:latin typeface="Arial" panose="020B0604020202020204" pitchFamily="34" charset="0"/>
                <a:cs typeface="Arial" panose="020B0604020202020204" pitchFamily="34" charset="0"/>
              </a:rPr>
            </a:br>
            <a:endParaRPr lang="en-US" b="1" dirty="0">
              <a:solidFill>
                <a:srgbClr val="01426A"/>
              </a:solidFill>
              <a:latin typeface="Arial" panose="020B0604020202020204" pitchFamily="34" charset="0"/>
              <a:cs typeface="Arial" panose="020B0604020202020204" pitchFamily="34" charset="0"/>
            </a:endParaRPr>
          </a:p>
          <a:p>
            <a:pPr marL="571500" indent="-571500">
              <a:spcAft>
                <a:spcPts val="600"/>
              </a:spcAft>
              <a:buAutoNum type="romanUcPeriod" startAt="5"/>
            </a:pPr>
            <a:r>
              <a:rPr lang="en-US" sz="2600" b="1" dirty="0">
                <a:solidFill>
                  <a:srgbClr val="01426A"/>
                </a:solidFill>
                <a:latin typeface="Arial" panose="020B0604020202020204" pitchFamily="34" charset="0"/>
                <a:cs typeface="Arial" panose="020B0604020202020204" pitchFamily="34" charset="0"/>
              </a:rPr>
              <a:t>Questions</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3877441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Why is Policy Not Enough? (cont.)</a:t>
            </a:r>
          </a:p>
        </p:txBody>
      </p:sp>
      <p:sp>
        <p:nvSpPr>
          <p:cNvPr id="3" name="Content Placeholder 2"/>
          <p:cNvSpPr>
            <a:spLocks noGrp="1"/>
          </p:cNvSpPr>
          <p:nvPr>
            <p:ph idx="1"/>
          </p:nvPr>
        </p:nvSpPr>
        <p:spPr/>
        <p:txBody>
          <a:bodyPr>
            <a:normAutofit fontScale="85000"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Courts will not enforce rules without procedural steps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rPr>
              <a:t>Agency policies without rulemaking steps do not carry the effect of law</a:t>
            </a:r>
          </a:p>
          <a:p>
            <a:pPr marL="1143000" marR="0" lvl="2" indent="-2286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rPr>
              <a:t>“We hold that the new identification requirements are a rule, and because they were not promulgated in accordance with the ARPA, they are void and without effect.” </a:t>
            </a:r>
            <a:r>
              <a:rPr kumimoji="0" lang="da-DK" sz="19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Villegas</a:t>
            </a:r>
            <a:r>
              <a:rPr kumimoji="0" lang="da-DK"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832 N.E.2d at 610 </a:t>
            </a:r>
          </a:p>
          <a:p>
            <a:pPr marL="1143000" marR="0" lvl="2"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rPr>
              <a:t>“</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IDEM may only regulate by a new rule if the proper rulemaking procedures have been followed.” </a:t>
            </a:r>
            <a:r>
              <a:rPr kumimoji="0" lang="da-DK" sz="19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Indiana-Kentucky Elec. Corp. v. Comm'r, Indiana Dep't of Env't Mgmt.</a:t>
            </a:r>
            <a:r>
              <a:rPr kumimoji="0" lang="da-DK"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820 N.E.2d 771, 780 (Ind. Ct. App. 2005)</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da-DK"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Examples of rule “alternatives” rejected by courts: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Written policy</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da-DK" sz="19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Villegas</a:t>
            </a:r>
            <a:r>
              <a:rPr kumimoji="0" lang="da-DK"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(required documents for driver’s license)</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a-DK"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Oral policy</a:t>
            </a:r>
            <a:r>
              <a:rPr kumimoji="0" lang="da-DK"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da-DK" sz="19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Indiana-Kentucky Elec. Corp.</a:t>
            </a:r>
            <a:r>
              <a:rPr kumimoji="0" lang="da-DK"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(location of environmental monitoring equipment)</a:t>
            </a:r>
          </a:p>
          <a:p>
            <a:pPr marL="1143000" marR="0" lvl="2"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da-DK"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Contract</a:t>
            </a:r>
            <a:r>
              <a:rPr kumimoji="0" lang="da-DK"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9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Am. Trucking Associations, Inc. v. City of Los Angeles, Cal.</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569 U.S. 641 (2013) (imposing “distinctive governmental” authority through contract)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3840184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a Rule – Examples</a:t>
            </a:r>
          </a:p>
        </p:txBody>
      </p:sp>
      <p:sp>
        <p:nvSpPr>
          <p:cNvPr id="3" name="Content Placeholder 2"/>
          <p:cNvSpPr>
            <a:spLocks noGrp="1"/>
          </p:cNvSpPr>
          <p:nvPr>
            <p:ph idx="1"/>
          </p:nvPr>
        </p:nvSpPr>
        <p:spPr/>
        <p:txBody>
          <a:bodyPr>
            <a:normAutofit fontScale="92500"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General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Requirements that must be met need to be in statute or regulation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Basis for denying application or permit must be in statute or rule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Basis for violation or enforcement action must be in statute or rule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600" b="1" i="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600" b="1" i="1" dirty="0">
                <a:solidFill>
                  <a:prstClr val="black"/>
                </a:solidFill>
                <a:latin typeface="Arial" panose="020B0604020202020204" pitchFamily="34" charset="0"/>
                <a:cs typeface="Arial" panose="020B0604020202020204" pitchFamily="34" charset="0"/>
              </a:rPr>
              <a:t>Examples</a:t>
            </a:r>
            <a:endPar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information </a:t>
            </a:r>
            <a:r>
              <a:rPr kumimoji="0" lang="en-US" sz="22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required</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to be submitted in an application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documents </a:t>
            </a:r>
            <a:r>
              <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required</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to prove identification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200" dirty="0">
                <a:solidFill>
                  <a:prstClr val="black"/>
                </a:solidFill>
                <a:latin typeface="Arial" panose="020B0604020202020204" pitchFamily="34" charset="0"/>
                <a:cs typeface="Arial" panose="020B0604020202020204" pitchFamily="34" charset="0"/>
              </a:rPr>
              <a:t>required equipment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200" dirty="0">
                <a:solidFill>
                  <a:prstClr val="black"/>
                </a:solidFill>
                <a:latin typeface="Arial" panose="020B0604020202020204" pitchFamily="34" charset="0"/>
                <a:cs typeface="Arial" panose="020B0604020202020204" pitchFamily="34" charset="0"/>
              </a:rPr>
              <a:t>r</a:t>
            </a:r>
            <a:r>
              <a:rPr kumimoji="0" lang="en-US" sz="2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equired</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training standards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200" dirty="0">
                <a:solidFill>
                  <a:prstClr val="black"/>
                </a:solidFill>
                <a:latin typeface="Arial" panose="020B0604020202020204" pitchFamily="34" charset="0"/>
                <a:cs typeface="Arial" panose="020B0604020202020204" pitchFamily="34" charset="0"/>
              </a:rPr>
              <a:t>fees and fines </a:t>
            </a:r>
          </a:p>
          <a:p>
            <a:pPr lvl="2">
              <a:defRPr/>
            </a:pPr>
            <a:r>
              <a:rPr lang="en-US" sz="1800" dirty="0">
                <a:solidFill>
                  <a:prstClr val="black"/>
                </a:solidFill>
                <a:latin typeface="Arial" panose="020B0604020202020204" pitchFamily="34" charset="0"/>
                <a:cs typeface="Arial" panose="020B0604020202020204" pitchFamily="34" charset="0"/>
              </a:rPr>
              <a:t>exact amount</a:t>
            </a:r>
          </a:p>
          <a:p>
            <a:pPr lvl="2">
              <a:defRPr/>
            </a:pPr>
            <a:r>
              <a:rPr lang="en-US" sz="1800" dirty="0">
                <a:solidFill>
                  <a:prstClr val="black"/>
                </a:solidFill>
                <a:latin typeface="Arial" panose="020B0604020202020204" pitchFamily="34" charset="0"/>
                <a:cs typeface="Arial" panose="020B0604020202020204" pitchFamily="34" charset="0"/>
              </a:rPr>
              <a:t>f</a:t>
            </a:r>
            <a:r>
              <a:rPr kumimoji="0" lang="en-US" sz="18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ormula</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must define what you are doing and how it is calculated</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743173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lumMod val="75000"/>
                  </a:schemeClr>
                </a:solidFill>
                <a:effectLst>
                  <a:outerShdw blurRad="38100" dist="38100" dir="2700000" algn="tl">
                    <a:srgbClr val="000000">
                      <a:alpha val="43137"/>
                    </a:srgbClr>
                  </a:outerShdw>
                </a:effectLst>
                <a:latin typeface="Arial" panose="020B0604020202020204" pitchFamily="34" charset="0"/>
              </a:rPr>
              <a:t>Statutes vs. Rules</a:t>
            </a:r>
          </a:p>
        </p:txBody>
      </p:sp>
      <p:sp>
        <p:nvSpPr>
          <p:cNvPr id="3" name="Content Placeholder 2"/>
          <p:cNvSpPr>
            <a:spLocks noGrp="1"/>
          </p:cNvSpPr>
          <p:nvPr>
            <p:ph idx="1"/>
          </p:nvPr>
        </p:nvSpPr>
        <p:spPr>
          <a:xfrm>
            <a:off x="838200" y="1825624"/>
            <a:ext cx="10515600" cy="4918076"/>
          </a:xfrm>
        </p:spPr>
        <p:txBody>
          <a:bodyPr anchor="t">
            <a:normAutofit/>
          </a:bodyPr>
          <a:lstStyle/>
          <a:p>
            <a:pPr lvl="1"/>
            <a:r>
              <a:rPr lang="en-US" sz="2200" dirty="0">
                <a:latin typeface="Arial" panose="020B0604020202020204" pitchFamily="34" charset="0"/>
                <a:cs typeface="Arial" panose="020B0604020202020204" pitchFamily="34" charset="0"/>
              </a:rPr>
              <a:t>Statutes set general program requirements</a:t>
            </a:r>
          </a:p>
          <a:p>
            <a:pPr marL="457200" lvl="1" indent="0">
              <a:buNone/>
            </a:pPr>
            <a:endParaRPr lang="en-US"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Regulations fill in details </a:t>
            </a:r>
          </a:p>
          <a:p>
            <a:pPr marL="457200" lvl="1" indent="0">
              <a:buNone/>
            </a:pPr>
            <a:endParaRPr lang="en-US"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Regulations can expand or explain statutory requirements and definitions</a:t>
            </a:r>
          </a:p>
          <a:p>
            <a:pPr marL="457200" lvl="1" indent="0">
              <a:buNone/>
            </a:pPr>
            <a:endParaRPr lang="en-US"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Rules should not duplicate statute, IC 4-22-2-19.5(a)(3)</a:t>
            </a:r>
          </a:p>
          <a:p>
            <a:pPr lvl="2"/>
            <a:r>
              <a:rPr lang="en-US" sz="1800" dirty="0">
                <a:latin typeface="Arial" panose="020B0604020202020204" pitchFamily="34" charset="0"/>
                <a:cs typeface="Arial" panose="020B0604020202020204" pitchFamily="34" charset="0"/>
              </a:rPr>
              <a:t>If your rule repeats statute, must update rule each time statute is updated</a:t>
            </a:r>
          </a:p>
          <a:p>
            <a:pPr lvl="2"/>
            <a:r>
              <a:rPr lang="en-US" sz="1800" dirty="0">
                <a:latin typeface="Arial" panose="020B0604020202020204" pitchFamily="34" charset="0"/>
                <a:cs typeface="Arial" panose="020B0604020202020204" pitchFamily="34" charset="0"/>
              </a:rPr>
              <a:t>Means more rules and more confusion</a:t>
            </a:r>
          </a:p>
          <a:p>
            <a:pPr lvl="1"/>
            <a:endParaRPr lang="en-US" sz="2200"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314707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lumMod val="75000"/>
                  </a:schemeClr>
                </a:solidFill>
                <a:effectLst>
                  <a:outerShdw blurRad="38100" dist="38100" dir="2700000" algn="tl">
                    <a:srgbClr val="000000">
                      <a:alpha val="43137"/>
                    </a:srgbClr>
                  </a:outerShdw>
                </a:effectLst>
                <a:latin typeface="Arial" panose="020B0604020202020204" pitchFamily="34" charset="0"/>
              </a:rPr>
              <a:t>Rules vs. Policies / Manuals</a:t>
            </a:r>
          </a:p>
        </p:txBody>
      </p:sp>
      <p:sp>
        <p:nvSpPr>
          <p:cNvPr id="3" name="Content Placeholder 2"/>
          <p:cNvSpPr>
            <a:spLocks noGrp="1"/>
          </p:cNvSpPr>
          <p:nvPr>
            <p:ph idx="1"/>
          </p:nvPr>
        </p:nvSpPr>
        <p:spPr>
          <a:xfrm>
            <a:off x="838200" y="1825624"/>
            <a:ext cx="10515600" cy="4918076"/>
          </a:xfrm>
        </p:spPr>
        <p:txBody>
          <a:bodyPr anchor="t">
            <a:normAutofit/>
          </a:bodyPr>
          <a:lstStyle/>
          <a:p>
            <a:pPr lvl="1"/>
            <a:r>
              <a:rPr lang="en-US" sz="2200" dirty="0">
                <a:latin typeface="Arial" panose="020B0604020202020204" pitchFamily="34" charset="0"/>
                <a:cs typeface="Arial" panose="020B0604020202020204" pitchFamily="34" charset="0"/>
              </a:rPr>
              <a:t>Rules </a:t>
            </a:r>
            <a:r>
              <a:rPr lang="en-US" sz="2200" i="1" dirty="0">
                <a:latin typeface="Arial" panose="020B0604020202020204" pitchFamily="34" charset="0"/>
                <a:cs typeface="Arial" panose="020B0604020202020204" pitchFamily="34" charset="0"/>
              </a:rPr>
              <a:t>impose</a:t>
            </a:r>
            <a:r>
              <a:rPr lang="en-US" sz="2200" dirty="0">
                <a:latin typeface="Arial" panose="020B0604020202020204" pitchFamily="34" charset="0"/>
                <a:cs typeface="Arial" panose="020B0604020202020204" pitchFamily="34" charset="0"/>
              </a:rPr>
              <a:t> requirements</a:t>
            </a:r>
          </a:p>
          <a:p>
            <a:pPr lvl="1"/>
            <a:endParaRPr lang="en-US"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Rules are legally enforceable</a:t>
            </a:r>
          </a:p>
          <a:p>
            <a:pPr lvl="1"/>
            <a:endParaRPr lang="en-US"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Policies and Manuals </a:t>
            </a:r>
            <a:r>
              <a:rPr lang="en-US" sz="2200" i="1" dirty="0">
                <a:latin typeface="Arial" panose="020B0604020202020204" pitchFamily="34" charset="0"/>
                <a:cs typeface="Arial" panose="020B0604020202020204" pitchFamily="34" charset="0"/>
              </a:rPr>
              <a:t>explain</a:t>
            </a:r>
            <a:r>
              <a:rPr lang="en-US" sz="2200" dirty="0">
                <a:latin typeface="Arial" panose="020B0604020202020204" pitchFamily="34" charset="0"/>
                <a:cs typeface="Arial" panose="020B0604020202020204" pitchFamily="34" charset="0"/>
              </a:rPr>
              <a:t> requirements </a:t>
            </a:r>
          </a:p>
          <a:p>
            <a:pPr lvl="1"/>
            <a:endParaRPr lang="en-US"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Manuals can combine requirements from statute and regulation and explain in regular language for regulated parties</a:t>
            </a:r>
          </a:p>
          <a:p>
            <a:pPr lvl="2"/>
            <a:r>
              <a:rPr lang="en-US" sz="1800" dirty="0">
                <a:latin typeface="Arial" panose="020B0604020202020204" pitchFamily="34" charset="0"/>
                <a:cs typeface="Arial" panose="020B0604020202020204" pitchFamily="34" charset="0"/>
              </a:rPr>
              <a:t>Examples, </a:t>
            </a:r>
            <a:r>
              <a:rPr lang="en-US" sz="1800" dirty="0">
                <a:latin typeface="Arial" panose="020B0604020202020204" pitchFamily="34" charset="0"/>
                <a:cs typeface="Arial" panose="020B0604020202020204" pitchFamily="34" charset="0"/>
                <a:hlinkClick r:id="rId2"/>
              </a:rPr>
              <a:t>BMV Driver’s Manual</a:t>
            </a: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hlinkClick r:id="rId3"/>
              </a:rPr>
              <a:t>DNR Hunting Manual</a:t>
            </a:r>
            <a:endParaRPr lang="en-US" sz="1800" dirty="0">
              <a:latin typeface="Arial" panose="020B0604020202020204" pitchFamily="34" charset="0"/>
              <a:cs typeface="Arial" panose="020B0604020202020204" pitchFamily="34" charset="0"/>
            </a:endParaRPr>
          </a:p>
          <a:p>
            <a:pPr lvl="1"/>
            <a:endParaRPr lang="en-US"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Policies and Manuals are not legally enforceable</a:t>
            </a: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415565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1 – BMV </a:t>
            </a:r>
          </a:p>
        </p:txBody>
      </p:sp>
      <p:sp>
        <p:nvSpPr>
          <p:cNvPr id="3" name="Content Placeholder 2"/>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Statute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IC 9-24-16.5-1 The bureau shall issue a photo exempt identification card to an individual who meets the following conditions … (2) Is an </a:t>
            </a:r>
            <a:r>
              <a:rPr kumimoji="0" lang="en-US" sz="17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Indiana resident</a:t>
            </a: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Regulation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140 IAC 7-1.1-3(b) An applicant must show proof of the following … (4) Being an Indiana resident and of the applicant's </a:t>
            </a:r>
            <a:r>
              <a:rPr kumimoji="0" lang="en-US" sz="17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residence address, which may not be a post office box</a:t>
            </a: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by submitting </a:t>
            </a:r>
            <a:r>
              <a:rPr kumimoji="0" lang="en-US" sz="17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two (2) documents showing proof of being an Indiana resident and two (2) documents showing the applicant's residence address</a:t>
            </a: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Qualifying documents include the following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BMV Driver’s Manual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You must be a legal resident of Indiana to obtain an Indiana credential. Evidence of Indiana residency includes: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Maintaining a residential address in Indiana and not claiming residency in another state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Being a registered voter in Indiana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Having a dependent who is enrolled in an elementary or secondary school located in Indiana</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844270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2 – DNR</a:t>
            </a:r>
          </a:p>
        </p:txBody>
      </p:sp>
      <p:sp>
        <p:nvSpPr>
          <p:cNvPr id="3" name="Content Placeholder 2"/>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Statute</a:t>
            </a:r>
          </a:p>
          <a:p>
            <a:pPr marL="457200" marR="0" lvl="1"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900" b="0" i="0" u="none" strike="noStrike" kern="1200" cap="none" spc="0" normalizeH="0" baseline="0" noProof="0" dirty="0">
                <a:ln>
                  <a:noFill/>
                </a:ln>
                <a:solidFill>
                  <a:srgbClr val="212121"/>
                </a:solidFill>
                <a:effectLst/>
                <a:uLnTx/>
                <a:uFillTx/>
                <a:latin typeface="Arial" panose="020B0604020202020204" pitchFamily="34" charset="0"/>
                <a:ea typeface="Times New Roman" panose="02020603050405020304" pitchFamily="18" charset="0"/>
                <a:cs typeface="Arial" panose="020B0604020202020204" pitchFamily="34" charset="0"/>
              </a:rPr>
              <a:t>IC 14-22-11:  Establishes basic requirements for hunting licenses. </a:t>
            </a: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457200" marR="0" lvl="1"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 Regulation</a:t>
            </a:r>
          </a:p>
          <a:p>
            <a:pPr marL="457200" marR="0" lvl="1"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900" b="0" i="0" u="none" strike="noStrike" kern="1200" cap="none" spc="0" normalizeH="0" baseline="0" noProof="0" dirty="0">
                <a:ln>
                  <a:noFill/>
                </a:ln>
                <a:solidFill>
                  <a:srgbClr val="212121"/>
                </a:solidFill>
                <a:effectLst/>
                <a:uLnTx/>
                <a:uFillTx/>
                <a:latin typeface="Arial" panose="020B0604020202020204" pitchFamily="34" charset="0"/>
                <a:ea typeface="Times New Roman" panose="02020603050405020304" pitchFamily="18" charset="0"/>
                <a:cs typeface="Arial" panose="020B0604020202020204" pitchFamily="34" charset="0"/>
              </a:rPr>
              <a:t>312 IAC 9-12-2(a):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rPr>
              <a:t>In addition to the requirements for obtaining a hunting license under IC 14-22-11</a:t>
            </a:r>
            <a:r>
              <a:rPr kumimoji="0" lang="en-US" sz="1900" b="0" i="0" u="none" strike="noStrike" kern="1200" cap="none" spc="0" normalizeH="0" baseline="0" noProof="0" dirty="0">
                <a:ln>
                  <a:noFill/>
                </a:ln>
                <a:solidFill>
                  <a:srgbClr val="212121"/>
                </a:solidFill>
                <a:effectLst/>
                <a:uLnTx/>
                <a:uFillTx/>
                <a:latin typeface="Arial" panose="020B0604020202020204" pitchFamily="34" charset="0"/>
                <a:ea typeface="Times New Roman" panose="02020603050405020304" pitchFamily="18" charset="0"/>
                <a:cs typeface="Arial" panose="020B0604020202020204" pitchFamily="34" charset="0"/>
              </a:rPr>
              <a:t>, an individual born after December 31, 1986, must have successfully completed a course in hunter education by the department or the department's agent under IC 14-22-35-1 and this rule. </a:t>
            </a: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 Hunting Manual</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Hunter education: Anyone born after Dec. 31, 1986 must successfully complete a DNR-offered hunter education class to purchase an Indiana hunting license.</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345019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Statute, Rule, or Manual / Policy</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graphicFrame>
        <p:nvGraphicFramePr>
          <p:cNvPr id="7" name="Table 6">
            <a:extLst>
              <a:ext uri="{FF2B5EF4-FFF2-40B4-BE49-F238E27FC236}">
                <a16:creationId xmlns:a16="http://schemas.microsoft.com/office/drawing/2014/main" id="{751D4A6F-D1E1-75D7-6F60-B8526E96DE68}"/>
              </a:ext>
            </a:extLst>
          </p:cNvPr>
          <p:cNvGraphicFramePr>
            <a:graphicFrameLocks noGrp="1"/>
          </p:cNvGraphicFramePr>
          <p:nvPr>
            <p:extLst>
              <p:ext uri="{D42A27DB-BD31-4B8C-83A1-F6EECF244321}">
                <p14:modId xmlns:p14="http://schemas.microsoft.com/office/powerpoint/2010/main" val="2814546076"/>
              </p:ext>
            </p:extLst>
          </p:nvPr>
        </p:nvGraphicFramePr>
        <p:xfrm>
          <a:off x="838200" y="1690688"/>
          <a:ext cx="10041837" cy="4238763"/>
        </p:xfrm>
        <a:graphic>
          <a:graphicData uri="http://schemas.openxmlformats.org/drawingml/2006/table">
            <a:tbl>
              <a:tblPr firstRow="1" bandRow="1">
                <a:tableStyleId>{5C22544A-7EE6-4342-B048-85BDC9FD1C3A}</a:tableStyleId>
              </a:tblPr>
              <a:tblGrid>
                <a:gridCol w="1865244">
                  <a:extLst>
                    <a:ext uri="{9D8B030D-6E8A-4147-A177-3AD203B41FA5}">
                      <a16:colId xmlns:a16="http://schemas.microsoft.com/office/drawing/2014/main" val="2825692778"/>
                    </a:ext>
                  </a:extLst>
                </a:gridCol>
                <a:gridCol w="2226366">
                  <a:extLst>
                    <a:ext uri="{9D8B030D-6E8A-4147-A177-3AD203B41FA5}">
                      <a16:colId xmlns:a16="http://schemas.microsoft.com/office/drawing/2014/main" val="3132430059"/>
                    </a:ext>
                  </a:extLst>
                </a:gridCol>
                <a:gridCol w="2093843">
                  <a:extLst>
                    <a:ext uri="{9D8B030D-6E8A-4147-A177-3AD203B41FA5}">
                      <a16:colId xmlns:a16="http://schemas.microsoft.com/office/drawing/2014/main" val="2762504577"/>
                    </a:ext>
                  </a:extLst>
                </a:gridCol>
                <a:gridCol w="1855305">
                  <a:extLst>
                    <a:ext uri="{9D8B030D-6E8A-4147-A177-3AD203B41FA5}">
                      <a16:colId xmlns:a16="http://schemas.microsoft.com/office/drawing/2014/main" val="3086492161"/>
                    </a:ext>
                  </a:extLst>
                </a:gridCol>
                <a:gridCol w="2001079">
                  <a:extLst>
                    <a:ext uri="{9D8B030D-6E8A-4147-A177-3AD203B41FA5}">
                      <a16:colId xmlns:a16="http://schemas.microsoft.com/office/drawing/2014/main" val="2362114843"/>
                    </a:ext>
                  </a:extLst>
                </a:gridCol>
              </a:tblGrid>
              <a:tr h="459159">
                <a:tc>
                  <a:txBody>
                    <a:bodyPr/>
                    <a:lstStyle/>
                    <a:p>
                      <a:endParaRPr lang="en-US" dirty="0"/>
                    </a:p>
                  </a:txBody>
                  <a:tcPr/>
                </a:tc>
                <a:tc>
                  <a:txBody>
                    <a:bodyPr/>
                    <a:lstStyle/>
                    <a:p>
                      <a:r>
                        <a:rPr lang="en-US" dirty="0"/>
                        <a:t>Statute</a:t>
                      </a:r>
                    </a:p>
                  </a:txBody>
                  <a:tcPr/>
                </a:tc>
                <a:tc>
                  <a:txBody>
                    <a:bodyPr/>
                    <a:lstStyle/>
                    <a:p>
                      <a:r>
                        <a:rPr lang="en-US" dirty="0"/>
                        <a:t>Rule</a:t>
                      </a:r>
                    </a:p>
                  </a:txBody>
                  <a:tcPr/>
                </a:tc>
                <a:tc>
                  <a:txBody>
                    <a:bodyPr/>
                    <a:lstStyle/>
                    <a:p>
                      <a:r>
                        <a:rPr lang="en-US" dirty="0"/>
                        <a:t>Policy</a:t>
                      </a:r>
                    </a:p>
                  </a:txBody>
                  <a:tcPr/>
                </a:tc>
                <a:tc>
                  <a:txBody>
                    <a:bodyPr/>
                    <a:lstStyle/>
                    <a:p>
                      <a:r>
                        <a:rPr lang="en-US" dirty="0"/>
                        <a:t>Manual</a:t>
                      </a:r>
                    </a:p>
                  </a:txBody>
                  <a:tcPr/>
                </a:tc>
                <a:extLst>
                  <a:ext uri="{0D108BD9-81ED-4DB2-BD59-A6C34878D82A}">
                    <a16:rowId xmlns:a16="http://schemas.microsoft.com/office/drawing/2014/main" val="2464423340"/>
                  </a:ext>
                </a:extLst>
              </a:tr>
              <a:tr h="792522">
                <a:tc>
                  <a:txBody>
                    <a:bodyPr/>
                    <a:lstStyle/>
                    <a:p>
                      <a:r>
                        <a:rPr lang="en-US" b="1" dirty="0"/>
                        <a:t>Purpose</a:t>
                      </a:r>
                    </a:p>
                  </a:txBody>
                  <a:tcPr/>
                </a:tc>
                <a:tc>
                  <a:txBody>
                    <a:bodyPr/>
                    <a:lstStyle/>
                    <a:p>
                      <a:r>
                        <a:rPr lang="en-US" dirty="0"/>
                        <a:t>Set legal authority and basic requirements</a:t>
                      </a:r>
                    </a:p>
                  </a:txBody>
                  <a:tcPr/>
                </a:tc>
                <a:tc>
                  <a:txBody>
                    <a:bodyPr/>
                    <a:lstStyle/>
                    <a:p>
                      <a:r>
                        <a:rPr lang="en-US" dirty="0"/>
                        <a:t>Expand on basic requirements</a:t>
                      </a:r>
                    </a:p>
                  </a:txBody>
                  <a:tcPr/>
                </a:tc>
                <a:tc>
                  <a:txBody>
                    <a:bodyPr/>
                    <a:lstStyle/>
                    <a:p>
                      <a:r>
                        <a:rPr lang="en-US" dirty="0"/>
                        <a:t>Explain / clarify specific requirements</a:t>
                      </a:r>
                    </a:p>
                  </a:txBody>
                  <a:tcPr/>
                </a:tc>
                <a:tc>
                  <a:txBody>
                    <a:bodyPr/>
                    <a:lstStyle/>
                    <a:p>
                      <a:r>
                        <a:rPr lang="en-US" dirty="0"/>
                        <a:t>Synthesize and explain all requirements</a:t>
                      </a:r>
                    </a:p>
                  </a:txBody>
                  <a:tcPr/>
                </a:tc>
                <a:extLst>
                  <a:ext uri="{0D108BD9-81ED-4DB2-BD59-A6C34878D82A}">
                    <a16:rowId xmlns:a16="http://schemas.microsoft.com/office/drawing/2014/main" val="1052961261"/>
                  </a:ext>
                </a:extLst>
              </a:tr>
              <a:tr h="459159">
                <a:tc>
                  <a:txBody>
                    <a:bodyPr/>
                    <a:lstStyle/>
                    <a:p>
                      <a:r>
                        <a:rPr lang="en-US" b="1" dirty="0"/>
                        <a:t>Legally Enforceable</a:t>
                      </a:r>
                    </a:p>
                  </a:txBody>
                  <a:tcPr/>
                </a:tc>
                <a:tc>
                  <a:txBody>
                    <a:bodyPr/>
                    <a:lstStyle/>
                    <a:p>
                      <a:r>
                        <a:rPr lang="en-US" dirty="0"/>
                        <a:t>Yes</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extLst>
                  <a:ext uri="{0D108BD9-81ED-4DB2-BD59-A6C34878D82A}">
                    <a16:rowId xmlns:a16="http://schemas.microsoft.com/office/drawing/2014/main" val="1337452127"/>
                  </a:ext>
                </a:extLst>
              </a:tr>
              <a:tr h="792522">
                <a:tc>
                  <a:txBody>
                    <a:bodyPr/>
                    <a:lstStyle/>
                    <a:p>
                      <a:r>
                        <a:rPr lang="en-US" b="1" dirty="0"/>
                        <a:t>Requirements for Adoption</a:t>
                      </a:r>
                    </a:p>
                  </a:txBody>
                  <a:tcPr/>
                </a:tc>
                <a:tc>
                  <a:txBody>
                    <a:bodyPr/>
                    <a:lstStyle/>
                    <a:p>
                      <a:r>
                        <a:rPr lang="en-US" dirty="0"/>
                        <a:t>Set by Indiana Constitution</a:t>
                      </a:r>
                    </a:p>
                  </a:txBody>
                  <a:tcPr/>
                </a:tc>
                <a:tc>
                  <a:txBody>
                    <a:bodyPr/>
                    <a:lstStyle/>
                    <a:p>
                      <a:r>
                        <a:rPr lang="en-US" dirty="0"/>
                        <a:t>Set by Indiana statute</a:t>
                      </a:r>
                    </a:p>
                  </a:txBody>
                  <a:tcPr/>
                </a:tc>
                <a:tc>
                  <a:txBody>
                    <a:bodyPr/>
                    <a:lstStyle/>
                    <a:p>
                      <a:r>
                        <a:rPr lang="en-US" dirty="0"/>
                        <a:t>Set by internal agency policy</a:t>
                      </a:r>
                    </a:p>
                  </a:txBody>
                  <a:tcPr/>
                </a:tc>
                <a:tc>
                  <a:txBody>
                    <a:bodyPr/>
                    <a:lstStyle/>
                    <a:p>
                      <a:r>
                        <a:rPr lang="en-US" dirty="0"/>
                        <a:t>Set by internal agency policy</a:t>
                      </a:r>
                    </a:p>
                  </a:txBody>
                  <a:tcPr/>
                </a:tc>
                <a:extLst>
                  <a:ext uri="{0D108BD9-81ED-4DB2-BD59-A6C34878D82A}">
                    <a16:rowId xmlns:a16="http://schemas.microsoft.com/office/drawing/2014/main" val="3561687862"/>
                  </a:ext>
                </a:extLst>
              </a:tr>
              <a:tr h="459159">
                <a:tc>
                  <a:txBody>
                    <a:bodyPr/>
                    <a:lstStyle/>
                    <a:p>
                      <a:r>
                        <a:rPr lang="en-US" b="1" dirty="0"/>
                        <a:t>Language style</a:t>
                      </a:r>
                    </a:p>
                  </a:txBody>
                  <a:tcPr/>
                </a:tc>
                <a:tc>
                  <a:txBody>
                    <a:bodyPr/>
                    <a:lstStyle/>
                    <a:p>
                      <a:r>
                        <a:rPr lang="en-US" dirty="0"/>
                        <a:t>LSA bill drafting manual</a:t>
                      </a:r>
                    </a:p>
                  </a:txBody>
                  <a:tcPr/>
                </a:tc>
                <a:tc>
                  <a:txBody>
                    <a:bodyPr/>
                    <a:lstStyle/>
                    <a:p>
                      <a:r>
                        <a:rPr lang="en-US" dirty="0"/>
                        <a:t>LSA rule drafting manual </a:t>
                      </a:r>
                    </a:p>
                  </a:txBody>
                  <a:tcPr/>
                </a:tc>
                <a:tc>
                  <a:txBody>
                    <a:bodyPr/>
                    <a:lstStyle/>
                    <a:p>
                      <a:r>
                        <a:rPr lang="en-US" dirty="0"/>
                        <a:t>Typically, legal memo style</a:t>
                      </a:r>
                    </a:p>
                  </a:txBody>
                  <a:tcPr/>
                </a:tc>
                <a:tc>
                  <a:txBody>
                    <a:bodyPr/>
                    <a:lstStyle/>
                    <a:p>
                      <a:r>
                        <a:rPr lang="en-US" dirty="0"/>
                        <a:t>Common language</a:t>
                      </a:r>
                    </a:p>
                  </a:txBody>
                  <a:tcPr/>
                </a:tc>
                <a:extLst>
                  <a:ext uri="{0D108BD9-81ED-4DB2-BD59-A6C34878D82A}">
                    <a16:rowId xmlns:a16="http://schemas.microsoft.com/office/drawing/2014/main" val="751884000"/>
                  </a:ext>
                </a:extLst>
              </a:tr>
              <a:tr h="792522">
                <a:tc>
                  <a:txBody>
                    <a:bodyPr/>
                    <a:lstStyle/>
                    <a:p>
                      <a:r>
                        <a:rPr lang="en-US" b="1" dirty="0"/>
                        <a:t>Comprehensive</a:t>
                      </a:r>
                    </a:p>
                  </a:txBody>
                  <a:tcPr/>
                </a:tc>
                <a:tc>
                  <a:txBody>
                    <a:bodyPr/>
                    <a:lstStyle/>
                    <a:p>
                      <a:r>
                        <a:rPr lang="en-US" dirty="0"/>
                        <a:t>Maybe, agency rules can supplement </a:t>
                      </a:r>
                    </a:p>
                  </a:txBody>
                  <a:tcPr/>
                </a:tc>
                <a:tc>
                  <a:txBody>
                    <a:bodyPr/>
                    <a:lstStyle/>
                    <a:p>
                      <a:r>
                        <a:rPr lang="en-US" dirty="0"/>
                        <a:t>No, does not include statutes</a:t>
                      </a:r>
                    </a:p>
                  </a:txBody>
                  <a:tcPr/>
                </a:tc>
                <a:tc>
                  <a:txBody>
                    <a:bodyPr/>
                    <a:lstStyle/>
                    <a:p>
                      <a:r>
                        <a:rPr lang="en-US" dirty="0"/>
                        <a:t>Usually focused on one issue</a:t>
                      </a:r>
                    </a:p>
                  </a:txBody>
                  <a:tcPr/>
                </a:tc>
                <a:tc>
                  <a:txBody>
                    <a:bodyPr/>
                    <a:lstStyle/>
                    <a:p>
                      <a:r>
                        <a:rPr lang="en-US" dirty="0"/>
                        <a:t>Yes, one-stop summary for public </a:t>
                      </a:r>
                    </a:p>
                  </a:txBody>
                  <a:tcPr/>
                </a:tc>
                <a:extLst>
                  <a:ext uri="{0D108BD9-81ED-4DB2-BD59-A6C34878D82A}">
                    <a16:rowId xmlns:a16="http://schemas.microsoft.com/office/drawing/2014/main" val="724246052"/>
                  </a:ext>
                </a:extLst>
              </a:tr>
            </a:tbl>
          </a:graphicData>
        </a:graphic>
      </p:graphicFrame>
    </p:spTree>
    <p:extLst>
      <p:ext uri="{BB962C8B-B14F-4D97-AF65-F5344CB8AC3E}">
        <p14:creationId xmlns:p14="http://schemas.microsoft.com/office/powerpoint/2010/main" val="2184716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Cost-Benefit Analysis – Overview</a:t>
            </a:r>
          </a:p>
        </p:txBody>
      </p:sp>
      <p:sp>
        <p:nvSpPr>
          <p:cNvPr id="3" name="Content Placeholder 2"/>
          <p:cNvSpPr>
            <a:spLocks noGrp="1"/>
          </p:cNvSpPr>
          <p:nvPr>
            <p:ph idx="1"/>
          </p:nvPr>
        </p:nvSpPr>
        <p:spPr/>
        <p:txBody>
          <a:bodyPr>
            <a:normAutofit/>
          </a:bodyPr>
          <a:lstStyle/>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a:t>
            </a:r>
          </a:p>
          <a:p>
            <a:pPr lvl="2">
              <a:spcAft>
                <a:spcPts val="1200"/>
              </a:spcAf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Document the net impact of a new rule</a:t>
            </a:r>
            <a:b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GOAL</a:t>
            </a:r>
          </a:p>
          <a:p>
            <a:pPr lvl="2">
              <a:spcAft>
                <a:spcPts val="1200"/>
              </a:spcAf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Justify new regulation by demonstrating that benefits exceed costs.</a:t>
            </a:r>
            <a:b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4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FOCUS</a:t>
            </a:r>
          </a:p>
          <a:p>
            <a:pPr lvl="2">
              <a:spcAft>
                <a:spcPts val="1200"/>
              </a:spcAf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Minimizing negative impacts and maximizing benefits of new rule.</a:t>
            </a: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612787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700" b="1" dirty="0">
                <a:solidFill>
                  <a:srgbClr val="FFC000"/>
                </a:solidFill>
                <a:effectLst>
                  <a:outerShdw blurRad="38100" dist="38100" dir="2700000" algn="tl">
                    <a:srgbClr val="000000">
                      <a:alpha val="43137"/>
                    </a:srgbClr>
                  </a:outerShdw>
                </a:effectLst>
                <a:latin typeface="Arial" panose="020B0604020202020204" pitchFamily="34" charset="0"/>
              </a:rPr>
              <a:t>Cost-Benefit Analysis – Statutory Requirements </a:t>
            </a:r>
          </a:p>
        </p:txBody>
      </p:sp>
      <p:sp>
        <p:nvSpPr>
          <p:cNvPr id="3" name="Content Placeholder 2"/>
          <p:cNvSpPr>
            <a:spLocks noGrp="1"/>
          </p:cNvSpPr>
          <p:nvPr>
            <p:ph idx="1"/>
          </p:nvPr>
        </p:nvSpPr>
        <p:spPr>
          <a:xfrm>
            <a:off x="838200" y="1825624"/>
            <a:ext cx="10515600" cy="4892676"/>
          </a:xfrm>
        </p:spPr>
        <p:txBody>
          <a:bodyPr>
            <a:normAutofit/>
          </a:bodyPr>
          <a:lstStyle/>
          <a:p>
            <a:pPr lvl="1">
              <a:spcAft>
                <a:spcPts val="1200"/>
              </a:spcAft>
            </a:pPr>
            <a:r>
              <a:rPr lang="en-US" dirty="0">
                <a:latin typeface="Arial" panose="020B0604020202020204" pitchFamily="34" charset="0"/>
                <a:cs typeface="Arial" panose="020B0604020202020204" pitchFamily="34" charset="0"/>
              </a:rPr>
              <a:t>Minimize the expenses to regulated entities that are required to comply with the rule.  IC 4-22-2-19.5</a:t>
            </a:r>
          </a:p>
          <a:p>
            <a:pPr marL="457200" lvl="1" indent="0">
              <a:spcAft>
                <a:spcPts val="1200"/>
              </a:spcAft>
              <a:buNone/>
            </a:pPr>
            <a:endParaRPr lang="en-US" dirty="0">
              <a:latin typeface="Arial" panose="020B0604020202020204" pitchFamily="34" charset="0"/>
              <a:cs typeface="Arial" panose="020B0604020202020204" pitchFamily="34" charset="0"/>
            </a:endParaRPr>
          </a:p>
          <a:p>
            <a:pPr lvl="1">
              <a:spcAft>
                <a:spcPts val="1200"/>
              </a:spcAft>
            </a:pPr>
            <a:r>
              <a:rPr lang="en-US" dirty="0">
                <a:latin typeface="Arial" panose="020B0604020202020204" pitchFamily="34" charset="0"/>
                <a:cs typeface="Arial" panose="020B0604020202020204" pitchFamily="34" charset="0"/>
              </a:rPr>
              <a:t>Include justification of any requirement or cost that is imposed on a regulated entity under the rule. IC 4-22-2-24</a:t>
            </a:r>
          </a:p>
          <a:p>
            <a:pPr marL="457200" lvl="1" indent="0">
              <a:spcAft>
                <a:spcPts val="1200"/>
              </a:spcAft>
              <a:buNone/>
            </a:pPr>
            <a:endParaRPr lang="en-US" dirty="0">
              <a:latin typeface="Arial" panose="020B0604020202020204" pitchFamily="34" charset="0"/>
              <a:cs typeface="Arial" panose="020B0604020202020204" pitchFamily="34" charset="0"/>
            </a:endParaRPr>
          </a:p>
          <a:p>
            <a:pPr lvl="1">
              <a:spcAft>
                <a:spcPts val="1200"/>
              </a:spcAft>
            </a:pPr>
            <a:r>
              <a:rPr lang="en-US" dirty="0">
                <a:latin typeface="Arial" panose="020B0604020202020204" pitchFamily="34" charset="0"/>
                <a:cs typeface="Arial" panose="020B0604020202020204" pitchFamily="34" charset="0"/>
              </a:rPr>
              <a:t>Include the total estimated economic impact.  IC 4-22-2-28</a:t>
            </a:r>
          </a:p>
          <a:p>
            <a:pPr marL="457200" lvl="1" indent="0">
              <a:spcAft>
                <a:spcPts val="1200"/>
              </a:spcAft>
              <a:buNone/>
            </a:pPr>
            <a:endParaRPr lang="en-US" dirty="0">
              <a:latin typeface="Arial" panose="020B0604020202020204" pitchFamily="34" charset="0"/>
              <a:cs typeface="Arial" panose="020B0604020202020204" pitchFamily="34" charset="0"/>
            </a:endParaRPr>
          </a:p>
          <a:p>
            <a:pPr lvl="1">
              <a:spcAft>
                <a:spcPts val="1200"/>
              </a:spcAft>
            </a:pPr>
            <a:r>
              <a:rPr lang="en-US" dirty="0">
                <a:latin typeface="Arial" panose="020B0604020202020204" pitchFamily="34" charset="0"/>
                <a:cs typeface="Arial" panose="020B0604020202020204" pitchFamily="34" charset="0"/>
              </a:rPr>
              <a:t>Describe any assumptions made and any data used.  IC 4-22-2-28</a:t>
            </a: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spcAft>
                <a:spcPts val="1200"/>
              </a:spcAft>
            </a:pPr>
            <a:endParaRPr lang="en-US"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516900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Cost-Benefit Analysis – Steps</a:t>
            </a:r>
          </a:p>
        </p:txBody>
      </p:sp>
      <p:sp>
        <p:nvSpPr>
          <p:cNvPr id="3" name="Content Placeholder 2"/>
          <p:cNvSpPr>
            <a:spLocks noGrp="1"/>
          </p:cNvSpPr>
          <p:nvPr>
            <p:ph idx="1"/>
          </p:nvPr>
        </p:nvSpPr>
        <p:spPr/>
        <p:txBody>
          <a:bodyPr>
            <a:normAutofit lnSpcReduction="10000"/>
          </a:bodyPr>
          <a:lstStyle/>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1: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Identify each new requirement in proposed rule </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2: </a:t>
            </a:r>
            <a:r>
              <a:rPr kumimoji="0" lang="en-US" sz="22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Identify impacted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parties</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3: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For each new requirement, identify benefits</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4: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For each new requirement, identify the costs</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5:</a:t>
            </a:r>
            <a:r>
              <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Aggregate the total benefits and costs for each requirement and the entire rule</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6: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Explore mitigation options</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7: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Seek input from affected on proposed rules</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033241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OMB Review Overview</a:t>
            </a:r>
          </a:p>
        </p:txBody>
      </p:sp>
      <p:sp>
        <p:nvSpPr>
          <p:cNvPr id="3" name="Content Placeholder 2"/>
          <p:cNvSpPr>
            <a:spLocks noGrp="1"/>
          </p:cNvSpPr>
          <p:nvPr>
            <p:ph idx="1"/>
          </p:nvPr>
        </p:nvSpPr>
        <p:spPr/>
        <p:txBody>
          <a:bodyPr>
            <a:normAutofit/>
          </a:bodyPr>
          <a:lstStyle/>
          <a:p>
            <a:pPr marL="0" indent="0">
              <a:spcAft>
                <a:spcPts val="1200"/>
              </a:spcAft>
              <a:buNone/>
            </a:pPr>
            <a:r>
              <a:rPr lang="en-US" sz="2600" b="1" i="1" dirty="0">
                <a:latin typeface="Arial" panose="020B0604020202020204" pitchFamily="34" charset="0"/>
                <a:cs typeface="Arial" panose="020B0604020202020204" pitchFamily="34" charset="0"/>
              </a:rPr>
              <a:t>Background</a:t>
            </a:r>
          </a:p>
          <a:p>
            <a:pPr lvl="1">
              <a:spcAft>
                <a:spcPts val="1200"/>
              </a:spcAft>
            </a:pPr>
            <a:r>
              <a:rPr lang="en-US" sz="2000" dirty="0">
                <a:latin typeface="Arial" panose="020B0604020202020204" pitchFamily="34" charset="0"/>
                <a:cs typeface="Arial" panose="020B0604020202020204" pitchFamily="34" charset="0"/>
              </a:rPr>
              <a:t>OMB review provided in statute, IC 4-3-22-13 and IC 4-22-2-2</a:t>
            </a:r>
          </a:p>
          <a:p>
            <a:pPr lvl="1">
              <a:spcAft>
                <a:spcPts val="1200"/>
              </a:spcAft>
            </a:pPr>
            <a:r>
              <a:rPr lang="en-US" sz="2000" dirty="0">
                <a:latin typeface="Arial" panose="020B0604020202020204" pitchFamily="34" charset="0"/>
                <a:cs typeface="Arial" panose="020B0604020202020204" pitchFamily="34" charset="0"/>
              </a:rPr>
              <a:t>Prereview established by Executive Order 13-03</a:t>
            </a:r>
          </a:p>
          <a:p>
            <a:pPr lvl="1">
              <a:spcAft>
                <a:spcPts val="1800"/>
              </a:spcAft>
            </a:pPr>
            <a:r>
              <a:rPr lang="en-US" sz="2000" dirty="0">
                <a:latin typeface="Arial" panose="020B0604020202020204" pitchFamily="34" charset="0"/>
                <a:cs typeface="Arial" panose="020B0604020202020204" pitchFamily="34" charset="0"/>
              </a:rPr>
              <a:t>Financial Management Circular #5.1 (1/1/2022) defines OMB review process</a:t>
            </a:r>
          </a:p>
          <a:p>
            <a:pPr marL="0" indent="0">
              <a:spcAft>
                <a:spcPts val="1200"/>
              </a:spcAft>
              <a:buNone/>
            </a:pPr>
            <a:r>
              <a:rPr lang="en-US" sz="2600" b="1" i="1" dirty="0">
                <a:latin typeface="Arial" panose="020B0604020202020204" pitchFamily="34" charset="0"/>
                <a:cs typeface="Arial" panose="020B0604020202020204" pitchFamily="34" charset="0"/>
              </a:rPr>
              <a:t>Purposes</a:t>
            </a:r>
          </a:p>
          <a:p>
            <a:pPr lvl="1">
              <a:spcAft>
                <a:spcPts val="1200"/>
              </a:spcAft>
            </a:pPr>
            <a:r>
              <a:rPr lang="en-US" sz="2000" dirty="0">
                <a:latin typeface="Arial" panose="020B0604020202020204" pitchFamily="34" charset="0"/>
                <a:cs typeface="Arial" panose="020B0604020202020204" pitchFamily="34" charset="0"/>
              </a:rPr>
              <a:t>Coordination between agency, SBA, OMB, and Governor’s Office</a:t>
            </a:r>
          </a:p>
          <a:p>
            <a:pPr lvl="1">
              <a:spcAft>
                <a:spcPts val="1200"/>
              </a:spcAft>
            </a:pPr>
            <a:r>
              <a:rPr lang="en-US" sz="2000" dirty="0">
                <a:latin typeface="Arial" panose="020B0604020202020204" pitchFamily="34" charset="0"/>
                <a:cs typeface="Arial" panose="020B0604020202020204" pitchFamily="34" charset="0"/>
              </a:rPr>
              <a:t>Evaluate whether burdens imposed by regulations are justified; IC 4-3-22-1</a:t>
            </a:r>
          </a:p>
          <a:p>
            <a:pPr lvl="1">
              <a:spcAft>
                <a:spcPts val="1200"/>
              </a:spcAft>
            </a:pPr>
            <a:r>
              <a:rPr lang="en-US" sz="2000" dirty="0">
                <a:latin typeface="Arial" panose="020B0604020202020204" pitchFamily="34" charset="0"/>
                <a:cs typeface="Arial" panose="020B0604020202020204" pitchFamily="34" charset="0"/>
              </a:rPr>
              <a:t>Cost-benefit analysis </a:t>
            </a:r>
          </a:p>
          <a:p>
            <a:pPr marL="457200" lvl="1" indent="0">
              <a:buNone/>
            </a:pPr>
            <a:endParaRPr lang="en-US" dirty="0">
              <a:cs typeface="Arial" panose="020B0604020202020204" pitchFamily="34" charset="0"/>
            </a:endParaRPr>
          </a:p>
          <a:p>
            <a:pPr lvl="1"/>
            <a:endParaRPr lang="en-US" dirty="0">
              <a:cs typeface="Arial" panose="020B0604020202020204" pitchFamily="34" charset="0"/>
            </a:endParaRPr>
          </a:p>
          <a:p>
            <a:pPr lvl="1"/>
            <a:endParaRPr lang="en-US" dirty="0">
              <a:cs typeface="Arial" panose="020B0604020202020204" pitchFamily="34" charset="0"/>
            </a:endParaRPr>
          </a:p>
          <a:p>
            <a:pPr lvl="1"/>
            <a:endParaRPr lang="en-US" dirty="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782200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Identify All New Requirements</a:t>
            </a:r>
          </a:p>
        </p:txBody>
      </p:sp>
      <p:sp>
        <p:nvSpPr>
          <p:cNvPr id="3" name="Content Placeholder 2"/>
          <p:cNvSpPr>
            <a:spLocks noGrp="1"/>
          </p:cNvSpPr>
          <p:nvPr>
            <p:ph idx="1"/>
          </p:nvPr>
        </p:nvSpPr>
        <p:spPr/>
        <p:txBody>
          <a:bodyPr>
            <a:normAutofit lnSpcReduction="10000"/>
          </a:bodyPr>
          <a:lstStyle/>
          <a:p>
            <a:pPr marL="0" indent="0" algn="l">
              <a:buNone/>
            </a:pPr>
            <a:r>
              <a:rPr lang="en-US" sz="2400" b="1" i="1" dirty="0">
                <a:latin typeface="Arial" panose="020B0604020202020204" pitchFamily="34" charset="0"/>
                <a:cs typeface="Arial" panose="020B0604020202020204" pitchFamily="34" charset="0"/>
              </a:rPr>
              <a:t>Step 1: Identify everything in the proposed regulation that is changing from current requirements </a:t>
            </a:r>
            <a:br>
              <a:rPr lang="en-US" sz="2400" b="1" i="1" dirty="0">
                <a:latin typeface="Arial" panose="020B0604020202020204" pitchFamily="34" charset="0"/>
                <a:cs typeface="Arial" panose="020B0604020202020204" pitchFamily="34" charset="0"/>
              </a:rPr>
            </a:br>
            <a:endParaRPr lang="en-US" sz="2400" b="1" i="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Must identify all changes from existing regulation</a:t>
            </a:r>
          </a:p>
          <a:p>
            <a:pPr lvl="1"/>
            <a:r>
              <a:rPr lang="en-US" sz="2000" dirty="0">
                <a:latin typeface="Arial" panose="020B0604020202020204" pitchFamily="34" charset="0"/>
                <a:cs typeface="Arial" panose="020B0604020202020204" pitchFamily="34" charset="0"/>
              </a:rPr>
              <a:t>Biggest reason for delays in OMB review</a:t>
            </a:r>
          </a:p>
          <a:p>
            <a:pPr lvl="1"/>
            <a:r>
              <a:rPr lang="en-US" sz="2000" b="1" u="sng" dirty="0">
                <a:solidFill>
                  <a:srgbClr val="FF0000"/>
                </a:solidFill>
                <a:latin typeface="Arial" panose="020B0604020202020204" pitchFamily="34" charset="0"/>
                <a:cs typeface="Arial" panose="020B0604020202020204" pitchFamily="34" charset="0"/>
              </a:rPr>
              <a:t>Redlines</a:t>
            </a:r>
            <a:r>
              <a:rPr lang="en-US" sz="2000" dirty="0">
                <a:latin typeface="Arial" panose="020B0604020202020204" pitchFamily="34" charset="0"/>
                <a:cs typeface="Arial" panose="020B0604020202020204" pitchFamily="34" charset="0"/>
              </a:rPr>
              <a:t> or another way to track changes </a:t>
            </a:r>
            <a:endParaRPr lang="en-US" sz="2000" b="1" u="sng"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Lists or tables can be very helpful</a:t>
            </a:r>
          </a:p>
          <a:p>
            <a:pPr lvl="1"/>
            <a:endParaRPr lang="en-US" sz="2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Identify any current requirements</a:t>
            </a:r>
          </a:p>
          <a:p>
            <a:pPr lvl="1"/>
            <a:r>
              <a:rPr lang="en-US" sz="2000" dirty="0">
                <a:latin typeface="Arial" panose="020B0604020202020204" pitchFamily="34" charset="0"/>
                <a:cs typeface="Arial" panose="020B0604020202020204" pitchFamily="34" charset="0"/>
              </a:rPr>
              <a:t>Statute, other regulations, federal regulations, court orders, compacts, etc.</a:t>
            </a:r>
          </a:p>
          <a:p>
            <a:pPr lvl="1"/>
            <a:r>
              <a:rPr lang="en-US" sz="2000" dirty="0">
                <a:latin typeface="Arial" panose="020B0604020202020204" pitchFamily="34" charset="0"/>
                <a:cs typeface="Arial" panose="020B0604020202020204" pitchFamily="34" charset="0"/>
              </a:rPr>
              <a:t>Can include in list, table, or annotations</a:t>
            </a:r>
          </a:p>
          <a:p>
            <a:pPr lvl="1"/>
            <a:r>
              <a:rPr lang="en-US" sz="2000" dirty="0">
                <a:latin typeface="Arial" panose="020B0604020202020204" pitchFamily="34" charset="0"/>
                <a:cs typeface="Arial" panose="020B0604020202020204" pitchFamily="34" charset="0"/>
              </a:rPr>
              <a:t>Excluded from cost-benefit analysis of the rule</a:t>
            </a: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780430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Is Impacted by Changes?</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2: Identify impacted parties</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Serves as the multiplier for costs / benefits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Consider impact on all persons affected by the rule (not just regulated persons)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 exclude parties already in compliance from cost-benefit analysis</a:t>
            </a:r>
          </a:p>
          <a:p>
            <a:pPr marL="914400" marR="0" lvl="2" indent="0" algn="l" defTabSz="914400" rtl="0" eaLnBrk="1" fontAlgn="auto" latinLnBrk="0" hangingPunct="1">
              <a:lnSpc>
                <a:spcPct val="90000"/>
              </a:lnSpc>
              <a:spcBef>
                <a:spcPts val="500"/>
              </a:spcBef>
              <a:spcAft>
                <a:spcPts val="1200"/>
              </a:spcAft>
              <a:buClrTx/>
              <a:buSzTx/>
              <a:buNone/>
              <a:tabLst/>
              <a:defRPr/>
            </a:pPr>
            <a:endPar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 determine from variety of sources</a:t>
            </a:r>
          </a:p>
          <a:p>
            <a:pPr lvl="2">
              <a:spcAft>
                <a:spcPts val="1200"/>
              </a:spcAf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Agency records	</a:t>
            </a:r>
            <a:r>
              <a:rPr lang="en-US" sz="1700" dirty="0">
                <a:solidFill>
                  <a:prstClr val="black"/>
                </a:solidFill>
                <a:latin typeface="Arial" panose="020B0604020202020204" pitchFamily="34" charset="0"/>
                <a:cs typeface="Arial" panose="020B0604020202020204" pitchFamily="34" charset="0"/>
              </a:rPr>
              <a:t>	Calculations 		Research</a:t>
            </a:r>
          </a:p>
          <a:p>
            <a:pPr lvl="2">
              <a:spcAft>
                <a:spcPts val="1200"/>
              </a:spcAft>
              <a:defRPr/>
            </a:pPr>
            <a:r>
              <a:rPr lang="en-US" sz="1700" dirty="0">
                <a:solidFill>
                  <a:prstClr val="black"/>
                </a:solidFill>
                <a:latin typeface="Arial" panose="020B0604020202020204" pitchFamily="34" charset="0"/>
                <a:cs typeface="Arial" panose="020B0604020202020204" pitchFamily="34" charset="0"/>
              </a:rPr>
              <a:t>Estimates		Surveys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72934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1 – Impacted Parties</a:t>
            </a:r>
          </a:p>
        </p:txBody>
      </p:sp>
      <p:sp>
        <p:nvSpPr>
          <p:cNvPr id="3" name="Content Placeholder 2"/>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Identify Number of Impacted Parties</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Sometimes you know</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PLA</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There are 60,993 beauty culture professionals, 8217 beauty culture salons, 99 beauty culture schools, and 498 tanning facilities holding active licenses in the State of Indiana.</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Sometimes you can calculate</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Board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Total number of small businesses in Indiana who would be potentially impacted by the requirement for using new packaging materials is estimated to be 170 producer packers. This number was determined by the total of 540 small egg businesses minus 355 registered farm market retailers who would be exempt under the proposed rule. We then removed the 15 small wholesalers who are not packing their own eggs and would not have a direct cost associated with purchasing new packaging materials.</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965582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2 – Impacted Parties</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Identify Number of Impacted Parties</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Sometimes you can estimate</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IDHS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It is estimated that this proposed rule will affect somewhere around 14,068 homes per year. This is the number of homes believed to be constructed each year in Indiana, based off building permit data obtained from the United States Census Bureau.</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Of the 54 Indiana counties responding to a survey, 50 local health departments reported that in 2020 there were a total of 4954 septic permits issued, or an average of 99.1 per local health department, and in 2021, 49 local health departments reported that there were a total of 4885 septic permits issued, representing an average of 99.5 permits per county.  These were the years that the impact of COVID was most significant, and the number of permits issued may not be representative of past or future years.  If this average of 99.5 permits were extended to all 92 counties in Indiana, that would give an approximate number of 9154 residential septic permits issued each year.</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587854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Benefits:  Answer the “Why”</a:t>
            </a:r>
          </a:p>
        </p:txBody>
      </p:sp>
      <p:sp>
        <p:nvSpPr>
          <p:cNvPr id="3" name="Content Placeholder 2"/>
          <p:cNvSpPr>
            <a:spLocks noGrp="1"/>
          </p:cNvSpPr>
          <p:nvPr>
            <p:ph idx="1"/>
          </p:nvPr>
        </p:nvSpPr>
        <p:spPr/>
        <p:txBody>
          <a:bodyPr>
            <a:normAutofit fontScale="92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4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3: Identify benefits for each change</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is the benefit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it’s the reason you are doing the rule</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Benefits are positive externalities of the rule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Who gets the benefits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usually someone other than the group regulated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Benefit is usually the value in solving the problem</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calculate benefits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same way you calculate costs, BUT …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Often benefits are less certain </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 be more intangible and less concrete than costs</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Usually require assumptions and estimates</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Look to research studies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value of human life, quality adjusted life years)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999860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700" b="1" dirty="0">
                <a:solidFill>
                  <a:srgbClr val="FFC000"/>
                </a:solidFill>
                <a:effectLst>
                  <a:outerShdw blurRad="38100" dist="38100" dir="2700000" algn="tl">
                    <a:srgbClr val="000000">
                      <a:alpha val="43137"/>
                    </a:srgbClr>
                  </a:outerShdw>
                </a:effectLst>
                <a:latin typeface="Arial" panose="020B0604020202020204" pitchFamily="34" charset="0"/>
              </a:rPr>
              <a:t>Benefits:  Source of Motivation</a:t>
            </a:r>
          </a:p>
        </p:txBody>
      </p:sp>
      <p:sp>
        <p:nvSpPr>
          <p:cNvPr id="3" name="Content Placeholder 2"/>
          <p:cNvSpPr>
            <a:spLocks noGrp="1"/>
          </p:cNvSpPr>
          <p:nvPr>
            <p:ph idx="1"/>
          </p:nvPr>
        </p:nvSpPr>
        <p:spPr>
          <a:xfrm>
            <a:off x="838200" y="1825624"/>
            <a:ext cx="10515600" cy="4892676"/>
          </a:xfrm>
        </p:spPr>
        <p:txBody>
          <a:bodyPr>
            <a:normAutofit fontScale="92500" lnSpcReduction="10000"/>
          </a:bodyPr>
          <a:lstStyle/>
          <a:p>
            <a:pPr marL="0" indent="0">
              <a:spcAft>
                <a:spcPts val="1200"/>
              </a:spcAft>
              <a:buNone/>
            </a:pPr>
            <a:r>
              <a:rPr lang="en-US" sz="2600" b="1" i="1" dirty="0">
                <a:latin typeface="Arial" panose="020B0604020202020204" pitchFamily="34" charset="0"/>
                <a:cs typeface="Arial" panose="020B0604020202020204" pitchFamily="34" charset="0"/>
              </a:rPr>
              <a:t>How did this problem come to your attention?</a:t>
            </a:r>
          </a:p>
          <a:p>
            <a:pPr lvl="1">
              <a:spcAft>
                <a:spcPts val="1200"/>
              </a:spcAft>
            </a:pPr>
            <a:r>
              <a:rPr lang="en-US" sz="2000" dirty="0">
                <a:latin typeface="Arial" panose="020B0604020202020204" pitchFamily="34" charset="0"/>
                <a:cs typeface="Arial" panose="020B0604020202020204" pitchFamily="34" charset="0"/>
              </a:rPr>
              <a:t>Inspection records</a:t>
            </a:r>
          </a:p>
          <a:p>
            <a:pPr lvl="1">
              <a:spcAft>
                <a:spcPts val="1200"/>
              </a:spcAft>
            </a:pPr>
            <a:r>
              <a:rPr lang="en-US" sz="2000" dirty="0">
                <a:latin typeface="Arial" panose="020B0604020202020204" pitchFamily="34" charset="0"/>
                <a:cs typeface="Arial" panose="020B0604020202020204" pitchFamily="34" charset="0"/>
              </a:rPr>
              <a:t>Enforcement proceedings</a:t>
            </a:r>
          </a:p>
          <a:p>
            <a:pPr lvl="1">
              <a:spcAft>
                <a:spcPts val="1200"/>
              </a:spcAft>
            </a:pPr>
            <a:r>
              <a:rPr lang="en-US" sz="2000" dirty="0">
                <a:latin typeface="Arial" panose="020B0604020202020204" pitchFamily="34" charset="0"/>
                <a:cs typeface="Arial" panose="020B0604020202020204" pitchFamily="34" charset="0"/>
              </a:rPr>
              <a:t>Implementation experience</a:t>
            </a:r>
          </a:p>
          <a:p>
            <a:pPr lvl="1">
              <a:spcAft>
                <a:spcPts val="1200"/>
              </a:spcAft>
            </a:pPr>
            <a:r>
              <a:rPr lang="en-US" sz="2000" dirty="0">
                <a:latin typeface="Arial" panose="020B0604020202020204" pitchFamily="34" charset="0"/>
                <a:cs typeface="Arial" panose="020B0604020202020204" pitchFamily="34" charset="0"/>
              </a:rPr>
              <a:t>Consumer complaints</a:t>
            </a:r>
          </a:p>
          <a:p>
            <a:pPr lvl="1">
              <a:spcAft>
                <a:spcPts val="1200"/>
              </a:spcAft>
            </a:pPr>
            <a:r>
              <a:rPr lang="en-US" sz="2000" dirty="0">
                <a:latin typeface="Arial" panose="020B0604020202020204" pitchFamily="34" charset="0"/>
                <a:cs typeface="Arial" panose="020B0604020202020204" pitchFamily="34" charset="0"/>
              </a:rPr>
              <a:t>Lawsuits</a:t>
            </a:r>
          </a:p>
          <a:p>
            <a:pPr lvl="1">
              <a:spcAft>
                <a:spcPts val="1200"/>
              </a:spcAft>
            </a:pPr>
            <a:r>
              <a:rPr lang="en-US" sz="2000" dirty="0">
                <a:latin typeface="Arial" panose="020B0604020202020204" pitchFamily="34" charset="0"/>
                <a:cs typeface="Arial" panose="020B0604020202020204" pitchFamily="34" charset="0"/>
              </a:rPr>
              <a:t>Consent decrees</a:t>
            </a:r>
          </a:p>
          <a:p>
            <a:pPr lvl="1">
              <a:spcAft>
                <a:spcPts val="1200"/>
              </a:spcAft>
            </a:pPr>
            <a:r>
              <a:rPr lang="en-US" sz="2000" dirty="0">
                <a:latin typeface="Arial" panose="020B0604020202020204" pitchFamily="34" charset="0"/>
                <a:cs typeface="Arial" panose="020B0604020202020204" pitchFamily="34" charset="0"/>
              </a:rPr>
              <a:t>Federal requirements</a:t>
            </a:r>
          </a:p>
          <a:p>
            <a:pPr lvl="1">
              <a:spcAft>
                <a:spcPts val="1200"/>
              </a:spcAft>
            </a:pPr>
            <a:r>
              <a:rPr lang="en-US" sz="2000" dirty="0">
                <a:latin typeface="Arial" panose="020B0604020202020204" pitchFamily="34" charset="0"/>
                <a:cs typeface="Arial" panose="020B0604020202020204" pitchFamily="34" charset="0"/>
              </a:rPr>
              <a:t>Research studies</a:t>
            </a:r>
          </a:p>
          <a:p>
            <a:pPr lvl="1">
              <a:spcAft>
                <a:spcPts val="1200"/>
              </a:spcAft>
            </a:pPr>
            <a:r>
              <a:rPr lang="en-US" sz="2000" dirty="0">
                <a:latin typeface="Arial" panose="020B0604020202020204" pitchFamily="34" charset="0"/>
                <a:cs typeface="Arial" panose="020B0604020202020204" pitchFamily="34" charset="0"/>
              </a:rPr>
              <a:t>Experience of other states or jurisdictions</a:t>
            </a:r>
            <a:br>
              <a:rPr lang="en-US" sz="1800"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spcAft>
                <a:spcPts val="1200"/>
              </a:spcAft>
            </a:pPr>
            <a:endParaRPr lang="en-US"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8968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Benefits: Motivation Examples </a:t>
            </a:r>
          </a:p>
        </p:txBody>
      </p:sp>
      <p:sp>
        <p:nvSpPr>
          <p:cNvPr id="3" name="Content Placeholder 2"/>
          <p:cNvSpPr>
            <a:spLocks noGrp="1"/>
          </p:cNvSpPr>
          <p:nvPr>
            <p:ph idx="1"/>
          </p:nvPr>
        </p:nvSpPr>
        <p:spPr/>
        <p:txBody>
          <a:bodyPr>
            <a:normAutofit fontScale="92500" lnSpcReduction="10000"/>
          </a:bodyPr>
          <a:lstStyle/>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Individuals with a confirmed elevated blood lead level of 5 µg/dL and above can expect increased healthcare costs and a loss in lifetime earnings.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Board</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According to a CDC report, there were 8 cases of Salmonella in Indiana that were attributed to back yard poultry flocks.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IURC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NiSource, the parent company of Columbia Gas of Massachusetts, said restoration and payment of claims related to the Merrimack Valley gas disaster could cost greater than $1 billion for that one incident. Even one smaller incident with fatalities can easily exceed tens of millions of dollars.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Persons impacted by military deployment unable to provide the necessary documentation or retake the examination within a specified amount of time. </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Insurance</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 proposed rule is based upon Model #787 and must be adopted in each state in order for that state to maintain its accreditation with the NAIC. States failing to maintain NAIC accreditation will subject domestic insurers to financial examinations from each of the other NAIC-accredited jurisdictions. </a:t>
            </a: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7959351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Costs:  Answer what it takes</a:t>
            </a:r>
          </a:p>
        </p:txBody>
      </p:sp>
      <p:sp>
        <p:nvSpPr>
          <p:cNvPr id="3" name="Content Placeholder 2"/>
          <p:cNvSpPr>
            <a:spLocks noGrp="1"/>
          </p:cNvSpPr>
          <p:nvPr>
            <p:ph idx="1"/>
          </p:nvPr>
        </p:nvSpPr>
        <p:spPr/>
        <p:txBody>
          <a:bodyPr>
            <a:normAutofit fontScale="77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4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4: Identify costs associated with each change</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is the cost </a:t>
            </a: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it’s the burden of complying with the rule</a:t>
            </a: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Costs are negative externalities of the rule</a:t>
            </a:r>
          </a:p>
          <a:p>
            <a:pPr marL="685800" marR="0" lvl="1" indent="-228600" algn="l" defTabSz="914400" rtl="0" eaLnBrk="1" fontAlgn="auto" latinLnBrk="0" hangingPunct="1">
              <a:lnSpc>
                <a:spcPct val="120000"/>
              </a:lnSpc>
              <a:spcBef>
                <a:spcPts val="500"/>
              </a:spcBef>
              <a:spcAft>
                <a:spcPts val="1200"/>
              </a:spcAft>
              <a:buClrTx/>
              <a:buSzTx/>
              <a:buFont typeface="Arial" panose="020B0604020202020204" pitchFamily="34" charset="0"/>
              <a:buChar char="•"/>
              <a:tabLs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Who bears the costs </a:t>
            </a: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the parties regulated by the rule (and potential others who are indirectly affected)  </a:t>
            </a: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Anyone who must change their behavior to interact with the regulated party</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calculate costs </a:t>
            </a: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same way you calculate benefits, BUT … </a:t>
            </a: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Often costs are more certain and ascertainable  </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 be more tangible and concrete than benefits</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May require assumptions and estimates, but scope of impact should be mostly evident from rule</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Look to surveys of regulated parties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what would it take to comply)</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Exclude impacts and costs of existing compliance</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4007228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1 – Existing Compliance</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Existing Compliance Reduces Cost Imposed by Regulation</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Using Enforcement Records</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State Chemist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There are currently approximately 300 regulated and potentially impacted government entities in Indiana. These government entities are broken down roughly as 75% (225) local, 23% (69) state, and 2% (6) federal. Based on routine government facility inspections by OISC, it is estimated that at least 80% of these government entities already have application recordkeeping systems in place.</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IDHS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IDHS employs EMS District Managers who are responsible for 2-3 IDHS districts and would handle EMS organizations in roughly 20 Indiana counties.   The District Manager interacts frequently with the EMS providers in their districts and also will do organization visits or official audits.   All new ambulances are inspected, so every time a new ambulance is put into service the District Manager will be on site.    This is how they interact and discover the equipment and resources that are being used.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219377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2 – Existing Compliance</a:t>
            </a:r>
          </a:p>
        </p:txBody>
      </p:sp>
      <p:sp>
        <p:nvSpPr>
          <p:cNvPr id="3" name="Content Placeholder 2"/>
          <p:cNvSpPr>
            <a:spLocks noGrp="1"/>
          </p:cNvSpPr>
          <p:nvPr>
            <p:ph idx="1"/>
          </p:nvPr>
        </p:nvSpPr>
        <p:spPr/>
        <p:txBody>
          <a:bodyPr>
            <a:normAutofit/>
          </a:bodyPr>
          <a:lstStyle/>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Using Surveys</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DOC</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 fiscal impact toolkit was developed to measure a detention facility’s current level of compliance with the new standards, and if noncompliant, the extent of any fiscal impact to achieve compliance.  All nineteen (19) juvenile detention facilities were provided the fiscal impact toolkit; of those, twelve (12) of the detention facilities completed the toolkit.  A potential fiscal impact was reported for a total of nine (9) standards.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Using Surveys plus internet research</a:t>
            </a:r>
          </a:p>
          <a:p>
            <a:pPr lvl="2">
              <a:spcAft>
                <a:spcPts val="1200"/>
              </a:spcAf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BMV</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BMV has conducted a survey of all licensed driver education schools to determine how many vehicles this amendment would impact. Of the 80 schools that responded, five vehicles total were reported to not already have this safety feature in place. Assuming a replacement cost of $13.99 for the mirror (determined via internet research), the anticipated cost to all licensed entities is approximately $70.</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082369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effectLst>
                  <a:outerShdw blurRad="38100" dist="38100" dir="2700000" algn="tl">
                    <a:srgbClr val="000000">
                      <a:alpha val="43137"/>
                    </a:srgbClr>
                  </a:outerShdw>
                </a:effectLst>
                <a:latin typeface="Arial" panose="020B0604020202020204" pitchFamily="34" charset="0"/>
              </a:rPr>
              <a:t>Scope of OMB Review</a:t>
            </a:r>
          </a:p>
        </p:txBody>
      </p:sp>
      <p:sp>
        <p:nvSpPr>
          <p:cNvPr id="3" name="Content Placeholder 2"/>
          <p:cNvSpPr>
            <a:spLocks noGrp="1"/>
          </p:cNvSpPr>
          <p:nvPr>
            <p:ph idx="1"/>
          </p:nvPr>
        </p:nvSpPr>
        <p:spPr>
          <a:xfrm>
            <a:off x="838200" y="1980604"/>
            <a:ext cx="10515600" cy="4913890"/>
          </a:xfrm>
        </p:spPr>
        <p:txBody>
          <a:bodyPr>
            <a:normAutofit fontScale="92500" lnSpcReduction="10000"/>
          </a:bodyPr>
          <a:lstStyle/>
          <a:p>
            <a:pPr lvl="1">
              <a:spcAft>
                <a:spcPts val="600"/>
              </a:spcAft>
            </a:pPr>
            <a:r>
              <a:rPr lang="en-US" dirty="0">
                <a:latin typeface="Arial" panose="020B0604020202020204" pitchFamily="34" charset="0"/>
                <a:cs typeface="Arial" panose="020B0604020202020204" pitchFamily="34" charset="0"/>
              </a:rPr>
              <a:t>Applies to ALL executive branch “agencies” (as defined by IC 4-22-2-3(a))</a:t>
            </a:r>
          </a:p>
          <a:p>
            <a:pPr lvl="2">
              <a:spcAft>
                <a:spcPts val="1200"/>
              </a:spcAft>
              <a:buFont typeface="Arial" panose="020B0604020202020204" pitchFamily="34" charset="0"/>
              <a:buChar char="-"/>
            </a:pPr>
            <a:r>
              <a:rPr lang="en-US" sz="1800" dirty="0">
                <a:latin typeface="Arial" panose="020B0604020202020204" pitchFamily="34" charset="0"/>
                <a:cs typeface="Arial" panose="020B0604020202020204" pitchFamily="34" charset="0"/>
              </a:rPr>
              <a:t>“any officer, board, commission, department, division, bureau, committee, or other governmental entity exercising any of the executive (including the administrative) powers of state government</a:t>
            </a:r>
            <a:r>
              <a:rPr lang="en-US" sz="1600" dirty="0">
                <a:latin typeface="Arial" panose="020B0604020202020204" pitchFamily="34" charset="0"/>
                <a:cs typeface="Arial" panose="020B0604020202020204" pitchFamily="34" charset="0"/>
              </a:rPr>
              <a:t>”</a:t>
            </a:r>
          </a:p>
          <a:p>
            <a:pPr lvl="1">
              <a:spcAft>
                <a:spcPts val="600"/>
              </a:spcAft>
            </a:pPr>
            <a:r>
              <a:rPr lang="en-US" dirty="0">
                <a:latin typeface="Arial" panose="020B0604020202020204" pitchFamily="34" charset="0"/>
                <a:cs typeface="Arial" panose="020B0604020202020204" pitchFamily="34" charset="0"/>
              </a:rPr>
              <a:t>Does NOT APPLY to separately elected statewide offices</a:t>
            </a:r>
          </a:p>
          <a:p>
            <a:pPr lvl="2">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Attorney General</a:t>
            </a:r>
          </a:p>
          <a:p>
            <a:pPr lvl="2">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Secretary of State</a:t>
            </a:r>
          </a:p>
          <a:p>
            <a:pPr lvl="2">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Auditor of State</a:t>
            </a:r>
          </a:p>
          <a:p>
            <a:pPr lvl="2">
              <a:spcAft>
                <a:spcPts val="1200"/>
              </a:spcAft>
              <a:buFont typeface="Arial" panose="020B0604020202020204" pitchFamily="34" charset="0"/>
              <a:buChar char="-"/>
            </a:pPr>
            <a:r>
              <a:rPr lang="en-US" sz="1800" dirty="0">
                <a:latin typeface="Arial" panose="020B0604020202020204" pitchFamily="34" charset="0"/>
                <a:cs typeface="Arial" panose="020B0604020202020204" pitchFamily="34" charset="0"/>
              </a:rPr>
              <a:t>Treasurer of State</a:t>
            </a:r>
          </a:p>
          <a:p>
            <a:pPr lvl="1">
              <a:spcAft>
                <a:spcPts val="1200"/>
              </a:spcAft>
            </a:pPr>
            <a:r>
              <a:rPr lang="en-US" dirty="0">
                <a:latin typeface="Arial" panose="020B0604020202020204" pitchFamily="34" charset="0"/>
                <a:cs typeface="Arial" panose="020B0604020202020204" pitchFamily="34" charset="0"/>
              </a:rPr>
              <a:t>Does NOT APPLY to judicial or legislative branches</a:t>
            </a:r>
          </a:p>
          <a:p>
            <a:pPr lvl="1">
              <a:spcAft>
                <a:spcPts val="1200"/>
              </a:spcAft>
            </a:pPr>
            <a:r>
              <a:rPr lang="en-US" dirty="0">
                <a:latin typeface="Arial" panose="020B0604020202020204" pitchFamily="34" charset="0"/>
                <a:cs typeface="Arial" panose="020B0604020202020204" pitchFamily="34" charset="0"/>
              </a:rPr>
              <a:t>Does NOT APPLY to re-adoptions of expired rules</a:t>
            </a:r>
          </a:p>
          <a:p>
            <a:pPr lvl="1">
              <a:spcAft>
                <a:spcPts val="1200"/>
              </a:spcAft>
            </a:pPr>
            <a:r>
              <a:rPr lang="en-US" dirty="0">
                <a:latin typeface="Arial" panose="020B0604020202020204" pitchFamily="34" charset="0"/>
                <a:cs typeface="Arial" panose="020B0604020202020204" pitchFamily="34" charset="0"/>
              </a:rPr>
              <a:t>Does NOT APPLY to emergency rules</a:t>
            </a: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1731571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Add It All Up</a:t>
            </a:r>
          </a:p>
        </p:txBody>
      </p:sp>
      <p:sp>
        <p:nvSpPr>
          <p:cNvPr id="3" name="Content Placeholder 2"/>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5: Tally costs and benefits for each new requirement </a:t>
            </a:r>
            <a:r>
              <a:rPr kumimoji="0" lang="en-US" sz="2600" b="1" i="1"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and</a:t>
            </a: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aggregate for the entire rule</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For each new requirement, sum the benefits and costs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Multiply average costs / benefits by number of impacted parties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Exclude parties already in compliance from cost-benefit analysis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Evaluate the net benefit for each requirement separately</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Benefits from one requirement cannot offset costs of another</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Aggregate the calculation for each requirement to determine the total net benefit of rule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Consider using a table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3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000530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Tallying Costs</a:t>
            </a:r>
          </a:p>
        </p:txBody>
      </p:sp>
      <p:sp>
        <p:nvSpPr>
          <p:cNvPr id="3" name="Content Placeholder 2"/>
          <p:cNvSpPr>
            <a:spLocks noGrp="1"/>
          </p:cNvSpPr>
          <p:nvPr>
            <p:ph idx="1"/>
          </p:nvPr>
        </p:nvSpPr>
        <p:spPr/>
        <p:txBody>
          <a:bodyPr>
            <a:normAutofit/>
          </a:bodyPr>
          <a:lstStyle/>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Number of impacted parties x Cost imposed – Existing compliance</a:t>
            </a:r>
          </a:p>
          <a:p>
            <a:pPr lvl="2">
              <a:spcAft>
                <a:spcPts val="1200"/>
              </a:spcAf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PLA</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Dry needling courses are typically three days and include 27 to 29 hours of instruction.  The estimated cost for a Physical Therapist to take two courses is $1,300 to $2,000, not including travel or lodging.   Based on a survey that was sent to over 40 leaders of hospital physical therapy departments and physical therapy private practices across the state, approximately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239 licensed Physical Therapist have already completed 1 dry needling course </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and approximately 76 license Physical Therapist have completed 2 or more dry needling courses.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 estimated cost for a Physical Therapist who has already taken one course would be $600 to $1,000</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not including travel or lodging, and Physical Therapists who have already completed 2 or more dry needling courses may not require any additional training.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 total estimated cost for existing Physical Therapists who have taken at least one dry needling course to meet the new standard is $239,000</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8326449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 1 – Weighing Costs and Benefits</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Quantify the overall benefits of the regulation</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Individuals with a confirmed elevated blood lead level of 5 µg/dL and above can expect increased healthcare costs and a loss in lifetime earnings.  A Columbia Law School review of one cohort of 1- and 2-year-olds in Texas in 2014 estimated that the per child societal costs of children with blood lead levels more than 5 µg/dL was $10,813.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This includes costs associated with immediate medical intervention, lead related ADHD, parental time-off work, special education costs, and lost earning potential</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It does not include pain and suffering, future-related adult medical expenses, or criminal justice costs. In Indiana, using the same conservative assumed per-child savings,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Hoosiers would see avoided costs of $20.9M in for those children above 5 µg/dL in year one</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7828869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 1 – Weighing Costs and Benefits</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Quantify the overall costs of the regulation</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 Indiana Department of Health expects the reduction in the EBLL threshold to cost $6,599,894 in year one and $10,225,222 in year two. Costs will grow in years 3-5 with the additional children tested under universal screening, but will taper down in years 6-10 as the state moves to a targeted screening strategy. In total, this rule change, coupled with the new universal screening legislation,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will cost $119,421,978 over a ten-year period</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37165343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 2 – Weighing Costs and Benefits</a:t>
            </a:r>
          </a:p>
        </p:txBody>
      </p:sp>
      <p:sp>
        <p:nvSpPr>
          <p:cNvPr id="3" name="Content Placeholder 2"/>
          <p:cNvSpPr>
            <a:spLocks noGrp="1"/>
          </p:cNvSpPr>
          <p:nvPr>
            <p:ph idx="1"/>
          </p:nvPr>
        </p:nvSpPr>
        <p:spPr/>
        <p:txBody>
          <a:bodyPr>
            <a:normAutofit fontScale="92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Quantify the Overall Benefits of the Regulation</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lvl="1" indent="0">
              <a:spcAft>
                <a:spcPts val="1200"/>
              </a:spcAft>
              <a:buNone/>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Board</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lvl="1">
              <a:spcAft>
                <a:spcPts val="1200"/>
              </a:spcAf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Consumer safety</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majority of our 170 businesses who may reuse egg cartons are from small back yard flocks of 250 birds or less. According to a report from the Centers for Disease Control, there were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8 cases of Salmonella in Indiana that were attributed to back yard poultry flocks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Nationally, 2017 saw the largest increase in the incidence of Salmonella in humans as a result of live poultry.</a:t>
            </a:r>
          </a:p>
          <a:p>
            <a:pPr lvl="1">
              <a:spcAft>
                <a:spcPts val="1200"/>
              </a:spcAf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Product traceability</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When egg cartons are reused there is an increased probability that the trace back information required on every egg carton can be incorrect or conflicting when multiple sets of information are present.</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the event of a food borne illness contributed to egg consumption occurs, the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accurate and rapid trace back to the origin is vita</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 Using only new cartons at retail will alleviate the potential to trace back to multiple origins and save significant resources.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7141208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 2 – Weighing Costs and Benefits</a:t>
            </a:r>
          </a:p>
        </p:txBody>
      </p:sp>
      <p:sp>
        <p:nvSpPr>
          <p:cNvPr id="3" name="Content Placeholder 2"/>
          <p:cNvSpPr>
            <a:spLocks noGrp="1"/>
          </p:cNvSpPr>
          <p:nvPr>
            <p:ph idx="1"/>
          </p:nvPr>
        </p:nvSpPr>
        <p:spPr>
          <a:xfrm>
            <a:off x="838200" y="1825624"/>
            <a:ext cx="10515600" cy="4532645"/>
          </a:xfrm>
        </p:spPr>
        <p:txBody>
          <a:bodyPr>
            <a:normAutofit fontScale="62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31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Quantify the Overall Costs of the Regulation</a:t>
            </a:r>
            <a:endParaRPr kumimoji="0" lang="en-US" sz="3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lvl="1" indent="0">
              <a:spcAft>
                <a:spcPts val="1200"/>
              </a:spcAft>
              <a:buNone/>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Board</a:t>
            </a:r>
            <a:r>
              <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lvl="1">
              <a:spcAft>
                <a:spcPts val="1200"/>
              </a:spcAf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 of March 31, 2018, we have 139 registrants in this classification.</a:t>
            </a:r>
          </a:p>
          <a:p>
            <a:pPr lvl="1">
              <a:lnSpc>
                <a:spcPct val="120000"/>
              </a:lnSpc>
              <a:spcAft>
                <a:spcPts val="1200"/>
              </a:spcAf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Each of these registrants is required to report the volume of eggs they distribute. This information indicates that, on average, this group of producer retailers is distributing approximately 145,000 dozen eggs per year.</a:t>
            </a:r>
          </a:p>
          <a:p>
            <a:pPr lvl="1">
              <a:spcAft>
                <a:spcPts val="1200"/>
              </a:spcAf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Assumptions for calculating annual impact:</a:t>
            </a:r>
          </a:p>
          <a:p>
            <a:pPr lvl="2">
              <a:spcAft>
                <a:spcPts val="1200"/>
              </a:spcAf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All eggs are marketed in 1 dozen egg cartons</a:t>
            </a:r>
          </a:p>
          <a:p>
            <a:pPr lvl="2">
              <a:spcAft>
                <a:spcPts val="1200"/>
              </a:spcAf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New egg carton cost was calculated from an average of 3 on-line suppliers</a:t>
            </a:r>
          </a:p>
          <a:p>
            <a:pPr lvl="2">
              <a:spcAft>
                <a:spcPts val="1200"/>
              </a:spcAf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cartons are foam material, purchased in 100 carton packages</a:t>
            </a:r>
          </a:p>
          <a:p>
            <a:pPr lvl="1">
              <a:spcAft>
                <a:spcPts val="1200"/>
              </a:spcAf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average price per carton = $.42.</a:t>
            </a:r>
          </a:p>
          <a:p>
            <a:pPr lvl="1">
              <a:lnSpc>
                <a:spcPct val="120000"/>
              </a:lnSpc>
              <a:spcAft>
                <a:spcPts val="1200"/>
              </a:spcAf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145,000 dozen distributed by small businesses with a carton cost of $.42 would result in a total annual economic impact of $60,900 in increased cost, if all eggs were currently being marketed in used cartons. </a:t>
            </a:r>
            <a:r>
              <a:rPr kumimoji="0" lang="en-US" sz="21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Average annual per business cost is calculated to be $438.13. Range</a:t>
            </a: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from ($0 - $2500 (all eggs retailed from a 250-bird flock)).</a:t>
            </a:r>
            <a:endParaRPr kumimoji="0" lang="en-US" sz="2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4009305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Summarizing Net Benefits</a:t>
            </a:r>
          </a:p>
        </p:txBody>
      </p:sp>
      <p:sp>
        <p:nvSpPr>
          <p:cNvPr id="3" name="Content Placeholder 2"/>
          <p:cNvSpPr>
            <a:spLocks noGrp="1"/>
          </p:cNvSpPr>
          <p:nvPr>
            <p:ph idx="1"/>
          </p:nvPr>
        </p:nvSpPr>
        <p:spPr>
          <a:xfrm>
            <a:off x="838200" y="1825625"/>
            <a:ext cx="10515600" cy="657691"/>
          </a:xfrm>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4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Tables Can Be Helpful to Summarize</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graphicFrame>
        <p:nvGraphicFramePr>
          <p:cNvPr id="5" name="Table 4">
            <a:extLst>
              <a:ext uri="{FF2B5EF4-FFF2-40B4-BE49-F238E27FC236}">
                <a16:creationId xmlns:a16="http://schemas.microsoft.com/office/drawing/2014/main" id="{DF12DEAE-4891-40E3-F36F-754106EC644D}"/>
              </a:ext>
            </a:extLst>
          </p:cNvPr>
          <p:cNvGraphicFramePr>
            <a:graphicFrameLocks noGrp="1"/>
          </p:cNvGraphicFramePr>
          <p:nvPr>
            <p:extLst>
              <p:ext uri="{D42A27DB-BD31-4B8C-83A1-F6EECF244321}">
                <p14:modId xmlns:p14="http://schemas.microsoft.com/office/powerpoint/2010/main" val="3508625404"/>
              </p:ext>
            </p:extLst>
          </p:nvPr>
        </p:nvGraphicFramePr>
        <p:xfrm>
          <a:off x="838201" y="2805193"/>
          <a:ext cx="10216570" cy="3348909"/>
        </p:xfrm>
        <a:graphic>
          <a:graphicData uri="http://schemas.openxmlformats.org/drawingml/2006/table">
            <a:tbl>
              <a:tblPr firstRow="1" firstCol="1" bandRow="1">
                <a:tableStyleId>{5C22544A-7EE6-4342-B048-85BDC9FD1C3A}</a:tableStyleId>
              </a:tblPr>
              <a:tblGrid>
                <a:gridCol w="1207575">
                  <a:extLst>
                    <a:ext uri="{9D8B030D-6E8A-4147-A177-3AD203B41FA5}">
                      <a16:colId xmlns:a16="http://schemas.microsoft.com/office/drawing/2014/main" val="3277331335"/>
                    </a:ext>
                  </a:extLst>
                </a:gridCol>
                <a:gridCol w="945397">
                  <a:extLst>
                    <a:ext uri="{9D8B030D-6E8A-4147-A177-3AD203B41FA5}">
                      <a16:colId xmlns:a16="http://schemas.microsoft.com/office/drawing/2014/main" val="1047872643"/>
                    </a:ext>
                  </a:extLst>
                </a:gridCol>
                <a:gridCol w="1069383">
                  <a:extLst>
                    <a:ext uri="{9D8B030D-6E8A-4147-A177-3AD203B41FA5}">
                      <a16:colId xmlns:a16="http://schemas.microsoft.com/office/drawing/2014/main" val="1615571013"/>
                    </a:ext>
                  </a:extLst>
                </a:gridCol>
                <a:gridCol w="852407">
                  <a:extLst>
                    <a:ext uri="{9D8B030D-6E8A-4147-A177-3AD203B41FA5}">
                      <a16:colId xmlns:a16="http://schemas.microsoft.com/office/drawing/2014/main" val="2042034215"/>
                    </a:ext>
                  </a:extLst>
                </a:gridCol>
                <a:gridCol w="1286359">
                  <a:extLst>
                    <a:ext uri="{9D8B030D-6E8A-4147-A177-3AD203B41FA5}">
                      <a16:colId xmlns:a16="http://schemas.microsoft.com/office/drawing/2014/main" val="3655263561"/>
                    </a:ext>
                  </a:extLst>
                </a:gridCol>
                <a:gridCol w="1002738">
                  <a:extLst>
                    <a:ext uri="{9D8B030D-6E8A-4147-A177-3AD203B41FA5}">
                      <a16:colId xmlns:a16="http://schemas.microsoft.com/office/drawing/2014/main" val="461648113"/>
                    </a:ext>
                  </a:extLst>
                </a:gridCol>
                <a:gridCol w="1002739">
                  <a:extLst>
                    <a:ext uri="{9D8B030D-6E8A-4147-A177-3AD203B41FA5}">
                      <a16:colId xmlns:a16="http://schemas.microsoft.com/office/drawing/2014/main" val="2452687411"/>
                    </a:ext>
                  </a:extLst>
                </a:gridCol>
                <a:gridCol w="1002738">
                  <a:extLst>
                    <a:ext uri="{9D8B030D-6E8A-4147-A177-3AD203B41FA5}">
                      <a16:colId xmlns:a16="http://schemas.microsoft.com/office/drawing/2014/main" val="8251349"/>
                    </a:ext>
                  </a:extLst>
                </a:gridCol>
                <a:gridCol w="1847234">
                  <a:extLst>
                    <a:ext uri="{9D8B030D-6E8A-4147-A177-3AD203B41FA5}">
                      <a16:colId xmlns:a16="http://schemas.microsoft.com/office/drawing/2014/main" val="1063378204"/>
                    </a:ext>
                  </a:extLst>
                </a:gridCol>
              </a:tblGrid>
              <a:tr h="457497">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Requirement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Impacted Parties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Average Benefit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Average Cost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Percent existing compliance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Total Benefit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Total Cost</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Net Benefit</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Comments</a:t>
                      </a:r>
                    </a:p>
                  </a:txBody>
                  <a:tcPr marL="68580" marR="68580" marT="0" marB="0" anchor="ctr"/>
                </a:tc>
                <a:extLst>
                  <a:ext uri="{0D108BD9-81ED-4DB2-BD59-A6C34878D82A}">
                    <a16:rowId xmlns:a16="http://schemas.microsoft.com/office/drawing/2014/main" val="2788335354"/>
                  </a:ext>
                </a:extLst>
              </a:tr>
              <a:tr h="92531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Requirement 1</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$400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$184,000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$23,000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$161,000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Existing compliance estimated from industry survey</a:t>
                      </a:r>
                    </a:p>
                  </a:txBody>
                  <a:tcPr marL="68580" marR="68580" marT="0" marB="0" anchor="ctr"/>
                </a:tc>
                <a:extLst>
                  <a:ext uri="{0D108BD9-81ED-4DB2-BD59-A6C34878D82A}">
                    <a16:rowId xmlns:a16="http://schemas.microsoft.com/office/drawing/2014/main" val="3610000153"/>
                  </a:ext>
                </a:extLst>
              </a:tr>
              <a:tr h="69140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Requirement 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$150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25%</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$150,000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$112,500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$37,500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Going to consider mitigation options to reduce costs</a:t>
                      </a:r>
                    </a:p>
                  </a:txBody>
                  <a:tcPr marL="68580" marR="68580" marT="0" marB="0" anchor="ctr"/>
                </a:tc>
                <a:extLst>
                  <a:ext uri="{0D108BD9-81ED-4DB2-BD59-A6C34878D82A}">
                    <a16:rowId xmlns:a16="http://schemas.microsoft.com/office/drawing/2014/main" val="2358969566"/>
                  </a:ext>
                </a:extLst>
              </a:tr>
              <a:tr h="115922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effectLst/>
                          <a:latin typeface="Arial" panose="020B0604020202020204" pitchFamily="34" charset="0"/>
                          <a:cs typeface="Arial" panose="020B0604020202020204" pitchFamily="34" charset="0"/>
                        </a:rPr>
                        <a:t>Requirement 3</a:t>
                      </a:r>
                      <a:endParaRPr lang="en-US" sz="105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99%</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$20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$80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National standard has been in place since 2020 and enforcement records indicate almost complete voluntary compliance already</a:t>
                      </a:r>
                    </a:p>
                  </a:txBody>
                  <a:tcPr marL="68580" marR="68580" marT="0" marB="0" anchor="ctr"/>
                </a:tc>
                <a:extLst>
                  <a:ext uri="{0D108BD9-81ED-4DB2-BD59-A6C34878D82A}">
                    <a16:rowId xmlns:a16="http://schemas.microsoft.com/office/drawing/2014/main" val="2546914517"/>
                  </a:ext>
                </a:extLst>
              </a:tr>
            </a:tbl>
          </a:graphicData>
        </a:graphic>
      </p:graphicFrame>
    </p:spTree>
    <p:extLst>
      <p:ext uri="{BB962C8B-B14F-4D97-AF65-F5344CB8AC3E}">
        <p14:creationId xmlns:p14="http://schemas.microsoft.com/office/powerpoint/2010/main" val="24783024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Attempt to Reduce Costs</a:t>
            </a:r>
          </a:p>
        </p:txBody>
      </p:sp>
      <p:sp>
        <p:nvSpPr>
          <p:cNvPr id="3" name="Content Placeholder 2"/>
          <p:cNvSpPr>
            <a:spLocks noGrp="1"/>
          </p:cNvSpPr>
          <p:nvPr>
            <p:ph idx="1"/>
          </p:nvPr>
        </p:nvSpPr>
        <p:spPr/>
        <p:txBody>
          <a:bodyPr>
            <a:normAutofit fontScale="92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6: Explore mitigation options to reduce costs</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Even when regulation has net benefit, always explore ways to reduce costs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Common techniques include: </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Grandfathering</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Delayed enforcement</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Exceptions</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Safe Harbors</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Making it easier to comply</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Transition assistance </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OMB happy to assist with brainstorming mitigation options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9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9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3265848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1 – Minimizing Costs</a:t>
            </a:r>
          </a:p>
        </p:txBody>
      </p:sp>
      <p:sp>
        <p:nvSpPr>
          <p:cNvPr id="3" name="Content Placeholder 2"/>
          <p:cNvSpPr>
            <a:spLocks noGrp="1"/>
          </p:cNvSpPr>
          <p:nvPr>
            <p:ph idx="1"/>
          </p:nvPr>
        </p:nvSpPr>
        <p:spPr/>
        <p:txBody>
          <a:bodyPr>
            <a:normAutofit fontScale="92500" lnSpcReduction="1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Commonly used techniques to minimize costs imposed</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Grandfathering</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 This rule does not require existing onsite sewage systems to comply with updates made to this rule subsequent to the system’s installation, except to the extent necessary to fix a malfunction or failure.”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Safe Harbor</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 A person who possesses or sells a boreal chorus frog that was lawfully acquired by the person does not violate this section if the person does each of the following:</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 Lists the number of boreal chorus frogs in possession on a departmental form by October 1, 2021.</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Identifies the frog with an individually unique elastomer or another method of permanent marking approved by the director.</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 Manages the frog in a manner that is likely to ensure the safety of the public and the health of the frog.</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550581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2 – Minimizing Costs</a:t>
            </a:r>
          </a:p>
        </p:txBody>
      </p:sp>
      <p:sp>
        <p:nvSpPr>
          <p:cNvPr id="3" name="Content Placeholder 2"/>
          <p:cNvSpPr>
            <a:spLocks noGrp="1"/>
          </p:cNvSpPr>
          <p:nvPr>
            <p:ph idx="1"/>
          </p:nvPr>
        </p:nvSpPr>
        <p:spPr/>
        <p:txBody>
          <a:bodyPr>
            <a:normAutofit/>
          </a:bodyPr>
          <a:lstStyle/>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Delayed Enforcement</a:t>
            </a:r>
          </a:p>
          <a:p>
            <a:pPr lvl="2">
              <a:spcAft>
                <a:spcPts val="1200"/>
              </a:spcAft>
              <a:defRPr/>
            </a:pPr>
            <a:r>
              <a:rPr lang="en-US" sz="1800" b="1" dirty="0">
                <a:solidFill>
                  <a:prstClr val="black"/>
                </a:solidFill>
                <a:latin typeface="Arial" panose="020B0604020202020204" pitchFamily="34" charset="0"/>
                <a:cs typeface="Arial" panose="020B0604020202020204" pitchFamily="34" charset="0"/>
              </a:rPr>
              <a:t>DNR</a:t>
            </a:r>
            <a:r>
              <a:rPr lang="en-US" sz="1800" dirty="0">
                <a:solidFill>
                  <a:prstClr val="black"/>
                </a:solidFill>
                <a:latin typeface="Arial" panose="020B0604020202020204" pitchFamily="34" charset="0"/>
                <a:cs typeface="Arial" panose="020B0604020202020204" pitchFamily="34" charset="0"/>
              </a:rPr>
              <a:t>:  “Effective October 1, 2021, “snare lock" means a device that creates and maintains a snare loop and prevents the loop after closure upon an animal from reopening to a diameter that allows the animal to escape. (regulation filed November 2020)</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 person must not:</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 sell, offer or grow for sale, gift, barter, exchange, or distribute a species;</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transport or transfer a species; or</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 introduce a species.</a:t>
            </a: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Subdivisions (1) and (2) are effective one (1) year after the effective date of this section.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380905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effectLst>
                  <a:outerShdw blurRad="38100" dist="38100" dir="2700000" algn="tl">
                    <a:srgbClr val="000000">
                      <a:alpha val="43137"/>
                    </a:srgbClr>
                  </a:outerShdw>
                </a:effectLst>
                <a:latin typeface="Arial" panose="020B0604020202020204" pitchFamily="34" charset="0"/>
              </a:rPr>
              <a:t>OMB Review Process</a:t>
            </a:r>
          </a:p>
        </p:txBody>
      </p:sp>
      <p:sp>
        <p:nvSpPr>
          <p:cNvPr id="3" name="Content Placeholder 2"/>
          <p:cNvSpPr>
            <a:spLocks noGrp="1"/>
          </p:cNvSpPr>
          <p:nvPr>
            <p:ph idx="1"/>
          </p:nvPr>
        </p:nvSpPr>
        <p:spPr>
          <a:xfrm>
            <a:off x="838200" y="1825624"/>
            <a:ext cx="10685318" cy="4791075"/>
          </a:xfrm>
        </p:spPr>
        <p:txBody>
          <a:bodyPr>
            <a:normAutofit fontScale="92500"/>
          </a:bodyPr>
          <a:lstStyle/>
          <a:p>
            <a:pPr marL="457200" lvl="1" indent="0">
              <a:spcAft>
                <a:spcPts val="600"/>
              </a:spcAft>
              <a:buNone/>
            </a:pPr>
            <a:r>
              <a:rPr lang="en-US" b="1" dirty="0">
                <a:latin typeface="Arial" panose="020B0604020202020204" pitchFamily="34" charset="0"/>
                <a:cs typeface="Arial" panose="020B0604020202020204" pitchFamily="34" charset="0"/>
              </a:rPr>
              <a:t>STEP 1: Agency submits exception request to OMB</a:t>
            </a:r>
          </a:p>
          <a:p>
            <a:pPr lvl="2">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Letter from agency head requesting exception</a:t>
            </a:r>
          </a:p>
          <a:p>
            <a:pPr lvl="2">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All supporting materials required by FMC #2015-1</a:t>
            </a:r>
          </a:p>
          <a:p>
            <a:pPr lvl="2">
              <a:spcAft>
                <a:spcPts val="1200"/>
              </a:spcAft>
              <a:buFont typeface="Arial" panose="020B0604020202020204" pitchFamily="34" charset="0"/>
              <a:buChar char="-"/>
            </a:pPr>
            <a:r>
              <a:rPr lang="en-US" sz="1800" dirty="0">
                <a:latin typeface="Arial" panose="020B0604020202020204" pitchFamily="34" charset="0"/>
                <a:cs typeface="Arial" panose="020B0604020202020204" pitchFamily="34" charset="0"/>
              </a:rPr>
              <a:t>Send to </a:t>
            </a:r>
            <a:r>
              <a:rPr lang="en-US" sz="1800" dirty="0">
                <a:latin typeface="Arial" panose="020B0604020202020204" pitchFamily="34" charset="0"/>
                <a:cs typeface="Arial" panose="020B0604020202020204" pitchFamily="34" charset="0"/>
                <a:hlinkClick r:id="rId2"/>
              </a:rPr>
              <a:t>sbarules@gov.in.gov</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marL="457200" lvl="1" indent="0">
              <a:spcAft>
                <a:spcPts val="600"/>
              </a:spcAft>
              <a:buNone/>
            </a:pPr>
            <a:r>
              <a:rPr lang="en-US" b="1" dirty="0">
                <a:latin typeface="Arial" panose="020B0604020202020204" pitchFamily="34" charset="0"/>
                <a:cs typeface="Arial" panose="020B0604020202020204" pitchFamily="34" charset="0"/>
              </a:rPr>
              <a:t>STEP 2: OMB reviews request for completeness and assigns tracking #</a:t>
            </a:r>
          </a:p>
          <a:p>
            <a:pPr lvl="2">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OMB will send response acknowledging exception request</a:t>
            </a:r>
          </a:p>
          <a:p>
            <a:pPr lvl="2">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Agency should reference tracking number in correspondence (e.g., OMB #2019-001)</a:t>
            </a:r>
          </a:p>
          <a:p>
            <a:pPr lvl="2">
              <a:spcAft>
                <a:spcPts val="1200"/>
              </a:spcAft>
              <a:buFont typeface="Arial" panose="020B0604020202020204" pitchFamily="34" charset="0"/>
              <a:buChar char="-"/>
            </a:pPr>
            <a:r>
              <a:rPr lang="en-US" sz="1800" dirty="0">
                <a:latin typeface="Arial" panose="020B0604020202020204" pitchFamily="34" charset="0"/>
                <a:cs typeface="Arial" panose="020B0604020202020204" pitchFamily="34" charset="0"/>
              </a:rPr>
              <a:t>Incomplete requests will be held until all supporting documentation provided</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marL="457200" lvl="1" indent="0">
              <a:spcAft>
                <a:spcPts val="600"/>
              </a:spcAft>
              <a:buNone/>
            </a:pPr>
            <a:r>
              <a:rPr lang="en-US" sz="2200" b="1" dirty="0">
                <a:latin typeface="Arial" panose="020B0604020202020204" pitchFamily="34" charset="0"/>
                <a:cs typeface="Arial" panose="020B0604020202020204" pitchFamily="34" charset="0"/>
              </a:rPr>
              <a:t>STEP 3: OMB reviews exception request</a:t>
            </a:r>
          </a:p>
          <a:p>
            <a:pPr lvl="2">
              <a:spcAft>
                <a:spcPts val="600"/>
              </a:spcAft>
              <a:buFont typeface="Arial" panose="020B0604020202020204" pitchFamily="34" charset="0"/>
              <a:buChar char="-"/>
            </a:pPr>
            <a:r>
              <a:rPr lang="en-US" sz="1800" dirty="0">
                <a:latin typeface="Arial" panose="020B0604020202020204" pitchFamily="34" charset="0"/>
                <a:cs typeface="Arial" panose="020B0604020202020204" pitchFamily="34" charset="0"/>
              </a:rPr>
              <a:t>OMB will contact agency with questions and to obtain additional information if necessary</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lvl="2">
              <a:spcAft>
                <a:spcPts val="1200"/>
              </a:spcAft>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27479127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3 – Minimizing Costs</a:t>
            </a:r>
          </a:p>
        </p:txBody>
      </p:sp>
      <p:sp>
        <p:nvSpPr>
          <p:cNvPr id="3" name="Content Placeholder 2"/>
          <p:cNvSpPr>
            <a:spLocks noGrp="1"/>
          </p:cNvSpPr>
          <p:nvPr>
            <p:ph idx="1"/>
          </p:nvPr>
        </p:nvSpPr>
        <p:spPr/>
        <p:txBody>
          <a:bodyPr>
            <a:normAutofit fontScale="92500" lnSpcReduction="10000"/>
          </a:bodyPr>
          <a:lstStyle/>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Making it Easier for Regulated Parties to Comply</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 In order to be effective, a zone established under this rule must be identified by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coordinates or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on-site by buoys placed under 312 IAC 5-4.</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Changed to:</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 In order to be effective, a zone established under this rule must be identified with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signage at the coordinates or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on-site by buoys placed under 312 IAC 5-4.</a:t>
            </a: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Consider human behavior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Try to harness human behavior and work with it, not against it</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Cass Sunstein and Richard Thaler’s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2"/>
              </a:rPr>
              <a:t>Nudge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33135933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4 – Minimizing Costs</a:t>
            </a:r>
          </a:p>
        </p:txBody>
      </p:sp>
      <p:sp>
        <p:nvSpPr>
          <p:cNvPr id="3" name="Content Placeholder 2"/>
          <p:cNvSpPr>
            <a:spLocks noGrp="1"/>
          </p:cNvSpPr>
          <p:nvPr>
            <p:ph idx="1"/>
          </p:nvPr>
        </p:nvSpPr>
        <p:spPr/>
        <p:txBody>
          <a:bodyPr>
            <a:normAutofit/>
          </a:bodyPr>
          <a:lstStyle/>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Helping Regulated Parties with Transition</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will notify trappers and hunters of rule changes through news releases sent out electronically, updates on the website, and updated information in the Hunting &amp; Trapping Guide that is printed and distributed each year.</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BOAH</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sends out emails to interested stakeholders so they are aware of upcoming rulemaking matters before the board.  The BOAH posts the board agenda in a prominent location on the website so the rule information can be found on this page in addition to the rulemaking docket.  The BOAH also sends out an issues newsletter to stakeholders on a quarterly basis.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9442143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Getting a Second Opinion</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7: Seek input from affected parties</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Many benefits to seeking input from affected parties </a:t>
            </a:r>
            <a:r>
              <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before</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OMB review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 will ask </a:t>
            </a: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a:t>
            </a:r>
            <a:endPar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Validates the work you have done</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Regulated parties can identify factors you may have missed</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Buy-in from regulated parties makes review easier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Avoids surprises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Avoids legislative response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6817575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 Input of Regulated Parties</a:t>
            </a:r>
          </a:p>
        </p:txBody>
      </p:sp>
      <p:sp>
        <p:nvSpPr>
          <p:cNvPr id="3" name="Content Placeholder 2"/>
          <p:cNvSpPr>
            <a:spLocks noGrp="1"/>
          </p:cNvSpPr>
          <p:nvPr>
            <p:ph idx="1"/>
          </p:nvPr>
        </p:nvSpPr>
        <p:spPr/>
        <p:txBody>
          <a:bodyPr>
            <a:normAutofit fontScale="92500" lnSpcReduction="20000"/>
          </a:bodyPr>
          <a:lstStyle/>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4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Obtaining input of regulated parties can be very helpful</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DHS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Any amendments to this code were done in a public meeting, following the submission of a code change proposal that was posted on the Commission’s website for public comment before being voted on by the subcommittee. The subcommittee contained members of the fire service industry, building inspection industry, architects, engineers, and builders. The subcommittee would discuss, and hear comments on, all proposals before voting on whether to adopt the code change proposal. This method of adoption was to ensure that the policy decisions were taking into account all sides of the issue (i.e. safety, cost, feasibility, etc.).</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Gaming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IGC has conducted three stakeholder meetings, on May 29, 2019, June 17, 2019, and on August 1, 2019, during which time regulations were discussed. In addition, on July 2, 2019, the IGC posted a draft emergency rule to its website, www.in.gov/IGC, and allowed any interested party to provide comment on the proposed regulations through August 1, 2019. Our final emergency rule was adopted by our Commission at our August 28, 2019 business meeting and submitted to LSA for posting and was placed on IGC’s website.</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28389647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700" b="1" dirty="0">
                <a:solidFill>
                  <a:srgbClr val="FFC000"/>
                </a:solidFill>
                <a:effectLst>
                  <a:outerShdw blurRad="38100" dist="38100" dir="2700000" algn="tl">
                    <a:srgbClr val="000000">
                      <a:alpha val="43137"/>
                    </a:srgbClr>
                  </a:outerShdw>
                </a:effectLst>
                <a:latin typeface="Arial" panose="020B0604020202020204" pitchFamily="34" charset="0"/>
              </a:rPr>
              <a:t>Input of Regulated Parties Ex. 2</a:t>
            </a:r>
          </a:p>
        </p:txBody>
      </p:sp>
      <p:sp>
        <p:nvSpPr>
          <p:cNvPr id="3" name="Content Placeholder 2"/>
          <p:cNvSpPr>
            <a:spLocks noGrp="1"/>
          </p:cNvSpPr>
          <p:nvPr>
            <p:ph idx="1"/>
          </p:nvPr>
        </p:nvSpPr>
        <p:spPr>
          <a:xfrm>
            <a:off x="838200" y="1846838"/>
            <a:ext cx="10515600" cy="4892676"/>
          </a:xfrm>
        </p:spPr>
        <p:txBody>
          <a:bodyPr>
            <a:normAutofit fontScale="92500" lnSpcReduction="10000"/>
          </a:bodyPr>
          <a:lstStyle/>
          <a:p>
            <a:pPr marL="0" indent="0">
              <a:spcAft>
                <a:spcPts val="1200"/>
              </a:spcAft>
              <a:buNone/>
            </a:pPr>
            <a:endParaRPr lang="en-US" sz="2600"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r>
              <a:rPr lang="en-US" b="1" dirty="0">
                <a:latin typeface="Arial" panose="020B0604020202020204" pitchFamily="34" charset="0"/>
                <a:cs typeface="Arial" panose="020B0604020202020204" pitchFamily="34" charset="0"/>
              </a:rPr>
              <a:t>IURC:</a:t>
            </a:r>
            <a:r>
              <a:rPr lang="en-US" dirty="0">
                <a:latin typeface="Arial" panose="020B0604020202020204" pitchFamily="34" charset="0"/>
                <a:cs typeface="Arial" panose="020B0604020202020204" pitchFamily="34" charset="0"/>
              </a:rPr>
              <a:t>  Staff sought feedback from stakeholders in Indiana by soliciting comments on draft proposed rules during two different comment periods. The Commission sought feedback from the pipeline operators in Indiana, the Indiana Energy Association (a trade group of Indiana’s electric and gas investor-owned utilities), the Indiana Office of Utility Consumer Counselor, the Indiana Underground Plant Protection Service, Inc. (generally known as Indiana 811) and legal counsel for major Indiana operators. In addition, the Commission solicited comments from all excavators in the Commission’s database, which includes contact information for excavators that have been involved in an excavation damage case or have otherwise interacted with the Commission over the last 10 years. This solicitation was sent to more than 10,000 entities throughout Indiana.  The Commission staff made modifications to its draft rule based on received comments. The Commission staff then solicited comments on the revised version, and received additional comments from three entities. The Commission staff met with the Indiana 811 board of directors, and made additional revisions based on the meeting and the second round of comments. The Commission understands that the stakeholders have no remaining objections to these rule amendments.</a:t>
            </a: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spcAft>
                <a:spcPts val="1200"/>
              </a:spcAft>
            </a:pPr>
            <a:endParaRPr lang="en-US" dirty="0">
              <a:latin typeface="Arial" panose="020B0604020202020204" pitchFamily="34" charset="0"/>
              <a:cs typeface="Arial" panose="020B0604020202020204" pitchFamily="34" charset="0"/>
            </a:endParaRPr>
          </a:p>
          <a:p>
            <a:pPr lvl="1">
              <a:spcAft>
                <a:spcPts val="1200"/>
              </a:spcAft>
            </a:pPr>
            <a:endParaRPr lang="en-US"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12361202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700" b="1" dirty="0">
                <a:solidFill>
                  <a:srgbClr val="FFC000"/>
                </a:solidFill>
                <a:effectLst>
                  <a:outerShdw blurRad="38100" dist="38100" dir="2700000" algn="tl">
                    <a:srgbClr val="000000">
                      <a:alpha val="43137"/>
                    </a:srgbClr>
                  </a:outerShdw>
                </a:effectLst>
                <a:latin typeface="Arial" panose="020B0604020202020204" pitchFamily="34" charset="0"/>
              </a:rPr>
              <a:t>Input of Regulated Parties Ex. 3</a:t>
            </a:r>
          </a:p>
        </p:txBody>
      </p:sp>
      <p:sp>
        <p:nvSpPr>
          <p:cNvPr id="3" name="Content Placeholder 2"/>
          <p:cNvSpPr>
            <a:spLocks noGrp="1"/>
          </p:cNvSpPr>
          <p:nvPr>
            <p:ph idx="1"/>
          </p:nvPr>
        </p:nvSpPr>
        <p:spPr>
          <a:xfrm>
            <a:off x="838200" y="1825624"/>
            <a:ext cx="10515600" cy="4892676"/>
          </a:xfrm>
        </p:spPr>
        <p:txBody>
          <a:bodyPr>
            <a:normAutofit/>
          </a:bodyPr>
          <a:lstStyle/>
          <a:p>
            <a:pPr lvl="2">
              <a:spcAft>
                <a:spcPts val="1200"/>
              </a:spcAft>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r>
              <a:rPr lang="en-US" b="1" dirty="0">
                <a:latin typeface="Arial" panose="020B0604020202020204" pitchFamily="34" charset="0"/>
                <a:cs typeface="Arial" panose="020B0604020202020204" pitchFamily="34" charset="0"/>
              </a:rPr>
              <a:t>State Chemist</a:t>
            </a:r>
            <a:r>
              <a:rPr lang="en-US" dirty="0">
                <a:latin typeface="Arial" panose="020B0604020202020204" pitchFamily="34" charset="0"/>
                <a:cs typeface="Arial" panose="020B0604020202020204" pitchFamily="34" charset="0"/>
              </a:rPr>
              <a:t>:  The State Chemist / Pesticide Review Board had a series of discussions with industry and government organizations to discuss the proposed changes, implementation plan, and timelines.  These included discussions with Agricultural Council of Indiana (ACI), Indiana Farm Bureau (IFB), Indiana Professional Lawn and Landscape Association (IPLLA), Indiana Nursery Association (INA), Indiana Pest Management Association (IPMA), National Railroad Contractors Association (NRCA), Indiana Vector Management Association (IVMA), Purdue University Cooperative Extension Service (CES), Purdue Pesticide Programs (PPP), Indiana Department of Environmental Management (IDEM), and Indiana State Department of Health (ISDH). </a:t>
            </a:r>
          </a:p>
          <a:p>
            <a:pPr lvl="1">
              <a:spcAft>
                <a:spcPts val="1200"/>
              </a:spcAft>
            </a:pPr>
            <a:endParaRPr lang="en-US"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25588690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142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Helpful Resources</a:t>
            </a:r>
          </a:p>
        </p:txBody>
      </p:sp>
      <p:sp>
        <p:nvSpPr>
          <p:cNvPr id="3" name="Content Placeholder 2"/>
          <p:cNvSpPr>
            <a:spLocks noGrp="1"/>
          </p:cNvSpPr>
          <p:nvPr>
            <p:ph sz="half" idx="1"/>
          </p:nvPr>
        </p:nvSpPr>
        <p:spPr>
          <a:xfrm>
            <a:off x="519223" y="1846891"/>
            <a:ext cx="6370674" cy="4351338"/>
          </a:xfrm>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Contact Information</a:t>
            </a: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3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Justin L. McAdam</a:t>
            </a: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3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Patrick Price</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Deputy Director &amp; Chief Legal Counsel	Special Counsel</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Office of Management and Budget	Office of Management and Budget</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(317) 234-2285			(317) 232-5626	</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3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2"/>
              </a:rPr>
              <a:t>jmcadam@gov.in.gov</a:t>
            </a: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pprice@gov.in.gov</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3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Jessica Mehrlich</a:t>
            </a: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kumimoji="0" lang="en-US" sz="13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Operations and Policy Assistant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Office of Management and Budget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(317) 234-4411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3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jmehrlich@gov.in.gov</a:t>
            </a: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2B7D51E-CF85-DDED-4435-D536643B92FB}"/>
              </a:ext>
            </a:extLst>
          </p:cNvPr>
          <p:cNvSpPr>
            <a:spLocks noGrp="1"/>
          </p:cNvSpPr>
          <p:nvPr>
            <p:ph sz="half" idx="2"/>
          </p:nvPr>
        </p:nvSpPr>
        <p:spPr>
          <a:xfrm>
            <a:off x="7210780" y="1846891"/>
            <a:ext cx="4453270" cy="4351338"/>
          </a:xfrm>
        </p:spPr>
        <p:txBody>
          <a:bodyPr>
            <a:normAutofit/>
          </a:bodyPr>
          <a:lstStyle/>
          <a:p>
            <a:pPr marL="0" indent="0">
              <a:spcAft>
                <a:spcPts val="1200"/>
              </a:spcAft>
              <a:buNone/>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OMB Website</a:t>
            </a:r>
            <a:endPar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Overview of OMB/SBA processes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Links to key documents</a:t>
            </a:r>
          </a:p>
          <a:p>
            <a:pPr marL="0" marR="0" lvl="0" indent="0" algn="l" defTabSz="914400" rtl="0" eaLnBrk="1" fontAlgn="auto" latinLnBrk="0" hangingPunct="1">
              <a:lnSpc>
                <a:spcPct val="90000"/>
              </a:lnSpc>
              <a:spcBef>
                <a:spcPts val="1000"/>
              </a:spcBef>
              <a:spcAft>
                <a:spcPts val="1200"/>
              </a:spcAft>
              <a:buClrTx/>
              <a:buSz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Freakonomics - All You Need is Nudge</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cxnSp>
        <p:nvCxnSpPr>
          <p:cNvPr id="11" name="Straight Connector 10">
            <a:extLst>
              <a:ext uri="{FF2B5EF4-FFF2-40B4-BE49-F238E27FC236}">
                <a16:creationId xmlns:a16="http://schemas.microsoft.com/office/drawing/2014/main" id="{00F0AA41-962D-31F4-8039-10EAB647D7B4}"/>
              </a:ext>
            </a:extLst>
          </p:cNvPr>
          <p:cNvCxnSpPr>
            <a:cxnSpLocks/>
          </p:cNvCxnSpPr>
          <p:nvPr/>
        </p:nvCxnSpPr>
        <p:spPr>
          <a:xfrm>
            <a:off x="6974957" y="1694195"/>
            <a:ext cx="0" cy="4387628"/>
          </a:xfrm>
          <a:prstGeom prst="line">
            <a:avLst/>
          </a:prstGeom>
          <a:ln>
            <a:solidFill>
              <a:srgbClr val="01426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784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effectLst>
                  <a:outerShdw blurRad="38100" dist="38100" dir="2700000" algn="tl">
                    <a:srgbClr val="000000">
                      <a:alpha val="43137"/>
                    </a:srgbClr>
                  </a:outerShdw>
                </a:effectLst>
                <a:latin typeface="Arial" panose="020B0604020202020204" pitchFamily="34" charset="0"/>
              </a:rPr>
              <a:t>OMB Review Process (</a:t>
            </a:r>
            <a:r>
              <a:rPr lang="en-US" sz="4800" b="1" dirty="0" err="1">
                <a:solidFill>
                  <a:srgbClr val="C00000"/>
                </a:solidFill>
                <a:effectLst>
                  <a:outerShdw blurRad="38100" dist="38100" dir="2700000" algn="tl">
                    <a:srgbClr val="000000">
                      <a:alpha val="43137"/>
                    </a:srgbClr>
                  </a:outerShdw>
                </a:effectLst>
                <a:latin typeface="Arial" panose="020B0604020202020204" pitchFamily="34" charset="0"/>
              </a:rPr>
              <a:t>cont</a:t>
            </a:r>
            <a:r>
              <a:rPr lang="en-US" sz="4800" b="1" dirty="0">
                <a:solidFill>
                  <a:srgbClr val="C00000"/>
                </a:solidFill>
                <a:effectLst>
                  <a:outerShdw blurRad="38100" dist="38100" dir="2700000" algn="tl">
                    <a:srgbClr val="000000">
                      <a:alpha val="43137"/>
                    </a:srgbClr>
                  </a:outerShdw>
                </a:effectLst>
                <a:latin typeface="Arial" panose="020B0604020202020204" pitchFamily="34" charset="0"/>
              </a:rPr>
              <a:t>…)</a:t>
            </a:r>
          </a:p>
        </p:txBody>
      </p:sp>
      <p:sp>
        <p:nvSpPr>
          <p:cNvPr id="3" name="Content Placeholder 2"/>
          <p:cNvSpPr>
            <a:spLocks noGrp="1"/>
          </p:cNvSpPr>
          <p:nvPr>
            <p:ph idx="1"/>
          </p:nvPr>
        </p:nvSpPr>
        <p:spPr>
          <a:xfrm>
            <a:off x="838200" y="1825624"/>
            <a:ext cx="10685318" cy="4791075"/>
          </a:xfrm>
        </p:spPr>
        <p:txBody>
          <a:bodyPr>
            <a:normAutofit/>
          </a:bodyPr>
          <a:lstStyle/>
          <a:p>
            <a:pPr marL="457200" lvl="1" indent="0">
              <a:spcAft>
                <a:spcPts val="600"/>
              </a:spcAft>
              <a:buNone/>
            </a:pPr>
            <a:r>
              <a:rPr lang="en-US" sz="2200" b="1" dirty="0">
                <a:latin typeface="Arial" panose="020B0604020202020204" pitchFamily="34" charset="0"/>
                <a:cs typeface="Arial" panose="020B0604020202020204" pitchFamily="34" charset="0"/>
              </a:rPr>
              <a:t>STEP 4: Governor’s Operations Director for agency reviews proposed rule</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Allows agency to address any questions/concerns about proposed rule</a:t>
            </a:r>
          </a:p>
          <a:p>
            <a:pPr marL="914400" lvl="2" indent="0">
              <a:spcAft>
                <a:spcPts val="1200"/>
              </a:spcAft>
              <a:buNone/>
            </a:pPr>
            <a:endParaRPr lang="en-US" sz="1800" dirty="0">
              <a:latin typeface="Arial" panose="020B0604020202020204" pitchFamily="34" charset="0"/>
              <a:cs typeface="Arial" panose="020B0604020202020204" pitchFamily="34" charset="0"/>
            </a:endParaRPr>
          </a:p>
          <a:p>
            <a:pPr marL="457200" lvl="1" indent="0">
              <a:spcAft>
                <a:spcPts val="600"/>
              </a:spcAft>
              <a:buNone/>
            </a:pPr>
            <a:r>
              <a:rPr lang="en-US" sz="2200" b="1" dirty="0">
                <a:latin typeface="Arial" panose="020B0604020202020204" pitchFamily="34" charset="0"/>
                <a:cs typeface="Arial" panose="020B0604020202020204" pitchFamily="34" charset="0"/>
              </a:rPr>
              <a:t>STEP 5: OMB issues written determination approving/denying exception request</a:t>
            </a:r>
            <a:endParaRPr lang="en-US" sz="2200" dirty="0">
              <a:latin typeface="Arial" panose="020B0604020202020204" pitchFamily="34" charset="0"/>
              <a:cs typeface="Arial" panose="020B0604020202020204" pitchFamily="34" charset="0"/>
            </a:endParaRP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Letter from OMB to agency will be emailed to submitter</a:t>
            </a:r>
          </a:p>
          <a:p>
            <a:pPr marL="457200" lvl="1" indent="0">
              <a:spcAft>
                <a:spcPts val="600"/>
              </a:spcAft>
              <a:buNone/>
            </a:pP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lvl="2">
              <a:spcAft>
                <a:spcPts val="1200"/>
              </a:spcAft>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94758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effectLst>
                  <a:outerShdw blurRad="38100" dist="38100" dir="2700000" algn="tl">
                    <a:srgbClr val="000000">
                      <a:alpha val="43137"/>
                    </a:srgbClr>
                  </a:outerShdw>
                </a:effectLst>
                <a:latin typeface="Arial" panose="020B0604020202020204" pitchFamily="34" charset="0"/>
              </a:rPr>
              <a:t>Contents of OMB Review Request</a:t>
            </a:r>
          </a:p>
        </p:txBody>
      </p:sp>
      <p:sp>
        <p:nvSpPr>
          <p:cNvPr id="3" name="Content Placeholder 2"/>
          <p:cNvSpPr>
            <a:spLocks noGrp="1"/>
          </p:cNvSpPr>
          <p:nvPr>
            <p:ph idx="1"/>
          </p:nvPr>
        </p:nvSpPr>
        <p:spPr>
          <a:xfrm>
            <a:off x="838200" y="1825624"/>
            <a:ext cx="10515600" cy="4791075"/>
          </a:xfrm>
        </p:spPr>
        <p:txBody>
          <a:bodyPr>
            <a:normAutofit/>
          </a:bodyPr>
          <a:lstStyle/>
          <a:p>
            <a:pPr marL="971550" lvl="1" indent="-514350">
              <a:spcAft>
                <a:spcPts val="600"/>
              </a:spcAft>
              <a:buFont typeface="+mj-lt"/>
              <a:buAutoNum type="arabicPeriod"/>
            </a:pPr>
            <a:r>
              <a:rPr lang="en-US" sz="2000" dirty="0">
                <a:latin typeface="Arial" panose="020B0604020202020204" pitchFamily="34" charset="0"/>
                <a:cs typeface="Arial" panose="020B0604020202020204" pitchFamily="34" charset="0"/>
              </a:rPr>
              <a:t>Detailed summary of proposed rule described in FMC #5.1:</a:t>
            </a:r>
          </a:p>
          <a:p>
            <a:pPr lvl="2">
              <a:spcAft>
                <a:spcPts val="600"/>
              </a:spcAft>
              <a:buFont typeface="Calibri" panose="020F0502020204030204" pitchFamily="34" charset="0"/>
              <a:buChar char="⁻"/>
            </a:pPr>
            <a:r>
              <a:rPr lang="en-US" sz="1400" dirty="0">
                <a:latin typeface="Arial" panose="020B0604020202020204" pitchFamily="34" charset="0"/>
                <a:cs typeface="Arial" panose="020B0604020202020204" pitchFamily="34" charset="0"/>
              </a:rPr>
              <a:t>history and background of rule </a:t>
            </a:r>
          </a:p>
          <a:p>
            <a:pPr lvl="2">
              <a:spcAft>
                <a:spcPts val="600"/>
              </a:spcAft>
              <a:buFont typeface="Calibri" panose="020F0502020204030204" pitchFamily="34" charset="0"/>
              <a:buChar char="⁻"/>
            </a:pPr>
            <a:r>
              <a:rPr lang="en-US" sz="1400" dirty="0">
                <a:latin typeface="Arial" panose="020B0604020202020204" pitchFamily="34" charset="0"/>
                <a:cs typeface="Arial" panose="020B0604020202020204" pitchFamily="34" charset="0"/>
              </a:rPr>
              <a:t>justification for rule</a:t>
            </a:r>
          </a:p>
          <a:p>
            <a:pPr lvl="2">
              <a:spcAft>
                <a:spcPts val="600"/>
              </a:spcAft>
              <a:buFont typeface="Calibri" panose="020F0502020204030204" pitchFamily="34" charset="0"/>
              <a:buChar char="⁻"/>
            </a:pPr>
            <a:r>
              <a:rPr lang="en-US" sz="1400" dirty="0">
                <a:latin typeface="Arial" panose="020B0604020202020204" pitchFamily="34" charset="0"/>
                <a:cs typeface="Arial" panose="020B0604020202020204" pitchFamily="34" charset="0"/>
              </a:rPr>
              <a:t>statutory authority for rule </a:t>
            </a:r>
          </a:p>
          <a:p>
            <a:pPr lvl="2">
              <a:spcAft>
                <a:spcPts val="600"/>
              </a:spcAft>
              <a:buFont typeface="Calibri" panose="020F0502020204030204" pitchFamily="34" charset="0"/>
              <a:buChar char="⁻"/>
            </a:pPr>
            <a:r>
              <a:rPr lang="en-US" sz="1400" dirty="0">
                <a:latin typeface="Arial" panose="020B0604020202020204" pitchFamily="34" charset="0"/>
                <a:cs typeface="Arial" panose="020B0604020202020204" pitchFamily="34" charset="0"/>
              </a:rPr>
              <a:t>statutory authority for rule and agency promulgation</a:t>
            </a:r>
          </a:p>
          <a:p>
            <a:pPr lvl="2">
              <a:spcAft>
                <a:spcPts val="600"/>
              </a:spcAft>
              <a:buFont typeface="Calibri" panose="020F0502020204030204" pitchFamily="34" charset="0"/>
              <a:buChar char="⁻"/>
            </a:pPr>
            <a:r>
              <a:rPr lang="en-US" sz="1400" dirty="0">
                <a:latin typeface="Arial" panose="020B0604020202020204" pitchFamily="34" charset="0"/>
                <a:cs typeface="Arial" panose="020B0604020202020204" pitchFamily="34" charset="0"/>
              </a:rPr>
              <a:t>description of existing legal framework governing the subject matter of rule</a:t>
            </a:r>
          </a:p>
          <a:p>
            <a:pPr marL="971550" lvl="1" indent="-514350">
              <a:spcAft>
                <a:spcPts val="600"/>
              </a:spcAft>
              <a:buFont typeface="+mj-lt"/>
              <a:buAutoNum type="arabicPeriod"/>
            </a:pPr>
            <a:r>
              <a:rPr lang="en-US" sz="2000" dirty="0">
                <a:latin typeface="Arial" panose="020B0604020202020204" pitchFamily="34" charset="0"/>
                <a:cs typeface="Arial" panose="020B0604020202020204" pitchFamily="34" charset="0"/>
              </a:rPr>
              <a:t>Identification of applicable Moratorium exception(s)</a:t>
            </a:r>
          </a:p>
          <a:p>
            <a:pPr marL="971550" lvl="1" indent="-514350">
              <a:spcAft>
                <a:spcPts val="600"/>
              </a:spcAft>
              <a:buFont typeface="+mj-lt"/>
              <a:buAutoNum type="arabicPeriod"/>
            </a:pPr>
            <a:r>
              <a:rPr lang="en-US" sz="2000" dirty="0">
                <a:latin typeface="Arial" panose="020B0604020202020204" pitchFamily="34" charset="0"/>
                <a:cs typeface="Arial" panose="020B0604020202020204" pitchFamily="34" charset="0"/>
              </a:rPr>
              <a:t>Fiscal Impact Analysis described in FMC #5.2 </a:t>
            </a:r>
          </a:p>
          <a:p>
            <a:pPr marL="971550" lvl="1" indent="-514350">
              <a:spcAft>
                <a:spcPts val="600"/>
              </a:spcAft>
              <a:buFont typeface="+mj-lt"/>
              <a:buAutoNum type="arabicPeriod"/>
            </a:pPr>
            <a:r>
              <a:rPr lang="en-US" sz="2000" dirty="0">
                <a:latin typeface="Arial" panose="020B0604020202020204" pitchFamily="34" charset="0"/>
                <a:cs typeface="Arial" panose="020B0604020202020204" pitchFamily="34" charset="0"/>
              </a:rPr>
              <a:t>Cost-Benefit Analysis described in FMC #5.2 </a:t>
            </a:r>
          </a:p>
          <a:p>
            <a:pPr marL="971550" lvl="1" indent="-514350">
              <a:spcAft>
                <a:spcPts val="600"/>
              </a:spcAft>
              <a:buFont typeface="+mj-lt"/>
              <a:buAutoNum type="arabicPeriod"/>
            </a:pPr>
            <a:r>
              <a:rPr lang="en-US" sz="2000" dirty="0">
                <a:latin typeface="Arial" panose="020B0604020202020204" pitchFamily="34" charset="0"/>
                <a:cs typeface="Arial" panose="020B0604020202020204" pitchFamily="34" charset="0"/>
              </a:rPr>
              <a:t>Draft of proposed rule </a:t>
            </a:r>
          </a:p>
          <a:p>
            <a:pPr marL="971550" lvl="1" indent="-514350">
              <a:spcAft>
                <a:spcPts val="600"/>
              </a:spcAft>
              <a:buFont typeface="+mj-lt"/>
              <a:buAutoNum type="arabicPeriod"/>
            </a:pPr>
            <a:r>
              <a:rPr lang="en-US" sz="2000" dirty="0">
                <a:latin typeface="Arial" panose="020B0604020202020204" pitchFamily="34" charset="0"/>
                <a:cs typeface="Arial" panose="020B0604020202020204" pitchFamily="34" charset="0"/>
              </a:rPr>
              <a:t>Agency staff member contact info (rule/policy)</a:t>
            </a: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148311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SBA Review Overview</a:t>
            </a:r>
          </a:p>
        </p:txBody>
      </p:sp>
      <p:sp>
        <p:nvSpPr>
          <p:cNvPr id="3" name="Content Placeholder 2"/>
          <p:cNvSpPr>
            <a:spLocks noGrp="1"/>
          </p:cNvSpPr>
          <p:nvPr>
            <p:ph idx="1"/>
          </p:nvPr>
        </p:nvSpPr>
        <p:spPr/>
        <p:txBody>
          <a:bodyPr>
            <a:normAutofit/>
          </a:bodyPr>
          <a:lstStyle/>
          <a:p>
            <a:pPr marL="0" indent="0">
              <a:spcAft>
                <a:spcPts val="1200"/>
              </a:spcAft>
              <a:buNone/>
            </a:pPr>
            <a:r>
              <a:rPr lang="en-US" sz="2600" b="1" i="1" dirty="0">
                <a:latin typeface="Arial" panose="020B0604020202020204" pitchFamily="34" charset="0"/>
                <a:cs typeface="Arial" panose="020B0604020202020204" pitchFamily="34" charset="0"/>
              </a:rPr>
              <a:t>Background</a:t>
            </a:r>
          </a:p>
          <a:p>
            <a:pPr lvl="1">
              <a:spcAft>
                <a:spcPts val="1200"/>
              </a:spcAft>
            </a:pPr>
            <a:r>
              <a:rPr lang="en-US" sz="2000" dirty="0">
                <a:latin typeface="Arial" panose="020B0604020202020204" pitchFamily="34" charset="0"/>
                <a:cs typeface="Arial" panose="020B0604020202020204" pitchFamily="34" charset="0"/>
              </a:rPr>
              <a:t>Fiscal impact analysis required by Executive Order 2-89</a:t>
            </a:r>
          </a:p>
          <a:p>
            <a:pPr lvl="1">
              <a:spcAft>
                <a:spcPts val="1200"/>
              </a:spcAft>
            </a:pPr>
            <a:r>
              <a:rPr lang="en-US" sz="2000" dirty="0">
                <a:latin typeface="Arial" panose="020B0604020202020204" pitchFamily="34" charset="0"/>
                <a:cs typeface="Arial" panose="020B0604020202020204" pitchFamily="34" charset="0"/>
              </a:rPr>
              <a:t>Cost-benefit analysis required by IC 4-3-22-13</a:t>
            </a:r>
          </a:p>
          <a:p>
            <a:pPr lvl="1">
              <a:spcAft>
                <a:spcPts val="1800"/>
              </a:spcAft>
            </a:pPr>
            <a:r>
              <a:rPr lang="en-US" sz="2000" dirty="0">
                <a:latin typeface="Arial" panose="020B0604020202020204" pitchFamily="34" charset="0"/>
                <a:cs typeface="Arial" panose="020B0604020202020204" pitchFamily="34" charset="0"/>
              </a:rPr>
              <a:t>Financial Management Circular #5.2 (1/1/2022) defines review process</a:t>
            </a:r>
          </a:p>
          <a:p>
            <a:pPr marL="0" indent="0">
              <a:spcAft>
                <a:spcPts val="1200"/>
              </a:spcAft>
              <a:buNone/>
            </a:pPr>
            <a:r>
              <a:rPr lang="en-US" sz="2600" b="1" i="1" dirty="0">
                <a:latin typeface="Arial" panose="020B0604020202020204" pitchFamily="34" charset="0"/>
                <a:cs typeface="Arial" panose="020B0604020202020204" pitchFamily="34" charset="0"/>
              </a:rPr>
              <a:t>Purpose</a:t>
            </a:r>
            <a:endParaRPr lang="en-US" sz="2000" dirty="0">
              <a:latin typeface="Arial" panose="020B0604020202020204" pitchFamily="34" charset="0"/>
              <a:cs typeface="Arial" panose="020B0604020202020204" pitchFamily="34" charset="0"/>
            </a:endParaRPr>
          </a:p>
          <a:p>
            <a:pPr lvl="1">
              <a:spcAft>
                <a:spcPts val="600"/>
              </a:spcAft>
            </a:pPr>
            <a:r>
              <a:rPr lang="en-US" sz="2000" dirty="0">
                <a:latin typeface="Arial" panose="020B0604020202020204" pitchFamily="34" charset="0"/>
                <a:cs typeface="Arial" panose="020B0604020202020204" pitchFamily="34" charset="0"/>
              </a:rPr>
              <a:t>SBA assessment of fiscal impact</a:t>
            </a: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Tree>
    <p:extLst>
      <p:ext uri="{BB962C8B-B14F-4D97-AF65-F5344CB8AC3E}">
        <p14:creationId xmlns:p14="http://schemas.microsoft.com/office/powerpoint/2010/main" val="1293566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700" b="1" dirty="0">
                <a:solidFill>
                  <a:srgbClr val="0070C0"/>
                </a:solidFill>
                <a:effectLst>
                  <a:outerShdw blurRad="38100" dist="38100" dir="2700000" algn="tl">
                    <a:srgbClr val="000000">
                      <a:alpha val="43137"/>
                    </a:srgbClr>
                  </a:outerShdw>
                </a:effectLst>
                <a:latin typeface="Arial" panose="020B0604020202020204" pitchFamily="34" charset="0"/>
              </a:rPr>
              <a:t>Steps in SBA Review</a:t>
            </a:r>
            <a:endParaRPr lang="en-US" sz="4700" b="1" dirty="0">
              <a:solidFill>
                <a:srgbClr val="FF0000"/>
              </a:solidFill>
              <a:effectLst>
                <a:outerShdw blurRad="38100" dist="38100" dir="2700000" algn="tl">
                  <a:srgbClr val="000000">
                    <a:alpha val="43137"/>
                  </a:srgbClr>
                </a:outerShdw>
              </a:effectLst>
              <a:latin typeface="Arial" panose="020B0604020202020204" pitchFamily="34" charset="0"/>
            </a:endParaRPr>
          </a:p>
        </p:txBody>
      </p:sp>
      <p:sp>
        <p:nvSpPr>
          <p:cNvPr id="3" name="Content Placeholder 2"/>
          <p:cNvSpPr>
            <a:spLocks noGrp="1"/>
          </p:cNvSpPr>
          <p:nvPr>
            <p:ph idx="1"/>
          </p:nvPr>
        </p:nvSpPr>
        <p:spPr>
          <a:xfrm>
            <a:off x="838200" y="1825624"/>
            <a:ext cx="10515600" cy="4791075"/>
          </a:xfrm>
        </p:spPr>
        <p:txBody>
          <a:bodyPr>
            <a:normAutofit/>
          </a:bodyPr>
          <a:lstStyle/>
          <a:p>
            <a:pPr lvl="1">
              <a:spcAft>
                <a:spcPts val="600"/>
              </a:spcAft>
            </a:pPr>
            <a:r>
              <a:rPr lang="en-US" sz="2200" b="1" dirty="0">
                <a:latin typeface="Arial" panose="020B0604020202020204" pitchFamily="34" charset="0"/>
                <a:cs typeface="Arial" panose="020B0604020202020204" pitchFamily="34" charset="0"/>
              </a:rPr>
              <a:t>STEP 1: Agency submits proposed rule to OMB</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All supporting materials required by FMC #2010-4</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Copy of Regulatory Moratorium exception letter</a:t>
            </a:r>
          </a:p>
          <a:p>
            <a:pPr lvl="2">
              <a:spcAft>
                <a:spcPts val="1200"/>
              </a:spcAft>
              <a:buFont typeface="Arial" panose="020B0604020202020204" pitchFamily="34" charset="0"/>
              <a:buChar char="-"/>
            </a:pPr>
            <a:r>
              <a:rPr lang="en-US" sz="1700" dirty="0">
                <a:latin typeface="Arial" panose="020B0604020202020204" pitchFamily="34" charset="0"/>
                <a:cs typeface="Arial" panose="020B0604020202020204" pitchFamily="34" charset="0"/>
              </a:rPr>
              <a:t>Send to </a:t>
            </a:r>
            <a:r>
              <a:rPr lang="en-US" sz="1700" dirty="0">
                <a:latin typeface="Arial" panose="020B0604020202020204" pitchFamily="34" charset="0"/>
                <a:cs typeface="Arial" panose="020B0604020202020204" pitchFamily="34" charset="0"/>
                <a:hlinkClick r:id="rId2"/>
              </a:rPr>
              <a:t>sbarules@gov.in.gov</a:t>
            </a:r>
            <a:endParaRPr lang="en-US" sz="1400" dirty="0">
              <a:latin typeface="Arial" panose="020B0604020202020204" pitchFamily="34" charset="0"/>
              <a:cs typeface="Arial" panose="020B0604020202020204" pitchFamily="34" charset="0"/>
            </a:endParaRPr>
          </a:p>
          <a:p>
            <a:pPr lvl="1">
              <a:spcAft>
                <a:spcPts val="600"/>
              </a:spcAft>
            </a:pPr>
            <a:r>
              <a:rPr lang="en-US" sz="2200" b="1" dirty="0">
                <a:latin typeface="Arial" panose="020B0604020202020204" pitchFamily="34" charset="0"/>
                <a:cs typeface="Arial" panose="020B0604020202020204" pitchFamily="34" charset="0"/>
              </a:rPr>
              <a:t>STEP 2: OMB reviews request for completeness</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OMB will send response acknowledging receipt</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Verification that proposed rule matches rule approved at OMB Review</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Incomplete requests will be held until all supporting documentation provided</a:t>
            </a:r>
            <a:br>
              <a:rPr lang="en-US" sz="1300" dirty="0">
                <a:latin typeface="Arial" panose="020B0604020202020204" pitchFamily="34" charset="0"/>
                <a:cs typeface="Arial" panose="020B0604020202020204" pitchFamily="34" charset="0"/>
              </a:rPr>
            </a:br>
            <a:endParaRPr lang="en-US" sz="1300" dirty="0">
              <a:latin typeface="Arial" panose="020B0604020202020204" pitchFamily="34" charset="0"/>
              <a:cs typeface="Arial" panose="020B0604020202020204" pitchFamily="34" charset="0"/>
            </a:endParaRPr>
          </a:p>
          <a:p>
            <a:pPr lvl="1">
              <a:spcAft>
                <a:spcPts val="600"/>
              </a:spcAft>
            </a:pPr>
            <a:r>
              <a:rPr lang="en-US" sz="2200" b="1" dirty="0">
                <a:latin typeface="Arial" panose="020B0604020202020204" pitchFamily="34" charset="0"/>
                <a:cs typeface="Arial" panose="020B0604020202020204" pitchFamily="34" charset="0"/>
              </a:rPr>
              <a:t>STEP 3: SBA Budget Analyst reviews fiscal impact analysis</a:t>
            </a:r>
          </a:p>
          <a:p>
            <a:pPr lvl="2">
              <a:spcAft>
                <a:spcPts val="600"/>
              </a:spcAft>
              <a:buFont typeface="Arial" panose="020B0604020202020204" pitchFamily="34" charset="0"/>
              <a:buChar char="-"/>
            </a:pPr>
            <a:r>
              <a:rPr lang="en-US" sz="1700" dirty="0">
                <a:latin typeface="Arial" panose="020B0604020202020204" pitchFamily="34" charset="0"/>
                <a:cs typeface="Arial" panose="020B0604020202020204" pitchFamily="34" charset="0"/>
              </a:rPr>
              <a:t>SBA may contact agency with questions and to obtain additional information about fiscal impact</a:t>
            </a:r>
          </a:p>
          <a:p>
            <a:pPr lvl="2">
              <a:spcAft>
                <a:spcPts val="1200"/>
              </a:spcAft>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54772" y="5811259"/>
            <a:ext cx="928255" cy="928255"/>
          </a:xfrm>
          <a:prstGeom prst="rect">
            <a:avLst/>
          </a:prstGeom>
        </p:spPr>
      </p:pic>
    </p:spTree>
    <p:extLst>
      <p:ext uri="{BB962C8B-B14F-4D97-AF65-F5344CB8AC3E}">
        <p14:creationId xmlns:p14="http://schemas.microsoft.com/office/powerpoint/2010/main" val="1865359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5973</Words>
  <Application>Microsoft Office PowerPoint</Application>
  <PresentationFormat>Widescreen</PresentationFormat>
  <Paragraphs>718</Paragraphs>
  <Slides>56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Calibri Light</vt:lpstr>
      <vt:lpstr>Office Theme</vt:lpstr>
      <vt:lpstr>February 15, 2023</vt:lpstr>
      <vt:lpstr>Roadmap of Presentation</vt:lpstr>
      <vt:lpstr>OMB Review Overview</vt:lpstr>
      <vt:lpstr>Scope of OMB Review</vt:lpstr>
      <vt:lpstr>OMB Review Process</vt:lpstr>
      <vt:lpstr>OMB Review Process (cont…)</vt:lpstr>
      <vt:lpstr>Contents of OMB Review Request</vt:lpstr>
      <vt:lpstr>SBA Review Overview</vt:lpstr>
      <vt:lpstr>Steps in SBA Review</vt:lpstr>
      <vt:lpstr>Steps in SBA Review (cont…)</vt:lpstr>
      <vt:lpstr>Contents of SBA Review Request</vt:lpstr>
      <vt:lpstr>OMB / SBA Review In Practice</vt:lpstr>
      <vt:lpstr>Tips for Smooth OMB Review</vt:lpstr>
      <vt:lpstr>Tips for Smooth Review (cont.)</vt:lpstr>
      <vt:lpstr>Time Required for OMB Review</vt:lpstr>
      <vt:lpstr>What Must be Included in a Rule?</vt:lpstr>
      <vt:lpstr>What is a Rule – Statute</vt:lpstr>
      <vt:lpstr>What is a Rule – Case Law</vt:lpstr>
      <vt:lpstr>Why is Policy Not Enough?</vt:lpstr>
      <vt:lpstr>Why is Policy Not Enough? (cont.)</vt:lpstr>
      <vt:lpstr>What is a Rule – Examples</vt:lpstr>
      <vt:lpstr>Statutes vs. Rules</vt:lpstr>
      <vt:lpstr>Rules vs. Policies / Manuals</vt:lpstr>
      <vt:lpstr>Example 1 – BMV </vt:lpstr>
      <vt:lpstr>Example 2 – DNR</vt:lpstr>
      <vt:lpstr>Statute, Rule, or Manual / Policy</vt:lpstr>
      <vt:lpstr>Cost-Benefit Analysis – Overview</vt:lpstr>
      <vt:lpstr>Cost-Benefit Analysis – Statutory Requirements </vt:lpstr>
      <vt:lpstr>Cost-Benefit Analysis – Steps</vt:lpstr>
      <vt:lpstr>Identify All New Requirements</vt:lpstr>
      <vt:lpstr>Who Is Impacted by Changes?</vt:lpstr>
      <vt:lpstr>Example 1 – Impacted Parties</vt:lpstr>
      <vt:lpstr>Example 2 – Impacted Parties</vt:lpstr>
      <vt:lpstr>Benefits:  Answer the “Why”</vt:lpstr>
      <vt:lpstr>Benefits:  Source of Motivation</vt:lpstr>
      <vt:lpstr>Benefits: Motivation Examples </vt:lpstr>
      <vt:lpstr>Costs:  Answer what it takes</vt:lpstr>
      <vt:lpstr>Example 1 – Existing Compliance</vt:lpstr>
      <vt:lpstr>Example 2 – Existing Compliance</vt:lpstr>
      <vt:lpstr>Add It All Up</vt:lpstr>
      <vt:lpstr>Example Tallying Costs</vt:lpstr>
      <vt:lpstr>Ex. 1 – Weighing Costs and Benefits</vt:lpstr>
      <vt:lpstr>Ex. 1 – Weighing Costs and Benefits</vt:lpstr>
      <vt:lpstr>Ex. 2 – Weighing Costs and Benefits</vt:lpstr>
      <vt:lpstr>Ex. 2 – Weighing Costs and Benefits</vt:lpstr>
      <vt:lpstr>Example Summarizing Net Benefits</vt:lpstr>
      <vt:lpstr>Attempt to Reduce Costs</vt:lpstr>
      <vt:lpstr>Example 1 – Minimizing Costs</vt:lpstr>
      <vt:lpstr>Example 2 – Minimizing Costs</vt:lpstr>
      <vt:lpstr>Example 3 – Minimizing Costs</vt:lpstr>
      <vt:lpstr>Example 4 – Minimizing Costs</vt:lpstr>
      <vt:lpstr>Getting a Second Opinion</vt:lpstr>
      <vt:lpstr>Example – Input of Regulated Parties</vt:lpstr>
      <vt:lpstr>Input of Regulated Parties Ex. 2</vt:lpstr>
      <vt:lpstr>Input of Regulated Parties Ex. 3</vt:lpstr>
      <vt:lpstr>Helpful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15, 2023</dc:title>
  <dc:creator>Mehrlich, Jessica</dc:creator>
  <cp:lastModifiedBy>Price, Patrick W</cp:lastModifiedBy>
  <cp:revision>10</cp:revision>
  <dcterms:created xsi:type="dcterms:W3CDTF">2023-02-14T13:40:10Z</dcterms:created>
  <dcterms:modified xsi:type="dcterms:W3CDTF">2023-05-15T19:23:35Z</dcterms:modified>
</cp:coreProperties>
</file>