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7.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8.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9.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10.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11.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12.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13.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14.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15.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16.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17.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18.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19.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20.xml" ContentType="application/vnd.openxmlformats-officedocument.theme+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21.xml" ContentType="application/vnd.openxmlformats-officedocument.theme+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22.xml" ContentType="application/vnd.openxmlformats-officedocument.theme+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23.xml" ContentType="application/vnd.openxmlformats-officedocument.theme+xml"/>
  <Override PartName="/ppt/theme/theme24.xml" ContentType="application/vnd.openxmlformats-officedocument.theme+xml"/>
  <Override PartName="/ppt/theme/theme2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 id="2147483741" r:id="rId2"/>
    <p:sldMasterId id="2147483708" r:id="rId3"/>
    <p:sldMasterId id="2147483648" r:id="rId4"/>
    <p:sldMasterId id="2147483750" r:id="rId5"/>
    <p:sldMasterId id="2147483753" r:id="rId6"/>
    <p:sldMasterId id="2147483756" r:id="rId7"/>
    <p:sldMasterId id="2147483777" r:id="rId8"/>
    <p:sldMasterId id="2147483796" r:id="rId9"/>
    <p:sldMasterId id="2147483807" r:id="rId10"/>
    <p:sldMasterId id="2147483818" r:id="rId11"/>
    <p:sldMasterId id="2147483821" r:id="rId12"/>
    <p:sldMasterId id="2147483845" r:id="rId13"/>
    <p:sldMasterId id="2147483853" r:id="rId14"/>
    <p:sldMasterId id="2147483861" r:id="rId15"/>
    <p:sldMasterId id="2147483869" r:id="rId16"/>
    <p:sldMasterId id="2147483877" r:id="rId17"/>
    <p:sldMasterId id="2147483885" r:id="rId18"/>
    <p:sldMasterId id="2147483893" r:id="rId19"/>
    <p:sldMasterId id="2147483896" r:id="rId20"/>
    <p:sldMasterId id="2147483899" r:id="rId21"/>
    <p:sldMasterId id="2147483902" r:id="rId22"/>
    <p:sldMasterId id="2147483910" r:id="rId23"/>
  </p:sldMasterIdLst>
  <p:notesMasterIdLst>
    <p:notesMasterId r:id="rId95"/>
  </p:notesMasterIdLst>
  <p:handoutMasterIdLst>
    <p:handoutMasterId r:id="rId96"/>
  </p:handoutMasterIdLst>
  <p:sldIdLst>
    <p:sldId id="441" r:id="rId24"/>
    <p:sldId id="455" r:id="rId25"/>
    <p:sldId id="456" r:id="rId26"/>
    <p:sldId id="339" r:id="rId27"/>
    <p:sldId id="340" r:id="rId28"/>
    <p:sldId id="447" r:id="rId29"/>
    <p:sldId id="423" r:id="rId30"/>
    <p:sldId id="424" r:id="rId31"/>
    <p:sldId id="431" r:id="rId32"/>
    <p:sldId id="451" r:id="rId33"/>
    <p:sldId id="452" r:id="rId34"/>
    <p:sldId id="442" r:id="rId35"/>
    <p:sldId id="444" r:id="rId36"/>
    <p:sldId id="445" r:id="rId37"/>
    <p:sldId id="440" r:id="rId38"/>
    <p:sldId id="430" r:id="rId39"/>
    <p:sldId id="425" r:id="rId40"/>
    <p:sldId id="446" r:id="rId41"/>
    <p:sldId id="429" r:id="rId42"/>
    <p:sldId id="427" r:id="rId43"/>
    <p:sldId id="432" r:id="rId44"/>
    <p:sldId id="443" r:id="rId45"/>
    <p:sldId id="386" r:id="rId46"/>
    <p:sldId id="364" r:id="rId47"/>
    <p:sldId id="365" r:id="rId48"/>
    <p:sldId id="367" r:id="rId49"/>
    <p:sldId id="366" r:id="rId50"/>
    <p:sldId id="421" r:id="rId51"/>
    <p:sldId id="385" r:id="rId52"/>
    <p:sldId id="387" r:id="rId53"/>
    <p:sldId id="422" r:id="rId54"/>
    <p:sldId id="343" r:id="rId55"/>
    <p:sldId id="377" r:id="rId56"/>
    <p:sldId id="376" r:id="rId57"/>
    <p:sldId id="396" r:id="rId58"/>
    <p:sldId id="400" r:id="rId59"/>
    <p:sldId id="398" r:id="rId60"/>
    <p:sldId id="448" r:id="rId61"/>
    <p:sldId id="449" r:id="rId62"/>
    <p:sldId id="402" r:id="rId63"/>
    <p:sldId id="403" r:id="rId64"/>
    <p:sldId id="404" r:id="rId65"/>
    <p:sldId id="405" r:id="rId66"/>
    <p:sldId id="406" r:id="rId67"/>
    <p:sldId id="409" r:id="rId68"/>
    <p:sldId id="410" r:id="rId69"/>
    <p:sldId id="411" r:id="rId70"/>
    <p:sldId id="433" r:id="rId71"/>
    <p:sldId id="434" r:id="rId72"/>
    <p:sldId id="373" r:id="rId73"/>
    <p:sldId id="325" r:id="rId74"/>
    <p:sldId id="371" r:id="rId75"/>
    <p:sldId id="354" r:id="rId76"/>
    <p:sldId id="355" r:id="rId77"/>
    <p:sldId id="353" r:id="rId78"/>
    <p:sldId id="370" r:id="rId79"/>
    <p:sldId id="347" r:id="rId80"/>
    <p:sldId id="435" r:id="rId81"/>
    <p:sldId id="374" r:id="rId82"/>
    <p:sldId id="380" r:id="rId83"/>
    <p:sldId id="384" r:id="rId84"/>
    <p:sldId id="382" r:id="rId85"/>
    <p:sldId id="381" r:id="rId86"/>
    <p:sldId id="383" r:id="rId87"/>
    <p:sldId id="437" r:id="rId88"/>
    <p:sldId id="414" r:id="rId89"/>
    <p:sldId id="415" r:id="rId90"/>
    <p:sldId id="416" r:id="rId91"/>
    <p:sldId id="438" r:id="rId92"/>
    <p:sldId id="413" r:id="rId93"/>
    <p:sldId id="412" r:id="rId94"/>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C2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17" autoAdjust="0"/>
    <p:restoredTop sz="94723" autoAdjust="0"/>
  </p:normalViewPr>
  <p:slideViewPr>
    <p:cSldViewPr>
      <p:cViewPr varScale="1">
        <p:scale>
          <a:sx n="87" d="100"/>
          <a:sy n="87" d="100"/>
        </p:scale>
        <p:origin x="163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9" d="100"/>
          <a:sy n="59" d="100"/>
        </p:scale>
        <p:origin x="-2914" y="-82"/>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3.xml"/><Relationship Id="rId21" Type="http://schemas.openxmlformats.org/officeDocument/2006/relationships/slideMaster" Target="slideMasters/slideMaster21.xml"/><Relationship Id="rId34" Type="http://schemas.openxmlformats.org/officeDocument/2006/relationships/slide" Target="slides/slide11.xml"/><Relationship Id="rId42" Type="http://schemas.openxmlformats.org/officeDocument/2006/relationships/slide" Target="slides/slide19.xml"/><Relationship Id="rId47" Type="http://schemas.openxmlformats.org/officeDocument/2006/relationships/slide" Target="slides/slide24.xml"/><Relationship Id="rId50" Type="http://schemas.openxmlformats.org/officeDocument/2006/relationships/slide" Target="slides/slide27.xml"/><Relationship Id="rId55" Type="http://schemas.openxmlformats.org/officeDocument/2006/relationships/slide" Target="slides/slide32.xml"/><Relationship Id="rId63" Type="http://schemas.openxmlformats.org/officeDocument/2006/relationships/slide" Target="slides/slide40.xml"/><Relationship Id="rId68" Type="http://schemas.openxmlformats.org/officeDocument/2006/relationships/slide" Target="slides/slide45.xml"/><Relationship Id="rId76" Type="http://schemas.openxmlformats.org/officeDocument/2006/relationships/slide" Target="slides/slide53.xml"/><Relationship Id="rId84" Type="http://schemas.openxmlformats.org/officeDocument/2006/relationships/slide" Target="slides/slide61.xml"/><Relationship Id="rId89" Type="http://schemas.openxmlformats.org/officeDocument/2006/relationships/slide" Target="slides/slide66.xml"/><Relationship Id="rId97" Type="http://schemas.openxmlformats.org/officeDocument/2006/relationships/presProps" Target="presProps.xml"/><Relationship Id="rId7" Type="http://schemas.openxmlformats.org/officeDocument/2006/relationships/slideMaster" Target="slideMasters/slideMaster7.xml"/><Relationship Id="rId71" Type="http://schemas.openxmlformats.org/officeDocument/2006/relationships/slide" Target="slides/slide48.xml"/><Relationship Id="rId92"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6.xml"/><Relationship Id="rId11" Type="http://schemas.openxmlformats.org/officeDocument/2006/relationships/slideMaster" Target="slideMasters/slideMaster11.xml"/><Relationship Id="rId24" Type="http://schemas.openxmlformats.org/officeDocument/2006/relationships/slide" Target="slides/slide1.xml"/><Relationship Id="rId32" Type="http://schemas.openxmlformats.org/officeDocument/2006/relationships/slide" Target="slides/slide9.xml"/><Relationship Id="rId37" Type="http://schemas.openxmlformats.org/officeDocument/2006/relationships/slide" Target="slides/slide14.xml"/><Relationship Id="rId40" Type="http://schemas.openxmlformats.org/officeDocument/2006/relationships/slide" Target="slides/slide17.xml"/><Relationship Id="rId45" Type="http://schemas.openxmlformats.org/officeDocument/2006/relationships/slide" Target="slides/slide22.xml"/><Relationship Id="rId53" Type="http://schemas.openxmlformats.org/officeDocument/2006/relationships/slide" Target="slides/slide30.xml"/><Relationship Id="rId58" Type="http://schemas.openxmlformats.org/officeDocument/2006/relationships/slide" Target="slides/slide35.xml"/><Relationship Id="rId66" Type="http://schemas.openxmlformats.org/officeDocument/2006/relationships/slide" Target="slides/slide43.xml"/><Relationship Id="rId74" Type="http://schemas.openxmlformats.org/officeDocument/2006/relationships/slide" Target="slides/slide51.xml"/><Relationship Id="rId79" Type="http://schemas.openxmlformats.org/officeDocument/2006/relationships/slide" Target="slides/slide56.xml"/><Relationship Id="rId87" Type="http://schemas.openxmlformats.org/officeDocument/2006/relationships/slide" Target="slides/slide64.xml"/><Relationship Id="rId5" Type="http://schemas.openxmlformats.org/officeDocument/2006/relationships/slideMaster" Target="slideMasters/slideMaster5.xml"/><Relationship Id="rId61" Type="http://schemas.openxmlformats.org/officeDocument/2006/relationships/slide" Target="slides/slide38.xml"/><Relationship Id="rId82" Type="http://schemas.openxmlformats.org/officeDocument/2006/relationships/slide" Target="slides/slide59.xml"/><Relationship Id="rId90" Type="http://schemas.openxmlformats.org/officeDocument/2006/relationships/slide" Target="slides/slide67.xml"/><Relationship Id="rId95" Type="http://schemas.openxmlformats.org/officeDocument/2006/relationships/notesMaster" Target="notesMasters/notesMaster1.xml"/><Relationship Id="rId19" Type="http://schemas.openxmlformats.org/officeDocument/2006/relationships/slideMaster" Target="slideMasters/slideMaster1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4.xml"/><Relationship Id="rId30" Type="http://schemas.openxmlformats.org/officeDocument/2006/relationships/slide" Target="slides/slide7.xml"/><Relationship Id="rId35" Type="http://schemas.openxmlformats.org/officeDocument/2006/relationships/slide" Target="slides/slide12.xml"/><Relationship Id="rId43" Type="http://schemas.openxmlformats.org/officeDocument/2006/relationships/slide" Target="slides/slide20.xml"/><Relationship Id="rId48" Type="http://schemas.openxmlformats.org/officeDocument/2006/relationships/slide" Target="slides/slide25.xml"/><Relationship Id="rId56" Type="http://schemas.openxmlformats.org/officeDocument/2006/relationships/slide" Target="slides/slide33.xml"/><Relationship Id="rId64" Type="http://schemas.openxmlformats.org/officeDocument/2006/relationships/slide" Target="slides/slide41.xml"/><Relationship Id="rId69" Type="http://schemas.openxmlformats.org/officeDocument/2006/relationships/slide" Target="slides/slide46.xml"/><Relationship Id="rId77" Type="http://schemas.openxmlformats.org/officeDocument/2006/relationships/slide" Target="slides/slide54.xml"/><Relationship Id="rId100" Type="http://schemas.openxmlformats.org/officeDocument/2006/relationships/tableStyles" Target="tableStyles.xml"/><Relationship Id="rId8" Type="http://schemas.openxmlformats.org/officeDocument/2006/relationships/slideMaster" Target="slideMasters/slideMaster8.xml"/><Relationship Id="rId51" Type="http://schemas.openxmlformats.org/officeDocument/2006/relationships/slide" Target="slides/slide28.xml"/><Relationship Id="rId72" Type="http://schemas.openxmlformats.org/officeDocument/2006/relationships/slide" Target="slides/slide49.xml"/><Relationship Id="rId80" Type="http://schemas.openxmlformats.org/officeDocument/2006/relationships/slide" Target="slides/slide57.xml"/><Relationship Id="rId85" Type="http://schemas.openxmlformats.org/officeDocument/2006/relationships/slide" Target="slides/slide62.xml"/><Relationship Id="rId93" Type="http://schemas.openxmlformats.org/officeDocument/2006/relationships/slide" Target="slides/slide70.xml"/><Relationship Id="rId98"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2.xml"/><Relationship Id="rId33" Type="http://schemas.openxmlformats.org/officeDocument/2006/relationships/slide" Target="slides/slide10.xml"/><Relationship Id="rId38" Type="http://schemas.openxmlformats.org/officeDocument/2006/relationships/slide" Target="slides/slide15.xml"/><Relationship Id="rId46" Type="http://schemas.openxmlformats.org/officeDocument/2006/relationships/slide" Target="slides/slide23.xml"/><Relationship Id="rId59" Type="http://schemas.openxmlformats.org/officeDocument/2006/relationships/slide" Target="slides/slide36.xml"/><Relationship Id="rId67" Type="http://schemas.openxmlformats.org/officeDocument/2006/relationships/slide" Target="slides/slide44.xml"/><Relationship Id="rId20" Type="http://schemas.openxmlformats.org/officeDocument/2006/relationships/slideMaster" Target="slideMasters/slideMaster20.xml"/><Relationship Id="rId41" Type="http://schemas.openxmlformats.org/officeDocument/2006/relationships/slide" Target="slides/slide18.xml"/><Relationship Id="rId54" Type="http://schemas.openxmlformats.org/officeDocument/2006/relationships/slide" Target="slides/slide31.xml"/><Relationship Id="rId62" Type="http://schemas.openxmlformats.org/officeDocument/2006/relationships/slide" Target="slides/slide39.xml"/><Relationship Id="rId70" Type="http://schemas.openxmlformats.org/officeDocument/2006/relationships/slide" Target="slides/slide47.xml"/><Relationship Id="rId75" Type="http://schemas.openxmlformats.org/officeDocument/2006/relationships/slide" Target="slides/slide52.xml"/><Relationship Id="rId83" Type="http://schemas.openxmlformats.org/officeDocument/2006/relationships/slide" Target="slides/slide60.xml"/><Relationship Id="rId88" Type="http://schemas.openxmlformats.org/officeDocument/2006/relationships/slide" Target="slides/slide65.xml"/><Relationship Id="rId91" Type="http://schemas.openxmlformats.org/officeDocument/2006/relationships/slide" Target="slides/slide68.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 Target="slides/slide5.xml"/><Relationship Id="rId36" Type="http://schemas.openxmlformats.org/officeDocument/2006/relationships/slide" Target="slides/slide13.xml"/><Relationship Id="rId49" Type="http://schemas.openxmlformats.org/officeDocument/2006/relationships/slide" Target="slides/slide26.xml"/><Relationship Id="rId57" Type="http://schemas.openxmlformats.org/officeDocument/2006/relationships/slide" Target="slides/slide34.xml"/><Relationship Id="rId10" Type="http://schemas.openxmlformats.org/officeDocument/2006/relationships/slideMaster" Target="slideMasters/slideMaster10.xml"/><Relationship Id="rId31" Type="http://schemas.openxmlformats.org/officeDocument/2006/relationships/slide" Target="slides/slide8.xml"/><Relationship Id="rId44" Type="http://schemas.openxmlformats.org/officeDocument/2006/relationships/slide" Target="slides/slide21.xml"/><Relationship Id="rId52" Type="http://schemas.openxmlformats.org/officeDocument/2006/relationships/slide" Target="slides/slide29.xml"/><Relationship Id="rId60" Type="http://schemas.openxmlformats.org/officeDocument/2006/relationships/slide" Target="slides/slide37.xml"/><Relationship Id="rId65" Type="http://schemas.openxmlformats.org/officeDocument/2006/relationships/slide" Target="slides/slide42.xml"/><Relationship Id="rId73" Type="http://schemas.openxmlformats.org/officeDocument/2006/relationships/slide" Target="slides/slide50.xml"/><Relationship Id="rId78" Type="http://schemas.openxmlformats.org/officeDocument/2006/relationships/slide" Target="slides/slide55.xml"/><Relationship Id="rId81" Type="http://schemas.openxmlformats.org/officeDocument/2006/relationships/slide" Target="slides/slide58.xml"/><Relationship Id="rId86" Type="http://schemas.openxmlformats.org/officeDocument/2006/relationships/slide" Target="slides/slide63.xml"/><Relationship Id="rId94" Type="http://schemas.openxmlformats.org/officeDocument/2006/relationships/slide" Target="slides/slide71.xml"/><Relationship Id="rId9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39" Type="http://schemas.openxmlformats.org/officeDocument/2006/relationships/slide" Target="slides/slide16.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D11803-A318-435D-9C8C-A3EE6E1A09C5}" type="doc">
      <dgm:prSet loTypeId="urn:microsoft.com/office/officeart/2005/8/layout/rings+Icon" loCatId="officeonline" qsTypeId="urn:microsoft.com/office/officeart/2005/8/quickstyle/simple1" qsCatId="simple" csTypeId="urn:microsoft.com/office/officeart/2005/8/colors/colorful5" csCatId="colorful" phldr="1"/>
      <dgm:spPr/>
    </dgm:pt>
    <dgm:pt modelId="{D4C96543-4601-445D-ADD3-B50560FC3B55}">
      <dgm:prSet phldrT="[Text]"/>
      <dgm:spPr>
        <a:solidFill>
          <a:schemeClr val="accent5">
            <a:lumMod val="20000"/>
            <a:lumOff val="80000"/>
            <a:alpha val="50000"/>
          </a:schemeClr>
        </a:solidFill>
      </dgm:spPr>
      <dgm:t>
        <a:bodyPr/>
        <a:lstStyle/>
        <a:p>
          <a:r>
            <a:rPr lang="en-US" dirty="0" smtClean="0"/>
            <a:t> </a:t>
          </a:r>
          <a:endParaRPr lang="en-US" dirty="0"/>
        </a:p>
      </dgm:t>
    </dgm:pt>
    <dgm:pt modelId="{C1E49877-63DC-4186-9517-A7613EDE7839}" type="parTrans" cxnId="{1E46F84A-9D9D-4EA5-86E5-0EF2C5B673E0}">
      <dgm:prSet/>
      <dgm:spPr/>
      <dgm:t>
        <a:bodyPr/>
        <a:lstStyle/>
        <a:p>
          <a:endParaRPr lang="en-US"/>
        </a:p>
      </dgm:t>
    </dgm:pt>
    <dgm:pt modelId="{A25A6DBD-E770-40FA-B795-582D2195EA9B}" type="sibTrans" cxnId="{1E46F84A-9D9D-4EA5-86E5-0EF2C5B673E0}">
      <dgm:prSet/>
      <dgm:spPr/>
      <dgm:t>
        <a:bodyPr/>
        <a:lstStyle/>
        <a:p>
          <a:endParaRPr lang="en-US"/>
        </a:p>
      </dgm:t>
    </dgm:pt>
    <dgm:pt modelId="{92F5DE68-DE93-4921-9055-C1A2F148C7EF}">
      <dgm:prSet phldrT="[Text]"/>
      <dgm:spPr>
        <a:solidFill>
          <a:schemeClr val="accent2">
            <a:lumMod val="20000"/>
            <a:lumOff val="80000"/>
            <a:alpha val="50000"/>
          </a:schemeClr>
        </a:solidFill>
      </dgm:spPr>
      <dgm:t>
        <a:bodyPr/>
        <a:lstStyle/>
        <a:p>
          <a:r>
            <a:rPr lang="en-US" dirty="0" smtClean="0"/>
            <a:t> </a:t>
          </a:r>
          <a:endParaRPr lang="en-US" dirty="0"/>
        </a:p>
      </dgm:t>
    </dgm:pt>
    <dgm:pt modelId="{3966053E-30A0-4895-8D69-804D0A7EF715}" type="parTrans" cxnId="{C35418A4-F381-4FAA-A6D4-427792582428}">
      <dgm:prSet/>
      <dgm:spPr/>
      <dgm:t>
        <a:bodyPr/>
        <a:lstStyle/>
        <a:p>
          <a:endParaRPr lang="en-US"/>
        </a:p>
      </dgm:t>
    </dgm:pt>
    <dgm:pt modelId="{065D098C-7B4F-48EB-821A-2D5786DA0562}" type="sibTrans" cxnId="{C35418A4-F381-4FAA-A6D4-427792582428}">
      <dgm:prSet/>
      <dgm:spPr/>
      <dgm:t>
        <a:bodyPr/>
        <a:lstStyle/>
        <a:p>
          <a:endParaRPr lang="en-US"/>
        </a:p>
      </dgm:t>
    </dgm:pt>
    <dgm:pt modelId="{62152C39-2325-4D5D-9D49-4E120488242E}" type="pres">
      <dgm:prSet presAssocID="{11D11803-A318-435D-9C8C-A3EE6E1A09C5}" presName="Name0" presStyleCnt="0">
        <dgm:presLayoutVars>
          <dgm:chMax val="7"/>
          <dgm:dir/>
          <dgm:resizeHandles val="exact"/>
        </dgm:presLayoutVars>
      </dgm:prSet>
      <dgm:spPr/>
    </dgm:pt>
    <dgm:pt modelId="{B745A3AC-C144-4B8D-A727-BD42C869828B}" type="pres">
      <dgm:prSet presAssocID="{11D11803-A318-435D-9C8C-A3EE6E1A09C5}" presName="ellipse1" presStyleLbl="vennNode1" presStyleIdx="0" presStyleCnt="2" custScaleX="152416" custScaleY="158765" custLinFactNeighborX="1919" custLinFactNeighborY="37312">
        <dgm:presLayoutVars>
          <dgm:bulletEnabled val="1"/>
        </dgm:presLayoutVars>
      </dgm:prSet>
      <dgm:spPr>
        <a:prstGeom prst="rect">
          <a:avLst/>
        </a:prstGeom>
      </dgm:spPr>
      <dgm:t>
        <a:bodyPr/>
        <a:lstStyle/>
        <a:p>
          <a:endParaRPr lang="en-US"/>
        </a:p>
      </dgm:t>
    </dgm:pt>
    <dgm:pt modelId="{A252F1C4-9A0C-4A79-A131-1DA648BDCCCF}" type="pres">
      <dgm:prSet presAssocID="{11D11803-A318-435D-9C8C-A3EE6E1A09C5}" presName="ellipse2" presStyleLbl="vennNode1" presStyleIdx="1" presStyleCnt="2" custScaleX="152416" custScaleY="158765" custLinFactNeighborX="29686" custLinFactNeighborY="-29382">
        <dgm:presLayoutVars>
          <dgm:bulletEnabled val="1"/>
        </dgm:presLayoutVars>
      </dgm:prSet>
      <dgm:spPr>
        <a:prstGeom prst="rect">
          <a:avLst/>
        </a:prstGeom>
      </dgm:spPr>
      <dgm:t>
        <a:bodyPr/>
        <a:lstStyle/>
        <a:p>
          <a:endParaRPr lang="en-US"/>
        </a:p>
      </dgm:t>
    </dgm:pt>
  </dgm:ptLst>
  <dgm:cxnLst>
    <dgm:cxn modelId="{C35418A4-F381-4FAA-A6D4-427792582428}" srcId="{11D11803-A318-435D-9C8C-A3EE6E1A09C5}" destId="{92F5DE68-DE93-4921-9055-C1A2F148C7EF}" srcOrd="1" destOrd="0" parTransId="{3966053E-30A0-4895-8D69-804D0A7EF715}" sibTransId="{065D098C-7B4F-48EB-821A-2D5786DA0562}"/>
    <dgm:cxn modelId="{E591271C-99BD-4999-A52A-535F0EA2DC25}" type="presOf" srcId="{D4C96543-4601-445D-ADD3-B50560FC3B55}" destId="{B745A3AC-C144-4B8D-A727-BD42C869828B}" srcOrd="0" destOrd="0" presId="urn:microsoft.com/office/officeart/2005/8/layout/rings+Icon"/>
    <dgm:cxn modelId="{1E46F84A-9D9D-4EA5-86E5-0EF2C5B673E0}" srcId="{11D11803-A318-435D-9C8C-A3EE6E1A09C5}" destId="{D4C96543-4601-445D-ADD3-B50560FC3B55}" srcOrd="0" destOrd="0" parTransId="{C1E49877-63DC-4186-9517-A7613EDE7839}" sibTransId="{A25A6DBD-E770-40FA-B795-582D2195EA9B}"/>
    <dgm:cxn modelId="{2628C57F-80A9-4DF8-9809-7B5316F15E5C}" type="presOf" srcId="{92F5DE68-DE93-4921-9055-C1A2F148C7EF}" destId="{A252F1C4-9A0C-4A79-A131-1DA648BDCCCF}" srcOrd="0" destOrd="0" presId="urn:microsoft.com/office/officeart/2005/8/layout/rings+Icon"/>
    <dgm:cxn modelId="{33A500CE-5FAB-4FFC-B678-ED4A79450B2D}" type="presOf" srcId="{11D11803-A318-435D-9C8C-A3EE6E1A09C5}" destId="{62152C39-2325-4D5D-9D49-4E120488242E}" srcOrd="0" destOrd="0" presId="urn:microsoft.com/office/officeart/2005/8/layout/rings+Icon"/>
    <dgm:cxn modelId="{18193EA8-DD53-4C1D-BDB2-C38542918242}" type="presParOf" srcId="{62152C39-2325-4D5D-9D49-4E120488242E}" destId="{B745A3AC-C144-4B8D-A727-BD42C869828B}" srcOrd="0" destOrd="0" presId="urn:microsoft.com/office/officeart/2005/8/layout/rings+Icon"/>
    <dgm:cxn modelId="{D7D126D6-52FB-4417-BF00-9F32B744D639}" type="presParOf" srcId="{62152C39-2325-4D5D-9D49-4E120488242E}" destId="{A252F1C4-9A0C-4A79-A131-1DA648BDCCCF}" srcOrd="1"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45A3AC-C144-4B8D-A727-BD42C869828B}">
      <dsp:nvSpPr>
        <dsp:cNvPr id="0" name=""/>
        <dsp:cNvSpPr/>
      </dsp:nvSpPr>
      <dsp:spPr>
        <a:xfrm>
          <a:off x="1066802" y="253731"/>
          <a:ext cx="4876764" cy="5080268"/>
        </a:xfrm>
        <a:prstGeom prst="rect">
          <a:avLst/>
        </a:prstGeom>
        <a:solidFill>
          <a:schemeClr val="accent5">
            <a:lumMod val="20000"/>
            <a:lumOff val="8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1066802" y="253731"/>
        <a:ext cx="4876764" cy="5080268"/>
      </dsp:txXfrm>
    </dsp:sp>
    <dsp:sp modelId="{A252F1C4-9A0C-4A79-A131-1DA648BDCCCF}">
      <dsp:nvSpPr>
        <dsp:cNvPr id="0" name=""/>
        <dsp:cNvSpPr/>
      </dsp:nvSpPr>
      <dsp:spPr>
        <a:xfrm>
          <a:off x="3602078" y="253747"/>
          <a:ext cx="4876764" cy="5080268"/>
        </a:xfrm>
        <a:prstGeom prst="rect">
          <a:avLst/>
        </a:prstGeom>
        <a:solidFill>
          <a:schemeClr val="accent2">
            <a:lumMod val="20000"/>
            <a:lumOff val="8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3602078" y="253747"/>
        <a:ext cx="4876764" cy="5080268"/>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1963"/>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1963"/>
          </a:xfrm>
          <a:prstGeom prst="rect">
            <a:avLst/>
          </a:prstGeom>
        </p:spPr>
        <p:txBody>
          <a:bodyPr vert="horz" lIns="91427" tIns="45714" rIns="91427" bIns="45714" rtlCol="0"/>
          <a:lstStyle>
            <a:lvl1pPr algn="r">
              <a:defRPr sz="1200"/>
            </a:lvl1pPr>
          </a:lstStyle>
          <a:p>
            <a:fld id="{E0F03BA1-CE66-4275-AF08-DFC1173238CF}" type="datetimeFigureOut">
              <a:rPr lang="en-US" smtClean="0"/>
              <a:t>3/6/2017</a:t>
            </a:fld>
            <a:endParaRPr lang="en-US"/>
          </a:p>
        </p:txBody>
      </p:sp>
      <p:sp>
        <p:nvSpPr>
          <p:cNvPr id="4" name="Footer Placeholder 3"/>
          <p:cNvSpPr>
            <a:spLocks noGrp="1"/>
          </p:cNvSpPr>
          <p:nvPr>
            <p:ph type="ftr" sz="quarter" idx="2"/>
          </p:nvPr>
        </p:nvSpPr>
        <p:spPr>
          <a:xfrm>
            <a:off x="1" y="8772525"/>
            <a:ext cx="3038475" cy="461963"/>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772525"/>
            <a:ext cx="3038475" cy="461963"/>
          </a:xfrm>
          <a:prstGeom prst="rect">
            <a:avLst/>
          </a:prstGeom>
        </p:spPr>
        <p:txBody>
          <a:bodyPr vert="horz" lIns="91427" tIns="45714" rIns="91427" bIns="45714" rtlCol="0" anchor="b"/>
          <a:lstStyle>
            <a:lvl1pPr algn="r">
              <a:defRPr sz="1200"/>
            </a:lvl1pPr>
          </a:lstStyle>
          <a:p>
            <a:fld id="{2600A68F-F90D-4CE1-8ABE-6D20BCB93528}" type="slidenum">
              <a:rPr lang="en-US" smtClean="0"/>
              <a:t>‹#›</a:t>
            </a:fld>
            <a:endParaRPr lang="en-US"/>
          </a:p>
        </p:txBody>
      </p:sp>
    </p:spTree>
    <p:extLst>
      <p:ext uri="{BB962C8B-B14F-4D97-AF65-F5344CB8AC3E}">
        <p14:creationId xmlns:p14="http://schemas.microsoft.com/office/powerpoint/2010/main" val="1806189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1963"/>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idx="1"/>
          </p:nvPr>
        </p:nvSpPr>
        <p:spPr>
          <a:xfrm>
            <a:off x="3970339" y="0"/>
            <a:ext cx="3038475" cy="461963"/>
          </a:xfrm>
          <a:prstGeom prst="rect">
            <a:avLst/>
          </a:prstGeom>
        </p:spPr>
        <p:txBody>
          <a:bodyPr vert="horz" lIns="91427" tIns="45714" rIns="91427" bIns="45714" rtlCol="0"/>
          <a:lstStyle>
            <a:lvl1pPr algn="r">
              <a:defRPr sz="1200"/>
            </a:lvl1pPr>
          </a:lstStyle>
          <a:p>
            <a:fld id="{B48F8FDF-88B2-4267-AB88-C68255C3EC6C}" type="datetimeFigureOut">
              <a:rPr lang="en-US" smtClean="0"/>
              <a:t>3/6/2017</a:t>
            </a:fld>
            <a:endParaRPr lang="en-US"/>
          </a:p>
        </p:txBody>
      </p:sp>
      <p:sp>
        <p:nvSpPr>
          <p:cNvPr id="4" name="Slide Image Placeholder 3"/>
          <p:cNvSpPr>
            <a:spLocks noGrp="1" noRot="1" noChangeAspect="1"/>
          </p:cNvSpPr>
          <p:nvPr>
            <p:ph type="sldImg" idx="2"/>
          </p:nvPr>
        </p:nvSpPr>
        <p:spPr>
          <a:xfrm>
            <a:off x="1196975" y="692150"/>
            <a:ext cx="4616450" cy="3463925"/>
          </a:xfrm>
          <a:prstGeom prst="rect">
            <a:avLst/>
          </a:prstGeom>
          <a:noFill/>
          <a:ln w="12700">
            <a:solidFill>
              <a:prstClr val="black"/>
            </a:solidFill>
          </a:ln>
        </p:spPr>
        <p:txBody>
          <a:bodyPr vert="horz" lIns="91427" tIns="45714" rIns="91427" bIns="45714" rtlCol="0" anchor="ctr"/>
          <a:lstStyle/>
          <a:p>
            <a:endParaRPr lang="en-US"/>
          </a:p>
        </p:txBody>
      </p:sp>
      <p:sp>
        <p:nvSpPr>
          <p:cNvPr id="5" name="Notes Placeholder 4"/>
          <p:cNvSpPr>
            <a:spLocks noGrp="1"/>
          </p:cNvSpPr>
          <p:nvPr>
            <p:ph type="body" sz="quarter" idx="3"/>
          </p:nvPr>
        </p:nvSpPr>
        <p:spPr>
          <a:xfrm>
            <a:off x="701676" y="4387851"/>
            <a:ext cx="5607050" cy="4156075"/>
          </a:xfrm>
          <a:prstGeom prst="rect">
            <a:avLst/>
          </a:prstGeom>
        </p:spPr>
        <p:txBody>
          <a:bodyPr vert="horz" lIns="91427" tIns="45714" rIns="91427" bIns="457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525"/>
            <a:ext cx="3038475" cy="461963"/>
          </a:xfrm>
          <a:prstGeom prst="rect">
            <a:avLst/>
          </a:prstGeom>
        </p:spPr>
        <p:txBody>
          <a:bodyPr vert="horz" lIns="91427" tIns="45714" rIns="91427"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772525"/>
            <a:ext cx="3038475" cy="461963"/>
          </a:xfrm>
          <a:prstGeom prst="rect">
            <a:avLst/>
          </a:prstGeom>
        </p:spPr>
        <p:txBody>
          <a:bodyPr vert="horz" lIns="91427" tIns="45714" rIns="91427" bIns="45714" rtlCol="0" anchor="b"/>
          <a:lstStyle>
            <a:lvl1pPr algn="r">
              <a:defRPr sz="1200"/>
            </a:lvl1pPr>
          </a:lstStyle>
          <a:p>
            <a:fld id="{0C6A459A-433C-44FE-A7CE-045C86FD4009}" type="slidenum">
              <a:rPr lang="en-US" smtClean="0"/>
              <a:t>‹#›</a:t>
            </a:fld>
            <a:endParaRPr lang="en-US"/>
          </a:p>
        </p:txBody>
      </p:sp>
    </p:spTree>
    <p:extLst>
      <p:ext uri="{BB962C8B-B14F-4D97-AF65-F5344CB8AC3E}">
        <p14:creationId xmlns:p14="http://schemas.microsoft.com/office/powerpoint/2010/main" val="1293089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lgn="ctr">
              <a:defRPr sz="36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19414440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b="1">
                <a:solidFill>
                  <a:srgbClr val="3FC2CD"/>
                </a:solidFill>
              </a:defRPr>
            </a:lvl1pPr>
          </a:lstStyle>
          <a:p>
            <a:r>
              <a:rPr lang="en-US" dirty="0" smtClean="0"/>
              <a:t>Section Divider</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D642C4DC-0AC9-4B82-AE81-EBA400E5AF44}" type="slidenum">
              <a:rPr lang="en-US" smtClean="0"/>
              <a:t>‹#›</a:t>
            </a:fld>
            <a:endParaRPr lang="en-US"/>
          </a:p>
        </p:txBody>
      </p:sp>
    </p:spTree>
    <p:extLst>
      <p:ext uri="{BB962C8B-B14F-4D97-AF65-F5344CB8AC3E}">
        <p14:creationId xmlns:p14="http://schemas.microsoft.com/office/powerpoint/2010/main" val="130567993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Content – Report Format</a:t>
            </a:r>
            <a:endParaRPr lang="en-US" dirty="0"/>
          </a:p>
        </p:txBody>
      </p:sp>
      <p:sp>
        <p:nvSpPr>
          <p:cNvPr id="3" name="Content Placeholder 2"/>
          <p:cNvSpPr>
            <a:spLocks noGrp="1"/>
          </p:cNvSpPr>
          <p:nvPr>
            <p:ph idx="1"/>
          </p:nvPr>
        </p:nvSpPr>
        <p:spPr/>
        <p:txBody>
          <a:bodyPr/>
          <a:lstStyle>
            <a:lvl1pPr marL="228600" indent="-228600">
              <a:buClr>
                <a:srgbClr val="3FC2CD"/>
              </a:buClr>
              <a:defRPr/>
            </a:lvl1pPr>
            <a:lvl2pPr marL="685800" indent="-228600">
              <a:buClr>
                <a:srgbClr val="F9A05D"/>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642C4DC-0AC9-4B82-AE81-EBA400E5AF44}" type="slidenum">
              <a:rPr lang="en-US" smtClean="0"/>
              <a:t>‹#›</a:t>
            </a:fld>
            <a:endParaRPr lang="en-US"/>
          </a:p>
        </p:txBody>
      </p:sp>
    </p:spTree>
    <p:extLst>
      <p:ext uri="{BB962C8B-B14F-4D97-AF65-F5344CB8AC3E}">
        <p14:creationId xmlns:p14="http://schemas.microsoft.com/office/powerpoint/2010/main" val="246328432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Two Content – Report Format</a:t>
            </a:r>
            <a:endParaRPr lang="en-US" dirty="0"/>
          </a:p>
        </p:txBody>
      </p:sp>
      <p:sp>
        <p:nvSpPr>
          <p:cNvPr id="3" name="Content Placeholder 2"/>
          <p:cNvSpPr>
            <a:spLocks noGrp="1"/>
          </p:cNvSpPr>
          <p:nvPr>
            <p:ph sz="half" idx="1"/>
          </p:nvPr>
        </p:nvSpPr>
        <p:spPr>
          <a:xfrm>
            <a:off x="457200" y="1371600"/>
            <a:ext cx="4038600" cy="4754563"/>
          </a:xfrm>
        </p:spPr>
        <p:txBody>
          <a:bodyPr>
            <a:normAutofit/>
          </a:bodyPr>
          <a:lstStyle>
            <a:lvl1pPr>
              <a:buClr>
                <a:srgbClr val="3FC2CD"/>
              </a:buCl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0"/>
            <a:ext cx="4038600" cy="4754563"/>
          </a:xfrm>
        </p:spPr>
        <p:txBody>
          <a:bodyPr>
            <a:normAutofit/>
          </a:bodyPr>
          <a:lstStyle>
            <a:lvl1pPr>
              <a:buClr>
                <a:srgbClr val="3FC2CD"/>
              </a:buCl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D642C4DC-0AC9-4B82-AE81-EBA400E5AF44}" type="slidenum">
              <a:rPr lang="en-US" smtClean="0"/>
              <a:t>‹#›</a:t>
            </a:fld>
            <a:endParaRPr lang="en-US"/>
          </a:p>
        </p:txBody>
      </p:sp>
    </p:spTree>
    <p:extLst>
      <p:ext uri="{BB962C8B-B14F-4D97-AF65-F5344CB8AC3E}">
        <p14:creationId xmlns:p14="http://schemas.microsoft.com/office/powerpoint/2010/main" val="279884294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Comparison – Report Format</a:t>
            </a:r>
            <a:endParaRPr lang="en-US"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lgn="ctr">
              <a:buNone/>
              <a:defRPr sz="2000" b="1">
                <a:solidFill>
                  <a:srgbClr val="3FC2C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buClr>
                <a:srgbClr val="3FC2CD"/>
              </a:buCl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lgn="ctr">
              <a:buNone/>
              <a:defRPr sz="2000" b="1">
                <a:solidFill>
                  <a:srgbClr val="3FC2C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buClr>
                <a:srgbClr val="3FC2CD"/>
              </a:buCl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D642C4DC-0AC9-4B82-AE81-EBA400E5AF44}" type="slidenum">
              <a:rPr lang="en-US" smtClean="0"/>
              <a:t>‹#›</a:t>
            </a:fld>
            <a:endParaRPr lang="en-US"/>
          </a:p>
        </p:txBody>
      </p:sp>
    </p:spTree>
    <p:extLst>
      <p:ext uri="{BB962C8B-B14F-4D97-AF65-F5344CB8AC3E}">
        <p14:creationId xmlns:p14="http://schemas.microsoft.com/office/powerpoint/2010/main" val="136408330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Title Only – Report Format</a:t>
            </a:r>
            <a:endParaRPr lang="en-US" dirty="0"/>
          </a:p>
        </p:txBody>
      </p:sp>
      <p:sp>
        <p:nvSpPr>
          <p:cNvPr id="5" name="Slide Number Placeholder 4"/>
          <p:cNvSpPr>
            <a:spLocks noGrp="1"/>
          </p:cNvSpPr>
          <p:nvPr>
            <p:ph type="sldNum" sz="quarter" idx="12"/>
          </p:nvPr>
        </p:nvSpPr>
        <p:spPr/>
        <p:txBody>
          <a:bodyPr/>
          <a:lstStyle/>
          <a:p>
            <a:fld id="{D642C4DC-0AC9-4B82-AE81-EBA400E5AF44}" type="slidenum">
              <a:rPr lang="en-US" smtClean="0"/>
              <a:t>‹#›</a:t>
            </a:fld>
            <a:endParaRPr lang="en-US"/>
          </a:p>
        </p:txBody>
      </p:sp>
      <p:sp>
        <p:nvSpPr>
          <p:cNvPr id="4" name="Text Placeholder 3"/>
          <p:cNvSpPr>
            <a:spLocks noGrp="1"/>
          </p:cNvSpPr>
          <p:nvPr>
            <p:ph type="body" sz="quarter" idx="13" hasCustomPrompt="1"/>
          </p:nvPr>
        </p:nvSpPr>
        <p:spPr>
          <a:xfrm>
            <a:off x="990600" y="1828800"/>
            <a:ext cx="3200400" cy="1905000"/>
          </a:xfrm>
        </p:spPr>
        <p:txBody>
          <a:bodyPr/>
          <a:lstStyle>
            <a:lvl1pPr>
              <a:defRPr sz="1400"/>
            </a:lvl1pPr>
            <a:lvl2pPr marL="457200" indent="-228600">
              <a:defRPr sz="1400"/>
            </a:lvl2pPr>
            <a:lvl3pPr marL="685800" indent="-228600">
              <a:defRPr sz="1200"/>
            </a:lvl3pPr>
            <a:lvl4pPr>
              <a:defRPr sz="1100"/>
            </a:lvl4pPr>
            <a:lvl5pPr>
              <a:defRPr sz="1100"/>
            </a:lvl5pPr>
          </a:lstStyle>
          <a:p>
            <a:pPr lvl="0"/>
            <a:r>
              <a:rPr lang="en-US" dirty="0" smtClean="0"/>
              <a:t>Text box</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252417319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5A85438A-1856-A74E-9C66-818731B5FE07}" type="slidenum">
              <a:rPr lang="en-US" smtClean="0"/>
              <a:pPr/>
              <a:t>‹#›</a:t>
            </a:fld>
            <a:endParaRPr lang="en-US" dirty="0"/>
          </a:p>
        </p:txBody>
      </p:sp>
      <p:sp>
        <p:nvSpPr>
          <p:cNvPr id="3" name="Text Placeholder 2"/>
          <p:cNvSpPr>
            <a:spLocks noGrp="1"/>
          </p:cNvSpPr>
          <p:nvPr>
            <p:ph type="body" sz="quarter" idx="13" hasCustomPrompt="1"/>
          </p:nvPr>
        </p:nvSpPr>
        <p:spPr>
          <a:xfrm>
            <a:off x="838200" y="914400"/>
            <a:ext cx="2590800" cy="1752600"/>
          </a:xfrm>
        </p:spPr>
        <p:txBody>
          <a:bodyPr>
            <a:noAutofit/>
          </a:bodyPr>
          <a:lstStyle>
            <a:lvl1pPr>
              <a:defRPr sz="1600"/>
            </a:lvl1pPr>
            <a:lvl2pPr marL="457200" indent="-228600">
              <a:defRPr sz="1400"/>
            </a:lvl2pPr>
            <a:lvl3pPr>
              <a:defRPr sz="1400"/>
            </a:lvl3pPr>
            <a:lvl4pPr>
              <a:defRPr sz="1200"/>
            </a:lvl4pPr>
            <a:lvl5pPr>
              <a:defRPr sz="1200"/>
            </a:lvl5pPr>
          </a:lstStyle>
          <a:p>
            <a:pPr lvl="0"/>
            <a:r>
              <a:rPr lang="en-US" dirty="0" smtClean="0"/>
              <a:t>Text box</a:t>
            </a:r>
          </a:p>
          <a:p>
            <a:pPr lvl="1"/>
            <a:r>
              <a:rPr lang="en-US" dirty="0" smtClean="0"/>
              <a:t>Second level</a:t>
            </a:r>
          </a:p>
        </p:txBody>
      </p:sp>
    </p:spTree>
    <p:extLst>
      <p:ext uri="{BB962C8B-B14F-4D97-AF65-F5344CB8AC3E}">
        <p14:creationId xmlns:p14="http://schemas.microsoft.com/office/powerpoint/2010/main" val="388492044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24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Divider</a:t>
            </a:r>
          </a:p>
        </p:txBody>
      </p:sp>
    </p:spTree>
    <p:extLst>
      <p:ext uri="{BB962C8B-B14F-4D97-AF65-F5344CB8AC3E}">
        <p14:creationId xmlns:p14="http://schemas.microsoft.com/office/powerpoint/2010/main" val="110258908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24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Divider</a:t>
            </a:r>
          </a:p>
        </p:txBody>
      </p:sp>
    </p:spTree>
    <p:extLst>
      <p:ext uri="{BB962C8B-B14F-4D97-AF65-F5344CB8AC3E}">
        <p14:creationId xmlns:p14="http://schemas.microsoft.com/office/powerpoint/2010/main" val="116223944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ext Placeholder 2"/>
          <p:cNvSpPr>
            <a:spLocks noGrp="1"/>
          </p:cNvSpPr>
          <p:nvPr>
            <p:ph type="body" idx="1" hasCustomPrompt="1"/>
          </p:nvPr>
        </p:nvSpPr>
        <p:spPr>
          <a:xfrm>
            <a:off x="722313" y="2667000"/>
            <a:ext cx="2478087" cy="3101975"/>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Chapter Heading</a:t>
            </a:r>
          </a:p>
        </p:txBody>
      </p:sp>
      <p:sp>
        <p:nvSpPr>
          <p:cNvPr id="4" name="Title 1"/>
          <p:cNvSpPr>
            <a:spLocks noGrp="1"/>
          </p:cNvSpPr>
          <p:nvPr>
            <p:ph type="title" hasCustomPrompt="1"/>
          </p:nvPr>
        </p:nvSpPr>
        <p:spPr>
          <a:xfrm>
            <a:off x="3200399" y="2667000"/>
            <a:ext cx="5294313" cy="3101975"/>
          </a:xfrm>
        </p:spPr>
        <p:txBody>
          <a:bodyPr anchor="t">
            <a:normAutofit/>
          </a:bodyPr>
          <a:lstStyle>
            <a:lvl1pPr marL="230188" indent="-230188" algn="l">
              <a:buClr>
                <a:schemeClr val="bg1"/>
              </a:buClr>
              <a:buFont typeface="Arial" panose="020B0604020202020204" pitchFamily="34" charset="0"/>
              <a:buChar char="•"/>
              <a:defRPr sz="2400" b="0" cap="none">
                <a:solidFill>
                  <a:schemeClr val="bg1"/>
                </a:solidFill>
              </a:defRPr>
            </a:lvl1pPr>
          </a:lstStyle>
          <a:p>
            <a:r>
              <a:rPr lang="en-US" dirty="0" smtClean="0"/>
              <a:t>Click to edit master title style</a:t>
            </a:r>
            <a:br>
              <a:rPr lang="en-US" dirty="0" smtClean="0"/>
            </a:br>
            <a:endParaRPr lang="en-US" dirty="0"/>
          </a:p>
        </p:txBody>
      </p:sp>
      <p:sp>
        <p:nvSpPr>
          <p:cNvPr id="2" name="TextBox 1"/>
          <p:cNvSpPr txBox="1"/>
          <p:nvPr userDrawn="1"/>
        </p:nvSpPr>
        <p:spPr>
          <a:xfrm>
            <a:off x="3200400" y="2667000"/>
            <a:ext cx="5334000" cy="584775"/>
          </a:xfrm>
          <a:prstGeom prst="rect">
            <a:avLst/>
          </a:prstGeom>
          <a:noFill/>
        </p:spPr>
        <p:txBody>
          <a:bodyPr wrap="square" rtlCol="0">
            <a:spAutoFit/>
          </a:bodyPr>
          <a:lstStyle/>
          <a:p>
            <a:endParaRPr lang="en-US" sz="1600" smtClean="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endParaRPr lang="en-US" sz="1600" dirty="0">
              <a:solidFill>
                <a:prstClr val="white"/>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329072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24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Divider</a:t>
            </a:r>
          </a:p>
        </p:txBody>
      </p:sp>
    </p:spTree>
    <p:extLst>
      <p:ext uri="{BB962C8B-B14F-4D97-AF65-F5344CB8AC3E}">
        <p14:creationId xmlns:p14="http://schemas.microsoft.com/office/powerpoint/2010/main" val="11622394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24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Divider</a:t>
            </a:r>
          </a:p>
        </p:txBody>
      </p:sp>
    </p:spTree>
    <p:extLst>
      <p:ext uri="{BB962C8B-B14F-4D97-AF65-F5344CB8AC3E}">
        <p14:creationId xmlns:p14="http://schemas.microsoft.com/office/powerpoint/2010/main" val="97153822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ext Placeholder 2"/>
          <p:cNvSpPr>
            <a:spLocks noGrp="1"/>
          </p:cNvSpPr>
          <p:nvPr>
            <p:ph type="body" idx="1" hasCustomPrompt="1"/>
          </p:nvPr>
        </p:nvSpPr>
        <p:spPr>
          <a:xfrm>
            <a:off x="722313" y="2667000"/>
            <a:ext cx="2478087" cy="3101975"/>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Chapter Heading</a:t>
            </a:r>
          </a:p>
        </p:txBody>
      </p:sp>
      <p:sp>
        <p:nvSpPr>
          <p:cNvPr id="4" name="Title 1"/>
          <p:cNvSpPr>
            <a:spLocks noGrp="1"/>
          </p:cNvSpPr>
          <p:nvPr>
            <p:ph type="title" hasCustomPrompt="1"/>
          </p:nvPr>
        </p:nvSpPr>
        <p:spPr>
          <a:xfrm>
            <a:off x="3200399" y="2667000"/>
            <a:ext cx="5294313" cy="3101975"/>
          </a:xfrm>
        </p:spPr>
        <p:txBody>
          <a:bodyPr anchor="t">
            <a:normAutofit/>
          </a:bodyPr>
          <a:lstStyle>
            <a:lvl1pPr marL="230188" indent="-230188" algn="l">
              <a:buClr>
                <a:schemeClr val="bg1"/>
              </a:buClr>
              <a:buFont typeface="Arial" panose="020B0604020202020204" pitchFamily="34" charset="0"/>
              <a:buChar char="•"/>
              <a:defRPr sz="2400" b="0" cap="none">
                <a:solidFill>
                  <a:schemeClr val="bg1"/>
                </a:solidFill>
              </a:defRPr>
            </a:lvl1pPr>
          </a:lstStyle>
          <a:p>
            <a:r>
              <a:rPr lang="en-US" dirty="0" smtClean="0"/>
              <a:t>Click to edit master title style</a:t>
            </a:r>
            <a:br>
              <a:rPr lang="en-US" dirty="0" smtClean="0"/>
            </a:br>
            <a:endParaRPr lang="en-US" dirty="0"/>
          </a:p>
        </p:txBody>
      </p:sp>
      <p:sp>
        <p:nvSpPr>
          <p:cNvPr id="2" name="TextBox 1"/>
          <p:cNvSpPr txBox="1"/>
          <p:nvPr userDrawn="1"/>
        </p:nvSpPr>
        <p:spPr>
          <a:xfrm>
            <a:off x="3200400" y="2667000"/>
            <a:ext cx="5334000" cy="584775"/>
          </a:xfrm>
          <a:prstGeom prst="rect">
            <a:avLst/>
          </a:prstGeom>
          <a:noFill/>
        </p:spPr>
        <p:txBody>
          <a:bodyPr wrap="square" rtlCol="0">
            <a:spAutoFit/>
          </a:bodyPr>
          <a:lstStyle/>
          <a:p>
            <a:endParaRPr lang="en-US" sz="1600" smtClean="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endParaRPr lang="en-US" sz="1600" dirty="0">
              <a:solidFill>
                <a:prstClr val="white"/>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329072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24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Divider</a:t>
            </a:r>
          </a:p>
        </p:txBody>
      </p:sp>
    </p:spTree>
    <p:extLst>
      <p:ext uri="{BB962C8B-B14F-4D97-AF65-F5344CB8AC3E}">
        <p14:creationId xmlns:p14="http://schemas.microsoft.com/office/powerpoint/2010/main" val="116223944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ext Placeholder 2"/>
          <p:cNvSpPr>
            <a:spLocks noGrp="1"/>
          </p:cNvSpPr>
          <p:nvPr>
            <p:ph type="body" idx="1" hasCustomPrompt="1"/>
          </p:nvPr>
        </p:nvSpPr>
        <p:spPr>
          <a:xfrm>
            <a:off x="722313" y="2667000"/>
            <a:ext cx="2478087" cy="3101975"/>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Chapter Heading</a:t>
            </a:r>
          </a:p>
        </p:txBody>
      </p:sp>
      <p:sp>
        <p:nvSpPr>
          <p:cNvPr id="4" name="Title 1"/>
          <p:cNvSpPr>
            <a:spLocks noGrp="1"/>
          </p:cNvSpPr>
          <p:nvPr>
            <p:ph type="title" hasCustomPrompt="1"/>
          </p:nvPr>
        </p:nvSpPr>
        <p:spPr>
          <a:xfrm>
            <a:off x="3200399" y="2667000"/>
            <a:ext cx="5294313" cy="3101975"/>
          </a:xfrm>
        </p:spPr>
        <p:txBody>
          <a:bodyPr anchor="t">
            <a:normAutofit/>
          </a:bodyPr>
          <a:lstStyle>
            <a:lvl1pPr marL="230188" indent="-230188" algn="l">
              <a:buClr>
                <a:schemeClr val="bg1"/>
              </a:buClr>
              <a:buFont typeface="Arial" panose="020B0604020202020204" pitchFamily="34" charset="0"/>
              <a:buChar char="•"/>
              <a:defRPr sz="2400" b="0" cap="none">
                <a:solidFill>
                  <a:schemeClr val="bg1"/>
                </a:solidFill>
              </a:defRPr>
            </a:lvl1pPr>
          </a:lstStyle>
          <a:p>
            <a:r>
              <a:rPr lang="en-US" dirty="0" smtClean="0"/>
              <a:t>Click to edit master title style</a:t>
            </a:r>
            <a:br>
              <a:rPr lang="en-US" dirty="0" smtClean="0"/>
            </a:br>
            <a:endParaRPr lang="en-US" dirty="0"/>
          </a:p>
        </p:txBody>
      </p:sp>
      <p:sp>
        <p:nvSpPr>
          <p:cNvPr id="2" name="TextBox 1"/>
          <p:cNvSpPr txBox="1"/>
          <p:nvPr userDrawn="1"/>
        </p:nvSpPr>
        <p:spPr>
          <a:xfrm>
            <a:off x="3200400" y="2667000"/>
            <a:ext cx="5334000" cy="584775"/>
          </a:xfrm>
          <a:prstGeom prst="rect">
            <a:avLst/>
          </a:prstGeom>
          <a:noFill/>
        </p:spPr>
        <p:txBody>
          <a:bodyPr wrap="square" rtlCol="0">
            <a:spAutoFit/>
          </a:bodyPr>
          <a:lstStyle/>
          <a:p>
            <a:endParaRPr lang="en-US" sz="1600" smtClean="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endParaRPr lang="en-US" sz="1600" dirty="0">
              <a:solidFill>
                <a:prstClr val="white"/>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329072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24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Divider</a:t>
            </a:r>
          </a:p>
        </p:txBody>
      </p:sp>
    </p:spTree>
    <p:extLst>
      <p:ext uri="{BB962C8B-B14F-4D97-AF65-F5344CB8AC3E}">
        <p14:creationId xmlns:p14="http://schemas.microsoft.com/office/powerpoint/2010/main" val="410932436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ext Placeholder 2"/>
          <p:cNvSpPr>
            <a:spLocks noGrp="1"/>
          </p:cNvSpPr>
          <p:nvPr>
            <p:ph type="body" idx="1" hasCustomPrompt="1"/>
          </p:nvPr>
        </p:nvSpPr>
        <p:spPr>
          <a:xfrm>
            <a:off x="722313" y="2667000"/>
            <a:ext cx="2478087" cy="3101975"/>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Chapter Heading</a:t>
            </a:r>
          </a:p>
        </p:txBody>
      </p:sp>
      <p:sp>
        <p:nvSpPr>
          <p:cNvPr id="4" name="Title 1"/>
          <p:cNvSpPr>
            <a:spLocks noGrp="1"/>
          </p:cNvSpPr>
          <p:nvPr>
            <p:ph type="title" hasCustomPrompt="1"/>
          </p:nvPr>
        </p:nvSpPr>
        <p:spPr>
          <a:xfrm>
            <a:off x="3200399" y="2667000"/>
            <a:ext cx="5294313" cy="3101975"/>
          </a:xfrm>
        </p:spPr>
        <p:txBody>
          <a:bodyPr anchor="t">
            <a:normAutofit/>
          </a:bodyPr>
          <a:lstStyle>
            <a:lvl1pPr marL="230188" indent="-230188" algn="l">
              <a:buClr>
                <a:schemeClr val="bg1"/>
              </a:buClr>
              <a:buFont typeface="Arial" panose="020B0604020202020204" pitchFamily="34" charset="0"/>
              <a:buChar char="•"/>
              <a:defRPr sz="2400" b="0" cap="none">
                <a:solidFill>
                  <a:schemeClr val="bg1"/>
                </a:solidFill>
              </a:defRPr>
            </a:lvl1pPr>
          </a:lstStyle>
          <a:p>
            <a:r>
              <a:rPr lang="en-US" dirty="0" smtClean="0"/>
              <a:t>Click to edit master title style</a:t>
            </a:r>
            <a:br>
              <a:rPr lang="en-US" dirty="0" smtClean="0"/>
            </a:br>
            <a:endParaRPr lang="en-US" dirty="0"/>
          </a:p>
        </p:txBody>
      </p:sp>
      <p:sp>
        <p:nvSpPr>
          <p:cNvPr id="2" name="TextBox 1"/>
          <p:cNvSpPr txBox="1"/>
          <p:nvPr userDrawn="1"/>
        </p:nvSpPr>
        <p:spPr>
          <a:xfrm>
            <a:off x="3200400" y="2667000"/>
            <a:ext cx="5334000" cy="584775"/>
          </a:xfrm>
          <a:prstGeom prst="rect">
            <a:avLst/>
          </a:prstGeom>
          <a:noFill/>
        </p:spPr>
        <p:txBody>
          <a:bodyPr wrap="square" rtlCol="0">
            <a:spAutoFit/>
          </a:bodyPr>
          <a:lstStyle/>
          <a:p>
            <a:endParaRPr lang="en-US" sz="1600" smtClean="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endParaRPr lang="en-US" sz="1600" dirty="0">
              <a:solidFill>
                <a:prstClr val="white"/>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346970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24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Divider</a:t>
            </a:r>
          </a:p>
        </p:txBody>
      </p:sp>
    </p:spTree>
    <p:extLst>
      <p:ext uri="{BB962C8B-B14F-4D97-AF65-F5344CB8AC3E}">
        <p14:creationId xmlns:p14="http://schemas.microsoft.com/office/powerpoint/2010/main" val="1018055500"/>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ext Placeholder 2"/>
          <p:cNvSpPr>
            <a:spLocks noGrp="1"/>
          </p:cNvSpPr>
          <p:nvPr>
            <p:ph type="body" idx="1" hasCustomPrompt="1"/>
          </p:nvPr>
        </p:nvSpPr>
        <p:spPr>
          <a:xfrm>
            <a:off x="722313" y="2667000"/>
            <a:ext cx="2478087" cy="3101975"/>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Chapter Heading</a:t>
            </a:r>
          </a:p>
        </p:txBody>
      </p:sp>
      <p:sp>
        <p:nvSpPr>
          <p:cNvPr id="4" name="Title 1"/>
          <p:cNvSpPr>
            <a:spLocks noGrp="1"/>
          </p:cNvSpPr>
          <p:nvPr>
            <p:ph type="title" hasCustomPrompt="1"/>
          </p:nvPr>
        </p:nvSpPr>
        <p:spPr>
          <a:xfrm>
            <a:off x="3200399" y="2667000"/>
            <a:ext cx="5294313" cy="3101975"/>
          </a:xfrm>
        </p:spPr>
        <p:txBody>
          <a:bodyPr anchor="t">
            <a:normAutofit/>
          </a:bodyPr>
          <a:lstStyle>
            <a:lvl1pPr marL="230188" indent="-230188" algn="l">
              <a:buClr>
                <a:schemeClr val="bg1"/>
              </a:buClr>
              <a:buFont typeface="Arial" panose="020B0604020202020204" pitchFamily="34" charset="0"/>
              <a:buChar char="•"/>
              <a:defRPr sz="2400" b="0" cap="none">
                <a:solidFill>
                  <a:schemeClr val="bg1"/>
                </a:solidFill>
              </a:defRPr>
            </a:lvl1pPr>
          </a:lstStyle>
          <a:p>
            <a:r>
              <a:rPr lang="en-US" dirty="0" smtClean="0"/>
              <a:t>Click to edit master title style</a:t>
            </a:r>
            <a:br>
              <a:rPr lang="en-US" dirty="0" smtClean="0"/>
            </a:br>
            <a:endParaRPr lang="en-US" dirty="0"/>
          </a:p>
        </p:txBody>
      </p:sp>
      <p:sp>
        <p:nvSpPr>
          <p:cNvPr id="2" name="TextBox 1"/>
          <p:cNvSpPr txBox="1"/>
          <p:nvPr userDrawn="1"/>
        </p:nvSpPr>
        <p:spPr>
          <a:xfrm>
            <a:off x="3200400" y="2667000"/>
            <a:ext cx="5334000" cy="584775"/>
          </a:xfrm>
          <a:prstGeom prst="rect">
            <a:avLst/>
          </a:prstGeom>
          <a:noFill/>
        </p:spPr>
        <p:txBody>
          <a:bodyPr wrap="square" rtlCol="0">
            <a:spAutoFit/>
          </a:bodyPr>
          <a:lstStyle/>
          <a:p>
            <a:endParaRPr lang="en-US" sz="1600" smtClean="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endParaRPr lang="en-US" sz="1600" dirty="0">
              <a:solidFill>
                <a:prstClr val="white"/>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880087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24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Divider</a:t>
            </a:r>
          </a:p>
        </p:txBody>
      </p:sp>
    </p:spTree>
    <p:extLst>
      <p:ext uri="{BB962C8B-B14F-4D97-AF65-F5344CB8AC3E}">
        <p14:creationId xmlns:p14="http://schemas.microsoft.com/office/powerpoint/2010/main" val="52009001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ext Placeholder 2"/>
          <p:cNvSpPr>
            <a:spLocks noGrp="1"/>
          </p:cNvSpPr>
          <p:nvPr>
            <p:ph type="body" idx="1" hasCustomPrompt="1"/>
          </p:nvPr>
        </p:nvSpPr>
        <p:spPr>
          <a:xfrm>
            <a:off x="722313" y="2667000"/>
            <a:ext cx="2478087" cy="3101975"/>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Chapter Heading</a:t>
            </a:r>
          </a:p>
        </p:txBody>
      </p:sp>
      <p:sp>
        <p:nvSpPr>
          <p:cNvPr id="4" name="Title 1"/>
          <p:cNvSpPr>
            <a:spLocks noGrp="1"/>
          </p:cNvSpPr>
          <p:nvPr>
            <p:ph type="title" hasCustomPrompt="1"/>
          </p:nvPr>
        </p:nvSpPr>
        <p:spPr>
          <a:xfrm>
            <a:off x="3200399" y="2667000"/>
            <a:ext cx="5294313" cy="3101975"/>
          </a:xfrm>
        </p:spPr>
        <p:txBody>
          <a:bodyPr anchor="t">
            <a:normAutofit/>
          </a:bodyPr>
          <a:lstStyle>
            <a:lvl1pPr marL="230188" indent="-230188" algn="l">
              <a:buClr>
                <a:schemeClr val="bg1"/>
              </a:buClr>
              <a:buFont typeface="Arial" panose="020B0604020202020204" pitchFamily="34" charset="0"/>
              <a:buChar char="•"/>
              <a:defRPr sz="2400" b="0" cap="none">
                <a:solidFill>
                  <a:schemeClr val="bg1"/>
                </a:solidFill>
              </a:defRPr>
            </a:lvl1pPr>
          </a:lstStyle>
          <a:p>
            <a:r>
              <a:rPr lang="en-US" dirty="0" smtClean="0"/>
              <a:t>Click to edit master title style</a:t>
            </a:r>
            <a:br>
              <a:rPr lang="en-US" dirty="0" smtClean="0"/>
            </a:br>
            <a:endParaRPr lang="en-US" dirty="0"/>
          </a:p>
        </p:txBody>
      </p:sp>
      <p:sp>
        <p:nvSpPr>
          <p:cNvPr id="2" name="TextBox 1"/>
          <p:cNvSpPr txBox="1"/>
          <p:nvPr userDrawn="1"/>
        </p:nvSpPr>
        <p:spPr>
          <a:xfrm>
            <a:off x="3200400" y="2667000"/>
            <a:ext cx="5334000" cy="584775"/>
          </a:xfrm>
          <a:prstGeom prst="rect">
            <a:avLst/>
          </a:prstGeom>
          <a:noFill/>
        </p:spPr>
        <p:txBody>
          <a:bodyPr wrap="square" rtlCol="0">
            <a:spAutoFit/>
          </a:bodyPr>
          <a:lstStyle/>
          <a:p>
            <a:endParaRPr lang="en-US" sz="1600" smtClean="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endParaRPr lang="en-US" sz="1600" dirty="0">
              <a:solidFill>
                <a:prstClr val="white"/>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749335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24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Divider</a:t>
            </a:r>
          </a:p>
        </p:txBody>
      </p:sp>
    </p:spTree>
    <p:extLst>
      <p:ext uri="{BB962C8B-B14F-4D97-AF65-F5344CB8AC3E}">
        <p14:creationId xmlns:p14="http://schemas.microsoft.com/office/powerpoint/2010/main" val="8683826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ext Placeholder 2"/>
          <p:cNvSpPr>
            <a:spLocks noGrp="1"/>
          </p:cNvSpPr>
          <p:nvPr>
            <p:ph type="body" idx="1" hasCustomPrompt="1"/>
          </p:nvPr>
        </p:nvSpPr>
        <p:spPr>
          <a:xfrm>
            <a:off x="722313" y="2667000"/>
            <a:ext cx="2478087" cy="3101975"/>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Chapter Heading</a:t>
            </a:r>
          </a:p>
        </p:txBody>
      </p:sp>
      <p:sp>
        <p:nvSpPr>
          <p:cNvPr id="4" name="Title 1"/>
          <p:cNvSpPr>
            <a:spLocks noGrp="1"/>
          </p:cNvSpPr>
          <p:nvPr>
            <p:ph type="title" hasCustomPrompt="1"/>
          </p:nvPr>
        </p:nvSpPr>
        <p:spPr>
          <a:xfrm>
            <a:off x="3200399" y="2667000"/>
            <a:ext cx="5294313" cy="3101975"/>
          </a:xfrm>
        </p:spPr>
        <p:txBody>
          <a:bodyPr anchor="t">
            <a:normAutofit/>
          </a:bodyPr>
          <a:lstStyle>
            <a:lvl1pPr marL="230188" indent="-230188" algn="l">
              <a:buClr>
                <a:schemeClr val="bg1"/>
              </a:buClr>
              <a:buFont typeface="Arial" panose="020B0604020202020204" pitchFamily="34" charset="0"/>
              <a:buChar char="•"/>
              <a:defRPr sz="2400" b="0" cap="none">
                <a:solidFill>
                  <a:schemeClr val="bg1"/>
                </a:solidFill>
              </a:defRPr>
            </a:lvl1pPr>
          </a:lstStyle>
          <a:p>
            <a:r>
              <a:rPr lang="en-US" dirty="0" smtClean="0"/>
              <a:t>Click to edit master title style</a:t>
            </a:r>
            <a:br>
              <a:rPr lang="en-US" dirty="0" smtClean="0"/>
            </a:br>
            <a:endParaRPr lang="en-US" dirty="0"/>
          </a:p>
        </p:txBody>
      </p:sp>
      <p:sp>
        <p:nvSpPr>
          <p:cNvPr id="2" name="TextBox 1"/>
          <p:cNvSpPr txBox="1"/>
          <p:nvPr userDrawn="1"/>
        </p:nvSpPr>
        <p:spPr>
          <a:xfrm>
            <a:off x="3200400" y="2667000"/>
            <a:ext cx="5334000" cy="584775"/>
          </a:xfrm>
          <a:prstGeom prst="rect">
            <a:avLst/>
          </a:prstGeom>
          <a:noFill/>
        </p:spPr>
        <p:txBody>
          <a:bodyPr wrap="square" rtlCol="0">
            <a:spAutoFit/>
          </a:bodyPr>
          <a:lstStyle/>
          <a:p>
            <a:endParaRPr lang="en-US" sz="160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104502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ext Placeholder 2"/>
          <p:cNvSpPr>
            <a:spLocks noGrp="1"/>
          </p:cNvSpPr>
          <p:nvPr>
            <p:ph type="body" idx="1" hasCustomPrompt="1"/>
          </p:nvPr>
        </p:nvSpPr>
        <p:spPr>
          <a:xfrm>
            <a:off x="722313" y="2667000"/>
            <a:ext cx="2478087" cy="3101975"/>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Chapter Heading</a:t>
            </a:r>
          </a:p>
        </p:txBody>
      </p:sp>
      <p:sp>
        <p:nvSpPr>
          <p:cNvPr id="4" name="Title 1"/>
          <p:cNvSpPr>
            <a:spLocks noGrp="1"/>
          </p:cNvSpPr>
          <p:nvPr>
            <p:ph type="title" hasCustomPrompt="1"/>
          </p:nvPr>
        </p:nvSpPr>
        <p:spPr>
          <a:xfrm>
            <a:off x="3200399" y="2667000"/>
            <a:ext cx="5294313" cy="3101975"/>
          </a:xfrm>
        </p:spPr>
        <p:txBody>
          <a:bodyPr anchor="t">
            <a:normAutofit/>
          </a:bodyPr>
          <a:lstStyle>
            <a:lvl1pPr marL="230188" indent="-230188" algn="l">
              <a:buClr>
                <a:schemeClr val="bg1"/>
              </a:buClr>
              <a:buFont typeface="Arial" panose="020B0604020202020204" pitchFamily="34" charset="0"/>
              <a:buChar char="•"/>
              <a:defRPr sz="2400" b="0" cap="none">
                <a:solidFill>
                  <a:schemeClr val="bg1"/>
                </a:solidFill>
              </a:defRPr>
            </a:lvl1pPr>
          </a:lstStyle>
          <a:p>
            <a:r>
              <a:rPr lang="en-US" dirty="0" smtClean="0"/>
              <a:t>Click to edit master title style</a:t>
            </a:r>
            <a:br>
              <a:rPr lang="en-US" dirty="0" smtClean="0"/>
            </a:br>
            <a:endParaRPr lang="en-US" dirty="0"/>
          </a:p>
        </p:txBody>
      </p:sp>
      <p:sp>
        <p:nvSpPr>
          <p:cNvPr id="2" name="TextBox 1"/>
          <p:cNvSpPr txBox="1"/>
          <p:nvPr userDrawn="1"/>
        </p:nvSpPr>
        <p:spPr>
          <a:xfrm>
            <a:off x="3200400" y="2667000"/>
            <a:ext cx="5334000" cy="584775"/>
          </a:xfrm>
          <a:prstGeom prst="rect">
            <a:avLst/>
          </a:prstGeom>
          <a:noFill/>
        </p:spPr>
        <p:txBody>
          <a:bodyPr wrap="square" rtlCol="0">
            <a:spAutoFit/>
          </a:bodyPr>
          <a:lstStyle/>
          <a:p>
            <a:endParaRPr lang="en-US" sz="1600" smtClean="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endParaRPr lang="en-US" sz="1600" dirty="0">
              <a:solidFill>
                <a:prstClr val="white"/>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265030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b="1">
                <a:solidFill>
                  <a:srgbClr val="3FC2CD"/>
                </a:solidFill>
              </a:defRPr>
            </a:lvl1pPr>
          </a:lstStyle>
          <a:p>
            <a:r>
              <a:rPr lang="en-US" dirty="0" smtClean="0"/>
              <a:t>Section Divider</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384335413"/>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Content – Report Format</a:t>
            </a:r>
            <a:endParaRPr lang="en-US" dirty="0"/>
          </a:p>
        </p:txBody>
      </p:sp>
      <p:sp>
        <p:nvSpPr>
          <p:cNvPr id="3" name="Content Placeholder 2"/>
          <p:cNvSpPr>
            <a:spLocks noGrp="1"/>
          </p:cNvSpPr>
          <p:nvPr>
            <p:ph idx="1"/>
          </p:nvPr>
        </p:nvSpPr>
        <p:spPr/>
        <p:txBody>
          <a:bodyPr/>
          <a:lstStyle>
            <a:lvl1pPr marL="228600" indent="-228600">
              <a:buClr>
                <a:srgbClr val="3FC2CD"/>
              </a:buClr>
              <a:defRPr/>
            </a:lvl1pPr>
            <a:lvl2pPr marL="685800" indent="-228600">
              <a:buClr>
                <a:srgbClr val="F9A05D"/>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896261388"/>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Two Content – Report Format</a:t>
            </a:r>
            <a:endParaRPr lang="en-US" dirty="0"/>
          </a:p>
        </p:txBody>
      </p:sp>
      <p:sp>
        <p:nvSpPr>
          <p:cNvPr id="3" name="Content Placeholder 2"/>
          <p:cNvSpPr>
            <a:spLocks noGrp="1"/>
          </p:cNvSpPr>
          <p:nvPr>
            <p:ph sz="half" idx="1"/>
          </p:nvPr>
        </p:nvSpPr>
        <p:spPr>
          <a:xfrm>
            <a:off x="457200" y="1371600"/>
            <a:ext cx="4038600" cy="4754563"/>
          </a:xfrm>
        </p:spPr>
        <p:txBody>
          <a:bodyPr>
            <a:normAutofit/>
          </a:bodyPr>
          <a:lstStyle>
            <a:lvl1pPr>
              <a:buClr>
                <a:srgbClr val="3FC2CD"/>
              </a:buCl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0"/>
            <a:ext cx="4038600" cy="4754563"/>
          </a:xfrm>
        </p:spPr>
        <p:txBody>
          <a:bodyPr>
            <a:normAutofit/>
          </a:bodyPr>
          <a:lstStyle>
            <a:lvl1pPr>
              <a:buClr>
                <a:srgbClr val="3FC2CD"/>
              </a:buCl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77129270"/>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Comparison – Report Format</a:t>
            </a:r>
            <a:endParaRPr lang="en-US"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lgn="ctr">
              <a:buNone/>
              <a:defRPr sz="2000" b="1">
                <a:solidFill>
                  <a:srgbClr val="3FC2C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buClr>
                <a:srgbClr val="3FC2CD"/>
              </a:buCl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lgn="ctr">
              <a:buNone/>
              <a:defRPr sz="2000" b="1">
                <a:solidFill>
                  <a:srgbClr val="3FC2C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buClr>
                <a:srgbClr val="3FC2CD"/>
              </a:buCl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397294069"/>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Title Only – Report Format</a:t>
            </a:r>
            <a:endParaRPr lang="en-US" dirty="0"/>
          </a:p>
        </p:txBody>
      </p:sp>
      <p:sp>
        <p:nvSpPr>
          <p:cNvPr id="5" name="Slide Number Placeholder 4"/>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
        <p:nvSpPr>
          <p:cNvPr id="4" name="Text Placeholder 3"/>
          <p:cNvSpPr>
            <a:spLocks noGrp="1"/>
          </p:cNvSpPr>
          <p:nvPr>
            <p:ph type="body" sz="quarter" idx="13" hasCustomPrompt="1"/>
          </p:nvPr>
        </p:nvSpPr>
        <p:spPr>
          <a:xfrm>
            <a:off x="990600" y="1828800"/>
            <a:ext cx="3200400" cy="1905000"/>
          </a:xfrm>
        </p:spPr>
        <p:txBody>
          <a:bodyPr/>
          <a:lstStyle>
            <a:lvl1pPr>
              <a:defRPr sz="1400"/>
            </a:lvl1pPr>
            <a:lvl2pPr marL="457200" indent="-228600">
              <a:defRPr sz="1400"/>
            </a:lvl2pPr>
            <a:lvl3pPr marL="685800" indent="-228600">
              <a:defRPr sz="1200"/>
            </a:lvl3pPr>
            <a:lvl4pPr>
              <a:defRPr sz="1100"/>
            </a:lvl4pPr>
            <a:lvl5pPr>
              <a:defRPr sz="1100"/>
            </a:lvl5pPr>
          </a:lstStyle>
          <a:p>
            <a:pPr lvl="0"/>
            <a:r>
              <a:rPr lang="en-US" dirty="0" smtClean="0"/>
              <a:t>Text box</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2561794487"/>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5A85438A-1856-A74E-9C66-818731B5FE07}" type="slidenum">
              <a:rPr lang="en-US" smtClean="0">
                <a:solidFill>
                  <a:prstClr val="white"/>
                </a:solidFill>
              </a:rPr>
              <a:pPr/>
              <a:t>‹#›</a:t>
            </a:fld>
            <a:endParaRPr lang="en-US" dirty="0">
              <a:solidFill>
                <a:prstClr val="white"/>
              </a:solidFill>
            </a:endParaRPr>
          </a:p>
        </p:txBody>
      </p:sp>
      <p:sp>
        <p:nvSpPr>
          <p:cNvPr id="3" name="Text Placeholder 2"/>
          <p:cNvSpPr>
            <a:spLocks noGrp="1"/>
          </p:cNvSpPr>
          <p:nvPr>
            <p:ph type="body" sz="quarter" idx="13" hasCustomPrompt="1"/>
          </p:nvPr>
        </p:nvSpPr>
        <p:spPr>
          <a:xfrm>
            <a:off x="838200" y="914400"/>
            <a:ext cx="2590800" cy="1752600"/>
          </a:xfrm>
        </p:spPr>
        <p:txBody>
          <a:bodyPr>
            <a:noAutofit/>
          </a:bodyPr>
          <a:lstStyle>
            <a:lvl1pPr>
              <a:defRPr sz="1600"/>
            </a:lvl1pPr>
            <a:lvl2pPr marL="457200" indent="-228600">
              <a:defRPr sz="1400"/>
            </a:lvl2pPr>
            <a:lvl3pPr>
              <a:defRPr sz="1400"/>
            </a:lvl3pPr>
            <a:lvl4pPr>
              <a:defRPr sz="1200"/>
            </a:lvl4pPr>
            <a:lvl5pPr>
              <a:defRPr sz="1200"/>
            </a:lvl5pPr>
          </a:lstStyle>
          <a:p>
            <a:pPr lvl="0"/>
            <a:r>
              <a:rPr lang="en-US" dirty="0" smtClean="0"/>
              <a:t>Text box</a:t>
            </a:r>
          </a:p>
          <a:p>
            <a:pPr lvl="1"/>
            <a:r>
              <a:rPr lang="en-US" dirty="0" smtClean="0"/>
              <a:t>Second level</a:t>
            </a:r>
          </a:p>
        </p:txBody>
      </p:sp>
    </p:spTree>
    <p:extLst>
      <p:ext uri="{BB962C8B-B14F-4D97-AF65-F5344CB8AC3E}">
        <p14:creationId xmlns:p14="http://schemas.microsoft.com/office/powerpoint/2010/main" val="3257890896"/>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24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Divider</a:t>
            </a:r>
          </a:p>
        </p:txBody>
      </p:sp>
    </p:spTree>
    <p:extLst>
      <p:ext uri="{BB962C8B-B14F-4D97-AF65-F5344CB8AC3E}">
        <p14:creationId xmlns:p14="http://schemas.microsoft.com/office/powerpoint/2010/main" val="2373382653"/>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b="1">
                <a:solidFill>
                  <a:srgbClr val="3FC2CD"/>
                </a:solidFill>
              </a:defRPr>
            </a:lvl1pPr>
          </a:lstStyle>
          <a:p>
            <a:r>
              <a:rPr lang="en-US" dirty="0" smtClean="0"/>
              <a:t>Section Divider</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743147778"/>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Content – Report Format</a:t>
            </a:r>
            <a:endParaRPr lang="en-US" dirty="0"/>
          </a:p>
        </p:txBody>
      </p:sp>
      <p:sp>
        <p:nvSpPr>
          <p:cNvPr id="3" name="Content Placeholder 2"/>
          <p:cNvSpPr>
            <a:spLocks noGrp="1"/>
          </p:cNvSpPr>
          <p:nvPr>
            <p:ph idx="1"/>
          </p:nvPr>
        </p:nvSpPr>
        <p:spPr/>
        <p:txBody>
          <a:bodyPr/>
          <a:lstStyle>
            <a:lvl1pPr marL="228600" indent="-228600">
              <a:buClr>
                <a:srgbClr val="3FC2CD"/>
              </a:buClr>
              <a:defRPr/>
            </a:lvl1pPr>
            <a:lvl2pPr marL="685800" indent="-228600">
              <a:buClr>
                <a:srgbClr val="F9A05D"/>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60733351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normAutofit/>
          </a:bodyPr>
          <a:lstStyle>
            <a:lvl1pPr>
              <a:defRPr sz="3600" b="1" baseline="0">
                <a:solidFill>
                  <a:srgbClr val="3FC2CD"/>
                </a:solidFill>
              </a:defRPr>
            </a:lvl1pPr>
          </a:lstStyle>
          <a:p>
            <a:r>
              <a:rPr lang="en-US" dirty="0" smtClean="0"/>
              <a:t>Section Divider</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l">
              <a:buNone/>
              <a:defRPr sz="28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Slide Number Placeholder 5"/>
          <p:cNvSpPr>
            <a:spLocks noGrp="1"/>
          </p:cNvSpPr>
          <p:nvPr>
            <p:ph type="sldNum" sz="quarter" idx="4"/>
          </p:nvPr>
        </p:nvSpPr>
        <p:spPr>
          <a:xfrm>
            <a:off x="533400" y="6524625"/>
            <a:ext cx="457200" cy="304800"/>
          </a:xfrm>
          <a:prstGeom prst="rect">
            <a:avLst/>
          </a:prstGeom>
        </p:spPr>
        <p:txBody>
          <a:bodyPr/>
          <a:lstStyle>
            <a:lvl1pPr>
              <a:defRPr sz="1100">
                <a:solidFill>
                  <a:schemeClr val="bg1"/>
                </a:solidFill>
              </a:defRPr>
            </a:lvl1pPr>
          </a:lstStyle>
          <a:p>
            <a:fld id="{D642C4DC-0AC9-4B82-AE81-EBA400E5AF44}" type="slidenum">
              <a:rPr lang="en-US" smtClean="0"/>
              <a:pPr/>
              <a:t>‹#›</a:t>
            </a:fld>
            <a:endParaRPr lang="en-US" dirty="0"/>
          </a:p>
        </p:txBody>
      </p:sp>
    </p:spTree>
    <p:extLst>
      <p:ext uri="{BB962C8B-B14F-4D97-AF65-F5344CB8AC3E}">
        <p14:creationId xmlns:p14="http://schemas.microsoft.com/office/powerpoint/2010/main" val="2006591079"/>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Two Content – Report Format</a:t>
            </a:r>
            <a:endParaRPr lang="en-US" dirty="0"/>
          </a:p>
        </p:txBody>
      </p:sp>
      <p:sp>
        <p:nvSpPr>
          <p:cNvPr id="3" name="Content Placeholder 2"/>
          <p:cNvSpPr>
            <a:spLocks noGrp="1"/>
          </p:cNvSpPr>
          <p:nvPr>
            <p:ph sz="half" idx="1"/>
          </p:nvPr>
        </p:nvSpPr>
        <p:spPr>
          <a:xfrm>
            <a:off x="457200" y="1371600"/>
            <a:ext cx="4038600" cy="4754563"/>
          </a:xfrm>
        </p:spPr>
        <p:txBody>
          <a:bodyPr>
            <a:normAutofit/>
          </a:bodyPr>
          <a:lstStyle>
            <a:lvl1pPr>
              <a:buClr>
                <a:srgbClr val="3FC2CD"/>
              </a:buCl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0"/>
            <a:ext cx="4038600" cy="4754563"/>
          </a:xfrm>
        </p:spPr>
        <p:txBody>
          <a:bodyPr>
            <a:normAutofit/>
          </a:bodyPr>
          <a:lstStyle>
            <a:lvl1pPr>
              <a:buClr>
                <a:srgbClr val="3FC2CD"/>
              </a:buCl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792002528"/>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Comparison – Report Format</a:t>
            </a:r>
            <a:endParaRPr lang="en-US"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lgn="ctr">
              <a:buNone/>
              <a:defRPr sz="2000" b="1">
                <a:solidFill>
                  <a:srgbClr val="3FC2C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buClr>
                <a:srgbClr val="3FC2CD"/>
              </a:buCl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lgn="ctr">
              <a:buNone/>
              <a:defRPr sz="2000" b="1">
                <a:solidFill>
                  <a:srgbClr val="3FC2C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buClr>
                <a:srgbClr val="3FC2CD"/>
              </a:buCl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851284390"/>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Title Only – Report Format</a:t>
            </a:r>
            <a:endParaRPr lang="en-US" dirty="0"/>
          </a:p>
        </p:txBody>
      </p:sp>
      <p:sp>
        <p:nvSpPr>
          <p:cNvPr id="5" name="Slide Number Placeholder 4"/>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
        <p:nvSpPr>
          <p:cNvPr id="4" name="Text Placeholder 3"/>
          <p:cNvSpPr>
            <a:spLocks noGrp="1"/>
          </p:cNvSpPr>
          <p:nvPr>
            <p:ph type="body" sz="quarter" idx="13" hasCustomPrompt="1"/>
          </p:nvPr>
        </p:nvSpPr>
        <p:spPr>
          <a:xfrm>
            <a:off x="990600" y="1828800"/>
            <a:ext cx="3200400" cy="1905000"/>
          </a:xfrm>
        </p:spPr>
        <p:txBody>
          <a:bodyPr/>
          <a:lstStyle>
            <a:lvl1pPr>
              <a:defRPr sz="1400"/>
            </a:lvl1pPr>
            <a:lvl2pPr marL="457200" indent="-228600">
              <a:defRPr sz="1400"/>
            </a:lvl2pPr>
            <a:lvl3pPr marL="685800" indent="-228600">
              <a:defRPr sz="1200"/>
            </a:lvl3pPr>
            <a:lvl4pPr>
              <a:defRPr sz="1100"/>
            </a:lvl4pPr>
            <a:lvl5pPr>
              <a:defRPr sz="1100"/>
            </a:lvl5pPr>
          </a:lstStyle>
          <a:p>
            <a:pPr lvl="0"/>
            <a:r>
              <a:rPr lang="en-US" dirty="0" smtClean="0"/>
              <a:t>Text box</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2296006946"/>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5A85438A-1856-A74E-9C66-818731B5FE07}" type="slidenum">
              <a:rPr lang="en-US" smtClean="0">
                <a:solidFill>
                  <a:prstClr val="white"/>
                </a:solidFill>
              </a:rPr>
              <a:pPr/>
              <a:t>‹#›</a:t>
            </a:fld>
            <a:endParaRPr lang="en-US" dirty="0">
              <a:solidFill>
                <a:prstClr val="white"/>
              </a:solidFill>
            </a:endParaRPr>
          </a:p>
        </p:txBody>
      </p:sp>
      <p:sp>
        <p:nvSpPr>
          <p:cNvPr id="3" name="Text Placeholder 2"/>
          <p:cNvSpPr>
            <a:spLocks noGrp="1"/>
          </p:cNvSpPr>
          <p:nvPr>
            <p:ph type="body" sz="quarter" idx="13" hasCustomPrompt="1"/>
          </p:nvPr>
        </p:nvSpPr>
        <p:spPr>
          <a:xfrm>
            <a:off x="838200" y="914400"/>
            <a:ext cx="2590800" cy="1752600"/>
          </a:xfrm>
        </p:spPr>
        <p:txBody>
          <a:bodyPr>
            <a:noAutofit/>
          </a:bodyPr>
          <a:lstStyle>
            <a:lvl1pPr>
              <a:defRPr sz="1600"/>
            </a:lvl1pPr>
            <a:lvl2pPr marL="457200" indent="-228600">
              <a:defRPr sz="1400"/>
            </a:lvl2pPr>
            <a:lvl3pPr>
              <a:defRPr sz="1400"/>
            </a:lvl3pPr>
            <a:lvl4pPr>
              <a:defRPr sz="1200"/>
            </a:lvl4pPr>
            <a:lvl5pPr>
              <a:defRPr sz="1200"/>
            </a:lvl5pPr>
          </a:lstStyle>
          <a:p>
            <a:pPr lvl="0"/>
            <a:r>
              <a:rPr lang="en-US" dirty="0" smtClean="0"/>
              <a:t>Text box</a:t>
            </a:r>
          </a:p>
          <a:p>
            <a:pPr lvl="1"/>
            <a:r>
              <a:rPr lang="en-US" dirty="0" smtClean="0"/>
              <a:t>Second level</a:t>
            </a:r>
          </a:p>
        </p:txBody>
      </p:sp>
    </p:spTree>
    <p:extLst>
      <p:ext uri="{BB962C8B-B14F-4D97-AF65-F5344CB8AC3E}">
        <p14:creationId xmlns:p14="http://schemas.microsoft.com/office/powerpoint/2010/main" val="1831814119"/>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24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Divider</a:t>
            </a:r>
          </a:p>
        </p:txBody>
      </p:sp>
    </p:spTree>
    <p:extLst>
      <p:ext uri="{BB962C8B-B14F-4D97-AF65-F5344CB8AC3E}">
        <p14:creationId xmlns:p14="http://schemas.microsoft.com/office/powerpoint/2010/main" val="2024374268"/>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b="1">
                <a:solidFill>
                  <a:srgbClr val="3FC2CD"/>
                </a:solidFill>
              </a:defRPr>
            </a:lvl1pPr>
          </a:lstStyle>
          <a:p>
            <a:r>
              <a:rPr lang="en-US" dirty="0" smtClean="0"/>
              <a:t>Section Divider</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315436707"/>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Content – Report Format</a:t>
            </a:r>
            <a:endParaRPr lang="en-US" dirty="0"/>
          </a:p>
        </p:txBody>
      </p:sp>
      <p:sp>
        <p:nvSpPr>
          <p:cNvPr id="3" name="Content Placeholder 2"/>
          <p:cNvSpPr>
            <a:spLocks noGrp="1"/>
          </p:cNvSpPr>
          <p:nvPr>
            <p:ph idx="1"/>
          </p:nvPr>
        </p:nvSpPr>
        <p:spPr/>
        <p:txBody>
          <a:bodyPr/>
          <a:lstStyle>
            <a:lvl1pPr marL="228600" indent="-228600">
              <a:buClr>
                <a:srgbClr val="3FC2CD"/>
              </a:buClr>
              <a:defRPr/>
            </a:lvl1pPr>
            <a:lvl2pPr marL="685800" indent="-228600">
              <a:buClr>
                <a:srgbClr val="F9A05D"/>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735601877"/>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Two Content – Report Format</a:t>
            </a:r>
            <a:endParaRPr lang="en-US" dirty="0"/>
          </a:p>
        </p:txBody>
      </p:sp>
      <p:sp>
        <p:nvSpPr>
          <p:cNvPr id="3" name="Content Placeholder 2"/>
          <p:cNvSpPr>
            <a:spLocks noGrp="1"/>
          </p:cNvSpPr>
          <p:nvPr>
            <p:ph sz="half" idx="1"/>
          </p:nvPr>
        </p:nvSpPr>
        <p:spPr>
          <a:xfrm>
            <a:off x="457200" y="1371600"/>
            <a:ext cx="4038600" cy="4754563"/>
          </a:xfrm>
        </p:spPr>
        <p:txBody>
          <a:bodyPr>
            <a:normAutofit/>
          </a:bodyPr>
          <a:lstStyle>
            <a:lvl1pPr>
              <a:buClr>
                <a:srgbClr val="3FC2CD"/>
              </a:buCl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0"/>
            <a:ext cx="4038600" cy="4754563"/>
          </a:xfrm>
        </p:spPr>
        <p:txBody>
          <a:bodyPr>
            <a:normAutofit/>
          </a:bodyPr>
          <a:lstStyle>
            <a:lvl1pPr>
              <a:buClr>
                <a:srgbClr val="3FC2CD"/>
              </a:buCl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135576512"/>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Comparison – Report Format</a:t>
            </a:r>
            <a:endParaRPr lang="en-US"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lgn="ctr">
              <a:buNone/>
              <a:defRPr sz="2000" b="1">
                <a:solidFill>
                  <a:srgbClr val="3FC2C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buClr>
                <a:srgbClr val="3FC2CD"/>
              </a:buCl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lgn="ctr">
              <a:buNone/>
              <a:defRPr sz="2000" b="1">
                <a:solidFill>
                  <a:srgbClr val="3FC2C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buClr>
                <a:srgbClr val="3FC2CD"/>
              </a:buCl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269801407"/>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Title Only – Report Format</a:t>
            </a:r>
            <a:endParaRPr lang="en-US" dirty="0"/>
          </a:p>
        </p:txBody>
      </p:sp>
      <p:sp>
        <p:nvSpPr>
          <p:cNvPr id="5" name="Slide Number Placeholder 4"/>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
        <p:nvSpPr>
          <p:cNvPr id="4" name="Text Placeholder 3"/>
          <p:cNvSpPr>
            <a:spLocks noGrp="1"/>
          </p:cNvSpPr>
          <p:nvPr>
            <p:ph type="body" sz="quarter" idx="13" hasCustomPrompt="1"/>
          </p:nvPr>
        </p:nvSpPr>
        <p:spPr>
          <a:xfrm>
            <a:off x="990600" y="1828800"/>
            <a:ext cx="3200400" cy="1905000"/>
          </a:xfrm>
        </p:spPr>
        <p:txBody>
          <a:bodyPr/>
          <a:lstStyle>
            <a:lvl1pPr>
              <a:defRPr sz="1400"/>
            </a:lvl1pPr>
            <a:lvl2pPr marL="457200" indent="-228600">
              <a:defRPr sz="1400"/>
            </a:lvl2pPr>
            <a:lvl3pPr marL="685800" indent="-228600">
              <a:defRPr sz="1200"/>
            </a:lvl3pPr>
            <a:lvl4pPr>
              <a:defRPr sz="1100"/>
            </a:lvl4pPr>
            <a:lvl5pPr>
              <a:defRPr sz="1100"/>
            </a:lvl5pPr>
          </a:lstStyle>
          <a:p>
            <a:pPr lvl="0"/>
            <a:r>
              <a:rPr lang="en-US" dirty="0" smtClean="0"/>
              <a:t>Text box</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21007025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Content for – Presentation (Larger Font)</a:t>
            </a:r>
            <a:endParaRPr lang="en-US" dirty="0"/>
          </a:p>
        </p:txBody>
      </p:sp>
      <p:sp>
        <p:nvSpPr>
          <p:cNvPr id="3" name="Content Placeholder 2"/>
          <p:cNvSpPr>
            <a:spLocks noGrp="1"/>
          </p:cNvSpPr>
          <p:nvPr>
            <p:ph idx="1"/>
          </p:nvPr>
        </p:nvSpPr>
        <p:spPr/>
        <p:txBody>
          <a:bodyPr/>
          <a:lstStyle>
            <a:lvl2pPr>
              <a:buClr>
                <a:srgbClr val="F9A05D"/>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457200" y="6172200"/>
            <a:ext cx="2895600" cy="365125"/>
          </a:xfrm>
          <a:prstGeom prst="rect">
            <a:avLst/>
          </a:prstGeom>
        </p:spPr>
        <p:txBody>
          <a:bodyPr/>
          <a:lstStyle>
            <a:lvl1pPr>
              <a:defRPr sz="1100">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8" name="Slide Number Placeholder 5"/>
          <p:cNvSpPr>
            <a:spLocks noGrp="1"/>
          </p:cNvSpPr>
          <p:nvPr>
            <p:ph type="sldNum" sz="quarter" idx="4"/>
          </p:nvPr>
        </p:nvSpPr>
        <p:spPr>
          <a:xfrm>
            <a:off x="533400" y="6524625"/>
            <a:ext cx="457200" cy="304800"/>
          </a:xfrm>
          <a:prstGeom prst="rect">
            <a:avLst/>
          </a:prstGeom>
        </p:spPr>
        <p:txBody>
          <a:bodyPr/>
          <a:lstStyle>
            <a:lvl1pPr>
              <a:defRPr sz="1100">
                <a:solidFill>
                  <a:schemeClr val="bg1"/>
                </a:solidFill>
              </a:defRPr>
            </a:lvl1pPr>
          </a:lstStyle>
          <a:p>
            <a:fld id="{D642C4DC-0AC9-4B82-AE81-EBA400E5AF44}" type="slidenum">
              <a:rPr lang="en-US" smtClean="0"/>
              <a:pPr/>
              <a:t>‹#›</a:t>
            </a:fld>
            <a:endParaRPr lang="en-US" dirty="0"/>
          </a:p>
        </p:txBody>
      </p:sp>
    </p:spTree>
    <p:extLst>
      <p:ext uri="{BB962C8B-B14F-4D97-AF65-F5344CB8AC3E}">
        <p14:creationId xmlns:p14="http://schemas.microsoft.com/office/powerpoint/2010/main" val="3734274366"/>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5A85438A-1856-A74E-9C66-818731B5FE07}" type="slidenum">
              <a:rPr lang="en-US" smtClean="0">
                <a:solidFill>
                  <a:prstClr val="white"/>
                </a:solidFill>
              </a:rPr>
              <a:pPr/>
              <a:t>‹#›</a:t>
            </a:fld>
            <a:endParaRPr lang="en-US" dirty="0">
              <a:solidFill>
                <a:prstClr val="white"/>
              </a:solidFill>
            </a:endParaRPr>
          </a:p>
        </p:txBody>
      </p:sp>
      <p:sp>
        <p:nvSpPr>
          <p:cNvPr id="3" name="Text Placeholder 2"/>
          <p:cNvSpPr>
            <a:spLocks noGrp="1"/>
          </p:cNvSpPr>
          <p:nvPr>
            <p:ph type="body" sz="quarter" idx="13" hasCustomPrompt="1"/>
          </p:nvPr>
        </p:nvSpPr>
        <p:spPr>
          <a:xfrm>
            <a:off x="838200" y="914400"/>
            <a:ext cx="2590800" cy="1752600"/>
          </a:xfrm>
        </p:spPr>
        <p:txBody>
          <a:bodyPr>
            <a:noAutofit/>
          </a:bodyPr>
          <a:lstStyle>
            <a:lvl1pPr>
              <a:defRPr sz="1600"/>
            </a:lvl1pPr>
            <a:lvl2pPr marL="457200" indent="-228600">
              <a:defRPr sz="1400"/>
            </a:lvl2pPr>
            <a:lvl3pPr>
              <a:defRPr sz="1400"/>
            </a:lvl3pPr>
            <a:lvl4pPr>
              <a:defRPr sz="1200"/>
            </a:lvl4pPr>
            <a:lvl5pPr>
              <a:defRPr sz="1200"/>
            </a:lvl5pPr>
          </a:lstStyle>
          <a:p>
            <a:pPr lvl="0"/>
            <a:r>
              <a:rPr lang="en-US" dirty="0" smtClean="0"/>
              <a:t>Text box</a:t>
            </a:r>
          </a:p>
          <a:p>
            <a:pPr lvl="1"/>
            <a:r>
              <a:rPr lang="en-US" dirty="0" smtClean="0"/>
              <a:t>Second level</a:t>
            </a:r>
          </a:p>
        </p:txBody>
      </p:sp>
    </p:spTree>
    <p:extLst>
      <p:ext uri="{BB962C8B-B14F-4D97-AF65-F5344CB8AC3E}">
        <p14:creationId xmlns:p14="http://schemas.microsoft.com/office/powerpoint/2010/main" val="2942422646"/>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24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Divider</a:t>
            </a:r>
          </a:p>
        </p:txBody>
      </p:sp>
    </p:spTree>
    <p:extLst>
      <p:ext uri="{BB962C8B-B14F-4D97-AF65-F5344CB8AC3E}">
        <p14:creationId xmlns:p14="http://schemas.microsoft.com/office/powerpoint/2010/main" val="2919709909"/>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b="1">
                <a:solidFill>
                  <a:srgbClr val="3FC2CD"/>
                </a:solidFill>
              </a:defRPr>
            </a:lvl1pPr>
          </a:lstStyle>
          <a:p>
            <a:r>
              <a:rPr lang="en-US" dirty="0" smtClean="0"/>
              <a:t>Section Divider</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989093621"/>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Content – Report Format</a:t>
            </a:r>
            <a:endParaRPr lang="en-US" dirty="0"/>
          </a:p>
        </p:txBody>
      </p:sp>
      <p:sp>
        <p:nvSpPr>
          <p:cNvPr id="3" name="Content Placeholder 2"/>
          <p:cNvSpPr>
            <a:spLocks noGrp="1"/>
          </p:cNvSpPr>
          <p:nvPr>
            <p:ph idx="1"/>
          </p:nvPr>
        </p:nvSpPr>
        <p:spPr/>
        <p:txBody>
          <a:bodyPr/>
          <a:lstStyle>
            <a:lvl1pPr marL="228600" indent="-228600">
              <a:buClr>
                <a:srgbClr val="3FC2CD"/>
              </a:buClr>
              <a:defRPr/>
            </a:lvl1pPr>
            <a:lvl2pPr marL="685800" indent="-228600">
              <a:buClr>
                <a:srgbClr val="F9A05D"/>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055040862"/>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Two Content – Report Format</a:t>
            </a:r>
            <a:endParaRPr lang="en-US" dirty="0"/>
          </a:p>
        </p:txBody>
      </p:sp>
      <p:sp>
        <p:nvSpPr>
          <p:cNvPr id="3" name="Content Placeholder 2"/>
          <p:cNvSpPr>
            <a:spLocks noGrp="1"/>
          </p:cNvSpPr>
          <p:nvPr>
            <p:ph sz="half" idx="1"/>
          </p:nvPr>
        </p:nvSpPr>
        <p:spPr>
          <a:xfrm>
            <a:off x="457200" y="1371600"/>
            <a:ext cx="4038600" cy="4754563"/>
          </a:xfrm>
        </p:spPr>
        <p:txBody>
          <a:bodyPr>
            <a:normAutofit/>
          </a:bodyPr>
          <a:lstStyle>
            <a:lvl1pPr>
              <a:buClr>
                <a:srgbClr val="3FC2CD"/>
              </a:buCl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0"/>
            <a:ext cx="4038600" cy="4754563"/>
          </a:xfrm>
        </p:spPr>
        <p:txBody>
          <a:bodyPr>
            <a:normAutofit/>
          </a:bodyPr>
          <a:lstStyle>
            <a:lvl1pPr>
              <a:buClr>
                <a:srgbClr val="3FC2CD"/>
              </a:buCl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078005811"/>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Comparison – Report Format</a:t>
            </a:r>
            <a:endParaRPr lang="en-US"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lgn="ctr">
              <a:buNone/>
              <a:defRPr sz="2000" b="1">
                <a:solidFill>
                  <a:srgbClr val="3FC2C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buClr>
                <a:srgbClr val="3FC2CD"/>
              </a:buCl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lgn="ctr">
              <a:buNone/>
              <a:defRPr sz="2000" b="1">
                <a:solidFill>
                  <a:srgbClr val="3FC2C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buClr>
                <a:srgbClr val="3FC2CD"/>
              </a:buCl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323739938"/>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Title Only – Report Format</a:t>
            </a:r>
            <a:endParaRPr lang="en-US" dirty="0"/>
          </a:p>
        </p:txBody>
      </p:sp>
      <p:sp>
        <p:nvSpPr>
          <p:cNvPr id="5" name="Slide Number Placeholder 4"/>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
        <p:nvSpPr>
          <p:cNvPr id="4" name="Text Placeholder 3"/>
          <p:cNvSpPr>
            <a:spLocks noGrp="1"/>
          </p:cNvSpPr>
          <p:nvPr>
            <p:ph type="body" sz="quarter" idx="13" hasCustomPrompt="1"/>
          </p:nvPr>
        </p:nvSpPr>
        <p:spPr>
          <a:xfrm>
            <a:off x="990600" y="1828800"/>
            <a:ext cx="3200400" cy="1905000"/>
          </a:xfrm>
        </p:spPr>
        <p:txBody>
          <a:bodyPr/>
          <a:lstStyle>
            <a:lvl1pPr>
              <a:defRPr sz="1400"/>
            </a:lvl1pPr>
            <a:lvl2pPr marL="457200" indent="-228600">
              <a:defRPr sz="1400"/>
            </a:lvl2pPr>
            <a:lvl3pPr marL="685800" indent="-228600">
              <a:defRPr sz="1200"/>
            </a:lvl3pPr>
            <a:lvl4pPr>
              <a:defRPr sz="1100"/>
            </a:lvl4pPr>
            <a:lvl5pPr>
              <a:defRPr sz="1100"/>
            </a:lvl5pPr>
          </a:lstStyle>
          <a:p>
            <a:pPr lvl="0"/>
            <a:r>
              <a:rPr lang="en-US" dirty="0" smtClean="0"/>
              <a:t>Text box</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796375529"/>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5A85438A-1856-A74E-9C66-818731B5FE07}" type="slidenum">
              <a:rPr lang="en-US" smtClean="0">
                <a:solidFill>
                  <a:prstClr val="white"/>
                </a:solidFill>
              </a:rPr>
              <a:pPr/>
              <a:t>‹#›</a:t>
            </a:fld>
            <a:endParaRPr lang="en-US" dirty="0">
              <a:solidFill>
                <a:prstClr val="white"/>
              </a:solidFill>
            </a:endParaRPr>
          </a:p>
        </p:txBody>
      </p:sp>
      <p:sp>
        <p:nvSpPr>
          <p:cNvPr id="3" name="Text Placeholder 2"/>
          <p:cNvSpPr>
            <a:spLocks noGrp="1"/>
          </p:cNvSpPr>
          <p:nvPr>
            <p:ph type="body" sz="quarter" idx="13" hasCustomPrompt="1"/>
          </p:nvPr>
        </p:nvSpPr>
        <p:spPr>
          <a:xfrm>
            <a:off x="838200" y="914400"/>
            <a:ext cx="2590800" cy="1752600"/>
          </a:xfrm>
        </p:spPr>
        <p:txBody>
          <a:bodyPr>
            <a:noAutofit/>
          </a:bodyPr>
          <a:lstStyle>
            <a:lvl1pPr>
              <a:defRPr sz="1600"/>
            </a:lvl1pPr>
            <a:lvl2pPr marL="457200" indent="-228600">
              <a:defRPr sz="1400"/>
            </a:lvl2pPr>
            <a:lvl3pPr>
              <a:defRPr sz="1400"/>
            </a:lvl3pPr>
            <a:lvl4pPr>
              <a:defRPr sz="1200"/>
            </a:lvl4pPr>
            <a:lvl5pPr>
              <a:defRPr sz="1200"/>
            </a:lvl5pPr>
          </a:lstStyle>
          <a:p>
            <a:pPr lvl="0"/>
            <a:r>
              <a:rPr lang="en-US" dirty="0" smtClean="0"/>
              <a:t>Text box</a:t>
            </a:r>
          </a:p>
          <a:p>
            <a:pPr lvl="1"/>
            <a:r>
              <a:rPr lang="en-US" dirty="0" smtClean="0"/>
              <a:t>Second level</a:t>
            </a:r>
          </a:p>
        </p:txBody>
      </p:sp>
    </p:spTree>
    <p:extLst>
      <p:ext uri="{BB962C8B-B14F-4D97-AF65-F5344CB8AC3E}">
        <p14:creationId xmlns:p14="http://schemas.microsoft.com/office/powerpoint/2010/main" val="2745263300"/>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24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Divider</a:t>
            </a:r>
          </a:p>
        </p:txBody>
      </p:sp>
    </p:spTree>
    <p:extLst>
      <p:ext uri="{BB962C8B-B14F-4D97-AF65-F5344CB8AC3E}">
        <p14:creationId xmlns:p14="http://schemas.microsoft.com/office/powerpoint/2010/main" val="430845999"/>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b="1">
                <a:solidFill>
                  <a:srgbClr val="3FC2CD"/>
                </a:solidFill>
              </a:defRPr>
            </a:lvl1pPr>
          </a:lstStyle>
          <a:p>
            <a:r>
              <a:rPr lang="en-US" dirty="0" smtClean="0"/>
              <a:t>Section Divider</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5114707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Two Content – Presentation</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533400" y="6524625"/>
            <a:ext cx="457200" cy="304800"/>
          </a:xfrm>
          <a:prstGeom prst="rect">
            <a:avLst/>
          </a:prstGeom>
        </p:spPr>
        <p:txBody>
          <a:bodyPr/>
          <a:lstStyle>
            <a:lvl1pPr>
              <a:defRPr sz="1100">
                <a:solidFill>
                  <a:schemeClr val="bg1"/>
                </a:solidFill>
              </a:defRPr>
            </a:lvl1pPr>
          </a:lstStyle>
          <a:p>
            <a:fld id="{D642C4DC-0AC9-4B82-AE81-EBA400E5AF44}" type="slidenum">
              <a:rPr lang="en-US" smtClean="0"/>
              <a:pPr/>
              <a:t>‹#›</a:t>
            </a:fld>
            <a:endParaRPr lang="en-US" dirty="0"/>
          </a:p>
        </p:txBody>
      </p:sp>
    </p:spTree>
    <p:extLst>
      <p:ext uri="{BB962C8B-B14F-4D97-AF65-F5344CB8AC3E}">
        <p14:creationId xmlns:p14="http://schemas.microsoft.com/office/powerpoint/2010/main" val="666661171"/>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Content – Report Format</a:t>
            </a:r>
            <a:endParaRPr lang="en-US" dirty="0"/>
          </a:p>
        </p:txBody>
      </p:sp>
      <p:sp>
        <p:nvSpPr>
          <p:cNvPr id="3" name="Content Placeholder 2"/>
          <p:cNvSpPr>
            <a:spLocks noGrp="1"/>
          </p:cNvSpPr>
          <p:nvPr>
            <p:ph idx="1"/>
          </p:nvPr>
        </p:nvSpPr>
        <p:spPr/>
        <p:txBody>
          <a:bodyPr/>
          <a:lstStyle>
            <a:lvl1pPr marL="228600" indent="-228600">
              <a:buClr>
                <a:srgbClr val="3FC2CD"/>
              </a:buClr>
              <a:defRPr/>
            </a:lvl1pPr>
            <a:lvl2pPr marL="685800" indent="-228600">
              <a:buClr>
                <a:srgbClr val="F9A05D"/>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42895758"/>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Two Content – Report Format</a:t>
            </a:r>
            <a:endParaRPr lang="en-US" dirty="0"/>
          </a:p>
        </p:txBody>
      </p:sp>
      <p:sp>
        <p:nvSpPr>
          <p:cNvPr id="3" name="Content Placeholder 2"/>
          <p:cNvSpPr>
            <a:spLocks noGrp="1"/>
          </p:cNvSpPr>
          <p:nvPr>
            <p:ph sz="half" idx="1"/>
          </p:nvPr>
        </p:nvSpPr>
        <p:spPr>
          <a:xfrm>
            <a:off x="457200" y="1371600"/>
            <a:ext cx="4038600" cy="4754563"/>
          </a:xfrm>
        </p:spPr>
        <p:txBody>
          <a:bodyPr>
            <a:normAutofit/>
          </a:bodyPr>
          <a:lstStyle>
            <a:lvl1pPr>
              <a:buClr>
                <a:srgbClr val="3FC2CD"/>
              </a:buCl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0"/>
            <a:ext cx="4038600" cy="4754563"/>
          </a:xfrm>
        </p:spPr>
        <p:txBody>
          <a:bodyPr>
            <a:normAutofit/>
          </a:bodyPr>
          <a:lstStyle>
            <a:lvl1pPr>
              <a:buClr>
                <a:srgbClr val="3FC2CD"/>
              </a:buCl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860583690"/>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Comparison – Report Format</a:t>
            </a:r>
            <a:endParaRPr lang="en-US"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lgn="ctr">
              <a:buNone/>
              <a:defRPr sz="2000" b="1">
                <a:solidFill>
                  <a:srgbClr val="3FC2C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buClr>
                <a:srgbClr val="3FC2CD"/>
              </a:buCl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lgn="ctr">
              <a:buNone/>
              <a:defRPr sz="2000" b="1">
                <a:solidFill>
                  <a:srgbClr val="3FC2C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buClr>
                <a:srgbClr val="3FC2CD"/>
              </a:buCl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150260085"/>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Title Only – Report Format</a:t>
            </a:r>
            <a:endParaRPr lang="en-US" dirty="0"/>
          </a:p>
        </p:txBody>
      </p:sp>
      <p:sp>
        <p:nvSpPr>
          <p:cNvPr id="5" name="Slide Number Placeholder 4"/>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
        <p:nvSpPr>
          <p:cNvPr id="4" name="Text Placeholder 3"/>
          <p:cNvSpPr>
            <a:spLocks noGrp="1"/>
          </p:cNvSpPr>
          <p:nvPr>
            <p:ph type="body" sz="quarter" idx="13" hasCustomPrompt="1"/>
          </p:nvPr>
        </p:nvSpPr>
        <p:spPr>
          <a:xfrm>
            <a:off x="990600" y="1828800"/>
            <a:ext cx="3200400" cy="1905000"/>
          </a:xfrm>
        </p:spPr>
        <p:txBody>
          <a:bodyPr/>
          <a:lstStyle>
            <a:lvl1pPr>
              <a:defRPr sz="1400"/>
            </a:lvl1pPr>
            <a:lvl2pPr marL="457200" indent="-228600">
              <a:defRPr sz="1400"/>
            </a:lvl2pPr>
            <a:lvl3pPr marL="685800" indent="-228600">
              <a:defRPr sz="1200"/>
            </a:lvl3pPr>
            <a:lvl4pPr>
              <a:defRPr sz="1100"/>
            </a:lvl4pPr>
            <a:lvl5pPr>
              <a:defRPr sz="1100"/>
            </a:lvl5pPr>
          </a:lstStyle>
          <a:p>
            <a:pPr lvl="0"/>
            <a:r>
              <a:rPr lang="en-US" dirty="0" smtClean="0"/>
              <a:t>Text box</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3487244914"/>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5A85438A-1856-A74E-9C66-818731B5FE07}" type="slidenum">
              <a:rPr lang="en-US" smtClean="0">
                <a:solidFill>
                  <a:prstClr val="white"/>
                </a:solidFill>
              </a:rPr>
              <a:pPr/>
              <a:t>‹#›</a:t>
            </a:fld>
            <a:endParaRPr lang="en-US" dirty="0">
              <a:solidFill>
                <a:prstClr val="white"/>
              </a:solidFill>
            </a:endParaRPr>
          </a:p>
        </p:txBody>
      </p:sp>
      <p:sp>
        <p:nvSpPr>
          <p:cNvPr id="3" name="Text Placeholder 2"/>
          <p:cNvSpPr>
            <a:spLocks noGrp="1"/>
          </p:cNvSpPr>
          <p:nvPr>
            <p:ph type="body" sz="quarter" idx="13" hasCustomPrompt="1"/>
          </p:nvPr>
        </p:nvSpPr>
        <p:spPr>
          <a:xfrm>
            <a:off x="838200" y="914400"/>
            <a:ext cx="2590800" cy="1752600"/>
          </a:xfrm>
        </p:spPr>
        <p:txBody>
          <a:bodyPr>
            <a:noAutofit/>
          </a:bodyPr>
          <a:lstStyle>
            <a:lvl1pPr>
              <a:defRPr sz="1600"/>
            </a:lvl1pPr>
            <a:lvl2pPr marL="457200" indent="-228600">
              <a:defRPr sz="1400"/>
            </a:lvl2pPr>
            <a:lvl3pPr>
              <a:defRPr sz="1400"/>
            </a:lvl3pPr>
            <a:lvl4pPr>
              <a:defRPr sz="1200"/>
            </a:lvl4pPr>
            <a:lvl5pPr>
              <a:defRPr sz="1200"/>
            </a:lvl5pPr>
          </a:lstStyle>
          <a:p>
            <a:pPr lvl="0"/>
            <a:r>
              <a:rPr lang="en-US" dirty="0" smtClean="0"/>
              <a:t>Text box</a:t>
            </a:r>
          </a:p>
          <a:p>
            <a:pPr lvl="1"/>
            <a:r>
              <a:rPr lang="en-US" dirty="0" smtClean="0"/>
              <a:t>Second level</a:t>
            </a:r>
          </a:p>
        </p:txBody>
      </p:sp>
    </p:spTree>
    <p:extLst>
      <p:ext uri="{BB962C8B-B14F-4D97-AF65-F5344CB8AC3E}">
        <p14:creationId xmlns:p14="http://schemas.microsoft.com/office/powerpoint/2010/main" val="1877558055"/>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24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Divider</a:t>
            </a:r>
          </a:p>
        </p:txBody>
      </p:sp>
    </p:spTree>
    <p:extLst>
      <p:ext uri="{BB962C8B-B14F-4D97-AF65-F5344CB8AC3E}">
        <p14:creationId xmlns:p14="http://schemas.microsoft.com/office/powerpoint/2010/main" val="1032735852"/>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b="1">
                <a:solidFill>
                  <a:srgbClr val="3FC2CD"/>
                </a:solidFill>
              </a:defRPr>
            </a:lvl1pPr>
          </a:lstStyle>
          <a:p>
            <a:r>
              <a:rPr lang="en-US" dirty="0" smtClean="0"/>
              <a:t>Section Divider</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224023388"/>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Content – Report Format</a:t>
            </a:r>
            <a:endParaRPr lang="en-US" dirty="0"/>
          </a:p>
        </p:txBody>
      </p:sp>
      <p:sp>
        <p:nvSpPr>
          <p:cNvPr id="3" name="Content Placeholder 2"/>
          <p:cNvSpPr>
            <a:spLocks noGrp="1"/>
          </p:cNvSpPr>
          <p:nvPr>
            <p:ph idx="1"/>
          </p:nvPr>
        </p:nvSpPr>
        <p:spPr/>
        <p:txBody>
          <a:bodyPr/>
          <a:lstStyle>
            <a:lvl1pPr marL="228600" indent="-228600">
              <a:buClr>
                <a:srgbClr val="3FC2CD"/>
              </a:buClr>
              <a:defRPr/>
            </a:lvl1pPr>
            <a:lvl2pPr marL="685800" indent="-228600">
              <a:buClr>
                <a:srgbClr val="F9A05D"/>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016145599"/>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Two Content – Report Format</a:t>
            </a:r>
            <a:endParaRPr lang="en-US" dirty="0"/>
          </a:p>
        </p:txBody>
      </p:sp>
      <p:sp>
        <p:nvSpPr>
          <p:cNvPr id="3" name="Content Placeholder 2"/>
          <p:cNvSpPr>
            <a:spLocks noGrp="1"/>
          </p:cNvSpPr>
          <p:nvPr>
            <p:ph sz="half" idx="1"/>
          </p:nvPr>
        </p:nvSpPr>
        <p:spPr>
          <a:xfrm>
            <a:off x="457200" y="1371600"/>
            <a:ext cx="4038600" cy="4754563"/>
          </a:xfrm>
        </p:spPr>
        <p:txBody>
          <a:bodyPr>
            <a:normAutofit/>
          </a:bodyPr>
          <a:lstStyle>
            <a:lvl1pPr>
              <a:buClr>
                <a:srgbClr val="3FC2CD"/>
              </a:buCl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0"/>
            <a:ext cx="4038600" cy="4754563"/>
          </a:xfrm>
        </p:spPr>
        <p:txBody>
          <a:bodyPr>
            <a:normAutofit/>
          </a:bodyPr>
          <a:lstStyle>
            <a:lvl1pPr>
              <a:buClr>
                <a:srgbClr val="3FC2CD"/>
              </a:buCl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456304215"/>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Comparison – Report Format</a:t>
            </a:r>
            <a:endParaRPr lang="en-US"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lgn="ctr">
              <a:buNone/>
              <a:defRPr sz="2000" b="1">
                <a:solidFill>
                  <a:srgbClr val="3FC2C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buClr>
                <a:srgbClr val="3FC2CD"/>
              </a:buCl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lgn="ctr">
              <a:buNone/>
              <a:defRPr sz="2000" b="1">
                <a:solidFill>
                  <a:srgbClr val="3FC2C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buClr>
                <a:srgbClr val="3FC2CD"/>
              </a:buCl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0777646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Comparison – Presentation</a:t>
            </a:r>
            <a:endParaRPr lang="en-US"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lgn="ctr">
              <a:buNone/>
              <a:defRPr sz="2000" b="1">
                <a:solidFill>
                  <a:srgbClr val="3FC2C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buClr>
                <a:srgbClr val="3FC2CD"/>
              </a:buClr>
              <a:defRPr sz="1800"/>
            </a:lvl1pPr>
            <a:lvl2pPr marL="685800" indent="-228600">
              <a:defRPr sz="1600"/>
            </a:lvl2pPr>
            <a:lvl3pPr marL="1143000" indent="-228600">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lgn="ctr">
              <a:buNone/>
              <a:defRPr sz="2000" b="1">
                <a:solidFill>
                  <a:srgbClr val="3FC2C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buClr>
                <a:srgbClr val="3FC2CD"/>
              </a:buClr>
              <a:defRPr sz="1800"/>
            </a:lvl1pPr>
            <a:lvl2pPr marL="685800" indent="-228600">
              <a:defRPr sz="1600"/>
            </a:lvl2pPr>
            <a:lvl3pPr marL="1143000" indent="-228600">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5"/>
          <p:cNvSpPr>
            <a:spLocks noGrp="1"/>
          </p:cNvSpPr>
          <p:nvPr>
            <p:ph type="sldNum" sz="quarter" idx="10"/>
          </p:nvPr>
        </p:nvSpPr>
        <p:spPr>
          <a:xfrm>
            <a:off x="533400" y="6524625"/>
            <a:ext cx="457200" cy="304800"/>
          </a:xfrm>
          <a:prstGeom prst="rect">
            <a:avLst/>
          </a:prstGeom>
        </p:spPr>
        <p:txBody>
          <a:bodyPr/>
          <a:lstStyle>
            <a:lvl1pPr>
              <a:defRPr sz="1100">
                <a:solidFill>
                  <a:schemeClr val="bg1"/>
                </a:solidFill>
              </a:defRPr>
            </a:lvl1pPr>
          </a:lstStyle>
          <a:p>
            <a:fld id="{D642C4DC-0AC9-4B82-AE81-EBA400E5AF44}" type="slidenum">
              <a:rPr lang="en-US" smtClean="0"/>
              <a:pPr/>
              <a:t>‹#›</a:t>
            </a:fld>
            <a:endParaRPr lang="en-US" dirty="0"/>
          </a:p>
        </p:txBody>
      </p:sp>
    </p:spTree>
    <p:extLst>
      <p:ext uri="{BB962C8B-B14F-4D97-AF65-F5344CB8AC3E}">
        <p14:creationId xmlns:p14="http://schemas.microsoft.com/office/powerpoint/2010/main" val="4095140548"/>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Title Only – Report Format</a:t>
            </a:r>
            <a:endParaRPr lang="en-US" dirty="0"/>
          </a:p>
        </p:txBody>
      </p:sp>
      <p:sp>
        <p:nvSpPr>
          <p:cNvPr id="5" name="Slide Number Placeholder 4"/>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
        <p:nvSpPr>
          <p:cNvPr id="4" name="Text Placeholder 3"/>
          <p:cNvSpPr>
            <a:spLocks noGrp="1"/>
          </p:cNvSpPr>
          <p:nvPr>
            <p:ph type="body" sz="quarter" idx="13" hasCustomPrompt="1"/>
          </p:nvPr>
        </p:nvSpPr>
        <p:spPr>
          <a:xfrm>
            <a:off x="990600" y="1828800"/>
            <a:ext cx="3200400" cy="1905000"/>
          </a:xfrm>
        </p:spPr>
        <p:txBody>
          <a:bodyPr/>
          <a:lstStyle>
            <a:lvl1pPr>
              <a:defRPr sz="1400"/>
            </a:lvl1pPr>
            <a:lvl2pPr marL="457200" indent="-228600">
              <a:defRPr sz="1400"/>
            </a:lvl2pPr>
            <a:lvl3pPr marL="685800" indent="-228600">
              <a:defRPr sz="1200"/>
            </a:lvl3pPr>
            <a:lvl4pPr>
              <a:defRPr sz="1100"/>
            </a:lvl4pPr>
            <a:lvl5pPr>
              <a:defRPr sz="1100"/>
            </a:lvl5pPr>
          </a:lstStyle>
          <a:p>
            <a:pPr lvl="0"/>
            <a:r>
              <a:rPr lang="en-US" dirty="0" smtClean="0"/>
              <a:t>Text box</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4029794689"/>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5A85438A-1856-A74E-9C66-818731B5FE07}" type="slidenum">
              <a:rPr lang="en-US" smtClean="0">
                <a:solidFill>
                  <a:prstClr val="white"/>
                </a:solidFill>
              </a:rPr>
              <a:pPr/>
              <a:t>‹#›</a:t>
            </a:fld>
            <a:endParaRPr lang="en-US" dirty="0">
              <a:solidFill>
                <a:prstClr val="white"/>
              </a:solidFill>
            </a:endParaRPr>
          </a:p>
        </p:txBody>
      </p:sp>
      <p:sp>
        <p:nvSpPr>
          <p:cNvPr id="3" name="Text Placeholder 2"/>
          <p:cNvSpPr>
            <a:spLocks noGrp="1"/>
          </p:cNvSpPr>
          <p:nvPr>
            <p:ph type="body" sz="quarter" idx="13" hasCustomPrompt="1"/>
          </p:nvPr>
        </p:nvSpPr>
        <p:spPr>
          <a:xfrm>
            <a:off x="838200" y="914400"/>
            <a:ext cx="2590800" cy="1752600"/>
          </a:xfrm>
        </p:spPr>
        <p:txBody>
          <a:bodyPr>
            <a:noAutofit/>
          </a:bodyPr>
          <a:lstStyle>
            <a:lvl1pPr>
              <a:defRPr sz="1600"/>
            </a:lvl1pPr>
            <a:lvl2pPr marL="457200" indent="-228600">
              <a:defRPr sz="1400"/>
            </a:lvl2pPr>
            <a:lvl3pPr>
              <a:defRPr sz="1400"/>
            </a:lvl3pPr>
            <a:lvl4pPr>
              <a:defRPr sz="1200"/>
            </a:lvl4pPr>
            <a:lvl5pPr>
              <a:defRPr sz="1200"/>
            </a:lvl5pPr>
          </a:lstStyle>
          <a:p>
            <a:pPr lvl="0"/>
            <a:r>
              <a:rPr lang="en-US" dirty="0" smtClean="0"/>
              <a:t>Text box</a:t>
            </a:r>
          </a:p>
          <a:p>
            <a:pPr lvl="1"/>
            <a:r>
              <a:rPr lang="en-US" dirty="0" smtClean="0"/>
              <a:t>Second level</a:t>
            </a:r>
          </a:p>
        </p:txBody>
      </p:sp>
    </p:spTree>
    <p:extLst>
      <p:ext uri="{BB962C8B-B14F-4D97-AF65-F5344CB8AC3E}">
        <p14:creationId xmlns:p14="http://schemas.microsoft.com/office/powerpoint/2010/main" val="4232883497"/>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24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Divider</a:t>
            </a:r>
          </a:p>
        </p:txBody>
      </p:sp>
    </p:spTree>
    <p:extLst>
      <p:ext uri="{BB962C8B-B14F-4D97-AF65-F5344CB8AC3E}">
        <p14:creationId xmlns:p14="http://schemas.microsoft.com/office/powerpoint/2010/main" val="49348642"/>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b="1">
                <a:solidFill>
                  <a:srgbClr val="3FC2CD"/>
                </a:solidFill>
              </a:defRPr>
            </a:lvl1pPr>
          </a:lstStyle>
          <a:p>
            <a:r>
              <a:rPr lang="en-US" dirty="0" smtClean="0"/>
              <a:t>Section Divider</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112452824"/>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Content – Report Format</a:t>
            </a:r>
            <a:endParaRPr lang="en-US" dirty="0"/>
          </a:p>
        </p:txBody>
      </p:sp>
      <p:sp>
        <p:nvSpPr>
          <p:cNvPr id="3" name="Content Placeholder 2"/>
          <p:cNvSpPr>
            <a:spLocks noGrp="1"/>
          </p:cNvSpPr>
          <p:nvPr>
            <p:ph idx="1"/>
          </p:nvPr>
        </p:nvSpPr>
        <p:spPr/>
        <p:txBody>
          <a:bodyPr/>
          <a:lstStyle>
            <a:lvl1pPr marL="228600" indent="-228600">
              <a:buClr>
                <a:srgbClr val="3FC2CD"/>
              </a:buClr>
              <a:defRPr/>
            </a:lvl1pPr>
            <a:lvl2pPr marL="685800" indent="-228600">
              <a:buClr>
                <a:srgbClr val="F9A05D"/>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110417838"/>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Two Content – Report Format</a:t>
            </a:r>
            <a:endParaRPr lang="en-US" dirty="0"/>
          </a:p>
        </p:txBody>
      </p:sp>
      <p:sp>
        <p:nvSpPr>
          <p:cNvPr id="3" name="Content Placeholder 2"/>
          <p:cNvSpPr>
            <a:spLocks noGrp="1"/>
          </p:cNvSpPr>
          <p:nvPr>
            <p:ph sz="half" idx="1"/>
          </p:nvPr>
        </p:nvSpPr>
        <p:spPr>
          <a:xfrm>
            <a:off x="457200" y="1371600"/>
            <a:ext cx="4038600" cy="4754563"/>
          </a:xfrm>
        </p:spPr>
        <p:txBody>
          <a:bodyPr>
            <a:normAutofit/>
          </a:bodyPr>
          <a:lstStyle>
            <a:lvl1pPr>
              <a:buClr>
                <a:srgbClr val="3FC2CD"/>
              </a:buCl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0"/>
            <a:ext cx="4038600" cy="4754563"/>
          </a:xfrm>
        </p:spPr>
        <p:txBody>
          <a:bodyPr>
            <a:normAutofit/>
          </a:bodyPr>
          <a:lstStyle>
            <a:lvl1pPr>
              <a:buClr>
                <a:srgbClr val="3FC2CD"/>
              </a:buCl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59393719"/>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Comparison – Report Format</a:t>
            </a:r>
            <a:endParaRPr lang="en-US"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lgn="ctr">
              <a:buNone/>
              <a:defRPr sz="2000" b="1">
                <a:solidFill>
                  <a:srgbClr val="3FC2C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buClr>
                <a:srgbClr val="3FC2CD"/>
              </a:buCl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lgn="ctr">
              <a:buNone/>
              <a:defRPr sz="2000" b="1">
                <a:solidFill>
                  <a:srgbClr val="3FC2C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buClr>
                <a:srgbClr val="3FC2CD"/>
              </a:buCl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562404290"/>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Title Only – Report Format</a:t>
            </a:r>
            <a:endParaRPr lang="en-US" dirty="0"/>
          </a:p>
        </p:txBody>
      </p:sp>
      <p:sp>
        <p:nvSpPr>
          <p:cNvPr id="5" name="Slide Number Placeholder 4"/>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
        <p:nvSpPr>
          <p:cNvPr id="4" name="Text Placeholder 3"/>
          <p:cNvSpPr>
            <a:spLocks noGrp="1"/>
          </p:cNvSpPr>
          <p:nvPr>
            <p:ph type="body" sz="quarter" idx="13" hasCustomPrompt="1"/>
          </p:nvPr>
        </p:nvSpPr>
        <p:spPr>
          <a:xfrm>
            <a:off x="990600" y="1828800"/>
            <a:ext cx="3200400" cy="1905000"/>
          </a:xfrm>
        </p:spPr>
        <p:txBody>
          <a:bodyPr/>
          <a:lstStyle>
            <a:lvl1pPr>
              <a:defRPr sz="1400"/>
            </a:lvl1pPr>
            <a:lvl2pPr marL="457200" indent="-228600">
              <a:defRPr sz="1400"/>
            </a:lvl2pPr>
            <a:lvl3pPr marL="685800" indent="-228600">
              <a:defRPr sz="1200"/>
            </a:lvl3pPr>
            <a:lvl4pPr>
              <a:defRPr sz="1100"/>
            </a:lvl4pPr>
            <a:lvl5pPr>
              <a:defRPr sz="1100"/>
            </a:lvl5pPr>
          </a:lstStyle>
          <a:p>
            <a:pPr lvl="0"/>
            <a:r>
              <a:rPr lang="en-US" dirty="0" smtClean="0"/>
              <a:t>Text box</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2541789111"/>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5A85438A-1856-A74E-9C66-818731B5FE07}" type="slidenum">
              <a:rPr lang="en-US" smtClean="0">
                <a:solidFill>
                  <a:prstClr val="white"/>
                </a:solidFill>
              </a:rPr>
              <a:pPr/>
              <a:t>‹#›</a:t>
            </a:fld>
            <a:endParaRPr lang="en-US" dirty="0">
              <a:solidFill>
                <a:prstClr val="white"/>
              </a:solidFill>
            </a:endParaRPr>
          </a:p>
        </p:txBody>
      </p:sp>
      <p:sp>
        <p:nvSpPr>
          <p:cNvPr id="3" name="Text Placeholder 2"/>
          <p:cNvSpPr>
            <a:spLocks noGrp="1"/>
          </p:cNvSpPr>
          <p:nvPr>
            <p:ph type="body" sz="quarter" idx="13" hasCustomPrompt="1"/>
          </p:nvPr>
        </p:nvSpPr>
        <p:spPr>
          <a:xfrm>
            <a:off x="838200" y="914400"/>
            <a:ext cx="2590800" cy="1752600"/>
          </a:xfrm>
        </p:spPr>
        <p:txBody>
          <a:bodyPr>
            <a:noAutofit/>
          </a:bodyPr>
          <a:lstStyle>
            <a:lvl1pPr>
              <a:defRPr sz="1600"/>
            </a:lvl1pPr>
            <a:lvl2pPr marL="457200" indent="-228600">
              <a:defRPr sz="1400"/>
            </a:lvl2pPr>
            <a:lvl3pPr>
              <a:defRPr sz="1400"/>
            </a:lvl3pPr>
            <a:lvl4pPr>
              <a:defRPr sz="1200"/>
            </a:lvl4pPr>
            <a:lvl5pPr>
              <a:defRPr sz="1200"/>
            </a:lvl5pPr>
          </a:lstStyle>
          <a:p>
            <a:pPr lvl="0"/>
            <a:r>
              <a:rPr lang="en-US" dirty="0" smtClean="0"/>
              <a:t>Text box</a:t>
            </a:r>
          </a:p>
          <a:p>
            <a:pPr lvl="1"/>
            <a:r>
              <a:rPr lang="en-US" dirty="0" smtClean="0"/>
              <a:t>Second level</a:t>
            </a:r>
          </a:p>
        </p:txBody>
      </p:sp>
    </p:spTree>
    <p:extLst>
      <p:ext uri="{BB962C8B-B14F-4D97-AF65-F5344CB8AC3E}">
        <p14:creationId xmlns:p14="http://schemas.microsoft.com/office/powerpoint/2010/main" val="2563397750"/>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24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Divider</a:t>
            </a:r>
          </a:p>
        </p:txBody>
      </p:sp>
    </p:spTree>
    <p:extLst>
      <p:ext uri="{BB962C8B-B14F-4D97-AF65-F5344CB8AC3E}">
        <p14:creationId xmlns:p14="http://schemas.microsoft.com/office/powerpoint/2010/main" val="174085662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Title Only – Presentation</a:t>
            </a:r>
            <a:endParaRPr lang="en-US" dirty="0"/>
          </a:p>
        </p:txBody>
      </p:sp>
      <p:sp>
        <p:nvSpPr>
          <p:cNvPr id="8" name="Text Placeholder 7"/>
          <p:cNvSpPr>
            <a:spLocks noGrp="1"/>
          </p:cNvSpPr>
          <p:nvPr>
            <p:ph type="body" sz="quarter" idx="14" hasCustomPrompt="1"/>
          </p:nvPr>
        </p:nvSpPr>
        <p:spPr>
          <a:xfrm>
            <a:off x="1143000" y="2133600"/>
            <a:ext cx="3124200" cy="1676400"/>
          </a:xfrm>
        </p:spPr>
        <p:txBody>
          <a:bodyPr>
            <a:noAutofit/>
          </a:bodyPr>
          <a:lstStyle>
            <a:lvl1pPr>
              <a:defRPr sz="2000"/>
            </a:lvl1pPr>
            <a:lvl2pPr marL="457200" indent="-228600">
              <a:defRPr sz="1800"/>
            </a:lvl2pPr>
            <a:lvl3pPr>
              <a:defRPr sz="1600"/>
            </a:lvl3pPr>
            <a:lvl4pPr>
              <a:defRPr sz="1400"/>
            </a:lvl4pPr>
            <a:lvl5pPr>
              <a:defRPr sz="1400"/>
            </a:lvl5pPr>
          </a:lstStyle>
          <a:p>
            <a:pPr lvl="0"/>
            <a:r>
              <a:rPr lang="en-US" dirty="0" smtClean="0"/>
              <a:t>Text Box</a:t>
            </a:r>
          </a:p>
          <a:p>
            <a:pPr lvl="1"/>
            <a:r>
              <a:rPr lang="en-US" dirty="0" smtClean="0"/>
              <a:t>Second level</a:t>
            </a:r>
          </a:p>
        </p:txBody>
      </p:sp>
      <p:sp>
        <p:nvSpPr>
          <p:cNvPr id="6" name="Slide Number Placeholder 5"/>
          <p:cNvSpPr>
            <a:spLocks noGrp="1"/>
          </p:cNvSpPr>
          <p:nvPr>
            <p:ph type="sldNum" sz="quarter" idx="4"/>
          </p:nvPr>
        </p:nvSpPr>
        <p:spPr>
          <a:xfrm>
            <a:off x="533400" y="6524625"/>
            <a:ext cx="457200" cy="304800"/>
          </a:xfrm>
          <a:prstGeom prst="rect">
            <a:avLst/>
          </a:prstGeom>
        </p:spPr>
        <p:txBody>
          <a:bodyPr/>
          <a:lstStyle>
            <a:lvl1pPr>
              <a:defRPr sz="1100">
                <a:solidFill>
                  <a:schemeClr val="bg1"/>
                </a:solidFill>
              </a:defRPr>
            </a:lvl1pPr>
          </a:lstStyle>
          <a:p>
            <a:fld id="{D642C4DC-0AC9-4B82-AE81-EBA400E5AF44}" type="slidenum">
              <a:rPr lang="en-US" smtClean="0"/>
              <a:pPr/>
              <a:t>‹#›</a:t>
            </a:fld>
            <a:endParaRPr lang="en-US" dirty="0"/>
          </a:p>
        </p:txBody>
      </p:sp>
    </p:spTree>
    <p:extLst>
      <p:ext uri="{BB962C8B-B14F-4D97-AF65-F5344CB8AC3E}">
        <p14:creationId xmlns:p14="http://schemas.microsoft.com/office/powerpoint/2010/main" val="2515907530"/>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24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Divider</a:t>
            </a:r>
          </a:p>
        </p:txBody>
      </p:sp>
    </p:spTree>
    <p:extLst>
      <p:ext uri="{BB962C8B-B14F-4D97-AF65-F5344CB8AC3E}">
        <p14:creationId xmlns:p14="http://schemas.microsoft.com/office/powerpoint/2010/main" val="1040868036"/>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ext Placeholder 2"/>
          <p:cNvSpPr>
            <a:spLocks noGrp="1"/>
          </p:cNvSpPr>
          <p:nvPr>
            <p:ph type="body" idx="1" hasCustomPrompt="1"/>
          </p:nvPr>
        </p:nvSpPr>
        <p:spPr>
          <a:xfrm>
            <a:off x="722313" y="2667000"/>
            <a:ext cx="2478087" cy="3101975"/>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Chapter Heading</a:t>
            </a:r>
          </a:p>
        </p:txBody>
      </p:sp>
      <p:sp>
        <p:nvSpPr>
          <p:cNvPr id="4" name="Title 1"/>
          <p:cNvSpPr>
            <a:spLocks noGrp="1"/>
          </p:cNvSpPr>
          <p:nvPr>
            <p:ph type="title" hasCustomPrompt="1"/>
          </p:nvPr>
        </p:nvSpPr>
        <p:spPr>
          <a:xfrm>
            <a:off x="3200399" y="2667000"/>
            <a:ext cx="5294313" cy="3101975"/>
          </a:xfrm>
        </p:spPr>
        <p:txBody>
          <a:bodyPr anchor="t">
            <a:normAutofit/>
          </a:bodyPr>
          <a:lstStyle>
            <a:lvl1pPr marL="230188" indent="-230188" algn="l">
              <a:buClr>
                <a:schemeClr val="bg1"/>
              </a:buClr>
              <a:buFont typeface="Arial" panose="020B0604020202020204" pitchFamily="34" charset="0"/>
              <a:buChar char="•"/>
              <a:defRPr sz="2400" b="0" cap="none">
                <a:solidFill>
                  <a:schemeClr val="bg1"/>
                </a:solidFill>
              </a:defRPr>
            </a:lvl1pPr>
          </a:lstStyle>
          <a:p>
            <a:r>
              <a:rPr lang="en-US" dirty="0" smtClean="0"/>
              <a:t>Click to edit master title style</a:t>
            </a:r>
            <a:br>
              <a:rPr lang="en-US" dirty="0" smtClean="0"/>
            </a:br>
            <a:endParaRPr lang="en-US" dirty="0"/>
          </a:p>
        </p:txBody>
      </p:sp>
      <p:sp>
        <p:nvSpPr>
          <p:cNvPr id="2" name="TextBox 1"/>
          <p:cNvSpPr txBox="1"/>
          <p:nvPr userDrawn="1"/>
        </p:nvSpPr>
        <p:spPr>
          <a:xfrm>
            <a:off x="3200400" y="2667000"/>
            <a:ext cx="5334000" cy="584775"/>
          </a:xfrm>
          <a:prstGeom prst="rect">
            <a:avLst/>
          </a:prstGeom>
          <a:noFill/>
        </p:spPr>
        <p:txBody>
          <a:bodyPr wrap="square" rtlCol="0">
            <a:spAutoFit/>
          </a:bodyPr>
          <a:lstStyle/>
          <a:p>
            <a:endParaRPr lang="en-US" sz="1600" smtClean="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endParaRPr lang="en-US" sz="1600" dirty="0">
              <a:solidFill>
                <a:prstClr val="white"/>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0299460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24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Divider</a:t>
            </a:r>
          </a:p>
        </p:txBody>
      </p:sp>
    </p:spTree>
    <p:extLst>
      <p:ext uri="{BB962C8B-B14F-4D97-AF65-F5344CB8AC3E}">
        <p14:creationId xmlns:p14="http://schemas.microsoft.com/office/powerpoint/2010/main" val="3576906158"/>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ext Placeholder 2"/>
          <p:cNvSpPr>
            <a:spLocks noGrp="1"/>
          </p:cNvSpPr>
          <p:nvPr>
            <p:ph type="body" idx="1" hasCustomPrompt="1"/>
          </p:nvPr>
        </p:nvSpPr>
        <p:spPr>
          <a:xfrm>
            <a:off x="722313" y="2667000"/>
            <a:ext cx="2478087" cy="3101975"/>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Chapter Heading</a:t>
            </a:r>
          </a:p>
        </p:txBody>
      </p:sp>
      <p:sp>
        <p:nvSpPr>
          <p:cNvPr id="4" name="Title 1"/>
          <p:cNvSpPr>
            <a:spLocks noGrp="1"/>
          </p:cNvSpPr>
          <p:nvPr>
            <p:ph type="title" hasCustomPrompt="1"/>
          </p:nvPr>
        </p:nvSpPr>
        <p:spPr>
          <a:xfrm>
            <a:off x="3200399" y="2667000"/>
            <a:ext cx="5294313" cy="3101975"/>
          </a:xfrm>
        </p:spPr>
        <p:txBody>
          <a:bodyPr anchor="t">
            <a:normAutofit/>
          </a:bodyPr>
          <a:lstStyle>
            <a:lvl1pPr marL="230188" indent="-230188" algn="l">
              <a:buClr>
                <a:schemeClr val="bg1"/>
              </a:buClr>
              <a:buFont typeface="Arial" panose="020B0604020202020204" pitchFamily="34" charset="0"/>
              <a:buChar char="•"/>
              <a:defRPr sz="2400" b="0" cap="none">
                <a:solidFill>
                  <a:schemeClr val="bg1"/>
                </a:solidFill>
              </a:defRPr>
            </a:lvl1pPr>
          </a:lstStyle>
          <a:p>
            <a:r>
              <a:rPr lang="en-US" dirty="0" smtClean="0"/>
              <a:t>Click to edit master title style</a:t>
            </a:r>
            <a:br>
              <a:rPr lang="en-US" dirty="0" smtClean="0"/>
            </a:br>
            <a:endParaRPr lang="en-US" dirty="0"/>
          </a:p>
        </p:txBody>
      </p:sp>
      <p:sp>
        <p:nvSpPr>
          <p:cNvPr id="2" name="TextBox 1"/>
          <p:cNvSpPr txBox="1"/>
          <p:nvPr userDrawn="1"/>
        </p:nvSpPr>
        <p:spPr>
          <a:xfrm>
            <a:off x="3200400" y="2667000"/>
            <a:ext cx="5334000" cy="584775"/>
          </a:xfrm>
          <a:prstGeom prst="rect">
            <a:avLst/>
          </a:prstGeom>
          <a:noFill/>
        </p:spPr>
        <p:txBody>
          <a:bodyPr wrap="square" rtlCol="0">
            <a:spAutoFit/>
          </a:bodyPr>
          <a:lstStyle/>
          <a:p>
            <a:endParaRPr lang="en-US" sz="1600" smtClean="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endParaRPr lang="en-US" sz="1600" dirty="0">
              <a:solidFill>
                <a:prstClr val="white"/>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4248266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24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Divider</a:t>
            </a:r>
          </a:p>
        </p:txBody>
      </p:sp>
    </p:spTree>
    <p:extLst>
      <p:ext uri="{BB962C8B-B14F-4D97-AF65-F5344CB8AC3E}">
        <p14:creationId xmlns:p14="http://schemas.microsoft.com/office/powerpoint/2010/main" val="1048088118"/>
      </p:ext>
    </p:extLst>
  </p:cSld>
  <p:clrMapOvr>
    <a:masterClrMapping/>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ext Placeholder 2"/>
          <p:cNvSpPr>
            <a:spLocks noGrp="1"/>
          </p:cNvSpPr>
          <p:nvPr>
            <p:ph type="body" idx="1" hasCustomPrompt="1"/>
          </p:nvPr>
        </p:nvSpPr>
        <p:spPr>
          <a:xfrm>
            <a:off x="722313" y="2667000"/>
            <a:ext cx="2478087" cy="3101975"/>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Chapter Heading</a:t>
            </a:r>
          </a:p>
        </p:txBody>
      </p:sp>
      <p:sp>
        <p:nvSpPr>
          <p:cNvPr id="4" name="Title 1"/>
          <p:cNvSpPr>
            <a:spLocks noGrp="1"/>
          </p:cNvSpPr>
          <p:nvPr>
            <p:ph type="title" hasCustomPrompt="1"/>
          </p:nvPr>
        </p:nvSpPr>
        <p:spPr>
          <a:xfrm>
            <a:off x="3200399" y="2667000"/>
            <a:ext cx="5294313" cy="3101975"/>
          </a:xfrm>
        </p:spPr>
        <p:txBody>
          <a:bodyPr anchor="t">
            <a:normAutofit/>
          </a:bodyPr>
          <a:lstStyle>
            <a:lvl1pPr marL="230188" indent="-230188" algn="l">
              <a:buClr>
                <a:schemeClr val="bg1"/>
              </a:buClr>
              <a:buFont typeface="Arial" panose="020B0604020202020204" pitchFamily="34" charset="0"/>
              <a:buChar char="•"/>
              <a:defRPr sz="2400" b="0" cap="none">
                <a:solidFill>
                  <a:schemeClr val="bg1"/>
                </a:solidFill>
              </a:defRPr>
            </a:lvl1pPr>
          </a:lstStyle>
          <a:p>
            <a:r>
              <a:rPr lang="en-US" dirty="0" smtClean="0"/>
              <a:t>Click to edit master title style</a:t>
            </a:r>
            <a:br>
              <a:rPr lang="en-US" dirty="0" smtClean="0"/>
            </a:br>
            <a:endParaRPr lang="en-US" dirty="0"/>
          </a:p>
        </p:txBody>
      </p:sp>
      <p:sp>
        <p:nvSpPr>
          <p:cNvPr id="2" name="TextBox 1"/>
          <p:cNvSpPr txBox="1"/>
          <p:nvPr userDrawn="1"/>
        </p:nvSpPr>
        <p:spPr>
          <a:xfrm>
            <a:off x="3200400" y="2667000"/>
            <a:ext cx="5334000" cy="584775"/>
          </a:xfrm>
          <a:prstGeom prst="rect">
            <a:avLst/>
          </a:prstGeom>
          <a:noFill/>
        </p:spPr>
        <p:txBody>
          <a:bodyPr wrap="square" rtlCol="0">
            <a:spAutoFit/>
          </a:bodyPr>
          <a:lstStyle/>
          <a:p>
            <a:endParaRPr lang="en-US" sz="1600" smtClean="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endParaRPr lang="en-US" sz="1600" dirty="0">
              <a:solidFill>
                <a:prstClr val="white"/>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918742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b="1">
                <a:solidFill>
                  <a:srgbClr val="3FC2CD"/>
                </a:solidFill>
              </a:defRPr>
            </a:lvl1pPr>
          </a:lstStyle>
          <a:p>
            <a:r>
              <a:rPr lang="en-US" dirty="0" smtClean="0"/>
              <a:t>Section Divider</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762518360"/>
      </p:ext>
    </p:extLst>
  </p:cSld>
  <p:clrMapOvr>
    <a:masterClrMapping/>
  </p:clrMapOvr>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Content – Report Format</a:t>
            </a:r>
            <a:endParaRPr lang="en-US" dirty="0"/>
          </a:p>
        </p:txBody>
      </p:sp>
      <p:sp>
        <p:nvSpPr>
          <p:cNvPr id="3" name="Content Placeholder 2"/>
          <p:cNvSpPr>
            <a:spLocks noGrp="1"/>
          </p:cNvSpPr>
          <p:nvPr>
            <p:ph idx="1"/>
          </p:nvPr>
        </p:nvSpPr>
        <p:spPr/>
        <p:txBody>
          <a:bodyPr/>
          <a:lstStyle>
            <a:lvl1pPr marL="228600" indent="-228600">
              <a:buClr>
                <a:srgbClr val="3FC2CD"/>
              </a:buClr>
              <a:defRPr/>
            </a:lvl1pPr>
            <a:lvl2pPr marL="685800" indent="-228600">
              <a:buClr>
                <a:srgbClr val="F9A05D"/>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922862874"/>
      </p:ext>
    </p:extLst>
  </p:cSld>
  <p:clrMapOvr>
    <a:masterClrMapping/>
  </p:clrMapOvr>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Two Content – Report Format</a:t>
            </a:r>
            <a:endParaRPr lang="en-US" dirty="0"/>
          </a:p>
        </p:txBody>
      </p:sp>
      <p:sp>
        <p:nvSpPr>
          <p:cNvPr id="3" name="Content Placeholder 2"/>
          <p:cNvSpPr>
            <a:spLocks noGrp="1"/>
          </p:cNvSpPr>
          <p:nvPr>
            <p:ph sz="half" idx="1"/>
          </p:nvPr>
        </p:nvSpPr>
        <p:spPr>
          <a:xfrm>
            <a:off x="457200" y="1371600"/>
            <a:ext cx="4038600" cy="4754563"/>
          </a:xfrm>
        </p:spPr>
        <p:txBody>
          <a:bodyPr>
            <a:normAutofit/>
          </a:bodyPr>
          <a:lstStyle>
            <a:lvl1pPr>
              <a:buClr>
                <a:srgbClr val="3FC2CD"/>
              </a:buCl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0"/>
            <a:ext cx="4038600" cy="4754563"/>
          </a:xfrm>
        </p:spPr>
        <p:txBody>
          <a:bodyPr>
            <a:normAutofit/>
          </a:bodyPr>
          <a:lstStyle>
            <a:lvl1pPr>
              <a:buClr>
                <a:srgbClr val="3FC2CD"/>
              </a:buCl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54231332"/>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Comparison – Report Format</a:t>
            </a:r>
            <a:endParaRPr lang="en-US"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lgn="ctr">
              <a:buNone/>
              <a:defRPr sz="2000" b="1">
                <a:solidFill>
                  <a:srgbClr val="3FC2C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buClr>
                <a:srgbClr val="3FC2CD"/>
              </a:buCl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lgn="ctr">
              <a:buNone/>
              <a:defRPr sz="2000" b="1">
                <a:solidFill>
                  <a:srgbClr val="3FC2C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buClr>
                <a:srgbClr val="3FC2CD"/>
              </a:buCl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2164002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 Placeholder 2"/>
          <p:cNvSpPr>
            <a:spLocks noGrp="1"/>
          </p:cNvSpPr>
          <p:nvPr>
            <p:ph type="body" sz="quarter" idx="13" hasCustomPrompt="1"/>
          </p:nvPr>
        </p:nvSpPr>
        <p:spPr>
          <a:xfrm>
            <a:off x="838200" y="914400"/>
            <a:ext cx="2590800" cy="1752600"/>
          </a:xfrm>
        </p:spPr>
        <p:txBody>
          <a:bodyPr>
            <a:noAutofit/>
          </a:bodyPr>
          <a:lstStyle>
            <a:lvl1pPr>
              <a:defRPr sz="1800"/>
            </a:lvl1pPr>
            <a:lvl2pPr marL="457200" indent="-171450">
              <a:defRPr sz="1600"/>
            </a:lvl2pPr>
            <a:lvl3pPr>
              <a:defRPr sz="1400"/>
            </a:lvl3pPr>
            <a:lvl4pPr>
              <a:defRPr sz="1200"/>
            </a:lvl4pPr>
            <a:lvl5pPr>
              <a:defRPr sz="1200"/>
            </a:lvl5pPr>
          </a:lstStyle>
          <a:p>
            <a:pPr lvl="0"/>
            <a:r>
              <a:rPr lang="en-US" dirty="0" smtClean="0"/>
              <a:t>Text box</a:t>
            </a:r>
          </a:p>
          <a:p>
            <a:pPr lvl="1"/>
            <a:r>
              <a:rPr lang="en-US" dirty="0" smtClean="0"/>
              <a:t>Second level</a:t>
            </a:r>
          </a:p>
        </p:txBody>
      </p:sp>
      <p:sp>
        <p:nvSpPr>
          <p:cNvPr id="5" name="Slide Number Placeholder 5"/>
          <p:cNvSpPr>
            <a:spLocks noGrp="1"/>
          </p:cNvSpPr>
          <p:nvPr>
            <p:ph type="sldNum" sz="quarter" idx="4"/>
          </p:nvPr>
        </p:nvSpPr>
        <p:spPr>
          <a:xfrm>
            <a:off x="533400" y="6524625"/>
            <a:ext cx="457200" cy="304800"/>
          </a:xfrm>
          <a:prstGeom prst="rect">
            <a:avLst/>
          </a:prstGeom>
        </p:spPr>
        <p:txBody>
          <a:bodyPr/>
          <a:lstStyle>
            <a:lvl1pPr>
              <a:defRPr sz="1100">
                <a:solidFill>
                  <a:schemeClr val="bg1"/>
                </a:solidFill>
              </a:defRPr>
            </a:lvl1pPr>
          </a:lstStyle>
          <a:p>
            <a:fld id="{D642C4DC-0AC9-4B82-AE81-EBA400E5AF44}" type="slidenum">
              <a:rPr lang="en-US" smtClean="0"/>
              <a:pPr/>
              <a:t>‹#›</a:t>
            </a:fld>
            <a:endParaRPr lang="en-US" dirty="0"/>
          </a:p>
        </p:txBody>
      </p:sp>
    </p:spTree>
    <p:extLst>
      <p:ext uri="{BB962C8B-B14F-4D97-AF65-F5344CB8AC3E}">
        <p14:creationId xmlns:p14="http://schemas.microsoft.com/office/powerpoint/2010/main" val="4163383706"/>
      </p:ext>
    </p:extLst>
  </p:cSld>
  <p:clrMapOvr>
    <a:masterClrMapping/>
  </p:clrMapOvr>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Title Only – Report Format</a:t>
            </a:r>
            <a:endParaRPr lang="en-US" dirty="0"/>
          </a:p>
        </p:txBody>
      </p:sp>
      <p:sp>
        <p:nvSpPr>
          <p:cNvPr id="5" name="Slide Number Placeholder 4"/>
          <p:cNvSpPr>
            <a:spLocks noGrp="1"/>
          </p:cNvSpPr>
          <p:nvPr>
            <p:ph type="sldNum" sz="quarter" idx="12"/>
          </p:nvPr>
        </p:nvSpPr>
        <p:spPr/>
        <p:txBody>
          <a:bodyPr/>
          <a:lstStyle/>
          <a:p>
            <a:fld id="{D642C4DC-0AC9-4B82-AE81-EBA400E5AF44}" type="slidenum">
              <a:rPr lang="en-US" smtClean="0">
                <a:solidFill>
                  <a:prstClr val="white"/>
                </a:solidFill>
              </a:rPr>
              <a:pPr/>
              <a:t>‹#›</a:t>
            </a:fld>
            <a:endParaRPr lang="en-US">
              <a:solidFill>
                <a:prstClr val="white"/>
              </a:solidFill>
            </a:endParaRPr>
          </a:p>
        </p:txBody>
      </p:sp>
      <p:sp>
        <p:nvSpPr>
          <p:cNvPr id="4" name="Text Placeholder 3"/>
          <p:cNvSpPr>
            <a:spLocks noGrp="1"/>
          </p:cNvSpPr>
          <p:nvPr>
            <p:ph type="body" sz="quarter" idx="13" hasCustomPrompt="1"/>
          </p:nvPr>
        </p:nvSpPr>
        <p:spPr>
          <a:xfrm>
            <a:off x="990600" y="1828800"/>
            <a:ext cx="3200400" cy="1905000"/>
          </a:xfrm>
        </p:spPr>
        <p:txBody>
          <a:bodyPr/>
          <a:lstStyle>
            <a:lvl1pPr>
              <a:defRPr sz="1400"/>
            </a:lvl1pPr>
            <a:lvl2pPr marL="457200" indent="-228600">
              <a:defRPr sz="1400"/>
            </a:lvl2pPr>
            <a:lvl3pPr marL="685800" indent="-228600">
              <a:defRPr sz="1200"/>
            </a:lvl3pPr>
            <a:lvl4pPr>
              <a:defRPr sz="1100"/>
            </a:lvl4pPr>
            <a:lvl5pPr>
              <a:defRPr sz="1100"/>
            </a:lvl5pPr>
          </a:lstStyle>
          <a:p>
            <a:pPr lvl="0"/>
            <a:r>
              <a:rPr lang="en-US" dirty="0" smtClean="0"/>
              <a:t>Text box</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2864623732"/>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5A85438A-1856-A74E-9C66-818731B5FE07}" type="slidenum">
              <a:rPr lang="en-US" smtClean="0">
                <a:solidFill>
                  <a:prstClr val="white"/>
                </a:solidFill>
              </a:rPr>
              <a:pPr/>
              <a:t>‹#›</a:t>
            </a:fld>
            <a:endParaRPr lang="en-US" dirty="0">
              <a:solidFill>
                <a:prstClr val="white"/>
              </a:solidFill>
            </a:endParaRPr>
          </a:p>
        </p:txBody>
      </p:sp>
      <p:sp>
        <p:nvSpPr>
          <p:cNvPr id="3" name="Text Placeholder 2"/>
          <p:cNvSpPr>
            <a:spLocks noGrp="1"/>
          </p:cNvSpPr>
          <p:nvPr>
            <p:ph type="body" sz="quarter" idx="13" hasCustomPrompt="1"/>
          </p:nvPr>
        </p:nvSpPr>
        <p:spPr>
          <a:xfrm>
            <a:off x="838200" y="914400"/>
            <a:ext cx="2590800" cy="1752600"/>
          </a:xfrm>
        </p:spPr>
        <p:txBody>
          <a:bodyPr>
            <a:noAutofit/>
          </a:bodyPr>
          <a:lstStyle>
            <a:lvl1pPr>
              <a:defRPr sz="1600"/>
            </a:lvl1pPr>
            <a:lvl2pPr marL="457200" indent="-228600">
              <a:defRPr sz="1400"/>
            </a:lvl2pPr>
            <a:lvl3pPr>
              <a:defRPr sz="1400"/>
            </a:lvl3pPr>
            <a:lvl4pPr>
              <a:defRPr sz="1200"/>
            </a:lvl4pPr>
            <a:lvl5pPr>
              <a:defRPr sz="1200"/>
            </a:lvl5pPr>
          </a:lstStyle>
          <a:p>
            <a:pPr lvl="0"/>
            <a:r>
              <a:rPr lang="en-US" dirty="0" smtClean="0"/>
              <a:t>Text box</a:t>
            </a:r>
          </a:p>
          <a:p>
            <a:pPr lvl="1"/>
            <a:r>
              <a:rPr lang="en-US" dirty="0" smtClean="0"/>
              <a:t>Second level</a:t>
            </a:r>
          </a:p>
        </p:txBody>
      </p:sp>
    </p:spTree>
    <p:extLst>
      <p:ext uri="{BB962C8B-B14F-4D97-AF65-F5344CB8AC3E}">
        <p14:creationId xmlns:p14="http://schemas.microsoft.com/office/powerpoint/2010/main" val="1509387649"/>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24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Divider</a:t>
            </a:r>
          </a:p>
        </p:txBody>
      </p:sp>
    </p:spTree>
    <p:extLst>
      <p:ext uri="{BB962C8B-B14F-4D97-AF65-F5344CB8AC3E}">
        <p14:creationId xmlns:p14="http://schemas.microsoft.com/office/powerpoint/2010/main" val="4212859453"/>
      </p:ext>
    </p:extLst>
  </p:cSld>
  <p:clrMapOvr>
    <a:masterClrMapping/>
  </p:clrMapOvr>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24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Divider</a:t>
            </a:r>
          </a:p>
        </p:txBody>
      </p:sp>
    </p:spTree>
    <p:extLst>
      <p:ext uri="{BB962C8B-B14F-4D97-AF65-F5344CB8AC3E}">
        <p14:creationId xmlns:p14="http://schemas.microsoft.com/office/powerpoint/2010/main" val="789728880"/>
      </p:ext>
    </p:extLst>
  </p:cSld>
  <p:clrMapOvr>
    <a:masterClrMapping/>
  </p:clrMapOvr>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ext Placeholder 2"/>
          <p:cNvSpPr>
            <a:spLocks noGrp="1"/>
          </p:cNvSpPr>
          <p:nvPr>
            <p:ph type="body" idx="1" hasCustomPrompt="1"/>
          </p:nvPr>
        </p:nvSpPr>
        <p:spPr>
          <a:xfrm>
            <a:off x="722313" y="2667000"/>
            <a:ext cx="2478087" cy="3101975"/>
          </a:xfrm>
        </p:spPr>
        <p:txBody>
          <a:bodyPr anchor="t">
            <a:normAutofit/>
          </a:bodyPr>
          <a:lstStyle>
            <a:lvl1pPr marL="0" indent="0">
              <a:buNone/>
              <a:defRPr sz="3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Chapter Heading</a:t>
            </a:r>
          </a:p>
        </p:txBody>
      </p:sp>
      <p:sp>
        <p:nvSpPr>
          <p:cNvPr id="4" name="Title 1"/>
          <p:cNvSpPr>
            <a:spLocks noGrp="1"/>
          </p:cNvSpPr>
          <p:nvPr>
            <p:ph type="title" hasCustomPrompt="1"/>
          </p:nvPr>
        </p:nvSpPr>
        <p:spPr>
          <a:xfrm>
            <a:off x="3200399" y="2667000"/>
            <a:ext cx="5294313" cy="3101975"/>
          </a:xfrm>
        </p:spPr>
        <p:txBody>
          <a:bodyPr anchor="t">
            <a:normAutofit/>
          </a:bodyPr>
          <a:lstStyle>
            <a:lvl1pPr marL="230188" indent="-230188" algn="l">
              <a:buClr>
                <a:schemeClr val="bg1"/>
              </a:buClr>
              <a:buFont typeface="Arial" panose="020B0604020202020204" pitchFamily="34" charset="0"/>
              <a:buChar char="•"/>
              <a:defRPr sz="2400" b="0" cap="none">
                <a:solidFill>
                  <a:schemeClr val="bg1"/>
                </a:solidFill>
              </a:defRPr>
            </a:lvl1pPr>
          </a:lstStyle>
          <a:p>
            <a:r>
              <a:rPr lang="en-US" dirty="0" smtClean="0"/>
              <a:t>Click to edit master title style</a:t>
            </a:r>
            <a:br>
              <a:rPr lang="en-US" dirty="0" smtClean="0"/>
            </a:br>
            <a:endParaRPr lang="en-US" dirty="0"/>
          </a:p>
        </p:txBody>
      </p:sp>
      <p:sp>
        <p:nvSpPr>
          <p:cNvPr id="2" name="TextBox 1"/>
          <p:cNvSpPr txBox="1"/>
          <p:nvPr userDrawn="1"/>
        </p:nvSpPr>
        <p:spPr>
          <a:xfrm>
            <a:off x="3200400" y="2667000"/>
            <a:ext cx="5334000" cy="584775"/>
          </a:xfrm>
          <a:prstGeom prst="rect">
            <a:avLst/>
          </a:prstGeom>
          <a:noFill/>
        </p:spPr>
        <p:txBody>
          <a:bodyPr wrap="square" rtlCol="0">
            <a:spAutoFit/>
          </a:bodyPr>
          <a:lstStyle/>
          <a:p>
            <a:endParaRPr lang="en-US" sz="1600" smtClean="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endParaRPr lang="en-US" sz="1600" dirty="0">
              <a:solidFill>
                <a:prstClr val="white"/>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593031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theme" Target="../theme/theme10.xml"/><Relationship Id="rId2" Type="http://schemas.openxmlformats.org/officeDocument/2006/relationships/slideLayout" Target="../slideLayouts/slideLayout28.xml"/><Relationship Id="rId1" Type="http://schemas.openxmlformats.org/officeDocument/2006/relationships/slideLayout" Target="../slideLayouts/slideLayout27.xml"/><Relationship Id="rId4" Type="http://schemas.openxmlformats.org/officeDocument/2006/relationships/image" Target="../media/image1.jpeg"/></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4" Type="http://schemas.openxmlformats.org/officeDocument/2006/relationships/image" Target="../media/image1.jpeg"/></Relationships>
</file>

<file path=ppt/slideMasters/_rels/slideMaster12.xml.rels><?xml version="1.0" encoding="UTF-8" standalone="yes"?>
<Relationships xmlns="http://schemas.openxmlformats.org/package/2006/relationships"><Relationship Id="rId8" Type="http://schemas.openxmlformats.org/officeDocument/2006/relationships/theme" Target="../theme/theme12.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5" Type="http://schemas.openxmlformats.org/officeDocument/2006/relationships/slideLayout" Target="../slideLayouts/slideLayout35.xml"/><Relationship Id="rId4" Type="http://schemas.openxmlformats.org/officeDocument/2006/relationships/slideLayout" Target="../slideLayouts/slideLayout34.xml"/><Relationship Id="rId9" Type="http://schemas.openxmlformats.org/officeDocument/2006/relationships/image" Target="../media/image2.jpeg"/></Relationships>
</file>

<file path=ppt/slideMasters/_rels/slideMaster13.xml.rels><?xml version="1.0" encoding="UTF-8" standalone="yes"?>
<Relationships xmlns="http://schemas.openxmlformats.org/package/2006/relationships"><Relationship Id="rId8" Type="http://schemas.openxmlformats.org/officeDocument/2006/relationships/theme" Target="../theme/theme13.xml"/><Relationship Id="rId3" Type="http://schemas.openxmlformats.org/officeDocument/2006/relationships/slideLayout" Target="../slideLayouts/slideLayout40.xml"/><Relationship Id="rId7" Type="http://schemas.openxmlformats.org/officeDocument/2006/relationships/slideLayout" Target="../slideLayouts/slideLayout4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 Id="rId9" Type="http://schemas.openxmlformats.org/officeDocument/2006/relationships/image" Target="../media/image2.jpeg"/></Relationships>
</file>

<file path=ppt/slideMasters/_rels/slideMaster14.xml.rels><?xml version="1.0" encoding="UTF-8" standalone="yes"?>
<Relationships xmlns="http://schemas.openxmlformats.org/package/2006/relationships"><Relationship Id="rId8" Type="http://schemas.openxmlformats.org/officeDocument/2006/relationships/theme" Target="../theme/theme14.xml"/><Relationship Id="rId3" Type="http://schemas.openxmlformats.org/officeDocument/2006/relationships/slideLayout" Target="../slideLayouts/slideLayout47.xml"/><Relationship Id="rId7" Type="http://schemas.openxmlformats.org/officeDocument/2006/relationships/slideLayout" Target="../slideLayouts/slideLayout51.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5" Type="http://schemas.openxmlformats.org/officeDocument/2006/relationships/slideLayout" Target="../slideLayouts/slideLayout49.xml"/><Relationship Id="rId4" Type="http://schemas.openxmlformats.org/officeDocument/2006/relationships/slideLayout" Target="../slideLayouts/slideLayout48.xml"/><Relationship Id="rId9" Type="http://schemas.openxmlformats.org/officeDocument/2006/relationships/image" Target="../media/image2.jpeg"/></Relationships>
</file>

<file path=ppt/slideMasters/_rels/slideMaster15.xml.rels><?xml version="1.0" encoding="UTF-8" standalone="yes"?>
<Relationships xmlns="http://schemas.openxmlformats.org/package/2006/relationships"><Relationship Id="rId8" Type="http://schemas.openxmlformats.org/officeDocument/2006/relationships/theme" Target="../theme/theme15.xml"/><Relationship Id="rId3" Type="http://schemas.openxmlformats.org/officeDocument/2006/relationships/slideLayout" Target="../slideLayouts/slideLayout54.xml"/><Relationship Id="rId7" Type="http://schemas.openxmlformats.org/officeDocument/2006/relationships/slideLayout" Target="../slideLayouts/slideLayout58.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5" Type="http://schemas.openxmlformats.org/officeDocument/2006/relationships/slideLayout" Target="../slideLayouts/slideLayout56.xml"/><Relationship Id="rId4" Type="http://schemas.openxmlformats.org/officeDocument/2006/relationships/slideLayout" Target="../slideLayouts/slideLayout55.xml"/><Relationship Id="rId9" Type="http://schemas.openxmlformats.org/officeDocument/2006/relationships/image" Target="../media/image2.jpeg"/></Relationships>
</file>

<file path=ppt/slideMasters/_rels/slideMaster16.xml.rels><?xml version="1.0" encoding="UTF-8" standalone="yes"?>
<Relationships xmlns="http://schemas.openxmlformats.org/package/2006/relationships"><Relationship Id="rId8" Type="http://schemas.openxmlformats.org/officeDocument/2006/relationships/theme" Target="../theme/theme1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5" Type="http://schemas.openxmlformats.org/officeDocument/2006/relationships/slideLayout" Target="../slideLayouts/slideLayout63.xml"/><Relationship Id="rId4" Type="http://schemas.openxmlformats.org/officeDocument/2006/relationships/slideLayout" Target="../slideLayouts/slideLayout62.xml"/><Relationship Id="rId9" Type="http://schemas.openxmlformats.org/officeDocument/2006/relationships/image" Target="../media/image2.jpeg"/></Relationships>
</file>

<file path=ppt/slideMasters/_rels/slideMaster17.xml.rels><?xml version="1.0" encoding="UTF-8" standalone="yes"?>
<Relationships xmlns="http://schemas.openxmlformats.org/package/2006/relationships"><Relationship Id="rId8" Type="http://schemas.openxmlformats.org/officeDocument/2006/relationships/theme" Target="../theme/theme17.xml"/><Relationship Id="rId3" Type="http://schemas.openxmlformats.org/officeDocument/2006/relationships/slideLayout" Target="../slideLayouts/slideLayout68.xml"/><Relationship Id="rId7" Type="http://schemas.openxmlformats.org/officeDocument/2006/relationships/slideLayout" Target="../slideLayouts/slideLayout72.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5" Type="http://schemas.openxmlformats.org/officeDocument/2006/relationships/slideLayout" Target="../slideLayouts/slideLayout70.xml"/><Relationship Id="rId4" Type="http://schemas.openxmlformats.org/officeDocument/2006/relationships/slideLayout" Target="../slideLayouts/slideLayout69.xml"/><Relationship Id="rId9" Type="http://schemas.openxmlformats.org/officeDocument/2006/relationships/image" Target="../media/image2.jpeg"/></Relationships>
</file>

<file path=ppt/slideMasters/_rels/slideMaster18.xml.rels><?xml version="1.0" encoding="UTF-8" standalone="yes"?>
<Relationships xmlns="http://schemas.openxmlformats.org/package/2006/relationships"><Relationship Id="rId8" Type="http://schemas.openxmlformats.org/officeDocument/2006/relationships/theme" Target="../theme/theme18.xml"/><Relationship Id="rId3" Type="http://schemas.openxmlformats.org/officeDocument/2006/relationships/slideLayout" Target="../slideLayouts/slideLayout75.xml"/><Relationship Id="rId7" Type="http://schemas.openxmlformats.org/officeDocument/2006/relationships/slideLayout" Target="../slideLayouts/slideLayout79.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5" Type="http://schemas.openxmlformats.org/officeDocument/2006/relationships/slideLayout" Target="../slideLayouts/slideLayout77.xml"/><Relationship Id="rId4" Type="http://schemas.openxmlformats.org/officeDocument/2006/relationships/slideLayout" Target="../slideLayouts/slideLayout76.xml"/><Relationship Id="rId9" Type="http://schemas.openxmlformats.org/officeDocument/2006/relationships/image" Target="../media/image2.jpeg"/></Relationships>
</file>

<file path=ppt/slideMasters/_rels/slideMaster19.xml.rels><?xml version="1.0" encoding="UTF-8" standalone="yes"?>
<Relationships xmlns="http://schemas.openxmlformats.org/package/2006/relationships"><Relationship Id="rId3" Type="http://schemas.openxmlformats.org/officeDocument/2006/relationships/theme" Target="../theme/theme19.xml"/><Relationship Id="rId2" Type="http://schemas.openxmlformats.org/officeDocument/2006/relationships/slideLayout" Target="../slideLayouts/slideLayout81.xml"/><Relationship Id="rId1" Type="http://schemas.openxmlformats.org/officeDocument/2006/relationships/slideLayout" Target="../slideLayouts/slideLayout80.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jpeg"/></Relationships>
</file>

<file path=ppt/slideMasters/_rels/slideMaster20.xml.rels><?xml version="1.0" encoding="UTF-8" standalone="yes"?>
<Relationships xmlns="http://schemas.openxmlformats.org/package/2006/relationships"><Relationship Id="rId3" Type="http://schemas.openxmlformats.org/officeDocument/2006/relationships/theme" Target="../theme/theme20.xml"/><Relationship Id="rId2" Type="http://schemas.openxmlformats.org/officeDocument/2006/relationships/slideLayout" Target="../slideLayouts/slideLayout83.xml"/><Relationship Id="rId1" Type="http://schemas.openxmlformats.org/officeDocument/2006/relationships/slideLayout" Target="../slideLayouts/slideLayout82.xml"/><Relationship Id="rId4" Type="http://schemas.openxmlformats.org/officeDocument/2006/relationships/image" Target="../media/image1.jpeg"/></Relationships>
</file>

<file path=ppt/slideMasters/_rels/slideMaster21.xml.rels><?xml version="1.0" encoding="UTF-8" standalone="yes"?>
<Relationships xmlns="http://schemas.openxmlformats.org/package/2006/relationships"><Relationship Id="rId3" Type="http://schemas.openxmlformats.org/officeDocument/2006/relationships/theme" Target="../theme/theme21.xml"/><Relationship Id="rId2" Type="http://schemas.openxmlformats.org/officeDocument/2006/relationships/slideLayout" Target="../slideLayouts/slideLayout85.xml"/><Relationship Id="rId1" Type="http://schemas.openxmlformats.org/officeDocument/2006/relationships/slideLayout" Target="../slideLayouts/slideLayout84.xml"/><Relationship Id="rId4" Type="http://schemas.openxmlformats.org/officeDocument/2006/relationships/image" Target="../media/image1.jpeg"/></Relationships>
</file>

<file path=ppt/slideMasters/_rels/slideMaster22.xml.rels><?xml version="1.0" encoding="UTF-8" standalone="yes"?>
<Relationships xmlns="http://schemas.openxmlformats.org/package/2006/relationships"><Relationship Id="rId8" Type="http://schemas.openxmlformats.org/officeDocument/2006/relationships/theme" Target="../theme/theme22.xml"/><Relationship Id="rId3" Type="http://schemas.openxmlformats.org/officeDocument/2006/relationships/slideLayout" Target="../slideLayouts/slideLayout88.xml"/><Relationship Id="rId7" Type="http://schemas.openxmlformats.org/officeDocument/2006/relationships/slideLayout" Target="../slideLayouts/slideLayout92.xml"/><Relationship Id="rId2" Type="http://schemas.openxmlformats.org/officeDocument/2006/relationships/slideLayout" Target="../slideLayouts/slideLayout87.xml"/><Relationship Id="rId1" Type="http://schemas.openxmlformats.org/officeDocument/2006/relationships/slideLayout" Target="../slideLayouts/slideLayout86.xml"/><Relationship Id="rId6" Type="http://schemas.openxmlformats.org/officeDocument/2006/relationships/slideLayout" Target="../slideLayouts/slideLayout91.xml"/><Relationship Id="rId5" Type="http://schemas.openxmlformats.org/officeDocument/2006/relationships/slideLayout" Target="../slideLayouts/slideLayout90.xml"/><Relationship Id="rId4" Type="http://schemas.openxmlformats.org/officeDocument/2006/relationships/slideLayout" Target="../slideLayouts/slideLayout89.xml"/><Relationship Id="rId9" Type="http://schemas.openxmlformats.org/officeDocument/2006/relationships/image" Target="../media/image2.jpeg"/></Relationships>
</file>

<file path=ppt/slideMasters/_rels/slideMaster23.xml.rels><?xml version="1.0" encoding="UTF-8" standalone="yes"?>
<Relationships xmlns="http://schemas.openxmlformats.org/package/2006/relationships"><Relationship Id="rId3" Type="http://schemas.openxmlformats.org/officeDocument/2006/relationships/theme" Target="../theme/theme23.xml"/><Relationship Id="rId2" Type="http://schemas.openxmlformats.org/officeDocument/2006/relationships/slideLayout" Target="../slideLayouts/slideLayout94.xml"/><Relationship Id="rId1" Type="http://schemas.openxmlformats.org/officeDocument/2006/relationships/slideLayout" Target="../slideLayouts/slideLayout9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6.xml"/><Relationship Id="rId7"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image" Target="../media/image2.jpe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image" Target="../media/image1.jpeg"/></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image" Target="../media/image1.jpeg"/></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24.xml"/><Relationship Id="rId1" Type="http://schemas.openxmlformats.org/officeDocument/2006/relationships/slideLayout" Target="../slideLayouts/slideLayout23.xml"/><Relationship Id="rId4" Type="http://schemas.openxmlformats.org/officeDocument/2006/relationships/image" Target="../media/image1.jpeg"/></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26.xml"/><Relationship Id="rId1" Type="http://schemas.openxmlformats.org/officeDocument/2006/relationships/slideLayout" Target="../slideLayouts/slideLayout25.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Title Page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0"/>
            <a:r>
              <a:rPr lang="en-US" dirty="0" smtClean="0"/>
              <a:t>Second level</a:t>
            </a:r>
          </a:p>
        </p:txBody>
      </p:sp>
    </p:spTree>
    <p:extLst>
      <p:ext uri="{BB962C8B-B14F-4D97-AF65-F5344CB8AC3E}">
        <p14:creationId xmlns:p14="http://schemas.microsoft.com/office/powerpoint/2010/main" val="622248175"/>
      </p:ext>
    </p:extLst>
  </p:cSld>
  <p:clrMap bg1="lt1" tx1="dk1" bg2="lt2" tx2="dk2" accent1="accent1" accent2="accent2" accent3="accent3" accent4="accent4" accent5="accent5" accent6="accent6" hlink="hlink" folHlink="folHlink"/>
  <p:sldLayoutIdLst>
    <p:sldLayoutId id="2147483746" r:id="rId1"/>
  </p:sldLayoutIdLst>
  <p:timing>
    <p:tnLst>
      <p:par>
        <p:cTn id="1" dur="indefinite" restart="never" nodeType="tmRoot"/>
      </p:par>
    </p:tnLst>
  </p:timing>
  <p:hf hdr="0" ftr="0" dt="0"/>
  <p:txStyles>
    <p:titleStyle>
      <a:lvl1pPr algn="l" defTabSz="914400" rtl="0" eaLnBrk="1" latinLnBrk="0" hangingPunct="1">
        <a:spcBef>
          <a:spcPct val="0"/>
        </a:spcBef>
        <a:buNone/>
        <a:defRPr sz="4400" kern="1200" baseline="0">
          <a:solidFill>
            <a:schemeClr val="bg1"/>
          </a:solidFill>
          <a:latin typeface="Tahoma" panose="020B0604030504040204" pitchFamily="34" charset="0"/>
          <a:ea typeface="Tahoma" panose="020B0604030504040204" pitchFamily="34" charset="0"/>
          <a:cs typeface="Tahoma" panose="020B0604030504040204" pitchFamily="34" charset="0"/>
        </a:defRPr>
      </a:lvl1pPr>
    </p:titleStyle>
    <p:bodyStyle>
      <a:lvl1pPr marL="0" indent="0" algn="l" defTabSz="914400" rtl="0" eaLnBrk="1" latinLnBrk="0" hangingPunct="1">
        <a:spcBef>
          <a:spcPct val="20000"/>
        </a:spcBef>
        <a:buClr>
          <a:srgbClr val="3FC2CD"/>
        </a:buClr>
        <a:buFontTx/>
        <a:buNone/>
        <a:tabLst/>
        <a:defRPr sz="3200" kern="12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lgn="l" defTabSz="914400" rtl="0" eaLnBrk="1" latinLnBrk="0" hangingPunct="1">
        <a:spcBef>
          <a:spcPct val="20000"/>
        </a:spcBef>
        <a:buClr>
          <a:srgbClr val="F9A05D"/>
        </a:buClr>
        <a:buFontTx/>
        <a:buNone/>
        <a:defRPr sz="2800" kern="1200">
          <a:solidFill>
            <a:schemeClr val="bg1"/>
          </a:solidFill>
          <a:latin typeface="Tahoma" panose="020B0604030504040204" pitchFamily="34" charset="0"/>
          <a:ea typeface="Tahoma" panose="020B0604030504040204" pitchFamily="34" charset="0"/>
          <a:cs typeface="Tahoma" panose="020B0604030504040204" pitchFamily="34" charset="0"/>
        </a:defRPr>
      </a:lvl2pPr>
      <a:lvl3pPr marL="914400" indent="0" algn="l" defTabSz="914400" rtl="0" eaLnBrk="1" latinLnBrk="0" hangingPunct="1">
        <a:spcBef>
          <a:spcPct val="20000"/>
        </a:spcBef>
        <a:buClr>
          <a:srgbClr val="3FC2CD"/>
        </a:buClr>
        <a:buFontTx/>
        <a:buNone/>
        <a:defRPr sz="2400" kern="1200">
          <a:solidFill>
            <a:schemeClr val="bg1"/>
          </a:solidFill>
          <a:latin typeface="Tahoma" panose="020B0604030504040204" pitchFamily="34" charset="0"/>
          <a:ea typeface="Tahoma" panose="020B0604030504040204" pitchFamily="34" charset="0"/>
          <a:cs typeface="Tahoma" panose="020B0604030504040204" pitchFamily="34" charset="0"/>
        </a:defRPr>
      </a:lvl3pPr>
      <a:lvl4pPr marL="1371600" indent="0" algn="l" defTabSz="914400" rtl="0" eaLnBrk="1" latinLnBrk="0" hangingPunct="1">
        <a:spcBef>
          <a:spcPct val="20000"/>
        </a:spcBef>
        <a:buClr>
          <a:srgbClr val="F9A05D"/>
        </a:buClr>
        <a:buFontTx/>
        <a:buNone/>
        <a:defRPr sz="2000" kern="1200">
          <a:solidFill>
            <a:schemeClr val="bg1"/>
          </a:solidFill>
          <a:latin typeface="Tahoma" panose="020B0604030504040204" pitchFamily="34" charset="0"/>
          <a:ea typeface="Tahoma" panose="020B0604030504040204" pitchFamily="34" charset="0"/>
          <a:cs typeface="Tahoma" panose="020B0604030504040204" pitchFamily="34" charset="0"/>
        </a:defRPr>
      </a:lvl4pPr>
      <a:lvl5pPr marL="1828800" indent="0" algn="l" defTabSz="914400" rtl="0" eaLnBrk="1" latinLnBrk="0" hangingPunct="1">
        <a:spcBef>
          <a:spcPct val="20000"/>
        </a:spcBef>
        <a:buClr>
          <a:srgbClr val="3FC2CD"/>
        </a:buClr>
        <a:buFontTx/>
        <a:buNone/>
        <a:defRPr sz="2000" kern="1200">
          <a:solidFill>
            <a:schemeClr val="bg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5AAA8-F5FC-4DC0-A996-2E40087D39BD}" type="slidenum">
              <a:rPr lang="en-US" smtClean="0">
                <a:solidFill>
                  <a:prstClr val="black">
                    <a:tint val="75000"/>
                  </a:prstClr>
                </a:solidFill>
              </a:rPr>
              <a:pPr/>
              <a:t>‹#›</a:t>
            </a:fld>
            <a:endParaRPr lang="en-US">
              <a:solidFill>
                <a:prstClr val="black">
                  <a:tint val="75000"/>
                </a:prstClr>
              </a:solidFill>
            </a:endParaRPr>
          </a:p>
        </p:txBody>
      </p:sp>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t="37222" b="1"/>
          <a:stretch/>
        </p:blipFill>
        <p:spPr>
          <a:xfrm>
            <a:off x="0" y="2552700"/>
            <a:ext cx="9144000" cy="4305300"/>
          </a:xfrm>
          <a:prstGeom prst="rect">
            <a:avLst/>
          </a:prstGeom>
        </p:spPr>
      </p:pic>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endParaRPr lang="en-US" dirty="0" smtClean="0"/>
          </a:p>
          <a:p>
            <a:pPr lvl="0"/>
            <a:endParaRPr lang="en-US" dirty="0" smtClean="0"/>
          </a:p>
          <a:p>
            <a:pPr lvl="0"/>
            <a:r>
              <a:rPr lang="en-US" dirty="0" smtClean="0"/>
              <a:t>Section Divider</a:t>
            </a:r>
          </a:p>
          <a:p>
            <a:pPr lvl="0"/>
            <a:r>
              <a:rPr lang="en-US" dirty="0" smtClean="0"/>
              <a:t>Second level</a:t>
            </a:r>
          </a:p>
        </p:txBody>
      </p:sp>
      <p:sp>
        <p:nvSpPr>
          <p:cNvPr id="9" name="Slide Number Placeholder 5"/>
          <p:cNvSpPr txBox="1">
            <a:spLocks/>
          </p:cNvSpPr>
          <p:nvPr/>
        </p:nvSpPr>
        <p:spPr>
          <a:xfrm>
            <a:off x="457200" y="6543675"/>
            <a:ext cx="381000" cy="316230"/>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fld id="{5A85438A-1856-A74E-9C66-818731B5FE07}" type="slidenum">
              <a:rPr lang="en-US" smtClean="0">
                <a:solidFill>
                  <a:prstClr val="black">
                    <a:lumMod val="75000"/>
                    <a:lumOff val="25000"/>
                  </a:prstClr>
                </a:solidFill>
              </a:rPr>
              <a:pPr defTabSz="457200"/>
              <a:t>‹#›</a:t>
            </a:fld>
            <a:endParaRPr lang="en-US" dirty="0">
              <a:solidFill>
                <a:prstClr val="black">
                  <a:lumMod val="75000"/>
                  <a:lumOff val="25000"/>
                </a:prstClr>
              </a:solidFill>
            </a:endParaRPr>
          </a:p>
        </p:txBody>
      </p:sp>
    </p:spTree>
    <p:extLst>
      <p:ext uri="{BB962C8B-B14F-4D97-AF65-F5344CB8AC3E}">
        <p14:creationId xmlns:p14="http://schemas.microsoft.com/office/powerpoint/2010/main" val="1757123667"/>
      </p:ext>
    </p:extLst>
  </p:cSld>
  <p:clrMap bg1="lt1" tx1="dk1" bg2="lt2" tx2="dk2" accent1="accent1" accent2="accent2" accent3="accent3" accent4="accent4" accent5="accent5" accent6="accent6" hlink="hlink" folHlink="folHlink"/>
  <p:sldLayoutIdLst>
    <p:sldLayoutId id="2147483808" r:id="rId1"/>
    <p:sldLayoutId id="2147483809" r:id="rId2"/>
  </p:sldLayoutIdLst>
  <p:timing>
    <p:tnLst>
      <p:par>
        <p:cTn id="1" dur="indefinite" restart="never" nodeType="tmRoot"/>
      </p:par>
    </p:tnLst>
  </p:timing>
  <p:hf hdr="0" ftr="0" dt="0"/>
  <p:txStyles>
    <p:titleStyle>
      <a:lvl1pPr algn="l" defTabSz="914400" rtl="0" eaLnBrk="1" latinLnBrk="0" hangingPunct="1">
        <a:spcBef>
          <a:spcPct val="0"/>
        </a:spcBef>
        <a:buNone/>
        <a:defRPr sz="3200" kern="1200">
          <a:solidFill>
            <a:schemeClr val="bg1"/>
          </a:solidFill>
          <a:latin typeface="Tahoma" panose="020B0604030504040204" pitchFamily="34" charset="0"/>
          <a:ea typeface="Tahoma" panose="020B0604030504040204" pitchFamily="34" charset="0"/>
          <a:cs typeface="Tahoma" panose="020B0604030504040204" pitchFamily="34" charset="0"/>
        </a:defRPr>
      </a:lvl1pPr>
    </p:titleStyle>
    <p:bodyStyle>
      <a:lvl1pPr marL="0" indent="0" algn="l" defTabSz="914400" rtl="0" eaLnBrk="1" latinLnBrk="0" hangingPunct="1">
        <a:spcBef>
          <a:spcPct val="20000"/>
        </a:spcBef>
        <a:buClr>
          <a:srgbClr val="3FC2CD"/>
        </a:buClr>
        <a:buFont typeface="Arial" panose="020B0604020202020204" pitchFamily="34" charset="0"/>
        <a:buNone/>
        <a:defRPr sz="2400" kern="12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lgn="l" defTabSz="914400" rtl="0" eaLnBrk="1" latinLnBrk="0" hangingPunct="1">
        <a:spcBef>
          <a:spcPct val="20000"/>
        </a:spcBef>
        <a:buClr>
          <a:srgbClr val="F9A05D"/>
        </a:buClr>
        <a:buFont typeface="Arial" panose="020B0604020202020204" pitchFamily="34" charset="0"/>
        <a:buNone/>
        <a:defRPr sz="2000" kern="1200">
          <a:solidFill>
            <a:schemeClr val="bg1"/>
          </a:solidFill>
          <a:latin typeface="Tahoma" panose="020B0604030504040204" pitchFamily="34" charset="0"/>
          <a:ea typeface="Tahoma" panose="020B0604030504040204" pitchFamily="34" charset="0"/>
          <a:cs typeface="Tahoma" panose="020B0604030504040204" pitchFamily="34" charset="0"/>
        </a:defRPr>
      </a:lvl2pPr>
      <a:lvl3pPr marL="914400" indent="0" algn="l" defTabSz="914400" rtl="0" eaLnBrk="1" latinLnBrk="0" hangingPunct="1">
        <a:spcBef>
          <a:spcPct val="20000"/>
        </a:spcBef>
        <a:buClr>
          <a:srgbClr val="3FC2CD"/>
        </a:buClr>
        <a:buFont typeface="Arial" panose="020B0604020202020204" pitchFamily="34" charset="0"/>
        <a:buNone/>
        <a:defRPr sz="1800" kern="1200">
          <a:solidFill>
            <a:schemeClr val="bg1"/>
          </a:solidFill>
          <a:latin typeface="Tahoma" panose="020B0604030504040204" pitchFamily="34" charset="0"/>
          <a:ea typeface="Tahoma" panose="020B0604030504040204" pitchFamily="34" charset="0"/>
          <a:cs typeface="Tahoma" panose="020B0604030504040204" pitchFamily="34" charset="0"/>
        </a:defRPr>
      </a:lvl3pPr>
      <a:lvl4pPr marL="1371600" indent="0" algn="l" defTabSz="914400" rtl="0" eaLnBrk="1" latinLnBrk="0" hangingPunct="1">
        <a:spcBef>
          <a:spcPct val="20000"/>
        </a:spcBef>
        <a:buClr>
          <a:srgbClr val="F9A05D"/>
        </a:buClr>
        <a:buFont typeface="Arial" panose="020B0604020202020204" pitchFamily="34" charset="0"/>
        <a:buNone/>
        <a:defRPr sz="1600" kern="1200">
          <a:solidFill>
            <a:schemeClr val="bg1"/>
          </a:solidFill>
          <a:latin typeface="Tahoma" panose="020B0604030504040204" pitchFamily="34" charset="0"/>
          <a:ea typeface="Tahoma" panose="020B0604030504040204" pitchFamily="34" charset="0"/>
          <a:cs typeface="Tahoma" panose="020B0604030504040204" pitchFamily="34" charset="0"/>
        </a:defRPr>
      </a:lvl4pPr>
      <a:lvl5pPr marL="1828800" indent="0" algn="l" defTabSz="914400" rtl="0" eaLnBrk="1" latinLnBrk="0" hangingPunct="1">
        <a:spcBef>
          <a:spcPct val="20000"/>
        </a:spcBef>
        <a:buClr>
          <a:srgbClr val="3FC2CD"/>
        </a:buClr>
        <a:buFont typeface="Arial" panose="020B0604020202020204" pitchFamily="34" charset="0"/>
        <a:buNone/>
        <a:defRPr sz="1600" kern="1200">
          <a:solidFill>
            <a:schemeClr val="bg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5AAA8-F5FC-4DC0-A996-2E40087D39BD}" type="slidenum">
              <a:rPr lang="en-US" smtClean="0">
                <a:solidFill>
                  <a:prstClr val="black">
                    <a:tint val="75000"/>
                  </a:prstClr>
                </a:solidFill>
              </a:rPr>
              <a:pPr/>
              <a:t>‹#›</a:t>
            </a:fld>
            <a:endParaRPr lang="en-US">
              <a:solidFill>
                <a:prstClr val="black">
                  <a:tint val="75000"/>
                </a:prstClr>
              </a:solidFill>
            </a:endParaRPr>
          </a:p>
        </p:txBody>
      </p:sp>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t="37222" b="1"/>
          <a:stretch/>
        </p:blipFill>
        <p:spPr>
          <a:xfrm>
            <a:off x="0" y="2552700"/>
            <a:ext cx="9144000" cy="4305300"/>
          </a:xfrm>
          <a:prstGeom prst="rect">
            <a:avLst/>
          </a:prstGeom>
        </p:spPr>
      </p:pic>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endParaRPr lang="en-US" dirty="0" smtClean="0"/>
          </a:p>
          <a:p>
            <a:pPr lvl="0"/>
            <a:endParaRPr lang="en-US" dirty="0" smtClean="0"/>
          </a:p>
          <a:p>
            <a:pPr lvl="0"/>
            <a:r>
              <a:rPr lang="en-US" dirty="0" smtClean="0"/>
              <a:t>Section Divider</a:t>
            </a:r>
          </a:p>
          <a:p>
            <a:pPr lvl="0"/>
            <a:r>
              <a:rPr lang="en-US" dirty="0" smtClean="0"/>
              <a:t>Second level</a:t>
            </a:r>
          </a:p>
        </p:txBody>
      </p:sp>
      <p:sp>
        <p:nvSpPr>
          <p:cNvPr id="9" name="Slide Number Placeholder 5"/>
          <p:cNvSpPr txBox="1">
            <a:spLocks/>
          </p:cNvSpPr>
          <p:nvPr/>
        </p:nvSpPr>
        <p:spPr>
          <a:xfrm>
            <a:off x="457200" y="6543675"/>
            <a:ext cx="381000" cy="316230"/>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fld id="{5A85438A-1856-A74E-9C66-818731B5FE07}" type="slidenum">
              <a:rPr lang="en-US" smtClean="0">
                <a:solidFill>
                  <a:prstClr val="black">
                    <a:lumMod val="75000"/>
                    <a:lumOff val="25000"/>
                  </a:prstClr>
                </a:solidFill>
              </a:rPr>
              <a:pPr defTabSz="457200"/>
              <a:t>‹#›</a:t>
            </a:fld>
            <a:endParaRPr lang="en-US" dirty="0">
              <a:solidFill>
                <a:prstClr val="black">
                  <a:lumMod val="75000"/>
                  <a:lumOff val="25000"/>
                </a:prstClr>
              </a:solidFill>
            </a:endParaRPr>
          </a:p>
        </p:txBody>
      </p:sp>
    </p:spTree>
    <p:extLst>
      <p:ext uri="{BB962C8B-B14F-4D97-AF65-F5344CB8AC3E}">
        <p14:creationId xmlns:p14="http://schemas.microsoft.com/office/powerpoint/2010/main" val="3668931629"/>
      </p:ext>
    </p:extLst>
  </p:cSld>
  <p:clrMap bg1="lt1" tx1="dk1" bg2="lt2" tx2="dk2" accent1="accent1" accent2="accent2" accent3="accent3" accent4="accent4" accent5="accent5" accent6="accent6" hlink="hlink" folHlink="folHlink"/>
  <p:sldLayoutIdLst>
    <p:sldLayoutId id="2147483819" r:id="rId1"/>
    <p:sldLayoutId id="2147483820" r:id="rId2"/>
  </p:sldLayoutIdLst>
  <p:timing>
    <p:tnLst>
      <p:par>
        <p:cTn id="1" dur="indefinite" restart="never" nodeType="tmRoot"/>
      </p:par>
    </p:tnLst>
  </p:timing>
  <p:hf hdr="0" ftr="0" dt="0"/>
  <p:txStyles>
    <p:titleStyle>
      <a:lvl1pPr algn="l" defTabSz="914400" rtl="0" eaLnBrk="1" latinLnBrk="0" hangingPunct="1">
        <a:spcBef>
          <a:spcPct val="0"/>
        </a:spcBef>
        <a:buNone/>
        <a:defRPr sz="3200" kern="1200">
          <a:solidFill>
            <a:schemeClr val="bg1"/>
          </a:solidFill>
          <a:latin typeface="Tahoma" panose="020B0604030504040204" pitchFamily="34" charset="0"/>
          <a:ea typeface="Tahoma" panose="020B0604030504040204" pitchFamily="34" charset="0"/>
          <a:cs typeface="Tahoma" panose="020B0604030504040204" pitchFamily="34" charset="0"/>
        </a:defRPr>
      </a:lvl1pPr>
    </p:titleStyle>
    <p:bodyStyle>
      <a:lvl1pPr marL="0" indent="0" algn="l" defTabSz="914400" rtl="0" eaLnBrk="1" latinLnBrk="0" hangingPunct="1">
        <a:spcBef>
          <a:spcPct val="20000"/>
        </a:spcBef>
        <a:buClr>
          <a:srgbClr val="3FC2CD"/>
        </a:buClr>
        <a:buFont typeface="Arial" panose="020B0604020202020204" pitchFamily="34" charset="0"/>
        <a:buNone/>
        <a:defRPr sz="2400" kern="12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lgn="l" defTabSz="914400" rtl="0" eaLnBrk="1" latinLnBrk="0" hangingPunct="1">
        <a:spcBef>
          <a:spcPct val="20000"/>
        </a:spcBef>
        <a:buClr>
          <a:srgbClr val="F9A05D"/>
        </a:buClr>
        <a:buFont typeface="Arial" panose="020B0604020202020204" pitchFamily="34" charset="0"/>
        <a:buNone/>
        <a:defRPr sz="2000" kern="1200">
          <a:solidFill>
            <a:schemeClr val="bg1"/>
          </a:solidFill>
          <a:latin typeface="Tahoma" panose="020B0604030504040204" pitchFamily="34" charset="0"/>
          <a:ea typeface="Tahoma" panose="020B0604030504040204" pitchFamily="34" charset="0"/>
          <a:cs typeface="Tahoma" panose="020B0604030504040204" pitchFamily="34" charset="0"/>
        </a:defRPr>
      </a:lvl2pPr>
      <a:lvl3pPr marL="914400" indent="0" algn="l" defTabSz="914400" rtl="0" eaLnBrk="1" latinLnBrk="0" hangingPunct="1">
        <a:spcBef>
          <a:spcPct val="20000"/>
        </a:spcBef>
        <a:buClr>
          <a:srgbClr val="3FC2CD"/>
        </a:buClr>
        <a:buFont typeface="Arial" panose="020B0604020202020204" pitchFamily="34" charset="0"/>
        <a:buNone/>
        <a:defRPr sz="1800" kern="1200">
          <a:solidFill>
            <a:schemeClr val="bg1"/>
          </a:solidFill>
          <a:latin typeface="Tahoma" panose="020B0604030504040204" pitchFamily="34" charset="0"/>
          <a:ea typeface="Tahoma" panose="020B0604030504040204" pitchFamily="34" charset="0"/>
          <a:cs typeface="Tahoma" panose="020B0604030504040204" pitchFamily="34" charset="0"/>
        </a:defRPr>
      </a:lvl3pPr>
      <a:lvl4pPr marL="1371600" indent="0" algn="l" defTabSz="914400" rtl="0" eaLnBrk="1" latinLnBrk="0" hangingPunct="1">
        <a:spcBef>
          <a:spcPct val="20000"/>
        </a:spcBef>
        <a:buClr>
          <a:srgbClr val="F9A05D"/>
        </a:buClr>
        <a:buFont typeface="Arial" panose="020B0604020202020204" pitchFamily="34" charset="0"/>
        <a:buNone/>
        <a:defRPr sz="1600" kern="1200">
          <a:solidFill>
            <a:schemeClr val="bg1"/>
          </a:solidFill>
          <a:latin typeface="Tahoma" panose="020B0604030504040204" pitchFamily="34" charset="0"/>
          <a:ea typeface="Tahoma" panose="020B0604030504040204" pitchFamily="34" charset="0"/>
          <a:cs typeface="Tahoma" panose="020B0604030504040204" pitchFamily="34" charset="0"/>
        </a:defRPr>
      </a:lvl4pPr>
      <a:lvl5pPr marL="1828800" indent="0" algn="l" defTabSz="914400" rtl="0" eaLnBrk="1" latinLnBrk="0" hangingPunct="1">
        <a:spcBef>
          <a:spcPct val="20000"/>
        </a:spcBef>
        <a:buClr>
          <a:srgbClr val="3FC2CD"/>
        </a:buClr>
        <a:buFont typeface="Arial" panose="020B0604020202020204" pitchFamily="34" charset="0"/>
        <a:buNone/>
        <a:defRPr sz="1600" kern="1200">
          <a:solidFill>
            <a:schemeClr val="bg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9" cstate="print">
            <a:extLst>
              <a:ext uri="{28A0092B-C50C-407E-A947-70E740481C1C}">
                <a14:useLocalDpi xmlns:a14="http://schemas.microsoft.com/office/drawing/2010/main" val="0"/>
              </a:ext>
            </a:extLst>
          </a:blip>
          <a:srcRect t="95000"/>
          <a:stretch/>
        </p:blipFill>
        <p:spPr>
          <a:xfrm>
            <a:off x="0" y="6515100"/>
            <a:ext cx="9144000" cy="342900"/>
          </a:xfrm>
          <a:prstGeom prst="rect">
            <a:avLst/>
          </a:prstGeom>
        </p:spPr>
      </p:pic>
      <p:sp>
        <p:nvSpPr>
          <p:cNvPr id="2" name="Title Placeholder 1"/>
          <p:cNvSpPr>
            <a:spLocks noGrp="1"/>
          </p:cNvSpPr>
          <p:nvPr>
            <p:ph type="title"/>
          </p:nvPr>
        </p:nvSpPr>
        <p:spPr>
          <a:xfrm>
            <a:off x="457200" y="274638"/>
            <a:ext cx="8229600" cy="868362"/>
          </a:xfrm>
          <a:prstGeom prst="rect">
            <a:avLst/>
          </a:prstGeom>
        </p:spPr>
        <p:txBody>
          <a:bodyPr vert="horz" lIns="91440" tIns="45720" rIns="91440" bIns="45720" rtlCol="0" anchor="ctr">
            <a:normAutofit/>
          </a:bodyPr>
          <a:lstStyle/>
          <a:p>
            <a:r>
              <a:rPr lang="en-US" dirty="0" smtClean="0"/>
              <a:t>Content – Report format (Smaller font)</a:t>
            </a:r>
            <a:endParaRPr lang="en-US" dirty="0"/>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533400" y="6524625"/>
            <a:ext cx="457200" cy="304800"/>
          </a:xfrm>
          <a:prstGeom prst="rect">
            <a:avLst/>
          </a:prstGeom>
        </p:spPr>
        <p:txBody>
          <a:bodyPr vert="horz" lIns="91440" tIns="45720" rIns="91440" bIns="45720" rtlCol="0" anchor="ctr"/>
          <a:lstStyle>
            <a:lvl1pPr algn="l">
              <a:defRPr sz="1100">
                <a:solidFill>
                  <a:schemeClr val="bg1"/>
                </a:solidFill>
                <a:latin typeface="Arial" panose="020B0604020202020204" pitchFamily="34" charset="0"/>
                <a:cs typeface="Arial" panose="020B0604020202020204" pitchFamily="34" charset="0"/>
              </a:defRPr>
            </a:lvl1pPr>
          </a:lstStyle>
          <a:p>
            <a:fld id="{B3FBE4DB-7FE5-4D62-B4FB-07F4F9B89D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087213205"/>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Lst>
  <p:timing>
    <p:tnLst>
      <p:par>
        <p:cTn id="1" dur="indefinite" restart="never" nodeType="tmRoot"/>
      </p:par>
    </p:tnLst>
  </p:timing>
  <p:hf hdr="0" ftr="0" dt="0"/>
  <p:txStyles>
    <p:titleStyle>
      <a:lvl1pPr algn="l" defTabSz="914400" rtl="0" eaLnBrk="1" latinLnBrk="0" hangingPunct="1">
        <a:spcBef>
          <a:spcPct val="0"/>
        </a:spcBef>
        <a:buNone/>
        <a:defRPr sz="2800" kern="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spcBef>
          <a:spcPct val="20000"/>
        </a:spcBef>
        <a:buClr>
          <a:srgbClr val="3FC2CD"/>
        </a:buClr>
        <a:buFont typeface="Arial" panose="020B0604020202020204" pitchFamily="34" charset="0"/>
        <a:buChar char="•"/>
        <a:defRPr sz="18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spcBef>
          <a:spcPct val="20000"/>
        </a:spcBef>
        <a:buClr>
          <a:srgbClr val="F9A05D"/>
        </a:buClr>
        <a:buFont typeface="Arial" panose="020B0604020202020204" pitchFamily="34" charset="0"/>
        <a:buChar char="–"/>
        <a:defRPr sz="16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Clr>
          <a:srgbClr val="3FC2CD"/>
        </a:buClr>
        <a:buFont typeface="Arial" panose="020B0604020202020204" pitchFamily="34" charset="0"/>
        <a:buChar char="•"/>
        <a:defRPr sz="14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Clr>
          <a:srgbClr val="F9A05D"/>
        </a:buClr>
        <a:buFont typeface="Arial" panose="020B0604020202020204" pitchFamily="34" charset="0"/>
        <a:buChar char="–"/>
        <a:defRPr sz="12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Clr>
          <a:srgbClr val="3FC2CD"/>
        </a:buClr>
        <a:buFont typeface="Arial" panose="020B0604020202020204" pitchFamily="34" charset="0"/>
        <a:buChar char="•"/>
        <a:defRPr sz="12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9" cstate="print">
            <a:extLst>
              <a:ext uri="{28A0092B-C50C-407E-A947-70E740481C1C}">
                <a14:useLocalDpi xmlns:a14="http://schemas.microsoft.com/office/drawing/2010/main" val="0"/>
              </a:ext>
            </a:extLst>
          </a:blip>
          <a:srcRect t="95000"/>
          <a:stretch/>
        </p:blipFill>
        <p:spPr>
          <a:xfrm>
            <a:off x="0" y="6515100"/>
            <a:ext cx="9144000" cy="342900"/>
          </a:xfrm>
          <a:prstGeom prst="rect">
            <a:avLst/>
          </a:prstGeom>
        </p:spPr>
      </p:pic>
      <p:sp>
        <p:nvSpPr>
          <p:cNvPr id="2" name="Title Placeholder 1"/>
          <p:cNvSpPr>
            <a:spLocks noGrp="1"/>
          </p:cNvSpPr>
          <p:nvPr>
            <p:ph type="title"/>
          </p:nvPr>
        </p:nvSpPr>
        <p:spPr>
          <a:xfrm>
            <a:off x="457200" y="274638"/>
            <a:ext cx="8229600" cy="868362"/>
          </a:xfrm>
          <a:prstGeom prst="rect">
            <a:avLst/>
          </a:prstGeom>
        </p:spPr>
        <p:txBody>
          <a:bodyPr vert="horz" lIns="91440" tIns="45720" rIns="91440" bIns="45720" rtlCol="0" anchor="ctr">
            <a:normAutofit/>
          </a:bodyPr>
          <a:lstStyle/>
          <a:p>
            <a:r>
              <a:rPr lang="en-US" dirty="0" smtClean="0"/>
              <a:t>Content – Report format (Smaller font)</a:t>
            </a:r>
            <a:endParaRPr lang="en-US" dirty="0"/>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533400" y="6524625"/>
            <a:ext cx="457200" cy="304800"/>
          </a:xfrm>
          <a:prstGeom prst="rect">
            <a:avLst/>
          </a:prstGeom>
        </p:spPr>
        <p:txBody>
          <a:bodyPr vert="horz" lIns="91440" tIns="45720" rIns="91440" bIns="45720" rtlCol="0" anchor="ctr"/>
          <a:lstStyle>
            <a:lvl1pPr algn="l">
              <a:defRPr sz="1100">
                <a:solidFill>
                  <a:schemeClr val="bg1"/>
                </a:solidFill>
                <a:latin typeface="Arial" panose="020B0604020202020204" pitchFamily="34" charset="0"/>
                <a:cs typeface="Arial" panose="020B0604020202020204" pitchFamily="34" charset="0"/>
              </a:defRPr>
            </a:lvl1pPr>
          </a:lstStyle>
          <a:p>
            <a:fld id="{B3FBE4DB-7FE5-4D62-B4FB-07F4F9B89D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540532884"/>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Lst>
  <p:timing>
    <p:tnLst>
      <p:par>
        <p:cTn id="1" dur="indefinite" restart="never" nodeType="tmRoot"/>
      </p:par>
    </p:tnLst>
  </p:timing>
  <p:hf hdr="0" ftr="0" dt="0"/>
  <p:txStyles>
    <p:titleStyle>
      <a:lvl1pPr algn="l" defTabSz="914400" rtl="0" eaLnBrk="1" latinLnBrk="0" hangingPunct="1">
        <a:spcBef>
          <a:spcPct val="0"/>
        </a:spcBef>
        <a:buNone/>
        <a:defRPr sz="2800" kern="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spcBef>
          <a:spcPct val="20000"/>
        </a:spcBef>
        <a:buClr>
          <a:srgbClr val="3FC2CD"/>
        </a:buClr>
        <a:buFont typeface="Arial" panose="020B0604020202020204" pitchFamily="34" charset="0"/>
        <a:buChar char="•"/>
        <a:defRPr sz="18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spcBef>
          <a:spcPct val="20000"/>
        </a:spcBef>
        <a:buClr>
          <a:srgbClr val="F9A05D"/>
        </a:buClr>
        <a:buFont typeface="Arial" panose="020B0604020202020204" pitchFamily="34" charset="0"/>
        <a:buChar char="–"/>
        <a:defRPr sz="16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Clr>
          <a:srgbClr val="3FC2CD"/>
        </a:buClr>
        <a:buFont typeface="Arial" panose="020B0604020202020204" pitchFamily="34" charset="0"/>
        <a:buChar char="•"/>
        <a:defRPr sz="14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Clr>
          <a:srgbClr val="F9A05D"/>
        </a:buClr>
        <a:buFont typeface="Arial" panose="020B0604020202020204" pitchFamily="34" charset="0"/>
        <a:buChar char="–"/>
        <a:defRPr sz="12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Clr>
          <a:srgbClr val="3FC2CD"/>
        </a:buClr>
        <a:buFont typeface="Arial" panose="020B0604020202020204" pitchFamily="34" charset="0"/>
        <a:buChar char="•"/>
        <a:defRPr sz="12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9" cstate="print">
            <a:extLst>
              <a:ext uri="{28A0092B-C50C-407E-A947-70E740481C1C}">
                <a14:useLocalDpi xmlns:a14="http://schemas.microsoft.com/office/drawing/2010/main" val="0"/>
              </a:ext>
            </a:extLst>
          </a:blip>
          <a:srcRect t="95000"/>
          <a:stretch/>
        </p:blipFill>
        <p:spPr>
          <a:xfrm>
            <a:off x="0" y="6515100"/>
            <a:ext cx="9144000" cy="342900"/>
          </a:xfrm>
          <a:prstGeom prst="rect">
            <a:avLst/>
          </a:prstGeom>
        </p:spPr>
      </p:pic>
      <p:sp>
        <p:nvSpPr>
          <p:cNvPr id="2" name="Title Placeholder 1"/>
          <p:cNvSpPr>
            <a:spLocks noGrp="1"/>
          </p:cNvSpPr>
          <p:nvPr>
            <p:ph type="title"/>
          </p:nvPr>
        </p:nvSpPr>
        <p:spPr>
          <a:xfrm>
            <a:off x="457200" y="274638"/>
            <a:ext cx="8229600" cy="868362"/>
          </a:xfrm>
          <a:prstGeom prst="rect">
            <a:avLst/>
          </a:prstGeom>
        </p:spPr>
        <p:txBody>
          <a:bodyPr vert="horz" lIns="91440" tIns="45720" rIns="91440" bIns="45720" rtlCol="0" anchor="ctr">
            <a:normAutofit/>
          </a:bodyPr>
          <a:lstStyle/>
          <a:p>
            <a:r>
              <a:rPr lang="en-US" dirty="0" smtClean="0"/>
              <a:t>Content – Report format (Smaller font)</a:t>
            </a:r>
            <a:endParaRPr lang="en-US" dirty="0"/>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533400" y="6524625"/>
            <a:ext cx="457200" cy="304800"/>
          </a:xfrm>
          <a:prstGeom prst="rect">
            <a:avLst/>
          </a:prstGeom>
        </p:spPr>
        <p:txBody>
          <a:bodyPr vert="horz" lIns="91440" tIns="45720" rIns="91440" bIns="45720" rtlCol="0" anchor="ctr"/>
          <a:lstStyle>
            <a:lvl1pPr algn="l">
              <a:defRPr sz="1100">
                <a:solidFill>
                  <a:schemeClr val="bg1"/>
                </a:solidFill>
                <a:latin typeface="Arial" panose="020B0604020202020204" pitchFamily="34" charset="0"/>
                <a:cs typeface="Arial" panose="020B0604020202020204" pitchFamily="34" charset="0"/>
              </a:defRPr>
            </a:lvl1pPr>
          </a:lstStyle>
          <a:p>
            <a:fld id="{B3FBE4DB-7FE5-4D62-B4FB-07F4F9B89D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463311696"/>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Lst>
  <p:timing>
    <p:tnLst>
      <p:par>
        <p:cTn id="1" dur="indefinite" restart="never" nodeType="tmRoot"/>
      </p:par>
    </p:tnLst>
  </p:timing>
  <p:hf hdr="0" ftr="0" dt="0"/>
  <p:txStyles>
    <p:titleStyle>
      <a:lvl1pPr algn="l" defTabSz="914400" rtl="0" eaLnBrk="1" latinLnBrk="0" hangingPunct="1">
        <a:spcBef>
          <a:spcPct val="0"/>
        </a:spcBef>
        <a:buNone/>
        <a:defRPr sz="2800" kern="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spcBef>
          <a:spcPct val="20000"/>
        </a:spcBef>
        <a:buClr>
          <a:srgbClr val="3FC2CD"/>
        </a:buClr>
        <a:buFont typeface="Arial" panose="020B0604020202020204" pitchFamily="34" charset="0"/>
        <a:buChar char="•"/>
        <a:defRPr sz="18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spcBef>
          <a:spcPct val="20000"/>
        </a:spcBef>
        <a:buClr>
          <a:srgbClr val="F9A05D"/>
        </a:buClr>
        <a:buFont typeface="Arial" panose="020B0604020202020204" pitchFamily="34" charset="0"/>
        <a:buChar char="–"/>
        <a:defRPr sz="16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Clr>
          <a:srgbClr val="3FC2CD"/>
        </a:buClr>
        <a:buFont typeface="Arial" panose="020B0604020202020204" pitchFamily="34" charset="0"/>
        <a:buChar char="•"/>
        <a:defRPr sz="14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Clr>
          <a:srgbClr val="F9A05D"/>
        </a:buClr>
        <a:buFont typeface="Arial" panose="020B0604020202020204" pitchFamily="34" charset="0"/>
        <a:buChar char="–"/>
        <a:defRPr sz="12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Clr>
          <a:srgbClr val="3FC2CD"/>
        </a:buClr>
        <a:buFont typeface="Arial" panose="020B0604020202020204" pitchFamily="34" charset="0"/>
        <a:buChar char="•"/>
        <a:defRPr sz="12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9" cstate="print">
            <a:extLst>
              <a:ext uri="{28A0092B-C50C-407E-A947-70E740481C1C}">
                <a14:useLocalDpi xmlns:a14="http://schemas.microsoft.com/office/drawing/2010/main" val="0"/>
              </a:ext>
            </a:extLst>
          </a:blip>
          <a:srcRect t="95000"/>
          <a:stretch/>
        </p:blipFill>
        <p:spPr>
          <a:xfrm>
            <a:off x="0" y="6515100"/>
            <a:ext cx="9144000" cy="342900"/>
          </a:xfrm>
          <a:prstGeom prst="rect">
            <a:avLst/>
          </a:prstGeom>
        </p:spPr>
      </p:pic>
      <p:sp>
        <p:nvSpPr>
          <p:cNvPr id="2" name="Title Placeholder 1"/>
          <p:cNvSpPr>
            <a:spLocks noGrp="1"/>
          </p:cNvSpPr>
          <p:nvPr>
            <p:ph type="title"/>
          </p:nvPr>
        </p:nvSpPr>
        <p:spPr>
          <a:xfrm>
            <a:off x="457200" y="274638"/>
            <a:ext cx="8229600" cy="868362"/>
          </a:xfrm>
          <a:prstGeom prst="rect">
            <a:avLst/>
          </a:prstGeom>
        </p:spPr>
        <p:txBody>
          <a:bodyPr vert="horz" lIns="91440" tIns="45720" rIns="91440" bIns="45720" rtlCol="0" anchor="ctr">
            <a:normAutofit/>
          </a:bodyPr>
          <a:lstStyle/>
          <a:p>
            <a:r>
              <a:rPr lang="en-US" dirty="0" smtClean="0"/>
              <a:t>Content – Report format (Smaller font)</a:t>
            </a:r>
            <a:endParaRPr lang="en-US" dirty="0"/>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533400" y="6524625"/>
            <a:ext cx="457200" cy="304800"/>
          </a:xfrm>
          <a:prstGeom prst="rect">
            <a:avLst/>
          </a:prstGeom>
        </p:spPr>
        <p:txBody>
          <a:bodyPr vert="horz" lIns="91440" tIns="45720" rIns="91440" bIns="45720" rtlCol="0" anchor="ctr"/>
          <a:lstStyle>
            <a:lvl1pPr algn="l">
              <a:defRPr sz="1100">
                <a:solidFill>
                  <a:schemeClr val="bg1"/>
                </a:solidFill>
                <a:latin typeface="Arial" panose="020B0604020202020204" pitchFamily="34" charset="0"/>
                <a:cs typeface="Arial" panose="020B0604020202020204" pitchFamily="34" charset="0"/>
              </a:defRPr>
            </a:lvl1pPr>
          </a:lstStyle>
          <a:p>
            <a:fld id="{B3FBE4DB-7FE5-4D62-B4FB-07F4F9B89D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444453840"/>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Lst>
  <p:timing>
    <p:tnLst>
      <p:par>
        <p:cTn id="1" dur="indefinite" restart="never" nodeType="tmRoot"/>
      </p:par>
    </p:tnLst>
  </p:timing>
  <p:hf hdr="0" ftr="0" dt="0"/>
  <p:txStyles>
    <p:titleStyle>
      <a:lvl1pPr algn="l" defTabSz="914400" rtl="0" eaLnBrk="1" latinLnBrk="0" hangingPunct="1">
        <a:spcBef>
          <a:spcPct val="0"/>
        </a:spcBef>
        <a:buNone/>
        <a:defRPr sz="2800" kern="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spcBef>
          <a:spcPct val="20000"/>
        </a:spcBef>
        <a:buClr>
          <a:srgbClr val="3FC2CD"/>
        </a:buClr>
        <a:buFont typeface="Arial" panose="020B0604020202020204" pitchFamily="34" charset="0"/>
        <a:buChar char="•"/>
        <a:defRPr sz="18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spcBef>
          <a:spcPct val="20000"/>
        </a:spcBef>
        <a:buClr>
          <a:srgbClr val="F9A05D"/>
        </a:buClr>
        <a:buFont typeface="Arial" panose="020B0604020202020204" pitchFamily="34" charset="0"/>
        <a:buChar char="–"/>
        <a:defRPr sz="16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Clr>
          <a:srgbClr val="3FC2CD"/>
        </a:buClr>
        <a:buFont typeface="Arial" panose="020B0604020202020204" pitchFamily="34" charset="0"/>
        <a:buChar char="•"/>
        <a:defRPr sz="14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Clr>
          <a:srgbClr val="F9A05D"/>
        </a:buClr>
        <a:buFont typeface="Arial" panose="020B0604020202020204" pitchFamily="34" charset="0"/>
        <a:buChar char="–"/>
        <a:defRPr sz="12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Clr>
          <a:srgbClr val="3FC2CD"/>
        </a:buClr>
        <a:buFont typeface="Arial" panose="020B0604020202020204" pitchFamily="34" charset="0"/>
        <a:buChar char="•"/>
        <a:defRPr sz="12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9" cstate="print">
            <a:extLst>
              <a:ext uri="{28A0092B-C50C-407E-A947-70E740481C1C}">
                <a14:useLocalDpi xmlns:a14="http://schemas.microsoft.com/office/drawing/2010/main" val="0"/>
              </a:ext>
            </a:extLst>
          </a:blip>
          <a:srcRect t="95000"/>
          <a:stretch/>
        </p:blipFill>
        <p:spPr>
          <a:xfrm>
            <a:off x="0" y="6515100"/>
            <a:ext cx="9144000" cy="342900"/>
          </a:xfrm>
          <a:prstGeom prst="rect">
            <a:avLst/>
          </a:prstGeom>
        </p:spPr>
      </p:pic>
      <p:sp>
        <p:nvSpPr>
          <p:cNvPr id="2" name="Title Placeholder 1"/>
          <p:cNvSpPr>
            <a:spLocks noGrp="1"/>
          </p:cNvSpPr>
          <p:nvPr>
            <p:ph type="title"/>
          </p:nvPr>
        </p:nvSpPr>
        <p:spPr>
          <a:xfrm>
            <a:off x="457200" y="274638"/>
            <a:ext cx="8229600" cy="868362"/>
          </a:xfrm>
          <a:prstGeom prst="rect">
            <a:avLst/>
          </a:prstGeom>
        </p:spPr>
        <p:txBody>
          <a:bodyPr vert="horz" lIns="91440" tIns="45720" rIns="91440" bIns="45720" rtlCol="0" anchor="ctr">
            <a:normAutofit/>
          </a:bodyPr>
          <a:lstStyle/>
          <a:p>
            <a:r>
              <a:rPr lang="en-US" dirty="0" smtClean="0"/>
              <a:t>Content – Report format (Smaller font)</a:t>
            </a:r>
            <a:endParaRPr lang="en-US" dirty="0"/>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533400" y="6524625"/>
            <a:ext cx="457200" cy="304800"/>
          </a:xfrm>
          <a:prstGeom prst="rect">
            <a:avLst/>
          </a:prstGeom>
        </p:spPr>
        <p:txBody>
          <a:bodyPr vert="horz" lIns="91440" tIns="45720" rIns="91440" bIns="45720" rtlCol="0" anchor="ctr"/>
          <a:lstStyle>
            <a:lvl1pPr algn="l">
              <a:defRPr sz="1100">
                <a:solidFill>
                  <a:schemeClr val="bg1"/>
                </a:solidFill>
                <a:latin typeface="Arial" panose="020B0604020202020204" pitchFamily="34" charset="0"/>
                <a:cs typeface="Arial" panose="020B0604020202020204" pitchFamily="34" charset="0"/>
              </a:defRPr>
            </a:lvl1pPr>
          </a:lstStyle>
          <a:p>
            <a:fld id="{B3FBE4DB-7FE5-4D62-B4FB-07F4F9B89D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731898835"/>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Lst>
  <p:timing>
    <p:tnLst>
      <p:par>
        <p:cTn id="1" dur="indefinite" restart="never" nodeType="tmRoot"/>
      </p:par>
    </p:tnLst>
  </p:timing>
  <p:hf hdr="0" ftr="0" dt="0"/>
  <p:txStyles>
    <p:titleStyle>
      <a:lvl1pPr algn="l" defTabSz="914400" rtl="0" eaLnBrk="1" latinLnBrk="0" hangingPunct="1">
        <a:spcBef>
          <a:spcPct val="0"/>
        </a:spcBef>
        <a:buNone/>
        <a:defRPr sz="2800" kern="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spcBef>
          <a:spcPct val="20000"/>
        </a:spcBef>
        <a:buClr>
          <a:srgbClr val="3FC2CD"/>
        </a:buClr>
        <a:buFont typeface="Arial" panose="020B0604020202020204" pitchFamily="34" charset="0"/>
        <a:buChar char="•"/>
        <a:defRPr sz="18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spcBef>
          <a:spcPct val="20000"/>
        </a:spcBef>
        <a:buClr>
          <a:srgbClr val="F9A05D"/>
        </a:buClr>
        <a:buFont typeface="Arial" panose="020B0604020202020204" pitchFamily="34" charset="0"/>
        <a:buChar char="–"/>
        <a:defRPr sz="16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Clr>
          <a:srgbClr val="3FC2CD"/>
        </a:buClr>
        <a:buFont typeface="Arial" panose="020B0604020202020204" pitchFamily="34" charset="0"/>
        <a:buChar char="•"/>
        <a:defRPr sz="14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Clr>
          <a:srgbClr val="F9A05D"/>
        </a:buClr>
        <a:buFont typeface="Arial" panose="020B0604020202020204" pitchFamily="34" charset="0"/>
        <a:buChar char="–"/>
        <a:defRPr sz="12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Clr>
          <a:srgbClr val="3FC2CD"/>
        </a:buClr>
        <a:buFont typeface="Arial" panose="020B0604020202020204" pitchFamily="34" charset="0"/>
        <a:buChar char="•"/>
        <a:defRPr sz="12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9" cstate="print">
            <a:extLst>
              <a:ext uri="{28A0092B-C50C-407E-A947-70E740481C1C}">
                <a14:useLocalDpi xmlns:a14="http://schemas.microsoft.com/office/drawing/2010/main" val="0"/>
              </a:ext>
            </a:extLst>
          </a:blip>
          <a:srcRect t="95000"/>
          <a:stretch/>
        </p:blipFill>
        <p:spPr>
          <a:xfrm>
            <a:off x="0" y="6515100"/>
            <a:ext cx="9144000" cy="342900"/>
          </a:xfrm>
          <a:prstGeom prst="rect">
            <a:avLst/>
          </a:prstGeom>
        </p:spPr>
      </p:pic>
      <p:sp>
        <p:nvSpPr>
          <p:cNvPr id="2" name="Title Placeholder 1"/>
          <p:cNvSpPr>
            <a:spLocks noGrp="1"/>
          </p:cNvSpPr>
          <p:nvPr>
            <p:ph type="title"/>
          </p:nvPr>
        </p:nvSpPr>
        <p:spPr>
          <a:xfrm>
            <a:off x="457200" y="274638"/>
            <a:ext cx="8229600" cy="868362"/>
          </a:xfrm>
          <a:prstGeom prst="rect">
            <a:avLst/>
          </a:prstGeom>
        </p:spPr>
        <p:txBody>
          <a:bodyPr vert="horz" lIns="91440" tIns="45720" rIns="91440" bIns="45720" rtlCol="0" anchor="ctr">
            <a:normAutofit/>
          </a:bodyPr>
          <a:lstStyle/>
          <a:p>
            <a:r>
              <a:rPr lang="en-US" dirty="0" smtClean="0"/>
              <a:t>Content – Report format (Smaller font)</a:t>
            </a:r>
            <a:endParaRPr lang="en-US" dirty="0"/>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533400" y="6524625"/>
            <a:ext cx="457200" cy="304800"/>
          </a:xfrm>
          <a:prstGeom prst="rect">
            <a:avLst/>
          </a:prstGeom>
        </p:spPr>
        <p:txBody>
          <a:bodyPr vert="horz" lIns="91440" tIns="45720" rIns="91440" bIns="45720" rtlCol="0" anchor="ctr"/>
          <a:lstStyle>
            <a:lvl1pPr algn="l">
              <a:defRPr sz="1100">
                <a:solidFill>
                  <a:schemeClr val="bg1"/>
                </a:solidFill>
                <a:latin typeface="Arial" panose="020B0604020202020204" pitchFamily="34" charset="0"/>
                <a:cs typeface="Arial" panose="020B0604020202020204" pitchFamily="34" charset="0"/>
              </a:defRPr>
            </a:lvl1pPr>
          </a:lstStyle>
          <a:p>
            <a:fld id="{B3FBE4DB-7FE5-4D62-B4FB-07F4F9B89D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808416611"/>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Lst>
  <p:timing>
    <p:tnLst>
      <p:par>
        <p:cTn id="1" dur="indefinite" restart="never" nodeType="tmRoot"/>
      </p:par>
    </p:tnLst>
  </p:timing>
  <p:hf hdr="0" ftr="0" dt="0"/>
  <p:txStyles>
    <p:titleStyle>
      <a:lvl1pPr algn="l" defTabSz="914400" rtl="0" eaLnBrk="1" latinLnBrk="0" hangingPunct="1">
        <a:spcBef>
          <a:spcPct val="0"/>
        </a:spcBef>
        <a:buNone/>
        <a:defRPr sz="2800" kern="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spcBef>
          <a:spcPct val="20000"/>
        </a:spcBef>
        <a:buClr>
          <a:srgbClr val="3FC2CD"/>
        </a:buClr>
        <a:buFont typeface="Arial" panose="020B0604020202020204" pitchFamily="34" charset="0"/>
        <a:buChar char="•"/>
        <a:defRPr sz="18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spcBef>
          <a:spcPct val="20000"/>
        </a:spcBef>
        <a:buClr>
          <a:srgbClr val="F9A05D"/>
        </a:buClr>
        <a:buFont typeface="Arial" panose="020B0604020202020204" pitchFamily="34" charset="0"/>
        <a:buChar char="–"/>
        <a:defRPr sz="16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Clr>
          <a:srgbClr val="3FC2CD"/>
        </a:buClr>
        <a:buFont typeface="Arial" panose="020B0604020202020204" pitchFamily="34" charset="0"/>
        <a:buChar char="•"/>
        <a:defRPr sz="14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Clr>
          <a:srgbClr val="F9A05D"/>
        </a:buClr>
        <a:buFont typeface="Arial" panose="020B0604020202020204" pitchFamily="34" charset="0"/>
        <a:buChar char="–"/>
        <a:defRPr sz="12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Clr>
          <a:srgbClr val="3FC2CD"/>
        </a:buClr>
        <a:buFont typeface="Arial" panose="020B0604020202020204" pitchFamily="34" charset="0"/>
        <a:buChar char="•"/>
        <a:defRPr sz="12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9" cstate="print">
            <a:extLst>
              <a:ext uri="{28A0092B-C50C-407E-A947-70E740481C1C}">
                <a14:useLocalDpi xmlns:a14="http://schemas.microsoft.com/office/drawing/2010/main" val="0"/>
              </a:ext>
            </a:extLst>
          </a:blip>
          <a:srcRect t="95000"/>
          <a:stretch/>
        </p:blipFill>
        <p:spPr>
          <a:xfrm>
            <a:off x="0" y="6515100"/>
            <a:ext cx="9144000" cy="342900"/>
          </a:xfrm>
          <a:prstGeom prst="rect">
            <a:avLst/>
          </a:prstGeom>
        </p:spPr>
      </p:pic>
      <p:sp>
        <p:nvSpPr>
          <p:cNvPr id="2" name="Title Placeholder 1"/>
          <p:cNvSpPr>
            <a:spLocks noGrp="1"/>
          </p:cNvSpPr>
          <p:nvPr>
            <p:ph type="title"/>
          </p:nvPr>
        </p:nvSpPr>
        <p:spPr>
          <a:xfrm>
            <a:off x="457200" y="274638"/>
            <a:ext cx="8229600" cy="868362"/>
          </a:xfrm>
          <a:prstGeom prst="rect">
            <a:avLst/>
          </a:prstGeom>
        </p:spPr>
        <p:txBody>
          <a:bodyPr vert="horz" lIns="91440" tIns="45720" rIns="91440" bIns="45720" rtlCol="0" anchor="ctr">
            <a:normAutofit/>
          </a:bodyPr>
          <a:lstStyle/>
          <a:p>
            <a:r>
              <a:rPr lang="en-US" dirty="0" smtClean="0"/>
              <a:t>Content – Report format (Smaller font)</a:t>
            </a:r>
            <a:endParaRPr lang="en-US" dirty="0"/>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533400" y="6524625"/>
            <a:ext cx="457200" cy="304800"/>
          </a:xfrm>
          <a:prstGeom prst="rect">
            <a:avLst/>
          </a:prstGeom>
        </p:spPr>
        <p:txBody>
          <a:bodyPr vert="horz" lIns="91440" tIns="45720" rIns="91440" bIns="45720" rtlCol="0" anchor="ctr"/>
          <a:lstStyle>
            <a:lvl1pPr algn="l">
              <a:defRPr sz="1100">
                <a:solidFill>
                  <a:schemeClr val="bg1"/>
                </a:solidFill>
                <a:latin typeface="Arial" panose="020B0604020202020204" pitchFamily="34" charset="0"/>
                <a:cs typeface="Arial" panose="020B0604020202020204" pitchFamily="34" charset="0"/>
              </a:defRPr>
            </a:lvl1pPr>
          </a:lstStyle>
          <a:p>
            <a:fld id="{B3FBE4DB-7FE5-4D62-B4FB-07F4F9B89D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219176985"/>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Lst>
  <p:timing>
    <p:tnLst>
      <p:par>
        <p:cTn id="1" dur="indefinite" restart="never" nodeType="tmRoot"/>
      </p:par>
    </p:tnLst>
  </p:timing>
  <p:hf hdr="0" ftr="0" dt="0"/>
  <p:txStyles>
    <p:titleStyle>
      <a:lvl1pPr algn="l" defTabSz="914400" rtl="0" eaLnBrk="1" latinLnBrk="0" hangingPunct="1">
        <a:spcBef>
          <a:spcPct val="0"/>
        </a:spcBef>
        <a:buNone/>
        <a:defRPr sz="2800" kern="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spcBef>
          <a:spcPct val="20000"/>
        </a:spcBef>
        <a:buClr>
          <a:srgbClr val="3FC2CD"/>
        </a:buClr>
        <a:buFont typeface="Arial" panose="020B0604020202020204" pitchFamily="34" charset="0"/>
        <a:buChar char="•"/>
        <a:defRPr sz="18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spcBef>
          <a:spcPct val="20000"/>
        </a:spcBef>
        <a:buClr>
          <a:srgbClr val="F9A05D"/>
        </a:buClr>
        <a:buFont typeface="Arial" panose="020B0604020202020204" pitchFamily="34" charset="0"/>
        <a:buChar char="–"/>
        <a:defRPr sz="16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Clr>
          <a:srgbClr val="3FC2CD"/>
        </a:buClr>
        <a:buFont typeface="Arial" panose="020B0604020202020204" pitchFamily="34" charset="0"/>
        <a:buChar char="•"/>
        <a:defRPr sz="14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Clr>
          <a:srgbClr val="F9A05D"/>
        </a:buClr>
        <a:buFont typeface="Arial" panose="020B0604020202020204" pitchFamily="34" charset="0"/>
        <a:buChar char="–"/>
        <a:defRPr sz="12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Clr>
          <a:srgbClr val="3FC2CD"/>
        </a:buClr>
        <a:buFont typeface="Arial" panose="020B0604020202020204" pitchFamily="34" charset="0"/>
        <a:buChar char="•"/>
        <a:defRPr sz="12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5AAA8-F5FC-4DC0-A996-2E40087D39BD}" type="slidenum">
              <a:rPr lang="en-US" smtClean="0">
                <a:solidFill>
                  <a:prstClr val="black">
                    <a:tint val="75000"/>
                  </a:prstClr>
                </a:solidFill>
              </a:rPr>
              <a:pPr/>
              <a:t>‹#›</a:t>
            </a:fld>
            <a:endParaRPr lang="en-US">
              <a:solidFill>
                <a:prstClr val="black">
                  <a:tint val="75000"/>
                </a:prstClr>
              </a:solidFill>
            </a:endParaRPr>
          </a:p>
        </p:txBody>
      </p:sp>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t="37222" b="1"/>
          <a:stretch/>
        </p:blipFill>
        <p:spPr>
          <a:xfrm>
            <a:off x="0" y="2552700"/>
            <a:ext cx="9144000" cy="4305300"/>
          </a:xfrm>
          <a:prstGeom prst="rect">
            <a:avLst/>
          </a:prstGeom>
        </p:spPr>
      </p:pic>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endParaRPr lang="en-US" dirty="0" smtClean="0"/>
          </a:p>
          <a:p>
            <a:pPr lvl="0"/>
            <a:endParaRPr lang="en-US" dirty="0" smtClean="0"/>
          </a:p>
          <a:p>
            <a:pPr lvl="0"/>
            <a:r>
              <a:rPr lang="en-US" dirty="0" smtClean="0"/>
              <a:t>Section Divider</a:t>
            </a:r>
          </a:p>
          <a:p>
            <a:pPr lvl="0"/>
            <a:r>
              <a:rPr lang="en-US" dirty="0" smtClean="0"/>
              <a:t>Second level</a:t>
            </a:r>
          </a:p>
        </p:txBody>
      </p:sp>
      <p:sp>
        <p:nvSpPr>
          <p:cNvPr id="9" name="Slide Number Placeholder 5"/>
          <p:cNvSpPr txBox="1">
            <a:spLocks/>
          </p:cNvSpPr>
          <p:nvPr/>
        </p:nvSpPr>
        <p:spPr>
          <a:xfrm>
            <a:off x="457200" y="6543675"/>
            <a:ext cx="381000" cy="316230"/>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fld id="{5A85438A-1856-A74E-9C66-818731B5FE07}" type="slidenum">
              <a:rPr lang="en-US" smtClean="0">
                <a:solidFill>
                  <a:prstClr val="black">
                    <a:lumMod val="75000"/>
                    <a:lumOff val="25000"/>
                  </a:prstClr>
                </a:solidFill>
              </a:rPr>
              <a:pPr defTabSz="457200"/>
              <a:t>‹#›</a:t>
            </a:fld>
            <a:endParaRPr lang="en-US" dirty="0">
              <a:solidFill>
                <a:prstClr val="black">
                  <a:lumMod val="75000"/>
                  <a:lumOff val="25000"/>
                </a:prstClr>
              </a:solidFill>
            </a:endParaRPr>
          </a:p>
        </p:txBody>
      </p:sp>
    </p:spTree>
    <p:extLst>
      <p:ext uri="{BB962C8B-B14F-4D97-AF65-F5344CB8AC3E}">
        <p14:creationId xmlns:p14="http://schemas.microsoft.com/office/powerpoint/2010/main" val="4258771297"/>
      </p:ext>
    </p:extLst>
  </p:cSld>
  <p:clrMap bg1="lt1" tx1="dk1" bg2="lt2" tx2="dk2" accent1="accent1" accent2="accent2" accent3="accent3" accent4="accent4" accent5="accent5" accent6="accent6" hlink="hlink" folHlink="folHlink"/>
  <p:sldLayoutIdLst>
    <p:sldLayoutId id="2147483894" r:id="rId1"/>
    <p:sldLayoutId id="2147483895" r:id="rId2"/>
  </p:sldLayoutIdLst>
  <p:timing>
    <p:tnLst>
      <p:par>
        <p:cTn id="1" dur="indefinite" restart="never" nodeType="tmRoot"/>
      </p:par>
    </p:tnLst>
  </p:timing>
  <p:hf hdr="0" ftr="0" dt="0"/>
  <p:txStyles>
    <p:titleStyle>
      <a:lvl1pPr algn="l" defTabSz="914400" rtl="0" eaLnBrk="1" latinLnBrk="0" hangingPunct="1">
        <a:spcBef>
          <a:spcPct val="0"/>
        </a:spcBef>
        <a:buNone/>
        <a:defRPr sz="3200" kern="1200">
          <a:solidFill>
            <a:schemeClr val="bg1"/>
          </a:solidFill>
          <a:latin typeface="Tahoma" panose="020B0604030504040204" pitchFamily="34" charset="0"/>
          <a:ea typeface="Tahoma" panose="020B0604030504040204" pitchFamily="34" charset="0"/>
          <a:cs typeface="Tahoma" panose="020B0604030504040204" pitchFamily="34" charset="0"/>
        </a:defRPr>
      </a:lvl1pPr>
    </p:titleStyle>
    <p:bodyStyle>
      <a:lvl1pPr marL="0" indent="0" algn="l" defTabSz="914400" rtl="0" eaLnBrk="1" latinLnBrk="0" hangingPunct="1">
        <a:spcBef>
          <a:spcPct val="20000"/>
        </a:spcBef>
        <a:buClr>
          <a:srgbClr val="3FC2CD"/>
        </a:buClr>
        <a:buFont typeface="Arial" panose="020B0604020202020204" pitchFamily="34" charset="0"/>
        <a:buNone/>
        <a:defRPr sz="2400" kern="12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lgn="l" defTabSz="914400" rtl="0" eaLnBrk="1" latinLnBrk="0" hangingPunct="1">
        <a:spcBef>
          <a:spcPct val="20000"/>
        </a:spcBef>
        <a:buClr>
          <a:srgbClr val="F9A05D"/>
        </a:buClr>
        <a:buFont typeface="Arial" panose="020B0604020202020204" pitchFamily="34" charset="0"/>
        <a:buNone/>
        <a:defRPr sz="2000" kern="1200">
          <a:solidFill>
            <a:schemeClr val="bg1"/>
          </a:solidFill>
          <a:latin typeface="Tahoma" panose="020B0604030504040204" pitchFamily="34" charset="0"/>
          <a:ea typeface="Tahoma" panose="020B0604030504040204" pitchFamily="34" charset="0"/>
          <a:cs typeface="Tahoma" panose="020B0604030504040204" pitchFamily="34" charset="0"/>
        </a:defRPr>
      </a:lvl2pPr>
      <a:lvl3pPr marL="914400" indent="0" algn="l" defTabSz="914400" rtl="0" eaLnBrk="1" latinLnBrk="0" hangingPunct="1">
        <a:spcBef>
          <a:spcPct val="20000"/>
        </a:spcBef>
        <a:buClr>
          <a:srgbClr val="3FC2CD"/>
        </a:buClr>
        <a:buFont typeface="Arial" panose="020B0604020202020204" pitchFamily="34" charset="0"/>
        <a:buNone/>
        <a:defRPr sz="1800" kern="1200">
          <a:solidFill>
            <a:schemeClr val="bg1"/>
          </a:solidFill>
          <a:latin typeface="Tahoma" panose="020B0604030504040204" pitchFamily="34" charset="0"/>
          <a:ea typeface="Tahoma" panose="020B0604030504040204" pitchFamily="34" charset="0"/>
          <a:cs typeface="Tahoma" panose="020B0604030504040204" pitchFamily="34" charset="0"/>
        </a:defRPr>
      </a:lvl3pPr>
      <a:lvl4pPr marL="1371600" indent="0" algn="l" defTabSz="914400" rtl="0" eaLnBrk="1" latinLnBrk="0" hangingPunct="1">
        <a:spcBef>
          <a:spcPct val="20000"/>
        </a:spcBef>
        <a:buClr>
          <a:srgbClr val="F9A05D"/>
        </a:buClr>
        <a:buFont typeface="Arial" panose="020B0604020202020204" pitchFamily="34" charset="0"/>
        <a:buNone/>
        <a:defRPr sz="1600" kern="1200">
          <a:solidFill>
            <a:schemeClr val="bg1"/>
          </a:solidFill>
          <a:latin typeface="Tahoma" panose="020B0604030504040204" pitchFamily="34" charset="0"/>
          <a:ea typeface="Tahoma" panose="020B0604030504040204" pitchFamily="34" charset="0"/>
          <a:cs typeface="Tahoma" panose="020B0604030504040204" pitchFamily="34" charset="0"/>
        </a:defRPr>
      </a:lvl4pPr>
      <a:lvl5pPr marL="1828800" indent="0" algn="l" defTabSz="914400" rtl="0" eaLnBrk="1" latinLnBrk="0" hangingPunct="1">
        <a:spcBef>
          <a:spcPct val="20000"/>
        </a:spcBef>
        <a:buClr>
          <a:srgbClr val="3FC2CD"/>
        </a:buClr>
        <a:buFont typeface="Arial" panose="020B0604020202020204" pitchFamily="34" charset="0"/>
        <a:buNone/>
        <a:defRPr sz="1600" kern="1200">
          <a:solidFill>
            <a:schemeClr val="bg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5AAA8-F5FC-4DC0-A996-2E40087D39BD}" type="slidenum">
              <a:rPr lang="en-US" smtClean="0"/>
              <a:t>‹#›</a:t>
            </a:fld>
            <a:endParaRPr lang="en-US"/>
          </a:p>
        </p:txBody>
      </p:sp>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t="37222" b="1"/>
          <a:stretch/>
        </p:blipFill>
        <p:spPr>
          <a:xfrm>
            <a:off x="0" y="2552700"/>
            <a:ext cx="9144000" cy="4305300"/>
          </a:xfrm>
          <a:prstGeom prst="rect">
            <a:avLst/>
          </a:prstGeom>
        </p:spPr>
      </p:pic>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endParaRPr lang="en-US" dirty="0" smtClean="0"/>
          </a:p>
          <a:p>
            <a:pPr lvl="0"/>
            <a:endParaRPr lang="en-US" dirty="0" smtClean="0"/>
          </a:p>
          <a:p>
            <a:pPr lvl="0"/>
            <a:r>
              <a:rPr lang="en-US" dirty="0" smtClean="0"/>
              <a:t>Section Divider</a:t>
            </a:r>
          </a:p>
          <a:p>
            <a:pPr lvl="0"/>
            <a:r>
              <a:rPr lang="en-US" dirty="0" smtClean="0"/>
              <a:t>Second level</a:t>
            </a:r>
          </a:p>
        </p:txBody>
      </p:sp>
      <p:sp>
        <p:nvSpPr>
          <p:cNvPr id="9" name="Slide Number Placeholder 5"/>
          <p:cNvSpPr txBox="1">
            <a:spLocks/>
          </p:cNvSpPr>
          <p:nvPr/>
        </p:nvSpPr>
        <p:spPr>
          <a:xfrm>
            <a:off x="457200" y="6543675"/>
            <a:ext cx="381000" cy="316230"/>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fld id="{5A85438A-1856-A74E-9C66-818731B5FE07}" type="slidenum">
              <a:rPr lang="en-US" smtClean="0">
                <a:solidFill>
                  <a:schemeClr val="tx1">
                    <a:lumMod val="75000"/>
                    <a:lumOff val="25000"/>
                  </a:schemeClr>
                </a:solidFill>
              </a:rPr>
              <a:pPr defTabSz="457200"/>
              <a:t>‹#›</a:t>
            </a:fld>
            <a:endParaRPr lang="en-US" dirty="0">
              <a:solidFill>
                <a:schemeClr val="tx1">
                  <a:lumMod val="75000"/>
                  <a:lumOff val="25000"/>
                </a:schemeClr>
              </a:solidFill>
            </a:endParaRPr>
          </a:p>
        </p:txBody>
      </p:sp>
    </p:spTree>
    <p:extLst>
      <p:ext uri="{BB962C8B-B14F-4D97-AF65-F5344CB8AC3E}">
        <p14:creationId xmlns:p14="http://schemas.microsoft.com/office/powerpoint/2010/main" val="554934059"/>
      </p:ext>
    </p:extLst>
  </p:cSld>
  <p:clrMap bg1="lt1" tx1="dk1" bg2="lt2" tx2="dk2" accent1="accent1" accent2="accent2" accent3="accent3" accent4="accent4" accent5="accent5" accent6="accent6" hlink="hlink" folHlink="folHlink"/>
  <p:sldLayoutIdLst>
    <p:sldLayoutId id="2147483744" r:id="rId1"/>
    <p:sldLayoutId id="2147483748" r:id="rId2"/>
  </p:sldLayoutIdLst>
  <p:timing>
    <p:tnLst>
      <p:par>
        <p:cTn id="1" dur="indefinite" restart="never" nodeType="tmRoot"/>
      </p:par>
    </p:tnLst>
  </p:timing>
  <p:hf hdr="0" ftr="0" dt="0"/>
  <p:txStyles>
    <p:titleStyle>
      <a:lvl1pPr algn="l" defTabSz="914400" rtl="0" eaLnBrk="1" latinLnBrk="0" hangingPunct="1">
        <a:spcBef>
          <a:spcPct val="0"/>
        </a:spcBef>
        <a:buNone/>
        <a:defRPr sz="3200" kern="1200">
          <a:solidFill>
            <a:schemeClr val="bg1"/>
          </a:solidFill>
          <a:latin typeface="Tahoma" panose="020B0604030504040204" pitchFamily="34" charset="0"/>
          <a:ea typeface="Tahoma" panose="020B0604030504040204" pitchFamily="34" charset="0"/>
          <a:cs typeface="Tahoma" panose="020B0604030504040204" pitchFamily="34" charset="0"/>
        </a:defRPr>
      </a:lvl1pPr>
    </p:titleStyle>
    <p:bodyStyle>
      <a:lvl1pPr marL="0" indent="0" algn="l" defTabSz="914400" rtl="0" eaLnBrk="1" latinLnBrk="0" hangingPunct="1">
        <a:spcBef>
          <a:spcPct val="20000"/>
        </a:spcBef>
        <a:buClr>
          <a:srgbClr val="3FC2CD"/>
        </a:buClr>
        <a:buFont typeface="Arial" panose="020B0604020202020204" pitchFamily="34" charset="0"/>
        <a:buNone/>
        <a:defRPr sz="2400" kern="12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lgn="l" defTabSz="914400" rtl="0" eaLnBrk="1" latinLnBrk="0" hangingPunct="1">
        <a:spcBef>
          <a:spcPct val="20000"/>
        </a:spcBef>
        <a:buClr>
          <a:srgbClr val="F9A05D"/>
        </a:buClr>
        <a:buFont typeface="Arial" panose="020B0604020202020204" pitchFamily="34" charset="0"/>
        <a:buNone/>
        <a:defRPr sz="2000" kern="1200">
          <a:solidFill>
            <a:schemeClr val="bg1"/>
          </a:solidFill>
          <a:latin typeface="Tahoma" panose="020B0604030504040204" pitchFamily="34" charset="0"/>
          <a:ea typeface="Tahoma" panose="020B0604030504040204" pitchFamily="34" charset="0"/>
          <a:cs typeface="Tahoma" panose="020B0604030504040204" pitchFamily="34" charset="0"/>
        </a:defRPr>
      </a:lvl2pPr>
      <a:lvl3pPr marL="914400" indent="0" algn="l" defTabSz="914400" rtl="0" eaLnBrk="1" latinLnBrk="0" hangingPunct="1">
        <a:spcBef>
          <a:spcPct val="20000"/>
        </a:spcBef>
        <a:buClr>
          <a:srgbClr val="3FC2CD"/>
        </a:buClr>
        <a:buFont typeface="Arial" panose="020B0604020202020204" pitchFamily="34" charset="0"/>
        <a:buNone/>
        <a:defRPr sz="1800" kern="1200">
          <a:solidFill>
            <a:schemeClr val="bg1"/>
          </a:solidFill>
          <a:latin typeface="Tahoma" panose="020B0604030504040204" pitchFamily="34" charset="0"/>
          <a:ea typeface="Tahoma" panose="020B0604030504040204" pitchFamily="34" charset="0"/>
          <a:cs typeface="Tahoma" panose="020B0604030504040204" pitchFamily="34" charset="0"/>
        </a:defRPr>
      </a:lvl3pPr>
      <a:lvl4pPr marL="1371600" indent="0" algn="l" defTabSz="914400" rtl="0" eaLnBrk="1" latinLnBrk="0" hangingPunct="1">
        <a:spcBef>
          <a:spcPct val="20000"/>
        </a:spcBef>
        <a:buClr>
          <a:srgbClr val="F9A05D"/>
        </a:buClr>
        <a:buFont typeface="Arial" panose="020B0604020202020204" pitchFamily="34" charset="0"/>
        <a:buNone/>
        <a:defRPr sz="1600" kern="1200">
          <a:solidFill>
            <a:schemeClr val="bg1"/>
          </a:solidFill>
          <a:latin typeface="Tahoma" panose="020B0604030504040204" pitchFamily="34" charset="0"/>
          <a:ea typeface="Tahoma" panose="020B0604030504040204" pitchFamily="34" charset="0"/>
          <a:cs typeface="Tahoma" panose="020B0604030504040204" pitchFamily="34" charset="0"/>
        </a:defRPr>
      </a:lvl4pPr>
      <a:lvl5pPr marL="1828800" indent="0" algn="l" defTabSz="914400" rtl="0" eaLnBrk="1" latinLnBrk="0" hangingPunct="1">
        <a:spcBef>
          <a:spcPct val="20000"/>
        </a:spcBef>
        <a:buClr>
          <a:srgbClr val="3FC2CD"/>
        </a:buClr>
        <a:buFont typeface="Arial" panose="020B0604020202020204" pitchFamily="34" charset="0"/>
        <a:buNone/>
        <a:defRPr sz="1600" kern="1200">
          <a:solidFill>
            <a:schemeClr val="bg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5AAA8-F5FC-4DC0-A996-2E40087D39BD}" type="slidenum">
              <a:rPr lang="en-US" smtClean="0">
                <a:solidFill>
                  <a:prstClr val="black">
                    <a:tint val="75000"/>
                  </a:prstClr>
                </a:solidFill>
              </a:rPr>
              <a:pPr/>
              <a:t>‹#›</a:t>
            </a:fld>
            <a:endParaRPr lang="en-US">
              <a:solidFill>
                <a:prstClr val="black">
                  <a:tint val="75000"/>
                </a:prstClr>
              </a:solidFill>
            </a:endParaRPr>
          </a:p>
        </p:txBody>
      </p:sp>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t="37222" b="1"/>
          <a:stretch/>
        </p:blipFill>
        <p:spPr>
          <a:xfrm>
            <a:off x="0" y="2552700"/>
            <a:ext cx="9144000" cy="4305300"/>
          </a:xfrm>
          <a:prstGeom prst="rect">
            <a:avLst/>
          </a:prstGeom>
        </p:spPr>
      </p:pic>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endParaRPr lang="en-US" dirty="0" smtClean="0"/>
          </a:p>
          <a:p>
            <a:pPr lvl="0"/>
            <a:endParaRPr lang="en-US" dirty="0" smtClean="0"/>
          </a:p>
          <a:p>
            <a:pPr lvl="0"/>
            <a:r>
              <a:rPr lang="en-US" dirty="0" smtClean="0"/>
              <a:t>Section Divider</a:t>
            </a:r>
          </a:p>
          <a:p>
            <a:pPr lvl="0"/>
            <a:r>
              <a:rPr lang="en-US" dirty="0" smtClean="0"/>
              <a:t>Second level</a:t>
            </a:r>
          </a:p>
        </p:txBody>
      </p:sp>
      <p:sp>
        <p:nvSpPr>
          <p:cNvPr id="9" name="Slide Number Placeholder 5"/>
          <p:cNvSpPr txBox="1">
            <a:spLocks/>
          </p:cNvSpPr>
          <p:nvPr/>
        </p:nvSpPr>
        <p:spPr>
          <a:xfrm>
            <a:off x="457200" y="6543675"/>
            <a:ext cx="381000" cy="316230"/>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fld id="{5A85438A-1856-A74E-9C66-818731B5FE07}" type="slidenum">
              <a:rPr lang="en-US" smtClean="0">
                <a:solidFill>
                  <a:prstClr val="black">
                    <a:lumMod val="75000"/>
                    <a:lumOff val="25000"/>
                  </a:prstClr>
                </a:solidFill>
              </a:rPr>
              <a:pPr defTabSz="457200"/>
              <a:t>‹#›</a:t>
            </a:fld>
            <a:endParaRPr lang="en-US" dirty="0">
              <a:solidFill>
                <a:prstClr val="black">
                  <a:lumMod val="75000"/>
                  <a:lumOff val="25000"/>
                </a:prstClr>
              </a:solidFill>
            </a:endParaRPr>
          </a:p>
        </p:txBody>
      </p:sp>
    </p:spTree>
    <p:extLst>
      <p:ext uri="{BB962C8B-B14F-4D97-AF65-F5344CB8AC3E}">
        <p14:creationId xmlns:p14="http://schemas.microsoft.com/office/powerpoint/2010/main" val="187188727"/>
      </p:ext>
    </p:extLst>
  </p:cSld>
  <p:clrMap bg1="lt1" tx1="dk1" bg2="lt2" tx2="dk2" accent1="accent1" accent2="accent2" accent3="accent3" accent4="accent4" accent5="accent5" accent6="accent6" hlink="hlink" folHlink="folHlink"/>
  <p:sldLayoutIdLst>
    <p:sldLayoutId id="2147483897" r:id="rId1"/>
    <p:sldLayoutId id="2147483898" r:id="rId2"/>
  </p:sldLayoutIdLst>
  <p:timing>
    <p:tnLst>
      <p:par>
        <p:cTn id="1" dur="indefinite" restart="never" nodeType="tmRoot"/>
      </p:par>
    </p:tnLst>
  </p:timing>
  <p:hf hdr="0" ftr="0" dt="0"/>
  <p:txStyles>
    <p:titleStyle>
      <a:lvl1pPr algn="l" defTabSz="914400" rtl="0" eaLnBrk="1" latinLnBrk="0" hangingPunct="1">
        <a:spcBef>
          <a:spcPct val="0"/>
        </a:spcBef>
        <a:buNone/>
        <a:defRPr sz="3200" kern="1200">
          <a:solidFill>
            <a:schemeClr val="bg1"/>
          </a:solidFill>
          <a:latin typeface="Tahoma" panose="020B0604030504040204" pitchFamily="34" charset="0"/>
          <a:ea typeface="Tahoma" panose="020B0604030504040204" pitchFamily="34" charset="0"/>
          <a:cs typeface="Tahoma" panose="020B0604030504040204" pitchFamily="34" charset="0"/>
        </a:defRPr>
      </a:lvl1pPr>
    </p:titleStyle>
    <p:bodyStyle>
      <a:lvl1pPr marL="0" indent="0" algn="l" defTabSz="914400" rtl="0" eaLnBrk="1" latinLnBrk="0" hangingPunct="1">
        <a:spcBef>
          <a:spcPct val="20000"/>
        </a:spcBef>
        <a:buClr>
          <a:srgbClr val="3FC2CD"/>
        </a:buClr>
        <a:buFont typeface="Arial" panose="020B0604020202020204" pitchFamily="34" charset="0"/>
        <a:buNone/>
        <a:defRPr sz="2400" kern="12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lgn="l" defTabSz="914400" rtl="0" eaLnBrk="1" latinLnBrk="0" hangingPunct="1">
        <a:spcBef>
          <a:spcPct val="20000"/>
        </a:spcBef>
        <a:buClr>
          <a:srgbClr val="F9A05D"/>
        </a:buClr>
        <a:buFont typeface="Arial" panose="020B0604020202020204" pitchFamily="34" charset="0"/>
        <a:buNone/>
        <a:defRPr sz="2000" kern="1200">
          <a:solidFill>
            <a:schemeClr val="bg1"/>
          </a:solidFill>
          <a:latin typeface="Tahoma" panose="020B0604030504040204" pitchFamily="34" charset="0"/>
          <a:ea typeface="Tahoma" panose="020B0604030504040204" pitchFamily="34" charset="0"/>
          <a:cs typeface="Tahoma" panose="020B0604030504040204" pitchFamily="34" charset="0"/>
        </a:defRPr>
      </a:lvl2pPr>
      <a:lvl3pPr marL="914400" indent="0" algn="l" defTabSz="914400" rtl="0" eaLnBrk="1" latinLnBrk="0" hangingPunct="1">
        <a:spcBef>
          <a:spcPct val="20000"/>
        </a:spcBef>
        <a:buClr>
          <a:srgbClr val="3FC2CD"/>
        </a:buClr>
        <a:buFont typeface="Arial" panose="020B0604020202020204" pitchFamily="34" charset="0"/>
        <a:buNone/>
        <a:defRPr sz="1800" kern="1200">
          <a:solidFill>
            <a:schemeClr val="bg1"/>
          </a:solidFill>
          <a:latin typeface="Tahoma" panose="020B0604030504040204" pitchFamily="34" charset="0"/>
          <a:ea typeface="Tahoma" panose="020B0604030504040204" pitchFamily="34" charset="0"/>
          <a:cs typeface="Tahoma" panose="020B0604030504040204" pitchFamily="34" charset="0"/>
        </a:defRPr>
      </a:lvl3pPr>
      <a:lvl4pPr marL="1371600" indent="0" algn="l" defTabSz="914400" rtl="0" eaLnBrk="1" latinLnBrk="0" hangingPunct="1">
        <a:spcBef>
          <a:spcPct val="20000"/>
        </a:spcBef>
        <a:buClr>
          <a:srgbClr val="F9A05D"/>
        </a:buClr>
        <a:buFont typeface="Arial" panose="020B0604020202020204" pitchFamily="34" charset="0"/>
        <a:buNone/>
        <a:defRPr sz="1600" kern="1200">
          <a:solidFill>
            <a:schemeClr val="bg1"/>
          </a:solidFill>
          <a:latin typeface="Tahoma" panose="020B0604030504040204" pitchFamily="34" charset="0"/>
          <a:ea typeface="Tahoma" panose="020B0604030504040204" pitchFamily="34" charset="0"/>
          <a:cs typeface="Tahoma" panose="020B0604030504040204" pitchFamily="34" charset="0"/>
        </a:defRPr>
      </a:lvl4pPr>
      <a:lvl5pPr marL="1828800" indent="0" algn="l" defTabSz="914400" rtl="0" eaLnBrk="1" latinLnBrk="0" hangingPunct="1">
        <a:spcBef>
          <a:spcPct val="20000"/>
        </a:spcBef>
        <a:buClr>
          <a:srgbClr val="3FC2CD"/>
        </a:buClr>
        <a:buFont typeface="Arial" panose="020B0604020202020204" pitchFamily="34" charset="0"/>
        <a:buNone/>
        <a:defRPr sz="1600" kern="1200">
          <a:solidFill>
            <a:schemeClr val="bg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5AAA8-F5FC-4DC0-A996-2E40087D39BD}" type="slidenum">
              <a:rPr lang="en-US" smtClean="0">
                <a:solidFill>
                  <a:prstClr val="black">
                    <a:tint val="75000"/>
                  </a:prstClr>
                </a:solidFill>
              </a:rPr>
              <a:pPr/>
              <a:t>‹#›</a:t>
            </a:fld>
            <a:endParaRPr lang="en-US">
              <a:solidFill>
                <a:prstClr val="black">
                  <a:tint val="75000"/>
                </a:prstClr>
              </a:solidFill>
            </a:endParaRPr>
          </a:p>
        </p:txBody>
      </p:sp>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t="37222" b="1"/>
          <a:stretch/>
        </p:blipFill>
        <p:spPr>
          <a:xfrm>
            <a:off x="0" y="2552700"/>
            <a:ext cx="9144000" cy="4305300"/>
          </a:xfrm>
          <a:prstGeom prst="rect">
            <a:avLst/>
          </a:prstGeom>
        </p:spPr>
      </p:pic>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endParaRPr lang="en-US" dirty="0" smtClean="0"/>
          </a:p>
          <a:p>
            <a:pPr lvl="0"/>
            <a:endParaRPr lang="en-US" dirty="0" smtClean="0"/>
          </a:p>
          <a:p>
            <a:pPr lvl="0"/>
            <a:r>
              <a:rPr lang="en-US" dirty="0" smtClean="0"/>
              <a:t>Section Divider</a:t>
            </a:r>
          </a:p>
          <a:p>
            <a:pPr lvl="0"/>
            <a:r>
              <a:rPr lang="en-US" dirty="0" smtClean="0"/>
              <a:t>Second level</a:t>
            </a:r>
          </a:p>
        </p:txBody>
      </p:sp>
      <p:sp>
        <p:nvSpPr>
          <p:cNvPr id="9" name="Slide Number Placeholder 5"/>
          <p:cNvSpPr txBox="1">
            <a:spLocks/>
          </p:cNvSpPr>
          <p:nvPr/>
        </p:nvSpPr>
        <p:spPr>
          <a:xfrm>
            <a:off x="457200" y="6543675"/>
            <a:ext cx="381000" cy="316230"/>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fld id="{5A85438A-1856-A74E-9C66-818731B5FE07}" type="slidenum">
              <a:rPr lang="en-US" smtClean="0">
                <a:solidFill>
                  <a:prstClr val="black">
                    <a:lumMod val="75000"/>
                    <a:lumOff val="25000"/>
                  </a:prstClr>
                </a:solidFill>
              </a:rPr>
              <a:pPr defTabSz="457200"/>
              <a:t>‹#›</a:t>
            </a:fld>
            <a:endParaRPr lang="en-US" dirty="0">
              <a:solidFill>
                <a:prstClr val="black">
                  <a:lumMod val="75000"/>
                  <a:lumOff val="25000"/>
                </a:prstClr>
              </a:solidFill>
            </a:endParaRPr>
          </a:p>
        </p:txBody>
      </p:sp>
    </p:spTree>
    <p:extLst>
      <p:ext uri="{BB962C8B-B14F-4D97-AF65-F5344CB8AC3E}">
        <p14:creationId xmlns:p14="http://schemas.microsoft.com/office/powerpoint/2010/main" val="2063045508"/>
      </p:ext>
    </p:extLst>
  </p:cSld>
  <p:clrMap bg1="lt1" tx1="dk1" bg2="lt2" tx2="dk2" accent1="accent1" accent2="accent2" accent3="accent3" accent4="accent4" accent5="accent5" accent6="accent6" hlink="hlink" folHlink="folHlink"/>
  <p:sldLayoutIdLst>
    <p:sldLayoutId id="2147483900" r:id="rId1"/>
    <p:sldLayoutId id="2147483901" r:id="rId2"/>
  </p:sldLayoutIdLst>
  <p:timing>
    <p:tnLst>
      <p:par>
        <p:cTn id="1" dur="indefinite" restart="never" nodeType="tmRoot"/>
      </p:par>
    </p:tnLst>
  </p:timing>
  <p:hf hdr="0" ftr="0" dt="0"/>
  <p:txStyles>
    <p:titleStyle>
      <a:lvl1pPr algn="l" defTabSz="914400" rtl="0" eaLnBrk="1" latinLnBrk="0" hangingPunct="1">
        <a:spcBef>
          <a:spcPct val="0"/>
        </a:spcBef>
        <a:buNone/>
        <a:defRPr sz="3200" kern="1200">
          <a:solidFill>
            <a:schemeClr val="bg1"/>
          </a:solidFill>
          <a:latin typeface="Tahoma" panose="020B0604030504040204" pitchFamily="34" charset="0"/>
          <a:ea typeface="Tahoma" panose="020B0604030504040204" pitchFamily="34" charset="0"/>
          <a:cs typeface="Tahoma" panose="020B0604030504040204" pitchFamily="34" charset="0"/>
        </a:defRPr>
      </a:lvl1pPr>
    </p:titleStyle>
    <p:bodyStyle>
      <a:lvl1pPr marL="0" indent="0" algn="l" defTabSz="914400" rtl="0" eaLnBrk="1" latinLnBrk="0" hangingPunct="1">
        <a:spcBef>
          <a:spcPct val="20000"/>
        </a:spcBef>
        <a:buClr>
          <a:srgbClr val="3FC2CD"/>
        </a:buClr>
        <a:buFont typeface="Arial" panose="020B0604020202020204" pitchFamily="34" charset="0"/>
        <a:buNone/>
        <a:defRPr sz="2400" kern="12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lgn="l" defTabSz="914400" rtl="0" eaLnBrk="1" latinLnBrk="0" hangingPunct="1">
        <a:spcBef>
          <a:spcPct val="20000"/>
        </a:spcBef>
        <a:buClr>
          <a:srgbClr val="F9A05D"/>
        </a:buClr>
        <a:buFont typeface="Arial" panose="020B0604020202020204" pitchFamily="34" charset="0"/>
        <a:buNone/>
        <a:defRPr sz="2000" kern="1200">
          <a:solidFill>
            <a:schemeClr val="bg1"/>
          </a:solidFill>
          <a:latin typeface="Tahoma" panose="020B0604030504040204" pitchFamily="34" charset="0"/>
          <a:ea typeface="Tahoma" panose="020B0604030504040204" pitchFamily="34" charset="0"/>
          <a:cs typeface="Tahoma" panose="020B0604030504040204" pitchFamily="34" charset="0"/>
        </a:defRPr>
      </a:lvl2pPr>
      <a:lvl3pPr marL="914400" indent="0" algn="l" defTabSz="914400" rtl="0" eaLnBrk="1" latinLnBrk="0" hangingPunct="1">
        <a:spcBef>
          <a:spcPct val="20000"/>
        </a:spcBef>
        <a:buClr>
          <a:srgbClr val="3FC2CD"/>
        </a:buClr>
        <a:buFont typeface="Arial" panose="020B0604020202020204" pitchFamily="34" charset="0"/>
        <a:buNone/>
        <a:defRPr sz="1800" kern="1200">
          <a:solidFill>
            <a:schemeClr val="bg1"/>
          </a:solidFill>
          <a:latin typeface="Tahoma" panose="020B0604030504040204" pitchFamily="34" charset="0"/>
          <a:ea typeface="Tahoma" panose="020B0604030504040204" pitchFamily="34" charset="0"/>
          <a:cs typeface="Tahoma" panose="020B0604030504040204" pitchFamily="34" charset="0"/>
        </a:defRPr>
      </a:lvl3pPr>
      <a:lvl4pPr marL="1371600" indent="0" algn="l" defTabSz="914400" rtl="0" eaLnBrk="1" latinLnBrk="0" hangingPunct="1">
        <a:spcBef>
          <a:spcPct val="20000"/>
        </a:spcBef>
        <a:buClr>
          <a:srgbClr val="F9A05D"/>
        </a:buClr>
        <a:buFont typeface="Arial" panose="020B0604020202020204" pitchFamily="34" charset="0"/>
        <a:buNone/>
        <a:defRPr sz="1600" kern="1200">
          <a:solidFill>
            <a:schemeClr val="bg1"/>
          </a:solidFill>
          <a:latin typeface="Tahoma" panose="020B0604030504040204" pitchFamily="34" charset="0"/>
          <a:ea typeface="Tahoma" panose="020B0604030504040204" pitchFamily="34" charset="0"/>
          <a:cs typeface="Tahoma" panose="020B0604030504040204" pitchFamily="34" charset="0"/>
        </a:defRPr>
      </a:lvl4pPr>
      <a:lvl5pPr marL="1828800" indent="0" algn="l" defTabSz="914400" rtl="0" eaLnBrk="1" latinLnBrk="0" hangingPunct="1">
        <a:spcBef>
          <a:spcPct val="20000"/>
        </a:spcBef>
        <a:buClr>
          <a:srgbClr val="3FC2CD"/>
        </a:buClr>
        <a:buFont typeface="Arial" panose="020B0604020202020204" pitchFamily="34" charset="0"/>
        <a:buNone/>
        <a:defRPr sz="1600" kern="1200">
          <a:solidFill>
            <a:schemeClr val="bg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9" cstate="print">
            <a:extLst>
              <a:ext uri="{28A0092B-C50C-407E-A947-70E740481C1C}">
                <a14:useLocalDpi xmlns:a14="http://schemas.microsoft.com/office/drawing/2010/main" val="0"/>
              </a:ext>
            </a:extLst>
          </a:blip>
          <a:srcRect t="95000"/>
          <a:stretch/>
        </p:blipFill>
        <p:spPr>
          <a:xfrm>
            <a:off x="0" y="6515100"/>
            <a:ext cx="9144000" cy="342900"/>
          </a:xfrm>
          <a:prstGeom prst="rect">
            <a:avLst/>
          </a:prstGeom>
        </p:spPr>
      </p:pic>
      <p:sp>
        <p:nvSpPr>
          <p:cNvPr id="2" name="Title Placeholder 1"/>
          <p:cNvSpPr>
            <a:spLocks noGrp="1"/>
          </p:cNvSpPr>
          <p:nvPr>
            <p:ph type="title"/>
          </p:nvPr>
        </p:nvSpPr>
        <p:spPr>
          <a:xfrm>
            <a:off x="457200" y="274638"/>
            <a:ext cx="8229600" cy="868362"/>
          </a:xfrm>
          <a:prstGeom prst="rect">
            <a:avLst/>
          </a:prstGeom>
        </p:spPr>
        <p:txBody>
          <a:bodyPr vert="horz" lIns="91440" tIns="45720" rIns="91440" bIns="45720" rtlCol="0" anchor="ctr">
            <a:normAutofit/>
          </a:bodyPr>
          <a:lstStyle/>
          <a:p>
            <a:r>
              <a:rPr lang="en-US" dirty="0" smtClean="0"/>
              <a:t>Content – Report format (Smaller font)</a:t>
            </a:r>
            <a:endParaRPr lang="en-US" dirty="0"/>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533400" y="6524625"/>
            <a:ext cx="457200" cy="304800"/>
          </a:xfrm>
          <a:prstGeom prst="rect">
            <a:avLst/>
          </a:prstGeom>
        </p:spPr>
        <p:txBody>
          <a:bodyPr vert="horz" lIns="91440" tIns="45720" rIns="91440" bIns="45720" rtlCol="0" anchor="ctr"/>
          <a:lstStyle>
            <a:lvl1pPr algn="l">
              <a:defRPr sz="1100">
                <a:solidFill>
                  <a:schemeClr val="bg1"/>
                </a:solidFill>
                <a:latin typeface="Arial" panose="020B0604020202020204" pitchFamily="34" charset="0"/>
                <a:cs typeface="Arial" panose="020B0604020202020204" pitchFamily="34" charset="0"/>
              </a:defRPr>
            </a:lvl1pPr>
          </a:lstStyle>
          <a:p>
            <a:fld id="{B3FBE4DB-7FE5-4D62-B4FB-07F4F9B89D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242818577"/>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Lst>
  <p:timing>
    <p:tnLst>
      <p:par>
        <p:cTn id="1" dur="indefinite" restart="never" nodeType="tmRoot"/>
      </p:par>
    </p:tnLst>
  </p:timing>
  <p:hf hdr="0" ftr="0" dt="0"/>
  <p:txStyles>
    <p:titleStyle>
      <a:lvl1pPr algn="l" defTabSz="914400" rtl="0" eaLnBrk="1" latinLnBrk="0" hangingPunct="1">
        <a:spcBef>
          <a:spcPct val="0"/>
        </a:spcBef>
        <a:buNone/>
        <a:defRPr sz="2800" kern="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spcBef>
          <a:spcPct val="20000"/>
        </a:spcBef>
        <a:buClr>
          <a:srgbClr val="3FC2CD"/>
        </a:buClr>
        <a:buFont typeface="Arial" panose="020B0604020202020204" pitchFamily="34" charset="0"/>
        <a:buChar char="•"/>
        <a:defRPr sz="18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spcBef>
          <a:spcPct val="20000"/>
        </a:spcBef>
        <a:buClr>
          <a:srgbClr val="F9A05D"/>
        </a:buClr>
        <a:buFont typeface="Arial" panose="020B0604020202020204" pitchFamily="34" charset="0"/>
        <a:buChar char="–"/>
        <a:defRPr sz="16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Clr>
          <a:srgbClr val="3FC2CD"/>
        </a:buClr>
        <a:buFont typeface="Arial" panose="020B0604020202020204" pitchFamily="34" charset="0"/>
        <a:buChar char="•"/>
        <a:defRPr sz="14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Clr>
          <a:srgbClr val="F9A05D"/>
        </a:buClr>
        <a:buFont typeface="Arial" panose="020B0604020202020204" pitchFamily="34" charset="0"/>
        <a:buChar char="–"/>
        <a:defRPr sz="12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Clr>
          <a:srgbClr val="3FC2CD"/>
        </a:buClr>
        <a:buFont typeface="Arial" panose="020B0604020202020204" pitchFamily="34" charset="0"/>
        <a:buChar char="•"/>
        <a:defRPr sz="12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5AAA8-F5FC-4DC0-A996-2E40087D39BD}" type="slidenum">
              <a:rPr lang="en-US" smtClean="0">
                <a:solidFill>
                  <a:prstClr val="black">
                    <a:tint val="75000"/>
                  </a:prstClr>
                </a:solidFill>
              </a:rPr>
              <a:pPr/>
              <a:t>‹#›</a:t>
            </a:fld>
            <a:endParaRPr lang="en-US">
              <a:solidFill>
                <a:prstClr val="black">
                  <a:tint val="75000"/>
                </a:prstClr>
              </a:solidFill>
            </a:endParaRPr>
          </a:p>
        </p:txBody>
      </p:sp>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t="37222" b="1"/>
          <a:stretch/>
        </p:blipFill>
        <p:spPr>
          <a:xfrm>
            <a:off x="0" y="2552700"/>
            <a:ext cx="9144000" cy="4305300"/>
          </a:xfrm>
          <a:prstGeom prst="rect">
            <a:avLst/>
          </a:prstGeom>
        </p:spPr>
      </p:pic>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endParaRPr lang="en-US" dirty="0" smtClean="0"/>
          </a:p>
          <a:p>
            <a:pPr lvl="0"/>
            <a:endParaRPr lang="en-US" dirty="0" smtClean="0"/>
          </a:p>
          <a:p>
            <a:pPr lvl="0"/>
            <a:r>
              <a:rPr lang="en-US" dirty="0" smtClean="0"/>
              <a:t>Section Divider</a:t>
            </a:r>
          </a:p>
          <a:p>
            <a:pPr lvl="0"/>
            <a:r>
              <a:rPr lang="en-US" dirty="0" smtClean="0"/>
              <a:t>Second level</a:t>
            </a:r>
          </a:p>
        </p:txBody>
      </p:sp>
      <p:sp>
        <p:nvSpPr>
          <p:cNvPr id="9" name="Slide Number Placeholder 5"/>
          <p:cNvSpPr txBox="1">
            <a:spLocks/>
          </p:cNvSpPr>
          <p:nvPr/>
        </p:nvSpPr>
        <p:spPr>
          <a:xfrm>
            <a:off x="457200" y="6543675"/>
            <a:ext cx="381000" cy="316230"/>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fld id="{5A85438A-1856-A74E-9C66-818731B5FE07}" type="slidenum">
              <a:rPr lang="en-US" smtClean="0">
                <a:solidFill>
                  <a:prstClr val="black">
                    <a:lumMod val="75000"/>
                    <a:lumOff val="25000"/>
                  </a:prstClr>
                </a:solidFill>
              </a:rPr>
              <a:pPr defTabSz="457200"/>
              <a:t>‹#›</a:t>
            </a:fld>
            <a:endParaRPr lang="en-US" dirty="0">
              <a:solidFill>
                <a:prstClr val="black">
                  <a:lumMod val="75000"/>
                  <a:lumOff val="25000"/>
                </a:prstClr>
              </a:solidFill>
            </a:endParaRPr>
          </a:p>
        </p:txBody>
      </p:sp>
    </p:spTree>
    <p:extLst>
      <p:ext uri="{BB962C8B-B14F-4D97-AF65-F5344CB8AC3E}">
        <p14:creationId xmlns:p14="http://schemas.microsoft.com/office/powerpoint/2010/main" val="2026063916"/>
      </p:ext>
    </p:extLst>
  </p:cSld>
  <p:clrMap bg1="lt1" tx1="dk1" bg2="lt2" tx2="dk2" accent1="accent1" accent2="accent2" accent3="accent3" accent4="accent4" accent5="accent5" accent6="accent6" hlink="hlink" folHlink="folHlink"/>
  <p:sldLayoutIdLst>
    <p:sldLayoutId id="2147483911" r:id="rId1"/>
    <p:sldLayoutId id="2147483912" r:id="rId2"/>
  </p:sldLayoutIdLst>
  <p:timing>
    <p:tnLst>
      <p:par>
        <p:cTn id="1" dur="indefinite" restart="never" nodeType="tmRoot"/>
      </p:par>
    </p:tnLst>
  </p:timing>
  <p:hf hdr="0" ftr="0" dt="0"/>
  <p:txStyles>
    <p:titleStyle>
      <a:lvl1pPr algn="l" defTabSz="914400" rtl="0" eaLnBrk="1" latinLnBrk="0" hangingPunct="1">
        <a:spcBef>
          <a:spcPct val="0"/>
        </a:spcBef>
        <a:buNone/>
        <a:defRPr sz="3200" kern="1200">
          <a:solidFill>
            <a:schemeClr val="bg1"/>
          </a:solidFill>
          <a:latin typeface="Tahoma" panose="020B0604030504040204" pitchFamily="34" charset="0"/>
          <a:ea typeface="Tahoma" panose="020B0604030504040204" pitchFamily="34" charset="0"/>
          <a:cs typeface="Tahoma" panose="020B0604030504040204" pitchFamily="34" charset="0"/>
        </a:defRPr>
      </a:lvl1pPr>
    </p:titleStyle>
    <p:bodyStyle>
      <a:lvl1pPr marL="0" indent="0" algn="l" defTabSz="914400" rtl="0" eaLnBrk="1" latinLnBrk="0" hangingPunct="1">
        <a:spcBef>
          <a:spcPct val="20000"/>
        </a:spcBef>
        <a:buClr>
          <a:srgbClr val="3FC2CD"/>
        </a:buClr>
        <a:buFont typeface="Arial" panose="020B0604020202020204" pitchFamily="34" charset="0"/>
        <a:buNone/>
        <a:defRPr sz="2400" kern="12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lgn="l" defTabSz="914400" rtl="0" eaLnBrk="1" latinLnBrk="0" hangingPunct="1">
        <a:spcBef>
          <a:spcPct val="20000"/>
        </a:spcBef>
        <a:buClr>
          <a:srgbClr val="F9A05D"/>
        </a:buClr>
        <a:buFont typeface="Arial" panose="020B0604020202020204" pitchFamily="34" charset="0"/>
        <a:buNone/>
        <a:defRPr sz="2000" kern="1200">
          <a:solidFill>
            <a:schemeClr val="bg1"/>
          </a:solidFill>
          <a:latin typeface="Tahoma" panose="020B0604030504040204" pitchFamily="34" charset="0"/>
          <a:ea typeface="Tahoma" panose="020B0604030504040204" pitchFamily="34" charset="0"/>
          <a:cs typeface="Tahoma" panose="020B0604030504040204" pitchFamily="34" charset="0"/>
        </a:defRPr>
      </a:lvl2pPr>
      <a:lvl3pPr marL="914400" indent="0" algn="l" defTabSz="914400" rtl="0" eaLnBrk="1" latinLnBrk="0" hangingPunct="1">
        <a:spcBef>
          <a:spcPct val="20000"/>
        </a:spcBef>
        <a:buClr>
          <a:srgbClr val="3FC2CD"/>
        </a:buClr>
        <a:buFont typeface="Arial" panose="020B0604020202020204" pitchFamily="34" charset="0"/>
        <a:buNone/>
        <a:defRPr sz="1800" kern="1200">
          <a:solidFill>
            <a:schemeClr val="bg1"/>
          </a:solidFill>
          <a:latin typeface="Tahoma" panose="020B0604030504040204" pitchFamily="34" charset="0"/>
          <a:ea typeface="Tahoma" panose="020B0604030504040204" pitchFamily="34" charset="0"/>
          <a:cs typeface="Tahoma" panose="020B0604030504040204" pitchFamily="34" charset="0"/>
        </a:defRPr>
      </a:lvl3pPr>
      <a:lvl4pPr marL="1371600" indent="0" algn="l" defTabSz="914400" rtl="0" eaLnBrk="1" latinLnBrk="0" hangingPunct="1">
        <a:spcBef>
          <a:spcPct val="20000"/>
        </a:spcBef>
        <a:buClr>
          <a:srgbClr val="F9A05D"/>
        </a:buClr>
        <a:buFont typeface="Arial" panose="020B0604020202020204" pitchFamily="34" charset="0"/>
        <a:buNone/>
        <a:defRPr sz="1600" kern="1200">
          <a:solidFill>
            <a:schemeClr val="bg1"/>
          </a:solidFill>
          <a:latin typeface="Tahoma" panose="020B0604030504040204" pitchFamily="34" charset="0"/>
          <a:ea typeface="Tahoma" panose="020B0604030504040204" pitchFamily="34" charset="0"/>
          <a:cs typeface="Tahoma" panose="020B0604030504040204" pitchFamily="34" charset="0"/>
        </a:defRPr>
      </a:lvl4pPr>
      <a:lvl5pPr marL="1828800" indent="0" algn="l" defTabSz="914400" rtl="0" eaLnBrk="1" latinLnBrk="0" hangingPunct="1">
        <a:spcBef>
          <a:spcPct val="20000"/>
        </a:spcBef>
        <a:buClr>
          <a:srgbClr val="3FC2CD"/>
        </a:buClr>
        <a:buFont typeface="Arial" panose="020B0604020202020204" pitchFamily="34" charset="0"/>
        <a:buNone/>
        <a:defRPr sz="1600" kern="1200">
          <a:solidFill>
            <a:schemeClr val="bg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8" cstate="print">
            <a:extLst>
              <a:ext uri="{28A0092B-C50C-407E-A947-70E740481C1C}">
                <a14:useLocalDpi xmlns:a14="http://schemas.microsoft.com/office/drawing/2010/main" val="0"/>
              </a:ext>
            </a:extLst>
          </a:blip>
          <a:srcRect t="95000"/>
          <a:stretch/>
        </p:blipFill>
        <p:spPr>
          <a:xfrm>
            <a:off x="0" y="6515100"/>
            <a:ext cx="9144000" cy="3429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Content for Presentation (Larger Font)</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5"/>
          <p:cNvSpPr>
            <a:spLocks noGrp="1"/>
          </p:cNvSpPr>
          <p:nvPr>
            <p:ph type="sldNum" sz="quarter" idx="4"/>
          </p:nvPr>
        </p:nvSpPr>
        <p:spPr>
          <a:xfrm>
            <a:off x="533400" y="6524625"/>
            <a:ext cx="457200" cy="304800"/>
          </a:xfrm>
          <a:prstGeom prst="rect">
            <a:avLst/>
          </a:prstGeom>
        </p:spPr>
        <p:txBody>
          <a:bodyPr/>
          <a:lstStyle>
            <a:lvl1pPr>
              <a:defRPr sz="1100">
                <a:solidFill>
                  <a:schemeClr val="bg1"/>
                </a:solidFill>
              </a:defRPr>
            </a:lvl1pPr>
          </a:lstStyle>
          <a:p>
            <a:fld id="{D642C4DC-0AC9-4B82-AE81-EBA400E5AF44}" type="slidenum">
              <a:rPr lang="en-US" smtClean="0"/>
              <a:pPr/>
              <a:t>‹#›</a:t>
            </a:fld>
            <a:endParaRPr lang="en-US" dirty="0"/>
          </a:p>
        </p:txBody>
      </p:sp>
    </p:spTree>
    <p:extLst>
      <p:ext uri="{BB962C8B-B14F-4D97-AF65-F5344CB8AC3E}">
        <p14:creationId xmlns:p14="http://schemas.microsoft.com/office/powerpoint/2010/main" val="183450434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2" r:id="rId3"/>
    <p:sldLayoutId id="2147483713" r:id="rId4"/>
    <p:sldLayoutId id="2147483714" r:id="rId5"/>
    <p:sldLayoutId id="2147483715" r:id="rId6"/>
  </p:sldLayoutIdLst>
  <p:timing>
    <p:tnLst>
      <p:par>
        <p:cTn id="1" dur="indefinite" restart="never" nodeType="tmRoot"/>
      </p:par>
    </p:tnLst>
  </p:timing>
  <p:hf hdr="0" ftr="0" dt="0"/>
  <p:txStyles>
    <p:titleStyle>
      <a:lvl1pPr algn="l" defTabSz="457200" rtl="0" eaLnBrk="1" latinLnBrk="0" hangingPunct="1">
        <a:spcBef>
          <a:spcPct val="0"/>
        </a:spcBef>
        <a:buNone/>
        <a:defRPr sz="3200" kern="1200" baseline="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457200" rtl="0" eaLnBrk="1" latinLnBrk="0" hangingPunct="1">
        <a:spcBef>
          <a:spcPct val="20000"/>
        </a:spcBef>
        <a:buClr>
          <a:srgbClr val="3FC2CD"/>
        </a:buClr>
        <a:buFont typeface="Arial"/>
        <a:buChar char="•"/>
        <a:defRPr sz="24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457200" rtl="0" eaLnBrk="1" latinLnBrk="0" hangingPunct="1">
        <a:spcBef>
          <a:spcPct val="20000"/>
        </a:spcBef>
        <a:buClr>
          <a:srgbClr val="F9A05D"/>
        </a:buClr>
        <a:buFont typeface="Arial"/>
        <a:buChar char="–"/>
        <a:defRPr sz="20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2pPr>
      <a:lvl3pPr marL="1200150" indent="-285750" algn="l" defTabSz="457200" rtl="0" eaLnBrk="1" latinLnBrk="0" hangingPunct="1">
        <a:spcBef>
          <a:spcPct val="20000"/>
        </a:spcBef>
        <a:buClr>
          <a:srgbClr val="3FC2CD"/>
        </a:buClr>
        <a:buFont typeface="Arial" panose="020B0604020202020204" pitchFamily="34" charset="0"/>
        <a:buChar char="•"/>
        <a:defRPr sz="18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457200" rtl="0" eaLnBrk="1" latinLnBrk="0" hangingPunct="1">
        <a:spcBef>
          <a:spcPct val="20000"/>
        </a:spcBef>
        <a:buClr>
          <a:srgbClr val="F9A05D"/>
        </a:buClr>
        <a:buFont typeface="Arial"/>
        <a:buChar char="–"/>
        <a:defRPr sz="16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457200" rtl="0" eaLnBrk="1" latinLnBrk="0" hangingPunct="1">
        <a:spcBef>
          <a:spcPct val="20000"/>
        </a:spcBef>
        <a:buClr>
          <a:srgbClr val="3FC2CD"/>
        </a:buClr>
        <a:buFont typeface="Arial" panose="020B0604020202020204" pitchFamily="34" charset="0"/>
        <a:buChar char="•"/>
        <a:defRPr sz="16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9" cstate="print">
            <a:extLst>
              <a:ext uri="{28A0092B-C50C-407E-A947-70E740481C1C}">
                <a14:useLocalDpi xmlns:a14="http://schemas.microsoft.com/office/drawing/2010/main" val="0"/>
              </a:ext>
            </a:extLst>
          </a:blip>
          <a:srcRect t="95000"/>
          <a:stretch/>
        </p:blipFill>
        <p:spPr>
          <a:xfrm>
            <a:off x="0" y="6515100"/>
            <a:ext cx="9144000" cy="342900"/>
          </a:xfrm>
          <a:prstGeom prst="rect">
            <a:avLst/>
          </a:prstGeom>
        </p:spPr>
      </p:pic>
      <p:sp>
        <p:nvSpPr>
          <p:cNvPr id="2" name="Title Placeholder 1"/>
          <p:cNvSpPr>
            <a:spLocks noGrp="1"/>
          </p:cNvSpPr>
          <p:nvPr>
            <p:ph type="title"/>
          </p:nvPr>
        </p:nvSpPr>
        <p:spPr>
          <a:xfrm>
            <a:off x="457200" y="274638"/>
            <a:ext cx="8229600" cy="868362"/>
          </a:xfrm>
          <a:prstGeom prst="rect">
            <a:avLst/>
          </a:prstGeom>
        </p:spPr>
        <p:txBody>
          <a:bodyPr vert="horz" lIns="91440" tIns="45720" rIns="91440" bIns="45720" rtlCol="0" anchor="ctr">
            <a:normAutofit/>
          </a:bodyPr>
          <a:lstStyle/>
          <a:p>
            <a:r>
              <a:rPr lang="en-US" dirty="0" smtClean="0"/>
              <a:t>Content – Report format (Smaller font)</a:t>
            </a:r>
            <a:endParaRPr lang="en-US" dirty="0"/>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533400" y="6524625"/>
            <a:ext cx="457200" cy="304800"/>
          </a:xfrm>
          <a:prstGeom prst="rect">
            <a:avLst/>
          </a:prstGeom>
        </p:spPr>
        <p:txBody>
          <a:bodyPr vert="horz" lIns="91440" tIns="45720" rIns="91440" bIns="45720" rtlCol="0" anchor="ctr"/>
          <a:lstStyle>
            <a:lvl1pPr algn="l">
              <a:defRPr sz="1100">
                <a:solidFill>
                  <a:schemeClr val="bg1"/>
                </a:solidFill>
                <a:latin typeface="Arial" panose="020B0604020202020204" pitchFamily="34" charset="0"/>
                <a:cs typeface="Arial" panose="020B0604020202020204" pitchFamily="34" charset="0"/>
              </a:defRPr>
            </a:lvl1pPr>
          </a:lstStyle>
          <a:p>
            <a:fld id="{B3FBE4DB-7FE5-4D62-B4FB-07F4F9B89D56}" type="slidenum">
              <a:rPr lang="en-US" smtClean="0"/>
              <a:t>‹#›</a:t>
            </a:fld>
            <a:endParaRPr lang="en-US" dirty="0"/>
          </a:p>
        </p:txBody>
      </p:sp>
    </p:spTree>
    <p:extLst>
      <p:ext uri="{BB962C8B-B14F-4D97-AF65-F5344CB8AC3E}">
        <p14:creationId xmlns:p14="http://schemas.microsoft.com/office/powerpoint/2010/main" val="2214818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747" r:id="rId6"/>
    <p:sldLayoutId id="2147483759" r:id="rId7"/>
  </p:sldLayoutIdLst>
  <p:timing>
    <p:tnLst>
      <p:par>
        <p:cTn id="1" dur="indefinite" restart="never" nodeType="tmRoot"/>
      </p:par>
    </p:tnLst>
  </p:timing>
  <p:hf hdr="0" ftr="0" dt="0"/>
  <p:txStyles>
    <p:titleStyle>
      <a:lvl1pPr algn="l" defTabSz="914400" rtl="0" eaLnBrk="1" latinLnBrk="0" hangingPunct="1">
        <a:spcBef>
          <a:spcPct val="0"/>
        </a:spcBef>
        <a:buNone/>
        <a:defRPr sz="2800" kern="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spcBef>
          <a:spcPct val="20000"/>
        </a:spcBef>
        <a:buClr>
          <a:srgbClr val="3FC2CD"/>
        </a:buClr>
        <a:buFont typeface="Arial" panose="020B0604020202020204" pitchFamily="34" charset="0"/>
        <a:buChar char="•"/>
        <a:defRPr sz="18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spcBef>
          <a:spcPct val="20000"/>
        </a:spcBef>
        <a:buClr>
          <a:srgbClr val="F9A05D"/>
        </a:buClr>
        <a:buFont typeface="Arial" panose="020B0604020202020204" pitchFamily="34" charset="0"/>
        <a:buChar char="–"/>
        <a:defRPr sz="16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Clr>
          <a:srgbClr val="3FC2CD"/>
        </a:buClr>
        <a:buFont typeface="Arial" panose="020B0604020202020204" pitchFamily="34" charset="0"/>
        <a:buChar char="•"/>
        <a:defRPr sz="14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Clr>
          <a:srgbClr val="F9A05D"/>
        </a:buClr>
        <a:buFont typeface="Arial" panose="020B0604020202020204" pitchFamily="34" charset="0"/>
        <a:buChar char="–"/>
        <a:defRPr sz="12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Clr>
          <a:srgbClr val="3FC2CD"/>
        </a:buClr>
        <a:buFont typeface="Arial" panose="020B0604020202020204" pitchFamily="34" charset="0"/>
        <a:buChar char="•"/>
        <a:defRPr sz="12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5AAA8-F5FC-4DC0-A996-2E40087D39BD}" type="slidenum">
              <a:rPr lang="en-US" smtClean="0">
                <a:solidFill>
                  <a:prstClr val="black">
                    <a:tint val="75000"/>
                  </a:prstClr>
                </a:solidFill>
              </a:rPr>
              <a:pPr/>
              <a:t>‹#›</a:t>
            </a:fld>
            <a:endParaRPr lang="en-US">
              <a:solidFill>
                <a:prstClr val="black">
                  <a:tint val="75000"/>
                </a:prstClr>
              </a:solidFill>
            </a:endParaRPr>
          </a:p>
        </p:txBody>
      </p:sp>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t="37222" b="1"/>
          <a:stretch/>
        </p:blipFill>
        <p:spPr>
          <a:xfrm>
            <a:off x="0" y="2552700"/>
            <a:ext cx="9144000" cy="4305300"/>
          </a:xfrm>
          <a:prstGeom prst="rect">
            <a:avLst/>
          </a:prstGeom>
        </p:spPr>
      </p:pic>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endParaRPr lang="en-US" dirty="0" smtClean="0"/>
          </a:p>
          <a:p>
            <a:pPr lvl="0"/>
            <a:endParaRPr lang="en-US" dirty="0" smtClean="0"/>
          </a:p>
          <a:p>
            <a:pPr lvl="0"/>
            <a:r>
              <a:rPr lang="en-US" dirty="0" smtClean="0"/>
              <a:t>Section Divider</a:t>
            </a:r>
          </a:p>
          <a:p>
            <a:pPr lvl="0"/>
            <a:r>
              <a:rPr lang="en-US" dirty="0" smtClean="0"/>
              <a:t>Second level</a:t>
            </a:r>
          </a:p>
        </p:txBody>
      </p:sp>
      <p:sp>
        <p:nvSpPr>
          <p:cNvPr id="9" name="Slide Number Placeholder 5"/>
          <p:cNvSpPr txBox="1">
            <a:spLocks/>
          </p:cNvSpPr>
          <p:nvPr/>
        </p:nvSpPr>
        <p:spPr>
          <a:xfrm>
            <a:off x="457200" y="6543675"/>
            <a:ext cx="381000" cy="316230"/>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fld id="{5A85438A-1856-A74E-9C66-818731B5FE07}" type="slidenum">
              <a:rPr lang="en-US" smtClean="0">
                <a:solidFill>
                  <a:prstClr val="black">
                    <a:lumMod val="75000"/>
                    <a:lumOff val="25000"/>
                  </a:prstClr>
                </a:solidFill>
              </a:rPr>
              <a:pPr defTabSz="457200"/>
              <a:t>‹#›</a:t>
            </a:fld>
            <a:endParaRPr lang="en-US" dirty="0">
              <a:solidFill>
                <a:prstClr val="black">
                  <a:lumMod val="75000"/>
                  <a:lumOff val="25000"/>
                </a:prstClr>
              </a:solidFill>
            </a:endParaRPr>
          </a:p>
        </p:txBody>
      </p:sp>
    </p:spTree>
    <p:extLst>
      <p:ext uri="{BB962C8B-B14F-4D97-AF65-F5344CB8AC3E}">
        <p14:creationId xmlns:p14="http://schemas.microsoft.com/office/powerpoint/2010/main" val="1621277911"/>
      </p:ext>
    </p:extLst>
  </p:cSld>
  <p:clrMap bg1="lt1" tx1="dk1" bg2="lt2" tx2="dk2" accent1="accent1" accent2="accent2" accent3="accent3" accent4="accent4" accent5="accent5" accent6="accent6" hlink="hlink" folHlink="folHlink"/>
  <p:sldLayoutIdLst>
    <p:sldLayoutId id="2147483751" r:id="rId1"/>
    <p:sldLayoutId id="2147483752" r:id="rId2"/>
  </p:sldLayoutIdLst>
  <p:timing>
    <p:tnLst>
      <p:par>
        <p:cTn id="1" dur="indefinite" restart="never" nodeType="tmRoot"/>
      </p:par>
    </p:tnLst>
  </p:timing>
  <p:hf hdr="0" ftr="0" dt="0"/>
  <p:txStyles>
    <p:titleStyle>
      <a:lvl1pPr algn="l" defTabSz="914400" rtl="0" eaLnBrk="1" latinLnBrk="0" hangingPunct="1">
        <a:spcBef>
          <a:spcPct val="0"/>
        </a:spcBef>
        <a:buNone/>
        <a:defRPr sz="3200" kern="1200">
          <a:solidFill>
            <a:schemeClr val="bg1"/>
          </a:solidFill>
          <a:latin typeface="Tahoma" panose="020B0604030504040204" pitchFamily="34" charset="0"/>
          <a:ea typeface="Tahoma" panose="020B0604030504040204" pitchFamily="34" charset="0"/>
          <a:cs typeface="Tahoma" panose="020B0604030504040204" pitchFamily="34" charset="0"/>
        </a:defRPr>
      </a:lvl1pPr>
    </p:titleStyle>
    <p:bodyStyle>
      <a:lvl1pPr marL="0" indent="0" algn="l" defTabSz="914400" rtl="0" eaLnBrk="1" latinLnBrk="0" hangingPunct="1">
        <a:spcBef>
          <a:spcPct val="20000"/>
        </a:spcBef>
        <a:buClr>
          <a:srgbClr val="3FC2CD"/>
        </a:buClr>
        <a:buFont typeface="Arial" panose="020B0604020202020204" pitchFamily="34" charset="0"/>
        <a:buNone/>
        <a:defRPr sz="2400" kern="12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lgn="l" defTabSz="914400" rtl="0" eaLnBrk="1" latinLnBrk="0" hangingPunct="1">
        <a:spcBef>
          <a:spcPct val="20000"/>
        </a:spcBef>
        <a:buClr>
          <a:srgbClr val="F9A05D"/>
        </a:buClr>
        <a:buFont typeface="Arial" panose="020B0604020202020204" pitchFamily="34" charset="0"/>
        <a:buNone/>
        <a:defRPr sz="2000" kern="1200">
          <a:solidFill>
            <a:schemeClr val="bg1"/>
          </a:solidFill>
          <a:latin typeface="Tahoma" panose="020B0604030504040204" pitchFamily="34" charset="0"/>
          <a:ea typeface="Tahoma" panose="020B0604030504040204" pitchFamily="34" charset="0"/>
          <a:cs typeface="Tahoma" panose="020B0604030504040204" pitchFamily="34" charset="0"/>
        </a:defRPr>
      </a:lvl2pPr>
      <a:lvl3pPr marL="914400" indent="0" algn="l" defTabSz="914400" rtl="0" eaLnBrk="1" latinLnBrk="0" hangingPunct="1">
        <a:spcBef>
          <a:spcPct val="20000"/>
        </a:spcBef>
        <a:buClr>
          <a:srgbClr val="3FC2CD"/>
        </a:buClr>
        <a:buFont typeface="Arial" panose="020B0604020202020204" pitchFamily="34" charset="0"/>
        <a:buNone/>
        <a:defRPr sz="1800" kern="1200">
          <a:solidFill>
            <a:schemeClr val="bg1"/>
          </a:solidFill>
          <a:latin typeface="Tahoma" panose="020B0604030504040204" pitchFamily="34" charset="0"/>
          <a:ea typeface="Tahoma" panose="020B0604030504040204" pitchFamily="34" charset="0"/>
          <a:cs typeface="Tahoma" panose="020B0604030504040204" pitchFamily="34" charset="0"/>
        </a:defRPr>
      </a:lvl3pPr>
      <a:lvl4pPr marL="1371600" indent="0" algn="l" defTabSz="914400" rtl="0" eaLnBrk="1" latinLnBrk="0" hangingPunct="1">
        <a:spcBef>
          <a:spcPct val="20000"/>
        </a:spcBef>
        <a:buClr>
          <a:srgbClr val="F9A05D"/>
        </a:buClr>
        <a:buFont typeface="Arial" panose="020B0604020202020204" pitchFamily="34" charset="0"/>
        <a:buNone/>
        <a:defRPr sz="1600" kern="1200">
          <a:solidFill>
            <a:schemeClr val="bg1"/>
          </a:solidFill>
          <a:latin typeface="Tahoma" panose="020B0604030504040204" pitchFamily="34" charset="0"/>
          <a:ea typeface="Tahoma" panose="020B0604030504040204" pitchFamily="34" charset="0"/>
          <a:cs typeface="Tahoma" panose="020B0604030504040204" pitchFamily="34" charset="0"/>
        </a:defRPr>
      </a:lvl4pPr>
      <a:lvl5pPr marL="1828800" indent="0" algn="l" defTabSz="914400" rtl="0" eaLnBrk="1" latinLnBrk="0" hangingPunct="1">
        <a:spcBef>
          <a:spcPct val="20000"/>
        </a:spcBef>
        <a:buClr>
          <a:srgbClr val="3FC2CD"/>
        </a:buClr>
        <a:buFont typeface="Arial" panose="020B0604020202020204" pitchFamily="34" charset="0"/>
        <a:buNone/>
        <a:defRPr sz="1600" kern="1200">
          <a:solidFill>
            <a:schemeClr val="bg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5AAA8-F5FC-4DC0-A996-2E40087D39BD}" type="slidenum">
              <a:rPr lang="en-US" smtClean="0">
                <a:solidFill>
                  <a:prstClr val="black">
                    <a:tint val="75000"/>
                  </a:prstClr>
                </a:solidFill>
              </a:rPr>
              <a:pPr/>
              <a:t>‹#›</a:t>
            </a:fld>
            <a:endParaRPr lang="en-US">
              <a:solidFill>
                <a:prstClr val="black">
                  <a:tint val="75000"/>
                </a:prstClr>
              </a:solidFill>
            </a:endParaRPr>
          </a:p>
        </p:txBody>
      </p:sp>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t="37222" b="1"/>
          <a:stretch/>
        </p:blipFill>
        <p:spPr>
          <a:xfrm>
            <a:off x="0" y="2552700"/>
            <a:ext cx="9144000" cy="4305300"/>
          </a:xfrm>
          <a:prstGeom prst="rect">
            <a:avLst/>
          </a:prstGeom>
        </p:spPr>
      </p:pic>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endParaRPr lang="en-US" dirty="0" smtClean="0"/>
          </a:p>
          <a:p>
            <a:pPr lvl="0"/>
            <a:endParaRPr lang="en-US" dirty="0" smtClean="0"/>
          </a:p>
          <a:p>
            <a:pPr lvl="0"/>
            <a:r>
              <a:rPr lang="en-US" dirty="0" smtClean="0"/>
              <a:t>Section Divider</a:t>
            </a:r>
          </a:p>
          <a:p>
            <a:pPr lvl="0"/>
            <a:r>
              <a:rPr lang="en-US" dirty="0" smtClean="0"/>
              <a:t>Second level</a:t>
            </a:r>
          </a:p>
        </p:txBody>
      </p:sp>
      <p:sp>
        <p:nvSpPr>
          <p:cNvPr id="9" name="Slide Number Placeholder 5"/>
          <p:cNvSpPr txBox="1">
            <a:spLocks/>
          </p:cNvSpPr>
          <p:nvPr/>
        </p:nvSpPr>
        <p:spPr>
          <a:xfrm>
            <a:off x="457200" y="6543675"/>
            <a:ext cx="381000" cy="316230"/>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fld id="{5A85438A-1856-A74E-9C66-818731B5FE07}" type="slidenum">
              <a:rPr lang="en-US" smtClean="0">
                <a:solidFill>
                  <a:prstClr val="black">
                    <a:lumMod val="75000"/>
                    <a:lumOff val="25000"/>
                  </a:prstClr>
                </a:solidFill>
              </a:rPr>
              <a:pPr defTabSz="457200"/>
              <a:t>‹#›</a:t>
            </a:fld>
            <a:endParaRPr lang="en-US" dirty="0">
              <a:solidFill>
                <a:prstClr val="black">
                  <a:lumMod val="75000"/>
                  <a:lumOff val="25000"/>
                </a:prstClr>
              </a:solidFill>
            </a:endParaRPr>
          </a:p>
        </p:txBody>
      </p:sp>
    </p:spTree>
    <p:extLst>
      <p:ext uri="{BB962C8B-B14F-4D97-AF65-F5344CB8AC3E}">
        <p14:creationId xmlns:p14="http://schemas.microsoft.com/office/powerpoint/2010/main" val="1621277911"/>
      </p:ext>
    </p:extLst>
  </p:cSld>
  <p:clrMap bg1="lt1" tx1="dk1" bg2="lt2" tx2="dk2" accent1="accent1" accent2="accent2" accent3="accent3" accent4="accent4" accent5="accent5" accent6="accent6" hlink="hlink" folHlink="folHlink"/>
  <p:sldLayoutIdLst>
    <p:sldLayoutId id="2147483754" r:id="rId1"/>
    <p:sldLayoutId id="2147483755" r:id="rId2"/>
  </p:sldLayoutIdLst>
  <p:timing>
    <p:tnLst>
      <p:par>
        <p:cTn id="1" dur="indefinite" restart="never" nodeType="tmRoot"/>
      </p:par>
    </p:tnLst>
  </p:timing>
  <p:hf hdr="0" ftr="0" dt="0"/>
  <p:txStyles>
    <p:titleStyle>
      <a:lvl1pPr algn="l" defTabSz="914400" rtl="0" eaLnBrk="1" latinLnBrk="0" hangingPunct="1">
        <a:spcBef>
          <a:spcPct val="0"/>
        </a:spcBef>
        <a:buNone/>
        <a:defRPr sz="3200" kern="1200">
          <a:solidFill>
            <a:schemeClr val="bg1"/>
          </a:solidFill>
          <a:latin typeface="Tahoma" panose="020B0604030504040204" pitchFamily="34" charset="0"/>
          <a:ea typeface="Tahoma" panose="020B0604030504040204" pitchFamily="34" charset="0"/>
          <a:cs typeface="Tahoma" panose="020B0604030504040204" pitchFamily="34" charset="0"/>
        </a:defRPr>
      </a:lvl1pPr>
    </p:titleStyle>
    <p:bodyStyle>
      <a:lvl1pPr marL="0" indent="0" algn="l" defTabSz="914400" rtl="0" eaLnBrk="1" latinLnBrk="0" hangingPunct="1">
        <a:spcBef>
          <a:spcPct val="20000"/>
        </a:spcBef>
        <a:buClr>
          <a:srgbClr val="3FC2CD"/>
        </a:buClr>
        <a:buFont typeface="Arial" panose="020B0604020202020204" pitchFamily="34" charset="0"/>
        <a:buNone/>
        <a:defRPr sz="2400" kern="12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lgn="l" defTabSz="914400" rtl="0" eaLnBrk="1" latinLnBrk="0" hangingPunct="1">
        <a:spcBef>
          <a:spcPct val="20000"/>
        </a:spcBef>
        <a:buClr>
          <a:srgbClr val="F9A05D"/>
        </a:buClr>
        <a:buFont typeface="Arial" panose="020B0604020202020204" pitchFamily="34" charset="0"/>
        <a:buNone/>
        <a:defRPr sz="2000" kern="1200">
          <a:solidFill>
            <a:schemeClr val="bg1"/>
          </a:solidFill>
          <a:latin typeface="Tahoma" panose="020B0604030504040204" pitchFamily="34" charset="0"/>
          <a:ea typeface="Tahoma" panose="020B0604030504040204" pitchFamily="34" charset="0"/>
          <a:cs typeface="Tahoma" panose="020B0604030504040204" pitchFamily="34" charset="0"/>
        </a:defRPr>
      </a:lvl2pPr>
      <a:lvl3pPr marL="914400" indent="0" algn="l" defTabSz="914400" rtl="0" eaLnBrk="1" latinLnBrk="0" hangingPunct="1">
        <a:spcBef>
          <a:spcPct val="20000"/>
        </a:spcBef>
        <a:buClr>
          <a:srgbClr val="3FC2CD"/>
        </a:buClr>
        <a:buFont typeface="Arial" panose="020B0604020202020204" pitchFamily="34" charset="0"/>
        <a:buNone/>
        <a:defRPr sz="1800" kern="1200">
          <a:solidFill>
            <a:schemeClr val="bg1"/>
          </a:solidFill>
          <a:latin typeface="Tahoma" panose="020B0604030504040204" pitchFamily="34" charset="0"/>
          <a:ea typeface="Tahoma" panose="020B0604030504040204" pitchFamily="34" charset="0"/>
          <a:cs typeface="Tahoma" panose="020B0604030504040204" pitchFamily="34" charset="0"/>
        </a:defRPr>
      </a:lvl3pPr>
      <a:lvl4pPr marL="1371600" indent="0" algn="l" defTabSz="914400" rtl="0" eaLnBrk="1" latinLnBrk="0" hangingPunct="1">
        <a:spcBef>
          <a:spcPct val="20000"/>
        </a:spcBef>
        <a:buClr>
          <a:srgbClr val="F9A05D"/>
        </a:buClr>
        <a:buFont typeface="Arial" panose="020B0604020202020204" pitchFamily="34" charset="0"/>
        <a:buNone/>
        <a:defRPr sz="1600" kern="1200">
          <a:solidFill>
            <a:schemeClr val="bg1"/>
          </a:solidFill>
          <a:latin typeface="Tahoma" panose="020B0604030504040204" pitchFamily="34" charset="0"/>
          <a:ea typeface="Tahoma" panose="020B0604030504040204" pitchFamily="34" charset="0"/>
          <a:cs typeface="Tahoma" panose="020B0604030504040204" pitchFamily="34" charset="0"/>
        </a:defRPr>
      </a:lvl4pPr>
      <a:lvl5pPr marL="1828800" indent="0" algn="l" defTabSz="914400" rtl="0" eaLnBrk="1" latinLnBrk="0" hangingPunct="1">
        <a:spcBef>
          <a:spcPct val="20000"/>
        </a:spcBef>
        <a:buClr>
          <a:srgbClr val="3FC2CD"/>
        </a:buClr>
        <a:buFont typeface="Arial" panose="020B0604020202020204" pitchFamily="34" charset="0"/>
        <a:buNone/>
        <a:defRPr sz="1600" kern="1200">
          <a:solidFill>
            <a:schemeClr val="bg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5AAA8-F5FC-4DC0-A996-2E40087D39BD}" type="slidenum">
              <a:rPr lang="en-US" smtClean="0">
                <a:solidFill>
                  <a:prstClr val="black">
                    <a:tint val="75000"/>
                  </a:prstClr>
                </a:solidFill>
              </a:rPr>
              <a:pPr/>
              <a:t>‹#›</a:t>
            </a:fld>
            <a:endParaRPr lang="en-US">
              <a:solidFill>
                <a:prstClr val="black">
                  <a:tint val="75000"/>
                </a:prstClr>
              </a:solidFill>
            </a:endParaRPr>
          </a:p>
        </p:txBody>
      </p:sp>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t="37222" b="1"/>
          <a:stretch/>
        </p:blipFill>
        <p:spPr>
          <a:xfrm>
            <a:off x="0" y="2552700"/>
            <a:ext cx="9144000" cy="4305300"/>
          </a:xfrm>
          <a:prstGeom prst="rect">
            <a:avLst/>
          </a:prstGeom>
        </p:spPr>
      </p:pic>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endParaRPr lang="en-US" dirty="0" smtClean="0"/>
          </a:p>
          <a:p>
            <a:pPr lvl="0"/>
            <a:endParaRPr lang="en-US" dirty="0" smtClean="0"/>
          </a:p>
          <a:p>
            <a:pPr lvl="0"/>
            <a:r>
              <a:rPr lang="en-US" dirty="0" smtClean="0"/>
              <a:t>Section Divider</a:t>
            </a:r>
          </a:p>
          <a:p>
            <a:pPr lvl="0"/>
            <a:r>
              <a:rPr lang="en-US" dirty="0" smtClean="0"/>
              <a:t>Second level</a:t>
            </a:r>
          </a:p>
        </p:txBody>
      </p:sp>
      <p:sp>
        <p:nvSpPr>
          <p:cNvPr id="9" name="Slide Number Placeholder 5"/>
          <p:cNvSpPr txBox="1">
            <a:spLocks/>
          </p:cNvSpPr>
          <p:nvPr/>
        </p:nvSpPr>
        <p:spPr>
          <a:xfrm>
            <a:off x="457200" y="6543675"/>
            <a:ext cx="381000" cy="316230"/>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fld id="{5A85438A-1856-A74E-9C66-818731B5FE07}" type="slidenum">
              <a:rPr lang="en-US" smtClean="0">
                <a:solidFill>
                  <a:prstClr val="black">
                    <a:lumMod val="75000"/>
                    <a:lumOff val="25000"/>
                  </a:prstClr>
                </a:solidFill>
              </a:rPr>
              <a:pPr defTabSz="457200"/>
              <a:t>‹#›</a:t>
            </a:fld>
            <a:endParaRPr lang="en-US" dirty="0">
              <a:solidFill>
                <a:prstClr val="black">
                  <a:lumMod val="75000"/>
                  <a:lumOff val="25000"/>
                </a:prstClr>
              </a:solidFill>
            </a:endParaRPr>
          </a:p>
        </p:txBody>
      </p:sp>
    </p:spTree>
    <p:extLst>
      <p:ext uri="{BB962C8B-B14F-4D97-AF65-F5344CB8AC3E}">
        <p14:creationId xmlns:p14="http://schemas.microsoft.com/office/powerpoint/2010/main" val="1621277911"/>
      </p:ext>
    </p:extLst>
  </p:cSld>
  <p:clrMap bg1="lt1" tx1="dk1" bg2="lt2" tx2="dk2" accent1="accent1" accent2="accent2" accent3="accent3" accent4="accent4" accent5="accent5" accent6="accent6" hlink="hlink" folHlink="folHlink"/>
  <p:sldLayoutIdLst>
    <p:sldLayoutId id="2147483757" r:id="rId1"/>
    <p:sldLayoutId id="2147483758" r:id="rId2"/>
  </p:sldLayoutIdLst>
  <p:timing>
    <p:tnLst>
      <p:par>
        <p:cTn id="1" dur="indefinite" restart="never" nodeType="tmRoot"/>
      </p:par>
    </p:tnLst>
  </p:timing>
  <p:hf hdr="0" ftr="0" dt="0"/>
  <p:txStyles>
    <p:titleStyle>
      <a:lvl1pPr algn="l" defTabSz="914400" rtl="0" eaLnBrk="1" latinLnBrk="0" hangingPunct="1">
        <a:spcBef>
          <a:spcPct val="0"/>
        </a:spcBef>
        <a:buNone/>
        <a:defRPr sz="3200" kern="1200">
          <a:solidFill>
            <a:schemeClr val="bg1"/>
          </a:solidFill>
          <a:latin typeface="Tahoma" panose="020B0604030504040204" pitchFamily="34" charset="0"/>
          <a:ea typeface="Tahoma" panose="020B0604030504040204" pitchFamily="34" charset="0"/>
          <a:cs typeface="Tahoma" panose="020B0604030504040204" pitchFamily="34" charset="0"/>
        </a:defRPr>
      </a:lvl1pPr>
    </p:titleStyle>
    <p:bodyStyle>
      <a:lvl1pPr marL="0" indent="0" algn="l" defTabSz="914400" rtl="0" eaLnBrk="1" latinLnBrk="0" hangingPunct="1">
        <a:spcBef>
          <a:spcPct val="20000"/>
        </a:spcBef>
        <a:buClr>
          <a:srgbClr val="3FC2CD"/>
        </a:buClr>
        <a:buFont typeface="Arial" panose="020B0604020202020204" pitchFamily="34" charset="0"/>
        <a:buNone/>
        <a:defRPr sz="2400" kern="12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lgn="l" defTabSz="914400" rtl="0" eaLnBrk="1" latinLnBrk="0" hangingPunct="1">
        <a:spcBef>
          <a:spcPct val="20000"/>
        </a:spcBef>
        <a:buClr>
          <a:srgbClr val="F9A05D"/>
        </a:buClr>
        <a:buFont typeface="Arial" panose="020B0604020202020204" pitchFamily="34" charset="0"/>
        <a:buNone/>
        <a:defRPr sz="2000" kern="1200">
          <a:solidFill>
            <a:schemeClr val="bg1"/>
          </a:solidFill>
          <a:latin typeface="Tahoma" panose="020B0604030504040204" pitchFamily="34" charset="0"/>
          <a:ea typeface="Tahoma" panose="020B0604030504040204" pitchFamily="34" charset="0"/>
          <a:cs typeface="Tahoma" panose="020B0604030504040204" pitchFamily="34" charset="0"/>
        </a:defRPr>
      </a:lvl2pPr>
      <a:lvl3pPr marL="914400" indent="0" algn="l" defTabSz="914400" rtl="0" eaLnBrk="1" latinLnBrk="0" hangingPunct="1">
        <a:spcBef>
          <a:spcPct val="20000"/>
        </a:spcBef>
        <a:buClr>
          <a:srgbClr val="3FC2CD"/>
        </a:buClr>
        <a:buFont typeface="Arial" panose="020B0604020202020204" pitchFamily="34" charset="0"/>
        <a:buNone/>
        <a:defRPr sz="1800" kern="1200">
          <a:solidFill>
            <a:schemeClr val="bg1"/>
          </a:solidFill>
          <a:latin typeface="Tahoma" panose="020B0604030504040204" pitchFamily="34" charset="0"/>
          <a:ea typeface="Tahoma" panose="020B0604030504040204" pitchFamily="34" charset="0"/>
          <a:cs typeface="Tahoma" panose="020B0604030504040204" pitchFamily="34" charset="0"/>
        </a:defRPr>
      </a:lvl3pPr>
      <a:lvl4pPr marL="1371600" indent="0" algn="l" defTabSz="914400" rtl="0" eaLnBrk="1" latinLnBrk="0" hangingPunct="1">
        <a:spcBef>
          <a:spcPct val="20000"/>
        </a:spcBef>
        <a:buClr>
          <a:srgbClr val="F9A05D"/>
        </a:buClr>
        <a:buFont typeface="Arial" panose="020B0604020202020204" pitchFamily="34" charset="0"/>
        <a:buNone/>
        <a:defRPr sz="1600" kern="1200">
          <a:solidFill>
            <a:schemeClr val="bg1"/>
          </a:solidFill>
          <a:latin typeface="Tahoma" panose="020B0604030504040204" pitchFamily="34" charset="0"/>
          <a:ea typeface="Tahoma" panose="020B0604030504040204" pitchFamily="34" charset="0"/>
          <a:cs typeface="Tahoma" panose="020B0604030504040204" pitchFamily="34" charset="0"/>
        </a:defRPr>
      </a:lvl4pPr>
      <a:lvl5pPr marL="1828800" indent="0" algn="l" defTabSz="914400" rtl="0" eaLnBrk="1" latinLnBrk="0" hangingPunct="1">
        <a:spcBef>
          <a:spcPct val="20000"/>
        </a:spcBef>
        <a:buClr>
          <a:srgbClr val="3FC2CD"/>
        </a:buClr>
        <a:buFont typeface="Arial" panose="020B0604020202020204" pitchFamily="34" charset="0"/>
        <a:buNone/>
        <a:defRPr sz="1600" kern="1200">
          <a:solidFill>
            <a:schemeClr val="bg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5AAA8-F5FC-4DC0-A996-2E40087D39BD}" type="slidenum">
              <a:rPr lang="en-US" smtClean="0">
                <a:solidFill>
                  <a:prstClr val="black">
                    <a:tint val="75000"/>
                  </a:prstClr>
                </a:solidFill>
              </a:rPr>
              <a:pPr/>
              <a:t>‹#›</a:t>
            </a:fld>
            <a:endParaRPr lang="en-US">
              <a:solidFill>
                <a:prstClr val="black">
                  <a:tint val="75000"/>
                </a:prstClr>
              </a:solidFill>
            </a:endParaRPr>
          </a:p>
        </p:txBody>
      </p:sp>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t="37222" b="1"/>
          <a:stretch/>
        </p:blipFill>
        <p:spPr>
          <a:xfrm>
            <a:off x="0" y="2552700"/>
            <a:ext cx="9144000" cy="4305300"/>
          </a:xfrm>
          <a:prstGeom prst="rect">
            <a:avLst/>
          </a:prstGeom>
        </p:spPr>
      </p:pic>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endParaRPr lang="en-US" dirty="0" smtClean="0"/>
          </a:p>
          <a:p>
            <a:pPr lvl="0"/>
            <a:endParaRPr lang="en-US" dirty="0" smtClean="0"/>
          </a:p>
          <a:p>
            <a:pPr lvl="0"/>
            <a:r>
              <a:rPr lang="en-US" dirty="0" smtClean="0"/>
              <a:t>Section Divider</a:t>
            </a:r>
          </a:p>
          <a:p>
            <a:pPr lvl="0"/>
            <a:r>
              <a:rPr lang="en-US" dirty="0" smtClean="0"/>
              <a:t>Second level</a:t>
            </a:r>
          </a:p>
        </p:txBody>
      </p:sp>
      <p:sp>
        <p:nvSpPr>
          <p:cNvPr id="9" name="Slide Number Placeholder 5"/>
          <p:cNvSpPr txBox="1">
            <a:spLocks/>
          </p:cNvSpPr>
          <p:nvPr/>
        </p:nvSpPr>
        <p:spPr>
          <a:xfrm>
            <a:off x="457200" y="6543675"/>
            <a:ext cx="381000" cy="316230"/>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fld id="{5A85438A-1856-A74E-9C66-818731B5FE07}" type="slidenum">
              <a:rPr lang="en-US" smtClean="0">
                <a:solidFill>
                  <a:prstClr val="black">
                    <a:lumMod val="75000"/>
                    <a:lumOff val="25000"/>
                  </a:prstClr>
                </a:solidFill>
              </a:rPr>
              <a:pPr defTabSz="457200"/>
              <a:t>‹#›</a:t>
            </a:fld>
            <a:endParaRPr lang="en-US" dirty="0">
              <a:solidFill>
                <a:prstClr val="black">
                  <a:lumMod val="75000"/>
                  <a:lumOff val="25000"/>
                </a:prstClr>
              </a:solidFill>
            </a:endParaRPr>
          </a:p>
        </p:txBody>
      </p:sp>
    </p:spTree>
    <p:extLst>
      <p:ext uri="{BB962C8B-B14F-4D97-AF65-F5344CB8AC3E}">
        <p14:creationId xmlns:p14="http://schemas.microsoft.com/office/powerpoint/2010/main" val="2790476534"/>
      </p:ext>
    </p:extLst>
  </p:cSld>
  <p:clrMap bg1="lt1" tx1="dk1" bg2="lt2" tx2="dk2" accent1="accent1" accent2="accent2" accent3="accent3" accent4="accent4" accent5="accent5" accent6="accent6" hlink="hlink" folHlink="folHlink"/>
  <p:sldLayoutIdLst>
    <p:sldLayoutId id="2147483778" r:id="rId1"/>
    <p:sldLayoutId id="2147483779" r:id="rId2"/>
  </p:sldLayoutIdLst>
  <p:timing>
    <p:tnLst>
      <p:par>
        <p:cTn id="1" dur="indefinite" restart="never" nodeType="tmRoot"/>
      </p:par>
    </p:tnLst>
  </p:timing>
  <p:hf hdr="0" ftr="0" dt="0"/>
  <p:txStyles>
    <p:titleStyle>
      <a:lvl1pPr algn="l" defTabSz="914400" rtl="0" eaLnBrk="1" latinLnBrk="0" hangingPunct="1">
        <a:spcBef>
          <a:spcPct val="0"/>
        </a:spcBef>
        <a:buNone/>
        <a:defRPr sz="3200" kern="1200">
          <a:solidFill>
            <a:schemeClr val="bg1"/>
          </a:solidFill>
          <a:latin typeface="Tahoma" panose="020B0604030504040204" pitchFamily="34" charset="0"/>
          <a:ea typeface="Tahoma" panose="020B0604030504040204" pitchFamily="34" charset="0"/>
          <a:cs typeface="Tahoma" panose="020B0604030504040204" pitchFamily="34" charset="0"/>
        </a:defRPr>
      </a:lvl1pPr>
    </p:titleStyle>
    <p:bodyStyle>
      <a:lvl1pPr marL="0" indent="0" algn="l" defTabSz="914400" rtl="0" eaLnBrk="1" latinLnBrk="0" hangingPunct="1">
        <a:spcBef>
          <a:spcPct val="20000"/>
        </a:spcBef>
        <a:buClr>
          <a:srgbClr val="3FC2CD"/>
        </a:buClr>
        <a:buFont typeface="Arial" panose="020B0604020202020204" pitchFamily="34" charset="0"/>
        <a:buNone/>
        <a:defRPr sz="2400" kern="12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lgn="l" defTabSz="914400" rtl="0" eaLnBrk="1" latinLnBrk="0" hangingPunct="1">
        <a:spcBef>
          <a:spcPct val="20000"/>
        </a:spcBef>
        <a:buClr>
          <a:srgbClr val="F9A05D"/>
        </a:buClr>
        <a:buFont typeface="Arial" panose="020B0604020202020204" pitchFamily="34" charset="0"/>
        <a:buNone/>
        <a:defRPr sz="2000" kern="1200">
          <a:solidFill>
            <a:schemeClr val="bg1"/>
          </a:solidFill>
          <a:latin typeface="Tahoma" panose="020B0604030504040204" pitchFamily="34" charset="0"/>
          <a:ea typeface="Tahoma" panose="020B0604030504040204" pitchFamily="34" charset="0"/>
          <a:cs typeface="Tahoma" panose="020B0604030504040204" pitchFamily="34" charset="0"/>
        </a:defRPr>
      </a:lvl2pPr>
      <a:lvl3pPr marL="914400" indent="0" algn="l" defTabSz="914400" rtl="0" eaLnBrk="1" latinLnBrk="0" hangingPunct="1">
        <a:spcBef>
          <a:spcPct val="20000"/>
        </a:spcBef>
        <a:buClr>
          <a:srgbClr val="3FC2CD"/>
        </a:buClr>
        <a:buFont typeface="Arial" panose="020B0604020202020204" pitchFamily="34" charset="0"/>
        <a:buNone/>
        <a:defRPr sz="1800" kern="1200">
          <a:solidFill>
            <a:schemeClr val="bg1"/>
          </a:solidFill>
          <a:latin typeface="Tahoma" panose="020B0604030504040204" pitchFamily="34" charset="0"/>
          <a:ea typeface="Tahoma" panose="020B0604030504040204" pitchFamily="34" charset="0"/>
          <a:cs typeface="Tahoma" panose="020B0604030504040204" pitchFamily="34" charset="0"/>
        </a:defRPr>
      </a:lvl3pPr>
      <a:lvl4pPr marL="1371600" indent="0" algn="l" defTabSz="914400" rtl="0" eaLnBrk="1" latinLnBrk="0" hangingPunct="1">
        <a:spcBef>
          <a:spcPct val="20000"/>
        </a:spcBef>
        <a:buClr>
          <a:srgbClr val="F9A05D"/>
        </a:buClr>
        <a:buFont typeface="Arial" panose="020B0604020202020204" pitchFamily="34" charset="0"/>
        <a:buNone/>
        <a:defRPr sz="1600" kern="1200">
          <a:solidFill>
            <a:schemeClr val="bg1"/>
          </a:solidFill>
          <a:latin typeface="Tahoma" panose="020B0604030504040204" pitchFamily="34" charset="0"/>
          <a:ea typeface="Tahoma" panose="020B0604030504040204" pitchFamily="34" charset="0"/>
          <a:cs typeface="Tahoma" panose="020B0604030504040204" pitchFamily="34" charset="0"/>
        </a:defRPr>
      </a:lvl4pPr>
      <a:lvl5pPr marL="1828800" indent="0" algn="l" defTabSz="914400" rtl="0" eaLnBrk="1" latinLnBrk="0" hangingPunct="1">
        <a:spcBef>
          <a:spcPct val="20000"/>
        </a:spcBef>
        <a:buClr>
          <a:srgbClr val="3FC2CD"/>
        </a:buClr>
        <a:buFont typeface="Arial" panose="020B0604020202020204" pitchFamily="34" charset="0"/>
        <a:buNone/>
        <a:defRPr sz="1600" kern="1200">
          <a:solidFill>
            <a:schemeClr val="bg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5AAA8-F5FC-4DC0-A996-2E40087D39BD}" type="slidenum">
              <a:rPr lang="en-US" smtClean="0">
                <a:solidFill>
                  <a:prstClr val="black">
                    <a:tint val="75000"/>
                  </a:prstClr>
                </a:solidFill>
              </a:rPr>
              <a:pPr/>
              <a:t>‹#›</a:t>
            </a:fld>
            <a:endParaRPr lang="en-US">
              <a:solidFill>
                <a:prstClr val="black">
                  <a:tint val="75000"/>
                </a:prstClr>
              </a:solidFill>
            </a:endParaRPr>
          </a:p>
        </p:txBody>
      </p:sp>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t="37222" b="1"/>
          <a:stretch/>
        </p:blipFill>
        <p:spPr>
          <a:xfrm>
            <a:off x="0" y="2552700"/>
            <a:ext cx="9144000" cy="4305300"/>
          </a:xfrm>
          <a:prstGeom prst="rect">
            <a:avLst/>
          </a:prstGeom>
        </p:spPr>
      </p:pic>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endParaRPr lang="en-US" dirty="0" smtClean="0"/>
          </a:p>
          <a:p>
            <a:pPr lvl="0"/>
            <a:endParaRPr lang="en-US" dirty="0" smtClean="0"/>
          </a:p>
          <a:p>
            <a:pPr lvl="0"/>
            <a:r>
              <a:rPr lang="en-US" dirty="0" smtClean="0"/>
              <a:t>Section Divider</a:t>
            </a:r>
          </a:p>
          <a:p>
            <a:pPr lvl="0"/>
            <a:r>
              <a:rPr lang="en-US" dirty="0" smtClean="0"/>
              <a:t>Second level</a:t>
            </a:r>
          </a:p>
        </p:txBody>
      </p:sp>
      <p:sp>
        <p:nvSpPr>
          <p:cNvPr id="9" name="Slide Number Placeholder 5"/>
          <p:cNvSpPr txBox="1">
            <a:spLocks/>
          </p:cNvSpPr>
          <p:nvPr/>
        </p:nvSpPr>
        <p:spPr>
          <a:xfrm>
            <a:off x="457200" y="6543675"/>
            <a:ext cx="381000" cy="316230"/>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fld id="{5A85438A-1856-A74E-9C66-818731B5FE07}" type="slidenum">
              <a:rPr lang="en-US" smtClean="0">
                <a:solidFill>
                  <a:prstClr val="black">
                    <a:lumMod val="75000"/>
                    <a:lumOff val="25000"/>
                  </a:prstClr>
                </a:solidFill>
              </a:rPr>
              <a:pPr defTabSz="457200"/>
              <a:t>‹#›</a:t>
            </a:fld>
            <a:endParaRPr lang="en-US" dirty="0">
              <a:solidFill>
                <a:prstClr val="black">
                  <a:lumMod val="75000"/>
                  <a:lumOff val="25000"/>
                </a:prstClr>
              </a:solidFill>
            </a:endParaRPr>
          </a:p>
        </p:txBody>
      </p:sp>
    </p:spTree>
    <p:extLst>
      <p:ext uri="{BB962C8B-B14F-4D97-AF65-F5344CB8AC3E}">
        <p14:creationId xmlns:p14="http://schemas.microsoft.com/office/powerpoint/2010/main" val="3535763838"/>
      </p:ext>
    </p:extLst>
  </p:cSld>
  <p:clrMap bg1="lt1" tx1="dk1" bg2="lt2" tx2="dk2" accent1="accent1" accent2="accent2" accent3="accent3" accent4="accent4" accent5="accent5" accent6="accent6" hlink="hlink" folHlink="folHlink"/>
  <p:sldLayoutIdLst>
    <p:sldLayoutId id="2147483797" r:id="rId1"/>
    <p:sldLayoutId id="2147483798" r:id="rId2"/>
  </p:sldLayoutIdLst>
  <p:timing>
    <p:tnLst>
      <p:par>
        <p:cTn id="1" dur="indefinite" restart="never" nodeType="tmRoot"/>
      </p:par>
    </p:tnLst>
  </p:timing>
  <p:hf hdr="0" ftr="0" dt="0"/>
  <p:txStyles>
    <p:titleStyle>
      <a:lvl1pPr algn="l" defTabSz="914400" rtl="0" eaLnBrk="1" latinLnBrk="0" hangingPunct="1">
        <a:spcBef>
          <a:spcPct val="0"/>
        </a:spcBef>
        <a:buNone/>
        <a:defRPr sz="3200" kern="1200">
          <a:solidFill>
            <a:schemeClr val="bg1"/>
          </a:solidFill>
          <a:latin typeface="Tahoma" panose="020B0604030504040204" pitchFamily="34" charset="0"/>
          <a:ea typeface="Tahoma" panose="020B0604030504040204" pitchFamily="34" charset="0"/>
          <a:cs typeface="Tahoma" panose="020B0604030504040204" pitchFamily="34" charset="0"/>
        </a:defRPr>
      </a:lvl1pPr>
    </p:titleStyle>
    <p:bodyStyle>
      <a:lvl1pPr marL="0" indent="0" algn="l" defTabSz="914400" rtl="0" eaLnBrk="1" latinLnBrk="0" hangingPunct="1">
        <a:spcBef>
          <a:spcPct val="20000"/>
        </a:spcBef>
        <a:buClr>
          <a:srgbClr val="3FC2CD"/>
        </a:buClr>
        <a:buFont typeface="Arial" panose="020B0604020202020204" pitchFamily="34" charset="0"/>
        <a:buNone/>
        <a:defRPr sz="2400" kern="12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lgn="l" defTabSz="914400" rtl="0" eaLnBrk="1" latinLnBrk="0" hangingPunct="1">
        <a:spcBef>
          <a:spcPct val="20000"/>
        </a:spcBef>
        <a:buClr>
          <a:srgbClr val="F9A05D"/>
        </a:buClr>
        <a:buFont typeface="Arial" panose="020B0604020202020204" pitchFamily="34" charset="0"/>
        <a:buNone/>
        <a:defRPr sz="2000" kern="1200">
          <a:solidFill>
            <a:schemeClr val="bg1"/>
          </a:solidFill>
          <a:latin typeface="Tahoma" panose="020B0604030504040204" pitchFamily="34" charset="0"/>
          <a:ea typeface="Tahoma" panose="020B0604030504040204" pitchFamily="34" charset="0"/>
          <a:cs typeface="Tahoma" panose="020B0604030504040204" pitchFamily="34" charset="0"/>
        </a:defRPr>
      </a:lvl2pPr>
      <a:lvl3pPr marL="914400" indent="0" algn="l" defTabSz="914400" rtl="0" eaLnBrk="1" latinLnBrk="0" hangingPunct="1">
        <a:spcBef>
          <a:spcPct val="20000"/>
        </a:spcBef>
        <a:buClr>
          <a:srgbClr val="3FC2CD"/>
        </a:buClr>
        <a:buFont typeface="Arial" panose="020B0604020202020204" pitchFamily="34" charset="0"/>
        <a:buNone/>
        <a:defRPr sz="1800" kern="1200">
          <a:solidFill>
            <a:schemeClr val="bg1"/>
          </a:solidFill>
          <a:latin typeface="Tahoma" panose="020B0604030504040204" pitchFamily="34" charset="0"/>
          <a:ea typeface="Tahoma" panose="020B0604030504040204" pitchFamily="34" charset="0"/>
          <a:cs typeface="Tahoma" panose="020B0604030504040204" pitchFamily="34" charset="0"/>
        </a:defRPr>
      </a:lvl3pPr>
      <a:lvl4pPr marL="1371600" indent="0" algn="l" defTabSz="914400" rtl="0" eaLnBrk="1" latinLnBrk="0" hangingPunct="1">
        <a:spcBef>
          <a:spcPct val="20000"/>
        </a:spcBef>
        <a:buClr>
          <a:srgbClr val="F9A05D"/>
        </a:buClr>
        <a:buFont typeface="Arial" panose="020B0604020202020204" pitchFamily="34" charset="0"/>
        <a:buNone/>
        <a:defRPr sz="1600" kern="1200">
          <a:solidFill>
            <a:schemeClr val="bg1"/>
          </a:solidFill>
          <a:latin typeface="Tahoma" panose="020B0604030504040204" pitchFamily="34" charset="0"/>
          <a:ea typeface="Tahoma" panose="020B0604030504040204" pitchFamily="34" charset="0"/>
          <a:cs typeface="Tahoma" panose="020B0604030504040204" pitchFamily="34" charset="0"/>
        </a:defRPr>
      </a:lvl4pPr>
      <a:lvl5pPr marL="1828800" indent="0" algn="l" defTabSz="914400" rtl="0" eaLnBrk="1" latinLnBrk="0" hangingPunct="1">
        <a:spcBef>
          <a:spcPct val="20000"/>
        </a:spcBef>
        <a:buClr>
          <a:srgbClr val="3FC2CD"/>
        </a:buClr>
        <a:buFont typeface="Arial" panose="020B0604020202020204" pitchFamily="34" charset="0"/>
        <a:buNone/>
        <a:defRPr sz="1600" kern="1200">
          <a:solidFill>
            <a:schemeClr val="bg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Vectren</a:t>
            </a:r>
            <a:r>
              <a:rPr lang="en-US" dirty="0" smtClean="0"/>
              <a:t> Corporation</a:t>
            </a:r>
            <a:br>
              <a:rPr lang="en-US" dirty="0" smtClean="0"/>
            </a:br>
            <a:r>
              <a:rPr lang="en-US" dirty="0" smtClean="0"/>
              <a:t>Gas Line Safety Research</a:t>
            </a:r>
            <a:endParaRPr lang="en-US" dirty="0"/>
          </a:p>
        </p:txBody>
      </p:sp>
      <p:sp>
        <p:nvSpPr>
          <p:cNvPr id="3" name="Subtitle 2"/>
          <p:cNvSpPr>
            <a:spLocks noGrp="1"/>
          </p:cNvSpPr>
          <p:nvPr>
            <p:ph type="subTitle" idx="1"/>
          </p:nvPr>
        </p:nvSpPr>
        <p:spPr/>
        <p:txBody>
          <a:bodyPr/>
          <a:lstStyle/>
          <a:p>
            <a:r>
              <a:rPr lang="en-US" dirty="0" smtClean="0"/>
              <a:t>February 1, 2017</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7125" y="1295400"/>
            <a:ext cx="1743075" cy="619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2355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868362"/>
          </a:xfrm>
        </p:spPr>
        <p:txBody>
          <a:bodyPr>
            <a:normAutofit/>
          </a:bodyPr>
          <a:lstStyle/>
          <a:p>
            <a:r>
              <a:rPr lang="en-US" sz="2200" dirty="0" smtClean="0"/>
              <a:t>Awareness of the Call Before You Dig Law and 811</a:t>
            </a:r>
            <a:endParaRPr lang="en-US" sz="2200" dirty="0"/>
          </a:p>
        </p:txBody>
      </p:sp>
      <p:sp>
        <p:nvSpPr>
          <p:cNvPr id="3" name="Content Placeholder 2"/>
          <p:cNvSpPr>
            <a:spLocks noGrp="1"/>
          </p:cNvSpPr>
          <p:nvPr>
            <p:ph idx="1"/>
          </p:nvPr>
        </p:nvSpPr>
        <p:spPr>
          <a:xfrm>
            <a:off x="457200" y="1219200"/>
            <a:ext cx="8229600" cy="5334000"/>
          </a:xfrm>
        </p:spPr>
        <p:txBody>
          <a:bodyPr>
            <a:noAutofit/>
          </a:bodyPr>
          <a:lstStyle/>
          <a:p>
            <a:r>
              <a:rPr lang="en-US" sz="1400" dirty="0"/>
              <a:t>The majority of excavators were </a:t>
            </a:r>
            <a:r>
              <a:rPr lang="en-US" sz="1400" dirty="0" smtClean="0"/>
              <a:t>highly aware of Call Before You Dig and Indiana 811.</a:t>
            </a:r>
          </a:p>
          <a:p>
            <a:pPr lvl="1"/>
            <a:r>
              <a:rPr lang="en-US" sz="1200" dirty="0"/>
              <a:t>All the excavators with the exception of one individual had requested locates previously.</a:t>
            </a:r>
          </a:p>
          <a:p>
            <a:pPr lvl="1"/>
            <a:r>
              <a:rPr lang="en-US" sz="1200" dirty="0" smtClean="0"/>
              <a:t>The </a:t>
            </a:r>
            <a:r>
              <a:rPr lang="en-US" sz="1200" dirty="0"/>
              <a:t>failure </a:t>
            </a:r>
            <a:r>
              <a:rPr lang="en-US" sz="1200" dirty="0" smtClean="0"/>
              <a:t>of excavators to complete a locate is </a:t>
            </a:r>
            <a:r>
              <a:rPr lang="en-US" sz="1200" dirty="0"/>
              <a:t>not </a:t>
            </a:r>
            <a:r>
              <a:rPr lang="en-US" sz="1200" dirty="0" smtClean="0"/>
              <a:t>due to lack of awareness. </a:t>
            </a:r>
          </a:p>
          <a:p>
            <a:pPr lvl="2"/>
            <a:r>
              <a:rPr lang="en-US" sz="1200" dirty="0" smtClean="0"/>
              <a:t>Only </a:t>
            </a:r>
            <a:r>
              <a:rPr lang="en-US" sz="1200" dirty="0"/>
              <a:t>one landscaper, who was a young man (age 22), was unaware of 811. </a:t>
            </a:r>
            <a:r>
              <a:rPr lang="en-US" sz="1200" dirty="0" smtClean="0"/>
              <a:t>He was new to contracting and lacked experience and knowledge of the law.</a:t>
            </a:r>
          </a:p>
          <a:p>
            <a:pPr lvl="1"/>
            <a:endParaRPr lang="en-US" sz="1400" dirty="0"/>
          </a:p>
          <a:p>
            <a:r>
              <a:rPr lang="en-US" sz="1400" dirty="0" smtClean="0"/>
              <a:t>Awareness of the law and knowledge of 811 was a major obstacle for homeowners.</a:t>
            </a:r>
          </a:p>
          <a:p>
            <a:pPr lvl="1"/>
            <a:r>
              <a:rPr lang="en-US" sz="1200" dirty="0" smtClean="0"/>
              <a:t>Homeowners </a:t>
            </a:r>
            <a:r>
              <a:rPr lang="en-US" sz="1200" dirty="0"/>
              <a:t>were more </a:t>
            </a:r>
            <a:r>
              <a:rPr lang="en-US" sz="1200" dirty="0" smtClean="0"/>
              <a:t>likely to </a:t>
            </a:r>
            <a:r>
              <a:rPr lang="en-US" sz="1200" dirty="0"/>
              <a:t>be aware </a:t>
            </a:r>
            <a:r>
              <a:rPr lang="en-US" sz="1200" dirty="0" smtClean="0"/>
              <a:t>if, </a:t>
            </a:r>
            <a:r>
              <a:rPr lang="en-US" sz="1200" dirty="0"/>
              <a:t>at some point in their </a:t>
            </a:r>
            <a:r>
              <a:rPr lang="en-US" sz="1200" dirty="0" smtClean="0"/>
              <a:t>career, </a:t>
            </a:r>
            <a:r>
              <a:rPr lang="en-US" sz="1200" dirty="0"/>
              <a:t>they worked in the construction trade or for the </a:t>
            </a:r>
            <a:r>
              <a:rPr lang="en-US" sz="1200" dirty="0" smtClean="0"/>
              <a:t>government. Many </a:t>
            </a:r>
            <a:r>
              <a:rPr lang="en-US" sz="1200" dirty="0"/>
              <a:t>of the remaining </a:t>
            </a:r>
            <a:r>
              <a:rPr lang="en-US" sz="1200" dirty="0" smtClean="0"/>
              <a:t>homeowners were </a:t>
            </a:r>
            <a:r>
              <a:rPr lang="en-US" sz="1200" dirty="0"/>
              <a:t>only vaguely aware of the </a:t>
            </a:r>
            <a:r>
              <a:rPr lang="en-US" sz="1200" dirty="0" smtClean="0"/>
              <a:t>law</a:t>
            </a:r>
            <a:r>
              <a:rPr lang="en-US" sz="1200" dirty="0"/>
              <a:t>. </a:t>
            </a:r>
            <a:endParaRPr lang="en-US" sz="1200" dirty="0" smtClean="0"/>
          </a:p>
          <a:p>
            <a:pPr lvl="1"/>
            <a:r>
              <a:rPr lang="en-US" sz="1200" dirty="0" smtClean="0"/>
              <a:t>Many homeowners were vaguely familiar with 811. Many </a:t>
            </a:r>
            <a:r>
              <a:rPr lang="en-US" sz="1200" dirty="0"/>
              <a:t>had </a:t>
            </a:r>
            <a:r>
              <a:rPr lang="en-US" sz="1200" dirty="0" smtClean="0"/>
              <a:t>heard “Call Before You Dig” before </a:t>
            </a:r>
            <a:r>
              <a:rPr lang="en-US" sz="1200" dirty="0"/>
              <a:t>and didn’t realize </a:t>
            </a:r>
            <a:r>
              <a:rPr lang="en-US" sz="1200" dirty="0" smtClean="0"/>
              <a:t>it applied to homeowners. Their perception was that 811 only applies to excavators and contractors.</a:t>
            </a:r>
          </a:p>
          <a:p>
            <a:pPr lvl="1"/>
            <a:r>
              <a:rPr lang="en-US" sz="1200" dirty="0"/>
              <a:t>About half of the homeowners had never called 811 before. A couple of others stated they relied on contractors who were performing work for them to do the locates</a:t>
            </a:r>
            <a:r>
              <a:rPr lang="en-US" sz="1200" dirty="0" smtClean="0"/>
              <a:t>.</a:t>
            </a:r>
            <a:endParaRPr lang="en-US" sz="1200" dirty="0"/>
          </a:p>
          <a:p>
            <a:pPr lvl="1"/>
            <a:endParaRPr lang="en-US" sz="1200" dirty="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10</a:t>
            </a:fld>
            <a:endParaRPr lang="en-US">
              <a:solidFill>
                <a:prstClr val="white"/>
              </a:solidFill>
            </a:endParaRPr>
          </a:p>
        </p:txBody>
      </p:sp>
    </p:spTree>
    <p:extLst>
      <p:ext uri="{BB962C8B-B14F-4D97-AF65-F5344CB8AC3E}">
        <p14:creationId xmlns:p14="http://schemas.microsoft.com/office/powerpoint/2010/main" val="392064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868362"/>
          </a:xfrm>
        </p:spPr>
        <p:txBody>
          <a:bodyPr>
            <a:normAutofit/>
          </a:bodyPr>
          <a:lstStyle/>
          <a:p>
            <a:r>
              <a:rPr lang="en-US" sz="2200" dirty="0" smtClean="0"/>
              <a:t>Attitudes toward Indiana 811</a:t>
            </a:r>
            <a:endParaRPr lang="en-US" sz="2200" dirty="0"/>
          </a:p>
        </p:txBody>
      </p:sp>
      <p:sp>
        <p:nvSpPr>
          <p:cNvPr id="3" name="Content Placeholder 2"/>
          <p:cNvSpPr>
            <a:spLocks noGrp="1"/>
          </p:cNvSpPr>
          <p:nvPr>
            <p:ph idx="1"/>
          </p:nvPr>
        </p:nvSpPr>
        <p:spPr>
          <a:xfrm>
            <a:off x="457200" y="1219200"/>
            <a:ext cx="8229600" cy="5334000"/>
          </a:xfrm>
        </p:spPr>
        <p:txBody>
          <a:bodyPr>
            <a:noAutofit/>
          </a:bodyPr>
          <a:lstStyle/>
          <a:p>
            <a:r>
              <a:rPr lang="en-US" sz="1400" dirty="0" smtClean="0"/>
              <a:t>Participants were generally satisfied with 811 and preferred to call in locates rather than use the online system for web ticket entry.</a:t>
            </a:r>
          </a:p>
          <a:p>
            <a:pPr lvl="1"/>
            <a:r>
              <a:rPr lang="en-US" sz="1200" dirty="0" smtClean="0"/>
              <a:t>Those who rated 811 highly did so because they believe calling 811 is a straightforward process, locates are mostly accurate and the timeframe of 48 hours to complete the locate is reasonable.</a:t>
            </a:r>
          </a:p>
          <a:p>
            <a:pPr lvl="1"/>
            <a:r>
              <a:rPr lang="en-US" sz="1200" dirty="0" smtClean="0"/>
              <a:t>Neutral to negative attitudes toward 811 were primarily due to too long of hold times when calling and the information required seemed complicated and hard to locate. </a:t>
            </a:r>
          </a:p>
          <a:p>
            <a:pPr lvl="1"/>
            <a:endParaRPr lang="en-US" sz="1200" dirty="0" smtClean="0"/>
          </a:p>
          <a:p>
            <a:r>
              <a:rPr lang="en-US" sz="1400" dirty="0" smtClean="0"/>
              <a:t>Excavators were more familiar with the online system than homeowners, but even they preferred to call 811 because the online system was perceived as not as user-friendly.</a:t>
            </a:r>
            <a:endParaRPr lang="en-US" sz="1400" dirty="0"/>
          </a:p>
          <a:p>
            <a:pPr lvl="1"/>
            <a:r>
              <a:rPr lang="en-US" sz="1200" dirty="0" smtClean="0"/>
              <a:t>The online process was described as cumbersome and confusing. Some said there are too many fields to fill out and the information and process is not intuitive.</a:t>
            </a:r>
          </a:p>
          <a:p>
            <a:pPr lvl="2"/>
            <a:r>
              <a:rPr lang="en-US" sz="1200" dirty="0" smtClean="0"/>
              <a:t>However, with improvements several individuals indicated they would be more likely to use online 811.</a:t>
            </a:r>
          </a:p>
          <a:p>
            <a:pPr lvl="1"/>
            <a:r>
              <a:rPr lang="en-US" sz="1200" dirty="0" smtClean="0"/>
              <a:t>Speaking to a “live” person who understands how to gather the information and guide them through the process was a major reason why phone was preferred over online.</a:t>
            </a:r>
            <a:endParaRPr lang="en-US" sz="1200" dirty="0"/>
          </a:p>
          <a:p>
            <a:endParaRPr lang="en-US" sz="1400" dirty="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11</a:t>
            </a:fld>
            <a:endParaRPr lang="en-US">
              <a:solidFill>
                <a:prstClr val="white"/>
              </a:solidFill>
            </a:endParaRPr>
          </a:p>
        </p:txBody>
      </p:sp>
    </p:spTree>
    <p:extLst>
      <p:ext uri="{BB962C8B-B14F-4D97-AF65-F5344CB8AC3E}">
        <p14:creationId xmlns:p14="http://schemas.microsoft.com/office/powerpoint/2010/main" val="3891851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868362"/>
          </a:xfrm>
        </p:spPr>
        <p:txBody>
          <a:bodyPr>
            <a:normAutofit/>
          </a:bodyPr>
          <a:lstStyle/>
          <a:p>
            <a:r>
              <a:rPr lang="en-US" sz="2200" dirty="0" smtClean="0"/>
              <a:t>Barriers – Top 5</a:t>
            </a:r>
            <a:endParaRPr lang="en-US" sz="2200" dirty="0"/>
          </a:p>
        </p:txBody>
      </p:sp>
      <p:sp>
        <p:nvSpPr>
          <p:cNvPr id="10" name="Text Placeholder 9"/>
          <p:cNvSpPr>
            <a:spLocks noGrp="1"/>
          </p:cNvSpPr>
          <p:nvPr>
            <p:ph type="body" idx="1"/>
          </p:nvPr>
        </p:nvSpPr>
        <p:spPr>
          <a:xfrm>
            <a:off x="304800" y="1066800"/>
            <a:ext cx="2667000" cy="639762"/>
          </a:xfrm>
        </p:spPr>
        <p:txBody>
          <a:bodyPr>
            <a:normAutofit/>
          </a:bodyPr>
          <a:lstStyle/>
          <a:p>
            <a:r>
              <a:rPr lang="en-US" sz="1800" dirty="0" smtClean="0"/>
              <a:t>Excavators</a:t>
            </a:r>
            <a:endParaRPr lang="en-US" sz="1800" dirty="0"/>
          </a:p>
        </p:txBody>
      </p:sp>
      <p:sp>
        <p:nvSpPr>
          <p:cNvPr id="11" name="Content Placeholder 10"/>
          <p:cNvSpPr>
            <a:spLocks noGrp="1"/>
          </p:cNvSpPr>
          <p:nvPr>
            <p:ph sz="half" idx="2"/>
          </p:nvPr>
        </p:nvSpPr>
        <p:spPr>
          <a:xfrm>
            <a:off x="381000" y="2027237"/>
            <a:ext cx="3657600" cy="4221163"/>
          </a:xfrm>
        </p:spPr>
        <p:txBody>
          <a:bodyPr>
            <a:normAutofit/>
          </a:bodyPr>
          <a:lstStyle/>
          <a:p>
            <a:pPr marL="342900" indent="-342900">
              <a:buFont typeface="+mj-lt"/>
              <a:buAutoNum type="arabicPeriod"/>
            </a:pPr>
            <a:r>
              <a:rPr lang="en-US" sz="1600" dirty="0"/>
              <a:t>In a hurry – urgent to complete job or </a:t>
            </a:r>
            <a:r>
              <a:rPr lang="en-US" sz="1600" dirty="0" smtClean="0"/>
              <a:t>emergency</a:t>
            </a:r>
            <a:endParaRPr lang="en-US" sz="1600" dirty="0"/>
          </a:p>
          <a:p>
            <a:pPr marL="342900" indent="-342900">
              <a:buFont typeface="+mj-lt"/>
              <a:buAutoNum type="arabicPeriod"/>
            </a:pPr>
            <a:endParaRPr lang="en-US" sz="1600" dirty="0" smtClean="0"/>
          </a:p>
          <a:p>
            <a:pPr marL="342900" indent="-342900">
              <a:buFont typeface="+mj-lt"/>
              <a:buAutoNum type="arabicPeriod"/>
            </a:pPr>
            <a:r>
              <a:rPr lang="en-US" sz="1600" dirty="0" smtClean="0"/>
              <a:t>Perception they are not </a:t>
            </a:r>
            <a:r>
              <a:rPr lang="en-US" sz="1600" dirty="0"/>
              <a:t>really “excavating</a:t>
            </a:r>
            <a:r>
              <a:rPr lang="en-US" sz="1600" dirty="0" smtClean="0"/>
              <a:t>” </a:t>
            </a:r>
          </a:p>
          <a:p>
            <a:pPr marL="342900" indent="-342900">
              <a:buFont typeface="+mj-lt"/>
              <a:buAutoNum type="arabicPeriod"/>
            </a:pPr>
            <a:endParaRPr lang="en-US" sz="1600" dirty="0" smtClean="0"/>
          </a:p>
          <a:p>
            <a:pPr marL="342900" indent="-342900">
              <a:buFont typeface="+mj-lt"/>
              <a:buAutoNum type="arabicPeriod"/>
            </a:pPr>
            <a:r>
              <a:rPr lang="en-US" sz="1600" dirty="0" smtClean="0"/>
              <a:t>Assume they </a:t>
            </a:r>
            <a:r>
              <a:rPr lang="en-US" sz="1600" dirty="0"/>
              <a:t>know </a:t>
            </a:r>
            <a:r>
              <a:rPr lang="en-US" sz="1600" dirty="0" smtClean="0"/>
              <a:t>locations of utilities</a:t>
            </a:r>
          </a:p>
          <a:p>
            <a:pPr marL="342900" indent="-342900">
              <a:buFont typeface="+mj-lt"/>
              <a:buAutoNum type="arabicPeriod"/>
            </a:pPr>
            <a:endParaRPr lang="en-US" sz="1600" dirty="0" smtClean="0"/>
          </a:p>
          <a:p>
            <a:pPr marL="342900" indent="-342900">
              <a:buFont typeface="+mj-lt"/>
              <a:buAutoNum type="arabicPeriod"/>
            </a:pPr>
            <a:r>
              <a:rPr lang="en-US" sz="1600" dirty="0" smtClean="0"/>
              <a:t>Miscommunications</a:t>
            </a:r>
            <a:endParaRPr lang="en-US" sz="1600" dirty="0"/>
          </a:p>
          <a:p>
            <a:pPr marL="342900" indent="-342900">
              <a:buFont typeface="+mj-lt"/>
              <a:buAutoNum type="arabicPeriod"/>
            </a:pPr>
            <a:endParaRPr lang="en-US" sz="1600" dirty="0" smtClean="0"/>
          </a:p>
          <a:p>
            <a:pPr marL="342900" indent="-342900">
              <a:buFont typeface="+mj-lt"/>
              <a:buAutoNum type="arabicPeriod"/>
            </a:pPr>
            <a:r>
              <a:rPr lang="en-US" sz="1600" dirty="0" smtClean="0"/>
              <a:t>Ignorance </a:t>
            </a:r>
            <a:r>
              <a:rPr lang="en-US" sz="1600" dirty="0"/>
              <a:t>or lapse in judgement</a:t>
            </a:r>
          </a:p>
          <a:p>
            <a:endParaRPr lang="en-US" sz="1600" dirty="0"/>
          </a:p>
        </p:txBody>
      </p:sp>
      <p:sp>
        <p:nvSpPr>
          <p:cNvPr id="12" name="Text Placeholder 11"/>
          <p:cNvSpPr>
            <a:spLocks noGrp="1"/>
          </p:cNvSpPr>
          <p:nvPr>
            <p:ph type="body" sz="quarter" idx="3"/>
          </p:nvPr>
        </p:nvSpPr>
        <p:spPr>
          <a:xfrm>
            <a:off x="5486400" y="1066800"/>
            <a:ext cx="2668048" cy="639762"/>
          </a:xfrm>
        </p:spPr>
        <p:txBody>
          <a:bodyPr>
            <a:normAutofit/>
          </a:bodyPr>
          <a:lstStyle/>
          <a:p>
            <a:r>
              <a:rPr lang="en-US" sz="1800" dirty="0" smtClean="0"/>
              <a:t>Home Owners</a:t>
            </a:r>
            <a:endParaRPr lang="en-US" sz="1800" dirty="0"/>
          </a:p>
        </p:txBody>
      </p:sp>
      <p:sp>
        <p:nvSpPr>
          <p:cNvPr id="13" name="Content Placeholder 12"/>
          <p:cNvSpPr>
            <a:spLocks noGrp="1"/>
          </p:cNvSpPr>
          <p:nvPr>
            <p:ph sz="quarter" idx="4"/>
          </p:nvPr>
        </p:nvSpPr>
        <p:spPr>
          <a:xfrm>
            <a:off x="5334000" y="2027237"/>
            <a:ext cx="3733800" cy="4221163"/>
          </a:xfrm>
        </p:spPr>
        <p:txBody>
          <a:bodyPr>
            <a:normAutofit/>
          </a:bodyPr>
          <a:lstStyle/>
          <a:p>
            <a:pPr marL="342900" indent="-342900">
              <a:buFont typeface="+mj-lt"/>
              <a:buAutoNum type="arabicPeriod"/>
            </a:pPr>
            <a:r>
              <a:rPr lang="en-US" sz="1600" dirty="0">
                <a:solidFill>
                  <a:prstClr val="black">
                    <a:lumMod val="75000"/>
                    <a:lumOff val="25000"/>
                  </a:prstClr>
                </a:solidFill>
              </a:rPr>
              <a:t>Lack of </a:t>
            </a:r>
            <a:r>
              <a:rPr lang="en-US" sz="1600" dirty="0" smtClean="0">
                <a:solidFill>
                  <a:prstClr val="black">
                    <a:lumMod val="75000"/>
                    <a:lumOff val="25000"/>
                  </a:prstClr>
                </a:solidFill>
              </a:rPr>
              <a:t>awareness – unaware of law or Indiana 811</a:t>
            </a:r>
            <a:endParaRPr lang="en-US" sz="1600" dirty="0">
              <a:solidFill>
                <a:prstClr val="black">
                  <a:lumMod val="75000"/>
                  <a:lumOff val="25000"/>
                </a:prstClr>
              </a:solidFill>
            </a:endParaRPr>
          </a:p>
          <a:p>
            <a:pPr marL="342900" indent="-342900">
              <a:buFont typeface="+mj-lt"/>
              <a:buAutoNum type="arabicPeriod"/>
            </a:pPr>
            <a:endParaRPr lang="en-US" sz="1600" dirty="0" smtClean="0"/>
          </a:p>
          <a:p>
            <a:pPr marL="342900" indent="-342900">
              <a:buFont typeface="+mj-lt"/>
              <a:buAutoNum type="arabicPeriod"/>
            </a:pPr>
            <a:r>
              <a:rPr lang="en-US" sz="1600" dirty="0"/>
              <a:t>Ignorance or lapse in judgement</a:t>
            </a:r>
          </a:p>
          <a:p>
            <a:pPr marL="342900" indent="-342900">
              <a:buFont typeface="+mj-lt"/>
              <a:buAutoNum type="arabicPeriod"/>
            </a:pPr>
            <a:endParaRPr lang="en-US" sz="1600" dirty="0" smtClean="0">
              <a:solidFill>
                <a:prstClr val="black">
                  <a:lumMod val="75000"/>
                  <a:lumOff val="25000"/>
                </a:prstClr>
              </a:solidFill>
            </a:endParaRPr>
          </a:p>
          <a:p>
            <a:pPr marL="342900" indent="-342900">
              <a:buFont typeface="+mj-lt"/>
              <a:buAutoNum type="arabicPeriod"/>
            </a:pPr>
            <a:r>
              <a:rPr lang="en-US" sz="1600" dirty="0" smtClean="0">
                <a:solidFill>
                  <a:prstClr val="black">
                    <a:lumMod val="75000"/>
                    <a:lumOff val="25000"/>
                  </a:prstClr>
                </a:solidFill>
              </a:rPr>
              <a:t>Perception </a:t>
            </a:r>
            <a:r>
              <a:rPr lang="en-US" sz="1600" dirty="0">
                <a:solidFill>
                  <a:prstClr val="black">
                    <a:lumMod val="75000"/>
                    <a:lumOff val="25000"/>
                  </a:prstClr>
                </a:solidFill>
              </a:rPr>
              <a:t>they are not really “excavating</a:t>
            </a:r>
            <a:r>
              <a:rPr lang="en-US" sz="1600" dirty="0" smtClean="0">
                <a:solidFill>
                  <a:prstClr val="black">
                    <a:lumMod val="75000"/>
                    <a:lumOff val="25000"/>
                  </a:prstClr>
                </a:solidFill>
              </a:rPr>
              <a:t>”</a:t>
            </a:r>
            <a:endParaRPr lang="en-US" sz="1600" dirty="0">
              <a:solidFill>
                <a:prstClr val="black">
                  <a:lumMod val="75000"/>
                  <a:lumOff val="25000"/>
                </a:prstClr>
              </a:solidFill>
            </a:endParaRPr>
          </a:p>
          <a:p>
            <a:pPr marL="342900" indent="-342900">
              <a:buFont typeface="+mj-lt"/>
              <a:buAutoNum type="arabicPeriod"/>
            </a:pPr>
            <a:endParaRPr lang="en-US" sz="1600" dirty="0" smtClean="0"/>
          </a:p>
          <a:p>
            <a:pPr marL="342900" indent="-342900">
              <a:buFont typeface="+mj-lt"/>
              <a:buAutoNum type="arabicPeriod"/>
            </a:pPr>
            <a:r>
              <a:rPr lang="en-US" sz="1600" dirty="0" smtClean="0"/>
              <a:t>Assume </a:t>
            </a:r>
            <a:r>
              <a:rPr lang="en-US" sz="1600" dirty="0"/>
              <a:t>they know </a:t>
            </a:r>
            <a:r>
              <a:rPr lang="en-US" sz="1600" dirty="0" smtClean="0"/>
              <a:t>locations of utilities</a:t>
            </a:r>
          </a:p>
          <a:p>
            <a:pPr marL="342900" indent="-342900">
              <a:buFont typeface="+mj-lt"/>
              <a:buAutoNum type="arabicPeriod"/>
            </a:pPr>
            <a:endParaRPr lang="en-US" sz="1600" dirty="0" smtClean="0"/>
          </a:p>
          <a:p>
            <a:pPr marL="342900" indent="-342900">
              <a:buFont typeface="+mj-lt"/>
              <a:buAutoNum type="arabicPeriod"/>
            </a:pPr>
            <a:r>
              <a:rPr lang="en-US" sz="1600" dirty="0" smtClean="0"/>
              <a:t>Miscommunications</a:t>
            </a:r>
            <a:endParaRPr lang="en-US" sz="1600" dirty="0"/>
          </a:p>
          <a:p>
            <a:endParaRPr lang="en-US" sz="1600" dirty="0"/>
          </a:p>
          <a:p>
            <a:endParaRPr lang="en-US" sz="1600" dirty="0"/>
          </a:p>
          <a:p>
            <a:endParaRPr lang="en-US" sz="1600" dirty="0"/>
          </a:p>
        </p:txBody>
      </p:sp>
      <p:sp>
        <p:nvSpPr>
          <p:cNvPr id="4" name="Slide Number Placeholder 3"/>
          <p:cNvSpPr>
            <a:spLocks noGrp="1"/>
          </p:cNvSpPr>
          <p:nvPr>
            <p:ph type="sldNum" sz="quarter" idx="12"/>
          </p:nvPr>
        </p:nvSpPr>
        <p:spPr/>
        <p:txBody>
          <a:bodyPr/>
          <a:lstStyle/>
          <a:p>
            <a:fld id="{D642C4DC-0AC9-4B82-AE81-EBA400E5AF44}" type="slidenum">
              <a:rPr lang="en-US" smtClean="0"/>
              <a:t>12</a:t>
            </a:fld>
            <a:endParaRPr lang="en-US"/>
          </a:p>
        </p:txBody>
      </p:sp>
      <p:sp>
        <p:nvSpPr>
          <p:cNvPr id="8" name="Down Arrow 7"/>
          <p:cNvSpPr/>
          <p:nvPr/>
        </p:nvSpPr>
        <p:spPr>
          <a:xfrm>
            <a:off x="3886200" y="3505201"/>
            <a:ext cx="1447800" cy="2590800"/>
          </a:xfrm>
          <a:prstGeom prst="downArrow">
            <a:avLst/>
          </a:prstGeom>
          <a:gradFill flip="none" rotWithShape="1">
            <a:gsLst>
              <a:gs pos="32000">
                <a:schemeClr val="tx2">
                  <a:alpha val="48000"/>
                </a:schemeClr>
              </a:gs>
              <a:gs pos="69000">
                <a:schemeClr val="tx2"/>
              </a:gs>
              <a:gs pos="85000">
                <a:schemeClr val="tx2"/>
              </a:gs>
            </a:gsLst>
            <a:lin ang="54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rot="10800000">
            <a:off x="3886200" y="914400"/>
            <a:ext cx="1447800" cy="2590800"/>
          </a:xfrm>
          <a:prstGeom prst="downArrow">
            <a:avLst/>
          </a:prstGeom>
          <a:gradFill>
            <a:gsLst>
              <a:gs pos="30000">
                <a:schemeClr val="accent2">
                  <a:alpha val="40000"/>
                </a:schemeClr>
              </a:gs>
              <a:gs pos="59000">
                <a:schemeClr val="accent2">
                  <a:alpha val="85000"/>
                </a:schemeClr>
              </a:gs>
              <a:gs pos="100000">
                <a:schemeClr val="accent2"/>
              </a:gs>
            </a:gsLst>
            <a:lin ang="5400000" scaled="1"/>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4010159" y="1143000"/>
            <a:ext cx="1143000" cy="523220"/>
          </a:xfrm>
          <a:prstGeom prst="rect">
            <a:avLst/>
          </a:prstGeom>
          <a:noFill/>
        </p:spPr>
        <p:txBody>
          <a:bodyPr wrap="square" rtlCol="0">
            <a:spAutoFit/>
          </a:bodyPr>
          <a:lstStyle/>
          <a:p>
            <a:pPr algn="ctr"/>
            <a:r>
              <a:rPr lang="en-US" sz="1400" b="1" dirty="0" smtClean="0">
                <a:solidFill>
                  <a:schemeClr val="bg1"/>
                </a:solidFill>
              </a:rPr>
              <a:t>Higher Frequency</a:t>
            </a:r>
            <a:endParaRPr lang="en-US" sz="1400" b="1" dirty="0">
              <a:solidFill>
                <a:schemeClr val="bg1"/>
              </a:solidFill>
            </a:endParaRPr>
          </a:p>
        </p:txBody>
      </p:sp>
      <p:sp>
        <p:nvSpPr>
          <p:cNvPr id="14" name="TextBox 13"/>
          <p:cNvSpPr txBox="1"/>
          <p:nvPr/>
        </p:nvSpPr>
        <p:spPr>
          <a:xfrm>
            <a:off x="4038600" y="5191780"/>
            <a:ext cx="1143000" cy="523220"/>
          </a:xfrm>
          <a:prstGeom prst="rect">
            <a:avLst/>
          </a:prstGeom>
          <a:noFill/>
        </p:spPr>
        <p:txBody>
          <a:bodyPr wrap="square" rtlCol="0">
            <a:spAutoFit/>
          </a:bodyPr>
          <a:lstStyle/>
          <a:p>
            <a:pPr algn="ctr"/>
            <a:r>
              <a:rPr lang="en-US" sz="1400" b="1" dirty="0" smtClean="0">
                <a:solidFill>
                  <a:schemeClr val="bg1"/>
                </a:solidFill>
              </a:rPr>
              <a:t>Lower Frequency</a:t>
            </a:r>
            <a:endParaRPr lang="en-US" sz="1400" b="1" dirty="0">
              <a:solidFill>
                <a:schemeClr val="bg1"/>
              </a:solidFill>
            </a:endParaRPr>
          </a:p>
        </p:txBody>
      </p:sp>
      <p:sp>
        <p:nvSpPr>
          <p:cNvPr id="3" name="Rectangle 2"/>
          <p:cNvSpPr/>
          <p:nvPr/>
        </p:nvSpPr>
        <p:spPr>
          <a:xfrm>
            <a:off x="261870" y="6093334"/>
            <a:ext cx="8696459" cy="461665"/>
          </a:xfrm>
          <a:prstGeom prst="rect">
            <a:avLst/>
          </a:prstGeom>
        </p:spPr>
        <p:txBody>
          <a:bodyPr wrap="square">
            <a:spAutoFit/>
          </a:bodyPr>
          <a:lstStyle/>
          <a:p>
            <a:r>
              <a:rPr lang="en-US" sz="1200" b="1" dirty="0" smtClean="0">
                <a:solidFill>
                  <a:schemeClr val="tx1">
                    <a:lumMod val="75000"/>
                    <a:lumOff val="25000"/>
                  </a:schemeClr>
                </a:solidFill>
              </a:rPr>
              <a:t>Note: </a:t>
            </a:r>
            <a:r>
              <a:rPr lang="en-US" sz="1200" dirty="0" smtClean="0">
                <a:solidFill>
                  <a:schemeClr val="tx1">
                    <a:lumMod val="75000"/>
                    <a:lumOff val="25000"/>
                  </a:schemeClr>
                </a:solidFill>
              </a:rPr>
              <a:t>Barriers are listed by order </a:t>
            </a:r>
            <a:r>
              <a:rPr lang="en-US" sz="1200" dirty="0">
                <a:solidFill>
                  <a:schemeClr val="tx1">
                    <a:lumMod val="75000"/>
                    <a:lumOff val="25000"/>
                  </a:schemeClr>
                </a:solidFill>
              </a:rPr>
              <a:t>of </a:t>
            </a:r>
            <a:r>
              <a:rPr lang="en-US" sz="1200" dirty="0" smtClean="0">
                <a:solidFill>
                  <a:schemeClr val="tx1">
                    <a:lumMod val="75000"/>
                    <a:lumOff val="25000"/>
                  </a:schemeClr>
                </a:solidFill>
              </a:rPr>
              <a:t>frequency heard during the interviews. The following slides provide a more in-depth explanation of these barriers, including key takeaways and recommendations.</a:t>
            </a:r>
            <a:endParaRPr lang="en-US" sz="1200" dirty="0">
              <a:solidFill>
                <a:schemeClr val="tx1">
                  <a:lumMod val="75000"/>
                  <a:lumOff val="25000"/>
                </a:schemeClr>
              </a:solidFill>
            </a:endParaRPr>
          </a:p>
        </p:txBody>
      </p:sp>
    </p:spTree>
    <p:extLst>
      <p:ext uri="{BB962C8B-B14F-4D97-AF65-F5344CB8AC3E}">
        <p14:creationId xmlns:p14="http://schemas.microsoft.com/office/powerpoint/2010/main" val="3481049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868362"/>
          </a:xfrm>
        </p:spPr>
        <p:txBody>
          <a:bodyPr>
            <a:normAutofit/>
          </a:bodyPr>
          <a:lstStyle/>
          <a:p>
            <a:r>
              <a:rPr lang="en-US" sz="2200" dirty="0" smtClean="0"/>
              <a:t>Barrier: Perception – “I Don’t Have Time to Wait for the 811 Locate”</a:t>
            </a:r>
            <a:endParaRPr lang="en-US" sz="2200" dirty="0"/>
          </a:p>
        </p:txBody>
      </p:sp>
      <p:sp>
        <p:nvSpPr>
          <p:cNvPr id="3" name="Content Placeholder 2"/>
          <p:cNvSpPr>
            <a:spLocks noGrp="1"/>
          </p:cNvSpPr>
          <p:nvPr>
            <p:ph idx="1"/>
          </p:nvPr>
        </p:nvSpPr>
        <p:spPr>
          <a:xfrm>
            <a:off x="838200" y="1219200"/>
            <a:ext cx="8229600" cy="5334000"/>
          </a:xfrm>
        </p:spPr>
        <p:txBody>
          <a:bodyPr>
            <a:noAutofit/>
          </a:bodyPr>
          <a:lstStyle/>
          <a:p>
            <a:pPr marL="0" indent="0">
              <a:buNone/>
            </a:pPr>
            <a:r>
              <a:rPr lang="en-US" sz="1400" b="1" dirty="0"/>
              <a:t>KEY TAKEAWAY: Make It Easier </a:t>
            </a:r>
            <a:r>
              <a:rPr lang="en-US" sz="1400" b="1" dirty="0" smtClean="0"/>
              <a:t>for </a:t>
            </a:r>
            <a:r>
              <a:rPr lang="en-US" sz="1400" b="1" dirty="0"/>
              <a:t>Those “In A Hurry” </a:t>
            </a:r>
            <a:r>
              <a:rPr lang="en-US" sz="1400" b="1" dirty="0" smtClean="0"/>
              <a:t>to </a:t>
            </a:r>
            <a:r>
              <a:rPr lang="en-US" sz="1400" b="1" dirty="0"/>
              <a:t>Get Fast Locates</a:t>
            </a:r>
          </a:p>
          <a:p>
            <a:pPr marL="0" indent="0">
              <a:buNone/>
            </a:pPr>
            <a:r>
              <a:rPr lang="en-US" sz="1200" dirty="0"/>
              <a:t>A primary </a:t>
            </a:r>
            <a:r>
              <a:rPr lang="en-US" sz="1200" dirty="0" smtClean="0"/>
              <a:t>complaint of contacting 811 </a:t>
            </a:r>
            <a:r>
              <a:rPr lang="en-US" sz="1200" dirty="0"/>
              <a:t>was the commonly long wait times due to high call </a:t>
            </a:r>
            <a:r>
              <a:rPr lang="en-US" sz="1200" dirty="0" smtClean="0"/>
              <a:t>volumes. In addition to the hold times, excavators did not want to delay a job by waiting 48 hours for the locate to be completed because they felt lost time is lost money. Some excavators, therefore, moved </a:t>
            </a:r>
            <a:r>
              <a:rPr lang="en-US" sz="1200" dirty="0"/>
              <a:t>forward with digging projects without </a:t>
            </a:r>
            <a:r>
              <a:rPr lang="en-US" sz="1200" dirty="0" smtClean="0"/>
              <a:t>requesting a </a:t>
            </a:r>
            <a:r>
              <a:rPr lang="en-US" sz="1200" dirty="0"/>
              <a:t>locate because they </a:t>
            </a:r>
            <a:r>
              <a:rPr lang="en-US" sz="1200" dirty="0" smtClean="0"/>
              <a:t>did </a:t>
            </a:r>
            <a:r>
              <a:rPr lang="en-US" sz="1200" dirty="0"/>
              <a:t>not want to </a:t>
            </a:r>
            <a:r>
              <a:rPr lang="en-US" sz="1200" dirty="0" smtClean="0"/>
              <a:t>wait. This is a major barrier for excavators, especially smaller companies that have fewer jobs. A few who wanted to get to work quickly said they were willing to </a:t>
            </a:r>
            <a:r>
              <a:rPr lang="en-US" sz="1200" dirty="0"/>
              <a:t>pay </a:t>
            </a:r>
            <a:r>
              <a:rPr lang="en-US" sz="1200" dirty="0" smtClean="0"/>
              <a:t>a small fee for </a:t>
            </a:r>
            <a:r>
              <a:rPr lang="en-US" sz="1200" dirty="0"/>
              <a:t>an expedited </a:t>
            </a:r>
            <a:r>
              <a:rPr lang="en-US" sz="1200" dirty="0" smtClean="0"/>
              <a:t>locate. </a:t>
            </a:r>
          </a:p>
          <a:p>
            <a:pPr marL="0" indent="0">
              <a:buNone/>
            </a:pPr>
            <a:endParaRPr lang="en-US" sz="1200" b="1" dirty="0" smtClean="0"/>
          </a:p>
          <a:p>
            <a:pPr marL="0" indent="0">
              <a:buNone/>
            </a:pPr>
            <a:r>
              <a:rPr lang="en-US" sz="1400" b="1" dirty="0" smtClean="0"/>
              <a:t>RECCOMENDATIONS:</a:t>
            </a:r>
            <a:endParaRPr lang="en-US" sz="1400" b="1" dirty="0"/>
          </a:p>
          <a:p>
            <a:pPr lvl="0"/>
            <a:r>
              <a:rPr lang="en-US" sz="1200" dirty="0" smtClean="0">
                <a:solidFill>
                  <a:prstClr val="black">
                    <a:lumMod val="75000"/>
                    <a:lumOff val="25000"/>
                  </a:prstClr>
                </a:solidFill>
              </a:rPr>
              <a:t>Determine </a:t>
            </a:r>
            <a:r>
              <a:rPr lang="en-US" sz="1200" dirty="0">
                <a:solidFill>
                  <a:prstClr val="black">
                    <a:lumMod val="75000"/>
                    <a:lumOff val="25000"/>
                  </a:prstClr>
                </a:solidFill>
              </a:rPr>
              <a:t>if there are ways to better manage call volumes to reduce hold </a:t>
            </a:r>
            <a:r>
              <a:rPr lang="en-US" sz="1200" dirty="0" smtClean="0">
                <a:solidFill>
                  <a:prstClr val="black">
                    <a:lumMod val="75000"/>
                    <a:lumOff val="25000"/>
                  </a:prstClr>
                </a:solidFill>
              </a:rPr>
              <a:t>times and to accelerate the locate process. Opportunities may include:</a:t>
            </a:r>
            <a:endParaRPr lang="en-US" sz="1200" dirty="0">
              <a:solidFill>
                <a:prstClr val="black">
                  <a:lumMod val="75000"/>
                  <a:lumOff val="25000"/>
                </a:prstClr>
              </a:solidFill>
            </a:endParaRPr>
          </a:p>
          <a:p>
            <a:pPr lvl="1"/>
            <a:r>
              <a:rPr lang="en-US" sz="1200" dirty="0" smtClean="0">
                <a:solidFill>
                  <a:prstClr val="black">
                    <a:lumMod val="75000"/>
                    <a:lumOff val="25000"/>
                  </a:prstClr>
                </a:solidFill>
              </a:rPr>
              <a:t>Direct </a:t>
            </a:r>
            <a:r>
              <a:rPr lang="en-US" sz="1200" dirty="0">
                <a:solidFill>
                  <a:prstClr val="black">
                    <a:lumMod val="75000"/>
                    <a:lumOff val="25000"/>
                  </a:prstClr>
                </a:solidFill>
              </a:rPr>
              <a:t>calls </a:t>
            </a:r>
            <a:r>
              <a:rPr lang="en-US" sz="1200" dirty="0" smtClean="0">
                <a:solidFill>
                  <a:prstClr val="black">
                    <a:lumMod val="75000"/>
                    <a:lumOff val="25000"/>
                  </a:prstClr>
                </a:solidFill>
              </a:rPr>
              <a:t>through a system based </a:t>
            </a:r>
            <a:r>
              <a:rPr lang="en-US" sz="1200" dirty="0">
                <a:solidFill>
                  <a:prstClr val="black">
                    <a:lumMod val="75000"/>
                    <a:lumOff val="25000"/>
                  </a:prstClr>
                </a:solidFill>
              </a:rPr>
              <a:t>on </a:t>
            </a:r>
            <a:r>
              <a:rPr lang="en-US" sz="1200" dirty="0" smtClean="0">
                <a:solidFill>
                  <a:prstClr val="black">
                    <a:lumMod val="75000"/>
                    <a:lumOff val="25000"/>
                  </a:prstClr>
                </a:solidFill>
              </a:rPr>
              <a:t>segmentation (e.g., homeowner </a:t>
            </a:r>
            <a:r>
              <a:rPr lang="en-US" sz="1200" dirty="0">
                <a:solidFill>
                  <a:prstClr val="black">
                    <a:lumMod val="75000"/>
                    <a:lumOff val="25000"/>
                  </a:prstClr>
                </a:solidFill>
              </a:rPr>
              <a:t>vs. excavator, size of project, </a:t>
            </a:r>
            <a:r>
              <a:rPr lang="en-US" sz="1200" dirty="0" smtClean="0">
                <a:solidFill>
                  <a:prstClr val="black">
                    <a:lumMod val="75000"/>
                    <a:lumOff val="25000"/>
                  </a:prstClr>
                </a:solidFill>
              </a:rPr>
              <a:t>or an ID </a:t>
            </a:r>
            <a:r>
              <a:rPr lang="en-US" sz="1200" dirty="0">
                <a:solidFill>
                  <a:prstClr val="black">
                    <a:lumMod val="75000"/>
                    <a:lumOff val="25000"/>
                  </a:prstClr>
                </a:solidFill>
              </a:rPr>
              <a:t>for frequent callers that helps them expedite the </a:t>
            </a:r>
            <a:r>
              <a:rPr lang="en-US" sz="1200" dirty="0" smtClean="0">
                <a:solidFill>
                  <a:prstClr val="black">
                    <a:lumMod val="75000"/>
                    <a:lumOff val="25000"/>
                  </a:prstClr>
                </a:solidFill>
              </a:rPr>
              <a:t>process)</a:t>
            </a:r>
          </a:p>
          <a:p>
            <a:pPr lvl="1"/>
            <a:r>
              <a:rPr lang="en-US" sz="1200" dirty="0" smtClean="0">
                <a:solidFill>
                  <a:prstClr val="black">
                    <a:lumMod val="75000"/>
                    <a:lumOff val="25000"/>
                  </a:prstClr>
                </a:solidFill>
              </a:rPr>
              <a:t>Provide a </a:t>
            </a:r>
            <a:r>
              <a:rPr lang="en-US" sz="1200" dirty="0">
                <a:solidFill>
                  <a:prstClr val="black">
                    <a:lumMod val="75000"/>
                    <a:lumOff val="25000"/>
                  </a:prstClr>
                </a:solidFill>
              </a:rPr>
              <a:t>direct contact that can serve as a dedicated locator to handle requests (this person could also ensure </a:t>
            </a:r>
            <a:r>
              <a:rPr lang="en-US" sz="1200" dirty="0" smtClean="0">
                <a:solidFill>
                  <a:prstClr val="black">
                    <a:lumMod val="75000"/>
                    <a:lumOff val="25000"/>
                  </a:prstClr>
                </a:solidFill>
              </a:rPr>
              <a:t>unanswered </a:t>
            </a:r>
            <a:r>
              <a:rPr lang="en-US" sz="1200" dirty="0">
                <a:solidFill>
                  <a:prstClr val="black">
                    <a:lumMod val="75000"/>
                    <a:lumOff val="25000"/>
                  </a:prstClr>
                </a:solidFill>
              </a:rPr>
              <a:t>questions are addressed before the worker breaks ground on the project</a:t>
            </a:r>
            <a:r>
              <a:rPr lang="en-US" sz="1200" dirty="0" smtClean="0">
                <a:solidFill>
                  <a:prstClr val="black">
                    <a:lumMod val="75000"/>
                    <a:lumOff val="25000"/>
                  </a:prstClr>
                </a:solidFill>
              </a:rPr>
              <a:t>)</a:t>
            </a:r>
          </a:p>
          <a:p>
            <a:pPr lvl="1"/>
            <a:r>
              <a:rPr lang="en-US" sz="1200" dirty="0" smtClean="0">
                <a:solidFill>
                  <a:prstClr val="black">
                    <a:lumMod val="75000"/>
                    <a:lumOff val="25000"/>
                  </a:prstClr>
                </a:solidFill>
              </a:rPr>
              <a:t>Consider </a:t>
            </a:r>
            <a:r>
              <a:rPr lang="en-US" sz="1200" dirty="0">
                <a:solidFill>
                  <a:prstClr val="black">
                    <a:lumMod val="75000"/>
                    <a:lumOff val="25000"/>
                  </a:prstClr>
                </a:solidFill>
              </a:rPr>
              <a:t>providing same-day or same-hour rapid, but </a:t>
            </a:r>
            <a:r>
              <a:rPr lang="en-US" sz="1200" dirty="0" smtClean="0">
                <a:solidFill>
                  <a:prstClr val="black">
                    <a:lumMod val="75000"/>
                    <a:lumOff val="25000"/>
                  </a:prstClr>
                </a:solidFill>
              </a:rPr>
              <a:t>non-emergency </a:t>
            </a:r>
            <a:r>
              <a:rPr lang="en-US" sz="1200" dirty="0">
                <a:solidFill>
                  <a:prstClr val="black">
                    <a:lumMod val="75000"/>
                    <a:lumOff val="25000"/>
                  </a:prstClr>
                </a:solidFill>
              </a:rPr>
              <a:t>locates at a price (one person </a:t>
            </a:r>
            <a:r>
              <a:rPr lang="en-US" sz="1200" dirty="0" smtClean="0">
                <a:solidFill>
                  <a:prstClr val="black">
                    <a:lumMod val="75000"/>
                    <a:lumOff val="25000"/>
                  </a:prstClr>
                </a:solidFill>
              </a:rPr>
              <a:t>suggested a $25-</a:t>
            </a:r>
            <a:r>
              <a:rPr lang="en-US" sz="1200" dirty="0">
                <a:solidFill>
                  <a:prstClr val="black">
                    <a:lumMod val="75000"/>
                    <a:lumOff val="25000"/>
                  </a:prstClr>
                </a:solidFill>
              </a:rPr>
              <a:t>$50 </a:t>
            </a:r>
            <a:r>
              <a:rPr lang="en-US" sz="1200" dirty="0" smtClean="0">
                <a:solidFill>
                  <a:prstClr val="black">
                    <a:lumMod val="75000"/>
                    <a:lumOff val="25000"/>
                  </a:prstClr>
                </a:solidFill>
              </a:rPr>
              <a:t>surcharge seemed </a:t>
            </a:r>
            <a:r>
              <a:rPr lang="en-US" sz="1200" dirty="0">
                <a:solidFill>
                  <a:prstClr val="black">
                    <a:lumMod val="75000"/>
                    <a:lumOff val="25000"/>
                  </a:prstClr>
                </a:solidFill>
              </a:rPr>
              <a:t>reasonable</a:t>
            </a:r>
            <a:r>
              <a:rPr lang="en-US" sz="1200" dirty="0" smtClean="0">
                <a:solidFill>
                  <a:prstClr val="black">
                    <a:lumMod val="75000"/>
                    <a:lumOff val="25000"/>
                  </a:prstClr>
                </a:solidFill>
              </a:rPr>
              <a:t>)</a:t>
            </a:r>
          </a:p>
          <a:p>
            <a:pPr lvl="1"/>
            <a:r>
              <a:rPr lang="en-US" sz="1200" dirty="0" smtClean="0">
                <a:solidFill>
                  <a:prstClr val="black">
                    <a:lumMod val="75000"/>
                    <a:lumOff val="25000"/>
                  </a:prstClr>
                </a:solidFill>
              </a:rPr>
              <a:t>Communicate what actually constitutes an emergency (loss of service)</a:t>
            </a:r>
            <a:endParaRPr lang="en-US" sz="1200" dirty="0">
              <a:solidFill>
                <a:prstClr val="black">
                  <a:lumMod val="75000"/>
                  <a:lumOff val="25000"/>
                </a:prstClr>
              </a:solidFill>
            </a:endParaRPr>
          </a:p>
          <a:p>
            <a:endParaRPr lang="en-US" sz="1400" dirty="0" smtClean="0">
              <a:solidFill>
                <a:prstClr val="black">
                  <a:lumMod val="75000"/>
                  <a:lumOff val="25000"/>
                </a:prstClr>
              </a:solidFill>
            </a:endParaRPr>
          </a:p>
          <a:p>
            <a:r>
              <a:rPr lang="en-US" sz="1200" dirty="0" smtClean="0">
                <a:solidFill>
                  <a:prstClr val="black">
                    <a:lumMod val="75000"/>
                    <a:lumOff val="25000"/>
                  </a:prstClr>
                </a:solidFill>
              </a:rPr>
              <a:t>Emphasize the financial risks associated with not calling for a locate. Communicate that it is truly not worth rushing a job because too much is at stake if a gas line is damaged.</a:t>
            </a:r>
          </a:p>
          <a:p>
            <a:pPr lvl="1"/>
            <a:r>
              <a:rPr lang="en-US" sz="1200" dirty="0" smtClean="0">
                <a:solidFill>
                  <a:prstClr val="black">
                    <a:lumMod val="75000"/>
                    <a:lumOff val="25000"/>
                  </a:prstClr>
                </a:solidFill>
              </a:rPr>
              <a:t>Messaging </a:t>
            </a:r>
            <a:r>
              <a:rPr lang="en-US" sz="1200" dirty="0">
                <a:solidFill>
                  <a:prstClr val="black">
                    <a:lumMod val="75000"/>
                    <a:lumOff val="25000"/>
                  </a:prstClr>
                </a:solidFill>
              </a:rPr>
              <a:t>should address “hidden” or “unexpected” costs that could “hurt the pocketbook” if a gas line is damaged, including the repair bill, </a:t>
            </a:r>
            <a:r>
              <a:rPr lang="en-US" sz="1200" dirty="0" smtClean="0">
                <a:solidFill>
                  <a:prstClr val="black">
                    <a:lumMod val="75000"/>
                    <a:lumOff val="25000"/>
                  </a:prstClr>
                </a:solidFill>
              </a:rPr>
              <a:t>fines, penalties, lost time and hassle. </a:t>
            </a:r>
          </a:p>
          <a:p>
            <a:pPr lvl="1"/>
            <a:r>
              <a:rPr lang="en-US" sz="1200" dirty="0">
                <a:solidFill>
                  <a:prstClr val="black">
                    <a:lumMod val="75000"/>
                    <a:lumOff val="25000"/>
                  </a:prstClr>
                </a:solidFill>
              </a:rPr>
              <a:t>Lost future business because of damaged reputation</a:t>
            </a:r>
          </a:p>
          <a:p>
            <a:pPr lvl="1"/>
            <a:r>
              <a:rPr lang="en-US" sz="1200" dirty="0" smtClean="0">
                <a:solidFill>
                  <a:prstClr val="black">
                    <a:lumMod val="75000"/>
                    <a:lumOff val="25000"/>
                  </a:prstClr>
                </a:solidFill>
              </a:rPr>
              <a:t>Emphasize </a:t>
            </a:r>
            <a:r>
              <a:rPr lang="en-US" sz="1200" dirty="0">
                <a:solidFill>
                  <a:prstClr val="black">
                    <a:lumMod val="75000"/>
                    <a:lumOff val="25000"/>
                  </a:prstClr>
                </a:solidFill>
              </a:rPr>
              <a:t>the potential domino effect of being responsible for </a:t>
            </a:r>
            <a:r>
              <a:rPr lang="en-US" sz="1200" dirty="0" smtClean="0">
                <a:solidFill>
                  <a:prstClr val="black">
                    <a:lumMod val="75000"/>
                    <a:lumOff val="25000"/>
                  </a:prstClr>
                </a:solidFill>
              </a:rPr>
              <a:t>evacuating a job site and surrounding areas</a:t>
            </a:r>
          </a:p>
          <a:p>
            <a:pPr lvl="1"/>
            <a:endParaRPr lang="en-US" sz="1200" dirty="0" smtClean="0">
              <a:solidFill>
                <a:prstClr val="black">
                  <a:lumMod val="75000"/>
                  <a:lumOff val="25000"/>
                </a:prstClr>
              </a:solidFill>
            </a:endParaRPr>
          </a:p>
          <a:p>
            <a:pPr marL="0" indent="0">
              <a:buNone/>
            </a:pPr>
            <a:endParaRPr lang="en-US" sz="1400" b="1" dirty="0" smtClean="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13</a:t>
            </a:fld>
            <a:endParaRPr lang="en-US">
              <a:solidFill>
                <a:prstClr val="white"/>
              </a:solidFill>
            </a:endParaRPr>
          </a:p>
        </p:txBody>
      </p:sp>
      <p:sp>
        <p:nvSpPr>
          <p:cNvPr id="7" name="Down Arrow 6"/>
          <p:cNvSpPr/>
          <p:nvPr/>
        </p:nvSpPr>
        <p:spPr>
          <a:xfrm>
            <a:off x="304803" y="3733801"/>
            <a:ext cx="300512" cy="2438400"/>
          </a:xfrm>
          <a:prstGeom prst="downArrow">
            <a:avLst/>
          </a:prstGeom>
          <a:gradFill flip="none" rotWithShape="1">
            <a:gsLst>
              <a:gs pos="32000">
                <a:schemeClr val="tx2">
                  <a:alpha val="48000"/>
                </a:schemeClr>
              </a:gs>
              <a:gs pos="69000">
                <a:schemeClr val="tx2"/>
              </a:gs>
              <a:gs pos="85000">
                <a:schemeClr val="tx2"/>
              </a:gs>
            </a:gsLst>
            <a:lin ang="54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rot="10800000">
            <a:off x="304799" y="1295400"/>
            <a:ext cx="300512" cy="2438400"/>
          </a:xfrm>
          <a:prstGeom prst="downArrow">
            <a:avLst/>
          </a:prstGeom>
          <a:gradFill>
            <a:gsLst>
              <a:gs pos="30000">
                <a:schemeClr val="accent2">
                  <a:alpha val="40000"/>
                </a:schemeClr>
              </a:gs>
              <a:gs pos="59000">
                <a:schemeClr val="accent2">
                  <a:alpha val="85000"/>
                </a:schemeClr>
              </a:gs>
              <a:gs pos="100000">
                <a:schemeClr val="accent2"/>
              </a:gs>
            </a:gsLst>
            <a:lin ang="5400000" scaled="1"/>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5-Point Star 8"/>
          <p:cNvSpPr/>
          <p:nvPr/>
        </p:nvSpPr>
        <p:spPr>
          <a:xfrm>
            <a:off x="168234" y="1828800"/>
            <a:ext cx="573642" cy="533400"/>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p>
        </p:txBody>
      </p:sp>
      <p:sp>
        <p:nvSpPr>
          <p:cNvPr id="10" name="TextBox 9"/>
          <p:cNvSpPr txBox="1"/>
          <p:nvPr/>
        </p:nvSpPr>
        <p:spPr>
          <a:xfrm>
            <a:off x="168234" y="1981200"/>
            <a:ext cx="573642" cy="230832"/>
          </a:xfrm>
          <a:prstGeom prst="rect">
            <a:avLst/>
          </a:prstGeom>
          <a:noFill/>
        </p:spPr>
        <p:txBody>
          <a:bodyPr wrap="square" rtlCol="0">
            <a:spAutoFit/>
          </a:bodyPr>
          <a:lstStyle/>
          <a:p>
            <a:pPr algn="ctr"/>
            <a:r>
              <a:rPr lang="en-US" sz="900" b="1" dirty="0" smtClean="0"/>
              <a:t>E </a:t>
            </a:r>
            <a:endParaRPr lang="en-US" sz="900" b="1" dirty="0"/>
          </a:p>
        </p:txBody>
      </p:sp>
      <p:sp>
        <p:nvSpPr>
          <p:cNvPr id="11" name="TextBox 10"/>
          <p:cNvSpPr txBox="1"/>
          <p:nvPr/>
        </p:nvSpPr>
        <p:spPr>
          <a:xfrm>
            <a:off x="0" y="6172200"/>
            <a:ext cx="1828800" cy="338554"/>
          </a:xfrm>
          <a:prstGeom prst="rect">
            <a:avLst/>
          </a:prstGeom>
          <a:noFill/>
        </p:spPr>
        <p:txBody>
          <a:bodyPr wrap="square" rtlCol="0">
            <a:spAutoFit/>
          </a:bodyPr>
          <a:lstStyle/>
          <a:p>
            <a:r>
              <a:rPr lang="en-US" sz="800" b="1" dirty="0" smtClean="0"/>
              <a:t>E</a:t>
            </a:r>
            <a:r>
              <a:rPr lang="en-US" sz="800" dirty="0" smtClean="0"/>
              <a:t> = Excavators</a:t>
            </a:r>
          </a:p>
          <a:p>
            <a:r>
              <a:rPr lang="en-US" sz="800" b="1" dirty="0" smtClean="0"/>
              <a:t>H</a:t>
            </a:r>
            <a:r>
              <a:rPr lang="en-US" sz="800" dirty="0" smtClean="0"/>
              <a:t> = Homeowners</a:t>
            </a:r>
            <a:endParaRPr lang="en-US" sz="800" dirty="0"/>
          </a:p>
        </p:txBody>
      </p:sp>
      <p:sp>
        <p:nvSpPr>
          <p:cNvPr id="12" name="5-Point Star 11"/>
          <p:cNvSpPr/>
          <p:nvPr/>
        </p:nvSpPr>
        <p:spPr>
          <a:xfrm>
            <a:off x="168233" y="5105400"/>
            <a:ext cx="573642" cy="533400"/>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p>
        </p:txBody>
      </p:sp>
      <p:sp>
        <p:nvSpPr>
          <p:cNvPr id="13" name="TextBox 12"/>
          <p:cNvSpPr txBox="1"/>
          <p:nvPr/>
        </p:nvSpPr>
        <p:spPr>
          <a:xfrm>
            <a:off x="168233" y="5257800"/>
            <a:ext cx="573642" cy="230832"/>
          </a:xfrm>
          <a:prstGeom prst="rect">
            <a:avLst/>
          </a:prstGeom>
          <a:noFill/>
        </p:spPr>
        <p:txBody>
          <a:bodyPr wrap="square" rtlCol="0">
            <a:spAutoFit/>
          </a:bodyPr>
          <a:lstStyle/>
          <a:p>
            <a:pPr algn="ctr"/>
            <a:r>
              <a:rPr lang="en-US" sz="900" b="1" dirty="0" smtClean="0"/>
              <a:t>H </a:t>
            </a:r>
            <a:endParaRPr lang="en-US" sz="900" b="1" dirty="0"/>
          </a:p>
        </p:txBody>
      </p:sp>
    </p:spTree>
    <p:extLst>
      <p:ext uri="{BB962C8B-B14F-4D97-AF65-F5344CB8AC3E}">
        <p14:creationId xmlns:p14="http://schemas.microsoft.com/office/powerpoint/2010/main" val="3195465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Barrier: Perception – “I Wasn’t Digging”</a:t>
            </a:r>
            <a:endParaRPr lang="en-US" sz="2200" dirty="0"/>
          </a:p>
        </p:txBody>
      </p:sp>
      <p:sp>
        <p:nvSpPr>
          <p:cNvPr id="3" name="Content Placeholder 2"/>
          <p:cNvSpPr>
            <a:spLocks noGrp="1"/>
          </p:cNvSpPr>
          <p:nvPr>
            <p:ph idx="1"/>
          </p:nvPr>
        </p:nvSpPr>
        <p:spPr>
          <a:xfrm>
            <a:off x="838200" y="1219200"/>
            <a:ext cx="8229600" cy="5334000"/>
          </a:xfrm>
        </p:spPr>
        <p:txBody>
          <a:bodyPr>
            <a:noAutofit/>
          </a:bodyPr>
          <a:lstStyle/>
          <a:p>
            <a:pPr marL="0" indent="0">
              <a:buNone/>
            </a:pPr>
            <a:r>
              <a:rPr lang="en-US" sz="1400" b="1" dirty="0"/>
              <a:t>KEY TAKEAWAY: Clearly Define What It Means </a:t>
            </a:r>
            <a:r>
              <a:rPr lang="en-US" sz="1400" b="1" dirty="0" smtClean="0"/>
              <a:t>to </a:t>
            </a:r>
            <a:r>
              <a:rPr lang="en-US" sz="1400" b="1" dirty="0"/>
              <a:t>“Excavate” a</a:t>
            </a:r>
            <a:r>
              <a:rPr lang="en-US" sz="1400" b="1" dirty="0" smtClean="0"/>
              <a:t>nd that </a:t>
            </a:r>
            <a:r>
              <a:rPr lang="en-US" sz="1400" b="1" dirty="0"/>
              <a:t>Homeowners Are Also Required </a:t>
            </a:r>
            <a:r>
              <a:rPr lang="en-US" sz="1400" b="1" dirty="0" smtClean="0"/>
              <a:t>by </a:t>
            </a:r>
            <a:r>
              <a:rPr lang="en-US" sz="1400" b="1" dirty="0"/>
              <a:t>Law </a:t>
            </a:r>
            <a:r>
              <a:rPr lang="en-US" sz="1400" b="1" dirty="0" smtClean="0"/>
              <a:t>to </a:t>
            </a:r>
            <a:r>
              <a:rPr lang="en-US" sz="1400" b="1" dirty="0"/>
              <a:t>Locate</a:t>
            </a:r>
            <a:endParaRPr lang="en-US" sz="1400" b="1" dirty="0" smtClean="0"/>
          </a:p>
          <a:p>
            <a:pPr marL="0" indent="0">
              <a:buNone/>
            </a:pPr>
            <a:r>
              <a:rPr lang="en-US" sz="1200" dirty="0" smtClean="0"/>
              <a:t>Excavators were mostly aware they are required by law to locate before digging. However, many homeowners were unaware of the law, and the few homeowners who were aware had the perception that Call Before You Dig applies only to excavators or professionals doing major projects. They thought their “small” projects did not require them to get locates</a:t>
            </a:r>
            <a:r>
              <a:rPr lang="en-US" sz="1200" dirty="0"/>
              <a:t>. Most </a:t>
            </a:r>
            <a:r>
              <a:rPr lang="en-US" sz="1200" dirty="0" smtClean="0"/>
              <a:t>homeowners said they </a:t>
            </a:r>
            <a:r>
              <a:rPr lang="en-US" sz="1200" dirty="0"/>
              <a:t>would have requested the locate had they known before they damaged the gas line that </a:t>
            </a:r>
            <a:r>
              <a:rPr lang="en-US" sz="1200" dirty="0" smtClean="0"/>
              <a:t>their work was included in the law. </a:t>
            </a:r>
            <a:r>
              <a:rPr lang="en-US" sz="1200" dirty="0"/>
              <a:t>Several excavators were also confused about the types of jobs that required them to get the locate and had a similar mindset to homeowners </a:t>
            </a:r>
            <a:r>
              <a:rPr lang="en-US" sz="1200" dirty="0" smtClean="0"/>
              <a:t>in that </a:t>
            </a:r>
            <a:r>
              <a:rPr lang="en-US" sz="1200" dirty="0"/>
              <a:t>they did not need to call </a:t>
            </a:r>
            <a:r>
              <a:rPr lang="en-US" sz="1200" dirty="0" smtClean="0"/>
              <a:t>unless it </a:t>
            </a:r>
            <a:r>
              <a:rPr lang="en-US" sz="1200" dirty="0"/>
              <a:t>was </a:t>
            </a:r>
            <a:r>
              <a:rPr lang="en-US" sz="1200" dirty="0" smtClean="0"/>
              <a:t>an </a:t>
            </a:r>
            <a:r>
              <a:rPr lang="en-US" sz="1200" dirty="0"/>
              <a:t>“obvious” job. </a:t>
            </a:r>
            <a:endParaRPr lang="en-US" sz="1200" dirty="0" smtClean="0"/>
          </a:p>
          <a:p>
            <a:pPr marL="0" indent="0">
              <a:buNone/>
            </a:pPr>
            <a:endParaRPr lang="en-US" sz="1200" dirty="0" smtClean="0"/>
          </a:p>
          <a:p>
            <a:pPr marL="0" indent="0">
              <a:buNone/>
            </a:pPr>
            <a:r>
              <a:rPr lang="en-US" sz="1400" b="1" dirty="0" smtClean="0"/>
              <a:t>RECOMMENDATIONS:</a:t>
            </a:r>
          </a:p>
          <a:p>
            <a:r>
              <a:rPr lang="en-US" sz="1200" dirty="0" smtClean="0"/>
              <a:t>Consider an outreach program to homeowners to educate them about the potential hazards in the ground and explain to them they need to call any time they will be doing work on their property. </a:t>
            </a:r>
          </a:p>
          <a:p>
            <a:endParaRPr lang="en-US" sz="1200" dirty="0"/>
          </a:p>
          <a:p>
            <a:r>
              <a:rPr lang="en-US" sz="1200" dirty="0" smtClean="0"/>
              <a:t>Articulate what types of jobs are included within the definition of “excavating” and consider broadening communications about safe digging to include skimming, milling, drilling or penetrating the ground with any tools, including stakes.</a:t>
            </a:r>
          </a:p>
          <a:p>
            <a:pPr marL="0" indent="0">
              <a:buNone/>
            </a:pPr>
            <a:endParaRPr lang="en-US" sz="1200" dirty="0" smtClean="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14</a:t>
            </a:fld>
            <a:endParaRPr lang="en-US">
              <a:solidFill>
                <a:prstClr val="white"/>
              </a:solidFill>
            </a:endParaRPr>
          </a:p>
        </p:txBody>
      </p:sp>
      <p:sp>
        <p:nvSpPr>
          <p:cNvPr id="7" name="Down Arrow 6"/>
          <p:cNvSpPr/>
          <p:nvPr/>
        </p:nvSpPr>
        <p:spPr>
          <a:xfrm>
            <a:off x="304803" y="3733801"/>
            <a:ext cx="300512" cy="2438400"/>
          </a:xfrm>
          <a:prstGeom prst="downArrow">
            <a:avLst/>
          </a:prstGeom>
          <a:gradFill flip="none" rotWithShape="1">
            <a:gsLst>
              <a:gs pos="32000">
                <a:schemeClr val="tx2">
                  <a:alpha val="48000"/>
                </a:schemeClr>
              </a:gs>
              <a:gs pos="69000">
                <a:schemeClr val="tx2"/>
              </a:gs>
              <a:gs pos="85000">
                <a:schemeClr val="tx2"/>
              </a:gs>
            </a:gsLst>
            <a:lin ang="54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Down Arrow 7"/>
          <p:cNvSpPr/>
          <p:nvPr/>
        </p:nvSpPr>
        <p:spPr>
          <a:xfrm rot="10800000">
            <a:off x="304799" y="1295400"/>
            <a:ext cx="300512" cy="2438400"/>
          </a:xfrm>
          <a:prstGeom prst="downArrow">
            <a:avLst/>
          </a:prstGeom>
          <a:gradFill>
            <a:gsLst>
              <a:gs pos="30000">
                <a:schemeClr val="accent2">
                  <a:alpha val="40000"/>
                </a:schemeClr>
              </a:gs>
              <a:gs pos="59000">
                <a:schemeClr val="accent2">
                  <a:alpha val="85000"/>
                </a:schemeClr>
              </a:gs>
              <a:gs pos="100000">
                <a:schemeClr val="accent2"/>
              </a:gs>
            </a:gsLst>
            <a:lin ang="5400000" scaled="1"/>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TextBox 10"/>
          <p:cNvSpPr txBox="1"/>
          <p:nvPr/>
        </p:nvSpPr>
        <p:spPr>
          <a:xfrm>
            <a:off x="0" y="6172200"/>
            <a:ext cx="1828800" cy="338554"/>
          </a:xfrm>
          <a:prstGeom prst="rect">
            <a:avLst/>
          </a:prstGeom>
          <a:noFill/>
        </p:spPr>
        <p:txBody>
          <a:bodyPr wrap="square" rtlCol="0">
            <a:spAutoFit/>
          </a:bodyPr>
          <a:lstStyle/>
          <a:p>
            <a:r>
              <a:rPr lang="en-US" sz="800" b="1" dirty="0" smtClean="0">
                <a:solidFill>
                  <a:prstClr val="black"/>
                </a:solidFill>
              </a:rPr>
              <a:t>E</a:t>
            </a:r>
            <a:r>
              <a:rPr lang="en-US" sz="800" dirty="0" smtClean="0">
                <a:solidFill>
                  <a:prstClr val="black"/>
                </a:solidFill>
              </a:rPr>
              <a:t> = Excavators</a:t>
            </a:r>
          </a:p>
          <a:p>
            <a:r>
              <a:rPr lang="en-US" sz="800" b="1" dirty="0" smtClean="0">
                <a:solidFill>
                  <a:prstClr val="black"/>
                </a:solidFill>
              </a:rPr>
              <a:t>H</a:t>
            </a:r>
            <a:r>
              <a:rPr lang="en-US" sz="800" dirty="0" smtClean="0">
                <a:solidFill>
                  <a:prstClr val="black"/>
                </a:solidFill>
              </a:rPr>
              <a:t> = Homeowners</a:t>
            </a:r>
            <a:endParaRPr lang="en-US" sz="800" dirty="0">
              <a:solidFill>
                <a:prstClr val="black"/>
              </a:solidFill>
            </a:endParaRPr>
          </a:p>
        </p:txBody>
      </p:sp>
      <p:sp>
        <p:nvSpPr>
          <p:cNvPr id="16" name="5-Point Star 15"/>
          <p:cNvSpPr/>
          <p:nvPr/>
        </p:nvSpPr>
        <p:spPr>
          <a:xfrm>
            <a:off x="168238" y="2438400"/>
            <a:ext cx="573642" cy="533400"/>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prstClr val="white"/>
              </a:solidFill>
            </a:endParaRPr>
          </a:p>
        </p:txBody>
      </p:sp>
      <p:sp>
        <p:nvSpPr>
          <p:cNvPr id="17" name="TextBox 16"/>
          <p:cNvSpPr txBox="1"/>
          <p:nvPr/>
        </p:nvSpPr>
        <p:spPr>
          <a:xfrm>
            <a:off x="168238" y="2590800"/>
            <a:ext cx="573642" cy="230832"/>
          </a:xfrm>
          <a:prstGeom prst="rect">
            <a:avLst/>
          </a:prstGeom>
          <a:noFill/>
        </p:spPr>
        <p:txBody>
          <a:bodyPr wrap="square" rtlCol="0">
            <a:spAutoFit/>
          </a:bodyPr>
          <a:lstStyle/>
          <a:p>
            <a:pPr algn="ctr"/>
            <a:r>
              <a:rPr lang="en-US" sz="900" b="1" dirty="0" smtClean="0">
                <a:solidFill>
                  <a:prstClr val="black"/>
                </a:solidFill>
              </a:rPr>
              <a:t>E+H </a:t>
            </a:r>
            <a:endParaRPr lang="en-US" sz="900" b="1" dirty="0">
              <a:solidFill>
                <a:prstClr val="black"/>
              </a:solidFill>
            </a:endParaRPr>
          </a:p>
        </p:txBody>
      </p:sp>
    </p:spTree>
    <p:extLst>
      <p:ext uri="{BB962C8B-B14F-4D97-AF65-F5344CB8AC3E}">
        <p14:creationId xmlns:p14="http://schemas.microsoft.com/office/powerpoint/2010/main" val="3144136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868362"/>
          </a:xfrm>
        </p:spPr>
        <p:txBody>
          <a:bodyPr>
            <a:normAutofit/>
          </a:bodyPr>
          <a:lstStyle/>
          <a:p>
            <a:r>
              <a:rPr lang="en-US" sz="2200" dirty="0" smtClean="0"/>
              <a:t>Barrier: Perception – “I Already Know What is Below”</a:t>
            </a:r>
            <a:endParaRPr lang="en-US" sz="2200" dirty="0"/>
          </a:p>
        </p:txBody>
      </p:sp>
      <p:sp>
        <p:nvSpPr>
          <p:cNvPr id="3" name="Content Placeholder 2"/>
          <p:cNvSpPr>
            <a:spLocks noGrp="1"/>
          </p:cNvSpPr>
          <p:nvPr>
            <p:ph idx="1"/>
          </p:nvPr>
        </p:nvSpPr>
        <p:spPr>
          <a:xfrm>
            <a:off x="838200" y="1219200"/>
            <a:ext cx="8229600" cy="5334000"/>
          </a:xfrm>
        </p:spPr>
        <p:txBody>
          <a:bodyPr>
            <a:noAutofit/>
          </a:bodyPr>
          <a:lstStyle/>
          <a:p>
            <a:pPr marL="0" indent="0">
              <a:buNone/>
            </a:pPr>
            <a:r>
              <a:rPr lang="en-US" sz="1400" b="1" dirty="0"/>
              <a:t>KEY TAKEAWAY: Clarify </a:t>
            </a:r>
            <a:r>
              <a:rPr lang="en-US" sz="1400" b="1" dirty="0" smtClean="0"/>
              <a:t>that </a:t>
            </a:r>
            <a:r>
              <a:rPr lang="en-US" sz="1400" b="1" dirty="0"/>
              <a:t>Every Job Requires Locates – They </a:t>
            </a:r>
            <a:r>
              <a:rPr lang="en-US" sz="1400" b="1" dirty="0" smtClean="0"/>
              <a:t>Expire and You Might Forget Where They Are Located</a:t>
            </a:r>
          </a:p>
          <a:p>
            <a:pPr marL="0" indent="0">
              <a:buNone/>
            </a:pPr>
            <a:r>
              <a:rPr lang="en-US" sz="1200" dirty="0" smtClean="0"/>
              <a:t>Excavators and homeowners were quick to make assumptions about utility line placement on their job sites and properties. A </a:t>
            </a:r>
            <a:r>
              <a:rPr lang="en-US" sz="1200" dirty="0"/>
              <a:t>major </a:t>
            </a:r>
            <a:r>
              <a:rPr lang="en-US" sz="1200" dirty="0" smtClean="0"/>
              <a:t>barrier </a:t>
            </a:r>
            <a:r>
              <a:rPr lang="en-US" sz="1200" dirty="0"/>
              <a:t>to Call Before You Dig i</a:t>
            </a:r>
            <a:r>
              <a:rPr lang="en-US" sz="1200" dirty="0" smtClean="0"/>
              <a:t>s </a:t>
            </a:r>
            <a:r>
              <a:rPr lang="en-US" sz="1200" dirty="0"/>
              <a:t>the idea that homeowners and excavators </a:t>
            </a:r>
            <a:r>
              <a:rPr lang="en-US" sz="1200" dirty="0" smtClean="0"/>
              <a:t>believe they know </a:t>
            </a:r>
            <a:r>
              <a:rPr lang="en-US" sz="1200" dirty="0"/>
              <a:t>where lines a</a:t>
            </a:r>
            <a:r>
              <a:rPr lang="en-US" sz="1200" dirty="0" smtClean="0"/>
              <a:t>re buried. They believe they are familiar with the property or have had a locate done for a previous project and think they remember where the utilities are located. Excavators also admitted to looking for </a:t>
            </a:r>
            <a:r>
              <a:rPr lang="en-US" sz="1200" dirty="0"/>
              <a:t>visual cues </a:t>
            </a:r>
            <a:r>
              <a:rPr lang="en-US" sz="1200" dirty="0" smtClean="0"/>
              <a:t>on </a:t>
            </a:r>
            <a:r>
              <a:rPr lang="en-US" sz="1200" dirty="0"/>
              <a:t>the jobsite that </a:t>
            </a:r>
            <a:r>
              <a:rPr lang="en-US" sz="1200" dirty="0" smtClean="0"/>
              <a:t>indicate if a utility </a:t>
            </a:r>
            <a:r>
              <a:rPr lang="en-US" sz="1200" dirty="0"/>
              <a:t>i</a:t>
            </a:r>
            <a:r>
              <a:rPr lang="en-US" sz="1200" dirty="0" smtClean="0"/>
              <a:t>s present </a:t>
            </a:r>
            <a:r>
              <a:rPr lang="en-US" sz="1200" dirty="0"/>
              <a:t>that </a:t>
            </a:r>
            <a:r>
              <a:rPr lang="en-US" sz="1200" dirty="0" smtClean="0"/>
              <a:t>might </a:t>
            </a:r>
            <a:r>
              <a:rPr lang="en-US" sz="1200" dirty="0"/>
              <a:t>interfere with their work</a:t>
            </a:r>
            <a:r>
              <a:rPr lang="en-US" sz="1200" dirty="0" smtClean="0"/>
              <a:t>. </a:t>
            </a:r>
            <a:r>
              <a:rPr lang="en-US" sz="1200" dirty="0"/>
              <a:t>Despite having damaged a gas line, there are some instances that respondents said they would still not request a locate in the </a:t>
            </a:r>
            <a:r>
              <a:rPr lang="en-US" sz="1200" dirty="0" smtClean="0"/>
              <a:t>future; examples of these included digging in an open field or remote area without clear signs of utilities, shallow digging or surface-layer skimming/milling. In these cases, they believe their assumptions seem justified and that it would be nonsensical for gas lines to be places in these locations without obvious markings or indicators.</a:t>
            </a:r>
            <a:endParaRPr lang="en-US" sz="1200" dirty="0"/>
          </a:p>
          <a:p>
            <a:pPr marL="0" indent="0">
              <a:buNone/>
            </a:pPr>
            <a:endParaRPr lang="en-US" sz="1200" dirty="0" smtClean="0"/>
          </a:p>
          <a:p>
            <a:pPr marL="0" indent="0">
              <a:buNone/>
            </a:pPr>
            <a:r>
              <a:rPr lang="en-US" sz="1400" b="1" dirty="0" smtClean="0"/>
              <a:t>RECOMMENDATIONS:</a:t>
            </a:r>
          </a:p>
          <a:p>
            <a:r>
              <a:rPr lang="en-US" sz="1200" dirty="0" smtClean="0"/>
              <a:t>Reinforce to excavators and homeowners not to make assumptions about the ground they are working on, especially if they had a previous locate in the same area or were familiar with the job site/property. Remind them the scope of the project might be different from a previous locate and utilities might be in a different area than where they remember them to be. </a:t>
            </a:r>
          </a:p>
          <a:p>
            <a:endParaRPr lang="en-US" sz="1200" dirty="0"/>
          </a:p>
          <a:p>
            <a:r>
              <a:rPr lang="en-US" sz="1200" dirty="0" smtClean="0"/>
              <a:t>Highlight elements of the law that focus on location expiration dates and explain that the locates need to be renewed for every project.</a:t>
            </a:r>
          </a:p>
          <a:p>
            <a:endParaRPr lang="en-US" sz="1200" dirty="0"/>
          </a:p>
          <a:p>
            <a:endParaRPr lang="en-US" sz="1200" dirty="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15</a:t>
            </a:fld>
            <a:endParaRPr lang="en-US">
              <a:solidFill>
                <a:prstClr val="white"/>
              </a:solidFill>
            </a:endParaRPr>
          </a:p>
        </p:txBody>
      </p:sp>
      <p:sp>
        <p:nvSpPr>
          <p:cNvPr id="7" name="Down Arrow 6"/>
          <p:cNvSpPr/>
          <p:nvPr/>
        </p:nvSpPr>
        <p:spPr>
          <a:xfrm>
            <a:off x="304803" y="3733801"/>
            <a:ext cx="300512" cy="2438400"/>
          </a:xfrm>
          <a:prstGeom prst="downArrow">
            <a:avLst/>
          </a:prstGeom>
          <a:gradFill flip="none" rotWithShape="1">
            <a:gsLst>
              <a:gs pos="32000">
                <a:schemeClr val="tx2">
                  <a:alpha val="48000"/>
                </a:schemeClr>
              </a:gs>
              <a:gs pos="69000">
                <a:schemeClr val="tx2"/>
              </a:gs>
              <a:gs pos="85000">
                <a:schemeClr val="tx2"/>
              </a:gs>
            </a:gsLst>
            <a:lin ang="54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rot="10800000">
            <a:off x="304799" y="1295400"/>
            <a:ext cx="300512" cy="2438400"/>
          </a:xfrm>
          <a:prstGeom prst="downArrow">
            <a:avLst/>
          </a:prstGeom>
          <a:gradFill>
            <a:gsLst>
              <a:gs pos="30000">
                <a:schemeClr val="accent2">
                  <a:alpha val="40000"/>
                </a:schemeClr>
              </a:gs>
              <a:gs pos="59000">
                <a:schemeClr val="accent2">
                  <a:alpha val="85000"/>
                </a:schemeClr>
              </a:gs>
              <a:gs pos="100000">
                <a:schemeClr val="accent2"/>
              </a:gs>
            </a:gsLst>
            <a:lin ang="5400000" scaled="1"/>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0" y="6172200"/>
            <a:ext cx="1828800" cy="338554"/>
          </a:xfrm>
          <a:prstGeom prst="rect">
            <a:avLst/>
          </a:prstGeom>
          <a:noFill/>
        </p:spPr>
        <p:txBody>
          <a:bodyPr wrap="square" rtlCol="0">
            <a:spAutoFit/>
          </a:bodyPr>
          <a:lstStyle/>
          <a:p>
            <a:r>
              <a:rPr lang="en-US" sz="800" b="1" dirty="0" smtClean="0"/>
              <a:t>E</a:t>
            </a:r>
            <a:r>
              <a:rPr lang="en-US" sz="800" dirty="0" smtClean="0"/>
              <a:t> = Excavators</a:t>
            </a:r>
          </a:p>
          <a:p>
            <a:r>
              <a:rPr lang="en-US" sz="800" b="1" dirty="0" smtClean="0"/>
              <a:t>H</a:t>
            </a:r>
            <a:r>
              <a:rPr lang="en-US" sz="800" dirty="0" smtClean="0"/>
              <a:t> = Homeowners</a:t>
            </a:r>
            <a:endParaRPr lang="en-US" sz="800" dirty="0"/>
          </a:p>
        </p:txBody>
      </p:sp>
      <p:sp>
        <p:nvSpPr>
          <p:cNvPr id="12" name="5-Point Star 11"/>
          <p:cNvSpPr/>
          <p:nvPr/>
        </p:nvSpPr>
        <p:spPr>
          <a:xfrm>
            <a:off x="168238" y="3124200"/>
            <a:ext cx="573642" cy="533400"/>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p>
        </p:txBody>
      </p:sp>
      <p:sp>
        <p:nvSpPr>
          <p:cNvPr id="13" name="TextBox 12"/>
          <p:cNvSpPr txBox="1"/>
          <p:nvPr/>
        </p:nvSpPr>
        <p:spPr>
          <a:xfrm>
            <a:off x="168238" y="3276600"/>
            <a:ext cx="573642" cy="230832"/>
          </a:xfrm>
          <a:prstGeom prst="rect">
            <a:avLst/>
          </a:prstGeom>
          <a:noFill/>
        </p:spPr>
        <p:txBody>
          <a:bodyPr wrap="square" rtlCol="0">
            <a:spAutoFit/>
          </a:bodyPr>
          <a:lstStyle/>
          <a:p>
            <a:pPr algn="ctr"/>
            <a:r>
              <a:rPr lang="en-US" sz="900" b="1" dirty="0" smtClean="0"/>
              <a:t>E + H </a:t>
            </a:r>
            <a:endParaRPr lang="en-US" sz="900" b="1" dirty="0"/>
          </a:p>
        </p:txBody>
      </p:sp>
    </p:spTree>
    <p:extLst>
      <p:ext uri="{BB962C8B-B14F-4D97-AF65-F5344CB8AC3E}">
        <p14:creationId xmlns:p14="http://schemas.microsoft.com/office/powerpoint/2010/main" val="2390146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868362"/>
          </a:xfrm>
        </p:spPr>
        <p:txBody>
          <a:bodyPr>
            <a:normAutofit/>
          </a:bodyPr>
          <a:lstStyle/>
          <a:p>
            <a:r>
              <a:rPr lang="en-US" sz="2200" dirty="0" smtClean="0"/>
              <a:t>Barrier: Perception – “I Expect Utilities to Be Buried Deeper”</a:t>
            </a:r>
            <a:endParaRPr lang="en-US" sz="2200" dirty="0"/>
          </a:p>
        </p:txBody>
      </p:sp>
      <p:sp>
        <p:nvSpPr>
          <p:cNvPr id="3" name="Content Placeholder 2"/>
          <p:cNvSpPr>
            <a:spLocks noGrp="1"/>
          </p:cNvSpPr>
          <p:nvPr>
            <p:ph idx="1"/>
          </p:nvPr>
        </p:nvSpPr>
        <p:spPr>
          <a:xfrm>
            <a:off x="838200" y="1219200"/>
            <a:ext cx="8153400" cy="5334000"/>
          </a:xfrm>
        </p:spPr>
        <p:txBody>
          <a:bodyPr>
            <a:noAutofit/>
          </a:bodyPr>
          <a:lstStyle/>
          <a:p>
            <a:pPr marL="0" indent="0">
              <a:buNone/>
            </a:pPr>
            <a:r>
              <a:rPr lang="en-US" sz="1400" b="1" dirty="0"/>
              <a:t>KEY TAKEAWAY: Identify Opportunities to Prevent Future Damages </a:t>
            </a:r>
            <a:r>
              <a:rPr lang="en-US" sz="1400" b="1" dirty="0" smtClean="0"/>
              <a:t>by </a:t>
            </a:r>
            <a:r>
              <a:rPr lang="en-US" sz="1400" b="1" dirty="0"/>
              <a:t>Correcting or Preventing Poor Placements</a:t>
            </a:r>
            <a:endParaRPr lang="en-US" sz="1400" b="1" dirty="0" smtClean="0"/>
          </a:p>
          <a:p>
            <a:pPr marL="0" indent="0">
              <a:buNone/>
            </a:pPr>
            <a:r>
              <a:rPr lang="en-US" sz="1200" dirty="0" smtClean="0"/>
              <a:t>Excavators </a:t>
            </a:r>
            <a:r>
              <a:rPr lang="en-US" sz="1200" dirty="0"/>
              <a:t>and homeowners both were </a:t>
            </a:r>
            <a:r>
              <a:rPr lang="en-US" sz="1200" dirty="0" smtClean="0"/>
              <a:t>surprised to discover gas </a:t>
            </a:r>
            <a:r>
              <a:rPr lang="en-US" sz="1200" dirty="0"/>
              <a:t>lines </a:t>
            </a:r>
            <a:r>
              <a:rPr lang="en-US" sz="1200" dirty="0" smtClean="0"/>
              <a:t>buried close </a:t>
            </a:r>
            <a:r>
              <a:rPr lang="en-US" sz="1200" dirty="0"/>
              <a:t>to the </a:t>
            </a:r>
            <a:r>
              <a:rPr lang="en-US" sz="1200" dirty="0" smtClean="0"/>
              <a:t>surface. They assumed the lines would be </a:t>
            </a:r>
            <a:r>
              <a:rPr lang="en-US" sz="1200" dirty="0"/>
              <a:t>buried </a:t>
            </a:r>
            <a:r>
              <a:rPr lang="en-US" sz="1200" dirty="0" smtClean="0"/>
              <a:t>deeper, at least 2’-3’ underground. They </a:t>
            </a:r>
            <a:r>
              <a:rPr lang="en-US" sz="1200" dirty="0"/>
              <a:t>generally understood </a:t>
            </a:r>
            <a:r>
              <a:rPr lang="en-US" sz="1200" dirty="0" smtClean="0"/>
              <a:t>it is difficult </a:t>
            </a:r>
            <a:r>
              <a:rPr lang="en-US" sz="1200" dirty="0"/>
              <a:t>for </a:t>
            </a:r>
            <a:r>
              <a:rPr lang="en-US" sz="1200" dirty="0" err="1"/>
              <a:t>Vectren</a:t>
            </a:r>
            <a:r>
              <a:rPr lang="en-US" sz="1200" dirty="0"/>
              <a:t> to  accurately identify the depth of the locates, but in many </a:t>
            </a:r>
            <a:r>
              <a:rPr lang="en-US" sz="1200" dirty="0" smtClean="0"/>
              <a:t>cases, </a:t>
            </a:r>
            <a:r>
              <a:rPr lang="en-US" sz="1200" dirty="0"/>
              <a:t>excavators felt </a:t>
            </a:r>
            <a:r>
              <a:rPr lang="en-US" sz="1200" dirty="0" smtClean="0"/>
              <a:t>the </a:t>
            </a:r>
            <a:r>
              <a:rPr lang="en-US" sz="1200" dirty="0"/>
              <a:t>grade of the land factored into the shallow </a:t>
            </a:r>
            <a:r>
              <a:rPr lang="en-US" sz="1200" dirty="0" smtClean="0"/>
              <a:t>placement of </a:t>
            </a:r>
            <a:r>
              <a:rPr lang="en-US" sz="1200" dirty="0"/>
              <a:t>the </a:t>
            </a:r>
            <a:r>
              <a:rPr lang="en-US" sz="1200" dirty="0" smtClean="0"/>
              <a:t>lines. Also, there were instances where they felt gas lines were laid in a nonsensical manner; for </a:t>
            </a:r>
            <a:r>
              <a:rPr lang="en-US" sz="1200" dirty="0"/>
              <a:t>example, </a:t>
            </a:r>
            <a:r>
              <a:rPr lang="en-US" sz="1200" dirty="0" smtClean="0"/>
              <a:t>gas lines embedded in concrete.</a:t>
            </a:r>
          </a:p>
          <a:p>
            <a:pPr marL="0" indent="0">
              <a:buNone/>
            </a:pPr>
            <a:endParaRPr lang="en-US" sz="1200" dirty="0"/>
          </a:p>
          <a:p>
            <a:pPr marL="0" indent="0">
              <a:buNone/>
            </a:pPr>
            <a:r>
              <a:rPr lang="en-US" sz="1400" b="1" dirty="0" smtClean="0"/>
              <a:t>RECOMMENDATIONS:</a:t>
            </a:r>
            <a:endParaRPr lang="en-US" sz="1400" b="1" dirty="0"/>
          </a:p>
          <a:p>
            <a:r>
              <a:rPr lang="en-US" sz="1200" dirty="0" smtClean="0"/>
              <a:t>Excavators and homeowners need communication messaging detailing that erosion and grading impacts gas line depth and to caution the lines are not as deep as one might expect.</a:t>
            </a:r>
          </a:p>
          <a:p>
            <a:endParaRPr lang="en-US" sz="1200" dirty="0" smtClean="0"/>
          </a:p>
          <a:p>
            <a:r>
              <a:rPr lang="en-US" sz="1200" dirty="0" smtClean="0"/>
              <a:t>To prevent future damages, if </a:t>
            </a:r>
            <a:r>
              <a:rPr lang="en-US" sz="1200" dirty="0" err="1" smtClean="0"/>
              <a:t>Vectren</a:t>
            </a:r>
            <a:r>
              <a:rPr lang="en-US" sz="1200" dirty="0" smtClean="0"/>
              <a:t> is not already doing so, confirm </a:t>
            </a:r>
            <a:r>
              <a:rPr lang="en-US" sz="1200" dirty="0"/>
              <a:t>the final grade of the land </a:t>
            </a:r>
            <a:r>
              <a:rPr lang="en-US" sz="1200" dirty="0" smtClean="0"/>
              <a:t>and </a:t>
            </a:r>
            <a:r>
              <a:rPr lang="en-US" sz="1200" dirty="0"/>
              <a:t>work with the contractor on the site </a:t>
            </a:r>
            <a:r>
              <a:rPr lang="en-US" sz="1200" dirty="0" smtClean="0"/>
              <a:t>to install new lines in areas </a:t>
            </a:r>
            <a:r>
              <a:rPr lang="en-US" sz="1200" dirty="0"/>
              <a:t>that </a:t>
            </a:r>
            <a:r>
              <a:rPr lang="en-US" sz="1200" dirty="0" smtClean="0"/>
              <a:t>will not interfere with future development.</a:t>
            </a:r>
            <a:endParaRPr lang="en-US" sz="1200" dirty="0"/>
          </a:p>
          <a:p>
            <a:endParaRPr lang="en-US" sz="1200" dirty="0" smtClean="0"/>
          </a:p>
          <a:p>
            <a:r>
              <a:rPr lang="en-US" sz="1200" dirty="0" smtClean="0"/>
              <a:t>Avoid </a:t>
            </a:r>
            <a:r>
              <a:rPr lang="en-US" sz="1200" dirty="0"/>
              <a:t>running lines through existing structures; if the line is damaged for some reason, instead of replacing the line as it existed, consider relocating the </a:t>
            </a:r>
            <a:r>
              <a:rPr lang="en-US" sz="1200" dirty="0" smtClean="0"/>
              <a:t>line </a:t>
            </a:r>
            <a:r>
              <a:rPr lang="en-US" sz="1200" dirty="0"/>
              <a:t>to </a:t>
            </a:r>
            <a:r>
              <a:rPr lang="en-US" sz="1200" dirty="0" smtClean="0"/>
              <a:t>avoid similar damages from occurring in the future.</a:t>
            </a:r>
          </a:p>
          <a:p>
            <a:endParaRPr lang="en-US" sz="1200" dirty="0"/>
          </a:p>
          <a:p>
            <a:r>
              <a:rPr lang="en-US" sz="1200" dirty="0"/>
              <a:t>Consider a display at a home and garden </a:t>
            </a:r>
            <a:r>
              <a:rPr lang="en-US" sz="1200" dirty="0" smtClean="0"/>
              <a:t>show which targets </a:t>
            </a:r>
            <a:r>
              <a:rPr lang="en-US" sz="1200" dirty="0"/>
              <a:t>both homeowners and smaller excavators. </a:t>
            </a:r>
            <a:r>
              <a:rPr lang="en-US" sz="1200" dirty="0" smtClean="0"/>
              <a:t>The display could counter the perception of deep gas lines and what constitutes digging. The messaging could also be reinforced </a:t>
            </a:r>
            <a:r>
              <a:rPr lang="en-US" sz="1200" dirty="0"/>
              <a:t>in </a:t>
            </a:r>
            <a:r>
              <a:rPr lang="en-US" sz="1200" dirty="0" smtClean="0"/>
              <a:t>current </a:t>
            </a:r>
            <a:r>
              <a:rPr lang="en-US" sz="1200" dirty="0"/>
              <a:t>advertising </a:t>
            </a:r>
            <a:r>
              <a:rPr lang="en-US" sz="1200" dirty="0" smtClean="0"/>
              <a:t>vehicles. </a:t>
            </a:r>
          </a:p>
          <a:p>
            <a:pPr lvl="1"/>
            <a:r>
              <a:rPr lang="en-US" sz="1200" dirty="0" smtClean="0"/>
              <a:t>Or, work with home improvement companies to ensure 811 messaging is added to their DIY classes or add signage around the hand digging tools aisle.</a:t>
            </a:r>
            <a:endParaRPr lang="en-US" sz="1200" dirty="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16</a:t>
            </a:fld>
            <a:endParaRPr lang="en-US">
              <a:solidFill>
                <a:prstClr val="white"/>
              </a:solidFill>
            </a:endParaRPr>
          </a:p>
        </p:txBody>
      </p:sp>
      <p:sp>
        <p:nvSpPr>
          <p:cNvPr id="7" name="Down Arrow 6"/>
          <p:cNvSpPr/>
          <p:nvPr/>
        </p:nvSpPr>
        <p:spPr>
          <a:xfrm>
            <a:off x="304803" y="3733801"/>
            <a:ext cx="300512" cy="2438400"/>
          </a:xfrm>
          <a:prstGeom prst="downArrow">
            <a:avLst/>
          </a:prstGeom>
          <a:gradFill flip="none" rotWithShape="1">
            <a:gsLst>
              <a:gs pos="32000">
                <a:schemeClr val="tx2">
                  <a:alpha val="48000"/>
                </a:schemeClr>
              </a:gs>
              <a:gs pos="69000">
                <a:schemeClr val="tx2"/>
              </a:gs>
              <a:gs pos="85000">
                <a:schemeClr val="tx2"/>
              </a:gs>
            </a:gsLst>
            <a:lin ang="54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rot="10800000">
            <a:off x="304799" y="1295400"/>
            <a:ext cx="300512" cy="2438400"/>
          </a:xfrm>
          <a:prstGeom prst="downArrow">
            <a:avLst/>
          </a:prstGeom>
          <a:gradFill>
            <a:gsLst>
              <a:gs pos="30000">
                <a:schemeClr val="accent2">
                  <a:alpha val="40000"/>
                </a:schemeClr>
              </a:gs>
              <a:gs pos="59000">
                <a:schemeClr val="accent2">
                  <a:alpha val="85000"/>
                </a:schemeClr>
              </a:gs>
              <a:gs pos="100000">
                <a:schemeClr val="accent2"/>
              </a:gs>
            </a:gsLst>
            <a:lin ang="5400000" scaled="1"/>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0" y="6172200"/>
            <a:ext cx="1828800" cy="338554"/>
          </a:xfrm>
          <a:prstGeom prst="rect">
            <a:avLst/>
          </a:prstGeom>
          <a:noFill/>
        </p:spPr>
        <p:txBody>
          <a:bodyPr wrap="square" rtlCol="0">
            <a:spAutoFit/>
          </a:bodyPr>
          <a:lstStyle/>
          <a:p>
            <a:r>
              <a:rPr lang="en-US" sz="800" b="1" dirty="0" smtClean="0"/>
              <a:t>E</a:t>
            </a:r>
            <a:r>
              <a:rPr lang="en-US" sz="800" dirty="0" smtClean="0"/>
              <a:t> = Excavators</a:t>
            </a:r>
          </a:p>
          <a:p>
            <a:r>
              <a:rPr lang="en-US" sz="800" b="1" dirty="0" smtClean="0"/>
              <a:t>H</a:t>
            </a:r>
            <a:r>
              <a:rPr lang="en-US" sz="800" dirty="0" smtClean="0"/>
              <a:t> = Homeowners</a:t>
            </a:r>
            <a:endParaRPr lang="en-US" sz="800" dirty="0"/>
          </a:p>
        </p:txBody>
      </p:sp>
      <p:sp>
        <p:nvSpPr>
          <p:cNvPr id="12" name="5-Point Star 11"/>
          <p:cNvSpPr/>
          <p:nvPr/>
        </p:nvSpPr>
        <p:spPr>
          <a:xfrm>
            <a:off x="168233" y="3581400"/>
            <a:ext cx="573642" cy="533400"/>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p>
        </p:txBody>
      </p:sp>
      <p:sp>
        <p:nvSpPr>
          <p:cNvPr id="13" name="TextBox 12"/>
          <p:cNvSpPr txBox="1"/>
          <p:nvPr/>
        </p:nvSpPr>
        <p:spPr>
          <a:xfrm>
            <a:off x="168233" y="3733800"/>
            <a:ext cx="573642" cy="230832"/>
          </a:xfrm>
          <a:prstGeom prst="rect">
            <a:avLst/>
          </a:prstGeom>
          <a:noFill/>
        </p:spPr>
        <p:txBody>
          <a:bodyPr wrap="square" rtlCol="0">
            <a:spAutoFit/>
          </a:bodyPr>
          <a:lstStyle/>
          <a:p>
            <a:pPr algn="ctr"/>
            <a:r>
              <a:rPr lang="en-US" sz="900" b="1" dirty="0" smtClean="0"/>
              <a:t>E+H </a:t>
            </a:r>
            <a:endParaRPr lang="en-US" sz="900" b="1" dirty="0"/>
          </a:p>
        </p:txBody>
      </p:sp>
    </p:spTree>
    <p:extLst>
      <p:ext uri="{BB962C8B-B14F-4D97-AF65-F5344CB8AC3E}">
        <p14:creationId xmlns:p14="http://schemas.microsoft.com/office/powerpoint/2010/main" val="1327066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868362"/>
          </a:xfrm>
        </p:spPr>
        <p:txBody>
          <a:bodyPr>
            <a:normAutofit/>
          </a:bodyPr>
          <a:lstStyle/>
          <a:p>
            <a:r>
              <a:rPr lang="en-US" sz="2200" dirty="0" smtClean="0"/>
              <a:t>Barrier: “It Was Just a Miscommunication”</a:t>
            </a:r>
            <a:endParaRPr lang="en-US" sz="2200" dirty="0"/>
          </a:p>
        </p:txBody>
      </p:sp>
      <p:sp>
        <p:nvSpPr>
          <p:cNvPr id="3" name="Content Placeholder 2"/>
          <p:cNvSpPr>
            <a:spLocks noGrp="1"/>
          </p:cNvSpPr>
          <p:nvPr>
            <p:ph idx="1"/>
          </p:nvPr>
        </p:nvSpPr>
        <p:spPr>
          <a:xfrm>
            <a:off x="838200" y="1219200"/>
            <a:ext cx="8229600" cy="5334000"/>
          </a:xfrm>
        </p:spPr>
        <p:txBody>
          <a:bodyPr>
            <a:noAutofit/>
          </a:bodyPr>
          <a:lstStyle/>
          <a:p>
            <a:pPr marL="0" indent="0">
              <a:buNone/>
            </a:pPr>
            <a:r>
              <a:rPr lang="en-US" sz="1400" b="1" dirty="0"/>
              <a:t>KEY TAKEAWAY</a:t>
            </a:r>
            <a:r>
              <a:rPr lang="en-US" sz="1400" dirty="0"/>
              <a:t>: </a:t>
            </a:r>
            <a:r>
              <a:rPr lang="en-US" sz="1400" b="1" dirty="0"/>
              <a:t>Identify Opportunities to Improve Communication</a:t>
            </a:r>
            <a:endParaRPr lang="en-US" sz="1400" b="1" dirty="0" smtClean="0"/>
          </a:p>
          <a:p>
            <a:pPr marL="0" indent="0">
              <a:buNone/>
            </a:pPr>
            <a:r>
              <a:rPr lang="en-US" sz="1200" dirty="0" smtClean="0"/>
              <a:t>Excavators and homeowners expressed feeling confused at times. The confusion occurs for a variety of reasons, including questions regarding scope </a:t>
            </a:r>
            <a:r>
              <a:rPr lang="en-US" sz="1200" dirty="0"/>
              <a:t>of </a:t>
            </a:r>
            <a:r>
              <a:rPr lang="en-US" sz="1200" dirty="0" smtClean="0"/>
              <a:t>work, complicated markings, or even uncertainty about accuracy or completion of locations. They believe miscommunications </a:t>
            </a:r>
            <a:r>
              <a:rPr lang="en-US" sz="1200" dirty="0"/>
              <a:t>can happen </a:t>
            </a:r>
            <a:r>
              <a:rPr lang="en-US" sz="1200" dirty="0" smtClean="0"/>
              <a:t>easily; therefore, more </a:t>
            </a:r>
            <a:r>
              <a:rPr lang="en-US" sz="1200" dirty="0"/>
              <a:t>open lines of communication with the locate companies </a:t>
            </a:r>
            <a:r>
              <a:rPr lang="en-US" sz="1200" dirty="0" smtClean="0"/>
              <a:t>might help </a:t>
            </a:r>
            <a:r>
              <a:rPr lang="en-US" sz="1200" dirty="0"/>
              <a:t>reduce risk and ensure it is safe to </a:t>
            </a:r>
            <a:r>
              <a:rPr lang="en-US" sz="1200" dirty="0" smtClean="0"/>
              <a:t>dig.</a:t>
            </a:r>
          </a:p>
          <a:p>
            <a:pPr marL="0" indent="0">
              <a:buNone/>
            </a:pPr>
            <a:endParaRPr lang="en-US" sz="1200" dirty="0" smtClean="0"/>
          </a:p>
          <a:p>
            <a:pPr marL="0" indent="0">
              <a:buNone/>
            </a:pPr>
            <a:r>
              <a:rPr lang="en-US" sz="1400" b="1" dirty="0" smtClean="0"/>
              <a:t>RECOMMENDATIONS:</a:t>
            </a:r>
          </a:p>
          <a:p>
            <a:r>
              <a:rPr lang="en-US" sz="1200" dirty="0" err="1" smtClean="0"/>
              <a:t>Vectren</a:t>
            </a:r>
            <a:r>
              <a:rPr lang="en-US" sz="1200" dirty="0" smtClean="0"/>
              <a:t> or 811 could help promote better communication by creating increased lines of dialogue between the locators and the contractors on job sites. Recommendations include:</a:t>
            </a:r>
          </a:p>
          <a:p>
            <a:pPr lvl="1"/>
            <a:r>
              <a:rPr lang="en-US" sz="1200" dirty="0" smtClean="0"/>
              <a:t>Provide </a:t>
            </a:r>
            <a:r>
              <a:rPr lang="en-US" sz="1200" dirty="0"/>
              <a:t>an arrival window to give excavators/homeowners the opportunity </a:t>
            </a:r>
            <a:r>
              <a:rPr lang="en-US" sz="1200" dirty="0" smtClean="0"/>
              <a:t>to meet with the locator at </a:t>
            </a:r>
            <a:r>
              <a:rPr lang="en-US" sz="1200" dirty="0"/>
              <a:t>the job </a:t>
            </a:r>
            <a:r>
              <a:rPr lang="en-US" sz="1200" dirty="0" smtClean="0"/>
              <a:t>site/property</a:t>
            </a:r>
          </a:p>
          <a:p>
            <a:pPr lvl="1"/>
            <a:r>
              <a:rPr lang="en-US" sz="1200" dirty="0" smtClean="0"/>
              <a:t>Require </a:t>
            </a:r>
            <a:r>
              <a:rPr lang="en-US" sz="1200" dirty="0"/>
              <a:t>a signature of acknowledgement to verify </a:t>
            </a:r>
            <a:r>
              <a:rPr lang="en-US" sz="1200" dirty="0" smtClean="0"/>
              <a:t>the </a:t>
            </a:r>
            <a:r>
              <a:rPr lang="en-US" sz="1200" dirty="0"/>
              <a:t>locators have completed </a:t>
            </a:r>
            <a:r>
              <a:rPr lang="en-US" sz="1200" dirty="0" smtClean="0"/>
              <a:t>all the utility markings </a:t>
            </a:r>
            <a:r>
              <a:rPr lang="en-US" sz="1200" dirty="0"/>
              <a:t>and that the excavator/homeowner understands </a:t>
            </a:r>
            <a:r>
              <a:rPr lang="en-US" sz="1200" dirty="0" smtClean="0"/>
              <a:t>them</a:t>
            </a:r>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17</a:t>
            </a:fld>
            <a:endParaRPr lang="en-US">
              <a:solidFill>
                <a:prstClr val="white"/>
              </a:solidFill>
            </a:endParaRPr>
          </a:p>
        </p:txBody>
      </p:sp>
      <p:sp>
        <p:nvSpPr>
          <p:cNvPr id="5" name="Down Arrow 4"/>
          <p:cNvSpPr/>
          <p:nvPr/>
        </p:nvSpPr>
        <p:spPr>
          <a:xfrm>
            <a:off x="304803" y="3733801"/>
            <a:ext cx="300512" cy="2438400"/>
          </a:xfrm>
          <a:prstGeom prst="downArrow">
            <a:avLst/>
          </a:prstGeom>
          <a:gradFill flip="none" rotWithShape="1">
            <a:gsLst>
              <a:gs pos="32000">
                <a:schemeClr val="tx2">
                  <a:alpha val="48000"/>
                </a:schemeClr>
              </a:gs>
              <a:gs pos="69000">
                <a:schemeClr val="tx2"/>
              </a:gs>
              <a:gs pos="85000">
                <a:schemeClr val="tx2"/>
              </a:gs>
            </a:gsLst>
            <a:lin ang="54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rot="10800000">
            <a:off x="304799" y="1295400"/>
            <a:ext cx="300512" cy="2438400"/>
          </a:xfrm>
          <a:prstGeom prst="downArrow">
            <a:avLst/>
          </a:prstGeom>
          <a:gradFill>
            <a:gsLst>
              <a:gs pos="30000">
                <a:schemeClr val="accent2">
                  <a:alpha val="40000"/>
                </a:schemeClr>
              </a:gs>
              <a:gs pos="59000">
                <a:schemeClr val="accent2">
                  <a:alpha val="85000"/>
                </a:schemeClr>
              </a:gs>
              <a:gs pos="100000">
                <a:schemeClr val="accent2"/>
              </a:gs>
            </a:gsLst>
            <a:lin ang="5400000" scaled="1"/>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5-Point Star 6"/>
          <p:cNvSpPr/>
          <p:nvPr/>
        </p:nvSpPr>
        <p:spPr>
          <a:xfrm>
            <a:off x="168234" y="3810000"/>
            <a:ext cx="573642" cy="533400"/>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p>
        </p:txBody>
      </p:sp>
      <p:sp>
        <p:nvSpPr>
          <p:cNvPr id="8" name="TextBox 7"/>
          <p:cNvSpPr txBox="1"/>
          <p:nvPr/>
        </p:nvSpPr>
        <p:spPr>
          <a:xfrm>
            <a:off x="168234" y="3962400"/>
            <a:ext cx="573642" cy="230832"/>
          </a:xfrm>
          <a:prstGeom prst="rect">
            <a:avLst/>
          </a:prstGeom>
          <a:noFill/>
        </p:spPr>
        <p:txBody>
          <a:bodyPr wrap="square" rtlCol="0">
            <a:spAutoFit/>
          </a:bodyPr>
          <a:lstStyle/>
          <a:p>
            <a:pPr algn="ctr"/>
            <a:r>
              <a:rPr lang="en-US" sz="900" b="1" dirty="0" smtClean="0"/>
              <a:t>E </a:t>
            </a:r>
            <a:endParaRPr lang="en-US" sz="900" b="1" dirty="0"/>
          </a:p>
        </p:txBody>
      </p:sp>
      <p:sp>
        <p:nvSpPr>
          <p:cNvPr id="9" name="TextBox 8"/>
          <p:cNvSpPr txBox="1"/>
          <p:nvPr/>
        </p:nvSpPr>
        <p:spPr>
          <a:xfrm>
            <a:off x="0" y="6172200"/>
            <a:ext cx="1828800" cy="338554"/>
          </a:xfrm>
          <a:prstGeom prst="rect">
            <a:avLst/>
          </a:prstGeom>
          <a:noFill/>
        </p:spPr>
        <p:txBody>
          <a:bodyPr wrap="square" rtlCol="0">
            <a:spAutoFit/>
          </a:bodyPr>
          <a:lstStyle/>
          <a:p>
            <a:r>
              <a:rPr lang="en-US" sz="800" b="1" dirty="0" smtClean="0"/>
              <a:t>E</a:t>
            </a:r>
            <a:r>
              <a:rPr lang="en-US" sz="800" dirty="0" smtClean="0"/>
              <a:t> = Excavators</a:t>
            </a:r>
          </a:p>
          <a:p>
            <a:r>
              <a:rPr lang="en-US" sz="800" b="1" dirty="0" smtClean="0"/>
              <a:t>H</a:t>
            </a:r>
            <a:r>
              <a:rPr lang="en-US" sz="800" dirty="0" smtClean="0"/>
              <a:t> = Homeowners</a:t>
            </a:r>
            <a:endParaRPr lang="en-US" sz="800" dirty="0"/>
          </a:p>
        </p:txBody>
      </p:sp>
      <p:sp>
        <p:nvSpPr>
          <p:cNvPr id="10" name="5-Point Star 9"/>
          <p:cNvSpPr/>
          <p:nvPr/>
        </p:nvSpPr>
        <p:spPr>
          <a:xfrm>
            <a:off x="168233" y="4648200"/>
            <a:ext cx="573642" cy="533400"/>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p>
        </p:txBody>
      </p:sp>
      <p:sp>
        <p:nvSpPr>
          <p:cNvPr id="11" name="TextBox 10"/>
          <p:cNvSpPr txBox="1"/>
          <p:nvPr/>
        </p:nvSpPr>
        <p:spPr>
          <a:xfrm>
            <a:off x="168233" y="4800600"/>
            <a:ext cx="573642" cy="230832"/>
          </a:xfrm>
          <a:prstGeom prst="rect">
            <a:avLst/>
          </a:prstGeom>
          <a:noFill/>
        </p:spPr>
        <p:txBody>
          <a:bodyPr wrap="square" rtlCol="0">
            <a:spAutoFit/>
          </a:bodyPr>
          <a:lstStyle/>
          <a:p>
            <a:pPr algn="ctr"/>
            <a:r>
              <a:rPr lang="en-US" sz="900" b="1" dirty="0" smtClean="0"/>
              <a:t>H </a:t>
            </a:r>
            <a:endParaRPr lang="en-US" sz="900" b="1" dirty="0"/>
          </a:p>
        </p:txBody>
      </p:sp>
    </p:spTree>
    <p:extLst>
      <p:ext uri="{BB962C8B-B14F-4D97-AF65-F5344CB8AC3E}">
        <p14:creationId xmlns:p14="http://schemas.microsoft.com/office/powerpoint/2010/main" val="637238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868362"/>
          </a:xfrm>
        </p:spPr>
        <p:txBody>
          <a:bodyPr>
            <a:normAutofit/>
          </a:bodyPr>
          <a:lstStyle/>
          <a:p>
            <a:r>
              <a:rPr lang="en-US" sz="2200" dirty="0" smtClean="0"/>
              <a:t>Barrier: Current “Call Before You Dig” Message Does Not Resonate</a:t>
            </a:r>
            <a:endParaRPr lang="en-US" sz="2200" dirty="0"/>
          </a:p>
        </p:txBody>
      </p:sp>
      <p:sp>
        <p:nvSpPr>
          <p:cNvPr id="3" name="Content Placeholder 2"/>
          <p:cNvSpPr>
            <a:spLocks noGrp="1"/>
          </p:cNvSpPr>
          <p:nvPr>
            <p:ph idx="1"/>
          </p:nvPr>
        </p:nvSpPr>
        <p:spPr>
          <a:xfrm>
            <a:off x="838200" y="1143000"/>
            <a:ext cx="8229600" cy="5334000"/>
          </a:xfrm>
        </p:spPr>
        <p:txBody>
          <a:bodyPr>
            <a:noAutofit/>
          </a:bodyPr>
          <a:lstStyle/>
          <a:p>
            <a:pPr marL="0" indent="0">
              <a:buNone/>
            </a:pPr>
            <a:r>
              <a:rPr lang="en-US" sz="1400" b="1" dirty="0"/>
              <a:t>KEY TAKEAWAY: Cite Benefits and Use Emotion </a:t>
            </a:r>
            <a:r>
              <a:rPr lang="en-US" sz="1400" b="1" dirty="0" smtClean="0"/>
              <a:t>to </a:t>
            </a:r>
            <a:r>
              <a:rPr lang="en-US" sz="1400" b="1" dirty="0"/>
              <a:t>Create a Lasting Impact</a:t>
            </a:r>
            <a:endParaRPr lang="en-US" sz="1400" b="1" dirty="0" smtClean="0"/>
          </a:p>
          <a:p>
            <a:pPr marL="0" indent="0">
              <a:buNone/>
            </a:pPr>
            <a:r>
              <a:rPr lang="en-US" sz="1200" dirty="0" smtClean="0"/>
              <a:t>Currently “Call Before You Dig” is a highly functional message. Several excavators and homeowners recalled hearing it on the radio or television, but felt this message </a:t>
            </a:r>
            <a:r>
              <a:rPr lang="en-US" sz="1200" dirty="0"/>
              <a:t>i</a:t>
            </a:r>
            <a:r>
              <a:rPr lang="en-US" sz="1200" dirty="0" smtClean="0"/>
              <a:t>s easily lost in advertising clutter. Incorporating emotion into messaging can resonate and stand out from advertising clutter, creating a more significant and long-term impact. The messaging goal should be to create a lasting impression to help motivate individuals to think twice before digging without a locate. In addition</a:t>
            </a:r>
            <a:r>
              <a:rPr lang="en-US" sz="1200" dirty="0"/>
              <a:t>, </a:t>
            </a:r>
            <a:r>
              <a:rPr lang="en-US" sz="1200" dirty="0" smtClean="0"/>
              <a:t>they </a:t>
            </a:r>
            <a:r>
              <a:rPr lang="en-US" sz="1200" dirty="0"/>
              <a:t>felt the rationale for calling i</a:t>
            </a:r>
            <a:r>
              <a:rPr lang="en-US" sz="1200" dirty="0" smtClean="0"/>
              <a:t>s </a:t>
            </a:r>
            <a:r>
              <a:rPr lang="en-US" sz="1200" dirty="0"/>
              <a:t>missing </a:t>
            </a:r>
            <a:r>
              <a:rPr lang="en-US" sz="1200" dirty="0" smtClean="0"/>
              <a:t>and seems vague. The “Call Before You Dig” message should include a explanation as to why they should call or for what types of jobs. </a:t>
            </a:r>
          </a:p>
          <a:p>
            <a:pPr marL="0" indent="0">
              <a:buNone/>
            </a:pPr>
            <a:endParaRPr lang="en-US" sz="1400" b="1" dirty="0" smtClean="0"/>
          </a:p>
          <a:p>
            <a:pPr marL="0" indent="0">
              <a:buNone/>
            </a:pPr>
            <a:r>
              <a:rPr lang="en-US" sz="1400" b="1" dirty="0" smtClean="0"/>
              <a:t>RECOMMENDATIONS:</a:t>
            </a:r>
          </a:p>
          <a:p>
            <a:r>
              <a:rPr lang="en-US" sz="1200" dirty="0" smtClean="0"/>
              <a:t>When participants were asked what messaging would have a more dramatic impact on them or their peers, their answers included the following themes:</a:t>
            </a:r>
            <a:endParaRPr lang="en-US" sz="1200" dirty="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18</a:t>
            </a:fld>
            <a:endParaRPr lang="en-US">
              <a:solidFill>
                <a:prstClr val="white"/>
              </a:solidFill>
            </a:endParaRPr>
          </a:p>
        </p:txBody>
      </p:sp>
      <p:sp>
        <p:nvSpPr>
          <p:cNvPr id="6" name="Rectangle 5"/>
          <p:cNvSpPr/>
          <p:nvPr/>
        </p:nvSpPr>
        <p:spPr>
          <a:xfrm>
            <a:off x="609600" y="3505201"/>
            <a:ext cx="4114800" cy="2899255"/>
          </a:xfrm>
          <a:prstGeom prst="rect">
            <a:avLst/>
          </a:prstGeom>
        </p:spPr>
        <p:txBody>
          <a:bodyPr wrap="square">
            <a:spAutoFit/>
          </a:bodyPr>
          <a:lstStyle/>
          <a:p>
            <a:pPr lvl="1">
              <a:spcBef>
                <a:spcPct val="20000"/>
              </a:spcBef>
              <a:buClr>
                <a:srgbClr val="F9A05D"/>
              </a:buClr>
            </a:pPr>
            <a:r>
              <a:rPr lang="en-US" sz="1200" b="1" dirty="0" smtClean="0">
                <a:solidFill>
                  <a:srgbClr val="3FC2CD"/>
                </a:solidFill>
                <a:ea typeface="Tahoma" panose="020B0604030504040204" pitchFamily="34" charset="0"/>
                <a:cs typeface="Tahoma" panose="020B0604030504040204" pitchFamily="34" charset="0"/>
              </a:rPr>
              <a:t>RATIONAL MESSAGING</a:t>
            </a:r>
          </a:p>
          <a:p>
            <a:pPr marL="685800" lvl="1" indent="-228600">
              <a:spcBef>
                <a:spcPct val="20000"/>
              </a:spcBef>
              <a:buClr>
                <a:srgbClr val="F9A05D"/>
              </a:buClr>
              <a:buFont typeface="Arial" panose="020B0604020202020204" pitchFamily="34" charset="0"/>
              <a:buChar char="–"/>
            </a:pPr>
            <a:r>
              <a:rPr lang="en-US" sz="1200" dirty="0" smtClean="0">
                <a:solidFill>
                  <a:prstClr val="black">
                    <a:lumMod val="75000"/>
                    <a:lumOff val="25000"/>
                  </a:prstClr>
                </a:solidFill>
                <a:ea typeface="Tahoma" panose="020B0604030504040204" pitchFamily="34" charset="0"/>
                <a:cs typeface="Tahoma" panose="020B0604030504040204" pitchFamily="34" charset="0"/>
              </a:rPr>
              <a:t>“</a:t>
            </a:r>
            <a:r>
              <a:rPr lang="en-US" sz="1200" dirty="0">
                <a:solidFill>
                  <a:prstClr val="black">
                    <a:lumMod val="75000"/>
                    <a:lumOff val="25000"/>
                  </a:prstClr>
                </a:solidFill>
                <a:ea typeface="Tahoma" panose="020B0604030504040204" pitchFamily="34" charset="0"/>
                <a:cs typeface="Tahoma" panose="020B0604030504040204" pitchFamily="34" charset="0"/>
              </a:rPr>
              <a:t>It’s the law” </a:t>
            </a:r>
          </a:p>
          <a:p>
            <a:pPr marL="685800" lvl="1" indent="-228600">
              <a:spcBef>
                <a:spcPct val="20000"/>
              </a:spcBef>
              <a:buClr>
                <a:srgbClr val="F9A05D"/>
              </a:buClr>
              <a:buFont typeface="Arial" panose="020B0604020202020204" pitchFamily="34" charset="0"/>
              <a:buChar char="–"/>
            </a:pPr>
            <a:r>
              <a:rPr lang="en-US" sz="1200" dirty="0" smtClean="0">
                <a:solidFill>
                  <a:prstClr val="black">
                    <a:lumMod val="75000"/>
                    <a:lumOff val="25000"/>
                  </a:prstClr>
                </a:solidFill>
                <a:ea typeface="Tahoma" panose="020B0604030504040204" pitchFamily="34" charset="0"/>
                <a:cs typeface="Tahoma" panose="020B0604030504040204" pitchFamily="34" charset="0"/>
              </a:rPr>
              <a:t>“</a:t>
            </a:r>
            <a:r>
              <a:rPr lang="en-US" sz="1200" dirty="0">
                <a:solidFill>
                  <a:prstClr val="black">
                    <a:lumMod val="75000"/>
                    <a:lumOff val="25000"/>
                  </a:prstClr>
                </a:solidFill>
                <a:ea typeface="Tahoma" panose="020B0604030504040204" pitchFamily="34" charset="0"/>
                <a:cs typeface="Tahoma" panose="020B0604030504040204" pitchFamily="34" charset="0"/>
              </a:rPr>
              <a:t>It hurts the pocketbook (a five-minute call costs less than what damage to a utility can cost)” </a:t>
            </a:r>
          </a:p>
          <a:p>
            <a:pPr marL="685800" lvl="1" indent="-228600">
              <a:spcBef>
                <a:spcPct val="20000"/>
              </a:spcBef>
              <a:buClr>
                <a:srgbClr val="F9A05D"/>
              </a:buClr>
              <a:buFont typeface="Arial" panose="020B0604020202020204" pitchFamily="34" charset="0"/>
              <a:buChar char="–"/>
            </a:pPr>
            <a:r>
              <a:rPr lang="en-US" sz="1200" dirty="0">
                <a:solidFill>
                  <a:prstClr val="black">
                    <a:lumMod val="75000"/>
                    <a:lumOff val="25000"/>
                  </a:prstClr>
                </a:solidFill>
                <a:ea typeface="Tahoma" panose="020B0604030504040204" pitchFamily="34" charset="0"/>
                <a:cs typeface="Tahoma" panose="020B0604030504040204" pitchFamily="34" charset="0"/>
              </a:rPr>
              <a:t>“It’s more than just </a:t>
            </a:r>
            <a:r>
              <a:rPr lang="en-US" sz="1200" dirty="0" smtClean="0">
                <a:solidFill>
                  <a:prstClr val="black">
                    <a:lumMod val="75000"/>
                    <a:lumOff val="25000"/>
                  </a:prstClr>
                </a:solidFill>
                <a:ea typeface="Tahoma" panose="020B0604030504040204" pitchFamily="34" charset="0"/>
                <a:cs typeface="Tahoma" panose="020B0604030504040204" pitchFamily="34" charset="0"/>
              </a:rPr>
              <a:t>‘digging’ </a:t>
            </a:r>
            <a:r>
              <a:rPr lang="en-US" sz="1200" dirty="0">
                <a:solidFill>
                  <a:prstClr val="black">
                    <a:lumMod val="75000"/>
                    <a:lumOff val="25000"/>
                  </a:prstClr>
                </a:solidFill>
                <a:ea typeface="Tahoma" panose="020B0604030504040204" pitchFamily="34" charset="0"/>
                <a:cs typeface="Tahoma" panose="020B0604030504040204" pitchFamily="34" charset="0"/>
              </a:rPr>
              <a:t>– it’s driving, drilling, skimming, milling, etc.” </a:t>
            </a:r>
          </a:p>
          <a:p>
            <a:pPr marL="685800" lvl="1" indent="-228600">
              <a:spcBef>
                <a:spcPct val="20000"/>
              </a:spcBef>
              <a:buClr>
                <a:srgbClr val="F9A05D"/>
              </a:buClr>
              <a:buFont typeface="Arial" panose="020B0604020202020204" pitchFamily="34" charset="0"/>
              <a:buChar char="–"/>
            </a:pPr>
            <a:r>
              <a:rPr lang="en-US" sz="1200" dirty="0">
                <a:solidFill>
                  <a:prstClr val="black">
                    <a:lumMod val="75000"/>
                    <a:lumOff val="25000"/>
                  </a:prstClr>
                </a:solidFill>
                <a:ea typeface="Tahoma" panose="020B0604030504040204" pitchFamily="34" charset="0"/>
                <a:cs typeface="Tahoma" panose="020B0604030504040204" pitchFamily="34" charset="0"/>
              </a:rPr>
              <a:t>“It’s free to call” </a:t>
            </a:r>
            <a:endParaRPr lang="en-US" sz="1200" dirty="0">
              <a:solidFill>
                <a:srgbClr val="FF0000"/>
              </a:solidFill>
              <a:ea typeface="Tahoma" panose="020B0604030504040204" pitchFamily="34" charset="0"/>
              <a:cs typeface="Tahoma" panose="020B0604030504040204" pitchFamily="34" charset="0"/>
            </a:endParaRPr>
          </a:p>
          <a:p>
            <a:pPr marL="685800" lvl="1" indent="-228600">
              <a:spcBef>
                <a:spcPct val="20000"/>
              </a:spcBef>
              <a:buClr>
                <a:srgbClr val="F9A05D"/>
              </a:buClr>
              <a:buFont typeface="Arial" panose="020B0604020202020204" pitchFamily="34" charset="0"/>
              <a:buChar char="–"/>
            </a:pPr>
            <a:r>
              <a:rPr lang="en-US" sz="1200" dirty="0">
                <a:solidFill>
                  <a:prstClr val="black">
                    <a:lumMod val="75000"/>
                    <a:lumOff val="25000"/>
                  </a:prstClr>
                </a:solidFill>
                <a:ea typeface="Tahoma" panose="020B0604030504040204" pitchFamily="34" charset="0"/>
                <a:cs typeface="Tahoma" panose="020B0604030504040204" pitchFamily="34" charset="0"/>
              </a:rPr>
              <a:t>“Don’t assume you know (it’s easy to forget; locate every time for every job because locates expire and you can be held responsible; there’s no telling how deep lines can be)” </a:t>
            </a:r>
          </a:p>
          <a:p>
            <a:pPr marL="685800" lvl="1" indent="-228600">
              <a:spcBef>
                <a:spcPct val="20000"/>
              </a:spcBef>
              <a:buClr>
                <a:srgbClr val="F9A05D"/>
              </a:buClr>
              <a:buFont typeface="Arial" panose="020B0604020202020204" pitchFamily="34" charset="0"/>
              <a:buChar char="–"/>
            </a:pPr>
            <a:r>
              <a:rPr lang="en-US" sz="1200" dirty="0" smtClean="0">
                <a:solidFill>
                  <a:prstClr val="black">
                    <a:lumMod val="75000"/>
                    <a:lumOff val="25000"/>
                  </a:prstClr>
                </a:solidFill>
                <a:ea typeface="Tahoma" panose="020B0604030504040204" pitchFamily="34" charset="0"/>
                <a:cs typeface="Tahoma" panose="020B0604030504040204" pitchFamily="34" charset="0"/>
              </a:rPr>
              <a:t>“</a:t>
            </a:r>
            <a:r>
              <a:rPr lang="en-US" sz="1200" dirty="0">
                <a:solidFill>
                  <a:prstClr val="black">
                    <a:lumMod val="75000"/>
                    <a:lumOff val="25000"/>
                  </a:prstClr>
                </a:solidFill>
                <a:ea typeface="Tahoma" panose="020B0604030504040204" pitchFamily="34" charset="0"/>
                <a:cs typeface="Tahoma" panose="020B0604030504040204" pitchFamily="34" charset="0"/>
              </a:rPr>
              <a:t>811 is for everyone, not just excavators or people doing </a:t>
            </a:r>
            <a:r>
              <a:rPr lang="en-US" sz="1200" dirty="0" smtClean="0">
                <a:solidFill>
                  <a:prstClr val="black">
                    <a:lumMod val="75000"/>
                    <a:lumOff val="25000"/>
                  </a:prstClr>
                </a:solidFill>
                <a:ea typeface="Tahoma" panose="020B0604030504040204" pitchFamily="34" charset="0"/>
                <a:cs typeface="Tahoma" panose="020B0604030504040204" pitchFamily="34" charset="0"/>
              </a:rPr>
              <a:t>‘big’ </a:t>
            </a:r>
            <a:r>
              <a:rPr lang="en-US" sz="1200" dirty="0">
                <a:solidFill>
                  <a:prstClr val="black">
                    <a:lumMod val="75000"/>
                    <a:lumOff val="25000"/>
                  </a:prstClr>
                </a:solidFill>
                <a:ea typeface="Tahoma" panose="020B0604030504040204" pitchFamily="34" charset="0"/>
                <a:cs typeface="Tahoma" panose="020B0604030504040204" pitchFamily="34" charset="0"/>
              </a:rPr>
              <a:t>jobs” </a:t>
            </a:r>
          </a:p>
        </p:txBody>
      </p:sp>
      <p:sp>
        <p:nvSpPr>
          <p:cNvPr id="7" name="Rectangle 6"/>
          <p:cNvSpPr/>
          <p:nvPr/>
        </p:nvSpPr>
        <p:spPr>
          <a:xfrm>
            <a:off x="4495800" y="3505200"/>
            <a:ext cx="4114800" cy="2751522"/>
          </a:xfrm>
          <a:prstGeom prst="rect">
            <a:avLst/>
          </a:prstGeom>
        </p:spPr>
        <p:txBody>
          <a:bodyPr wrap="square">
            <a:spAutoFit/>
          </a:bodyPr>
          <a:lstStyle/>
          <a:p>
            <a:pPr lvl="1">
              <a:spcBef>
                <a:spcPct val="20000"/>
              </a:spcBef>
              <a:buClr>
                <a:srgbClr val="F9A05D"/>
              </a:buClr>
            </a:pPr>
            <a:r>
              <a:rPr lang="en-US" sz="1200" b="1" dirty="0" smtClean="0">
                <a:solidFill>
                  <a:srgbClr val="3FC2CD"/>
                </a:solidFill>
                <a:ea typeface="Tahoma" panose="020B0604030504040204" pitchFamily="34" charset="0"/>
                <a:cs typeface="Tahoma" panose="020B0604030504040204" pitchFamily="34" charset="0"/>
              </a:rPr>
              <a:t>EMOTIONAL MESSAGING</a:t>
            </a:r>
          </a:p>
          <a:p>
            <a:pPr marL="685800" lvl="1" indent="-228600">
              <a:spcBef>
                <a:spcPct val="20000"/>
              </a:spcBef>
              <a:buClr>
                <a:srgbClr val="F9A05D"/>
              </a:buClr>
              <a:buFont typeface="Arial" panose="020B0604020202020204" pitchFamily="34" charset="0"/>
              <a:buChar char="–"/>
            </a:pPr>
            <a:r>
              <a:rPr lang="en-US" sz="1200" dirty="0" smtClean="0">
                <a:solidFill>
                  <a:prstClr val="black">
                    <a:lumMod val="75000"/>
                    <a:lumOff val="25000"/>
                  </a:prstClr>
                </a:solidFill>
                <a:ea typeface="Tahoma" panose="020B0604030504040204" pitchFamily="34" charset="0"/>
                <a:cs typeface="Tahoma" panose="020B0604030504040204" pitchFamily="34" charset="0"/>
              </a:rPr>
              <a:t>“</a:t>
            </a:r>
            <a:r>
              <a:rPr lang="en-US" sz="1200" dirty="0">
                <a:solidFill>
                  <a:prstClr val="black">
                    <a:lumMod val="75000"/>
                    <a:lumOff val="25000"/>
                  </a:prstClr>
                </a:solidFill>
                <a:ea typeface="Tahoma" panose="020B0604030504040204" pitchFamily="34" charset="0"/>
                <a:cs typeface="Tahoma" panose="020B0604030504040204" pitchFamily="34" charset="0"/>
              </a:rPr>
              <a:t>It’s dangerous and can kill you or others” </a:t>
            </a:r>
            <a:endParaRPr lang="en-US" sz="1200" dirty="0">
              <a:solidFill>
                <a:srgbClr val="FF0000"/>
              </a:solidFill>
              <a:ea typeface="Tahoma" panose="020B0604030504040204" pitchFamily="34" charset="0"/>
              <a:cs typeface="Tahoma" panose="020B0604030504040204" pitchFamily="34" charset="0"/>
            </a:endParaRPr>
          </a:p>
          <a:p>
            <a:pPr marL="685800" lvl="1" indent="-228600">
              <a:spcBef>
                <a:spcPct val="20000"/>
              </a:spcBef>
              <a:buClr>
                <a:srgbClr val="F9A05D"/>
              </a:buClr>
              <a:buFont typeface="Arial" panose="020B0604020202020204" pitchFamily="34" charset="0"/>
              <a:buChar char="–"/>
            </a:pPr>
            <a:r>
              <a:rPr lang="en-US" sz="1200" dirty="0">
                <a:solidFill>
                  <a:prstClr val="black">
                    <a:lumMod val="75000"/>
                    <a:lumOff val="25000"/>
                  </a:prstClr>
                </a:solidFill>
                <a:ea typeface="Tahoma" panose="020B0604030504040204" pitchFamily="34" charset="0"/>
                <a:cs typeface="Tahoma" panose="020B0604030504040204" pitchFamily="34" charset="0"/>
              </a:rPr>
              <a:t>“I was lucky it was just $XXX and it didn’t cost me my life” </a:t>
            </a:r>
          </a:p>
          <a:p>
            <a:pPr marL="685800" lvl="1" indent="-228600">
              <a:spcBef>
                <a:spcPct val="20000"/>
              </a:spcBef>
              <a:buClr>
                <a:srgbClr val="F9A05D"/>
              </a:buClr>
              <a:buFont typeface="Arial" panose="020B0604020202020204" pitchFamily="34" charset="0"/>
              <a:buChar char="–"/>
            </a:pPr>
            <a:r>
              <a:rPr lang="en-US" sz="1200" dirty="0" smtClean="0">
                <a:solidFill>
                  <a:prstClr val="black">
                    <a:lumMod val="75000"/>
                    <a:lumOff val="25000"/>
                  </a:prstClr>
                </a:solidFill>
                <a:ea typeface="Tahoma" panose="020B0604030504040204" pitchFamily="34" charset="0"/>
                <a:cs typeface="Tahoma" panose="020B0604030504040204" pitchFamily="34" charset="0"/>
              </a:rPr>
              <a:t>“</a:t>
            </a:r>
            <a:r>
              <a:rPr lang="en-US" sz="1200" dirty="0">
                <a:solidFill>
                  <a:prstClr val="black">
                    <a:lumMod val="75000"/>
                    <a:lumOff val="25000"/>
                  </a:prstClr>
                </a:solidFill>
                <a:ea typeface="Tahoma" panose="020B0604030504040204" pitchFamily="34" charset="0"/>
                <a:cs typeface="Tahoma" panose="020B0604030504040204" pitchFamily="34" charset="0"/>
              </a:rPr>
              <a:t>It’s embarrassing” </a:t>
            </a:r>
            <a:endParaRPr lang="en-US" sz="1200" dirty="0">
              <a:solidFill>
                <a:srgbClr val="FF0000"/>
              </a:solidFill>
              <a:ea typeface="Tahoma" panose="020B0604030504040204" pitchFamily="34" charset="0"/>
              <a:cs typeface="Tahoma" panose="020B0604030504040204" pitchFamily="34" charset="0"/>
            </a:endParaRPr>
          </a:p>
          <a:p>
            <a:pPr marL="685800" lvl="1" indent="-228600">
              <a:spcBef>
                <a:spcPct val="20000"/>
              </a:spcBef>
              <a:buClr>
                <a:srgbClr val="F9A05D"/>
              </a:buClr>
              <a:buFont typeface="Arial" panose="020B0604020202020204" pitchFamily="34" charset="0"/>
              <a:buChar char="–"/>
            </a:pPr>
            <a:r>
              <a:rPr lang="en-US" sz="1200" dirty="0">
                <a:solidFill>
                  <a:prstClr val="black">
                    <a:lumMod val="75000"/>
                    <a:lumOff val="25000"/>
                  </a:prstClr>
                </a:solidFill>
                <a:ea typeface="Tahoma" panose="020B0604030504040204" pitchFamily="34" charset="0"/>
                <a:cs typeface="Tahoma" panose="020B0604030504040204" pitchFamily="34" charset="0"/>
              </a:rPr>
              <a:t>“It hurts your reputation and may tarnish your credibility as an excavator” </a:t>
            </a:r>
          </a:p>
          <a:p>
            <a:pPr marL="685800" lvl="1" indent="-228600">
              <a:spcBef>
                <a:spcPct val="20000"/>
              </a:spcBef>
              <a:buClr>
                <a:srgbClr val="F9A05D"/>
              </a:buClr>
              <a:buFont typeface="Arial" panose="020B0604020202020204" pitchFamily="34" charset="0"/>
              <a:buChar char="–"/>
            </a:pPr>
            <a:r>
              <a:rPr lang="en-US" sz="1200" dirty="0">
                <a:solidFill>
                  <a:prstClr val="black">
                    <a:lumMod val="75000"/>
                    <a:lumOff val="25000"/>
                  </a:prstClr>
                </a:solidFill>
                <a:ea typeface="Tahoma" panose="020B0604030504040204" pitchFamily="34" charset="0"/>
                <a:cs typeface="Tahoma" panose="020B0604030504040204" pitchFamily="34" charset="0"/>
              </a:rPr>
              <a:t>“Don’t get </a:t>
            </a:r>
            <a:r>
              <a:rPr lang="en-US" sz="1200" dirty="0" smtClean="0">
                <a:solidFill>
                  <a:prstClr val="black">
                    <a:lumMod val="75000"/>
                    <a:lumOff val="25000"/>
                  </a:prstClr>
                </a:solidFill>
                <a:ea typeface="Tahoma" panose="020B0604030504040204" pitchFamily="34" charset="0"/>
                <a:cs typeface="Tahoma" panose="020B0604030504040204" pitchFamily="34" charset="0"/>
              </a:rPr>
              <a:t>lazy because then you’ll feel dumb when something goes wrong”</a:t>
            </a:r>
            <a:endParaRPr lang="en-US" sz="1200" dirty="0">
              <a:solidFill>
                <a:prstClr val="black">
                  <a:lumMod val="75000"/>
                  <a:lumOff val="25000"/>
                </a:prstClr>
              </a:solidFill>
              <a:ea typeface="Tahoma" panose="020B0604030504040204" pitchFamily="34" charset="0"/>
              <a:cs typeface="Tahoma" panose="020B0604030504040204" pitchFamily="34" charset="0"/>
            </a:endParaRPr>
          </a:p>
          <a:p>
            <a:pPr marL="685800" lvl="1" indent="-228600">
              <a:spcBef>
                <a:spcPct val="20000"/>
              </a:spcBef>
              <a:buClr>
                <a:srgbClr val="F9A05D"/>
              </a:buClr>
              <a:buFont typeface="Arial" panose="020B0604020202020204" pitchFamily="34" charset="0"/>
              <a:buChar char="–"/>
            </a:pPr>
            <a:r>
              <a:rPr lang="en-US" sz="1200" dirty="0">
                <a:solidFill>
                  <a:schemeClr val="tx1">
                    <a:lumMod val="75000"/>
                    <a:lumOff val="25000"/>
                  </a:schemeClr>
                </a:solidFill>
                <a:ea typeface="Tahoma" panose="020B0604030504040204" pitchFamily="34" charset="0"/>
                <a:cs typeface="Tahoma" panose="020B0604030504040204" pitchFamily="34" charset="0"/>
              </a:rPr>
              <a:t>“Don’t be an idiot and don’t make my same honest mistake” </a:t>
            </a:r>
            <a:endParaRPr lang="en-US" sz="1200" dirty="0" smtClean="0">
              <a:solidFill>
                <a:schemeClr val="tx1">
                  <a:lumMod val="75000"/>
                  <a:lumOff val="25000"/>
                </a:schemeClr>
              </a:solidFill>
              <a:ea typeface="Tahoma" panose="020B0604030504040204" pitchFamily="34" charset="0"/>
              <a:cs typeface="Tahoma" panose="020B0604030504040204" pitchFamily="34" charset="0"/>
            </a:endParaRPr>
          </a:p>
          <a:p>
            <a:pPr marL="685800" lvl="1" indent="-228600">
              <a:spcBef>
                <a:spcPct val="20000"/>
              </a:spcBef>
              <a:buClr>
                <a:srgbClr val="F9A05D"/>
              </a:buClr>
              <a:buFont typeface="Arial" panose="020B0604020202020204" pitchFamily="34" charset="0"/>
              <a:buChar char="–"/>
            </a:pPr>
            <a:r>
              <a:rPr lang="en-US" sz="1200" dirty="0" smtClean="0">
                <a:solidFill>
                  <a:schemeClr val="tx1">
                    <a:lumMod val="75000"/>
                    <a:lumOff val="25000"/>
                  </a:schemeClr>
                </a:solidFill>
                <a:ea typeface="Tahoma" panose="020B0604030504040204" pitchFamily="34" charset="0"/>
                <a:cs typeface="Tahoma" panose="020B0604030504040204" pitchFamily="34" charset="0"/>
              </a:rPr>
              <a:t>“No one wants to damage a gas line – it’s an awful feeling”</a:t>
            </a:r>
            <a:endParaRPr lang="en-US" sz="1200" dirty="0">
              <a:solidFill>
                <a:schemeClr val="tx1">
                  <a:lumMod val="75000"/>
                  <a:lumOff val="25000"/>
                </a:schemeClr>
              </a:solidFill>
              <a:ea typeface="Tahoma" panose="020B0604030504040204" pitchFamily="34" charset="0"/>
              <a:cs typeface="Tahoma" panose="020B0604030504040204" pitchFamily="34" charset="0"/>
            </a:endParaRPr>
          </a:p>
        </p:txBody>
      </p:sp>
      <p:sp>
        <p:nvSpPr>
          <p:cNvPr id="8" name="Down Arrow 7"/>
          <p:cNvSpPr/>
          <p:nvPr/>
        </p:nvSpPr>
        <p:spPr>
          <a:xfrm>
            <a:off x="304803" y="3733801"/>
            <a:ext cx="300512" cy="2438400"/>
          </a:xfrm>
          <a:prstGeom prst="downArrow">
            <a:avLst/>
          </a:prstGeom>
          <a:gradFill flip="none" rotWithShape="1">
            <a:gsLst>
              <a:gs pos="32000">
                <a:schemeClr val="tx2">
                  <a:alpha val="48000"/>
                </a:schemeClr>
              </a:gs>
              <a:gs pos="69000">
                <a:schemeClr val="tx2"/>
              </a:gs>
              <a:gs pos="85000">
                <a:schemeClr val="tx2"/>
              </a:gs>
            </a:gsLst>
            <a:lin ang="54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rot="10800000">
            <a:off x="304799" y="1295400"/>
            <a:ext cx="300512" cy="2438400"/>
          </a:xfrm>
          <a:prstGeom prst="downArrow">
            <a:avLst/>
          </a:prstGeom>
          <a:gradFill>
            <a:gsLst>
              <a:gs pos="30000">
                <a:schemeClr val="accent2">
                  <a:alpha val="40000"/>
                </a:schemeClr>
              </a:gs>
              <a:gs pos="59000">
                <a:schemeClr val="accent2">
                  <a:alpha val="85000"/>
                </a:schemeClr>
              </a:gs>
              <a:gs pos="100000">
                <a:schemeClr val="accent2"/>
              </a:gs>
            </a:gsLst>
            <a:lin ang="5400000" scaled="1"/>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5-Point Star 4"/>
          <p:cNvSpPr/>
          <p:nvPr/>
        </p:nvSpPr>
        <p:spPr>
          <a:xfrm>
            <a:off x="168234" y="1524001"/>
            <a:ext cx="573642" cy="533400"/>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p>
        </p:txBody>
      </p:sp>
      <p:sp>
        <p:nvSpPr>
          <p:cNvPr id="11" name="TextBox 10"/>
          <p:cNvSpPr txBox="1"/>
          <p:nvPr/>
        </p:nvSpPr>
        <p:spPr>
          <a:xfrm>
            <a:off x="168234" y="1676401"/>
            <a:ext cx="573642" cy="230832"/>
          </a:xfrm>
          <a:prstGeom prst="rect">
            <a:avLst/>
          </a:prstGeom>
          <a:noFill/>
        </p:spPr>
        <p:txBody>
          <a:bodyPr wrap="square" rtlCol="0">
            <a:spAutoFit/>
          </a:bodyPr>
          <a:lstStyle/>
          <a:p>
            <a:pPr algn="ctr"/>
            <a:r>
              <a:rPr lang="en-US" sz="900" b="1" dirty="0" smtClean="0"/>
              <a:t>E</a:t>
            </a:r>
            <a:r>
              <a:rPr lang="en-US" sz="900" dirty="0" smtClean="0"/>
              <a:t>+</a:t>
            </a:r>
            <a:r>
              <a:rPr lang="en-US" sz="900" b="1" dirty="0" smtClean="0"/>
              <a:t>H </a:t>
            </a:r>
            <a:endParaRPr lang="en-US" sz="900" b="1" dirty="0"/>
          </a:p>
        </p:txBody>
      </p:sp>
      <p:sp>
        <p:nvSpPr>
          <p:cNvPr id="12" name="TextBox 11"/>
          <p:cNvSpPr txBox="1"/>
          <p:nvPr/>
        </p:nvSpPr>
        <p:spPr>
          <a:xfrm>
            <a:off x="0" y="6172200"/>
            <a:ext cx="1828800" cy="338554"/>
          </a:xfrm>
          <a:prstGeom prst="rect">
            <a:avLst/>
          </a:prstGeom>
          <a:noFill/>
        </p:spPr>
        <p:txBody>
          <a:bodyPr wrap="square" rtlCol="0">
            <a:spAutoFit/>
          </a:bodyPr>
          <a:lstStyle/>
          <a:p>
            <a:r>
              <a:rPr lang="en-US" sz="800" b="1" dirty="0" smtClean="0"/>
              <a:t>E</a:t>
            </a:r>
            <a:r>
              <a:rPr lang="en-US" sz="800" dirty="0" smtClean="0"/>
              <a:t> = Excavators</a:t>
            </a:r>
          </a:p>
          <a:p>
            <a:r>
              <a:rPr lang="en-US" sz="800" b="1" dirty="0" smtClean="0"/>
              <a:t>H</a:t>
            </a:r>
            <a:r>
              <a:rPr lang="en-US" sz="800" dirty="0" smtClean="0"/>
              <a:t> = Homeowners</a:t>
            </a:r>
            <a:endParaRPr lang="en-US" sz="800" dirty="0"/>
          </a:p>
        </p:txBody>
      </p:sp>
    </p:spTree>
    <p:extLst>
      <p:ext uri="{BB962C8B-B14F-4D97-AF65-F5344CB8AC3E}">
        <p14:creationId xmlns:p14="http://schemas.microsoft.com/office/powerpoint/2010/main" val="3997172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868362"/>
          </a:xfrm>
        </p:spPr>
        <p:txBody>
          <a:bodyPr>
            <a:normAutofit/>
          </a:bodyPr>
          <a:lstStyle/>
          <a:p>
            <a:r>
              <a:rPr lang="en-US" sz="2200" dirty="0" smtClean="0"/>
              <a:t>Suggestion: </a:t>
            </a:r>
            <a:r>
              <a:rPr lang="en-US" sz="2200" dirty="0" smtClean="0">
                <a:solidFill>
                  <a:schemeClr val="tx1">
                    <a:lumMod val="75000"/>
                    <a:lumOff val="25000"/>
                  </a:schemeClr>
                </a:solidFill>
              </a:rPr>
              <a:t>Leverage</a:t>
            </a:r>
            <a:r>
              <a:rPr lang="en-US" sz="2200" dirty="0" smtClean="0"/>
              <a:t> Emotional Experiences to Change Behavior</a:t>
            </a:r>
            <a:endParaRPr lang="en-US" sz="2200" dirty="0"/>
          </a:p>
        </p:txBody>
      </p:sp>
      <p:sp>
        <p:nvSpPr>
          <p:cNvPr id="3" name="Content Placeholder 2"/>
          <p:cNvSpPr>
            <a:spLocks noGrp="1"/>
          </p:cNvSpPr>
          <p:nvPr>
            <p:ph idx="1"/>
          </p:nvPr>
        </p:nvSpPr>
        <p:spPr>
          <a:xfrm>
            <a:off x="457200" y="1219200"/>
            <a:ext cx="8229600" cy="5334000"/>
          </a:xfrm>
        </p:spPr>
        <p:txBody>
          <a:bodyPr>
            <a:noAutofit/>
          </a:bodyPr>
          <a:lstStyle/>
          <a:p>
            <a:pPr marL="0" indent="0">
              <a:buNone/>
            </a:pPr>
            <a:r>
              <a:rPr lang="en-US" sz="1400" b="1" dirty="0"/>
              <a:t>KEY TAKEAWAY: Create a Compelling Advocacy Campaign Using Testimonials</a:t>
            </a:r>
            <a:endParaRPr lang="en-US" sz="1400" b="1" dirty="0" smtClean="0"/>
          </a:p>
          <a:p>
            <a:pPr marL="0" indent="0">
              <a:buNone/>
            </a:pPr>
            <a:r>
              <a:rPr lang="en-US" sz="1200" dirty="0"/>
              <a:t>Homeowners and excavators </a:t>
            </a:r>
            <a:r>
              <a:rPr lang="en-US" sz="1200" dirty="0" smtClean="0"/>
              <a:t>interviewed </a:t>
            </a:r>
            <a:r>
              <a:rPr lang="en-US" sz="1200" dirty="0"/>
              <a:t>were generally </a:t>
            </a:r>
            <a:r>
              <a:rPr lang="en-US" sz="1200" dirty="0" smtClean="0"/>
              <a:t>satisfied with </a:t>
            </a:r>
            <a:r>
              <a:rPr lang="en-US" sz="1200" dirty="0" err="1"/>
              <a:t>Vectren’s</a:t>
            </a:r>
            <a:r>
              <a:rPr lang="en-US" sz="1200" dirty="0"/>
              <a:t> </a:t>
            </a:r>
            <a:r>
              <a:rPr lang="en-US" sz="1200" dirty="0" smtClean="0"/>
              <a:t>repair service and information on safe digging practices. As </a:t>
            </a:r>
            <a:r>
              <a:rPr lang="en-US" sz="1200" dirty="0"/>
              <a:t>a result of </a:t>
            </a:r>
            <a:r>
              <a:rPr lang="en-US" sz="1200" dirty="0" smtClean="0"/>
              <a:t>these encounters with </a:t>
            </a:r>
            <a:r>
              <a:rPr lang="en-US" sz="1200" dirty="0" err="1" smtClean="0"/>
              <a:t>Vectren’s</a:t>
            </a:r>
            <a:r>
              <a:rPr lang="en-US" sz="1200" dirty="0" smtClean="0"/>
              <a:t> servicemen, </a:t>
            </a:r>
            <a:r>
              <a:rPr lang="en-US" sz="1200" dirty="0"/>
              <a:t>most people said they would </a:t>
            </a:r>
            <a:r>
              <a:rPr lang="en-US" sz="1200" dirty="0" smtClean="0"/>
              <a:t>call 811 </a:t>
            </a:r>
            <a:r>
              <a:rPr lang="en-US" sz="1200" dirty="0"/>
              <a:t>in the future </a:t>
            </a:r>
            <a:r>
              <a:rPr lang="en-US" sz="1200" dirty="0" smtClean="0"/>
              <a:t>before doing any outside work. They have learned that Call Before You Dig is a law that extends beyond </a:t>
            </a:r>
            <a:r>
              <a:rPr lang="en-US" sz="1200" dirty="0"/>
              <a:t>the “obvious” excavating </a:t>
            </a:r>
            <a:r>
              <a:rPr lang="en-US" sz="1200" dirty="0" smtClean="0"/>
              <a:t>projects, and that it applies to both excavators and homeowners. It was clear homeowners and some excavators actively relayed their unfortunate experiences and the information they learned </a:t>
            </a:r>
            <a:r>
              <a:rPr lang="en-US" sz="1200" dirty="0"/>
              <a:t>with </a:t>
            </a:r>
            <a:r>
              <a:rPr lang="en-US" sz="1200" dirty="0" smtClean="0"/>
              <a:t>their </a:t>
            </a:r>
            <a:r>
              <a:rPr lang="en-US" sz="1200" dirty="0"/>
              <a:t>peer networks (friends, family, coworkers</a:t>
            </a:r>
            <a:r>
              <a:rPr lang="en-US" sz="1200" dirty="0" smtClean="0"/>
              <a:t>). Individuals reported they reached out to 20-30 people to share their experience and to warn them not </a:t>
            </a:r>
            <a:r>
              <a:rPr lang="en-US" sz="1200" dirty="0"/>
              <a:t>to make the same mistakes they </a:t>
            </a:r>
            <a:r>
              <a:rPr lang="en-US" sz="1200" dirty="0" smtClean="0"/>
              <a:t>made.</a:t>
            </a:r>
            <a:endParaRPr lang="en-US" sz="1200" dirty="0"/>
          </a:p>
          <a:p>
            <a:pPr marL="0" indent="0">
              <a:buNone/>
            </a:pPr>
            <a:endParaRPr lang="en-US" sz="1400" dirty="0" smtClean="0"/>
          </a:p>
          <a:p>
            <a:pPr marL="0" indent="0">
              <a:buNone/>
            </a:pPr>
            <a:r>
              <a:rPr lang="en-US" sz="1400" b="1" dirty="0" smtClean="0"/>
              <a:t>RECOMMENDATIONS:</a:t>
            </a:r>
          </a:p>
          <a:p>
            <a:r>
              <a:rPr lang="en-US" sz="1200" dirty="0" smtClean="0"/>
              <a:t>Since homeowners and excavators are already talking to others, </a:t>
            </a:r>
            <a:r>
              <a:rPr lang="en-US" sz="1200" dirty="0" err="1" smtClean="0"/>
              <a:t>Vectren</a:t>
            </a:r>
            <a:r>
              <a:rPr lang="en-US" sz="1200" dirty="0" smtClean="0"/>
              <a:t> should provide them with user-friendly tools to shape their message. </a:t>
            </a:r>
          </a:p>
          <a:p>
            <a:r>
              <a:rPr lang="en-US" sz="1200" dirty="0" err="1" smtClean="0"/>
              <a:t>Vectren</a:t>
            </a:r>
            <a:r>
              <a:rPr lang="en-US" sz="1200" dirty="0" smtClean="0"/>
              <a:t> should consider </a:t>
            </a:r>
            <a:r>
              <a:rPr lang="en-US" sz="1200" dirty="0"/>
              <a:t>developing an advocacy </a:t>
            </a:r>
            <a:r>
              <a:rPr lang="en-US" sz="1200" dirty="0" smtClean="0"/>
              <a:t>program by working directly with these individuals to encourage </a:t>
            </a:r>
            <a:r>
              <a:rPr lang="en-US" sz="1200" dirty="0"/>
              <a:t>them to become ambassadors for safe </a:t>
            </a:r>
            <a:r>
              <a:rPr lang="en-US" sz="1200" dirty="0" smtClean="0"/>
              <a:t>digging practices. This type of program should be effective because in today’s social world, word-of-mouth is one of the most powerful influencers a company can leverage. Arm homeowners with information to pass along to their peers. Use their testimonials to communicate to others in a variety of ways:  </a:t>
            </a:r>
            <a:endParaRPr lang="en-US" sz="1200" dirty="0"/>
          </a:p>
          <a:p>
            <a:pPr lvl="1"/>
            <a:r>
              <a:rPr lang="en-US" sz="1200" dirty="0" smtClean="0"/>
              <a:t>Develop a gas line safety ambassador program on Facebook</a:t>
            </a:r>
          </a:p>
          <a:p>
            <a:pPr lvl="1"/>
            <a:r>
              <a:rPr lang="en-US" sz="1200" dirty="0" smtClean="0"/>
              <a:t>Provide information to share on </a:t>
            </a:r>
            <a:r>
              <a:rPr lang="en-US" sz="1200" dirty="0"/>
              <a:t>social media platforms</a:t>
            </a:r>
          </a:p>
          <a:p>
            <a:pPr lvl="1"/>
            <a:r>
              <a:rPr lang="en-US" sz="1200" dirty="0" smtClean="0"/>
              <a:t>Publish information </a:t>
            </a:r>
            <a:r>
              <a:rPr lang="en-US" sz="1200" dirty="0"/>
              <a:t>on websites or in newsletters</a:t>
            </a:r>
          </a:p>
          <a:p>
            <a:pPr lvl="1"/>
            <a:r>
              <a:rPr lang="en-US" sz="1200" dirty="0" smtClean="0"/>
              <a:t>Distribute </a:t>
            </a:r>
            <a:r>
              <a:rPr lang="en-US" sz="1200" dirty="0"/>
              <a:t>in mailers or utility billing inserts</a:t>
            </a:r>
          </a:p>
          <a:p>
            <a:endParaRPr lang="en-US" sz="1200" dirty="0"/>
          </a:p>
          <a:p>
            <a:endParaRPr lang="en-US" sz="1200" dirty="0" smtClean="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19</a:t>
            </a:fld>
            <a:endParaRPr lang="en-US">
              <a:solidFill>
                <a:prstClr val="white"/>
              </a:solidFill>
            </a:endParaRPr>
          </a:p>
        </p:txBody>
      </p:sp>
    </p:spTree>
    <p:extLst>
      <p:ext uri="{BB962C8B-B14F-4D97-AF65-F5344CB8AC3E}">
        <p14:creationId xmlns:p14="http://schemas.microsoft.com/office/powerpoint/2010/main" val="2546226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Table of Contents</a:t>
            </a:r>
            <a:endParaRPr lang="en-US" dirty="0"/>
          </a:p>
        </p:txBody>
      </p:sp>
      <p:sp>
        <p:nvSpPr>
          <p:cNvPr id="5" name="Content Placeholder 4"/>
          <p:cNvSpPr>
            <a:spLocks noGrp="1"/>
          </p:cNvSpPr>
          <p:nvPr>
            <p:ph idx="1"/>
          </p:nvPr>
        </p:nvSpPr>
        <p:spPr/>
        <p:txBody>
          <a:bodyPr/>
          <a:lstStyle/>
          <a:p>
            <a:pPr>
              <a:tabLst>
                <a:tab pos="7315200" algn="l"/>
              </a:tabLst>
            </a:pPr>
            <a:r>
              <a:rPr lang="en-US" dirty="0" smtClean="0"/>
              <a:t>Background and Methodology	3</a:t>
            </a:r>
          </a:p>
          <a:p>
            <a:pPr>
              <a:tabLst>
                <a:tab pos="7315200" algn="l"/>
              </a:tabLst>
            </a:pPr>
            <a:r>
              <a:rPr lang="en-US" dirty="0" smtClean="0"/>
              <a:t>Executive Summary	9</a:t>
            </a:r>
          </a:p>
          <a:p>
            <a:pPr>
              <a:tabLst>
                <a:tab pos="7427913" algn="r"/>
              </a:tabLst>
            </a:pPr>
            <a:r>
              <a:rPr lang="en-US" dirty="0" smtClean="0"/>
              <a:t>Detailed Report	21</a:t>
            </a:r>
          </a:p>
          <a:p>
            <a:pPr lvl="1">
              <a:tabLst>
                <a:tab pos="7427913" algn="r"/>
              </a:tabLst>
            </a:pPr>
            <a:r>
              <a:rPr lang="en-US" dirty="0" smtClean="0"/>
              <a:t>Disposition of Excavators Interviewed	24</a:t>
            </a:r>
          </a:p>
          <a:p>
            <a:pPr lvl="1">
              <a:tabLst>
                <a:tab pos="7427913" algn="r"/>
              </a:tabLst>
            </a:pPr>
            <a:r>
              <a:rPr lang="en-US" dirty="0" smtClean="0"/>
              <a:t>How Gas Line Was Damaged	28</a:t>
            </a:r>
          </a:p>
          <a:p>
            <a:pPr lvl="1">
              <a:tabLst>
                <a:tab pos="7427913" algn="r"/>
              </a:tabLst>
            </a:pPr>
            <a:r>
              <a:rPr lang="en-US" dirty="0" smtClean="0"/>
              <a:t>Reasons Driving Decision Not to call	30</a:t>
            </a:r>
          </a:p>
          <a:p>
            <a:pPr lvl="1">
              <a:tabLst>
                <a:tab pos="7427913" algn="r"/>
              </a:tabLst>
            </a:pPr>
            <a:r>
              <a:rPr lang="en-US" dirty="0" smtClean="0"/>
              <a:t>Who Is Contacted after Gas Line Event	35</a:t>
            </a:r>
          </a:p>
          <a:p>
            <a:pPr lvl="1">
              <a:tabLst>
                <a:tab pos="7427913" algn="r"/>
              </a:tabLst>
            </a:pPr>
            <a:r>
              <a:rPr lang="en-US" dirty="0" smtClean="0"/>
              <a:t>Call Before You Dig Law	38</a:t>
            </a:r>
          </a:p>
          <a:p>
            <a:pPr lvl="1">
              <a:tabLst>
                <a:tab pos="7427913" algn="r"/>
              </a:tabLst>
            </a:pPr>
            <a:r>
              <a:rPr lang="en-US" dirty="0" smtClean="0"/>
              <a:t>Perceptions of 811	40</a:t>
            </a:r>
          </a:p>
          <a:p>
            <a:pPr>
              <a:tabLst>
                <a:tab pos="7427913" algn="r"/>
              </a:tabLst>
            </a:pPr>
            <a:r>
              <a:rPr lang="en-US" dirty="0" smtClean="0"/>
              <a:t>Appendix – Verbatim Comments	48</a:t>
            </a:r>
          </a:p>
          <a:p>
            <a:pPr lvl="1">
              <a:tabLst>
                <a:tab pos="7427913" algn="r"/>
              </a:tabLst>
            </a:pPr>
            <a:r>
              <a:rPr lang="en-US" dirty="0" smtClean="0"/>
              <a:t>Reasons for Not Calling This Time	49</a:t>
            </a:r>
          </a:p>
          <a:p>
            <a:pPr lvl="1">
              <a:tabLst>
                <a:tab pos="7427913" algn="r"/>
              </a:tabLst>
            </a:pPr>
            <a:r>
              <a:rPr lang="en-US" dirty="0" smtClean="0"/>
              <a:t>Barriers Others May Have to Contacting Locating Service	58</a:t>
            </a:r>
          </a:p>
          <a:p>
            <a:pPr lvl="1">
              <a:tabLst>
                <a:tab pos="7427913" algn="r"/>
              </a:tabLst>
            </a:pPr>
            <a:r>
              <a:rPr lang="en-US" dirty="0" smtClean="0"/>
              <a:t>Satisfaction with 811	65</a:t>
            </a:r>
          </a:p>
          <a:p>
            <a:pPr lvl="1">
              <a:tabLst>
                <a:tab pos="7427913" algn="r"/>
              </a:tabLst>
            </a:pPr>
            <a:r>
              <a:rPr lang="en-US" dirty="0" smtClean="0"/>
              <a:t>Preference for Contacting 811	69</a:t>
            </a:r>
          </a:p>
          <a:p>
            <a:pPr lvl="1">
              <a:tabLst>
                <a:tab pos="7427913" algn="r"/>
              </a:tabLst>
            </a:pPr>
            <a:endParaRPr lang="en-US" dirty="0" smtClean="0"/>
          </a:p>
          <a:p>
            <a:pPr lvl="1">
              <a:tabLst>
                <a:tab pos="7427913" algn="r"/>
              </a:tabLst>
            </a:pPr>
            <a:endParaRPr lang="en-US" dirty="0" smtClean="0"/>
          </a:p>
          <a:p>
            <a:pPr lvl="1">
              <a:tabLst>
                <a:tab pos="7427913" algn="r"/>
              </a:tabLst>
            </a:pPr>
            <a:endParaRPr lang="en-US" dirty="0" smtClean="0"/>
          </a:p>
        </p:txBody>
      </p:sp>
    </p:spTree>
    <p:extLst>
      <p:ext uri="{BB962C8B-B14F-4D97-AF65-F5344CB8AC3E}">
        <p14:creationId xmlns:p14="http://schemas.microsoft.com/office/powerpoint/2010/main" val="3024061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868362"/>
          </a:xfrm>
        </p:spPr>
        <p:txBody>
          <a:bodyPr>
            <a:normAutofit/>
          </a:bodyPr>
          <a:lstStyle/>
          <a:p>
            <a:r>
              <a:rPr lang="en-US" sz="2200" dirty="0" smtClean="0">
                <a:solidFill>
                  <a:schemeClr val="tx1">
                    <a:lumMod val="75000"/>
                    <a:lumOff val="25000"/>
                  </a:schemeClr>
                </a:solidFill>
              </a:rPr>
              <a:t>Suggestion: Make 811 Online More User-Friendly to Increase Traffic</a:t>
            </a:r>
            <a:endParaRPr lang="en-US" sz="2200" dirty="0">
              <a:solidFill>
                <a:schemeClr val="tx1">
                  <a:lumMod val="75000"/>
                  <a:lumOff val="25000"/>
                </a:schemeClr>
              </a:solidFill>
            </a:endParaRPr>
          </a:p>
        </p:txBody>
      </p:sp>
      <p:sp>
        <p:nvSpPr>
          <p:cNvPr id="3" name="Content Placeholder 2"/>
          <p:cNvSpPr>
            <a:spLocks noGrp="1"/>
          </p:cNvSpPr>
          <p:nvPr>
            <p:ph idx="1"/>
          </p:nvPr>
        </p:nvSpPr>
        <p:spPr>
          <a:xfrm>
            <a:off x="457200" y="1219200"/>
            <a:ext cx="8229600" cy="5334000"/>
          </a:xfrm>
        </p:spPr>
        <p:txBody>
          <a:bodyPr>
            <a:noAutofit/>
          </a:bodyPr>
          <a:lstStyle/>
          <a:p>
            <a:pPr marL="0" indent="0">
              <a:buNone/>
            </a:pPr>
            <a:r>
              <a:rPr lang="en-US" sz="1400" b="1" dirty="0" smtClean="0"/>
              <a:t>KEY </a:t>
            </a:r>
            <a:r>
              <a:rPr lang="en-US" sz="1400" b="1" dirty="0"/>
              <a:t>TAKEAWAY: Improve the Online Experience </a:t>
            </a:r>
            <a:r>
              <a:rPr lang="en-US" sz="1400" b="1" dirty="0" smtClean="0"/>
              <a:t>for </a:t>
            </a:r>
            <a:r>
              <a:rPr lang="en-US" sz="1400" b="1" dirty="0"/>
              <a:t>Web Ticket Entry</a:t>
            </a:r>
            <a:endParaRPr lang="en-US" sz="1400" b="1" dirty="0" smtClean="0"/>
          </a:p>
          <a:p>
            <a:pPr marL="0" indent="0">
              <a:buNone/>
            </a:pPr>
            <a:r>
              <a:rPr lang="en-US" sz="1200" dirty="0"/>
              <a:t>Frustration exists with </a:t>
            </a:r>
            <a:r>
              <a:rPr lang="en-US" sz="1200" dirty="0" smtClean="0"/>
              <a:t>the online </a:t>
            </a:r>
            <a:r>
              <a:rPr lang="en-US" sz="1200" dirty="0"/>
              <a:t>submission process </a:t>
            </a:r>
            <a:r>
              <a:rPr lang="en-US" sz="1200" dirty="0" smtClean="0"/>
              <a:t>and excavators because homeowners find it to be clumsy </a:t>
            </a:r>
            <a:r>
              <a:rPr lang="en-US" sz="1200" dirty="0"/>
              <a:t>and </a:t>
            </a:r>
            <a:r>
              <a:rPr lang="en-US" sz="1200" dirty="0" smtClean="0"/>
              <a:t>not as user-friendly as they would like. Complaints included that the process was cumbersome because it requires too many fields and asks for information that is difficult to locate. Currently, it appears the online system only </a:t>
            </a:r>
            <a:r>
              <a:rPr lang="en-US" sz="1200" dirty="0"/>
              <a:t>allows for </a:t>
            </a:r>
            <a:r>
              <a:rPr lang="en-US" sz="1200" dirty="0" smtClean="0"/>
              <a:t>a singe </a:t>
            </a:r>
            <a:r>
              <a:rPr lang="en-US" sz="1200" dirty="0"/>
              <a:t>ticket </a:t>
            </a:r>
            <a:r>
              <a:rPr lang="en-US" sz="1200" dirty="0" smtClean="0"/>
              <a:t>entry. For this reason, excavators find it easier to call 811 when submitting multiple requests where they can rely on someone to help them locate the information. Also, the web page is not optimized for mobile devices, making it difficult to use on the job site. Incorporating geolocation could also help pinpoint exactly what areas need locating and thereby reduce  </a:t>
            </a:r>
            <a:r>
              <a:rPr lang="en-US" sz="1200" dirty="0" err="1" smtClean="0"/>
              <a:t>mis</a:t>
            </a:r>
            <a:r>
              <a:rPr lang="en-US" sz="1200" dirty="0" smtClean="0"/>
              <a:t>- or incomplete- locations.</a:t>
            </a:r>
          </a:p>
          <a:p>
            <a:pPr marL="0" indent="0">
              <a:buNone/>
            </a:pPr>
            <a:endParaRPr lang="en-US" sz="1200" dirty="0" smtClean="0"/>
          </a:p>
          <a:p>
            <a:pPr marL="0" indent="0">
              <a:buNone/>
            </a:pPr>
            <a:r>
              <a:rPr lang="en-US" sz="1400" b="1" dirty="0" smtClean="0"/>
              <a:t>RECOMMENDATIONS:</a:t>
            </a:r>
          </a:p>
          <a:p>
            <a:r>
              <a:rPr lang="en-US" sz="1200" dirty="0" smtClean="0"/>
              <a:t>Suggestions to improve the user experience for the online web ticket entry include:</a:t>
            </a:r>
          </a:p>
          <a:p>
            <a:pPr lvl="1"/>
            <a:r>
              <a:rPr lang="en-US" sz="1200" dirty="0" smtClean="0"/>
              <a:t>Integrate </a:t>
            </a:r>
            <a:r>
              <a:rPr lang="en-US" sz="1200" dirty="0"/>
              <a:t>with Google Maps for </a:t>
            </a:r>
            <a:r>
              <a:rPr lang="en-US" sz="1200" dirty="0" smtClean="0"/>
              <a:t>greater accuracy </a:t>
            </a:r>
            <a:r>
              <a:rPr lang="en-US" sz="1200" dirty="0"/>
              <a:t>and </a:t>
            </a:r>
            <a:r>
              <a:rPr lang="en-US" sz="1200" dirty="0" smtClean="0"/>
              <a:t>help to eliminate miscommunications</a:t>
            </a:r>
            <a:endParaRPr lang="en-US" sz="1200" dirty="0"/>
          </a:p>
          <a:p>
            <a:pPr lvl="1"/>
            <a:r>
              <a:rPr lang="en-US" sz="1200" dirty="0" smtClean="0"/>
              <a:t>Allow </a:t>
            </a:r>
            <a:r>
              <a:rPr lang="en-US" sz="1200" dirty="0"/>
              <a:t>users to upload additional documents/images, etc. or include attachments to their </a:t>
            </a:r>
            <a:r>
              <a:rPr lang="en-US" sz="1200" dirty="0" smtClean="0"/>
              <a:t>requests</a:t>
            </a:r>
          </a:p>
          <a:p>
            <a:pPr lvl="1"/>
            <a:r>
              <a:rPr lang="en-US" sz="1200" dirty="0" smtClean="0"/>
              <a:t>Integrate the tools for property identification with the submission form so fields can be pre-populated with the outputs</a:t>
            </a:r>
          </a:p>
          <a:p>
            <a:pPr lvl="1"/>
            <a:r>
              <a:rPr lang="en-US" sz="1200" dirty="0" smtClean="0"/>
              <a:t>Optimize for mobile web so busy excavators can access the online system with a smartphone while in the field </a:t>
            </a:r>
          </a:p>
          <a:p>
            <a:pPr lvl="1"/>
            <a:r>
              <a:rPr lang="en-US" sz="1200" dirty="0" smtClean="0"/>
              <a:t>Consider creating a mobile app that uses GPS to detect the accurate coordinates of the job site and reduce communication errors</a:t>
            </a:r>
            <a:endParaRPr lang="en-US" sz="1200" dirty="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20</a:t>
            </a:fld>
            <a:endParaRPr lang="en-US">
              <a:solidFill>
                <a:prstClr val="white"/>
              </a:solidFill>
            </a:endParaRPr>
          </a:p>
        </p:txBody>
      </p:sp>
    </p:spTree>
    <p:extLst>
      <p:ext uri="{BB962C8B-B14F-4D97-AF65-F5344CB8AC3E}">
        <p14:creationId xmlns:p14="http://schemas.microsoft.com/office/powerpoint/2010/main" val="1365581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solidFill>
                  <a:srgbClr val="3FC2CD"/>
                </a:solidFill>
              </a:rPr>
              <a:t>Detailed Report</a:t>
            </a:r>
            <a:endParaRPr lang="en-US" dirty="0">
              <a:solidFill>
                <a:srgbClr val="3FC2CD"/>
              </a:solidFill>
            </a:endParaRPr>
          </a:p>
        </p:txBody>
      </p:sp>
      <p:sp>
        <p:nvSpPr>
          <p:cNvPr id="5" name="Slide Number Placeholder 3"/>
          <p:cNvSpPr txBox="1">
            <a:spLocks/>
          </p:cNvSpPr>
          <p:nvPr/>
        </p:nvSpPr>
        <p:spPr>
          <a:xfrm>
            <a:off x="533400" y="6524625"/>
            <a:ext cx="457200" cy="304800"/>
          </a:xfrm>
          <a:prstGeom prst="rect">
            <a:avLst/>
          </a:prstGeom>
        </p:spPr>
        <p:txBody>
          <a:bodyPr/>
          <a:lstStyle>
            <a:defPPr>
              <a:defRPr lang="en-US"/>
            </a:defPPr>
            <a:lvl1pPr marL="0" algn="l" defTabSz="914400" rtl="0" eaLnBrk="1" latinLnBrk="0" hangingPunct="1">
              <a:defRPr sz="11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D642C4DC-0AC9-4B82-AE81-EBA400E5AF44}" type="slidenum">
              <a:rPr kumimoji="0" lang="en-US" sz="1100" b="0" i="0" u="none" strike="noStrike" kern="1200" cap="none" spc="0" normalizeH="0" baseline="0" noProof="0" smtClean="0">
                <a:ln>
                  <a:noFill/>
                </a:ln>
                <a:solidFill>
                  <a:prstClr val="white"/>
                </a:solidFill>
                <a:effectLst/>
                <a:uLnTx/>
                <a:uFillTx/>
                <a:latin typeface="Tahom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a:t>
            </a:fld>
            <a:endParaRPr kumimoji="0" lang="en-US" sz="1100" b="0" i="0" u="none" strike="noStrike" kern="1200" cap="none" spc="0" normalizeH="0" baseline="0" noProof="0" dirty="0">
              <a:ln>
                <a:noFill/>
              </a:ln>
              <a:solidFill>
                <a:prstClr val="white"/>
              </a:solidFill>
              <a:effectLst/>
              <a:uLnTx/>
              <a:uFillTx/>
              <a:latin typeface="Tahoma"/>
              <a:ea typeface="+mn-ea"/>
              <a:cs typeface="+mn-cs"/>
            </a:endParaRPr>
          </a:p>
        </p:txBody>
      </p:sp>
    </p:spTree>
    <p:extLst>
      <p:ext uri="{BB962C8B-B14F-4D97-AF65-F5344CB8AC3E}">
        <p14:creationId xmlns:p14="http://schemas.microsoft.com/office/powerpoint/2010/main" val="38812236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a:bodyPr>
          <a:lstStyle/>
          <a:p>
            <a:r>
              <a:rPr lang="en-US" sz="2400" dirty="0" smtClean="0"/>
              <a:t>Takeaways and Recommendations: At-A-Glance</a:t>
            </a: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03276620"/>
              </p:ext>
            </p:extLst>
          </p:nvPr>
        </p:nvGraphicFramePr>
        <p:xfrm>
          <a:off x="152400" y="518160"/>
          <a:ext cx="8839199" cy="5897880"/>
        </p:xfrm>
        <a:graphic>
          <a:graphicData uri="http://schemas.openxmlformats.org/drawingml/2006/table">
            <a:tbl>
              <a:tblPr firstRow="1" bandRow="1">
                <a:tableStyleId>{7DF18680-E054-41AD-8BC1-D1AEF772440D}</a:tableStyleId>
              </a:tblPr>
              <a:tblGrid>
                <a:gridCol w="457200"/>
                <a:gridCol w="3886200"/>
                <a:gridCol w="4495799"/>
              </a:tblGrid>
              <a:tr h="0">
                <a:tc>
                  <a:txBody>
                    <a:bodyPr/>
                    <a:lstStyle/>
                    <a:p>
                      <a:pPr algn="ctr"/>
                      <a:endParaRPr lang="en-US" sz="1100" b="1" dirty="0"/>
                    </a:p>
                  </a:txBody>
                  <a:tcPr vert="vert270" anchor="ctr"/>
                </a:tc>
                <a:tc>
                  <a:txBody>
                    <a:bodyPr/>
                    <a:lstStyle/>
                    <a:p>
                      <a:r>
                        <a:rPr lang="en-US" sz="1200" dirty="0" smtClean="0"/>
                        <a:t>Key Findings</a:t>
                      </a:r>
                      <a:endParaRPr lang="en-US" sz="1200" dirty="0"/>
                    </a:p>
                  </a:txBody>
                  <a:tcPr/>
                </a:tc>
                <a:tc>
                  <a:txBody>
                    <a:bodyPr/>
                    <a:lstStyle/>
                    <a:p>
                      <a:r>
                        <a:rPr lang="en-US" sz="1200" dirty="0" smtClean="0"/>
                        <a:t>Action</a:t>
                      </a:r>
                      <a:r>
                        <a:rPr lang="en-US" sz="1200" baseline="0" dirty="0" smtClean="0"/>
                        <a:t> Steps</a:t>
                      </a:r>
                      <a:endParaRPr lang="en-US" sz="1200" dirty="0"/>
                    </a:p>
                  </a:txBody>
                  <a:tcPr/>
                </a:tc>
              </a:tr>
              <a:tr h="0">
                <a:tc rowSpan="4">
                  <a:txBody>
                    <a:bodyPr/>
                    <a:lstStyle/>
                    <a:p>
                      <a:pPr algn="ctr"/>
                      <a:r>
                        <a:rPr lang="en-US" sz="1100" b="1" dirty="0" smtClean="0"/>
                        <a:t>Excavators</a:t>
                      </a:r>
                      <a:endParaRPr lang="en-US" sz="1100" b="1" dirty="0"/>
                    </a:p>
                  </a:txBody>
                  <a:tcPr vert="vert270" anchor="ctr"/>
                </a:tc>
                <a:tc>
                  <a:txBody>
                    <a:bodyPr/>
                    <a:lstStyle/>
                    <a:p>
                      <a:pPr marL="171450" indent="-171450">
                        <a:buFont typeface="Arial" panose="020B0604020202020204" pitchFamily="34" charset="0"/>
                        <a:buChar char="•"/>
                      </a:pPr>
                      <a:r>
                        <a:rPr lang="en-US" sz="1050" dirty="0" smtClean="0"/>
                        <a:t>Are in a hurry</a:t>
                      </a:r>
                      <a:r>
                        <a:rPr lang="en-US" sz="1050" baseline="0" dirty="0" smtClean="0"/>
                        <a:t> to get jobs done (emergency, last minute)</a:t>
                      </a:r>
                    </a:p>
                    <a:p>
                      <a:pPr marL="171450" indent="-171450">
                        <a:buFont typeface="Arial" panose="020B0604020202020204" pitchFamily="34" charset="0"/>
                        <a:buChar char="•"/>
                      </a:pPr>
                      <a:r>
                        <a:rPr lang="en-US" sz="1050" baseline="0" dirty="0" smtClean="0"/>
                        <a:t>Feel the hold times for calling 811 are too long</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baseline="0" dirty="0" smtClean="0"/>
                        <a:t>Are focused on cost-savings; time is money but are willing to pay a small fee for accelerated locates</a:t>
                      </a:r>
                    </a:p>
                  </a:txBody>
                  <a:tcPr/>
                </a:tc>
                <a:tc>
                  <a:txBody>
                    <a:bodyPr/>
                    <a:lstStyle/>
                    <a:p>
                      <a:pPr marL="171450" indent="-171450">
                        <a:buFont typeface="Arial" panose="020B0604020202020204" pitchFamily="34" charset="0"/>
                        <a:buChar char="•"/>
                      </a:pPr>
                      <a:r>
                        <a:rPr lang="en-US" sz="1050" dirty="0" smtClean="0"/>
                        <a:t>Identify</a:t>
                      </a:r>
                      <a:r>
                        <a:rPr lang="en-US" sz="1050" baseline="0" dirty="0" smtClean="0"/>
                        <a:t> opportunities to reduce hold times and expedite locate process (segment calls, provide a direct contact, rapid same-day or same-hour locate for a small surcharge)</a:t>
                      </a:r>
                    </a:p>
                    <a:p>
                      <a:pPr marL="171450" indent="-171450">
                        <a:buFont typeface="Arial" panose="020B0604020202020204" pitchFamily="34" charset="0"/>
                        <a:buChar char="•"/>
                      </a:pPr>
                      <a:r>
                        <a:rPr lang="en-US" sz="1050" baseline="0" dirty="0" smtClean="0"/>
                        <a:t>Reveal “hidden costs” of damaging lines</a:t>
                      </a:r>
                    </a:p>
                  </a:txBody>
                  <a:tcPr/>
                </a:tc>
              </a:tr>
              <a:tr h="0">
                <a:tc vMerge="1">
                  <a:txBody>
                    <a:bodyPr/>
                    <a:lstStyle/>
                    <a:p>
                      <a:endParaRPr lang="en-US"/>
                    </a:p>
                  </a:txBody>
                  <a:tcPr/>
                </a:tc>
                <a:tc>
                  <a:txBody>
                    <a:bodyPr/>
                    <a:lstStyle/>
                    <a:p>
                      <a:pPr marL="171450" indent="-171450">
                        <a:buFont typeface="Arial" panose="020B0604020202020204" pitchFamily="34" charset="0"/>
                        <a:buChar char="•"/>
                      </a:pPr>
                      <a:r>
                        <a:rPr lang="en-US" sz="1050" dirty="0" smtClean="0"/>
                        <a:t>Take</a:t>
                      </a:r>
                      <a:r>
                        <a:rPr lang="en-US" sz="1050" baseline="0" dirty="0" smtClean="0"/>
                        <a:t> pride in their work; care about the way they are perceived by others in the community</a:t>
                      </a:r>
                      <a:endParaRPr lang="en-US" sz="1050" dirty="0"/>
                    </a:p>
                  </a:txBody>
                  <a:tcPr/>
                </a:tc>
                <a:tc>
                  <a:txBody>
                    <a:bodyPr/>
                    <a:lstStyle/>
                    <a:p>
                      <a:pPr marL="171450" indent="-171450">
                        <a:buFont typeface="Arial" panose="020B0604020202020204" pitchFamily="34" charset="0"/>
                        <a:buChar char="•"/>
                      </a:pPr>
                      <a:r>
                        <a:rPr lang="en-US" sz="1050" dirty="0" smtClean="0"/>
                        <a:t>Tell</a:t>
                      </a:r>
                      <a:r>
                        <a:rPr lang="en-US" sz="1050" baseline="0" dirty="0" smtClean="0"/>
                        <a:t> how accidents can damage credibility, hurt their reputation and cause lost business</a:t>
                      </a:r>
                      <a:endParaRPr lang="en-US" sz="1050" dirty="0"/>
                    </a:p>
                  </a:txBody>
                  <a:tcPr/>
                </a:tc>
              </a:tr>
              <a:tr h="0">
                <a:tc vMerge="1">
                  <a:txBody>
                    <a:bodyPr/>
                    <a:lstStyle/>
                    <a:p>
                      <a:endParaRPr lang="en-US"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dirty="0" smtClean="0"/>
                        <a:t>Feel</a:t>
                      </a:r>
                      <a:r>
                        <a:rPr lang="en-US" sz="1050" baseline="0" dirty="0" smtClean="0"/>
                        <a:t> mistakes are bound to happen, but believe miscommunications contribute to damages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baseline="0" dirty="0" smtClean="0"/>
                        <a:t>Desire open lines of communication with the locator to answer questions and confirm accurate scope of work</a:t>
                      </a:r>
                      <a:endParaRPr lang="en-US" sz="1050" dirty="0" smtClean="0"/>
                    </a:p>
                  </a:txBody>
                  <a:tcPr/>
                </a:tc>
                <a:tc>
                  <a:txBody>
                    <a:bodyPr/>
                    <a:lstStyle/>
                    <a:p>
                      <a:pPr marL="171450" indent="-171450">
                        <a:buFont typeface="Arial" panose="020B0604020202020204" pitchFamily="34" charset="0"/>
                        <a:buChar char="•"/>
                      </a:pPr>
                      <a:r>
                        <a:rPr lang="en-US" sz="1050" dirty="0" smtClean="0"/>
                        <a:t>Provide an arrival</a:t>
                      </a:r>
                      <a:r>
                        <a:rPr lang="en-US" sz="1050" baseline="0" dirty="0" smtClean="0"/>
                        <a:t> window to give opportunity to be on site at the same time and clear up confusion</a:t>
                      </a:r>
                    </a:p>
                    <a:p>
                      <a:pPr marL="171450" indent="-171450">
                        <a:buFont typeface="Arial" panose="020B0604020202020204" pitchFamily="34" charset="0"/>
                        <a:buChar char="•"/>
                      </a:pPr>
                      <a:r>
                        <a:rPr lang="en-US" sz="1050" baseline="0" dirty="0" smtClean="0"/>
                        <a:t>Require a signature of acknowledgement to verify locate has been completed and markings are understood</a:t>
                      </a:r>
                      <a:endParaRPr lang="en-US" sz="1050" dirty="0"/>
                    </a:p>
                  </a:txBody>
                  <a:tcPr/>
                </a:tc>
              </a:tr>
              <a:tr h="0">
                <a:tc vMerge="1">
                  <a:txBody>
                    <a:bodyPr/>
                    <a:lstStyle/>
                    <a:p>
                      <a:endParaRPr lang="en-US" dirty="0"/>
                    </a:p>
                  </a:txBody>
                  <a:tcPr/>
                </a:tc>
                <a:tc>
                  <a:txBody>
                    <a:bodyPr/>
                    <a:lstStyle/>
                    <a:p>
                      <a:pPr marL="171450" indent="-171450">
                        <a:buFont typeface="Arial" panose="020B0604020202020204" pitchFamily="34" charset="0"/>
                        <a:buChar char="•"/>
                      </a:pPr>
                      <a:r>
                        <a:rPr lang="en-US" sz="1050" dirty="0" smtClean="0"/>
                        <a:t>Have trouble with the 811 online web</a:t>
                      </a:r>
                      <a:r>
                        <a:rPr lang="en-US" sz="1050" baseline="0" dirty="0" smtClean="0"/>
                        <a:t> ticket entry (clumsy, cumbersome, too many fields, complicated information, difficult to navigate or complete multiple entries at a time) and believe there are better ways to leverage existing technology to improve the process</a:t>
                      </a:r>
                      <a:endParaRPr lang="en-US" sz="1050" dirty="0"/>
                    </a:p>
                  </a:txBody>
                  <a:tcPr/>
                </a:tc>
                <a:tc>
                  <a:txBody>
                    <a:bodyPr/>
                    <a:lstStyle/>
                    <a:p>
                      <a:pPr marL="171450" indent="-171450">
                        <a:buFont typeface="Arial" panose="020B0604020202020204" pitchFamily="34" charset="0"/>
                        <a:buChar char="•"/>
                      </a:pPr>
                      <a:r>
                        <a:rPr lang="en-US" sz="1050" dirty="0" smtClean="0"/>
                        <a:t>Integrate online 811 with Google Maps to</a:t>
                      </a:r>
                      <a:r>
                        <a:rPr lang="en-US" sz="1050" baseline="0" dirty="0" smtClean="0"/>
                        <a:t> improve accuracy</a:t>
                      </a:r>
                    </a:p>
                    <a:p>
                      <a:pPr marL="171450" indent="-171450">
                        <a:buFont typeface="Arial" panose="020B0604020202020204" pitchFamily="34" charset="0"/>
                        <a:buChar char="•"/>
                      </a:pPr>
                      <a:r>
                        <a:rPr lang="en-US" sz="1050" baseline="0" dirty="0" smtClean="0"/>
                        <a:t>Allow attachments or uploads with web ticket entry</a:t>
                      </a:r>
                    </a:p>
                    <a:p>
                      <a:pPr marL="171450" indent="-171450">
                        <a:buFont typeface="Arial" panose="020B0604020202020204" pitchFamily="34" charset="0"/>
                        <a:buChar char="•"/>
                      </a:pPr>
                      <a:r>
                        <a:rPr lang="en-US" sz="1050" baseline="0" dirty="0" smtClean="0"/>
                        <a:t>Integrate existing tools; populate outputs into fields</a:t>
                      </a:r>
                    </a:p>
                    <a:p>
                      <a:pPr marL="171450" indent="-171450">
                        <a:buFont typeface="Arial" panose="020B0604020202020204" pitchFamily="34" charset="0"/>
                        <a:buChar char="•"/>
                      </a:pPr>
                      <a:r>
                        <a:rPr lang="en-US" sz="1050" baseline="0" dirty="0" smtClean="0"/>
                        <a:t>Optimize for mobile web to enable remote access on site</a:t>
                      </a:r>
                    </a:p>
                    <a:p>
                      <a:pPr marL="171450" indent="-171450">
                        <a:buFont typeface="Arial" panose="020B0604020202020204" pitchFamily="34" charset="0"/>
                        <a:buChar char="•"/>
                      </a:pPr>
                      <a:r>
                        <a:rPr lang="en-US" sz="1050" baseline="0" dirty="0" smtClean="0"/>
                        <a:t>Consider creating a mobile app that uses GPS for locates</a:t>
                      </a:r>
                      <a:endParaRPr lang="en-US" sz="1050" dirty="0"/>
                    </a:p>
                  </a:txBody>
                  <a:tcPr/>
                </a:tc>
              </a:tr>
              <a:tr h="0">
                <a:tc rowSpan="4">
                  <a:txBody>
                    <a:bodyPr/>
                    <a:lstStyle/>
                    <a:p>
                      <a:pPr algn="ctr"/>
                      <a:r>
                        <a:rPr lang="en-US" sz="1100" b="1" dirty="0" smtClean="0"/>
                        <a:t>Excavators &amp; Homeowners</a:t>
                      </a:r>
                      <a:endParaRPr lang="en-US" sz="1100" b="1" dirty="0"/>
                    </a:p>
                  </a:txBody>
                  <a:tcPr vert="vert270" anchor="ctr"/>
                </a:tc>
                <a:tc>
                  <a:txBody>
                    <a:bodyPr/>
                    <a:lstStyle/>
                    <a:p>
                      <a:pPr marL="171450" indent="-171450">
                        <a:buFont typeface="Arial" panose="020B0604020202020204" pitchFamily="34" charset="0"/>
                        <a:buChar char="•"/>
                      </a:pPr>
                      <a:r>
                        <a:rPr lang="en-US" sz="1050" dirty="0" smtClean="0"/>
                        <a:t>Are</a:t>
                      </a:r>
                      <a:r>
                        <a:rPr lang="en-US" sz="1050" baseline="0" dirty="0" smtClean="0"/>
                        <a:t> s</a:t>
                      </a:r>
                      <a:r>
                        <a:rPr lang="en-US" sz="1050" dirty="0" smtClean="0"/>
                        <a:t>atisfied</a:t>
                      </a:r>
                      <a:r>
                        <a:rPr lang="en-US" sz="1050" baseline="0" dirty="0" smtClean="0"/>
                        <a:t> with </a:t>
                      </a:r>
                      <a:r>
                        <a:rPr lang="en-US" sz="1050" baseline="0" dirty="0" err="1" smtClean="0"/>
                        <a:t>Vectren</a:t>
                      </a:r>
                      <a:r>
                        <a:rPr lang="en-US" sz="1050" baseline="0" dirty="0" smtClean="0"/>
                        <a:t> – friendly and informative </a:t>
                      </a:r>
                      <a:endParaRPr lang="en-US" sz="1050" dirty="0" smtClean="0"/>
                    </a:p>
                    <a:p>
                      <a:pPr marL="171450" indent="-171450">
                        <a:buFont typeface="Arial" panose="020B0604020202020204" pitchFamily="34" charset="0"/>
                        <a:buChar char="•"/>
                      </a:pPr>
                      <a:r>
                        <a:rPr lang="en-US" sz="1050" dirty="0" smtClean="0"/>
                        <a:t>Actively share their experiences with their peers</a:t>
                      </a:r>
                      <a:endParaRPr lang="en-US" sz="1050" dirty="0"/>
                    </a:p>
                  </a:txBody>
                  <a:tcPr/>
                </a:tc>
                <a:tc>
                  <a:txBody>
                    <a:bodyPr/>
                    <a:lstStyle/>
                    <a:p>
                      <a:pPr marL="171450" indent="-171450">
                        <a:buFont typeface="Arial" panose="020B0604020202020204" pitchFamily="34" charset="0"/>
                        <a:buChar char="•"/>
                      </a:pPr>
                      <a:r>
                        <a:rPr lang="en-US" sz="1050" dirty="0" smtClean="0"/>
                        <a:t>Create advocacy program</a:t>
                      </a:r>
                      <a:r>
                        <a:rPr lang="en-US" sz="1050" baseline="0" dirty="0" smtClean="0"/>
                        <a:t> for safe digging</a:t>
                      </a:r>
                      <a:endParaRPr lang="en-US" sz="1050" dirty="0" smtClean="0"/>
                    </a:p>
                    <a:p>
                      <a:pPr marL="171450" indent="-171450">
                        <a:buFont typeface="Arial" panose="020B0604020202020204" pitchFamily="34" charset="0"/>
                        <a:buChar char="•"/>
                      </a:pPr>
                      <a:r>
                        <a:rPr lang="en-US" sz="1050" dirty="0" smtClean="0"/>
                        <a:t>Publish</a:t>
                      </a:r>
                      <a:r>
                        <a:rPr lang="en-US" sz="1050" baseline="0" dirty="0" smtClean="0"/>
                        <a:t> testimonials and promote sharing</a:t>
                      </a:r>
                      <a:endParaRPr lang="en-US" sz="1050" dirty="0"/>
                    </a:p>
                  </a:txBody>
                  <a:tcPr/>
                </a:tc>
              </a:tr>
              <a:tr h="0">
                <a:tc vMerge="1">
                  <a:txBody>
                    <a:bodyPr/>
                    <a:lstStyle/>
                    <a:p>
                      <a:endParaRPr lang="en-US"/>
                    </a:p>
                  </a:txBody>
                  <a:tcPr/>
                </a:tc>
                <a:tc>
                  <a:txBody>
                    <a:bodyPr/>
                    <a:lstStyle/>
                    <a:p>
                      <a:pPr marL="171450" indent="-171450">
                        <a:buFont typeface="Arial" panose="020B0604020202020204" pitchFamily="34" charset="0"/>
                        <a:buChar char="•"/>
                      </a:pPr>
                      <a:r>
                        <a:rPr lang="en-US" sz="1050" baseline="0" dirty="0" smtClean="0"/>
                        <a:t>Perceive “small jobs” as “not really digging”</a:t>
                      </a:r>
                    </a:p>
                  </a:txBody>
                  <a:tcPr/>
                </a:tc>
                <a:tc>
                  <a:txBody>
                    <a:bodyPr/>
                    <a:lstStyle/>
                    <a:p>
                      <a:pPr marL="171450" indent="-171450">
                        <a:buFont typeface="Arial" panose="020B0604020202020204" pitchFamily="34" charset="0"/>
                        <a:buChar char="•"/>
                      </a:pPr>
                      <a:r>
                        <a:rPr lang="en-US" sz="1050" dirty="0" smtClean="0"/>
                        <a:t>Define</a:t>
                      </a:r>
                      <a:r>
                        <a:rPr lang="en-US" sz="1050" baseline="0" dirty="0" smtClean="0"/>
                        <a:t> all types of “excavating”</a:t>
                      </a:r>
                      <a:endParaRPr lang="en-US" sz="1050" dirty="0" smtClean="0"/>
                    </a:p>
                  </a:txBody>
                  <a:tcPr/>
                </a:tc>
              </a:tr>
              <a:tr h="0">
                <a:tc vMerge="1">
                  <a:txBody>
                    <a:bodyPr/>
                    <a:lstStyle/>
                    <a:p>
                      <a:endParaRPr lang="en-US"/>
                    </a:p>
                  </a:txBody>
                  <a:tcPr/>
                </a:tc>
                <a:tc>
                  <a:txBody>
                    <a:bodyPr/>
                    <a:lstStyle/>
                    <a:p>
                      <a:pPr marL="171450" indent="-171450">
                        <a:buFont typeface="Arial" panose="020B0604020202020204" pitchFamily="34" charset="0"/>
                        <a:buChar char="•"/>
                      </a:pPr>
                      <a:r>
                        <a:rPr lang="en-US" sz="1050" dirty="0" smtClean="0"/>
                        <a:t>Assume they know where lines are (remember install or past locate, work on familiar job site, look for visual cues)</a:t>
                      </a:r>
                    </a:p>
                    <a:p>
                      <a:pPr marL="171450" indent="-171450">
                        <a:buFont typeface="Arial" panose="020B0604020202020204" pitchFamily="34" charset="0"/>
                        <a:buChar char="•"/>
                      </a:pPr>
                      <a:r>
                        <a:rPr lang="en-US" sz="1050" dirty="0" smtClean="0"/>
                        <a:t>Feel current message easily</a:t>
                      </a:r>
                      <a:r>
                        <a:rPr lang="en-US" sz="1050" baseline="0" dirty="0" smtClean="0"/>
                        <a:t> gets lost in advertising clutter</a:t>
                      </a:r>
                      <a:endParaRPr lang="en-US" sz="105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prstClr val="black"/>
                          </a:solidFill>
                          <a:effectLst/>
                          <a:uLnTx/>
                          <a:uFillTx/>
                          <a:latin typeface="+mn-lt"/>
                          <a:ea typeface="+mn-ea"/>
                          <a:cs typeface="+mn-cs"/>
                        </a:rPr>
                        <a:t>Emphasize importance and benefits of locating; include strong emotional appeals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prstClr val="black"/>
                          </a:solidFill>
                          <a:effectLst/>
                          <a:uLnTx/>
                          <a:uFillTx/>
                          <a:latin typeface="+mn-lt"/>
                          <a:ea typeface="+mn-ea"/>
                          <a:cs typeface="+mn-cs"/>
                        </a:rPr>
                        <a:t>Remind: locate for every job, every time</a:t>
                      </a:r>
                    </a:p>
                  </a:txBody>
                  <a:tcPr/>
                </a:tc>
              </a:tr>
              <a:tr h="0">
                <a:tc vMerge="1">
                  <a:txBody>
                    <a:bodyPr/>
                    <a:lstStyle/>
                    <a:p>
                      <a:endParaRPr lang="en-US" dirty="0"/>
                    </a:p>
                  </a:txBody>
                  <a:tcPr/>
                </a:tc>
                <a:tc>
                  <a:txBody>
                    <a:bodyPr/>
                    <a:lstStyle/>
                    <a:p>
                      <a:pPr marL="171450" indent="-171450">
                        <a:buFont typeface="Arial" panose="020B0604020202020204" pitchFamily="34" charset="0"/>
                        <a:buChar char="•"/>
                      </a:pPr>
                      <a:r>
                        <a:rPr lang="en-US" sz="1050" dirty="0" smtClean="0"/>
                        <a:t>Are surprised by shallow depths and haphazard placements of utility lines (e.g., embedded in concrete)</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prstClr val="black"/>
                          </a:solidFill>
                          <a:effectLst/>
                          <a:uLnTx/>
                          <a:uFillTx/>
                          <a:latin typeface="+mn-lt"/>
                          <a:ea typeface="+mn-ea"/>
                          <a:cs typeface="+mn-cs"/>
                        </a:rPr>
                        <a:t>Avoid running lines through existing structures; when damaged, consider relocating lines to prevent future damages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prstClr val="black"/>
                          </a:solidFill>
                          <a:effectLst/>
                          <a:uLnTx/>
                          <a:uFillTx/>
                          <a:latin typeface="+mn-lt"/>
                          <a:ea typeface="+mn-ea"/>
                          <a:cs typeface="+mn-cs"/>
                        </a:rPr>
                        <a:t>Confirm final grade of land; work with contractors to avoid obstacles</a:t>
                      </a:r>
                    </a:p>
                  </a:txBody>
                  <a:tcPr/>
                </a:tc>
              </a:tr>
              <a:tr h="0">
                <a:tc>
                  <a:txBody>
                    <a:bodyPr/>
                    <a:lstStyle/>
                    <a:p>
                      <a:pPr algn="ctr"/>
                      <a:r>
                        <a:rPr lang="en-US" sz="1100" b="1" dirty="0" smtClean="0"/>
                        <a:t>Homeowners</a:t>
                      </a:r>
                      <a:endParaRPr lang="en-US" sz="1100" b="1" dirty="0"/>
                    </a:p>
                  </a:txBody>
                  <a:tcPr vert="vert270" anchor="ctr"/>
                </a:tc>
                <a:tc>
                  <a:txBody>
                    <a:bodyPr/>
                    <a:lstStyle/>
                    <a:p>
                      <a:pPr marL="171450" indent="-171450">
                        <a:buFont typeface="Arial" panose="020B0604020202020204" pitchFamily="34" charset="0"/>
                        <a:buChar char="•"/>
                      </a:pPr>
                      <a:r>
                        <a:rPr lang="en-US" sz="1050" dirty="0" smtClean="0"/>
                        <a:t>May</a:t>
                      </a:r>
                      <a:r>
                        <a:rPr lang="en-US" sz="1050" baseline="0" dirty="0" smtClean="0"/>
                        <a:t> be unaware of 811 law</a:t>
                      </a:r>
                    </a:p>
                    <a:p>
                      <a:pPr marL="171450" indent="-171450">
                        <a:buFont typeface="Arial" panose="020B0604020202020204" pitchFamily="34" charset="0"/>
                        <a:buChar char="•"/>
                      </a:pPr>
                      <a:r>
                        <a:rPr lang="en-US" sz="1050" baseline="0" dirty="0" smtClean="0"/>
                        <a:t>Heard of Call Before You Dig, but have weak associations</a:t>
                      </a:r>
                    </a:p>
                    <a:p>
                      <a:pPr marL="171450" indent="-171450">
                        <a:buFont typeface="Arial" panose="020B0604020202020204" pitchFamily="34" charset="0"/>
                        <a:buChar char="•"/>
                      </a:pPr>
                      <a:r>
                        <a:rPr lang="en-US" sz="1050" baseline="0" dirty="0" smtClean="0"/>
                        <a:t>May not know it is free to request a locate</a:t>
                      </a:r>
                    </a:p>
                    <a:p>
                      <a:pPr marL="171450" indent="-171450">
                        <a:buFont typeface="Arial" panose="020B0604020202020204" pitchFamily="34" charset="0"/>
                        <a:buChar char="•"/>
                      </a:pPr>
                      <a:r>
                        <a:rPr lang="en-US" sz="1050" baseline="0" dirty="0" smtClean="0"/>
                        <a:t>Simply do not think about calling before digging </a:t>
                      </a:r>
                    </a:p>
                    <a:p>
                      <a:pPr marL="171450" indent="-171450">
                        <a:buFont typeface="Arial" panose="020B0604020202020204" pitchFamily="34" charset="0"/>
                        <a:buChar char="•"/>
                      </a:pPr>
                      <a:r>
                        <a:rPr lang="en-US" sz="1050" baseline="0" dirty="0" smtClean="0"/>
                        <a:t>Believe the law only applies to excavators/professionals or people doing major “obvious” jobs</a:t>
                      </a:r>
                      <a:endParaRPr lang="en-US" sz="1050" dirty="0"/>
                    </a:p>
                  </a:txBody>
                  <a:tcPr/>
                </a:tc>
                <a:tc>
                  <a:txBody>
                    <a:bodyPr/>
                    <a:lstStyle/>
                    <a:p>
                      <a:pPr marL="171450" indent="-171450">
                        <a:buFont typeface="Arial" panose="020B0604020202020204" pitchFamily="34" charset="0"/>
                        <a:buChar char="•"/>
                      </a:pPr>
                      <a:r>
                        <a:rPr lang="en-US" sz="1050" dirty="0" smtClean="0"/>
                        <a:t>Create</a:t>
                      </a:r>
                      <a:r>
                        <a:rPr lang="en-US" sz="1050" baseline="0" dirty="0" smtClean="0"/>
                        <a:t> outreach program to educate homeowners about hazards below the ground and how contacting 811 can prevent damage to utilities</a:t>
                      </a:r>
                    </a:p>
                    <a:p>
                      <a:pPr marL="171450" indent="-171450">
                        <a:buFont typeface="Arial" panose="020B0604020202020204" pitchFamily="34" charset="0"/>
                        <a:buChar char="•"/>
                      </a:pPr>
                      <a:r>
                        <a:rPr lang="en-US" sz="1050" baseline="0" dirty="0" smtClean="0"/>
                        <a:t>Inform property owners of specific types of utilities on their property they should be mindful of (gas main, service line, etc.) </a:t>
                      </a:r>
                    </a:p>
                    <a:p>
                      <a:pPr marL="171450" indent="-171450">
                        <a:buFont typeface="Arial" panose="020B0604020202020204" pitchFamily="34" charset="0"/>
                        <a:buChar char="•"/>
                      </a:pPr>
                      <a:r>
                        <a:rPr lang="en-US" sz="1050" baseline="0" dirty="0" smtClean="0"/>
                        <a:t>Explain the law applies to homeowners too; and it’s free call</a:t>
                      </a:r>
                    </a:p>
                  </a:txBody>
                  <a:tcPr/>
                </a:tc>
              </a:tr>
            </a:tbl>
          </a:graphicData>
        </a:graphic>
      </p:graphicFrame>
      <p:sp>
        <p:nvSpPr>
          <p:cNvPr id="4" name="Slide Number Placeholder 3"/>
          <p:cNvSpPr>
            <a:spLocks noGrp="1"/>
          </p:cNvSpPr>
          <p:nvPr>
            <p:ph type="sldNum" sz="quarter" idx="12"/>
          </p:nvPr>
        </p:nvSpPr>
        <p:spPr/>
        <p:txBody>
          <a:bodyPr/>
          <a:lstStyle/>
          <a:p>
            <a:fld id="{D642C4DC-0AC9-4B82-AE81-EBA400E5AF44}" type="slidenum">
              <a:rPr lang="en-US" smtClean="0"/>
              <a:t>22</a:t>
            </a:fld>
            <a:endParaRPr lang="en-US"/>
          </a:p>
        </p:txBody>
      </p:sp>
    </p:spTree>
    <p:extLst>
      <p:ext uri="{BB962C8B-B14F-4D97-AF65-F5344CB8AC3E}">
        <p14:creationId xmlns:p14="http://schemas.microsoft.com/office/powerpoint/2010/main" val="4293627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1400" dirty="0" smtClean="0"/>
              <a:t>Title and Number of Employees</a:t>
            </a:r>
            <a:br>
              <a:rPr lang="en-US" sz="1400" dirty="0" smtClean="0"/>
            </a:br>
            <a:r>
              <a:rPr lang="en-US" sz="1400" dirty="0" smtClean="0"/>
              <a:t>Type of Excavating Work</a:t>
            </a:r>
            <a:br>
              <a:rPr lang="en-US" sz="1400" dirty="0" smtClean="0"/>
            </a:br>
            <a:r>
              <a:rPr lang="en-US" sz="1400" dirty="0" smtClean="0"/>
              <a:t>Number of Jobs per Year Requiring Digging</a:t>
            </a:r>
            <a:br>
              <a:rPr lang="en-US" sz="1400" dirty="0" smtClean="0"/>
            </a:br>
            <a:r>
              <a:rPr lang="en-US" sz="1400" dirty="0" smtClean="0"/>
              <a:t>Types of Equipment Used</a:t>
            </a:r>
            <a:endParaRPr lang="en-US" sz="1400" dirty="0"/>
          </a:p>
        </p:txBody>
      </p:sp>
      <p:sp>
        <p:nvSpPr>
          <p:cNvPr id="6" name="Text Placeholder 5"/>
          <p:cNvSpPr>
            <a:spLocks noGrp="1"/>
          </p:cNvSpPr>
          <p:nvPr>
            <p:ph type="body" idx="1"/>
          </p:nvPr>
        </p:nvSpPr>
        <p:spPr/>
        <p:txBody>
          <a:bodyPr>
            <a:normAutofit/>
          </a:bodyPr>
          <a:lstStyle/>
          <a:p>
            <a:r>
              <a:rPr lang="en-US" dirty="0" smtClean="0"/>
              <a:t>Disposition of Excavators Interviewed</a:t>
            </a:r>
            <a:endParaRPr lang="en-US" dirty="0"/>
          </a:p>
        </p:txBody>
      </p:sp>
    </p:spTree>
    <p:extLst>
      <p:ext uri="{BB962C8B-B14F-4D97-AF65-F5344CB8AC3E}">
        <p14:creationId xmlns:p14="http://schemas.microsoft.com/office/powerpoint/2010/main" val="6929595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Excavators – Title and Number of Employees</a:t>
            </a: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7777555"/>
              </p:ext>
            </p:extLst>
          </p:nvPr>
        </p:nvGraphicFramePr>
        <p:xfrm>
          <a:off x="457200" y="1219200"/>
          <a:ext cx="4572000" cy="3855720"/>
        </p:xfrm>
        <a:graphic>
          <a:graphicData uri="http://schemas.openxmlformats.org/drawingml/2006/table">
            <a:tbl>
              <a:tblPr firstRow="1" bandRow="1">
                <a:tableStyleId>{7DF18680-E054-41AD-8BC1-D1AEF772440D}</a:tableStyleId>
              </a:tblPr>
              <a:tblGrid>
                <a:gridCol w="3048000"/>
                <a:gridCol w="1524000"/>
              </a:tblGrid>
              <a:tr h="370840">
                <a:tc>
                  <a:txBody>
                    <a:bodyPr/>
                    <a:lstStyle/>
                    <a:p>
                      <a:pPr algn="ctr"/>
                      <a:r>
                        <a:rPr lang="en-US" sz="1400" dirty="0" smtClean="0"/>
                        <a:t>Title</a:t>
                      </a:r>
                      <a:endParaRPr lang="en-US" sz="1400" dirty="0"/>
                    </a:p>
                  </a:txBody>
                  <a:tcPr anchor="ctr"/>
                </a:tc>
                <a:tc>
                  <a:txBody>
                    <a:bodyPr/>
                    <a:lstStyle/>
                    <a:p>
                      <a:pPr algn="ctr"/>
                      <a:r>
                        <a:rPr lang="en-US" sz="1400" dirty="0" smtClean="0"/>
                        <a:t>Number of Respondents</a:t>
                      </a:r>
                      <a:endParaRPr lang="en-US" sz="1400" dirty="0"/>
                    </a:p>
                  </a:txBody>
                  <a:tcPr anchor="ctr"/>
                </a:tc>
              </a:tr>
              <a:tr h="370840">
                <a:tc>
                  <a:txBody>
                    <a:bodyPr/>
                    <a:lstStyle/>
                    <a:p>
                      <a:r>
                        <a:rPr lang="en-US" sz="1400" dirty="0" smtClean="0"/>
                        <a:t>Owner</a:t>
                      </a:r>
                      <a:endParaRPr lang="en-US" sz="1400" dirty="0"/>
                    </a:p>
                  </a:txBody>
                  <a:tcPr/>
                </a:tc>
                <a:tc>
                  <a:txBody>
                    <a:bodyPr/>
                    <a:lstStyle/>
                    <a:p>
                      <a:pPr algn="ctr"/>
                      <a:r>
                        <a:rPr lang="en-US" sz="1400" dirty="0" smtClean="0"/>
                        <a:t>10</a:t>
                      </a:r>
                      <a:endParaRPr lang="en-US" sz="1400" dirty="0"/>
                    </a:p>
                  </a:txBody>
                  <a:tcPr anchor="ctr"/>
                </a:tc>
              </a:tr>
              <a:tr h="370840">
                <a:tc>
                  <a:txBody>
                    <a:bodyPr/>
                    <a:lstStyle/>
                    <a:p>
                      <a:r>
                        <a:rPr lang="en-US" sz="1400" dirty="0" smtClean="0"/>
                        <a:t>Minority</a:t>
                      </a:r>
                      <a:r>
                        <a:rPr lang="en-US" sz="1400" baseline="0" dirty="0" smtClean="0"/>
                        <a:t> Owner/VP</a:t>
                      </a:r>
                      <a:endParaRPr lang="en-US" sz="1400" dirty="0"/>
                    </a:p>
                  </a:txBody>
                  <a:tcPr/>
                </a:tc>
                <a:tc>
                  <a:txBody>
                    <a:bodyPr/>
                    <a:lstStyle/>
                    <a:p>
                      <a:pPr algn="ctr"/>
                      <a:r>
                        <a:rPr lang="en-US" sz="1400" dirty="0" smtClean="0"/>
                        <a:t>1</a:t>
                      </a:r>
                    </a:p>
                  </a:txBody>
                  <a:tcPr anchor="ctr"/>
                </a:tc>
              </a:tr>
              <a:tr h="370840">
                <a:tc>
                  <a:txBody>
                    <a:bodyPr/>
                    <a:lstStyle/>
                    <a:p>
                      <a:r>
                        <a:rPr lang="en-US" sz="1400" dirty="0" smtClean="0"/>
                        <a:t>General Contractor/Partner</a:t>
                      </a:r>
                      <a:endParaRPr lang="en-US" sz="1400" dirty="0"/>
                    </a:p>
                  </a:txBody>
                  <a:tcPr/>
                </a:tc>
                <a:tc>
                  <a:txBody>
                    <a:bodyPr/>
                    <a:lstStyle/>
                    <a:p>
                      <a:pPr algn="ctr"/>
                      <a:r>
                        <a:rPr lang="en-US" sz="1400" dirty="0" smtClean="0"/>
                        <a:t>1</a:t>
                      </a:r>
                      <a:endParaRPr lang="en-US" sz="1400" dirty="0"/>
                    </a:p>
                  </a:txBody>
                  <a:tcPr anchor="ctr"/>
                </a:tc>
              </a:tr>
              <a:tr h="370840">
                <a:tc>
                  <a:txBody>
                    <a:bodyPr/>
                    <a:lstStyle/>
                    <a:p>
                      <a:r>
                        <a:rPr lang="en-US" sz="1400" dirty="0" smtClean="0"/>
                        <a:t>Business Manager</a:t>
                      </a:r>
                      <a:endParaRPr lang="en-US" sz="1400" dirty="0"/>
                    </a:p>
                  </a:txBody>
                  <a:tcPr/>
                </a:tc>
                <a:tc>
                  <a:txBody>
                    <a:bodyPr/>
                    <a:lstStyle/>
                    <a:p>
                      <a:pPr algn="ctr"/>
                      <a:r>
                        <a:rPr lang="en-US" sz="1400" dirty="0" smtClean="0"/>
                        <a:t>1</a:t>
                      </a:r>
                      <a:endParaRPr lang="en-US" sz="1400" dirty="0"/>
                    </a:p>
                  </a:txBody>
                  <a:tcPr anchor="ctr"/>
                </a:tc>
              </a:tr>
              <a:tr h="370840">
                <a:tc>
                  <a:txBody>
                    <a:bodyPr/>
                    <a:lstStyle/>
                    <a:p>
                      <a:r>
                        <a:rPr lang="en-US" sz="1400" dirty="0" smtClean="0"/>
                        <a:t>Project Manager</a:t>
                      </a:r>
                      <a:endParaRPr lang="en-US" sz="1400" dirty="0"/>
                    </a:p>
                  </a:txBody>
                  <a:tcPr/>
                </a:tc>
                <a:tc>
                  <a:txBody>
                    <a:bodyPr/>
                    <a:lstStyle/>
                    <a:p>
                      <a:pPr algn="ctr"/>
                      <a:r>
                        <a:rPr lang="en-US" sz="1400" dirty="0" smtClean="0"/>
                        <a:t>1</a:t>
                      </a:r>
                      <a:endParaRPr lang="en-US" sz="1400" dirty="0"/>
                    </a:p>
                  </a:txBody>
                  <a:tcPr anchor="ctr"/>
                </a:tc>
              </a:tr>
              <a:tr h="370840">
                <a:tc>
                  <a:txBody>
                    <a:bodyPr/>
                    <a:lstStyle/>
                    <a:p>
                      <a:r>
                        <a:rPr lang="en-US" sz="1400" dirty="0" smtClean="0"/>
                        <a:t>Safety Director</a:t>
                      </a:r>
                      <a:endParaRPr lang="en-US" sz="1400" dirty="0"/>
                    </a:p>
                  </a:txBody>
                  <a:tcPr/>
                </a:tc>
                <a:tc>
                  <a:txBody>
                    <a:bodyPr/>
                    <a:lstStyle/>
                    <a:p>
                      <a:pPr algn="ctr"/>
                      <a:r>
                        <a:rPr lang="en-US" sz="1400" dirty="0" smtClean="0"/>
                        <a:t>1</a:t>
                      </a:r>
                      <a:endParaRPr lang="en-US" sz="1400" dirty="0"/>
                    </a:p>
                  </a:txBody>
                  <a:tcPr anchor="ctr"/>
                </a:tc>
              </a:tr>
              <a:tr h="370840">
                <a:tc>
                  <a:txBody>
                    <a:bodyPr/>
                    <a:lstStyle/>
                    <a:p>
                      <a:r>
                        <a:rPr lang="en-US" sz="1400" dirty="0" smtClean="0"/>
                        <a:t>Safety, Health &amp; Environmental</a:t>
                      </a:r>
                      <a:r>
                        <a:rPr lang="en-US" sz="1400" baseline="0" dirty="0" smtClean="0"/>
                        <a:t> Mgr.</a:t>
                      </a:r>
                      <a:endParaRPr lang="en-US" sz="1400" dirty="0"/>
                    </a:p>
                  </a:txBody>
                  <a:tcPr/>
                </a:tc>
                <a:tc>
                  <a:txBody>
                    <a:bodyPr/>
                    <a:lstStyle/>
                    <a:p>
                      <a:pPr algn="ctr"/>
                      <a:r>
                        <a:rPr lang="en-US" sz="1400" dirty="0" smtClean="0"/>
                        <a:t>1</a:t>
                      </a:r>
                      <a:endParaRPr lang="en-US" sz="1400" dirty="0"/>
                    </a:p>
                  </a:txBody>
                  <a:tcPr anchor="ctr"/>
                </a:tc>
              </a:tr>
              <a:tr h="370840">
                <a:tc>
                  <a:txBody>
                    <a:bodyPr/>
                    <a:lstStyle/>
                    <a:p>
                      <a:r>
                        <a:rPr lang="en-US" sz="1400" dirty="0" smtClean="0"/>
                        <a:t>Superintendent</a:t>
                      </a:r>
                      <a:endParaRPr lang="en-US" sz="1400" dirty="0"/>
                    </a:p>
                  </a:txBody>
                  <a:tcPr/>
                </a:tc>
                <a:tc>
                  <a:txBody>
                    <a:bodyPr/>
                    <a:lstStyle/>
                    <a:p>
                      <a:pPr algn="ctr"/>
                      <a:r>
                        <a:rPr lang="en-US" sz="1400" dirty="0" smtClean="0"/>
                        <a:t>1</a:t>
                      </a:r>
                      <a:endParaRPr lang="en-US" sz="1400" dirty="0"/>
                    </a:p>
                  </a:txBody>
                  <a:tcPr/>
                </a:tc>
              </a:tr>
              <a:tr h="370840">
                <a:tc>
                  <a:txBody>
                    <a:bodyPr/>
                    <a:lstStyle/>
                    <a:p>
                      <a:r>
                        <a:rPr lang="en-US" sz="1400" dirty="0" smtClean="0"/>
                        <a:t>Total</a:t>
                      </a:r>
                      <a:endParaRPr lang="en-US" sz="1400" dirty="0"/>
                    </a:p>
                  </a:txBody>
                  <a:tcPr/>
                </a:tc>
                <a:tc>
                  <a:txBody>
                    <a:bodyPr/>
                    <a:lstStyle/>
                    <a:p>
                      <a:pPr algn="ctr"/>
                      <a:r>
                        <a:rPr lang="en-US" sz="1400" dirty="0" smtClean="0"/>
                        <a:t>17</a:t>
                      </a:r>
                      <a:endParaRPr lang="en-US" sz="1400" dirty="0"/>
                    </a:p>
                  </a:txBody>
                  <a:tcPr anchor="ctr"/>
                </a:tc>
              </a:tr>
            </a:tbl>
          </a:graphicData>
        </a:graphic>
      </p:graphicFrame>
      <p:sp>
        <p:nvSpPr>
          <p:cNvPr id="4" name="Slide Number Placeholder 3"/>
          <p:cNvSpPr>
            <a:spLocks noGrp="1"/>
          </p:cNvSpPr>
          <p:nvPr>
            <p:ph type="sldNum" sz="quarter" idx="12"/>
          </p:nvPr>
        </p:nvSpPr>
        <p:spPr/>
        <p:txBody>
          <a:bodyPr/>
          <a:lstStyle/>
          <a:p>
            <a:fld id="{D642C4DC-0AC9-4B82-AE81-EBA400E5AF44}" type="slidenum">
              <a:rPr lang="en-US" smtClean="0"/>
              <a:t>24</a:t>
            </a:fld>
            <a:endParaRPr lang="en-US"/>
          </a:p>
        </p:txBody>
      </p:sp>
      <p:graphicFrame>
        <p:nvGraphicFramePr>
          <p:cNvPr id="6" name="Content Placeholder 4"/>
          <p:cNvGraphicFramePr>
            <a:graphicFrameLocks/>
          </p:cNvGraphicFramePr>
          <p:nvPr>
            <p:extLst>
              <p:ext uri="{D42A27DB-BD31-4B8C-83A1-F6EECF244321}">
                <p14:modId xmlns:p14="http://schemas.microsoft.com/office/powerpoint/2010/main" val="1203684151"/>
              </p:ext>
            </p:extLst>
          </p:nvPr>
        </p:nvGraphicFramePr>
        <p:xfrm>
          <a:off x="5257800" y="1219200"/>
          <a:ext cx="3581400" cy="2743200"/>
        </p:xfrm>
        <a:graphic>
          <a:graphicData uri="http://schemas.openxmlformats.org/drawingml/2006/table">
            <a:tbl>
              <a:tblPr firstRow="1" bandRow="1">
                <a:tableStyleId>{7DF18680-E054-41AD-8BC1-D1AEF772440D}</a:tableStyleId>
              </a:tblPr>
              <a:tblGrid>
                <a:gridCol w="1676400"/>
                <a:gridCol w="1905000"/>
              </a:tblGrid>
              <a:tr h="370840">
                <a:tc>
                  <a:txBody>
                    <a:bodyPr/>
                    <a:lstStyle/>
                    <a:p>
                      <a:pPr algn="ctr"/>
                      <a:r>
                        <a:rPr lang="en-US" sz="1400" dirty="0" smtClean="0"/>
                        <a:t>Number of Employees</a:t>
                      </a:r>
                      <a:endParaRPr lang="en-US" sz="1400" dirty="0"/>
                    </a:p>
                  </a:txBody>
                  <a:tcPr anchor="ctr"/>
                </a:tc>
                <a:tc>
                  <a:txBody>
                    <a:bodyPr/>
                    <a:lstStyle/>
                    <a:p>
                      <a:pPr algn="ctr"/>
                      <a:r>
                        <a:rPr lang="en-US" sz="1400" dirty="0" smtClean="0"/>
                        <a:t>Number of Respondents</a:t>
                      </a:r>
                      <a:endParaRPr lang="en-US" sz="1400" dirty="0"/>
                    </a:p>
                  </a:txBody>
                  <a:tcPr anchor="ctr"/>
                </a:tc>
              </a:tr>
              <a:tr h="370840">
                <a:tc>
                  <a:txBody>
                    <a:bodyPr/>
                    <a:lstStyle/>
                    <a:p>
                      <a:r>
                        <a:rPr lang="en-US" sz="1400" dirty="0" smtClean="0"/>
                        <a:t>One</a:t>
                      </a:r>
                      <a:endParaRPr lang="en-US" sz="1400" dirty="0"/>
                    </a:p>
                  </a:txBody>
                  <a:tcPr/>
                </a:tc>
                <a:tc>
                  <a:txBody>
                    <a:bodyPr/>
                    <a:lstStyle/>
                    <a:p>
                      <a:pPr algn="ctr"/>
                      <a:r>
                        <a:rPr lang="en-US" sz="1400" dirty="0" smtClean="0"/>
                        <a:t>4</a:t>
                      </a:r>
                      <a:endParaRPr lang="en-US" sz="1400" dirty="0"/>
                    </a:p>
                  </a:txBody>
                  <a:tcPr anchor="ctr"/>
                </a:tc>
              </a:tr>
              <a:tr h="370840">
                <a:tc>
                  <a:txBody>
                    <a:bodyPr/>
                    <a:lstStyle/>
                    <a:p>
                      <a:r>
                        <a:rPr lang="en-US" sz="1400" dirty="0" smtClean="0"/>
                        <a:t>2-10</a:t>
                      </a:r>
                      <a:endParaRPr lang="en-US" sz="1400" dirty="0"/>
                    </a:p>
                  </a:txBody>
                  <a:tcPr/>
                </a:tc>
                <a:tc>
                  <a:txBody>
                    <a:bodyPr/>
                    <a:lstStyle/>
                    <a:p>
                      <a:pPr algn="ctr"/>
                      <a:r>
                        <a:rPr lang="en-US" sz="1400" dirty="0" smtClean="0"/>
                        <a:t>6</a:t>
                      </a:r>
                    </a:p>
                  </a:txBody>
                  <a:tcPr anchor="ctr"/>
                </a:tc>
              </a:tr>
              <a:tr h="370840">
                <a:tc>
                  <a:txBody>
                    <a:bodyPr/>
                    <a:lstStyle/>
                    <a:p>
                      <a:r>
                        <a:rPr lang="en-US" sz="1400" dirty="0" smtClean="0"/>
                        <a:t>11-60</a:t>
                      </a:r>
                      <a:endParaRPr lang="en-US" sz="1400" dirty="0"/>
                    </a:p>
                  </a:txBody>
                  <a:tcPr/>
                </a:tc>
                <a:tc>
                  <a:txBody>
                    <a:bodyPr/>
                    <a:lstStyle/>
                    <a:p>
                      <a:pPr algn="ctr"/>
                      <a:r>
                        <a:rPr lang="en-US" sz="1400" dirty="0" smtClean="0"/>
                        <a:t>5</a:t>
                      </a:r>
                      <a:endParaRPr lang="en-US" sz="1400" dirty="0"/>
                    </a:p>
                  </a:txBody>
                  <a:tcPr anchor="ctr"/>
                </a:tc>
              </a:tr>
              <a:tr h="370840">
                <a:tc>
                  <a:txBody>
                    <a:bodyPr/>
                    <a:lstStyle/>
                    <a:p>
                      <a:r>
                        <a:rPr lang="en-US" sz="1400" dirty="0" smtClean="0"/>
                        <a:t>400</a:t>
                      </a:r>
                      <a:endParaRPr lang="en-US" sz="1400" dirty="0"/>
                    </a:p>
                  </a:txBody>
                  <a:tcPr/>
                </a:tc>
                <a:tc>
                  <a:txBody>
                    <a:bodyPr/>
                    <a:lstStyle/>
                    <a:p>
                      <a:pPr algn="ctr"/>
                      <a:r>
                        <a:rPr lang="en-US" sz="1400" dirty="0" smtClean="0"/>
                        <a:t>1</a:t>
                      </a:r>
                      <a:endParaRPr lang="en-US" sz="1400" dirty="0"/>
                    </a:p>
                  </a:txBody>
                  <a:tcPr anchor="ctr"/>
                </a:tc>
              </a:tr>
              <a:tr h="370840">
                <a:tc>
                  <a:txBody>
                    <a:bodyPr/>
                    <a:lstStyle/>
                    <a:p>
                      <a:r>
                        <a:rPr lang="en-US" sz="1400" dirty="0" smtClean="0"/>
                        <a:t>1,300-1,500</a:t>
                      </a:r>
                      <a:endParaRPr lang="en-US" sz="1400" dirty="0"/>
                    </a:p>
                  </a:txBody>
                  <a:tcPr/>
                </a:tc>
                <a:tc>
                  <a:txBody>
                    <a:bodyPr/>
                    <a:lstStyle/>
                    <a:p>
                      <a:pPr algn="ctr"/>
                      <a:r>
                        <a:rPr lang="en-US" sz="1400" dirty="0" smtClean="0"/>
                        <a:t>1</a:t>
                      </a:r>
                      <a:endParaRPr lang="en-US" sz="1400" dirty="0"/>
                    </a:p>
                  </a:txBody>
                  <a:tcPr anchor="ctr"/>
                </a:tc>
              </a:tr>
              <a:tr h="370840">
                <a:tc>
                  <a:txBody>
                    <a:bodyPr/>
                    <a:lstStyle/>
                    <a:p>
                      <a:r>
                        <a:rPr lang="en-US" sz="1400" dirty="0" smtClean="0"/>
                        <a:t>Total</a:t>
                      </a:r>
                      <a:endParaRPr lang="en-US" sz="1400" dirty="0"/>
                    </a:p>
                  </a:txBody>
                  <a:tcPr/>
                </a:tc>
                <a:tc>
                  <a:txBody>
                    <a:bodyPr/>
                    <a:lstStyle/>
                    <a:p>
                      <a:pPr algn="ctr"/>
                      <a:r>
                        <a:rPr lang="en-US" sz="1400" dirty="0" smtClean="0"/>
                        <a:t>17</a:t>
                      </a:r>
                      <a:endParaRPr lang="en-US" sz="1400" dirty="0"/>
                    </a:p>
                  </a:txBody>
                  <a:tcPr anchor="ctr"/>
                </a:tc>
              </a:tr>
            </a:tbl>
          </a:graphicData>
        </a:graphic>
      </p:graphicFrame>
      <p:sp>
        <p:nvSpPr>
          <p:cNvPr id="7" name="TextBox 6"/>
          <p:cNvSpPr txBox="1"/>
          <p:nvPr/>
        </p:nvSpPr>
        <p:spPr>
          <a:xfrm>
            <a:off x="457200" y="5334000"/>
            <a:ext cx="6934200" cy="646331"/>
          </a:xfrm>
          <a:prstGeom prst="rect">
            <a:avLst/>
          </a:prstGeom>
          <a:noFill/>
        </p:spPr>
        <p:txBody>
          <a:bodyPr wrap="square" rtlCol="0">
            <a:spAutoFit/>
          </a:bodyPr>
          <a:lstStyle/>
          <a:p>
            <a:pPr marL="171450" indent="-171450">
              <a:buClr>
                <a:schemeClr val="accent5"/>
              </a:buClr>
              <a:buFont typeface="Arial" panose="020B0604020202020204" pitchFamily="34" charset="0"/>
              <a:buChar char="•"/>
            </a:pPr>
            <a:r>
              <a:rPr lang="en-US" sz="1200" dirty="0" smtClean="0">
                <a:solidFill>
                  <a:schemeClr val="tx1">
                    <a:lumMod val="75000"/>
                    <a:lumOff val="25000"/>
                  </a:schemeClr>
                </a:solidFill>
              </a:rPr>
              <a:t>Most of the events occurred with smaller companies that did not have as formal of safety procedures in place.</a:t>
            </a:r>
          </a:p>
          <a:p>
            <a:pPr marL="171450" indent="-171450">
              <a:buClr>
                <a:schemeClr val="accent5"/>
              </a:buClr>
              <a:buFont typeface="Arial" panose="020B0604020202020204" pitchFamily="34" charset="0"/>
              <a:buChar char="•"/>
            </a:pPr>
            <a:r>
              <a:rPr lang="en-US" sz="1200" dirty="0" smtClean="0">
                <a:solidFill>
                  <a:schemeClr val="tx1">
                    <a:lumMod val="75000"/>
                    <a:lumOff val="25000"/>
                  </a:schemeClr>
                </a:solidFill>
              </a:rPr>
              <a:t>One person was typically responsible for calling in locates (usually the owner).</a:t>
            </a:r>
            <a:endParaRPr lang="en-US" sz="1200" dirty="0">
              <a:solidFill>
                <a:schemeClr val="tx1">
                  <a:lumMod val="75000"/>
                  <a:lumOff val="25000"/>
                </a:schemeClr>
              </a:solidFill>
            </a:endParaRPr>
          </a:p>
        </p:txBody>
      </p:sp>
      <p:sp>
        <p:nvSpPr>
          <p:cNvPr id="8" name="TextBox 7"/>
          <p:cNvSpPr txBox="1"/>
          <p:nvPr/>
        </p:nvSpPr>
        <p:spPr>
          <a:xfrm>
            <a:off x="1090772" y="6137702"/>
            <a:ext cx="6910228" cy="415498"/>
          </a:xfrm>
          <a:prstGeom prst="rect">
            <a:avLst/>
          </a:prstGeom>
          <a:noFill/>
        </p:spPr>
        <p:txBody>
          <a:bodyPr wrap="square" rtlCol="0">
            <a:spAutoFit/>
          </a:bodyPr>
          <a:lstStyle/>
          <a:p>
            <a:r>
              <a:rPr lang="en-US" sz="1050" dirty="0" err="1" smtClean="0">
                <a:solidFill>
                  <a:schemeClr val="tx1">
                    <a:lumMod val="75000"/>
                    <a:lumOff val="25000"/>
                  </a:schemeClr>
                </a:solidFill>
              </a:rPr>
              <a:t>Qst</a:t>
            </a:r>
            <a:r>
              <a:rPr lang="en-US" sz="1050" dirty="0" smtClean="0">
                <a:solidFill>
                  <a:schemeClr val="tx1">
                    <a:lumMod val="75000"/>
                    <a:lumOff val="25000"/>
                  </a:schemeClr>
                </a:solidFill>
              </a:rPr>
              <a:t>. Could you tell me a little bit about you and the company you work for? </a:t>
            </a:r>
          </a:p>
          <a:p>
            <a:r>
              <a:rPr lang="en-US" sz="1050" dirty="0" smtClean="0">
                <a:solidFill>
                  <a:schemeClr val="tx1">
                    <a:lumMod val="75000"/>
                    <a:lumOff val="25000"/>
                  </a:schemeClr>
                </a:solidFill>
              </a:rPr>
              <a:t>How many people work at your company?</a:t>
            </a:r>
            <a:endParaRPr lang="en-US" sz="1050" dirty="0">
              <a:solidFill>
                <a:schemeClr val="tx1">
                  <a:lumMod val="75000"/>
                  <a:lumOff val="25000"/>
                </a:schemeClr>
              </a:solidFill>
            </a:endParaRPr>
          </a:p>
        </p:txBody>
      </p:sp>
    </p:spTree>
    <p:extLst>
      <p:ext uri="{BB962C8B-B14F-4D97-AF65-F5344CB8AC3E}">
        <p14:creationId xmlns:p14="http://schemas.microsoft.com/office/powerpoint/2010/main" val="3292196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Excavators  Interviewed Were Involved in a Variety of Excavating Work</a:t>
            </a: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59825531"/>
              </p:ext>
            </p:extLst>
          </p:nvPr>
        </p:nvGraphicFramePr>
        <p:xfrm>
          <a:off x="609600" y="1295400"/>
          <a:ext cx="8153400" cy="4962953"/>
        </p:xfrm>
        <a:graphic>
          <a:graphicData uri="http://schemas.openxmlformats.org/drawingml/2006/table">
            <a:tbl>
              <a:tblPr firstRow="1" bandRow="1">
                <a:tableStyleId>{7DF18680-E054-41AD-8BC1-D1AEF772440D}</a:tableStyleId>
              </a:tblPr>
              <a:tblGrid>
                <a:gridCol w="6537411"/>
                <a:gridCol w="1615989"/>
              </a:tblGrid>
              <a:tr h="401522">
                <a:tc>
                  <a:txBody>
                    <a:bodyPr/>
                    <a:lstStyle/>
                    <a:p>
                      <a:pPr algn="ctr"/>
                      <a:r>
                        <a:rPr lang="en-US" sz="1100" dirty="0" smtClean="0"/>
                        <a:t>Type of</a:t>
                      </a:r>
                      <a:r>
                        <a:rPr lang="en-US" sz="1100" baseline="0" dirty="0" smtClean="0"/>
                        <a:t> Work</a:t>
                      </a:r>
                      <a:endParaRPr lang="en-US" sz="1100" dirty="0"/>
                    </a:p>
                  </a:txBody>
                  <a:tcPr anchor="ctr"/>
                </a:tc>
                <a:tc>
                  <a:txBody>
                    <a:bodyPr/>
                    <a:lstStyle/>
                    <a:p>
                      <a:pPr algn="ctr"/>
                      <a:r>
                        <a:rPr lang="en-US" sz="1100" dirty="0" smtClean="0"/>
                        <a:t>Number of Respondents</a:t>
                      </a:r>
                      <a:endParaRPr lang="en-US" sz="1100" dirty="0"/>
                    </a:p>
                  </a:txBody>
                  <a:tcPr anchor="ctr"/>
                </a:tc>
              </a:tr>
              <a:tr h="348941">
                <a:tc>
                  <a:txBody>
                    <a:bodyPr/>
                    <a:lstStyle/>
                    <a:p>
                      <a:r>
                        <a:rPr lang="en-US" sz="1100" dirty="0" smtClean="0">
                          <a:solidFill>
                            <a:schemeClr val="tx1">
                              <a:lumMod val="75000"/>
                              <a:lumOff val="25000"/>
                            </a:schemeClr>
                          </a:solidFill>
                        </a:rPr>
                        <a:t>Underground trenching</a:t>
                      </a:r>
                      <a:r>
                        <a:rPr lang="en-US" sz="1100" baseline="0" dirty="0" smtClean="0">
                          <a:solidFill>
                            <a:schemeClr val="tx1">
                              <a:lumMod val="75000"/>
                              <a:lumOff val="25000"/>
                            </a:schemeClr>
                          </a:solidFill>
                        </a:rPr>
                        <a:t> utility work</a:t>
                      </a:r>
                      <a:endParaRPr lang="en-US" sz="1100" dirty="0">
                        <a:solidFill>
                          <a:schemeClr val="tx1">
                            <a:lumMod val="75000"/>
                            <a:lumOff val="25000"/>
                          </a:schemeClr>
                        </a:solidFill>
                      </a:endParaRPr>
                    </a:p>
                  </a:txBody>
                  <a:tcPr/>
                </a:tc>
                <a:tc>
                  <a:txBody>
                    <a:bodyPr/>
                    <a:lstStyle/>
                    <a:p>
                      <a:pPr algn="ctr"/>
                      <a:r>
                        <a:rPr lang="en-US" sz="1100" dirty="0" smtClean="0">
                          <a:solidFill>
                            <a:schemeClr val="tx1">
                              <a:lumMod val="75000"/>
                              <a:lumOff val="25000"/>
                            </a:schemeClr>
                          </a:solidFill>
                        </a:rPr>
                        <a:t>2</a:t>
                      </a:r>
                      <a:endParaRPr lang="en-US" sz="1100" dirty="0">
                        <a:solidFill>
                          <a:schemeClr val="tx1">
                            <a:lumMod val="75000"/>
                            <a:lumOff val="25000"/>
                          </a:schemeClr>
                        </a:solidFill>
                      </a:endParaRPr>
                    </a:p>
                  </a:txBody>
                  <a:tcPr anchor="ctr"/>
                </a:tc>
              </a:tr>
              <a:tr h="348941">
                <a:tc>
                  <a:txBody>
                    <a:bodyPr/>
                    <a:lstStyle/>
                    <a:p>
                      <a:r>
                        <a:rPr lang="en-US" sz="1100" dirty="0" smtClean="0">
                          <a:solidFill>
                            <a:schemeClr val="tx1">
                              <a:lumMod val="75000"/>
                              <a:lumOff val="25000"/>
                            </a:schemeClr>
                          </a:solidFill>
                        </a:rPr>
                        <a:t>Septic systems</a:t>
                      </a:r>
                      <a:endParaRPr lang="en-US" sz="1100" dirty="0">
                        <a:solidFill>
                          <a:schemeClr val="tx1">
                            <a:lumMod val="75000"/>
                            <a:lumOff val="25000"/>
                          </a:schemeClr>
                        </a:solidFill>
                      </a:endParaRPr>
                    </a:p>
                  </a:txBody>
                  <a:tcPr/>
                </a:tc>
                <a:tc>
                  <a:txBody>
                    <a:bodyPr/>
                    <a:lstStyle/>
                    <a:p>
                      <a:pPr algn="ctr"/>
                      <a:r>
                        <a:rPr lang="en-US" sz="1100" dirty="0" smtClean="0">
                          <a:solidFill>
                            <a:schemeClr val="tx1">
                              <a:lumMod val="75000"/>
                              <a:lumOff val="25000"/>
                            </a:schemeClr>
                          </a:solidFill>
                        </a:rPr>
                        <a:t>2</a:t>
                      </a:r>
                    </a:p>
                  </a:txBody>
                  <a:tcPr anchor="ctr"/>
                </a:tc>
              </a:tr>
              <a:tr h="348941">
                <a:tc>
                  <a:txBody>
                    <a:bodyPr/>
                    <a:lstStyle/>
                    <a:p>
                      <a:r>
                        <a:rPr lang="en-US" sz="1100" dirty="0" smtClean="0">
                          <a:solidFill>
                            <a:schemeClr val="tx1">
                              <a:lumMod val="75000"/>
                              <a:lumOff val="25000"/>
                            </a:schemeClr>
                          </a:solidFill>
                        </a:rPr>
                        <a:t>Storm, sanitary,</a:t>
                      </a:r>
                      <a:r>
                        <a:rPr lang="en-US" sz="1100" baseline="0" dirty="0" smtClean="0">
                          <a:solidFill>
                            <a:schemeClr val="tx1">
                              <a:lumMod val="75000"/>
                              <a:lumOff val="25000"/>
                            </a:schemeClr>
                          </a:solidFill>
                        </a:rPr>
                        <a:t> curb and demo (residential and commercial)</a:t>
                      </a:r>
                      <a:endParaRPr lang="en-US" sz="1100" dirty="0">
                        <a:solidFill>
                          <a:schemeClr val="tx1">
                            <a:lumMod val="75000"/>
                            <a:lumOff val="25000"/>
                          </a:schemeClr>
                        </a:solidFill>
                      </a:endParaRPr>
                    </a:p>
                  </a:txBody>
                  <a:tcPr/>
                </a:tc>
                <a:tc>
                  <a:txBody>
                    <a:bodyPr/>
                    <a:lstStyle/>
                    <a:p>
                      <a:pPr algn="ctr"/>
                      <a:r>
                        <a:rPr lang="en-US" sz="1100" dirty="0" smtClean="0">
                          <a:solidFill>
                            <a:schemeClr val="tx1">
                              <a:lumMod val="75000"/>
                              <a:lumOff val="25000"/>
                            </a:schemeClr>
                          </a:solidFill>
                        </a:rPr>
                        <a:t>2</a:t>
                      </a:r>
                      <a:endParaRPr lang="en-US" sz="1100" dirty="0">
                        <a:solidFill>
                          <a:schemeClr val="tx1">
                            <a:lumMod val="75000"/>
                            <a:lumOff val="25000"/>
                          </a:schemeClr>
                        </a:solidFill>
                      </a:endParaRPr>
                    </a:p>
                  </a:txBody>
                  <a:tcPr anchor="ctr"/>
                </a:tc>
              </a:tr>
              <a:tr h="348941">
                <a:tc>
                  <a:txBody>
                    <a:bodyPr/>
                    <a:lstStyle/>
                    <a:p>
                      <a:r>
                        <a:rPr lang="en-US" sz="1100" dirty="0" smtClean="0">
                          <a:solidFill>
                            <a:schemeClr val="tx1">
                              <a:lumMod val="75000"/>
                              <a:lumOff val="25000"/>
                            </a:schemeClr>
                          </a:solidFill>
                        </a:rPr>
                        <a:t>Residential construction</a:t>
                      </a:r>
                      <a:endParaRPr lang="en-US" sz="1100" dirty="0">
                        <a:solidFill>
                          <a:schemeClr val="tx1">
                            <a:lumMod val="75000"/>
                            <a:lumOff val="25000"/>
                          </a:schemeClr>
                        </a:solidFill>
                      </a:endParaRPr>
                    </a:p>
                  </a:txBody>
                  <a:tcPr/>
                </a:tc>
                <a:tc>
                  <a:txBody>
                    <a:bodyPr/>
                    <a:lstStyle/>
                    <a:p>
                      <a:pPr algn="ctr"/>
                      <a:r>
                        <a:rPr lang="en-US" sz="1100" dirty="0" smtClean="0">
                          <a:solidFill>
                            <a:schemeClr val="tx1">
                              <a:lumMod val="75000"/>
                              <a:lumOff val="25000"/>
                            </a:schemeClr>
                          </a:solidFill>
                        </a:rPr>
                        <a:t>2</a:t>
                      </a:r>
                      <a:endParaRPr lang="en-US" sz="1100" dirty="0">
                        <a:solidFill>
                          <a:schemeClr val="tx1">
                            <a:lumMod val="75000"/>
                            <a:lumOff val="25000"/>
                          </a:schemeClr>
                        </a:solidFill>
                      </a:endParaRPr>
                    </a:p>
                  </a:txBody>
                  <a:tcPr anchor="ctr"/>
                </a:tc>
              </a:tr>
              <a:tr h="348941">
                <a:tc>
                  <a:txBody>
                    <a:bodyPr/>
                    <a:lstStyle/>
                    <a:p>
                      <a:r>
                        <a:rPr lang="en-US" sz="1100" dirty="0" smtClean="0">
                          <a:solidFill>
                            <a:schemeClr val="tx1">
                              <a:lumMod val="75000"/>
                              <a:lumOff val="25000"/>
                            </a:schemeClr>
                          </a:solidFill>
                        </a:rPr>
                        <a:t>Commercial construction</a:t>
                      </a:r>
                      <a:endParaRPr lang="en-US" sz="1100" dirty="0">
                        <a:solidFill>
                          <a:schemeClr val="tx1">
                            <a:lumMod val="75000"/>
                            <a:lumOff val="25000"/>
                          </a:schemeClr>
                        </a:solidFill>
                      </a:endParaRPr>
                    </a:p>
                  </a:txBody>
                  <a:tcPr/>
                </a:tc>
                <a:tc>
                  <a:txBody>
                    <a:bodyPr/>
                    <a:lstStyle/>
                    <a:p>
                      <a:pPr algn="ctr"/>
                      <a:r>
                        <a:rPr lang="en-US" sz="1100" dirty="0" smtClean="0">
                          <a:solidFill>
                            <a:schemeClr val="tx1">
                              <a:lumMod val="75000"/>
                              <a:lumOff val="25000"/>
                            </a:schemeClr>
                          </a:solidFill>
                        </a:rPr>
                        <a:t>1</a:t>
                      </a:r>
                      <a:endParaRPr lang="en-US" sz="1100" dirty="0">
                        <a:solidFill>
                          <a:schemeClr val="tx1">
                            <a:lumMod val="75000"/>
                            <a:lumOff val="25000"/>
                          </a:schemeClr>
                        </a:solidFill>
                      </a:endParaRPr>
                    </a:p>
                  </a:txBody>
                  <a:tcPr anchor="ctr"/>
                </a:tc>
              </a:tr>
              <a:tr h="348941">
                <a:tc>
                  <a:txBody>
                    <a:bodyPr/>
                    <a:lstStyle/>
                    <a:p>
                      <a:r>
                        <a:rPr lang="en-US" sz="1100" dirty="0" smtClean="0">
                          <a:solidFill>
                            <a:schemeClr val="tx1">
                              <a:lumMod val="75000"/>
                              <a:lumOff val="25000"/>
                            </a:schemeClr>
                          </a:solidFill>
                        </a:rPr>
                        <a:t>Concrete contracting (residential</a:t>
                      </a:r>
                      <a:r>
                        <a:rPr lang="en-US" sz="1100" baseline="0" dirty="0" smtClean="0">
                          <a:solidFill>
                            <a:schemeClr val="tx1">
                              <a:lumMod val="75000"/>
                              <a:lumOff val="25000"/>
                            </a:schemeClr>
                          </a:solidFill>
                        </a:rPr>
                        <a:t> and commercial)</a:t>
                      </a:r>
                      <a:endParaRPr lang="en-US" sz="1100" dirty="0">
                        <a:solidFill>
                          <a:schemeClr val="tx1">
                            <a:lumMod val="75000"/>
                            <a:lumOff val="25000"/>
                          </a:schemeClr>
                        </a:solidFill>
                      </a:endParaRPr>
                    </a:p>
                  </a:txBody>
                  <a:tcPr/>
                </a:tc>
                <a:tc>
                  <a:txBody>
                    <a:bodyPr/>
                    <a:lstStyle/>
                    <a:p>
                      <a:pPr algn="ctr"/>
                      <a:r>
                        <a:rPr lang="en-US" sz="1100" dirty="0" smtClean="0">
                          <a:solidFill>
                            <a:schemeClr val="tx1">
                              <a:lumMod val="75000"/>
                              <a:lumOff val="25000"/>
                            </a:schemeClr>
                          </a:solidFill>
                        </a:rPr>
                        <a:t>1</a:t>
                      </a:r>
                      <a:endParaRPr lang="en-US" sz="1100" dirty="0">
                        <a:solidFill>
                          <a:schemeClr val="tx1">
                            <a:lumMod val="75000"/>
                            <a:lumOff val="25000"/>
                          </a:schemeClr>
                        </a:solidFill>
                      </a:endParaRPr>
                    </a:p>
                  </a:txBody>
                  <a:tcPr anchor="ctr"/>
                </a:tc>
              </a:tr>
              <a:tr h="348941">
                <a:tc>
                  <a:txBody>
                    <a:bodyPr/>
                    <a:lstStyle/>
                    <a:p>
                      <a:r>
                        <a:rPr lang="en-US" sz="1100" dirty="0" smtClean="0">
                          <a:solidFill>
                            <a:schemeClr val="tx1">
                              <a:lumMod val="75000"/>
                              <a:lumOff val="25000"/>
                            </a:schemeClr>
                          </a:solidFill>
                        </a:rPr>
                        <a:t>Concrete, asphalt,</a:t>
                      </a:r>
                      <a:r>
                        <a:rPr lang="en-US" sz="1100" baseline="0" dirty="0" smtClean="0">
                          <a:solidFill>
                            <a:schemeClr val="tx1">
                              <a:lumMod val="75000"/>
                              <a:lumOff val="25000"/>
                            </a:schemeClr>
                          </a:solidFill>
                        </a:rPr>
                        <a:t> sewer, water storm drainage (residential and light commercial)</a:t>
                      </a:r>
                      <a:endParaRPr lang="en-US" sz="1100" dirty="0">
                        <a:solidFill>
                          <a:schemeClr val="tx1">
                            <a:lumMod val="75000"/>
                            <a:lumOff val="25000"/>
                          </a:schemeClr>
                        </a:solidFill>
                      </a:endParaRPr>
                    </a:p>
                  </a:txBody>
                  <a:tcPr/>
                </a:tc>
                <a:tc>
                  <a:txBody>
                    <a:bodyPr/>
                    <a:lstStyle/>
                    <a:p>
                      <a:pPr algn="ctr"/>
                      <a:r>
                        <a:rPr lang="en-US" sz="1100" dirty="0" smtClean="0">
                          <a:solidFill>
                            <a:schemeClr val="tx1">
                              <a:lumMod val="75000"/>
                              <a:lumOff val="25000"/>
                            </a:schemeClr>
                          </a:solidFill>
                        </a:rPr>
                        <a:t>1</a:t>
                      </a:r>
                      <a:endParaRPr lang="en-US" sz="1100" dirty="0">
                        <a:solidFill>
                          <a:schemeClr val="tx1">
                            <a:lumMod val="75000"/>
                            <a:lumOff val="25000"/>
                          </a:schemeClr>
                        </a:solidFill>
                      </a:endParaRPr>
                    </a:p>
                  </a:txBody>
                  <a:tcPr anchor="ctr"/>
                </a:tc>
              </a:tr>
              <a:tr h="348941">
                <a:tc>
                  <a:txBody>
                    <a:bodyPr/>
                    <a:lstStyle/>
                    <a:p>
                      <a:r>
                        <a:rPr lang="en-US" sz="1100" dirty="0" smtClean="0">
                          <a:solidFill>
                            <a:schemeClr val="tx1">
                              <a:lumMod val="75000"/>
                              <a:lumOff val="25000"/>
                            </a:schemeClr>
                          </a:solidFill>
                        </a:rPr>
                        <a:t>Water</a:t>
                      </a:r>
                      <a:r>
                        <a:rPr lang="en-US" sz="1100" baseline="0" dirty="0" smtClean="0">
                          <a:solidFill>
                            <a:schemeClr val="tx1">
                              <a:lumMod val="75000"/>
                              <a:lumOff val="25000"/>
                            </a:schemeClr>
                          </a:solidFill>
                        </a:rPr>
                        <a:t>, sewer main and services (commercial)</a:t>
                      </a:r>
                      <a:endParaRPr lang="en-US" sz="1100" dirty="0">
                        <a:solidFill>
                          <a:schemeClr val="tx1">
                            <a:lumMod val="75000"/>
                            <a:lumOff val="25000"/>
                          </a:schemeClr>
                        </a:solidFill>
                      </a:endParaRPr>
                    </a:p>
                  </a:txBody>
                  <a:tcPr/>
                </a:tc>
                <a:tc>
                  <a:txBody>
                    <a:bodyPr/>
                    <a:lstStyle/>
                    <a:p>
                      <a:pPr algn="ctr"/>
                      <a:r>
                        <a:rPr lang="en-US" sz="1100" dirty="0" smtClean="0">
                          <a:solidFill>
                            <a:schemeClr val="tx1">
                              <a:lumMod val="75000"/>
                              <a:lumOff val="25000"/>
                            </a:schemeClr>
                          </a:solidFill>
                        </a:rPr>
                        <a:t>1</a:t>
                      </a:r>
                      <a:endParaRPr lang="en-US" sz="1100" dirty="0">
                        <a:solidFill>
                          <a:schemeClr val="tx1">
                            <a:lumMod val="75000"/>
                            <a:lumOff val="25000"/>
                          </a:schemeClr>
                        </a:solidFill>
                      </a:endParaRPr>
                    </a:p>
                  </a:txBody>
                  <a:tcPr anchor="ctr"/>
                </a:tc>
              </a:tr>
              <a:tr h="348941">
                <a:tc>
                  <a:txBody>
                    <a:bodyPr/>
                    <a:lstStyle/>
                    <a:p>
                      <a:r>
                        <a:rPr lang="en-US" sz="1100" dirty="0" smtClean="0">
                          <a:solidFill>
                            <a:schemeClr val="tx1">
                              <a:lumMod val="75000"/>
                              <a:lumOff val="25000"/>
                            </a:schemeClr>
                          </a:solidFill>
                        </a:rPr>
                        <a:t>Highway construction</a:t>
                      </a:r>
                      <a:endParaRPr lang="en-US" sz="1100" dirty="0">
                        <a:solidFill>
                          <a:schemeClr val="tx1">
                            <a:lumMod val="75000"/>
                            <a:lumOff val="25000"/>
                          </a:schemeClr>
                        </a:solidFill>
                      </a:endParaRPr>
                    </a:p>
                  </a:txBody>
                  <a:tcPr/>
                </a:tc>
                <a:tc>
                  <a:txBody>
                    <a:bodyPr/>
                    <a:lstStyle/>
                    <a:p>
                      <a:pPr algn="ctr"/>
                      <a:r>
                        <a:rPr lang="en-US" sz="1100" dirty="0" smtClean="0">
                          <a:solidFill>
                            <a:schemeClr val="tx1">
                              <a:lumMod val="75000"/>
                              <a:lumOff val="25000"/>
                            </a:schemeClr>
                          </a:solidFill>
                        </a:rPr>
                        <a:t>1</a:t>
                      </a:r>
                      <a:endParaRPr lang="en-US" sz="1100" dirty="0">
                        <a:solidFill>
                          <a:schemeClr val="tx1">
                            <a:lumMod val="75000"/>
                            <a:lumOff val="25000"/>
                          </a:schemeClr>
                        </a:solidFill>
                      </a:endParaRPr>
                    </a:p>
                  </a:txBody>
                  <a:tcPr/>
                </a:tc>
              </a:tr>
              <a:tr h="348941">
                <a:tc>
                  <a:txBody>
                    <a:bodyPr/>
                    <a:lstStyle/>
                    <a:p>
                      <a:r>
                        <a:rPr lang="en-US" sz="1100" dirty="0" smtClean="0">
                          <a:solidFill>
                            <a:schemeClr val="tx1">
                              <a:lumMod val="75000"/>
                              <a:lumOff val="25000"/>
                            </a:schemeClr>
                          </a:solidFill>
                        </a:rPr>
                        <a:t>Real</a:t>
                      </a:r>
                      <a:r>
                        <a:rPr lang="en-US" sz="1100" baseline="0" dirty="0" smtClean="0">
                          <a:solidFill>
                            <a:schemeClr val="tx1">
                              <a:lumMod val="75000"/>
                              <a:lumOff val="25000"/>
                            </a:schemeClr>
                          </a:solidFill>
                        </a:rPr>
                        <a:t> estate (commercial)</a:t>
                      </a:r>
                      <a:endParaRPr lang="en-US" sz="1100" dirty="0">
                        <a:solidFill>
                          <a:schemeClr val="tx1">
                            <a:lumMod val="75000"/>
                            <a:lumOff val="25000"/>
                          </a:schemeClr>
                        </a:solidFill>
                      </a:endParaRPr>
                    </a:p>
                  </a:txBody>
                  <a:tcPr/>
                </a:tc>
                <a:tc>
                  <a:txBody>
                    <a:bodyPr/>
                    <a:lstStyle/>
                    <a:p>
                      <a:pPr algn="ctr"/>
                      <a:r>
                        <a:rPr lang="en-US" sz="1100" dirty="0" smtClean="0">
                          <a:solidFill>
                            <a:schemeClr val="tx1">
                              <a:lumMod val="75000"/>
                              <a:lumOff val="25000"/>
                            </a:schemeClr>
                          </a:solidFill>
                        </a:rPr>
                        <a:t>1</a:t>
                      </a:r>
                      <a:endParaRPr lang="en-US" sz="1100" dirty="0">
                        <a:solidFill>
                          <a:schemeClr val="tx1">
                            <a:lumMod val="75000"/>
                            <a:lumOff val="25000"/>
                          </a:schemeClr>
                        </a:solidFill>
                      </a:endParaRPr>
                    </a:p>
                  </a:txBody>
                  <a:tcPr/>
                </a:tc>
              </a:tr>
              <a:tr h="348941">
                <a:tc>
                  <a:txBody>
                    <a:bodyPr/>
                    <a:lstStyle/>
                    <a:p>
                      <a:r>
                        <a:rPr lang="en-US" sz="1100" dirty="0" smtClean="0">
                          <a:solidFill>
                            <a:schemeClr val="tx1">
                              <a:lumMod val="75000"/>
                              <a:lumOff val="25000"/>
                            </a:schemeClr>
                          </a:solidFill>
                        </a:rPr>
                        <a:t>Plumbing</a:t>
                      </a:r>
                      <a:r>
                        <a:rPr lang="en-US" sz="1100" baseline="0" dirty="0" smtClean="0">
                          <a:solidFill>
                            <a:schemeClr val="tx1">
                              <a:lumMod val="75000"/>
                              <a:lumOff val="25000"/>
                            </a:schemeClr>
                          </a:solidFill>
                        </a:rPr>
                        <a:t> (commercial and residential)</a:t>
                      </a:r>
                      <a:endParaRPr lang="en-US" sz="1100" dirty="0">
                        <a:solidFill>
                          <a:schemeClr val="tx1">
                            <a:lumMod val="75000"/>
                            <a:lumOff val="25000"/>
                          </a:schemeClr>
                        </a:solidFill>
                      </a:endParaRPr>
                    </a:p>
                  </a:txBody>
                  <a:tcPr/>
                </a:tc>
                <a:tc>
                  <a:txBody>
                    <a:bodyPr/>
                    <a:lstStyle/>
                    <a:p>
                      <a:pPr algn="ctr"/>
                      <a:r>
                        <a:rPr lang="en-US" sz="1100" dirty="0" smtClean="0">
                          <a:solidFill>
                            <a:schemeClr val="tx1">
                              <a:lumMod val="75000"/>
                              <a:lumOff val="25000"/>
                            </a:schemeClr>
                          </a:solidFill>
                        </a:rPr>
                        <a:t>1</a:t>
                      </a:r>
                      <a:endParaRPr lang="en-US" sz="1100" dirty="0">
                        <a:solidFill>
                          <a:schemeClr val="tx1">
                            <a:lumMod val="75000"/>
                            <a:lumOff val="25000"/>
                          </a:schemeClr>
                        </a:solidFill>
                      </a:endParaRPr>
                    </a:p>
                  </a:txBody>
                  <a:tcPr/>
                </a:tc>
              </a:tr>
              <a:tr h="348941">
                <a:tc>
                  <a:txBody>
                    <a:bodyPr/>
                    <a:lstStyle/>
                    <a:p>
                      <a:r>
                        <a:rPr lang="en-US" sz="1100" dirty="0" smtClean="0">
                          <a:solidFill>
                            <a:schemeClr val="tx1">
                              <a:lumMod val="75000"/>
                              <a:lumOff val="25000"/>
                            </a:schemeClr>
                          </a:solidFill>
                        </a:rPr>
                        <a:t>Post frame, digging</a:t>
                      </a:r>
                      <a:r>
                        <a:rPr lang="en-US" sz="1100" baseline="0" dirty="0" smtClean="0">
                          <a:solidFill>
                            <a:schemeClr val="tx1">
                              <a:lumMod val="75000"/>
                              <a:lumOff val="25000"/>
                            </a:schemeClr>
                          </a:solidFill>
                        </a:rPr>
                        <a:t> holes </a:t>
                      </a:r>
                      <a:endParaRPr lang="en-US" sz="1100" dirty="0">
                        <a:solidFill>
                          <a:schemeClr val="tx1">
                            <a:lumMod val="75000"/>
                            <a:lumOff val="25000"/>
                          </a:schemeClr>
                        </a:solidFill>
                      </a:endParaRPr>
                    </a:p>
                  </a:txBody>
                  <a:tcPr/>
                </a:tc>
                <a:tc>
                  <a:txBody>
                    <a:bodyPr/>
                    <a:lstStyle/>
                    <a:p>
                      <a:pPr algn="ctr"/>
                      <a:r>
                        <a:rPr lang="en-US" sz="1100" dirty="0" smtClean="0">
                          <a:solidFill>
                            <a:schemeClr val="tx1">
                              <a:lumMod val="75000"/>
                              <a:lumOff val="25000"/>
                            </a:schemeClr>
                          </a:solidFill>
                        </a:rPr>
                        <a:t>1</a:t>
                      </a:r>
                      <a:endParaRPr lang="en-US" sz="1100" dirty="0">
                        <a:solidFill>
                          <a:schemeClr val="tx1">
                            <a:lumMod val="75000"/>
                            <a:lumOff val="25000"/>
                          </a:schemeClr>
                        </a:solidFill>
                      </a:endParaRPr>
                    </a:p>
                  </a:txBody>
                  <a:tcPr/>
                </a:tc>
              </a:tr>
              <a:tr h="348941">
                <a:tc>
                  <a:txBody>
                    <a:bodyPr/>
                    <a:lstStyle/>
                    <a:p>
                      <a:r>
                        <a:rPr lang="en-US" sz="1100" dirty="0" smtClean="0">
                          <a:solidFill>
                            <a:schemeClr val="tx1">
                              <a:lumMod val="75000"/>
                              <a:lumOff val="25000"/>
                            </a:schemeClr>
                          </a:solidFill>
                        </a:rPr>
                        <a:t>Fencing</a:t>
                      </a:r>
                      <a:endParaRPr lang="en-US" sz="1100" dirty="0">
                        <a:solidFill>
                          <a:schemeClr val="tx1">
                            <a:lumMod val="75000"/>
                            <a:lumOff val="25000"/>
                          </a:schemeClr>
                        </a:solidFill>
                      </a:endParaRPr>
                    </a:p>
                  </a:txBody>
                  <a:tcPr/>
                </a:tc>
                <a:tc>
                  <a:txBody>
                    <a:bodyPr/>
                    <a:lstStyle/>
                    <a:p>
                      <a:pPr algn="ctr"/>
                      <a:r>
                        <a:rPr lang="en-US" sz="1100" dirty="0" smtClean="0">
                          <a:solidFill>
                            <a:schemeClr val="tx1">
                              <a:lumMod val="75000"/>
                              <a:lumOff val="25000"/>
                            </a:schemeClr>
                          </a:solidFill>
                        </a:rPr>
                        <a:t>1</a:t>
                      </a:r>
                      <a:endParaRPr lang="en-US" sz="1100" dirty="0">
                        <a:solidFill>
                          <a:schemeClr val="tx1">
                            <a:lumMod val="75000"/>
                            <a:lumOff val="25000"/>
                          </a:schemeClr>
                        </a:solidFill>
                      </a:endParaRPr>
                    </a:p>
                  </a:txBody>
                  <a:tcPr/>
                </a:tc>
              </a:tr>
            </a:tbl>
          </a:graphicData>
        </a:graphic>
      </p:graphicFrame>
      <p:sp>
        <p:nvSpPr>
          <p:cNvPr id="4" name="Slide Number Placeholder 3"/>
          <p:cNvSpPr>
            <a:spLocks noGrp="1"/>
          </p:cNvSpPr>
          <p:nvPr>
            <p:ph type="sldNum" sz="quarter" idx="12"/>
          </p:nvPr>
        </p:nvSpPr>
        <p:spPr/>
        <p:txBody>
          <a:bodyPr/>
          <a:lstStyle/>
          <a:p>
            <a:fld id="{D642C4DC-0AC9-4B82-AE81-EBA400E5AF44}" type="slidenum">
              <a:rPr lang="en-US" smtClean="0"/>
              <a:t>25</a:t>
            </a:fld>
            <a:endParaRPr lang="en-US" dirty="0"/>
          </a:p>
        </p:txBody>
      </p:sp>
      <p:sp>
        <p:nvSpPr>
          <p:cNvPr id="6" name="TextBox 5"/>
          <p:cNvSpPr txBox="1"/>
          <p:nvPr/>
        </p:nvSpPr>
        <p:spPr>
          <a:xfrm>
            <a:off x="1090772" y="6248400"/>
            <a:ext cx="6910228" cy="253916"/>
          </a:xfrm>
          <a:prstGeom prst="rect">
            <a:avLst/>
          </a:prstGeom>
          <a:noFill/>
        </p:spPr>
        <p:txBody>
          <a:bodyPr wrap="square" rtlCol="0">
            <a:spAutoFit/>
          </a:bodyPr>
          <a:lstStyle/>
          <a:p>
            <a:r>
              <a:rPr lang="en-US" sz="1050" dirty="0" err="1" smtClean="0">
                <a:solidFill>
                  <a:schemeClr val="tx1">
                    <a:lumMod val="75000"/>
                    <a:lumOff val="25000"/>
                  </a:schemeClr>
                </a:solidFill>
              </a:rPr>
              <a:t>Qst</a:t>
            </a:r>
            <a:r>
              <a:rPr lang="en-US" sz="1050" dirty="0" smtClean="0">
                <a:solidFill>
                  <a:schemeClr val="tx1">
                    <a:lumMod val="75000"/>
                    <a:lumOff val="25000"/>
                  </a:schemeClr>
                </a:solidFill>
              </a:rPr>
              <a:t>. What kind of excavating work does your company do?</a:t>
            </a:r>
            <a:endParaRPr lang="en-US" sz="1050" dirty="0">
              <a:solidFill>
                <a:schemeClr val="tx1">
                  <a:lumMod val="75000"/>
                  <a:lumOff val="25000"/>
                </a:schemeClr>
              </a:solidFill>
            </a:endParaRPr>
          </a:p>
        </p:txBody>
      </p:sp>
    </p:spTree>
    <p:extLst>
      <p:ext uri="{BB962C8B-B14F-4D97-AF65-F5344CB8AC3E}">
        <p14:creationId xmlns:p14="http://schemas.microsoft.com/office/powerpoint/2010/main" val="13313535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Excavators – Number of Jobs Per Year Requiring Digging</a:t>
            </a:r>
            <a:endParaRPr lang="en-US" sz="2400" dirty="0"/>
          </a:p>
        </p:txBody>
      </p:sp>
      <p:sp>
        <p:nvSpPr>
          <p:cNvPr id="4" name="Slide Number Placeholder 3"/>
          <p:cNvSpPr>
            <a:spLocks noGrp="1"/>
          </p:cNvSpPr>
          <p:nvPr>
            <p:ph type="sldNum" sz="quarter" idx="12"/>
          </p:nvPr>
        </p:nvSpPr>
        <p:spPr/>
        <p:txBody>
          <a:bodyPr/>
          <a:lstStyle/>
          <a:p>
            <a:fld id="{D642C4DC-0AC9-4B82-AE81-EBA400E5AF44}" type="slidenum">
              <a:rPr lang="en-US" smtClean="0"/>
              <a:t>26</a:t>
            </a:fld>
            <a:endParaRPr lang="en-US"/>
          </a:p>
        </p:txBody>
      </p:sp>
      <p:graphicFrame>
        <p:nvGraphicFramePr>
          <p:cNvPr id="6" name="Content Placeholder 4"/>
          <p:cNvGraphicFramePr>
            <a:graphicFrameLocks/>
          </p:cNvGraphicFramePr>
          <p:nvPr>
            <p:extLst>
              <p:ext uri="{D42A27DB-BD31-4B8C-83A1-F6EECF244321}">
                <p14:modId xmlns:p14="http://schemas.microsoft.com/office/powerpoint/2010/main" val="2643974067"/>
              </p:ext>
            </p:extLst>
          </p:nvPr>
        </p:nvGraphicFramePr>
        <p:xfrm>
          <a:off x="2438400" y="2057400"/>
          <a:ext cx="3581400" cy="3114040"/>
        </p:xfrm>
        <a:graphic>
          <a:graphicData uri="http://schemas.openxmlformats.org/drawingml/2006/table">
            <a:tbl>
              <a:tblPr firstRow="1" bandRow="1">
                <a:tableStyleId>{7DF18680-E054-41AD-8BC1-D1AEF772440D}</a:tableStyleId>
              </a:tblPr>
              <a:tblGrid>
                <a:gridCol w="1828800"/>
                <a:gridCol w="1752600"/>
              </a:tblGrid>
              <a:tr h="370840">
                <a:tc>
                  <a:txBody>
                    <a:bodyPr/>
                    <a:lstStyle/>
                    <a:p>
                      <a:pPr algn="ctr"/>
                      <a:r>
                        <a:rPr lang="en-US" sz="1400" dirty="0" smtClean="0"/>
                        <a:t>Number of jobs requiring</a:t>
                      </a:r>
                      <a:r>
                        <a:rPr lang="en-US" sz="1400" baseline="0" dirty="0" smtClean="0"/>
                        <a:t> digging</a:t>
                      </a:r>
                      <a:endParaRPr lang="en-US" sz="1400" dirty="0"/>
                    </a:p>
                  </a:txBody>
                  <a:tcPr anchor="ctr"/>
                </a:tc>
                <a:tc>
                  <a:txBody>
                    <a:bodyPr/>
                    <a:lstStyle/>
                    <a:p>
                      <a:pPr algn="ctr"/>
                      <a:r>
                        <a:rPr lang="en-US" sz="1400" dirty="0" smtClean="0"/>
                        <a:t>Number of Respondents</a:t>
                      </a:r>
                      <a:endParaRPr lang="en-US" sz="1400" dirty="0"/>
                    </a:p>
                  </a:txBody>
                  <a:tcPr anchor="ctr"/>
                </a:tc>
              </a:tr>
              <a:tr h="370840">
                <a:tc>
                  <a:txBody>
                    <a:bodyPr/>
                    <a:lstStyle/>
                    <a:p>
                      <a:r>
                        <a:rPr lang="en-US" sz="1400" dirty="0" smtClean="0">
                          <a:solidFill>
                            <a:schemeClr val="tx1">
                              <a:lumMod val="75000"/>
                              <a:lumOff val="25000"/>
                            </a:schemeClr>
                          </a:solidFill>
                        </a:rPr>
                        <a:t>1-12</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3</a:t>
                      </a:r>
                      <a:endParaRPr lang="en-US" sz="1400" dirty="0">
                        <a:solidFill>
                          <a:schemeClr val="tx1">
                            <a:lumMod val="75000"/>
                            <a:lumOff val="25000"/>
                          </a:schemeClr>
                        </a:solidFill>
                      </a:endParaRPr>
                    </a:p>
                  </a:txBody>
                  <a:tcPr anchor="ctr"/>
                </a:tc>
              </a:tr>
              <a:tr h="370840">
                <a:tc>
                  <a:txBody>
                    <a:bodyPr/>
                    <a:lstStyle/>
                    <a:p>
                      <a:r>
                        <a:rPr lang="en-US" sz="1400" dirty="0" smtClean="0">
                          <a:solidFill>
                            <a:schemeClr val="tx1">
                              <a:lumMod val="75000"/>
                              <a:lumOff val="25000"/>
                            </a:schemeClr>
                          </a:solidFill>
                        </a:rPr>
                        <a:t>20-40</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5</a:t>
                      </a:r>
                    </a:p>
                  </a:txBody>
                  <a:tcPr anchor="ctr"/>
                </a:tc>
              </a:tr>
              <a:tr h="370840">
                <a:tc>
                  <a:txBody>
                    <a:bodyPr/>
                    <a:lstStyle/>
                    <a:p>
                      <a:r>
                        <a:rPr lang="en-US" sz="1400" dirty="0" smtClean="0">
                          <a:solidFill>
                            <a:schemeClr val="tx1">
                              <a:lumMod val="75000"/>
                              <a:lumOff val="25000"/>
                            </a:schemeClr>
                          </a:solidFill>
                        </a:rPr>
                        <a:t>75-150</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4</a:t>
                      </a:r>
                      <a:endParaRPr lang="en-US" sz="1400" dirty="0">
                        <a:solidFill>
                          <a:schemeClr val="tx1">
                            <a:lumMod val="75000"/>
                            <a:lumOff val="25000"/>
                          </a:schemeClr>
                        </a:solidFill>
                      </a:endParaRPr>
                    </a:p>
                  </a:txBody>
                  <a:tcPr anchor="ctr"/>
                </a:tc>
              </a:tr>
              <a:tr h="370840">
                <a:tc>
                  <a:txBody>
                    <a:bodyPr/>
                    <a:lstStyle/>
                    <a:p>
                      <a:r>
                        <a:rPr lang="en-US" sz="1400" dirty="0" smtClean="0">
                          <a:solidFill>
                            <a:schemeClr val="tx1">
                              <a:lumMod val="75000"/>
                              <a:lumOff val="25000"/>
                            </a:schemeClr>
                          </a:solidFill>
                        </a:rPr>
                        <a:t>200</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r>
              <a:tr h="370840">
                <a:tc>
                  <a:txBody>
                    <a:bodyPr/>
                    <a:lstStyle/>
                    <a:p>
                      <a:r>
                        <a:rPr lang="en-US" sz="1400" dirty="0" smtClean="0">
                          <a:solidFill>
                            <a:schemeClr val="tx1">
                              <a:lumMod val="75000"/>
                              <a:lumOff val="25000"/>
                            </a:schemeClr>
                          </a:solidFill>
                        </a:rPr>
                        <a:t>3,500+</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2</a:t>
                      </a:r>
                      <a:endParaRPr lang="en-US" sz="1400" dirty="0">
                        <a:solidFill>
                          <a:schemeClr val="tx1">
                            <a:lumMod val="75000"/>
                            <a:lumOff val="25000"/>
                          </a:schemeClr>
                        </a:solidFill>
                      </a:endParaRPr>
                    </a:p>
                  </a:txBody>
                  <a:tcPr anchor="ctr"/>
                </a:tc>
              </a:tr>
              <a:tr h="370840">
                <a:tc>
                  <a:txBody>
                    <a:bodyPr/>
                    <a:lstStyle/>
                    <a:p>
                      <a:r>
                        <a:rPr lang="en-US" sz="1400" dirty="0" smtClean="0">
                          <a:solidFill>
                            <a:schemeClr val="tx1">
                              <a:lumMod val="75000"/>
                              <a:lumOff val="25000"/>
                            </a:schemeClr>
                          </a:solidFill>
                        </a:rPr>
                        <a:t>A ton/many</a:t>
                      </a:r>
                      <a:r>
                        <a:rPr lang="en-US" sz="1400" baseline="0" dirty="0" smtClean="0">
                          <a:solidFill>
                            <a:schemeClr val="tx1">
                              <a:lumMod val="75000"/>
                              <a:lumOff val="25000"/>
                            </a:schemeClr>
                          </a:solidFill>
                        </a:rPr>
                        <a:t> jobs</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2</a:t>
                      </a:r>
                      <a:endParaRPr lang="en-US" sz="1400" dirty="0">
                        <a:solidFill>
                          <a:schemeClr val="tx1">
                            <a:lumMod val="75000"/>
                            <a:lumOff val="25000"/>
                          </a:schemeClr>
                        </a:solidFill>
                      </a:endParaRPr>
                    </a:p>
                  </a:txBody>
                  <a:tcPr anchor="ctr"/>
                </a:tc>
              </a:tr>
              <a:tr h="370840">
                <a:tc>
                  <a:txBody>
                    <a:bodyPr/>
                    <a:lstStyle/>
                    <a:p>
                      <a:r>
                        <a:rPr lang="en-US" sz="1400" dirty="0" smtClean="0">
                          <a:solidFill>
                            <a:schemeClr val="tx1">
                              <a:lumMod val="75000"/>
                              <a:lumOff val="25000"/>
                            </a:schemeClr>
                          </a:solidFill>
                        </a:rPr>
                        <a:t>Total</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17</a:t>
                      </a:r>
                      <a:endParaRPr lang="en-US" sz="1400" dirty="0">
                        <a:solidFill>
                          <a:schemeClr val="tx1">
                            <a:lumMod val="75000"/>
                            <a:lumOff val="25000"/>
                          </a:schemeClr>
                        </a:solidFill>
                      </a:endParaRPr>
                    </a:p>
                  </a:txBody>
                  <a:tcPr anchor="ctr"/>
                </a:tc>
              </a:tr>
            </a:tbl>
          </a:graphicData>
        </a:graphic>
      </p:graphicFrame>
      <p:sp>
        <p:nvSpPr>
          <p:cNvPr id="3" name="TextBox 2"/>
          <p:cNvSpPr txBox="1"/>
          <p:nvPr/>
        </p:nvSpPr>
        <p:spPr>
          <a:xfrm>
            <a:off x="1066800" y="6172200"/>
            <a:ext cx="6553200" cy="261610"/>
          </a:xfrm>
          <a:prstGeom prst="rect">
            <a:avLst/>
          </a:prstGeom>
          <a:noFill/>
        </p:spPr>
        <p:txBody>
          <a:bodyPr wrap="square" rtlCol="0">
            <a:spAutoFit/>
          </a:bodyPr>
          <a:lstStyle/>
          <a:p>
            <a:r>
              <a:rPr lang="en-US" sz="1050" dirty="0" err="1" smtClean="0">
                <a:solidFill>
                  <a:schemeClr val="tx1">
                    <a:lumMod val="75000"/>
                    <a:lumOff val="25000"/>
                  </a:schemeClr>
                </a:solidFill>
              </a:rPr>
              <a:t>Qst</a:t>
            </a:r>
            <a:r>
              <a:rPr lang="en-US" sz="1050" dirty="0" smtClean="0">
                <a:solidFill>
                  <a:schemeClr val="tx1">
                    <a:lumMod val="75000"/>
                    <a:lumOff val="25000"/>
                  </a:schemeClr>
                </a:solidFill>
              </a:rPr>
              <a:t>. About how many outdoor jobs do you do per year that require digging?</a:t>
            </a:r>
            <a:endParaRPr lang="en-US" sz="1050" dirty="0">
              <a:solidFill>
                <a:schemeClr val="tx1">
                  <a:lumMod val="75000"/>
                  <a:lumOff val="25000"/>
                </a:schemeClr>
              </a:solidFill>
            </a:endParaRPr>
          </a:p>
        </p:txBody>
      </p:sp>
    </p:spTree>
    <p:extLst>
      <p:ext uri="{BB962C8B-B14F-4D97-AF65-F5344CB8AC3E}">
        <p14:creationId xmlns:p14="http://schemas.microsoft.com/office/powerpoint/2010/main" val="16146764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Excavators Use Many Types of Equipment on Jobs</a:t>
            </a:r>
            <a:endParaRPr lang="en-US" sz="2400" dirty="0"/>
          </a:p>
        </p:txBody>
      </p:sp>
      <p:sp>
        <p:nvSpPr>
          <p:cNvPr id="4" name="Slide Number Placeholder 3"/>
          <p:cNvSpPr>
            <a:spLocks noGrp="1"/>
          </p:cNvSpPr>
          <p:nvPr>
            <p:ph type="sldNum" sz="quarter" idx="12"/>
          </p:nvPr>
        </p:nvSpPr>
        <p:spPr/>
        <p:txBody>
          <a:bodyPr/>
          <a:lstStyle/>
          <a:p>
            <a:fld id="{D642C4DC-0AC9-4B82-AE81-EBA400E5AF44}" type="slidenum">
              <a:rPr lang="en-US" smtClean="0"/>
              <a:t>27</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15249845"/>
              </p:ext>
            </p:extLst>
          </p:nvPr>
        </p:nvGraphicFramePr>
        <p:xfrm>
          <a:off x="457200" y="1143000"/>
          <a:ext cx="4572000" cy="5339080"/>
        </p:xfrm>
        <a:graphic>
          <a:graphicData uri="http://schemas.openxmlformats.org/drawingml/2006/table">
            <a:tbl>
              <a:tblPr firstRow="1" bandRow="1">
                <a:tableStyleId>{7DF18680-E054-41AD-8BC1-D1AEF772440D}</a:tableStyleId>
              </a:tblPr>
              <a:tblGrid>
                <a:gridCol w="3048000"/>
                <a:gridCol w="1524000"/>
              </a:tblGrid>
              <a:tr h="370840">
                <a:tc>
                  <a:txBody>
                    <a:bodyPr/>
                    <a:lstStyle/>
                    <a:p>
                      <a:pPr algn="ctr"/>
                      <a:r>
                        <a:rPr lang="en-US" sz="1400" dirty="0" smtClean="0"/>
                        <a:t>Machinery</a:t>
                      </a:r>
                      <a:r>
                        <a:rPr lang="en-US" sz="1400" baseline="0" dirty="0" smtClean="0"/>
                        <a:t> Used</a:t>
                      </a:r>
                      <a:endParaRPr lang="en-US" sz="1400" dirty="0"/>
                    </a:p>
                  </a:txBody>
                  <a:tcPr anchor="ctr"/>
                </a:tc>
                <a:tc>
                  <a:txBody>
                    <a:bodyPr/>
                    <a:lstStyle/>
                    <a:p>
                      <a:pPr algn="ctr"/>
                      <a:r>
                        <a:rPr lang="en-US" sz="1400" dirty="0" smtClean="0"/>
                        <a:t>Number of Mentions</a:t>
                      </a:r>
                      <a:endParaRPr lang="en-US" sz="1400" dirty="0"/>
                    </a:p>
                  </a:txBody>
                  <a:tcPr anchor="ctr"/>
                </a:tc>
              </a:tr>
              <a:tr h="370840">
                <a:tc>
                  <a:txBody>
                    <a:bodyPr/>
                    <a:lstStyle/>
                    <a:p>
                      <a:r>
                        <a:rPr lang="en-US" sz="1400" dirty="0" smtClean="0">
                          <a:solidFill>
                            <a:schemeClr val="tx1">
                              <a:lumMod val="75000"/>
                              <a:lumOff val="25000"/>
                            </a:schemeClr>
                          </a:solidFill>
                        </a:rPr>
                        <a:t>Excavators</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7</a:t>
                      </a:r>
                      <a:endParaRPr lang="en-US" sz="1400" dirty="0">
                        <a:solidFill>
                          <a:schemeClr val="tx1">
                            <a:lumMod val="75000"/>
                            <a:lumOff val="25000"/>
                          </a:schemeClr>
                        </a:solidFill>
                      </a:endParaRPr>
                    </a:p>
                  </a:txBody>
                  <a:tcPr anchor="ctr"/>
                </a:tc>
              </a:tr>
              <a:tr h="370840">
                <a:tc>
                  <a:txBody>
                    <a:bodyPr/>
                    <a:lstStyle/>
                    <a:p>
                      <a:r>
                        <a:rPr lang="en-US" sz="1400" dirty="0" smtClean="0">
                          <a:solidFill>
                            <a:schemeClr val="tx1">
                              <a:lumMod val="75000"/>
                              <a:lumOff val="25000"/>
                            </a:schemeClr>
                          </a:solidFill>
                        </a:rPr>
                        <a:t>Mini excavators</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6</a:t>
                      </a:r>
                    </a:p>
                  </a:txBody>
                  <a:tcPr anchor="ctr"/>
                </a:tc>
              </a:tr>
              <a:tr h="370840">
                <a:tc>
                  <a:txBody>
                    <a:bodyPr/>
                    <a:lstStyle/>
                    <a:p>
                      <a:r>
                        <a:rPr lang="en-US" sz="1400" dirty="0" smtClean="0">
                          <a:solidFill>
                            <a:schemeClr val="tx1">
                              <a:lumMod val="75000"/>
                              <a:lumOff val="25000"/>
                            </a:schemeClr>
                          </a:solidFill>
                        </a:rPr>
                        <a:t>Backhoe</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6</a:t>
                      </a:r>
                      <a:endParaRPr lang="en-US" sz="1400" dirty="0">
                        <a:solidFill>
                          <a:schemeClr val="tx1">
                            <a:lumMod val="75000"/>
                            <a:lumOff val="25000"/>
                          </a:schemeClr>
                        </a:solidFill>
                      </a:endParaRPr>
                    </a:p>
                  </a:txBody>
                  <a:tcPr anchor="ctr"/>
                </a:tc>
              </a:tr>
              <a:tr h="370840">
                <a:tc>
                  <a:txBody>
                    <a:bodyPr/>
                    <a:lstStyle/>
                    <a:p>
                      <a:r>
                        <a:rPr lang="en-US" sz="1400" dirty="0" smtClean="0">
                          <a:solidFill>
                            <a:schemeClr val="tx1">
                              <a:lumMod val="75000"/>
                              <a:lumOff val="25000"/>
                            </a:schemeClr>
                          </a:solidFill>
                        </a:rPr>
                        <a:t>Dozers</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4</a:t>
                      </a:r>
                      <a:endParaRPr lang="en-US" sz="1400" dirty="0">
                        <a:solidFill>
                          <a:schemeClr val="tx1">
                            <a:lumMod val="75000"/>
                            <a:lumOff val="25000"/>
                          </a:schemeClr>
                        </a:solidFill>
                      </a:endParaRPr>
                    </a:p>
                  </a:txBody>
                  <a:tcPr anchor="ctr"/>
                </a:tc>
              </a:tr>
              <a:tr h="370840">
                <a:tc>
                  <a:txBody>
                    <a:bodyPr/>
                    <a:lstStyle/>
                    <a:p>
                      <a:r>
                        <a:rPr lang="en-US" sz="1400" dirty="0" err="1" smtClean="0">
                          <a:solidFill>
                            <a:schemeClr val="tx1">
                              <a:lumMod val="75000"/>
                              <a:lumOff val="25000"/>
                            </a:schemeClr>
                          </a:solidFill>
                        </a:rPr>
                        <a:t>Trackhoe</a:t>
                      </a:r>
                      <a:r>
                        <a:rPr lang="en-US" sz="1400" dirty="0" smtClean="0">
                          <a:solidFill>
                            <a:schemeClr val="tx1">
                              <a:lumMod val="75000"/>
                              <a:lumOff val="25000"/>
                            </a:schemeClr>
                          </a:solidFill>
                        </a:rPr>
                        <a:t>/Track Excavators</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3</a:t>
                      </a:r>
                      <a:endParaRPr lang="en-US" sz="1400" dirty="0">
                        <a:solidFill>
                          <a:schemeClr val="tx1">
                            <a:lumMod val="75000"/>
                            <a:lumOff val="25000"/>
                          </a:schemeClr>
                        </a:solidFill>
                      </a:endParaRPr>
                    </a:p>
                  </a:txBody>
                  <a:tcPr anchor="ctr"/>
                </a:tc>
              </a:tr>
              <a:tr h="370840">
                <a:tc>
                  <a:txBody>
                    <a:bodyPr/>
                    <a:lstStyle/>
                    <a:p>
                      <a:r>
                        <a:rPr lang="en-US" sz="1400" dirty="0" smtClean="0">
                          <a:solidFill>
                            <a:schemeClr val="tx1">
                              <a:lumMod val="75000"/>
                              <a:lumOff val="25000"/>
                            </a:schemeClr>
                          </a:solidFill>
                        </a:rPr>
                        <a:t>Trenchers</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2</a:t>
                      </a:r>
                      <a:endParaRPr lang="en-US" sz="1400" dirty="0">
                        <a:solidFill>
                          <a:schemeClr val="tx1">
                            <a:lumMod val="75000"/>
                            <a:lumOff val="25000"/>
                          </a:schemeClr>
                        </a:solidFill>
                      </a:endParaRPr>
                    </a:p>
                  </a:txBody>
                  <a:tcPr anchor="ctr"/>
                </a:tc>
              </a:tr>
              <a:tr h="370840">
                <a:tc>
                  <a:txBody>
                    <a:bodyPr/>
                    <a:lstStyle/>
                    <a:p>
                      <a:r>
                        <a:rPr lang="en-US" sz="1400" dirty="0" smtClean="0">
                          <a:solidFill>
                            <a:schemeClr val="tx1">
                              <a:lumMod val="75000"/>
                              <a:lumOff val="25000"/>
                            </a:schemeClr>
                          </a:solidFill>
                        </a:rPr>
                        <a:t>Dump trucks</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2</a:t>
                      </a:r>
                      <a:endParaRPr lang="en-US" sz="1400" dirty="0">
                        <a:solidFill>
                          <a:schemeClr val="tx1">
                            <a:lumMod val="75000"/>
                            <a:lumOff val="25000"/>
                          </a:schemeClr>
                        </a:solidFill>
                      </a:endParaRPr>
                    </a:p>
                  </a:txBody>
                  <a:tcPr anchor="ctr"/>
                </a:tc>
              </a:tr>
              <a:tr h="370840">
                <a:tc>
                  <a:txBody>
                    <a:bodyPr/>
                    <a:lstStyle/>
                    <a:p>
                      <a:r>
                        <a:rPr lang="en-US" sz="1400" dirty="0" err="1" smtClean="0">
                          <a:solidFill>
                            <a:schemeClr val="tx1">
                              <a:lumMod val="75000"/>
                              <a:lumOff val="25000"/>
                            </a:schemeClr>
                          </a:solidFill>
                        </a:rPr>
                        <a:t>Hydrovac</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2</a:t>
                      </a:r>
                      <a:endParaRPr lang="en-US" sz="1400" dirty="0">
                        <a:solidFill>
                          <a:schemeClr val="tx1">
                            <a:lumMod val="75000"/>
                            <a:lumOff val="25000"/>
                          </a:schemeClr>
                        </a:solidFill>
                      </a:endParaRPr>
                    </a:p>
                  </a:txBody>
                  <a:tcPr/>
                </a:tc>
              </a:tr>
              <a:tr h="370840">
                <a:tc>
                  <a:txBody>
                    <a:bodyPr/>
                    <a:lstStyle/>
                    <a:p>
                      <a:r>
                        <a:rPr lang="en-US" sz="1400" dirty="0" smtClean="0">
                          <a:solidFill>
                            <a:schemeClr val="tx1">
                              <a:lumMod val="75000"/>
                              <a:lumOff val="25000"/>
                            </a:schemeClr>
                          </a:solidFill>
                        </a:rPr>
                        <a:t>Directional boring machine</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tc>
              </a:tr>
              <a:tr h="370840">
                <a:tc>
                  <a:txBody>
                    <a:bodyPr/>
                    <a:lstStyle/>
                    <a:p>
                      <a:r>
                        <a:rPr lang="en-US" sz="1400" dirty="0" smtClean="0">
                          <a:solidFill>
                            <a:schemeClr val="tx1">
                              <a:lumMod val="75000"/>
                              <a:lumOff val="25000"/>
                            </a:schemeClr>
                          </a:solidFill>
                        </a:rPr>
                        <a:t>High lift</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r>
              <a:tr h="370840">
                <a:tc>
                  <a:txBody>
                    <a:bodyPr/>
                    <a:lstStyle/>
                    <a:p>
                      <a:r>
                        <a:rPr lang="en-US" sz="1400" dirty="0" smtClean="0">
                          <a:solidFill>
                            <a:schemeClr val="tx1">
                              <a:lumMod val="75000"/>
                              <a:lumOff val="25000"/>
                            </a:schemeClr>
                          </a:solidFill>
                        </a:rPr>
                        <a:t>Milling machine</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r>
              <a:tr h="370840">
                <a:tc>
                  <a:txBody>
                    <a:bodyPr/>
                    <a:lstStyle/>
                    <a:p>
                      <a:r>
                        <a:rPr lang="en-US" sz="1400" dirty="0" smtClean="0">
                          <a:solidFill>
                            <a:schemeClr val="tx1">
                              <a:lumMod val="75000"/>
                              <a:lumOff val="25000"/>
                            </a:schemeClr>
                          </a:solidFill>
                        </a:rPr>
                        <a:t>Tractor</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r>
              <a:tr h="370840">
                <a:tc>
                  <a:txBody>
                    <a:bodyPr/>
                    <a:lstStyle/>
                    <a:p>
                      <a:r>
                        <a:rPr lang="en-US" sz="1400" dirty="0" smtClean="0">
                          <a:solidFill>
                            <a:schemeClr val="tx1">
                              <a:lumMod val="75000"/>
                              <a:lumOff val="25000"/>
                            </a:schemeClr>
                          </a:solidFill>
                        </a:rPr>
                        <a:t>Tri axle</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1003909267"/>
              </p:ext>
            </p:extLst>
          </p:nvPr>
        </p:nvGraphicFramePr>
        <p:xfrm>
          <a:off x="5257800" y="1143000"/>
          <a:ext cx="3581400" cy="2148840"/>
        </p:xfrm>
        <a:graphic>
          <a:graphicData uri="http://schemas.openxmlformats.org/drawingml/2006/table">
            <a:tbl>
              <a:tblPr firstRow="1" bandRow="1">
                <a:tableStyleId>{7DF18680-E054-41AD-8BC1-D1AEF772440D}</a:tableStyleId>
              </a:tblPr>
              <a:tblGrid>
                <a:gridCol w="1676400"/>
                <a:gridCol w="1905000"/>
              </a:tblGrid>
              <a:tr h="370840">
                <a:tc>
                  <a:txBody>
                    <a:bodyPr/>
                    <a:lstStyle/>
                    <a:p>
                      <a:pPr algn="ctr"/>
                      <a:r>
                        <a:rPr lang="en-US" sz="1400" dirty="0" smtClean="0"/>
                        <a:t>Hand Equipment</a:t>
                      </a:r>
                      <a:endParaRPr lang="en-US" sz="1400" dirty="0"/>
                    </a:p>
                  </a:txBody>
                  <a:tcPr anchor="ctr"/>
                </a:tc>
                <a:tc>
                  <a:txBody>
                    <a:bodyPr/>
                    <a:lstStyle/>
                    <a:p>
                      <a:pPr algn="ctr"/>
                      <a:r>
                        <a:rPr lang="en-US" sz="1400" dirty="0" smtClean="0"/>
                        <a:t>Number of Respondents</a:t>
                      </a:r>
                      <a:endParaRPr lang="en-US" sz="1400" dirty="0"/>
                    </a:p>
                  </a:txBody>
                  <a:tcPr anchor="ctr"/>
                </a:tc>
              </a:tr>
              <a:tr h="370840">
                <a:tc>
                  <a:txBody>
                    <a:bodyPr/>
                    <a:lstStyle/>
                    <a:p>
                      <a:r>
                        <a:rPr lang="en-US" sz="1400" dirty="0" smtClean="0">
                          <a:solidFill>
                            <a:schemeClr val="tx1">
                              <a:lumMod val="75000"/>
                              <a:lumOff val="25000"/>
                            </a:schemeClr>
                          </a:solidFill>
                        </a:rPr>
                        <a:t>Shovels</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12</a:t>
                      </a:r>
                      <a:endParaRPr lang="en-US" sz="1400" dirty="0">
                        <a:solidFill>
                          <a:schemeClr val="tx1">
                            <a:lumMod val="75000"/>
                            <a:lumOff val="25000"/>
                          </a:schemeClr>
                        </a:solidFill>
                      </a:endParaRPr>
                    </a:p>
                  </a:txBody>
                  <a:tcPr anchor="ctr"/>
                </a:tc>
              </a:tr>
              <a:tr h="370840">
                <a:tc>
                  <a:txBody>
                    <a:bodyPr/>
                    <a:lstStyle/>
                    <a:p>
                      <a:r>
                        <a:rPr lang="en-US" sz="1400" dirty="0" smtClean="0">
                          <a:solidFill>
                            <a:schemeClr val="tx1">
                              <a:lumMod val="75000"/>
                              <a:lumOff val="25000"/>
                            </a:schemeClr>
                          </a:solidFill>
                        </a:rPr>
                        <a:t>Variety of hand digging tools</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7</a:t>
                      </a:r>
                    </a:p>
                  </a:txBody>
                  <a:tcPr anchor="ctr"/>
                </a:tc>
              </a:tr>
              <a:tr h="370840">
                <a:tc>
                  <a:txBody>
                    <a:bodyPr/>
                    <a:lstStyle/>
                    <a:p>
                      <a:r>
                        <a:rPr lang="en-US" sz="1400" dirty="0" smtClean="0">
                          <a:solidFill>
                            <a:schemeClr val="tx1">
                              <a:lumMod val="75000"/>
                              <a:lumOff val="25000"/>
                            </a:schemeClr>
                          </a:solidFill>
                        </a:rPr>
                        <a:t>Augers</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r>
              <a:tr h="370840">
                <a:tc>
                  <a:txBody>
                    <a:bodyPr/>
                    <a:lstStyle/>
                    <a:p>
                      <a:r>
                        <a:rPr lang="en-US" sz="1400" dirty="0" smtClean="0">
                          <a:solidFill>
                            <a:schemeClr val="tx1">
                              <a:lumMod val="75000"/>
                              <a:lumOff val="25000"/>
                            </a:schemeClr>
                          </a:solidFill>
                        </a:rPr>
                        <a:t>Post hole digger</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r>
            </a:tbl>
          </a:graphicData>
        </a:graphic>
      </p:graphicFrame>
      <p:sp>
        <p:nvSpPr>
          <p:cNvPr id="7" name="TextBox 6"/>
          <p:cNvSpPr txBox="1"/>
          <p:nvPr/>
        </p:nvSpPr>
        <p:spPr>
          <a:xfrm>
            <a:off x="5105400" y="5867400"/>
            <a:ext cx="4038600" cy="253916"/>
          </a:xfrm>
          <a:prstGeom prst="rect">
            <a:avLst/>
          </a:prstGeom>
          <a:noFill/>
        </p:spPr>
        <p:txBody>
          <a:bodyPr wrap="square" rtlCol="0">
            <a:spAutoFit/>
          </a:bodyPr>
          <a:lstStyle/>
          <a:p>
            <a:r>
              <a:rPr lang="en-US" sz="1050" dirty="0" err="1" smtClean="0">
                <a:solidFill>
                  <a:schemeClr val="tx1">
                    <a:lumMod val="75000"/>
                    <a:lumOff val="25000"/>
                  </a:schemeClr>
                </a:solidFill>
              </a:rPr>
              <a:t>Qst</a:t>
            </a:r>
            <a:r>
              <a:rPr lang="en-US" sz="1050" dirty="0" smtClean="0">
                <a:solidFill>
                  <a:schemeClr val="tx1">
                    <a:lumMod val="75000"/>
                    <a:lumOff val="25000"/>
                  </a:schemeClr>
                </a:solidFill>
              </a:rPr>
              <a:t>. What kind of equipment do you use to dig/excavate?</a:t>
            </a:r>
            <a:endParaRPr lang="en-US" sz="1050" dirty="0">
              <a:solidFill>
                <a:schemeClr val="tx1">
                  <a:lumMod val="75000"/>
                  <a:lumOff val="25000"/>
                </a:schemeClr>
              </a:solidFill>
            </a:endParaRPr>
          </a:p>
        </p:txBody>
      </p:sp>
    </p:spTree>
    <p:extLst>
      <p:ext uri="{BB962C8B-B14F-4D97-AF65-F5344CB8AC3E}">
        <p14:creationId xmlns:p14="http://schemas.microsoft.com/office/powerpoint/2010/main" val="30392178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endParaRPr lang="en-US" sz="1400" dirty="0"/>
          </a:p>
        </p:txBody>
      </p:sp>
      <p:sp>
        <p:nvSpPr>
          <p:cNvPr id="6" name="Text Placeholder 5"/>
          <p:cNvSpPr>
            <a:spLocks noGrp="1"/>
          </p:cNvSpPr>
          <p:nvPr>
            <p:ph type="body" idx="1"/>
          </p:nvPr>
        </p:nvSpPr>
        <p:spPr/>
        <p:txBody>
          <a:bodyPr/>
          <a:lstStyle/>
          <a:p>
            <a:r>
              <a:rPr lang="en-US" dirty="0" smtClean="0"/>
              <a:t>How Gas Line Was Damaged</a:t>
            </a:r>
            <a:endParaRPr lang="en-US" dirty="0"/>
          </a:p>
        </p:txBody>
      </p:sp>
    </p:spTree>
    <p:extLst>
      <p:ext uri="{BB962C8B-B14F-4D97-AF65-F5344CB8AC3E}">
        <p14:creationId xmlns:p14="http://schemas.microsoft.com/office/powerpoint/2010/main" val="17233352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Damage to Gas Lines Are Caused by a Variety of Equipment</a:t>
            </a:r>
            <a:endParaRPr lang="en-US" sz="2400" dirty="0"/>
          </a:p>
        </p:txBody>
      </p:sp>
      <p:sp>
        <p:nvSpPr>
          <p:cNvPr id="4" name="Slide Number Placeholder 3"/>
          <p:cNvSpPr>
            <a:spLocks noGrp="1"/>
          </p:cNvSpPr>
          <p:nvPr>
            <p:ph type="sldNum" sz="quarter" idx="12"/>
          </p:nvPr>
        </p:nvSpPr>
        <p:spPr/>
        <p:txBody>
          <a:bodyPr/>
          <a:lstStyle/>
          <a:p>
            <a:fld id="{D642C4DC-0AC9-4B82-AE81-EBA400E5AF44}" type="slidenum">
              <a:rPr lang="en-US" smtClean="0"/>
              <a:t>29</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3289877947"/>
              </p:ext>
            </p:extLst>
          </p:nvPr>
        </p:nvGraphicFramePr>
        <p:xfrm>
          <a:off x="914400" y="1447800"/>
          <a:ext cx="7543801" cy="4384040"/>
        </p:xfrm>
        <a:graphic>
          <a:graphicData uri="http://schemas.openxmlformats.org/drawingml/2006/table">
            <a:tbl>
              <a:tblPr firstRow="1" bandRow="1">
                <a:tableStyleId>{7DF18680-E054-41AD-8BC1-D1AEF772440D}</a:tableStyleId>
              </a:tblPr>
              <a:tblGrid>
                <a:gridCol w="4321650"/>
                <a:gridCol w="1074050"/>
                <a:gridCol w="1104808"/>
                <a:gridCol w="1043293"/>
              </a:tblGrid>
              <a:tr h="0">
                <a:tc>
                  <a:txBody>
                    <a:bodyPr/>
                    <a:lstStyle/>
                    <a:p>
                      <a:pPr algn="ctr"/>
                      <a:r>
                        <a:rPr lang="en-US" sz="1400" dirty="0" smtClean="0"/>
                        <a:t>Equipment</a:t>
                      </a:r>
                      <a:endParaRPr lang="en-US" sz="1400" dirty="0"/>
                    </a:p>
                  </a:txBody>
                  <a:tcPr anchor="b"/>
                </a:tc>
                <a:tc>
                  <a:txBody>
                    <a:bodyPr/>
                    <a:lstStyle/>
                    <a:p>
                      <a:pPr algn="ctr"/>
                      <a:r>
                        <a:rPr lang="en-US" sz="1100" dirty="0" smtClean="0"/>
                        <a:t>Excavators</a:t>
                      </a:r>
                    </a:p>
                  </a:txBody>
                  <a:tcPr anchor="b"/>
                </a:tc>
                <a:tc>
                  <a:txBody>
                    <a:bodyPr/>
                    <a:lstStyle/>
                    <a:p>
                      <a:pPr algn="ctr"/>
                      <a:r>
                        <a:rPr lang="en-US" sz="1100" dirty="0" smtClean="0"/>
                        <a:t>Homeowners</a:t>
                      </a:r>
                    </a:p>
                  </a:txBody>
                  <a:tcPr anchor="b"/>
                </a:tc>
                <a:tc>
                  <a:txBody>
                    <a:bodyPr/>
                    <a:lstStyle/>
                    <a:p>
                      <a:pPr algn="ctr"/>
                      <a:r>
                        <a:rPr lang="en-US" sz="1100" b="1" kern="1200" dirty="0" smtClean="0">
                          <a:solidFill>
                            <a:schemeClr val="lt1"/>
                          </a:solidFill>
                          <a:latin typeface="+mn-lt"/>
                          <a:ea typeface="+mn-ea"/>
                          <a:cs typeface="+mn-cs"/>
                        </a:rPr>
                        <a:t>Total</a:t>
                      </a:r>
                      <a:endParaRPr lang="en-US" sz="1100" b="1" kern="1200" dirty="0">
                        <a:solidFill>
                          <a:schemeClr val="lt1"/>
                        </a:solidFill>
                        <a:latin typeface="+mn-lt"/>
                        <a:ea typeface="+mn-ea"/>
                        <a:cs typeface="+mn-cs"/>
                      </a:endParaRPr>
                    </a:p>
                  </a:txBody>
                  <a:tcPr anchor="b"/>
                </a:tc>
              </a:tr>
              <a:tr h="370840">
                <a:tc>
                  <a:txBody>
                    <a:bodyPr/>
                    <a:lstStyle/>
                    <a:p>
                      <a:pPr algn="l"/>
                      <a:r>
                        <a:rPr lang="en-US" sz="1400" dirty="0" smtClean="0">
                          <a:solidFill>
                            <a:schemeClr val="tx1">
                              <a:lumMod val="75000"/>
                              <a:lumOff val="25000"/>
                            </a:schemeClr>
                          </a:solidFill>
                        </a:rPr>
                        <a:t>Shovel</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5</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4</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9</a:t>
                      </a:r>
                      <a:endParaRPr lang="en-US" sz="1400" dirty="0">
                        <a:solidFill>
                          <a:schemeClr val="tx1">
                            <a:lumMod val="75000"/>
                            <a:lumOff val="25000"/>
                          </a:schemeClr>
                        </a:solidFill>
                      </a:endParaRPr>
                    </a:p>
                  </a:txBody>
                  <a:tcPr anchor="ctr"/>
                </a:tc>
              </a:tr>
              <a:tr h="370840">
                <a:tc>
                  <a:txBody>
                    <a:bodyPr/>
                    <a:lstStyle/>
                    <a:p>
                      <a:pPr algn="l"/>
                      <a:r>
                        <a:rPr lang="en-US" sz="1400" dirty="0" smtClean="0">
                          <a:solidFill>
                            <a:schemeClr val="tx1">
                              <a:lumMod val="75000"/>
                              <a:lumOff val="25000"/>
                            </a:schemeClr>
                          </a:solidFill>
                        </a:rPr>
                        <a:t>Excavator (backhoe, bobcat)</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3</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4</a:t>
                      </a:r>
                      <a:endParaRPr lang="en-US" sz="1400" dirty="0">
                        <a:solidFill>
                          <a:schemeClr val="tx1">
                            <a:lumMod val="75000"/>
                            <a:lumOff val="25000"/>
                          </a:schemeClr>
                        </a:solidFill>
                      </a:endParaRPr>
                    </a:p>
                  </a:txBody>
                  <a:tcPr anchor="ctr"/>
                </a:tc>
              </a:tr>
              <a:tr h="370840">
                <a:tc>
                  <a:txBody>
                    <a:bodyPr/>
                    <a:lstStyle/>
                    <a:p>
                      <a:r>
                        <a:rPr lang="en-US" sz="1400" kern="1200" baseline="0" dirty="0" smtClean="0">
                          <a:solidFill>
                            <a:schemeClr val="tx1">
                              <a:lumMod val="75000"/>
                              <a:lumOff val="25000"/>
                            </a:schemeClr>
                          </a:solidFill>
                          <a:latin typeface="+mn-lt"/>
                          <a:ea typeface="+mn-ea"/>
                          <a:cs typeface="+mn-cs"/>
                        </a:rPr>
                        <a:t>Post hole digger</a:t>
                      </a:r>
                      <a:endParaRPr lang="en-US" sz="1400" kern="1200" baseline="0" dirty="0">
                        <a:solidFill>
                          <a:schemeClr val="tx1">
                            <a:lumMod val="75000"/>
                            <a:lumOff val="25000"/>
                          </a:schemeClr>
                        </a:solidFill>
                        <a:latin typeface="+mn-lt"/>
                        <a:ea typeface="+mn-ea"/>
                        <a:cs typeface="+mn-cs"/>
                      </a:endParaRPr>
                    </a:p>
                  </a:txBody>
                  <a:tcPr anchor="ctr"/>
                </a:tc>
                <a:tc>
                  <a:txBody>
                    <a:bodyPr/>
                    <a:lstStyle/>
                    <a:p>
                      <a:pPr marL="0" algn="ctr" defTabSz="914400" rtl="0" eaLnBrk="1" latinLnBrk="0" hangingPunct="1"/>
                      <a:r>
                        <a:rPr lang="en-US" sz="1400" kern="1200" dirty="0" smtClean="0">
                          <a:solidFill>
                            <a:schemeClr val="tx1">
                              <a:lumMod val="75000"/>
                              <a:lumOff val="25000"/>
                            </a:schemeClr>
                          </a:solidFill>
                          <a:latin typeface="+mn-lt"/>
                          <a:ea typeface="+mn-ea"/>
                          <a:cs typeface="+mn-cs"/>
                        </a:rPr>
                        <a:t>1</a:t>
                      </a:r>
                      <a:endParaRPr lang="en-US" sz="1400" kern="1200" dirty="0">
                        <a:solidFill>
                          <a:schemeClr val="tx1">
                            <a:lumMod val="75000"/>
                            <a:lumOff val="25000"/>
                          </a:schemeClr>
                        </a:solidFill>
                        <a:latin typeface="+mn-lt"/>
                        <a:ea typeface="+mn-ea"/>
                        <a:cs typeface="+mn-cs"/>
                      </a:endParaRPr>
                    </a:p>
                  </a:txBody>
                  <a:tcPr anchor="ctr"/>
                </a:tc>
                <a:tc>
                  <a:txBody>
                    <a:bodyPr/>
                    <a:lstStyle/>
                    <a:p>
                      <a:pPr marL="0" algn="ctr" defTabSz="914400" rtl="0" eaLnBrk="1" latinLnBrk="0" hangingPunct="1"/>
                      <a:r>
                        <a:rPr lang="en-US" sz="1400" kern="1200" dirty="0" smtClean="0">
                          <a:solidFill>
                            <a:schemeClr val="tx1">
                              <a:lumMod val="75000"/>
                              <a:lumOff val="25000"/>
                            </a:schemeClr>
                          </a:solidFill>
                          <a:latin typeface="+mn-lt"/>
                          <a:ea typeface="+mn-ea"/>
                          <a:cs typeface="+mn-cs"/>
                        </a:rPr>
                        <a:t>3</a:t>
                      </a:r>
                      <a:endParaRPr lang="en-US" sz="1400" kern="1200" dirty="0">
                        <a:solidFill>
                          <a:schemeClr val="tx1">
                            <a:lumMod val="75000"/>
                            <a:lumOff val="25000"/>
                          </a:schemeClr>
                        </a:solidFill>
                        <a:latin typeface="+mn-lt"/>
                        <a:ea typeface="+mn-ea"/>
                        <a:cs typeface="+mn-cs"/>
                      </a:endParaRPr>
                    </a:p>
                  </a:txBody>
                  <a:tcPr anchor="ctr"/>
                </a:tc>
                <a:tc>
                  <a:txBody>
                    <a:bodyPr/>
                    <a:lstStyle/>
                    <a:p>
                      <a:pPr algn="ctr"/>
                      <a:r>
                        <a:rPr lang="en-US" sz="1400" dirty="0" smtClean="0">
                          <a:solidFill>
                            <a:schemeClr val="tx1">
                              <a:lumMod val="75000"/>
                              <a:lumOff val="25000"/>
                            </a:schemeClr>
                          </a:solidFill>
                        </a:rPr>
                        <a:t>4</a:t>
                      </a:r>
                      <a:endParaRPr lang="en-US" sz="1400" dirty="0">
                        <a:solidFill>
                          <a:schemeClr val="tx1">
                            <a:lumMod val="75000"/>
                            <a:lumOff val="25000"/>
                          </a:schemeClr>
                        </a:solidFill>
                      </a:endParaRPr>
                    </a:p>
                  </a:txBody>
                  <a:tcPr anchor="ctr"/>
                </a:tc>
              </a:tr>
              <a:tr h="370840">
                <a:tc>
                  <a:txBody>
                    <a:bodyPr/>
                    <a:lstStyle/>
                    <a:p>
                      <a:pPr algn="l"/>
                      <a:r>
                        <a:rPr lang="en-US" sz="1400" dirty="0" smtClean="0">
                          <a:solidFill>
                            <a:schemeClr val="tx1">
                              <a:lumMod val="75000"/>
                              <a:lumOff val="25000"/>
                            </a:schemeClr>
                          </a:solidFill>
                        </a:rPr>
                        <a:t>Driving</a:t>
                      </a:r>
                      <a:r>
                        <a:rPr lang="en-US" sz="1400" baseline="0" dirty="0" smtClean="0">
                          <a:solidFill>
                            <a:schemeClr val="tx1">
                              <a:lumMod val="75000"/>
                              <a:lumOff val="25000"/>
                            </a:schemeClr>
                          </a:solidFill>
                        </a:rPr>
                        <a:t> in a stake</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2</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3</a:t>
                      </a:r>
                      <a:endParaRPr lang="en-US" sz="1400" dirty="0">
                        <a:solidFill>
                          <a:schemeClr val="tx1">
                            <a:lumMod val="75000"/>
                            <a:lumOff val="25000"/>
                          </a:schemeClr>
                        </a:solidFill>
                      </a:endParaRPr>
                    </a:p>
                  </a:txBody>
                  <a:tcPr anchor="ctr"/>
                </a:tc>
              </a:tr>
              <a:tr h="370840">
                <a:tc>
                  <a:txBody>
                    <a:bodyPr/>
                    <a:lstStyle/>
                    <a:p>
                      <a:r>
                        <a:rPr lang="en-US" sz="1400" kern="1200" baseline="0" dirty="0" smtClean="0">
                          <a:solidFill>
                            <a:schemeClr val="tx1">
                              <a:lumMod val="75000"/>
                              <a:lumOff val="25000"/>
                            </a:schemeClr>
                          </a:solidFill>
                          <a:latin typeface="+mn-lt"/>
                          <a:ea typeface="+mn-ea"/>
                          <a:cs typeface="+mn-cs"/>
                        </a:rPr>
                        <a:t>Pulled concrete out gas line embedded in concrete</a:t>
                      </a:r>
                      <a:endParaRPr lang="en-US" sz="1400" kern="1200" baseline="0" dirty="0">
                        <a:solidFill>
                          <a:schemeClr val="tx1">
                            <a:lumMod val="75000"/>
                            <a:lumOff val="25000"/>
                          </a:schemeClr>
                        </a:solidFill>
                        <a:latin typeface="+mn-lt"/>
                        <a:ea typeface="+mn-ea"/>
                        <a:cs typeface="+mn-cs"/>
                      </a:endParaRPr>
                    </a:p>
                  </a:txBody>
                  <a:tcPr anchor="ctr"/>
                </a:tc>
                <a:tc>
                  <a:txBody>
                    <a:bodyPr/>
                    <a:lstStyle/>
                    <a:p>
                      <a:pPr marL="0" algn="ctr" defTabSz="914400" rtl="0" eaLnBrk="1" latinLnBrk="0" hangingPunct="1"/>
                      <a:r>
                        <a:rPr lang="en-US" sz="1400" kern="1200" dirty="0" smtClean="0">
                          <a:solidFill>
                            <a:schemeClr val="tx1">
                              <a:lumMod val="75000"/>
                              <a:lumOff val="25000"/>
                            </a:schemeClr>
                          </a:solidFill>
                          <a:latin typeface="+mn-lt"/>
                          <a:ea typeface="+mn-ea"/>
                          <a:cs typeface="+mn-cs"/>
                        </a:rPr>
                        <a:t>3</a:t>
                      </a:r>
                      <a:endParaRPr lang="en-US" sz="1400" kern="1200" dirty="0">
                        <a:solidFill>
                          <a:schemeClr val="tx1">
                            <a:lumMod val="75000"/>
                            <a:lumOff val="25000"/>
                          </a:schemeClr>
                        </a:solidFill>
                        <a:latin typeface="+mn-lt"/>
                        <a:ea typeface="+mn-ea"/>
                        <a:cs typeface="+mn-cs"/>
                      </a:endParaRPr>
                    </a:p>
                  </a:txBody>
                  <a:tcPr anchor="ctr"/>
                </a:tc>
                <a:tc>
                  <a:txBody>
                    <a:bodyPr/>
                    <a:lstStyle/>
                    <a:p>
                      <a:pPr marL="0" algn="ctr" defTabSz="914400" rtl="0" eaLnBrk="1" latinLnBrk="0" hangingPunct="1"/>
                      <a:r>
                        <a:rPr lang="en-US" sz="1400" kern="1200" dirty="0" smtClean="0">
                          <a:solidFill>
                            <a:schemeClr val="tx1">
                              <a:lumMod val="75000"/>
                              <a:lumOff val="25000"/>
                            </a:schemeClr>
                          </a:solidFill>
                          <a:latin typeface="+mn-lt"/>
                          <a:ea typeface="+mn-ea"/>
                          <a:cs typeface="+mn-cs"/>
                        </a:rPr>
                        <a:t>0</a:t>
                      </a:r>
                      <a:endParaRPr lang="en-US" sz="1400" kern="1200" dirty="0">
                        <a:solidFill>
                          <a:schemeClr val="tx1">
                            <a:lumMod val="75000"/>
                            <a:lumOff val="25000"/>
                          </a:schemeClr>
                        </a:solidFill>
                        <a:latin typeface="+mn-lt"/>
                        <a:ea typeface="+mn-ea"/>
                        <a:cs typeface="+mn-cs"/>
                      </a:endParaRPr>
                    </a:p>
                  </a:txBody>
                  <a:tcPr anchor="ctr"/>
                </a:tc>
                <a:tc>
                  <a:txBody>
                    <a:bodyPr/>
                    <a:lstStyle/>
                    <a:p>
                      <a:pPr algn="ctr"/>
                      <a:r>
                        <a:rPr lang="en-US" sz="1400" dirty="0" smtClean="0">
                          <a:solidFill>
                            <a:schemeClr val="tx1">
                              <a:lumMod val="75000"/>
                              <a:lumOff val="25000"/>
                            </a:schemeClr>
                          </a:solidFill>
                        </a:rPr>
                        <a:t>3</a:t>
                      </a:r>
                      <a:endParaRPr lang="en-US" sz="1400" dirty="0">
                        <a:solidFill>
                          <a:schemeClr val="tx1">
                            <a:lumMod val="75000"/>
                            <a:lumOff val="25000"/>
                          </a:schemeClr>
                        </a:solidFill>
                      </a:endParaRPr>
                    </a:p>
                  </a:txBody>
                  <a:tcPr anchor="ctr"/>
                </a:tc>
              </a:tr>
              <a:tr h="370840">
                <a:tc>
                  <a:txBody>
                    <a:bodyPr/>
                    <a:lstStyle/>
                    <a:p>
                      <a:pPr algn="l"/>
                      <a:r>
                        <a:rPr lang="en-US" sz="1400" dirty="0" smtClean="0">
                          <a:solidFill>
                            <a:schemeClr val="tx1">
                              <a:lumMod val="75000"/>
                              <a:lumOff val="25000"/>
                            </a:schemeClr>
                          </a:solidFill>
                        </a:rPr>
                        <a:t>Track</a:t>
                      </a:r>
                      <a:r>
                        <a:rPr lang="en-US" sz="1400" baseline="0" dirty="0" smtClean="0">
                          <a:solidFill>
                            <a:schemeClr val="tx1">
                              <a:lumMod val="75000"/>
                              <a:lumOff val="25000"/>
                            </a:schemeClr>
                          </a:solidFill>
                        </a:rPr>
                        <a:t> of machinery (not digging, drove over line)</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2</a:t>
                      </a:r>
                      <a:endParaRPr lang="en-US" sz="1400" dirty="0">
                        <a:solidFill>
                          <a:schemeClr val="tx1">
                            <a:lumMod val="75000"/>
                            <a:lumOff val="25000"/>
                          </a:schemeClr>
                        </a:solidFill>
                      </a:endParaRPr>
                    </a:p>
                  </a:txBody>
                  <a:tcPr anchor="ctr"/>
                </a:tc>
              </a:tr>
              <a:tr h="370840">
                <a:tc>
                  <a:txBody>
                    <a:bodyPr/>
                    <a:lstStyle/>
                    <a:p>
                      <a:pPr algn="l"/>
                      <a:r>
                        <a:rPr lang="en-US" sz="1400" dirty="0" smtClean="0">
                          <a:solidFill>
                            <a:schemeClr val="tx1">
                              <a:lumMod val="75000"/>
                              <a:lumOff val="25000"/>
                            </a:schemeClr>
                          </a:solidFill>
                        </a:rPr>
                        <a:t>Trencher</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2</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0</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2</a:t>
                      </a:r>
                      <a:endParaRPr lang="en-US" sz="1400" dirty="0">
                        <a:solidFill>
                          <a:schemeClr val="tx1">
                            <a:lumMod val="75000"/>
                            <a:lumOff val="25000"/>
                          </a:schemeClr>
                        </a:solidFill>
                      </a:endParaRPr>
                    </a:p>
                  </a:txBody>
                  <a:tcPr anchor="ctr"/>
                </a:tc>
              </a:tr>
              <a:tr h="370840">
                <a:tc>
                  <a:txBody>
                    <a:bodyPr/>
                    <a:lstStyle/>
                    <a:p>
                      <a:pPr algn="l"/>
                      <a:r>
                        <a:rPr lang="en-US" sz="1400" dirty="0" smtClean="0">
                          <a:solidFill>
                            <a:schemeClr val="tx1">
                              <a:lumMod val="75000"/>
                              <a:lumOff val="25000"/>
                            </a:schemeClr>
                          </a:solidFill>
                        </a:rPr>
                        <a:t>Hand probe</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0</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r>
              <a:tr h="370840">
                <a:tc>
                  <a:txBody>
                    <a:bodyPr/>
                    <a:lstStyle/>
                    <a:p>
                      <a:pPr algn="l"/>
                      <a:r>
                        <a:rPr lang="en-US" sz="1400" dirty="0" smtClean="0">
                          <a:solidFill>
                            <a:schemeClr val="tx1">
                              <a:lumMod val="75000"/>
                              <a:lumOff val="25000"/>
                            </a:schemeClr>
                          </a:solidFill>
                        </a:rPr>
                        <a:t>Milling machine (gas line in asphalt)</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0</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r>
              <a:tr h="370840">
                <a:tc>
                  <a:txBody>
                    <a:bodyPr/>
                    <a:lstStyle/>
                    <a:p>
                      <a:pPr algn="l"/>
                      <a:r>
                        <a:rPr lang="en-US" sz="1400" dirty="0" smtClean="0">
                          <a:solidFill>
                            <a:schemeClr val="tx1">
                              <a:lumMod val="75000"/>
                              <a:lumOff val="25000"/>
                            </a:schemeClr>
                          </a:solidFill>
                        </a:rPr>
                        <a:t>Ditch digger</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0</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r>
              <a:tr h="370840">
                <a:tc>
                  <a:txBody>
                    <a:bodyPr/>
                    <a:lstStyle/>
                    <a:p>
                      <a:pPr algn="l"/>
                      <a:r>
                        <a:rPr lang="en-US" sz="1400" dirty="0" smtClean="0">
                          <a:solidFill>
                            <a:schemeClr val="tx1">
                              <a:lumMod val="75000"/>
                              <a:lumOff val="25000"/>
                            </a:schemeClr>
                          </a:solidFill>
                        </a:rPr>
                        <a:t>Cut line by mistake</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0</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r>
            </a:tbl>
          </a:graphicData>
        </a:graphic>
      </p:graphicFrame>
      <p:sp>
        <p:nvSpPr>
          <p:cNvPr id="5" name="TextBox 4"/>
          <p:cNvSpPr txBox="1"/>
          <p:nvPr/>
        </p:nvSpPr>
        <p:spPr>
          <a:xfrm>
            <a:off x="1090772" y="6248400"/>
            <a:ext cx="6910228" cy="253916"/>
          </a:xfrm>
          <a:prstGeom prst="rect">
            <a:avLst/>
          </a:prstGeom>
          <a:noFill/>
        </p:spPr>
        <p:txBody>
          <a:bodyPr wrap="square" rtlCol="0">
            <a:spAutoFit/>
          </a:bodyPr>
          <a:lstStyle/>
          <a:p>
            <a:r>
              <a:rPr lang="en-US" sz="1050" dirty="0" err="1" smtClean="0">
                <a:solidFill>
                  <a:schemeClr val="tx1">
                    <a:lumMod val="75000"/>
                    <a:lumOff val="25000"/>
                  </a:schemeClr>
                </a:solidFill>
              </a:rPr>
              <a:t>Qst</a:t>
            </a:r>
            <a:r>
              <a:rPr lang="en-US" sz="1050" dirty="0" smtClean="0">
                <a:solidFill>
                  <a:schemeClr val="tx1">
                    <a:lumMod val="75000"/>
                    <a:lumOff val="25000"/>
                  </a:schemeClr>
                </a:solidFill>
              </a:rPr>
              <a:t>. Could you tell me a little bit more about this job? What happened when the gas line was hit?</a:t>
            </a:r>
            <a:endParaRPr lang="en-US" sz="1050" dirty="0">
              <a:solidFill>
                <a:schemeClr val="tx1">
                  <a:lumMod val="75000"/>
                  <a:lumOff val="25000"/>
                </a:schemeClr>
              </a:solidFill>
            </a:endParaRPr>
          </a:p>
        </p:txBody>
      </p:sp>
    </p:spTree>
    <p:extLst>
      <p:ext uri="{BB962C8B-B14F-4D97-AF65-F5344CB8AC3E}">
        <p14:creationId xmlns:p14="http://schemas.microsoft.com/office/powerpoint/2010/main" val="448521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Background and Methodology</a:t>
            </a:r>
            <a:br>
              <a:rPr lang="en-US" dirty="0"/>
            </a:br>
            <a:endParaRPr lang="en-US" dirty="0"/>
          </a:p>
        </p:txBody>
      </p:sp>
      <p:sp>
        <p:nvSpPr>
          <p:cNvPr id="6" name="Text Placeholder 5"/>
          <p:cNvSpPr>
            <a:spLocks noGrp="1"/>
          </p:cNvSpPr>
          <p:nvPr>
            <p:ph type="subTitle" idx="1"/>
          </p:nvPr>
        </p:nvSpPr>
        <p:spPr/>
        <p:txBody>
          <a:bodyPr/>
          <a:lstStyle/>
          <a:p>
            <a:endParaRPr lang="en-US" dirty="0"/>
          </a:p>
        </p:txBody>
      </p:sp>
      <p:sp>
        <p:nvSpPr>
          <p:cNvPr id="4" name="Slide Number Placeholder 3"/>
          <p:cNvSpPr>
            <a:spLocks noGrp="1"/>
          </p:cNvSpPr>
          <p:nvPr>
            <p:ph type="sldNum" sz="quarter" idx="4"/>
          </p:nvPr>
        </p:nvSpPr>
        <p:spPr/>
        <p:txBody>
          <a:bodyPr/>
          <a:lstStyle/>
          <a:p>
            <a:fld id="{D642C4DC-0AC9-4B82-AE81-EBA400E5AF44}" type="slidenum">
              <a:rPr lang="en-US" smtClean="0">
                <a:solidFill>
                  <a:prstClr val="white"/>
                </a:solidFill>
              </a:rPr>
              <a:pPr/>
              <a:t>3</a:t>
            </a:fld>
            <a:endParaRPr lang="en-US" dirty="0">
              <a:solidFill>
                <a:prstClr val="white"/>
              </a:solidFill>
            </a:endParaRPr>
          </a:p>
        </p:txBody>
      </p:sp>
    </p:spTree>
    <p:extLst>
      <p:ext uri="{BB962C8B-B14F-4D97-AF65-F5344CB8AC3E}">
        <p14:creationId xmlns:p14="http://schemas.microsoft.com/office/powerpoint/2010/main" val="3575976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1400" dirty="0" smtClean="0"/>
              <a:t>Primary Barrier to Call Before You Dig</a:t>
            </a:r>
            <a:br>
              <a:rPr lang="en-US" sz="1400" dirty="0" smtClean="0"/>
            </a:br>
            <a:r>
              <a:rPr lang="en-US" sz="1400" dirty="0" smtClean="0"/>
              <a:t>Confusion Regarding Definition of “Excavating”</a:t>
            </a:r>
            <a:br>
              <a:rPr lang="en-US" sz="1400" dirty="0" smtClean="0"/>
            </a:br>
            <a:r>
              <a:rPr lang="en-US" sz="1400" dirty="0" smtClean="0"/>
              <a:t>Unavoidable Damages and Extenuating Circumstances</a:t>
            </a:r>
            <a:br>
              <a:rPr lang="en-US" sz="1400" dirty="0" smtClean="0"/>
            </a:br>
            <a:r>
              <a:rPr lang="en-US" sz="1400" dirty="0" smtClean="0"/>
              <a:t>Participant Suggestions to Overcome Barriers</a:t>
            </a:r>
            <a:endParaRPr lang="en-US" sz="1400" dirty="0"/>
          </a:p>
        </p:txBody>
      </p:sp>
      <p:sp>
        <p:nvSpPr>
          <p:cNvPr id="6" name="Text Placeholder 5"/>
          <p:cNvSpPr>
            <a:spLocks noGrp="1"/>
          </p:cNvSpPr>
          <p:nvPr>
            <p:ph type="body" idx="1"/>
          </p:nvPr>
        </p:nvSpPr>
        <p:spPr/>
        <p:txBody>
          <a:bodyPr/>
          <a:lstStyle/>
          <a:p>
            <a:r>
              <a:rPr lang="en-US" dirty="0" smtClean="0"/>
              <a:t>Reasons Driving Decision Not to Call</a:t>
            </a:r>
            <a:endParaRPr lang="en-US" dirty="0"/>
          </a:p>
        </p:txBody>
      </p:sp>
    </p:spTree>
    <p:extLst>
      <p:ext uri="{BB962C8B-B14F-4D97-AF65-F5344CB8AC3E}">
        <p14:creationId xmlns:p14="http://schemas.microsoft.com/office/powerpoint/2010/main" val="3687237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868362"/>
          </a:xfrm>
        </p:spPr>
        <p:txBody>
          <a:bodyPr>
            <a:normAutofit/>
          </a:bodyPr>
          <a:lstStyle/>
          <a:p>
            <a:r>
              <a:rPr lang="en-US" sz="2400" dirty="0" smtClean="0"/>
              <a:t>Primary Barriers to “Call Before You Dig”</a:t>
            </a:r>
            <a:endParaRPr lang="en-US" sz="2400" dirty="0"/>
          </a:p>
        </p:txBody>
      </p:sp>
      <p:sp>
        <p:nvSpPr>
          <p:cNvPr id="3" name="Text Placeholder 2"/>
          <p:cNvSpPr>
            <a:spLocks noGrp="1"/>
          </p:cNvSpPr>
          <p:nvPr>
            <p:ph type="body" idx="1"/>
          </p:nvPr>
        </p:nvSpPr>
        <p:spPr>
          <a:xfrm>
            <a:off x="381000" y="762000"/>
            <a:ext cx="4040188" cy="639762"/>
          </a:xfrm>
        </p:spPr>
        <p:txBody>
          <a:bodyPr>
            <a:normAutofit/>
          </a:bodyPr>
          <a:lstStyle/>
          <a:p>
            <a:r>
              <a:rPr lang="en-US" sz="1800" dirty="0" smtClean="0"/>
              <a:t>Excavators</a:t>
            </a:r>
            <a:endParaRPr lang="en-US" sz="1800" dirty="0"/>
          </a:p>
        </p:txBody>
      </p:sp>
      <p:sp>
        <p:nvSpPr>
          <p:cNvPr id="4" name="Content Placeholder 3"/>
          <p:cNvSpPr>
            <a:spLocks noGrp="1"/>
          </p:cNvSpPr>
          <p:nvPr>
            <p:ph sz="half" idx="2"/>
          </p:nvPr>
        </p:nvSpPr>
        <p:spPr>
          <a:xfrm>
            <a:off x="304740" y="1401762"/>
            <a:ext cx="4267260" cy="5151438"/>
          </a:xfrm>
        </p:spPr>
        <p:txBody>
          <a:bodyPr>
            <a:noAutofit/>
          </a:bodyPr>
          <a:lstStyle/>
          <a:p>
            <a:r>
              <a:rPr lang="en-US" sz="1200" dirty="0" smtClean="0"/>
              <a:t>In </a:t>
            </a:r>
            <a:r>
              <a:rPr lang="en-US" sz="1200" dirty="0"/>
              <a:t>a </a:t>
            </a:r>
            <a:r>
              <a:rPr lang="en-US" sz="1200" dirty="0" smtClean="0"/>
              <a:t>Hurry </a:t>
            </a:r>
            <a:r>
              <a:rPr lang="en-US" sz="1200" dirty="0"/>
              <a:t>– </a:t>
            </a:r>
            <a:r>
              <a:rPr lang="en-US" sz="1200" dirty="0" smtClean="0"/>
              <a:t>Urgent to Complete </a:t>
            </a:r>
            <a:r>
              <a:rPr lang="en-US" sz="1200" dirty="0"/>
              <a:t>J</a:t>
            </a:r>
            <a:r>
              <a:rPr lang="en-US" sz="1200" dirty="0" smtClean="0"/>
              <a:t>ob or </a:t>
            </a:r>
            <a:r>
              <a:rPr lang="en-US" sz="1200" dirty="0"/>
              <a:t>E</a:t>
            </a:r>
            <a:r>
              <a:rPr lang="en-US" sz="1200" dirty="0" smtClean="0"/>
              <a:t>mergency</a:t>
            </a:r>
            <a:endParaRPr lang="en-US" sz="1200" dirty="0"/>
          </a:p>
          <a:p>
            <a:pPr lvl="1"/>
            <a:r>
              <a:rPr lang="en-US" sz="1050" dirty="0"/>
              <a:t>In a hurry to get </a:t>
            </a:r>
            <a:r>
              <a:rPr lang="en-US" sz="1050" dirty="0" smtClean="0"/>
              <a:t>job </a:t>
            </a:r>
            <a:r>
              <a:rPr lang="en-US" sz="1050" dirty="0"/>
              <a:t>done, meet deadlines and complete </a:t>
            </a:r>
            <a:r>
              <a:rPr lang="en-US" sz="1050" dirty="0" smtClean="0"/>
              <a:t>job </a:t>
            </a:r>
            <a:r>
              <a:rPr lang="en-US" sz="1050" dirty="0"/>
              <a:t>within a budget</a:t>
            </a:r>
          </a:p>
          <a:p>
            <a:pPr lvl="1"/>
            <a:r>
              <a:rPr lang="en-US" sz="1050" dirty="0"/>
              <a:t>Last minute job that was out of scope</a:t>
            </a:r>
          </a:p>
          <a:p>
            <a:pPr lvl="1"/>
            <a:r>
              <a:rPr lang="en-US" sz="1050" dirty="0"/>
              <a:t>Urgent job and </a:t>
            </a:r>
            <a:r>
              <a:rPr lang="en-US" sz="1050" dirty="0" smtClean="0"/>
              <a:t>did not </a:t>
            </a:r>
            <a:r>
              <a:rPr lang="en-US" sz="1050" dirty="0"/>
              <a:t>want to wait for locate (unsure if constituted as emergency, but </a:t>
            </a:r>
            <a:r>
              <a:rPr lang="en-US" sz="1050" dirty="0" smtClean="0"/>
              <a:t>did not </a:t>
            </a:r>
            <a:r>
              <a:rPr lang="en-US" sz="1050" dirty="0"/>
              <a:t>wait to locate)</a:t>
            </a:r>
          </a:p>
          <a:p>
            <a:pPr lvl="1"/>
            <a:r>
              <a:rPr lang="en-US" sz="1050" dirty="0"/>
              <a:t>Anticipated bad weather or other obstacle and did not want work to be delayed (did not wait for locate)</a:t>
            </a:r>
          </a:p>
          <a:p>
            <a:r>
              <a:rPr lang="en-US" sz="1200" dirty="0"/>
              <a:t>Not </a:t>
            </a:r>
            <a:r>
              <a:rPr lang="en-US" sz="1200" dirty="0" smtClean="0"/>
              <a:t>Really “Excavating</a:t>
            </a:r>
            <a:r>
              <a:rPr lang="en-US" sz="1200" dirty="0"/>
              <a:t>”</a:t>
            </a:r>
          </a:p>
          <a:p>
            <a:pPr lvl="1"/>
            <a:r>
              <a:rPr lang="en-US" sz="1050" dirty="0"/>
              <a:t>Removing/replacing/repairing existing structure </a:t>
            </a:r>
          </a:p>
          <a:p>
            <a:pPr lvl="1"/>
            <a:r>
              <a:rPr lang="en-US" sz="1050" dirty="0"/>
              <a:t>Driving over soft/muddy surface; not moving the earth</a:t>
            </a:r>
          </a:p>
          <a:p>
            <a:pPr lvl="1"/>
            <a:r>
              <a:rPr lang="en-US" sz="1050" dirty="0"/>
              <a:t>Working on surface layer; driving a stake</a:t>
            </a:r>
          </a:p>
          <a:p>
            <a:r>
              <a:rPr lang="en-US" sz="1200" dirty="0" smtClean="0"/>
              <a:t>Think They </a:t>
            </a:r>
            <a:r>
              <a:rPr lang="en-US" sz="1200" dirty="0"/>
              <a:t>K</a:t>
            </a:r>
            <a:r>
              <a:rPr lang="en-US" sz="1200" dirty="0" smtClean="0"/>
              <a:t>now </a:t>
            </a:r>
            <a:r>
              <a:rPr lang="en-US" sz="1200" dirty="0"/>
              <a:t>W</a:t>
            </a:r>
            <a:r>
              <a:rPr lang="en-US" sz="1200" dirty="0" smtClean="0"/>
              <a:t>here Lines </a:t>
            </a:r>
            <a:r>
              <a:rPr lang="en-US" sz="1200" dirty="0"/>
              <a:t>A</a:t>
            </a:r>
            <a:r>
              <a:rPr lang="en-US" sz="1200" dirty="0" smtClean="0"/>
              <a:t>re Buried</a:t>
            </a:r>
          </a:p>
          <a:p>
            <a:pPr lvl="1"/>
            <a:r>
              <a:rPr lang="en-US" sz="1050" dirty="0" smtClean="0"/>
              <a:t>Familiar with job site; previously located property/site </a:t>
            </a:r>
          </a:p>
          <a:p>
            <a:pPr lvl="1"/>
            <a:r>
              <a:rPr lang="en-US" sz="1050" dirty="0" smtClean="0"/>
              <a:t>Analyzed visual cues; assumed there were no utilities</a:t>
            </a:r>
            <a:endParaRPr lang="en-US" sz="1050" dirty="0"/>
          </a:p>
          <a:p>
            <a:pPr lvl="1"/>
            <a:r>
              <a:rPr lang="en-US" sz="1050" dirty="0" smtClean="0"/>
              <a:t>Take someone else’s word for it (trusted homeowner)</a:t>
            </a:r>
          </a:p>
          <a:p>
            <a:r>
              <a:rPr lang="en-US" sz="1200" dirty="0" smtClean="0"/>
              <a:t>Miscommunications</a:t>
            </a:r>
          </a:p>
          <a:p>
            <a:pPr lvl="1"/>
            <a:r>
              <a:rPr lang="en-US" sz="1050" dirty="0" smtClean="0"/>
              <a:t>Job site confusion (thought address had been marked)</a:t>
            </a:r>
          </a:p>
          <a:p>
            <a:pPr lvl="1"/>
            <a:r>
              <a:rPr lang="en-US" sz="1050" dirty="0" smtClean="0"/>
              <a:t>Incomplete or confusing markings (did not mark full scope of work; markings become unclear/disappear)</a:t>
            </a:r>
          </a:p>
          <a:p>
            <a:pPr lvl="1"/>
            <a:r>
              <a:rPr lang="en-US" sz="1050" dirty="0" smtClean="0"/>
              <a:t>Expect </a:t>
            </a:r>
            <a:r>
              <a:rPr lang="en-US" sz="1050" dirty="0"/>
              <a:t>someone else </a:t>
            </a:r>
            <a:r>
              <a:rPr lang="en-US" sz="1050" dirty="0" smtClean="0"/>
              <a:t>to be </a:t>
            </a:r>
            <a:r>
              <a:rPr lang="en-US" sz="1050" dirty="0"/>
              <a:t>responsible for </a:t>
            </a:r>
            <a:r>
              <a:rPr lang="en-US" sz="1050" dirty="0" smtClean="0"/>
              <a:t>calling 811</a:t>
            </a:r>
          </a:p>
          <a:p>
            <a:r>
              <a:rPr lang="en-US" sz="1200" dirty="0" smtClean="0"/>
              <a:t>Ignorance or Lapse in Judgement</a:t>
            </a:r>
          </a:p>
          <a:p>
            <a:pPr lvl="1"/>
            <a:r>
              <a:rPr lang="en-US" sz="1050" dirty="0" smtClean="0"/>
              <a:t>Not thinking (complacent</a:t>
            </a:r>
            <a:r>
              <a:rPr lang="en-US" sz="1050" dirty="0"/>
              <a:t>, lazy, </a:t>
            </a:r>
            <a:r>
              <a:rPr lang="en-US" sz="1050" dirty="0" smtClean="0"/>
              <a:t>negligent, forgetful)</a:t>
            </a:r>
          </a:p>
          <a:p>
            <a:pPr lvl="1"/>
            <a:r>
              <a:rPr lang="en-US" sz="1050" dirty="0" smtClean="0"/>
              <a:t>Inexperienced or young and underestimate job (cavalier attitude, feel invincible, did not know better) </a:t>
            </a:r>
          </a:p>
          <a:p>
            <a:pPr lvl="1"/>
            <a:r>
              <a:rPr lang="en-US" sz="1050" dirty="0" smtClean="0"/>
              <a:t>Not knowing the 811 Call </a:t>
            </a:r>
            <a:r>
              <a:rPr lang="en-US" sz="1050" dirty="0"/>
              <a:t>B</a:t>
            </a:r>
            <a:r>
              <a:rPr lang="en-US" sz="1050" dirty="0" smtClean="0"/>
              <a:t>efore </a:t>
            </a:r>
            <a:r>
              <a:rPr lang="en-US" sz="1050" dirty="0"/>
              <a:t>Y</a:t>
            </a:r>
            <a:r>
              <a:rPr lang="en-US" sz="1050" dirty="0" smtClean="0"/>
              <a:t>ou </a:t>
            </a:r>
            <a:r>
              <a:rPr lang="en-US" sz="1050" dirty="0"/>
              <a:t>D</a:t>
            </a:r>
            <a:r>
              <a:rPr lang="en-US" sz="1050" dirty="0" smtClean="0"/>
              <a:t>ig law or it is free</a:t>
            </a:r>
          </a:p>
        </p:txBody>
      </p:sp>
      <p:sp>
        <p:nvSpPr>
          <p:cNvPr id="5" name="Text Placeholder 4"/>
          <p:cNvSpPr>
            <a:spLocks noGrp="1"/>
          </p:cNvSpPr>
          <p:nvPr>
            <p:ph type="body" sz="quarter" idx="3"/>
          </p:nvPr>
        </p:nvSpPr>
        <p:spPr>
          <a:xfrm>
            <a:off x="4797425" y="762000"/>
            <a:ext cx="4041775" cy="639762"/>
          </a:xfrm>
        </p:spPr>
        <p:txBody>
          <a:bodyPr>
            <a:normAutofit/>
          </a:bodyPr>
          <a:lstStyle/>
          <a:p>
            <a:r>
              <a:rPr lang="en-US" sz="1800" dirty="0" smtClean="0"/>
              <a:t>Homeowners</a:t>
            </a:r>
            <a:endParaRPr lang="en-US" sz="1800" dirty="0"/>
          </a:p>
        </p:txBody>
      </p:sp>
      <p:sp>
        <p:nvSpPr>
          <p:cNvPr id="6" name="Content Placeholder 5"/>
          <p:cNvSpPr>
            <a:spLocks noGrp="1"/>
          </p:cNvSpPr>
          <p:nvPr>
            <p:ph sz="quarter" idx="4"/>
          </p:nvPr>
        </p:nvSpPr>
        <p:spPr>
          <a:xfrm>
            <a:off x="4648200" y="1401762"/>
            <a:ext cx="4268936" cy="5151438"/>
          </a:xfrm>
        </p:spPr>
        <p:txBody>
          <a:bodyPr>
            <a:normAutofit/>
          </a:bodyPr>
          <a:lstStyle/>
          <a:p>
            <a:pPr lvl="0"/>
            <a:r>
              <a:rPr lang="en-US" sz="1200" dirty="0" smtClean="0">
                <a:solidFill>
                  <a:prstClr val="black">
                    <a:lumMod val="75000"/>
                    <a:lumOff val="25000"/>
                  </a:prstClr>
                </a:solidFill>
              </a:rPr>
              <a:t>Lack of </a:t>
            </a:r>
            <a:r>
              <a:rPr lang="en-US" sz="1200" dirty="0">
                <a:solidFill>
                  <a:prstClr val="black">
                    <a:lumMod val="75000"/>
                    <a:lumOff val="25000"/>
                  </a:prstClr>
                </a:solidFill>
              </a:rPr>
              <a:t>A</a:t>
            </a:r>
            <a:r>
              <a:rPr lang="en-US" sz="1200" dirty="0" smtClean="0">
                <a:solidFill>
                  <a:prstClr val="black">
                    <a:lumMod val="75000"/>
                    <a:lumOff val="25000"/>
                  </a:prstClr>
                </a:solidFill>
              </a:rPr>
              <a:t>wareness</a:t>
            </a:r>
          </a:p>
          <a:p>
            <a:pPr lvl="1"/>
            <a:r>
              <a:rPr lang="en-US" sz="1050" dirty="0" smtClean="0">
                <a:solidFill>
                  <a:prstClr val="black">
                    <a:lumMod val="75000"/>
                    <a:lumOff val="25000"/>
                  </a:prstClr>
                </a:solidFill>
              </a:rPr>
              <a:t>Have never heard of 811</a:t>
            </a:r>
          </a:p>
          <a:p>
            <a:pPr lvl="1"/>
            <a:r>
              <a:rPr lang="en-US" sz="1050" dirty="0" smtClean="0">
                <a:solidFill>
                  <a:prstClr val="black">
                    <a:lumMod val="75000"/>
                    <a:lumOff val="25000"/>
                  </a:prstClr>
                </a:solidFill>
              </a:rPr>
              <a:t>Did not know it was a law to call 811 before digging</a:t>
            </a:r>
          </a:p>
          <a:p>
            <a:pPr lvl="1"/>
            <a:r>
              <a:rPr lang="en-US" sz="1050" dirty="0" smtClean="0">
                <a:solidFill>
                  <a:prstClr val="black">
                    <a:lumMod val="75000"/>
                    <a:lumOff val="25000"/>
                  </a:prstClr>
                </a:solidFill>
              </a:rPr>
              <a:t>Unaware it is free to call (perception of cost)</a:t>
            </a:r>
          </a:p>
          <a:p>
            <a:r>
              <a:rPr lang="en-US" sz="1200" dirty="0" smtClean="0"/>
              <a:t>Not Top-of-Mind (just not thinking about it)</a:t>
            </a:r>
          </a:p>
          <a:p>
            <a:pPr lvl="1"/>
            <a:r>
              <a:rPr lang="en-US" sz="1050" dirty="0" smtClean="0"/>
              <a:t>Does not occur to them that they should call</a:t>
            </a:r>
          </a:p>
          <a:p>
            <a:pPr lvl="1"/>
            <a:r>
              <a:rPr lang="en-US" sz="1050" dirty="0" smtClean="0"/>
              <a:t>Did not expect utilities to be just below the surface (or to be fragile enough that there could be damage)</a:t>
            </a:r>
          </a:p>
          <a:p>
            <a:pPr lvl="0"/>
            <a:r>
              <a:rPr lang="en-US" sz="1200" dirty="0">
                <a:solidFill>
                  <a:prstClr val="black">
                    <a:lumMod val="75000"/>
                    <a:lumOff val="25000"/>
                  </a:prstClr>
                </a:solidFill>
              </a:rPr>
              <a:t>Perception </a:t>
            </a:r>
            <a:r>
              <a:rPr lang="en-US" sz="1200" dirty="0" smtClean="0">
                <a:solidFill>
                  <a:prstClr val="black">
                    <a:lumMod val="75000"/>
                    <a:lumOff val="25000"/>
                  </a:prstClr>
                </a:solidFill>
              </a:rPr>
              <a:t>They </a:t>
            </a:r>
            <a:r>
              <a:rPr lang="en-US" sz="1200" dirty="0">
                <a:solidFill>
                  <a:prstClr val="black">
                    <a:lumMod val="75000"/>
                    <a:lumOff val="25000"/>
                  </a:prstClr>
                </a:solidFill>
              </a:rPr>
              <a:t>A</a:t>
            </a:r>
            <a:r>
              <a:rPr lang="en-US" sz="1200" dirty="0" smtClean="0">
                <a:solidFill>
                  <a:prstClr val="black">
                    <a:lumMod val="75000"/>
                    <a:lumOff val="25000"/>
                  </a:prstClr>
                </a:solidFill>
              </a:rPr>
              <a:t>re </a:t>
            </a:r>
            <a:r>
              <a:rPr lang="en-US" sz="1200" dirty="0">
                <a:solidFill>
                  <a:prstClr val="black">
                    <a:lumMod val="75000"/>
                    <a:lumOff val="25000"/>
                  </a:prstClr>
                </a:solidFill>
              </a:rPr>
              <a:t>not </a:t>
            </a:r>
            <a:r>
              <a:rPr lang="en-US" sz="1200" dirty="0" smtClean="0">
                <a:solidFill>
                  <a:prstClr val="black">
                    <a:lumMod val="75000"/>
                    <a:lumOff val="25000"/>
                  </a:prstClr>
                </a:solidFill>
              </a:rPr>
              <a:t>really “Excavating” (small job)</a:t>
            </a:r>
            <a:endParaRPr lang="en-US" sz="1200" dirty="0">
              <a:solidFill>
                <a:prstClr val="black">
                  <a:lumMod val="75000"/>
                  <a:lumOff val="25000"/>
                </a:prstClr>
              </a:solidFill>
            </a:endParaRPr>
          </a:p>
          <a:p>
            <a:pPr lvl="1"/>
            <a:r>
              <a:rPr lang="en-US" sz="1050" dirty="0">
                <a:solidFill>
                  <a:prstClr val="black">
                    <a:lumMod val="75000"/>
                    <a:lumOff val="25000"/>
                  </a:prstClr>
                </a:solidFill>
              </a:rPr>
              <a:t>Did not seem like it warranted a locate because it was not an “obvious” or “big” job </a:t>
            </a:r>
            <a:r>
              <a:rPr lang="en-US" sz="1050" dirty="0" smtClean="0">
                <a:solidFill>
                  <a:prstClr val="black">
                    <a:lumMod val="75000"/>
                    <a:lumOff val="25000"/>
                  </a:prstClr>
                </a:solidFill>
              </a:rPr>
              <a:t>where they would be digging “deep”</a:t>
            </a:r>
            <a:endParaRPr lang="en-US" sz="1050" dirty="0">
              <a:solidFill>
                <a:prstClr val="black">
                  <a:lumMod val="75000"/>
                  <a:lumOff val="25000"/>
                </a:prstClr>
              </a:solidFill>
            </a:endParaRPr>
          </a:p>
          <a:p>
            <a:pPr lvl="1"/>
            <a:r>
              <a:rPr lang="en-US" sz="1050" dirty="0" smtClean="0">
                <a:solidFill>
                  <a:prstClr val="black">
                    <a:lumMod val="75000"/>
                    <a:lumOff val="25000"/>
                  </a:prstClr>
                </a:solidFill>
              </a:rPr>
              <a:t>Removing</a:t>
            </a:r>
            <a:r>
              <a:rPr lang="en-US" sz="1050" dirty="0">
                <a:solidFill>
                  <a:prstClr val="black">
                    <a:lumMod val="75000"/>
                    <a:lumOff val="25000"/>
                  </a:prstClr>
                </a:solidFill>
              </a:rPr>
              <a:t>, replacing or repairing an existing structure (fence, driveway, tree, etc.) </a:t>
            </a:r>
            <a:endParaRPr lang="en-US" sz="1050" dirty="0" smtClean="0">
              <a:solidFill>
                <a:prstClr val="black">
                  <a:lumMod val="75000"/>
                  <a:lumOff val="25000"/>
                </a:prstClr>
              </a:solidFill>
            </a:endParaRPr>
          </a:p>
          <a:p>
            <a:pPr lvl="1"/>
            <a:r>
              <a:rPr lang="en-US" sz="1050" dirty="0" smtClean="0"/>
              <a:t>Driving over soft/muddy surface; not moving the earth</a:t>
            </a:r>
          </a:p>
          <a:p>
            <a:pPr lvl="1"/>
            <a:r>
              <a:rPr lang="en-US" sz="1050" dirty="0"/>
              <a:t>Working on surface layer; driving a </a:t>
            </a:r>
            <a:r>
              <a:rPr lang="en-US" sz="1050" dirty="0" smtClean="0"/>
              <a:t>stake</a:t>
            </a:r>
          </a:p>
          <a:p>
            <a:pPr lvl="1"/>
            <a:r>
              <a:rPr lang="en-US" sz="1050" dirty="0">
                <a:solidFill>
                  <a:prstClr val="black">
                    <a:lumMod val="75000"/>
                    <a:lumOff val="25000"/>
                  </a:prstClr>
                </a:solidFill>
              </a:rPr>
              <a:t>Believe 811 only applies to work requiring professional excavators or </a:t>
            </a:r>
            <a:r>
              <a:rPr lang="en-US" sz="1050" dirty="0" smtClean="0">
                <a:solidFill>
                  <a:prstClr val="black">
                    <a:lumMod val="75000"/>
                    <a:lumOff val="25000"/>
                  </a:prstClr>
                </a:solidFill>
              </a:rPr>
              <a:t>contractors</a:t>
            </a:r>
            <a:endParaRPr lang="en-US" sz="1050" dirty="0" smtClean="0"/>
          </a:p>
          <a:p>
            <a:r>
              <a:rPr lang="en-US" sz="1200" dirty="0" smtClean="0"/>
              <a:t>Think They Know </a:t>
            </a:r>
            <a:r>
              <a:rPr lang="en-US" sz="1200" dirty="0"/>
              <a:t>W</a:t>
            </a:r>
            <a:r>
              <a:rPr lang="en-US" sz="1200" dirty="0" smtClean="0"/>
              <a:t>here Lines </a:t>
            </a:r>
            <a:r>
              <a:rPr lang="en-US" sz="1200" dirty="0"/>
              <a:t>A</a:t>
            </a:r>
            <a:r>
              <a:rPr lang="en-US" sz="1200" dirty="0" smtClean="0"/>
              <a:t>re Buried</a:t>
            </a:r>
          </a:p>
          <a:p>
            <a:pPr lvl="1"/>
            <a:r>
              <a:rPr lang="en-US" sz="1050" dirty="0" smtClean="0"/>
              <a:t>Lines were previously marked or saw lines installed</a:t>
            </a:r>
          </a:p>
          <a:p>
            <a:pPr lvl="1"/>
            <a:r>
              <a:rPr lang="en-US" sz="1050" dirty="0" smtClean="0"/>
              <a:t>Previous homeowner indicated where lines were</a:t>
            </a:r>
          </a:p>
          <a:p>
            <a:r>
              <a:rPr lang="en-US" sz="1200" dirty="0" smtClean="0"/>
              <a:t>Location Confusion </a:t>
            </a:r>
          </a:p>
          <a:p>
            <a:pPr lvl="1"/>
            <a:r>
              <a:rPr lang="en-US" sz="1050" dirty="0" smtClean="0"/>
              <a:t>Locate records are not current on land lots and therefore, inaccurate locate (locate company missed marking)</a:t>
            </a:r>
          </a:p>
          <a:p>
            <a:r>
              <a:rPr lang="en-US" sz="1200" dirty="0" smtClean="0"/>
              <a:t>Hurried Project and Laziness</a:t>
            </a:r>
          </a:p>
          <a:p>
            <a:pPr lvl="1"/>
            <a:r>
              <a:rPr lang="en-US" sz="1050" dirty="0" smtClean="0"/>
              <a:t>In a hurry to get the work done; not planning ahead</a:t>
            </a:r>
          </a:p>
          <a:p>
            <a:pPr lvl="1"/>
            <a:endParaRPr lang="en-US" sz="1050" dirty="0"/>
          </a:p>
          <a:p>
            <a:pPr lvl="1"/>
            <a:endParaRPr lang="en-US" sz="1200" dirty="0"/>
          </a:p>
          <a:p>
            <a:pPr lvl="1"/>
            <a:endParaRPr lang="en-US" sz="1200" dirty="0"/>
          </a:p>
          <a:p>
            <a:endParaRPr lang="en-US" sz="1400" dirty="0"/>
          </a:p>
          <a:p>
            <a:endParaRPr lang="en-US" sz="1400" dirty="0"/>
          </a:p>
        </p:txBody>
      </p:sp>
      <p:sp>
        <p:nvSpPr>
          <p:cNvPr id="7" name="Slide Number Placeholder 6"/>
          <p:cNvSpPr>
            <a:spLocks noGrp="1"/>
          </p:cNvSpPr>
          <p:nvPr>
            <p:ph type="sldNum" sz="quarter" idx="12"/>
          </p:nvPr>
        </p:nvSpPr>
        <p:spPr/>
        <p:txBody>
          <a:bodyPr/>
          <a:lstStyle/>
          <a:p>
            <a:fld id="{D642C4DC-0AC9-4B82-AE81-EBA400E5AF44}" type="slidenum">
              <a:rPr lang="en-US" smtClean="0">
                <a:solidFill>
                  <a:prstClr val="white"/>
                </a:solidFill>
              </a:rPr>
              <a:pPr/>
              <a:t>31</a:t>
            </a:fld>
            <a:endParaRPr lang="en-US">
              <a:solidFill>
                <a:prstClr val="white"/>
              </a:solidFill>
            </a:endParaRPr>
          </a:p>
        </p:txBody>
      </p:sp>
      <p:sp>
        <p:nvSpPr>
          <p:cNvPr id="8" name="TextBox 7"/>
          <p:cNvSpPr txBox="1"/>
          <p:nvPr/>
        </p:nvSpPr>
        <p:spPr>
          <a:xfrm>
            <a:off x="1066800" y="6553200"/>
            <a:ext cx="6400800" cy="246221"/>
          </a:xfrm>
          <a:prstGeom prst="rect">
            <a:avLst/>
          </a:prstGeom>
          <a:noFill/>
        </p:spPr>
        <p:txBody>
          <a:bodyPr wrap="square" rtlCol="0">
            <a:spAutoFit/>
          </a:bodyPr>
          <a:lstStyle/>
          <a:p>
            <a:r>
              <a:rPr lang="en-US" sz="1000" i="1" dirty="0" smtClean="0">
                <a:solidFill>
                  <a:prstClr val="white"/>
                </a:solidFill>
              </a:rPr>
              <a:t>Note: Responses are organized from top to bottom based on frequency of mentions throughout the interviews</a:t>
            </a:r>
            <a:endParaRPr lang="en-US" sz="1000" i="1" dirty="0">
              <a:solidFill>
                <a:prstClr val="white"/>
              </a:solidFill>
            </a:endParaRPr>
          </a:p>
        </p:txBody>
      </p:sp>
    </p:spTree>
    <p:extLst>
      <p:ext uri="{BB962C8B-B14F-4D97-AF65-F5344CB8AC3E}">
        <p14:creationId xmlns:p14="http://schemas.microsoft.com/office/powerpoint/2010/main" val="23516445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Confusion Regarding Definitions of “Excavating”</a:t>
            </a:r>
            <a:endParaRPr lang="en-US" sz="2400" dirty="0"/>
          </a:p>
        </p:txBody>
      </p:sp>
      <p:sp>
        <p:nvSpPr>
          <p:cNvPr id="10" name="Content Placeholder 9"/>
          <p:cNvSpPr>
            <a:spLocks noGrp="1"/>
          </p:cNvSpPr>
          <p:nvPr>
            <p:ph idx="1"/>
          </p:nvPr>
        </p:nvSpPr>
        <p:spPr/>
        <p:txBody>
          <a:bodyPr>
            <a:normAutofit/>
          </a:bodyPr>
          <a:lstStyle/>
          <a:p>
            <a:pPr marL="0" indent="0">
              <a:buNone/>
            </a:pPr>
            <a:r>
              <a:rPr lang="en-US" sz="1400" b="1" dirty="0" smtClean="0"/>
              <a:t>When Is a Locate Required? (What Does It Mean to “Dig”?)</a:t>
            </a:r>
          </a:p>
          <a:p>
            <a:r>
              <a:rPr lang="en-US" sz="1200" dirty="0" smtClean="0"/>
              <a:t>Many excavators and homeowners had a vague understanding of what excavating means. They were quick to mention they “weren’t really digging” when the damage occurred to the gas line. Examples include:</a:t>
            </a:r>
          </a:p>
          <a:p>
            <a:pPr lvl="1"/>
            <a:r>
              <a:rPr lang="en-US" sz="1200" dirty="0" smtClean="0"/>
              <a:t>Skimming the surface (e.g., pulling roots)</a:t>
            </a:r>
          </a:p>
          <a:p>
            <a:pPr lvl="1"/>
            <a:r>
              <a:rPr lang="en-US" sz="1200" dirty="0" smtClean="0"/>
              <a:t>Milling or peeling back a top layer of concrete (e.g., repairing a driveway or highway)</a:t>
            </a:r>
          </a:p>
          <a:p>
            <a:pPr lvl="1"/>
            <a:r>
              <a:rPr lang="en-US" sz="1200" dirty="0" smtClean="0"/>
              <a:t>Shallow digging (e.g., probing within a foot of the surface using hand tools or shovels)</a:t>
            </a:r>
            <a:endParaRPr lang="en-US" sz="1200" dirty="0"/>
          </a:p>
          <a:p>
            <a:pPr lvl="1"/>
            <a:r>
              <a:rPr lang="en-US" sz="1200" dirty="0" smtClean="0"/>
              <a:t>Gardening or landscaping (e.g., planting/or pulling out flowers, small trees, shrubs)</a:t>
            </a:r>
          </a:p>
          <a:p>
            <a:pPr lvl="1"/>
            <a:r>
              <a:rPr lang="en-US" sz="1200" dirty="0" smtClean="0"/>
              <a:t>Removing, replacing or repairing existing structures (e.g., existing fence post, septic tank)</a:t>
            </a:r>
          </a:p>
          <a:p>
            <a:pPr marL="457200" lvl="1" indent="0">
              <a:buNone/>
            </a:pPr>
            <a:endParaRPr lang="en-US" sz="1200" dirty="0" smtClean="0"/>
          </a:p>
          <a:p>
            <a:r>
              <a:rPr lang="en-US" sz="1200" dirty="0">
                <a:solidFill>
                  <a:prstClr val="black">
                    <a:lumMod val="75000"/>
                    <a:lumOff val="25000"/>
                  </a:prstClr>
                </a:solidFill>
              </a:rPr>
              <a:t>When </a:t>
            </a:r>
            <a:r>
              <a:rPr lang="en-US" sz="1200" dirty="0" err="1">
                <a:solidFill>
                  <a:prstClr val="black">
                    <a:lumMod val="75000"/>
                    <a:lumOff val="25000"/>
                  </a:prstClr>
                </a:solidFill>
              </a:rPr>
              <a:t>Vectren</a:t>
            </a:r>
            <a:r>
              <a:rPr lang="en-US" sz="1200" dirty="0">
                <a:solidFill>
                  <a:prstClr val="black">
                    <a:lumMod val="75000"/>
                    <a:lumOff val="25000"/>
                  </a:prstClr>
                </a:solidFill>
              </a:rPr>
              <a:t> arrived on the scene, they felt the service members were very informative and </a:t>
            </a:r>
            <a:r>
              <a:rPr lang="en-US" sz="1200" dirty="0" smtClean="0">
                <a:solidFill>
                  <a:prstClr val="black">
                    <a:lumMod val="75000"/>
                    <a:lumOff val="25000"/>
                  </a:prstClr>
                </a:solidFill>
              </a:rPr>
              <a:t>educated them on </a:t>
            </a:r>
            <a:r>
              <a:rPr lang="en-US" sz="1200" dirty="0">
                <a:solidFill>
                  <a:prstClr val="black">
                    <a:lumMod val="75000"/>
                    <a:lumOff val="25000"/>
                  </a:prstClr>
                </a:solidFill>
              </a:rPr>
              <a:t>what it means to dig, </a:t>
            </a:r>
            <a:r>
              <a:rPr lang="en-US" sz="1200" dirty="0" smtClean="0">
                <a:solidFill>
                  <a:prstClr val="black">
                    <a:lumMod val="75000"/>
                    <a:lumOff val="25000"/>
                  </a:prstClr>
                </a:solidFill>
              </a:rPr>
              <a:t>and let </a:t>
            </a:r>
            <a:r>
              <a:rPr lang="en-US" sz="1200" dirty="0">
                <a:solidFill>
                  <a:prstClr val="black">
                    <a:lumMod val="75000"/>
                    <a:lumOff val="25000"/>
                  </a:prstClr>
                </a:solidFill>
              </a:rPr>
              <a:t>them know </a:t>
            </a:r>
            <a:r>
              <a:rPr lang="en-US" sz="1200" dirty="0" smtClean="0">
                <a:solidFill>
                  <a:prstClr val="black">
                    <a:lumMod val="75000"/>
                    <a:lumOff val="25000"/>
                  </a:prstClr>
                </a:solidFill>
              </a:rPr>
              <a:t>they need to </a:t>
            </a:r>
            <a:r>
              <a:rPr lang="en-US" sz="1200" dirty="0">
                <a:solidFill>
                  <a:prstClr val="black">
                    <a:lumMod val="75000"/>
                    <a:lumOff val="25000"/>
                  </a:prstClr>
                </a:solidFill>
              </a:rPr>
              <a:t>call before moving the earth for any </a:t>
            </a:r>
            <a:r>
              <a:rPr lang="en-US" sz="1200" dirty="0" smtClean="0">
                <a:solidFill>
                  <a:prstClr val="black">
                    <a:lumMod val="75000"/>
                    <a:lumOff val="25000"/>
                  </a:prstClr>
                </a:solidFill>
              </a:rPr>
              <a:t>application, </a:t>
            </a:r>
            <a:r>
              <a:rPr lang="en-US" sz="1200" dirty="0">
                <a:solidFill>
                  <a:prstClr val="black">
                    <a:lumMod val="75000"/>
                    <a:lumOff val="25000"/>
                  </a:prstClr>
                </a:solidFill>
              </a:rPr>
              <a:t>regardless of scope of work. </a:t>
            </a:r>
            <a:endParaRPr lang="en-US" sz="1200" dirty="0" smtClean="0">
              <a:solidFill>
                <a:prstClr val="black">
                  <a:lumMod val="75000"/>
                  <a:lumOff val="25000"/>
                </a:prstClr>
              </a:solidFill>
            </a:endParaRPr>
          </a:p>
          <a:p>
            <a:r>
              <a:rPr lang="en-US" sz="1200" dirty="0" smtClean="0">
                <a:solidFill>
                  <a:prstClr val="black">
                    <a:lumMod val="75000"/>
                    <a:lumOff val="25000"/>
                  </a:prstClr>
                </a:solidFill>
              </a:rPr>
              <a:t>A </a:t>
            </a:r>
            <a:r>
              <a:rPr lang="en-US" sz="1200" dirty="0">
                <a:solidFill>
                  <a:prstClr val="black">
                    <a:lumMod val="75000"/>
                    <a:lumOff val="25000"/>
                  </a:prstClr>
                </a:solidFill>
              </a:rPr>
              <a:t>few </a:t>
            </a:r>
            <a:r>
              <a:rPr lang="en-US" sz="1200" dirty="0" smtClean="0">
                <a:solidFill>
                  <a:prstClr val="black">
                    <a:lumMod val="75000"/>
                    <a:lumOff val="25000"/>
                  </a:prstClr>
                </a:solidFill>
              </a:rPr>
              <a:t>homeowners, and one excavator who was not aware of the law, further investigated </a:t>
            </a:r>
            <a:r>
              <a:rPr lang="en-US" sz="1200" dirty="0">
                <a:solidFill>
                  <a:prstClr val="black">
                    <a:lumMod val="75000"/>
                    <a:lumOff val="25000"/>
                  </a:prstClr>
                </a:solidFill>
              </a:rPr>
              <a:t>811 and Call Before You Dig </a:t>
            </a:r>
            <a:r>
              <a:rPr lang="en-US" sz="1200" dirty="0" smtClean="0">
                <a:solidFill>
                  <a:prstClr val="black">
                    <a:lumMod val="75000"/>
                    <a:lumOff val="25000"/>
                  </a:prstClr>
                </a:solidFill>
              </a:rPr>
              <a:t>by visiting the Indiana 811 website. </a:t>
            </a:r>
            <a:r>
              <a:rPr lang="en-US" sz="1200" dirty="0">
                <a:solidFill>
                  <a:prstClr val="black">
                    <a:lumMod val="75000"/>
                    <a:lumOff val="25000"/>
                  </a:prstClr>
                </a:solidFill>
              </a:rPr>
              <a:t>As a result of this experience, most said they would call in the future if they ever needed to do any kind of digging.</a:t>
            </a:r>
            <a:endParaRPr lang="en-US" sz="1200" dirty="0" smtClean="0"/>
          </a:p>
          <a:p>
            <a:pPr lvl="1"/>
            <a:endParaRPr lang="en-US" sz="1200" dirty="0"/>
          </a:p>
        </p:txBody>
      </p:sp>
      <p:sp>
        <p:nvSpPr>
          <p:cNvPr id="7" name="Slide Number Placeholder 6"/>
          <p:cNvSpPr>
            <a:spLocks noGrp="1"/>
          </p:cNvSpPr>
          <p:nvPr>
            <p:ph type="sldNum" sz="quarter" idx="12"/>
          </p:nvPr>
        </p:nvSpPr>
        <p:spPr/>
        <p:txBody>
          <a:bodyPr/>
          <a:lstStyle/>
          <a:p>
            <a:fld id="{D642C4DC-0AC9-4B82-AE81-EBA400E5AF44}" type="slidenum">
              <a:rPr lang="en-US" smtClean="0"/>
              <a:t>32</a:t>
            </a:fld>
            <a:endParaRPr lang="en-US"/>
          </a:p>
        </p:txBody>
      </p:sp>
      <p:sp>
        <p:nvSpPr>
          <p:cNvPr id="11" name="Rectangle 10"/>
          <p:cNvSpPr/>
          <p:nvPr/>
        </p:nvSpPr>
        <p:spPr>
          <a:xfrm>
            <a:off x="609600" y="5509736"/>
            <a:ext cx="8077200" cy="738664"/>
          </a:xfrm>
          <a:prstGeom prst="rect">
            <a:avLst/>
          </a:prstGeom>
          <a:ln>
            <a:solidFill>
              <a:srgbClr val="3FC2CD"/>
            </a:solidFill>
          </a:ln>
        </p:spPr>
        <p:txBody>
          <a:bodyPr wrap="square">
            <a:spAutoFit/>
          </a:bodyPr>
          <a:lstStyle/>
          <a:p>
            <a:pPr lvl="0">
              <a:spcBef>
                <a:spcPct val="20000"/>
              </a:spcBef>
              <a:buClr>
                <a:srgbClr val="3FC2CD"/>
              </a:buClr>
            </a:pPr>
            <a:r>
              <a:rPr lang="en-US" sz="1400" dirty="0" smtClean="0">
                <a:solidFill>
                  <a:prstClr val="black">
                    <a:lumMod val="75000"/>
                    <a:lumOff val="25000"/>
                  </a:prstClr>
                </a:solidFill>
                <a:latin typeface="Tahoma" panose="020B0604030504040204" pitchFamily="34" charset="0"/>
                <a:ea typeface="Tahoma" panose="020B0604030504040204" pitchFamily="34" charset="0"/>
                <a:cs typeface="Tahoma" panose="020B0604030504040204" pitchFamily="34" charset="0"/>
              </a:rPr>
              <a:t>Participants from both groups (homeowners and excavators) suggested </a:t>
            </a:r>
            <a:r>
              <a:rPr lang="en-US" sz="1400" dirty="0" err="1" smtClean="0">
                <a:solidFill>
                  <a:prstClr val="black">
                    <a:lumMod val="75000"/>
                    <a:lumOff val="25000"/>
                  </a:prstClr>
                </a:solidFill>
                <a:latin typeface="Tahoma" panose="020B0604030504040204" pitchFamily="34" charset="0"/>
                <a:ea typeface="Tahoma" panose="020B0604030504040204" pitchFamily="34" charset="0"/>
                <a:cs typeface="Tahoma" panose="020B0604030504040204" pitchFamily="34" charset="0"/>
              </a:rPr>
              <a:t>Vectren</a:t>
            </a:r>
            <a:r>
              <a:rPr lang="en-US" sz="1400" dirty="0" smtClean="0">
                <a:solidFill>
                  <a:prstClr val="black">
                    <a:lumMod val="75000"/>
                    <a:lumOff val="25000"/>
                  </a:prstClr>
                </a:solidFill>
                <a:latin typeface="Tahoma" panose="020B0604030504040204" pitchFamily="34" charset="0"/>
                <a:ea typeface="Tahoma" panose="020B0604030504040204" pitchFamily="34" charset="0"/>
                <a:cs typeface="Tahoma" panose="020B0604030504040204" pitchFamily="34" charset="0"/>
              </a:rPr>
              <a:t> provide clearer </a:t>
            </a:r>
            <a:r>
              <a:rPr lang="en-US" sz="1400" dirty="0">
                <a:solidFill>
                  <a:prstClr val="black">
                    <a:lumMod val="75000"/>
                    <a:lumOff val="25000"/>
                  </a:prstClr>
                </a:solidFill>
                <a:latin typeface="Tahoma" panose="020B0604030504040204" pitchFamily="34" charset="0"/>
                <a:ea typeface="Tahoma" panose="020B0604030504040204" pitchFamily="34" charset="0"/>
                <a:cs typeface="Tahoma" panose="020B0604030504040204" pitchFamily="34" charset="0"/>
              </a:rPr>
              <a:t>definitions of what </a:t>
            </a:r>
            <a:r>
              <a:rPr lang="en-US" sz="1400" dirty="0" smtClean="0">
                <a:solidFill>
                  <a:prstClr val="black">
                    <a:lumMod val="75000"/>
                    <a:lumOff val="25000"/>
                  </a:prstClr>
                </a:solidFill>
                <a:latin typeface="Tahoma" panose="020B0604030504040204" pitchFamily="34" charset="0"/>
                <a:ea typeface="Tahoma" panose="020B0604030504040204" pitchFamily="34" charset="0"/>
                <a:cs typeface="Tahoma" panose="020B0604030504040204" pitchFamily="34" charset="0"/>
              </a:rPr>
              <a:t>constitutes digging </a:t>
            </a:r>
            <a:r>
              <a:rPr lang="en-US" sz="1400" dirty="0">
                <a:solidFill>
                  <a:prstClr val="black">
                    <a:lumMod val="75000"/>
                    <a:lumOff val="25000"/>
                  </a:prstClr>
                </a:solidFill>
                <a:latin typeface="Tahoma" panose="020B0604030504040204" pitchFamily="34" charset="0"/>
                <a:ea typeface="Tahoma" panose="020B0604030504040204" pitchFamily="34" charset="0"/>
                <a:cs typeface="Tahoma" panose="020B0604030504040204" pitchFamily="34" charset="0"/>
              </a:rPr>
              <a:t>in their outward </a:t>
            </a:r>
            <a:r>
              <a:rPr lang="en-US" sz="1400" dirty="0" smtClean="0">
                <a:solidFill>
                  <a:prstClr val="black">
                    <a:lumMod val="75000"/>
                    <a:lumOff val="25000"/>
                  </a:prstClr>
                </a:solidFill>
                <a:latin typeface="Tahoma" panose="020B0604030504040204" pitchFamily="34" charset="0"/>
                <a:ea typeface="Tahoma" panose="020B0604030504040204" pitchFamily="34" charset="0"/>
                <a:cs typeface="Tahoma" panose="020B0604030504040204" pitchFamily="34" charset="0"/>
              </a:rPr>
              <a:t>communications. Also, homeowners should be informed the </a:t>
            </a:r>
            <a:r>
              <a:rPr lang="en-US" sz="1400" dirty="0">
                <a:solidFill>
                  <a:prstClr val="black">
                    <a:lumMod val="75000"/>
                    <a:lumOff val="25000"/>
                  </a:prstClr>
                </a:solidFill>
                <a:latin typeface="Tahoma" panose="020B0604030504040204" pitchFamily="34" charset="0"/>
                <a:ea typeface="Tahoma" panose="020B0604030504040204" pitchFamily="34" charset="0"/>
                <a:cs typeface="Tahoma" panose="020B0604030504040204" pitchFamily="34" charset="0"/>
              </a:rPr>
              <a:t>law extends to all types of </a:t>
            </a:r>
            <a:r>
              <a:rPr lang="en-US" sz="1400" dirty="0" smtClean="0">
                <a:solidFill>
                  <a:prstClr val="black">
                    <a:lumMod val="75000"/>
                    <a:lumOff val="25000"/>
                  </a:prstClr>
                </a:solidFill>
                <a:latin typeface="Tahoma" panose="020B0604030504040204" pitchFamily="34" charset="0"/>
                <a:ea typeface="Tahoma" panose="020B0604030504040204" pitchFamily="34" charset="0"/>
                <a:cs typeface="Tahoma" panose="020B0604030504040204" pitchFamily="34" charset="0"/>
              </a:rPr>
              <a:t>outside “digging” work</a:t>
            </a:r>
            <a:r>
              <a:rPr lang="en-US" sz="1400" dirty="0">
                <a:solidFill>
                  <a:prstClr val="black">
                    <a:lumMod val="75000"/>
                    <a:lumOff val="25000"/>
                  </a:prstClr>
                </a:solidFill>
                <a:latin typeface="Tahoma" panose="020B0604030504040204" pitchFamily="34" charset="0"/>
                <a:ea typeface="Tahoma" panose="020B0604030504040204" pitchFamily="34" charset="0"/>
                <a:cs typeface="Tahoma" panose="020B0604030504040204" pitchFamily="34" charset="0"/>
              </a:rPr>
              <a:t>, no matter </a:t>
            </a:r>
            <a:r>
              <a:rPr lang="en-US" sz="1400" dirty="0" smtClean="0">
                <a:solidFill>
                  <a:prstClr val="black">
                    <a:lumMod val="75000"/>
                    <a:lumOff val="25000"/>
                  </a:prstClr>
                </a:solidFill>
                <a:latin typeface="Tahoma" panose="020B0604030504040204" pitchFamily="34" charset="0"/>
                <a:ea typeface="Tahoma" panose="020B0604030504040204" pitchFamily="34" charset="0"/>
                <a:cs typeface="Tahoma" panose="020B0604030504040204" pitchFamily="34" charset="0"/>
              </a:rPr>
              <a:t>the size of a project. </a:t>
            </a:r>
            <a:endParaRPr lang="en-US" sz="1400" dirty="0">
              <a:solidFill>
                <a:prstClr val="black">
                  <a:lumMod val="75000"/>
                  <a:lumOff val="25000"/>
                </a:prst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533016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Unavoidable Damages and Extenuating Circumstances </a:t>
            </a:r>
            <a:br>
              <a:rPr lang="en-US" sz="2400" dirty="0"/>
            </a:br>
            <a:endParaRPr lang="en-US" sz="2400" dirty="0"/>
          </a:p>
        </p:txBody>
      </p:sp>
      <p:sp>
        <p:nvSpPr>
          <p:cNvPr id="10" name="Content Placeholder 9"/>
          <p:cNvSpPr>
            <a:spLocks noGrp="1"/>
          </p:cNvSpPr>
          <p:nvPr>
            <p:ph idx="1"/>
          </p:nvPr>
        </p:nvSpPr>
        <p:spPr>
          <a:xfrm>
            <a:off x="457200" y="1219200"/>
            <a:ext cx="8229600" cy="5181600"/>
          </a:xfrm>
        </p:spPr>
        <p:txBody>
          <a:bodyPr>
            <a:normAutofit lnSpcReduction="10000"/>
          </a:bodyPr>
          <a:lstStyle/>
          <a:p>
            <a:pPr marL="0" indent="0">
              <a:buNone/>
            </a:pPr>
            <a:r>
              <a:rPr lang="en-US" sz="1200" b="1" dirty="0"/>
              <a:t>Damages Are Bound </a:t>
            </a:r>
            <a:r>
              <a:rPr lang="en-US" sz="1200" b="1" dirty="0" smtClean="0"/>
              <a:t>to </a:t>
            </a:r>
            <a:r>
              <a:rPr lang="en-US" sz="1200" b="1" dirty="0"/>
              <a:t>Happen</a:t>
            </a:r>
            <a:endParaRPr lang="en-US" sz="1200" b="1" dirty="0" smtClean="0">
              <a:solidFill>
                <a:prstClr val="black">
                  <a:lumMod val="75000"/>
                  <a:lumOff val="25000"/>
                </a:prstClr>
              </a:solidFill>
            </a:endParaRPr>
          </a:p>
          <a:p>
            <a:r>
              <a:rPr lang="en-US" sz="1200" dirty="0" smtClean="0">
                <a:solidFill>
                  <a:prstClr val="black">
                    <a:lumMod val="75000"/>
                    <a:lumOff val="25000"/>
                  </a:prstClr>
                </a:solidFill>
              </a:rPr>
              <a:t>Excavators, especially at larger companies, admitted mistakes are “just going to happen” and there are many instances where damaging a gas line is unavoidable. Cases where damages seemed inevitable were often when an excavator or homeowner was removing, replacing or repairing an existing structure where a gas line was embedded into the material such as:</a:t>
            </a:r>
          </a:p>
          <a:p>
            <a:pPr lvl="1"/>
            <a:r>
              <a:rPr lang="en-US" sz="1200" dirty="0" smtClean="0">
                <a:solidFill>
                  <a:prstClr val="black">
                    <a:lumMod val="75000"/>
                    <a:lumOff val="25000"/>
                  </a:prstClr>
                </a:solidFill>
              </a:rPr>
              <a:t>Driveway concrete</a:t>
            </a:r>
          </a:p>
          <a:p>
            <a:pPr lvl="1"/>
            <a:r>
              <a:rPr lang="en-US" sz="1200" dirty="0" smtClean="0">
                <a:solidFill>
                  <a:prstClr val="black">
                    <a:lumMod val="75000"/>
                    <a:lumOff val="25000"/>
                  </a:prstClr>
                </a:solidFill>
              </a:rPr>
              <a:t>Highway asphalt</a:t>
            </a:r>
          </a:p>
          <a:p>
            <a:pPr lvl="1"/>
            <a:r>
              <a:rPr lang="en-US" sz="1200" dirty="0" smtClean="0">
                <a:solidFill>
                  <a:prstClr val="black">
                    <a:lumMod val="75000"/>
                    <a:lumOff val="25000"/>
                  </a:prstClr>
                </a:solidFill>
              </a:rPr>
              <a:t>Cement base for a fence post</a:t>
            </a:r>
          </a:p>
          <a:p>
            <a:pPr lvl="1"/>
            <a:r>
              <a:rPr lang="en-US" sz="1200" dirty="0" smtClean="0">
                <a:solidFill>
                  <a:prstClr val="black">
                    <a:lumMod val="75000"/>
                    <a:lumOff val="25000"/>
                  </a:prstClr>
                </a:solidFill>
              </a:rPr>
              <a:t>The foundation of a pylon sign</a:t>
            </a:r>
          </a:p>
          <a:p>
            <a:pPr lvl="1"/>
            <a:endParaRPr lang="en-US" sz="1200" dirty="0" smtClean="0"/>
          </a:p>
          <a:p>
            <a:r>
              <a:rPr lang="en-US" sz="1200" dirty="0" smtClean="0">
                <a:solidFill>
                  <a:prstClr val="black">
                    <a:lumMod val="75000"/>
                    <a:lumOff val="25000"/>
                  </a:prstClr>
                </a:solidFill>
              </a:rPr>
              <a:t>In some cases, homeowners and excavators had their job sites marked and there were communication issues that resulted in un-marked areas, for example:</a:t>
            </a:r>
            <a:endParaRPr lang="en-US" sz="1200" dirty="0">
              <a:solidFill>
                <a:prstClr val="black">
                  <a:lumMod val="75000"/>
                  <a:lumOff val="25000"/>
                </a:prstClr>
              </a:solidFill>
            </a:endParaRPr>
          </a:p>
          <a:p>
            <a:pPr lvl="1"/>
            <a:r>
              <a:rPr lang="en-US" sz="1200" dirty="0" smtClean="0">
                <a:solidFill>
                  <a:prstClr val="black">
                    <a:lumMod val="75000"/>
                    <a:lumOff val="25000"/>
                  </a:prstClr>
                </a:solidFill>
              </a:rPr>
              <a:t>The original outlined scope of work extended into an overgrown area that was missed by the locate company, however, there was no follow-up to confirm that it was indeed meant to be marked</a:t>
            </a:r>
          </a:p>
          <a:p>
            <a:pPr lvl="1"/>
            <a:r>
              <a:rPr lang="en-US" sz="1200" dirty="0" smtClean="0">
                <a:solidFill>
                  <a:prstClr val="black">
                    <a:lumMod val="75000"/>
                    <a:lumOff val="25000"/>
                  </a:prstClr>
                </a:solidFill>
              </a:rPr>
              <a:t>Inaccurate map of gas lines – an original gas line from a previously demolished property was still live and not reflected on mapping records</a:t>
            </a:r>
          </a:p>
          <a:p>
            <a:pPr lvl="1"/>
            <a:r>
              <a:rPr lang="en-US" sz="1200" dirty="0" smtClean="0">
                <a:solidFill>
                  <a:prstClr val="black">
                    <a:lumMod val="75000"/>
                    <a:lumOff val="25000"/>
                  </a:prstClr>
                </a:solidFill>
              </a:rPr>
              <a:t>An excavator worked at a job site at a neighboring property that was previously located; he mistakenly believed the locate had already been called in since the job site seemed familiar</a:t>
            </a:r>
          </a:p>
          <a:p>
            <a:pPr lvl="1"/>
            <a:endParaRPr lang="en-US" sz="1200" dirty="0" smtClean="0"/>
          </a:p>
          <a:p>
            <a:r>
              <a:rPr lang="en-US" sz="1200" dirty="0" smtClean="0">
                <a:solidFill>
                  <a:prstClr val="black">
                    <a:lumMod val="75000"/>
                    <a:lumOff val="25000"/>
                  </a:prstClr>
                </a:solidFill>
              </a:rPr>
              <a:t>At times damages happen that are truly accidents where digging does not even occur, for instance:</a:t>
            </a:r>
            <a:endParaRPr lang="en-US" sz="1200" dirty="0">
              <a:solidFill>
                <a:prstClr val="black">
                  <a:lumMod val="75000"/>
                  <a:lumOff val="25000"/>
                </a:prstClr>
              </a:solidFill>
            </a:endParaRPr>
          </a:p>
          <a:p>
            <a:pPr lvl="1"/>
            <a:r>
              <a:rPr lang="en-US" sz="1200" dirty="0" smtClean="0">
                <a:solidFill>
                  <a:prstClr val="black">
                    <a:lumMod val="75000"/>
                    <a:lumOff val="25000"/>
                  </a:prstClr>
                </a:solidFill>
              </a:rPr>
              <a:t>An excavator was driving over the property outside of located area and the tires sank into the soft dirt, causing damage to a shallow gas line</a:t>
            </a:r>
          </a:p>
          <a:p>
            <a:pPr lvl="1"/>
            <a:r>
              <a:rPr lang="en-US" sz="1200" dirty="0" smtClean="0">
                <a:solidFill>
                  <a:prstClr val="black">
                    <a:lumMod val="75000"/>
                    <a:lumOff val="25000"/>
                  </a:prstClr>
                </a:solidFill>
              </a:rPr>
              <a:t>A homeowner was driving a bobcat on their property, not realizing the gas line was located at a shallow depth because of the grade on the property; The gas line was damaged when the tracks dug into the muddy surface</a:t>
            </a:r>
          </a:p>
          <a:p>
            <a:pPr lvl="1"/>
            <a:r>
              <a:rPr lang="en-US" sz="1200" dirty="0" smtClean="0">
                <a:solidFill>
                  <a:prstClr val="black">
                    <a:lumMod val="75000"/>
                    <a:lumOff val="25000"/>
                  </a:prstClr>
                </a:solidFill>
              </a:rPr>
              <a:t>Someone resting a shovel in the ground outside of the marked area</a:t>
            </a:r>
            <a:endParaRPr lang="en-US" sz="1200" dirty="0"/>
          </a:p>
        </p:txBody>
      </p:sp>
      <p:sp>
        <p:nvSpPr>
          <p:cNvPr id="7" name="Slide Number Placeholder 6"/>
          <p:cNvSpPr>
            <a:spLocks noGrp="1"/>
          </p:cNvSpPr>
          <p:nvPr>
            <p:ph type="sldNum" sz="quarter" idx="12"/>
          </p:nvPr>
        </p:nvSpPr>
        <p:spPr/>
        <p:txBody>
          <a:bodyPr/>
          <a:lstStyle/>
          <a:p>
            <a:fld id="{D642C4DC-0AC9-4B82-AE81-EBA400E5AF44}" type="slidenum">
              <a:rPr lang="en-US" smtClean="0"/>
              <a:t>33</a:t>
            </a:fld>
            <a:endParaRPr lang="en-US"/>
          </a:p>
        </p:txBody>
      </p:sp>
    </p:spTree>
    <p:extLst>
      <p:ext uri="{BB962C8B-B14F-4D97-AF65-F5344CB8AC3E}">
        <p14:creationId xmlns:p14="http://schemas.microsoft.com/office/powerpoint/2010/main" val="41590760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Participant Suggestions </a:t>
            </a:r>
            <a:r>
              <a:rPr lang="en-US" sz="2400" dirty="0" smtClean="0"/>
              <a:t>to </a:t>
            </a:r>
            <a:r>
              <a:rPr lang="en-US" sz="2400" dirty="0"/>
              <a:t>Overcome Barriers</a:t>
            </a:r>
          </a:p>
        </p:txBody>
      </p:sp>
      <p:sp>
        <p:nvSpPr>
          <p:cNvPr id="4" name="Slide Number Placeholder 3"/>
          <p:cNvSpPr>
            <a:spLocks noGrp="1"/>
          </p:cNvSpPr>
          <p:nvPr>
            <p:ph type="sldNum" sz="quarter" idx="12"/>
          </p:nvPr>
        </p:nvSpPr>
        <p:spPr/>
        <p:txBody>
          <a:bodyPr/>
          <a:lstStyle/>
          <a:p>
            <a:fld id="{D642C4DC-0AC9-4B82-AE81-EBA400E5AF44}" type="slidenum">
              <a:rPr lang="en-US" smtClean="0"/>
              <a:t>34</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50381604"/>
              </p:ext>
            </p:extLst>
          </p:nvPr>
        </p:nvGraphicFramePr>
        <p:xfrm>
          <a:off x="457200" y="1066800"/>
          <a:ext cx="85344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76200" y="1375350"/>
            <a:ext cx="1447800" cy="4339650"/>
          </a:xfrm>
          <a:prstGeom prst="rect">
            <a:avLst/>
          </a:prstGeom>
        </p:spPr>
        <p:txBody>
          <a:bodyPr wrap="square">
            <a:spAutoFit/>
          </a:bodyPr>
          <a:lstStyle/>
          <a:p>
            <a:r>
              <a:rPr lang="en-US" sz="1200" b="1" dirty="0"/>
              <a:t>Potential Operational Improvements</a:t>
            </a:r>
          </a:p>
          <a:p>
            <a:endParaRPr lang="en-US" sz="1200" b="1" dirty="0" smtClean="0"/>
          </a:p>
          <a:p>
            <a:endParaRPr lang="en-US" sz="1200" b="1" dirty="0" smtClean="0"/>
          </a:p>
          <a:p>
            <a:endParaRPr lang="en-US" sz="1200" b="1" dirty="0" smtClean="0"/>
          </a:p>
          <a:p>
            <a:endParaRPr lang="en-US" sz="1200" b="1" dirty="0" smtClean="0"/>
          </a:p>
          <a:p>
            <a:endParaRPr lang="en-US" sz="1200" b="1" dirty="0"/>
          </a:p>
          <a:p>
            <a:endParaRPr lang="en-US" sz="1200" b="1" dirty="0" smtClean="0"/>
          </a:p>
          <a:p>
            <a:r>
              <a:rPr lang="en-US" sz="1200" b="1" dirty="0" smtClean="0"/>
              <a:t>Important </a:t>
            </a:r>
            <a:r>
              <a:rPr lang="en-US" sz="1200" b="1" dirty="0"/>
              <a:t>Messages </a:t>
            </a:r>
            <a:r>
              <a:rPr lang="en-US" sz="1200" b="1" dirty="0" smtClean="0"/>
              <a:t>to </a:t>
            </a:r>
            <a:r>
              <a:rPr lang="en-US" sz="1200" b="1" dirty="0"/>
              <a:t>Communicate</a:t>
            </a:r>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a:p>
          <a:p>
            <a:endParaRPr lang="en-US" sz="1200" dirty="0" smtClean="0"/>
          </a:p>
          <a:p>
            <a:endParaRPr lang="en-US" sz="1200" dirty="0"/>
          </a:p>
          <a:p>
            <a:r>
              <a:rPr lang="en-US" sz="1200" b="1" dirty="0" smtClean="0"/>
              <a:t>Ideal </a:t>
            </a:r>
            <a:r>
              <a:rPr lang="en-US" sz="1200" b="1" dirty="0"/>
              <a:t>Vehicles for </a:t>
            </a:r>
            <a:r>
              <a:rPr lang="en-US" sz="1200" b="1" dirty="0" smtClean="0"/>
              <a:t>Messaging Communication</a:t>
            </a:r>
            <a:endParaRPr lang="en-US" sz="1200" b="1" dirty="0"/>
          </a:p>
        </p:txBody>
      </p:sp>
      <p:sp>
        <p:nvSpPr>
          <p:cNvPr id="9" name="TextBox 8"/>
          <p:cNvSpPr txBox="1"/>
          <p:nvPr/>
        </p:nvSpPr>
        <p:spPr>
          <a:xfrm>
            <a:off x="1981200" y="990600"/>
            <a:ext cx="1905000" cy="369332"/>
          </a:xfrm>
          <a:prstGeom prst="rect">
            <a:avLst/>
          </a:prstGeom>
          <a:noFill/>
        </p:spPr>
        <p:txBody>
          <a:bodyPr wrap="square" rtlCol="0">
            <a:spAutoFit/>
          </a:bodyPr>
          <a:lstStyle/>
          <a:p>
            <a:r>
              <a:rPr lang="en-US" b="1" dirty="0" smtClean="0">
                <a:solidFill>
                  <a:schemeClr val="accent5"/>
                </a:solidFill>
              </a:rPr>
              <a:t>Excavators</a:t>
            </a:r>
            <a:endParaRPr lang="en-US" b="1" dirty="0">
              <a:solidFill>
                <a:schemeClr val="accent5"/>
              </a:solidFill>
            </a:endParaRPr>
          </a:p>
        </p:txBody>
      </p:sp>
      <p:sp>
        <p:nvSpPr>
          <p:cNvPr id="10" name="TextBox 9"/>
          <p:cNvSpPr txBox="1"/>
          <p:nvPr/>
        </p:nvSpPr>
        <p:spPr>
          <a:xfrm>
            <a:off x="6705600" y="990600"/>
            <a:ext cx="1905000" cy="369332"/>
          </a:xfrm>
          <a:prstGeom prst="rect">
            <a:avLst/>
          </a:prstGeom>
          <a:noFill/>
        </p:spPr>
        <p:txBody>
          <a:bodyPr wrap="square" rtlCol="0">
            <a:spAutoFit/>
          </a:bodyPr>
          <a:lstStyle/>
          <a:p>
            <a:pPr algn="r"/>
            <a:r>
              <a:rPr lang="en-US" b="1" dirty="0" smtClean="0">
                <a:solidFill>
                  <a:schemeClr val="accent2"/>
                </a:solidFill>
              </a:rPr>
              <a:t>Homeowners</a:t>
            </a:r>
            <a:endParaRPr lang="en-US" b="1" dirty="0">
              <a:solidFill>
                <a:schemeClr val="accent2"/>
              </a:solidFill>
            </a:endParaRPr>
          </a:p>
        </p:txBody>
      </p:sp>
      <p:sp>
        <p:nvSpPr>
          <p:cNvPr id="11" name="TextBox 10"/>
          <p:cNvSpPr txBox="1"/>
          <p:nvPr/>
        </p:nvSpPr>
        <p:spPr>
          <a:xfrm>
            <a:off x="4152900" y="990600"/>
            <a:ext cx="1905000" cy="369332"/>
          </a:xfrm>
          <a:prstGeom prst="rect">
            <a:avLst/>
          </a:prstGeom>
          <a:noFill/>
        </p:spPr>
        <p:txBody>
          <a:bodyPr wrap="square" rtlCol="0">
            <a:spAutoFit/>
          </a:bodyPr>
          <a:lstStyle/>
          <a:p>
            <a:pPr algn="ctr"/>
            <a:r>
              <a:rPr lang="en-US" b="1" dirty="0" smtClean="0"/>
              <a:t>Both</a:t>
            </a:r>
            <a:endParaRPr lang="en-US" b="1" dirty="0"/>
          </a:p>
        </p:txBody>
      </p:sp>
      <p:sp>
        <p:nvSpPr>
          <p:cNvPr id="12" name="TextBox 11"/>
          <p:cNvSpPr txBox="1"/>
          <p:nvPr/>
        </p:nvSpPr>
        <p:spPr>
          <a:xfrm>
            <a:off x="4038599" y="3128159"/>
            <a:ext cx="2438400" cy="1954381"/>
          </a:xfrm>
          <a:prstGeom prst="rect">
            <a:avLst/>
          </a:prstGeom>
          <a:noFill/>
        </p:spPr>
        <p:txBody>
          <a:bodyPr wrap="square" rtlCol="0">
            <a:spAutoFit/>
          </a:bodyPr>
          <a:lstStyle/>
          <a:p>
            <a:pPr marL="171450" indent="-171450">
              <a:buFont typeface="Arial" panose="020B0604020202020204" pitchFamily="34" charset="0"/>
              <a:buChar char="•"/>
            </a:pPr>
            <a:r>
              <a:rPr lang="en-US" sz="1100" dirty="0" smtClean="0"/>
              <a:t>It hurts the pocketbook (the 5 minute free call can save you from expensive bills or a fine)</a:t>
            </a:r>
          </a:p>
          <a:p>
            <a:pPr marL="171450" indent="-171450">
              <a:buFont typeface="Arial" panose="020B0604020202020204" pitchFamily="34" charset="0"/>
              <a:buChar char="•"/>
            </a:pPr>
            <a:r>
              <a:rPr lang="en-US" sz="1100" dirty="0" smtClean="0"/>
              <a:t>It is dangerous and can kill you</a:t>
            </a:r>
          </a:p>
          <a:p>
            <a:pPr marL="171450" indent="-171450">
              <a:buFont typeface="Arial" panose="020B0604020202020204" pitchFamily="34" charset="0"/>
              <a:buChar char="•"/>
            </a:pPr>
            <a:r>
              <a:rPr lang="en-US" sz="1100" dirty="0"/>
              <a:t>Explicitly define what it means to dig (including examples</a:t>
            </a:r>
            <a:r>
              <a:rPr lang="en-US" sz="1100" dirty="0" smtClean="0"/>
              <a:t>)</a:t>
            </a:r>
          </a:p>
          <a:p>
            <a:pPr marL="171450" indent="-171450">
              <a:buFont typeface="Arial" panose="020B0604020202020204" pitchFamily="34" charset="0"/>
              <a:buChar char="•"/>
            </a:pPr>
            <a:r>
              <a:rPr lang="en-US" sz="1100" dirty="0" smtClean="0"/>
              <a:t>It is embarrassing – “do not be an idiot,” “do not be stupid”</a:t>
            </a:r>
          </a:p>
          <a:p>
            <a:pPr marL="171450" indent="-171450">
              <a:buFont typeface="Arial" panose="020B0604020202020204" pitchFamily="34" charset="0"/>
              <a:buChar char="•"/>
            </a:pPr>
            <a:r>
              <a:rPr lang="en-US" sz="1100" dirty="0" smtClean="0"/>
              <a:t>Avoid the honest mistake – give testimonials and statistics like costs, damages, residual effects</a:t>
            </a:r>
          </a:p>
        </p:txBody>
      </p:sp>
      <p:sp>
        <p:nvSpPr>
          <p:cNvPr id="13" name="TextBox 12"/>
          <p:cNvSpPr txBox="1"/>
          <p:nvPr/>
        </p:nvSpPr>
        <p:spPr>
          <a:xfrm>
            <a:off x="1466044" y="1359932"/>
            <a:ext cx="2572555" cy="1785104"/>
          </a:xfrm>
          <a:prstGeom prst="rect">
            <a:avLst/>
          </a:prstGeom>
          <a:noFill/>
        </p:spPr>
        <p:txBody>
          <a:bodyPr wrap="square" rtlCol="0">
            <a:spAutoFit/>
          </a:bodyPr>
          <a:lstStyle/>
          <a:p>
            <a:pPr marL="171450" indent="-171450">
              <a:buFont typeface="Arial" panose="020B0604020202020204" pitchFamily="34" charset="0"/>
              <a:buChar char="•"/>
            </a:pPr>
            <a:r>
              <a:rPr lang="en-US" sz="1100" dirty="0" smtClean="0"/>
              <a:t>Create a mobile app to reduce job site miscommunications (use GPS to identify job site)</a:t>
            </a:r>
          </a:p>
          <a:p>
            <a:pPr marL="171450" indent="-171450">
              <a:buFont typeface="Arial" panose="020B0604020202020204" pitchFamily="34" charset="0"/>
              <a:buChar char="•"/>
            </a:pPr>
            <a:r>
              <a:rPr lang="en-US" sz="1100" dirty="0" smtClean="0"/>
              <a:t>Have a locator on site when workers are present to answer questions or provide their contact information for follow-up questions</a:t>
            </a:r>
          </a:p>
          <a:p>
            <a:pPr marL="171450" indent="-171450">
              <a:buFont typeface="Arial" panose="020B0604020202020204" pitchFamily="34" charset="0"/>
              <a:buChar char="•"/>
            </a:pPr>
            <a:r>
              <a:rPr lang="en-US" sz="1100" dirty="0" smtClean="0"/>
              <a:t>Require a certification/class to be an excavator</a:t>
            </a:r>
            <a:endParaRPr lang="en-US" sz="1100" dirty="0"/>
          </a:p>
          <a:p>
            <a:pPr marL="171450" indent="-171450">
              <a:buFont typeface="Arial" panose="020B0604020202020204" pitchFamily="34" charset="0"/>
              <a:buChar char="•"/>
            </a:pPr>
            <a:endParaRPr lang="en-US" sz="1100" dirty="0"/>
          </a:p>
        </p:txBody>
      </p:sp>
      <p:sp>
        <p:nvSpPr>
          <p:cNvPr id="14" name="TextBox 13"/>
          <p:cNvSpPr txBox="1"/>
          <p:nvPr/>
        </p:nvSpPr>
        <p:spPr>
          <a:xfrm>
            <a:off x="6400800" y="3128159"/>
            <a:ext cx="2514600" cy="2123658"/>
          </a:xfrm>
          <a:prstGeom prst="rect">
            <a:avLst/>
          </a:prstGeom>
          <a:noFill/>
        </p:spPr>
        <p:txBody>
          <a:bodyPr wrap="square" rtlCol="0">
            <a:spAutoFit/>
          </a:bodyPr>
          <a:lstStyle/>
          <a:p>
            <a:pPr marL="171450" indent="-171450">
              <a:buFont typeface="Arial" panose="020B0604020202020204" pitchFamily="34" charset="0"/>
              <a:buChar char="•"/>
            </a:pPr>
            <a:r>
              <a:rPr lang="en-US" sz="1100" dirty="0" smtClean="0"/>
              <a:t>It is the law</a:t>
            </a:r>
          </a:p>
          <a:p>
            <a:pPr marL="171450" indent="-171450">
              <a:buFont typeface="Arial" panose="020B0604020202020204" pitchFamily="34" charset="0"/>
              <a:buChar char="•"/>
            </a:pPr>
            <a:r>
              <a:rPr lang="en-US" sz="1100" dirty="0" smtClean="0"/>
              <a:t>It is free to call 811</a:t>
            </a:r>
          </a:p>
          <a:p>
            <a:pPr marL="171450" indent="-171450">
              <a:buFont typeface="Arial" panose="020B0604020202020204" pitchFamily="34" charset="0"/>
              <a:buChar char="•"/>
            </a:pPr>
            <a:r>
              <a:rPr lang="en-US" sz="1100" dirty="0"/>
              <a:t>H</a:t>
            </a:r>
            <a:r>
              <a:rPr lang="en-US" sz="1100" dirty="0" smtClean="0"/>
              <a:t>omeowners need to call too – not just excavators working on large scale projects (including “skimming” the surface)</a:t>
            </a:r>
          </a:p>
          <a:p>
            <a:pPr marL="171450" indent="-171450">
              <a:buFont typeface="Arial" panose="020B0604020202020204" pitchFamily="34" charset="0"/>
              <a:buChar char="•"/>
            </a:pPr>
            <a:r>
              <a:rPr lang="en-US" sz="1100" dirty="0" smtClean="0"/>
              <a:t>Do not assume you know – locate every time</a:t>
            </a:r>
          </a:p>
          <a:p>
            <a:pPr marL="171450" indent="-171450">
              <a:buFont typeface="Arial" panose="020B0604020202020204" pitchFamily="34" charset="0"/>
              <a:buChar char="•"/>
            </a:pPr>
            <a:r>
              <a:rPr lang="en-US" sz="1100" dirty="0" smtClean="0"/>
              <a:t>“It’s crazy not to call”; not calling is “asking for problems”</a:t>
            </a:r>
          </a:p>
          <a:p>
            <a:pPr marL="171450" indent="-171450">
              <a:buFont typeface="Arial" panose="020B0604020202020204" pitchFamily="34" charset="0"/>
              <a:buChar char="•"/>
            </a:pPr>
            <a:r>
              <a:rPr lang="en-US" sz="1100" dirty="0" smtClean="0"/>
              <a:t>“I’m lucky it only cost me money”</a:t>
            </a:r>
            <a:endParaRPr lang="en-US" sz="1100" dirty="0"/>
          </a:p>
          <a:p>
            <a:pPr marL="171450" indent="-171450">
              <a:buFont typeface="Arial" panose="020B0604020202020204" pitchFamily="34" charset="0"/>
              <a:buChar char="•"/>
            </a:pPr>
            <a:endParaRPr lang="en-US" sz="1100" dirty="0"/>
          </a:p>
        </p:txBody>
      </p:sp>
      <p:sp>
        <p:nvSpPr>
          <p:cNvPr id="15" name="TextBox 14"/>
          <p:cNvSpPr txBox="1"/>
          <p:nvPr/>
        </p:nvSpPr>
        <p:spPr>
          <a:xfrm>
            <a:off x="4038600" y="1359932"/>
            <a:ext cx="2514600" cy="1446550"/>
          </a:xfrm>
          <a:prstGeom prst="rect">
            <a:avLst/>
          </a:prstGeom>
          <a:noFill/>
        </p:spPr>
        <p:txBody>
          <a:bodyPr wrap="square" rtlCol="0">
            <a:spAutoFit/>
          </a:bodyPr>
          <a:lstStyle/>
          <a:p>
            <a:pPr marL="171450" indent="-171450">
              <a:buFont typeface="Arial" panose="020B0604020202020204" pitchFamily="34" charset="0"/>
              <a:buChar char="•"/>
            </a:pPr>
            <a:r>
              <a:rPr lang="en-US" sz="1100" dirty="0" smtClean="0"/>
              <a:t>Make the 811 online system more user-friendly</a:t>
            </a:r>
          </a:p>
          <a:p>
            <a:pPr marL="171450" indent="-171450">
              <a:buFont typeface="Arial" panose="020B0604020202020204" pitchFamily="34" charset="0"/>
              <a:buChar char="•"/>
            </a:pPr>
            <a:r>
              <a:rPr lang="en-US" sz="1100" dirty="0" smtClean="0"/>
              <a:t>Provide a </a:t>
            </a:r>
            <a:r>
              <a:rPr lang="en-US" sz="1100" dirty="0"/>
              <a:t>physical marker or reminder of buried </a:t>
            </a:r>
            <a:r>
              <a:rPr lang="en-US" sz="1100" dirty="0" smtClean="0"/>
              <a:t>utilities (e.g., warning sign); some understanding of the depth </a:t>
            </a:r>
            <a:r>
              <a:rPr lang="en-US" sz="1100" dirty="0"/>
              <a:t>of </a:t>
            </a:r>
            <a:r>
              <a:rPr lang="en-US" sz="1100" dirty="0" smtClean="0"/>
              <a:t>utilities would be helpful</a:t>
            </a:r>
            <a:endParaRPr lang="en-US" sz="1100" dirty="0"/>
          </a:p>
          <a:p>
            <a:pPr marL="171450" indent="-171450">
              <a:buFont typeface="Arial" panose="020B0604020202020204" pitchFamily="34" charset="0"/>
              <a:buChar char="•"/>
            </a:pPr>
            <a:endParaRPr lang="en-US" sz="1100" dirty="0"/>
          </a:p>
        </p:txBody>
      </p:sp>
      <p:sp>
        <p:nvSpPr>
          <p:cNvPr id="16" name="TextBox 15"/>
          <p:cNvSpPr txBox="1"/>
          <p:nvPr/>
        </p:nvSpPr>
        <p:spPr>
          <a:xfrm>
            <a:off x="1466045" y="3057942"/>
            <a:ext cx="2628900" cy="2123658"/>
          </a:xfrm>
          <a:prstGeom prst="rect">
            <a:avLst/>
          </a:prstGeom>
          <a:noFill/>
        </p:spPr>
        <p:txBody>
          <a:bodyPr wrap="square" rtlCol="0">
            <a:spAutoFit/>
          </a:bodyPr>
          <a:lstStyle/>
          <a:p>
            <a:pPr marL="171450" indent="-171450">
              <a:buFont typeface="Arial" panose="020B0604020202020204" pitchFamily="34" charset="0"/>
              <a:buChar char="•"/>
            </a:pPr>
            <a:r>
              <a:rPr lang="en-US" sz="1100" dirty="0" smtClean="0"/>
              <a:t>Calling helps you do your job and not calling could be putting your company and personal safety at risk (bankruptcy, injury)</a:t>
            </a:r>
          </a:p>
          <a:p>
            <a:pPr marL="171450" indent="-171450">
              <a:buFont typeface="Arial" panose="020B0604020202020204" pitchFamily="34" charset="0"/>
              <a:buChar char="•"/>
            </a:pPr>
            <a:r>
              <a:rPr lang="en-US" sz="1100" dirty="0" smtClean="0"/>
              <a:t>It hurts your reputation</a:t>
            </a:r>
          </a:p>
          <a:p>
            <a:pPr marL="171450" indent="-171450">
              <a:buFont typeface="Arial" panose="020B0604020202020204" pitchFamily="34" charset="0"/>
              <a:buChar char="•"/>
            </a:pPr>
            <a:r>
              <a:rPr lang="en-US" sz="1100" dirty="0" smtClean="0"/>
              <a:t>Changes in laws or regulations (e.g., do not plug the gas line)</a:t>
            </a:r>
          </a:p>
          <a:p>
            <a:pPr marL="171450" indent="-171450">
              <a:buFont typeface="Arial" panose="020B0604020202020204" pitchFamily="34" charset="0"/>
              <a:buChar char="•"/>
            </a:pPr>
            <a:r>
              <a:rPr lang="en-US" sz="1100" dirty="0"/>
              <a:t>There may be a domino effect </a:t>
            </a:r>
            <a:r>
              <a:rPr lang="en-US" sz="1100" dirty="0" smtClean="0"/>
              <a:t>with hidden costs </a:t>
            </a:r>
            <a:r>
              <a:rPr lang="en-US" sz="1100" dirty="0"/>
              <a:t>and damages (could hit a main and </a:t>
            </a:r>
            <a:r>
              <a:rPr lang="en-US" sz="1100" dirty="0" smtClean="0"/>
              <a:t>shut down a city, </a:t>
            </a:r>
            <a:r>
              <a:rPr lang="en-US" sz="1100" dirty="0"/>
              <a:t>sending people home from work</a:t>
            </a:r>
            <a:r>
              <a:rPr lang="en-US" sz="1100" dirty="0" smtClean="0"/>
              <a:t>)</a:t>
            </a:r>
            <a:endParaRPr lang="en-US" sz="1100" dirty="0"/>
          </a:p>
          <a:p>
            <a:pPr marL="171450" indent="-171450">
              <a:buFont typeface="Arial" panose="020B0604020202020204" pitchFamily="34" charset="0"/>
              <a:buChar char="•"/>
            </a:pPr>
            <a:endParaRPr lang="en-US" sz="1100" dirty="0"/>
          </a:p>
        </p:txBody>
      </p:sp>
      <p:sp>
        <p:nvSpPr>
          <p:cNvPr id="17" name="TextBox 16"/>
          <p:cNvSpPr txBox="1"/>
          <p:nvPr/>
        </p:nvSpPr>
        <p:spPr>
          <a:xfrm>
            <a:off x="1466044" y="5123527"/>
            <a:ext cx="2628900" cy="1277273"/>
          </a:xfrm>
          <a:prstGeom prst="rect">
            <a:avLst/>
          </a:prstGeom>
          <a:noFill/>
        </p:spPr>
        <p:txBody>
          <a:bodyPr wrap="square" rtlCol="0">
            <a:spAutoFit/>
          </a:bodyPr>
          <a:lstStyle/>
          <a:p>
            <a:pPr marL="171450" indent="-171450">
              <a:buFont typeface="Arial" panose="020B0604020202020204" pitchFamily="34" charset="0"/>
              <a:buChar char="•"/>
            </a:pPr>
            <a:r>
              <a:rPr lang="en-US" sz="1100" dirty="0" smtClean="0"/>
              <a:t>Collect e-mails and acquire lists from trade companies and associations</a:t>
            </a:r>
          </a:p>
          <a:p>
            <a:pPr marL="171450" indent="-171450">
              <a:buFont typeface="Arial" panose="020B0604020202020204" pitchFamily="34" charset="0"/>
              <a:buChar char="•"/>
            </a:pPr>
            <a:r>
              <a:rPr lang="en-US" sz="1100" dirty="0" smtClean="0"/>
              <a:t>Make phone calls and send e-mails</a:t>
            </a:r>
          </a:p>
          <a:p>
            <a:pPr marL="171450" indent="-171450">
              <a:buFont typeface="Arial" panose="020B0604020202020204" pitchFamily="34" charset="0"/>
              <a:buChar char="•"/>
            </a:pPr>
            <a:r>
              <a:rPr lang="en-US" sz="1100" dirty="0" smtClean="0"/>
              <a:t>Place reminders at equipment rentals and on machinery (stickers)</a:t>
            </a:r>
          </a:p>
          <a:p>
            <a:pPr marL="171450" indent="-171450">
              <a:buFont typeface="Arial" panose="020B0604020202020204" pitchFamily="34" charset="0"/>
              <a:buChar char="•"/>
            </a:pPr>
            <a:r>
              <a:rPr lang="en-US" sz="1100" dirty="0" smtClean="0"/>
              <a:t>Text messages or Facebook for  “younger guys”</a:t>
            </a:r>
            <a:endParaRPr lang="en-US" sz="1100" dirty="0"/>
          </a:p>
        </p:txBody>
      </p:sp>
      <p:sp>
        <p:nvSpPr>
          <p:cNvPr id="18" name="TextBox 17"/>
          <p:cNvSpPr txBox="1"/>
          <p:nvPr/>
        </p:nvSpPr>
        <p:spPr>
          <a:xfrm>
            <a:off x="4038600" y="5125673"/>
            <a:ext cx="2362200" cy="769441"/>
          </a:xfrm>
          <a:prstGeom prst="rect">
            <a:avLst/>
          </a:prstGeom>
          <a:noFill/>
        </p:spPr>
        <p:txBody>
          <a:bodyPr wrap="square" rtlCol="0">
            <a:spAutoFit/>
          </a:bodyPr>
          <a:lstStyle/>
          <a:p>
            <a:pPr marL="171450" indent="-171450">
              <a:buFont typeface="Arial" panose="020B0604020202020204" pitchFamily="34" charset="0"/>
              <a:buChar char="•"/>
            </a:pPr>
            <a:r>
              <a:rPr lang="en-US" sz="1100" dirty="0" smtClean="0"/>
              <a:t>Any and all places – there is no bad idea to get the word out</a:t>
            </a:r>
          </a:p>
          <a:p>
            <a:pPr marL="171450" indent="-171450">
              <a:buFont typeface="Arial" panose="020B0604020202020204" pitchFamily="34" charset="0"/>
              <a:buChar char="•"/>
            </a:pPr>
            <a:r>
              <a:rPr lang="en-US" sz="1100" dirty="0" smtClean="0"/>
              <a:t>Radio, TV, highway signs (billboards)</a:t>
            </a:r>
          </a:p>
        </p:txBody>
      </p:sp>
      <p:sp>
        <p:nvSpPr>
          <p:cNvPr id="19" name="TextBox 18"/>
          <p:cNvSpPr txBox="1"/>
          <p:nvPr/>
        </p:nvSpPr>
        <p:spPr>
          <a:xfrm>
            <a:off x="6400800" y="5123527"/>
            <a:ext cx="2514600" cy="769441"/>
          </a:xfrm>
          <a:prstGeom prst="rect">
            <a:avLst/>
          </a:prstGeom>
          <a:noFill/>
        </p:spPr>
        <p:txBody>
          <a:bodyPr wrap="square" rtlCol="0">
            <a:spAutoFit/>
          </a:bodyPr>
          <a:lstStyle/>
          <a:p>
            <a:pPr marL="171450" indent="-171450">
              <a:buFont typeface="Arial" panose="020B0604020202020204" pitchFamily="34" charset="0"/>
              <a:buChar char="•"/>
            </a:pPr>
            <a:r>
              <a:rPr lang="en-US" sz="1100" dirty="0" smtClean="0"/>
              <a:t>Insert or bulletin included in the utility bill; reminders for people using online billing</a:t>
            </a:r>
          </a:p>
          <a:p>
            <a:pPr marL="171450" indent="-171450">
              <a:buFont typeface="Arial" panose="020B0604020202020204" pitchFamily="34" charset="0"/>
              <a:buChar char="•"/>
            </a:pPr>
            <a:r>
              <a:rPr lang="en-US" sz="1100" dirty="0" smtClean="0"/>
              <a:t>Letters, post cards, e-mails</a:t>
            </a:r>
          </a:p>
        </p:txBody>
      </p:sp>
      <p:sp>
        <p:nvSpPr>
          <p:cNvPr id="20" name="TextBox 19"/>
          <p:cNvSpPr txBox="1"/>
          <p:nvPr/>
        </p:nvSpPr>
        <p:spPr>
          <a:xfrm>
            <a:off x="6400800" y="1359931"/>
            <a:ext cx="2590800" cy="1615827"/>
          </a:xfrm>
          <a:prstGeom prst="rect">
            <a:avLst/>
          </a:prstGeom>
          <a:noFill/>
        </p:spPr>
        <p:txBody>
          <a:bodyPr wrap="square" rtlCol="0">
            <a:spAutoFit/>
          </a:bodyPr>
          <a:lstStyle/>
          <a:p>
            <a:pPr marL="171450" indent="-171450">
              <a:buFont typeface="Arial" panose="020B0604020202020204" pitchFamily="34" charset="0"/>
              <a:buChar char="•"/>
            </a:pPr>
            <a:r>
              <a:rPr lang="en-US" sz="1100" dirty="0" smtClean="0"/>
              <a:t>Use more durable materials to make gas lines more resistant to puncture (metal instead of plastic) or cover the lines with a protective layer (Kevlar)</a:t>
            </a:r>
          </a:p>
          <a:p>
            <a:pPr marL="171450" indent="-171450">
              <a:buFont typeface="Arial" panose="020B0604020202020204" pitchFamily="34" charset="0"/>
              <a:buChar char="•"/>
            </a:pPr>
            <a:r>
              <a:rPr lang="en-US" sz="1100" dirty="0" smtClean="0"/>
              <a:t>Make sure homeowners with mains are fully aware where they are and the dangers of hitting them; inform people what is on their property</a:t>
            </a:r>
            <a:endParaRPr lang="en-US" sz="1100" dirty="0"/>
          </a:p>
        </p:txBody>
      </p:sp>
    </p:spTree>
    <p:extLst>
      <p:ext uri="{BB962C8B-B14F-4D97-AF65-F5344CB8AC3E}">
        <p14:creationId xmlns:p14="http://schemas.microsoft.com/office/powerpoint/2010/main" val="15398993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1400" dirty="0" smtClean="0"/>
              <a:t>Primary Contact</a:t>
            </a:r>
            <a:br>
              <a:rPr lang="en-US" sz="1400" dirty="0" smtClean="0"/>
            </a:br>
            <a:r>
              <a:rPr lang="en-US" sz="1400" dirty="0" smtClean="0"/>
              <a:t>Secondary Contacts</a:t>
            </a:r>
            <a:endParaRPr lang="en-US" sz="1400" dirty="0"/>
          </a:p>
        </p:txBody>
      </p:sp>
      <p:sp>
        <p:nvSpPr>
          <p:cNvPr id="6" name="Text Placeholder 5"/>
          <p:cNvSpPr>
            <a:spLocks noGrp="1"/>
          </p:cNvSpPr>
          <p:nvPr>
            <p:ph type="body" idx="1"/>
          </p:nvPr>
        </p:nvSpPr>
        <p:spPr/>
        <p:txBody>
          <a:bodyPr/>
          <a:lstStyle/>
          <a:p>
            <a:r>
              <a:rPr lang="en-US" dirty="0" smtClean="0"/>
              <a:t>Who Is Contacted after Gas Line Event</a:t>
            </a:r>
            <a:endParaRPr lang="en-US" dirty="0"/>
          </a:p>
        </p:txBody>
      </p:sp>
    </p:spTree>
    <p:extLst>
      <p:ext uri="{BB962C8B-B14F-4D97-AF65-F5344CB8AC3E}">
        <p14:creationId xmlns:p14="http://schemas.microsoft.com/office/powerpoint/2010/main" val="4304919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868362"/>
          </a:xfrm>
        </p:spPr>
        <p:txBody>
          <a:bodyPr>
            <a:normAutofit/>
          </a:bodyPr>
          <a:lstStyle/>
          <a:p>
            <a:r>
              <a:rPr lang="en-US" sz="2400" dirty="0" err="1" smtClean="0"/>
              <a:t>Vectren</a:t>
            </a:r>
            <a:r>
              <a:rPr lang="en-US" sz="2400" dirty="0" smtClean="0"/>
              <a:t> and 911 Are Typically </a:t>
            </a:r>
            <a:r>
              <a:rPr lang="en-US" sz="2400" dirty="0"/>
              <a:t>First Contacted After </a:t>
            </a:r>
            <a:r>
              <a:rPr lang="en-US" sz="2400" dirty="0" smtClean="0"/>
              <a:t>an Event</a:t>
            </a: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53911255"/>
              </p:ext>
            </p:extLst>
          </p:nvPr>
        </p:nvGraphicFramePr>
        <p:xfrm>
          <a:off x="1295400" y="1524000"/>
          <a:ext cx="6477000" cy="2854960"/>
        </p:xfrm>
        <a:graphic>
          <a:graphicData uri="http://schemas.openxmlformats.org/drawingml/2006/table">
            <a:tbl>
              <a:tblPr firstRow="1" bandRow="1">
                <a:tableStyleId>{7DF18680-E054-41AD-8BC1-D1AEF772440D}</a:tableStyleId>
              </a:tblPr>
              <a:tblGrid>
                <a:gridCol w="3771418"/>
                <a:gridCol w="1352791"/>
                <a:gridCol w="1352791"/>
              </a:tblGrid>
              <a:tr h="370840">
                <a:tc>
                  <a:txBody>
                    <a:bodyPr/>
                    <a:lstStyle/>
                    <a:p>
                      <a:pPr algn="ctr"/>
                      <a:r>
                        <a:rPr lang="en-US" sz="1200" dirty="0" smtClean="0"/>
                        <a:t>First Call</a:t>
                      </a:r>
                      <a:endParaRPr lang="en-US" sz="1200" dirty="0"/>
                    </a:p>
                  </a:txBody>
                  <a:tcPr anchor="ctr"/>
                </a:tc>
                <a:tc>
                  <a:txBody>
                    <a:bodyPr/>
                    <a:lstStyle/>
                    <a:p>
                      <a:pPr algn="ctr"/>
                      <a:r>
                        <a:rPr lang="en-US" sz="1200" dirty="0" smtClean="0"/>
                        <a:t>Excavators (N=17)</a:t>
                      </a:r>
                      <a:endParaRPr lang="en-US" sz="1200" dirty="0"/>
                    </a:p>
                  </a:txBody>
                  <a:tcPr anchor="ctr"/>
                </a:tc>
                <a:tc>
                  <a:txBody>
                    <a:bodyPr/>
                    <a:lstStyle/>
                    <a:p>
                      <a:pPr algn="ctr"/>
                      <a:r>
                        <a:rPr lang="en-US" sz="1200" dirty="0" smtClean="0"/>
                        <a:t>Homeowners (N=14)</a:t>
                      </a:r>
                      <a:endParaRPr lang="en-US" sz="1200" dirty="0"/>
                    </a:p>
                  </a:txBody>
                  <a:tcPr anchor="ctr"/>
                </a:tc>
              </a:tr>
              <a:tr h="370840">
                <a:tc>
                  <a:txBody>
                    <a:bodyPr/>
                    <a:lstStyle/>
                    <a:p>
                      <a:pPr algn="ctr"/>
                      <a:r>
                        <a:rPr lang="en-US" sz="1200" dirty="0" err="1" smtClean="0">
                          <a:solidFill>
                            <a:schemeClr val="tx1">
                              <a:lumMod val="75000"/>
                              <a:lumOff val="25000"/>
                            </a:schemeClr>
                          </a:solidFill>
                        </a:rPr>
                        <a:t>Vectren</a:t>
                      </a:r>
                      <a:r>
                        <a:rPr lang="en-US" sz="1200" dirty="0" smtClean="0">
                          <a:solidFill>
                            <a:schemeClr val="tx1">
                              <a:lumMod val="75000"/>
                              <a:lumOff val="25000"/>
                            </a:schemeClr>
                          </a:solidFill>
                        </a:rPr>
                        <a:t> </a:t>
                      </a:r>
                    </a:p>
                    <a:p>
                      <a:pPr algn="ctr"/>
                      <a:r>
                        <a:rPr lang="en-US" sz="1200" dirty="0" smtClean="0">
                          <a:solidFill>
                            <a:schemeClr val="tx1">
                              <a:lumMod val="75000"/>
                              <a:lumOff val="25000"/>
                            </a:schemeClr>
                          </a:solidFill>
                        </a:rPr>
                        <a:t>(Emergency</a:t>
                      </a:r>
                      <a:r>
                        <a:rPr lang="en-US" sz="1200" baseline="0" dirty="0" smtClean="0">
                          <a:solidFill>
                            <a:schemeClr val="tx1">
                              <a:lumMod val="75000"/>
                              <a:lumOff val="25000"/>
                            </a:schemeClr>
                          </a:solidFill>
                        </a:rPr>
                        <a:t> and nonemergency numbers)</a:t>
                      </a:r>
                      <a:endParaRPr lang="en-US" sz="1200" dirty="0">
                        <a:solidFill>
                          <a:schemeClr val="tx1">
                            <a:lumMod val="75000"/>
                            <a:lumOff val="25000"/>
                          </a:schemeClr>
                        </a:solidFill>
                      </a:endParaRPr>
                    </a:p>
                  </a:txBody>
                  <a:tcPr anchor="ctr"/>
                </a:tc>
                <a:tc>
                  <a:txBody>
                    <a:bodyPr/>
                    <a:lstStyle/>
                    <a:p>
                      <a:pPr algn="ctr"/>
                      <a:r>
                        <a:rPr lang="en-US" sz="1200" dirty="0" smtClean="0">
                          <a:solidFill>
                            <a:schemeClr val="tx1">
                              <a:lumMod val="75000"/>
                              <a:lumOff val="25000"/>
                            </a:schemeClr>
                          </a:solidFill>
                        </a:rPr>
                        <a:t>11</a:t>
                      </a:r>
                      <a:endParaRPr lang="en-US" sz="1200" dirty="0">
                        <a:solidFill>
                          <a:schemeClr val="tx1">
                            <a:lumMod val="75000"/>
                            <a:lumOff val="25000"/>
                          </a:schemeClr>
                        </a:solidFill>
                      </a:endParaRPr>
                    </a:p>
                  </a:txBody>
                  <a:tcPr anchor="ctr"/>
                </a:tc>
                <a:tc>
                  <a:txBody>
                    <a:bodyPr/>
                    <a:lstStyle/>
                    <a:p>
                      <a:pPr algn="ctr"/>
                      <a:r>
                        <a:rPr lang="en-US" sz="1200" dirty="0" smtClean="0">
                          <a:solidFill>
                            <a:schemeClr val="tx1">
                              <a:lumMod val="75000"/>
                              <a:lumOff val="25000"/>
                            </a:schemeClr>
                          </a:solidFill>
                        </a:rPr>
                        <a:t>7</a:t>
                      </a:r>
                      <a:endParaRPr lang="en-US" sz="1200" dirty="0">
                        <a:solidFill>
                          <a:schemeClr val="tx1">
                            <a:lumMod val="75000"/>
                            <a:lumOff val="25000"/>
                          </a:schemeClr>
                        </a:solidFill>
                      </a:endParaRPr>
                    </a:p>
                  </a:txBody>
                  <a:tcPr anchor="ctr"/>
                </a:tc>
              </a:tr>
              <a:tr h="370840">
                <a:tc>
                  <a:txBody>
                    <a:bodyPr/>
                    <a:lstStyle/>
                    <a:p>
                      <a:pPr algn="ctr"/>
                      <a:r>
                        <a:rPr lang="en-US" sz="1200" dirty="0" smtClean="0">
                          <a:solidFill>
                            <a:schemeClr val="tx1">
                              <a:lumMod val="75000"/>
                              <a:lumOff val="25000"/>
                            </a:schemeClr>
                          </a:solidFill>
                        </a:rPr>
                        <a:t>911</a:t>
                      </a:r>
                      <a:endParaRPr lang="en-US" sz="1200" dirty="0">
                        <a:solidFill>
                          <a:schemeClr val="tx1">
                            <a:lumMod val="75000"/>
                            <a:lumOff val="25000"/>
                          </a:schemeClr>
                        </a:solidFill>
                      </a:endParaRPr>
                    </a:p>
                  </a:txBody>
                  <a:tcPr anchor="ctr"/>
                </a:tc>
                <a:tc>
                  <a:txBody>
                    <a:bodyPr/>
                    <a:lstStyle/>
                    <a:p>
                      <a:pPr algn="ctr"/>
                      <a:r>
                        <a:rPr lang="en-US" sz="1200" dirty="0" smtClean="0">
                          <a:solidFill>
                            <a:schemeClr val="tx1">
                              <a:lumMod val="75000"/>
                              <a:lumOff val="25000"/>
                            </a:schemeClr>
                          </a:solidFill>
                        </a:rPr>
                        <a:t>4</a:t>
                      </a:r>
                      <a:endParaRPr lang="en-US" sz="1200" dirty="0">
                        <a:solidFill>
                          <a:schemeClr val="tx1">
                            <a:lumMod val="75000"/>
                            <a:lumOff val="25000"/>
                          </a:schemeClr>
                        </a:solidFill>
                      </a:endParaRPr>
                    </a:p>
                  </a:txBody>
                  <a:tcPr anchor="ctr"/>
                </a:tc>
                <a:tc>
                  <a:txBody>
                    <a:bodyPr/>
                    <a:lstStyle/>
                    <a:p>
                      <a:pPr algn="ctr"/>
                      <a:r>
                        <a:rPr lang="en-US" sz="1200" dirty="0" smtClean="0">
                          <a:solidFill>
                            <a:schemeClr val="tx1">
                              <a:lumMod val="75000"/>
                              <a:lumOff val="25000"/>
                            </a:schemeClr>
                          </a:solidFill>
                        </a:rPr>
                        <a:t>5</a:t>
                      </a:r>
                      <a:endParaRPr lang="en-US" sz="1200" dirty="0">
                        <a:solidFill>
                          <a:schemeClr val="tx1">
                            <a:lumMod val="75000"/>
                            <a:lumOff val="25000"/>
                          </a:schemeClr>
                        </a:solidFill>
                      </a:endParaRPr>
                    </a:p>
                  </a:txBody>
                  <a:tcPr anchor="ctr"/>
                </a:tc>
              </a:tr>
              <a:tr h="370840">
                <a:tc>
                  <a:txBody>
                    <a:bodyPr/>
                    <a:lstStyle/>
                    <a:p>
                      <a:pPr algn="ctr"/>
                      <a:r>
                        <a:rPr lang="en-US" sz="1200" dirty="0" smtClean="0">
                          <a:solidFill>
                            <a:schemeClr val="tx1">
                              <a:lumMod val="75000"/>
                              <a:lumOff val="25000"/>
                            </a:schemeClr>
                          </a:solidFill>
                        </a:rPr>
                        <a:t>The City</a:t>
                      </a:r>
                      <a:endParaRPr lang="en-US" sz="1200" dirty="0">
                        <a:solidFill>
                          <a:schemeClr val="tx1">
                            <a:lumMod val="75000"/>
                            <a:lumOff val="25000"/>
                          </a:schemeClr>
                        </a:solidFill>
                      </a:endParaRPr>
                    </a:p>
                  </a:txBody>
                  <a:tcPr anchor="ctr"/>
                </a:tc>
                <a:tc>
                  <a:txBody>
                    <a:bodyPr/>
                    <a:lstStyle/>
                    <a:p>
                      <a:pPr algn="ctr"/>
                      <a:r>
                        <a:rPr lang="en-US" sz="1200" dirty="0" smtClean="0">
                          <a:solidFill>
                            <a:schemeClr val="tx1">
                              <a:lumMod val="75000"/>
                              <a:lumOff val="25000"/>
                            </a:schemeClr>
                          </a:solidFill>
                        </a:rPr>
                        <a:t>1</a:t>
                      </a:r>
                      <a:endParaRPr lang="en-US" sz="1200" dirty="0">
                        <a:solidFill>
                          <a:schemeClr val="tx1">
                            <a:lumMod val="75000"/>
                            <a:lumOff val="25000"/>
                          </a:schemeClr>
                        </a:solidFill>
                      </a:endParaRPr>
                    </a:p>
                  </a:txBody>
                  <a:tcPr anchor="ctr"/>
                </a:tc>
                <a:tc>
                  <a:txBody>
                    <a:bodyPr/>
                    <a:lstStyle/>
                    <a:p>
                      <a:pPr algn="ctr"/>
                      <a:r>
                        <a:rPr lang="en-US" sz="1200" dirty="0" smtClean="0">
                          <a:solidFill>
                            <a:schemeClr val="tx1">
                              <a:lumMod val="75000"/>
                              <a:lumOff val="25000"/>
                            </a:schemeClr>
                          </a:solidFill>
                        </a:rPr>
                        <a:t>0</a:t>
                      </a:r>
                      <a:endParaRPr lang="en-US" sz="1200" dirty="0">
                        <a:solidFill>
                          <a:schemeClr val="tx1">
                            <a:lumMod val="75000"/>
                            <a:lumOff val="25000"/>
                          </a:schemeClr>
                        </a:solidFill>
                      </a:endParaRPr>
                    </a:p>
                  </a:txBody>
                  <a:tcPr anchor="ctr"/>
                </a:tc>
              </a:tr>
              <a:tr h="370840">
                <a:tc>
                  <a:txBody>
                    <a:bodyPr/>
                    <a:lstStyle/>
                    <a:p>
                      <a:pPr algn="ctr"/>
                      <a:r>
                        <a:rPr lang="en-US" sz="1200" dirty="0" smtClean="0">
                          <a:solidFill>
                            <a:schemeClr val="tx1">
                              <a:lumMod val="75000"/>
                              <a:lumOff val="25000"/>
                            </a:schemeClr>
                          </a:solidFill>
                        </a:rPr>
                        <a:t>Someone else in neighborhood</a:t>
                      </a:r>
                      <a:r>
                        <a:rPr lang="en-US" sz="1200" baseline="0" dirty="0" smtClean="0">
                          <a:solidFill>
                            <a:schemeClr val="tx1">
                              <a:lumMod val="75000"/>
                              <a:lumOff val="25000"/>
                            </a:schemeClr>
                          </a:solidFill>
                        </a:rPr>
                        <a:t> reported it – must have smelled the gas</a:t>
                      </a:r>
                      <a:endParaRPr lang="en-US" sz="1200" dirty="0">
                        <a:solidFill>
                          <a:schemeClr val="tx1">
                            <a:lumMod val="75000"/>
                            <a:lumOff val="25000"/>
                          </a:schemeClr>
                        </a:solidFill>
                      </a:endParaRPr>
                    </a:p>
                  </a:txBody>
                  <a:tcPr anchor="ctr"/>
                </a:tc>
                <a:tc>
                  <a:txBody>
                    <a:bodyPr/>
                    <a:lstStyle/>
                    <a:p>
                      <a:pPr algn="ctr"/>
                      <a:r>
                        <a:rPr lang="en-US" sz="1200" dirty="0" smtClean="0">
                          <a:solidFill>
                            <a:schemeClr val="tx1">
                              <a:lumMod val="75000"/>
                              <a:lumOff val="25000"/>
                            </a:schemeClr>
                          </a:solidFill>
                        </a:rPr>
                        <a:t>0</a:t>
                      </a:r>
                      <a:endParaRPr lang="en-US" sz="1200" dirty="0">
                        <a:solidFill>
                          <a:schemeClr val="tx1">
                            <a:lumMod val="75000"/>
                            <a:lumOff val="25000"/>
                          </a:schemeClr>
                        </a:solidFill>
                      </a:endParaRPr>
                    </a:p>
                  </a:txBody>
                  <a:tcPr anchor="ctr"/>
                </a:tc>
                <a:tc>
                  <a:txBody>
                    <a:bodyPr/>
                    <a:lstStyle/>
                    <a:p>
                      <a:pPr algn="ctr"/>
                      <a:r>
                        <a:rPr lang="en-US" sz="1200" dirty="0" smtClean="0">
                          <a:solidFill>
                            <a:schemeClr val="tx1">
                              <a:lumMod val="75000"/>
                              <a:lumOff val="25000"/>
                            </a:schemeClr>
                          </a:solidFill>
                        </a:rPr>
                        <a:t>1</a:t>
                      </a:r>
                      <a:endParaRPr lang="en-US" sz="1200" dirty="0">
                        <a:solidFill>
                          <a:schemeClr val="tx1">
                            <a:lumMod val="75000"/>
                            <a:lumOff val="25000"/>
                          </a:schemeClr>
                        </a:solidFill>
                      </a:endParaRPr>
                    </a:p>
                  </a:txBody>
                  <a:tcPr anchor="ctr"/>
                </a:tc>
              </a:tr>
              <a:tr h="370840">
                <a:tc>
                  <a:txBody>
                    <a:bodyPr/>
                    <a:lstStyle/>
                    <a:p>
                      <a:pPr algn="ctr"/>
                      <a:r>
                        <a:rPr lang="en-US" sz="1200" dirty="0" smtClean="0">
                          <a:solidFill>
                            <a:schemeClr val="tx1">
                              <a:lumMod val="75000"/>
                              <a:lumOff val="25000"/>
                            </a:schemeClr>
                          </a:solidFill>
                        </a:rPr>
                        <a:t>Don’t Know – sister</a:t>
                      </a:r>
                      <a:r>
                        <a:rPr lang="en-US" sz="1200" baseline="0" dirty="0" smtClean="0">
                          <a:solidFill>
                            <a:schemeClr val="tx1">
                              <a:lumMod val="75000"/>
                              <a:lumOff val="25000"/>
                            </a:schemeClr>
                          </a:solidFill>
                        </a:rPr>
                        <a:t> called, I stayed at site</a:t>
                      </a:r>
                      <a:endParaRPr lang="en-US" sz="1200" dirty="0">
                        <a:solidFill>
                          <a:schemeClr val="tx1">
                            <a:lumMod val="75000"/>
                            <a:lumOff val="25000"/>
                          </a:schemeClr>
                        </a:solidFill>
                      </a:endParaRPr>
                    </a:p>
                  </a:txBody>
                  <a:tcPr anchor="ctr"/>
                </a:tc>
                <a:tc>
                  <a:txBody>
                    <a:bodyPr/>
                    <a:lstStyle/>
                    <a:p>
                      <a:pPr algn="ctr"/>
                      <a:r>
                        <a:rPr lang="en-US" sz="1200" dirty="0" smtClean="0">
                          <a:solidFill>
                            <a:schemeClr val="tx1">
                              <a:lumMod val="75000"/>
                              <a:lumOff val="25000"/>
                            </a:schemeClr>
                          </a:solidFill>
                        </a:rPr>
                        <a:t>0</a:t>
                      </a:r>
                      <a:endParaRPr lang="en-US" sz="1200" dirty="0">
                        <a:solidFill>
                          <a:schemeClr val="tx1">
                            <a:lumMod val="75000"/>
                            <a:lumOff val="25000"/>
                          </a:schemeClr>
                        </a:solidFill>
                      </a:endParaRPr>
                    </a:p>
                  </a:txBody>
                  <a:tcPr anchor="ctr"/>
                </a:tc>
                <a:tc>
                  <a:txBody>
                    <a:bodyPr/>
                    <a:lstStyle/>
                    <a:p>
                      <a:pPr algn="ctr"/>
                      <a:r>
                        <a:rPr lang="en-US" sz="1200" dirty="0" smtClean="0">
                          <a:solidFill>
                            <a:schemeClr val="tx1">
                              <a:lumMod val="75000"/>
                              <a:lumOff val="25000"/>
                            </a:schemeClr>
                          </a:solidFill>
                        </a:rPr>
                        <a:t>1</a:t>
                      </a:r>
                      <a:endParaRPr lang="en-US" sz="1200" dirty="0">
                        <a:solidFill>
                          <a:schemeClr val="tx1">
                            <a:lumMod val="75000"/>
                            <a:lumOff val="25000"/>
                          </a:schemeClr>
                        </a:solidFill>
                      </a:endParaRPr>
                    </a:p>
                  </a:txBody>
                  <a:tcPr anchor="ctr"/>
                </a:tc>
              </a:tr>
              <a:tr h="370840">
                <a:tc>
                  <a:txBody>
                    <a:bodyPr/>
                    <a:lstStyle/>
                    <a:p>
                      <a:pPr algn="ctr"/>
                      <a:r>
                        <a:rPr lang="en-US" sz="1200" dirty="0" smtClean="0">
                          <a:solidFill>
                            <a:schemeClr val="tx1">
                              <a:lumMod val="75000"/>
                              <a:lumOff val="25000"/>
                            </a:schemeClr>
                          </a:solidFill>
                        </a:rPr>
                        <a:t>Didn’t know who to call – ultimately called </a:t>
                      </a:r>
                      <a:r>
                        <a:rPr lang="en-US" sz="1200" dirty="0" err="1" smtClean="0">
                          <a:solidFill>
                            <a:schemeClr val="tx1">
                              <a:lumMod val="75000"/>
                              <a:lumOff val="25000"/>
                            </a:schemeClr>
                          </a:solidFill>
                        </a:rPr>
                        <a:t>Vectren</a:t>
                      </a:r>
                      <a:endParaRPr lang="en-US" sz="1200" dirty="0">
                        <a:solidFill>
                          <a:schemeClr val="tx1">
                            <a:lumMod val="75000"/>
                            <a:lumOff val="25000"/>
                          </a:schemeClr>
                        </a:solidFill>
                      </a:endParaRPr>
                    </a:p>
                  </a:txBody>
                  <a:tcPr anchor="ctr"/>
                </a:tc>
                <a:tc>
                  <a:txBody>
                    <a:bodyPr/>
                    <a:lstStyle/>
                    <a:p>
                      <a:pPr algn="ctr"/>
                      <a:r>
                        <a:rPr lang="en-US" sz="1200" dirty="0" smtClean="0">
                          <a:solidFill>
                            <a:schemeClr val="tx1">
                              <a:lumMod val="75000"/>
                              <a:lumOff val="25000"/>
                            </a:schemeClr>
                          </a:solidFill>
                        </a:rPr>
                        <a:t>1</a:t>
                      </a:r>
                      <a:endParaRPr lang="en-US" sz="1200" dirty="0">
                        <a:solidFill>
                          <a:schemeClr val="tx1">
                            <a:lumMod val="75000"/>
                            <a:lumOff val="25000"/>
                          </a:schemeClr>
                        </a:solidFill>
                      </a:endParaRPr>
                    </a:p>
                  </a:txBody>
                  <a:tcPr anchor="ctr"/>
                </a:tc>
                <a:tc>
                  <a:txBody>
                    <a:bodyPr/>
                    <a:lstStyle/>
                    <a:p>
                      <a:pPr algn="ctr"/>
                      <a:r>
                        <a:rPr lang="en-US" sz="1200" dirty="0" smtClean="0">
                          <a:solidFill>
                            <a:schemeClr val="tx1">
                              <a:lumMod val="75000"/>
                              <a:lumOff val="25000"/>
                            </a:schemeClr>
                          </a:solidFill>
                        </a:rPr>
                        <a:t>0</a:t>
                      </a:r>
                      <a:endParaRPr lang="en-US" sz="1200" dirty="0">
                        <a:solidFill>
                          <a:schemeClr val="tx1">
                            <a:lumMod val="75000"/>
                            <a:lumOff val="25000"/>
                          </a:schemeClr>
                        </a:solidFill>
                      </a:endParaRPr>
                    </a:p>
                  </a:txBody>
                  <a:tcPr anchor="ctr"/>
                </a:tc>
              </a:tr>
            </a:tbl>
          </a:graphicData>
        </a:graphic>
      </p:graphicFrame>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36</a:t>
            </a:fld>
            <a:endParaRPr lang="en-US">
              <a:solidFill>
                <a:prstClr val="white"/>
              </a:solidFill>
            </a:endParaRPr>
          </a:p>
        </p:txBody>
      </p:sp>
      <p:sp>
        <p:nvSpPr>
          <p:cNvPr id="8" name="TextBox 7"/>
          <p:cNvSpPr txBox="1"/>
          <p:nvPr/>
        </p:nvSpPr>
        <p:spPr>
          <a:xfrm>
            <a:off x="990600" y="4648200"/>
            <a:ext cx="7391400" cy="1384995"/>
          </a:xfrm>
          <a:prstGeom prst="rect">
            <a:avLst/>
          </a:prstGeom>
          <a:noFill/>
        </p:spPr>
        <p:txBody>
          <a:bodyPr wrap="square" rtlCol="0">
            <a:spAutoFit/>
          </a:bodyPr>
          <a:lstStyle/>
          <a:p>
            <a:pPr marL="171450" indent="-171450">
              <a:buClr>
                <a:srgbClr val="4BACC6"/>
              </a:buClr>
              <a:buFont typeface="Arial" panose="020B0604020202020204" pitchFamily="34" charset="0"/>
              <a:buChar char="•"/>
            </a:pPr>
            <a:r>
              <a:rPr lang="en-US" sz="1200" dirty="0" smtClean="0">
                <a:solidFill>
                  <a:schemeClr val="tx1">
                    <a:lumMod val="75000"/>
                    <a:lumOff val="25000"/>
                  </a:schemeClr>
                </a:solidFill>
              </a:rPr>
              <a:t>Excavators typically called </a:t>
            </a:r>
            <a:r>
              <a:rPr lang="en-US" sz="1200" dirty="0" err="1" smtClean="0">
                <a:solidFill>
                  <a:schemeClr val="tx1">
                    <a:lumMod val="75000"/>
                    <a:lumOff val="25000"/>
                  </a:schemeClr>
                </a:solidFill>
              </a:rPr>
              <a:t>Vectren</a:t>
            </a:r>
            <a:r>
              <a:rPr lang="en-US" sz="1200" dirty="0" smtClean="0">
                <a:solidFill>
                  <a:schemeClr val="tx1">
                    <a:lumMod val="75000"/>
                    <a:lumOff val="25000"/>
                  </a:schemeClr>
                </a:solidFill>
              </a:rPr>
              <a:t> when they hit a service line. Depending on the situation, they called either the emergency or non emergency numbers. If the break is more severe (larger line or commercial job site), the contractor called 911. </a:t>
            </a:r>
          </a:p>
          <a:p>
            <a:pPr marL="171450" indent="-171450">
              <a:buClr>
                <a:srgbClr val="4BACC6"/>
              </a:buClr>
              <a:buFont typeface="Arial" panose="020B0604020202020204" pitchFamily="34" charset="0"/>
              <a:buChar char="•"/>
            </a:pPr>
            <a:r>
              <a:rPr lang="en-US" sz="1200" dirty="0" smtClean="0">
                <a:solidFill>
                  <a:schemeClr val="tx1">
                    <a:lumMod val="75000"/>
                    <a:lumOff val="25000"/>
                  </a:schemeClr>
                </a:solidFill>
              </a:rPr>
              <a:t>Homeowners were a little less confident about who they should call. They tended to call either </a:t>
            </a:r>
            <a:r>
              <a:rPr lang="en-US" sz="1200" dirty="0" err="1" smtClean="0">
                <a:solidFill>
                  <a:schemeClr val="tx1">
                    <a:lumMod val="75000"/>
                    <a:lumOff val="25000"/>
                  </a:schemeClr>
                </a:solidFill>
              </a:rPr>
              <a:t>Vectren</a:t>
            </a:r>
            <a:r>
              <a:rPr lang="en-US" sz="1200" dirty="0" smtClean="0">
                <a:solidFill>
                  <a:schemeClr val="tx1">
                    <a:lumMod val="75000"/>
                    <a:lumOff val="25000"/>
                  </a:schemeClr>
                </a:solidFill>
              </a:rPr>
              <a:t> or 911. In a couple of cases, the individual asked someone they knew to call while they stayed at the site or were so overwhelmed by the experience they did not actually make the call. One individual actually called </a:t>
            </a:r>
            <a:r>
              <a:rPr lang="en-US" sz="1200" dirty="0" err="1" smtClean="0">
                <a:solidFill>
                  <a:schemeClr val="tx1">
                    <a:lumMod val="75000"/>
                    <a:lumOff val="25000"/>
                  </a:schemeClr>
                </a:solidFill>
              </a:rPr>
              <a:t>Vectren</a:t>
            </a:r>
            <a:r>
              <a:rPr lang="en-US" sz="1200" dirty="0" smtClean="0">
                <a:solidFill>
                  <a:schemeClr val="tx1">
                    <a:lumMod val="75000"/>
                    <a:lumOff val="25000"/>
                  </a:schemeClr>
                </a:solidFill>
              </a:rPr>
              <a:t> first, but there was no response so he ultimately called 911.</a:t>
            </a:r>
            <a:endParaRPr lang="en-US" sz="1200" dirty="0">
              <a:solidFill>
                <a:schemeClr val="tx1">
                  <a:lumMod val="75000"/>
                  <a:lumOff val="25000"/>
                </a:schemeClr>
              </a:solidFill>
            </a:endParaRPr>
          </a:p>
        </p:txBody>
      </p:sp>
      <p:sp>
        <p:nvSpPr>
          <p:cNvPr id="6" name="TextBox 5"/>
          <p:cNvSpPr txBox="1"/>
          <p:nvPr/>
        </p:nvSpPr>
        <p:spPr>
          <a:xfrm>
            <a:off x="1090772" y="6248400"/>
            <a:ext cx="7215028" cy="253916"/>
          </a:xfrm>
          <a:prstGeom prst="rect">
            <a:avLst/>
          </a:prstGeom>
          <a:noFill/>
        </p:spPr>
        <p:txBody>
          <a:bodyPr wrap="square" rtlCol="0">
            <a:spAutoFit/>
          </a:bodyPr>
          <a:lstStyle/>
          <a:p>
            <a:r>
              <a:rPr lang="en-US" sz="1050" dirty="0" err="1" smtClean="0">
                <a:solidFill>
                  <a:schemeClr val="tx1">
                    <a:lumMod val="75000"/>
                    <a:lumOff val="25000"/>
                  </a:schemeClr>
                </a:solidFill>
              </a:rPr>
              <a:t>Qst</a:t>
            </a:r>
            <a:r>
              <a:rPr lang="en-US" sz="1050" dirty="0" smtClean="0">
                <a:solidFill>
                  <a:schemeClr val="tx1">
                    <a:lumMod val="75000"/>
                    <a:lumOff val="25000"/>
                  </a:schemeClr>
                </a:solidFill>
              </a:rPr>
              <a:t>. What steps did you take after realizing a gas line was hit? Who did you/your company first contact?</a:t>
            </a:r>
            <a:endParaRPr lang="en-US" sz="1050" dirty="0">
              <a:solidFill>
                <a:schemeClr val="tx1">
                  <a:lumMod val="75000"/>
                  <a:lumOff val="25000"/>
                </a:schemeClr>
              </a:solidFill>
            </a:endParaRPr>
          </a:p>
        </p:txBody>
      </p:sp>
    </p:spTree>
    <p:extLst>
      <p:ext uri="{BB962C8B-B14F-4D97-AF65-F5344CB8AC3E}">
        <p14:creationId xmlns:p14="http://schemas.microsoft.com/office/powerpoint/2010/main" val="37881735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Secondary Contacts </a:t>
            </a:r>
            <a:r>
              <a:rPr lang="en-US" sz="2400" dirty="0"/>
              <a:t>W</a:t>
            </a:r>
            <a:r>
              <a:rPr lang="en-US" sz="2400" dirty="0" smtClean="0"/>
              <a:t>hen Gas Leak Occurred</a:t>
            </a:r>
            <a:endParaRPr lang="en-US" sz="2400" dirty="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37</a:t>
            </a:fld>
            <a:endParaRPr lang="en-US">
              <a:solidFill>
                <a:prstClr val="white"/>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755191424"/>
              </p:ext>
            </p:extLst>
          </p:nvPr>
        </p:nvGraphicFramePr>
        <p:xfrm>
          <a:off x="1295400" y="1371600"/>
          <a:ext cx="6019800" cy="2682240"/>
        </p:xfrm>
        <a:graphic>
          <a:graphicData uri="http://schemas.openxmlformats.org/drawingml/2006/table">
            <a:tbl>
              <a:tblPr firstRow="1" bandRow="1">
                <a:tableStyleId>{7DF18680-E054-41AD-8BC1-D1AEF772440D}</a:tableStyleId>
              </a:tblPr>
              <a:tblGrid>
                <a:gridCol w="3505200"/>
                <a:gridCol w="1257300"/>
                <a:gridCol w="1257300"/>
              </a:tblGrid>
              <a:tr h="370840">
                <a:tc>
                  <a:txBody>
                    <a:bodyPr/>
                    <a:lstStyle/>
                    <a:p>
                      <a:pPr algn="ctr"/>
                      <a:r>
                        <a:rPr lang="en-US" sz="1200" dirty="0" smtClean="0"/>
                        <a:t>Secondary</a:t>
                      </a:r>
                      <a:r>
                        <a:rPr lang="en-US" sz="1200" baseline="0" dirty="0" smtClean="0"/>
                        <a:t> Calls</a:t>
                      </a:r>
                      <a:endParaRPr lang="en-US" sz="1200" dirty="0"/>
                    </a:p>
                  </a:txBody>
                  <a:tcPr anchor="ctr"/>
                </a:tc>
                <a:tc>
                  <a:txBody>
                    <a:bodyPr/>
                    <a:lstStyle/>
                    <a:p>
                      <a:pPr algn="ctr"/>
                      <a:r>
                        <a:rPr lang="en-US" sz="1200" dirty="0" smtClean="0"/>
                        <a:t>Excavators (N=6)</a:t>
                      </a:r>
                      <a:endParaRPr lang="en-US" sz="1200" dirty="0"/>
                    </a:p>
                  </a:txBody>
                  <a:tcPr anchor="ctr"/>
                </a:tc>
                <a:tc>
                  <a:txBody>
                    <a:bodyPr/>
                    <a:lstStyle/>
                    <a:p>
                      <a:pPr algn="ctr"/>
                      <a:r>
                        <a:rPr lang="en-US" sz="1200" dirty="0" smtClean="0"/>
                        <a:t>Homeowners (N=3)</a:t>
                      </a:r>
                      <a:endParaRPr lang="en-US" sz="1200" dirty="0"/>
                    </a:p>
                  </a:txBody>
                  <a:tcPr anchor="ctr"/>
                </a:tc>
              </a:tr>
              <a:tr h="370840">
                <a:tc>
                  <a:txBody>
                    <a:bodyPr/>
                    <a:lstStyle/>
                    <a:p>
                      <a:pPr algn="ctr"/>
                      <a:r>
                        <a:rPr lang="en-US" sz="1200" dirty="0" err="1" smtClean="0">
                          <a:solidFill>
                            <a:schemeClr val="tx1">
                              <a:lumMod val="75000"/>
                              <a:lumOff val="25000"/>
                            </a:schemeClr>
                          </a:solidFill>
                        </a:rPr>
                        <a:t>Vectren</a:t>
                      </a:r>
                      <a:endParaRPr lang="en-US" sz="1200" dirty="0">
                        <a:solidFill>
                          <a:schemeClr val="tx1">
                            <a:lumMod val="75000"/>
                            <a:lumOff val="25000"/>
                          </a:schemeClr>
                        </a:solidFill>
                      </a:endParaRPr>
                    </a:p>
                  </a:txBody>
                  <a:tcPr anchor="ctr"/>
                </a:tc>
                <a:tc>
                  <a:txBody>
                    <a:bodyPr/>
                    <a:lstStyle/>
                    <a:p>
                      <a:pPr algn="ctr"/>
                      <a:r>
                        <a:rPr lang="en-US" sz="1200" dirty="0" smtClean="0">
                          <a:solidFill>
                            <a:schemeClr val="tx1">
                              <a:lumMod val="75000"/>
                              <a:lumOff val="25000"/>
                            </a:schemeClr>
                          </a:solidFill>
                        </a:rPr>
                        <a:t>3</a:t>
                      </a:r>
                      <a:endParaRPr lang="en-US" sz="1200" dirty="0">
                        <a:solidFill>
                          <a:schemeClr val="tx1">
                            <a:lumMod val="75000"/>
                            <a:lumOff val="25000"/>
                          </a:schemeClr>
                        </a:solidFill>
                      </a:endParaRPr>
                    </a:p>
                  </a:txBody>
                  <a:tcPr anchor="ctr"/>
                </a:tc>
                <a:tc>
                  <a:txBody>
                    <a:bodyPr/>
                    <a:lstStyle/>
                    <a:p>
                      <a:pPr algn="ctr"/>
                      <a:r>
                        <a:rPr lang="en-US" sz="1200" dirty="0" smtClean="0">
                          <a:solidFill>
                            <a:schemeClr val="tx1">
                              <a:lumMod val="75000"/>
                              <a:lumOff val="25000"/>
                            </a:schemeClr>
                          </a:solidFill>
                        </a:rPr>
                        <a:t>1</a:t>
                      </a:r>
                      <a:endParaRPr lang="en-US" sz="1200" dirty="0">
                        <a:solidFill>
                          <a:schemeClr val="tx1">
                            <a:lumMod val="75000"/>
                            <a:lumOff val="25000"/>
                          </a:schemeClr>
                        </a:solidFill>
                      </a:endParaRPr>
                    </a:p>
                  </a:txBody>
                  <a:tcPr anchor="ctr"/>
                </a:tc>
              </a:tr>
              <a:tr h="370840">
                <a:tc>
                  <a:txBody>
                    <a:bodyPr/>
                    <a:lstStyle/>
                    <a:p>
                      <a:pPr algn="ctr"/>
                      <a:r>
                        <a:rPr lang="en-US" sz="1200" dirty="0" smtClean="0">
                          <a:solidFill>
                            <a:schemeClr val="tx1">
                              <a:lumMod val="75000"/>
                              <a:lumOff val="25000"/>
                            </a:schemeClr>
                          </a:solidFill>
                        </a:rPr>
                        <a:t>U-Dig/811</a:t>
                      </a:r>
                      <a:endParaRPr lang="en-US" sz="1200" dirty="0">
                        <a:solidFill>
                          <a:schemeClr val="tx1">
                            <a:lumMod val="75000"/>
                            <a:lumOff val="25000"/>
                          </a:schemeClr>
                        </a:solidFill>
                      </a:endParaRPr>
                    </a:p>
                  </a:txBody>
                  <a:tcPr anchor="ctr"/>
                </a:tc>
                <a:tc>
                  <a:txBody>
                    <a:bodyPr/>
                    <a:lstStyle/>
                    <a:p>
                      <a:pPr algn="ctr"/>
                      <a:r>
                        <a:rPr lang="en-US" sz="1200" dirty="0" smtClean="0">
                          <a:solidFill>
                            <a:schemeClr val="tx1">
                              <a:lumMod val="75000"/>
                              <a:lumOff val="25000"/>
                            </a:schemeClr>
                          </a:solidFill>
                        </a:rPr>
                        <a:t>2</a:t>
                      </a:r>
                      <a:endParaRPr lang="en-US" sz="1200" dirty="0">
                        <a:solidFill>
                          <a:schemeClr val="tx1">
                            <a:lumMod val="75000"/>
                            <a:lumOff val="25000"/>
                          </a:schemeClr>
                        </a:solidFill>
                      </a:endParaRPr>
                    </a:p>
                  </a:txBody>
                  <a:tcPr anchor="ctr"/>
                </a:tc>
                <a:tc>
                  <a:txBody>
                    <a:bodyPr/>
                    <a:lstStyle/>
                    <a:p>
                      <a:pPr algn="ctr"/>
                      <a:r>
                        <a:rPr lang="en-US" sz="1200" dirty="0" smtClean="0">
                          <a:solidFill>
                            <a:schemeClr val="tx1">
                              <a:lumMod val="75000"/>
                              <a:lumOff val="25000"/>
                            </a:schemeClr>
                          </a:solidFill>
                        </a:rPr>
                        <a:t>0</a:t>
                      </a:r>
                      <a:endParaRPr lang="en-US" sz="1200" dirty="0">
                        <a:solidFill>
                          <a:schemeClr val="tx1">
                            <a:lumMod val="75000"/>
                            <a:lumOff val="25000"/>
                          </a:schemeClr>
                        </a:solidFill>
                      </a:endParaRPr>
                    </a:p>
                  </a:txBody>
                  <a:tcPr anchor="ctr"/>
                </a:tc>
              </a:tr>
              <a:tr h="370840">
                <a:tc>
                  <a:txBody>
                    <a:bodyPr/>
                    <a:lstStyle/>
                    <a:p>
                      <a:pPr algn="ctr"/>
                      <a:r>
                        <a:rPr lang="en-US" sz="1200" dirty="0" smtClean="0">
                          <a:solidFill>
                            <a:schemeClr val="tx1">
                              <a:lumMod val="75000"/>
                              <a:lumOff val="25000"/>
                            </a:schemeClr>
                          </a:solidFill>
                        </a:rPr>
                        <a:t>911</a:t>
                      </a:r>
                      <a:endParaRPr lang="en-US" sz="1200" dirty="0">
                        <a:solidFill>
                          <a:schemeClr val="tx1">
                            <a:lumMod val="75000"/>
                            <a:lumOff val="25000"/>
                          </a:schemeClr>
                        </a:solidFill>
                      </a:endParaRPr>
                    </a:p>
                  </a:txBody>
                  <a:tcPr anchor="ctr"/>
                </a:tc>
                <a:tc>
                  <a:txBody>
                    <a:bodyPr/>
                    <a:lstStyle/>
                    <a:p>
                      <a:pPr algn="ctr"/>
                      <a:r>
                        <a:rPr lang="en-US" sz="1200" dirty="0" smtClean="0">
                          <a:solidFill>
                            <a:schemeClr val="tx1">
                              <a:lumMod val="75000"/>
                              <a:lumOff val="25000"/>
                            </a:schemeClr>
                          </a:solidFill>
                        </a:rPr>
                        <a:t>1</a:t>
                      </a:r>
                      <a:endParaRPr lang="en-US" sz="1200" dirty="0">
                        <a:solidFill>
                          <a:schemeClr val="tx1">
                            <a:lumMod val="75000"/>
                            <a:lumOff val="25000"/>
                          </a:schemeClr>
                        </a:solidFill>
                      </a:endParaRPr>
                    </a:p>
                  </a:txBody>
                  <a:tcPr anchor="ctr"/>
                </a:tc>
                <a:tc>
                  <a:txBody>
                    <a:bodyPr/>
                    <a:lstStyle/>
                    <a:p>
                      <a:pPr algn="ctr"/>
                      <a:r>
                        <a:rPr lang="en-US" sz="1200" dirty="0" smtClean="0">
                          <a:solidFill>
                            <a:schemeClr val="tx1">
                              <a:lumMod val="75000"/>
                              <a:lumOff val="25000"/>
                            </a:schemeClr>
                          </a:solidFill>
                        </a:rPr>
                        <a:t>1</a:t>
                      </a:r>
                      <a:endParaRPr lang="en-US" sz="1200" dirty="0">
                        <a:solidFill>
                          <a:schemeClr val="tx1">
                            <a:lumMod val="75000"/>
                            <a:lumOff val="25000"/>
                          </a:schemeClr>
                        </a:solidFill>
                      </a:endParaRPr>
                    </a:p>
                  </a:txBody>
                  <a:tcPr anchor="ctr"/>
                </a:tc>
              </a:tr>
              <a:tr h="370840">
                <a:tc>
                  <a:txBody>
                    <a:bodyPr/>
                    <a:lstStyle/>
                    <a:p>
                      <a:pPr algn="ctr"/>
                      <a:r>
                        <a:rPr lang="en-US" sz="1200" dirty="0" smtClean="0">
                          <a:solidFill>
                            <a:schemeClr val="tx1">
                              <a:lumMod val="75000"/>
                              <a:lumOff val="25000"/>
                            </a:schemeClr>
                          </a:solidFill>
                        </a:rPr>
                        <a:t>OSCA</a:t>
                      </a:r>
                      <a:endParaRPr lang="en-US" sz="1200" dirty="0">
                        <a:solidFill>
                          <a:schemeClr val="tx1">
                            <a:lumMod val="75000"/>
                            <a:lumOff val="25000"/>
                          </a:schemeClr>
                        </a:solidFill>
                      </a:endParaRPr>
                    </a:p>
                  </a:txBody>
                  <a:tcPr anchor="ctr"/>
                </a:tc>
                <a:tc>
                  <a:txBody>
                    <a:bodyPr/>
                    <a:lstStyle/>
                    <a:p>
                      <a:pPr algn="ctr"/>
                      <a:r>
                        <a:rPr lang="en-US" sz="1200" dirty="0" smtClean="0">
                          <a:solidFill>
                            <a:schemeClr val="tx1">
                              <a:lumMod val="75000"/>
                              <a:lumOff val="25000"/>
                            </a:schemeClr>
                          </a:solidFill>
                        </a:rPr>
                        <a:t>1</a:t>
                      </a:r>
                      <a:endParaRPr lang="en-US" sz="1200" dirty="0">
                        <a:solidFill>
                          <a:schemeClr val="tx1">
                            <a:lumMod val="75000"/>
                            <a:lumOff val="25000"/>
                          </a:schemeClr>
                        </a:solidFill>
                      </a:endParaRPr>
                    </a:p>
                  </a:txBody>
                  <a:tcPr anchor="ctr"/>
                </a:tc>
                <a:tc>
                  <a:txBody>
                    <a:bodyPr/>
                    <a:lstStyle/>
                    <a:p>
                      <a:pPr algn="ctr"/>
                      <a:r>
                        <a:rPr lang="en-US" sz="1200" dirty="0" smtClean="0">
                          <a:solidFill>
                            <a:schemeClr val="tx1">
                              <a:lumMod val="75000"/>
                              <a:lumOff val="25000"/>
                            </a:schemeClr>
                          </a:solidFill>
                        </a:rPr>
                        <a:t>0</a:t>
                      </a:r>
                      <a:endParaRPr lang="en-US" sz="1200" dirty="0">
                        <a:solidFill>
                          <a:schemeClr val="tx1">
                            <a:lumMod val="75000"/>
                            <a:lumOff val="25000"/>
                          </a:schemeClr>
                        </a:solidFill>
                      </a:endParaRPr>
                    </a:p>
                  </a:txBody>
                  <a:tcPr anchor="ctr"/>
                </a:tc>
              </a:tr>
              <a:tr h="370840">
                <a:tc>
                  <a:txBody>
                    <a:bodyPr/>
                    <a:lstStyle/>
                    <a:p>
                      <a:pPr algn="ctr"/>
                      <a:r>
                        <a:rPr lang="en-US" sz="1200" dirty="0" smtClean="0">
                          <a:solidFill>
                            <a:schemeClr val="tx1">
                              <a:lumMod val="75000"/>
                              <a:lumOff val="25000"/>
                            </a:schemeClr>
                          </a:solidFill>
                        </a:rPr>
                        <a:t>Called</a:t>
                      </a:r>
                      <a:r>
                        <a:rPr lang="en-US" sz="1200" baseline="0" dirty="0" smtClean="0">
                          <a:solidFill>
                            <a:schemeClr val="tx1">
                              <a:lumMod val="75000"/>
                              <a:lumOff val="25000"/>
                            </a:schemeClr>
                          </a:solidFill>
                        </a:rPr>
                        <a:t> other contractors to avoid site</a:t>
                      </a:r>
                      <a:endParaRPr lang="en-US" sz="1200" dirty="0">
                        <a:solidFill>
                          <a:schemeClr val="tx1">
                            <a:lumMod val="75000"/>
                            <a:lumOff val="25000"/>
                          </a:schemeClr>
                        </a:solidFill>
                      </a:endParaRPr>
                    </a:p>
                  </a:txBody>
                  <a:tcPr anchor="ctr"/>
                </a:tc>
                <a:tc>
                  <a:txBody>
                    <a:bodyPr/>
                    <a:lstStyle/>
                    <a:p>
                      <a:pPr algn="ctr"/>
                      <a:r>
                        <a:rPr lang="en-US" sz="1200" dirty="0" smtClean="0">
                          <a:solidFill>
                            <a:schemeClr val="tx1">
                              <a:lumMod val="75000"/>
                              <a:lumOff val="25000"/>
                            </a:schemeClr>
                          </a:solidFill>
                        </a:rPr>
                        <a:t>1</a:t>
                      </a:r>
                      <a:endParaRPr lang="en-US" sz="1200" dirty="0">
                        <a:solidFill>
                          <a:schemeClr val="tx1">
                            <a:lumMod val="75000"/>
                            <a:lumOff val="25000"/>
                          </a:schemeClr>
                        </a:solidFill>
                      </a:endParaRPr>
                    </a:p>
                  </a:txBody>
                  <a:tcPr anchor="ctr"/>
                </a:tc>
                <a:tc>
                  <a:txBody>
                    <a:bodyPr/>
                    <a:lstStyle/>
                    <a:p>
                      <a:pPr algn="ctr"/>
                      <a:r>
                        <a:rPr lang="en-US" sz="1200" dirty="0" smtClean="0">
                          <a:solidFill>
                            <a:schemeClr val="tx1">
                              <a:lumMod val="75000"/>
                              <a:lumOff val="25000"/>
                            </a:schemeClr>
                          </a:solidFill>
                        </a:rPr>
                        <a:t>0</a:t>
                      </a:r>
                      <a:endParaRPr lang="en-US" sz="1200" dirty="0">
                        <a:solidFill>
                          <a:schemeClr val="tx1">
                            <a:lumMod val="75000"/>
                            <a:lumOff val="25000"/>
                          </a:schemeClr>
                        </a:solidFill>
                      </a:endParaRPr>
                    </a:p>
                  </a:txBody>
                  <a:tcPr anchor="ctr"/>
                </a:tc>
              </a:tr>
              <a:tr h="370840">
                <a:tc>
                  <a:txBody>
                    <a:bodyPr/>
                    <a:lstStyle/>
                    <a:p>
                      <a:pPr algn="ctr"/>
                      <a:r>
                        <a:rPr lang="en-US" sz="1200" dirty="0" smtClean="0">
                          <a:solidFill>
                            <a:schemeClr val="tx1">
                              <a:lumMod val="75000"/>
                              <a:lumOff val="25000"/>
                            </a:schemeClr>
                          </a:solidFill>
                        </a:rPr>
                        <a:t>Neighbor</a:t>
                      </a:r>
                      <a:r>
                        <a:rPr lang="en-US" sz="1200" baseline="0" dirty="0" smtClean="0">
                          <a:solidFill>
                            <a:schemeClr val="tx1">
                              <a:lumMod val="75000"/>
                              <a:lumOff val="25000"/>
                            </a:schemeClr>
                          </a:solidFill>
                        </a:rPr>
                        <a:t> who works for </a:t>
                      </a:r>
                      <a:r>
                        <a:rPr lang="en-US" sz="1200" baseline="0" dirty="0" err="1" smtClean="0">
                          <a:solidFill>
                            <a:schemeClr val="tx1">
                              <a:lumMod val="75000"/>
                              <a:lumOff val="25000"/>
                            </a:schemeClr>
                          </a:solidFill>
                        </a:rPr>
                        <a:t>Vectren</a:t>
                      </a:r>
                      <a:endParaRPr lang="en-US" sz="1200" dirty="0">
                        <a:solidFill>
                          <a:schemeClr val="tx1">
                            <a:lumMod val="75000"/>
                            <a:lumOff val="25000"/>
                          </a:schemeClr>
                        </a:solidFill>
                      </a:endParaRPr>
                    </a:p>
                  </a:txBody>
                  <a:tcPr anchor="ctr"/>
                </a:tc>
                <a:tc>
                  <a:txBody>
                    <a:bodyPr/>
                    <a:lstStyle/>
                    <a:p>
                      <a:pPr algn="ctr"/>
                      <a:r>
                        <a:rPr lang="en-US" sz="1200" dirty="0" smtClean="0">
                          <a:solidFill>
                            <a:schemeClr val="tx1">
                              <a:lumMod val="75000"/>
                              <a:lumOff val="25000"/>
                            </a:schemeClr>
                          </a:solidFill>
                        </a:rPr>
                        <a:t>0</a:t>
                      </a:r>
                      <a:endParaRPr lang="en-US" sz="1200" dirty="0">
                        <a:solidFill>
                          <a:schemeClr val="tx1">
                            <a:lumMod val="75000"/>
                            <a:lumOff val="25000"/>
                          </a:schemeClr>
                        </a:solidFill>
                      </a:endParaRPr>
                    </a:p>
                  </a:txBody>
                  <a:tcPr anchor="ctr"/>
                </a:tc>
                <a:tc>
                  <a:txBody>
                    <a:bodyPr/>
                    <a:lstStyle/>
                    <a:p>
                      <a:pPr algn="ctr"/>
                      <a:r>
                        <a:rPr lang="en-US" sz="1200" dirty="0" smtClean="0">
                          <a:solidFill>
                            <a:schemeClr val="tx1">
                              <a:lumMod val="75000"/>
                              <a:lumOff val="25000"/>
                            </a:schemeClr>
                          </a:solidFill>
                        </a:rPr>
                        <a:t>1</a:t>
                      </a:r>
                      <a:endParaRPr lang="en-US" sz="1200" dirty="0">
                        <a:solidFill>
                          <a:schemeClr val="tx1">
                            <a:lumMod val="75000"/>
                            <a:lumOff val="25000"/>
                          </a:schemeClr>
                        </a:solidFill>
                      </a:endParaRPr>
                    </a:p>
                  </a:txBody>
                  <a:tcPr anchor="ctr"/>
                </a:tc>
              </a:tr>
            </a:tbl>
          </a:graphicData>
        </a:graphic>
      </p:graphicFrame>
      <p:sp>
        <p:nvSpPr>
          <p:cNvPr id="8" name="TextBox 7"/>
          <p:cNvSpPr txBox="1"/>
          <p:nvPr/>
        </p:nvSpPr>
        <p:spPr>
          <a:xfrm>
            <a:off x="990600" y="4876800"/>
            <a:ext cx="6934200" cy="646331"/>
          </a:xfrm>
          <a:prstGeom prst="rect">
            <a:avLst/>
          </a:prstGeom>
          <a:noFill/>
        </p:spPr>
        <p:txBody>
          <a:bodyPr wrap="square" rtlCol="0">
            <a:spAutoFit/>
          </a:bodyPr>
          <a:lstStyle/>
          <a:p>
            <a:r>
              <a:rPr lang="en-US" sz="1200" dirty="0" smtClean="0">
                <a:solidFill>
                  <a:schemeClr val="tx1">
                    <a:lumMod val="75000"/>
                    <a:lumOff val="25000"/>
                  </a:schemeClr>
                </a:solidFill>
              </a:rPr>
              <a:t>About a third of the excavators made multiple calls to report the event. After calling 911, they reached out to </a:t>
            </a:r>
            <a:r>
              <a:rPr lang="en-US" sz="1200" dirty="0" err="1" smtClean="0">
                <a:solidFill>
                  <a:schemeClr val="tx1">
                    <a:lumMod val="75000"/>
                    <a:lumOff val="25000"/>
                  </a:schemeClr>
                </a:solidFill>
              </a:rPr>
              <a:t>Vectren</a:t>
            </a:r>
            <a:r>
              <a:rPr lang="en-US" sz="1200" dirty="0" smtClean="0">
                <a:solidFill>
                  <a:schemeClr val="tx1">
                    <a:lumMod val="75000"/>
                    <a:lumOff val="25000"/>
                  </a:schemeClr>
                </a:solidFill>
              </a:rPr>
              <a:t> and 811 to report the break. Once again, the more severe the break (and larger job site), the more likely excavators called multiple parties.</a:t>
            </a:r>
            <a:endParaRPr lang="en-US" sz="1200" dirty="0">
              <a:solidFill>
                <a:schemeClr val="tx1">
                  <a:lumMod val="75000"/>
                  <a:lumOff val="25000"/>
                </a:schemeClr>
              </a:solidFill>
            </a:endParaRPr>
          </a:p>
        </p:txBody>
      </p:sp>
      <p:sp>
        <p:nvSpPr>
          <p:cNvPr id="3" name="TextBox 2"/>
          <p:cNvSpPr txBox="1"/>
          <p:nvPr/>
        </p:nvSpPr>
        <p:spPr>
          <a:xfrm>
            <a:off x="1295400" y="4114800"/>
            <a:ext cx="5486400" cy="246221"/>
          </a:xfrm>
          <a:prstGeom prst="rect">
            <a:avLst/>
          </a:prstGeom>
          <a:noFill/>
        </p:spPr>
        <p:txBody>
          <a:bodyPr wrap="square" rtlCol="0">
            <a:spAutoFit/>
          </a:bodyPr>
          <a:lstStyle/>
          <a:p>
            <a:r>
              <a:rPr lang="en-US" sz="1000" dirty="0" smtClean="0">
                <a:solidFill>
                  <a:prstClr val="black"/>
                </a:solidFill>
              </a:rPr>
              <a:t>Note: Excavators had multiple mentions</a:t>
            </a:r>
            <a:endParaRPr lang="en-US" sz="1000" dirty="0">
              <a:solidFill>
                <a:prstClr val="black"/>
              </a:solidFill>
            </a:endParaRPr>
          </a:p>
        </p:txBody>
      </p:sp>
      <p:sp>
        <p:nvSpPr>
          <p:cNvPr id="7" name="TextBox 6"/>
          <p:cNvSpPr txBox="1"/>
          <p:nvPr/>
        </p:nvSpPr>
        <p:spPr>
          <a:xfrm>
            <a:off x="1090772" y="6248400"/>
            <a:ext cx="6300627" cy="253916"/>
          </a:xfrm>
          <a:prstGeom prst="rect">
            <a:avLst/>
          </a:prstGeom>
          <a:noFill/>
        </p:spPr>
        <p:txBody>
          <a:bodyPr wrap="square" rtlCol="0">
            <a:spAutoFit/>
          </a:bodyPr>
          <a:lstStyle/>
          <a:p>
            <a:r>
              <a:rPr lang="en-US" sz="1050" dirty="0" err="1" smtClean="0">
                <a:solidFill>
                  <a:schemeClr val="tx1">
                    <a:lumMod val="75000"/>
                    <a:lumOff val="25000"/>
                  </a:schemeClr>
                </a:solidFill>
              </a:rPr>
              <a:t>Qst</a:t>
            </a:r>
            <a:r>
              <a:rPr lang="en-US" sz="1050" dirty="0" smtClean="0">
                <a:solidFill>
                  <a:schemeClr val="tx1">
                    <a:lumMod val="75000"/>
                    <a:lumOff val="25000"/>
                  </a:schemeClr>
                </a:solidFill>
              </a:rPr>
              <a:t>. Who else did you/your company contact?</a:t>
            </a:r>
            <a:endParaRPr lang="en-US" sz="1050" dirty="0">
              <a:solidFill>
                <a:schemeClr val="tx1">
                  <a:lumMod val="75000"/>
                  <a:lumOff val="25000"/>
                </a:schemeClr>
              </a:solidFill>
            </a:endParaRPr>
          </a:p>
        </p:txBody>
      </p:sp>
    </p:spTree>
    <p:extLst>
      <p:ext uri="{BB962C8B-B14F-4D97-AF65-F5344CB8AC3E}">
        <p14:creationId xmlns:p14="http://schemas.microsoft.com/office/powerpoint/2010/main" val="14382320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1400" dirty="0" smtClean="0"/>
              <a:t>Awareness of Indiana Law</a:t>
            </a:r>
            <a:br>
              <a:rPr lang="en-US" sz="1400" dirty="0" smtClean="0"/>
            </a:br>
            <a:r>
              <a:rPr lang="en-US" sz="1400" dirty="0" smtClean="0"/>
              <a:t>Awareness of “Call Before You Dig”</a:t>
            </a:r>
            <a:endParaRPr lang="en-US" sz="1400" dirty="0"/>
          </a:p>
        </p:txBody>
      </p:sp>
      <p:sp>
        <p:nvSpPr>
          <p:cNvPr id="9" name="Text Placeholder 8"/>
          <p:cNvSpPr>
            <a:spLocks noGrp="1"/>
          </p:cNvSpPr>
          <p:nvPr>
            <p:ph type="body" idx="1"/>
          </p:nvPr>
        </p:nvSpPr>
        <p:spPr/>
        <p:txBody>
          <a:bodyPr/>
          <a:lstStyle/>
          <a:p>
            <a:r>
              <a:rPr lang="en-US" dirty="0" smtClean="0"/>
              <a:t>Call Before You Dig Law</a:t>
            </a:r>
            <a:endParaRPr lang="en-US" dirty="0"/>
          </a:p>
        </p:txBody>
      </p:sp>
      <p:sp>
        <p:nvSpPr>
          <p:cNvPr id="7" name="Slide Number Placeholder 6"/>
          <p:cNvSpPr>
            <a:spLocks noGrp="1"/>
          </p:cNvSpPr>
          <p:nvPr>
            <p:ph type="sldNum" sz="quarter" idx="4294967295"/>
          </p:nvPr>
        </p:nvSpPr>
        <p:spPr>
          <a:xfrm>
            <a:off x="0" y="6524625"/>
            <a:ext cx="457200" cy="304800"/>
          </a:xfrm>
        </p:spPr>
        <p:txBody>
          <a:bodyPr/>
          <a:lstStyle/>
          <a:p>
            <a:fld id="{D642C4DC-0AC9-4B82-AE81-EBA400E5AF44}" type="slidenum">
              <a:rPr lang="en-US" smtClean="0">
                <a:solidFill>
                  <a:prstClr val="white"/>
                </a:solidFill>
              </a:rPr>
              <a:pPr/>
              <a:t>38</a:t>
            </a:fld>
            <a:endParaRPr lang="en-US">
              <a:solidFill>
                <a:prstClr val="white"/>
              </a:solidFill>
            </a:endParaRPr>
          </a:p>
        </p:txBody>
      </p:sp>
    </p:spTree>
    <p:extLst>
      <p:ext uri="{BB962C8B-B14F-4D97-AF65-F5344CB8AC3E}">
        <p14:creationId xmlns:p14="http://schemas.microsoft.com/office/powerpoint/2010/main" val="23028811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Awareness of Law and “Call Before You Dig”</a:t>
            </a:r>
            <a:endParaRPr lang="en-US" sz="2400" dirty="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39</a:t>
            </a:fld>
            <a:endParaRPr lang="en-US">
              <a:solidFill>
                <a:prstClr val="white"/>
              </a:solidFill>
            </a:endParaRPr>
          </a:p>
        </p:txBody>
      </p:sp>
      <p:graphicFrame>
        <p:nvGraphicFramePr>
          <p:cNvPr id="6" name="Content Placeholder 4"/>
          <p:cNvGraphicFramePr>
            <a:graphicFrameLocks/>
          </p:cNvGraphicFramePr>
          <p:nvPr>
            <p:extLst>
              <p:ext uri="{D42A27DB-BD31-4B8C-83A1-F6EECF244321}">
                <p14:modId xmlns:p14="http://schemas.microsoft.com/office/powerpoint/2010/main" val="1021931827"/>
              </p:ext>
            </p:extLst>
          </p:nvPr>
        </p:nvGraphicFramePr>
        <p:xfrm>
          <a:off x="914400" y="1295400"/>
          <a:ext cx="6019799" cy="3474720"/>
        </p:xfrm>
        <a:graphic>
          <a:graphicData uri="http://schemas.openxmlformats.org/drawingml/2006/table">
            <a:tbl>
              <a:tblPr firstRow="1" bandRow="1">
                <a:tableStyleId>{7DF18680-E054-41AD-8BC1-D1AEF772440D}</a:tableStyleId>
              </a:tblPr>
              <a:tblGrid>
                <a:gridCol w="2797935"/>
                <a:gridCol w="1610932"/>
                <a:gridCol w="1610932"/>
              </a:tblGrid>
              <a:tr h="304800">
                <a:tc>
                  <a:txBody>
                    <a:bodyPr/>
                    <a:lstStyle/>
                    <a:p>
                      <a:pPr algn="ctr"/>
                      <a:r>
                        <a:rPr lang="en-US" sz="1400" dirty="0" smtClean="0"/>
                        <a:t>Aware of Any Laws or Regulations for Safe Digging</a:t>
                      </a:r>
                      <a:endParaRPr lang="en-US" sz="1400" dirty="0"/>
                    </a:p>
                  </a:txBody>
                  <a:tcPr anchor="ctr"/>
                </a:tc>
                <a:tc>
                  <a:txBody>
                    <a:bodyPr/>
                    <a:lstStyle/>
                    <a:p>
                      <a:pPr algn="ctr"/>
                      <a:r>
                        <a:rPr lang="en-US" sz="1400" dirty="0" smtClean="0"/>
                        <a:t>Number</a:t>
                      </a:r>
                      <a:r>
                        <a:rPr lang="en-US" sz="1400" baseline="0" dirty="0" smtClean="0"/>
                        <a:t> of Excavators</a:t>
                      </a:r>
                    </a:p>
                    <a:p>
                      <a:pPr algn="ctr"/>
                      <a:r>
                        <a:rPr lang="en-US" sz="1400" baseline="0" dirty="0" smtClean="0"/>
                        <a:t>(N=17)</a:t>
                      </a:r>
                      <a:endParaRPr lang="en-US" sz="1400" dirty="0"/>
                    </a:p>
                  </a:txBody>
                  <a:tcPr anchor="ctr"/>
                </a:tc>
                <a:tc>
                  <a:txBody>
                    <a:bodyPr/>
                    <a:lstStyle/>
                    <a:p>
                      <a:pPr algn="ctr"/>
                      <a:r>
                        <a:rPr lang="en-US" sz="1400" dirty="0" smtClean="0"/>
                        <a:t>Number of Homeowners</a:t>
                      </a:r>
                    </a:p>
                    <a:p>
                      <a:pPr algn="ctr"/>
                      <a:r>
                        <a:rPr lang="en-US" sz="1400" dirty="0" smtClean="0"/>
                        <a:t>(N=14)</a:t>
                      </a:r>
                      <a:endParaRPr lang="en-US" sz="1400" dirty="0"/>
                    </a:p>
                  </a:txBody>
                  <a:tcPr anchor="ctr"/>
                </a:tc>
              </a:tr>
              <a:tr h="370840">
                <a:tc>
                  <a:txBody>
                    <a:bodyPr/>
                    <a:lstStyle/>
                    <a:p>
                      <a:pPr algn="ctr"/>
                      <a:r>
                        <a:rPr lang="en-US" sz="1400" dirty="0" smtClean="0">
                          <a:solidFill>
                            <a:schemeClr val="tx1">
                              <a:lumMod val="75000"/>
                              <a:lumOff val="25000"/>
                            </a:schemeClr>
                          </a:solidFill>
                        </a:rPr>
                        <a:t>Yes</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15</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8</a:t>
                      </a:r>
                      <a:endParaRPr lang="en-US" sz="1400" dirty="0">
                        <a:solidFill>
                          <a:schemeClr val="tx1">
                            <a:lumMod val="75000"/>
                            <a:lumOff val="25000"/>
                          </a:schemeClr>
                        </a:solidFill>
                      </a:endParaRPr>
                    </a:p>
                  </a:txBody>
                  <a:tcPr anchor="ctr"/>
                </a:tc>
              </a:tr>
              <a:tr h="370840">
                <a:tc>
                  <a:txBody>
                    <a:bodyPr/>
                    <a:lstStyle/>
                    <a:p>
                      <a:pPr algn="ctr"/>
                      <a:r>
                        <a:rPr lang="en-US" sz="1400" dirty="0" smtClean="0">
                          <a:solidFill>
                            <a:schemeClr val="tx1">
                              <a:lumMod val="75000"/>
                              <a:lumOff val="25000"/>
                            </a:schemeClr>
                          </a:solidFill>
                        </a:rPr>
                        <a:t>Never</a:t>
                      </a:r>
                      <a:r>
                        <a:rPr lang="en-US" sz="1400" baseline="0" dirty="0" smtClean="0">
                          <a:solidFill>
                            <a:schemeClr val="tx1">
                              <a:lumMod val="75000"/>
                              <a:lumOff val="25000"/>
                            </a:schemeClr>
                          </a:solidFill>
                        </a:rPr>
                        <a:t> Heard of a Law</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0</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4</a:t>
                      </a:r>
                    </a:p>
                  </a:txBody>
                  <a:tcPr anchor="ctr"/>
                </a:tc>
              </a:tr>
              <a:tr h="370840">
                <a:tc>
                  <a:txBody>
                    <a:bodyPr/>
                    <a:lstStyle/>
                    <a:p>
                      <a:pPr algn="ctr"/>
                      <a:r>
                        <a:rPr lang="en-US" sz="1400" dirty="0" smtClean="0">
                          <a:solidFill>
                            <a:schemeClr val="tx1">
                              <a:lumMod val="75000"/>
                              <a:lumOff val="25000"/>
                            </a:schemeClr>
                          </a:solidFill>
                        </a:rPr>
                        <a:t>“Now</a:t>
                      </a:r>
                      <a:r>
                        <a:rPr lang="en-US" sz="1400" baseline="0" dirty="0" smtClean="0">
                          <a:solidFill>
                            <a:schemeClr val="tx1">
                              <a:lumMod val="75000"/>
                              <a:lumOff val="25000"/>
                            </a:schemeClr>
                          </a:solidFill>
                        </a:rPr>
                        <a:t> I Am Aware”</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2</a:t>
                      </a:r>
                      <a:endParaRPr lang="en-US" sz="1400" dirty="0">
                        <a:solidFill>
                          <a:schemeClr val="tx1">
                            <a:lumMod val="75000"/>
                            <a:lumOff val="25000"/>
                          </a:schemeClr>
                        </a:solidFill>
                      </a:endParaRPr>
                    </a:p>
                  </a:txBody>
                  <a:tcPr anchor="ctr"/>
                </a:tc>
              </a:tr>
              <a:tr h="370840">
                <a:tc>
                  <a:txBody>
                    <a:bodyPr/>
                    <a:lstStyle/>
                    <a:p>
                      <a:pPr algn="ctr"/>
                      <a:r>
                        <a:rPr lang="en-US" sz="1400" dirty="0" smtClean="0">
                          <a:solidFill>
                            <a:schemeClr val="tx1">
                              <a:lumMod val="75000"/>
                              <a:lumOff val="25000"/>
                            </a:schemeClr>
                          </a:solidFill>
                        </a:rPr>
                        <a:t>“Not</a:t>
                      </a:r>
                      <a:r>
                        <a:rPr lang="en-US" sz="1400" baseline="0" dirty="0" smtClean="0">
                          <a:solidFill>
                            <a:schemeClr val="tx1">
                              <a:lumMod val="75000"/>
                              <a:lumOff val="25000"/>
                            </a:schemeClr>
                          </a:solidFill>
                        </a:rPr>
                        <a:t> a Law – Just Get Penalized”</a:t>
                      </a:r>
                      <a:endParaRPr lang="en-US" sz="1400" dirty="0">
                        <a:solidFill>
                          <a:schemeClr val="tx1">
                            <a:lumMod val="75000"/>
                            <a:lumOff val="25000"/>
                          </a:schemeClr>
                        </a:solidFill>
                      </a:endParaRPr>
                    </a:p>
                  </a:txBody>
                  <a:tcPr>
                    <a:lnB w="1905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lnB w="1905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lumMod val="75000"/>
                              <a:lumOff val="25000"/>
                            </a:schemeClr>
                          </a:solidFill>
                        </a:rPr>
                        <a:t>0</a:t>
                      </a:r>
                      <a:endParaRPr lang="en-US" sz="1400" dirty="0">
                        <a:solidFill>
                          <a:schemeClr val="tx1">
                            <a:lumMod val="75000"/>
                            <a:lumOff val="25000"/>
                          </a:schemeClr>
                        </a:solidFill>
                      </a:endParaRPr>
                    </a:p>
                  </a:txBody>
                  <a:tcPr anchor="ctr">
                    <a:lnB w="19050" cap="flat" cmpd="sng" algn="ctr">
                      <a:solidFill>
                        <a:schemeClr val="tx1"/>
                      </a:solidFill>
                      <a:prstDash val="solid"/>
                      <a:round/>
                      <a:headEnd type="none" w="med" len="med"/>
                      <a:tailEnd type="none" w="med" len="med"/>
                    </a:lnB>
                  </a:tcPr>
                </a:tc>
              </a:tr>
              <a:tr h="370840">
                <a:tc>
                  <a:txBody>
                    <a:bodyPr/>
                    <a:lstStyle/>
                    <a:p>
                      <a:pPr algn="ctr"/>
                      <a:r>
                        <a:rPr lang="en-US" sz="1400" b="1" kern="1200" dirty="0" smtClean="0">
                          <a:solidFill>
                            <a:schemeClr val="lt1"/>
                          </a:solidFill>
                          <a:latin typeface="+mn-lt"/>
                          <a:ea typeface="+mn-ea"/>
                          <a:cs typeface="+mn-cs"/>
                        </a:rPr>
                        <a:t>Aware of Call Before You Dig Law</a:t>
                      </a:r>
                      <a:endParaRPr lang="en-US" sz="1400" b="1" kern="1200" dirty="0">
                        <a:solidFill>
                          <a:schemeClr val="lt1"/>
                        </a:solidFill>
                        <a:latin typeface="+mn-lt"/>
                        <a:ea typeface="+mn-ea"/>
                        <a:cs typeface="+mn-cs"/>
                      </a:endParaRPr>
                    </a:p>
                  </a:txBody>
                  <a:tcPr>
                    <a:lnL w="12700" cmpd="sng">
                      <a:noFill/>
                    </a:lnL>
                    <a:lnR w="12700" cmpd="sng">
                      <a:noFill/>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r>
                        <a:rPr lang="en-US" sz="1400" b="1" kern="1200" dirty="0" smtClean="0">
                          <a:solidFill>
                            <a:schemeClr val="lt1"/>
                          </a:solidFill>
                          <a:latin typeface="+mn-lt"/>
                          <a:ea typeface="+mn-ea"/>
                          <a:cs typeface="+mn-cs"/>
                        </a:rPr>
                        <a:t>Excavator</a:t>
                      </a:r>
                      <a:endParaRPr lang="en-US" sz="1400" b="1" kern="1200" dirty="0">
                        <a:solidFill>
                          <a:schemeClr val="lt1"/>
                        </a:solidFill>
                        <a:latin typeface="+mn-lt"/>
                        <a:ea typeface="+mn-ea"/>
                        <a:cs typeface="+mn-cs"/>
                      </a:endParaRPr>
                    </a:p>
                  </a:txBody>
                  <a:tcPr anchor="ctr">
                    <a:lnL w="12700" cmpd="sng">
                      <a:noFill/>
                    </a:lnL>
                    <a:lnR w="12700" cmpd="sng">
                      <a:noFill/>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r>
                        <a:rPr lang="en-US" sz="1400" b="1" kern="1200" dirty="0" smtClean="0">
                          <a:solidFill>
                            <a:schemeClr val="lt1"/>
                          </a:solidFill>
                          <a:latin typeface="+mn-lt"/>
                          <a:ea typeface="+mn-ea"/>
                          <a:cs typeface="+mn-cs"/>
                        </a:rPr>
                        <a:t>Homeowner</a:t>
                      </a:r>
                      <a:endParaRPr lang="en-US" sz="1400" b="1" kern="1200" dirty="0">
                        <a:solidFill>
                          <a:schemeClr val="lt1"/>
                        </a:solidFill>
                        <a:latin typeface="+mn-lt"/>
                        <a:ea typeface="+mn-ea"/>
                        <a:cs typeface="+mn-cs"/>
                      </a:endParaRPr>
                    </a:p>
                  </a:txBody>
                  <a:tcPr anchor="ctr">
                    <a:lnL w="12700" cmpd="sng">
                      <a:noFill/>
                    </a:lnL>
                    <a:lnR w="12700" cmpd="sng">
                      <a:noFill/>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r>
              <a:tr h="370840">
                <a:tc>
                  <a:txBody>
                    <a:bodyPr/>
                    <a:lstStyle/>
                    <a:p>
                      <a:pPr algn="ctr"/>
                      <a:r>
                        <a:rPr lang="en-US" sz="1400" kern="1200" dirty="0" smtClean="0">
                          <a:solidFill>
                            <a:schemeClr val="tx1">
                              <a:lumMod val="75000"/>
                              <a:lumOff val="25000"/>
                            </a:schemeClr>
                          </a:solidFill>
                          <a:latin typeface="+mn-lt"/>
                          <a:ea typeface="+mn-ea"/>
                          <a:cs typeface="+mn-cs"/>
                        </a:rPr>
                        <a:t>Yes</a:t>
                      </a:r>
                      <a:endParaRPr lang="en-US" sz="1400" kern="1200" dirty="0">
                        <a:solidFill>
                          <a:schemeClr val="tx1">
                            <a:lumMod val="75000"/>
                            <a:lumOff val="25000"/>
                          </a:schemeClr>
                        </a:solidFill>
                        <a:latin typeface="+mn-lt"/>
                        <a:ea typeface="+mn-ea"/>
                        <a:cs typeface="+mn-cs"/>
                      </a:endParaRPr>
                    </a:p>
                  </a:txBody>
                  <a:tcPr>
                    <a:lnT w="12700" cap="flat" cmpd="sng" algn="ctr">
                      <a:noFill/>
                      <a:prstDash val="solid"/>
                      <a:round/>
                      <a:headEnd type="none" w="med" len="med"/>
                      <a:tailEnd type="none" w="med" len="med"/>
                    </a:lnT>
                  </a:tcPr>
                </a:tc>
                <a:tc>
                  <a:txBody>
                    <a:bodyPr/>
                    <a:lstStyle/>
                    <a:p>
                      <a:pPr algn="ctr"/>
                      <a:r>
                        <a:rPr lang="en-US" sz="1400" dirty="0" smtClean="0">
                          <a:solidFill>
                            <a:schemeClr val="tx1">
                              <a:lumMod val="75000"/>
                              <a:lumOff val="25000"/>
                            </a:schemeClr>
                          </a:solidFill>
                        </a:rPr>
                        <a:t>15</a:t>
                      </a:r>
                      <a:endParaRPr lang="en-US" sz="1400" dirty="0">
                        <a:solidFill>
                          <a:schemeClr val="tx1">
                            <a:lumMod val="75000"/>
                            <a:lumOff val="25000"/>
                          </a:schemeClr>
                        </a:solidFill>
                      </a:endParaRPr>
                    </a:p>
                  </a:txBody>
                  <a:tcPr anchor="ctr">
                    <a:lnT w="12700" cap="flat" cmpd="sng" algn="ctr">
                      <a:noFill/>
                      <a:prstDash val="solid"/>
                      <a:round/>
                      <a:headEnd type="none" w="med" len="med"/>
                      <a:tailEnd type="none" w="med" len="med"/>
                    </a:lnT>
                  </a:tcPr>
                </a:tc>
                <a:tc>
                  <a:txBody>
                    <a:bodyPr/>
                    <a:lstStyle/>
                    <a:p>
                      <a:pPr algn="ctr"/>
                      <a:r>
                        <a:rPr lang="en-US" sz="1400" dirty="0" smtClean="0">
                          <a:solidFill>
                            <a:schemeClr val="tx1">
                              <a:lumMod val="75000"/>
                              <a:lumOff val="25000"/>
                            </a:schemeClr>
                          </a:solidFill>
                        </a:rPr>
                        <a:t>8</a:t>
                      </a:r>
                      <a:endParaRPr lang="en-US" sz="1400" dirty="0">
                        <a:solidFill>
                          <a:schemeClr val="tx1">
                            <a:lumMod val="75000"/>
                            <a:lumOff val="25000"/>
                          </a:schemeClr>
                        </a:solidFill>
                      </a:endParaRPr>
                    </a:p>
                  </a:txBody>
                  <a:tcPr anchor="ctr">
                    <a:lnT w="12700" cap="flat" cmpd="sng" algn="ctr">
                      <a:noFill/>
                      <a:prstDash val="solid"/>
                      <a:round/>
                      <a:headEnd type="none" w="med" len="med"/>
                      <a:tailEnd type="none" w="med" len="med"/>
                    </a:lnT>
                  </a:tcPr>
                </a:tc>
              </a:tr>
              <a:tr h="370840">
                <a:tc>
                  <a:txBody>
                    <a:bodyPr/>
                    <a:lstStyle/>
                    <a:p>
                      <a:pPr algn="ctr"/>
                      <a:r>
                        <a:rPr lang="en-US" sz="1400" dirty="0" smtClean="0">
                          <a:solidFill>
                            <a:schemeClr val="tx1">
                              <a:lumMod val="75000"/>
                              <a:lumOff val="25000"/>
                            </a:schemeClr>
                          </a:solidFill>
                        </a:rPr>
                        <a:t>No</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2</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6</a:t>
                      </a:r>
                      <a:endParaRPr lang="en-US" sz="1400" dirty="0">
                        <a:solidFill>
                          <a:schemeClr val="tx1">
                            <a:lumMod val="75000"/>
                            <a:lumOff val="25000"/>
                          </a:schemeClr>
                        </a:solidFill>
                      </a:endParaRPr>
                    </a:p>
                  </a:txBody>
                  <a:tcPr anchor="ctr"/>
                </a:tc>
              </a:tr>
            </a:tbl>
          </a:graphicData>
        </a:graphic>
      </p:graphicFrame>
      <p:sp>
        <p:nvSpPr>
          <p:cNvPr id="7" name="TextBox 6"/>
          <p:cNvSpPr txBox="1"/>
          <p:nvPr/>
        </p:nvSpPr>
        <p:spPr>
          <a:xfrm>
            <a:off x="1066800" y="4876800"/>
            <a:ext cx="6934200" cy="1200329"/>
          </a:xfrm>
          <a:prstGeom prst="rect">
            <a:avLst/>
          </a:prstGeom>
          <a:noFill/>
        </p:spPr>
        <p:txBody>
          <a:bodyPr wrap="square" rtlCol="0">
            <a:spAutoFit/>
          </a:bodyPr>
          <a:lstStyle/>
          <a:p>
            <a:pPr marL="171450" indent="-171450">
              <a:buClr>
                <a:srgbClr val="4BACC6"/>
              </a:buClr>
              <a:buFont typeface="Arial" panose="020B0604020202020204" pitchFamily="34" charset="0"/>
              <a:buChar char="•"/>
            </a:pPr>
            <a:r>
              <a:rPr lang="en-US" sz="1200" dirty="0" smtClean="0">
                <a:solidFill>
                  <a:prstClr val="black">
                    <a:lumMod val="75000"/>
                    <a:lumOff val="25000"/>
                  </a:prstClr>
                </a:solidFill>
              </a:rPr>
              <a:t>The majority of excavators were aware there was a law to call before digging. </a:t>
            </a:r>
            <a:endParaRPr lang="en-US" sz="1200" dirty="0">
              <a:solidFill>
                <a:prstClr val="black">
                  <a:lumMod val="75000"/>
                  <a:lumOff val="25000"/>
                </a:prstClr>
              </a:solidFill>
            </a:endParaRPr>
          </a:p>
          <a:p>
            <a:pPr marL="171450" indent="-171450">
              <a:buClr>
                <a:srgbClr val="4BACC6"/>
              </a:buClr>
              <a:buFont typeface="Arial" panose="020B0604020202020204" pitchFamily="34" charset="0"/>
              <a:buChar char="•"/>
            </a:pPr>
            <a:r>
              <a:rPr lang="en-US" sz="1200" dirty="0" smtClean="0">
                <a:solidFill>
                  <a:prstClr val="black">
                    <a:lumMod val="75000"/>
                    <a:lumOff val="25000"/>
                  </a:prstClr>
                </a:solidFill>
              </a:rPr>
              <a:t>Homeowners were more likely to be aware if at some point in their career they worked in the construction trade or for the government. </a:t>
            </a:r>
          </a:p>
          <a:p>
            <a:pPr marL="171450" indent="-171450">
              <a:buClr>
                <a:srgbClr val="4BACC6"/>
              </a:buClr>
              <a:buFont typeface="Arial" panose="020B0604020202020204" pitchFamily="34" charset="0"/>
              <a:buChar char="•"/>
            </a:pPr>
            <a:r>
              <a:rPr lang="en-US" sz="1200" dirty="0" smtClean="0">
                <a:solidFill>
                  <a:prstClr val="black">
                    <a:lumMod val="75000"/>
                    <a:lumOff val="25000"/>
                  </a:prstClr>
                </a:solidFill>
              </a:rPr>
              <a:t>For many of the remaining homeowners, they were only </a:t>
            </a:r>
            <a:r>
              <a:rPr lang="en-US" sz="1200" i="1" dirty="0" smtClean="0">
                <a:solidFill>
                  <a:prstClr val="black">
                    <a:lumMod val="75000"/>
                    <a:lumOff val="25000"/>
                  </a:prstClr>
                </a:solidFill>
              </a:rPr>
              <a:t>vaguely</a:t>
            </a:r>
            <a:r>
              <a:rPr lang="en-US" sz="1200" dirty="0" smtClean="0">
                <a:solidFill>
                  <a:prstClr val="black">
                    <a:lumMod val="75000"/>
                    <a:lumOff val="25000"/>
                  </a:prstClr>
                </a:solidFill>
              </a:rPr>
              <a:t> aware of the law. Whereas the homeowners clearly needed more education on the law, the excavators for the most part were aware of the law and even several mentioned it with no prompting.</a:t>
            </a:r>
            <a:endParaRPr lang="en-US" sz="1200" dirty="0">
              <a:solidFill>
                <a:prstClr val="black">
                  <a:lumMod val="75000"/>
                  <a:lumOff val="25000"/>
                </a:prstClr>
              </a:solidFill>
            </a:endParaRPr>
          </a:p>
        </p:txBody>
      </p:sp>
      <p:sp>
        <p:nvSpPr>
          <p:cNvPr id="8" name="TextBox 7"/>
          <p:cNvSpPr txBox="1"/>
          <p:nvPr/>
        </p:nvSpPr>
        <p:spPr>
          <a:xfrm>
            <a:off x="1090772" y="6248400"/>
            <a:ext cx="6986428" cy="253916"/>
          </a:xfrm>
          <a:prstGeom prst="rect">
            <a:avLst/>
          </a:prstGeom>
          <a:noFill/>
        </p:spPr>
        <p:txBody>
          <a:bodyPr wrap="square" rtlCol="0">
            <a:spAutoFit/>
          </a:bodyPr>
          <a:lstStyle/>
          <a:p>
            <a:r>
              <a:rPr lang="en-US" sz="1050" dirty="0" err="1" smtClean="0">
                <a:solidFill>
                  <a:schemeClr val="tx1">
                    <a:lumMod val="75000"/>
                    <a:lumOff val="25000"/>
                  </a:schemeClr>
                </a:solidFill>
              </a:rPr>
              <a:t>Qst</a:t>
            </a:r>
            <a:r>
              <a:rPr lang="en-US" sz="1050" dirty="0" smtClean="0">
                <a:solidFill>
                  <a:schemeClr val="tx1">
                    <a:lumMod val="75000"/>
                    <a:lumOff val="25000"/>
                  </a:schemeClr>
                </a:solidFill>
              </a:rPr>
              <a:t>. Are you aware of any laws or regulations for safe digging? Have you ever heard of “Call Before You Dig?</a:t>
            </a:r>
            <a:endParaRPr lang="en-US" sz="1050" dirty="0">
              <a:solidFill>
                <a:schemeClr val="tx1">
                  <a:lumMod val="75000"/>
                  <a:lumOff val="25000"/>
                </a:schemeClr>
              </a:solidFill>
            </a:endParaRPr>
          </a:p>
        </p:txBody>
      </p:sp>
    </p:spTree>
    <p:extLst>
      <p:ext uri="{BB962C8B-B14F-4D97-AF65-F5344CB8AC3E}">
        <p14:creationId xmlns:p14="http://schemas.microsoft.com/office/powerpoint/2010/main" val="277159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Background and Objectives</a:t>
            </a:r>
            <a:endParaRPr lang="en-US" sz="2400" dirty="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4</a:t>
            </a:fld>
            <a:endParaRPr lang="en-US">
              <a:solidFill>
                <a:prstClr val="white"/>
              </a:solidFill>
            </a:endParaRPr>
          </a:p>
        </p:txBody>
      </p:sp>
      <p:sp>
        <p:nvSpPr>
          <p:cNvPr id="3" name="Content Placeholder 2"/>
          <p:cNvSpPr>
            <a:spLocks noGrp="1"/>
          </p:cNvSpPr>
          <p:nvPr>
            <p:ph idx="1"/>
          </p:nvPr>
        </p:nvSpPr>
        <p:spPr/>
        <p:txBody>
          <a:bodyPr>
            <a:normAutofit/>
          </a:bodyPr>
          <a:lstStyle/>
          <a:p>
            <a:r>
              <a:rPr lang="en-US" sz="1600" dirty="0"/>
              <a:t>H</a:t>
            </a:r>
            <a:r>
              <a:rPr lang="en-US" sz="1600" dirty="0" smtClean="0"/>
              <a:t>omeowners </a:t>
            </a:r>
            <a:r>
              <a:rPr lang="en-US" sz="1600" dirty="0"/>
              <a:t>and excavators who do not call 811 before they dig are responsible for 33% of all the damages to </a:t>
            </a:r>
            <a:r>
              <a:rPr lang="en-US" sz="1600" dirty="0" err="1"/>
              <a:t>Vectren’s</a:t>
            </a:r>
            <a:r>
              <a:rPr lang="en-US" sz="1600" dirty="0"/>
              <a:t> </a:t>
            </a:r>
            <a:r>
              <a:rPr lang="en-US" sz="1600" dirty="0" smtClean="0"/>
              <a:t>gas lines</a:t>
            </a:r>
            <a:r>
              <a:rPr lang="en-US" sz="1600" dirty="0"/>
              <a:t>. </a:t>
            </a:r>
            <a:r>
              <a:rPr lang="en-US" sz="1600" dirty="0" err="1"/>
              <a:t>Vectren</a:t>
            </a:r>
            <a:r>
              <a:rPr lang="en-US" sz="1600" dirty="0"/>
              <a:t> </a:t>
            </a:r>
            <a:r>
              <a:rPr lang="en-US" sz="1600" dirty="0" smtClean="0"/>
              <a:t>contracted with Wyse to conduct research via telephone interviews </a:t>
            </a:r>
            <a:r>
              <a:rPr lang="en-US" sz="1600" dirty="0"/>
              <a:t>to identify reasons why people do not call before they dig. </a:t>
            </a:r>
            <a:endParaRPr lang="en-US" sz="1600" dirty="0" smtClean="0"/>
          </a:p>
          <a:p>
            <a:endParaRPr lang="en-US" sz="1600" dirty="0" smtClean="0"/>
          </a:p>
          <a:p>
            <a:r>
              <a:rPr lang="en-US" sz="1600" dirty="0">
                <a:latin typeface="Arial"/>
                <a:ea typeface="Times New Roman"/>
                <a:cs typeface="Times New Roman"/>
              </a:rPr>
              <a:t>The main objective of this research is to understand why excavators and </a:t>
            </a:r>
            <a:r>
              <a:rPr lang="en-US" sz="1600" dirty="0" smtClean="0">
                <a:latin typeface="Arial"/>
                <a:ea typeface="Times New Roman"/>
                <a:cs typeface="Times New Roman"/>
              </a:rPr>
              <a:t>homeowners </a:t>
            </a:r>
            <a:r>
              <a:rPr lang="en-US" sz="1600" dirty="0">
                <a:latin typeface="Arial"/>
                <a:ea typeface="Times New Roman"/>
                <a:cs typeface="Times New Roman"/>
              </a:rPr>
              <a:t>fail to call 811. </a:t>
            </a:r>
            <a:r>
              <a:rPr lang="en-US" sz="1600" dirty="0" smtClean="0">
                <a:latin typeface="Arial"/>
                <a:ea typeface="Times New Roman"/>
                <a:cs typeface="Times New Roman"/>
              </a:rPr>
              <a:t>Specific areas Wyse explored include: </a:t>
            </a:r>
          </a:p>
          <a:p>
            <a:pPr marL="0" indent="0">
              <a:buNone/>
            </a:pPr>
            <a:endParaRPr lang="en-US" dirty="0">
              <a:latin typeface="Times New Roman"/>
              <a:ea typeface="Times New Roman"/>
            </a:endParaRPr>
          </a:p>
          <a:p>
            <a:pPr marL="457200" lvl="1">
              <a:spcBef>
                <a:spcPts val="0"/>
              </a:spcBef>
            </a:pPr>
            <a:r>
              <a:rPr lang="en-US" sz="1400" dirty="0" smtClean="0">
                <a:latin typeface="Arial"/>
                <a:ea typeface="Times New Roman"/>
                <a:cs typeface="Times New Roman"/>
              </a:rPr>
              <a:t>Understanding </a:t>
            </a:r>
            <a:r>
              <a:rPr lang="en-US" sz="1400" dirty="0">
                <a:latin typeface="Arial"/>
                <a:ea typeface="Times New Roman"/>
                <a:cs typeface="Times New Roman"/>
              </a:rPr>
              <a:t>the situation surrounding the </a:t>
            </a:r>
            <a:r>
              <a:rPr lang="en-US" sz="1400" dirty="0" smtClean="0">
                <a:latin typeface="Arial"/>
                <a:ea typeface="Times New Roman"/>
                <a:cs typeface="Times New Roman"/>
              </a:rPr>
              <a:t>gas line damage (type </a:t>
            </a:r>
            <a:r>
              <a:rPr lang="en-US" sz="1400" dirty="0">
                <a:latin typeface="Arial"/>
                <a:ea typeface="Times New Roman"/>
                <a:cs typeface="Times New Roman"/>
              </a:rPr>
              <a:t>of project </a:t>
            </a:r>
            <a:r>
              <a:rPr lang="en-US" sz="1400" dirty="0" smtClean="0">
                <a:latin typeface="Arial"/>
                <a:ea typeface="Times New Roman"/>
                <a:cs typeface="Times New Roman"/>
              </a:rPr>
              <a:t>undertaken)</a:t>
            </a:r>
            <a:endParaRPr lang="en-US" sz="1400" dirty="0" smtClean="0">
              <a:latin typeface="Times New Roman"/>
              <a:ea typeface="Times New Roman"/>
            </a:endParaRPr>
          </a:p>
          <a:p>
            <a:pPr marL="457200" lvl="1">
              <a:spcBef>
                <a:spcPts val="0"/>
              </a:spcBef>
            </a:pPr>
            <a:r>
              <a:rPr lang="en-US" sz="1400" dirty="0" smtClean="0">
                <a:latin typeface="Arial"/>
                <a:ea typeface="Times New Roman"/>
                <a:cs typeface="Times New Roman"/>
              </a:rPr>
              <a:t>Understanding </a:t>
            </a:r>
            <a:r>
              <a:rPr lang="en-US" sz="1400" dirty="0">
                <a:latin typeface="Arial"/>
                <a:ea typeface="Times New Roman"/>
                <a:cs typeface="Times New Roman"/>
              </a:rPr>
              <a:t>the primary reasons that drove the decision to not </a:t>
            </a:r>
            <a:r>
              <a:rPr lang="en-US" sz="1400" dirty="0" smtClean="0">
                <a:latin typeface="Arial"/>
                <a:ea typeface="Times New Roman"/>
                <a:cs typeface="Times New Roman"/>
              </a:rPr>
              <a:t>call</a:t>
            </a:r>
            <a:endParaRPr lang="en-US" sz="1800" dirty="0" smtClean="0">
              <a:latin typeface="Times New Roman"/>
              <a:ea typeface="Times New Roman"/>
            </a:endParaRPr>
          </a:p>
          <a:p>
            <a:pPr marL="457200" lvl="1">
              <a:spcBef>
                <a:spcPts val="0"/>
              </a:spcBef>
            </a:pPr>
            <a:r>
              <a:rPr lang="en-US" sz="1400" dirty="0" smtClean="0">
                <a:latin typeface="Arial"/>
                <a:ea typeface="Times New Roman"/>
                <a:cs typeface="Times New Roman"/>
              </a:rPr>
              <a:t>Determining </a:t>
            </a:r>
            <a:r>
              <a:rPr lang="en-US" sz="1400" dirty="0">
                <a:latin typeface="Arial"/>
                <a:ea typeface="Times New Roman"/>
                <a:cs typeface="Times New Roman"/>
              </a:rPr>
              <a:t>if they have ever previously called 811, and if so, what made this instance </a:t>
            </a:r>
            <a:r>
              <a:rPr lang="en-US" sz="1400" dirty="0" smtClean="0">
                <a:latin typeface="Arial"/>
                <a:ea typeface="Times New Roman"/>
                <a:cs typeface="Times New Roman"/>
              </a:rPr>
              <a:t>different</a:t>
            </a:r>
            <a:endParaRPr lang="en-US" sz="1800" dirty="0" smtClean="0">
              <a:latin typeface="Times New Roman"/>
              <a:ea typeface="Times New Roman"/>
            </a:endParaRPr>
          </a:p>
          <a:p>
            <a:pPr marL="457200" lvl="1">
              <a:spcBef>
                <a:spcPts val="0"/>
              </a:spcBef>
            </a:pPr>
            <a:r>
              <a:rPr lang="en-US" sz="1400" dirty="0" smtClean="0">
                <a:latin typeface="Arial"/>
                <a:ea typeface="Times New Roman"/>
                <a:cs typeface="Times New Roman"/>
              </a:rPr>
              <a:t>Uncovering </a:t>
            </a:r>
            <a:r>
              <a:rPr lang="en-US" sz="1400" dirty="0">
                <a:latin typeface="Arial"/>
                <a:ea typeface="Times New Roman"/>
                <a:cs typeface="Times New Roman"/>
              </a:rPr>
              <a:t>rationale for calling or not calling based on </a:t>
            </a:r>
            <a:r>
              <a:rPr lang="en-US" sz="1400" dirty="0" smtClean="0">
                <a:latin typeface="Arial"/>
                <a:ea typeface="Times New Roman"/>
                <a:cs typeface="Times New Roman"/>
              </a:rPr>
              <a:t>circumstance</a:t>
            </a:r>
            <a:endParaRPr lang="en-US" sz="1800" dirty="0" smtClean="0">
              <a:latin typeface="Times New Roman"/>
              <a:ea typeface="Times New Roman"/>
            </a:endParaRPr>
          </a:p>
          <a:p>
            <a:pPr marL="457200" lvl="1">
              <a:spcBef>
                <a:spcPts val="0"/>
              </a:spcBef>
            </a:pPr>
            <a:r>
              <a:rPr lang="en-US" sz="1400" dirty="0" smtClean="0">
                <a:latin typeface="Arial"/>
                <a:ea typeface="Times New Roman"/>
                <a:cs typeface="Times New Roman"/>
              </a:rPr>
              <a:t>Uncovering </a:t>
            </a:r>
            <a:r>
              <a:rPr lang="en-US" sz="1400" dirty="0">
                <a:latin typeface="Arial"/>
                <a:ea typeface="Times New Roman"/>
                <a:cs typeface="Times New Roman"/>
              </a:rPr>
              <a:t>any barriers/concerns they might have regarding </a:t>
            </a:r>
            <a:r>
              <a:rPr lang="en-US" sz="1400" dirty="0" smtClean="0">
                <a:latin typeface="Arial"/>
                <a:ea typeface="Times New Roman"/>
                <a:cs typeface="Times New Roman"/>
              </a:rPr>
              <a:t>calling</a:t>
            </a:r>
            <a:endParaRPr lang="en-US" sz="1800" dirty="0" smtClean="0">
              <a:latin typeface="Times New Roman"/>
              <a:ea typeface="Times New Roman"/>
            </a:endParaRPr>
          </a:p>
          <a:p>
            <a:pPr marL="457200" lvl="1">
              <a:spcBef>
                <a:spcPts val="0"/>
              </a:spcBef>
            </a:pPr>
            <a:r>
              <a:rPr lang="en-US" sz="1400" dirty="0" smtClean="0">
                <a:latin typeface="Arial"/>
                <a:ea typeface="Times New Roman"/>
                <a:cs typeface="Times New Roman"/>
              </a:rPr>
              <a:t>Identifying </a:t>
            </a:r>
            <a:r>
              <a:rPr lang="en-US" sz="1400" dirty="0">
                <a:latin typeface="Arial"/>
                <a:ea typeface="Times New Roman"/>
                <a:cs typeface="Times New Roman"/>
              </a:rPr>
              <a:t>any missing information </a:t>
            </a:r>
            <a:r>
              <a:rPr lang="en-US" sz="1400" dirty="0" smtClean="0">
                <a:latin typeface="Arial"/>
                <a:ea typeface="Times New Roman"/>
                <a:cs typeface="Times New Roman"/>
              </a:rPr>
              <a:t>they </a:t>
            </a:r>
            <a:r>
              <a:rPr lang="en-US" sz="1400" dirty="0">
                <a:latin typeface="Arial"/>
                <a:ea typeface="Times New Roman"/>
                <a:cs typeface="Times New Roman"/>
              </a:rPr>
              <a:t>feel would be important to know about Indiana 811 to encourage others to </a:t>
            </a:r>
            <a:r>
              <a:rPr lang="en-US" sz="1400" dirty="0" smtClean="0">
                <a:latin typeface="Arial"/>
                <a:ea typeface="Times New Roman"/>
                <a:cs typeface="Times New Roman"/>
              </a:rPr>
              <a:t>call, including suggestions or recommendations for promoting safe digging and preventing damage </a:t>
            </a:r>
            <a:endParaRPr lang="en-US" sz="1800" dirty="0">
              <a:latin typeface="Times New Roman"/>
              <a:ea typeface="Times New Roman"/>
            </a:endParaRPr>
          </a:p>
          <a:p>
            <a:endParaRPr lang="en-US" sz="1600" dirty="0"/>
          </a:p>
          <a:p>
            <a:r>
              <a:rPr lang="en-US" sz="1600" dirty="0" err="1" smtClean="0"/>
              <a:t>Vectren</a:t>
            </a:r>
            <a:r>
              <a:rPr lang="en-US" sz="1600" dirty="0" smtClean="0"/>
              <a:t> </a:t>
            </a:r>
            <a:r>
              <a:rPr lang="en-US" sz="1600" dirty="0"/>
              <a:t>will use the research findings to help </a:t>
            </a:r>
            <a:r>
              <a:rPr lang="en-US" sz="1600" dirty="0" smtClean="0"/>
              <a:t>improve processes around damage prevention and find better ways to communicate about digging and gas line safety.</a:t>
            </a:r>
            <a:endParaRPr lang="en-US" sz="1600" dirty="0"/>
          </a:p>
        </p:txBody>
      </p:sp>
    </p:spTree>
    <p:extLst>
      <p:ext uri="{BB962C8B-B14F-4D97-AF65-F5344CB8AC3E}">
        <p14:creationId xmlns:p14="http://schemas.microsoft.com/office/powerpoint/2010/main" val="1728765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3" y="4267200"/>
            <a:ext cx="7772400" cy="1501775"/>
          </a:xfrm>
        </p:spPr>
        <p:txBody>
          <a:bodyPr>
            <a:noAutofit/>
          </a:bodyPr>
          <a:lstStyle/>
          <a:p>
            <a:r>
              <a:rPr lang="en-US" sz="1400" dirty="0" smtClean="0"/>
              <a:t>Awareness</a:t>
            </a:r>
            <a:br>
              <a:rPr lang="en-US" sz="1400" dirty="0" smtClean="0"/>
            </a:br>
            <a:r>
              <a:rPr lang="en-US" sz="1400" dirty="0" smtClean="0"/>
              <a:t>Ever called 811</a:t>
            </a:r>
            <a:br>
              <a:rPr lang="en-US" sz="1400" dirty="0" smtClean="0"/>
            </a:br>
            <a:r>
              <a:rPr lang="en-US" sz="1400" dirty="0" smtClean="0"/>
              <a:t>Reactions to Online 811</a:t>
            </a:r>
            <a:br>
              <a:rPr lang="en-US" sz="1400" dirty="0" smtClean="0"/>
            </a:br>
            <a:r>
              <a:rPr lang="en-US" sz="1400" dirty="0" smtClean="0"/>
              <a:t>Familiarity and Preference with Contacting 811</a:t>
            </a:r>
            <a:br>
              <a:rPr lang="en-US" sz="1400" dirty="0" smtClean="0"/>
            </a:br>
            <a:r>
              <a:rPr lang="en-US" sz="1400" dirty="0" smtClean="0"/>
              <a:t>Satisfaction with 811</a:t>
            </a:r>
            <a:br>
              <a:rPr lang="en-US" sz="1400" dirty="0" smtClean="0"/>
            </a:br>
            <a:r>
              <a:rPr lang="en-US" sz="1400" dirty="0" smtClean="0"/>
              <a:t>Reasons for Rating </a:t>
            </a:r>
            <a:br>
              <a:rPr lang="en-US" sz="1400" dirty="0" smtClean="0"/>
            </a:br>
            <a:r>
              <a:rPr lang="en-US" sz="1400" dirty="0" smtClean="0"/>
              <a:t>Suggestions for Improvement</a:t>
            </a:r>
            <a:endParaRPr lang="en-US" sz="1400" dirty="0"/>
          </a:p>
        </p:txBody>
      </p:sp>
      <p:sp>
        <p:nvSpPr>
          <p:cNvPr id="6" name="Text Placeholder 5"/>
          <p:cNvSpPr>
            <a:spLocks noGrp="1"/>
          </p:cNvSpPr>
          <p:nvPr>
            <p:ph type="body" idx="1"/>
          </p:nvPr>
        </p:nvSpPr>
        <p:spPr/>
        <p:txBody>
          <a:bodyPr/>
          <a:lstStyle/>
          <a:p>
            <a:r>
              <a:rPr lang="en-US" dirty="0" smtClean="0"/>
              <a:t>Perceptions of 811</a:t>
            </a:r>
            <a:endParaRPr lang="en-US" dirty="0"/>
          </a:p>
        </p:txBody>
      </p:sp>
      <p:sp>
        <p:nvSpPr>
          <p:cNvPr id="4" name="Slide Number Placeholder 3"/>
          <p:cNvSpPr>
            <a:spLocks noGrp="1"/>
          </p:cNvSpPr>
          <p:nvPr>
            <p:ph type="sldNum" sz="quarter" idx="4294967295"/>
          </p:nvPr>
        </p:nvSpPr>
        <p:spPr>
          <a:xfrm>
            <a:off x="0" y="6524625"/>
            <a:ext cx="457200" cy="304800"/>
          </a:xfrm>
        </p:spPr>
        <p:txBody>
          <a:bodyPr/>
          <a:lstStyle/>
          <a:p>
            <a:fld id="{D642C4DC-0AC9-4B82-AE81-EBA400E5AF44}" type="slidenum">
              <a:rPr lang="en-US" smtClean="0">
                <a:solidFill>
                  <a:prstClr val="white"/>
                </a:solidFill>
              </a:rPr>
              <a:pPr/>
              <a:t>40</a:t>
            </a:fld>
            <a:endParaRPr lang="en-US">
              <a:solidFill>
                <a:prstClr val="white"/>
              </a:solidFill>
            </a:endParaRPr>
          </a:p>
        </p:txBody>
      </p:sp>
    </p:spTree>
    <p:extLst>
      <p:ext uri="{BB962C8B-B14F-4D97-AF65-F5344CB8AC3E}">
        <p14:creationId xmlns:p14="http://schemas.microsoft.com/office/powerpoint/2010/main" val="32616914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Awareness of 811</a:t>
            </a: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75947296"/>
              </p:ext>
            </p:extLst>
          </p:nvPr>
        </p:nvGraphicFramePr>
        <p:xfrm>
          <a:off x="838200" y="1437640"/>
          <a:ext cx="7239000" cy="2296160"/>
        </p:xfrm>
        <a:graphic>
          <a:graphicData uri="http://schemas.openxmlformats.org/drawingml/2006/table">
            <a:tbl>
              <a:tblPr firstRow="1" bandRow="1">
                <a:tableStyleId>{7DF18680-E054-41AD-8BC1-D1AEF772440D}</a:tableStyleId>
              </a:tblPr>
              <a:tblGrid>
                <a:gridCol w="2590800"/>
                <a:gridCol w="1680210"/>
                <a:gridCol w="1592580"/>
                <a:gridCol w="1375410"/>
              </a:tblGrid>
              <a:tr h="370840">
                <a:tc>
                  <a:txBody>
                    <a:bodyPr/>
                    <a:lstStyle/>
                    <a:p>
                      <a:pPr algn="ctr"/>
                      <a:r>
                        <a:rPr lang="en-US" sz="1400" dirty="0" smtClean="0"/>
                        <a:t>Awareness of 811</a:t>
                      </a:r>
                      <a:endParaRPr lang="en-US" sz="1400" dirty="0"/>
                    </a:p>
                  </a:txBody>
                  <a:tcPr anchor="ctr"/>
                </a:tc>
                <a:tc>
                  <a:txBody>
                    <a:bodyPr/>
                    <a:lstStyle/>
                    <a:p>
                      <a:pPr algn="ctr"/>
                      <a:r>
                        <a:rPr lang="en-US" sz="1400" dirty="0" smtClean="0"/>
                        <a:t>Excavators (N=17)</a:t>
                      </a:r>
                      <a:endParaRPr lang="en-US" sz="1400" dirty="0"/>
                    </a:p>
                  </a:txBody>
                  <a:tcPr anchor="ctr"/>
                </a:tc>
                <a:tc>
                  <a:txBody>
                    <a:bodyPr/>
                    <a:lstStyle/>
                    <a:p>
                      <a:pPr algn="ctr"/>
                      <a:r>
                        <a:rPr lang="en-US" sz="1400" dirty="0" smtClean="0"/>
                        <a:t>Homeowners (N=14)</a:t>
                      </a:r>
                      <a:endParaRPr lang="en-US" sz="1400" dirty="0"/>
                    </a:p>
                  </a:txBody>
                  <a:tcPr anchor="ctr"/>
                </a:tc>
                <a:tc>
                  <a:txBody>
                    <a:bodyPr/>
                    <a:lstStyle/>
                    <a:p>
                      <a:pPr algn="ctr"/>
                      <a:r>
                        <a:rPr lang="en-US" sz="1400" dirty="0" smtClean="0"/>
                        <a:t>Total</a:t>
                      </a:r>
                      <a:endParaRPr lang="en-US" sz="1400" dirty="0"/>
                    </a:p>
                  </a:txBody>
                  <a:tcPr anchor="ctr"/>
                </a:tc>
              </a:tr>
              <a:tr h="370840">
                <a:tc>
                  <a:txBody>
                    <a:bodyPr/>
                    <a:lstStyle/>
                    <a:p>
                      <a:pPr algn="ctr"/>
                      <a:r>
                        <a:rPr lang="en-US" sz="1400" dirty="0" smtClean="0">
                          <a:solidFill>
                            <a:schemeClr val="tx1">
                              <a:lumMod val="75000"/>
                              <a:lumOff val="25000"/>
                            </a:schemeClr>
                          </a:solidFill>
                        </a:rPr>
                        <a:t>Yes</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16</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7</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23</a:t>
                      </a:r>
                      <a:endParaRPr lang="en-US" sz="1400" dirty="0">
                        <a:solidFill>
                          <a:schemeClr val="tx1">
                            <a:lumMod val="75000"/>
                            <a:lumOff val="25000"/>
                          </a:schemeClr>
                        </a:solidFill>
                      </a:endParaRPr>
                    </a:p>
                  </a:txBody>
                  <a:tcPr anchor="ctr"/>
                </a:tc>
              </a:tr>
              <a:tr h="370840">
                <a:tc>
                  <a:txBody>
                    <a:bodyPr/>
                    <a:lstStyle/>
                    <a:p>
                      <a:pPr algn="ctr"/>
                      <a:r>
                        <a:rPr lang="en-US" sz="1400" dirty="0" smtClean="0">
                          <a:solidFill>
                            <a:schemeClr val="tx1">
                              <a:lumMod val="75000"/>
                              <a:lumOff val="25000"/>
                            </a:schemeClr>
                          </a:solidFill>
                        </a:rPr>
                        <a:t>Vaguely</a:t>
                      </a:r>
                      <a:r>
                        <a:rPr lang="en-US" sz="1400" baseline="0" dirty="0" smtClean="0">
                          <a:solidFill>
                            <a:schemeClr val="tx1">
                              <a:lumMod val="75000"/>
                              <a:lumOff val="25000"/>
                            </a:schemeClr>
                          </a:solidFill>
                        </a:rPr>
                        <a:t> aware (name only, did not realize what it was)</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0</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4</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4</a:t>
                      </a:r>
                      <a:endParaRPr lang="en-US" sz="1400" dirty="0">
                        <a:solidFill>
                          <a:schemeClr val="tx1">
                            <a:lumMod val="75000"/>
                            <a:lumOff val="25000"/>
                          </a:schemeClr>
                        </a:solidFill>
                      </a:endParaRPr>
                    </a:p>
                  </a:txBody>
                  <a:tcPr anchor="ctr"/>
                </a:tc>
              </a:tr>
              <a:tr h="370840">
                <a:tc>
                  <a:txBody>
                    <a:bodyPr/>
                    <a:lstStyle/>
                    <a:p>
                      <a:pPr algn="ctr"/>
                      <a:r>
                        <a:rPr lang="en-US" sz="1400" dirty="0" smtClean="0">
                          <a:solidFill>
                            <a:schemeClr val="tx1">
                              <a:lumMod val="75000"/>
                              <a:lumOff val="25000"/>
                            </a:schemeClr>
                          </a:solidFill>
                        </a:rPr>
                        <a:t>No</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2</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3</a:t>
                      </a:r>
                      <a:endParaRPr lang="en-US" sz="1400" dirty="0">
                        <a:solidFill>
                          <a:schemeClr val="tx1">
                            <a:lumMod val="75000"/>
                            <a:lumOff val="25000"/>
                          </a:schemeClr>
                        </a:solidFill>
                      </a:endParaRPr>
                    </a:p>
                  </a:txBody>
                  <a:tcPr anchor="ctr"/>
                </a:tc>
              </a:tr>
              <a:tr h="370840">
                <a:tc>
                  <a:txBody>
                    <a:bodyPr/>
                    <a:lstStyle/>
                    <a:p>
                      <a:pPr algn="ctr"/>
                      <a:r>
                        <a:rPr lang="en-US" sz="1400" dirty="0" smtClean="0">
                          <a:solidFill>
                            <a:schemeClr val="tx1">
                              <a:lumMod val="75000"/>
                              <a:lumOff val="25000"/>
                            </a:schemeClr>
                          </a:solidFill>
                        </a:rPr>
                        <a:t>No (just</a:t>
                      </a:r>
                      <a:r>
                        <a:rPr lang="en-US" sz="1400" baseline="0" dirty="0" smtClean="0">
                          <a:solidFill>
                            <a:schemeClr val="tx1">
                              <a:lumMod val="75000"/>
                              <a:lumOff val="25000"/>
                            </a:schemeClr>
                          </a:solidFill>
                        </a:rPr>
                        <a:t> called utility company directly)</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0</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r>
            </a:tbl>
          </a:graphicData>
        </a:graphic>
      </p:graphicFrame>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41</a:t>
            </a:fld>
            <a:endParaRPr lang="en-US">
              <a:solidFill>
                <a:prstClr val="white"/>
              </a:solidFill>
            </a:endParaRPr>
          </a:p>
        </p:txBody>
      </p:sp>
      <p:sp>
        <p:nvSpPr>
          <p:cNvPr id="6" name="TextBox 5"/>
          <p:cNvSpPr txBox="1"/>
          <p:nvPr/>
        </p:nvSpPr>
        <p:spPr>
          <a:xfrm>
            <a:off x="1066800" y="3886200"/>
            <a:ext cx="6934200" cy="1938992"/>
          </a:xfrm>
          <a:prstGeom prst="rect">
            <a:avLst/>
          </a:prstGeom>
          <a:noFill/>
        </p:spPr>
        <p:txBody>
          <a:bodyPr wrap="square" rtlCol="0">
            <a:spAutoFit/>
          </a:bodyPr>
          <a:lstStyle/>
          <a:p>
            <a:pPr marL="171450" indent="-171450">
              <a:buClr>
                <a:srgbClr val="4BACC6"/>
              </a:buClr>
              <a:buFont typeface="Arial" panose="020B0604020202020204" pitchFamily="34" charset="0"/>
              <a:buChar char="•"/>
            </a:pPr>
            <a:r>
              <a:rPr lang="en-US" sz="1200" dirty="0" smtClean="0">
                <a:solidFill>
                  <a:schemeClr val="tx1">
                    <a:lumMod val="75000"/>
                    <a:lumOff val="25000"/>
                  </a:schemeClr>
                </a:solidFill>
              </a:rPr>
              <a:t>Excavators were highly aware of 811, or the need to call before they dig. The failure of excavators to call is not an awareness problem. Only one landscaper, who was a young man (age 22), was unaware of 811. He hit a gas line while setting a post for a deck.</a:t>
            </a:r>
          </a:p>
          <a:p>
            <a:pPr marL="171450" indent="-171450">
              <a:buClr>
                <a:srgbClr val="4BACC6"/>
              </a:buClr>
              <a:buFont typeface="Arial" panose="020B0604020202020204" pitchFamily="34" charset="0"/>
              <a:buChar char="•"/>
            </a:pPr>
            <a:r>
              <a:rPr lang="en-US" sz="1200" dirty="0" smtClean="0">
                <a:solidFill>
                  <a:schemeClr val="tx1">
                    <a:lumMod val="75000"/>
                    <a:lumOff val="25000"/>
                  </a:schemeClr>
                </a:solidFill>
              </a:rPr>
              <a:t>All the excavators, with the exception of one individual, had requested locates previously.</a:t>
            </a:r>
          </a:p>
          <a:p>
            <a:pPr marL="171450" indent="-171450">
              <a:buClr>
                <a:srgbClr val="4BACC6"/>
              </a:buClr>
              <a:buFont typeface="Arial" panose="020B0604020202020204" pitchFamily="34" charset="0"/>
              <a:buChar char="•"/>
            </a:pPr>
            <a:r>
              <a:rPr lang="en-US" sz="1200" dirty="0" smtClean="0">
                <a:solidFill>
                  <a:schemeClr val="tx1">
                    <a:lumMod val="75000"/>
                    <a:lumOff val="25000"/>
                  </a:schemeClr>
                </a:solidFill>
              </a:rPr>
              <a:t>Homeowners, however, were less aware of the need to call, and the number they should call. Although many stated they were aware of 811, it was apparent many were not strongly aware of or familiar with 811. Many had only heard the name before and didn’t realize they should call before moving ground in their yard.</a:t>
            </a:r>
          </a:p>
          <a:p>
            <a:pPr marL="171450" indent="-171450">
              <a:buClr>
                <a:srgbClr val="4BACC6"/>
              </a:buClr>
              <a:buFont typeface="Arial" panose="020B0604020202020204" pitchFamily="34" charset="0"/>
              <a:buChar char="•"/>
            </a:pPr>
            <a:r>
              <a:rPr lang="en-US" sz="1200" dirty="0" smtClean="0">
                <a:solidFill>
                  <a:schemeClr val="tx1">
                    <a:lumMod val="75000"/>
                    <a:lumOff val="25000"/>
                  </a:schemeClr>
                </a:solidFill>
              </a:rPr>
              <a:t>About half of the homeowners had never called 811 before. A couple of others stated they relied on contractors who were performing work for them to do the locates.</a:t>
            </a:r>
            <a:endParaRPr lang="en-US" sz="1200" dirty="0">
              <a:solidFill>
                <a:schemeClr val="tx1">
                  <a:lumMod val="75000"/>
                  <a:lumOff val="25000"/>
                </a:schemeClr>
              </a:solidFill>
            </a:endParaRPr>
          </a:p>
        </p:txBody>
      </p:sp>
      <p:sp>
        <p:nvSpPr>
          <p:cNvPr id="7" name="TextBox 6"/>
          <p:cNvSpPr txBox="1"/>
          <p:nvPr/>
        </p:nvSpPr>
        <p:spPr>
          <a:xfrm>
            <a:off x="1090772" y="6248400"/>
            <a:ext cx="6300627" cy="253916"/>
          </a:xfrm>
          <a:prstGeom prst="rect">
            <a:avLst/>
          </a:prstGeom>
          <a:noFill/>
        </p:spPr>
        <p:txBody>
          <a:bodyPr wrap="square" rtlCol="0">
            <a:spAutoFit/>
          </a:bodyPr>
          <a:lstStyle/>
          <a:p>
            <a:r>
              <a:rPr lang="en-US" sz="1050" dirty="0" err="1" smtClean="0">
                <a:solidFill>
                  <a:schemeClr val="tx1">
                    <a:lumMod val="75000"/>
                    <a:lumOff val="25000"/>
                  </a:schemeClr>
                </a:solidFill>
              </a:rPr>
              <a:t>Qst</a:t>
            </a:r>
            <a:r>
              <a:rPr lang="en-US" sz="1050" dirty="0" smtClean="0">
                <a:solidFill>
                  <a:schemeClr val="tx1">
                    <a:lumMod val="75000"/>
                    <a:lumOff val="25000"/>
                  </a:schemeClr>
                </a:solidFill>
              </a:rPr>
              <a:t>. Have you ever heard of 811?</a:t>
            </a:r>
            <a:endParaRPr lang="en-US" sz="1050" dirty="0">
              <a:solidFill>
                <a:schemeClr val="tx1">
                  <a:lumMod val="75000"/>
                  <a:lumOff val="25000"/>
                </a:schemeClr>
              </a:solidFill>
            </a:endParaRPr>
          </a:p>
        </p:txBody>
      </p:sp>
    </p:spTree>
    <p:extLst>
      <p:ext uri="{BB962C8B-B14F-4D97-AF65-F5344CB8AC3E}">
        <p14:creationId xmlns:p14="http://schemas.microsoft.com/office/powerpoint/2010/main" val="31826936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Ever Called 811</a:t>
            </a: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60156374"/>
              </p:ext>
            </p:extLst>
          </p:nvPr>
        </p:nvGraphicFramePr>
        <p:xfrm>
          <a:off x="838200" y="1437640"/>
          <a:ext cx="7239000" cy="2148840"/>
        </p:xfrm>
        <a:graphic>
          <a:graphicData uri="http://schemas.openxmlformats.org/drawingml/2006/table">
            <a:tbl>
              <a:tblPr firstRow="1" bandRow="1">
                <a:tableStyleId>{7DF18680-E054-41AD-8BC1-D1AEF772440D}</a:tableStyleId>
              </a:tblPr>
              <a:tblGrid>
                <a:gridCol w="2590800"/>
                <a:gridCol w="1680210"/>
                <a:gridCol w="1592580"/>
                <a:gridCol w="1375410"/>
              </a:tblGrid>
              <a:tr h="370840">
                <a:tc>
                  <a:txBody>
                    <a:bodyPr/>
                    <a:lstStyle/>
                    <a:p>
                      <a:pPr algn="ctr"/>
                      <a:r>
                        <a:rPr lang="en-US" sz="1400" dirty="0" smtClean="0"/>
                        <a:t>Awareness of 811</a:t>
                      </a:r>
                      <a:endParaRPr lang="en-US" sz="1400" dirty="0"/>
                    </a:p>
                  </a:txBody>
                  <a:tcPr anchor="ctr"/>
                </a:tc>
                <a:tc>
                  <a:txBody>
                    <a:bodyPr/>
                    <a:lstStyle/>
                    <a:p>
                      <a:pPr algn="ctr"/>
                      <a:r>
                        <a:rPr lang="en-US" sz="1400" dirty="0" smtClean="0"/>
                        <a:t>Excavators (N=17)</a:t>
                      </a:r>
                      <a:endParaRPr lang="en-US" sz="1400" dirty="0"/>
                    </a:p>
                  </a:txBody>
                  <a:tcPr anchor="ctr"/>
                </a:tc>
                <a:tc>
                  <a:txBody>
                    <a:bodyPr/>
                    <a:lstStyle/>
                    <a:p>
                      <a:pPr algn="ctr"/>
                      <a:r>
                        <a:rPr lang="en-US" sz="1400" dirty="0" smtClean="0"/>
                        <a:t>Homeowners (N=14)</a:t>
                      </a:r>
                      <a:endParaRPr lang="en-US" sz="1400" dirty="0"/>
                    </a:p>
                  </a:txBody>
                  <a:tcPr anchor="ctr"/>
                </a:tc>
                <a:tc>
                  <a:txBody>
                    <a:bodyPr/>
                    <a:lstStyle/>
                    <a:p>
                      <a:pPr algn="ctr"/>
                      <a:r>
                        <a:rPr lang="en-US" sz="1400" dirty="0" smtClean="0"/>
                        <a:t>Total</a:t>
                      </a:r>
                      <a:endParaRPr lang="en-US" sz="1400" dirty="0"/>
                    </a:p>
                  </a:txBody>
                  <a:tcPr anchor="ctr"/>
                </a:tc>
              </a:tr>
              <a:tr h="370840">
                <a:tc>
                  <a:txBody>
                    <a:bodyPr/>
                    <a:lstStyle/>
                    <a:p>
                      <a:pPr algn="ctr"/>
                      <a:r>
                        <a:rPr lang="en-US" sz="1400" dirty="0" smtClean="0">
                          <a:solidFill>
                            <a:schemeClr val="tx1">
                              <a:lumMod val="75000"/>
                              <a:lumOff val="25000"/>
                            </a:schemeClr>
                          </a:solidFill>
                        </a:rPr>
                        <a:t>Yes</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16</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6</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22</a:t>
                      </a:r>
                      <a:endParaRPr lang="en-US" sz="1400" dirty="0">
                        <a:solidFill>
                          <a:schemeClr val="tx1">
                            <a:lumMod val="75000"/>
                            <a:lumOff val="25000"/>
                          </a:schemeClr>
                        </a:solidFill>
                      </a:endParaRPr>
                    </a:p>
                  </a:txBody>
                  <a:tcPr anchor="ctr"/>
                </a:tc>
              </a:tr>
              <a:tr h="370840">
                <a:tc>
                  <a:txBody>
                    <a:bodyPr/>
                    <a:lstStyle/>
                    <a:p>
                      <a:pPr algn="ctr"/>
                      <a:r>
                        <a:rPr lang="en-US" sz="1400" dirty="0" smtClean="0">
                          <a:solidFill>
                            <a:schemeClr val="tx1">
                              <a:lumMod val="75000"/>
                              <a:lumOff val="25000"/>
                            </a:schemeClr>
                          </a:solidFill>
                        </a:rPr>
                        <a:t>Yes</a:t>
                      </a:r>
                      <a:r>
                        <a:rPr lang="en-US" sz="1400" baseline="0" dirty="0" smtClean="0">
                          <a:solidFill>
                            <a:schemeClr val="tx1">
                              <a:lumMod val="75000"/>
                              <a:lumOff val="25000"/>
                            </a:schemeClr>
                          </a:solidFill>
                        </a:rPr>
                        <a:t> – Called after event</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0</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r>
              <a:tr h="370840">
                <a:tc>
                  <a:txBody>
                    <a:bodyPr/>
                    <a:lstStyle/>
                    <a:p>
                      <a:pPr algn="ctr"/>
                      <a:r>
                        <a:rPr lang="en-US" sz="1400" dirty="0" smtClean="0">
                          <a:solidFill>
                            <a:schemeClr val="tx1">
                              <a:lumMod val="75000"/>
                              <a:lumOff val="25000"/>
                            </a:schemeClr>
                          </a:solidFill>
                        </a:rPr>
                        <a:t>Yes</a:t>
                      </a:r>
                      <a:r>
                        <a:rPr lang="en-US" sz="1400" baseline="0" dirty="0" smtClean="0">
                          <a:solidFill>
                            <a:schemeClr val="tx1">
                              <a:lumMod val="75000"/>
                              <a:lumOff val="25000"/>
                            </a:schemeClr>
                          </a:solidFill>
                        </a:rPr>
                        <a:t> – Called long time ago (10+ years)</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0</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r>
              <a:tr h="370840">
                <a:tc>
                  <a:txBody>
                    <a:bodyPr/>
                    <a:lstStyle/>
                    <a:p>
                      <a:pPr algn="ctr"/>
                      <a:r>
                        <a:rPr lang="en-US" sz="1400" dirty="0" smtClean="0">
                          <a:solidFill>
                            <a:schemeClr val="tx1">
                              <a:lumMod val="75000"/>
                              <a:lumOff val="25000"/>
                            </a:schemeClr>
                          </a:solidFill>
                        </a:rPr>
                        <a:t>No</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0</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7</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7</a:t>
                      </a:r>
                      <a:endParaRPr lang="en-US" sz="1400" dirty="0">
                        <a:solidFill>
                          <a:schemeClr val="tx1">
                            <a:lumMod val="75000"/>
                            <a:lumOff val="25000"/>
                          </a:schemeClr>
                        </a:solidFill>
                      </a:endParaRPr>
                    </a:p>
                  </a:txBody>
                  <a:tcPr anchor="ctr"/>
                </a:tc>
              </a:tr>
            </a:tbl>
          </a:graphicData>
        </a:graphic>
      </p:graphicFrame>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42</a:t>
            </a:fld>
            <a:endParaRPr lang="en-US">
              <a:solidFill>
                <a:prstClr val="white"/>
              </a:solidFill>
            </a:endParaRPr>
          </a:p>
        </p:txBody>
      </p:sp>
      <p:sp>
        <p:nvSpPr>
          <p:cNvPr id="6" name="TextBox 5"/>
          <p:cNvSpPr txBox="1"/>
          <p:nvPr/>
        </p:nvSpPr>
        <p:spPr>
          <a:xfrm>
            <a:off x="1066800" y="3886200"/>
            <a:ext cx="6934200" cy="1200329"/>
          </a:xfrm>
          <a:prstGeom prst="rect">
            <a:avLst/>
          </a:prstGeom>
          <a:noFill/>
        </p:spPr>
        <p:txBody>
          <a:bodyPr wrap="square" rtlCol="0">
            <a:spAutoFit/>
          </a:bodyPr>
          <a:lstStyle/>
          <a:p>
            <a:pPr marL="171450" indent="-171450">
              <a:buClr>
                <a:srgbClr val="4BACC6"/>
              </a:buClr>
              <a:buFont typeface="Arial" panose="020B0604020202020204" pitchFamily="34" charset="0"/>
              <a:buChar char="•"/>
            </a:pPr>
            <a:r>
              <a:rPr lang="en-US" sz="1200" dirty="0" smtClean="0">
                <a:solidFill>
                  <a:schemeClr val="tx1">
                    <a:lumMod val="75000"/>
                    <a:lumOff val="25000"/>
                  </a:schemeClr>
                </a:solidFill>
              </a:rPr>
              <a:t>All of the excavators have called 811. The one excavator who was not aware, </a:t>
            </a:r>
            <a:r>
              <a:rPr lang="en-US" sz="1200" dirty="0">
                <a:solidFill>
                  <a:schemeClr val="tx1">
                    <a:lumMod val="75000"/>
                    <a:lumOff val="25000"/>
                  </a:schemeClr>
                </a:solidFill>
              </a:rPr>
              <a:t>now calls </a:t>
            </a:r>
            <a:r>
              <a:rPr lang="en-US" sz="1200" dirty="0" smtClean="0">
                <a:solidFill>
                  <a:schemeClr val="tx1">
                    <a:lumMod val="75000"/>
                    <a:lumOff val="25000"/>
                  </a:schemeClr>
                </a:solidFill>
              </a:rPr>
              <a:t>for every job (i.e., “learned his lesson”).</a:t>
            </a:r>
          </a:p>
          <a:p>
            <a:pPr marL="171450" indent="-171450">
              <a:buClr>
                <a:srgbClr val="4BACC6"/>
              </a:buClr>
              <a:buFont typeface="Arial" panose="020B0604020202020204" pitchFamily="34" charset="0"/>
              <a:buChar char="•"/>
            </a:pPr>
            <a:r>
              <a:rPr lang="en-US" sz="1200" dirty="0" smtClean="0">
                <a:solidFill>
                  <a:schemeClr val="tx1">
                    <a:lumMod val="75000"/>
                    <a:lumOff val="25000"/>
                  </a:schemeClr>
                </a:solidFill>
              </a:rPr>
              <a:t>About half of the homeowners had called 811 at some point. They failed to call in this instance for various reasons (did not think they were actually digging, believed they knew where the line was located based on a previous locate, did not think about it, etc.). The other half has not called since the event because they have not had an outside project that required calling.</a:t>
            </a:r>
            <a:endParaRPr lang="en-US" sz="1200" dirty="0">
              <a:solidFill>
                <a:schemeClr val="tx1">
                  <a:lumMod val="75000"/>
                  <a:lumOff val="25000"/>
                </a:schemeClr>
              </a:solidFill>
            </a:endParaRPr>
          </a:p>
        </p:txBody>
      </p:sp>
      <p:sp>
        <p:nvSpPr>
          <p:cNvPr id="7" name="TextBox 6"/>
          <p:cNvSpPr txBox="1"/>
          <p:nvPr/>
        </p:nvSpPr>
        <p:spPr>
          <a:xfrm>
            <a:off x="1090772" y="6248400"/>
            <a:ext cx="6300627" cy="253916"/>
          </a:xfrm>
          <a:prstGeom prst="rect">
            <a:avLst/>
          </a:prstGeom>
          <a:noFill/>
        </p:spPr>
        <p:txBody>
          <a:bodyPr wrap="square" rtlCol="0">
            <a:spAutoFit/>
          </a:bodyPr>
          <a:lstStyle/>
          <a:p>
            <a:r>
              <a:rPr lang="en-US" sz="1050" dirty="0" err="1" smtClean="0">
                <a:solidFill>
                  <a:schemeClr val="tx1">
                    <a:lumMod val="75000"/>
                    <a:lumOff val="25000"/>
                  </a:schemeClr>
                </a:solidFill>
              </a:rPr>
              <a:t>Qst</a:t>
            </a:r>
            <a:r>
              <a:rPr lang="en-US" sz="1050" dirty="0" smtClean="0">
                <a:solidFill>
                  <a:schemeClr val="tx1">
                    <a:lumMod val="75000"/>
                    <a:lumOff val="25000"/>
                  </a:schemeClr>
                </a:solidFill>
              </a:rPr>
              <a:t>. Have you ever used the 811 system?</a:t>
            </a:r>
            <a:endParaRPr lang="en-US" sz="1050" dirty="0">
              <a:solidFill>
                <a:schemeClr val="tx1">
                  <a:lumMod val="75000"/>
                  <a:lumOff val="25000"/>
                </a:schemeClr>
              </a:solidFill>
            </a:endParaRPr>
          </a:p>
        </p:txBody>
      </p:sp>
    </p:spTree>
    <p:extLst>
      <p:ext uri="{BB962C8B-B14F-4D97-AF65-F5344CB8AC3E}">
        <p14:creationId xmlns:p14="http://schemas.microsoft.com/office/powerpoint/2010/main" val="3445357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Online 811 is Functional, but Needs Improvement</a:t>
            </a:r>
            <a:endParaRPr lang="en-US" sz="2400" dirty="0"/>
          </a:p>
        </p:txBody>
      </p:sp>
      <p:sp>
        <p:nvSpPr>
          <p:cNvPr id="3" name="Content Placeholder 2"/>
          <p:cNvSpPr>
            <a:spLocks noGrp="1"/>
          </p:cNvSpPr>
          <p:nvPr>
            <p:ph idx="1"/>
          </p:nvPr>
        </p:nvSpPr>
        <p:spPr/>
        <p:txBody>
          <a:bodyPr>
            <a:normAutofit lnSpcReduction="10000"/>
          </a:bodyPr>
          <a:lstStyle/>
          <a:p>
            <a:r>
              <a:rPr lang="en-US" sz="1400" dirty="0"/>
              <a:t>The majority of excavators were familiar </a:t>
            </a:r>
            <a:r>
              <a:rPr lang="en-US" sz="1400" dirty="0" smtClean="0"/>
              <a:t>with online 811 before the gas line event. </a:t>
            </a:r>
            <a:r>
              <a:rPr lang="en-US" sz="1400" dirty="0"/>
              <a:t>However</a:t>
            </a:r>
            <a:r>
              <a:rPr lang="en-US" sz="1400" dirty="0" smtClean="0"/>
              <a:t>, they tended to prefer calling over using the online form </a:t>
            </a:r>
            <a:r>
              <a:rPr lang="en-US" sz="1400" dirty="0"/>
              <a:t>because they could speak to a person. This was especially the case for older </a:t>
            </a:r>
            <a:r>
              <a:rPr lang="en-US" sz="1400" dirty="0" smtClean="0"/>
              <a:t>participants and homeowners. Since homeowners do not use 811 as frequently as do excavators, there is also the issue of trusting an individual more on the phone to place the locate rather than relying on a computer and technology.</a:t>
            </a:r>
          </a:p>
          <a:p>
            <a:r>
              <a:rPr lang="en-US" sz="1400" dirty="0" smtClean="0"/>
              <a:t>Several individuals tried to use 811 </a:t>
            </a:r>
            <a:r>
              <a:rPr lang="en-US" sz="1400" dirty="0" smtClean="0">
                <a:solidFill>
                  <a:schemeClr val="tx1"/>
                </a:solidFill>
              </a:rPr>
              <a:t>on</a:t>
            </a:r>
            <a:r>
              <a:rPr lang="en-US" sz="1400" dirty="0" smtClean="0"/>
              <a:t>line but their experience was </a:t>
            </a:r>
            <a:r>
              <a:rPr lang="en-US" sz="1400" dirty="0"/>
              <a:t>neutral to slightly negative. </a:t>
            </a:r>
            <a:r>
              <a:rPr lang="en-US" sz="1400" dirty="0" smtClean="0"/>
              <a:t>It is likely many excavators would use online 811 more if key improvements were made to the system.</a:t>
            </a:r>
          </a:p>
          <a:p>
            <a:pPr lvl="1"/>
            <a:r>
              <a:rPr lang="en-US" sz="1200" dirty="0" smtClean="0"/>
              <a:t>Several </a:t>
            </a:r>
            <a:r>
              <a:rPr lang="en-US" sz="1200" dirty="0"/>
              <a:t>contractors complained the online system was very difficult and clumsy to use. For instance, it does not </a:t>
            </a:r>
            <a:r>
              <a:rPr lang="en-US" sz="1200" dirty="0" smtClean="0"/>
              <a:t>integrate with </a:t>
            </a:r>
            <a:r>
              <a:rPr lang="en-US" sz="1200" dirty="0"/>
              <a:t>Google maps which would </a:t>
            </a:r>
            <a:r>
              <a:rPr lang="en-US" sz="1200" dirty="0" smtClean="0"/>
              <a:t>enable the </a:t>
            </a:r>
            <a:r>
              <a:rPr lang="en-US" sz="1200" dirty="0"/>
              <a:t>excavator to give very detailed information about where </a:t>
            </a:r>
            <a:r>
              <a:rPr lang="en-US" sz="1200" dirty="0" smtClean="0"/>
              <a:t>the locates are needed. Additionally contractors would like to be able to upload site plans/documents which detail the area they want located. Being </a:t>
            </a:r>
            <a:r>
              <a:rPr lang="en-US" sz="1200" dirty="0"/>
              <a:t>able to upload information would be very helpful, especially </a:t>
            </a:r>
            <a:r>
              <a:rPr lang="en-US" sz="1200" dirty="0" smtClean="0"/>
              <a:t>for new </a:t>
            </a:r>
            <a:r>
              <a:rPr lang="en-US" sz="1200" dirty="0"/>
              <a:t>construction </a:t>
            </a:r>
            <a:r>
              <a:rPr lang="en-US" sz="1200" dirty="0" smtClean="0"/>
              <a:t>and in rural areas </a:t>
            </a:r>
            <a:r>
              <a:rPr lang="en-US" sz="1200" dirty="0"/>
              <a:t>because </a:t>
            </a:r>
            <a:r>
              <a:rPr lang="en-US" sz="1200" dirty="0" smtClean="0"/>
              <a:t>of the difficulty of locating the site’s coordinates online. </a:t>
            </a:r>
            <a:r>
              <a:rPr lang="en-US" sz="1200" dirty="0"/>
              <a:t>Several </a:t>
            </a:r>
            <a:r>
              <a:rPr lang="en-US" sz="1200" dirty="0" smtClean="0"/>
              <a:t>individuals mentioned they tried using the online form, only to abandon it when they ran into problems.</a:t>
            </a:r>
          </a:p>
          <a:p>
            <a:pPr lvl="1"/>
            <a:r>
              <a:rPr lang="en-US" sz="1200" dirty="0" smtClean="0"/>
              <a:t>Several excavators mentioned they call in locates while on the job, therefore, they would not want to access the online form because it is </a:t>
            </a:r>
            <a:r>
              <a:rPr lang="en-US" sz="1200" dirty="0"/>
              <a:t>not </a:t>
            </a:r>
            <a:r>
              <a:rPr lang="en-US" sz="1200" dirty="0" smtClean="0"/>
              <a:t>optimized for mobile usage. </a:t>
            </a:r>
            <a:r>
              <a:rPr lang="en-US" sz="1200" dirty="0"/>
              <a:t>One individual went on to suggest 811 develop an app that people could download and use on the job site. </a:t>
            </a:r>
            <a:r>
              <a:rPr lang="en-US" sz="1200" dirty="0" smtClean="0"/>
              <a:t>The app could integrate geolocation features which would make it easier to relay the location.</a:t>
            </a:r>
          </a:p>
          <a:p>
            <a:pPr lvl="1"/>
            <a:r>
              <a:rPr lang="en-US" sz="1200" dirty="0" smtClean="0"/>
              <a:t>One individual also mentioned he tended to call in when he had multiple locates because the online form only accepts single locates.</a:t>
            </a:r>
          </a:p>
          <a:p>
            <a:r>
              <a:rPr lang="en-US" sz="1400" dirty="0" smtClean="0"/>
              <a:t>Having the flexibility of both calling in and using the online form was seen as beneficial.</a:t>
            </a:r>
          </a:p>
          <a:p>
            <a:r>
              <a:rPr lang="en-US" sz="1400" dirty="0" smtClean="0"/>
              <a:t>Note: One hypothesis going into the study was to understand whether contractors or excavators felt “failed” by the system. However, no one expressed an overly negative reaction to using online 811 that made them adverse to using the system. Although respondents suggested some improvements, currently, the 811 system itself is not a barrier to use.</a:t>
            </a:r>
          </a:p>
          <a:p>
            <a:endParaRPr lang="en-US" sz="1400" dirty="0"/>
          </a:p>
          <a:p>
            <a:endParaRPr lang="en-US" dirty="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43</a:t>
            </a:fld>
            <a:endParaRPr lang="en-US">
              <a:solidFill>
                <a:prstClr val="white"/>
              </a:solidFill>
            </a:endParaRPr>
          </a:p>
        </p:txBody>
      </p:sp>
      <p:sp>
        <p:nvSpPr>
          <p:cNvPr id="6" name="TextBox 5"/>
          <p:cNvSpPr txBox="1"/>
          <p:nvPr/>
        </p:nvSpPr>
        <p:spPr>
          <a:xfrm>
            <a:off x="1090772" y="6248400"/>
            <a:ext cx="6910228" cy="253916"/>
          </a:xfrm>
          <a:prstGeom prst="rect">
            <a:avLst/>
          </a:prstGeom>
          <a:noFill/>
        </p:spPr>
        <p:txBody>
          <a:bodyPr wrap="square" rtlCol="0">
            <a:spAutoFit/>
          </a:bodyPr>
          <a:lstStyle/>
          <a:p>
            <a:r>
              <a:rPr lang="en-US" sz="1050" dirty="0" err="1" smtClean="0">
                <a:solidFill>
                  <a:schemeClr val="tx1">
                    <a:lumMod val="75000"/>
                    <a:lumOff val="25000"/>
                  </a:schemeClr>
                </a:solidFill>
              </a:rPr>
              <a:t>Qst</a:t>
            </a:r>
            <a:r>
              <a:rPr lang="en-US" sz="1050" dirty="0" smtClean="0">
                <a:solidFill>
                  <a:schemeClr val="tx1">
                    <a:lumMod val="75000"/>
                    <a:lumOff val="25000"/>
                  </a:schemeClr>
                </a:solidFill>
              </a:rPr>
              <a:t>. What are your reactions to online 811?</a:t>
            </a:r>
            <a:endParaRPr lang="en-US" sz="1050" dirty="0">
              <a:solidFill>
                <a:schemeClr val="tx1">
                  <a:lumMod val="75000"/>
                  <a:lumOff val="25000"/>
                </a:schemeClr>
              </a:solidFill>
            </a:endParaRPr>
          </a:p>
        </p:txBody>
      </p:sp>
    </p:spTree>
    <p:extLst>
      <p:ext uri="{BB962C8B-B14F-4D97-AF65-F5344CB8AC3E}">
        <p14:creationId xmlns:p14="http://schemas.microsoft.com/office/powerpoint/2010/main" val="17640645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Familiarity and Preference with Contacting Online 811</a:t>
            </a:r>
            <a:endParaRPr lang="en-US" sz="2400" dirty="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44</a:t>
            </a:fld>
            <a:endParaRPr lang="en-US">
              <a:solidFill>
                <a:prstClr val="white"/>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64588576"/>
              </p:ext>
            </p:extLst>
          </p:nvPr>
        </p:nvGraphicFramePr>
        <p:xfrm>
          <a:off x="685800" y="1178560"/>
          <a:ext cx="7391400" cy="1991360"/>
        </p:xfrm>
        <a:graphic>
          <a:graphicData uri="http://schemas.openxmlformats.org/drawingml/2006/table">
            <a:tbl>
              <a:tblPr firstRow="1" bandRow="1">
                <a:tableStyleId>{7DF18680-E054-41AD-8BC1-D1AEF772440D}</a:tableStyleId>
              </a:tblPr>
              <a:tblGrid>
                <a:gridCol w="2645343"/>
                <a:gridCol w="1715583"/>
                <a:gridCol w="1626108"/>
                <a:gridCol w="1404366"/>
              </a:tblGrid>
              <a:tr h="370840">
                <a:tc>
                  <a:txBody>
                    <a:bodyPr/>
                    <a:lstStyle/>
                    <a:p>
                      <a:pPr algn="ctr"/>
                      <a:r>
                        <a:rPr lang="en-US" sz="1400" dirty="0" smtClean="0"/>
                        <a:t>Familiarity</a:t>
                      </a:r>
                      <a:r>
                        <a:rPr lang="en-US" sz="1400" baseline="0" dirty="0" smtClean="0"/>
                        <a:t> with Online</a:t>
                      </a:r>
                      <a:r>
                        <a:rPr lang="en-US" sz="1400" dirty="0" smtClean="0"/>
                        <a:t> 811</a:t>
                      </a:r>
                      <a:endParaRPr lang="en-US" sz="1400" dirty="0"/>
                    </a:p>
                  </a:txBody>
                  <a:tcPr anchor="ctr"/>
                </a:tc>
                <a:tc>
                  <a:txBody>
                    <a:bodyPr/>
                    <a:lstStyle/>
                    <a:p>
                      <a:pPr algn="ctr"/>
                      <a:r>
                        <a:rPr lang="en-US" sz="1400" dirty="0" smtClean="0"/>
                        <a:t>Excavators (N=16)</a:t>
                      </a:r>
                      <a:endParaRPr lang="en-US" sz="1400" dirty="0"/>
                    </a:p>
                  </a:txBody>
                  <a:tcPr anchor="ctr"/>
                </a:tc>
                <a:tc>
                  <a:txBody>
                    <a:bodyPr/>
                    <a:lstStyle/>
                    <a:p>
                      <a:pPr algn="ctr"/>
                      <a:r>
                        <a:rPr lang="en-US" sz="1400" dirty="0" smtClean="0"/>
                        <a:t>Homeowners (N=14)</a:t>
                      </a:r>
                      <a:endParaRPr lang="en-US" sz="1400" dirty="0"/>
                    </a:p>
                  </a:txBody>
                  <a:tcPr anchor="ctr"/>
                </a:tc>
                <a:tc>
                  <a:txBody>
                    <a:bodyPr/>
                    <a:lstStyle/>
                    <a:p>
                      <a:pPr algn="ctr"/>
                      <a:r>
                        <a:rPr lang="en-US" sz="1400" dirty="0" smtClean="0"/>
                        <a:t>Total</a:t>
                      </a:r>
                      <a:endParaRPr lang="en-US" sz="1400" dirty="0"/>
                    </a:p>
                  </a:txBody>
                  <a:tcPr anchor="ctr"/>
                </a:tc>
              </a:tr>
              <a:tr h="370840">
                <a:tc>
                  <a:txBody>
                    <a:bodyPr/>
                    <a:lstStyle/>
                    <a:p>
                      <a:pPr algn="ctr"/>
                      <a:r>
                        <a:rPr lang="en-US" sz="1400" dirty="0" smtClean="0">
                          <a:solidFill>
                            <a:schemeClr val="tx1">
                              <a:lumMod val="75000"/>
                              <a:lumOff val="25000"/>
                            </a:schemeClr>
                          </a:solidFill>
                        </a:rPr>
                        <a:t>Yes</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12</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3</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15</a:t>
                      </a:r>
                      <a:endParaRPr lang="en-US" sz="1400" dirty="0">
                        <a:solidFill>
                          <a:schemeClr val="tx1">
                            <a:lumMod val="75000"/>
                            <a:lumOff val="25000"/>
                          </a:schemeClr>
                        </a:solidFill>
                      </a:endParaRPr>
                    </a:p>
                  </a:txBody>
                  <a:tcPr anchor="ctr"/>
                </a:tc>
              </a:tr>
              <a:tr h="370840">
                <a:tc>
                  <a:txBody>
                    <a:bodyPr/>
                    <a:lstStyle/>
                    <a:p>
                      <a:pPr algn="ctr"/>
                      <a:r>
                        <a:rPr lang="en-US" sz="1400" dirty="0" smtClean="0">
                          <a:solidFill>
                            <a:schemeClr val="tx1">
                              <a:lumMod val="75000"/>
                              <a:lumOff val="25000"/>
                            </a:schemeClr>
                          </a:solidFill>
                        </a:rPr>
                        <a:t>Yes</a:t>
                      </a:r>
                      <a:r>
                        <a:rPr lang="en-US" sz="1400" baseline="0" dirty="0" smtClean="0">
                          <a:solidFill>
                            <a:schemeClr val="tx1">
                              <a:lumMod val="75000"/>
                              <a:lumOff val="25000"/>
                            </a:schemeClr>
                          </a:solidFill>
                        </a:rPr>
                        <a:t> – aware after event </a:t>
                      </a:r>
                    </a:p>
                    <a:p>
                      <a:pPr algn="ctr"/>
                      <a:r>
                        <a:rPr lang="en-US" sz="1400" baseline="0" dirty="0" smtClean="0">
                          <a:solidFill>
                            <a:schemeClr val="tx1">
                              <a:lumMod val="75000"/>
                              <a:lumOff val="25000"/>
                            </a:schemeClr>
                          </a:solidFill>
                        </a:rPr>
                        <a:t>(Told by </a:t>
                      </a:r>
                      <a:r>
                        <a:rPr lang="en-US" sz="1400" baseline="0" dirty="0" err="1" smtClean="0">
                          <a:solidFill>
                            <a:schemeClr val="tx1">
                              <a:lumMod val="75000"/>
                              <a:lumOff val="25000"/>
                            </a:schemeClr>
                          </a:solidFill>
                        </a:rPr>
                        <a:t>Vectren</a:t>
                      </a:r>
                      <a:r>
                        <a:rPr lang="en-US" sz="1400" baseline="0" dirty="0" smtClean="0">
                          <a:solidFill>
                            <a:schemeClr val="tx1">
                              <a:lumMod val="75000"/>
                              <a:lumOff val="25000"/>
                            </a:schemeClr>
                          </a:solidFill>
                        </a:rPr>
                        <a:t> or went online to investigate)</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9</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10</a:t>
                      </a:r>
                      <a:endParaRPr lang="en-US" sz="1400" dirty="0">
                        <a:solidFill>
                          <a:schemeClr val="tx1">
                            <a:lumMod val="75000"/>
                            <a:lumOff val="25000"/>
                          </a:schemeClr>
                        </a:solidFill>
                      </a:endParaRPr>
                    </a:p>
                  </a:txBody>
                  <a:tcPr anchor="ctr"/>
                </a:tc>
              </a:tr>
              <a:tr h="370840">
                <a:tc>
                  <a:txBody>
                    <a:bodyPr/>
                    <a:lstStyle/>
                    <a:p>
                      <a:pPr algn="ctr"/>
                      <a:r>
                        <a:rPr lang="en-US" sz="1400" dirty="0" smtClean="0">
                          <a:solidFill>
                            <a:schemeClr val="tx1">
                              <a:lumMod val="75000"/>
                              <a:lumOff val="25000"/>
                            </a:schemeClr>
                          </a:solidFill>
                        </a:rPr>
                        <a:t>No</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3</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2</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5</a:t>
                      </a:r>
                      <a:endParaRPr lang="en-US" sz="1400" dirty="0">
                        <a:solidFill>
                          <a:schemeClr val="tx1">
                            <a:lumMod val="75000"/>
                            <a:lumOff val="25000"/>
                          </a:schemeClr>
                        </a:solidFill>
                      </a:endParaRPr>
                    </a:p>
                  </a:txBody>
                  <a:tcPr anchor="ctr"/>
                </a:tc>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1879575413"/>
              </p:ext>
            </p:extLst>
          </p:nvPr>
        </p:nvGraphicFramePr>
        <p:xfrm>
          <a:off x="685800" y="3246120"/>
          <a:ext cx="7391400" cy="1630680"/>
        </p:xfrm>
        <a:graphic>
          <a:graphicData uri="http://schemas.openxmlformats.org/drawingml/2006/table">
            <a:tbl>
              <a:tblPr firstRow="1" bandRow="1">
                <a:tableStyleId>{7DF18680-E054-41AD-8BC1-D1AEF772440D}</a:tableStyleId>
              </a:tblPr>
              <a:tblGrid>
                <a:gridCol w="2645343"/>
                <a:gridCol w="1715583"/>
                <a:gridCol w="1626108"/>
                <a:gridCol w="1404366"/>
              </a:tblGrid>
              <a:tr h="370840">
                <a:tc>
                  <a:txBody>
                    <a:bodyPr/>
                    <a:lstStyle/>
                    <a:p>
                      <a:pPr algn="ctr"/>
                      <a:r>
                        <a:rPr lang="en-US" sz="1400" dirty="0" smtClean="0"/>
                        <a:t>Preference</a:t>
                      </a:r>
                      <a:r>
                        <a:rPr lang="en-US" sz="1400" baseline="0" dirty="0" smtClean="0"/>
                        <a:t> – C</a:t>
                      </a:r>
                      <a:r>
                        <a:rPr lang="en-US" sz="1400" dirty="0" smtClean="0"/>
                        <a:t>all</a:t>
                      </a:r>
                      <a:r>
                        <a:rPr lang="en-US" sz="1400" baseline="0" dirty="0" smtClean="0"/>
                        <a:t> or Online</a:t>
                      </a:r>
                      <a:endParaRPr lang="en-US" sz="1400" dirty="0"/>
                    </a:p>
                  </a:txBody>
                  <a:tcPr anchor="ctr"/>
                </a:tc>
                <a:tc>
                  <a:txBody>
                    <a:bodyPr/>
                    <a:lstStyle/>
                    <a:p>
                      <a:pPr algn="ctr"/>
                      <a:r>
                        <a:rPr lang="en-US" sz="1400" dirty="0" smtClean="0"/>
                        <a:t>Excavators (N=16)</a:t>
                      </a:r>
                      <a:endParaRPr lang="en-US" sz="1400" dirty="0"/>
                    </a:p>
                  </a:txBody>
                  <a:tcPr anchor="ctr"/>
                </a:tc>
                <a:tc>
                  <a:txBody>
                    <a:bodyPr/>
                    <a:lstStyle/>
                    <a:p>
                      <a:pPr algn="ctr"/>
                      <a:r>
                        <a:rPr lang="en-US" sz="1400" dirty="0" smtClean="0"/>
                        <a:t>Homeowners (N=14)</a:t>
                      </a:r>
                      <a:endParaRPr lang="en-US" sz="1400" dirty="0"/>
                    </a:p>
                  </a:txBody>
                  <a:tcPr anchor="ctr"/>
                </a:tc>
                <a:tc>
                  <a:txBody>
                    <a:bodyPr/>
                    <a:lstStyle/>
                    <a:p>
                      <a:pPr algn="ctr"/>
                      <a:r>
                        <a:rPr lang="en-US" sz="1400" dirty="0" smtClean="0"/>
                        <a:t>Total</a:t>
                      </a:r>
                      <a:endParaRPr lang="en-US" sz="1400" dirty="0"/>
                    </a:p>
                  </a:txBody>
                  <a:tcPr anchor="ctr"/>
                </a:tc>
              </a:tr>
              <a:tr h="370840">
                <a:tc>
                  <a:txBody>
                    <a:bodyPr/>
                    <a:lstStyle/>
                    <a:p>
                      <a:pPr algn="ctr"/>
                      <a:r>
                        <a:rPr lang="en-US" sz="1400" dirty="0" smtClean="0">
                          <a:solidFill>
                            <a:schemeClr val="tx1">
                              <a:lumMod val="75000"/>
                              <a:lumOff val="25000"/>
                            </a:schemeClr>
                          </a:solidFill>
                        </a:rPr>
                        <a:t>Call</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11</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11</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22</a:t>
                      </a:r>
                      <a:endParaRPr lang="en-US" sz="1400" dirty="0">
                        <a:solidFill>
                          <a:schemeClr val="tx1">
                            <a:lumMod val="75000"/>
                            <a:lumOff val="25000"/>
                          </a:schemeClr>
                        </a:solidFill>
                      </a:endParaRPr>
                    </a:p>
                  </a:txBody>
                  <a:tcPr anchor="ctr"/>
                </a:tc>
              </a:tr>
              <a:tr h="370840">
                <a:tc>
                  <a:txBody>
                    <a:bodyPr/>
                    <a:lstStyle/>
                    <a:p>
                      <a:pPr algn="ctr"/>
                      <a:r>
                        <a:rPr lang="en-US" sz="1400" dirty="0" smtClean="0">
                          <a:solidFill>
                            <a:schemeClr val="tx1">
                              <a:lumMod val="75000"/>
                              <a:lumOff val="25000"/>
                            </a:schemeClr>
                          </a:solidFill>
                        </a:rPr>
                        <a:t>Online</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2</a:t>
                      </a:r>
                      <a:endParaRPr lang="en-US" sz="1400" dirty="0">
                        <a:solidFill>
                          <a:schemeClr val="tx1">
                            <a:lumMod val="75000"/>
                            <a:lumOff val="25000"/>
                          </a:schemeClr>
                        </a:solidFill>
                      </a:endParaRPr>
                    </a:p>
                  </a:txBody>
                  <a:tcPr anchor="ctr"/>
                </a:tc>
              </a:tr>
              <a:tr h="370840">
                <a:tc>
                  <a:txBody>
                    <a:bodyPr/>
                    <a:lstStyle/>
                    <a:p>
                      <a:pPr algn="ctr"/>
                      <a:r>
                        <a:rPr lang="en-US" sz="1400" dirty="0" smtClean="0">
                          <a:solidFill>
                            <a:schemeClr val="tx1">
                              <a:lumMod val="75000"/>
                              <a:lumOff val="25000"/>
                            </a:schemeClr>
                          </a:solidFill>
                        </a:rPr>
                        <a:t>Both</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4</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2</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6</a:t>
                      </a:r>
                      <a:endParaRPr lang="en-US" sz="1400" dirty="0">
                        <a:solidFill>
                          <a:schemeClr val="tx1">
                            <a:lumMod val="75000"/>
                            <a:lumOff val="25000"/>
                          </a:schemeClr>
                        </a:solidFill>
                      </a:endParaRPr>
                    </a:p>
                  </a:txBody>
                  <a:tcPr anchor="ctr"/>
                </a:tc>
              </a:tr>
            </a:tbl>
          </a:graphicData>
        </a:graphic>
      </p:graphicFrame>
      <p:sp>
        <p:nvSpPr>
          <p:cNvPr id="7" name="TextBox 6"/>
          <p:cNvSpPr txBox="1"/>
          <p:nvPr/>
        </p:nvSpPr>
        <p:spPr>
          <a:xfrm>
            <a:off x="1090772" y="6096000"/>
            <a:ext cx="6910228" cy="415498"/>
          </a:xfrm>
          <a:prstGeom prst="rect">
            <a:avLst/>
          </a:prstGeom>
          <a:noFill/>
        </p:spPr>
        <p:txBody>
          <a:bodyPr wrap="square" rtlCol="0">
            <a:spAutoFit/>
          </a:bodyPr>
          <a:lstStyle/>
          <a:p>
            <a:r>
              <a:rPr lang="en-US" sz="1050" dirty="0" err="1" smtClean="0">
                <a:solidFill>
                  <a:schemeClr val="tx1">
                    <a:lumMod val="75000"/>
                    <a:lumOff val="25000"/>
                  </a:schemeClr>
                </a:solidFill>
              </a:rPr>
              <a:t>Qst</a:t>
            </a:r>
            <a:r>
              <a:rPr lang="en-US" sz="1050" dirty="0" smtClean="0">
                <a:solidFill>
                  <a:schemeClr val="tx1">
                    <a:lumMod val="75000"/>
                    <a:lumOff val="25000"/>
                  </a:schemeClr>
                </a:solidFill>
              </a:rPr>
              <a:t>. Are you aware you can go online to use the 811 system for “Call Before you Dig?”</a:t>
            </a:r>
          </a:p>
          <a:p>
            <a:r>
              <a:rPr lang="en-US" sz="1050" dirty="0" smtClean="0">
                <a:solidFill>
                  <a:schemeClr val="tx1">
                    <a:lumMod val="75000"/>
                    <a:lumOff val="25000"/>
                  </a:schemeClr>
                </a:solidFill>
              </a:rPr>
              <a:t>What would be your preferred way to contact someone for a line locate – via the phone or the Internet?</a:t>
            </a:r>
            <a:endParaRPr lang="en-US" sz="1050" dirty="0">
              <a:solidFill>
                <a:schemeClr val="tx1">
                  <a:lumMod val="75000"/>
                  <a:lumOff val="25000"/>
                </a:schemeClr>
              </a:solidFill>
            </a:endParaRPr>
          </a:p>
        </p:txBody>
      </p:sp>
      <p:sp>
        <p:nvSpPr>
          <p:cNvPr id="8" name="TextBox 7"/>
          <p:cNvSpPr txBox="1"/>
          <p:nvPr/>
        </p:nvSpPr>
        <p:spPr>
          <a:xfrm>
            <a:off x="914400" y="4886218"/>
            <a:ext cx="6934200" cy="646331"/>
          </a:xfrm>
          <a:prstGeom prst="rect">
            <a:avLst/>
          </a:prstGeom>
          <a:noFill/>
        </p:spPr>
        <p:txBody>
          <a:bodyPr wrap="square" rtlCol="0">
            <a:spAutoFit/>
          </a:bodyPr>
          <a:lstStyle/>
          <a:p>
            <a:pPr marL="171450" indent="-171450">
              <a:buClr>
                <a:srgbClr val="4BACC6"/>
              </a:buClr>
              <a:buFont typeface="Arial" panose="020B0604020202020204" pitchFamily="34" charset="0"/>
              <a:buChar char="•"/>
            </a:pPr>
            <a:r>
              <a:rPr lang="en-US" sz="1200" dirty="0" smtClean="0">
                <a:solidFill>
                  <a:schemeClr val="tx1">
                    <a:lumMod val="75000"/>
                    <a:lumOff val="25000"/>
                  </a:schemeClr>
                </a:solidFill>
              </a:rPr>
              <a:t>The excavators were more likely to be familiar with online </a:t>
            </a:r>
            <a:r>
              <a:rPr lang="en-US" sz="1200" dirty="0">
                <a:solidFill>
                  <a:schemeClr val="tx1">
                    <a:lumMod val="75000"/>
                    <a:lumOff val="25000"/>
                  </a:schemeClr>
                </a:solidFill>
              </a:rPr>
              <a:t>811 than </a:t>
            </a:r>
            <a:r>
              <a:rPr lang="en-US" sz="1200" dirty="0" smtClean="0">
                <a:solidFill>
                  <a:schemeClr val="tx1">
                    <a:lumMod val="75000"/>
                    <a:lumOff val="25000"/>
                  </a:schemeClr>
                </a:solidFill>
              </a:rPr>
              <a:t>homeowners. </a:t>
            </a:r>
          </a:p>
          <a:p>
            <a:pPr marL="171450" indent="-171450">
              <a:buClr>
                <a:srgbClr val="4BACC6"/>
              </a:buClr>
              <a:buFont typeface="Arial" panose="020B0604020202020204" pitchFamily="34" charset="0"/>
              <a:buChar char="•"/>
            </a:pPr>
            <a:r>
              <a:rPr lang="en-US" sz="1200" dirty="0" smtClean="0">
                <a:solidFill>
                  <a:schemeClr val="tx1">
                    <a:lumMod val="75000"/>
                    <a:lumOff val="25000"/>
                  </a:schemeClr>
                </a:solidFill>
              </a:rPr>
              <a:t>However both excavators and homeowners preferred calling 811 because calling is easier to do and one can speak to a “live” person who will help them locate critical information.</a:t>
            </a:r>
            <a:endParaRPr lang="en-US" sz="1200" dirty="0">
              <a:solidFill>
                <a:schemeClr val="tx1">
                  <a:lumMod val="75000"/>
                  <a:lumOff val="25000"/>
                </a:schemeClr>
              </a:solidFill>
            </a:endParaRPr>
          </a:p>
        </p:txBody>
      </p:sp>
    </p:spTree>
    <p:extLst>
      <p:ext uri="{BB962C8B-B14F-4D97-AF65-F5344CB8AC3E}">
        <p14:creationId xmlns:p14="http://schemas.microsoft.com/office/powerpoint/2010/main" val="7464706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Satisfaction with 811</a:t>
            </a:r>
            <a:endParaRPr lang="en-US" sz="2400" dirty="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45</a:t>
            </a:fld>
            <a:endParaRPr lang="en-US">
              <a:solidFill>
                <a:prstClr val="white"/>
              </a:solidFill>
            </a:endParaRPr>
          </a:p>
        </p:txBody>
      </p:sp>
      <p:graphicFrame>
        <p:nvGraphicFramePr>
          <p:cNvPr id="6" name="Content Placeholder 4"/>
          <p:cNvGraphicFramePr>
            <a:graphicFrameLocks/>
          </p:cNvGraphicFramePr>
          <p:nvPr>
            <p:extLst>
              <p:ext uri="{D42A27DB-BD31-4B8C-83A1-F6EECF244321}">
                <p14:modId xmlns:p14="http://schemas.microsoft.com/office/powerpoint/2010/main" val="266186154"/>
              </p:ext>
            </p:extLst>
          </p:nvPr>
        </p:nvGraphicFramePr>
        <p:xfrm>
          <a:off x="2362200" y="990600"/>
          <a:ext cx="4343399" cy="4790440"/>
        </p:xfrm>
        <a:graphic>
          <a:graphicData uri="http://schemas.openxmlformats.org/drawingml/2006/table">
            <a:tbl>
              <a:tblPr firstRow="1" bandRow="1">
                <a:tableStyleId>{7DF18680-E054-41AD-8BC1-D1AEF772440D}</a:tableStyleId>
              </a:tblPr>
              <a:tblGrid>
                <a:gridCol w="1447799"/>
                <a:gridCol w="1447800"/>
                <a:gridCol w="1447800"/>
              </a:tblGrid>
              <a:tr h="304800">
                <a:tc>
                  <a:txBody>
                    <a:bodyPr/>
                    <a:lstStyle/>
                    <a:p>
                      <a:pPr algn="ctr"/>
                      <a:r>
                        <a:rPr lang="en-US" sz="1400" dirty="0" smtClean="0"/>
                        <a:t>Rating</a:t>
                      </a:r>
                      <a:endParaRPr lang="en-US" sz="1400" dirty="0"/>
                    </a:p>
                  </a:txBody>
                  <a:tcPr anchor="ctr"/>
                </a:tc>
                <a:tc>
                  <a:txBody>
                    <a:bodyPr/>
                    <a:lstStyle/>
                    <a:p>
                      <a:pPr algn="ctr"/>
                      <a:r>
                        <a:rPr lang="en-US" sz="1400" dirty="0" smtClean="0"/>
                        <a:t>Number</a:t>
                      </a:r>
                      <a:r>
                        <a:rPr lang="en-US" sz="1400" baseline="0" dirty="0" smtClean="0"/>
                        <a:t> of Excavators</a:t>
                      </a:r>
                    </a:p>
                    <a:p>
                      <a:pPr algn="ctr"/>
                      <a:r>
                        <a:rPr lang="en-US" sz="1400" baseline="0" dirty="0" smtClean="0"/>
                        <a:t>(N=17)</a:t>
                      </a:r>
                      <a:endParaRPr lang="en-US" sz="1400" dirty="0"/>
                    </a:p>
                  </a:txBody>
                  <a:tcPr anchor="ctr"/>
                </a:tc>
                <a:tc>
                  <a:txBody>
                    <a:bodyPr/>
                    <a:lstStyle/>
                    <a:p>
                      <a:pPr algn="ctr"/>
                      <a:r>
                        <a:rPr lang="en-US" sz="1400" dirty="0" smtClean="0"/>
                        <a:t>Number of Homeowners</a:t>
                      </a:r>
                    </a:p>
                    <a:p>
                      <a:pPr algn="ctr"/>
                      <a:r>
                        <a:rPr lang="en-US" sz="1400" dirty="0" smtClean="0"/>
                        <a:t>(N=10*)</a:t>
                      </a:r>
                      <a:endParaRPr lang="en-US" sz="1400" dirty="0"/>
                    </a:p>
                  </a:txBody>
                  <a:tcPr anchor="ctr"/>
                </a:tc>
              </a:tr>
              <a:tr h="370840">
                <a:tc>
                  <a:txBody>
                    <a:bodyPr/>
                    <a:lstStyle/>
                    <a:p>
                      <a:pPr algn="ctr"/>
                      <a:r>
                        <a:rPr lang="en-US" sz="1400" dirty="0" smtClean="0">
                          <a:solidFill>
                            <a:schemeClr val="tx1">
                              <a:lumMod val="75000"/>
                              <a:lumOff val="25000"/>
                            </a:schemeClr>
                          </a:solidFill>
                        </a:rPr>
                        <a:t>Highly Satisfied (5)</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4</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3</a:t>
                      </a:r>
                      <a:endParaRPr lang="en-US" sz="1400" dirty="0">
                        <a:solidFill>
                          <a:schemeClr val="tx1">
                            <a:lumMod val="75000"/>
                            <a:lumOff val="25000"/>
                          </a:schemeClr>
                        </a:solidFill>
                      </a:endParaRPr>
                    </a:p>
                  </a:txBody>
                  <a:tcPr anchor="ctr"/>
                </a:tc>
              </a:tr>
              <a:tr h="370840">
                <a:tc>
                  <a:txBody>
                    <a:bodyPr/>
                    <a:lstStyle/>
                    <a:p>
                      <a:pPr algn="ctr"/>
                      <a:r>
                        <a:rPr lang="en-US" sz="1400" dirty="0" smtClean="0">
                          <a:solidFill>
                            <a:schemeClr val="tx1">
                              <a:lumMod val="75000"/>
                              <a:lumOff val="25000"/>
                            </a:schemeClr>
                          </a:solidFill>
                        </a:rPr>
                        <a:t>4</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8</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a:t>
                      </a:r>
                    </a:p>
                  </a:txBody>
                  <a:tcPr anchor="ctr"/>
                </a:tc>
              </a:tr>
              <a:tr h="370840">
                <a:tc>
                  <a:txBody>
                    <a:bodyPr/>
                    <a:lstStyle/>
                    <a:p>
                      <a:pPr algn="ctr"/>
                      <a:r>
                        <a:rPr lang="en-US" sz="1400" dirty="0" smtClean="0">
                          <a:solidFill>
                            <a:schemeClr val="tx1">
                              <a:lumMod val="75000"/>
                              <a:lumOff val="25000"/>
                            </a:schemeClr>
                          </a:solidFill>
                        </a:rPr>
                        <a:t>3</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0</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r>
              <a:tr h="370840">
                <a:tc>
                  <a:txBody>
                    <a:bodyPr/>
                    <a:lstStyle/>
                    <a:p>
                      <a:pPr algn="ctr"/>
                      <a:r>
                        <a:rPr lang="en-US" sz="1400" dirty="0" smtClean="0">
                          <a:solidFill>
                            <a:schemeClr val="tx1">
                              <a:lumMod val="75000"/>
                              <a:lumOff val="25000"/>
                            </a:schemeClr>
                          </a:solidFill>
                        </a:rPr>
                        <a:t>2</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r>
              <a:tr h="370840">
                <a:tc>
                  <a:txBody>
                    <a:bodyPr/>
                    <a:lstStyle/>
                    <a:p>
                      <a:pPr algn="ctr"/>
                      <a:r>
                        <a:rPr lang="en-US" sz="1400" baseline="0" dirty="0" smtClean="0">
                          <a:solidFill>
                            <a:schemeClr val="tx1">
                              <a:lumMod val="75000"/>
                              <a:lumOff val="25000"/>
                            </a:schemeClr>
                          </a:solidFill>
                        </a:rPr>
                        <a:t>Not at all Satisfied (1)</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0</a:t>
                      </a:r>
                      <a:endParaRPr lang="en-US" sz="1400" dirty="0">
                        <a:solidFill>
                          <a:schemeClr val="tx1">
                            <a:lumMod val="75000"/>
                            <a:lumOff val="25000"/>
                          </a:schemeClr>
                        </a:solidFill>
                      </a:endParaRPr>
                    </a:p>
                  </a:txBody>
                  <a:tcPr anchor="ctr"/>
                </a:tc>
              </a:tr>
              <a:tr h="370840">
                <a:tc>
                  <a:txBody>
                    <a:bodyPr/>
                    <a:lstStyle/>
                    <a:p>
                      <a:pPr algn="ctr"/>
                      <a:r>
                        <a:rPr lang="en-US" sz="1400" dirty="0" smtClean="0">
                          <a:solidFill>
                            <a:schemeClr val="tx1">
                              <a:lumMod val="75000"/>
                              <a:lumOff val="25000"/>
                            </a:schemeClr>
                          </a:solidFill>
                        </a:rPr>
                        <a:t>Average</a:t>
                      </a:r>
                      <a:endParaRPr lang="en-US" sz="1400" dirty="0">
                        <a:solidFill>
                          <a:schemeClr val="tx1">
                            <a:lumMod val="75000"/>
                            <a:lumOff val="25000"/>
                          </a:schemeClr>
                        </a:solidFill>
                      </a:endParaRPr>
                    </a:p>
                  </a:txBody>
                  <a:tcPr>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lumMod val="75000"/>
                              <a:lumOff val="25000"/>
                            </a:schemeClr>
                          </a:solidFill>
                        </a:rPr>
                        <a:t>3.93</a:t>
                      </a:r>
                      <a:endParaRPr lang="en-US" sz="1400" dirty="0">
                        <a:solidFill>
                          <a:schemeClr val="tx1">
                            <a:lumMod val="75000"/>
                            <a:lumOff val="25000"/>
                          </a:schemeClr>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lumMod val="75000"/>
                              <a:lumOff val="25000"/>
                            </a:schemeClr>
                          </a:solidFill>
                        </a:rPr>
                        <a:t>4.00</a:t>
                      </a:r>
                      <a:endParaRPr lang="en-US" sz="1400" dirty="0">
                        <a:solidFill>
                          <a:schemeClr val="tx1">
                            <a:lumMod val="75000"/>
                            <a:lumOff val="25000"/>
                          </a:schemeClr>
                        </a:solidFill>
                      </a:endParaRPr>
                    </a:p>
                  </a:txBody>
                  <a:tcPr anchor="ctr">
                    <a:lnB w="12700" cap="flat" cmpd="sng" algn="ctr">
                      <a:solidFill>
                        <a:schemeClr val="tx1"/>
                      </a:solidFill>
                      <a:prstDash val="solid"/>
                      <a:round/>
                      <a:headEnd type="none" w="med" len="med"/>
                      <a:tailEnd type="none" w="med" len="med"/>
                    </a:lnB>
                  </a:tcPr>
                </a:tc>
              </a:tr>
              <a:tr h="370840">
                <a:tc>
                  <a:txBody>
                    <a:bodyPr/>
                    <a:lstStyle/>
                    <a:p>
                      <a:pPr algn="ctr"/>
                      <a:r>
                        <a:rPr lang="en-US" sz="1100" dirty="0" smtClean="0">
                          <a:solidFill>
                            <a:schemeClr val="tx1">
                              <a:lumMod val="75000"/>
                              <a:lumOff val="25000"/>
                            </a:schemeClr>
                          </a:solidFill>
                        </a:rPr>
                        <a:t>Depends</a:t>
                      </a:r>
                      <a:r>
                        <a:rPr lang="en-US" sz="1100" baseline="0" dirty="0" smtClean="0">
                          <a:solidFill>
                            <a:schemeClr val="tx1">
                              <a:lumMod val="75000"/>
                              <a:lumOff val="25000"/>
                            </a:schemeClr>
                          </a:solidFill>
                        </a:rPr>
                        <a:t> on who you talk to that day</a:t>
                      </a:r>
                      <a:endParaRPr lang="en-US" sz="1100" dirty="0">
                        <a:solidFill>
                          <a:schemeClr val="tx1">
                            <a:lumMod val="75000"/>
                            <a:lumOff val="25000"/>
                          </a:schemeClr>
                        </a:solidFill>
                      </a:endParaRPr>
                    </a:p>
                  </a:txBody>
                  <a:tcPr>
                    <a:lnT w="12700" cap="flat" cmpd="sng" algn="ctr">
                      <a:solidFill>
                        <a:schemeClr val="tx1"/>
                      </a:solidFill>
                      <a:prstDash val="solid"/>
                      <a:round/>
                      <a:headEnd type="none" w="med" len="med"/>
                      <a:tailEnd type="none" w="med" len="med"/>
                    </a:lnT>
                  </a:tcP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lnT w="12700" cap="flat" cmpd="sng" algn="ctr">
                      <a:solidFill>
                        <a:schemeClr val="tx1"/>
                      </a:solidFill>
                      <a:prstDash val="solid"/>
                      <a:round/>
                      <a:headEnd type="none" w="med" len="med"/>
                      <a:tailEnd type="none" w="med" len="med"/>
                    </a:lnT>
                  </a:tcPr>
                </a:tc>
                <a:tc>
                  <a:txBody>
                    <a:bodyPr/>
                    <a:lstStyle/>
                    <a:p>
                      <a:pPr algn="ctr"/>
                      <a:r>
                        <a:rPr lang="en-US" sz="1400" dirty="0" smtClean="0">
                          <a:solidFill>
                            <a:schemeClr val="tx1">
                              <a:lumMod val="75000"/>
                              <a:lumOff val="25000"/>
                            </a:schemeClr>
                          </a:solidFill>
                        </a:rPr>
                        <a:t>0</a:t>
                      </a:r>
                      <a:endParaRPr lang="en-US" sz="1400" dirty="0">
                        <a:solidFill>
                          <a:schemeClr val="tx1">
                            <a:lumMod val="75000"/>
                            <a:lumOff val="25000"/>
                          </a:schemeClr>
                        </a:solidFill>
                      </a:endParaRPr>
                    </a:p>
                  </a:txBody>
                  <a:tcPr anchor="ctr">
                    <a:lnT w="12700" cap="flat" cmpd="sng" algn="ctr">
                      <a:solidFill>
                        <a:schemeClr val="tx1"/>
                      </a:solidFill>
                      <a:prstDash val="solid"/>
                      <a:round/>
                      <a:headEnd type="none" w="med" len="med"/>
                      <a:tailEnd type="none" w="med" len="med"/>
                    </a:lnT>
                  </a:tcPr>
                </a:tc>
              </a:tr>
              <a:tr h="370840">
                <a:tc>
                  <a:txBody>
                    <a:bodyPr/>
                    <a:lstStyle/>
                    <a:p>
                      <a:pPr algn="ctr"/>
                      <a:r>
                        <a:rPr lang="en-US" sz="1400" dirty="0" smtClean="0">
                          <a:solidFill>
                            <a:schemeClr val="tx1">
                              <a:lumMod val="75000"/>
                              <a:lumOff val="25000"/>
                            </a:schemeClr>
                          </a:solidFill>
                        </a:rPr>
                        <a:t>Call 4, Online 2</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0</a:t>
                      </a:r>
                      <a:endParaRPr lang="en-US" sz="1400" dirty="0">
                        <a:solidFill>
                          <a:schemeClr val="tx1">
                            <a:lumMod val="75000"/>
                            <a:lumOff val="25000"/>
                          </a:schemeClr>
                        </a:solidFill>
                      </a:endParaRPr>
                    </a:p>
                  </a:txBody>
                  <a:tcPr anchor="ctr"/>
                </a:tc>
              </a:tr>
              <a:tr h="370840">
                <a:tc>
                  <a:txBody>
                    <a:bodyPr/>
                    <a:lstStyle/>
                    <a:p>
                      <a:pPr algn="ctr"/>
                      <a:r>
                        <a:rPr lang="en-US" sz="1400" dirty="0" smtClean="0">
                          <a:solidFill>
                            <a:schemeClr val="tx1">
                              <a:lumMod val="75000"/>
                              <a:lumOff val="25000"/>
                            </a:schemeClr>
                          </a:solidFill>
                        </a:rPr>
                        <a:t>Call 4, Online 5</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1</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0</a:t>
                      </a:r>
                      <a:endParaRPr lang="en-US" sz="1400" dirty="0">
                        <a:solidFill>
                          <a:schemeClr val="tx1">
                            <a:lumMod val="75000"/>
                            <a:lumOff val="25000"/>
                          </a:schemeClr>
                        </a:solidFill>
                      </a:endParaRPr>
                    </a:p>
                  </a:txBody>
                  <a:tcPr anchor="ctr"/>
                </a:tc>
              </a:tr>
              <a:tr h="370840">
                <a:tc>
                  <a:txBody>
                    <a:bodyPr/>
                    <a:lstStyle/>
                    <a:p>
                      <a:pPr algn="ctr"/>
                      <a:r>
                        <a:rPr lang="en-US" sz="1400" dirty="0" smtClean="0">
                          <a:solidFill>
                            <a:schemeClr val="tx1">
                              <a:lumMod val="75000"/>
                              <a:lumOff val="25000"/>
                            </a:schemeClr>
                          </a:solidFill>
                        </a:rPr>
                        <a:t>Don’t Know</a:t>
                      </a:r>
                      <a:endParaRPr lang="en-US" sz="1400" dirty="0">
                        <a:solidFill>
                          <a:schemeClr val="tx1">
                            <a:lumMod val="75000"/>
                            <a:lumOff val="25000"/>
                          </a:schemeClr>
                        </a:solidFill>
                      </a:endParaRPr>
                    </a:p>
                  </a:txBody>
                  <a:tcPr/>
                </a:tc>
                <a:tc>
                  <a:txBody>
                    <a:bodyPr/>
                    <a:lstStyle/>
                    <a:p>
                      <a:pPr algn="ctr"/>
                      <a:r>
                        <a:rPr lang="en-US" sz="1400" dirty="0" smtClean="0">
                          <a:solidFill>
                            <a:schemeClr val="tx1">
                              <a:lumMod val="75000"/>
                              <a:lumOff val="25000"/>
                            </a:schemeClr>
                          </a:solidFill>
                        </a:rPr>
                        <a:t>0</a:t>
                      </a:r>
                      <a:endParaRPr lang="en-US" sz="1400" dirty="0">
                        <a:solidFill>
                          <a:schemeClr val="tx1">
                            <a:lumMod val="75000"/>
                            <a:lumOff val="25000"/>
                          </a:schemeClr>
                        </a:solidFill>
                      </a:endParaRPr>
                    </a:p>
                  </a:txBody>
                  <a:tcPr anchor="ctr"/>
                </a:tc>
                <a:tc>
                  <a:txBody>
                    <a:bodyPr/>
                    <a:lstStyle/>
                    <a:p>
                      <a:pPr algn="ctr"/>
                      <a:r>
                        <a:rPr lang="en-US" sz="1400" dirty="0" smtClean="0">
                          <a:solidFill>
                            <a:schemeClr val="tx1">
                              <a:lumMod val="75000"/>
                              <a:lumOff val="25000"/>
                            </a:schemeClr>
                          </a:solidFill>
                        </a:rPr>
                        <a:t>4</a:t>
                      </a:r>
                      <a:endParaRPr lang="en-US" sz="1400" dirty="0">
                        <a:solidFill>
                          <a:schemeClr val="tx1">
                            <a:lumMod val="75000"/>
                            <a:lumOff val="25000"/>
                          </a:schemeClr>
                        </a:solidFill>
                      </a:endParaRPr>
                    </a:p>
                  </a:txBody>
                  <a:tcPr anchor="ctr"/>
                </a:tc>
              </a:tr>
            </a:tbl>
          </a:graphicData>
        </a:graphic>
      </p:graphicFrame>
      <p:sp>
        <p:nvSpPr>
          <p:cNvPr id="3" name="TextBox 2"/>
          <p:cNvSpPr txBox="1"/>
          <p:nvPr/>
        </p:nvSpPr>
        <p:spPr>
          <a:xfrm>
            <a:off x="2362200" y="5786736"/>
            <a:ext cx="4419600" cy="230832"/>
          </a:xfrm>
          <a:prstGeom prst="rect">
            <a:avLst/>
          </a:prstGeom>
          <a:noFill/>
        </p:spPr>
        <p:txBody>
          <a:bodyPr wrap="square" rtlCol="0">
            <a:spAutoFit/>
          </a:bodyPr>
          <a:lstStyle/>
          <a:p>
            <a:r>
              <a:rPr lang="en-US" sz="900" dirty="0" smtClean="0">
                <a:solidFill>
                  <a:schemeClr val="tx1">
                    <a:lumMod val="75000"/>
                    <a:lumOff val="25000"/>
                  </a:schemeClr>
                </a:solidFill>
              </a:rPr>
              <a:t>* Not all homeowners used 811</a:t>
            </a:r>
            <a:endParaRPr lang="en-US" sz="900" dirty="0">
              <a:solidFill>
                <a:schemeClr val="tx1">
                  <a:lumMod val="75000"/>
                  <a:lumOff val="25000"/>
                </a:schemeClr>
              </a:solidFill>
            </a:endParaRPr>
          </a:p>
        </p:txBody>
      </p:sp>
      <p:sp>
        <p:nvSpPr>
          <p:cNvPr id="7" name="TextBox 6"/>
          <p:cNvSpPr txBox="1"/>
          <p:nvPr/>
        </p:nvSpPr>
        <p:spPr>
          <a:xfrm>
            <a:off x="1090772" y="6096000"/>
            <a:ext cx="6910228" cy="415498"/>
          </a:xfrm>
          <a:prstGeom prst="rect">
            <a:avLst/>
          </a:prstGeom>
          <a:noFill/>
        </p:spPr>
        <p:txBody>
          <a:bodyPr wrap="square" rtlCol="0">
            <a:spAutoFit/>
          </a:bodyPr>
          <a:lstStyle/>
          <a:p>
            <a:r>
              <a:rPr lang="en-US" sz="1050" dirty="0" err="1" smtClean="0">
                <a:solidFill>
                  <a:schemeClr val="tx1">
                    <a:lumMod val="75000"/>
                    <a:lumOff val="25000"/>
                  </a:schemeClr>
                </a:solidFill>
              </a:rPr>
              <a:t>Qst</a:t>
            </a:r>
            <a:r>
              <a:rPr lang="en-US" sz="1050" dirty="0" smtClean="0">
                <a:solidFill>
                  <a:schemeClr val="tx1">
                    <a:lumMod val="75000"/>
                    <a:lumOff val="25000"/>
                  </a:schemeClr>
                </a:solidFill>
              </a:rPr>
              <a:t>. What is your overall satisfaction with contacting 811? Please use a one to five scale where 1 is “not at all satisfied” and five, is “highly satisfied.”</a:t>
            </a:r>
            <a:endParaRPr lang="en-US" sz="1050" dirty="0">
              <a:solidFill>
                <a:schemeClr val="tx1">
                  <a:lumMod val="75000"/>
                  <a:lumOff val="25000"/>
                </a:schemeClr>
              </a:solidFill>
            </a:endParaRPr>
          </a:p>
        </p:txBody>
      </p:sp>
    </p:spTree>
    <p:extLst>
      <p:ext uri="{BB962C8B-B14F-4D97-AF65-F5344CB8AC3E}">
        <p14:creationId xmlns:p14="http://schemas.microsoft.com/office/powerpoint/2010/main" val="28258424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Reasons for Satisfaction Rating with 811</a:t>
            </a:r>
            <a:endParaRPr lang="en-US" sz="2400" dirty="0"/>
          </a:p>
        </p:txBody>
      </p:sp>
      <p:sp>
        <p:nvSpPr>
          <p:cNvPr id="3" name="Text Placeholder 2"/>
          <p:cNvSpPr>
            <a:spLocks noGrp="1"/>
          </p:cNvSpPr>
          <p:nvPr>
            <p:ph type="body" idx="1"/>
          </p:nvPr>
        </p:nvSpPr>
        <p:spPr>
          <a:xfrm>
            <a:off x="457200" y="1143000"/>
            <a:ext cx="4040188" cy="639762"/>
          </a:xfrm>
        </p:spPr>
        <p:txBody>
          <a:bodyPr>
            <a:normAutofit/>
          </a:bodyPr>
          <a:lstStyle/>
          <a:p>
            <a:r>
              <a:rPr lang="en-US" sz="1800" dirty="0" smtClean="0"/>
              <a:t>Excavators</a:t>
            </a:r>
            <a:endParaRPr lang="en-US" sz="1800" dirty="0"/>
          </a:p>
        </p:txBody>
      </p:sp>
      <p:sp>
        <p:nvSpPr>
          <p:cNvPr id="4" name="Content Placeholder 3"/>
          <p:cNvSpPr>
            <a:spLocks noGrp="1"/>
          </p:cNvSpPr>
          <p:nvPr>
            <p:ph sz="half" idx="2"/>
          </p:nvPr>
        </p:nvSpPr>
        <p:spPr>
          <a:xfrm>
            <a:off x="457200" y="1782762"/>
            <a:ext cx="4040188" cy="4618038"/>
          </a:xfrm>
        </p:spPr>
        <p:txBody>
          <a:bodyPr>
            <a:normAutofit/>
          </a:bodyPr>
          <a:lstStyle/>
          <a:p>
            <a:r>
              <a:rPr lang="en-US" sz="1400" dirty="0" smtClean="0"/>
              <a:t>The System </a:t>
            </a:r>
            <a:r>
              <a:rPr lang="en-US" sz="1400" dirty="0"/>
              <a:t>G</a:t>
            </a:r>
            <a:r>
              <a:rPr lang="en-US" sz="1400" dirty="0" smtClean="0"/>
              <a:t>ets the Job </a:t>
            </a:r>
            <a:r>
              <a:rPr lang="en-US" sz="1400" dirty="0"/>
              <a:t>D</a:t>
            </a:r>
            <a:r>
              <a:rPr lang="en-US" sz="1400" dirty="0" smtClean="0"/>
              <a:t>one (ratings of 5 and 4)</a:t>
            </a:r>
          </a:p>
          <a:p>
            <a:pPr lvl="1"/>
            <a:r>
              <a:rPr lang="en-US" sz="1200" dirty="0" smtClean="0"/>
              <a:t>Straightforward process</a:t>
            </a:r>
          </a:p>
          <a:p>
            <a:pPr lvl="1"/>
            <a:r>
              <a:rPr lang="en-US" sz="1200" dirty="0" smtClean="0"/>
              <a:t>Locates are mostly accurate</a:t>
            </a:r>
          </a:p>
          <a:p>
            <a:pPr lvl="1"/>
            <a:r>
              <a:rPr lang="en-US" sz="1200" dirty="0" smtClean="0"/>
              <a:t>Locates are done within acceptable time frame (1-2 business days)</a:t>
            </a:r>
          </a:p>
          <a:p>
            <a:r>
              <a:rPr lang="en-US" sz="1400" dirty="0" smtClean="0"/>
              <a:t>Wait Time </a:t>
            </a:r>
            <a:r>
              <a:rPr lang="en-US" sz="1400" dirty="0"/>
              <a:t>T</a:t>
            </a:r>
            <a:r>
              <a:rPr lang="en-US" sz="1400" dirty="0" smtClean="0"/>
              <a:t>oo </a:t>
            </a:r>
            <a:r>
              <a:rPr lang="en-US" sz="1400" dirty="0"/>
              <a:t>L</a:t>
            </a:r>
            <a:r>
              <a:rPr lang="en-US" sz="1400" dirty="0" smtClean="0"/>
              <a:t>ong (ratings of 2 or 4)</a:t>
            </a:r>
          </a:p>
          <a:p>
            <a:pPr lvl="1"/>
            <a:r>
              <a:rPr lang="en-US" sz="1200" dirty="0" smtClean="0"/>
              <a:t>On hold too long</a:t>
            </a:r>
          </a:p>
          <a:p>
            <a:pPr lvl="1"/>
            <a:r>
              <a:rPr lang="en-US" sz="1200" dirty="0" smtClean="0"/>
              <a:t>Locates should be done faster</a:t>
            </a:r>
          </a:p>
          <a:p>
            <a:r>
              <a:rPr lang="en-US" sz="1400" dirty="0" smtClean="0"/>
              <a:t>Overworked Employees at USIC Locating </a:t>
            </a:r>
            <a:r>
              <a:rPr lang="en-US" sz="1400" dirty="0"/>
              <a:t>S</a:t>
            </a:r>
            <a:r>
              <a:rPr lang="en-US" sz="1400" dirty="0" smtClean="0"/>
              <a:t>ervice (rating of 4)</a:t>
            </a:r>
          </a:p>
          <a:p>
            <a:pPr lvl="1"/>
            <a:r>
              <a:rPr lang="en-US" sz="1200" dirty="0" smtClean="0"/>
              <a:t>Inexperienced</a:t>
            </a:r>
          </a:p>
          <a:p>
            <a:pPr lvl="1"/>
            <a:r>
              <a:rPr lang="en-US" sz="1200" dirty="0" smtClean="0"/>
              <a:t>Not thorough </a:t>
            </a:r>
          </a:p>
          <a:p>
            <a:pPr marL="228600" lvl="1">
              <a:buClr>
                <a:srgbClr val="3FC2CD"/>
              </a:buClr>
              <a:buFont typeface="Arial" panose="020B0604020202020204" pitchFamily="34" charset="0"/>
              <a:buChar char="•"/>
            </a:pPr>
            <a:r>
              <a:rPr lang="en-US" sz="1400" dirty="0" smtClean="0"/>
              <a:t>Lack of Service from the Locating </a:t>
            </a:r>
            <a:r>
              <a:rPr lang="en-US" sz="1400" dirty="0"/>
              <a:t>C</a:t>
            </a:r>
            <a:r>
              <a:rPr lang="en-US" sz="1400" dirty="0" smtClean="0"/>
              <a:t>ompany </a:t>
            </a:r>
            <a:r>
              <a:rPr lang="en-US" sz="1400" dirty="0"/>
              <a:t>(rating 1)</a:t>
            </a:r>
          </a:p>
          <a:p>
            <a:pPr lvl="1"/>
            <a:r>
              <a:rPr lang="en-US" sz="1200" dirty="0" smtClean="0"/>
              <a:t>Too much record keeping needed, excavator responsible for knowing and contacting non member utilities in every city</a:t>
            </a:r>
          </a:p>
          <a:p>
            <a:pPr lvl="1"/>
            <a:endParaRPr lang="en-US" sz="1200" dirty="0"/>
          </a:p>
        </p:txBody>
      </p:sp>
      <p:sp>
        <p:nvSpPr>
          <p:cNvPr id="5" name="Text Placeholder 4"/>
          <p:cNvSpPr>
            <a:spLocks noGrp="1"/>
          </p:cNvSpPr>
          <p:nvPr>
            <p:ph type="body" sz="quarter" idx="3"/>
          </p:nvPr>
        </p:nvSpPr>
        <p:spPr>
          <a:xfrm>
            <a:off x="4645025" y="1143000"/>
            <a:ext cx="4041775" cy="639762"/>
          </a:xfrm>
        </p:spPr>
        <p:txBody>
          <a:bodyPr>
            <a:normAutofit/>
          </a:bodyPr>
          <a:lstStyle/>
          <a:p>
            <a:r>
              <a:rPr lang="en-US" sz="1800" dirty="0" smtClean="0"/>
              <a:t>Homeowners</a:t>
            </a:r>
            <a:endParaRPr lang="en-US" sz="1800" dirty="0"/>
          </a:p>
        </p:txBody>
      </p:sp>
      <p:sp>
        <p:nvSpPr>
          <p:cNvPr id="6" name="Content Placeholder 5"/>
          <p:cNvSpPr>
            <a:spLocks noGrp="1"/>
          </p:cNvSpPr>
          <p:nvPr>
            <p:ph sz="quarter" idx="4"/>
          </p:nvPr>
        </p:nvSpPr>
        <p:spPr>
          <a:xfrm>
            <a:off x="4645025" y="1782762"/>
            <a:ext cx="4041775" cy="4618038"/>
          </a:xfrm>
        </p:spPr>
        <p:txBody>
          <a:bodyPr>
            <a:normAutofit/>
          </a:bodyPr>
          <a:lstStyle/>
          <a:p>
            <a:r>
              <a:rPr lang="en-US" sz="1400" dirty="0" smtClean="0"/>
              <a:t>The System </a:t>
            </a:r>
            <a:r>
              <a:rPr lang="en-US" sz="1400" dirty="0"/>
              <a:t>G</a:t>
            </a:r>
            <a:r>
              <a:rPr lang="en-US" sz="1400" dirty="0" smtClean="0"/>
              <a:t>ets the Job </a:t>
            </a:r>
            <a:r>
              <a:rPr lang="en-US" sz="1400" dirty="0"/>
              <a:t>D</a:t>
            </a:r>
            <a:r>
              <a:rPr lang="en-US" sz="1400" dirty="0" smtClean="0"/>
              <a:t>one (ratings of 5)</a:t>
            </a:r>
          </a:p>
          <a:p>
            <a:pPr lvl="1"/>
            <a:r>
              <a:rPr lang="en-US" sz="1200" dirty="0" smtClean="0"/>
              <a:t>Locates are done within acceptable time frame</a:t>
            </a:r>
          </a:p>
          <a:p>
            <a:r>
              <a:rPr lang="en-US" sz="1400" dirty="0" smtClean="0"/>
              <a:t>Wait Time Too </a:t>
            </a:r>
            <a:r>
              <a:rPr lang="en-US" sz="1400" dirty="0"/>
              <a:t>L</a:t>
            </a:r>
            <a:r>
              <a:rPr lang="en-US" sz="1400" dirty="0" smtClean="0"/>
              <a:t>ong (rating 3)</a:t>
            </a:r>
          </a:p>
          <a:p>
            <a:pPr lvl="1"/>
            <a:r>
              <a:rPr lang="en-US" sz="1200" dirty="0" smtClean="0"/>
              <a:t>Too long on hold</a:t>
            </a:r>
          </a:p>
          <a:p>
            <a:r>
              <a:rPr lang="en-US" sz="1400" dirty="0" smtClean="0"/>
              <a:t>Too Much </a:t>
            </a:r>
            <a:r>
              <a:rPr lang="en-US" sz="1400" dirty="0"/>
              <a:t>I</a:t>
            </a:r>
            <a:r>
              <a:rPr lang="en-US" sz="1400" dirty="0" smtClean="0"/>
              <a:t>nformation </a:t>
            </a:r>
            <a:r>
              <a:rPr lang="en-US" sz="1400" dirty="0"/>
              <a:t>R</a:t>
            </a:r>
            <a:r>
              <a:rPr lang="en-US" sz="1400" dirty="0" smtClean="0"/>
              <a:t>equired, not an Intuitive </a:t>
            </a:r>
            <a:r>
              <a:rPr lang="en-US" sz="1400" dirty="0"/>
              <a:t>F</a:t>
            </a:r>
            <a:r>
              <a:rPr lang="en-US" sz="1400" dirty="0" smtClean="0"/>
              <a:t>orm (ratings of 3, 2)</a:t>
            </a:r>
          </a:p>
          <a:p>
            <a:pPr lvl="1"/>
            <a:r>
              <a:rPr lang="en-US" sz="1200" dirty="0" smtClean="0"/>
              <a:t>Too many fields to answer</a:t>
            </a:r>
          </a:p>
          <a:p>
            <a:pPr lvl="1"/>
            <a:r>
              <a:rPr lang="en-US" sz="1200" dirty="0" smtClean="0"/>
              <a:t>Had to go to title documents to fill out form</a:t>
            </a:r>
          </a:p>
          <a:p>
            <a:pPr marL="228600" lvl="1">
              <a:buClr>
                <a:srgbClr val="3FC2CD"/>
              </a:buClr>
              <a:buFont typeface="Arial" panose="020B0604020202020204" pitchFamily="34" charset="0"/>
              <a:buChar char="•"/>
            </a:pPr>
            <a:r>
              <a:rPr lang="en-US" sz="1400" dirty="0" smtClean="0"/>
              <a:t>Lack of Communication </a:t>
            </a:r>
            <a:r>
              <a:rPr lang="en-US" sz="1400" dirty="0"/>
              <a:t>(rating of 2)</a:t>
            </a:r>
          </a:p>
          <a:p>
            <a:pPr lvl="1"/>
            <a:r>
              <a:rPr lang="en-US" sz="1200" dirty="0" smtClean="0"/>
              <a:t>Needs clarity on what colors mean</a:t>
            </a:r>
            <a:endParaRPr lang="en-US" sz="1400" dirty="0" smtClean="0"/>
          </a:p>
          <a:p>
            <a:pPr lvl="1"/>
            <a:endParaRPr lang="en-US" sz="1200" dirty="0" smtClean="0"/>
          </a:p>
        </p:txBody>
      </p:sp>
      <p:sp>
        <p:nvSpPr>
          <p:cNvPr id="7" name="Slide Number Placeholder 6"/>
          <p:cNvSpPr>
            <a:spLocks noGrp="1"/>
          </p:cNvSpPr>
          <p:nvPr>
            <p:ph type="sldNum" sz="quarter" idx="12"/>
          </p:nvPr>
        </p:nvSpPr>
        <p:spPr/>
        <p:txBody>
          <a:bodyPr/>
          <a:lstStyle/>
          <a:p>
            <a:fld id="{D642C4DC-0AC9-4B82-AE81-EBA400E5AF44}" type="slidenum">
              <a:rPr lang="en-US" smtClean="0">
                <a:solidFill>
                  <a:prstClr val="white"/>
                </a:solidFill>
              </a:rPr>
              <a:pPr/>
              <a:t>46</a:t>
            </a:fld>
            <a:endParaRPr lang="en-US">
              <a:solidFill>
                <a:prstClr val="white"/>
              </a:solidFill>
            </a:endParaRPr>
          </a:p>
        </p:txBody>
      </p:sp>
      <p:sp>
        <p:nvSpPr>
          <p:cNvPr id="8" name="TextBox 7"/>
          <p:cNvSpPr txBox="1"/>
          <p:nvPr/>
        </p:nvSpPr>
        <p:spPr>
          <a:xfrm>
            <a:off x="1090772" y="6096000"/>
            <a:ext cx="6910228" cy="253916"/>
          </a:xfrm>
          <a:prstGeom prst="rect">
            <a:avLst/>
          </a:prstGeom>
          <a:noFill/>
        </p:spPr>
        <p:txBody>
          <a:bodyPr wrap="square" rtlCol="0">
            <a:spAutoFit/>
          </a:bodyPr>
          <a:lstStyle/>
          <a:p>
            <a:r>
              <a:rPr lang="en-US" sz="1050" dirty="0" err="1" smtClean="0">
                <a:solidFill>
                  <a:schemeClr val="tx1">
                    <a:lumMod val="75000"/>
                    <a:lumOff val="25000"/>
                  </a:schemeClr>
                </a:solidFill>
              </a:rPr>
              <a:t>Qst</a:t>
            </a:r>
            <a:r>
              <a:rPr lang="en-US" sz="1050" dirty="0" smtClean="0">
                <a:solidFill>
                  <a:schemeClr val="tx1">
                    <a:lumMod val="75000"/>
                    <a:lumOff val="25000"/>
                  </a:schemeClr>
                </a:solidFill>
              </a:rPr>
              <a:t>. For what reason did you give this rating?</a:t>
            </a:r>
            <a:endParaRPr lang="en-US" sz="1050" dirty="0">
              <a:solidFill>
                <a:schemeClr val="tx1">
                  <a:lumMod val="75000"/>
                  <a:lumOff val="25000"/>
                </a:schemeClr>
              </a:solidFill>
            </a:endParaRPr>
          </a:p>
        </p:txBody>
      </p:sp>
    </p:spTree>
    <p:extLst>
      <p:ext uri="{BB962C8B-B14F-4D97-AF65-F5344CB8AC3E}">
        <p14:creationId xmlns:p14="http://schemas.microsoft.com/office/powerpoint/2010/main" val="8916704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Suggestions for Improvement for 811 and Utilities</a:t>
            </a:r>
            <a:endParaRPr lang="en-US" sz="2400" dirty="0"/>
          </a:p>
        </p:txBody>
      </p:sp>
      <p:sp>
        <p:nvSpPr>
          <p:cNvPr id="3" name="Text Placeholder 2"/>
          <p:cNvSpPr>
            <a:spLocks noGrp="1"/>
          </p:cNvSpPr>
          <p:nvPr>
            <p:ph type="body" idx="1"/>
          </p:nvPr>
        </p:nvSpPr>
        <p:spPr>
          <a:xfrm>
            <a:off x="457200" y="1143000"/>
            <a:ext cx="4040188" cy="639762"/>
          </a:xfrm>
        </p:spPr>
        <p:txBody>
          <a:bodyPr>
            <a:normAutofit/>
          </a:bodyPr>
          <a:lstStyle/>
          <a:p>
            <a:r>
              <a:rPr lang="en-US" sz="1800" dirty="0" smtClean="0"/>
              <a:t>Excavators</a:t>
            </a:r>
            <a:endParaRPr lang="en-US" sz="1800" dirty="0"/>
          </a:p>
        </p:txBody>
      </p:sp>
      <p:sp>
        <p:nvSpPr>
          <p:cNvPr id="4" name="Content Placeholder 3"/>
          <p:cNvSpPr>
            <a:spLocks noGrp="1"/>
          </p:cNvSpPr>
          <p:nvPr>
            <p:ph sz="half" idx="2"/>
          </p:nvPr>
        </p:nvSpPr>
        <p:spPr>
          <a:xfrm>
            <a:off x="457200" y="1782762"/>
            <a:ext cx="4040188" cy="4618038"/>
          </a:xfrm>
        </p:spPr>
        <p:txBody>
          <a:bodyPr>
            <a:normAutofit/>
          </a:bodyPr>
          <a:lstStyle/>
          <a:p>
            <a:r>
              <a:rPr lang="en-US" sz="1400" dirty="0" smtClean="0"/>
              <a:t>Shorten the Locate </a:t>
            </a:r>
            <a:r>
              <a:rPr lang="en-US" sz="1400" dirty="0"/>
              <a:t>T</a:t>
            </a:r>
            <a:r>
              <a:rPr lang="en-US" sz="1400" dirty="0" smtClean="0"/>
              <a:t>ime</a:t>
            </a:r>
          </a:p>
          <a:p>
            <a:pPr lvl="1"/>
            <a:r>
              <a:rPr lang="en-US" sz="1200" dirty="0" smtClean="0"/>
              <a:t>One utility holds up the entire job – at the very last hour one comes to the job</a:t>
            </a:r>
          </a:p>
          <a:p>
            <a:pPr lvl="1"/>
            <a:r>
              <a:rPr lang="en-US" sz="1200" dirty="0" smtClean="0"/>
              <a:t>Willing to pay a fee for faster turnaround</a:t>
            </a:r>
          </a:p>
          <a:p>
            <a:r>
              <a:rPr lang="en-US" sz="1400" dirty="0" smtClean="0"/>
              <a:t>Utilities Should be Deeper and at a </a:t>
            </a:r>
            <a:r>
              <a:rPr lang="en-US" sz="1400" dirty="0"/>
              <a:t>S</a:t>
            </a:r>
            <a:r>
              <a:rPr lang="en-US" sz="1400" dirty="0" smtClean="0"/>
              <a:t>tandardized </a:t>
            </a:r>
            <a:r>
              <a:rPr lang="en-US" sz="1400" dirty="0"/>
              <a:t>D</a:t>
            </a:r>
            <a:r>
              <a:rPr lang="en-US" sz="1400" dirty="0" smtClean="0"/>
              <a:t>istance from Each </a:t>
            </a:r>
            <a:r>
              <a:rPr lang="en-US" sz="1400" dirty="0"/>
              <a:t>O</a:t>
            </a:r>
            <a:r>
              <a:rPr lang="en-US" sz="1400" dirty="0" smtClean="0"/>
              <a:t>ther</a:t>
            </a:r>
          </a:p>
          <a:p>
            <a:pPr lvl="1"/>
            <a:r>
              <a:rPr lang="en-US" sz="1200" dirty="0" smtClean="0"/>
              <a:t>Many cases utilities are not laid below frost line (including gas)</a:t>
            </a:r>
          </a:p>
          <a:p>
            <a:pPr lvl="1"/>
            <a:r>
              <a:rPr lang="en-US" sz="1200" dirty="0" smtClean="0"/>
              <a:t>Difficult to determine how deep they are</a:t>
            </a:r>
          </a:p>
          <a:p>
            <a:r>
              <a:rPr lang="en-US" sz="1400" dirty="0" smtClean="0"/>
              <a:t>Better Communication</a:t>
            </a:r>
          </a:p>
          <a:p>
            <a:pPr lvl="1"/>
            <a:r>
              <a:rPr lang="en-US" sz="1200" dirty="0"/>
              <a:t>Inform when all locates are </a:t>
            </a:r>
            <a:r>
              <a:rPr lang="en-US" sz="1200" dirty="0" smtClean="0"/>
              <a:t>completed</a:t>
            </a:r>
          </a:p>
          <a:p>
            <a:pPr lvl="1"/>
            <a:r>
              <a:rPr lang="en-US" sz="1200" dirty="0" smtClean="0"/>
              <a:t>Let excavator know when locates are being conducted so he can meet and ask questions about flags and clarify what areas should be marked</a:t>
            </a:r>
          </a:p>
          <a:p>
            <a:r>
              <a:rPr lang="en-US" sz="1400" dirty="0" smtClean="0"/>
              <a:t>Update Maps</a:t>
            </a:r>
          </a:p>
          <a:p>
            <a:pPr lvl="1"/>
            <a:r>
              <a:rPr lang="en-US" sz="1200" dirty="0" smtClean="0"/>
              <a:t>Google Maps would be easier to use – if possible, integrate into the system</a:t>
            </a:r>
            <a:endParaRPr lang="en-US" sz="1200" dirty="0"/>
          </a:p>
          <a:p>
            <a:pPr lvl="1"/>
            <a:endParaRPr lang="en-US" sz="1200" dirty="0" smtClean="0"/>
          </a:p>
          <a:p>
            <a:pPr lvl="1"/>
            <a:endParaRPr lang="en-US" sz="1200" dirty="0" smtClean="0"/>
          </a:p>
        </p:txBody>
      </p:sp>
      <p:sp>
        <p:nvSpPr>
          <p:cNvPr id="5" name="Text Placeholder 4"/>
          <p:cNvSpPr>
            <a:spLocks noGrp="1"/>
          </p:cNvSpPr>
          <p:nvPr>
            <p:ph type="body" sz="quarter" idx="3"/>
          </p:nvPr>
        </p:nvSpPr>
        <p:spPr>
          <a:xfrm>
            <a:off x="4645025" y="1143000"/>
            <a:ext cx="4041775" cy="639762"/>
          </a:xfrm>
        </p:spPr>
        <p:txBody>
          <a:bodyPr>
            <a:normAutofit/>
          </a:bodyPr>
          <a:lstStyle/>
          <a:p>
            <a:r>
              <a:rPr lang="en-US" sz="1800" dirty="0" smtClean="0"/>
              <a:t>Homeowners</a:t>
            </a:r>
            <a:endParaRPr lang="en-US" sz="1800" dirty="0"/>
          </a:p>
        </p:txBody>
      </p:sp>
      <p:sp>
        <p:nvSpPr>
          <p:cNvPr id="6" name="Content Placeholder 5"/>
          <p:cNvSpPr>
            <a:spLocks noGrp="1"/>
          </p:cNvSpPr>
          <p:nvPr>
            <p:ph sz="quarter" idx="4"/>
          </p:nvPr>
        </p:nvSpPr>
        <p:spPr>
          <a:xfrm>
            <a:off x="4645025" y="1782762"/>
            <a:ext cx="4041775" cy="4618038"/>
          </a:xfrm>
        </p:spPr>
        <p:txBody>
          <a:bodyPr>
            <a:normAutofit/>
          </a:bodyPr>
          <a:lstStyle/>
          <a:p>
            <a:r>
              <a:rPr lang="en-US" sz="1400" dirty="0" smtClean="0"/>
              <a:t>Online System </a:t>
            </a:r>
            <a:r>
              <a:rPr lang="en-US" sz="1400" dirty="0"/>
              <a:t>C</a:t>
            </a:r>
            <a:r>
              <a:rPr lang="en-US" sz="1400" dirty="0" smtClean="0"/>
              <a:t>ould </a:t>
            </a:r>
            <a:r>
              <a:rPr lang="en-US" sz="1400" dirty="0"/>
              <a:t>B</a:t>
            </a:r>
            <a:r>
              <a:rPr lang="en-US" sz="1400" dirty="0" smtClean="0"/>
              <a:t>e </a:t>
            </a:r>
            <a:r>
              <a:rPr lang="en-US" sz="1400" dirty="0"/>
              <a:t>M</a:t>
            </a:r>
            <a:r>
              <a:rPr lang="en-US" sz="1400" dirty="0" smtClean="0"/>
              <a:t>ore </a:t>
            </a:r>
            <a:r>
              <a:rPr lang="en-US" sz="1400" dirty="0"/>
              <a:t>U</a:t>
            </a:r>
            <a:r>
              <a:rPr lang="en-US" sz="1400" dirty="0" smtClean="0"/>
              <a:t>ser </a:t>
            </a:r>
            <a:r>
              <a:rPr lang="en-US" sz="1400" dirty="0"/>
              <a:t>f</a:t>
            </a:r>
            <a:r>
              <a:rPr lang="en-US" sz="1400" dirty="0" smtClean="0"/>
              <a:t>riendly</a:t>
            </a:r>
          </a:p>
          <a:p>
            <a:pPr lvl="1"/>
            <a:r>
              <a:rPr lang="en-US" sz="1200" dirty="0" smtClean="0"/>
              <a:t>Cumbersome form – too much information required in fields</a:t>
            </a:r>
          </a:p>
          <a:p>
            <a:r>
              <a:rPr lang="en-US" sz="1400" dirty="0" smtClean="0"/>
              <a:t>Better Information</a:t>
            </a:r>
          </a:p>
          <a:p>
            <a:pPr lvl="1"/>
            <a:r>
              <a:rPr lang="en-US" sz="1200" dirty="0" smtClean="0"/>
              <a:t>Detail what each flag and color represents</a:t>
            </a:r>
          </a:p>
          <a:p>
            <a:pPr lvl="1"/>
            <a:endParaRPr lang="en-US" sz="1200" dirty="0" smtClean="0"/>
          </a:p>
        </p:txBody>
      </p:sp>
      <p:sp>
        <p:nvSpPr>
          <p:cNvPr id="7" name="Slide Number Placeholder 6"/>
          <p:cNvSpPr>
            <a:spLocks noGrp="1"/>
          </p:cNvSpPr>
          <p:nvPr>
            <p:ph type="sldNum" sz="quarter" idx="12"/>
          </p:nvPr>
        </p:nvSpPr>
        <p:spPr/>
        <p:txBody>
          <a:bodyPr/>
          <a:lstStyle/>
          <a:p>
            <a:fld id="{D642C4DC-0AC9-4B82-AE81-EBA400E5AF44}" type="slidenum">
              <a:rPr lang="en-US" smtClean="0">
                <a:solidFill>
                  <a:prstClr val="white"/>
                </a:solidFill>
              </a:rPr>
              <a:pPr/>
              <a:t>47</a:t>
            </a:fld>
            <a:endParaRPr lang="en-US">
              <a:solidFill>
                <a:prstClr val="white"/>
              </a:solidFill>
            </a:endParaRPr>
          </a:p>
        </p:txBody>
      </p:sp>
      <p:sp>
        <p:nvSpPr>
          <p:cNvPr id="8" name="TextBox 7"/>
          <p:cNvSpPr txBox="1"/>
          <p:nvPr/>
        </p:nvSpPr>
        <p:spPr>
          <a:xfrm>
            <a:off x="1090772" y="6248400"/>
            <a:ext cx="6910228" cy="253916"/>
          </a:xfrm>
          <a:prstGeom prst="rect">
            <a:avLst/>
          </a:prstGeom>
          <a:noFill/>
        </p:spPr>
        <p:txBody>
          <a:bodyPr wrap="square" rtlCol="0">
            <a:spAutoFit/>
          </a:bodyPr>
          <a:lstStyle/>
          <a:p>
            <a:r>
              <a:rPr lang="en-US" sz="1050" dirty="0" err="1" smtClean="0">
                <a:solidFill>
                  <a:schemeClr val="tx1">
                    <a:lumMod val="75000"/>
                    <a:lumOff val="25000"/>
                  </a:schemeClr>
                </a:solidFill>
              </a:rPr>
              <a:t>Qst</a:t>
            </a:r>
            <a:r>
              <a:rPr lang="en-US" sz="1050" dirty="0" smtClean="0">
                <a:solidFill>
                  <a:schemeClr val="tx1">
                    <a:lumMod val="75000"/>
                    <a:lumOff val="25000"/>
                  </a:schemeClr>
                </a:solidFill>
              </a:rPr>
              <a:t>. How could the system be improved?</a:t>
            </a:r>
            <a:endParaRPr lang="en-US" sz="1050" dirty="0">
              <a:solidFill>
                <a:schemeClr val="tx1">
                  <a:lumMod val="75000"/>
                  <a:lumOff val="25000"/>
                </a:schemeClr>
              </a:solidFill>
            </a:endParaRPr>
          </a:p>
        </p:txBody>
      </p:sp>
    </p:spTree>
    <p:extLst>
      <p:ext uri="{BB962C8B-B14F-4D97-AF65-F5344CB8AC3E}">
        <p14:creationId xmlns:p14="http://schemas.microsoft.com/office/powerpoint/2010/main" val="33399769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solidFill>
                  <a:srgbClr val="3FC2CD"/>
                </a:solidFill>
              </a:rPr>
              <a:t>Appendix: Verbatim Comments</a:t>
            </a:r>
            <a:endParaRPr lang="en-US" dirty="0">
              <a:solidFill>
                <a:srgbClr val="3FC2CD"/>
              </a:solidFill>
            </a:endParaRPr>
          </a:p>
        </p:txBody>
      </p:sp>
      <p:sp>
        <p:nvSpPr>
          <p:cNvPr id="5" name="Slide Number Placeholder 3"/>
          <p:cNvSpPr txBox="1">
            <a:spLocks/>
          </p:cNvSpPr>
          <p:nvPr/>
        </p:nvSpPr>
        <p:spPr>
          <a:xfrm>
            <a:off x="533400" y="6524625"/>
            <a:ext cx="457200" cy="304800"/>
          </a:xfrm>
          <a:prstGeom prst="rect">
            <a:avLst/>
          </a:prstGeom>
        </p:spPr>
        <p:txBody>
          <a:bodyPr/>
          <a:lstStyle>
            <a:defPPr>
              <a:defRPr lang="en-US"/>
            </a:defPPr>
            <a:lvl1pPr marL="0" algn="l" defTabSz="914400" rtl="0" eaLnBrk="1" latinLnBrk="0" hangingPunct="1">
              <a:defRPr sz="11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D642C4DC-0AC9-4B82-AE81-EBA400E5AF44}" type="slidenum">
              <a:rPr kumimoji="0" lang="en-US" sz="1100" b="0" i="0" u="none" strike="noStrike" kern="1200" cap="none" spc="0" normalizeH="0" baseline="0" noProof="0" smtClean="0">
                <a:ln>
                  <a:noFill/>
                </a:ln>
                <a:solidFill>
                  <a:prstClr val="white"/>
                </a:solidFill>
                <a:effectLst/>
                <a:uLnTx/>
                <a:uFillTx/>
                <a:latin typeface="Tahom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48</a:t>
            </a:fld>
            <a:endParaRPr kumimoji="0" lang="en-US" sz="1100" b="0" i="0" u="none" strike="noStrike" kern="1200" cap="none" spc="0" normalizeH="0" baseline="0" noProof="0" dirty="0">
              <a:ln>
                <a:noFill/>
              </a:ln>
              <a:solidFill>
                <a:prstClr val="white"/>
              </a:solidFill>
              <a:effectLst/>
              <a:uLnTx/>
              <a:uFillTx/>
              <a:latin typeface="Tahoma"/>
              <a:ea typeface="+mn-ea"/>
              <a:cs typeface="+mn-cs"/>
            </a:endParaRPr>
          </a:p>
        </p:txBody>
      </p:sp>
    </p:spTree>
    <p:extLst>
      <p:ext uri="{BB962C8B-B14F-4D97-AF65-F5344CB8AC3E}">
        <p14:creationId xmlns:p14="http://schemas.microsoft.com/office/powerpoint/2010/main" val="380576198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722313" y="2906713"/>
            <a:ext cx="7772400" cy="2960687"/>
          </a:xfrm>
        </p:spPr>
        <p:txBody>
          <a:bodyPr>
            <a:normAutofit/>
          </a:bodyPr>
          <a:lstStyle/>
          <a:p>
            <a:r>
              <a:rPr lang="en-US" dirty="0" smtClean="0"/>
              <a:t>Reasons </a:t>
            </a:r>
            <a:r>
              <a:rPr lang="en-US" dirty="0"/>
              <a:t>f</a:t>
            </a:r>
            <a:r>
              <a:rPr lang="en-US" dirty="0" smtClean="0"/>
              <a:t>or Not Calling this Time</a:t>
            </a:r>
          </a:p>
          <a:p>
            <a:endParaRPr lang="en-US" dirty="0" smtClean="0"/>
          </a:p>
          <a:p>
            <a:endParaRPr lang="en-US" dirty="0"/>
          </a:p>
          <a:p>
            <a:r>
              <a:rPr lang="en-US" sz="1400" dirty="0" smtClean="0"/>
              <a:t>“What happened – what were the circumstances of this job that prevented a locate from being requested this time?”</a:t>
            </a:r>
            <a:endParaRPr lang="en-US" sz="1400" dirty="0"/>
          </a:p>
        </p:txBody>
      </p:sp>
      <p:sp>
        <p:nvSpPr>
          <p:cNvPr id="7" name="Slide Number Placeholder 6"/>
          <p:cNvSpPr>
            <a:spLocks noGrp="1"/>
          </p:cNvSpPr>
          <p:nvPr>
            <p:ph type="sldNum" sz="quarter" idx="4294967295"/>
          </p:nvPr>
        </p:nvSpPr>
        <p:spPr>
          <a:xfrm>
            <a:off x="0" y="6524625"/>
            <a:ext cx="457200" cy="304800"/>
          </a:xfrm>
        </p:spPr>
        <p:txBody>
          <a:bodyPr/>
          <a:lstStyle/>
          <a:p>
            <a:fld id="{D642C4DC-0AC9-4B82-AE81-EBA400E5AF44}" type="slidenum">
              <a:rPr lang="en-US" smtClean="0">
                <a:solidFill>
                  <a:prstClr val="white"/>
                </a:solidFill>
              </a:rPr>
              <a:pPr/>
              <a:t>49</a:t>
            </a:fld>
            <a:endParaRPr lang="en-US">
              <a:solidFill>
                <a:prstClr val="white"/>
              </a:solidFill>
            </a:endParaRPr>
          </a:p>
        </p:txBody>
      </p:sp>
    </p:spTree>
    <p:extLst>
      <p:ext uri="{BB962C8B-B14F-4D97-AF65-F5344CB8AC3E}">
        <p14:creationId xmlns:p14="http://schemas.microsoft.com/office/powerpoint/2010/main" val="3824511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Methodology</a:t>
            </a:r>
            <a:endParaRPr lang="en-US" sz="2400" dirty="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5</a:t>
            </a:fld>
            <a:endParaRPr lang="en-US">
              <a:solidFill>
                <a:prstClr val="white"/>
              </a:solidFill>
            </a:endParaRPr>
          </a:p>
        </p:txBody>
      </p:sp>
      <p:sp>
        <p:nvSpPr>
          <p:cNvPr id="17" name="Content Placeholder 3"/>
          <p:cNvSpPr txBox="1">
            <a:spLocks/>
          </p:cNvSpPr>
          <p:nvPr/>
        </p:nvSpPr>
        <p:spPr>
          <a:xfrm>
            <a:off x="457200" y="1828800"/>
            <a:ext cx="3276600" cy="4297363"/>
          </a:xfrm>
          <a:prstGeom prst="rect">
            <a:avLst/>
          </a:prstGeom>
        </p:spPr>
        <p:txBody>
          <a:bodyPr vert="horz" lIns="91440" tIns="45720" rIns="91440" bIns="45720" rtlCol="0">
            <a:normAutofit/>
          </a:bodyPr>
          <a:lstStyle>
            <a:lvl1pPr marL="228600" indent="-228600" algn="l" defTabSz="914400" rtl="0" eaLnBrk="1" latinLnBrk="0" hangingPunct="1">
              <a:spcBef>
                <a:spcPct val="20000"/>
              </a:spcBef>
              <a:buClr>
                <a:srgbClr val="3FC2CD"/>
              </a:buClr>
              <a:buFont typeface="Arial" panose="020B0604020202020204" pitchFamily="34" charset="0"/>
              <a:buChar char="•"/>
              <a:defRPr sz="18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spcBef>
                <a:spcPct val="20000"/>
              </a:spcBef>
              <a:buClr>
                <a:srgbClr val="F9A05D"/>
              </a:buClr>
              <a:buFont typeface="Arial" panose="020B0604020202020204" pitchFamily="34" charset="0"/>
              <a:buChar char="–"/>
              <a:defRPr sz="16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Clr>
                <a:srgbClr val="3FC2CD"/>
              </a:buClr>
              <a:buFont typeface="Arial" panose="020B0604020202020204" pitchFamily="34" charset="0"/>
              <a:buChar char="•"/>
              <a:defRPr sz="14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Clr>
                <a:srgbClr val="F9A05D"/>
              </a:buClr>
              <a:buFont typeface="Arial" panose="020B0604020202020204" pitchFamily="34" charset="0"/>
              <a:buChar char="–"/>
              <a:defRPr sz="12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Clr>
                <a:srgbClr val="3FC2CD"/>
              </a:buClr>
              <a:buFont typeface="Arial" panose="020B0604020202020204" pitchFamily="34" charset="0"/>
              <a:buChar char="•"/>
              <a:defRPr sz="12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solidFill>
                <a:prstClr val="black">
                  <a:lumMod val="75000"/>
                  <a:lumOff val="25000"/>
                </a:prstClr>
              </a:solidFill>
            </a:endParaRPr>
          </a:p>
        </p:txBody>
      </p:sp>
      <p:sp>
        <p:nvSpPr>
          <p:cNvPr id="3" name="Content Placeholder 2"/>
          <p:cNvSpPr>
            <a:spLocks noGrp="1"/>
          </p:cNvSpPr>
          <p:nvPr>
            <p:ph idx="1"/>
          </p:nvPr>
        </p:nvSpPr>
        <p:spPr>
          <a:xfrm>
            <a:off x="457200" y="1219200"/>
            <a:ext cx="8382000" cy="5181600"/>
          </a:xfrm>
        </p:spPr>
        <p:txBody>
          <a:bodyPr>
            <a:normAutofit fontScale="70000" lnSpcReduction="20000"/>
          </a:bodyPr>
          <a:lstStyle/>
          <a:p>
            <a:pPr lvl="0"/>
            <a:r>
              <a:rPr lang="en-US" sz="2300" dirty="0" err="1" smtClean="0"/>
              <a:t>Vectren</a:t>
            </a:r>
            <a:r>
              <a:rPr lang="en-US" sz="2300" dirty="0" smtClean="0"/>
              <a:t> </a:t>
            </a:r>
            <a:r>
              <a:rPr lang="en-US" sz="2300" dirty="0"/>
              <a:t>provided Wyse with a list of excavators and </a:t>
            </a:r>
            <a:r>
              <a:rPr lang="en-US" sz="2300" dirty="0" smtClean="0"/>
              <a:t>homeowners </a:t>
            </a:r>
            <a:r>
              <a:rPr lang="en-US" sz="2300" dirty="0"/>
              <a:t>who caused damage to a </a:t>
            </a:r>
            <a:r>
              <a:rPr lang="en-US" sz="2300" dirty="0" smtClean="0"/>
              <a:t>gas </a:t>
            </a:r>
            <a:r>
              <a:rPr lang="en-US" sz="2300" dirty="0"/>
              <a:t>line in Indiana during 2016. </a:t>
            </a:r>
          </a:p>
          <a:p>
            <a:pPr lvl="1"/>
            <a:r>
              <a:rPr lang="en-US" sz="2000" dirty="0"/>
              <a:t>This list included names, telephone numbers and some e-mails for approximately 150 excavators/tradesmen and 80 </a:t>
            </a:r>
            <a:r>
              <a:rPr lang="en-US" sz="2000" dirty="0" smtClean="0"/>
              <a:t>homeowners/tenants</a:t>
            </a:r>
            <a:r>
              <a:rPr lang="en-US" sz="2000" dirty="0"/>
              <a:t>. The excavator sample </a:t>
            </a:r>
            <a:r>
              <a:rPr lang="en-US" sz="2000" dirty="0" smtClean="0"/>
              <a:t>was </a:t>
            </a:r>
            <a:r>
              <a:rPr lang="en-US" sz="2000" dirty="0"/>
              <a:t>comprised of businesses who work in the construction field (builder concrete, sewer, etc.) and landscapers who </a:t>
            </a:r>
            <a:r>
              <a:rPr lang="en-US" sz="2000" dirty="0" smtClean="0"/>
              <a:t>worked </a:t>
            </a:r>
            <a:r>
              <a:rPr lang="en-US" sz="2000" dirty="0"/>
              <a:t>on commercial and residential projects.</a:t>
            </a:r>
          </a:p>
          <a:p>
            <a:endParaRPr lang="en-US" sz="2000" dirty="0"/>
          </a:p>
          <a:p>
            <a:r>
              <a:rPr lang="en-US" sz="2300" dirty="0" smtClean="0"/>
              <a:t>Wyse sent out initial invitations to the full list of homeowners and excavators via a combination of e-mails and standard postal letters</a:t>
            </a:r>
            <a:r>
              <a:rPr lang="en-US" sz="2300" dirty="0"/>
              <a:t>. </a:t>
            </a:r>
            <a:r>
              <a:rPr lang="en-US" sz="2300" dirty="0" smtClean="0"/>
              <a:t>Wyse interviewers followed-up after the invitations were sent.</a:t>
            </a:r>
            <a:endParaRPr lang="en-US" sz="2300" dirty="0"/>
          </a:p>
          <a:p>
            <a:pPr lvl="1"/>
            <a:r>
              <a:rPr lang="en-US" sz="2000" dirty="0" smtClean="0"/>
              <a:t>The invitations introduced the goal of the research and briefly explained the process with instructions on how to participate. Respondents were provided with an incentive of $50 for excavators, and $25 for homeowners. </a:t>
            </a:r>
          </a:p>
          <a:p>
            <a:pPr lvl="1"/>
            <a:r>
              <a:rPr lang="en-US" sz="2000" dirty="0" smtClean="0"/>
              <a:t>Wyse was often able to complete </a:t>
            </a:r>
            <a:r>
              <a:rPr lang="en-US" sz="2000" dirty="0"/>
              <a:t>the interviews spontaneously when a </a:t>
            </a:r>
            <a:r>
              <a:rPr lang="en-US" sz="2000" dirty="0" smtClean="0"/>
              <a:t>respondent answered. When there was no answer, Wyse left detailed messages explaining the intent of the research and requested their participation. Wyse followed-up and made appointments with those individuals who wanted to participate at a later date and time.</a:t>
            </a:r>
          </a:p>
          <a:p>
            <a:pPr lvl="1"/>
            <a:endParaRPr lang="en-US" sz="2000" dirty="0"/>
          </a:p>
          <a:p>
            <a:pPr lvl="0"/>
            <a:r>
              <a:rPr lang="en-US" sz="2300" dirty="0" smtClean="0"/>
              <a:t>Wyse </a:t>
            </a:r>
            <a:r>
              <a:rPr lang="en-US" sz="2300" dirty="0"/>
              <a:t>conducted telephone interviews </a:t>
            </a:r>
            <a:r>
              <a:rPr lang="en-US" sz="2300" dirty="0" smtClean="0"/>
              <a:t>with </a:t>
            </a:r>
            <a:r>
              <a:rPr lang="en-US" sz="2300" dirty="0"/>
              <a:t>17 excavators and 14 </a:t>
            </a:r>
            <a:r>
              <a:rPr lang="en-US" sz="2300" dirty="0" smtClean="0"/>
              <a:t>homeowners</a:t>
            </a:r>
            <a:r>
              <a:rPr lang="en-US" sz="2300" dirty="0"/>
              <a:t>, for a total of 31 i</a:t>
            </a:r>
            <a:r>
              <a:rPr lang="en-US" sz="2300" dirty="0" smtClean="0"/>
              <a:t>nterviews. </a:t>
            </a:r>
          </a:p>
          <a:p>
            <a:pPr lvl="1"/>
            <a:r>
              <a:rPr lang="en-US" sz="2000" dirty="0" smtClean="0"/>
              <a:t>The response rate, based on the number of interviews Wyse completed, was approximately 13%. </a:t>
            </a:r>
          </a:p>
          <a:p>
            <a:pPr lvl="1"/>
            <a:r>
              <a:rPr lang="en-US" sz="2000" dirty="0" smtClean="0"/>
              <a:t>On </a:t>
            </a:r>
            <a:r>
              <a:rPr lang="en-US" sz="2000" dirty="0"/>
              <a:t>average, the interviews lasted between 20 and </a:t>
            </a:r>
            <a:r>
              <a:rPr lang="en-US" sz="2000" dirty="0" smtClean="0"/>
              <a:t>30 </a:t>
            </a:r>
            <a:r>
              <a:rPr lang="en-US" sz="2000" dirty="0"/>
              <a:t>minutes</a:t>
            </a:r>
            <a:r>
              <a:rPr lang="en-US" sz="2000" dirty="0" smtClean="0"/>
              <a:t>. Participants were very generous with their time and willing to participate in this study. </a:t>
            </a:r>
          </a:p>
          <a:p>
            <a:endParaRPr lang="en-US" dirty="0"/>
          </a:p>
        </p:txBody>
      </p:sp>
    </p:spTree>
    <p:extLst>
      <p:ext uri="{BB962C8B-B14F-4D97-AF65-F5344CB8AC3E}">
        <p14:creationId xmlns:p14="http://schemas.microsoft.com/office/powerpoint/2010/main" val="12331104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868362"/>
          </a:xfrm>
        </p:spPr>
        <p:txBody>
          <a:bodyPr>
            <a:normAutofit/>
          </a:bodyPr>
          <a:lstStyle/>
          <a:p>
            <a:r>
              <a:rPr lang="en-US" sz="2400" dirty="0"/>
              <a:t>Why No Call? </a:t>
            </a:r>
            <a:r>
              <a:rPr lang="en-US" sz="2400" dirty="0" smtClean="0"/>
              <a:t>– “Not Really Digging”</a:t>
            </a:r>
            <a:endParaRPr lang="en-US" sz="2400" dirty="0"/>
          </a:p>
        </p:txBody>
      </p:sp>
      <p:sp>
        <p:nvSpPr>
          <p:cNvPr id="3" name="Content Placeholder 2"/>
          <p:cNvSpPr>
            <a:spLocks noGrp="1"/>
          </p:cNvSpPr>
          <p:nvPr>
            <p:ph idx="1"/>
          </p:nvPr>
        </p:nvSpPr>
        <p:spPr>
          <a:xfrm>
            <a:off x="457200" y="1143000"/>
            <a:ext cx="8153400" cy="5715000"/>
          </a:xfrm>
        </p:spPr>
        <p:txBody>
          <a:bodyPr>
            <a:noAutofit/>
          </a:bodyPr>
          <a:lstStyle/>
          <a:p>
            <a:pPr marL="0" indent="0">
              <a:buNone/>
            </a:pPr>
            <a:r>
              <a:rPr lang="en-US" sz="1200" b="1" dirty="0" smtClean="0"/>
              <a:t>Excavators Removing/Replacing/Repairing Existing Structure </a:t>
            </a:r>
            <a:endParaRPr lang="en-US" sz="1200" b="1" dirty="0"/>
          </a:p>
          <a:p>
            <a:r>
              <a:rPr lang="en-US" sz="1200" dirty="0" smtClean="0"/>
              <a:t>“</a:t>
            </a:r>
            <a:r>
              <a:rPr lang="en-US" sz="1200" dirty="0"/>
              <a:t>We were replacing a driveway. We really weren't digging. We were just peeling </a:t>
            </a:r>
            <a:r>
              <a:rPr lang="en-US" sz="1200" dirty="0" smtClean="0"/>
              <a:t>back </a:t>
            </a:r>
            <a:r>
              <a:rPr lang="en-US" sz="1200" dirty="0"/>
              <a:t>4-6 inches of concrete. There should have been no way to hit anything. The line wasn't exposed even when we hit it. One of my guys drove a stake in the ground and hit it. It was extremely shallow </a:t>
            </a:r>
            <a:r>
              <a:rPr lang="en-US" sz="1200" dirty="0" smtClean="0"/>
              <a:t>– </a:t>
            </a:r>
            <a:r>
              <a:rPr lang="en-US" sz="1200" dirty="0"/>
              <a:t>only 8 inches.” </a:t>
            </a:r>
            <a:r>
              <a:rPr lang="en-US" sz="1200" i="1" dirty="0"/>
              <a:t>– Excavator</a:t>
            </a:r>
          </a:p>
          <a:p>
            <a:pPr lvl="0"/>
            <a:r>
              <a:rPr lang="en-US" sz="1200" dirty="0" smtClean="0"/>
              <a:t>“</a:t>
            </a:r>
            <a:r>
              <a:rPr lang="en-US" sz="1200" dirty="0"/>
              <a:t>We don’t consider the roadway excavating. If we were taking out the road bed and everything it’s a different story; we still will not call for these types of projects. There was nothing on the surface </a:t>
            </a:r>
            <a:r>
              <a:rPr lang="en-US" sz="1200" dirty="0" smtClean="0"/>
              <a:t>to indicate it. We hit them when they’re embedded in concrete. Unless </a:t>
            </a:r>
            <a:r>
              <a:rPr lang="en-US" sz="1200" dirty="0"/>
              <a:t>someone tells us, we’re never going to expect it. It’s supposed to be in the dirt.” </a:t>
            </a:r>
            <a:r>
              <a:rPr lang="en-US" sz="1200" i="1" dirty="0"/>
              <a:t>– Excavator </a:t>
            </a:r>
            <a:endParaRPr lang="en-US" sz="1200" i="1" dirty="0" smtClean="0"/>
          </a:p>
          <a:p>
            <a:pPr lvl="0"/>
            <a:r>
              <a:rPr lang="en-US" sz="1200" dirty="0" smtClean="0"/>
              <a:t>“</a:t>
            </a:r>
            <a:r>
              <a:rPr lang="en-US" sz="1200" dirty="0"/>
              <a:t>I want to say it is not our fault. I gave a work order to another company (subcontractor). I hadn’t put in a locate on that. It was just a repair job. It was a </a:t>
            </a:r>
            <a:r>
              <a:rPr lang="en-US" sz="1200" dirty="0" smtClean="0"/>
              <a:t>30-year-old </a:t>
            </a:r>
            <a:r>
              <a:rPr lang="en-US" sz="1200" dirty="0"/>
              <a:t>fence. We pulled the gas line out with the fence </a:t>
            </a:r>
            <a:r>
              <a:rPr lang="en-US" sz="1200" dirty="0" smtClean="0"/>
              <a:t>post ball</a:t>
            </a:r>
            <a:r>
              <a:rPr lang="en-US" sz="1200" dirty="0"/>
              <a:t>. He was already ¾ done. It was just a repair job. We weren’t really digging. It was my negligence. I wasn't really digging </a:t>
            </a:r>
            <a:r>
              <a:rPr lang="en-US" sz="1200" dirty="0" smtClean="0"/>
              <a:t>– just </a:t>
            </a:r>
            <a:r>
              <a:rPr lang="en-US" sz="1200" dirty="0"/>
              <a:t>replacing something that was already existing. The fence was already there.” </a:t>
            </a:r>
            <a:r>
              <a:rPr lang="en-US" sz="1200" i="1" dirty="0"/>
              <a:t>– Excavator </a:t>
            </a:r>
          </a:p>
          <a:p>
            <a:r>
              <a:rPr lang="en-US" sz="1200" dirty="0" smtClean="0"/>
              <a:t>“</a:t>
            </a:r>
            <a:r>
              <a:rPr lang="en-US" sz="1200" dirty="0"/>
              <a:t>They had been marked, but they lost the marks on the second one. While digging – above grade </a:t>
            </a:r>
            <a:r>
              <a:rPr lang="en-US" sz="1200" dirty="0" smtClean="0"/>
              <a:t>– </a:t>
            </a:r>
            <a:r>
              <a:rPr lang="en-US" sz="1200" dirty="0"/>
              <a:t>there was an existing foundation for a big pylon sign – </a:t>
            </a:r>
            <a:r>
              <a:rPr lang="en-US" sz="1200" dirty="0" smtClean="0"/>
              <a:t>an </a:t>
            </a:r>
            <a:r>
              <a:rPr lang="en-US" sz="1200" dirty="0"/>
              <a:t>advertising sign you see on the highway. There was a foundation in that area we needed to remove. He started exposing that and pulling on it to get it out of the way. When Miller had installed that gas main, instead of going around that foundation or removing it, they jackhammered a hole in it and went through it. When we pulled it, we didn’t think anyone with any kind of common sense would go through it. It’s ridiculous! The guys forgot that there were </a:t>
            </a:r>
            <a:r>
              <a:rPr lang="en-US" sz="1200" dirty="0" smtClean="0"/>
              <a:t>two </a:t>
            </a:r>
            <a:r>
              <a:rPr lang="en-US" sz="1200" dirty="0"/>
              <a:t>markings there. It didn’t even dawn on them that there could’ve been a second gas line or that it could’ve been going through the foundation. It didn’t require relocating as part of the project; it would have, had we thought about it going through the pylon foundation, but it didn’t require it to start with because we were replacing the existing foundation.” </a:t>
            </a:r>
            <a:r>
              <a:rPr lang="en-US" sz="1200" i="1" dirty="0"/>
              <a:t>– Excavator </a:t>
            </a:r>
          </a:p>
          <a:p>
            <a:endParaRPr lang="en-US" sz="1200" i="1" dirty="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50</a:t>
            </a:fld>
            <a:endParaRPr lang="en-US">
              <a:solidFill>
                <a:prstClr val="white"/>
              </a:solidFill>
            </a:endParaRPr>
          </a:p>
        </p:txBody>
      </p:sp>
      <p:grpSp>
        <p:nvGrpSpPr>
          <p:cNvPr id="26" name="Group 25"/>
          <p:cNvGrpSpPr/>
          <p:nvPr/>
        </p:nvGrpSpPr>
        <p:grpSpPr>
          <a:xfrm>
            <a:off x="6172200" y="4267200"/>
            <a:ext cx="209550" cy="76200"/>
            <a:chOff x="-1333500" y="3810000"/>
            <a:chExt cx="266700" cy="152400"/>
          </a:xfrm>
        </p:grpSpPr>
        <p:sp>
          <p:nvSpPr>
            <p:cNvPr id="21" name="Double Bracket 20"/>
            <p:cNvSpPr/>
            <p:nvPr/>
          </p:nvSpPr>
          <p:spPr>
            <a:xfrm>
              <a:off x="-1333500" y="3810000"/>
              <a:ext cx="266700" cy="152400"/>
            </a:xfrm>
            <a:prstGeom prst="bracketPair">
              <a:avLst/>
            </a:prstGeom>
            <a:noFill/>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white"/>
                </a:solidFill>
              </a:endParaRPr>
            </a:p>
          </p:txBody>
        </p:sp>
        <p:cxnSp>
          <p:nvCxnSpPr>
            <p:cNvPr id="23" name="Straight Connector 22"/>
            <p:cNvCxnSpPr/>
            <p:nvPr/>
          </p:nvCxnSpPr>
          <p:spPr>
            <a:xfrm>
              <a:off x="-1333500" y="3886200"/>
              <a:ext cx="2667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8153400" y="0"/>
            <a:ext cx="990600" cy="276999"/>
          </a:xfrm>
          <a:prstGeom prst="rect">
            <a:avLst/>
          </a:prstGeom>
          <a:noFill/>
        </p:spPr>
        <p:txBody>
          <a:bodyPr wrap="square" rtlCol="0">
            <a:spAutoFit/>
          </a:bodyPr>
          <a:lstStyle/>
          <a:p>
            <a:r>
              <a:rPr lang="en-US" sz="1200" dirty="0" smtClean="0">
                <a:solidFill>
                  <a:srgbClr val="FFC000"/>
                </a:solidFill>
              </a:rPr>
              <a:t>VERBATIM</a:t>
            </a:r>
            <a:endParaRPr lang="en-US" sz="1200" dirty="0">
              <a:solidFill>
                <a:srgbClr val="FFC000"/>
              </a:solidFill>
            </a:endParaRPr>
          </a:p>
        </p:txBody>
      </p:sp>
    </p:spTree>
    <p:extLst>
      <p:ext uri="{BB962C8B-B14F-4D97-AF65-F5344CB8AC3E}">
        <p14:creationId xmlns:p14="http://schemas.microsoft.com/office/powerpoint/2010/main" val="323600701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868362"/>
          </a:xfrm>
        </p:spPr>
        <p:txBody>
          <a:bodyPr>
            <a:normAutofit/>
          </a:bodyPr>
          <a:lstStyle/>
          <a:p>
            <a:r>
              <a:rPr lang="en-US" sz="2400" dirty="0"/>
              <a:t>Why No Call? </a:t>
            </a:r>
            <a:r>
              <a:rPr lang="en-US" sz="2400" dirty="0" smtClean="0"/>
              <a:t>– “Not Really Digging”</a:t>
            </a:r>
            <a:endParaRPr lang="en-US" sz="2400" dirty="0"/>
          </a:p>
        </p:txBody>
      </p:sp>
      <p:sp>
        <p:nvSpPr>
          <p:cNvPr id="3" name="Content Placeholder 2"/>
          <p:cNvSpPr>
            <a:spLocks noGrp="1"/>
          </p:cNvSpPr>
          <p:nvPr>
            <p:ph idx="1"/>
          </p:nvPr>
        </p:nvSpPr>
        <p:spPr>
          <a:xfrm>
            <a:off x="457200" y="1143000"/>
            <a:ext cx="8229600" cy="5562600"/>
          </a:xfrm>
        </p:spPr>
        <p:txBody>
          <a:bodyPr>
            <a:normAutofit/>
          </a:bodyPr>
          <a:lstStyle/>
          <a:p>
            <a:pPr marL="0" indent="0">
              <a:buNone/>
            </a:pPr>
            <a:r>
              <a:rPr lang="en-US" sz="1200" b="1" dirty="0"/>
              <a:t>H</a:t>
            </a:r>
            <a:r>
              <a:rPr lang="en-US" sz="1200" b="1" dirty="0" smtClean="0"/>
              <a:t>omeowners Removing/Replacing/Repairing </a:t>
            </a:r>
            <a:r>
              <a:rPr lang="en-US" sz="1200" b="1" dirty="0"/>
              <a:t>Existing Structure </a:t>
            </a:r>
          </a:p>
          <a:p>
            <a:r>
              <a:rPr lang="en-US" sz="1200" dirty="0" smtClean="0"/>
              <a:t>“There </a:t>
            </a:r>
            <a:r>
              <a:rPr lang="en-US" sz="1200" dirty="0"/>
              <a:t>was an old fence up and the post had been rotting out so I went over and tried to replace the old post with </a:t>
            </a:r>
            <a:r>
              <a:rPr lang="en-US" sz="1200" dirty="0" smtClean="0"/>
              <a:t>a new </a:t>
            </a:r>
            <a:r>
              <a:rPr lang="en-US" sz="1200" dirty="0"/>
              <a:t>post. I was assuming – never </a:t>
            </a:r>
            <a:r>
              <a:rPr lang="en-US" sz="1200" dirty="0" smtClean="0"/>
              <a:t>assume, </a:t>
            </a:r>
            <a:r>
              <a:rPr lang="en-US" sz="1200" dirty="0"/>
              <a:t>I suppose – I was assuming and took out the old post to put in the new post and I shimmied over a little and that’s when I caught the gas line. </a:t>
            </a:r>
            <a:r>
              <a:rPr lang="en-US" sz="1200" dirty="0" smtClean="0"/>
              <a:t>I </a:t>
            </a:r>
            <a:r>
              <a:rPr lang="en-US" sz="1200" dirty="0"/>
              <a:t>assumed since there was a standing fence there already that I wouldn’t have any issues</a:t>
            </a:r>
            <a:r>
              <a:rPr lang="en-US" sz="1200" dirty="0" smtClean="0"/>
              <a:t>.” </a:t>
            </a:r>
            <a:r>
              <a:rPr lang="en-US" sz="1200" i="1" dirty="0" smtClean="0"/>
              <a:t>– </a:t>
            </a:r>
            <a:r>
              <a:rPr lang="en-US" sz="1200" i="1" dirty="0"/>
              <a:t>H</a:t>
            </a:r>
            <a:r>
              <a:rPr lang="en-US" sz="1200" i="1" dirty="0" smtClean="0"/>
              <a:t>omeowner</a:t>
            </a:r>
          </a:p>
          <a:p>
            <a:r>
              <a:rPr lang="en-US" sz="1200" dirty="0" smtClean="0"/>
              <a:t>“</a:t>
            </a:r>
            <a:r>
              <a:rPr lang="en-US" sz="1200" dirty="0"/>
              <a:t>I guess I didn’t have any idea it was there. I never even thought about it like that – I guess it was just stupid on my part. I hadn’t any idea that the stake went down that far. I didn’t think anything I was doing would do that. I thought the gas came from the street but it comes through the alley. It was pretty shallow. It was </a:t>
            </a:r>
            <a:r>
              <a:rPr lang="en-US" sz="1200" dirty="0" err="1"/>
              <a:t>kinda</a:t>
            </a:r>
            <a:r>
              <a:rPr lang="en-US" sz="1200" dirty="0"/>
              <a:t> </a:t>
            </a:r>
            <a:r>
              <a:rPr lang="en-US" sz="1200" dirty="0" smtClean="0"/>
              <a:t>dumb, </a:t>
            </a:r>
            <a:r>
              <a:rPr lang="en-US" sz="1200" dirty="0"/>
              <a:t>but I’d say a lot of people could make that mistake. I think the ground was soft in that area. I wasn’t hitting it that hard or anything. Real soft dirt. You can go down 18 inches in no time. Usually that ground is kind of hard and you’re in solid ground.” </a:t>
            </a:r>
            <a:r>
              <a:rPr lang="en-US" sz="1200" i="1" dirty="0"/>
              <a:t>– H</a:t>
            </a:r>
            <a:r>
              <a:rPr lang="en-US" sz="1200" i="1" dirty="0" smtClean="0"/>
              <a:t>omeowner</a:t>
            </a:r>
            <a:endParaRPr lang="en-US" sz="1200" i="1" dirty="0"/>
          </a:p>
          <a:p>
            <a:r>
              <a:rPr lang="en-US" sz="1200" dirty="0" smtClean="0"/>
              <a:t>“</a:t>
            </a:r>
            <a:r>
              <a:rPr lang="en-US" sz="1200" dirty="0"/>
              <a:t>I didn’t call in to get it marked. Gas line was right in the middle of my driveway. I barely hit it, but I did. I never would have expected a gas line to be in the middle of the driveway.” </a:t>
            </a:r>
            <a:r>
              <a:rPr lang="en-US" sz="1200" i="1" dirty="0"/>
              <a:t>– H</a:t>
            </a:r>
            <a:r>
              <a:rPr lang="en-US" sz="1200" i="1" dirty="0" smtClean="0"/>
              <a:t>omeowner</a:t>
            </a:r>
            <a:endParaRPr lang="en-US" sz="1200" i="1" dirty="0"/>
          </a:p>
          <a:p>
            <a:r>
              <a:rPr lang="en-US" sz="1200" dirty="0" smtClean="0"/>
              <a:t>“</a:t>
            </a:r>
            <a:r>
              <a:rPr lang="en-US" sz="1200" dirty="0"/>
              <a:t>We had 2 by 4s or 4 by 4s running down our driveway that got removed from the City of Elwood because there was a sewer tile that collapsed at the end of our driveway. They replaced it, but they didn’t put the boards back up. Evidently, when they dug it </a:t>
            </a:r>
            <a:r>
              <a:rPr lang="en-US" sz="1200" dirty="0" smtClean="0"/>
              <a:t>out, </a:t>
            </a:r>
            <a:r>
              <a:rPr lang="en-US" sz="1200" dirty="0"/>
              <a:t>no one really thought about the depth of it being dug out. When we replaced the boards, they put a stake in and it had punctured a hole in the gas line. We heard about </a:t>
            </a:r>
            <a:r>
              <a:rPr lang="en-US" sz="1200" dirty="0" smtClean="0"/>
              <a:t>Call </a:t>
            </a:r>
            <a:r>
              <a:rPr lang="en-US" sz="1200" dirty="0"/>
              <a:t>B</a:t>
            </a:r>
            <a:r>
              <a:rPr lang="en-US" sz="1200" dirty="0" smtClean="0"/>
              <a:t>efore </a:t>
            </a:r>
            <a:r>
              <a:rPr lang="en-US" sz="1200" dirty="0"/>
              <a:t>Y</a:t>
            </a:r>
            <a:r>
              <a:rPr lang="en-US" sz="1200" dirty="0" smtClean="0"/>
              <a:t>ou </a:t>
            </a:r>
            <a:r>
              <a:rPr lang="en-US" sz="1200" dirty="0"/>
              <a:t>D</a:t>
            </a:r>
            <a:r>
              <a:rPr lang="en-US" sz="1200" dirty="0" smtClean="0"/>
              <a:t>ig</a:t>
            </a:r>
            <a:r>
              <a:rPr lang="en-US" sz="1200" dirty="0"/>
              <a:t>. It wasn’t digging </a:t>
            </a:r>
            <a:r>
              <a:rPr lang="en-US" sz="1200" dirty="0" smtClean="0"/>
              <a:t>– </a:t>
            </a:r>
            <a:r>
              <a:rPr lang="en-US" sz="1200" dirty="0"/>
              <a:t>it was replacing what was moved by the City.” </a:t>
            </a:r>
            <a:r>
              <a:rPr lang="en-US" sz="1200" i="1" dirty="0"/>
              <a:t>– H</a:t>
            </a:r>
            <a:r>
              <a:rPr lang="en-US" sz="1200" i="1" dirty="0" smtClean="0"/>
              <a:t>omeowner</a:t>
            </a:r>
          </a:p>
          <a:p>
            <a:r>
              <a:rPr lang="en-US" sz="1200" dirty="0" smtClean="0"/>
              <a:t>“</a:t>
            </a:r>
            <a:r>
              <a:rPr lang="en-US" sz="1200" dirty="0"/>
              <a:t>We had a rental machine that is a ditch digger to pull out the roots that were laying out on the top of the ground. We were just skimming the surface. We weren’t doing any digging on the property. I didn’t call the locate because I wasn’t planning on doing any digging. We just went a little too deep.” </a:t>
            </a:r>
            <a:r>
              <a:rPr lang="en-US" sz="1200" i="1" dirty="0"/>
              <a:t>– H</a:t>
            </a:r>
            <a:r>
              <a:rPr lang="en-US" sz="1200" i="1" dirty="0" smtClean="0"/>
              <a:t>omeowner</a:t>
            </a:r>
            <a:endParaRPr lang="en-US" sz="1200" i="1" dirty="0"/>
          </a:p>
          <a:p>
            <a:endParaRPr lang="en-US" sz="1200" i="1" dirty="0"/>
          </a:p>
          <a:p>
            <a:endParaRPr lang="en-US" sz="1200" i="1" dirty="0" smtClean="0"/>
          </a:p>
          <a:p>
            <a:pPr marL="0" indent="0">
              <a:buNone/>
            </a:pPr>
            <a:endParaRPr lang="en-US" sz="1200" i="1" dirty="0" smtClean="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51</a:t>
            </a:fld>
            <a:endParaRPr lang="en-US">
              <a:solidFill>
                <a:prstClr val="white"/>
              </a:solidFill>
            </a:endParaRPr>
          </a:p>
        </p:txBody>
      </p:sp>
      <p:grpSp>
        <p:nvGrpSpPr>
          <p:cNvPr id="26" name="Group 25"/>
          <p:cNvGrpSpPr/>
          <p:nvPr/>
        </p:nvGrpSpPr>
        <p:grpSpPr>
          <a:xfrm>
            <a:off x="6172200" y="4267200"/>
            <a:ext cx="209550" cy="76200"/>
            <a:chOff x="-1333500" y="3810000"/>
            <a:chExt cx="266700" cy="152400"/>
          </a:xfrm>
        </p:grpSpPr>
        <p:sp>
          <p:nvSpPr>
            <p:cNvPr id="21" name="Double Bracket 20"/>
            <p:cNvSpPr/>
            <p:nvPr/>
          </p:nvSpPr>
          <p:spPr>
            <a:xfrm>
              <a:off x="-1333500" y="3810000"/>
              <a:ext cx="266700" cy="152400"/>
            </a:xfrm>
            <a:prstGeom prst="bracketPair">
              <a:avLst/>
            </a:prstGeom>
            <a:noFill/>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white"/>
                </a:solidFill>
              </a:endParaRPr>
            </a:p>
          </p:txBody>
        </p:sp>
        <p:cxnSp>
          <p:nvCxnSpPr>
            <p:cNvPr id="23" name="Straight Connector 22"/>
            <p:cNvCxnSpPr/>
            <p:nvPr/>
          </p:nvCxnSpPr>
          <p:spPr>
            <a:xfrm>
              <a:off x="-1333500" y="3886200"/>
              <a:ext cx="2667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8153400" y="0"/>
            <a:ext cx="990600" cy="276999"/>
          </a:xfrm>
          <a:prstGeom prst="rect">
            <a:avLst/>
          </a:prstGeom>
          <a:noFill/>
        </p:spPr>
        <p:txBody>
          <a:bodyPr wrap="square" rtlCol="0">
            <a:spAutoFit/>
          </a:bodyPr>
          <a:lstStyle/>
          <a:p>
            <a:r>
              <a:rPr lang="en-US" sz="1200" dirty="0" smtClean="0">
                <a:solidFill>
                  <a:srgbClr val="FFC000"/>
                </a:solidFill>
              </a:rPr>
              <a:t>VERBATIM</a:t>
            </a:r>
            <a:endParaRPr lang="en-US" sz="1200" dirty="0">
              <a:solidFill>
                <a:srgbClr val="FFC000"/>
              </a:solidFill>
            </a:endParaRPr>
          </a:p>
        </p:txBody>
      </p:sp>
    </p:spTree>
    <p:extLst>
      <p:ext uri="{BB962C8B-B14F-4D97-AF65-F5344CB8AC3E}">
        <p14:creationId xmlns:p14="http://schemas.microsoft.com/office/powerpoint/2010/main" val="22500605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868362"/>
          </a:xfrm>
        </p:spPr>
        <p:txBody>
          <a:bodyPr>
            <a:normAutofit/>
          </a:bodyPr>
          <a:lstStyle/>
          <a:p>
            <a:r>
              <a:rPr lang="en-US" sz="2400" dirty="0"/>
              <a:t>Why No Call? </a:t>
            </a:r>
            <a:r>
              <a:rPr lang="en-US" sz="2400" dirty="0" smtClean="0"/>
              <a:t>– “Not Really Digging” (Continued)</a:t>
            </a:r>
            <a:endParaRPr lang="en-US" sz="2400" dirty="0"/>
          </a:p>
        </p:txBody>
      </p:sp>
      <p:sp>
        <p:nvSpPr>
          <p:cNvPr id="3" name="Content Placeholder 2"/>
          <p:cNvSpPr>
            <a:spLocks noGrp="1"/>
          </p:cNvSpPr>
          <p:nvPr>
            <p:ph idx="1"/>
          </p:nvPr>
        </p:nvSpPr>
        <p:spPr>
          <a:xfrm>
            <a:off x="457200" y="1143000"/>
            <a:ext cx="8229600" cy="5334000"/>
          </a:xfrm>
        </p:spPr>
        <p:txBody>
          <a:bodyPr>
            <a:normAutofit/>
          </a:bodyPr>
          <a:lstStyle/>
          <a:p>
            <a:pPr marL="0" indent="0">
              <a:buNone/>
            </a:pPr>
            <a:r>
              <a:rPr lang="en-US" sz="1200" b="1" dirty="0" smtClean="0"/>
              <a:t>Driving Over Soft/Muddy Surface</a:t>
            </a:r>
          </a:p>
          <a:p>
            <a:r>
              <a:rPr lang="en-US" sz="1200" dirty="0" smtClean="0"/>
              <a:t>“I </a:t>
            </a:r>
            <a:r>
              <a:rPr lang="en-US" sz="1200" dirty="0"/>
              <a:t>have a guest house and it was the grade on it – it didn’t seem like it was buried – I wasn’t digging. It was really muddy and I was pulling a tree </a:t>
            </a:r>
            <a:r>
              <a:rPr lang="en-US" sz="1200" dirty="0" smtClean="0"/>
              <a:t>out with </a:t>
            </a:r>
            <a:r>
              <a:rPr lang="en-US" sz="1200" dirty="0"/>
              <a:t>my bobcat. The tracks were digging into the mud. That’s what did it. When they buried the line, it went up </a:t>
            </a:r>
            <a:r>
              <a:rPr lang="en-US" sz="1200" dirty="0" smtClean="0"/>
              <a:t>to the </a:t>
            </a:r>
            <a:r>
              <a:rPr lang="en-US" sz="1200" dirty="0"/>
              <a:t>grade and got thinner to the surface</a:t>
            </a:r>
            <a:r>
              <a:rPr lang="en-US" sz="1200" dirty="0" smtClean="0"/>
              <a:t>.” </a:t>
            </a:r>
            <a:r>
              <a:rPr lang="en-US" sz="1200" i="1" dirty="0" smtClean="0"/>
              <a:t>– </a:t>
            </a:r>
            <a:r>
              <a:rPr lang="en-US" sz="1200" i="1" dirty="0"/>
              <a:t>H</a:t>
            </a:r>
            <a:r>
              <a:rPr lang="en-US" sz="1200" i="1" dirty="0" smtClean="0"/>
              <a:t>omeowner</a:t>
            </a:r>
          </a:p>
          <a:p>
            <a:r>
              <a:rPr lang="en-US" sz="1200" dirty="0" smtClean="0"/>
              <a:t>“The </a:t>
            </a:r>
            <a:r>
              <a:rPr lang="en-US" sz="1200" dirty="0"/>
              <a:t>house that it was hit at was never marked. We didn’t call it in because it wasn’t on the plan. We called in all the houses and we went from one to the next. There was a house there at one point and I think they took the meter but did not retire the main. We were going from one lot to the next and we drove across it and that’s when it was hit; that was never called in because it was a house that never had work on it. I don’t even know if </a:t>
            </a:r>
            <a:r>
              <a:rPr lang="en-US" sz="1200" dirty="0" err="1"/>
              <a:t>Vectren</a:t>
            </a:r>
            <a:r>
              <a:rPr lang="en-US" sz="1200" dirty="0"/>
              <a:t> had even known it was there because that house had already been demoed and we hit it driving from one house to the next. We hit it just by driving over it! We did no excavation on it! The area was soft. We only sank maybe 6</a:t>
            </a:r>
            <a:r>
              <a:rPr lang="en-US" sz="1200" dirty="0" smtClean="0"/>
              <a:t> </a:t>
            </a:r>
            <a:r>
              <a:rPr lang="en-US" sz="1200" dirty="0"/>
              <a:t>inches and hit it</a:t>
            </a:r>
            <a:r>
              <a:rPr lang="en-US" sz="1200" dirty="0" smtClean="0"/>
              <a:t>.” </a:t>
            </a:r>
            <a:r>
              <a:rPr lang="en-US" sz="1200" i="1" dirty="0" smtClean="0"/>
              <a:t>– Excavator </a:t>
            </a:r>
          </a:p>
          <a:p>
            <a:pPr marL="0" indent="0">
              <a:buNone/>
            </a:pPr>
            <a:endParaRPr lang="en-US" sz="1200" b="1" dirty="0" smtClean="0"/>
          </a:p>
          <a:p>
            <a:pPr marL="0" indent="0">
              <a:buNone/>
            </a:pPr>
            <a:r>
              <a:rPr lang="en-US" sz="1200" b="1" dirty="0" smtClean="0"/>
              <a:t>Not Moving the Earth</a:t>
            </a:r>
            <a:endParaRPr lang="en-US" sz="1200" b="1" dirty="0"/>
          </a:p>
          <a:p>
            <a:r>
              <a:rPr lang="en-US" sz="1200" dirty="0" smtClean="0"/>
              <a:t>“There’s </a:t>
            </a:r>
            <a:r>
              <a:rPr lang="en-US" sz="1200" dirty="0"/>
              <a:t>a hole there and I start going </a:t>
            </a:r>
            <a:r>
              <a:rPr lang="en-US" sz="1200" dirty="0" smtClean="0"/>
              <a:t>into </a:t>
            </a:r>
            <a:r>
              <a:rPr lang="en-US" sz="1200" dirty="0"/>
              <a:t>this hole and I was digging down it to see what was going on and started moving things around and low and behold there it was </a:t>
            </a:r>
            <a:r>
              <a:rPr lang="en-US" sz="1200" dirty="0" smtClean="0"/>
              <a:t>– </a:t>
            </a:r>
            <a:r>
              <a:rPr lang="en-US" sz="1200" dirty="0"/>
              <a:t>the actual gas line had cut my drain pipe. I knew the hole was already there – it wasn’t like I was moving the earth – the hole was there</a:t>
            </a:r>
            <a:r>
              <a:rPr lang="en-US" sz="1200" dirty="0" smtClean="0"/>
              <a:t>.” </a:t>
            </a:r>
            <a:r>
              <a:rPr lang="en-US" sz="1200" i="1" dirty="0" smtClean="0"/>
              <a:t>– </a:t>
            </a:r>
            <a:r>
              <a:rPr lang="en-US" sz="1200" i="1" dirty="0"/>
              <a:t>H</a:t>
            </a:r>
            <a:r>
              <a:rPr lang="en-US" sz="1200" i="1" dirty="0" smtClean="0"/>
              <a:t>omeowner</a:t>
            </a:r>
          </a:p>
          <a:p>
            <a:r>
              <a:rPr lang="en-US" sz="1200" dirty="0" smtClean="0"/>
              <a:t>“</a:t>
            </a:r>
            <a:r>
              <a:rPr lang="en-US" sz="1200" dirty="0"/>
              <a:t>That had nothing to do with digging. It was a house that was being lived in – they had a downspout drain for their gutters that had been buried underground but the guys who put in the sod didn’t have a pop-up or a release for the water to exit so we went out there and we took a hand probe and started probing to find the pipe and then we hit it – it was only about a foot before it penetrated. We weren’t probing deep; the drain for the down spout was only going to be 3-4 inches above the ground. We were not going deep with it. I can’t imagine anyone locating for that application.” </a:t>
            </a:r>
            <a:r>
              <a:rPr lang="en-US" sz="1200" i="1" dirty="0"/>
              <a:t>– Excavator </a:t>
            </a:r>
          </a:p>
          <a:p>
            <a:pPr marL="0" indent="0">
              <a:buNone/>
            </a:pPr>
            <a:endParaRPr lang="en-US" sz="1200" i="1" dirty="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52</a:t>
            </a:fld>
            <a:endParaRPr lang="en-US">
              <a:solidFill>
                <a:prstClr val="white"/>
              </a:solidFill>
            </a:endParaRPr>
          </a:p>
        </p:txBody>
      </p:sp>
      <p:grpSp>
        <p:nvGrpSpPr>
          <p:cNvPr id="26" name="Group 25"/>
          <p:cNvGrpSpPr/>
          <p:nvPr/>
        </p:nvGrpSpPr>
        <p:grpSpPr>
          <a:xfrm>
            <a:off x="6172200" y="4267200"/>
            <a:ext cx="209550" cy="76200"/>
            <a:chOff x="-1333500" y="3810000"/>
            <a:chExt cx="266700" cy="152400"/>
          </a:xfrm>
        </p:grpSpPr>
        <p:sp>
          <p:nvSpPr>
            <p:cNvPr id="21" name="Double Bracket 20"/>
            <p:cNvSpPr/>
            <p:nvPr/>
          </p:nvSpPr>
          <p:spPr>
            <a:xfrm>
              <a:off x="-1333500" y="3810000"/>
              <a:ext cx="266700" cy="152400"/>
            </a:xfrm>
            <a:prstGeom prst="bracketPair">
              <a:avLst/>
            </a:prstGeom>
            <a:noFill/>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white"/>
                </a:solidFill>
              </a:endParaRPr>
            </a:p>
          </p:txBody>
        </p:sp>
        <p:cxnSp>
          <p:nvCxnSpPr>
            <p:cNvPr id="23" name="Straight Connector 22"/>
            <p:cNvCxnSpPr/>
            <p:nvPr/>
          </p:nvCxnSpPr>
          <p:spPr>
            <a:xfrm>
              <a:off x="-1333500" y="3886200"/>
              <a:ext cx="2667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8153400" y="0"/>
            <a:ext cx="990600" cy="276999"/>
          </a:xfrm>
          <a:prstGeom prst="rect">
            <a:avLst/>
          </a:prstGeom>
          <a:noFill/>
        </p:spPr>
        <p:txBody>
          <a:bodyPr wrap="square" rtlCol="0">
            <a:spAutoFit/>
          </a:bodyPr>
          <a:lstStyle/>
          <a:p>
            <a:r>
              <a:rPr lang="en-US" sz="1200" dirty="0" smtClean="0">
                <a:solidFill>
                  <a:srgbClr val="FFC000"/>
                </a:solidFill>
              </a:rPr>
              <a:t>VERBATIM</a:t>
            </a:r>
            <a:endParaRPr lang="en-US" sz="1200" dirty="0">
              <a:solidFill>
                <a:srgbClr val="FFC000"/>
              </a:solidFill>
            </a:endParaRPr>
          </a:p>
        </p:txBody>
      </p:sp>
    </p:spTree>
    <p:extLst>
      <p:ext uri="{BB962C8B-B14F-4D97-AF65-F5344CB8AC3E}">
        <p14:creationId xmlns:p14="http://schemas.microsoft.com/office/powerpoint/2010/main" val="9244932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Why No Call? </a:t>
            </a:r>
            <a:r>
              <a:rPr lang="en-US" sz="2400" dirty="0" smtClean="0"/>
              <a:t>– “Thought I Knew”</a:t>
            </a:r>
            <a:endParaRPr lang="en-US" sz="2400" dirty="0"/>
          </a:p>
        </p:txBody>
      </p:sp>
      <p:sp>
        <p:nvSpPr>
          <p:cNvPr id="3" name="Content Placeholder 2"/>
          <p:cNvSpPr>
            <a:spLocks noGrp="1"/>
          </p:cNvSpPr>
          <p:nvPr>
            <p:ph idx="1"/>
          </p:nvPr>
        </p:nvSpPr>
        <p:spPr>
          <a:xfrm>
            <a:off x="457200" y="1143000"/>
            <a:ext cx="8229600" cy="4906963"/>
          </a:xfrm>
        </p:spPr>
        <p:txBody>
          <a:bodyPr>
            <a:normAutofit/>
          </a:bodyPr>
          <a:lstStyle/>
          <a:p>
            <a:pPr marL="0" indent="0">
              <a:buNone/>
            </a:pPr>
            <a:r>
              <a:rPr lang="en-US" sz="1200" b="1" dirty="0" smtClean="0"/>
              <a:t>Lines Were Previously Marked</a:t>
            </a:r>
          </a:p>
          <a:p>
            <a:r>
              <a:rPr lang="en-US" sz="1200" dirty="0" smtClean="0"/>
              <a:t>“We </a:t>
            </a:r>
            <a:r>
              <a:rPr lang="en-US" sz="1200" dirty="0"/>
              <a:t>thought we knew where all gas lines were on the property. I thought I knew where our service line was. I assumed I knew where the line was and I didn’t. Part of the problem was because it was previously marked. We had everything on the </a:t>
            </a:r>
            <a:r>
              <a:rPr lang="en-US" sz="1200" dirty="0" smtClean="0"/>
              <a:t>south </a:t>
            </a:r>
            <a:r>
              <a:rPr lang="en-US" sz="1200" dirty="0"/>
              <a:t>side of property marked so </a:t>
            </a:r>
            <a:r>
              <a:rPr lang="en-US" sz="1200" dirty="0" smtClean="0"/>
              <a:t>I knew </a:t>
            </a:r>
            <a:r>
              <a:rPr lang="en-US" sz="1200" dirty="0"/>
              <a:t>where everything was marked. It was in a totally different area. For some </a:t>
            </a:r>
            <a:r>
              <a:rPr lang="en-US" sz="1200" dirty="0" smtClean="0"/>
              <a:t>reason, </a:t>
            </a:r>
            <a:r>
              <a:rPr lang="en-US" sz="1200" dirty="0"/>
              <a:t>it was never marked in the first place</a:t>
            </a:r>
            <a:r>
              <a:rPr lang="en-US" sz="1200" dirty="0" smtClean="0"/>
              <a:t>.” </a:t>
            </a:r>
            <a:r>
              <a:rPr lang="en-US" sz="1200" i="1" dirty="0" smtClean="0"/>
              <a:t>– </a:t>
            </a:r>
            <a:r>
              <a:rPr lang="en-US" sz="1200" i="1" dirty="0"/>
              <a:t>H</a:t>
            </a:r>
            <a:r>
              <a:rPr lang="en-US" sz="1200" i="1" dirty="0" smtClean="0"/>
              <a:t>omeowner</a:t>
            </a:r>
          </a:p>
          <a:p>
            <a:pPr lvl="0"/>
            <a:r>
              <a:rPr lang="en-US" sz="1200" dirty="0" smtClean="0"/>
              <a:t>“When </a:t>
            </a:r>
            <a:r>
              <a:rPr lang="en-US" sz="1200" dirty="0"/>
              <a:t>we moved </a:t>
            </a:r>
            <a:r>
              <a:rPr lang="en-US" sz="1200" dirty="0" smtClean="0"/>
              <a:t>here, </a:t>
            </a:r>
            <a:r>
              <a:rPr lang="en-US" sz="1200" dirty="0"/>
              <a:t>we had it all marked off because we had more of our driveway extended – they came out and marked it then. We never thought about it being different</a:t>
            </a:r>
            <a:r>
              <a:rPr lang="en-US" sz="1200" dirty="0" smtClean="0"/>
              <a:t>.” </a:t>
            </a:r>
            <a:r>
              <a:rPr lang="en-US" sz="1200" i="1" dirty="0"/>
              <a:t>– H</a:t>
            </a:r>
            <a:r>
              <a:rPr lang="en-US" sz="1200" i="1" dirty="0" smtClean="0"/>
              <a:t>omeowner</a:t>
            </a:r>
            <a:endParaRPr lang="en-US" sz="1200" i="1" dirty="0"/>
          </a:p>
          <a:p>
            <a:r>
              <a:rPr lang="en-US" sz="1200" dirty="0" smtClean="0"/>
              <a:t>“The homeowner </a:t>
            </a:r>
            <a:r>
              <a:rPr lang="en-US" sz="1200" dirty="0"/>
              <a:t>had called the first time I worked on it and I didn't hit nothing then. I had worked there 6 months earlier and I knew where it was because the </a:t>
            </a:r>
            <a:r>
              <a:rPr lang="en-US" sz="1200" dirty="0" smtClean="0"/>
              <a:t>homeowner </a:t>
            </a:r>
            <a:r>
              <a:rPr lang="en-US" sz="1200" dirty="0"/>
              <a:t>had called.” </a:t>
            </a:r>
            <a:r>
              <a:rPr lang="en-US" sz="1200" i="1" dirty="0"/>
              <a:t>– Excavator </a:t>
            </a:r>
          </a:p>
          <a:p>
            <a:r>
              <a:rPr lang="en-US" sz="1200" dirty="0" smtClean="0"/>
              <a:t>“</a:t>
            </a:r>
            <a:r>
              <a:rPr lang="en-US" sz="1200" dirty="0"/>
              <a:t>It was previously located and they had dug it up and put the fill </a:t>
            </a:r>
            <a:r>
              <a:rPr lang="en-US" sz="1200" dirty="0" smtClean="0"/>
              <a:t>in – </a:t>
            </a:r>
            <a:r>
              <a:rPr lang="en-US" sz="1200" dirty="0"/>
              <a:t>it was just an accident that my guy had hit the line. A mistake.” </a:t>
            </a:r>
            <a:r>
              <a:rPr lang="en-US" sz="1200" i="1" dirty="0"/>
              <a:t>– Excavator </a:t>
            </a:r>
          </a:p>
          <a:p>
            <a:pPr marL="0" indent="0">
              <a:buNone/>
            </a:pPr>
            <a:endParaRPr lang="en-US" sz="1200" i="1" dirty="0" smtClean="0"/>
          </a:p>
          <a:p>
            <a:pPr marL="0" indent="0">
              <a:buNone/>
            </a:pPr>
            <a:r>
              <a:rPr lang="en-US" sz="1200" b="1" dirty="0" smtClean="0"/>
              <a:t>Saw the Lines Go in</a:t>
            </a:r>
            <a:endParaRPr lang="en-US" sz="1200" b="1" dirty="0"/>
          </a:p>
          <a:p>
            <a:pPr lvl="0"/>
            <a:r>
              <a:rPr lang="en-US" sz="1200" dirty="0" smtClean="0"/>
              <a:t>“I </a:t>
            </a:r>
            <a:r>
              <a:rPr lang="en-US" sz="1200" dirty="0"/>
              <a:t>was here when they put my gas line in and I </a:t>
            </a:r>
            <a:r>
              <a:rPr lang="en-US" sz="1200" dirty="0" smtClean="0"/>
              <a:t>saw </a:t>
            </a:r>
            <a:r>
              <a:rPr lang="en-US" sz="1200" dirty="0"/>
              <a:t>it was 3 </a:t>
            </a:r>
            <a:r>
              <a:rPr lang="en-US" sz="1200" dirty="0" smtClean="0"/>
              <a:t>feet </a:t>
            </a:r>
            <a:r>
              <a:rPr lang="en-US" sz="1200" dirty="0"/>
              <a:t>deep. I thought I was only digging 2 feet deep and that I’d never hit it. We didn’t call the locate service because they just put it in a week before and I knew where it was. I was putting my drainage line in and just nicked their line and it wasn’t as deep as I anticipated. </a:t>
            </a:r>
            <a:r>
              <a:rPr lang="en-US" sz="1200" dirty="0" smtClean="0"/>
              <a:t>It </a:t>
            </a:r>
            <a:r>
              <a:rPr lang="en-US" sz="1200" dirty="0"/>
              <a:t>wasn’t even 2 feet deep. </a:t>
            </a:r>
            <a:r>
              <a:rPr lang="en-US" sz="1200" dirty="0" smtClean="0"/>
              <a:t>It’s </a:t>
            </a:r>
            <a:r>
              <a:rPr lang="en-US" sz="1200" dirty="0"/>
              <a:t>truly stupidity on my part. It’s an honest mistake alright, but by the same token I knew </a:t>
            </a:r>
            <a:r>
              <a:rPr lang="en-US" sz="1200" dirty="0" smtClean="0"/>
              <a:t>that the </a:t>
            </a:r>
            <a:r>
              <a:rPr lang="en-US" sz="1200" dirty="0"/>
              <a:t>line was there and I could’ve hand dug it and found out where it was at</a:t>
            </a:r>
            <a:r>
              <a:rPr lang="en-US" sz="1200" dirty="0" smtClean="0"/>
              <a:t>.” </a:t>
            </a:r>
            <a:r>
              <a:rPr lang="en-US" sz="1200" i="1" dirty="0" smtClean="0"/>
              <a:t>– </a:t>
            </a:r>
            <a:r>
              <a:rPr lang="en-US" sz="1200" i="1" dirty="0"/>
              <a:t>H</a:t>
            </a:r>
            <a:r>
              <a:rPr lang="en-US" sz="1200" i="1" dirty="0" smtClean="0"/>
              <a:t>omeowner</a:t>
            </a:r>
          </a:p>
          <a:p>
            <a:pPr lvl="0"/>
            <a:endParaRPr lang="en-US" sz="1200" i="1" dirty="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53</a:t>
            </a:fld>
            <a:endParaRPr lang="en-US">
              <a:solidFill>
                <a:prstClr val="white"/>
              </a:solidFill>
            </a:endParaRPr>
          </a:p>
        </p:txBody>
      </p:sp>
      <p:sp>
        <p:nvSpPr>
          <p:cNvPr id="5" name="TextBox 4"/>
          <p:cNvSpPr txBox="1"/>
          <p:nvPr/>
        </p:nvSpPr>
        <p:spPr>
          <a:xfrm>
            <a:off x="8153400" y="0"/>
            <a:ext cx="990600" cy="276999"/>
          </a:xfrm>
          <a:prstGeom prst="rect">
            <a:avLst/>
          </a:prstGeom>
          <a:noFill/>
        </p:spPr>
        <p:txBody>
          <a:bodyPr wrap="square" rtlCol="0">
            <a:spAutoFit/>
          </a:bodyPr>
          <a:lstStyle/>
          <a:p>
            <a:r>
              <a:rPr lang="en-US" sz="1200" dirty="0" smtClean="0">
                <a:solidFill>
                  <a:srgbClr val="FFC000"/>
                </a:solidFill>
              </a:rPr>
              <a:t>VERBATIM</a:t>
            </a:r>
            <a:endParaRPr lang="en-US" sz="1200" dirty="0">
              <a:solidFill>
                <a:srgbClr val="FFC000"/>
              </a:solidFill>
            </a:endParaRPr>
          </a:p>
        </p:txBody>
      </p:sp>
    </p:spTree>
    <p:extLst>
      <p:ext uri="{BB962C8B-B14F-4D97-AF65-F5344CB8AC3E}">
        <p14:creationId xmlns:p14="http://schemas.microsoft.com/office/powerpoint/2010/main" val="256140420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Why No Call? –</a:t>
            </a:r>
            <a:r>
              <a:rPr lang="en-US" sz="2400" dirty="0" smtClean="0"/>
              <a:t>“Took Their Word for </a:t>
            </a:r>
            <a:r>
              <a:rPr lang="en-US" sz="2400" dirty="0"/>
              <a:t>I</a:t>
            </a:r>
            <a:r>
              <a:rPr lang="en-US" sz="2400" dirty="0" smtClean="0"/>
              <a:t>t”</a:t>
            </a:r>
            <a:endParaRPr lang="en-US" sz="2400" dirty="0"/>
          </a:p>
        </p:txBody>
      </p:sp>
      <p:sp>
        <p:nvSpPr>
          <p:cNvPr id="3" name="Content Placeholder 2"/>
          <p:cNvSpPr>
            <a:spLocks noGrp="1"/>
          </p:cNvSpPr>
          <p:nvPr>
            <p:ph idx="1"/>
          </p:nvPr>
        </p:nvSpPr>
        <p:spPr>
          <a:xfrm>
            <a:off x="457200" y="1143000"/>
            <a:ext cx="8229600" cy="4906963"/>
          </a:xfrm>
        </p:spPr>
        <p:txBody>
          <a:bodyPr>
            <a:normAutofit/>
          </a:bodyPr>
          <a:lstStyle/>
          <a:p>
            <a:pPr marL="0" lvl="0" indent="0">
              <a:buNone/>
            </a:pPr>
            <a:r>
              <a:rPr lang="en-US" sz="1200" b="1" dirty="0"/>
              <a:t>H</a:t>
            </a:r>
            <a:r>
              <a:rPr lang="en-US" sz="1200" b="1" dirty="0" smtClean="0"/>
              <a:t>omeowner Indicated Where the Lines Were</a:t>
            </a:r>
          </a:p>
          <a:p>
            <a:pPr lvl="0"/>
            <a:r>
              <a:rPr lang="en-US" sz="1200" dirty="0" smtClean="0"/>
              <a:t>“</a:t>
            </a:r>
            <a:r>
              <a:rPr lang="en-US" sz="1200" dirty="0"/>
              <a:t>The </a:t>
            </a:r>
            <a:r>
              <a:rPr lang="en-US" sz="1200" dirty="0" smtClean="0"/>
              <a:t>homeowner </a:t>
            </a:r>
            <a:r>
              <a:rPr lang="en-US" sz="1200" dirty="0"/>
              <a:t>thought they knew and I took their word for it. It was my fault for taking his word for granted. They thought they knew. It was a communication problem – I should have had it marked. It was my fault for not getting it marked. After hitting that line </a:t>
            </a:r>
            <a:r>
              <a:rPr lang="en-US" sz="1200" dirty="0" smtClean="0"/>
              <a:t>now – before, I </a:t>
            </a:r>
            <a:r>
              <a:rPr lang="en-US" sz="1200" dirty="0"/>
              <a:t>had the </a:t>
            </a:r>
            <a:r>
              <a:rPr lang="en-US" sz="1200" dirty="0" smtClean="0"/>
              <a:t>homeowners call – but now </a:t>
            </a:r>
            <a:r>
              <a:rPr lang="en-US" sz="1200" dirty="0"/>
              <a:t>I’m doing the call. I used to leave it up to the </a:t>
            </a:r>
            <a:r>
              <a:rPr lang="en-US" sz="1200" dirty="0" smtClean="0"/>
              <a:t>homeowner </a:t>
            </a:r>
            <a:r>
              <a:rPr lang="en-US" sz="1200" dirty="0"/>
              <a:t>to call, but now I’ll call to avoid the mayhem</a:t>
            </a:r>
            <a:r>
              <a:rPr lang="en-US" sz="1200" dirty="0" smtClean="0"/>
              <a:t>.” </a:t>
            </a:r>
            <a:r>
              <a:rPr lang="en-US" sz="1200" i="1" dirty="0" smtClean="0"/>
              <a:t>– Excavator </a:t>
            </a:r>
          </a:p>
          <a:p>
            <a:r>
              <a:rPr lang="en-US" sz="1200" dirty="0" smtClean="0"/>
              <a:t>“I </a:t>
            </a:r>
            <a:r>
              <a:rPr lang="en-US" sz="1200" dirty="0"/>
              <a:t>took the </a:t>
            </a:r>
            <a:r>
              <a:rPr lang="en-US" sz="1200" dirty="0" smtClean="0"/>
              <a:t>homeowner's </a:t>
            </a:r>
            <a:r>
              <a:rPr lang="en-US" sz="1200" dirty="0"/>
              <a:t>word for it. The </a:t>
            </a:r>
            <a:r>
              <a:rPr lang="en-US" sz="1200" dirty="0" smtClean="0"/>
              <a:t>homeowner </a:t>
            </a:r>
            <a:r>
              <a:rPr lang="en-US" sz="1200" dirty="0"/>
              <a:t>said they knew. They didn't</a:t>
            </a:r>
            <a:r>
              <a:rPr lang="en-US" sz="1200" dirty="0" smtClean="0"/>
              <a:t>.” </a:t>
            </a:r>
            <a:r>
              <a:rPr lang="en-US" sz="1200" i="1" dirty="0" smtClean="0"/>
              <a:t>– Excavator </a:t>
            </a:r>
            <a:endParaRPr lang="en-US" sz="1200" i="1" dirty="0"/>
          </a:p>
          <a:p>
            <a:r>
              <a:rPr lang="en-US" sz="1200" dirty="0" smtClean="0"/>
              <a:t>“I </a:t>
            </a:r>
            <a:r>
              <a:rPr lang="en-US" sz="1200" dirty="0"/>
              <a:t>listened to the previous owner who laid </a:t>
            </a:r>
            <a:r>
              <a:rPr lang="en-US" sz="1200" dirty="0" smtClean="0"/>
              <a:t>out exactly where </a:t>
            </a:r>
            <a:r>
              <a:rPr lang="en-US" sz="1200" dirty="0"/>
              <a:t>everything was. </a:t>
            </a:r>
            <a:r>
              <a:rPr lang="en-US" sz="1200" dirty="0" smtClean="0"/>
              <a:t>It </a:t>
            </a:r>
            <a:r>
              <a:rPr lang="en-US" sz="1200" dirty="0"/>
              <a:t>was just a freak accident and I nicked it with a shovel and that’s just </a:t>
            </a:r>
            <a:r>
              <a:rPr lang="en-US" sz="1200" dirty="0" smtClean="0"/>
              <a:t>it, </a:t>
            </a:r>
            <a:r>
              <a:rPr lang="en-US" sz="1200" dirty="0"/>
              <a:t>cut and dry. I basically took somebody’s word because they said they did some work out there and said they knew where all the lines were because they did the work out there. It wasn’t where he told me it was and I put a shovel right down </a:t>
            </a:r>
            <a:r>
              <a:rPr lang="en-US" sz="1200" dirty="0" smtClean="0"/>
              <a:t>on </a:t>
            </a:r>
            <a:r>
              <a:rPr lang="en-US" sz="1200" dirty="0"/>
              <a:t>the edge of it</a:t>
            </a:r>
            <a:r>
              <a:rPr lang="en-US" sz="1200" dirty="0" smtClean="0"/>
              <a:t>.” </a:t>
            </a:r>
            <a:r>
              <a:rPr lang="en-US" sz="1200" i="1" dirty="0" smtClean="0"/>
              <a:t>– Homeowner</a:t>
            </a:r>
          </a:p>
          <a:p>
            <a:endParaRPr lang="en-US" sz="1200" i="1" dirty="0"/>
          </a:p>
          <a:p>
            <a:pPr marL="0" lvl="0" indent="0">
              <a:buNone/>
            </a:pPr>
            <a:r>
              <a:rPr lang="en-US" sz="1200" b="1" dirty="0"/>
              <a:t>Not Our Responsibility </a:t>
            </a:r>
            <a:r>
              <a:rPr lang="en-US" sz="1200" b="1" dirty="0" smtClean="0"/>
              <a:t>to Locate (Trusted Someone Else to Locate)</a:t>
            </a:r>
            <a:endParaRPr lang="en-US" sz="1200" b="1" dirty="0"/>
          </a:p>
          <a:p>
            <a:pPr lvl="0"/>
            <a:r>
              <a:rPr lang="en-US" sz="1200" dirty="0"/>
              <a:t>“We </a:t>
            </a:r>
            <a:r>
              <a:rPr lang="en-US" sz="1200" dirty="0" smtClean="0"/>
              <a:t>didn't </a:t>
            </a:r>
            <a:r>
              <a:rPr lang="en-US" sz="1200" dirty="0"/>
              <a:t>locate because it was for a charity and they were digging it out themselves and they were responsible for that.” </a:t>
            </a:r>
            <a:r>
              <a:rPr lang="en-US" sz="1200" i="1" dirty="0"/>
              <a:t>– Excavator </a:t>
            </a:r>
            <a:endParaRPr lang="en-US" sz="1200" i="1" dirty="0" smtClean="0"/>
          </a:p>
          <a:p>
            <a:pPr lvl="0"/>
            <a:r>
              <a:rPr lang="en-US" sz="1200" dirty="0" smtClean="0"/>
              <a:t>“I </a:t>
            </a:r>
            <a:r>
              <a:rPr lang="en-US" sz="1200" dirty="0"/>
              <a:t>don’t consider myself a reckless operator and that </a:t>
            </a:r>
            <a:r>
              <a:rPr lang="en-US" sz="1200" dirty="0" smtClean="0"/>
              <a:t>it was </a:t>
            </a:r>
            <a:r>
              <a:rPr lang="en-US" sz="1200" dirty="0"/>
              <a:t>a lack of communication on that day. I was working for an electric company doing trenching – I was under the assumption that they had taken care of locates, but there was none there. If I had any idea, I never even would’ve dug it. It’s a mix of who's responsible for calling. For the most part, when I do work for other </a:t>
            </a:r>
            <a:r>
              <a:rPr lang="en-US" sz="1200" dirty="0" smtClean="0"/>
              <a:t>companies, </a:t>
            </a:r>
            <a:r>
              <a:rPr lang="en-US" sz="1200" dirty="0"/>
              <a:t>they do the locate. I'm as much fault as they were though</a:t>
            </a:r>
            <a:r>
              <a:rPr lang="en-US" sz="1200" dirty="0" smtClean="0"/>
              <a:t>.” </a:t>
            </a:r>
            <a:r>
              <a:rPr lang="en-US" sz="1200" i="1" dirty="0" smtClean="0"/>
              <a:t>– Excavator </a:t>
            </a:r>
            <a:endParaRPr lang="en-US" sz="1200" i="1" dirty="0"/>
          </a:p>
          <a:p>
            <a:endParaRPr lang="en-US" sz="1200" i="1" dirty="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54</a:t>
            </a:fld>
            <a:endParaRPr lang="en-US">
              <a:solidFill>
                <a:prstClr val="white"/>
              </a:solidFill>
            </a:endParaRPr>
          </a:p>
        </p:txBody>
      </p:sp>
      <p:grpSp>
        <p:nvGrpSpPr>
          <p:cNvPr id="26" name="Group 25"/>
          <p:cNvGrpSpPr/>
          <p:nvPr/>
        </p:nvGrpSpPr>
        <p:grpSpPr>
          <a:xfrm>
            <a:off x="6172200" y="4267200"/>
            <a:ext cx="209550" cy="76200"/>
            <a:chOff x="-1333500" y="3810000"/>
            <a:chExt cx="266700" cy="152400"/>
          </a:xfrm>
        </p:grpSpPr>
        <p:sp>
          <p:nvSpPr>
            <p:cNvPr id="21" name="Double Bracket 20"/>
            <p:cNvSpPr/>
            <p:nvPr/>
          </p:nvSpPr>
          <p:spPr>
            <a:xfrm>
              <a:off x="-1333500" y="3810000"/>
              <a:ext cx="266700" cy="152400"/>
            </a:xfrm>
            <a:prstGeom prst="bracketPair">
              <a:avLst/>
            </a:prstGeom>
            <a:noFill/>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white"/>
                </a:solidFill>
              </a:endParaRPr>
            </a:p>
          </p:txBody>
        </p:sp>
        <p:cxnSp>
          <p:nvCxnSpPr>
            <p:cNvPr id="23" name="Straight Connector 22"/>
            <p:cNvCxnSpPr/>
            <p:nvPr/>
          </p:nvCxnSpPr>
          <p:spPr>
            <a:xfrm>
              <a:off x="-1333500" y="3886200"/>
              <a:ext cx="2667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8153400" y="0"/>
            <a:ext cx="990600" cy="276999"/>
          </a:xfrm>
          <a:prstGeom prst="rect">
            <a:avLst/>
          </a:prstGeom>
          <a:noFill/>
        </p:spPr>
        <p:txBody>
          <a:bodyPr wrap="square" rtlCol="0">
            <a:spAutoFit/>
          </a:bodyPr>
          <a:lstStyle/>
          <a:p>
            <a:r>
              <a:rPr lang="en-US" sz="1200" dirty="0" smtClean="0">
                <a:solidFill>
                  <a:srgbClr val="FFC000"/>
                </a:solidFill>
              </a:rPr>
              <a:t>VERBATIM</a:t>
            </a:r>
            <a:endParaRPr lang="en-US" sz="1200" dirty="0">
              <a:solidFill>
                <a:srgbClr val="FFC000"/>
              </a:solidFill>
            </a:endParaRPr>
          </a:p>
        </p:txBody>
      </p:sp>
    </p:spTree>
    <p:extLst>
      <p:ext uri="{BB962C8B-B14F-4D97-AF65-F5344CB8AC3E}">
        <p14:creationId xmlns:p14="http://schemas.microsoft.com/office/powerpoint/2010/main" val="136205572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Why No Call? – “Miscommunication”</a:t>
            </a:r>
            <a:endParaRPr lang="en-US" sz="2400" dirty="0"/>
          </a:p>
        </p:txBody>
      </p:sp>
      <p:sp>
        <p:nvSpPr>
          <p:cNvPr id="3" name="Content Placeholder 2"/>
          <p:cNvSpPr>
            <a:spLocks noGrp="1"/>
          </p:cNvSpPr>
          <p:nvPr>
            <p:ph idx="1"/>
          </p:nvPr>
        </p:nvSpPr>
        <p:spPr>
          <a:xfrm>
            <a:off x="457200" y="1143000"/>
            <a:ext cx="8229600" cy="5486400"/>
          </a:xfrm>
        </p:spPr>
        <p:txBody>
          <a:bodyPr>
            <a:noAutofit/>
          </a:bodyPr>
          <a:lstStyle/>
          <a:p>
            <a:pPr marL="0" lvl="0" indent="0">
              <a:buNone/>
            </a:pPr>
            <a:r>
              <a:rPr lang="en-US" sz="1200" b="1" dirty="0" smtClean="0"/>
              <a:t>Job Site Confusion</a:t>
            </a:r>
          </a:p>
          <a:p>
            <a:pPr lvl="0"/>
            <a:r>
              <a:rPr lang="en-US" sz="1200" dirty="0" smtClean="0"/>
              <a:t>“We called, </a:t>
            </a:r>
            <a:r>
              <a:rPr lang="en-US" sz="1200" dirty="0"/>
              <a:t>but it was </a:t>
            </a:r>
            <a:r>
              <a:rPr lang="en-US" sz="1200" dirty="0" err="1" smtClean="0"/>
              <a:t>mis</a:t>
            </a:r>
            <a:r>
              <a:rPr lang="en-US" sz="1200" dirty="0" smtClean="0"/>
              <a:t>-located</a:t>
            </a:r>
            <a:r>
              <a:rPr lang="en-US" sz="1200" dirty="0"/>
              <a:t>. That area was not marked. We had two jobs that were right next to each other. The service crew who went out originally had called the locates in on the job. There were things in the way and they had to wait for them to be moved. So he had a hold on the job. He went out there again, but there was that hold on the job. So when he came back to the job he failed to recognize the address. The address was right next to them. He thought it was the one for the other address. It was a misdirection of the work. He thought he was at the job that he had been there for the other two times</a:t>
            </a:r>
            <a:r>
              <a:rPr lang="en-US" sz="1200" dirty="0" smtClean="0"/>
              <a:t>.” </a:t>
            </a:r>
            <a:r>
              <a:rPr lang="en-US" sz="1200" i="1" dirty="0" smtClean="0"/>
              <a:t>– Excavator </a:t>
            </a:r>
            <a:endParaRPr lang="en-US" sz="1200" i="1" dirty="0"/>
          </a:p>
          <a:p>
            <a:r>
              <a:rPr lang="en-US" sz="1200" dirty="0" smtClean="0"/>
              <a:t>“We’re </a:t>
            </a:r>
            <a:r>
              <a:rPr lang="en-US" sz="1200" dirty="0"/>
              <a:t>lot 46 and next door to us is lot 48. When we called for markings it was for 46, and at one time 48 was 2 lots. Over the years it had been torn down and lot 47 gas line was in lot 46’s property. It wasn’t capped at the street and that was what the gas company didn’t have on their maps. They marked right past it and didn’t mark it and this was between the garage and the property line – it used to be lot 47’s gas line</a:t>
            </a:r>
            <a:r>
              <a:rPr lang="en-US" sz="1200" dirty="0" smtClean="0"/>
              <a:t>.” </a:t>
            </a:r>
            <a:r>
              <a:rPr lang="en-US" sz="1200" i="1" dirty="0" smtClean="0"/>
              <a:t>– Homeowner</a:t>
            </a:r>
          </a:p>
          <a:p>
            <a:pPr lvl="0"/>
            <a:r>
              <a:rPr lang="en-US" sz="1200" dirty="0" smtClean="0"/>
              <a:t>“</a:t>
            </a:r>
            <a:r>
              <a:rPr lang="en-US" sz="1200" dirty="0"/>
              <a:t>From what I can recall, we were doing a water main extension to serve an existing building and throughout the path of the water line. It really encroached through an overgrown area. The locate was called in – I think. And here’s my opinion, these guys have gotten a lot better about coming out and helping us find gas lines that they’ve tried to locate </a:t>
            </a:r>
            <a:r>
              <a:rPr lang="en-US" sz="1200" dirty="0" smtClean="0"/>
              <a:t>– it </a:t>
            </a:r>
            <a:r>
              <a:rPr lang="en-US" sz="1200" dirty="0"/>
              <a:t>seemed like it got better after this last incident. In this one </a:t>
            </a:r>
            <a:r>
              <a:rPr lang="en-US" sz="1200" dirty="0" smtClean="0"/>
              <a:t>case, </a:t>
            </a:r>
            <a:r>
              <a:rPr lang="en-US" sz="1200" dirty="0"/>
              <a:t>we called in a ticket that was a thousand feet long and what happens is it goes down a small two lane road 600 </a:t>
            </a:r>
            <a:r>
              <a:rPr lang="en-US" sz="1200" dirty="0" err="1"/>
              <a:t>ft</a:t>
            </a:r>
            <a:r>
              <a:rPr lang="en-US" sz="1200" dirty="0"/>
              <a:t> and passes through a heavily overgrown and weeded area that is 100 </a:t>
            </a:r>
            <a:r>
              <a:rPr lang="en-US" sz="1200" dirty="0" err="1"/>
              <a:t>ft</a:t>
            </a:r>
            <a:r>
              <a:rPr lang="en-US" sz="1200" dirty="0"/>
              <a:t> and then opens up on the other side of it to where we’re taking the water line to. In their mind, he’s thinking he came to the end of the road and the contractor has misjudged his footage. It can be anything, but that’s what happened in this case. Whereas we had to go through that area, and if he had known that, he would have spent more time investigating that. His maps probably showed a line on the western </a:t>
            </a:r>
            <a:r>
              <a:rPr lang="en-US" sz="1200" dirty="0" smtClean="0"/>
              <a:t>edge. In </a:t>
            </a:r>
            <a:r>
              <a:rPr lang="en-US" sz="1200" dirty="0"/>
              <a:t>this </a:t>
            </a:r>
            <a:r>
              <a:rPr lang="en-US" sz="1200" dirty="0" smtClean="0"/>
              <a:t>case, it </a:t>
            </a:r>
            <a:r>
              <a:rPr lang="en-US" sz="1200" dirty="0"/>
              <a:t>was a miscommunication on the markings. They misjudged the scope of the work</a:t>
            </a:r>
            <a:r>
              <a:rPr lang="en-US" sz="1200" dirty="0" smtClean="0"/>
              <a:t>.” </a:t>
            </a:r>
            <a:r>
              <a:rPr lang="en-US" sz="1200" i="1" dirty="0" smtClean="0"/>
              <a:t>– Excavator </a:t>
            </a:r>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55</a:t>
            </a:fld>
            <a:endParaRPr lang="en-US">
              <a:solidFill>
                <a:prstClr val="white"/>
              </a:solidFill>
            </a:endParaRPr>
          </a:p>
        </p:txBody>
      </p:sp>
      <p:grpSp>
        <p:nvGrpSpPr>
          <p:cNvPr id="26" name="Group 25"/>
          <p:cNvGrpSpPr/>
          <p:nvPr/>
        </p:nvGrpSpPr>
        <p:grpSpPr>
          <a:xfrm>
            <a:off x="6172200" y="4267200"/>
            <a:ext cx="209550" cy="76200"/>
            <a:chOff x="-1333500" y="3810000"/>
            <a:chExt cx="266700" cy="152400"/>
          </a:xfrm>
        </p:grpSpPr>
        <p:sp>
          <p:nvSpPr>
            <p:cNvPr id="21" name="Double Bracket 20"/>
            <p:cNvSpPr/>
            <p:nvPr/>
          </p:nvSpPr>
          <p:spPr>
            <a:xfrm>
              <a:off x="-1333500" y="3810000"/>
              <a:ext cx="266700" cy="152400"/>
            </a:xfrm>
            <a:prstGeom prst="bracketPair">
              <a:avLst/>
            </a:prstGeom>
            <a:noFill/>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white"/>
                </a:solidFill>
              </a:endParaRPr>
            </a:p>
          </p:txBody>
        </p:sp>
        <p:cxnSp>
          <p:nvCxnSpPr>
            <p:cNvPr id="23" name="Straight Connector 22"/>
            <p:cNvCxnSpPr/>
            <p:nvPr/>
          </p:nvCxnSpPr>
          <p:spPr>
            <a:xfrm>
              <a:off x="-1333500" y="3886200"/>
              <a:ext cx="2667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8153400" y="0"/>
            <a:ext cx="990600" cy="276999"/>
          </a:xfrm>
          <a:prstGeom prst="rect">
            <a:avLst/>
          </a:prstGeom>
          <a:noFill/>
        </p:spPr>
        <p:txBody>
          <a:bodyPr wrap="square" rtlCol="0">
            <a:spAutoFit/>
          </a:bodyPr>
          <a:lstStyle/>
          <a:p>
            <a:r>
              <a:rPr lang="en-US" sz="1200" dirty="0" smtClean="0">
                <a:solidFill>
                  <a:srgbClr val="FFC000"/>
                </a:solidFill>
              </a:rPr>
              <a:t>VERBATIM</a:t>
            </a:r>
            <a:endParaRPr lang="en-US" sz="1200" dirty="0">
              <a:solidFill>
                <a:srgbClr val="FFC000"/>
              </a:solidFill>
            </a:endParaRPr>
          </a:p>
        </p:txBody>
      </p:sp>
    </p:spTree>
    <p:extLst>
      <p:ext uri="{BB962C8B-B14F-4D97-AF65-F5344CB8AC3E}">
        <p14:creationId xmlns:p14="http://schemas.microsoft.com/office/powerpoint/2010/main" val="46706429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Why No Call? – “In a Hurry,” “Lazy” or “Ignorant” </a:t>
            </a:r>
            <a:endParaRPr lang="en-US" sz="2400" dirty="0"/>
          </a:p>
        </p:txBody>
      </p:sp>
      <p:sp>
        <p:nvSpPr>
          <p:cNvPr id="3" name="Content Placeholder 2"/>
          <p:cNvSpPr>
            <a:spLocks noGrp="1"/>
          </p:cNvSpPr>
          <p:nvPr>
            <p:ph idx="1"/>
          </p:nvPr>
        </p:nvSpPr>
        <p:spPr>
          <a:xfrm>
            <a:off x="457200" y="1143000"/>
            <a:ext cx="8305800" cy="5638800"/>
          </a:xfrm>
        </p:spPr>
        <p:txBody>
          <a:bodyPr>
            <a:normAutofit/>
          </a:bodyPr>
          <a:lstStyle/>
          <a:p>
            <a:pPr marL="0" indent="0">
              <a:buNone/>
            </a:pPr>
            <a:r>
              <a:rPr lang="en-US" sz="1200" b="1" dirty="0" smtClean="0"/>
              <a:t>Rushing to Complete Job, Complacency and Negligence</a:t>
            </a:r>
          </a:p>
          <a:p>
            <a:r>
              <a:rPr lang="en-US" sz="1200" dirty="0" smtClean="0"/>
              <a:t>“I </a:t>
            </a:r>
            <a:r>
              <a:rPr lang="en-US" sz="1200" dirty="0"/>
              <a:t>did call a number and was on hold for quite some time. The leak I had was in my water main so I was going to go ahead and replace the whole line so I went ahead. I was in a hurry – I was in a jam where it was located because I didn’t have any water at all</a:t>
            </a:r>
            <a:r>
              <a:rPr lang="en-US" sz="1200" dirty="0" smtClean="0"/>
              <a:t>.” </a:t>
            </a:r>
            <a:r>
              <a:rPr lang="en-US" sz="1200" i="1" dirty="0" smtClean="0"/>
              <a:t>– Homeowner </a:t>
            </a:r>
          </a:p>
          <a:p>
            <a:r>
              <a:rPr lang="en-US" sz="1200" dirty="0" smtClean="0"/>
              <a:t>“I </a:t>
            </a:r>
            <a:r>
              <a:rPr lang="en-US" sz="1200" dirty="0"/>
              <a:t>was digging with a small trenching shovel. The riser pipe going into the gas meter looks like metal but it turns into plastic. I thought it was metal. I hit a hole in it with the shovel and I plugged the pinhole. The ground is real soft here and you can dig it like sand here. I assumed the pipe down there was metal – I barely hit it. It was a pinhole leak, but I did it. I was in a hurry and ignorant – I thought there was no way I was going to do any damage with a tiny shovel. I had no idea it was </a:t>
            </a:r>
            <a:r>
              <a:rPr lang="en-US" sz="1200" dirty="0" smtClean="0"/>
              <a:t>plastic, not </a:t>
            </a:r>
            <a:r>
              <a:rPr lang="en-US" sz="1200" dirty="0"/>
              <a:t>that that’s an </a:t>
            </a:r>
            <a:r>
              <a:rPr lang="en-US" sz="1200" dirty="0" smtClean="0"/>
              <a:t>excuse, but I </a:t>
            </a:r>
            <a:r>
              <a:rPr lang="en-US" sz="1200" dirty="0"/>
              <a:t>just didn’t realize it. I thought I knew what I was doing. I obviously didn’t</a:t>
            </a:r>
            <a:r>
              <a:rPr lang="en-US" sz="1200" dirty="0" smtClean="0"/>
              <a:t>.” </a:t>
            </a:r>
            <a:r>
              <a:rPr lang="en-US" sz="1200" i="1" dirty="0" smtClean="0"/>
              <a:t>– Homeowner</a:t>
            </a:r>
          </a:p>
          <a:p>
            <a:pPr lvl="0"/>
            <a:r>
              <a:rPr lang="en-US" sz="1200" dirty="0" smtClean="0"/>
              <a:t>“We </a:t>
            </a:r>
            <a:r>
              <a:rPr lang="en-US" sz="1200" dirty="0"/>
              <a:t>asked if it was an emergency instead of declaring an emergency, and they remind you that you can be basically incarcerated if it’s not an emergency. They asked if it was loss of service – I said </a:t>
            </a:r>
            <a:r>
              <a:rPr lang="en-US" sz="1200" dirty="0" smtClean="0"/>
              <a:t>yeah, </a:t>
            </a:r>
            <a:r>
              <a:rPr lang="en-US" sz="1200" dirty="0"/>
              <a:t>it was loss of service; they didn’t come out and locate it. They say you’re subject to penalties and fines if it’s not an emergency – we were uneasy about it. We had the </a:t>
            </a:r>
            <a:r>
              <a:rPr lang="en-US" sz="1200" dirty="0" smtClean="0"/>
              <a:t>homeowner </a:t>
            </a:r>
            <a:r>
              <a:rPr lang="en-US" sz="1200" dirty="0"/>
              <a:t>in all fits and fritz and they had a baby and had no water. We called but they didn't say loss of service </a:t>
            </a:r>
            <a:r>
              <a:rPr lang="en-US" sz="1200" dirty="0" smtClean="0"/>
              <a:t>was </a:t>
            </a:r>
            <a:r>
              <a:rPr lang="en-US" sz="1200" dirty="0"/>
              <a:t>an emergency and so we just went ahead and pulled it back </a:t>
            </a:r>
            <a:r>
              <a:rPr lang="en-US" sz="1200" dirty="0" smtClean="0"/>
              <a:t>up.” </a:t>
            </a:r>
            <a:r>
              <a:rPr lang="en-US" sz="1200" i="1" dirty="0" smtClean="0"/>
              <a:t>– Excavator </a:t>
            </a:r>
          </a:p>
          <a:p>
            <a:pPr lvl="0"/>
            <a:r>
              <a:rPr lang="en-US" sz="1200" dirty="0" smtClean="0"/>
              <a:t>“</a:t>
            </a:r>
            <a:r>
              <a:rPr lang="en-US" sz="1200" dirty="0"/>
              <a:t>We’ll I was getting ready to leave and you know how that goes. The foreman came out and asked me to do one simple job. That’s how I got into trouble. There was some footers there in the concrete and he told me just to pull out the footers and the concrete. Well, the gas line was poured into the concrete. I had a locate. It was just that one little area that wasn’t marked because it wasn’t part of the scope. We pulled the concrete line out and the gas line came out with the concrete. The guy has no equipment. So he haggled me and I did it and got into trouble. I should have never did it.” </a:t>
            </a:r>
            <a:r>
              <a:rPr lang="en-US" sz="1200" i="1" dirty="0"/>
              <a:t>– Excavator </a:t>
            </a:r>
            <a:endParaRPr lang="en-US" sz="1200" i="1" dirty="0" smtClean="0"/>
          </a:p>
          <a:p>
            <a:r>
              <a:rPr lang="en-US" sz="1200" dirty="0" smtClean="0"/>
              <a:t>“</a:t>
            </a:r>
            <a:r>
              <a:rPr lang="en-US" sz="1200" dirty="0"/>
              <a:t>There was an existing fence around </a:t>
            </a:r>
            <a:r>
              <a:rPr lang="en-US" sz="1200" dirty="0" smtClean="0"/>
              <a:t>three </a:t>
            </a:r>
            <a:r>
              <a:rPr lang="en-US" sz="1200" dirty="0"/>
              <a:t>sides of the yard and it needed about 10 feet to completely fence in the rest of the yard and I thought I’d put in one </a:t>
            </a:r>
            <a:r>
              <a:rPr lang="en-US" sz="1200" dirty="0" smtClean="0"/>
              <a:t>yard of fence and </a:t>
            </a:r>
            <a:r>
              <a:rPr lang="en-US" sz="1200" dirty="0"/>
              <a:t>the whole thing would be fenced in and I was digging with post hole diggers and hit the gas line with </a:t>
            </a:r>
            <a:r>
              <a:rPr lang="en-US" sz="1200" dirty="0" smtClean="0"/>
              <a:t>the post </a:t>
            </a:r>
            <a:r>
              <a:rPr lang="en-US" sz="1200" dirty="0"/>
              <a:t>hole </a:t>
            </a:r>
            <a:r>
              <a:rPr lang="en-US" sz="1200" dirty="0" smtClean="0"/>
              <a:t>digger. </a:t>
            </a:r>
            <a:r>
              <a:rPr lang="en-US" sz="1200" dirty="0"/>
              <a:t>It was laziness. I had one fence post to do and the gas meter was on the other side of the house – not that I gave it much thought, but if I did think about it, I would’ve thought it was on the other side of the house and it wasn’t.” </a:t>
            </a:r>
            <a:r>
              <a:rPr lang="en-US" sz="1200" i="1" dirty="0"/>
              <a:t>– </a:t>
            </a:r>
            <a:r>
              <a:rPr lang="en-US" sz="1200" i="1" dirty="0" smtClean="0"/>
              <a:t>Homeowner</a:t>
            </a:r>
            <a:endParaRPr lang="en-US" sz="1200" i="1" dirty="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56</a:t>
            </a:fld>
            <a:endParaRPr lang="en-US">
              <a:solidFill>
                <a:prstClr val="white"/>
              </a:solidFill>
            </a:endParaRPr>
          </a:p>
        </p:txBody>
      </p:sp>
      <p:grpSp>
        <p:nvGrpSpPr>
          <p:cNvPr id="26" name="Group 25"/>
          <p:cNvGrpSpPr/>
          <p:nvPr/>
        </p:nvGrpSpPr>
        <p:grpSpPr>
          <a:xfrm>
            <a:off x="6172200" y="4267200"/>
            <a:ext cx="209550" cy="76200"/>
            <a:chOff x="-1333500" y="3810000"/>
            <a:chExt cx="266700" cy="152400"/>
          </a:xfrm>
        </p:grpSpPr>
        <p:sp>
          <p:nvSpPr>
            <p:cNvPr id="21" name="Double Bracket 20"/>
            <p:cNvSpPr/>
            <p:nvPr/>
          </p:nvSpPr>
          <p:spPr>
            <a:xfrm>
              <a:off x="-1333500" y="3810000"/>
              <a:ext cx="266700" cy="152400"/>
            </a:xfrm>
            <a:prstGeom prst="bracketPair">
              <a:avLst/>
            </a:prstGeom>
            <a:noFill/>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white"/>
                </a:solidFill>
              </a:endParaRPr>
            </a:p>
          </p:txBody>
        </p:sp>
        <p:cxnSp>
          <p:nvCxnSpPr>
            <p:cNvPr id="23" name="Straight Connector 22"/>
            <p:cNvCxnSpPr/>
            <p:nvPr/>
          </p:nvCxnSpPr>
          <p:spPr>
            <a:xfrm>
              <a:off x="-1333500" y="3886200"/>
              <a:ext cx="2667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8153400" y="0"/>
            <a:ext cx="990600" cy="276999"/>
          </a:xfrm>
          <a:prstGeom prst="rect">
            <a:avLst/>
          </a:prstGeom>
          <a:noFill/>
        </p:spPr>
        <p:txBody>
          <a:bodyPr wrap="square" rtlCol="0">
            <a:spAutoFit/>
          </a:bodyPr>
          <a:lstStyle/>
          <a:p>
            <a:r>
              <a:rPr lang="en-US" sz="1200" dirty="0" smtClean="0">
                <a:solidFill>
                  <a:srgbClr val="FFC000"/>
                </a:solidFill>
              </a:rPr>
              <a:t>VERBATIM</a:t>
            </a:r>
            <a:endParaRPr lang="en-US" sz="1200" dirty="0">
              <a:solidFill>
                <a:srgbClr val="FFC000"/>
              </a:solidFill>
            </a:endParaRPr>
          </a:p>
        </p:txBody>
      </p:sp>
    </p:spTree>
    <p:extLst>
      <p:ext uri="{BB962C8B-B14F-4D97-AF65-F5344CB8AC3E}">
        <p14:creationId xmlns:p14="http://schemas.microsoft.com/office/powerpoint/2010/main" val="378005918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Why No Call? – “Didn’t Know It Was a Law”</a:t>
            </a:r>
            <a:endParaRPr lang="en-US" sz="2400" dirty="0"/>
          </a:p>
        </p:txBody>
      </p:sp>
      <p:sp>
        <p:nvSpPr>
          <p:cNvPr id="3" name="Content Placeholder 2"/>
          <p:cNvSpPr>
            <a:spLocks noGrp="1"/>
          </p:cNvSpPr>
          <p:nvPr>
            <p:ph idx="1"/>
          </p:nvPr>
        </p:nvSpPr>
        <p:spPr>
          <a:xfrm>
            <a:off x="457200" y="1143000"/>
            <a:ext cx="8229600" cy="4906963"/>
          </a:xfrm>
        </p:spPr>
        <p:txBody>
          <a:bodyPr>
            <a:normAutofit/>
          </a:bodyPr>
          <a:lstStyle/>
          <a:p>
            <a:pPr marL="0" indent="0">
              <a:buNone/>
            </a:pPr>
            <a:r>
              <a:rPr lang="en-US" sz="1200" b="1" dirty="0" smtClean="0"/>
              <a:t>Lack of Awareness, Uninformed</a:t>
            </a:r>
          </a:p>
          <a:p>
            <a:r>
              <a:rPr lang="en-US" sz="1200" dirty="0" smtClean="0"/>
              <a:t>“I </a:t>
            </a:r>
            <a:r>
              <a:rPr lang="en-US" sz="1200" dirty="0"/>
              <a:t>didn’t know it was a law. I was here when they put the gas line in and I knew exactly where it went. I didn’t know they had changed the arrangement that you could call and they’d come by. When I called, they gave me the 811 number. It wasn’t clear to me that you were obligated to call</a:t>
            </a:r>
            <a:r>
              <a:rPr lang="en-US" sz="1200" dirty="0" smtClean="0"/>
              <a:t>.” </a:t>
            </a:r>
            <a:r>
              <a:rPr lang="en-US" sz="1200" i="1" dirty="0" smtClean="0"/>
              <a:t>– Homeowner </a:t>
            </a:r>
          </a:p>
          <a:p>
            <a:r>
              <a:rPr lang="en-US" sz="1200" dirty="0" smtClean="0"/>
              <a:t>“I'm </a:t>
            </a:r>
            <a:r>
              <a:rPr lang="en-US" sz="1200" dirty="0"/>
              <a:t>not trying to sound like an idiot, but I was unaware of the fact that it was a call that I had to make</a:t>
            </a:r>
            <a:r>
              <a:rPr lang="en-US" sz="1200" dirty="0" smtClean="0"/>
              <a:t>.” </a:t>
            </a:r>
            <a:r>
              <a:rPr lang="en-US" sz="1200" i="1" dirty="0" smtClean="0"/>
              <a:t>– Homeowner</a:t>
            </a:r>
          </a:p>
          <a:p>
            <a:pPr lvl="0"/>
            <a:r>
              <a:rPr lang="en-US" sz="1200" dirty="0" smtClean="0"/>
              <a:t>“</a:t>
            </a:r>
            <a:r>
              <a:rPr lang="en-US" sz="1200" dirty="0"/>
              <a:t>I didn't know it was a law and I didn’t even think about it before I started digging. It really never crossed my mind</a:t>
            </a:r>
            <a:r>
              <a:rPr lang="en-US" sz="1200" dirty="0" smtClean="0"/>
              <a:t>.” </a:t>
            </a:r>
            <a:r>
              <a:rPr lang="en-US" sz="1200" i="1" dirty="0" smtClean="0"/>
              <a:t>– Excavator </a:t>
            </a:r>
            <a:endParaRPr lang="en-US" sz="1200" i="1" dirty="0"/>
          </a:p>
          <a:p>
            <a:endParaRPr lang="en-US" sz="1200" i="1" dirty="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57</a:t>
            </a:fld>
            <a:endParaRPr lang="en-US">
              <a:solidFill>
                <a:prstClr val="white"/>
              </a:solidFill>
            </a:endParaRPr>
          </a:p>
        </p:txBody>
      </p:sp>
      <p:grpSp>
        <p:nvGrpSpPr>
          <p:cNvPr id="26" name="Group 25"/>
          <p:cNvGrpSpPr/>
          <p:nvPr/>
        </p:nvGrpSpPr>
        <p:grpSpPr>
          <a:xfrm>
            <a:off x="6172200" y="4267200"/>
            <a:ext cx="209550" cy="76200"/>
            <a:chOff x="-1333500" y="3810000"/>
            <a:chExt cx="266700" cy="152400"/>
          </a:xfrm>
        </p:grpSpPr>
        <p:sp>
          <p:nvSpPr>
            <p:cNvPr id="21" name="Double Bracket 20"/>
            <p:cNvSpPr/>
            <p:nvPr/>
          </p:nvSpPr>
          <p:spPr>
            <a:xfrm>
              <a:off x="-1333500" y="3810000"/>
              <a:ext cx="266700" cy="152400"/>
            </a:xfrm>
            <a:prstGeom prst="bracketPair">
              <a:avLst/>
            </a:prstGeom>
            <a:noFill/>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white"/>
                </a:solidFill>
              </a:endParaRPr>
            </a:p>
          </p:txBody>
        </p:sp>
        <p:cxnSp>
          <p:nvCxnSpPr>
            <p:cNvPr id="23" name="Straight Connector 22"/>
            <p:cNvCxnSpPr/>
            <p:nvPr/>
          </p:nvCxnSpPr>
          <p:spPr>
            <a:xfrm>
              <a:off x="-1333500" y="3886200"/>
              <a:ext cx="2667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8153400" y="0"/>
            <a:ext cx="990600" cy="276999"/>
          </a:xfrm>
          <a:prstGeom prst="rect">
            <a:avLst/>
          </a:prstGeom>
          <a:noFill/>
        </p:spPr>
        <p:txBody>
          <a:bodyPr wrap="square" rtlCol="0">
            <a:spAutoFit/>
          </a:bodyPr>
          <a:lstStyle/>
          <a:p>
            <a:r>
              <a:rPr lang="en-US" sz="1200" dirty="0" smtClean="0">
                <a:solidFill>
                  <a:srgbClr val="FFC000"/>
                </a:solidFill>
              </a:rPr>
              <a:t>VERBATIM</a:t>
            </a:r>
            <a:endParaRPr lang="en-US" sz="1200" dirty="0">
              <a:solidFill>
                <a:srgbClr val="FFC000"/>
              </a:solidFill>
            </a:endParaRPr>
          </a:p>
        </p:txBody>
      </p:sp>
    </p:spTree>
    <p:extLst>
      <p:ext uri="{BB962C8B-B14F-4D97-AF65-F5344CB8AC3E}">
        <p14:creationId xmlns:p14="http://schemas.microsoft.com/office/powerpoint/2010/main" val="362021715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722313" y="2906713"/>
            <a:ext cx="7772400" cy="2960687"/>
          </a:xfrm>
        </p:spPr>
        <p:txBody>
          <a:bodyPr>
            <a:normAutofit/>
          </a:bodyPr>
          <a:lstStyle/>
          <a:p>
            <a:r>
              <a:rPr lang="en-US" dirty="0" smtClean="0"/>
              <a:t>Barriers Others May Have to Contacting Locating Service</a:t>
            </a:r>
          </a:p>
          <a:p>
            <a:endParaRPr lang="en-US" dirty="0" smtClean="0"/>
          </a:p>
          <a:p>
            <a:r>
              <a:rPr lang="en-US" sz="1400" dirty="0" smtClean="0"/>
              <a:t>“What are the primary reasons that other [excavators]/[homeowners] might not request a locate before digging?”</a:t>
            </a:r>
          </a:p>
          <a:p>
            <a:endParaRPr lang="en-US" dirty="0"/>
          </a:p>
        </p:txBody>
      </p:sp>
      <p:sp>
        <p:nvSpPr>
          <p:cNvPr id="7" name="Slide Number Placeholder 6"/>
          <p:cNvSpPr>
            <a:spLocks noGrp="1"/>
          </p:cNvSpPr>
          <p:nvPr>
            <p:ph type="sldNum" sz="quarter" idx="4294967295"/>
          </p:nvPr>
        </p:nvSpPr>
        <p:spPr>
          <a:xfrm>
            <a:off x="0" y="6524625"/>
            <a:ext cx="457200" cy="304800"/>
          </a:xfrm>
        </p:spPr>
        <p:txBody>
          <a:bodyPr/>
          <a:lstStyle/>
          <a:p>
            <a:fld id="{D642C4DC-0AC9-4B82-AE81-EBA400E5AF44}" type="slidenum">
              <a:rPr lang="en-US" smtClean="0">
                <a:solidFill>
                  <a:prstClr val="white"/>
                </a:solidFill>
              </a:rPr>
              <a:pPr/>
              <a:t>58</a:t>
            </a:fld>
            <a:endParaRPr lang="en-US">
              <a:solidFill>
                <a:prstClr val="white"/>
              </a:solidFill>
            </a:endParaRPr>
          </a:p>
        </p:txBody>
      </p:sp>
    </p:spTree>
    <p:extLst>
      <p:ext uri="{BB962C8B-B14F-4D97-AF65-F5344CB8AC3E}">
        <p14:creationId xmlns:p14="http://schemas.microsoft.com/office/powerpoint/2010/main" val="34580880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Barriers – “Just Don’t Want to Wait” (Primarily Excavators)</a:t>
            </a:r>
            <a:endParaRPr lang="en-US" sz="2400" dirty="0"/>
          </a:p>
        </p:txBody>
      </p:sp>
      <p:sp>
        <p:nvSpPr>
          <p:cNvPr id="3" name="Content Placeholder 2"/>
          <p:cNvSpPr>
            <a:spLocks noGrp="1"/>
          </p:cNvSpPr>
          <p:nvPr>
            <p:ph idx="1"/>
          </p:nvPr>
        </p:nvSpPr>
        <p:spPr>
          <a:xfrm>
            <a:off x="457200" y="1143000"/>
            <a:ext cx="8382000" cy="5486400"/>
          </a:xfrm>
        </p:spPr>
        <p:txBody>
          <a:bodyPr>
            <a:noAutofit/>
          </a:bodyPr>
          <a:lstStyle/>
          <a:p>
            <a:pPr marL="0" indent="0">
              <a:buNone/>
            </a:pPr>
            <a:r>
              <a:rPr lang="en-US" sz="1200" b="1" dirty="0" smtClean="0"/>
              <a:t>Time Is Money – Want to Meet Deadlines, Avoid Extra Costs and Just Get the Job Done</a:t>
            </a:r>
            <a:endParaRPr lang="en-US" sz="1200" b="1" dirty="0"/>
          </a:p>
          <a:p>
            <a:pPr lvl="0"/>
            <a:r>
              <a:rPr lang="en-US" sz="1200" dirty="0" smtClean="0"/>
              <a:t>“</a:t>
            </a:r>
            <a:r>
              <a:rPr lang="en-US" sz="1200" dirty="0"/>
              <a:t>It’s always a time and money factor and everyone is working on a budget. Hard to get around that. </a:t>
            </a:r>
            <a:r>
              <a:rPr lang="en-US" sz="1200" dirty="0" smtClean="0"/>
              <a:t>They </a:t>
            </a:r>
            <a:r>
              <a:rPr lang="en-US" sz="1200" dirty="0"/>
              <a:t>are trying to save costs. It’s all about the dollar factor. When you do a </a:t>
            </a:r>
            <a:r>
              <a:rPr lang="en-US" sz="1200" dirty="0" smtClean="0"/>
              <a:t>bid, you </a:t>
            </a:r>
            <a:r>
              <a:rPr lang="en-US" sz="1200" dirty="0"/>
              <a:t>have to maintain a certain expense level on that </a:t>
            </a:r>
            <a:r>
              <a:rPr lang="en-US" sz="1200" dirty="0" smtClean="0"/>
              <a:t>– time </a:t>
            </a:r>
            <a:r>
              <a:rPr lang="en-US" sz="1200" dirty="0"/>
              <a:t>is money</a:t>
            </a:r>
            <a:r>
              <a:rPr lang="en-US" sz="1200" dirty="0" smtClean="0"/>
              <a:t>.” </a:t>
            </a:r>
            <a:r>
              <a:rPr lang="en-US" sz="1200" i="1" dirty="0" smtClean="0"/>
              <a:t>– Excavator  </a:t>
            </a:r>
          </a:p>
          <a:p>
            <a:pPr lvl="0"/>
            <a:r>
              <a:rPr lang="en-US" sz="1200" dirty="0" smtClean="0"/>
              <a:t>“</a:t>
            </a:r>
            <a:r>
              <a:rPr lang="en-US" sz="1200" dirty="0"/>
              <a:t>The lead time needed before working on the project </a:t>
            </a:r>
            <a:r>
              <a:rPr lang="en-US" sz="1200" dirty="0" smtClean="0"/>
              <a:t>is </a:t>
            </a:r>
            <a:r>
              <a:rPr lang="en-US" sz="1200" dirty="0"/>
              <a:t>probably the biggest reason people don't call</a:t>
            </a:r>
            <a:r>
              <a:rPr lang="en-US" sz="1200" dirty="0" smtClean="0"/>
              <a:t>.” </a:t>
            </a:r>
            <a:r>
              <a:rPr lang="en-US" sz="1200" i="1" dirty="0" smtClean="0"/>
              <a:t>– Excavator </a:t>
            </a:r>
          </a:p>
          <a:p>
            <a:pPr lvl="0"/>
            <a:r>
              <a:rPr lang="en-US" sz="1200" dirty="0" smtClean="0"/>
              <a:t>“If </a:t>
            </a:r>
            <a:r>
              <a:rPr lang="en-US" sz="1200" dirty="0"/>
              <a:t>they are on a deadline, they don't want to wait. </a:t>
            </a:r>
            <a:r>
              <a:rPr lang="en-US" sz="1200" dirty="0" smtClean="0"/>
              <a:t>Nine times </a:t>
            </a:r>
            <a:r>
              <a:rPr lang="en-US" sz="1200" dirty="0"/>
              <a:t>out of </a:t>
            </a:r>
            <a:r>
              <a:rPr lang="en-US" sz="1200" dirty="0" smtClean="0"/>
              <a:t>ten </a:t>
            </a:r>
            <a:r>
              <a:rPr lang="en-US" sz="1200" dirty="0"/>
              <a:t>it's the deadline and they just want to get the job done.” </a:t>
            </a:r>
            <a:r>
              <a:rPr lang="en-US" sz="1200" i="1" dirty="0" smtClean="0"/>
              <a:t>– Excavator  </a:t>
            </a:r>
          </a:p>
          <a:p>
            <a:pPr lvl="0"/>
            <a:r>
              <a:rPr lang="en-US" sz="1200" dirty="0" smtClean="0"/>
              <a:t>“</a:t>
            </a:r>
            <a:r>
              <a:rPr lang="en-US" sz="1200" dirty="0"/>
              <a:t>They’re in a hurry to get some work done and don’t want to wait the 48 hours to get the work done</a:t>
            </a:r>
            <a:r>
              <a:rPr lang="en-US" sz="1200" dirty="0" smtClean="0"/>
              <a:t>.” </a:t>
            </a:r>
            <a:r>
              <a:rPr lang="en-US" sz="1200" i="1" dirty="0" smtClean="0"/>
              <a:t>– Excavator </a:t>
            </a:r>
          </a:p>
          <a:p>
            <a:pPr lvl="0"/>
            <a:r>
              <a:rPr lang="en-US" sz="1200" dirty="0" smtClean="0"/>
              <a:t>“They just </a:t>
            </a:r>
            <a:r>
              <a:rPr lang="en-US" sz="1200" dirty="0"/>
              <a:t>want to get the work </a:t>
            </a:r>
            <a:r>
              <a:rPr lang="en-US" sz="1200" dirty="0" smtClean="0"/>
              <a:t>done. They’re </a:t>
            </a:r>
            <a:r>
              <a:rPr lang="en-US" sz="1200" dirty="0"/>
              <a:t>in a </a:t>
            </a:r>
            <a:r>
              <a:rPr lang="en-US" sz="1200" dirty="0" smtClean="0"/>
              <a:t>hurry.” </a:t>
            </a:r>
            <a:r>
              <a:rPr lang="en-US" sz="1200" i="1" dirty="0" smtClean="0"/>
              <a:t>– Excavator </a:t>
            </a:r>
          </a:p>
          <a:p>
            <a:pPr lvl="0"/>
            <a:r>
              <a:rPr lang="en-US" sz="1200" dirty="0" smtClean="0"/>
              <a:t>“</a:t>
            </a:r>
            <a:r>
              <a:rPr lang="en-US" sz="1200" dirty="0"/>
              <a:t>They don’t want to wait 48 hours to make sure someone </a:t>
            </a:r>
            <a:r>
              <a:rPr lang="en-US" sz="1200" dirty="0" smtClean="0"/>
              <a:t>gets </a:t>
            </a:r>
            <a:r>
              <a:rPr lang="en-US" sz="1200" dirty="0"/>
              <a:t>out there. They can’t afford to wait</a:t>
            </a:r>
            <a:r>
              <a:rPr lang="en-US" sz="1200" dirty="0" smtClean="0"/>
              <a:t>.“ – Excavator </a:t>
            </a:r>
          </a:p>
          <a:p>
            <a:pPr lvl="0"/>
            <a:r>
              <a:rPr lang="en-US" sz="1200" dirty="0" smtClean="0"/>
              <a:t>“</a:t>
            </a:r>
            <a:r>
              <a:rPr lang="en-US" sz="1200" dirty="0"/>
              <a:t>They're too busy and they take </a:t>
            </a:r>
            <a:r>
              <a:rPr lang="en-US" sz="1200" dirty="0" smtClean="0"/>
              <a:t>the </a:t>
            </a:r>
            <a:r>
              <a:rPr lang="en-US" sz="1200" dirty="0"/>
              <a:t>shot that nothing's there</a:t>
            </a:r>
            <a:r>
              <a:rPr lang="en-US" sz="1200" dirty="0" smtClean="0"/>
              <a:t>.” </a:t>
            </a:r>
            <a:r>
              <a:rPr lang="en-US" sz="1200" i="1" dirty="0" smtClean="0"/>
              <a:t>– Excavator  </a:t>
            </a:r>
          </a:p>
          <a:p>
            <a:pPr lvl="0"/>
            <a:r>
              <a:rPr lang="en-US" sz="1200" dirty="0" smtClean="0"/>
              <a:t>“If </a:t>
            </a:r>
            <a:r>
              <a:rPr lang="en-US" sz="1200" dirty="0"/>
              <a:t>I was a smaller contractor and I scheduled my jobs out </a:t>
            </a:r>
            <a:r>
              <a:rPr lang="en-US" sz="1200" dirty="0" smtClean="0"/>
              <a:t>and </a:t>
            </a:r>
            <a:r>
              <a:rPr lang="en-US" sz="1200" dirty="0"/>
              <a:t>I had 2 days to do the job and I called locates but they </a:t>
            </a:r>
            <a:r>
              <a:rPr lang="en-US" sz="1200" dirty="0" smtClean="0"/>
              <a:t>didn’t </a:t>
            </a:r>
            <a:r>
              <a:rPr lang="en-US" sz="1200" dirty="0"/>
              <a:t>do it yet and I only have 2 days to get it done, I'm going to dig where I think it’s safe</a:t>
            </a:r>
            <a:r>
              <a:rPr lang="en-US" sz="1200" dirty="0" smtClean="0"/>
              <a:t>.” </a:t>
            </a:r>
            <a:r>
              <a:rPr lang="en-US" sz="1200" i="1" dirty="0" smtClean="0"/>
              <a:t>– Excavator </a:t>
            </a:r>
          </a:p>
          <a:p>
            <a:pPr lvl="0"/>
            <a:endParaRPr lang="en-US" sz="1200" i="1" dirty="0" smtClean="0"/>
          </a:p>
          <a:p>
            <a:pPr marL="0" indent="0">
              <a:buNone/>
            </a:pPr>
            <a:r>
              <a:rPr lang="en-US" sz="1200" b="1" dirty="0" smtClean="0"/>
              <a:t>Emergency – Do Not Want to Wait When There is a Loss of Service or Urgent Job</a:t>
            </a:r>
            <a:endParaRPr lang="en-US" sz="1200" b="1" dirty="0"/>
          </a:p>
          <a:p>
            <a:pPr lvl="0"/>
            <a:r>
              <a:rPr lang="en-US" sz="1200" dirty="0"/>
              <a:t>“If it was an emergency and I could stop the problem, I probably would do it</a:t>
            </a:r>
            <a:r>
              <a:rPr lang="en-US" sz="1200" dirty="0" smtClean="0"/>
              <a:t>.” </a:t>
            </a:r>
            <a:r>
              <a:rPr lang="en-US" sz="1200" i="1" dirty="0" smtClean="0"/>
              <a:t>– Excavator</a:t>
            </a:r>
          </a:p>
          <a:p>
            <a:pPr lvl="0"/>
            <a:r>
              <a:rPr lang="en-US" sz="1200" dirty="0" smtClean="0"/>
              <a:t>“They </a:t>
            </a:r>
            <a:r>
              <a:rPr lang="en-US" sz="1200" dirty="0"/>
              <a:t>think it’s an emergency that can’t wait</a:t>
            </a:r>
            <a:r>
              <a:rPr lang="en-US" sz="1200" dirty="0" smtClean="0"/>
              <a:t>.” </a:t>
            </a:r>
            <a:r>
              <a:rPr lang="en-US" sz="1200" i="1" dirty="0" smtClean="0"/>
              <a:t>– Excavator </a:t>
            </a:r>
          </a:p>
          <a:p>
            <a:pPr lvl="0"/>
            <a:r>
              <a:rPr lang="en-US" sz="1200" dirty="0" smtClean="0"/>
              <a:t>“</a:t>
            </a:r>
            <a:r>
              <a:rPr lang="en-US" sz="1200" dirty="0"/>
              <a:t>Some of them just don’t want to bother with </a:t>
            </a:r>
            <a:r>
              <a:rPr lang="en-US" sz="1200" dirty="0" smtClean="0"/>
              <a:t>calling </a:t>
            </a:r>
            <a:r>
              <a:rPr lang="en-US" sz="1200" dirty="0"/>
              <a:t>emergency locates </a:t>
            </a:r>
            <a:r>
              <a:rPr lang="en-US" sz="1200" dirty="0" smtClean="0"/>
              <a:t>in.” </a:t>
            </a:r>
            <a:r>
              <a:rPr lang="en-US" sz="1200" i="1" dirty="0" smtClean="0"/>
              <a:t>– Excavator </a:t>
            </a:r>
          </a:p>
          <a:p>
            <a:pPr lvl="0"/>
            <a:r>
              <a:rPr lang="en-US" sz="1200" dirty="0" smtClean="0"/>
              <a:t>“They think it’s an emergency but aren’t sure and don’t want penalties for calling in a non-emergency.” </a:t>
            </a:r>
            <a:r>
              <a:rPr lang="en-US" sz="1200" i="1" dirty="0" smtClean="0"/>
              <a:t>– Excavator  </a:t>
            </a:r>
          </a:p>
          <a:p>
            <a:pPr marL="0" lvl="0" indent="0">
              <a:buNone/>
            </a:pPr>
            <a:endParaRPr lang="en-US" sz="1200" dirty="0"/>
          </a:p>
          <a:p>
            <a:pPr marL="0" indent="0">
              <a:buNone/>
            </a:pPr>
            <a:r>
              <a:rPr lang="en-US" sz="1200" b="1" dirty="0" smtClean="0"/>
              <a:t>Weather or Conflict </a:t>
            </a:r>
            <a:r>
              <a:rPr lang="en-US" sz="1200" b="1" dirty="0"/>
              <a:t>– </a:t>
            </a:r>
            <a:r>
              <a:rPr lang="en-US" sz="1200" b="1" dirty="0" smtClean="0"/>
              <a:t>Foresee an Obstacle that Could Hinder the Work Getting Done if They Wait</a:t>
            </a:r>
            <a:endParaRPr lang="en-US" sz="1200" b="1" dirty="0"/>
          </a:p>
          <a:p>
            <a:pPr lvl="0"/>
            <a:r>
              <a:rPr lang="en-US" sz="1200" dirty="0"/>
              <a:t>“Working </a:t>
            </a:r>
            <a:r>
              <a:rPr lang="en-US" sz="1200" dirty="0" smtClean="0"/>
              <a:t>outside, you </a:t>
            </a:r>
            <a:r>
              <a:rPr lang="en-US" sz="1200" dirty="0"/>
              <a:t>have the weather. It’s supposed to rain and </a:t>
            </a:r>
            <a:r>
              <a:rPr lang="en-US" sz="1200" dirty="0" smtClean="0"/>
              <a:t>people </a:t>
            </a:r>
            <a:r>
              <a:rPr lang="en-US" sz="1200" dirty="0"/>
              <a:t>start digging without the marking and that’s how it happens. If you get a week of a rain and you can’t start the job, then the locates expire</a:t>
            </a:r>
            <a:r>
              <a:rPr lang="en-US" sz="1200" dirty="0" smtClean="0"/>
              <a:t>.” </a:t>
            </a:r>
            <a:r>
              <a:rPr lang="en-US" sz="1200" i="1" dirty="0" smtClean="0"/>
              <a:t>– Excavator</a:t>
            </a:r>
          </a:p>
          <a:p>
            <a:pPr lvl="0"/>
            <a:r>
              <a:rPr lang="en-US" sz="1200" dirty="0" smtClean="0"/>
              <a:t>“A </a:t>
            </a:r>
            <a:r>
              <a:rPr lang="en-US" sz="1200" dirty="0"/>
              <a:t>lot of it’s probably scheduling on their side. Things change on the fly – they don’t have time to wait 48 hours to get the locates in. It just depends on their setting. </a:t>
            </a:r>
            <a:r>
              <a:rPr lang="en-US" sz="1200" dirty="0" smtClean="0"/>
              <a:t>Markers get </a:t>
            </a:r>
            <a:r>
              <a:rPr lang="en-US" sz="1200" dirty="0"/>
              <a:t>wiped out – there’s no locates left</a:t>
            </a:r>
            <a:r>
              <a:rPr lang="en-US" sz="1200" dirty="0" smtClean="0"/>
              <a:t>.” </a:t>
            </a:r>
            <a:r>
              <a:rPr lang="en-US" sz="1200" i="1" dirty="0" smtClean="0"/>
              <a:t>– Excavator </a:t>
            </a:r>
            <a:endParaRPr lang="en-US" sz="1200" i="1" dirty="0"/>
          </a:p>
          <a:p>
            <a:pPr marL="0" lvl="0" indent="0">
              <a:buNone/>
            </a:pPr>
            <a:endParaRPr lang="en-US" sz="1200" i="1" dirty="0" smtClean="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59</a:t>
            </a:fld>
            <a:endParaRPr lang="en-US">
              <a:solidFill>
                <a:prstClr val="white"/>
              </a:solidFill>
            </a:endParaRPr>
          </a:p>
        </p:txBody>
      </p:sp>
      <p:grpSp>
        <p:nvGrpSpPr>
          <p:cNvPr id="26" name="Group 25"/>
          <p:cNvGrpSpPr/>
          <p:nvPr/>
        </p:nvGrpSpPr>
        <p:grpSpPr>
          <a:xfrm>
            <a:off x="6172200" y="4267200"/>
            <a:ext cx="209550" cy="76200"/>
            <a:chOff x="-1333500" y="3810000"/>
            <a:chExt cx="266700" cy="152400"/>
          </a:xfrm>
        </p:grpSpPr>
        <p:sp>
          <p:nvSpPr>
            <p:cNvPr id="21" name="Double Bracket 20"/>
            <p:cNvSpPr/>
            <p:nvPr/>
          </p:nvSpPr>
          <p:spPr>
            <a:xfrm>
              <a:off x="-1333500" y="3810000"/>
              <a:ext cx="266700" cy="152400"/>
            </a:xfrm>
            <a:prstGeom prst="bracketPair">
              <a:avLst/>
            </a:prstGeom>
            <a:noFill/>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white"/>
                </a:solidFill>
              </a:endParaRPr>
            </a:p>
          </p:txBody>
        </p:sp>
        <p:cxnSp>
          <p:nvCxnSpPr>
            <p:cNvPr id="23" name="Straight Connector 22"/>
            <p:cNvCxnSpPr/>
            <p:nvPr/>
          </p:nvCxnSpPr>
          <p:spPr>
            <a:xfrm>
              <a:off x="-1333500" y="3886200"/>
              <a:ext cx="2667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8153400" y="0"/>
            <a:ext cx="990600" cy="276999"/>
          </a:xfrm>
          <a:prstGeom prst="rect">
            <a:avLst/>
          </a:prstGeom>
          <a:noFill/>
        </p:spPr>
        <p:txBody>
          <a:bodyPr wrap="square" rtlCol="0">
            <a:spAutoFit/>
          </a:bodyPr>
          <a:lstStyle/>
          <a:p>
            <a:r>
              <a:rPr lang="en-US" sz="1200" dirty="0" smtClean="0">
                <a:solidFill>
                  <a:srgbClr val="FFC000"/>
                </a:solidFill>
              </a:rPr>
              <a:t>VERBATIM</a:t>
            </a:r>
            <a:endParaRPr lang="en-US" sz="1200" dirty="0">
              <a:solidFill>
                <a:srgbClr val="FFC000"/>
              </a:solidFill>
            </a:endParaRPr>
          </a:p>
        </p:txBody>
      </p:sp>
    </p:spTree>
    <p:extLst>
      <p:ext uri="{BB962C8B-B14F-4D97-AF65-F5344CB8AC3E}">
        <p14:creationId xmlns:p14="http://schemas.microsoft.com/office/powerpoint/2010/main" val="2938086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Qualitative Research</a:t>
            </a:r>
            <a:endParaRPr lang="en-US" dirty="0"/>
          </a:p>
        </p:txBody>
      </p:sp>
      <p:sp>
        <p:nvSpPr>
          <p:cNvPr id="3" name="Content Placeholder 2"/>
          <p:cNvSpPr>
            <a:spLocks noGrp="1"/>
          </p:cNvSpPr>
          <p:nvPr>
            <p:ph idx="1"/>
          </p:nvPr>
        </p:nvSpPr>
        <p:spPr/>
        <p:txBody>
          <a:bodyPr/>
          <a:lstStyle/>
          <a:p>
            <a:pPr marL="395288" indent="-280988">
              <a:spcBef>
                <a:spcPts val="0"/>
              </a:spcBef>
              <a:spcAft>
                <a:spcPts val="600"/>
              </a:spcAft>
            </a:pPr>
            <a:r>
              <a:rPr lang="en-US" sz="1600" dirty="0"/>
              <a:t>Develop insight and direction, rather than definition or precise measurement.</a:t>
            </a:r>
          </a:p>
          <a:p>
            <a:pPr marL="925512" lvl="1" indent="-285750">
              <a:spcBef>
                <a:spcPts val="0"/>
              </a:spcBef>
              <a:spcAft>
                <a:spcPts val="600"/>
              </a:spcAft>
            </a:pPr>
            <a:r>
              <a:rPr lang="en-US" dirty="0"/>
              <a:t>Look for consistencies across </a:t>
            </a:r>
            <a:r>
              <a:rPr lang="en-US" dirty="0" smtClean="0"/>
              <a:t>interviews</a:t>
            </a:r>
          </a:p>
          <a:p>
            <a:pPr marL="925512" lvl="1" indent="-285750">
              <a:spcBef>
                <a:spcPts val="0"/>
              </a:spcBef>
              <a:spcAft>
                <a:spcPts val="600"/>
              </a:spcAft>
            </a:pPr>
            <a:r>
              <a:rPr lang="en-US" dirty="0" smtClean="0"/>
              <a:t>Numbers </a:t>
            </a:r>
            <a:r>
              <a:rPr lang="en-US" dirty="0"/>
              <a:t>provided are for directional purposes only</a:t>
            </a:r>
          </a:p>
          <a:p>
            <a:pPr marL="925512" lvl="1" indent="-285750">
              <a:spcBef>
                <a:spcPts val="0"/>
              </a:spcBef>
              <a:spcAft>
                <a:spcPts val="600"/>
              </a:spcAft>
            </a:pPr>
            <a:r>
              <a:rPr lang="en-US" dirty="0"/>
              <a:t>Not statistically significant</a:t>
            </a:r>
          </a:p>
          <a:p>
            <a:pPr marL="925512" lvl="1" indent="-285750">
              <a:spcBef>
                <a:spcPts val="0"/>
              </a:spcBef>
              <a:spcAft>
                <a:spcPts val="600"/>
              </a:spcAft>
            </a:pPr>
            <a:endParaRPr lang="en-US" dirty="0"/>
          </a:p>
          <a:p>
            <a:pPr marL="401638" indent="-290513">
              <a:spcBef>
                <a:spcPts val="0"/>
              </a:spcBef>
              <a:spcAft>
                <a:spcPts val="600"/>
              </a:spcAft>
            </a:pPr>
            <a:r>
              <a:rPr lang="en-US" sz="1600" dirty="0"/>
              <a:t>Respondents’ comments represent their ideas but </a:t>
            </a:r>
            <a:r>
              <a:rPr lang="en-US" sz="1600" dirty="0" smtClean="0"/>
              <a:t>may not be verbatim</a:t>
            </a:r>
            <a:r>
              <a:rPr lang="en-US" sz="1600" dirty="0"/>
              <a:t>.</a:t>
            </a:r>
          </a:p>
          <a:p>
            <a:pPr marL="401638" indent="-290513">
              <a:spcBef>
                <a:spcPts val="0"/>
              </a:spcBef>
              <a:spcAft>
                <a:spcPts val="600"/>
              </a:spcAft>
            </a:pPr>
            <a:endParaRPr lang="en-US" sz="1600" dirty="0"/>
          </a:p>
          <a:p>
            <a:pPr marL="401638" indent="-290513">
              <a:spcBef>
                <a:spcPts val="0"/>
              </a:spcBef>
              <a:spcAft>
                <a:spcPts val="600"/>
              </a:spcAft>
            </a:pPr>
            <a:r>
              <a:rPr lang="en-US" sz="1600" dirty="0"/>
              <a:t>Please note: Findings represent </a:t>
            </a:r>
            <a:r>
              <a:rPr lang="en-US" sz="1600" dirty="0" smtClean="0"/>
              <a:t>excavators’ and homeowners’ </a:t>
            </a:r>
            <a:r>
              <a:rPr lang="en-US" sz="1600" i="1" dirty="0" smtClean="0"/>
              <a:t>perceptions</a:t>
            </a:r>
            <a:r>
              <a:rPr lang="en-US" sz="1600" dirty="0" smtClean="0"/>
              <a:t> which </a:t>
            </a:r>
            <a:r>
              <a:rPr lang="en-US" sz="1600" dirty="0"/>
              <a:t>might not be factually correct.</a:t>
            </a:r>
          </a:p>
          <a:p>
            <a:pPr marL="803276" lvl="1" indent="-290513">
              <a:spcBef>
                <a:spcPts val="0"/>
              </a:spcBef>
              <a:spcAft>
                <a:spcPts val="600"/>
              </a:spcAft>
              <a:buFont typeface="Arial" panose="020B0604020202020204" pitchFamily="34" charset="0"/>
              <a:buChar char="•"/>
            </a:pPr>
            <a:endParaRPr lang="en-US" sz="1400" dirty="0"/>
          </a:p>
          <a:p>
            <a:endParaRPr lang="en-US" b="1" dirty="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6</a:t>
            </a:fld>
            <a:endParaRPr lang="en-US">
              <a:solidFill>
                <a:prstClr val="white"/>
              </a:solidFill>
            </a:endParaRPr>
          </a:p>
        </p:txBody>
      </p:sp>
    </p:spTree>
    <p:extLst>
      <p:ext uri="{BB962C8B-B14F-4D97-AF65-F5344CB8AC3E}">
        <p14:creationId xmlns:p14="http://schemas.microsoft.com/office/powerpoint/2010/main" val="1839537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Barriers – “Just Don’t Know” (Primarily Homeowners)</a:t>
            </a:r>
            <a:endParaRPr lang="en-US" sz="2400" dirty="0"/>
          </a:p>
        </p:txBody>
      </p:sp>
      <p:sp>
        <p:nvSpPr>
          <p:cNvPr id="3" name="Content Placeholder 2"/>
          <p:cNvSpPr>
            <a:spLocks noGrp="1"/>
          </p:cNvSpPr>
          <p:nvPr>
            <p:ph idx="1"/>
          </p:nvPr>
        </p:nvSpPr>
        <p:spPr>
          <a:xfrm>
            <a:off x="457200" y="1143000"/>
            <a:ext cx="8229600" cy="5486400"/>
          </a:xfrm>
        </p:spPr>
        <p:txBody>
          <a:bodyPr>
            <a:noAutofit/>
          </a:bodyPr>
          <a:lstStyle/>
          <a:p>
            <a:pPr marL="0" indent="0">
              <a:buNone/>
            </a:pPr>
            <a:r>
              <a:rPr lang="en-US" sz="1200" b="1" dirty="0" smtClean="0"/>
              <a:t>Not Aware It Is the Law </a:t>
            </a:r>
          </a:p>
          <a:p>
            <a:pPr lvl="0"/>
            <a:r>
              <a:rPr lang="en-US" sz="1200" dirty="0"/>
              <a:t>“I think some homeowners know, but most don’t </a:t>
            </a:r>
            <a:r>
              <a:rPr lang="en-US" sz="1200" dirty="0" smtClean="0"/>
              <a:t>know about </a:t>
            </a:r>
            <a:r>
              <a:rPr lang="en-US" sz="1200" dirty="0"/>
              <a:t>811</a:t>
            </a:r>
            <a:r>
              <a:rPr lang="en-US" sz="1200" dirty="0" smtClean="0"/>
              <a:t>.” </a:t>
            </a:r>
            <a:r>
              <a:rPr lang="en-US" sz="1200" i="1" dirty="0" smtClean="0"/>
              <a:t>– Homeowner</a:t>
            </a:r>
          </a:p>
          <a:p>
            <a:pPr lvl="0"/>
            <a:r>
              <a:rPr lang="en-US" sz="1200" dirty="0" smtClean="0"/>
              <a:t>“They </a:t>
            </a:r>
            <a:r>
              <a:rPr lang="en-US" sz="1200" dirty="0"/>
              <a:t>just don’t know – that's their reason for not calling. That’s my guess. I just didn’t</a:t>
            </a:r>
            <a:r>
              <a:rPr lang="en-US" sz="1200" dirty="0" smtClean="0"/>
              <a:t>.” </a:t>
            </a:r>
            <a:r>
              <a:rPr lang="en-US" sz="1200" i="1" dirty="0" smtClean="0"/>
              <a:t>– Homeowner</a:t>
            </a:r>
          </a:p>
          <a:p>
            <a:pPr lvl="0"/>
            <a:r>
              <a:rPr lang="en-US" sz="1200" dirty="0" smtClean="0"/>
              <a:t>“</a:t>
            </a:r>
            <a:r>
              <a:rPr lang="en-US" sz="1200" dirty="0"/>
              <a:t>There are probably people who just don’t realize they need to call, just like me</a:t>
            </a:r>
            <a:r>
              <a:rPr lang="en-US" sz="1200" dirty="0" smtClean="0"/>
              <a:t>.” </a:t>
            </a:r>
            <a:r>
              <a:rPr lang="en-US" sz="1200" i="1" dirty="0" smtClean="0"/>
              <a:t>– Homeowner  </a:t>
            </a:r>
          </a:p>
          <a:p>
            <a:pPr lvl="0"/>
            <a:r>
              <a:rPr lang="en-US" sz="1200" dirty="0" smtClean="0"/>
              <a:t>“I </a:t>
            </a:r>
            <a:r>
              <a:rPr lang="en-US" sz="1200" dirty="0"/>
              <a:t>don’t know if Joe </a:t>
            </a:r>
            <a:r>
              <a:rPr lang="en-US" sz="1200" dirty="0" smtClean="0"/>
              <a:t>Homeowner </a:t>
            </a:r>
            <a:r>
              <a:rPr lang="en-US" sz="1200" dirty="0"/>
              <a:t>is aware or not. Contractors would, but not Joe </a:t>
            </a:r>
            <a:r>
              <a:rPr lang="en-US" sz="1200" dirty="0" smtClean="0"/>
              <a:t>Homeowner</a:t>
            </a:r>
            <a:r>
              <a:rPr lang="en-US" sz="1200" dirty="0"/>
              <a:t>. There needs to be more awareness. If my brother was putting a fence </a:t>
            </a:r>
            <a:r>
              <a:rPr lang="en-US" sz="1200" dirty="0" smtClean="0"/>
              <a:t>up </a:t>
            </a:r>
            <a:r>
              <a:rPr lang="en-US" sz="1200" dirty="0"/>
              <a:t>he would just start digging holes</a:t>
            </a:r>
            <a:r>
              <a:rPr lang="en-US" sz="1200" dirty="0" smtClean="0"/>
              <a:t>.” </a:t>
            </a:r>
            <a:r>
              <a:rPr lang="en-US" sz="1200" i="1" dirty="0" smtClean="0"/>
              <a:t>– Homeowner </a:t>
            </a:r>
          </a:p>
          <a:p>
            <a:pPr lvl="0"/>
            <a:r>
              <a:rPr lang="en-US" sz="1200" dirty="0" smtClean="0"/>
              <a:t>“</a:t>
            </a:r>
            <a:r>
              <a:rPr lang="en-US" sz="1200" dirty="0"/>
              <a:t>It could be an awareness issue – if </a:t>
            </a:r>
            <a:r>
              <a:rPr lang="en-US" sz="1200" dirty="0" smtClean="0"/>
              <a:t>you’re </a:t>
            </a:r>
            <a:r>
              <a:rPr lang="en-US" sz="1200" dirty="0"/>
              <a:t>not in the trades then you might not know that</a:t>
            </a:r>
            <a:r>
              <a:rPr lang="en-US" sz="1200" dirty="0" smtClean="0"/>
              <a:t>.” </a:t>
            </a:r>
            <a:r>
              <a:rPr lang="en-US" sz="1200" i="1" dirty="0" smtClean="0"/>
              <a:t>– Homeowner  </a:t>
            </a:r>
          </a:p>
          <a:p>
            <a:pPr lvl="0"/>
            <a:r>
              <a:rPr lang="en-US" sz="1200" dirty="0"/>
              <a:t>“They probably didn't know </a:t>
            </a:r>
            <a:r>
              <a:rPr lang="en-US" sz="1200" dirty="0" smtClean="0"/>
              <a:t>it’s a law either.” </a:t>
            </a:r>
            <a:r>
              <a:rPr lang="en-US" sz="1200" i="1" dirty="0" smtClean="0"/>
              <a:t>– Homeowner </a:t>
            </a:r>
            <a:endParaRPr lang="en-US" sz="1200" i="1" dirty="0"/>
          </a:p>
          <a:p>
            <a:pPr lvl="0"/>
            <a:r>
              <a:rPr lang="en-US" sz="1200" dirty="0" smtClean="0"/>
              <a:t>“They </a:t>
            </a:r>
            <a:r>
              <a:rPr lang="en-US" sz="1200" dirty="0"/>
              <a:t>might not know they're supposed to call</a:t>
            </a:r>
            <a:r>
              <a:rPr lang="en-US" sz="1200" dirty="0" smtClean="0"/>
              <a:t>.” </a:t>
            </a:r>
            <a:r>
              <a:rPr lang="en-US" sz="1200" i="1" dirty="0" smtClean="0"/>
              <a:t>– Homeowner </a:t>
            </a:r>
          </a:p>
          <a:p>
            <a:pPr lvl="0"/>
            <a:r>
              <a:rPr lang="en-US" sz="1200" dirty="0" smtClean="0"/>
              <a:t>“</a:t>
            </a:r>
            <a:r>
              <a:rPr lang="en-US" sz="1200" dirty="0"/>
              <a:t>They don't know it's a law</a:t>
            </a:r>
            <a:r>
              <a:rPr lang="en-US" sz="1200" dirty="0" smtClean="0"/>
              <a:t>.” </a:t>
            </a:r>
            <a:r>
              <a:rPr lang="en-US" sz="1200" i="1" dirty="0" smtClean="0"/>
              <a:t>– Homeowner </a:t>
            </a:r>
          </a:p>
          <a:p>
            <a:pPr lvl="0"/>
            <a:r>
              <a:rPr lang="en-US" sz="1200" dirty="0" smtClean="0"/>
              <a:t>“</a:t>
            </a:r>
            <a:r>
              <a:rPr lang="en-US" sz="1200" dirty="0"/>
              <a:t>N</a:t>
            </a:r>
            <a:r>
              <a:rPr lang="en-US" sz="1200" dirty="0" smtClean="0"/>
              <a:t>ot </a:t>
            </a:r>
            <a:r>
              <a:rPr lang="en-US" sz="1200" dirty="0"/>
              <a:t>knowing or not thinking about it</a:t>
            </a:r>
            <a:r>
              <a:rPr lang="en-US" sz="1200" dirty="0" smtClean="0"/>
              <a:t>.” </a:t>
            </a:r>
            <a:r>
              <a:rPr lang="en-US" sz="1200" i="1" dirty="0" smtClean="0"/>
              <a:t>– Homeowner </a:t>
            </a:r>
          </a:p>
          <a:p>
            <a:pPr marL="0" lvl="0" indent="0">
              <a:buNone/>
            </a:pPr>
            <a:r>
              <a:rPr lang="en-US" sz="1200" dirty="0" smtClean="0"/>
              <a:t> </a:t>
            </a:r>
            <a:endParaRPr lang="en-US" sz="1200" i="1" dirty="0" smtClean="0"/>
          </a:p>
          <a:p>
            <a:pPr marL="0" indent="0">
              <a:buNone/>
            </a:pPr>
            <a:r>
              <a:rPr lang="en-US" sz="1200" b="1" dirty="0" smtClean="0"/>
              <a:t>Not Aware It is Free </a:t>
            </a:r>
            <a:r>
              <a:rPr lang="en-US" sz="1200" b="1" dirty="0"/>
              <a:t>t</a:t>
            </a:r>
            <a:r>
              <a:rPr lang="en-US" sz="1200" b="1" dirty="0" smtClean="0"/>
              <a:t>o Call </a:t>
            </a:r>
            <a:endParaRPr lang="en-US" sz="1200" b="1" dirty="0"/>
          </a:p>
          <a:p>
            <a:pPr lvl="0"/>
            <a:r>
              <a:rPr lang="en-US" sz="1200" dirty="0"/>
              <a:t>“I never dreamed you could call someone and it would be free and they’d come out and do that</a:t>
            </a:r>
            <a:r>
              <a:rPr lang="en-US" sz="1200" dirty="0" smtClean="0"/>
              <a:t>.” </a:t>
            </a:r>
            <a:r>
              <a:rPr lang="en-US" sz="1200" i="1" dirty="0" smtClean="0"/>
              <a:t>– Homeowner  </a:t>
            </a:r>
          </a:p>
          <a:p>
            <a:pPr lvl="0"/>
            <a:r>
              <a:rPr lang="en-US" sz="1200" dirty="0" smtClean="0"/>
              <a:t>“They </a:t>
            </a:r>
            <a:r>
              <a:rPr lang="en-US" sz="1200" dirty="0"/>
              <a:t>may have a fee or charge a fee for doing that. It's the perception of a fee – I was confident of it having not talked to them directly</a:t>
            </a:r>
            <a:r>
              <a:rPr lang="en-US" sz="1200" dirty="0" smtClean="0"/>
              <a:t>.” </a:t>
            </a:r>
            <a:r>
              <a:rPr lang="en-US" sz="1200" i="1" dirty="0" smtClean="0"/>
              <a:t>– Homeowner </a:t>
            </a:r>
          </a:p>
          <a:p>
            <a:pPr lvl="0"/>
            <a:r>
              <a:rPr lang="en-US" sz="1200" dirty="0" smtClean="0"/>
              <a:t>“Not knowing it’s free.” </a:t>
            </a:r>
            <a:r>
              <a:rPr lang="en-US" sz="1200" i="1" dirty="0" smtClean="0"/>
              <a:t>– Homeowner </a:t>
            </a:r>
          </a:p>
          <a:p>
            <a:pPr lvl="0"/>
            <a:r>
              <a:rPr lang="en-US" sz="1200" dirty="0" smtClean="0"/>
              <a:t>“</a:t>
            </a:r>
            <a:r>
              <a:rPr lang="en-US" sz="1200" dirty="0"/>
              <a:t>Didn't know it was free</a:t>
            </a:r>
            <a:r>
              <a:rPr lang="en-US" sz="1200" dirty="0" smtClean="0"/>
              <a:t>.” </a:t>
            </a:r>
            <a:r>
              <a:rPr lang="en-US" sz="1200" i="1" dirty="0" smtClean="0"/>
              <a:t>– Excavator </a:t>
            </a:r>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60</a:t>
            </a:fld>
            <a:endParaRPr lang="en-US">
              <a:solidFill>
                <a:prstClr val="white"/>
              </a:solidFill>
            </a:endParaRPr>
          </a:p>
        </p:txBody>
      </p:sp>
      <p:grpSp>
        <p:nvGrpSpPr>
          <p:cNvPr id="26" name="Group 25"/>
          <p:cNvGrpSpPr/>
          <p:nvPr/>
        </p:nvGrpSpPr>
        <p:grpSpPr>
          <a:xfrm>
            <a:off x="6172200" y="4267200"/>
            <a:ext cx="209550" cy="76200"/>
            <a:chOff x="-1333500" y="3810000"/>
            <a:chExt cx="266700" cy="152400"/>
          </a:xfrm>
        </p:grpSpPr>
        <p:sp>
          <p:nvSpPr>
            <p:cNvPr id="21" name="Double Bracket 20"/>
            <p:cNvSpPr/>
            <p:nvPr/>
          </p:nvSpPr>
          <p:spPr>
            <a:xfrm>
              <a:off x="-1333500" y="3810000"/>
              <a:ext cx="266700" cy="152400"/>
            </a:xfrm>
            <a:prstGeom prst="bracketPair">
              <a:avLst/>
            </a:prstGeom>
            <a:noFill/>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white"/>
                </a:solidFill>
              </a:endParaRPr>
            </a:p>
          </p:txBody>
        </p:sp>
        <p:cxnSp>
          <p:nvCxnSpPr>
            <p:cNvPr id="23" name="Straight Connector 22"/>
            <p:cNvCxnSpPr/>
            <p:nvPr/>
          </p:nvCxnSpPr>
          <p:spPr>
            <a:xfrm>
              <a:off x="-1333500" y="3886200"/>
              <a:ext cx="2667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8153400" y="0"/>
            <a:ext cx="990600" cy="276999"/>
          </a:xfrm>
          <a:prstGeom prst="rect">
            <a:avLst/>
          </a:prstGeom>
          <a:noFill/>
        </p:spPr>
        <p:txBody>
          <a:bodyPr wrap="square" rtlCol="0">
            <a:spAutoFit/>
          </a:bodyPr>
          <a:lstStyle/>
          <a:p>
            <a:r>
              <a:rPr lang="en-US" sz="1200" dirty="0" smtClean="0">
                <a:solidFill>
                  <a:srgbClr val="FFC000"/>
                </a:solidFill>
              </a:rPr>
              <a:t>VERBATIM</a:t>
            </a:r>
            <a:endParaRPr lang="en-US" sz="1200" dirty="0">
              <a:solidFill>
                <a:srgbClr val="FFC000"/>
              </a:solidFill>
            </a:endParaRPr>
          </a:p>
        </p:txBody>
      </p:sp>
    </p:spTree>
    <p:extLst>
      <p:ext uri="{BB962C8B-B14F-4D97-AF65-F5344CB8AC3E}">
        <p14:creationId xmlns:p14="http://schemas.microsoft.com/office/powerpoint/2010/main" val="426739400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Barriers – “Don’t Plan to ‘Excavate’” </a:t>
            </a:r>
            <a:endParaRPr lang="en-US" sz="2400" dirty="0"/>
          </a:p>
        </p:txBody>
      </p:sp>
      <p:sp>
        <p:nvSpPr>
          <p:cNvPr id="3" name="Content Placeholder 2"/>
          <p:cNvSpPr>
            <a:spLocks noGrp="1"/>
          </p:cNvSpPr>
          <p:nvPr>
            <p:ph idx="1"/>
          </p:nvPr>
        </p:nvSpPr>
        <p:spPr>
          <a:xfrm>
            <a:off x="457200" y="1143000"/>
            <a:ext cx="8229600" cy="5486400"/>
          </a:xfrm>
        </p:spPr>
        <p:txBody>
          <a:bodyPr>
            <a:noAutofit/>
          </a:bodyPr>
          <a:lstStyle/>
          <a:p>
            <a:pPr marL="0" indent="0">
              <a:buNone/>
            </a:pPr>
            <a:r>
              <a:rPr lang="en-US" sz="1200" b="1" dirty="0" smtClean="0"/>
              <a:t>Perception </a:t>
            </a:r>
            <a:r>
              <a:rPr lang="en-US" sz="1200" b="1" dirty="0"/>
              <a:t>t</a:t>
            </a:r>
            <a:r>
              <a:rPr lang="en-US" sz="1200" b="1" dirty="0" smtClean="0"/>
              <a:t>he Job Does not Require Locates – Thinking Locates Are Only for “Big Jobs”</a:t>
            </a:r>
            <a:endParaRPr lang="en-US" sz="1200" b="1" dirty="0"/>
          </a:p>
          <a:p>
            <a:pPr lvl="0"/>
            <a:r>
              <a:rPr lang="en-US" sz="1200" dirty="0" smtClean="0"/>
              <a:t>“They’re not really digging</a:t>
            </a:r>
            <a:r>
              <a:rPr lang="en-US" sz="1200" dirty="0"/>
              <a:t>. </a:t>
            </a:r>
            <a:r>
              <a:rPr lang="en-US" sz="1200" dirty="0" smtClean="0"/>
              <a:t>Like we </a:t>
            </a:r>
            <a:r>
              <a:rPr lang="en-US" sz="1200" dirty="0"/>
              <a:t>were just peeling </a:t>
            </a:r>
            <a:r>
              <a:rPr lang="en-US" sz="1200" dirty="0" smtClean="0"/>
              <a:t>back concrete and drove </a:t>
            </a:r>
            <a:r>
              <a:rPr lang="en-US" sz="1200" dirty="0"/>
              <a:t>a stake in the </a:t>
            </a:r>
            <a:r>
              <a:rPr lang="en-US" sz="1200" dirty="0" smtClean="0"/>
              <a:t>ground.” </a:t>
            </a:r>
            <a:r>
              <a:rPr lang="en-US" sz="1200" i="1" dirty="0" smtClean="0"/>
              <a:t>– Excavator </a:t>
            </a:r>
          </a:p>
          <a:p>
            <a:r>
              <a:rPr lang="en-US" sz="1200" dirty="0" smtClean="0"/>
              <a:t>“If it’s </a:t>
            </a:r>
            <a:r>
              <a:rPr lang="en-US" sz="1200" dirty="0"/>
              <a:t>just a repair </a:t>
            </a:r>
            <a:r>
              <a:rPr lang="en-US" sz="1200" dirty="0" smtClean="0"/>
              <a:t>job without really digging, like just </a:t>
            </a:r>
            <a:r>
              <a:rPr lang="en-US" sz="1200" dirty="0"/>
              <a:t>replacing something that was already </a:t>
            </a:r>
            <a:r>
              <a:rPr lang="en-US" sz="1200" dirty="0" smtClean="0"/>
              <a:t>existing.” </a:t>
            </a:r>
            <a:r>
              <a:rPr lang="en-US" sz="1200" i="1" dirty="0" smtClean="0"/>
              <a:t>– Excavator</a:t>
            </a:r>
          </a:p>
          <a:p>
            <a:pPr lvl="0"/>
            <a:r>
              <a:rPr lang="en-US" sz="1200" dirty="0" smtClean="0"/>
              <a:t>“I can’t imagine anyone locating for an application like the one we had. It’s where we </a:t>
            </a:r>
            <a:r>
              <a:rPr lang="en-US" sz="1200" dirty="0"/>
              <a:t>weren’t probing </a:t>
            </a:r>
            <a:r>
              <a:rPr lang="en-US" sz="1200" dirty="0" smtClean="0"/>
              <a:t>deep. We were only going down 3-4 inches.” </a:t>
            </a:r>
            <a:r>
              <a:rPr lang="en-US" sz="1200" i="1" dirty="0" smtClean="0"/>
              <a:t>– Excavator </a:t>
            </a:r>
          </a:p>
          <a:p>
            <a:pPr lvl="0"/>
            <a:r>
              <a:rPr lang="en-US" sz="1200" dirty="0" smtClean="0"/>
              <a:t>“They don’t think it requires locating </a:t>
            </a:r>
            <a:r>
              <a:rPr lang="en-US" sz="1200" dirty="0"/>
              <a:t>as part of the </a:t>
            </a:r>
            <a:r>
              <a:rPr lang="en-US" sz="1200" dirty="0" smtClean="0"/>
              <a:t>project. Like us, they could be taking out an existing foundation.” </a:t>
            </a:r>
            <a:r>
              <a:rPr lang="en-US" sz="1200" i="1" dirty="0" smtClean="0"/>
              <a:t>– Excavator </a:t>
            </a:r>
            <a:endParaRPr lang="en-US" sz="1200" i="1" dirty="0"/>
          </a:p>
          <a:p>
            <a:r>
              <a:rPr lang="en-US" sz="1200" dirty="0" smtClean="0"/>
              <a:t>“</a:t>
            </a:r>
            <a:r>
              <a:rPr lang="en-US" sz="1200" dirty="0"/>
              <a:t>They're probably like me and didn't think about it like that - didn't think about calling beyond the obvious jobs. A lot of time people just don’t think about stuff like that. On big </a:t>
            </a:r>
            <a:r>
              <a:rPr lang="en-US" sz="1200" dirty="0" smtClean="0"/>
              <a:t>jobs, </a:t>
            </a:r>
            <a:r>
              <a:rPr lang="en-US" sz="1200" dirty="0"/>
              <a:t>I could see how it would be obvious like that. Not just big jobs, but little jobs too.” </a:t>
            </a:r>
            <a:r>
              <a:rPr lang="en-US" sz="1200" i="1" dirty="0"/>
              <a:t>– Homeowner</a:t>
            </a:r>
          </a:p>
          <a:p>
            <a:pPr lvl="0"/>
            <a:r>
              <a:rPr lang="en-US" sz="1200" dirty="0"/>
              <a:t>“I don’t know if someone would have a marking with a pool. A </a:t>
            </a:r>
            <a:r>
              <a:rPr lang="en-US" sz="1200" dirty="0" smtClean="0"/>
              <a:t>home owner </a:t>
            </a:r>
            <a:r>
              <a:rPr lang="en-US" sz="1200" dirty="0"/>
              <a:t>thing would be trees or fences. They would probably skip it. Not thinking. Not realizing.” </a:t>
            </a:r>
            <a:r>
              <a:rPr lang="en-US" sz="1200" i="1" dirty="0"/>
              <a:t>– Homeowner </a:t>
            </a:r>
          </a:p>
          <a:p>
            <a:pPr lvl="0"/>
            <a:r>
              <a:rPr lang="en-US" sz="1200" dirty="0"/>
              <a:t>“Not a lot of people put in their own water lines, but they might try to plant a large tree.” </a:t>
            </a:r>
            <a:r>
              <a:rPr lang="en-US" sz="1200" i="1" dirty="0"/>
              <a:t>– Homeowner  </a:t>
            </a:r>
          </a:p>
          <a:p>
            <a:pPr lvl="0"/>
            <a:r>
              <a:rPr lang="en-US" sz="1200" dirty="0"/>
              <a:t>“We just never – it never really crossed our minds. We were just putting back what was taken out.” </a:t>
            </a:r>
            <a:r>
              <a:rPr lang="en-US" sz="1200" i="1" dirty="0"/>
              <a:t>– Homeowner </a:t>
            </a:r>
          </a:p>
          <a:p>
            <a:pPr lvl="0"/>
            <a:r>
              <a:rPr lang="en-US" sz="1200" dirty="0"/>
              <a:t>“I don't </a:t>
            </a:r>
            <a:r>
              <a:rPr lang="en-US" sz="1200" dirty="0" smtClean="0"/>
              <a:t>know – </a:t>
            </a:r>
            <a:r>
              <a:rPr lang="en-US" sz="1200" dirty="0"/>
              <a:t>for me the hole was there and I was just cleaning it out.” </a:t>
            </a:r>
            <a:r>
              <a:rPr lang="en-US" sz="1200" i="1" dirty="0"/>
              <a:t>– Homeowner </a:t>
            </a:r>
          </a:p>
          <a:p>
            <a:pPr lvl="0"/>
            <a:r>
              <a:rPr lang="en-US" sz="1200" dirty="0"/>
              <a:t>“They didn't realize they needed to call – even if they're not really digging.” </a:t>
            </a:r>
            <a:r>
              <a:rPr lang="en-US" sz="1200" i="1" dirty="0"/>
              <a:t>– Homeowner </a:t>
            </a:r>
          </a:p>
          <a:p>
            <a:endParaRPr lang="en-US" sz="1200" i="1" dirty="0" smtClean="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61</a:t>
            </a:fld>
            <a:endParaRPr lang="en-US">
              <a:solidFill>
                <a:prstClr val="white"/>
              </a:solidFill>
            </a:endParaRPr>
          </a:p>
        </p:txBody>
      </p:sp>
      <p:grpSp>
        <p:nvGrpSpPr>
          <p:cNvPr id="26" name="Group 25"/>
          <p:cNvGrpSpPr/>
          <p:nvPr/>
        </p:nvGrpSpPr>
        <p:grpSpPr>
          <a:xfrm>
            <a:off x="6172200" y="4267200"/>
            <a:ext cx="209550" cy="76200"/>
            <a:chOff x="-1333500" y="3810000"/>
            <a:chExt cx="266700" cy="152400"/>
          </a:xfrm>
        </p:grpSpPr>
        <p:sp>
          <p:nvSpPr>
            <p:cNvPr id="21" name="Double Bracket 20"/>
            <p:cNvSpPr/>
            <p:nvPr/>
          </p:nvSpPr>
          <p:spPr>
            <a:xfrm>
              <a:off x="-1333500" y="3810000"/>
              <a:ext cx="266700" cy="152400"/>
            </a:xfrm>
            <a:prstGeom prst="bracketPair">
              <a:avLst/>
            </a:prstGeom>
            <a:noFill/>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white"/>
                </a:solidFill>
              </a:endParaRPr>
            </a:p>
          </p:txBody>
        </p:sp>
        <p:cxnSp>
          <p:nvCxnSpPr>
            <p:cNvPr id="23" name="Straight Connector 22"/>
            <p:cNvCxnSpPr/>
            <p:nvPr/>
          </p:nvCxnSpPr>
          <p:spPr>
            <a:xfrm>
              <a:off x="-1333500" y="3886200"/>
              <a:ext cx="2667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8153400" y="0"/>
            <a:ext cx="990600" cy="276999"/>
          </a:xfrm>
          <a:prstGeom prst="rect">
            <a:avLst/>
          </a:prstGeom>
          <a:noFill/>
        </p:spPr>
        <p:txBody>
          <a:bodyPr wrap="square" rtlCol="0">
            <a:spAutoFit/>
          </a:bodyPr>
          <a:lstStyle/>
          <a:p>
            <a:r>
              <a:rPr lang="en-US" sz="1200" dirty="0" smtClean="0">
                <a:solidFill>
                  <a:srgbClr val="FFC000"/>
                </a:solidFill>
              </a:rPr>
              <a:t>VERBATIM</a:t>
            </a:r>
            <a:endParaRPr lang="en-US" sz="1200" dirty="0">
              <a:solidFill>
                <a:srgbClr val="FFC000"/>
              </a:solidFill>
            </a:endParaRPr>
          </a:p>
        </p:txBody>
      </p:sp>
    </p:spTree>
    <p:extLst>
      <p:ext uri="{BB962C8B-B14F-4D97-AF65-F5344CB8AC3E}">
        <p14:creationId xmlns:p14="http://schemas.microsoft.com/office/powerpoint/2010/main" val="252914805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868362"/>
          </a:xfrm>
        </p:spPr>
        <p:txBody>
          <a:bodyPr>
            <a:normAutofit/>
          </a:bodyPr>
          <a:lstStyle/>
          <a:p>
            <a:r>
              <a:rPr lang="en-US" sz="2400" dirty="0" smtClean="0"/>
              <a:t>Barriers – “Think They Know”</a:t>
            </a:r>
            <a:endParaRPr lang="en-US" sz="2400" dirty="0"/>
          </a:p>
        </p:txBody>
      </p:sp>
      <p:sp>
        <p:nvSpPr>
          <p:cNvPr id="3" name="Content Placeholder 2"/>
          <p:cNvSpPr>
            <a:spLocks noGrp="1"/>
          </p:cNvSpPr>
          <p:nvPr>
            <p:ph idx="1"/>
          </p:nvPr>
        </p:nvSpPr>
        <p:spPr>
          <a:xfrm>
            <a:off x="457200" y="1143000"/>
            <a:ext cx="8305800" cy="5486400"/>
          </a:xfrm>
        </p:spPr>
        <p:txBody>
          <a:bodyPr>
            <a:noAutofit/>
          </a:bodyPr>
          <a:lstStyle/>
          <a:p>
            <a:pPr marL="0" indent="0">
              <a:buNone/>
            </a:pPr>
            <a:r>
              <a:rPr lang="en-US" sz="1200" b="1" dirty="0" smtClean="0"/>
              <a:t>Make Assumptions – Remember from a Prior Locate or Past Experience, Recognize the Location, or Analyze Visual Cues On the Job Site </a:t>
            </a:r>
          </a:p>
          <a:p>
            <a:r>
              <a:rPr lang="en-US" sz="1200" dirty="0" smtClean="0"/>
              <a:t>“They </a:t>
            </a:r>
            <a:r>
              <a:rPr lang="en-US" sz="1200" dirty="0"/>
              <a:t>might have already dug it out and then in a few months later they come back and they have to dig it out again. It’s one of those things, that they’ve already dug it out one time and so they remember there’s not </a:t>
            </a:r>
            <a:r>
              <a:rPr lang="en-US" sz="1200" dirty="0" smtClean="0"/>
              <a:t>a line </a:t>
            </a:r>
            <a:r>
              <a:rPr lang="en-US" sz="1200" dirty="0"/>
              <a:t>there when they dig it out again</a:t>
            </a:r>
            <a:r>
              <a:rPr lang="en-US" sz="1200" dirty="0" smtClean="0"/>
              <a:t>.” </a:t>
            </a:r>
            <a:r>
              <a:rPr lang="en-US" sz="1200" i="1" dirty="0" smtClean="0"/>
              <a:t>– Excavator </a:t>
            </a:r>
          </a:p>
          <a:p>
            <a:r>
              <a:rPr lang="en-US" sz="1200" dirty="0" smtClean="0"/>
              <a:t>“I </a:t>
            </a:r>
            <a:r>
              <a:rPr lang="en-US" sz="1200" dirty="0"/>
              <a:t>mean, I would say most excavators are digging on some private property where they think they know everything</a:t>
            </a:r>
            <a:r>
              <a:rPr lang="en-US" sz="1200" dirty="0" smtClean="0"/>
              <a:t>.” </a:t>
            </a:r>
            <a:r>
              <a:rPr lang="en-US" sz="1200" i="1" dirty="0" smtClean="0"/>
              <a:t>– Excavator  </a:t>
            </a:r>
          </a:p>
          <a:p>
            <a:r>
              <a:rPr lang="en-US" sz="1200" dirty="0" smtClean="0"/>
              <a:t>“It’s the </a:t>
            </a:r>
            <a:r>
              <a:rPr lang="en-US" sz="1200" dirty="0"/>
              <a:t>assumption that they know there is no utilities there. If someone owns a </a:t>
            </a:r>
            <a:r>
              <a:rPr lang="en-US" sz="1200" dirty="0" smtClean="0"/>
              <a:t>building, they think they know </a:t>
            </a:r>
            <a:r>
              <a:rPr lang="en-US" sz="1200" dirty="0"/>
              <a:t>where their utilities </a:t>
            </a:r>
            <a:r>
              <a:rPr lang="en-US" sz="1200" dirty="0" smtClean="0"/>
              <a:t>are.” </a:t>
            </a:r>
            <a:r>
              <a:rPr lang="en-US" sz="1200" i="1" dirty="0" smtClean="0"/>
              <a:t>– Excavator  </a:t>
            </a:r>
          </a:p>
          <a:p>
            <a:r>
              <a:rPr lang="en-US" sz="1200" dirty="0" smtClean="0"/>
              <a:t>“They </a:t>
            </a:r>
            <a:r>
              <a:rPr lang="en-US" sz="1200" dirty="0"/>
              <a:t>think they know where it is</a:t>
            </a:r>
            <a:r>
              <a:rPr lang="en-US" sz="1200" dirty="0" smtClean="0"/>
              <a:t>.“ </a:t>
            </a:r>
            <a:r>
              <a:rPr lang="en-US" sz="1200" i="1" dirty="0" smtClean="0"/>
              <a:t>– Excavator </a:t>
            </a:r>
          </a:p>
          <a:p>
            <a:r>
              <a:rPr lang="en-US" sz="1200" dirty="0" smtClean="0"/>
              <a:t>“They assume </a:t>
            </a:r>
            <a:r>
              <a:rPr lang="en-US" sz="1200" dirty="0"/>
              <a:t>they know from a past </a:t>
            </a:r>
            <a:r>
              <a:rPr lang="en-US" sz="1200" dirty="0" smtClean="0"/>
              <a:t>experience.” </a:t>
            </a:r>
            <a:r>
              <a:rPr lang="en-US" sz="1200" i="1" dirty="0" smtClean="0"/>
              <a:t>– Excavator </a:t>
            </a:r>
          </a:p>
          <a:p>
            <a:r>
              <a:rPr lang="en-US" sz="1200" dirty="0" smtClean="0"/>
              <a:t>“They’re in a remote area like a field and there are no signs of underground utilities.” </a:t>
            </a:r>
            <a:r>
              <a:rPr lang="en-US" sz="1200" i="1" dirty="0" smtClean="0"/>
              <a:t>– Homeowner </a:t>
            </a:r>
          </a:p>
          <a:p>
            <a:r>
              <a:rPr lang="en-US" sz="1200" dirty="0" smtClean="0"/>
              <a:t>“They </a:t>
            </a:r>
            <a:r>
              <a:rPr lang="en-US" sz="1200" dirty="0"/>
              <a:t>probably would be like me and think they know where the utilities are marked</a:t>
            </a:r>
            <a:r>
              <a:rPr lang="en-US" sz="1200" dirty="0" smtClean="0"/>
              <a:t>.” </a:t>
            </a:r>
            <a:r>
              <a:rPr lang="en-US" sz="1200" i="1" dirty="0" smtClean="0"/>
              <a:t>– Homeowner </a:t>
            </a:r>
          </a:p>
          <a:p>
            <a:r>
              <a:rPr lang="en-US" sz="1200" dirty="0" smtClean="0"/>
              <a:t>“</a:t>
            </a:r>
            <a:r>
              <a:rPr lang="en-US" sz="1200" dirty="0"/>
              <a:t>Where I was digging was close to the blacktop </a:t>
            </a:r>
            <a:r>
              <a:rPr lang="en-US" sz="1200" dirty="0" smtClean="0"/>
              <a:t>street,  but </a:t>
            </a:r>
            <a:r>
              <a:rPr lang="en-US" sz="1200" dirty="0"/>
              <a:t>the last thing I would have thought would be the line running down the middle of my driveway.” </a:t>
            </a:r>
            <a:r>
              <a:rPr lang="en-US" sz="1200" i="1" dirty="0"/>
              <a:t>– Homeowner </a:t>
            </a:r>
            <a:endParaRPr lang="en-US" sz="1200" i="1" dirty="0" smtClean="0"/>
          </a:p>
          <a:p>
            <a:r>
              <a:rPr lang="en-US" sz="1200" dirty="0" smtClean="0"/>
              <a:t>“</a:t>
            </a:r>
            <a:r>
              <a:rPr lang="en-US" sz="1200" dirty="0"/>
              <a:t>I had no idea that that gas line was there. I was just skimming the top and didn’t realize that I went too deep</a:t>
            </a:r>
            <a:r>
              <a:rPr lang="en-US" sz="1200" dirty="0" smtClean="0"/>
              <a:t>.” </a:t>
            </a:r>
            <a:r>
              <a:rPr lang="en-US" sz="1200" i="1" dirty="0" smtClean="0"/>
              <a:t>– Homeowner </a:t>
            </a:r>
          </a:p>
          <a:p>
            <a:r>
              <a:rPr lang="en-US" sz="1200" dirty="0" smtClean="0"/>
              <a:t>“</a:t>
            </a:r>
            <a:r>
              <a:rPr lang="en-US" sz="1200" dirty="0"/>
              <a:t>It's an honest mistake. It was for me. I thought I knew</a:t>
            </a:r>
            <a:r>
              <a:rPr lang="en-US" sz="1200" dirty="0" smtClean="0"/>
              <a:t>.” </a:t>
            </a:r>
            <a:r>
              <a:rPr lang="en-US" sz="1200" i="1" dirty="0" smtClean="0"/>
              <a:t>– Homeowner </a:t>
            </a:r>
          </a:p>
          <a:p>
            <a:pPr marL="0" indent="0">
              <a:buNone/>
            </a:pPr>
            <a:endParaRPr lang="en-US" sz="1200" b="1" dirty="0" smtClean="0"/>
          </a:p>
          <a:p>
            <a:pPr marL="0" indent="0">
              <a:buNone/>
            </a:pPr>
            <a:r>
              <a:rPr lang="en-US" sz="1200" b="1" dirty="0" smtClean="0"/>
              <a:t>Believe What They Hear – Trust Someone’s Word Who Seems Confident They Know Where Lines Are</a:t>
            </a:r>
          </a:p>
          <a:p>
            <a:r>
              <a:rPr lang="en-US" sz="1200" dirty="0"/>
              <a:t>“They trust the [property </a:t>
            </a:r>
            <a:r>
              <a:rPr lang="en-US" sz="1200" dirty="0" smtClean="0"/>
              <a:t>owner’s] </a:t>
            </a:r>
            <a:r>
              <a:rPr lang="en-US" sz="1200" dirty="0"/>
              <a:t>word.” </a:t>
            </a:r>
            <a:r>
              <a:rPr lang="en-US" sz="1200" i="1" dirty="0"/>
              <a:t>– </a:t>
            </a:r>
            <a:r>
              <a:rPr lang="en-US" sz="1200" i="1" dirty="0" smtClean="0"/>
              <a:t>Excavator</a:t>
            </a:r>
          </a:p>
          <a:p>
            <a:r>
              <a:rPr lang="en-US" sz="1200" dirty="0" smtClean="0"/>
              <a:t>“</a:t>
            </a:r>
            <a:r>
              <a:rPr lang="en-US" sz="1200" dirty="0"/>
              <a:t>If I were to play the role of a smaller excavator – I could be going to Joe Bob, the </a:t>
            </a:r>
            <a:r>
              <a:rPr lang="en-US" sz="1200" dirty="0" smtClean="0"/>
              <a:t>farmer. I'm </a:t>
            </a:r>
            <a:r>
              <a:rPr lang="en-US" sz="1200" dirty="0"/>
              <a:t>going on his </a:t>
            </a:r>
            <a:r>
              <a:rPr lang="en-US" sz="1200" dirty="0" smtClean="0"/>
              <a:t>property and if </a:t>
            </a:r>
            <a:r>
              <a:rPr lang="en-US" sz="1200" dirty="0"/>
              <a:t>he knows where it is, I don’t need to call because he knows, but he forgot where it was</a:t>
            </a:r>
            <a:r>
              <a:rPr lang="en-US" sz="1200" dirty="0" smtClean="0"/>
              <a:t>.” </a:t>
            </a:r>
            <a:r>
              <a:rPr lang="en-US" sz="1200" i="1" dirty="0" smtClean="0"/>
              <a:t>– Excavator </a:t>
            </a:r>
          </a:p>
          <a:p>
            <a:r>
              <a:rPr lang="en-US" sz="1200" dirty="0" smtClean="0"/>
              <a:t>“Someone tells them where the utilities are and they take their word for it.” </a:t>
            </a:r>
            <a:r>
              <a:rPr lang="en-US" sz="1200" i="1" dirty="0" smtClean="0"/>
              <a:t>– Homeowner  </a:t>
            </a:r>
            <a:endParaRPr lang="en-US" sz="1200" i="1" dirty="0"/>
          </a:p>
          <a:p>
            <a:pPr marL="0" lvl="0" indent="0">
              <a:buNone/>
            </a:pPr>
            <a:endParaRPr lang="en-US" sz="1200" i="1" dirty="0" smtClean="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62</a:t>
            </a:fld>
            <a:endParaRPr lang="en-US">
              <a:solidFill>
                <a:prstClr val="white"/>
              </a:solidFill>
            </a:endParaRPr>
          </a:p>
        </p:txBody>
      </p:sp>
      <p:grpSp>
        <p:nvGrpSpPr>
          <p:cNvPr id="26" name="Group 25"/>
          <p:cNvGrpSpPr/>
          <p:nvPr/>
        </p:nvGrpSpPr>
        <p:grpSpPr>
          <a:xfrm>
            <a:off x="6172200" y="4267200"/>
            <a:ext cx="209550" cy="76200"/>
            <a:chOff x="-1333500" y="3810000"/>
            <a:chExt cx="266700" cy="152400"/>
          </a:xfrm>
        </p:grpSpPr>
        <p:sp>
          <p:nvSpPr>
            <p:cNvPr id="21" name="Double Bracket 20"/>
            <p:cNvSpPr/>
            <p:nvPr/>
          </p:nvSpPr>
          <p:spPr>
            <a:xfrm>
              <a:off x="-1333500" y="3810000"/>
              <a:ext cx="266700" cy="152400"/>
            </a:xfrm>
            <a:prstGeom prst="bracketPair">
              <a:avLst/>
            </a:prstGeom>
            <a:noFill/>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white"/>
                </a:solidFill>
              </a:endParaRPr>
            </a:p>
          </p:txBody>
        </p:sp>
        <p:cxnSp>
          <p:nvCxnSpPr>
            <p:cNvPr id="23" name="Straight Connector 22"/>
            <p:cNvCxnSpPr/>
            <p:nvPr/>
          </p:nvCxnSpPr>
          <p:spPr>
            <a:xfrm>
              <a:off x="-1333500" y="3886200"/>
              <a:ext cx="2667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8153400" y="0"/>
            <a:ext cx="990600" cy="276999"/>
          </a:xfrm>
          <a:prstGeom prst="rect">
            <a:avLst/>
          </a:prstGeom>
          <a:noFill/>
        </p:spPr>
        <p:txBody>
          <a:bodyPr wrap="square" rtlCol="0">
            <a:spAutoFit/>
          </a:bodyPr>
          <a:lstStyle/>
          <a:p>
            <a:r>
              <a:rPr lang="en-US" sz="1200" dirty="0" smtClean="0">
                <a:solidFill>
                  <a:srgbClr val="FFC000"/>
                </a:solidFill>
              </a:rPr>
              <a:t>VERBATIM</a:t>
            </a:r>
            <a:endParaRPr lang="en-US" sz="1200" dirty="0">
              <a:solidFill>
                <a:srgbClr val="FFC000"/>
              </a:solidFill>
            </a:endParaRPr>
          </a:p>
        </p:txBody>
      </p:sp>
    </p:spTree>
    <p:extLst>
      <p:ext uri="{BB962C8B-B14F-4D97-AF65-F5344CB8AC3E}">
        <p14:creationId xmlns:p14="http://schemas.microsoft.com/office/powerpoint/2010/main" val="138589275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868362"/>
          </a:xfrm>
        </p:spPr>
        <p:txBody>
          <a:bodyPr>
            <a:normAutofit/>
          </a:bodyPr>
          <a:lstStyle/>
          <a:p>
            <a:r>
              <a:rPr lang="en-US" sz="2400" dirty="0" smtClean="0"/>
              <a:t>Barriers – “Carelessness” and “Inexperience”</a:t>
            </a:r>
            <a:endParaRPr lang="en-US" sz="2400" dirty="0"/>
          </a:p>
        </p:txBody>
      </p:sp>
      <p:sp>
        <p:nvSpPr>
          <p:cNvPr id="3" name="Content Placeholder 2"/>
          <p:cNvSpPr>
            <a:spLocks noGrp="1"/>
          </p:cNvSpPr>
          <p:nvPr>
            <p:ph idx="1"/>
          </p:nvPr>
        </p:nvSpPr>
        <p:spPr>
          <a:xfrm>
            <a:off x="457200" y="1143000"/>
            <a:ext cx="8229600" cy="5486400"/>
          </a:xfrm>
        </p:spPr>
        <p:txBody>
          <a:bodyPr>
            <a:noAutofit/>
          </a:bodyPr>
          <a:lstStyle/>
          <a:p>
            <a:pPr marL="0" indent="0">
              <a:buNone/>
            </a:pPr>
            <a:r>
              <a:rPr lang="en-US" sz="1200" b="1" dirty="0" smtClean="0"/>
              <a:t>Carelessness and Forgetfulness – Get Complacent, Negligent or Lazy and Overlook Locating </a:t>
            </a:r>
          </a:p>
          <a:p>
            <a:pPr lvl="0"/>
            <a:r>
              <a:rPr lang="en-US" sz="1200" dirty="0" smtClean="0"/>
              <a:t>“You just forget. When you're running 2-3 jobs per week and you locate a week ahead, you sometimes just forget. It's not that you don't want to do it. It's just that you've got so much to do on your plate and you think you did it, but then realize that it didn't get done.“ </a:t>
            </a:r>
            <a:r>
              <a:rPr lang="en-US" sz="1200" i="1" dirty="0" smtClean="0"/>
              <a:t>– Excavator </a:t>
            </a:r>
          </a:p>
          <a:p>
            <a:pPr lvl="0"/>
            <a:r>
              <a:rPr lang="en-US" sz="1200" dirty="0" smtClean="0"/>
              <a:t>“I </a:t>
            </a:r>
            <a:r>
              <a:rPr lang="en-US" sz="1200" dirty="0"/>
              <a:t>can see how things happen when people get complacent</a:t>
            </a:r>
            <a:r>
              <a:rPr lang="en-US" sz="1200" dirty="0" smtClean="0"/>
              <a:t>.” </a:t>
            </a:r>
            <a:r>
              <a:rPr lang="en-US" sz="1200" i="1" dirty="0" smtClean="0"/>
              <a:t>– Excavator  </a:t>
            </a:r>
          </a:p>
          <a:p>
            <a:pPr lvl="0"/>
            <a:r>
              <a:rPr lang="en-US" sz="1200" dirty="0" smtClean="0"/>
              <a:t>“They </a:t>
            </a:r>
            <a:r>
              <a:rPr lang="en-US" sz="1200" dirty="0"/>
              <a:t>are dumb, like I was</a:t>
            </a:r>
            <a:r>
              <a:rPr lang="en-US" sz="1200" dirty="0" smtClean="0"/>
              <a:t>.” </a:t>
            </a:r>
            <a:r>
              <a:rPr lang="en-US" sz="1200" i="1" dirty="0" smtClean="0"/>
              <a:t>– Excavator  </a:t>
            </a:r>
          </a:p>
          <a:p>
            <a:pPr lvl="0"/>
            <a:r>
              <a:rPr lang="en-US" sz="1200" dirty="0" smtClean="0"/>
              <a:t>“The </a:t>
            </a:r>
            <a:r>
              <a:rPr lang="en-US" sz="1200" dirty="0"/>
              <a:t>biggest factor is </a:t>
            </a:r>
            <a:r>
              <a:rPr lang="en-US" sz="1200" dirty="0" smtClean="0"/>
              <a:t>laziness.” </a:t>
            </a:r>
            <a:r>
              <a:rPr lang="en-US" sz="1200" i="1" dirty="0" smtClean="0"/>
              <a:t>– Excavator  </a:t>
            </a:r>
          </a:p>
          <a:p>
            <a:pPr lvl="0"/>
            <a:r>
              <a:rPr lang="en-US" sz="1200" dirty="0" smtClean="0"/>
              <a:t>“Other </a:t>
            </a:r>
            <a:r>
              <a:rPr lang="en-US" sz="1200" dirty="0"/>
              <a:t>excavators are being lazy. They haven’t done a significant damage to make them realize the importance of calling – especially gas or high pressure mains</a:t>
            </a:r>
            <a:r>
              <a:rPr lang="en-US" sz="1200" dirty="0" smtClean="0"/>
              <a:t>.” </a:t>
            </a:r>
            <a:r>
              <a:rPr lang="en-US" sz="1200" i="1" dirty="0" smtClean="0"/>
              <a:t>– Excavator  </a:t>
            </a:r>
          </a:p>
          <a:p>
            <a:r>
              <a:rPr lang="en-US" sz="1200" dirty="0"/>
              <a:t>“I guess sheer negligence.” </a:t>
            </a:r>
            <a:r>
              <a:rPr lang="en-US" sz="1200" i="1" dirty="0"/>
              <a:t>– Excavator </a:t>
            </a:r>
            <a:endParaRPr lang="en-US" sz="1200" i="1" dirty="0" smtClean="0"/>
          </a:p>
          <a:p>
            <a:r>
              <a:rPr lang="en-US" sz="1200" dirty="0" smtClean="0"/>
              <a:t>“</a:t>
            </a:r>
            <a:r>
              <a:rPr lang="en-US" sz="1200" dirty="0"/>
              <a:t>It was stupidity on my part. I should have called. I imagine it's the same for </a:t>
            </a:r>
            <a:r>
              <a:rPr lang="en-US" sz="1200" dirty="0" smtClean="0"/>
              <a:t>others too.” </a:t>
            </a:r>
            <a:r>
              <a:rPr lang="en-US" sz="1200" i="1" dirty="0" smtClean="0"/>
              <a:t>– Homeowner </a:t>
            </a:r>
          </a:p>
          <a:p>
            <a:r>
              <a:rPr lang="en-US" sz="1200" dirty="0" smtClean="0"/>
              <a:t>“</a:t>
            </a:r>
            <a:r>
              <a:rPr lang="en-US" sz="1200" dirty="0"/>
              <a:t>Probably laziness or apathy would be it. Not planning ahead</a:t>
            </a:r>
            <a:r>
              <a:rPr lang="en-US" sz="1200" dirty="0" smtClean="0"/>
              <a:t>.” </a:t>
            </a:r>
            <a:r>
              <a:rPr lang="en-US" sz="1200" i="1" dirty="0" smtClean="0"/>
              <a:t>– Homeowner </a:t>
            </a:r>
          </a:p>
          <a:p>
            <a:r>
              <a:rPr lang="en-US" sz="1200" dirty="0" smtClean="0"/>
              <a:t>“</a:t>
            </a:r>
            <a:r>
              <a:rPr lang="en-US" sz="1200" dirty="0"/>
              <a:t>For us, it didn’t dawn on us. I </a:t>
            </a:r>
            <a:r>
              <a:rPr lang="en-US" sz="1200" dirty="0" smtClean="0"/>
              <a:t>guess </a:t>
            </a:r>
            <a:r>
              <a:rPr lang="en-US" sz="1200" dirty="0"/>
              <a:t>you could say it was neglect</a:t>
            </a:r>
            <a:r>
              <a:rPr lang="en-US" sz="1200" dirty="0" smtClean="0"/>
              <a:t>.” </a:t>
            </a:r>
            <a:r>
              <a:rPr lang="en-US" sz="1200" i="1" dirty="0" smtClean="0"/>
              <a:t>– Homeowner </a:t>
            </a:r>
          </a:p>
          <a:p>
            <a:pPr lvl="0"/>
            <a:endParaRPr lang="en-US" sz="1200" i="1" dirty="0" smtClean="0"/>
          </a:p>
          <a:p>
            <a:pPr marL="0" indent="0">
              <a:buNone/>
            </a:pPr>
            <a:r>
              <a:rPr lang="en-US" sz="1200" b="1" dirty="0" smtClean="0"/>
              <a:t>Lack of Experience –Are New to Excavating, Young or Haven’t Faced Any Serious Issues Yet</a:t>
            </a:r>
            <a:endParaRPr lang="en-US" sz="1200" b="1" dirty="0"/>
          </a:p>
          <a:p>
            <a:pPr lvl="0"/>
            <a:r>
              <a:rPr lang="en-US" sz="1200" dirty="0"/>
              <a:t>“People just don’t want to call – </a:t>
            </a:r>
            <a:r>
              <a:rPr lang="en-US" sz="1200" dirty="0" smtClean="0"/>
              <a:t>they just </a:t>
            </a:r>
            <a:r>
              <a:rPr lang="en-US" sz="1200" dirty="0"/>
              <a:t>don’t think they need </a:t>
            </a:r>
            <a:r>
              <a:rPr lang="en-US" sz="1200" dirty="0" smtClean="0"/>
              <a:t>to. They </a:t>
            </a:r>
            <a:r>
              <a:rPr lang="en-US" sz="1200" dirty="0"/>
              <a:t>have that mindset that they are invincible I guess</a:t>
            </a:r>
            <a:r>
              <a:rPr lang="en-US" sz="1200" dirty="0" smtClean="0"/>
              <a:t>.” </a:t>
            </a:r>
            <a:r>
              <a:rPr lang="en-US" sz="1200" i="1" dirty="0" smtClean="0"/>
              <a:t>– Excavator  </a:t>
            </a:r>
          </a:p>
          <a:p>
            <a:pPr lvl="0"/>
            <a:r>
              <a:rPr lang="en-US" sz="1200" dirty="0" smtClean="0"/>
              <a:t>“</a:t>
            </a:r>
            <a:r>
              <a:rPr lang="en-US" sz="1200" dirty="0"/>
              <a:t>A</a:t>
            </a:r>
            <a:r>
              <a:rPr lang="en-US" sz="1200" dirty="0" smtClean="0"/>
              <a:t> </a:t>
            </a:r>
            <a:r>
              <a:rPr lang="en-US" sz="1200" dirty="0"/>
              <a:t>contractor who is newer or younger or hasn’t been in business a long </a:t>
            </a:r>
            <a:r>
              <a:rPr lang="en-US" sz="1200" dirty="0" smtClean="0"/>
              <a:t>time </a:t>
            </a:r>
            <a:r>
              <a:rPr lang="en-US" sz="1200" dirty="0"/>
              <a:t>just doesn’t know that there are easements </a:t>
            </a:r>
            <a:r>
              <a:rPr lang="en-US" sz="1200" dirty="0" smtClean="0"/>
              <a:t>there, </a:t>
            </a:r>
            <a:r>
              <a:rPr lang="en-US" sz="1200" dirty="0"/>
              <a:t>here or everywhere. They might not know if they are digging by an easement or the back of the property line that an utility is there. Really just a lack of experience</a:t>
            </a:r>
            <a:r>
              <a:rPr lang="en-US" sz="1200" dirty="0" smtClean="0"/>
              <a:t>.” </a:t>
            </a:r>
            <a:r>
              <a:rPr lang="en-US" sz="1200" i="1" dirty="0" smtClean="0"/>
              <a:t>– Excavator </a:t>
            </a:r>
          </a:p>
          <a:p>
            <a:pPr lvl="0"/>
            <a:r>
              <a:rPr lang="en-US" sz="1200" dirty="0" smtClean="0"/>
              <a:t>“</a:t>
            </a:r>
            <a:r>
              <a:rPr lang="en-US" sz="1200" dirty="0"/>
              <a:t>Some people don’t realize they need to do it. Most I think do know though</a:t>
            </a:r>
            <a:r>
              <a:rPr lang="en-US" sz="1200" dirty="0" smtClean="0"/>
              <a:t>.” </a:t>
            </a:r>
            <a:r>
              <a:rPr lang="en-US" sz="1200" i="1" dirty="0" smtClean="0"/>
              <a:t>– Excavator </a:t>
            </a:r>
          </a:p>
          <a:p>
            <a:r>
              <a:rPr lang="en-US" sz="1200" dirty="0"/>
              <a:t>“I was just out there doing it and I made a mistake. I never knew it was plastic. I assumed it was metal.” </a:t>
            </a:r>
            <a:r>
              <a:rPr lang="en-US" sz="1200" i="1" dirty="0"/>
              <a:t>– Homeowner  </a:t>
            </a:r>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63</a:t>
            </a:fld>
            <a:endParaRPr lang="en-US">
              <a:solidFill>
                <a:prstClr val="white"/>
              </a:solidFill>
            </a:endParaRPr>
          </a:p>
        </p:txBody>
      </p:sp>
      <p:sp>
        <p:nvSpPr>
          <p:cNvPr id="5" name="TextBox 4"/>
          <p:cNvSpPr txBox="1"/>
          <p:nvPr/>
        </p:nvSpPr>
        <p:spPr>
          <a:xfrm>
            <a:off x="8153400" y="0"/>
            <a:ext cx="990600" cy="276999"/>
          </a:xfrm>
          <a:prstGeom prst="rect">
            <a:avLst/>
          </a:prstGeom>
          <a:noFill/>
        </p:spPr>
        <p:txBody>
          <a:bodyPr wrap="square" rtlCol="0">
            <a:spAutoFit/>
          </a:bodyPr>
          <a:lstStyle/>
          <a:p>
            <a:r>
              <a:rPr lang="en-US" sz="1200" dirty="0" smtClean="0">
                <a:solidFill>
                  <a:srgbClr val="FFC000"/>
                </a:solidFill>
              </a:rPr>
              <a:t>VERBATIM</a:t>
            </a:r>
            <a:endParaRPr lang="en-US" sz="1200" dirty="0">
              <a:solidFill>
                <a:srgbClr val="FFC000"/>
              </a:solidFill>
            </a:endParaRPr>
          </a:p>
        </p:txBody>
      </p:sp>
    </p:spTree>
    <p:extLst>
      <p:ext uri="{BB962C8B-B14F-4D97-AF65-F5344CB8AC3E}">
        <p14:creationId xmlns:p14="http://schemas.microsoft.com/office/powerpoint/2010/main" val="296862419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Barriers – “Working Under The Radar” (Excavators)</a:t>
            </a:r>
            <a:endParaRPr lang="en-US" sz="2400" dirty="0"/>
          </a:p>
        </p:txBody>
      </p:sp>
      <p:sp>
        <p:nvSpPr>
          <p:cNvPr id="3" name="Content Placeholder 2"/>
          <p:cNvSpPr>
            <a:spLocks noGrp="1"/>
          </p:cNvSpPr>
          <p:nvPr>
            <p:ph idx="1"/>
          </p:nvPr>
        </p:nvSpPr>
        <p:spPr>
          <a:xfrm>
            <a:off x="457200" y="1143000"/>
            <a:ext cx="8229600" cy="5486400"/>
          </a:xfrm>
        </p:spPr>
        <p:txBody>
          <a:bodyPr>
            <a:noAutofit/>
          </a:bodyPr>
          <a:lstStyle/>
          <a:p>
            <a:pPr marL="0" indent="0">
              <a:buNone/>
            </a:pPr>
            <a:r>
              <a:rPr lang="en-US" sz="1200" b="1" dirty="0" smtClean="0"/>
              <a:t>Trying to Hide Something – Know They Should Call, But Are Trying to Keep the Job Off the Record</a:t>
            </a:r>
            <a:endParaRPr lang="en-US" sz="1200" b="1" dirty="0"/>
          </a:p>
          <a:p>
            <a:pPr lvl="0"/>
            <a:r>
              <a:rPr lang="en-US" sz="1200" dirty="0"/>
              <a:t>“They may just be worried about a problem they might have on their property. They’ve got a problem that they don’t want the county or city to know. They don’t want people to know there’s something wrong on their property. Want to avoid needing a professional repair. They are doing it under the table and don't want it on the record</a:t>
            </a:r>
            <a:r>
              <a:rPr lang="en-US" sz="1200" dirty="0" smtClean="0"/>
              <a:t>.” </a:t>
            </a:r>
            <a:r>
              <a:rPr lang="en-US" sz="1200" i="1" dirty="0" smtClean="0"/>
              <a:t>– Excavator </a:t>
            </a:r>
          </a:p>
          <a:p>
            <a:r>
              <a:rPr lang="en-US" sz="1200" dirty="0" smtClean="0"/>
              <a:t>“They </a:t>
            </a:r>
            <a:r>
              <a:rPr lang="en-US" sz="1200" dirty="0"/>
              <a:t>don’t want to get a </a:t>
            </a:r>
            <a:r>
              <a:rPr lang="en-US" sz="1200" dirty="0" smtClean="0"/>
              <a:t>permit. They </a:t>
            </a:r>
            <a:r>
              <a:rPr lang="en-US" sz="1200" dirty="0"/>
              <a:t>wouldn’t want to get a permit </a:t>
            </a:r>
            <a:r>
              <a:rPr lang="en-US" sz="1200" dirty="0" smtClean="0"/>
              <a:t>because they </a:t>
            </a:r>
            <a:r>
              <a:rPr lang="en-US" sz="1200" dirty="0"/>
              <a:t>would want to hide it from the city. I hear people digging without a permit – if they have to call 811 then it’s on the radar – they don’t want it on the radar. I would assume private property</a:t>
            </a:r>
            <a:r>
              <a:rPr lang="en-US" sz="1200" dirty="0" smtClean="0"/>
              <a:t>.” </a:t>
            </a:r>
            <a:r>
              <a:rPr lang="en-US" sz="1200" i="1" dirty="0" smtClean="0"/>
              <a:t>– Excavator </a:t>
            </a:r>
            <a:endParaRPr lang="en-US" sz="1200" i="1" dirty="0"/>
          </a:p>
          <a:p>
            <a:pPr lvl="0"/>
            <a:endParaRPr lang="en-US" sz="1200" i="1" dirty="0" smtClean="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64</a:t>
            </a:fld>
            <a:endParaRPr lang="en-US">
              <a:solidFill>
                <a:prstClr val="white"/>
              </a:solidFill>
            </a:endParaRPr>
          </a:p>
        </p:txBody>
      </p:sp>
      <p:grpSp>
        <p:nvGrpSpPr>
          <p:cNvPr id="26" name="Group 25"/>
          <p:cNvGrpSpPr/>
          <p:nvPr/>
        </p:nvGrpSpPr>
        <p:grpSpPr>
          <a:xfrm>
            <a:off x="6172200" y="4267200"/>
            <a:ext cx="209550" cy="76200"/>
            <a:chOff x="-1333500" y="3810000"/>
            <a:chExt cx="266700" cy="152400"/>
          </a:xfrm>
        </p:grpSpPr>
        <p:sp>
          <p:nvSpPr>
            <p:cNvPr id="21" name="Double Bracket 20"/>
            <p:cNvSpPr/>
            <p:nvPr/>
          </p:nvSpPr>
          <p:spPr>
            <a:xfrm>
              <a:off x="-1333500" y="3810000"/>
              <a:ext cx="266700" cy="152400"/>
            </a:xfrm>
            <a:prstGeom prst="bracketPair">
              <a:avLst/>
            </a:prstGeom>
            <a:noFill/>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white"/>
                </a:solidFill>
              </a:endParaRPr>
            </a:p>
          </p:txBody>
        </p:sp>
        <p:cxnSp>
          <p:nvCxnSpPr>
            <p:cNvPr id="23" name="Straight Connector 22"/>
            <p:cNvCxnSpPr/>
            <p:nvPr/>
          </p:nvCxnSpPr>
          <p:spPr>
            <a:xfrm>
              <a:off x="-1333500" y="3886200"/>
              <a:ext cx="2667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8153400" y="0"/>
            <a:ext cx="990600" cy="276999"/>
          </a:xfrm>
          <a:prstGeom prst="rect">
            <a:avLst/>
          </a:prstGeom>
          <a:noFill/>
        </p:spPr>
        <p:txBody>
          <a:bodyPr wrap="square" rtlCol="0">
            <a:spAutoFit/>
          </a:bodyPr>
          <a:lstStyle/>
          <a:p>
            <a:r>
              <a:rPr lang="en-US" sz="1200" dirty="0" smtClean="0">
                <a:solidFill>
                  <a:srgbClr val="FFC000"/>
                </a:solidFill>
              </a:rPr>
              <a:t>VERBATIM</a:t>
            </a:r>
            <a:endParaRPr lang="en-US" sz="1200" dirty="0">
              <a:solidFill>
                <a:srgbClr val="FFC000"/>
              </a:solidFill>
            </a:endParaRPr>
          </a:p>
        </p:txBody>
      </p:sp>
    </p:spTree>
    <p:extLst>
      <p:ext uri="{BB962C8B-B14F-4D97-AF65-F5344CB8AC3E}">
        <p14:creationId xmlns:p14="http://schemas.microsoft.com/office/powerpoint/2010/main" val="69083775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722313" y="2906713"/>
            <a:ext cx="7772400" cy="2884487"/>
          </a:xfrm>
        </p:spPr>
        <p:txBody>
          <a:bodyPr>
            <a:normAutofit/>
          </a:bodyPr>
          <a:lstStyle/>
          <a:p>
            <a:r>
              <a:rPr lang="en-US" dirty="0" smtClean="0"/>
              <a:t>Satisfaction with 811</a:t>
            </a:r>
          </a:p>
          <a:p>
            <a:endParaRPr lang="en-US" dirty="0"/>
          </a:p>
          <a:p>
            <a:r>
              <a:rPr lang="en-US" sz="1400" dirty="0"/>
              <a:t>“On a scale from 1 to 5, where 1 means </a:t>
            </a:r>
            <a:r>
              <a:rPr lang="en-US" sz="1400" dirty="0" smtClean="0"/>
              <a:t>“very dissatisfied” </a:t>
            </a:r>
            <a:r>
              <a:rPr lang="en-US" sz="1400" dirty="0"/>
              <a:t>and 5 </a:t>
            </a:r>
            <a:r>
              <a:rPr lang="en-US" sz="1400" dirty="0" smtClean="0"/>
              <a:t>means, “very satisfied”, </a:t>
            </a:r>
            <a:r>
              <a:rPr lang="en-US" sz="1400" dirty="0"/>
              <a:t>how would you rate </a:t>
            </a:r>
            <a:r>
              <a:rPr lang="en-US" sz="1400" dirty="0" smtClean="0"/>
              <a:t>your overall experience requesting a locate through 811? For what reason?”</a:t>
            </a:r>
            <a:endParaRPr lang="en-US" sz="1400" dirty="0"/>
          </a:p>
        </p:txBody>
      </p:sp>
      <p:sp>
        <p:nvSpPr>
          <p:cNvPr id="7" name="Slide Number Placeholder 6"/>
          <p:cNvSpPr>
            <a:spLocks noGrp="1"/>
          </p:cNvSpPr>
          <p:nvPr>
            <p:ph type="sldNum" sz="quarter" idx="4294967295"/>
          </p:nvPr>
        </p:nvSpPr>
        <p:spPr>
          <a:xfrm>
            <a:off x="0" y="6524625"/>
            <a:ext cx="457200" cy="304800"/>
          </a:xfrm>
        </p:spPr>
        <p:txBody>
          <a:bodyPr/>
          <a:lstStyle/>
          <a:p>
            <a:fld id="{D642C4DC-0AC9-4B82-AE81-EBA400E5AF44}" type="slidenum">
              <a:rPr lang="en-US" smtClean="0">
                <a:solidFill>
                  <a:prstClr val="white"/>
                </a:solidFill>
              </a:rPr>
              <a:pPr/>
              <a:t>65</a:t>
            </a:fld>
            <a:endParaRPr lang="en-US">
              <a:solidFill>
                <a:prstClr val="white"/>
              </a:solidFill>
            </a:endParaRPr>
          </a:p>
        </p:txBody>
      </p:sp>
    </p:spTree>
    <p:extLst>
      <p:ext uri="{BB962C8B-B14F-4D97-AF65-F5344CB8AC3E}">
        <p14:creationId xmlns:p14="http://schemas.microsoft.com/office/powerpoint/2010/main" val="32751076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Reasons for Satisfaction with 811</a:t>
            </a:r>
            <a:r>
              <a:rPr lang="en-US" sz="2400" dirty="0" smtClean="0">
                <a:solidFill>
                  <a:schemeClr val="tx1"/>
                </a:solidFill>
              </a:rPr>
              <a:t> </a:t>
            </a:r>
            <a:r>
              <a:rPr lang="en-US" sz="2400" dirty="0" smtClean="0"/>
              <a:t>– Excavators</a:t>
            </a:r>
            <a:endParaRPr lang="en-US" sz="2400" dirty="0"/>
          </a:p>
        </p:txBody>
      </p:sp>
      <p:sp>
        <p:nvSpPr>
          <p:cNvPr id="3" name="Content Placeholder 2"/>
          <p:cNvSpPr>
            <a:spLocks noGrp="1"/>
          </p:cNvSpPr>
          <p:nvPr>
            <p:ph idx="1"/>
          </p:nvPr>
        </p:nvSpPr>
        <p:spPr>
          <a:xfrm>
            <a:off x="457200" y="1066800"/>
            <a:ext cx="8458200" cy="5334000"/>
          </a:xfrm>
        </p:spPr>
        <p:txBody>
          <a:bodyPr>
            <a:noAutofit/>
          </a:bodyPr>
          <a:lstStyle/>
          <a:p>
            <a:pPr marL="0" indent="0">
              <a:buNone/>
            </a:pPr>
            <a:r>
              <a:rPr lang="en-US" sz="1100" b="1" dirty="0"/>
              <a:t>Rating and Rationale (Rating on a scale from 1 to 5; 1 = </a:t>
            </a:r>
            <a:r>
              <a:rPr lang="en-US" sz="1100" b="1" dirty="0" smtClean="0"/>
              <a:t>“very dissatisfied” and </a:t>
            </a:r>
            <a:r>
              <a:rPr lang="en-US" sz="1100" b="1" dirty="0"/>
              <a:t>5 = </a:t>
            </a:r>
            <a:r>
              <a:rPr lang="en-US" sz="1100" b="1" dirty="0" smtClean="0"/>
              <a:t>“very satisfied”)</a:t>
            </a:r>
            <a:endParaRPr lang="en-US" sz="1100" b="1" dirty="0"/>
          </a:p>
          <a:p>
            <a:r>
              <a:rPr lang="en-US" sz="1100" dirty="0" smtClean="0"/>
              <a:t>(5) “They are top rated. They do their job.”</a:t>
            </a:r>
          </a:p>
          <a:p>
            <a:r>
              <a:rPr lang="en-US" sz="1100" dirty="0" smtClean="0"/>
              <a:t>(5) “It takes 15 minutes or less. They usually are pretty good about getting instructions about the excavation in the computer. So he knows where to locate. It’s pretty straightforward. No problem. Timeframe wise is fine. It's rare that they’ve located the wrong area. I’ve had it happen, they located in the wrong area,  but it’s my fault or my contractor because I haven’t white lined it first. I would say they do a good job."</a:t>
            </a:r>
          </a:p>
          <a:p>
            <a:r>
              <a:rPr lang="en-US" sz="1100" dirty="0" smtClean="0"/>
              <a:t>(</a:t>
            </a:r>
            <a:r>
              <a:rPr lang="en-US" sz="1100" dirty="0"/>
              <a:t>5) </a:t>
            </a:r>
            <a:r>
              <a:rPr lang="en-US" sz="1100" dirty="0" smtClean="0"/>
              <a:t>“I'm </a:t>
            </a:r>
            <a:r>
              <a:rPr lang="en-US" sz="1100" dirty="0"/>
              <a:t>not condemning any of them. Any time you’re trying to locate in the ground they're never going to be 100%; I totally understand that. As far as doing their job, it’s not anything against them. Sometimes they miss it, though."</a:t>
            </a:r>
          </a:p>
          <a:p>
            <a:r>
              <a:rPr lang="en-US" sz="1100" dirty="0"/>
              <a:t>(5) </a:t>
            </a:r>
            <a:r>
              <a:rPr lang="en-US" sz="1100" dirty="0" smtClean="0"/>
              <a:t>“Most </a:t>
            </a:r>
            <a:r>
              <a:rPr lang="en-US" sz="1100" dirty="0"/>
              <a:t>of the time – USIC is pretty darn fast and most of the time done within 24 hours. They've got it down</a:t>
            </a:r>
            <a:r>
              <a:rPr lang="en-US" sz="1100" dirty="0" smtClean="0"/>
              <a:t>.”</a:t>
            </a:r>
            <a:endParaRPr lang="en-US" sz="1100" dirty="0"/>
          </a:p>
          <a:p>
            <a:r>
              <a:rPr lang="en-US" sz="1100" dirty="0"/>
              <a:t>(4) </a:t>
            </a:r>
            <a:r>
              <a:rPr lang="en-US" sz="1100" dirty="0" smtClean="0"/>
              <a:t>“Their </a:t>
            </a:r>
            <a:r>
              <a:rPr lang="en-US" sz="1100" dirty="0"/>
              <a:t>service is good I guess. Only called one time though</a:t>
            </a:r>
            <a:r>
              <a:rPr lang="en-US" sz="1100" dirty="0" smtClean="0"/>
              <a:t>.”</a:t>
            </a:r>
            <a:endParaRPr lang="en-US" sz="1100" dirty="0"/>
          </a:p>
          <a:p>
            <a:r>
              <a:rPr lang="en-US" sz="1100" dirty="0" smtClean="0"/>
              <a:t>(</a:t>
            </a:r>
            <a:r>
              <a:rPr lang="en-US" sz="1100" dirty="0"/>
              <a:t>4) </a:t>
            </a:r>
            <a:r>
              <a:rPr lang="en-US" sz="1100" dirty="0" smtClean="0"/>
              <a:t>“They </a:t>
            </a:r>
            <a:r>
              <a:rPr lang="en-US" sz="1100" dirty="0"/>
              <a:t>seem to be accurate. Speed and accuracy are what matter. Normally, when it’s inaccurate it’s a water line and those are marked by the water companies themselves. In rural areas, some water companies aren’t quite up to speed – they ballpark. Then it requires a lot of hand digging</a:t>
            </a:r>
            <a:r>
              <a:rPr lang="en-US" sz="1100" dirty="0" smtClean="0"/>
              <a:t>."</a:t>
            </a:r>
            <a:endParaRPr lang="en-US" sz="1100" dirty="0"/>
          </a:p>
          <a:p>
            <a:r>
              <a:rPr lang="en-US" sz="1100" dirty="0"/>
              <a:t>(Rating 4) </a:t>
            </a:r>
            <a:r>
              <a:rPr lang="en-US" sz="1100" dirty="0" smtClean="0"/>
              <a:t>“They're </a:t>
            </a:r>
            <a:r>
              <a:rPr lang="en-US" sz="1100" dirty="0"/>
              <a:t>good enough. They get the job done. Usually within 1-2 business days</a:t>
            </a:r>
            <a:r>
              <a:rPr lang="en-US" sz="1100" dirty="0" smtClean="0"/>
              <a:t>.”</a:t>
            </a:r>
            <a:endParaRPr lang="en-US" sz="1100" dirty="0"/>
          </a:p>
          <a:p>
            <a:r>
              <a:rPr lang="en-US" sz="1100" dirty="0"/>
              <a:t>(4) </a:t>
            </a:r>
            <a:r>
              <a:rPr lang="en-US" sz="1100" dirty="0" smtClean="0"/>
              <a:t>“They're </a:t>
            </a:r>
            <a:r>
              <a:rPr lang="en-US" sz="1100" dirty="0"/>
              <a:t>overwhelmed - those USIC guys. They need more help. We're out there when it's dark and we'll see them trying to locate even if they've been there since morning. They’ll stretch coming out 2-3 days. They don’t take into account old lines. We’ve had to mark stuff that we knew wasn’t right because we’d worked at that site years before and so they have an old line and they missed it. So we don’t dig it and say it’s not here. We have the cell phone number for the USIC guy. They </a:t>
            </a:r>
            <a:r>
              <a:rPr lang="en-US" sz="1100" dirty="0" smtClean="0"/>
              <a:t>try, </a:t>
            </a:r>
            <a:r>
              <a:rPr lang="en-US" sz="1100" dirty="0"/>
              <a:t>but they’re just overwhelmed. I feel sorry for the guy. The one that normally works the service</a:t>
            </a:r>
            <a:r>
              <a:rPr lang="en-US" sz="1100" dirty="0" smtClean="0"/>
              <a:t>.”</a:t>
            </a:r>
            <a:endParaRPr lang="en-US" sz="1100" dirty="0"/>
          </a:p>
          <a:p>
            <a:r>
              <a:rPr lang="en-US" sz="1100" dirty="0"/>
              <a:t>(4) </a:t>
            </a:r>
            <a:r>
              <a:rPr lang="en-US" sz="1100" dirty="0" smtClean="0"/>
              <a:t>“The </a:t>
            </a:r>
            <a:r>
              <a:rPr lang="en-US" sz="1100" dirty="0"/>
              <a:t>issue I have with that is I can’t do multiple.  I guess maybe </a:t>
            </a:r>
            <a:r>
              <a:rPr lang="en-US" sz="1100" dirty="0" smtClean="0"/>
              <a:t>I'm </a:t>
            </a:r>
            <a:r>
              <a:rPr lang="en-US" sz="1100" dirty="0"/>
              <a:t>not signed up properly. We almost always have – every day - 15-20 jobs; I don’t personally call a lot of them in. Most my guys in the field do though. I think most of the time it’s understanding what is being conveyed to them. Sometimes I question how they’re mapping it – most of the time when they map an area I can understand it looks like they’re in the right area</a:t>
            </a:r>
            <a:r>
              <a:rPr lang="en-US" sz="1100" dirty="0" smtClean="0"/>
              <a:t>.”</a:t>
            </a:r>
            <a:endParaRPr lang="en-US" sz="1100" dirty="0"/>
          </a:p>
          <a:p>
            <a:r>
              <a:rPr lang="en-US" sz="1100" dirty="0" smtClean="0"/>
              <a:t>4</a:t>
            </a:r>
            <a:r>
              <a:rPr lang="en-US" sz="1100" dirty="0"/>
              <a:t>) </a:t>
            </a:r>
            <a:r>
              <a:rPr lang="en-US" sz="1100" dirty="0" smtClean="0"/>
              <a:t>“No </a:t>
            </a:r>
            <a:r>
              <a:rPr lang="en-US" sz="1100" dirty="0"/>
              <a:t>one is perfect. To the best of our knowledge, it keeps our guys really busy. But I haven’t heard them complain about it. An app may appeal to some guys – but the superintendent is calling in a lot of </a:t>
            </a:r>
            <a:r>
              <a:rPr lang="en-US" sz="1100" dirty="0" smtClean="0"/>
              <a:t>jobs. For </a:t>
            </a:r>
            <a:r>
              <a:rPr lang="en-US" sz="1100" dirty="0"/>
              <a:t>a single project it would be really cool, but it might not benefit every one of my guys. It’s something I think would be a good idea</a:t>
            </a:r>
            <a:r>
              <a:rPr lang="en-US" sz="1100" dirty="0" smtClean="0"/>
              <a:t>."</a:t>
            </a:r>
            <a:endParaRPr lang="en-US" sz="1100" dirty="0"/>
          </a:p>
          <a:p>
            <a:r>
              <a:rPr lang="en-US" sz="1100" dirty="0"/>
              <a:t>(4) </a:t>
            </a:r>
            <a:r>
              <a:rPr lang="en-US" sz="1100" dirty="0" smtClean="0"/>
              <a:t>“Sometimes </a:t>
            </a:r>
            <a:r>
              <a:rPr lang="en-US" sz="1100" dirty="0"/>
              <a:t>3 days is a long time. I’ve got a business and most time they come right out there</a:t>
            </a:r>
            <a:r>
              <a:rPr lang="en-US" sz="1100" dirty="0" smtClean="0"/>
              <a:t>.”</a:t>
            </a:r>
            <a:endParaRPr lang="en-US" sz="1100" dirty="0"/>
          </a:p>
          <a:p>
            <a:r>
              <a:rPr lang="en-US" sz="1100" dirty="0" smtClean="0"/>
              <a:t>(</a:t>
            </a:r>
            <a:r>
              <a:rPr lang="en-US" sz="1100" dirty="0"/>
              <a:t>4) I think a week is a long time to make someone wait before their system is worked on. I tell them they have a major backup and they usually come out pretty quickly. It can take up to a week. 2-3 days is way too </a:t>
            </a:r>
            <a:r>
              <a:rPr lang="en-US" sz="1100" dirty="0" smtClean="0"/>
              <a:t>long."</a:t>
            </a:r>
            <a:endParaRPr lang="en-US" sz="1100" dirty="0"/>
          </a:p>
        </p:txBody>
      </p:sp>
      <p:sp>
        <p:nvSpPr>
          <p:cNvPr id="4" name="Slide Number Placeholder 3"/>
          <p:cNvSpPr>
            <a:spLocks noGrp="1"/>
          </p:cNvSpPr>
          <p:nvPr>
            <p:ph type="sldNum" sz="quarter" idx="12"/>
          </p:nvPr>
        </p:nvSpPr>
        <p:spPr/>
        <p:txBody>
          <a:bodyPr/>
          <a:lstStyle/>
          <a:p>
            <a:fld id="{D642C4DC-0AC9-4B82-AE81-EBA400E5AF44}" type="slidenum">
              <a:rPr lang="en-US" smtClean="0"/>
              <a:t>66</a:t>
            </a:fld>
            <a:endParaRPr lang="en-US" dirty="0"/>
          </a:p>
        </p:txBody>
      </p:sp>
      <p:sp>
        <p:nvSpPr>
          <p:cNvPr id="5" name="TextBox 4"/>
          <p:cNvSpPr txBox="1"/>
          <p:nvPr/>
        </p:nvSpPr>
        <p:spPr>
          <a:xfrm>
            <a:off x="8153400" y="0"/>
            <a:ext cx="990600" cy="276999"/>
          </a:xfrm>
          <a:prstGeom prst="rect">
            <a:avLst/>
          </a:prstGeom>
          <a:noFill/>
        </p:spPr>
        <p:txBody>
          <a:bodyPr wrap="square" rtlCol="0">
            <a:spAutoFit/>
          </a:bodyPr>
          <a:lstStyle/>
          <a:p>
            <a:r>
              <a:rPr lang="en-US" sz="1200" dirty="0" smtClean="0">
                <a:solidFill>
                  <a:srgbClr val="FFC000"/>
                </a:solidFill>
              </a:rPr>
              <a:t>VERBATIM</a:t>
            </a:r>
            <a:endParaRPr lang="en-US" sz="1200" dirty="0">
              <a:solidFill>
                <a:srgbClr val="FFC000"/>
              </a:solidFill>
            </a:endParaRPr>
          </a:p>
        </p:txBody>
      </p:sp>
    </p:spTree>
    <p:extLst>
      <p:ext uri="{BB962C8B-B14F-4D97-AF65-F5344CB8AC3E}">
        <p14:creationId xmlns:p14="http://schemas.microsoft.com/office/powerpoint/2010/main" val="387175202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Reasons for Satisfaction with 811</a:t>
            </a:r>
            <a:r>
              <a:rPr lang="en-US" sz="2400" dirty="0" smtClean="0">
                <a:solidFill>
                  <a:schemeClr val="tx1"/>
                </a:solidFill>
              </a:rPr>
              <a:t> </a:t>
            </a:r>
            <a:r>
              <a:rPr lang="en-US" sz="2400" dirty="0" smtClean="0"/>
              <a:t>– Excavators (continued)</a:t>
            </a:r>
            <a:endParaRPr lang="en-US" sz="2400" dirty="0">
              <a:solidFill>
                <a:srgbClr val="C00000"/>
              </a:solidFill>
            </a:endParaRPr>
          </a:p>
        </p:txBody>
      </p:sp>
      <p:sp>
        <p:nvSpPr>
          <p:cNvPr id="3" name="Content Placeholder 2"/>
          <p:cNvSpPr>
            <a:spLocks noGrp="1"/>
          </p:cNvSpPr>
          <p:nvPr>
            <p:ph idx="1"/>
          </p:nvPr>
        </p:nvSpPr>
        <p:spPr>
          <a:xfrm>
            <a:off x="457200" y="1219200"/>
            <a:ext cx="8229600" cy="5257800"/>
          </a:xfrm>
        </p:spPr>
        <p:txBody>
          <a:bodyPr>
            <a:noAutofit/>
          </a:bodyPr>
          <a:lstStyle/>
          <a:p>
            <a:pPr marL="0" indent="0">
              <a:buNone/>
            </a:pPr>
            <a:r>
              <a:rPr lang="en-US" sz="1100" b="1" dirty="0"/>
              <a:t>Rating and Rationale (Rating on a scale from 1 to 5; 1 = </a:t>
            </a:r>
            <a:r>
              <a:rPr lang="en-US" sz="1100" b="1" dirty="0" smtClean="0"/>
              <a:t>“very dissatisfied” and 5 </a:t>
            </a:r>
            <a:r>
              <a:rPr lang="en-US" sz="1100" b="1" dirty="0"/>
              <a:t>= </a:t>
            </a:r>
            <a:r>
              <a:rPr lang="en-US" sz="1100" b="1" dirty="0" smtClean="0"/>
              <a:t>“very satisfied”)</a:t>
            </a:r>
            <a:endParaRPr lang="en-US" sz="1100" b="1" dirty="0"/>
          </a:p>
          <a:p>
            <a:r>
              <a:rPr lang="en-US" sz="1100" dirty="0" smtClean="0"/>
              <a:t>(</a:t>
            </a:r>
            <a:r>
              <a:rPr lang="en-US" sz="1100" dirty="0"/>
              <a:t>2) </a:t>
            </a:r>
            <a:r>
              <a:rPr lang="en-US" sz="1100" dirty="0" smtClean="0"/>
              <a:t>“When </a:t>
            </a:r>
            <a:r>
              <a:rPr lang="en-US" sz="1100" dirty="0"/>
              <a:t>I call in, and I'll get 2 locates and they’ll say it’s going to be done by 9:00 the next morning and the last person always rolls in right at </a:t>
            </a:r>
            <a:r>
              <a:rPr lang="en-US" sz="1100" dirty="0" smtClean="0"/>
              <a:t>9:00 am </a:t>
            </a:r>
            <a:r>
              <a:rPr lang="en-US" sz="1100" dirty="0"/>
              <a:t>– when you’re doing a business you assume it’ll be done within a day or </a:t>
            </a:r>
            <a:r>
              <a:rPr lang="en-US" sz="1100" dirty="0" smtClean="0"/>
              <a:t>two. </a:t>
            </a:r>
            <a:r>
              <a:rPr lang="en-US" sz="1100" dirty="0"/>
              <a:t>We can't start until it’s done. It’s not all located and they show up late. It happens on most of my jobs. One time they failed to show up – I called for an emergency locate; they came out within an hour. I don’t understand how with an emergency they </a:t>
            </a:r>
            <a:r>
              <a:rPr lang="en-US" sz="1100" dirty="0" smtClean="0"/>
              <a:t>can come </a:t>
            </a:r>
            <a:r>
              <a:rPr lang="en-US" sz="1100" dirty="0"/>
              <a:t>within an hour, but a non-emergency they come </a:t>
            </a:r>
            <a:r>
              <a:rPr lang="en-US" sz="1100" dirty="0" smtClean="0"/>
              <a:t>in 3 </a:t>
            </a:r>
            <a:r>
              <a:rPr lang="en-US" sz="1100" dirty="0"/>
              <a:t>days. It’s always the AT&amp;T guy that’s late</a:t>
            </a:r>
            <a:r>
              <a:rPr lang="en-US" sz="1100" dirty="0" smtClean="0"/>
              <a:t>.”</a:t>
            </a:r>
            <a:endParaRPr lang="en-US" sz="1100" dirty="0"/>
          </a:p>
          <a:p>
            <a:r>
              <a:rPr lang="en-US" sz="1100" dirty="0"/>
              <a:t>(1) </a:t>
            </a:r>
            <a:r>
              <a:rPr lang="en-US" sz="1100" dirty="0" smtClean="0"/>
              <a:t>“It's </a:t>
            </a:r>
            <a:r>
              <a:rPr lang="en-US" sz="1100" dirty="0"/>
              <a:t>the recording part of it. You are responsible to contact all the non members. When you are from </a:t>
            </a:r>
            <a:r>
              <a:rPr lang="en-US" sz="1100" dirty="0" smtClean="0"/>
              <a:t>out-of</a:t>
            </a:r>
            <a:r>
              <a:rPr lang="en-US" sz="1100" dirty="0"/>
              <a:t>-</a:t>
            </a:r>
            <a:r>
              <a:rPr lang="en-US" sz="1100" dirty="0" smtClean="0"/>
              <a:t>town</a:t>
            </a:r>
            <a:r>
              <a:rPr lang="en-US" sz="1100" dirty="0"/>
              <a:t>, if I was to come to you how would you know who’s a member? There is no way you are going to know who the non members are but you are responsible for calling on your own. I think it’s just another way they are passing on the responsibility. If they are putting stuff in the ground, they should be required to be a member. Biggest thing is everyone is trying to save money and they are going through the locating services and you don’t get the personal service.  If someone is going to give me a time to show me exactly what </a:t>
            </a:r>
            <a:r>
              <a:rPr lang="en-US" sz="1100" dirty="0" smtClean="0"/>
              <a:t>they got, </a:t>
            </a:r>
            <a:r>
              <a:rPr lang="en-US" sz="1100" dirty="0"/>
              <a:t>then I’ll take the time to be there. I could ask questions and know what all the paint markings mean</a:t>
            </a:r>
            <a:r>
              <a:rPr lang="en-US" sz="1100" dirty="0" smtClean="0"/>
              <a:t>.”</a:t>
            </a:r>
          </a:p>
          <a:p>
            <a:r>
              <a:rPr lang="en-US" sz="1100" dirty="0"/>
              <a:t>(Call 4, Online 5) Calling experience would be a 4 only because of being on hold – it’s just the wait time. The online experience would be a 5 on that – it's ease of use and plus the online tools they have for locating the township and the information they require and they have a tool for that. They have a link that you type in the address and it gives you all the information they require.</a:t>
            </a:r>
          </a:p>
          <a:p>
            <a:r>
              <a:rPr lang="en-US" sz="1100" dirty="0"/>
              <a:t>(Call in 4, online 2) The calling in part works very well. It's great. They are usually pretty quick. They are pretty </a:t>
            </a:r>
            <a:r>
              <a:rPr lang="en-US" sz="1100" dirty="0" smtClean="0"/>
              <a:t>fast to get </a:t>
            </a:r>
            <a:r>
              <a:rPr lang="en-US" sz="1100" dirty="0"/>
              <a:t>out if you call the afternoon </a:t>
            </a:r>
            <a:r>
              <a:rPr lang="en-US" sz="1100" dirty="0" smtClean="0"/>
              <a:t>before. Many </a:t>
            </a:r>
            <a:r>
              <a:rPr lang="en-US" sz="1100" dirty="0"/>
              <a:t>times they come before noon the next day they are there. I think USIC does a lot of locates. I think they are a national company. They are pretty accurate. The online system though I could not get it figured out. It wasn’t intuitive. Needs to be more like an Apple phone. I do other stuff online. But the way it was in there it was very frustrating</a:t>
            </a:r>
            <a:r>
              <a:rPr lang="en-US" sz="1100" dirty="0" smtClean="0"/>
              <a:t>.</a:t>
            </a:r>
          </a:p>
          <a:p>
            <a:r>
              <a:rPr lang="en-US" sz="1100" dirty="0"/>
              <a:t>(It depends) They can put you on hold for hours. But we do get a good response from them.</a:t>
            </a:r>
          </a:p>
          <a:p>
            <a:endParaRPr lang="en-US" sz="1000" dirty="0"/>
          </a:p>
        </p:txBody>
      </p:sp>
      <p:sp>
        <p:nvSpPr>
          <p:cNvPr id="4" name="Slide Number Placeholder 3"/>
          <p:cNvSpPr>
            <a:spLocks noGrp="1"/>
          </p:cNvSpPr>
          <p:nvPr>
            <p:ph type="sldNum" sz="quarter" idx="12"/>
          </p:nvPr>
        </p:nvSpPr>
        <p:spPr/>
        <p:txBody>
          <a:bodyPr/>
          <a:lstStyle/>
          <a:p>
            <a:fld id="{D642C4DC-0AC9-4B82-AE81-EBA400E5AF44}" type="slidenum">
              <a:rPr lang="en-US" smtClean="0"/>
              <a:t>67</a:t>
            </a:fld>
            <a:endParaRPr lang="en-US" dirty="0"/>
          </a:p>
        </p:txBody>
      </p:sp>
      <p:sp>
        <p:nvSpPr>
          <p:cNvPr id="5" name="TextBox 4"/>
          <p:cNvSpPr txBox="1"/>
          <p:nvPr/>
        </p:nvSpPr>
        <p:spPr>
          <a:xfrm>
            <a:off x="8153400" y="0"/>
            <a:ext cx="990600" cy="276999"/>
          </a:xfrm>
          <a:prstGeom prst="rect">
            <a:avLst/>
          </a:prstGeom>
          <a:noFill/>
        </p:spPr>
        <p:txBody>
          <a:bodyPr wrap="square" rtlCol="0">
            <a:spAutoFit/>
          </a:bodyPr>
          <a:lstStyle/>
          <a:p>
            <a:r>
              <a:rPr lang="en-US" sz="1200" dirty="0" smtClean="0">
                <a:solidFill>
                  <a:srgbClr val="FFC000"/>
                </a:solidFill>
              </a:rPr>
              <a:t>VERBATIM</a:t>
            </a:r>
            <a:endParaRPr lang="en-US" sz="1200" dirty="0">
              <a:solidFill>
                <a:srgbClr val="FFC000"/>
              </a:solidFill>
            </a:endParaRPr>
          </a:p>
        </p:txBody>
      </p:sp>
    </p:spTree>
    <p:extLst>
      <p:ext uri="{BB962C8B-B14F-4D97-AF65-F5344CB8AC3E}">
        <p14:creationId xmlns:p14="http://schemas.microsoft.com/office/powerpoint/2010/main" val="3729840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Reasons for Satisfaction with 811</a:t>
            </a:r>
            <a:r>
              <a:rPr lang="en-US" sz="2400" dirty="0" smtClean="0">
                <a:solidFill>
                  <a:schemeClr val="tx1"/>
                </a:solidFill>
              </a:rPr>
              <a:t> </a:t>
            </a:r>
            <a:r>
              <a:rPr lang="en-US" sz="2400" dirty="0" smtClean="0"/>
              <a:t>– Homeowners</a:t>
            </a:r>
            <a:endParaRPr lang="en-US" sz="2400" dirty="0"/>
          </a:p>
        </p:txBody>
      </p:sp>
      <p:sp>
        <p:nvSpPr>
          <p:cNvPr id="3" name="Content Placeholder 2"/>
          <p:cNvSpPr>
            <a:spLocks noGrp="1"/>
          </p:cNvSpPr>
          <p:nvPr>
            <p:ph idx="1"/>
          </p:nvPr>
        </p:nvSpPr>
        <p:spPr>
          <a:xfrm>
            <a:off x="457200" y="1219200"/>
            <a:ext cx="8229600" cy="5257800"/>
          </a:xfrm>
        </p:spPr>
        <p:txBody>
          <a:bodyPr>
            <a:noAutofit/>
          </a:bodyPr>
          <a:lstStyle/>
          <a:p>
            <a:pPr marL="0" indent="0">
              <a:buNone/>
            </a:pPr>
            <a:r>
              <a:rPr lang="en-US" sz="1100" b="1" dirty="0"/>
              <a:t>Rating and Rationale (Rating on a scale from 1 to 5; 1 = </a:t>
            </a:r>
            <a:r>
              <a:rPr lang="en-US" sz="1100" b="1" dirty="0" smtClean="0"/>
              <a:t>“very dissatisfied” and 5 </a:t>
            </a:r>
            <a:r>
              <a:rPr lang="en-US" sz="1100" b="1" dirty="0"/>
              <a:t>= </a:t>
            </a:r>
            <a:r>
              <a:rPr lang="en-US" sz="1100" b="1" dirty="0" smtClean="0"/>
              <a:t>“very satisfied”)</a:t>
            </a:r>
            <a:endParaRPr lang="en-US" sz="1100" b="1" dirty="0"/>
          </a:p>
          <a:p>
            <a:r>
              <a:rPr lang="en-US" sz="1100" dirty="0" smtClean="0"/>
              <a:t>(5</a:t>
            </a:r>
            <a:r>
              <a:rPr lang="en-US" sz="1100" dirty="0"/>
              <a:t>) </a:t>
            </a:r>
            <a:r>
              <a:rPr lang="en-US" sz="1100" dirty="0" smtClean="0"/>
              <a:t>“The </a:t>
            </a:r>
            <a:r>
              <a:rPr lang="en-US" sz="1100" dirty="0"/>
              <a:t>phone call was a 5. Never had any issues before. It was the first time I tried to go on the Internet and I can't remember what it was that was the problem – filling in some of the fields – may have just been me. I'm not the most computer savvy person in the world – probably just stopped and thought I'm just going to call this in. They ask for a location they ask who the contractor is and they tell you how long it’ll be before you’ll get it. I think it’s 48 hours or 72 hours. It'll be marked by that time. I've also gotten calls back from particular utilities not there. It was emails they send back saying we don’t have anything in your area, you’re fine, type of thing. It’s been pretty simple the way it works</a:t>
            </a:r>
            <a:r>
              <a:rPr lang="en-US" sz="1100" dirty="0" smtClean="0"/>
              <a:t>.”</a:t>
            </a:r>
            <a:endParaRPr lang="en-US" sz="1100" dirty="0"/>
          </a:p>
          <a:p>
            <a:r>
              <a:rPr lang="en-US" sz="1100" dirty="0"/>
              <a:t>(5) </a:t>
            </a:r>
            <a:r>
              <a:rPr lang="en-US" sz="1100" dirty="0" smtClean="0"/>
              <a:t>“They </a:t>
            </a:r>
            <a:r>
              <a:rPr lang="en-US" sz="1100" dirty="0"/>
              <a:t>were good then. They came right out</a:t>
            </a:r>
            <a:r>
              <a:rPr lang="en-US" sz="1100" dirty="0" smtClean="0"/>
              <a:t>.”</a:t>
            </a:r>
          </a:p>
          <a:p>
            <a:r>
              <a:rPr lang="en-US" sz="1100" dirty="0"/>
              <a:t>(5) </a:t>
            </a:r>
            <a:r>
              <a:rPr lang="en-US" sz="1100" dirty="0" smtClean="0"/>
              <a:t>“It </a:t>
            </a:r>
            <a:r>
              <a:rPr lang="en-US" sz="1100" dirty="0"/>
              <a:t>was good </a:t>
            </a:r>
            <a:r>
              <a:rPr lang="en-US" sz="1100" dirty="0" smtClean="0"/>
              <a:t>– </a:t>
            </a:r>
            <a:r>
              <a:rPr lang="en-US" sz="1100" dirty="0"/>
              <a:t>I don't really remember much</a:t>
            </a:r>
            <a:r>
              <a:rPr lang="en-US" sz="1100" dirty="0" smtClean="0"/>
              <a:t>.”</a:t>
            </a:r>
            <a:endParaRPr lang="en-US" sz="1100" dirty="0"/>
          </a:p>
          <a:p>
            <a:r>
              <a:rPr lang="en-US" sz="1100" dirty="0" smtClean="0"/>
              <a:t>(</a:t>
            </a:r>
            <a:r>
              <a:rPr lang="en-US" sz="1100" dirty="0"/>
              <a:t>4) </a:t>
            </a:r>
            <a:r>
              <a:rPr lang="en-US" sz="1100" dirty="0" smtClean="0"/>
              <a:t>“The </a:t>
            </a:r>
            <a:r>
              <a:rPr lang="en-US" sz="1100" dirty="0"/>
              <a:t>parcel number and all of that is too much information. There’s too much to answer</a:t>
            </a:r>
            <a:r>
              <a:rPr lang="en-US" sz="1100" dirty="0" smtClean="0"/>
              <a:t>.”  </a:t>
            </a:r>
            <a:endParaRPr lang="en-US" sz="1100" dirty="0"/>
          </a:p>
          <a:p>
            <a:r>
              <a:rPr lang="en-US" sz="1100" dirty="0"/>
              <a:t>(3) </a:t>
            </a:r>
            <a:r>
              <a:rPr lang="en-US" sz="1100" dirty="0" smtClean="0"/>
              <a:t>“It </a:t>
            </a:r>
            <a:r>
              <a:rPr lang="en-US" sz="1100" dirty="0"/>
              <a:t>works okay – a little tedious. My complaint is you have to wait a while to get to talk to someone and there may be a hold. The hold is very annoying. My only complaint or issue is the waiting time – not the time it takes once you get a person on the phone</a:t>
            </a:r>
            <a:r>
              <a:rPr lang="en-US" sz="1100" dirty="0" smtClean="0"/>
              <a:t>.”</a:t>
            </a:r>
            <a:endParaRPr lang="en-US" sz="1100" dirty="0"/>
          </a:p>
          <a:p>
            <a:r>
              <a:rPr lang="en-US" sz="1100" dirty="0" smtClean="0"/>
              <a:t>(</a:t>
            </a:r>
            <a:r>
              <a:rPr lang="en-US" sz="1100" dirty="0"/>
              <a:t>2) </a:t>
            </a:r>
            <a:r>
              <a:rPr lang="en-US" sz="1100" dirty="0" smtClean="0"/>
              <a:t>“It's </a:t>
            </a:r>
            <a:r>
              <a:rPr lang="en-US" sz="1100" dirty="0"/>
              <a:t>the way that they communicate that it’s been marked.  I have gas, water, under electrical utilities, above and below ground telephone lines. The average </a:t>
            </a:r>
            <a:r>
              <a:rPr lang="en-US" sz="1100" dirty="0" smtClean="0"/>
              <a:t>homeowner has </a:t>
            </a:r>
            <a:r>
              <a:rPr lang="en-US" sz="1100" dirty="0"/>
              <a:t>to look up the code = what color. They don’t communicate how far you’re supposed to stay away from </a:t>
            </a:r>
            <a:r>
              <a:rPr lang="en-US" sz="1100" dirty="0" smtClean="0"/>
              <a:t>a </a:t>
            </a:r>
            <a:r>
              <a:rPr lang="en-US" sz="1100" dirty="0"/>
              <a:t>gas and most of the other utilities </a:t>
            </a:r>
            <a:r>
              <a:rPr lang="en-US" sz="1100" dirty="0" smtClean="0"/>
              <a:t>is 3</a:t>
            </a:r>
            <a:r>
              <a:rPr lang="en-US" sz="1100" dirty="0"/>
              <a:t>’. I have a main and a transmission line. That’s 20’ on either side. I don’t know that for sure. You have to go look up all the info and it’s not intuitive. You can find some info on the </a:t>
            </a:r>
            <a:r>
              <a:rPr lang="en-US" sz="1100" dirty="0" smtClean="0"/>
              <a:t>utility’s </a:t>
            </a:r>
            <a:r>
              <a:rPr lang="en-US" sz="1100" dirty="0"/>
              <a:t>website, on 811, state and local regulations</a:t>
            </a:r>
            <a:r>
              <a:rPr lang="en-US" sz="1100" dirty="0" smtClean="0"/>
              <a:t>. The </a:t>
            </a:r>
            <a:r>
              <a:rPr lang="en-US" sz="1100" dirty="0"/>
              <a:t>information is not very </a:t>
            </a:r>
            <a:r>
              <a:rPr lang="en-US" sz="1100" dirty="0" smtClean="0"/>
              <a:t>user-friendly – when </a:t>
            </a:r>
            <a:r>
              <a:rPr lang="en-US" sz="1100" dirty="0"/>
              <a:t>you go to 811.org or whatever, to fill out the form online. It asks a lot of questions that the average homeowner doesn’t know. I can’t remember the questions. I live in the county, townships in the county, within each township there are sections. You can’t just put your address in there and have them pull it up. My address has been there for 100 years. I can go and pull it up on Google, taxes, etc. It's very complicated about how to get information in there. I had to go to my title documents to be able to fill the info out."</a:t>
            </a:r>
          </a:p>
          <a:p>
            <a:endParaRPr lang="en-US" sz="1000" dirty="0"/>
          </a:p>
        </p:txBody>
      </p:sp>
      <p:sp>
        <p:nvSpPr>
          <p:cNvPr id="4" name="Slide Number Placeholder 3"/>
          <p:cNvSpPr>
            <a:spLocks noGrp="1"/>
          </p:cNvSpPr>
          <p:nvPr>
            <p:ph type="sldNum" sz="quarter" idx="12"/>
          </p:nvPr>
        </p:nvSpPr>
        <p:spPr/>
        <p:txBody>
          <a:bodyPr/>
          <a:lstStyle/>
          <a:p>
            <a:fld id="{D642C4DC-0AC9-4B82-AE81-EBA400E5AF44}" type="slidenum">
              <a:rPr lang="en-US" smtClean="0"/>
              <a:t>68</a:t>
            </a:fld>
            <a:endParaRPr lang="en-US" dirty="0"/>
          </a:p>
        </p:txBody>
      </p:sp>
      <p:sp>
        <p:nvSpPr>
          <p:cNvPr id="5" name="TextBox 4"/>
          <p:cNvSpPr txBox="1"/>
          <p:nvPr/>
        </p:nvSpPr>
        <p:spPr>
          <a:xfrm>
            <a:off x="8153400" y="0"/>
            <a:ext cx="990600" cy="276999"/>
          </a:xfrm>
          <a:prstGeom prst="rect">
            <a:avLst/>
          </a:prstGeom>
          <a:noFill/>
        </p:spPr>
        <p:txBody>
          <a:bodyPr wrap="square" rtlCol="0">
            <a:spAutoFit/>
          </a:bodyPr>
          <a:lstStyle/>
          <a:p>
            <a:r>
              <a:rPr lang="en-US" sz="1200" dirty="0" smtClean="0">
                <a:solidFill>
                  <a:srgbClr val="FFC000"/>
                </a:solidFill>
              </a:rPr>
              <a:t>VERBATIM</a:t>
            </a:r>
            <a:endParaRPr lang="en-US" sz="1200" dirty="0">
              <a:solidFill>
                <a:srgbClr val="FFC000"/>
              </a:solidFill>
            </a:endParaRPr>
          </a:p>
        </p:txBody>
      </p:sp>
    </p:spTree>
    <p:extLst>
      <p:ext uri="{BB962C8B-B14F-4D97-AF65-F5344CB8AC3E}">
        <p14:creationId xmlns:p14="http://schemas.microsoft.com/office/powerpoint/2010/main" val="3430790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722313" y="2906713"/>
            <a:ext cx="7772400" cy="2884487"/>
          </a:xfrm>
        </p:spPr>
        <p:txBody>
          <a:bodyPr>
            <a:normAutofit/>
          </a:bodyPr>
          <a:lstStyle/>
          <a:p>
            <a:r>
              <a:rPr lang="en-US" dirty="0" smtClean="0"/>
              <a:t>Preference for Contacting 811</a:t>
            </a:r>
          </a:p>
          <a:p>
            <a:endParaRPr lang="en-US" dirty="0"/>
          </a:p>
          <a:p>
            <a:r>
              <a:rPr lang="en-US" sz="1400" dirty="0" smtClean="0"/>
              <a:t>“What would be your preference for requesting a locate through 811 – would you prefer to call for the locate or use the online system? Why would this be your preference?”</a:t>
            </a:r>
            <a:endParaRPr lang="en-US" sz="1400" dirty="0"/>
          </a:p>
        </p:txBody>
      </p:sp>
      <p:sp>
        <p:nvSpPr>
          <p:cNvPr id="7" name="Slide Number Placeholder 6"/>
          <p:cNvSpPr>
            <a:spLocks noGrp="1"/>
          </p:cNvSpPr>
          <p:nvPr>
            <p:ph type="sldNum" sz="quarter" idx="4294967295"/>
          </p:nvPr>
        </p:nvSpPr>
        <p:spPr>
          <a:xfrm>
            <a:off x="0" y="6524625"/>
            <a:ext cx="457200" cy="304800"/>
          </a:xfrm>
        </p:spPr>
        <p:txBody>
          <a:bodyPr/>
          <a:lstStyle/>
          <a:p>
            <a:fld id="{D642C4DC-0AC9-4B82-AE81-EBA400E5AF44}" type="slidenum">
              <a:rPr lang="en-US" smtClean="0">
                <a:solidFill>
                  <a:prstClr val="white"/>
                </a:solidFill>
              </a:rPr>
              <a:pPr/>
              <a:t>69</a:t>
            </a:fld>
            <a:endParaRPr lang="en-US">
              <a:solidFill>
                <a:prstClr val="white"/>
              </a:solidFill>
            </a:endParaRPr>
          </a:p>
        </p:txBody>
      </p:sp>
    </p:spTree>
    <p:extLst>
      <p:ext uri="{BB962C8B-B14F-4D97-AF65-F5344CB8AC3E}">
        <p14:creationId xmlns:p14="http://schemas.microsoft.com/office/powerpoint/2010/main" val="2098730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Excavator Interviews were Drawn from the Following Cities:</a:t>
            </a:r>
            <a:endParaRPr lang="en-US" sz="2400" dirty="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7</a:t>
            </a:fld>
            <a:endParaRPr lang="en-US">
              <a:solidFill>
                <a:prstClr val="white"/>
              </a:solidFill>
            </a:endParaRPr>
          </a:p>
        </p:txBody>
      </p:sp>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0776"/>
          <a:stretch/>
        </p:blipFill>
        <p:spPr bwMode="auto">
          <a:xfrm>
            <a:off x="496928" y="1093631"/>
            <a:ext cx="7961272" cy="52309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397386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a:bodyPr>
          <a:lstStyle/>
          <a:p>
            <a:r>
              <a:rPr lang="en-US" sz="2400" dirty="0" smtClean="0"/>
              <a:t>Preference for Calling 811</a:t>
            </a:r>
            <a:endParaRPr lang="en-US" sz="2400" dirty="0"/>
          </a:p>
        </p:txBody>
      </p:sp>
      <p:sp>
        <p:nvSpPr>
          <p:cNvPr id="3" name="Content Placeholder 2"/>
          <p:cNvSpPr>
            <a:spLocks noGrp="1"/>
          </p:cNvSpPr>
          <p:nvPr>
            <p:ph idx="1"/>
          </p:nvPr>
        </p:nvSpPr>
        <p:spPr>
          <a:xfrm>
            <a:off x="457200" y="914400"/>
            <a:ext cx="8458200" cy="5486400"/>
          </a:xfrm>
        </p:spPr>
        <p:txBody>
          <a:bodyPr>
            <a:normAutofit fontScale="77500" lnSpcReduction="20000"/>
          </a:bodyPr>
          <a:lstStyle/>
          <a:p>
            <a:pPr marL="0" indent="0">
              <a:buNone/>
            </a:pPr>
            <a:r>
              <a:rPr lang="en-US" sz="1400" b="1" dirty="0" smtClean="0"/>
              <a:t>Excavators</a:t>
            </a:r>
          </a:p>
          <a:p>
            <a:r>
              <a:rPr lang="en-US" sz="1400" dirty="0" smtClean="0"/>
              <a:t>“Calling – </a:t>
            </a:r>
            <a:r>
              <a:rPr lang="en-US" sz="1400" dirty="0"/>
              <a:t>I prefer talking to a person. I prefer to give them a call and talk to someone. Online </a:t>
            </a:r>
            <a:r>
              <a:rPr lang="en-US" sz="1400" dirty="0" smtClean="0"/>
              <a:t>– </a:t>
            </a:r>
            <a:r>
              <a:rPr lang="en-US" sz="1400" dirty="0"/>
              <a:t>I don’t trust it. I want to talk to someone about it. There are a lot of old excavators out there who might not know how to use the online system</a:t>
            </a:r>
            <a:r>
              <a:rPr lang="en-US" sz="1400" dirty="0" smtClean="0"/>
              <a:t>.”</a:t>
            </a:r>
          </a:p>
          <a:p>
            <a:r>
              <a:rPr lang="en-US" sz="1400" dirty="0" smtClean="0"/>
              <a:t>“I </a:t>
            </a:r>
            <a:r>
              <a:rPr lang="en-US" sz="1400" dirty="0"/>
              <a:t>have to say it’s calling in. I have more faith in calling in than online. I think it’s just probably personal; I'm not that comfortable. I like the online, but I've gotten enough feedback from guys in the field that it could be more user-friendly. The one or two times I used it, I struggled with the addresses – it’ll find something near the address but not exact; it wanted too much information</a:t>
            </a:r>
            <a:r>
              <a:rPr lang="en-US" sz="1400" dirty="0" smtClean="0"/>
              <a:t>.”</a:t>
            </a:r>
            <a:endParaRPr lang="en-US" sz="1400" dirty="0"/>
          </a:p>
          <a:p>
            <a:r>
              <a:rPr lang="en-US" sz="1400" dirty="0" smtClean="0"/>
              <a:t>“If </a:t>
            </a:r>
            <a:r>
              <a:rPr lang="en-US" sz="1400" dirty="0"/>
              <a:t>it’s new build or a long road you have to call them. You just can’t find the </a:t>
            </a:r>
            <a:r>
              <a:rPr lang="en-US" sz="1400" dirty="0" smtClean="0"/>
              <a:t>development, </a:t>
            </a:r>
            <a:r>
              <a:rPr lang="en-US" sz="1400" dirty="0"/>
              <a:t>if its </a:t>
            </a:r>
            <a:r>
              <a:rPr lang="en-US" sz="1400" dirty="0" smtClean="0"/>
              <a:t>new, </a:t>
            </a:r>
            <a:r>
              <a:rPr lang="en-US" sz="1400" dirty="0"/>
              <a:t>online. If it’s a older residence I go to online</a:t>
            </a:r>
            <a:r>
              <a:rPr lang="en-US" sz="1400" dirty="0" smtClean="0"/>
              <a:t>.”</a:t>
            </a:r>
          </a:p>
          <a:p>
            <a:r>
              <a:rPr lang="en-US" sz="1400" dirty="0" smtClean="0"/>
              <a:t>“I </a:t>
            </a:r>
            <a:r>
              <a:rPr lang="en-US" sz="1400" dirty="0"/>
              <a:t>haven’t set that online thing </a:t>
            </a:r>
            <a:r>
              <a:rPr lang="en-US" sz="1400" dirty="0" smtClean="0"/>
              <a:t>up, </a:t>
            </a:r>
            <a:r>
              <a:rPr lang="en-US" sz="1400" dirty="0"/>
              <a:t>but it’s just easier to call because I’m not a fulltime excavator. I’m only doing 30-40 locates a year. Don’t need it that </a:t>
            </a:r>
            <a:r>
              <a:rPr lang="en-US" sz="1400" dirty="0" smtClean="0"/>
              <a:t>frequently.”</a:t>
            </a:r>
          </a:p>
          <a:p>
            <a:r>
              <a:rPr lang="en-US" sz="1400" dirty="0" smtClean="0"/>
              <a:t>“Calling </a:t>
            </a:r>
            <a:r>
              <a:rPr lang="en-US" sz="1400" dirty="0"/>
              <a:t>– I've had good luck with it. The online system is very confusing and I probably wouldn't try it again</a:t>
            </a:r>
            <a:r>
              <a:rPr lang="en-US" sz="1400" dirty="0" smtClean="0"/>
              <a:t>.”</a:t>
            </a:r>
            <a:endParaRPr lang="en-US" sz="1400" dirty="0"/>
          </a:p>
          <a:p>
            <a:r>
              <a:rPr lang="en-US" sz="1400" dirty="0" smtClean="0"/>
              <a:t>“I’ve </a:t>
            </a:r>
            <a:r>
              <a:rPr lang="en-US" sz="1400" dirty="0"/>
              <a:t>tried that [online system] too. And sometimes it gets through half way and then it doesn’t work and you can’t get it taken care of and you are right back to where you was. It's easier to call. I like to deal with people</a:t>
            </a:r>
            <a:r>
              <a:rPr lang="en-US" sz="1400" dirty="0" smtClean="0"/>
              <a:t>.”</a:t>
            </a:r>
            <a:endParaRPr lang="en-US" sz="1400" dirty="0"/>
          </a:p>
          <a:p>
            <a:r>
              <a:rPr lang="en-US" sz="1400" dirty="0" smtClean="0"/>
              <a:t>“I </a:t>
            </a:r>
            <a:r>
              <a:rPr lang="en-US" sz="1400" dirty="0"/>
              <a:t>usually call; I don’t know about online – wouldn’t really interest me – I assume </a:t>
            </a:r>
            <a:r>
              <a:rPr lang="en-US" sz="1400" dirty="0" smtClean="0"/>
              <a:t>calling </a:t>
            </a:r>
            <a:r>
              <a:rPr lang="en-US" sz="1400" dirty="0"/>
              <a:t>and </a:t>
            </a:r>
            <a:r>
              <a:rPr lang="en-US" sz="1400" dirty="0" smtClean="0"/>
              <a:t>talking </a:t>
            </a:r>
            <a:r>
              <a:rPr lang="en-US" sz="1400" dirty="0"/>
              <a:t>to someone would be better</a:t>
            </a:r>
            <a:r>
              <a:rPr lang="en-US" sz="1400" dirty="0" smtClean="0"/>
              <a:t>.”</a:t>
            </a:r>
            <a:endParaRPr lang="en-US" sz="1400" dirty="0"/>
          </a:p>
          <a:p>
            <a:r>
              <a:rPr lang="en-US" sz="1400" dirty="0" smtClean="0"/>
              <a:t>“Some </a:t>
            </a:r>
            <a:r>
              <a:rPr lang="en-US" sz="1400" dirty="0"/>
              <a:t>of them have started to use </a:t>
            </a:r>
            <a:r>
              <a:rPr lang="en-US" sz="1400" dirty="0" smtClean="0"/>
              <a:t>online, </a:t>
            </a:r>
            <a:r>
              <a:rPr lang="en-US" sz="1400" dirty="0"/>
              <a:t>but they prefer to call. I think it's because a lot of our guys are in the field – driving around in trucks. They're busy trying to do ten things at once, so it's quicker to call and talk on the phone. Plus, they want to know exact coordinates or whatever – it's just easier on the 811 end of </a:t>
            </a:r>
            <a:r>
              <a:rPr lang="en-US" sz="1400" dirty="0" smtClean="0"/>
              <a:t>it; </a:t>
            </a:r>
            <a:r>
              <a:rPr lang="en-US" sz="1400" dirty="0"/>
              <a:t>who is a </a:t>
            </a:r>
            <a:r>
              <a:rPr lang="en-US" sz="1400" dirty="0" smtClean="0"/>
              <a:t>professional, </a:t>
            </a:r>
            <a:r>
              <a:rPr lang="en-US" sz="1400" dirty="0"/>
              <a:t>who can log it faster</a:t>
            </a:r>
            <a:r>
              <a:rPr lang="en-US" sz="1400" dirty="0" smtClean="0"/>
              <a:t>.”</a:t>
            </a:r>
            <a:endParaRPr lang="en-US" sz="1400" dirty="0"/>
          </a:p>
          <a:p>
            <a:r>
              <a:rPr lang="en-US" sz="1400" dirty="0" smtClean="0"/>
              <a:t>“Calling</a:t>
            </a:r>
            <a:r>
              <a:rPr lang="en-US" sz="1400" dirty="0"/>
              <a:t>; trying to learn the online system - need training for </a:t>
            </a:r>
            <a:r>
              <a:rPr lang="en-US" sz="1400" dirty="0" smtClean="0"/>
              <a:t>that.”</a:t>
            </a:r>
          </a:p>
          <a:p>
            <a:r>
              <a:rPr lang="en-US" sz="1400" dirty="0"/>
              <a:t>“I'm not an online or Internet person. I just use the old fashion type. Prefer to talk to someone on the phone</a:t>
            </a:r>
            <a:r>
              <a:rPr lang="en-US" sz="1400" dirty="0" smtClean="0"/>
              <a:t>.”</a:t>
            </a:r>
          </a:p>
          <a:p>
            <a:r>
              <a:rPr lang="en-US" sz="1400" dirty="0"/>
              <a:t>“I would say calling; depends on wait time. You never know when they have a high volume of calls</a:t>
            </a:r>
            <a:r>
              <a:rPr lang="en-US" sz="1400" dirty="0" smtClean="0"/>
              <a:t>.”</a:t>
            </a:r>
          </a:p>
          <a:p>
            <a:r>
              <a:rPr lang="en-US" sz="1400" dirty="0" smtClean="0"/>
              <a:t>“The </a:t>
            </a:r>
            <a:r>
              <a:rPr lang="en-US" sz="1400" dirty="0"/>
              <a:t>calling in part works very well. It's great. They are usually pretty quick. They are </a:t>
            </a:r>
            <a:r>
              <a:rPr lang="en-US" sz="1400" dirty="0" smtClean="0"/>
              <a:t>pretty </a:t>
            </a:r>
            <a:r>
              <a:rPr lang="en-US" sz="1400" dirty="0"/>
              <a:t>fast </a:t>
            </a:r>
            <a:r>
              <a:rPr lang="en-US" sz="1400" dirty="0" smtClean="0"/>
              <a:t>to get </a:t>
            </a:r>
            <a:r>
              <a:rPr lang="en-US" sz="1400" dirty="0"/>
              <a:t>out if you call the afternoon before, many times they come before noon the next day they are there. I think USIC does a lot of locates. I think they are a national company. They are pretty accurate. The online system though I could not get it figured out. It wasn’t intuitive. Needs to be more like an Apple phone. I do other stuff online. But the way it was in there it was very frustrating</a:t>
            </a:r>
            <a:r>
              <a:rPr lang="en-US" sz="1400" dirty="0" smtClean="0"/>
              <a:t>.”</a:t>
            </a:r>
            <a:endParaRPr lang="en-US" sz="1400" dirty="0"/>
          </a:p>
          <a:p>
            <a:endParaRPr lang="en-US" sz="1400" dirty="0"/>
          </a:p>
          <a:p>
            <a:pPr marL="0" indent="0">
              <a:buNone/>
            </a:pPr>
            <a:r>
              <a:rPr lang="en-US" sz="1400" b="1" dirty="0" smtClean="0"/>
              <a:t>Homeowners</a:t>
            </a:r>
          </a:p>
          <a:p>
            <a:r>
              <a:rPr lang="en-US" sz="1400" dirty="0" smtClean="0"/>
              <a:t>“Just </a:t>
            </a:r>
            <a:r>
              <a:rPr lang="en-US" sz="1400" dirty="0"/>
              <a:t>calling in and talking to somebody</a:t>
            </a:r>
            <a:r>
              <a:rPr lang="en-US" sz="1400" dirty="0" smtClean="0"/>
              <a:t>.”</a:t>
            </a:r>
          </a:p>
          <a:p>
            <a:r>
              <a:rPr lang="en-US" sz="1400" dirty="0" smtClean="0"/>
              <a:t>“I’d </a:t>
            </a:r>
            <a:r>
              <a:rPr lang="en-US" sz="1400" dirty="0"/>
              <a:t>prefer to talk to someone on the phone</a:t>
            </a:r>
            <a:r>
              <a:rPr lang="en-US" sz="1400" dirty="0" smtClean="0"/>
              <a:t>.”</a:t>
            </a:r>
          </a:p>
          <a:p>
            <a:r>
              <a:rPr lang="en-US" sz="1400" dirty="0" smtClean="0"/>
              <a:t>“I'd </a:t>
            </a:r>
            <a:r>
              <a:rPr lang="en-US" sz="1400" dirty="0"/>
              <a:t>just use a cell phone to contact 811. It wouldn’t surprise me that there’s online. I didn't know, but it would probably be easier to use the cell phone</a:t>
            </a:r>
            <a:r>
              <a:rPr lang="en-US" sz="1400" dirty="0" smtClean="0"/>
              <a:t>.” </a:t>
            </a:r>
          </a:p>
          <a:p>
            <a:r>
              <a:rPr lang="en-US" sz="1400" dirty="0" smtClean="0"/>
              <a:t>“I </a:t>
            </a:r>
            <a:r>
              <a:rPr lang="en-US" sz="1400" dirty="0"/>
              <a:t>am aware that there’s an online option now. I would probably call – typically. I would assume it’s faster if I could talk to a live voice. When I called </a:t>
            </a:r>
            <a:r>
              <a:rPr lang="en-US" sz="1400" dirty="0" err="1"/>
              <a:t>Vectren</a:t>
            </a:r>
            <a:r>
              <a:rPr lang="en-US" sz="1400" dirty="0"/>
              <a:t>, they answered with a live voice and someone showed up 30 minutes later; it was pretty efficient</a:t>
            </a:r>
            <a:r>
              <a:rPr lang="en-US" sz="1400" dirty="0" smtClean="0"/>
              <a:t>.”</a:t>
            </a:r>
          </a:p>
          <a:p>
            <a:r>
              <a:rPr lang="en-US" sz="1400" dirty="0"/>
              <a:t>“I think I started going online and had some issues so I ended up calling. The phone call was fine. I had some issues online.”</a:t>
            </a:r>
          </a:p>
          <a:p>
            <a:endParaRPr lang="en-US" sz="1400" dirty="0"/>
          </a:p>
          <a:p>
            <a:endParaRPr lang="en-US" sz="1400" dirty="0"/>
          </a:p>
          <a:p>
            <a:endParaRPr lang="en-US" sz="1400" dirty="0"/>
          </a:p>
          <a:p>
            <a:endParaRPr lang="en-US" sz="1400" dirty="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70</a:t>
            </a:fld>
            <a:endParaRPr lang="en-US">
              <a:solidFill>
                <a:prstClr val="white"/>
              </a:solidFill>
            </a:endParaRPr>
          </a:p>
        </p:txBody>
      </p:sp>
      <p:sp>
        <p:nvSpPr>
          <p:cNvPr id="5" name="TextBox 4"/>
          <p:cNvSpPr txBox="1"/>
          <p:nvPr/>
        </p:nvSpPr>
        <p:spPr>
          <a:xfrm>
            <a:off x="8153400" y="0"/>
            <a:ext cx="990600" cy="276999"/>
          </a:xfrm>
          <a:prstGeom prst="rect">
            <a:avLst/>
          </a:prstGeom>
          <a:noFill/>
        </p:spPr>
        <p:txBody>
          <a:bodyPr wrap="square" rtlCol="0">
            <a:spAutoFit/>
          </a:bodyPr>
          <a:lstStyle/>
          <a:p>
            <a:r>
              <a:rPr lang="en-US" sz="1200" dirty="0" smtClean="0">
                <a:solidFill>
                  <a:srgbClr val="FFC000"/>
                </a:solidFill>
              </a:rPr>
              <a:t>VERBATIM</a:t>
            </a:r>
            <a:endParaRPr lang="en-US" sz="1200" dirty="0">
              <a:solidFill>
                <a:srgbClr val="FFC000"/>
              </a:solidFill>
            </a:endParaRPr>
          </a:p>
        </p:txBody>
      </p:sp>
    </p:spTree>
    <p:extLst>
      <p:ext uri="{BB962C8B-B14F-4D97-AF65-F5344CB8AC3E}">
        <p14:creationId xmlns:p14="http://schemas.microsoft.com/office/powerpoint/2010/main" val="385530446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868362"/>
          </a:xfrm>
        </p:spPr>
        <p:txBody>
          <a:bodyPr>
            <a:normAutofit/>
          </a:bodyPr>
          <a:lstStyle/>
          <a:p>
            <a:r>
              <a:rPr lang="en-US" sz="2400" dirty="0" smtClean="0"/>
              <a:t>Preference for Online 811</a:t>
            </a:r>
            <a:endParaRPr lang="en-US" sz="2400" dirty="0"/>
          </a:p>
        </p:txBody>
      </p:sp>
      <p:sp>
        <p:nvSpPr>
          <p:cNvPr id="3" name="Content Placeholder 2"/>
          <p:cNvSpPr>
            <a:spLocks noGrp="1"/>
          </p:cNvSpPr>
          <p:nvPr>
            <p:ph idx="1"/>
          </p:nvPr>
        </p:nvSpPr>
        <p:spPr/>
        <p:txBody>
          <a:bodyPr>
            <a:normAutofit/>
          </a:bodyPr>
          <a:lstStyle/>
          <a:p>
            <a:pPr marL="0" indent="0">
              <a:buNone/>
            </a:pPr>
            <a:r>
              <a:rPr lang="en-US" sz="1200" b="1" dirty="0" smtClean="0"/>
              <a:t>Excavators</a:t>
            </a:r>
          </a:p>
          <a:p>
            <a:r>
              <a:rPr lang="en-US" sz="1200" dirty="0" smtClean="0"/>
              <a:t>“</a:t>
            </a:r>
            <a:r>
              <a:rPr lang="en-US" sz="1200" dirty="0"/>
              <a:t>Online </a:t>
            </a:r>
            <a:r>
              <a:rPr lang="en-US" sz="1200" dirty="0" smtClean="0"/>
              <a:t>– </a:t>
            </a:r>
            <a:r>
              <a:rPr lang="en-US" sz="1200" dirty="0"/>
              <a:t>I can get a lot more locates done quicker if I go online. When you are talking to somebody, you have to wait around for them to respond. Personally, I would prefer an app. That would be most convenient. When you are on the phone it's hard to pull up a webpage. If I’m in the field I always call</a:t>
            </a:r>
            <a:r>
              <a:rPr lang="en-US" sz="1200" dirty="0" smtClean="0"/>
              <a:t>.”</a:t>
            </a:r>
            <a:endParaRPr lang="en-US" sz="1200" dirty="0"/>
          </a:p>
          <a:p>
            <a:r>
              <a:rPr lang="en-US" sz="1200" dirty="0" smtClean="0"/>
              <a:t>“The </a:t>
            </a:r>
            <a:r>
              <a:rPr lang="en-US" sz="1200" dirty="0"/>
              <a:t>administrative department either calls or goes online. I think they prefer online because they get the information quicker and they </a:t>
            </a:r>
            <a:r>
              <a:rPr lang="en-US" sz="1200" dirty="0" smtClean="0"/>
              <a:t>can do it </a:t>
            </a:r>
            <a:r>
              <a:rPr lang="en-US" sz="1200" dirty="0"/>
              <a:t>no matter what time it is. It's just easier</a:t>
            </a:r>
            <a:r>
              <a:rPr lang="en-US" sz="1200" dirty="0" smtClean="0"/>
              <a:t>.”</a:t>
            </a:r>
            <a:endParaRPr lang="en-US" sz="1200" dirty="0"/>
          </a:p>
          <a:p>
            <a:r>
              <a:rPr lang="en-US" sz="1200" dirty="0" smtClean="0"/>
              <a:t>“It </a:t>
            </a:r>
            <a:r>
              <a:rPr lang="en-US" sz="1200" dirty="0"/>
              <a:t>would be appealing if I was at home. It depends where I’m at. If I was at home, I would do it online, but elsewhere – out and about </a:t>
            </a:r>
            <a:r>
              <a:rPr lang="en-US" sz="1200" dirty="0" smtClean="0"/>
              <a:t>– I’d call.”</a:t>
            </a:r>
            <a:endParaRPr lang="en-US" sz="1200" dirty="0"/>
          </a:p>
          <a:p>
            <a:r>
              <a:rPr lang="en-US" sz="1200" dirty="0" smtClean="0"/>
              <a:t>“Does </a:t>
            </a:r>
            <a:r>
              <a:rPr lang="en-US" sz="1200" dirty="0"/>
              <a:t>it have an app? I would rather have an app. I wouldn’t want to go online. I would want to tap on my phone, load it up, type the address in and be done. When I call I know I’m calling the right number 811; it’s always worked that way and I know it</a:t>
            </a:r>
            <a:r>
              <a:rPr lang="en-US" sz="1200" dirty="0" smtClean="0"/>
              <a:t>.”</a:t>
            </a:r>
          </a:p>
          <a:p>
            <a:r>
              <a:rPr lang="en-US" sz="1200" dirty="0" smtClean="0"/>
              <a:t>“We </a:t>
            </a:r>
            <a:r>
              <a:rPr lang="en-US" sz="1200" dirty="0"/>
              <a:t>do both online and over the phone. If I have access to my computer, I do </a:t>
            </a:r>
            <a:r>
              <a:rPr lang="en-US" sz="1200" dirty="0" smtClean="0"/>
              <a:t>online. I </a:t>
            </a:r>
            <a:r>
              <a:rPr lang="en-US" sz="1200" dirty="0"/>
              <a:t>prefer online – it’s the speed. It’s a lot quicker</a:t>
            </a:r>
            <a:r>
              <a:rPr lang="en-US" sz="1200" dirty="0" smtClean="0"/>
              <a:t>.”</a:t>
            </a:r>
            <a:endParaRPr lang="en-US" sz="1200" dirty="0"/>
          </a:p>
          <a:p>
            <a:endParaRPr lang="en-US" sz="1200" dirty="0"/>
          </a:p>
          <a:p>
            <a:pPr marL="0" indent="0">
              <a:buNone/>
            </a:pPr>
            <a:r>
              <a:rPr lang="en-US" sz="1200" b="1" dirty="0" smtClean="0"/>
              <a:t>Homeowners</a:t>
            </a:r>
          </a:p>
          <a:p>
            <a:r>
              <a:rPr lang="en-US" sz="1200" dirty="0" smtClean="0"/>
              <a:t>“</a:t>
            </a:r>
            <a:r>
              <a:rPr lang="en-US" sz="1200" dirty="0"/>
              <a:t>I have called in the past once – I had to go online and fill out the form. They couldn’t figure out where we were at so I had to go online. So I would prefer online</a:t>
            </a:r>
            <a:r>
              <a:rPr lang="en-US" sz="1200" dirty="0" smtClean="0"/>
              <a:t>.”</a:t>
            </a:r>
            <a:endParaRPr lang="en-US" sz="1200" dirty="0"/>
          </a:p>
          <a:p>
            <a:endParaRPr lang="en-US" sz="1200" dirty="0"/>
          </a:p>
          <a:p>
            <a:endParaRPr lang="en-US" sz="1200" dirty="0"/>
          </a:p>
          <a:p>
            <a:endParaRPr lang="en-US" sz="1200" dirty="0"/>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71</a:t>
            </a:fld>
            <a:endParaRPr lang="en-US">
              <a:solidFill>
                <a:prstClr val="white"/>
              </a:solidFill>
            </a:endParaRPr>
          </a:p>
        </p:txBody>
      </p:sp>
      <p:sp>
        <p:nvSpPr>
          <p:cNvPr id="5" name="TextBox 4"/>
          <p:cNvSpPr txBox="1"/>
          <p:nvPr/>
        </p:nvSpPr>
        <p:spPr>
          <a:xfrm>
            <a:off x="8153400" y="0"/>
            <a:ext cx="990600" cy="276999"/>
          </a:xfrm>
          <a:prstGeom prst="rect">
            <a:avLst/>
          </a:prstGeom>
          <a:noFill/>
        </p:spPr>
        <p:txBody>
          <a:bodyPr wrap="square" rtlCol="0">
            <a:spAutoFit/>
          </a:bodyPr>
          <a:lstStyle/>
          <a:p>
            <a:r>
              <a:rPr lang="en-US" sz="1200" dirty="0" smtClean="0">
                <a:solidFill>
                  <a:srgbClr val="FFC000"/>
                </a:solidFill>
              </a:rPr>
              <a:t>VERBATIM</a:t>
            </a:r>
            <a:endParaRPr lang="en-US" sz="1200" dirty="0">
              <a:solidFill>
                <a:srgbClr val="FFC000"/>
              </a:solidFill>
            </a:endParaRPr>
          </a:p>
        </p:txBody>
      </p:sp>
    </p:spTree>
    <p:extLst>
      <p:ext uri="{BB962C8B-B14F-4D97-AF65-F5344CB8AC3E}">
        <p14:creationId xmlns:p14="http://schemas.microsoft.com/office/powerpoint/2010/main" val="2852081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Homeowner </a:t>
            </a:r>
            <a:r>
              <a:rPr lang="en-US" sz="2400" dirty="0"/>
              <a:t>Interviews were Drawn from the Following Cities: </a:t>
            </a:r>
          </a:p>
        </p:txBody>
      </p:sp>
      <p:sp>
        <p:nvSpPr>
          <p:cNvPr id="4" name="Slide Number Placeholder 3"/>
          <p:cNvSpPr>
            <a:spLocks noGrp="1"/>
          </p:cNvSpPr>
          <p:nvPr>
            <p:ph type="sldNum" sz="quarter" idx="12"/>
          </p:nvPr>
        </p:nvSpPr>
        <p:spPr/>
        <p:txBody>
          <a:bodyPr/>
          <a:lstStyle/>
          <a:p>
            <a:fld id="{D642C4DC-0AC9-4B82-AE81-EBA400E5AF44}" type="slidenum">
              <a:rPr lang="en-US" smtClean="0">
                <a:solidFill>
                  <a:prstClr val="white"/>
                </a:solidFill>
              </a:rPr>
              <a:pPr/>
              <a:t>8</a:t>
            </a:fld>
            <a:endParaRPr lang="en-US">
              <a:solidFill>
                <a:prstClr val="white"/>
              </a:solidFill>
            </a:endParaRPr>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1717"/>
          <a:stretch/>
        </p:blipFill>
        <p:spPr bwMode="auto">
          <a:xfrm>
            <a:off x="325192" y="1079274"/>
            <a:ext cx="8514008" cy="52453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7924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3265487"/>
          </a:xfrm>
        </p:spPr>
        <p:txBody>
          <a:bodyPr>
            <a:normAutofit/>
          </a:bodyPr>
          <a:lstStyle/>
          <a:p>
            <a:r>
              <a:rPr lang="en-US" dirty="0" smtClean="0">
                <a:solidFill>
                  <a:srgbClr val="3FC2CD"/>
                </a:solidFill>
              </a:rPr>
              <a:t>Executive Summary</a:t>
            </a:r>
          </a:p>
          <a:p>
            <a:endParaRPr lang="en-US" dirty="0">
              <a:solidFill>
                <a:srgbClr val="3FC2CD"/>
              </a:solidFill>
            </a:endParaRPr>
          </a:p>
          <a:p>
            <a:pPr marL="285750" indent="-285750">
              <a:buFont typeface="Arial" panose="020B0604020202020204" pitchFamily="34" charset="0"/>
              <a:buChar char="•"/>
            </a:pPr>
            <a:r>
              <a:rPr lang="en-US" sz="1400" dirty="0" smtClean="0">
                <a:solidFill>
                  <a:srgbClr val="3FC2CD"/>
                </a:solidFill>
              </a:rPr>
              <a:t>Awareness of the Call Before You Dig Law and 811</a:t>
            </a:r>
          </a:p>
          <a:p>
            <a:pPr marL="285750" indent="-285750">
              <a:buFont typeface="Arial" panose="020B0604020202020204" pitchFamily="34" charset="0"/>
              <a:buChar char="•"/>
            </a:pPr>
            <a:r>
              <a:rPr lang="en-US" sz="1400" dirty="0" smtClean="0">
                <a:solidFill>
                  <a:srgbClr val="3FC2CD"/>
                </a:solidFill>
              </a:rPr>
              <a:t>Attitudes toward 811</a:t>
            </a:r>
          </a:p>
          <a:p>
            <a:pPr marL="285750" indent="-285750">
              <a:buFont typeface="Arial" panose="020B0604020202020204" pitchFamily="34" charset="0"/>
              <a:buChar char="•"/>
            </a:pPr>
            <a:r>
              <a:rPr lang="en-US" sz="1400" dirty="0" smtClean="0">
                <a:solidFill>
                  <a:srgbClr val="3FC2CD"/>
                </a:solidFill>
              </a:rPr>
              <a:t>Barriers to calling and recommendation to overcome them </a:t>
            </a:r>
          </a:p>
          <a:p>
            <a:pPr marL="285750" indent="-285750">
              <a:buFont typeface="Arial" panose="020B0604020202020204" pitchFamily="34" charset="0"/>
              <a:buChar char="•"/>
            </a:pPr>
            <a:r>
              <a:rPr lang="en-US" sz="1400" dirty="0" smtClean="0">
                <a:solidFill>
                  <a:srgbClr val="3FC2CD"/>
                </a:solidFill>
              </a:rPr>
              <a:t>Other suggested improvements</a:t>
            </a:r>
          </a:p>
        </p:txBody>
      </p:sp>
      <p:sp>
        <p:nvSpPr>
          <p:cNvPr id="5" name="Slide Number Placeholder 3"/>
          <p:cNvSpPr txBox="1">
            <a:spLocks/>
          </p:cNvSpPr>
          <p:nvPr/>
        </p:nvSpPr>
        <p:spPr>
          <a:xfrm>
            <a:off x="533400" y="6524625"/>
            <a:ext cx="457200" cy="304800"/>
          </a:xfrm>
          <a:prstGeom prst="rect">
            <a:avLst/>
          </a:prstGeom>
        </p:spPr>
        <p:txBody>
          <a:bodyPr/>
          <a:lstStyle>
            <a:defPPr>
              <a:defRPr lang="en-US"/>
            </a:defPPr>
            <a:lvl1pPr marL="0" algn="l" defTabSz="914400" rtl="0" eaLnBrk="1" latinLnBrk="0" hangingPunct="1">
              <a:defRPr sz="11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D642C4DC-0AC9-4B82-AE81-EBA400E5AF44}" type="slidenum">
              <a:rPr kumimoji="0" lang="en-US" sz="1100" b="0" i="0" u="none" strike="noStrike" kern="1200" cap="none" spc="0" normalizeH="0" baseline="0" noProof="0" smtClean="0">
                <a:ln>
                  <a:noFill/>
                </a:ln>
                <a:solidFill>
                  <a:prstClr val="white"/>
                </a:solidFill>
                <a:effectLst/>
                <a:uLnTx/>
                <a:uFillTx/>
                <a:latin typeface="Tahom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en-US" sz="1100" b="0" i="0" u="none" strike="noStrike" kern="1200" cap="none" spc="0" normalizeH="0" baseline="0" noProof="0" dirty="0">
              <a:ln>
                <a:noFill/>
              </a:ln>
              <a:solidFill>
                <a:prstClr val="white"/>
              </a:solidFill>
              <a:effectLst/>
              <a:uLnTx/>
              <a:uFillTx/>
              <a:latin typeface="Tahoma"/>
              <a:ea typeface="+mn-ea"/>
              <a:cs typeface="+mn-cs"/>
            </a:endParaRPr>
          </a:p>
        </p:txBody>
      </p:sp>
    </p:spTree>
    <p:extLst>
      <p:ext uri="{BB962C8B-B14F-4D97-AF65-F5344CB8AC3E}">
        <p14:creationId xmlns:p14="http://schemas.microsoft.com/office/powerpoint/2010/main" val="3614767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Marathon Competitive">
  <a:themeElements>
    <a:clrScheme name="Custom 1">
      <a:dk1>
        <a:srgbClr val="595959"/>
      </a:dk1>
      <a:lt1>
        <a:sysClr val="window" lastClr="FFFFFF"/>
      </a:lt1>
      <a:dk2>
        <a:srgbClr val="595959"/>
      </a:dk2>
      <a:lt2>
        <a:srgbClr val="EEECE1"/>
      </a:lt2>
      <a:accent1>
        <a:srgbClr val="3FC2CD"/>
      </a:accent1>
      <a:accent2>
        <a:srgbClr val="F9A05D"/>
      </a:accent2>
      <a:accent3>
        <a:srgbClr val="0076BB"/>
      </a:accent3>
      <a:accent4>
        <a:srgbClr val="EC008C"/>
      </a:accent4>
      <a:accent5>
        <a:srgbClr val="4BACC6"/>
      </a:accent5>
      <a:accent6>
        <a:srgbClr val="F79646"/>
      </a:accent6>
      <a:hlink>
        <a:srgbClr val="0000FF"/>
      </a:hlink>
      <a:folHlink>
        <a:srgbClr val="800080"/>
      </a:folHlink>
    </a:clrScheme>
    <a:fontScheme name="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6_Section Divid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7_Section Divid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_Report form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4_Report form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5_Report form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6_Report form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7_Report form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8_Report form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9_Report form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8_Section Divid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Divid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9_Section Divid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10_Section Divid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10_Report form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3.xml><?xml version="1.0" encoding="utf-8"?>
<a:theme xmlns:a="http://schemas.openxmlformats.org/drawingml/2006/main" name="11_Section Divid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resentation form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Report form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Section Divid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_Section Divid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3_Section Divid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4_Section Divid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5_Section Divid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Marathon Competitive</Template>
  <TotalTime>15408</TotalTime>
  <Words>16305</Words>
  <Application>Microsoft Office PowerPoint</Application>
  <PresentationFormat>On-screen Show (4:3)</PresentationFormat>
  <Paragraphs>1148</Paragraphs>
  <Slides>71</Slides>
  <Notes>0</Notes>
  <HiddenSlides>0</HiddenSlides>
  <MMClips>0</MMClips>
  <ScaleCrop>false</ScaleCrop>
  <HeadingPairs>
    <vt:vector size="6" baseType="variant">
      <vt:variant>
        <vt:lpstr>Fonts Used</vt:lpstr>
      </vt:variant>
      <vt:variant>
        <vt:i4>4</vt:i4>
      </vt:variant>
      <vt:variant>
        <vt:lpstr>Theme</vt:lpstr>
      </vt:variant>
      <vt:variant>
        <vt:i4>23</vt:i4>
      </vt:variant>
      <vt:variant>
        <vt:lpstr>Slide Titles</vt:lpstr>
      </vt:variant>
      <vt:variant>
        <vt:i4>71</vt:i4>
      </vt:variant>
    </vt:vector>
  </HeadingPairs>
  <TitlesOfParts>
    <vt:vector size="98" baseType="lpstr">
      <vt:lpstr>Arial</vt:lpstr>
      <vt:lpstr>Calibri</vt:lpstr>
      <vt:lpstr>Tahoma</vt:lpstr>
      <vt:lpstr>Times New Roman</vt:lpstr>
      <vt:lpstr>Marathon Competitive</vt:lpstr>
      <vt:lpstr>Section Divider</vt:lpstr>
      <vt:lpstr>Presentation format</vt:lpstr>
      <vt:lpstr>Report format</vt:lpstr>
      <vt:lpstr>1_Section Divider</vt:lpstr>
      <vt:lpstr>2_Section Divider</vt:lpstr>
      <vt:lpstr>3_Section Divider</vt:lpstr>
      <vt:lpstr>4_Section Divider</vt:lpstr>
      <vt:lpstr>5_Section Divider</vt:lpstr>
      <vt:lpstr>6_Section Divider</vt:lpstr>
      <vt:lpstr>7_Section Divider</vt:lpstr>
      <vt:lpstr>1_Report format</vt:lpstr>
      <vt:lpstr>4_Report format</vt:lpstr>
      <vt:lpstr>5_Report format</vt:lpstr>
      <vt:lpstr>6_Report format</vt:lpstr>
      <vt:lpstr>7_Report format</vt:lpstr>
      <vt:lpstr>8_Report format</vt:lpstr>
      <vt:lpstr>9_Report format</vt:lpstr>
      <vt:lpstr>8_Section Divider</vt:lpstr>
      <vt:lpstr>9_Section Divider</vt:lpstr>
      <vt:lpstr>10_Section Divider</vt:lpstr>
      <vt:lpstr>10_Report format</vt:lpstr>
      <vt:lpstr>11_Section Divider</vt:lpstr>
      <vt:lpstr>Vectren Corporation Gas Line Safety Research</vt:lpstr>
      <vt:lpstr>Table of Contents</vt:lpstr>
      <vt:lpstr>Background and Methodology </vt:lpstr>
      <vt:lpstr>Background and Objectives</vt:lpstr>
      <vt:lpstr>Methodology</vt:lpstr>
      <vt:lpstr>Goal of Qualitative Research</vt:lpstr>
      <vt:lpstr>Excavator Interviews were Drawn from the Following Cities:</vt:lpstr>
      <vt:lpstr>Homeowner Interviews were Drawn from the Following Cities: </vt:lpstr>
      <vt:lpstr>PowerPoint Presentation</vt:lpstr>
      <vt:lpstr>Awareness of the Call Before You Dig Law and 811</vt:lpstr>
      <vt:lpstr>Attitudes toward Indiana 811</vt:lpstr>
      <vt:lpstr>Barriers – Top 5</vt:lpstr>
      <vt:lpstr>Barrier: Perception – “I Don’t Have Time to Wait for the 811 Locate”</vt:lpstr>
      <vt:lpstr>Barrier: Perception – “I Wasn’t Digging”</vt:lpstr>
      <vt:lpstr>Barrier: Perception – “I Already Know What is Below”</vt:lpstr>
      <vt:lpstr>Barrier: Perception – “I Expect Utilities to Be Buried Deeper”</vt:lpstr>
      <vt:lpstr>Barrier: “It Was Just a Miscommunication”</vt:lpstr>
      <vt:lpstr>Barrier: Current “Call Before You Dig” Message Does Not Resonate</vt:lpstr>
      <vt:lpstr>Suggestion: Leverage Emotional Experiences to Change Behavior</vt:lpstr>
      <vt:lpstr>Suggestion: Make 811 Online More User-Friendly to Increase Traffic</vt:lpstr>
      <vt:lpstr>PowerPoint Presentation</vt:lpstr>
      <vt:lpstr>Takeaways and Recommendations: At-A-Glance</vt:lpstr>
      <vt:lpstr>Title and Number of Employees Type of Excavating Work Number of Jobs per Year Requiring Digging Types of Equipment Used</vt:lpstr>
      <vt:lpstr>Excavators – Title and Number of Employees</vt:lpstr>
      <vt:lpstr>Excavators  Interviewed Were Involved in a Variety of Excavating Work</vt:lpstr>
      <vt:lpstr>Excavators – Number of Jobs Per Year Requiring Digging</vt:lpstr>
      <vt:lpstr>Excavators Use Many Types of Equipment on Jobs</vt:lpstr>
      <vt:lpstr>PowerPoint Presentation</vt:lpstr>
      <vt:lpstr>Damage to Gas Lines Are Caused by a Variety of Equipment</vt:lpstr>
      <vt:lpstr>Primary Barrier to Call Before You Dig Confusion Regarding Definition of “Excavating” Unavoidable Damages and Extenuating Circumstances Participant Suggestions to Overcome Barriers</vt:lpstr>
      <vt:lpstr>Primary Barriers to “Call Before You Dig”</vt:lpstr>
      <vt:lpstr>Confusion Regarding Definitions of “Excavating”</vt:lpstr>
      <vt:lpstr>Unavoidable Damages and Extenuating Circumstances  </vt:lpstr>
      <vt:lpstr>Participant Suggestions to Overcome Barriers</vt:lpstr>
      <vt:lpstr>Primary Contact Secondary Contacts</vt:lpstr>
      <vt:lpstr>Vectren and 911 Are Typically First Contacted After an Event</vt:lpstr>
      <vt:lpstr>Secondary Contacts When Gas Leak Occurred</vt:lpstr>
      <vt:lpstr>Awareness of Indiana Law Awareness of “Call Before You Dig”</vt:lpstr>
      <vt:lpstr>Awareness of Law and “Call Before You Dig”</vt:lpstr>
      <vt:lpstr>Awareness Ever called 811 Reactions to Online 811 Familiarity and Preference with Contacting 811 Satisfaction with 811 Reasons for Rating  Suggestions for Improvement</vt:lpstr>
      <vt:lpstr>Awareness of 811</vt:lpstr>
      <vt:lpstr>Ever Called 811</vt:lpstr>
      <vt:lpstr>Online 811 is Functional, but Needs Improvement</vt:lpstr>
      <vt:lpstr>Familiarity and Preference with Contacting Online 811</vt:lpstr>
      <vt:lpstr>Satisfaction with 811</vt:lpstr>
      <vt:lpstr>Reasons for Satisfaction Rating with 811</vt:lpstr>
      <vt:lpstr>Suggestions for Improvement for 811 and Utilities</vt:lpstr>
      <vt:lpstr>PowerPoint Presentation</vt:lpstr>
      <vt:lpstr>PowerPoint Presentation</vt:lpstr>
      <vt:lpstr>Why No Call? – “Not Really Digging”</vt:lpstr>
      <vt:lpstr>Why No Call? – “Not Really Digging”</vt:lpstr>
      <vt:lpstr>Why No Call? – “Not Really Digging” (Continued)</vt:lpstr>
      <vt:lpstr>Why No Call? – “Thought I Knew”</vt:lpstr>
      <vt:lpstr>Why No Call? –“Took Their Word for It”</vt:lpstr>
      <vt:lpstr>Why No Call? – “Miscommunication”</vt:lpstr>
      <vt:lpstr>Why No Call? – “In a Hurry,” “Lazy” or “Ignorant” </vt:lpstr>
      <vt:lpstr>Why No Call? – “Didn’t Know It Was a Law”</vt:lpstr>
      <vt:lpstr>PowerPoint Presentation</vt:lpstr>
      <vt:lpstr>Barriers – “Just Don’t Want to Wait” (Primarily Excavators)</vt:lpstr>
      <vt:lpstr>Barriers – “Just Don’t Know” (Primarily Homeowners)</vt:lpstr>
      <vt:lpstr>Barriers – “Don’t Plan to ‘Excavate’” </vt:lpstr>
      <vt:lpstr>Barriers – “Think They Know”</vt:lpstr>
      <vt:lpstr>Barriers – “Carelessness” and “Inexperience”</vt:lpstr>
      <vt:lpstr>Barriers – “Working Under The Radar” (Excavators)</vt:lpstr>
      <vt:lpstr>PowerPoint Presentation</vt:lpstr>
      <vt:lpstr>Reasons for Satisfaction with 811 – Excavators</vt:lpstr>
      <vt:lpstr>Reasons for Satisfaction with 811 – Excavators (continued)</vt:lpstr>
      <vt:lpstr>Reasons for Satisfaction with 811 – Homeowners</vt:lpstr>
      <vt:lpstr>PowerPoint Presentation</vt:lpstr>
      <vt:lpstr>Preference for Calling 811</vt:lpstr>
      <vt:lpstr>Preference for Online 811</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 Brand Spend Year-Over-Year</dc:title>
  <dc:creator>Nomina, Jeff</dc:creator>
  <cp:lastModifiedBy>Miller, Darby R</cp:lastModifiedBy>
  <cp:revision>387</cp:revision>
  <cp:lastPrinted>2017-02-17T19:42:27Z</cp:lastPrinted>
  <dcterms:created xsi:type="dcterms:W3CDTF">2016-10-26T14:33:12Z</dcterms:created>
  <dcterms:modified xsi:type="dcterms:W3CDTF">2017-03-07T16:55:59Z</dcterms:modified>
</cp:coreProperties>
</file>