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</p:sldMasterIdLst>
  <p:notesMasterIdLst>
    <p:notesMasterId r:id="rId39"/>
  </p:notesMasterIdLst>
  <p:handoutMasterIdLst>
    <p:handoutMasterId r:id="rId40"/>
  </p:handoutMasterIdLst>
  <p:sldIdLst>
    <p:sldId id="341" r:id="rId2"/>
    <p:sldId id="343" r:id="rId3"/>
    <p:sldId id="342" r:id="rId4"/>
    <p:sldId id="338" r:id="rId5"/>
    <p:sldId id="339" r:id="rId6"/>
    <p:sldId id="347" r:id="rId7"/>
    <p:sldId id="348" r:id="rId8"/>
    <p:sldId id="263" r:id="rId9"/>
    <p:sldId id="267" r:id="rId10"/>
    <p:sldId id="257" r:id="rId11"/>
    <p:sldId id="283" r:id="rId12"/>
    <p:sldId id="292" r:id="rId13"/>
    <p:sldId id="264" r:id="rId14"/>
    <p:sldId id="265" r:id="rId15"/>
    <p:sldId id="350" r:id="rId16"/>
    <p:sldId id="355" r:id="rId17"/>
    <p:sldId id="298" r:id="rId18"/>
    <p:sldId id="351" r:id="rId19"/>
    <p:sldId id="295" r:id="rId20"/>
    <p:sldId id="352" r:id="rId21"/>
    <p:sldId id="260" r:id="rId22"/>
    <p:sldId id="276" r:id="rId23"/>
    <p:sldId id="362" r:id="rId24"/>
    <p:sldId id="305" r:id="rId25"/>
    <p:sldId id="356" r:id="rId26"/>
    <p:sldId id="357" r:id="rId27"/>
    <p:sldId id="332" r:id="rId28"/>
    <p:sldId id="358" r:id="rId29"/>
    <p:sldId id="359" r:id="rId30"/>
    <p:sldId id="269" r:id="rId31"/>
    <p:sldId id="360" r:id="rId32"/>
    <p:sldId id="311" r:id="rId33"/>
    <p:sldId id="271" r:id="rId34"/>
    <p:sldId id="346" r:id="rId35"/>
    <p:sldId id="363" r:id="rId36"/>
    <p:sldId id="364" r:id="rId37"/>
    <p:sldId id="299" r:id="rId3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67" autoAdjust="0"/>
    <p:restoredTop sz="86215" autoAdjust="0"/>
  </p:normalViewPr>
  <p:slideViewPr>
    <p:cSldViewPr snapToGrid="0">
      <p:cViewPr varScale="1">
        <p:scale>
          <a:sx n="64" d="100"/>
          <a:sy n="64" d="100"/>
        </p:scale>
        <p:origin x="654" y="9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409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8475" cy="466726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9" y="1"/>
            <a:ext cx="3038475" cy="466726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C65F7A2E-C0B9-4417-BD4F-6074BA333E6F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29677"/>
            <a:ext cx="3038475" cy="466726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9" y="8829677"/>
            <a:ext cx="3038475" cy="466726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DF813734-4DBA-4A86-AFA5-005904877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663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3038475" cy="466726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9" y="1"/>
            <a:ext cx="3038475" cy="466726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200"/>
            </a:lvl1pPr>
          </a:lstStyle>
          <a:p>
            <a:fld id="{36786A9C-C29F-485B-9475-82E0BEEBFC71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6"/>
            <a:ext cx="5607050" cy="3660775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29677"/>
            <a:ext cx="3038475" cy="466726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9" y="8829677"/>
            <a:ext cx="3038475" cy="466726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200"/>
            </a:lvl1pPr>
          </a:lstStyle>
          <a:p>
            <a:fld id="{44D453A5-A06C-4F65-822D-3E20C16104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86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ngineering.purdue.edu/~ldc/LOADEST/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limate.agry.purdue.edu/climate/index.asp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453A5-A06C-4F65-822D-3E20C16104D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451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Drain to Lake Michigan &amp;</a:t>
            </a:r>
          </a:p>
          <a:p>
            <a:r>
              <a:rPr lang="en-US" dirty="0"/>
              <a:t>¾ of the rest of the Indiana</a:t>
            </a:r>
            <a:r>
              <a:rPr lang="en-US" baseline="0" dirty="0"/>
              <a:t> drains to the Mississippi River &amp; down to the gulf.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453A5-A06C-4F65-822D-3E20C16104D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0562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USDA 2012</a:t>
            </a:r>
          </a:p>
          <a:p>
            <a:endParaRPr lang="en-US" dirty="0"/>
          </a:p>
          <a:p>
            <a:r>
              <a:rPr lang="en-US" dirty="0"/>
              <a:t>While the distinction is made between Ag &amp; Developed land, from a drainage standpoint, subsurface tiles cause flashiness in streams similar to impervious surfaces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453A5-A06C-4F65-822D-3E20C16104D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53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Opportunities</a:t>
            </a:r>
            <a:r>
              <a:rPr lang="en-US" baseline="0" dirty="0" smtClean="0"/>
              <a:t> exist to reduce P &amp; other nutrient inputs from both u</a:t>
            </a:r>
            <a:r>
              <a:rPr lang="en-US" sz="1200" dirty="0" smtClean="0"/>
              <a:t>rban and rural landscapes including point sources 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Major- 1 MG/day</a:t>
            </a:r>
          </a:p>
          <a:p>
            <a:r>
              <a:rPr lang="en-US" baseline="0" dirty="0" smtClean="0"/>
              <a:t>4 major: Fort Wayne, Decatur, Auburn, &amp; Butler</a:t>
            </a:r>
          </a:p>
          <a:p>
            <a:r>
              <a:rPr lang="en-US" baseline="0" dirty="0" smtClean="0"/>
              <a:t>CSO: Auburn, Berne, Butler, Decatur, Fort Wayne, New Haven, &amp; Waterloo</a:t>
            </a:r>
          </a:p>
          <a:p>
            <a:r>
              <a:rPr lang="en-US" baseline="0" dirty="0" smtClean="0"/>
              <a:t>13 MS4s:  1 in Adams Co., 11 in Allen Co., 1 in DeKalb Co.  Like NPS pollution, these regulated point sources have </a:t>
            </a:r>
            <a:r>
              <a:rPr lang="en-US" baseline="0" dirty="0" err="1" smtClean="0"/>
              <a:t>thereir</a:t>
            </a:r>
            <a:r>
              <a:rPr lang="en-US" baseline="0" dirty="0" smtClean="0"/>
              <a:t> pollutant signatures during precipitation events </a:t>
            </a:r>
          </a:p>
          <a:p>
            <a:r>
              <a:rPr lang="en-US" baseline="0" dirty="0" smtClean="0"/>
              <a:t>CFOs defined as 300 cattle, 600 swine or sheep, 30,000 fowl or 500 horses</a:t>
            </a:r>
          </a:p>
          <a:p>
            <a:r>
              <a:rPr lang="en-US" baseline="0" dirty="0" smtClean="0"/>
              <a:t>Adams Co. = 50, Allen Co. = 12, DeKalb Co. =12, </a:t>
            </a:r>
            <a:r>
              <a:rPr lang="en-US" baseline="0" dirty="0" err="1" smtClean="0"/>
              <a:t>Stueben</a:t>
            </a:r>
            <a:r>
              <a:rPr lang="en-US" baseline="0" dirty="0" smtClean="0"/>
              <a:t> Co. = 1, Wells Co. =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453A5-A06C-4F65-822D-3E20C16104D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509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Adams Co. = 50, Allen Co. = 12, DeKalb Co. =12, </a:t>
            </a:r>
            <a:r>
              <a:rPr lang="en-US" baseline="0" dirty="0" err="1" smtClean="0"/>
              <a:t>Stueben</a:t>
            </a:r>
            <a:r>
              <a:rPr lang="en-US" baseline="0" dirty="0" smtClean="0"/>
              <a:t> Co. = 1, Wells Co. =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453A5-A06C-4F65-822D-3E20C16104D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1731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Mention handout</a:t>
            </a:r>
          </a:p>
          <a:p>
            <a:r>
              <a:rPr lang="en-US" sz="1600" dirty="0" smtClean="0"/>
              <a:t>An important aspect of analyzing WQ</a:t>
            </a:r>
            <a:r>
              <a:rPr lang="en-US" sz="1600" baseline="0" dirty="0" smtClean="0"/>
              <a:t> data is quality assurance.</a:t>
            </a:r>
          </a:p>
          <a:p>
            <a:r>
              <a:rPr lang="en-US" sz="1600" dirty="0" smtClean="0"/>
              <a:t>The </a:t>
            </a:r>
            <a:r>
              <a:rPr lang="en-US" sz="1600" dirty="0"/>
              <a:t>USGS Load Estimator (LOADEST) model (both the Purdue Interface and USGS Desktop Application) were used to estimate annual loads and load reductions needed based on a 0.23 mg/L Total Phosphorus concentration.</a:t>
            </a:r>
          </a:p>
          <a:p>
            <a:pPr lvl="1"/>
            <a:r>
              <a:rPr lang="en-US" dirty="0"/>
              <a:t>Given a time series of </a:t>
            </a:r>
            <a:r>
              <a:rPr lang="en-US" dirty="0" err="1"/>
              <a:t>streamflow</a:t>
            </a:r>
            <a:r>
              <a:rPr lang="en-US" dirty="0"/>
              <a:t>, fixed station data and the target concentration (0.23 mg/L) LOADEST develops a regression model for the estimation  of loads (calibration).  The formulated regression model then is used to estimate loads over a user specified time interval (estimation). Mean load estimates, standard errors, and 95% confidence intervals are developed on a monthly and seasonal basis.</a:t>
            </a:r>
          </a:p>
          <a:p>
            <a:pPr lvl="1"/>
            <a:r>
              <a:rPr lang="en-US" dirty="0"/>
              <a:t>The Adjusted Maximum Likelihood Estimation (AMLE) method was used for these graphs.</a:t>
            </a:r>
          </a:p>
          <a:p>
            <a:pPr lvl="1"/>
            <a:r>
              <a:rPr lang="en-US" dirty="0"/>
              <a:t>The Purdue Web-based Load Calculation using LOADEST interface (</a:t>
            </a:r>
            <a:r>
              <a:rPr lang="en-US" dirty="0">
                <a:hlinkClick r:id="rId3"/>
              </a:rPr>
              <a:t>https://engineering.purdue.edu/~ldc/LOADEST/</a:t>
            </a:r>
            <a:r>
              <a:rPr lang="en-US" dirty="0"/>
              <a:t>)</a:t>
            </a:r>
            <a:r>
              <a:rPr lang="en-US" sz="1600" dirty="0"/>
              <a:t> </a:t>
            </a:r>
            <a:r>
              <a:rPr lang="en-US" dirty="0"/>
              <a:t>and the USGS LOADEST model were used in this analysis. The Purdue interface is easier to use but we calculated loads using both models to ensure the results were accurate. </a:t>
            </a:r>
          </a:p>
          <a:p>
            <a:r>
              <a:rPr lang="en-US" sz="1600" dirty="0"/>
              <a:t>Fixed Station data was queried from the IDEM AIMS II database.</a:t>
            </a:r>
          </a:p>
          <a:p>
            <a:pPr marL="342857" lvl="1" indent="-342857">
              <a:buFont typeface="Arial" charset="0"/>
              <a:buChar char="•"/>
            </a:pPr>
            <a:r>
              <a:rPr lang="en-US" sz="1600" dirty="0"/>
              <a:t>Information from the most representative USGS stream gage was used in the LOADEST model.</a:t>
            </a:r>
          </a:p>
          <a:p>
            <a:r>
              <a:rPr lang="en-US" sz="1600" dirty="0"/>
              <a:t>Mean annual loads were estimated using data from 2008 to 2015.</a:t>
            </a:r>
          </a:p>
          <a:p>
            <a:r>
              <a:rPr lang="en-US" sz="1600" dirty="0"/>
              <a:t>Precipitation data found on the Indiana State Climate Office webpage (</a:t>
            </a:r>
            <a:r>
              <a:rPr lang="en-US" sz="1600" dirty="0">
                <a:hlinkClick r:id="rId4"/>
              </a:rPr>
              <a:t>https://climate.agry.purdue.edu/climate/index.asp</a:t>
            </a:r>
            <a:r>
              <a:rPr lang="en-US" sz="1600" dirty="0"/>
              <a:t>) from Station Decatur 1 N (IN) along the Saint Mary's River.</a:t>
            </a:r>
          </a:p>
          <a:p>
            <a:endParaRPr lang="en-US" sz="1600" dirty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453A5-A06C-4F65-822D-3E20C16104D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7010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HUCs</a:t>
            </a:r>
            <a:r>
              <a:rPr lang="en-US" baseline="0" dirty="0" smtClean="0"/>
              <a:t> are a way of identifying all of the drainage basins (watersheds) in the US in a nested arrangement from largest to smallest.  The smaller the HUC number, the larger the drainage area.  For example a HUC 8 watershed is larger than a HUC 12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453A5-A06C-4F65-822D-3E20C16104D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130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453A5-A06C-4F65-822D-3E20C16104D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2082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</a:t>
            </a:r>
            <a:r>
              <a:rPr lang="en-US" baseline="0" dirty="0"/>
              <a:t> are not proposing new regulations or rules at this time.  We support timely inspections, compliance assistance and rigorous enforcement of existing rules and regulations.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453A5-A06C-4F65-822D-3E20C16104D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463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by promoting drainage water management and emphasizing the importance of water infiltrating where it falls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Urban: by seeking incentives &amp; opportunities for it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Urban </a:t>
            </a:r>
            <a:r>
              <a:rPr lang="en-US" dirty="0"/>
              <a:t>landscapes: seek opportunities for green infrastructure</a:t>
            </a:r>
          </a:p>
          <a:p>
            <a:pPr lvl="1"/>
            <a:r>
              <a:rPr lang="en-US" dirty="0"/>
              <a:t>Infiltration, retention, detention, slow release</a:t>
            </a:r>
          </a:p>
          <a:p>
            <a:pPr lvl="1"/>
            <a:r>
              <a:rPr lang="en-US" dirty="0"/>
              <a:t>Rain gardens, green roofs, rain barrels </a:t>
            </a:r>
          </a:p>
          <a:p>
            <a:r>
              <a:rPr lang="en-US" dirty="0"/>
              <a:t>Rural and agricultural landscapes</a:t>
            </a:r>
          </a:p>
          <a:p>
            <a:pPr lvl="1"/>
            <a:r>
              <a:rPr lang="en-US" dirty="0"/>
              <a:t>Address subsurface drainage with soil health strategies, saturated buffers</a:t>
            </a:r>
          </a:p>
          <a:p>
            <a:pPr lvl="1"/>
            <a:r>
              <a:rPr lang="en-US" dirty="0"/>
              <a:t>Employ drainage water management techniques with sediment and nutrient removal processes</a:t>
            </a:r>
          </a:p>
          <a:p>
            <a:r>
              <a:rPr lang="en-US" dirty="0"/>
              <a:t>Restore stream sinuosity and riparian buffers</a:t>
            </a:r>
          </a:p>
          <a:p>
            <a:r>
              <a:rPr lang="en-US" dirty="0"/>
              <a:t>Restore wetlands and floodplains</a:t>
            </a:r>
          </a:p>
          <a:p>
            <a:r>
              <a:rPr lang="en-US" dirty="0"/>
              <a:t>Install 2-stage ditches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453A5-A06C-4F65-822D-3E20C16104D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590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by promoting drainage water management and emphasizing the importance of water infiltrating where it falls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Urban: by seeking incentives &amp; opportunities </a:t>
            </a:r>
            <a:r>
              <a:rPr lang="en-US" smtClean="0"/>
              <a:t>for it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Urban </a:t>
            </a:r>
            <a:r>
              <a:rPr lang="en-US" dirty="0"/>
              <a:t>landscapes: seek opportunities for green infrastructure</a:t>
            </a:r>
          </a:p>
          <a:p>
            <a:pPr lvl="1"/>
            <a:r>
              <a:rPr lang="en-US" dirty="0"/>
              <a:t>Infiltration, retention, detention, slow release</a:t>
            </a:r>
          </a:p>
          <a:p>
            <a:pPr lvl="1"/>
            <a:r>
              <a:rPr lang="en-US" dirty="0"/>
              <a:t>Rain gardens, green roofs, rain barrels </a:t>
            </a:r>
          </a:p>
          <a:p>
            <a:r>
              <a:rPr lang="en-US" dirty="0"/>
              <a:t>Rural and agricultural landscapes</a:t>
            </a:r>
          </a:p>
          <a:p>
            <a:pPr lvl="1"/>
            <a:r>
              <a:rPr lang="en-US" dirty="0"/>
              <a:t>Address subsurface drainage with soil health strategies, saturated buffers</a:t>
            </a:r>
          </a:p>
          <a:p>
            <a:pPr lvl="1"/>
            <a:r>
              <a:rPr lang="en-US" dirty="0"/>
              <a:t>Employ drainage water management techniques with sediment and nutrient removal processes</a:t>
            </a:r>
          </a:p>
          <a:p>
            <a:r>
              <a:rPr lang="en-US" dirty="0"/>
              <a:t>Restore stream sinuosity and riparian buffers</a:t>
            </a:r>
          </a:p>
          <a:p>
            <a:r>
              <a:rPr lang="en-US" dirty="0"/>
              <a:t>Restore wetlands and floodplains</a:t>
            </a:r>
          </a:p>
          <a:p>
            <a:r>
              <a:rPr lang="en-US" dirty="0"/>
              <a:t>Install 2-stage ditches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453A5-A06C-4F65-822D-3E20C16104D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072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To</a:t>
            </a:r>
            <a:r>
              <a:rPr lang="en-US" baseline="0" dirty="0" smtClean="0"/>
              <a:t> provide context for the DAP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453A5-A06C-4F65-822D-3E20C16104D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7421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two-stage ditch in these before and after photos is approximately a 2,600 feet in DeKalb County.  This ditch is an extension of a preexisting two-stage ditch, creating approximately 3,800 continuous feet of two-stage ditch. </a:t>
            </a:r>
          </a:p>
          <a:p>
            <a:pPr defTabSz="914285">
              <a:defRPr/>
            </a:pPr>
            <a:endParaRPr lang="en-US" dirty="0"/>
          </a:p>
          <a:p>
            <a:pPr defTabSz="914285">
              <a:defRPr/>
            </a:pPr>
            <a:r>
              <a:rPr lang="en-US" dirty="0"/>
              <a:t>Farm Bill Program funding (Environmental Quality Incentives Program – EQIP).  The preexisting two-stage ditch was put in by The Nature Conservancy in 2010.  Holler if you need more information!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453A5-A06C-4F65-822D-3E20C16104D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0788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by promoting drainage water management and emphasizing the importance of water infiltrating where it falls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Urban: by seeking incentives &amp; opportunities </a:t>
            </a:r>
            <a:r>
              <a:rPr lang="en-US" smtClean="0"/>
              <a:t>for it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Urban </a:t>
            </a:r>
            <a:r>
              <a:rPr lang="en-US" dirty="0"/>
              <a:t>landscapes: seek opportunities for green infrastructure</a:t>
            </a:r>
          </a:p>
          <a:p>
            <a:pPr lvl="1"/>
            <a:r>
              <a:rPr lang="en-US" dirty="0"/>
              <a:t>Infiltration, retention, detention, slow release</a:t>
            </a:r>
          </a:p>
          <a:p>
            <a:pPr lvl="1"/>
            <a:r>
              <a:rPr lang="en-US" dirty="0"/>
              <a:t>Rain gardens, green roofs, rain barrels </a:t>
            </a:r>
          </a:p>
          <a:p>
            <a:r>
              <a:rPr lang="en-US" dirty="0"/>
              <a:t>Rural and agricultural landscapes</a:t>
            </a:r>
          </a:p>
          <a:p>
            <a:pPr lvl="1"/>
            <a:r>
              <a:rPr lang="en-US" dirty="0"/>
              <a:t>Address subsurface drainage with soil health strategies, saturated buffers</a:t>
            </a:r>
          </a:p>
          <a:p>
            <a:pPr lvl="1"/>
            <a:r>
              <a:rPr lang="en-US" dirty="0"/>
              <a:t>Employ drainage water management techniques with sediment and nutrient removal processes</a:t>
            </a:r>
          </a:p>
          <a:p>
            <a:r>
              <a:rPr lang="en-US" dirty="0"/>
              <a:t>Restore stream sinuosity and riparian buffers</a:t>
            </a:r>
          </a:p>
          <a:p>
            <a:r>
              <a:rPr lang="en-US" dirty="0"/>
              <a:t>Restore wetlands and floodplains</a:t>
            </a:r>
          </a:p>
          <a:p>
            <a:r>
              <a:rPr lang="en-US" dirty="0"/>
              <a:t>Install 2-stage ditches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453A5-A06C-4F65-822D-3E20C16104D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9643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5">
              <a:defRPr/>
            </a:pPr>
            <a:endParaRPr lang="en-US" dirty="0"/>
          </a:p>
          <a:p>
            <a:r>
              <a:rPr lang="en-US" dirty="0" smtClean="0"/>
              <a:t>CFO: Design</a:t>
            </a:r>
            <a:r>
              <a:rPr lang="en-US" dirty="0"/>
              <a:t>, construction, % capacity requirements</a:t>
            </a:r>
          </a:p>
          <a:p>
            <a:r>
              <a:rPr lang="en-US" dirty="0"/>
              <a:t>Operation </a:t>
            </a:r>
            <a:r>
              <a:rPr lang="en-US"/>
              <a:t>&amp; </a:t>
            </a:r>
            <a:r>
              <a:rPr lang="en-US" smtClean="0"/>
              <a:t>maintenance </a:t>
            </a:r>
            <a:r>
              <a:rPr lang="en-US" dirty="0" smtClean="0"/>
              <a:t>requirements</a:t>
            </a:r>
            <a:endParaRPr lang="en-US" dirty="0"/>
          </a:p>
          <a:p>
            <a:r>
              <a:rPr lang="en-US" dirty="0"/>
              <a:t>Land application with no application to frozen ground</a:t>
            </a:r>
          </a:p>
          <a:p>
            <a:pPr defTabSz="904159">
              <a:defRPr/>
            </a:pPr>
            <a:r>
              <a:rPr lang="en-US" dirty="0"/>
              <a:t>Tri-State Western Lake Erie Phosphorus Reduction Initiative</a:t>
            </a:r>
          </a:p>
          <a:p>
            <a:pPr defTabSz="904159">
              <a:defRPr/>
            </a:pPr>
            <a:r>
              <a:rPr lang="en-US" dirty="0"/>
              <a:t>Tri-State Western Lake Erie Phosphorus Reduction Initiative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453A5-A06C-4F65-822D-3E20C16104D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108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453A5-A06C-4F65-822D-3E20C16104D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9052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 optimize resources</a:t>
            </a:r>
            <a:r>
              <a:rPr lang="en-US" baseline="0" dirty="0" smtClean="0"/>
              <a:t> and establish a regional network, IDEM, IN USGS, OH EPA, OH DNR, OH USGS, Ohio USGS and US EPA are collaborating on monitoring activities.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453A5-A06C-4F65-822D-3E20C16104D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6253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453A5-A06C-4F65-822D-3E20C16104D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9529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453A5-A06C-4F65-822D-3E20C16104D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0196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Vital to</a:t>
            </a:r>
            <a:r>
              <a:rPr lang="en-US" baseline="0" dirty="0" smtClean="0"/>
              <a:t> Indiana’s success in </a:t>
            </a:r>
            <a:r>
              <a:rPr lang="en-US" baseline="0" dirty="0" err="1" smtClean="0"/>
              <a:t>implemting</a:t>
            </a:r>
            <a:r>
              <a:rPr lang="en-US" baseline="0" dirty="0" smtClean="0"/>
              <a:t> this DAP is an AM strategy that tests the hypothesis put forth in the DAP &amp; applies the lessons learned to future management decisions,</a:t>
            </a:r>
          </a:p>
          <a:p>
            <a:endParaRPr lang="en-US" baseline="0" dirty="0" smtClean="0"/>
          </a:p>
          <a:p>
            <a:r>
              <a:rPr lang="en-US" dirty="0" smtClean="0"/>
              <a:t>Indiana will continue to participate on the Annex 4 Subcommittee.  If new data &amp; information evaluated within the context of the current assumptions and management strategies for</a:t>
            </a:r>
            <a:r>
              <a:rPr lang="en-US" baseline="0" dirty="0" smtClean="0"/>
              <a:t> the WLEB </a:t>
            </a:r>
            <a:r>
              <a:rPr lang="en-US" dirty="0" smtClean="0"/>
              <a:t> determine </a:t>
            </a:r>
            <a:r>
              <a:rPr lang="en-US" dirty="0" err="1" smtClean="0"/>
              <a:t>tht</a:t>
            </a:r>
            <a:r>
              <a:rPr lang="en-US" dirty="0" smtClean="0"/>
              <a:t> P or other targets need to be adjusted, Indiana will take that into account for modifying</a:t>
            </a:r>
            <a:r>
              <a:rPr lang="en-US" baseline="0" dirty="0" smtClean="0"/>
              <a:t> this DAP.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453A5-A06C-4F65-822D-3E20C16104D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9311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including more detail on urban/point source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453A5-A06C-4F65-822D-3E20C16104D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076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Status update to ICP leaders, SSCB, IASWCD board</a:t>
            </a:r>
          </a:p>
          <a:p>
            <a:r>
              <a:rPr lang="en-US" dirty="0" smtClean="0"/>
              <a:t>Presentation to the Save the Maumee group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453A5-A06C-4F65-822D-3E20C16104D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394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200" dirty="0" smtClean="0">
                <a:ea typeface="Lucida Sans Unicode" panose="020B0602030504020204" pitchFamily="34" charset="0"/>
              </a:rPr>
              <a:t>, and other nutrients if warranted, </a:t>
            </a:r>
            <a:endParaRPr lang="en-US" dirty="0" smtClean="0"/>
          </a:p>
          <a:p>
            <a:r>
              <a:rPr lang="en-US" dirty="0" smtClean="0"/>
              <a:t>Me</a:t>
            </a:r>
          </a:p>
          <a:p>
            <a:r>
              <a:rPr lang="en-US" dirty="0" smtClean="0"/>
              <a:t>Rick</a:t>
            </a:r>
            <a:r>
              <a:rPr lang="en-US" baseline="0" dirty="0" smtClean="0"/>
              <a:t> Duff</a:t>
            </a:r>
          </a:p>
          <a:p>
            <a:r>
              <a:rPr lang="en-US" baseline="0" dirty="0" smtClean="0"/>
              <a:t>Jeff Frye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Note: Indiana will serve on Lake MI</a:t>
            </a:r>
          </a:p>
          <a:p>
            <a:r>
              <a:rPr lang="en-US" baseline="0" dirty="0" smtClean="0"/>
              <a:t>Cyndi Wagner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453A5-A06C-4F65-822D-3E20C16104D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2308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/>
              <a:t>The USGS Load Estimator (LOADEST) model (both the Purdue Interface and USGS Desktop Application) were used to estimate annual loads and load reductions needed based on a 0.23 mg/L Total Phosphorus concentration.</a:t>
            </a:r>
          </a:p>
          <a:p>
            <a:pPr lvl="1"/>
            <a:r>
              <a:rPr lang="en-US" dirty="0"/>
              <a:t>Given a time series of </a:t>
            </a:r>
            <a:r>
              <a:rPr lang="en-US" dirty="0" err="1"/>
              <a:t>streamflow</a:t>
            </a:r>
            <a:r>
              <a:rPr lang="en-US" dirty="0"/>
              <a:t>, fixed station data and the target concentration (0.23 mg/L) LOADEST develops a regression model for the estimation  of loads (calibration).  The formulated regression model then is used to estimate loads over a user specified time interval (estimation). Mean load estimates, standard errors, and 95% confidence intervals are developed on a monthly and seasonal basis.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453A5-A06C-4F65-822D-3E20C16104D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410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Each state (Indiana, Michigan, New York, Ohio, and Pennsylvania) and the Province of Ontario agreed to follow a standard outline to develop DAPS by 2018 that at a minimum will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453A5-A06C-4F65-822D-3E20C16104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72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453A5-A06C-4F65-822D-3E20C16104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763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Invitations sent in February/March, 2016</a:t>
            </a:r>
          </a:p>
          <a:p>
            <a:r>
              <a:rPr lang="en-US" dirty="0"/>
              <a:t>Introductory meeting in April with scope of work, commitment of time, call for active members (name switched from “steering” to “advisory” committee</a:t>
            </a:r>
          </a:p>
          <a:p>
            <a:r>
              <a:rPr lang="en-US" dirty="0"/>
              <a:t>Confirmation of participation in May</a:t>
            </a:r>
          </a:p>
          <a:p>
            <a:r>
              <a:rPr lang="en-US" dirty="0" smtClean="0"/>
              <a:t>?</a:t>
            </a:r>
            <a:r>
              <a:rPr lang="en-US" baseline="0" dirty="0" smtClean="0"/>
              <a:t> </a:t>
            </a:r>
            <a:r>
              <a:rPr lang="en-US" baseline="0" dirty="0"/>
              <a:t>advisory committee meetings, </a:t>
            </a:r>
            <a:r>
              <a:rPr lang="en-US" baseline="0" dirty="0" smtClean="0"/>
              <a:t>2 </a:t>
            </a:r>
            <a:r>
              <a:rPr lang="en-US" baseline="0" dirty="0"/>
              <a:t>conference </a:t>
            </a:r>
            <a:r>
              <a:rPr lang="en-US" baseline="0" dirty="0" smtClean="0"/>
              <a:t>call calls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453A5-A06C-4F65-822D-3E20C16104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695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</a:t>
            </a:r>
            <a:r>
              <a:rPr lang="en-US" baseline="0" dirty="0"/>
              <a:t> advisory committee meetings, 1 conference call</a:t>
            </a:r>
          </a:p>
          <a:p>
            <a:r>
              <a:rPr lang="en-US" baseline="0" dirty="0"/>
              <a:t>Next meeting scheduled for March 10</a:t>
            </a:r>
            <a:r>
              <a:rPr lang="en-US" baseline="30000" dirty="0"/>
              <a:t>th</a:t>
            </a:r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What makes this different- Start with Lake Erie &amp; work upstream; target loads; measuring progress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453A5-A06C-4F65-822D-3E20C16104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262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 algn="l"/>
            <a:r>
              <a:rPr lang="en-US" sz="3600" dirty="0"/>
              <a:t> consider other cost: benefit analyses (research, educational, social); strategic targeting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453A5-A06C-4F65-822D-3E20C16104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5298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285">
              <a:defRPr/>
            </a:pPr>
            <a:endParaRPr lang="en-US" dirty="0" smtClean="0"/>
          </a:p>
          <a:p>
            <a:pPr defTabSz="914285">
              <a:defRPr/>
            </a:pPr>
            <a:r>
              <a:rPr lang="en-US" dirty="0" smtClean="0"/>
              <a:t>The Maumee River drives HABS in the WLEB &amp; contributes to Central Basin hypoxia.</a:t>
            </a:r>
          </a:p>
          <a:p>
            <a:pPr defTabSz="914285">
              <a:defRPr/>
            </a:pPr>
            <a:endParaRPr lang="en-US" dirty="0" smtClean="0"/>
          </a:p>
          <a:p>
            <a:pPr defTabSz="914285">
              <a:defRPr/>
            </a:pPr>
            <a:r>
              <a:rPr lang="en-US" dirty="0" smtClean="0"/>
              <a:t>Determined </a:t>
            </a:r>
            <a:r>
              <a:rPr lang="en-US" dirty="0"/>
              <a:t>that the most representative site for monitoring Indiana’s progress in meeting its P target loads on the Maumee is at Antwerp, Ohio.  The USGS operates a stream-flow gage and an auto-sampler there and follows the recommended Annex 4 protocol collecting the necessary parameters.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D453A5-A06C-4F65-822D-3E20C16104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62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F6F3-069E-45F3-8435-8474A4099B1F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D40D-684A-4F58-951F-0DB1B638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15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F6F3-069E-45F3-8435-8474A4099B1F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D40D-684A-4F58-951F-0DB1B638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0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F6F3-069E-45F3-8435-8474A4099B1F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D40D-684A-4F58-951F-0DB1B638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2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F6F3-069E-45F3-8435-8474A4099B1F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D40D-684A-4F58-951F-0DB1B638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93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F6F3-069E-45F3-8435-8474A4099B1F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D40D-684A-4F58-951F-0DB1B638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897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F6F3-069E-45F3-8435-8474A4099B1F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D40D-684A-4F58-951F-0DB1B638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11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F6F3-069E-45F3-8435-8474A4099B1F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D40D-684A-4F58-951F-0DB1B638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58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F6F3-069E-45F3-8435-8474A4099B1F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D40D-684A-4F58-951F-0DB1B638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31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F6F3-069E-45F3-8435-8474A4099B1F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D40D-684A-4F58-951F-0DB1B638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44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F6F3-069E-45F3-8435-8474A4099B1F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D40D-684A-4F58-951F-0DB1B638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5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DF6F3-069E-45F3-8435-8474A4099B1F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72D40D-684A-4F58-951F-0DB1B638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472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DF6F3-069E-45F3-8435-8474A4099B1F}" type="datetimeFigureOut">
              <a:rPr lang="en-US" smtClean="0"/>
              <a:t>10/5/2017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72D40D-684A-4F58-951F-0DB1B6386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644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n.gov/isda/3432.htm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jc.org/en_/Great_Lakes_Water_Quality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955" y="138925"/>
            <a:ext cx="3324045" cy="2019357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-301925"/>
            <a:ext cx="11353800" cy="16735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600" b="1" dirty="0" smtClean="0"/>
              <a:t>Great </a:t>
            </a:r>
            <a:r>
              <a:rPr lang="en-US" sz="3600" b="1" dirty="0"/>
              <a:t>Lakes Water Quality Agreement </a:t>
            </a:r>
            <a:r>
              <a:rPr lang="en-US" sz="3600" b="1" dirty="0" smtClean="0"/>
              <a:t>Domestic </a:t>
            </a:r>
            <a:r>
              <a:rPr lang="en-US" sz="3600" b="1" dirty="0"/>
              <a:t>Action </a:t>
            </a:r>
            <a:r>
              <a:rPr lang="en-US" sz="3600" b="1" dirty="0" smtClean="0"/>
              <a:t>Plan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>for the Western Lake Erie </a:t>
            </a:r>
            <a:r>
              <a:rPr lang="en-US" sz="3600" b="1" dirty="0" smtClean="0"/>
              <a:t>Basin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>Public </a:t>
            </a:r>
            <a:r>
              <a:rPr lang="en-US" sz="3600" b="1" dirty="0" smtClean="0"/>
              <a:t>Meeting Agenda</a:t>
            </a:r>
            <a:r>
              <a:rPr lang="en-US" sz="3600" b="1" dirty="0"/>
              <a:t/>
            </a:r>
            <a:br>
              <a:rPr lang="en-US" sz="3600" b="1" dirty="0"/>
            </a:br>
            <a:endParaRPr lang="en-US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992701"/>
            <a:ext cx="10515600" cy="4184261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3000" dirty="0"/>
              <a:t>Welcome </a:t>
            </a:r>
            <a:endParaRPr lang="en-US" sz="3000" dirty="0" smtClean="0"/>
          </a:p>
          <a:p>
            <a:pPr lvl="1"/>
            <a:r>
              <a:rPr lang="en-US" sz="2600" dirty="0" smtClean="0"/>
              <a:t>Meeting purpose</a:t>
            </a:r>
          </a:p>
          <a:p>
            <a:pPr lvl="1"/>
            <a:r>
              <a:rPr lang="en-US" sz="3000" dirty="0" smtClean="0"/>
              <a:t>Introduction </a:t>
            </a:r>
            <a:r>
              <a:rPr lang="en-US" sz="3000" dirty="0"/>
              <a:t>of Advisory Committee members and contributors</a:t>
            </a:r>
          </a:p>
          <a:p>
            <a:pPr marL="0" indent="0">
              <a:buNone/>
            </a:pPr>
            <a:r>
              <a:rPr lang="en-US" sz="3000" dirty="0"/>
              <a:t> </a:t>
            </a:r>
          </a:p>
          <a:p>
            <a:pPr lvl="0"/>
            <a:r>
              <a:rPr lang="en-US" sz="3000" dirty="0"/>
              <a:t>DAP presentation </a:t>
            </a:r>
            <a:endParaRPr lang="en-US" sz="3000" dirty="0" smtClean="0"/>
          </a:p>
          <a:p>
            <a:pPr marL="0" lvl="0" indent="0">
              <a:buNone/>
            </a:pPr>
            <a:r>
              <a:rPr lang="en-US" sz="3000" dirty="0"/>
              <a:t> </a:t>
            </a:r>
          </a:p>
          <a:p>
            <a:pPr lvl="0"/>
            <a:r>
              <a:rPr lang="en-US" sz="3000" dirty="0"/>
              <a:t>Questions and answer session/dialogue </a:t>
            </a:r>
            <a:endParaRPr lang="en-US" sz="3000" dirty="0" smtClean="0"/>
          </a:p>
          <a:p>
            <a:pPr marL="0" lvl="0" indent="0">
              <a:buNone/>
            </a:pPr>
            <a:r>
              <a:rPr lang="en-US" sz="3000" dirty="0"/>
              <a:t> </a:t>
            </a:r>
          </a:p>
          <a:p>
            <a:pPr lvl="0"/>
            <a:r>
              <a:rPr lang="en-US" sz="3000" dirty="0"/>
              <a:t>Wrap-up </a:t>
            </a:r>
            <a:r>
              <a:rPr lang="en-US" b="1" dirty="0"/>
              <a:t> 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6007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-186575"/>
            <a:ext cx="10515600" cy="1980205"/>
          </a:xfrm>
        </p:spPr>
        <p:txBody>
          <a:bodyPr/>
          <a:lstStyle/>
          <a:p>
            <a:r>
              <a:rPr lang="en-US" b="1" dirty="0"/>
              <a:t>DAP Development Process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6992" y="0"/>
            <a:ext cx="3145008" cy="191059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1684" y="1260762"/>
            <a:ext cx="10599821" cy="5983706"/>
          </a:xfrm>
        </p:spPr>
        <p:txBody>
          <a:bodyPr>
            <a:noAutofit/>
          </a:bodyPr>
          <a:lstStyle/>
          <a:p>
            <a:pPr lvl="1"/>
            <a:r>
              <a:rPr lang="en-US" sz="3600" dirty="0"/>
              <a:t>Decision-making: strive for consensus, all </a:t>
            </a:r>
            <a:r>
              <a:rPr lang="en-US" sz="3600" dirty="0" smtClean="0"/>
              <a:t>voices are equal</a:t>
            </a:r>
            <a:r>
              <a:rPr lang="en-US" sz="3600" dirty="0"/>
              <a:t>, majority </a:t>
            </a:r>
            <a:r>
              <a:rPr lang="en-US" sz="3600" dirty="0" smtClean="0"/>
              <a:t>rules </a:t>
            </a:r>
            <a:r>
              <a:rPr lang="en-US" sz="3600" dirty="0"/>
              <a:t>with dissenting opinions or positions </a:t>
            </a:r>
            <a:r>
              <a:rPr lang="en-US" sz="3600" dirty="0" smtClean="0"/>
              <a:t>noted.</a:t>
            </a:r>
            <a:endParaRPr lang="en-US" sz="3600" dirty="0"/>
          </a:p>
          <a:p>
            <a:pPr lvl="1"/>
            <a:endParaRPr lang="en-US" sz="3600" dirty="0"/>
          </a:p>
          <a:p>
            <a:pPr lvl="1"/>
            <a:r>
              <a:rPr lang="en-US" sz="3600" dirty="0"/>
              <a:t>A </a:t>
            </a:r>
            <a:r>
              <a:rPr lang="en-US" sz="3600" dirty="0" smtClean="0"/>
              <a:t>dynamic </a:t>
            </a:r>
            <a:r>
              <a:rPr lang="en-US" sz="3600" dirty="0"/>
              <a:t>document that builds on existing strategies, plans, research and work underway by all sectors in the </a:t>
            </a:r>
            <a:r>
              <a:rPr lang="en-US" sz="3600" dirty="0" smtClean="0"/>
              <a:t>WLEB.</a:t>
            </a:r>
            <a:endParaRPr lang="en-US" sz="3600" dirty="0"/>
          </a:p>
          <a:p>
            <a:pPr lvl="1"/>
            <a:endParaRPr lang="en-US" sz="3600" dirty="0"/>
          </a:p>
          <a:p>
            <a:pPr lvl="1"/>
            <a:r>
              <a:rPr lang="en-US" sz="3600" dirty="0"/>
              <a:t>Data driven but not deterred or deferred by the inconclusive or </a:t>
            </a:r>
            <a:r>
              <a:rPr lang="en-US" sz="3600" dirty="0" smtClean="0"/>
              <a:t>unknown.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5698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0"/>
            <a:ext cx="3810000" cy="2314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3414"/>
            <a:ext cx="10515600" cy="984739"/>
          </a:xfrm>
        </p:spPr>
        <p:txBody>
          <a:bodyPr/>
          <a:lstStyle/>
          <a:p>
            <a:r>
              <a:rPr lang="en-US" b="1" dirty="0"/>
              <a:t>DAP Development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308" y="1383321"/>
            <a:ext cx="11371384" cy="5559973"/>
          </a:xfrm>
        </p:spPr>
        <p:txBody>
          <a:bodyPr>
            <a:noAutofit/>
          </a:bodyPr>
          <a:lstStyle/>
          <a:p>
            <a:pPr lvl="1"/>
            <a:r>
              <a:rPr lang="en-US" sz="3600" dirty="0"/>
              <a:t>Evaluation criteria for proposed approaches</a:t>
            </a:r>
          </a:p>
          <a:p>
            <a:pPr lvl="1"/>
            <a:endParaRPr lang="en-US" sz="1200" dirty="0"/>
          </a:p>
          <a:p>
            <a:pPr lvl="2"/>
            <a:r>
              <a:rPr lang="en-US" sz="3600" b="1" dirty="0"/>
              <a:t>Effect the most change with least </a:t>
            </a:r>
            <a:r>
              <a:rPr lang="en-US" sz="3600" b="1" dirty="0" smtClean="0"/>
              <a:t>cost.</a:t>
            </a:r>
            <a:endParaRPr lang="en-US" sz="3600" b="1" dirty="0"/>
          </a:p>
          <a:p>
            <a:pPr lvl="2"/>
            <a:endParaRPr lang="en-US" sz="1200" b="1" dirty="0"/>
          </a:p>
          <a:p>
            <a:pPr lvl="2"/>
            <a:r>
              <a:rPr lang="en-US" sz="3600" b="1" dirty="0"/>
              <a:t>Prioritize resources to areas with the most P </a:t>
            </a:r>
            <a:r>
              <a:rPr lang="en-US" sz="3600" b="1" dirty="0" smtClean="0"/>
              <a:t>export and reduction potential.</a:t>
            </a:r>
            <a:endParaRPr lang="en-US" sz="3600" b="1" dirty="0"/>
          </a:p>
          <a:p>
            <a:pPr lvl="2"/>
            <a:endParaRPr lang="en-US" sz="1200" dirty="0"/>
          </a:p>
          <a:p>
            <a:pPr lvl="2"/>
            <a:r>
              <a:rPr lang="en-US" sz="3600" dirty="0"/>
              <a:t>Seek to engage citizens who are unengaged or not participating in conservation </a:t>
            </a:r>
            <a:r>
              <a:rPr lang="en-US" sz="3600" dirty="0" smtClean="0"/>
              <a:t>efforts.</a:t>
            </a:r>
            <a:endParaRPr lang="en-US" sz="3600" dirty="0"/>
          </a:p>
          <a:p>
            <a:pPr lvl="2"/>
            <a:endParaRPr lang="en-US" sz="1200" dirty="0"/>
          </a:p>
          <a:p>
            <a:pPr lvl="2"/>
            <a:r>
              <a:rPr lang="en-US" sz="3600" dirty="0"/>
              <a:t>Employ social </a:t>
            </a:r>
            <a:r>
              <a:rPr lang="en-US" sz="3600" dirty="0" smtClean="0"/>
              <a:t>indicators.</a:t>
            </a:r>
            <a:endParaRPr lang="en-US" sz="3600" dirty="0"/>
          </a:p>
          <a:p>
            <a:pPr lvl="2"/>
            <a:endParaRPr lang="en-US" sz="1200" dirty="0"/>
          </a:p>
          <a:p>
            <a:pPr lvl="2"/>
            <a:r>
              <a:rPr lang="en-US" sz="3600" dirty="0"/>
              <a:t>Employ adaptive </a:t>
            </a:r>
            <a:r>
              <a:rPr lang="en-US" sz="3600" dirty="0" smtClean="0"/>
              <a:t>management.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1542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DAP Goal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0812" y="0"/>
            <a:ext cx="3810000" cy="23145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8288"/>
            <a:ext cx="10515600" cy="4939645"/>
          </a:xfrm>
        </p:spPr>
        <p:txBody>
          <a:bodyPr>
            <a:normAutofit/>
          </a:bodyPr>
          <a:lstStyle/>
          <a:p>
            <a:r>
              <a:rPr lang="en-US" sz="3200" dirty="0"/>
              <a:t>Meet the binational phosphorus target loads for the Maumee River as it flows across our border into </a:t>
            </a:r>
            <a:r>
              <a:rPr lang="en-US" sz="3200" dirty="0" smtClean="0"/>
              <a:t>Ohio.</a:t>
            </a:r>
            <a:endParaRPr lang="en-US" sz="3200" dirty="0"/>
          </a:p>
          <a:p>
            <a:endParaRPr lang="en-US" sz="1600" dirty="0"/>
          </a:p>
          <a:p>
            <a:r>
              <a:rPr lang="en-US" sz="3200" dirty="0"/>
              <a:t>Focus on meeting the spring-time flow weighted mean concentration of 0.23 mg/L for total </a:t>
            </a:r>
            <a:r>
              <a:rPr lang="en-US" sz="3200" dirty="0" smtClean="0"/>
              <a:t>phosphorous (TP) </a:t>
            </a:r>
            <a:r>
              <a:rPr lang="en-US" sz="3200" dirty="0"/>
              <a:t>and 0.05mg/L for dissolved reactive phosphorous </a:t>
            </a:r>
            <a:r>
              <a:rPr lang="en-US" sz="3200" dirty="0" smtClean="0"/>
              <a:t>(DRP).</a:t>
            </a:r>
            <a:endParaRPr lang="en-US" sz="3200" dirty="0"/>
          </a:p>
          <a:p>
            <a:endParaRPr lang="en-US" sz="1600" dirty="0"/>
          </a:p>
          <a:p>
            <a:r>
              <a:rPr lang="en-US" sz="3200" dirty="0"/>
              <a:t>The reduction planned for the Maumee River will address Indiana’s obligation for phosphorous load reductions entering the WLEB and for the Central </a:t>
            </a:r>
            <a:r>
              <a:rPr lang="en-US" sz="3200" dirty="0" smtClean="0"/>
              <a:t>Basin.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05033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mrenshaw\AppData\Local\Microsoft\Windows\Temporary Internet Files\Content.Outlook\2V1YRGBD\WLEBwatersheds_small (3)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6843" y="716280"/>
            <a:ext cx="4325112" cy="597979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76226"/>
            <a:ext cx="10313987" cy="676276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/>
              <a:t>Indiana’s Portion of the WLEB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14325" y="1114427"/>
            <a:ext cx="7140385" cy="5581648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821,300 acres within 6 counties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Steuben, DeKalb, Allen, Noble, 	Adams, Wells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4 watersheds drain roughly 12% of the WLEB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St. Joseph, Maumee, Auglaize, St. Mary’s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Maumee River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Confluence of the St. Joseph River and the St. Mary’s River near Fort Wayne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/>
              <a:t>Flows 29 miles eastward into and through Ohio for 108 miles to its mouth at Maumee Bay in Lake Erie near Toledo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2889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5166" y="37594"/>
            <a:ext cx="2721142" cy="1653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Indiana Land Use in the WLEB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7713145"/>
              </p:ext>
            </p:extLst>
          </p:nvPr>
        </p:nvGraphicFramePr>
        <p:xfrm>
          <a:off x="957262" y="1842367"/>
          <a:ext cx="10277475" cy="44642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507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6886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23810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859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Landuse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Total in Acres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Percentage of Total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59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Agriculture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436,100.05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53.10%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3620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Hay/Pasture Land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141,174.25</a:t>
                      </a:r>
                      <a:endParaRPr lang="en-US" sz="2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17.20%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208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Developed Land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123,604.83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15.00%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653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Forested Land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76,910.81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9.40%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507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Wetlands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22,168.99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2.70%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598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Scrub/Shrub Land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11,743.78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1.40%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665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Open Water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9,594.56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1.20%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665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Total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821,297.26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100.00%</a:t>
                      </a:r>
                      <a:endParaRPr lang="en-US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109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Phosphorus Sources</a:t>
            </a:r>
            <a:endParaRPr lang="en-US" b="1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019" y="-38246"/>
            <a:ext cx="2845981" cy="172893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2233"/>
            <a:ext cx="10515600" cy="5337544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/>
              <a:t>Point sources account for approximately 15-20%</a:t>
            </a:r>
          </a:p>
          <a:p>
            <a:pPr lvl="1"/>
            <a:r>
              <a:rPr lang="en-US" sz="3200" dirty="0" smtClean="0"/>
              <a:t>Four major municipal wastewater treatment plants (WWTPs)</a:t>
            </a:r>
          </a:p>
          <a:p>
            <a:pPr lvl="2"/>
            <a:r>
              <a:rPr lang="en-US" sz="3200" dirty="0" smtClean="0"/>
              <a:t>TP effluent limit of 1 mg/L </a:t>
            </a:r>
          </a:p>
          <a:p>
            <a:pPr lvl="2"/>
            <a:r>
              <a:rPr lang="en-US" sz="3200" dirty="0" smtClean="0"/>
              <a:t>Average discharge concentration below the 1mg/L limit</a:t>
            </a:r>
          </a:p>
          <a:p>
            <a:pPr lvl="1"/>
            <a:r>
              <a:rPr lang="en-US" sz="3200" dirty="0" smtClean="0"/>
              <a:t>Seven combined sewer overflow communities, each with an approved long-term control plan (LTCP) or consent decree</a:t>
            </a:r>
          </a:p>
          <a:p>
            <a:pPr lvl="1"/>
            <a:r>
              <a:rPr lang="en-US" sz="3200" dirty="0" smtClean="0"/>
              <a:t>Thirteen designated municipal separate storm sewer system (MS4s) with approved storm water management plans (SWMPs)</a:t>
            </a:r>
          </a:p>
          <a:p>
            <a:pPr lvl="2"/>
            <a:endParaRPr lang="en-US" sz="2400" dirty="0" smtClean="0"/>
          </a:p>
          <a:p>
            <a:pPr marL="914400" lvl="2" indent="0">
              <a:buNone/>
            </a:pPr>
            <a:endParaRPr lang="en-US" sz="2400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28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Phosphorus Sources</a:t>
            </a:r>
            <a:endParaRPr lang="en-US" b="1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095" y="-41364"/>
            <a:ext cx="2640905" cy="160435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82233"/>
            <a:ext cx="10515600" cy="53375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dirty="0"/>
              <a:t>N</a:t>
            </a:r>
            <a:r>
              <a:rPr lang="en-US" sz="3600" dirty="0" smtClean="0"/>
              <a:t>on-point sources account for approximately 80-85%</a:t>
            </a:r>
          </a:p>
          <a:p>
            <a:r>
              <a:rPr lang="en-US" sz="3200" dirty="0" smtClean="0"/>
              <a:t>Modified hydrology</a:t>
            </a:r>
          </a:p>
          <a:p>
            <a:r>
              <a:rPr lang="en-US" sz="3200" dirty="0" smtClean="0"/>
              <a:t>Land disturbing activities</a:t>
            </a:r>
          </a:p>
          <a:p>
            <a:r>
              <a:rPr lang="en-US" sz="3200" dirty="0" smtClean="0"/>
              <a:t>Septic system failures (also behave as point source)</a:t>
            </a:r>
          </a:p>
          <a:p>
            <a:r>
              <a:rPr lang="en-US" sz="3200" dirty="0" smtClean="0"/>
              <a:t>Agriculture</a:t>
            </a:r>
          </a:p>
          <a:p>
            <a:pPr lvl="1"/>
            <a:r>
              <a:rPr lang="en-US" dirty="0" smtClean="0"/>
              <a:t>Row crops predominated by corn and soybean rotation</a:t>
            </a:r>
          </a:p>
          <a:p>
            <a:pPr lvl="1"/>
            <a:r>
              <a:rPr lang="en-US" dirty="0" smtClean="0"/>
              <a:t>78 Confined feeding operations (CFOs)</a:t>
            </a:r>
          </a:p>
          <a:p>
            <a:pPr lvl="2"/>
            <a:r>
              <a:rPr lang="en-US" dirty="0" smtClean="0"/>
              <a:t>300 cattle</a:t>
            </a:r>
          </a:p>
          <a:p>
            <a:pPr lvl="2"/>
            <a:r>
              <a:rPr lang="en-US" dirty="0" smtClean="0"/>
              <a:t>600 swine or sheep</a:t>
            </a:r>
          </a:p>
          <a:p>
            <a:pPr lvl="2"/>
            <a:r>
              <a:rPr lang="en-US" dirty="0" smtClean="0"/>
              <a:t>30,000 fowl</a:t>
            </a:r>
          </a:p>
          <a:p>
            <a:pPr lvl="2"/>
            <a:r>
              <a:rPr lang="en-US" dirty="0" smtClean="0"/>
              <a:t>500 horses  defined as </a:t>
            </a:r>
          </a:p>
          <a:p>
            <a:pPr lvl="1"/>
            <a:r>
              <a:rPr lang="en-US" sz="2800" dirty="0" smtClean="0"/>
              <a:t>36,000 acres are used for application of manure</a:t>
            </a:r>
          </a:p>
          <a:p>
            <a:pPr lvl="2"/>
            <a:endParaRPr lang="en-US" sz="2400" dirty="0"/>
          </a:p>
          <a:p>
            <a:pPr marL="914400" lvl="2" indent="0">
              <a:buNone/>
            </a:pPr>
            <a:endParaRPr lang="en-US" sz="2400" dirty="0" smtClean="0"/>
          </a:p>
          <a:p>
            <a:pPr lvl="2"/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70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5061"/>
            <a:ext cx="6343651" cy="153272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b="1" dirty="0" smtClean="0"/>
              <a:t>Watershed Prioritization</a:t>
            </a:r>
            <a:br>
              <a:rPr lang="en-US" sz="5400" b="1" dirty="0" smtClean="0"/>
            </a:br>
            <a:r>
              <a:rPr lang="en-US" sz="5400" b="1" dirty="0" smtClean="0"/>
              <a:t>First Cut</a:t>
            </a:r>
            <a:endParaRPr lang="en-US" sz="5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046" y="-82724"/>
            <a:ext cx="5285858" cy="781283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703385" y="1913060"/>
            <a:ext cx="501747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12 IDEM fixed stations sampled monthly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Time period 2008-2015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10/12 sampling sites co-located with USGS stream flow gages or within 10% drainage area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St. Mary’s at Decatur, drainage area ratio 89%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157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363" y="77512"/>
            <a:ext cx="2718390" cy="16514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0753" y="365125"/>
            <a:ext cx="11534553" cy="1325563"/>
          </a:xfrm>
        </p:spPr>
        <p:txBody>
          <a:bodyPr/>
          <a:lstStyle/>
          <a:p>
            <a:r>
              <a:rPr lang="en-US" b="1" dirty="0" smtClean="0"/>
              <a:t>	Watershed Prioritization at 12-digit HUC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9191"/>
            <a:ext cx="10515600" cy="5167423"/>
          </a:xfrm>
        </p:spPr>
        <p:txBody>
          <a:bodyPr/>
          <a:lstStyle/>
          <a:p>
            <a:r>
              <a:rPr lang="en-US" dirty="0" smtClean="0"/>
              <a:t>Important for targeting the allocation of resources</a:t>
            </a:r>
          </a:p>
          <a:p>
            <a:r>
              <a:rPr lang="en-US" dirty="0" smtClean="0"/>
              <a:t>Ambient water quality changes occur more quickly at a smaller  watershed  scale in response to targeted land-based conservation or best management practices (BMPs)</a:t>
            </a:r>
          </a:p>
          <a:p>
            <a:r>
              <a:rPr lang="en-US" dirty="0" smtClean="0"/>
              <a:t>Prioritization process</a:t>
            </a:r>
          </a:p>
          <a:p>
            <a:pPr lvl="1"/>
            <a:r>
              <a:rPr lang="en-US" dirty="0" smtClean="0"/>
              <a:t>Further analysis of water quality monitoring data from:</a:t>
            </a:r>
          </a:p>
          <a:p>
            <a:pPr lvl="2"/>
            <a:r>
              <a:rPr lang="en-US" dirty="0" smtClean="0"/>
              <a:t>Allen County Soil and Water Conservation District (SWCD)</a:t>
            </a:r>
          </a:p>
          <a:p>
            <a:pPr lvl="2"/>
            <a:r>
              <a:rPr lang="en-US" dirty="0" smtClean="0"/>
              <a:t>City of Ft. Wayne</a:t>
            </a:r>
          </a:p>
          <a:p>
            <a:pPr lvl="2"/>
            <a:r>
              <a:rPr lang="en-US" dirty="0" smtClean="0"/>
              <a:t>St. Joseph Watershed Alliance &amp; Tri-State Watershed Alliance</a:t>
            </a:r>
          </a:p>
          <a:p>
            <a:pPr lvl="2"/>
            <a:r>
              <a:rPr lang="en-US" dirty="0" smtClean="0"/>
              <a:t>USGS</a:t>
            </a:r>
          </a:p>
          <a:p>
            <a:pPr lvl="1"/>
            <a:r>
              <a:rPr lang="en-US" dirty="0" smtClean="0"/>
              <a:t>Use P export potential spreadsheet (Natural Resource Conservation Service)</a:t>
            </a:r>
          </a:p>
          <a:p>
            <a:pPr lvl="1"/>
            <a:r>
              <a:rPr lang="en-US" dirty="0" smtClean="0"/>
              <a:t>Critical areas from approved watershed management plans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32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58" y="457200"/>
            <a:ext cx="6290307" cy="1945758"/>
          </a:xfrm>
        </p:spPr>
        <p:txBody>
          <a:bodyPr>
            <a:normAutofit fontScale="90000"/>
          </a:bodyPr>
          <a:lstStyle/>
          <a:p>
            <a:r>
              <a:rPr lang="en-US" sz="4800" b="1" dirty="0" smtClean="0"/>
              <a:t>Watershed Management Plans (WMPs) and Total Maximum Daily Load (TMDL) Reports </a:t>
            </a:r>
            <a:endParaRPr lang="en-US" sz="4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387" y="-360598"/>
            <a:ext cx="4777740" cy="7383780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287080" y="2317898"/>
            <a:ext cx="5750306" cy="4153240"/>
          </a:xfrm>
        </p:spPr>
        <p:txBody>
          <a:bodyPr>
            <a:normAutofit/>
          </a:bodyPr>
          <a:lstStyle/>
          <a:p>
            <a:endParaRPr lang="en-US" sz="3600" dirty="0" smtClean="0"/>
          </a:p>
          <a:p>
            <a:r>
              <a:rPr lang="en-US" sz="3600" dirty="0" smtClean="0"/>
              <a:t>All sub-watersheds </a:t>
            </a:r>
            <a:r>
              <a:rPr lang="en-US" sz="3600" dirty="0"/>
              <a:t>except the Auglaize have a watershed management plan.  </a:t>
            </a:r>
            <a:r>
              <a:rPr lang="en-US" sz="3600" dirty="0" smtClean="0"/>
              <a:t>Most </a:t>
            </a:r>
            <a:r>
              <a:rPr lang="en-US" sz="3600" dirty="0"/>
              <a:t>also have a TMDL.  </a:t>
            </a:r>
          </a:p>
          <a:p>
            <a:endParaRPr lang="en-US" sz="1400" dirty="0"/>
          </a:p>
          <a:p>
            <a:r>
              <a:rPr lang="en-US" sz="3600" dirty="0" smtClean="0"/>
              <a:t>The St</a:t>
            </a:r>
            <a:r>
              <a:rPr lang="en-US" sz="3600" dirty="0"/>
              <a:t>. Joseph tri-state TMDL </a:t>
            </a:r>
            <a:r>
              <a:rPr lang="en-US" sz="3600" dirty="0" smtClean="0"/>
              <a:t>is being finalized.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4078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Indiana’s </a:t>
            </a:r>
            <a:br>
              <a:rPr lang="en-US" dirty="0"/>
            </a:br>
            <a:r>
              <a:rPr lang="en-US" dirty="0"/>
              <a:t>GLWQA Domestic Action Plan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Marylou Renshaw on Behalf of the DAP Advisory Committee</a:t>
            </a:r>
          </a:p>
          <a:p>
            <a:r>
              <a:rPr lang="en-US" dirty="0" smtClean="0"/>
              <a:t>Location, Indiana</a:t>
            </a:r>
          </a:p>
          <a:p>
            <a:r>
              <a:rPr lang="en-US" dirty="0" smtClean="0"/>
              <a:t>Date, 2017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024" y="137006"/>
            <a:ext cx="38100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9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4874" y="52184"/>
            <a:ext cx="2697126" cy="1638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b="1" dirty="0" smtClean="0"/>
              <a:t>Guiding Principles for Achieving</a:t>
            </a:r>
            <a:br>
              <a:rPr lang="en-US" sz="4800" b="1" dirty="0" smtClean="0"/>
            </a:br>
            <a:r>
              <a:rPr lang="en-US" sz="4800" b="1" dirty="0" smtClean="0"/>
              <a:t>Water Quality Improvements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405" y="2285999"/>
            <a:ext cx="10960395" cy="3890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4800" b="1" dirty="0"/>
              <a:t>Emphasis </a:t>
            </a:r>
            <a:r>
              <a:rPr lang="en-US" sz="4800" b="1" dirty="0" smtClean="0"/>
              <a:t>is on </a:t>
            </a:r>
            <a:r>
              <a:rPr lang="en-US" sz="4800" b="1" dirty="0"/>
              <a:t>existing regulatory instruments and implementing voluntary </a:t>
            </a:r>
            <a:r>
              <a:rPr lang="en-US" sz="4800" b="1" dirty="0" smtClean="0"/>
              <a:t>BMPs. </a:t>
            </a:r>
            <a:endParaRPr lang="en-US" sz="4800" b="1" dirty="0"/>
          </a:p>
          <a:p>
            <a:pPr marL="0" indent="0">
              <a:buNone/>
            </a:pPr>
            <a:r>
              <a:rPr lang="en-US" sz="4800" dirty="0" smtClean="0"/>
              <a:t>Opportunities exist to reduce nutrient inputs from both urban and rural landscapes, including both point and non-point sources.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13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6617" y="0"/>
            <a:ext cx="3115383" cy="18925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405" y="365125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Guiding Principles: </a:t>
            </a:r>
            <a:r>
              <a:rPr lang="en-US" b="1" dirty="0" smtClean="0"/>
              <a:t>Point Sources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6317" y="1690688"/>
            <a:ext cx="10990053" cy="499469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WWTPs will employ optimization techniques.</a:t>
            </a:r>
            <a:endParaRPr lang="en-US" dirty="0"/>
          </a:p>
          <a:p>
            <a:r>
              <a:rPr lang="en-US" dirty="0" smtClean="0"/>
              <a:t>CSO communities will implement </a:t>
            </a:r>
            <a:r>
              <a:rPr lang="en-US" dirty="0"/>
              <a:t>long-term control </a:t>
            </a:r>
            <a:r>
              <a:rPr lang="en-US" dirty="0" smtClean="0"/>
              <a:t>plans.</a:t>
            </a:r>
          </a:p>
          <a:p>
            <a:r>
              <a:rPr lang="en-US" dirty="0" err="1" smtClean="0"/>
              <a:t>Stormwater</a:t>
            </a:r>
            <a:r>
              <a:rPr lang="en-US" dirty="0" smtClean="0"/>
              <a:t> </a:t>
            </a:r>
            <a:r>
              <a:rPr lang="en-US" dirty="0"/>
              <a:t>Management</a:t>
            </a:r>
          </a:p>
          <a:p>
            <a:pPr lvl="1"/>
            <a:r>
              <a:rPr lang="en-US" sz="2800" dirty="0" smtClean="0"/>
              <a:t>MS4 </a:t>
            </a:r>
            <a:r>
              <a:rPr lang="en-US" sz="2800" dirty="0"/>
              <a:t>communities </a:t>
            </a:r>
            <a:r>
              <a:rPr lang="en-US" sz="2800" dirty="0" smtClean="0"/>
              <a:t>will implement their storm </a:t>
            </a:r>
            <a:r>
              <a:rPr lang="en-US" sz="2800" dirty="0"/>
              <a:t>water management plans </a:t>
            </a:r>
            <a:r>
              <a:rPr lang="en-US" sz="2800" dirty="0" smtClean="0"/>
              <a:t>and track progress.</a:t>
            </a:r>
          </a:p>
          <a:p>
            <a:pPr lvl="1"/>
            <a:r>
              <a:rPr lang="en-US" sz="2800" dirty="0" smtClean="0"/>
              <a:t>Construction </a:t>
            </a:r>
            <a:r>
              <a:rPr lang="en-US" sz="2800" dirty="0"/>
              <a:t>site sediment runoff controls </a:t>
            </a:r>
            <a:r>
              <a:rPr lang="en-US" sz="2800" dirty="0" smtClean="0"/>
              <a:t>will be implemented according to their Notice of Intent (NOI) with </a:t>
            </a:r>
            <a:r>
              <a:rPr lang="en-US" sz="2800" dirty="0"/>
              <a:t>stabilization </a:t>
            </a:r>
            <a:r>
              <a:rPr lang="en-US" sz="2800" dirty="0" smtClean="0"/>
              <a:t>covers </a:t>
            </a:r>
            <a:r>
              <a:rPr lang="en-US" sz="2800" dirty="0"/>
              <a:t>that minimizes nutrient </a:t>
            </a:r>
            <a:r>
              <a:rPr lang="en-US" sz="2800" dirty="0" smtClean="0"/>
              <a:t>inputs.</a:t>
            </a:r>
            <a:endParaRPr lang="en-US" sz="2800" dirty="0"/>
          </a:p>
          <a:p>
            <a:pPr lvl="1"/>
            <a:r>
              <a:rPr lang="en-US" sz="2800" dirty="0"/>
              <a:t>Industrial site runoff controls </a:t>
            </a:r>
            <a:r>
              <a:rPr lang="en-US" sz="2800" dirty="0" smtClean="0"/>
              <a:t>will be implemented according to the NOI.</a:t>
            </a:r>
            <a:endParaRPr lang="en-US" sz="2800" dirty="0"/>
          </a:p>
          <a:p>
            <a:r>
              <a:rPr lang="en-US" dirty="0"/>
              <a:t>Septic system </a:t>
            </a:r>
            <a:r>
              <a:rPr lang="en-US" dirty="0" smtClean="0"/>
              <a:t>installation, operation</a:t>
            </a:r>
            <a:r>
              <a:rPr lang="en-US" dirty="0"/>
              <a:t>, maintenance and </a:t>
            </a:r>
            <a:r>
              <a:rPr lang="en-US" dirty="0" smtClean="0"/>
              <a:t>repair will follow the site specific design regulations.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27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6893" y="1"/>
            <a:ext cx="2314354" cy="14059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3917"/>
            <a:ext cx="10515600" cy="1169582"/>
          </a:xfrm>
        </p:spPr>
        <p:txBody>
          <a:bodyPr>
            <a:normAutofit fontScale="90000"/>
          </a:bodyPr>
          <a:lstStyle/>
          <a:p>
            <a:r>
              <a:rPr lang="en-US" sz="4900" b="1" dirty="0"/>
              <a:t>Guiding Principles: </a:t>
            </a:r>
            <a:r>
              <a:rPr lang="en-US" sz="4900" b="1" dirty="0" smtClean="0"/>
              <a:t>Non-point Sources</a:t>
            </a:r>
            <a:r>
              <a:rPr lang="en-US" b="1" i="1" dirty="0"/>
              <a:t/>
            </a:r>
            <a:br>
              <a:rPr lang="en-US" b="1" i="1" dirty="0"/>
            </a:b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343" y="1275907"/>
            <a:ext cx="11408735" cy="5256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The overall goals are to enhance nutrient management, promote soil health practices, and restore more natural hydrology and ecological functions </a:t>
            </a:r>
          </a:p>
          <a:p>
            <a:endParaRPr lang="en-US" dirty="0" smtClean="0"/>
          </a:p>
          <a:p>
            <a:r>
              <a:rPr lang="en-US" b="1" dirty="0" smtClean="0"/>
              <a:t>Urban </a:t>
            </a:r>
            <a:r>
              <a:rPr lang="en-US" b="1" dirty="0"/>
              <a:t>landscapes</a:t>
            </a:r>
            <a:r>
              <a:rPr lang="en-US" dirty="0"/>
              <a:t>: </a:t>
            </a:r>
            <a:r>
              <a:rPr lang="en-US" dirty="0" smtClean="0"/>
              <a:t>create a green infrastructure (GI) paradigm</a:t>
            </a:r>
          </a:p>
          <a:p>
            <a:pPr lvl="1"/>
            <a:r>
              <a:rPr lang="en-US" sz="2800" dirty="0" smtClean="0"/>
              <a:t>Promote infiltration</a:t>
            </a:r>
            <a:r>
              <a:rPr lang="en-US" sz="2800" dirty="0"/>
              <a:t>, retention, detention, slow </a:t>
            </a:r>
            <a:r>
              <a:rPr lang="en-US" sz="2800" dirty="0" smtClean="0"/>
              <a:t>release.</a:t>
            </a:r>
            <a:endParaRPr lang="en-US" sz="2800" dirty="0"/>
          </a:p>
          <a:p>
            <a:pPr lvl="1"/>
            <a:r>
              <a:rPr lang="en-US" sz="2800" dirty="0" smtClean="0"/>
              <a:t>Support installation of larger, regional or multipurpose GI practices.</a:t>
            </a:r>
          </a:p>
          <a:p>
            <a:pPr lvl="1"/>
            <a:r>
              <a:rPr lang="en-US" sz="2800" dirty="0" smtClean="0"/>
              <a:t>Ensure maintenance of GI practices is included in cost estimates and budgets.</a:t>
            </a:r>
          </a:p>
          <a:p>
            <a:pPr lvl="1"/>
            <a:r>
              <a:rPr lang="en-US" sz="2800" dirty="0" smtClean="0"/>
              <a:t>Provide support to install rain gardens, green roofs, rain barrels, and porous pavement in industrial, commercial and residential settings.</a:t>
            </a:r>
            <a:endParaRPr lang="en-US" sz="2800" dirty="0"/>
          </a:p>
          <a:p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45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673" y="0"/>
            <a:ext cx="2660327" cy="16161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3917"/>
            <a:ext cx="10515600" cy="1169582"/>
          </a:xfrm>
        </p:spPr>
        <p:txBody>
          <a:bodyPr>
            <a:normAutofit fontScale="90000"/>
          </a:bodyPr>
          <a:lstStyle/>
          <a:p>
            <a:r>
              <a:rPr lang="en-US" sz="4900" b="1" dirty="0"/>
              <a:t>Guiding Principles: </a:t>
            </a:r>
            <a:r>
              <a:rPr lang="en-US" sz="4900" b="1" dirty="0" smtClean="0"/>
              <a:t>Non-point Sources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343" y="776178"/>
            <a:ext cx="11408735" cy="59754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3200" b="1" dirty="0" smtClean="0"/>
              <a:t>Rural landscapes: </a:t>
            </a:r>
          </a:p>
          <a:p>
            <a:r>
              <a:rPr lang="en-US" sz="3200" dirty="0" smtClean="0"/>
              <a:t>Restore stream sinuosity and riparian buffers.</a:t>
            </a:r>
          </a:p>
          <a:p>
            <a:r>
              <a:rPr lang="en-US" sz="3200" dirty="0" smtClean="0"/>
              <a:t>Restore and reconnect riparian wetlands and floodplains.</a:t>
            </a:r>
          </a:p>
          <a:p>
            <a:r>
              <a:rPr lang="en-US" sz="3200" dirty="0"/>
              <a:t>Install drainage water management BMPs and saturated buffers on working </a:t>
            </a:r>
            <a:r>
              <a:rPr lang="en-US" sz="3200" dirty="0" smtClean="0"/>
              <a:t>lands.</a:t>
            </a:r>
            <a:endParaRPr lang="en-US" sz="3200" dirty="0"/>
          </a:p>
          <a:p>
            <a:r>
              <a:rPr lang="en-US" sz="3200" dirty="0" smtClean="0"/>
              <a:t>Install 2-stage ditches where feasible on both regulated and non-regulated drains.</a:t>
            </a:r>
          </a:p>
          <a:p>
            <a:endParaRPr lang="en-US" dirty="0" smtClean="0"/>
          </a:p>
          <a:p>
            <a:pPr lvl="1"/>
            <a:endParaRPr lang="en-US" sz="2800" dirty="0" smtClean="0"/>
          </a:p>
          <a:p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Extension of 2-Stage Ditch, DeKalb County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09" y="1843791"/>
            <a:ext cx="6373368" cy="47823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123" y="1834647"/>
            <a:ext cx="64008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148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1673" y="0"/>
            <a:ext cx="2660327" cy="16161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3917"/>
            <a:ext cx="10515600" cy="1169582"/>
          </a:xfrm>
        </p:spPr>
        <p:txBody>
          <a:bodyPr>
            <a:normAutofit fontScale="90000"/>
          </a:bodyPr>
          <a:lstStyle/>
          <a:p>
            <a:r>
              <a:rPr lang="en-US" sz="4900" b="1" dirty="0"/>
              <a:t>Guiding Principles: </a:t>
            </a:r>
            <a:r>
              <a:rPr lang="en-US" sz="4900" b="1" dirty="0" smtClean="0"/>
              <a:t>Non-point Sources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343" y="776178"/>
            <a:ext cx="11408735" cy="59754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sz="3200" b="1" dirty="0" smtClean="0"/>
              <a:t>Agricultural landscapes </a:t>
            </a:r>
          </a:p>
          <a:p>
            <a:r>
              <a:rPr lang="en-US" sz="2800" dirty="0" smtClean="0"/>
              <a:t>Emphasize soil health to reduce erosion, minimize nutrient inputs, moderate the effects of flood and drought and to reduce nutrient and sediment loading </a:t>
            </a:r>
            <a:r>
              <a:rPr lang="en-US" dirty="0" smtClean="0"/>
              <a:t>to streams</a:t>
            </a:r>
          </a:p>
          <a:p>
            <a:pPr lvl="1"/>
            <a:r>
              <a:rPr lang="en-US" dirty="0"/>
              <a:t>Minimize disturbance through no till </a:t>
            </a:r>
            <a:r>
              <a:rPr lang="en-US" dirty="0" smtClean="0"/>
              <a:t>or conservation tillage practices</a:t>
            </a:r>
            <a:endParaRPr lang="en-US" dirty="0"/>
          </a:p>
          <a:p>
            <a:pPr lvl="1"/>
            <a:r>
              <a:rPr lang="en-US" dirty="0"/>
              <a:t>Maximize soil cover </a:t>
            </a:r>
          </a:p>
          <a:p>
            <a:pPr lvl="1"/>
            <a:r>
              <a:rPr lang="en-US" dirty="0"/>
              <a:t>Keep living roots growing as long as possible </a:t>
            </a:r>
          </a:p>
          <a:p>
            <a:pPr lvl="1"/>
            <a:r>
              <a:rPr lang="en-US" dirty="0"/>
              <a:t>Grow a variety of </a:t>
            </a:r>
            <a:r>
              <a:rPr lang="en-US" dirty="0" smtClean="0"/>
              <a:t>plants</a:t>
            </a:r>
          </a:p>
          <a:p>
            <a:r>
              <a:rPr lang="en-US" dirty="0" smtClean="0"/>
              <a:t>Promote nutrient management to optimize nutrient uptake by crops through the “4 </a:t>
            </a:r>
            <a:r>
              <a:rPr lang="en-US" dirty="0" err="1" smtClean="0"/>
              <a:t>Rs</a:t>
            </a:r>
            <a:r>
              <a:rPr lang="en-US" dirty="0" smtClean="0"/>
              <a:t>”</a:t>
            </a:r>
          </a:p>
          <a:p>
            <a:pPr lvl="1"/>
            <a:r>
              <a:rPr lang="en-US" sz="2600" dirty="0"/>
              <a:t>Right Source</a:t>
            </a:r>
          </a:p>
          <a:p>
            <a:pPr lvl="1"/>
            <a:r>
              <a:rPr lang="en-US" sz="2600" dirty="0"/>
              <a:t>Right Rate</a:t>
            </a:r>
          </a:p>
          <a:p>
            <a:pPr lvl="1"/>
            <a:r>
              <a:rPr lang="en-US" sz="2600" dirty="0"/>
              <a:t>Right Time</a:t>
            </a:r>
          </a:p>
          <a:p>
            <a:pPr lvl="1"/>
            <a:r>
              <a:rPr lang="en-US" sz="2600" dirty="0"/>
              <a:t>Right Place</a:t>
            </a:r>
          </a:p>
          <a:p>
            <a:endParaRPr lang="en-US" dirty="0" smtClean="0"/>
          </a:p>
          <a:p>
            <a:pPr lvl="1"/>
            <a:endParaRPr lang="en-US" sz="2800" dirty="0" smtClean="0"/>
          </a:p>
          <a:p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62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853" y="153139"/>
            <a:ext cx="3344147" cy="20315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3799"/>
          </a:xfrm>
        </p:spPr>
        <p:txBody>
          <a:bodyPr/>
          <a:lstStyle/>
          <a:p>
            <a:pPr algn="ctr"/>
            <a:r>
              <a:rPr lang="en-US" b="1" dirty="0"/>
              <a:t>Major </a:t>
            </a:r>
            <a:r>
              <a:rPr lang="en-US" b="1" dirty="0" smtClean="0"/>
              <a:t>Actions: Regulatory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33254"/>
            <a:ext cx="10515600" cy="573149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1000" dirty="0"/>
          </a:p>
          <a:p>
            <a:r>
              <a:rPr lang="en-US" sz="3600" dirty="0" smtClean="0"/>
              <a:t>2012 CFO </a:t>
            </a:r>
            <a:r>
              <a:rPr lang="en-US" sz="3600" dirty="0"/>
              <a:t>revised </a:t>
            </a:r>
            <a:r>
              <a:rPr lang="en-US" sz="3600" dirty="0" smtClean="0"/>
              <a:t>rule</a:t>
            </a:r>
          </a:p>
          <a:p>
            <a:pPr lvl="1"/>
            <a:r>
              <a:rPr lang="en-US" sz="3200" dirty="0" smtClean="0"/>
              <a:t>Design, construction and capacity requirements </a:t>
            </a:r>
          </a:p>
          <a:p>
            <a:pPr lvl="1"/>
            <a:r>
              <a:rPr lang="en-US" sz="3200" dirty="0" smtClean="0"/>
              <a:t>Operation and maintenance requirements</a:t>
            </a:r>
          </a:p>
          <a:p>
            <a:pPr lvl="1"/>
            <a:r>
              <a:rPr lang="en-US" sz="3200" dirty="0" smtClean="0"/>
              <a:t>Land application requirements with setbacks, application at agronomic rates, and avoidance of weather conditions that lead to manure runoff</a:t>
            </a:r>
          </a:p>
          <a:p>
            <a:pPr lvl="1"/>
            <a:r>
              <a:rPr lang="en-US" sz="3200" dirty="0" smtClean="0"/>
              <a:t>Soil P testing and limits</a:t>
            </a:r>
            <a:endParaRPr lang="en-US" sz="3600" dirty="0"/>
          </a:p>
          <a:p>
            <a:r>
              <a:rPr lang="en-US" sz="3600" dirty="0" smtClean="0"/>
              <a:t>2016 re-adoption of the Certification </a:t>
            </a:r>
            <a:r>
              <a:rPr lang="en-US" sz="3600" dirty="0"/>
              <a:t>for D</a:t>
            </a:r>
            <a:r>
              <a:rPr lang="en-US" sz="3600" dirty="0" smtClean="0"/>
              <a:t>istributors </a:t>
            </a:r>
            <a:r>
              <a:rPr lang="en-US" sz="3600" dirty="0"/>
              <a:t>and </a:t>
            </a:r>
            <a:r>
              <a:rPr lang="en-US" sz="3600" dirty="0" smtClean="0"/>
              <a:t>Users </a:t>
            </a:r>
            <a:r>
              <a:rPr lang="en-US" sz="3600" dirty="0"/>
              <a:t>of </a:t>
            </a:r>
            <a:r>
              <a:rPr lang="en-US" sz="3600" dirty="0" smtClean="0"/>
              <a:t>Fertilizer rule to ensure that fertilizer materials are applied, handled, and transported effectively</a:t>
            </a:r>
            <a:endParaRPr lang="en-US" sz="3600" dirty="0"/>
          </a:p>
          <a:p>
            <a:r>
              <a:rPr lang="en-US" sz="3600" dirty="0" smtClean="0"/>
              <a:t>All CSO communities have an approved LTCP or other enforceable mechanism (2015)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3287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496" y="0"/>
            <a:ext cx="2592504" cy="15749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Major </a:t>
            </a:r>
            <a:r>
              <a:rPr lang="en-US" sz="4800" b="1" dirty="0" smtClean="0"/>
              <a:t>Actions: Non-regulatory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4946"/>
            <a:ext cx="10515600" cy="5059769"/>
          </a:xfrm>
        </p:spPr>
        <p:txBody>
          <a:bodyPr>
            <a:normAutofit/>
          </a:bodyPr>
          <a:lstStyle/>
          <a:p>
            <a:r>
              <a:rPr lang="en-US" sz="3200" i="1" dirty="0" smtClean="0"/>
              <a:t>State Nutrient Reduction Strategy </a:t>
            </a:r>
            <a:r>
              <a:rPr lang="en-US" sz="3200" dirty="0" smtClean="0"/>
              <a:t>revised in 2016</a:t>
            </a:r>
          </a:p>
          <a:p>
            <a:r>
              <a:rPr lang="en-US" sz="3200" dirty="0" smtClean="0"/>
              <a:t>Expansion of </a:t>
            </a:r>
            <a:r>
              <a:rPr lang="en-US" sz="3200" dirty="0" err="1"/>
              <a:t>INField</a:t>
            </a:r>
            <a:r>
              <a:rPr lang="en-US" sz="3200" dirty="0"/>
              <a:t> Advantage </a:t>
            </a:r>
            <a:endParaRPr lang="en-US" sz="3200" dirty="0" smtClean="0"/>
          </a:p>
          <a:p>
            <a:r>
              <a:rPr lang="en-US" sz="3200" dirty="0" smtClean="0"/>
              <a:t>Agriculture </a:t>
            </a:r>
            <a:r>
              <a:rPr lang="en-US" sz="3200" dirty="0"/>
              <a:t>Commodities Group outreach campaign</a:t>
            </a:r>
          </a:p>
          <a:p>
            <a:r>
              <a:rPr lang="en-US" sz="3200" dirty="0"/>
              <a:t>Anderson, Inc. became 4 R certified in 2016 </a:t>
            </a:r>
          </a:p>
          <a:p>
            <a:r>
              <a:rPr lang="en-US" sz="3200" dirty="0"/>
              <a:t>Green Project Reserve through State Revolving Fund Loan Program Fort Wayne, Berne and Auburn  </a:t>
            </a:r>
            <a:endParaRPr lang="en-US" sz="3200" dirty="0" smtClean="0"/>
          </a:p>
          <a:p>
            <a:r>
              <a:rPr lang="en-US" sz="3200" dirty="0" smtClean="0"/>
              <a:t>Watershed plans at regional and sub-watershed scales 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775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496" y="0"/>
            <a:ext cx="2592504" cy="15749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/>
              <a:t>Major </a:t>
            </a:r>
            <a:r>
              <a:rPr lang="en-US" sz="4800" b="1" dirty="0" smtClean="0"/>
              <a:t>Actions: Non-regulatory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8437"/>
            <a:ext cx="10515600" cy="4858526"/>
          </a:xfrm>
        </p:spPr>
        <p:txBody>
          <a:bodyPr>
            <a:normAutofit fontScale="92500" lnSpcReduction="10000"/>
          </a:bodyPr>
          <a:lstStyle/>
          <a:p>
            <a:endParaRPr lang="en-US" sz="3600" dirty="0" smtClean="0"/>
          </a:p>
          <a:p>
            <a:r>
              <a:rPr lang="en-US" sz="3500" dirty="0" smtClean="0"/>
              <a:t>Established monitoring priorities and protocol</a:t>
            </a:r>
            <a:endParaRPr lang="en-US" sz="3500" dirty="0"/>
          </a:p>
          <a:p>
            <a:pPr lvl="1"/>
            <a:r>
              <a:rPr lang="en-US" sz="3500" dirty="0"/>
              <a:t>Maumee River at Antwerp, OH</a:t>
            </a:r>
          </a:p>
          <a:p>
            <a:pPr lvl="2"/>
            <a:r>
              <a:rPr lang="en-US" sz="3500" dirty="0"/>
              <a:t>Add a super gage at this site for </a:t>
            </a:r>
            <a:r>
              <a:rPr lang="en-US" sz="3500" dirty="0" smtClean="0"/>
              <a:t>long-term monitoring and comparison</a:t>
            </a:r>
            <a:endParaRPr lang="en-US" sz="3500" dirty="0"/>
          </a:p>
          <a:p>
            <a:pPr lvl="1"/>
            <a:r>
              <a:rPr lang="en-US" sz="3500" dirty="0"/>
              <a:t>St. Mary’s at the IN/OH border </a:t>
            </a:r>
          </a:p>
          <a:p>
            <a:pPr lvl="1"/>
            <a:r>
              <a:rPr lang="en-US" sz="3500" dirty="0"/>
              <a:t>St. Mary’s before its confluence with the St. Joseph</a:t>
            </a:r>
          </a:p>
          <a:p>
            <a:pPr lvl="1"/>
            <a:r>
              <a:rPr lang="en-US" sz="3500" dirty="0"/>
              <a:t>St. Joseph at the IN/OH border</a:t>
            </a:r>
          </a:p>
          <a:p>
            <a:pPr lvl="1"/>
            <a:endParaRPr lang="en-US" sz="3500" dirty="0"/>
          </a:p>
          <a:p>
            <a:r>
              <a:rPr lang="en-US" sz="3500" dirty="0" smtClean="0"/>
              <a:t>Secured </a:t>
            </a:r>
            <a:r>
              <a:rPr lang="en-US" sz="3500" dirty="0"/>
              <a:t>lab support for DRP analysis</a:t>
            </a:r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32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57619"/>
          </a:xfrm>
        </p:spPr>
        <p:txBody>
          <a:bodyPr/>
          <a:lstStyle/>
          <a:p>
            <a:pPr algn="ctr"/>
            <a:r>
              <a:rPr lang="en-US" b="1" dirty="0" smtClean="0"/>
              <a:t>MILESTONE and ACTION TABLE</a:t>
            </a:r>
            <a:endParaRPr lang="en-US" b="1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380" y="115741"/>
            <a:ext cx="2335619" cy="1418889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994718" y="1078245"/>
            <a:ext cx="9845274" cy="6391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02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837" y="61801"/>
            <a:ext cx="3101163" cy="18839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9851" y="365125"/>
            <a:ext cx="10683949" cy="846987"/>
          </a:xfrm>
        </p:spPr>
        <p:txBody>
          <a:bodyPr/>
          <a:lstStyle/>
          <a:p>
            <a:pPr algn="ctr"/>
            <a:r>
              <a:rPr lang="en-US" b="1" dirty="0"/>
              <a:t>Indiana’s Domestic Action </a:t>
            </a:r>
            <a:r>
              <a:rPr lang="en-US" b="1" dirty="0" smtClean="0"/>
              <a:t>Plan (DAP)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262" y="1641231"/>
            <a:ext cx="11500338" cy="5216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Background</a:t>
            </a:r>
          </a:p>
          <a:p>
            <a:r>
              <a:rPr lang="en-US" sz="4000" dirty="0" smtClean="0"/>
              <a:t>Great Lakes Water Quality Agreement</a:t>
            </a:r>
          </a:p>
          <a:p>
            <a:r>
              <a:rPr lang="en-US" sz="4000" dirty="0" smtClean="0"/>
              <a:t>Annex 4, Binational Subcommittee</a:t>
            </a:r>
          </a:p>
          <a:p>
            <a:r>
              <a:rPr lang="en-US" sz="4000" dirty="0" smtClean="0"/>
              <a:t>Commitments</a:t>
            </a:r>
          </a:p>
          <a:p>
            <a:r>
              <a:rPr lang="en-US" sz="4000" dirty="0" smtClean="0"/>
              <a:t>DAP elements</a:t>
            </a:r>
          </a:p>
          <a:p>
            <a:pPr marL="457200" lvl="1" indent="0">
              <a:buNone/>
            </a:pPr>
            <a:endParaRPr lang="en-US" sz="3600" dirty="0" smtClean="0"/>
          </a:p>
          <a:p>
            <a:endParaRPr lang="en-US" sz="4000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503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Tracking Progress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115741"/>
            <a:ext cx="3810000" cy="231457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7788"/>
            <a:ext cx="10515600" cy="5008283"/>
          </a:xfrm>
        </p:spPr>
        <p:txBody>
          <a:bodyPr>
            <a:normAutofit/>
          </a:bodyPr>
          <a:lstStyle/>
          <a:p>
            <a:r>
              <a:rPr lang="en-US" sz="3600" dirty="0"/>
              <a:t>Ambient water quality monitoring data</a:t>
            </a:r>
          </a:p>
          <a:p>
            <a:r>
              <a:rPr lang="en-US" sz="3600" dirty="0"/>
              <a:t>Edge-of-field monitoring data</a:t>
            </a:r>
          </a:p>
          <a:p>
            <a:r>
              <a:rPr lang="en-US" sz="3600" dirty="0"/>
              <a:t>Tillage and transect data</a:t>
            </a:r>
          </a:p>
          <a:p>
            <a:r>
              <a:rPr lang="en-US" sz="3600" dirty="0"/>
              <a:t>BMP load reduction model annual report</a:t>
            </a:r>
          </a:p>
          <a:p>
            <a:r>
              <a:rPr lang="en-US" sz="3600" dirty="0"/>
              <a:t>Discharge monitoring reports</a:t>
            </a:r>
          </a:p>
          <a:p>
            <a:r>
              <a:rPr lang="en-US" sz="3600" dirty="0"/>
              <a:t>MS4 site visits and annual reports</a:t>
            </a:r>
          </a:p>
          <a:p>
            <a:r>
              <a:rPr lang="en-US" sz="3600" dirty="0"/>
              <a:t>LTCP reporting</a:t>
            </a:r>
          </a:p>
          <a:p>
            <a:r>
              <a:rPr lang="en-US" sz="3600" dirty="0"/>
              <a:t>Cost share program project milestones and updates</a:t>
            </a:r>
          </a:p>
        </p:txBody>
      </p:sp>
    </p:spTree>
    <p:extLst>
      <p:ext uri="{BB962C8B-B14F-4D97-AF65-F5344CB8AC3E}">
        <p14:creationId xmlns:p14="http://schemas.microsoft.com/office/powerpoint/2010/main" val="86888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Adaptive Management</a:t>
            </a:r>
            <a:endParaRPr lang="en-US" b="1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980" y="115741"/>
            <a:ext cx="3250019" cy="1974387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38201" y="1254643"/>
            <a:ext cx="9081976" cy="5331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9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402" y="426908"/>
            <a:ext cx="2375007" cy="14428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447" y="113423"/>
            <a:ext cx="11077353" cy="1173117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Future Endeavors &amp; Resource/Research Gaps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8316"/>
            <a:ext cx="10515600" cy="5028647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Use Erie Stats and assess its utility for guiding Indiana’s actions.</a:t>
            </a:r>
          </a:p>
          <a:p>
            <a:r>
              <a:rPr lang="en-US" dirty="0" smtClean="0"/>
              <a:t>Participate in the P Trading pilot project for the WLEB.</a:t>
            </a:r>
          </a:p>
          <a:p>
            <a:r>
              <a:rPr lang="en-US" dirty="0" smtClean="0"/>
              <a:t>Map wetland and floodplain restoration opportunities. </a:t>
            </a:r>
          </a:p>
          <a:p>
            <a:r>
              <a:rPr lang="en-US" dirty="0" smtClean="0"/>
              <a:t>Develop a response process to examine reports of manure runoff.</a:t>
            </a:r>
          </a:p>
          <a:p>
            <a:r>
              <a:rPr lang="en-US" dirty="0" smtClean="0"/>
              <a:t>Support rigorous enforcement of environmental regulations.</a:t>
            </a:r>
          </a:p>
          <a:p>
            <a:r>
              <a:rPr lang="en-US" dirty="0" smtClean="0"/>
              <a:t>Seek establishment of a federal/binational funding source for a long-term Lake Erie monitoring network.</a:t>
            </a:r>
          </a:p>
          <a:p>
            <a:r>
              <a:rPr lang="en-US" dirty="0" smtClean="0"/>
              <a:t>Support/conduct research on water drainage management.</a:t>
            </a:r>
          </a:p>
          <a:p>
            <a:r>
              <a:rPr lang="en-US" dirty="0" smtClean="0"/>
              <a:t>Install more auto-samplers at the 12-digit HUC scale.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2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6622" y="95693"/>
            <a:ext cx="2845378" cy="17285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51294"/>
          </a:xfrm>
        </p:spPr>
        <p:txBody>
          <a:bodyPr/>
          <a:lstStyle/>
          <a:p>
            <a:pPr algn="ctr"/>
            <a:r>
              <a:rPr lang="en-US" b="1" dirty="0"/>
              <a:t>Outreach and Stakeholder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12113"/>
            <a:ext cx="10515600" cy="5517550"/>
          </a:xfrm>
        </p:spPr>
        <p:txBody>
          <a:bodyPr>
            <a:normAutofit/>
          </a:bodyPr>
          <a:lstStyle/>
          <a:p>
            <a:r>
              <a:rPr lang="en-US" dirty="0"/>
              <a:t>Diverse stakeholder representation on DAP advisory committee</a:t>
            </a:r>
          </a:p>
          <a:p>
            <a:r>
              <a:rPr lang="en-US" dirty="0" smtClean="0"/>
              <a:t>Presentations to stakeholder groups</a:t>
            </a:r>
          </a:p>
          <a:p>
            <a:r>
              <a:rPr lang="en-US" dirty="0" smtClean="0"/>
              <a:t>DAP </a:t>
            </a:r>
            <a:r>
              <a:rPr lang="en-US" dirty="0"/>
              <a:t>web page on ISDA WLEB website </a:t>
            </a:r>
            <a:r>
              <a:rPr lang="en-US" dirty="0">
                <a:hlinkClick r:id="rId4"/>
              </a:rPr>
              <a:t>http://www.in.gov/isda/3432.htm</a:t>
            </a:r>
            <a:r>
              <a:rPr lang="en-US" dirty="0"/>
              <a:t> </a:t>
            </a:r>
          </a:p>
          <a:p>
            <a:pPr lvl="1"/>
            <a:r>
              <a:rPr lang="en-US" dirty="0" smtClean="0"/>
              <a:t>Public notice posted </a:t>
            </a:r>
            <a:r>
              <a:rPr lang="en-US" dirty="0"/>
              <a:t>for </a:t>
            </a:r>
            <a:r>
              <a:rPr lang="en-US" dirty="0" smtClean="0"/>
              <a:t>public </a:t>
            </a:r>
            <a:r>
              <a:rPr lang="en-US" dirty="0"/>
              <a:t>comment </a:t>
            </a:r>
            <a:r>
              <a:rPr lang="en-US" dirty="0" smtClean="0"/>
              <a:t>August 14</a:t>
            </a:r>
            <a:r>
              <a:rPr lang="en-US" baseline="30000" dirty="0" smtClean="0"/>
              <a:t>th</a:t>
            </a:r>
            <a:r>
              <a:rPr lang="en-US" dirty="0" smtClean="0"/>
              <a:t>-October 13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r>
              <a:rPr lang="en-US" dirty="0" smtClean="0"/>
              <a:t>Survey Monkey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ublic </a:t>
            </a:r>
            <a:r>
              <a:rPr lang="en-US" dirty="0"/>
              <a:t>engagement sessions during </a:t>
            </a:r>
            <a:r>
              <a:rPr lang="en-US" dirty="0" smtClean="0"/>
              <a:t>August and September</a:t>
            </a:r>
            <a:endParaRPr lang="en-US" dirty="0"/>
          </a:p>
          <a:p>
            <a:r>
              <a:rPr lang="en-US" dirty="0"/>
              <a:t>Revise and refine DAP </a:t>
            </a:r>
            <a:r>
              <a:rPr lang="en-US" dirty="0" smtClean="0"/>
              <a:t>after the public comment period ends</a:t>
            </a:r>
            <a:endParaRPr lang="en-US" dirty="0"/>
          </a:p>
          <a:p>
            <a:r>
              <a:rPr lang="en-US" i="1" dirty="0"/>
              <a:t>Include public comments in an </a:t>
            </a:r>
            <a:r>
              <a:rPr lang="en-US" i="1" dirty="0" smtClean="0"/>
              <a:t>appendix</a:t>
            </a:r>
            <a:endParaRPr lang="en-US" i="1" dirty="0"/>
          </a:p>
          <a:p>
            <a:r>
              <a:rPr lang="en-US" dirty="0"/>
              <a:t>Final DAP by </a:t>
            </a:r>
            <a:r>
              <a:rPr lang="en-US" dirty="0" smtClean="0"/>
              <a:t>February 2018</a:t>
            </a:r>
            <a:endParaRPr lang="en-US" dirty="0"/>
          </a:p>
          <a:p>
            <a:r>
              <a:rPr lang="en-US" dirty="0"/>
              <a:t>DAP web-based in 2018 with story maps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306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84138"/>
            <a:ext cx="3810000" cy="231457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Success in the WLEB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Watershed nutrient pollution is a complex, multi-faceted problem caused by point and nonpoint sources across all sectors of our community with the solutions being likewise.</a:t>
            </a:r>
          </a:p>
          <a:p>
            <a:r>
              <a:rPr lang="en-US" dirty="0" smtClean="0"/>
              <a:t>It affects those who live, work, and recreate in the watershed as well as the ecosystem and economics of the region.</a:t>
            </a:r>
          </a:p>
          <a:p>
            <a:r>
              <a:rPr lang="en-US" dirty="0" smtClean="0"/>
              <a:t>Hoosiers are making a positive difference. </a:t>
            </a:r>
          </a:p>
          <a:p>
            <a:r>
              <a:rPr lang="en-US" dirty="0" smtClean="0"/>
              <a:t>Will you be part of the solution?</a:t>
            </a:r>
          </a:p>
        </p:txBody>
      </p:sp>
    </p:spTree>
    <p:extLst>
      <p:ext uri="{BB962C8B-B14F-4D97-AF65-F5344CB8AC3E}">
        <p14:creationId xmlns:p14="http://schemas.microsoft.com/office/powerpoint/2010/main" val="105644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9600" dirty="0" smtClean="0"/>
              <a:t>Let’s Talk! </a:t>
            </a:r>
            <a:endParaRPr lang="en-US" sz="9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84138"/>
            <a:ext cx="3810000" cy="2314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416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50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6200" y="433633"/>
            <a:ext cx="10878532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Estimated TP Loads and</a:t>
            </a:r>
            <a:br>
              <a:rPr lang="en-US" b="1" dirty="0"/>
            </a:br>
            <a:r>
              <a:rPr lang="en-US" b="1" dirty="0"/>
              <a:t>Reductions Per Acre Needed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932" y="-904875"/>
            <a:ext cx="5268191" cy="8146473"/>
          </a:xfrm>
        </p:spPr>
      </p:pic>
      <p:sp>
        <p:nvSpPr>
          <p:cNvPr id="12" name="TextBox 11"/>
          <p:cNvSpPr txBox="1"/>
          <p:nvPr/>
        </p:nvSpPr>
        <p:spPr>
          <a:xfrm>
            <a:off x="633167" y="2056614"/>
            <a:ext cx="491136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USGS Load Estimator (LOADEST) model, both the Purdue Interface and USGS Desktop Application, were used to estimate annual loads and load reductions needed based on a 0.23 mg/L Total Phosphorus FWMC.</a:t>
            </a:r>
          </a:p>
        </p:txBody>
      </p:sp>
    </p:spTree>
    <p:extLst>
      <p:ext uri="{BB962C8B-B14F-4D97-AF65-F5344CB8AC3E}">
        <p14:creationId xmlns:p14="http://schemas.microsoft.com/office/powerpoint/2010/main" val="298537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69011"/>
            <a:ext cx="11940363" cy="1121435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 smtClean="0">
                <a:ea typeface="Lucida Sans Unicode" panose="020B0602030504020204" pitchFamily="34" charset="0"/>
              </a:rPr>
              <a:t/>
            </a:r>
            <a:br>
              <a:rPr lang="en-US" altLang="en-US" dirty="0" smtClean="0">
                <a:ea typeface="Lucida Sans Unicode" panose="020B0602030504020204" pitchFamily="34" charset="0"/>
              </a:rPr>
            </a:br>
            <a:r>
              <a:rPr lang="en-US" altLang="en-US" dirty="0">
                <a:ea typeface="Lucida Sans Unicode" panose="020B0602030504020204" pitchFamily="34" charset="0"/>
              </a:rPr>
              <a:t/>
            </a:r>
            <a:br>
              <a:rPr lang="en-US" altLang="en-US" dirty="0">
                <a:ea typeface="Lucida Sans Unicode" panose="020B0602030504020204" pitchFamily="34" charset="0"/>
              </a:rPr>
            </a:br>
            <a:r>
              <a:rPr lang="en-US" altLang="en-US" dirty="0" smtClean="0">
                <a:ea typeface="Lucida Sans Unicode" panose="020B0602030504020204" pitchFamily="34" charset="0"/>
              </a:rPr>
              <a:t/>
            </a:r>
            <a:br>
              <a:rPr lang="en-US" altLang="en-US" dirty="0" smtClean="0">
                <a:ea typeface="Lucida Sans Unicode" panose="020B0602030504020204" pitchFamily="34" charset="0"/>
              </a:rPr>
            </a:br>
            <a:r>
              <a:rPr lang="en-US" altLang="en-US" dirty="0" smtClean="0">
                <a:ea typeface="Lucida Sans Unicode" panose="020B0602030504020204" pitchFamily="34" charset="0"/>
              </a:rPr>
              <a:t/>
            </a:r>
            <a:br>
              <a:rPr lang="en-US" altLang="en-US" dirty="0" smtClean="0">
                <a:ea typeface="Lucida Sans Unicode" panose="020B0602030504020204" pitchFamily="34" charset="0"/>
              </a:rPr>
            </a:br>
            <a:r>
              <a:rPr lang="en-US" altLang="en-US" b="1" dirty="0" smtClean="0">
                <a:ea typeface="Lucida Sans Unicode" panose="020B0602030504020204" pitchFamily="34" charset="0"/>
              </a:rPr>
              <a:t>Background</a:t>
            </a:r>
            <a:r>
              <a:rPr lang="en-US" altLang="en-US" b="1" dirty="0">
                <a:ea typeface="Lucida Sans Unicode" panose="020B0602030504020204" pitchFamily="34" charset="0"/>
              </a:rPr>
              <a:t/>
            </a:r>
            <a:br>
              <a:rPr lang="en-US" altLang="en-US" b="1" dirty="0">
                <a:ea typeface="Lucida Sans Unicode" panose="020B0602030504020204" pitchFamily="34" charset="0"/>
              </a:rPr>
            </a:br>
            <a:r>
              <a:rPr lang="en-US" altLang="en-US" b="1" dirty="0" smtClean="0">
                <a:ea typeface="Lucida Sans Unicode" panose="020B0602030504020204" pitchFamily="34" charset="0"/>
              </a:rPr>
              <a:t>1972 Great </a:t>
            </a:r>
            <a:r>
              <a:rPr lang="en-US" altLang="en-US" b="1" dirty="0">
                <a:ea typeface="Lucida Sans Unicode" panose="020B0602030504020204" pitchFamily="34" charset="0"/>
              </a:rPr>
              <a:t>Lakes Water Quality </a:t>
            </a:r>
            <a:r>
              <a:rPr lang="en-US" altLang="en-US" b="1" dirty="0" smtClean="0">
                <a:ea typeface="Lucida Sans Unicode" panose="020B0602030504020204" pitchFamily="34" charset="0"/>
              </a:rPr>
              <a:t>Agreement (GLWQA)</a:t>
            </a:r>
            <a:r>
              <a:rPr lang="en-US" altLang="en-US" b="1" dirty="0">
                <a:ea typeface="Lucida Sans Unicode" panose="020B0602030504020204" pitchFamily="34" charset="0"/>
              </a:rPr>
              <a:t/>
            </a:r>
            <a:br>
              <a:rPr lang="en-US" altLang="en-US" b="1" dirty="0">
                <a:ea typeface="Lucida Sans Unicode" panose="020B0602030504020204" pitchFamily="34" charset="0"/>
              </a:rPr>
            </a:br>
            <a:r>
              <a:rPr lang="en-US" altLang="en-US" b="1" dirty="0" smtClean="0">
                <a:ea typeface="Lucida Sans Unicode" panose="020B0602030504020204" pitchFamily="34" charset="0"/>
              </a:rPr>
              <a:t/>
            </a:r>
            <a:br>
              <a:rPr lang="en-US" altLang="en-US" b="1" dirty="0" smtClean="0">
                <a:ea typeface="Lucida Sans Unicode" panose="020B0602030504020204" pitchFamily="34" charset="0"/>
              </a:rPr>
            </a:br>
            <a:r>
              <a:rPr lang="en-US" altLang="en-US" b="1" dirty="0">
                <a:ea typeface="Lucida Sans Unicode" panose="020B0602030504020204" pitchFamily="34" charset="0"/>
              </a:rPr>
              <a:t/>
            </a:r>
            <a:br>
              <a:rPr lang="en-US" altLang="en-US" b="1" dirty="0">
                <a:ea typeface="Lucida Sans Unicode" panose="020B0602030504020204" pitchFamily="34" charset="0"/>
              </a:rPr>
            </a:br>
            <a:r>
              <a:rPr lang="en-US" altLang="en-US" dirty="0">
                <a:ea typeface="Lucida Sans Unicode" panose="020B0602030504020204" pitchFamily="34" charset="0"/>
              </a:rPr>
              <a:t/>
            </a:r>
            <a:br>
              <a:rPr lang="en-US" altLang="en-US" dirty="0">
                <a:ea typeface="Lucida Sans Unicode" panose="020B0602030504020204" pitchFamily="34" charset="0"/>
              </a:rPr>
            </a:br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976" y="69011"/>
            <a:ext cx="2590799" cy="157391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67293"/>
            <a:ext cx="10515600" cy="5720316"/>
          </a:xfrm>
        </p:spPr>
        <p:txBody>
          <a:bodyPr>
            <a:normAutofit/>
          </a:bodyPr>
          <a:lstStyle/>
          <a:p>
            <a:pPr marL="0" indent="0">
              <a:buSzPct val="45000"/>
              <a:buNone/>
              <a:tabLst>
                <a:tab pos="554038" algn="l"/>
                <a:tab pos="666750" algn="l"/>
                <a:tab pos="1123950" algn="l"/>
                <a:tab pos="1581150" algn="l"/>
                <a:tab pos="2038350" algn="l"/>
                <a:tab pos="2495550" algn="l"/>
                <a:tab pos="2952750" algn="l"/>
                <a:tab pos="3409950" algn="l"/>
                <a:tab pos="3867150" algn="l"/>
                <a:tab pos="4324350" algn="l"/>
                <a:tab pos="4781550" algn="l"/>
                <a:tab pos="5238750" algn="l"/>
                <a:tab pos="5695950" algn="l"/>
                <a:tab pos="6153150" algn="l"/>
                <a:tab pos="6610350" algn="l"/>
                <a:tab pos="7067550" algn="l"/>
                <a:tab pos="7524750" algn="l"/>
                <a:tab pos="7981950" algn="l"/>
                <a:tab pos="8439150" algn="l"/>
                <a:tab pos="8896350" algn="l"/>
                <a:tab pos="9353550" algn="l"/>
              </a:tabLst>
            </a:pPr>
            <a:r>
              <a:rPr lang="en-US" altLang="en-US" dirty="0" smtClean="0">
                <a:ea typeface="Lucida Sans Unicode" panose="020B0602030504020204" pitchFamily="34" charset="0"/>
              </a:rPr>
              <a:t>GLWQA between the U.S</a:t>
            </a:r>
            <a:r>
              <a:rPr lang="en-US" altLang="en-US" dirty="0">
                <a:ea typeface="Lucida Sans Unicode" panose="020B0602030504020204" pitchFamily="34" charset="0"/>
              </a:rPr>
              <a:t>. and Canada </a:t>
            </a:r>
            <a:r>
              <a:rPr lang="en-US" altLang="en-US" dirty="0" smtClean="0">
                <a:ea typeface="Lucida Sans Unicode" panose="020B0602030504020204" pitchFamily="34" charset="0"/>
              </a:rPr>
              <a:t>to </a:t>
            </a:r>
            <a:r>
              <a:rPr lang="en-US" altLang="en-US" dirty="0">
                <a:ea typeface="Lucida Sans Unicode" panose="020B0602030504020204" pitchFamily="34" charset="0"/>
              </a:rPr>
              <a:t>protect, restore, and enhance water quality of the Great Lakes and to prevent further pollution and degradation  </a:t>
            </a:r>
            <a:r>
              <a:rPr lang="en-US" altLang="en-US" dirty="0">
                <a:ea typeface="Lucida Sans Unicode" panose="020B0602030504020204" pitchFamily="34" charset="0"/>
                <a:hlinkClick r:id="rId3"/>
              </a:rPr>
              <a:t>http://www.ijc.org/en_/</a:t>
            </a:r>
            <a:r>
              <a:rPr lang="en-US" altLang="en-US" dirty="0" smtClean="0">
                <a:ea typeface="Lucida Sans Unicode" panose="020B0602030504020204" pitchFamily="34" charset="0"/>
                <a:hlinkClick r:id="rId3"/>
              </a:rPr>
              <a:t>Great_Lakes_Water_Quality</a:t>
            </a:r>
            <a:r>
              <a:rPr lang="en-US" altLang="en-US" dirty="0" smtClean="0">
                <a:ea typeface="Lucida Sans Unicode" panose="020B0602030504020204" pitchFamily="34" charset="0"/>
              </a:rPr>
              <a:t> </a:t>
            </a:r>
            <a:endParaRPr lang="en-US" altLang="en-US" dirty="0">
              <a:ea typeface="Lucida Sans Unicode" panose="020B0602030504020204" pitchFamily="34" charset="0"/>
            </a:endParaRPr>
          </a:p>
          <a:p>
            <a:pPr marL="554038" indent="-554038">
              <a:buSzPct val="45000"/>
              <a:buFont typeface="Wingdings" panose="05000000000000000000" pitchFamily="2" charset="2"/>
              <a:buChar char=""/>
              <a:tabLst>
                <a:tab pos="554038" algn="l"/>
                <a:tab pos="666750" algn="l"/>
                <a:tab pos="1123950" algn="l"/>
                <a:tab pos="1581150" algn="l"/>
                <a:tab pos="2038350" algn="l"/>
                <a:tab pos="2495550" algn="l"/>
                <a:tab pos="2952750" algn="l"/>
                <a:tab pos="3409950" algn="l"/>
                <a:tab pos="3867150" algn="l"/>
                <a:tab pos="4324350" algn="l"/>
                <a:tab pos="4781550" algn="l"/>
                <a:tab pos="5238750" algn="l"/>
                <a:tab pos="5695950" algn="l"/>
                <a:tab pos="6153150" algn="l"/>
                <a:tab pos="6610350" algn="l"/>
                <a:tab pos="7067550" algn="l"/>
                <a:tab pos="7524750" algn="l"/>
                <a:tab pos="7981950" algn="l"/>
                <a:tab pos="8439150" algn="l"/>
                <a:tab pos="8896350" algn="l"/>
                <a:tab pos="9353550" algn="l"/>
              </a:tabLst>
            </a:pPr>
            <a:r>
              <a:rPr lang="en-US" altLang="en-US" dirty="0" smtClean="0">
                <a:ea typeface="Lucida Sans Unicode" panose="020B0602030504020204" pitchFamily="34" charset="0"/>
              </a:rPr>
              <a:t>Amended </a:t>
            </a:r>
            <a:r>
              <a:rPr lang="en-US" altLang="en-US" dirty="0">
                <a:ea typeface="Lucida Sans Unicode" panose="020B0602030504020204" pitchFamily="34" charset="0"/>
              </a:rPr>
              <a:t>1978, 1983, 1987 and 2012</a:t>
            </a:r>
          </a:p>
          <a:p>
            <a:pPr marL="0" indent="0" algn="ctr">
              <a:spcAft>
                <a:spcPct val="0"/>
              </a:spcAft>
              <a:buSzPct val="45000"/>
              <a:buNone/>
              <a:tabLst>
                <a:tab pos="554038" algn="l"/>
                <a:tab pos="666750" algn="l"/>
                <a:tab pos="1123950" algn="l"/>
                <a:tab pos="1581150" algn="l"/>
                <a:tab pos="2038350" algn="l"/>
                <a:tab pos="2495550" algn="l"/>
                <a:tab pos="2952750" algn="l"/>
                <a:tab pos="3409950" algn="l"/>
                <a:tab pos="3867150" algn="l"/>
                <a:tab pos="4324350" algn="l"/>
                <a:tab pos="4781550" algn="l"/>
                <a:tab pos="5238750" algn="l"/>
                <a:tab pos="5695950" algn="l"/>
                <a:tab pos="6153150" algn="l"/>
                <a:tab pos="6610350" algn="l"/>
                <a:tab pos="7067550" algn="l"/>
                <a:tab pos="7524750" algn="l"/>
                <a:tab pos="7981950" algn="l"/>
                <a:tab pos="8439150" algn="l"/>
                <a:tab pos="8896350" algn="l"/>
                <a:tab pos="9353550" algn="l"/>
              </a:tabLst>
            </a:pPr>
            <a:r>
              <a:rPr lang="en-US" altLang="en-US" b="1" dirty="0" smtClean="0">
                <a:ea typeface="Lucida Sans Unicode" panose="020B0602030504020204" pitchFamily="34" charset="0"/>
              </a:rPr>
              <a:t>ANNEXES</a:t>
            </a:r>
            <a:endParaRPr lang="en-US" altLang="en-US" b="1" dirty="0">
              <a:ea typeface="Lucida Sans Unicode" panose="020B0602030504020204" pitchFamily="34" charset="0"/>
            </a:endParaRP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681746"/>
              </p:ext>
            </p:extLst>
          </p:nvPr>
        </p:nvGraphicFramePr>
        <p:xfrm>
          <a:off x="1627962" y="3763925"/>
          <a:ext cx="8128000" cy="313944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064000"/>
                <a:gridCol w="4064000"/>
              </a:tblGrid>
              <a:tr h="2951834"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2800" b="0" baseline="0" dirty="0" smtClean="0"/>
                        <a:t>Areas of Concern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800" b="0" baseline="0" dirty="0" err="1" smtClean="0"/>
                        <a:t>Lakewide</a:t>
                      </a:r>
                      <a:r>
                        <a:rPr lang="en-US" sz="2800" b="0" baseline="0" dirty="0" smtClean="0"/>
                        <a:t> Management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800" b="0" baseline="0" dirty="0" smtClean="0"/>
                        <a:t>Chemicals of Mutual Concern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3200" b="1" baseline="0" dirty="0" smtClean="0"/>
                        <a:t>Nutrients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2800" b="0" baseline="0" dirty="0" smtClean="0"/>
                        <a:t>Vessel Discharges </a:t>
                      </a:r>
                    </a:p>
                    <a:p>
                      <a:pPr marL="0" indent="0">
                        <a:buNone/>
                      </a:pPr>
                      <a:endParaRPr lang="en-US" sz="2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0" dirty="0" smtClean="0"/>
                        <a:t>6. Aquatic</a:t>
                      </a:r>
                      <a:r>
                        <a:rPr lang="en-US" sz="2800" b="0" baseline="0" dirty="0" smtClean="0"/>
                        <a:t> Invasive Species</a:t>
                      </a:r>
                    </a:p>
                    <a:p>
                      <a:pPr marL="342900" indent="-342900">
                        <a:buAutoNum type="arabicPeriod" startAt="7"/>
                      </a:pPr>
                      <a:r>
                        <a:rPr lang="en-US" sz="2800" b="0" baseline="0" dirty="0" smtClean="0"/>
                        <a:t>Habitats and Species</a:t>
                      </a:r>
                    </a:p>
                    <a:p>
                      <a:pPr marL="342900" indent="-342900">
                        <a:buAutoNum type="arabicPeriod" startAt="7"/>
                      </a:pPr>
                      <a:r>
                        <a:rPr lang="en-US" sz="2800" b="0" baseline="0" dirty="0" smtClean="0"/>
                        <a:t>Groundwater</a:t>
                      </a:r>
                    </a:p>
                    <a:p>
                      <a:pPr marL="342900" indent="-342900">
                        <a:buAutoNum type="arabicPeriod" startAt="7"/>
                      </a:pPr>
                      <a:r>
                        <a:rPr lang="en-US" sz="2800" b="0" baseline="0" dirty="0" smtClean="0"/>
                        <a:t>Climate Change Impacts</a:t>
                      </a:r>
                    </a:p>
                    <a:p>
                      <a:pPr marL="342900" indent="-342900">
                        <a:buAutoNum type="arabicPeriod" startAt="7"/>
                      </a:pPr>
                      <a:r>
                        <a:rPr lang="en-US" sz="2800" b="0" baseline="0" dirty="0" smtClean="0"/>
                        <a:t>Science</a:t>
                      </a:r>
                      <a:endParaRPr lang="en-US" sz="28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50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777" y="130400"/>
            <a:ext cx="2213527" cy="13447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955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Background</a:t>
            </a:r>
            <a:br>
              <a:rPr lang="en-US" b="1" dirty="0" smtClean="0"/>
            </a:br>
            <a:r>
              <a:rPr lang="en-US" b="1" dirty="0" smtClean="0"/>
              <a:t>Annex 4, Nutrients Binational Subcommittee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717" y="1621164"/>
            <a:ext cx="10793083" cy="5191497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</a:pPr>
            <a:r>
              <a:rPr lang="en-US" altLang="en-US" sz="4000" dirty="0" smtClean="0">
                <a:ea typeface="Lucida Sans Unicode" panose="020B0602030504020204" pitchFamily="34" charset="0"/>
              </a:rPr>
              <a:t>Charged with coordinating binational </a:t>
            </a:r>
            <a:r>
              <a:rPr lang="en-US" altLang="en-US" sz="4000" dirty="0">
                <a:ea typeface="Lucida Sans Unicode" panose="020B0602030504020204" pitchFamily="34" charset="0"/>
              </a:rPr>
              <a:t>actions to manage phosphorous </a:t>
            </a:r>
            <a:r>
              <a:rPr lang="en-US" altLang="en-US" sz="4000" dirty="0" smtClean="0">
                <a:ea typeface="Lucida Sans Unicode" panose="020B0602030504020204" pitchFamily="34" charset="0"/>
              </a:rPr>
              <a:t>(P) concentrations </a:t>
            </a:r>
            <a:r>
              <a:rPr lang="en-US" altLang="en-US" sz="4000" dirty="0">
                <a:ea typeface="Lucida Sans Unicode" panose="020B0602030504020204" pitchFamily="34" charset="0"/>
              </a:rPr>
              <a:t>and </a:t>
            </a:r>
            <a:r>
              <a:rPr lang="en-US" altLang="en-US" sz="4000" dirty="0" smtClean="0">
                <a:ea typeface="Lucida Sans Unicode" panose="020B0602030504020204" pitchFamily="34" charset="0"/>
              </a:rPr>
              <a:t>loadings in </a:t>
            </a:r>
            <a:r>
              <a:rPr lang="en-US" altLang="en-US" sz="4000" dirty="0">
                <a:ea typeface="Lucida Sans Unicode" panose="020B0602030504020204" pitchFamily="34" charset="0"/>
              </a:rPr>
              <a:t>the Waters of the Great </a:t>
            </a:r>
            <a:r>
              <a:rPr lang="en-US" altLang="en-US" sz="4000" dirty="0" smtClean="0">
                <a:ea typeface="Lucida Sans Unicode" panose="020B0602030504020204" pitchFamily="34" charset="0"/>
              </a:rPr>
              <a:t>Lakes.</a:t>
            </a:r>
          </a:p>
          <a:p>
            <a:pPr>
              <a:spcAft>
                <a:spcPts val="1200"/>
              </a:spcAft>
            </a:pPr>
            <a:r>
              <a:rPr lang="en-US" sz="4000" dirty="0" smtClean="0"/>
              <a:t>Start with Lake Erie and apply the lessons learned through DAP development process to the other Great Lakes.</a:t>
            </a:r>
          </a:p>
          <a:p>
            <a:pPr>
              <a:spcAft>
                <a:spcPts val="1200"/>
              </a:spcAft>
            </a:pPr>
            <a:r>
              <a:rPr lang="en-US" sz="4000" dirty="0"/>
              <a:t>Indiana has been an active member since its establishment in </a:t>
            </a:r>
            <a:r>
              <a:rPr lang="en-US" sz="4000" dirty="0" smtClean="0"/>
              <a:t>2013.</a:t>
            </a:r>
            <a:endParaRPr lang="en-US" sz="4000" dirty="0"/>
          </a:p>
          <a:p>
            <a:pPr>
              <a:spcAft>
                <a:spcPts val="1200"/>
              </a:spcAft>
            </a:pPr>
            <a:endParaRPr lang="en-US" sz="4100" dirty="0" smtClean="0"/>
          </a:p>
          <a:p>
            <a:pPr>
              <a:spcAft>
                <a:spcPts val="12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75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6868" y="2783211"/>
            <a:ext cx="1655132" cy="16091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072" y="2083726"/>
            <a:ext cx="1547036" cy="15040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Background</a:t>
            </a:r>
            <a:br>
              <a:rPr lang="en-US" b="1" dirty="0" smtClean="0"/>
            </a:br>
            <a:r>
              <a:rPr lang="en-US" b="1" dirty="0" smtClean="0"/>
              <a:t>ANNEX 4 COMMITMENTS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012" y="1857522"/>
            <a:ext cx="10868247" cy="4351338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600" dirty="0"/>
              <a:t>February 2016: </a:t>
            </a:r>
            <a:r>
              <a:rPr lang="en-US" sz="3600" dirty="0" smtClean="0"/>
              <a:t>establish </a:t>
            </a:r>
            <a:r>
              <a:rPr lang="en-US" sz="3600" dirty="0"/>
              <a:t>binational P objectives, loading targets and allocations for the nearshore and offshore </a:t>
            </a:r>
            <a:r>
              <a:rPr lang="en-US" sz="3600" dirty="0" smtClean="0"/>
              <a:t>waters.</a:t>
            </a:r>
            <a:endParaRPr lang="en-US" sz="3600" dirty="0"/>
          </a:p>
          <a:p>
            <a:pPr>
              <a:spcAft>
                <a:spcPts val="1200"/>
              </a:spcAft>
            </a:pPr>
            <a:r>
              <a:rPr lang="en-US" sz="3600" dirty="0"/>
              <a:t>Assess regulatory and voluntary measures to reduce </a:t>
            </a:r>
            <a:r>
              <a:rPr lang="en-US" sz="3600" dirty="0" smtClean="0"/>
              <a:t>P.</a:t>
            </a:r>
            <a:endParaRPr lang="en-US" sz="3600" dirty="0"/>
          </a:p>
          <a:p>
            <a:pPr>
              <a:spcAft>
                <a:spcPts val="1200"/>
              </a:spcAft>
            </a:pPr>
            <a:r>
              <a:rPr lang="en-US" sz="3600" dirty="0"/>
              <a:t>February 2018: develop a binational P reduction strategy and DAPs to meet P objectives and loading targets for Lake </a:t>
            </a:r>
            <a:r>
              <a:rPr lang="en-US" sz="3600" dirty="0" smtClean="0"/>
              <a:t>Erie.</a:t>
            </a:r>
            <a:endParaRPr lang="en-US" sz="3600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0879" y="119767"/>
            <a:ext cx="2213527" cy="134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06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Background</a:t>
            </a:r>
            <a:br>
              <a:rPr lang="en-US" b="1" dirty="0" smtClean="0"/>
            </a:br>
            <a:r>
              <a:rPr lang="en-US" b="1" dirty="0" smtClean="0"/>
              <a:t>DAP ELEMENTS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4098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Identify implementation targets toward meeting Lake Erie Ecosystem objectives. </a:t>
            </a:r>
          </a:p>
          <a:p>
            <a:endParaRPr lang="en-US" sz="3600" dirty="0" smtClean="0"/>
          </a:p>
          <a:p>
            <a:r>
              <a:rPr lang="en-US" sz="3600" dirty="0" smtClean="0"/>
              <a:t>Provide focus for allocation of resources.</a:t>
            </a:r>
          </a:p>
          <a:p>
            <a:endParaRPr lang="en-US" sz="3600" dirty="0" smtClean="0"/>
          </a:p>
          <a:p>
            <a:r>
              <a:rPr lang="en-US" sz="3600" dirty="0" smtClean="0"/>
              <a:t>Identify actions and potential policy/program needs.</a:t>
            </a:r>
          </a:p>
          <a:p>
            <a:endParaRPr lang="en-US" sz="3600" dirty="0" smtClean="0"/>
          </a:p>
          <a:p>
            <a:r>
              <a:rPr lang="en-US" sz="3600" dirty="0" smtClean="0"/>
              <a:t>Outline measures/methods to </a:t>
            </a:r>
            <a:r>
              <a:rPr lang="en-US" sz="3600" smtClean="0"/>
              <a:t>track progress</a:t>
            </a:r>
            <a:endParaRPr lang="en-US" sz="3600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0529" y="115094"/>
            <a:ext cx="3005144" cy="182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74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8207" y="180753"/>
            <a:ext cx="3363793" cy="2043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3191"/>
          </a:xfrm>
        </p:spPr>
        <p:txBody>
          <a:bodyPr/>
          <a:lstStyle/>
          <a:p>
            <a:r>
              <a:rPr lang="en-US" b="1" dirty="0"/>
              <a:t>Indiana’s Domestic Action </a:t>
            </a:r>
            <a:r>
              <a:rPr lang="en-US" b="1" dirty="0" smtClean="0"/>
              <a:t>Plan (DAP)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262" y="1424763"/>
            <a:ext cx="11500338" cy="5433237"/>
          </a:xfrm>
        </p:spPr>
        <p:txBody>
          <a:bodyPr>
            <a:normAutofit fontScale="92500" lnSpcReduction="20000"/>
          </a:bodyPr>
          <a:lstStyle/>
          <a:p>
            <a:r>
              <a:rPr lang="en-US" sz="4000" dirty="0" smtClean="0"/>
              <a:t>DAP Advisory Committee and development process</a:t>
            </a:r>
          </a:p>
          <a:p>
            <a:r>
              <a:rPr lang="en-US" sz="4000" dirty="0" smtClean="0"/>
              <a:t>WLEB </a:t>
            </a:r>
            <a:r>
              <a:rPr lang="en-US" sz="4000" dirty="0"/>
              <a:t>focus and </a:t>
            </a:r>
            <a:r>
              <a:rPr lang="en-US" sz="4000" dirty="0" smtClean="0"/>
              <a:t>goal</a:t>
            </a:r>
            <a:endParaRPr lang="en-US" sz="4000" dirty="0"/>
          </a:p>
          <a:p>
            <a:r>
              <a:rPr lang="en-US" sz="4000" dirty="0" smtClean="0"/>
              <a:t>Indiana’s portion of the WLEB- land use and P sources</a:t>
            </a:r>
          </a:p>
          <a:p>
            <a:r>
              <a:rPr lang="en-US" sz="4000" dirty="0" smtClean="0"/>
              <a:t>Watershed prioritization</a:t>
            </a:r>
          </a:p>
          <a:p>
            <a:r>
              <a:rPr lang="en-US" sz="4000" dirty="0" smtClean="0"/>
              <a:t>Guiding Principles</a:t>
            </a:r>
          </a:p>
          <a:p>
            <a:r>
              <a:rPr lang="en-US" sz="4000" dirty="0" smtClean="0"/>
              <a:t>Major actions</a:t>
            </a:r>
          </a:p>
          <a:p>
            <a:r>
              <a:rPr lang="en-US" sz="4000" dirty="0"/>
              <a:t>Action/Milestone Table</a:t>
            </a:r>
          </a:p>
          <a:p>
            <a:r>
              <a:rPr lang="en-US" sz="4000" dirty="0" smtClean="0"/>
              <a:t>Tracking progress</a:t>
            </a:r>
          </a:p>
          <a:p>
            <a:r>
              <a:rPr lang="en-US" sz="4000" dirty="0" smtClean="0"/>
              <a:t>Future endeavors and resource/research gaps</a:t>
            </a:r>
          </a:p>
          <a:p>
            <a:r>
              <a:rPr lang="en-US" sz="4000" dirty="0" smtClean="0"/>
              <a:t>Outreach </a:t>
            </a:r>
            <a:r>
              <a:rPr lang="en-US" sz="4000" dirty="0"/>
              <a:t>and stakeholder engagement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28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0"/>
            <a:ext cx="3810000" cy="2314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808" y="124903"/>
            <a:ext cx="10515600" cy="59577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DAP Advisory Committee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2393561"/>
              </p:ext>
            </p:extLst>
          </p:nvPr>
        </p:nvGraphicFramePr>
        <p:xfrm>
          <a:off x="1204424" y="845576"/>
          <a:ext cx="7177576" cy="5796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8788"/>
                <a:gridCol w="3588788"/>
              </a:tblGrid>
              <a:tr h="3399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CONFIRMED MEMBERS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748" marR="80748" marT="40374" marB="40374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PARTICIPATING as TIME ALLOWS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748" marR="80748" marT="40374" marB="40374"/>
                </a:tc>
              </a:tr>
              <a:tr h="327477"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Allen County SWCD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9" marR="6729" marT="6729" marB="0" anchor="b"/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  <a:highlight>
                            <a:srgbClr val="FFFF00"/>
                          </a:highlight>
                        </a:rPr>
                        <a:t>Adams Co. </a:t>
                      </a:r>
                      <a:r>
                        <a:rPr lang="en-US" sz="1600" kern="1200" dirty="0" smtClean="0">
                          <a:effectLst/>
                          <a:highlight>
                            <a:srgbClr val="FFFF00"/>
                          </a:highlight>
                        </a:rPr>
                        <a:t>SWCD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9" marR="6729" marT="6729" marB="0" anchor="ctr"/>
                </a:tc>
              </a:tr>
              <a:tr h="327477"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City of Auburn MS4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9" marR="6729" marT="6729" marB="0" anchor="b"/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Allen County MS4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9" marR="6729" marT="6729" marB="0" anchor="ctr"/>
                </a:tc>
              </a:tr>
              <a:tr h="327477"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City of Fort Wayne Utilities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9" marR="6729" marT="6729" marB="0" anchor="b"/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City of Fort Wayne (other divisions)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9" marR="6729" marT="6729" marB="0" anchor="ctr"/>
                </a:tc>
              </a:tr>
              <a:tr h="327477"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DeKalb Co. SWCD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9" marR="6729" marT="6729" marB="0" anchor="b"/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Hoosier Environmental Council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9" marR="6729" marT="6729" marB="0" anchor="ctr"/>
                </a:tc>
              </a:tr>
              <a:tr h="327477"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IDEM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9" marR="6729" marT="6729" marB="0" anchor="b"/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NRCS (Steuben Co.)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9" marR="6729" marT="6729" marB="0" anchor="ctr"/>
                </a:tc>
              </a:tr>
              <a:tr h="327477"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IDNR LARE Program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9" marR="6729" marT="6729" marB="0" anchor="b"/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Producers 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9" marR="6729" marT="6729" marB="0" anchor="ctr"/>
                </a:tc>
              </a:tr>
              <a:tr h="327477"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Indiana Farm Bureau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9" marR="6729" marT="6729" marB="0" anchor="b"/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  <a:highlight>
                            <a:srgbClr val="FFFF00"/>
                          </a:highlight>
                        </a:rPr>
                        <a:t>Steuben Co. SWCD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9" marR="6729" marT="6729" marB="0" anchor="ctr"/>
                </a:tc>
              </a:tr>
              <a:tr h="327477"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Indiana Pork Producers, Producer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9" marR="6729" marT="6729" marB="0" anchor="b"/>
                </a:tc>
                <a:tc>
                  <a:txBody>
                    <a:bodyPr/>
                    <a:lstStyle/>
                    <a:p>
                      <a:pPr marL="0" marR="0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The Andersons Inc. (agribusiness)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9" marR="6729" marT="6729" marB="0" anchor="ctr"/>
                </a:tc>
              </a:tr>
              <a:tr h="525084"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IPFW, St. Joseph Watershed Alliance, Tri-State Watershed Alliance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9" marR="6729" marT="6729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729" marR="6729" marT="6729" marB="0" anchor="ctr"/>
                </a:tc>
              </a:tr>
              <a:tr h="327477"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ISDA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9" marR="6729" marT="6729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48" marR="80748" marT="40374" marB="40374"/>
                </a:tc>
              </a:tr>
              <a:tr h="327477"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NRCS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9" marR="6729" marT="6729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48" marR="80748" marT="40374" marB="40374"/>
                </a:tc>
              </a:tr>
              <a:tr h="327477"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effectLst/>
                        </a:rPr>
                        <a:t>Purdue University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9" marR="6729" marT="6729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48" marR="80748" marT="40374" marB="40374"/>
                </a:tc>
              </a:tr>
              <a:tr h="327477"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 smtClean="0">
                          <a:effectLst/>
                        </a:rPr>
                        <a:t>Sierra Club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9" marR="6729" marT="6729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48" marR="80748" marT="40374" marB="40374"/>
                </a:tc>
              </a:tr>
              <a:tr h="327477"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The Nature Conservancy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9" marR="6729" marT="6729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48" marR="80748" marT="40374" marB="40374"/>
                </a:tc>
              </a:tr>
              <a:tr h="327477"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 dirty="0">
                          <a:effectLst/>
                        </a:rPr>
                        <a:t>USDA Agricultural Research Service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9" marR="6729" marT="6729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48" marR="80748" marT="40374" marB="40374"/>
                </a:tc>
              </a:tr>
              <a:tr h="339925">
                <a:tc>
                  <a:txBody>
                    <a:bodyPr/>
                    <a:lstStyle/>
                    <a:p>
                      <a:pPr marL="0" marR="0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200">
                          <a:effectLst/>
                        </a:rPr>
                        <a:t>USGS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29" marR="6729" marT="6729" marB="0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80748" marR="80748" marT="40374" marB="4037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436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6888</TotalTime>
  <Words>3144</Words>
  <Application>Microsoft Office PowerPoint</Application>
  <PresentationFormat>Widescreen</PresentationFormat>
  <Paragraphs>460</Paragraphs>
  <Slides>37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Lucida Sans Unicode</vt:lpstr>
      <vt:lpstr>Times New Roman</vt:lpstr>
      <vt:lpstr>Wingdings</vt:lpstr>
      <vt:lpstr>Office Theme</vt:lpstr>
      <vt:lpstr>  Great Lakes Water Quality Agreement Domestic Action Plan for the Western Lake Erie Basin Public Meeting Agenda </vt:lpstr>
      <vt:lpstr>Indiana’s  GLWQA Domestic Action Plan</vt:lpstr>
      <vt:lpstr>Indiana’s Domestic Action Plan (DAP)</vt:lpstr>
      <vt:lpstr>    Background 1972 Great Lakes Water Quality Agreement (GLWQA)    </vt:lpstr>
      <vt:lpstr>Background Annex 4, Nutrients Binational Subcommittee</vt:lpstr>
      <vt:lpstr>Background ANNEX 4 COMMITMENTS</vt:lpstr>
      <vt:lpstr>Background DAP ELEMENTS</vt:lpstr>
      <vt:lpstr>Indiana’s Domestic Action Plan (DAP)</vt:lpstr>
      <vt:lpstr>DAP Advisory Committee</vt:lpstr>
      <vt:lpstr>DAP Development Process</vt:lpstr>
      <vt:lpstr>DAP Development Process</vt:lpstr>
      <vt:lpstr>DAP Goal</vt:lpstr>
      <vt:lpstr>Indiana’s Portion of the WLEB</vt:lpstr>
      <vt:lpstr>Indiana Land Use in the WLEB</vt:lpstr>
      <vt:lpstr>Phosphorus Sources</vt:lpstr>
      <vt:lpstr>Phosphorus Sources</vt:lpstr>
      <vt:lpstr>Watershed Prioritization First Cut</vt:lpstr>
      <vt:lpstr> Watershed Prioritization at 12-digit HUC</vt:lpstr>
      <vt:lpstr>Watershed Management Plans (WMPs) and Total Maximum Daily Load (TMDL) Reports </vt:lpstr>
      <vt:lpstr>Guiding Principles for Achieving Water Quality Improvements</vt:lpstr>
      <vt:lpstr>Guiding Principles: Point Sources</vt:lpstr>
      <vt:lpstr>Guiding Principles: Non-point Sources </vt:lpstr>
      <vt:lpstr>Guiding Principles: Non-point Sources </vt:lpstr>
      <vt:lpstr>Extension of 2-Stage Ditch, DeKalb County</vt:lpstr>
      <vt:lpstr>Guiding Principles: Non-point Sources </vt:lpstr>
      <vt:lpstr>Major Actions: Regulatory</vt:lpstr>
      <vt:lpstr>Major Actions: Non-regulatory</vt:lpstr>
      <vt:lpstr>Major Actions: Non-regulatory</vt:lpstr>
      <vt:lpstr>MILESTONE and ACTION TABLE</vt:lpstr>
      <vt:lpstr>Tracking Progress</vt:lpstr>
      <vt:lpstr>Adaptive Management</vt:lpstr>
      <vt:lpstr>Future Endeavors &amp; Resource/Research Gaps</vt:lpstr>
      <vt:lpstr>Outreach and Stakeholder Engagement</vt:lpstr>
      <vt:lpstr>Success in the WLEB</vt:lpstr>
      <vt:lpstr>Let’s Talk! </vt:lpstr>
      <vt:lpstr>PowerPoint Presentation</vt:lpstr>
      <vt:lpstr>Estimated TP Loads and Reductions Per Acre Needed </vt:lpstr>
    </vt:vector>
  </TitlesOfParts>
  <Company>State of Indiana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Indiana’s  Domestic Action Plan</dc:title>
  <dc:creator>Renshaw, Marylou</dc:creator>
  <cp:lastModifiedBy>Faust, Jessica M</cp:lastModifiedBy>
  <cp:revision>370</cp:revision>
  <cp:lastPrinted>2017-08-22T22:52:19Z</cp:lastPrinted>
  <dcterms:created xsi:type="dcterms:W3CDTF">2017-01-22T18:33:25Z</dcterms:created>
  <dcterms:modified xsi:type="dcterms:W3CDTF">2017-10-05T18:22:05Z</dcterms:modified>
</cp:coreProperties>
</file>