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30"/>
  </p:notesMasterIdLst>
  <p:handoutMasterIdLst>
    <p:handoutMasterId r:id="rId31"/>
  </p:handoutMasterIdLst>
  <p:sldIdLst>
    <p:sldId id="295" r:id="rId4"/>
    <p:sldId id="296" r:id="rId5"/>
    <p:sldId id="297" r:id="rId6"/>
    <p:sldId id="298" r:id="rId7"/>
    <p:sldId id="348" r:id="rId8"/>
    <p:sldId id="299" r:id="rId9"/>
    <p:sldId id="300" r:id="rId10"/>
    <p:sldId id="324" r:id="rId11"/>
    <p:sldId id="336" r:id="rId12"/>
    <p:sldId id="337" r:id="rId13"/>
    <p:sldId id="329" r:id="rId14"/>
    <p:sldId id="345" r:id="rId15"/>
    <p:sldId id="335" r:id="rId16"/>
    <p:sldId id="343" r:id="rId17"/>
    <p:sldId id="346" r:id="rId18"/>
    <p:sldId id="334" r:id="rId19"/>
    <p:sldId id="332" r:id="rId20"/>
    <p:sldId id="331" r:id="rId21"/>
    <p:sldId id="325" r:id="rId22"/>
    <p:sldId id="327" r:id="rId23"/>
    <p:sldId id="340" r:id="rId24"/>
    <p:sldId id="341" r:id="rId25"/>
    <p:sldId id="330" r:id="rId26"/>
    <p:sldId id="338" r:id="rId27"/>
    <p:sldId id="339" r:id="rId28"/>
    <p:sldId id="342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280" autoAdjust="0"/>
  </p:normalViewPr>
  <p:slideViewPr>
    <p:cSldViewPr>
      <p:cViewPr varScale="1">
        <p:scale>
          <a:sx n="66" d="100"/>
          <a:sy n="66" d="100"/>
        </p:scale>
        <p:origin x="10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 Purpose &amp; Need</a:t>
          </a:r>
        </a:p>
        <a:p>
          <a:r>
            <a:rPr lang="en-US" sz="1200" dirty="0"/>
            <a:t>Develop alternatives </a:t>
          </a:r>
        </a:p>
        <a:p>
          <a:endParaRPr lang="en-US" sz="1200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spc="-20" baseline="0" dirty="0"/>
        </a:p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Environmental Analysis</a:t>
          </a:r>
        </a:p>
        <a:p>
          <a:endParaRPr lang="en-US" sz="1200" spc="-20" baseline="0" dirty="0"/>
        </a:p>
        <a:p>
          <a:r>
            <a:rPr lang="en-US" sz="1200" spc="-20" baseline="0" dirty="0"/>
            <a:t>PUBLIC INVOLVEMENT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dirty="0"/>
            <a:t>Design </a:t>
          </a:r>
        </a:p>
        <a:p>
          <a:r>
            <a:rPr lang="en-US" sz="1200" dirty="0"/>
            <a:t> Environmental </a:t>
          </a:r>
        </a:p>
        <a:p>
          <a:endParaRPr lang="en-US" sz="1200" dirty="0"/>
        </a:p>
        <a:p>
          <a:r>
            <a:rPr lang="en-US" sz="1200" dirty="0"/>
            <a:t>Additional public involvement</a:t>
          </a:r>
        </a:p>
        <a:p>
          <a:endParaRPr lang="en-US" sz="1200" dirty="0"/>
        </a:p>
        <a:p>
          <a:r>
            <a:rPr lang="en-US" sz="1200" dirty="0"/>
            <a:t>Project Decision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Real Estate</a:t>
          </a:r>
        </a:p>
        <a:p>
          <a:endParaRPr lang="en-US" sz="1200" dirty="0"/>
        </a:p>
        <a:p>
          <a:r>
            <a:rPr lang="en-US" sz="1200" dirty="0"/>
            <a:t>Project 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Environmental Analysis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PUBLIC INVOLVEMENT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Design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Environmental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public involvement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Decision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Real Estate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Letting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ndot/2701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28 Road Reconstruction           </a:t>
            </a:r>
            <a:br>
              <a:rPr lang="en-US" altLang="en-US" dirty="0"/>
            </a:br>
            <a:r>
              <a:rPr lang="en-US" altLang="en-US" dirty="0"/>
              <a:t> in Clinton County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Thursday, September 26, 2019</a:t>
            </a:r>
          </a:p>
          <a:p>
            <a:pPr eaLnBrk="1" hangingPunct="1"/>
            <a:r>
              <a:rPr lang="en-US" altLang="en-US" dirty="0"/>
              <a:t>6 p.m.</a:t>
            </a:r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Crawfordsville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41 West 300 North, Crawfordsville, IN 47933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>
                <a:hlinkClick r:id="rId2"/>
              </a:rPr>
              <a:t>http://www.in.gov/indot/2701.htm</a:t>
            </a:r>
            <a:r>
              <a:rPr lang="en-US" altLang="en-US" sz="1400" dirty="0"/>
              <a:t>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West Central Indiana </a:t>
            </a:r>
          </a:p>
          <a:p>
            <a:pPr eaLnBrk="1" hangingPunct="1">
              <a:defRPr/>
            </a:pPr>
            <a:r>
              <a:rPr lang="en-US" altLang="en-US" sz="2000" b="1" dirty="0"/>
              <a:t>Frankfort Community 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/>
              <a:t>208 West Clinton Street, Frankfort, IN 46041</a:t>
            </a:r>
          </a:p>
          <a:p>
            <a:pPr marL="685800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(765) 654-8746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495" y="1119930"/>
            <a:ext cx="3231547" cy="5052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8006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772400" y="990600"/>
            <a:ext cx="4038600" cy="5257800"/>
          </a:xfrm>
        </p:spPr>
        <p:txBody>
          <a:bodyPr/>
          <a:lstStyle/>
          <a:p>
            <a:r>
              <a:rPr lang="en-US" sz="2400" dirty="0"/>
              <a:t>Approximately from intersection of S.R. 28 and C.R. 200 West, proceeding east along S.R. 28 to Hoke Avenue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Project length is 2.4 miles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S.R. 28 Road Reconstruction – Project Limits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D831040-AA43-4F02-A3E6-554378CFF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442625" cy="4419600"/>
          </a:xfrm>
        </p:spPr>
      </p:pic>
    </p:spTree>
    <p:extLst>
      <p:ext uri="{BB962C8B-B14F-4D97-AF65-F5344CB8AC3E}">
        <p14:creationId xmlns:p14="http://schemas.microsoft.com/office/powerpoint/2010/main" val="304378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61416" y="990600"/>
            <a:ext cx="4038600" cy="5257800"/>
          </a:xfrm>
        </p:spPr>
        <p:txBody>
          <a:bodyPr/>
          <a:lstStyle/>
          <a:p>
            <a:r>
              <a:rPr lang="en-US" sz="2200" dirty="0"/>
              <a:t>Resurface S.R. 28 from C.R. 200 West to Blinn St. </a:t>
            </a:r>
          </a:p>
          <a:p>
            <a:r>
              <a:rPr lang="en-US" sz="2200" dirty="0"/>
              <a:t>Reconstruct S.R. 28 from Blinn Street eastward to Hoke Avenue</a:t>
            </a:r>
          </a:p>
          <a:p>
            <a:r>
              <a:rPr lang="en-US" sz="2200" dirty="0"/>
              <a:t>Add right turn lane from (WB) S.R. 28 to (NB) Jackson Street</a:t>
            </a:r>
          </a:p>
          <a:p>
            <a:r>
              <a:rPr lang="en-US" sz="2200" dirty="0"/>
              <a:t>Reconstruct storm-water system, the sidewalks on the south side of S.R. 28 and replacing the sidewalk on the north side of S.R. 28 with a shared used path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S.R. 28 Road Reconstruction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1F6EBEF6-5231-453B-8955-5BBAF6EC5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4" y="1066800"/>
            <a:ext cx="7833392" cy="4648200"/>
          </a:xfrm>
        </p:spPr>
      </p:pic>
    </p:spTree>
    <p:extLst>
      <p:ext uri="{BB962C8B-B14F-4D97-AF65-F5344CB8AC3E}">
        <p14:creationId xmlns:p14="http://schemas.microsoft.com/office/powerpoint/2010/main" val="79331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9220200" cy="5486400"/>
          </a:xfrm>
        </p:spPr>
        <p:txBody>
          <a:bodyPr/>
          <a:lstStyle/>
          <a:p>
            <a:r>
              <a:rPr lang="en-US" sz="3200" b="1" dirty="0"/>
              <a:t>Purpose</a:t>
            </a:r>
          </a:p>
          <a:p>
            <a:pPr lvl="1"/>
            <a:r>
              <a:rPr lang="en-US" sz="1800" dirty="0"/>
              <a:t>Address deteriorated pavement condition</a:t>
            </a:r>
          </a:p>
          <a:p>
            <a:pPr lvl="1"/>
            <a:r>
              <a:rPr lang="en-US" sz="1800" dirty="0"/>
              <a:t>Improve safety within the corridor by adding turn lanes at Jackson and Clay intersections</a:t>
            </a:r>
          </a:p>
          <a:p>
            <a:pPr lvl="1"/>
            <a:r>
              <a:rPr lang="en-US" sz="1800" dirty="0"/>
              <a:t>Improve pedestrian and bicycle infrastructure with ADA compliant facilities</a:t>
            </a:r>
          </a:p>
          <a:p>
            <a:pPr lvl="2"/>
            <a:r>
              <a:rPr lang="en-US" sz="1800" dirty="0"/>
              <a:t>Emphasize ADA compliance due to proximity to downtown commercial district, city office building, Ivy Tech campus</a:t>
            </a:r>
          </a:p>
          <a:p>
            <a:pPr lvl="2"/>
            <a:r>
              <a:rPr lang="en-US" sz="1800" dirty="0"/>
              <a:t>Address condition of sidewalks</a:t>
            </a:r>
          </a:p>
          <a:p>
            <a:pPr lvl="2"/>
            <a:r>
              <a:rPr lang="en-US" sz="1800" dirty="0"/>
              <a:t>Bicycle accommodations do not exist along S.R. 28 </a:t>
            </a:r>
          </a:p>
          <a:p>
            <a:r>
              <a:rPr lang="en-US" sz="3200" b="1" dirty="0"/>
              <a:t>Need</a:t>
            </a:r>
          </a:p>
          <a:p>
            <a:pPr lvl="1"/>
            <a:r>
              <a:rPr lang="en-US" sz="1800" dirty="0"/>
              <a:t>Pavement condition is in need of repair / reconstruction </a:t>
            </a:r>
          </a:p>
          <a:p>
            <a:pPr lvl="2"/>
            <a:r>
              <a:rPr lang="en-US" sz="1800" dirty="0"/>
              <a:t>Concrete pavement installed in 1971</a:t>
            </a:r>
          </a:p>
          <a:p>
            <a:pPr lvl="2"/>
            <a:r>
              <a:rPr lang="en-US" sz="1800" dirty="0"/>
              <a:t>Most recent asphalt overlay installed in 2015</a:t>
            </a:r>
          </a:p>
          <a:p>
            <a:pPr lvl="1"/>
            <a:r>
              <a:rPr lang="en-US" sz="1800" dirty="0"/>
              <a:t>Curbs within the project limits are in poor condition</a:t>
            </a:r>
          </a:p>
          <a:p>
            <a:pPr lvl="1"/>
            <a:r>
              <a:rPr lang="en-US" sz="1800" dirty="0"/>
              <a:t>High number of vehicular accidents</a:t>
            </a:r>
          </a:p>
          <a:p>
            <a:pPr lvl="2"/>
            <a:r>
              <a:rPr lang="en-US" sz="1800" dirty="0"/>
              <a:t>S.R. 28 at Jackson Street</a:t>
            </a:r>
          </a:p>
          <a:p>
            <a:pPr lvl="2"/>
            <a:r>
              <a:rPr lang="en-US" sz="1800" dirty="0"/>
              <a:t>S.R. 28 at Clay Street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Need</a:t>
            </a:r>
          </a:p>
        </p:txBody>
      </p:sp>
    </p:spTree>
    <p:extLst>
      <p:ext uri="{BB962C8B-B14F-4D97-AF65-F5344CB8AC3E}">
        <p14:creationId xmlns:p14="http://schemas.microsoft.com/office/powerpoint/2010/main" val="175444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9906000" cy="5715000"/>
          </a:xfrm>
        </p:spPr>
        <p:txBody>
          <a:bodyPr/>
          <a:lstStyle/>
          <a:p>
            <a:r>
              <a:rPr lang="en-US" sz="2000" b="1" dirty="0"/>
              <a:t>Do Nothing/No Build</a:t>
            </a:r>
          </a:p>
          <a:p>
            <a:pPr lvl="1"/>
            <a:r>
              <a:rPr lang="en-US" i="1" dirty="0"/>
              <a:t>Perform routine maintenance only </a:t>
            </a:r>
          </a:p>
          <a:p>
            <a:pPr lvl="1"/>
            <a:r>
              <a:rPr lang="en-US" i="1" dirty="0"/>
              <a:t>Does not meet purpose and need</a:t>
            </a:r>
          </a:p>
          <a:p>
            <a:r>
              <a:rPr lang="en-US" sz="2000" b="1" dirty="0"/>
              <a:t>Alternative 1</a:t>
            </a:r>
          </a:p>
          <a:p>
            <a:pPr lvl="1"/>
            <a:r>
              <a:rPr lang="en-US" i="1" dirty="0"/>
              <a:t>Replace the existing pavement with full depth pavement</a:t>
            </a:r>
            <a:endParaRPr lang="en-US" sz="1600" b="1" dirty="0"/>
          </a:p>
          <a:p>
            <a:r>
              <a:rPr lang="en-US" sz="2000" b="1" dirty="0"/>
              <a:t>Alternative 2</a:t>
            </a:r>
          </a:p>
          <a:p>
            <a:pPr lvl="1"/>
            <a:r>
              <a:rPr lang="en-US" i="1" dirty="0" err="1" smtClean="0"/>
              <a:t>Rubblize</a:t>
            </a:r>
            <a:r>
              <a:rPr lang="en-US" i="1" dirty="0" smtClean="0"/>
              <a:t> (reduce pavement into rubble) </a:t>
            </a:r>
            <a:r>
              <a:rPr lang="en-US" i="1" dirty="0"/>
              <a:t>the existing concrete pavement from begin project to </a:t>
            </a:r>
            <a:r>
              <a:rPr lang="en-US" i="1" dirty="0" err="1"/>
              <a:t>Doyal</a:t>
            </a:r>
            <a:r>
              <a:rPr lang="en-US" i="1" dirty="0"/>
              <a:t> Street, full depth replace asphalt pavement east of </a:t>
            </a:r>
            <a:r>
              <a:rPr lang="en-US" i="1" dirty="0" err="1"/>
              <a:t>Doyal</a:t>
            </a:r>
            <a:r>
              <a:rPr lang="en-US" i="1" dirty="0"/>
              <a:t> Street.</a:t>
            </a:r>
            <a:endParaRPr lang="en-US" b="1" dirty="0"/>
          </a:p>
          <a:p>
            <a:r>
              <a:rPr lang="en-US" sz="2000" b="1" dirty="0"/>
              <a:t>Alternative 3</a:t>
            </a:r>
          </a:p>
          <a:p>
            <a:pPr lvl="1"/>
            <a:r>
              <a:rPr lang="en-US" i="1" dirty="0"/>
              <a:t>Full depth patch, profile mill and place a functional overlay on the existing pavement from begin of project to </a:t>
            </a:r>
            <a:r>
              <a:rPr lang="en-US" i="1" dirty="0" err="1"/>
              <a:t>Doyal</a:t>
            </a:r>
            <a:r>
              <a:rPr lang="en-US" i="1" dirty="0"/>
              <a:t> Street. Full depth replace asphalt pavement east of </a:t>
            </a:r>
            <a:r>
              <a:rPr lang="en-US" i="1" dirty="0" err="1"/>
              <a:t>Doyal</a:t>
            </a:r>
            <a:r>
              <a:rPr lang="en-US" i="1" dirty="0"/>
              <a:t> Street</a:t>
            </a:r>
            <a:endParaRPr lang="en-US" sz="3200" b="1" dirty="0"/>
          </a:p>
          <a:p>
            <a:r>
              <a:rPr lang="en-US" sz="2000" b="1" dirty="0"/>
              <a:t>Alternative 4 (Preferred)</a:t>
            </a:r>
          </a:p>
          <a:p>
            <a:pPr lvl="1"/>
            <a:r>
              <a:rPr lang="en-US" i="1" dirty="0"/>
              <a:t>Mill &amp; overlay to Blinn and replacement of existing pavement with full depth pavement east of Blinn</a:t>
            </a:r>
            <a:endParaRPr lang="en-US" sz="1600" b="1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185882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9220200" cy="5638800"/>
          </a:xfrm>
        </p:spPr>
        <p:txBody>
          <a:bodyPr/>
          <a:lstStyle/>
          <a:p>
            <a:r>
              <a:rPr lang="en-US" sz="2000" b="1" dirty="0"/>
              <a:t>Pavement replacement and/or overlay with intersection improvements and pedestrian improvements</a:t>
            </a:r>
            <a:endParaRPr lang="en-US" sz="1600" b="1" dirty="0"/>
          </a:p>
          <a:p>
            <a:r>
              <a:rPr lang="en-US" sz="2000" b="1" dirty="0"/>
              <a:t>Roadway</a:t>
            </a:r>
          </a:p>
          <a:p>
            <a:pPr lvl="1"/>
            <a:r>
              <a:rPr lang="en-US" sz="1600" dirty="0"/>
              <a:t>Mill and overlay from C.R. 200 W to </a:t>
            </a:r>
            <a:r>
              <a:rPr lang="en-US" sz="1600" dirty="0" err="1"/>
              <a:t>Blinn</a:t>
            </a:r>
            <a:r>
              <a:rPr lang="en-US" sz="1600" dirty="0"/>
              <a:t> Street</a:t>
            </a:r>
          </a:p>
          <a:p>
            <a:pPr lvl="1"/>
            <a:r>
              <a:rPr lang="en-US" sz="1600" dirty="0"/>
              <a:t>Full depth replacement from Blinn Street to Hoke Avenue</a:t>
            </a:r>
          </a:p>
          <a:p>
            <a:pPr lvl="1"/>
            <a:r>
              <a:rPr lang="en-US" sz="1600" dirty="0"/>
              <a:t>Dedicated left turn lanes at Clay Street</a:t>
            </a:r>
          </a:p>
          <a:p>
            <a:pPr lvl="1"/>
            <a:r>
              <a:rPr lang="en-US" sz="1600" dirty="0"/>
              <a:t>Right turn lane at west approach leg of S.R. 28 at Jackson Street</a:t>
            </a:r>
          </a:p>
          <a:p>
            <a:pPr lvl="1"/>
            <a:r>
              <a:rPr lang="en-US" sz="1600" dirty="0"/>
              <a:t>Replace existing curbs and gutters, existing storm sewer system, extend storm sewer east on Walnut Street past pavement replacement to Hoke Avenue, extending north to an unnamed tributary </a:t>
            </a:r>
          </a:p>
          <a:p>
            <a:pPr lvl="1"/>
            <a:r>
              <a:rPr lang="en-US" sz="1600" dirty="0"/>
              <a:t>Bridge Deck overlay at Prairie Creek with repairs to curb and sidewalk on bridge</a:t>
            </a:r>
          </a:p>
          <a:p>
            <a:r>
              <a:rPr lang="en-US" sz="2000" b="1" dirty="0"/>
              <a:t>Sidewalk</a:t>
            </a:r>
          </a:p>
          <a:p>
            <a:pPr lvl="1"/>
            <a:r>
              <a:rPr lang="en-US" sz="1600" dirty="0"/>
              <a:t>5-foot wide concrete sidewalk will be reconstructed along the south side of S.R. 28 from  Blinn Street to Hoke Avenue to replace the existing sidewalk that started at West St.</a:t>
            </a:r>
          </a:p>
          <a:p>
            <a:pPr lvl="1"/>
            <a:r>
              <a:rPr lang="en-US" sz="1600" dirty="0"/>
              <a:t>8-foot wide asphalt/concrete multi-use path will be constructed on the north side of S.R. 28 from C.R. 200W to Hoke Ave.</a:t>
            </a:r>
          </a:p>
          <a:p>
            <a:pPr lvl="1"/>
            <a:r>
              <a:rPr lang="en-US" sz="1600" dirty="0"/>
              <a:t>Provide tree lawn between sidewalk/shared use path and curb – varying locations </a:t>
            </a:r>
          </a:p>
          <a:p>
            <a:pPr lvl="1"/>
            <a:r>
              <a:rPr lang="en-US" sz="1600" dirty="0"/>
              <a:t>Trees will be replaced in the Historic District east of Prairie Creek</a:t>
            </a:r>
          </a:p>
          <a:p>
            <a:pPr lvl="1"/>
            <a:r>
              <a:rPr lang="en-US" sz="1600" dirty="0"/>
              <a:t>New Rail crossing equipment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Alternative</a:t>
            </a:r>
          </a:p>
        </p:txBody>
      </p:sp>
    </p:spTree>
    <p:extLst>
      <p:ext uri="{BB962C8B-B14F-4D97-AF65-F5344CB8AC3E}">
        <p14:creationId xmlns:p14="http://schemas.microsoft.com/office/powerpoint/2010/main" val="68250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Roadway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Failing Pavement </a:t>
            </a:r>
          </a:p>
          <a:p>
            <a:r>
              <a:rPr lang="en-US" dirty="0"/>
              <a:t>Poor Drainage</a:t>
            </a:r>
          </a:p>
          <a:p>
            <a:r>
              <a:rPr lang="en-US" dirty="0"/>
              <a:t>Curbs and Sidewalks in Disrepair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054BA7-A68F-47A5-BC4B-8BD4636A0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" y="1143000"/>
            <a:ext cx="3092532" cy="2319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BBC108-6C2F-4678-9950-20565CF2A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10" y="1003714"/>
            <a:ext cx="3092532" cy="2319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92012B-44D3-4104-9A4A-20DE36023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42115"/>
            <a:ext cx="3092532" cy="2319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271B00-5391-4E0D-B586-CFDEB53B5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42164"/>
            <a:ext cx="3092532" cy="2319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94223B-03FE-4C0F-A4B0-23EA66A2D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86" y="2782415"/>
            <a:ext cx="3092532" cy="2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Section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04D2812-80EB-4EA3-ACCD-608352A16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/>
          <a:stretch/>
        </p:blipFill>
        <p:spPr>
          <a:xfrm>
            <a:off x="838200" y="990600"/>
            <a:ext cx="10363200" cy="3276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CEEA97-DA38-4BF7-8C59-A96F48ECE8B3}"/>
              </a:ext>
            </a:extLst>
          </p:cNvPr>
          <p:cNvSpPr txBox="1"/>
          <p:nvPr/>
        </p:nvSpPr>
        <p:spPr>
          <a:xfrm>
            <a:off x="1143000" y="5080518"/>
            <a:ext cx="10210800" cy="14311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12-ft wide travel lanes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New Curb &amp; gutter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8-ft wide multi-use path along the north side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5-ft wide sidewalk along the south side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2-way left turn lane from west end to Clay St.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Full depth pavement replacement east of Blinn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Improved Drainage - new inlets and storm sewers</a:t>
            </a:r>
          </a:p>
        </p:txBody>
      </p:sp>
    </p:spTree>
    <p:extLst>
      <p:ext uri="{BB962C8B-B14F-4D97-AF65-F5344CB8AC3E}">
        <p14:creationId xmlns:p14="http://schemas.microsoft.com/office/powerpoint/2010/main" val="50045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1658600" cy="5257800"/>
          </a:xfrm>
        </p:spPr>
        <p:txBody>
          <a:bodyPr/>
          <a:lstStyle/>
          <a:p>
            <a:r>
              <a:rPr lang="en-US" dirty="0"/>
              <a:t>Maintain local access to all businesses and residences during construction by maintaining one lane of traffic in the westbound direction.  </a:t>
            </a:r>
          </a:p>
          <a:p>
            <a:r>
              <a:rPr lang="en-US" dirty="0"/>
              <a:t>Traffic will be phased with construction west of Jackson Street in 2020 and construction east of Jackson Street in 2021.</a:t>
            </a:r>
          </a:p>
          <a:p>
            <a:r>
              <a:rPr lang="en-US" dirty="0"/>
              <a:t>While each of these sections is under construction the eastbound traffic will be detoured and the westbound will remain open to one lane of traffic.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 </a:t>
            </a:r>
          </a:p>
        </p:txBody>
      </p:sp>
    </p:spTree>
    <p:extLst>
      <p:ext uri="{BB962C8B-B14F-4D97-AF65-F5344CB8AC3E}">
        <p14:creationId xmlns:p14="http://schemas.microsoft.com/office/powerpoint/2010/main" val="362789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 Detour 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11E54A3-571A-479A-97D6-139029526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96586"/>
            <a:ext cx="5571608" cy="5943600"/>
          </a:xfrm>
        </p:spPr>
      </p:pic>
    </p:spTree>
    <p:extLst>
      <p:ext uri="{BB962C8B-B14F-4D97-AF65-F5344CB8AC3E}">
        <p14:creationId xmlns:p14="http://schemas.microsoft.com/office/powerpoint/2010/main" val="185444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Purpose of public hearing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Informational handouts </a:t>
            </a:r>
            <a:endParaRPr lang="en-US" dirty="0">
              <a:highlight>
                <a:srgbClr val="FFFF00"/>
              </a:highlight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E006937-ED8B-4651-AC37-EF9CAF87B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7" y="990600"/>
            <a:ext cx="8790362" cy="5715000"/>
          </a:xfrm>
        </p:spPr>
      </p:pic>
    </p:spTree>
    <p:extLst>
      <p:ext uri="{BB962C8B-B14F-4D97-AF65-F5344CB8AC3E}">
        <p14:creationId xmlns:p14="http://schemas.microsoft.com/office/powerpoint/2010/main" val="230720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 </a:t>
            </a:r>
          </a:p>
        </p:txBody>
      </p:sp>
      <p:pic>
        <p:nvPicPr>
          <p:cNvPr id="33795" name="Picture 4" descr="FHWA Land Acquisition Brochure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>
          <a:xfrm>
            <a:off x="3886200" y="1600200"/>
            <a:ext cx="3276600" cy="4191000"/>
          </a:xfrm>
        </p:spPr>
      </p:pic>
    </p:spTree>
    <p:extLst>
      <p:ext uri="{BB962C8B-B14F-4D97-AF65-F5344CB8AC3E}">
        <p14:creationId xmlns:p14="http://schemas.microsoft.com/office/powerpoint/2010/main" val="233184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Uniform Act of 1970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Requires an offer for just compensation</a:t>
            </a:r>
          </a:p>
          <a:p>
            <a:pPr marL="457200" lvl="1" indent="0" eaLnBrk="1" hangingPunct="1">
              <a:buClr>
                <a:srgbClr val="3333CC"/>
              </a:buClr>
              <a:buSzPct val="60000"/>
              <a:buNone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3333CC"/>
              </a:buClr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Acquisition Process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Review 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Negotiations</a:t>
            </a:r>
          </a:p>
          <a:p>
            <a:pPr marL="0" indent="0" eaLnBrk="1" hangingPunct="1">
              <a:buClr>
                <a:srgbClr val="3333CC"/>
              </a:buClr>
              <a:buNone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Right-of-way (ROW)</a:t>
            </a:r>
          </a:p>
          <a:p>
            <a:pPr marL="742950" lvl="2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400" b="1" dirty="0"/>
              <a:t>Permanent 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Permanent ROW is land, once purchased by INDOT from the legal land owner, becomes ROW owned by INDOT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Approximately 0.3 acre required for improvement  </a:t>
            </a:r>
          </a:p>
          <a:p>
            <a:pPr marL="742950" lvl="2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400" b="1" dirty="0"/>
              <a:t>Temporary 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Temporary ROW is land required during the construction of a project and is used for the purposes of construction-related activity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INDOT pays legal land owner a fee for land use during construction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sz="2000" dirty="0"/>
              <a:t>Approximately 0.4 acre required for improvement  </a:t>
            </a:r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Acquisition Process </a:t>
            </a:r>
          </a:p>
        </p:txBody>
      </p:sp>
    </p:spTree>
    <p:extLst>
      <p:ext uri="{BB962C8B-B14F-4D97-AF65-F5344CB8AC3E}">
        <p14:creationId xmlns:p14="http://schemas.microsoft.com/office/powerpoint/2010/main" val="254173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r>
              <a:rPr lang="en-US" dirty="0"/>
              <a:t>Preliminary design, evaluate community and environmental </a:t>
            </a:r>
            <a:r>
              <a:rPr lang="en-US" dirty="0" smtClean="0"/>
              <a:t>impact  </a:t>
            </a:r>
            <a:r>
              <a:rPr lang="en-US" dirty="0"/>
              <a:t>2019</a:t>
            </a:r>
          </a:p>
          <a:p>
            <a:r>
              <a:rPr lang="en-US" dirty="0"/>
              <a:t>Public Hearing </a:t>
            </a:r>
            <a:r>
              <a:rPr lang="en-US" dirty="0" smtClean="0"/>
              <a:t> </a:t>
            </a:r>
            <a:r>
              <a:rPr lang="en-US" dirty="0"/>
              <a:t>2019</a:t>
            </a:r>
          </a:p>
          <a:p>
            <a:r>
              <a:rPr lang="en-US" dirty="0"/>
              <a:t>Complete Environmental Analysis Phase </a:t>
            </a:r>
            <a:r>
              <a:rPr lang="en-US" dirty="0" smtClean="0"/>
              <a:t> </a:t>
            </a:r>
            <a:r>
              <a:rPr lang="en-US" dirty="0"/>
              <a:t>2019</a:t>
            </a:r>
          </a:p>
          <a:p>
            <a:r>
              <a:rPr lang="en-US" dirty="0"/>
              <a:t>Real estate acquisition activities </a:t>
            </a:r>
            <a:r>
              <a:rPr lang="en-US" dirty="0" smtClean="0"/>
              <a:t>2019-2020</a:t>
            </a:r>
            <a:endParaRPr lang="en-US" dirty="0"/>
          </a:p>
          <a:p>
            <a:pPr lvl="1"/>
            <a:r>
              <a:rPr lang="en-US" dirty="0"/>
              <a:t>Appraising</a:t>
            </a:r>
          </a:p>
          <a:p>
            <a:pPr lvl="1"/>
            <a:r>
              <a:rPr lang="en-US" dirty="0"/>
              <a:t>Negotiations/buying</a:t>
            </a:r>
          </a:p>
          <a:p>
            <a:r>
              <a:rPr lang="en-US" dirty="0"/>
              <a:t>Utilities </a:t>
            </a:r>
            <a:r>
              <a:rPr lang="en-US" dirty="0" smtClean="0"/>
              <a:t>relocations </a:t>
            </a:r>
            <a:r>
              <a:rPr lang="en-US" dirty="0"/>
              <a:t>2019 - 2020</a:t>
            </a:r>
          </a:p>
          <a:p>
            <a:r>
              <a:rPr lang="en-US" dirty="0" smtClean="0"/>
              <a:t>Construction 2020 </a:t>
            </a:r>
            <a:r>
              <a:rPr lang="en-US" dirty="0"/>
              <a:t>- 2021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4906060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3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of</a:t>
            </a:r>
            <a:br>
              <a:rPr lang="en-US" sz="2400" b="1" dirty="0">
                <a:cs typeface="Tahoma" pitchFamily="34" charset="0"/>
              </a:rPr>
            </a:br>
            <a:r>
              <a:rPr lang="en-US" sz="2400" b="1" dirty="0">
                <a:cs typeface="Tahoma" pitchFamily="34" charset="0"/>
              </a:rPr>
              <a:t>information 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e-mail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Participate during public comment session following formal presentation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INDOT respectfully requests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comments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be submitted by Monday, </a:t>
            </a:r>
            <a:r>
              <a:rPr lang="en-US" sz="2400" b="1">
                <a:solidFill>
                  <a:srgbClr val="C00000"/>
                </a:solidFill>
                <a:cs typeface="Tahoma" pitchFamily="34" charset="0"/>
              </a:rPr>
              <a:t>October </a:t>
            </a:r>
            <a:r>
              <a:rPr lang="en-US" sz="2400" b="1" smtClean="0">
                <a:solidFill>
                  <a:srgbClr val="C00000"/>
                </a:solidFill>
                <a:cs typeface="Tahoma" pitchFamily="34" charset="0"/>
              </a:rPr>
              <a:t>14,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2019</a:t>
            </a:r>
            <a:r>
              <a:rPr lang="en-US" sz="2400" b="1" dirty="0">
                <a:solidFill>
                  <a:srgbClr val="FF0000"/>
                </a:solidFill>
                <a:cs typeface="Tahoma" pitchFamily="34" charset="0"/>
              </a:rPr>
              <a:t>  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All comments submitted will become included in an official public hearings transcript and made part of the public record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Comments will be reviewed, evaluated and given full consideration during</a:t>
            </a:r>
            <a:br>
              <a:rPr lang="en-US" sz="2400" dirty="0">
                <a:cs typeface="Tahoma" pitchFamily="34" charset="0"/>
              </a:rPr>
            </a:br>
            <a:r>
              <a:rPr lang="en-US" sz="2400" dirty="0">
                <a:cs typeface="Tahoma" pitchFamily="34" charset="0"/>
              </a:rPr>
              <a:t>decision-making process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6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given 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Finalize/approve 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outlets, 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0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Please visit with INDOT project team following the presentation and public comment session </a:t>
            </a:r>
          </a:p>
          <a:p>
            <a:pPr marL="0" indent="0" eaLnBrk="1" hangingPunct="1">
              <a:buNone/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INDOT Crawfordsville District page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http://www.in.gov/indot/2701.htm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lvl="1" indent="0" eaLnBrk="1" hangingPunct="1"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1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8674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INDOT Crawfordsville District 	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Public Involvement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Communications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Design/Engineering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Environmental Analysis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Real Estate 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248400" y="990600"/>
            <a:ext cx="57912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Sign-in at attendance table to be added to project mailing list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Public hearing notice published in Frankfort Times 9/11 and 9/18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Mailed notification to known property owners within project area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Announcement of this meeting was posted to INDOT website. A media release was also issued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copy of presentation and project documentation are available for review online via INDOT website</a:t>
            </a:r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28 Road Reconstruction in Clinton County </a:t>
            </a:r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City of Frankfort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Clinton County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Elected &amp; 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Tahoma" pitchFamily="34" charset="0"/>
              </a:rPr>
              <a:t>How a Project Becomes a Project                         </a:t>
            </a:r>
            <a:endParaRPr lang="en-US" altLang="en-US" dirty="0">
              <a:cs typeface="Tahom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6934200" cy="5638800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>
                <a:cs typeface="Tahoma" pitchFamily="34" charset="0"/>
              </a:rPr>
              <a:t>INDOT - Transportation </a:t>
            </a:r>
            <a:r>
              <a:rPr lang="en-US" sz="8000" b="1" dirty="0" smtClean="0">
                <a:cs typeface="Tahoma" pitchFamily="34" charset="0"/>
              </a:rPr>
              <a:t>agency for State of Indiana</a:t>
            </a:r>
          </a:p>
          <a:p>
            <a:pPr marL="0" indent="0">
              <a:buNone/>
            </a:pPr>
            <a:r>
              <a:rPr lang="en-US" sz="8000" b="1" dirty="0" smtClean="0">
                <a:cs typeface="Tahoma" pitchFamily="34" charset="0"/>
              </a:rPr>
              <a:t>Six Districts – Central Office is located in </a:t>
            </a:r>
            <a:r>
              <a:rPr lang="en-US" sz="8000" b="1" dirty="0" smtClean="0">
                <a:cs typeface="Tahoma" pitchFamily="34" charset="0"/>
              </a:rPr>
              <a:t>Indianapolis</a:t>
            </a:r>
            <a:endParaRPr lang="en-US" sz="8000" b="1" dirty="0" smtClean="0">
              <a:cs typeface="Tahoma" pitchFamily="34" charset="0"/>
            </a:endParaRPr>
          </a:p>
          <a:p>
            <a:pPr marL="0" indent="0">
              <a:buNone/>
            </a:pPr>
            <a:r>
              <a:rPr lang="en-US" sz="8000" b="1" u="sng" dirty="0" smtClean="0">
                <a:cs typeface="Tahoma" pitchFamily="34" charset="0"/>
              </a:rPr>
              <a:t>Project Selection</a:t>
            </a:r>
            <a:endParaRPr lang="en-US" sz="8000" b="1" u="sng" dirty="0">
              <a:cs typeface="Tahoma" pitchFamily="34" charset="0"/>
            </a:endParaRPr>
          </a:p>
          <a:p>
            <a:pPr lvl="1"/>
            <a:r>
              <a:rPr lang="en-US" sz="6400" dirty="0" smtClean="0">
                <a:cs typeface="Tahoma" pitchFamily="34" charset="0"/>
              </a:rPr>
              <a:t>Prioritize needs</a:t>
            </a:r>
          </a:p>
          <a:p>
            <a:pPr lvl="1"/>
            <a:r>
              <a:rPr lang="en-US" sz="6400" dirty="0" smtClean="0">
                <a:cs typeface="Tahoma" pitchFamily="34" charset="0"/>
              </a:rPr>
              <a:t>Call for Projects</a:t>
            </a:r>
            <a:endParaRPr lang="en-US" sz="6400" dirty="0" smtClean="0">
              <a:cs typeface="Tahoma" pitchFamily="34" charset="0"/>
            </a:endParaRPr>
          </a:p>
          <a:p>
            <a:pPr lvl="1"/>
            <a:r>
              <a:rPr lang="en-US" sz="6400" dirty="0" smtClean="0">
                <a:cs typeface="Tahoma" pitchFamily="34" charset="0"/>
              </a:rPr>
              <a:t>Program projects</a:t>
            </a:r>
          </a:p>
          <a:p>
            <a:pPr lvl="1">
              <a:buClr>
                <a:srgbClr val="002060"/>
              </a:buClr>
            </a:pPr>
            <a:r>
              <a:rPr lang="en-US" sz="6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Year project listing – Statewide Transportation Improvement Program</a:t>
            </a:r>
          </a:p>
          <a:p>
            <a:pPr lvl="1"/>
            <a:r>
              <a:rPr lang="en-US" sz="6400" dirty="0" smtClean="0">
                <a:cs typeface="Tahoma" pitchFamily="34" charset="0"/>
              </a:rPr>
              <a:t>Project listing can be amended based on needs </a:t>
            </a:r>
          </a:p>
          <a:p>
            <a:pPr marL="457200" lvl="1" indent="0">
              <a:buNone/>
            </a:pPr>
            <a:endParaRPr lang="en-US" sz="5600" dirty="0">
              <a:cs typeface="Tahoma" pitchFamily="34" charset="0"/>
            </a:endParaRP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8000" b="1" u="sng" dirty="0" smtClean="0">
                <a:cs typeface="Tahoma" pitchFamily="34" charset="0"/>
              </a:rPr>
              <a:t>Development / Pre-Construction</a:t>
            </a:r>
            <a:endParaRPr lang="en-US" sz="8000" b="1" u="sng" dirty="0">
              <a:cs typeface="Tahoma" pitchFamily="34" charset="0"/>
            </a:endParaRP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b="1" dirty="0" smtClean="0">
                <a:solidFill>
                  <a:srgbClr val="FF0000"/>
                </a:solidFill>
                <a:cs typeface="Tahoma" pitchFamily="34" charset="0"/>
              </a:rPr>
              <a:t>Requests </a:t>
            </a:r>
            <a:r>
              <a:rPr lang="en-US" sz="6400" b="1" dirty="0" smtClean="0">
                <a:solidFill>
                  <a:srgbClr val="FF0000"/>
                </a:solidFill>
                <a:cs typeface="Tahoma" pitchFamily="34" charset="0"/>
              </a:rPr>
              <a:t>for – Information, Qualifications, Proposals (RFI, RFQ, RFP</a:t>
            </a:r>
            <a:r>
              <a:rPr lang="en-US" sz="6400" b="1" dirty="0" smtClean="0">
                <a:solidFill>
                  <a:srgbClr val="FF0000"/>
                </a:solidFill>
                <a:cs typeface="Tahoma" pitchFamily="34" charset="0"/>
              </a:rPr>
              <a:t>)</a:t>
            </a: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Consultant team selection</a:t>
            </a: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Engineering </a:t>
            </a:r>
            <a:endParaRPr lang="en-US" sz="6400" dirty="0" smtClean="0">
              <a:cs typeface="Tahoma" pitchFamily="34" charset="0"/>
            </a:endParaRP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Environmental Analysis  </a:t>
            </a: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Cultural Resource Evaluation</a:t>
            </a: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Public Involvement / Community Outreach &amp; Engagement </a:t>
            </a:r>
            <a:endParaRPr lang="en-US" sz="6400" dirty="0">
              <a:cs typeface="Tahoma" pitchFamily="34" charset="0"/>
            </a:endParaRP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Design (roadway, bridge</a:t>
            </a:r>
            <a:r>
              <a:rPr lang="en-US" sz="6400" dirty="0">
                <a:cs typeface="Tahoma" pitchFamily="34" charset="0"/>
              </a:rPr>
              <a:t>)</a:t>
            </a:r>
            <a:r>
              <a:rPr lang="en-US" sz="6400" dirty="0" smtClean="0">
                <a:cs typeface="Tahoma" pitchFamily="34" charset="0"/>
              </a:rPr>
              <a:t> </a:t>
            </a: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 smtClean="0">
                <a:cs typeface="Tahoma" pitchFamily="34" charset="0"/>
              </a:rPr>
              <a:t>Utilities Coordination</a:t>
            </a:r>
            <a:endParaRPr lang="en-US" sz="6400" dirty="0">
              <a:cs typeface="Tahoma" pitchFamily="34" charset="0"/>
            </a:endParaRPr>
          </a:p>
          <a:p>
            <a:pPr marL="742950" lvl="2" indent="-285750">
              <a:buClr>
                <a:srgbClr val="002060"/>
              </a:buClr>
              <a:buSzPct val="100000"/>
            </a:pPr>
            <a:r>
              <a:rPr lang="en-US" sz="6400" dirty="0">
                <a:cs typeface="Tahoma" pitchFamily="34" charset="0"/>
              </a:rPr>
              <a:t>Real </a:t>
            </a:r>
            <a:r>
              <a:rPr lang="en-US" sz="6400" dirty="0" smtClean="0">
                <a:cs typeface="Tahoma" pitchFamily="34" charset="0"/>
              </a:rPr>
              <a:t>Estate Acquisition – appraising, buying, relocation</a:t>
            </a:r>
          </a:p>
          <a:p>
            <a:pPr marL="400050" lvl="2" indent="0">
              <a:buSzPct val="60000"/>
              <a:buNone/>
            </a:pPr>
            <a:endParaRPr lang="en-US" sz="5600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8000" b="1" u="sng" dirty="0" smtClean="0">
                <a:cs typeface="Tahoma" pitchFamily="34" charset="0"/>
              </a:rPr>
              <a:t>Project Delivery / Construction</a:t>
            </a:r>
          </a:p>
          <a:p>
            <a:pPr lvl="1">
              <a:buClr>
                <a:srgbClr val="002060"/>
              </a:buClr>
            </a:pPr>
            <a:r>
              <a:rPr lang="en-US" sz="6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 letting –  contractor bidding process</a:t>
            </a:r>
            <a:endParaRPr lang="en-US" sz="64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rgbClr val="002060"/>
              </a:buClr>
            </a:pPr>
            <a:r>
              <a:rPr lang="en-US" sz="6400" dirty="0" smtClean="0">
                <a:ea typeface="Tahoma" panose="020B0604030504040204" pitchFamily="34" charset="0"/>
                <a:cs typeface="Tahoma" panose="020B0604030504040204" pitchFamily="34" charset="0"/>
              </a:rPr>
              <a:t>Construction, Maintenance, Operations </a:t>
            </a:r>
            <a:endParaRPr lang="en-US" sz="6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56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5600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56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 descr="District Mapp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914400"/>
            <a:ext cx="3810000" cy="57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39894"/>
              </p:ext>
            </p:extLst>
          </p:nvPr>
        </p:nvGraphicFramePr>
        <p:xfrm>
          <a:off x="7620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Up Arrow Callout 72"/>
          <p:cNvSpPr>
            <a:spLocks noChangeArrowheads="1"/>
          </p:cNvSpPr>
          <p:nvPr/>
        </p:nvSpPr>
        <p:spPr bwMode="auto">
          <a:xfrm flipH="1">
            <a:off x="7010400" y="4244812"/>
            <a:ext cx="1981200" cy="646331"/>
          </a:xfrm>
          <a:prstGeom prst="upArrowCallout">
            <a:avLst>
              <a:gd name="adj1" fmla="val 23196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Communicate project decision late 2019 /   early 2020</a:t>
            </a:r>
          </a:p>
        </p:txBody>
      </p:sp>
      <p:sp>
        <p:nvSpPr>
          <p:cNvPr id="6" name="Up Arrow Callout 72"/>
          <p:cNvSpPr>
            <a:spLocks noChangeArrowheads="1"/>
          </p:cNvSpPr>
          <p:nvPr/>
        </p:nvSpPr>
        <p:spPr bwMode="auto">
          <a:xfrm flipH="1">
            <a:off x="4953000" y="4154267"/>
            <a:ext cx="1600200" cy="1015663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Public hearing during environmental analysis phase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F9D8FD-DC55-4AF6-9DA9-1B2B9656780A}"/>
              </a:ext>
            </a:extLst>
          </p:cNvPr>
          <p:cNvSpPr txBox="1"/>
          <p:nvPr/>
        </p:nvSpPr>
        <p:spPr>
          <a:xfrm>
            <a:off x="852488" y="42927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Involvement:</a:t>
            </a:r>
          </a:p>
        </p:txBody>
      </p:sp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Environmental Consideration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National Environmental Policy Act (NEPA) 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NEPA is a decision-making process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Purpose and Need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Develop &amp; Screen Alternatives 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Preferred Alternative – determine a course of action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Impacts are analyzed, evaluated and described in an environmental document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What are the impacts this project might have on the community?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How can impacts be avoided?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Can impacts be minimized?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 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Draft environmental document(s) released for public involvement August 2019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Available for review via public repositories and online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Right-of-way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Streams, Wetlands, and Other Waters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Floodplains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Endangered Species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Farmland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Cultural Resources (Historic/Archaeological)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Parks and Recreational Lands (Trails)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Air Quality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Community Impacts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Public Involvement </a:t>
            </a: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Types of items evaluated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70" y="1090270"/>
            <a:ext cx="4906060" cy="49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6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Analysis &amp; Public Involvement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 fontScale="92500"/>
          </a:bodyPr>
          <a:lstStyle/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>
                <a:cs typeface="Tahoma" pitchFamily="34" charset="0"/>
              </a:rPr>
              <a:t>Notice of Entry for Survey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Letters were mailed to properties within general area adjacent to the public right-of-way</a:t>
            </a:r>
            <a:r>
              <a:rPr lang="en-US" sz="1700" dirty="0">
                <a:cs typeface="Tahoma" pitchFamily="34" charset="0"/>
              </a:rPr>
              <a:t> </a:t>
            </a:r>
            <a:r>
              <a:rPr lang="en-US" sz="1700" b="1" dirty="0">
                <a:cs typeface="Tahoma" pitchFamily="34" charset="0"/>
              </a:rPr>
              <a:t> </a:t>
            </a:r>
            <a:endParaRPr lang="en-US" sz="2200" dirty="0">
              <a:cs typeface="Tahoma" pitchFamily="34" charset="0"/>
            </a:endParaRPr>
          </a:p>
          <a:p>
            <a:pPr marL="461963" lvl="2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US" sz="2200" dirty="0">
              <a:cs typeface="Tahoma" pitchFamily="34" charset="0"/>
            </a:endParaRPr>
          </a:p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>
                <a:cs typeface="Tahoma" pitchFamily="34" charset="0"/>
              </a:rPr>
              <a:t>Section 106 of National Historic Preservation Act – 2018 thru 2019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Take into account proposal’s impact to historic &amp; archaeological properties 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Public invited to participate 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Consulting Parties Meeting scheduled 11/1/18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INDOT, FHWA and design consultant attended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Invitations sent to identified local consulting parties, none attended the meeting 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Public notice issued with 30-day comment period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>
                <a:cs typeface="Tahoma" pitchFamily="34" charset="0"/>
              </a:rPr>
              <a:t>Frankfort Times on 2/20/19</a:t>
            </a:r>
          </a:p>
          <a:p>
            <a:pPr marL="739775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u="sng" dirty="0">
                <a:cs typeface="Tahoma" pitchFamily="34" charset="0"/>
              </a:rPr>
              <a:t>“Adverse Effect Finding”</a:t>
            </a:r>
            <a:r>
              <a:rPr lang="en-US" sz="2200" dirty="0">
                <a:cs typeface="Tahoma" pitchFamily="34" charset="0"/>
              </a:rPr>
              <a:t> finding issued by the Federal Highway Administration (FHWA)</a:t>
            </a:r>
          </a:p>
          <a:p>
            <a:pPr marL="457200" lvl="2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200" dirty="0">
                <a:cs typeface="Tahoma" pitchFamily="34" charset="0"/>
              </a:rPr>
              <a:t> </a:t>
            </a: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>
                <a:cs typeface="Tahoma" pitchFamily="34" charset="0"/>
              </a:rPr>
              <a:t>Draft environmental documents released for public involvement – August 2019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Available for review via public repositories and online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7458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1547</Words>
  <Application>Microsoft Office PowerPoint</Application>
  <PresentationFormat>Widescreen</PresentationFormat>
  <Paragraphs>281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INDOT Theme</vt:lpstr>
      <vt:lpstr>1_Title Slide</vt:lpstr>
      <vt:lpstr>2_Blank Slide</vt:lpstr>
      <vt:lpstr>S.R. 28 Road Reconstruction             in Clinton County</vt:lpstr>
      <vt:lpstr>Welcome </vt:lpstr>
      <vt:lpstr>S.R. 28 Road Reconstruction in Clinton County </vt:lpstr>
      <vt:lpstr>Project Stakeholders </vt:lpstr>
      <vt:lpstr>How a Project Becomes a Project                         </vt:lpstr>
      <vt:lpstr>Project Development </vt:lpstr>
      <vt:lpstr>Environmental Consideration   </vt:lpstr>
      <vt:lpstr>Types of items evaluated </vt:lpstr>
      <vt:lpstr>Environmental Analysis &amp; Public Involvement   </vt:lpstr>
      <vt:lpstr>Project Resources</vt:lpstr>
      <vt:lpstr>S.R. 28 Road Reconstruction – Project Limits</vt:lpstr>
      <vt:lpstr>S.R. 28 Road Reconstruction </vt:lpstr>
      <vt:lpstr>Purpose and Need</vt:lpstr>
      <vt:lpstr>Alternatives Considered</vt:lpstr>
      <vt:lpstr>Preferred Alternative</vt:lpstr>
      <vt:lpstr>Existing Roadway </vt:lpstr>
      <vt:lpstr>Typical Section </vt:lpstr>
      <vt:lpstr>Maintenance of Traffic </vt:lpstr>
      <vt:lpstr>Maintenance of Traffic –  Detour 1</vt:lpstr>
      <vt:lpstr>Maintenance of Traffic – Detour 2</vt:lpstr>
      <vt:lpstr>Real Estate  </vt:lpstr>
      <vt:lpstr>Real Estate Acquisition Process </vt:lpstr>
      <vt:lpstr>Project Schedule </vt:lpstr>
      <vt:lpstr>Submit Public Comments </vt:lpstr>
      <vt:lpstr>Next Steps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2019-09-26T14:15:51Z</dcterms:modified>
</cp:coreProperties>
</file>