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</p:sldMasterIdLst>
  <p:notesMasterIdLst>
    <p:notesMasterId r:id="rId3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86" r:id="rId31"/>
    <p:sldId id="287" r:id="rId32"/>
    <p:sldId id="284" r:id="rId33"/>
    <p:sldId id="285" r:id="rId3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wart, David" initials="S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0000FF"/>
    <a:srgbClr val="0070CE"/>
    <a:srgbClr val="FFFFFF"/>
    <a:srgbClr val="0083E6"/>
    <a:srgbClr val="003D59"/>
    <a:srgbClr val="A2AD00"/>
    <a:srgbClr val="1B242A"/>
    <a:srgbClr val="F0AB00"/>
    <a:srgbClr val="51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09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E37DC-FEC7-4D43-A9F3-F3575B881FB6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502FE-F766-4F21-82D6-DC0FBF1D38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5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502FE-F766-4F21-82D6-DC0FBF1D38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title slide on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80967"/>
            <a:ext cx="7772400" cy="1139841"/>
          </a:xfr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IHCDA 2016</a:t>
            </a:r>
          </a:p>
        </p:txBody>
      </p:sp>
    </p:spTree>
    <p:extLst>
      <p:ext uri="{BB962C8B-B14F-4D97-AF65-F5344CB8AC3E}">
        <p14:creationId xmlns:p14="http://schemas.microsoft.com/office/powerpoint/2010/main" val="123679042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hcda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80967"/>
            <a:ext cx="7772400" cy="1139841"/>
          </a:xfrm>
        </p:spPr>
        <p:txBody>
          <a:bodyPr/>
          <a:lstStyle>
            <a:lvl1pPr>
              <a:defRPr cap="all">
                <a:solidFill>
                  <a:srgbClr val="A2A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81277882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ihcd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426020"/>
            <a:ext cx="8364589" cy="4525963"/>
          </a:xfrm>
        </p:spPr>
        <p:txBody>
          <a:bodyPr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687388" indent="-225425">
              <a:buClr>
                <a:srgbClr val="003359"/>
              </a:buClr>
              <a:buFont typeface="Arial" pitchFamily="34" charset="0"/>
              <a:buChar char="•"/>
              <a:defRPr sz="1600" b="0" i="0">
                <a:latin typeface="Arial"/>
                <a:cs typeface="Arial"/>
              </a:defRPr>
            </a:lvl2pPr>
            <a:lvl3pPr marL="1141413" indent="-227013">
              <a:buClr>
                <a:srgbClr val="003359"/>
              </a:buClr>
              <a:buFont typeface="Frutiger LT Std 45 Light" pitchFamily="34" charset="0"/>
              <a:buChar char="‐"/>
              <a:defRPr sz="1400" b="0" i="0">
                <a:latin typeface="Arial"/>
                <a:cs typeface="Arial"/>
              </a:defRPr>
            </a:lvl3pPr>
            <a:lvl4pPr marL="1601788" indent="-225425">
              <a:buClr>
                <a:srgbClr val="003359"/>
              </a:buClr>
              <a:buFont typeface="Arial" pitchFamily="34" charset="0"/>
              <a:buChar char="•"/>
              <a:defRPr sz="1200" b="0" i="0">
                <a:latin typeface="Arial"/>
                <a:cs typeface="Arial"/>
              </a:defRPr>
            </a:lvl4pPr>
            <a:lvl5pPr marL="2055813" indent="-227013">
              <a:buClr>
                <a:srgbClr val="003359"/>
              </a:buClr>
              <a:buFont typeface="Frutiger LT Std 45 Light" pitchFamily="34" charset="0"/>
              <a:buChar char="‐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74065946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 ihc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5" y="4093376"/>
            <a:ext cx="7810881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5" y="2593189"/>
            <a:ext cx="781902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33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3849051012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hcd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7" y="274638"/>
            <a:ext cx="8373873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27" y="1600200"/>
            <a:ext cx="4056956" cy="4525963"/>
          </a:xfrm>
        </p:spPr>
        <p:txBody>
          <a:bodyPr/>
          <a:lstStyle>
            <a:lvl1pPr>
              <a:buNone/>
              <a:defRPr sz="1800"/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/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/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003359"/>
                </a:solidFill>
              </a:defRPr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>
                <a:solidFill>
                  <a:srgbClr val="003359"/>
                </a:solidFill>
              </a:defRPr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>
                <a:solidFill>
                  <a:srgbClr val="003359"/>
                </a:solidFill>
              </a:defRPr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>
                <a:solidFill>
                  <a:srgbClr val="003359"/>
                </a:solidFill>
              </a:defRPr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>
                <a:solidFill>
                  <a:srgbClr val="0033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3151684121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ihcd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2296613006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ihcd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2341596352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ihcd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6" y="273050"/>
            <a:ext cx="3139887" cy="1162050"/>
          </a:xfrm>
        </p:spPr>
        <p:txBody>
          <a:bodyPr anchor="b">
            <a:no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buClr>
                <a:srgbClr val="003359"/>
              </a:buClr>
              <a:buFont typeface="Arial" pitchFamily="34" charset="0"/>
              <a:buChar char="•"/>
              <a:defRPr sz="1600"/>
            </a:lvl1pPr>
            <a:lvl2pPr>
              <a:buClr>
                <a:srgbClr val="003359"/>
              </a:buClr>
              <a:buFont typeface="Frutiger LT Std 45 Light" pitchFamily="34" charset="0"/>
              <a:buChar char="‐"/>
              <a:defRPr sz="1400"/>
            </a:lvl2pPr>
            <a:lvl3pPr>
              <a:buClr>
                <a:srgbClr val="003359"/>
              </a:buClr>
              <a:buFont typeface="Arial" pitchFamily="34" charset="0"/>
              <a:buChar char="•"/>
              <a:defRPr sz="1200"/>
            </a:lvl3pPr>
            <a:lvl4pPr>
              <a:buClr>
                <a:srgbClr val="003359"/>
              </a:buClr>
              <a:buFont typeface="Frutiger LT Std 45 Light" pitchFamily="34" charset="0"/>
              <a:buChar char="‐"/>
              <a:defRPr sz="1000"/>
            </a:lvl4pPr>
            <a:lvl5pPr>
              <a:buClr>
                <a:srgbClr val="003359"/>
              </a:buClr>
              <a:buFont typeface="Arial" pitchFamily="34" charset="0"/>
              <a:buChar char="•"/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626" y="1435100"/>
            <a:ext cx="3139887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560344624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hcd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68519327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66746"/>
            <a:ext cx="7772400" cy="1139841"/>
          </a:xfrm>
        </p:spPr>
        <p:txBody>
          <a:bodyPr/>
          <a:lstStyle>
            <a:lvl1pPr>
              <a:defRPr cap="all">
                <a:solidFill>
                  <a:srgbClr val="A2AD00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161913825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hcd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426020"/>
            <a:ext cx="8364589" cy="4525963"/>
          </a:xfrm>
        </p:spPr>
        <p:txBody>
          <a:bodyPr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687388" indent="-225425">
              <a:buClr>
                <a:srgbClr val="003359"/>
              </a:buClr>
              <a:buFont typeface="Arial" pitchFamily="34" charset="0"/>
              <a:buChar char="•"/>
              <a:defRPr sz="1600" b="0" i="0">
                <a:latin typeface="Arial"/>
                <a:cs typeface="Arial"/>
              </a:defRPr>
            </a:lvl2pPr>
            <a:lvl3pPr marL="1141413" indent="-227013">
              <a:buClr>
                <a:srgbClr val="003359"/>
              </a:buClr>
              <a:buFont typeface="Frutiger LT Std 45 Light" pitchFamily="34" charset="0"/>
              <a:buChar char="‐"/>
              <a:defRPr sz="1400" b="0" i="0">
                <a:latin typeface="Arial"/>
                <a:cs typeface="Arial"/>
              </a:defRPr>
            </a:lvl3pPr>
            <a:lvl4pPr marL="1601788" indent="-225425">
              <a:buClr>
                <a:srgbClr val="003359"/>
              </a:buClr>
              <a:buFont typeface="Arial" pitchFamily="34" charset="0"/>
              <a:buChar char="•"/>
              <a:defRPr sz="1200" b="0" i="0">
                <a:latin typeface="Arial"/>
                <a:cs typeface="Arial"/>
              </a:defRPr>
            </a:lvl4pPr>
            <a:lvl5pPr marL="2055813" indent="-227013">
              <a:buClr>
                <a:srgbClr val="003359"/>
              </a:buClr>
              <a:buFont typeface="Frutiger LT Std 45 Light" pitchFamily="34" charset="0"/>
              <a:buChar char="‐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2016</a:t>
            </a:r>
          </a:p>
        </p:txBody>
      </p:sp>
    </p:spTree>
    <p:extLst>
      <p:ext uri="{BB962C8B-B14F-4D97-AF65-F5344CB8AC3E}">
        <p14:creationId xmlns:p14="http://schemas.microsoft.com/office/powerpoint/2010/main" val="176226375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 ihc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5" y="4093376"/>
            <a:ext cx="7810881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5" y="2593189"/>
            <a:ext cx="781902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33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© IHCDA  2015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9835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ihcd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7" y="274638"/>
            <a:ext cx="8373873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27" y="1600200"/>
            <a:ext cx="4056956" cy="4525963"/>
          </a:xfrm>
        </p:spPr>
        <p:txBody>
          <a:bodyPr/>
          <a:lstStyle>
            <a:lvl1pPr>
              <a:buNone/>
              <a:defRPr sz="1800"/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/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/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003359"/>
                </a:solidFill>
              </a:defRPr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>
                <a:solidFill>
                  <a:srgbClr val="003359"/>
                </a:solidFill>
              </a:defRPr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>
                <a:solidFill>
                  <a:srgbClr val="003359"/>
                </a:solidFill>
              </a:defRPr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>
                <a:solidFill>
                  <a:srgbClr val="003359"/>
                </a:solidFill>
              </a:defRPr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>
                <a:solidFill>
                  <a:srgbClr val="0033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2737310168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 ihcd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240887464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ihcd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331536789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 ihcd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6" y="273050"/>
            <a:ext cx="3139887" cy="1162050"/>
          </a:xfrm>
        </p:spPr>
        <p:txBody>
          <a:bodyPr anchor="b">
            <a:no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buClr>
                <a:srgbClr val="003359"/>
              </a:buClr>
              <a:buFont typeface="Arial" pitchFamily="34" charset="0"/>
              <a:buChar char="•"/>
              <a:defRPr sz="1600"/>
            </a:lvl1pPr>
            <a:lvl2pPr>
              <a:buClr>
                <a:srgbClr val="003359"/>
              </a:buClr>
              <a:buFont typeface="Frutiger LT Std 45 Light" pitchFamily="34" charset="0"/>
              <a:buChar char="‐"/>
              <a:defRPr sz="1400"/>
            </a:lvl2pPr>
            <a:lvl3pPr>
              <a:buClr>
                <a:srgbClr val="003359"/>
              </a:buClr>
              <a:buFont typeface="Arial" pitchFamily="34" charset="0"/>
              <a:buChar char="•"/>
              <a:defRPr sz="1200"/>
            </a:lvl3pPr>
            <a:lvl4pPr>
              <a:buClr>
                <a:srgbClr val="003359"/>
              </a:buClr>
              <a:buFont typeface="Frutiger LT Std 45 Light" pitchFamily="34" charset="0"/>
              <a:buChar char="‐"/>
              <a:defRPr sz="1000"/>
            </a:lvl4pPr>
            <a:lvl5pPr>
              <a:buClr>
                <a:srgbClr val="003359"/>
              </a:buClr>
              <a:buFont typeface="Arial" pitchFamily="34" charset="0"/>
              <a:buChar char="•"/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626" y="1435100"/>
            <a:ext cx="3139887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240945380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</p:spTree>
    <p:extLst>
      <p:ext uri="{BB962C8B-B14F-4D97-AF65-F5344CB8AC3E}">
        <p14:creationId xmlns:p14="http://schemas.microsoft.com/office/powerpoint/2010/main" val="118839680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4963" y="274638"/>
            <a:ext cx="8364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HEADLINE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8364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5438" y="6146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59"/>
                </a:solidFill>
                <a:latin typeface="Arial" charset="0"/>
                <a:ea typeface="Univers LT Std 45 Light" pitchFamily="-111" charset="0"/>
              </a:defRPr>
            </a:lvl1pPr>
          </a:lstStyle>
          <a:p>
            <a:pPr>
              <a:defRPr/>
            </a:pPr>
            <a:r>
              <a:rPr lang="en-US" dirty="0"/>
              <a:t>© IHCDA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</p:sldLayoutIdLst>
  <p:transition spd="slow">
    <p:pul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2AD00"/>
          </a:solidFill>
          <a:latin typeface="Arial Bold"/>
          <a:ea typeface="ＭＳ Ｐゴシック" pitchFamily="-112" charset="-128"/>
          <a:cs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9pPr>
    </p:titleStyle>
    <p:bodyStyle>
      <a:lvl1pPr marL="6873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charset="0"/>
        <a:buChar char="•"/>
        <a:defRPr sz="16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1pPr>
      <a:lvl2pPr marL="11414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4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2pPr>
      <a:lvl3pPr marL="16017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charset="0"/>
        <a:buChar char="•"/>
        <a:defRPr sz="12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3pPr>
      <a:lvl4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0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4pPr>
      <a:lvl5pPr marL="25161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charset="0"/>
        <a:buChar char="•"/>
        <a:defRPr sz="8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4963" y="274638"/>
            <a:ext cx="8364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HEADLINE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8364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5438" y="62611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59"/>
                </a:solidFill>
                <a:latin typeface="Arial" charset="0"/>
                <a:ea typeface="Univers LT Std 45 Light" pitchFamily="-111" charset="0"/>
              </a:defRPr>
            </a:lvl1pPr>
          </a:lstStyle>
          <a:p>
            <a:pPr>
              <a:defRPr/>
            </a:pPr>
            <a:r>
              <a:rPr lang="en-US" dirty="0"/>
              <a:t>© IHCDA  2015</a:t>
            </a:r>
          </a:p>
        </p:txBody>
      </p:sp>
      <p:pic>
        <p:nvPicPr>
          <p:cNvPr id="2053" name="Picture 4" descr="IHCDA-Logo-RGB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021388"/>
            <a:ext cx="20526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</p:sldLayoutIdLst>
  <p:transition spd="slow">
    <p:pul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2AD00"/>
          </a:solidFill>
          <a:latin typeface="Arial Bold"/>
          <a:ea typeface="ＭＳ Ｐゴシック" pitchFamily="-112" charset="-128"/>
          <a:cs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9pPr>
    </p:titleStyle>
    <p:bodyStyle>
      <a:lvl1pPr marL="6873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charset="0"/>
        <a:buChar char="•"/>
        <a:defRPr sz="16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1pPr>
      <a:lvl2pPr marL="11414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4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2pPr>
      <a:lvl3pPr marL="16017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charset="0"/>
        <a:buChar char="•"/>
        <a:defRPr sz="12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3pPr>
      <a:lvl4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0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4pPr>
      <a:lvl5pPr marL="25161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charset="0"/>
        <a:buChar char="•"/>
        <a:defRPr sz="8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eacon.schneidercorp.com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form.jotform.com/IHCDA/fraud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tel:800.872.0371" TargetMode="External"/><Relationship Id="rId2" Type="http://schemas.openxmlformats.org/officeDocument/2006/relationships/hyperlink" Target="tel:317%20232%207777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stewart2@ihcda.in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4400" cap="none" dirty="0">
                <a:latin typeface="Arial Bold" pitchFamily="-111" charset="0"/>
                <a:ea typeface="ＭＳ Ｐゴシック" pitchFamily="34" charset="-128"/>
                <a:cs typeface="Arial Bold" pitchFamily="-111" charset="0"/>
              </a:rPr>
              <a:t>INVESTIGATING FRAUD, WASTE AND ABUSE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 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In-house investigation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ea typeface="ＭＳ Ｐゴシック" pitchFamily="34" charset="-128"/>
                <a:cs typeface="Arial" charset="0"/>
              </a:rPr>
              <a:t>Does the information received from the applicant conflict with any information found during the background check or received from an informant?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3109913"/>
            <a:ext cx="381317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107552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documentation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0075" y="1717675"/>
            <a:ext cx="3497263" cy="391477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Document each step taken in the course of the investigation in chronological order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Include investigator notes as well as copies of relevant documents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Important not just for agency records, but for situations where law enforcement will also be involved</a:t>
            </a:r>
          </a:p>
          <a:p>
            <a:pPr marL="285750" indent="-285750">
              <a:buFont typeface="Arial" charset="0"/>
              <a:buChar char="•"/>
            </a:pP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2536" name="Picture 8" descr="https://farm4.staticflickr.com/3529/3201347584_d89c4467ff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10" y="1984633"/>
            <a:ext cx="4171876" cy="3128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documentation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Six basic questions to consider while collecting information during the course of any investigation: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249488"/>
            <a:ext cx="38925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Who?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4738" y="2065338"/>
            <a:ext cx="4611687" cy="290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What?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8" y="2297113"/>
            <a:ext cx="5953125" cy="278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When?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288" y="1425575"/>
            <a:ext cx="4797425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371475"/>
            <a:ext cx="8364537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Where?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36750"/>
            <a:ext cx="5543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Why?</a:t>
            </a:r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4388" y="1425575"/>
            <a:ext cx="4975225" cy="328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How?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825" y="2068513"/>
            <a:ext cx="4324350" cy="294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Potential sources to assist with investigation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088" y="2163763"/>
            <a:ext cx="5857875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Purpose of investigating fraud, waste and abuse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altLang="en-US" b="1" dirty="0">
                <a:latin typeface="Arial" charset="0"/>
                <a:ea typeface="ＭＳ Ｐゴシック" pitchFamily="34" charset="-128"/>
                <a:cs typeface="Arial" charset="0"/>
              </a:rPr>
              <a:t>Ensure</a:t>
            </a: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 Benefits are allotted in correct amounts and only to those individuals who are eligible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b="1" dirty="0">
                <a:latin typeface="Arial" charset="0"/>
                <a:ea typeface="ＭＳ Ｐゴシック" pitchFamily="34" charset="-128"/>
                <a:cs typeface="Arial" charset="0"/>
              </a:rPr>
              <a:t>Recover</a:t>
            </a: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 tax dollars obtained by participants through fraudulent activities, unintentional participant error, administrative error or non-compliance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en-US" b="1" dirty="0">
                <a:latin typeface="Arial" charset="0"/>
                <a:ea typeface="ＭＳ Ｐゴシック" pitchFamily="34" charset="-128"/>
                <a:cs typeface="Arial" charset="0"/>
              </a:rPr>
              <a:t>Deter</a:t>
            </a: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 future occurrences of fraud or non-compliance within all programs to help maintain program integrity</a:t>
            </a:r>
          </a:p>
        </p:txBody>
      </p:sp>
      <p:pic>
        <p:nvPicPr>
          <p:cNvPr id="13316" name="Picture 2" descr="http://www.valdosta.edu/%7Ecsparlor/detectiv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3248025"/>
            <a:ext cx="39401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1. Employment records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Does the name match on the income documentation?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Does the social security number match on the award letter or tax return?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Does the participant work for the State of Indiana?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Are there tax deductions for children?</a:t>
            </a:r>
          </a:p>
        </p:txBody>
      </p:sp>
      <p:pic>
        <p:nvPicPr>
          <p:cNvPr id="31748" name="Picture 6" descr="https://upload.wikimedia.org/wikipedia/commons/thumb/0/0a/User-employee.svg/500px-User-employe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867025"/>
            <a:ext cx="2881312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2. Utility and phone bill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Contact utility and phone service providers to determine: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Who is billed?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Who pays for the service?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Billing address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3. Landlord or mortgage company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Does the landlord know who lives in the rental property?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Who is a party to the rental agreement?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Who pays the mortgage?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60" y="2764255"/>
            <a:ext cx="43815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4. Courthouse and/or recorders office records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9300" cy="3412239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Look at records of the participant or property owner concerning: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800" dirty="0">
                <a:latin typeface="Arial" charset="0"/>
                <a:ea typeface="ＭＳ Ｐゴシック" pitchFamily="34" charset="-128"/>
                <a:cs typeface="Arial" charset="0"/>
              </a:rPr>
              <a:t>Loans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800" dirty="0">
                <a:latin typeface="Arial" charset="0"/>
                <a:ea typeface="ＭＳ Ｐゴシック" pitchFamily="34" charset="-128"/>
                <a:cs typeface="Arial" charset="0"/>
              </a:rPr>
              <a:t>Judgments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800" dirty="0">
                <a:latin typeface="Arial" charset="0"/>
                <a:ea typeface="ＭＳ Ｐゴシック" pitchFamily="34" charset="-128"/>
                <a:cs typeface="Arial" charset="0"/>
              </a:rPr>
              <a:t>Mortgages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800" dirty="0">
                <a:latin typeface="Arial" charset="0"/>
                <a:ea typeface="ＭＳ Ｐゴシック" pitchFamily="34" charset="-128"/>
                <a:cs typeface="Arial" charset="0"/>
              </a:rPr>
              <a:t>Real estate transfers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Search divorce, custody and marriage records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Odyssey Court Records:  </a:t>
            </a:r>
            <a:r>
              <a:rPr lang="en-US" altLang="en-US" sz="2000" u="sng" dirty="0">
                <a:solidFill>
                  <a:srgbClr val="0000FF"/>
                </a:solidFill>
                <a:latin typeface="Arial" charset="0"/>
                <a:ea typeface="ＭＳ Ｐゴシック" pitchFamily="34" charset="-128"/>
                <a:cs typeface="Arial" charset="0"/>
              </a:rPr>
              <a:t>mycase.in.gov</a:t>
            </a:r>
            <a:endParaRPr lang="en-US" altLang="en-US" sz="2000" dirty="0">
              <a:solidFill>
                <a:srgbClr val="0000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Beacon Property Records:  </a:t>
            </a:r>
            <a:r>
              <a:rPr lang="en-US" altLang="en-US" sz="2000" u="sng" dirty="0">
                <a:latin typeface="Arial" charset="0"/>
                <a:ea typeface="ＭＳ Ｐゴシック" pitchFamily="34" charset="-128"/>
                <a:cs typeface="Arial" charset="0"/>
                <a:hlinkClick r:id="rId2"/>
              </a:rPr>
              <a:t>https://beacon.schneidercorp.com</a:t>
            </a:r>
            <a:endParaRPr lang="en-US" altLang="en-US" sz="2000" u="sng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latin typeface="Arial" charset="0"/>
                <a:ea typeface="ＭＳ Ｐゴシック" pitchFamily="34" charset="-128"/>
                <a:cs typeface="Arial" charset="0"/>
              </a:rPr>
              <a:t>Doxpop</a:t>
            </a: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 Public Records (fee):  </a:t>
            </a:r>
            <a:r>
              <a:rPr lang="en-US" altLang="en-US" sz="2000" u="sng" dirty="0">
                <a:solidFill>
                  <a:srgbClr val="0000FF"/>
                </a:solidFill>
                <a:latin typeface="Arial" charset="0"/>
                <a:ea typeface="ＭＳ Ｐゴシック" pitchFamily="34" charset="-128"/>
                <a:cs typeface="Arial" charset="0"/>
              </a:rPr>
              <a:t>https://www.doxpop.com</a:t>
            </a:r>
            <a:endParaRPr lang="en-US" altLang="en-US" sz="2000" dirty="0">
              <a:solidFill>
                <a:srgbClr val="0000FF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charset="0"/>
                <a:ea typeface="ＭＳ Ｐゴシック" pitchFamily="34" charset="-128"/>
                <a:cs typeface="Arial" charset="0"/>
              </a:rPr>
              <a:t>Local County Assessor 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5. Sheriff or police department</a:t>
            </a:r>
            <a:br>
              <a:rPr lang="en-US" dirty="0"/>
            </a:br>
            <a:r>
              <a:rPr lang="en-US" sz="1200" b="0" dirty="0"/>
              <a:t>(</a:t>
            </a:r>
            <a:r>
              <a:rPr lang="en-US" sz="1200" dirty="0"/>
              <a:t>If available)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Are there any records of local law enforcement calls or investigations?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Did law enforcement make a trip to the participant’s address?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Did law enforcement list the names of all persons living there?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450" y="2889250"/>
            <a:ext cx="3721100" cy="247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people who know about an investigation, the greater the chances of the subject finding out.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3284538"/>
            <a:ext cx="35242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3" y="1354138"/>
            <a:ext cx="3943350" cy="381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Final steps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17525" y="1431925"/>
            <a:ext cx="448786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buClr>
                <a:srgbClr val="003359"/>
              </a:buClr>
              <a:buFont typeface="Arial" charset="0"/>
              <a:buChar char="•"/>
              <a:defRPr sz="16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Clr>
                <a:srgbClr val="003359"/>
              </a:buClr>
              <a:buFont typeface="Frutiger LT Std 45 Light" pitchFamily="-111" charset="0"/>
              <a:buChar char="‐"/>
              <a:defRPr sz="14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buClr>
                <a:srgbClr val="003359"/>
              </a:buClr>
              <a:buFont typeface="Arial" charset="0"/>
              <a:buChar char="•"/>
              <a:defRPr sz="12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buClr>
                <a:srgbClr val="003359"/>
              </a:buClr>
              <a:buFont typeface="Frutiger LT Std 45 Light" pitchFamily="-111" charset="0"/>
              <a:buChar char="‐"/>
              <a:defRPr sz="10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Tx/>
            </a:pPr>
            <a:r>
              <a:rPr lang="en-US" altLang="en-US" sz="1800" dirty="0"/>
              <a:t>After violation has been corroborated, action needs to be taken.</a:t>
            </a:r>
          </a:p>
          <a:p>
            <a:pPr eaLnBrk="1" hangingPunct="1">
              <a:spcAft>
                <a:spcPts val="600"/>
              </a:spcAft>
              <a:buClrTx/>
            </a:pPr>
            <a:r>
              <a:rPr lang="en-US" altLang="en-US" sz="1800" dirty="0"/>
              <a:t>Action needs to be taken against participant’s application or against benefits if they have already been distributed.</a:t>
            </a:r>
          </a:p>
          <a:p>
            <a:pPr eaLnBrk="1" hangingPunct="1">
              <a:spcAft>
                <a:spcPts val="600"/>
              </a:spcAft>
              <a:buClrTx/>
            </a:pPr>
            <a:r>
              <a:rPr lang="en-US" altLang="en-US" sz="1800" dirty="0"/>
              <a:t>Action taken can range from the rejection of the application to the termination of benefits and request for repayment of funds.</a:t>
            </a:r>
          </a:p>
          <a:p>
            <a:pPr eaLnBrk="1" hangingPunct="1">
              <a:spcAft>
                <a:spcPts val="600"/>
              </a:spcAft>
              <a:buClrTx/>
            </a:pPr>
            <a:r>
              <a:rPr lang="en-US" altLang="en-US" sz="1800" dirty="0"/>
              <a:t>Case can also be submitted to Federal Officials if the situation warrants.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IHCDA involvement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770313" y="1625600"/>
            <a:ext cx="5011737" cy="39290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IHCDA Program Staff and Staff Attorney are available to assist during any phase of investigation.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b="1" dirty="0">
                <a:latin typeface="Arial" charset="0"/>
                <a:ea typeface="ＭＳ Ｐゴシック" pitchFamily="34" charset="-128"/>
                <a:cs typeface="Arial" charset="0"/>
              </a:rPr>
              <a:t>Be sure to make IHCDA Program Staff aware of all substantiated acts of fraud, waste and abuse.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IHCDA Program Staff will then contact the IHCDA Staff Attorney if the situation warrants.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6" y="2065868"/>
            <a:ext cx="3021027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REPORT FRAUD, WASTE AND ABUSE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770313" y="1625600"/>
            <a:ext cx="5011737" cy="3929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help us protect tax dollars and ensure the integrity of our programs by reporting suspected fraud, waste, abuse or gross mismanagement of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you believe that you have information regarding possible fraudulent activities, please let us know by completing this online form: </a:t>
            </a:r>
            <a:r>
              <a:rPr lang="en-US" sz="2000" dirty="0">
                <a:hlinkClick r:id="rId2"/>
              </a:rPr>
              <a:t>http://form.jotform.com/IHCDA/fraud</a:t>
            </a:r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0" y="1625600"/>
            <a:ext cx="2653368" cy="2437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176" y="4167398"/>
            <a:ext cx="3281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59"/>
                </a:solidFill>
              </a:rPr>
              <a:t>A link to the online form can also be found on both the IHCDA partner and consumer websites.</a:t>
            </a:r>
          </a:p>
        </p:txBody>
      </p:sp>
    </p:spTree>
    <p:extLst>
      <p:ext uri="{BB962C8B-B14F-4D97-AF65-F5344CB8AC3E}">
        <p14:creationId xmlns:p14="http://schemas.microsoft.com/office/powerpoint/2010/main" val="3686597976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appeals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58" y="1456660"/>
            <a:ext cx="3617450" cy="2892056"/>
          </a:xfrm>
        </p:spPr>
      </p:pic>
      <p:sp>
        <p:nvSpPr>
          <p:cNvPr id="8" name="TextBox 7"/>
          <p:cNvSpPr txBox="1"/>
          <p:nvPr/>
        </p:nvSpPr>
        <p:spPr>
          <a:xfrm>
            <a:off x="542260" y="1669312"/>
            <a:ext cx="86187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59"/>
                </a:solidFill>
              </a:rPr>
              <a:t>The Appeals Process is in place</a:t>
            </a:r>
          </a:p>
          <a:p>
            <a:r>
              <a:rPr lang="en-US" dirty="0">
                <a:solidFill>
                  <a:srgbClr val="003359"/>
                </a:solidFill>
              </a:rPr>
              <a:t>to allow applicants or participants </a:t>
            </a:r>
          </a:p>
          <a:p>
            <a:r>
              <a:rPr lang="en-US" dirty="0">
                <a:solidFill>
                  <a:srgbClr val="003359"/>
                </a:solidFill>
              </a:rPr>
              <a:t>redress if they object to certain </a:t>
            </a:r>
          </a:p>
          <a:p>
            <a:r>
              <a:rPr lang="en-US" dirty="0">
                <a:solidFill>
                  <a:srgbClr val="003359"/>
                </a:solidFill>
              </a:rPr>
              <a:t>decisions or determinations of the </a:t>
            </a:r>
          </a:p>
          <a:p>
            <a:r>
              <a:rPr lang="en-US" dirty="0">
                <a:solidFill>
                  <a:srgbClr val="003359"/>
                </a:solidFill>
              </a:rPr>
              <a:t>Agency.</a:t>
            </a:r>
          </a:p>
          <a:p>
            <a:endParaRPr lang="en-US" dirty="0">
              <a:solidFill>
                <a:srgbClr val="003359"/>
              </a:solidFill>
            </a:endParaRPr>
          </a:p>
          <a:p>
            <a:r>
              <a:rPr lang="en-US" dirty="0">
                <a:solidFill>
                  <a:srgbClr val="003359"/>
                </a:solidFill>
              </a:rPr>
              <a:t>The process is outlined in each</a:t>
            </a:r>
          </a:p>
          <a:p>
            <a:r>
              <a:rPr lang="en-US" dirty="0">
                <a:solidFill>
                  <a:srgbClr val="003359"/>
                </a:solidFill>
              </a:rPr>
              <a:t>program’s guidance manual and </a:t>
            </a:r>
          </a:p>
          <a:p>
            <a:r>
              <a:rPr lang="en-US" dirty="0">
                <a:solidFill>
                  <a:srgbClr val="003359"/>
                </a:solidFill>
              </a:rPr>
              <a:t>IHCDA Legal is always available </a:t>
            </a:r>
          </a:p>
          <a:p>
            <a:r>
              <a:rPr lang="en-US" dirty="0">
                <a:solidFill>
                  <a:srgbClr val="003359"/>
                </a:solidFill>
              </a:rPr>
              <a:t>to assist with any interpretations </a:t>
            </a:r>
          </a:p>
          <a:p>
            <a:r>
              <a:rPr lang="en-US" dirty="0">
                <a:solidFill>
                  <a:srgbClr val="003359"/>
                </a:solidFill>
              </a:rPr>
              <a:t>or questions.</a:t>
            </a:r>
          </a:p>
          <a:p>
            <a:endParaRPr lang="en-US" dirty="0">
              <a:solidFill>
                <a:srgbClr val="003359"/>
              </a:solidFill>
            </a:endParaRPr>
          </a:p>
          <a:p>
            <a:r>
              <a:rPr lang="en-US" dirty="0">
                <a:solidFill>
                  <a:srgbClr val="003359"/>
                </a:solidFill>
              </a:rPr>
              <a:t>It’s very important that the procedures in the guidelines be followed, such as notice </a:t>
            </a:r>
          </a:p>
          <a:p>
            <a:r>
              <a:rPr lang="en-US" dirty="0">
                <a:solidFill>
                  <a:srgbClr val="003359"/>
                </a:solidFill>
              </a:rPr>
              <a:t>and timelines. This makes the IHCDA review process a lot easier.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  <p:extLst>
      <p:ext uri="{BB962C8B-B14F-4D97-AF65-F5344CB8AC3E}">
        <p14:creationId xmlns:p14="http://schemas.microsoft.com/office/powerpoint/2010/main" val="390507000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Fraud</a:t>
            </a:r>
            <a:r>
              <a:rPr lang="en-US" dirty="0"/>
              <a:t>: wrongful or criminal deception intended to result in financial or personal gain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Waste: </a:t>
            </a:r>
            <a:r>
              <a:rPr lang="en-US" dirty="0"/>
              <a:t>consuming, spending or expending thoughtlessly or carelessly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Abuse</a:t>
            </a:r>
            <a:r>
              <a:rPr lang="en-US" dirty="0"/>
              <a:t>: misusing or using improperly or excessively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>
              <a:spcAft>
                <a:spcPts val="600"/>
              </a:spcAft>
              <a:defRPr/>
            </a:pP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Non-compliance:</a:t>
            </a:r>
            <a:r>
              <a:rPr lang="en-US" dirty="0"/>
              <a:t> failure of the individual participant to act in accordance with the rules and regulations of the specific assistance program(s)</a:t>
            </a:r>
            <a:endParaRPr lang="en-US" b="1" dirty="0"/>
          </a:p>
        </p:txBody>
      </p:sp>
      <p:pic>
        <p:nvPicPr>
          <p:cNvPr id="14340" name="Picture 2" descr="http://survivalinstinct.co.uk/wp-content/uploads/2015/01/symbolnotequ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2763838"/>
            <a:ext cx="21145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subpoenas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63" y="1446027"/>
            <a:ext cx="3981661" cy="3519378"/>
          </a:xfrm>
        </p:spPr>
      </p:pic>
      <p:sp>
        <p:nvSpPr>
          <p:cNvPr id="5" name="TextBox 4"/>
          <p:cNvSpPr txBox="1"/>
          <p:nvPr/>
        </p:nvSpPr>
        <p:spPr>
          <a:xfrm>
            <a:off x="446567" y="1509823"/>
            <a:ext cx="774654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Indiana Trial Rule 34(C) allows a </a:t>
            </a:r>
          </a:p>
          <a:p>
            <a:r>
              <a:rPr lang="en-US" dirty="0"/>
              <a:t>party to issue a request to a </a:t>
            </a:r>
          </a:p>
          <a:p>
            <a:r>
              <a:rPr lang="en-US" dirty="0"/>
              <a:t>non-party for the production of </a:t>
            </a:r>
          </a:p>
          <a:p>
            <a:r>
              <a:rPr lang="en-US" dirty="0"/>
              <a:t>documents, writings, etc.  </a:t>
            </a:r>
          </a:p>
          <a:p>
            <a:endParaRPr lang="en-US" dirty="0"/>
          </a:p>
          <a:p>
            <a:r>
              <a:rPr lang="en-US" dirty="0"/>
              <a:t>This request is done through a </a:t>
            </a:r>
          </a:p>
          <a:p>
            <a:r>
              <a:rPr lang="en-US" dirty="0"/>
              <a:t>Subpoena Duces Tecum.  In the </a:t>
            </a:r>
          </a:p>
          <a:p>
            <a:r>
              <a:rPr lang="en-US" dirty="0"/>
              <a:t>past, pursuant to Trial Rule 34(C), </a:t>
            </a:r>
          </a:p>
          <a:p>
            <a:r>
              <a:rPr lang="en-US" dirty="0"/>
              <a:t>we have contacted the requesting </a:t>
            </a:r>
          </a:p>
          <a:p>
            <a:r>
              <a:rPr lang="en-US" dirty="0"/>
              <a:t>party (in writing) and generally </a:t>
            </a:r>
          </a:p>
          <a:p>
            <a:r>
              <a:rPr lang="en-US" dirty="0"/>
              <a:t>objected to providing the requested </a:t>
            </a:r>
          </a:p>
          <a:p>
            <a:r>
              <a:rPr lang="en-US" dirty="0"/>
              <a:t>information without an Order from </a:t>
            </a:r>
          </a:p>
          <a:p>
            <a:r>
              <a:rPr lang="en-US" dirty="0"/>
              <a:t>the court.  Our objection was </a:t>
            </a:r>
          </a:p>
          <a:p>
            <a:r>
              <a:rPr lang="en-US" dirty="0"/>
              <a:t>based on Federal requirements of confidentiality.  If you are ever issued a </a:t>
            </a:r>
          </a:p>
          <a:p>
            <a:r>
              <a:rPr lang="en-US" dirty="0"/>
              <a:t>subpoena, be sure to immediately notify the IHCDA Legal Dept.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  <p:extLst>
      <p:ext uri="{BB962C8B-B14F-4D97-AF65-F5344CB8AC3E}">
        <p14:creationId xmlns:p14="http://schemas.microsoft.com/office/powerpoint/2010/main" val="3724997798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857500"/>
            <a:ext cx="8364537" cy="1143000"/>
          </a:xfrm>
        </p:spPr>
        <p:txBody>
          <a:bodyPr/>
          <a:lstStyle/>
          <a:p>
            <a:pPr algn="ctr"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QUESTIONS…</a:t>
            </a:r>
          </a:p>
        </p:txBody>
      </p:sp>
      <p:pic>
        <p:nvPicPr>
          <p:cNvPr id="39939" name="Picture 6" descr="http://www.firstandforemostentertainment.com/perch/resources/question-mark-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38138"/>
            <a:ext cx="21304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74638"/>
            <a:ext cx="8364537" cy="905576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IHCDA Contact: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891375" y="1427147"/>
            <a:ext cx="5624623" cy="356359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en-US" altLang="en-US" sz="1600" b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en-US" sz="1600" b="1" dirty="0">
                <a:solidFill>
                  <a:srgbClr val="A2AD00"/>
                </a:solidFill>
                <a:latin typeface="Cambria" pitchFamily="18" charset="0"/>
                <a:cs typeface="Times New Roman" pitchFamily="18" charset="0"/>
              </a:rPr>
              <a:t>DAVID W. STEWART</a:t>
            </a:r>
            <a:r>
              <a:rPr lang="en-US" altLang="en-US" sz="1600" dirty="0">
                <a:solidFill>
                  <a:srgbClr val="A2AD00"/>
                </a:solidFill>
                <a:latin typeface="Cambria" pitchFamily="18" charset="0"/>
                <a:cs typeface="Times New Roman" pitchFamily="18" charset="0"/>
              </a:rPr>
              <a:t> </a:t>
            </a:r>
            <a:br>
              <a:rPr lang="en-US" altLang="en-US" sz="16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en-US" altLang="en-US" sz="1600" i="1" dirty="0">
                <a:latin typeface="Cambria" pitchFamily="18" charset="0"/>
                <a:cs typeface="Times New Roman" pitchFamily="18" charset="0"/>
              </a:rPr>
              <a:t>General Counsel </a:t>
            </a:r>
            <a:br>
              <a:rPr lang="en-US" altLang="en-US" sz="1600" b="1" dirty="0">
                <a:latin typeface="Cambria" pitchFamily="18" charset="0"/>
                <a:cs typeface="Times New Roman" pitchFamily="18" charset="0"/>
              </a:rPr>
            </a:br>
            <a:r>
              <a:rPr lang="en-US" altLang="en-US" sz="1600" b="1" dirty="0">
                <a:latin typeface="Cambria" pitchFamily="18" charset="0"/>
                <a:cs typeface="Times New Roman" pitchFamily="18" charset="0"/>
              </a:rPr>
              <a:t>Indiana Housing and Community Development Authority</a:t>
            </a:r>
            <a:br>
              <a:rPr lang="en-US" altLang="en-US" sz="1600" b="1" dirty="0">
                <a:solidFill>
                  <a:srgbClr val="A1A1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en-US" altLang="en-US" sz="1600" b="1" dirty="0">
                <a:solidFill>
                  <a:srgbClr val="A2AD00"/>
                </a:solidFill>
                <a:latin typeface="Cambria" pitchFamily="18" charset="0"/>
                <a:cs typeface="Times New Roman" pitchFamily="18" charset="0"/>
              </a:rPr>
              <a:t>PHONE</a:t>
            </a:r>
            <a:r>
              <a:rPr lang="en-US" altLang="en-US" sz="1600" b="1" dirty="0">
                <a:solidFill>
                  <a:srgbClr val="A1A100"/>
                </a:solidFill>
                <a:latin typeface="Cambria" pitchFamily="18" charset="0"/>
                <a:cs typeface="Times New Roman" pitchFamily="18" charset="0"/>
              </a:rPr>
              <a:t>  </a:t>
            </a:r>
            <a:r>
              <a:rPr lang="en-US" altLang="en-US" sz="1600" u="sng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  <a:hlinkClick r:id="rId2"/>
              </a:rPr>
              <a:t>317-234-6980 </a:t>
            </a:r>
            <a:r>
              <a:rPr lang="en-US" altLang="en-US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OR </a:t>
            </a:r>
            <a:r>
              <a:rPr lang="en-US" altLang="en-US" sz="1600" u="sng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  <a:hlinkClick r:id="rId3"/>
              </a:rPr>
              <a:t>800-872-0371</a:t>
            </a:r>
            <a:r>
              <a:rPr lang="en-US" altLang="en-US" sz="1600" dirty="0">
                <a:solidFill>
                  <a:srgbClr val="004080"/>
                </a:solidFill>
                <a:latin typeface="Cambria" pitchFamily="18" charset="0"/>
                <a:cs typeface="Times New Roman" pitchFamily="18" charset="0"/>
              </a:rPr>
              <a:t> </a:t>
            </a:r>
            <a:br>
              <a:rPr lang="en-US" altLang="en-US" sz="1600" b="1" dirty="0">
                <a:solidFill>
                  <a:srgbClr val="A1A1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en-US" altLang="en-US" sz="1600" b="1" dirty="0">
                <a:solidFill>
                  <a:srgbClr val="A2AD00"/>
                </a:solidFill>
                <a:latin typeface="Cambria" pitchFamily="18" charset="0"/>
                <a:cs typeface="Times New Roman" pitchFamily="18" charset="0"/>
              </a:rPr>
              <a:t>EMAIL</a:t>
            </a:r>
            <a:r>
              <a:rPr lang="en-US" altLang="en-US" sz="16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altLang="en-US" sz="1600" u="sng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  <a:hlinkClick r:id="rId4"/>
              </a:rPr>
              <a:t>dstewart2@ihcda.in.gov</a:t>
            </a:r>
            <a:endParaRPr lang="en-US" altLang="en-US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altLang="en-US" sz="1600" dirty="0">
              <a:latin typeface="Cambria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74638"/>
            <a:ext cx="8364538" cy="1143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  Is it fraud?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75" y="1879600"/>
            <a:ext cx="3065463" cy="306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250" y="1311275"/>
            <a:ext cx="2935288" cy="4200525"/>
          </a:xfrm>
          <a:prstGeom prst="rect">
            <a:avLst/>
          </a:prstGeom>
          <a:noFill/>
          <a:ln w="28575">
            <a:solidFill>
              <a:srgbClr val="003359"/>
            </a:solidFill>
            <a:prstDash val="dash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u="sng" dirty="0">
                <a:solidFill>
                  <a:srgbClr val="003359"/>
                </a:solidFill>
              </a:rPr>
              <a:t>FRAUD: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59"/>
                </a:solidFill>
              </a:rPr>
              <a:t>Participant intentionally fails to report changes in his or her circumstances in a timely manner in order to receive benefits for which he or she is not eligible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59"/>
                </a:solidFill>
              </a:rPr>
              <a:t>Participant knows that the information he or she provides is false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59"/>
                </a:solidFill>
              </a:rPr>
              <a:t>Participant intends to gain something of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9500" y="1311275"/>
            <a:ext cx="2647950" cy="4201150"/>
          </a:xfrm>
          <a:prstGeom prst="rect">
            <a:avLst/>
          </a:prstGeom>
          <a:noFill/>
          <a:ln w="28575">
            <a:solidFill>
              <a:srgbClr val="003359"/>
            </a:solidFill>
            <a:prstDash val="dash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u="sng" dirty="0">
                <a:solidFill>
                  <a:srgbClr val="003359"/>
                </a:solidFill>
              </a:rPr>
              <a:t>NOT FRAUD: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59"/>
                </a:solidFill>
              </a:rPr>
              <a:t>Participant provides incorrect information by mistake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59"/>
                </a:solidFill>
              </a:rPr>
              <a:t>Participant is unaware of responsibility to provide certain 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59"/>
                </a:solidFill>
              </a:rPr>
              <a:t>Participant provides false information for reasons other than financial or personal gain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Early detection and prevention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12763" y="1897063"/>
            <a:ext cx="4733925" cy="347345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Thoroughly train all intake workers on: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Conducting detailed eligibility interviews</a:t>
            </a:r>
          </a:p>
          <a:p>
            <a:pPr marL="973138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Identifying cases that need to be referred to their supervisor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Check any applicable Ineligibility Lists</a:t>
            </a:r>
            <a:endParaRPr lang="en-US" altLang="en-US" dirty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Make sure all applications are fully completed and no information is missing or doesn’t make sense</a:t>
            </a:r>
          </a:p>
          <a:p>
            <a:pPr marL="285750" indent="-285750">
              <a:buFont typeface="Arial" charset="0"/>
              <a:buChar char="•"/>
            </a:pP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862138"/>
            <a:ext cx="272732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Beginning of investigation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Even though early detection and prevention are utilized, there will still be situations where people receive benefits they are not entitled to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Notification is usually through a whistleblower, an anonymous tip or an agency monitoring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771775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investigation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4963" y="1425575"/>
            <a:ext cx="8364537" cy="4525963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en-US" b="1" dirty="0">
                <a:latin typeface="Arial" charset="0"/>
                <a:ea typeface="ＭＳ Ｐゴシック" pitchFamily="34" charset="-128"/>
                <a:cs typeface="Arial" charset="0"/>
              </a:rPr>
              <a:t>Investigation</a:t>
            </a: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: detailed examination or search to determine if an individual has committed an act of non-compliance or fraud and/or received benefits to which they were not entitled, resulting in a claim</a:t>
            </a:r>
          </a:p>
        </p:txBody>
      </p:sp>
      <p:pic>
        <p:nvPicPr>
          <p:cNvPr id="18436" name="Picture 4" descr="http://www.crimedetectivekolkata.com/images/Investi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668588"/>
            <a:ext cx="28416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Investigative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401763"/>
            <a:ext cx="8364537" cy="4525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In-House Investigation:</a:t>
            </a:r>
            <a:r>
              <a:rPr lang="en-US" sz="2400" dirty="0"/>
              <a:t> things that can be done at the agency through the agency’s database and records</a:t>
            </a:r>
            <a:endParaRPr lang="en-US" sz="2400" b="1" dirty="0"/>
          </a:p>
          <a:p>
            <a:pPr marL="1541463" lvl="2" indent="-400050">
              <a:buFont typeface="Frutiger LT Std 45 Light" pitchFamily="34" charset="0"/>
              <a:buAutoNum type="romanLcPeriod"/>
              <a:defRPr/>
            </a:pPr>
            <a:endParaRPr lang="en-US" dirty="0"/>
          </a:p>
          <a:p>
            <a:pPr marL="1541463" lvl="2" indent="-400050">
              <a:buFont typeface="Frutiger LT Std 45 Light" pitchFamily="34" charset="0"/>
              <a:buAutoNum type="romanLcPeriod"/>
              <a:defRPr/>
            </a:pPr>
            <a:endParaRPr lang="en-US" dirty="0"/>
          </a:p>
          <a:p>
            <a:pPr marL="1541463" lvl="2" indent="-400050">
              <a:buFont typeface="Frutiger LT Std 45 Light" pitchFamily="34" charset="0"/>
              <a:buAutoNum type="romanLcPeriod"/>
              <a:defRPr/>
            </a:pPr>
            <a:endParaRPr lang="en-US" dirty="0"/>
          </a:p>
          <a:p>
            <a:pPr marL="1541463" lvl="2" indent="-400050">
              <a:buFont typeface="Frutiger LT Std 45 Light" pitchFamily="34" charset="0"/>
              <a:buAutoNum type="romanLcPeriod"/>
              <a:defRPr/>
            </a:pPr>
            <a:endParaRPr lang="en-US" dirty="0"/>
          </a:p>
          <a:p>
            <a:pPr marL="1541463" lvl="2" indent="-400050">
              <a:buFont typeface="Frutiger LT Std 45 Light" pitchFamily="34" charset="0"/>
              <a:buAutoNum type="romanLcPeriod"/>
              <a:defRPr/>
            </a:pPr>
            <a:endParaRPr lang="en-US" dirty="0"/>
          </a:p>
          <a:p>
            <a:pPr marL="1541463" lvl="2" indent="-400050">
              <a:buFont typeface="Frutiger LT Std 45 Light" pitchFamily="34" charset="0"/>
              <a:buAutoNum type="romanLcPeriod"/>
              <a:defRPr/>
            </a:pPr>
            <a:endParaRPr lang="en-US" dirty="0"/>
          </a:p>
          <a:p>
            <a:pPr lvl="2" indent="0">
              <a:buFont typeface="Frutiger LT Std 45 Light" pitchFamily="34" charset="0"/>
              <a:buNone/>
              <a:defRPr/>
            </a:pPr>
            <a:endParaRPr lang="en-US" dirty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8733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0" y="2959100"/>
            <a:ext cx="448151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Clr>
                <a:srgbClr val="003359"/>
              </a:buClr>
              <a:buFont typeface="Arial" charset="0"/>
              <a:buChar char="•"/>
              <a:defRPr sz="16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87388" eaLnBrk="0" hangingPunct="0">
              <a:buClr>
                <a:srgbClr val="003359"/>
              </a:buClr>
              <a:buFont typeface="Frutiger LT Std 45 Light" pitchFamily="-111" charset="0"/>
              <a:buChar char="‐"/>
              <a:defRPr sz="14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541463" indent="-400050" eaLnBrk="0" hangingPunct="0">
              <a:buClr>
                <a:srgbClr val="003359"/>
              </a:buClr>
              <a:buFont typeface="Arial" charset="0"/>
              <a:buChar char="•"/>
              <a:defRPr sz="12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buClr>
                <a:srgbClr val="003359"/>
              </a:buClr>
              <a:buFont typeface="Frutiger LT Std 45 Light" pitchFamily="-111" charset="0"/>
              <a:buChar char="‐"/>
              <a:defRPr sz="10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eaLnBrk="0" hangingPunct="0"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59"/>
              </a:buClr>
              <a:buFont typeface="Arial" charset="0"/>
              <a:buChar char="•"/>
              <a:defRPr sz="800">
                <a:solidFill>
                  <a:srgbClr val="00335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lvl="1">
              <a:spcAft>
                <a:spcPts val="600"/>
              </a:spcAft>
              <a:buFontTx/>
              <a:buNone/>
            </a:pPr>
            <a:r>
              <a:rPr lang="en-US" altLang="en-US" sz="1800" dirty="0"/>
              <a:t>1. Determine eligibility factors</a:t>
            </a:r>
          </a:p>
          <a:p>
            <a:pPr lvl="2">
              <a:spcAft>
                <a:spcPts val="600"/>
              </a:spcAft>
              <a:buFont typeface="Frutiger LT Std 45 Light" pitchFamily="-111" charset="0"/>
              <a:buAutoNum type="romanLcPeriod"/>
            </a:pPr>
            <a:r>
              <a:rPr lang="en-US" altLang="en-US" sz="1600" dirty="0"/>
              <a:t>If there is a specific eligibility question for the applicable time period, consult the appropriate Guidelines or Manual(s) for that time period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In-house investigation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4138" y="1462088"/>
            <a:ext cx="4162425" cy="4602162"/>
          </a:xfrm>
        </p:spPr>
        <p:txBody>
          <a:bodyPr/>
          <a:lstStyle/>
          <a:p>
            <a:pPr lvl="1" indent="0">
              <a:spcAft>
                <a:spcPts val="600"/>
              </a:spcAft>
              <a:buFont typeface="Arial" charset="0"/>
              <a:buNone/>
            </a:pPr>
            <a:r>
              <a:rPr lang="en-US" altLang="en-US" sz="1800" dirty="0">
                <a:latin typeface="Arial" charset="0"/>
                <a:ea typeface="ＭＳ Ｐゴシック" pitchFamily="34" charset="-128"/>
                <a:cs typeface="Arial" charset="0"/>
              </a:rPr>
              <a:t>2. Review background 		information</a:t>
            </a:r>
          </a:p>
          <a:p>
            <a:pPr marL="1541463" lvl="2" indent="-400050">
              <a:spcAft>
                <a:spcPts val="600"/>
              </a:spcAft>
              <a:buFont typeface="Frutiger LT Std 45 Light" pitchFamily="-111" charset="0"/>
              <a:buAutoNum type="romanLcPeriod"/>
            </a:pPr>
            <a:r>
              <a:rPr lang="en-US" altLang="en-US" sz="1600" dirty="0">
                <a:solidFill>
                  <a:srgbClr val="003D59"/>
                </a:solidFill>
                <a:latin typeface="Arial" charset="0"/>
                <a:ea typeface="ＭＳ Ｐゴシック" pitchFamily="34" charset="-128"/>
                <a:cs typeface="Arial" charset="0"/>
              </a:rPr>
              <a:t>Previous application(s)</a:t>
            </a:r>
          </a:p>
          <a:p>
            <a:pPr marL="1541463" lvl="2" indent="-400050">
              <a:spcAft>
                <a:spcPts val="600"/>
              </a:spcAft>
              <a:buFont typeface="Frutiger LT Std 45 Light" pitchFamily="-111" charset="0"/>
              <a:buAutoNum type="romanLcPeriod"/>
            </a:pPr>
            <a:r>
              <a:rPr lang="en-US" altLang="en-US" sz="1600" dirty="0">
                <a:latin typeface="Arial" charset="0"/>
                <a:ea typeface="ＭＳ Ｐゴシック" pitchFamily="34" charset="-128"/>
                <a:cs typeface="Arial" charset="0"/>
              </a:rPr>
              <a:t>Relevant database(s)</a:t>
            </a:r>
          </a:p>
          <a:p>
            <a:pPr marL="1541463" lvl="2" indent="-400050">
              <a:spcAft>
                <a:spcPts val="600"/>
              </a:spcAft>
              <a:buFont typeface="Frutiger LT Std 45 Light" pitchFamily="-111" charset="0"/>
              <a:buAutoNum type="romanLcPeriod"/>
            </a:pPr>
            <a:r>
              <a:rPr lang="en-US" altLang="en-US" sz="1600" dirty="0">
                <a:latin typeface="Arial" charset="0"/>
                <a:ea typeface="ＭＳ Ｐゴシック" pitchFamily="34" charset="-128"/>
                <a:cs typeface="Arial" charset="0"/>
              </a:rPr>
              <a:t>Public and Government websites</a:t>
            </a: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338" y="2014538"/>
            <a:ext cx="36576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97" y="6096919"/>
            <a:ext cx="258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©IHCDA 2021</a:t>
            </a:r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1 ihcda theme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lthiest Employers">
      <a:majorFont>
        <a:latin typeface="Frutiger LT Std 57 C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 ihcda theme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lthiest Employers">
      <a:majorFont>
        <a:latin typeface="Frutiger LT Std 57 C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1247</Words>
  <Application>Microsoft Office PowerPoint</Application>
  <PresentationFormat>On-screen Show (4:3)</PresentationFormat>
  <Paragraphs>177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Bold</vt:lpstr>
      <vt:lpstr>Calibri</vt:lpstr>
      <vt:lpstr>Cambria</vt:lpstr>
      <vt:lpstr>Frutiger LT Std 45 Light</vt:lpstr>
      <vt:lpstr>NeutraText-Demi</vt:lpstr>
      <vt:lpstr>1 ihcda theme one</vt:lpstr>
      <vt:lpstr>2 ihcda theme one</vt:lpstr>
      <vt:lpstr>INVESTIGATING FRAUD, WASTE AND ABUSE</vt:lpstr>
      <vt:lpstr>Purpose of investigating fraud, waste and abuse</vt:lpstr>
      <vt:lpstr>terms</vt:lpstr>
      <vt:lpstr>  Is it fraud?</vt:lpstr>
      <vt:lpstr>Early detection and prevention</vt:lpstr>
      <vt:lpstr>Beginning of investigation</vt:lpstr>
      <vt:lpstr>investigation</vt:lpstr>
      <vt:lpstr>Investigative steps</vt:lpstr>
      <vt:lpstr>In-house investigation</vt:lpstr>
      <vt:lpstr>In-house investigation</vt:lpstr>
      <vt:lpstr>documentation</vt:lpstr>
      <vt:lpstr>documentation</vt:lpstr>
      <vt:lpstr>Who?</vt:lpstr>
      <vt:lpstr>What?</vt:lpstr>
      <vt:lpstr>When?</vt:lpstr>
      <vt:lpstr>Where?</vt:lpstr>
      <vt:lpstr>Why?</vt:lpstr>
      <vt:lpstr>How?</vt:lpstr>
      <vt:lpstr>Potential sources to assist with investigation</vt:lpstr>
      <vt:lpstr>1. Employment records</vt:lpstr>
      <vt:lpstr>2. Utility and phone bill</vt:lpstr>
      <vt:lpstr>3. Landlord or mortgage company</vt:lpstr>
      <vt:lpstr>4. Courthouse and/or recorders office records</vt:lpstr>
      <vt:lpstr>5. Sheriff or police department (If available)</vt:lpstr>
      <vt:lpstr>confidentiality</vt:lpstr>
      <vt:lpstr>Final steps</vt:lpstr>
      <vt:lpstr>IHCDA involvement</vt:lpstr>
      <vt:lpstr>REPORT FRAUD, WASTE AND ABUSE</vt:lpstr>
      <vt:lpstr>appeals</vt:lpstr>
      <vt:lpstr>subpoenas</vt:lpstr>
      <vt:lpstr>QUESTIONS…</vt:lpstr>
      <vt:lpstr>IHCDA Contact:</vt:lpstr>
    </vt:vector>
  </TitlesOfParts>
  <Company>Ball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Stewart, David</cp:lastModifiedBy>
  <cp:revision>175</cp:revision>
  <cp:lastPrinted>2015-11-18T13:28:44Z</cp:lastPrinted>
  <dcterms:created xsi:type="dcterms:W3CDTF">2009-09-03T19:15:51Z</dcterms:created>
  <dcterms:modified xsi:type="dcterms:W3CDTF">2021-08-23T20:45:34Z</dcterms:modified>
</cp:coreProperties>
</file>