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81"/>
  </p:notesMasterIdLst>
  <p:sldIdLst>
    <p:sldId id="257" r:id="rId3"/>
    <p:sldId id="476" r:id="rId4"/>
    <p:sldId id="477" r:id="rId5"/>
    <p:sldId id="264" r:id="rId6"/>
    <p:sldId id="405" r:id="rId7"/>
    <p:sldId id="452" r:id="rId8"/>
    <p:sldId id="281" r:id="rId9"/>
    <p:sldId id="333" r:id="rId10"/>
    <p:sldId id="299" r:id="rId11"/>
    <p:sldId id="300" r:id="rId12"/>
    <p:sldId id="302" r:id="rId13"/>
    <p:sldId id="312" r:id="rId14"/>
    <p:sldId id="268" r:id="rId15"/>
    <p:sldId id="341" r:id="rId16"/>
    <p:sldId id="400" r:id="rId17"/>
    <p:sldId id="465" r:id="rId18"/>
    <p:sldId id="475" r:id="rId19"/>
    <p:sldId id="265" r:id="rId20"/>
    <p:sldId id="260" r:id="rId21"/>
    <p:sldId id="261" r:id="rId22"/>
    <p:sldId id="262" r:id="rId23"/>
    <p:sldId id="263" r:id="rId24"/>
    <p:sldId id="267" r:id="rId25"/>
    <p:sldId id="471" r:id="rId26"/>
    <p:sldId id="286" r:id="rId27"/>
    <p:sldId id="285" r:id="rId28"/>
    <p:sldId id="288" r:id="rId29"/>
    <p:sldId id="289" r:id="rId30"/>
    <p:sldId id="290" r:id="rId31"/>
    <p:sldId id="291" r:id="rId32"/>
    <p:sldId id="292" r:id="rId33"/>
    <p:sldId id="293" r:id="rId34"/>
    <p:sldId id="294" r:id="rId35"/>
    <p:sldId id="295" r:id="rId36"/>
    <p:sldId id="296" r:id="rId37"/>
    <p:sldId id="472" r:id="rId38"/>
    <p:sldId id="451" r:id="rId39"/>
    <p:sldId id="431" r:id="rId40"/>
    <p:sldId id="432" r:id="rId41"/>
    <p:sldId id="404" r:id="rId42"/>
    <p:sldId id="304" r:id="rId43"/>
    <p:sldId id="303" r:id="rId44"/>
    <p:sldId id="455" r:id="rId45"/>
    <p:sldId id="308" r:id="rId46"/>
    <p:sldId id="301" r:id="rId47"/>
    <p:sldId id="456" r:id="rId48"/>
    <p:sldId id="329" r:id="rId49"/>
    <p:sldId id="373" r:id="rId50"/>
    <p:sldId id="457" r:id="rId51"/>
    <p:sldId id="336" r:id="rId52"/>
    <p:sldId id="334" r:id="rId53"/>
    <p:sldId id="458" r:id="rId54"/>
    <p:sldId id="313" r:id="rId55"/>
    <p:sldId id="311" r:id="rId56"/>
    <p:sldId id="459" r:id="rId57"/>
    <p:sldId id="319" r:id="rId58"/>
    <p:sldId id="318" r:id="rId59"/>
    <p:sldId id="363" r:id="rId60"/>
    <p:sldId id="365" r:id="rId61"/>
    <p:sldId id="460" r:id="rId62"/>
    <p:sldId id="324" r:id="rId63"/>
    <p:sldId id="473" r:id="rId64"/>
    <p:sldId id="416" r:id="rId65"/>
    <p:sldId id="421" r:id="rId66"/>
    <p:sldId id="417" r:id="rId67"/>
    <p:sldId id="418" r:id="rId68"/>
    <p:sldId id="423" r:id="rId69"/>
    <p:sldId id="419" r:id="rId70"/>
    <p:sldId id="422" r:id="rId71"/>
    <p:sldId id="426" r:id="rId72"/>
    <p:sldId id="474" r:id="rId73"/>
    <p:sldId id="469" r:id="rId74"/>
    <p:sldId id="399" r:id="rId75"/>
    <p:sldId id="461" r:id="rId76"/>
    <p:sldId id="322" r:id="rId77"/>
    <p:sldId id="462" r:id="rId78"/>
    <p:sldId id="470" r:id="rId79"/>
    <p:sldId id="467" r:id="rId8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theme" Target="theme/theme1.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61" Type="http://schemas.openxmlformats.org/officeDocument/2006/relationships/slide" Target="slides/slide59.xml"/><Relationship Id="rId8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0C6B64-9520-4ED0-9390-A13F769131CC}" type="datetimeFigureOut">
              <a:rPr lang="en-US" smtClean="0"/>
              <a:t>11/14/2022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7016B2-2732-4154-8E9C-87E0FA4959EF}" type="slidenum">
              <a:rPr lang="en-US" smtClean="0"/>
              <a:t>‹#›</a:t>
            </a:fld>
            <a:endParaRPr lang="en-US"/>
          </a:p>
        </p:txBody>
      </p:sp>
    </p:spTree>
    <p:extLst>
      <p:ext uri="{BB962C8B-B14F-4D97-AF65-F5344CB8AC3E}">
        <p14:creationId xmlns:p14="http://schemas.microsoft.com/office/powerpoint/2010/main" val="840767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13AEA773-15B9-4D7A-B5AD-5BFC627575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C75405C4-2501-4517-86A1-8C395DCDF4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26628" name="Slide Number Placeholder 3">
            <a:extLst>
              <a:ext uri="{FF2B5EF4-FFF2-40B4-BE49-F238E27FC236}">
                <a16:creationId xmlns:a16="http://schemas.microsoft.com/office/drawing/2014/main" id="{4CF75FB4-B4D6-442A-B246-55A7F1CCA7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9775" indent="-282575">
              <a:spcBef>
                <a:spcPct val="30000"/>
              </a:spcBef>
              <a:defRPr sz="1200">
                <a:solidFill>
                  <a:schemeClr val="tx1"/>
                </a:solidFill>
                <a:latin typeface="Calibri" panose="020F0502020204030204" pitchFamily="34" charset="0"/>
              </a:defRPr>
            </a:lvl2pPr>
            <a:lvl3pPr marL="1138238" indent="-225425">
              <a:spcBef>
                <a:spcPct val="30000"/>
              </a:spcBef>
              <a:defRPr sz="1200">
                <a:solidFill>
                  <a:schemeClr val="tx1"/>
                </a:solidFill>
                <a:latin typeface="Calibri" panose="020F0502020204030204" pitchFamily="34" charset="0"/>
              </a:defRPr>
            </a:lvl3pPr>
            <a:lvl4pPr marL="1595438" indent="-225425">
              <a:spcBef>
                <a:spcPct val="30000"/>
              </a:spcBef>
              <a:defRPr sz="1200">
                <a:solidFill>
                  <a:schemeClr val="tx1"/>
                </a:solidFill>
                <a:latin typeface="Calibri" panose="020F0502020204030204" pitchFamily="34" charset="0"/>
              </a:defRPr>
            </a:lvl4pPr>
            <a:lvl5pPr marL="2051050" indent="-225425">
              <a:spcBef>
                <a:spcPct val="30000"/>
              </a:spcBef>
              <a:defRPr sz="1200">
                <a:solidFill>
                  <a:schemeClr val="tx1"/>
                </a:solidFill>
                <a:latin typeface="Calibri" panose="020F0502020204030204" pitchFamily="34" charset="0"/>
              </a:defRPr>
            </a:lvl5pPr>
            <a:lvl6pPr marL="2508250" indent="-225425" eaLnBrk="0" fontAlgn="base" hangingPunct="0">
              <a:spcBef>
                <a:spcPct val="30000"/>
              </a:spcBef>
              <a:spcAft>
                <a:spcPct val="0"/>
              </a:spcAft>
              <a:defRPr sz="1200">
                <a:solidFill>
                  <a:schemeClr val="tx1"/>
                </a:solidFill>
                <a:latin typeface="Calibri" panose="020F0502020204030204" pitchFamily="34" charset="0"/>
              </a:defRPr>
            </a:lvl6pPr>
            <a:lvl7pPr marL="2965450" indent="-225425" eaLnBrk="0" fontAlgn="base" hangingPunct="0">
              <a:spcBef>
                <a:spcPct val="30000"/>
              </a:spcBef>
              <a:spcAft>
                <a:spcPct val="0"/>
              </a:spcAft>
              <a:defRPr sz="1200">
                <a:solidFill>
                  <a:schemeClr val="tx1"/>
                </a:solidFill>
                <a:latin typeface="Calibri" panose="020F0502020204030204" pitchFamily="34" charset="0"/>
              </a:defRPr>
            </a:lvl7pPr>
            <a:lvl8pPr marL="3422650" indent="-225425" eaLnBrk="0" fontAlgn="base" hangingPunct="0">
              <a:spcBef>
                <a:spcPct val="30000"/>
              </a:spcBef>
              <a:spcAft>
                <a:spcPct val="0"/>
              </a:spcAft>
              <a:defRPr sz="1200">
                <a:solidFill>
                  <a:schemeClr val="tx1"/>
                </a:solidFill>
                <a:latin typeface="Calibri" panose="020F0502020204030204" pitchFamily="34" charset="0"/>
              </a:defRPr>
            </a:lvl8pPr>
            <a:lvl9pPr marL="3879850" indent="-225425"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8912262-29C5-4C91-A6F3-7FCE2AAAFD4C}"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1055C9C7-71DC-4C57-BAB0-E2876DB8E2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7DB26C0C-1A69-4820-A7F2-6E4F69AF40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-Due to Violence Against Women’s Act- DV shelters are not permitted to use HMIS</a:t>
            </a:r>
          </a:p>
          <a:p>
            <a:endParaRPr lang="en-US" altLang="en-US"/>
          </a:p>
        </p:txBody>
      </p:sp>
      <p:sp>
        <p:nvSpPr>
          <p:cNvPr id="51204" name="Slide Number Placeholder 3">
            <a:extLst>
              <a:ext uri="{FF2B5EF4-FFF2-40B4-BE49-F238E27FC236}">
                <a16:creationId xmlns:a16="http://schemas.microsoft.com/office/drawing/2014/main" id="{BB96AF51-1F21-4738-AEBC-7CE52F8423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E9EB458-C566-4B8A-8136-089E212C082F}"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A6E348C9-9182-4B51-A617-203369C5A0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CE27D83C-A13D-4FBC-B1E3-08FE11EED8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purpose of Street Outreach is connect people who are unsheltered with emergency shelter, housing, critical services and basic necessities </a:t>
            </a:r>
          </a:p>
          <a:p>
            <a:pPr eaLnBrk="1" hangingPunct="1">
              <a:spcBef>
                <a:spcPct val="0"/>
              </a:spcBef>
            </a:pPr>
            <a:endParaRPr lang="en-US" altLang="en-US"/>
          </a:p>
        </p:txBody>
      </p:sp>
      <p:sp>
        <p:nvSpPr>
          <p:cNvPr id="24580" name="Slide Number Placeholder 3">
            <a:extLst>
              <a:ext uri="{FF2B5EF4-FFF2-40B4-BE49-F238E27FC236}">
                <a16:creationId xmlns:a16="http://schemas.microsoft.com/office/drawing/2014/main" id="{228DF276-1BEF-4583-9C49-59E195D9FB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5650" indent="-290513">
              <a:defRPr>
                <a:solidFill>
                  <a:schemeClr val="tx1"/>
                </a:solidFill>
                <a:latin typeface="Arial" panose="020B0604020202020204" pitchFamily="34" charset="0"/>
                <a:ea typeface="ＭＳ Ｐゴシック" panose="020B0600070205080204" pitchFamily="34" charset="-128"/>
              </a:defRPr>
            </a:lvl2pPr>
            <a:lvl3pPr marL="1163638" indent="-231775">
              <a:defRPr>
                <a:solidFill>
                  <a:schemeClr val="tx1"/>
                </a:solidFill>
                <a:latin typeface="Arial" panose="020B0604020202020204" pitchFamily="34" charset="0"/>
                <a:ea typeface="ＭＳ Ｐゴシック" panose="020B0600070205080204" pitchFamily="34" charset="-128"/>
              </a:defRPr>
            </a:lvl3pPr>
            <a:lvl4pPr marL="1630363" indent="-231775">
              <a:defRPr>
                <a:solidFill>
                  <a:schemeClr val="tx1"/>
                </a:solidFill>
                <a:latin typeface="Arial" panose="020B0604020202020204" pitchFamily="34" charset="0"/>
                <a:ea typeface="ＭＳ Ｐゴシック" panose="020B0600070205080204" pitchFamily="34" charset="-128"/>
              </a:defRPr>
            </a:lvl4pPr>
            <a:lvl5pPr marL="2095500" indent="-231775">
              <a:defRPr>
                <a:solidFill>
                  <a:schemeClr val="tx1"/>
                </a:solidFill>
                <a:latin typeface="Arial" panose="020B0604020202020204" pitchFamily="34" charset="0"/>
                <a:ea typeface="ＭＳ Ｐゴシック" panose="020B0600070205080204" pitchFamily="34" charset="-128"/>
              </a:defRPr>
            </a:lvl5pPr>
            <a:lvl6pPr marL="2552700" indent="-2317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09900" indent="-2317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67100" indent="-2317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24300" indent="-2317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A696623-4381-4296-8590-BE2FC2500F14}"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7A4AC843-DB53-4A0C-970E-98E6A241EF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31180876-5F9F-4207-BA2B-7B5DD88042CD}"/>
              </a:ext>
            </a:extLst>
          </p:cNvPr>
          <p:cNvSpPr>
            <a:spLocks noGrp="1"/>
          </p:cNvSpPr>
          <p:nvPr>
            <p:ph type="body" idx="1"/>
          </p:nvPr>
        </p:nvSpPr>
        <p:spPr bwMode="auto"/>
        <p:txBody>
          <a:bodyPr wrap="square" numCol="1" anchor="t" anchorCtr="0" compatLnSpc="1">
            <a:prstTxWarp prst="textNoShape">
              <a:avLst/>
            </a:prstTxWarp>
          </a:bodyPr>
          <a:lstStyle/>
          <a:p>
            <a:pPr eaLnBrk="1" hangingPunct="1">
              <a:defRPr/>
            </a:pPr>
            <a:r>
              <a:rPr lang="en-US" dirty="0"/>
              <a:t>Gas cards- 2 reasons: </a:t>
            </a:r>
          </a:p>
          <a:p>
            <a:pPr marL="228943" indent="-228943" eaLnBrk="1" hangingPunct="1">
              <a:buFontTx/>
              <a:buAutoNum type="arabicPeriod"/>
              <a:defRPr/>
            </a:pPr>
            <a:r>
              <a:rPr lang="en-US" dirty="0"/>
              <a:t>like giving cash, not reimbursement, there’s no cost accrued for gas for shelter</a:t>
            </a:r>
          </a:p>
          <a:p>
            <a:pPr marL="228943" indent="-228943" eaLnBrk="1" hangingPunct="1">
              <a:buFontTx/>
              <a:buAutoNum type="arabicPeriod"/>
              <a:defRPr/>
            </a:pPr>
            <a:r>
              <a:rPr lang="en-US" dirty="0"/>
              <a:t>Paying for gas for client car is not eligible, never has been. HUD is trying to help the poorest of the poor, those who can’t even afford to have a car.</a:t>
            </a:r>
          </a:p>
        </p:txBody>
      </p:sp>
      <p:sp>
        <p:nvSpPr>
          <p:cNvPr id="29700" name="Slide Number Placeholder 3">
            <a:extLst>
              <a:ext uri="{FF2B5EF4-FFF2-40B4-BE49-F238E27FC236}">
                <a16:creationId xmlns:a16="http://schemas.microsoft.com/office/drawing/2014/main" id="{D0049000-08E4-4073-A0B2-EB8F504232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E9F2604-3503-4A9B-ABF0-F8D6B4A750EF}"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4731BD62-1CD0-43AF-975D-58D037BBF0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4B17A55D-58BC-4573-83A4-DBB269C1C0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a:t>Ex. if $10,000 award, no more than $1,000 for OP staff salaries.  </a:t>
            </a:r>
          </a:p>
        </p:txBody>
      </p:sp>
      <p:sp>
        <p:nvSpPr>
          <p:cNvPr id="31748" name="Slide Number Placeholder 3">
            <a:extLst>
              <a:ext uri="{FF2B5EF4-FFF2-40B4-BE49-F238E27FC236}">
                <a16:creationId xmlns:a16="http://schemas.microsoft.com/office/drawing/2014/main" id="{36ABB988-AEDD-4F36-A4A9-011EDFB44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5E8F8F6-982F-4941-97F1-AC3D06EBF32E}"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AA17DAB0-4D30-404B-946E-6E4901BC18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86E2BDAD-CABC-424F-8A05-3887BC9C1C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Aparajita" panose="02020603050405020304" pitchFamily="18" charset="0"/>
                <a:ea typeface="ＭＳ Ｐゴシック" panose="020B0600070205080204" pitchFamily="34" charset="-128"/>
                <a:cs typeface="Aparajita" panose="02020603050405020304" pitchFamily="18" charset="0"/>
              </a:rPr>
              <a:t>Case Management required </a:t>
            </a:r>
            <a:r>
              <a:rPr lang="en-US" altLang="en-US" b="1">
                <a:latin typeface="Aparajita" panose="02020603050405020304" pitchFamily="18" charset="0"/>
                <a:ea typeface="ＭＳ Ｐゴシック" panose="020B0600070205080204" pitchFamily="34" charset="-128"/>
                <a:cs typeface="Aparajita" panose="02020603050405020304" pitchFamily="18" charset="0"/>
              </a:rPr>
              <a:t>at least 1x a month </a:t>
            </a:r>
            <a:r>
              <a:rPr lang="en-US" altLang="en-US">
                <a:latin typeface="Aparajita" panose="02020603050405020304" pitchFamily="18" charset="0"/>
                <a:ea typeface="ＭＳ Ｐゴシック" panose="020B0600070205080204" pitchFamily="34" charset="-128"/>
                <a:cs typeface="Aparajita" panose="02020603050405020304" pitchFamily="18" charset="0"/>
              </a:rPr>
              <a:t>for </a:t>
            </a:r>
            <a:r>
              <a:rPr lang="en-US" altLang="en-US" b="1">
                <a:latin typeface="Aparajita" panose="02020603050405020304" pitchFamily="18" charset="0"/>
                <a:ea typeface="ＭＳ Ｐゴシック" panose="020B0600070205080204" pitchFamily="34" charset="-128"/>
                <a:cs typeface="Aparajita" panose="02020603050405020304" pitchFamily="18" charset="0"/>
              </a:rPr>
              <a:t>rental assistance </a:t>
            </a:r>
            <a:r>
              <a:rPr lang="en-US" altLang="en-US">
                <a:latin typeface="Aparajita" panose="02020603050405020304" pitchFamily="18" charset="0"/>
                <a:ea typeface="ＭＳ Ｐゴシック" panose="020B0600070205080204" pitchFamily="34" charset="-128"/>
                <a:cs typeface="Aparajita" panose="02020603050405020304" pitchFamily="18" charset="0"/>
              </a:rPr>
              <a:t>and also for just </a:t>
            </a:r>
            <a:r>
              <a:rPr lang="en-US" altLang="en-US" b="1">
                <a:latin typeface="Aparajita" panose="02020603050405020304" pitchFamily="18" charset="0"/>
                <a:ea typeface="ＭＳ Ｐゴシック" panose="020B0600070205080204" pitchFamily="34" charset="-128"/>
                <a:cs typeface="Aparajita" panose="02020603050405020304" pitchFamily="18" charset="0"/>
              </a:rPr>
              <a:t>financial assistance</a:t>
            </a:r>
            <a:r>
              <a:rPr lang="en-US" altLang="en-US">
                <a:latin typeface="Aparajita" panose="02020603050405020304" pitchFamily="18" charset="0"/>
                <a:ea typeface="ＭＳ Ｐゴシック" panose="020B0600070205080204" pitchFamily="34" charset="-128"/>
                <a:cs typeface="Aparajita" panose="02020603050405020304" pitchFamily="18" charset="0"/>
              </a:rPr>
              <a:t>.  Increase case management as indicated by the barriers noted in the Arizona Matrix Tool and focusing on those needs &amp; goals in the housing plan.  Adjust Housing Plan as needed. </a:t>
            </a:r>
          </a:p>
          <a:p>
            <a:endParaRPr lang="en-US" altLang="en-US">
              <a:ea typeface="ＭＳ Ｐゴシック" panose="020B0600070205080204" pitchFamily="34" charset="-128"/>
              <a:cs typeface="Aparajita" panose="02020603050405020304" pitchFamily="18" charset="0"/>
            </a:endParaRPr>
          </a:p>
        </p:txBody>
      </p:sp>
      <p:sp>
        <p:nvSpPr>
          <p:cNvPr id="40964" name="Slide Number Placeholder 3">
            <a:extLst>
              <a:ext uri="{FF2B5EF4-FFF2-40B4-BE49-F238E27FC236}">
                <a16:creationId xmlns:a16="http://schemas.microsoft.com/office/drawing/2014/main" id="{7EB642AF-7C3B-4508-9FDF-72ED1A1624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9775" indent="-282575">
              <a:spcBef>
                <a:spcPct val="30000"/>
              </a:spcBef>
              <a:defRPr sz="1200">
                <a:solidFill>
                  <a:schemeClr val="tx1"/>
                </a:solidFill>
                <a:latin typeface="Calibri" panose="020F0502020204030204" pitchFamily="34" charset="0"/>
              </a:defRPr>
            </a:lvl2pPr>
            <a:lvl3pPr marL="1138238" indent="-225425">
              <a:spcBef>
                <a:spcPct val="30000"/>
              </a:spcBef>
              <a:defRPr sz="1200">
                <a:solidFill>
                  <a:schemeClr val="tx1"/>
                </a:solidFill>
                <a:latin typeface="Calibri" panose="020F0502020204030204" pitchFamily="34" charset="0"/>
              </a:defRPr>
            </a:lvl3pPr>
            <a:lvl4pPr marL="1595438" indent="-225425">
              <a:spcBef>
                <a:spcPct val="30000"/>
              </a:spcBef>
              <a:defRPr sz="1200">
                <a:solidFill>
                  <a:schemeClr val="tx1"/>
                </a:solidFill>
                <a:latin typeface="Calibri" panose="020F0502020204030204" pitchFamily="34" charset="0"/>
              </a:defRPr>
            </a:lvl4pPr>
            <a:lvl5pPr marL="2051050" indent="-225425">
              <a:spcBef>
                <a:spcPct val="30000"/>
              </a:spcBef>
              <a:defRPr sz="1200">
                <a:solidFill>
                  <a:schemeClr val="tx1"/>
                </a:solidFill>
                <a:latin typeface="Calibri" panose="020F0502020204030204" pitchFamily="34" charset="0"/>
              </a:defRPr>
            </a:lvl5pPr>
            <a:lvl6pPr marL="2508250" indent="-225425" eaLnBrk="0" fontAlgn="base" hangingPunct="0">
              <a:spcBef>
                <a:spcPct val="30000"/>
              </a:spcBef>
              <a:spcAft>
                <a:spcPct val="0"/>
              </a:spcAft>
              <a:defRPr sz="1200">
                <a:solidFill>
                  <a:schemeClr val="tx1"/>
                </a:solidFill>
                <a:latin typeface="Calibri" panose="020F0502020204030204" pitchFamily="34" charset="0"/>
              </a:defRPr>
            </a:lvl6pPr>
            <a:lvl7pPr marL="2965450" indent="-225425" eaLnBrk="0" fontAlgn="base" hangingPunct="0">
              <a:spcBef>
                <a:spcPct val="30000"/>
              </a:spcBef>
              <a:spcAft>
                <a:spcPct val="0"/>
              </a:spcAft>
              <a:defRPr sz="1200">
                <a:solidFill>
                  <a:schemeClr val="tx1"/>
                </a:solidFill>
                <a:latin typeface="Calibri" panose="020F0502020204030204" pitchFamily="34" charset="0"/>
              </a:defRPr>
            </a:lvl7pPr>
            <a:lvl8pPr marL="3422650" indent="-225425" eaLnBrk="0" fontAlgn="base" hangingPunct="0">
              <a:spcBef>
                <a:spcPct val="30000"/>
              </a:spcBef>
              <a:spcAft>
                <a:spcPct val="0"/>
              </a:spcAft>
              <a:defRPr sz="1200">
                <a:solidFill>
                  <a:schemeClr val="tx1"/>
                </a:solidFill>
                <a:latin typeface="Calibri" panose="020F0502020204030204" pitchFamily="34" charset="0"/>
              </a:defRPr>
            </a:lvl8pPr>
            <a:lvl9pPr marL="3879850" indent="-225425"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3A43749-8E8D-44DC-989C-BCBEF63A4E6E}"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48</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9099C1E2-1141-41A3-AB5D-C262A8461D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38004CCD-26F8-4E0C-964F-324DEDFE5D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Applies to RR and HP</a:t>
            </a:r>
          </a:p>
        </p:txBody>
      </p:sp>
      <p:sp>
        <p:nvSpPr>
          <p:cNvPr id="45060" name="Slide Number Placeholder 3">
            <a:extLst>
              <a:ext uri="{FF2B5EF4-FFF2-40B4-BE49-F238E27FC236}">
                <a16:creationId xmlns:a16="http://schemas.microsoft.com/office/drawing/2014/main" id="{81843A07-A2A2-49EB-8946-BE8AD5B5C5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9775" indent="-282575">
              <a:spcBef>
                <a:spcPct val="30000"/>
              </a:spcBef>
              <a:defRPr sz="1200">
                <a:solidFill>
                  <a:schemeClr val="tx1"/>
                </a:solidFill>
                <a:latin typeface="Calibri" panose="020F0502020204030204" pitchFamily="34" charset="0"/>
              </a:defRPr>
            </a:lvl2pPr>
            <a:lvl3pPr marL="1138238" indent="-225425">
              <a:spcBef>
                <a:spcPct val="30000"/>
              </a:spcBef>
              <a:defRPr sz="1200">
                <a:solidFill>
                  <a:schemeClr val="tx1"/>
                </a:solidFill>
                <a:latin typeface="Calibri" panose="020F0502020204030204" pitchFamily="34" charset="0"/>
              </a:defRPr>
            </a:lvl3pPr>
            <a:lvl4pPr marL="1595438" indent="-225425">
              <a:spcBef>
                <a:spcPct val="30000"/>
              </a:spcBef>
              <a:defRPr sz="1200">
                <a:solidFill>
                  <a:schemeClr val="tx1"/>
                </a:solidFill>
                <a:latin typeface="Calibri" panose="020F0502020204030204" pitchFamily="34" charset="0"/>
              </a:defRPr>
            </a:lvl4pPr>
            <a:lvl5pPr marL="2051050" indent="-225425">
              <a:spcBef>
                <a:spcPct val="30000"/>
              </a:spcBef>
              <a:defRPr sz="1200">
                <a:solidFill>
                  <a:schemeClr val="tx1"/>
                </a:solidFill>
                <a:latin typeface="Calibri" panose="020F0502020204030204" pitchFamily="34" charset="0"/>
              </a:defRPr>
            </a:lvl5pPr>
            <a:lvl6pPr marL="2508250" indent="-225425" eaLnBrk="0" fontAlgn="base" hangingPunct="0">
              <a:spcBef>
                <a:spcPct val="30000"/>
              </a:spcBef>
              <a:spcAft>
                <a:spcPct val="0"/>
              </a:spcAft>
              <a:defRPr sz="1200">
                <a:solidFill>
                  <a:schemeClr val="tx1"/>
                </a:solidFill>
                <a:latin typeface="Calibri" panose="020F0502020204030204" pitchFamily="34" charset="0"/>
              </a:defRPr>
            </a:lvl6pPr>
            <a:lvl7pPr marL="2965450" indent="-225425" eaLnBrk="0" fontAlgn="base" hangingPunct="0">
              <a:spcBef>
                <a:spcPct val="30000"/>
              </a:spcBef>
              <a:spcAft>
                <a:spcPct val="0"/>
              </a:spcAft>
              <a:defRPr sz="1200">
                <a:solidFill>
                  <a:schemeClr val="tx1"/>
                </a:solidFill>
                <a:latin typeface="Calibri" panose="020F0502020204030204" pitchFamily="34" charset="0"/>
              </a:defRPr>
            </a:lvl7pPr>
            <a:lvl8pPr marL="3422650" indent="-225425" eaLnBrk="0" fontAlgn="base" hangingPunct="0">
              <a:spcBef>
                <a:spcPct val="30000"/>
              </a:spcBef>
              <a:spcAft>
                <a:spcPct val="0"/>
              </a:spcAft>
              <a:defRPr sz="1200">
                <a:solidFill>
                  <a:schemeClr val="tx1"/>
                </a:solidFill>
                <a:latin typeface="Calibri" panose="020F0502020204030204" pitchFamily="34" charset="0"/>
              </a:defRPr>
            </a:lvl8pPr>
            <a:lvl9pPr marL="3879850" indent="-225425"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9E40737-A38E-44A2-96CB-9B83DCF50502}"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51</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A5147-125D-4839-8B7C-D15FC1E74C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E1A2F67-F43E-450F-8F06-5FD5BA81E4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6FE2B81-62E3-4C0D-8944-715DC0106AB4}"/>
              </a:ext>
            </a:extLst>
          </p:cNvPr>
          <p:cNvSpPr>
            <a:spLocks noGrp="1"/>
          </p:cNvSpPr>
          <p:nvPr>
            <p:ph type="dt" sz="half" idx="10"/>
          </p:nvPr>
        </p:nvSpPr>
        <p:spPr/>
        <p:txBody>
          <a:bodyPr/>
          <a:lstStyle/>
          <a:p>
            <a:fld id="{7313F29C-3CFB-478F-ABAF-C8924C90B477}" type="datetimeFigureOut">
              <a:rPr lang="en-US" smtClean="0"/>
              <a:t>11/14/2022</a:t>
            </a:fld>
            <a:endParaRPr lang="en-US"/>
          </a:p>
        </p:txBody>
      </p:sp>
      <p:sp>
        <p:nvSpPr>
          <p:cNvPr id="5" name="Footer Placeholder 4">
            <a:extLst>
              <a:ext uri="{FF2B5EF4-FFF2-40B4-BE49-F238E27FC236}">
                <a16:creationId xmlns:a16="http://schemas.microsoft.com/office/drawing/2014/main" id="{84F4ACC9-7994-48E3-96AB-DBFD187DB4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AE5142-C3D1-4281-B6C1-A91B2485B422}"/>
              </a:ext>
            </a:extLst>
          </p:cNvPr>
          <p:cNvSpPr>
            <a:spLocks noGrp="1"/>
          </p:cNvSpPr>
          <p:nvPr>
            <p:ph type="sldNum" sz="quarter" idx="12"/>
          </p:nvPr>
        </p:nvSpPr>
        <p:spPr/>
        <p:txBody>
          <a:bodyPr/>
          <a:lstStyle/>
          <a:p>
            <a:fld id="{4D0C7190-6553-4ECC-AE9A-989ED7934E58}" type="slidenum">
              <a:rPr lang="en-US" smtClean="0"/>
              <a:t>‹#›</a:t>
            </a:fld>
            <a:endParaRPr lang="en-US"/>
          </a:p>
        </p:txBody>
      </p:sp>
    </p:spTree>
    <p:extLst>
      <p:ext uri="{BB962C8B-B14F-4D97-AF65-F5344CB8AC3E}">
        <p14:creationId xmlns:p14="http://schemas.microsoft.com/office/powerpoint/2010/main" val="3257415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F9FFD-33F7-48BF-B103-BD2E32F1EEE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453766D-DF9E-40EE-ACD2-A6E915E8D4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8BF00E-59C0-445E-AF65-75ADCACA06D2}"/>
              </a:ext>
            </a:extLst>
          </p:cNvPr>
          <p:cNvSpPr>
            <a:spLocks noGrp="1"/>
          </p:cNvSpPr>
          <p:nvPr>
            <p:ph type="dt" sz="half" idx="10"/>
          </p:nvPr>
        </p:nvSpPr>
        <p:spPr/>
        <p:txBody>
          <a:bodyPr/>
          <a:lstStyle/>
          <a:p>
            <a:fld id="{7313F29C-3CFB-478F-ABAF-C8924C90B477}" type="datetimeFigureOut">
              <a:rPr lang="en-US" smtClean="0"/>
              <a:t>11/14/2022</a:t>
            </a:fld>
            <a:endParaRPr lang="en-US"/>
          </a:p>
        </p:txBody>
      </p:sp>
      <p:sp>
        <p:nvSpPr>
          <p:cNvPr id="5" name="Footer Placeholder 4">
            <a:extLst>
              <a:ext uri="{FF2B5EF4-FFF2-40B4-BE49-F238E27FC236}">
                <a16:creationId xmlns:a16="http://schemas.microsoft.com/office/drawing/2014/main" id="{722B311A-7888-4A0A-99DE-14E0E75AB9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FF28E0-330F-4E16-8DE0-390895947242}"/>
              </a:ext>
            </a:extLst>
          </p:cNvPr>
          <p:cNvSpPr>
            <a:spLocks noGrp="1"/>
          </p:cNvSpPr>
          <p:nvPr>
            <p:ph type="sldNum" sz="quarter" idx="12"/>
          </p:nvPr>
        </p:nvSpPr>
        <p:spPr/>
        <p:txBody>
          <a:bodyPr/>
          <a:lstStyle/>
          <a:p>
            <a:fld id="{4D0C7190-6553-4ECC-AE9A-989ED7934E58}" type="slidenum">
              <a:rPr lang="en-US" smtClean="0"/>
              <a:t>‹#›</a:t>
            </a:fld>
            <a:endParaRPr lang="en-US"/>
          </a:p>
        </p:txBody>
      </p:sp>
    </p:spTree>
    <p:extLst>
      <p:ext uri="{BB962C8B-B14F-4D97-AF65-F5344CB8AC3E}">
        <p14:creationId xmlns:p14="http://schemas.microsoft.com/office/powerpoint/2010/main" val="1846360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50B715-3C71-4824-BA15-388E250DC7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F88C4E3-272D-4ACF-A2EC-13CDFEC514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8A86DC-1C4F-4CFA-9595-273535521B7A}"/>
              </a:ext>
            </a:extLst>
          </p:cNvPr>
          <p:cNvSpPr>
            <a:spLocks noGrp="1"/>
          </p:cNvSpPr>
          <p:nvPr>
            <p:ph type="dt" sz="half" idx="10"/>
          </p:nvPr>
        </p:nvSpPr>
        <p:spPr/>
        <p:txBody>
          <a:bodyPr/>
          <a:lstStyle/>
          <a:p>
            <a:fld id="{7313F29C-3CFB-478F-ABAF-C8924C90B477}" type="datetimeFigureOut">
              <a:rPr lang="en-US" smtClean="0"/>
              <a:t>11/14/2022</a:t>
            </a:fld>
            <a:endParaRPr lang="en-US"/>
          </a:p>
        </p:txBody>
      </p:sp>
      <p:sp>
        <p:nvSpPr>
          <p:cNvPr id="5" name="Footer Placeholder 4">
            <a:extLst>
              <a:ext uri="{FF2B5EF4-FFF2-40B4-BE49-F238E27FC236}">
                <a16:creationId xmlns:a16="http://schemas.microsoft.com/office/drawing/2014/main" id="{3A1AC4E0-6BBD-43D5-9DA1-D714D79D0C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C3481E-899C-4977-9A8B-3731EA0E9887}"/>
              </a:ext>
            </a:extLst>
          </p:cNvPr>
          <p:cNvSpPr>
            <a:spLocks noGrp="1"/>
          </p:cNvSpPr>
          <p:nvPr>
            <p:ph type="sldNum" sz="quarter" idx="12"/>
          </p:nvPr>
        </p:nvSpPr>
        <p:spPr/>
        <p:txBody>
          <a:bodyPr/>
          <a:lstStyle/>
          <a:p>
            <a:fld id="{4D0C7190-6553-4ECC-AE9A-989ED7934E58}" type="slidenum">
              <a:rPr lang="en-US" smtClean="0"/>
              <a:t>‹#›</a:t>
            </a:fld>
            <a:endParaRPr lang="en-US"/>
          </a:p>
        </p:txBody>
      </p:sp>
    </p:spTree>
    <p:extLst>
      <p:ext uri="{BB962C8B-B14F-4D97-AF65-F5344CB8AC3E}">
        <p14:creationId xmlns:p14="http://schemas.microsoft.com/office/powerpoint/2010/main" val="3274503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 ihcda title slide one">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47031" y="1280968"/>
            <a:ext cx="10363200" cy="1139841"/>
          </a:xfrm>
        </p:spPr>
        <p:txBody>
          <a:bodyPr/>
          <a:lstStyle>
            <a:lvl1pPr>
              <a:defRPr cap="all">
                <a:solidFill>
                  <a:srgbClr val="FFFFFF"/>
                </a:solidFill>
              </a:defRPr>
            </a:lvl1pPr>
          </a:lstStyle>
          <a:p>
            <a:r>
              <a:rPr lang="en-US" dirty="0"/>
              <a:t>Click to edit Master title style</a:t>
            </a:r>
          </a:p>
        </p:txBody>
      </p:sp>
      <p:sp>
        <p:nvSpPr>
          <p:cNvPr id="3" name="Slide Number Placeholder 5">
            <a:extLst>
              <a:ext uri="{FF2B5EF4-FFF2-40B4-BE49-F238E27FC236}">
                <a16:creationId xmlns:a16="http://schemas.microsoft.com/office/drawing/2014/main" id="{5F8E8C2E-5827-4A93-A34A-C7CA9A7DE63C}"/>
              </a:ext>
            </a:extLst>
          </p:cNvPr>
          <p:cNvSpPr>
            <a:spLocks noGrp="1"/>
          </p:cNvSpPr>
          <p:nvPr>
            <p:ph type="sldNum" sz="quarter" idx="10"/>
          </p:nvPr>
        </p:nvSpPr>
        <p:spPr/>
        <p:txBody>
          <a:bodyPr/>
          <a:lstStyle>
            <a:lvl1pPr>
              <a:defRPr/>
            </a:lvl1pPr>
          </a:lstStyle>
          <a:p>
            <a:fld id="{B0ADD9D2-B943-44C4-A140-B008D9EB1AE7}" type="slidenum">
              <a:rPr lang="en-US" altLang="en-US"/>
              <a:pPr/>
              <a:t>‹#›</a:t>
            </a:fld>
            <a:endParaRPr lang="en-US" altLang="en-US"/>
          </a:p>
        </p:txBody>
      </p:sp>
    </p:spTree>
    <p:extLst>
      <p:ext uri="{BB962C8B-B14F-4D97-AF65-F5344CB8AC3E}">
        <p14:creationId xmlns:p14="http://schemas.microsoft.com/office/powerpoint/2010/main" val="1444714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 ihcda title slide one">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47031" y="1280968"/>
            <a:ext cx="10363200" cy="1139841"/>
          </a:xfrm>
        </p:spPr>
        <p:txBody>
          <a:bodyPr/>
          <a:lstStyle>
            <a:lvl1pPr>
              <a:defRPr cap="all">
                <a:solidFill>
                  <a:srgbClr val="FFFFFF"/>
                </a:solidFill>
              </a:defRPr>
            </a:lvl1pPr>
          </a:lstStyle>
          <a:p>
            <a:r>
              <a:rPr lang="en-US" dirty="0"/>
              <a:t>Click to edit Master title style</a:t>
            </a:r>
          </a:p>
        </p:txBody>
      </p:sp>
      <p:sp>
        <p:nvSpPr>
          <p:cNvPr id="3" name="Slide Number Placeholder 5">
            <a:extLst>
              <a:ext uri="{FF2B5EF4-FFF2-40B4-BE49-F238E27FC236}">
                <a16:creationId xmlns:a16="http://schemas.microsoft.com/office/drawing/2014/main" id="{DAB5E0A5-499D-4E8F-A29E-9B7313FEA663}"/>
              </a:ext>
            </a:extLst>
          </p:cNvPr>
          <p:cNvSpPr>
            <a:spLocks noGrp="1"/>
          </p:cNvSpPr>
          <p:nvPr>
            <p:ph type="sldNum" sz="quarter" idx="10"/>
          </p:nvPr>
        </p:nvSpPr>
        <p:spPr/>
        <p:txBody>
          <a:bodyPr/>
          <a:lstStyle>
            <a:lvl1pPr>
              <a:defRPr/>
            </a:lvl1pPr>
          </a:lstStyle>
          <a:p>
            <a:fld id="{10A534B1-1B4E-4697-8CC9-01AB8B56FC04}" type="slidenum">
              <a:rPr lang="en-US" altLang="en-US"/>
              <a:pPr/>
              <a:t>‹#›</a:t>
            </a:fld>
            <a:endParaRPr lang="en-US" altLang="en-US"/>
          </a:p>
        </p:txBody>
      </p:sp>
    </p:spTree>
    <p:extLst>
      <p:ext uri="{BB962C8B-B14F-4D97-AF65-F5344CB8AC3E}">
        <p14:creationId xmlns:p14="http://schemas.microsoft.com/office/powerpoint/2010/main" val="1891058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 ihcda title slide two">
    <p:spTree>
      <p:nvGrpSpPr>
        <p:cNvPr id="1" name=""/>
        <p:cNvGrpSpPr/>
        <p:nvPr/>
      </p:nvGrpSpPr>
      <p:grpSpPr>
        <a:xfrm>
          <a:off x="0" y="0"/>
          <a:ext cx="0" cy="0"/>
          <a:chOff x="0" y="0"/>
          <a:chExt cx="0" cy="0"/>
        </a:xfrm>
      </p:grpSpPr>
      <p:sp>
        <p:nvSpPr>
          <p:cNvPr id="2" name="Title 1"/>
          <p:cNvSpPr>
            <a:spLocks noGrp="1"/>
          </p:cNvSpPr>
          <p:nvPr>
            <p:ph type="ctrTitle"/>
          </p:nvPr>
        </p:nvSpPr>
        <p:spPr>
          <a:xfrm>
            <a:off x="447031" y="1266747"/>
            <a:ext cx="10363200" cy="1139841"/>
          </a:xfrm>
        </p:spPr>
        <p:txBody>
          <a:bodyPr/>
          <a:lstStyle>
            <a:lvl1pPr>
              <a:defRPr cap="all">
                <a:solidFill>
                  <a:srgbClr val="A2AD00"/>
                </a:solidFill>
                <a:latin typeface="Arial Bold"/>
                <a:cs typeface="Arial Bold"/>
              </a:defRPr>
            </a:lvl1pPr>
          </a:lstStyle>
          <a:p>
            <a:r>
              <a:rPr lang="en-US" dirty="0"/>
              <a:t>Click to edit Master title style</a:t>
            </a:r>
          </a:p>
        </p:txBody>
      </p:sp>
      <p:sp>
        <p:nvSpPr>
          <p:cNvPr id="3" name="Slide Number Placeholder 5">
            <a:extLst>
              <a:ext uri="{FF2B5EF4-FFF2-40B4-BE49-F238E27FC236}">
                <a16:creationId xmlns:a16="http://schemas.microsoft.com/office/drawing/2014/main" id="{51C7F10C-6E26-471A-91D1-FA973533F434}"/>
              </a:ext>
            </a:extLst>
          </p:cNvPr>
          <p:cNvSpPr>
            <a:spLocks noGrp="1"/>
          </p:cNvSpPr>
          <p:nvPr>
            <p:ph type="sldNum" sz="quarter" idx="10"/>
          </p:nvPr>
        </p:nvSpPr>
        <p:spPr/>
        <p:txBody>
          <a:bodyPr/>
          <a:lstStyle>
            <a:lvl1pPr>
              <a:defRPr/>
            </a:lvl1pPr>
          </a:lstStyle>
          <a:p>
            <a:fld id="{24B71247-CF8E-4BE6-9EB2-C4081236E9B6}" type="slidenum">
              <a:rPr lang="en-US" altLang="en-US"/>
              <a:pPr/>
              <a:t>‹#›</a:t>
            </a:fld>
            <a:endParaRPr lang="en-US" altLang="en-US"/>
          </a:p>
        </p:txBody>
      </p:sp>
    </p:spTree>
    <p:extLst>
      <p:ext uri="{BB962C8B-B14F-4D97-AF65-F5344CB8AC3E}">
        <p14:creationId xmlns:p14="http://schemas.microsoft.com/office/powerpoint/2010/main" val="4242763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 ihcda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cap="all">
                <a:latin typeface="Arial Bold"/>
                <a:cs typeface="Arial Bold"/>
              </a:defRPr>
            </a:lvl1pPr>
          </a:lstStyle>
          <a:p>
            <a:r>
              <a:rPr lang="en-US" dirty="0"/>
              <a:t>Click to edit Master title style</a:t>
            </a:r>
          </a:p>
        </p:txBody>
      </p:sp>
      <p:sp>
        <p:nvSpPr>
          <p:cNvPr id="3" name="Content Placeholder 2"/>
          <p:cNvSpPr>
            <a:spLocks noGrp="1"/>
          </p:cNvSpPr>
          <p:nvPr>
            <p:ph idx="1"/>
          </p:nvPr>
        </p:nvSpPr>
        <p:spPr>
          <a:xfrm>
            <a:off x="447032" y="1426021"/>
            <a:ext cx="11152785" cy="4525963"/>
          </a:xfrm>
        </p:spPr>
        <p:txBody>
          <a:bodyPr/>
          <a:lstStyle>
            <a:lvl1pPr marL="0" indent="0">
              <a:buNone/>
              <a:defRPr sz="1800" b="0" i="0">
                <a:latin typeface="Arial"/>
                <a:cs typeface="Arial"/>
              </a:defRPr>
            </a:lvl1pPr>
            <a:lvl2pPr marL="687388" indent="-225425">
              <a:buClr>
                <a:srgbClr val="003359"/>
              </a:buClr>
              <a:buFont typeface="Arial" pitchFamily="34" charset="0"/>
              <a:buChar char="•"/>
              <a:defRPr sz="1600" b="0" i="0">
                <a:latin typeface="Arial"/>
                <a:cs typeface="Arial"/>
              </a:defRPr>
            </a:lvl2pPr>
            <a:lvl3pPr marL="1141413" indent="-227013">
              <a:buClr>
                <a:srgbClr val="003359"/>
              </a:buClr>
              <a:buFont typeface="Frutiger LT Std 45 Light" pitchFamily="34" charset="0"/>
              <a:buChar char="‐"/>
              <a:defRPr sz="1400" b="0" i="0">
                <a:latin typeface="Arial"/>
                <a:cs typeface="Arial"/>
              </a:defRPr>
            </a:lvl3pPr>
            <a:lvl4pPr marL="1601788" indent="-225425">
              <a:buClr>
                <a:srgbClr val="003359"/>
              </a:buClr>
              <a:buFont typeface="Arial" pitchFamily="34" charset="0"/>
              <a:buChar char="•"/>
              <a:defRPr sz="1200" b="0" i="0">
                <a:latin typeface="Arial"/>
                <a:cs typeface="Arial"/>
              </a:defRPr>
            </a:lvl4pPr>
            <a:lvl5pPr marL="2055813" indent="-227013">
              <a:buClr>
                <a:srgbClr val="003359"/>
              </a:buClr>
              <a:buFont typeface="Frutiger LT Std 45 Light" pitchFamily="34" charset="0"/>
              <a:buChar char="‐"/>
              <a:defRPr sz="1000" b="0" i="0">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a:extLst>
              <a:ext uri="{FF2B5EF4-FFF2-40B4-BE49-F238E27FC236}">
                <a16:creationId xmlns:a16="http://schemas.microsoft.com/office/drawing/2014/main" id="{58830CF9-121A-4C12-89E0-E250F963FAD3}"/>
              </a:ext>
            </a:extLst>
          </p:cNvPr>
          <p:cNvSpPr>
            <a:spLocks noGrp="1"/>
          </p:cNvSpPr>
          <p:nvPr>
            <p:ph type="sldNum" sz="quarter" idx="10"/>
          </p:nvPr>
        </p:nvSpPr>
        <p:spPr/>
        <p:txBody>
          <a:bodyPr/>
          <a:lstStyle>
            <a:lvl1pPr>
              <a:defRPr/>
            </a:lvl1pPr>
          </a:lstStyle>
          <a:p>
            <a:fld id="{4DDC8298-5D05-45CA-9D56-2177514867EB}" type="slidenum">
              <a:rPr lang="en-US" altLang="en-US"/>
              <a:pPr/>
              <a:t>‹#›</a:t>
            </a:fld>
            <a:endParaRPr lang="en-US" altLang="en-US"/>
          </a:p>
        </p:txBody>
      </p:sp>
    </p:spTree>
    <p:extLst>
      <p:ext uri="{BB962C8B-B14F-4D97-AF65-F5344CB8AC3E}">
        <p14:creationId xmlns:p14="http://schemas.microsoft.com/office/powerpoint/2010/main" val="25830103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1 ihcda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12461" y="4093377"/>
            <a:ext cx="10414508" cy="1362075"/>
          </a:xfrm>
        </p:spPr>
        <p:txBody>
          <a:bodyPr anchor="t">
            <a:normAutofit/>
          </a:bodyPr>
          <a:lstStyle>
            <a:lvl1pPr algn="l">
              <a:defRPr sz="3000" b="1" cap="all"/>
            </a:lvl1pPr>
          </a:lstStyle>
          <a:p>
            <a:r>
              <a:rPr lang="en-US" dirty="0"/>
              <a:t>Click to edit Master title style</a:t>
            </a:r>
          </a:p>
        </p:txBody>
      </p:sp>
      <p:sp>
        <p:nvSpPr>
          <p:cNvPr id="3" name="Text Placeholder 2"/>
          <p:cNvSpPr>
            <a:spLocks noGrp="1"/>
          </p:cNvSpPr>
          <p:nvPr>
            <p:ph type="body" idx="1"/>
          </p:nvPr>
        </p:nvSpPr>
        <p:spPr>
          <a:xfrm>
            <a:off x="401608" y="2593190"/>
            <a:ext cx="10425361" cy="1500187"/>
          </a:xfrm>
        </p:spPr>
        <p:txBody>
          <a:bodyPr anchor="b">
            <a:normAutofit/>
          </a:bodyPr>
          <a:lstStyle>
            <a:lvl1pPr marL="0" indent="0">
              <a:buNone/>
              <a:defRPr sz="1800">
                <a:solidFill>
                  <a:srgbClr val="00335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Slide Number Placeholder 5">
            <a:extLst>
              <a:ext uri="{FF2B5EF4-FFF2-40B4-BE49-F238E27FC236}">
                <a16:creationId xmlns:a16="http://schemas.microsoft.com/office/drawing/2014/main" id="{82CD1A9F-CDE2-44E0-AAA0-4AB10CC59BB9}"/>
              </a:ext>
            </a:extLst>
          </p:cNvPr>
          <p:cNvSpPr>
            <a:spLocks noGrp="1"/>
          </p:cNvSpPr>
          <p:nvPr>
            <p:ph type="sldNum" sz="quarter" idx="10"/>
          </p:nvPr>
        </p:nvSpPr>
        <p:spPr/>
        <p:txBody>
          <a:bodyPr/>
          <a:lstStyle>
            <a:lvl1pPr>
              <a:defRPr/>
            </a:lvl1pPr>
          </a:lstStyle>
          <a:p>
            <a:fld id="{925D1F58-1B21-49B1-88FF-B82C2ED89DC7}" type="slidenum">
              <a:rPr lang="en-US" altLang="en-US"/>
              <a:pPr/>
              <a:t>‹#›</a:t>
            </a:fld>
            <a:endParaRPr lang="en-US" altLang="en-US"/>
          </a:p>
        </p:txBody>
      </p:sp>
    </p:spTree>
    <p:extLst>
      <p:ext uri="{BB962C8B-B14F-4D97-AF65-F5344CB8AC3E}">
        <p14:creationId xmlns:p14="http://schemas.microsoft.com/office/powerpoint/2010/main" val="2507466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1 ihcda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34170" y="274638"/>
            <a:ext cx="11165164" cy="1143000"/>
          </a:xfrm>
        </p:spPr>
        <p:txBody>
          <a:bodyPr/>
          <a:lstStyle>
            <a:lvl1pPr>
              <a:defRPr cap="all"/>
            </a:lvl1pPr>
          </a:lstStyle>
          <a:p>
            <a:r>
              <a:rPr lang="en-US" dirty="0"/>
              <a:t>Click to edit Master title style</a:t>
            </a:r>
          </a:p>
        </p:txBody>
      </p:sp>
      <p:sp>
        <p:nvSpPr>
          <p:cNvPr id="3" name="Content Placeholder 2"/>
          <p:cNvSpPr>
            <a:spLocks noGrp="1"/>
          </p:cNvSpPr>
          <p:nvPr>
            <p:ph sz="half" idx="1"/>
          </p:nvPr>
        </p:nvSpPr>
        <p:spPr>
          <a:xfrm>
            <a:off x="434169" y="1600201"/>
            <a:ext cx="5409275" cy="4525963"/>
          </a:xfrm>
        </p:spPr>
        <p:txBody>
          <a:bodyPr/>
          <a:lstStyle>
            <a:lvl1pPr>
              <a:buNone/>
              <a:defRPr sz="1800"/>
            </a:lvl1pPr>
            <a:lvl2pPr>
              <a:buClr>
                <a:srgbClr val="003359"/>
              </a:buClr>
              <a:buFont typeface="Arial" pitchFamily="34" charset="0"/>
              <a:buChar char="•"/>
              <a:defRPr sz="1600"/>
            </a:lvl2pPr>
            <a:lvl3pPr>
              <a:buClr>
                <a:srgbClr val="003359"/>
              </a:buClr>
              <a:buFont typeface="Frutiger LT Std 45 Light" pitchFamily="34" charset="0"/>
              <a:buChar char="‐"/>
              <a:defRPr sz="1400"/>
            </a:lvl3pPr>
            <a:lvl4pPr>
              <a:buClr>
                <a:srgbClr val="003359"/>
              </a:buClr>
              <a:buFont typeface="Arial" pitchFamily="34" charset="0"/>
              <a:buChar char="•"/>
              <a:defRPr sz="1200"/>
            </a:lvl4pPr>
            <a:lvl5pPr>
              <a:buClr>
                <a:srgbClr val="003359"/>
              </a:buClr>
              <a:buFont typeface="Frutiger LT Std 45 Light" pitchFamily="34" charset="0"/>
              <a:buChar char="‐"/>
              <a:defRPr sz="1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normAutofit/>
          </a:bodyPr>
          <a:lstStyle>
            <a:lvl1pPr>
              <a:buNone/>
              <a:defRPr sz="1800">
                <a:solidFill>
                  <a:srgbClr val="003359"/>
                </a:solidFill>
              </a:defRPr>
            </a:lvl1pPr>
            <a:lvl2pPr>
              <a:buClr>
                <a:srgbClr val="003359"/>
              </a:buClr>
              <a:buFont typeface="Arial" pitchFamily="34" charset="0"/>
              <a:buChar char="•"/>
              <a:defRPr sz="1600">
                <a:solidFill>
                  <a:srgbClr val="003359"/>
                </a:solidFill>
              </a:defRPr>
            </a:lvl2pPr>
            <a:lvl3pPr>
              <a:buClr>
                <a:srgbClr val="003359"/>
              </a:buClr>
              <a:buFont typeface="Frutiger LT Std 45 Light" pitchFamily="34" charset="0"/>
              <a:buChar char="‐"/>
              <a:defRPr sz="1400">
                <a:solidFill>
                  <a:srgbClr val="003359"/>
                </a:solidFill>
              </a:defRPr>
            </a:lvl3pPr>
            <a:lvl4pPr>
              <a:buClr>
                <a:srgbClr val="003359"/>
              </a:buClr>
              <a:buFont typeface="Arial" pitchFamily="34" charset="0"/>
              <a:buChar char="•"/>
              <a:defRPr sz="1200">
                <a:solidFill>
                  <a:srgbClr val="003359"/>
                </a:solidFill>
              </a:defRPr>
            </a:lvl4pPr>
            <a:lvl5pPr>
              <a:buClr>
                <a:srgbClr val="003359"/>
              </a:buClr>
              <a:buFont typeface="Frutiger LT Std 45 Light" pitchFamily="34" charset="0"/>
              <a:buChar char="‐"/>
              <a:defRPr sz="1000">
                <a:solidFill>
                  <a:srgbClr val="003359"/>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a:extLst>
              <a:ext uri="{FF2B5EF4-FFF2-40B4-BE49-F238E27FC236}">
                <a16:creationId xmlns:a16="http://schemas.microsoft.com/office/drawing/2014/main" id="{38C4930A-BF6C-496E-8959-C11867EEFF7D}"/>
              </a:ext>
            </a:extLst>
          </p:cNvPr>
          <p:cNvSpPr>
            <a:spLocks noGrp="1"/>
          </p:cNvSpPr>
          <p:nvPr>
            <p:ph type="sldNum" sz="quarter" idx="10"/>
          </p:nvPr>
        </p:nvSpPr>
        <p:spPr/>
        <p:txBody>
          <a:bodyPr/>
          <a:lstStyle>
            <a:lvl1pPr>
              <a:defRPr/>
            </a:lvl1pPr>
          </a:lstStyle>
          <a:p>
            <a:fld id="{C6EE8304-9068-4476-963B-EBD1F69377A1}" type="slidenum">
              <a:rPr lang="en-US" altLang="en-US"/>
              <a:pPr/>
              <a:t>‹#›</a:t>
            </a:fld>
            <a:endParaRPr lang="en-US" altLang="en-US"/>
          </a:p>
        </p:txBody>
      </p:sp>
    </p:spTree>
    <p:extLst>
      <p:ext uri="{BB962C8B-B14F-4D97-AF65-F5344CB8AC3E}">
        <p14:creationId xmlns:p14="http://schemas.microsoft.com/office/powerpoint/2010/main" val="40588487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1 ihcda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a:lvl1pPr>
          </a:lstStyle>
          <a:p>
            <a:r>
              <a:rPr lang="en-US" dirty="0"/>
              <a:t>Click to edit Master title style</a:t>
            </a:r>
          </a:p>
        </p:txBody>
      </p:sp>
      <p:sp>
        <p:nvSpPr>
          <p:cNvPr id="3" name="Slide Number Placeholder 5">
            <a:extLst>
              <a:ext uri="{FF2B5EF4-FFF2-40B4-BE49-F238E27FC236}">
                <a16:creationId xmlns:a16="http://schemas.microsoft.com/office/drawing/2014/main" id="{D9412E0B-5E96-4116-974F-14EC7C02D2C8}"/>
              </a:ext>
            </a:extLst>
          </p:cNvPr>
          <p:cNvSpPr>
            <a:spLocks noGrp="1"/>
          </p:cNvSpPr>
          <p:nvPr>
            <p:ph type="sldNum" sz="quarter" idx="10"/>
          </p:nvPr>
        </p:nvSpPr>
        <p:spPr/>
        <p:txBody>
          <a:bodyPr/>
          <a:lstStyle>
            <a:lvl1pPr>
              <a:defRPr/>
            </a:lvl1pPr>
          </a:lstStyle>
          <a:p>
            <a:fld id="{01249BF6-03ED-4397-BBAE-32176CD7B1A8}" type="slidenum">
              <a:rPr lang="en-US" altLang="en-US"/>
              <a:pPr/>
              <a:t>‹#›</a:t>
            </a:fld>
            <a:endParaRPr lang="en-US" altLang="en-US"/>
          </a:p>
        </p:txBody>
      </p:sp>
    </p:spTree>
    <p:extLst>
      <p:ext uri="{BB962C8B-B14F-4D97-AF65-F5344CB8AC3E}">
        <p14:creationId xmlns:p14="http://schemas.microsoft.com/office/powerpoint/2010/main" val="7973347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1 ihcda 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8F67089F-E136-41EF-8A1B-C2D291B352CD}"/>
              </a:ext>
            </a:extLst>
          </p:cNvPr>
          <p:cNvSpPr>
            <a:spLocks noGrp="1"/>
          </p:cNvSpPr>
          <p:nvPr>
            <p:ph type="sldNum" sz="quarter" idx="10"/>
          </p:nvPr>
        </p:nvSpPr>
        <p:spPr/>
        <p:txBody>
          <a:bodyPr/>
          <a:lstStyle>
            <a:lvl1pPr>
              <a:defRPr/>
            </a:lvl1pPr>
          </a:lstStyle>
          <a:p>
            <a:fld id="{9BA0911C-E3D6-4B70-ABB5-59C18F4ADC25}" type="slidenum">
              <a:rPr lang="en-US" altLang="en-US"/>
              <a:pPr/>
              <a:t>‹#›</a:t>
            </a:fld>
            <a:endParaRPr lang="en-US" altLang="en-US"/>
          </a:p>
        </p:txBody>
      </p:sp>
    </p:spTree>
    <p:extLst>
      <p:ext uri="{BB962C8B-B14F-4D97-AF65-F5344CB8AC3E}">
        <p14:creationId xmlns:p14="http://schemas.microsoft.com/office/powerpoint/2010/main" val="1356202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3CF56-9ADD-43BD-9144-16622FF596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A86FBD-79D4-4A96-8AEA-732EA001D9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BE8B79-7A55-48A8-A6A0-1D91E4DCD613}"/>
              </a:ext>
            </a:extLst>
          </p:cNvPr>
          <p:cNvSpPr>
            <a:spLocks noGrp="1"/>
          </p:cNvSpPr>
          <p:nvPr>
            <p:ph type="dt" sz="half" idx="10"/>
          </p:nvPr>
        </p:nvSpPr>
        <p:spPr/>
        <p:txBody>
          <a:bodyPr/>
          <a:lstStyle/>
          <a:p>
            <a:fld id="{7313F29C-3CFB-478F-ABAF-C8924C90B477}" type="datetimeFigureOut">
              <a:rPr lang="en-US" smtClean="0"/>
              <a:t>11/14/2022</a:t>
            </a:fld>
            <a:endParaRPr lang="en-US"/>
          </a:p>
        </p:txBody>
      </p:sp>
      <p:sp>
        <p:nvSpPr>
          <p:cNvPr id="5" name="Footer Placeholder 4">
            <a:extLst>
              <a:ext uri="{FF2B5EF4-FFF2-40B4-BE49-F238E27FC236}">
                <a16:creationId xmlns:a16="http://schemas.microsoft.com/office/drawing/2014/main" id="{1134DFD1-5481-407E-9513-548445938A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026A16-7885-4022-9C46-2927E20E9AC0}"/>
              </a:ext>
            </a:extLst>
          </p:cNvPr>
          <p:cNvSpPr>
            <a:spLocks noGrp="1"/>
          </p:cNvSpPr>
          <p:nvPr>
            <p:ph type="sldNum" sz="quarter" idx="12"/>
          </p:nvPr>
        </p:nvSpPr>
        <p:spPr/>
        <p:txBody>
          <a:bodyPr/>
          <a:lstStyle/>
          <a:p>
            <a:fld id="{4D0C7190-6553-4ECC-AE9A-989ED7934E58}" type="slidenum">
              <a:rPr lang="en-US" smtClean="0"/>
              <a:t>‹#›</a:t>
            </a:fld>
            <a:endParaRPr lang="en-US"/>
          </a:p>
        </p:txBody>
      </p:sp>
    </p:spTree>
    <p:extLst>
      <p:ext uri="{BB962C8B-B14F-4D97-AF65-F5344CB8AC3E}">
        <p14:creationId xmlns:p14="http://schemas.microsoft.com/office/powerpoint/2010/main" val="2405761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1 ihcda 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4169" y="273050"/>
            <a:ext cx="4186516" cy="1162050"/>
          </a:xfrm>
        </p:spPr>
        <p:txBody>
          <a:bodyPr anchor="b">
            <a:noAutofit/>
          </a:bodyPr>
          <a:lstStyle>
            <a:lvl1pPr algn="l">
              <a:defRPr sz="2000" b="1" cap="all"/>
            </a:lvl1pPr>
          </a:lstStyle>
          <a:p>
            <a:r>
              <a:rPr lang="en-US" dirty="0"/>
              <a:t>Click to edit Master title style</a:t>
            </a:r>
          </a:p>
        </p:txBody>
      </p:sp>
      <p:sp>
        <p:nvSpPr>
          <p:cNvPr id="3" name="Content Placeholder 2"/>
          <p:cNvSpPr>
            <a:spLocks noGrp="1"/>
          </p:cNvSpPr>
          <p:nvPr>
            <p:ph idx="1"/>
          </p:nvPr>
        </p:nvSpPr>
        <p:spPr>
          <a:xfrm>
            <a:off x="4766733" y="273051"/>
            <a:ext cx="6815667" cy="5853113"/>
          </a:xfrm>
        </p:spPr>
        <p:txBody>
          <a:bodyPr>
            <a:normAutofit/>
          </a:bodyPr>
          <a:lstStyle>
            <a:lvl1pPr>
              <a:buClr>
                <a:srgbClr val="003359"/>
              </a:buClr>
              <a:buFont typeface="Arial" pitchFamily="34" charset="0"/>
              <a:buChar char="•"/>
              <a:defRPr sz="1600"/>
            </a:lvl1pPr>
            <a:lvl2pPr>
              <a:buClr>
                <a:srgbClr val="003359"/>
              </a:buClr>
              <a:buFont typeface="Frutiger LT Std 45 Light" pitchFamily="34" charset="0"/>
              <a:buChar char="‐"/>
              <a:defRPr sz="1400"/>
            </a:lvl2pPr>
            <a:lvl3pPr>
              <a:buClr>
                <a:srgbClr val="003359"/>
              </a:buClr>
              <a:buFont typeface="Arial" pitchFamily="34" charset="0"/>
              <a:buChar char="•"/>
              <a:defRPr sz="1200"/>
            </a:lvl3pPr>
            <a:lvl4pPr>
              <a:buClr>
                <a:srgbClr val="003359"/>
              </a:buClr>
              <a:buFont typeface="Frutiger LT Std 45 Light" pitchFamily="34" charset="0"/>
              <a:buChar char="‐"/>
              <a:defRPr sz="1000"/>
            </a:lvl4pPr>
            <a:lvl5pPr>
              <a:buClr>
                <a:srgbClr val="003359"/>
              </a:buClr>
              <a:buFont typeface="Arial" pitchFamily="34" charset="0"/>
              <a:buChar char="•"/>
              <a:defRPr sz="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34169" y="1435101"/>
            <a:ext cx="4186516"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a:extLst>
              <a:ext uri="{FF2B5EF4-FFF2-40B4-BE49-F238E27FC236}">
                <a16:creationId xmlns:a16="http://schemas.microsoft.com/office/drawing/2014/main" id="{ADBF8A5E-D195-4888-939F-CE8CE577AB3C}"/>
              </a:ext>
            </a:extLst>
          </p:cNvPr>
          <p:cNvSpPr>
            <a:spLocks noGrp="1"/>
          </p:cNvSpPr>
          <p:nvPr>
            <p:ph type="sldNum" sz="quarter" idx="10"/>
          </p:nvPr>
        </p:nvSpPr>
        <p:spPr/>
        <p:txBody>
          <a:bodyPr/>
          <a:lstStyle>
            <a:lvl1pPr>
              <a:defRPr/>
            </a:lvl1pPr>
          </a:lstStyle>
          <a:p>
            <a:fld id="{31DB1D19-05E2-4FBA-876F-5C780B441B06}" type="slidenum">
              <a:rPr lang="en-US" altLang="en-US"/>
              <a:pPr/>
              <a:t>‹#›</a:t>
            </a:fld>
            <a:endParaRPr lang="en-US" altLang="en-US"/>
          </a:p>
        </p:txBody>
      </p:sp>
    </p:spTree>
    <p:extLst>
      <p:ext uri="{BB962C8B-B14F-4D97-AF65-F5344CB8AC3E}">
        <p14:creationId xmlns:p14="http://schemas.microsoft.com/office/powerpoint/2010/main" val="25808244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 ihcda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normAutofit/>
          </a:bodyPr>
          <a:lstStyle>
            <a:lvl1pPr algn="l">
              <a:defRPr sz="3000" b="1" cap="all"/>
            </a:lvl1pPr>
          </a:lstStyle>
          <a:p>
            <a:r>
              <a:rPr lang="en-US" dirty="0"/>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Slide Number Placeholder 5">
            <a:extLst>
              <a:ext uri="{FF2B5EF4-FFF2-40B4-BE49-F238E27FC236}">
                <a16:creationId xmlns:a16="http://schemas.microsoft.com/office/drawing/2014/main" id="{BD8DDD0D-4F80-4B20-B83F-00F88ACF3CBF}"/>
              </a:ext>
            </a:extLst>
          </p:cNvPr>
          <p:cNvSpPr>
            <a:spLocks noGrp="1"/>
          </p:cNvSpPr>
          <p:nvPr>
            <p:ph type="sldNum" sz="quarter" idx="10"/>
          </p:nvPr>
        </p:nvSpPr>
        <p:spPr/>
        <p:txBody>
          <a:bodyPr/>
          <a:lstStyle>
            <a:lvl1pPr>
              <a:defRPr/>
            </a:lvl1pPr>
          </a:lstStyle>
          <a:p>
            <a:fld id="{1CAE0FB0-DFF7-421B-98B6-DE9CABFAF242}" type="slidenum">
              <a:rPr lang="en-US" altLang="en-US"/>
              <a:pPr/>
              <a:t>‹#›</a:t>
            </a:fld>
            <a:endParaRPr lang="en-US" altLang="en-US"/>
          </a:p>
        </p:txBody>
      </p:sp>
    </p:spTree>
    <p:extLst>
      <p:ext uri="{BB962C8B-B14F-4D97-AF65-F5344CB8AC3E}">
        <p14:creationId xmlns:p14="http://schemas.microsoft.com/office/powerpoint/2010/main" val="16741080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1 ihcda title slide one">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47031" y="1280968"/>
            <a:ext cx="10363200" cy="1139841"/>
          </a:xfrm>
        </p:spPr>
        <p:txBody>
          <a:bodyPr/>
          <a:lstStyle>
            <a:lvl1pPr>
              <a:defRPr cap="all">
                <a:solidFill>
                  <a:srgbClr val="FFFFFF"/>
                </a:solidFill>
              </a:defRPr>
            </a:lvl1pPr>
          </a:lstStyle>
          <a:p>
            <a:r>
              <a:rPr lang="en-US" dirty="0"/>
              <a:t>Click to edit Master title style</a:t>
            </a:r>
          </a:p>
        </p:txBody>
      </p:sp>
      <p:sp>
        <p:nvSpPr>
          <p:cNvPr id="3" name="Slide Number Placeholder 5">
            <a:extLst>
              <a:ext uri="{FF2B5EF4-FFF2-40B4-BE49-F238E27FC236}">
                <a16:creationId xmlns:a16="http://schemas.microsoft.com/office/drawing/2014/main" id="{089B7CDA-9617-F57B-EF07-FE5C4A1FB3F6}"/>
              </a:ext>
            </a:extLst>
          </p:cNvPr>
          <p:cNvSpPr>
            <a:spLocks noGrp="1"/>
          </p:cNvSpPr>
          <p:nvPr>
            <p:ph type="sldNum" sz="quarter" idx="10"/>
          </p:nvPr>
        </p:nvSpPr>
        <p:spPr/>
        <p:txBody>
          <a:bodyPr/>
          <a:lstStyle>
            <a:lvl1pPr>
              <a:defRPr/>
            </a:lvl1pPr>
          </a:lstStyle>
          <a:p>
            <a:fld id="{5775EB06-3390-4D7B-AC3D-EC92F1040D07}" type="slidenum">
              <a:rPr lang="en-US" altLang="en-US"/>
              <a:pPr/>
              <a:t>‹#›</a:t>
            </a:fld>
            <a:endParaRPr lang="en-US" altLang="en-US"/>
          </a:p>
        </p:txBody>
      </p:sp>
    </p:spTree>
    <p:extLst>
      <p:ext uri="{BB962C8B-B14F-4D97-AF65-F5344CB8AC3E}">
        <p14:creationId xmlns:p14="http://schemas.microsoft.com/office/powerpoint/2010/main" val="32868595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1 ihcda title slide two">
    <p:spTree>
      <p:nvGrpSpPr>
        <p:cNvPr id="1" name=""/>
        <p:cNvGrpSpPr/>
        <p:nvPr/>
      </p:nvGrpSpPr>
      <p:grpSpPr>
        <a:xfrm>
          <a:off x="0" y="0"/>
          <a:ext cx="0" cy="0"/>
          <a:chOff x="0" y="0"/>
          <a:chExt cx="0" cy="0"/>
        </a:xfrm>
      </p:grpSpPr>
      <p:sp>
        <p:nvSpPr>
          <p:cNvPr id="2" name="Title 1"/>
          <p:cNvSpPr>
            <a:spLocks noGrp="1"/>
          </p:cNvSpPr>
          <p:nvPr>
            <p:ph type="ctrTitle"/>
          </p:nvPr>
        </p:nvSpPr>
        <p:spPr>
          <a:xfrm>
            <a:off x="447031" y="1266747"/>
            <a:ext cx="10363200" cy="1139841"/>
          </a:xfrm>
        </p:spPr>
        <p:txBody>
          <a:bodyPr/>
          <a:lstStyle>
            <a:lvl1pPr>
              <a:defRPr cap="all">
                <a:solidFill>
                  <a:srgbClr val="A2AD00"/>
                </a:solidFill>
                <a:latin typeface="Arial Bold"/>
                <a:cs typeface="Arial Bold"/>
              </a:defRPr>
            </a:lvl1pPr>
          </a:lstStyle>
          <a:p>
            <a:r>
              <a:rPr lang="en-US" dirty="0"/>
              <a:t>Click to edit Master title style</a:t>
            </a:r>
          </a:p>
        </p:txBody>
      </p:sp>
      <p:sp>
        <p:nvSpPr>
          <p:cNvPr id="3" name="Slide Number Placeholder 5">
            <a:extLst>
              <a:ext uri="{FF2B5EF4-FFF2-40B4-BE49-F238E27FC236}">
                <a16:creationId xmlns:a16="http://schemas.microsoft.com/office/drawing/2014/main" id="{C2A7B2BA-2325-40A7-B382-B5DA915F3D72}"/>
              </a:ext>
            </a:extLst>
          </p:cNvPr>
          <p:cNvSpPr>
            <a:spLocks noGrp="1"/>
          </p:cNvSpPr>
          <p:nvPr>
            <p:ph type="sldNum" sz="quarter" idx="10"/>
          </p:nvPr>
        </p:nvSpPr>
        <p:spPr/>
        <p:txBody>
          <a:bodyPr/>
          <a:lstStyle>
            <a:lvl1pPr>
              <a:defRPr/>
            </a:lvl1pPr>
          </a:lstStyle>
          <a:p>
            <a:fld id="{80443EC1-C10A-4FC0-AC20-93FA1FD91A0C}" type="slidenum">
              <a:rPr lang="en-US" altLang="en-US"/>
              <a:pPr/>
              <a:t>‹#›</a:t>
            </a:fld>
            <a:endParaRPr lang="en-US" altLang="en-US"/>
          </a:p>
        </p:txBody>
      </p:sp>
    </p:spTree>
    <p:extLst>
      <p:ext uri="{BB962C8B-B14F-4D97-AF65-F5344CB8AC3E}">
        <p14:creationId xmlns:p14="http://schemas.microsoft.com/office/powerpoint/2010/main" val="790142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1 ihcda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cap="all">
                <a:latin typeface="Arial Bold"/>
                <a:cs typeface="Arial Bold"/>
              </a:defRPr>
            </a:lvl1pPr>
          </a:lstStyle>
          <a:p>
            <a:r>
              <a:rPr lang="en-US" dirty="0"/>
              <a:t>Click to edit Master title style</a:t>
            </a:r>
          </a:p>
        </p:txBody>
      </p:sp>
      <p:sp>
        <p:nvSpPr>
          <p:cNvPr id="3" name="Content Placeholder 2"/>
          <p:cNvSpPr>
            <a:spLocks noGrp="1"/>
          </p:cNvSpPr>
          <p:nvPr>
            <p:ph idx="1"/>
          </p:nvPr>
        </p:nvSpPr>
        <p:spPr>
          <a:xfrm>
            <a:off x="447032" y="1426021"/>
            <a:ext cx="11152785" cy="4525963"/>
          </a:xfrm>
        </p:spPr>
        <p:txBody>
          <a:bodyPr/>
          <a:lstStyle>
            <a:lvl1pPr marL="0" indent="0">
              <a:buNone/>
              <a:defRPr sz="1800" b="0" i="0">
                <a:latin typeface="Arial"/>
                <a:cs typeface="Arial"/>
              </a:defRPr>
            </a:lvl1pPr>
            <a:lvl2pPr marL="687388" indent="-225425">
              <a:buClr>
                <a:srgbClr val="003359"/>
              </a:buClr>
              <a:buFont typeface="Arial" pitchFamily="34" charset="0"/>
              <a:buChar char="•"/>
              <a:defRPr sz="1600" b="0" i="0">
                <a:latin typeface="Arial"/>
                <a:cs typeface="Arial"/>
              </a:defRPr>
            </a:lvl2pPr>
            <a:lvl3pPr marL="1141413" indent="-227013">
              <a:buClr>
                <a:srgbClr val="003359"/>
              </a:buClr>
              <a:buFont typeface="Frutiger LT Std 45 Light" pitchFamily="34" charset="0"/>
              <a:buChar char="‐"/>
              <a:defRPr sz="1400" b="0" i="0">
                <a:latin typeface="Arial"/>
                <a:cs typeface="Arial"/>
              </a:defRPr>
            </a:lvl3pPr>
            <a:lvl4pPr marL="1601788" indent="-225425">
              <a:buClr>
                <a:srgbClr val="003359"/>
              </a:buClr>
              <a:buFont typeface="Arial" pitchFamily="34" charset="0"/>
              <a:buChar char="•"/>
              <a:defRPr sz="1200" b="0" i="0">
                <a:latin typeface="Arial"/>
                <a:cs typeface="Arial"/>
              </a:defRPr>
            </a:lvl4pPr>
            <a:lvl5pPr marL="2055813" indent="-227013">
              <a:buClr>
                <a:srgbClr val="003359"/>
              </a:buClr>
              <a:buFont typeface="Frutiger LT Std 45 Light" pitchFamily="34" charset="0"/>
              <a:buChar char="‐"/>
              <a:defRPr sz="1000" b="0" i="0">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a:extLst>
              <a:ext uri="{FF2B5EF4-FFF2-40B4-BE49-F238E27FC236}">
                <a16:creationId xmlns:a16="http://schemas.microsoft.com/office/drawing/2014/main" id="{4A7012B9-7039-3A0F-0EDE-90226C2BEB72}"/>
              </a:ext>
            </a:extLst>
          </p:cNvPr>
          <p:cNvSpPr>
            <a:spLocks noGrp="1"/>
          </p:cNvSpPr>
          <p:nvPr>
            <p:ph type="sldNum" sz="quarter" idx="10"/>
          </p:nvPr>
        </p:nvSpPr>
        <p:spPr/>
        <p:txBody>
          <a:bodyPr/>
          <a:lstStyle>
            <a:lvl1pPr>
              <a:defRPr/>
            </a:lvl1pPr>
          </a:lstStyle>
          <a:p>
            <a:fld id="{E0A9A0B5-ABFB-4E2D-BDC1-E7F3C8C61355}" type="slidenum">
              <a:rPr lang="en-US" altLang="en-US"/>
              <a:pPr/>
              <a:t>‹#›</a:t>
            </a:fld>
            <a:endParaRPr lang="en-US" altLang="en-US"/>
          </a:p>
        </p:txBody>
      </p:sp>
    </p:spTree>
    <p:extLst>
      <p:ext uri="{BB962C8B-B14F-4D97-AF65-F5344CB8AC3E}">
        <p14:creationId xmlns:p14="http://schemas.microsoft.com/office/powerpoint/2010/main" val="25297040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1_1 ihcda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12461" y="4093377"/>
            <a:ext cx="10414508" cy="1362075"/>
          </a:xfrm>
        </p:spPr>
        <p:txBody>
          <a:bodyPr anchor="t">
            <a:normAutofit/>
          </a:bodyPr>
          <a:lstStyle>
            <a:lvl1pPr algn="l">
              <a:defRPr sz="3000" b="1" cap="all"/>
            </a:lvl1pPr>
          </a:lstStyle>
          <a:p>
            <a:r>
              <a:rPr lang="en-US" dirty="0"/>
              <a:t>Click to edit Master title style</a:t>
            </a:r>
          </a:p>
        </p:txBody>
      </p:sp>
      <p:sp>
        <p:nvSpPr>
          <p:cNvPr id="3" name="Text Placeholder 2"/>
          <p:cNvSpPr>
            <a:spLocks noGrp="1"/>
          </p:cNvSpPr>
          <p:nvPr>
            <p:ph type="body" idx="1"/>
          </p:nvPr>
        </p:nvSpPr>
        <p:spPr>
          <a:xfrm>
            <a:off x="401608" y="2593190"/>
            <a:ext cx="10425361" cy="1500187"/>
          </a:xfrm>
        </p:spPr>
        <p:txBody>
          <a:bodyPr anchor="b">
            <a:normAutofit/>
          </a:bodyPr>
          <a:lstStyle>
            <a:lvl1pPr marL="0" indent="0">
              <a:buNone/>
              <a:defRPr sz="1800">
                <a:solidFill>
                  <a:srgbClr val="00335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Slide Number Placeholder 5">
            <a:extLst>
              <a:ext uri="{FF2B5EF4-FFF2-40B4-BE49-F238E27FC236}">
                <a16:creationId xmlns:a16="http://schemas.microsoft.com/office/drawing/2014/main" id="{013541E5-63B6-84C1-C88B-7F82F8132469}"/>
              </a:ext>
            </a:extLst>
          </p:cNvPr>
          <p:cNvSpPr>
            <a:spLocks noGrp="1"/>
          </p:cNvSpPr>
          <p:nvPr>
            <p:ph type="sldNum" sz="quarter" idx="10"/>
          </p:nvPr>
        </p:nvSpPr>
        <p:spPr/>
        <p:txBody>
          <a:bodyPr/>
          <a:lstStyle>
            <a:lvl1pPr>
              <a:defRPr/>
            </a:lvl1pPr>
          </a:lstStyle>
          <a:p>
            <a:fld id="{CDD02025-9B12-4316-BE76-A387A99F6715}" type="slidenum">
              <a:rPr lang="en-US" altLang="en-US"/>
              <a:pPr/>
              <a:t>‹#›</a:t>
            </a:fld>
            <a:endParaRPr lang="en-US" altLang="en-US"/>
          </a:p>
        </p:txBody>
      </p:sp>
    </p:spTree>
    <p:extLst>
      <p:ext uri="{BB962C8B-B14F-4D97-AF65-F5344CB8AC3E}">
        <p14:creationId xmlns:p14="http://schemas.microsoft.com/office/powerpoint/2010/main" val="42692997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1_1 ihcda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34170" y="274638"/>
            <a:ext cx="11165164" cy="1143000"/>
          </a:xfrm>
        </p:spPr>
        <p:txBody>
          <a:bodyPr/>
          <a:lstStyle>
            <a:lvl1pPr>
              <a:defRPr cap="all"/>
            </a:lvl1pPr>
          </a:lstStyle>
          <a:p>
            <a:r>
              <a:rPr lang="en-US" dirty="0"/>
              <a:t>Click to edit Master title style</a:t>
            </a:r>
          </a:p>
        </p:txBody>
      </p:sp>
      <p:sp>
        <p:nvSpPr>
          <p:cNvPr id="3" name="Content Placeholder 2"/>
          <p:cNvSpPr>
            <a:spLocks noGrp="1"/>
          </p:cNvSpPr>
          <p:nvPr>
            <p:ph sz="half" idx="1"/>
          </p:nvPr>
        </p:nvSpPr>
        <p:spPr>
          <a:xfrm>
            <a:off x="434169" y="1600201"/>
            <a:ext cx="5409275" cy="4525963"/>
          </a:xfrm>
        </p:spPr>
        <p:txBody>
          <a:bodyPr/>
          <a:lstStyle>
            <a:lvl1pPr>
              <a:buNone/>
              <a:defRPr sz="1800"/>
            </a:lvl1pPr>
            <a:lvl2pPr>
              <a:buClr>
                <a:srgbClr val="003359"/>
              </a:buClr>
              <a:buFont typeface="Arial" pitchFamily="34" charset="0"/>
              <a:buChar char="•"/>
              <a:defRPr sz="1600"/>
            </a:lvl2pPr>
            <a:lvl3pPr>
              <a:buClr>
                <a:srgbClr val="003359"/>
              </a:buClr>
              <a:buFont typeface="Frutiger LT Std 45 Light" pitchFamily="34" charset="0"/>
              <a:buChar char="‐"/>
              <a:defRPr sz="1400"/>
            </a:lvl3pPr>
            <a:lvl4pPr>
              <a:buClr>
                <a:srgbClr val="003359"/>
              </a:buClr>
              <a:buFont typeface="Arial" pitchFamily="34" charset="0"/>
              <a:buChar char="•"/>
              <a:defRPr sz="1200"/>
            </a:lvl4pPr>
            <a:lvl5pPr>
              <a:buClr>
                <a:srgbClr val="003359"/>
              </a:buClr>
              <a:buFont typeface="Frutiger LT Std 45 Light" pitchFamily="34" charset="0"/>
              <a:buChar char="‐"/>
              <a:defRPr sz="1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normAutofit/>
          </a:bodyPr>
          <a:lstStyle>
            <a:lvl1pPr>
              <a:buNone/>
              <a:defRPr sz="1800">
                <a:solidFill>
                  <a:srgbClr val="003359"/>
                </a:solidFill>
              </a:defRPr>
            </a:lvl1pPr>
            <a:lvl2pPr>
              <a:buClr>
                <a:srgbClr val="003359"/>
              </a:buClr>
              <a:buFont typeface="Arial" pitchFamily="34" charset="0"/>
              <a:buChar char="•"/>
              <a:defRPr sz="1600">
                <a:solidFill>
                  <a:srgbClr val="003359"/>
                </a:solidFill>
              </a:defRPr>
            </a:lvl2pPr>
            <a:lvl3pPr>
              <a:buClr>
                <a:srgbClr val="003359"/>
              </a:buClr>
              <a:buFont typeface="Frutiger LT Std 45 Light" pitchFamily="34" charset="0"/>
              <a:buChar char="‐"/>
              <a:defRPr sz="1400">
                <a:solidFill>
                  <a:srgbClr val="003359"/>
                </a:solidFill>
              </a:defRPr>
            </a:lvl3pPr>
            <a:lvl4pPr>
              <a:buClr>
                <a:srgbClr val="003359"/>
              </a:buClr>
              <a:buFont typeface="Arial" pitchFamily="34" charset="0"/>
              <a:buChar char="•"/>
              <a:defRPr sz="1200">
                <a:solidFill>
                  <a:srgbClr val="003359"/>
                </a:solidFill>
              </a:defRPr>
            </a:lvl4pPr>
            <a:lvl5pPr>
              <a:buClr>
                <a:srgbClr val="003359"/>
              </a:buClr>
              <a:buFont typeface="Frutiger LT Std 45 Light" pitchFamily="34" charset="0"/>
              <a:buChar char="‐"/>
              <a:defRPr sz="1000">
                <a:solidFill>
                  <a:srgbClr val="003359"/>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a:extLst>
              <a:ext uri="{FF2B5EF4-FFF2-40B4-BE49-F238E27FC236}">
                <a16:creationId xmlns:a16="http://schemas.microsoft.com/office/drawing/2014/main" id="{5575B24D-627A-3E6E-A441-975323A29505}"/>
              </a:ext>
            </a:extLst>
          </p:cNvPr>
          <p:cNvSpPr>
            <a:spLocks noGrp="1"/>
          </p:cNvSpPr>
          <p:nvPr>
            <p:ph type="sldNum" sz="quarter" idx="10"/>
          </p:nvPr>
        </p:nvSpPr>
        <p:spPr/>
        <p:txBody>
          <a:bodyPr/>
          <a:lstStyle>
            <a:lvl1pPr>
              <a:defRPr/>
            </a:lvl1pPr>
          </a:lstStyle>
          <a:p>
            <a:fld id="{8A066290-ECC5-4F24-95C0-D3193A330969}" type="slidenum">
              <a:rPr lang="en-US" altLang="en-US"/>
              <a:pPr/>
              <a:t>‹#›</a:t>
            </a:fld>
            <a:endParaRPr lang="en-US" altLang="en-US"/>
          </a:p>
        </p:txBody>
      </p:sp>
    </p:spTree>
    <p:extLst>
      <p:ext uri="{BB962C8B-B14F-4D97-AF65-F5344CB8AC3E}">
        <p14:creationId xmlns:p14="http://schemas.microsoft.com/office/powerpoint/2010/main" val="36760679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1_1 ihcda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a:lvl1pPr>
          </a:lstStyle>
          <a:p>
            <a:r>
              <a:rPr lang="en-US" dirty="0"/>
              <a:t>Click to edit Master title style</a:t>
            </a:r>
          </a:p>
        </p:txBody>
      </p:sp>
      <p:sp>
        <p:nvSpPr>
          <p:cNvPr id="3" name="Slide Number Placeholder 5">
            <a:extLst>
              <a:ext uri="{FF2B5EF4-FFF2-40B4-BE49-F238E27FC236}">
                <a16:creationId xmlns:a16="http://schemas.microsoft.com/office/drawing/2014/main" id="{88BC533C-EB2D-D543-805E-9E9CC40A6F75}"/>
              </a:ext>
            </a:extLst>
          </p:cNvPr>
          <p:cNvSpPr>
            <a:spLocks noGrp="1"/>
          </p:cNvSpPr>
          <p:nvPr>
            <p:ph type="sldNum" sz="quarter" idx="10"/>
          </p:nvPr>
        </p:nvSpPr>
        <p:spPr/>
        <p:txBody>
          <a:bodyPr/>
          <a:lstStyle>
            <a:lvl1pPr>
              <a:defRPr/>
            </a:lvl1pPr>
          </a:lstStyle>
          <a:p>
            <a:fld id="{73F3C984-D094-4AC3-9E9C-7FA1A3F58FE1}" type="slidenum">
              <a:rPr lang="en-US" altLang="en-US"/>
              <a:pPr/>
              <a:t>‹#›</a:t>
            </a:fld>
            <a:endParaRPr lang="en-US" altLang="en-US"/>
          </a:p>
        </p:txBody>
      </p:sp>
    </p:spTree>
    <p:extLst>
      <p:ext uri="{BB962C8B-B14F-4D97-AF65-F5344CB8AC3E}">
        <p14:creationId xmlns:p14="http://schemas.microsoft.com/office/powerpoint/2010/main" val="15471680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1_1 ihcda 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18C44032-D953-7DDF-8F4C-68A10B46607B}"/>
              </a:ext>
            </a:extLst>
          </p:cNvPr>
          <p:cNvSpPr>
            <a:spLocks noGrp="1"/>
          </p:cNvSpPr>
          <p:nvPr>
            <p:ph type="sldNum" sz="quarter" idx="10"/>
          </p:nvPr>
        </p:nvSpPr>
        <p:spPr/>
        <p:txBody>
          <a:bodyPr/>
          <a:lstStyle>
            <a:lvl1pPr>
              <a:defRPr/>
            </a:lvl1pPr>
          </a:lstStyle>
          <a:p>
            <a:fld id="{89A6FC81-A6D0-4E15-B091-1A2AB8BBEB18}" type="slidenum">
              <a:rPr lang="en-US" altLang="en-US"/>
              <a:pPr/>
              <a:t>‹#›</a:t>
            </a:fld>
            <a:endParaRPr lang="en-US" altLang="en-US"/>
          </a:p>
        </p:txBody>
      </p:sp>
    </p:spTree>
    <p:extLst>
      <p:ext uri="{BB962C8B-B14F-4D97-AF65-F5344CB8AC3E}">
        <p14:creationId xmlns:p14="http://schemas.microsoft.com/office/powerpoint/2010/main" val="39212428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1_1 ihcda 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4169" y="273050"/>
            <a:ext cx="4186516" cy="1162050"/>
          </a:xfrm>
        </p:spPr>
        <p:txBody>
          <a:bodyPr anchor="b">
            <a:noAutofit/>
          </a:bodyPr>
          <a:lstStyle>
            <a:lvl1pPr algn="l">
              <a:defRPr sz="2000" b="1" cap="all"/>
            </a:lvl1pPr>
          </a:lstStyle>
          <a:p>
            <a:r>
              <a:rPr lang="en-US" dirty="0"/>
              <a:t>Click to edit Master title style</a:t>
            </a:r>
          </a:p>
        </p:txBody>
      </p:sp>
      <p:sp>
        <p:nvSpPr>
          <p:cNvPr id="3" name="Content Placeholder 2"/>
          <p:cNvSpPr>
            <a:spLocks noGrp="1"/>
          </p:cNvSpPr>
          <p:nvPr>
            <p:ph idx="1"/>
          </p:nvPr>
        </p:nvSpPr>
        <p:spPr>
          <a:xfrm>
            <a:off x="4766733" y="273051"/>
            <a:ext cx="6815667" cy="5853113"/>
          </a:xfrm>
        </p:spPr>
        <p:txBody>
          <a:bodyPr>
            <a:normAutofit/>
          </a:bodyPr>
          <a:lstStyle>
            <a:lvl1pPr>
              <a:buClr>
                <a:srgbClr val="003359"/>
              </a:buClr>
              <a:buFont typeface="Arial" pitchFamily="34" charset="0"/>
              <a:buChar char="•"/>
              <a:defRPr sz="1600"/>
            </a:lvl1pPr>
            <a:lvl2pPr>
              <a:buClr>
                <a:srgbClr val="003359"/>
              </a:buClr>
              <a:buFont typeface="Frutiger LT Std 45 Light" pitchFamily="34" charset="0"/>
              <a:buChar char="‐"/>
              <a:defRPr sz="1400"/>
            </a:lvl2pPr>
            <a:lvl3pPr>
              <a:buClr>
                <a:srgbClr val="003359"/>
              </a:buClr>
              <a:buFont typeface="Arial" pitchFamily="34" charset="0"/>
              <a:buChar char="•"/>
              <a:defRPr sz="1200"/>
            </a:lvl3pPr>
            <a:lvl4pPr>
              <a:buClr>
                <a:srgbClr val="003359"/>
              </a:buClr>
              <a:buFont typeface="Frutiger LT Std 45 Light" pitchFamily="34" charset="0"/>
              <a:buChar char="‐"/>
              <a:defRPr sz="1000"/>
            </a:lvl4pPr>
            <a:lvl5pPr>
              <a:buClr>
                <a:srgbClr val="003359"/>
              </a:buClr>
              <a:buFont typeface="Arial" pitchFamily="34" charset="0"/>
              <a:buChar char="•"/>
              <a:defRPr sz="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34169" y="1435101"/>
            <a:ext cx="4186516"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a:extLst>
              <a:ext uri="{FF2B5EF4-FFF2-40B4-BE49-F238E27FC236}">
                <a16:creationId xmlns:a16="http://schemas.microsoft.com/office/drawing/2014/main" id="{B0CF64AC-13D1-70A9-DAF6-AAACC8D0AA9A}"/>
              </a:ext>
            </a:extLst>
          </p:cNvPr>
          <p:cNvSpPr>
            <a:spLocks noGrp="1"/>
          </p:cNvSpPr>
          <p:nvPr>
            <p:ph type="sldNum" sz="quarter" idx="10"/>
          </p:nvPr>
        </p:nvSpPr>
        <p:spPr/>
        <p:txBody>
          <a:bodyPr/>
          <a:lstStyle>
            <a:lvl1pPr>
              <a:defRPr/>
            </a:lvl1pPr>
          </a:lstStyle>
          <a:p>
            <a:fld id="{B0F2E086-5FEB-4A66-9BEE-EE3450755A24}" type="slidenum">
              <a:rPr lang="en-US" altLang="en-US"/>
              <a:pPr/>
              <a:t>‹#›</a:t>
            </a:fld>
            <a:endParaRPr lang="en-US" altLang="en-US"/>
          </a:p>
        </p:txBody>
      </p:sp>
    </p:spTree>
    <p:extLst>
      <p:ext uri="{BB962C8B-B14F-4D97-AF65-F5344CB8AC3E}">
        <p14:creationId xmlns:p14="http://schemas.microsoft.com/office/powerpoint/2010/main" val="4005113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9C32C-CEF2-4711-B327-520EDF6991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5F0ACC-DFBD-4112-A43E-A28D70D8C1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002638-79DA-4F81-B187-0694B97F525D}"/>
              </a:ext>
            </a:extLst>
          </p:cNvPr>
          <p:cNvSpPr>
            <a:spLocks noGrp="1"/>
          </p:cNvSpPr>
          <p:nvPr>
            <p:ph type="dt" sz="half" idx="10"/>
          </p:nvPr>
        </p:nvSpPr>
        <p:spPr/>
        <p:txBody>
          <a:bodyPr/>
          <a:lstStyle/>
          <a:p>
            <a:fld id="{7313F29C-3CFB-478F-ABAF-C8924C90B477}" type="datetimeFigureOut">
              <a:rPr lang="en-US" smtClean="0"/>
              <a:t>11/14/2022</a:t>
            </a:fld>
            <a:endParaRPr lang="en-US"/>
          </a:p>
        </p:txBody>
      </p:sp>
      <p:sp>
        <p:nvSpPr>
          <p:cNvPr id="5" name="Footer Placeholder 4">
            <a:extLst>
              <a:ext uri="{FF2B5EF4-FFF2-40B4-BE49-F238E27FC236}">
                <a16:creationId xmlns:a16="http://schemas.microsoft.com/office/drawing/2014/main" id="{5EE5498B-B7C2-427F-9A43-024D4AFD53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61DE27-5EF8-4DF0-BBCD-05505736582F}"/>
              </a:ext>
            </a:extLst>
          </p:cNvPr>
          <p:cNvSpPr>
            <a:spLocks noGrp="1"/>
          </p:cNvSpPr>
          <p:nvPr>
            <p:ph type="sldNum" sz="quarter" idx="12"/>
          </p:nvPr>
        </p:nvSpPr>
        <p:spPr/>
        <p:txBody>
          <a:bodyPr/>
          <a:lstStyle/>
          <a:p>
            <a:fld id="{4D0C7190-6553-4ECC-AE9A-989ED7934E58}" type="slidenum">
              <a:rPr lang="en-US" smtClean="0"/>
              <a:t>‹#›</a:t>
            </a:fld>
            <a:endParaRPr lang="en-US"/>
          </a:p>
        </p:txBody>
      </p:sp>
    </p:spTree>
    <p:extLst>
      <p:ext uri="{BB962C8B-B14F-4D97-AF65-F5344CB8AC3E}">
        <p14:creationId xmlns:p14="http://schemas.microsoft.com/office/powerpoint/2010/main" val="33865905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1 ihcda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normAutofit/>
          </a:bodyPr>
          <a:lstStyle>
            <a:lvl1pPr algn="l">
              <a:defRPr sz="3000" b="1" cap="all"/>
            </a:lvl1pPr>
          </a:lstStyle>
          <a:p>
            <a:r>
              <a:rPr lang="en-US" dirty="0"/>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Slide Number Placeholder 5">
            <a:extLst>
              <a:ext uri="{FF2B5EF4-FFF2-40B4-BE49-F238E27FC236}">
                <a16:creationId xmlns:a16="http://schemas.microsoft.com/office/drawing/2014/main" id="{CD471ADE-772E-C4FA-B3C1-703D324243C2}"/>
              </a:ext>
            </a:extLst>
          </p:cNvPr>
          <p:cNvSpPr>
            <a:spLocks noGrp="1"/>
          </p:cNvSpPr>
          <p:nvPr>
            <p:ph type="sldNum" sz="quarter" idx="10"/>
          </p:nvPr>
        </p:nvSpPr>
        <p:spPr/>
        <p:txBody>
          <a:bodyPr/>
          <a:lstStyle>
            <a:lvl1pPr>
              <a:defRPr/>
            </a:lvl1pPr>
          </a:lstStyle>
          <a:p>
            <a:fld id="{88FA92EC-7746-4393-B4EE-02E7AF8DFF76}" type="slidenum">
              <a:rPr lang="en-US" altLang="en-US"/>
              <a:pPr/>
              <a:t>‹#›</a:t>
            </a:fld>
            <a:endParaRPr lang="en-US" altLang="en-US"/>
          </a:p>
        </p:txBody>
      </p:sp>
    </p:spTree>
    <p:extLst>
      <p:ext uri="{BB962C8B-B14F-4D97-AF65-F5344CB8AC3E}">
        <p14:creationId xmlns:p14="http://schemas.microsoft.com/office/powerpoint/2010/main" val="32481247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7ECFF-220C-7ECC-96EB-4081B87745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F25CB18-91B9-01CA-2FB1-C46884992F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9F0D4A-47CD-923A-F530-F4D578460881}"/>
              </a:ext>
            </a:extLst>
          </p:cNvPr>
          <p:cNvSpPr>
            <a:spLocks noGrp="1"/>
          </p:cNvSpPr>
          <p:nvPr>
            <p:ph type="dt" sz="half" idx="10"/>
          </p:nvPr>
        </p:nvSpPr>
        <p:spPr/>
        <p:txBody>
          <a:bodyPr/>
          <a:lstStyle/>
          <a:p>
            <a:fld id="{732DD6F8-FA86-4DB4-AF4A-9EA23DB1DC54}" type="datetimeFigureOut">
              <a:rPr lang="en-US" smtClean="0"/>
              <a:t>11/14/2022</a:t>
            </a:fld>
            <a:endParaRPr lang="en-US"/>
          </a:p>
        </p:txBody>
      </p:sp>
      <p:sp>
        <p:nvSpPr>
          <p:cNvPr id="5" name="Footer Placeholder 4">
            <a:extLst>
              <a:ext uri="{FF2B5EF4-FFF2-40B4-BE49-F238E27FC236}">
                <a16:creationId xmlns:a16="http://schemas.microsoft.com/office/drawing/2014/main" id="{0585322F-BA67-00BD-7083-29AE7CCE03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1DD4AA-40B8-DC45-4788-237F7DF6EFBB}"/>
              </a:ext>
            </a:extLst>
          </p:cNvPr>
          <p:cNvSpPr>
            <a:spLocks noGrp="1"/>
          </p:cNvSpPr>
          <p:nvPr>
            <p:ph type="sldNum" sz="quarter" idx="12"/>
          </p:nvPr>
        </p:nvSpPr>
        <p:spPr/>
        <p:txBody>
          <a:bodyPr/>
          <a:lstStyle/>
          <a:p>
            <a:fld id="{C73B4A38-6705-4F30-AEAD-26FDA606D767}" type="slidenum">
              <a:rPr lang="en-US" smtClean="0"/>
              <a:t>‹#›</a:t>
            </a:fld>
            <a:endParaRPr lang="en-US"/>
          </a:p>
        </p:txBody>
      </p:sp>
    </p:spTree>
    <p:extLst>
      <p:ext uri="{BB962C8B-B14F-4D97-AF65-F5344CB8AC3E}">
        <p14:creationId xmlns:p14="http://schemas.microsoft.com/office/powerpoint/2010/main" val="3518921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 ihcda title slide ">
    <p:spTree>
      <p:nvGrpSpPr>
        <p:cNvPr id="1" name=""/>
        <p:cNvGrpSpPr/>
        <p:nvPr/>
      </p:nvGrpSpPr>
      <p:grpSpPr>
        <a:xfrm>
          <a:off x="0" y="0"/>
          <a:ext cx="0" cy="0"/>
          <a:chOff x="0" y="0"/>
          <a:chExt cx="0" cy="0"/>
        </a:xfrm>
      </p:grpSpPr>
      <p:sp>
        <p:nvSpPr>
          <p:cNvPr id="2" name="Title 1"/>
          <p:cNvSpPr>
            <a:spLocks noGrp="1"/>
          </p:cNvSpPr>
          <p:nvPr>
            <p:ph type="ctrTitle"/>
          </p:nvPr>
        </p:nvSpPr>
        <p:spPr>
          <a:xfrm>
            <a:off x="447031" y="1280968"/>
            <a:ext cx="10363200" cy="1139841"/>
          </a:xfrm>
        </p:spPr>
        <p:txBody>
          <a:bodyPr/>
          <a:lstStyle>
            <a:lvl1pPr>
              <a:defRPr cap="all">
                <a:solidFill>
                  <a:srgbClr val="A2AD00"/>
                </a:solidFill>
              </a:defRPr>
            </a:lvl1pPr>
          </a:lstStyle>
          <a:p>
            <a:r>
              <a:rPr lang="en-US" dirty="0"/>
              <a:t>Click to edit Master title style</a:t>
            </a:r>
          </a:p>
        </p:txBody>
      </p:sp>
      <p:sp>
        <p:nvSpPr>
          <p:cNvPr id="3" name="Slide Number Placeholder 5">
            <a:extLst>
              <a:ext uri="{FF2B5EF4-FFF2-40B4-BE49-F238E27FC236}">
                <a16:creationId xmlns:a16="http://schemas.microsoft.com/office/drawing/2014/main" id="{683905C5-687B-0C61-9DA9-EFFBDE9E7BB6}"/>
              </a:ext>
            </a:extLst>
          </p:cNvPr>
          <p:cNvSpPr>
            <a:spLocks noGrp="1"/>
          </p:cNvSpPr>
          <p:nvPr>
            <p:ph type="sldNum" sz="quarter" idx="10"/>
          </p:nvPr>
        </p:nvSpPr>
        <p:spPr>
          <a:xfrm>
            <a:off x="433917" y="6146801"/>
            <a:ext cx="2844800" cy="365125"/>
          </a:xfrm>
        </p:spPr>
        <p:txBody>
          <a:bodyPr/>
          <a:lstStyle>
            <a:lvl1pPr>
              <a:defRPr/>
            </a:lvl1pPr>
          </a:lstStyle>
          <a:p>
            <a:fld id="{9B446827-60A6-4D79-8034-8C78D03540F2}" type="slidenum">
              <a:rPr lang="en-US" altLang="en-US"/>
              <a:pPr/>
              <a:t>‹#›</a:t>
            </a:fld>
            <a:endParaRPr lang="en-US" altLang="en-US"/>
          </a:p>
        </p:txBody>
      </p:sp>
    </p:spTree>
    <p:extLst>
      <p:ext uri="{BB962C8B-B14F-4D97-AF65-F5344CB8AC3E}">
        <p14:creationId xmlns:p14="http://schemas.microsoft.com/office/powerpoint/2010/main" val="13142665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2 ihcda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cap="all">
                <a:latin typeface="Arial Bold"/>
                <a:cs typeface="Arial Bold"/>
              </a:defRPr>
            </a:lvl1pPr>
          </a:lstStyle>
          <a:p>
            <a:r>
              <a:rPr lang="en-US" dirty="0"/>
              <a:t>Click to edit Master title style</a:t>
            </a:r>
          </a:p>
        </p:txBody>
      </p:sp>
      <p:sp>
        <p:nvSpPr>
          <p:cNvPr id="3" name="Content Placeholder 2"/>
          <p:cNvSpPr>
            <a:spLocks noGrp="1"/>
          </p:cNvSpPr>
          <p:nvPr>
            <p:ph idx="1"/>
          </p:nvPr>
        </p:nvSpPr>
        <p:spPr>
          <a:xfrm>
            <a:off x="447032" y="1426021"/>
            <a:ext cx="11152785" cy="4525963"/>
          </a:xfrm>
        </p:spPr>
        <p:txBody>
          <a:bodyPr/>
          <a:lstStyle>
            <a:lvl1pPr marL="0" indent="0">
              <a:buNone/>
              <a:defRPr sz="1800" b="0" i="0">
                <a:latin typeface="Arial"/>
                <a:cs typeface="Arial"/>
              </a:defRPr>
            </a:lvl1pPr>
            <a:lvl2pPr marL="687388" indent="-225425">
              <a:buClr>
                <a:srgbClr val="003359"/>
              </a:buClr>
              <a:buFont typeface="Arial" pitchFamily="34" charset="0"/>
              <a:buChar char="•"/>
              <a:defRPr sz="1600" b="0" i="0">
                <a:latin typeface="Arial"/>
                <a:cs typeface="Arial"/>
              </a:defRPr>
            </a:lvl2pPr>
            <a:lvl3pPr marL="1141413" indent="-227013">
              <a:buClr>
                <a:srgbClr val="003359"/>
              </a:buClr>
              <a:buFont typeface="Frutiger LT Std 45 Light" pitchFamily="34" charset="0"/>
              <a:buChar char="‐"/>
              <a:defRPr sz="1400" b="0" i="0">
                <a:latin typeface="Arial"/>
                <a:cs typeface="Arial"/>
              </a:defRPr>
            </a:lvl3pPr>
            <a:lvl4pPr marL="1601788" indent="-225425">
              <a:buClr>
                <a:srgbClr val="003359"/>
              </a:buClr>
              <a:buFont typeface="Arial" pitchFamily="34" charset="0"/>
              <a:buChar char="•"/>
              <a:defRPr sz="1200" b="0" i="0">
                <a:latin typeface="Arial"/>
                <a:cs typeface="Arial"/>
              </a:defRPr>
            </a:lvl4pPr>
            <a:lvl5pPr marL="2055813" indent="-227013">
              <a:buClr>
                <a:srgbClr val="003359"/>
              </a:buClr>
              <a:buFont typeface="Frutiger LT Std 45 Light" pitchFamily="34" charset="0"/>
              <a:buChar char="‐"/>
              <a:defRPr sz="1000" b="0" i="0">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a:extLst>
              <a:ext uri="{FF2B5EF4-FFF2-40B4-BE49-F238E27FC236}">
                <a16:creationId xmlns:a16="http://schemas.microsoft.com/office/drawing/2014/main" id="{1C8CF498-DD56-536B-805D-6A559E9F3274}"/>
              </a:ext>
            </a:extLst>
          </p:cNvPr>
          <p:cNvSpPr>
            <a:spLocks noGrp="1"/>
          </p:cNvSpPr>
          <p:nvPr>
            <p:ph type="sldNum" sz="quarter" idx="10"/>
          </p:nvPr>
        </p:nvSpPr>
        <p:spPr>
          <a:xfrm>
            <a:off x="433917" y="6146801"/>
            <a:ext cx="2844800" cy="365125"/>
          </a:xfrm>
        </p:spPr>
        <p:txBody>
          <a:bodyPr/>
          <a:lstStyle>
            <a:lvl1pPr>
              <a:defRPr/>
            </a:lvl1pPr>
          </a:lstStyle>
          <a:p>
            <a:fld id="{F5E522D9-7237-4753-9B31-70493EE747B6}" type="slidenum">
              <a:rPr lang="en-US" altLang="en-US"/>
              <a:pPr/>
              <a:t>‹#›</a:t>
            </a:fld>
            <a:endParaRPr lang="en-US" altLang="en-US"/>
          </a:p>
        </p:txBody>
      </p:sp>
    </p:spTree>
    <p:extLst>
      <p:ext uri="{BB962C8B-B14F-4D97-AF65-F5344CB8AC3E}">
        <p14:creationId xmlns:p14="http://schemas.microsoft.com/office/powerpoint/2010/main" val="291943747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2 ihcda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12461" y="4093377"/>
            <a:ext cx="10414508" cy="1362075"/>
          </a:xfrm>
        </p:spPr>
        <p:txBody>
          <a:bodyPr anchor="t">
            <a:normAutofit/>
          </a:bodyPr>
          <a:lstStyle>
            <a:lvl1pPr algn="l">
              <a:defRPr sz="3000" b="1" cap="all"/>
            </a:lvl1pPr>
          </a:lstStyle>
          <a:p>
            <a:r>
              <a:rPr lang="en-US" dirty="0"/>
              <a:t>Click to edit Master title style</a:t>
            </a:r>
          </a:p>
        </p:txBody>
      </p:sp>
      <p:sp>
        <p:nvSpPr>
          <p:cNvPr id="3" name="Text Placeholder 2"/>
          <p:cNvSpPr>
            <a:spLocks noGrp="1"/>
          </p:cNvSpPr>
          <p:nvPr>
            <p:ph type="body" idx="1"/>
          </p:nvPr>
        </p:nvSpPr>
        <p:spPr>
          <a:xfrm>
            <a:off x="401608" y="2593190"/>
            <a:ext cx="10425361" cy="1500187"/>
          </a:xfrm>
        </p:spPr>
        <p:txBody>
          <a:bodyPr anchor="b">
            <a:normAutofit/>
          </a:bodyPr>
          <a:lstStyle>
            <a:lvl1pPr marL="0" indent="0">
              <a:buNone/>
              <a:defRPr sz="1800">
                <a:solidFill>
                  <a:srgbClr val="00335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Slide Number Placeholder 5">
            <a:extLst>
              <a:ext uri="{FF2B5EF4-FFF2-40B4-BE49-F238E27FC236}">
                <a16:creationId xmlns:a16="http://schemas.microsoft.com/office/drawing/2014/main" id="{F61C9A9E-FE25-D1F2-0E0F-940E974A18C6}"/>
              </a:ext>
            </a:extLst>
          </p:cNvPr>
          <p:cNvSpPr>
            <a:spLocks noGrp="1"/>
          </p:cNvSpPr>
          <p:nvPr>
            <p:ph type="sldNum" sz="quarter" idx="10"/>
          </p:nvPr>
        </p:nvSpPr>
        <p:spPr>
          <a:xfrm>
            <a:off x="433917" y="6146801"/>
            <a:ext cx="2844800" cy="365125"/>
          </a:xfrm>
        </p:spPr>
        <p:txBody>
          <a:bodyPr/>
          <a:lstStyle>
            <a:lvl1pPr>
              <a:defRPr/>
            </a:lvl1pPr>
          </a:lstStyle>
          <a:p>
            <a:fld id="{CA3A994E-83F9-40EC-B01A-99B378F5C6F8}" type="slidenum">
              <a:rPr lang="en-US" altLang="en-US"/>
              <a:pPr/>
              <a:t>‹#›</a:t>
            </a:fld>
            <a:endParaRPr lang="en-US" altLang="en-US"/>
          </a:p>
        </p:txBody>
      </p:sp>
    </p:spTree>
    <p:extLst>
      <p:ext uri="{BB962C8B-B14F-4D97-AF65-F5344CB8AC3E}">
        <p14:creationId xmlns:p14="http://schemas.microsoft.com/office/powerpoint/2010/main" val="5500549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2 ihcda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34170" y="274638"/>
            <a:ext cx="11165164" cy="1143000"/>
          </a:xfrm>
        </p:spPr>
        <p:txBody>
          <a:bodyPr/>
          <a:lstStyle>
            <a:lvl1pPr>
              <a:defRPr cap="all"/>
            </a:lvl1pPr>
          </a:lstStyle>
          <a:p>
            <a:r>
              <a:rPr lang="en-US" dirty="0"/>
              <a:t>Click to edit Master title style</a:t>
            </a:r>
          </a:p>
        </p:txBody>
      </p:sp>
      <p:sp>
        <p:nvSpPr>
          <p:cNvPr id="3" name="Content Placeholder 2"/>
          <p:cNvSpPr>
            <a:spLocks noGrp="1"/>
          </p:cNvSpPr>
          <p:nvPr>
            <p:ph sz="half" idx="1"/>
          </p:nvPr>
        </p:nvSpPr>
        <p:spPr>
          <a:xfrm>
            <a:off x="434169" y="1600201"/>
            <a:ext cx="5409275" cy="4525963"/>
          </a:xfrm>
        </p:spPr>
        <p:txBody>
          <a:bodyPr/>
          <a:lstStyle>
            <a:lvl1pPr>
              <a:buNone/>
              <a:defRPr sz="1800"/>
            </a:lvl1pPr>
            <a:lvl2pPr>
              <a:buClr>
                <a:srgbClr val="003359"/>
              </a:buClr>
              <a:buFont typeface="Arial" pitchFamily="34" charset="0"/>
              <a:buChar char="•"/>
              <a:defRPr sz="1600"/>
            </a:lvl2pPr>
            <a:lvl3pPr>
              <a:buClr>
                <a:srgbClr val="003359"/>
              </a:buClr>
              <a:buFont typeface="Frutiger LT Std 45 Light" pitchFamily="34" charset="0"/>
              <a:buChar char="‐"/>
              <a:defRPr sz="1400"/>
            </a:lvl3pPr>
            <a:lvl4pPr>
              <a:buClr>
                <a:srgbClr val="003359"/>
              </a:buClr>
              <a:buFont typeface="Arial" pitchFamily="34" charset="0"/>
              <a:buChar char="•"/>
              <a:defRPr sz="1200"/>
            </a:lvl4pPr>
            <a:lvl5pPr>
              <a:buClr>
                <a:srgbClr val="003359"/>
              </a:buClr>
              <a:buFont typeface="Frutiger LT Std 45 Light" pitchFamily="34" charset="0"/>
              <a:buChar char="‐"/>
              <a:defRPr sz="1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normAutofit/>
          </a:bodyPr>
          <a:lstStyle>
            <a:lvl1pPr>
              <a:buNone/>
              <a:defRPr sz="1800">
                <a:solidFill>
                  <a:srgbClr val="003359"/>
                </a:solidFill>
              </a:defRPr>
            </a:lvl1pPr>
            <a:lvl2pPr>
              <a:buClr>
                <a:srgbClr val="003359"/>
              </a:buClr>
              <a:buFont typeface="Arial" pitchFamily="34" charset="0"/>
              <a:buChar char="•"/>
              <a:defRPr sz="1600">
                <a:solidFill>
                  <a:srgbClr val="003359"/>
                </a:solidFill>
              </a:defRPr>
            </a:lvl2pPr>
            <a:lvl3pPr>
              <a:buClr>
                <a:srgbClr val="003359"/>
              </a:buClr>
              <a:buFont typeface="Frutiger LT Std 45 Light" pitchFamily="34" charset="0"/>
              <a:buChar char="‐"/>
              <a:defRPr sz="1400">
                <a:solidFill>
                  <a:srgbClr val="003359"/>
                </a:solidFill>
              </a:defRPr>
            </a:lvl3pPr>
            <a:lvl4pPr>
              <a:buClr>
                <a:srgbClr val="003359"/>
              </a:buClr>
              <a:buFont typeface="Arial" pitchFamily="34" charset="0"/>
              <a:buChar char="•"/>
              <a:defRPr sz="1200">
                <a:solidFill>
                  <a:srgbClr val="003359"/>
                </a:solidFill>
              </a:defRPr>
            </a:lvl4pPr>
            <a:lvl5pPr>
              <a:buClr>
                <a:srgbClr val="003359"/>
              </a:buClr>
              <a:buFont typeface="Frutiger LT Std 45 Light" pitchFamily="34" charset="0"/>
              <a:buChar char="‐"/>
              <a:defRPr sz="1000">
                <a:solidFill>
                  <a:srgbClr val="003359"/>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a:extLst>
              <a:ext uri="{FF2B5EF4-FFF2-40B4-BE49-F238E27FC236}">
                <a16:creationId xmlns:a16="http://schemas.microsoft.com/office/drawing/2014/main" id="{313F128D-86CB-869F-3985-F7054CA8D34B}"/>
              </a:ext>
            </a:extLst>
          </p:cNvPr>
          <p:cNvSpPr>
            <a:spLocks noGrp="1"/>
          </p:cNvSpPr>
          <p:nvPr>
            <p:ph type="sldNum" sz="quarter" idx="10"/>
          </p:nvPr>
        </p:nvSpPr>
        <p:spPr>
          <a:xfrm>
            <a:off x="433917" y="6146801"/>
            <a:ext cx="2844800" cy="365125"/>
          </a:xfrm>
        </p:spPr>
        <p:txBody>
          <a:bodyPr/>
          <a:lstStyle>
            <a:lvl1pPr>
              <a:defRPr/>
            </a:lvl1pPr>
          </a:lstStyle>
          <a:p>
            <a:fld id="{592C53BB-0525-48D6-9B24-BD0954CE5145}" type="slidenum">
              <a:rPr lang="en-US" altLang="en-US"/>
              <a:pPr/>
              <a:t>‹#›</a:t>
            </a:fld>
            <a:endParaRPr lang="en-US" altLang="en-US"/>
          </a:p>
        </p:txBody>
      </p:sp>
    </p:spTree>
    <p:extLst>
      <p:ext uri="{BB962C8B-B14F-4D97-AF65-F5344CB8AC3E}">
        <p14:creationId xmlns:p14="http://schemas.microsoft.com/office/powerpoint/2010/main" val="174206144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2 ihcda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a:lvl1pPr>
          </a:lstStyle>
          <a:p>
            <a:r>
              <a:rPr lang="en-US" dirty="0"/>
              <a:t>Click to edit Master title style</a:t>
            </a:r>
          </a:p>
        </p:txBody>
      </p:sp>
      <p:sp>
        <p:nvSpPr>
          <p:cNvPr id="3" name="Slide Number Placeholder 5">
            <a:extLst>
              <a:ext uri="{FF2B5EF4-FFF2-40B4-BE49-F238E27FC236}">
                <a16:creationId xmlns:a16="http://schemas.microsoft.com/office/drawing/2014/main" id="{3089DAD1-C289-E2C3-642E-126101D8F8BE}"/>
              </a:ext>
            </a:extLst>
          </p:cNvPr>
          <p:cNvSpPr>
            <a:spLocks noGrp="1"/>
          </p:cNvSpPr>
          <p:nvPr>
            <p:ph type="sldNum" sz="quarter" idx="10"/>
          </p:nvPr>
        </p:nvSpPr>
        <p:spPr>
          <a:xfrm>
            <a:off x="433917" y="6146801"/>
            <a:ext cx="2844800" cy="365125"/>
          </a:xfrm>
        </p:spPr>
        <p:txBody>
          <a:bodyPr/>
          <a:lstStyle>
            <a:lvl1pPr>
              <a:defRPr/>
            </a:lvl1pPr>
          </a:lstStyle>
          <a:p>
            <a:fld id="{968FBB38-C60B-4299-B66B-F4B1C51525E3}" type="slidenum">
              <a:rPr lang="en-US" altLang="en-US"/>
              <a:pPr/>
              <a:t>‹#›</a:t>
            </a:fld>
            <a:endParaRPr lang="en-US" altLang="en-US"/>
          </a:p>
        </p:txBody>
      </p:sp>
    </p:spTree>
    <p:extLst>
      <p:ext uri="{BB962C8B-B14F-4D97-AF65-F5344CB8AC3E}">
        <p14:creationId xmlns:p14="http://schemas.microsoft.com/office/powerpoint/2010/main" val="326985752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2 ihcda 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72E3B7D6-FFE7-552D-45BF-D4C3E8AA3856}"/>
              </a:ext>
            </a:extLst>
          </p:cNvPr>
          <p:cNvSpPr>
            <a:spLocks noGrp="1"/>
          </p:cNvSpPr>
          <p:nvPr>
            <p:ph type="sldNum" sz="quarter" idx="10"/>
          </p:nvPr>
        </p:nvSpPr>
        <p:spPr>
          <a:xfrm>
            <a:off x="433917" y="6146801"/>
            <a:ext cx="2844800" cy="365125"/>
          </a:xfrm>
        </p:spPr>
        <p:txBody>
          <a:bodyPr/>
          <a:lstStyle>
            <a:lvl1pPr>
              <a:defRPr/>
            </a:lvl1pPr>
          </a:lstStyle>
          <a:p>
            <a:fld id="{CA6998B9-DC80-4160-9C30-B37316CF75BC}" type="slidenum">
              <a:rPr lang="en-US" altLang="en-US"/>
              <a:pPr/>
              <a:t>‹#›</a:t>
            </a:fld>
            <a:endParaRPr lang="en-US" altLang="en-US"/>
          </a:p>
        </p:txBody>
      </p:sp>
    </p:spTree>
    <p:extLst>
      <p:ext uri="{BB962C8B-B14F-4D97-AF65-F5344CB8AC3E}">
        <p14:creationId xmlns:p14="http://schemas.microsoft.com/office/powerpoint/2010/main" val="21461096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2 ihcda 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4169" y="273050"/>
            <a:ext cx="4186516" cy="1162050"/>
          </a:xfrm>
        </p:spPr>
        <p:txBody>
          <a:bodyPr anchor="b">
            <a:noAutofit/>
          </a:bodyPr>
          <a:lstStyle>
            <a:lvl1pPr algn="l">
              <a:defRPr sz="2000" b="1" cap="all"/>
            </a:lvl1pPr>
          </a:lstStyle>
          <a:p>
            <a:r>
              <a:rPr lang="en-US" dirty="0"/>
              <a:t>Click to edit Master title style</a:t>
            </a:r>
          </a:p>
        </p:txBody>
      </p:sp>
      <p:sp>
        <p:nvSpPr>
          <p:cNvPr id="3" name="Content Placeholder 2"/>
          <p:cNvSpPr>
            <a:spLocks noGrp="1"/>
          </p:cNvSpPr>
          <p:nvPr>
            <p:ph idx="1"/>
          </p:nvPr>
        </p:nvSpPr>
        <p:spPr>
          <a:xfrm>
            <a:off x="4766733" y="273051"/>
            <a:ext cx="6815667" cy="5853113"/>
          </a:xfrm>
        </p:spPr>
        <p:txBody>
          <a:bodyPr>
            <a:normAutofit/>
          </a:bodyPr>
          <a:lstStyle>
            <a:lvl1pPr>
              <a:buClr>
                <a:srgbClr val="003359"/>
              </a:buClr>
              <a:buFont typeface="Arial" pitchFamily="34" charset="0"/>
              <a:buChar char="•"/>
              <a:defRPr sz="1600"/>
            </a:lvl1pPr>
            <a:lvl2pPr>
              <a:buClr>
                <a:srgbClr val="003359"/>
              </a:buClr>
              <a:buFont typeface="Frutiger LT Std 45 Light" pitchFamily="34" charset="0"/>
              <a:buChar char="‐"/>
              <a:defRPr sz="1400"/>
            </a:lvl2pPr>
            <a:lvl3pPr>
              <a:buClr>
                <a:srgbClr val="003359"/>
              </a:buClr>
              <a:buFont typeface="Arial" pitchFamily="34" charset="0"/>
              <a:buChar char="•"/>
              <a:defRPr sz="1200"/>
            </a:lvl3pPr>
            <a:lvl4pPr>
              <a:buClr>
                <a:srgbClr val="003359"/>
              </a:buClr>
              <a:buFont typeface="Frutiger LT Std 45 Light" pitchFamily="34" charset="0"/>
              <a:buChar char="‐"/>
              <a:defRPr sz="1000"/>
            </a:lvl4pPr>
            <a:lvl5pPr>
              <a:buClr>
                <a:srgbClr val="003359"/>
              </a:buClr>
              <a:buFont typeface="Arial" pitchFamily="34" charset="0"/>
              <a:buChar char="•"/>
              <a:defRPr sz="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34169" y="1435101"/>
            <a:ext cx="4186516"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a:extLst>
              <a:ext uri="{FF2B5EF4-FFF2-40B4-BE49-F238E27FC236}">
                <a16:creationId xmlns:a16="http://schemas.microsoft.com/office/drawing/2014/main" id="{4DF71524-424E-2011-9B5D-92836A0BAD51}"/>
              </a:ext>
            </a:extLst>
          </p:cNvPr>
          <p:cNvSpPr>
            <a:spLocks noGrp="1"/>
          </p:cNvSpPr>
          <p:nvPr>
            <p:ph type="sldNum" sz="quarter" idx="10"/>
          </p:nvPr>
        </p:nvSpPr>
        <p:spPr>
          <a:xfrm>
            <a:off x="433917" y="6146801"/>
            <a:ext cx="2844800" cy="365125"/>
          </a:xfrm>
        </p:spPr>
        <p:txBody>
          <a:bodyPr/>
          <a:lstStyle>
            <a:lvl1pPr>
              <a:defRPr/>
            </a:lvl1pPr>
          </a:lstStyle>
          <a:p>
            <a:fld id="{19B81C50-49A9-42A9-9A96-3D424C2A53FB}" type="slidenum">
              <a:rPr lang="en-US" altLang="en-US"/>
              <a:pPr/>
              <a:t>‹#›</a:t>
            </a:fld>
            <a:endParaRPr lang="en-US" altLang="en-US"/>
          </a:p>
        </p:txBody>
      </p:sp>
    </p:spTree>
    <p:extLst>
      <p:ext uri="{BB962C8B-B14F-4D97-AF65-F5344CB8AC3E}">
        <p14:creationId xmlns:p14="http://schemas.microsoft.com/office/powerpoint/2010/main" val="346165064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 ihcda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normAutofit/>
          </a:bodyPr>
          <a:lstStyle>
            <a:lvl1pPr algn="l">
              <a:defRPr sz="3000" b="1" cap="all"/>
            </a:lvl1pPr>
          </a:lstStyle>
          <a:p>
            <a:r>
              <a:rPr lang="en-US" dirty="0"/>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Slide Number Placeholder 5">
            <a:extLst>
              <a:ext uri="{FF2B5EF4-FFF2-40B4-BE49-F238E27FC236}">
                <a16:creationId xmlns:a16="http://schemas.microsoft.com/office/drawing/2014/main" id="{24811BA5-2391-806A-CEDD-979BED889AE9}"/>
              </a:ext>
            </a:extLst>
          </p:cNvPr>
          <p:cNvSpPr>
            <a:spLocks noGrp="1"/>
          </p:cNvSpPr>
          <p:nvPr>
            <p:ph type="sldNum" sz="quarter" idx="10"/>
          </p:nvPr>
        </p:nvSpPr>
        <p:spPr>
          <a:xfrm>
            <a:off x="433917" y="6146801"/>
            <a:ext cx="2844800" cy="365125"/>
          </a:xfrm>
        </p:spPr>
        <p:txBody>
          <a:bodyPr/>
          <a:lstStyle>
            <a:lvl1pPr>
              <a:defRPr/>
            </a:lvl1pPr>
          </a:lstStyle>
          <a:p>
            <a:fld id="{35C3309A-04E9-4AF4-8087-CB3FEEC64FB6}" type="slidenum">
              <a:rPr lang="en-US" altLang="en-US"/>
              <a:pPr/>
              <a:t>‹#›</a:t>
            </a:fld>
            <a:endParaRPr lang="en-US" altLang="en-US"/>
          </a:p>
        </p:txBody>
      </p:sp>
    </p:spTree>
    <p:extLst>
      <p:ext uri="{BB962C8B-B14F-4D97-AF65-F5344CB8AC3E}">
        <p14:creationId xmlns:p14="http://schemas.microsoft.com/office/powerpoint/2010/main" val="936085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7876F-9490-486C-A149-D06D97DDAB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66A813-B7C4-4EAB-B201-F454EE839A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5F1DE2-F9C8-41D0-9D29-48BEC504EE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80B5019-C50B-468D-97CC-0993D93675C4}"/>
              </a:ext>
            </a:extLst>
          </p:cNvPr>
          <p:cNvSpPr>
            <a:spLocks noGrp="1"/>
          </p:cNvSpPr>
          <p:nvPr>
            <p:ph type="dt" sz="half" idx="10"/>
          </p:nvPr>
        </p:nvSpPr>
        <p:spPr/>
        <p:txBody>
          <a:bodyPr/>
          <a:lstStyle/>
          <a:p>
            <a:fld id="{7313F29C-3CFB-478F-ABAF-C8924C90B477}" type="datetimeFigureOut">
              <a:rPr lang="en-US" smtClean="0"/>
              <a:t>11/14/2022</a:t>
            </a:fld>
            <a:endParaRPr lang="en-US"/>
          </a:p>
        </p:txBody>
      </p:sp>
      <p:sp>
        <p:nvSpPr>
          <p:cNvPr id="6" name="Footer Placeholder 5">
            <a:extLst>
              <a:ext uri="{FF2B5EF4-FFF2-40B4-BE49-F238E27FC236}">
                <a16:creationId xmlns:a16="http://schemas.microsoft.com/office/drawing/2014/main" id="{143B333F-74FD-402D-8F28-D1B80A1CFA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093764-1B26-4E9A-8C19-74B4E395AB91}"/>
              </a:ext>
            </a:extLst>
          </p:cNvPr>
          <p:cNvSpPr>
            <a:spLocks noGrp="1"/>
          </p:cNvSpPr>
          <p:nvPr>
            <p:ph type="sldNum" sz="quarter" idx="12"/>
          </p:nvPr>
        </p:nvSpPr>
        <p:spPr/>
        <p:txBody>
          <a:bodyPr/>
          <a:lstStyle/>
          <a:p>
            <a:fld id="{4D0C7190-6553-4ECC-AE9A-989ED7934E58}" type="slidenum">
              <a:rPr lang="en-US" smtClean="0"/>
              <a:t>‹#›</a:t>
            </a:fld>
            <a:endParaRPr lang="en-US"/>
          </a:p>
        </p:txBody>
      </p:sp>
    </p:spTree>
    <p:extLst>
      <p:ext uri="{BB962C8B-B14F-4D97-AF65-F5344CB8AC3E}">
        <p14:creationId xmlns:p14="http://schemas.microsoft.com/office/powerpoint/2010/main" val="2953793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698F6-491F-4A8D-A48E-AD6FDB581A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6DE53A-2C0A-4E67-AD4B-F7E3802BFC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A9E7B5-F3AE-45FF-B06D-5B54D38693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4E8AF45-271A-426C-B3A6-BC1D46F54D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7AF25F-8B8E-4F45-B2FF-F8DA2991C7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2B17322-3972-42C1-AFAF-C6EAA7B2BA5D}"/>
              </a:ext>
            </a:extLst>
          </p:cNvPr>
          <p:cNvSpPr>
            <a:spLocks noGrp="1"/>
          </p:cNvSpPr>
          <p:nvPr>
            <p:ph type="dt" sz="half" idx="10"/>
          </p:nvPr>
        </p:nvSpPr>
        <p:spPr/>
        <p:txBody>
          <a:bodyPr/>
          <a:lstStyle/>
          <a:p>
            <a:fld id="{7313F29C-3CFB-478F-ABAF-C8924C90B477}" type="datetimeFigureOut">
              <a:rPr lang="en-US" smtClean="0"/>
              <a:t>11/14/2022</a:t>
            </a:fld>
            <a:endParaRPr lang="en-US"/>
          </a:p>
        </p:txBody>
      </p:sp>
      <p:sp>
        <p:nvSpPr>
          <p:cNvPr id="8" name="Footer Placeholder 7">
            <a:extLst>
              <a:ext uri="{FF2B5EF4-FFF2-40B4-BE49-F238E27FC236}">
                <a16:creationId xmlns:a16="http://schemas.microsoft.com/office/drawing/2014/main" id="{F7838AC0-D13F-4BDD-89AA-07187A94E2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4D07D26-5E00-4551-A5F0-ED9EB960B7FF}"/>
              </a:ext>
            </a:extLst>
          </p:cNvPr>
          <p:cNvSpPr>
            <a:spLocks noGrp="1"/>
          </p:cNvSpPr>
          <p:nvPr>
            <p:ph type="sldNum" sz="quarter" idx="12"/>
          </p:nvPr>
        </p:nvSpPr>
        <p:spPr/>
        <p:txBody>
          <a:bodyPr/>
          <a:lstStyle/>
          <a:p>
            <a:fld id="{4D0C7190-6553-4ECC-AE9A-989ED7934E58}" type="slidenum">
              <a:rPr lang="en-US" smtClean="0"/>
              <a:t>‹#›</a:t>
            </a:fld>
            <a:endParaRPr lang="en-US"/>
          </a:p>
        </p:txBody>
      </p:sp>
    </p:spTree>
    <p:extLst>
      <p:ext uri="{BB962C8B-B14F-4D97-AF65-F5344CB8AC3E}">
        <p14:creationId xmlns:p14="http://schemas.microsoft.com/office/powerpoint/2010/main" val="918022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3EBC8-D22E-4518-AD55-64772AF12D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FEB156-34B3-4CE0-98CA-273ED41C99E1}"/>
              </a:ext>
            </a:extLst>
          </p:cNvPr>
          <p:cNvSpPr>
            <a:spLocks noGrp="1"/>
          </p:cNvSpPr>
          <p:nvPr>
            <p:ph type="dt" sz="half" idx="10"/>
          </p:nvPr>
        </p:nvSpPr>
        <p:spPr/>
        <p:txBody>
          <a:bodyPr/>
          <a:lstStyle/>
          <a:p>
            <a:fld id="{7313F29C-3CFB-478F-ABAF-C8924C90B477}" type="datetimeFigureOut">
              <a:rPr lang="en-US" smtClean="0"/>
              <a:t>11/14/2022</a:t>
            </a:fld>
            <a:endParaRPr lang="en-US"/>
          </a:p>
        </p:txBody>
      </p:sp>
      <p:sp>
        <p:nvSpPr>
          <p:cNvPr id="4" name="Footer Placeholder 3">
            <a:extLst>
              <a:ext uri="{FF2B5EF4-FFF2-40B4-BE49-F238E27FC236}">
                <a16:creationId xmlns:a16="http://schemas.microsoft.com/office/drawing/2014/main" id="{E846F939-CAFC-4939-AC2A-B1F9DFCCF57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529C78-7F68-46E0-A81E-B3965F871553}"/>
              </a:ext>
            </a:extLst>
          </p:cNvPr>
          <p:cNvSpPr>
            <a:spLocks noGrp="1"/>
          </p:cNvSpPr>
          <p:nvPr>
            <p:ph type="sldNum" sz="quarter" idx="12"/>
          </p:nvPr>
        </p:nvSpPr>
        <p:spPr/>
        <p:txBody>
          <a:bodyPr/>
          <a:lstStyle/>
          <a:p>
            <a:fld id="{4D0C7190-6553-4ECC-AE9A-989ED7934E58}" type="slidenum">
              <a:rPr lang="en-US" smtClean="0"/>
              <a:t>‹#›</a:t>
            </a:fld>
            <a:endParaRPr lang="en-US"/>
          </a:p>
        </p:txBody>
      </p:sp>
    </p:spTree>
    <p:extLst>
      <p:ext uri="{BB962C8B-B14F-4D97-AF65-F5344CB8AC3E}">
        <p14:creationId xmlns:p14="http://schemas.microsoft.com/office/powerpoint/2010/main" val="2088186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0B4010-0762-495C-B85A-BB16E52053BE}"/>
              </a:ext>
            </a:extLst>
          </p:cNvPr>
          <p:cNvSpPr>
            <a:spLocks noGrp="1"/>
          </p:cNvSpPr>
          <p:nvPr>
            <p:ph type="dt" sz="half" idx="10"/>
          </p:nvPr>
        </p:nvSpPr>
        <p:spPr/>
        <p:txBody>
          <a:bodyPr/>
          <a:lstStyle/>
          <a:p>
            <a:fld id="{7313F29C-3CFB-478F-ABAF-C8924C90B477}" type="datetimeFigureOut">
              <a:rPr lang="en-US" smtClean="0"/>
              <a:t>11/14/2022</a:t>
            </a:fld>
            <a:endParaRPr lang="en-US"/>
          </a:p>
        </p:txBody>
      </p:sp>
      <p:sp>
        <p:nvSpPr>
          <p:cNvPr id="3" name="Footer Placeholder 2">
            <a:extLst>
              <a:ext uri="{FF2B5EF4-FFF2-40B4-BE49-F238E27FC236}">
                <a16:creationId xmlns:a16="http://schemas.microsoft.com/office/drawing/2014/main" id="{33DB927E-EF53-4B9B-B847-886E08E483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69818EE-F3BA-4D23-BCAD-F11AC041A751}"/>
              </a:ext>
            </a:extLst>
          </p:cNvPr>
          <p:cNvSpPr>
            <a:spLocks noGrp="1"/>
          </p:cNvSpPr>
          <p:nvPr>
            <p:ph type="sldNum" sz="quarter" idx="12"/>
          </p:nvPr>
        </p:nvSpPr>
        <p:spPr/>
        <p:txBody>
          <a:bodyPr/>
          <a:lstStyle/>
          <a:p>
            <a:fld id="{4D0C7190-6553-4ECC-AE9A-989ED7934E58}" type="slidenum">
              <a:rPr lang="en-US" smtClean="0"/>
              <a:t>‹#›</a:t>
            </a:fld>
            <a:endParaRPr lang="en-US"/>
          </a:p>
        </p:txBody>
      </p:sp>
    </p:spTree>
    <p:extLst>
      <p:ext uri="{BB962C8B-B14F-4D97-AF65-F5344CB8AC3E}">
        <p14:creationId xmlns:p14="http://schemas.microsoft.com/office/powerpoint/2010/main" val="933321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039E7-6FF5-48FC-B8D3-EF5E3C3E9C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493CC71-A15E-4173-B7B3-8ECCA3855B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183617-36C6-4163-B8F7-7CAFDD641E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6FC1D3-6FC3-4C22-8D49-4E54EADC7264}"/>
              </a:ext>
            </a:extLst>
          </p:cNvPr>
          <p:cNvSpPr>
            <a:spLocks noGrp="1"/>
          </p:cNvSpPr>
          <p:nvPr>
            <p:ph type="dt" sz="half" idx="10"/>
          </p:nvPr>
        </p:nvSpPr>
        <p:spPr/>
        <p:txBody>
          <a:bodyPr/>
          <a:lstStyle/>
          <a:p>
            <a:fld id="{7313F29C-3CFB-478F-ABAF-C8924C90B477}" type="datetimeFigureOut">
              <a:rPr lang="en-US" smtClean="0"/>
              <a:t>11/14/2022</a:t>
            </a:fld>
            <a:endParaRPr lang="en-US"/>
          </a:p>
        </p:txBody>
      </p:sp>
      <p:sp>
        <p:nvSpPr>
          <p:cNvPr id="6" name="Footer Placeholder 5">
            <a:extLst>
              <a:ext uri="{FF2B5EF4-FFF2-40B4-BE49-F238E27FC236}">
                <a16:creationId xmlns:a16="http://schemas.microsoft.com/office/drawing/2014/main" id="{E0DC87D0-6B1B-44F7-B6C6-4DE33AC433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CC3303-42F8-46E9-96A9-BEFDC3F19B4F}"/>
              </a:ext>
            </a:extLst>
          </p:cNvPr>
          <p:cNvSpPr>
            <a:spLocks noGrp="1"/>
          </p:cNvSpPr>
          <p:nvPr>
            <p:ph type="sldNum" sz="quarter" idx="12"/>
          </p:nvPr>
        </p:nvSpPr>
        <p:spPr/>
        <p:txBody>
          <a:bodyPr/>
          <a:lstStyle/>
          <a:p>
            <a:fld id="{4D0C7190-6553-4ECC-AE9A-989ED7934E58}" type="slidenum">
              <a:rPr lang="en-US" smtClean="0"/>
              <a:t>‹#›</a:t>
            </a:fld>
            <a:endParaRPr lang="en-US"/>
          </a:p>
        </p:txBody>
      </p:sp>
    </p:spTree>
    <p:extLst>
      <p:ext uri="{BB962C8B-B14F-4D97-AF65-F5344CB8AC3E}">
        <p14:creationId xmlns:p14="http://schemas.microsoft.com/office/powerpoint/2010/main" val="2853806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41F4E-26AF-45F0-922B-D398F459A2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738E37-57D1-4858-91ED-6E47CA94C2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C1B037-E962-420C-9981-19200D4232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6A4434-91F5-4E10-A138-EF6CCDE8B0F8}"/>
              </a:ext>
            </a:extLst>
          </p:cNvPr>
          <p:cNvSpPr>
            <a:spLocks noGrp="1"/>
          </p:cNvSpPr>
          <p:nvPr>
            <p:ph type="dt" sz="half" idx="10"/>
          </p:nvPr>
        </p:nvSpPr>
        <p:spPr/>
        <p:txBody>
          <a:bodyPr/>
          <a:lstStyle/>
          <a:p>
            <a:fld id="{7313F29C-3CFB-478F-ABAF-C8924C90B477}" type="datetimeFigureOut">
              <a:rPr lang="en-US" smtClean="0"/>
              <a:t>11/14/2022</a:t>
            </a:fld>
            <a:endParaRPr lang="en-US"/>
          </a:p>
        </p:txBody>
      </p:sp>
      <p:sp>
        <p:nvSpPr>
          <p:cNvPr id="6" name="Footer Placeholder 5">
            <a:extLst>
              <a:ext uri="{FF2B5EF4-FFF2-40B4-BE49-F238E27FC236}">
                <a16:creationId xmlns:a16="http://schemas.microsoft.com/office/drawing/2014/main" id="{77D10A72-2F72-4190-86EA-C2CEF2E7CC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11C3E8-99A3-4FC4-9D30-F97ED8271EE8}"/>
              </a:ext>
            </a:extLst>
          </p:cNvPr>
          <p:cNvSpPr>
            <a:spLocks noGrp="1"/>
          </p:cNvSpPr>
          <p:nvPr>
            <p:ph type="sldNum" sz="quarter" idx="12"/>
          </p:nvPr>
        </p:nvSpPr>
        <p:spPr/>
        <p:txBody>
          <a:bodyPr/>
          <a:lstStyle/>
          <a:p>
            <a:fld id="{4D0C7190-6553-4ECC-AE9A-989ED7934E58}" type="slidenum">
              <a:rPr lang="en-US" smtClean="0"/>
              <a:t>‹#›</a:t>
            </a:fld>
            <a:endParaRPr lang="en-US"/>
          </a:p>
        </p:txBody>
      </p:sp>
    </p:spTree>
    <p:extLst>
      <p:ext uri="{BB962C8B-B14F-4D97-AF65-F5344CB8AC3E}">
        <p14:creationId xmlns:p14="http://schemas.microsoft.com/office/powerpoint/2010/main" val="599656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26" Type="http://schemas.openxmlformats.org/officeDocument/2006/relationships/slideLayout" Target="../slideLayouts/slideLayout38.xml"/><Relationship Id="rId3" Type="http://schemas.openxmlformats.org/officeDocument/2006/relationships/slideLayout" Target="../slideLayouts/slideLayout15.xml"/><Relationship Id="rId21" Type="http://schemas.openxmlformats.org/officeDocument/2006/relationships/slideLayout" Target="../slideLayouts/slideLayout33.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slideLayout" Target="../slideLayouts/slideLayout37.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29"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slideLayout" Target="../slideLayouts/slideLayout36.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slideLayout" Target="../slideLayouts/slideLayout35.xml"/><Relationship Id="rId28" Type="http://schemas.openxmlformats.org/officeDocument/2006/relationships/theme" Target="../theme/theme2.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 Id="rId27"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ACEAF-5E1E-4E52-9C4E-5C3B30A1B2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BF30DD2-FDBE-4B77-A369-096E744100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A88D20-D8E5-453F-8D15-BE9100AF06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13F29C-3CFB-478F-ABAF-C8924C90B477}" type="datetimeFigureOut">
              <a:rPr lang="en-US" smtClean="0"/>
              <a:t>11/14/2022</a:t>
            </a:fld>
            <a:endParaRPr lang="en-US"/>
          </a:p>
        </p:txBody>
      </p:sp>
      <p:sp>
        <p:nvSpPr>
          <p:cNvPr id="5" name="Footer Placeholder 4">
            <a:extLst>
              <a:ext uri="{FF2B5EF4-FFF2-40B4-BE49-F238E27FC236}">
                <a16:creationId xmlns:a16="http://schemas.microsoft.com/office/drawing/2014/main" id="{76181F04-47BF-438A-87C2-6B620FAC9D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7A17E8E-F615-4C17-B1B9-5577E2D508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0C7190-6553-4ECC-AE9A-989ED7934E58}" type="slidenum">
              <a:rPr lang="en-US" smtClean="0"/>
              <a:t>‹#›</a:t>
            </a:fld>
            <a:endParaRPr lang="en-US"/>
          </a:p>
        </p:txBody>
      </p:sp>
    </p:spTree>
    <p:extLst>
      <p:ext uri="{BB962C8B-B14F-4D97-AF65-F5344CB8AC3E}">
        <p14:creationId xmlns:p14="http://schemas.microsoft.com/office/powerpoint/2010/main" val="2514839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29"/>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0E3D38F-991A-4D3C-A328-AC0C28AF1090}"/>
              </a:ext>
            </a:extLst>
          </p:cNvPr>
          <p:cNvSpPr>
            <a:spLocks noGrp="1"/>
          </p:cNvSpPr>
          <p:nvPr>
            <p:ph type="title"/>
          </p:nvPr>
        </p:nvSpPr>
        <p:spPr bwMode="auto">
          <a:xfrm>
            <a:off x="446618" y="274638"/>
            <a:ext cx="1115271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ENTER HEADLINE</a:t>
            </a:r>
          </a:p>
        </p:txBody>
      </p:sp>
      <p:sp>
        <p:nvSpPr>
          <p:cNvPr id="1027" name="Text Placeholder 2">
            <a:extLst>
              <a:ext uri="{FF2B5EF4-FFF2-40B4-BE49-F238E27FC236}">
                <a16:creationId xmlns:a16="http://schemas.microsoft.com/office/drawing/2014/main" id="{251DA156-C0D5-41A1-AA92-B8CAF3E086E7}"/>
              </a:ext>
            </a:extLst>
          </p:cNvPr>
          <p:cNvSpPr>
            <a:spLocks noGrp="1"/>
          </p:cNvSpPr>
          <p:nvPr>
            <p:ph type="body" idx="1"/>
          </p:nvPr>
        </p:nvSpPr>
        <p:spPr bwMode="auto">
          <a:xfrm>
            <a:off x="446618" y="1600201"/>
            <a:ext cx="11152716" cy="414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id="{A7452612-9F93-4C38-B26F-80CCB9A127A7}"/>
              </a:ext>
            </a:extLst>
          </p:cNvPr>
          <p:cNvSpPr>
            <a:spLocks noGrp="1"/>
          </p:cNvSpPr>
          <p:nvPr>
            <p:ph type="sldNum" sz="quarter" idx="4"/>
          </p:nvPr>
        </p:nvSpPr>
        <p:spPr>
          <a:xfrm>
            <a:off x="433917" y="614680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003359"/>
                </a:solidFill>
              </a:defRPr>
            </a:lvl1pPr>
          </a:lstStyle>
          <a:p>
            <a:fld id="{18A4E04D-42F5-4C55-8780-4F327306886E}" type="slidenum">
              <a:rPr lang="en-US" altLang="en-US"/>
              <a:pPr/>
              <a:t>‹#›</a:t>
            </a:fld>
            <a:endParaRPr lang="en-US" altLang="en-US"/>
          </a:p>
        </p:txBody>
      </p:sp>
    </p:spTree>
    <p:extLst>
      <p:ext uri="{BB962C8B-B14F-4D97-AF65-F5344CB8AC3E}">
        <p14:creationId xmlns:p14="http://schemas.microsoft.com/office/powerpoint/2010/main" val="127669431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 id="2147483688" r:id="rId27"/>
  </p:sldLayoutIdLst>
  <p:txStyles>
    <p:titleStyle>
      <a:lvl1pPr algn="l" rtl="0" eaLnBrk="0" fontAlgn="base" hangingPunct="0">
        <a:spcBef>
          <a:spcPct val="0"/>
        </a:spcBef>
        <a:spcAft>
          <a:spcPct val="0"/>
        </a:spcAft>
        <a:defRPr sz="3000" b="1" kern="1200">
          <a:solidFill>
            <a:srgbClr val="A2AD00"/>
          </a:solidFill>
          <a:latin typeface="Arial Bold"/>
          <a:ea typeface="ＭＳ Ｐゴシック" pitchFamily="-112" charset="-128"/>
          <a:cs typeface="Arial Bold"/>
        </a:defRPr>
      </a:lvl1pPr>
      <a:lvl2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2pPr>
      <a:lvl3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3pPr>
      <a:lvl4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4pPr>
      <a:lvl5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5pPr>
      <a:lvl6pPr marL="457200" algn="l" rtl="0" fontAlgn="base">
        <a:spcBef>
          <a:spcPct val="0"/>
        </a:spcBef>
        <a:spcAft>
          <a:spcPct val="0"/>
        </a:spcAft>
        <a:defRPr sz="3000">
          <a:solidFill>
            <a:srgbClr val="F0AB00"/>
          </a:solidFill>
          <a:latin typeface="NeutraText-Demi" pitchFamily="-112" charset="0"/>
          <a:ea typeface="ＭＳ Ｐゴシック" pitchFamily="-112" charset="-128"/>
        </a:defRPr>
      </a:lvl6pPr>
      <a:lvl7pPr marL="914400" algn="l" rtl="0" fontAlgn="base">
        <a:spcBef>
          <a:spcPct val="0"/>
        </a:spcBef>
        <a:spcAft>
          <a:spcPct val="0"/>
        </a:spcAft>
        <a:defRPr sz="3000">
          <a:solidFill>
            <a:srgbClr val="F0AB00"/>
          </a:solidFill>
          <a:latin typeface="NeutraText-Demi" pitchFamily="-112" charset="0"/>
          <a:ea typeface="ＭＳ Ｐゴシック" pitchFamily="-112" charset="-128"/>
        </a:defRPr>
      </a:lvl7pPr>
      <a:lvl8pPr marL="1371600" algn="l" rtl="0" fontAlgn="base">
        <a:spcBef>
          <a:spcPct val="0"/>
        </a:spcBef>
        <a:spcAft>
          <a:spcPct val="0"/>
        </a:spcAft>
        <a:defRPr sz="3000">
          <a:solidFill>
            <a:srgbClr val="F0AB00"/>
          </a:solidFill>
          <a:latin typeface="NeutraText-Demi" pitchFamily="-112" charset="0"/>
          <a:ea typeface="ＭＳ Ｐゴシック" pitchFamily="-112" charset="-128"/>
        </a:defRPr>
      </a:lvl8pPr>
      <a:lvl9pPr marL="1828800" algn="l" rtl="0" fontAlgn="base">
        <a:spcBef>
          <a:spcPct val="0"/>
        </a:spcBef>
        <a:spcAft>
          <a:spcPct val="0"/>
        </a:spcAft>
        <a:defRPr sz="3000">
          <a:solidFill>
            <a:srgbClr val="F0AB00"/>
          </a:solidFill>
          <a:latin typeface="NeutraText-Demi" pitchFamily="-112" charset="0"/>
          <a:ea typeface="ＭＳ Ｐゴシック" pitchFamily="-112" charset="-128"/>
        </a:defRPr>
      </a:lvl9pPr>
    </p:titleStyle>
    <p:bodyStyle>
      <a:lvl1pPr marL="687388" indent="-225425" algn="l" rtl="0" eaLnBrk="0" fontAlgn="base" hangingPunct="0">
        <a:spcBef>
          <a:spcPct val="0"/>
        </a:spcBef>
        <a:spcAft>
          <a:spcPct val="0"/>
        </a:spcAft>
        <a:buClr>
          <a:srgbClr val="003359"/>
        </a:buClr>
        <a:buFont typeface="Arial" panose="020B0604020202020204" pitchFamily="34" charset="0"/>
        <a:buChar char="•"/>
        <a:defRPr sz="1600" kern="1200">
          <a:solidFill>
            <a:srgbClr val="003359"/>
          </a:solidFill>
          <a:latin typeface="Arial"/>
          <a:ea typeface="ＭＳ Ｐゴシック" pitchFamily="-112" charset="-128"/>
          <a:cs typeface="Arial"/>
        </a:defRPr>
      </a:lvl1pPr>
      <a:lvl2pPr marL="1141413" indent="-227013" algn="l" rtl="0" eaLnBrk="0" fontAlgn="base" hangingPunct="0">
        <a:spcBef>
          <a:spcPct val="0"/>
        </a:spcBef>
        <a:spcAft>
          <a:spcPct val="0"/>
        </a:spcAft>
        <a:buClr>
          <a:srgbClr val="003359"/>
        </a:buClr>
        <a:buFont typeface="Frutiger LT Std 45 Light" pitchFamily="-111" charset="0"/>
        <a:buChar char="‐"/>
        <a:defRPr sz="1400" kern="1200">
          <a:solidFill>
            <a:srgbClr val="003359"/>
          </a:solidFill>
          <a:latin typeface="Arial"/>
          <a:ea typeface="ＭＳ Ｐゴシック" pitchFamily="-112" charset="-128"/>
          <a:cs typeface="Arial"/>
        </a:defRPr>
      </a:lvl2pPr>
      <a:lvl3pPr marL="1601788" indent="-225425" algn="l" rtl="0" eaLnBrk="0" fontAlgn="base" hangingPunct="0">
        <a:spcBef>
          <a:spcPct val="0"/>
        </a:spcBef>
        <a:spcAft>
          <a:spcPct val="0"/>
        </a:spcAft>
        <a:buClr>
          <a:srgbClr val="003359"/>
        </a:buClr>
        <a:buFont typeface="Arial" panose="020B0604020202020204" pitchFamily="34" charset="0"/>
        <a:buChar char="•"/>
        <a:defRPr sz="1200" kern="1200">
          <a:solidFill>
            <a:srgbClr val="003359"/>
          </a:solidFill>
          <a:latin typeface="Arial"/>
          <a:ea typeface="ＭＳ Ｐゴシック" pitchFamily="-112" charset="-128"/>
          <a:cs typeface="Arial"/>
        </a:defRPr>
      </a:lvl3pPr>
      <a:lvl4pPr marL="2055813" indent="-227013" algn="l" rtl="0" eaLnBrk="0" fontAlgn="base" hangingPunct="0">
        <a:spcBef>
          <a:spcPct val="0"/>
        </a:spcBef>
        <a:spcAft>
          <a:spcPct val="0"/>
        </a:spcAft>
        <a:buClr>
          <a:srgbClr val="003359"/>
        </a:buClr>
        <a:buFont typeface="Frutiger LT Std 45 Light" pitchFamily="-111" charset="0"/>
        <a:buChar char="‐"/>
        <a:defRPr sz="1000" kern="1200">
          <a:solidFill>
            <a:srgbClr val="003359"/>
          </a:solidFill>
          <a:latin typeface="Arial"/>
          <a:ea typeface="ＭＳ Ｐゴシック" pitchFamily="-112" charset="-128"/>
          <a:cs typeface="Arial"/>
        </a:defRPr>
      </a:lvl4pPr>
      <a:lvl5pPr marL="2516188" indent="-225425" algn="l" rtl="0" eaLnBrk="0" fontAlgn="base" hangingPunct="0">
        <a:spcBef>
          <a:spcPct val="0"/>
        </a:spcBef>
        <a:spcAft>
          <a:spcPct val="0"/>
        </a:spcAft>
        <a:buClr>
          <a:srgbClr val="003359"/>
        </a:buClr>
        <a:buFont typeface="Arial" panose="020B0604020202020204" pitchFamily="34" charset="0"/>
        <a:buChar char="•"/>
        <a:defRPr sz="800" kern="1200">
          <a:solidFill>
            <a:srgbClr val="003359"/>
          </a:solidFill>
          <a:latin typeface="Arial"/>
          <a:ea typeface="ＭＳ Ｐゴシック" pitchFamily="-112" charset="-128"/>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iwalker@ihcda.in.gov"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hyperlink" Target="mailto:dvhelpdesk@ihcda.in.gov" TargetMode="External"/><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hyperlink" Target="https://www.hud.gov/program_offices/fair_housing_equal_opp/housing_discrimination_and_persons_identifying_lgbtq#:~:text=HUD's%20Equal%20Access%20Rule%20requires,gender%20identity%2C%20or%20marital%20status." TargetMode="Externa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2" Type="http://schemas.openxmlformats.org/officeDocument/2006/relationships/hyperlink" Target="http://www.huduser.org/portal/datasets/fmr/fmr_il_history/select_Geography.odn" TargetMode="External"/><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8.xml.rels><?xml version="1.0" encoding="UTF-8" standalone="yes"?>
<Relationships xmlns="http://schemas.openxmlformats.org/package/2006/relationships"><Relationship Id="rId2" Type="http://schemas.openxmlformats.org/officeDocument/2006/relationships/hyperlink" Target="https://www.affordablehousing.com/" TargetMode="External"/><Relationship Id="rId1" Type="http://schemas.openxmlformats.org/officeDocument/2006/relationships/slideLayout" Target="../slideLayouts/slideLayout1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3.xml.rels><?xml version="1.0" encoding="UTF-8" standalone="yes"?>
<Relationships xmlns="http://schemas.openxmlformats.org/package/2006/relationships"><Relationship Id="rId3" Type="http://schemas.openxmlformats.org/officeDocument/2006/relationships/hyperlink" Target="mailto:claims@ihcda.in.gov" TargetMode="External"/><Relationship Id="rId2" Type="http://schemas.openxmlformats.org/officeDocument/2006/relationships/hyperlink" Target="mailto:ahardwick@ihcda.in.gov" TargetMode="External"/><Relationship Id="rId1" Type="http://schemas.openxmlformats.org/officeDocument/2006/relationships/slideLayout" Target="../slideLayouts/slideLayout18.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E7305F38-EBD5-4520-905F-C39C767DA450}"/>
              </a:ext>
            </a:extLst>
          </p:cNvPr>
          <p:cNvSpPr>
            <a:spLocks noGrp="1"/>
          </p:cNvSpPr>
          <p:nvPr>
            <p:ph type="ctrTitle"/>
          </p:nvPr>
        </p:nvSpPr>
        <p:spPr>
          <a:xfrm>
            <a:off x="1903208" y="619432"/>
            <a:ext cx="8031162" cy="4793226"/>
          </a:xfrm>
        </p:spPr>
        <p:txBody>
          <a:bodyPr>
            <a:normAutofit fontScale="90000"/>
          </a:bodyPr>
          <a:lstStyle/>
          <a:p>
            <a:pPr algn="ctr"/>
            <a:r>
              <a:rPr lang="en-US" altLang="en-US" sz="4000" cap="none" dirty="0">
                <a:latin typeface="Arial Bold" panose="020B0704020202020204" pitchFamily="34" charset="0"/>
                <a:ea typeface="ＭＳ Ｐゴシック" panose="020B0600070205080204" pitchFamily="34" charset="-128"/>
                <a:cs typeface="Arial Bold" panose="020B0704020202020204" pitchFamily="34" charset="0"/>
              </a:rPr>
              <a:t>Fiscal Year 2022 </a:t>
            </a:r>
            <a:br>
              <a:rPr lang="en-US" altLang="en-US" sz="4000" cap="none" dirty="0">
                <a:latin typeface="Arial Bold" panose="020B0704020202020204" pitchFamily="34" charset="0"/>
                <a:ea typeface="ＭＳ Ｐゴシック" panose="020B0600070205080204" pitchFamily="34" charset="-128"/>
                <a:cs typeface="Arial Bold" panose="020B0704020202020204" pitchFamily="34" charset="0"/>
              </a:rPr>
            </a:br>
            <a:r>
              <a:rPr lang="en-US" altLang="en-US" sz="4000" cap="none" dirty="0">
                <a:latin typeface="Arial Bold" panose="020B0704020202020204" pitchFamily="34" charset="0"/>
                <a:ea typeface="ＭＳ Ｐゴシック" panose="020B0600070205080204" pitchFamily="34" charset="-128"/>
                <a:cs typeface="Arial Bold" panose="020B0704020202020204" pitchFamily="34" charset="0"/>
              </a:rPr>
              <a:t>Emergency Solutions Grant (ESG) </a:t>
            </a: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Outreach, Shelter, RR/HP</a:t>
            </a: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Overview</a:t>
            </a: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r>
              <a:rPr lang="en-US" altLang="en-US" sz="2200" cap="none" dirty="0">
                <a:latin typeface="Arial Bold" panose="020B0704020202020204" pitchFamily="34" charset="0"/>
                <a:ea typeface="ＭＳ Ｐゴシック" panose="020B0600070205080204" pitchFamily="34" charset="-128"/>
                <a:cs typeface="Arial Bold" panose="020B0704020202020204" pitchFamily="34" charset="0"/>
              </a:rPr>
              <a:t>Diane Walker, ESG Analyst  </a:t>
            </a:r>
            <a:br>
              <a:rPr lang="en-US" altLang="en-US" sz="2200" cap="none" dirty="0">
                <a:latin typeface="Arial Bold" panose="020B0704020202020204" pitchFamily="34" charset="0"/>
                <a:ea typeface="ＭＳ Ｐゴシック" panose="020B0600070205080204" pitchFamily="34" charset="-128"/>
                <a:cs typeface="Arial Bold" panose="020B0704020202020204" pitchFamily="34" charset="0"/>
              </a:rPr>
            </a:br>
            <a:r>
              <a:rPr lang="en-US" altLang="en-US" sz="2200" cap="none" dirty="0">
                <a:latin typeface="Arial Bold" panose="020B0704020202020204" pitchFamily="34" charset="0"/>
                <a:ea typeface="ＭＳ Ｐゴシック" panose="020B0600070205080204" pitchFamily="34" charset="-128"/>
                <a:cs typeface="Arial Bold" panose="020B0704020202020204" pitchFamily="34" charset="0"/>
              </a:rPr>
              <a:t>317-234-7575 </a:t>
            </a:r>
            <a:r>
              <a:rPr lang="en-US" altLang="en-US" sz="2200" cap="none" dirty="0">
                <a:latin typeface="Arial Bold" panose="020B0704020202020204" pitchFamily="34" charset="0"/>
                <a:ea typeface="ＭＳ Ｐゴシック" panose="020B0600070205080204" pitchFamily="34" charset="-128"/>
                <a:cs typeface="Arial Bold" panose="020B0704020202020204" pitchFamily="34" charset="0"/>
                <a:hlinkClick r:id="rId2"/>
              </a:rPr>
              <a:t>diwalker@ihcda.in.gov</a:t>
            </a:r>
            <a:r>
              <a:rPr lang="en-US" altLang="en-US" sz="2200" cap="none" dirty="0">
                <a:latin typeface="Arial Bold" panose="020B0704020202020204" pitchFamily="34" charset="0"/>
                <a:ea typeface="ＭＳ Ｐゴシック" panose="020B0600070205080204" pitchFamily="34" charset="-128"/>
                <a:cs typeface="Arial Bold" panose="020B0704020202020204" pitchFamily="34" charset="0"/>
              </a:rPr>
              <a:t> </a:t>
            </a: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endParaRPr lang="en-US" altLang="en-US" sz="3600" cap="none" dirty="0">
              <a:latin typeface="Arial Bold" panose="020B0704020202020204" pitchFamily="34" charset="0"/>
              <a:ea typeface="ＭＳ Ｐゴシック" panose="020B0600070205080204" pitchFamily="34" charset="-128"/>
              <a:cs typeface="Arial Bold" panose="020B07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F861A1E5-699B-472B-A2EF-61C3A0762BA8}"/>
              </a:ext>
            </a:extLst>
          </p:cNvPr>
          <p:cNvSpPr>
            <a:spLocks noGrp="1"/>
          </p:cNvSpPr>
          <p:nvPr>
            <p:ph type="title"/>
          </p:nvPr>
        </p:nvSpPr>
        <p:spPr/>
        <p:txBody>
          <a:bodyPr/>
          <a:lstStyle/>
          <a:p>
            <a:pPr algn="ct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ESG Reporting Requirements-HMIS</a:t>
            </a:r>
          </a:p>
        </p:txBody>
      </p:sp>
      <p:sp>
        <p:nvSpPr>
          <p:cNvPr id="3" name="Content Placeholder 2">
            <a:extLst>
              <a:ext uri="{FF2B5EF4-FFF2-40B4-BE49-F238E27FC236}">
                <a16:creationId xmlns:a16="http://schemas.microsoft.com/office/drawing/2014/main" id="{67C6EB8E-DEA0-4530-84C2-DFA602948433}"/>
              </a:ext>
            </a:extLst>
          </p:cNvPr>
          <p:cNvSpPr>
            <a:spLocks noGrp="1"/>
          </p:cNvSpPr>
          <p:nvPr>
            <p:ph idx="1"/>
          </p:nvPr>
        </p:nvSpPr>
        <p:spPr>
          <a:xfrm>
            <a:off x="1858964" y="1425576"/>
            <a:ext cx="8364537" cy="4525963"/>
          </a:xfrm>
        </p:spPr>
        <p:txBody>
          <a:bodyPr/>
          <a:lstStyle/>
          <a:p>
            <a:pPr marL="285750" indent="-285750">
              <a:buFont typeface="Arial" panose="020B0604020202020204" pitchFamily="34" charset="0"/>
              <a:buChar char="•"/>
              <a:defRPr/>
            </a:pPr>
            <a:r>
              <a:rPr lang="en-US" dirty="0"/>
              <a:t>Sub-recipients that utilize Essential Services funds are required to document case notes and services in HMIS or DV Client Track for all program participants</a:t>
            </a:r>
          </a:p>
          <a:p>
            <a:pPr marL="285750" indent="-285750">
              <a:buFont typeface="Arial" panose="020B0604020202020204" pitchFamily="34" charset="0"/>
              <a:buChar char="•"/>
              <a:defRPr/>
            </a:pPr>
            <a:endParaRPr lang="en-US" dirty="0"/>
          </a:p>
          <a:p>
            <a:pPr marL="285750" indent="-285750">
              <a:buFont typeface="Arial" panose="020B0604020202020204" pitchFamily="34" charset="0"/>
              <a:buChar char="•"/>
              <a:defRPr/>
            </a:pPr>
            <a:endParaRPr lang="en-US" dirty="0"/>
          </a:p>
          <a:p>
            <a:pPr>
              <a:defRPr/>
            </a:pPr>
            <a:endParaRPr lang="en-US" dirty="0"/>
          </a:p>
          <a:p>
            <a:pPr>
              <a:defRPr/>
            </a:pPr>
            <a:r>
              <a:rPr lang="en-US" dirty="0"/>
              <a:t>At this time, enter only ENROLLED/ELIGIBLE persons into HMIS for ESG RR &amp; HP Program. </a:t>
            </a:r>
          </a:p>
          <a:p>
            <a:pPr>
              <a:defRPr/>
            </a:pPr>
            <a:endParaRPr lang="en-US" dirty="0"/>
          </a:p>
          <a:p>
            <a:pPr>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E9DA1DCB-D317-47AE-A13A-9F6B33DFD530}"/>
              </a:ext>
            </a:extLst>
          </p:cNvPr>
          <p:cNvSpPr>
            <a:spLocks noGrp="1"/>
          </p:cNvSpPr>
          <p:nvPr>
            <p:ph type="title"/>
          </p:nvPr>
        </p:nvSpPr>
        <p:spPr>
          <a:xfrm>
            <a:off x="2136775" y="228600"/>
            <a:ext cx="8153400" cy="990600"/>
          </a:xfrm>
        </p:spPr>
        <p:txBody>
          <a:bodyPr/>
          <a:lstStyle/>
          <a:p>
            <a:pPr algn="ctr"/>
            <a:r>
              <a:rPr lang="en-US" altLang="en-US" sz="3200" cap="none" dirty="0">
                <a:latin typeface="Arial Bold" panose="020B0704020202020204" pitchFamily="34" charset="0"/>
                <a:ea typeface="ＭＳ Ｐゴシック" panose="020B0600070205080204" pitchFamily="34" charset="-128"/>
                <a:cs typeface="Arial Bold" panose="020B0704020202020204" pitchFamily="34" charset="0"/>
              </a:rPr>
              <a:t>Domestic Violence Database Requirements</a:t>
            </a:r>
            <a:endParaRPr lang="en-US" altLang="en-US" cap="none" dirty="0">
              <a:latin typeface="Arial Bold" panose="020B0704020202020204" pitchFamily="34" charset="0"/>
              <a:ea typeface="ＭＳ Ｐゴシック" panose="020B0600070205080204" pitchFamily="34" charset="-128"/>
              <a:cs typeface="Arial Bold" panose="020B0704020202020204" pitchFamily="34" charset="0"/>
            </a:endParaRPr>
          </a:p>
        </p:txBody>
      </p:sp>
      <p:sp>
        <p:nvSpPr>
          <p:cNvPr id="43011" name="Content Placeholder 2">
            <a:extLst>
              <a:ext uri="{FF2B5EF4-FFF2-40B4-BE49-F238E27FC236}">
                <a16:creationId xmlns:a16="http://schemas.microsoft.com/office/drawing/2014/main" id="{37F4668E-6B07-4E6E-B4BD-99D999E23D40}"/>
              </a:ext>
            </a:extLst>
          </p:cNvPr>
          <p:cNvSpPr>
            <a:spLocks noGrp="1"/>
          </p:cNvSpPr>
          <p:nvPr>
            <p:ph sz="quarter" idx="1"/>
          </p:nvPr>
        </p:nvSpPr>
        <p:spPr>
          <a:xfrm>
            <a:off x="2136775" y="1600200"/>
            <a:ext cx="8153400" cy="4495800"/>
          </a:xfrm>
        </p:spPr>
        <p:txBody>
          <a:bodyPr/>
          <a:lstStyle/>
          <a:p>
            <a:pPr>
              <a:defRPr/>
            </a:pPr>
            <a:endParaRPr lang="en-US" sz="2000" dirty="0"/>
          </a:p>
          <a:p>
            <a:pPr>
              <a:defRPr/>
            </a:pPr>
            <a:r>
              <a:rPr lang="en-US" sz="2000" dirty="0"/>
              <a:t>Must have comparable system to HMIS system (collect same universal data elements, produce aggregate, client-level, unduplicated reports)</a:t>
            </a:r>
          </a:p>
          <a:p>
            <a:pPr>
              <a:defRPr/>
            </a:pPr>
            <a:endParaRPr lang="en-US" sz="2000" dirty="0"/>
          </a:p>
          <a:p>
            <a:pPr>
              <a:defRPr/>
            </a:pPr>
            <a:r>
              <a:rPr lang="en-US" sz="2000" dirty="0"/>
              <a:t>DV Client Track is available to DV shelters who cannot meet the requirement with their current database.  </a:t>
            </a:r>
          </a:p>
          <a:p>
            <a:pPr>
              <a:defRPr/>
            </a:pPr>
            <a:endParaRPr lang="en-US" sz="2000" dirty="0"/>
          </a:p>
          <a:p>
            <a:pPr>
              <a:defRPr/>
            </a:pPr>
            <a:r>
              <a:rPr lang="en-US" sz="2000" dirty="0"/>
              <a:t>Contact the DV Client Track helpdesk at: </a:t>
            </a:r>
            <a:r>
              <a:rPr lang="en-US" sz="2000" u="sng" dirty="0">
                <a:hlinkClick r:id="rId3"/>
              </a:rPr>
              <a:t>dvhelpdesk@ihcda.in.gov</a:t>
            </a:r>
            <a:r>
              <a:rPr lang="en-US" sz="2000" u="sng" dirty="0"/>
              <a:t> </a:t>
            </a:r>
          </a:p>
          <a:p>
            <a:pPr>
              <a:defRPr/>
            </a:pPr>
            <a:r>
              <a:rPr lang="en-US" sz="2000" dirty="0"/>
              <a:t>for assistance. </a:t>
            </a:r>
          </a:p>
          <a:p>
            <a:pPr>
              <a:defRPr/>
            </a:pPr>
            <a:r>
              <a:rPr lang="en-US" sz="2000" dirty="0"/>
              <a:t> </a:t>
            </a:r>
          </a:p>
          <a:p>
            <a:pPr lvl="1">
              <a:defRPr/>
            </a:pPr>
            <a:endParaRPr lang="en-US" sz="2000" dirty="0"/>
          </a:p>
          <a:p>
            <a:pPr>
              <a:defRPr/>
            </a:pPr>
            <a:endParaRPr lang="en-US" sz="2100" dirty="0"/>
          </a:p>
          <a:p>
            <a:pPr marL="366713" lvl="1" indent="0">
              <a:buNone/>
              <a:defRPr/>
            </a:pPr>
            <a:endParaRPr lang="en-US" sz="1800" dirty="0"/>
          </a:p>
          <a:p>
            <a:pPr lvl="1">
              <a:defRPr/>
            </a:pPr>
            <a:endParaRPr lang="en-US" sz="21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BC842708-2A41-4B9C-A88D-E7913027AE92}"/>
              </a:ext>
            </a:extLst>
          </p:cNvPr>
          <p:cNvSpPr>
            <a:spLocks noGrp="1"/>
          </p:cNvSpPr>
          <p:nvPr>
            <p:ph type="title"/>
          </p:nvPr>
        </p:nvSpPr>
        <p:spPr>
          <a:xfrm>
            <a:off x="2136775" y="228600"/>
            <a:ext cx="8153400" cy="990600"/>
          </a:xfrm>
        </p:spPr>
        <p:txBody>
          <a:bodyPr/>
          <a:lstStyle/>
          <a:p>
            <a:pPr algn="ct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Point in Time Count Participation</a:t>
            </a:r>
          </a:p>
        </p:txBody>
      </p:sp>
      <p:sp>
        <p:nvSpPr>
          <p:cNvPr id="52227" name="Content Placeholder 2">
            <a:extLst>
              <a:ext uri="{FF2B5EF4-FFF2-40B4-BE49-F238E27FC236}">
                <a16:creationId xmlns:a16="http://schemas.microsoft.com/office/drawing/2014/main" id="{225B24FB-082D-4160-8384-A952A17D6440}"/>
              </a:ext>
            </a:extLst>
          </p:cNvPr>
          <p:cNvSpPr>
            <a:spLocks noGrp="1"/>
          </p:cNvSpPr>
          <p:nvPr>
            <p:ph sz="quarter" idx="1"/>
          </p:nvPr>
        </p:nvSpPr>
        <p:spPr>
          <a:xfrm>
            <a:off x="2136775" y="1140903"/>
            <a:ext cx="8153400" cy="4184631"/>
          </a:xfrm>
        </p:spPr>
        <p:txBody>
          <a:bodyPr/>
          <a:lstStyle/>
          <a:p>
            <a:pPr>
              <a:defRPr/>
            </a:pPr>
            <a:endParaRPr lang="en-US" altLang="en-US" sz="2000" dirty="0"/>
          </a:p>
          <a:p>
            <a:pPr>
              <a:defRPr/>
            </a:pPr>
            <a:endParaRPr lang="en-US" altLang="en-US" sz="2000" dirty="0"/>
          </a:p>
          <a:p>
            <a:pPr>
              <a:defRPr/>
            </a:pPr>
            <a:r>
              <a:rPr lang="en-US" altLang="en-US" sz="2000" dirty="0"/>
              <a:t>Participation expectations:</a:t>
            </a:r>
          </a:p>
          <a:p>
            <a:pPr lvl="1">
              <a:defRPr/>
            </a:pPr>
            <a:r>
              <a:rPr lang="en-US" altLang="en-US" sz="2000" dirty="0"/>
              <a:t>Update Housing Inventory Chart (HIC) form (November)</a:t>
            </a:r>
          </a:p>
          <a:p>
            <a:pPr lvl="1">
              <a:defRPr/>
            </a:pPr>
            <a:r>
              <a:rPr lang="en-US" altLang="en-US" sz="2000" dirty="0"/>
              <a:t>Communicate and respond timely with PIT Coordinator and Regional Planning Council Chair requests</a:t>
            </a:r>
          </a:p>
          <a:p>
            <a:pPr lvl="1">
              <a:defRPr/>
            </a:pPr>
            <a:r>
              <a:rPr lang="en-US" altLang="en-US" sz="2000" dirty="0"/>
              <a:t>Keep HMIS or Client Track Data up to date</a:t>
            </a:r>
          </a:p>
          <a:p>
            <a:pPr lvl="1">
              <a:defRPr/>
            </a:pPr>
            <a:r>
              <a:rPr lang="en-US" altLang="en-US" sz="2000" dirty="0"/>
              <a:t>Fill out PIT surveys when applicable (DV providers not on </a:t>
            </a:r>
            <a:r>
              <a:rPr lang="en-US" altLang="en-US" sz="2000" dirty="0" err="1"/>
              <a:t>Cient</a:t>
            </a:r>
            <a:r>
              <a:rPr lang="en-US" altLang="en-US" sz="2000" dirty="0"/>
              <a:t> Track or as part of unsheltered count efforts)</a:t>
            </a:r>
          </a:p>
          <a:p>
            <a:pPr lvl="1">
              <a:defRPr/>
            </a:pPr>
            <a:r>
              <a:rPr lang="en-US" altLang="en-US" sz="2000" dirty="0"/>
              <a:t>Pull PIT Report from HMIS/CT as required, check data carefully, send to appropriate IHCDA staff on time</a:t>
            </a:r>
          </a:p>
          <a:p>
            <a:pPr>
              <a:defRPr/>
            </a:pPr>
            <a:endParaRPr lang="en-US" altLang="en-US" sz="2000" dirty="0"/>
          </a:p>
          <a:p>
            <a:pPr marL="461963" lvl="1" indent="0">
              <a:buNone/>
              <a:defRPr/>
            </a:pPr>
            <a:endParaRPr lang="en-US" altLang="en-US" sz="2100" dirty="0"/>
          </a:p>
          <a:p>
            <a:pPr>
              <a:defRPr/>
            </a:pPr>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ACA6AAD5-C86F-4A99-9D0F-CFA35D9E3D5D}"/>
              </a:ext>
            </a:extLst>
          </p:cNvPr>
          <p:cNvSpPr>
            <a:spLocks noGrp="1"/>
          </p:cNvSpPr>
          <p:nvPr>
            <p:ph type="title"/>
          </p:nvPr>
        </p:nvSpPr>
        <p:spPr/>
        <p:txBody>
          <a:bodyPr/>
          <a:lstStyle/>
          <a:p>
            <a:pPr algn="ct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Services for Special Populations</a:t>
            </a: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endParaRPr lang="en-US" altLang="en-US" cap="none" dirty="0">
              <a:latin typeface="Arial Bold" panose="020B0704020202020204" pitchFamily="34" charset="0"/>
              <a:ea typeface="ＭＳ Ｐゴシック" panose="020B0600070205080204" pitchFamily="34" charset="-128"/>
              <a:cs typeface="Arial Bold" panose="020B0704020202020204" pitchFamily="34" charset="0"/>
            </a:endParaRPr>
          </a:p>
        </p:txBody>
      </p:sp>
      <p:sp>
        <p:nvSpPr>
          <p:cNvPr id="29699" name="Content Placeholder 2">
            <a:extLst>
              <a:ext uri="{FF2B5EF4-FFF2-40B4-BE49-F238E27FC236}">
                <a16:creationId xmlns:a16="http://schemas.microsoft.com/office/drawing/2014/main" id="{56C6A6AA-D8FC-436D-BDCE-856D2B5D7FE7}"/>
              </a:ext>
            </a:extLst>
          </p:cNvPr>
          <p:cNvSpPr>
            <a:spLocks noGrp="1"/>
          </p:cNvSpPr>
          <p:nvPr>
            <p:ph idx="1"/>
          </p:nvPr>
        </p:nvSpPr>
        <p:spPr>
          <a:xfrm>
            <a:off x="1781175" y="1155702"/>
            <a:ext cx="8364538" cy="3917744"/>
          </a:xfrm>
        </p:spPr>
        <p:txBody>
          <a:bodyPr/>
          <a:lstStyle/>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dirty="0">
                <a:latin typeface="Arial" panose="020B0604020202020204" pitchFamily="34" charset="0"/>
                <a:ea typeface="ＭＳ Ｐゴシック" panose="020B0600070205080204" pitchFamily="34" charset="-128"/>
                <a:cs typeface="Arial" panose="020B0604020202020204" pitchFamily="34" charset="0"/>
              </a:rPr>
              <a:t>Funds may be used to provide services for </a:t>
            </a:r>
            <a:r>
              <a:rPr lang="en-US" altLang="en-US" b="1" dirty="0">
                <a:latin typeface="Arial" panose="020B0604020202020204" pitchFamily="34" charset="0"/>
                <a:ea typeface="ＭＳ Ｐゴシック" panose="020B0600070205080204" pitchFamily="34" charset="-128"/>
                <a:cs typeface="Arial" panose="020B0604020202020204" pitchFamily="34" charset="0"/>
              </a:rPr>
              <a:t>homeless youth, victim services, and services for people living with HIV/AIDS</a:t>
            </a:r>
            <a:r>
              <a:rPr lang="en-US" altLang="en-US" dirty="0">
                <a:latin typeface="Arial" panose="020B0604020202020204" pitchFamily="34" charset="0"/>
                <a:ea typeface="ＭＳ Ｐゴシック" panose="020B0600070205080204" pitchFamily="34" charset="-128"/>
                <a:cs typeface="Arial" panose="020B0604020202020204" pitchFamily="34" charset="0"/>
              </a:rPr>
              <a:t>, so long as the costs of providing these services are eligible ESG Outreach activities </a:t>
            </a:r>
            <a:r>
              <a:rPr lang="en-US" altLang="en-US" i="1" dirty="0">
                <a:latin typeface="Arial" panose="020B0604020202020204" pitchFamily="34" charset="0"/>
                <a:ea typeface="ＭＳ Ｐゴシック" panose="020B0600070205080204" pitchFamily="34" charset="-128"/>
                <a:cs typeface="Arial" panose="020B0604020202020204" pitchFamily="34" charset="0"/>
              </a:rPr>
              <a:t>(Engagement, Case Management, Medical/Mental Health Services or Transportation)</a:t>
            </a: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dirty="0">
                <a:latin typeface="Arial" panose="020B0604020202020204" pitchFamily="34" charset="0"/>
                <a:ea typeface="ＭＳ Ｐゴシック" panose="020B0600070205080204" pitchFamily="34" charset="-128"/>
                <a:cs typeface="Arial" panose="020B0604020202020204" pitchFamily="34" charset="0"/>
              </a:rPr>
              <a:t>The term </a:t>
            </a:r>
            <a:r>
              <a:rPr lang="en-US" altLang="en-US" i="1" dirty="0">
                <a:latin typeface="Arial" panose="020B0604020202020204" pitchFamily="34" charset="0"/>
                <a:ea typeface="ＭＳ Ｐゴシック" panose="020B0600070205080204" pitchFamily="34" charset="-128"/>
                <a:cs typeface="Arial" panose="020B0604020202020204" pitchFamily="34" charset="0"/>
              </a:rPr>
              <a:t>victim services</a:t>
            </a:r>
            <a:r>
              <a:rPr lang="en-US" altLang="en-US" dirty="0">
                <a:latin typeface="Arial" panose="020B0604020202020204" pitchFamily="34" charset="0"/>
                <a:ea typeface="ＭＳ Ｐゴシック" panose="020B0600070205080204" pitchFamily="34" charset="-128"/>
                <a:cs typeface="Arial" panose="020B0604020202020204" pitchFamily="34" charset="0"/>
              </a:rPr>
              <a:t> means services that assist program participants who are victims of domestic violence, dating violence, sexual assault, or stalking, including services offered by rape crisis centers and domestic violence shelters, and other organizations with a documented history of effective work concerning domestic violence, dating violence, sexual assault, or stalking</a:t>
            </a: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5C48FA54-554B-4525-9C86-67DB7A7A9438}"/>
              </a:ext>
            </a:extLst>
          </p:cNvPr>
          <p:cNvSpPr>
            <a:spLocks noGrp="1"/>
          </p:cNvSpPr>
          <p:nvPr>
            <p:ph type="title"/>
          </p:nvPr>
        </p:nvSpPr>
        <p:spPr>
          <a:xfrm>
            <a:off x="1663700" y="282575"/>
            <a:ext cx="8364538" cy="1143000"/>
          </a:xfrm>
        </p:spPr>
        <p:txBody>
          <a:bodyPr/>
          <a:lstStyle/>
          <a:p>
            <a:pPr algn="ct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Record Retention</a:t>
            </a:r>
          </a:p>
        </p:txBody>
      </p:sp>
      <p:sp>
        <p:nvSpPr>
          <p:cNvPr id="63491" name="Content Placeholder 2">
            <a:extLst>
              <a:ext uri="{FF2B5EF4-FFF2-40B4-BE49-F238E27FC236}">
                <a16:creationId xmlns:a16="http://schemas.microsoft.com/office/drawing/2014/main" id="{BEBC75CC-54A5-49CB-AAA9-36B182C75EE5}"/>
              </a:ext>
            </a:extLst>
          </p:cNvPr>
          <p:cNvSpPr>
            <a:spLocks noGrp="1"/>
          </p:cNvSpPr>
          <p:nvPr>
            <p:ph idx="1"/>
          </p:nvPr>
        </p:nvSpPr>
        <p:spPr>
          <a:xfrm>
            <a:off x="1858964" y="1666569"/>
            <a:ext cx="8364537" cy="3510116"/>
          </a:xfrm>
        </p:spPr>
        <p:txBody>
          <a:bodyPr/>
          <a:lstStyle/>
          <a:p>
            <a:r>
              <a:rPr lang="en-US" altLang="en-US" sz="2000" b="1" dirty="0">
                <a:latin typeface="Aparajita" panose="02020603050405020304" pitchFamily="18" charset="0"/>
                <a:ea typeface="ＭＳ Ｐゴシック" panose="020B0600070205080204" pitchFamily="34" charset="-128"/>
                <a:cs typeface="Arial" panose="020B0604020202020204" pitchFamily="34" charset="0"/>
              </a:rPr>
              <a:t>Period of record retention:</a:t>
            </a:r>
          </a:p>
          <a:p>
            <a:endParaRPr lang="en-US" altLang="en-US" i="1" dirty="0">
              <a:latin typeface="Aparajita" panose="02020603050405020304" pitchFamily="18" charset="0"/>
              <a:ea typeface="ＭＳ Ｐゴシック" panose="020B0600070205080204" pitchFamily="34" charset="-128"/>
              <a:cs typeface="Arial" panose="020B0604020202020204" pitchFamily="34" charset="0"/>
            </a:endParaRPr>
          </a:p>
          <a:p>
            <a:r>
              <a:rPr lang="en-US" altLang="en-US" i="1" dirty="0">
                <a:latin typeface="Aparajita" panose="02020603050405020304" pitchFamily="18" charset="0"/>
                <a:ea typeface="ＭＳ Ｐゴシック" panose="020B0600070205080204" pitchFamily="34" charset="-128"/>
                <a:cs typeface="Arial" panose="020B0604020202020204" pitchFamily="34" charset="0"/>
              </a:rPr>
              <a:t> All </a:t>
            </a:r>
            <a:r>
              <a:rPr lang="en-US" altLang="en-US" dirty="0">
                <a:latin typeface="Aparajita" panose="02020603050405020304" pitchFamily="18" charset="0"/>
                <a:ea typeface="ＭＳ Ｐゴシック" panose="020B0600070205080204" pitchFamily="34" charset="-128"/>
                <a:cs typeface="Arial" panose="020B0604020202020204" pitchFamily="34" charset="0"/>
              </a:rPr>
              <a:t>records pertaining to each fiscal year of ESG funds must be retained for the greater of </a:t>
            </a:r>
            <a:r>
              <a:rPr lang="en-US" altLang="en-US" b="1" dirty="0">
                <a:latin typeface="Aparajita" panose="02020603050405020304" pitchFamily="18" charset="0"/>
                <a:ea typeface="ＭＳ Ｐゴシック" panose="020B0600070205080204" pitchFamily="34" charset="-128"/>
                <a:cs typeface="Arial" panose="020B0604020202020204" pitchFamily="34" charset="0"/>
              </a:rPr>
              <a:t>five</a:t>
            </a:r>
            <a:r>
              <a:rPr lang="en-US" altLang="en-US" dirty="0">
                <a:latin typeface="Aparajita" panose="02020603050405020304" pitchFamily="18" charset="0"/>
                <a:ea typeface="ＭＳ Ｐゴシック" panose="020B0600070205080204" pitchFamily="34" charset="-128"/>
                <a:cs typeface="Arial" panose="020B0604020202020204" pitchFamily="34" charset="0"/>
              </a:rPr>
              <a:t> (</a:t>
            </a:r>
            <a:r>
              <a:rPr lang="en-US" altLang="en-US" b="1" dirty="0">
                <a:latin typeface="Aparajita" panose="02020603050405020304" pitchFamily="18" charset="0"/>
                <a:ea typeface="ＭＳ Ｐゴシック" panose="020B0600070205080204" pitchFamily="34" charset="-128"/>
                <a:cs typeface="Arial" panose="020B0604020202020204" pitchFamily="34" charset="0"/>
              </a:rPr>
              <a:t>5) years following the end of the award period</a:t>
            </a:r>
            <a:r>
              <a:rPr lang="en-US" altLang="en-US" dirty="0">
                <a:latin typeface="Aparajita" panose="02020603050405020304" pitchFamily="18" charset="0"/>
                <a:ea typeface="ＭＳ Ｐゴシック" panose="020B0600070205080204" pitchFamily="34" charset="-128"/>
                <a:cs typeface="Arial" panose="020B0604020202020204" pitchFamily="34" charset="0"/>
              </a:rPr>
              <a:t>. Copies made by microfilming, photocopying, or similar methods may be substituted for the original records.</a:t>
            </a:r>
          </a:p>
          <a:p>
            <a:endParaRPr lang="en-US" altLang="en-US" dirty="0">
              <a:latin typeface="Aparajita" panose="02020603050405020304" pitchFamily="18" charset="0"/>
              <a:ea typeface="ＭＳ Ｐゴシック" panose="020B0600070205080204" pitchFamily="34" charset="-128"/>
              <a:cs typeface="Arial" panose="020B0604020202020204" pitchFamily="34" charset="0"/>
            </a:endParaRPr>
          </a:p>
          <a:p>
            <a:r>
              <a:rPr lang="en-US" altLang="en-US" dirty="0">
                <a:latin typeface="Aparajita" panose="02020603050405020304" pitchFamily="18" charset="0"/>
                <a:ea typeface="ＭＳ Ｐゴシック" panose="020B0600070205080204" pitchFamily="34" charset="-128"/>
                <a:cs typeface="Arial" panose="020B0604020202020204" pitchFamily="34" charset="0"/>
              </a:rPr>
              <a:t>Documentation of each program participant’s qualification as a family or individual at risk of homelessness or as a homeless family or individual and other program participant records must be retained for 5 years after the</a:t>
            </a:r>
          </a:p>
          <a:p>
            <a:r>
              <a:rPr lang="en-US" altLang="en-US" dirty="0">
                <a:latin typeface="Aparajita" panose="02020603050405020304" pitchFamily="18" charset="0"/>
                <a:ea typeface="ＭＳ Ｐゴシック" panose="020B0600070205080204" pitchFamily="34" charset="-128"/>
                <a:cs typeface="Arial" panose="020B0604020202020204" pitchFamily="34" charset="0"/>
              </a:rPr>
              <a:t>expenditure of all funds from the grant under which the program participant was served</a:t>
            </a:r>
          </a:p>
        </p:txBody>
      </p:sp>
    </p:spTree>
    <p:extLst>
      <p:ext uri="{BB962C8B-B14F-4D97-AF65-F5344CB8AC3E}">
        <p14:creationId xmlns:p14="http://schemas.microsoft.com/office/powerpoint/2010/main" val="3976027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a:extLst>
              <a:ext uri="{FF2B5EF4-FFF2-40B4-BE49-F238E27FC236}">
                <a16:creationId xmlns:a16="http://schemas.microsoft.com/office/drawing/2014/main" id="{80DBA4E9-71B2-413D-BEFD-5539E76EED93}"/>
              </a:ext>
            </a:extLst>
          </p:cNvPr>
          <p:cNvSpPr>
            <a:spLocks noGrp="1"/>
          </p:cNvSpPr>
          <p:nvPr>
            <p:ph type="title"/>
          </p:nvPr>
        </p:nvSpPr>
        <p:spPr>
          <a:xfrm>
            <a:off x="1524000" y="1"/>
            <a:ext cx="8699500" cy="506413"/>
          </a:xfrm>
        </p:spPr>
        <p:txBody>
          <a:bodyPr/>
          <a:lstStyle/>
          <a:p>
            <a:pPr algn="ctr"/>
            <a:r>
              <a:rPr lang="en-US" altLang="en-US" sz="2800" cap="none" dirty="0">
                <a:latin typeface="Arial Bold" panose="020B0704020202020204" pitchFamily="34" charset="0"/>
                <a:ea typeface="ＭＳ Ｐゴシック" panose="020B0600070205080204" pitchFamily="34" charset="-128"/>
                <a:cs typeface="Arial Bold" panose="020B0704020202020204" pitchFamily="34" charset="0"/>
              </a:rPr>
              <a:t>Budget</a:t>
            </a: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 </a:t>
            </a:r>
            <a:r>
              <a:rPr lang="en-US" altLang="en-US" sz="2800" cap="none" dirty="0">
                <a:latin typeface="Arial Bold" panose="020B0704020202020204" pitchFamily="34" charset="0"/>
                <a:ea typeface="ＭＳ Ｐゴシック" panose="020B0600070205080204" pitchFamily="34" charset="-128"/>
                <a:cs typeface="Arial Bold" panose="020B0704020202020204" pitchFamily="34" charset="0"/>
              </a:rPr>
              <a:t>Modifications and Amendments </a:t>
            </a:r>
          </a:p>
        </p:txBody>
      </p:sp>
      <p:sp>
        <p:nvSpPr>
          <p:cNvPr id="67587" name="Content Placeholder 2">
            <a:extLst>
              <a:ext uri="{FF2B5EF4-FFF2-40B4-BE49-F238E27FC236}">
                <a16:creationId xmlns:a16="http://schemas.microsoft.com/office/drawing/2014/main" id="{5F97900E-F567-4143-BACB-D08F9EBF7A5A}"/>
              </a:ext>
            </a:extLst>
          </p:cNvPr>
          <p:cNvSpPr>
            <a:spLocks noGrp="1"/>
          </p:cNvSpPr>
          <p:nvPr>
            <p:ph idx="1"/>
          </p:nvPr>
        </p:nvSpPr>
        <p:spPr>
          <a:xfrm>
            <a:off x="1766889" y="796413"/>
            <a:ext cx="8561387" cy="4203426"/>
          </a:xfrm>
        </p:spPr>
        <p:txBody>
          <a:bodyPr/>
          <a:lstStyle/>
          <a:p>
            <a:endParaRPr lang="en-US" altLang="en-US" b="1" dirty="0">
              <a:latin typeface="Aparajita" panose="02020603050405020304" pitchFamily="18" charset="0"/>
              <a:ea typeface="ＭＳ Ｐゴシック" panose="020B0600070205080204" pitchFamily="34" charset="-128"/>
              <a:cs typeface="Arial" panose="020B0604020202020204" pitchFamily="34" charset="0"/>
            </a:endParaRPr>
          </a:p>
          <a:p>
            <a:r>
              <a:rPr lang="en-US" altLang="en-US" b="1" dirty="0">
                <a:latin typeface="Aparajita" panose="02020603050405020304" pitchFamily="18" charset="0"/>
                <a:ea typeface="ＭＳ Ｐゴシック" panose="020B0600070205080204" pitchFamily="34" charset="-128"/>
                <a:cs typeface="Arial" panose="020B0604020202020204" pitchFamily="34" charset="0"/>
              </a:rPr>
              <a:t>1. Line Item</a:t>
            </a:r>
            <a:r>
              <a:rPr lang="en-US" altLang="en-US" dirty="0">
                <a:latin typeface="Aparajita" panose="02020603050405020304" pitchFamily="18" charset="0"/>
                <a:ea typeface="ＭＳ Ｐゴシック" panose="020B0600070205080204" pitchFamily="34" charset="-128"/>
                <a:cs typeface="Arial" panose="020B0604020202020204" pitchFamily="34" charset="0"/>
              </a:rPr>
              <a:t>:</a:t>
            </a:r>
          </a:p>
          <a:p>
            <a:r>
              <a:rPr lang="en-US" altLang="en-US" dirty="0">
                <a:latin typeface="Aparajita" panose="02020603050405020304" pitchFamily="18" charset="0"/>
                <a:ea typeface="ＭＳ Ｐゴシック" panose="020B0600070205080204" pitchFamily="34" charset="-128"/>
                <a:cs typeface="Arial" panose="020B0604020202020204" pitchFamily="34" charset="0"/>
              </a:rPr>
              <a:t>a) Sub-recipients can modify the amounts among line items </a:t>
            </a:r>
            <a:r>
              <a:rPr lang="en-US" altLang="en-US" i="1" dirty="0">
                <a:latin typeface="Aparajita" panose="02020603050405020304" pitchFamily="18" charset="0"/>
                <a:ea typeface="ＭＳ Ｐゴシック" panose="020B0600070205080204" pitchFamily="34" charset="-128"/>
                <a:cs typeface="Arial" panose="020B0604020202020204" pitchFamily="34" charset="0"/>
              </a:rPr>
              <a:t>within </a:t>
            </a:r>
            <a:r>
              <a:rPr lang="en-US" altLang="en-US" dirty="0">
                <a:latin typeface="Aparajita" panose="02020603050405020304" pitchFamily="18" charset="0"/>
                <a:ea typeface="ＭＳ Ｐゴシック" panose="020B0600070205080204" pitchFamily="34" charset="-128"/>
                <a:cs typeface="Arial" panose="020B0604020202020204" pitchFamily="34" charset="0"/>
              </a:rPr>
              <a:t>an activity for each type of award.</a:t>
            </a:r>
          </a:p>
          <a:p>
            <a:r>
              <a:rPr lang="en-US" altLang="en-US" b="1" dirty="0">
                <a:latin typeface="Aparajita" panose="02020603050405020304" pitchFamily="18" charset="0"/>
                <a:ea typeface="ＭＳ Ｐゴシック" panose="020B0600070205080204" pitchFamily="34" charset="-128"/>
                <a:cs typeface="Arial" panose="020B0604020202020204" pitchFamily="34" charset="0"/>
              </a:rPr>
              <a:t>There is no limit on the number of line item budget modifications that can be submitted throughout the award period.  </a:t>
            </a:r>
          </a:p>
          <a:p>
            <a:endParaRPr lang="en-US" altLang="en-US" dirty="0">
              <a:latin typeface="Aparajita" panose="02020603050405020304" pitchFamily="18" charset="0"/>
              <a:ea typeface="ＭＳ Ｐゴシック" panose="020B0600070205080204" pitchFamily="34" charset="-128"/>
              <a:cs typeface="Arial" panose="020B0604020202020204" pitchFamily="34" charset="0"/>
            </a:endParaRPr>
          </a:p>
          <a:p>
            <a:r>
              <a:rPr lang="en-US" altLang="en-US" b="1" dirty="0">
                <a:latin typeface="Aparajita" panose="02020603050405020304" pitchFamily="18" charset="0"/>
                <a:ea typeface="ＭＳ Ｐゴシック" panose="020B0600070205080204" pitchFamily="34" charset="-128"/>
                <a:cs typeface="Arial" panose="020B0604020202020204" pitchFamily="34" charset="0"/>
              </a:rPr>
              <a:t>2. Changing between activities:</a:t>
            </a:r>
          </a:p>
          <a:p>
            <a:r>
              <a:rPr lang="en-US" altLang="en-US" sz="1400" dirty="0">
                <a:latin typeface="Arial" panose="020B0604020202020204" pitchFamily="34" charset="0"/>
                <a:ea typeface="ＭＳ Ｐゴシック" panose="020B0600070205080204" pitchFamily="34" charset="-128"/>
                <a:cs typeface="Arial" panose="020B0604020202020204" pitchFamily="34" charset="0"/>
              </a:rPr>
              <a:t>For RRH awards, changing budgets from what is listed in </a:t>
            </a:r>
            <a:r>
              <a:rPr lang="en-US" altLang="en-US" sz="1400" i="1" dirty="0">
                <a:latin typeface="Arial" panose="020B0604020202020204" pitchFamily="34" charset="0"/>
                <a:ea typeface="ＭＳ Ｐゴシック" panose="020B0600070205080204" pitchFamily="34" charset="-128"/>
                <a:cs typeface="Arial" panose="020B0604020202020204" pitchFamily="34" charset="0"/>
              </a:rPr>
              <a:t>Exhibit B</a:t>
            </a:r>
            <a:r>
              <a:rPr lang="en-US" altLang="en-US" sz="1400" dirty="0">
                <a:latin typeface="Arial" panose="020B0604020202020204" pitchFamily="34" charset="0"/>
                <a:ea typeface="ＭＳ Ｐゴシック" panose="020B0600070205080204" pitchFamily="34" charset="-128"/>
                <a:cs typeface="Arial" panose="020B0604020202020204" pitchFamily="34" charset="0"/>
              </a:rPr>
              <a:t> of Award Agreement (between activities). These must be approved by IHCDA. </a:t>
            </a:r>
            <a:r>
              <a:rPr lang="en-US" altLang="en-US" sz="1400" b="1" dirty="0">
                <a:latin typeface="Arial" panose="020B0604020202020204" pitchFamily="34" charset="0"/>
                <a:ea typeface="ＭＳ Ｐゴシック" panose="020B0600070205080204" pitchFamily="34" charset="-128"/>
                <a:cs typeface="Arial" panose="020B0604020202020204" pitchFamily="34" charset="0"/>
              </a:rPr>
              <a:t>Maximum of one Budget Amendment is allowable per year. </a:t>
            </a:r>
          </a:p>
          <a:p>
            <a:r>
              <a:rPr lang="en-US" altLang="en-US" sz="1400" b="1" dirty="0">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latin typeface="Arial" panose="020B0604020202020204" pitchFamily="34" charset="0"/>
                <a:ea typeface="ＭＳ Ｐゴシック" panose="020B0600070205080204" pitchFamily="34" charset="-128"/>
                <a:cs typeface="Arial" panose="020B0604020202020204" pitchFamily="34" charset="0"/>
              </a:rPr>
              <a:t>-Example: moving funds from RRH to HP or vice versa. </a:t>
            </a:r>
          </a:p>
          <a:p>
            <a:endParaRPr lang="en-US" altLang="en-US" b="1" dirty="0">
              <a:latin typeface="Aparajita" panose="02020603050405020304" pitchFamily="18" charset="0"/>
              <a:ea typeface="ＭＳ Ｐゴシック" panose="020B0600070205080204" pitchFamily="34" charset="-128"/>
              <a:cs typeface="Arial" panose="020B0604020202020204" pitchFamily="34" charset="0"/>
            </a:endParaRPr>
          </a:p>
          <a:p>
            <a:r>
              <a:rPr lang="en-US" altLang="en-US" dirty="0">
                <a:latin typeface="Aparajita" panose="02020603050405020304" pitchFamily="18" charset="0"/>
                <a:ea typeface="ＭＳ Ｐゴシック" panose="020B0600070205080204" pitchFamily="34" charset="-128"/>
                <a:cs typeface="Arial" panose="020B0604020202020204" pitchFamily="34" charset="0"/>
              </a:rPr>
              <a:t>IHCDA will need to make changes in HUD’s accounting system and that is why they are required to be approved. It will delay payment if these steps are missed.  </a:t>
            </a:r>
          </a:p>
          <a:p>
            <a:endParaRPr lang="en-US" altLang="en-US" dirty="0">
              <a:latin typeface="Aparajita" panose="02020603050405020304" pitchFamily="18" charset="0"/>
              <a:ea typeface="ＭＳ Ｐゴシック" panose="020B0600070205080204" pitchFamily="34" charset="-128"/>
              <a:cs typeface="Arial" panose="020B0604020202020204" pitchFamily="34" charset="0"/>
            </a:endParaRPr>
          </a:p>
          <a:p>
            <a:endParaRPr lang="en-US" altLang="en-US" sz="2000" dirty="0">
              <a:latin typeface="Aparajita" panose="02020603050405020304" pitchFamily="18" charset="0"/>
              <a:ea typeface="ＭＳ Ｐゴシック" panose="020B0600070205080204" pitchFamily="34" charset="-128"/>
              <a:cs typeface="Arial" panose="020B0604020202020204" pitchFamily="34" charset="0"/>
            </a:endParaRP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038975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2E08E013-0700-4E36-B580-1B8DC7F39ACF}"/>
              </a:ext>
            </a:extLst>
          </p:cNvPr>
          <p:cNvSpPr>
            <a:spLocks noGrp="1"/>
          </p:cNvSpPr>
          <p:nvPr>
            <p:ph type="title"/>
          </p:nvPr>
        </p:nvSpPr>
        <p:spPr>
          <a:xfrm>
            <a:off x="1873250" y="26988"/>
            <a:ext cx="8364538" cy="1143000"/>
          </a:xfrm>
        </p:spPr>
        <p:txBody>
          <a:bodyPr/>
          <a:lstStyle/>
          <a:p>
            <a:pPr algn="ct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Award Monitoring </a:t>
            </a:r>
          </a:p>
        </p:txBody>
      </p:sp>
      <p:sp>
        <p:nvSpPr>
          <p:cNvPr id="69635" name="Content Placeholder 2">
            <a:extLst>
              <a:ext uri="{FF2B5EF4-FFF2-40B4-BE49-F238E27FC236}">
                <a16:creationId xmlns:a16="http://schemas.microsoft.com/office/drawing/2014/main" id="{BA442AF9-44E3-4FFA-BB1D-C55E8CFEF46B}"/>
              </a:ext>
            </a:extLst>
          </p:cNvPr>
          <p:cNvSpPr>
            <a:spLocks noGrp="1"/>
          </p:cNvSpPr>
          <p:nvPr>
            <p:ph idx="1"/>
          </p:nvPr>
        </p:nvSpPr>
        <p:spPr>
          <a:xfrm>
            <a:off x="1784350" y="1169988"/>
            <a:ext cx="8364538" cy="4197879"/>
          </a:xfrm>
        </p:spPr>
        <p:txBody>
          <a:bodyPr/>
          <a:lstStyle/>
          <a:p>
            <a:pPr>
              <a:defRPr/>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altLang="en-US" dirty="0">
                <a:latin typeface="Arial" panose="020B0604020202020204" pitchFamily="34" charset="0"/>
                <a:ea typeface="ＭＳ Ｐゴシック" panose="020B0600070205080204" pitchFamily="34" charset="-128"/>
                <a:cs typeface="Arial" panose="020B0604020202020204" pitchFamily="34" charset="0"/>
              </a:rPr>
              <a:t>25% of programs are monitored each program year- 1</a:t>
            </a:r>
            <a:r>
              <a:rPr lang="en-US" altLang="en-US" baseline="30000" dirty="0">
                <a:latin typeface="Arial" panose="020B0604020202020204" pitchFamily="34" charset="0"/>
                <a:ea typeface="ＭＳ Ｐゴシック" panose="020B0600070205080204" pitchFamily="34" charset="-128"/>
                <a:cs typeface="Arial" panose="020B0604020202020204" pitchFamily="34" charset="0"/>
              </a:rPr>
              <a:t>st</a:t>
            </a:r>
            <a:r>
              <a:rPr lang="en-US" altLang="en-US" dirty="0">
                <a:latin typeface="Arial" panose="020B0604020202020204" pitchFamily="34" charset="0"/>
                <a:ea typeface="ＭＳ Ｐゴシック" panose="020B0600070205080204" pitchFamily="34" charset="-128"/>
                <a:cs typeface="Arial" panose="020B0604020202020204" pitchFamily="34" charset="0"/>
              </a:rPr>
              <a:t> time awardees must be monitored during the grant year. </a:t>
            </a:r>
            <a:br>
              <a:rPr lang="en-US" altLang="en-US" dirty="0">
                <a:latin typeface="Arial" panose="020B0604020202020204" pitchFamily="34" charset="0"/>
                <a:ea typeface="ＭＳ Ｐゴシック" panose="020B0600070205080204" pitchFamily="34" charset="-128"/>
                <a:cs typeface="Arial" panose="020B0604020202020204" pitchFamily="34" charset="0"/>
              </a:rPr>
            </a:b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eaLnBrk="1" hangingPunct="1">
              <a:buFont typeface="Arial" panose="020B0604020202020204" pitchFamily="34" charset="0"/>
              <a:buChar char="•"/>
              <a:defRPr/>
            </a:pPr>
            <a:r>
              <a:rPr lang="en-US" altLang="en-US" dirty="0">
                <a:latin typeface="Arial" panose="020B0604020202020204" pitchFamily="34" charset="0"/>
                <a:ea typeface="ＭＳ Ｐゴシック" panose="020B0600070205080204" pitchFamily="34" charset="-128"/>
                <a:cs typeface="Arial" panose="020B0604020202020204" pitchFamily="34" charset="0"/>
              </a:rPr>
              <a:t>The IHCDA Monitoring Analyst will send the monitoring tool in advance. Programs will be contacted before monitoring visit with a minimum of two weeks advance notice. We are currently only completing desk-top monitors until further notice. </a:t>
            </a:r>
            <a:br>
              <a:rPr lang="en-US" altLang="en-US" dirty="0">
                <a:latin typeface="Arial" panose="020B0604020202020204" pitchFamily="34" charset="0"/>
                <a:ea typeface="ＭＳ Ｐゴシック" panose="020B0600070205080204" pitchFamily="34" charset="-128"/>
                <a:cs typeface="Arial" panose="020B0604020202020204" pitchFamily="34" charset="0"/>
              </a:rPr>
            </a:b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eaLnBrk="1" hangingPunct="1">
              <a:buFont typeface="Arial" panose="020B0604020202020204" pitchFamily="34" charset="0"/>
              <a:buChar char="•"/>
              <a:defRPr/>
            </a:pPr>
            <a:r>
              <a:rPr lang="en-US" altLang="en-US" dirty="0">
                <a:latin typeface="Arial" panose="020B0604020202020204" pitchFamily="34" charset="0"/>
                <a:ea typeface="ＭＳ Ｐゴシック" panose="020B0600070205080204" pitchFamily="34" charset="-128"/>
                <a:cs typeface="Arial" panose="020B0604020202020204" pitchFamily="34" charset="0"/>
              </a:rPr>
              <a:t>Emphasis on compliance with federal requirements such as:</a:t>
            </a:r>
          </a:p>
          <a:p>
            <a:pPr marL="973138" lvl="1" indent="-285750" eaLnBrk="1" hangingPunct="1">
              <a:buFont typeface="Courier New" panose="02070309020205020404" pitchFamily="49" charset="0"/>
              <a:buChar char="o"/>
              <a:defRPr/>
            </a:pPr>
            <a:r>
              <a:rPr lang="en-US" altLang="en-US" dirty="0">
                <a:latin typeface="Arial" panose="020B0604020202020204" pitchFamily="34" charset="0"/>
                <a:ea typeface="ＭＳ Ｐゴシック" panose="020B0600070205080204" pitchFamily="34" charset="-128"/>
                <a:cs typeface="Arial" panose="020B0604020202020204" pitchFamily="34" charset="0"/>
              </a:rPr>
              <a:t>Client file review for case management and required documentation</a:t>
            </a:r>
          </a:p>
          <a:p>
            <a:pPr marL="973138" lvl="1" indent="-285750" eaLnBrk="1" hangingPunct="1">
              <a:buFont typeface="Courier New" panose="02070309020205020404" pitchFamily="49" charset="0"/>
              <a:buChar char="o"/>
              <a:defRPr/>
            </a:pPr>
            <a:r>
              <a:rPr lang="en-US" altLang="en-US" dirty="0">
                <a:latin typeface="Arial" panose="020B0604020202020204" pitchFamily="34" charset="0"/>
                <a:ea typeface="ＭＳ Ｐゴシック" panose="020B0600070205080204" pitchFamily="34" charset="-128"/>
                <a:cs typeface="Arial" panose="020B0604020202020204" pitchFamily="34" charset="0"/>
              </a:rPr>
              <a:t>Financial review including match reporting and claims</a:t>
            </a:r>
          </a:p>
          <a:p>
            <a:pPr marL="973138" lvl="1" indent="-285750" eaLnBrk="1" hangingPunct="1">
              <a:buFont typeface="Courier New" panose="02070309020205020404" pitchFamily="49" charset="0"/>
              <a:buChar char="o"/>
              <a:defRPr/>
            </a:pPr>
            <a:r>
              <a:rPr lang="en-US" altLang="en-US" dirty="0">
                <a:latin typeface="Arial" panose="020B0604020202020204" pitchFamily="34" charset="0"/>
                <a:ea typeface="ＭＳ Ｐゴシック" panose="020B0600070205080204" pitchFamily="34" charset="-128"/>
                <a:cs typeface="Arial" panose="020B0604020202020204" pitchFamily="34" charset="0"/>
              </a:rPr>
              <a:t>Utilization of Coordinated Entry and HMIS</a:t>
            </a:r>
            <a:br>
              <a:rPr lang="en-US" altLang="en-US" dirty="0">
                <a:latin typeface="Arial" panose="020B0604020202020204" pitchFamily="34" charset="0"/>
                <a:ea typeface="ＭＳ Ｐゴシック" panose="020B0600070205080204" pitchFamily="34" charset="-128"/>
                <a:cs typeface="Arial" panose="020B0604020202020204" pitchFamily="34" charset="0"/>
              </a:rPr>
            </a:b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923017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E7305F38-EBD5-4520-905F-C39C767DA450}"/>
              </a:ext>
            </a:extLst>
          </p:cNvPr>
          <p:cNvSpPr>
            <a:spLocks noGrp="1"/>
          </p:cNvSpPr>
          <p:nvPr>
            <p:ph type="ctrTitle"/>
          </p:nvPr>
        </p:nvSpPr>
        <p:spPr>
          <a:xfrm>
            <a:off x="1903208" y="619432"/>
            <a:ext cx="8031162" cy="4793226"/>
          </a:xfrm>
        </p:spPr>
        <p:txBody>
          <a:bodyPr>
            <a:normAutofit/>
          </a:bodyPr>
          <a:lstStyle/>
          <a:p>
            <a:pPr algn="ctr"/>
            <a:r>
              <a:rPr lang="en-US" altLang="en-US" sz="3600" cap="none" dirty="0">
                <a:latin typeface="Arial Bold" panose="020B0704020202020204" pitchFamily="34" charset="0"/>
                <a:ea typeface="ＭＳ Ｐゴシック" panose="020B0600070205080204" pitchFamily="34" charset="-128"/>
                <a:cs typeface="Arial Bold" panose="020B0704020202020204" pitchFamily="34" charset="0"/>
              </a:rPr>
              <a:t>	STREET OUTREACH</a:t>
            </a:r>
          </a:p>
        </p:txBody>
      </p:sp>
    </p:spTree>
    <p:extLst>
      <p:ext uri="{BB962C8B-B14F-4D97-AF65-F5344CB8AC3E}">
        <p14:creationId xmlns:p14="http://schemas.microsoft.com/office/powerpoint/2010/main" val="14752096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84E78329-9F31-4D40-8A09-A7AA017DCCD2}"/>
              </a:ext>
            </a:extLst>
          </p:cNvPr>
          <p:cNvSpPr>
            <a:spLocks noGrp="1"/>
          </p:cNvSpPr>
          <p:nvPr>
            <p:ph type="title"/>
          </p:nvPr>
        </p:nvSpPr>
        <p:spPr>
          <a:xfrm>
            <a:off x="1858964" y="1"/>
            <a:ext cx="8364537" cy="784225"/>
          </a:xfrm>
        </p:spPr>
        <p:txBody>
          <a:bodyPr/>
          <a:lstStyle/>
          <a:p>
            <a:pPr algn="ct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ESG Outreach Program Requirements </a:t>
            </a:r>
          </a:p>
        </p:txBody>
      </p:sp>
      <p:sp>
        <p:nvSpPr>
          <p:cNvPr id="3" name="Content Placeholder 2">
            <a:extLst>
              <a:ext uri="{FF2B5EF4-FFF2-40B4-BE49-F238E27FC236}">
                <a16:creationId xmlns:a16="http://schemas.microsoft.com/office/drawing/2014/main" id="{4BB95753-C0EE-464A-AA2B-0CCEA423450E}"/>
              </a:ext>
            </a:extLst>
          </p:cNvPr>
          <p:cNvSpPr>
            <a:spLocks noGrp="1"/>
          </p:cNvSpPr>
          <p:nvPr>
            <p:ph idx="1"/>
          </p:nvPr>
        </p:nvSpPr>
        <p:spPr>
          <a:xfrm>
            <a:off x="1858964" y="768915"/>
            <a:ext cx="8364537" cy="4539685"/>
          </a:xfrm>
        </p:spPr>
        <p:txBody>
          <a:bodyPr/>
          <a:lstStyle/>
          <a:p>
            <a:pPr eaLnBrk="1" hangingPunct="1">
              <a:lnSpc>
                <a:spcPct val="90000"/>
              </a:lnSpc>
              <a:defRPr/>
            </a:pPr>
            <a:endParaRPr lang="en-US" dirty="0"/>
          </a:p>
          <a:p>
            <a:pPr marL="285750" indent="-285750" eaLnBrk="1" hangingPunct="1">
              <a:lnSpc>
                <a:spcPct val="90000"/>
              </a:lnSpc>
              <a:buFont typeface="Arial" panose="020B0604020202020204" pitchFamily="34" charset="0"/>
              <a:buChar char="•"/>
              <a:defRPr/>
            </a:pPr>
            <a:r>
              <a:rPr lang="en-US" sz="1600" dirty="0"/>
              <a:t>Funds can serve people experiencing category 1 homelessness only (HUD’s definition of homeless)</a:t>
            </a:r>
          </a:p>
          <a:p>
            <a:pPr marL="285750" indent="-285750" eaLnBrk="1" hangingPunct="1">
              <a:lnSpc>
                <a:spcPct val="90000"/>
              </a:lnSpc>
              <a:buFont typeface="Arial" panose="020B0604020202020204" pitchFamily="34" charset="0"/>
              <a:buChar char="•"/>
              <a:defRPr/>
            </a:pPr>
            <a:endParaRPr lang="en-US" sz="1600" dirty="0"/>
          </a:p>
          <a:p>
            <a:pPr marL="285750" indent="-285750" eaLnBrk="1" hangingPunct="1">
              <a:lnSpc>
                <a:spcPct val="90000"/>
              </a:lnSpc>
              <a:buFont typeface="Arial" panose="020B0604020202020204" pitchFamily="34" charset="0"/>
              <a:buChar char="•"/>
              <a:defRPr/>
            </a:pPr>
            <a:r>
              <a:rPr lang="en-US" sz="1600" dirty="0"/>
              <a:t>Document homeless status (use form)</a:t>
            </a:r>
          </a:p>
          <a:p>
            <a:pPr eaLnBrk="1" hangingPunct="1">
              <a:lnSpc>
                <a:spcPct val="90000"/>
              </a:lnSpc>
              <a:defRPr/>
            </a:pPr>
            <a:endParaRPr lang="en-US" sz="1600" dirty="0"/>
          </a:p>
          <a:p>
            <a:pPr marL="285750" indent="-285750" eaLnBrk="1" hangingPunct="1">
              <a:lnSpc>
                <a:spcPct val="90000"/>
              </a:lnSpc>
              <a:buFont typeface="Arial" panose="020B0604020202020204" pitchFamily="34" charset="0"/>
              <a:buChar char="•"/>
              <a:defRPr/>
            </a:pPr>
            <a:r>
              <a:rPr lang="en-US" sz="1600" dirty="0"/>
              <a:t>100% match (must be documented)</a:t>
            </a:r>
          </a:p>
          <a:p>
            <a:pPr eaLnBrk="1" hangingPunct="1">
              <a:lnSpc>
                <a:spcPct val="90000"/>
              </a:lnSpc>
              <a:defRPr/>
            </a:pPr>
            <a:endParaRPr lang="en-US" sz="1600" dirty="0"/>
          </a:p>
          <a:p>
            <a:pPr marL="285750" indent="-285750" eaLnBrk="1" hangingPunct="1">
              <a:lnSpc>
                <a:spcPct val="90000"/>
              </a:lnSpc>
              <a:buFont typeface="Arial" panose="020B0604020202020204" pitchFamily="34" charset="0"/>
              <a:buChar char="•"/>
              <a:defRPr/>
            </a:pPr>
            <a:r>
              <a:rPr lang="en-US" sz="1600" dirty="0"/>
              <a:t>Keep accurate financial, service delivery records, should be retained for </a:t>
            </a:r>
            <a:r>
              <a:rPr lang="en-US" sz="1600" b="1" u="sng" dirty="0"/>
              <a:t>5 years from the end of the award period</a:t>
            </a:r>
          </a:p>
          <a:p>
            <a:pPr marL="285750" indent="-285750" eaLnBrk="1" hangingPunct="1">
              <a:lnSpc>
                <a:spcPct val="90000"/>
              </a:lnSpc>
              <a:buFont typeface="Arial" panose="020B0604020202020204" pitchFamily="34" charset="0"/>
              <a:buChar char="•"/>
              <a:defRPr/>
            </a:pPr>
            <a:endParaRPr lang="en-US" sz="1600" dirty="0"/>
          </a:p>
          <a:p>
            <a:pPr marL="285750" indent="-285750" eaLnBrk="1" hangingPunct="1">
              <a:lnSpc>
                <a:spcPct val="90000"/>
              </a:lnSpc>
              <a:buFont typeface="Arial" panose="020B0604020202020204" pitchFamily="34" charset="0"/>
              <a:buChar char="•"/>
              <a:defRPr/>
            </a:pPr>
            <a:r>
              <a:rPr lang="en-US" sz="1600" dirty="0"/>
              <a:t>Working e-mail and access to Internet, financial software</a:t>
            </a:r>
          </a:p>
          <a:p>
            <a:pPr marL="285750" indent="-285750" eaLnBrk="1" hangingPunct="1">
              <a:lnSpc>
                <a:spcPct val="90000"/>
              </a:lnSpc>
              <a:buFont typeface="Arial" panose="020B0604020202020204" pitchFamily="34" charset="0"/>
              <a:buChar char="•"/>
              <a:defRPr/>
            </a:pPr>
            <a:endParaRPr lang="en-US" sz="1600" dirty="0"/>
          </a:p>
          <a:p>
            <a:pPr marL="285750" indent="-285750" eaLnBrk="1" hangingPunct="1">
              <a:lnSpc>
                <a:spcPct val="90000"/>
              </a:lnSpc>
              <a:buFont typeface="Arial" panose="020B0604020202020204" pitchFamily="34" charset="0"/>
              <a:buChar char="•"/>
              <a:defRPr/>
            </a:pPr>
            <a:r>
              <a:rPr lang="en-US" sz="1600" dirty="0"/>
              <a:t>Required to attend Award Trainings/Webinars</a:t>
            </a:r>
          </a:p>
          <a:p>
            <a:pPr eaLnBrk="1" hangingPunct="1">
              <a:lnSpc>
                <a:spcPct val="90000"/>
              </a:lnSpc>
              <a:defRPr/>
            </a:pPr>
            <a:endParaRPr lang="en-US" sz="1600" dirty="0"/>
          </a:p>
          <a:p>
            <a:pPr marL="285750" indent="-285750" eaLnBrk="1" hangingPunct="1">
              <a:lnSpc>
                <a:spcPct val="90000"/>
              </a:lnSpc>
              <a:buFont typeface="Arial" panose="020B0604020202020204" pitchFamily="34" charset="0"/>
              <a:buChar char="•"/>
              <a:defRPr/>
            </a:pPr>
            <a:r>
              <a:rPr lang="en-US" sz="1600" dirty="0"/>
              <a:t>Ensure Confidentiality! </a:t>
            </a:r>
            <a:r>
              <a:rPr lang="en-US" sz="1600" b="1" dirty="0"/>
              <a:t>Never</a:t>
            </a:r>
            <a:r>
              <a:rPr lang="en-US" sz="1600" dirty="0"/>
              <a:t> email us client names!!</a:t>
            </a:r>
          </a:p>
          <a:p>
            <a:pPr marL="285750" indent="-285750" eaLnBrk="1" hangingPunct="1">
              <a:lnSpc>
                <a:spcPct val="90000"/>
              </a:lnSpc>
              <a:buFont typeface="Arial" panose="020B0604020202020204" pitchFamily="34" charset="0"/>
              <a:buChar char="•"/>
              <a:defRPr/>
            </a:pPr>
            <a:endParaRPr lang="en-US" sz="1600" dirty="0"/>
          </a:p>
          <a:p>
            <a:pPr marL="285750" indent="-285750" eaLnBrk="1" hangingPunct="1">
              <a:buFont typeface="Arial" panose="020B0604020202020204" pitchFamily="34" charset="0"/>
              <a:buChar char="•"/>
              <a:defRPr/>
            </a:pPr>
            <a:r>
              <a:rPr lang="en-US" sz="1600" dirty="0"/>
              <a:t>All of these requirements will be detailed in the ESG Outreach Award Manual</a:t>
            </a:r>
          </a:p>
        </p:txBody>
      </p:sp>
    </p:spTree>
    <p:extLst>
      <p:ext uri="{BB962C8B-B14F-4D97-AF65-F5344CB8AC3E}">
        <p14:creationId xmlns:p14="http://schemas.microsoft.com/office/powerpoint/2010/main" val="3068968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262BA10F-1625-4907-B06F-9E62F99C29DE}"/>
              </a:ext>
            </a:extLst>
          </p:cNvPr>
          <p:cNvSpPr>
            <a:spLocks noGrp="1"/>
          </p:cNvSpPr>
          <p:nvPr>
            <p:ph type="title"/>
          </p:nvPr>
        </p:nvSpPr>
        <p:spPr>
          <a:xfrm>
            <a:off x="1830389" y="6351"/>
            <a:ext cx="8364537" cy="847725"/>
          </a:xfrm>
        </p:spPr>
        <p:txBody>
          <a:bodyPr/>
          <a:lstStyle/>
          <a:p>
            <a:pPr algn="ct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Engagement </a:t>
            </a:r>
          </a:p>
        </p:txBody>
      </p:sp>
      <p:sp>
        <p:nvSpPr>
          <p:cNvPr id="3" name="Content Placeholder 2">
            <a:extLst>
              <a:ext uri="{FF2B5EF4-FFF2-40B4-BE49-F238E27FC236}">
                <a16:creationId xmlns:a16="http://schemas.microsoft.com/office/drawing/2014/main" id="{B83E0702-84F2-4316-8EA8-08B6E69BE74F}"/>
              </a:ext>
            </a:extLst>
          </p:cNvPr>
          <p:cNvSpPr>
            <a:spLocks noGrp="1"/>
          </p:cNvSpPr>
          <p:nvPr>
            <p:ph idx="1"/>
          </p:nvPr>
        </p:nvSpPr>
        <p:spPr>
          <a:xfrm>
            <a:off x="1803400" y="1149350"/>
            <a:ext cx="8420100" cy="4074583"/>
          </a:xfrm>
        </p:spPr>
        <p:txBody>
          <a:bodyPr/>
          <a:lstStyle/>
          <a:p>
            <a:pPr marL="285750" indent="-285750">
              <a:buFont typeface="Arial" panose="020B0604020202020204" pitchFamily="34" charset="0"/>
              <a:buChar char="•"/>
              <a:defRPr/>
            </a:pPr>
            <a:endParaRPr lang="en-US" altLang="en-US" dirty="0"/>
          </a:p>
          <a:p>
            <a:pPr marL="285750" indent="-285750">
              <a:buFont typeface="Arial" panose="020B0604020202020204" pitchFamily="34" charset="0"/>
              <a:buChar char="•"/>
              <a:defRPr/>
            </a:pPr>
            <a:r>
              <a:rPr lang="en-US" altLang="en-US" dirty="0"/>
              <a:t>The cost of activities to locate, identify and build relationships with people who are unsheltered and engage them for the purpose of providing immediate support and connection to resources.  </a:t>
            </a:r>
          </a:p>
          <a:p>
            <a:pPr>
              <a:defRPr/>
            </a:pPr>
            <a:endParaRPr lang="en-US" altLang="en-US" dirty="0"/>
          </a:p>
          <a:p>
            <a:pPr marL="285750" indent="-285750">
              <a:buFont typeface="Arial" panose="020B0604020202020204" pitchFamily="34" charset="0"/>
              <a:buChar char="•"/>
              <a:defRPr/>
            </a:pPr>
            <a:r>
              <a:rPr lang="en-US" altLang="en-US" dirty="0"/>
              <a:t>Initial assessment</a:t>
            </a:r>
            <a:br>
              <a:rPr lang="en-US" altLang="en-US" dirty="0"/>
            </a:br>
            <a:endParaRPr lang="en-US" altLang="en-US" dirty="0"/>
          </a:p>
          <a:p>
            <a:pPr marL="285750" indent="-285750">
              <a:buFont typeface="Arial" panose="020B0604020202020204" pitchFamily="34" charset="0"/>
              <a:buChar char="•"/>
              <a:defRPr/>
            </a:pPr>
            <a:r>
              <a:rPr lang="en-US" altLang="en-US" dirty="0"/>
              <a:t>Addressing urgent needs; meals, clothing, blankets, toiletries</a:t>
            </a:r>
            <a:br>
              <a:rPr lang="en-US" altLang="en-US" dirty="0"/>
            </a:br>
            <a:endParaRPr lang="en-US" altLang="en-US" dirty="0"/>
          </a:p>
          <a:p>
            <a:pPr marL="285750" indent="-285750">
              <a:buFont typeface="Arial" panose="020B0604020202020204" pitchFamily="34" charset="0"/>
              <a:buChar char="•"/>
              <a:defRPr/>
            </a:pPr>
            <a:r>
              <a:rPr lang="en-US" altLang="en-US" dirty="0"/>
              <a:t>Active connection of information and referrals to resources and programs </a:t>
            </a:r>
          </a:p>
          <a:p>
            <a:pPr>
              <a:defRPr/>
            </a:pPr>
            <a:endParaRPr lang="en-US" altLang="en-US" dirty="0"/>
          </a:p>
          <a:p>
            <a:pPr marL="285750" indent="-285750">
              <a:buFont typeface="Arial" panose="020B0604020202020204" pitchFamily="34" charset="0"/>
              <a:buChar char="•"/>
              <a:defRPr/>
            </a:pPr>
            <a:r>
              <a:rPr lang="en-US" altLang="en-US" b="1" dirty="0"/>
              <a:t>Examples: </a:t>
            </a:r>
            <a:r>
              <a:rPr lang="en-US" altLang="en-US" dirty="0"/>
              <a:t>connection to assessment for Coordinated Entry System, emergency shelter, community-based services, rapid rehousing programs, etc.  </a:t>
            </a:r>
          </a:p>
          <a:p>
            <a:pPr>
              <a:defRPr/>
            </a:pPr>
            <a:endParaRPr lang="en-US" altLang="en-US" dirty="0"/>
          </a:p>
          <a:p>
            <a:pPr lvl="1" indent="0">
              <a:buNone/>
              <a:defRPr/>
            </a:pP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333D184-E334-F93B-C9BA-517F86F8D8BF}"/>
              </a:ext>
            </a:extLst>
          </p:cNvPr>
          <p:cNvSpPr>
            <a:spLocks noGrp="1"/>
          </p:cNvSpPr>
          <p:nvPr>
            <p:ph type="title"/>
          </p:nvPr>
        </p:nvSpPr>
        <p:spPr/>
        <p:txBody>
          <a:bodyPr/>
          <a:lstStyle/>
          <a:p>
            <a:r>
              <a:rPr lang="en-US" dirty="0"/>
              <a:t>Agenda</a:t>
            </a:r>
          </a:p>
        </p:txBody>
      </p:sp>
      <p:sp>
        <p:nvSpPr>
          <p:cNvPr id="4" name="Content Placeholder 3">
            <a:extLst>
              <a:ext uri="{FF2B5EF4-FFF2-40B4-BE49-F238E27FC236}">
                <a16:creationId xmlns:a16="http://schemas.microsoft.com/office/drawing/2014/main" id="{5A5F08A6-B01C-9A83-65BE-313B6B277796}"/>
              </a:ext>
            </a:extLst>
          </p:cNvPr>
          <p:cNvSpPr>
            <a:spLocks noGrp="1"/>
          </p:cNvSpPr>
          <p:nvPr>
            <p:ph idx="1"/>
          </p:nvPr>
        </p:nvSpPr>
        <p:spPr>
          <a:xfrm>
            <a:off x="447032" y="1057013"/>
            <a:ext cx="11152785" cy="4462943"/>
          </a:xfrm>
        </p:spPr>
        <p:txBody>
          <a:bodyPr/>
          <a:lstStyle/>
          <a:p>
            <a:endParaRPr lang="en-US" dirty="0"/>
          </a:p>
          <a:p>
            <a:pPr marL="285750" indent="-285750">
              <a:buFont typeface="Arial" panose="020B0604020202020204" pitchFamily="34" charset="0"/>
              <a:buChar char="•"/>
            </a:pPr>
            <a:r>
              <a:rPr lang="en-US" dirty="0"/>
              <a:t>Compliance and Monitoring</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Street Outreach</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Emergency Shelter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Short-term rental assistance included with Shelter award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Rapid Rehousing</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Homeless Prevention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Claims overview</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Questions</a:t>
            </a:r>
          </a:p>
          <a:p>
            <a:r>
              <a:rPr lang="en-US" dirty="0"/>
              <a:t>	</a:t>
            </a:r>
          </a:p>
        </p:txBody>
      </p:sp>
    </p:spTree>
    <p:extLst>
      <p:ext uri="{BB962C8B-B14F-4D97-AF65-F5344CB8AC3E}">
        <p14:creationId xmlns:p14="http://schemas.microsoft.com/office/powerpoint/2010/main" val="1408426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A8921-8665-4149-9BBE-8FBD1C8B78F8}"/>
              </a:ext>
            </a:extLst>
          </p:cNvPr>
          <p:cNvSpPr>
            <a:spLocks noGrp="1"/>
          </p:cNvSpPr>
          <p:nvPr>
            <p:ph type="title"/>
          </p:nvPr>
        </p:nvSpPr>
        <p:spPr>
          <a:xfrm>
            <a:off x="519642" y="190500"/>
            <a:ext cx="11152716" cy="1143000"/>
          </a:xfrm>
        </p:spPr>
        <p:txBody>
          <a:bodyPr/>
          <a:lstStyle/>
          <a:p>
            <a:pPr algn="ctr">
              <a:defRPr/>
            </a:pPr>
            <a:r>
              <a:rPr lang="en-US" altLang="en-US" cap="none" dirty="0"/>
              <a:t>Case Management</a:t>
            </a:r>
            <a:br>
              <a:rPr lang="en-US" altLang="en-US" dirty="0"/>
            </a:br>
            <a:endParaRPr lang="en-US" cap="none" dirty="0"/>
          </a:p>
        </p:txBody>
      </p:sp>
      <p:sp>
        <p:nvSpPr>
          <p:cNvPr id="3" name="Content Placeholder 2">
            <a:extLst>
              <a:ext uri="{FF2B5EF4-FFF2-40B4-BE49-F238E27FC236}">
                <a16:creationId xmlns:a16="http://schemas.microsoft.com/office/drawing/2014/main" id="{A77052DF-0BBC-4D93-9095-3F9BB91C3E9B}"/>
              </a:ext>
            </a:extLst>
          </p:cNvPr>
          <p:cNvSpPr>
            <a:spLocks noGrp="1"/>
          </p:cNvSpPr>
          <p:nvPr>
            <p:ph idx="1"/>
          </p:nvPr>
        </p:nvSpPr>
        <p:spPr>
          <a:xfrm>
            <a:off x="1758951" y="1227138"/>
            <a:ext cx="8564563" cy="4297362"/>
          </a:xfrm>
        </p:spPr>
        <p:txBody>
          <a:bodyPr/>
          <a:lstStyle/>
          <a:p>
            <a:pPr marL="285750" indent="-285750">
              <a:buFont typeface="Arial" panose="020B0604020202020204" pitchFamily="34" charset="0"/>
              <a:buChar char="•"/>
              <a:defRPr/>
            </a:pPr>
            <a:r>
              <a:rPr lang="en-US" altLang="en-US" dirty="0"/>
              <a:t>The cost of assessing housing and service needs, arranging, coordinating, and monitoring the delivery of individualized services to meet the needs of the program participant</a:t>
            </a:r>
          </a:p>
          <a:p>
            <a:pPr>
              <a:defRPr/>
            </a:pPr>
            <a:endParaRPr lang="en-US" altLang="en-US" sz="2000" dirty="0"/>
          </a:p>
          <a:p>
            <a:pPr>
              <a:defRPr/>
            </a:pPr>
            <a:r>
              <a:rPr lang="en-US" altLang="en-US" sz="2000" b="1" dirty="0"/>
              <a:t>Eligible services and activities are as follows: </a:t>
            </a:r>
          </a:p>
          <a:p>
            <a:pPr lvl="1">
              <a:defRPr/>
            </a:pPr>
            <a:r>
              <a:rPr lang="en-US" altLang="en-US" sz="1700" dirty="0"/>
              <a:t>verifying and documenting eligibility; (homeless documentation form)</a:t>
            </a:r>
          </a:p>
          <a:p>
            <a:pPr lvl="1">
              <a:defRPr/>
            </a:pPr>
            <a:r>
              <a:rPr lang="en-US" altLang="en-US" sz="1700" dirty="0"/>
              <a:t>counseling</a:t>
            </a:r>
          </a:p>
          <a:p>
            <a:pPr lvl="1">
              <a:defRPr/>
            </a:pPr>
            <a:r>
              <a:rPr lang="en-US" altLang="en-US" sz="1700" dirty="0"/>
              <a:t>developing, securing and coordinating services</a:t>
            </a:r>
          </a:p>
          <a:p>
            <a:pPr lvl="1">
              <a:defRPr/>
            </a:pPr>
            <a:r>
              <a:rPr lang="en-US" altLang="en-US" sz="1700" dirty="0"/>
              <a:t>obtaining Federal, State, and local benefits</a:t>
            </a:r>
          </a:p>
          <a:p>
            <a:pPr lvl="1">
              <a:defRPr/>
            </a:pPr>
            <a:r>
              <a:rPr lang="en-US" altLang="en-US" sz="1700" dirty="0"/>
              <a:t>monitoring and evaluating program participant progress</a:t>
            </a:r>
          </a:p>
          <a:p>
            <a:pPr lvl="1">
              <a:defRPr/>
            </a:pPr>
            <a:r>
              <a:rPr lang="en-US" altLang="en-US" sz="1700" dirty="0"/>
              <a:t>providing information and referrals to other providers</a:t>
            </a:r>
          </a:p>
          <a:p>
            <a:pPr lvl="1">
              <a:defRPr/>
            </a:pPr>
            <a:r>
              <a:rPr lang="en-US" altLang="en-US" sz="1700" dirty="0"/>
              <a:t>developing an individualized housing and service plan, including planning a path to permanent housing stability</a:t>
            </a:r>
          </a:p>
          <a:p>
            <a:pPr marL="285750" indent="-285750">
              <a:buFont typeface="Arial" panose="020B0604020202020204" pitchFamily="34" charset="0"/>
              <a:buChar char="•"/>
              <a:defRPr/>
            </a:pPr>
            <a:endParaRPr lang="en-US" altLang="en-US" dirty="0"/>
          </a:p>
          <a:p>
            <a:pPr marL="285750" indent="-285750">
              <a:buFont typeface="Arial" panose="020B0604020202020204" pitchFamily="34" charset="0"/>
              <a:buChar char="•"/>
              <a:defRPr/>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36E3AECF-AABF-42E5-BC2C-65FF1AB93531}"/>
              </a:ext>
            </a:extLst>
          </p:cNvPr>
          <p:cNvSpPr>
            <a:spLocks noGrp="1"/>
          </p:cNvSpPr>
          <p:nvPr>
            <p:ph type="title"/>
          </p:nvPr>
        </p:nvSpPr>
        <p:spPr>
          <a:xfrm>
            <a:off x="1858964" y="1"/>
            <a:ext cx="8364537" cy="784225"/>
          </a:xfrm>
        </p:spPr>
        <p:txBody>
          <a:bodyPr/>
          <a:lstStyle/>
          <a:p>
            <a:pPr algn="ct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Emergency Health Services </a:t>
            </a:r>
          </a:p>
        </p:txBody>
      </p:sp>
      <p:sp>
        <p:nvSpPr>
          <p:cNvPr id="3" name="Content Placeholder 2">
            <a:extLst>
              <a:ext uri="{FF2B5EF4-FFF2-40B4-BE49-F238E27FC236}">
                <a16:creationId xmlns:a16="http://schemas.microsoft.com/office/drawing/2014/main" id="{06039F3F-BDEF-4888-955E-095BDB04D07C}"/>
              </a:ext>
            </a:extLst>
          </p:cNvPr>
          <p:cNvSpPr>
            <a:spLocks noGrp="1"/>
          </p:cNvSpPr>
          <p:nvPr>
            <p:ph idx="1"/>
          </p:nvPr>
        </p:nvSpPr>
        <p:spPr>
          <a:xfrm>
            <a:off x="1858964" y="784226"/>
            <a:ext cx="8364537" cy="4525963"/>
          </a:xfrm>
        </p:spPr>
        <p:txBody>
          <a:bodyPr/>
          <a:lstStyle/>
          <a:p>
            <a:pPr>
              <a:defRPr/>
            </a:pPr>
            <a:endParaRPr lang="en-US" altLang="en-US" dirty="0"/>
          </a:p>
          <a:p>
            <a:pPr>
              <a:defRPr/>
            </a:pPr>
            <a:r>
              <a:rPr lang="en-US" altLang="en-US" sz="2000" b="1" dirty="0"/>
              <a:t>Eligible treatment consists of:</a:t>
            </a:r>
          </a:p>
          <a:p>
            <a:pPr lvl="1">
              <a:defRPr/>
            </a:pPr>
            <a:r>
              <a:rPr lang="en-US" altLang="en-US" sz="2000" dirty="0"/>
              <a:t>assessing a program participant's health problems and developing a treatment plan </a:t>
            </a:r>
            <a:br>
              <a:rPr lang="en-US" altLang="en-US" sz="2000" dirty="0"/>
            </a:br>
            <a:endParaRPr lang="en-US" altLang="en-US" sz="2000" dirty="0"/>
          </a:p>
          <a:p>
            <a:pPr lvl="1">
              <a:defRPr/>
            </a:pPr>
            <a:r>
              <a:rPr lang="en-US" altLang="en-US" sz="2000" dirty="0"/>
              <a:t>assisting program participants to understand their health needs</a:t>
            </a:r>
            <a:br>
              <a:rPr lang="en-US" altLang="en-US" sz="2000" dirty="0"/>
            </a:br>
            <a:endParaRPr lang="en-US" altLang="en-US" sz="2000" dirty="0"/>
          </a:p>
          <a:p>
            <a:pPr lvl="1">
              <a:defRPr/>
            </a:pPr>
            <a:r>
              <a:rPr lang="en-US" altLang="en-US" sz="2000" dirty="0"/>
              <a:t>providing directly or assisting program participants to obtain appropriate emergency medical treatment</a:t>
            </a:r>
            <a:br>
              <a:rPr lang="en-US" altLang="en-US" sz="2000" dirty="0"/>
            </a:br>
            <a:endParaRPr lang="en-US" altLang="en-US" sz="2000" dirty="0"/>
          </a:p>
          <a:p>
            <a:pPr lvl="1">
              <a:defRPr/>
            </a:pPr>
            <a:r>
              <a:rPr lang="en-US" altLang="en-US" sz="2000" dirty="0"/>
              <a:t>providing medication and follow-up services</a:t>
            </a:r>
          </a:p>
          <a:p>
            <a:pPr>
              <a:defRPr/>
            </a:pPr>
            <a:endParaRPr lang="en-US" altLang="en-US" dirty="0"/>
          </a:p>
          <a:p>
            <a:pPr>
              <a:defRPr/>
            </a:pPr>
            <a:r>
              <a:rPr lang="en-US" altLang="en-US" b="1" dirty="0"/>
              <a:t>***</a:t>
            </a:r>
            <a:r>
              <a:rPr lang="en-US" altLang="en-US" dirty="0"/>
              <a:t>Funds may be used only for these services to the extent that other appropriate health services are inaccessible or unavailable within the community</a:t>
            </a:r>
          </a:p>
          <a:p>
            <a:pPr>
              <a:defRPr/>
            </a:pPr>
            <a:r>
              <a:rPr lang="en-US" altLang="en-US" b="1" dirty="0"/>
              <a:t> Must have documentation.</a:t>
            </a:r>
          </a:p>
          <a:p>
            <a:pPr marL="285750" indent="-285750">
              <a:buFont typeface="Arial" panose="020B0604020202020204" pitchFamily="34" charset="0"/>
              <a:buChar char="•"/>
              <a:defRPr/>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6AFCAC51-A086-43F4-9B05-BC140D6BD2FB}"/>
              </a:ext>
            </a:extLst>
          </p:cNvPr>
          <p:cNvSpPr>
            <a:spLocks noGrp="1"/>
          </p:cNvSpPr>
          <p:nvPr>
            <p:ph type="title"/>
          </p:nvPr>
        </p:nvSpPr>
        <p:spPr/>
        <p:txBody>
          <a:bodyPr/>
          <a:lstStyle/>
          <a:p>
            <a:pPr algn="ct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Emergency Mental Health Services</a:t>
            </a:r>
          </a:p>
        </p:txBody>
      </p:sp>
      <p:sp>
        <p:nvSpPr>
          <p:cNvPr id="27651" name="Content Placeholder 2">
            <a:extLst>
              <a:ext uri="{FF2B5EF4-FFF2-40B4-BE49-F238E27FC236}">
                <a16:creationId xmlns:a16="http://schemas.microsoft.com/office/drawing/2014/main" id="{9A394F0E-AC46-4480-8462-77798768C838}"/>
              </a:ext>
            </a:extLst>
          </p:cNvPr>
          <p:cNvSpPr>
            <a:spLocks noGrp="1"/>
          </p:cNvSpPr>
          <p:nvPr>
            <p:ph idx="1"/>
          </p:nvPr>
        </p:nvSpPr>
        <p:spPr>
          <a:xfrm>
            <a:off x="1858964" y="1417638"/>
            <a:ext cx="8364537" cy="4525962"/>
          </a:xfrm>
        </p:spPr>
        <p:txBody>
          <a:bodyPr/>
          <a:lstStyle/>
          <a:p>
            <a:pPr>
              <a:defRPr/>
            </a:pP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Eligible treatment consists of:</a:t>
            </a:r>
          </a:p>
          <a:p>
            <a:pPr lvl="1">
              <a:defRP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 assessing a program participant's health problems and developing a treatment plan</a:t>
            </a:r>
            <a:br>
              <a:rPr lang="en-US" altLang="en-US" sz="2000" dirty="0">
                <a:latin typeface="Arial" panose="020B0604020202020204" pitchFamily="34" charset="0"/>
                <a:ea typeface="ＭＳ Ｐゴシック" panose="020B0600070205080204" pitchFamily="34" charset="-128"/>
                <a:cs typeface="Arial" panose="020B0604020202020204" pitchFamily="34" charset="0"/>
              </a:rPr>
            </a:br>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a:p>
            <a:pPr lvl="1">
              <a:defRP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assisting program participants to understand their health needs</a:t>
            </a:r>
            <a:br>
              <a:rPr lang="en-US" altLang="en-US" sz="2000" dirty="0">
                <a:latin typeface="Arial" panose="020B0604020202020204" pitchFamily="34" charset="0"/>
                <a:ea typeface="ＭＳ Ｐゴシック" panose="020B0600070205080204" pitchFamily="34" charset="-128"/>
                <a:cs typeface="Arial" panose="020B0604020202020204" pitchFamily="34" charset="0"/>
              </a:rPr>
            </a:br>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a:p>
            <a:pPr lvl="1">
              <a:defRP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providing directly or assisting program participants to obtain appropriate emergency medical treatment</a:t>
            </a:r>
            <a:br>
              <a:rPr lang="en-US" altLang="en-US" sz="2000" dirty="0">
                <a:latin typeface="Arial" panose="020B0604020202020204" pitchFamily="34" charset="0"/>
                <a:ea typeface="ＭＳ Ｐゴシック" panose="020B0600070205080204" pitchFamily="34" charset="-128"/>
                <a:cs typeface="Arial" panose="020B0604020202020204" pitchFamily="34" charset="0"/>
              </a:rPr>
            </a:br>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a:p>
            <a:pPr lvl="1">
              <a:defRP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providing medication and follow-up services</a:t>
            </a:r>
          </a:p>
          <a:p>
            <a:pPr lvl="1">
              <a:defRPr/>
            </a:pPr>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a:p>
            <a:pPr>
              <a:defRPr/>
            </a:pPr>
            <a:r>
              <a:rPr lang="en-US" altLang="en-US" b="1" dirty="0"/>
              <a:t>***</a:t>
            </a:r>
            <a:r>
              <a:rPr lang="en-US" altLang="en-US" dirty="0"/>
              <a:t>Funds may be used only for these services to the extent that other appropriate mental health services are inaccessible or unavailable within the community</a:t>
            </a:r>
          </a:p>
          <a:p>
            <a:pPr>
              <a:defRPr/>
            </a:pPr>
            <a:r>
              <a:rPr lang="en-US" altLang="en-US" b="1" dirty="0"/>
              <a:t> Must have documentation.</a:t>
            </a:r>
          </a:p>
          <a:p>
            <a:pPr marL="461963" lvl="1" indent="0">
              <a:buNone/>
              <a:defRPr/>
            </a:pPr>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1DE3F4C3-B2EB-4797-B1F9-812F853844EC}"/>
              </a:ext>
            </a:extLst>
          </p:cNvPr>
          <p:cNvSpPr>
            <a:spLocks noGrp="1"/>
          </p:cNvSpPr>
          <p:nvPr>
            <p:ph type="title"/>
          </p:nvPr>
        </p:nvSpPr>
        <p:spPr>
          <a:xfrm>
            <a:off x="1667235" y="0"/>
            <a:ext cx="8364537" cy="754063"/>
          </a:xfrm>
        </p:spPr>
        <p:txBody>
          <a:bodyPr/>
          <a:lstStyle/>
          <a:p>
            <a:pPr algn="ct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Transportation</a:t>
            </a:r>
          </a:p>
        </p:txBody>
      </p:sp>
      <p:sp>
        <p:nvSpPr>
          <p:cNvPr id="3" name="Content Placeholder 2">
            <a:extLst>
              <a:ext uri="{FF2B5EF4-FFF2-40B4-BE49-F238E27FC236}">
                <a16:creationId xmlns:a16="http://schemas.microsoft.com/office/drawing/2014/main" id="{6EC9DFAE-C87A-4922-B718-58ECCCEAC1F7}"/>
              </a:ext>
            </a:extLst>
          </p:cNvPr>
          <p:cNvSpPr>
            <a:spLocks noGrp="1"/>
          </p:cNvSpPr>
          <p:nvPr>
            <p:ph idx="1"/>
          </p:nvPr>
        </p:nvSpPr>
        <p:spPr>
          <a:xfrm>
            <a:off x="1790700" y="1061883"/>
            <a:ext cx="8364538" cy="4218141"/>
          </a:xfrm>
        </p:spPr>
        <p:txBody>
          <a:bodyPr/>
          <a:lstStyle/>
          <a:p>
            <a:pPr indent="-320675">
              <a:defRPr/>
            </a:pPr>
            <a:r>
              <a:rPr lang="en-US" altLang="en-US" sz="1600" dirty="0"/>
              <a:t>The transportation costs of travel by outreach workers, social workers, medical professionals, or other service providers are eligible, provided that this travel takes place during the provision of ESG eligible</a:t>
            </a:r>
            <a:r>
              <a:rPr lang="en-US" altLang="en-US" sz="2000" dirty="0"/>
              <a:t> </a:t>
            </a:r>
            <a:r>
              <a:rPr lang="en-US" altLang="en-US" sz="1600" dirty="0"/>
              <a:t>services </a:t>
            </a:r>
          </a:p>
          <a:p>
            <a:pPr indent="-320675">
              <a:defRPr/>
            </a:pPr>
            <a:endParaRPr lang="en-US" altLang="en-US" sz="1600" dirty="0"/>
          </a:p>
          <a:p>
            <a:pPr indent="-320675">
              <a:defRPr/>
            </a:pPr>
            <a:r>
              <a:rPr lang="en-US" altLang="en-US" sz="2000" dirty="0"/>
              <a:t>Eligible costs include:</a:t>
            </a:r>
          </a:p>
          <a:p>
            <a:pPr lvl="1" indent="-320675">
              <a:defRPr/>
            </a:pPr>
            <a:r>
              <a:rPr lang="en-US" altLang="en-US" dirty="0"/>
              <a:t>The cost of a program participant's travel on public transportation</a:t>
            </a:r>
          </a:p>
          <a:p>
            <a:pPr lvl="1" indent="-320675">
              <a:defRPr/>
            </a:pPr>
            <a:r>
              <a:rPr lang="en-US" altLang="en-US" dirty="0"/>
              <a:t>The cost of transporting a participant to emergency housing or other service facilities </a:t>
            </a:r>
          </a:p>
          <a:p>
            <a:pPr lvl="1" indent="-320675">
              <a:defRPr/>
            </a:pPr>
            <a:r>
              <a:rPr lang="en-US" altLang="en-US" dirty="0"/>
              <a:t>Mileage reimbursement when an employee’s own vehicle is used</a:t>
            </a:r>
          </a:p>
          <a:p>
            <a:pPr lvl="1" indent="-320675">
              <a:defRPr/>
            </a:pPr>
            <a:r>
              <a:rPr lang="en-US" altLang="en-US" dirty="0"/>
              <a:t>The cost of purchasing or leasing a vehicle for the sub-recipient in which staff transports program participants and/or staff serving program participants, and the cost of gas, insurance, taxes and maintenance for the vehicle</a:t>
            </a:r>
          </a:p>
          <a:p>
            <a:pPr lvl="1" indent="-320675">
              <a:defRPr/>
            </a:pPr>
            <a:r>
              <a:rPr lang="en-US" altLang="en-US" dirty="0"/>
              <a:t>The travel costs program staff to accompany or assist program participants to use public transportation</a:t>
            </a:r>
          </a:p>
          <a:p>
            <a:pPr>
              <a:defRPr/>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E7305F38-EBD5-4520-905F-C39C767DA450}"/>
              </a:ext>
            </a:extLst>
          </p:cNvPr>
          <p:cNvSpPr>
            <a:spLocks noGrp="1"/>
          </p:cNvSpPr>
          <p:nvPr>
            <p:ph type="ctrTitle"/>
          </p:nvPr>
        </p:nvSpPr>
        <p:spPr>
          <a:xfrm>
            <a:off x="1903208" y="619432"/>
            <a:ext cx="8031162" cy="4793226"/>
          </a:xfrm>
        </p:spPr>
        <p:txBody>
          <a:bodyPr>
            <a:normAutofit/>
          </a:bodyPr>
          <a:lstStyle/>
          <a:p>
            <a:pPr algn="ctr"/>
            <a:r>
              <a:rPr lang="en-US" altLang="en-US" sz="3600" cap="none" dirty="0">
                <a:latin typeface="Arial Bold" panose="020B0704020202020204" pitchFamily="34" charset="0"/>
                <a:ea typeface="ＭＳ Ｐゴシック" panose="020B0600070205080204" pitchFamily="34" charset="-128"/>
                <a:cs typeface="Arial Bold" panose="020B0704020202020204" pitchFamily="34" charset="0"/>
              </a:rPr>
              <a:t>EMERGENCY SHELTER</a:t>
            </a:r>
          </a:p>
        </p:txBody>
      </p:sp>
    </p:spTree>
    <p:extLst>
      <p:ext uri="{BB962C8B-B14F-4D97-AF65-F5344CB8AC3E}">
        <p14:creationId xmlns:p14="http://schemas.microsoft.com/office/powerpoint/2010/main" val="39628839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D357E0B6-2E4E-411A-B607-FBDB69626E5F}"/>
              </a:ext>
            </a:extLst>
          </p:cNvPr>
          <p:cNvSpPr>
            <a:spLocks noGrp="1"/>
          </p:cNvSpPr>
          <p:nvPr>
            <p:ph type="title"/>
          </p:nvPr>
        </p:nvSpPr>
        <p:spPr>
          <a:xfrm>
            <a:off x="446618" y="274638"/>
            <a:ext cx="11152716" cy="801994"/>
          </a:xfrm>
        </p:spPr>
        <p:txBody>
          <a:bodyPr/>
          <a:lstStyle/>
          <a:p>
            <a:pPr algn="ct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ESG Shelter Program Requirements </a:t>
            </a:r>
          </a:p>
        </p:txBody>
      </p:sp>
      <p:sp>
        <p:nvSpPr>
          <p:cNvPr id="20483" name="Content Placeholder 2">
            <a:extLst>
              <a:ext uri="{FF2B5EF4-FFF2-40B4-BE49-F238E27FC236}">
                <a16:creationId xmlns:a16="http://schemas.microsoft.com/office/drawing/2014/main" id="{53A4AD1B-0776-405D-8F34-075E06CCDFAF}"/>
              </a:ext>
            </a:extLst>
          </p:cNvPr>
          <p:cNvSpPr>
            <a:spLocks noGrp="1"/>
          </p:cNvSpPr>
          <p:nvPr>
            <p:ph idx="1"/>
          </p:nvPr>
        </p:nvSpPr>
        <p:spPr>
          <a:xfrm>
            <a:off x="1858964" y="1065215"/>
            <a:ext cx="8188325" cy="4179886"/>
          </a:xfrm>
        </p:spPr>
        <p:txBody>
          <a:bodyPr/>
          <a:lstStyle/>
          <a:p>
            <a:pPr marL="285750" indent="-285750">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cs typeface="Arial" panose="020B0604020202020204" pitchFamily="34" charset="0"/>
              </a:rPr>
              <a:t>Funds can serve people experiencing category 1 and category 4 homelessness (HUD’s definition of homeless)</a:t>
            </a:r>
          </a:p>
          <a:p>
            <a:pPr marL="285750" indent="-285750">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cs typeface="Arial" panose="020B0604020202020204" pitchFamily="34" charset="0"/>
              </a:rPr>
              <a:t>You must document homelessness! </a:t>
            </a:r>
          </a:p>
          <a:p>
            <a:pPr marL="285750" indent="-285750">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cs typeface="Arial" panose="020B0604020202020204" pitchFamily="34" charset="0"/>
              </a:rPr>
              <a:t>Age or gender of a child must not be used as a basis for denying shelter to a family</a:t>
            </a:r>
          </a:p>
          <a:p>
            <a:pPr marL="285750" indent="-285750">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cs typeface="Arial" panose="020B0604020202020204" pitchFamily="34" charset="0"/>
                <a:hlinkClick r:id="rId2"/>
              </a:rPr>
              <a:t>HUD Equal Access Rule</a:t>
            </a:r>
            <a:r>
              <a:rPr lang="en-US" altLang="en-US" dirty="0">
                <a:latin typeface="Arial" panose="020B0604020202020204" pitchFamily="34" charset="0"/>
                <a:ea typeface="ＭＳ Ｐゴシック" panose="020B0600070205080204" pitchFamily="34" charset="-128"/>
                <a:cs typeface="Arial" panose="020B0604020202020204" pitchFamily="34" charset="0"/>
              </a:rPr>
              <a:t>: LGBTQ+ or family make-up cannot bar access or impact shelter services</a:t>
            </a:r>
          </a:p>
          <a:p>
            <a:pPr marL="285750" indent="-285750">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cs typeface="Arial" panose="020B0604020202020204" pitchFamily="34" charset="0"/>
              </a:rPr>
              <a:t>100% match (must be documented)</a:t>
            </a:r>
          </a:p>
          <a:p>
            <a:pPr marL="285750" indent="-285750">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cs typeface="Arial" panose="020B0604020202020204" pitchFamily="34" charset="0"/>
              </a:rPr>
              <a:t>Termination/Grievance Procedure</a:t>
            </a:r>
          </a:p>
          <a:p>
            <a:pPr marL="285750" indent="-285750">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cs typeface="Arial" panose="020B0604020202020204" pitchFamily="34" charset="0"/>
              </a:rPr>
              <a:t>Participation of Homeless Persons in organization to the extent possible</a:t>
            </a:r>
          </a:p>
          <a:p>
            <a:pPr marL="285750" indent="-285750">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cs typeface="Arial" panose="020B0604020202020204" pitchFamily="34" charset="0"/>
              </a:rPr>
              <a:t>Keep accurate financial, service delivery records, for 5 years following the end of the award period</a:t>
            </a:r>
          </a:p>
          <a:p>
            <a:pPr marL="285750" indent="-285750">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cs typeface="Arial" panose="020B0604020202020204" pitchFamily="34" charset="0"/>
              </a:rPr>
              <a:t>Working e-mail and access to Internet, financial software</a:t>
            </a:r>
          </a:p>
          <a:p>
            <a:pPr marL="285750" indent="-285750">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cs typeface="Arial" panose="020B0604020202020204" pitchFamily="34" charset="0"/>
              </a:rPr>
              <a:t>Non- domestic violence shelter must use HMIS, DV must use comparable database (we recommend DV </a:t>
            </a:r>
            <a:r>
              <a:rPr lang="en-US" altLang="en-US" dirty="0" err="1">
                <a:latin typeface="Arial" panose="020B0604020202020204" pitchFamily="34" charset="0"/>
                <a:ea typeface="ＭＳ Ｐゴシック" panose="020B0600070205080204" pitchFamily="34" charset="-128"/>
                <a:cs typeface="Arial" panose="020B0604020202020204" pitchFamily="34" charset="0"/>
              </a:rPr>
              <a:t>ClientTrack</a:t>
            </a:r>
            <a:r>
              <a:rPr lang="en-US" altLang="en-US" dirty="0">
                <a:latin typeface="Arial" panose="020B0604020202020204" pitchFamily="34" charset="0"/>
                <a:ea typeface="ＭＳ Ｐゴシック" panose="020B0600070205080204" pitchFamily="34" charset="-128"/>
                <a:cs typeface="Arial" panose="020B0604020202020204" pitchFamily="34" charset="0"/>
              </a:rPr>
              <a:t>) Must enter not just for ESG program, but all homeless programs in agency. Enter client data within 5 days of intake.</a:t>
            </a:r>
          </a:p>
          <a:p>
            <a:pPr marL="285750" indent="-285750">
              <a:buFont typeface="Arial" panose="020B0604020202020204" pitchFamily="34" charset="0"/>
              <a:buChar char="•"/>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A4C86D9F-9B26-4042-B67B-B4BF63D9EB35}"/>
              </a:ext>
            </a:extLst>
          </p:cNvPr>
          <p:cNvSpPr>
            <a:spLocks noGrp="1"/>
          </p:cNvSpPr>
          <p:nvPr>
            <p:ph type="title"/>
          </p:nvPr>
        </p:nvSpPr>
        <p:spPr>
          <a:xfrm>
            <a:off x="1858964" y="114300"/>
            <a:ext cx="8364537" cy="723900"/>
          </a:xfrm>
        </p:spPr>
        <p:txBody>
          <a:bodyPr/>
          <a:lstStyle/>
          <a:p>
            <a:pPr algn="ct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Eligible Activities-Essential Services </a:t>
            </a:r>
          </a:p>
        </p:txBody>
      </p:sp>
      <p:sp>
        <p:nvSpPr>
          <p:cNvPr id="3" name="Content Placeholder 2">
            <a:extLst>
              <a:ext uri="{FF2B5EF4-FFF2-40B4-BE49-F238E27FC236}">
                <a16:creationId xmlns:a16="http://schemas.microsoft.com/office/drawing/2014/main" id="{7F1F4BF4-BCD8-47CD-844D-A88945BA8161}"/>
              </a:ext>
            </a:extLst>
          </p:cNvPr>
          <p:cNvSpPr>
            <a:spLocks noGrp="1"/>
          </p:cNvSpPr>
          <p:nvPr>
            <p:ph idx="1"/>
          </p:nvPr>
        </p:nvSpPr>
        <p:spPr>
          <a:xfrm>
            <a:off x="1866900" y="838201"/>
            <a:ext cx="8364538" cy="4525963"/>
          </a:xfrm>
        </p:spPr>
        <p:txBody>
          <a:bodyPr/>
          <a:lstStyle/>
          <a:p>
            <a:pPr indent="-225425" eaLnBrk="1" hangingPunct="1">
              <a:defRPr/>
            </a:pPr>
            <a:r>
              <a:rPr lang="en-US" altLang="en-US" sz="2000" b="1" dirty="0"/>
              <a:t>Case management-</a:t>
            </a:r>
            <a:r>
              <a:rPr lang="en-US" altLang="en-US" sz="2000" dirty="0"/>
              <a:t> salary of case manager working directly with shelter clients</a:t>
            </a:r>
          </a:p>
          <a:p>
            <a:pPr indent="-225425" eaLnBrk="1" hangingPunct="1">
              <a:defRPr/>
            </a:pPr>
            <a:endParaRPr lang="en-US" altLang="en-US" sz="2000" b="1" dirty="0"/>
          </a:p>
          <a:p>
            <a:pPr eaLnBrk="1" hangingPunct="1">
              <a:defRPr/>
            </a:pPr>
            <a:r>
              <a:rPr lang="en-US" altLang="en-US" sz="2000" b="1" dirty="0"/>
              <a:t>Child Care- </a:t>
            </a:r>
            <a:r>
              <a:rPr lang="en-US" altLang="en-US" sz="2000" dirty="0"/>
              <a:t>payment to a licensed daycare center for child-care of shelter clients including providing meals, snacks, and activities</a:t>
            </a:r>
          </a:p>
          <a:p>
            <a:pPr eaLnBrk="1" hangingPunct="1">
              <a:defRPr/>
            </a:pPr>
            <a:endParaRPr lang="en-US" altLang="en-US" sz="2000" b="1" dirty="0"/>
          </a:p>
          <a:p>
            <a:pPr eaLnBrk="1" hangingPunct="1">
              <a:defRPr/>
            </a:pPr>
            <a:r>
              <a:rPr lang="en-US" altLang="en-US" sz="2000" b="1" dirty="0"/>
              <a:t>Education Services-</a:t>
            </a:r>
            <a:r>
              <a:rPr lang="en-US" altLang="en-US" sz="2000" dirty="0"/>
              <a:t> cost of books, instructional materials, literacy training</a:t>
            </a:r>
          </a:p>
          <a:p>
            <a:pPr eaLnBrk="1" hangingPunct="1">
              <a:defRPr/>
            </a:pPr>
            <a:endParaRPr lang="en-US" altLang="en-US" sz="2000" b="1" dirty="0"/>
          </a:p>
          <a:p>
            <a:pPr eaLnBrk="1" hangingPunct="1">
              <a:defRPr/>
            </a:pPr>
            <a:r>
              <a:rPr lang="en-US" altLang="en-US" b="1" dirty="0"/>
              <a:t>Employment Assistance and Job Training- </a:t>
            </a:r>
            <a:r>
              <a:rPr lang="en-US" altLang="en-US" dirty="0"/>
              <a:t>cost of job training programs; assistance in acquisition of vocational license and/or certificate</a:t>
            </a:r>
          </a:p>
          <a:p>
            <a:pPr eaLnBrk="1" hangingPunct="1">
              <a:defRPr/>
            </a:pPr>
            <a:endParaRPr lang="en-US" altLang="en-US"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defRPr/>
            </a:pPr>
            <a:r>
              <a:rPr lang="en-US" altLang="en-US" b="1" dirty="0">
                <a:latin typeface="Arial" panose="020B0604020202020204" pitchFamily="34" charset="0"/>
                <a:ea typeface="ＭＳ Ｐゴシック" panose="020B0600070205080204" pitchFamily="34" charset="-128"/>
                <a:cs typeface="Arial" panose="020B0604020202020204" pitchFamily="34" charset="0"/>
              </a:rPr>
              <a:t>Outpatient Health Services-</a:t>
            </a:r>
            <a:r>
              <a:rPr lang="en-US" altLang="en-US" dirty="0">
                <a:latin typeface="Arial" panose="020B0604020202020204" pitchFamily="34" charset="0"/>
                <a:ea typeface="ＭＳ Ｐゴシック" panose="020B0600070205080204" pitchFamily="34" charset="-128"/>
                <a:cs typeface="Arial" panose="020B0604020202020204" pitchFamily="34" charset="0"/>
              </a:rPr>
              <a:t> outpatient Doctor examination, health screening, preventative medical care, medication, dental care</a:t>
            </a:r>
          </a:p>
          <a:p>
            <a:pPr eaLnBrk="1" hangingPunct="1">
              <a:defRPr/>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defRPr/>
            </a:pPr>
            <a:endParaRPr lang="en-US" altLang="en-US" dirty="0"/>
          </a:p>
          <a:p>
            <a:pPr>
              <a:defRPr/>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849FFD48-DEEA-4453-961B-48749A279D27}"/>
              </a:ext>
            </a:extLst>
          </p:cNvPr>
          <p:cNvSpPr>
            <a:spLocks noGrp="1"/>
          </p:cNvSpPr>
          <p:nvPr>
            <p:ph type="title"/>
          </p:nvPr>
        </p:nvSpPr>
        <p:spPr>
          <a:xfrm>
            <a:off x="1798638" y="1"/>
            <a:ext cx="8424862" cy="792163"/>
          </a:xfrm>
        </p:spPr>
        <p:txBody>
          <a:bodyPr/>
          <a:lstStyle/>
          <a:p>
            <a:pPr algn="ct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Eligible Activities-Essential Services </a:t>
            </a:r>
          </a:p>
        </p:txBody>
      </p:sp>
      <p:sp>
        <p:nvSpPr>
          <p:cNvPr id="27651" name="Content Placeholder 2">
            <a:extLst>
              <a:ext uri="{FF2B5EF4-FFF2-40B4-BE49-F238E27FC236}">
                <a16:creationId xmlns:a16="http://schemas.microsoft.com/office/drawing/2014/main" id="{42F28C08-459F-4B8B-90E3-29A4A94D42E1}"/>
              </a:ext>
            </a:extLst>
          </p:cNvPr>
          <p:cNvSpPr>
            <a:spLocks noGrp="1"/>
          </p:cNvSpPr>
          <p:nvPr>
            <p:ph idx="1"/>
          </p:nvPr>
        </p:nvSpPr>
        <p:spPr>
          <a:xfrm>
            <a:off x="1782763" y="792163"/>
            <a:ext cx="8424862" cy="4824412"/>
          </a:xfrm>
        </p:spPr>
        <p:txBody>
          <a:bodyPr/>
          <a:lstStyle/>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Legal Services-</a:t>
            </a:r>
            <a:r>
              <a:rPr lang="en-US" altLang="en-US">
                <a:latin typeface="Arial" panose="020B0604020202020204" pitchFamily="34" charset="0"/>
                <a:ea typeface="ＭＳ Ｐゴシック" panose="020B0600070205080204" pitchFamily="34" charset="-128"/>
                <a:cs typeface="Arial" panose="020B0604020202020204" pitchFamily="34" charset="0"/>
              </a:rPr>
              <a:t> hourly fees and legal advice from licensed attorneys; </a:t>
            </a:r>
          </a:p>
          <a:p>
            <a:pPr eaLnBrk="1" hangingPunct="1"/>
            <a:endParaRPr lang="en-US" altLang="en-US" b="1">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Life Skills Training-</a:t>
            </a:r>
            <a:r>
              <a:rPr lang="en-US" altLang="en-US">
                <a:latin typeface="Arial" panose="020B0604020202020204" pitchFamily="34" charset="0"/>
                <a:ea typeface="ＭＳ Ｐゴシック" panose="020B0600070205080204" pitchFamily="34" charset="-128"/>
                <a:cs typeface="Arial" panose="020B0604020202020204" pitchFamily="34" charset="0"/>
              </a:rPr>
              <a:t> training budgeting resources, managing money, conflict resolution, shopping for food, etc.</a:t>
            </a:r>
          </a:p>
          <a:p>
            <a:pPr eaLnBrk="1" hangingPunct="1"/>
            <a:endParaRPr lang="en-US" altLang="en-US" b="1">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Mental Health Services-</a:t>
            </a:r>
            <a:r>
              <a:rPr lang="en-US" altLang="en-US">
                <a:latin typeface="Arial" panose="020B0604020202020204" pitchFamily="34" charset="0"/>
                <a:ea typeface="ＭＳ Ｐゴシック" panose="020B0600070205080204" pitchFamily="34" charset="-128"/>
                <a:cs typeface="Arial" panose="020B0604020202020204" pitchFamily="34" charset="0"/>
              </a:rPr>
              <a:t> outpatient treatment by licensed professionals </a:t>
            </a:r>
            <a:endParaRPr lang="en-US" altLang="en-US" b="1">
              <a:latin typeface="Arial" panose="020B0604020202020204" pitchFamily="34" charset="0"/>
              <a:ea typeface="ＭＳ Ｐゴシック" panose="020B0600070205080204" pitchFamily="34" charset="-128"/>
              <a:cs typeface="Arial" panose="020B0604020202020204" pitchFamily="34" charset="0"/>
            </a:endParaRPr>
          </a:p>
          <a:p>
            <a:pPr eaLnBrk="1" hangingPunct="1"/>
            <a:endParaRPr lang="en-US" altLang="en-US" b="1">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Substance Abuse Treatment Services-</a:t>
            </a:r>
            <a:r>
              <a:rPr lang="en-US" altLang="en-US">
                <a:latin typeface="Arial" panose="020B0604020202020204" pitchFamily="34" charset="0"/>
                <a:ea typeface="ＭＳ Ｐゴシック" panose="020B0600070205080204" pitchFamily="34" charset="-128"/>
                <a:cs typeface="Arial" panose="020B0604020202020204" pitchFamily="34" charset="0"/>
              </a:rPr>
              <a:t> outpatient treatment for up to 30 days</a:t>
            </a:r>
            <a:br>
              <a:rPr lang="en-US" altLang="en-US">
                <a:latin typeface="Arial" panose="020B0604020202020204" pitchFamily="34" charset="0"/>
                <a:ea typeface="ＭＳ Ｐゴシック" panose="020B0600070205080204" pitchFamily="34" charset="-128"/>
                <a:cs typeface="Arial" panose="020B0604020202020204" pitchFamily="34" charset="0"/>
              </a:rPr>
            </a:br>
            <a:endParaRPr lang="en-US" altLang="en-US">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Transportation- </a:t>
            </a:r>
            <a:r>
              <a:rPr lang="en-US" altLang="en-US">
                <a:latin typeface="Arial" panose="020B0604020202020204" pitchFamily="34" charset="0"/>
                <a:ea typeface="ＭＳ Ｐゴシック" panose="020B0600070205080204" pitchFamily="34" charset="-128"/>
                <a:cs typeface="Arial" panose="020B0604020202020204" pitchFamily="34" charset="0"/>
              </a:rPr>
              <a:t> travel to and from essential service activities-bus tokens, shelter vehicle</a:t>
            </a:r>
          </a:p>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Services for Special Populations</a:t>
            </a:r>
            <a:r>
              <a:rPr lang="en-US" altLang="en-US">
                <a:latin typeface="Arial" panose="020B0604020202020204" pitchFamily="34" charset="0"/>
                <a:ea typeface="ＭＳ Ｐゴシック" panose="020B0600070205080204" pitchFamily="34" charset="-128"/>
                <a:cs typeface="Arial" panose="020B0604020202020204" pitchFamily="34" charset="0"/>
              </a:rPr>
              <a:t>-Otherwise eligible essential services tailored to address the special needs of homeless youth, victims of domestic violence and related crimes/threats, and people living with HIV/AIDS in emergency shelters.</a:t>
            </a:r>
          </a:p>
          <a:p>
            <a:pPr eaLnBrk="1" hangingPunct="1"/>
            <a:endParaRPr lang="en-US" altLang="en-US" b="1">
              <a:latin typeface="Arial" panose="020B0604020202020204" pitchFamily="34" charset="0"/>
              <a:ea typeface="ＭＳ Ｐゴシック" panose="020B0600070205080204" pitchFamily="34" charset="-128"/>
              <a:cs typeface="Arial" panose="020B0604020202020204" pitchFamily="34" charset="0"/>
            </a:endParaRPr>
          </a:p>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ACF03B32-1136-4E9F-AEC5-32E8615B00B9}"/>
              </a:ext>
            </a:extLst>
          </p:cNvPr>
          <p:cNvSpPr>
            <a:spLocks noGrp="1"/>
          </p:cNvSpPr>
          <p:nvPr>
            <p:ph type="title"/>
          </p:nvPr>
        </p:nvSpPr>
        <p:spPr>
          <a:xfrm>
            <a:off x="2136775" y="228600"/>
            <a:ext cx="8153400" cy="990600"/>
          </a:xfrm>
        </p:spPr>
        <p:txBody>
          <a:bodyPr/>
          <a:lstStyle/>
          <a:p>
            <a:pPr eaLnBrk="1" hangingPunct="1"/>
            <a:r>
              <a:rPr lang="en-US" altLang="en-US" cap="none">
                <a:latin typeface="Arial Bold" panose="020B0704020202020204" pitchFamily="34" charset="0"/>
                <a:ea typeface="ＭＳ Ｐゴシック" panose="020B0600070205080204" pitchFamily="34" charset="-128"/>
                <a:cs typeface="Arial Bold" panose="020B0704020202020204" pitchFamily="34" charset="0"/>
              </a:rPr>
              <a:t>Essential Services</a:t>
            </a:r>
            <a:r>
              <a:rPr lang="en-US" altLang="en-US" sz="3600" cap="none">
                <a:latin typeface="Arial Bold" panose="020B0704020202020204" pitchFamily="34" charset="0"/>
                <a:ea typeface="ＭＳ Ｐゴシック" panose="020B0600070205080204" pitchFamily="34" charset="-128"/>
                <a:cs typeface="Arial Bold" panose="020B0704020202020204" pitchFamily="34" charset="0"/>
              </a:rPr>
              <a:t>-</a:t>
            </a:r>
            <a:r>
              <a:rPr lang="en-US" altLang="en-US" i="1" cap="none">
                <a:latin typeface="Arial Bold" panose="020B0704020202020204" pitchFamily="34" charset="0"/>
                <a:ea typeface="ＭＳ Ｐゴシック" panose="020B0600070205080204" pitchFamily="34" charset="-128"/>
                <a:cs typeface="Arial Bold" panose="020B0704020202020204" pitchFamily="34" charset="0"/>
              </a:rPr>
              <a:t>Ineligible Activities</a:t>
            </a:r>
            <a:endParaRPr lang="en-US" altLang="en-US" cap="none">
              <a:latin typeface="Arial Bold" panose="020B0704020202020204" pitchFamily="34" charset="0"/>
              <a:ea typeface="ＭＳ Ｐゴシック" panose="020B0600070205080204" pitchFamily="34" charset="-128"/>
              <a:cs typeface="Arial Bold" panose="020B0704020202020204" pitchFamily="34" charset="0"/>
            </a:endParaRPr>
          </a:p>
        </p:txBody>
      </p:sp>
      <p:sp>
        <p:nvSpPr>
          <p:cNvPr id="28675" name="Rectangle 3">
            <a:extLst>
              <a:ext uri="{FF2B5EF4-FFF2-40B4-BE49-F238E27FC236}">
                <a16:creationId xmlns:a16="http://schemas.microsoft.com/office/drawing/2014/main" id="{0F2D5D8C-2F43-4125-A765-9302F13B2934}"/>
              </a:ext>
            </a:extLst>
          </p:cNvPr>
          <p:cNvSpPr>
            <a:spLocks noGrp="1"/>
          </p:cNvSpPr>
          <p:nvPr>
            <p:ph sz="quarter" idx="1"/>
          </p:nvPr>
        </p:nvSpPr>
        <p:spPr>
          <a:xfrm>
            <a:off x="2052639" y="1430594"/>
            <a:ext cx="8237537" cy="3864077"/>
          </a:xfrm>
        </p:spPr>
        <p:txBody>
          <a:bodyPr/>
          <a:lstStyle/>
          <a:p>
            <a:pPr marL="285750" indent="-285750" eaLnBrk="1" hangingPunct="1">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cs typeface="Arial" panose="020B0604020202020204" pitchFamily="34" charset="0"/>
              </a:rPr>
              <a:t>Salaries of employees </a:t>
            </a:r>
            <a:r>
              <a:rPr lang="en-US" altLang="en-US" b="1" dirty="0">
                <a:latin typeface="Arial" panose="020B0604020202020204" pitchFamily="34" charset="0"/>
                <a:ea typeface="ＭＳ Ｐゴシック" panose="020B0600070205080204" pitchFamily="34" charset="-128"/>
                <a:cs typeface="Arial" panose="020B0604020202020204" pitchFamily="34" charset="0"/>
              </a:rPr>
              <a:t>not</a:t>
            </a:r>
            <a:r>
              <a:rPr lang="en-US" altLang="en-US" dirty="0">
                <a:latin typeface="Arial" panose="020B0604020202020204" pitchFamily="34" charset="0"/>
                <a:ea typeface="ＭＳ Ｐゴシック" panose="020B0600070205080204" pitchFamily="34" charset="-128"/>
                <a:cs typeface="Arial" panose="020B0604020202020204" pitchFamily="34" charset="0"/>
              </a:rPr>
              <a:t> working directly with clients</a:t>
            </a:r>
            <a:br>
              <a:rPr lang="en-US" altLang="en-US" dirty="0">
                <a:latin typeface="Arial" panose="020B0604020202020204" pitchFamily="34" charset="0"/>
                <a:ea typeface="ＭＳ Ｐゴシック" panose="020B0600070205080204" pitchFamily="34" charset="-128"/>
                <a:cs typeface="Arial" panose="020B0604020202020204" pitchFamily="34" charset="0"/>
              </a:rPr>
            </a:b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eaLnBrk="1" hangingPunct="1">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cs typeface="Arial" panose="020B0604020202020204" pitchFamily="34" charset="0"/>
              </a:rPr>
              <a:t>Staff recruitment/training</a:t>
            </a:r>
          </a:p>
          <a:p>
            <a:pPr marL="973138" lvl="1" indent="-285750"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Training not sponsored by HUD</a:t>
            </a:r>
            <a:br>
              <a:rPr lang="en-US" altLang="en-US" dirty="0">
                <a:latin typeface="Arial" panose="020B0604020202020204" pitchFamily="34" charset="0"/>
                <a:ea typeface="ＭＳ Ｐゴシック" panose="020B0600070205080204" pitchFamily="34" charset="-128"/>
                <a:cs typeface="Arial" panose="020B0604020202020204" pitchFamily="34" charset="0"/>
              </a:rPr>
            </a:b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eaLnBrk="1" hangingPunct="1">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cs typeface="Arial" panose="020B0604020202020204" pitchFamily="34" charset="0"/>
              </a:rPr>
              <a:t>Transportation costs not directly associated with service delivery</a:t>
            </a:r>
            <a:br>
              <a:rPr lang="en-US" altLang="en-US" dirty="0">
                <a:latin typeface="Arial" panose="020B0604020202020204" pitchFamily="34" charset="0"/>
                <a:ea typeface="ＭＳ Ｐゴシック" panose="020B0600070205080204" pitchFamily="34" charset="-128"/>
                <a:cs typeface="Arial" panose="020B0604020202020204" pitchFamily="34" charset="0"/>
              </a:rPr>
            </a:b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eaLnBrk="1" hangingPunct="1">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cs typeface="Arial" panose="020B0604020202020204" pitchFamily="34" charset="0"/>
              </a:rPr>
              <a:t>Transportation-gas cards or filling client’s car with gas</a:t>
            </a:r>
            <a:br>
              <a:rPr lang="en-US" altLang="en-US" dirty="0">
                <a:latin typeface="Arial" panose="020B0604020202020204" pitchFamily="34" charset="0"/>
                <a:ea typeface="ＭＳ Ｐゴシック" panose="020B0600070205080204" pitchFamily="34" charset="-128"/>
                <a:cs typeface="Arial" panose="020B0604020202020204" pitchFamily="34" charset="0"/>
              </a:rPr>
            </a:b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eaLnBrk="1" hangingPunct="1">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cs typeface="Arial" panose="020B0604020202020204" pitchFamily="34" charset="0"/>
              </a:rPr>
              <a:t>Inpatient detoxification and other inpatient drug or alcohol treatment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DF26ABA-BF97-4627-BA9F-1244670B4CBA}"/>
              </a:ext>
            </a:extLst>
          </p:cNvPr>
          <p:cNvSpPr txBox="1">
            <a:spLocks noChangeArrowheads="1"/>
          </p:cNvSpPr>
          <p:nvPr/>
        </p:nvSpPr>
        <p:spPr bwMode="auto">
          <a:xfrm>
            <a:off x="1654176" y="1592826"/>
            <a:ext cx="8467725" cy="3716594"/>
          </a:xfrm>
          <a:prstGeom prst="rect">
            <a:avLst/>
          </a:prstGeom>
          <a:noFill/>
          <a:ln w="9525">
            <a:noFill/>
            <a:miter lim="800000"/>
            <a:headEnd/>
            <a:tailEnd/>
          </a:ln>
        </p:spPr>
        <p:txBody>
          <a:bodyPr/>
          <a:lstStyle/>
          <a:p>
            <a:pPr marL="319088" indent="-319088" eaLnBrk="0" fontAlgn="base" hangingPunct="0">
              <a:lnSpc>
                <a:spcPct val="90000"/>
              </a:lnSpc>
              <a:spcBef>
                <a:spcPts val="700"/>
              </a:spcBef>
              <a:spcAft>
                <a:spcPct val="0"/>
              </a:spcAft>
              <a:buClr>
                <a:srgbClr val="C0504D"/>
              </a:buClr>
              <a:buSzPct val="60000"/>
              <a:defRPr/>
            </a:pPr>
            <a:r>
              <a:rPr lang="en-US" sz="2000" b="1" dirty="0">
                <a:solidFill>
                  <a:srgbClr val="4F81BD">
                    <a:lumMod val="50000"/>
                  </a:srgbClr>
                </a:solidFill>
                <a:latin typeface="Frutiger LT Std 45 Light"/>
                <a:ea typeface="ＭＳ Ｐゴシック" panose="020B0600070205080204" pitchFamily="34" charset="-128"/>
              </a:rPr>
              <a:t>Eligible operating costs of the shelter building related to the provision of emergency housing including: </a:t>
            </a:r>
          </a:p>
          <a:p>
            <a:pPr marL="800100" lvl="1" indent="-342900" eaLnBrk="0" fontAlgn="base" hangingPunct="0">
              <a:lnSpc>
                <a:spcPct val="90000"/>
              </a:lnSpc>
              <a:spcBef>
                <a:spcPts val="700"/>
              </a:spcBef>
              <a:spcAft>
                <a:spcPct val="0"/>
              </a:spcAft>
              <a:buClr>
                <a:srgbClr val="C0504D"/>
              </a:buClr>
              <a:buSzPct val="60000"/>
              <a:buFont typeface="Arial" panose="020B0604020202020204" pitchFamily="34" charset="0"/>
              <a:buChar char="•"/>
              <a:defRPr/>
            </a:pPr>
            <a:r>
              <a:rPr lang="en-US" sz="2000" dirty="0">
                <a:solidFill>
                  <a:srgbClr val="4F81BD">
                    <a:lumMod val="50000"/>
                  </a:srgbClr>
                </a:solidFill>
                <a:latin typeface="Frutiger LT Std 45 Light"/>
                <a:ea typeface="ＭＳ Ｐゴシック" panose="020B0600070205080204" pitchFamily="34" charset="-128"/>
              </a:rPr>
              <a:t>Maintenance (minor or routine repairs), rent, security, fuel (for shelter not vehicle), equipment, insurance, utilities, food, furnishings, and supplies necessary for the operation of the emergency shelter</a:t>
            </a:r>
          </a:p>
          <a:p>
            <a:pPr marL="800100" lvl="1" indent="-342900" eaLnBrk="0" fontAlgn="base" hangingPunct="0">
              <a:lnSpc>
                <a:spcPct val="90000"/>
              </a:lnSpc>
              <a:spcBef>
                <a:spcPts val="700"/>
              </a:spcBef>
              <a:spcAft>
                <a:spcPct val="0"/>
              </a:spcAft>
              <a:buClr>
                <a:srgbClr val="C0504D"/>
              </a:buClr>
              <a:buSzPct val="60000"/>
              <a:buFont typeface="Arial" panose="020B0604020202020204" pitchFamily="34" charset="0"/>
              <a:buChar char="•"/>
              <a:defRPr/>
            </a:pPr>
            <a:r>
              <a:rPr lang="en-US" sz="2000" dirty="0">
                <a:solidFill>
                  <a:srgbClr val="4F81BD">
                    <a:lumMod val="50000"/>
                  </a:srgbClr>
                </a:solidFill>
                <a:latin typeface="Frutiger LT Std 45 Light"/>
                <a:ea typeface="ＭＳ Ｐゴシック" panose="020B0600070205080204" pitchFamily="34" charset="-128"/>
              </a:rPr>
              <a:t>Payment of short-term motel/hotel stays where no appropriate emergency shelter is available</a:t>
            </a:r>
          </a:p>
          <a:p>
            <a:pPr marL="800100" lvl="1" indent="-342900" eaLnBrk="0" fontAlgn="base" hangingPunct="0">
              <a:lnSpc>
                <a:spcPct val="90000"/>
              </a:lnSpc>
              <a:spcBef>
                <a:spcPts val="700"/>
              </a:spcBef>
              <a:spcAft>
                <a:spcPct val="0"/>
              </a:spcAft>
              <a:buClr>
                <a:srgbClr val="C0504D"/>
              </a:buClr>
              <a:buSzPct val="60000"/>
              <a:buFont typeface="Arial" panose="020B0604020202020204" pitchFamily="34" charset="0"/>
              <a:buChar char="•"/>
              <a:defRPr/>
            </a:pPr>
            <a:r>
              <a:rPr lang="en-US" sz="2000" dirty="0">
                <a:solidFill>
                  <a:srgbClr val="4F81BD">
                    <a:lumMod val="50000"/>
                  </a:srgbClr>
                </a:solidFill>
                <a:latin typeface="Frutiger LT Std 45 Light"/>
                <a:ea typeface="ＭＳ Ｐゴシック" panose="020B0600070205080204" pitchFamily="34" charset="-128"/>
              </a:rPr>
              <a:t>No more than 10% of each sub-recipient’s total award can be utilized for operations staff salaries</a:t>
            </a:r>
          </a:p>
          <a:p>
            <a:pPr marL="1166813" lvl="2" indent="-342900" eaLnBrk="0" fontAlgn="base" hangingPunct="0">
              <a:lnSpc>
                <a:spcPct val="90000"/>
              </a:lnSpc>
              <a:spcBef>
                <a:spcPts val="550"/>
              </a:spcBef>
              <a:spcAft>
                <a:spcPct val="0"/>
              </a:spcAft>
              <a:buClr>
                <a:srgbClr val="4F81BD"/>
              </a:buClr>
              <a:buSzPct val="70000"/>
              <a:buFont typeface="Arial" panose="020B0604020202020204" pitchFamily="34" charset="0"/>
              <a:buChar char="•"/>
              <a:defRPr/>
            </a:pPr>
            <a:r>
              <a:rPr lang="en-US" sz="2000" dirty="0">
                <a:solidFill>
                  <a:srgbClr val="4F81BD">
                    <a:lumMod val="50000"/>
                  </a:srgbClr>
                </a:solidFill>
                <a:latin typeface="Frutiger LT Std 45 Light"/>
                <a:ea typeface="ＭＳ Ｐゴシック" panose="020B0600070205080204" pitchFamily="34" charset="-128"/>
              </a:rPr>
              <a:t>Excludes maintenance and security salary costs</a:t>
            </a:r>
          </a:p>
          <a:p>
            <a:pPr marL="457200" indent="-457200" eaLnBrk="0" fontAlgn="base" hangingPunct="0">
              <a:lnSpc>
                <a:spcPct val="90000"/>
              </a:lnSpc>
              <a:spcBef>
                <a:spcPts val="700"/>
              </a:spcBef>
              <a:spcAft>
                <a:spcPct val="0"/>
              </a:spcAft>
              <a:buClr>
                <a:srgbClr val="C0504D"/>
              </a:buClr>
              <a:buSzPct val="60000"/>
              <a:buFont typeface="Arial" panose="020B0604020202020204" pitchFamily="34" charset="0"/>
              <a:buChar char="•"/>
              <a:defRPr/>
            </a:pPr>
            <a:endParaRPr lang="en-US" sz="2900" dirty="0">
              <a:solidFill>
                <a:prstClr val="black"/>
              </a:solidFill>
              <a:latin typeface="Frutiger LT Std 45 Light"/>
              <a:ea typeface="ＭＳ Ｐゴシック" panose="020B0600070205080204" pitchFamily="34" charset="-128"/>
            </a:endParaRPr>
          </a:p>
        </p:txBody>
      </p:sp>
      <p:sp>
        <p:nvSpPr>
          <p:cNvPr id="36867" name="Rectangle 2">
            <a:extLst>
              <a:ext uri="{FF2B5EF4-FFF2-40B4-BE49-F238E27FC236}">
                <a16:creationId xmlns:a16="http://schemas.microsoft.com/office/drawing/2014/main" id="{687238A5-FAFD-4B03-8784-C56964553EA7}"/>
              </a:ext>
            </a:extLst>
          </p:cNvPr>
          <p:cNvSpPr>
            <a:spLocks noGrp="1" noChangeArrowheads="1"/>
          </p:cNvSpPr>
          <p:nvPr>
            <p:ph type="title"/>
          </p:nvPr>
        </p:nvSpPr>
        <p:spPr>
          <a:xfrm>
            <a:off x="2019300" y="232696"/>
            <a:ext cx="8153400" cy="631825"/>
          </a:xfrm>
        </p:spPr>
        <p:txBody>
          <a:bodyPr/>
          <a:lstStyle/>
          <a:p>
            <a:pPr algn="ctr" eaLnBrk="1" hangingPunct="1">
              <a:defRPr/>
            </a:pPr>
            <a:r>
              <a:rPr lang="en-US" altLang="en-US" cap="none" dirty="0"/>
              <a:t>Shelter Operations</a:t>
            </a:r>
            <a:endParaRPr lang="en-US" alt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5A2F1F-942E-BE9E-F373-6442792A9989}"/>
              </a:ext>
            </a:extLst>
          </p:cNvPr>
          <p:cNvSpPr>
            <a:spLocks noGrp="1"/>
          </p:cNvSpPr>
          <p:nvPr>
            <p:ph type="ctrTitle"/>
          </p:nvPr>
        </p:nvSpPr>
        <p:spPr/>
        <p:txBody>
          <a:bodyPr/>
          <a:lstStyle/>
          <a:p>
            <a:r>
              <a:rPr lang="en-US" dirty="0"/>
              <a:t>Compliance and Monitoring</a:t>
            </a:r>
          </a:p>
        </p:txBody>
      </p:sp>
    </p:spTree>
    <p:extLst>
      <p:ext uri="{BB962C8B-B14F-4D97-AF65-F5344CB8AC3E}">
        <p14:creationId xmlns:p14="http://schemas.microsoft.com/office/powerpoint/2010/main" val="32286710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624267C8-4263-4E78-B5B4-E124F27CE894}"/>
              </a:ext>
            </a:extLst>
          </p:cNvPr>
          <p:cNvSpPr>
            <a:spLocks noGrp="1"/>
          </p:cNvSpPr>
          <p:nvPr>
            <p:ph type="title"/>
          </p:nvPr>
        </p:nvSpPr>
        <p:spPr/>
        <p:txBody>
          <a:bodyPr/>
          <a:lstStyle/>
          <a:p>
            <a:pPr algn="ct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Eligible Activities- Operations </a:t>
            </a:r>
          </a:p>
        </p:txBody>
      </p:sp>
      <p:sp>
        <p:nvSpPr>
          <p:cNvPr id="32771" name="Content Placeholder 2">
            <a:extLst>
              <a:ext uri="{FF2B5EF4-FFF2-40B4-BE49-F238E27FC236}">
                <a16:creationId xmlns:a16="http://schemas.microsoft.com/office/drawing/2014/main" id="{52C6EDA4-5A8B-476A-B4B4-EF431A4CCADE}"/>
              </a:ext>
            </a:extLst>
          </p:cNvPr>
          <p:cNvSpPr>
            <a:spLocks noGrp="1"/>
          </p:cNvSpPr>
          <p:nvPr>
            <p:ph idx="1"/>
          </p:nvPr>
        </p:nvSpPr>
        <p:spPr>
          <a:xfrm>
            <a:off x="1858964" y="1769806"/>
            <a:ext cx="8364537" cy="3392129"/>
          </a:xfrm>
        </p:spPr>
        <p:txBody>
          <a:bodyPr/>
          <a:lstStyle/>
          <a:p>
            <a:r>
              <a:rPr lang="en-US" altLang="en-US" b="1" dirty="0">
                <a:latin typeface="Arial" panose="020B0604020202020204" pitchFamily="34" charset="0"/>
                <a:ea typeface="ＭＳ Ｐゴシック" panose="020B0600070205080204" pitchFamily="34" charset="-128"/>
                <a:cs typeface="Arial" panose="020B0604020202020204" pitchFamily="34" charset="0"/>
              </a:rPr>
              <a:t>Maintenance</a:t>
            </a:r>
            <a:r>
              <a:rPr lang="en-US" altLang="en-US" dirty="0">
                <a:latin typeface="Arial" panose="020B0604020202020204" pitchFamily="34" charset="0"/>
                <a:ea typeface="ＭＳ Ｐゴシック" panose="020B0600070205080204" pitchFamily="34" charset="-128"/>
                <a:cs typeface="Arial" panose="020B0604020202020204" pitchFamily="34" charset="0"/>
              </a:rPr>
              <a:t>: carpet cleaning in shelter rooms; fixing plumbing issue in shelter; salary of maintenance worker; killing bed bugs, etc.</a:t>
            </a:r>
            <a:br>
              <a:rPr lang="en-US" altLang="en-US" dirty="0">
                <a:latin typeface="Arial" panose="020B0604020202020204" pitchFamily="34" charset="0"/>
                <a:ea typeface="ＭＳ Ｐゴシック" panose="020B0600070205080204" pitchFamily="34" charset="-128"/>
                <a:cs typeface="Arial" panose="020B0604020202020204" pitchFamily="34" charset="0"/>
              </a:rPr>
            </a:b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b="1" dirty="0">
                <a:latin typeface="Arial" panose="020B0604020202020204" pitchFamily="34" charset="0"/>
                <a:ea typeface="ＭＳ Ｐゴシック" panose="020B0600070205080204" pitchFamily="34" charset="-128"/>
                <a:cs typeface="Arial" panose="020B0604020202020204" pitchFamily="34" charset="0"/>
              </a:rPr>
              <a:t>Rent</a:t>
            </a:r>
            <a:r>
              <a:rPr lang="en-US" altLang="en-US" dirty="0">
                <a:latin typeface="Arial" panose="020B0604020202020204" pitchFamily="34" charset="0"/>
                <a:ea typeface="ＭＳ Ｐゴシック" panose="020B0600070205080204" pitchFamily="34" charset="-128"/>
                <a:cs typeface="Arial" panose="020B0604020202020204" pitchFamily="34" charset="0"/>
              </a:rPr>
              <a:t>: lease of shelter building</a:t>
            </a:r>
            <a:br>
              <a:rPr lang="en-US" altLang="en-US" dirty="0">
                <a:latin typeface="Arial" panose="020B0604020202020204" pitchFamily="34" charset="0"/>
                <a:ea typeface="ＭＳ Ｐゴシック" panose="020B0600070205080204" pitchFamily="34" charset="-128"/>
                <a:cs typeface="Arial" panose="020B0604020202020204" pitchFamily="34" charset="0"/>
              </a:rPr>
            </a:b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b="1" dirty="0">
                <a:latin typeface="Arial" panose="020B0604020202020204" pitchFamily="34" charset="0"/>
                <a:ea typeface="ＭＳ Ｐゴシック" panose="020B0600070205080204" pitchFamily="34" charset="-128"/>
                <a:cs typeface="Arial" panose="020B0604020202020204" pitchFamily="34" charset="0"/>
              </a:rPr>
              <a:t>Security</a:t>
            </a:r>
            <a:r>
              <a:rPr lang="en-US" altLang="en-US" dirty="0">
                <a:latin typeface="Arial" panose="020B0604020202020204" pitchFamily="34" charset="0"/>
                <a:ea typeface="ＭＳ Ｐゴシック" panose="020B0600070205080204" pitchFamily="34" charset="-128"/>
                <a:cs typeface="Arial" panose="020B0604020202020204" pitchFamily="34" charset="0"/>
              </a:rPr>
              <a:t>: monthly cost of security system for shelter; software for computer security</a:t>
            </a:r>
            <a:br>
              <a:rPr lang="en-US" altLang="en-US" dirty="0">
                <a:latin typeface="Arial" panose="020B0604020202020204" pitchFamily="34" charset="0"/>
                <a:ea typeface="ＭＳ Ｐゴシック" panose="020B0600070205080204" pitchFamily="34" charset="-128"/>
                <a:cs typeface="Arial" panose="020B0604020202020204" pitchFamily="34" charset="0"/>
              </a:rPr>
            </a:b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b="1" dirty="0">
                <a:latin typeface="Arial" panose="020B0604020202020204" pitchFamily="34" charset="0"/>
                <a:ea typeface="ＭＳ Ｐゴシック" panose="020B0600070205080204" pitchFamily="34" charset="-128"/>
                <a:cs typeface="Arial" panose="020B0604020202020204" pitchFamily="34" charset="0"/>
              </a:rPr>
              <a:t>Utilities</a:t>
            </a:r>
            <a:r>
              <a:rPr lang="en-US" altLang="en-US" dirty="0">
                <a:latin typeface="Arial" panose="020B0604020202020204" pitchFamily="34" charset="0"/>
                <a:ea typeface="ＭＳ Ｐゴシック" panose="020B0600070205080204" pitchFamily="34" charset="-128"/>
                <a:cs typeface="Arial" panose="020B0604020202020204" pitchFamily="34" charset="0"/>
              </a:rPr>
              <a:t>: gas or electric bill for shelter building</a:t>
            </a: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74B36BC9-823D-4CB3-A2AA-D563F73292C0}"/>
              </a:ext>
            </a:extLst>
          </p:cNvPr>
          <p:cNvSpPr>
            <a:spLocks noGrp="1"/>
          </p:cNvSpPr>
          <p:nvPr>
            <p:ph type="title"/>
          </p:nvPr>
        </p:nvSpPr>
        <p:spPr/>
        <p:txBody>
          <a:bodyPr/>
          <a:lstStyle/>
          <a:p>
            <a:pPr algn="ct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Eligible Activities- Operations </a:t>
            </a:r>
          </a:p>
        </p:txBody>
      </p:sp>
      <p:sp>
        <p:nvSpPr>
          <p:cNvPr id="33795" name="Content Placeholder 2">
            <a:extLst>
              <a:ext uri="{FF2B5EF4-FFF2-40B4-BE49-F238E27FC236}">
                <a16:creationId xmlns:a16="http://schemas.microsoft.com/office/drawing/2014/main" id="{37C4EB9A-97E4-4EE7-A4D3-F5913ABF20AB}"/>
              </a:ext>
            </a:extLst>
          </p:cNvPr>
          <p:cNvSpPr>
            <a:spLocks noGrp="1"/>
          </p:cNvSpPr>
          <p:nvPr>
            <p:ph idx="1"/>
          </p:nvPr>
        </p:nvSpPr>
        <p:spPr>
          <a:xfrm>
            <a:off x="1858964" y="1425576"/>
            <a:ext cx="8364537" cy="4525963"/>
          </a:xfrm>
        </p:spPr>
        <p:txBody>
          <a:bodyPr/>
          <a:lstStyle/>
          <a:p>
            <a:r>
              <a:rPr lang="en-US" altLang="en-US" b="1">
                <a:latin typeface="Arial" panose="020B0604020202020204" pitchFamily="34" charset="0"/>
                <a:ea typeface="ＭＳ Ｐゴシック" panose="020B0600070205080204" pitchFamily="34" charset="-128"/>
                <a:cs typeface="Arial" panose="020B0604020202020204" pitchFamily="34" charset="0"/>
              </a:rPr>
              <a:t>Equipment: </a:t>
            </a:r>
            <a:r>
              <a:rPr lang="en-US" altLang="en-US">
                <a:latin typeface="Arial" panose="020B0604020202020204" pitchFamily="34" charset="0"/>
                <a:ea typeface="ＭＳ Ｐゴシック" panose="020B0600070205080204" pitchFamily="34" charset="-128"/>
                <a:cs typeface="Arial" panose="020B0604020202020204" pitchFamily="34" charset="0"/>
              </a:rPr>
              <a:t>Purchasing new computers, printers, copy machines, microwave for shelter kitchen, etc.</a:t>
            </a:r>
            <a:br>
              <a:rPr lang="en-US" altLang="en-US">
                <a:latin typeface="Arial" panose="020B0604020202020204" pitchFamily="34" charset="0"/>
                <a:ea typeface="ＭＳ Ｐゴシック" panose="020B0600070205080204" pitchFamily="34" charset="-128"/>
                <a:cs typeface="Arial" panose="020B0604020202020204" pitchFamily="34" charset="0"/>
              </a:rPr>
            </a:br>
            <a:endParaRPr lang="en-US" altLang="en-US">
              <a:latin typeface="Arial" panose="020B0604020202020204" pitchFamily="34" charset="0"/>
              <a:ea typeface="ＭＳ Ｐゴシック" panose="020B0600070205080204" pitchFamily="34" charset="-128"/>
              <a:cs typeface="Arial" panose="020B0604020202020204" pitchFamily="34" charset="0"/>
            </a:endParaRPr>
          </a:p>
          <a:p>
            <a:r>
              <a:rPr lang="en-US" altLang="en-US" b="1">
                <a:latin typeface="Arial" panose="020B0604020202020204" pitchFamily="34" charset="0"/>
                <a:ea typeface="ＭＳ Ｐゴシック" panose="020B0600070205080204" pitchFamily="34" charset="-128"/>
                <a:cs typeface="Arial" panose="020B0604020202020204" pitchFamily="34" charset="0"/>
              </a:rPr>
              <a:t>Insurance: </a:t>
            </a:r>
            <a:r>
              <a:rPr lang="en-US" altLang="en-US">
                <a:latin typeface="Arial" panose="020B0604020202020204" pitchFamily="34" charset="0"/>
                <a:ea typeface="ＭＳ Ｐゴシック" panose="020B0600070205080204" pitchFamily="34" charset="-128"/>
                <a:cs typeface="Arial" panose="020B0604020202020204" pitchFamily="34" charset="0"/>
              </a:rPr>
              <a:t>shelter building insurance; auto insurance on shelter owned (or leased) vehicle used for shelter program</a:t>
            </a:r>
            <a:br>
              <a:rPr lang="en-US" altLang="en-US">
                <a:latin typeface="Arial" panose="020B0604020202020204" pitchFamily="34" charset="0"/>
                <a:ea typeface="ＭＳ Ｐゴシック" panose="020B0600070205080204" pitchFamily="34" charset="-128"/>
                <a:cs typeface="Arial" panose="020B0604020202020204" pitchFamily="34" charset="0"/>
              </a:rPr>
            </a:br>
            <a:endParaRPr lang="en-US" altLang="en-US">
              <a:latin typeface="Arial" panose="020B0604020202020204" pitchFamily="34" charset="0"/>
              <a:ea typeface="ＭＳ Ｐゴシック" panose="020B0600070205080204" pitchFamily="34" charset="-128"/>
              <a:cs typeface="Arial" panose="020B0604020202020204" pitchFamily="34" charset="0"/>
            </a:endParaRPr>
          </a:p>
          <a:p>
            <a:r>
              <a:rPr lang="en-US" altLang="en-US" b="1">
                <a:latin typeface="Arial" panose="020B0604020202020204" pitchFamily="34" charset="0"/>
                <a:ea typeface="ＭＳ Ｐゴシック" panose="020B0600070205080204" pitchFamily="34" charset="-128"/>
                <a:cs typeface="Arial" panose="020B0604020202020204" pitchFamily="34" charset="0"/>
              </a:rPr>
              <a:t>Utilities: </a:t>
            </a:r>
            <a:r>
              <a:rPr lang="en-US" altLang="en-US">
                <a:latin typeface="Arial" panose="020B0604020202020204" pitchFamily="34" charset="0"/>
                <a:ea typeface="ＭＳ Ｐゴシック" panose="020B0600070205080204" pitchFamily="34" charset="-128"/>
                <a:cs typeface="Arial" panose="020B0604020202020204" pitchFamily="34" charset="0"/>
              </a:rPr>
              <a:t>water and sewage costs of shelter building</a:t>
            </a:r>
            <a:br>
              <a:rPr lang="en-US" altLang="en-US">
                <a:latin typeface="Arial" panose="020B0604020202020204" pitchFamily="34" charset="0"/>
                <a:ea typeface="ＭＳ Ｐゴシック" panose="020B0600070205080204" pitchFamily="34" charset="-128"/>
                <a:cs typeface="Arial" panose="020B0604020202020204" pitchFamily="34" charset="0"/>
              </a:rPr>
            </a:br>
            <a:endParaRPr lang="en-US" altLang="en-US">
              <a:latin typeface="Arial" panose="020B0604020202020204" pitchFamily="34" charset="0"/>
              <a:ea typeface="ＭＳ Ｐゴシック" panose="020B0600070205080204" pitchFamily="34" charset="-128"/>
              <a:cs typeface="Arial" panose="020B0604020202020204" pitchFamily="34" charset="0"/>
            </a:endParaRPr>
          </a:p>
          <a:p>
            <a:r>
              <a:rPr lang="en-US" altLang="en-US" b="1">
                <a:latin typeface="Arial" panose="020B0604020202020204" pitchFamily="34" charset="0"/>
                <a:ea typeface="ＭＳ Ｐゴシック" panose="020B0600070205080204" pitchFamily="34" charset="-128"/>
                <a:cs typeface="Arial" panose="020B0604020202020204" pitchFamily="34" charset="0"/>
              </a:rPr>
              <a:t>Food:</a:t>
            </a:r>
            <a:r>
              <a:rPr lang="en-US" altLang="en-US">
                <a:latin typeface="Arial" panose="020B0604020202020204" pitchFamily="34" charset="0"/>
                <a:ea typeface="ＭＳ Ｐゴシック" panose="020B0600070205080204" pitchFamily="34" charset="-128"/>
                <a:cs typeface="Arial" panose="020B0604020202020204" pitchFamily="34" charset="0"/>
              </a:rPr>
              <a:t> food for shelter clients</a:t>
            </a:r>
            <a:br>
              <a:rPr lang="en-US" altLang="en-US">
                <a:latin typeface="Arial" panose="020B0604020202020204" pitchFamily="34" charset="0"/>
                <a:ea typeface="ＭＳ Ｐゴシック" panose="020B0600070205080204" pitchFamily="34" charset="-128"/>
                <a:cs typeface="Arial" panose="020B0604020202020204" pitchFamily="34" charset="0"/>
              </a:rPr>
            </a:br>
            <a:endParaRPr lang="en-US" altLang="en-US">
              <a:latin typeface="Arial" panose="020B0604020202020204" pitchFamily="34" charset="0"/>
              <a:ea typeface="ＭＳ Ｐゴシック" panose="020B0600070205080204" pitchFamily="34" charset="-128"/>
              <a:cs typeface="Arial" panose="020B0604020202020204" pitchFamily="34" charset="0"/>
            </a:endParaRPr>
          </a:p>
          <a:p>
            <a:r>
              <a:rPr lang="en-US" altLang="en-US" b="1">
                <a:latin typeface="Arial" panose="020B0604020202020204" pitchFamily="34" charset="0"/>
                <a:ea typeface="ＭＳ Ｐゴシック" panose="020B0600070205080204" pitchFamily="34" charset="-128"/>
                <a:cs typeface="Arial" panose="020B0604020202020204" pitchFamily="34" charset="0"/>
              </a:rPr>
              <a:t>Furnishings: </a:t>
            </a:r>
            <a:r>
              <a:rPr lang="en-US" altLang="en-US">
                <a:latin typeface="Arial" panose="020B0604020202020204" pitchFamily="34" charset="0"/>
                <a:ea typeface="ＭＳ Ｐゴシック" panose="020B0600070205080204" pitchFamily="34" charset="-128"/>
                <a:cs typeface="Arial" panose="020B0604020202020204" pitchFamily="34" charset="0"/>
              </a:rPr>
              <a:t>mattresses, beds, tables to furnish shelter rooms, etc.</a:t>
            </a:r>
            <a:br>
              <a:rPr lang="en-US" altLang="en-US">
                <a:latin typeface="Arial" panose="020B0604020202020204" pitchFamily="34" charset="0"/>
                <a:ea typeface="ＭＳ Ｐゴシック" panose="020B0600070205080204" pitchFamily="34" charset="-128"/>
                <a:cs typeface="Arial" panose="020B0604020202020204" pitchFamily="34" charset="0"/>
              </a:rPr>
            </a:br>
            <a:endParaRPr lang="en-US" altLang="en-US">
              <a:latin typeface="Arial" panose="020B0604020202020204" pitchFamily="34" charset="0"/>
              <a:ea typeface="ＭＳ Ｐゴシック" panose="020B0600070205080204" pitchFamily="34" charset="-128"/>
              <a:cs typeface="Arial" panose="020B0604020202020204" pitchFamily="34" charset="0"/>
            </a:endParaRPr>
          </a:p>
          <a:p>
            <a:r>
              <a:rPr lang="en-US" altLang="en-US" b="1">
                <a:latin typeface="Arial" panose="020B0604020202020204" pitchFamily="34" charset="0"/>
                <a:ea typeface="ＭＳ Ｐゴシック" panose="020B0600070205080204" pitchFamily="34" charset="-128"/>
                <a:cs typeface="Arial" panose="020B0604020202020204" pitchFamily="34" charset="0"/>
              </a:rPr>
              <a:t>Supplies: </a:t>
            </a:r>
            <a:r>
              <a:rPr lang="en-US" altLang="en-US">
                <a:latin typeface="Arial" panose="020B0604020202020204" pitchFamily="34" charset="0"/>
                <a:ea typeface="ＭＳ Ｐゴシック" panose="020B0600070205080204" pitchFamily="34" charset="-128"/>
                <a:cs typeface="Arial" panose="020B0604020202020204" pitchFamily="34" charset="0"/>
              </a:rPr>
              <a:t>office supplies used for the shelter program; cleaning supplies for the shelter building, etc.</a:t>
            </a:r>
            <a:endParaRPr lang="en-US" altLang="en-US" b="1">
              <a:latin typeface="Arial" panose="020B0604020202020204" pitchFamily="34" charset="0"/>
              <a:ea typeface="ＭＳ Ｐゴシック" panose="020B0600070205080204" pitchFamily="34" charset="-128"/>
              <a:cs typeface="Arial" panose="020B0604020202020204" pitchFamily="34" charset="0"/>
            </a:endParaRPr>
          </a:p>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9F4A329E-723A-4B8B-AEE9-0D5505570EEB}"/>
              </a:ext>
            </a:extLst>
          </p:cNvPr>
          <p:cNvSpPr>
            <a:spLocks noGrp="1"/>
          </p:cNvSpPr>
          <p:nvPr>
            <p:ph type="title"/>
          </p:nvPr>
        </p:nvSpPr>
        <p:spPr>
          <a:xfrm>
            <a:off x="1858964" y="0"/>
            <a:ext cx="8364537" cy="762000"/>
          </a:xfrm>
        </p:spPr>
        <p:txBody>
          <a:bodyPr/>
          <a:lstStyle/>
          <a:p>
            <a:pPr algn="ct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Ineligible Activities- Operations </a:t>
            </a:r>
          </a:p>
        </p:txBody>
      </p:sp>
      <p:sp>
        <p:nvSpPr>
          <p:cNvPr id="3" name="Content Placeholder 2">
            <a:extLst>
              <a:ext uri="{FF2B5EF4-FFF2-40B4-BE49-F238E27FC236}">
                <a16:creationId xmlns:a16="http://schemas.microsoft.com/office/drawing/2014/main" id="{2A540B7A-5F35-4F4A-948D-79DF2C56B633}"/>
              </a:ext>
            </a:extLst>
          </p:cNvPr>
          <p:cNvSpPr>
            <a:spLocks noGrp="1"/>
          </p:cNvSpPr>
          <p:nvPr>
            <p:ph idx="1"/>
          </p:nvPr>
        </p:nvSpPr>
        <p:spPr>
          <a:xfrm>
            <a:off x="1851025" y="1044576"/>
            <a:ext cx="8364538" cy="4525963"/>
          </a:xfrm>
        </p:spPr>
        <p:txBody>
          <a:bodyPr/>
          <a:lstStyle/>
          <a:p>
            <a:pPr marL="285750" indent="-285750" eaLnBrk="1" hangingPunct="1">
              <a:lnSpc>
                <a:spcPct val="90000"/>
              </a:lnSpc>
              <a:buFont typeface="Arial" panose="020B0604020202020204" pitchFamily="34" charset="0"/>
              <a:buChar char="•"/>
              <a:defRPr/>
            </a:pPr>
            <a:r>
              <a:rPr lang="en-US" altLang="en-US" dirty="0"/>
              <a:t>Recruitment or ongoing staff training </a:t>
            </a:r>
            <a:br>
              <a:rPr lang="en-US" altLang="en-US" dirty="0"/>
            </a:br>
            <a:endParaRPr lang="en-US" altLang="en-US" dirty="0"/>
          </a:p>
          <a:p>
            <a:pPr marL="285750" indent="-285750" eaLnBrk="1" hangingPunct="1">
              <a:lnSpc>
                <a:spcPct val="90000"/>
              </a:lnSpc>
              <a:buFont typeface="Arial" panose="020B0604020202020204" pitchFamily="34" charset="0"/>
              <a:buChar char="•"/>
              <a:defRPr/>
            </a:pPr>
            <a:r>
              <a:rPr lang="en-US" altLang="en-US" dirty="0"/>
              <a:t>Depreciation</a:t>
            </a:r>
            <a:br>
              <a:rPr lang="en-US" altLang="en-US" dirty="0"/>
            </a:br>
            <a:endParaRPr lang="en-US" altLang="en-US" dirty="0"/>
          </a:p>
          <a:p>
            <a:pPr marL="285750" indent="-285750" eaLnBrk="1" hangingPunct="1">
              <a:lnSpc>
                <a:spcPct val="90000"/>
              </a:lnSpc>
              <a:buFont typeface="Arial" panose="020B0604020202020204" pitchFamily="34" charset="0"/>
              <a:buChar char="•"/>
              <a:defRPr/>
            </a:pPr>
            <a:r>
              <a:rPr lang="en-US" altLang="en-US" dirty="0"/>
              <a:t>Costs associated with the organization rather than the facility (ex:  advertisements, pamphlets about organization, survey)</a:t>
            </a:r>
            <a:br>
              <a:rPr lang="en-US" altLang="en-US" dirty="0"/>
            </a:br>
            <a:endParaRPr lang="en-US" altLang="en-US" dirty="0"/>
          </a:p>
          <a:p>
            <a:pPr marL="285750" indent="-285750" eaLnBrk="1" hangingPunct="1">
              <a:lnSpc>
                <a:spcPct val="90000"/>
              </a:lnSpc>
              <a:buFont typeface="Arial" panose="020B0604020202020204" pitchFamily="34" charset="0"/>
              <a:buChar char="•"/>
              <a:defRPr/>
            </a:pPr>
            <a:r>
              <a:rPr lang="en-US" altLang="en-US" dirty="0"/>
              <a:t>Public Relations or fund raising</a:t>
            </a:r>
            <a:br>
              <a:rPr lang="en-US" altLang="en-US" dirty="0"/>
            </a:br>
            <a:endParaRPr lang="en-US" altLang="en-US" dirty="0"/>
          </a:p>
          <a:p>
            <a:pPr marL="285750" indent="-285750" eaLnBrk="1" hangingPunct="1">
              <a:lnSpc>
                <a:spcPct val="90000"/>
              </a:lnSpc>
              <a:buFont typeface="Arial" panose="020B0604020202020204" pitchFamily="34" charset="0"/>
              <a:buChar char="•"/>
              <a:defRPr/>
            </a:pPr>
            <a:r>
              <a:rPr lang="en-US" altLang="en-US" dirty="0"/>
              <a:t>Staff training, entertainment, conferences, retreats</a:t>
            </a:r>
            <a:br>
              <a:rPr lang="en-US" altLang="en-US" dirty="0"/>
            </a:br>
            <a:endParaRPr lang="en-US" altLang="en-US" dirty="0"/>
          </a:p>
          <a:p>
            <a:pPr marL="285750" indent="-285750" eaLnBrk="1" hangingPunct="1">
              <a:lnSpc>
                <a:spcPct val="90000"/>
              </a:lnSpc>
              <a:buFont typeface="Arial" panose="020B0604020202020204" pitchFamily="34" charset="0"/>
              <a:buChar char="•"/>
              <a:defRPr/>
            </a:pPr>
            <a:r>
              <a:rPr lang="en-US" altLang="en-US" dirty="0"/>
              <a:t>Bad debts/late fees</a:t>
            </a:r>
            <a:br>
              <a:rPr lang="en-US" altLang="en-US" dirty="0"/>
            </a:br>
            <a:endParaRPr lang="en-US" altLang="en-US" dirty="0"/>
          </a:p>
          <a:p>
            <a:pPr marL="285750" indent="-285750" eaLnBrk="1" hangingPunct="1">
              <a:lnSpc>
                <a:spcPct val="90000"/>
              </a:lnSpc>
              <a:buFont typeface="Arial" panose="020B0604020202020204" pitchFamily="34" charset="0"/>
              <a:buChar char="•"/>
              <a:defRPr/>
            </a:pPr>
            <a:r>
              <a:rPr lang="en-US" altLang="en-US" dirty="0"/>
              <a:t>Mortgage payments</a:t>
            </a:r>
            <a:br>
              <a:rPr lang="en-US" altLang="en-US" dirty="0"/>
            </a:br>
            <a:endParaRPr lang="en-US" altLang="en-US" dirty="0"/>
          </a:p>
          <a:p>
            <a:pPr marL="285750" indent="-285750" eaLnBrk="1" hangingPunct="1">
              <a:lnSpc>
                <a:spcPct val="90000"/>
              </a:lnSpc>
              <a:buFont typeface="Arial" panose="020B0604020202020204" pitchFamily="34" charset="0"/>
              <a:buChar char="•"/>
              <a:defRPr/>
            </a:pPr>
            <a:r>
              <a:rPr lang="en-US" altLang="en-US" dirty="0"/>
              <a:t>Vehicle Maintenance or Fuel (Would be included in transportation, not Admin)</a:t>
            </a:r>
          </a:p>
          <a:p>
            <a:pPr>
              <a:defRPr/>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F1889865-B319-4F5A-A5A9-9FE2B1FA2C87}"/>
              </a:ext>
            </a:extLst>
          </p:cNvPr>
          <p:cNvSpPr>
            <a:spLocks noGrp="1"/>
          </p:cNvSpPr>
          <p:nvPr>
            <p:ph type="title"/>
          </p:nvPr>
        </p:nvSpPr>
        <p:spPr>
          <a:xfrm>
            <a:off x="1770064" y="106364"/>
            <a:ext cx="8542337" cy="930275"/>
          </a:xfrm>
        </p:spPr>
        <p:txBody>
          <a:bodyPr/>
          <a:lstStyle/>
          <a:p>
            <a:r>
              <a:rPr lang="en-US" altLang="en-US" sz="2800" cap="none">
                <a:latin typeface="Arial Bold" panose="020B0704020202020204" pitchFamily="34" charset="0"/>
                <a:ea typeface="ＭＳ Ｐゴシック" panose="020B0600070205080204" pitchFamily="34" charset="-128"/>
                <a:cs typeface="Arial Bold" panose="020B0704020202020204" pitchFamily="34" charset="0"/>
              </a:rPr>
              <a:t>Rental Assistance (RRH as part of Shelter Award)</a:t>
            </a:r>
          </a:p>
        </p:txBody>
      </p:sp>
      <p:sp>
        <p:nvSpPr>
          <p:cNvPr id="36867" name="Content Placeholder 2">
            <a:extLst>
              <a:ext uri="{FF2B5EF4-FFF2-40B4-BE49-F238E27FC236}">
                <a16:creationId xmlns:a16="http://schemas.microsoft.com/office/drawing/2014/main" id="{24F4F8D4-7E31-4763-8388-BEEDDC89F4B5}"/>
              </a:ext>
            </a:extLst>
          </p:cNvPr>
          <p:cNvSpPr>
            <a:spLocks noGrp="1"/>
          </p:cNvSpPr>
          <p:nvPr>
            <p:ph idx="1"/>
          </p:nvPr>
        </p:nvSpPr>
        <p:spPr>
          <a:xfrm>
            <a:off x="1858964" y="1036638"/>
            <a:ext cx="8364537" cy="4525962"/>
          </a:xfrm>
        </p:spPr>
        <p:txBody>
          <a:bodyPr/>
          <a:lstStyle/>
          <a:p>
            <a:pPr marL="285750" indent="-285750">
              <a:buFont typeface="Arial" panose="020B0604020202020204" pitchFamily="34" charset="0"/>
              <a:buChar char="•"/>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Housing relocation and stabilization services and </a:t>
            </a:r>
            <a:r>
              <a:rPr lang="en-US" altLang="en-US" sz="1600" u="sng" dirty="0">
                <a:latin typeface="Arial" panose="020B0604020202020204" pitchFamily="34" charset="0"/>
                <a:ea typeface="ＭＳ Ｐゴシック" panose="020B0600070205080204" pitchFamily="34" charset="-128"/>
                <a:cs typeface="Arial" panose="020B0604020202020204" pitchFamily="34" charset="0"/>
              </a:rPr>
              <a:t>short term, one-time financial assistance</a:t>
            </a:r>
            <a:r>
              <a:rPr lang="en-US" altLang="en-US" sz="1600" dirty="0">
                <a:latin typeface="Arial" panose="020B0604020202020204" pitchFamily="34" charset="0"/>
                <a:ea typeface="ＭＳ Ｐゴシック" panose="020B0600070205080204" pitchFamily="34" charset="-128"/>
                <a:cs typeface="Arial" panose="020B0604020202020204" pitchFamily="34" charset="0"/>
              </a:rPr>
              <a:t>, as necessary, to help a homeless individual or family move as quickly as possible out of shelter system and into permanent housing and achieve stability in their own housing. </a:t>
            </a:r>
          </a:p>
          <a:p>
            <a:pPr marL="285750" indent="-285750">
              <a:buFont typeface="Arial" panose="020B0604020202020204" pitchFamily="34" charset="0"/>
              <a:buChar char="•"/>
              <a:defRPr/>
            </a:pPr>
            <a:endParaRPr lang="en-US" altLang="en-US" sz="1600"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Communities that have most successfully decreased the number of people experiencing homelessness have employed Rapid Re-housing programs as a central part of the solution.</a:t>
            </a:r>
          </a:p>
          <a:p>
            <a:pPr marL="285750" indent="-285750">
              <a:buFont typeface="Arial" panose="020B0604020202020204" pitchFamily="34" charset="0"/>
              <a:buChar char="•"/>
              <a:defRPr/>
            </a:pPr>
            <a:endParaRPr lang="en-US" altLang="en-US" sz="1600"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Directly reduces homelessness, </a:t>
            </a:r>
            <a:r>
              <a:rPr lang="en-US" altLang="en-US" sz="1600" u="sng" dirty="0">
                <a:latin typeface="Arial" panose="020B0604020202020204" pitchFamily="34" charset="0"/>
                <a:ea typeface="ＭＳ Ｐゴシック" panose="020B0600070205080204" pitchFamily="34" charset="-128"/>
                <a:cs typeface="Arial" panose="020B0604020202020204" pitchFamily="34" charset="0"/>
              </a:rPr>
              <a:t>frees up space in emergency shelter </a:t>
            </a:r>
            <a:r>
              <a:rPr lang="en-US" altLang="en-US" sz="1600" dirty="0">
                <a:latin typeface="Arial" panose="020B0604020202020204" pitchFamily="34" charset="0"/>
                <a:ea typeface="ＭＳ Ｐゴシック" panose="020B0600070205080204" pitchFamily="34" charset="-128"/>
                <a:cs typeface="Arial" panose="020B0604020202020204" pitchFamily="34" charset="0"/>
              </a:rPr>
              <a:t>to be able to more effectively and rapidly triage people through emergency crisis center</a:t>
            </a:r>
          </a:p>
          <a:p>
            <a:pPr marL="285750" indent="-285750">
              <a:buFont typeface="Arial" panose="020B0604020202020204" pitchFamily="34" charset="0"/>
              <a:buChar char="•"/>
              <a:defRPr/>
            </a:pPr>
            <a:endParaRPr lang="en-US" altLang="en-US" sz="1600"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Helps your shelter program to get people into permanent housing quickly and thus reduce length of stay and be able to serve more people</a:t>
            </a:r>
          </a:p>
          <a:p>
            <a:pPr marL="285750" indent="-285750">
              <a:buFont typeface="Arial" panose="020B0604020202020204" pitchFamily="34" charset="0"/>
              <a:buChar char="•"/>
              <a:defRPr/>
            </a:pPr>
            <a:endParaRPr lang="en-US" altLang="en-US" sz="1600"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Population served: </a:t>
            </a:r>
            <a:r>
              <a:rPr lang="en-US" altLang="en-US" sz="1600" i="1" dirty="0">
                <a:latin typeface="Arial" panose="020B0604020202020204" pitchFamily="34" charset="0"/>
                <a:ea typeface="ＭＳ Ｐゴシック" panose="020B0600070205080204" pitchFamily="34" charset="-128"/>
                <a:cs typeface="Arial" panose="020B0604020202020204" pitchFamily="34" charset="0"/>
              </a:rPr>
              <a:t>literally</a:t>
            </a:r>
            <a:r>
              <a:rPr lang="en-US" altLang="en-US" sz="1600" dirty="0">
                <a:latin typeface="Arial" panose="020B0604020202020204" pitchFamily="34" charset="0"/>
                <a:ea typeface="ＭＳ Ｐゴシック" panose="020B0600070205080204" pitchFamily="34" charset="-128"/>
                <a:cs typeface="Arial" panose="020B0604020202020204" pitchFamily="34" charset="0"/>
              </a:rPr>
              <a:t> homeless only. Those in a shelter, place not meant for human habitation. No income requirements</a:t>
            </a:r>
          </a:p>
          <a:p>
            <a:pPr>
              <a:defRPr/>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8B27B57C-FAF1-40CD-AB5F-147A0DB33AE0}"/>
              </a:ext>
            </a:extLst>
          </p:cNvPr>
          <p:cNvSpPr>
            <a:spLocks noGrp="1"/>
          </p:cNvSpPr>
          <p:nvPr>
            <p:ph type="title"/>
          </p:nvPr>
        </p:nvSpPr>
        <p:spPr>
          <a:xfrm>
            <a:off x="1524000" y="1"/>
            <a:ext cx="9075738" cy="892175"/>
          </a:xfrm>
        </p:spPr>
        <p:txBody>
          <a:bodyPr/>
          <a:lstStyle/>
          <a:p>
            <a:r>
              <a:rPr lang="en-US" altLang="en-US" sz="2800" cap="none">
                <a:latin typeface="Arial Bold" panose="020B0704020202020204" pitchFamily="34" charset="0"/>
                <a:ea typeface="ＭＳ Ｐゴシック" panose="020B0600070205080204" pitchFamily="34" charset="-128"/>
                <a:cs typeface="Arial Bold" panose="020B0704020202020204" pitchFamily="34" charset="0"/>
              </a:rPr>
              <a:t>Rental Assistance (RRH as part of Shelter Award)</a:t>
            </a:r>
            <a:endParaRPr lang="en-US" altLang="en-US" cap="none">
              <a:latin typeface="Arial Bold" panose="020B0704020202020204" pitchFamily="34" charset="0"/>
              <a:ea typeface="ＭＳ Ｐゴシック" panose="020B0600070205080204" pitchFamily="34" charset="-128"/>
              <a:cs typeface="Arial Bold" panose="020B0704020202020204" pitchFamily="34" charset="0"/>
            </a:endParaRPr>
          </a:p>
        </p:txBody>
      </p:sp>
      <p:sp>
        <p:nvSpPr>
          <p:cNvPr id="36867" name="Content Placeholder 2">
            <a:extLst>
              <a:ext uri="{FF2B5EF4-FFF2-40B4-BE49-F238E27FC236}">
                <a16:creationId xmlns:a16="http://schemas.microsoft.com/office/drawing/2014/main" id="{DD164A2A-3276-4A5A-900E-936F345BAAC1}"/>
              </a:ext>
            </a:extLst>
          </p:cNvPr>
          <p:cNvSpPr>
            <a:spLocks noGrp="1"/>
          </p:cNvSpPr>
          <p:nvPr>
            <p:ph idx="1"/>
          </p:nvPr>
        </p:nvSpPr>
        <p:spPr>
          <a:xfrm>
            <a:off x="1858964" y="892176"/>
            <a:ext cx="8364537" cy="4417243"/>
          </a:xfrm>
        </p:spPr>
        <p:txBody>
          <a:bodyPr/>
          <a:lstStyle/>
          <a:p>
            <a:r>
              <a:rPr lang="en-US" altLang="en-US" b="1" dirty="0">
                <a:latin typeface="Arial" panose="020B0604020202020204" pitchFamily="34" charset="0"/>
                <a:ea typeface="ＭＳ Ｐゴシック" panose="020B0600070205080204" pitchFamily="34" charset="-128"/>
                <a:cs typeface="Arial" panose="020B0604020202020204" pitchFamily="34" charset="0"/>
              </a:rPr>
              <a:t>Financial Assistance </a:t>
            </a:r>
            <a:r>
              <a:rPr lang="en-US" altLang="en-US" dirty="0">
                <a:latin typeface="Arial" panose="020B0604020202020204" pitchFamily="34" charset="0"/>
                <a:ea typeface="ＭＳ Ｐゴシック" panose="020B0600070205080204" pitchFamily="34" charset="-128"/>
                <a:cs typeface="Arial" panose="020B0604020202020204" pitchFamily="34" charset="0"/>
              </a:rPr>
              <a:t>(Short-term only)</a:t>
            </a:r>
          </a:p>
          <a:p>
            <a:pPr lvl="1"/>
            <a:r>
              <a:rPr lang="en-US" altLang="en-US" sz="1800" dirty="0">
                <a:latin typeface="Arial" panose="020B0604020202020204" pitchFamily="34" charset="0"/>
                <a:ea typeface="ＭＳ Ｐゴシック" panose="020B0600070205080204" pitchFamily="34" charset="-128"/>
                <a:cs typeface="Arial" panose="020B0604020202020204" pitchFamily="34" charset="0"/>
              </a:rPr>
              <a:t>Security, Utility Deposits</a:t>
            </a:r>
          </a:p>
          <a:p>
            <a:pPr lvl="1"/>
            <a:r>
              <a:rPr lang="en-US" altLang="en-US" sz="1800" dirty="0">
                <a:latin typeface="Arial" panose="020B0604020202020204" pitchFamily="34" charset="0"/>
                <a:ea typeface="ＭＳ Ｐゴシック" panose="020B0600070205080204" pitchFamily="34" charset="-128"/>
                <a:cs typeface="Arial" panose="020B0604020202020204" pitchFamily="34" charset="0"/>
              </a:rPr>
              <a:t>Utility Payments &amp; Arrears</a:t>
            </a:r>
          </a:p>
          <a:p>
            <a:pPr lvl="1"/>
            <a:r>
              <a:rPr lang="en-US" altLang="en-US" sz="1800" dirty="0">
                <a:latin typeface="Arial" panose="020B0604020202020204" pitchFamily="34" charset="0"/>
                <a:ea typeface="ＭＳ Ｐゴシック" panose="020B0600070205080204" pitchFamily="34" charset="-128"/>
                <a:cs typeface="Arial" panose="020B0604020202020204" pitchFamily="34" charset="0"/>
              </a:rPr>
              <a:t>Last Month’s Rent</a:t>
            </a:r>
          </a:p>
          <a:p>
            <a:pPr lvl="1"/>
            <a:r>
              <a:rPr lang="en-US" altLang="en-US" sz="1800" dirty="0">
                <a:latin typeface="Arial" panose="020B0604020202020204" pitchFamily="34" charset="0"/>
                <a:ea typeface="ＭＳ Ｐゴシック" panose="020B0600070205080204" pitchFamily="34" charset="-128"/>
                <a:cs typeface="Arial" panose="020B0604020202020204" pitchFamily="34" charset="0"/>
              </a:rPr>
              <a:t>Rental Application Fees</a:t>
            </a:r>
          </a:p>
          <a:p>
            <a:pPr lvl="1"/>
            <a:r>
              <a:rPr lang="en-US" altLang="en-US" sz="1800" dirty="0">
                <a:latin typeface="Arial" panose="020B0604020202020204" pitchFamily="34" charset="0"/>
                <a:ea typeface="ＭＳ Ｐゴシック" panose="020B0600070205080204" pitchFamily="34" charset="-128"/>
                <a:cs typeface="Arial" panose="020B0604020202020204" pitchFamily="34" charset="0"/>
              </a:rPr>
              <a:t>Moving costs (truck rental, moving company, short term storage)</a:t>
            </a:r>
          </a:p>
          <a:p>
            <a:r>
              <a:rPr lang="en-US" altLang="en-US" b="1" dirty="0">
                <a:latin typeface="Arial" panose="020B0604020202020204" pitchFamily="34" charset="0"/>
                <a:ea typeface="ＭＳ Ｐゴシック" panose="020B0600070205080204" pitchFamily="34" charset="-128"/>
                <a:cs typeface="Arial" panose="020B0604020202020204" pitchFamily="34" charset="0"/>
              </a:rPr>
              <a:t>Services (need to provide financial assistance or rental assistance to use)</a:t>
            </a:r>
          </a:p>
          <a:p>
            <a:pPr lvl="1"/>
            <a:r>
              <a:rPr lang="en-US" altLang="en-US" sz="1800" dirty="0">
                <a:latin typeface="Arial" panose="020B0604020202020204" pitchFamily="34" charset="0"/>
                <a:ea typeface="ＭＳ Ｐゴシック" panose="020B0600070205080204" pitchFamily="34" charset="-128"/>
                <a:cs typeface="Arial" panose="020B0604020202020204" pitchFamily="34" charset="0"/>
              </a:rPr>
              <a:t>Housing Search &amp; Placement</a:t>
            </a:r>
          </a:p>
          <a:p>
            <a:pPr lvl="1"/>
            <a:r>
              <a:rPr lang="en-US" altLang="en-US" sz="1800" dirty="0">
                <a:latin typeface="Arial" panose="020B0604020202020204" pitchFamily="34" charset="0"/>
                <a:ea typeface="ＭＳ Ｐゴシック" panose="020B0600070205080204" pitchFamily="34" charset="-128"/>
                <a:cs typeface="Arial" panose="020B0604020202020204" pitchFamily="34" charset="0"/>
              </a:rPr>
              <a:t>Housing Stability Case Management</a:t>
            </a:r>
          </a:p>
          <a:p>
            <a:pPr lvl="1"/>
            <a:r>
              <a:rPr lang="en-US" altLang="en-US" sz="1800" dirty="0">
                <a:latin typeface="Arial" panose="020B0604020202020204" pitchFamily="34" charset="0"/>
                <a:ea typeface="ＭＳ Ｐゴシック" panose="020B0600070205080204" pitchFamily="34" charset="-128"/>
                <a:cs typeface="Arial" panose="020B0604020202020204" pitchFamily="34" charset="0"/>
              </a:rPr>
              <a:t>Legal Services</a:t>
            </a:r>
          </a:p>
          <a:p>
            <a:pPr lvl="1"/>
            <a:r>
              <a:rPr lang="en-US" altLang="en-US" sz="1800" dirty="0">
                <a:latin typeface="Arial" panose="020B0604020202020204" pitchFamily="34" charset="0"/>
                <a:ea typeface="ＭＳ Ｐゴシック" panose="020B0600070205080204" pitchFamily="34" charset="-128"/>
                <a:cs typeface="Arial" panose="020B0604020202020204" pitchFamily="34" charset="0"/>
              </a:rPr>
              <a:t>Credit Repair</a:t>
            </a:r>
          </a:p>
          <a:p>
            <a:r>
              <a:rPr lang="en-US" altLang="en-US" b="1" dirty="0">
                <a:latin typeface="Arial" panose="020B0604020202020204" pitchFamily="34" charset="0"/>
                <a:ea typeface="ＭＳ Ｐゴシック" panose="020B0600070205080204" pitchFamily="34" charset="-128"/>
                <a:cs typeface="Arial" panose="020B0604020202020204" pitchFamily="34" charset="0"/>
              </a:rPr>
              <a:t>Rental Assistance </a:t>
            </a:r>
            <a:r>
              <a:rPr lang="en-US" altLang="en-US" dirty="0">
                <a:latin typeface="Arial" panose="020B0604020202020204" pitchFamily="34" charset="0"/>
                <a:ea typeface="ＭＳ Ｐゴシック" panose="020B0600070205080204" pitchFamily="34" charset="-128"/>
                <a:cs typeface="Arial" panose="020B0604020202020204" pitchFamily="34" charset="0"/>
              </a:rPr>
              <a:t>(One time payment only)</a:t>
            </a:r>
          </a:p>
          <a:p>
            <a:pPr lvl="1"/>
            <a:r>
              <a:rPr lang="en-US" altLang="en-US" sz="1800" dirty="0">
                <a:latin typeface="Arial" panose="020B0604020202020204" pitchFamily="34" charset="0"/>
                <a:ea typeface="ＭＳ Ｐゴシック" panose="020B0600070205080204" pitchFamily="34" charset="-128"/>
                <a:cs typeface="Arial" panose="020B0604020202020204" pitchFamily="34" charset="0"/>
              </a:rPr>
              <a:t>First Month’s Rent (need to sign lease agreement w/ landlord)</a:t>
            </a:r>
          </a:p>
          <a:p>
            <a:pPr lvl="1"/>
            <a:r>
              <a:rPr lang="en-US" altLang="en-US" sz="1800" dirty="0">
                <a:latin typeface="Arial" panose="020B0604020202020204" pitchFamily="34" charset="0"/>
                <a:ea typeface="ＭＳ Ｐゴシック" panose="020B0600070205080204" pitchFamily="34" charset="-128"/>
                <a:cs typeface="Arial" panose="020B0604020202020204" pitchFamily="34" charset="0"/>
              </a:rPr>
              <a:t>Rental Arrears (up to 6 months; sign form with landlord, tenant, proof of arrears)</a:t>
            </a: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2053DBEC-6592-44B8-9579-7A2FC164FABA}"/>
              </a:ext>
            </a:extLst>
          </p:cNvPr>
          <p:cNvSpPr>
            <a:spLocks noGrp="1"/>
          </p:cNvSpPr>
          <p:nvPr>
            <p:ph type="title"/>
          </p:nvPr>
        </p:nvSpPr>
        <p:spPr/>
        <p:txBody>
          <a:bodyPr/>
          <a:lstStyle/>
          <a:p>
            <a:pPr algn="ct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Rental Assistance-Ineligible Activities</a:t>
            </a:r>
          </a:p>
        </p:txBody>
      </p:sp>
      <p:sp>
        <p:nvSpPr>
          <p:cNvPr id="3" name="Content Placeholder 2">
            <a:extLst>
              <a:ext uri="{FF2B5EF4-FFF2-40B4-BE49-F238E27FC236}">
                <a16:creationId xmlns:a16="http://schemas.microsoft.com/office/drawing/2014/main" id="{8C6EC936-CA58-48BA-B2CF-D2198C8849AB}"/>
              </a:ext>
            </a:extLst>
          </p:cNvPr>
          <p:cNvSpPr>
            <a:spLocks noGrp="1"/>
          </p:cNvSpPr>
          <p:nvPr>
            <p:ph idx="1"/>
          </p:nvPr>
        </p:nvSpPr>
        <p:spPr>
          <a:xfrm>
            <a:off x="1858964" y="2079523"/>
            <a:ext cx="8364537" cy="2492477"/>
          </a:xfrm>
        </p:spPr>
        <p:txBody>
          <a:bodyPr/>
          <a:lstStyle/>
          <a:p>
            <a:pPr marL="285750" indent="-285750" eaLnBrk="1" hangingPunct="1">
              <a:buFont typeface="Arial" panose="020B0604020202020204" pitchFamily="34" charset="0"/>
              <a:buChar char="•"/>
              <a:defRPr/>
            </a:pPr>
            <a:r>
              <a:rPr lang="en-US" altLang="en-US" dirty="0"/>
              <a:t>Housing/services to persons who don’t meet HUD’s literal homelessness definition</a:t>
            </a:r>
          </a:p>
          <a:p>
            <a:pPr marL="285750" indent="-285750" eaLnBrk="1" hangingPunct="1">
              <a:buFont typeface="Arial" panose="020B0604020202020204" pitchFamily="34" charset="0"/>
              <a:buChar char="•"/>
              <a:defRPr/>
            </a:pPr>
            <a:endParaRPr lang="en-US" altLang="en-US" dirty="0"/>
          </a:p>
          <a:p>
            <a:pPr marL="285750" indent="-285750" eaLnBrk="1" hangingPunct="1">
              <a:buFont typeface="Arial" panose="020B0604020202020204" pitchFamily="34" charset="0"/>
              <a:buChar char="•"/>
              <a:defRPr/>
            </a:pPr>
            <a:r>
              <a:rPr lang="en-US" altLang="en-US" dirty="0"/>
              <a:t>Direct payments to individuals needing assistance</a:t>
            </a:r>
          </a:p>
          <a:p>
            <a:pPr eaLnBrk="1" hangingPunct="1">
              <a:defRPr/>
            </a:pPr>
            <a:endParaRPr lang="en-US"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E7305F38-EBD5-4520-905F-C39C767DA450}"/>
              </a:ext>
            </a:extLst>
          </p:cNvPr>
          <p:cNvSpPr>
            <a:spLocks noGrp="1"/>
          </p:cNvSpPr>
          <p:nvPr>
            <p:ph type="ctrTitle"/>
          </p:nvPr>
        </p:nvSpPr>
        <p:spPr>
          <a:xfrm>
            <a:off x="1903208" y="619432"/>
            <a:ext cx="8031162" cy="4793226"/>
          </a:xfrm>
        </p:spPr>
        <p:txBody>
          <a:bodyPr>
            <a:normAutofit/>
          </a:bodyPr>
          <a:lstStyle/>
          <a:p>
            <a:pPr algn="ctr"/>
            <a:r>
              <a:rPr lang="en-US" altLang="en-US" sz="3600" cap="none" dirty="0">
                <a:latin typeface="Arial Bold" panose="020B0704020202020204" pitchFamily="34" charset="0"/>
                <a:ea typeface="ＭＳ Ｐゴシック" panose="020B0600070205080204" pitchFamily="34" charset="-128"/>
                <a:cs typeface="Arial Bold" panose="020B0704020202020204" pitchFamily="34" charset="0"/>
              </a:rPr>
              <a:t>RAPID REHOUSING</a:t>
            </a:r>
          </a:p>
        </p:txBody>
      </p:sp>
    </p:spTree>
    <p:extLst>
      <p:ext uri="{BB962C8B-B14F-4D97-AF65-F5344CB8AC3E}">
        <p14:creationId xmlns:p14="http://schemas.microsoft.com/office/powerpoint/2010/main" val="25209350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300EF89F-E7DA-4891-8010-0CA36CD25306}"/>
              </a:ext>
            </a:extLst>
          </p:cNvPr>
          <p:cNvSpPr>
            <a:spLocks noGrp="1"/>
          </p:cNvSpPr>
          <p:nvPr>
            <p:ph type="title"/>
          </p:nvPr>
        </p:nvSpPr>
        <p:spPr/>
        <p:txBody>
          <a:bodyPr/>
          <a:lstStyle/>
          <a:p>
            <a:pPr algn="ct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Rapid Rehousing Program Model </a:t>
            </a:r>
          </a:p>
        </p:txBody>
      </p:sp>
      <p:sp>
        <p:nvSpPr>
          <p:cNvPr id="3" name="Content Placeholder 2">
            <a:extLst>
              <a:ext uri="{FF2B5EF4-FFF2-40B4-BE49-F238E27FC236}">
                <a16:creationId xmlns:a16="http://schemas.microsoft.com/office/drawing/2014/main" id="{12319294-F162-4B30-BE00-ADF30857BEE6}"/>
              </a:ext>
            </a:extLst>
          </p:cNvPr>
          <p:cNvSpPr>
            <a:spLocks noGrp="1"/>
          </p:cNvSpPr>
          <p:nvPr>
            <p:ph idx="1"/>
          </p:nvPr>
        </p:nvSpPr>
        <p:spPr>
          <a:xfrm>
            <a:off x="1858964" y="2035277"/>
            <a:ext cx="8364537" cy="2934929"/>
          </a:xfrm>
        </p:spPr>
        <p:txBody>
          <a:bodyPr/>
          <a:lstStyle/>
          <a:p>
            <a:pPr>
              <a:buFont typeface="Arial" charset="0"/>
              <a:buNone/>
              <a:defRPr/>
            </a:pPr>
            <a:r>
              <a:rPr lang="en-US" dirty="0"/>
              <a:t>Access to Rapid Rehousing without Pre-Condition:</a:t>
            </a:r>
          </a:p>
          <a:p>
            <a:pPr>
              <a:buFont typeface="Arial" charset="0"/>
              <a:buNone/>
              <a:defRPr/>
            </a:pPr>
            <a:endParaRPr lang="en-US" sz="1400" dirty="0"/>
          </a:p>
          <a:p>
            <a:pPr lvl="1">
              <a:defRPr/>
            </a:pPr>
            <a:r>
              <a:rPr lang="en-US" dirty="0"/>
              <a:t>No income requirement </a:t>
            </a:r>
            <a:endParaRPr lang="en-US" sz="1200" dirty="0"/>
          </a:p>
          <a:p>
            <a:pPr lvl="1">
              <a:defRPr/>
            </a:pPr>
            <a:r>
              <a:rPr lang="en-US" dirty="0"/>
              <a:t>No criminal history thresholds </a:t>
            </a:r>
            <a:endParaRPr lang="en-US" sz="1200" dirty="0"/>
          </a:p>
          <a:p>
            <a:pPr lvl="1">
              <a:defRPr/>
            </a:pPr>
            <a:r>
              <a:rPr lang="en-US" dirty="0"/>
              <a:t>No criteria related to rental/housing history</a:t>
            </a:r>
          </a:p>
          <a:p>
            <a:pPr marL="461963" lvl="1" indent="0">
              <a:buNone/>
              <a:defRPr/>
            </a:pPr>
            <a:endParaRPr lang="en-US" sz="1200" dirty="0"/>
          </a:p>
          <a:p>
            <a:pPr>
              <a:buFont typeface="Arial" charset="0"/>
              <a:buNone/>
              <a:defRPr/>
            </a:pPr>
            <a:r>
              <a:rPr lang="en-US" dirty="0"/>
              <a:t>Rental Subsidies available for up to 24 months in a 3 year period; based on household need</a:t>
            </a:r>
          </a:p>
          <a:p>
            <a:pPr>
              <a:buFont typeface="Arial" charset="0"/>
              <a:buNone/>
              <a:defRPr/>
            </a:pPr>
            <a:endParaRPr lang="en-US" sz="1400" dirty="0"/>
          </a:p>
          <a:p>
            <a:pPr lvl="1">
              <a:defRPr/>
            </a:pPr>
            <a:r>
              <a:rPr lang="en-US" dirty="0"/>
              <a:t>Expand housing-focused Case Management </a:t>
            </a:r>
            <a:endParaRPr lang="en-US" sz="1400" dirty="0"/>
          </a:p>
          <a:p>
            <a:pPr marL="973138" lvl="1" indent="-285750">
              <a:defRPr/>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DB8B63BB-E45A-4997-9FFB-1F5A2958C5DF}"/>
              </a:ext>
            </a:extLst>
          </p:cNvPr>
          <p:cNvSpPr>
            <a:spLocks noGrp="1"/>
          </p:cNvSpPr>
          <p:nvPr>
            <p:ph type="title"/>
          </p:nvPr>
        </p:nvSpPr>
        <p:spPr>
          <a:xfrm>
            <a:off x="1858964" y="-30163"/>
            <a:ext cx="8364537" cy="558801"/>
          </a:xfrm>
        </p:spPr>
        <p:txBody>
          <a:bodyPr/>
          <a:lstStyle/>
          <a:p>
            <a:pPr algn="ctr"/>
            <a:r>
              <a:rPr lang="en-US" altLang="en-US" sz="2400" cap="none" dirty="0">
                <a:latin typeface="Arial Bold" panose="020B0704020202020204" pitchFamily="34" charset="0"/>
                <a:ea typeface="ＭＳ Ｐゴシック" panose="020B0600070205080204" pitchFamily="34" charset="-128"/>
                <a:cs typeface="Arial Bold" panose="020B0704020202020204" pitchFamily="34" charset="0"/>
              </a:rPr>
              <a:t>Required Documentation</a:t>
            </a:r>
          </a:p>
        </p:txBody>
      </p:sp>
      <p:sp>
        <p:nvSpPr>
          <p:cNvPr id="3" name="Content Placeholder 2">
            <a:extLst>
              <a:ext uri="{FF2B5EF4-FFF2-40B4-BE49-F238E27FC236}">
                <a16:creationId xmlns:a16="http://schemas.microsoft.com/office/drawing/2014/main" id="{5D7CD486-8B95-44AC-8592-B98984DEED97}"/>
              </a:ext>
            </a:extLst>
          </p:cNvPr>
          <p:cNvSpPr>
            <a:spLocks noGrp="1"/>
          </p:cNvSpPr>
          <p:nvPr>
            <p:ph idx="1"/>
          </p:nvPr>
        </p:nvSpPr>
        <p:spPr>
          <a:xfrm>
            <a:off x="538480" y="763588"/>
            <a:ext cx="11226799" cy="4843462"/>
          </a:xfrm>
        </p:spPr>
        <p:txBody>
          <a:bodyPr/>
          <a:lstStyle/>
          <a:p>
            <a:pPr>
              <a:defRPr/>
            </a:pPr>
            <a:r>
              <a:rPr lang="en-US" sz="2000" b="1" dirty="0">
                <a:latin typeface="Arial" panose="020B0604020202020204" pitchFamily="34" charset="0"/>
                <a:cs typeface="Arial" panose="020B0604020202020204" pitchFamily="34" charset="0"/>
              </a:rPr>
              <a:t>1. Homeless Documentation </a:t>
            </a:r>
            <a:r>
              <a:rPr lang="en-US" sz="2000" dirty="0">
                <a:latin typeface="Arial" panose="020B0604020202020204" pitchFamily="34" charset="0"/>
                <a:cs typeface="Arial" panose="020B0604020202020204" pitchFamily="34" charset="0"/>
              </a:rPr>
              <a:t>– utilize HUD Homeless Documentation Form or HMIS intake form </a:t>
            </a:r>
          </a:p>
          <a:p>
            <a:pPr>
              <a:defRPr/>
            </a:pPr>
            <a:r>
              <a:rPr lang="en-US" sz="2000" dirty="0">
                <a:latin typeface="Arial" panose="020B0604020202020204" pitchFamily="34" charset="0"/>
                <a:cs typeface="Arial" panose="020B0604020202020204" pitchFamily="34" charset="0"/>
              </a:rPr>
              <a:t>2. </a:t>
            </a:r>
            <a:r>
              <a:rPr lang="en-US" sz="2000" b="1" dirty="0">
                <a:latin typeface="Arial" panose="020B0604020202020204" pitchFamily="34" charset="0"/>
                <a:cs typeface="Arial" panose="020B0604020202020204" pitchFamily="34" charset="0"/>
              </a:rPr>
              <a:t>Coordinated Entry Assessment-</a:t>
            </a:r>
            <a:r>
              <a:rPr lang="en-US" sz="2000" dirty="0">
                <a:latin typeface="Arial" panose="020B0604020202020204" pitchFamily="34" charset="0"/>
                <a:cs typeface="Arial" panose="020B0604020202020204" pitchFamily="34" charset="0"/>
              </a:rPr>
              <a:t>VI-SPDAT</a:t>
            </a:r>
            <a:r>
              <a:rPr lang="en-US" sz="2000" i="1" dirty="0">
                <a:latin typeface="Arial" panose="020B0604020202020204" pitchFamily="34" charset="0"/>
                <a:cs typeface="Arial" panose="020B0604020202020204" pitchFamily="34" charset="0"/>
              </a:rPr>
              <a:t> </a:t>
            </a:r>
          </a:p>
          <a:p>
            <a:pPr>
              <a:buFont typeface="Arial" charset="0"/>
              <a:buNone/>
              <a:defRPr/>
            </a:pPr>
            <a:r>
              <a:rPr lang="en-US" sz="2000" dirty="0">
                <a:latin typeface="Arial" panose="020B0604020202020204" pitchFamily="34" charset="0"/>
                <a:cs typeface="Arial" panose="020B0604020202020204" pitchFamily="34" charset="0"/>
              </a:rPr>
              <a:t>3. </a:t>
            </a:r>
            <a:r>
              <a:rPr lang="en-US" sz="2000" b="1" dirty="0">
                <a:latin typeface="Arial" panose="020B0604020202020204" pitchFamily="34" charset="0"/>
                <a:cs typeface="Arial" panose="020B0604020202020204" pitchFamily="34" charset="0"/>
              </a:rPr>
              <a:t>HMIS Intake </a:t>
            </a:r>
          </a:p>
          <a:p>
            <a:pPr>
              <a:buFont typeface="Arial" charset="0"/>
              <a:buNone/>
              <a:defRPr/>
            </a:pPr>
            <a:r>
              <a:rPr lang="en-US" sz="2000" dirty="0">
                <a:latin typeface="Arial" panose="020B0604020202020204" pitchFamily="34" charset="0"/>
                <a:cs typeface="Arial" panose="020B0604020202020204" pitchFamily="34" charset="0"/>
              </a:rPr>
              <a:t>4. </a:t>
            </a:r>
            <a:r>
              <a:rPr lang="en-US" sz="2000" b="1" dirty="0">
                <a:latin typeface="Arial" panose="020B0604020202020204" pitchFamily="34" charset="0"/>
                <a:cs typeface="Arial" panose="020B0604020202020204" pitchFamily="34" charset="0"/>
              </a:rPr>
              <a:t>Arizona Self Sufficiency Matrix</a:t>
            </a:r>
            <a:r>
              <a:rPr lang="en-US" sz="2000" dirty="0">
                <a:latin typeface="Arial" panose="020B0604020202020204" pitchFamily="34" charset="0"/>
                <a:cs typeface="Arial" panose="020B0604020202020204" pitchFamily="34" charset="0"/>
              </a:rPr>
              <a:t> – inside HMIS</a:t>
            </a:r>
          </a:p>
          <a:p>
            <a:pPr>
              <a:buFont typeface="Arial" charset="0"/>
              <a:buNone/>
              <a:defRPr/>
            </a:pPr>
            <a:r>
              <a:rPr lang="en-US" sz="2000" dirty="0">
                <a:latin typeface="Arial" panose="020B0604020202020204" pitchFamily="34" charset="0"/>
                <a:cs typeface="Arial" panose="020B0604020202020204" pitchFamily="34" charset="0"/>
              </a:rPr>
              <a:t>5. </a:t>
            </a:r>
            <a:r>
              <a:rPr lang="en-US" sz="2000" b="1" dirty="0">
                <a:latin typeface="Arial" panose="020B0604020202020204" pitchFamily="34" charset="0"/>
                <a:cs typeface="Arial" panose="020B0604020202020204" pitchFamily="34" charset="0"/>
              </a:rPr>
              <a:t>Housing Plan </a:t>
            </a:r>
            <a:r>
              <a:rPr lang="en-US" sz="2000" dirty="0">
                <a:latin typeface="Arial" panose="020B0604020202020204" pitchFamily="34" charset="0"/>
                <a:cs typeface="Arial" panose="020B0604020202020204" pitchFamily="34" charset="0"/>
              </a:rPr>
              <a:t>– in HMIS system</a:t>
            </a:r>
          </a:p>
          <a:p>
            <a:pPr>
              <a:buFont typeface="Arial" charset="0"/>
              <a:buNone/>
              <a:defRPr/>
            </a:pPr>
            <a:r>
              <a:rPr lang="en-US" sz="2000" dirty="0">
                <a:latin typeface="Arial" panose="020B0604020202020204" pitchFamily="34" charset="0"/>
                <a:cs typeface="Arial" panose="020B0604020202020204" pitchFamily="34" charset="0"/>
              </a:rPr>
              <a:t>6. </a:t>
            </a:r>
            <a:r>
              <a:rPr lang="en-US" sz="2000" b="1" dirty="0">
                <a:latin typeface="Arial" panose="020B0604020202020204" pitchFamily="34" charset="0"/>
                <a:cs typeface="Arial" panose="020B0604020202020204" pitchFamily="34" charset="0"/>
              </a:rPr>
              <a:t>Housing Inspection  </a:t>
            </a:r>
            <a:r>
              <a:rPr lang="en-US" sz="2000" dirty="0">
                <a:latin typeface="Arial" panose="020B0604020202020204" pitchFamily="34" charset="0"/>
                <a:cs typeface="Arial" panose="020B0604020202020204" pitchFamily="34" charset="0"/>
              </a:rPr>
              <a:t>– Habitability Form</a:t>
            </a:r>
          </a:p>
          <a:p>
            <a:pPr>
              <a:defRPr/>
            </a:pPr>
            <a:r>
              <a:rPr lang="en-US" sz="2000" b="1" dirty="0">
                <a:latin typeface="Arial" panose="020B0604020202020204" pitchFamily="34" charset="0"/>
                <a:cs typeface="Arial" panose="020B0604020202020204" pitchFamily="34" charset="0"/>
              </a:rPr>
              <a:t>7. Lead Based Paint Inspection  </a:t>
            </a:r>
            <a:r>
              <a:rPr lang="en-US" sz="2000" dirty="0">
                <a:latin typeface="Arial" panose="020B0604020202020204" pitchFamily="34" charset="0"/>
                <a:cs typeface="Arial" panose="020B0604020202020204" pitchFamily="34" charset="0"/>
              </a:rPr>
              <a:t>- signed acknowledgment of receipt of lead-based paint disclosures should be in client file.  </a:t>
            </a:r>
          </a:p>
          <a:p>
            <a:pPr>
              <a:buFont typeface="Arial" charset="0"/>
              <a:buNone/>
              <a:defRPr/>
            </a:pPr>
            <a:r>
              <a:rPr lang="en-US" sz="2000" dirty="0">
                <a:latin typeface="Arial" panose="020B0604020202020204" pitchFamily="34" charset="0"/>
                <a:cs typeface="Arial" panose="020B0604020202020204" pitchFamily="34" charset="0"/>
              </a:rPr>
              <a:t>8. </a:t>
            </a:r>
            <a:r>
              <a:rPr lang="en-US" sz="2000" b="1" dirty="0">
                <a:latin typeface="Arial" panose="020B0604020202020204" pitchFamily="34" charset="0"/>
                <a:cs typeface="Arial" panose="020B0604020202020204" pitchFamily="34" charset="0"/>
              </a:rPr>
              <a:t>Rent Reasonable check  </a:t>
            </a:r>
            <a:r>
              <a:rPr lang="en-US" sz="2000" dirty="0">
                <a:latin typeface="Arial" panose="020B0604020202020204" pitchFamily="34" charset="0"/>
                <a:cs typeface="Arial" panose="020B0604020202020204" pitchFamily="34" charset="0"/>
              </a:rPr>
              <a:t>- Utilize Affordablehousing.com/formerly </a:t>
            </a:r>
            <a:r>
              <a:rPr lang="en-US" sz="2000" dirty="0" err="1">
                <a:latin typeface="Arial" panose="020B0604020202020204" pitchFamily="34" charset="0"/>
                <a:cs typeface="Arial" panose="020B0604020202020204" pitchFamily="34" charset="0"/>
              </a:rPr>
              <a:t>GoSection</a:t>
            </a:r>
            <a:r>
              <a:rPr lang="en-US" sz="2000" dirty="0">
                <a:latin typeface="Arial" panose="020B0604020202020204" pitchFamily="34" charset="0"/>
                <a:cs typeface="Arial" panose="020B0604020202020204" pitchFamily="34" charset="0"/>
              </a:rPr>
              <a:t> 8 </a:t>
            </a:r>
          </a:p>
          <a:p>
            <a:pPr marL="973138" lvl="1" indent="-285750">
              <a:defRPr/>
            </a:pPr>
            <a:r>
              <a:rPr lang="en-US" sz="2000" dirty="0">
                <a:latin typeface="Arial" panose="020B0604020202020204" pitchFamily="34" charset="0"/>
                <a:cs typeface="Arial" panose="020B0604020202020204" pitchFamily="34" charset="0"/>
              </a:rPr>
              <a:t>Copy/print and place in file</a:t>
            </a:r>
          </a:p>
          <a:p>
            <a:pPr marL="973138" lvl="1" indent="-285750">
              <a:defRPr/>
            </a:pPr>
            <a:r>
              <a:rPr lang="en-US" sz="2000" dirty="0">
                <a:latin typeface="Arial" panose="020B0604020202020204" pitchFamily="34" charset="0"/>
                <a:cs typeface="Arial" panose="020B0604020202020204" pitchFamily="34" charset="0"/>
              </a:rPr>
              <a:t>Contact ESG Analyst for log-in credentials for Affordablehousing.com/</a:t>
            </a:r>
            <a:r>
              <a:rPr lang="en-US" sz="2000" dirty="0" err="1">
                <a:latin typeface="Arial" panose="020B0604020202020204" pitchFamily="34" charset="0"/>
                <a:cs typeface="Arial" panose="020B0604020202020204" pitchFamily="34" charset="0"/>
              </a:rPr>
              <a:t>GoSection</a:t>
            </a:r>
            <a:r>
              <a:rPr lang="en-US" sz="2000" dirty="0">
                <a:latin typeface="Arial" panose="020B0604020202020204" pitchFamily="34" charset="0"/>
                <a:cs typeface="Arial" panose="020B0604020202020204" pitchFamily="34" charset="0"/>
              </a:rPr>
              <a:t> 8</a:t>
            </a:r>
          </a:p>
          <a:p>
            <a:pPr marL="973138" lvl="1" indent="-285750">
              <a:defRPr/>
            </a:pPr>
            <a:r>
              <a:rPr lang="en-US" sz="2000" dirty="0">
                <a:latin typeface="Arial" panose="020B0604020202020204" pitchFamily="34" charset="0"/>
                <a:cs typeface="Arial" panose="020B0604020202020204" pitchFamily="34" charset="0"/>
              </a:rPr>
              <a:t>Review Affordablehousing.com/</a:t>
            </a:r>
            <a:r>
              <a:rPr lang="en-US" sz="2000" dirty="0" err="1">
                <a:latin typeface="Arial" panose="020B0604020202020204" pitchFamily="34" charset="0"/>
                <a:cs typeface="Arial" panose="020B0604020202020204" pitchFamily="34" charset="0"/>
              </a:rPr>
              <a:t>GoSection</a:t>
            </a:r>
            <a:r>
              <a:rPr lang="en-US" sz="2000" dirty="0">
                <a:latin typeface="Arial" panose="020B0604020202020204" pitchFamily="34" charset="0"/>
                <a:cs typeface="Arial" panose="020B0604020202020204" pitchFamily="34" charset="0"/>
              </a:rPr>
              <a:t> 8 user manual </a:t>
            </a:r>
          </a:p>
          <a:p>
            <a:pPr lvl="1" indent="0">
              <a:buNone/>
              <a:defRPr/>
            </a:pPr>
            <a:endParaRPr lang="en-US" sz="2000" dirty="0">
              <a:latin typeface="Arial" panose="020B0604020202020204" pitchFamily="34" charset="0"/>
              <a:cs typeface="Arial" panose="020B0604020202020204" pitchFamily="34" charset="0"/>
            </a:endParaRPr>
          </a:p>
          <a:p>
            <a:pPr lvl="1" indent="0">
              <a:buNone/>
              <a:defRPr/>
            </a:pPr>
            <a:endParaRPr lang="en-US" sz="2000" dirty="0">
              <a:latin typeface="Arial" panose="020B0604020202020204" pitchFamily="34" charset="0"/>
              <a:cs typeface="Arial" panose="020B0604020202020204" pitchFamily="34" charset="0"/>
            </a:endParaRPr>
          </a:p>
          <a:p>
            <a:pPr>
              <a:defRPr/>
            </a:pPr>
            <a:r>
              <a:rPr lang="en-US" altLang="en-US" sz="2000" b="1" dirty="0">
                <a:latin typeface="Arial" panose="020B0604020202020204" pitchFamily="34" charset="0"/>
                <a:ea typeface="ＭＳ Ｐゴシック" pitchFamily="34" charset="-128"/>
                <a:cs typeface="Arial" panose="020B0604020202020204" pitchFamily="34" charset="0"/>
              </a:rPr>
              <a:t>*Rent cannot be over FMR </a:t>
            </a:r>
            <a:r>
              <a:rPr lang="en-US" altLang="en-US" sz="2000" dirty="0">
                <a:latin typeface="Arial" panose="020B0604020202020204" pitchFamily="34" charset="0"/>
                <a:ea typeface="ＭＳ Ｐゴシック" pitchFamily="34" charset="-128"/>
                <a:cs typeface="Arial" panose="020B0604020202020204" pitchFamily="34" charset="0"/>
              </a:rPr>
              <a:t>– utilize most up to date FMR </a:t>
            </a:r>
            <a:r>
              <a:rPr lang="en-US" altLang="en-US" sz="2000" u="sng" dirty="0">
                <a:solidFill>
                  <a:srgbClr val="0070C0"/>
                </a:solidFill>
                <a:latin typeface="Arial" panose="020B0604020202020204" pitchFamily="34" charset="0"/>
                <a:ea typeface="ＭＳ Ｐゴシック" pitchFamily="34" charset="-128"/>
                <a:cs typeface="Arial" panose="020B0604020202020204" pitchFamily="34" charset="0"/>
                <a:hlinkClick r:id="rId2"/>
              </a:rPr>
              <a:t> </a:t>
            </a:r>
            <a:endParaRPr lang="en-US" sz="2000" dirty="0">
              <a:latin typeface="Arial" panose="020B0604020202020204" pitchFamily="34" charset="0"/>
              <a:cs typeface="Arial" panose="020B0604020202020204" pitchFamily="34" charset="0"/>
            </a:endParaRPr>
          </a:p>
          <a:p>
            <a:pPr>
              <a:buFont typeface="Arial" charset="0"/>
              <a:buNone/>
              <a:defRPr/>
            </a:pPr>
            <a:endParaRPr lang="en-US" dirty="0">
              <a:latin typeface="Arial" panose="020B0604020202020204" pitchFamily="34" charset="0"/>
              <a:cs typeface="Arial" panose="020B0604020202020204"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24FD6067-5255-4D87-BB61-06E401B8DF62}"/>
              </a:ext>
            </a:extLst>
          </p:cNvPr>
          <p:cNvSpPr>
            <a:spLocks noGrp="1"/>
          </p:cNvSpPr>
          <p:nvPr>
            <p:ph type="title"/>
          </p:nvPr>
        </p:nvSpPr>
        <p:spPr>
          <a:xfrm>
            <a:off x="1863725" y="-279400"/>
            <a:ext cx="8364538" cy="1143000"/>
          </a:xfrm>
        </p:spPr>
        <p:txBody>
          <a:bodyPr/>
          <a:lstStyle/>
          <a:p>
            <a:pPr algn="ct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Required Documentation</a:t>
            </a:r>
          </a:p>
        </p:txBody>
      </p:sp>
      <p:sp>
        <p:nvSpPr>
          <p:cNvPr id="22531" name="Content Placeholder 2">
            <a:extLst>
              <a:ext uri="{FF2B5EF4-FFF2-40B4-BE49-F238E27FC236}">
                <a16:creationId xmlns:a16="http://schemas.microsoft.com/office/drawing/2014/main" id="{0D3C2E57-E7A9-4D9E-B7BB-7109C5DFB61A}"/>
              </a:ext>
            </a:extLst>
          </p:cNvPr>
          <p:cNvSpPr>
            <a:spLocks noGrp="1"/>
          </p:cNvSpPr>
          <p:nvPr>
            <p:ph idx="1"/>
          </p:nvPr>
        </p:nvSpPr>
        <p:spPr>
          <a:xfrm>
            <a:off x="1863725" y="773113"/>
            <a:ext cx="8364538" cy="4525962"/>
          </a:xfrm>
        </p:spPr>
        <p:txBody>
          <a:bodyPr/>
          <a:lstStyle/>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9. </a:t>
            </a: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Income information collected </a:t>
            </a:r>
            <a:r>
              <a:rPr lang="en-US" altLang="en-US" sz="2000" dirty="0">
                <a:latin typeface="Arial" panose="020B0604020202020204" pitchFamily="34" charset="0"/>
                <a:ea typeface="ＭＳ Ｐゴシック" panose="020B0600070205080204" pitchFamily="34" charset="-128"/>
                <a:cs typeface="Arial" panose="020B0604020202020204" pitchFamily="34" charset="0"/>
              </a:rPr>
              <a:t>– place in file</a:t>
            </a:r>
          </a:p>
          <a:p>
            <a:pPr lvl="1"/>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Income calculation form</a:t>
            </a:r>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Zero Income form </a:t>
            </a:r>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10. </a:t>
            </a: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Utility Allowance- </a:t>
            </a:r>
            <a:r>
              <a:rPr lang="en-US" altLang="en-US" sz="2000" dirty="0">
                <a:latin typeface="Arial" panose="020B0604020202020204" pitchFamily="34" charset="0"/>
                <a:ea typeface="ＭＳ Ｐゴシック" panose="020B0600070205080204" pitchFamily="34" charset="-128"/>
                <a:cs typeface="Arial" panose="020B0604020202020204" pitchFamily="34" charset="0"/>
              </a:rPr>
              <a:t>Only needed if utilities are not included in rent </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11. </a:t>
            </a: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Lease Agreement Forms </a:t>
            </a:r>
            <a:r>
              <a:rPr lang="en-US" altLang="en-US" sz="2000" dirty="0">
                <a:latin typeface="Arial" panose="020B0604020202020204" pitchFamily="34" charset="0"/>
                <a:ea typeface="ＭＳ Ｐゴシック" panose="020B0600070205080204" pitchFamily="34" charset="-128"/>
                <a:cs typeface="Arial" panose="020B0604020202020204" pitchFamily="34" charset="0"/>
              </a:rPr>
              <a:t>–</a:t>
            </a:r>
          </a:p>
          <a:p>
            <a:pPr lvl="1"/>
            <a:r>
              <a:rPr lang="en-US" altLang="en-US" sz="2000" dirty="0">
                <a:latin typeface="Arial" panose="020B0604020202020204" pitchFamily="34" charset="0"/>
                <a:ea typeface="ＭＳ Ｐゴシック" panose="020B0600070205080204" pitchFamily="34" charset="-128"/>
                <a:cs typeface="Arial" panose="020B0604020202020204" pitchFamily="34" charset="0"/>
              </a:rPr>
              <a:t>RAP (rental assistance program contract) – between tenant &amp; sub-recipient; </a:t>
            </a:r>
          </a:p>
          <a:p>
            <a:pPr lvl="1"/>
            <a:r>
              <a:rPr lang="en-US" altLang="en-US" sz="2000" dirty="0">
                <a:latin typeface="Arial" panose="020B0604020202020204" pitchFamily="34" charset="0"/>
                <a:ea typeface="ＭＳ Ｐゴシック" panose="020B0600070205080204" pitchFamily="34" charset="-128"/>
                <a:cs typeface="Arial" panose="020B0604020202020204" pitchFamily="34" charset="0"/>
              </a:rPr>
              <a:t>RAP between landlord &amp; sub-recipient</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12. Save a copy of the tenant’s </a:t>
            </a: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lease with the landlord </a:t>
            </a:r>
            <a:r>
              <a:rPr lang="en-US" altLang="en-US" sz="2000" dirty="0">
                <a:latin typeface="Arial" panose="020B0604020202020204" pitchFamily="34" charset="0"/>
                <a:ea typeface="ＭＳ Ｐゴシック" panose="020B0600070205080204" pitchFamily="34" charset="-128"/>
                <a:cs typeface="Arial" panose="020B0604020202020204" pitchFamily="34" charset="0"/>
              </a:rPr>
              <a:t>in the file.</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13. Provide agency </a:t>
            </a: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termination policy &amp; procedures </a:t>
            </a:r>
            <a:r>
              <a:rPr lang="en-US" altLang="en-US" sz="2000" dirty="0">
                <a:latin typeface="Arial" panose="020B0604020202020204" pitchFamily="34" charset="0"/>
                <a:ea typeface="ＭＳ Ｐゴシック" panose="020B0600070205080204" pitchFamily="34" charset="-128"/>
                <a:cs typeface="Arial" panose="020B0604020202020204" pitchFamily="34" charset="0"/>
              </a:rPr>
              <a:t>and appeals process.</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	- should have signed acknowledgement of receipt of policy.</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14. </a:t>
            </a: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Case Management required monthly</a:t>
            </a:r>
            <a:r>
              <a:rPr lang="en-US" altLang="en-US" sz="2000" dirty="0">
                <a:latin typeface="Arial" panose="020B0604020202020204" pitchFamily="34" charset="0"/>
                <a:ea typeface="ＭＳ Ｐゴシック" panose="020B0600070205080204" pitchFamily="34" charset="-128"/>
                <a:cs typeface="Arial" panose="020B0604020202020204" pitchFamily="34" charset="0"/>
              </a:rPr>
              <a:t>. Utilize HMIS service case management for time spent with each household/person</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15. </a:t>
            </a: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Required VAWA Forms – Forms 5380-5383. Forms will be sent after training. </a:t>
            </a:r>
          </a:p>
          <a:p>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7BDB7DD3-5403-49EF-9A3A-C080ECFF113A}"/>
              </a:ext>
            </a:extLst>
          </p:cNvPr>
          <p:cNvSpPr>
            <a:spLocks noGrp="1"/>
          </p:cNvSpPr>
          <p:nvPr>
            <p:ph type="title"/>
          </p:nvPr>
        </p:nvSpPr>
        <p:spPr>
          <a:xfrm>
            <a:off x="1790700" y="76201"/>
            <a:ext cx="8364538" cy="777875"/>
          </a:xfrm>
        </p:spPr>
        <p:txBody>
          <a:bodyPr/>
          <a:lstStyle/>
          <a:p>
            <a:r>
              <a:rPr lang="en-US" altLang="en-US" sz="2800" cap="none">
                <a:latin typeface="Arial Bold" panose="020B0704020202020204" pitchFamily="34" charset="0"/>
                <a:ea typeface="ＭＳ Ｐゴシック" panose="020B0600070205080204" pitchFamily="34" charset="-128"/>
                <a:cs typeface="Arial Bold" panose="020B0704020202020204" pitchFamily="34" charset="0"/>
              </a:rPr>
              <a:t>Homelessness Experience and Documentation</a:t>
            </a:r>
          </a:p>
        </p:txBody>
      </p:sp>
      <p:sp>
        <p:nvSpPr>
          <p:cNvPr id="3" name="Content Placeholder 2">
            <a:extLst>
              <a:ext uri="{FF2B5EF4-FFF2-40B4-BE49-F238E27FC236}">
                <a16:creationId xmlns:a16="http://schemas.microsoft.com/office/drawing/2014/main" id="{6D0706A8-8F96-4566-98F5-43736604167A}"/>
              </a:ext>
            </a:extLst>
          </p:cNvPr>
          <p:cNvSpPr>
            <a:spLocks noGrp="1"/>
          </p:cNvSpPr>
          <p:nvPr>
            <p:ph idx="1"/>
          </p:nvPr>
        </p:nvSpPr>
        <p:spPr>
          <a:xfrm>
            <a:off x="1790701" y="1006476"/>
            <a:ext cx="8526463" cy="4882596"/>
          </a:xfrm>
        </p:spPr>
        <p:txBody>
          <a:bodyPr/>
          <a:lstStyle/>
          <a:p>
            <a:pPr marL="285750" indent="-285750">
              <a:buFont typeface="Arial" panose="020B0604020202020204" pitchFamily="34" charset="0"/>
              <a:buChar char="•"/>
              <a:defRPr/>
            </a:pPr>
            <a:r>
              <a:rPr lang="en-US" dirty="0"/>
              <a:t>Households who are eligible for Street Outreach services are experiencing ‘unsheltered homelessness’, staying in a place not meant for human habitation</a:t>
            </a:r>
          </a:p>
          <a:p>
            <a:pPr marL="342900" indent="-342900">
              <a:defRPr/>
            </a:pPr>
            <a:endParaRPr lang="en-US" altLang="en-US" sz="2800" b="1" dirty="0">
              <a:latin typeface="Arial" panose="020B0604020202020204" pitchFamily="34" charset="0"/>
              <a:ea typeface="ＭＳ Ｐゴシック" panose="020B0600070205080204" pitchFamily="34" charset="-128"/>
              <a:cs typeface="Arial" panose="020B0604020202020204" pitchFamily="34" charset="0"/>
            </a:endParaRPr>
          </a:p>
          <a:p>
            <a:pPr marL="342900" indent="-342900">
              <a:defRPr/>
            </a:pPr>
            <a:r>
              <a:rPr lang="en-US" altLang="en-US" b="1" dirty="0">
                <a:latin typeface="Arial" panose="020B0604020202020204" pitchFamily="34" charset="0"/>
                <a:ea typeface="ＭＳ Ｐゴシック" panose="020B0600070205080204" pitchFamily="34" charset="-128"/>
                <a:cs typeface="Arial" panose="020B0604020202020204" pitchFamily="34" charset="0"/>
              </a:rPr>
              <a:t>Category 1:  </a:t>
            </a:r>
            <a:r>
              <a:rPr lang="en-US" altLang="en-US" dirty="0">
                <a:latin typeface="Arial" panose="020B0604020202020204" pitchFamily="34" charset="0"/>
                <a:ea typeface="ＭＳ Ｐゴシック" panose="020B0600070205080204" pitchFamily="34" charset="-128"/>
                <a:cs typeface="Arial" panose="020B0604020202020204" pitchFamily="34" charset="0"/>
              </a:rPr>
              <a:t>Literally homeless</a:t>
            </a:r>
          </a:p>
          <a:p>
            <a:pPr marL="663575" lvl="1" indent="-342900">
              <a:defRPr/>
            </a:pPr>
            <a:r>
              <a:rPr lang="en-US" altLang="en-US" sz="1800" dirty="0">
                <a:latin typeface="Arial" panose="020B0604020202020204" pitchFamily="34" charset="0"/>
                <a:ea typeface="ＭＳ Ｐゴシック" panose="020B0600070205080204" pitchFamily="34" charset="-128"/>
                <a:cs typeface="Arial" panose="020B0604020202020204" pitchFamily="34" charset="0"/>
              </a:rPr>
              <a:t>(</a:t>
            </a:r>
            <a:r>
              <a:rPr lang="en-US" altLang="en-US" sz="1800" dirty="0" err="1">
                <a:latin typeface="Arial" panose="020B0604020202020204" pitchFamily="34" charset="0"/>
                <a:ea typeface="ＭＳ Ｐゴシック" panose="020B0600070205080204" pitchFamily="34" charset="-128"/>
                <a:cs typeface="Arial" panose="020B0604020202020204" pitchFamily="34" charset="0"/>
              </a:rPr>
              <a:t>i</a:t>
            </a:r>
            <a:r>
              <a:rPr lang="en-US" altLang="en-US" sz="1800" dirty="0">
                <a:latin typeface="Arial" panose="020B0604020202020204" pitchFamily="34" charset="0"/>
                <a:ea typeface="ＭＳ Ｐゴシック" panose="020B0600070205080204" pitchFamily="34" charset="-128"/>
                <a:cs typeface="Arial" panose="020B0604020202020204" pitchFamily="34" charset="0"/>
              </a:rPr>
              <a:t>) An individual or family with a primary nighttime residence that is a public or private space not designed for or ordinarily used as a regular sleeping accommodation for human beings, including a car, park, abandoned building, bus or train station, airport, or campground.</a:t>
            </a:r>
          </a:p>
          <a:p>
            <a:pPr marL="285750" indent="-285750">
              <a:buFont typeface="Arial" panose="020B0604020202020204" pitchFamily="34" charset="0"/>
              <a:buChar char="•"/>
              <a:defRPr/>
            </a:pPr>
            <a:endParaRPr lang="en-US" dirty="0"/>
          </a:p>
          <a:p>
            <a:pPr marL="285750" indent="-285750">
              <a:buFont typeface="Arial" panose="020B0604020202020204" pitchFamily="34" charset="0"/>
              <a:buChar char="•"/>
              <a:defRPr/>
            </a:pPr>
            <a:r>
              <a:rPr lang="en-US" dirty="0"/>
              <a:t>Literal Homelessness: street outreach, shelter, and RRH need to align with HUD standards for accepting individuals and families experiencing literal homelessness (includes Category 1 &amp; 4)</a:t>
            </a:r>
          </a:p>
          <a:p>
            <a:pPr marL="285750" indent="-285750">
              <a:buFont typeface="Arial" panose="020B0604020202020204" pitchFamily="34" charset="0"/>
              <a:buChar char="•"/>
              <a:defRPr/>
            </a:pPr>
            <a:endParaRPr lang="en-US" dirty="0"/>
          </a:p>
          <a:p>
            <a:pPr marL="285750" indent="-285750">
              <a:buFont typeface="Arial" panose="020B0604020202020204" pitchFamily="34" charset="0"/>
              <a:buChar char="•"/>
              <a:defRPr/>
            </a:pP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6A947305-0840-4429-8D48-765B8CF54AF1}"/>
              </a:ext>
            </a:extLst>
          </p:cNvPr>
          <p:cNvSpPr>
            <a:spLocks noGrp="1"/>
          </p:cNvSpPr>
          <p:nvPr>
            <p:ph type="title"/>
          </p:nvPr>
        </p:nvSpPr>
        <p:spPr/>
        <p:txBody>
          <a:bodyPr/>
          <a:lstStyle/>
          <a:p>
            <a:pPr algn="ct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Income Requirement for Rapid Re-housing</a:t>
            </a:r>
          </a:p>
        </p:txBody>
      </p:sp>
      <p:sp>
        <p:nvSpPr>
          <p:cNvPr id="19459" name="Content Placeholder 2">
            <a:extLst>
              <a:ext uri="{FF2B5EF4-FFF2-40B4-BE49-F238E27FC236}">
                <a16:creationId xmlns:a16="http://schemas.microsoft.com/office/drawing/2014/main" id="{BD4A158B-00C4-4B15-AA79-7DC274B52D70}"/>
              </a:ext>
            </a:extLst>
          </p:cNvPr>
          <p:cNvSpPr>
            <a:spLocks noGrp="1"/>
          </p:cNvSpPr>
          <p:nvPr>
            <p:ph idx="1"/>
          </p:nvPr>
        </p:nvSpPr>
        <p:spPr>
          <a:xfrm>
            <a:off x="1858964" y="1961535"/>
            <a:ext cx="8364537" cy="3305790"/>
          </a:xfrm>
        </p:spPr>
        <p:txBody>
          <a:bodyPr/>
          <a:lstStyle/>
          <a:p>
            <a:pPr marL="285750" indent="-285750">
              <a:buFont typeface="Arial" panose="020B0604020202020204" pitchFamily="34" charset="0"/>
              <a:buChar char="•"/>
              <a:defRPr/>
            </a:pPr>
            <a:r>
              <a:rPr lang="en-US" sz="2400" dirty="0">
                <a:latin typeface="Arial" panose="020B0604020202020204" pitchFamily="34" charset="0"/>
                <a:ea typeface="ＭＳ Ｐゴシック" pitchFamily="34" charset="-128"/>
                <a:cs typeface="Arial" panose="020B0604020202020204" pitchFamily="34" charset="0"/>
              </a:rPr>
              <a:t>There is no income threshold with Rapid Re-housing:</a:t>
            </a:r>
          </a:p>
          <a:p>
            <a:pPr marL="973138" lvl="1" indent="-285750">
              <a:defRPr/>
            </a:pPr>
            <a:endParaRPr lang="en-US" sz="2000" dirty="0">
              <a:latin typeface="Arial" panose="020B0604020202020204" pitchFamily="34" charset="0"/>
              <a:ea typeface="ＭＳ Ｐゴシック" pitchFamily="34" charset="-128"/>
              <a:cs typeface="Arial" panose="020B0604020202020204" pitchFamily="34" charset="0"/>
            </a:endParaRPr>
          </a:p>
          <a:p>
            <a:pPr marL="973138" lvl="1" indent="-285750">
              <a:defRPr/>
            </a:pPr>
            <a:r>
              <a:rPr lang="en-US" sz="2000" dirty="0">
                <a:latin typeface="Arial" panose="020B0604020202020204" pitchFamily="34" charset="0"/>
                <a:ea typeface="ＭＳ Ｐゴシック" pitchFamily="34" charset="-128"/>
                <a:cs typeface="Arial" panose="020B0604020202020204" pitchFamily="34" charset="0"/>
              </a:rPr>
              <a:t>Households with income, pay 30% of their adjusted gross income</a:t>
            </a:r>
          </a:p>
          <a:p>
            <a:pPr marL="973138" lvl="1" indent="-285750">
              <a:defRPr/>
            </a:pPr>
            <a:r>
              <a:rPr lang="en-US" sz="2000" dirty="0">
                <a:latin typeface="Arial" panose="020B0604020202020204" pitchFamily="34" charset="0"/>
                <a:ea typeface="ＭＳ Ｐゴシック" pitchFamily="34" charset="-128"/>
                <a:cs typeface="Arial" panose="020B0604020202020204" pitchFamily="34" charset="0"/>
              </a:rPr>
              <a:t>Households without income are not required to contribute financially to their rent until an increase in income occurs</a:t>
            </a:r>
          </a:p>
          <a:p>
            <a:pPr marL="973138" lvl="1" indent="-285750">
              <a:defRP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Complete the zero-income affidavit if a person enters the program without household income  </a:t>
            </a:r>
          </a:p>
          <a:p>
            <a:pPr marL="285750" indent="-285750">
              <a:buFont typeface="Arial" panose="020B0604020202020204" pitchFamily="34" charset="0"/>
              <a:buChar char="•"/>
              <a:defRPr/>
            </a:pPr>
            <a:endParaRPr lang="en-US" dirty="0">
              <a:latin typeface="Arial" pitchFamily="34" charset="0"/>
              <a:ea typeface="ＭＳ Ｐゴシック" pitchFamily="34" charset="-128"/>
              <a:cs typeface="Arial" pitchFamily="34" charset="0"/>
            </a:endParaRPr>
          </a:p>
          <a:p>
            <a:pPr>
              <a:defRPr/>
            </a:pPr>
            <a:endParaRPr lang="en-US" dirty="0">
              <a:latin typeface="Arial" pitchFamily="34" charset="0"/>
              <a:ea typeface="ＭＳ Ｐゴシック" pitchFamily="34" charset="-128"/>
              <a:cs typeface="Arial" pitchFamily="34" charset="0"/>
            </a:endParaRPr>
          </a:p>
          <a:p>
            <a:pPr>
              <a:defRPr/>
            </a:pPr>
            <a:endParaRPr lang="en-US" dirty="0">
              <a:latin typeface="Arial" pitchFamily="34" charset="0"/>
              <a:ea typeface="ＭＳ Ｐゴシック" pitchFamily="34" charset="-128"/>
              <a:cs typeface="Arial" pitchFamily="34" charset="0"/>
            </a:endParaRPr>
          </a:p>
          <a:p>
            <a:pPr>
              <a:defRPr/>
            </a:pPr>
            <a:endParaRPr lang="en-US" dirty="0">
              <a:latin typeface="Arial" pitchFamily="34" charset="0"/>
              <a:ea typeface="ＭＳ Ｐゴシック" pitchFamily="34" charset="-128"/>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E49A4316-89C8-4B73-B2BA-AD096073C110}"/>
              </a:ext>
            </a:extLst>
          </p:cNvPr>
          <p:cNvSpPr>
            <a:spLocks noGrp="1"/>
          </p:cNvSpPr>
          <p:nvPr>
            <p:ph type="title"/>
          </p:nvPr>
        </p:nvSpPr>
        <p:spPr>
          <a:xfrm>
            <a:off x="1858964" y="0"/>
            <a:ext cx="8364537" cy="876300"/>
          </a:xfrm>
        </p:spPr>
        <p:txBody>
          <a:bodyPr/>
          <a:lstStyle/>
          <a:p>
            <a:pPr algn="ctr"/>
            <a:r>
              <a:rPr lang="en-US" altLang="en-US" sz="2400" cap="none" dirty="0">
                <a:latin typeface="Arial Bold" panose="020B0704020202020204" pitchFamily="34" charset="0"/>
                <a:ea typeface="ＭＳ Ｐゴシック" panose="020B0600070205080204" pitchFamily="34" charset="-128"/>
                <a:cs typeface="Arial Bold" panose="020B0704020202020204" pitchFamily="34" charset="0"/>
              </a:rPr>
              <a:t>Housing Relocation &amp; Stabilization Services: Financial Assistance Costs</a:t>
            </a:r>
          </a:p>
        </p:txBody>
      </p:sp>
      <p:sp>
        <p:nvSpPr>
          <p:cNvPr id="36867" name="Content Placeholder 2">
            <a:extLst>
              <a:ext uri="{FF2B5EF4-FFF2-40B4-BE49-F238E27FC236}">
                <a16:creationId xmlns:a16="http://schemas.microsoft.com/office/drawing/2014/main" id="{120B4270-747D-411F-A1EC-115A11C12125}"/>
              </a:ext>
            </a:extLst>
          </p:cNvPr>
          <p:cNvSpPr>
            <a:spLocks noGrp="1"/>
          </p:cNvSpPr>
          <p:nvPr>
            <p:ph idx="1"/>
          </p:nvPr>
        </p:nvSpPr>
        <p:spPr>
          <a:xfrm>
            <a:off x="558800" y="993776"/>
            <a:ext cx="11338560" cy="4610611"/>
          </a:xfrm>
        </p:spPr>
        <p:txBody>
          <a:bodyPr/>
          <a:lstStyle/>
          <a:p>
            <a:pPr>
              <a:defRPr/>
            </a:pPr>
            <a:r>
              <a:rPr lang="en-US" b="1" dirty="0">
                <a:latin typeface="Arial" panose="020B0604020202020204" pitchFamily="34" charset="0"/>
                <a:ea typeface="ＭＳ Ｐゴシック" pitchFamily="34" charset="-128"/>
                <a:cs typeface="Arial" panose="020B0604020202020204" pitchFamily="34" charset="0"/>
              </a:rPr>
              <a:t>ESG funds may be used to pay housing owners, utility companies, and other third parties for the following costs:</a:t>
            </a:r>
          </a:p>
          <a:p>
            <a:pPr>
              <a:defRPr/>
            </a:pPr>
            <a:endParaRPr lang="en-US" dirty="0">
              <a:latin typeface="Arial" panose="020B0604020202020204" pitchFamily="34" charset="0"/>
              <a:ea typeface="ＭＳ Ｐゴシック" pitchFamily="34" charset="-128"/>
              <a:cs typeface="Arial" panose="020B0604020202020204" pitchFamily="34" charset="0"/>
            </a:endParaRPr>
          </a:p>
          <a:p>
            <a:pPr marL="342900" indent="-342900">
              <a:buFont typeface="Arial" panose="020B0604020202020204" pitchFamily="34" charset="0"/>
              <a:buAutoNum type="arabicParenBoth"/>
              <a:defRPr/>
            </a:pPr>
            <a:r>
              <a:rPr lang="en-US" b="1" i="1" dirty="0">
                <a:latin typeface="Arial" panose="020B0604020202020204" pitchFamily="34" charset="0"/>
                <a:ea typeface="ＭＳ Ｐゴシック" pitchFamily="34" charset="-128"/>
                <a:cs typeface="Arial" panose="020B0604020202020204" pitchFamily="34" charset="0"/>
              </a:rPr>
              <a:t>Rental application fees: </a:t>
            </a:r>
          </a:p>
          <a:p>
            <a:pPr marL="342900" indent="-342900">
              <a:defRPr/>
            </a:pPr>
            <a:r>
              <a:rPr lang="en-US" dirty="0">
                <a:latin typeface="Arial" panose="020B0604020202020204" pitchFamily="34" charset="0"/>
                <a:ea typeface="ＭＳ Ｐゴシック" pitchFamily="34" charset="-128"/>
                <a:cs typeface="Arial" panose="020B0604020202020204" pitchFamily="34" charset="0"/>
              </a:rPr>
              <a:t>ESG funds may pay for the rental housing application fee that is charged by the owner to all applicants</a:t>
            </a:r>
          </a:p>
          <a:p>
            <a:pPr>
              <a:defRPr/>
            </a:pPr>
            <a:endParaRPr lang="en-US" b="1" dirty="0">
              <a:latin typeface="Arial" panose="020B0604020202020204" pitchFamily="34" charset="0"/>
              <a:ea typeface="ＭＳ Ｐゴシック" pitchFamily="34" charset="-128"/>
              <a:cs typeface="Arial" panose="020B0604020202020204" pitchFamily="34" charset="0"/>
            </a:endParaRPr>
          </a:p>
          <a:p>
            <a:pPr>
              <a:defRPr/>
            </a:pPr>
            <a:r>
              <a:rPr lang="en-US" b="1" dirty="0">
                <a:latin typeface="Arial" panose="020B0604020202020204" pitchFamily="34" charset="0"/>
                <a:ea typeface="ＭＳ Ｐゴシック" pitchFamily="34" charset="-128"/>
                <a:cs typeface="Arial" panose="020B0604020202020204" pitchFamily="34" charset="0"/>
              </a:rPr>
              <a:t>(2) </a:t>
            </a:r>
            <a:r>
              <a:rPr lang="en-US" b="1" i="1" dirty="0">
                <a:latin typeface="Arial" panose="020B0604020202020204" pitchFamily="34" charset="0"/>
                <a:ea typeface="ＭＳ Ｐゴシック" pitchFamily="34" charset="-128"/>
                <a:cs typeface="Arial" panose="020B0604020202020204" pitchFamily="34" charset="0"/>
              </a:rPr>
              <a:t>Security deposits:  </a:t>
            </a:r>
          </a:p>
          <a:p>
            <a:pPr>
              <a:defRPr/>
            </a:pPr>
            <a:r>
              <a:rPr lang="en-US" dirty="0">
                <a:latin typeface="Arial" panose="020B0604020202020204" pitchFamily="34" charset="0"/>
                <a:ea typeface="ＭＳ Ｐゴシック" pitchFamily="34" charset="-128"/>
                <a:cs typeface="Arial" panose="020B0604020202020204" pitchFamily="34" charset="0"/>
              </a:rPr>
              <a:t>ESG funds may pay for a security deposit that is equal to no more than 2 months’ rent.</a:t>
            </a:r>
          </a:p>
          <a:p>
            <a:pPr>
              <a:defRPr/>
            </a:pPr>
            <a:endParaRPr lang="en-US" b="1" dirty="0">
              <a:latin typeface="Arial" panose="020B0604020202020204" pitchFamily="34" charset="0"/>
              <a:ea typeface="ＭＳ Ｐゴシック" pitchFamily="34" charset="-128"/>
              <a:cs typeface="Arial" panose="020B0604020202020204" pitchFamily="34" charset="0"/>
            </a:endParaRPr>
          </a:p>
          <a:p>
            <a:pPr>
              <a:defRPr/>
            </a:pPr>
            <a:r>
              <a:rPr lang="en-US" b="1" dirty="0">
                <a:latin typeface="Arial" panose="020B0604020202020204" pitchFamily="34" charset="0"/>
                <a:ea typeface="ＭＳ Ｐゴシック" pitchFamily="34" charset="-128"/>
                <a:cs typeface="Arial" panose="020B0604020202020204" pitchFamily="34" charset="0"/>
              </a:rPr>
              <a:t>(3) </a:t>
            </a:r>
            <a:r>
              <a:rPr lang="en-US" b="1" i="1" dirty="0">
                <a:latin typeface="Arial" panose="020B0604020202020204" pitchFamily="34" charset="0"/>
                <a:ea typeface="ＭＳ Ｐゴシック" pitchFamily="34" charset="-128"/>
                <a:cs typeface="Arial" panose="020B0604020202020204" pitchFamily="34" charset="0"/>
              </a:rPr>
              <a:t>Last month’s rent:</a:t>
            </a:r>
            <a:endParaRPr lang="en-US" i="1" dirty="0">
              <a:latin typeface="Arial" panose="020B0604020202020204" pitchFamily="34" charset="0"/>
              <a:ea typeface="ＭＳ Ｐゴシック" pitchFamily="34" charset="-128"/>
              <a:cs typeface="Arial" panose="020B0604020202020204" pitchFamily="34" charset="0"/>
            </a:endParaRPr>
          </a:p>
          <a:p>
            <a:pPr>
              <a:defRPr/>
            </a:pPr>
            <a:r>
              <a:rPr lang="en-US" i="1" dirty="0">
                <a:latin typeface="Arial" panose="020B0604020202020204" pitchFamily="34" charset="0"/>
                <a:ea typeface="ＭＳ Ｐゴシック" pitchFamily="34" charset="-128"/>
                <a:cs typeface="Arial" panose="020B0604020202020204" pitchFamily="34" charset="0"/>
              </a:rPr>
              <a:t>If necessary to </a:t>
            </a:r>
            <a:r>
              <a:rPr lang="en-US" dirty="0">
                <a:latin typeface="Arial" panose="020B0604020202020204" pitchFamily="34" charset="0"/>
                <a:ea typeface="ＭＳ Ｐゴシック" pitchFamily="34" charset="-128"/>
                <a:cs typeface="Arial" panose="020B0604020202020204" pitchFamily="34" charset="0"/>
              </a:rPr>
              <a:t>obtain housing for a program participant, the last month’s rent may be paid from ESG funds to the owner of that housing at the time the owner is paid the security deposit and the first month’s rent. This assistance must not exceed one month’s rent and must be included in calculating the program participant’s total rental assistance, which cannot exceed 24 months during any 3-year period.</a:t>
            </a:r>
          </a:p>
          <a:p>
            <a:pPr>
              <a:defRPr/>
            </a:pPr>
            <a:r>
              <a:rPr lang="en-US" b="1" dirty="0">
                <a:latin typeface="Arial" panose="020B0604020202020204" pitchFamily="34" charset="0"/>
                <a:ea typeface="ＭＳ Ｐゴシック" pitchFamily="34" charset="-128"/>
                <a:cs typeface="Arial" panose="020B0604020202020204" pitchFamily="34" charset="0"/>
              </a:rPr>
              <a:t>	</a:t>
            </a:r>
          </a:p>
          <a:p>
            <a:pPr>
              <a:defRPr/>
            </a:pPr>
            <a:r>
              <a:rPr lang="en-US" b="1" dirty="0">
                <a:latin typeface="Arial" panose="020B0604020202020204" pitchFamily="34" charset="0"/>
                <a:ea typeface="ＭＳ Ｐゴシック" pitchFamily="34" charset="-128"/>
                <a:cs typeface="Arial" panose="020B0604020202020204" pitchFamily="34" charset="0"/>
              </a:rPr>
              <a:t>*1</a:t>
            </a:r>
            <a:r>
              <a:rPr lang="en-US" b="1" baseline="30000" dirty="0">
                <a:latin typeface="Arial" panose="020B0604020202020204" pitchFamily="34" charset="0"/>
                <a:ea typeface="ＭＳ Ｐゴシック" pitchFamily="34" charset="-128"/>
                <a:cs typeface="Arial" panose="020B0604020202020204" pitchFamily="34" charset="0"/>
              </a:rPr>
              <a:t>st</a:t>
            </a:r>
            <a:r>
              <a:rPr lang="en-US" b="1" dirty="0">
                <a:latin typeface="Arial" panose="020B0604020202020204" pitchFamily="34" charset="0"/>
                <a:ea typeface="ＭＳ Ｐゴシック" pitchFamily="34" charset="-128"/>
                <a:cs typeface="Arial" panose="020B0604020202020204" pitchFamily="34" charset="0"/>
              </a:rPr>
              <a:t> month’s rent </a:t>
            </a:r>
            <a:r>
              <a:rPr lang="en-US" dirty="0">
                <a:latin typeface="Arial" panose="020B0604020202020204" pitchFamily="34" charset="0"/>
                <a:ea typeface="ＭＳ Ｐゴシック" pitchFamily="34" charset="-128"/>
                <a:cs typeface="Arial" panose="020B0604020202020204" pitchFamily="34" charset="0"/>
              </a:rPr>
              <a:t>is part of rental assistance activity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8D699B87-6C62-4753-989D-345F344F49AD}"/>
              </a:ext>
            </a:extLst>
          </p:cNvPr>
          <p:cNvSpPr>
            <a:spLocks noGrp="1"/>
          </p:cNvSpPr>
          <p:nvPr>
            <p:ph type="title"/>
          </p:nvPr>
        </p:nvSpPr>
        <p:spPr>
          <a:xfrm>
            <a:off x="1858964" y="98425"/>
            <a:ext cx="8364537" cy="717550"/>
          </a:xfrm>
        </p:spPr>
        <p:txBody>
          <a:bodyPr/>
          <a:lstStyle/>
          <a:p>
            <a:pPr algn="ctr"/>
            <a:r>
              <a:rPr lang="en-US" altLang="en-US" sz="2400" cap="none" dirty="0">
                <a:latin typeface="Arial Bold" panose="020B0704020202020204" pitchFamily="34" charset="0"/>
                <a:ea typeface="ＭＳ Ｐゴシック" panose="020B0600070205080204" pitchFamily="34" charset="-128"/>
                <a:cs typeface="Arial Bold" panose="020B0704020202020204" pitchFamily="34" charset="0"/>
              </a:rPr>
              <a:t>Housing Relocation &amp; Stabilization Services: Financial Assistance Costs</a:t>
            </a:r>
          </a:p>
        </p:txBody>
      </p:sp>
      <p:sp>
        <p:nvSpPr>
          <p:cNvPr id="33795" name="Content Placeholder 2">
            <a:extLst>
              <a:ext uri="{FF2B5EF4-FFF2-40B4-BE49-F238E27FC236}">
                <a16:creationId xmlns:a16="http://schemas.microsoft.com/office/drawing/2014/main" id="{672333A3-DB8B-4C7D-8CB5-C4783FC8020C}"/>
              </a:ext>
            </a:extLst>
          </p:cNvPr>
          <p:cNvSpPr>
            <a:spLocks noGrp="1"/>
          </p:cNvSpPr>
          <p:nvPr>
            <p:ph idx="1"/>
          </p:nvPr>
        </p:nvSpPr>
        <p:spPr>
          <a:xfrm>
            <a:off x="1076960" y="906464"/>
            <a:ext cx="10099040" cy="4738687"/>
          </a:xfrm>
        </p:spPr>
        <p:txBody>
          <a:bodyPr/>
          <a:lstStyle/>
          <a:p>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(4) </a:t>
            </a:r>
            <a:r>
              <a:rPr lang="en-US" altLang="en-US" sz="2000" b="1" i="1" dirty="0">
                <a:latin typeface="Arial" panose="020B0604020202020204" pitchFamily="34" charset="0"/>
                <a:ea typeface="ＭＳ Ｐゴシック" panose="020B0600070205080204" pitchFamily="34" charset="-128"/>
                <a:cs typeface="Arial" panose="020B0604020202020204" pitchFamily="34" charset="0"/>
              </a:rPr>
              <a:t>Utility deposits:</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ESG funds may pay for a standard utility deposit required by the utility company for all customers.  Deposits are limited to the allowable covered utilities as noted below.</a:t>
            </a:r>
          </a:p>
          <a:p>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(5) </a:t>
            </a:r>
            <a:r>
              <a:rPr lang="en-US" altLang="en-US" sz="2000" b="1" i="1" dirty="0">
                <a:latin typeface="Arial" panose="020B0604020202020204" pitchFamily="34" charset="0"/>
                <a:ea typeface="ＭＳ Ｐゴシック" panose="020B0600070205080204" pitchFamily="34" charset="-128"/>
                <a:cs typeface="Arial" panose="020B0604020202020204" pitchFamily="34" charset="0"/>
              </a:rPr>
              <a:t>Utility payments:</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ESG funds may pay for up to 24 months of utility payments per program participant, per service, including up to 6 months of utility payments in arrears, per service. A partial payment of a utility bill counts as one month. </a:t>
            </a:r>
          </a:p>
          <a:p>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This assistance may only be provided if the program participant or a member of the same household has an account in his or her name with a utility company or proof of responsibility to make utility payments.</a:t>
            </a:r>
          </a:p>
          <a:p>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Eligible utility services are gas, electric, water, and sewage. No program participant shall receive more than 24 months of utility assistance within any 3-year period.</a:t>
            </a: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39F38230-2F57-4202-B190-259AA8390F4C}"/>
              </a:ext>
            </a:extLst>
          </p:cNvPr>
          <p:cNvSpPr>
            <a:spLocks noGrp="1"/>
          </p:cNvSpPr>
          <p:nvPr>
            <p:ph type="title"/>
          </p:nvPr>
        </p:nvSpPr>
        <p:spPr>
          <a:xfrm>
            <a:off x="1858964" y="0"/>
            <a:ext cx="8364537" cy="1035050"/>
          </a:xfrm>
        </p:spPr>
        <p:txBody>
          <a:bodyPr/>
          <a:lstStyle/>
          <a:p>
            <a:pPr algn="ctr"/>
            <a:r>
              <a:rPr lang="en-US" altLang="en-US" sz="2400" cap="none" dirty="0">
                <a:latin typeface="Arial Bold" panose="020B0704020202020204" pitchFamily="34" charset="0"/>
                <a:ea typeface="ＭＳ Ｐゴシック" panose="020B0600070205080204" pitchFamily="34" charset="-128"/>
                <a:cs typeface="Arial Bold" panose="020B0704020202020204" pitchFamily="34" charset="0"/>
              </a:rPr>
              <a:t>Housing Relocation &amp; Stabilization Services – Financial Assistance</a:t>
            </a:r>
          </a:p>
        </p:txBody>
      </p:sp>
      <p:sp>
        <p:nvSpPr>
          <p:cNvPr id="28675" name="Content Placeholder 2">
            <a:extLst>
              <a:ext uri="{FF2B5EF4-FFF2-40B4-BE49-F238E27FC236}">
                <a16:creationId xmlns:a16="http://schemas.microsoft.com/office/drawing/2014/main" id="{ACC8A803-14C0-4EFA-96DC-CD33F60AF0FD}"/>
              </a:ext>
            </a:extLst>
          </p:cNvPr>
          <p:cNvSpPr>
            <a:spLocks noGrp="1"/>
          </p:cNvSpPr>
          <p:nvPr>
            <p:ph idx="1"/>
          </p:nvPr>
        </p:nvSpPr>
        <p:spPr>
          <a:xfrm>
            <a:off x="1858964" y="1035051"/>
            <a:ext cx="8364537" cy="4215375"/>
          </a:xfrm>
        </p:spPr>
        <p:txBody>
          <a:bodyPr/>
          <a:lstStyle/>
          <a:p>
            <a:pPr>
              <a:defRPr/>
            </a:pP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(6) Moving costs: </a:t>
            </a:r>
          </a:p>
          <a:p>
            <a:pPr>
              <a:defRPr/>
            </a:pPr>
            <a:r>
              <a:rPr lang="en-US" altLang="en-US" dirty="0">
                <a:latin typeface="Arial" panose="020B0604020202020204" pitchFamily="34" charset="0"/>
                <a:ea typeface="ＭＳ Ｐゴシック" panose="020B0600070205080204" pitchFamily="34" charset="-128"/>
                <a:cs typeface="Arial" panose="020B0604020202020204" pitchFamily="34" charset="0"/>
              </a:rPr>
              <a:t>ESG funds may pay for moving costs, such as truck rental or hiring a moving company. This assistance may include payment of temporary storage fees for up to 3 months, provided that the fees are accrued after the date the program participant begins receiving assistance under paragraph (b) of this section and before the program participant moves into permanent housing. Payment of temporary storage fees in arrears is not eligible.</a:t>
            </a:r>
          </a:p>
          <a:p>
            <a:pPr>
              <a:defRPr/>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marL="342900" indent="-342900">
              <a:buFont typeface="Arial" panose="020B0604020202020204" pitchFamily="34" charset="0"/>
              <a:buChar char="•"/>
              <a:defRPr/>
            </a:pPr>
            <a:r>
              <a:rPr lang="en-US" altLang="en-US" dirty="0">
                <a:latin typeface="Arial" panose="020B0604020202020204" pitchFamily="34" charset="0"/>
                <a:ea typeface="ＭＳ Ｐゴシック" panose="020B0600070205080204" pitchFamily="34" charset="-128"/>
                <a:cs typeface="Arial" panose="020B0604020202020204" pitchFamily="34" charset="0"/>
              </a:rPr>
              <a:t>Even though this is not rental assistance, a Housing Habitability has to be completed for the above financial assistance items.</a:t>
            </a:r>
          </a:p>
          <a:p>
            <a:pPr>
              <a:defRPr/>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marL="342900" indent="-342900">
              <a:buFont typeface="Arial" panose="020B0604020202020204" pitchFamily="34" charset="0"/>
              <a:buChar char="•"/>
              <a:defRPr/>
            </a:pPr>
            <a:r>
              <a:rPr lang="en-US" altLang="en-US" dirty="0">
                <a:latin typeface="Arial" panose="020B0604020202020204" pitchFamily="34" charset="0"/>
                <a:ea typeface="ＭＳ Ｐゴシック" panose="020B0600070205080204" pitchFamily="34" charset="-128"/>
                <a:cs typeface="Arial" panose="020B0604020202020204" pitchFamily="34" charset="0"/>
              </a:rPr>
              <a:t>NOT required to review Rent Reasonableness nor be within HUD FMR because rental assistance was not provided</a:t>
            </a:r>
          </a:p>
          <a:p>
            <a:pPr>
              <a:defRPr/>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a:defRPr/>
            </a:pPr>
            <a:r>
              <a:rPr lang="en-US" altLang="en-US" dirty="0">
                <a:latin typeface="Arial" panose="020B0604020202020204" pitchFamily="34" charset="0"/>
                <a:ea typeface="ＭＳ Ｐゴシック" panose="020B0600070205080204" pitchFamily="34" charset="-128"/>
                <a:cs typeface="Arial" panose="020B0604020202020204" pitchFamily="34" charset="0"/>
              </a:rPr>
              <a:t>Case Management is also required – at least 1 x month while funds are being provided.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4FA4E1EC-BCD4-4FB2-8521-EF9775B82CD2}"/>
              </a:ext>
            </a:extLst>
          </p:cNvPr>
          <p:cNvSpPr>
            <a:spLocks noGrp="1"/>
          </p:cNvSpPr>
          <p:nvPr>
            <p:ph type="title"/>
          </p:nvPr>
        </p:nvSpPr>
        <p:spPr>
          <a:xfrm>
            <a:off x="1858964" y="90489"/>
            <a:ext cx="8364537" cy="642937"/>
          </a:xfrm>
        </p:spPr>
        <p:txBody>
          <a:bodyPr/>
          <a:lstStyle/>
          <a:p>
            <a:r>
              <a:rPr lang="en-US" altLang="en-US" sz="2400" cap="none">
                <a:latin typeface="Arial Bold" panose="020B0704020202020204" pitchFamily="34" charset="0"/>
                <a:ea typeface="ＭＳ Ｐゴシック" panose="020B0600070205080204" pitchFamily="34" charset="-128"/>
                <a:cs typeface="Arial Bold" panose="020B0704020202020204" pitchFamily="34" charset="0"/>
              </a:rPr>
              <a:t>Housing Relocation &amp; Stabilization Service Costs</a:t>
            </a:r>
          </a:p>
        </p:txBody>
      </p:sp>
      <p:sp>
        <p:nvSpPr>
          <p:cNvPr id="39939" name="Content Placeholder 2">
            <a:extLst>
              <a:ext uri="{FF2B5EF4-FFF2-40B4-BE49-F238E27FC236}">
                <a16:creationId xmlns:a16="http://schemas.microsoft.com/office/drawing/2014/main" id="{A312DAB0-6CC5-4DE5-8AAE-6662AC14991D}"/>
              </a:ext>
            </a:extLst>
          </p:cNvPr>
          <p:cNvSpPr>
            <a:spLocks noGrp="1"/>
          </p:cNvSpPr>
          <p:nvPr>
            <p:ph idx="1"/>
          </p:nvPr>
        </p:nvSpPr>
        <p:spPr>
          <a:xfrm>
            <a:off x="1858964" y="1135627"/>
            <a:ext cx="8537575" cy="4291780"/>
          </a:xfrm>
        </p:spPr>
        <p:txBody>
          <a:bodyPr/>
          <a:lstStyle/>
          <a:p>
            <a:pPr>
              <a:defRPr/>
            </a:pPr>
            <a:r>
              <a:rPr lang="en-US" sz="2000" dirty="0">
                <a:latin typeface="Arial" panose="020B0604020202020204" pitchFamily="34" charset="0"/>
                <a:ea typeface="ＭＳ Ｐゴシック" pitchFamily="34" charset="-128"/>
                <a:cs typeface="Arial" panose="020B0604020202020204" pitchFamily="34" charset="0"/>
              </a:rPr>
              <a:t>ESG funds may be used to pay the costs of providing the following services:</a:t>
            </a:r>
          </a:p>
          <a:p>
            <a:pPr marL="342900" indent="-342900">
              <a:buFont typeface="Arial" panose="020B0604020202020204" pitchFamily="34" charset="0"/>
              <a:buAutoNum type="arabicParenBoth"/>
              <a:defRPr/>
            </a:pPr>
            <a:r>
              <a:rPr lang="en-US" sz="2000" b="1" i="1" dirty="0">
                <a:latin typeface="Arial" panose="020B0604020202020204" pitchFamily="34" charset="0"/>
                <a:ea typeface="ＭＳ Ｐゴシック" pitchFamily="34" charset="-128"/>
                <a:cs typeface="Arial" panose="020B0604020202020204" pitchFamily="34" charset="0"/>
              </a:rPr>
              <a:t>Housing search and placement:</a:t>
            </a:r>
          </a:p>
          <a:p>
            <a:pPr>
              <a:defRPr/>
            </a:pPr>
            <a:r>
              <a:rPr lang="en-US" dirty="0">
                <a:latin typeface="Arial" panose="020B0604020202020204" pitchFamily="34" charset="0"/>
                <a:ea typeface="ＭＳ Ｐゴシック" pitchFamily="34" charset="-128"/>
                <a:cs typeface="Arial" panose="020B0604020202020204" pitchFamily="34" charset="0"/>
              </a:rPr>
              <a:t>Services or activities necessary to assist program participants in locating, obtaining, and retaining suitable permanent housing, include the following:</a:t>
            </a:r>
          </a:p>
          <a:p>
            <a:pPr marL="1087438" lvl="1" indent="-400050">
              <a:defRPr/>
            </a:pPr>
            <a:r>
              <a:rPr lang="en-US" sz="1800" dirty="0">
                <a:latin typeface="Arial" panose="020B0604020202020204" pitchFamily="34" charset="0"/>
                <a:ea typeface="ＭＳ Ｐゴシック" pitchFamily="34" charset="-128"/>
                <a:cs typeface="Arial" panose="020B0604020202020204" pitchFamily="34" charset="0"/>
              </a:rPr>
              <a:t>Assessment of housing barriers, needs, and preferences</a:t>
            </a:r>
          </a:p>
          <a:p>
            <a:pPr marL="1087438" lvl="1" indent="-400050">
              <a:defRPr/>
            </a:pPr>
            <a:r>
              <a:rPr lang="en-US" sz="1800" dirty="0">
                <a:latin typeface="Arial" panose="020B0604020202020204" pitchFamily="34" charset="0"/>
                <a:ea typeface="ＭＳ Ｐゴシック" pitchFamily="34" charset="-128"/>
                <a:cs typeface="Arial" panose="020B0604020202020204" pitchFamily="34" charset="0"/>
              </a:rPr>
              <a:t>Development of an action plan for locating housing</a:t>
            </a:r>
          </a:p>
          <a:p>
            <a:pPr marL="1087438" lvl="1" indent="-400050">
              <a:defRPr/>
            </a:pPr>
            <a:r>
              <a:rPr lang="en-US" sz="1800" dirty="0">
                <a:latin typeface="Arial" panose="020B0604020202020204" pitchFamily="34" charset="0"/>
                <a:ea typeface="ＭＳ Ｐゴシック" pitchFamily="34" charset="-128"/>
                <a:cs typeface="Arial" panose="020B0604020202020204" pitchFamily="34" charset="0"/>
              </a:rPr>
              <a:t>Housing search</a:t>
            </a:r>
          </a:p>
          <a:p>
            <a:pPr marL="1087438" lvl="1" indent="-400050">
              <a:defRPr/>
            </a:pPr>
            <a:r>
              <a:rPr lang="en-US" sz="1800" dirty="0">
                <a:latin typeface="Arial" panose="020B0604020202020204" pitchFamily="34" charset="0"/>
                <a:ea typeface="ＭＳ Ｐゴシック" pitchFamily="34" charset="-128"/>
                <a:cs typeface="Arial" panose="020B0604020202020204" pitchFamily="34" charset="0"/>
              </a:rPr>
              <a:t>Outreach to and negotiation with landlords/owners</a:t>
            </a:r>
          </a:p>
          <a:p>
            <a:pPr marL="1087438" lvl="1" indent="-400050">
              <a:defRPr/>
            </a:pPr>
            <a:r>
              <a:rPr lang="en-US" sz="1800" dirty="0">
                <a:latin typeface="Arial" panose="020B0604020202020204" pitchFamily="34" charset="0"/>
                <a:ea typeface="ＭＳ Ｐゴシック" pitchFamily="34" charset="-128"/>
                <a:cs typeface="Arial" panose="020B0604020202020204" pitchFamily="34" charset="0"/>
              </a:rPr>
              <a:t>Assistance with submitting rental applications and understanding leases</a:t>
            </a:r>
          </a:p>
          <a:p>
            <a:pPr marL="1087438" lvl="1" indent="-400050">
              <a:defRPr/>
            </a:pPr>
            <a:r>
              <a:rPr lang="en-US" sz="1800" dirty="0">
                <a:latin typeface="Arial" panose="020B0604020202020204" pitchFamily="34" charset="0"/>
                <a:ea typeface="ＭＳ Ｐゴシック" pitchFamily="34" charset="-128"/>
                <a:cs typeface="Arial" panose="020B0604020202020204" pitchFamily="34" charset="0"/>
              </a:rPr>
              <a:t>Assessment of housing for compliance with Emergency Solutions Grant (ESG) </a:t>
            </a:r>
          </a:p>
          <a:p>
            <a:pPr marL="973138" lvl="1" indent="-285750">
              <a:defRPr/>
            </a:pPr>
            <a:r>
              <a:rPr lang="en-US" sz="1800" dirty="0">
                <a:latin typeface="Arial" panose="020B0604020202020204" pitchFamily="34" charset="0"/>
                <a:ea typeface="ＭＳ Ｐゴシック" pitchFamily="34" charset="-128"/>
                <a:cs typeface="Arial" panose="020B0604020202020204" pitchFamily="34" charset="0"/>
              </a:rPr>
              <a:t> Requirements for habitability, lead-based paint, and rent reasonableness</a:t>
            </a:r>
          </a:p>
          <a:p>
            <a:pPr marL="973138" lvl="1" indent="-285750">
              <a:defRPr/>
            </a:pPr>
            <a:r>
              <a:rPr lang="en-US" sz="1800" dirty="0">
                <a:latin typeface="Arial" panose="020B0604020202020204" pitchFamily="34" charset="0"/>
                <a:ea typeface="ＭＳ Ｐゴシック" pitchFamily="34" charset="-128"/>
                <a:cs typeface="Arial" panose="020B0604020202020204" pitchFamily="34" charset="0"/>
              </a:rPr>
              <a:t>Assistance with obtaining utilities and making moving arrangements</a:t>
            </a:r>
          </a:p>
          <a:p>
            <a:pPr marL="973138" lvl="1" indent="-285750">
              <a:defRPr/>
            </a:pPr>
            <a:r>
              <a:rPr lang="en-US" sz="1800" dirty="0">
                <a:latin typeface="Arial" panose="020B0604020202020204" pitchFamily="34" charset="0"/>
                <a:ea typeface="ＭＳ Ｐゴシック" pitchFamily="34" charset="-128"/>
                <a:cs typeface="Arial" panose="020B0604020202020204" pitchFamily="34" charset="0"/>
              </a:rPr>
              <a:t>Tenant counseling</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F134B7C3-AEF8-4277-A343-CFD57A5E3717}"/>
              </a:ext>
            </a:extLst>
          </p:cNvPr>
          <p:cNvSpPr>
            <a:spLocks noGrp="1"/>
          </p:cNvSpPr>
          <p:nvPr>
            <p:ph type="title"/>
          </p:nvPr>
        </p:nvSpPr>
        <p:spPr/>
        <p:txBody>
          <a:bodyPr/>
          <a:lstStyle/>
          <a:p>
            <a:pPr algn="ctr"/>
            <a:r>
              <a:rPr lang="en-US" altLang="en-US" sz="2400" cap="none" dirty="0">
                <a:latin typeface="Arial Bold" panose="020B0704020202020204" pitchFamily="34" charset="0"/>
                <a:ea typeface="ＭＳ Ｐゴシック" panose="020B0600070205080204" pitchFamily="34" charset="-128"/>
                <a:cs typeface="Arial Bold" panose="020B0704020202020204" pitchFamily="34" charset="0"/>
              </a:rPr>
              <a:t>Housing Relocation &amp; Stabilization Service Costs</a:t>
            </a:r>
          </a:p>
        </p:txBody>
      </p:sp>
      <p:sp>
        <p:nvSpPr>
          <p:cNvPr id="36867" name="Content Placeholder 2">
            <a:extLst>
              <a:ext uri="{FF2B5EF4-FFF2-40B4-BE49-F238E27FC236}">
                <a16:creationId xmlns:a16="http://schemas.microsoft.com/office/drawing/2014/main" id="{6E08074F-EC14-45BD-922D-AC8AA02F6656}"/>
              </a:ext>
            </a:extLst>
          </p:cNvPr>
          <p:cNvSpPr>
            <a:spLocks noGrp="1"/>
          </p:cNvSpPr>
          <p:nvPr>
            <p:ph idx="1"/>
          </p:nvPr>
        </p:nvSpPr>
        <p:spPr>
          <a:xfrm>
            <a:off x="1858964" y="1592827"/>
            <a:ext cx="8364537" cy="3451122"/>
          </a:xfrm>
        </p:spPr>
        <p:txBody>
          <a:bodyPr/>
          <a:lstStyle/>
          <a:p>
            <a:r>
              <a:rPr lang="en-US" altLang="en-US" sz="2000" b="1" i="1" dirty="0">
                <a:latin typeface="Arial" panose="020B0604020202020204" pitchFamily="34" charset="0"/>
                <a:ea typeface="ＭＳ Ｐゴシック" panose="020B0600070205080204" pitchFamily="34" charset="-128"/>
                <a:cs typeface="Arial" panose="020B0604020202020204" pitchFamily="34" charset="0"/>
              </a:rPr>
              <a:t>(2) Housing Stability Case Management:</a:t>
            </a:r>
          </a:p>
          <a:p>
            <a:endParaRPr lang="en-US" altLang="en-US" sz="2000" b="1" i="1"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ESG funds may be used to pay cost of assessing, arranging, coordinating, and monitoring the delivery of individualized services to facilitate housing stability for a program participant who resides in permanent housing or  assist a program participant in overcoming immediate assistance </a:t>
            </a: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cannot exceed 30 days </a:t>
            </a:r>
            <a:r>
              <a:rPr lang="en-US" altLang="en-US" sz="2000" dirty="0">
                <a:latin typeface="Arial" panose="020B0604020202020204" pitchFamily="34" charset="0"/>
                <a:ea typeface="ＭＳ Ｐゴシック" panose="020B0600070205080204" pitchFamily="34" charset="-128"/>
                <a:cs typeface="Arial" panose="020B0604020202020204" pitchFamily="34" charset="0"/>
              </a:rPr>
              <a:t>during the period the program participant is seeking permanent housing and </a:t>
            </a: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cannot exceed 18 months</a:t>
            </a:r>
            <a:r>
              <a:rPr lang="en-US" altLang="en-US" sz="2000" dirty="0">
                <a:latin typeface="Arial" panose="020B0604020202020204" pitchFamily="34" charset="0"/>
                <a:ea typeface="ＭＳ Ｐゴシック" panose="020B0600070205080204" pitchFamily="34" charset="-128"/>
                <a:cs typeface="Arial" panose="020B0604020202020204" pitchFamily="34" charset="0"/>
              </a:rPr>
              <a:t> during the period the program participant is living in permanent housing. </a:t>
            </a: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399FBBB4-9E51-4839-8569-C30EA1132B1A}"/>
              </a:ext>
            </a:extLst>
          </p:cNvPr>
          <p:cNvSpPr>
            <a:spLocks noGrp="1"/>
          </p:cNvSpPr>
          <p:nvPr>
            <p:ph type="title"/>
          </p:nvPr>
        </p:nvSpPr>
        <p:spPr>
          <a:xfrm>
            <a:off x="1858964" y="0"/>
            <a:ext cx="8364537" cy="596900"/>
          </a:xfrm>
        </p:spPr>
        <p:txBody>
          <a:bodyPr/>
          <a:lstStyle/>
          <a:p>
            <a:pPr algn="ctr"/>
            <a:r>
              <a:rPr lang="en-US" altLang="en-US" sz="2400" cap="none" dirty="0">
                <a:latin typeface="Arial Bold" panose="020B0704020202020204" pitchFamily="34" charset="0"/>
                <a:ea typeface="ＭＳ Ｐゴシック" panose="020B0600070205080204" pitchFamily="34" charset="-128"/>
                <a:cs typeface="Arial Bold" panose="020B0704020202020204" pitchFamily="34" charset="0"/>
              </a:rPr>
              <a:t>Housing Stability Case Management - </a:t>
            </a:r>
            <a:r>
              <a:rPr lang="en-US" altLang="en-US" sz="2000" cap="none" dirty="0">
                <a:latin typeface="Arial Bold" panose="020B0704020202020204" pitchFamily="34" charset="0"/>
                <a:ea typeface="ＭＳ Ｐゴシック" panose="020B0600070205080204" pitchFamily="34" charset="-128"/>
                <a:cs typeface="Arial Bold" panose="020B0704020202020204" pitchFamily="34" charset="0"/>
              </a:rPr>
              <a:t>Activities</a:t>
            </a:r>
          </a:p>
        </p:txBody>
      </p:sp>
      <p:sp>
        <p:nvSpPr>
          <p:cNvPr id="32771" name="Content Placeholder 2">
            <a:extLst>
              <a:ext uri="{FF2B5EF4-FFF2-40B4-BE49-F238E27FC236}">
                <a16:creationId xmlns:a16="http://schemas.microsoft.com/office/drawing/2014/main" id="{16A81305-8A67-447C-A743-9F7F886C05AF}"/>
              </a:ext>
            </a:extLst>
          </p:cNvPr>
          <p:cNvSpPr>
            <a:spLocks noGrp="1"/>
          </p:cNvSpPr>
          <p:nvPr>
            <p:ph idx="1"/>
          </p:nvPr>
        </p:nvSpPr>
        <p:spPr>
          <a:xfrm>
            <a:off x="690880" y="619432"/>
            <a:ext cx="11328400" cy="4660491"/>
          </a:xfrm>
        </p:spPr>
        <p:txBody>
          <a:bodyPr/>
          <a:lstStyle/>
          <a:p>
            <a:pPr marL="342900" indent="-342900">
              <a:buFont typeface="Arial" panose="020B0604020202020204" pitchFamily="34" charset="0"/>
              <a:buChar char="•"/>
              <a:defRPr/>
            </a:pPr>
            <a:r>
              <a:rPr lang="en-US" altLang="en-US" dirty="0">
                <a:latin typeface="Arial" panose="020B0604020202020204" pitchFamily="34" charset="0"/>
                <a:ea typeface="ＭＳ Ｐゴシック" pitchFamily="34" charset="-128"/>
                <a:cs typeface="Arial" panose="020B0604020202020204" pitchFamily="34" charset="0"/>
              </a:rPr>
              <a:t>Using the coordinated entry system to evaluate needs of households applying for or receiving homelessness prevention or rapid re-housing assistance </a:t>
            </a:r>
          </a:p>
          <a:p>
            <a:pPr marL="342900" indent="-342900">
              <a:buFont typeface="Arial" panose="020B0604020202020204" pitchFamily="34" charset="0"/>
              <a:buChar char="•"/>
              <a:defRPr/>
            </a:pPr>
            <a:endParaRPr lang="en-US" altLang="en-US" dirty="0">
              <a:latin typeface="Arial" panose="020B0604020202020204" pitchFamily="34" charset="0"/>
              <a:ea typeface="ＭＳ Ｐゴシック" pitchFamily="34" charset="-128"/>
              <a:cs typeface="Arial" panose="020B0604020202020204" pitchFamily="34" charset="0"/>
            </a:endParaRPr>
          </a:p>
          <a:p>
            <a:pPr marL="342900" indent="-342900">
              <a:buFont typeface="Arial" panose="020B0604020202020204" pitchFamily="34" charset="0"/>
              <a:buChar char="•"/>
              <a:defRPr/>
            </a:pPr>
            <a:r>
              <a:rPr lang="en-US" altLang="en-US" dirty="0">
                <a:latin typeface="Arial" panose="020B0604020202020204" pitchFamily="34" charset="0"/>
                <a:ea typeface="ＭＳ Ｐゴシック" pitchFamily="34" charset="-128"/>
                <a:cs typeface="Arial" panose="020B0604020202020204" pitchFamily="34" charset="0"/>
              </a:rPr>
              <a:t>Conducting the initial evaluation including verifying and documenting eligibility (getting 3</a:t>
            </a:r>
            <a:r>
              <a:rPr lang="en-US" altLang="en-US" baseline="30000" dirty="0">
                <a:latin typeface="Arial" panose="020B0604020202020204" pitchFamily="34" charset="0"/>
                <a:ea typeface="ＭＳ Ｐゴシック" pitchFamily="34" charset="-128"/>
                <a:cs typeface="Arial" panose="020B0604020202020204" pitchFamily="34" charset="0"/>
              </a:rPr>
              <a:t>rd</a:t>
            </a:r>
            <a:r>
              <a:rPr lang="en-US" altLang="en-US" dirty="0">
                <a:latin typeface="Arial" panose="020B0604020202020204" pitchFamily="34" charset="0"/>
                <a:ea typeface="ＭＳ Ｐゴシック" pitchFamily="34" charset="-128"/>
                <a:cs typeface="Arial" panose="020B0604020202020204" pitchFamily="34" charset="0"/>
              </a:rPr>
              <a:t> party documentation of homelessness), for individuals and families applying for rapid re-housing assistance</a:t>
            </a:r>
          </a:p>
          <a:p>
            <a:pPr marL="342900" indent="-342900">
              <a:buFont typeface="Arial" panose="020B0604020202020204" pitchFamily="34" charset="0"/>
              <a:buChar char="•"/>
              <a:defRPr/>
            </a:pPr>
            <a:endParaRPr lang="en-US" altLang="en-US" dirty="0">
              <a:latin typeface="Arial" panose="020B0604020202020204" pitchFamily="34" charset="0"/>
              <a:ea typeface="ＭＳ Ｐゴシック" pitchFamily="34" charset="-128"/>
              <a:cs typeface="Arial" panose="020B0604020202020204" pitchFamily="34" charset="0"/>
            </a:endParaRPr>
          </a:p>
          <a:p>
            <a:pPr marL="342900" indent="-342900">
              <a:buFont typeface="Arial" panose="020B0604020202020204" pitchFamily="34" charset="0"/>
              <a:buChar char="•"/>
              <a:defRPr/>
            </a:pPr>
            <a:r>
              <a:rPr lang="en-US" altLang="en-US" dirty="0">
                <a:latin typeface="Arial" panose="020B0604020202020204" pitchFamily="34" charset="0"/>
                <a:ea typeface="ＭＳ Ｐゴシック" pitchFamily="34" charset="-128"/>
                <a:cs typeface="Arial" panose="020B0604020202020204" pitchFamily="34" charset="0"/>
              </a:rPr>
              <a:t>Counseling</a:t>
            </a:r>
          </a:p>
          <a:p>
            <a:pPr marL="342900" indent="-342900">
              <a:buFont typeface="Arial" panose="020B0604020202020204" pitchFamily="34" charset="0"/>
              <a:buChar char="•"/>
              <a:defRPr/>
            </a:pPr>
            <a:endParaRPr lang="en-US" altLang="en-US" dirty="0">
              <a:latin typeface="Arial" panose="020B0604020202020204" pitchFamily="34" charset="0"/>
              <a:ea typeface="ＭＳ Ｐゴシック" pitchFamily="34" charset="-128"/>
              <a:cs typeface="Arial" panose="020B0604020202020204" pitchFamily="34" charset="0"/>
            </a:endParaRPr>
          </a:p>
          <a:p>
            <a:pPr marL="342900" indent="-342900">
              <a:buFont typeface="Arial" panose="020B0604020202020204" pitchFamily="34" charset="0"/>
              <a:buChar char="•"/>
              <a:defRPr/>
            </a:pPr>
            <a:r>
              <a:rPr lang="en-US" altLang="en-US" dirty="0">
                <a:latin typeface="Arial" panose="020B0604020202020204" pitchFamily="34" charset="0"/>
                <a:ea typeface="ＭＳ Ｐゴシック" pitchFamily="34" charset="-128"/>
                <a:cs typeface="Arial" panose="020B0604020202020204" pitchFamily="34" charset="0"/>
              </a:rPr>
              <a:t>Developing, securing, and coordinating services and obtaining Federal, State, and local benefits</a:t>
            </a:r>
          </a:p>
          <a:p>
            <a:pPr marL="342900" indent="-342900">
              <a:buFont typeface="Arial" panose="020B0604020202020204" pitchFamily="34" charset="0"/>
              <a:buChar char="•"/>
              <a:defRPr/>
            </a:pPr>
            <a:endParaRPr lang="en-US" altLang="en-US" dirty="0">
              <a:latin typeface="Arial" panose="020B0604020202020204" pitchFamily="34" charset="0"/>
              <a:ea typeface="ＭＳ Ｐゴシック" pitchFamily="34" charset="-128"/>
              <a:cs typeface="Arial" panose="020B0604020202020204" pitchFamily="34" charset="0"/>
            </a:endParaRPr>
          </a:p>
          <a:p>
            <a:pPr marL="342900" indent="-342900">
              <a:buFont typeface="Arial" panose="020B0604020202020204" pitchFamily="34" charset="0"/>
              <a:buChar char="•"/>
              <a:defRPr/>
            </a:pPr>
            <a:r>
              <a:rPr lang="en-US" altLang="en-US" dirty="0">
                <a:latin typeface="Arial" panose="020B0604020202020204" pitchFamily="34" charset="0"/>
                <a:ea typeface="ＭＳ Ｐゴシック" pitchFamily="34" charset="-128"/>
                <a:cs typeface="Arial" panose="020B0604020202020204" pitchFamily="34" charset="0"/>
              </a:rPr>
              <a:t>Monitoring and evaluating program participant progress</a:t>
            </a:r>
          </a:p>
          <a:p>
            <a:pPr marL="342900" indent="-342900">
              <a:buFont typeface="Arial" panose="020B0604020202020204" pitchFamily="34" charset="0"/>
              <a:buChar char="•"/>
              <a:defRPr/>
            </a:pPr>
            <a:endParaRPr lang="en-US" altLang="en-US" dirty="0">
              <a:latin typeface="Arial" panose="020B0604020202020204" pitchFamily="34" charset="0"/>
              <a:ea typeface="ＭＳ Ｐゴシック" pitchFamily="34" charset="-128"/>
              <a:cs typeface="Arial" panose="020B0604020202020204" pitchFamily="34" charset="0"/>
            </a:endParaRPr>
          </a:p>
          <a:p>
            <a:pPr marL="342900" indent="-342900">
              <a:buFont typeface="Arial" panose="020B0604020202020204" pitchFamily="34" charset="0"/>
              <a:buChar char="•"/>
              <a:defRPr/>
            </a:pPr>
            <a:r>
              <a:rPr lang="en-US" altLang="en-US" dirty="0">
                <a:latin typeface="Arial" panose="020B0604020202020204" pitchFamily="34" charset="0"/>
                <a:ea typeface="ＭＳ Ｐゴシック" pitchFamily="34" charset="-128"/>
                <a:cs typeface="Arial" panose="020B0604020202020204" pitchFamily="34" charset="0"/>
              </a:rPr>
              <a:t>Providing information and referrals to other providers</a:t>
            </a:r>
          </a:p>
          <a:p>
            <a:pPr marL="342900" indent="-342900">
              <a:buFont typeface="Arial" panose="020B0604020202020204" pitchFamily="34" charset="0"/>
              <a:buChar char="•"/>
              <a:defRPr/>
            </a:pPr>
            <a:endParaRPr lang="en-US" altLang="en-US" dirty="0">
              <a:latin typeface="Arial" panose="020B0604020202020204" pitchFamily="34" charset="0"/>
              <a:ea typeface="ＭＳ Ｐゴシック" pitchFamily="34" charset="-128"/>
              <a:cs typeface="Arial" panose="020B0604020202020204" pitchFamily="34" charset="0"/>
            </a:endParaRPr>
          </a:p>
          <a:p>
            <a:pPr marL="342900" indent="-342900">
              <a:buFont typeface="Arial" panose="020B0604020202020204" pitchFamily="34" charset="0"/>
              <a:buChar char="•"/>
              <a:defRPr/>
            </a:pPr>
            <a:r>
              <a:rPr lang="en-US" altLang="en-US" dirty="0">
                <a:latin typeface="Arial" panose="020B0604020202020204" pitchFamily="34" charset="0"/>
                <a:ea typeface="ＭＳ Ｐゴシック" pitchFamily="34" charset="-128"/>
                <a:cs typeface="Arial" panose="020B0604020202020204" pitchFamily="34" charset="0"/>
              </a:rPr>
              <a:t>Developing an individualized housing and service plan, including planning a path to permanent housing stability</a:t>
            </a:r>
          </a:p>
          <a:p>
            <a:pPr marL="342900" indent="-342900">
              <a:buFont typeface="Arial" panose="020B0604020202020204" pitchFamily="34" charset="0"/>
              <a:buChar char="•"/>
              <a:defRPr/>
            </a:pPr>
            <a:endParaRPr lang="en-US" altLang="en-US" dirty="0">
              <a:latin typeface="Arial" panose="020B0604020202020204" pitchFamily="34" charset="0"/>
              <a:ea typeface="ＭＳ Ｐゴシック" pitchFamily="34" charset="-128"/>
              <a:cs typeface="Arial" panose="020B0604020202020204" pitchFamily="34" charset="0"/>
            </a:endParaRPr>
          </a:p>
          <a:p>
            <a:pPr marL="342900" indent="-342900">
              <a:buFont typeface="Arial" panose="020B0604020202020204" pitchFamily="34" charset="0"/>
              <a:buChar char="•"/>
              <a:defRPr/>
            </a:pPr>
            <a:r>
              <a:rPr lang="en-US" altLang="en-US" dirty="0">
                <a:latin typeface="Arial" panose="020B0604020202020204" pitchFamily="34" charset="0"/>
                <a:ea typeface="ＭＳ Ｐゴシック" pitchFamily="34" charset="-128"/>
                <a:cs typeface="Arial" panose="020B0604020202020204" pitchFamily="34" charset="0"/>
              </a:rPr>
              <a:t>Conducting re-evaluations as required in the new progressive engagement standards</a:t>
            </a:r>
          </a:p>
          <a:p>
            <a:pPr>
              <a:defRPr/>
            </a:pPr>
            <a:endParaRPr lang="en-US" altLang="en-US" sz="1600" dirty="0">
              <a:latin typeface="Arial" panose="020B0604020202020204" pitchFamily="34" charset="0"/>
              <a:ea typeface="ＭＳ Ｐゴシック" pitchFamily="34" charset="-128"/>
              <a:cs typeface="Arial" panose="020B0604020202020204" pitchFamily="34" charset="0"/>
            </a:endParaRPr>
          </a:p>
          <a:p>
            <a:pPr>
              <a:defRPr/>
            </a:pPr>
            <a:endParaRPr lang="en-US" altLang="en-US" dirty="0">
              <a:latin typeface="Arial" panose="020B0604020202020204" pitchFamily="34" charset="0"/>
              <a:ea typeface="ＭＳ Ｐゴシック" pitchFamily="34" charset="-128"/>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15664736-2748-4124-9A06-FB5987577DDC}"/>
              </a:ext>
            </a:extLst>
          </p:cNvPr>
          <p:cNvSpPr>
            <a:spLocks noGrp="1"/>
          </p:cNvSpPr>
          <p:nvPr>
            <p:ph type="title"/>
          </p:nvPr>
        </p:nvSpPr>
        <p:spPr>
          <a:xfrm>
            <a:off x="1858964" y="1"/>
            <a:ext cx="8364537" cy="741363"/>
          </a:xfrm>
        </p:spPr>
        <p:txBody>
          <a:bodyPr/>
          <a:lstStyle/>
          <a:p>
            <a:pPr algn="ctr"/>
            <a:r>
              <a:rPr lang="en-US" altLang="en-US" sz="2400" cap="none" dirty="0">
                <a:latin typeface="Arial Bold" panose="020B0704020202020204" pitchFamily="34" charset="0"/>
                <a:ea typeface="ＭＳ Ｐゴシック" panose="020B0600070205080204" pitchFamily="34" charset="-128"/>
                <a:cs typeface="Arial Bold" panose="020B0704020202020204" pitchFamily="34" charset="0"/>
              </a:rPr>
              <a:t>Housing Stability Case Management</a:t>
            </a:r>
          </a:p>
        </p:txBody>
      </p:sp>
      <p:sp>
        <p:nvSpPr>
          <p:cNvPr id="44035" name="Content Placeholder 2">
            <a:extLst>
              <a:ext uri="{FF2B5EF4-FFF2-40B4-BE49-F238E27FC236}">
                <a16:creationId xmlns:a16="http://schemas.microsoft.com/office/drawing/2014/main" id="{6EE40D71-5D11-472C-8EAA-3DD0F6C44EAD}"/>
              </a:ext>
            </a:extLst>
          </p:cNvPr>
          <p:cNvSpPr>
            <a:spLocks noGrp="1"/>
          </p:cNvSpPr>
          <p:nvPr>
            <p:ph idx="1"/>
          </p:nvPr>
        </p:nvSpPr>
        <p:spPr>
          <a:xfrm>
            <a:off x="1682751" y="1091381"/>
            <a:ext cx="8766175" cy="4258495"/>
          </a:xfrm>
        </p:spPr>
        <p:txBody>
          <a:bodyPr/>
          <a:lstStyle/>
          <a:p>
            <a:pPr>
              <a:defRPr/>
            </a:pPr>
            <a:r>
              <a:rPr lang="en-US" sz="2000" b="1" u="sng" dirty="0">
                <a:latin typeface="Arial" panose="020B0604020202020204" pitchFamily="34" charset="0"/>
                <a:ea typeface="ＭＳ Ｐゴシック" pitchFamily="34" charset="-128"/>
                <a:cs typeface="Arial" panose="020B0604020202020204" pitchFamily="34" charset="0"/>
              </a:rPr>
              <a:t>Housing Stability Case Management-Activities:</a:t>
            </a:r>
          </a:p>
          <a:p>
            <a:pPr>
              <a:defRPr/>
            </a:pPr>
            <a:endParaRPr lang="en-US" sz="2000" i="1" dirty="0">
              <a:latin typeface="Arial" panose="020B0604020202020204" pitchFamily="34" charset="0"/>
              <a:ea typeface="ＭＳ Ｐゴシック" pitchFamily="34" charset="-128"/>
              <a:cs typeface="Arial" panose="020B0604020202020204" pitchFamily="34" charset="0"/>
            </a:endParaRPr>
          </a:p>
          <a:p>
            <a:pPr>
              <a:defRPr/>
            </a:pPr>
            <a:r>
              <a:rPr lang="en-US" sz="2000" dirty="0">
                <a:latin typeface="Arial" panose="020B0604020202020204" pitchFamily="34" charset="0"/>
                <a:ea typeface="ＭＳ Ｐゴシック" pitchFamily="34" charset="-128"/>
                <a:cs typeface="Arial" panose="020B0604020202020204" pitchFamily="34" charset="0"/>
              </a:rPr>
              <a:t>While providing RR or HP assistance to a program participant, the sub-recipient </a:t>
            </a:r>
            <a:r>
              <a:rPr lang="en-US" sz="2000" b="1" dirty="0">
                <a:latin typeface="Arial" panose="020B0604020202020204" pitchFamily="34" charset="0"/>
                <a:ea typeface="ＭＳ Ｐゴシック" pitchFamily="34" charset="-128"/>
                <a:cs typeface="Arial" panose="020B0604020202020204" pitchFamily="34" charset="0"/>
              </a:rPr>
              <a:t>must:</a:t>
            </a:r>
          </a:p>
          <a:p>
            <a:pPr>
              <a:defRPr/>
            </a:pPr>
            <a:endParaRPr lang="en-US" sz="2000" dirty="0">
              <a:latin typeface="Arial" panose="020B0604020202020204" pitchFamily="34" charset="0"/>
              <a:ea typeface="ＭＳ Ｐゴシック" pitchFamily="34" charset="-128"/>
              <a:cs typeface="Arial" panose="020B0604020202020204" pitchFamily="34" charset="0"/>
            </a:endParaRPr>
          </a:p>
          <a:p>
            <a:pPr marL="342900" indent="-342900">
              <a:buFont typeface="Arial" panose="020B0604020202020204" pitchFamily="34" charset="0"/>
              <a:buChar char="•"/>
              <a:defRPr/>
            </a:pPr>
            <a:r>
              <a:rPr lang="en-US" sz="2000" dirty="0">
                <a:latin typeface="Arial" panose="020B0604020202020204" pitchFamily="34" charset="0"/>
                <a:ea typeface="ＭＳ Ｐゴシック" pitchFamily="34" charset="-128"/>
                <a:cs typeface="Arial" panose="020B0604020202020204" pitchFamily="34" charset="0"/>
              </a:rPr>
              <a:t>Meet with the participant </a:t>
            </a:r>
            <a:r>
              <a:rPr lang="en-US" sz="2000" b="1" dirty="0">
                <a:latin typeface="Arial" panose="020B0604020202020204" pitchFamily="34" charset="0"/>
                <a:ea typeface="ＭＳ Ｐゴシック" pitchFamily="34" charset="-128"/>
                <a:cs typeface="Arial" panose="020B0604020202020204" pitchFamily="34" charset="0"/>
              </a:rPr>
              <a:t>at least once monthly </a:t>
            </a:r>
            <a:r>
              <a:rPr lang="en-US" sz="2000" dirty="0">
                <a:latin typeface="Arial" panose="020B0604020202020204" pitchFamily="34" charset="0"/>
                <a:ea typeface="ＭＳ Ｐゴシック" pitchFamily="34" charset="-128"/>
                <a:cs typeface="Arial" panose="020B0604020202020204" pitchFamily="34" charset="0"/>
              </a:rPr>
              <a:t>to check in on housing related goals and insure the household can access support and resources as needed</a:t>
            </a:r>
          </a:p>
          <a:p>
            <a:pPr marL="342900" indent="-342900">
              <a:buFont typeface="Arial" panose="020B0604020202020204" pitchFamily="34" charset="0"/>
              <a:buChar char="•"/>
              <a:defRPr/>
            </a:pPr>
            <a:endParaRPr lang="en-US" sz="2000" dirty="0">
              <a:latin typeface="Arial" panose="020B0604020202020204" pitchFamily="34" charset="0"/>
              <a:ea typeface="ＭＳ Ｐゴシック" pitchFamily="34" charset="-128"/>
              <a:cs typeface="Arial" panose="020B0604020202020204" pitchFamily="34" charset="0"/>
            </a:endParaRPr>
          </a:p>
          <a:p>
            <a:pPr marL="342900" indent="-342900">
              <a:buFont typeface="Arial" panose="020B0604020202020204" pitchFamily="34" charset="0"/>
              <a:buChar char="•"/>
              <a:defRPr/>
            </a:pPr>
            <a:r>
              <a:rPr lang="en-US" sz="2000" dirty="0">
                <a:latin typeface="Arial" panose="020B0604020202020204" pitchFamily="34" charset="0"/>
                <a:ea typeface="ＭＳ Ｐゴシック" pitchFamily="34" charset="-128"/>
                <a:cs typeface="Arial" panose="020B0604020202020204" pitchFamily="34" charset="0"/>
              </a:rPr>
              <a:t>Develop a </a:t>
            </a:r>
            <a:r>
              <a:rPr lang="en-US" sz="2000" b="1" dirty="0">
                <a:latin typeface="Arial" panose="020B0604020202020204" pitchFamily="34" charset="0"/>
                <a:ea typeface="ＭＳ Ｐゴシック" pitchFamily="34" charset="-128"/>
                <a:cs typeface="Arial" panose="020B0604020202020204" pitchFamily="34" charset="0"/>
              </a:rPr>
              <a:t>housing plan </a:t>
            </a:r>
            <a:r>
              <a:rPr lang="en-US" sz="2000" dirty="0">
                <a:latin typeface="Arial" panose="020B0604020202020204" pitchFamily="34" charset="0"/>
                <a:ea typeface="ＭＳ Ｐゴシック" pitchFamily="34" charset="-128"/>
                <a:cs typeface="Arial" panose="020B0604020202020204" pitchFamily="34" charset="0"/>
              </a:rPr>
              <a:t>(utilize HMIS)  to assist the program participant in finding and retaining permanent housing after the ESG assistance ends</a:t>
            </a:r>
          </a:p>
          <a:p>
            <a:pPr>
              <a:defRPr/>
            </a:pPr>
            <a:endParaRPr lang="en-US" sz="2000" dirty="0">
              <a:latin typeface="Arial" panose="020B0604020202020204" pitchFamily="34" charset="0"/>
              <a:ea typeface="ＭＳ Ｐゴシック" pitchFamily="34" charset="-128"/>
              <a:cs typeface="Arial" panose="020B0604020202020204" pitchFamily="34" charset="0"/>
            </a:endParaRPr>
          </a:p>
          <a:p>
            <a:pPr>
              <a:defRPr/>
            </a:pPr>
            <a:r>
              <a:rPr lang="en-US" sz="2000" dirty="0">
                <a:latin typeface="Arial" panose="020B0604020202020204" pitchFamily="34" charset="0"/>
                <a:ea typeface="ＭＳ Ｐゴシック" pitchFamily="34" charset="-128"/>
                <a:cs typeface="Arial" panose="020B0604020202020204" pitchFamily="34" charset="0"/>
              </a:rPr>
              <a:t>* </a:t>
            </a:r>
            <a:r>
              <a:rPr lang="en-US" dirty="0">
                <a:latin typeface="Arial" pitchFamily="34" charset="0"/>
                <a:ea typeface="ＭＳ Ｐゴシック" pitchFamily="34" charset="-128"/>
                <a:cs typeface="Arial" pitchFamily="34" charset="0"/>
              </a:rPr>
              <a:t>The Arizona Matrix tool (in HMIS) can be a helpful tool to establish goals for the housing plan</a:t>
            </a:r>
          </a:p>
          <a:p>
            <a:pPr marL="1030288" lvl="1" indent="-342900">
              <a:defRPr/>
            </a:pPr>
            <a:endParaRPr lang="en-US" dirty="0">
              <a:latin typeface="Arial" pitchFamily="34" charset="0"/>
              <a:ea typeface="ＭＳ Ｐゴシック" pitchFamily="34" charset="-128"/>
              <a:cs typeface="Arial" pitchFamily="34" charset="0"/>
            </a:endParaRPr>
          </a:p>
          <a:p>
            <a:pPr lvl="1" indent="0">
              <a:buNone/>
              <a:defRPr/>
            </a:pPr>
            <a:endParaRPr lang="en-US" dirty="0">
              <a:latin typeface="Arial" pitchFamily="34" charset="0"/>
              <a:ea typeface="ＭＳ Ｐゴシック" pitchFamily="34" charset="-128"/>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E0FC035D-D5E8-4851-A109-C02382298A1A}"/>
              </a:ext>
            </a:extLst>
          </p:cNvPr>
          <p:cNvSpPr>
            <a:spLocks noGrp="1"/>
          </p:cNvSpPr>
          <p:nvPr>
            <p:ph type="title"/>
          </p:nvPr>
        </p:nvSpPr>
        <p:spPr>
          <a:xfrm>
            <a:off x="1858964" y="60325"/>
            <a:ext cx="8364537" cy="596900"/>
          </a:xfrm>
        </p:spPr>
        <p:txBody>
          <a:bodyPr/>
          <a:lstStyle/>
          <a:p>
            <a:pPr algn="ctr"/>
            <a:r>
              <a:rPr lang="en-US" altLang="en-US" sz="2400" cap="none">
                <a:latin typeface="Arial Bold" panose="020B0704020202020204" pitchFamily="34" charset="0"/>
                <a:ea typeface="ＭＳ Ｐゴシック" panose="020B0600070205080204" pitchFamily="34" charset="-128"/>
                <a:cs typeface="Arial Bold" panose="020B0704020202020204" pitchFamily="34" charset="0"/>
              </a:rPr>
              <a:t>Mainstream Resources &amp; Housing Plan</a:t>
            </a:r>
          </a:p>
        </p:txBody>
      </p:sp>
      <p:sp>
        <p:nvSpPr>
          <p:cNvPr id="44035" name="Content Placeholder 2">
            <a:extLst>
              <a:ext uri="{FF2B5EF4-FFF2-40B4-BE49-F238E27FC236}">
                <a16:creationId xmlns:a16="http://schemas.microsoft.com/office/drawing/2014/main" id="{7F1F7955-0AB5-46C8-A26A-79545B482F06}"/>
              </a:ext>
            </a:extLst>
          </p:cNvPr>
          <p:cNvSpPr>
            <a:spLocks noGrp="1"/>
          </p:cNvSpPr>
          <p:nvPr>
            <p:ph idx="1"/>
          </p:nvPr>
        </p:nvSpPr>
        <p:spPr>
          <a:xfrm>
            <a:off x="1858964" y="1010653"/>
            <a:ext cx="8809037" cy="4497972"/>
          </a:xfrm>
        </p:spPr>
        <p:txBody>
          <a:bodyPr/>
          <a:lstStyle/>
          <a:p>
            <a:pPr>
              <a:defRPr/>
            </a:pPr>
            <a:r>
              <a:rPr lang="en-US" sz="2000" b="1" dirty="0">
                <a:latin typeface="Arial" panose="020B0604020202020204" pitchFamily="34" charset="0"/>
                <a:ea typeface="ＭＳ Ｐゴシック" pitchFamily="34" charset="-128"/>
                <a:cs typeface="Arial" panose="020B0604020202020204" pitchFamily="34" charset="0"/>
              </a:rPr>
              <a:t>Connecting program participants to mainstream and other resources:</a:t>
            </a:r>
            <a:endParaRPr lang="en-US" sz="2000" dirty="0">
              <a:latin typeface="Arial" panose="020B0604020202020204" pitchFamily="34" charset="0"/>
              <a:ea typeface="ＭＳ Ｐゴシック" pitchFamily="34" charset="-128"/>
              <a:cs typeface="Arial" panose="020B0604020202020204" pitchFamily="34" charset="0"/>
            </a:endParaRPr>
          </a:p>
          <a:p>
            <a:pPr>
              <a:defRPr/>
            </a:pPr>
            <a:r>
              <a:rPr lang="en-US" dirty="0">
                <a:latin typeface="Arial" panose="020B0604020202020204" pitchFamily="34" charset="0"/>
                <a:ea typeface="ＭＳ Ｐゴシック" pitchFamily="34" charset="-128"/>
                <a:cs typeface="Arial" panose="020B0604020202020204" pitchFamily="34" charset="0"/>
              </a:rPr>
              <a:t>Mainstream resources including but not limited to:</a:t>
            </a:r>
          </a:p>
          <a:p>
            <a:pPr marL="342900" indent="-342900">
              <a:buFont typeface="Arial" panose="020B0604020202020204" pitchFamily="34" charset="0"/>
              <a:buChar char="•"/>
              <a:defRPr/>
            </a:pPr>
            <a:r>
              <a:rPr lang="en-US" dirty="0">
                <a:latin typeface="Arial" panose="020B0604020202020204" pitchFamily="34" charset="0"/>
                <a:ea typeface="ＭＳ Ｐゴシック" pitchFamily="34" charset="-128"/>
                <a:cs typeface="Arial" panose="020B0604020202020204" pitchFamily="34" charset="0"/>
              </a:rPr>
              <a:t>Medicaid </a:t>
            </a:r>
          </a:p>
          <a:p>
            <a:pPr marL="342900" indent="-342900">
              <a:buFont typeface="Arial" panose="020B0604020202020204" pitchFamily="34" charset="0"/>
              <a:buChar char="•"/>
              <a:defRPr/>
            </a:pPr>
            <a:r>
              <a:rPr lang="en-US" dirty="0">
                <a:latin typeface="Arial" panose="020B0604020202020204" pitchFamily="34" charset="0"/>
                <a:ea typeface="ＭＳ Ｐゴシック" pitchFamily="34" charset="-128"/>
                <a:cs typeface="Arial" panose="020B0604020202020204" pitchFamily="34" charset="0"/>
              </a:rPr>
              <a:t>SNAP/Food Benefits</a:t>
            </a:r>
          </a:p>
          <a:p>
            <a:pPr marL="342900" indent="-342900">
              <a:buFont typeface="Arial" panose="020B0604020202020204" pitchFamily="34" charset="0"/>
              <a:buChar char="•"/>
              <a:defRPr/>
            </a:pPr>
            <a:r>
              <a:rPr lang="en-US" dirty="0">
                <a:latin typeface="Arial" panose="020B0604020202020204" pitchFamily="34" charset="0"/>
                <a:ea typeface="ＭＳ Ｐゴシック" pitchFamily="34" charset="-128"/>
                <a:cs typeface="Arial" panose="020B0604020202020204" pitchFamily="34" charset="0"/>
              </a:rPr>
              <a:t>WIC</a:t>
            </a:r>
          </a:p>
          <a:p>
            <a:pPr marL="342900" indent="-342900">
              <a:buFont typeface="Arial" panose="020B0604020202020204" pitchFamily="34" charset="0"/>
              <a:buChar char="•"/>
              <a:defRPr/>
            </a:pPr>
            <a:r>
              <a:rPr lang="en-US" dirty="0">
                <a:latin typeface="Arial" panose="020B0604020202020204" pitchFamily="34" charset="0"/>
                <a:ea typeface="ＭＳ Ｐゴシック" pitchFamily="34" charset="-128"/>
                <a:cs typeface="Arial" panose="020B0604020202020204" pitchFamily="34" charset="0"/>
              </a:rPr>
              <a:t>SSI/SSDI</a:t>
            </a:r>
          </a:p>
          <a:p>
            <a:pPr marL="342900" indent="-342900">
              <a:buFont typeface="Arial" panose="020B0604020202020204" pitchFamily="34" charset="0"/>
              <a:buChar char="•"/>
              <a:defRPr/>
            </a:pPr>
            <a:r>
              <a:rPr lang="en-US" dirty="0">
                <a:latin typeface="Arial" panose="020B0604020202020204" pitchFamily="34" charset="0"/>
                <a:ea typeface="ＭＳ Ｐゴシック" pitchFamily="34" charset="-128"/>
                <a:cs typeface="Arial" panose="020B0604020202020204" pitchFamily="34" charset="0"/>
              </a:rPr>
              <a:t>Childcare or public school</a:t>
            </a:r>
          </a:p>
          <a:p>
            <a:pPr marL="342900" indent="-342900">
              <a:buFont typeface="Arial" panose="020B0604020202020204" pitchFamily="34" charset="0"/>
              <a:buChar char="•"/>
              <a:defRPr/>
            </a:pPr>
            <a:r>
              <a:rPr lang="en-US" dirty="0">
                <a:latin typeface="Arial" panose="020B0604020202020204" pitchFamily="34" charset="0"/>
                <a:ea typeface="ＭＳ Ｐゴシック" pitchFamily="34" charset="-128"/>
                <a:cs typeface="Arial" panose="020B0604020202020204" pitchFamily="34" charset="0"/>
              </a:rPr>
              <a:t>Head Start</a:t>
            </a:r>
          </a:p>
          <a:p>
            <a:pPr marL="342900" indent="-342900">
              <a:buFont typeface="Arial" panose="020B0604020202020204" pitchFamily="34" charset="0"/>
              <a:buChar char="•"/>
              <a:defRPr/>
            </a:pPr>
            <a:r>
              <a:rPr lang="en-US" dirty="0">
                <a:latin typeface="Arial" panose="020B0604020202020204" pitchFamily="34" charset="0"/>
                <a:ea typeface="ＭＳ Ｐゴシック" pitchFamily="34" charset="-128"/>
                <a:cs typeface="Arial" panose="020B0604020202020204" pitchFamily="34" charset="0"/>
              </a:rPr>
              <a:t>Work One/Vocational Rehabilitation</a:t>
            </a:r>
          </a:p>
          <a:p>
            <a:pPr marL="342900" indent="-342900">
              <a:buFont typeface="Arial" panose="020B0604020202020204" pitchFamily="34" charset="0"/>
              <a:buChar char="•"/>
              <a:defRPr/>
            </a:pPr>
            <a:r>
              <a:rPr lang="en-US" dirty="0">
                <a:latin typeface="Arial" panose="020B0604020202020204" pitchFamily="34" charset="0"/>
                <a:ea typeface="ＭＳ Ｐゴシック" pitchFamily="34" charset="-128"/>
                <a:cs typeface="Arial" panose="020B0604020202020204" pitchFamily="34" charset="0"/>
              </a:rPr>
              <a:t>Food Banks/Meal Programs</a:t>
            </a:r>
          </a:p>
          <a:p>
            <a:pPr marL="342900" indent="-342900">
              <a:buFont typeface="Arial" panose="020B0604020202020204" pitchFamily="34" charset="0"/>
              <a:buChar char="•"/>
              <a:defRPr/>
            </a:pPr>
            <a:r>
              <a:rPr lang="en-US" dirty="0">
                <a:latin typeface="Arial" panose="020B0604020202020204" pitchFamily="34" charset="0"/>
                <a:ea typeface="ＭＳ Ｐゴシック" pitchFamily="34" charset="-128"/>
                <a:cs typeface="Arial" panose="020B0604020202020204" pitchFamily="34" charset="0"/>
              </a:rPr>
              <a:t>Hoosier Wise Insurance</a:t>
            </a:r>
          </a:p>
          <a:p>
            <a:pPr marL="342900" indent="-342900">
              <a:buFont typeface="Arial" panose="020B0604020202020204" pitchFamily="34" charset="0"/>
              <a:buChar char="•"/>
              <a:defRPr/>
            </a:pPr>
            <a:r>
              <a:rPr lang="en-US" dirty="0">
                <a:latin typeface="Arial" panose="020B0604020202020204" pitchFamily="34" charset="0"/>
                <a:ea typeface="ＭＳ Ｐゴシック" pitchFamily="34" charset="-128"/>
                <a:cs typeface="Arial" panose="020B0604020202020204" pitchFamily="34" charset="0"/>
              </a:rPr>
              <a:t>Health Clinic’s</a:t>
            </a:r>
          </a:p>
          <a:p>
            <a:pPr>
              <a:defRPr/>
            </a:pPr>
            <a:endParaRPr lang="en-US" dirty="0">
              <a:latin typeface="Arial" panose="020B0604020202020204" pitchFamily="34" charset="0"/>
              <a:ea typeface="ＭＳ Ｐゴシック" pitchFamily="34" charset="-128"/>
              <a:cs typeface="Arial" panose="020B0604020202020204" pitchFamily="34" charset="0"/>
            </a:endParaRPr>
          </a:p>
          <a:p>
            <a:pPr>
              <a:defRPr/>
            </a:pPr>
            <a:r>
              <a:rPr lang="en-US" dirty="0">
                <a:latin typeface="Arial" panose="020B0604020202020204" pitchFamily="34" charset="0"/>
                <a:ea typeface="ＭＳ Ｐゴシック" pitchFamily="34" charset="-128"/>
                <a:cs typeface="Arial" panose="020B0604020202020204" pitchFamily="34" charset="0"/>
              </a:rPr>
              <a:t>Case Management required </a:t>
            </a:r>
            <a:r>
              <a:rPr lang="en-US" b="1" dirty="0">
                <a:latin typeface="Arial" panose="020B0604020202020204" pitchFamily="34" charset="0"/>
                <a:ea typeface="ＭＳ Ｐゴシック" pitchFamily="34" charset="-128"/>
                <a:cs typeface="Arial" panose="020B0604020202020204" pitchFamily="34" charset="0"/>
              </a:rPr>
              <a:t>at least 1 time per month</a:t>
            </a:r>
            <a:r>
              <a:rPr lang="en-US" dirty="0">
                <a:latin typeface="Arial" pitchFamily="34" charset="0"/>
                <a:ea typeface="ＭＳ Ｐゴシック" pitchFamily="34" charset="-128"/>
                <a:cs typeface="Arial" pitchFamily="34" charset="0"/>
              </a:rPr>
              <a:t>. Increase case management as indicated by the barriers noted in the Arizona Matrix Tool and focusing on those needs &amp; goals in the housing plan.  Adjust Housing Plan as needed. </a:t>
            </a:r>
          </a:p>
          <a:p>
            <a:pPr>
              <a:defRPr/>
            </a:pPr>
            <a:endParaRPr lang="en-US" dirty="0">
              <a:latin typeface="Arial" pitchFamily="34" charset="0"/>
              <a:ea typeface="ＭＳ Ｐゴシック" pitchFamily="34" charset="-128"/>
              <a:cs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2F866A8C-217F-49A3-B4E9-9622594240C4}"/>
              </a:ext>
            </a:extLst>
          </p:cNvPr>
          <p:cNvSpPr>
            <a:spLocks noGrp="1"/>
          </p:cNvSpPr>
          <p:nvPr>
            <p:ph type="title"/>
          </p:nvPr>
        </p:nvSpPr>
        <p:spPr>
          <a:xfrm>
            <a:off x="1858964" y="98425"/>
            <a:ext cx="8364537" cy="755650"/>
          </a:xfrm>
        </p:spPr>
        <p:txBody>
          <a:bodyPr/>
          <a:lstStyle/>
          <a:p>
            <a:r>
              <a:rPr lang="en-US" altLang="en-US" sz="2400" cap="none">
                <a:latin typeface="Arial Bold" panose="020B0704020202020204" pitchFamily="34" charset="0"/>
                <a:ea typeface="ＭＳ Ｐゴシック" panose="020B0600070205080204" pitchFamily="34" charset="-128"/>
                <a:cs typeface="Arial Bold" panose="020B0704020202020204" pitchFamily="34" charset="0"/>
              </a:rPr>
              <a:t>Housing Relocation &amp; Stabilization Service Costs</a:t>
            </a:r>
          </a:p>
        </p:txBody>
      </p:sp>
      <p:sp>
        <p:nvSpPr>
          <p:cNvPr id="41987" name="Content Placeholder 2">
            <a:extLst>
              <a:ext uri="{FF2B5EF4-FFF2-40B4-BE49-F238E27FC236}">
                <a16:creationId xmlns:a16="http://schemas.microsoft.com/office/drawing/2014/main" id="{AD83A10B-1B7C-46B5-B0AA-818596547DB2}"/>
              </a:ext>
            </a:extLst>
          </p:cNvPr>
          <p:cNvSpPr>
            <a:spLocks noGrp="1"/>
          </p:cNvSpPr>
          <p:nvPr>
            <p:ph idx="1"/>
          </p:nvPr>
        </p:nvSpPr>
        <p:spPr>
          <a:xfrm>
            <a:off x="1858964" y="854075"/>
            <a:ext cx="8567737" cy="4851400"/>
          </a:xfrm>
        </p:spPr>
        <p:txBody>
          <a:bodyPr/>
          <a:lstStyle/>
          <a:p>
            <a:r>
              <a:rPr lang="en-US" altLang="en-US" b="1" i="1" dirty="0">
                <a:latin typeface="Arial" panose="020B0604020202020204" pitchFamily="34" charset="0"/>
                <a:ea typeface="ＭＳ Ｐゴシック" panose="020B0600070205080204" pitchFamily="34" charset="-128"/>
                <a:cs typeface="Arial" panose="020B0604020202020204" pitchFamily="34" charset="0"/>
              </a:rPr>
              <a:t>Mediation:</a:t>
            </a:r>
          </a:p>
          <a:p>
            <a:r>
              <a:rPr lang="en-US" altLang="en-US" dirty="0">
                <a:latin typeface="Arial" panose="020B0604020202020204" pitchFamily="34" charset="0"/>
                <a:ea typeface="ＭＳ Ｐゴシック" panose="020B0600070205080204" pitchFamily="34" charset="-128"/>
                <a:cs typeface="Arial" panose="020B0604020202020204" pitchFamily="34" charset="0"/>
              </a:rPr>
              <a:t>ESG funds may pay for mediation between the program participant and the owner or person(s) with whom the program participant is living, provided that the mediation is necessary to prevent the program participant from losing permanent housing in which the program participant currently resides.</a:t>
            </a:r>
          </a:p>
          <a:p>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b="1" i="1" dirty="0">
                <a:latin typeface="Arial" panose="020B0604020202020204" pitchFamily="34" charset="0"/>
                <a:ea typeface="ＭＳ Ｐゴシック" panose="020B0600070205080204" pitchFamily="34" charset="-128"/>
                <a:cs typeface="Arial" panose="020B0604020202020204" pitchFamily="34" charset="0"/>
              </a:rPr>
              <a:t>Legal services:</a:t>
            </a:r>
          </a:p>
          <a:p>
            <a:r>
              <a:rPr lang="en-US" altLang="en-US" dirty="0">
                <a:latin typeface="Arial" panose="020B0604020202020204" pitchFamily="34" charset="0"/>
                <a:ea typeface="ＭＳ Ｐゴシック" panose="020B0600070205080204" pitchFamily="34" charset="-128"/>
                <a:cs typeface="Arial" panose="020B0604020202020204" pitchFamily="34" charset="0"/>
              </a:rPr>
              <a:t>Eligible subject matters also include landlord/tenant matters, and the services must be necessary to resolve a legal problem that prohibits the program participant from obtaining permanent housing or will likely result in the program participant losing the permanent housing in which the program participant currently resides. </a:t>
            </a:r>
          </a:p>
          <a:p>
            <a:endParaRPr lang="en-US" altLang="en-US" b="1" i="1"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b="1" i="1" dirty="0">
                <a:latin typeface="Arial" panose="020B0604020202020204" pitchFamily="34" charset="0"/>
                <a:ea typeface="ＭＳ Ｐゴシック" panose="020B0600070205080204" pitchFamily="34" charset="-128"/>
                <a:cs typeface="Arial" panose="020B0604020202020204" pitchFamily="34" charset="0"/>
              </a:rPr>
              <a:t>Credit repair:</a:t>
            </a:r>
          </a:p>
          <a:p>
            <a:r>
              <a:rPr lang="en-US" altLang="en-US" dirty="0">
                <a:latin typeface="Arial" panose="020B0604020202020204" pitchFamily="34" charset="0"/>
                <a:ea typeface="ＭＳ Ｐゴシック" panose="020B0600070205080204" pitchFamily="34" charset="-128"/>
                <a:cs typeface="Arial" panose="020B0604020202020204" pitchFamily="34" charset="0"/>
              </a:rPr>
              <a:t>ESG funds may pay for credit counseling and other services necessary to assist program participants with critical skills related to household budgeting, managing money, accessing a free personal credit report, and resolving personal credit problems. This assistance does not include the payment or modification of a debt.</a:t>
            </a: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588CFDBF-707F-4D7A-836B-154CB27DECB5}"/>
              </a:ext>
            </a:extLst>
          </p:cNvPr>
          <p:cNvSpPr>
            <a:spLocks noGrp="1"/>
          </p:cNvSpPr>
          <p:nvPr>
            <p:ph type="title"/>
          </p:nvPr>
        </p:nvSpPr>
        <p:spPr/>
        <p:txBody>
          <a:bodyPr/>
          <a:lstStyle/>
          <a:p>
            <a:pPr algn="ct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Eligibility Criteria: Rapid Re-Housing</a:t>
            </a:r>
          </a:p>
        </p:txBody>
      </p:sp>
      <p:sp>
        <p:nvSpPr>
          <p:cNvPr id="3" name="Content Placeholder 2">
            <a:extLst>
              <a:ext uri="{FF2B5EF4-FFF2-40B4-BE49-F238E27FC236}">
                <a16:creationId xmlns:a16="http://schemas.microsoft.com/office/drawing/2014/main" id="{3A606DB9-59C4-412B-ABF2-DAE8EE6FEE8B}"/>
              </a:ext>
            </a:extLst>
          </p:cNvPr>
          <p:cNvSpPr>
            <a:spLocks noGrp="1"/>
          </p:cNvSpPr>
          <p:nvPr>
            <p:ph idx="1"/>
          </p:nvPr>
        </p:nvSpPr>
        <p:spPr>
          <a:xfrm>
            <a:off x="1858964" y="1425576"/>
            <a:ext cx="8364537" cy="3985323"/>
          </a:xfrm>
        </p:spPr>
        <p:txBody>
          <a:bodyPr/>
          <a:lstStyle/>
          <a:p>
            <a:pPr>
              <a:buFont typeface="Arial" charset="0"/>
              <a:buNone/>
              <a:defRPr/>
            </a:pPr>
            <a:endParaRPr lang="en-US" dirty="0">
              <a:latin typeface="Arial" panose="020B0604020202020204" pitchFamily="34" charset="0"/>
              <a:cs typeface="Arial" panose="020B0604020202020204" pitchFamily="34" charset="0"/>
            </a:endParaRPr>
          </a:p>
          <a:p>
            <a:pPr>
              <a:buFont typeface="Arial" charset="0"/>
              <a:buNone/>
              <a:defRPr/>
            </a:pPr>
            <a:r>
              <a:rPr lang="en-US" b="1" dirty="0">
                <a:latin typeface="Arial" panose="020B0604020202020204" pitchFamily="34" charset="0"/>
                <a:cs typeface="Arial" panose="020B0604020202020204" pitchFamily="34" charset="0"/>
              </a:rPr>
              <a:t>Category 4: </a:t>
            </a:r>
          </a:p>
          <a:p>
            <a:pPr marL="285750" indent="-285750">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US" dirty="0">
                <a:latin typeface="Arial" panose="020B0604020202020204" pitchFamily="34" charset="0"/>
                <a:cs typeface="Arial" panose="020B0604020202020204" pitchFamily="34" charset="0"/>
              </a:rPr>
              <a:t>Fleeing, or is attempting to flee domestic violence </a:t>
            </a:r>
            <a:r>
              <a:rPr lang="en-US" b="1" dirty="0">
                <a:latin typeface="Arial" panose="020B0604020202020204" pitchFamily="34" charset="0"/>
                <a:cs typeface="Arial" panose="020B0604020202020204" pitchFamily="34" charset="0"/>
              </a:rPr>
              <a:t>AND </a:t>
            </a:r>
            <a:endParaRPr lang="en-US" dirty="0">
              <a:latin typeface="Arial" panose="020B0604020202020204" pitchFamily="34" charset="0"/>
              <a:cs typeface="Arial" panose="020B0604020202020204" pitchFamily="34" charset="0"/>
            </a:endParaRPr>
          </a:p>
          <a:p>
            <a:pPr>
              <a:buFont typeface="Arial" charset="0"/>
              <a:buNone/>
              <a:defRPr/>
            </a:pPr>
            <a:r>
              <a:rPr lang="en-US" dirty="0">
                <a:latin typeface="Arial" panose="020B0604020202020204" pitchFamily="34" charset="0"/>
                <a:cs typeface="Arial" panose="020B0604020202020204" pitchFamily="34" charset="0"/>
              </a:rPr>
              <a:t>•    No subsequent residence has been identified </a:t>
            </a:r>
            <a:r>
              <a:rPr lang="en-US" b="1" dirty="0">
                <a:latin typeface="Arial" panose="020B0604020202020204" pitchFamily="34" charset="0"/>
                <a:cs typeface="Arial" panose="020B0604020202020204" pitchFamily="34" charset="0"/>
              </a:rPr>
              <a:t>AND </a:t>
            </a:r>
            <a:endParaRPr lang="en-US" dirty="0">
              <a:latin typeface="Arial" panose="020B0604020202020204" pitchFamily="34" charset="0"/>
              <a:cs typeface="Arial" panose="020B0604020202020204" pitchFamily="34" charset="0"/>
            </a:endParaRPr>
          </a:p>
          <a:p>
            <a:pPr>
              <a:buFont typeface="Arial" charset="0"/>
              <a:buNone/>
              <a:defRPr/>
            </a:pPr>
            <a:r>
              <a:rPr lang="en-US" dirty="0">
                <a:latin typeface="Arial" panose="020B0604020202020204" pitchFamily="34" charset="0"/>
                <a:cs typeface="Arial" panose="020B0604020202020204" pitchFamily="34" charset="0"/>
              </a:rPr>
              <a:t>•    No resources or support networks to obtain permanent housing </a:t>
            </a:r>
          </a:p>
          <a:p>
            <a:pPr>
              <a:buFont typeface="Arial" charset="0"/>
              <a:buNone/>
              <a:defRPr/>
            </a:pPr>
            <a:r>
              <a:rPr lang="en-US" dirty="0">
                <a:latin typeface="Arial" panose="020B0604020202020204" pitchFamily="34" charset="0"/>
                <a:cs typeface="Arial" panose="020B0604020202020204" pitchFamily="34" charset="0"/>
              </a:rPr>
              <a:t>	</a:t>
            </a:r>
          </a:p>
          <a:p>
            <a:pPr>
              <a:buFont typeface="Arial" charset="0"/>
              <a:buNone/>
              <a:defRPr/>
            </a:pPr>
            <a:r>
              <a:rPr lang="en-US" i="1" dirty="0">
                <a:latin typeface="Arial" panose="020B0604020202020204" pitchFamily="34" charset="0"/>
                <a:cs typeface="Arial" panose="020B0604020202020204" pitchFamily="34" charset="0"/>
              </a:rPr>
              <a:t>Category 4: </a:t>
            </a:r>
            <a:r>
              <a:rPr lang="en-US" dirty="0">
                <a:latin typeface="Arial" panose="020B0604020202020204" pitchFamily="34" charset="0"/>
                <a:cs typeface="Arial" panose="020B0604020202020204" pitchFamily="34" charset="0"/>
              </a:rPr>
              <a:t>This is not a new homeless eligibility category, but it has been expanded to include people who are fleeing or attempting to flee domestic violence, as well as sexual assault, stalking or other dangerous or life-threatening situations related to violence.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92DC431-0BA1-4095-9ABC-D22D6A44904F}"/>
              </a:ext>
            </a:extLst>
          </p:cNvPr>
          <p:cNvSpPr>
            <a:spLocks noGrp="1"/>
          </p:cNvSpPr>
          <p:nvPr>
            <p:ph type="title"/>
          </p:nvPr>
        </p:nvSpPr>
        <p:spPr/>
        <p:txBody>
          <a:bodyPr/>
          <a:lstStyle/>
          <a:p>
            <a:pPr algn="ctr"/>
            <a:r>
              <a:rPr lang="en-US" altLang="en-US" sz="2400" cap="none" dirty="0">
                <a:latin typeface="Arial Bold" panose="020B0704020202020204" pitchFamily="34" charset="0"/>
                <a:ea typeface="ＭＳ Ｐゴシック" panose="020B0600070205080204" pitchFamily="34" charset="-128"/>
                <a:cs typeface="Arial Bold" panose="020B0704020202020204" pitchFamily="34" charset="0"/>
              </a:rPr>
              <a:t>Services:  Housing Habitability</a:t>
            </a:r>
          </a:p>
        </p:txBody>
      </p:sp>
      <p:sp>
        <p:nvSpPr>
          <p:cNvPr id="51203" name="Content Placeholder 2">
            <a:extLst>
              <a:ext uri="{FF2B5EF4-FFF2-40B4-BE49-F238E27FC236}">
                <a16:creationId xmlns:a16="http://schemas.microsoft.com/office/drawing/2014/main" id="{73FE4AC7-8E50-4425-BACA-216AF4C09847}"/>
              </a:ext>
            </a:extLst>
          </p:cNvPr>
          <p:cNvSpPr>
            <a:spLocks noGrp="1"/>
          </p:cNvSpPr>
          <p:nvPr>
            <p:ph idx="1"/>
          </p:nvPr>
        </p:nvSpPr>
        <p:spPr>
          <a:xfrm>
            <a:off x="1858964" y="1425576"/>
            <a:ext cx="8364537" cy="4525963"/>
          </a:xfrm>
        </p:spPr>
        <p:txBody>
          <a:bodyPr/>
          <a:lstStyle/>
          <a:p>
            <a:pPr>
              <a:defRPr/>
            </a:pPr>
            <a:r>
              <a:rPr lang="en-US" sz="2000" b="1" dirty="0">
                <a:latin typeface="Arial" panose="020B0604020202020204" pitchFamily="34" charset="0"/>
                <a:ea typeface="ＭＳ Ｐゴシック" pitchFamily="34" charset="-128"/>
                <a:cs typeface="Arial" panose="020B0604020202020204" pitchFamily="34" charset="0"/>
              </a:rPr>
              <a:t>Minimum standards for permanent housing: Utilize Habitability form</a:t>
            </a:r>
            <a:endParaRPr lang="en-US" sz="2000" i="1" dirty="0">
              <a:latin typeface="Arial" panose="020B0604020202020204" pitchFamily="34" charset="0"/>
              <a:ea typeface="ＭＳ Ｐゴシック" pitchFamily="34" charset="-128"/>
              <a:cs typeface="Arial" panose="020B0604020202020204" pitchFamily="34" charset="0"/>
            </a:endParaRPr>
          </a:p>
          <a:p>
            <a:pPr marL="342900" indent="-342900">
              <a:buFont typeface="Arial" panose="020B0604020202020204" pitchFamily="34" charset="0"/>
              <a:buChar char="•"/>
              <a:defRPr/>
            </a:pPr>
            <a:r>
              <a:rPr lang="en-US" dirty="0">
                <a:latin typeface="Arial" panose="020B0604020202020204" pitchFamily="34" charset="0"/>
                <a:ea typeface="ＭＳ Ｐゴシック" pitchFamily="34" charset="-128"/>
                <a:cs typeface="Arial" panose="020B0604020202020204" pitchFamily="34" charset="0"/>
              </a:rPr>
              <a:t>The recipient or sub-recipient cannot use ESG funds to help a program participant remain or move into housing that does not meet the minimum habitability standards:</a:t>
            </a:r>
          </a:p>
          <a:p>
            <a:pPr>
              <a:defRPr/>
            </a:pPr>
            <a:r>
              <a:rPr lang="en-US" b="1" dirty="0">
                <a:latin typeface="Arial" panose="020B0604020202020204" pitchFamily="34" charset="0"/>
                <a:ea typeface="ＭＳ Ｐゴシック" pitchFamily="34" charset="-128"/>
                <a:cs typeface="Arial" panose="020B0604020202020204" pitchFamily="34" charset="0"/>
              </a:rPr>
              <a:t>	(1) Structure and materials</a:t>
            </a:r>
          </a:p>
          <a:p>
            <a:pPr>
              <a:defRPr/>
            </a:pPr>
            <a:r>
              <a:rPr lang="en-US" b="1" dirty="0">
                <a:latin typeface="Arial" panose="020B0604020202020204" pitchFamily="34" charset="0"/>
                <a:ea typeface="ＭＳ Ｐゴシック" pitchFamily="34" charset="-128"/>
                <a:cs typeface="Arial" panose="020B0604020202020204" pitchFamily="34" charset="0"/>
              </a:rPr>
              <a:t>	(2) Space and security</a:t>
            </a:r>
          </a:p>
          <a:p>
            <a:pPr>
              <a:defRPr/>
            </a:pPr>
            <a:r>
              <a:rPr lang="en-US" b="1" dirty="0">
                <a:latin typeface="Arial" panose="020B0604020202020204" pitchFamily="34" charset="0"/>
                <a:ea typeface="ＭＳ Ｐゴシック" pitchFamily="34" charset="-128"/>
                <a:cs typeface="Arial" panose="020B0604020202020204" pitchFamily="34" charset="0"/>
              </a:rPr>
              <a:t>	(3) Interior air quality</a:t>
            </a:r>
          </a:p>
          <a:p>
            <a:pPr>
              <a:defRPr/>
            </a:pPr>
            <a:r>
              <a:rPr lang="en-US" b="1" dirty="0">
                <a:latin typeface="Arial" panose="020B0604020202020204" pitchFamily="34" charset="0"/>
                <a:ea typeface="ＭＳ Ｐゴシック" pitchFamily="34" charset="-128"/>
                <a:cs typeface="Arial" panose="020B0604020202020204" pitchFamily="34" charset="0"/>
              </a:rPr>
              <a:t>	(4) Water supply</a:t>
            </a:r>
          </a:p>
          <a:p>
            <a:pPr>
              <a:defRPr/>
            </a:pPr>
            <a:r>
              <a:rPr lang="en-US" b="1" dirty="0">
                <a:latin typeface="Arial" panose="020B0604020202020204" pitchFamily="34" charset="0"/>
                <a:ea typeface="ＭＳ Ｐゴシック" pitchFamily="34" charset="-128"/>
                <a:cs typeface="Arial" panose="020B0604020202020204" pitchFamily="34" charset="0"/>
              </a:rPr>
              <a:t>	(5) Sanitary facilities</a:t>
            </a:r>
          </a:p>
          <a:p>
            <a:pPr>
              <a:defRPr/>
            </a:pPr>
            <a:r>
              <a:rPr lang="en-US" b="1" dirty="0">
                <a:latin typeface="Arial" panose="020B0604020202020204" pitchFamily="34" charset="0"/>
                <a:ea typeface="ＭＳ Ｐゴシック" pitchFamily="34" charset="-128"/>
                <a:cs typeface="Arial" panose="020B0604020202020204" pitchFamily="34" charset="0"/>
              </a:rPr>
              <a:t>	(6) Thermal environment</a:t>
            </a:r>
          </a:p>
          <a:p>
            <a:pPr>
              <a:defRPr/>
            </a:pPr>
            <a:r>
              <a:rPr lang="en-US" b="1" dirty="0">
                <a:latin typeface="Arial" panose="020B0604020202020204" pitchFamily="34" charset="0"/>
                <a:ea typeface="ＭＳ Ｐゴシック" pitchFamily="34" charset="-128"/>
                <a:cs typeface="Arial" panose="020B0604020202020204" pitchFamily="34" charset="0"/>
              </a:rPr>
              <a:t>	(7) Illumination and electricity</a:t>
            </a:r>
          </a:p>
          <a:p>
            <a:pPr>
              <a:defRPr/>
            </a:pPr>
            <a:r>
              <a:rPr lang="en-US" b="1" dirty="0">
                <a:latin typeface="Arial" panose="020B0604020202020204" pitchFamily="34" charset="0"/>
                <a:ea typeface="ＭＳ Ｐゴシック" pitchFamily="34" charset="-128"/>
                <a:cs typeface="Arial" panose="020B0604020202020204" pitchFamily="34" charset="0"/>
              </a:rPr>
              <a:t>	(8) Food preparation</a:t>
            </a:r>
          </a:p>
          <a:p>
            <a:pPr>
              <a:defRPr/>
            </a:pPr>
            <a:r>
              <a:rPr lang="en-US" b="1" dirty="0">
                <a:latin typeface="Arial" panose="020B0604020202020204" pitchFamily="34" charset="0"/>
                <a:ea typeface="ＭＳ Ｐゴシック" pitchFamily="34" charset="-128"/>
                <a:cs typeface="Arial" panose="020B0604020202020204" pitchFamily="34" charset="0"/>
              </a:rPr>
              <a:t>	(9) Sanitary conditions</a:t>
            </a:r>
          </a:p>
          <a:p>
            <a:pPr>
              <a:defRPr/>
            </a:pPr>
            <a:r>
              <a:rPr lang="en-US" b="1" dirty="0">
                <a:latin typeface="Arial" panose="020B0604020202020204" pitchFamily="34" charset="0"/>
                <a:ea typeface="ＭＳ Ｐゴシック" pitchFamily="34" charset="-128"/>
                <a:cs typeface="Arial" panose="020B0604020202020204" pitchFamily="34" charset="0"/>
              </a:rPr>
              <a:t>	(10) Fire safety </a:t>
            </a:r>
          </a:p>
          <a:p>
            <a:pPr>
              <a:defRPr/>
            </a:pPr>
            <a:endParaRPr lang="en-US" sz="1600" dirty="0">
              <a:latin typeface="Arial" panose="020B0604020202020204" pitchFamily="34" charset="0"/>
              <a:ea typeface="ＭＳ Ｐゴシック" pitchFamily="34" charset="-128"/>
              <a:cs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A73200BB-A7D5-43EA-9290-3AC61732CB3C}"/>
              </a:ext>
            </a:extLst>
          </p:cNvPr>
          <p:cNvSpPr>
            <a:spLocks noGrp="1"/>
          </p:cNvSpPr>
          <p:nvPr>
            <p:ph type="title"/>
          </p:nvPr>
        </p:nvSpPr>
        <p:spPr/>
        <p:txBody>
          <a:bodyPr/>
          <a:lstStyle/>
          <a:p>
            <a:pPr algn="ctr"/>
            <a:r>
              <a:rPr lang="en-US" altLang="en-US" sz="2400" cap="none" dirty="0">
                <a:latin typeface="Arial Bold" panose="020B0704020202020204" pitchFamily="34" charset="0"/>
                <a:ea typeface="ＭＳ Ｐゴシック" panose="020B0600070205080204" pitchFamily="34" charset="-128"/>
                <a:cs typeface="Arial Bold" panose="020B0704020202020204" pitchFamily="34" charset="0"/>
              </a:rPr>
              <a:t>Housing Habitability &amp; Lead Paint</a:t>
            </a:r>
          </a:p>
        </p:txBody>
      </p:sp>
      <p:sp>
        <p:nvSpPr>
          <p:cNvPr id="52227" name="Content Placeholder 2">
            <a:extLst>
              <a:ext uri="{FF2B5EF4-FFF2-40B4-BE49-F238E27FC236}">
                <a16:creationId xmlns:a16="http://schemas.microsoft.com/office/drawing/2014/main" id="{3D105D57-1CE5-4B90-BCE4-706D05C3CC59}"/>
              </a:ext>
            </a:extLst>
          </p:cNvPr>
          <p:cNvSpPr>
            <a:spLocks noGrp="1"/>
          </p:cNvSpPr>
          <p:nvPr>
            <p:ph idx="1"/>
          </p:nvPr>
        </p:nvSpPr>
        <p:spPr>
          <a:xfrm>
            <a:off x="1858964" y="1417638"/>
            <a:ext cx="8364537" cy="3700052"/>
          </a:xfrm>
        </p:spPr>
        <p:txBody>
          <a:bodyPr/>
          <a:lstStyle/>
          <a:p>
            <a:pPr>
              <a:defRPr/>
            </a:pPr>
            <a:r>
              <a:rPr lang="en-US" sz="2000" dirty="0">
                <a:latin typeface="Arial" panose="020B0604020202020204" pitchFamily="34" charset="0"/>
                <a:ea typeface="ＭＳ Ｐゴシック" pitchFamily="34" charset="-128"/>
                <a:cs typeface="Arial" panose="020B0604020202020204" pitchFamily="34" charset="0"/>
              </a:rPr>
              <a:t>Housing Habitability form is REQUIRED for any ESG fund to help participant to remain or move into housing.  </a:t>
            </a:r>
            <a:r>
              <a:rPr lang="en-US" sz="2000" b="1" dirty="0">
                <a:latin typeface="Arial" panose="020B0604020202020204" pitchFamily="34" charset="0"/>
                <a:ea typeface="ＭＳ Ｐゴシック" pitchFamily="34" charset="-128"/>
                <a:cs typeface="Arial" panose="020B0604020202020204" pitchFamily="34" charset="0"/>
              </a:rPr>
              <a:t>If security deposit, utility deposit, utility payments, last month’s rent, application fees, moving costs, rental assistance are provided - an inspection is required</a:t>
            </a:r>
          </a:p>
          <a:p>
            <a:pPr>
              <a:defRPr/>
            </a:pPr>
            <a:r>
              <a:rPr lang="en-US" sz="2000" b="1" dirty="0">
                <a:latin typeface="Arial" panose="020B0604020202020204" pitchFamily="34" charset="0"/>
                <a:ea typeface="ＭＳ Ｐゴシック" pitchFamily="34" charset="-128"/>
                <a:cs typeface="Arial" panose="020B0604020202020204" pitchFamily="34" charset="0"/>
              </a:rPr>
              <a:t> 		</a:t>
            </a:r>
            <a:endParaRPr lang="en-US" sz="2000" i="1" dirty="0">
              <a:latin typeface="Arial" panose="020B0604020202020204" pitchFamily="34" charset="0"/>
              <a:ea typeface="ＭＳ Ｐゴシック" pitchFamily="34" charset="-128"/>
              <a:cs typeface="Arial" panose="020B0604020202020204" pitchFamily="34" charset="0"/>
            </a:endParaRPr>
          </a:p>
          <a:p>
            <a:pPr>
              <a:defRPr/>
            </a:pPr>
            <a:r>
              <a:rPr lang="en-US" b="1" dirty="0">
                <a:latin typeface="Arial" panose="020B0604020202020204" pitchFamily="34" charset="0"/>
                <a:ea typeface="ＭＳ Ｐゴシック" pitchFamily="34" charset="-128"/>
                <a:cs typeface="Arial" panose="020B0604020202020204" pitchFamily="34" charset="0"/>
              </a:rPr>
              <a:t>Lead-based Paint:</a:t>
            </a:r>
          </a:p>
          <a:p>
            <a:pPr>
              <a:defRPr/>
            </a:pPr>
            <a:endParaRPr lang="en-US" i="1" dirty="0">
              <a:latin typeface="Arial" panose="020B0604020202020204" pitchFamily="34" charset="0"/>
              <a:ea typeface="ＭＳ Ｐゴシック" pitchFamily="34" charset="-128"/>
              <a:cs typeface="Arial" panose="020B0604020202020204" pitchFamily="34" charset="0"/>
            </a:endParaRPr>
          </a:p>
          <a:p>
            <a:pPr marL="285750" indent="-285750">
              <a:buFont typeface="Arial" panose="020B0604020202020204" pitchFamily="34" charset="0"/>
              <a:buChar char="•"/>
              <a:defRPr/>
            </a:pPr>
            <a:r>
              <a:rPr lang="en-US" dirty="0">
                <a:latin typeface="Arial" panose="020B0604020202020204" pitchFamily="34" charset="0"/>
                <a:ea typeface="ＭＳ Ｐゴシック" pitchFamily="34" charset="-128"/>
                <a:cs typeface="Arial" panose="020B0604020202020204" pitchFamily="34" charset="0"/>
              </a:rPr>
              <a:t>Lead-based paint remediation and disclosure. Should be provided to all clients with signed confirmation of receipt in client file.</a:t>
            </a:r>
          </a:p>
          <a:p>
            <a:pPr marL="285750" indent="-285750">
              <a:buFont typeface="Arial" panose="020B0604020202020204" pitchFamily="34" charset="0"/>
              <a:buChar char="•"/>
              <a:defRPr/>
            </a:pPr>
            <a:r>
              <a:rPr lang="en-US" dirty="0">
                <a:latin typeface="Arial" panose="020B0604020202020204" pitchFamily="34" charset="0"/>
                <a:ea typeface="ＭＳ Ｐゴシック" pitchFamily="34" charset="-128"/>
                <a:cs typeface="Arial" panose="020B0604020202020204" pitchFamily="34" charset="0"/>
              </a:rPr>
              <a:t>Form should be signed by landlord if: Children (6 and below) staying in home and the home is older than </a:t>
            </a:r>
            <a:r>
              <a:rPr lang="en-US" b="1" dirty="0">
                <a:latin typeface="Arial" panose="020B0604020202020204" pitchFamily="34" charset="0"/>
                <a:ea typeface="ＭＳ Ｐゴシック" pitchFamily="34" charset="-128"/>
                <a:cs typeface="Arial" panose="020B0604020202020204" pitchFamily="34" charset="0"/>
              </a:rPr>
              <a:t>1978</a:t>
            </a:r>
            <a:r>
              <a:rPr lang="en-US" dirty="0">
                <a:latin typeface="Arial" panose="020B0604020202020204" pitchFamily="34" charset="0"/>
                <a:ea typeface="ＭＳ Ｐゴシック" pitchFamily="34" charset="-128"/>
                <a:cs typeface="Arial" panose="020B0604020202020204" pitchFamily="34" charset="0"/>
              </a:rPr>
              <a:t>.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1292F973-1467-41C5-B408-26C04DBCADB2}"/>
              </a:ext>
            </a:extLst>
          </p:cNvPr>
          <p:cNvSpPr>
            <a:spLocks noGrp="1"/>
          </p:cNvSpPr>
          <p:nvPr>
            <p:ph type="title"/>
          </p:nvPr>
        </p:nvSpPr>
        <p:spPr>
          <a:xfrm>
            <a:off x="1858964" y="0"/>
            <a:ext cx="8364537" cy="755650"/>
          </a:xfrm>
        </p:spPr>
        <p:txBody>
          <a:bodyPr/>
          <a:lstStyle/>
          <a:p>
            <a:r>
              <a:rPr lang="en-US" altLang="en-US" sz="2400" cap="none">
                <a:latin typeface="Arial Bold" panose="020B0704020202020204" pitchFamily="34" charset="0"/>
                <a:ea typeface="ＭＳ Ｐゴシック" panose="020B0600070205080204" pitchFamily="34" charset="-128"/>
                <a:cs typeface="Arial Bold" panose="020B0704020202020204" pitchFamily="34" charset="0"/>
              </a:rPr>
              <a:t>Housing &amp; Relocation Stabilization: Rental Assistance</a:t>
            </a:r>
          </a:p>
        </p:txBody>
      </p:sp>
      <p:sp>
        <p:nvSpPr>
          <p:cNvPr id="46083" name="Content Placeholder 2">
            <a:extLst>
              <a:ext uri="{FF2B5EF4-FFF2-40B4-BE49-F238E27FC236}">
                <a16:creationId xmlns:a16="http://schemas.microsoft.com/office/drawing/2014/main" id="{C62E98B5-3A06-4EF3-8663-C791BA3139B6}"/>
              </a:ext>
            </a:extLst>
          </p:cNvPr>
          <p:cNvSpPr>
            <a:spLocks noGrp="1"/>
          </p:cNvSpPr>
          <p:nvPr>
            <p:ph idx="1"/>
          </p:nvPr>
        </p:nvSpPr>
        <p:spPr>
          <a:xfrm>
            <a:off x="2055814" y="1103314"/>
            <a:ext cx="8364537" cy="4156075"/>
          </a:xfrm>
        </p:spPr>
        <p:txBody>
          <a:bodyPr/>
          <a:lstStyle/>
          <a:p>
            <a:r>
              <a:rPr lang="en-US" altLang="en-US" b="1" dirty="0">
                <a:latin typeface="Arial" panose="020B0604020202020204" pitchFamily="34" charset="0"/>
                <a:ea typeface="ＭＳ Ｐゴシック" panose="020B0600070205080204" pitchFamily="34" charset="-128"/>
                <a:cs typeface="Arial" panose="020B0604020202020204" pitchFamily="34" charset="0"/>
              </a:rPr>
              <a:t>Short-term and medium-term rental assistance:</a:t>
            </a:r>
          </a:p>
          <a:p>
            <a:r>
              <a:rPr lang="en-US" altLang="en-US" dirty="0">
                <a:latin typeface="Arial" panose="020B0604020202020204" pitchFamily="34" charset="0"/>
                <a:ea typeface="ＭＳ Ｐゴシック" panose="020B0600070205080204" pitchFamily="34" charset="-128"/>
                <a:cs typeface="Arial" panose="020B0604020202020204" pitchFamily="34" charset="0"/>
              </a:rPr>
              <a:t>(a) the recipient or sub-recipient may provide a program participant with up to 24 months of rental assistance during any 3-year period. </a:t>
            </a:r>
          </a:p>
          <a:p>
            <a:r>
              <a:rPr lang="en-US" altLang="en-US" dirty="0">
                <a:latin typeface="Arial" panose="020B0604020202020204" pitchFamily="34" charset="0"/>
                <a:ea typeface="ＭＳ Ｐゴシック" panose="020B0600070205080204" pitchFamily="34" charset="-128"/>
                <a:cs typeface="Arial" panose="020B0604020202020204" pitchFamily="34" charset="0"/>
              </a:rPr>
              <a:t> </a:t>
            </a:r>
          </a:p>
          <a:p>
            <a:r>
              <a:rPr lang="en-US" altLang="en-US" b="1" dirty="0">
                <a:latin typeface="Arial" panose="020B0604020202020204" pitchFamily="34" charset="0"/>
                <a:ea typeface="ＭＳ Ｐゴシック" panose="020B0600070205080204" pitchFamily="34" charset="-128"/>
                <a:cs typeface="Arial" panose="020B0604020202020204" pitchFamily="34" charset="0"/>
              </a:rPr>
              <a:t>IHCDA limits a maximum of 24 months of continuous rental subsidy </a:t>
            </a:r>
          </a:p>
          <a:p>
            <a:endParaRPr lang="en-US" altLang="en-US" b="1"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b="1" dirty="0">
                <a:latin typeface="Arial" panose="020B0604020202020204" pitchFamily="34" charset="0"/>
                <a:ea typeface="ＭＳ Ｐゴシック" panose="020B0600070205080204" pitchFamily="34" charset="-128"/>
                <a:cs typeface="Arial" panose="020B0604020202020204" pitchFamily="34" charset="0"/>
              </a:rPr>
              <a:t>If client loses income suddenly, reevaluate income again for their 30% adjusted gross income share.  </a:t>
            </a: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marL="461963" lvl="1" indent="0">
              <a:buNone/>
            </a:pPr>
            <a:r>
              <a:rPr lang="en-US" altLang="en-US" sz="1800" dirty="0">
                <a:latin typeface="Arial" panose="020B0604020202020204" pitchFamily="34" charset="0"/>
                <a:ea typeface="ＭＳ Ｐゴシック" panose="020B0600070205080204" pitchFamily="34" charset="-128"/>
                <a:cs typeface="Arial" panose="020B0604020202020204" pitchFamily="34" charset="0"/>
              </a:rPr>
              <a:t>(1</a:t>
            </a:r>
            <a:r>
              <a:rPr lang="en-US" altLang="en-US" sz="1800" b="1" dirty="0">
                <a:latin typeface="Arial" panose="020B0604020202020204" pitchFamily="34" charset="0"/>
                <a:ea typeface="ＭＳ Ｐゴシック" panose="020B0600070205080204" pitchFamily="34" charset="-128"/>
                <a:cs typeface="Arial" panose="020B0604020202020204" pitchFamily="34" charset="0"/>
              </a:rPr>
              <a:t>) Short-term rental assistance </a:t>
            </a:r>
            <a:r>
              <a:rPr lang="en-US" altLang="en-US" sz="1800" dirty="0">
                <a:latin typeface="Arial" panose="020B0604020202020204" pitchFamily="34" charset="0"/>
                <a:ea typeface="ＭＳ Ｐゴシック" panose="020B0600070205080204" pitchFamily="34" charset="-128"/>
                <a:cs typeface="Arial" panose="020B0604020202020204" pitchFamily="34" charset="0"/>
              </a:rPr>
              <a:t>is assistance for </a:t>
            </a:r>
            <a:r>
              <a:rPr lang="en-US" altLang="en-US" sz="1800" b="1" dirty="0">
                <a:latin typeface="Arial" panose="020B0604020202020204" pitchFamily="34" charset="0"/>
                <a:ea typeface="ＭＳ Ｐゴシック" panose="020B0600070205080204" pitchFamily="34" charset="-128"/>
                <a:cs typeface="Arial" panose="020B0604020202020204" pitchFamily="34" charset="0"/>
              </a:rPr>
              <a:t>up to 3 months of rent</a:t>
            </a:r>
            <a:r>
              <a:rPr lang="en-US" altLang="en-US" sz="1800" dirty="0">
                <a:latin typeface="Arial" panose="020B0604020202020204" pitchFamily="34" charset="0"/>
                <a:ea typeface="ＭＳ Ｐゴシック" panose="020B0600070205080204" pitchFamily="34" charset="-128"/>
                <a:cs typeface="Arial" panose="020B0604020202020204" pitchFamily="34" charset="0"/>
              </a:rPr>
              <a:t>.</a:t>
            </a:r>
          </a:p>
          <a:p>
            <a:pPr marL="461963" lvl="1" indent="0">
              <a:buNone/>
            </a:pPr>
            <a:r>
              <a:rPr lang="en-US" altLang="en-US" sz="1800" dirty="0">
                <a:latin typeface="Arial" panose="020B0604020202020204" pitchFamily="34" charset="0"/>
                <a:ea typeface="ＭＳ Ｐゴシック" panose="020B0600070205080204" pitchFamily="34" charset="-128"/>
                <a:cs typeface="Arial" panose="020B0604020202020204" pitchFamily="34" charset="0"/>
              </a:rPr>
              <a:t>(2) </a:t>
            </a:r>
            <a:r>
              <a:rPr lang="en-US" altLang="en-US" sz="1800" b="1" dirty="0">
                <a:latin typeface="Arial" panose="020B0604020202020204" pitchFamily="34" charset="0"/>
                <a:ea typeface="ＭＳ Ｐゴシック" panose="020B0600070205080204" pitchFamily="34" charset="-128"/>
                <a:cs typeface="Arial" panose="020B0604020202020204" pitchFamily="34" charset="0"/>
              </a:rPr>
              <a:t>Medium-term rental assistance </a:t>
            </a:r>
            <a:r>
              <a:rPr lang="en-US" altLang="en-US" sz="1800" dirty="0">
                <a:latin typeface="Arial" panose="020B0604020202020204" pitchFamily="34" charset="0"/>
                <a:ea typeface="ＭＳ Ｐゴシック" panose="020B0600070205080204" pitchFamily="34" charset="-128"/>
                <a:cs typeface="Arial" panose="020B0604020202020204" pitchFamily="34" charset="0"/>
              </a:rPr>
              <a:t>is assistance for more than </a:t>
            </a:r>
            <a:r>
              <a:rPr lang="en-US" altLang="en-US" sz="1800" b="1" dirty="0">
                <a:latin typeface="Arial" panose="020B0604020202020204" pitchFamily="34" charset="0"/>
                <a:ea typeface="ＭＳ Ｐゴシック" panose="020B0600070205080204" pitchFamily="34" charset="-128"/>
                <a:cs typeface="Arial" panose="020B0604020202020204" pitchFamily="34" charset="0"/>
              </a:rPr>
              <a:t>3 months but</a:t>
            </a:r>
          </a:p>
          <a:p>
            <a:pPr marL="461963" lvl="1" indent="0">
              <a:buNone/>
            </a:pPr>
            <a:r>
              <a:rPr lang="en-US" altLang="en-US" sz="1800" b="1" dirty="0">
                <a:latin typeface="Arial" panose="020B0604020202020204" pitchFamily="34" charset="0"/>
                <a:ea typeface="ＭＳ Ｐゴシック" panose="020B0600070205080204" pitchFamily="34" charset="-128"/>
                <a:cs typeface="Arial" panose="020B0604020202020204" pitchFamily="34" charset="0"/>
              </a:rPr>
              <a:t>not more than 12 months</a:t>
            </a:r>
          </a:p>
          <a:p>
            <a:pPr marL="461963" lvl="1" indent="0">
              <a:buNone/>
            </a:pPr>
            <a:r>
              <a:rPr lang="en-US" altLang="en-US" sz="1800" b="1" dirty="0">
                <a:latin typeface="Arial" panose="020B0604020202020204" pitchFamily="34" charset="0"/>
                <a:ea typeface="ＭＳ Ｐゴシック" panose="020B0600070205080204" pitchFamily="34" charset="-128"/>
                <a:cs typeface="Arial" panose="020B0604020202020204" pitchFamily="34" charset="0"/>
              </a:rPr>
              <a:t> </a:t>
            </a:r>
            <a:r>
              <a:rPr lang="en-US" altLang="en-US" sz="1800" dirty="0">
                <a:latin typeface="Arial" panose="020B0604020202020204" pitchFamily="34" charset="0"/>
                <a:ea typeface="ＭＳ Ｐゴシック" panose="020B0600070205080204" pitchFamily="34" charset="-128"/>
                <a:cs typeface="Arial" panose="020B0604020202020204" pitchFamily="34" charset="0"/>
              </a:rPr>
              <a:t>(3) Payment of rental arrears consists of a one-time payment for up to 6 months of rent in arrears, including any late fees on those arrears.</a:t>
            </a:r>
          </a:p>
          <a:p>
            <a:pPr marL="461963" lvl="1" indent="0">
              <a:buNone/>
            </a:pPr>
            <a:r>
              <a:rPr lang="en-US" altLang="en-US" sz="1800" dirty="0">
                <a:latin typeface="Arial" panose="020B0604020202020204" pitchFamily="34" charset="0"/>
                <a:ea typeface="ＭＳ Ｐゴシック" panose="020B0600070205080204" pitchFamily="34" charset="-128"/>
                <a:cs typeface="Arial" panose="020B0604020202020204" pitchFamily="34" charset="0"/>
              </a:rPr>
              <a:t>(4) Rental assistance will be tenant based   </a:t>
            </a:r>
          </a:p>
          <a:p>
            <a:r>
              <a:rPr lang="en-US" altLang="en-US" dirty="0">
                <a:latin typeface="Arial" panose="020B0604020202020204" pitchFamily="34" charset="0"/>
                <a:ea typeface="ＭＳ Ｐゴシック" panose="020B0600070205080204" pitchFamily="34" charset="-128"/>
                <a:cs typeface="Arial" panose="020B0604020202020204" pitchFamily="34" charset="0"/>
              </a:rPr>
              <a:t>	</a:t>
            </a:r>
            <a:endParaRPr lang="en-US" altLang="en-US" b="1"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762BFADB-550C-4C3F-AB73-344BEF5A959D}"/>
              </a:ext>
            </a:extLst>
          </p:cNvPr>
          <p:cNvSpPr>
            <a:spLocks noGrp="1"/>
          </p:cNvSpPr>
          <p:nvPr>
            <p:ph type="title"/>
          </p:nvPr>
        </p:nvSpPr>
        <p:spPr/>
        <p:txBody>
          <a:bodyPr/>
          <a:lstStyle/>
          <a:p>
            <a:pPr algn="ctr"/>
            <a:r>
              <a:rPr lang="en-US" altLang="en-US" sz="2400" cap="none" dirty="0">
                <a:latin typeface="Arial Bold" panose="020B0704020202020204" pitchFamily="34" charset="0"/>
                <a:ea typeface="ＭＳ Ｐゴシック" panose="020B0600070205080204" pitchFamily="34" charset="-128"/>
                <a:cs typeface="Arial Bold" panose="020B0704020202020204" pitchFamily="34" charset="0"/>
              </a:rPr>
              <a:t>Housing &amp; Relocation Stabilization: Rent Assistance</a:t>
            </a:r>
          </a:p>
        </p:txBody>
      </p:sp>
      <p:sp>
        <p:nvSpPr>
          <p:cNvPr id="57347" name="Content Placeholder 2">
            <a:extLst>
              <a:ext uri="{FF2B5EF4-FFF2-40B4-BE49-F238E27FC236}">
                <a16:creationId xmlns:a16="http://schemas.microsoft.com/office/drawing/2014/main" id="{9D485361-5ABE-47F6-94E4-8CA0817BC1DB}"/>
              </a:ext>
            </a:extLst>
          </p:cNvPr>
          <p:cNvSpPr>
            <a:spLocks noGrp="1"/>
          </p:cNvSpPr>
          <p:nvPr>
            <p:ph idx="1"/>
          </p:nvPr>
        </p:nvSpPr>
        <p:spPr>
          <a:xfrm>
            <a:off x="1858964" y="1425577"/>
            <a:ext cx="8364537" cy="3603624"/>
          </a:xfrm>
        </p:spPr>
        <p:txBody>
          <a:bodyPr/>
          <a:lstStyle/>
          <a:p>
            <a:pPr>
              <a:defRPr/>
            </a:pPr>
            <a:r>
              <a:rPr lang="en-US" sz="2000" b="1" dirty="0">
                <a:latin typeface="Arial" panose="020B0604020202020204" pitchFamily="34" charset="0"/>
                <a:ea typeface="ＭＳ Ｐゴシック" pitchFamily="34" charset="-128"/>
                <a:cs typeface="Arial" panose="020B0604020202020204" pitchFamily="34" charset="0"/>
              </a:rPr>
              <a:t>Use with other subsidies: </a:t>
            </a:r>
          </a:p>
          <a:p>
            <a:pPr>
              <a:defRPr/>
            </a:pPr>
            <a:endParaRPr lang="en-US" i="1" dirty="0">
              <a:latin typeface="Arial" panose="020B0604020202020204" pitchFamily="34" charset="0"/>
              <a:ea typeface="ＭＳ Ｐゴシック" pitchFamily="34" charset="-128"/>
              <a:cs typeface="Arial" panose="020B0604020202020204" pitchFamily="34" charset="0"/>
            </a:endParaRPr>
          </a:p>
          <a:p>
            <a:pPr marL="285750" indent="-285750">
              <a:buFont typeface="Arial" panose="020B0604020202020204" pitchFamily="34" charset="0"/>
              <a:buChar char="•"/>
              <a:defRPr/>
            </a:pPr>
            <a:r>
              <a:rPr lang="en-US" b="1" i="1" dirty="0">
                <a:latin typeface="Arial" panose="020B0604020202020204" pitchFamily="34" charset="0"/>
                <a:ea typeface="ＭＳ Ｐゴシック" pitchFamily="34" charset="-128"/>
                <a:cs typeface="Arial" panose="020B0604020202020204" pitchFamily="34" charset="0"/>
              </a:rPr>
              <a:t>Except </a:t>
            </a:r>
            <a:r>
              <a:rPr lang="en-US" b="1" dirty="0">
                <a:latin typeface="Arial" panose="020B0604020202020204" pitchFamily="34" charset="0"/>
                <a:ea typeface="ＭＳ Ｐゴシック" pitchFamily="34" charset="-128"/>
                <a:cs typeface="Arial" panose="020B0604020202020204" pitchFamily="34" charset="0"/>
              </a:rPr>
              <a:t>for a one-time </a:t>
            </a:r>
            <a:r>
              <a:rPr lang="en-US" dirty="0">
                <a:latin typeface="Arial" panose="020B0604020202020204" pitchFamily="34" charset="0"/>
                <a:ea typeface="ＭＳ Ｐゴシック" pitchFamily="34" charset="-128"/>
                <a:cs typeface="Arial" panose="020B0604020202020204" pitchFamily="34" charset="0"/>
              </a:rPr>
              <a:t>payment of rental arrears on the tenant’s portion of the rental payment, </a:t>
            </a:r>
            <a:r>
              <a:rPr lang="en-US" b="1" dirty="0">
                <a:latin typeface="Arial" panose="020B0604020202020204" pitchFamily="34" charset="0"/>
                <a:ea typeface="ＭＳ Ｐゴシック" pitchFamily="34" charset="-128"/>
                <a:cs typeface="Arial" panose="020B0604020202020204" pitchFamily="34" charset="0"/>
              </a:rPr>
              <a:t>rental assistance cannot be provided </a:t>
            </a:r>
            <a:r>
              <a:rPr lang="en-US" dirty="0">
                <a:latin typeface="Arial" panose="020B0604020202020204" pitchFamily="34" charset="0"/>
                <a:ea typeface="ＭＳ Ｐゴシック" pitchFamily="34" charset="-128"/>
                <a:cs typeface="Arial" panose="020B0604020202020204" pitchFamily="34" charset="0"/>
              </a:rPr>
              <a:t>to a program participant who is receiving tenant-based rental assistance, or living in a housing unit receiving project-based rental assistance or operating assistance, </a:t>
            </a:r>
            <a:r>
              <a:rPr lang="en-US" b="1" dirty="0">
                <a:latin typeface="Arial" panose="020B0604020202020204" pitchFamily="34" charset="0"/>
                <a:ea typeface="ＭＳ Ｐゴシック" pitchFamily="34" charset="-128"/>
                <a:cs typeface="Arial" panose="020B0604020202020204" pitchFamily="34" charset="0"/>
              </a:rPr>
              <a:t>through other public sources</a:t>
            </a:r>
            <a:r>
              <a:rPr lang="en-US" dirty="0">
                <a:latin typeface="Arial" panose="020B0604020202020204" pitchFamily="34" charset="0"/>
                <a:ea typeface="ＭＳ Ｐゴシック" pitchFamily="34" charset="-128"/>
                <a:cs typeface="Arial" panose="020B0604020202020204" pitchFamily="34" charset="0"/>
              </a:rPr>
              <a:t> such as Section 8.</a:t>
            </a:r>
          </a:p>
          <a:p>
            <a:pPr>
              <a:defRPr/>
            </a:pPr>
            <a:endParaRPr lang="en-US" dirty="0">
              <a:latin typeface="Arial" panose="020B0604020202020204" pitchFamily="34" charset="0"/>
              <a:ea typeface="ＭＳ Ｐゴシック" pitchFamily="34" charset="-128"/>
              <a:cs typeface="Arial" panose="020B0604020202020204" pitchFamily="34" charset="0"/>
            </a:endParaRPr>
          </a:p>
          <a:p>
            <a:pPr marL="285750" indent="-285750">
              <a:buFont typeface="Arial" panose="020B0604020202020204" pitchFamily="34" charset="0"/>
              <a:buChar char="•"/>
              <a:defRPr/>
            </a:pPr>
            <a:r>
              <a:rPr lang="en-US" dirty="0">
                <a:latin typeface="Arial" panose="020B0604020202020204" pitchFamily="34" charset="0"/>
                <a:ea typeface="ＭＳ Ｐゴシック" pitchFamily="34" charset="-128"/>
                <a:cs typeface="Arial" panose="020B0604020202020204" pitchFamily="34" charset="0"/>
              </a:rPr>
              <a:t>Cannot pay rent payment if tenant is receiving HUD-VASH rental assistance. However, if HUD-VASH doesn’t cover security or utility deposit, then ESG RRH can pay security up to the amount of 2 months rent and utility deposit.</a:t>
            </a:r>
          </a:p>
          <a:p>
            <a:pPr>
              <a:defRPr/>
            </a:pPr>
            <a:endParaRPr lang="en-US" dirty="0">
              <a:latin typeface="Arial" panose="020B0604020202020204" pitchFamily="34" charset="0"/>
              <a:ea typeface="ＭＳ Ｐゴシック" pitchFamily="34" charset="-128"/>
              <a:cs typeface="Arial" panose="020B0604020202020204"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17081B15-527D-484D-AD23-A5E8EAFF4843}"/>
              </a:ext>
            </a:extLst>
          </p:cNvPr>
          <p:cNvSpPr>
            <a:spLocks noGrp="1"/>
          </p:cNvSpPr>
          <p:nvPr>
            <p:ph type="title"/>
          </p:nvPr>
        </p:nvSpPr>
        <p:spPr/>
        <p:txBody>
          <a:bodyPr/>
          <a:lstStyle/>
          <a:p>
            <a:pPr algn="ctr"/>
            <a:r>
              <a:rPr lang="en-US" altLang="en-US" sz="2400" cap="none" dirty="0">
                <a:latin typeface="Arial Bold" panose="020B0704020202020204" pitchFamily="34" charset="0"/>
                <a:ea typeface="ＭＳ Ｐゴシック" panose="020B0600070205080204" pitchFamily="34" charset="-128"/>
                <a:cs typeface="Arial Bold" panose="020B0704020202020204" pitchFamily="34" charset="0"/>
              </a:rPr>
              <a:t>Housing &amp; Relocation Stabilization: Rental Assistance</a:t>
            </a:r>
          </a:p>
        </p:txBody>
      </p:sp>
      <p:sp>
        <p:nvSpPr>
          <p:cNvPr id="48131" name="Content Placeholder 2">
            <a:extLst>
              <a:ext uri="{FF2B5EF4-FFF2-40B4-BE49-F238E27FC236}">
                <a16:creationId xmlns:a16="http://schemas.microsoft.com/office/drawing/2014/main" id="{02887DB9-9653-4F68-B6E6-6BE9988A765C}"/>
              </a:ext>
            </a:extLst>
          </p:cNvPr>
          <p:cNvSpPr>
            <a:spLocks noGrp="1"/>
          </p:cNvSpPr>
          <p:nvPr>
            <p:ph idx="1"/>
          </p:nvPr>
        </p:nvSpPr>
        <p:spPr>
          <a:xfrm>
            <a:off x="1858964" y="1425576"/>
            <a:ext cx="8364537" cy="3647869"/>
          </a:xfrm>
        </p:spPr>
        <p:txBody>
          <a:bodyPr/>
          <a:lstStyle/>
          <a:p>
            <a:endParaRPr lang="fr-FR" altLang="en-US" sz="2000" b="1" dirty="0">
              <a:latin typeface="Arial" panose="020B0604020202020204" pitchFamily="34" charset="0"/>
              <a:ea typeface="ＭＳ Ｐゴシック" panose="020B0600070205080204" pitchFamily="34" charset="-128"/>
              <a:cs typeface="Arial" panose="020B0604020202020204" pitchFamily="34" charset="0"/>
            </a:endParaRPr>
          </a:p>
          <a:p>
            <a:r>
              <a:rPr lang="fr-FR" altLang="en-US" sz="2000" b="1" dirty="0">
                <a:latin typeface="Arial" panose="020B0604020202020204" pitchFamily="34" charset="0"/>
                <a:ea typeface="ＭＳ Ｐゴシック" panose="020B0600070205080204" pitchFamily="34" charset="-128"/>
                <a:cs typeface="Arial" panose="020B0604020202020204" pitchFamily="34" charset="0"/>
              </a:rPr>
              <a:t>Rent restrictions: </a:t>
            </a:r>
          </a:p>
          <a:p>
            <a:pPr>
              <a:buFont typeface="Arial" panose="020B0604020202020204" pitchFamily="34" charset="0"/>
              <a:buChar char="•"/>
            </a:pPr>
            <a:r>
              <a:rPr lang="fr-FR" altLang="en-US" sz="2000" dirty="0" err="1">
                <a:latin typeface="Arial" panose="020B0604020202020204" pitchFamily="34" charset="0"/>
                <a:ea typeface="ＭＳ Ｐゴシック" panose="020B0600070205080204" pitchFamily="34" charset="-128"/>
                <a:cs typeface="Arial" panose="020B0604020202020204" pitchFamily="34" charset="0"/>
              </a:rPr>
              <a:t>Rental</a:t>
            </a:r>
            <a:r>
              <a:rPr lang="fr-FR" altLang="en-US" sz="2000" dirty="0">
                <a:latin typeface="Arial" panose="020B0604020202020204" pitchFamily="34" charset="0"/>
                <a:ea typeface="ＭＳ Ｐゴシック" panose="020B0600070205080204" pitchFamily="34" charset="-128"/>
                <a:cs typeface="Arial" panose="020B0604020202020204" pitchFamily="34" charset="0"/>
              </a:rPr>
              <a:t> </a:t>
            </a:r>
            <a:r>
              <a:rPr lang="en-US" altLang="en-US" sz="2000" dirty="0">
                <a:latin typeface="Arial" panose="020B0604020202020204" pitchFamily="34" charset="0"/>
                <a:ea typeface="ＭＳ Ｐゴシック" panose="020B0600070205080204" pitchFamily="34" charset="-128"/>
                <a:cs typeface="Arial" panose="020B0604020202020204" pitchFamily="34" charset="0"/>
              </a:rPr>
              <a:t>assistance cannot be provided if the rent </a:t>
            </a: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exceeds</a:t>
            </a:r>
            <a:r>
              <a:rPr lang="en-US" altLang="en-US" sz="2000" dirty="0">
                <a:latin typeface="Arial" panose="020B0604020202020204" pitchFamily="34" charset="0"/>
                <a:ea typeface="ＭＳ Ｐゴシック" panose="020B0600070205080204" pitchFamily="34" charset="-128"/>
                <a:cs typeface="Arial" panose="020B0604020202020204" pitchFamily="34" charset="0"/>
              </a:rPr>
              <a:t> the Fair Market Rent established by HUD, as provided and </a:t>
            </a: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complies with HUD’s standard of rent reasonableness.   </a:t>
            </a:r>
          </a:p>
          <a:p>
            <a:pPr>
              <a:buFont typeface="Arial" panose="020B0604020202020204" pitchFamily="34" charset="0"/>
              <a:buChar char="•"/>
            </a:pPr>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Rental Assistance can also include:  utilities (excluding telephone), security deposit or other fees required under the lease, (other than late fees and pet fees) and, </a:t>
            </a: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if </a:t>
            </a:r>
            <a:r>
              <a:rPr lang="en-US" altLang="en-US" sz="2000" dirty="0">
                <a:latin typeface="Arial" panose="020B0604020202020204" pitchFamily="34" charset="0"/>
                <a:ea typeface="ＭＳ Ｐゴシック" panose="020B0600070205080204" pitchFamily="34" charset="-128"/>
                <a:cs typeface="Arial" panose="020B0604020202020204" pitchFamily="34" charset="0"/>
              </a:rPr>
              <a:t>the tenant pays separately for </a:t>
            </a: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utilities</a:t>
            </a:r>
            <a:r>
              <a:rPr lang="en-US" altLang="en-US" sz="2000" dirty="0">
                <a:latin typeface="Arial" panose="020B0604020202020204" pitchFamily="34" charset="0"/>
                <a:ea typeface="ＭＳ Ｐゴシック" panose="020B0600070205080204" pitchFamily="34" charset="-128"/>
                <a:cs typeface="Arial" panose="020B0604020202020204" pitchFamily="34" charset="0"/>
              </a:rPr>
              <a:t>, the monthly allowance for utilities (excluding telephone).   Monthly allowances are released by IHCDA every year.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764D2812-7749-49D8-9AE3-3DAA9F2D2823}"/>
              </a:ext>
            </a:extLst>
          </p:cNvPr>
          <p:cNvSpPr>
            <a:spLocks noGrp="1"/>
          </p:cNvSpPr>
          <p:nvPr>
            <p:ph type="title"/>
          </p:nvPr>
        </p:nvSpPr>
        <p:spPr>
          <a:xfrm>
            <a:off x="1858964" y="0"/>
            <a:ext cx="8612187" cy="687388"/>
          </a:xfrm>
        </p:spPr>
        <p:txBody>
          <a:bodyPr/>
          <a:lstStyle/>
          <a:p>
            <a:r>
              <a:rPr lang="en-US" altLang="en-US" sz="2000" cap="none">
                <a:latin typeface="Arial Bold" panose="020B0704020202020204" pitchFamily="34" charset="0"/>
                <a:ea typeface="ＭＳ Ｐゴシック" panose="020B0600070205080204" pitchFamily="34" charset="-128"/>
                <a:cs typeface="Arial Bold" panose="020B0704020202020204" pitchFamily="34" charset="0"/>
              </a:rPr>
              <a:t>Housing &amp; Relocation Stabilization: Rental Assistance Payment - RAP</a:t>
            </a:r>
          </a:p>
        </p:txBody>
      </p:sp>
      <p:sp>
        <p:nvSpPr>
          <p:cNvPr id="49155" name="Content Placeholder 2">
            <a:extLst>
              <a:ext uri="{FF2B5EF4-FFF2-40B4-BE49-F238E27FC236}">
                <a16:creationId xmlns:a16="http://schemas.microsoft.com/office/drawing/2014/main" id="{434777FA-F1C9-457E-B971-C3B87544A863}"/>
              </a:ext>
            </a:extLst>
          </p:cNvPr>
          <p:cNvSpPr>
            <a:spLocks noGrp="1"/>
          </p:cNvSpPr>
          <p:nvPr>
            <p:ph idx="1"/>
          </p:nvPr>
        </p:nvSpPr>
        <p:spPr>
          <a:xfrm>
            <a:off x="907575" y="1024021"/>
            <a:ext cx="10514964" cy="4350619"/>
          </a:xfrm>
        </p:spPr>
        <p:txBody>
          <a:bodyPr/>
          <a:lstStyle/>
          <a:p>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Rental Assistance Agreement:</a:t>
            </a:r>
          </a:p>
          <a:p>
            <a:r>
              <a:rPr lang="en-US" altLang="en-US" dirty="0">
                <a:latin typeface="Arial" panose="020B0604020202020204" pitchFamily="34" charset="0"/>
                <a:ea typeface="ＭＳ Ｐゴシック" panose="020B0600070205080204" pitchFamily="34" charset="-128"/>
                <a:cs typeface="Arial" panose="020B0604020202020204" pitchFamily="34" charset="0"/>
              </a:rPr>
              <a:t>Rental assistance payments only to an </a:t>
            </a:r>
            <a:r>
              <a:rPr lang="en-US" altLang="en-US" b="1" dirty="0">
                <a:latin typeface="Arial" panose="020B0604020202020204" pitchFamily="34" charset="0"/>
                <a:ea typeface="ＭＳ Ｐゴシック" panose="020B0600070205080204" pitchFamily="34" charset="-128"/>
                <a:cs typeface="Arial" panose="020B0604020202020204" pitchFamily="34" charset="0"/>
              </a:rPr>
              <a:t>owner with whom the sub-recipient has entered into a rental assistance agreement. </a:t>
            </a:r>
            <a:r>
              <a:rPr lang="en-US" altLang="en-US" dirty="0">
                <a:latin typeface="Arial" panose="020B0604020202020204" pitchFamily="34" charset="0"/>
                <a:ea typeface="ＭＳ Ｐゴシック" panose="020B0600070205080204" pitchFamily="34" charset="-128"/>
                <a:cs typeface="Arial" panose="020B0604020202020204" pitchFamily="34" charset="0"/>
              </a:rPr>
              <a:t>The rental assistance agreement must set forth the terms under which rental assistance will be provided, including the requirements that apply under this section: </a:t>
            </a: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dirty="0">
                <a:latin typeface="Arial" panose="020B0604020202020204" pitchFamily="34" charset="0"/>
                <a:ea typeface="ＭＳ Ｐゴシック" panose="020B0600070205080204" pitchFamily="34" charset="-128"/>
                <a:cs typeface="Arial" panose="020B0604020202020204" pitchFamily="34" charset="0"/>
              </a:rPr>
              <a:t>The rental assistance agreement must provide that during the term of the agreement, the owner must give your agency a copy of any notice to the program participant to vacate the housing unit, or any complaint used under state or local law to commence an eviction action against the program participant. </a:t>
            </a:r>
          </a:p>
          <a:p>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b="1" u="sng" dirty="0">
                <a:latin typeface="Arial" panose="020B0604020202020204" pitchFamily="34" charset="0"/>
                <a:ea typeface="ＭＳ Ｐゴシック" panose="020B0600070205080204" pitchFamily="34" charset="-128"/>
                <a:cs typeface="Arial" panose="020B0604020202020204" pitchFamily="34" charset="0"/>
              </a:rPr>
              <a:t>Required lease forms: </a:t>
            </a:r>
          </a:p>
          <a:p>
            <a:r>
              <a:rPr lang="en-US" altLang="en-US" b="1" dirty="0">
                <a:latin typeface="Arial" panose="020B0604020202020204" pitchFamily="34" charset="0"/>
                <a:ea typeface="ＭＳ Ｐゴシック" panose="020B0600070205080204" pitchFamily="34" charset="-128"/>
                <a:cs typeface="Arial" panose="020B0604020202020204" pitchFamily="34" charset="0"/>
              </a:rPr>
              <a:t>1. </a:t>
            </a:r>
            <a:r>
              <a:rPr lang="en-US" altLang="en-US" dirty="0">
                <a:latin typeface="Arial" panose="020B0604020202020204" pitchFamily="34" charset="0"/>
                <a:ea typeface="ＭＳ Ｐゴシック" panose="020B0600070205080204" pitchFamily="34" charset="-128"/>
                <a:cs typeface="Arial" panose="020B0604020202020204" pitchFamily="34" charset="0"/>
              </a:rPr>
              <a:t>Required RAP between landlord and your agency</a:t>
            </a:r>
          </a:p>
          <a:p>
            <a:r>
              <a:rPr lang="en-US" altLang="en-US" b="1" dirty="0">
                <a:latin typeface="Arial" panose="020B0604020202020204" pitchFamily="34" charset="0"/>
                <a:ea typeface="ＭＳ Ｐゴシック" panose="020B0600070205080204" pitchFamily="34" charset="-128"/>
                <a:cs typeface="Arial" panose="020B0604020202020204" pitchFamily="34" charset="0"/>
              </a:rPr>
              <a:t>2. </a:t>
            </a:r>
            <a:r>
              <a:rPr lang="en-US" altLang="en-US" dirty="0">
                <a:latin typeface="Arial" panose="020B0604020202020204" pitchFamily="34" charset="0"/>
                <a:ea typeface="ＭＳ Ｐゴシック" panose="020B0600070205080204" pitchFamily="34" charset="-128"/>
                <a:cs typeface="Arial" panose="020B0604020202020204" pitchFamily="34" charset="0"/>
              </a:rPr>
              <a:t>Required RAP Agreement between tenant and sub-recipient regarding payment  and who is responsible for which housing costs and amounts-Useful to prevent confusion for the tenant.  </a:t>
            </a:r>
          </a:p>
          <a:p>
            <a:r>
              <a:rPr lang="en-US" altLang="en-US" b="1" dirty="0">
                <a:latin typeface="Arial" panose="020B0604020202020204" pitchFamily="34" charset="0"/>
                <a:ea typeface="ＭＳ Ｐゴシック" panose="020B0600070205080204" pitchFamily="34" charset="-128"/>
                <a:cs typeface="Arial" panose="020B0604020202020204" pitchFamily="34" charset="0"/>
              </a:rPr>
              <a:t>3. </a:t>
            </a:r>
            <a:r>
              <a:rPr lang="en-US" altLang="en-US" dirty="0">
                <a:latin typeface="Arial" panose="020B0604020202020204" pitchFamily="34" charset="0"/>
                <a:ea typeface="ＭＳ Ｐゴシック" panose="020B0600070205080204" pitchFamily="34" charset="-128"/>
                <a:cs typeface="Arial" panose="020B0604020202020204" pitchFamily="34" charset="0"/>
              </a:rPr>
              <a:t>Copy of signed lease between tenant and landlord.  </a:t>
            </a:r>
          </a:p>
          <a:p>
            <a:r>
              <a:rPr lang="en-US" altLang="en-US" b="1" dirty="0">
                <a:latin typeface="Arial" panose="020B0604020202020204" pitchFamily="34" charset="0"/>
                <a:ea typeface="ＭＳ Ｐゴシック" panose="020B0600070205080204" pitchFamily="34" charset="-128"/>
                <a:cs typeface="Arial" panose="020B0604020202020204" pitchFamily="34" charset="0"/>
              </a:rPr>
              <a:t>4. VAWA HUD form 5380.</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09DA7645-649B-457E-B1CD-C6B1DA385E1D}"/>
              </a:ext>
            </a:extLst>
          </p:cNvPr>
          <p:cNvSpPr>
            <a:spLocks noGrp="1"/>
          </p:cNvSpPr>
          <p:nvPr>
            <p:ph type="title"/>
          </p:nvPr>
        </p:nvSpPr>
        <p:spPr/>
        <p:txBody>
          <a:bodyPr/>
          <a:lstStyle/>
          <a:p>
            <a:pPr algn="ctr"/>
            <a:r>
              <a:rPr lang="en-US" altLang="en-US" sz="2400" cap="none" dirty="0">
                <a:latin typeface="Arial Bold" panose="020B0704020202020204" pitchFamily="34" charset="0"/>
                <a:ea typeface="ＭＳ Ｐゴシック" panose="020B0600070205080204" pitchFamily="34" charset="-128"/>
                <a:cs typeface="Arial Bold" panose="020B0704020202020204" pitchFamily="34" charset="0"/>
              </a:rPr>
              <a:t>Housing &amp; Relocation Stabilization: Rental Assistance</a:t>
            </a:r>
          </a:p>
        </p:txBody>
      </p:sp>
      <p:sp>
        <p:nvSpPr>
          <p:cNvPr id="58371" name="Content Placeholder 2">
            <a:extLst>
              <a:ext uri="{FF2B5EF4-FFF2-40B4-BE49-F238E27FC236}">
                <a16:creationId xmlns:a16="http://schemas.microsoft.com/office/drawing/2014/main" id="{FCBBD3ED-EA95-4E1A-9D36-7A8C629AED84}"/>
              </a:ext>
            </a:extLst>
          </p:cNvPr>
          <p:cNvSpPr>
            <a:spLocks noGrp="1"/>
          </p:cNvSpPr>
          <p:nvPr>
            <p:ph idx="1"/>
          </p:nvPr>
        </p:nvSpPr>
        <p:spPr>
          <a:xfrm>
            <a:off x="1858964" y="1858297"/>
            <a:ext cx="8364537" cy="3569109"/>
          </a:xfrm>
        </p:spPr>
        <p:txBody>
          <a:bodyPr/>
          <a:lstStyle/>
          <a:p>
            <a:pPr>
              <a:defRPr/>
            </a:pPr>
            <a:r>
              <a:rPr lang="en-US" sz="2000" b="1" dirty="0">
                <a:latin typeface="Arial" panose="020B0604020202020204" pitchFamily="34" charset="0"/>
                <a:ea typeface="ＭＳ Ｐゴシック" pitchFamily="34" charset="-128"/>
                <a:cs typeface="Arial" panose="020B0604020202020204" pitchFamily="34" charset="0"/>
              </a:rPr>
              <a:t>Late Payments:</a:t>
            </a:r>
          </a:p>
          <a:p>
            <a:pPr>
              <a:defRPr/>
            </a:pPr>
            <a:endParaRPr lang="en-US" sz="2000" i="1" dirty="0">
              <a:latin typeface="Arial" panose="020B0604020202020204" pitchFamily="34" charset="0"/>
              <a:ea typeface="ＭＳ Ｐゴシック" pitchFamily="34" charset="-128"/>
              <a:cs typeface="Arial" panose="020B0604020202020204" pitchFamily="34" charset="0"/>
            </a:endParaRPr>
          </a:p>
          <a:p>
            <a:pPr marL="342900" indent="-342900">
              <a:buFont typeface="Arial" panose="020B0604020202020204" pitchFamily="34" charset="0"/>
              <a:buChar char="•"/>
              <a:defRPr/>
            </a:pPr>
            <a:r>
              <a:rPr lang="en-US" sz="2000" dirty="0">
                <a:latin typeface="Arial" panose="020B0604020202020204" pitchFamily="34" charset="0"/>
                <a:ea typeface="ＭＳ Ｐゴシック" pitchFamily="34" charset="-128"/>
                <a:cs typeface="Arial" panose="020B0604020202020204" pitchFamily="34" charset="0"/>
              </a:rPr>
              <a:t>The</a:t>
            </a:r>
            <a:r>
              <a:rPr lang="en-US" sz="2000" i="1" dirty="0">
                <a:latin typeface="Arial" panose="020B0604020202020204" pitchFamily="34" charset="0"/>
                <a:ea typeface="ＭＳ Ｐゴシック" pitchFamily="34" charset="-128"/>
                <a:cs typeface="Arial" panose="020B0604020202020204" pitchFamily="34" charset="0"/>
              </a:rPr>
              <a:t> </a:t>
            </a:r>
            <a:r>
              <a:rPr lang="en-US" sz="2000" dirty="0">
                <a:latin typeface="Arial" panose="020B0604020202020204" pitchFamily="34" charset="0"/>
                <a:ea typeface="ＭＳ Ｐゴシック" pitchFamily="34" charset="-128"/>
                <a:cs typeface="Arial" panose="020B0604020202020204" pitchFamily="34" charset="0"/>
              </a:rPr>
              <a:t>sub-recipient </a:t>
            </a:r>
            <a:r>
              <a:rPr lang="en-US" sz="2000" b="1" dirty="0">
                <a:latin typeface="Arial" panose="020B0604020202020204" pitchFamily="34" charset="0"/>
                <a:ea typeface="ＭＳ Ｐゴシック" pitchFamily="34" charset="-128"/>
                <a:cs typeface="Arial" panose="020B0604020202020204" pitchFamily="34" charset="0"/>
              </a:rPr>
              <a:t>must make timely payments </a:t>
            </a:r>
            <a:r>
              <a:rPr lang="en-US" sz="2000" dirty="0">
                <a:latin typeface="Arial" panose="020B0604020202020204" pitchFamily="34" charset="0"/>
                <a:ea typeface="ＭＳ Ｐゴシック" pitchFamily="34" charset="-128"/>
                <a:cs typeface="Arial" panose="020B0604020202020204" pitchFamily="34" charset="0"/>
              </a:rPr>
              <a:t>to each landlord/owner in accordance with the rental assistance agreement. The rental assistance agreement must contain the same payment due date, grace period, and late payment penalty requirements as the program participant’s lease. </a:t>
            </a:r>
          </a:p>
          <a:p>
            <a:pPr>
              <a:defRPr/>
            </a:pPr>
            <a:endParaRPr lang="en-US" sz="2000" dirty="0">
              <a:latin typeface="Arial" panose="020B0604020202020204" pitchFamily="34" charset="0"/>
              <a:ea typeface="ＭＳ Ｐゴシック" pitchFamily="34" charset="-128"/>
              <a:cs typeface="Arial" panose="020B0604020202020204" pitchFamily="34" charset="0"/>
            </a:endParaRPr>
          </a:p>
          <a:p>
            <a:pPr marL="342900" indent="-342900">
              <a:buFont typeface="Arial" panose="020B0604020202020204" pitchFamily="34" charset="0"/>
              <a:buChar char="•"/>
              <a:defRPr/>
            </a:pPr>
            <a:r>
              <a:rPr lang="en-US" sz="2000" b="1" dirty="0">
                <a:latin typeface="Arial" panose="020B0604020202020204" pitchFamily="34" charset="0"/>
                <a:ea typeface="ＭＳ Ｐゴシック" pitchFamily="34" charset="-128"/>
                <a:cs typeface="Arial" panose="020B0604020202020204" pitchFamily="34" charset="0"/>
              </a:rPr>
              <a:t>The sub-recipient is solely responsible for paying late payment penalties that it incurs with non-ESG funds</a:t>
            </a:r>
            <a:r>
              <a:rPr lang="en-US" sz="2000" dirty="0">
                <a:latin typeface="Arial" panose="020B0604020202020204" pitchFamily="34" charset="0"/>
                <a:ea typeface="ＭＳ Ｐゴシック" pitchFamily="34" charset="-128"/>
                <a:cs typeface="Arial" panose="020B0604020202020204" pitchFamily="34" charset="0"/>
              </a:rPr>
              <a:t>. </a:t>
            </a:r>
            <a:endParaRPr lang="en-US" sz="2000" b="1" dirty="0">
              <a:latin typeface="Arial" panose="020B0604020202020204" pitchFamily="34" charset="0"/>
              <a:ea typeface="ＭＳ Ｐゴシック" pitchFamily="34" charset="-128"/>
              <a:cs typeface="Arial" panose="020B0604020202020204"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8F64D334-5619-490B-B6EC-0F04BC53A087}"/>
              </a:ext>
            </a:extLst>
          </p:cNvPr>
          <p:cNvSpPr>
            <a:spLocks noGrp="1"/>
          </p:cNvSpPr>
          <p:nvPr>
            <p:ph type="title"/>
          </p:nvPr>
        </p:nvSpPr>
        <p:spPr/>
        <p:txBody>
          <a:bodyPr/>
          <a:lstStyle/>
          <a:p>
            <a:pPr algn="ctr"/>
            <a:r>
              <a:rPr lang="en-US" altLang="en-US" sz="2400" cap="none" dirty="0">
                <a:latin typeface="Arial Bold" panose="020B0704020202020204" pitchFamily="34" charset="0"/>
                <a:ea typeface="ＭＳ Ｐゴシック" panose="020B0600070205080204" pitchFamily="34" charset="-128"/>
                <a:cs typeface="Arial Bold" panose="020B0704020202020204" pitchFamily="34" charset="0"/>
              </a:rPr>
              <a:t>Housing &amp; Relocation Stabilization: Rental Assistance</a:t>
            </a:r>
          </a:p>
        </p:txBody>
      </p:sp>
      <p:sp>
        <p:nvSpPr>
          <p:cNvPr id="59395" name="Content Placeholder 2">
            <a:extLst>
              <a:ext uri="{FF2B5EF4-FFF2-40B4-BE49-F238E27FC236}">
                <a16:creationId xmlns:a16="http://schemas.microsoft.com/office/drawing/2014/main" id="{A5D6DD6A-C71B-4FF1-AD95-DAC8DE8ED081}"/>
              </a:ext>
            </a:extLst>
          </p:cNvPr>
          <p:cNvSpPr>
            <a:spLocks noGrp="1"/>
          </p:cNvSpPr>
          <p:nvPr>
            <p:ph idx="1"/>
          </p:nvPr>
        </p:nvSpPr>
        <p:spPr>
          <a:xfrm>
            <a:off x="1858964" y="1425577"/>
            <a:ext cx="8364537" cy="3588876"/>
          </a:xfrm>
        </p:spPr>
        <p:txBody>
          <a:bodyPr/>
          <a:lstStyle/>
          <a:p>
            <a:pPr>
              <a:defRPr/>
            </a:pPr>
            <a:r>
              <a:rPr lang="en-US" sz="2400" b="1" dirty="0">
                <a:latin typeface="Arial" panose="020B0604020202020204" pitchFamily="34" charset="0"/>
                <a:ea typeface="ＭＳ Ｐゴシック" pitchFamily="34" charset="-128"/>
                <a:cs typeface="Arial" panose="020B0604020202020204" pitchFamily="34" charset="0"/>
              </a:rPr>
              <a:t>(g) Lease:</a:t>
            </a:r>
          </a:p>
          <a:p>
            <a:pPr>
              <a:defRPr/>
            </a:pPr>
            <a:endParaRPr lang="en-US" sz="2000" i="1" dirty="0">
              <a:latin typeface="Arial" panose="020B0604020202020204" pitchFamily="34" charset="0"/>
              <a:ea typeface="ＭＳ Ｐゴシック" pitchFamily="34" charset="-128"/>
              <a:cs typeface="Arial" pitchFamily="34" charset="0"/>
            </a:endParaRPr>
          </a:p>
          <a:p>
            <a:pPr marL="342900" indent="-342900">
              <a:buFont typeface="Arial" panose="020B0604020202020204" pitchFamily="34" charset="0"/>
              <a:buChar char="•"/>
              <a:defRPr/>
            </a:pPr>
            <a:r>
              <a:rPr lang="en-US" sz="2000" dirty="0">
                <a:latin typeface="Arial" panose="020B0604020202020204" pitchFamily="34" charset="0"/>
                <a:ea typeface="ＭＳ Ｐゴシック" pitchFamily="34" charset="-128"/>
                <a:cs typeface="Arial" panose="020B0604020202020204" pitchFamily="34" charset="0"/>
              </a:rPr>
              <a:t>Each program participant receiving rental assistance must have a legally binding, written lease for the rental unit, unless the assistance is solely for rental arrears. The lease must be between the owner and the program participant. </a:t>
            </a:r>
          </a:p>
          <a:p>
            <a:pPr>
              <a:defRPr/>
            </a:pPr>
            <a:endParaRPr lang="en-US" sz="2000" dirty="0">
              <a:latin typeface="Arial" panose="020B0604020202020204" pitchFamily="34" charset="0"/>
              <a:ea typeface="ＭＳ Ｐゴシック" pitchFamily="34" charset="-128"/>
              <a:cs typeface="Arial" panose="020B0604020202020204" pitchFamily="34" charset="0"/>
            </a:endParaRPr>
          </a:p>
          <a:p>
            <a:pPr marL="342900" indent="-342900">
              <a:buFont typeface="Arial" panose="020B0604020202020204" pitchFamily="34" charset="0"/>
              <a:buChar char="•"/>
              <a:defRPr/>
            </a:pPr>
            <a:r>
              <a:rPr lang="en-US" sz="2000" dirty="0">
                <a:latin typeface="Arial" panose="020B0604020202020204" pitchFamily="34" charset="0"/>
                <a:ea typeface="ＭＳ Ｐゴシック" pitchFamily="34" charset="-128"/>
                <a:cs typeface="Arial" panose="020B0604020202020204" pitchFamily="34" charset="0"/>
              </a:rPr>
              <a:t>Where the assistance is solely for rental arrears, </a:t>
            </a:r>
            <a:r>
              <a:rPr lang="en-US" sz="2000" b="1" dirty="0">
                <a:latin typeface="Arial" panose="020B0604020202020204" pitchFamily="34" charset="0"/>
                <a:ea typeface="ＭＳ Ｐゴシック" pitchFamily="34" charset="-128"/>
                <a:cs typeface="Arial" panose="020B0604020202020204" pitchFamily="34" charset="0"/>
              </a:rPr>
              <a:t>IHCDA still requires a copy of the lease to be included in the clients file</a:t>
            </a:r>
            <a:r>
              <a:rPr lang="en-US" sz="2000" dirty="0">
                <a:latin typeface="Arial" panose="020B0604020202020204" pitchFamily="34" charset="0"/>
                <a:ea typeface="ＭＳ Ｐゴシック" pitchFamily="34" charset="-128"/>
                <a:cs typeface="Arial" panose="020B0604020202020204" pitchFamily="34" charset="0"/>
              </a:rPr>
              <a:t>.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C9B2BE06-EE25-4EB6-A275-DD7C8553C349}"/>
              </a:ext>
            </a:extLst>
          </p:cNvPr>
          <p:cNvSpPr>
            <a:spLocks noGrp="1"/>
          </p:cNvSpPr>
          <p:nvPr>
            <p:ph type="title"/>
          </p:nvPr>
        </p:nvSpPr>
        <p:spPr>
          <a:xfrm>
            <a:off x="1858964" y="-52388"/>
            <a:ext cx="8364537" cy="581027"/>
          </a:xfrm>
        </p:spPr>
        <p:txBody>
          <a:bodyPr/>
          <a:lstStyle/>
          <a:p>
            <a:pPr algn="ctr"/>
            <a:r>
              <a:rPr lang="en-US" altLang="en-US" sz="2400" cap="none" dirty="0">
                <a:latin typeface="Arial Bold" panose="020B0704020202020204" pitchFamily="34" charset="0"/>
                <a:ea typeface="ＭＳ Ｐゴシック" panose="020B0600070205080204" pitchFamily="34" charset="-128"/>
                <a:cs typeface="Arial Bold" panose="020B0704020202020204" pitchFamily="34" charset="0"/>
              </a:rPr>
              <a:t>Rent Reasonable</a:t>
            </a:r>
          </a:p>
        </p:txBody>
      </p:sp>
      <p:sp>
        <p:nvSpPr>
          <p:cNvPr id="52227" name="Content Placeholder 2">
            <a:extLst>
              <a:ext uri="{FF2B5EF4-FFF2-40B4-BE49-F238E27FC236}">
                <a16:creationId xmlns:a16="http://schemas.microsoft.com/office/drawing/2014/main" id="{8EA35B38-2ECC-4FD6-A06B-853D40AA365C}"/>
              </a:ext>
            </a:extLst>
          </p:cNvPr>
          <p:cNvSpPr>
            <a:spLocks noGrp="1"/>
          </p:cNvSpPr>
          <p:nvPr>
            <p:ph idx="1"/>
          </p:nvPr>
        </p:nvSpPr>
        <p:spPr>
          <a:xfrm>
            <a:off x="1858964" y="654518"/>
            <a:ext cx="8364537" cy="4928135"/>
          </a:xfrm>
        </p:spPr>
        <p:txBody>
          <a:bodyPr/>
          <a:lstStyle/>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Determines  whether the rent being charged for an assisted unit is both:</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	a) reasonable in relation to rents being charged for comparable unassisted units with similar features and amenities; </a:t>
            </a: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and</a:t>
            </a:r>
            <a:r>
              <a:rPr lang="en-US" altLang="en-US" sz="2000" dirty="0">
                <a:latin typeface="Arial" panose="020B0604020202020204" pitchFamily="34" charset="0"/>
                <a:ea typeface="ＭＳ Ｐゴシック" panose="020B0600070205080204" pitchFamily="34" charset="-128"/>
                <a:cs typeface="Arial" panose="020B0604020202020204" pitchFamily="34" charset="0"/>
              </a:rPr>
              <a:t>  </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	b)not more than rents currently being charged by the same owner for comparable unassisted units. </a:t>
            </a:r>
          </a:p>
          <a:p>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a:p>
            <a:pPr>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Utilize Affordablehousing.com/GoSection8 software for Rent Reasonable (refer to manual)</a:t>
            </a:r>
          </a:p>
          <a:p>
            <a:pPr lvl="1"/>
            <a:r>
              <a:rPr lang="en-US" altLang="en-US" sz="1800" dirty="0">
                <a:latin typeface="Arial" panose="020B0604020202020204" pitchFamily="34" charset="0"/>
                <a:ea typeface="ＭＳ Ｐゴシック" panose="020B0600070205080204" pitchFamily="34" charset="-128"/>
                <a:cs typeface="Arial" panose="020B0604020202020204" pitchFamily="34" charset="0"/>
              </a:rPr>
              <a:t>Efficient</a:t>
            </a:r>
          </a:p>
          <a:p>
            <a:pPr lvl="1"/>
            <a:r>
              <a:rPr lang="en-US" altLang="en-US" sz="1800" dirty="0">
                <a:latin typeface="Arial" panose="020B0604020202020204" pitchFamily="34" charset="0"/>
                <a:ea typeface="ＭＳ Ｐゴシック" panose="020B0600070205080204" pitchFamily="34" charset="-128"/>
                <a:cs typeface="Arial" panose="020B0604020202020204" pitchFamily="34" charset="0"/>
              </a:rPr>
              <a:t>Accurate</a:t>
            </a:r>
          </a:p>
          <a:p>
            <a:pPr lvl="1"/>
            <a:r>
              <a:rPr lang="en-US" altLang="en-US" sz="1800" dirty="0">
                <a:latin typeface="Arial" panose="020B0604020202020204" pitchFamily="34" charset="0"/>
                <a:ea typeface="ＭＳ Ｐゴシック" panose="020B0600070205080204" pitchFamily="34" charset="-128"/>
                <a:cs typeface="Arial" panose="020B0604020202020204" pitchFamily="34" charset="0"/>
              </a:rPr>
              <a:t>Time saver</a:t>
            </a:r>
          </a:p>
          <a:p>
            <a:pPr lvl="1"/>
            <a:r>
              <a:rPr lang="en-US" altLang="en-US" sz="1800" dirty="0">
                <a:latin typeface="Arial" panose="020B0604020202020204" pitchFamily="34" charset="0"/>
                <a:ea typeface="ＭＳ Ｐゴシック" panose="020B0600070205080204" pitchFamily="34" charset="-128"/>
                <a:cs typeface="Arial" panose="020B0604020202020204" pitchFamily="34" charset="0"/>
              </a:rPr>
              <a:t>No cost to you</a:t>
            </a:r>
          </a:p>
          <a:p>
            <a:pPr lvl="1"/>
            <a:r>
              <a:rPr lang="en-US" altLang="en-US" sz="1800" dirty="0">
                <a:latin typeface="Arial" panose="020B0604020202020204" pitchFamily="34" charset="0"/>
                <a:ea typeface="ＭＳ Ｐゴシック" panose="020B0600070205080204" pitchFamily="34" charset="-128"/>
                <a:cs typeface="Arial" panose="020B0604020202020204" pitchFamily="34" charset="0"/>
              </a:rPr>
              <a:t>Training available</a:t>
            </a:r>
          </a:p>
          <a:p>
            <a:pPr lvl="1"/>
            <a:r>
              <a:rPr lang="en-US" altLang="en-US" sz="1800" dirty="0">
                <a:latin typeface="Arial" panose="020B0604020202020204" pitchFamily="34" charset="0"/>
                <a:ea typeface="ＭＳ Ｐゴシック" panose="020B0600070205080204" pitchFamily="34" charset="-128"/>
                <a:cs typeface="Arial" panose="020B0604020202020204" pitchFamily="34" charset="0"/>
              </a:rPr>
              <a:t>Utilize Affordablehousing.com/formerly GoSection8 website to do the rent reasonable checks at </a:t>
            </a:r>
            <a:r>
              <a:rPr lang="en-US" altLang="en-US" sz="1800" dirty="0">
                <a:latin typeface="Arial" panose="020B0604020202020204" pitchFamily="34" charset="0"/>
                <a:ea typeface="ＭＳ Ｐゴシック" panose="020B0600070205080204" pitchFamily="34" charset="-128"/>
                <a:cs typeface="Arial" panose="020B0604020202020204" pitchFamily="34" charset="0"/>
                <a:hlinkClick r:id="rId2"/>
              </a:rPr>
              <a:t>https://www.affordablehousing.com</a:t>
            </a:r>
            <a:r>
              <a:rPr lang="en-US" altLang="en-US" sz="1800" dirty="0">
                <a:latin typeface="Arial" panose="020B0604020202020204" pitchFamily="34" charset="0"/>
                <a:ea typeface="ＭＳ Ｐゴシック" panose="020B0600070205080204" pitchFamily="34" charset="-128"/>
                <a:cs typeface="Arial" panose="020B0604020202020204" pitchFamily="34" charset="0"/>
              </a:rPr>
              <a:t> </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Affordablehousing.com/GoSection8 is now required for all rent reasonable checks.  No longer accept paper forms of checks.  </a:t>
            </a:r>
          </a:p>
          <a:p>
            <a:r>
              <a:rPr lang="en-US" altLang="en-US" dirty="0">
                <a:latin typeface="Arial" panose="020B0604020202020204" pitchFamily="34" charset="0"/>
                <a:ea typeface="ＭＳ Ｐゴシック" panose="020B0600070205080204" pitchFamily="34" charset="-128"/>
                <a:cs typeface="Arial" panose="020B0604020202020204" pitchFamily="34" charset="0"/>
              </a:rPr>
              <a:t>  </a:t>
            </a: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A9CD9EF2-95E3-4BF7-9E4B-7B452D976305}"/>
              </a:ext>
            </a:extLst>
          </p:cNvPr>
          <p:cNvSpPr>
            <a:spLocks noGrp="1"/>
          </p:cNvSpPr>
          <p:nvPr>
            <p:ph type="title"/>
          </p:nvPr>
        </p:nvSpPr>
        <p:spPr/>
        <p:txBody>
          <a:bodyPr/>
          <a:lstStyle/>
          <a:p>
            <a:pPr algn="ctr"/>
            <a:r>
              <a:rPr lang="en-US" altLang="en-US" sz="2400" cap="none" dirty="0">
                <a:latin typeface="Arial Bold" panose="020B0704020202020204" pitchFamily="34" charset="0"/>
                <a:ea typeface="ＭＳ Ｐゴシック" panose="020B0600070205080204" pitchFamily="34" charset="-128"/>
                <a:cs typeface="Arial Bold" panose="020B0704020202020204" pitchFamily="34" charset="0"/>
              </a:rPr>
              <a:t>Rent Calculation</a:t>
            </a:r>
          </a:p>
        </p:txBody>
      </p:sp>
      <p:sp>
        <p:nvSpPr>
          <p:cNvPr id="53251" name="Content Placeholder 2">
            <a:extLst>
              <a:ext uri="{FF2B5EF4-FFF2-40B4-BE49-F238E27FC236}">
                <a16:creationId xmlns:a16="http://schemas.microsoft.com/office/drawing/2014/main" id="{61E18534-D195-41E8-9B37-73CA52B43DC1}"/>
              </a:ext>
            </a:extLst>
          </p:cNvPr>
          <p:cNvSpPr>
            <a:spLocks noGrp="1"/>
          </p:cNvSpPr>
          <p:nvPr>
            <p:ph idx="1"/>
          </p:nvPr>
        </p:nvSpPr>
        <p:spPr>
          <a:xfrm>
            <a:off x="1858964" y="1425576"/>
            <a:ext cx="8364537" cy="3721611"/>
          </a:xfrm>
        </p:spPr>
        <p:txBody>
          <a:bodyPr/>
          <a:lstStyle/>
          <a:p>
            <a:pPr>
              <a:buFont typeface="Arial" panose="020B0604020202020204" pitchFamily="34" charset="0"/>
              <a:buChar char="•"/>
            </a:pP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Income to include:  </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	Wages, salaries, overtime rates, bonuses, incentive payments, tips, self employment, AFDC, welfare, social security, unemployment, worker’s compensation, child support, interest,  dividends,  Assets, etc. (See HUD Rental Calculation form for all Income inclusions, exclusions)</a:t>
            </a:r>
          </a:p>
          <a:p>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a:p>
            <a:pPr>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Clients pay 30% of their adjusted gross income.   </a:t>
            </a:r>
          </a:p>
          <a:p>
            <a:pPr>
              <a:buFont typeface="Arial" panose="020B0604020202020204" pitchFamily="34" charset="0"/>
              <a:buChar char="•"/>
            </a:pPr>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a:p>
            <a:pPr>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Resources:  Utilize Rental calculation manual provided by HUD (will be on IHCDA website) Calculation Tool provided. Must have verification &amp; documentation of expenses in client file.</a:t>
            </a:r>
          </a:p>
          <a:p>
            <a:pPr>
              <a:buFont typeface="Arial" panose="020B0604020202020204" pitchFamily="34" charset="0"/>
              <a:buChar char="•"/>
            </a:pPr>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a:p>
            <a:pPr>
              <a:buFont typeface="Arial" panose="020B0604020202020204" pitchFamily="34" charset="0"/>
              <a:buChar char="•"/>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16FD38B-121D-45EC-BD6F-E043209CA31A}"/>
              </a:ext>
            </a:extLst>
          </p:cNvPr>
          <p:cNvSpPr>
            <a:spLocks noGrp="1"/>
          </p:cNvSpPr>
          <p:nvPr>
            <p:ph type="title"/>
          </p:nvPr>
        </p:nvSpPr>
        <p:spPr>
          <a:xfrm>
            <a:off x="1839914" y="168276"/>
            <a:ext cx="8364537" cy="777875"/>
          </a:xfrm>
        </p:spPr>
        <p:txBody>
          <a:bodyPr/>
          <a:lstStyle/>
          <a:p>
            <a:pPr algn="ctr"/>
            <a:r>
              <a:rPr lang="en-US" altLang="en-US" sz="2400" cap="none">
                <a:latin typeface="Arial Bold" panose="020B0704020202020204" pitchFamily="34" charset="0"/>
                <a:ea typeface="ＭＳ Ｐゴシック" panose="020B0600070205080204" pitchFamily="34" charset="-128"/>
                <a:cs typeface="Arial Bold" panose="020B0704020202020204" pitchFamily="34" charset="0"/>
              </a:rPr>
              <a:t>Documenting homelessness &amp; Imminent Risk – RRHP</a:t>
            </a:r>
          </a:p>
        </p:txBody>
      </p:sp>
      <p:sp>
        <p:nvSpPr>
          <p:cNvPr id="3" name="Content Placeholder 2">
            <a:extLst>
              <a:ext uri="{FF2B5EF4-FFF2-40B4-BE49-F238E27FC236}">
                <a16:creationId xmlns:a16="http://schemas.microsoft.com/office/drawing/2014/main" id="{5756434D-83DF-475B-8535-6F93D8D0C9C5}"/>
              </a:ext>
            </a:extLst>
          </p:cNvPr>
          <p:cNvSpPr>
            <a:spLocks noGrp="1"/>
          </p:cNvSpPr>
          <p:nvPr>
            <p:ph idx="1"/>
          </p:nvPr>
        </p:nvSpPr>
        <p:spPr>
          <a:xfrm>
            <a:off x="1858963" y="1082676"/>
            <a:ext cx="8507412" cy="4462463"/>
          </a:xfrm>
        </p:spPr>
        <p:txBody>
          <a:bodyPr/>
          <a:lstStyle/>
          <a:p>
            <a:pPr>
              <a:buFont typeface="Arial" charset="0"/>
              <a:buNone/>
              <a:defRPr/>
            </a:pPr>
            <a:r>
              <a:rPr lang="en-US" sz="2000" b="1" dirty="0">
                <a:latin typeface="Arial" panose="020B0604020202020204" pitchFamily="34" charset="0"/>
                <a:cs typeface="Arial" panose="020B0604020202020204" pitchFamily="34" charset="0"/>
              </a:rPr>
              <a:t>Documentation Sources: (</a:t>
            </a:r>
            <a:r>
              <a:rPr lang="en-US" sz="2000" b="1" u="sng" dirty="0">
                <a:latin typeface="Arial" panose="020B0604020202020204" pitchFamily="34" charset="0"/>
                <a:cs typeface="Arial" panose="020B0604020202020204" pitchFamily="34" charset="0"/>
              </a:rPr>
              <a:t>in order of preference</a:t>
            </a:r>
            <a:r>
              <a:rPr lang="en-US" sz="2000" b="1" dirty="0">
                <a:latin typeface="Arial" panose="020B0604020202020204" pitchFamily="34" charset="0"/>
                <a:cs typeface="Arial" panose="020B0604020202020204" pitchFamily="34" charset="0"/>
              </a:rPr>
              <a:t>)</a:t>
            </a:r>
          </a:p>
          <a:p>
            <a:pPr>
              <a:buFont typeface="Arial" charset="0"/>
              <a:buNone/>
              <a:defRPr/>
            </a:pPr>
            <a:endParaRPr lang="en-US" sz="20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defRPr/>
            </a:pPr>
            <a:r>
              <a:rPr lang="en-US" sz="2000" u="sng" dirty="0">
                <a:latin typeface="Arial" panose="020B0604020202020204" pitchFamily="34" charset="0"/>
                <a:cs typeface="Arial" panose="020B0604020202020204" pitchFamily="34" charset="0"/>
              </a:rPr>
              <a:t>3</a:t>
            </a:r>
            <a:r>
              <a:rPr lang="en-US" sz="2000" u="sng" baseline="30000" dirty="0">
                <a:latin typeface="Arial" panose="020B0604020202020204" pitchFamily="34" charset="0"/>
                <a:cs typeface="Arial" panose="020B0604020202020204" pitchFamily="34" charset="0"/>
              </a:rPr>
              <a:t>rd</a:t>
            </a:r>
            <a:r>
              <a:rPr lang="en-US" sz="2000" u="sng" dirty="0">
                <a:latin typeface="Arial" panose="020B0604020202020204" pitchFamily="34" charset="0"/>
                <a:cs typeface="Arial" panose="020B0604020202020204" pitchFamily="34" charset="0"/>
              </a:rPr>
              <a:t> Party Written Verification </a:t>
            </a:r>
            <a:r>
              <a:rPr lang="en-US" sz="2000" dirty="0">
                <a:latin typeface="Arial" panose="020B0604020202020204" pitchFamily="34" charset="0"/>
                <a:cs typeface="Arial" panose="020B0604020202020204" pitchFamily="34" charset="0"/>
              </a:rPr>
              <a:t>– notices/statements on letterhead, signed &amp; dated</a:t>
            </a:r>
          </a:p>
          <a:p>
            <a:pPr marL="342900" indent="-342900">
              <a:buFont typeface="Arial" panose="020B0604020202020204" pitchFamily="34" charset="0"/>
              <a:buChar char="•"/>
              <a:defRPr/>
            </a:pPr>
            <a:r>
              <a:rPr lang="en-US" sz="2000" u="sng" dirty="0">
                <a:latin typeface="Arial" panose="020B0604020202020204" pitchFamily="34" charset="0"/>
                <a:cs typeface="Arial" panose="020B0604020202020204" pitchFamily="34" charset="0"/>
              </a:rPr>
              <a:t>3</a:t>
            </a:r>
            <a:r>
              <a:rPr lang="en-US" sz="2000" u="sng" baseline="30000" dirty="0">
                <a:latin typeface="Arial" panose="020B0604020202020204" pitchFamily="34" charset="0"/>
                <a:cs typeface="Arial" panose="020B0604020202020204" pitchFamily="34" charset="0"/>
              </a:rPr>
              <a:t>rd</a:t>
            </a:r>
            <a:r>
              <a:rPr lang="en-US" sz="2000" u="sng" dirty="0">
                <a:latin typeface="Arial" panose="020B0604020202020204" pitchFamily="34" charset="0"/>
                <a:cs typeface="Arial" panose="020B0604020202020204" pitchFamily="34" charset="0"/>
              </a:rPr>
              <a:t> Party Oral Verification </a:t>
            </a:r>
            <a:r>
              <a:rPr lang="en-US" sz="2000" dirty="0">
                <a:latin typeface="Arial" panose="020B0604020202020204" pitchFamily="34" charset="0"/>
                <a:cs typeface="Arial" panose="020B0604020202020204" pitchFamily="34" charset="0"/>
              </a:rPr>
              <a:t>– recorded oral statement by intake staff, 3</a:t>
            </a:r>
            <a:r>
              <a:rPr lang="en-US" sz="2000" baseline="30000" dirty="0">
                <a:latin typeface="Arial" panose="020B0604020202020204" pitchFamily="34" charset="0"/>
                <a:cs typeface="Arial" panose="020B0604020202020204" pitchFamily="34" charset="0"/>
              </a:rPr>
              <a:t>rd</a:t>
            </a:r>
            <a:r>
              <a:rPr lang="en-US" sz="2000" dirty="0">
                <a:latin typeface="Arial" panose="020B0604020202020204" pitchFamily="34" charset="0"/>
                <a:cs typeface="Arial" panose="020B0604020202020204" pitchFamily="34" charset="0"/>
              </a:rPr>
              <a:t> party providing verification, signed and dated by intake staff as true and complete</a:t>
            </a:r>
          </a:p>
          <a:p>
            <a:pPr marL="1030288" lvl="1" indent="-342900">
              <a:defRPr/>
            </a:pPr>
            <a:r>
              <a:rPr lang="en-US" sz="2000" dirty="0">
                <a:latin typeface="Arial" panose="020B0604020202020204" pitchFamily="34" charset="0"/>
                <a:cs typeface="Arial" panose="020B0604020202020204" pitchFamily="34" charset="0"/>
              </a:rPr>
              <a:t>Recommend standardized form for program</a:t>
            </a:r>
          </a:p>
          <a:p>
            <a:pPr marL="342900" indent="-342900">
              <a:buFont typeface="Arial" panose="020B0604020202020204" pitchFamily="34" charset="0"/>
              <a:buChar char="•"/>
              <a:defRPr/>
            </a:pPr>
            <a:r>
              <a:rPr lang="en-US" sz="2000" u="sng" dirty="0">
                <a:latin typeface="Arial" panose="020B0604020202020204" pitchFamily="34" charset="0"/>
                <a:cs typeface="Arial" panose="020B0604020202020204" pitchFamily="34" charset="0"/>
              </a:rPr>
              <a:t>Intake Observations </a:t>
            </a:r>
            <a:r>
              <a:rPr lang="en-US" sz="2000" dirty="0">
                <a:latin typeface="Arial" panose="020B0604020202020204" pitchFamily="34" charset="0"/>
                <a:cs typeface="Arial" panose="020B0604020202020204" pitchFamily="34" charset="0"/>
              </a:rPr>
              <a:t>– intake staff notes observations &amp; assessments, signed and dated by intake staff as true and complete</a:t>
            </a:r>
          </a:p>
          <a:p>
            <a:pPr marL="1030288" lvl="1" indent="-342900">
              <a:defRPr/>
            </a:pPr>
            <a:r>
              <a:rPr lang="en-US" sz="2000" dirty="0">
                <a:latin typeface="Arial" panose="020B0604020202020204" pitchFamily="34" charset="0"/>
                <a:cs typeface="Arial" panose="020B0604020202020204" pitchFamily="34" charset="0"/>
              </a:rPr>
              <a:t>Recommend standardized form for program</a:t>
            </a:r>
          </a:p>
          <a:p>
            <a:pPr marL="342900" indent="-342900">
              <a:buFont typeface="Arial" panose="020B0604020202020204" pitchFamily="34" charset="0"/>
              <a:buChar char="•"/>
              <a:defRPr/>
            </a:pPr>
            <a:r>
              <a:rPr lang="en-US" sz="2000" u="sng" dirty="0">
                <a:latin typeface="Arial" panose="020B0604020202020204" pitchFamily="34" charset="0"/>
                <a:cs typeface="Arial" panose="020B0604020202020204" pitchFamily="34" charset="0"/>
              </a:rPr>
              <a:t>Self Certification </a:t>
            </a:r>
            <a:r>
              <a:rPr lang="en-US" sz="2000" dirty="0">
                <a:latin typeface="Arial" panose="020B0604020202020204" pitchFamily="34" charset="0"/>
                <a:cs typeface="Arial" panose="020B0604020202020204" pitchFamily="34" charset="0"/>
              </a:rPr>
              <a:t>– individual/head of household statement, written, signed and dated as true and complete.  Okay for Criteria 4 category of homeless</a:t>
            </a:r>
          </a:p>
          <a:p>
            <a:pPr>
              <a:buFont typeface="Arial" charset="0"/>
              <a:buNone/>
              <a:defRPr/>
            </a:pPr>
            <a:endParaRPr lang="en-US" sz="2000" dirty="0">
              <a:latin typeface="Arial" panose="020B0604020202020204" pitchFamily="34" charset="0"/>
              <a:cs typeface="Arial" panose="020B0604020202020204" pitchFamily="34"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840D58F1-01B4-42D3-B5B9-68715B96BBC6}"/>
              </a:ext>
            </a:extLst>
          </p:cNvPr>
          <p:cNvSpPr>
            <a:spLocks noGrp="1"/>
          </p:cNvSpPr>
          <p:nvPr>
            <p:ph type="title"/>
          </p:nvPr>
        </p:nvSpPr>
        <p:spPr>
          <a:xfrm>
            <a:off x="1862139" y="136526"/>
            <a:ext cx="8364537" cy="619125"/>
          </a:xfrm>
        </p:spPr>
        <p:txBody>
          <a:bodyPr/>
          <a:lstStyle/>
          <a:p>
            <a:r>
              <a:rPr lang="en-US" altLang="en-US" sz="2400" cap="none">
                <a:latin typeface="Arial Bold" panose="020B0704020202020204" pitchFamily="34" charset="0"/>
                <a:ea typeface="ＭＳ Ｐゴシック" panose="020B0600070205080204" pitchFamily="34" charset="-128"/>
                <a:cs typeface="Arial Bold" panose="020B0704020202020204" pitchFamily="34" charset="0"/>
              </a:rPr>
              <a:t>Housing &amp; Relocation Stabilization: Rental Assistance</a:t>
            </a:r>
          </a:p>
        </p:txBody>
      </p:sp>
      <p:sp>
        <p:nvSpPr>
          <p:cNvPr id="54275" name="Content Placeholder 2">
            <a:extLst>
              <a:ext uri="{FF2B5EF4-FFF2-40B4-BE49-F238E27FC236}">
                <a16:creationId xmlns:a16="http://schemas.microsoft.com/office/drawing/2014/main" id="{54A0B350-D889-4249-B720-4B7531366093}"/>
              </a:ext>
            </a:extLst>
          </p:cNvPr>
          <p:cNvSpPr>
            <a:spLocks noGrp="1"/>
          </p:cNvSpPr>
          <p:nvPr>
            <p:ph idx="1"/>
          </p:nvPr>
        </p:nvSpPr>
        <p:spPr>
          <a:xfrm>
            <a:off x="1858964" y="801689"/>
            <a:ext cx="8364537" cy="4910137"/>
          </a:xfrm>
        </p:spPr>
        <p:txBody>
          <a:bodyPr/>
          <a:lstStyle/>
          <a:p>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Tenant-based rental assistance:</a:t>
            </a:r>
            <a:endParaRPr lang="en-US" altLang="en-US" sz="2000" i="1"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a:t>
            </a:r>
            <a:r>
              <a:rPr lang="en-US" altLang="en-US" dirty="0">
                <a:latin typeface="Arial" panose="020B0604020202020204" pitchFamily="34" charset="0"/>
                <a:ea typeface="ＭＳ Ｐゴシック" panose="020B0600070205080204" pitchFamily="34" charset="-128"/>
                <a:cs typeface="Arial" panose="020B0604020202020204" pitchFamily="34" charset="0"/>
              </a:rPr>
              <a:t>1) A program participant who receives tenant-based rental assistance may select a housing unit in which to live and may move to another unit or building and continue to receive rental assistance, as long as the program</a:t>
            </a:r>
          </a:p>
          <a:p>
            <a:r>
              <a:rPr lang="en-US" altLang="en-US" dirty="0">
                <a:latin typeface="Arial" panose="020B0604020202020204" pitchFamily="34" charset="0"/>
                <a:ea typeface="ＭＳ Ｐゴシック" panose="020B0600070205080204" pitchFamily="34" charset="-128"/>
                <a:cs typeface="Arial" panose="020B0604020202020204" pitchFamily="34" charset="0"/>
              </a:rPr>
              <a:t>participant continues to meet the program requirements.</a:t>
            </a:r>
          </a:p>
          <a:p>
            <a:r>
              <a:rPr lang="en-US" altLang="en-US" dirty="0">
                <a:latin typeface="Arial" panose="020B0604020202020204" pitchFamily="34" charset="0"/>
                <a:ea typeface="ＭＳ Ｐゴシック" panose="020B0600070205080204" pitchFamily="34" charset="-128"/>
                <a:cs typeface="Arial" panose="020B0604020202020204" pitchFamily="34" charset="0"/>
              </a:rPr>
              <a:t>(2) The recipient may require that all program participants live within a particular area for the period in which the rental assistance is provided . </a:t>
            </a:r>
            <a:r>
              <a:rPr lang="en-US" altLang="en-US" b="1" dirty="0">
                <a:latin typeface="Arial" panose="020B0604020202020204" pitchFamily="34" charset="0"/>
                <a:ea typeface="ＭＳ Ｐゴシック" panose="020B0600070205080204" pitchFamily="34" charset="-128"/>
                <a:cs typeface="Arial" panose="020B0604020202020204" pitchFamily="34" charset="0"/>
              </a:rPr>
              <a:t>The client is within the area the sub-recipient is serving</a:t>
            </a:r>
            <a:r>
              <a:rPr lang="en-US" altLang="en-US" dirty="0">
                <a:latin typeface="Arial" panose="020B0604020202020204" pitchFamily="34" charset="0"/>
                <a:ea typeface="ＭＳ Ｐゴシック" panose="020B0600070205080204" pitchFamily="34" charset="-128"/>
                <a:cs typeface="Arial" panose="020B0604020202020204" pitchFamily="34" charset="0"/>
              </a:rPr>
              <a:t> and selected with the application to IHCDA. </a:t>
            </a:r>
            <a:endParaRPr lang="en-US" altLang="en-US" b="1"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dirty="0">
                <a:latin typeface="Arial" panose="020B0604020202020204" pitchFamily="34" charset="0"/>
                <a:ea typeface="ＭＳ Ｐゴシック" panose="020B0600070205080204" pitchFamily="34" charset="-128"/>
                <a:cs typeface="Arial" panose="020B0604020202020204" pitchFamily="34" charset="0"/>
              </a:rPr>
              <a:t>(3) The rental assistance agreement with the owner must terminate and no further rental assistance payments under that agreement may be made if:</a:t>
            </a:r>
          </a:p>
          <a:p>
            <a:r>
              <a:rPr lang="en-US" altLang="en-US" dirty="0">
                <a:latin typeface="Arial" panose="020B0604020202020204" pitchFamily="34" charset="0"/>
                <a:ea typeface="ＭＳ Ｐゴシック" panose="020B0600070205080204" pitchFamily="34" charset="-128"/>
                <a:cs typeface="Arial" panose="020B0604020202020204" pitchFamily="34" charset="0"/>
              </a:rPr>
              <a:t>	(</a:t>
            </a:r>
            <a:r>
              <a:rPr lang="en-US" altLang="en-US" dirty="0" err="1">
                <a:latin typeface="Arial" panose="020B0604020202020204" pitchFamily="34" charset="0"/>
                <a:ea typeface="ＭＳ Ｐゴシック" panose="020B0600070205080204" pitchFamily="34" charset="-128"/>
                <a:cs typeface="Arial" panose="020B0604020202020204" pitchFamily="34" charset="0"/>
              </a:rPr>
              <a:t>i</a:t>
            </a:r>
            <a:r>
              <a:rPr lang="en-US" altLang="en-US" dirty="0">
                <a:latin typeface="Arial" panose="020B0604020202020204" pitchFamily="34" charset="0"/>
                <a:ea typeface="ＭＳ Ｐゴシック" panose="020B0600070205080204" pitchFamily="34" charset="-128"/>
                <a:cs typeface="Arial" panose="020B0604020202020204" pitchFamily="34" charset="0"/>
              </a:rPr>
              <a:t>) The program participant moves out of the housing unit for which the</a:t>
            </a:r>
          </a:p>
          <a:p>
            <a:r>
              <a:rPr lang="en-US" altLang="en-US" dirty="0">
                <a:latin typeface="Arial" panose="020B0604020202020204" pitchFamily="34" charset="0"/>
                <a:ea typeface="ＭＳ Ｐゴシック" panose="020B0600070205080204" pitchFamily="34" charset="-128"/>
                <a:cs typeface="Arial" panose="020B0604020202020204" pitchFamily="34" charset="0"/>
              </a:rPr>
              <a:t>	program participant has a lease;</a:t>
            </a:r>
          </a:p>
          <a:p>
            <a:r>
              <a:rPr lang="en-US" altLang="en-US" dirty="0">
                <a:latin typeface="Arial" panose="020B0604020202020204" pitchFamily="34" charset="0"/>
                <a:ea typeface="ＭＳ Ｐゴシック" panose="020B0600070205080204" pitchFamily="34" charset="-128"/>
                <a:cs typeface="Arial" panose="020B0604020202020204" pitchFamily="34" charset="0"/>
              </a:rPr>
              <a:t>	(ii) The lease terminates and is not renewed; or</a:t>
            </a:r>
          </a:p>
          <a:p>
            <a:r>
              <a:rPr lang="en-US" altLang="en-US" dirty="0">
                <a:latin typeface="Arial" panose="020B0604020202020204" pitchFamily="34" charset="0"/>
                <a:ea typeface="ＭＳ Ｐゴシック" panose="020B0600070205080204" pitchFamily="34" charset="-128"/>
                <a:cs typeface="Arial" panose="020B0604020202020204" pitchFamily="34" charset="0"/>
              </a:rPr>
              <a:t>	(iii) The program participant becomes ineligible to receive ESG rental</a:t>
            </a:r>
          </a:p>
          <a:p>
            <a:r>
              <a:rPr lang="en-US" altLang="en-US" dirty="0">
                <a:latin typeface="Arial" panose="020B0604020202020204" pitchFamily="34" charset="0"/>
                <a:ea typeface="ＭＳ Ｐゴシック" panose="020B0600070205080204" pitchFamily="34" charset="-128"/>
                <a:cs typeface="Arial" panose="020B0604020202020204" pitchFamily="34" charset="0"/>
              </a:rPr>
              <a:t>	assistance.</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C6D4613E-BD9F-47EA-BC5E-459E5E3293C8}"/>
              </a:ext>
            </a:extLst>
          </p:cNvPr>
          <p:cNvSpPr>
            <a:spLocks noGrp="1"/>
          </p:cNvSpPr>
          <p:nvPr>
            <p:ph type="title"/>
          </p:nvPr>
        </p:nvSpPr>
        <p:spPr>
          <a:xfrm>
            <a:off x="1858964" y="0"/>
            <a:ext cx="8364537" cy="604838"/>
          </a:xfrm>
        </p:spPr>
        <p:txBody>
          <a:bodyPr/>
          <a:lstStyle/>
          <a:p>
            <a:pPr algn="ctr"/>
            <a:r>
              <a:rPr lang="en-US" altLang="en-US" sz="2400" cap="none" dirty="0">
                <a:latin typeface="Arial Bold" panose="020B0704020202020204" pitchFamily="34" charset="0"/>
                <a:ea typeface="ＭＳ Ｐゴシック" panose="020B0600070205080204" pitchFamily="34" charset="-128"/>
                <a:cs typeface="Arial Bold" panose="020B0704020202020204" pitchFamily="34" charset="0"/>
              </a:rPr>
              <a:t>Budget Activity: Administration-RRHP</a:t>
            </a:r>
          </a:p>
        </p:txBody>
      </p:sp>
      <p:sp>
        <p:nvSpPr>
          <p:cNvPr id="56323" name="Content Placeholder 2">
            <a:extLst>
              <a:ext uri="{FF2B5EF4-FFF2-40B4-BE49-F238E27FC236}">
                <a16:creationId xmlns:a16="http://schemas.microsoft.com/office/drawing/2014/main" id="{9C32557A-033D-42A4-968C-A1673DC87D4E}"/>
              </a:ext>
            </a:extLst>
          </p:cNvPr>
          <p:cNvSpPr>
            <a:spLocks noGrp="1"/>
          </p:cNvSpPr>
          <p:nvPr>
            <p:ph idx="1"/>
          </p:nvPr>
        </p:nvSpPr>
        <p:spPr>
          <a:xfrm>
            <a:off x="1858964" y="884902"/>
            <a:ext cx="9418636" cy="4262285"/>
          </a:xfrm>
        </p:spPr>
        <p:txBody>
          <a:bodyPr/>
          <a:lstStyle/>
          <a:p>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Program administration assignments include the following: </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(A) Preparing program budgets and schedules, and amendments to those budgets and schedules;</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(B) Developing systems for assuring compliance with program requirements;</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(C) Developing interagency agreements and agreements with sub-recipients and contractors to carry out program activities;</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(D) Monitoring program activities for progress and compliance with program requirements;</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(E) Preparing reports and other documents directly related to the program for submission to HUD;</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(F) Coordinating the resolution of audit and monitoring findings;</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(G) Evaluating program results against stated objectives; and</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(H) Managing or supervising persons whose primary responsibilities with</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regard to the program include such assignments as those described in paragraph (A) through (G) of this section.</a:t>
            </a:r>
          </a:p>
        </p:txBody>
      </p:sp>
    </p:spTree>
    <p:extLst>
      <p:ext uri="{BB962C8B-B14F-4D97-AF65-F5344CB8AC3E}">
        <p14:creationId xmlns:p14="http://schemas.microsoft.com/office/powerpoint/2010/main" val="39613541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E7305F38-EBD5-4520-905F-C39C767DA450}"/>
              </a:ext>
            </a:extLst>
          </p:cNvPr>
          <p:cNvSpPr>
            <a:spLocks noGrp="1"/>
          </p:cNvSpPr>
          <p:nvPr>
            <p:ph type="ctrTitle"/>
          </p:nvPr>
        </p:nvSpPr>
        <p:spPr>
          <a:xfrm>
            <a:off x="1903208" y="619432"/>
            <a:ext cx="8031162" cy="4793226"/>
          </a:xfrm>
        </p:spPr>
        <p:txBody>
          <a:bodyPr>
            <a:normAutofit/>
          </a:bodyPr>
          <a:lstStyle/>
          <a:p>
            <a:pPr algn="ctr"/>
            <a:r>
              <a:rPr lang="en-US" altLang="en-US" sz="3600" cap="none" dirty="0">
                <a:latin typeface="Arial Bold" panose="020B0704020202020204" pitchFamily="34" charset="0"/>
                <a:ea typeface="ＭＳ Ｐゴシック" panose="020B0600070205080204" pitchFamily="34" charset="-128"/>
                <a:cs typeface="Arial Bold" panose="020B0704020202020204" pitchFamily="34" charset="0"/>
              </a:rPr>
              <a:t>HOMELESSNESS PREVENTION</a:t>
            </a:r>
          </a:p>
        </p:txBody>
      </p:sp>
    </p:spTree>
    <p:extLst>
      <p:ext uri="{BB962C8B-B14F-4D97-AF65-F5344CB8AC3E}">
        <p14:creationId xmlns:p14="http://schemas.microsoft.com/office/powerpoint/2010/main" val="238552975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DAAD3-9BC0-4151-BC6D-0570B573E888}"/>
              </a:ext>
            </a:extLst>
          </p:cNvPr>
          <p:cNvSpPr>
            <a:spLocks noGrp="1"/>
          </p:cNvSpPr>
          <p:nvPr>
            <p:ph type="title"/>
          </p:nvPr>
        </p:nvSpPr>
        <p:spPr>
          <a:xfrm>
            <a:off x="1858964" y="98425"/>
            <a:ext cx="8364537" cy="831850"/>
          </a:xfrm>
        </p:spPr>
        <p:txBody>
          <a:bodyPr/>
          <a:lstStyle/>
          <a:p>
            <a:pPr>
              <a:defRPr/>
            </a:pPr>
            <a:r>
              <a:rPr lang="en-US" cap="none" dirty="0"/>
              <a:t>Eligibility Criteria: Homelessness Prevention</a:t>
            </a:r>
            <a:r>
              <a:rPr lang="en-US" dirty="0"/>
              <a:t>	</a:t>
            </a:r>
          </a:p>
        </p:txBody>
      </p:sp>
      <p:sp>
        <p:nvSpPr>
          <p:cNvPr id="69635" name="Content Placeholder 2">
            <a:extLst>
              <a:ext uri="{FF2B5EF4-FFF2-40B4-BE49-F238E27FC236}">
                <a16:creationId xmlns:a16="http://schemas.microsoft.com/office/drawing/2014/main" id="{23D7D53B-D46B-411D-8BF2-B23869D2C73C}"/>
              </a:ext>
            </a:extLst>
          </p:cNvPr>
          <p:cNvSpPr>
            <a:spLocks noGrp="1"/>
          </p:cNvSpPr>
          <p:nvPr>
            <p:ph idx="1"/>
          </p:nvPr>
        </p:nvSpPr>
        <p:spPr>
          <a:xfrm>
            <a:off x="985520" y="801689"/>
            <a:ext cx="10911840" cy="4910137"/>
          </a:xfrm>
        </p:spPr>
        <p:txBody>
          <a:bodyPr/>
          <a:lstStyle/>
          <a:p>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“At Risk of Homelessness definition”</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Homeless Prevention is targeted to individuals and families at risk of homelessness; specifically, this includes those that meet the criteria under the “at risk of homelessness” definition or as well as those who meet the criteria in </a:t>
            </a: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categories</a:t>
            </a:r>
            <a:r>
              <a:rPr lang="en-US" altLang="en-US" sz="2000" dirty="0">
                <a:latin typeface="Arial" panose="020B0604020202020204" pitchFamily="34" charset="0"/>
                <a:ea typeface="ＭＳ Ｐゴシック" panose="020B0600070205080204" pitchFamily="34" charset="-128"/>
                <a:cs typeface="Arial" panose="020B0604020202020204" pitchFamily="34" charset="0"/>
              </a:rPr>
              <a:t> </a:t>
            </a: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(2)</a:t>
            </a:r>
            <a:r>
              <a:rPr lang="en-US" altLang="en-US" sz="2000" dirty="0">
                <a:latin typeface="Arial" panose="020B0604020202020204" pitchFamily="34" charset="0"/>
                <a:ea typeface="ＭＳ Ｐゴシック" panose="020B0600070205080204" pitchFamily="34" charset="-128"/>
                <a:cs typeface="Arial" panose="020B0604020202020204" pitchFamily="34" charset="0"/>
              </a:rPr>
              <a:t>, </a:t>
            </a: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(3)</a:t>
            </a:r>
            <a:r>
              <a:rPr lang="en-US" altLang="en-US" sz="2000" dirty="0">
                <a:latin typeface="Arial" panose="020B0604020202020204" pitchFamily="34" charset="0"/>
                <a:ea typeface="ＭＳ Ｐゴシック" panose="020B0600070205080204" pitchFamily="34" charset="-128"/>
                <a:cs typeface="Arial" panose="020B0604020202020204" pitchFamily="34" charset="0"/>
              </a:rPr>
              <a:t>, and </a:t>
            </a: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(4) </a:t>
            </a:r>
            <a:r>
              <a:rPr lang="en-US" altLang="en-US" sz="2000" dirty="0">
                <a:latin typeface="Arial" panose="020B0604020202020204" pitchFamily="34" charset="0"/>
                <a:ea typeface="ＭＳ Ｐゴシック" panose="020B0600070205080204" pitchFamily="34" charset="-128"/>
                <a:cs typeface="Arial" panose="020B0604020202020204" pitchFamily="34" charset="0"/>
              </a:rPr>
              <a:t>of the “homeless” definition </a:t>
            </a: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AND</a:t>
            </a:r>
            <a:r>
              <a:rPr lang="en-US" altLang="en-US" sz="2000" dirty="0">
                <a:latin typeface="Arial" panose="020B0604020202020204" pitchFamily="34" charset="0"/>
                <a:ea typeface="ＭＳ Ｐゴシック" panose="020B0600070205080204" pitchFamily="34" charset="-128"/>
                <a:cs typeface="Arial" panose="020B0604020202020204" pitchFamily="34" charset="0"/>
              </a:rPr>
              <a:t> have an </a:t>
            </a:r>
            <a:r>
              <a:rPr lang="en-US" altLang="en-US" sz="2000" u="sng" dirty="0">
                <a:latin typeface="Arial" panose="020B0604020202020204" pitchFamily="34" charset="0"/>
                <a:ea typeface="ＭＳ Ｐゴシック" panose="020B0600070205080204" pitchFamily="34" charset="-128"/>
                <a:cs typeface="Arial" panose="020B0604020202020204" pitchFamily="34" charset="0"/>
              </a:rPr>
              <a:t>annual income below 30 percent of family median income for the area.</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 </a:t>
            </a:r>
          </a:p>
          <a:p>
            <a:r>
              <a:rPr lang="en-US" altLang="en-US" sz="2000" b="1" u="sng" dirty="0">
                <a:latin typeface="Arial" panose="020B0604020202020204" pitchFamily="34" charset="0"/>
                <a:ea typeface="ＭＳ Ｐゴシック" panose="020B0600070205080204" pitchFamily="34" charset="-128"/>
                <a:cs typeface="Arial" panose="020B0604020202020204" pitchFamily="34" charset="0"/>
              </a:rPr>
              <a:t>Category 2:</a:t>
            </a:r>
            <a:r>
              <a:rPr lang="en-US" altLang="en-US" sz="2000" dirty="0">
                <a:latin typeface="Arial" panose="020B0604020202020204" pitchFamily="34" charset="0"/>
                <a:ea typeface="ＭＳ Ｐゴシック" panose="020B0600070205080204" pitchFamily="34" charset="-128"/>
                <a:cs typeface="Arial" panose="020B0604020202020204" pitchFamily="34" charset="0"/>
              </a:rPr>
              <a:t>  Individual or family who will imminently lose their primary nighttime residence, provided that:  </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1) Residence will be lost within 14 days of the date of application for homeless assistance; </a:t>
            </a: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AND</a:t>
            </a:r>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2) No subsequent residence has been identified; </a:t>
            </a: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AND</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3)  The individual or family lacks the resources or support networks, e.g., family, friends, faith-based or other social networks, needed to obtain other permanent housing; Please use the new Participant Eligibility Worksheet (HP &amp; At Risk Homeless Documentation).</a:t>
            </a: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0E034341-F6C3-4F5C-98C9-1150C11A14EB}"/>
              </a:ext>
            </a:extLst>
          </p:cNvPr>
          <p:cNvSpPr>
            <a:spLocks noGrp="1"/>
          </p:cNvSpPr>
          <p:nvPr>
            <p:ph type="title"/>
          </p:nvPr>
        </p:nvSpPr>
        <p:spPr/>
        <p:txBody>
          <a:bodyPr/>
          <a:lstStyle/>
          <a:p>
            <a:pPr algn="ct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Eligibility Criteria-HP</a:t>
            </a:r>
          </a:p>
        </p:txBody>
      </p:sp>
      <p:sp>
        <p:nvSpPr>
          <p:cNvPr id="70659" name="Content Placeholder 2">
            <a:extLst>
              <a:ext uri="{FF2B5EF4-FFF2-40B4-BE49-F238E27FC236}">
                <a16:creationId xmlns:a16="http://schemas.microsoft.com/office/drawing/2014/main" id="{B32436B2-5445-4436-8A46-6D81871D7D6F}"/>
              </a:ext>
            </a:extLst>
          </p:cNvPr>
          <p:cNvSpPr>
            <a:spLocks noGrp="1"/>
          </p:cNvSpPr>
          <p:nvPr>
            <p:ph idx="1"/>
          </p:nvPr>
        </p:nvSpPr>
        <p:spPr>
          <a:xfrm>
            <a:off x="1858964" y="1425576"/>
            <a:ext cx="8364537" cy="4525963"/>
          </a:xfrm>
        </p:spPr>
        <p:txBody>
          <a:bodyPr/>
          <a:lstStyle/>
          <a:p>
            <a:r>
              <a:rPr lang="en-US" altLang="en-US" sz="1400" b="1" u="sng" dirty="0">
                <a:latin typeface="Arial" panose="020B0604020202020204" pitchFamily="34" charset="0"/>
                <a:ea typeface="ＭＳ Ｐゴシック" panose="020B0600070205080204" pitchFamily="34" charset="-128"/>
                <a:cs typeface="Arial" panose="020B0604020202020204" pitchFamily="34" charset="0"/>
              </a:rPr>
              <a:t>Category 3</a:t>
            </a:r>
            <a:r>
              <a:rPr lang="en-US" altLang="en-US" sz="1400" dirty="0">
                <a:latin typeface="Arial" panose="020B0604020202020204" pitchFamily="34" charset="0"/>
                <a:ea typeface="ＭＳ Ｐゴシック" panose="020B0600070205080204" pitchFamily="34" charset="-128"/>
                <a:cs typeface="Arial" panose="020B0604020202020204" pitchFamily="34" charset="0"/>
              </a:rPr>
              <a:t>) Unaccompanied youth under 25 years of age, or families with children and youth, who do not otherwise qualify as homeless under this definition, but who:</a:t>
            </a:r>
          </a:p>
          <a:p>
            <a:endParaRPr lang="en-US" altLang="en-US" sz="1400"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sz="1400" dirty="0">
                <a:latin typeface="Arial" panose="020B0604020202020204" pitchFamily="34" charset="0"/>
                <a:ea typeface="ＭＳ Ｐゴシック" panose="020B0600070205080204" pitchFamily="34" charset="-128"/>
                <a:cs typeface="Arial" panose="020B0604020202020204" pitchFamily="34" charset="0"/>
              </a:rPr>
              <a:t>(</a:t>
            </a:r>
            <a:r>
              <a:rPr lang="en-US" altLang="en-US" sz="1400" dirty="0" err="1">
                <a:latin typeface="Arial" panose="020B0604020202020204" pitchFamily="34" charset="0"/>
                <a:ea typeface="ＭＳ Ｐゴシック" panose="020B0600070205080204" pitchFamily="34" charset="-128"/>
                <a:cs typeface="Arial" panose="020B0604020202020204" pitchFamily="34" charset="0"/>
              </a:rPr>
              <a:t>i</a:t>
            </a:r>
            <a:r>
              <a:rPr lang="en-US" altLang="en-US" sz="1400" dirty="0">
                <a:latin typeface="Arial" panose="020B0604020202020204" pitchFamily="34" charset="0"/>
                <a:ea typeface="ＭＳ Ｐゴシック" panose="020B0600070205080204" pitchFamily="34" charset="-128"/>
                <a:cs typeface="Arial" panose="020B0604020202020204" pitchFamily="34" charset="0"/>
              </a:rPr>
              <a:t>) Are defined as homeless under another federal definition.  (Such as:  Runaway and Homeless Youth Act , Head Start Act, Violence Against Women Act of 1994, Public Health Service Act , Food and Nutrition Act , Child Nutrition Act , McKinney-Vento Homeless Assistance Act (42 U.S.C. 11434a);  </a:t>
            </a:r>
            <a:r>
              <a:rPr lang="en-US" altLang="en-US" sz="1400" b="1" dirty="0">
                <a:latin typeface="Arial" panose="020B0604020202020204" pitchFamily="34" charset="0"/>
                <a:ea typeface="ＭＳ Ｐゴシック" panose="020B0600070205080204" pitchFamily="34" charset="-128"/>
                <a:cs typeface="Arial" panose="020B0604020202020204" pitchFamily="34" charset="0"/>
              </a:rPr>
              <a:t>AND </a:t>
            </a:r>
          </a:p>
          <a:p>
            <a:endParaRPr lang="en-US" altLang="en-US" sz="1400" b="1"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sz="1400" dirty="0">
                <a:latin typeface="Arial" panose="020B0604020202020204" pitchFamily="34" charset="0"/>
                <a:ea typeface="ＭＳ Ｐゴシック" panose="020B0600070205080204" pitchFamily="34" charset="-128"/>
                <a:cs typeface="Arial" panose="020B0604020202020204" pitchFamily="34" charset="0"/>
              </a:rPr>
              <a:t>(ii) Have not had a lease, ownership interest, or occupancy agreement in permanent housing at any time during the 60 days immediately preceding the date of application for homeless assistance</a:t>
            </a:r>
          </a:p>
          <a:p>
            <a:r>
              <a:rPr lang="en-US" altLang="en-US" sz="1400" dirty="0">
                <a:latin typeface="Arial" panose="020B0604020202020204" pitchFamily="34" charset="0"/>
                <a:ea typeface="ＭＳ Ｐゴシック" panose="020B0600070205080204" pitchFamily="34" charset="-128"/>
                <a:cs typeface="Arial" panose="020B0604020202020204" pitchFamily="34" charset="0"/>
              </a:rPr>
              <a:t>(iii) Have experienced persistent instability as measured by two moves or more during in the preceding 60 days; </a:t>
            </a:r>
            <a:r>
              <a:rPr lang="en-US" altLang="en-US" sz="1400" b="1" dirty="0">
                <a:latin typeface="Arial" panose="020B0604020202020204" pitchFamily="34" charset="0"/>
                <a:ea typeface="ＭＳ Ｐゴシック" panose="020B0600070205080204" pitchFamily="34" charset="-128"/>
                <a:cs typeface="Arial" panose="020B0604020202020204" pitchFamily="34" charset="0"/>
              </a:rPr>
              <a:t>AND</a:t>
            </a:r>
          </a:p>
          <a:p>
            <a:r>
              <a:rPr lang="en-US" altLang="en-US" sz="1400" dirty="0">
                <a:latin typeface="Arial" panose="020B0604020202020204" pitchFamily="34" charset="0"/>
                <a:ea typeface="ＭＳ Ｐゴシック" panose="020B0600070205080204" pitchFamily="34" charset="-128"/>
                <a:cs typeface="Arial" panose="020B0604020202020204" pitchFamily="34" charset="0"/>
              </a:rPr>
              <a:t>(iv) Can be expected to continue in such status for an extended period of time due to special needs or barriers.  Has one or more of the following chronic disabilities:</a:t>
            </a:r>
          </a:p>
          <a:p>
            <a:r>
              <a:rPr lang="en-US" altLang="en-US" sz="1400" dirty="0">
                <a:latin typeface="Arial" panose="020B0604020202020204" pitchFamily="34" charset="0"/>
                <a:ea typeface="ＭＳ Ｐゴシック" panose="020B0600070205080204" pitchFamily="34" charset="-128"/>
                <a:cs typeface="Arial" panose="020B0604020202020204" pitchFamily="34" charset="0"/>
              </a:rPr>
              <a:t>chronic physical or mental health conditions;  substance addiction histories of domestic violence or childhood abuse; child with a disability. Two or more barriers to employment, which include:  lack of a high school degree or GED, illiteracy, low English proficiency, history of incarceration or detention for criminal activity, history of unstable employment.</a:t>
            </a:r>
          </a:p>
          <a:p>
            <a:endParaRPr lang="en-US" altLang="en-US" sz="1400"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D7A4B-A0F5-4309-88B7-D4413B74D4DD}"/>
              </a:ext>
            </a:extLst>
          </p:cNvPr>
          <p:cNvSpPr>
            <a:spLocks noGrp="1"/>
          </p:cNvSpPr>
          <p:nvPr>
            <p:ph type="title"/>
          </p:nvPr>
        </p:nvSpPr>
        <p:spPr>
          <a:xfrm>
            <a:off x="1858964" y="1"/>
            <a:ext cx="8364537" cy="544513"/>
          </a:xfrm>
        </p:spPr>
        <p:txBody>
          <a:bodyPr/>
          <a:lstStyle/>
          <a:p>
            <a:pPr algn="ctr">
              <a:defRPr/>
            </a:pPr>
            <a:r>
              <a:rPr lang="en-US" cap="none" dirty="0"/>
              <a:t>Eligibility Criteria-HP</a:t>
            </a:r>
            <a:r>
              <a:rPr lang="en-US" dirty="0"/>
              <a:t>	</a:t>
            </a:r>
          </a:p>
        </p:txBody>
      </p:sp>
      <p:sp>
        <p:nvSpPr>
          <p:cNvPr id="71683" name="Content Placeholder 2">
            <a:extLst>
              <a:ext uri="{FF2B5EF4-FFF2-40B4-BE49-F238E27FC236}">
                <a16:creationId xmlns:a16="http://schemas.microsoft.com/office/drawing/2014/main" id="{201DB112-BE1E-4F1B-B5D2-3E6A6548EC88}"/>
              </a:ext>
            </a:extLst>
          </p:cNvPr>
          <p:cNvSpPr>
            <a:spLocks noGrp="1"/>
          </p:cNvSpPr>
          <p:nvPr>
            <p:ph idx="1"/>
          </p:nvPr>
        </p:nvSpPr>
        <p:spPr>
          <a:xfrm>
            <a:off x="690880" y="544513"/>
            <a:ext cx="11369039" cy="4843462"/>
          </a:xfrm>
        </p:spPr>
        <p:txBody>
          <a:bodyPr/>
          <a:lstStyle/>
          <a:p>
            <a:r>
              <a:rPr lang="en-US" altLang="en-US" sz="2000" u="sng" dirty="0">
                <a:latin typeface="Arial" panose="020B0604020202020204" pitchFamily="34" charset="0"/>
                <a:ea typeface="ＭＳ Ｐゴシック" panose="020B0600070205080204" pitchFamily="34" charset="-128"/>
                <a:cs typeface="Arial" panose="020B0604020202020204" pitchFamily="34" charset="0"/>
              </a:rPr>
              <a:t>  </a:t>
            </a:r>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Category 3 continued.  </a:t>
            </a:r>
          </a:p>
          <a:p>
            <a:endParaRPr lang="en-US" altLang="en-US" sz="2000" b="1"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These may include:  </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a) Has moved because of economic reasons 2 or more times during the 60 days immediately preceding the application for assistance; </a:t>
            </a: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OR</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b) Is living in the home of another because of economic hardship; </a:t>
            </a: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OR</a:t>
            </a:r>
            <a:r>
              <a:rPr lang="en-US" altLang="en-US" sz="2000" dirty="0">
                <a:latin typeface="Arial" panose="020B0604020202020204" pitchFamily="34" charset="0"/>
                <a:ea typeface="ＭＳ Ｐゴシック" panose="020B0600070205080204" pitchFamily="34" charset="-128"/>
                <a:cs typeface="Arial" panose="020B0604020202020204" pitchFamily="34" charset="0"/>
              </a:rPr>
              <a:t> </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c) Has been notified that their right to occupy their current housing or living situation will be terminated within 21 days after the date of application for assistance; </a:t>
            </a: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OR </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d) Lives in a hotel or motel and the cost is not paid for by charitable organizations or by Federal, State, or local government programs for low-income individuals; </a:t>
            </a: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OR </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e) Lives in an SRO or efficiency apartment unit in which there reside more than 2 persons or lives in a larger housing unit in which there reside more than one and a half persons per room; </a:t>
            </a: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OR </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f) Is exiting a publicly funded institution or system of care; </a:t>
            </a: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OR </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g) Otherwise lives in housing that has characteristics associated with instability and an increased risk of homelessness, as identified in the recipient’s approved Con Plan </a:t>
            </a: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36207FD1-3FC4-4086-8A23-EFFC590892B4}"/>
              </a:ext>
            </a:extLst>
          </p:cNvPr>
          <p:cNvSpPr>
            <a:spLocks noGrp="1"/>
          </p:cNvSpPr>
          <p:nvPr>
            <p:ph type="title"/>
          </p:nvPr>
        </p:nvSpPr>
        <p:spPr>
          <a:xfrm>
            <a:off x="1858964" y="52389"/>
            <a:ext cx="8364537" cy="719137"/>
          </a:xfrm>
        </p:spPr>
        <p:txBody>
          <a:bodyPr/>
          <a:lstStyle/>
          <a:p>
            <a:pPr algn="ct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Eligibility Criteria - HP</a:t>
            </a:r>
          </a:p>
        </p:txBody>
      </p:sp>
      <p:sp>
        <p:nvSpPr>
          <p:cNvPr id="72707" name="Content Placeholder 2">
            <a:extLst>
              <a:ext uri="{FF2B5EF4-FFF2-40B4-BE49-F238E27FC236}">
                <a16:creationId xmlns:a16="http://schemas.microsoft.com/office/drawing/2014/main" id="{68FB24D6-EFB0-4C53-9ADC-2941B4067B70}"/>
              </a:ext>
            </a:extLst>
          </p:cNvPr>
          <p:cNvSpPr>
            <a:spLocks noGrp="1"/>
          </p:cNvSpPr>
          <p:nvPr>
            <p:ph idx="1"/>
          </p:nvPr>
        </p:nvSpPr>
        <p:spPr>
          <a:xfrm>
            <a:off x="1858964" y="1111250"/>
            <a:ext cx="8364537" cy="4153924"/>
          </a:xfrm>
        </p:spPr>
        <p:txBody>
          <a:bodyPr/>
          <a:lstStyle/>
          <a:p>
            <a:r>
              <a:rPr lang="en-US" altLang="en-US" sz="2000" b="1" u="sng" dirty="0">
                <a:latin typeface="Arial" panose="020B0604020202020204" pitchFamily="34" charset="0"/>
                <a:ea typeface="ＭＳ Ｐゴシック" panose="020B0600070205080204" pitchFamily="34" charset="-128"/>
                <a:cs typeface="Arial" panose="020B0604020202020204" pitchFamily="34" charset="0"/>
              </a:rPr>
              <a:t>Category 4) </a:t>
            </a:r>
          </a:p>
          <a:p>
            <a:endParaRPr lang="en-US" altLang="en-US" sz="2000" b="1" u="sng"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Any individual or family who: </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a:t>
            </a:r>
            <a:r>
              <a:rPr lang="en-US" altLang="en-US" sz="2000" dirty="0" err="1">
                <a:latin typeface="Arial" panose="020B0604020202020204" pitchFamily="34" charset="0"/>
                <a:ea typeface="ＭＳ Ｐゴシック" panose="020B0600070205080204" pitchFamily="34" charset="-128"/>
                <a:cs typeface="Arial" panose="020B0604020202020204" pitchFamily="34" charset="0"/>
              </a:rPr>
              <a:t>i</a:t>
            </a:r>
            <a:r>
              <a:rPr lang="en-US" altLang="en-US" sz="2000" dirty="0">
                <a:latin typeface="Arial" panose="020B0604020202020204" pitchFamily="34" charset="0"/>
                <a:ea typeface="ＭＳ Ｐゴシック" panose="020B0600070205080204" pitchFamily="34" charset="-128"/>
                <a:cs typeface="Arial" panose="020B0604020202020204" pitchFamily="34" charset="0"/>
              </a:rPr>
              <a:t>) Is fleeing, or is attempting to flee, domestic violence, dating violence, sexual assault, stalking, or other dangerous or life-threatening conditions that relate to violence against the individual or a family member, including a child, that has either taken place within the individual’s or family’s primary nighttime residence or has made the individual or family afraid to return to their primary nighttime residence; </a:t>
            </a: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AND</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(ii) Has no other residence; </a:t>
            </a: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AND</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(iii) Lacks the resources or support networks, e.g., family, friends, faith based or other social networks, to obtain other permanent housing.</a:t>
            </a: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a:extLst>
              <a:ext uri="{FF2B5EF4-FFF2-40B4-BE49-F238E27FC236}">
                <a16:creationId xmlns:a16="http://schemas.microsoft.com/office/drawing/2014/main" id="{FA15D5B8-E30D-449F-B1E9-F8D4B8501AAC}"/>
              </a:ext>
            </a:extLst>
          </p:cNvPr>
          <p:cNvSpPr>
            <a:spLocks noGrp="1"/>
          </p:cNvSpPr>
          <p:nvPr>
            <p:ph type="title"/>
          </p:nvPr>
        </p:nvSpPr>
        <p:spPr/>
        <p:txBody>
          <a:bodyPr/>
          <a:lstStyle/>
          <a:p>
            <a:pPr algn="ct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Income Requirement - HP</a:t>
            </a:r>
          </a:p>
        </p:txBody>
      </p:sp>
      <p:sp>
        <p:nvSpPr>
          <p:cNvPr id="25603" name="Content Placeholder 2">
            <a:extLst>
              <a:ext uri="{FF2B5EF4-FFF2-40B4-BE49-F238E27FC236}">
                <a16:creationId xmlns:a16="http://schemas.microsoft.com/office/drawing/2014/main" id="{3C78FBED-BBBA-42D2-936A-8F4E8709CC86}"/>
              </a:ext>
            </a:extLst>
          </p:cNvPr>
          <p:cNvSpPr>
            <a:spLocks noGrp="1"/>
          </p:cNvSpPr>
          <p:nvPr>
            <p:ph idx="1"/>
          </p:nvPr>
        </p:nvSpPr>
        <p:spPr>
          <a:xfrm>
            <a:off x="1858964" y="1740311"/>
            <a:ext cx="8364537" cy="2905432"/>
          </a:xfrm>
        </p:spPr>
        <p:txBody>
          <a:bodyPr/>
          <a:lstStyle/>
          <a:p>
            <a:pPr>
              <a:defRPr/>
            </a:pPr>
            <a:endParaRPr lang="en-US" dirty="0">
              <a:latin typeface="Arial" panose="020B0604020202020204" pitchFamily="34" charset="0"/>
              <a:ea typeface="ＭＳ Ｐゴシック" pitchFamily="34" charset="-128"/>
              <a:cs typeface="Arial" pitchFamily="34" charset="0"/>
            </a:endParaRPr>
          </a:p>
          <a:p>
            <a:pPr marL="285750" indent="-285750">
              <a:buFont typeface="Arial" panose="020B0604020202020204" pitchFamily="34" charset="0"/>
              <a:buChar char="•"/>
              <a:defRPr/>
            </a:pPr>
            <a:r>
              <a:rPr lang="en-US" sz="2800" dirty="0">
                <a:latin typeface="Arial" panose="020B0604020202020204" pitchFamily="34" charset="0"/>
                <a:ea typeface="ＭＳ Ｐゴシック" pitchFamily="34" charset="-128"/>
                <a:cs typeface="Arial" panose="020B0604020202020204" pitchFamily="34" charset="0"/>
              </a:rPr>
              <a:t>The household’s income </a:t>
            </a:r>
            <a:r>
              <a:rPr lang="en-US" sz="2800" b="1" dirty="0">
                <a:latin typeface="Arial" panose="020B0604020202020204" pitchFamily="34" charset="0"/>
                <a:ea typeface="ＭＳ Ｐゴシック" pitchFamily="34" charset="-128"/>
                <a:cs typeface="Arial" panose="020B0604020202020204" pitchFamily="34" charset="0"/>
              </a:rPr>
              <a:t>must be at or below 30% </a:t>
            </a:r>
            <a:r>
              <a:rPr lang="en-US" sz="2800" dirty="0">
                <a:latin typeface="Arial" panose="020B0604020202020204" pitchFamily="34" charset="0"/>
                <a:ea typeface="ＭＳ Ｐゴシック" pitchFamily="34" charset="-128"/>
                <a:cs typeface="Arial" panose="020B0604020202020204" pitchFamily="34" charset="0"/>
              </a:rPr>
              <a:t>of the area median income to qualify for HP funds.</a:t>
            </a:r>
          </a:p>
          <a:p>
            <a:pPr>
              <a:defRPr/>
            </a:pPr>
            <a:endParaRPr lang="en-US" dirty="0">
              <a:latin typeface="Arial" pitchFamily="34" charset="0"/>
              <a:ea typeface="ＭＳ Ｐゴシック" pitchFamily="34" charset="-128"/>
              <a:cs typeface="Arial" pitchFamily="34"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a:extLst>
              <a:ext uri="{FF2B5EF4-FFF2-40B4-BE49-F238E27FC236}">
                <a16:creationId xmlns:a16="http://schemas.microsoft.com/office/drawing/2014/main" id="{9886C532-D348-42FE-802C-E6F1D7D35EC2}"/>
              </a:ext>
            </a:extLst>
          </p:cNvPr>
          <p:cNvSpPr>
            <a:spLocks noGrp="1"/>
          </p:cNvSpPr>
          <p:nvPr>
            <p:ph type="title"/>
          </p:nvPr>
        </p:nvSpPr>
        <p:spPr>
          <a:xfrm>
            <a:off x="1858964" y="90489"/>
            <a:ext cx="8364537" cy="808037"/>
          </a:xfrm>
        </p:spPr>
        <p:txBody>
          <a:bodyPr/>
          <a:lstStyle/>
          <a:p>
            <a:pPr algn="ct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Documentation Requirements For HP</a:t>
            </a:r>
          </a:p>
        </p:txBody>
      </p:sp>
      <p:sp>
        <p:nvSpPr>
          <p:cNvPr id="32771" name="Content Placeholder 2">
            <a:extLst>
              <a:ext uri="{FF2B5EF4-FFF2-40B4-BE49-F238E27FC236}">
                <a16:creationId xmlns:a16="http://schemas.microsoft.com/office/drawing/2014/main" id="{3B0843F8-CCB1-467E-81AC-41C35BB5D034}"/>
              </a:ext>
            </a:extLst>
          </p:cNvPr>
          <p:cNvSpPr>
            <a:spLocks noGrp="1"/>
          </p:cNvSpPr>
          <p:nvPr>
            <p:ph idx="1"/>
          </p:nvPr>
        </p:nvSpPr>
        <p:spPr>
          <a:xfrm>
            <a:off x="1858964" y="898526"/>
            <a:ext cx="8364537" cy="5053013"/>
          </a:xfrm>
        </p:spPr>
        <p:txBody>
          <a:bodyPr/>
          <a:lstStyle/>
          <a:p>
            <a:pPr>
              <a:defRPr/>
            </a:pPr>
            <a:r>
              <a:rPr lang="en-US" b="1" dirty="0">
                <a:latin typeface="Arial" pitchFamily="34" charset="0"/>
                <a:ea typeface="ＭＳ Ｐゴシック" pitchFamily="34" charset="-128"/>
                <a:cs typeface="Arial" pitchFamily="34" charset="0"/>
              </a:rPr>
              <a:t>Category 2:  Third Party is still best evidence of HP eligibility </a:t>
            </a:r>
          </a:p>
          <a:p>
            <a:pPr>
              <a:defRPr/>
            </a:pPr>
            <a:endParaRPr lang="en-US" dirty="0">
              <a:latin typeface="Arial" pitchFamily="34" charset="0"/>
              <a:ea typeface="ＭＳ Ｐゴシック" pitchFamily="34" charset="-128"/>
              <a:cs typeface="Arial" pitchFamily="34" charset="0"/>
            </a:endParaRPr>
          </a:p>
          <a:p>
            <a:pPr>
              <a:defRPr/>
            </a:pPr>
            <a:r>
              <a:rPr lang="en-US" sz="1400" dirty="0">
                <a:latin typeface="Arial" pitchFamily="34" charset="0"/>
                <a:ea typeface="ＭＳ Ｐゴシック" pitchFamily="34" charset="-128"/>
                <a:cs typeface="Arial" pitchFamily="34" charset="0"/>
              </a:rPr>
              <a:t>At least one of the following stating that the household must leave within 14 days: </a:t>
            </a:r>
          </a:p>
          <a:p>
            <a:pPr>
              <a:defRPr/>
            </a:pPr>
            <a:endParaRPr lang="en-US" sz="1400" dirty="0">
              <a:latin typeface="Arial" pitchFamily="34" charset="0"/>
              <a:ea typeface="ＭＳ Ｐゴシック" pitchFamily="34" charset="-128"/>
              <a:cs typeface="Arial" pitchFamily="34" charset="0"/>
            </a:endParaRPr>
          </a:p>
          <a:p>
            <a:pPr marL="285750" indent="-285750">
              <a:buFont typeface="Arial" panose="020B0604020202020204" pitchFamily="34" charset="0"/>
              <a:buChar char="•"/>
              <a:defRPr/>
            </a:pPr>
            <a:r>
              <a:rPr lang="en-US" sz="1400" dirty="0">
                <a:latin typeface="Arial" pitchFamily="34" charset="0"/>
                <a:ea typeface="ＭＳ Ｐゴシック" pitchFamily="34" charset="-128"/>
                <a:cs typeface="Arial" pitchFamily="34" charset="0"/>
              </a:rPr>
              <a:t>A court order resulting from an eviction notice or equivalent notice, or a formal eviction notice;</a:t>
            </a:r>
          </a:p>
          <a:p>
            <a:pPr>
              <a:defRPr/>
            </a:pPr>
            <a:endParaRPr lang="en-US" sz="1400" dirty="0">
              <a:latin typeface="Arial" pitchFamily="34" charset="0"/>
              <a:ea typeface="ＭＳ Ｐゴシック" pitchFamily="34" charset="-128"/>
              <a:cs typeface="Arial" pitchFamily="34" charset="0"/>
            </a:endParaRPr>
          </a:p>
          <a:p>
            <a:pPr marL="285750" indent="-285750">
              <a:buFont typeface="Arial" panose="020B0604020202020204" pitchFamily="34" charset="0"/>
              <a:buChar char="•"/>
              <a:defRPr/>
            </a:pPr>
            <a:r>
              <a:rPr lang="en-US" sz="1400" dirty="0">
                <a:latin typeface="Arial" pitchFamily="34" charset="0"/>
                <a:ea typeface="ＭＳ Ｐゴシック" pitchFamily="34" charset="-128"/>
                <a:cs typeface="Arial" pitchFamily="34" charset="0"/>
              </a:rPr>
              <a:t>For individuals in hotels or motels that they are paying for, evidence that the individual or family lacks the necessary financial resources to stay for more than 14 days; or </a:t>
            </a:r>
          </a:p>
          <a:p>
            <a:pPr>
              <a:defRPr/>
            </a:pPr>
            <a:endParaRPr lang="en-US" sz="1400" dirty="0">
              <a:latin typeface="Arial" pitchFamily="34" charset="0"/>
              <a:ea typeface="ＭＳ Ｐゴシック" pitchFamily="34" charset="-128"/>
              <a:cs typeface="Arial" pitchFamily="34" charset="0"/>
            </a:endParaRPr>
          </a:p>
          <a:p>
            <a:pPr marL="285750" indent="-285750">
              <a:buFont typeface="Arial" panose="020B0604020202020204" pitchFamily="34" charset="0"/>
              <a:buChar char="•"/>
              <a:defRPr/>
            </a:pPr>
            <a:r>
              <a:rPr lang="en-US" sz="1400" dirty="0">
                <a:latin typeface="Arial" pitchFamily="34" charset="0"/>
                <a:ea typeface="ＭＳ Ｐゴシック" pitchFamily="34" charset="-128"/>
                <a:cs typeface="Arial" pitchFamily="34" charset="0"/>
              </a:rPr>
              <a:t>An oral statement by the individual or head of household stating that the owner or renter of the residence will not allow them to stay for more than 14 days. </a:t>
            </a:r>
          </a:p>
          <a:p>
            <a:pPr>
              <a:defRPr/>
            </a:pPr>
            <a:endParaRPr lang="en-US" sz="1400" dirty="0">
              <a:latin typeface="Arial" pitchFamily="34" charset="0"/>
              <a:ea typeface="ＭＳ Ｐゴシック" pitchFamily="34" charset="-128"/>
              <a:cs typeface="Arial" pitchFamily="34" charset="0"/>
            </a:endParaRPr>
          </a:p>
          <a:p>
            <a:pPr marL="285750" indent="-285750">
              <a:buFont typeface="Arial" panose="020B0604020202020204" pitchFamily="34" charset="0"/>
              <a:buChar char="•"/>
              <a:defRPr/>
            </a:pPr>
            <a:r>
              <a:rPr lang="en-US" sz="1400" dirty="0">
                <a:latin typeface="Arial" pitchFamily="34" charset="0"/>
                <a:ea typeface="ＭＳ Ｐゴシック" pitchFamily="34" charset="-128"/>
                <a:cs typeface="Arial" pitchFamily="34" charset="0"/>
              </a:rPr>
              <a:t>The intake worker must verify the statement either through contact with the owner or renter, or documentation of due diligence in attempting to obtain such a statement.</a:t>
            </a:r>
          </a:p>
          <a:p>
            <a:pPr>
              <a:defRPr/>
            </a:pPr>
            <a:endParaRPr lang="en-US" sz="1400" dirty="0">
              <a:latin typeface="Arial" pitchFamily="34" charset="0"/>
              <a:ea typeface="ＭＳ Ｐゴシック" pitchFamily="34" charset="-128"/>
              <a:cs typeface="Arial" pitchFamily="34" charset="0"/>
            </a:endParaRPr>
          </a:p>
          <a:p>
            <a:pPr marL="285750" indent="-285750">
              <a:buFont typeface="Arial" panose="020B0604020202020204" pitchFamily="34" charset="0"/>
              <a:buChar char="•"/>
              <a:defRPr/>
            </a:pPr>
            <a:r>
              <a:rPr lang="en-US" sz="1400" dirty="0">
                <a:latin typeface="Arial" pitchFamily="34" charset="0"/>
                <a:ea typeface="ＭＳ Ｐゴシック" pitchFamily="34" charset="-128"/>
                <a:cs typeface="Arial" pitchFamily="34" charset="0"/>
              </a:rPr>
              <a:t>Certification by the individual or head of household that no subsequent residence has been identified.</a:t>
            </a:r>
          </a:p>
          <a:p>
            <a:pPr>
              <a:defRPr/>
            </a:pPr>
            <a:endParaRPr lang="en-US" sz="1400" dirty="0">
              <a:latin typeface="Arial" pitchFamily="34" charset="0"/>
              <a:ea typeface="ＭＳ Ｐゴシック" pitchFamily="34" charset="-128"/>
              <a:cs typeface="Arial" pitchFamily="34" charset="0"/>
            </a:endParaRPr>
          </a:p>
          <a:p>
            <a:pPr marL="285750" indent="-285750">
              <a:buFont typeface="Arial" panose="020B0604020202020204" pitchFamily="34" charset="0"/>
              <a:buChar char="•"/>
              <a:defRPr/>
            </a:pPr>
            <a:r>
              <a:rPr lang="en-US" sz="1400" dirty="0">
                <a:latin typeface="Arial" pitchFamily="34" charset="0"/>
                <a:ea typeface="ＭＳ Ｐゴシック" pitchFamily="34" charset="-128"/>
                <a:cs typeface="Arial" pitchFamily="34" charset="0"/>
              </a:rPr>
              <a:t>Self-certification or other written documentation that the individual or head of household lacks the financial resources and support networks to obtain other housing.</a:t>
            </a:r>
          </a:p>
          <a:p>
            <a:pPr>
              <a:defRPr/>
            </a:pPr>
            <a:endParaRPr lang="en-US" sz="1400" dirty="0">
              <a:latin typeface="Arial" pitchFamily="34" charset="0"/>
              <a:ea typeface="ＭＳ Ｐゴシック" pitchFamily="34" charset="-128"/>
              <a:cs typeface="Arial" pitchFamily="34"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a:extLst>
              <a:ext uri="{FF2B5EF4-FFF2-40B4-BE49-F238E27FC236}">
                <a16:creationId xmlns:a16="http://schemas.microsoft.com/office/drawing/2014/main" id="{E14E4EDF-683D-4AD1-AC21-BA601053F97C}"/>
              </a:ext>
            </a:extLst>
          </p:cNvPr>
          <p:cNvSpPr>
            <a:spLocks noGrp="1"/>
          </p:cNvSpPr>
          <p:nvPr>
            <p:ph type="title"/>
          </p:nvPr>
        </p:nvSpPr>
        <p:spPr>
          <a:xfrm>
            <a:off x="1858964" y="274639"/>
            <a:ext cx="8364537" cy="708025"/>
          </a:xfrm>
        </p:spPr>
        <p:txBody>
          <a:bodyPr/>
          <a:lstStyle/>
          <a:p>
            <a:pPr algn="ct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Documentation Requirements HP </a:t>
            </a:r>
          </a:p>
        </p:txBody>
      </p:sp>
      <p:sp>
        <p:nvSpPr>
          <p:cNvPr id="33795" name="Content Placeholder 2">
            <a:extLst>
              <a:ext uri="{FF2B5EF4-FFF2-40B4-BE49-F238E27FC236}">
                <a16:creationId xmlns:a16="http://schemas.microsoft.com/office/drawing/2014/main" id="{8B78CF9D-92C7-4917-ABC0-DF13BDCF984F}"/>
              </a:ext>
            </a:extLst>
          </p:cNvPr>
          <p:cNvSpPr>
            <a:spLocks noGrp="1"/>
          </p:cNvSpPr>
          <p:nvPr>
            <p:ph idx="1"/>
          </p:nvPr>
        </p:nvSpPr>
        <p:spPr>
          <a:xfrm>
            <a:off x="1858963" y="849927"/>
            <a:ext cx="8364537" cy="4525962"/>
          </a:xfrm>
        </p:spPr>
        <p:txBody>
          <a:bodyPr/>
          <a:lstStyle/>
          <a:p>
            <a:pPr>
              <a:defRPr/>
            </a:pPr>
            <a:r>
              <a:rPr lang="en-US" sz="1400" b="1" u="sng" dirty="0">
                <a:latin typeface="Arial" pitchFamily="34" charset="0"/>
                <a:ea typeface="ＭＳ Ｐゴシック" pitchFamily="34" charset="-128"/>
                <a:cs typeface="Arial" pitchFamily="34" charset="0"/>
              </a:rPr>
              <a:t>Category 3:</a:t>
            </a:r>
          </a:p>
          <a:p>
            <a:pPr>
              <a:defRPr/>
            </a:pPr>
            <a:endParaRPr lang="en-US" sz="1400" dirty="0">
              <a:latin typeface="Arial" pitchFamily="34" charset="0"/>
              <a:ea typeface="ＭＳ Ｐゴシック" pitchFamily="34" charset="-128"/>
              <a:cs typeface="Arial" pitchFamily="34" charset="0"/>
            </a:endParaRPr>
          </a:p>
          <a:p>
            <a:pPr marL="285750" indent="-285750">
              <a:buFont typeface="Arial" panose="020B0604020202020204" pitchFamily="34" charset="0"/>
              <a:buChar char="•"/>
              <a:defRPr/>
            </a:pPr>
            <a:r>
              <a:rPr lang="en-US" sz="1400" dirty="0">
                <a:latin typeface="Arial" pitchFamily="34" charset="0"/>
                <a:ea typeface="ＭＳ Ｐゴシック" pitchFamily="34" charset="-128"/>
                <a:cs typeface="Arial" pitchFamily="34" charset="0"/>
              </a:rPr>
              <a:t>A nonprofit, state, or local government entity that administers the other federal statute must certify that household qualifies as homeless under that statute’s definition.</a:t>
            </a:r>
          </a:p>
          <a:p>
            <a:pPr>
              <a:defRPr/>
            </a:pPr>
            <a:endParaRPr lang="en-US" sz="1400" dirty="0">
              <a:latin typeface="Arial" pitchFamily="34" charset="0"/>
              <a:ea typeface="ＭＳ Ｐゴシック" pitchFamily="34" charset="-128"/>
              <a:cs typeface="Arial" pitchFamily="34" charset="0"/>
            </a:endParaRPr>
          </a:p>
          <a:p>
            <a:pPr marL="285750" indent="-285750">
              <a:buFont typeface="Arial" panose="020B0604020202020204" pitchFamily="34" charset="0"/>
              <a:buChar char="•"/>
              <a:defRPr/>
            </a:pPr>
            <a:r>
              <a:rPr lang="en-US" sz="1400" dirty="0">
                <a:latin typeface="Arial" pitchFamily="34" charset="0"/>
                <a:ea typeface="ＭＳ Ｐゴシック" pitchFamily="34" charset="-128"/>
                <a:cs typeface="Arial" pitchFamily="34" charset="0"/>
              </a:rPr>
              <a:t>To document that the individual has not had a lease, occupancy agreement, or ownership interest in housing in the last 60 days, certification by the individual or head of household, written observation by an outreach worker, or referral by a provider.</a:t>
            </a:r>
          </a:p>
          <a:p>
            <a:pPr>
              <a:defRPr/>
            </a:pPr>
            <a:endParaRPr lang="en-US" sz="1400" dirty="0">
              <a:latin typeface="Arial" pitchFamily="34" charset="0"/>
              <a:ea typeface="ＭＳ Ｐゴシック" pitchFamily="34" charset="-128"/>
              <a:cs typeface="Arial" pitchFamily="34" charset="0"/>
            </a:endParaRPr>
          </a:p>
          <a:p>
            <a:pPr marL="285750" indent="-285750">
              <a:buFont typeface="Arial" panose="020B0604020202020204" pitchFamily="34" charset="0"/>
              <a:buChar char="•"/>
              <a:defRPr/>
            </a:pPr>
            <a:r>
              <a:rPr lang="en-US" sz="1400" dirty="0">
                <a:latin typeface="Arial" pitchFamily="34" charset="0"/>
                <a:ea typeface="ＭＳ Ｐゴシック" pitchFamily="34" charset="-128"/>
                <a:cs typeface="Arial" pitchFamily="34" charset="0"/>
              </a:rPr>
              <a:t>To document that the individual or family has moved two times in the past 60 days, a certification from the individual and supporting documentation, including records or statements from each owner or renter of housing, shelter or housing provider, or social worker, case worker, or appropriate official of an institution where the individual or family resided. Where these statements are unobtainable, the intake worker should include a written record of his or her due diligence in attempting to obtain them.</a:t>
            </a:r>
          </a:p>
          <a:p>
            <a:pPr>
              <a:defRPr/>
            </a:pPr>
            <a:endParaRPr lang="en-US" sz="1400" dirty="0">
              <a:latin typeface="Arial" pitchFamily="34" charset="0"/>
              <a:ea typeface="ＭＳ Ｐゴシック" pitchFamily="34" charset="-128"/>
              <a:cs typeface="Arial" pitchFamily="34" charset="0"/>
            </a:endParaRPr>
          </a:p>
          <a:p>
            <a:pPr marL="285750" indent="-285750">
              <a:buFont typeface="Arial" panose="020B0604020202020204" pitchFamily="34" charset="0"/>
              <a:buChar char="•"/>
              <a:defRPr/>
            </a:pPr>
            <a:r>
              <a:rPr lang="en-US" sz="1400" dirty="0">
                <a:latin typeface="Arial" pitchFamily="34" charset="0"/>
                <a:ea typeface="ＭＳ Ｐゴシック" pitchFamily="34" charset="-128"/>
                <a:cs typeface="Arial" pitchFamily="34" charset="0"/>
              </a:rPr>
              <a:t>Evidence of barriers includes: Written diagnosis from a licensed professional, employment records, department of corrections records, literacy, and English proficiency tests. </a:t>
            </a:r>
          </a:p>
          <a:p>
            <a:pPr>
              <a:defRPr/>
            </a:pPr>
            <a:endParaRPr lang="en-US" dirty="0">
              <a:latin typeface="Arial" pitchFamily="34" charset="0"/>
              <a:ea typeface="ＭＳ Ｐゴシック" pitchFamily="34" charset="-128"/>
              <a:cs typeface="Arial" pitchFamily="34" charset="0"/>
            </a:endParaRPr>
          </a:p>
          <a:p>
            <a:pPr marL="285750" indent="-285750">
              <a:buFont typeface="Arial" panose="020B0604020202020204" pitchFamily="34" charset="0"/>
              <a:buChar char="•"/>
              <a:defRPr/>
            </a:pPr>
            <a:r>
              <a:rPr lang="en-US" sz="1400" dirty="0">
                <a:latin typeface="Arial" pitchFamily="34" charset="0"/>
                <a:ea typeface="ＭＳ Ｐゴシック" pitchFamily="34" charset="-128"/>
                <a:cs typeface="Arial" pitchFamily="34" charset="0"/>
              </a:rPr>
              <a:t>For disability, any of the above, written verification from the Social Security Administration (or a disability check receipt), or observation of the intake worker of disability, which must be confirmed within 45 days by an appropriate professional.</a:t>
            </a:r>
          </a:p>
          <a:p>
            <a:pPr>
              <a:defRPr/>
            </a:pPr>
            <a:endParaRPr lang="en-US" dirty="0">
              <a:latin typeface="Arial" pitchFamily="34" charset="0"/>
              <a:ea typeface="ＭＳ Ｐゴシック" pitchFamily="34" charset="-128"/>
              <a:cs typeface="Arial" pitchFamily="34" charset="0"/>
            </a:endParaRPr>
          </a:p>
          <a:p>
            <a:pPr>
              <a:defRPr/>
            </a:pPr>
            <a:endParaRPr lang="en-US" dirty="0">
              <a:latin typeface="Arial" pitchFamily="34" charset="0"/>
              <a:ea typeface="ＭＳ Ｐゴシック" pitchFamily="34" charset="-128"/>
              <a:cs typeface="Arial" pitchFamily="34" charset="0"/>
            </a:endParaRPr>
          </a:p>
          <a:p>
            <a:pPr>
              <a:defRPr/>
            </a:pPr>
            <a:endParaRPr lang="en-US" dirty="0">
              <a:latin typeface="Arial" pitchFamily="34" charset="0"/>
              <a:ea typeface="ＭＳ Ｐゴシック" pitchFamily="34" charset="-128"/>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64A11C12-FB58-4E81-AB1B-E33EBF483C53}"/>
              </a:ext>
            </a:extLst>
          </p:cNvPr>
          <p:cNvSpPr>
            <a:spLocks noGrp="1"/>
          </p:cNvSpPr>
          <p:nvPr>
            <p:ph type="title"/>
          </p:nvPr>
        </p:nvSpPr>
        <p:spPr/>
        <p:txBody>
          <a:bodyPr/>
          <a:lstStyle/>
          <a:p>
            <a:pPr algn="ct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Documentation of Homelessness</a:t>
            </a:r>
          </a:p>
        </p:txBody>
      </p:sp>
      <p:sp>
        <p:nvSpPr>
          <p:cNvPr id="22531" name="Content Placeholder 2">
            <a:extLst>
              <a:ext uri="{FF2B5EF4-FFF2-40B4-BE49-F238E27FC236}">
                <a16:creationId xmlns:a16="http://schemas.microsoft.com/office/drawing/2014/main" id="{05717421-0370-4419-A742-94851691EC68}"/>
              </a:ext>
            </a:extLst>
          </p:cNvPr>
          <p:cNvSpPr>
            <a:spLocks noGrp="1"/>
          </p:cNvSpPr>
          <p:nvPr>
            <p:ph idx="1"/>
          </p:nvPr>
        </p:nvSpPr>
        <p:spPr>
          <a:xfrm>
            <a:off x="1858964" y="1425576"/>
            <a:ext cx="8364537" cy="4525963"/>
          </a:xfrm>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a:p>
            <a:r>
              <a:rPr lang="en-US" altLang="en-US">
                <a:latin typeface="Arial" panose="020B0604020202020204" pitchFamily="34" charset="0"/>
                <a:ea typeface="ＭＳ Ｐゴシック" panose="020B0600070205080204" pitchFamily="34" charset="-128"/>
                <a:cs typeface="Arial" panose="020B0604020202020204" pitchFamily="34" charset="0"/>
              </a:rPr>
              <a:t>The HUD Homeless Documentation form was created for use as a guide for proper documentation of homelessness.  </a:t>
            </a:r>
          </a:p>
          <a:p>
            <a:endParaRPr lang="en-US" altLang="en-US">
              <a:latin typeface="Arial" panose="020B0604020202020204" pitchFamily="34" charset="0"/>
              <a:ea typeface="ＭＳ Ｐゴシック" panose="020B0600070205080204" pitchFamily="34" charset="-128"/>
              <a:cs typeface="Arial" panose="020B0604020202020204" pitchFamily="34" charset="0"/>
            </a:endParaRPr>
          </a:p>
          <a:p>
            <a:r>
              <a:rPr lang="en-US" altLang="en-US">
                <a:latin typeface="Arial" panose="020B0604020202020204" pitchFamily="34" charset="0"/>
                <a:ea typeface="ＭＳ Ｐゴシック" panose="020B0600070205080204" pitchFamily="34" charset="-128"/>
                <a:cs typeface="Arial" panose="020B0604020202020204" pitchFamily="34" charset="0"/>
              </a:rPr>
              <a:t>It is not required that this specific form be used, however it is required that it is documented from where the participant was referred, 3</a:t>
            </a:r>
            <a:r>
              <a:rPr lang="en-US" altLang="en-US" baseline="30000">
                <a:latin typeface="Arial" panose="020B0604020202020204" pitchFamily="34" charset="0"/>
                <a:ea typeface="ＭＳ Ｐゴシック" panose="020B0600070205080204" pitchFamily="34" charset="-128"/>
                <a:cs typeface="Arial" panose="020B0604020202020204" pitchFamily="34" charset="0"/>
              </a:rPr>
              <a:t>rd</a:t>
            </a:r>
            <a:r>
              <a:rPr lang="en-US" altLang="en-US">
                <a:latin typeface="Arial" panose="020B0604020202020204" pitchFamily="34" charset="0"/>
                <a:ea typeface="ＭＳ Ｐゴシック" panose="020B0600070205080204" pitchFamily="34" charset="-128"/>
                <a:cs typeface="Arial" panose="020B0604020202020204" pitchFamily="34" charset="0"/>
              </a:rPr>
              <a:t> party verification obtained when possible, and to have a space for client and staff signatures. </a:t>
            </a:r>
          </a:p>
          <a:p>
            <a:endParaRPr lang="en-US" altLang="en-US">
              <a:latin typeface="Arial" panose="020B0604020202020204" pitchFamily="34" charset="0"/>
              <a:ea typeface="ＭＳ Ｐゴシック" panose="020B0600070205080204" pitchFamily="34" charset="-128"/>
              <a:cs typeface="Arial" panose="020B0604020202020204" pitchFamily="34" charset="0"/>
            </a:endParaRPr>
          </a:p>
          <a:p>
            <a:endParaRPr lang="en-US" altLang="en-US">
              <a:latin typeface="Arial" panose="020B0604020202020204" pitchFamily="34" charset="0"/>
              <a:ea typeface="ＭＳ Ｐゴシック" panose="020B0600070205080204" pitchFamily="34" charset="-128"/>
              <a:cs typeface="Arial" panose="020B0604020202020204" pitchFamily="34" charset="0"/>
            </a:endParaRPr>
          </a:p>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a:extLst>
              <a:ext uri="{FF2B5EF4-FFF2-40B4-BE49-F238E27FC236}">
                <a16:creationId xmlns:a16="http://schemas.microsoft.com/office/drawing/2014/main" id="{E0F1AEEC-B682-4E91-AF2A-E306F466C910}"/>
              </a:ext>
            </a:extLst>
          </p:cNvPr>
          <p:cNvSpPr>
            <a:spLocks noGrp="1"/>
          </p:cNvSpPr>
          <p:nvPr>
            <p:ph type="title"/>
          </p:nvPr>
        </p:nvSpPr>
        <p:spPr/>
        <p:txBody>
          <a:bodyPr/>
          <a:lstStyle/>
          <a:p>
            <a:pPr algn="ct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Income Re-evaluation: HP </a:t>
            </a:r>
          </a:p>
        </p:txBody>
      </p:sp>
      <p:sp>
        <p:nvSpPr>
          <p:cNvPr id="76803" name="Content Placeholder 2">
            <a:extLst>
              <a:ext uri="{FF2B5EF4-FFF2-40B4-BE49-F238E27FC236}">
                <a16:creationId xmlns:a16="http://schemas.microsoft.com/office/drawing/2014/main" id="{B04F321F-38D8-4B8A-8358-A40CF1B64DB9}"/>
              </a:ext>
            </a:extLst>
          </p:cNvPr>
          <p:cNvSpPr>
            <a:spLocks noGrp="1"/>
          </p:cNvSpPr>
          <p:nvPr>
            <p:ph idx="1"/>
          </p:nvPr>
        </p:nvSpPr>
        <p:spPr>
          <a:xfrm>
            <a:off x="1635444" y="1417638"/>
            <a:ext cx="8364537" cy="3529882"/>
          </a:xfrm>
        </p:spPr>
        <p:txBody>
          <a:bodyPr/>
          <a:lstStyle/>
          <a:p>
            <a:r>
              <a:rPr lang="en-US" altLang="en-US" sz="2000" b="1" u="sng" dirty="0">
                <a:latin typeface="Arial" panose="020B0604020202020204" pitchFamily="34" charset="0"/>
                <a:ea typeface="ＭＳ Ｐゴシック" panose="020B0600070205080204" pitchFamily="34" charset="-128"/>
                <a:cs typeface="Arial" panose="020B0604020202020204" pitchFamily="34" charset="0"/>
              </a:rPr>
              <a:t>Re-Evaluation:  </a:t>
            </a:r>
          </a:p>
          <a:p>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Re-evaluation of participant’s eligibility and the types and amounts of assistance not less than once </a:t>
            </a:r>
            <a:r>
              <a:rPr lang="en-US" altLang="en-US" sz="2000" b="1" dirty="0">
                <a:latin typeface="Arial" panose="020B0604020202020204" pitchFamily="34" charset="0"/>
                <a:ea typeface="ＭＳ Ｐゴシック" panose="020B0600070205080204" pitchFamily="34" charset="-128"/>
                <a:cs typeface="Arial" panose="020B0604020202020204" pitchFamily="34" charset="0"/>
              </a:rPr>
              <a:t>every 3 months with HP Funds</a:t>
            </a:r>
            <a:r>
              <a:rPr lang="en-US" altLang="en-US" sz="2000" dirty="0">
                <a:latin typeface="Arial" panose="020B0604020202020204" pitchFamily="34" charset="0"/>
                <a:ea typeface="ＭＳ Ｐゴシック" panose="020B0600070205080204" pitchFamily="34" charset="-128"/>
                <a:cs typeface="Arial" panose="020B0604020202020204" pitchFamily="34" charset="0"/>
              </a:rPr>
              <a:t>. For 12 months, their income has to be re-evaluated 4 times.    </a:t>
            </a:r>
          </a:p>
          <a:p>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Must establish that:  </a:t>
            </a:r>
          </a:p>
          <a:p>
            <a:r>
              <a:rPr lang="en-US" altLang="en-US" sz="2000" dirty="0">
                <a:latin typeface="Arial" panose="020B0604020202020204" pitchFamily="34" charset="0"/>
                <a:ea typeface="ＭＳ Ｐゴシック" panose="020B0600070205080204" pitchFamily="34" charset="-128"/>
                <a:cs typeface="Arial" panose="020B0604020202020204" pitchFamily="34" charset="0"/>
              </a:rPr>
              <a:t>Program participant does not have an annual income that exceeds 30% of median family income.</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E7305F38-EBD5-4520-905F-C39C767DA450}"/>
              </a:ext>
            </a:extLst>
          </p:cNvPr>
          <p:cNvSpPr>
            <a:spLocks noGrp="1"/>
          </p:cNvSpPr>
          <p:nvPr>
            <p:ph type="ctrTitle"/>
          </p:nvPr>
        </p:nvSpPr>
        <p:spPr>
          <a:xfrm>
            <a:off x="1903208" y="619432"/>
            <a:ext cx="8031162" cy="4793226"/>
          </a:xfrm>
        </p:spPr>
        <p:txBody>
          <a:bodyPr>
            <a:normAutofit/>
          </a:bodyPr>
          <a:lstStyle/>
          <a:p>
            <a:pPr algn="ctr"/>
            <a:r>
              <a:rPr lang="en-US" altLang="en-US" sz="3200" cap="none" dirty="0">
                <a:latin typeface="Arial Bold" panose="020B0704020202020204" pitchFamily="34" charset="0"/>
                <a:ea typeface="ＭＳ Ｐゴシック" panose="020B0600070205080204" pitchFamily="34" charset="-128"/>
                <a:cs typeface="Arial Bold" panose="020B0704020202020204" pitchFamily="34" charset="0"/>
              </a:rPr>
              <a:t>CLAIMS</a:t>
            </a:r>
          </a:p>
        </p:txBody>
      </p:sp>
    </p:spTree>
    <p:extLst>
      <p:ext uri="{BB962C8B-B14F-4D97-AF65-F5344CB8AC3E}">
        <p14:creationId xmlns:p14="http://schemas.microsoft.com/office/powerpoint/2010/main" val="409339664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8314D-2286-48CD-909E-E2027C3C9E05}"/>
              </a:ext>
            </a:extLst>
          </p:cNvPr>
          <p:cNvSpPr>
            <a:spLocks noGrp="1"/>
          </p:cNvSpPr>
          <p:nvPr>
            <p:ph type="title"/>
          </p:nvPr>
        </p:nvSpPr>
        <p:spPr/>
        <p:txBody>
          <a:bodyPr/>
          <a:lstStyle/>
          <a:p>
            <a:pPr algn="ctr"/>
            <a:r>
              <a:rPr lang="en-US" dirty="0"/>
              <a:t>Claims</a:t>
            </a:r>
          </a:p>
        </p:txBody>
      </p:sp>
      <p:sp>
        <p:nvSpPr>
          <p:cNvPr id="3" name="Content Placeholder 2">
            <a:extLst>
              <a:ext uri="{FF2B5EF4-FFF2-40B4-BE49-F238E27FC236}">
                <a16:creationId xmlns:a16="http://schemas.microsoft.com/office/drawing/2014/main" id="{A1972FB1-532B-4E1F-8AF2-DCFF5CBB5AF2}"/>
              </a:ext>
            </a:extLst>
          </p:cNvPr>
          <p:cNvSpPr>
            <a:spLocks noGrp="1"/>
          </p:cNvSpPr>
          <p:nvPr>
            <p:ph idx="1"/>
          </p:nvPr>
        </p:nvSpPr>
        <p:spPr>
          <a:xfrm>
            <a:off x="447032" y="1426021"/>
            <a:ext cx="11152785" cy="4220177"/>
          </a:xfrm>
        </p:spPr>
        <p:txBody>
          <a:bodyPr/>
          <a:lstStyle/>
          <a:p>
            <a:endParaRPr lang="en-US" sz="2400" dirty="0"/>
          </a:p>
          <a:p>
            <a:r>
              <a:rPr lang="en-US" sz="2400" dirty="0">
                <a:highlight>
                  <a:srgbClr val="FFFF00"/>
                </a:highlight>
              </a:rPr>
              <a:t>Effective Immediately, we are moving to 30-day Claims Cycle instead of 60 days. </a:t>
            </a:r>
            <a:r>
              <a:rPr lang="en-US" sz="2400" dirty="0"/>
              <a:t>For example, your November claim is now due on December 31</a:t>
            </a:r>
            <a:r>
              <a:rPr lang="en-US" sz="2400" baseline="30000" dirty="0"/>
              <a:t>st</a:t>
            </a:r>
            <a:r>
              <a:rPr lang="en-US" sz="2400" dirty="0"/>
              <a:t>. You are required to reach out to ESG Analyst via email prior to filing a late claim in order to receive written approval. Approval is not automatic and will be granted for extenuating circumstances only. If granted approval, you will upload the email along with your late claim documentation. We want everyone to get into the habit of filing your claims on time! Everyone has a blanket approval to back claim from July-September. October claims are due by November 30</a:t>
            </a:r>
            <a:r>
              <a:rPr lang="en-US" sz="2400" baseline="30000" dirty="0"/>
              <a:t>th. </a:t>
            </a:r>
            <a:r>
              <a:rPr lang="en-US" sz="2400" dirty="0"/>
              <a:t>It is the expectation that you will file 12 claims per fiscal year, if your award amount permits. *Please refer to your contract. </a:t>
            </a:r>
          </a:p>
        </p:txBody>
      </p:sp>
    </p:spTree>
    <p:extLst>
      <p:ext uri="{BB962C8B-B14F-4D97-AF65-F5344CB8AC3E}">
        <p14:creationId xmlns:p14="http://schemas.microsoft.com/office/powerpoint/2010/main" val="351567847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id="{F95ADA28-3A29-4AA2-B654-9FFFFABF7372}"/>
              </a:ext>
            </a:extLst>
          </p:cNvPr>
          <p:cNvSpPr>
            <a:spLocks noGrp="1"/>
          </p:cNvSpPr>
          <p:nvPr>
            <p:ph type="title"/>
          </p:nvPr>
        </p:nvSpPr>
        <p:spPr>
          <a:xfrm>
            <a:off x="1858964" y="60326"/>
            <a:ext cx="8364537" cy="582613"/>
          </a:xfrm>
        </p:spPr>
        <p:txBody>
          <a:bodyPr/>
          <a:lstStyle/>
          <a:p>
            <a:pPr algn="ctr"/>
            <a:r>
              <a:rPr lang="en-US" altLang="en-US" sz="2400" cap="none" dirty="0">
                <a:latin typeface="Arial Bold" panose="020B0704020202020204" pitchFamily="34" charset="0"/>
                <a:ea typeface="ＭＳ Ｐゴシック" panose="020B0600070205080204" pitchFamily="34" charset="-128"/>
                <a:cs typeface="Arial Bold" panose="020B0704020202020204" pitchFamily="34" charset="0"/>
              </a:rPr>
              <a:t>Claims Process</a:t>
            </a:r>
          </a:p>
        </p:txBody>
      </p:sp>
      <p:sp>
        <p:nvSpPr>
          <p:cNvPr id="87043" name="TextBox 3">
            <a:extLst>
              <a:ext uri="{FF2B5EF4-FFF2-40B4-BE49-F238E27FC236}">
                <a16:creationId xmlns:a16="http://schemas.microsoft.com/office/drawing/2014/main" id="{2E871D7B-44A9-4145-87D4-F13D670A8303}"/>
              </a:ext>
            </a:extLst>
          </p:cNvPr>
          <p:cNvSpPr txBox="1">
            <a:spLocks noChangeArrowheads="1"/>
          </p:cNvSpPr>
          <p:nvPr/>
        </p:nvSpPr>
        <p:spPr bwMode="auto">
          <a:xfrm>
            <a:off x="1795464" y="642938"/>
            <a:ext cx="8872537" cy="4128823"/>
          </a:xfrm>
          <a:prstGeom prst="rect">
            <a:avLst/>
          </a:prstGeom>
          <a:noFill/>
          <a:ln>
            <a:noFill/>
          </a:ln>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fontAlgn="base" hangingPunct="1">
              <a:lnSpc>
                <a:spcPct val="90000"/>
              </a:lnSpc>
              <a:spcBef>
                <a:spcPct val="0"/>
              </a:spcBef>
              <a:spcAft>
                <a:spcPct val="0"/>
              </a:spcAft>
              <a:defRPr/>
            </a:pPr>
            <a:r>
              <a:rPr lang="en-US" sz="1600" dirty="0">
                <a:solidFill>
                  <a:prstClr val="black"/>
                </a:solidFill>
              </a:rPr>
              <a:t>Claims Management Contact: </a:t>
            </a:r>
            <a:r>
              <a:rPr lang="en-US" sz="1600" dirty="0">
                <a:solidFill>
                  <a:schemeClr val="tx2"/>
                </a:solidFill>
              </a:rPr>
              <a:t>Amber Hardwick at</a:t>
            </a:r>
            <a:r>
              <a:rPr lang="en-US" sz="1600" dirty="0">
                <a:solidFill>
                  <a:srgbClr val="0070C0"/>
                </a:solidFill>
              </a:rPr>
              <a:t>: </a:t>
            </a:r>
            <a:r>
              <a:rPr lang="en-US" sz="1600" dirty="0">
                <a:solidFill>
                  <a:srgbClr val="0070C0"/>
                </a:solidFill>
                <a:hlinkClick r:id="rId2"/>
              </a:rPr>
              <a:t>ahardwick@ihcda.in.gov</a:t>
            </a:r>
            <a:r>
              <a:rPr lang="en-US" sz="1600" dirty="0">
                <a:solidFill>
                  <a:srgbClr val="0070C0"/>
                </a:solidFill>
              </a:rPr>
              <a:t>. </a:t>
            </a:r>
          </a:p>
          <a:p>
            <a:pPr eaLnBrk="1" fontAlgn="base" hangingPunct="1">
              <a:lnSpc>
                <a:spcPct val="90000"/>
              </a:lnSpc>
              <a:spcBef>
                <a:spcPct val="0"/>
              </a:spcBef>
              <a:spcAft>
                <a:spcPct val="0"/>
              </a:spcAft>
              <a:defRPr/>
            </a:pPr>
            <a:r>
              <a:rPr lang="en-US" sz="1600" dirty="0">
                <a:solidFill>
                  <a:prstClr val="black"/>
                </a:solidFill>
              </a:rPr>
              <a:t>Or Claims Help Desk: </a:t>
            </a:r>
            <a:r>
              <a:rPr lang="en-US" sz="1600" dirty="0">
                <a:solidFill>
                  <a:srgbClr val="4F81BD">
                    <a:lumMod val="75000"/>
                  </a:srgbClr>
                </a:solidFill>
                <a:hlinkClick r:id="rId3"/>
              </a:rPr>
              <a:t>claims@ihcda.in.gov</a:t>
            </a:r>
            <a:r>
              <a:rPr lang="en-US" sz="1600" dirty="0">
                <a:solidFill>
                  <a:srgbClr val="4F81BD">
                    <a:lumMod val="75000"/>
                  </a:srgbClr>
                </a:solidFill>
              </a:rPr>
              <a:t> </a:t>
            </a:r>
          </a:p>
          <a:p>
            <a:pPr eaLnBrk="1" fontAlgn="base" hangingPunct="1">
              <a:lnSpc>
                <a:spcPct val="90000"/>
              </a:lnSpc>
              <a:spcBef>
                <a:spcPct val="0"/>
              </a:spcBef>
              <a:spcAft>
                <a:spcPct val="0"/>
              </a:spcAft>
              <a:defRPr/>
            </a:pPr>
            <a:endParaRPr lang="en-US" sz="1600" dirty="0">
              <a:solidFill>
                <a:prstClr val="black"/>
              </a:solidFill>
            </a:endParaRPr>
          </a:p>
          <a:p>
            <a:pPr marL="285750" indent="-285750" eaLnBrk="1" fontAlgn="base" hangingPunct="1">
              <a:lnSpc>
                <a:spcPct val="90000"/>
              </a:lnSpc>
              <a:spcBef>
                <a:spcPct val="0"/>
              </a:spcBef>
              <a:spcAft>
                <a:spcPct val="0"/>
              </a:spcAft>
              <a:buFont typeface="Arial" panose="020B0604020202020204" pitchFamily="34" charset="0"/>
              <a:buChar char="•"/>
              <a:defRPr/>
            </a:pPr>
            <a:r>
              <a:rPr lang="en-US" sz="1600" dirty="0">
                <a:solidFill>
                  <a:prstClr val="black"/>
                </a:solidFill>
              </a:rPr>
              <a:t>Claims are submitted electronically through IHCDA Online. Documentation must be submitted to substantiate your claim.  Copy of general ledger showing payments should be included as supporting documentation.</a:t>
            </a:r>
          </a:p>
          <a:p>
            <a:pPr marL="285750" indent="-285750" eaLnBrk="1" fontAlgn="base" hangingPunct="1">
              <a:lnSpc>
                <a:spcPct val="90000"/>
              </a:lnSpc>
              <a:spcBef>
                <a:spcPct val="0"/>
              </a:spcBef>
              <a:spcAft>
                <a:spcPct val="0"/>
              </a:spcAft>
              <a:buFont typeface="Arial" panose="020B0604020202020204" pitchFamily="34" charset="0"/>
              <a:buChar char="•"/>
              <a:defRPr/>
            </a:pPr>
            <a:r>
              <a:rPr lang="en-US" sz="1600" dirty="0">
                <a:solidFill>
                  <a:prstClr val="black"/>
                </a:solidFill>
              </a:rPr>
              <a:t>30 days to submit claim, late claims require approval from ESG Analyst. Approval email should be attached to claim submission.</a:t>
            </a:r>
          </a:p>
          <a:p>
            <a:pPr marL="285750" indent="-285750" eaLnBrk="1" fontAlgn="base" hangingPunct="1">
              <a:lnSpc>
                <a:spcPct val="90000"/>
              </a:lnSpc>
              <a:spcBef>
                <a:spcPct val="0"/>
              </a:spcBef>
              <a:spcAft>
                <a:spcPct val="0"/>
              </a:spcAft>
              <a:buFont typeface="Arial" panose="020B0604020202020204" pitchFamily="34" charset="0"/>
              <a:buChar char="•"/>
              <a:defRPr/>
            </a:pPr>
            <a:r>
              <a:rPr lang="en-US" sz="1600" dirty="0">
                <a:solidFill>
                  <a:prstClr val="black"/>
                </a:solidFill>
              </a:rPr>
              <a:t>Payment made by reimbursement only, within 7-10 business days from receipt</a:t>
            </a:r>
          </a:p>
          <a:p>
            <a:pPr marL="285750" indent="-285750" eaLnBrk="1" fontAlgn="base" hangingPunct="1">
              <a:lnSpc>
                <a:spcPct val="90000"/>
              </a:lnSpc>
              <a:spcBef>
                <a:spcPct val="0"/>
              </a:spcBef>
              <a:spcAft>
                <a:spcPct val="0"/>
              </a:spcAft>
              <a:buFont typeface="Arial" panose="020B0604020202020204" pitchFamily="34" charset="0"/>
              <a:buChar char="•"/>
              <a:defRPr/>
            </a:pPr>
            <a:r>
              <a:rPr lang="en-US" sz="1600" dirty="0">
                <a:solidFill>
                  <a:prstClr val="black"/>
                </a:solidFill>
              </a:rPr>
              <a:t>No more than 12 monthly claims per year. Cannot combine months; one claim per month. Please submit them in month order (Jan, Feb, Mar </a:t>
            </a:r>
            <a:r>
              <a:rPr lang="en-US" sz="1600" dirty="0" err="1">
                <a:solidFill>
                  <a:prstClr val="black"/>
                </a:solidFill>
              </a:rPr>
              <a:t>etc</a:t>
            </a:r>
            <a:r>
              <a:rPr lang="en-US" sz="1600" dirty="0">
                <a:solidFill>
                  <a:prstClr val="black"/>
                </a:solidFill>
              </a:rPr>
              <a:t>)</a:t>
            </a:r>
          </a:p>
          <a:p>
            <a:pPr marL="285750" indent="-285750" eaLnBrk="1" fontAlgn="base" hangingPunct="1">
              <a:lnSpc>
                <a:spcPct val="90000"/>
              </a:lnSpc>
              <a:spcBef>
                <a:spcPct val="0"/>
              </a:spcBef>
              <a:spcAft>
                <a:spcPct val="0"/>
              </a:spcAft>
              <a:buFont typeface="Arial" panose="020B0604020202020204" pitchFamily="34" charset="0"/>
              <a:buChar char="•"/>
              <a:defRPr/>
            </a:pPr>
            <a:r>
              <a:rPr lang="en-US" sz="1600" dirty="0">
                <a:solidFill>
                  <a:prstClr val="black"/>
                </a:solidFill>
              </a:rPr>
              <a:t>Must be PAID in month claimed</a:t>
            </a:r>
          </a:p>
          <a:p>
            <a:pPr marL="285750" indent="-285750" eaLnBrk="1" fontAlgn="base" hangingPunct="1">
              <a:lnSpc>
                <a:spcPct val="90000"/>
              </a:lnSpc>
              <a:spcBef>
                <a:spcPts val="700"/>
              </a:spcBef>
              <a:spcAft>
                <a:spcPct val="0"/>
              </a:spcAft>
              <a:buSzPct val="60000"/>
              <a:buFont typeface="Arial" panose="020B0604020202020204" pitchFamily="34" charset="0"/>
              <a:buChar char="•"/>
              <a:defRPr/>
            </a:pPr>
            <a:r>
              <a:rPr lang="en-US" sz="1600" dirty="0">
                <a:solidFill>
                  <a:prstClr val="black"/>
                </a:solidFill>
              </a:rPr>
              <a:t>ESG pays for actual time spent on ESG grant, not a pre-determined percentage of case management or admin salary.</a:t>
            </a:r>
          </a:p>
          <a:p>
            <a:pPr marL="285750" indent="-285750" eaLnBrk="1" fontAlgn="base" hangingPunct="1">
              <a:lnSpc>
                <a:spcPct val="90000"/>
              </a:lnSpc>
              <a:spcBef>
                <a:spcPts val="700"/>
              </a:spcBef>
              <a:spcAft>
                <a:spcPct val="0"/>
              </a:spcAft>
              <a:buSzPct val="60000"/>
              <a:buFont typeface="Arial" panose="020B0604020202020204" pitchFamily="34" charset="0"/>
              <a:buChar char="•"/>
              <a:defRPr/>
            </a:pPr>
            <a:r>
              <a:rPr lang="en-US" sz="1600" dirty="0">
                <a:solidFill>
                  <a:prstClr val="black"/>
                </a:solidFill>
              </a:rPr>
              <a:t>Using a cost allocation plan is not permitted unless approved in advance by IHCDA.  </a:t>
            </a:r>
          </a:p>
          <a:p>
            <a:pPr eaLnBrk="1" fontAlgn="base" hangingPunct="1">
              <a:lnSpc>
                <a:spcPct val="90000"/>
              </a:lnSpc>
              <a:spcBef>
                <a:spcPct val="0"/>
              </a:spcBef>
              <a:spcAft>
                <a:spcPct val="0"/>
              </a:spcAft>
              <a:defRPr/>
            </a:pPr>
            <a:endParaRPr lang="en-US" sz="1600" dirty="0">
              <a:solidFill>
                <a:prstClr val="black"/>
              </a:solidFill>
            </a:endParaRPr>
          </a:p>
          <a:p>
            <a:pPr marL="0" indent="0" eaLnBrk="1" fontAlgn="base" hangingPunct="1">
              <a:lnSpc>
                <a:spcPct val="90000"/>
              </a:lnSpc>
              <a:spcBef>
                <a:spcPts val="700"/>
              </a:spcBef>
              <a:spcAft>
                <a:spcPct val="0"/>
              </a:spcAft>
              <a:buSzPct val="60000"/>
              <a:defRPr/>
            </a:pPr>
            <a:r>
              <a:rPr lang="en-US" sz="1600" b="1" dirty="0">
                <a:solidFill>
                  <a:srgbClr val="003359"/>
                </a:solidFill>
                <a:latin typeface="Arial"/>
                <a:ea typeface="ＭＳ Ｐゴシック" pitchFamily="-112" charset="-128"/>
                <a:cs typeface="Arial"/>
              </a:rPr>
              <a:t>***Refer to award manual for eligible activities</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id="{DD422F44-3094-4FF2-B969-A008724B1455}"/>
              </a:ext>
            </a:extLst>
          </p:cNvPr>
          <p:cNvSpPr>
            <a:spLocks noGrp="1"/>
          </p:cNvSpPr>
          <p:nvPr>
            <p:ph type="title"/>
          </p:nvPr>
        </p:nvSpPr>
        <p:spPr>
          <a:xfrm>
            <a:off x="1798639" y="0"/>
            <a:ext cx="8364537" cy="490538"/>
          </a:xfrm>
        </p:spPr>
        <p:txBody>
          <a:bodyPr/>
          <a:lstStyle/>
          <a:p>
            <a:pPr algn="ctr"/>
            <a:r>
              <a:rPr lang="en-US" altLang="en-US" sz="2400" cap="none" dirty="0">
                <a:latin typeface="Arial Bold" panose="020B0704020202020204" pitchFamily="34" charset="0"/>
                <a:ea typeface="ＭＳ Ｐゴシック" panose="020B0600070205080204" pitchFamily="34" charset="-128"/>
                <a:cs typeface="Arial Bold" panose="020B0704020202020204" pitchFamily="34" charset="0"/>
              </a:rPr>
              <a:t>ESG : Match Reporting</a:t>
            </a:r>
            <a:endParaRPr lang="en-US" altLang="en-US" cap="none" dirty="0">
              <a:latin typeface="Arial Bold" panose="020B0704020202020204" pitchFamily="34" charset="0"/>
              <a:ea typeface="ＭＳ Ｐゴシック" panose="020B0600070205080204" pitchFamily="34" charset="-128"/>
              <a:cs typeface="Arial Bold" panose="020B0704020202020204" pitchFamily="34" charset="0"/>
            </a:endParaRPr>
          </a:p>
        </p:txBody>
      </p:sp>
      <p:sp>
        <p:nvSpPr>
          <p:cNvPr id="3" name="Content Placeholder 2">
            <a:extLst>
              <a:ext uri="{FF2B5EF4-FFF2-40B4-BE49-F238E27FC236}">
                <a16:creationId xmlns:a16="http://schemas.microsoft.com/office/drawing/2014/main" id="{9CF866A0-7613-48F8-9D02-5DF54AE854CE}"/>
              </a:ext>
            </a:extLst>
          </p:cNvPr>
          <p:cNvSpPr>
            <a:spLocks noGrp="1"/>
          </p:cNvSpPr>
          <p:nvPr>
            <p:ph idx="1"/>
          </p:nvPr>
        </p:nvSpPr>
        <p:spPr>
          <a:xfrm>
            <a:off x="1917701" y="574676"/>
            <a:ext cx="8461375" cy="3355975"/>
          </a:xfrm>
        </p:spPr>
        <p:txBody>
          <a:bodyPr/>
          <a:lstStyle/>
          <a:p>
            <a:pPr eaLnBrk="1" fontAlgn="auto" hangingPunct="1">
              <a:spcAft>
                <a:spcPts val="0"/>
              </a:spcAft>
              <a:buClr>
                <a:schemeClr val="accent3"/>
              </a:buClr>
              <a:defRPr/>
            </a:pPr>
            <a:r>
              <a:rPr lang="en-US" sz="1400" b="1" dirty="0"/>
              <a:t>100% Match Required</a:t>
            </a:r>
          </a:p>
          <a:p>
            <a:pPr eaLnBrk="1" fontAlgn="auto" hangingPunct="1">
              <a:spcAft>
                <a:spcPts val="0"/>
              </a:spcAft>
              <a:buClr>
                <a:schemeClr val="accent3"/>
              </a:buClr>
              <a:defRPr/>
            </a:pPr>
            <a:endParaRPr lang="en-US" sz="1400" b="1" dirty="0"/>
          </a:p>
          <a:p>
            <a:pPr marL="778828" lvl="1" indent="-274320" eaLnBrk="1" fontAlgn="auto" hangingPunct="1">
              <a:spcAft>
                <a:spcPts val="0"/>
              </a:spcAft>
              <a:buClr>
                <a:schemeClr val="accent3"/>
              </a:buClr>
              <a:buFont typeface="Wingdings 2"/>
              <a:buChar char=""/>
              <a:defRPr/>
            </a:pPr>
            <a:r>
              <a:rPr lang="en-US" sz="1200" dirty="0"/>
              <a:t>Match must directly benefit ESG beneficiaries and must be received and expended (cash) or provided (in-kind) during the award term</a:t>
            </a:r>
          </a:p>
          <a:p>
            <a:pPr marL="778828" lvl="1" indent="-274320" eaLnBrk="1" fontAlgn="auto" hangingPunct="1">
              <a:spcAft>
                <a:spcPts val="0"/>
              </a:spcAft>
              <a:buClr>
                <a:schemeClr val="accent3"/>
              </a:buClr>
              <a:buFont typeface="Wingdings 2"/>
              <a:buChar char=""/>
              <a:defRPr/>
            </a:pPr>
            <a:r>
              <a:rPr lang="en-US" sz="1200" dirty="0"/>
              <a:t>Cannot use funds used to match previous ESG Grant or used as match for any other grant.  Must be within current grant year</a:t>
            </a:r>
          </a:p>
          <a:p>
            <a:pPr marL="778828" lvl="1" indent="-274320" eaLnBrk="1" fontAlgn="auto" hangingPunct="1">
              <a:spcAft>
                <a:spcPts val="0"/>
              </a:spcAft>
              <a:buClr>
                <a:schemeClr val="accent3"/>
              </a:buClr>
              <a:buFont typeface="Wingdings 2"/>
              <a:buChar char=""/>
              <a:defRPr/>
            </a:pPr>
            <a:r>
              <a:rPr lang="en-US" sz="1200" dirty="0"/>
              <a:t>Most federal funds cannot be used to match ESG funds with the common exceptions of CDBG &amp; CSBG.  If a grant is not statutorily prohibited from being used as match it could be used to match ESG funds however it would be your responsibility to verify that eligibility.</a:t>
            </a:r>
          </a:p>
          <a:p>
            <a:pPr marL="778828" lvl="1" indent="-274320" eaLnBrk="1" fontAlgn="auto" hangingPunct="1">
              <a:spcAft>
                <a:spcPts val="0"/>
              </a:spcAft>
              <a:buClr>
                <a:schemeClr val="accent3"/>
              </a:buClr>
              <a:buFont typeface="Wingdings 2"/>
              <a:buChar char=""/>
              <a:defRPr/>
            </a:pPr>
            <a:r>
              <a:rPr lang="en-US" sz="1200" dirty="0"/>
              <a:t>Matching funds must be used for ESG eligible expenses</a:t>
            </a:r>
          </a:p>
          <a:p>
            <a:pPr marL="778828" lvl="1" indent="-274320" eaLnBrk="1" fontAlgn="auto" hangingPunct="1">
              <a:spcAft>
                <a:spcPts val="0"/>
              </a:spcAft>
              <a:buClr>
                <a:schemeClr val="accent3"/>
              </a:buClr>
              <a:buFont typeface="Wingdings 2"/>
              <a:buChar char=""/>
              <a:defRPr/>
            </a:pPr>
            <a:r>
              <a:rPr lang="en-US" sz="1200" dirty="0">
                <a:solidFill>
                  <a:srgbClr val="FF0000"/>
                </a:solidFill>
              </a:rPr>
              <a:t>Required match should be provided for the amount of the award/ amount spent only. If you report $500,000 in match on a $150,000 award, you would need to support that amount and it could not be used as match for any other award.</a:t>
            </a:r>
          </a:p>
          <a:p>
            <a:pPr eaLnBrk="1" fontAlgn="auto" hangingPunct="1">
              <a:spcAft>
                <a:spcPts val="0"/>
              </a:spcAft>
              <a:buClr>
                <a:schemeClr val="accent3"/>
              </a:buClr>
              <a:defRPr/>
            </a:pPr>
            <a:endParaRPr lang="en-US" sz="1400" b="1" dirty="0"/>
          </a:p>
          <a:p>
            <a:pPr eaLnBrk="1" fontAlgn="auto" hangingPunct="1">
              <a:spcAft>
                <a:spcPts val="0"/>
              </a:spcAft>
              <a:buClr>
                <a:schemeClr val="accent3"/>
              </a:buClr>
              <a:defRPr/>
            </a:pPr>
            <a:r>
              <a:rPr lang="en-US" b="1" dirty="0"/>
              <a:t>Cash and In-Kind Match – examples include but are not limited to the following:</a:t>
            </a:r>
          </a:p>
          <a:p>
            <a:pPr eaLnBrk="1" fontAlgn="auto" hangingPunct="1">
              <a:spcAft>
                <a:spcPts val="0"/>
              </a:spcAft>
              <a:buClr>
                <a:schemeClr val="accent3"/>
              </a:buClr>
              <a:defRPr/>
            </a:pPr>
            <a:endParaRPr lang="en-US" sz="1400" b="1" dirty="0"/>
          </a:p>
          <a:p>
            <a:pPr eaLnBrk="1" fontAlgn="auto" hangingPunct="1">
              <a:spcAft>
                <a:spcPts val="0"/>
              </a:spcAft>
              <a:buClr>
                <a:schemeClr val="accent3"/>
              </a:buClr>
              <a:defRPr/>
            </a:pPr>
            <a:r>
              <a:rPr lang="en-US" sz="1400" b="1" dirty="0"/>
              <a:t>					 </a:t>
            </a:r>
          </a:p>
        </p:txBody>
      </p:sp>
      <p:sp>
        <p:nvSpPr>
          <p:cNvPr id="4" name="TextBox 3">
            <a:extLst>
              <a:ext uri="{FF2B5EF4-FFF2-40B4-BE49-F238E27FC236}">
                <a16:creationId xmlns:a16="http://schemas.microsoft.com/office/drawing/2014/main" id="{725B7C3A-9DBE-472B-A345-00D6272C8E1C}"/>
              </a:ext>
            </a:extLst>
          </p:cNvPr>
          <p:cNvSpPr txBox="1"/>
          <p:nvPr/>
        </p:nvSpPr>
        <p:spPr>
          <a:xfrm>
            <a:off x="1837919" y="4534216"/>
            <a:ext cx="8274942" cy="1015663"/>
          </a:xfrm>
          <a:prstGeom prst="rect">
            <a:avLst/>
          </a:prstGeom>
          <a:noFill/>
        </p:spPr>
        <p:txBody>
          <a:bodyPr numCol="2">
            <a:spAutoFit/>
          </a:bodyPr>
          <a:lstStyle/>
          <a:p>
            <a:pPr marL="285750" indent="-285750">
              <a:spcBef>
                <a:spcPct val="0"/>
              </a:spcBef>
              <a:buClr>
                <a:srgbClr val="9BBB59"/>
              </a:buClr>
              <a:buFont typeface="Arial" panose="020B0604020202020204" pitchFamily="34" charset="0"/>
              <a:buChar char="•"/>
              <a:defRPr/>
            </a:pPr>
            <a:r>
              <a:rPr lang="en-US" sz="1200" dirty="0">
                <a:solidFill>
                  <a:srgbClr val="003359"/>
                </a:solidFill>
                <a:latin typeface="Arial"/>
                <a:ea typeface="ＭＳ Ｐゴシック" pitchFamily="-112" charset="-128"/>
                <a:cs typeface="Arial"/>
              </a:rPr>
              <a:t>CDBG, CSBG</a:t>
            </a:r>
          </a:p>
          <a:p>
            <a:pPr marL="285750" indent="-285750">
              <a:spcBef>
                <a:spcPct val="0"/>
              </a:spcBef>
              <a:buClr>
                <a:srgbClr val="9BBB59"/>
              </a:buClr>
              <a:buFont typeface="Arial" panose="020B0604020202020204" pitchFamily="34" charset="0"/>
              <a:buChar char="•"/>
              <a:defRPr/>
            </a:pPr>
            <a:r>
              <a:rPr lang="en-US" sz="1200" dirty="0">
                <a:solidFill>
                  <a:srgbClr val="003359"/>
                </a:solidFill>
                <a:latin typeface="Arial"/>
                <a:ea typeface="ＭＳ Ｐゴシック" pitchFamily="-112" charset="-128"/>
                <a:cs typeface="Arial"/>
              </a:rPr>
              <a:t>United Way</a:t>
            </a:r>
          </a:p>
          <a:p>
            <a:pPr marL="285750" indent="-285750">
              <a:spcBef>
                <a:spcPct val="0"/>
              </a:spcBef>
              <a:buClr>
                <a:srgbClr val="9BBB59"/>
              </a:buClr>
              <a:buFont typeface="Arial" panose="020B0604020202020204" pitchFamily="34" charset="0"/>
              <a:buChar char="•"/>
              <a:defRPr/>
            </a:pPr>
            <a:r>
              <a:rPr lang="en-US" sz="1200" dirty="0">
                <a:solidFill>
                  <a:srgbClr val="003359"/>
                </a:solidFill>
                <a:latin typeface="Arial"/>
                <a:ea typeface="ＭＳ Ｐゴシック" pitchFamily="-112" charset="-128"/>
                <a:cs typeface="Arial"/>
              </a:rPr>
              <a:t>Local foundations</a:t>
            </a:r>
          </a:p>
          <a:p>
            <a:pPr marL="285750" indent="-285750">
              <a:spcBef>
                <a:spcPct val="0"/>
              </a:spcBef>
              <a:buClr>
                <a:srgbClr val="9BBB59"/>
              </a:buClr>
              <a:buFont typeface="Arial" panose="020B0604020202020204" pitchFamily="34" charset="0"/>
              <a:buChar char="•"/>
              <a:defRPr/>
            </a:pPr>
            <a:r>
              <a:rPr lang="en-US" sz="1200" dirty="0">
                <a:solidFill>
                  <a:srgbClr val="003359"/>
                </a:solidFill>
                <a:latin typeface="Arial"/>
                <a:ea typeface="ＭＳ Ｐゴシック" pitchFamily="-112" charset="-128"/>
                <a:cs typeface="Arial"/>
              </a:rPr>
              <a:t>Case management provided by sub-recipient</a:t>
            </a:r>
          </a:p>
          <a:p>
            <a:pPr marL="285750" indent="-285750">
              <a:spcBef>
                <a:spcPct val="0"/>
              </a:spcBef>
              <a:buClr>
                <a:srgbClr val="9BBB59"/>
              </a:buClr>
              <a:buFont typeface="Arial" panose="020B0604020202020204" pitchFamily="34" charset="0"/>
              <a:buChar char="•"/>
              <a:defRPr/>
            </a:pPr>
            <a:r>
              <a:rPr lang="en-US" sz="1200" dirty="0">
                <a:solidFill>
                  <a:srgbClr val="003359"/>
                </a:solidFill>
                <a:latin typeface="Arial"/>
                <a:ea typeface="ＭＳ Ｐゴシック" pitchFamily="-112" charset="-128"/>
                <a:cs typeface="Arial"/>
              </a:rPr>
              <a:t>Private monetary donations</a:t>
            </a:r>
          </a:p>
          <a:p>
            <a:pPr marL="285750" indent="-285750">
              <a:spcBef>
                <a:spcPct val="0"/>
              </a:spcBef>
              <a:buClr>
                <a:srgbClr val="9BBB59"/>
              </a:buClr>
              <a:buFont typeface="Arial" panose="020B0604020202020204" pitchFamily="34" charset="0"/>
              <a:buChar char="•"/>
              <a:defRPr/>
            </a:pPr>
            <a:r>
              <a:rPr lang="en-US" sz="1200" dirty="0">
                <a:solidFill>
                  <a:srgbClr val="003359"/>
                </a:solidFill>
                <a:latin typeface="Arial"/>
                <a:ea typeface="ＭＳ Ｐゴシック" pitchFamily="-112" charset="-128"/>
                <a:cs typeface="Arial"/>
              </a:rPr>
              <a:t>Case management provided by a third party</a:t>
            </a:r>
          </a:p>
          <a:p>
            <a:pPr marL="285750" indent="-285750">
              <a:spcBef>
                <a:spcPct val="0"/>
              </a:spcBef>
              <a:buClr>
                <a:srgbClr val="9BBB59"/>
              </a:buClr>
              <a:buFont typeface="Arial" panose="020B0604020202020204" pitchFamily="34" charset="0"/>
              <a:buChar char="•"/>
              <a:defRPr/>
            </a:pPr>
            <a:r>
              <a:rPr lang="en-US" sz="1200" dirty="0">
                <a:solidFill>
                  <a:srgbClr val="003359"/>
                </a:solidFill>
                <a:latin typeface="Arial"/>
                <a:ea typeface="ＭＳ Ｐゴシック" pitchFamily="-112" charset="-128"/>
                <a:cs typeface="Arial"/>
              </a:rPr>
              <a:t>Volunteer time</a:t>
            </a:r>
          </a:p>
          <a:p>
            <a:pPr marL="285750" indent="-285750">
              <a:spcBef>
                <a:spcPct val="0"/>
              </a:spcBef>
              <a:buClr>
                <a:srgbClr val="9BBB59"/>
              </a:buClr>
              <a:buFont typeface="Arial" panose="020B0604020202020204" pitchFamily="34" charset="0"/>
              <a:buChar char="•"/>
              <a:defRPr/>
            </a:pPr>
            <a:r>
              <a:rPr lang="en-US" sz="1200" dirty="0">
                <a:solidFill>
                  <a:srgbClr val="003359"/>
                </a:solidFill>
                <a:latin typeface="Arial"/>
                <a:ea typeface="ＭＳ Ｐゴシック" pitchFamily="-112" charset="-128"/>
                <a:cs typeface="Arial"/>
              </a:rPr>
              <a:t>Donation of move-in kits</a:t>
            </a:r>
          </a:p>
          <a:p>
            <a:pPr marL="285750" indent="-285750">
              <a:spcBef>
                <a:spcPct val="0"/>
              </a:spcBef>
              <a:buClr>
                <a:srgbClr val="9BBB59"/>
              </a:buClr>
              <a:buFont typeface="Arial" panose="020B0604020202020204" pitchFamily="34" charset="0"/>
              <a:buChar char="•"/>
              <a:defRPr/>
            </a:pPr>
            <a:r>
              <a:rPr lang="en-US" sz="1200" dirty="0">
                <a:solidFill>
                  <a:srgbClr val="003359"/>
                </a:solidFill>
                <a:latin typeface="Arial"/>
                <a:ea typeface="ＭＳ Ｐゴシック" pitchFamily="-112" charset="-128"/>
                <a:cs typeface="Arial"/>
              </a:rPr>
              <a:t>Training/ services provided by other agencies</a:t>
            </a:r>
          </a:p>
          <a:p>
            <a:pPr marL="285750" indent="-285750">
              <a:spcBef>
                <a:spcPct val="0"/>
              </a:spcBef>
              <a:buClr>
                <a:srgbClr val="9BBB59"/>
              </a:buClr>
              <a:buFont typeface="Arial" panose="020B0604020202020204" pitchFamily="34" charset="0"/>
              <a:buChar char="•"/>
              <a:defRPr/>
            </a:pPr>
            <a:r>
              <a:rPr lang="en-US" sz="1200" dirty="0">
                <a:solidFill>
                  <a:srgbClr val="003359"/>
                </a:solidFill>
                <a:latin typeface="Arial"/>
                <a:ea typeface="ＭＳ Ｐゴシック" pitchFamily="-112" charset="-128"/>
                <a:cs typeface="Arial"/>
              </a:rPr>
              <a:t>Food donated to participants</a:t>
            </a:r>
          </a:p>
        </p:txBody>
      </p:sp>
      <p:sp>
        <p:nvSpPr>
          <p:cNvPr id="60421" name="Rectangle 1">
            <a:extLst>
              <a:ext uri="{FF2B5EF4-FFF2-40B4-BE49-F238E27FC236}">
                <a16:creationId xmlns:a16="http://schemas.microsoft.com/office/drawing/2014/main" id="{16A3AA46-C1D0-465C-86EA-8E4EEC7419D1}"/>
              </a:ext>
            </a:extLst>
          </p:cNvPr>
          <p:cNvSpPr>
            <a:spLocks noChangeArrowheads="1"/>
          </p:cNvSpPr>
          <p:nvPr/>
        </p:nvSpPr>
        <p:spPr bwMode="auto">
          <a:xfrm>
            <a:off x="2070100" y="4054476"/>
            <a:ext cx="7493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pPr>
            <a:r>
              <a:rPr lang="en-US" altLang="en-US" b="1" u="sng">
                <a:solidFill>
                  <a:prstClr val="black"/>
                </a:solidFill>
              </a:rPr>
              <a:t>Cash</a:t>
            </a:r>
          </a:p>
          <a:p>
            <a:pPr eaLnBrk="0" fontAlgn="base" hangingPunct="0">
              <a:spcBef>
                <a:spcPct val="0"/>
              </a:spcBef>
              <a:spcAft>
                <a:spcPct val="0"/>
              </a:spcAft>
            </a:pPr>
            <a:endParaRPr lang="en-US" altLang="en-US">
              <a:solidFill>
                <a:prstClr val="black"/>
              </a:solidFill>
            </a:endParaRPr>
          </a:p>
        </p:txBody>
      </p:sp>
      <p:sp>
        <p:nvSpPr>
          <p:cNvPr id="60422" name="Rectangle 4">
            <a:extLst>
              <a:ext uri="{FF2B5EF4-FFF2-40B4-BE49-F238E27FC236}">
                <a16:creationId xmlns:a16="http://schemas.microsoft.com/office/drawing/2014/main" id="{54B9FACB-9556-4606-96FF-6D8D9593B9D2}"/>
              </a:ext>
            </a:extLst>
          </p:cNvPr>
          <p:cNvSpPr>
            <a:spLocks noChangeArrowheads="1"/>
          </p:cNvSpPr>
          <p:nvPr/>
        </p:nvSpPr>
        <p:spPr bwMode="auto">
          <a:xfrm>
            <a:off x="6365876" y="4092575"/>
            <a:ext cx="10445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pPr>
            <a:r>
              <a:rPr lang="en-US" altLang="en-US" b="1" u="sng">
                <a:solidFill>
                  <a:prstClr val="black"/>
                </a:solidFill>
              </a:rPr>
              <a:t>In-Kind </a:t>
            </a:r>
            <a:endParaRPr lang="en-US" altLang="en-US" u="sng">
              <a:solidFill>
                <a:prstClr val="black"/>
              </a:solidFill>
            </a:endParaRPr>
          </a:p>
        </p:txBody>
      </p:sp>
    </p:spTree>
    <p:extLst>
      <p:ext uri="{BB962C8B-B14F-4D97-AF65-F5344CB8AC3E}">
        <p14:creationId xmlns:p14="http://schemas.microsoft.com/office/powerpoint/2010/main" val="308214125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E2C36759-3F91-44B7-84FB-5902F5669B36}"/>
              </a:ext>
            </a:extLst>
          </p:cNvPr>
          <p:cNvSpPr>
            <a:spLocks noGrp="1"/>
          </p:cNvSpPr>
          <p:nvPr>
            <p:ph type="title"/>
          </p:nvPr>
        </p:nvSpPr>
        <p:spPr>
          <a:xfrm>
            <a:off x="1858964" y="1"/>
            <a:ext cx="8364537" cy="536575"/>
          </a:xfrm>
        </p:spPr>
        <p:txBody>
          <a:bodyPr/>
          <a:lstStyle/>
          <a:p>
            <a:pPr algn="ctr"/>
            <a:r>
              <a:rPr lang="en-US" altLang="en-US" sz="2000" cap="none" dirty="0">
                <a:latin typeface="Arial Bold" panose="020B0704020202020204" pitchFamily="34" charset="0"/>
                <a:ea typeface="ＭＳ Ｐゴシック" panose="020B0600070205080204" pitchFamily="34" charset="-128"/>
                <a:cs typeface="Arial Bold" panose="020B0704020202020204" pitchFamily="34" charset="0"/>
              </a:rPr>
              <a:t>ESG : Match Reporting</a:t>
            </a:r>
          </a:p>
        </p:txBody>
      </p:sp>
      <p:sp>
        <p:nvSpPr>
          <p:cNvPr id="61443" name="Content Placeholder 2">
            <a:extLst>
              <a:ext uri="{FF2B5EF4-FFF2-40B4-BE49-F238E27FC236}">
                <a16:creationId xmlns:a16="http://schemas.microsoft.com/office/drawing/2014/main" id="{E6643CD7-8705-438C-B406-2D811E8ECE19}"/>
              </a:ext>
            </a:extLst>
          </p:cNvPr>
          <p:cNvSpPr>
            <a:spLocks noGrp="1"/>
          </p:cNvSpPr>
          <p:nvPr>
            <p:ph idx="1"/>
          </p:nvPr>
        </p:nvSpPr>
        <p:spPr>
          <a:xfrm>
            <a:off x="1858964" y="722671"/>
            <a:ext cx="8709025" cy="4748982"/>
          </a:xfrm>
        </p:spPr>
        <p:txBody>
          <a:bodyPr/>
          <a:lstStyle/>
          <a:p>
            <a:pPr marL="393192" lvl="1" indent="0" eaLnBrk="1" fontAlgn="auto" hangingPunct="1">
              <a:spcAft>
                <a:spcPts val="0"/>
              </a:spcAft>
              <a:buNone/>
              <a:defRPr/>
            </a:pPr>
            <a:endParaRPr lang="en-US" b="1" dirty="0"/>
          </a:p>
          <a:p>
            <a:pPr marL="393192" lvl="1" indent="0" eaLnBrk="1" fontAlgn="auto" hangingPunct="1">
              <a:spcAft>
                <a:spcPts val="0"/>
              </a:spcAft>
              <a:buNone/>
              <a:defRPr/>
            </a:pPr>
            <a:endParaRPr lang="en-US" b="1" dirty="0"/>
          </a:p>
          <a:p>
            <a:pPr marL="393192" lvl="1" indent="0" eaLnBrk="1" fontAlgn="auto" hangingPunct="1">
              <a:spcAft>
                <a:spcPts val="0"/>
              </a:spcAft>
              <a:buNone/>
              <a:defRPr/>
            </a:pPr>
            <a:r>
              <a:rPr lang="en-US" b="1" dirty="0"/>
              <a:t>Cash/Grant</a:t>
            </a:r>
            <a:r>
              <a:rPr lang="en-US" dirty="0"/>
              <a:t>  (United Way, private monetary donations, local foundations, etc.)</a:t>
            </a:r>
          </a:p>
          <a:p>
            <a:pPr marL="393192" lvl="1" indent="0" eaLnBrk="1" fontAlgn="auto" hangingPunct="1">
              <a:spcAft>
                <a:spcPts val="0"/>
              </a:spcAft>
              <a:buNone/>
              <a:defRPr/>
            </a:pPr>
            <a:endParaRPr lang="en-US" sz="1400" dirty="0"/>
          </a:p>
          <a:p>
            <a:pPr marL="564642" lvl="1" indent="-171450" eaLnBrk="1" fontAlgn="auto" hangingPunct="1">
              <a:spcAft>
                <a:spcPts val="0"/>
              </a:spcAft>
              <a:defRPr/>
            </a:pPr>
            <a:r>
              <a:rPr lang="en-US" sz="1400" dirty="0"/>
              <a:t>Must have a signed MOU/ Award Letter from the organization providing the cash donation documenting the following:</a:t>
            </a:r>
          </a:p>
          <a:p>
            <a:pPr marL="1075817" lvl="2" indent="-228600" eaLnBrk="1" fontAlgn="auto" hangingPunct="1">
              <a:spcAft>
                <a:spcPts val="0"/>
              </a:spcAft>
              <a:buFont typeface="+mj-lt"/>
              <a:buAutoNum type="arabicPeriod"/>
              <a:defRPr/>
            </a:pPr>
            <a:r>
              <a:rPr lang="en-US" dirty="0"/>
              <a:t>Specific date the cash will be made available (noted on MOU if grant is a monthly claims process/ Time period during which funding will be available)</a:t>
            </a:r>
          </a:p>
          <a:p>
            <a:pPr marL="1075817" lvl="2" indent="-228600" eaLnBrk="1" fontAlgn="auto" hangingPunct="1">
              <a:spcAft>
                <a:spcPts val="0"/>
              </a:spcAft>
              <a:buFont typeface="+mj-lt"/>
              <a:buAutoNum type="arabicPeriod"/>
              <a:defRPr/>
            </a:pPr>
            <a:r>
              <a:rPr lang="en-US" dirty="0"/>
              <a:t>The actual grant and fiscal year to which the cash match will be contributed</a:t>
            </a:r>
          </a:p>
          <a:p>
            <a:pPr marL="393192" lvl="1" indent="0" eaLnBrk="1" fontAlgn="auto" hangingPunct="1">
              <a:spcAft>
                <a:spcPts val="0"/>
              </a:spcAft>
              <a:buNone/>
              <a:defRPr/>
            </a:pPr>
            <a:endParaRPr lang="en-US" sz="1200" b="1" dirty="0"/>
          </a:p>
          <a:p>
            <a:pPr marL="393192" lvl="1" indent="0" eaLnBrk="1" fontAlgn="auto" hangingPunct="1">
              <a:spcAft>
                <a:spcPts val="0"/>
              </a:spcAft>
              <a:buNone/>
              <a:defRPr/>
            </a:pPr>
            <a:r>
              <a:rPr lang="en-US" b="1" dirty="0"/>
              <a:t>In-Kind Services</a:t>
            </a:r>
          </a:p>
          <a:p>
            <a:pPr marL="393192" lvl="1" indent="0" eaLnBrk="1" fontAlgn="auto" hangingPunct="1">
              <a:spcAft>
                <a:spcPts val="0"/>
              </a:spcAft>
              <a:buNone/>
              <a:defRPr/>
            </a:pPr>
            <a:endParaRPr lang="en-US" b="1" dirty="0"/>
          </a:p>
          <a:p>
            <a:pPr marL="564642" lvl="1" indent="-171450" eaLnBrk="1" fontAlgn="auto" hangingPunct="1">
              <a:spcAft>
                <a:spcPts val="0"/>
              </a:spcAft>
              <a:defRPr/>
            </a:pPr>
            <a:r>
              <a:rPr lang="en-US" sz="1400" dirty="0"/>
              <a:t>Must have a signed MOU from the organization providing the in-kind services documenting the following:</a:t>
            </a:r>
          </a:p>
          <a:p>
            <a:pPr marL="1075817" lvl="2" indent="-228600" eaLnBrk="1" fontAlgn="auto" hangingPunct="1">
              <a:spcAft>
                <a:spcPts val="0"/>
              </a:spcAft>
              <a:buFont typeface="+mj-lt"/>
              <a:buAutoNum type="arabicPeriod"/>
              <a:defRPr/>
            </a:pPr>
            <a:r>
              <a:rPr lang="en-US" dirty="0"/>
              <a:t>Who will provide the services, value per hour of the services provided and how that rate was determined</a:t>
            </a:r>
          </a:p>
          <a:p>
            <a:pPr marL="1075817" lvl="2" indent="-228600" eaLnBrk="1" fontAlgn="auto" hangingPunct="1">
              <a:spcAft>
                <a:spcPts val="0"/>
              </a:spcAft>
              <a:buFont typeface="+mj-lt"/>
              <a:buAutoNum type="arabicPeriod"/>
              <a:defRPr/>
            </a:pPr>
            <a:r>
              <a:rPr lang="en-US" dirty="0"/>
              <a:t>Commitment of the agency providing the services to supply the sub-recipient with the documentation to support the value of the services/ match provided.  It is the responsibility of the sub-recipient to obtain the documentation and provide to IHCDA with the match report.</a:t>
            </a:r>
          </a:p>
          <a:p>
            <a:pPr marL="393192" lvl="1" indent="0" eaLnBrk="1" fontAlgn="auto" hangingPunct="1">
              <a:spcAft>
                <a:spcPts val="0"/>
              </a:spcAft>
              <a:buNone/>
              <a:defRPr/>
            </a:pPr>
            <a:endParaRPr lang="en-US" sz="1200" b="1" dirty="0"/>
          </a:p>
          <a:p>
            <a:pPr>
              <a:defRPr/>
            </a:pPr>
            <a:endParaRPr lang="en-US" altLang="en-US" dirty="0">
              <a:latin typeface="Aparajita" pitchFamily="34" charset="0"/>
              <a:ea typeface="ＭＳ Ｐゴシック" panose="020B0600070205080204" pitchFamily="34" charset="-128"/>
              <a:cs typeface="Arial" panose="020B0604020202020204" pitchFamily="34" charset="0"/>
            </a:endParaRPr>
          </a:p>
          <a:p>
            <a:pPr>
              <a:defRPr/>
            </a:pPr>
            <a:endParaRPr lang="en-US" altLang="en-US" dirty="0">
              <a:latin typeface="Aparajita"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58151079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B9561-362B-40F0-BCDB-1D51C2B3D876}"/>
              </a:ext>
            </a:extLst>
          </p:cNvPr>
          <p:cNvSpPr>
            <a:spLocks noGrp="1"/>
          </p:cNvSpPr>
          <p:nvPr>
            <p:ph type="ctrTitle"/>
          </p:nvPr>
        </p:nvSpPr>
        <p:spPr>
          <a:xfrm>
            <a:off x="1820863" y="1"/>
            <a:ext cx="7772400" cy="638175"/>
          </a:xfrm>
        </p:spPr>
        <p:txBody>
          <a:bodyPr/>
          <a:lstStyle/>
          <a:p>
            <a:pPr algn="ctr">
              <a:defRPr/>
            </a:pPr>
            <a:r>
              <a:rPr lang="en-US" altLang="en-US" sz="1800" cap="none" dirty="0">
                <a:latin typeface="Arial Bold" panose="020B0704020202020204" pitchFamily="34" charset="0"/>
                <a:ea typeface="ＭＳ Ｐゴシック" panose="020B0600070205080204" pitchFamily="34" charset="-128"/>
                <a:cs typeface="Arial Bold" panose="020B0704020202020204" pitchFamily="34" charset="0"/>
              </a:rPr>
              <a:t>ESG : Match Reporting</a:t>
            </a:r>
            <a:endParaRPr lang="en-US" dirty="0"/>
          </a:p>
        </p:txBody>
      </p:sp>
      <p:sp>
        <p:nvSpPr>
          <p:cNvPr id="62467" name="TextBox 4">
            <a:extLst>
              <a:ext uri="{FF2B5EF4-FFF2-40B4-BE49-F238E27FC236}">
                <a16:creationId xmlns:a16="http://schemas.microsoft.com/office/drawing/2014/main" id="{DC66AF14-1CB3-4D01-91F5-7CF7871B2A2D}"/>
              </a:ext>
            </a:extLst>
          </p:cNvPr>
          <p:cNvSpPr txBox="1">
            <a:spLocks noChangeArrowheads="1"/>
          </p:cNvSpPr>
          <p:nvPr/>
        </p:nvSpPr>
        <p:spPr bwMode="auto">
          <a:xfrm>
            <a:off x="1792287" y="638176"/>
            <a:ext cx="8607425" cy="307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93688">
              <a:defRPr>
                <a:solidFill>
                  <a:schemeClr val="tx1"/>
                </a:solidFill>
                <a:latin typeface="Arial" panose="020B0604020202020204" pitchFamily="34" charset="0"/>
                <a:ea typeface="ＭＳ Ｐゴシック" panose="020B0600070205080204" pitchFamily="34" charset="-128"/>
              </a:defRPr>
            </a:lvl1pPr>
            <a:lvl2pPr marL="620713" indent="-22860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fontAlgn="base">
              <a:spcBef>
                <a:spcPct val="0"/>
              </a:spcBef>
              <a:spcAft>
                <a:spcPct val="0"/>
              </a:spcAft>
              <a:buClr>
                <a:srgbClr val="003359"/>
              </a:buClr>
            </a:pPr>
            <a:r>
              <a:rPr lang="en-US" altLang="en-US" sz="1400" b="1">
                <a:solidFill>
                  <a:srgbClr val="003359"/>
                </a:solidFill>
                <a:cs typeface="Arial" panose="020B0604020202020204" pitchFamily="34" charset="0"/>
              </a:rPr>
              <a:t>Match Reporting:</a:t>
            </a:r>
          </a:p>
          <a:p>
            <a:pPr fontAlgn="base">
              <a:spcBef>
                <a:spcPct val="0"/>
              </a:spcBef>
              <a:spcAft>
                <a:spcPct val="0"/>
              </a:spcAft>
              <a:buClr>
                <a:srgbClr val="003359"/>
              </a:buClr>
            </a:pPr>
            <a:endParaRPr lang="en-US" altLang="en-US" sz="1200" b="1">
              <a:solidFill>
                <a:srgbClr val="003359"/>
              </a:solidFill>
              <a:cs typeface="Arial" panose="020B0604020202020204" pitchFamily="34" charset="0"/>
            </a:endParaRPr>
          </a:p>
          <a:p>
            <a:pPr fontAlgn="base">
              <a:spcBef>
                <a:spcPct val="0"/>
              </a:spcBef>
              <a:spcAft>
                <a:spcPct val="0"/>
              </a:spcAft>
              <a:buClr>
                <a:srgbClr val="003359"/>
              </a:buClr>
            </a:pPr>
            <a:r>
              <a:rPr lang="en-US" altLang="en-US" sz="1200">
                <a:solidFill>
                  <a:srgbClr val="003359"/>
                </a:solidFill>
                <a:cs typeface="Arial" panose="020B0604020202020204" pitchFamily="34" charset="0"/>
              </a:rPr>
              <a:t>ESG Match Reporting and Documentation Form must be used to report match to IHCDA. This should include the following documentation:</a:t>
            </a:r>
          </a:p>
          <a:p>
            <a:pPr lvl="1" fontAlgn="base">
              <a:spcBef>
                <a:spcPct val="0"/>
              </a:spcBef>
              <a:spcAft>
                <a:spcPct val="0"/>
              </a:spcAft>
              <a:buClr>
                <a:srgbClr val="003359"/>
              </a:buClr>
              <a:buFont typeface="Frutiger LT Std 57 Cn"/>
              <a:buAutoNum type="arabicPeriod"/>
            </a:pPr>
            <a:r>
              <a:rPr lang="en-US" altLang="en-US" sz="1200">
                <a:solidFill>
                  <a:srgbClr val="003359"/>
                </a:solidFill>
                <a:cs typeface="Arial" panose="020B0604020202020204" pitchFamily="34" charset="0"/>
              </a:rPr>
              <a:t>Internal tracking to show match was received and used for eligible activities.</a:t>
            </a:r>
          </a:p>
          <a:p>
            <a:pPr lvl="1" fontAlgn="base">
              <a:spcBef>
                <a:spcPct val="0"/>
              </a:spcBef>
              <a:spcAft>
                <a:spcPct val="0"/>
              </a:spcAft>
              <a:buClr>
                <a:srgbClr val="003359"/>
              </a:buClr>
              <a:buFont typeface="Frutiger LT Std 57 Cn"/>
              <a:buAutoNum type="arabicPeriod"/>
            </a:pPr>
            <a:r>
              <a:rPr lang="en-US" altLang="en-US" sz="1200">
                <a:solidFill>
                  <a:srgbClr val="003359"/>
                </a:solidFill>
                <a:cs typeface="Arial" panose="020B0604020202020204" pitchFamily="34" charset="0"/>
              </a:rPr>
              <a:t>Copy of general ledger with match funds received clearly noted as ESG match and ties out to the amount on the match report.  The general ledger should also show the match funds were spent on ESG eligible activities.</a:t>
            </a:r>
          </a:p>
          <a:p>
            <a:pPr lvl="1" fontAlgn="base">
              <a:spcBef>
                <a:spcPct val="0"/>
              </a:spcBef>
              <a:spcAft>
                <a:spcPct val="0"/>
              </a:spcAft>
              <a:buClr>
                <a:srgbClr val="003359"/>
              </a:buClr>
              <a:buFont typeface="Frutiger LT Std 57 Cn"/>
              <a:buAutoNum type="arabicPeriod"/>
            </a:pPr>
            <a:r>
              <a:rPr lang="en-US" altLang="en-US" sz="1200">
                <a:solidFill>
                  <a:srgbClr val="003359"/>
                </a:solidFill>
                <a:cs typeface="Arial" panose="020B0604020202020204" pitchFamily="34" charset="0"/>
              </a:rPr>
              <a:t>Copy of bank statement showing cash donations (other grants, private donations, etc) showing funds deposited into account.  If the funds are received through a claims process, a copy of each months statement showing that monthly deposit should be provided. </a:t>
            </a:r>
          </a:p>
          <a:p>
            <a:pPr lvl="1" fontAlgn="base">
              <a:spcBef>
                <a:spcPct val="0"/>
              </a:spcBef>
              <a:spcAft>
                <a:spcPct val="0"/>
              </a:spcAft>
              <a:buClr>
                <a:srgbClr val="003359"/>
              </a:buClr>
              <a:buFont typeface="Frutiger LT Std 57 Cn"/>
              <a:buAutoNum type="arabicPeriod"/>
            </a:pPr>
            <a:r>
              <a:rPr lang="en-US" altLang="en-US" sz="1200">
                <a:solidFill>
                  <a:srgbClr val="003359"/>
                </a:solidFill>
                <a:cs typeface="Arial" panose="020B0604020202020204" pitchFamily="34" charset="0"/>
              </a:rPr>
              <a:t>Documentation of case management used as match but not claimed for reimbursement must include tracking of time spent with ESG participants (case management provided by agency is considered cash match, not in-kind, case management provided by a third party would be in-kind).  </a:t>
            </a:r>
          </a:p>
          <a:p>
            <a:pPr lvl="1" fontAlgn="base">
              <a:spcBef>
                <a:spcPct val="0"/>
              </a:spcBef>
              <a:spcAft>
                <a:spcPct val="0"/>
              </a:spcAft>
              <a:buClr>
                <a:srgbClr val="003359"/>
              </a:buClr>
              <a:buFont typeface="Frutiger LT Std 57 Cn"/>
              <a:buAutoNum type="arabicPeriod"/>
            </a:pPr>
            <a:r>
              <a:rPr lang="en-US" altLang="en-US" sz="1200">
                <a:solidFill>
                  <a:srgbClr val="003359"/>
                </a:solidFill>
                <a:cs typeface="Arial" panose="020B0604020202020204" pitchFamily="34" charset="0"/>
              </a:rPr>
              <a:t>Documentation for any salary paid to staff to carry out the ESG program (that is not reimbursed by the ESG grant). Must include timesheets showing staff salary and time spent on ESG funded program.</a:t>
            </a:r>
          </a:p>
          <a:p>
            <a:pPr lvl="1" fontAlgn="base">
              <a:spcBef>
                <a:spcPct val="0"/>
              </a:spcBef>
              <a:spcAft>
                <a:spcPct val="0"/>
              </a:spcAft>
              <a:buClr>
                <a:srgbClr val="003359"/>
              </a:buClr>
              <a:buFont typeface="Frutiger LT Std 57 Cn"/>
              <a:buAutoNum type="arabicPeriod"/>
            </a:pPr>
            <a:endParaRPr lang="en-US" altLang="en-US" sz="1200">
              <a:solidFill>
                <a:srgbClr val="003359"/>
              </a:solidFill>
              <a:cs typeface="Arial" panose="020B0604020202020204" pitchFamily="34" charset="0"/>
            </a:endParaRPr>
          </a:p>
        </p:txBody>
      </p:sp>
      <p:sp>
        <p:nvSpPr>
          <p:cNvPr id="6" name="TextBox 5">
            <a:extLst>
              <a:ext uri="{FF2B5EF4-FFF2-40B4-BE49-F238E27FC236}">
                <a16:creationId xmlns:a16="http://schemas.microsoft.com/office/drawing/2014/main" id="{34A91E7F-09AD-4295-BDEF-A5837A578579}"/>
              </a:ext>
            </a:extLst>
          </p:cNvPr>
          <p:cNvSpPr txBox="1"/>
          <p:nvPr/>
        </p:nvSpPr>
        <p:spPr>
          <a:xfrm>
            <a:off x="1820864" y="3808413"/>
            <a:ext cx="8612187" cy="1016000"/>
          </a:xfrm>
          <a:prstGeom prst="rect">
            <a:avLst/>
          </a:prstGeom>
          <a:noFill/>
        </p:spPr>
        <p:txBody>
          <a:bodyPr>
            <a:spAutoFit/>
          </a:bodyPr>
          <a:lstStyle/>
          <a:p>
            <a:pPr eaLnBrk="0" fontAlgn="base" hangingPunct="0">
              <a:spcBef>
                <a:spcPct val="0"/>
              </a:spcBef>
              <a:spcAft>
                <a:spcPct val="0"/>
              </a:spcAft>
              <a:defRPr/>
            </a:pPr>
            <a:r>
              <a:rPr lang="en-US" sz="1200" dirty="0">
                <a:solidFill>
                  <a:srgbClr val="4F81BD">
                    <a:lumMod val="50000"/>
                  </a:srgbClr>
                </a:solidFill>
                <a:latin typeface="Arial" panose="020B0604020202020204" pitchFamily="34" charset="0"/>
                <a:ea typeface="ＭＳ Ｐゴシック" panose="020B0600070205080204" pitchFamily="34" charset="-128"/>
              </a:rPr>
              <a:t>Due to changes in our required annual reporting to HUD, match will need to be tracked using the following categories.  This will be added to the new match report form to be provided prior to the first quarter due date however you should begin tracking this internally so you will be prepared when it is time to complete the report.</a:t>
            </a:r>
          </a:p>
          <a:p>
            <a:pPr eaLnBrk="0" fontAlgn="base" hangingPunct="0">
              <a:spcBef>
                <a:spcPct val="0"/>
              </a:spcBef>
              <a:spcAft>
                <a:spcPct val="0"/>
              </a:spcAft>
              <a:defRPr/>
            </a:pPr>
            <a:endParaRPr lang="en-US" sz="1200" dirty="0">
              <a:solidFill>
                <a:srgbClr val="4F81BD">
                  <a:lumMod val="50000"/>
                </a:srgbClr>
              </a:solidFill>
              <a:latin typeface="Arial" panose="020B0604020202020204" pitchFamily="34" charset="0"/>
              <a:ea typeface="ＭＳ Ｐゴシック" panose="020B0600070205080204" pitchFamily="34" charset="-128"/>
            </a:endParaRPr>
          </a:p>
          <a:p>
            <a:pPr eaLnBrk="0" fontAlgn="base" hangingPunct="0">
              <a:spcBef>
                <a:spcPct val="0"/>
              </a:spcBef>
              <a:spcAft>
                <a:spcPct val="0"/>
              </a:spcAft>
              <a:defRPr/>
            </a:pPr>
            <a:r>
              <a:rPr lang="en-US" sz="1200" b="1" dirty="0">
                <a:solidFill>
                  <a:srgbClr val="4F81BD">
                    <a:lumMod val="50000"/>
                  </a:srgbClr>
                </a:solidFill>
                <a:latin typeface="Arial" panose="020B0604020202020204" pitchFamily="34" charset="0"/>
                <a:ea typeface="ＭＳ Ｐゴシック" panose="020B0600070205080204" pitchFamily="34" charset="-128"/>
              </a:rPr>
              <a:t>Match Source:</a:t>
            </a:r>
          </a:p>
        </p:txBody>
      </p:sp>
      <p:sp>
        <p:nvSpPr>
          <p:cNvPr id="8" name="TextBox 7">
            <a:extLst>
              <a:ext uri="{FF2B5EF4-FFF2-40B4-BE49-F238E27FC236}">
                <a16:creationId xmlns:a16="http://schemas.microsoft.com/office/drawing/2014/main" id="{CB627187-895C-46DE-8027-EACAAB89BC56}"/>
              </a:ext>
            </a:extLst>
          </p:cNvPr>
          <p:cNvSpPr txBox="1"/>
          <p:nvPr/>
        </p:nvSpPr>
        <p:spPr>
          <a:xfrm>
            <a:off x="3027848" y="4564444"/>
            <a:ext cx="4413302" cy="1200329"/>
          </a:xfrm>
          <a:prstGeom prst="rect">
            <a:avLst/>
          </a:prstGeom>
          <a:noFill/>
        </p:spPr>
        <p:txBody>
          <a:bodyPr numCol="2">
            <a:spAutoFit/>
          </a:bodyPr>
          <a:lstStyle/>
          <a:p>
            <a:pPr eaLnBrk="0" fontAlgn="base" hangingPunct="0">
              <a:spcBef>
                <a:spcPct val="0"/>
              </a:spcBef>
              <a:spcAft>
                <a:spcPct val="0"/>
              </a:spcAft>
              <a:defRPr/>
            </a:pPr>
            <a:r>
              <a:rPr lang="en-US" sz="1200" dirty="0">
                <a:solidFill>
                  <a:srgbClr val="4F81BD">
                    <a:lumMod val="50000"/>
                  </a:srgbClr>
                </a:solidFill>
                <a:latin typeface="Arial" panose="020B0604020202020204" pitchFamily="34" charset="0"/>
                <a:ea typeface="ＭＳ Ｐゴシック" panose="020B0600070205080204" pitchFamily="34" charset="-128"/>
              </a:rPr>
              <a:t>Other Non-ESG HUD Funds</a:t>
            </a:r>
          </a:p>
          <a:p>
            <a:pPr eaLnBrk="0" fontAlgn="base" hangingPunct="0">
              <a:spcBef>
                <a:spcPct val="0"/>
              </a:spcBef>
              <a:spcAft>
                <a:spcPct val="0"/>
              </a:spcAft>
              <a:defRPr/>
            </a:pPr>
            <a:r>
              <a:rPr lang="en-US" sz="1200" dirty="0">
                <a:solidFill>
                  <a:srgbClr val="4F81BD">
                    <a:lumMod val="50000"/>
                  </a:srgbClr>
                </a:solidFill>
                <a:latin typeface="Arial" panose="020B0604020202020204" pitchFamily="34" charset="0"/>
                <a:ea typeface="ＭＳ Ｐゴシック" panose="020B0600070205080204" pitchFamily="34" charset="-128"/>
              </a:rPr>
              <a:t>Other Federal Grants</a:t>
            </a:r>
          </a:p>
          <a:p>
            <a:pPr eaLnBrk="0" fontAlgn="base" hangingPunct="0">
              <a:spcBef>
                <a:spcPct val="0"/>
              </a:spcBef>
              <a:spcAft>
                <a:spcPct val="0"/>
              </a:spcAft>
              <a:defRPr/>
            </a:pPr>
            <a:r>
              <a:rPr lang="en-US" sz="1200" dirty="0">
                <a:solidFill>
                  <a:srgbClr val="4F81BD">
                    <a:lumMod val="50000"/>
                  </a:srgbClr>
                </a:solidFill>
                <a:latin typeface="Arial" panose="020B0604020202020204" pitchFamily="34" charset="0"/>
                <a:ea typeface="ＭＳ Ｐゴシック" panose="020B0600070205080204" pitchFamily="34" charset="-128"/>
              </a:rPr>
              <a:t>State Government</a:t>
            </a:r>
          </a:p>
          <a:p>
            <a:pPr eaLnBrk="0" fontAlgn="base" hangingPunct="0">
              <a:spcBef>
                <a:spcPct val="0"/>
              </a:spcBef>
              <a:spcAft>
                <a:spcPct val="0"/>
              </a:spcAft>
              <a:defRPr/>
            </a:pPr>
            <a:r>
              <a:rPr lang="en-US" sz="1200" dirty="0">
                <a:solidFill>
                  <a:srgbClr val="4F81BD">
                    <a:lumMod val="50000"/>
                  </a:srgbClr>
                </a:solidFill>
                <a:latin typeface="Arial" panose="020B0604020202020204" pitchFamily="34" charset="0"/>
                <a:ea typeface="ＭＳ Ｐゴシック" panose="020B0600070205080204" pitchFamily="34" charset="-128"/>
              </a:rPr>
              <a:t>Local Government</a:t>
            </a:r>
          </a:p>
          <a:p>
            <a:pPr eaLnBrk="0" fontAlgn="base" hangingPunct="0">
              <a:spcBef>
                <a:spcPct val="0"/>
              </a:spcBef>
              <a:spcAft>
                <a:spcPct val="0"/>
              </a:spcAft>
              <a:defRPr/>
            </a:pPr>
            <a:r>
              <a:rPr lang="en-US" sz="1200" dirty="0">
                <a:solidFill>
                  <a:srgbClr val="4F81BD">
                    <a:lumMod val="50000"/>
                  </a:srgbClr>
                </a:solidFill>
                <a:latin typeface="Arial" panose="020B0604020202020204" pitchFamily="34" charset="0"/>
                <a:ea typeface="ＭＳ Ｐゴシック" panose="020B0600070205080204" pitchFamily="34" charset="-128"/>
              </a:rPr>
              <a:t>Private Funds</a:t>
            </a:r>
          </a:p>
          <a:p>
            <a:pPr eaLnBrk="0" fontAlgn="base" hangingPunct="0">
              <a:spcBef>
                <a:spcPct val="0"/>
              </a:spcBef>
              <a:spcAft>
                <a:spcPct val="0"/>
              </a:spcAft>
              <a:defRPr/>
            </a:pPr>
            <a:r>
              <a:rPr lang="en-US" sz="1200" dirty="0">
                <a:solidFill>
                  <a:srgbClr val="4F81BD">
                    <a:lumMod val="50000"/>
                  </a:srgbClr>
                </a:solidFill>
                <a:latin typeface="Arial" panose="020B0604020202020204" pitchFamily="34" charset="0"/>
                <a:ea typeface="ＭＳ Ｐゴシック" panose="020B0600070205080204" pitchFamily="34" charset="-128"/>
              </a:rPr>
              <a:t>Other</a:t>
            </a:r>
          </a:p>
        </p:txBody>
      </p:sp>
    </p:spTree>
    <p:extLst>
      <p:ext uri="{BB962C8B-B14F-4D97-AF65-F5344CB8AC3E}">
        <p14:creationId xmlns:p14="http://schemas.microsoft.com/office/powerpoint/2010/main" val="138147772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BC557-219E-4228-AD62-755D21DE4EE6}"/>
              </a:ext>
            </a:extLst>
          </p:cNvPr>
          <p:cNvSpPr>
            <a:spLocks noGrp="1"/>
          </p:cNvSpPr>
          <p:nvPr>
            <p:ph type="title"/>
          </p:nvPr>
        </p:nvSpPr>
        <p:spPr/>
        <p:txBody>
          <a:bodyPr/>
          <a:lstStyle/>
          <a:p>
            <a:pPr algn="ctr"/>
            <a:r>
              <a:rPr lang="en-US" dirty="0"/>
              <a:t>ESG Reporting </a:t>
            </a:r>
          </a:p>
        </p:txBody>
      </p:sp>
      <p:sp>
        <p:nvSpPr>
          <p:cNvPr id="4" name="Content Placeholder 3">
            <a:extLst>
              <a:ext uri="{FF2B5EF4-FFF2-40B4-BE49-F238E27FC236}">
                <a16:creationId xmlns:a16="http://schemas.microsoft.com/office/drawing/2014/main" id="{D77BCFBA-F826-4D13-BA02-30862CD243FF}"/>
              </a:ext>
            </a:extLst>
          </p:cNvPr>
          <p:cNvSpPr>
            <a:spLocks noGrp="1"/>
          </p:cNvSpPr>
          <p:nvPr>
            <p:ph idx="1"/>
          </p:nvPr>
        </p:nvSpPr>
        <p:spPr>
          <a:xfrm>
            <a:off x="447032" y="1426021"/>
            <a:ext cx="11152785" cy="3882826"/>
          </a:xfrm>
        </p:spPr>
        <p:txBody>
          <a:bodyPr/>
          <a:lstStyle/>
          <a:p>
            <a:r>
              <a:rPr lang="en-US" sz="2000" dirty="0">
                <a:solidFill>
                  <a:srgbClr val="FF0000"/>
                </a:solidFill>
              </a:rPr>
              <a:t>There are only 3 reports due for regular ESG funding in any given award year: </a:t>
            </a:r>
          </a:p>
          <a:p>
            <a:endParaRPr lang="en-US" sz="2000" dirty="0">
              <a:solidFill>
                <a:srgbClr val="FF0000"/>
              </a:solidFill>
            </a:endParaRPr>
          </a:p>
          <a:p>
            <a:pPr marL="342900" indent="-342900">
              <a:buFont typeface="Arial" panose="020B0604020202020204" pitchFamily="34" charset="0"/>
              <a:buChar char="•"/>
            </a:pPr>
            <a:r>
              <a:rPr lang="en-US" sz="2000" dirty="0"/>
              <a:t>Semi Annual Match/Spending Report due January 31, 2023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Annual Match/Spending Report due July 31, 2023</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ESG CAPER due July 31, 2023. This is the Consolidated Annual Performance and Evaluation Report that is to be run in HMIS/DV Client Track and uploaded to SAGE, which is HUD’s reporting system. The ESG Analyst will send out a direct link from SAGE approximately 2 weeks prior to the due date, that you will use to upload the report.</a:t>
            </a:r>
          </a:p>
          <a:p>
            <a:pPr marL="1030288" lvl="1" indent="-342900"/>
            <a:r>
              <a:rPr lang="en-US" sz="1800" dirty="0"/>
              <a:t>Effective Immediately, all agencies submitting late reports will be penalized during the next application period, by 10 points for each late report. </a:t>
            </a:r>
          </a:p>
        </p:txBody>
      </p:sp>
    </p:spTree>
    <p:extLst>
      <p:ext uri="{BB962C8B-B14F-4D97-AF65-F5344CB8AC3E}">
        <p14:creationId xmlns:p14="http://schemas.microsoft.com/office/powerpoint/2010/main" val="151846355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E9855-77EC-4AF3-883C-90BAF3356B75}"/>
              </a:ext>
            </a:extLst>
          </p:cNvPr>
          <p:cNvSpPr>
            <a:spLocks noGrp="1"/>
          </p:cNvSpPr>
          <p:nvPr>
            <p:ph type="title"/>
          </p:nvPr>
        </p:nvSpPr>
        <p:spPr/>
        <p:txBody>
          <a:bodyPr/>
          <a:lstStyle/>
          <a:p>
            <a:pPr algn="ctr"/>
            <a:r>
              <a:rPr lang="en-US" dirty="0"/>
              <a:t>QUESTIONS?????</a:t>
            </a:r>
          </a:p>
        </p:txBody>
      </p:sp>
      <p:pic>
        <p:nvPicPr>
          <p:cNvPr id="7" name="Content Placeholder 6" descr="Text, whiteboard&#10;&#10;Description automatically generated">
            <a:extLst>
              <a:ext uri="{FF2B5EF4-FFF2-40B4-BE49-F238E27FC236}">
                <a16:creationId xmlns:a16="http://schemas.microsoft.com/office/drawing/2014/main" id="{AA7D3BD6-FD30-4573-85E9-709F041D477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62086" y="1425575"/>
            <a:ext cx="4923366" cy="3692525"/>
          </a:xfrm>
        </p:spPr>
      </p:pic>
    </p:spTree>
    <p:extLst>
      <p:ext uri="{BB962C8B-B14F-4D97-AF65-F5344CB8AC3E}">
        <p14:creationId xmlns:p14="http://schemas.microsoft.com/office/powerpoint/2010/main" val="1222473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161E5646-CB95-4299-A043-199D0ED5434D}"/>
              </a:ext>
            </a:extLst>
          </p:cNvPr>
          <p:cNvSpPr>
            <a:spLocks noGrp="1"/>
          </p:cNvSpPr>
          <p:nvPr>
            <p:ph type="title"/>
          </p:nvPr>
        </p:nvSpPr>
        <p:spPr>
          <a:xfrm>
            <a:off x="1592264" y="212725"/>
            <a:ext cx="8442325" cy="558800"/>
          </a:xfrm>
        </p:spPr>
        <p:txBody>
          <a:bodyPr/>
          <a:lstStyle/>
          <a:p>
            <a:r>
              <a:rPr lang="en-US" altLang="en-US" sz="2800" cap="none">
                <a:latin typeface="Arial Bold" panose="020B0704020202020204" pitchFamily="34" charset="0"/>
                <a:ea typeface="ＭＳ Ｐゴシック" panose="020B0600070205080204" pitchFamily="34" charset="-128"/>
                <a:cs typeface="Arial Bold" panose="020B0704020202020204" pitchFamily="34" charset="0"/>
              </a:rPr>
              <a:t>Terminating Assistance: Grievance Procedures</a:t>
            </a:r>
          </a:p>
        </p:txBody>
      </p:sp>
      <p:sp>
        <p:nvSpPr>
          <p:cNvPr id="59395" name="Content Placeholder 2">
            <a:extLst>
              <a:ext uri="{FF2B5EF4-FFF2-40B4-BE49-F238E27FC236}">
                <a16:creationId xmlns:a16="http://schemas.microsoft.com/office/drawing/2014/main" id="{051D94AD-05CE-4BE7-ACAB-84CAA4971D49}"/>
              </a:ext>
            </a:extLst>
          </p:cNvPr>
          <p:cNvSpPr>
            <a:spLocks noGrp="1"/>
          </p:cNvSpPr>
          <p:nvPr>
            <p:ph idx="1"/>
          </p:nvPr>
        </p:nvSpPr>
        <p:spPr>
          <a:xfrm>
            <a:off x="1506704" y="1104370"/>
            <a:ext cx="8742363" cy="4085303"/>
          </a:xfrm>
        </p:spPr>
        <p:txBody>
          <a:bodyPr/>
          <a:lstStyle/>
          <a:p>
            <a:r>
              <a:rPr lang="en-US" altLang="en-US" dirty="0">
                <a:latin typeface="Aparajita" panose="02020603050405020304" pitchFamily="18" charset="0"/>
                <a:ea typeface="ＭＳ Ｐゴシック" panose="020B0600070205080204" pitchFamily="34" charset="-128"/>
                <a:cs typeface="Arial" panose="020B0604020202020204" pitchFamily="34" charset="0"/>
              </a:rPr>
              <a:t>To terminate rental assistance or housing relocation and stabilization services to a program participant, the required formal process, at a minimum, must consist of:</a:t>
            </a:r>
          </a:p>
          <a:p>
            <a:r>
              <a:rPr lang="en-US" altLang="en-US" dirty="0">
                <a:latin typeface="Aparajita" panose="02020603050405020304" pitchFamily="18" charset="0"/>
                <a:ea typeface="ＭＳ Ｐゴシック" panose="020B0600070205080204" pitchFamily="34" charset="-128"/>
                <a:cs typeface="Arial" panose="020B0604020202020204" pitchFamily="34" charset="0"/>
              </a:rPr>
              <a:t>	(1) Written notice to the program participant containing a clear statement of the reasons for termination;</a:t>
            </a:r>
          </a:p>
          <a:p>
            <a:r>
              <a:rPr lang="en-US" altLang="en-US" dirty="0">
                <a:latin typeface="Aparajita" panose="02020603050405020304" pitchFamily="18" charset="0"/>
                <a:ea typeface="ＭＳ Ｐゴシック" panose="020B0600070205080204" pitchFamily="34" charset="-128"/>
                <a:cs typeface="Arial" panose="020B0604020202020204" pitchFamily="34" charset="0"/>
              </a:rPr>
              <a:t>	(2) A review of the decision,(Appeals process)  in which the program participant is given the opportunity to present written or oral objections before a person other than the person (or a subordinate of that person) who made or approved the termination decision; </a:t>
            </a:r>
          </a:p>
          <a:p>
            <a:r>
              <a:rPr lang="en-US" altLang="en-US" dirty="0">
                <a:latin typeface="Aparajita" panose="02020603050405020304" pitchFamily="18" charset="0"/>
                <a:ea typeface="ＭＳ Ｐゴシック" panose="020B0600070205080204" pitchFamily="34" charset="-128"/>
                <a:cs typeface="Arial" panose="020B0604020202020204" pitchFamily="34" charset="0"/>
              </a:rPr>
              <a:t>	(3) Prompt written notice of the final decision to the program participant.</a:t>
            </a:r>
          </a:p>
          <a:p>
            <a:r>
              <a:rPr lang="en-US" altLang="en-US" dirty="0">
                <a:latin typeface="Aparajita" panose="02020603050405020304" pitchFamily="18" charset="0"/>
                <a:ea typeface="ＭＳ Ｐゴシック" panose="020B0600070205080204" pitchFamily="34" charset="-128"/>
                <a:cs typeface="Arial" panose="020B0604020202020204" pitchFamily="34" charset="0"/>
              </a:rPr>
              <a:t>	(c) Ability to provide further assistance. Termination under this section does not bar the sub-recipient from providing further assistance at a later date to the same family or individual. </a:t>
            </a:r>
          </a:p>
          <a:p>
            <a:endParaRPr lang="en-US" altLang="en-US" dirty="0">
              <a:latin typeface="Aparajita" panose="02020603050405020304" pitchFamily="18" charset="0"/>
              <a:ea typeface="ＭＳ Ｐゴシック" panose="020B0600070205080204" pitchFamily="34" charset="-128"/>
              <a:cs typeface="Arial" panose="020B0604020202020204" pitchFamily="34" charset="0"/>
            </a:endParaRPr>
          </a:p>
          <a:p>
            <a:r>
              <a:rPr lang="en-US" altLang="en-US" dirty="0">
                <a:latin typeface="Aparajita" panose="02020603050405020304" pitchFamily="18" charset="0"/>
                <a:ea typeface="ＭＳ Ｐゴシック" panose="020B0600070205080204" pitchFamily="34" charset="-128"/>
                <a:cs typeface="Arial" panose="020B0604020202020204" pitchFamily="34" charset="0"/>
              </a:rPr>
              <a:t>IHCDA will not be involved in appeals</a:t>
            </a:r>
          </a:p>
        </p:txBody>
      </p:sp>
    </p:spTree>
    <p:extLst>
      <p:ext uri="{BB962C8B-B14F-4D97-AF65-F5344CB8AC3E}">
        <p14:creationId xmlns:p14="http://schemas.microsoft.com/office/powerpoint/2010/main" val="548988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7A23264E-52A6-409F-9A14-6F8793E9AB2E}"/>
              </a:ext>
            </a:extLst>
          </p:cNvPr>
          <p:cNvSpPr>
            <a:spLocks noGrp="1"/>
          </p:cNvSpPr>
          <p:nvPr>
            <p:ph type="title"/>
          </p:nvPr>
        </p:nvSpPr>
        <p:spPr/>
        <p:txBody>
          <a:bodyPr/>
          <a:lstStyle/>
          <a:p>
            <a:pPr algn="ct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Homeless Management Information System (HMIS) and Coordinated Entry </a:t>
            </a:r>
          </a:p>
        </p:txBody>
      </p:sp>
      <p:sp>
        <p:nvSpPr>
          <p:cNvPr id="47107" name="Content Placeholder 2">
            <a:extLst>
              <a:ext uri="{FF2B5EF4-FFF2-40B4-BE49-F238E27FC236}">
                <a16:creationId xmlns:a16="http://schemas.microsoft.com/office/drawing/2014/main" id="{58260D3C-5945-4700-A2A2-982E7BC01948}"/>
              </a:ext>
            </a:extLst>
          </p:cNvPr>
          <p:cNvSpPr>
            <a:spLocks noGrp="1"/>
          </p:cNvSpPr>
          <p:nvPr>
            <p:ph idx="1"/>
          </p:nvPr>
        </p:nvSpPr>
        <p:spPr>
          <a:xfrm>
            <a:off x="1858964" y="1425576"/>
            <a:ext cx="8364537" cy="3840691"/>
          </a:xfrm>
        </p:spPr>
        <p:txBody>
          <a:bodyPr/>
          <a:lstStyle/>
          <a:p>
            <a:pPr eaLnBrk="1" hangingPunct="1">
              <a:lnSpc>
                <a:spcPct val="90000"/>
              </a:lnSpc>
              <a:defRPr/>
            </a:pPr>
            <a:endParaRPr lang="en-US" altLang="en-US" sz="1600"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lnSpc>
                <a:spcPct val="90000"/>
              </a:lnSpc>
              <a:defRPr/>
            </a:pPr>
            <a:endParaRPr lang="en-US" altLang="en-US" sz="1600"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lnSpc>
                <a:spcPct val="90000"/>
              </a:lnSpc>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Secure, confidential Web-based data collection system that tracks data on the nature and extent of homelessness in your individual program(s), your community, and also statewide and nationally.</a:t>
            </a:r>
          </a:p>
          <a:p>
            <a:pPr eaLnBrk="1" hangingPunct="1">
              <a:lnSpc>
                <a:spcPct val="90000"/>
              </a:lnSpc>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lnSpc>
                <a:spcPct val="90000"/>
              </a:lnSpc>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Features of HMIS/ DV Client Track:  </a:t>
            </a:r>
          </a:p>
          <a:p>
            <a:pPr lvl="1" eaLnBrk="1" hangingPunct="1">
              <a:lnSpc>
                <a:spcPct val="90000"/>
              </a:lnSpc>
              <a:defRPr/>
            </a:pPr>
            <a:r>
              <a:rPr lang="en-US" altLang="en-US" dirty="0">
                <a:latin typeface="Arial" panose="020B0604020202020204" pitchFamily="34" charset="0"/>
                <a:ea typeface="ＭＳ Ｐゴシック" panose="020B0600070205080204" pitchFamily="34" charset="-128"/>
                <a:cs typeface="Arial" panose="020B0604020202020204" pitchFamily="34" charset="0"/>
              </a:rPr>
              <a:t>User-friendly, customizable, easy to </a:t>
            </a:r>
            <a:r>
              <a:rPr lang="en-US" altLang="en-US" b="1" dirty="0">
                <a:latin typeface="Arial" panose="020B0604020202020204" pitchFamily="34" charset="0"/>
                <a:ea typeface="ＭＳ Ｐゴシック" panose="020B0600070205080204" pitchFamily="34" charset="-128"/>
                <a:cs typeface="Arial" panose="020B0604020202020204" pitchFamily="34" charset="0"/>
              </a:rPr>
              <a:t>generate reports</a:t>
            </a:r>
          </a:p>
          <a:p>
            <a:pPr lvl="1" eaLnBrk="1" hangingPunct="1">
              <a:lnSpc>
                <a:spcPct val="90000"/>
              </a:lnSpc>
              <a:defRPr/>
            </a:pPr>
            <a:r>
              <a:rPr lang="en-US" altLang="en-US" b="1" dirty="0">
                <a:latin typeface="Arial" panose="020B0604020202020204" pitchFamily="34" charset="0"/>
                <a:ea typeface="ＭＳ Ｐゴシック" panose="020B0600070205080204" pitchFamily="34" charset="-128"/>
                <a:cs typeface="Arial" panose="020B0604020202020204" pitchFamily="34" charset="0"/>
              </a:rPr>
              <a:t>Case Management Tool</a:t>
            </a:r>
            <a:r>
              <a:rPr lang="en-US" altLang="en-US" dirty="0">
                <a:latin typeface="Arial" panose="020B0604020202020204" pitchFamily="34" charset="0"/>
                <a:ea typeface="ＭＳ Ｐゴシック" panose="020B0600070205080204" pitchFamily="34" charset="-128"/>
                <a:cs typeface="Arial" panose="020B0604020202020204" pitchFamily="34" charset="0"/>
              </a:rPr>
              <a:t>:  Can track employee hours, client goals, outcomes, and manage case loads</a:t>
            </a:r>
          </a:p>
          <a:p>
            <a:pPr lvl="1" eaLnBrk="1" hangingPunct="1">
              <a:lnSpc>
                <a:spcPct val="90000"/>
              </a:lnSpc>
              <a:defRPr/>
            </a:pPr>
            <a:r>
              <a:rPr lang="en-US" altLang="en-US" b="1" dirty="0">
                <a:latin typeface="Arial" panose="020B0604020202020204" pitchFamily="34" charset="0"/>
                <a:ea typeface="ＭＳ Ｐゴシック" panose="020B0600070205080204" pitchFamily="34" charset="-128"/>
                <a:cs typeface="Arial" panose="020B0604020202020204" pitchFamily="34" charset="0"/>
              </a:rPr>
              <a:t>Arizona Self-Sufficiency Matrix- </a:t>
            </a:r>
            <a:r>
              <a:rPr lang="en-US" altLang="en-US" dirty="0">
                <a:latin typeface="Arial" panose="020B0604020202020204" pitchFamily="34" charset="0"/>
                <a:ea typeface="ＭＳ Ｐゴシック" panose="020B0600070205080204" pitchFamily="34" charset="-128"/>
                <a:cs typeface="Arial" panose="020B0604020202020204" pitchFamily="34" charset="0"/>
              </a:rPr>
              <a:t>built in vulnerability matrix to quantify clients’ progress over time </a:t>
            </a:r>
          </a:p>
          <a:p>
            <a:pPr marL="461963" lvl="1" indent="0" eaLnBrk="1" hangingPunct="1">
              <a:lnSpc>
                <a:spcPct val="90000"/>
              </a:lnSpc>
              <a:buNone/>
              <a:defRPr/>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a:defRPr/>
            </a:pPr>
            <a:r>
              <a:rPr lang="en-US" altLang="en-US" sz="1600" b="1" dirty="0">
                <a:solidFill>
                  <a:srgbClr val="FF0000"/>
                </a:solidFill>
                <a:latin typeface="Arial" panose="020B0604020202020204" pitchFamily="34" charset="0"/>
                <a:ea typeface="ＭＳ Ｐゴシック" panose="020B0600070205080204" pitchFamily="34" charset="-128"/>
                <a:cs typeface="Arial" panose="020B0604020202020204" pitchFamily="34" charset="0"/>
              </a:rPr>
              <a:t>ESG Shelters must participate in Coordinated Entry, HP does not have to participate in CE. </a:t>
            </a:r>
          </a:p>
          <a:p>
            <a:pPr>
              <a:defRPr/>
            </a:pPr>
            <a:endParaRPr lang="en-US" altLang="en-US" sz="1600" dirty="0">
              <a:latin typeface="Arial" panose="020B0604020202020204" pitchFamily="34" charset="0"/>
              <a:ea typeface="ＭＳ Ｐゴシック" panose="020B0600070205080204" pitchFamily="34" charset="-128"/>
              <a:cs typeface="Arial" panose="020B0604020202020204" pitchFamily="34" charset="0"/>
            </a:endParaRPr>
          </a:p>
          <a:p>
            <a:pPr>
              <a:defRPr/>
            </a:pPr>
            <a:endParaRPr lang="en-US" altLang="en-US" sz="1600"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 ihcda theme o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ealthiest Employers">
      <a:majorFont>
        <a:latin typeface="Frutiger LT Std 57 Cn"/>
        <a:ea typeface=""/>
        <a:cs typeface=""/>
      </a:majorFont>
      <a:minorFont>
        <a:latin typeface="Frutiger LT Std 45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1105</TotalTime>
  <Words>8412</Words>
  <Application>Microsoft Office PowerPoint</Application>
  <PresentationFormat>Widescreen</PresentationFormat>
  <Paragraphs>733</Paragraphs>
  <Slides>78</Slides>
  <Notes>7</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78</vt:i4>
      </vt:variant>
    </vt:vector>
  </HeadingPairs>
  <TitlesOfParts>
    <vt:vector size="90" baseType="lpstr">
      <vt:lpstr>Aparajita</vt:lpstr>
      <vt:lpstr>Arial</vt:lpstr>
      <vt:lpstr>Arial Bold</vt:lpstr>
      <vt:lpstr>Calibri</vt:lpstr>
      <vt:lpstr>Calibri Light</vt:lpstr>
      <vt:lpstr>Courier New</vt:lpstr>
      <vt:lpstr>Frutiger LT Std 45 Light</vt:lpstr>
      <vt:lpstr>Frutiger LT Std 57 Cn</vt:lpstr>
      <vt:lpstr>NeutraText-Demi</vt:lpstr>
      <vt:lpstr>Wingdings 2</vt:lpstr>
      <vt:lpstr>Office Theme</vt:lpstr>
      <vt:lpstr>1 ihcda theme one</vt:lpstr>
      <vt:lpstr>Fiscal Year 2022  Emergency Solutions Grant (ESG) Outreach, Shelter, RR/HP Overview  Diane Walker, ESG Analyst   317-234-7575 diwalker@ihcda.in.gov   </vt:lpstr>
      <vt:lpstr>Agenda</vt:lpstr>
      <vt:lpstr>Compliance and Monitoring</vt:lpstr>
      <vt:lpstr>Homelessness Experience and Documentation</vt:lpstr>
      <vt:lpstr>Eligibility Criteria: Rapid Re-Housing</vt:lpstr>
      <vt:lpstr>Documenting homelessness &amp; Imminent Risk – RRHP</vt:lpstr>
      <vt:lpstr>Documentation of Homelessness</vt:lpstr>
      <vt:lpstr>Terminating Assistance: Grievance Procedures</vt:lpstr>
      <vt:lpstr>Homeless Management Information System (HMIS) and Coordinated Entry </vt:lpstr>
      <vt:lpstr>ESG Reporting Requirements-HMIS</vt:lpstr>
      <vt:lpstr>Domestic Violence Database Requirements</vt:lpstr>
      <vt:lpstr>Point in Time Count Participation</vt:lpstr>
      <vt:lpstr>Services for Special Populations </vt:lpstr>
      <vt:lpstr>Record Retention</vt:lpstr>
      <vt:lpstr>Budget Modifications and Amendments </vt:lpstr>
      <vt:lpstr>Award Monitoring </vt:lpstr>
      <vt:lpstr> STREET OUTREACH</vt:lpstr>
      <vt:lpstr>ESG Outreach Program Requirements </vt:lpstr>
      <vt:lpstr>Engagement </vt:lpstr>
      <vt:lpstr>Case Management </vt:lpstr>
      <vt:lpstr>Emergency Health Services </vt:lpstr>
      <vt:lpstr>Emergency Mental Health Services</vt:lpstr>
      <vt:lpstr>Transportation</vt:lpstr>
      <vt:lpstr>EMERGENCY SHELTER</vt:lpstr>
      <vt:lpstr>ESG Shelter Program Requirements </vt:lpstr>
      <vt:lpstr>Eligible Activities-Essential Services </vt:lpstr>
      <vt:lpstr>Eligible Activities-Essential Services </vt:lpstr>
      <vt:lpstr>Essential Services-Ineligible Activities</vt:lpstr>
      <vt:lpstr>Shelter Operations</vt:lpstr>
      <vt:lpstr>Eligible Activities- Operations </vt:lpstr>
      <vt:lpstr>Eligible Activities- Operations </vt:lpstr>
      <vt:lpstr>Ineligible Activities- Operations </vt:lpstr>
      <vt:lpstr>Rental Assistance (RRH as part of Shelter Award)</vt:lpstr>
      <vt:lpstr>Rental Assistance (RRH as part of Shelter Award)</vt:lpstr>
      <vt:lpstr>Rental Assistance-Ineligible Activities</vt:lpstr>
      <vt:lpstr>RAPID REHOUSING</vt:lpstr>
      <vt:lpstr>Rapid Rehousing Program Model </vt:lpstr>
      <vt:lpstr>Required Documentation</vt:lpstr>
      <vt:lpstr>Required Documentation</vt:lpstr>
      <vt:lpstr>Income Requirement for Rapid Re-housing</vt:lpstr>
      <vt:lpstr>Housing Relocation &amp; Stabilization Services: Financial Assistance Costs</vt:lpstr>
      <vt:lpstr>Housing Relocation &amp; Stabilization Services: Financial Assistance Costs</vt:lpstr>
      <vt:lpstr>Housing Relocation &amp; Stabilization Services – Financial Assistance</vt:lpstr>
      <vt:lpstr>Housing Relocation &amp; Stabilization Service Costs</vt:lpstr>
      <vt:lpstr>Housing Relocation &amp; Stabilization Service Costs</vt:lpstr>
      <vt:lpstr>Housing Stability Case Management - Activities</vt:lpstr>
      <vt:lpstr>Housing Stability Case Management</vt:lpstr>
      <vt:lpstr>Mainstream Resources &amp; Housing Plan</vt:lpstr>
      <vt:lpstr>Housing Relocation &amp; Stabilization Service Costs</vt:lpstr>
      <vt:lpstr>Services:  Housing Habitability</vt:lpstr>
      <vt:lpstr>Housing Habitability &amp; Lead Paint</vt:lpstr>
      <vt:lpstr>Housing &amp; Relocation Stabilization: Rental Assistance</vt:lpstr>
      <vt:lpstr>Housing &amp; Relocation Stabilization: Rent Assistance</vt:lpstr>
      <vt:lpstr>Housing &amp; Relocation Stabilization: Rental Assistance</vt:lpstr>
      <vt:lpstr>Housing &amp; Relocation Stabilization: Rental Assistance Payment - RAP</vt:lpstr>
      <vt:lpstr>Housing &amp; Relocation Stabilization: Rental Assistance</vt:lpstr>
      <vt:lpstr>Housing &amp; Relocation Stabilization: Rental Assistance</vt:lpstr>
      <vt:lpstr>Rent Reasonable</vt:lpstr>
      <vt:lpstr>Rent Calculation</vt:lpstr>
      <vt:lpstr>Housing &amp; Relocation Stabilization: Rental Assistance</vt:lpstr>
      <vt:lpstr>Budget Activity: Administration-RRHP</vt:lpstr>
      <vt:lpstr>HOMELESSNESS PREVENTION</vt:lpstr>
      <vt:lpstr>Eligibility Criteria: Homelessness Prevention </vt:lpstr>
      <vt:lpstr>Eligibility Criteria-HP</vt:lpstr>
      <vt:lpstr>Eligibility Criteria-HP </vt:lpstr>
      <vt:lpstr>Eligibility Criteria - HP</vt:lpstr>
      <vt:lpstr>Income Requirement - HP</vt:lpstr>
      <vt:lpstr>Documentation Requirements For HP</vt:lpstr>
      <vt:lpstr>Documentation Requirements HP </vt:lpstr>
      <vt:lpstr>Income Re-evaluation: HP </vt:lpstr>
      <vt:lpstr>CLAIMS</vt:lpstr>
      <vt:lpstr>Claims</vt:lpstr>
      <vt:lpstr>Claims Process</vt:lpstr>
      <vt:lpstr>ESG : Match Reporting</vt:lpstr>
      <vt:lpstr>ESG : Match Reporting</vt:lpstr>
      <vt:lpstr>ESG : Match Reporting</vt:lpstr>
      <vt:lpstr>ESG Reporting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Solutions Grant (ESG) Outreach, Shelter, RRHP OVERVIEW  Diane Walker, ESG Analyst   317.234.7575, diwalker@ihcda.in.gov  Fall 2021</dc:title>
  <dc:creator>Walker, Diane</dc:creator>
  <cp:lastModifiedBy>Walker, Diane</cp:lastModifiedBy>
  <cp:revision>15</cp:revision>
  <dcterms:created xsi:type="dcterms:W3CDTF">2021-10-19T15:14:49Z</dcterms:created>
  <dcterms:modified xsi:type="dcterms:W3CDTF">2022-11-14T17:38:14Z</dcterms:modified>
</cp:coreProperties>
</file>