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9" r:id="rId2"/>
    <p:sldId id="260" r:id="rId3"/>
    <p:sldId id="272" r:id="rId4"/>
    <p:sldId id="273" r:id="rId5"/>
    <p:sldId id="274" r:id="rId6"/>
    <p:sldId id="275" r:id="rId7"/>
    <p:sldId id="276" r:id="rId8"/>
    <p:sldId id="277" r:id="rId9"/>
    <p:sldId id="278" r:id="rId10"/>
    <p:sldId id="279"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9E799C-602F-4F0F-91E0-4AE2598D83B6}" type="datetimeFigureOut">
              <a:rPr lang="en-US" smtClean="0"/>
              <a:t>5/4/2018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370EEF-E3E1-4F98-8130-836038EB5408}" type="slidenum">
              <a:rPr lang="en-US" smtClean="0"/>
              <a:t>‹#›</a:t>
            </a:fld>
            <a:endParaRPr lang="en-US"/>
          </a:p>
        </p:txBody>
      </p:sp>
    </p:spTree>
    <p:extLst>
      <p:ext uri="{BB962C8B-B14F-4D97-AF65-F5344CB8AC3E}">
        <p14:creationId xmlns:p14="http://schemas.microsoft.com/office/powerpoint/2010/main" val="1563505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90B6618-25F6-4A3B-BCCA-A603AD798AB2}" type="slidenum">
              <a:rPr lang="en-US" smtClean="0">
                <a:solidFill>
                  <a:prstClr val="black"/>
                </a:solidFill>
              </a:rPr>
              <a:pPr>
                <a:defRPr/>
              </a:pPr>
              <a:t>1</a:t>
            </a:fld>
            <a:endParaRPr lang="en-US" smtClean="0">
              <a:solidFill>
                <a:prstClr val="black"/>
              </a:solidFill>
            </a:endParaRPr>
          </a:p>
        </p:txBody>
      </p:sp>
    </p:spTree>
    <p:extLst>
      <p:ext uri="{BB962C8B-B14F-4D97-AF65-F5344CB8AC3E}">
        <p14:creationId xmlns:p14="http://schemas.microsoft.com/office/powerpoint/2010/main" val="965028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5">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0" y="0"/>
            <a:ext cx="10363200" cy="12954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2" name="Title 1"/>
          <p:cNvSpPr>
            <a:spLocks noGrp="1"/>
          </p:cNvSpPr>
          <p:nvPr>
            <p:ph type="ctrTitle"/>
          </p:nvPr>
        </p:nvSpPr>
        <p:spPr>
          <a:xfrm>
            <a:off x="0" y="1"/>
            <a:ext cx="10363200" cy="1470025"/>
          </a:xfrm>
        </p:spPr>
        <p:txBody>
          <a:bodyPr/>
          <a:lstStyle>
            <a:lvl1pPr>
              <a:defRPr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625600" y="2362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D3C2238A-9B16-45E0-A69A-94C33ECFCA84}" type="datetime1">
              <a:rPr lang="en-US">
                <a:solidFill>
                  <a:prstClr val="black"/>
                </a:solidFill>
              </a:rPr>
              <a:pPr>
                <a:defRPr/>
              </a:pPr>
              <a:t>5/4/2018</a:t>
            </a:fld>
            <a:endParaRPr lang="en-US" dirty="0">
              <a:solidFill>
                <a:prstClr val="black"/>
              </a:solidFill>
            </a:endParaRPr>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6E58B1C2-3DEB-447F-91E6-D6733495757E}"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78004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929C56DE-0495-4A35-84B6-0475ABE0DFCC}" type="datetime1">
              <a:rPr lang="en-US">
                <a:solidFill>
                  <a:prstClr val="black"/>
                </a:solidFill>
              </a:rPr>
              <a:pPr>
                <a:defRPr/>
              </a:pPr>
              <a:t>5/4/2018</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596B40F-292F-4F34-A3F0-590871996C8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537429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F46B693D-E0CD-4E85-97D0-D32D68D6668A}" type="datetime1">
              <a:rPr lang="en-US">
                <a:solidFill>
                  <a:prstClr val="black"/>
                </a:solidFill>
              </a:rPr>
              <a:pPr>
                <a:defRPr/>
              </a:pPr>
              <a:t>5/4/2018</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FB90E703-FDF9-4DAF-B5F7-9318F4864F98}"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43647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898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D382649C-4F78-4DD7-BB5D-4F25F754DBFC}" type="datetime1">
              <a:rPr lang="en-US">
                <a:solidFill>
                  <a:prstClr val="black"/>
                </a:solidFill>
              </a:rPr>
              <a:pPr>
                <a:defRPr/>
              </a:pPr>
              <a:t>5/4/2018</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131ADAD2-64CC-4566-BACE-84343FD5526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45097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1A8C0BF5-E263-419F-B7B3-B6B293CF3A41}" type="datetime1">
              <a:rPr lang="en-US">
                <a:solidFill>
                  <a:prstClr val="black"/>
                </a:solidFill>
              </a:rPr>
              <a:pPr>
                <a:defRPr/>
              </a:pPr>
              <a:t>5/4/2018</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F3A73C73-F5B2-4349-A01F-223C25B83CB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26434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A622548-87AB-4188-AACB-B812CC510FBD}" type="datetime1">
              <a:rPr lang="en-US">
                <a:solidFill>
                  <a:prstClr val="black"/>
                </a:solidFill>
              </a:rPr>
              <a:pPr>
                <a:defRPr/>
              </a:pPr>
              <a:t>5/4/2018</a:t>
            </a:fld>
            <a:endParaRPr lang="en-US" dirty="0">
              <a:solidFill>
                <a:prstClr val="black"/>
              </a:solidFill>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C92A9F29-5A07-43C4-A165-6551656DB64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5125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804BCBA0-BF55-4A26-9F3B-F2A241B82274}" type="datetime1">
              <a:rPr lang="en-US">
                <a:solidFill>
                  <a:prstClr val="black"/>
                </a:solidFill>
              </a:rPr>
              <a:pPr>
                <a:defRPr/>
              </a:pPr>
              <a:t>5/4/2018</a:t>
            </a:fld>
            <a:endParaRPr lang="en-US" dirty="0">
              <a:solidFill>
                <a:prstClr val="black"/>
              </a:solidFill>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C837C570-94B6-400C-820E-ED49140A08E2}"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58514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87E0A949-A4C6-40B0-A13F-070FFD0BB603}" type="datetime1">
              <a:rPr lang="en-US">
                <a:solidFill>
                  <a:prstClr val="black"/>
                </a:solidFill>
              </a:rPr>
              <a:pPr>
                <a:defRPr/>
              </a:pPr>
              <a:t>5/4/2018</a:t>
            </a:fld>
            <a:endParaRPr lang="en-US" dirty="0">
              <a:solidFill>
                <a:prstClr val="black"/>
              </a:solidFill>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4E070258-62F3-4ECD-886E-15AFFF15484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491047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54435B5-E110-4A58-8EB9-2978EC644D00}" type="datetime1">
              <a:rPr lang="en-US">
                <a:solidFill>
                  <a:prstClr val="black"/>
                </a:solidFill>
              </a:rPr>
              <a:pPr>
                <a:defRPr/>
              </a:pPr>
              <a:t>5/4/2018</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4DAFBBBE-FAF2-41D3-B623-0A21650B132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188982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EE0FEC13-B92C-4D33-B5FE-64D3D442A68A}" type="datetime1">
              <a:rPr lang="en-US">
                <a:solidFill>
                  <a:prstClr val="black"/>
                </a:solidFill>
              </a:rPr>
              <a:pPr>
                <a:defRPr/>
              </a:pPr>
              <a:t>5/4/2018</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5F06DFB0-7A5A-4DC1-98B0-F301DF6EBE62}"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990154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75000"/>
              </a:scheme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0" y="0"/>
            <a:ext cx="12192000" cy="12954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1027" name="Title Placeholder 1"/>
          <p:cNvSpPr>
            <a:spLocks noGrp="1"/>
          </p:cNvSpPr>
          <p:nvPr>
            <p:ph type="title"/>
          </p:nvPr>
        </p:nvSpPr>
        <p:spPr bwMode="auto">
          <a:xfrm>
            <a:off x="0" y="0"/>
            <a:ext cx="103632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Indiana Department of</a:t>
            </a:r>
            <a:br>
              <a:rPr lang="en-US" smtClean="0"/>
            </a:br>
            <a:r>
              <a:rPr lang="en-US" smtClean="0"/>
              <a:t> Veterans Affairs</a:t>
            </a:r>
          </a:p>
        </p:txBody>
      </p:sp>
      <p:sp>
        <p:nvSpPr>
          <p:cNvPr id="1028" name="Text Placeholder 2"/>
          <p:cNvSpPr>
            <a:spLocks noGrp="1"/>
          </p:cNvSpPr>
          <p:nvPr>
            <p:ph type="body" idx="1"/>
          </p:nvPr>
        </p:nvSpPr>
        <p:spPr bwMode="auto">
          <a:xfrm>
            <a:off x="609600" y="1524001"/>
            <a:ext cx="10972800" cy="4602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pic>
        <p:nvPicPr>
          <p:cNvPr id="1029" name="Picture 13" descr="Indiana4Seal.bmp"/>
          <p:cNvPicPr>
            <a:picLocks noChangeAspect="1"/>
          </p:cNvPicPr>
          <p:nvPr/>
        </p:nvPicPr>
        <p:blipFill>
          <a:blip r:embed="rId13" cstate="print"/>
          <a:srcRect/>
          <a:stretch>
            <a:fillRect/>
          </a:stretch>
        </p:blipFill>
        <p:spPr bwMode="auto">
          <a:xfrm>
            <a:off x="10363200" y="1"/>
            <a:ext cx="1828800" cy="1304925"/>
          </a:xfrm>
          <a:prstGeom prst="rect">
            <a:avLst/>
          </a:prstGeom>
          <a:noFill/>
          <a:ln w="9525">
            <a:noFill/>
            <a:miter lim="800000"/>
            <a:headEnd/>
            <a:tailEnd/>
          </a:ln>
        </p:spPr>
      </p:pic>
    </p:spTree>
    <p:extLst>
      <p:ext uri="{BB962C8B-B14F-4D97-AF65-F5344CB8AC3E}">
        <p14:creationId xmlns:p14="http://schemas.microsoft.com/office/powerpoint/2010/main" val="1503481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3200" kern="1200">
          <a:solidFill>
            <a:schemeClr val="bg1"/>
          </a:solidFill>
          <a:latin typeface="BacktalkSerif BTN" pitchFamily="18" charset="0"/>
          <a:ea typeface="+mj-ea"/>
          <a:cs typeface="+mj-cs"/>
        </a:defRPr>
      </a:lvl1pPr>
      <a:lvl2pPr algn="ctr" rtl="0" eaLnBrk="0" fontAlgn="base" hangingPunct="0">
        <a:spcBef>
          <a:spcPct val="0"/>
        </a:spcBef>
        <a:spcAft>
          <a:spcPct val="0"/>
        </a:spcAft>
        <a:defRPr sz="3200">
          <a:solidFill>
            <a:schemeClr val="bg1"/>
          </a:solidFill>
          <a:latin typeface="BacktalkSerif BTN" pitchFamily="18" charset="0"/>
        </a:defRPr>
      </a:lvl2pPr>
      <a:lvl3pPr algn="ctr" rtl="0" eaLnBrk="0" fontAlgn="base" hangingPunct="0">
        <a:spcBef>
          <a:spcPct val="0"/>
        </a:spcBef>
        <a:spcAft>
          <a:spcPct val="0"/>
        </a:spcAft>
        <a:defRPr sz="3200">
          <a:solidFill>
            <a:schemeClr val="bg1"/>
          </a:solidFill>
          <a:latin typeface="BacktalkSerif BTN" pitchFamily="18" charset="0"/>
        </a:defRPr>
      </a:lvl3pPr>
      <a:lvl4pPr algn="ctr" rtl="0" eaLnBrk="0" fontAlgn="base" hangingPunct="0">
        <a:spcBef>
          <a:spcPct val="0"/>
        </a:spcBef>
        <a:spcAft>
          <a:spcPct val="0"/>
        </a:spcAft>
        <a:defRPr sz="3200">
          <a:solidFill>
            <a:schemeClr val="bg1"/>
          </a:solidFill>
          <a:latin typeface="BacktalkSerif BTN" pitchFamily="18" charset="0"/>
        </a:defRPr>
      </a:lvl4pPr>
      <a:lvl5pPr algn="ctr" rtl="0" eaLnBrk="0" fontAlgn="base" hangingPunct="0">
        <a:spcBef>
          <a:spcPct val="0"/>
        </a:spcBef>
        <a:spcAft>
          <a:spcPct val="0"/>
        </a:spcAft>
        <a:defRPr sz="3200">
          <a:solidFill>
            <a:schemeClr val="bg1"/>
          </a:solidFill>
          <a:latin typeface="BacktalkSerif BTN"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ecfr.gov/cgi-bin/text-idx?SID=b1d01c335ed4338df0246b6f0125f624&amp;mc=true&amp;node=pt38.1.3&amp;rgn=div5#se38.1.3_17" TargetMode="External"/><Relationship Id="rId2" Type="http://schemas.openxmlformats.org/officeDocument/2006/relationships/hyperlink" Target="http://www.ecfr.gov/cgi-bin/text-idx?SID=b1d01c335ed4338df0246b6f0125f624&amp;mc=true&amp;node=pt38.1.3&amp;rgn=div5#se38.1.3_1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knowva.ebenefits.va.gov/system/templates/selfservice/va_ssnew/help/customer/locale/en-US/portal/554400000001018/content/554400000015468/Holton-and-Bryant-v.-Shinseki,-Mar-5,-2009,-557-F.3d-1362" TargetMode="External"/><Relationship Id="rId2" Type="http://schemas.openxmlformats.org/officeDocument/2006/relationships/hyperlink" Target="http://www.ecfr.gov/cgi-bin/text-idx?SID=b1d01c335ed4338df0246b6f0125f624&amp;mc=true&amp;node=pt38.1.3&amp;rgn=div5#se38.1.3_1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2129965" y="60698"/>
            <a:ext cx="7772400" cy="1470025"/>
          </a:xfrm>
        </p:spPr>
        <p:txBody>
          <a:bodyPr/>
          <a:lstStyle/>
          <a:p>
            <a:pPr eaLnBrk="1" fontAlgn="auto" hangingPunct="1">
              <a:spcAft>
                <a:spcPts val="0"/>
              </a:spcAft>
              <a:defRPr/>
            </a:pPr>
            <a:r>
              <a:rPr dirty="0" smtClean="0">
                <a:latin typeface="Times New Roman" pitchFamily="18" charset="0"/>
                <a:cs typeface="Times New Roman" pitchFamily="18" charset="0"/>
              </a:rPr>
              <a:t>Indiana Department of</a:t>
            </a:r>
            <a:br>
              <a:rPr dirty="0" smtClean="0">
                <a:latin typeface="Times New Roman" pitchFamily="18" charset="0"/>
                <a:cs typeface="Times New Roman" pitchFamily="18" charset="0"/>
              </a:rPr>
            </a:br>
            <a:r>
              <a:rPr dirty="0" smtClean="0">
                <a:latin typeface="Times New Roman" pitchFamily="18" charset="0"/>
                <a:cs typeface="Times New Roman" pitchFamily="18" charset="0"/>
              </a:rPr>
              <a:t>Veterans Affairs</a:t>
            </a:r>
          </a:p>
        </p:txBody>
      </p:sp>
      <p:sp>
        <p:nvSpPr>
          <p:cNvPr id="12291" name="Subtitle 2"/>
          <p:cNvSpPr>
            <a:spLocks noGrp="1"/>
          </p:cNvSpPr>
          <p:nvPr>
            <p:ph type="subTitle" idx="1"/>
          </p:nvPr>
        </p:nvSpPr>
        <p:spPr>
          <a:xfrm>
            <a:off x="1524000" y="5715000"/>
            <a:ext cx="9144000" cy="1143000"/>
          </a:xfrm>
        </p:spPr>
        <p:txBody>
          <a:bodyPr anchor="ctr"/>
          <a:lstStyle/>
          <a:p>
            <a:pPr eaLnBrk="1" hangingPunct="1"/>
            <a:endParaRPr lang="en-US" sz="3200" b="1" dirty="0">
              <a:solidFill>
                <a:schemeClr val="tx1"/>
              </a:solidFill>
              <a:cs typeface="Times New Roman" pitchFamily="18" charset="0"/>
            </a:endParaRPr>
          </a:p>
          <a:p>
            <a:pPr eaLnBrk="1" hangingPunct="1"/>
            <a:endParaRPr lang="en-US" sz="3200" b="1" dirty="0">
              <a:solidFill>
                <a:schemeClr val="tx1"/>
              </a:solidFill>
              <a:latin typeface="Times New Roman" pitchFamily="18" charset="0"/>
              <a:cs typeface="Times New Roman" pitchFamily="18" charset="0"/>
            </a:endParaRPr>
          </a:p>
        </p:txBody>
      </p:sp>
      <p:pic>
        <p:nvPicPr>
          <p:cNvPr id="12292" name="Picture 7" descr="http://wwp.greenwichmeantime.com/time-zone/usa/indiana/images/state-flag-indiana.jpg"/>
          <p:cNvPicPr>
            <a:picLocks noChangeAspect="1" noChangeArrowheads="1"/>
          </p:cNvPicPr>
          <p:nvPr/>
        </p:nvPicPr>
        <p:blipFill>
          <a:blip r:embed="rId3" cstate="print"/>
          <a:srcRect/>
          <a:stretch>
            <a:fillRect/>
          </a:stretch>
        </p:blipFill>
        <p:spPr bwMode="auto">
          <a:xfrm>
            <a:off x="4267200" y="2918198"/>
            <a:ext cx="3962400" cy="3123692"/>
          </a:xfrm>
          <a:prstGeom prst="rect">
            <a:avLst/>
          </a:prstGeom>
          <a:noFill/>
          <a:ln w="9525">
            <a:noFill/>
            <a:miter lim="800000"/>
            <a:headEnd/>
            <a:tailEnd/>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1201" y="1752601"/>
            <a:ext cx="952381" cy="95238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00490" y="1719941"/>
            <a:ext cx="952381" cy="95238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p:cNvPicPr>
          <p:nvPr/>
        </p:nvPicPr>
        <p:blipFill>
          <a:blip r:embed="rId6"/>
          <a:stretch>
            <a:fillRect/>
          </a:stretch>
        </p:blipFill>
        <p:spPr>
          <a:xfrm>
            <a:off x="9067800" y="1697597"/>
            <a:ext cx="979076" cy="9747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p:cNvPicPr>
            <a:picLocks noChangeAspect="1"/>
          </p:cNvPicPr>
          <p:nvPr/>
        </p:nvPicPr>
        <p:blipFill>
          <a:blip r:embed="rId7"/>
          <a:stretch>
            <a:fillRect/>
          </a:stretch>
        </p:blipFill>
        <p:spPr>
          <a:xfrm>
            <a:off x="3745642" y="1743010"/>
            <a:ext cx="962661" cy="96266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7"/>
          <p:cNvPicPr>
            <a:picLocks noChangeAspect="1"/>
          </p:cNvPicPr>
          <p:nvPr/>
        </p:nvPicPr>
        <p:blipFill>
          <a:blip r:embed="rId8"/>
          <a:stretch>
            <a:fillRect/>
          </a:stretch>
        </p:blipFill>
        <p:spPr>
          <a:xfrm>
            <a:off x="7385049" y="1701348"/>
            <a:ext cx="1004563" cy="100456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565637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National Guard and Reserves</a:t>
            </a:r>
          </a:p>
        </p:txBody>
      </p:sp>
      <p:sp>
        <p:nvSpPr>
          <p:cNvPr id="3" name="Content Placeholder 2"/>
          <p:cNvSpPr>
            <a:spLocks noGrp="1"/>
          </p:cNvSpPr>
          <p:nvPr>
            <p:ph idx="1"/>
          </p:nvPr>
        </p:nvSpPr>
        <p:spPr/>
        <p:txBody>
          <a:bodyPr/>
          <a:lstStyle/>
          <a:p>
            <a:pPr marL="0" indent="0">
              <a:buNone/>
            </a:pPr>
            <a:r>
              <a:rPr lang="en-US" sz="2400" b="1" i="1" dirty="0" smtClean="0"/>
              <a:t>M21-1,IV.ii.2.B.1.a  Overview of Direct SC</a:t>
            </a:r>
          </a:p>
          <a:p>
            <a:r>
              <a:rPr lang="en-US" sz="2400" b="1" i="1" dirty="0" smtClean="0"/>
              <a:t>Direct </a:t>
            </a:r>
            <a:r>
              <a:rPr lang="en-US" sz="2400" b="1" i="1" dirty="0"/>
              <a:t>service connection</a:t>
            </a:r>
            <a:r>
              <a:rPr lang="en-US" sz="2400" dirty="0"/>
              <a:t> (SC) means that a particular disease or injury was incurred in service.  This is accomplished by affirmatively showing inception during service.  There are three components to proving direct SC.  These are</a:t>
            </a:r>
          </a:p>
          <a:p>
            <a:pPr lvl="0"/>
            <a:r>
              <a:rPr lang="en-US" sz="2400" dirty="0"/>
              <a:t>a current disability</a:t>
            </a:r>
          </a:p>
          <a:p>
            <a:pPr lvl="0"/>
            <a:r>
              <a:rPr lang="en-US" sz="2400" dirty="0"/>
              <a:t>an event, injury, or disease in service, and</a:t>
            </a:r>
          </a:p>
          <a:p>
            <a:pPr lvl="0"/>
            <a:r>
              <a:rPr lang="en-US" sz="2400" dirty="0">
                <a:solidFill>
                  <a:srgbClr val="FF0000"/>
                </a:solidFill>
              </a:rPr>
              <a:t>a link or nexus </a:t>
            </a:r>
            <a:r>
              <a:rPr lang="en-US" sz="2400" dirty="0"/>
              <a:t>establishing that the current disability had its onset or inception in service, which may be established by evidence of </a:t>
            </a:r>
          </a:p>
          <a:p>
            <a:pPr lvl="1"/>
            <a:r>
              <a:rPr lang="en-US" sz="2400" dirty="0"/>
              <a:t>chronicity and continuity, or</a:t>
            </a:r>
          </a:p>
          <a:p>
            <a:pPr lvl="1"/>
            <a:r>
              <a:rPr lang="en-US" sz="2400" dirty="0"/>
              <a:t>continuous symptoms or a medical nexus opinion.</a:t>
            </a:r>
          </a:p>
          <a:p>
            <a:r>
              <a:rPr lang="en-US" sz="2400" dirty="0"/>
              <a:t>All pertinent or relevant medical and lay evidence must be considered, including the service records (which may show the places, types, and circumstances of service and the official history of the organization in which the Veteran served). </a:t>
            </a:r>
          </a:p>
          <a:p>
            <a:endParaRPr lang="en-US" dirty="0"/>
          </a:p>
        </p:txBody>
      </p:sp>
    </p:spTree>
    <p:extLst>
      <p:ext uri="{BB962C8B-B14F-4D97-AF65-F5344CB8AC3E}">
        <p14:creationId xmlns:p14="http://schemas.microsoft.com/office/powerpoint/2010/main" val="1875083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Guard and Reserves</a:t>
            </a:r>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2400" dirty="0" smtClean="0"/>
              <a:t>QUESTIONS???</a:t>
            </a:r>
            <a:endParaRPr lang="en-US" sz="2400" dirty="0"/>
          </a:p>
        </p:txBody>
      </p:sp>
    </p:spTree>
    <p:extLst>
      <p:ext uri="{BB962C8B-B14F-4D97-AF65-F5344CB8AC3E}">
        <p14:creationId xmlns:p14="http://schemas.microsoft.com/office/powerpoint/2010/main" val="4086036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National Guard and Reserves</a:t>
            </a:r>
            <a:endParaRPr lang="en-US" sz="2800" dirty="0"/>
          </a:p>
        </p:txBody>
      </p:sp>
      <p:sp>
        <p:nvSpPr>
          <p:cNvPr id="3" name="Content Placeholder 2"/>
          <p:cNvSpPr>
            <a:spLocks noGrp="1"/>
          </p:cNvSpPr>
          <p:nvPr>
            <p:ph idx="1"/>
          </p:nvPr>
        </p:nvSpPr>
        <p:spPr/>
        <p:txBody>
          <a:bodyPr/>
          <a:lstStyle/>
          <a:p>
            <a:pPr algn="ctr"/>
            <a:r>
              <a:rPr lang="en-US" dirty="0" smtClean="0"/>
              <a:t>REFERENCE:</a:t>
            </a:r>
          </a:p>
          <a:p>
            <a:pPr algn="ctr"/>
            <a:r>
              <a:rPr lang="en-US" b="1" dirty="0"/>
              <a:t>M21-1, Part III, Subpart ii, Chapter 6, Section A - Establishing Veteran </a:t>
            </a:r>
            <a:r>
              <a:rPr lang="en-US" b="1" dirty="0" smtClean="0"/>
              <a:t>Status</a:t>
            </a:r>
          </a:p>
          <a:p>
            <a:r>
              <a:rPr lang="en-US" b="1" dirty="0" smtClean="0"/>
              <a:t>M21-1, Part IV, Subpart II, Chapter 2, Section B – Overview of direct SC</a:t>
            </a:r>
            <a:endParaRPr lang="en-US" dirty="0"/>
          </a:p>
        </p:txBody>
      </p:sp>
    </p:spTree>
    <p:extLst>
      <p:ext uri="{BB962C8B-B14F-4D97-AF65-F5344CB8AC3E}">
        <p14:creationId xmlns:p14="http://schemas.microsoft.com/office/powerpoint/2010/main" val="4249149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National Guard and Reserves</a:t>
            </a:r>
          </a:p>
        </p:txBody>
      </p:sp>
      <p:sp>
        <p:nvSpPr>
          <p:cNvPr id="3" name="Subtitle 2"/>
          <p:cNvSpPr>
            <a:spLocks noGrp="1"/>
          </p:cNvSpPr>
          <p:nvPr>
            <p:ph type="subTitle" idx="1"/>
          </p:nvPr>
        </p:nvSpPr>
        <p:spPr/>
        <p:txBody>
          <a:bodyPr/>
          <a:lstStyle/>
          <a:p>
            <a:r>
              <a:rPr lang="en-US" sz="2400" dirty="0">
                <a:solidFill>
                  <a:schemeClr val="tx1"/>
                </a:solidFill>
              </a:rPr>
              <a:t>A Veteran is a person who</a:t>
            </a:r>
          </a:p>
          <a:p>
            <a:r>
              <a:rPr lang="en-US" sz="2400" dirty="0">
                <a:solidFill>
                  <a:schemeClr val="tx1"/>
                </a:solidFill>
              </a:rPr>
              <a:t>served in the active military, naval or air service, and</a:t>
            </a:r>
          </a:p>
          <a:p>
            <a:r>
              <a:rPr lang="en-US" sz="2400" dirty="0">
                <a:solidFill>
                  <a:schemeClr val="tx1"/>
                </a:solidFill>
              </a:rPr>
              <a:t>was discharged or released under conditions other than dishonorable.</a:t>
            </a:r>
          </a:p>
          <a:p>
            <a:endParaRPr lang="en-US" sz="2400" dirty="0"/>
          </a:p>
        </p:txBody>
      </p:sp>
      <p:sp>
        <p:nvSpPr>
          <p:cNvPr id="4" name="Slide Number Placeholder 3"/>
          <p:cNvSpPr>
            <a:spLocks noGrp="1"/>
          </p:cNvSpPr>
          <p:nvPr>
            <p:ph type="sldNum" sz="quarter" idx="12"/>
          </p:nvPr>
        </p:nvSpPr>
        <p:spPr/>
        <p:txBody>
          <a:bodyPr/>
          <a:lstStyle/>
          <a:p>
            <a:pPr>
              <a:defRPr/>
            </a:pPr>
            <a:fld id="{6E58B1C2-3DEB-447F-91E6-D6733495757E}" type="slidenum">
              <a:rPr lang="en-US" smtClean="0">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val="3819124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National Guard and Reserves</a:t>
            </a:r>
          </a:p>
        </p:txBody>
      </p:sp>
      <p:sp>
        <p:nvSpPr>
          <p:cNvPr id="3" name="Subtitle 2"/>
          <p:cNvSpPr>
            <a:spLocks noGrp="1"/>
          </p:cNvSpPr>
          <p:nvPr>
            <p:ph type="subTitle" idx="1"/>
          </p:nvPr>
        </p:nvSpPr>
        <p:spPr>
          <a:xfrm>
            <a:off x="1625600" y="2202287"/>
            <a:ext cx="8534400" cy="4154063"/>
          </a:xfrm>
        </p:spPr>
        <p:txBody>
          <a:bodyPr/>
          <a:lstStyle/>
          <a:p>
            <a:r>
              <a:rPr lang="en-US" sz="2400" dirty="0">
                <a:solidFill>
                  <a:schemeClr val="tx1"/>
                </a:solidFill>
              </a:rPr>
              <a:t>Active service includes</a:t>
            </a:r>
          </a:p>
          <a:p>
            <a:r>
              <a:rPr lang="en-US" sz="2400" dirty="0">
                <a:solidFill>
                  <a:schemeClr val="tx1"/>
                </a:solidFill>
              </a:rPr>
              <a:t>active duty</a:t>
            </a:r>
          </a:p>
          <a:p>
            <a:r>
              <a:rPr lang="en-US" sz="2400" dirty="0">
                <a:solidFill>
                  <a:schemeClr val="tx1"/>
                </a:solidFill>
              </a:rPr>
              <a:t>any period of active duty for training (ADT) during which a person is disabled or dies from a disease or injury incurred or aggravated in the line of duty, or</a:t>
            </a:r>
          </a:p>
          <a:p>
            <a:r>
              <a:rPr lang="en-US" sz="2400" dirty="0">
                <a:solidFill>
                  <a:schemeClr val="tx1"/>
                </a:solidFill>
              </a:rPr>
              <a:t>any period of inactive duty for training (IADT) during which a person is disabled or dies from an injury incurred or aggravated in the line of duty or from any of the following conditions that occurred during training:</a:t>
            </a:r>
          </a:p>
          <a:p>
            <a:endParaRPr lang="en-US" sz="2400" dirty="0"/>
          </a:p>
        </p:txBody>
      </p:sp>
      <p:sp>
        <p:nvSpPr>
          <p:cNvPr id="4" name="Slide Number Placeholder 3"/>
          <p:cNvSpPr>
            <a:spLocks noGrp="1"/>
          </p:cNvSpPr>
          <p:nvPr>
            <p:ph type="sldNum" sz="quarter" idx="12"/>
          </p:nvPr>
        </p:nvSpPr>
        <p:spPr/>
        <p:txBody>
          <a:bodyPr/>
          <a:lstStyle/>
          <a:p>
            <a:pPr>
              <a:defRPr/>
            </a:pPr>
            <a:fld id="{6E58B1C2-3DEB-447F-91E6-D6733495757E}"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1249458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National Guard and Reserves</a:t>
            </a:r>
          </a:p>
        </p:txBody>
      </p:sp>
      <p:sp>
        <p:nvSpPr>
          <p:cNvPr id="3" name="Subtitle 2"/>
          <p:cNvSpPr>
            <a:spLocks noGrp="1"/>
          </p:cNvSpPr>
          <p:nvPr>
            <p:ph type="subTitle" idx="1"/>
          </p:nvPr>
        </p:nvSpPr>
        <p:spPr>
          <a:xfrm>
            <a:off x="1625600" y="2362200"/>
            <a:ext cx="8534400" cy="2763592"/>
          </a:xfrm>
        </p:spPr>
        <p:txBody>
          <a:bodyPr/>
          <a:lstStyle/>
          <a:p>
            <a:endParaRPr lang="en-US" dirty="0"/>
          </a:p>
        </p:txBody>
      </p:sp>
      <p:sp>
        <p:nvSpPr>
          <p:cNvPr id="4" name="Slide Number Placeholder 3"/>
          <p:cNvSpPr>
            <a:spLocks noGrp="1"/>
          </p:cNvSpPr>
          <p:nvPr>
            <p:ph type="sldNum" sz="quarter" idx="12"/>
          </p:nvPr>
        </p:nvSpPr>
        <p:spPr/>
        <p:txBody>
          <a:bodyPr/>
          <a:lstStyle/>
          <a:p>
            <a:pPr>
              <a:defRPr/>
            </a:pPr>
            <a:fld id="{6E58B1C2-3DEB-447F-91E6-D6733495757E}" type="slidenum">
              <a:rPr lang="en-US" smtClean="0">
                <a:solidFill>
                  <a:prstClr val="black"/>
                </a:solidFill>
              </a:rPr>
              <a:pPr>
                <a:defRPr/>
              </a:pPr>
              <a:t>5</a:t>
            </a:fld>
            <a:endParaRPr lang="en-US" dirty="0">
              <a:solidFill>
                <a:prstClr val="black"/>
              </a:solidFill>
            </a:endParaRPr>
          </a:p>
        </p:txBody>
      </p:sp>
      <p:sp>
        <p:nvSpPr>
          <p:cNvPr id="5" name="Rectangle 4"/>
          <p:cNvSpPr/>
          <p:nvPr/>
        </p:nvSpPr>
        <p:spPr>
          <a:xfrm>
            <a:off x="3048000" y="2967335"/>
            <a:ext cx="6096000" cy="1200329"/>
          </a:xfrm>
          <a:prstGeom prst="rect">
            <a:avLst/>
          </a:prstGeom>
        </p:spPr>
        <p:txBody>
          <a:bodyPr>
            <a:spAutoFit/>
          </a:bodyPr>
          <a:lstStyle/>
          <a:p>
            <a:pPr lvl="1"/>
            <a:r>
              <a:rPr lang="en-US" sz="2400" dirty="0"/>
              <a:t>acute myocardial infarction</a:t>
            </a:r>
          </a:p>
          <a:p>
            <a:pPr lvl="1"/>
            <a:r>
              <a:rPr lang="en-US" sz="2400" dirty="0"/>
              <a:t>cardiac arrest, or</a:t>
            </a:r>
          </a:p>
          <a:p>
            <a:pPr lvl="1"/>
            <a:r>
              <a:rPr lang="en-US" sz="2400" dirty="0"/>
              <a:t>a cerebrovascular accident.</a:t>
            </a:r>
          </a:p>
        </p:txBody>
      </p:sp>
    </p:spTree>
    <p:extLst>
      <p:ext uri="{BB962C8B-B14F-4D97-AF65-F5344CB8AC3E}">
        <p14:creationId xmlns:p14="http://schemas.microsoft.com/office/powerpoint/2010/main" val="3545122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Guard and Reserves</a:t>
            </a:r>
          </a:p>
        </p:txBody>
      </p:sp>
      <p:sp>
        <p:nvSpPr>
          <p:cNvPr id="3" name="Content Placeholder 2"/>
          <p:cNvSpPr>
            <a:spLocks noGrp="1"/>
          </p:cNvSpPr>
          <p:nvPr>
            <p:ph idx="1"/>
          </p:nvPr>
        </p:nvSpPr>
        <p:spPr/>
        <p:txBody>
          <a:bodyPr/>
          <a:lstStyle/>
          <a:p>
            <a:r>
              <a:rPr lang="en-US" sz="2400" b="1" i="1" dirty="0"/>
              <a:t>Qualifying service</a:t>
            </a:r>
            <a:r>
              <a:rPr lang="en-US" sz="2400" dirty="0"/>
              <a:t> is any type of service that qualifies or potentially qualifies a claimant for Department of Veterans Affairs (VA) benefits.  Types of qualifying service are listed in </a:t>
            </a:r>
            <a:r>
              <a:rPr lang="en-US" sz="2400" dirty="0">
                <a:hlinkClick r:id="rId2"/>
              </a:rPr>
              <a:t>38 CFR 3.6</a:t>
            </a:r>
            <a:r>
              <a:rPr lang="en-US" sz="2400" dirty="0"/>
              <a:t> and </a:t>
            </a:r>
            <a:r>
              <a:rPr lang="en-US" sz="2400" dirty="0">
                <a:hlinkClick r:id="rId3"/>
              </a:rPr>
              <a:t>38 CFR 3.7</a:t>
            </a:r>
            <a:r>
              <a:rPr lang="en-US" sz="2400" dirty="0"/>
              <a:t> and include (but are not limited to)</a:t>
            </a:r>
          </a:p>
          <a:p>
            <a:r>
              <a:rPr lang="en-US" sz="2400" dirty="0"/>
              <a:t>active service</a:t>
            </a:r>
          </a:p>
          <a:p>
            <a:r>
              <a:rPr lang="en-US" sz="2400" dirty="0"/>
              <a:t>ADT when a claim for service connection (SC) is based on a disability or death resulting from a disease or injury incurred or aggravated in the line of duty, and</a:t>
            </a:r>
          </a:p>
          <a:p>
            <a:r>
              <a:rPr lang="en-US" sz="2400" dirty="0"/>
              <a:t>IADT when a claim for SC is based on disability or death resulting from an injury incurred or aggravated in the line of duty or myocardial infarction, cardiac arrest, or a cerebrovascular accident which occurred during such training.</a:t>
            </a:r>
          </a:p>
          <a:p>
            <a:endParaRPr lang="en-US" sz="2400" dirty="0"/>
          </a:p>
        </p:txBody>
      </p:sp>
    </p:spTree>
    <p:extLst>
      <p:ext uri="{BB962C8B-B14F-4D97-AF65-F5344CB8AC3E}">
        <p14:creationId xmlns:p14="http://schemas.microsoft.com/office/powerpoint/2010/main" val="1889681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Guard and Reserves</a:t>
            </a:r>
          </a:p>
        </p:txBody>
      </p:sp>
      <p:sp>
        <p:nvSpPr>
          <p:cNvPr id="3" name="Content Placeholder 2"/>
          <p:cNvSpPr>
            <a:spLocks noGrp="1"/>
          </p:cNvSpPr>
          <p:nvPr>
            <p:ph idx="1"/>
          </p:nvPr>
        </p:nvSpPr>
        <p:spPr/>
        <p:txBody>
          <a:bodyPr/>
          <a:lstStyle/>
          <a:p>
            <a:r>
              <a:rPr lang="en-US" sz="2400" dirty="0"/>
              <a:t>Formal line of duty investigations are documented on </a:t>
            </a:r>
            <a:r>
              <a:rPr lang="en-US" sz="2400" i="1" dirty="0"/>
              <a:t>DD Form 261</a:t>
            </a:r>
            <a:r>
              <a:rPr lang="en-US" sz="2400" dirty="0"/>
              <a:t>.  However, not all injuries, diseases, or deaths incurred or aggravated in the line of duty will be documented on </a:t>
            </a:r>
            <a:r>
              <a:rPr lang="en-US" sz="2400" i="1" dirty="0"/>
              <a:t>DD Form 261</a:t>
            </a:r>
            <a:r>
              <a:rPr lang="en-US" sz="2400" dirty="0"/>
              <a:t>, and a formal line of duty investigation is not a requirement to establish that a disease, injury, or death was incurred or aggravated in the line of duty during a period of ADT or IADT. </a:t>
            </a:r>
          </a:p>
          <a:p>
            <a:pPr marL="0" indent="0">
              <a:buNone/>
            </a:pPr>
            <a:r>
              <a:rPr lang="en-US" sz="2400" dirty="0"/>
              <a:t> </a:t>
            </a:r>
          </a:p>
          <a:p>
            <a:r>
              <a:rPr lang="en-US" sz="2400" dirty="0"/>
              <a:t>Consider all evidence of record in determining whether the injury, disease, or death was incurred or aggravated in the line of duty.</a:t>
            </a:r>
          </a:p>
          <a:p>
            <a:endParaRPr lang="en-US" sz="2400" dirty="0"/>
          </a:p>
        </p:txBody>
      </p:sp>
    </p:spTree>
    <p:extLst>
      <p:ext uri="{BB962C8B-B14F-4D97-AF65-F5344CB8AC3E}">
        <p14:creationId xmlns:p14="http://schemas.microsoft.com/office/powerpoint/2010/main" val="1927442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Guard and Reserves</a:t>
            </a:r>
          </a:p>
        </p:txBody>
      </p:sp>
      <p:sp>
        <p:nvSpPr>
          <p:cNvPr id="3" name="Content Placeholder 2"/>
          <p:cNvSpPr>
            <a:spLocks noGrp="1"/>
          </p:cNvSpPr>
          <p:nvPr>
            <p:ph idx="1"/>
          </p:nvPr>
        </p:nvSpPr>
        <p:spPr/>
        <p:txBody>
          <a:bodyPr/>
          <a:lstStyle/>
          <a:p>
            <a:r>
              <a:rPr lang="en-US" sz="2400" b="1" i="1" dirty="0"/>
              <a:t>References</a:t>
            </a:r>
            <a:r>
              <a:rPr lang="en-US" sz="2400" dirty="0"/>
              <a:t>:  For more information on</a:t>
            </a:r>
          </a:p>
          <a:p>
            <a:r>
              <a:rPr lang="en-US" sz="2400" dirty="0"/>
              <a:t>duty status related to injuries sustained by Reservists or National Guard members while traveling to or from periods of ADT or IADT, see </a:t>
            </a:r>
            <a:r>
              <a:rPr lang="en-US" sz="2400" dirty="0">
                <a:hlinkClick r:id="rId2"/>
              </a:rPr>
              <a:t>38 CFR 3.6(e)</a:t>
            </a:r>
            <a:r>
              <a:rPr lang="en-US" sz="2400" dirty="0"/>
              <a:t>, and</a:t>
            </a:r>
          </a:p>
          <a:p>
            <a:r>
              <a:rPr lang="en-US" sz="2400" dirty="0"/>
              <a:t>determining line of duty status, see </a:t>
            </a:r>
            <a:r>
              <a:rPr lang="en-US" sz="2400" i="1" dirty="0">
                <a:hlinkClick r:id="rId3"/>
              </a:rPr>
              <a:t>Holton v. Shinseki</a:t>
            </a:r>
            <a:r>
              <a:rPr lang="en-US" sz="2400" dirty="0"/>
              <a:t>, 557 F.3d 1362 (</a:t>
            </a:r>
            <a:r>
              <a:rPr lang="en-US" sz="2400" dirty="0" err="1"/>
              <a:t>Fed.Cir</a:t>
            </a:r>
            <a:r>
              <a:rPr lang="en-US" sz="2400" dirty="0"/>
              <a:t>. 2009).</a:t>
            </a:r>
          </a:p>
          <a:p>
            <a:endParaRPr lang="en-US" sz="2400" dirty="0"/>
          </a:p>
        </p:txBody>
      </p:sp>
    </p:spTree>
    <p:extLst>
      <p:ext uri="{BB962C8B-B14F-4D97-AF65-F5344CB8AC3E}">
        <p14:creationId xmlns:p14="http://schemas.microsoft.com/office/powerpoint/2010/main" val="3640617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Guard and Reserves</a:t>
            </a:r>
          </a:p>
        </p:txBody>
      </p:sp>
      <p:sp>
        <p:nvSpPr>
          <p:cNvPr id="3" name="Content Placeholder 2"/>
          <p:cNvSpPr>
            <a:spLocks noGrp="1"/>
          </p:cNvSpPr>
          <p:nvPr>
            <p:ph idx="1"/>
          </p:nvPr>
        </p:nvSpPr>
        <p:spPr/>
        <p:txBody>
          <a:bodyPr/>
          <a:lstStyle/>
          <a:p>
            <a:r>
              <a:rPr lang="en-US" sz="2400" b="1" dirty="0"/>
              <a:t>§3.385  Disability due to impaired hearing.</a:t>
            </a:r>
            <a:endParaRPr lang="en-US" sz="2400" dirty="0"/>
          </a:p>
          <a:p>
            <a:pPr marL="0" indent="0">
              <a:buNone/>
            </a:pPr>
            <a:r>
              <a:rPr lang="en-US" sz="2400" dirty="0"/>
              <a:t> </a:t>
            </a:r>
          </a:p>
          <a:p>
            <a:r>
              <a:rPr lang="en-US" sz="2400" dirty="0" smtClean="0"/>
              <a:t>  For </a:t>
            </a:r>
            <a:r>
              <a:rPr lang="en-US" sz="2400" dirty="0"/>
              <a:t>the purposes of applying the laws administered by VA, impaired hearing will be considered to be a disability when the auditory threshold in any of the frequencies 500, 1000, 2000, 3000, 4000 Hertz is 40 decibels or greater; or when the auditory thresholds for at least three of the frequencies 500, 1000, 2000, 3000, or 4000 Hertz are 26 decibels or greater; or when speech recognition scores using the Maryland CNC Test are less than 94 percent.</a:t>
            </a:r>
          </a:p>
          <a:p>
            <a:endParaRPr lang="en-US" dirty="0"/>
          </a:p>
        </p:txBody>
      </p:sp>
    </p:spTree>
    <p:extLst>
      <p:ext uri="{BB962C8B-B14F-4D97-AF65-F5344CB8AC3E}">
        <p14:creationId xmlns:p14="http://schemas.microsoft.com/office/powerpoint/2010/main" val="502132361"/>
      </p:ext>
    </p:extLst>
  </p:cSld>
  <p:clrMapOvr>
    <a:masterClrMapping/>
  </p:clrMapOvr>
</p:sld>
</file>

<file path=ppt/theme/theme1.xml><?xml version="1.0" encoding="utf-8"?>
<a:theme xmlns:a="http://schemas.openxmlformats.org/drawingml/2006/main" name="IDVA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206</Words>
  <Application>Microsoft Office PowerPoint</Application>
  <PresentationFormat>Widescreen</PresentationFormat>
  <Paragraphs>53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BacktalkSerif BTN</vt:lpstr>
      <vt:lpstr>Calibri</vt:lpstr>
      <vt:lpstr>Times New Roman</vt:lpstr>
      <vt:lpstr>IDVA template</vt:lpstr>
      <vt:lpstr>Indiana Department of Veterans Affairs</vt:lpstr>
      <vt:lpstr>National Guard and Reserves</vt:lpstr>
      <vt:lpstr>National Guard and Reserves</vt:lpstr>
      <vt:lpstr>National Guard and Reserves</vt:lpstr>
      <vt:lpstr>National Guard and Reserves</vt:lpstr>
      <vt:lpstr>National Guard and Reserves</vt:lpstr>
      <vt:lpstr>National Guard and Reserves</vt:lpstr>
      <vt:lpstr>National Guard and Reserves</vt:lpstr>
      <vt:lpstr>National Guard and Reserves</vt:lpstr>
      <vt:lpstr>National Guard and Reserves</vt:lpstr>
      <vt:lpstr>National Guard and Reserves</vt:lpstr>
    </vt:vector>
  </TitlesOfParts>
  <Company>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Indiana Department of Veterans Affairs</dc:title>
  <dc:creator>Dyke, Timothy E</dc:creator>
  <cp:lastModifiedBy>Smith, Mark (DVA)</cp:lastModifiedBy>
  <cp:revision>21</cp:revision>
  <dcterms:created xsi:type="dcterms:W3CDTF">2018-03-15T14:22:42Z</dcterms:created>
  <dcterms:modified xsi:type="dcterms:W3CDTF">2018-05-04T12:10:48Z</dcterms:modified>
</cp:coreProperties>
</file>