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74" r:id="rId9"/>
    <p:sldId id="266" r:id="rId10"/>
    <p:sldId id="271" r:id="rId11"/>
    <p:sldId id="272" r:id="rId12"/>
    <p:sldId id="275" r:id="rId13"/>
    <p:sldId id="278" r:id="rId14"/>
    <p:sldId id="279" r:id="rId15"/>
    <p:sldId id="276" r:id="rId16"/>
    <p:sldId id="277" r:id="rId17"/>
    <p:sldId id="273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9E799C-602F-4F0F-91E0-4AE2598D83B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370EEF-E3E1-4F98-8130-836038EB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0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90B6618-25F6-4A3B-BCCA-A603AD798AB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2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363200" cy="1295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03632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2362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C2238A-9B16-45E0-A69A-94C33ECFCA84}" type="datetime1">
              <a:rPr lang="en-US">
                <a:solidFill>
                  <a:prstClr val="black"/>
                </a:solidFill>
              </a:rPr>
              <a:pPr>
                <a:defRPr/>
              </a:pPr>
              <a:t>6/20/2018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58B1C2-3DEB-447F-91E6-D6733495757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0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9C56DE-0495-4A35-84B6-0475ABE0DFCC}" type="datetime1">
              <a:rPr lang="en-US">
                <a:solidFill>
                  <a:prstClr val="black"/>
                </a:solidFill>
              </a:rPr>
              <a:pPr>
                <a:defRPr/>
              </a:pPr>
              <a:t>6/20/2018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96B40F-292F-4F34-A3F0-590871996C8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46B693D-E0CD-4E85-97D0-D32D68D6668A}" type="datetime1">
              <a:rPr lang="en-US">
                <a:solidFill>
                  <a:prstClr val="black"/>
                </a:solidFill>
              </a:rPr>
              <a:pPr>
                <a:defRPr/>
              </a:pPr>
              <a:t>6/20/2018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90E703-FDF9-4DAF-B5F7-9318F4864F9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7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8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82649C-4F78-4DD7-BB5D-4F25F754DBFC}" type="datetime1">
              <a:rPr lang="en-US">
                <a:solidFill>
                  <a:prstClr val="black"/>
                </a:solidFill>
              </a:rPr>
              <a:pPr>
                <a:defRPr/>
              </a:pPr>
              <a:t>6/20/2018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1ADAD2-64CC-4566-BACE-84343FD5526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9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8C0BF5-E263-419F-B7B3-B6B293CF3A41}" type="datetime1">
              <a:rPr lang="en-US">
                <a:solidFill>
                  <a:prstClr val="black"/>
                </a:solidFill>
              </a:rPr>
              <a:pPr>
                <a:defRPr/>
              </a:pPr>
              <a:t>6/20/2018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A73C73-F5B2-4349-A01F-223C25B83CB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4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622548-87AB-4188-AACB-B812CC510FBD}" type="datetime1">
              <a:rPr lang="en-US">
                <a:solidFill>
                  <a:prstClr val="black"/>
                </a:solidFill>
              </a:rPr>
              <a:pPr>
                <a:defRPr/>
              </a:pPr>
              <a:t>6/20/2018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92A9F29-5A07-43C4-A165-6551656DB64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4BCBA0-BF55-4A26-9F3B-F2A241B82274}" type="datetime1">
              <a:rPr lang="en-US">
                <a:solidFill>
                  <a:prstClr val="black"/>
                </a:solidFill>
              </a:rPr>
              <a:pPr>
                <a:defRPr/>
              </a:pPr>
              <a:t>6/20/2018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37C570-94B6-400C-820E-ED49140A08E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4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E0A949-A4C6-40B0-A13F-070FFD0BB603}" type="datetime1">
              <a:rPr lang="en-US">
                <a:solidFill>
                  <a:prstClr val="black"/>
                </a:solidFill>
              </a:rPr>
              <a:pPr>
                <a:defRPr/>
              </a:pPr>
              <a:t>6/20/2018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070258-62F3-4ECD-886E-15AFFF15484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04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4435B5-E110-4A58-8EB9-2978EC644D00}" type="datetime1">
              <a:rPr lang="en-US">
                <a:solidFill>
                  <a:prstClr val="black"/>
                </a:solidFill>
              </a:rPr>
              <a:pPr>
                <a:defRPr/>
              </a:pPr>
              <a:t>6/20/2018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AFBBBE-FAF2-41D3-B623-0A21650B132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8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E0FEC13-B92C-4D33-B5FE-64D3D442A68A}" type="datetime1">
              <a:rPr lang="en-US">
                <a:solidFill>
                  <a:prstClr val="black"/>
                </a:solidFill>
              </a:rPr>
              <a:pPr>
                <a:defRPr/>
              </a:pPr>
              <a:t>6/20/2018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06DFB0-7A5A-4DC1-98B0-F301DF6EBE6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5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95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0363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Indiana Department of</a:t>
            </a:r>
            <a:br>
              <a:rPr lang="en-US" smtClean="0"/>
            </a:br>
            <a:r>
              <a:rPr lang="en-US" smtClean="0"/>
              <a:t> Veterans Affairs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524001"/>
            <a:ext cx="109728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29" name="Picture 13" descr="Indiana4Seal.bmp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63200" y="1"/>
            <a:ext cx="18288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348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BacktalkSerif BT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acktalkSerif BT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acktalkSerif BT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acktalkSerif BT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acktalkSerif BT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1981201" y="0"/>
            <a:ext cx="7772400" cy="12287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Indiana Department of</a:t>
            </a:r>
            <a:br>
              <a:rPr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Veterans Affairs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524000" y="5715000"/>
            <a:ext cx="9144000" cy="1143000"/>
          </a:xfrm>
        </p:spPr>
        <p:txBody>
          <a:bodyPr anchor="ctr"/>
          <a:lstStyle/>
          <a:p>
            <a:pPr eaLnBrk="1" hangingPunct="1"/>
            <a:endParaRPr lang="en-US" sz="3200" b="1" dirty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/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7" descr="http://wwp.greenwichmeantime.com/time-zone/usa/indiana/images/state-flag-india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654" y="3219883"/>
            <a:ext cx="4483958" cy="269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1752601"/>
            <a:ext cx="952381" cy="9523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490" y="1719941"/>
            <a:ext cx="952381" cy="9523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4063" y="1693992"/>
            <a:ext cx="979076" cy="9747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5642" y="1743010"/>
            <a:ext cx="962661" cy="9626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5049" y="1701348"/>
            <a:ext cx="1004563" cy="10045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656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4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Political Activity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46" y="1295400"/>
            <a:ext cx="10972800" cy="5182776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does not prohibit you from engaging in such activity when not on duty.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VSO or an employee of that office should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engage in political activity including solicitation of political contributions from: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employee or special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appointee; or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any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person;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duty or acting in an official capacity.</a:t>
            </a:r>
          </a:p>
          <a:p>
            <a:pPr lv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VSO or employee of that office you should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 political contributions at any time from: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persons whom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relationship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directly supervise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VSOs or employees of that office who have purchasing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procurement authority on behalf 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not solicit political contributions on behalf of any candidate for public office, unless that individual is a candidate for public office himself or herself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3317628" y="6478176"/>
            <a:ext cx="4569134" cy="38869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Don't engage in political activity during </a:t>
            </a:r>
            <a:r>
              <a:rPr lang="en-US" dirty="0" smtClean="0"/>
              <a:t>work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4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4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 </a:t>
            </a:r>
            <a:r>
              <a:rPr lang="en-US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lang="en-US" sz="4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Government </a:t>
            </a:r>
            <a:r>
              <a:rPr lang="en-US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Property</a:t>
            </a:r>
            <a:br>
              <a:rPr lang="en-US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avoided unless exceptions are in place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agency.  Check with your local agency if there is a question.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7116" y="4640523"/>
            <a:ext cx="6435296" cy="10772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use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for personal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0363200" cy="1524001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Ghost Employment, Nepotism Rule and</a:t>
            </a:r>
            <a:br>
              <a:rPr lang="en-US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Post-Employment Restrictions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(Ghost)Rule: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not conduct personal business while on county time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(Nepotism) Rule: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may vary county to county. Check with your county officials for your county’s policy.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(Post Employment) Rule: Discuss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post-employment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Agency Ethics Officer.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0972800" cy="502049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imperative to keep our veteran’s information confidential.  Some basic guidelines we all should follow are;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discuss or provide information about a veteran’s claim or personal information with anyone not directly involved with the claim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 interviews in private locations so as not to divulge personal information to those in the immediate area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leave documents with personal protected information (PPI) unsecured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leave VetraSpec screens open or accessible to unauthorized people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share passwords/ PINs or any other logon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offices, cabinets that contain PPI, and computer screens locked wen not in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 your PIV card when not in use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01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DISCHARGES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803" y="1904323"/>
            <a:ext cx="2564710" cy="29811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987" y="1934452"/>
            <a:ext cx="2481142" cy="2951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7034" y="1968686"/>
            <a:ext cx="2468079" cy="2916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1688" y="1968686"/>
            <a:ext cx="2447240" cy="29168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53304" y="1934452"/>
            <a:ext cx="2448050" cy="29174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313" y="4115738"/>
            <a:ext cx="1608007" cy="16080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960526" y="4642353"/>
            <a:ext cx="367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Coming soon!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675789" y="4659684"/>
            <a:ext cx="1852917" cy="352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18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ELIGIBILITY &amp; CHARCTER OF DISCHARGE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Character Of Discharge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satisfy the definition of a veteran, that individual must have been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discharged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released from military service “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conditions less than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dishonorable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 38 C.F.R. § 3.12(a) (2011)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Types 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			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Honorable discharge (“HD”);</a:t>
            </a:r>
          </a:p>
          <a:p>
            <a:pPr marL="457200" indent="-45720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under honorable conditions (“UHC”), or general discharge (“GD”);</a:t>
            </a:r>
          </a:p>
          <a:p>
            <a:pPr marL="457200" indent="-45720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under other than honorable conditions (“OTH”), or undesirable discharge (“UD”);</a:t>
            </a:r>
          </a:p>
          <a:p>
            <a:pPr marL="493776" indent="-457200">
              <a:buFont typeface="+mj-lt"/>
              <a:buAutoNum type="arabicPeriod" startAt="4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 conduct discharge (“BCD”);</a:t>
            </a:r>
          </a:p>
          <a:p>
            <a:pPr marL="493776" indent="-457200">
              <a:buFont typeface="+mj-lt"/>
              <a:buAutoNum type="arabicPeriod" startAt="4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Dishonorable discharge (“DD”) or a dismissal,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an officer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576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13226" y="6062377"/>
            <a:ext cx="6699847" cy="58477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disqualifies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veteran for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4269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Upgrades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branches of the military consider you to have a strong case for a discharge upgrade if you can show your discharge was connected to any of these categories: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conditions, including posttraumatic stress disorder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(PTSD)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Traumatic brain injury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(TBI)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Sexual assault or harassment during military service (at VA, we refer to this as military sexual trauma or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 orientation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(including under the Don’t Ask, Don’t Tell policy)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08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Discharges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 / Comments 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74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Indiana Department of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Veterans Affairs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Ethics </a:t>
            </a:r>
            <a:r>
              <a:rPr lang="en-US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238" y="1295400"/>
            <a:ext cx="6084498" cy="6369956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Compensation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Bribery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Gifts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Activity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Property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Ghost Employment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Ethics </a:t>
            </a:r>
            <a:r>
              <a:rPr lang="en-US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Training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Veteran service officers and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of that office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complete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ethics training every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year.  </a:t>
            </a:r>
          </a:p>
          <a:p>
            <a:pPr marL="0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many times not required this often, but in our line of work it is best to stay sharp and not become complacent in our daily activities.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Additional </a:t>
            </a:r>
            <a:r>
              <a:rPr lang="en-US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Compensation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Money, Money, Money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Veteran Service Officers and employees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that office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solicit or accept compensation for the performance of official duties other than provided for by law.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 additional money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doing your job (excluding your salary).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Bribery </a:t>
            </a:r>
            <a:r>
              <a:rPr lang="en-US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got a sweet deal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you”,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called Bribery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Veteran Service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Officer and employees of that office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not receive pay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offer to pay any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money or favors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performance of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official’s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except as permitted by law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4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Conflicts </a:t>
            </a:r>
            <a:r>
              <a:rPr lang="en-US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lang="en-US" sz="4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Interest (Contracts)</a:t>
            </a:r>
            <a:r>
              <a:rPr lang="en-US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182" y="1547680"/>
            <a:ext cx="8959100" cy="37067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13298" y="5506717"/>
            <a:ext cx="6096000" cy="88267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 enter into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government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which might financially benefit you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Conflicts of Interest (Decisions and Voting)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83" y="1439091"/>
            <a:ext cx="10972800" cy="46021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Conflicts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Interest; Decisions and Voting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a Veteran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Officer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an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employee of that office,  you should not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participate in any decision or vote,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VSO or employee of that office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financial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personal interest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outcome of the matter: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Examples you may encounter as a Veteran Service Officer and should avoid are;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Processing a state or federal benefit application for a close relative or spouse.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Approving your own state benefit application.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Bottom line is, if you have to ask yourself “should I be doing this”?  You probably shouldn’t.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Gifts &amp; etc.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VSO or employee of that office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has a business relationship with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employee's of other agencies should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any: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457200" algn="l"/>
              </a:tabLst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Gifts , favors, services, entertainment, food, drink, or pay any expenses for them. 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Additionally you should not accept any of the above mentioned items for doing your job.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VA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</TotalTime>
  <Words>707</Words>
  <Application>Microsoft Office PowerPoint</Application>
  <PresentationFormat>Widescreen</PresentationFormat>
  <Paragraphs>98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BacktalkSerif BTN</vt:lpstr>
      <vt:lpstr>Calibri</vt:lpstr>
      <vt:lpstr>Times New Roman</vt:lpstr>
      <vt:lpstr>IDVA template</vt:lpstr>
      <vt:lpstr>Indiana Department of Veterans Affairs</vt:lpstr>
      <vt:lpstr>Indiana Department of Veterans Affairs</vt:lpstr>
      <vt:lpstr>TOPICS</vt:lpstr>
      <vt:lpstr> Ethics Training</vt:lpstr>
      <vt:lpstr> Additional Compensation  </vt:lpstr>
      <vt:lpstr> Bribery  </vt:lpstr>
      <vt:lpstr> Conflicts of Interest (Contracts) </vt:lpstr>
      <vt:lpstr>Conflicts of Interest (Decisions and Voting)</vt:lpstr>
      <vt:lpstr> Gifts &amp; etc. </vt:lpstr>
      <vt:lpstr>Political Activity</vt:lpstr>
      <vt:lpstr> Use of Government Property </vt:lpstr>
      <vt:lpstr>  Ghost Employment, Nepotism Rule and Post-Employment Restrictions  </vt:lpstr>
      <vt:lpstr>Confidentiality</vt:lpstr>
      <vt:lpstr>MILITARY DISCHARGES</vt:lpstr>
      <vt:lpstr>ELIGIBILITY &amp; CHARCTER OF DISCHARGE</vt:lpstr>
      <vt:lpstr> Discharge Upgrades </vt:lpstr>
      <vt:lpstr>Military Discharges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Department of Veterans Affairs</dc:title>
  <dc:creator>Dyke, Timothy E</dc:creator>
  <cp:lastModifiedBy>Dyke, Timothy E</cp:lastModifiedBy>
  <cp:revision>62</cp:revision>
  <cp:lastPrinted>2018-06-15T17:29:00Z</cp:lastPrinted>
  <dcterms:created xsi:type="dcterms:W3CDTF">2018-03-15T14:22:42Z</dcterms:created>
  <dcterms:modified xsi:type="dcterms:W3CDTF">2018-06-22T12:52:35Z</dcterms:modified>
</cp:coreProperties>
</file>