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9" r:id="rId2"/>
    <p:sldId id="261" r:id="rId3"/>
    <p:sldId id="262" r:id="rId4"/>
    <p:sldId id="267" r:id="rId5"/>
    <p:sldId id="263" r:id="rId6"/>
    <p:sldId id="264" r:id="rId7"/>
    <p:sldId id="268" r:id="rId8"/>
    <p:sldId id="269" r:id="rId9"/>
    <p:sldId id="271" r:id="rId10"/>
    <p:sldId id="272" r:id="rId11"/>
    <p:sldId id="270" r:id="rId12"/>
    <p:sldId id="274" r:id="rId13"/>
    <p:sldId id="273" r:id="rId14"/>
    <p:sldId id="275" r:id="rId15"/>
    <p:sldId id="276" r:id="rId16"/>
    <p:sldId id="278" r:id="rId17"/>
    <p:sldId id="277" r:id="rId18"/>
    <p:sldId id="279" r:id="rId19"/>
    <p:sldId id="289" r:id="rId20"/>
    <p:sldId id="291" r:id="rId21"/>
    <p:sldId id="290" r:id="rId22"/>
    <p:sldId id="292" r:id="rId23"/>
    <p:sldId id="293" r:id="rId24"/>
    <p:sldId id="294" r:id="rId25"/>
    <p:sldId id="295" r:id="rId26"/>
    <p:sldId id="297" r:id="rId27"/>
    <p:sldId id="296" r:id="rId28"/>
    <p:sldId id="298" r:id="rId29"/>
    <p:sldId id="299" r:id="rId30"/>
    <p:sldId id="300" r:id="rId31"/>
    <p:sldId id="301" r:id="rId32"/>
    <p:sldId id="280" r:id="rId33"/>
    <p:sldId id="281" r:id="rId34"/>
    <p:sldId id="282" r:id="rId35"/>
    <p:sldId id="283" r:id="rId36"/>
    <p:sldId id="284" r:id="rId37"/>
    <p:sldId id="285" r:id="rId38"/>
    <p:sldId id="286" r:id="rId39"/>
    <p:sldId id="287" r:id="rId40"/>
    <p:sldId id="28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4434" autoAdjust="0"/>
  </p:normalViewPr>
  <p:slideViewPr>
    <p:cSldViewPr snapToGrid="0">
      <p:cViewPr varScale="1">
        <p:scale>
          <a:sx n="55" d="100"/>
          <a:sy n="55" d="100"/>
        </p:scale>
        <p:origin x="74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799C-602F-4F0F-91E0-4AE2598D83B6}" type="datetimeFigureOut">
              <a:rPr lang="en-US" smtClean="0"/>
              <a:t>6/18/2018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6/18/2018</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6/18/2018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6/18/2018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6/18/2018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6/18/2018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6/18/2018</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6/18/2018</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6/18/2018</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6/18/2018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6/18/2018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Indiana Department of</a:t>
            </a:r>
            <a:br>
              <a:rPr lang="en-US" smtClean="0"/>
            </a:br>
            <a:r>
              <a:rPr lang="en-US" smtClean="0"/>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ublichealth.va.gov/exposures/gulfwar/fibromyalgia.asp" TargetMode="External"/><Relationship Id="rId2" Type="http://schemas.openxmlformats.org/officeDocument/2006/relationships/hyperlink" Target="https://www.publichealth.va.gov/exposures/gulfwar/chronic-fatigue-syndrome.asp"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publichealth.va.gov/exposures/infectious-diseases/malaria.asp" TargetMode="External"/><Relationship Id="rId2" Type="http://schemas.openxmlformats.org/officeDocument/2006/relationships/hyperlink" Target="http://www.benefits.va.gov/COMPENSATION/types-disability.asp"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ap.edu/catalog.php?record_id=99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publichealth.va.gov/exposures/burnpits/index.as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publichealth.va.gov/exposures/sand-dust-particulates/atsugi.as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publichealth.va.gov/exposures/toxic_fragments/index.as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publichealth.va.gov/exposures/radiation/basics.as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benefits.va.gov/COMPENSATION/types-disability.asp" TargetMode="External"/><Relationship Id="rId2" Type="http://schemas.openxmlformats.org/officeDocument/2006/relationships/hyperlink" Target="https://www.publichealth.va.gov/exposures/radiation/sources/radiation-risk-activity.as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enefits.va.gov/COMPENSATION/types-disability.asp" TargetMode="External"/><Relationship Id="rId2" Type="http://schemas.openxmlformats.org/officeDocument/2006/relationships/hyperlink" Target="https://www.publichealth.va.gov/exposures/radiation/sources/index.asp" TargetMode="External"/><Relationship Id="rId1" Type="http://schemas.openxmlformats.org/officeDocument/2006/relationships/slideLayout" Target="../slideLayouts/slideLayout2.xml"/><Relationship Id="rId4" Type="http://schemas.openxmlformats.org/officeDocument/2006/relationships/hyperlink" Target="https://www.publichealth.va.gov/exposures/radiation/benefits/survivors.asp"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www.dtra.mil/Home/NuclearTestPersonnelReview/NTPRFactSheets.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hbexplorer.vacloud.u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publichealth.va.gov/exposures/radiation/sources/fukushima.asp" TargetMode="External"/><Relationship Id="rId2" Type="http://schemas.openxmlformats.org/officeDocument/2006/relationships/hyperlink" Target="https://www.publichealth.va.gov/exposures/radiation/sources/palomares.as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publichealth.va.gov/exposures/radiation/sources/occupational.asp" TargetMode="External"/><Relationship Id="rId2" Type="http://schemas.openxmlformats.org/officeDocument/2006/relationships/hyperlink" Target="https://www.publichealth.va.gov/exposures/radiation/sources/radiation-risk-activity.asp" TargetMode="External"/><Relationship Id="rId1" Type="http://schemas.openxmlformats.org/officeDocument/2006/relationships/slideLayout" Target="../slideLayouts/slideLayout2.xml"/><Relationship Id="rId5" Type="http://schemas.openxmlformats.org/officeDocument/2006/relationships/hyperlink" Target="https://www.publichealth.va.gov/exposures/radiation/sources/loran.asp" TargetMode="External"/><Relationship Id="rId4" Type="http://schemas.openxmlformats.org/officeDocument/2006/relationships/hyperlink" Target="https://www.publichealth.va.gov/exposures/depleted_uranium/index.asp"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ublichealth.va.gov/exposures/agentorange/conditions/nonhodgkinslymphoma.asp" TargetMode="External"/><Relationship Id="rId13" Type="http://schemas.openxmlformats.org/officeDocument/2006/relationships/hyperlink" Target="https://www.publichealth.va.gov/exposures/agentorange/conditions/respiratory_cancers.asp" TargetMode="External"/><Relationship Id="rId3" Type="http://schemas.openxmlformats.org/officeDocument/2006/relationships/hyperlink" Target="https://www.publichealth.va.gov/exposures/agentorange/conditions/bcell-leukemia.asp" TargetMode="External"/><Relationship Id="rId7" Type="http://schemas.openxmlformats.org/officeDocument/2006/relationships/hyperlink" Target="https://www.publichealth.va.gov/exposures/agentorange/conditions/multiple_myeloma.asp" TargetMode="External"/><Relationship Id="rId12" Type="http://schemas.openxmlformats.org/officeDocument/2006/relationships/hyperlink" Target="https://www.publichealth.va.gov/exposures/agentorange/conditions/prostate_cancer.asp" TargetMode="External"/><Relationship Id="rId2" Type="http://schemas.openxmlformats.org/officeDocument/2006/relationships/hyperlink" Target="https://www.publichealth.va.gov/exposures/agentorange/conditions/al_amyloidosis.asp" TargetMode="External"/><Relationship Id="rId1" Type="http://schemas.openxmlformats.org/officeDocument/2006/relationships/slideLayout" Target="../slideLayouts/slideLayout4.xml"/><Relationship Id="rId6" Type="http://schemas.openxmlformats.org/officeDocument/2006/relationships/hyperlink" Target="https://www.publichealth.va.gov/exposures/agentorange/conditions/ischemicheartdisease.asp" TargetMode="External"/><Relationship Id="rId11" Type="http://schemas.openxmlformats.org/officeDocument/2006/relationships/hyperlink" Target="https://www.publichealth.va.gov/exposures/agentorange/conditions/porphyria-cutanea-tarda.asp" TargetMode="External"/><Relationship Id="rId5" Type="http://schemas.openxmlformats.org/officeDocument/2006/relationships/hyperlink" Target="https://www.publichealth.va.gov/exposures/agentorange/conditions/hodgkins.asp" TargetMode="External"/><Relationship Id="rId10" Type="http://schemas.openxmlformats.org/officeDocument/2006/relationships/hyperlink" Target="https://www.publichealth.va.gov/exposures/agentorange/conditions/peripheral_neuropathy.asp" TargetMode="External"/><Relationship Id="rId4" Type="http://schemas.openxmlformats.org/officeDocument/2006/relationships/hyperlink" Target="https://www.publichealth.va.gov/exposures/agentorange/conditions/diabetes.asp" TargetMode="External"/><Relationship Id="rId9" Type="http://schemas.openxmlformats.org/officeDocument/2006/relationships/hyperlink" Target="https://www.publichealth.va.gov/exposures/agentorange/conditions/parkinsonsdisease.asp" TargetMode="External"/><Relationship Id="rId14" Type="http://schemas.openxmlformats.org/officeDocument/2006/relationships/hyperlink" Target="https://www.publichealth.va.gov/exposures/agentorange/conditions/soft-tissue-sarcoma.asp"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www.publichealth.va.gov/exposures/radiation/benefits/registry-exam.asp" TargetMode="External"/><Relationship Id="rId2" Type="http://schemas.openxmlformats.org/officeDocument/2006/relationships/hyperlink" Target="https://www.publichealth.va.gov/exposures/radiation/sources/mcmurdo-antarctica.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publichealth.va.gov/exposures/agentorange/locations/tests-storage/index.asp" TargetMode="External"/><Relationship Id="rId3" Type="http://schemas.openxmlformats.org/officeDocument/2006/relationships/hyperlink" Target="https://www.publichealth.va.gov/exposures/agentorange/locations/residue-c123-aircraft/index.asp" TargetMode="External"/><Relationship Id="rId7" Type="http://schemas.openxmlformats.org/officeDocument/2006/relationships/hyperlink" Target="https://www.publichealth.va.gov/exposures/agentorange/locations/thailand.asp" TargetMode="External"/><Relationship Id="rId2" Type="http://schemas.openxmlformats.org/officeDocument/2006/relationships/hyperlink" Target="https://www.publichealth.va.gov/exposures/agentorange/locations/vietnam.asp" TargetMode="External"/><Relationship Id="rId1" Type="http://schemas.openxmlformats.org/officeDocument/2006/relationships/slideLayout" Target="../slideLayouts/slideLayout2.xml"/><Relationship Id="rId6" Type="http://schemas.openxmlformats.org/officeDocument/2006/relationships/hyperlink" Target="https://www.publichealth.va.gov/exposures/agentorange/locations/korea.asp" TargetMode="External"/><Relationship Id="rId5" Type="http://schemas.openxmlformats.org/officeDocument/2006/relationships/hyperlink" Target="https://www.publichealth.va.gov/exposures/agentorange/shiplist/index.asp" TargetMode="External"/><Relationship Id="rId4" Type="http://schemas.openxmlformats.org/officeDocument/2006/relationships/hyperlink" Target="https://www.publichealth.va.gov/exposures/agentorange/locations/blue-water-veterans.as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enefits.va.gov/compensation/docs/shiplist.docx" TargetMode="External"/><Relationship Id="rId2" Type="http://schemas.openxmlformats.org/officeDocument/2006/relationships/hyperlink" Target="https://www.benefits.va.gov/compensation/agentorange-c123.asp" TargetMode="External"/><Relationship Id="rId1" Type="http://schemas.openxmlformats.org/officeDocument/2006/relationships/slideLayout" Target="../slideLayouts/slideLayout8.xml"/><Relationship Id="rId4" Type="http://schemas.openxmlformats.org/officeDocument/2006/relationships/hyperlink" Target="https://www.publichealth.va.gov/exposures/agentorange/conditions/nonhodgkinslymphoma.asp"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3mc77e18jo7n1uk8m71my8ml.wpengine.netdna-cdn.com/wp-content/uploads/2013/12/Project-CHECO-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ublichealth.va.gov/exposures/agentorange/birth-defects/children-women-vietnam-vets.asp" TargetMode="External"/><Relationship Id="rId2" Type="http://schemas.openxmlformats.org/officeDocument/2006/relationships/hyperlink" Target="https://www.publichealth.va.gov/exposures/agentorange/birth-defects/spina-bifida.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129965" y="60698"/>
            <a:ext cx="7772400" cy="1470025"/>
          </a:xfrm>
        </p:spPr>
        <p:txBody>
          <a:bodyPr/>
          <a:lstStyle/>
          <a:p>
            <a:pPr eaLnBrk="1" fontAlgn="auto" hangingPunct="1">
              <a:spcAft>
                <a:spcPts val="0"/>
              </a:spcAft>
              <a:defRPr/>
            </a:pPr>
            <a:r>
              <a:rPr dirty="0" smtClean="0">
                <a:latin typeface="Times New Roman" pitchFamily="18" charset="0"/>
                <a:cs typeface="Times New Roman" pitchFamily="18" charset="0"/>
              </a:rPr>
              <a:t>Indiana Department of</a:t>
            </a:r>
            <a:br>
              <a:rPr dirty="0" smtClean="0">
                <a:latin typeface="Times New Roman" pitchFamily="18" charset="0"/>
                <a:cs typeface="Times New Roman" pitchFamily="18" charset="0"/>
              </a:rPr>
            </a:br>
            <a:r>
              <a:rPr dirty="0" smtClean="0">
                <a:latin typeface="Times New Roman" pitchFamily="18" charset="0"/>
                <a:cs typeface="Times New Roman"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4267200" y="2918198"/>
            <a:ext cx="3962400" cy="3123692"/>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067800" y="1697597"/>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Birth Defects in Children of Vietnam and Korea </a:t>
            </a:r>
            <a:r>
              <a:rPr lang="en-US" b="1" dirty="0" smtClean="0"/>
              <a:t>Veterans</a:t>
            </a:r>
            <a:r>
              <a:rPr lang="en-US" b="1" dirty="0"/>
              <a:t/>
            </a:r>
            <a:br>
              <a:rPr lang="en-US" b="1" dirty="0"/>
            </a:br>
            <a:r>
              <a:rPr lang="en-US" b="1" dirty="0" smtClean="0"/>
              <a:t>(</a:t>
            </a:r>
            <a:r>
              <a:rPr lang="en-US" sz="2400" dirty="0" smtClean="0"/>
              <a:t>Covered </a:t>
            </a:r>
            <a:r>
              <a:rPr lang="en-US" sz="2400" dirty="0"/>
              <a:t>birth defects include, </a:t>
            </a:r>
            <a:r>
              <a:rPr lang="en-US" sz="2400" b="1" dirty="0"/>
              <a:t>but are not limited to</a:t>
            </a:r>
            <a:r>
              <a:rPr lang="en-US" sz="2400" dirty="0"/>
              <a:t>, the following </a:t>
            </a:r>
            <a:r>
              <a:rPr lang="en-US" sz="2400" dirty="0" smtClean="0"/>
              <a:t>conditions:)</a:t>
            </a:r>
            <a:r>
              <a:rPr lang="en-US" sz="2400" dirty="0"/>
              <a:t/>
            </a:r>
            <a:br>
              <a:rPr lang="en-US" sz="2400" dirty="0"/>
            </a:br>
            <a:endParaRPr lang="en-US" sz="2400" dirty="0"/>
          </a:p>
        </p:txBody>
      </p:sp>
      <p:sp>
        <p:nvSpPr>
          <p:cNvPr id="4" name="Content Placeholder 3"/>
          <p:cNvSpPr>
            <a:spLocks noGrp="1"/>
          </p:cNvSpPr>
          <p:nvPr>
            <p:ph sz="half" idx="1"/>
          </p:nvPr>
        </p:nvSpPr>
        <p:spPr>
          <a:xfrm>
            <a:off x="609600" y="1600201"/>
            <a:ext cx="5384800" cy="5257799"/>
          </a:xfrm>
        </p:spPr>
        <p:txBody>
          <a:bodyPr/>
          <a:lstStyle/>
          <a:p>
            <a:r>
              <a:rPr lang="en-US" sz="2400" dirty="0" smtClean="0"/>
              <a:t>Achondroplasia</a:t>
            </a:r>
            <a:endParaRPr lang="en-US" sz="2400" dirty="0"/>
          </a:p>
          <a:p>
            <a:r>
              <a:rPr lang="en-US" sz="2400" dirty="0"/>
              <a:t>Cleft lip and cleft palate</a:t>
            </a:r>
          </a:p>
          <a:p>
            <a:r>
              <a:rPr lang="en-US" sz="2400" dirty="0"/>
              <a:t>Congenital heart disease</a:t>
            </a:r>
          </a:p>
          <a:p>
            <a:r>
              <a:rPr lang="en-US" sz="2400" dirty="0"/>
              <a:t>Congenital </a:t>
            </a:r>
            <a:r>
              <a:rPr lang="en-US" sz="2400" dirty="0" err="1"/>
              <a:t>talipes</a:t>
            </a:r>
            <a:r>
              <a:rPr lang="en-US" sz="2400" dirty="0"/>
              <a:t> </a:t>
            </a:r>
            <a:r>
              <a:rPr lang="en-US" sz="2400" dirty="0" err="1"/>
              <a:t>equinovarus</a:t>
            </a:r>
            <a:r>
              <a:rPr lang="en-US" sz="2400" dirty="0"/>
              <a:t> (clubfoot)</a:t>
            </a:r>
          </a:p>
          <a:p>
            <a:r>
              <a:rPr lang="en-US" sz="2400" dirty="0"/>
              <a:t>Esophageal and intestinal atresia</a:t>
            </a:r>
          </a:p>
          <a:p>
            <a:r>
              <a:rPr lang="en-US" sz="2400" dirty="0" err="1"/>
              <a:t>Hallerman-Streiff</a:t>
            </a:r>
            <a:r>
              <a:rPr lang="en-US" sz="2400" dirty="0"/>
              <a:t> syndrome</a:t>
            </a:r>
          </a:p>
          <a:p>
            <a:r>
              <a:rPr lang="en-US" sz="2400" dirty="0"/>
              <a:t>Hip </a:t>
            </a:r>
            <a:r>
              <a:rPr lang="en-US" sz="2400" dirty="0" smtClean="0"/>
              <a:t>dysplasia</a:t>
            </a:r>
          </a:p>
          <a:p>
            <a:r>
              <a:rPr lang="en-US" sz="2400" dirty="0" err="1"/>
              <a:t>Hirschprung's</a:t>
            </a:r>
            <a:r>
              <a:rPr lang="en-US" sz="2400" dirty="0"/>
              <a:t> disease (congenital megacolon)</a:t>
            </a:r>
          </a:p>
          <a:p>
            <a:r>
              <a:rPr lang="en-US" sz="2400" dirty="0"/>
              <a:t>Hydrocephalus due to </a:t>
            </a:r>
            <a:r>
              <a:rPr lang="en-US" sz="2400" dirty="0" err="1"/>
              <a:t>aqueductal</a:t>
            </a:r>
            <a:r>
              <a:rPr lang="en-US" sz="2400" dirty="0"/>
              <a:t> stenosis</a:t>
            </a:r>
          </a:p>
          <a:p>
            <a:pPr marL="0" indent="0">
              <a:buNone/>
            </a:pPr>
            <a:endParaRPr lang="en-US" sz="2400" dirty="0"/>
          </a:p>
          <a:p>
            <a:endParaRPr lang="en-US" dirty="0"/>
          </a:p>
        </p:txBody>
      </p:sp>
      <p:sp>
        <p:nvSpPr>
          <p:cNvPr id="5" name="Content Placeholder 4"/>
          <p:cNvSpPr>
            <a:spLocks noGrp="1"/>
          </p:cNvSpPr>
          <p:nvPr>
            <p:ph sz="half" idx="2"/>
          </p:nvPr>
        </p:nvSpPr>
        <p:spPr/>
        <p:txBody>
          <a:bodyPr/>
          <a:lstStyle/>
          <a:p>
            <a:r>
              <a:rPr lang="en-US" sz="2400" dirty="0" smtClean="0"/>
              <a:t>Hypospadias</a:t>
            </a:r>
            <a:endParaRPr lang="en-US" sz="2400" dirty="0"/>
          </a:p>
          <a:p>
            <a:r>
              <a:rPr lang="en-US" sz="2400" dirty="0"/>
              <a:t>Imperforate anus</a:t>
            </a:r>
          </a:p>
          <a:p>
            <a:r>
              <a:rPr lang="en-US" sz="2400" dirty="0"/>
              <a:t>Neural tube defects</a:t>
            </a:r>
          </a:p>
          <a:p>
            <a:r>
              <a:rPr lang="en-US" sz="2400" dirty="0"/>
              <a:t>Poland syndrome</a:t>
            </a:r>
          </a:p>
          <a:p>
            <a:r>
              <a:rPr lang="en-US" sz="2400" dirty="0"/>
              <a:t>Pyloric stenosis</a:t>
            </a:r>
          </a:p>
          <a:p>
            <a:r>
              <a:rPr lang="en-US" sz="2400" dirty="0"/>
              <a:t>Syndactyly (fused digits)</a:t>
            </a:r>
          </a:p>
          <a:p>
            <a:r>
              <a:rPr lang="en-US" sz="2400" dirty="0"/>
              <a:t>Tracheoesophageal fistula</a:t>
            </a:r>
          </a:p>
          <a:p>
            <a:r>
              <a:rPr lang="en-US" sz="2400" dirty="0"/>
              <a:t>Undescended testicle</a:t>
            </a:r>
          </a:p>
          <a:p>
            <a:r>
              <a:rPr lang="en-US" sz="2400" dirty="0"/>
              <a:t>Williams syndrome</a:t>
            </a:r>
          </a:p>
          <a:p>
            <a:endParaRPr lang="en-US" sz="2000" dirty="0"/>
          </a:p>
        </p:txBody>
      </p:sp>
      <p:sp>
        <p:nvSpPr>
          <p:cNvPr id="6" name="TextBox 5"/>
          <p:cNvSpPr txBox="1"/>
          <p:nvPr/>
        </p:nvSpPr>
        <p:spPr>
          <a:xfrm>
            <a:off x="5322628" y="5657671"/>
            <a:ext cx="6869372" cy="1200329"/>
          </a:xfrm>
          <a:prstGeom prst="rect">
            <a:avLst/>
          </a:prstGeom>
          <a:noFill/>
        </p:spPr>
        <p:txBody>
          <a:bodyPr wrap="square" rtlCol="0">
            <a:spAutoFit/>
          </a:bodyPr>
          <a:lstStyle/>
          <a:p>
            <a:r>
              <a:rPr lang="en-US"/>
              <a:t>Conditions due to family disorders, birth-related injuries, or fetal or neonatal infirmities with well-established causes are </a:t>
            </a:r>
            <a:r>
              <a:rPr lang="en-US" b="1"/>
              <a:t>not covered</a:t>
            </a:r>
            <a:r>
              <a:rPr lang="en-US"/>
              <a:t>. If any of the birth defects listed above are determined to be a family disorder in a particular family, they are not covered birth defects.</a:t>
            </a:r>
            <a:endParaRPr lang="en-US" dirty="0"/>
          </a:p>
        </p:txBody>
      </p:sp>
    </p:spTree>
    <p:extLst>
      <p:ext uri="{BB962C8B-B14F-4D97-AF65-F5344CB8AC3E}">
        <p14:creationId xmlns:p14="http://schemas.microsoft.com/office/powerpoint/2010/main" val="76940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DEFECTS</a:t>
            </a:r>
            <a:endParaRPr lang="en-US" dirty="0"/>
          </a:p>
        </p:txBody>
      </p:sp>
      <p:sp>
        <p:nvSpPr>
          <p:cNvPr id="3" name="Content Placeholder 2"/>
          <p:cNvSpPr>
            <a:spLocks noGrp="1"/>
          </p:cNvSpPr>
          <p:nvPr>
            <p:ph idx="1"/>
          </p:nvPr>
        </p:nvSpPr>
        <p:spPr>
          <a:xfrm>
            <a:off x="705135" y="2255838"/>
            <a:ext cx="10972800" cy="2821130"/>
          </a:xfrm>
        </p:spPr>
        <p:txBody>
          <a:bodyPr/>
          <a:lstStyle/>
          <a:p>
            <a:pPr marL="0" indent="0">
              <a:buNone/>
            </a:pPr>
            <a:r>
              <a:rPr lang="en-US" b="1" u="sng" dirty="0" smtClean="0"/>
              <a:t>Lou </a:t>
            </a:r>
            <a:r>
              <a:rPr lang="en-US" b="1" u="sng" dirty="0"/>
              <a:t>Gehrig's </a:t>
            </a:r>
            <a:r>
              <a:rPr lang="en-US" b="1" u="sng" dirty="0" smtClean="0"/>
              <a:t>Disease: </a:t>
            </a:r>
            <a:r>
              <a:rPr lang="en-US" b="1" dirty="0" smtClean="0"/>
              <a:t>   </a:t>
            </a:r>
            <a:r>
              <a:rPr lang="en-US" dirty="0" smtClean="0"/>
              <a:t>(</a:t>
            </a:r>
            <a:r>
              <a:rPr lang="en-US" dirty="0"/>
              <a:t>amyotrophic lateral sclerosis or ALS) diagnosed in </a:t>
            </a:r>
            <a:r>
              <a:rPr lang="en-US" b="1" dirty="0"/>
              <a:t>all</a:t>
            </a:r>
            <a:r>
              <a:rPr lang="en-US" dirty="0"/>
              <a:t> Veterans who had 90 days or more continuous active military service is related to their service, although ALS is not related to Agent Orange exposure</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45402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a:t>
            </a:r>
            <a:endParaRPr lang="en-US" dirty="0"/>
          </a:p>
        </p:txBody>
      </p:sp>
      <p:sp>
        <p:nvSpPr>
          <p:cNvPr id="3" name="Content Placeholder 2"/>
          <p:cNvSpPr>
            <a:spLocks noGrp="1"/>
          </p:cNvSpPr>
          <p:nvPr>
            <p:ph idx="1"/>
          </p:nvPr>
        </p:nvSpPr>
        <p:spPr>
          <a:xfrm>
            <a:off x="450566" y="1295400"/>
            <a:ext cx="10972800" cy="1481916"/>
          </a:xfrm>
        </p:spPr>
        <p:txBody>
          <a:bodyPr/>
          <a:lstStyle/>
          <a:p>
            <a:pPr marL="0" indent="0">
              <a:buNone/>
            </a:pPr>
            <a:r>
              <a:rPr lang="en-US" sz="2400" dirty="0"/>
              <a:t>Gulf War service is active military duty in any of the following areas in the </a:t>
            </a:r>
            <a:r>
              <a:rPr lang="en-US" sz="2400" b="1" dirty="0"/>
              <a:t>Southwest Asia theater of military operations</a:t>
            </a:r>
            <a:r>
              <a:rPr lang="en-US" sz="2400" dirty="0"/>
              <a:t> at any time August 2, 1990 to present. This includes Veterans who served in Operation Iraqi Freedom (2003-2010) and Operation New Dawn (2010-2011</a:t>
            </a:r>
            <a:r>
              <a:rPr lang="en-US" sz="2400" dirty="0" smtClean="0"/>
              <a:t>)</a:t>
            </a:r>
          </a:p>
          <a:p>
            <a:pPr marL="0" indent="0">
              <a:buNone/>
            </a:pPr>
            <a:endParaRPr lang="en-US" dirty="0" smtClean="0"/>
          </a:p>
        </p:txBody>
      </p:sp>
      <p:pic>
        <p:nvPicPr>
          <p:cNvPr id="3074" name="Picture 2" descr="Southwest Asia theatre of military operations: Iraq, Kuwait, Saudi Arabia, Bahrain, Qatar, U.A.E., Oman, Gulf of Aden, Gulf of Oman, Persian Gulf, Red Sea, Arabian S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290" y="2590799"/>
            <a:ext cx="6960357" cy="4082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047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GULF WAR </a:t>
            </a:r>
            <a:r>
              <a:rPr lang="en-US" dirty="0" smtClean="0"/>
              <a:t>ILLNESS (LOCATIONS)</a:t>
            </a:r>
            <a:endParaRPr lang="en-US" dirty="0"/>
          </a:p>
        </p:txBody>
      </p:sp>
      <p:sp>
        <p:nvSpPr>
          <p:cNvPr id="4" name="Content Placeholder 3"/>
          <p:cNvSpPr>
            <a:spLocks noGrp="1"/>
          </p:cNvSpPr>
          <p:nvPr>
            <p:ph sz="half" idx="1"/>
          </p:nvPr>
        </p:nvSpPr>
        <p:spPr/>
        <p:txBody>
          <a:bodyPr/>
          <a:lstStyle/>
          <a:p>
            <a:r>
              <a:rPr lang="en-US" dirty="0"/>
              <a:t>Iraq</a:t>
            </a:r>
          </a:p>
          <a:p>
            <a:r>
              <a:rPr lang="en-US" dirty="0"/>
              <a:t>Kuwait</a:t>
            </a:r>
          </a:p>
          <a:p>
            <a:r>
              <a:rPr lang="en-US" dirty="0"/>
              <a:t>Saudi Arabia</a:t>
            </a:r>
          </a:p>
          <a:p>
            <a:r>
              <a:rPr lang="en-US" dirty="0"/>
              <a:t>The neutral zone between Iraq and Saudi Arabia</a:t>
            </a:r>
          </a:p>
          <a:p>
            <a:r>
              <a:rPr lang="en-US" dirty="0"/>
              <a:t>Bahrain</a:t>
            </a:r>
          </a:p>
          <a:p>
            <a:r>
              <a:rPr lang="en-US" dirty="0"/>
              <a:t>Qatar</a:t>
            </a:r>
          </a:p>
          <a:p>
            <a:r>
              <a:rPr lang="en-US" dirty="0"/>
              <a:t>The United Arab Emirates (U.A.E.)</a:t>
            </a:r>
          </a:p>
          <a:p>
            <a:endParaRPr lang="en-US" dirty="0"/>
          </a:p>
        </p:txBody>
      </p:sp>
      <p:sp>
        <p:nvSpPr>
          <p:cNvPr id="5" name="Content Placeholder 4"/>
          <p:cNvSpPr>
            <a:spLocks noGrp="1"/>
          </p:cNvSpPr>
          <p:nvPr>
            <p:ph sz="half" idx="2"/>
          </p:nvPr>
        </p:nvSpPr>
        <p:spPr/>
        <p:txBody>
          <a:bodyPr/>
          <a:lstStyle/>
          <a:p>
            <a:r>
              <a:rPr lang="en-US" dirty="0"/>
              <a:t>Oman</a:t>
            </a:r>
          </a:p>
          <a:p>
            <a:r>
              <a:rPr lang="en-US" dirty="0"/>
              <a:t>Gulf of Aden</a:t>
            </a:r>
          </a:p>
          <a:p>
            <a:r>
              <a:rPr lang="en-US" dirty="0"/>
              <a:t>Gulf of Oman</a:t>
            </a:r>
          </a:p>
          <a:p>
            <a:r>
              <a:rPr lang="en-US" dirty="0"/>
              <a:t>Waters of the Persian Gulf, the Arabian Sea, and the Red Sea</a:t>
            </a:r>
          </a:p>
          <a:p>
            <a:r>
              <a:rPr lang="en-US" dirty="0"/>
              <a:t>The airspace above these locations</a:t>
            </a:r>
          </a:p>
        </p:txBody>
      </p:sp>
    </p:spTree>
    <p:extLst>
      <p:ext uri="{BB962C8B-B14F-4D97-AF65-F5344CB8AC3E}">
        <p14:creationId xmlns:p14="http://schemas.microsoft.com/office/powerpoint/2010/main" val="114966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GULF WAR ILLNESS’S </a:t>
            </a:r>
          </a:p>
        </p:txBody>
      </p:sp>
      <p:sp>
        <p:nvSpPr>
          <p:cNvPr id="3" name="Content Placeholder 2"/>
          <p:cNvSpPr>
            <a:spLocks noGrp="1"/>
          </p:cNvSpPr>
          <p:nvPr>
            <p:ph idx="1"/>
          </p:nvPr>
        </p:nvSpPr>
        <p:spPr>
          <a:xfrm>
            <a:off x="609600" y="1524001"/>
            <a:ext cx="10972800" cy="4904095"/>
          </a:xfrm>
        </p:spPr>
        <p:txBody>
          <a:bodyPr/>
          <a:lstStyle/>
          <a:p>
            <a:pPr marL="0" indent="0" algn="ctr">
              <a:buNone/>
            </a:pPr>
            <a:r>
              <a:rPr lang="en-US" b="1" u="sng" dirty="0" smtClean="0"/>
              <a:t>CHRONIC MULTISYMPTOM ILLNESS  (Gulf War Syndrome)</a:t>
            </a:r>
          </a:p>
          <a:p>
            <a:pPr marL="0" indent="0">
              <a:buNone/>
            </a:pPr>
            <a:r>
              <a:rPr lang="en-US" sz="2400" dirty="0" smtClean="0"/>
              <a:t>A prominent </a:t>
            </a:r>
            <a:r>
              <a:rPr lang="en-US" sz="2400" dirty="0"/>
              <a:t>condition affecting Gulf War Veterans is a cluster of medically unexplained chronic symptoms that can include fatigue, headaches, joint pain, indigestion, insomnia, dizziness, respiratory disorders, and memory problems</a:t>
            </a:r>
            <a:r>
              <a:rPr lang="en-US" sz="2400" dirty="0" smtClean="0"/>
              <a:t>.  Symptoms vary widely!</a:t>
            </a:r>
          </a:p>
          <a:p>
            <a:pPr marL="0" indent="0">
              <a:buNone/>
            </a:pPr>
            <a:r>
              <a:rPr lang="en-US" sz="2400" dirty="0" smtClean="0"/>
              <a:t>Certain </a:t>
            </a:r>
            <a:r>
              <a:rPr lang="en-US" sz="2400" dirty="0"/>
              <a:t>chronic, unexplained </a:t>
            </a:r>
            <a:r>
              <a:rPr lang="en-US" sz="2400" dirty="0" smtClean="0"/>
              <a:t>symptoms</a:t>
            </a:r>
            <a:r>
              <a:rPr lang="en-US" sz="2400" dirty="0"/>
              <a:t> are related to Gulf War service without regard to cause. </a:t>
            </a:r>
            <a:r>
              <a:rPr lang="en-US" sz="2400" dirty="0" smtClean="0"/>
              <a:t>:</a:t>
            </a:r>
          </a:p>
          <a:p>
            <a:pPr>
              <a:buFont typeface="Arial" panose="020B0604020202020204" pitchFamily="34" charset="0"/>
              <a:buChar char="•"/>
            </a:pPr>
            <a:r>
              <a:rPr lang="en-US" sz="2400" dirty="0" smtClean="0"/>
              <a:t>Existing </a:t>
            </a:r>
            <a:r>
              <a:rPr lang="en-US" sz="2400" dirty="0"/>
              <a:t>for 6 months or more </a:t>
            </a:r>
            <a:endParaRPr lang="en-US" sz="2400" dirty="0" smtClean="0"/>
          </a:p>
          <a:p>
            <a:pPr>
              <a:buFont typeface="Arial" panose="020B0604020202020204" pitchFamily="34" charset="0"/>
              <a:buChar char="•"/>
            </a:pPr>
            <a:r>
              <a:rPr lang="en-US" sz="2400" dirty="0" smtClean="0"/>
              <a:t>Must </a:t>
            </a:r>
            <a:r>
              <a:rPr lang="en-US" sz="2400" dirty="0"/>
              <a:t>have appeared during active duty </a:t>
            </a:r>
            <a:endParaRPr lang="en-US" sz="2400" dirty="0" smtClean="0"/>
          </a:p>
          <a:p>
            <a:pPr>
              <a:buFont typeface="Arial" panose="020B0604020202020204" pitchFamily="34" charset="0"/>
              <a:buChar char="•"/>
            </a:pPr>
            <a:r>
              <a:rPr lang="en-US" sz="2400" b="1" dirty="0" smtClean="0"/>
              <a:t>Before</a:t>
            </a:r>
            <a:r>
              <a:rPr lang="en-US" sz="2400" dirty="0" smtClean="0"/>
              <a:t> December </a:t>
            </a:r>
            <a:r>
              <a:rPr lang="en-US" sz="2400" dirty="0"/>
              <a:t>31, </a:t>
            </a:r>
            <a:r>
              <a:rPr lang="en-US" sz="2400" dirty="0" smtClean="0"/>
              <a:t>2021</a:t>
            </a:r>
          </a:p>
          <a:p>
            <a:pPr>
              <a:buFont typeface="Arial" panose="020B0604020202020204" pitchFamily="34" charset="0"/>
              <a:buChar char="•"/>
            </a:pPr>
            <a:r>
              <a:rPr lang="en-US" sz="2400" dirty="0" smtClean="0"/>
              <a:t>At least </a:t>
            </a:r>
            <a:r>
              <a:rPr lang="en-US" sz="2400" dirty="0"/>
              <a:t>10 percent disabling. </a:t>
            </a:r>
            <a:endParaRPr lang="en-US" dirty="0"/>
          </a:p>
        </p:txBody>
      </p:sp>
    </p:spTree>
    <p:extLst>
      <p:ext uri="{BB962C8B-B14F-4D97-AF65-F5344CB8AC3E}">
        <p14:creationId xmlns:p14="http://schemas.microsoft.com/office/powerpoint/2010/main" val="4239664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 ILLNESS’S </a:t>
            </a:r>
            <a:endParaRPr lang="en-US" dirty="0"/>
          </a:p>
        </p:txBody>
      </p:sp>
      <p:sp>
        <p:nvSpPr>
          <p:cNvPr id="4" name="Content Placeholder 3"/>
          <p:cNvSpPr>
            <a:spLocks noGrp="1"/>
          </p:cNvSpPr>
          <p:nvPr>
            <p:ph sz="half" idx="1"/>
          </p:nvPr>
        </p:nvSpPr>
        <p:spPr>
          <a:xfrm>
            <a:off x="609600" y="1627496"/>
            <a:ext cx="5384800" cy="4525963"/>
          </a:xfrm>
        </p:spPr>
        <p:txBody>
          <a:bodyPr/>
          <a:lstStyle/>
          <a:p>
            <a:r>
              <a:rPr lang="en-US" sz="2400" b="1" dirty="0" err="1">
                <a:hlinkClick r:id="rId2" tooltip="Learn more about chronic fatigue system as it relates to Gulf War military service."/>
              </a:rPr>
              <a:t>Myalgic</a:t>
            </a:r>
            <a:r>
              <a:rPr lang="en-US" sz="2400" b="1" dirty="0">
                <a:hlinkClick r:id="rId2" tooltip="Learn more about chronic fatigue system as it relates to Gulf War military service."/>
              </a:rPr>
              <a:t> Encephalomyelitis/Chronic Fatigue Syndrome (ME/CFS)</a:t>
            </a:r>
            <a:r>
              <a:rPr lang="en-US" sz="2400" b="1" dirty="0"/>
              <a:t>,</a:t>
            </a:r>
            <a:r>
              <a:rPr lang="en-US" sz="2400" dirty="0"/>
              <a:t> a condition of long-term and severe fatigue that is not relieved by rest and is not directly caused by other conditions.</a:t>
            </a:r>
          </a:p>
          <a:p>
            <a:r>
              <a:rPr lang="en-US" sz="2400" b="1" dirty="0">
                <a:hlinkClick r:id="rId3" tooltip="Learn more about fibromyalgia as it relates to Gulf War military service."/>
              </a:rPr>
              <a:t>Fibromyalgia</a:t>
            </a:r>
            <a:r>
              <a:rPr lang="en-US" sz="2400" dirty="0"/>
              <a:t>, a condition characterized by widespread muscle pain. Other symptoms may include insomnia, morning stiffness, headache, and memory problems</a:t>
            </a:r>
          </a:p>
        </p:txBody>
      </p:sp>
      <p:sp>
        <p:nvSpPr>
          <p:cNvPr id="5" name="Content Placeholder 4"/>
          <p:cNvSpPr>
            <a:spLocks noGrp="1"/>
          </p:cNvSpPr>
          <p:nvPr>
            <p:ph sz="half" idx="2"/>
          </p:nvPr>
        </p:nvSpPr>
        <p:spPr/>
        <p:txBody>
          <a:bodyPr/>
          <a:lstStyle/>
          <a:p>
            <a:r>
              <a:rPr lang="en-US" sz="2400" b="1" dirty="0"/>
              <a:t>Functional gastrointestinal disorders</a:t>
            </a:r>
            <a:r>
              <a:rPr lang="en-US" sz="2400" dirty="0"/>
              <a:t>, a group of conditions marked by chronic or recurrent symptoms related to any part of the gastrointestinal tract. Functional condition refers to an abnormal function of an organ, without a structural alteration in the tissues. Examples include irritable bowel syndrome (IBS), functional dyspepsia, and functional abdominal pain syndrome.</a:t>
            </a:r>
          </a:p>
          <a:p>
            <a:pPr marL="0" indent="0">
              <a:buNone/>
            </a:pPr>
            <a:endParaRPr lang="en-US" dirty="0"/>
          </a:p>
        </p:txBody>
      </p:sp>
    </p:spTree>
    <p:extLst>
      <p:ext uri="{BB962C8B-B14F-4D97-AF65-F5344CB8AC3E}">
        <p14:creationId xmlns:p14="http://schemas.microsoft.com/office/powerpoint/2010/main" val="368865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GULF WAR ILLNESS’S </a:t>
            </a:r>
          </a:p>
        </p:txBody>
      </p:sp>
      <p:sp>
        <p:nvSpPr>
          <p:cNvPr id="3" name="Content Placeholder 2"/>
          <p:cNvSpPr>
            <a:spLocks noGrp="1"/>
          </p:cNvSpPr>
          <p:nvPr>
            <p:ph sz="half" idx="1"/>
          </p:nvPr>
        </p:nvSpPr>
        <p:spPr>
          <a:xfrm>
            <a:off x="609600" y="2279176"/>
            <a:ext cx="5384800" cy="3846988"/>
          </a:xfrm>
        </p:spPr>
        <p:txBody>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Abnormal </a:t>
            </a:r>
            <a:r>
              <a:rPr lang="en-US" dirty="0"/>
              <a:t>weight </a:t>
            </a:r>
            <a:r>
              <a:rPr lang="en-US" dirty="0" smtClean="0"/>
              <a:t>loss</a:t>
            </a:r>
          </a:p>
          <a:p>
            <a:pPr>
              <a:buFont typeface="Arial" panose="020B0604020202020204" pitchFamily="34" charset="0"/>
              <a:buChar char="•"/>
            </a:pPr>
            <a:r>
              <a:rPr lang="en-US" dirty="0" smtClean="0"/>
              <a:t>Fatigue</a:t>
            </a:r>
          </a:p>
          <a:p>
            <a:pPr>
              <a:buFont typeface="Arial" panose="020B0604020202020204" pitchFamily="34" charset="0"/>
              <a:buChar char="•"/>
            </a:pPr>
            <a:r>
              <a:rPr lang="en-US" dirty="0"/>
              <a:t>C</a:t>
            </a:r>
            <a:r>
              <a:rPr lang="en-US" dirty="0" smtClean="0"/>
              <a:t>ardiovascular disease</a:t>
            </a:r>
          </a:p>
          <a:p>
            <a:pPr>
              <a:buFont typeface="Arial" panose="020B0604020202020204" pitchFamily="34" charset="0"/>
              <a:buChar char="•"/>
            </a:pPr>
            <a:r>
              <a:rPr lang="en-US" dirty="0"/>
              <a:t>M</a:t>
            </a:r>
            <a:r>
              <a:rPr lang="en-US" dirty="0" smtClean="0"/>
              <a:t>uscle </a:t>
            </a:r>
            <a:r>
              <a:rPr lang="en-US" dirty="0"/>
              <a:t>and joint </a:t>
            </a:r>
            <a:r>
              <a:rPr lang="en-US" dirty="0" smtClean="0"/>
              <a:t>pain</a:t>
            </a:r>
          </a:p>
          <a:p>
            <a:pPr>
              <a:buFont typeface="Arial" panose="020B0604020202020204" pitchFamily="34" charset="0"/>
              <a:buChar char="•"/>
            </a:pPr>
            <a:r>
              <a:rPr lang="en-US" dirty="0" smtClean="0"/>
              <a:t>Headache</a:t>
            </a:r>
          </a:p>
          <a:p>
            <a:pPr>
              <a:buFont typeface="Arial" panose="020B0604020202020204" pitchFamily="34" charset="0"/>
              <a:buChar char="•"/>
            </a:pPr>
            <a:r>
              <a:rPr lang="en-US" dirty="0"/>
              <a:t>M</a:t>
            </a:r>
            <a:r>
              <a:rPr lang="en-US" dirty="0" smtClean="0"/>
              <a:t>enstrual disorders</a:t>
            </a:r>
          </a:p>
          <a:p>
            <a:pPr>
              <a:buFont typeface="Arial" panose="020B0604020202020204" pitchFamily="34" charset="0"/>
              <a:buChar char="•"/>
            </a:pPr>
            <a:endParaRPr lang="en-US" dirty="0"/>
          </a:p>
        </p:txBody>
      </p:sp>
      <p:sp>
        <p:nvSpPr>
          <p:cNvPr id="4" name="Content Placeholder 3"/>
          <p:cNvSpPr>
            <a:spLocks noGrp="1"/>
          </p:cNvSpPr>
          <p:nvPr>
            <p:ph sz="half" idx="2"/>
          </p:nvPr>
        </p:nvSpPr>
        <p:spPr>
          <a:xfrm>
            <a:off x="6197600" y="2743200"/>
            <a:ext cx="5384800" cy="3382964"/>
          </a:xfrm>
        </p:spPr>
        <p:txBody>
          <a:bodyPr/>
          <a:lstStyle/>
          <a:p>
            <a:r>
              <a:rPr lang="en-US" dirty="0" smtClean="0"/>
              <a:t>Neurological </a:t>
            </a:r>
            <a:r>
              <a:rPr lang="en-US" dirty="0"/>
              <a:t>and psychological </a:t>
            </a:r>
            <a:r>
              <a:rPr lang="en-US" dirty="0" smtClean="0"/>
              <a:t>problems</a:t>
            </a:r>
          </a:p>
          <a:p>
            <a:r>
              <a:rPr lang="en-US" dirty="0" smtClean="0"/>
              <a:t>Skin conditions</a:t>
            </a:r>
          </a:p>
          <a:p>
            <a:r>
              <a:rPr lang="en-US" dirty="0" smtClean="0"/>
              <a:t>Respiratory disorders</a:t>
            </a:r>
          </a:p>
          <a:p>
            <a:r>
              <a:rPr lang="en-US" dirty="0" smtClean="0"/>
              <a:t>Sleep </a:t>
            </a:r>
            <a:r>
              <a:rPr lang="en-US" dirty="0"/>
              <a:t>disturbances.</a:t>
            </a:r>
          </a:p>
        </p:txBody>
      </p:sp>
      <p:sp>
        <p:nvSpPr>
          <p:cNvPr id="5" name="Rectangle 4"/>
          <p:cNvSpPr/>
          <p:nvPr/>
        </p:nvSpPr>
        <p:spPr>
          <a:xfrm>
            <a:off x="746836" y="1479554"/>
            <a:ext cx="10495127" cy="1077218"/>
          </a:xfrm>
          <a:prstGeom prst="rect">
            <a:avLst/>
          </a:prstGeom>
        </p:spPr>
        <p:txBody>
          <a:bodyPr wrap="square">
            <a:spAutoFit/>
          </a:bodyPr>
          <a:lstStyle/>
          <a:p>
            <a:r>
              <a:rPr lang="en-US" sz="3200" b="1" dirty="0"/>
              <a:t>Undiagnosed illnesses</a:t>
            </a:r>
            <a:r>
              <a:rPr lang="en-US" sz="3200" dirty="0"/>
              <a:t> with symptoms that may include but are not limited to: </a:t>
            </a:r>
          </a:p>
        </p:txBody>
      </p:sp>
    </p:spTree>
    <p:extLst>
      <p:ext uri="{BB962C8B-B14F-4D97-AF65-F5344CB8AC3E}">
        <p14:creationId xmlns:p14="http://schemas.microsoft.com/office/powerpoint/2010/main" val="10869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6538"/>
            <a:ext cx="10363200" cy="1295400"/>
          </a:xfrm>
        </p:spPr>
        <p:txBody>
          <a:bodyPr/>
          <a:lstStyle/>
          <a:p>
            <a:pPr marL="0" indent="0">
              <a:buNone/>
            </a:pPr>
            <a:r>
              <a:rPr lang="en-US" sz="2400" dirty="0">
                <a:solidFill>
                  <a:schemeClr val="tx1"/>
                </a:solidFill>
              </a:rPr>
              <a:t>Veterans must have the diseases within the time frames shown below </a:t>
            </a:r>
            <a:r>
              <a:rPr lang="en-US" sz="2400" b="1" dirty="0">
                <a:solidFill>
                  <a:schemeClr val="tx1"/>
                </a:solidFill>
              </a:rPr>
              <a:t>and</a:t>
            </a:r>
            <a:r>
              <a:rPr lang="en-US" sz="2400" dirty="0">
                <a:solidFill>
                  <a:schemeClr val="tx1"/>
                </a:solidFill>
              </a:rPr>
              <a:t> have a current disability as a result of that disease in order to receive </a:t>
            </a:r>
            <a:r>
              <a:rPr lang="en-US" sz="2400" dirty="0">
                <a:solidFill>
                  <a:schemeClr val="tx1"/>
                </a:solidFill>
                <a:hlinkClick r:id="rId2" tooltip="Learn more about disability compensation, benefits, and eligibility."/>
              </a:rPr>
              <a:t>disability compensation</a:t>
            </a:r>
            <a:r>
              <a:rPr lang="en-US" sz="2400" dirty="0">
                <a:solidFill>
                  <a:schemeClr val="tx1"/>
                </a:solidFill>
              </a:rPr>
              <a:t>.</a:t>
            </a:r>
          </a:p>
        </p:txBody>
      </p:sp>
      <p:sp>
        <p:nvSpPr>
          <p:cNvPr id="3" name="Content Placeholder 2"/>
          <p:cNvSpPr>
            <a:spLocks noGrp="1"/>
          </p:cNvSpPr>
          <p:nvPr>
            <p:ph sz="half" idx="1"/>
          </p:nvPr>
        </p:nvSpPr>
        <p:spPr>
          <a:xfrm>
            <a:off x="609600" y="2591938"/>
            <a:ext cx="5384800" cy="3899847"/>
          </a:xfrm>
        </p:spPr>
        <p:txBody>
          <a:bodyPr/>
          <a:lstStyle/>
          <a:p>
            <a:r>
              <a:rPr lang="en-US" sz="1800" b="1" dirty="0">
                <a:hlinkClick r:id="rId3" tooltip="Learn more about military exposure to Malaria."/>
              </a:rPr>
              <a:t>Malaria</a:t>
            </a:r>
            <a:r>
              <a:rPr lang="en-US" sz="1800" dirty="0"/>
              <a:t/>
            </a:r>
            <a:br>
              <a:rPr lang="en-US" sz="1800" dirty="0"/>
            </a:br>
            <a:r>
              <a:rPr lang="en-US" sz="1800" dirty="0"/>
              <a:t>An infectious disease caused by a parasite transmitted by mosquitoes. Symptoms include chills, fever, and sweats. It must be at least 10 percent disabling within </a:t>
            </a:r>
            <a:r>
              <a:rPr lang="en-US" sz="1800" b="1" dirty="0"/>
              <a:t>one year</a:t>
            </a:r>
            <a:r>
              <a:rPr lang="en-US" sz="1800" dirty="0"/>
              <a:t> from the date of military separation or at a time when standard or accepted treatises indicate that the incubation period began during a qualifying period of military service.</a:t>
            </a:r>
          </a:p>
          <a:p>
            <a:r>
              <a:rPr lang="en-US" sz="1800" b="1" dirty="0"/>
              <a:t>Brucellosis</a:t>
            </a:r>
            <a:r>
              <a:rPr lang="en-US" sz="1800" dirty="0"/>
              <a:t/>
            </a:r>
            <a:br>
              <a:rPr lang="en-US" sz="1800" dirty="0"/>
            </a:br>
            <a:r>
              <a:rPr lang="en-US" sz="1800" dirty="0"/>
              <a:t>A bacterial disease with symptoms such as profuse sweating and joint and muscle pain. The illness may be chronic and persist for years. It must be at least 10 percent disabling within </a:t>
            </a:r>
            <a:r>
              <a:rPr lang="en-US" sz="1800" b="1" dirty="0"/>
              <a:t>one year</a:t>
            </a:r>
            <a:r>
              <a:rPr lang="en-US" sz="1800" dirty="0"/>
              <a:t> from the date of military separation.</a:t>
            </a:r>
          </a:p>
          <a:p>
            <a:pPr marL="0" indent="0">
              <a:buNone/>
            </a:pPr>
            <a:endParaRPr lang="en-US" dirty="0"/>
          </a:p>
        </p:txBody>
      </p:sp>
      <p:sp>
        <p:nvSpPr>
          <p:cNvPr id="4" name="Content Placeholder 3"/>
          <p:cNvSpPr>
            <a:spLocks noGrp="1"/>
          </p:cNvSpPr>
          <p:nvPr>
            <p:ph sz="half" idx="2"/>
          </p:nvPr>
        </p:nvSpPr>
        <p:spPr>
          <a:xfrm>
            <a:off x="6252191" y="2591938"/>
            <a:ext cx="5384800" cy="4136407"/>
          </a:xfrm>
        </p:spPr>
        <p:txBody>
          <a:bodyPr/>
          <a:lstStyle/>
          <a:p>
            <a:r>
              <a:rPr lang="en-US" sz="1800" b="1" dirty="0"/>
              <a:t>Campylobacter </a:t>
            </a:r>
            <a:r>
              <a:rPr lang="en-US" sz="1800" b="1" dirty="0" err="1"/>
              <a:t>Jejuni</a:t>
            </a:r>
            <a:r>
              <a:rPr lang="en-US" sz="1800" dirty="0"/>
              <a:t/>
            </a:r>
            <a:br>
              <a:rPr lang="en-US" sz="1800" dirty="0"/>
            </a:br>
            <a:r>
              <a:rPr lang="en-US" sz="1800" dirty="0"/>
              <a:t>A disease with symptoms such as abdominal pain, diarrhea, and fever. It must be at least 10 percent disabling within </a:t>
            </a:r>
            <a:r>
              <a:rPr lang="en-US" sz="1800" b="1" dirty="0"/>
              <a:t>one year</a:t>
            </a:r>
            <a:r>
              <a:rPr lang="en-US" sz="1800" dirty="0"/>
              <a:t> from the date of military separation.</a:t>
            </a:r>
          </a:p>
          <a:p>
            <a:r>
              <a:rPr lang="en-US" sz="1800" b="1" dirty="0" err="1"/>
              <a:t>Coxiella</a:t>
            </a:r>
            <a:r>
              <a:rPr lang="en-US" sz="1800" b="1" dirty="0"/>
              <a:t> </a:t>
            </a:r>
            <a:r>
              <a:rPr lang="en-US" sz="1800" b="1" dirty="0" err="1"/>
              <a:t>Burnetii</a:t>
            </a:r>
            <a:r>
              <a:rPr lang="en-US" sz="1800" b="1" dirty="0"/>
              <a:t> (Q Fever)</a:t>
            </a:r>
            <a:r>
              <a:rPr lang="en-US" sz="1800" dirty="0"/>
              <a:t/>
            </a:r>
            <a:br>
              <a:rPr lang="en-US" sz="1800" dirty="0"/>
            </a:br>
            <a:r>
              <a:rPr lang="en-US" sz="1800" dirty="0"/>
              <a:t>A bacterial disease with symptoms such as fever, severe headache, and gastrointestinal problems such as nausea and diarrhea. In chronic cases, the illness may cause inflammation of the heart. It must be at least 10 percent disabling within </a:t>
            </a:r>
            <a:r>
              <a:rPr lang="en-US" sz="1800" b="1" dirty="0"/>
              <a:t>one year</a:t>
            </a:r>
            <a:r>
              <a:rPr lang="en-US" sz="1800" dirty="0"/>
              <a:t> of the date of military separation.</a:t>
            </a:r>
          </a:p>
          <a:p>
            <a:endParaRPr lang="en-US" sz="1800" dirty="0"/>
          </a:p>
        </p:txBody>
      </p:sp>
      <p:sp>
        <p:nvSpPr>
          <p:cNvPr id="5" name="Rectangle 4"/>
          <p:cNvSpPr/>
          <p:nvPr/>
        </p:nvSpPr>
        <p:spPr>
          <a:xfrm>
            <a:off x="914400" y="294895"/>
            <a:ext cx="8898340" cy="707886"/>
          </a:xfrm>
          <a:prstGeom prst="rect">
            <a:avLst/>
          </a:prstGeom>
        </p:spPr>
        <p:txBody>
          <a:bodyPr wrap="square">
            <a:spAutoFit/>
          </a:bodyPr>
          <a:lstStyle/>
          <a:p>
            <a:pPr algn="ctr"/>
            <a:r>
              <a:rPr lang="en-US" sz="4000" dirty="0">
                <a:solidFill>
                  <a:schemeClr val="bg1"/>
                </a:solidFill>
              </a:rPr>
              <a:t>GULF WAR </a:t>
            </a:r>
            <a:r>
              <a:rPr lang="en-US" sz="4000" dirty="0" smtClean="0">
                <a:solidFill>
                  <a:schemeClr val="bg1"/>
                </a:solidFill>
              </a:rPr>
              <a:t>ILLNESS’S (</a:t>
            </a:r>
            <a:r>
              <a:rPr lang="en-US" sz="3200" dirty="0" smtClean="0">
                <a:solidFill>
                  <a:schemeClr val="bg1"/>
                </a:solidFill>
              </a:rPr>
              <a:t>INFECTIOUS DISEASES</a:t>
            </a:r>
            <a:r>
              <a:rPr lang="en-US" sz="4000" dirty="0" smtClean="0">
                <a:solidFill>
                  <a:schemeClr val="bg1"/>
                </a:solidFill>
              </a:rPr>
              <a:t>) </a:t>
            </a:r>
            <a:endParaRPr lang="en-US" sz="4000" dirty="0">
              <a:solidFill>
                <a:schemeClr val="bg1"/>
              </a:solidFill>
            </a:endParaRPr>
          </a:p>
        </p:txBody>
      </p:sp>
    </p:spTree>
    <p:extLst>
      <p:ext uri="{BB962C8B-B14F-4D97-AF65-F5344CB8AC3E}">
        <p14:creationId xmlns:p14="http://schemas.microsoft.com/office/powerpoint/2010/main" val="2137489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10972800" cy="5392003"/>
          </a:xfrm>
        </p:spPr>
        <p:txBody>
          <a:bodyPr/>
          <a:lstStyle/>
          <a:p>
            <a:r>
              <a:rPr lang="en-US" sz="2000" b="1" dirty="0"/>
              <a:t>Mycobacterium Tuberculosis</a:t>
            </a:r>
            <a:r>
              <a:rPr lang="en-US" sz="2000" dirty="0"/>
              <a:t/>
            </a:r>
            <a:br>
              <a:rPr lang="en-US" sz="2000" dirty="0"/>
            </a:br>
            <a:r>
              <a:rPr lang="en-US" sz="2000" dirty="0"/>
              <a:t>An illness that primarily affects the lungs and causes symptoms such as chest pain, persistent cough (sometimes bloody), weight loss and fever.</a:t>
            </a:r>
          </a:p>
          <a:p>
            <a:r>
              <a:rPr lang="en-US" sz="2000" b="1" dirty="0" err="1"/>
              <a:t>Nontyphoid</a:t>
            </a:r>
            <a:r>
              <a:rPr lang="en-US" sz="2000" b="1" dirty="0"/>
              <a:t> Salmonella</a:t>
            </a:r>
            <a:r>
              <a:rPr lang="en-US" sz="2000" dirty="0"/>
              <a:t/>
            </a:r>
            <a:br>
              <a:rPr lang="en-US" sz="2000" dirty="0"/>
            </a:br>
            <a:r>
              <a:rPr lang="en-US" sz="2000" dirty="0"/>
              <a:t>A condition characterized by symptoms such as nausea, vomiting, and diarrhea. It must be at least 10 percent disabling within </a:t>
            </a:r>
            <a:r>
              <a:rPr lang="en-US" sz="2000" b="1" dirty="0"/>
              <a:t>one year</a:t>
            </a:r>
            <a:r>
              <a:rPr lang="en-US" sz="2000" dirty="0"/>
              <a:t> of the date of military separation.</a:t>
            </a:r>
          </a:p>
          <a:p>
            <a:r>
              <a:rPr lang="en-US" sz="2000" b="1" dirty="0" err="1"/>
              <a:t>Shigella</a:t>
            </a:r>
            <a:r>
              <a:rPr lang="en-US" sz="2000" dirty="0"/>
              <a:t/>
            </a:r>
            <a:br>
              <a:rPr lang="en-US" sz="2000" dirty="0"/>
            </a:br>
            <a:r>
              <a:rPr lang="en-US" sz="2000" dirty="0"/>
              <a:t>A condition characterized by symptoms such as fever, nausea, vomiting, and diarrhea. It must be at least 10 percent disabling within </a:t>
            </a:r>
            <a:r>
              <a:rPr lang="en-US" sz="2000" b="1" dirty="0"/>
              <a:t>one year</a:t>
            </a:r>
            <a:r>
              <a:rPr lang="en-US" sz="2000" dirty="0"/>
              <a:t> of the date of military separation.</a:t>
            </a:r>
          </a:p>
          <a:p>
            <a:r>
              <a:rPr lang="en-US" sz="2000" b="1" dirty="0"/>
              <a:t>Visceral </a:t>
            </a:r>
            <a:r>
              <a:rPr lang="en-US" sz="2000" b="1" dirty="0" err="1"/>
              <a:t>Leishmaniasis</a:t>
            </a:r>
            <a:r>
              <a:rPr lang="en-US" sz="2000" dirty="0"/>
              <a:t/>
            </a:r>
            <a:br>
              <a:rPr lang="en-US" sz="2000" dirty="0"/>
            </a:br>
            <a:r>
              <a:rPr lang="en-US" sz="2000" dirty="0"/>
              <a:t>A parasitic disease characterized by symptoms such as fever, weight loss, enlargement of the spleen and liver, and anemia. The condition may be fatal if left untreated.</a:t>
            </a:r>
          </a:p>
          <a:p>
            <a:r>
              <a:rPr lang="en-US" sz="2000" b="1" dirty="0"/>
              <a:t>West Nile Virus</a:t>
            </a:r>
            <a:r>
              <a:rPr lang="en-US" sz="2000" dirty="0"/>
              <a:t/>
            </a:r>
            <a:br>
              <a:rPr lang="en-US" sz="2000" dirty="0"/>
            </a:br>
            <a:r>
              <a:rPr lang="en-US" sz="2000" dirty="0"/>
              <a:t>A disease spread by mosquitoes characterized by symptoms such as fever, headache, muscle pain or weakness, nausea, and vomiting. Symptoms may range from mild to severe. It must be at least 10 percent disabling within </a:t>
            </a:r>
            <a:r>
              <a:rPr lang="en-US" sz="2000" b="1" dirty="0"/>
              <a:t>one year</a:t>
            </a:r>
            <a:r>
              <a:rPr lang="en-US" sz="2000" dirty="0"/>
              <a:t> from the date of military separation.</a:t>
            </a:r>
          </a:p>
        </p:txBody>
      </p:sp>
      <p:sp>
        <p:nvSpPr>
          <p:cNvPr id="4" name="Title 3"/>
          <p:cNvSpPr>
            <a:spLocks noGrp="1"/>
          </p:cNvSpPr>
          <p:nvPr>
            <p:ph type="title"/>
          </p:nvPr>
        </p:nvSpPr>
        <p:spPr/>
        <p:txBody>
          <a:bodyPr/>
          <a:lstStyle/>
          <a:p>
            <a:r>
              <a:rPr lang="en-US" dirty="0"/>
              <a:t>GULF WAR ILLNESS’S </a:t>
            </a:r>
            <a:r>
              <a:rPr lang="en-US" dirty="0" smtClean="0"/>
              <a:t>(</a:t>
            </a:r>
            <a:r>
              <a:rPr lang="en-US" sz="2800" dirty="0" smtClean="0"/>
              <a:t>INFECTIOUS DISEASES</a:t>
            </a:r>
            <a:r>
              <a:rPr lang="en-US" dirty="0" smtClean="0"/>
              <a:t>)</a:t>
            </a:r>
            <a:endParaRPr lang="en-US" dirty="0"/>
          </a:p>
        </p:txBody>
      </p:sp>
    </p:spTree>
    <p:extLst>
      <p:ext uri="{BB962C8B-B14F-4D97-AF65-F5344CB8AC3E}">
        <p14:creationId xmlns:p14="http://schemas.microsoft.com/office/powerpoint/2010/main" val="1441632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Vaccinations and Gulf War Veterans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Health and Medicine Division (formally known as the Institute of Medicine) of the National Academy of Sciences, Engineering, and Medicine concluded in its report </a:t>
            </a:r>
            <a:r>
              <a:rPr lang="en-US" dirty="0">
                <a:hlinkClick r:id="rId2" tooltip="Read the HMD report on military exposure to depleted uranium, sarin, pyridostigmine bromide, and vaccines during Gulf War service."/>
              </a:rPr>
              <a:t>Gulf War and Health: Depleted Uranium, Sarin, </a:t>
            </a:r>
            <a:r>
              <a:rPr lang="en-US" dirty="0" err="1">
                <a:hlinkClick r:id="rId2" tooltip="Read the HMD report on military exposure to depleted uranium, sarin, pyridostigmine bromide, and vaccines during Gulf War service."/>
              </a:rPr>
              <a:t>Pyridostigmine</a:t>
            </a:r>
            <a:r>
              <a:rPr lang="en-US" dirty="0">
                <a:hlinkClick r:id="rId2" tooltip="Read the HMD report on military exposure to depleted uranium, sarin, pyridostigmine bromide, and vaccines during Gulf War service."/>
              </a:rPr>
              <a:t> Bromide, and Vaccines</a:t>
            </a:r>
            <a:r>
              <a:rPr lang="en-US" dirty="0"/>
              <a:t> (2000) that there is inadequate or insufficient evidence to determine whether an association does or does not exist between multiple vaccinations and long-term adverse health problems.</a:t>
            </a:r>
          </a:p>
        </p:txBody>
      </p:sp>
    </p:spTree>
    <p:extLst>
      <p:ext uri="{BB962C8B-B14F-4D97-AF65-F5344CB8AC3E}">
        <p14:creationId xmlns:p14="http://schemas.microsoft.com/office/powerpoint/2010/main" val="315235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Environmental Hazards</a:t>
            </a:r>
            <a:endParaRPr lang="en-US" sz="4000" b="1" dirty="0"/>
          </a:p>
        </p:txBody>
      </p:sp>
      <p:sp>
        <p:nvSpPr>
          <p:cNvPr id="3" name="Content Placeholder 2"/>
          <p:cNvSpPr>
            <a:spLocks noGrp="1"/>
          </p:cNvSpPr>
          <p:nvPr>
            <p:ph idx="1"/>
          </p:nvPr>
        </p:nvSpPr>
        <p:spPr/>
        <p:txBody>
          <a:bodyPr/>
          <a:lstStyle/>
          <a:p>
            <a:endParaRPr lang="en-US" sz="3600" dirty="0"/>
          </a:p>
          <a:p>
            <a:pPr marL="0" indent="0" algn="ctr">
              <a:buNone/>
            </a:pPr>
            <a:r>
              <a:rPr lang="en-US" sz="4800" b="1" dirty="0">
                <a:solidFill>
                  <a:srgbClr val="002060"/>
                </a:solidFill>
              </a:rPr>
              <a:t>Veterans may have been exposed to a range of chemical, physical, and environmental hazards during military service.</a:t>
            </a:r>
          </a:p>
          <a:p>
            <a:pPr marL="0" indent="0">
              <a:buNone/>
            </a:pPr>
            <a:endParaRPr lang="en-US" sz="3600" b="1" dirty="0">
              <a:solidFill>
                <a:srgbClr val="C00000"/>
              </a:solidFill>
            </a:endParaRPr>
          </a:p>
        </p:txBody>
      </p:sp>
    </p:spTree>
    <p:extLst>
      <p:ext uri="{BB962C8B-B14F-4D97-AF65-F5344CB8AC3E}">
        <p14:creationId xmlns:p14="http://schemas.microsoft.com/office/powerpoint/2010/main" val="33302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plus(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Vaccinations </a:t>
            </a:r>
            <a:r>
              <a:rPr lang="en-US" b="1" dirty="0"/>
              <a:t>and Gulf War Veterans</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VA and research organizations continue to evaluate possible causes of Gulf War Veterans' chronic </a:t>
            </a:r>
            <a:r>
              <a:rPr lang="en-US" dirty="0" err="1" smtClean="0"/>
              <a:t>multisymptom</a:t>
            </a:r>
            <a:r>
              <a:rPr lang="en-US" dirty="0" smtClean="0"/>
              <a:t> illnesses, including vaccinations.</a:t>
            </a:r>
          </a:p>
          <a:p>
            <a:pPr marL="0" indent="0">
              <a:buNone/>
            </a:pPr>
            <a:endParaRPr lang="en-US" dirty="0"/>
          </a:p>
          <a:p>
            <a:r>
              <a:rPr lang="en-US" dirty="0"/>
              <a:t>Standard series of inoculations against infectious diseases provided to any U.S. citizen traveling to the Gulf (including yellow fever, typhoid, cholera, hepatitis B, meningitis, whooping cough, polio, tetanus)</a:t>
            </a:r>
          </a:p>
          <a:p>
            <a:r>
              <a:rPr lang="en-US" dirty="0"/>
              <a:t>Anthrax - about 150,000 troops</a:t>
            </a:r>
          </a:p>
          <a:p>
            <a:r>
              <a:rPr lang="en-US" dirty="0"/>
              <a:t>Botulinum toxoid - about 8,000 troops</a:t>
            </a:r>
          </a:p>
          <a:p>
            <a:pPr marL="0" indent="0">
              <a:buNone/>
            </a:pPr>
            <a:endParaRPr lang="en-US" dirty="0"/>
          </a:p>
        </p:txBody>
      </p:sp>
    </p:spTree>
    <p:extLst>
      <p:ext uri="{BB962C8B-B14F-4D97-AF65-F5344CB8AC3E}">
        <p14:creationId xmlns:p14="http://schemas.microsoft.com/office/powerpoint/2010/main" val="1325654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830"/>
            <a:ext cx="10363200" cy="735842"/>
          </a:xfrm>
        </p:spPr>
        <p:txBody>
          <a:bodyPr/>
          <a:lstStyle/>
          <a:p>
            <a:r>
              <a:rPr lang="en-US" b="1" dirty="0" smtClean="0"/>
              <a:t/>
            </a:r>
            <a:br>
              <a:rPr lang="en-US" b="1" dirty="0" smtClean="0"/>
            </a:br>
            <a:r>
              <a:rPr lang="en-US" b="1" dirty="0" err="1" smtClean="0"/>
              <a:t>Pyridostigmine</a:t>
            </a:r>
            <a:r>
              <a:rPr lang="en-US" b="1" dirty="0" smtClean="0"/>
              <a:t> </a:t>
            </a:r>
            <a:r>
              <a:rPr lang="en-US" b="1" dirty="0"/>
              <a:t>Bromide </a:t>
            </a:r>
            <a:r>
              <a:rPr lang="en-US" b="1" dirty="0" smtClean="0"/>
              <a:t>(Nerve Agent)</a:t>
            </a:r>
            <a:endParaRPr lang="en-US" dirty="0"/>
          </a:p>
        </p:txBody>
      </p:sp>
      <p:sp>
        <p:nvSpPr>
          <p:cNvPr id="3" name="Content Placeholder 2"/>
          <p:cNvSpPr>
            <a:spLocks noGrp="1"/>
          </p:cNvSpPr>
          <p:nvPr>
            <p:ph idx="1"/>
          </p:nvPr>
        </p:nvSpPr>
        <p:spPr/>
        <p:txBody>
          <a:bodyPr/>
          <a:lstStyle/>
          <a:p>
            <a:pPr marL="0" indent="0">
              <a:buNone/>
            </a:pPr>
            <a:r>
              <a:rPr lang="en-US" dirty="0" smtClean="0"/>
              <a:t>VA </a:t>
            </a:r>
            <a:r>
              <a:rPr lang="en-US" dirty="0"/>
              <a:t>and research organizations evaluated exposure to </a:t>
            </a:r>
            <a:r>
              <a:rPr lang="en-US" dirty="0" err="1"/>
              <a:t>pyridostigmine</a:t>
            </a:r>
            <a:r>
              <a:rPr lang="en-US" dirty="0"/>
              <a:t> bromide (PB), an anti-nerve agent pill Gulf War Veterans may have taken during military service, as a possible cause of chronic </a:t>
            </a:r>
            <a:r>
              <a:rPr lang="en-US" dirty="0" err="1"/>
              <a:t>multisymptom</a:t>
            </a:r>
            <a:r>
              <a:rPr lang="en-US" dirty="0"/>
              <a:t> illnesses</a:t>
            </a:r>
            <a:r>
              <a:rPr lang="en-US" dirty="0" smtClean="0"/>
              <a:t>.</a:t>
            </a:r>
          </a:p>
          <a:p>
            <a:pPr marL="0" indent="0">
              <a:buNone/>
            </a:pPr>
            <a:endParaRPr lang="en-US" dirty="0"/>
          </a:p>
          <a:p>
            <a:pPr marL="0" indent="0">
              <a:buNone/>
            </a:pPr>
            <a:r>
              <a:rPr lang="en-US" b="1" dirty="0"/>
              <a:t>VA has concluded that the evidence does not support an association.</a:t>
            </a:r>
          </a:p>
          <a:p>
            <a:pPr marL="0" indent="0">
              <a:buNone/>
            </a:pPr>
            <a:endParaRPr lang="en-US" dirty="0"/>
          </a:p>
        </p:txBody>
      </p:sp>
    </p:spTree>
    <p:extLst>
      <p:ext uri="{BB962C8B-B14F-4D97-AF65-F5344CB8AC3E}">
        <p14:creationId xmlns:p14="http://schemas.microsoft.com/office/powerpoint/2010/main" val="2224445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Well Fires</a:t>
            </a:r>
            <a:endParaRPr lang="en-US" dirty="0"/>
          </a:p>
        </p:txBody>
      </p:sp>
      <p:sp>
        <p:nvSpPr>
          <p:cNvPr id="3" name="Content Placeholder 2"/>
          <p:cNvSpPr>
            <a:spLocks noGrp="1"/>
          </p:cNvSpPr>
          <p:nvPr>
            <p:ph idx="1"/>
          </p:nvPr>
        </p:nvSpPr>
        <p:spPr>
          <a:xfrm>
            <a:off x="609600" y="1524001"/>
            <a:ext cx="10972800" cy="5163402"/>
          </a:xfrm>
        </p:spPr>
        <p:txBody>
          <a:bodyPr/>
          <a:lstStyle/>
          <a:p>
            <a:r>
              <a:rPr lang="en-US" sz="2400" dirty="0"/>
              <a:t>Between February to November 1991, Iraqi armed forces ignited oil well fires, producing dense clouds of soot, liquid, aerosols and gases</a:t>
            </a:r>
          </a:p>
          <a:p>
            <a:r>
              <a:rPr lang="en-US" sz="2400" dirty="0"/>
              <a:t>Plumes of billowing smoke remained low to the ground, in some areas enveloping U.S. military personnel</a:t>
            </a:r>
          </a:p>
          <a:p>
            <a:r>
              <a:rPr lang="en-US" sz="2400" dirty="0"/>
              <a:t>Exposures were highest during wintertime encampments in Saudi </a:t>
            </a:r>
            <a:r>
              <a:rPr lang="en-US" sz="2400" dirty="0" smtClean="0"/>
              <a:t>Arabia</a:t>
            </a:r>
            <a:endParaRPr lang="en-US" sz="2400" b="1" dirty="0"/>
          </a:p>
          <a:p>
            <a:r>
              <a:rPr lang="en-US" sz="2400" dirty="0"/>
              <a:t>Particles from oil well fires may cause skin irritation, runny nose, cough, shortness of breath; eye, nose, and throat irritation; and aggravation of sinus and asthma conditions. Most of the irritation is temporary and resolves once the exposure is gone.</a:t>
            </a:r>
          </a:p>
          <a:p>
            <a:pPr marL="0" indent="0" algn="ctr">
              <a:buNone/>
            </a:pPr>
            <a:r>
              <a:rPr lang="en-US" sz="2400" b="1" dirty="0">
                <a:solidFill>
                  <a:srgbClr val="C00000"/>
                </a:solidFill>
              </a:rPr>
              <a:t>Research does not show evidence of long-term health problems from exposure to oil well fires at this time.</a:t>
            </a:r>
          </a:p>
          <a:p>
            <a:pPr marL="0" indent="0">
              <a:buNone/>
            </a:pPr>
            <a:endParaRPr lang="en-US" dirty="0"/>
          </a:p>
        </p:txBody>
      </p:sp>
    </p:spTree>
    <p:extLst>
      <p:ext uri="{BB962C8B-B14F-4D97-AF65-F5344CB8AC3E}">
        <p14:creationId xmlns:p14="http://schemas.microsoft.com/office/powerpoint/2010/main" val="2552491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Pesticides</a:t>
            </a:r>
            <a:endParaRPr lang="en-US" dirty="0"/>
          </a:p>
        </p:txBody>
      </p:sp>
      <p:sp>
        <p:nvSpPr>
          <p:cNvPr id="3" name="Content Placeholder 2"/>
          <p:cNvSpPr>
            <a:spLocks noGrp="1"/>
          </p:cNvSpPr>
          <p:nvPr>
            <p:ph idx="1"/>
          </p:nvPr>
        </p:nvSpPr>
        <p:spPr>
          <a:xfrm>
            <a:off x="609600" y="1295401"/>
            <a:ext cx="10972800" cy="5460242"/>
          </a:xfrm>
        </p:spPr>
        <p:txBody>
          <a:bodyPr/>
          <a:lstStyle/>
          <a:p>
            <a:pPr marL="0" indent="0">
              <a:buNone/>
            </a:pPr>
            <a:r>
              <a:rPr lang="en-US" dirty="0" smtClean="0"/>
              <a:t>Pesticides </a:t>
            </a:r>
            <a:r>
              <a:rPr lang="en-US" dirty="0"/>
              <a:t>used in the Gulf War fall into several major categories:</a:t>
            </a:r>
          </a:p>
          <a:p>
            <a:r>
              <a:rPr lang="en-US" dirty="0"/>
              <a:t>Methyl carbamate organochlorine pesticides (</a:t>
            </a:r>
            <a:r>
              <a:rPr lang="en-US" dirty="0" err="1"/>
              <a:t>lindane</a:t>
            </a:r>
            <a:r>
              <a:rPr lang="en-US" dirty="0"/>
              <a:t>), used to treat uniforms</a:t>
            </a:r>
          </a:p>
          <a:p>
            <a:r>
              <a:rPr lang="en-US" dirty="0"/>
              <a:t>DEET, used on the skin as an insect repellent</a:t>
            </a:r>
          </a:p>
          <a:p>
            <a:r>
              <a:rPr lang="en-US" dirty="0"/>
              <a:t>Organophosphorus (OP) pesticides</a:t>
            </a:r>
          </a:p>
          <a:p>
            <a:r>
              <a:rPr lang="en-US" dirty="0" err="1"/>
              <a:t>Pyrethroid</a:t>
            </a:r>
            <a:r>
              <a:rPr lang="en-US" dirty="0"/>
              <a:t> pesticides (primarily permethrin)</a:t>
            </a:r>
          </a:p>
          <a:p>
            <a:r>
              <a:rPr lang="en-US" dirty="0" err="1"/>
              <a:t>Lindane</a:t>
            </a:r>
            <a:r>
              <a:rPr lang="en-US" dirty="0"/>
              <a:t> and DEET were used as personal insect repellents, </a:t>
            </a:r>
            <a:r>
              <a:rPr lang="en-US" dirty="0" err="1"/>
              <a:t>lindane</a:t>
            </a:r>
            <a:r>
              <a:rPr lang="en-US" dirty="0"/>
              <a:t> to treat uniforms and DEET on the skin. All other pesticides shipped to the Gulf region were to be used only by specially trained individuals or for specific </a:t>
            </a:r>
            <a:r>
              <a:rPr lang="en-US" dirty="0" smtClean="0"/>
              <a:t>applications.</a:t>
            </a:r>
          </a:p>
          <a:p>
            <a:pPr marL="0" indent="0">
              <a:buNone/>
            </a:pPr>
            <a:r>
              <a:rPr lang="en-US" sz="2000" b="1" dirty="0">
                <a:solidFill>
                  <a:srgbClr val="C00000"/>
                </a:solidFill>
              </a:rPr>
              <a:t>VA evaluated pesticide exposure as a possible cause of Gulf War Veterans' chronic </a:t>
            </a:r>
            <a:r>
              <a:rPr lang="en-US" sz="2000" b="1" dirty="0" err="1">
                <a:solidFill>
                  <a:srgbClr val="C00000"/>
                </a:solidFill>
              </a:rPr>
              <a:t>multisymptom</a:t>
            </a:r>
            <a:r>
              <a:rPr lang="en-US" sz="2000" b="1" dirty="0">
                <a:solidFill>
                  <a:srgbClr val="C00000"/>
                </a:solidFill>
              </a:rPr>
              <a:t> illnesses and concluded that research does not support an association currently.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215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and Biological Weapons</a:t>
            </a:r>
            <a:endParaRPr lang="en-US" dirty="0"/>
          </a:p>
        </p:txBody>
      </p:sp>
      <p:sp>
        <p:nvSpPr>
          <p:cNvPr id="3" name="Content Placeholder 2"/>
          <p:cNvSpPr>
            <a:spLocks noGrp="1"/>
          </p:cNvSpPr>
          <p:nvPr>
            <p:ph idx="1"/>
          </p:nvPr>
        </p:nvSpPr>
        <p:spPr>
          <a:xfrm>
            <a:off x="609600" y="1524001"/>
            <a:ext cx="10972800" cy="5177050"/>
          </a:xfrm>
        </p:spPr>
        <p:txBody>
          <a:bodyPr/>
          <a:lstStyle/>
          <a:p>
            <a:pPr marL="0" indent="0">
              <a:buNone/>
            </a:pPr>
            <a:r>
              <a:rPr lang="en-US" b="1" dirty="0" err="1"/>
              <a:t>Khamisiyah</a:t>
            </a:r>
            <a:r>
              <a:rPr lang="en-US" b="1" dirty="0"/>
              <a:t>, Iraq chemical storage </a:t>
            </a:r>
            <a:r>
              <a:rPr lang="en-US" b="1" dirty="0" smtClean="0"/>
              <a:t>demolition:</a:t>
            </a:r>
            <a:endParaRPr lang="en-US" b="1" dirty="0"/>
          </a:p>
          <a:p>
            <a:r>
              <a:rPr lang="en-US" dirty="0"/>
              <a:t>Rockets filled with sarin and cyclosporine mixes were found at a munitions storage depot in </a:t>
            </a:r>
            <a:r>
              <a:rPr lang="en-US" dirty="0" err="1"/>
              <a:t>Khamisiyah</a:t>
            </a:r>
            <a:r>
              <a:rPr lang="en-US" dirty="0"/>
              <a:t>, Iraq that had been demolished by U.S. </a:t>
            </a:r>
            <a:r>
              <a:rPr lang="en-US" dirty="0" err="1"/>
              <a:t>Servicemembers</a:t>
            </a:r>
            <a:r>
              <a:rPr lang="en-US" dirty="0"/>
              <a:t> following the 1991 Gulf War cease-fire. An undetermined amount of these chemicals was released into the atmosphere.</a:t>
            </a:r>
          </a:p>
          <a:p>
            <a:r>
              <a:rPr lang="en-US" dirty="0"/>
              <a:t>The Department of Defense concluded about 100,000 Gulf War Veterans could have been exposed to low-levels of these nerve agents. </a:t>
            </a:r>
            <a:endParaRPr lang="en-US" dirty="0" smtClean="0"/>
          </a:p>
          <a:p>
            <a:endParaRPr lang="en-US" dirty="0"/>
          </a:p>
          <a:p>
            <a:pPr marL="0" indent="0">
              <a:buNone/>
            </a:pPr>
            <a:r>
              <a:rPr lang="en-US" dirty="0"/>
              <a:t>https://www.publichealth.va.gov/exposures/gulfwar/sources/chem-bio-weapons.asp</a:t>
            </a:r>
          </a:p>
        </p:txBody>
      </p:sp>
    </p:spTree>
    <p:extLst>
      <p:ext uri="{BB962C8B-B14F-4D97-AF65-F5344CB8AC3E}">
        <p14:creationId xmlns:p14="http://schemas.microsoft.com/office/powerpoint/2010/main" val="913443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 Dust, and Particles</a:t>
            </a:r>
            <a:endParaRPr lang="en-US" dirty="0"/>
          </a:p>
        </p:txBody>
      </p:sp>
      <p:sp>
        <p:nvSpPr>
          <p:cNvPr id="3" name="Content Placeholder 2"/>
          <p:cNvSpPr>
            <a:spLocks noGrp="1"/>
          </p:cNvSpPr>
          <p:nvPr>
            <p:ph idx="1"/>
          </p:nvPr>
        </p:nvSpPr>
        <p:spPr/>
        <p:txBody>
          <a:bodyPr/>
          <a:lstStyle/>
          <a:p>
            <a:pPr marL="0" indent="0">
              <a:buNone/>
            </a:pPr>
            <a:r>
              <a:rPr lang="en-US" dirty="0"/>
              <a:t>Veterans who were deployed to the Persian Gulf, Afghanistan and other dusty environments were often exposed to sand, dust, pollution and other airborne particles.</a:t>
            </a:r>
          </a:p>
          <a:p>
            <a:r>
              <a:rPr lang="en-US" sz="2400" dirty="0"/>
              <a:t>Larger particles such as sand may become trapped in the nose and throat but can be expelled by coughing or sneezing.</a:t>
            </a:r>
          </a:p>
          <a:p>
            <a:r>
              <a:rPr lang="en-US" sz="2400" dirty="0"/>
              <a:t>Very small, fine particles (particulates) may cause more serious health problems because they can be inhaled deep into the lungs and airways. These extremely small particles and liquid droplets can include acids, chemicals, metals, soil or dust.</a:t>
            </a:r>
          </a:p>
          <a:p>
            <a:pPr marL="0" indent="0" algn="ctr">
              <a:buNone/>
            </a:pPr>
            <a:endParaRPr lang="en-US" sz="2400" b="1" dirty="0" smtClean="0">
              <a:solidFill>
                <a:srgbClr val="C00000"/>
              </a:solidFill>
            </a:endParaRPr>
          </a:p>
          <a:p>
            <a:pPr marL="0" indent="0" algn="ctr">
              <a:buNone/>
            </a:pPr>
            <a:r>
              <a:rPr lang="en-US" sz="2400" b="1" dirty="0" smtClean="0">
                <a:solidFill>
                  <a:srgbClr val="C00000"/>
                </a:solidFill>
              </a:rPr>
              <a:t>Join </a:t>
            </a:r>
            <a:r>
              <a:rPr lang="en-US" sz="2400" b="1" dirty="0">
                <a:solidFill>
                  <a:srgbClr val="C00000"/>
                </a:solidFill>
              </a:rPr>
              <a:t>the Airborne Hazards and Open Burn Pit Registry to create a snapshot of your health and help us learn more about potential health effects. </a:t>
            </a:r>
          </a:p>
        </p:txBody>
      </p:sp>
    </p:spTree>
    <p:extLst>
      <p:ext uri="{BB962C8B-B14F-4D97-AF65-F5344CB8AC3E}">
        <p14:creationId xmlns:p14="http://schemas.microsoft.com/office/powerpoint/2010/main" val="1982348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55"/>
            <a:ext cx="10363200" cy="955343"/>
          </a:xfrm>
        </p:spPr>
        <p:txBody>
          <a:bodyPr/>
          <a:lstStyle/>
          <a:p>
            <a:r>
              <a:rPr lang="en-US" b="1" dirty="0"/>
              <a:t>Particulate matter pollution in Iraq and Afghanistan</a:t>
            </a:r>
            <a:br>
              <a:rPr lang="en-US" b="1" dirty="0"/>
            </a:br>
            <a:endParaRPr lang="en-US" dirty="0"/>
          </a:p>
        </p:txBody>
      </p:sp>
      <p:sp>
        <p:nvSpPr>
          <p:cNvPr id="3" name="Content Placeholder 2"/>
          <p:cNvSpPr>
            <a:spLocks noGrp="1"/>
          </p:cNvSpPr>
          <p:nvPr>
            <p:ph idx="1"/>
          </p:nvPr>
        </p:nvSpPr>
        <p:spPr/>
        <p:txBody>
          <a:bodyPr/>
          <a:lstStyle/>
          <a:p>
            <a:r>
              <a:rPr lang="en-US" dirty="0"/>
              <a:t>P</a:t>
            </a:r>
            <a:r>
              <a:rPr lang="en-US" dirty="0" smtClean="0"/>
              <a:t>articulate </a:t>
            </a:r>
            <a:r>
              <a:rPr lang="en-US" dirty="0"/>
              <a:t>M</a:t>
            </a:r>
            <a:r>
              <a:rPr lang="en-US" dirty="0" smtClean="0"/>
              <a:t>atter (PM) </a:t>
            </a:r>
            <a:r>
              <a:rPr lang="en-US" dirty="0"/>
              <a:t>levels in Southwest Asia are naturally higher. Primary sources of PM in Southwest Asia </a:t>
            </a:r>
            <a:r>
              <a:rPr lang="en-US" dirty="0" smtClean="0"/>
              <a:t>include:</a:t>
            </a:r>
          </a:p>
          <a:p>
            <a:pPr lvl="1"/>
            <a:r>
              <a:rPr lang="en-US" dirty="0" smtClean="0"/>
              <a:t> </a:t>
            </a:r>
            <a:r>
              <a:rPr lang="en-US" dirty="0"/>
              <a:t>dust </a:t>
            </a:r>
            <a:r>
              <a:rPr lang="en-US" dirty="0" smtClean="0"/>
              <a:t>storms</a:t>
            </a:r>
          </a:p>
          <a:p>
            <a:pPr lvl="1"/>
            <a:r>
              <a:rPr lang="en-US" dirty="0" smtClean="0"/>
              <a:t> </a:t>
            </a:r>
            <a:r>
              <a:rPr lang="en-US" dirty="0"/>
              <a:t>vehicle </a:t>
            </a:r>
            <a:r>
              <a:rPr lang="en-US" dirty="0" smtClean="0"/>
              <a:t>exhaust </a:t>
            </a:r>
          </a:p>
          <a:p>
            <a:pPr lvl="1"/>
            <a:r>
              <a:rPr lang="en-US" dirty="0" smtClean="0"/>
              <a:t> construction sites</a:t>
            </a:r>
          </a:p>
          <a:p>
            <a:pPr lvl="1"/>
            <a:r>
              <a:rPr lang="en-US" dirty="0" smtClean="0"/>
              <a:t> farming</a:t>
            </a:r>
          </a:p>
          <a:p>
            <a:pPr lvl="1"/>
            <a:r>
              <a:rPr lang="en-US" dirty="0"/>
              <a:t> </a:t>
            </a:r>
            <a:r>
              <a:rPr lang="en-US" dirty="0" smtClean="0"/>
              <a:t>emissions </a:t>
            </a:r>
            <a:r>
              <a:rPr lang="en-US" dirty="0"/>
              <a:t>from local industries.</a:t>
            </a:r>
          </a:p>
          <a:p>
            <a:pPr marL="0" indent="0">
              <a:buNone/>
            </a:pPr>
            <a:endParaRPr lang="en-US" dirty="0"/>
          </a:p>
        </p:txBody>
      </p:sp>
    </p:spTree>
    <p:extLst>
      <p:ext uri="{BB962C8B-B14F-4D97-AF65-F5344CB8AC3E}">
        <p14:creationId xmlns:p14="http://schemas.microsoft.com/office/powerpoint/2010/main" val="1961710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use of </a:t>
            </a:r>
            <a:r>
              <a:rPr lang="en-US" dirty="0">
                <a:hlinkClick r:id="rId2" tooltip="burn pits"/>
              </a:rPr>
              <a:t>burn pits for waste management</a:t>
            </a:r>
            <a:r>
              <a:rPr lang="en-US" dirty="0"/>
              <a:t> increased the naturally high concentrations of PM in Iraq and Afghanistan. Air sampling performed at Joint Base </a:t>
            </a:r>
            <a:r>
              <a:rPr lang="en-US" dirty="0" err="1"/>
              <a:t>Balad</a:t>
            </a:r>
            <a:r>
              <a:rPr lang="en-US" dirty="0"/>
              <a:t>, Iraq (the large </a:t>
            </a:r>
            <a:r>
              <a:rPr lang="en-US" dirty="0" err="1"/>
              <a:t>Balad</a:t>
            </a:r>
            <a:r>
              <a:rPr lang="en-US" dirty="0"/>
              <a:t> burn pit operated there and was shut down in 2009) detected increased particulate matter and infrequently some chemicals, which may have been due to the industry in Iraq.</a:t>
            </a:r>
          </a:p>
          <a:p>
            <a:pPr marL="0" indent="0">
              <a:buNone/>
            </a:pPr>
            <a:endParaRPr lang="en-US" dirty="0"/>
          </a:p>
        </p:txBody>
      </p:sp>
    </p:spTree>
    <p:extLst>
      <p:ext uri="{BB962C8B-B14F-4D97-AF65-F5344CB8AC3E}">
        <p14:creationId xmlns:p14="http://schemas.microsoft.com/office/powerpoint/2010/main" val="1259984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5785"/>
            <a:ext cx="10363200" cy="968991"/>
          </a:xfrm>
        </p:spPr>
        <p:txBody>
          <a:bodyPr/>
          <a:lstStyle/>
          <a:p>
            <a:r>
              <a:rPr lang="en-US" b="1" dirty="0"/>
              <a:t>Naval Air Facility in Atsugi, Japan</a:t>
            </a:r>
            <a:br>
              <a:rPr lang="en-US" b="1" dirty="0"/>
            </a:br>
            <a:endParaRPr lang="en-US" dirty="0"/>
          </a:p>
        </p:txBody>
      </p:sp>
      <p:sp>
        <p:nvSpPr>
          <p:cNvPr id="3" name="Content Placeholder 2"/>
          <p:cNvSpPr>
            <a:spLocks noGrp="1"/>
          </p:cNvSpPr>
          <p:nvPr>
            <p:ph idx="1"/>
          </p:nvPr>
        </p:nvSpPr>
        <p:spPr>
          <a:xfrm>
            <a:off x="609599" y="1524001"/>
            <a:ext cx="11236657" cy="5223053"/>
          </a:xfrm>
        </p:spPr>
        <p:txBody>
          <a:bodyPr/>
          <a:lstStyle/>
          <a:p>
            <a:pPr marL="0" indent="0">
              <a:buNone/>
            </a:pPr>
            <a:endParaRPr lang="en-US" dirty="0" smtClean="0"/>
          </a:p>
          <a:p>
            <a:pPr marL="0" indent="0">
              <a:buNone/>
            </a:pPr>
            <a:r>
              <a:rPr lang="en-US" dirty="0" smtClean="0"/>
              <a:t>From </a:t>
            </a:r>
            <a:r>
              <a:rPr lang="en-US" dirty="0"/>
              <a:t>1985 to 2001, personnel at Naval Air Facility (NAF) Atsugi in Atsugi, Japan were exposed to environmental contaminants from an off-base waste incinerator. </a:t>
            </a:r>
            <a:r>
              <a:rPr lang="en-US" dirty="0">
                <a:hlinkClick r:id="rId2" tooltip="Learn more about the Atsugi waste incinerator"/>
              </a:rPr>
              <a:t>Learn more about the Atsugi waste incinerator</a:t>
            </a:r>
            <a:r>
              <a:rPr lang="en-US" dirty="0"/>
              <a:t> chemical emissions and the investigation of health effects. Atsugi, Japan is not included in the list of eligible locations for the Airborne Hazards and Open Burn Pit Registry.   </a:t>
            </a:r>
            <a:endParaRPr lang="en-US" dirty="0" smtClean="0"/>
          </a:p>
          <a:p>
            <a:pPr marL="0" indent="0" algn="ctr">
              <a:buNone/>
            </a:pPr>
            <a:r>
              <a:rPr lang="en-US" dirty="0" smtClean="0"/>
              <a:t>https</a:t>
            </a:r>
            <a:r>
              <a:rPr lang="en-US" dirty="0"/>
              <a:t>://www.publichealth.va.gov/exposures/sand-dust-particulates/atsugi.asp</a:t>
            </a:r>
          </a:p>
          <a:p>
            <a:pPr marL="0" indent="0">
              <a:buNone/>
            </a:pPr>
            <a:endParaRPr lang="en-US" dirty="0"/>
          </a:p>
        </p:txBody>
      </p:sp>
      <p:sp>
        <p:nvSpPr>
          <p:cNvPr id="4" name="TextBox 3"/>
          <p:cNvSpPr txBox="1"/>
          <p:nvPr/>
        </p:nvSpPr>
        <p:spPr>
          <a:xfrm>
            <a:off x="609600" y="5823724"/>
            <a:ext cx="11236657" cy="923330"/>
          </a:xfrm>
          <a:prstGeom prst="rect">
            <a:avLst/>
          </a:prstGeom>
          <a:noFill/>
        </p:spPr>
        <p:txBody>
          <a:bodyPr wrap="square" rtlCol="0">
            <a:spAutoFit/>
          </a:bodyPr>
          <a:lstStyle/>
          <a:p>
            <a:r>
              <a:rPr lang="en-US"/>
              <a:t>Short-term health effects could include irritation to the eyes, nose and throat, skin rashes, and sinus problems. These conditions usually went away after the exposure ended. Long-term health effects could include a possible increase in the lifetime risk for cancer.</a:t>
            </a:r>
            <a:endParaRPr lang="en-US" dirty="0"/>
          </a:p>
        </p:txBody>
      </p:sp>
    </p:spTree>
    <p:extLst>
      <p:ext uri="{BB962C8B-B14F-4D97-AF65-F5344CB8AC3E}">
        <p14:creationId xmlns:p14="http://schemas.microsoft.com/office/powerpoint/2010/main" val="2289991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Depleted Uranium</a:t>
            </a:r>
            <a:endParaRPr lang="en-US" dirty="0"/>
          </a:p>
        </p:txBody>
      </p:sp>
      <p:sp>
        <p:nvSpPr>
          <p:cNvPr id="3" name="Content Placeholder 2"/>
          <p:cNvSpPr>
            <a:spLocks noGrp="1"/>
          </p:cNvSpPr>
          <p:nvPr>
            <p:ph idx="1"/>
          </p:nvPr>
        </p:nvSpPr>
        <p:spPr/>
        <p:txBody>
          <a:bodyPr/>
          <a:lstStyle/>
          <a:p>
            <a:r>
              <a:rPr lang="en-US" dirty="0"/>
              <a:t>The U.S. military uses tank armor and some bullets made with depleted uranium (DU) to penetrate enemy armored vehicles, and began using DU on a large scale during the Gulf War.</a:t>
            </a:r>
          </a:p>
          <a:p>
            <a:r>
              <a:rPr lang="en-US" dirty="0"/>
              <a:t>The process of manufacturing enriched uranium from natural uranium used in nuclear reactors or weapons leaves "depleted" uranium. DU has 40 percent less radioactivity, but the same chemical toxicity as natural uranium.</a:t>
            </a:r>
          </a:p>
          <a:p>
            <a:pPr marL="0" indent="0">
              <a:buNone/>
            </a:pPr>
            <a:endParaRPr lang="en-US" dirty="0"/>
          </a:p>
        </p:txBody>
      </p:sp>
    </p:spTree>
    <p:extLst>
      <p:ext uri="{BB962C8B-B14F-4D97-AF65-F5344CB8AC3E}">
        <p14:creationId xmlns:p14="http://schemas.microsoft.com/office/powerpoint/2010/main" val="91230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Environmental Hazards</a:t>
            </a:r>
            <a:endParaRPr lang="en-US" dirty="0"/>
          </a:p>
        </p:txBody>
      </p:sp>
      <p:sp>
        <p:nvSpPr>
          <p:cNvPr id="3" name="Content Placeholder 2"/>
          <p:cNvSpPr>
            <a:spLocks noGrp="1"/>
          </p:cNvSpPr>
          <p:nvPr>
            <p:ph sz="half" idx="1"/>
          </p:nvPr>
        </p:nvSpPr>
        <p:spPr/>
        <p:txBody>
          <a:bodyPr/>
          <a:lstStyle/>
          <a:p>
            <a:pPr>
              <a:buFont typeface="Wingdings" panose="05000000000000000000" pitchFamily="2" charset="2"/>
              <a:buChar char="§"/>
            </a:pPr>
            <a:r>
              <a:rPr lang="en-US" b="1" dirty="0" smtClean="0">
                <a:solidFill>
                  <a:srgbClr val="002060"/>
                </a:solidFill>
              </a:rPr>
              <a:t>AGENT ORANGE RELATED DISEASES</a:t>
            </a:r>
          </a:p>
          <a:p>
            <a:pPr>
              <a:buFont typeface="Wingdings" panose="05000000000000000000" pitchFamily="2" charset="2"/>
              <a:buChar char="§"/>
            </a:pPr>
            <a:r>
              <a:rPr lang="en-US" b="1" dirty="0" smtClean="0">
                <a:solidFill>
                  <a:srgbClr val="002060"/>
                </a:solidFill>
              </a:rPr>
              <a:t>GULF WAR ILLNESSES</a:t>
            </a:r>
          </a:p>
          <a:p>
            <a:pPr>
              <a:buFont typeface="Wingdings" panose="05000000000000000000" pitchFamily="2" charset="2"/>
              <a:buChar char="§"/>
            </a:pPr>
            <a:r>
              <a:rPr lang="en-US" b="1" dirty="0" smtClean="0">
                <a:solidFill>
                  <a:srgbClr val="002060"/>
                </a:solidFill>
              </a:rPr>
              <a:t>RADIATION RELATED DISEASES</a:t>
            </a:r>
          </a:p>
          <a:p>
            <a:pPr>
              <a:buFont typeface="Wingdings" panose="05000000000000000000" pitchFamily="2" charset="2"/>
              <a:buChar char="§"/>
            </a:pPr>
            <a:r>
              <a:rPr lang="en-US" b="1" dirty="0" smtClean="0">
                <a:solidFill>
                  <a:srgbClr val="002060"/>
                </a:solidFill>
              </a:rPr>
              <a:t>TOXIC EMBEDDED FRAGMENTS</a:t>
            </a:r>
          </a:p>
          <a:p>
            <a:pPr>
              <a:buFont typeface="Wingdings" panose="05000000000000000000" pitchFamily="2" charset="2"/>
              <a:buChar char="§"/>
            </a:pPr>
            <a:r>
              <a:rPr lang="en-US" b="1" dirty="0" smtClean="0">
                <a:solidFill>
                  <a:srgbClr val="002060"/>
                </a:solidFill>
              </a:rPr>
              <a:t>TRAMATIC BRAIN INJURY</a:t>
            </a:r>
          </a:p>
          <a:p>
            <a:pPr>
              <a:buFont typeface="Wingdings" panose="05000000000000000000" pitchFamily="2" charset="2"/>
              <a:buChar char="§"/>
            </a:pPr>
            <a:r>
              <a:rPr lang="en-US" b="1" dirty="0" smtClean="0">
                <a:solidFill>
                  <a:srgbClr val="002060"/>
                </a:solidFill>
              </a:rPr>
              <a:t>COLD INJURIES</a:t>
            </a:r>
          </a:p>
        </p:txBody>
      </p:sp>
      <p:sp>
        <p:nvSpPr>
          <p:cNvPr id="4" name="Content Placeholder 3"/>
          <p:cNvSpPr>
            <a:spLocks noGrp="1"/>
          </p:cNvSpPr>
          <p:nvPr>
            <p:ph sz="half" idx="2"/>
          </p:nvPr>
        </p:nvSpPr>
        <p:spPr/>
        <p:txBody>
          <a:bodyPr/>
          <a:lstStyle/>
          <a:p>
            <a:pPr>
              <a:buFont typeface="Wingdings" panose="05000000000000000000" pitchFamily="2" charset="2"/>
              <a:buChar char="§"/>
            </a:pPr>
            <a:r>
              <a:rPr lang="en-US" b="1" dirty="0">
                <a:solidFill>
                  <a:srgbClr val="002060"/>
                </a:solidFill>
              </a:rPr>
              <a:t>BIRTH </a:t>
            </a:r>
            <a:r>
              <a:rPr lang="en-US" b="1" dirty="0" smtClean="0">
                <a:solidFill>
                  <a:srgbClr val="002060"/>
                </a:solidFill>
              </a:rPr>
              <a:t>DEFECTS</a:t>
            </a:r>
            <a:endParaRPr lang="en-US" sz="2800" b="1" dirty="0" smtClean="0">
              <a:solidFill>
                <a:srgbClr val="002060"/>
              </a:solidFill>
            </a:endParaRPr>
          </a:p>
          <a:p>
            <a:pPr>
              <a:buFont typeface="Wingdings" panose="05000000000000000000" pitchFamily="2" charset="2"/>
              <a:buChar char="§"/>
            </a:pPr>
            <a:r>
              <a:rPr lang="en-US" sz="2800" b="1" dirty="0" smtClean="0">
                <a:solidFill>
                  <a:srgbClr val="002060"/>
                </a:solidFill>
              </a:rPr>
              <a:t>INFECTIOUS DISEASES</a:t>
            </a:r>
          </a:p>
          <a:p>
            <a:pPr>
              <a:buFont typeface="Wingdings" panose="05000000000000000000" pitchFamily="2" charset="2"/>
              <a:buChar char="§"/>
            </a:pPr>
            <a:r>
              <a:rPr lang="en-US" b="1" dirty="0" smtClean="0">
                <a:solidFill>
                  <a:srgbClr val="002060"/>
                </a:solidFill>
              </a:rPr>
              <a:t>VACCINATIONS AND MEDICATIONS DURING SERVICE</a:t>
            </a:r>
          </a:p>
          <a:p>
            <a:pPr>
              <a:buFont typeface="Wingdings" panose="05000000000000000000" pitchFamily="2" charset="2"/>
              <a:buChar char="§"/>
            </a:pPr>
            <a:r>
              <a:rPr lang="en-US" sz="2800" b="1" dirty="0" smtClean="0">
                <a:solidFill>
                  <a:srgbClr val="002060"/>
                </a:solidFill>
              </a:rPr>
              <a:t>RABIES</a:t>
            </a:r>
          </a:p>
          <a:p>
            <a:pPr>
              <a:buFont typeface="Wingdings" panose="05000000000000000000" pitchFamily="2" charset="2"/>
              <a:buChar char="§"/>
            </a:pPr>
            <a:r>
              <a:rPr lang="en-US" b="1" dirty="0" smtClean="0">
                <a:solidFill>
                  <a:srgbClr val="002060"/>
                </a:solidFill>
              </a:rPr>
              <a:t>HEAT INJURIES</a:t>
            </a:r>
          </a:p>
          <a:p>
            <a:pPr>
              <a:buFont typeface="Wingdings" panose="05000000000000000000" pitchFamily="2" charset="2"/>
              <a:buChar char="§"/>
            </a:pPr>
            <a:r>
              <a:rPr lang="en-US" sz="2800" b="1" dirty="0" smtClean="0">
                <a:solidFill>
                  <a:srgbClr val="002060"/>
                </a:solidFill>
              </a:rPr>
              <a:t>OCCUPATIONAL HAZARDS</a:t>
            </a:r>
          </a:p>
          <a:p>
            <a:pPr>
              <a:buFont typeface="Wingdings" panose="05000000000000000000" pitchFamily="2" charset="2"/>
              <a:buChar char="§"/>
            </a:pPr>
            <a:endParaRPr lang="en-US" sz="2800" b="1" dirty="0">
              <a:solidFill>
                <a:srgbClr val="FF0000"/>
              </a:solidFill>
            </a:endParaRPr>
          </a:p>
        </p:txBody>
      </p:sp>
      <p:sp>
        <p:nvSpPr>
          <p:cNvPr id="5" name="Slide Number Placeholder 4"/>
          <p:cNvSpPr>
            <a:spLocks noGrp="1"/>
          </p:cNvSpPr>
          <p:nvPr>
            <p:ph type="sldNum" sz="quarter" idx="12"/>
          </p:nvPr>
        </p:nvSpPr>
        <p:spPr/>
        <p:txBody>
          <a:bodyPr/>
          <a:lstStyle/>
          <a:p>
            <a:pPr>
              <a:defRPr/>
            </a:pPr>
            <a:fld id="{F3A73C73-F5B2-4349-A01F-223C25B83CBC}"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300089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1000"/>
                                        <p:tgtEl>
                                          <p:spTgt spid="4">
                                            <p:txEl>
                                              <p:pRg st="0" end="0"/>
                                            </p:txEl>
                                          </p:spTgt>
                                        </p:tgtEl>
                                      </p:cBhvr>
                                    </p:animEffect>
                                    <p:anim calcmode="lin" valueType="num">
                                      <p:cBhvr>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1000"/>
                                        <p:tgtEl>
                                          <p:spTgt spid="4">
                                            <p:txEl>
                                              <p:pRg st="1" end="1"/>
                                            </p:txEl>
                                          </p:spTgt>
                                        </p:tgtEl>
                                      </p:cBhvr>
                                    </p:animEffect>
                                    <p:anim calcmode="lin" valueType="num">
                                      <p:cBhvr>
                                        <p:cTn id="5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fade">
                                      <p:cBhvr>
                                        <p:cTn id="63" dur="1000"/>
                                        <p:tgtEl>
                                          <p:spTgt spid="4">
                                            <p:txEl>
                                              <p:pRg st="2" end="2"/>
                                            </p:txEl>
                                          </p:spTgt>
                                        </p:tgtEl>
                                      </p:cBhvr>
                                    </p:animEffect>
                                    <p:anim calcmode="lin" valueType="num">
                                      <p:cBhvr>
                                        <p:cTn id="6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3" end="3"/>
                                            </p:txEl>
                                          </p:spTgt>
                                        </p:tgtEl>
                                        <p:attrNameLst>
                                          <p:attrName>style.visibility</p:attrName>
                                        </p:attrNameLst>
                                      </p:cBhvr>
                                      <p:to>
                                        <p:strVal val="visible"/>
                                      </p:to>
                                    </p:set>
                                    <p:animEffect transition="in" filter="fade">
                                      <p:cBhvr>
                                        <p:cTn id="70" dur="1000"/>
                                        <p:tgtEl>
                                          <p:spTgt spid="4">
                                            <p:txEl>
                                              <p:pRg st="3" end="3"/>
                                            </p:txEl>
                                          </p:spTgt>
                                        </p:tgtEl>
                                      </p:cBhvr>
                                    </p:animEffect>
                                    <p:anim calcmode="lin" valueType="num">
                                      <p:cBhvr>
                                        <p:cTn id="7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Effect transition="in" filter="fade">
                                      <p:cBhvr>
                                        <p:cTn id="77" dur="1000"/>
                                        <p:tgtEl>
                                          <p:spTgt spid="4">
                                            <p:txEl>
                                              <p:pRg st="4" end="4"/>
                                            </p:txEl>
                                          </p:spTgt>
                                        </p:tgtEl>
                                      </p:cBhvr>
                                    </p:animEffect>
                                    <p:anim calcmode="lin" valueType="num">
                                      <p:cBhvr>
                                        <p:cTn id="7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5" end="5"/>
                                            </p:txEl>
                                          </p:spTgt>
                                        </p:tgtEl>
                                        <p:attrNameLst>
                                          <p:attrName>style.visibility</p:attrName>
                                        </p:attrNameLst>
                                      </p:cBhvr>
                                      <p:to>
                                        <p:strVal val="visible"/>
                                      </p:to>
                                    </p:set>
                                    <p:animEffect transition="in" filter="fade">
                                      <p:cBhvr>
                                        <p:cTn id="84" dur="1000"/>
                                        <p:tgtEl>
                                          <p:spTgt spid="4">
                                            <p:txEl>
                                              <p:pRg st="5" end="5"/>
                                            </p:txEl>
                                          </p:spTgt>
                                        </p:tgtEl>
                                      </p:cBhvr>
                                    </p:animEffect>
                                    <p:anim calcmode="lin" valueType="num">
                                      <p:cBhvr>
                                        <p:cTn id="8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Depleted Uranium</a:t>
            </a:r>
          </a:p>
        </p:txBody>
      </p:sp>
      <p:sp>
        <p:nvSpPr>
          <p:cNvPr id="3" name="Content Placeholder 2"/>
          <p:cNvSpPr>
            <a:spLocks noGrp="1"/>
          </p:cNvSpPr>
          <p:nvPr>
            <p:ph idx="1"/>
          </p:nvPr>
        </p:nvSpPr>
        <p:spPr>
          <a:xfrm>
            <a:off x="609600" y="1524001"/>
            <a:ext cx="10972800" cy="5204345"/>
          </a:xfrm>
        </p:spPr>
        <p:txBody>
          <a:bodyPr/>
          <a:lstStyle/>
          <a:p>
            <a:pPr marL="0" indent="0">
              <a:buNone/>
            </a:pPr>
            <a:r>
              <a:rPr lang="en-US" dirty="0"/>
              <a:t>When a projectile made with DU penetrates a vehicle, small pieces of DU can scatter and become embedded in muscle and soft tissue. In addition to DU in wounds, </a:t>
            </a:r>
            <a:r>
              <a:rPr lang="en-US" dirty="0" smtClean="0"/>
              <a:t>Service members </a:t>
            </a:r>
            <a:r>
              <a:rPr lang="en-US" dirty="0"/>
              <a:t>exposed to DU in struck vehicles may inhale or swallow small airborne DU </a:t>
            </a:r>
            <a:r>
              <a:rPr lang="en-US" dirty="0" smtClean="0"/>
              <a:t>particles.</a:t>
            </a:r>
          </a:p>
          <a:p>
            <a:pPr marL="0" indent="0">
              <a:buNone/>
            </a:pPr>
            <a:r>
              <a:rPr lang="en-US" dirty="0" smtClean="0"/>
              <a:t>Some </a:t>
            </a:r>
            <a:r>
              <a:rPr lang="en-US" dirty="0"/>
              <a:t>Gulf War, Bosnia, Operation Enduring Freedom (OEF), Operation Iraqi Freedom (OIF), and Operation New Dawn (OND) Veterans who may have been exposed to DU are those who were: </a:t>
            </a:r>
            <a:endParaRPr lang="en-US" dirty="0" smtClean="0"/>
          </a:p>
          <a:p>
            <a:r>
              <a:rPr lang="en-US" sz="2400" dirty="0" smtClean="0"/>
              <a:t>on</a:t>
            </a:r>
            <a:r>
              <a:rPr lang="en-US" sz="2400" dirty="0"/>
              <a:t>, in or near vehicles hit with friendly </a:t>
            </a:r>
            <a:r>
              <a:rPr lang="en-US" sz="2400" dirty="0" smtClean="0"/>
              <a:t>fire </a:t>
            </a:r>
          </a:p>
          <a:p>
            <a:r>
              <a:rPr lang="en-US" sz="2400" dirty="0" smtClean="0"/>
              <a:t>entering </a:t>
            </a:r>
            <a:r>
              <a:rPr lang="en-US" sz="2400" dirty="0"/>
              <a:t>or near burning </a:t>
            </a:r>
            <a:r>
              <a:rPr lang="en-US" sz="2400" dirty="0" smtClean="0"/>
              <a:t>vehicles </a:t>
            </a:r>
          </a:p>
          <a:p>
            <a:r>
              <a:rPr lang="en-US" sz="2400" dirty="0" smtClean="0"/>
              <a:t>near </a:t>
            </a:r>
            <a:r>
              <a:rPr lang="en-US" sz="2400" dirty="0"/>
              <a:t>fires involving DU </a:t>
            </a:r>
            <a:r>
              <a:rPr lang="en-US" sz="2400" dirty="0" smtClean="0"/>
              <a:t>munitions </a:t>
            </a:r>
          </a:p>
          <a:p>
            <a:r>
              <a:rPr lang="en-US" sz="2400" dirty="0" smtClean="0"/>
              <a:t>or </a:t>
            </a:r>
            <a:r>
              <a:rPr lang="en-US" sz="2400" dirty="0"/>
              <a:t>salvaging damaged </a:t>
            </a:r>
            <a:r>
              <a:rPr lang="en-US" sz="2400" dirty="0" smtClean="0"/>
              <a:t>vehicles</a:t>
            </a:r>
            <a:endParaRPr lang="en-US" sz="2400" dirty="0"/>
          </a:p>
          <a:p>
            <a:pPr marL="0" indent="0">
              <a:buNone/>
            </a:pPr>
            <a:endParaRPr lang="en-US" dirty="0"/>
          </a:p>
        </p:txBody>
      </p:sp>
    </p:spTree>
    <p:extLst>
      <p:ext uri="{BB962C8B-B14F-4D97-AF65-F5344CB8AC3E}">
        <p14:creationId xmlns:p14="http://schemas.microsoft.com/office/powerpoint/2010/main" val="3684909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Depleted </a:t>
            </a:r>
            <a:r>
              <a:rPr lang="en-US" dirty="0" smtClean="0"/>
              <a:t>Uranium (Health Issues)</a:t>
            </a:r>
            <a:endParaRPr lang="en-US" dirty="0"/>
          </a:p>
        </p:txBody>
      </p:sp>
      <p:sp>
        <p:nvSpPr>
          <p:cNvPr id="3" name="Content Placeholder 2"/>
          <p:cNvSpPr>
            <a:spLocks noGrp="1"/>
          </p:cNvSpPr>
          <p:nvPr>
            <p:ph idx="1"/>
          </p:nvPr>
        </p:nvSpPr>
        <p:spPr>
          <a:xfrm>
            <a:off x="609600" y="1295400"/>
            <a:ext cx="10972800" cy="5562600"/>
          </a:xfrm>
        </p:spPr>
        <p:txBody>
          <a:bodyPr/>
          <a:lstStyle/>
          <a:p>
            <a:pPr marL="0" indent="0">
              <a:buNone/>
            </a:pPr>
            <a:r>
              <a:rPr lang="en-US" sz="2400" dirty="0" smtClean="0"/>
              <a:t>DU </a:t>
            </a:r>
            <a:r>
              <a:rPr lang="en-US" sz="2400" dirty="0"/>
              <a:t>is a potential health hazard if it enters the body, such as </a:t>
            </a:r>
            <a:r>
              <a:rPr lang="en-US" sz="2400" dirty="0" smtClean="0"/>
              <a:t>through:</a:t>
            </a:r>
          </a:p>
          <a:p>
            <a:pPr marL="0" indent="0">
              <a:buNone/>
            </a:pPr>
            <a:endParaRPr lang="en-US" sz="2400" dirty="0" smtClean="0"/>
          </a:p>
          <a:p>
            <a:r>
              <a:rPr lang="en-US" sz="2400" dirty="0" smtClean="0">
                <a:hlinkClick r:id="rId2" tooltip="embedded fragments"/>
              </a:rPr>
              <a:t>Embedded Fragments</a:t>
            </a:r>
            <a:endParaRPr lang="en-US" sz="2400" dirty="0" smtClean="0"/>
          </a:p>
          <a:p>
            <a:r>
              <a:rPr lang="en-US" sz="2400" dirty="0" smtClean="0"/>
              <a:t>Contaminated wounds                                                                         </a:t>
            </a:r>
          </a:p>
          <a:p>
            <a:r>
              <a:rPr lang="en-US" sz="2400" dirty="0" smtClean="0"/>
              <a:t>Inhalation </a:t>
            </a:r>
            <a:r>
              <a:rPr lang="en-US" sz="2400" dirty="0"/>
              <a:t>or ingestion. </a:t>
            </a:r>
            <a:endParaRPr lang="en-US" sz="2400" dirty="0" smtClean="0"/>
          </a:p>
          <a:p>
            <a:pPr marL="0" indent="0">
              <a:buNone/>
            </a:pPr>
            <a:endParaRPr lang="en-US" sz="2400" dirty="0" smtClean="0"/>
          </a:p>
          <a:p>
            <a:pPr marL="0" indent="0">
              <a:buNone/>
            </a:pPr>
            <a:r>
              <a:rPr lang="en-US" sz="2400" dirty="0" smtClean="0"/>
              <a:t>Simply </a:t>
            </a:r>
            <a:r>
              <a:rPr lang="en-US" sz="2400" dirty="0"/>
              <a:t>riding in a vehicle with DU weapons or DU shielding </a:t>
            </a:r>
            <a:r>
              <a:rPr lang="en-US" sz="2400" dirty="0" smtClean="0"/>
              <a:t>WILL NOT cause significant exposure.</a:t>
            </a:r>
          </a:p>
          <a:p>
            <a:pPr marL="0" indent="0">
              <a:buNone/>
            </a:pPr>
            <a:r>
              <a:rPr lang="en-US" sz="2400" dirty="0" smtClean="0"/>
              <a:t>The </a:t>
            </a:r>
            <a:r>
              <a:rPr lang="en-US" sz="2400" dirty="0"/>
              <a:t>potential for health effects from internal exposure is related to the amount of DU that enters a person’s body. If DU enters the body, it may remain in the body. Studies show high doses may especially affect the kidneys</a:t>
            </a:r>
            <a:r>
              <a:rPr lang="en-US" sz="2400" dirty="0" smtClean="0"/>
              <a:t>.</a:t>
            </a:r>
          </a:p>
          <a:p>
            <a:pPr marL="0" indent="0">
              <a:buNone/>
            </a:pPr>
            <a:endParaRPr lang="en-US" sz="2400" dirty="0" smtClean="0"/>
          </a:p>
          <a:p>
            <a:pPr marL="0" indent="0">
              <a:buNone/>
            </a:pPr>
            <a:r>
              <a:rPr lang="en-US" sz="2400" dirty="0"/>
              <a:t>https://www.publichealth.va.gov/exposures/depleted_uranium/followup_program.asp</a:t>
            </a:r>
          </a:p>
        </p:txBody>
      </p:sp>
      <p:sp>
        <p:nvSpPr>
          <p:cNvPr id="4" name="TextBox 3"/>
          <p:cNvSpPr txBox="1"/>
          <p:nvPr/>
        </p:nvSpPr>
        <p:spPr>
          <a:xfrm>
            <a:off x="5390866" y="1992573"/>
            <a:ext cx="5322627" cy="1477328"/>
          </a:xfrm>
          <a:prstGeom prst="rect">
            <a:avLst/>
          </a:prstGeom>
          <a:noFill/>
        </p:spPr>
        <p:txBody>
          <a:bodyPr wrap="square" rtlCol="0">
            <a:spAutoFit/>
          </a:bodyPr>
          <a:lstStyle/>
          <a:p>
            <a:endParaRPr lang="en-US" dirty="0"/>
          </a:p>
          <a:p>
            <a:pPr algn="ctr"/>
            <a:r>
              <a:rPr lang="en-US" dirty="0">
                <a:solidFill>
                  <a:srgbClr val="C00000"/>
                </a:solidFill>
              </a:rPr>
              <a:t>So far no health problems associated with DU exposure have been found in Veterans exposed to DU. Researchers and clinicians continue to monitor the health of these Veterans.</a:t>
            </a:r>
          </a:p>
        </p:txBody>
      </p:sp>
    </p:spTree>
    <p:extLst>
      <p:ext uri="{BB962C8B-B14F-4D97-AF65-F5344CB8AC3E}">
        <p14:creationId xmlns:p14="http://schemas.microsoft.com/office/powerpoint/2010/main" val="2236641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RELATED EXPOSURE</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wo </a:t>
            </a:r>
            <a:r>
              <a:rPr lang="en-US" dirty="0"/>
              <a:t>broad </a:t>
            </a:r>
            <a:r>
              <a:rPr lang="en-US" dirty="0">
                <a:hlinkClick r:id="rId2" tooltip="Learn some basic facts about radiation."/>
              </a:rPr>
              <a:t>types of </a:t>
            </a:r>
            <a:r>
              <a:rPr lang="en-US" dirty="0" smtClean="0">
                <a:hlinkClick r:id="rId2" tooltip="Learn some basic facts about radiation."/>
              </a:rPr>
              <a:t>radiation</a:t>
            </a:r>
            <a:endParaRPr lang="en-US" dirty="0" smtClean="0"/>
          </a:p>
          <a:p>
            <a:pPr marL="0" indent="0">
              <a:buNone/>
            </a:pPr>
            <a:endParaRPr lang="en-US" dirty="0"/>
          </a:p>
          <a:p>
            <a:pPr>
              <a:buFont typeface="Arial" panose="020B0604020202020204" pitchFamily="34" charset="0"/>
              <a:buChar char="•"/>
            </a:pPr>
            <a:r>
              <a:rPr lang="en-US" dirty="0"/>
              <a:t>N</a:t>
            </a:r>
            <a:r>
              <a:rPr lang="en-US" dirty="0" smtClean="0"/>
              <a:t>on-ionizing </a:t>
            </a:r>
            <a:r>
              <a:rPr lang="en-US" dirty="0"/>
              <a:t>and ionizing</a:t>
            </a:r>
            <a:r>
              <a:rPr lang="en-US" dirty="0" smtClean="0"/>
              <a:t>.</a:t>
            </a:r>
          </a:p>
          <a:p>
            <a:pPr marL="0" indent="0">
              <a:buNone/>
            </a:pPr>
            <a:endParaRPr lang="en-US" dirty="0" smtClean="0"/>
          </a:p>
          <a:p>
            <a:pPr>
              <a:buFont typeface="Arial" panose="020B0604020202020204" pitchFamily="34" charset="0"/>
              <a:buChar char="•"/>
            </a:pPr>
            <a:r>
              <a:rPr lang="en-US" dirty="0" smtClean="0"/>
              <a:t>Ionizing </a:t>
            </a:r>
            <a:r>
              <a:rPr lang="en-US" dirty="0"/>
              <a:t>radiation sends out extremely high energy, which may pose a health </a:t>
            </a:r>
            <a:r>
              <a:rPr lang="en-US" dirty="0" smtClean="0"/>
              <a:t>risk.  Ionizing </a:t>
            </a:r>
            <a:r>
              <a:rPr lang="en-US" dirty="0"/>
              <a:t>radiation exposure comes from a variety of sources, including nuclear weapons testing or other activities during military service</a:t>
            </a:r>
            <a:r>
              <a:rPr lang="en-US" dirty="0" smtClean="0"/>
              <a:t>.</a:t>
            </a:r>
          </a:p>
          <a:p>
            <a:pPr>
              <a:buFont typeface="Arial" panose="020B0604020202020204" pitchFamily="34" charset="0"/>
              <a:buChar cha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4831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associated with Radiation Exposure</a:t>
            </a:r>
            <a:endParaRPr lang="en-US" dirty="0"/>
          </a:p>
        </p:txBody>
      </p:sp>
      <p:sp>
        <p:nvSpPr>
          <p:cNvPr id="3" name="Content Placeholder 2"/>
          <p:cNvSpPr>
            <a:spLocks noGrp="1"/>
          </p:cNvSpPr>
          <p:nvPr>
            <p:ph idx="1"/>
          </p:nvPr>
        </p:nvSpPr>
        <p:spPr>
          <a:xfrm>
            <a:off x="609600" y="1524001"/>
            <a:ext cx="10972800" cy="5081515"/>
          </a:xfrm>
        </p:spPr>
        <p:txBody>
          <a:bodyPr/>
          <a:lstStyle/>
          <a:p>
            <a:pPr marL="0" indent="0">
              <a:buNone/>
            </a:pPr>
            <a:endParaRPr lang="en-US" dirty="0" smtClean="0"/>
          </a:p>
          <a:p>
            <a:pPr marL="0" indent="0">
              <a:buNone/>
            </a:pPr>
            <a:r>
              <a:rPr lang="en-US" dirty="0" smtClean="0"/>
              <a:t>For </a:t>
            </a:r>
            <a:r>
              <a:rPr lang="en-US" dirty="0"/>
              <a:t>Veterans who participated in a </a:t>
            </a:r>
            <a:r>
              <a:rPr lang="en-US" dirty="0">
                <a:hlinkClick r:id="rId2"/>
              </a:rPr>
              <a:t>radiation-risk activity</a:t>
            </a:r>
            <a:r>
              <a:rPr lang="en-US" dirty="0"/>
              <a:t> during service (including "Atomic Veterans"), VA assumes that certain cancers are related to their exposure. </a:t>
            </a:r>
            <a:endParaRPr lang="en-US" dirty="0" smtClean="0"/>
          </a:p>
          <a:p>
            <a:pPr marL="0" indent="0">
              <a:buNone/>
            </a:pPr>
            <a:endParaRPr lang="en-US" dirty="0"/>
          </a:p>
          <a:p>
            <a:pPr marL="0" indent="0">
              <a:buNone/>
            </a:pPr>
            <a:r>
              <a:rPr lang="en-US" dirty="0"/>
              <a:t>These Veterans DON’T have to prove a connection between these diseases and their service to be eligible for </a:t>
            </a:r>
            <a:r>
              <a:rPr lang="en-US" dirty="0">
                <a:hlinkClick r:id="rId3"/>
              </a:rPr>
              <a:t>disability compensation</a:t>
            </a:r>
            <a:r>
              <a:rPr lang="en-US" dirty="0"/>
              <a:t>.  Survivors could be eligible for benefits.</a:t>
            </a:r>
          </a:p>
          <a:p>
            <a:pPr marL="0" indent="0">
              <a:buNone/>
            </a:pPr>
            <a:endParaRPr lang="en-US" dirty="0" smtClean="0"/>
          </a:p>
        </p:txBody>
      </p:sp>
    </p:spTree>
    <p:extLst>
      <p:ext uri="{BB962C8B-B14F-4D97-AF65-F5344CB8AC3E}">
        <p14:creationId xmlns:p14="http://schemas.microsoft.com/office/powerpoint/2010/main" val="1144564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Diseases associated with Radiation Exposure</a:t>
            </a:r>
          </a:p>
        </p:txBody>
      </p:sp>
      <p:sp>
        <p:nvSpPr>
          <p:cNvPr id="3" name="Content Placeholder 2"/>
          <p:cNvSpPr>
            <a:spLocks noGrp="1"/>
          </p:cNvSpPr>
          <p:nvPr>
            <p:ph idx="1"/>
          </p:nvPr>
        </p:nvSpPr>
        <p:spPr/>
        <p:txBody>
          <a:bodyPr/>
          <a:lstStyle/>
          <a:p>
            <a:pPr marL="0" indent="0">
              <a:buNone/>
            </a:pPr>
            <a:r>
              <a:rPr lang="en-US" dirty="0" smtClean="0"/>
              <a:t>PRESUMTIVE </a:t>
            </a:r>
            <a:r>
              <a:rPr lang="en-US" dirty="0"/>
              <a:t>CANCERS:</a:t>
            </a:r>
          </a:p>
          <a:p>
            <a:r>
              <a:rPr lang="en-US" dirty="0"/>
              <a:t>Cancers of the bile ducts, bone, brain, breast, colon, esophagus, gall bladder, liver (primary site, but not if cirrhosis or hepatitis B is indicated), lung (including </a:t>
            </a:r>
            <a:r>
              <a:rPr lang="en-US" dirty="0" err="1"/>
              <a:t>bronchiolo</a:t>
            </a:r>
            <a:r>
              <a:rPr lang="en-US" dirty="0"/>
              <a:t>-alveolar cancer), pancreas, pharynx, ovary, salivary gland, small intestine, stomach, thyroid, urinary tract (kidney/renal, pelvis, urinary bladder, and urethra)</a:t>
            </a:r>
          </a:p>
          <a:p>
            <a:r>
              <a:rPr lang="en-US" dirty="0"/>
              <a:t>Leukemia (except chronic lymphocytic leukemia)</a:t>
            </a:r>
          </a:p>
          <a:p>
            <a:r>
              <a:rPr lang="en-US" dirty="0"/>
              <a:t>Lymphomas (except Hodgkin’s disease)</a:t>
            </a:r>
          </a:p>
          <a:p>
            <a:r>
              <a:rPr lang="en-US" dirty="0"/>
              <a:t>Multiple myeloma (cancer of plasma cells)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83694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Diseases associated with Radiation Exposure</a:t>
            </a:r>
          </a:p>
        </p:txBody>
      </p:sp>
      <p:sp>
        <p:nvSpPr>
          <p:cNvPr id="3" name="Content Placeholder 2"/>
          <p:cNvSpPr>
            <a:spLocks noGrp="1"/>
          </p:cNvSpPr>
          <p:nvPr>
            <p:ph idx="1"/>
          </p:nvPr>
        </p:nvSpPr>
        <p:spPr>
          <a:xfrm>
            <a:off x="609600" y="1524001"/>
            <a:ext cx="10972800" cy="5217993"/>
          </a:xfrm>
        </p:spPr>
        <p:txBody>
          <a:bodyPr/>
          <a:lstStyle/>
          <a:p>
            <a:pPr marL="0" indent="0">
              <a:buNone/>
            </a:pPr>
            <a:r>
              <a:rPr lang="en-US" dirty="0" smtClean="0"/>
              <a:t>The following </a:t>
            </a:r>
            <a:r>
              <a:rPr lang="en-US" dirty="0"/>
              <a:t>diseases are </a:t>
            </a:r>
            <a:r>
              <a:rPr lang="en-US" dirty="0" smtClean="0"/>
              <a:t>POSSIBLY </a:t>
            </a:r>
            <a:r>
              <a:rPr lang="en-US" dirty="0"/>
              <a:t>caused by </a:t>
            </a:r>
            <a:r>
              <a:rPr lang="en-US" dirty="0">
                <a:hlinkClick r:id="rId2" tooltip="exposed to radiation during &#10;military service"/>
              </a:rPr>
              <a:t>exposure to ionizing radiation</a:t>
            </a:r>
            <a:r>
              <a:rPr lang="en-US" dirty="0"/>
              <a:t> during service</a:t>
            </a:r>
            <a:r>
              <a:rPr lang="en-US" dirty="0" smtClean="0"/>
              <a:t>:</a:t>
            </a:r>
          </a:p>
          <a:p>
            <a:pPr marL="0" indent="0">
              <a:buNone/>
            </a:pPr>
            <a:endParaRPr lang="en-US" dirty="0"/>
          </a:p>
          <a:p>
            <a:r>
              <a:rPr lang="en-US" sz="2400" dirty="0"/>
              <a:t>All cancers</a:t>
            </a:r>
          </a:p>
          <a:p>
            <a:r>
              <a:rPr lang="en-US" sz="2400" dirty="0"/>
              <a:t>Non-malignant thyroid nodular disease</a:t>
            </a:r>
          </a:p>
          <a:p>
            <a:r>
              <a:rPr lang="en-US" sz="2400" dirty="0"/>
              <a:t>Parathyroid adenoma</a:t>
            </a:r>
          </a:p>
          <a:p>
            <a:r>
              <a:rPr lang="en-US" sz="2400" dirty="0"/>
              <a:t>Posterior </a:t>
            </a:r>
            <a:r>
              <a:rPr lang="en-US" sz="2400" dirty="0" err="1"/>
              <a:t>subcapsular</a:t>
            </a:r>
            <a:r>
              <a:rPr lang="en-US" sz="2400" dirty="0"/>
              <a:t> cataracts</a:t>
            </a:r>
          </a:p>
          <a:p>
            <a:r>
              <a:rPr lang="en-US" sz="2400" dirty="0"/>
              <a:t>Tumors of the brain and central nervous system</a:t>
            </a:r>
          </a:p>
          <a:p>
            <a:r>
              <a:rPr lang="en-US" sz="2400" dirty="0"/>
              <a:t>Eligibility for </a:t>
            </a:r>
            <a:r>
              <a:rPr lang="en-US" sz="2400" dirty="0">
                <a:hlinkClick r:id="rId3"/>
              </a:rPr>
              <a:t>disability compensation</a:t>
            </a:r>
            <a:r>
              <a:rPr lang="en-US" sz="2400" dirty="0"/>
              <a:t> or </a:t>
            </a:r>
            <a:r>
              <a:rPr lang="en-US" sz="2400" dirty="0">
                <a:hlinkClick r:id="rId4"/>
              </a:rPr>
              <a:t>survivors' benefits</a:t>
            </a:r>
            <a:r>
              <a:rPr lang="en-US" sz="2400" dirty="0"/>
              <a:t> depends on how much radiation the Veteran received and other factors, such as the period of time between exposure to radiation and the development of the disease. VA decides these claims </a:t>
            </a:r>
            <a:r>
              <a:rPr lang="en-US" sz="2400" b="1" dirty="0"/>
              <a:t>on a case-by-case basis</a:t>
            </a:r>
            <a:r>
              <a:rPr lang="en-US" sz="2400" dirty="0"/>
              <a:t>.</a:t>
            </a:r>
          </a:p>
        </p:txBody>
      </p:sp>
      <p:sp>
        <p:nvSpPr>
          <p:cNvPr id="4" name="TextBox 3"/>
          <p:cNvSpPr txBox="1"/>
          <p:nvPr/>
        </p:nvSpPr>
        <p:spPr>
          <a:xfrm>
            <a:off x="7069539" y="2655669"/>
            <a:ext cx="5268036" cy="1477328"/>
          </a:xfrm>
          <a:prstGeom prst="rect">
            <a:avLst/>
          </a:prstGeom>
          <a:noFill/>
        </p:spPr>
        <p:txBody>
          <a:bodyPr wrap="square" rtlCol="0">
            <a:spAutoFit/>
          </a:bodyPr>
          <a:lstStyle/>
          <a:p>
            <a:r>
              <a:rPr lang="en-US" dirty="0"/>
              <a:t>VA also will consider the possibility that other </a:t>
            </a:r>
            <a:r>
              <a:rPr lang="en-US" dirty="0" smtClean="0"/>
              <a:t>diseases, </a:t>
            </a:r>
            <a:r>
              <a:rPr lang="en-US" dirty="0"/>
              <a:t>not </a:t>
            </a:r>
            <a:r>
              <a:rPr lang="en-US" dirty="0" smtClean="0"/>
              <a:t>listed, were </a:t>
            </a:r>
            <a:r>
              <a:rPr lang="en-US" dirty="0"/>
              <a:t>caused by radiation, if supported by medical or scientific evidence</a:t>
            </a:r>
            <a:r>
              <a:rPr lang="en-US" dirty="0" smtClean="0"/>
              <a:t>.  </a:t>
            </a:r>
          </a:p>
          <a:p>
            <a:endParaRPr lang="en-US" dirty="0"/>
          </a:p>
          <a:p>
            <a:pPr algn="ctr"/>
            <a:r>
              <a:rPr lang="en-US" dirty="0" smtClean="0">
                <a:solidFill>
                  <a:srgbClr val="FF0000"/>
                </a:solidFill>
              </a:rPr>
              <a:t>AT LEAST AS LIKELY AS NOT</a:t>
            </a:r>
            <a:endParaRPr lang="en-US" dirty="0">
              <a:solidFill>
                <a:srgbClr val="FF0000"/>
              </a:solidFill>
            </a:endParaRPr>
          </a:p>
        </p:txBody>
      </p:sp>
    </p:spTree>
    <p:extLst>
      <p:ext uri="{BB962C8B-B14F-4D97-AF65-F5344CB8AC3E}">
        <p14:creationId xmlns:p14="http://schemas.microsoft.com/office/powerpoint/2010/main" val="3437824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RADIATION-RISK ACTIVITY</a:t>
            </a:r>
            <a:endParaRPr lang="en-US" dirty="0"/>
          </a:p>
        </p:txBody>
      </p:sp>
      <p:sp>
        <p:nvSpPr>
          <p:cNvPr id="3" name="Content Placeholder 2"/>
          <p:cNvSpPr>
            <a:spLocks noGrp="1"/>
          </p:cNvSpPr>
          <p:nvPr>
            <p:ph idx="1"/>
          </p:nvPr>
        </p:nvSpPr>
        <p:spPr/>
        <p:txBody>
          <a:bodyPr/>
          <a:lstStyle/>
          <a:p>
            <a:pPr marL="0" indent="0">
              <a:buNone/>
            </a:pPr>
            <a:r>
              <a:rPr lang="en-US" dirty="0"/>
              <a:t>"Atomic Veterans," an unofficial term that refers to Veterans who</a:t>
            </a:r>
            <a:r>
              <a:rPr lang="en-US" dirty="0" smtClean="0"/>
              <a:t>:</a:t>
            </a:r>
            <a:endParaRPr lang="en-US" dirty="0"/>
          </a:p>
          <a:p>
            <a:r>
              <a:rPr lang="en-US" sz="2400" dirty="0"/>
              <a:t>Participated in the occupation of Hiroshima and Nagasaki, Japan between Aug. 6, 1945 and July 1, 1946</a:t>
            </a:r>
          </a:p>
          <a:p>
            <a:r>
              <a:rPr lang="en-US" sz="2400" dirty="0"/>
              <a:t>Were prisoners of war in Japan during World War II</a:t>
            </a:r>
          </a:p>
          <a:p>
            <a:r>
              <a:rPr lang="en-US" sz="2400" dirty="0"/>
              <a:t>Participated in atmospheric nuclear weapons tests conducted primarily in Nevada and the Pacific Ocean between 1945 and 1962</a:t>
            </a:r>
            <a:br>
              <a:rPr lang="en-US" sz="2400" dirty="0"/>
            </a:br>
            <a:r>
              <a:rPr lang="en-US" sz="2400" dirty="0">
                <a:hlinkClick r:id="rId2" tooltip="Read about atmospheric nuclear weapons tests from the Nuclear Test Personnel Review office."/>
              </a:rPr>
              <a:t>Read fact sheets on the tests</a:t>
            </a:r>
            <a:r>
              <a:rPr lang="en-US" sz="2400" dirty="0"/>
              <a:t> from the Nuclear Test Personnel Review office</a:t>
            </a:r>
            <a:r>
              <a:rPr lang="en-US" sz="2400" dirty="0" smtClean="0"/>
              <a:t>.</a:t>
            </a:r>
          </a:p>
          <a:p>
            <a:pPr marL="0" indent="0">
              <a:buNone/>
            </a:pPr>
            <a:endParaRPr lang="en-US" sz="2400" dirty="0" smtClean="0"/>
          </a:p>
          <a:p>
            <a:pPr marL="0" indent="0">
              <a:buNone/>
            </a:pPr>
            <a:r>
              <a:rPr lang="en-US" sz="2400" dirty="0"/>
              <a:t>http://www.dtra.mil/Home/Nuclear-Test-Personnel-Review/NTPR-Fact-Sheets/</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2747223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RADIATION-RISK ACTIVITY</a:t>
            </a:r>
          </a:p>
        </p:txBody>
      </p:sp>
      <p:sp>
        <p:nvSpPr>
          <p:cNvPr id="3" name="Content Placeholder 2"/>
          <p:cNvSpPr>
            <a:spLocks noGrp="1"/>
          </p:cNvSpPr>
          <p:nvPr>
            <p:ph idx="1"/>
          </p:nvPr>
        </p:nvSpPr>
        <p:spPr/>
        <p:txBody>
          <a:bodyPr/>
          <a:lstStyle/>
          <a:p>
            <a:pPr marL="0" indent="0">
              <a:buNone/>
            </a:pPr>
            <a:r>
              <a:rPr lang="en-US" dirty="0" smtClean="0"/>
              <a:t>Veterans </a:t>
            </a:r>
            <a:r>
              <a:rPr lang="en-US" dirty="0"/>
              <a:t>who participated in underground nuclear weapons testing at</a:t>
            </a:r>
            <a:r>
              <a:rPr lang="en-US" dirty="0" smtClean="0"/>
              <a:t>:</a:t>
            </a:r>
          </a:p>
          <a:p>
            <a:pPr marL="0" indent="0">
              <a:buNone/>
            </a:pPr>
            <a:endParaRPr lang="en-US" dirty="0"/>
          </a:p>
          <a:p>
            <a:r>
              <a:rPr lang="en-US" dirty="0"/>
              <a:t>Amchitka Island, Alaska before Jan. 1, 1974</a:t>
            </a:r>
          </a:p>
          <a:p>
            <a:r>
              <a:rPr lang="en-US" dirty="0"/>
              <a:t>One of the following gaseous diffusion plants for at least 250 days before Feb. 1, 1992: Paducah, Kentucky; Portsmouth, Ohio; or K25 in Oak Ridge, Tennessee.</a:t>
            </a:r>
          </a:p>
          <a:p>
            <a:pPr marL="0" indent="0">
              <a:buNone/>
            </a:pPr>
            <a:endParaRPr lang="en-US" dirty="0"/>
          </a:p>
        </p:txBody>
      </p:sp>
      <p:sp>
        <p:nvSpPr>
          <p:cNvPr id="4" name="TextBox 3"/>
          <p:cNvSpPr txBox="1"/>
          <p:nvPr/>
        </p:nvSpPr>
        <p:spPr>
          <a:xfrm>
            <a:off x="2731827" y="4872251"/>
            <a:ext cx="6728346" cy="584775"/>
          </a:xfrm>
          <a:prstGeom prst="rect">
            <a:avLst/>
          </a:prstGeom>
          <a:noFill/>
        </p:spPr>
        <p:txBody>
          <a:bodyPr wrap="square" rtlCol="0">
            <a:spAutoFit/>
          </a:bodyPr>
          <a:lstStyle/>
          <a:p>
            <a:r>
              <a:rPr lang="en-US" sz="3200" dirty="0">
                <a:hlinkClick r:id="rId2" tooltip="Use the Health Benefits Explorer tool to find out if you qualify for VA health care."/>
              </a:rPr>
              <a:t>Ionizing Radiation Registry health exam</a:t>
            </a:r>
            <a:endParaRPr lang="en-US" sz="3200" dirty="0"/>
          </a:p>
        </p:txBody>
      </p:sp>
    </p:spTree>
    <p:extLst>
      <p:ext uri="{BB962C8B-B14F-4D97-AF65-F5344CB8AC3E}">
        <p14:creationId xmlns:p14="http://schemas.microsoft.com/office/powerpoint/2010/main" val="3498952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Exposure to Radiation </a:t>
            </a:r>
            <a:endParaRPr lang="en-US" dirty="0"/>
          </a:p>
        </p:txBody>
      </p:sp>
      <p:sp>
        <p:nvSpPr>
          <p:cNvPr id="3" name="Content Placeholder 2"/>
          <p:cNvSpPr>
            <a:spLocks noGrp="1"/>
          </p:cNvSpPr>
          <p:nvPr>
            <p:ph idx="1"/>
          </p:nvPr>
        </p:nvSpPr>
        <p:spPr>
          <a:xfrm>
            <a:off x="609600" y="1524001"/>
            <a:ext cx="10972800" cy="5067868"/>
          </a:xfrm>
        </p:spPr>
        <p:txBody>
          <a:bodyPr/>
          <a:lstStyle/>
          <a:p>
            <a:pPr marL="0" indent="0" algn="ctr">
              <a:buNone/>
            </a:pPr>
            <a:r>
              <a:rPr lang="en-US" b="1" dirty="0"/>
              <a:t>Veterans who served in any of the following situations or circumstances may have been exposed to </a:t>
            </a:r>
            <a:r>
              <a:rPr lang="en-US" b="1" dirty="0" smtClean="0"/>
              <a:t>radiation:</a:t>
            </a:r>
            <a:endParaRPr lang="en-US" b="1" dirty="0"/>
          </a:p>
          <a:p>
            <a:r>
              <a:rPr lang="en-US" sz="2400" b="1" dirty="0">
                <a:hlinkClick r:id="rId2" tooltip="U.S. Air Force plutonium clean-up mission, Palomares, Spain"/>
              </a:rPr>
              <a:t>U.S. Air Force plutonium clean-up mission, </a:t>
            </a:r>
            <a:r>
              <a:rPr lang="en-US" sz="2400" b="1" dirty="0" err="1">
                <a:hlinkClick r:id="rId2" tooltip="U.S. Air Force plutonium clean-up mission, Palomares, Spain"/>
              </a:rPr>
              <a:t>Palomares</a:t>
            </a:r>
            <a:r>
              <a:rPr lang="en-US" sz="2400" b="1" dirty="0">
                <a:hlinkClick r:id="rId2" tooltip="U.S. Air Force plutonium clean-up mission, Palomares, Spain"/>
              </a:rPr>
              <a:t>, Spain</a:t>
            </a:r>
            <a:r>
              <a:rPr lang="en-US" sz="2400" dirty="0"/>
              <a:t/>
            </a:r>
            <a:br>
              <a:rPr lang="en-US" sz="2400" dirty="0"/>
            </a:br>
            <a:r>
              <a:rPr lang="en-US" sz="2400" dirty="0"/>
              <a:t>A nuclear weapons mishap occurred on January 17, 1966, over </a:t>
            </a:r>
            <a:r>
              <a:rPr lang="en-US" sz="2400" dirty="0" err="1"/>
              <a:t>Palomares</a:t>
            </a:r>
            <a:r>
              <a:rPr lang="en-US" sz="2400" dirty="0"/>
              <a:t>, Spain, when a United States Air Force (USAF) B-52 bomber and KC-135 tanker aircraft collided.  The mishap led to the release of four nuclear weapons.  Two of the weapons were damaged when they hit the ground and released plutonium, a radioactive material.  There was no nuclear detonation.  During the response, approximately 1,600 military and civilian personnel were potentially exposed to airborne dust and debris contaminated with plutonium.  </a:t>
            </a:r>
          </a:p>
          <a:p>
            <a:r>
              <a:rPr lang="en-US" sz="2400" b="1" dirty="0">
                <a:hlinkClick r:id="rId3"/>
              </a:rPr>
              <a:t>Fukushima nuclear accident</a:t>
            </a:r>
            <a:r>
              <a:rPr lang="en-US" sz="2400" dirty="0"/>
              <a:t/>
            </a:r>
            <a:br>
              <a:rPr lang="en-US" sz="2400" dirty="0"/>
            </a:br>
            <a:r>
              <a:rPr lang="en-US" sz="2400" dirty="0" err="1"/>
              <a:t>Servicemembers</a:t>
            </a:r>
            <a:r>
              <a:rPr lang="en-US" sz="2400" dirty="0"/>
              <a:t> may have been exposed to low doses of radiation in Japan from March 12 to May 11, 2011, following a nuclear accident on March 11, 2011.  </a:t>
            </a:r>
          </a:p>
          <a:p>
            <a:pPr marL="0" indent="0">
              <a:buNone/>
            </a:pPr>
            <a:endParaRPr lang="en-US" dirty="0" smtClean="0"/>
          </a:p>
        </p:txBody>
      </p:sp>
    </p:spTree>
    <p:extLst>
      <p:ext uri="{BB962C8B-B14F-4D97-AF65-F5344CB8AC3E}">
        <p14:creationId xmlns:p14="http://schemas.microsoft.com/office/powerpoint/2010/main" val="1905600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Exposure to Radiation </a:t>
            </a:r>
            <a:endParaRPr lang="en-US" dirty="0"/>
          </a:p>
        </p:txBody>
      </p:sp>
      <p:sp>
        <p:nvSpPr>
          <p:cNvPr id="3" name="Content Placeholder 2"/>
          <p:cNvSpPr>
            <a:spLocks noGrp="1"/>
          </p:cNvSpPr>
          <p:nvPr>
            <p:ph idx="1"/>
          </p:nvPr>
        </p:nvSpPr>
        <p:spPr>
          <a:xfrm>
            <a:off x="609600" y="1524001"/>
            <a:ext cx="10972800" cy="5217993"/>
          </a:xfrm>
        </p:spPr>
        <p:txBody>
          <a:bodyPr/>
          <a:lstStyle/>
          <a:p>
            <a:r>
              <a:rPr lang="en-US" sz="2400" b="1" dirty="0">
                <a:hlinkClick r:id="rId2"/>
              </a:rPr>
              <a:t>Radiation-risk activity</a:t>
            </a:r>
            <a:r>
              <a:rPr lang="en-US" sz="2400" b="1" dirty="0"/>
              <a:t> (includes "Atomic Veterans")</a:t>
            </a:r>
            <a:r>
              <a:rPr lang="en-US" sz="2400" dirty="0"/>
              <a:t/>
            </a:r>
            <a:br>
              <a:rPr lang="en-US" sz="2400" dirty="0"/>
            </a:br>
            <a:r>
              <a:rPr lang="en-US" sz="2400" dirty="0"/>
              <a:t>Activities include participation in nuclear weapons testing and the American occupation of Hiroshima and Nagasaki.  </a:t>
            </a:r>
          </a:p>
          <a:p>
            <a:r>
              <a:rPr lang="en-US" sz="2400" b="1" dirty="0">
                <a:hlinkClick r:id="rId3"/>
              </a:rPr>
              <a:t>Military occupational exposure</a:t>
            </a:r>
            <a:r>
              <a:rPr lang="en-US" sz="2400" dirty="0"/>
              <a:t/>
            </a:r>
            <a:br>
              <a:rPr lang="en-US" sz="2400" dirty="0"/>
            </a:br>
            <a:r>
              <a:rPr lang="en-US" sz="2400" dirty="0"/>
              <a:t>Various military occupations, such as nuclear weapons technicians and dental technicians, include routine and usually safe exposure to radiation.  </a:t>
            </a:r>
          </a:p>
          <a:p>
            <a:r>
              <a:rPr lang="en-US" sz="2400" b="1" dirty="0">
                <a:hlinkClick r:id="rId4"/>
              </a:rPr>
              <a:t>Depleted uranium</a:t>
            </a:r>
            <a:r>
              <a:rPr lang="en-US" sz="2400" dirty="0"/>
              <a:t/>
            </a:r>
            <a:br>
              <a:rPr lang="en-US" sz="2400" dirty="0"/>
            </a:br>
            <a:r>
              <a:rPr lang="en-US" sz="2400" dirty="0"/>
              <a:t>During an explosion, pieces of depleted uranium used in tank armor and some bullets can scatter and embed in muscle and soft tissue.  </a:t>
            </a:r>
          </a:p>
          <a:p>
            <a:r>
              <a:rPr lang="en-US" sz="2400" b="1" dirty="0">
                <a:hlinkClick r:id="rId5"/>
              </a:rPr>
              <a:t>LORAN radiation</a:t>
            </a:r>
            <a:r>
              <a:rPr lang="en-US" sz="2400" dirty="0"/>
              <a:t/>
            </a:r>
            <a:br>
              <a:rPr lang="en-US" sz="2400" dirty="0"/>
            </a:br>
            <a:r>
              <a:rPr lang="en-US" sz="2400" dirty="0"/>
              <a:t>U.S. Coast Guard Veterans who worked at LORAN (Long Range Navigation) stations from 1942 to 2010 may have been exposed to X-ray radiation from high voltage vacuum tubes.  </a:t>
            </a:r>
          </a:p>
        </p:txBody>
      </p:sp>
    </p:spTree>
    <p:extLst>
      <p:ext uri="{BB962C8B-B14F-4D97-AF65-F5344CB8AC3E}">
        <p14:creationId xmlns:p14="http://schemas.microsoft.com/office/powerpoint/2010/main" val="163568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AGENT ORANGE</a:t>
            </a:r>
            <a:endParaRPr lang="en-US" dirty="0"/>
          </a:p>
        </p:txBody>
      </p:sp>
      <p:sp>
        <p:nvSpPr>
          <p:cNvPr id="5" name="Content Placeholder 4"/>
          <p:cNvSpPr>
            <a:spLocks noGrp="1"/>
          </p:cNvSpPr>
          <p:nvPr>
            <p:ph sz="half" idx="1"/>
          </p:nvPr>
        </p:nvSpPr>
        <p:spPr/>
        <p:txBody>
          <a:bodyPr/>
          <a:lstStyle/>
          <a:p>
            <a:pPr>
              <a:buFont typeface="Wingdings" panose="05000000000000000000" pitchFamily="2" charset="2"/>
              <a:buChar char="§"/>
            </a:pPr>
            <a:r>
              <a:rPr lang="en-US" b="1" dirty="0">
                <a:solidFill>
                  <a:srgbClr val="002060"/>
                </a:solidFill>
                <a:hlinkClick r:id="rId2" tooltip="AL Amyloidosis"/>
              </a:rPr>
              <a:t>AL </a:t>
            </a:r>
            <a:r>
              <a:rPr lang="en-US" b="1" dirty="0" smtClean="0">
                <a:solidFill>
                  <a:srgbClr val="002060"/>
                </a:solidFill>
                <a:hlinkClick r:id="rId2" tooltip="AL Amyloidosis"/>
              </a:rPr>
              <a:t>Amyloidosis</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3" tooltip="Chronic B Cell Leukemias"/>
              </a:rPr>
              <a:t>Chronic </a:t>
            </a:r>
            <a:r>
              <a:rPr lang="en-US" b="1" dirty="0">
                <a:solidFill>
                  <a:srgbClr val="002060"/>
                </a:solidFill>
                <a:hlinkClick r:id="rId3" tooltip="Chronic B Cell Leukemias"/>
              </a:rPr>
              <a:t>B-cell </a:t>
            </a:r>
            <a:r>
              <a:rPr lang="en-US" b="1" dirty="0" err="1" smtClean="0">
                <a:solidFill>
                  <a:srgbClr val="002060"/>
                </a:solidFill>
                <a:hlinkClick r:id="rId3" tooltip="Chronic B Cell Leukemias"/>
              </a:rPr>
              <a:t>Leukemias</a:t>
            </a:r>
            <a:endParaRPr lang="en-US" b="1" dirty="0" smtClean="0">
              <a:solidFill>
                <a:srgbClr val="002060"/>
              </a:solidFill>
            </a:endParaRPr>
          </a:p>
          <a:p>
            <a:pPr>
              <a:buFont typeface="Wingdings" panose="05000000000000000000" pitchFamily="2" charset="2"/>
              <a:buChar char="§"/>
            </a:pPr>
            <a:r>
              <a:rPr lang="en-US" b="1" dirty="0" err="1" smtClean="0">
                <a:solidFill>
                  <a:srgbClr val="002060"/>
                </a:solidFill>
              </a:rPr>
              <a:t>Chloracne</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4" tooltip="Diabetes Mellitus Type 2"/>
              </a:rPr>
              <a:t>Diabetes </a:t>
            </a:r>
            <a:r>
              <a:rPr lang="en-US" b="1" dirty="0">
                <a:solidFill>
                  <a:srgbClr val="002060"/>
                </a:solidFill>
                <a:hlinkClick r:id="rId4" tooltip="Diabetes Mellitus Type 2"/>
              </a:rPr>
              <a:t>Mellitus Type </a:t>
            </a:r>
            <a:r>
              <a:rPr lang="en-US" b="1" dirty="0" smtClean="0">
                <a:solidFill>
                  <a:srgbClr val="002060"/>
                </a:solidFill>
                <a:hlinkClick r:id="rId4" tooltip="Diabetes Mellitus Type 2"/>
              </a:rPr>
              <a:t>2</a:t>
            </a:r>
            <a:endParaRPr lang="en-US" b="1" dirty="0" smtClean="0">
              <a:solidFill>
                <a:srgbClr val="002060"/>
              </a:solidFill>
            </a:endParaRPr>
          </a:p>
          <a:p>
            <a:pPr>
              <a:buFont typeface="Wingdings" panose="05000000000000000000" pitchFamily="2" charset="2"/>
              <a:buChar char="§"/>
            </a:pPr>
            <a:r>
              <a:rPr lang="en-US" b="1" dirty="0">
                <a:solidFill>
                  <a:srgbClr val="002060"/>
                </a:solidFill>
                <a:hlinkClick r:id="rId5" tooltip="Hodgkin's disease"/>
              </a:rPr>
              <a:t>Hodgkin's Disease</a:t>
            </a:r>
            <a:endParaRPr lang="en-US" dirty="0" smtClean="0">
              <a:solidFill>
                <a:srgbClr val="002060"/>
              </a:solidFill>
            </a:endParaRPr>
          </a:p>
          <a:p>
            <a:pPr>
              <a:buFont typeface="Wingdings" panose="05000000000000000000" pitchFamily="2" charset="2"/>
              <a:buChar char="§"/>
            </a:pPr>
            <a:r>
              <a:rPr lang="en-US" b="1" dirty="0" smtClean="0">
                <a:solidFill>
                  <a:srgbClr val="002060"/>
                </a:solidFill>
                <a:hlinkClick r:id="rId6" tooltip="Ischemic Heart Disease"/>
              </a:rPr>
              <a:t>Ischemic </a:t>
            </a:r>
            <a:r>
              <a:rPr lang="en-US" b="1" dirty="0">
                <a:solidFill>
                  <a:srgbClr val="002060"/>
                </a:solidFill>
                <a:hlinkClick r:id="rId6" tooltip="Ischemic Heart Disease"/>
              </a:rPr>
              <a:t>Heart </a:t>
            </a:r>
            <a:r>
              <a:rPr lang="en-US" b="1" dirty="0" smtClean="0">
                <a:solidFill>
                  <a:srgbClr val="002060"/>
                </a:solidFill>
                <a:hlinkClick r:id="rId6" tooltip="Ischemic Heart Disease"/>
              </a:rPr>
              <a:t>Disease</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7" tooltip="Multiple Myeloma"/>
              </a:rPr>
              <a:t>Multiple Myeloma</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8" tooltip="Non-Hodgkin's Lymphoma"/>
              </a:rPr>
              <a:t>Non-Hodgkin's Lymphoma</a:t>
            </a:r>
            <a:endParaRPr lang="en-US" dirty="0" smtClean="0">
              <a:solidFill>
                <a:srgbClr val="002060"/>
              </a:solidFill>
            </a:endParaRPr>
          </a:p>
          <a:p>
            <a:pPr marL="0" indent="0">
              <a:buNone/>
            </a:pPr>
            <a:endParaRPr lang="en-US" dirty="0" smtClean="0"/>
          </a:p>
          <a:p>
            <a:pPr marL="0" indent="0">
              <a:buNone/>
            </a:pPr>
            <a:r>
              <a:rPr lang="en-US" dirty="0"/>
              <a:t/>
            </a:r>
            <a:br>
              <a:rPr lang="en-US" dirty="0"/>
            </a:br>
            <a:endParaRPr lang="en-US" dirty="0"/>
          </a:p>
        </p:txBody>
      </p:sp>
      <p:sp>
        <p:nvSpPr>
          <p:cNvPr id="6" name="Content Placeholder 5"/>
          <p:cNvSpPr>
            <a:spLocks noGrp="1"/>
          </p:cNvSpPr>
          <p:nvPr>
            <p:ph sz="half" idx="2"/>
          </p:nvPr>
        </p:nvSpPr>
        <p:spPr/>
        <p:txBody>
          <a:bodyPr/>
          <a:lstStyle/>
          <a:p>
            <a:pPr>
              <a:buFont typeface="Wingdings" panose="05000000000000000000" pitchFamily="2" charset="2"/>
              <a:buChar char="§"/>
            </a:pPr>
            <a:r>
              <a:rPr lang="en-US" b="1" dirty="0">
                <a:solidFill>
                  <a:srgbClr val="002060"/>
                </a:solidFill>
                <a:hlinkClick r:id="rId9" tooltip="Parkinson's Disease"/>
              </a:rPr>
              <a:t>Parkinson's Disease</a:t>
            </a:r>
            <a:endParaRPr lang="en-US" b="1" dirty="0" smtClean="0">
              <a:solidFill>
                <a:srgbClr val="002060"/>
              </a:solidFill>
              <a:hlinkClick r:id="rId10" tooltip="Peripheral Neuropathy"/>
            </a:endParaRPr>
          </a:p>
          <a:p>
            <a:pPr>
              <a:buFont typeface="Wingdings" panose="05000000000000000000" pitchFamily="2" charset="2"/>
              <a:buChar char="§"/>
            </a:pPr>
            <a:r>
              <a:rPr lang="en-US" b="1" dirty="0" smtClean="0">
                <a:solidFill>
                  <a:srgbClr val="002060"/>
                </a:solidFill>
                <a:hlinkClick r:id="rId10" tooltip="Peripheral Neuropathy"/>
              </a:rPr>
              <a:t>Peripheral </a:t>
            </a:r>
            <a:r>
              <a:rPr lang="en-US" b="1" dirty="0">
                <a:solidFill>
                  <a:srgbClr val="002060"/>
                </a:solidFill>
                <a:hlinkClick r:id="rId10" tooltip="Peripheral Neuropathy"/>
              </a:rPr>
              <a:t>Neuropathy, </a:t>
            </a:r>
            <a:r>
              <a:rPr lang="en-US" b="1" dirty="0" smtClean="0">
                <a:solidFill>
                  <a:srgbClr val="002060"/>
                </a:solidFill>
                <a:hlinkClick r:id="rId10" tooltip="Peripheral Neuropathy"/>
              </a:rPr>
              <a:t>Early-Onset</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11" tooltip="Porphyria Cutanea Tarda"/>
              </a:rPr>
              <a:t>Porphyria </a:t>
            </a:r>
            <a:r>
              <a:rPr lang="en-US" b="1" dirty="0" err="1">
                <a:solidFill>
                  <a:srgbClr val="002060"/>
                </a:solidFill>
                <a:hlinkClick r:id="rId11" tooltip="Porphyria Cutanea Tarda"/>
              </a:rPr>
              <a:t>Cutanea</a:t>
            </a:r>
            <a:r>
              <a:rPr lang="en-US" b="1" dirty="0">
                <a:solidFill>
                  <a:srgbClr val="002060"/>
                </a:solidFill>
                <a:hlinkClick r:id="rId11" tooltip="Porphyria Cutanea Tarda"/>
              </a:rPr>
              <a:t> </a:t>
            </a:r>
            <a:r>
              <a:rPr lang="en-US" b="1" dirty="0" err="1" smtClean="0">
                <a:solidFill>
                  <a:srgbClr val="002060"/>
                </a:solidFill>
                <a:hlinkClick r:id="rId11" tooltip="Porphyria Cutanea Tarda"/>
              </a:rPr>
              <a:t>Tarda</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12" tooltip="Prostate Cancer"/>
              </a:rPr>
              <a:t>Prostate Cancer</a:t>
            </a:r>
            <a:endParaRPr lang="en-US" b="1" dirty="0" smtClean="0">
              <a:solidFill>
                <a:srgbClr val="002060"/>
              </a:solidFill>
            </a:endParaRPr>
          </a:p>
          <a:p>
            <a:pPr>
              <a:buFont typeface="Wingdings" panose="05000000000000000000" pitchFamily="2" charset="2"/>
              <a:buChar char="§"/>
            </a:pPr>
            <a:r>
              <a:rPr lang="en-US" b="1" dirty="0" smtClean="0">
                <a:solidFill>
                  <a:srgbClr val="002060"/>
                </a:solidFill>
                <a:hlinkClick r:id="rId13" tooltip="Respiratory Cancers"/>
              </a:rPr>
              <a:t>Respiratory </a:t>
            </a:r>
            <a:r>
              <a:rPr lang="en-US" b="1" dirty="0">
                <a:solidFill>
                  <a:srgbClr val="002060"/>
                </a:solidFill>
                <a:hlinkClick r:id="rId13" tooltip="Respiratory Cancers"/>
              </a:rPr>
              <a:t>Cancers</a:t>
            </a:r>
            <a:r>
              <a:rPr lang="en-US" dirty="0">
                <a:solidFill>
                  <a:srgbClr val="002060"/>
                </a:solidFill>
              </a:rPr>
              <a:t> </a:t>
            </a:r>
            <a:r>
              <a:rPr lang="en-US" b="1" dirty="0">
                <a:solidFill>
                  <a:srgbClr val="002060"/>
                </a:solidFill>
              </a:rPr>
              <a:t>(includes lung cancer</a:t>
            </a:r>
            <a:r>
              <a:rPr lang="en-US" b="1" dirty="0" smtClean="0">
                <a:solidFill>
                  <a:srgbClr val="002060"/>
                </a:solidFill>
              </a:rPr>
              <a:t>)</a:t>
            </a:r>
          </a:p>
          <a:p>
            <a:pPr>
              <a:buFont typeface="Wingdings" panose="05000000000000000000" pitchFamily="2" charset="2"/>
              <a:buChar char="§"/>
            </a:pPr>
            <a:r>
              <a:rPr lang="en-US" b="1" dirty="0" smtClean="0">
                <a:solidFill>
                  <a:srgbClr val="002060"/>
                </a:solidFill>
                <a:hlinkClick r:id="rId14" tooltip="Soft tissue sarcomas"/>
              </a:rPr>
              <a:t>Soft </a:t>
            </a:r>
            <a:r>
              <a:rPr lang="en-US" b="1" dirty="0">
                <a:solidFill>
                  <a:srgbClr val="002060"/>
                </a:solidFill>
                <a:hlinkClick r:id="rId14" tooltip="Soft tissue sarcomas"/>
              </a:rPr>
              <a:t>Tissue Sarcomas</a:t>
            </a:r>
            <a:endParaRPr lang="en-US" dirty="0">
              <a:solidFill>
                <a:srgbClr val="002060"/>
              </a:solidFill>
            </a:endParaRPr>
          </a:p>
        </p:txBody>
      </p:sp>
    </p:spTree>
    <p:extLst>
      <p:ext uri="{BB962C8B-B14F-4D97-AF65-F5344CB8AC3E}">
        <p14:creationId xmlns:p14="http://schemas.microsoft.com/office/powerpoint/2010/main" val="1024507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Exposure to Radiation </a:t>
            </a:r>
            <a:endParaRPr lang="en-US" dirty="0"/>
          </a:p>
        </p:txBody>
      </p:sp>
      <p:sp>
        <p:nvSpPr>
          <p:cNvPr id="3" name="Content Placeholder 2"/>
          <p:cNvSpPr>
            <a:spLocks noGrp="1"/>
          </p:cNvSpPr>
          <p:nvPr>
            <p:ph idx="1"/>
          </p:nvPr>
        </p:nvSpPr>
        <p:spPr/>
        <p:txBody>
          <a:bodyPr/>
          <a:lstStyle/>
          <a:p>
            <a:r>
              <a:rPr lang="en-US" b="1" dirty="0">
                <a:hlinkClick r:id="rId2"/>
              </a:rPr>
              <a:t>McMurdo Station, Antarctica nuclear power plant</a:t>
            </a:r>
            <a:r>
              <a:rPr lang="en-US" dirty="0"/>
              <a:t/>
            </a:r>
            <a:br>
              <a:rPr lang="en-US" dirty="0"/>
            </a:br>
            <a:r>
              <a:rPr lang="en-US" dirty="0"/>
              <a:t>The U.S. Navy operated a small nuclear plant at the McMurdo Station, Antarctica, from 1964 to 1973. The nuclear plant was decommissioned after a leak was discovered.  </a:t>
            </a:r>
          </a:p>
          <a:p>
            <a:r>
              <a:rPr lang="en-US" b="1" dirty="0"/>
              <a:t>Nasopharyngeal (nose and throat) radium irradiation treatments</a:t>
            </a:r>
            <a:br>
              <a:rPr lang="en-US" b="1" dirty="0"/>
            </a:br>
            <a:r>
              <a:rPr lang="en-US" dirty="0"/>
              <a:t>Certain pilots, submariners, divers, and others were given this treatment during service in 1940 to the mid-1960s to prevent ear damage from pressure changes. These Veterans are eligible for a free </a:t>
            </a:r>
            <a:r>
              <a:rPr lang="en-US" dirty="0">
                <a:hlinkClick r:id="rId3"/>
              </a:rPr>
              <a:t>Ionizing Radiation Registry health exam</a:t>
            </a:r>
            <a:r>
              <a:rPr lang="en-US" dirty="0"/>
              <a:t>. </a:t>
            </a:r>
          </a:p>
        </p:txBody>
      </p:sp>
    </p:spTree>
    <p:extLst>
      <p:ext uri="{BB962C8B-B14F-4D97-AF65-F5344CB8AC3E}">
        <p14:creationId xmlns:p14="http://schemas.microsoft.com/office/powerpoint/2010/main" val="91679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LOCATIONS OF AGENT ORANGE EXPOSURE</a:t>
            </a:r>
            <a:endParaRPr lang="en-US" sz="3600" dirty="0"/>
          </a:p>
        </p:txBody>
      </p:sp>
      <p:sp>
        <p:nvSpPr>
          <p:cNvPr id="3" name="Content Placeholder 2"/>
          <p:cNvSpPr>
            <a:spLocks noGrp="1"/>
          </p:cNvSpPr>
          <p:nvPr>
            <p:ph idx="1"/>
          </p:nvPr>
        </p:nvSpPr>
        <p:spPr>
          <a:xfrm>
            <a:off x="545910" y="1266967"/>
            <a:ext cx="11009194" cy="5562600"/>
          </a:xfrm>
        </p:spPr>
        <p:txBody>
          <a:bodyPr>
            <a:scene3d>
              <a:camera prst="orthographicFront"/>
              <a:lightRig rig="threePt" dir="t"/>
            </a:scene3d>
            <a:sp3d extrusionH="57150">
              <a:bevelT w="82550" h="38100" prst="coolSlant"/>
            </a:sp3d>
          </a:bodyPr>
          <a:lstStyle/>
          <a:p>
            <a:r>
              <a:rPr lang="en-US" sz="2000" dirty="0">
                <a:hlinkClick r:id="rId2" tooltip="Read about exposure to Agent Orange in Vietnam."/>
              </a:rPr>
              <a:t>Exposure to Agent Orange in Vietnam</a:t>
            </a:r>
            <a:r>
              <a:rPr lang="en-US" sz="2000" dirty="0"/>
              <a:t> </a:t>
            </a:r>
            <a:br>
              <a:rPr lang="en-US" sz="2000" dirty="0"/>
            </a:br>
            <a:r>
              <a:rPr lang="en-US" sz="2000" dirty="0"/>
              <a:t>Exposure on land in Vietnam or on a ship operating on the inland waterways of Vietnam between January 9, 1962 and May 7, 1975</a:t>
            </a:r>
          </a:p>
          <a:p>
            <a:r>
              <a:rPr lang="en-US" sz="2000" dirty="0">
                <a:hlinkClick r:id="rId3" tooltip="Read about exposure to Agent Orange residue on military C-123 aircrafts."/>
              </a:rPr>
              <a:t>C-123 Airplanes and Agent Orange </a:t>
            </a:r>
            <a:r>
              <a:rPr lang="en-US" sz="2000" dirty="0" smtClean="0">
                <a:hlinkClick r:id="rId3" tooltip="Read about exposure to Agent Orange residue on military C-123 aircrafts."/>
              </a:rPr>
              <a:t>Residue</a:t>
            </a:r>
            <a:r>
              <a:rPr lang="en-US" sz="2000" dirty="0" smtClean="0"/>
              <a:t> *</a:t>
            </a:r>
            <a:r>
              <a:rPr lang="en-US" sz="2000" dirty="0"/>
              <a:t/>
            </a:r>
            <a:br>
              <a:rPr lang="en-US" sz="2000" dirty="0"/>
            </a:br>
            <a:r>
              <a:rPr lang="en-US" sz="2000" dirty="0"/>
              <a:t>Possible exposure of crew members to herbicide residue in C-123 planes flown after the Vietnam War</a:t>
            </a:r>
          </a:p>
          <a:p>
            <a:r>
              <a:rPr lang="en-US" sz="2000" dirty="0">
                <a:hlinkClick r:id="rId4" tooltip="Read about exposure to Agent Orange on open sea ships off shore of Vietnam."/>
              </a:rPr>
              <a:t>Blue Water </a:t>
            </a:r>
            <a:r>
              <a:rPr lang="en-US" sz="2000" dirty="0" smtClean="0">
                <a:hlinkClick r:id="rId4" tooltip="Read about exposure to Agent Orange on open sea ships off shore of Vietnam."/>
              </a:rPr>
              <a:t>Veterans</a:t>
            </a:r>
            <a:r>
              <a:rPr lang="en-US" sz="2000" dirty="0" smtClean="0"/>
              <a:t> *</a:t>
            </a:r>
            <a:r>
              <a:rPr lang="en-US" sz="2000" dirty="0"/>
              <a:t/>
            </a:r>
            <a:br>
              <a:rPr lang="en-US" sz="2000" dirty="0"/>
            </a:br>
            <a:r>
              <a:rPr lang="en-US" sz="2000" dirty="0"/>
              <a:t>Possible exposure on open sea ships off the shore of Vietnam during the Vietnam War</a:t>
            </a:r>
          </a:p>
          <a:p>
            <a:r>
              <a:rPr lang="en-US" sz="2000" dirty="0">
                <a:hlinkClick r:id="rId5" tooltip="U.S. Navy and Coast Guard Ships in Vietnam."/>
              </a:rPr>
              <a:t>U.S. Navy and Coast Guard Ships in </a:t>
            </a:r>
            <a:r>
              <a:rPr lang="en-US" sz="2000" dirty="0" smtClean="0">
                <a:hlinkClick r:id="rId5" tooltip="U.S. Navy and Coast Guard Ships in Vietnam."/>
              </a:rPr>
              <a:t>Vietnam</a:t>
            </a:r>
            <a:r>
              <a:rPr lang="en-US" sz="2000" dirty="0" smtClean="0"/>
              <a:t> *</a:t>
            </a:r>
            <a:r>
              <a:rPr lang="en-US" sz="2000" dirty="0"/>
              <a:t/>
            </a:r>
            <a:br>
              <a:rPr lang="en-US" sz="2000" dirty="0"/>
            </a:br>
            <a:r>
              <a:rPr lang="en-US" sz="2000" dirty="0"/>
              <a:t>Ships and boats with operations in Vietnam between January 9, 1962 and May 7, 1975</a:t>
            </a:r>
          </a:p>
          <a:p>
            <a:r>
              <a:rPr lang="en-US" sz="2000" dirty="0">
                <a:hlinkClick r:id="rId6" tooltip="Read about exposure to Agent Orange in Korean Demilitarized Zone."/>
              </a:rPr>
              <a:t>Korean Demilitarized Zone</a:t>
            </a:r>
            <a:r>
              <a:rPr lang="en-US" sz="2000" dirty="0"/>
              <a:t/>
            </a:r>
            <a:br>
              <a:rPr lang="en-US" sz="2000" dirty="0"/>
            </a:br>
            <a:r>
              <a:rPr lang="en-US" sz="2000" dirty="0"/>
              <a:t>Exposure along the demilitarized zone in Korea between April 1, 1968 and August 31, 1971</a:t>
            </a:r>
          </a:p>
          <a:p>
            <a:r>
              <a:rPr lang="en-US" sz="2000" dirty="0">
                <a:hlinkClick r:id="rId7" tooltip="Read about exposure to Agent Orange in Thailand."/>
              </a:rPr>
              <a:t>Thailand Military </a:t>
            </a:r>
            <a:r>
              <a:rPr lang="en-US" sz="2000" dirty="0" smtClean="0">
                <a:hlinkClick r:id="rId7" tooltip="Read about exposure to Agent Orange in Thailand."/>
              </a:rPr>
              <a:t>Bases</a:t>
            </a:r>
            <a:r>
              <a:rPr lang="en-US" sz="2000" dirty="0" smtClean="0"/>
              <a:t> *</a:t>
            </a:r>
            <a:r>
              <a:rPr lang="en-US" sz="2000" dirty="0"/>
              <a:t/>
            </a:r>
            <a:br>
              <a:rPr lang="en-US" sz="2000" dirty="0"/>
            </a:br>
            <a:r>
              <a:rPr lang="en-US" sz="2000" dirty="0"/>
              <a:t>Possible exposure on or near the perimeters of military bases between February 28, 1961 and May 7, 1975</a:t>
            </a:r>
          </a:p>
          <a:p>
            <a:r>
              <a:rPr lang="en-US" sz="2000" dirty="0">
                <a:hlinkClick r:id="rId8" tooltip="Read about exposure to herbicides during tests and storage at military bases."/>
              </a:rPr>
              <a:t>Herbicide Tests and Storage Outside </a:t>
            </a:r>
            <a:r>
              <a:rPr lang="en-US" sz="2000" dirty="0" smtClean="0">
                <a:hlinkClick r:id="rId8" tooltip="Read about exposure to herbicides during tests and storage at military bases."/>
              </a:rPr>
              <a:t>Vietnam</a:t>
            </a:r>
            <a:r>
              <a:rPr lang="en-US" sz="2000" dirty="0" smtClean="0"/>
              <a:t>*</a:t>
            </a:r>
            <a:r>
              <a:rPr lang="en-US" sz="2000" dirty="0"/>
              <a:t/>
            </a:r>
            <a:br>
              <a:rPr lang="en-US" sz="2000" dirty="0"/>
            </a:br>
            <a:r>
              <a:rPr lang="en-US" sz="2000" dirty="0"/>
              <a:t>Possible exposure due to herbicide tests and storage at military bases in the United States and locations in other countries</a:t>
            </a:r>
          </a:p>
          <a:p>
            <a:pPr marL="0" indent="0">
              <a:buNone/>
            </a:pPr>
            <a:endParaRPr lang="en-US" sz="4400" b="1" dirty="0">
              <a:solidFill>
                <a:srgbClr val="FF0000"/>
              </a:solidFill>
            </a:endParaRPr>
          </a:p>
        </p:txBody>
      </p:sp>
    </p:spTree>
    <p:extLst>
      <p:ext uri="{BB962C8B-B14F-4D97-AF65-F5344CB8AC3E}">
        <p14:creationId xmlns:p14="http://schemas.microsoft.com/office/powerpoint/2010/main" val="131892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91068"/>
            <a:ext cx="9487436" cy="970981"/>
          </a:xfrm>
        </p:spPr>
        <p:txBody>
          <a:bodyPr/>
          <a:lstStyle/>
          <a:p>
            <a:pPr algn="ctr"/>
            <a:r>
              <a:rPr lang="en-US" sz="4800" dirty="0" smtClean="0"/>
              <a:t>LOCATIONS (</a:t>
            </a:r>
            <a:r>
              <a:rPr lang="en-US" sz="3600" dirty="0" smtClean="0"/>
              <a:t>CON’T</a:t>
            </a:r>
            <a:r>
              <a:rPr lang="en-US" sz="4800" dirty="0" smtClean="0"/>
              <a:t>)</a:t>
            </a:r>
            <a:endParaRPr lang="en-US" sz="4800" dirty="0"/>
          </a:p>
        </p:txBody>
      </p:sp>
      <p:sp>
        <p:nvSpPr>
          <p:cNvPr id="4" name="Text Placeholder 3"/>
          <p:cNvSpPr>
            <a:spLocks noGrp="1"/>
          </p:cNvSpPr>
          <p:nvPr>
            <p:ph type="body" sz="half" idx="2"/>
          </p:nvPr>
        </p:nvSpPr>
        <p:spPr>
          <a:xfrm>
            <a:off x="136478" y="1435101"/>
            <a:ext cx="11887200" cy="5286375"/>
          </a:xfrm>
        </p:spPr>
        <p:txBody>
          <a:bodyPr/>
          <a:lstStyle/>
          <a:p>
            <a:endParaRPr lang="en-US" sz="2000" dirty="0" smtClean="0"/>
          </a:p>
          <a:p>
            <a:r>
              <a:rPr lang="en-US" sz="2000" dirty="0" smtClean="0"/>
              <a:t>In </a:t>
            </a:r>
            <a:r>
              <a:rPr lang="en-US" sz="2000" dirty="0"/>
              <a:t>addition, VA has determined there is evidence of exposure to Agent Orange for Air Force and Air Force Reserve members who </a:t>
            </a:r>
            <a:r>
              <a:rPr lang="en-US" sz="2000" dirty="0" smtClean="0"/>
              <a:t>served:</a:t>
            </a:r>
          </a:p>
          <a:p>
            <a:pPr marL="342900" indent="-342900">
              <a:buFont typeface="Wingdings" panose="05000000000000000000" pitchFamily="2" charset="2"/>
              <a:buChar char="§"/>
            </a:pPr>
            <a:r>
              <a:rPr lang="en-US" sz="2000" dirty="0" smtClean="0"/>
              <a:t>during </a:t>
            </a:r>
            <a:r>
              <a:rPr lang="en-US" sz="2000" dirty="0"/>
              <a:t>the period 1969 through </a:t>
            </a:r>
            <a:r>
              <a:rPr lang="en-US" sz="2000" dirty="0" smtClean="0"/>
              <a:t>1986</a:t>
            </a:r>
          </a:p>
          <a:p>
            <a:pPr marL="342900" indent="-342900">
              <a:buFont typeface="Wingdings" panose="05000000000000000000" pitchFamily="2" charset="2"/>
              <a:buChar char="§"/>
            </a:pPr>
            <a:r>
              <a:rPr lang="en-US" sz="2000" dirty="0" smtClean="0"/>
              <a:t>regularly </a:t>
            </a:r>
            <a:r>
              <a:rPr lang="en-US" sz="2000" dirty="0"/>
              <a:t>and repeatedly operated, maintained, or served onboard C-123 </a:t>
            </a:r>
            <a:r>
              <a:rPr lang="en-US" sz="2000" dirty="0" smtClean="0"/>
              <a:t>aircraft</a:t>
            </a:r>
          </a:p>
          <a:p>
            <a:pPr marL="342900" indent="-342900">
              <a:buFont typeface="Wingdings" panose="05000000000000000000" pitchFamily="2" charset="2"/>
              <a:buChar char="§"/>
            </a:pPr>
            <a:r>
              <a:rPr lang="en-US" sz="2000" dirty="0" smtClean="0"/>
              <a:t> </a:t>
            </a:r>
            <a:r>
              <a:rPr lang="en-US" sz="2000" dirty="0" smtClean="0">
                <a:hlinkClick r:id="rId2" tooltip="Agent Orange C-123 web page"/>
              </a:rPr>
              <a:t>Agent </a:t>
            </a:r>
            <a:r>
              <a:rPr lang="en-US" sz="2000" dirty="0">
                <a:hlinkClick r:id="rId2" tooltip="Agent Orange C-123 web page"/>
              </a:rPr>
              <a:t>Orange C-123 web </a:t>
            </a:r>
            <a:r>
              <a:rPr lang="en-US" sz="2000" dirty="0" smtClean="0">
                <a:hlinkClick r:id="rId2" tooltip="Agent Orange C-123 web page"/>
              </a:rPr>
              <a:t>page</a:t>
            </a:r>
            <a:endParaRPr lang="en-US" sz="2000" dirty="0" smtClean="0"/>
          </a:p>
          <a:p>
            <a:endParaRPr lang="en-US" sz="2000" dirty="0" smtClean="0"/>
          </a:p>
          <a:p>
            <a:r>
              <a:rPr lang="en-US" sz="2000" b="1" dirty="0" smtClean="0"/>
              <a:t>BLUE WATER/US COAST GUARD</a:t>
            </a:r>
            <a:endParaRPr lang="en-US" sz="2000" b="1" dirty="0"/>
          </a:p>
          <a:p>
            <a:r>
              <a:rPr lang="en-US" sz="2000" dirty="0"/>
              <a:t>In Vietnam anytime </a:t>
            </a:r>
            <a:r>
              <a:rPr lang="en-US" sz="2000" dirty="0" smtClean="0"/>
              <a:t>between:</a:t>
            </a:r>
          </a:p>
          <a:p>
            <a:pPr marL="342900" indent="-342900">
              <a:buFont typeface="Wingdings" panose="05000000000000000000" pitchFamily="2" charset="2"/>
              <a:buChar char="§"/>
            </a:pPr>
            <a:r>
              <a:rPr lang="en-US" sz="2000" dirty="0" smtClean="0"/>
              <a:t>January </a:t>
            </a:r>
            <a:r>
              <a:rPr lang="en-US" sz="2000" dirty="0"/>
              <a:t>9, 1962 and May 7, </a:t>
            </a:r>
            <a:r>
              <a:rPr lang="en-US" sz="2000" dirty="0" smtClean="0"/>
              <a:t>1975.</a:t>
            </a:r>
          </a:p>
          <a:p>
            <a:pPr marL="342900" indent="-342900">
              <a:buFont typeface="Wingdings" panose="05000000000000000000" pitchFamily="2" charset="2"/>
              <a:buChar char="§"/>
            </a:pPr>
            <a:r>
              <a:rPr lang="en-US" sz="2000" dirty="0"/>
              <a:t>I</a:t>
            </a:r>
            <a:r>
              <a:rPr lang="en-US" sz="2000" dirty="0" smtClean="0"/>
              <a:t>ncluding </a:t>
            </a:r>
            <a:r>
              <a:rPr lang="en-US" sz="2000" dirty="0"/>
              <a:t>brief </a:t>
            </a:r>
            <a:r>
              <a:rPr lang="en-US" sz="2000" b="1" dirty="0"/>
              <a:t>visits </a:t>
            </a:r>
            <a:r>
              <a:rPr lang="en-US" sz="2000" b="1" dirty="0" smtClean="0"/>
              <a:t>ashore.</a:t>
            </a:r>
          </a:p>
          <a:p>
            <a:pPr marL="342900" indent="-342900">
              <a:buFont typeface="Wingdings" panose="05000000000000000000" pitchFamily="2" charset="2"/>
              <a:buChar char="§"/>
            </a:pPr>
            <a:r>
              <a:rPr lang="en-US" sz="2000" dirty="0"/>
              <a:t>S</a:t>
            </a:r>
            <a:r>
              <a:rPr lang="en-US" sz="2000" dirty="0" smtClean="0"/>
              <a:t>ervice </a:t>
            </a:r>
            <a:r>
              <a:rPr lang="en-US" sz="2000" dirty="0"/>
              <a:t>aboard a ship that operated on the </a:t>
            </a:r>
            <a:r>
              <a:rPr lang="en-US" sz="2000" b="1" dirty="0"/>
              <a:t>inland waterways</a:t>
            </a:r>
            <a:r>
              <a:rPr lang="en-US" sz="2000" dirty="0"/>
              <a:t> of </a:t>
            </a:r>
            <a:r>
              <a:rPr lang="en-US" sz="2000" dirty="0" smtClean="0"/>
              <a:t>Vietnam.  (</a:t>
            </a:r>
            <a:r>
              <a:rPr lang="en-US" sz="2000" dirty="0">
                <a:hlinkClick r:id="rId3" tooltip="Agent Orange Ships List"/>
              </a:rPr>
              <a:t>U.S. Navy and Coast Guard ships that operated in Vietnam</a:t>
            </a:r>
            <a:r>
              <a:rPr lang="en-US" sz="2000" dirty="0"/>
              <a:t> </a:t>
            </a:r>
            <a:r>
              <a:rPr lang="en-US" sz="2000" dirty="0" smtClean="0"/>
              <a:t>)</a:t>
            </a:r>
          </a:p>
          <a:p>
            <a:pPr marL="342900" indent="-342900">
              <a:buFont typeface="Wingdings" panose="05000000000000000000" pitchFamily="2" charset="2"/>
              <a:buChar char="§"/>
            </a:pPr>
            <a:r>
              <a:rPr lang="en-US" sz="2000" dirty="0" smtClean="0"/>
              <a:t>Korean </a:t>
            </a:r>
            <a:r>
              <a:rPr lang="en-US" sz="2000" dirty="0"/>
              <a:t>demilitarized </a:t>
            </a:r>
            <a:r>
              <a:rPr lang="en-US" sz="2000" dirty="0" smtClean="0"/>
              <a:t>zone </a:t>
            </a:r>
            <a:r>
              <a:rPr lang="en-US" sz="2000" dirty="0"/>
              <a:t>between April 1, 1968 and August 31, </a:t>
            </a:r>
            <a:r>
              <a:rPr lang="en-US" sz="2000" dirty="0" smtClean="0"/>
              <a:t>1971</a:t>
            </a:r>
          </a:p>
          <a:p>
            <a:pPr marL="342900" indent="-342900">
              <a:buFont typeface="Wingdings" panose="05000000000000000000" pitchFamily="2" charset="2"/>
              <a:buChar char="§"/>
            </a:pPr>
            <a:endParaRPr lang="en-US" sz="2000" dirty="0"/>
          </a:p>
          <a:p>
            <a:endParaRPr lang="en-US" sz="2000" dirty="0" smtClean="0"/>
          </a:p>
          <a:p>
            <a:pPr marL="342900" indent="-342900">
              <a:buFont typeface="Arial" panose="020B0604020202020204" pitchFamily="34" charset="0"/>
              <a:buChar char="•"/>
            </a:pPr>
            <a:endParaRPr lang="en-US" sz="2000" b="1" dirty="0">
              <a:solidFill>
                <a:srgbClr val="C00000"/>
              </a:solidFill>
            </a:endParaRPr>
          </a:p>
          <a:p>
            <a:pPr marL="342900" indent="-342900">
              <a:buFont typeface="Arial" panose="020B0604020202020204" pitchFamily="34" charset="0"/>
              <a:buChar char="•"/>
            </a:pPr>
            <a:endParaRPr lang="en-US" sz="2000" b="1" dirty="0" smtClean="0">
              <a:solidFill>
                <a:srgbClr val="C00000"/>
              </a:solidFill>
            </a:endParaRPr>
          </a:p>
        </p:txBody>
      </p:sp>
      <p:sp>
        <p:nvSpPr>
          <p:cNvPr id="5" name="Slide Number Placeholder 4"/>
          <p:cNvSpPr>
            <a:spLocks noGrp="1"/>
          </p:cNvSpPr>
          <p:nvPr>
            <p:ph type="sldNum" sz="quarter" idx="12"/>
          </p:nvPr>
        </p:nvSpPr>
        <p:spPr/>
        <p:txBody>
          <a:bodyPr/>
          <a:lstStyle/>
          <a:p>
            <a:pPr>
              <a:defRPr/>
            </a:pPr>
            <a:fld id="{4DAFBBBE-FAF2-41D3-B623-0A21650B132C}" type="slidenum">
              <a:rPr lang="en-US" smtClean="0">
                <a:solidFill>
                  <a:prstClr val="black"/>
                </a:solidFill>
              </a:rPr>
              <a:pPr>
                <a:defRPr/>
              </a:pPr>
              <a:t>6</a:t>
            </a:fld>
            <a:endParaRPr lang="en-US" dirty="0">
              <a:solidFill>
                <a:prstClr val="black"/>
              </a:solidFill>
            </a:endParaRPr>
          </a:p>
        </p:txBody>
      </p:sp>
      <p:sp>
        <p:nvSpPr>
          <p:cNvPr id="3" name="TextBox 2"/>
          <p:cNvSpPr txBox="1"/>
          <p:nvPr/>
        </p:nvSpPr>
        <p:spPr>
          <a:xfrm>
            <a:off x="5182358" y="3616623"/>
            <a:ext cx="6100549" cy="923330"/>
          </a:xfrm>
          <a:prstGeom prst="rect">
            <a:avLst/>
          </a:prstGeom>
          <a:noFill/>
        </p:spPr>
        <p:txBody>
          <a:bodyPr wrap="square" rtlCol="0">
            <a:spAutoFit/>
          </a:bodyPr>
          <a:lstStyle/>
          <a:p>
            <a:r>
              <a:rPr lang="en-US" b="1" dirty="0">
                <a:solidFill>
                  <a:srgbClr val="FF0000"/>
                </a:solidFill>
              </a:rPr>
              <a:t>Exception</a:t>
            </a:r>
            <a:r>
              <a:rPr lang="en-US" dirty="0">
                <a:solidFill>
                  <a:srgbClr val="FF0000"/>
                </a:solidFill>
              </a:rPr>
              <a:t>: Blue Water Veterans with </a:t>
            </a:r>
            <a:r>
              <a:rPr lang="en-US" dirty="0">
                <a:solidFill>
                  <a:srgbClr val="FF0000"/>
                </a:solidFill>
                <a:hlinkClick r:id="rId4" tooltip="Read about Agent Orange and non-Hodgkin's lymphoma."/>
              </a:rPr>
              <a:t>non-Hodgkin's lymphoma</a:t>
            </a:r>
            <a:r>
              <a:rPr lang="en-US" dirty="0">
                <a:solidFill>
                  <a:srgbClr val="FF0000"/>
                </a:solidFill>
              </a:rPr>
              <a:t> may be granted service-connection without showing inland waterway service or that they set foot in Vietnam. </a:t>
            </a:r>
          </a:p>
        </p:txBody>
      </p:sp>
    </p:spTree>
    <p:extLst>
      <p:ext uri="{BB962C8B-B14F-4D97-AF65-F5344CB8AC3E}">
        <p14:creationId xmlns:p14="http://schemas.microsoft.com/office/powerpoint/2010/main" val="428192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000"/>
                                        <p:tgtEl>
                                          <p:spTgt spid="4">
                                            <p:txEl>
                                              <p:pRg st="6" end="6"/>
                                            </p:txEl>
                                          </p:spTgt>
                                        </p:tgtEl>
                                      </p:cBhvr>
                                    </p:animEffect>
                                    <p:anim calcmode="lin" valueType="num">
                                      <p:cBhvr>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1000"/>
                                        <p:tgtEl>
                                          <p:spTgt spid="4">
                                            <p:txEl>
                                              <p:pRg st="8" end="8"/>
                                            </p:txEl>
                                          </p:spTgt>
                                        </p:tgtEl>
                                      </p:cBhvr>
                                    </p:animEffect>
                                    <p:anim calcmode="lin" valueType="num">
                                      <p:cBhvr>
                                        <p:cTn id="5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1000"/>
                                        <p:tgtEl>
                                          <p:spTgt spid="4">
                                            <p:txEl>
                                              <p:pRg st="9" end="9"/>
                                            </p:txEl>
                                          </p:spTgt>
                                        </p:tgtEl>
                                      </p:cBhvr>
                                    </p:animEffect>
                                    <p:anim calcmode="lin" valueType="num">
                                      <p:cBhvr>
                                        <p:cTn id="5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animEffect transition="in" filter="fade">
                                      <p:cBhvr>
                                        <p:cTn id="63" dur="1000"/>
                                        <p:tgtEl>
                                          <p:spTgt spid="4">
                                            <p:txEl>
                                              <p:pRg st="10" end="10"/>
                                            </p:txEl>
                                          </p:spTgt>
                                        </p:tgtEl>
                                      </p:cBhvr>
                                    </p:animEffect>
                                    <p:anim calcmode="lin" valueType="num">
                                      <p:cBhvr>
                                        <p:cTn id="6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1" end="11"/>
                                            </p:txEl>
                                          </p:spTgt>
                                        </p:tgtEl>
                                        <p:attrNameLst>
                                          <p:attrName>style.visibility</p:attrName>
                                        </p:attrNameLst>
                                      </p:cBhvr>
                                      <p:to>
                                        <p:strVal val="visible"/>
                                      </p:to>
                                    </p:set>
                                    <p:animEffect transition="in" filter="fade">
                                      <p:cBhvr>
                                        <p:cTn id="70" dur="1000"/>
                                        <p:tgtEl>
                                          <p:spTgt spid="4">
                                            <p:txEl>
                                              <p:pRg st="11" end="11"/>
                                            </p:txEl>
                                          </p:spTgt>
                                        </p:tgtEl>
                                      </p:cBhvr>
                                    </p:animEffect>
                                    <p:anim calcmode="lin" valueType="num">
                                      <p:cBhvr>
                                        <p:cTn id="7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LOCATIONS (</a:t>
            </a:r>
            <a:r>
              <a:rPr lang="en-US" sz="3600" dirty="0"/>
              <a:t>CON’T</a:t>
            </a:r>
            <a:r>
              <a:rPr lang="en-US" sz="4800" dirty="0"/>
              <a:t>)</a:t>
            </a:r>
          </a:p>
        </p:txBody>
      </p:sp>
      <p:sp>
        <p:nvSpPr>
          <p:cNvPr id="3" name="Content Placeholder 2"/>
          <p:cNvSpPr>
            <a:spLocks noGrp="1"/>
          </p:cNvSpPr>
          <p:nvPr>
            <p:ph idx="1"/>
          </p:nvPr>
        </p:nvSpPr>
        <p:spPr>
          <a:xfrm>
            <a:off x="609600" y="1524001"/>
            <a:ext cx="10972800" cy="5149754"/>
          </a:xfrm>
        </p:spPr>
        <p:txBody>
          <a:bodyPr/>
          <a:lstStyle/>
          <a:p>
            <a:pPr marL="0" indent="0">
              <a:buNone/>
            </a:pPr>
            <a:r>
              <a:rPr lang="en-US" sz="2400" b="1" dirty="0"/>
              <a:t>Thailand Military Bases and Agent Orange </a:t>
            </a:r>
            <a:r>
              <a:rPr lang="en-US" sz="2400" b="1" dirty="0" smtClean="0"/>
              <a:t>Exposure</a:t>
            </a:r>
            <a:endParaRPr lang="en-US" sz="2400" dirty="0" smtClean="0"/>
          </a:p>
          <a:p>
            <a:pPr>
              <a:buFont typeface="Wingdings" panose="05000000000000000000" pitchFamily="2" charset="2"/>
              <a:buChar char="§"/>
            </a:pPr>
            <a:r>
              <a:rPr lang="en-US" sz="2000" b="1" dirty="0"/>
              <a:t>U.S. Air Force Veterans</a:t>
            </a:r>
            <a:r>
              <a:rPr lang="en-US" sz="2000" dirty="0"/>
              <a:t> who served on Royal Thai Air Force (RTAF) bases at U-</a:t>
            </a:r>
            <a:r>
              <a:rPr lang="en-US" sz="2000" dirty="0" err="1"/>
              <a:t>Tapao</a:t>
            </a:r>
            <a:r>
              <a:rPr lang="en-US" sz="2000" dirty="0"/>
              <a:t>, </a:t>
            </a:r>
            <a:r>
              <a:rPr lang="en-US" sz="2000" dirty="0" err="1"/>
              <a:t>Ubon</a:t>
            </a:r>
            <a:r>
              <a:rPr lang="en-US" sz="2000" dirty="0"/>
              <a:t>, Nakhon </a:t>
            </a:r>
            <a:r>
              <a:rPr lang="en-US" sz="2000" dirty="0" err="1"/>
              <a:t>Phanom</a:t>
            </a:r>
            <a:r>
              <a:rPr lang="en-US" sz="2000" dirty="0"/>
              <a:t>, </a:t>
            </a:r>
            <a:r>
              <a:rPr lang="en-US" sz="2000" dirty="0" err="1"/>
              <a:t>Udorn</a:t>
            </a:r>
            <a:r>
              <a:rPr lang="en-US" sz="2000" dirty="0"/>
              <a:t>, </a:t>
            </a:r>
            <a:r>
              <a:rPr lang="en-US" sz="2000" dirty="0" err="1"/>
              <a:t>Takhli</a:t>
            </a:r>
            <a:r>
              <a:rPr lang="en-US" sz="2000" dirty="0"/>
              <a:t>, Korat, and Don </a:t>
            </a:r>
            <a:r>
              <a:rPr lang="en-US" sz="2000" dirty="0" err="1"/>
              <a:t>Muang</a:t>
            </a:r>
            <a:r>
              <a:rPr lang="en-US" sz="2000" dirty="0"/>
              <a:t>, near the air base perimeter anytime between February 28, 1961 and May 7, 1975.</a:t>
            </a:r>
          </a:p>
          <a:p>
            <a:pPr>
              <a:buFont typeface="Wingdings" panose="05000000000000000000" pitchFamily="2" charset="2"/>
              <a:buChar char="§"/>
            </a:pPr>
            <a:r>
              <a:rPr lang="en-US" sz="2000" b="1" dirty="0"/>
              <a:t>U.S. Army Veterans</a:t>
            </a:r>
            <a:r>
              <a:rPr lang="en-US" sz="2000" dirty="0"/>
              <a:t> who provided perimeter security on RTAF bases in Thailand anytime between February 28, 1961 and May 7, 1975.</a:t>
            </a:r>
          </a:p>
          <a:p>
            <a:pPr>
              <a:buFont typeface="Wingdings" panose="05000000000000000000" pitchFamily="2" charset="2"/>
              <a:buChar char="§"/>
            </a:pPr>
            <a:r>
              <a:rPr lang="en-US" sz="2000" b="1" dirty="0"/>
              <a:t>U.S. Army Veterans</a:t>
            </a:r>
            <a:r>
              <a:rPr lang="en-US" sz="2000" dirty="0"/>
              <a:t> who were stationed on some small Army installations in Thailand anytime between February 28, 1961 and May 7, 1975. However, the Army Veteran must have been a member of a military police (MP) unit or was assigned an MP military occupational specialty whose duty </a:t>
            </a:r>
            <a:r>
              <a:rPr lang="en-US" sz="2000" b="1" dirty="0"/>
              <a:t>placed him/her at or near the base perimeter</a:t>
            </a:r>
            <a:r>
              <a:rPr lang="en-US" sz="2000" dirty="0"/>
              <a:t>.</a:t>
            </a:r>
          </a:p>
          <a:p>
            <a:pPr>
              <a:buFont typeface="Wingdings" panose="05000000000000000000" pitchFamily="2" charset="2"/>
              <a:buChar char="§"/>
            </a:pPr>
            <a:r>
              <a:rPr lang="en-US" sz="2000" dirty="0"/>
              <a:t>A </a:t>
            </a:r>
            <a:r>
              <a:rPr lang="en-US" sz="2000" dirty="0">
                <a:hlinkClick r:id="rId2" tooltip="Read this Department of Defense report containing evidence of significant herbicide use on U.S. military bases in Thailand."/>
              </a:rPr>
              <a:t>Department of Defense report</a:t>
            </a:r>
            <a:r>
              <a:rPr lang="en-US" sz="2000" dirty="0"/>
              <a:t> (9.3 MB, PDF) written in 1973, Project CHECO Southeast Asia Report: Base Defense in Thailand 1968-1972, contains evidence that there was a significant use of herbicides on the fenced-in perimeters of military bases in Thailand to remove foliage that provided cover for enemy forces.</a:t>
            </a:r>
          </a:p>
        </p:txBody>
      </p:sp>
    </p:spTree>
    <p:extLst>
      <p:ext uri="{BB962C8B-B14F-4D97-AF65-F5344CB8AC3E}">
        <p14:creationId xmlns:p14="http://schemas.microsoft.com/office/powerpoint/2010/main" val="47814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LOCATIONS</a:t>
            </a:r>
            <a:r>
              <a:rPr lang="en-US" dirty="0"/>
              <a:t> </a:t>
            </a:r>
            <a:r>
              <a:rPr lang="en-US" sz="4800" dirty="0" smtClean="0"/>
              <a:t>(</a:t>
            </a:r>
            <a:r>
              <a:rPr lang="en-US" sz="3600" dirty="0" smtClean="0"/>
              <a:t>CON’T</a:t>
            </a:r>
            <a:r>
              <a:rPr lang="en-US" sz="4800" dirty="0"/>
              <a:t>)</a:t>
            </a:r>
            <a:endParaRPr lang="en-US" dirty="0"/>
          </a:p>
        </p:txBody>
      </p:sp>
      <p:sp>
        <p:nvSpPr>
          <p:cNvPr id="3" name="Content Placeholder 2"/>
          <p:cNvSpPr>
            <a:spLocks noGrp="1"/>
          </p:cNvSpPr>
          <p:nvPr>
            <p:ph idx="1"/>
          </p:nvPr>
        </p:nvSpPr>
        <p:spPr>
          <a:xfrm>
            <a:off x="609600" y="1524001"/>
            <a:ext cx="10972800" cy="5333999"/>
          </a:xfrm>
        </p:spPr>
        <p:txBody>
          <a:bodyPr/>
          <a:lstStyle/>
          <a:p>
            <a:pPr marL="0" indent="0">
              <a:buNone/>
            </a:pPr>
            <a:r>
              <a:rPr lang="en-US" b="1" dirty="0" smtClean="0"/>
              <a:t>Herbicidal Tests and locations (per </a:t>
            </a:r>
            <a:r>
              <a:rPr lang="en-US" b="1" dirty="0"/>
              <a:t>DOD</a:t>
            </a:r>
            <a:r>
              <a:rPr lang="en-US" b="1" dirty="0" smtClean="0"/>
              <a:t>): </a:t>
            </a:r>
          </a:p>
          <a:p>
            <a:pPr marL="0" indent="0">
              <a:buNone/>
            </a:pPr>
            <a:r>
              <a:rPr lang="en-US" sz="2400" dirty="0" smtClean="0"/>
              <a:t>https://www.publichealth.va.gov/exposures/agentorange/locations/tests-storage/usa.asp </a:t>
            </a:r>
          </a:p>
          <a:p>
            <a:pPr marL="0" indent="0">
              <a:buNone/>
            </a:pPr>
            <a:endParaRPr lang="en-US" dirty="0" smtClean="0"/>
          </a:p>
          <a:p>
            <a:pPr marL="0" indent="0">
              <a:buNone/>
            </a:pPr>
            <a:r>
              <a:rPr lang="en-US" sz="2000" b="1" dirty="0" smtClean="0"/>
              <a:t>INDIANA</a:t>
            </a:r>
            <a:endParaRPr lang="en-US" sz="2000" b="1" dirty="0"/>
          </a:p>
          <a:p>
            <a:r>
              <a:rPr lang="en-US" sz="1600" b="1" dirty="0"/>
              <a:t>Location</a:t>
            </a:r>
            <a:r>
              <a:rPr lang="en-US" sz="1600" dirty="0"/>
              <a:t>: Vigo Plant CWS, Terre Haute, IN</a:t>
            </a:r>
            <a:br>
              <a:rPr lang="en-US" sz="1600" dirty="0"/>
            </a:br>
            <a:r>
              <a:rPr lang="en-US" sz="1600" b="1" dirty="0"/>
              <a:t>Dates</a:t>
            </a:r>
            <a:r>
              <a:rPr lang="en-US" sz="1600" dirty="0"/>
              <a:t>: 5/1945 - 9/1945</a:t>
            </a:r>
            <a:br>
              <a:rPr lang="en-US" sz="1600" dirty="0"/>
            </a:br>
            <a:r>
              <a:rPr lang="en-US" sz="1600" b="1" dirty="0"/>
              <a:t>Project Description</a:t>
            </a:r>
            <a:r>
              <a:rPr lang="en-US" sz="1600" dirty="0"/>
              <a:t>: Small plot experiments were commenced to test the effectiveness of LN agents. Various trials were done under contract with the USDA, aided by personnel at Camp Detrick. Here, it was aerial trials spraying field grown plants.</a:t>
            </a:r>
            <a:br>
              <a:rPr lang="en-US" sz="1600" dirty="0"/>
            </a:br>
            <a:r>
              <a:rPr lang="en-US" sz="1600" b="1" dirty="0"/>
              <a:t>Agents</a:t>
            </a:r>
            <a:r>
              <a:rPr lang="en-US" sz="1600" dirty="0"/>
              <a:t>: LN *</a:t>
            </a:r>
            <a:r>
              <a:rPr lang="en-US" sz="1600" dirty="0" err="1"/>
              <a:t>phenoxy</a:t>
            </a:r>
            <a:r>
              <a:rPr lang="en-US" sz="1600" dirty="0"/>
              <a:t/>
            </a:r>
            <a:br>
              <a:rPr lang="en-US" sz="1600" dirty="0"/>
            </a:br>
            <a:r>
              <a:rPr lang="en-US" sz="1600" b="1" dirty="0"/>
              <a:t>DoD Involvement</a:t>
            </a:r>
            <a:r>
              <a:rPr lang="en-US" sz="1600" dirty="0"/>
              <a:t>: Yes</a:t>
            </a:r>
          </a:p>
          <a:p>
            <a:r>
              <a:rPr lang="en-US" sz="1600" b="1" dirty="0"/>
              <a:t>Location</a:t>
            </a:r>
            <a:r>
              <a:rPr lang="en-US" sz="1600" dirty="0"/>
              <a:t>: Jefferson Proving Grounds, Madison, IN</a:t>
            </a:r>
            <a:br>
              <a:rPr lang="en-US" sz="1600" dirty="0"/>
            </a:br>
            <a:r>
              <a:rPr lang="en-US" sz="1600" b="1" dirty="0"/>
              <a:t>Dates</a:t>
            </a:r>
            <a:r>
              <a:rPr lang="en-US" sz="1600" dirty="0"/>
              <a:t>: Summer 1945</a:t>
            </a:r>
            <a:br>
              <a:rPr lang="en-US" sz="1600" dirty="0"/>
            </a:br>
            <a:r>
              <a:rPr lang="en-US" sz="1600" b="1" dirty="0"/>
              <a:t>Project Description</a:t>
            </a:r>
            <a:r>
              <a:rPr lang="en-US" sz="1600" dirty="0"/>
              <a:t>: Small plot experiments were commenced to test the effectiveness of LN agents. Various trials were done under contract with the USDA, aided by personnel at Camp Detrick. Here, it was dropping trials.</a:t>
            </a:r>
            <a:br>
              <a:rPr lang="en-US" sz="1600" dirty="0"/>
            </a:br>
            <a:r>
              <a:rPr lang="en-US" sz="1600" b="1" dirty="0"/>
              <a:t>Agents</a:t>
            </a:r>
            <a:r>
              <a:rPr lang="en-US" sz="1600" dirty="0"/>
              <a:t>: LN *</a:t>
            </a:r>
            <a:r>
              <a:rPr lang="en-US" sz="1600" dirty="0" err="1"/>
              <a:t>phenoxy</a:t>
            </a:r>
            <a:r>
              <a:rPr lang="en-US" sz="1600" dirty="0"/>
              <a:t/>
            </a:r>
            <a:br>
              <a:rPr lang="en-US" sz="1600" dirty="0"/>
            </a:br>
            <a:r>
              <a:rPr lang="en-US" sz="1600" b="1" dirty="0"/>
              <a:t>DoD Involvement</a:t>
            </a:r>
            <a:r>
              <a:rPr lang="en-US" sz="1600" dirty="0"/>
              <a:t>: Yes</a:t>
            </a:r>
          </a:p>
          <a:p>
            <a:endParaRPr lang="en-US" dirty="0"/>
          </a:p>
        </p:txBody>
      </p:sp>
    </p:spTree>
    <p:extLst>
      <p:ext uri="{BB962C8B-B14F-4D97-AF65-F5344CB8AC3E}">
        <p14:creationId xmlns:p14="http://schemas.microsoft.com/office/powerpoint/2010/main" val="377686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Birth Defects in Children of Vietnam and Korea Veterans</a:t>
            </a:r>
            <a:endParaRPr lang="en-US" dirty="0"/>
          </a:p>
        </p:txBody>
      </p:sp>
      <p:sp>
        <p:nvSpPr>
          <p:cNvPr id="3" name="Content Placeholder 2"/>
          <p:cNvSpPr>
            <a:spLocks noGrp="1"/>
          </p:cNvSpPr>
          <p:nvPr>
            <p:ph idx="1"/>
          </p:nvPr>
        </p:nvSpPr>
        <p:spPr/>
        <p:txBody>
          <a:bodyPr/>
          <a:lstStyle/>
          <a:p>
            <a:pPr marL="0" indent="0">
              <a:buNone/>
            </a:pPr>
            <a:r>
              <a:rPr lang="en-US" dirty="0"/>
              <a:t>VA has recognized that certain birth defects among Veterans' children are associated with Veterans' qualifying service in Vietnam or Korea</a:t>
            </a:r>
            <a:r>
              <a:rPr lang="en-US" dirty="0" smtClean="0"/>
              <a:t>.</a:t>
            </a:r>
          </a:p>
          <a:p>
            <a:r>
              <a:rPr lang="en-US" sz="2400" dirty="0">
                <a:hlinkClick r:id="rId2" tooltip="Spina bifida (except spina bifida occulta)"/>
              </a:rPr>
              <a:t>Spina bifida (except spina bifida </a:t>
            </a:r>
            <a:r>
              <a:rPr lang="en-US" sz="2400" dirty="0" err="1">
                <a:hlinkClick r:id="rId2" tooltip="Spina bifida (except spina bifida occulta)"/>
              </a:rPr>
              <a:t>occulta</a:t>
            </a:r>
            <a:r>
              <a:rPr lang="en-US" sz="2400" dirty="0">
                <a:hlinkClick r:id="rId2" tooltip="Spina bifida (except spina bifida occulta)"/>
              </a:rPr>
              <a:t>)</a:t>
            </a:r>
            <a:r>
              <a:rPr lang="en-US" sz="2400" dirty="0"/>
              <a:t>, a defect in the developing fetus that results in incomplete closing of the spine, is associated with Veterans' exposure to Agent Orange or other herbicides during qualifying service in Vietnam or Korea.  </a:t>
            </a:r>
            <a:endParaRPr lang="en-US" sz="2400" dirty="0" smtClean="0"/>
          </a:p>
          <a:p>
            <a:pPr marL="0" indent="0">
              <a:buNone/>
            </a:pPr>
            <a:endParaRPr lang="en-US" sz="2400" dirty="0"/>
          </a:p>
          <a:p>
            <a:r>
              <a:rPr lang="en-US" sz="2400" dirty="0">
                <a:hlinkClick r:id="rId3" tooltip="Birth defects in children of women Veterans"/>
              </a:rPr>
              <a:t>Birth defects in children of women Veterans</a:t>
            </a:r>
            <a:r>
              <a:rPr lang="en-US" sz="2400" dirty="0"/>
              <a:t> is associated with their military service in Vietnam, but are not related to herbicide exposure.</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978788349"/>
      </p:ext>
    </p:extLst>
  </p:cSld>
  <p:clrMapOvr>
    <a:masterClrMapping/>
  </p:clrMapOvr>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21757</TotalTime>
  <Words>2741</Words>
  <Application>Microsoft Office PowerPoint</Application>
  <PresentationFormat>Widescreen</PresentationFormat>
  <Paragraphs>284</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BacktalkSerif BTN</vt:lpstr>
      <vt:lpstr>Calibri</vt:lpstr>
      <vt:lpstr>Times New Roman</vt:lpstr>
      <vt:lpstr>Wingdings</vt:lpstr>
      <vt:lpstr>IDVA template</vt:lpstr>
      <vt:lpstr>Indiana Department of Veterans Affairs</vt:lpstr>
      <vt:lpstr>Environmental Hazards</vt:lpstr>
      <vt:lpstr>Environmental Hazards</vt:lpstr>
      <vt:lpstr>AGENT ORANGE</vt:lpstr>
      <vt:lpstr>LOCATIONS OF AGENT ORANGE EXPOSURE</vt:lpstr>
      <vt:lpstr>LOCATIONS (CON’T)</vt:lpstr>
      <vt:lpstr>LOCATIONS (CON’T)</vt:lpstr>
      <vt:lpstr>LOCATIONS (CON’T)</vt:lpstr>
      <vt:lpstr>Birth Defects in Children of Vietnam and Korea Veterans</vt:lpstr>
      <vt:lpstr>Birth Defects in Children of Vietnam and Korea Veterans (Covered birth defects include, but are not limited to, the following conditions:) </vt:lpstr>
      <vt:lpstr>BIRTH DEFECTS</vt:lpstr>
      <vt:lpstr>GULF WAR</vt:lpstr>
      <vt:lpstr>GULF WAR ILLNESS (LOCATIONS)</vt:lpstr>
      <vt:lpstr>GULF WAR ILLNESS’S </vt:lpstr>
      <vt:lpstr>GULF WAR ILLNESS’S </vt:lpstr>
      <vt:lpstr>GULF WAR ILLNESS’S </vt:lpstr>
      <vt:lpstr>Veterans must have the diseases within the time frames shown below and have a current disability as a result of that disease in order to receive disability compensation.</vt:lpstr>
      <vt:lpstr>GULF WAR ILLNESS’S (INFECTIOUS DISEASES)</vt:lpstr>
      <vt:lpstr>Vaccinations and Gulf War Veterans</vt:lpstr>
      <vt:lpstr> Vaccinations and Gulf War Veterans </vt:lpstr>
      <vt:lpstr> Pyridostigmine Bromide (Nerve Agent)</vt:lpstr>
      <vt:lpstr>Oil Well Fires</vt:lpstr>
      <vt:lpstr>Pesticides</vt:lpstr>
      <vt:lpstr>Chemical and Biological Weapons</vt:lpstr>
      <vt:lpstr>Sand, Dust, and Particles</vt:lpstr>
      <vt:lpstr>Particulate matter pollution in Iraq and Afghanistan </vt:lpstr>
      <vt:lpstr>PowerPoint Presentation</vt:lpstr>
      <vt:lpstr>Naval Air Facility in Atsugi, Japan </vt:lpstr>
      <vt:lpstr>Depleted Uranium</vt:lpstr>
      <vt:lpstr>Depleted Uranium</vt:lpstr>
      <vt:lpstr>Depleted Uranium (Health Issues)</vt:lpstr>
      <vt:lpstr>RADIATION RELATED EXPOSURE</vt:lpstr>
      <vt:lpstr>Diseases associated with Radiation Exposure</vt:lpstr>
      <vt:lpstr>Diseases associated with Radiation Exposure</vt:lpstr>
      <vt:lpstr>Diseases associated with Radiation Exposure</vt:lpstr>
      <vt:lpstr>RADIATION-RISK ACTIVITY</vt:lpstr>
      <vt:lpstr>RADIATION-RISK ACTIVITY</vt:lpstr>
      <vt:lpstr>Exposure to Radiation </vt:lpstr>
      <vt:lpstr>Exposure to Radiation </vt:lpstr>
      <vt:lpstr>Exposure to Radiation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Dyke, Timothy E</cp:lastModifiedBy>
  <cp:revision>48</cp:revision>
  <dcterms:created xsi:type="dcterms:W3CDTF">2018-03-15T14:22:42Z</dcterms:created>
  <dcterms:modified xsi:type="dcterms:W3CDTF">2018-06-18T18:12:18Z</dcterms:modified>
</cp:coreProperties>
</file>