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6"/>
  </p:notesMasterIdLst>
  <p:handoutMasterIdLst>
    <p:handoutMasterId r:id="rId17"/>
  </p:handoutMasterIdLst>
  <p:sldIdLst>
    <p:sldId id="262" r:id="rId5"/>
    <p:sldId id="390" r:id="rId6"/>
    <p:sldId id="389" r:id="rId7"/>
    <p:sldId id="394" r:id="rId8"/>
    <p:sldId id="391" r:id="rId9"/>
    <p:sldId id="392" r:id="rId10"/>
    <p:sldId id="393" r:id="rId11"/>
    <p:sldId id="395" r:id="rId12"/>
    <p:sldId id="396" r:id="rId13"/>
    <p:sldId id="397" r:id="rId14"/>
    <p:sldId id="388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72" userDrawn="1">
          <p15:clr>
            <a:srgbClr val="A4A3A4"/>
          </p15:clr>
        </p15:guide>
        <p15:guide id="2" pos="57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Blum" initials="AB" lastIdx="8" clrIdx="0">
    <p:extLst/>
  </p:cmAuthor>
  <p:cmAuthor id="2" name="Shannan Archer" initials="SR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12B"/>
    <a:srgbClr val="005D7D"/>
    <a:srgbClr val="5D5C5A"/>
    <a:srgbClr val="2D430C"/>
    <a:srgbClr val="999895"/>
    <a:srgbClr val="000099"/>
    <a:srgbClr val="000000"/>
    <a:srgbClr val="69676D"/>
    <a:srgbClr val="AA985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0" autoAdjust="0"/>
    <p:restoredTop sz="84942" autoAdjust="0"/>
  </p:normalViewPr>
  <p:slideViewPr>
    <p:cSldViewPr>
      <p:cViewPr>
        <p:scale>
          <a:sx n="68" d="100"/>
          <a:sy n="68" d="100"/>
        </p:scale>
        <p:origin x="-1362" y="30"/>
      </p:cViewPr>
      <p:guideLst>
        <p:guide orient="horz" pos="427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6"/>
    </p:cViewPr>
  </p:sorterViewPr>
  <p:notesViewPr>
    <p:cSldViewPr>
      <p:cViewPr varScale="1">
        <p:scale>
          <a:sx n="155" d="100"/>
          <a:sy n="155" d="100"/>
        </p:scale>
        <p:origin x="3560" y="20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r">
              <a:defRPr sz="1200"/>
            </a:lvl1pPr>
          </a:lstStyle>
          <a:p>
            <a:fld id="{B1CE5217-79C7-43DA-BE95-4988E806F245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3"/>
            <a:ext cx="3170583" cy="480388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r">
              <a:defRPr sz="1200"/>
            </a:lvl1pPr>
          </a:lstStyle>
          <a:p>
            <a:fld id="{158B9E8A-4D36-4DFF-80AD-02B0C1F7C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9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5866" tIns="47933" rIns="95866" bIns="479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5866" tIns="47933" rIns="95866" bIns="479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0E850B-317E-4C9E-A0DB-3020319872B0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6" tIns="47933" rIns="95866" bIns="4793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5866" tIns="47933" rIns="95866" bIns="4793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	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5866" tIns="47933" rIns="95866" bIns="479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5866" tIns="47933" rIns="95866" bIns="479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FF5FBB-1446-4BFD-896E-2C9649774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8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ts val="600"/>
      </a:spcAft>
      <a:tabLst>
        <a:tab pos="341313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6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8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again for your interest in DAV.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grateful to work with you and help you support our nation’s disabled veterans and their families.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have any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F5FBB-1446-4BFD-896E-2C96497740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0B101-E123-1B44-BFD3-C4D05BE6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2CDF-ED0F-EF49-BAC1-650D59102D8A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C1BD54-B2F7-7F40-B54E-EDBB61AA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04A622-2A0E-3743-9E5D-12033C17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F60-E938-D741-8EFB-BB9023D49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76997-35AD-A942-B0BE-39E80D10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3000"/>
            <a:ext cx="7886700" cy="547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latin typeface="Vitesse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553226B-CA24-E24D-9797-8BCB13A4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2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F44F27-934C-534D-929B-F6D62BAD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2CDF-ED0F-EF49-BAC1-650D59102D8A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A59C5-A4BD-1949-B8F2-7E1C5D25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DF9EE7-1A91-FA42-AC2D-FB70F703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F60-E938-D741-8EFB-BB9023D49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50A42-B718-EF4E-9BFC-B5D01051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732F41-EB30-534F-B305-471398A63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61C0B-E9B6-3F4A-9B52-7D139C29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79D58-9BBF-4B44-B316-7677B35F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2CDF-ED0F-EF49-BAC1-650D59102D8A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967E4C-C91E-A94B-8422-5B645F33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CE9DD-7C19-A246-8588-F6FE6705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F60-E938-D741-8EFB-BB9023D49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B64C2F-9D20-BF4A-91A6-D4DAF715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5E-788A-244E-AB6B-16D2319770AB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43CD12-99C5-A742-8578-A78B09FE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4B59C3-A16B-5043-AE5C-627E3EF8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208-CA75-F345-BF7F-1E44B306F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C932AB78-74FC-E442-878C-480346A5C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84188"/>
            <a:ext cx="6991350" cy="5064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Klavika Regular" panose="020B0506040000020004" pitchFamily="34" charset="0"/>
              </a:defRPr>
            </a:lvl1pPr>
          </a:lstStyle>
          <a:p>
            <a:pPr lvl="0"/>
            <a:r>
              <a:rPr lang="en-US" dirty="0"/>
              <a:t>Click to edit head</a:t>
            </a:r>
          </a:p>
        </p:txBody>
      </p:sp>
    </p:spTree>
    <p:extLst>
      <p:ext uri="{BB962C8B-B14F-4D97-AF65-F5344CB8AC3E}">
        <p14:creationId xmlns:p14="http://schemas.microsoft.com/office/powerpoint/2010/main" val="405570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386E2-6916-6446-9CA5-055F5E27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Vitesse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1CA76-9C64-C74D-83BA-BA09104AB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F5A48-B376-514C-9252-E755262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5E-788A-244E-AB6B-16D2319770AB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613E28-6B6F-DF4E-85CC-EAE04781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D91406-187E-E343-9D17-9B0D9B7F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208-CA75-F345-BF7F-1E44B306F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7941C1-4274-C44B-A165-D5377ECD2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84188"/>
            <a:ext cx="6991350" cy="5064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Klavika Regular" panose="020B0506040000020004" pitchFamily="34" charset="0"/>
              </a:defRPr>
            </a:lvl1pPr>
          </a:lstStyle>
          <a:p>
            <a:pPr lvl="0"/>
            <a:r>
              <a:rPr lang="en-US" dirty="0"/>
              <a:t>Click to edit head</a:t>
            </a:r>
          </a:p>
        </p:txBody>
      </p:sp>
    </p:spTree>
    <p:extLst>
      <p:ext uri="{BB962C8B-B14F-4D97-AF65-F5344CB8AC3E}">
        <p14:creationId xmlns:p14="http://schemas.microsoft.com/office/powerpoint/2010/main" val="355167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4D46AA-75F6-BC4C-948F-3BFFA85DE3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CF2CD8-3624-7B4D-9795-F882C465A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2CDF-ED0F-EF49-BAC1-650D59102D8A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973804-EFF2-214D-8B93-CD97A9030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7123DF-260E-F34F-B492-90819832E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2F60-E938-D741-8EFB-BB9023D49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6E59B4D-987E-2841-9C06-4BC5596D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3000"/>
            <a:ext cx="7886700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BDD51AC-5040-084F-8F51-F997D1EB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8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Vitesse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045C4B-60A4-E54B-9759-20943B936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81000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CVSO Training 2019</a:t>
            </a:r>
          </a:p>
          <a:p>
            <a:pPr algn="ctr"/>
            <a:endParaRPr lang="en-US" sz="2400" b="1" dirty="0"/>
          </a:p>
          <a:p>
            <a:r>
              <a:rPr lang="en-US" sz="2000" b="1" dirty="0" smtClean="0"/>
              <a:t>By:  Penny R. Johnson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happened to RAMP?</a:t>
            </a:r>
          </a:p>
          <a:p>
            <a:r>
              <a:rPr lang="en-US" sz="5400" dirty="0" smtClean="0"/>
              <a:t>What is a Legacy Appeal?</a:t>
            </a:r>
          </a:p>
          <a:p>
            <a:r>
              <a:rPr lang="en-US" sz="5400" dirty="0" smtClean="0"/>
              <a:t>Questions</a:t>
            </a:r>
          </a:p>
          <a:p>
            <a:pPr marL="0" indent="0">
              <a:buNone/>
            </a:pPr>
            <a:endParaRPr lang="en-US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778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5583B1-D39D-2C48-8AC7-27D6D47B2F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7"/>
          <a:stretch/>
        </p:blipFill>
        <p:spPr>
          <a:xfrm>
            <a:off x="2159000" y="254000"/>
            <a:ext cx="43815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607BB9-9837-9E43-9249-64A4BA1E74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" y="1371600"/>
            <a:ext cx="9143198" cy="482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0" y="49440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Phone: (317) 916-3615</a:t>
            </a:r>
          </a:p>
          <a:p>
            <a:endParaRPr lang="en-US" b="1" dirty="0"/>
          </a:p>
          <a:p>
            <a:r>
              <a:rPr lang="en-US" b="1" dirty="0" smtClean="0"/>
              <a:t>Email: dav.vbaindy@va.gov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1143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04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Appeals Modernization 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Affects more than appeals</a:t>
            </a:r>
          </a:p>
          <a:p>
            <a:pPr marL="0" indent="0" algn="ctr">
              <a:buNone/>
            </a:pPr>
            <a:r>
              <a:rPr lang="en-US" sz="4400" dirty="0" smtClean="0"/>
              <a:t>Effective date:  </a:t>
            </a:r>
          </a:p>
          <a:p>
            <a:pPr marL="0" indent="0" algn="ctr">
              <a:buNone/>
            </a:pPr>
            <a:r>
              <a:rPr lang="en-US" sz="4400" dirty="0" smtClean="0"/>
              <a:t>February 19, 2019</a:t>
            </a:r>
          </a:p>
          <a:p>
            <a:pPr marL="0" indent="0" algn="ctr">
              <a:buNone/>
            </a:pPr>
            <a:r>
              <a:rPr lang="en-US" sz="4400" dirty="0" smtClean="0"/>
              <a:t>3 lanes</a:t>
            </a:r>
          </a:p>
          <a:p>
            <a:pPr marL="0" indent="0" algn="ctr">
              <a:buNone/>
            </a:pPr>
            <a:r>
              <a:rPr lang="en-US" sz="4400" dirty="0" smtClean="0"/>
              <a:t>What does this mean to you?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04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Before February 19,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one year of decision notice date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Options: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Supplemental Claim – VA Form 20-0995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NOD – VA Form 21-0958 (maintain date of claim if granted)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After one year of decision notice date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Supplemental Claim – VA Form 20-0995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After February 19,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Within one year of decision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smtClean="0"/>
              <a:t>Supplemental Claim Lane  – VA Form 20-0995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smtClean="0"/>
              <a:t>Higher Level Review Lane – VA Form 20-0996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smtClean="0"/>
              <a:t>Board Appeal NOD Lane – VA Form 10182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91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Claims and Increases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 Form 21-526EZ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 smtClean="0"/>
              <a:t>New Service connections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 smtClean="0"/>
              <a:t>Secondary conditions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 smtClean="0"/>
              <a:t>Increase in a disability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VA Form 21-534EZ; VA Form 21-527EZ, etc.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21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620000" cy="547688"/>
          </a:xfrm>
        </p:spPr>
        <p:txBody>
          <a:bodyPr>
            <a:normAutofit/>
          </a:bodyPr>
          <a:lstStyle/>
          <a:p>
            <a:r>
              <a:rPr lang="en-US" dirty="0" smtClean="0"/>
              <a:t>Supplemental Claim Lane – VAF 20-0995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98" y="990600"/>
            <a:ext cx="4801902" cy="5333999"/>
          </a:xfrm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opt-in from SOC/SSOC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and Relevant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28600"/>
            <a:ext cx="7124700" cy="547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Higher-Level Review Lane – VAF 20-0996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4419600" cy="5462065"/>
          </a:xfrm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opt-in from SOC/SSOC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BVA Notice of Disagreement Lane – VAF 10182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docket – evidence submitted within 90 days of NOD</a:t>
            </a:r>
          </a:p>
          <a:p>
            <a:r>
              <a:rPr lang="en-US" dirty="0" smtClean="0"/>
              <a:t>Direct docket – closed record</a:t>
            </a:r>
          </a:p>
          <a:p>
            <a:r>
              <a:rPr lang="en-US" dirty="0" smtClean="0"/>
              <a:t>Hearing docket – evidence submitted within 90 days after hearing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*The board does not have a duty to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3912"/>
            <a:ext cx="7886700" cy="547688"/>
          </a:xfrm>
        </p:spPr>
        <p:txBody>
          <a:bodyPr/>
          <a:lstStyle/>
          <a:p>
            <a:r>
              <a:rPr lang="en-US" dirty="0" smtClean="0"/>
              <a:t>BVA Notice of Disagreement – VAF 10182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09" y="1371600"/>
            <a:ext cx="3330182" cy="5181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250"/>
            <a:ext cx="2359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1AEA88371148B42C4FE76A9F3426" ma:contentTypeVersion="0" ma:contentTypeDescription="Create a new document." ma:contentTypeScope="" ma:versionID="62f4bcc238b0770783a140fc7a1d03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DA7D8-05FD-4B5C-B220-070C7D6479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0A1E90-6447-44B6-8DBB-B07094222A4C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337304B-300E-42DA-B246-FA88BE10B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16829</TotalTime>
  <Words>275</Words>
  <Application>Microsoft Office PowerPoint</Application>
  <PresentationFormat>On-screen Show (4:3)</PresentationFormat>
  <Paragraphs>54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1_Custom Design</vt:lpstr>
      <vt:lpstr>PowerPoint Presentation</vt:lpstr>
      <vt:lpstr>Appeals Modernization Act</vt:lpstr>
      <vt:lpstr>Decisions Before February 19, 2019</vt:lpstr>
      <vt:lpstr>Decisions After February 19, 2019</vt:lpstr>
      <vt:lpstr>New Claims and Increases</vt:lpstr>
      <vt:lpstr>Supplemental Claim Lane – VAF 20-0995</vt:lpstr>
      <vt:lpstr>Higher-Level Review Lane – VAF 20-0996</vt:lpstr>
      <vt:lpstr>BVA Notice of Disagreement Lane – VAF 10182</vt:lpstr>
      <vt:lpstr>BVA Notice of Disagreement – VAF 10182</vt:lpstr>
      <vt:lpstr>PowerPoint Presentation</vt:lpstr>
      <vt:lpstr>PowerPoint Presentation</vt:lpstr>
    </vt:vector>
  </TitlesOfParts>
  <Company>Disabled American Veterans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DBriones@DAV.ORG</dc:creator>
  <cp:lastModifiedBy>Penny Johnson</cp:lastModifiedBy>
  <cp:revision>985</cp:revision>
  <cp:lastPrinted>2018-08-27T14:33:26Z</cp:lastPrinted>
  <dcterms:created xsi:type="dcterms:W3CDTF">2008-04-28T19:15:51Z</dcterms:created>
  <dcterms:modified xsi:type="dcterms:W3CDTF">2019-06-11T14:14:10Z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0x01010040331AEA88371148B42C4FE76A9F3426</vt:lpwstr>
  </property>
</Properties>
</file>