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0" r:id="rId2"/>
    <p:sldId id="265" r:id="rId3"/>
    <p:sldId id="300" r:id="rId4"/>
    <p:sldId id="270" r:id="rId5"/>
    <p:sldId id="323" r:id="rId6"/>
    <p:sldId id="331" r:id="rId7"/>
    <p:sldId id="301" r:id="rId8"/>
    <p:sldId id="322" r:id="rId9"/>
    <p:sldId id="325" r:id="rId10"/>
    <p:sldId id="324" r:id="rId11"/>
    <p:sldId id="326" r:id="rId12"/>
    <p:sldId id="327" r:id="rId13"/>
    <p:sldId id="328" r:id="rId14"/>
    <p:sldId id="329" r:id="rId15"/>
    <p:sldId id="335" r:id="rId16"/>
    <p:sldId id="272" r:id="rId17"/>
    <p:sldId id="332" r:id="rId18"/>
    <p:sldId id="333" r:id="rId19"/>
    <p:sldId id="334" r:id="rId20"/>
    <p:sldId id="336" r:id="rId21"/>
    <p:sldId id="337" r:id="rId22"/>
    <p:sldId id="338" r:id="rId23"/>
    <p:sldId id="339" r:id="rId24"/>
    <p:sldId id="340" r:id="rId25"/>
    <p:sldId id="321" r:id="rId26"/>
    <p:sldId id="298"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9" d="100"/>
          <a:sy n="89" d="100"/>
        </p:scale>
        <p:origin x="2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799C-602F-4F0F-91E0-4AE2598D83B6}" type="datetimeFigureOut">
              <a:rPr lang="en-US" smtClean="0"/>
              <a:t>6/20/2018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70EEF-E3E1-4F98-8130-836038EB5408}" type="slidenum">
              <a:rPr lang="en-US" smtClean="0"/>
              <a:t>‹#›</a:t>
            </a:fld>
            <a:endParaRPr lang="en-US"/>
          </a:p>
        </p:txBody>
      </p:sp>
    </p:spTree>
    <p:extLst>
      <p:ext uri="{BB962C8B-B14F-4D97-AF65-F5344CB8AC3E}">
        <p14:creationId xmlns:p14="http://schemas.microsoft.com/office/powerpoint/2010/main" val="156350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9D17FF88-0F39-4799-8C43-97653CCF1CC4}" type="slidenum">
              <a:rPr lang="en-US" altLang="en-US">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196568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0" y="0"/>
            <a:ext cx="10363200" cy="1295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ctrTitle"/>
          </p:nvPr>
        </p:nvSpPr>
        <p:spPr>
          <a:xfrm>
            <a:off x="0" y="1"/>
            <a:ext cx="10363200" cy="1470025"/>
          </a:xfrm>
        </p:spPr>
        <p:txBody>
          <a:bodyPr/>
          <a:lstStyle>
            <a:lvl1pPr>
              <a:defRPr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25600" y="2362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C2238A-9B16-45E0-A69A-94C33ECFCA84}" type="datetime1">
              <a:rPr lang="en-US">
                <a:solidFill>
                  <a:prstClr val="black"/>
                </a:solidFill>
              </a:rPr>
              <a:pPr>
                <a:defRPr/>
              </a:pPr>
              <a:t>6/20/2018</a:t>
            </a:fld>
            <a:endParaRPr lang="en-US" dirty="0">
              <a:solidFill>
                <a:prstClr val="black"/>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E58B1C2-3DEB-447F-91E6-D6733495757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780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29C56DE-0495-4A35-84B6-0475ABE0DFCC}" type="datetime1">
              <a:rPr lang="en-US">
                <a:solidFill>
                  <a:prstClr val="black"/>
                </a:solidFill>
              </a:rPr>
              <a:pPr>
                <a:defRPr/>
              </a:pPr>
              <a:t>6/20/2018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596B40F-292F-4F34-A3F0-590871996C8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374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46B693D-E0CD-4E85-97D0-D32D68D6668A}" type="datetime1">
              <a:rPr lang="en-US">
                <a:solidFill>
                  <a:prstClr val="black"/>
                </a:solidFill>
              </a:rPr>
              <a:pPr>
                <a:defRPr/>
              </a:pPr>
              <a:t>6/20/2018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B90E703-FDF9-4DAF-B5F7-9318F4864F9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3647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98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82649C-4F78-4DD7-BB5D-4F25F754DBFC}" type="datetime1">
              <a:rPr lang="en-US">
                <a:solidFill>
                  <a:prstClr val="black"/>
                </a:solidFill>
              </a:rPr>
              <a:pPr>
                <a:defRPr/>
              </a:pPr>
              <a:t>6/20/2018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31ADAD2-64CC-4566-BACE-84343FD5526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4509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A8C0BF5-E263-419F-B7B3-B6B293CF3A41}" type="datetime1">
              <a:rPr lang="en-US">
                <a:solidFill>
                  <a:prstClr val="black"/>
                </a:solidFill>
              </a:rPr>
              <a:pPr>
                <a:defRPr/>
              </a:pPr>
              <a:t>6/20/2018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3A73C73-F5B2-4349-A01F-223C25B83CB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6434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A622548-87AB-4188-AACB-B812CC510FBD}" type="datetime1">
              <a:rPr lang="en-US">
                <a:solidFill>
                  <a:prstClr val="black"/>
                </a:solidFill>
              </a:rPr>
              <a:pPr>
                <a:defRPr/>
              </a:pPr>
              <a:t>6/20/2018</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92A9F29-5A07-43C4-A165-6551656DB6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125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04BCBA0-BF55-4A26-9F3B-F2A241B82274}" type="datetime1">
              <a:rPr lang="en-US">
                <a:solidFill>
                  <a:prstClr val="black"/>
                </a:solidFill>
              </a:rPr>
              <a:pPr>
                <a:defRPr/>
              </a:pPr>
              <a:t>6/20/2018</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837C570-94B6-400C-820E-ED49140A08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8514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7E0A949-A4C6-40B0-A13F-070FFD0BB603}" type="datetime1">
              <a:rPr lang="en-US">
                <a:solidFill>
                  <a:prstClr val="black"/>
                </a:solidFill>
              </a:rPr>
              <a:pPr>
                <a:defRPr/>
              </a:pPr>
              <a:t>6/20/2018</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E070258-62F3-4ECD-886E-15AFFF15484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9104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54435B5-E110-4A58-8EB9-2978EC644D00}" type="datetime1">
              <a:rPr lang="en-US">
                <a:solidFill>
                  <a:prstClr val="black"/>
                </a:solidFill>
              </a:rPr>
              <a:pPr>
                <a:defRPr/>
              </a:pPr>
              <a:t>6/20/2018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DAFBBBE-FAF2-41D3-B623-0A21650B132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89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E0FEC13-B92C-4D33-B5FE-64D3D442A68A}" type="datetime1">
              <a:rPr lang="en-US">
                <a:solidFill>
                  <a:prstClr val="black"/>
                </a:solidFill>
              </a:rPr>
              <a:pPr>
                <a:defRPr/>
              </a:pPr>
              <a:t>6/20/2018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F06DFB0-7A5A-4DC1-98B0-F301DF6EBE6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9015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12192000" cy="1295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7" name="Title Placeholder 1"/>
          <p:cNvSpPr>
            <a:spLocks noGrp="1"/>
          </p:cNvSpPr>
          <p:nvPr>
            <p:ph type="title"/>
          </p:nvPr>
        </p:nvSpPr>
        <p:spPr bwMode="auto">
          <a:xfrm>
            <a:off x="0" y="0"/>
            <a:ext cx="10363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Indiana Department of</a:t>
            </a:r>
            <a:br>
              <a:rPr lang="en-US" smtClean="0"/>
            </a:br>
            <a:r>
              <a:rPr lang="en-US" smtClean="0"/>
              <a:t> Veterans Affairs</a:t>
            </a:r>
          </a:p>
        </p:txBody>
      </p:sp>
      <p:sp>
        <p:nvSpPr>
          <p:cNvPr id="1028" name="Text Placeholder 2"/>
          <p:cNvSpPr>
            <a:spLocks noGrp="1"/>
          </p:cNvSpPr>
          <p:nvPr>
            <p:ph type="body" idx="1"/>
          </p:nvPr>
        </p:nvSpPr>
        <p:spPr bwMode="auto">
          <a:xfrm>
            <a:off x="609600" y="1524001"/>
            <a:ext cx="10972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pic>
        <p:nvPicPr>
          <p:cNvPr id="1029" name="Picture 13" descr="Indiana4Seal.bmp"/>
          <p:cNvPicPr>
            <a:picLocks noChangeAspect="1"/>
          </p:cNvPicPr>
          <p:nvPr/>
        </p:nvPicPr>
        <p:blipFill>
          <a:blip r:embed="rId13" cstate="print"/>
          <a:srcRect/>
          <a:stretch>
            <a:fillRect/>
          </a:stretch>
        </p:blipFill>
        <p:spPr bwMode="auto">
          <a:xfrm>
            <a:off x="10363200" y="1"/>
            <a:ext cx="1828800" cy="1304925"/>
          </a:xfrm>
          <a:prstGeom prst="rect">
            <a:avLst/>
          </a:prstGeom>
          <a:noFill/>
          <a:ln w="9525">
            <a:noFill/>
            <a:miter lim="800000"/>
            <a:headEnd/>
            <a:tailEnd/>
          </a:ln>
        </p:spPr>
      </p:pic>
    </p:spTree>
    <p:extLst>
      <p:ext uri="{BB962C8B-B14F-4D97-AF65-F5344CB8AC3E}">
        <p14:creationId xmlns:p14="http://schemas.microsoft.com/office/powerpoint/2010/main" val="150348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200" kern="1200">
          <a:solidFill>
            <a:schemeClr val="bg1"/>
          </a:solidFill>
          <a:latin typeface="BacktalkSerif BTN" pitchFamily="18" charset="0"/>
          <a:ea typeface="+mj-ea"/>
          <a:cs typeface="+mj-cs"/>
        </a:defRPr>
      </a:lvl1pPr>
      <a:lvl2pPr algn="ctr" rtl="0" eaLnBrk="0" fontAlgn="base" hangingPunct="0">
        <a:spcBef>
          <a:spcPct val="0"/>
        </a:spcBef>
        <a:spcAft>
          <a:spcPct val="0"/>
        </a:spcAft>
        <a:defRPr sz="3200">
          <a:solidFill>
            <a:schemeClr val="bg1"/>
          </a:solidFill>
          <a:latin typeface="BacktalkSerif BTN" pitchFamily="18" charset="0"/>
        </a:defRPr>
      </a:lvl2pPr>
      <a:lvl3pPr algn="ctr" rtl="0" eaLnBrk="0" fontAlgn="base" hangingPunct="0">
        <a:spcBef>
          <a:spcPct val="0"/>
        </a:spcBef>
        <a:spcAft>
          <a:spcPct val="0"/>
        </a:spcAft>
        <a:defRPr sz="3200">
          <a:solidFill>
            <a:schemeClr val="bg1"/>
          </a:solidFill>
          <a:latin typeface="BacktalkSerif BTN" pitchFamily="18" charset="0"/>
        </a:defRPr>
      </a:lvl3pPr>
      <a:lvl4pPr algn="ctr" rtl="0" eaLnBrk="0" fontAlgn="base" hangingPunct="0">
        <a:spcBef>
          <a:spcPct val="0"/>
        </a:spcBef>
        <a:spcAft>
          <a:spcPct val="0"/>
        </a:spcAft>
        <a:defRPr sz="3200">
          <a:solidFill>
            <a:schemeClr val="bg1"/>
          </a:solidFill>
          <a:latin typeface="BacktalkSerif BTN" pitchFamily="18" charset="0"/>
        </a:defRPr>
      </a:lvl4pPr>
      <a:lvl5pPr algn="ctr" rtl="0" eaLnBrk="0" fontAlgn="base" hangingPunct="0">
        <a:spcBef>
          <a:spcPct val="0"/>
        </a:spcBef>
        <a:spcAft>
          <a:spcPct val="0"/>
        </a:spcAft>
        <a:defRPr sz="3200">
          <a:solidFill>
            <a:schemeClr val="bg1"/>
          </a:solidFill>
          <a:latin typeface="BacktalkSerif BT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ngress.gov/bill/115th-congress/house-bill/228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in.gov/dva/2370.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431986"/>
            <a:ext cx="10791646" cy="1794294"/>
          </a:xfrm>
          <a:extLst/>
        </p:spPr>
        <p:txBody>
          <a:bodyPr>
            <a:noAutofit/>
          </a:bodyPr>
          <a:lstStyle/>
          <a:p>
            <a:pPr algn="ctr" eaLnBrk="1" fontAlgn="auto" hangingPunct="1">
              <a:spcAft>
                <a:spcPts val="0"/>
              </a:spcAft>
              <a:defRPr/>
            </a:pPr>
            <a:r>
              <a:rPr lang="en-US" sz="5400" cap="small" dirty="0" smtClean="0">
                <a:latin typeface="Times New Roman" pitchFamily="18" charset="0"/>
                <a:cs typeface="Times New Roman" pitchFamily="18" charset="0"/>
              </a:rPr>
              <a:t>2018 IDVA Spring/Summer Conference – Camp </a:t>
            </a:r>
            <a:r>
              <a:rPr lang="en-US" sz="5400" cap="small" dirty="0" err="1" smtClean="0">
                <a:latin typeface="Times New Roman" pitchFamily="18" charset="0"/>
                <a:cs typeface="Times New Roman" pitchFamily="18" charset="0"/>
              </a:rPr>
              <a:t>Atterbury</a:t>
            </a:r>
            <a:endParaRPr lang="en-US" sz="5400" cap="small" dirty="0">
              <a:latin typeface="Times New Roman" pitchFamily="18" charset="0"/>
              <a:cs typeface="Times New Roman" pitchFamily="18" charset="0"/>
            </a:endParaRPr>
          </a:p>
        </p:txBody>
      </p:sp>
      <p:sp>
        <p:nvSpPr>
          <p:cNvPr id="27651" name="Subtitle 2"/>
          <p:cNvSpPr>
            <a:spLocks noGrp="1"/>
          </p:cNvSpPr>
          <p:nvPr>
            <p:ph type="body" idx="1"/>
          </p:nvPr>
        </p:nvSpPr>
        <p:spPr>
          <a:xfrm>
            <a:off x="198409" y="4830793"/>
            <a:ext cx="11844066" cy="1742536"/>
          </a:xfrm>
        </p:spPr>
        <p:txBody>
          <a:bodyPr/>
          <a:lstStyle/>
          <a:p>
            <a:pPr algn="ctr" eaLnBrk="1" hangingPunct="1"/>
            <a:endParaRPr lang="en-US" altLang="en-US" sz="2800" i="1" dirty="0" smtClean="0">
              <a:latin typeface="Times New Roman" panose="02020603050405020304" pitchFamily="18" charset="0"/>
              <a:cs typeface="Times New Roman" panose="02020603050405020304" pitchFamily="18" charset="0"/>
            </a:endParaRPr>
          </a:p>
          <a:p>
            <a:pPr algn="ctr" eaLnBrk="1" hangingPunct="1"/>
            <a:r>
              <a:rPr lang="en-US" altLang="en-US" sz="4400" b="1" i="1" dirty="0" smtClean="0">
                <a:latin typeface="Times New Roman" panose="02020603050405020304" pitchFamily="18" charset="0"/>
                <a:cs typeface="Times New Roman" panose="02020603050405020304" pitchFamily="18" charset="0"/>
              </a:rPr>
              <a:t>Indiana Department of Veterans’ Affairs (IDVA)</a:t>
            </a:r>
            <a:endParaRPr lang="en-US" altLang="en-US" sz="4400" b="1" i="1" dirty="0">
              <a:latin typeface="Times New Roman" panose="02020603050405020304" pitchFamily="18" charset="0"/>
              <a:cs typeface="Times New Roman" panose="02020603050405020304" pitchFamily="18" charset="0"/>
            </a:endParaRPr>
          </a:p>
          <a:p>
            <a:pPr algn="ctr" eaLnBrk="1" hangingPunct="1"/>
            <a:r>
              <a:rPr lang="en-US" altLang="en-US" sz="2800" i="1" dirty="0" smtClean="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Creating a Bridge for Our County Veterans and the State/Federal Department of Veterans Affairs”</a:t>
            </a:r>
          </a:p>
        </p:txBody>
      </p:sp>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9142" y="3554084"/>
            <a:ext cx="5562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43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prstClr val="white"/>
                </a:solidFill>
                <a:latin typeface="Times New Roman" panose="02020603050405020304" pitchFamily="18" charset="0"/>
                <a:cs typeface="Times New Roman" panose="02020603050405020304" pitchFamily="18" charset="0"/>
              </a:rPr>
              <a:t>Legacy or Traditional Appeals</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b="1" i="1" u="sng" dirty="0" smtClean="0">
                <a:latin typeface="Times New Roman" panose="02020603050405020304" pitchFamily="18" charset="0"/>
                <a:cs typeface="Times New Roman" panose="02020603050405020304" pitchFamily="18" charset="0"/>
              </a:rPr>
              <a:t>Phase Two: Appeal to the Board of Veterans Appeals</a:t>
            </a: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Veteran/Claimant’s claim will be heard by a BVA Judge and ruling rendered.  Veteran/Claimant may elect to have hearing conducted via Video Conference, Hearing in Washington D.C., Hearing at a Local VA Office or Veteran/Claimant may elect to have their case decided without a Formal Hearing whereas a BVA decision will decided without a hearing and upon a review of all submitted evidence only.</a:t>
            </a:r>
          </a:p>
        </p:txBody>
      </p:sp>
    </p:spTree>
    <p:extLst>
      <p:ext uri="{BB962C8B-B14F-4D97-AF65-F5344CB8AC3E}">
        <p14:creationId xmlns:p14="http://schemas.microsoft.com/office/powerpoint/2010/main" val="1980332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prstClr val="white"/>
                </a:solidFill>
                <a:latin typeface="Times New Roman" panose="02020603050405020304" pitchFamily="18" charset="0"/>
                <a:cs typeface="Times New Roman" panose="02020603050405020304" pitchFamily="18" charset="0"/>
              </a:rPr>
              <a:t>Legacy or Traditional Appeals</a:t>
            </a:r>
            <a:endParaRPr lang="en-US" dirty="0"/>
          </a:p>
        </p:txBody>
      </p:sp>
      <p:sp>
        <p:nvSpPr>
          <p:cNvPr id="3" name="Content Placeholder 2"/>
          <p:cNvSpPr>
            <a:spLocks noGrp="1"/>
          </p:cNvSpPr>
          <p:nvPr>
            <p:ph idx="1"/>
          </p:nvPr>
        </p:nvSpPr>
        <p:spPr>
          <a:xfrm>
            <a:off x="609600" y="1524001"/>
            <a:ext cx="10972800" cy="5181599"/>
          </a:xfrm>
        </p:spPr>
        <p:txBody>
          <a:bodyPr/>
          <a:lstStyle/>
          <a:p>
            <a:pPr>
              <a:buFont typeface="Courier New" panose="02070309020205020404" pitchFamily="49" charset="0"/>
              <a:buChar char="o"/>
            </a:pPr>
            <a:r>
              <a:rPr lang="en-US" b="1" i="1" u="sng" dirty="0" smtClean="0">
                <a:latin typeface="Times New Roman" panose="02020603050405020304" pitchFamily="18" charset="0"/>
                <a:cs typeface="Times New Roman" panose="02020603050405020304" pitchFamily="18" charset="0"/>
              </a:rPr>
              <a:t>Phase Three: Appeal to the U.S. Court of Appeals for Veterans Claims </a:t>
            </a:r>
          </a:p>
          <a:p>
            <a:pPr lvl="1">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If a Veteran/Claimant is denied at the BVA Phase, the Veteran/Claimant may elect to have their claim heard by the </a:t>
            </a:r>
            <a:r>
              <a:rPr lang="en-US" sz="2000" dirty="0">
                <a:latin typeface="Times New Roman" panose="02020603050405020304" pitchFamily="18" charset="0"/>
                <a:cs typeface="Times New Roman" panose="02020603050405020304" pitchFamily="18" charset="0"/>
              </a:rPr>
              <a:t>U.S. Court of Appeals for </a:t>
            </a:r>
            <a:r>
              <a:rPr lang="en-US" sz="2000" dirty="0" smtClean="0">
                <a:latin typeface="Times New Roman" panose="02020603050405020304" pitchFamily="18" charset="0"/>
                <a:cs typeface="Times New Roman" panose="02020603050405020304" pitchFamily="18" charset="0"/>
              </a:rPr>
              <a:t>Veterans.  </a:t>
            </a:r>
          </a:p>
          <a:p>
            <a:pPr marL="457200" lvl="1" indent="0">
              <a:buNone/>
            </a:pPr>
            <a:r>
              <a:rPr lang="en-US" sz="2000" i="1" dirty="0">
                <a:latin typeface="Times New Roman" panose="02020603050405020304" pitchFamily="18" charset="0"/>
                <a:cs typeface="Times New Roman" panose="02020603050405020304" pitchFamily="18" charset="0"/>
              </a:rPr>
              <a:t>“The United States Court of Appeals for Veterans Claims is a national court of record, established under Article I of the Constitution of the United States. The Court has exclusive jurisdiction to provide judicial review of final decisions by the Board of Veterans' Appeals, an entity within the Department of Veterans Affairs. </a:t>
            </a:r>
          </a:p>
          <a:p>
            <a:pPr marL="457200" lvl="1" indent="0">
              <a:buNone/>
            </a:pPr>
            <a:r>
              <a:rPr lang="en-US" sz="2000" i="1" dirty="0">
                <a:latin typeface="Times New Roman" panose="02020603050405020304" pitchFamily="18" charset="0"/>
                <a:cs typeface="Times New Roman" panose="02020603050405020304" pitchFamily="18" charset="0"/>
              </a:rPr>
              <a:t>The Court provides veterans an impartial judicial forum for review of administrative decisions by the Board of Veterans' Appeals that are adverse to the veteran-appellant's claim of entitlement to benefits for service-connected disabilities, survivor benefits and other benefits such as education payments and waiver of indebtedness. In furtherance of its mission, the Court also seeks to help ensure that all veterans have equal access to the Court and to promote public trust and confidence in the Court</a:t>
            </a:r>
            <a:r>
              <a:rPr lang="en-US" sz="2000" i="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a:p>
            <a:pPr marL="457200" lvl="1" indent="0">
              <a:buNone/>
            </a:pPr>
            <a:r>
              <a:rPr lang="en-US" sz="2000" i="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http://</a:t>
            </a:r>
            <a:r>
              <a:rPr lang="en-US" sz="2000" b="1" dirty="0" smtClean="0">
                <a:latin typeface="Times New Roman" panose="02020603050405020304" pitchFamily="18" charset="0"/>
                <a:cs typeface="Times New Roman" panose="02020603050405020304" pitchFamily="18" charset="0"/>
              </a:rPr>
              <a:t>m.uscourts.cavc.gov  </a:t>
            </a:r>
          </a:p>
        </p:txBody>
      </p:sp>
    </p:spTree>
    <p:extLst>
      <p:ext uri="{BB962C8B-B14F-4D97-AF65-F5344CB8AC3E}">
        <p14:creationId xmlns:p14="http://schemas.microsoft.com/office/powerpoint/2010/main" val="3068620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prstClr val="white"/>
                </a:solidFill>
                <a:latin typeface="Times New Roman" panose="02020603050405020304" pitchFamily="18" charset="0"/>
                <a:cs typeface="Times New Roman" panose="02020603050405020304" pitchFamily="18" charset="0"/>
              </a:rPr>
              <a:t>Legacy or Traditional Appeals</a:t>
            </a:r>
            <a:endParaRPr lang="en-US" dirty="0"/>
          </a:p>
        </p:txBody>
      </p:sp>
      <p:sp>
        <p:nvSpPr>
          <p:cNvPr id="3" name="Content Placeholder 2"/>
          <p:cNvSpPr>
            <a:spLocks noGrp="1"/>
          </p:cNvSpPr>
          <p:nvPr>
            <p:ph idx="1"/>
          </p:nvPr>
        </p:nvSpPr>
        <p:spPr>
          <a:xfrm>
            <a:off x="609600" y="1524001"/>
            <a:ext cx="10972800" cy="5181599"/>
          </a:xfrm>
        </p:spPr>
        <p:txBody>
          <a:bodyPr/>
          <a:lstStyle/>
          <a:p>
            <a:pPr>
              <a:buFont typeface="Courier New" panose="02070309020205020404" pitchFamily="49" charset="0"/>
              <a:buChar char="o"/>
            </a:pPr>
            <a:r>
              <a:rPr lang="en-US" b="1" i="1" u="sng" dirty="0" smtClean="0">
                <a:latin typeface="Times New Roman" panose="02020603050405020304" pitchFamily="18" charset="0"/>
                <a:cs typeface="Times New Roman" panose="02020603050405020304" pitchFamily="18" charset="0"/>
              </a:rPr>
              <a:t>Phase Three: Appeal to the U.S. Court of Appeals for Veterans </a:t>
            </a:r>
          </a:p>
          <a:p>
            <a:pPr lvl="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How To Appeal a Board of Veterans' Appeals Decision</a:t>
            </a:r>
          </a:p>
          <a:p>
            <a:pPr lvl="2">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You must have a final decision from the Board of Veterans' Appeals before appealing to this Court. (The VA Regional Office is not the Board of Veterans' Appeals.) </a:t>
            </a:r>
          </a:p>
          <a:p>
            <a:pPr lvl="2">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If you are not sure of the status of your claim at the VA or BVA, please call the BVA status line at 800-923-8387.</a:t>
            </a:r>
          </a:p>
          <a:p>
            <a:pPr lvl="1">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Required </a:t>
            </a:r>
            <a:r>
              <a:rPr lang="en-US" sz="2200" dirty="0">
                <a:latin typeface="Times New Roman" panose="02020603050405020304" pitchFamily="18" charset="0"/>
                <a:cs typeface="Times New Roman" panose="02020603050405020304" pitchFamily="18" charset="0"/>
              </a:rPr>
              <a:t>Steps for Filing an Appeal:</a:t>
            </a:r>
          </a:p>
          <a:p>
            <a:pPr marL="457200" lvl="1" indent="0">
              <a:buNone/>
            </a:pPr>
            <a:r>
              <a:rPr lang="en-US" sz="1800" dirty="0" smtClean="0">
                <a:latin typeface="Times New Roman" panose="02020603050405020304" pitchFamily="18" charset="0"/>
                <a:cs typeface="Times New Roman" panose="02020603050405020304" pitchFamily="18" charset="0"/>
              </a:rPr>
              <a:t>	1</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appellant must file a written Notice of Appeal (NOA) that includes all of the following information: </a:t>
            </a:r>
          </a:p>
          <a:p>
            <a:pPr lvl="2">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A. Current name</a:t>
            </a:r>
          </a:p>
          <a:p>
            <a:pPr lvl="2">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B. Current address</a:t>
            </a:r>
          </a:p>
          <a:p>
            <a:pPr lvl="2">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C. Current telephone number</a:t>
            </a:r>
          </a:p>
          <a:p>
            <a:pPr lvl="2">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D. Current e-mail address</a:t>
            </a:r>
          </a:p>
          <a:p>
            <a:pPr lvl="2">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E. VA claims file number</a:t>
            </a:r>
          </a:p>
          <a:p>
            <a:pPr lvl="2">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F. Date of Board decision being appealed</a:t>
            </a:r>
          </a:p>
          <a:p>
            <a:pPr marL="457200" lvl="1" indent="0">
              <a:buNone/>
            </a:pPr>
            <a:r>
              <a:rPr lang="en-US" sz="1800" dirty="0" smtClean="0">
                <a:latin typeface="Times New Roman" panose="02020603050405020304" pitchFamily="18" charset="0"/>
                <a:cs typeface="Times New Roman" panose="02020603050405020304" pitchFamily="18" charset="0"/>
              </a:rPr>
              <a:t>	2</a:t>
            </a:r>
            <a:r>
              <a:rPr lang="en-US" sz="1800" dirty="0">
                <a:latin typeface="Times New Roman" panose="02020603050405020304" pitchFamily="18" charset="0"/>
                <a:cs typeface="Times New Roman" panose="02020603050405020304" pitchFamily="18" charset="0"/>
              </a:rPr>
              <a:t>. The Notice of Appeal (NOA) must be received not later than 120 days after the date on which the Board </a:t>
            </a:r>
            <a:r>
              <a:rPr lang="en-US" sz="1800" dirty="0" smtClean="0">
                <a:latin typeface="Times New Roman" panose="02020603050405020304" pitchFamily="18" charset="0"/>
                <a:cs typeface="Times New Roman" panose="02020603050405020304" pitchFamily="18" charset="0"/>
              </a:rPr>
              <a:t>	mailed </a:t>
            </a:r>
            <a:r>
              <a:rPr lang="en-US" sz="1800" dirty="0">
                <a:latin typeface="Times New Roman" panose="02020603050405020304" pitchFamily="18" charset="0"/>
                <a:cs typeface="Times New Roman" panose="02020603050405020304" pitchFamily="18" charset="0"/>
              </a:rPr>
              <a:t>the notice of the decision to the last known address of the appellant. </a:t>
            </a:r>
          </a:p>
          <a:p>
            <a:pPr lvl="2">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Please Note: The date stamped on the front of the BVA's decision is the date it was mailed</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67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prstClr val="white"/>
                </a:solidFill>
                <a:latin typeface="Times New Roman" panose="02020603050405020304" pitchFamily="18" charset="0"/>
                <a:cs typeface="Times New Roman" panose="02020603050405020304" pitchFamily="18" charset="0"/>
              </a:rPr>
              <a:t>Legacy or Traditional Appeals</a:t>
            </a:r>
            <a:endParaRPr lang="en-US" dirty="0"/>
          </a:p>
        </p:txBody>
      </p:sp>
      <p:sp>
        <p:nvSpPr>
          <p:cNvPr id="3" name="Content Placeholder 2"/>
          <p:cNvSpPr>
            <a:spLocks noGrp="1"/>
          </p:cNvSpPr>
          <p:nvPr>
            <p:ph idx="1"/>
          </p:nvPr>
        </p:nvSpPr>
        <p:spPr>
          <a:xfrm>
            <a:off x="609600" y="1524001"/>
            <a:ext cx="10972800" cy="5181599"/>
          </a:xfrm>
        </p:spPr>
        <p:txBody>
          <a:bodyPr/>
          <a:lstStyle/>
          <a:p>
            <a:pPr>
              <a:buFont typeface="Courier New" panose="02070309020205020404" pitchFamily="49" charset="0"/>
              <a:buChar char="o"/>
            </a:pPr>
            <a:r>
              <a:rPr lang="en-US" b="1" i="1" u="sng" dirty="0" smtClean="0">
                <a:latin typeface="Times New Roman" panose="02020603050405020304" pitchFamily="18" charset="0"/>
                <a:cs typeface="Times New Roman" panose="02020603050405020304" pitchFamily="18" charset="0"/>
              </a:rPr>
              <a:t>Phase Three: Appeal to the U.S. Court of Appeals for Veterans </a:t>
            </a:r>
          </a:p>
          <a:p>
            <a:pPr lvl="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How To Appeal a Board of Veterans' Appeals Decision</a:t>
            </a:r>
          </a:p>
          <a:p>
            <a:pPr lvl="2">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You must have a final decision from the Board of Veterans' Appeals before appealing to this Court. (The VA Regional Office is not the Board of Veterans' Appeals.) </a:t>
            </a:r>
          </a:p>
          <a:p>
            <a:pPr lvl="2">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If you are not sure of the status of your claim at the VA or BVA, please call the BVA status line at 800-923-8387.</a:t>
            </a:r>
          </a:p>
          <a:p>
            <a:pPr lvl="2">
              <a:buFont typeface="Courier New" panose="02070309020205020404" pitchFamily="49" charset="0"/>
              <a:buChar char="o"/>
            </a:pPr>
            <a:r>
              <a:rPr lang="en-US" sz="1600" dirty="0" smtClean="0">
                <a:latin typeface="Times New Roman" panose="02020603050405020304" pitchFamily="18" charset="0"/>
                <a:cs typeface="Times New Roman" panose="02020603050405020304" pitchFamily="18" charset="0"/>
              </a:rPr>
              <a:t>Required </a:t>
            </a:r>
            <a:r>
              <a:rPr lang="en-US" sz="1600" dirty="0">
                <a:latin typeface="Times New Roman" panose="02020603050405020304" pitchFamily="18" charset="0"/>
                <a:cs typeface="Times New Roman" panose="02020603050405020304" pitchFamily="18" charset="0"/>
              </a:rPr>
              <a:t>Steps for Filing an Appeal:</a:t>
            </a:r>
          </a:p>
          <a:p>
            <a:pPr marL="457200" lvl="1" indent="0">
              <a:buNone/>
            </a:pPr>
            <a:r>
              <a:rPr lang="en-US" sz="1800" dirty="0">
                <a:latin typeface="Times New Roman" panose="02020603050405020304" pitchFamily="18" charset="0"/>
                <a:cs typeface="Times New Roman" panose="02020603050405020304" pitchFamily="18" charset="0"/>
              </a:rPr>
              <a:t>1. The appellant must file a written Notice of Appeal (NOA) that includes all of the following information: </a:t>
            </a:r>
          </a:p>
          <a:p>
            <a:pPr marL="914400" lvl="2" indent="0">
              <a:buNone/>
            </a:pPr>
            <a:r>
              <a:rPr lang="en-US" sz="1600" dirty="0">
                <a:latin typeface="Times New Roman" panose="02020603050405020304" pitchFamily="18" charset="0"/>
                <a:cs typeface="Times New Roman" panose="02020603050405020304" pitchFamily="18" charset="0"/>
              </a:rPr>
              <a:t>A. Current name</a:t>
            </a:r>
          </a:p>
          <a:p>
            <a:pPr marL="914400" lvl="2" indent="0">
              <a:buNone/>
            </a:pPr>
            <a:r>
              <a:rPr lang="en-US" sz="1600" dirty="0">
                <a:latin typeface="Times New Roman" panose="02020603050405020304" pitchFamily="18" charset="0"/>
                <a:cs typeface="Times New Roman" panose="02020603050405020304" pitchFamily="18" charset="0"/>
              </a:rPr>
              <a:t>B. Current address</a:t>
            </a:r>
          </a:p>
          <a:p>
            <a:pPr marL="914400" lvl="2" indent="0">
              <a:buNone/>
            </a:pPr>
            <a:r>
              <a:rPr lang="en-US" sz="1600" dirty="0">
                <a:latin typeface="Times New Roman" panose="02020603050405020304" pitchFamily="18" charset="0"/>
                <a:cs typeface="Times New Roman" panose="02020603050405020304" pitchFamily="18" charset="0"/>
              </a:rPr>
              <a:t>C. Current telephone number</a:t>
            </a:r>
          </a:p>
          <a:p>
            <a:pPr marL="914400" lvl="2" indent="0">
              <a:buNone/>
            </a:pPr>
            <a:r>
              <a:rPr lang="en-US" sz="1600" dirty="0">
                <a:latin typeface="Times New Roman" panose="02020603050405020304" pitchFamily="18" charset="0"/>
                <a:cs typeface="Times New Roman" panose="02020603050405020304" pitchFamily="18" charset="0"/>
              </a:rPr>
              <a:t>D. Current e-mail address</a:t>
            </a:r>
          </a:p>
          <a:p>
            <a:pPr marL="914400" lvl="2" indent="0">
              <a:buNone/>
            </a:pPr>
            <a:r>
              <a:rPr lang="en-US" sz="1600" dirty="0">
                <a:latin typeface="Times New Roman" panose="02020603050405020304" pitchFamily="18" charset="0"/>
                <a:cs typeface="Times New Roman" panose="02020603050405020304" pitchFamily="18" charset="0"/>
              </a:rPr>
              <a:t>E. VA claims file number</a:t>
            </a:r>
          </a:p>
          <a:p>
            <a:pPr marL="914400" lvl="2" indent="0">
              <a:buNone/>
            </a:pPr>
            <a:r>
              <a:rPr lang="en-US" sz="1600" dirty="0">
                <a:latin typeface="Times New Roman" panose="02020603050405020304" pitchFamily="18" charset="0"/>
                <a:cs typeface="Times New Roman" panose="02020603050405020304" pitchFamily="18" charset="0"/>
              </a:rPr>
              <a:t>F. Date of Board decision being appealed</a:t>
            </a:r>
          </a:p>
          <a:p>
            <a:pPr marL="457200" lvl="1" indent="0">
              <a:buNone/>
            </a:pPr>
            <a:r>
              <a:rPr lang="en-US" sz="1800" dirty="0">
                <a:latin typeface="Times New Roman" panose="02020603050405020304" pitchFamily="18" charset="0"/>
                <a:cs typeface="Times New Roman" panose="02020603050405020304" pitchFamily="18" charset="0"/>
              </a:rPr>
              <a:t>2. The Notice of Appeal (NOA) must be received not later than 120 days after the date on which the Board mailed the notice of the decision to the last known address of the appellant. </a:t>
            </a:r>
          </a:p>
          <a:p>
            <a:pPr marL="914400" lvl="2" indent="0">
              <a:buNone/>
            </a:pPr>
            <a:r>
              <a:rPr lang="en-US" sz="1600" dirty="0">
                <a:latin typeface="Times New Roman" panose="02020603050405020304" pitchFamily="18" charset="0"/>
                <a:cs typeface="Times New Roman" panose="02020603050405020304" pitchFamily="18" charset="0"/>
              </a:rPr>
              <a:t>Please Note: The date stamped on the front of the BVA's decision is the date it was mailed</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491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prstClr val="white"/>
                </a:solidFill>
                <a:latin typeface="Times New Roman" panose="02020603050405020304" pitchFamily="18" charset="0"/>
                <a:cs typeface="Times New Roman" panose="02020603050405020304" pitchFamily="18" charset="0"/>
              </a:rPr>
              <a:t>Legacy or Traditional Appeals</a:t>
            </a:r>
            <a:endParaRPr lang="en-US" dirty="0"/>
          </a:p>
        </p:txBody>
      </p:sp>
      <p:sp>
        <p:nvSpPr>
          <p:cNvPr id="3" name="Content Placeholder 2"/>
          <p:cNvSpPr>
            <a:spLocks noGrp="1"/>
          </p:cNvSpPr>
          <p:nvPr>
            <p:ph idx="1"/>
          </p:nvPr>
        </p:nvSpPr>
        <p:spPr>
          <a:xfrm>
            <a:off x="609600" y="1524001"/>
            <a:ext cx="10972800" cy="5181599"/>
          </a:xfrm>
        </p:spPr>
        <p:txBody>
          <a:bodyPr/>
          <a:lstStyle/>
          <a:p>
            <a:pPr>
              <a:buFont typeface="Courier New" panose="02070309020205020404" pitchFamily="49" charset="0"/>
              <a:buChar char="o"/>
            </a:pPr>
            <a:r>
              <a:rPr lang="en-US" b="1" i="1" u="sng" dirty="0" smtClean="0">
                <a:latin typeface="Times New Roman" panose="02020603050405020304" pitchFamily="18" charset="0"/>
                <a:cs typeface="Times New Roman" panose="02020603050405020304" pitchFamily="18" charset="0"/>
              </a:rPr>
              <a:t>Phase Three: Appeal to the U.S. Court of Appeals for Veterans </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How To Appeal a Board of Veterans' Appeals Decision</a:t>
            </a:r>
          </a:p>
          <a:p>
            <a:pPr lvl="2">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3. A $50 nonrefundable filing fee, paid by check or money order payable to the "U.S. Court of Appeals for Veterans Claims," or a Declaration of Financial Hardship must be received by the Court no later than 14 days after you send the Notice of Appeal (NOA)s.</a:t>
            </a:r>
          </a:p>
          <a:p>
            <a:pPr lvl="2">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4. File the Notice of Appeal (NOA) and filing fee or Declaration of Financial Hardship with the Court by mail, fax, or e-mail to the following address:</a:t>
            </a:r>
          </a:p>
          <a:p>
            <a:pPr marL="914400" lvl="2" indent="0" algn="ctr">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Clerk </a:t>
            </a:r>
            <a:r>
              <a:rPr lang="en-US" sz="2000" dirty="0">
                <a:latin typeface="Times New Roman" panose="02020603050405020304" pitchFamily="18" charset="0"/>
                <a:cs typeface="Times New Roman" panose="02020603050405020304" pitchFamily="18" charset="0"/>
              </a:rPr>
              <a:t>of the Court</a:t>
            </a:r>
          </a:p>
          <a:p>
            <a:pPr marL="914400" lvl="2" indent="0" algn="ctr">
              <a:buNone/>
            </a:pPr>
            <a:r>
              <a:rPr lang="en-US" sz="2000" dirty="0">
                <a:latin typeface="Times New Roman" panose="02020603050405020304" pitchFamily="18" charset="0"/>
                <a:cs typeface="Times New Roman" panose="02020603050405020304" pitchFamily="18" charset="0"/>
              </a:rPr>
              <a:t>    	United States Court of Appeals for Veterans Claims</a:t>
            </a:r>
          </a:p>
          <a:p>
            <a:pPr marL="914400" lvl="2" indent="0" algn="ctr">
              <a:buNone/>
            </a:pPr>
            <a:r>
              <a:rPr lang="en-US" sz="2000" dirty="0">
                <a:latin typeface="Times New Roman" panose="02020603050405020304" pitchFamily="18" charset="0"/>
                <a:cs typeface="Times New Roman" panose="02020603050405020304" pitchFamily="18" charset="0"/>
              </a:rPr>
              <a:t>    	625 Indiana Ave. NW, Suite 900</a:t>
            </a:r>
          </a:p>
          <a:p>
            <a:pPr marL="914400" lvl="2" indent="0" algn="ctr">
              <a:buNone/>
            </a:pPr>
            <a:r>
              <a:rPr lang="en-US" sz="2000" dirty="0">
                <a:latin typeface="Times New Roman" panose="02020603050405020304" pitchFamily="18" charset="0"/>
                <a:cs typeface="Times New Roman" panose="02020603050405020304" pitchFamily="18" charset="0"/>
              </a:rPr>
              <a:t>    	Washington DC, 20004-2950</a:t>
            </a:r>
          </a:p>
          <a:p>
            <a:pPr marL="914400" lvl="2" indent="0" algn="ctr">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Fax</a:t>
            </a:r>
            <a:r>
              <a:rPr lang="en-US" sz="2000" dirty="0">
                <a:latin typeface="Times New Roman" panose="02020603050405020304" pitchFamily="18" charset="0"/>
                <a:cs typeface="Times New Roman" panose="02020603050405020304" pitchFamily="18" charset="0"/>
              </a:rPr>
              <a:t>: (202) 501-5848</a:t>
            </a:r>
          </a:p>
          <a:p>
            <a:pPr marL="914400" lvl="2" indent="0" algn="ctr">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E-mail</a:t>
            </a:r>
            <a:r>
              <a:rPr lang="en-US" sz="2000" dirty="0">
                <a:latin typeface="Times New Roman" panose="02020603050405020304" pitchFamily="18" charset="0"/>
                <a:cs typeface="Times New Roman" panose="02020603050405020304" pitchFamily="18" charset="0"/>
              </a:rPr>
              <a:t>: esubmission@uscourts.cavc.gov</a:t>
            </a:r>
          </a:p>
        </p:txBody>
      </p:sp>
    </p:spTree>
    <p:extLst>
      <p:ext uri="{BB962C8B-B14F-4D97-AF65-F5344CB8AC3E}">
        <p14:creationId xmlns:p14="http://schemas.microsoft.com/office/powerpoint/2010/main" val="231788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pPr lvl="0" algn="ctr"/>
            <a:r>
              <a:rPr lang="en-US" sz="4400" b="1" dirty="0">
                <a:solidFill>
                  <a:prstClr val="black"/>
                </a:solidFill>
                <a:latin typeface="Times New Roman" panose="02020603050405020304" pitchFamily="18" charset="0"/>
                <a:cs typeface="Times New Roman" panose="02020603050405020304" pitchFamily="18" charset="0"/>
              </a:rPr>
              <a:t>Appeals Modernization Act of 2017</a:t>
            </a:r>
          </a:p>
          <a:p>
            <a:endParaRPr lang="en-US" dirty="0"/>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7910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Appeals Modernization Act of 2017</a:t>
            </a:r>
          </a:p>
        </p:txBody>
      </p:sp>
      <p:sp>
        <p:nvSpPr>
          <p:cNvPr id="45059" name="Rectangle 3"/>
          <p:cNvSpPr>
            <a:spLocks noGrp="1" noChangeArrowheads="1"/>
          </p:cNvSpPr>
          <p:nvPr>
            <p:ph idx="1"/>
          </p:nvPr>
        </p:nvSpPr>
        <p:spPr>
          <a:xfrm>
            <a:off x="609600" y="1524001"/>
            <a:ext cx="10972800" cy="5195976"/>
          </a:xfrm>
        </p:spPr>
        <p:txBody>
          <a:bodyPr/>
          <a:lstStyle/>
          <a:p>
            <a:pPr marL="0" indent="0" eaLnBrk="1" hangingPunct="1">
              <a:buNone/>
            </a:pPr>
            <a:r>
              <a:rPr lang="en-US" sz="2000" dirty="0" smtClean="0">
                <a:latin typeface="Times New Roman" panose="02020603050405020304" pitchFamily="18" charset="0"/>
                <a:cs typeface="Times New Roman" panose="02020603050405020304" pitchFamily="18" charset="0"/>
              </a:rPr>
              <a:t>The Veterans Appeals Improvement and Modernization Act of 2017 (Appeals Modernization Act) became law on August 23, 2017 (Pub L. 115-55). You can read the law in full on</a:t>
            </a:r>
            <a:r>
              <a:rPr lang="en-US" sz="2000" dirty="0">
                <a:solidFill>
                  <a:srgbClr val="666666"/>
                </a:solidFill>
                <a:latin typeface="Times New Roman" panose="02020603050405020304" pitchFamily="18" charset="0"/>
                <a:cs typeface="Times New Roman" panose="02020603050405020304" pitchFamily="18" charset="0"/>
              </a:rPr>
              <a:t> </a:t>
            </a:r>
            <a:r>
              <a:rPr lang="en-US" sz="2000" dirty="0">
                <a:solidFill>
                  <a:srgbClr val="7D478A"/>
                </a:solidFill>
                <a:latin typeface="Times New Roman" panose="02020603050405020304" pitchFamily="18" charset="0"/>
                <a:cs typeface="Times New Roman" panose="02020603050405020304" pitchFamily="18" charset="0"/>
                <a:hlinkClick r:id="rId2"/>
              </a:rPr>
              <a:t>Congress.gov</a:t>
            </a:r>
            <a:r>
              <a:rPr lang="en-US" sz="2000" dirty="0">
                <a:latin typeface="Times New Roman" panose="02020603050405020304" pitchFamily="18" charset="0"/>
                <a:cs typeface="Times New Roman" panose="02020603050405020304" pitchFamily="18" charset="0"/>
              </a:rPr>
              <a:t>, or at</a:t>
            </a:r>
            <a:r>
              <a:rPr lang="en-US" sz="2000" dirty="0">
                <a:solidFill>
                  <a:srgbClr val="666666"/>
                </a:solidFill>
                <a:latin typeface="Times New Roman" panose="02020603050405020304" pitchFamily="18" charset="0"/>
                <a:cs typeface="Times New Roman" panose="02020603050405020304" pitchFamily="18" charset="0"/>
              </a:rPr>
              <a:t> </a:t>
            </a:r>
            <a:r>
              <a:rPr lang="en-US" sz="2000" dirty="0">
                <a:solidFill>
                  <a:srgbClr val="7D478A"/>
                </a:solidFill>
                <a:latin typeface="Times New Roman" panose="02020603050405020304" pitchFamily="18" charset="0"/>
                <a:cs typeface="Times New Roman" panose="02020603050405020304" pitchFamily="18" charset="0"/>
                <a:hlinkClick r:id="rId2"/>
              </a:rPr>
              <a:t>https://www.congress.gov/bill/115th-congress/house-bill/2288</a:t>
            </a:r>
            <a:r>
              <a:rPr lang="en-US" sz="2000" dirty="0" smtClean="0">
                <a:solidFill>
                  <a:srgbClr val="666666"/>
                </a:solidFill>
                <a:latin typeface="Times New Roman" panose="02020603050405020304" pitchFamily="18" charset="0"/>
                <a:cs typeface="Times New Roman" panose="02020603050405020304" pitchFamily="18" charset="0"/>
              </a:rPr>
              <a:t>.</a:t>
            </a:r>
          </a:p>
          <a:p>
            <a:pPr eaLnBrk="1" hangingPunct="1">
              <a:buFont typeface="Courier New" panose="02070309020205020404" pitchFamily="49" charset="0"/>
              <a:buChar char="o"/>
            </a:pPr>
            <a:endParaRPr lang="en-US" sz="2000" dirty="0" smtClean="0">
              <a:solidFill>
                <a:srgbClr val="666666"/>
              </a:solidFill>
              <a:latin typeface="Times New Roman" panose="02020603050405020304" pitchFamily="18" charset="0"/>
              <a:cs typeface="Times New Roman" panose="02020603050405020304" pitchFamily="18" charset="0"/>
            </a:endParaRPr>
          </a:p>
          <a:p>
            <a:pPr eaLnBrk="1" hangingPunct="1">
              <a:buFont typeface="Courier New" panose="02070309020205020404" pitchFamily="49" charset="0"/>
              <a:buChar char="o"/>
            </a:pPr>
            <a:r>
              <a:rPr lang="en-US" altLang="en-US" sz="2400" b="1" i="1" dirty="0">
                <a:latin typeface="Times New Roman" panose="02020603050405020304" pitchFamily="18" charset="0"/>
                <a:cs typeface="Times New Roman" panose="02020603050405020304" pitchFamily="18" charset="0"/>
              </a:rPr>
              <a:t>Here is what the new law will do</a:t>
            </a:r>
            <a:r>
              <a:rPr lang="en-US" altLang="en-US" sz="2400" b="1" i="1" dirty="0" smtClean="0">
                <a:latin typeface="Times New Roman" panose="02020603050405020304" pitchFamily="18" charset="0"/>
                <a:cs typeface="Times New Roman" panose="02020603050405020304" pitchFamily="18" charset="0"/>
              </a:rPr>
              <a:t>:</a:t>
            </a:r>
            <a:endParaRPr lang="en-US" altLang="en-US" sz="2400" b="1" i="1" dirty="0">
              <a:latin typeface="Times New Roman" panose="02020603050405020304" pitchFamily="18" charset="0"/>
              <a:cs typeface="Times New Roman" panose="02020603050405020304" pitchFamily="18" charset="0"/>
            </a:endParaRPr>
          </a:p>
          <a:p>
            <a:pPr lvl="1" eaLnBrk="1" hangingPunct="1">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Modernize our current claims and appeals process.</a:t>
            </a:r>
          </a:p>
          <a:p>
            <a:pPr lvl="1" eaLnBrk="1" hangingPunct="1">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Include three options for Veterans dissatisfied with VA's decision on their claims to seek review.</a:t>
            </a:r>
          </a:p>
          <a:p>
            <a:pPr lvl="1" eaLnBrk="1" hangingPunct="1">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Require improved notification of VA decisions.</a:t>
            </a:r>
          </a:p>
          <a:p>
            <a:pPr lvl="1" eaLnBrk="1" hangingPunct="1">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Streamline the claims and appeals process to provide you with the earliest possible resolution of your claim.</a:t>
            </a:r>
          </a:p>
          <a:p>
            <a:pPr lvl="1" eaLnBrk="1" hangingPunct="1">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Provide safeguards to ensure you receive the earliest effective date possible for your claim</a:t>
            </a:r>
            <a:r>
              <a:rPr lang="en-US" altLang="en-US" sz="2000" dirty="0" smtClean="0">
                <a:latin typeface="Times New Roman" panose="02020603050405020304" pitchFamily="18" charset="0"/>
                <a:cs typeface="Times New Roman" panose="02020603050405020304" pitchFamily="18" charset="0"/>
              </a:rPr>
              <a:t>.</a:t>
            </a:r>
          </a:p>
          <a:p>
            <a:pPr lvl="1" eaLnBrk="1" hangingPunct="1">
              <a:buFont typeface="Courier New" panose="02070309020205020404" pitchFamily="49" charset="0"/>
              <a:buChar char="o"/>
            </a:pPr>
            <a:endParaRPr lang="en-US" altLang="en-US" sz="2000" dirty="0">
              <a:latin typeface="Times New Roman" panose="02020603050405020304" pitchFamily="18" charset="0"/>
              <a:cs typeface="Times New Roman" panose="02020603050405020304" pitchFamily="18" charset="0"/>
            </a:endParaRPr>
          </a:p>
          <a:p>
            <a:pPr marL="457200" lvl="1" indent="0" algn="ctr" eaLnBrk="1" hangingPunct="1">
              <a:buNone/>
            </a:pPr>
            <a:r>
              <a:rPr lang="en-US" altLang="en-US" sz="4000" dirty="0">
                <a:latin typeface="Times New Roman" panose="02020603050405020304" pitchFamily="18" charset="0"/>
                <a:cs typeface="Times New Roman" panose="02020603050405020304" pitchFamily="18" charset="0"/>
              </a:rPr>
              <a:t>What are the new options for review?</a:t>
            </a:r>
          </a:p>
          <a:p>
            <a:pPr marL="457200" lvl="1" indent="0" algn="ctr" eaLnBrk="1" hangingPunct="1">
              <a:buNone/>
            </a:pPr>
            <a:endParaRPr lang="en-US" altLang="en-US" sz="2000" dirty="0" smtClean="0">
              <a:latin typeface="Times New Roman" panose="02020603050405020304" pitchFamily="18" charset="0"/>
              <a:cs typeface="Times New Roman" panose="02020603050405020304" pitchFamily="18" charset="0"/>
            </a:endParaRPr>
          </a:p>
          <a:p>
            <a:pPr eaLnBrk="1" hangingPunct="1">
              <a:buFont typeface="Courier New" panose="02070309020205020404" pitchFamily="49" charset="0"/>
              <a:buChar char="o"/>
            </a:pPr>
            <a:endParaRPr lang="en-US" altLang="en-US" sz="2000" dirty="0">
              <a:latin typeface="Times New Roman" panose="02020603050405020304" pitchFamily="18" charset="0"/>
              <a:cs typeface="Times New Roman" panose="02020603050405020304" pitchFamily="18" charset="0"/>
            </a:endParaRPr>
          </a:p>
          <a:p>
            <a:pPr eaLnBrk="1" hangingPunct="1">
              <a:buFont typeface="Courier New" panose="02070309020205020404" pitchFamily="49" charset="0"/>
              <a:buChar char="o"/>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409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Appeals Modernization Act of 2017</a:t>
            </a:r>
          </a:p>
        </p:txBody>
      </p:sp>
      <p:sp>
        <p:nvSpPr>
          <p:cNvPr id="45059" name="Rectangle 3"/>
          <p:cNvSpPr>
            <a:spLocks noGrp="1" noChangeArrowheads="1"/>
          </p:cNvSpPr>
          <p:nvPr>
            <p:ph idx="1"/>
          </p:nvPr>
        </p:nvSpPr>
        <p:spPr>
          <a:xfrm>
            <a:off x="609600" y="1524001"/>
            <a:ext cx="10972800" cy="5195976"/>
          </a:xfrm>
        </p:spPr>
        <p:txBody>
          <a:bodyPr/>
          <a:lstStyle/>
          <a:p>
            <a:pPr eaLnBrk="1" hangingPunct="1">
              <a:buFont typeface="Courier New" panose="02070309020205020404" pitchFamily="49" charset="0"/>
              <a:buChar char="o"/>
            </a:pPr>
            <a:r>
              <a:rPr lang="en-US" sz="2400" b="1" i="1" dirty="0" smtClean="0">
                <a:latin typeface="Times New Roman" panose="02020603050405020304" pitchFamily="18" charset="0"/>
                <a:cs typeface="Times New Roman" panose="02020603050405020304" pitchFamily="18" charset="0"/>
              </a:rPr>
              <a:t>Under </a:t>
            </a:r>
            <a:r>
              <a:rPr lang="en-US" sz="2400" b="1" i="1" dirty="0">
                <a:latin typeface="Times New Roman" panose="02020603050405020304" pitchFamily="18" charset="0"/>
                <a:cs typeface="Times New Roman" panose="02020603050405020304" pitchFamily="18" charset="0"/>
              </a:rPr>
              <a:t>the new Appeals Modernization Act, you'll have one of three options to choose from for </a:t>
            </a:r>
            <a:r>
              <a:rPr lang="en-US" sz="2400" b="1" i="1" dirty="0" smtClean="0">
                <a:latin typeface="Times New Roman" panose="02020603050405020304" pitchFamily="18" charset="0"/>
                <a:cs typeface="Times New Roman" panose="02020603050405020304" pitchFamily="18" charset="0"/>
              </a:rPr>
              <a:t>review:</a:t>
            </a:r>
          </a:p>
          <a:p>
            <a:pPr eaLnBrk="1" hangingPunct="1">
              <a:buFont typeface="Courier New" panose="02070309020205020404" pitchFamily="49" charset="0"/>
              <a:buChar char="o"/>
            </a:pPr>
            <a:endParaRPr lang="en-US" sz="2400" b="1" i="1" dirty="0">
              <a:latin typeface="Times New Roman" panose="02020603050405020304" pitchFamily="18" charset="0"/>
              <a:cs typeface="Times New Roman" panose="02020603050405020304" pitchFamily="18" charset="0"/>
            </a:endParaRPr>
          </a:p>
          <a:p>
            <a:pPr lvl="1" eaLnBrk="1" hangingPunct="1">
              <a:buFont typeface="Courier New" panose="02070309020205020404" pitchFamily="49" charset="0"/>
              <a:buChar char="o"/>
            </a:pPr>
            <a:r>
              <a:rPr lang="en-US" sz="2400" b="1" u="sng" dirty="0">
                <a:latin typeface="Times New Roman" panose="02020603050405020304" pitchFamily="18" charset="0"/>
                <a:cs typeface="Times New Roman" panose="02020603050405020304" pitchFamily="18" charset="0"/>
              </a:rPr>
              <a:t>Option 1: A Higher-Level Review</a:t>
            </a:r>
          </a:p>
          <a:p>
            <a:pPr lvl="2" eaLnBrk="1" hangingPunct="1">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This review is done at the VA office that made the original decision. Here's what is involved</a:t>
            </a:r>
            <a:r>
              <a:rPr lang="en-US" sz="16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2" eaLnBrk="1" hangingPunct="1">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A reviewer will conduct a higher-level de novo review (or new look) of the decision based on the same evidence of record.</a:t>
            </a:r>
          </a:p>
          <a:p>
            <a:pPr lvl="2" eaLnBrk="1" hangingPunct="1">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The higher-level review consists of a closed record, therefore there is no submission of new evidence.</a:t>
            </a:r>
          </a:p>
          <a:p>
            <a:pPr lvl="2" eaLnBrk="1" hangingPunct="1">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A reviewer can overturn previous decisions based on a difference of opinion, or based on clear and unmistakable error.</a:t>
            </a:r>
          </a:p>
          <a:p>
            <a:pPr lvl="2" eaLnBrk="1" hangingPunct="1">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A reviewer who identifies or learns of a duty to assist error, can return the claim for correction of the error.</a:t>
            </a:r>
          </a:p>
          <a:p>
            <a:pPr lvl="2" eaLnBrk="1" hangingPunct="1">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You or your representative (such as your VSO) can request a telephonic informal conference to identify specific issues or errors with your case</a:t>
            </a:r>
            <a:r>
              <a:rPr lang="en-US" sz="16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135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Appeals Modernization Act of 2017</a:t>
            </a:r>
          </a:p>
        </p:txBody>
      </p:sp>
      <p:sp>
        <p:nvSpPr>
          <p:cNvPr id="45059" name="Rectangle 3"/>
          <p:cNvSpPr>
            <a:spLocks noGrp="1" noChangeArrowheads="1"/>
          </p:cNvSpPr>
          <p:nvPr>
            <p:ph idx="1"/>
          </p:nvPr>
        </p:nvSpPr>
        <p:spPr>
          <a:xfrm>
            <a:off x="609600" y="1524001"/>
            <a:ext cx="10972800" cy="5195976"/>
          </a:xfrm>
        </p:spPr>
        <p:txBody>
          <a:bodyPr/>
          <a:lstStyle/>
          <a:p>
            <a:pPr eaLnBrk="1" hangingPunct="1">
              <a:buFont typeface="Courier New" panose="02070309020205020404" pitchFamily="49" charset="0"/>
              <a:buChar char="o"/>
            </a:pPr>
            <a:r>
              <a:rPr lang="en-US" sz="2400" b="1" u="sng" dirty="0" smtClean="0">
                <a:latin typeface="Times New Roman" panose="02020603050405020304" pitchFamily="18" charset="0"/>
                <a:cs typeface="Times New Roman" panose="02020603050405020304" pitchFamily="18" charset="0"/>
              </a:rPr>
              <a:t>Option </a:t>
            </a:r>
            <a:r>
              <a:rPr lang="en-US" sz="2400" b="1" u="sng" dirty="0">
                <a:latin typeface="Times New Roman" panose="02020603050405020304" pitchFamily="18" charset="0"/>
                <a:cs typeface="Times New Roman" panose="02020603050405020304" pitchFamily="18" charset="0"/>
              </a:rPr>
              <a:t>2: A Supplemental Claim Lane</a:t>
            </a:r>
          </a:p>
          <a:p>
            <a:pPr lvl="1"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This review is done at the VA agency that made the original decision. It allows you to submit new evidence to support your claim. We will provide assistance in developing the evidence.</a:t>
            </a:r>
          </a:p>
          <a:p>
            <a:pPr eaLnBrk="1" hangingPunct="1">
              <a:buFont typeface="Courier New" panose="02070309020205020404" pitchFamily="49" charset="0"/>
              <a:buChar char="o"/>
            </a:pPr>
            <a:endParaRPr lang="en-US" sz="2000" dirty="0">
              <a:latin typeface="Times New Roman" panose="02020603050405020304" pitchFamily="18" charset="0"/>
              <a:cs typeface="Times New Roman" panose="02020603050405020304" pitchFamily="18" charset="0"/>
            </a:endParaRPr>
          </a:p>
          <a:p>
            <a:pPr eaLnBrk="1" hangingPunct="1">
              <a:buFont typeface="Courier New" panose="02070309020205020404" pitchFamily="49" charset="0"/>
              <a:buChar char="o"/>
            </a:pPr>
            <a:r>
              <a:rPr lang="en-US" sz="2400" b="1" u="sng" dirty="0">
                <a:latin typeface="Times New Roman" panose="02020603050405020304" pitchFamily="18" charset="0"/>
                <a:cs typeface="Times New Roman" panose="02020603050405020304" pitchFamily="18" charset="0"/>
              </a:rPr>
              <a:t>Option 3: An Appeal Lane for Appeals to the Board</a:t>
            </a:r>
          </a:p>
          <a:p>
            <a:pPr lvl="1"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This lane provides you with the ability to appeal directly to the VA Board of Veterans' Appeals (the "Board"). You'll have the ability to choose between three options for review at the Board:</a:t>
            </a:r>
          </a:p>
          <a:p>
            <a:pPr eaLnBrk="1" hangingPunct="1">
              <a:buFont typeface="Courier New" panose="02070309020205020404" pitchFamily="49" charset="0"/>
              <a:buChar char="o"/>
            </a:pPr>
            <a:endParaRPr lang="en-US" sz="2000" dirty="0">
              <a:latin typeface="Times New Roman" panose="02020603050405020304" pitchFamily="18" charset="0"/>
              <a:cs typeface="Times New Roman" panose="02020603050405020304" pitchFamily="18" charset="0"/>
            </a:endParaRPr>
          </a:p>
          <a:p>
            <a:pPr marL="1257300" lvl="2" indent="-342900" eaLnBrk="1" hangingPunct="1">
              <a:buFont typeface="+mj-lt"/>
              <a:buAutoNum type="arabicPeriod"/>
            </a:pPr>
            <a:r>
              <a:rPr lang="en-US" sz="2000" dirty="0">
                <a:latin typeface="Times New Roman" panose="02020603050405020304" pitchFamily="18" charset="0"/>
                <a:cs typeface="Times New Roman" panose="02020603050405020304" pitchFamily="18" charset="0"/>
              </a:rPr>
              <a:t>Direct review: Choose this option if you do not have additional evidence to submit and you do not want a hearing.</a:t>
            </a:r>
          </a:p>
          <a:p>
            <a:pPr marL="1257300" lvl="2" indent="-342900" eaLnBrk="1" hangingPunct="1">
              <a:buFont typeface="+mj-lt"/>
              <a:buAutoNum type="arabicPeriod"/>
            </a:pPr>
            <a:r>
              <a:rPr lang="en-US" sz="2000" dirty="0">
                <a:latin typeface="Times New Roman" panose="02020603050405020304" pitchFamily="18" charset="0"/>
                <a:cs typeface="Times New Roman" panose="02020603050405020304" pitchFamily="18" charset="0"/>
              </a:rPr>
              <a:t>Evidence submission: Choose this option if you don't want a hearing, but you do have additional evidence to submit.</a:t>
            </a:r>
          </a:p>
          <a:p>
            <a:pPr marL="1257300" lvl="2" indent="-342900" eaLnBrk="1" hangingPunct="1">
              <a:buFont typeface="+mj-lt"/>
              <a:buAutoNum type="arabicPeriod"/>
            </a:pPr>
            <a:r>
              <a:rPr lang="en-US" sz="2000" dirty="0">
                <a:latin typeface="Times New Roman" panose="02020603050405020304" pitchFamily="18" charset="0"/>
                <a:cs typeface="Times New Roman" panose="02020603050405020304" pitchFamily="18" charset="0"/>
              </a:rPr>
              <a:t>Hearing: Choose this option if you want to testify before a Veterans Law Judge, and submit additional evidence.</a:t>
            </a:r>
          </a:p>
        </p:txBody>
      </p:sp>
    </p:spTree>
    <p:extLst>
      <p:ext uri="{BB962C8B-B14F-4D97-AF65-F5344CB8AC3E}">
        <p14:creationId xmlns:p14="http://schemas.microsoft.com/office/powerpoint/2010/main" val="430704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pPr lvl="0" algn="ctr"/>
            <a:r>
              <a:rPr lang="en-US" sz="4400" b="1" dirty="0" smtClean="0">
                <a:solidFill>
                  <a:prstClr val="black"/>
                </a:solidFill>
                <a:latin typeface="Times New Roman" panose="02020603050405020304" pitchFamily="18" charset="0"/>
                <a:cs typeface="Times New Roman" panose="02020603050405020304" pitchFamily="18" charset="0"/>
              </a:rPr>
              <a:t>The Rapid Appeals Modernization Program (R.A.M.P.)</a:t>
            </a:r>
            <a:endParaRPr lang="en-US" b="1" dirty="0"/>
          </a:p>
        </p:txBody>
      </p:sp>
    </p:spTree>
    <p:extLst>
      <p:ext uri="{BB962C8B-B14F-4D97-AF65-F5344CB8AC3E}">
        <p14:creationId xmlns:p14="http://schemas.microsoft.com/office/powerpoint/2010/main" val="38207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9" y="5063706"/>
            <a:ext cx="10238117" cy="1613139"/>
          </a:xfrm>
        </p:spPr>
        <p:txBody>
          <a:bodyPr/>
          <a:lstStyle/>
          <a:p>
            <a:pPr algn="ctr" eaLnBrk="1" fontAlgn="auto" hangingPunct="1">
              <a:spcAft>
                <a:spcPts val="0"/>
              </a:spcAft>
              <a:defRPr/>
            </a:pPr>
            <a:r>
              <a:rPr lang="en-US" i="1" dirty="0" smtClean="0">
                <a:solidFill>
                  <a:srgbClr val="002060"/>
                </a:solidFill>
                <a:latin typeface="Times New Roman" panose="02020603050405020304" pitchFamily="18" charset="0"/>
                <a:cs typeface="Times New Roman" panose="02020603050405020304" pitchFamily="18" charset="0"/>
              </a:rPr>
              <a:t>Appeals</a:t>
            </a:r>
            <a:br>
              <a:rPr lang="en-US" i="1" dirty="0" smtClean="0">
                <a:solidFill>
                  <a:srgbClr val="00206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7891" name="Text Placeholder 4"/>
          <p:cNvSpPr>
            <a:spLocks noGrp="1"/>
          </p:cNvSpPr>
          <p:nvPr>
            <p:ph type="body" idx="1"/>
          </p:nvPr>
        </p:nvSpPr>
        <p:spPr>
          <a:xfrm>
            <a:off x="293297" y="2837371"/>
            <a:ext cx="11688793" cy="2027927"/>
          </a:xfrm>
        </p:spPr>
        <p:txBody>
          <a:bodyPr/>
          <a:lstStyle/>
          <a:p>
            <a:pPr algn="ctr" eaLnBrk="1" hangingPunct="1"/>
            <a:endParaRPr lang="en-US" altLang="en-US" sz="6000" dirty="0">
              <a:latin typeface="Times New Roman" panose="02020603050405020304" pitchFamily="18" charset="0"/>
              <a:cs typeface="Times New Roman" panose="02020603050405020304" pitchFamily="18" charset="0"/>
            </a:endParaRPr>
          </a:p>
          <a:p>
            <a:pPr algn="ctr" eaLnBrk="1" hangingPunct="1"/>
            <a:endParaRPr lang="en-US" altLang="en-US" sz="6000" dirty="0">
              <a:latin typeface="Times New Roman" panose="02020603050405020304" pitchFamily="18" charset="0"/>
              <a:cs typeface="Times New Roman" panose="02020603050405020304" pitchFamily="18" charset="0"/>
            </a:endParaRPr>
          </a:p>
          <a:p>
            <a:pPr algn="ctr" eaLnBrk="1" hangingPunct="1"/>
            <a:endParaRPr lang="en-US" altLang="en-US" sz="6000" dirty="0" smtClean="0">
              <a:latin typeface="Times New Roman" panose="02020603050405020304" pitchFamily="18" charset="0"/>
              <a:cs typeface="Times New Roman" panose="02020603050405020304" pitchFamily="18" charset="0"/>
            </a:endParaRPr>
          </a:p>
          <a:p>
            <a:pPr algn="ctr" eaLnBrk="1" hangingPunct="1"/>
            <a:endParaRPr lang="en-US" altLang="en-US" sz="6000" dirty="0">
              <a:latin typeface="Times New Roman" panose="02020603050405020304" pitchFamily="18" charset="0"/>
              <a:cs typeface="Times New Roman" panose="02020603050405020304" pitchFamily="18" charset="0"/>
            </a:endParaRPr>
          </a:p>
          <a:p>
            <a:pPr algn="ctr" eaLnBrk="1" hangingPunct="1"/>
            <a:r>
              <a:rPr lang="en-US" altLang="en-US" sz="5400" dirty="0" smtClean="0">
                <a:latin typeface="Times New Roman" panose="02020603050405020304" pitchFamily="18" charset="0"/>
                <a:cs typeface="Times New Roman" panose="02020603050405020304" pitchFamily="18" charset="0"/>
              </a:rPr>
              <a:t>Federal Benefits</a:t>
            </a:r>
            <a:r>
              <a:rPr lang="en-US" altLang="en-US" sz="5400" dirty="0">
                <a:latin typeface="Times New Roman" panose="02020603050405020304" pitchFamily="18" charset="0"/>
                <a:cs typeface="Times New Roman" panose="02020603050405020304" pitchFamily="18" charset="0"/>
              </a:rPr>
              <a:t>: An </a:t>
            </a:r>
            <a:r>
              <a:rPr lang="en-US" altLang="en-US" sz="5400" dirty="0" smtClean="0">
                <a:latin typeface="Times New Roman" panose="02020603050405020304" pitchFamily="18" charset="0"/>
                <a:cs typeface="Times New Roman" panose="02020603050405020304" pitchFamily="18" charset="0"/>
              </a:rPr>
              <a:t>Overview</a:t>
            </a:r>
          </a:p>
          <a:p>
            <a:pPr algn="ctr" eaLnBrk="1" hangingPunct="1"/>
            <a:r>
              <a:rPr lang="en-US" altLang="en-US" sz="3600" dirty="0" smtClean="0">
                <a:latin typeface="Times New Roman" panose="02020603050405020304" pitchFamily="18" charset="0"/>
                <a:cs typeface="Times New Roman" panose="02020603050405020304" pitchFamily="18" charset="0"/>
              </a:rPr>
              <a:t>Department of Veterans’ Affairs (VA) </a:t>
            </a:r>
            <a:endParaRPr lang="en-US" altLang="en-US" sz="3600" dirty="0">
              <a:latin typeface="Times New Roman" panose="02020603050405020304" pitchFamily="18" charset="0"/>
              <a:cs typeface="Times New Roman" panose="02020603050405020304" pitchFamily="18" charset="0"/>
            </a:endParaRP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2293" y="246571"/>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31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The Rapid Appeals Modernization Program (R.A.M.P.)</a:t>
            </a:r>
          </a:p>
        </p:txBody>
      </p:sp>
      <p:sp>
        <p:nvSpPr>
          <p:cNvPr id="45059" name="Rectangle 3"/>
          <p:cNvSpPr>
            <a:spLocks noGrp="1" noChangeArrowheads="1"/>
          </p:cNvSpPr>
          <p:nvPr>
            <p:ph idx="1"/>
          </p:nvPr>
        </p:nvSpPr>
        <p:spPr>
          <a:xfrm>
            <a:off x="609600" y="1524001"/>
            <a:ext cx="10972800" cy="5195976"/>
          </a:xfrm>
        </p:spPr>
        <p:txBody>
          <a:bodyPr/>
          <a:lstStyle/>
          <a:p>
            <a:pPr eaLnBrk="1" hangingPunct="1">
              <a:buFont typeface="Courier New" panose="02070309020205020404" pitchFamily="49" charset="0"/>
              <a:buChar char="o"/>
            </a:pPr>
            <a:r>
              <a:rPr lang="en-US" sz="2400" b="1" i="1" dirty="0">
                <a:latin typeface="Times New Roman" panose="02020603050405020304" pitchFamily="18" charset="0"/>
                <a:cs typeface="Times New Roman" panose="02020603050405020304" pitchFamily="18" charset="0"/>
              </a:rPr>
              <a:t>What is RAMP?</a:t>
            </a:r>
          </a:p>
          <a:p>
            <a:pPr lvl="1" eaLnBrk="1" hangingPunct="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In November 2017, VA launched Rapid Appeals Modernization Program (RAMP) with the goal of providing eligible Veterans with the earliest possible resolution of their disability compensation claim.</a:t>
            </a:r>
          </a:p>
          <a:p>
            <a:pPr lvl="1" eaLnBrk="1" hangingPunct="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Initially stared as an invitation only program, on April 2, 2018, the Department of Veterans Affairs expanded RAMP, by removing the requirement that Veterans first receive an invitation from VA in order to elect participation in the program.</a:t>
            </a:r>
          </a:p>
          <a:p>
            <a:pPr lvl="1" eaLnBrk="1" hangingPunct="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RAMP is voluntary and will provide eligible Veterans the opportunity to enter the new, more efficient review process outlined in the historic Veterans Appeals Improvement and Modernization Act of 2017 (Appeals Modernization Act), before the law becomes effective in February 2019</a:t>
            </a:r>
          </a:p>
          <a:p>
            <a:pPr lvl="1" eaLnBrk="1" hangingPunct="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Under RAMP, Veterans can expect to receive a review of the decision on their claim much faster than if they remain in the legacy appeals process. The program will allow participants the option to have their decisions reviewed in the Higher-Level Review or Supplemental Claim Lane outlined in the Appeals Modernization Act.</a:t>
            </a:r>
          </a:p>
          <a:p>
            <a:pPr lvl="1" eaLnBrk="1" hangingPunct="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RAMP will only run until the February 2019 implementation period for the Appeals Modernization Act. However, VA will continue to process any RAMP elections received after February 2019.</a:t>
            </a:r>
          </a:p>
        </p:txBody>
      </p:sp>
    </p:spTree>
    <p:extLst>
      <p:ext uri="{BB962C8B-B14F-4D97-AF65-F5344CB8AC3E}">
        <p14:creationId xmlns:p14="http://schemas.microsoft.com/office/powerpoint/2010/main" val="4294729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The Rapid Appeals Modernization Program (R.A.M.P.)</a:t>
            </a:r>
          </a:p>
        </p:txBody>
      </p:sp>
      <p:sp>
        <p:nvSpPr>
          <p:cNvPr id="45059" name="Rectangle 3"/>
          <p:cNvSpPr>
            <a:spLocks noGrp="1" noChangeArrowheads="1"/>
          </p:cNvSpPr>
          <p:nvPr>
            <p:ph idx="1"/>
          </p:nvPr>
        </p:nvSpPr>
        <p:spPr>
          <a:xfrm>
            <a:off x="609600" y="1524001"/>
            <a:ext cx="10972800" cy="5195976"/>
          </a:xfrm>
        </p:spPr>
        <p:txBody>
          <a:bodyPr/>
          <a:lstStyle/>
          <a:p>
            <a:pPr eaLnBrk="1" hangingPunct="1">
              <a:buFont typeface="Courier New" panose="02070309020205020404" pitchFamily="49" charset="0"/>
              <a:buChar char="o"/>
            </a:pPr>
            <a:r>
              <a:rPr lang="en-US" sz="2400" b="1" i="1" dirty="0">
                <a:latin typeface="Times New Roman" panose="02020603050405020304" pitchFamily="18" charset="0"/>
                <a:cs typeface="Times New Roman" panose="02020603050405020304" pitchFamily="18" charset="0"/>
              </a:rPr>
              <a:t>RAMP is part of VA’s larger Appeals Modernization Plan</a:t>
            </a:r>
          </a:p>
          <a:p>
            <a:pPr lvl="1"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legacy appeal process, which was set in law, split jurisdiction over appeals in compensation claims between Veterans Benefits Administration (VBA) and the Board of Veterans’ Appeals (Board), adding more complexity to the appeal process.</a:t>
            </a:r>
          </a:p>
          <a:p>
            <a:pPr lvl="1"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Appeals Modernization Act establishes a new review process for VA claims that is timely, transparent, and fair, and thus allows us to improve the delivery of benefits and services to you and your family.</a:t>
            </a:r>
          </a:p>
          <a:p>
            <a:pPr lvl="1"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RAMP gives you the opportunity for early participation in the new Supplemental Claim and Higher-Level Review lanes.</a:t>
            </a:r>
          </a:p>
        </p:txBody>
      </p:sp>
    </p:spTree>
    <p:extLst>
      <p:ext uri="{BB962C8B-B14F-4D97-AF65-F5344CB8AC3E}">
        <p14:creationId xmlns:p14="http://schemas.microsoft.com/office/powerpoint/2010/main" val="454536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The Rapid Appeals Modernization Program (R.A.M.P.)</a:t>
            </a:r>
          </a:p>
        </p:txBody>
      </p:sp>
      <p:sp>
        <p:nvSpPr>
          <p:cNvPr id="45059" name="Rectangle 3"/>
          <p:cNvSpPr>
            <a:spLocks noGrp="1" noChangeArrowheads="1"/>
          </p:cNvSpPr>
          <p:nvPr>
            <p:ph idx="1"/>
          </p:nvPr>
        </p:nvSpPr>
        <p:spPr>
          <a:xfrm>
            <a:off x="293299" y="1371600"/>
            <a:ext cx="11731924" cy="5348377"/>
          </a:xfrm>
        </p:spPr>
        <p:txBody>
          <a:bodyPr/>
          <a:lstStyle/>
          <a:p>
            <a:pPr eaLnBrk="1" hangingPunct="1">
              <a:buFont typeface="Courier New" panose="02070309020205020404" pitchFamily="49" charset="0"/>
              <a:buChar char="o"/>
            </a:pPr>
            <a:r>
              <a:rPr lang="en-US" sz="2400" b="1" i="1" dirty="0">
                <a:latin typeface="Times New Roman" panose="02020603050405020304" pitchFamily="18" charset="0"/>
                <a:cs typeface="Times New Roman" panose="02020603050405020304" pitchFamily="18" charset="0"/>
              </a:rPr>
              <a:t>Which Review Lane is Right for You?</a:t>
            </a:r>
          </a:p>
          <a:p>
            <a:pPr lvl="1" eaLnBrk="1" hangingPunct="1">
              <a:buFont typeface="Courier New" panose="02070309020205020404" pitchFamily="49" charset="0"/>
              <a:buChar char="o"/>
            </a:pPr>
            <a:r>
              <a:rPr lang="en-US" sz="1800" b="1" u="sng" dirty="0">
                <a:latin typeface="Times New Roman" panose="02020603050405020304" pitchFamily="18" charset="0"/>
                <a:cs typeface="Times New Roman" panose="02020603050405020304" pitchFamily="18" charset="0"/>
              </a:rPr>
              <a:t>Supplemental Claim Lane</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Select this option if you have additional evidence that is new and relevant to support granting your benefit claim. VA’s goal is to complete these supplemental claims in an average of 125 days.</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We will assist you in gathering new and relevant evidence to support your claim.</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We will review any new and relevant evidence submitted since we last decided your claim.</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If desired, you can continue to submit supplemental claims with new and relevant evidence or use the Higher-Level Review Lane after you receive a decision in the Supplemental Claim Lane by making an election for further review within one year of the date on your decision notice.</a:t>
            </a:r>
          </a:p>
          <a:p>
            <a:pPr lvl="1" eaLnBrk="1" hangingPunct="1">
              <a:buFont typeface="Courier New" panose="02070309020205020404" pitchFamily="49" charset="0"/>
              <a:buChar char="o"/>
            </a:pPr>
            <a:r>
              <a:rPr lang="en-US" sz="1800" b="1" u="sng" dirty="0">
                <a:latin typeface="Times New Roman" panose="02020603050405020304" pitchFamily="18" charset="0"/>
                <a:cs typeface="Times New Roman" panose="02020603050405020304" pitchFamily="18" charset="0"/>
              </a:rPr>
              <a:t>Higher-Level Review Lane</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Select this option if you have no additional evidence to submit in support of your claim but you believe that there was an error in the initial decision. VA’s goal is to complete these higher-level reviews in an average of 125 days.</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A higher-level review consists of an entirely new review of your claim by a senior claims adjudicator.</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The Higher-Level Reviewer will only consider evidence that was in VA’s possession at the time you opt-in. You and/or your representative will NOT be able to add new evidence during this process.</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We cannot assist you in developing additional evidence. However, if the Higher-Level Reviewer discovers an error in our duty to assist in the prior decision, your claim will return to initial decision makers for additional processing to correct the error.</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You or your representative can request an optional one time telephonic informal conference with the Higher-Level Reviewer to identify specific errors in the case. Requesting an informal conference may cause some delay in the processing of your higher-level review.</a:t>
            </a:r>
          </a:p>
          <a:p>
            <a:pPr lvl="2" eaLnBrk="1" hangingPunct="1">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If necessary, you can use the Supplemental Claim Lane after you receive a decision in the Higher-Level Review Lane, by making an election for further review within one year of the date on your decision notice. However, you will not have immediate access to the Higher-Level Review after receiving a decision in the Higher-Level Review Lane.</a:t>
            </a:r>
          </a:p>
        </p:txBody>
      </p:sp>
    </p:spTree>
    <p:extLst>
      <p:ext uri="{BB962C8B-B14F-4D97-AF65-F5344CB8AC3E}">
        <p14:creationId xmlns:p14="http://schemas.microsoft.com/office/powerpoint/2010/main" val="3186250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The Rapid Appeals Modernization Program (R.A.M.P.)</a:t>
            </a:r>
          </a:p>
        </p:txBody>
      </p:sp>
      <p:sp>
        <p:nvSpPr>
          <p:cNvPr id="45059" name="Rectangle 3"/>
          <p:cNvSpPr>
            <a:spLocks noGrp="1" noChangeArrowheads="1"/>
          </p:cNvSpPr>
          <p:nvPr>
            <p:ph idx="1"/>
          </p:nvPr>
        </p:nvSpPr>
        <p:spPr>
          <a:xfrm>
            <a:off x="609600" y="1524001"/>
            <a:ext cx="10972800" cy="5195976"/>
          </a:xfrm>
        </p:spPr>
        <p:txBody>
          <a:bodyPr/>
          <a:lstStyle/>
          <a:p>
            <a:pPr eaLnBrk="1" hangingPunct="1">
              <a:buFont typeface="Courier New" panose="02070309020205020404" pitchFamily="49" charset="0"/>
              <a:buChar char="o"/>
            </a:pPr>
            <a:r>
              <a:rPr lang="en-US" b="1" i="1" dirty="0">
                <a:latin typeface="Times New Roman" panose="02020603050405020304" pitchFamily="18" charset="0"/>
                <a:cs typeface="Times New Roman" panose="02020603050405020304" pitchFamily="18" charset="0"/>
              </a:rPr>
              <a:t>Who is eligible for RAMP?</a:t>
            </a:r>
          </a:p>
          <a:p>
            <a:pPr lvl="1" eaLnBrk="1" hangingPunct="1">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You are eligible if you have a disability compensation appeal pending in one of the following legacy appeal stages:</a:t>
            </a:r>
          </a:p>
          <a:p>
            <a:pPr lvl="2"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Notice of Disagreement (NOD)</a:t>
            </a:r>
          </a:p>
          <a:p>
            <a:pPr lvl="2"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Form 9, Appeal to Board of Veterans’ Appeals (Board)</a:t>
            </a:r>
          </a:p>
          <a:p>
            <a:pPr lvl="2"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Certified to the Board but not yet activated for a Board decision</a:t>
            </a:r>
          </a:p>
          <a:p>
            <a:pPr lvl="2" eaLnBrk="1" hangingPunct="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Remand from the Board to </a:t>
            </a:r>
            <a:r>
              <a:rPr lang="en-US" sz="2000" dirty="0" smtClean="0">
                <a:latin typeface="Times New Roman" panose="02020603050405020304" pitchFamily="18" charset="0"/>
                <a:cs typeface="Times New Roman" panose="02020603050405020304" pitchFamily="18" charset="0"/>
              </a:rPr>
              <a:t>VBA.</a:t>
            </a:r>
          </a:p>
          <a:p>
            <a:pPr lvl="2" eaLnBrk="1" hangingPunct="1">
              <a:buFont typeface="Courier New" panose="02070309020205020404" pitchFamily="49" charset="0"/>
              <a:buChar char="o"/>
            </a:pPr>
            <a:endParaRPr lang="en-US" sz="2000" dirty="0" smtClean="0">
              <a:latin typeface="Times New Roman" panose="02020603050405020304" pitchFamily="18" charset="0"/>
              <a:cs typeface="Times New Roman" panose="02020603050405020304" pitchFamily="18" charset="0"/>
            </a:endParaRPr>
          </a:p>
          <a:p>
            <a:pPr eaLnBrk="1" hangingPunct="1">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Veterans </a:t>
            </a:r>
            <a:r>
              <a:rPr lang="en-US" sz="2000" dirty="0">
                <a:latin typeface="Times New Roman" panose="02020603050405020304" pitchFamily="18" charset="0"/>
                <a:cs typeface="Times New Roman" panose="02020603050405020304" pitchFamily="18" charset="0"/>
              </a:rPr>
              <a:t>may check the status and stage of their appeal to determine if it meets the RAMP eligibility criteria listed above by visiting VA’s vets.gov website at: https://www.vets.gov.</a:t>
            </a:r>
          </a:p>
        </p:txBody>
      </p:sp>
    </p:spTree>
    <p:extLst>
      <p:ext uri="{BB962C8B-B14F-4D97-AF65-F5344CB8AC3E}">
        <p14:creationId xmlns:p14="http://schemas.microsoft.com/office/powerpoint/2010/main" val="2182324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The Rapid Appeals Modernization Program (R.A.M.P.)</a:t>
            </a:r>
          </a:p>
        </p:txBody>
      </p:sp>
      <p:sp>
        <p:nvSpPr>
          <p:cNvPr id="45059" name="Rectangle 3"/>
          <p:cNvSpPr>
            <a:spLocks noGrp="1" noChangeArrowheads="1"/>
          </p:cNvSpPr>
          <p:nvPr>
            <p:ph idx="1"/>
          </p:nvPr>
        </p:nvSpPr>
        <p:spPr>
          <a:xfrm>
            <a:off x="609600" y="1524001"/>
            <a:ext cx="10972800" cy="5195976"/>
          </a:xfrm>
        </p:spPr>
        <p:txBody>
          <a:bodyPr/>
          <a:lstStyle/>
          <a:p>
            <a:pPr eaLnBrk="1" hangingPunct="1">
              <a:buFont typeface="Courier New" panose="02070309020205020404" pitchFamily="49" charset="0"/>
              <a:buChar char="o"/>
            </a:pPr>
            <a:r>
              <a:rPr lang="en-US" b="1" i="1" dirty="0">
                <a:latin typeface="Times New Roman" panose="02020603050405020304" pitchFamily="18" charset="0"/>
                <a:cs typeface="Times New Roman" panose="02020603050405020304" pitchFamily="18" charset="0"/>
              </a:rPr>
              <a:t>Advantages of RAMP</a:t>
            </a:r>
          </a:p>
          <a:p>
            <a:pPr lvl="1" eaLnBrk="1" hangingPunct="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Early participation in the new, more efficient review process for VA benefit decisions</a:t>
            </a:r>
          </a:p>
          <a:p>
            <a:pPr lvl="1" eaLnBrk="1" hangingPunct="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Potentially faster decisions and early resolution of disagreements</a:t>
            </a:r>
          </a:p>
          <a:p>
            <a:pPr lvl="1" eaLnBrk="1" hangingPunct="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Multiple review options (supplemental claim, higher level review, or appeal to the Board after February 2019)</a:t>
            </a:r>
          </a:p>
          <a:p>
            <a:pPr lvl="1" eaLnBrk="1" hangingPunct="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same potential effective date for benefits regardless of the review option chosen</a:t>
            </a:r>
          </a:p>
          <a:p>
            <a:pPr lvl="1" eaLnBrk="1" hangingPunct="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option to ask for a quick, fresh look at a VA decision by an experienced claims reviewer</a:t>
            </a:r>
          </a:p>
          <a:p>
            <a:pPr lvl="1" eaLnBrk="1" hangingPunct="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A new requirement that we must have clear and convincing evidence to change any findings favorable to you in a VA decision</a:t>
            </a:r>
          </a:p>
        </p:txBody>
      </p:sp>
    </p:spTree>
    <p:extLst>
      <p:ext uri="{BB962C8B-B14F-4D97-AF65-F5344CB8AC3E}">
        <p14:creationId xmlns:p14="http://schemas.microsoft.com/office/powerpoint/2010/main" val="2240437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**IMPORTANT**</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dirty="0" smtClean="0">
                <a:latin typeface="Times New Roman" panose="02020603050405020304" pitchFamily="18" charset="0"/>
                <a:cs typeface="Times New Roman" panose="02020603050405020304" pitchFamily="18" charset="0"/>
              </a:rPr>
              <a:t>The single greatest thing that you can do for any Veteran that you speak to, come in contact with, know as a family member or friend, etc. is to tell them that they have a……………………</a:t>
            </a:r>
            <a:endParaRPr lang="en-US" dirty="0">
              <a:latin typeface="Times New Roman" panose="02020603050405020304" pitchFamily="18" charset="0"/>
              <a:cs typeface="Times New Roman" panose="02020603050405020304" pitchFamily="18" charset="0"/>
            </a:endParaRPr>
          </a:p>
          <a:p>
            <a:pPr marL="0" indent="0" algn="ctr">
              <a:buNone/>
            </a:pPr>
            <a:r>
              <a:rPr lang="en-US" sz="6000" b="1" i="1" dirty="0" smtClean="0">
                <a:latin typeface="Times New Roman" panose="02020603050405020304" pitchFamily="18" charset="0"/>
                <a:cs typeface="Times New Roman" panose="02020603050405020304" pitchFamily="18" charset="0"/>
              </a:rPr>
              <a:t>County Veterans’ Service Officer</a:t>
            </a:r>
          </a:p>
          <a:p>
            <a:pPr marL="0" indent="0" algn="ctr">
              <a:buNone/>
            </a:pPr>
            <a:r>
              <a:rPr lang="en-US" dirty="0" smtClean="0">
                <a:latin typeface="Times New Roman" panose="02020603050405020304" pitchFamily="18" charset="0"/>
                <a:cs typeface="Times New Roman" panose="02020603050405020304" pitchFamily="18" charset="0"/>
              </a:rPr>
              <a:t>in the respective county!</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hlinkClick r:id="rId2"/>
              </a:rPr>
              <a:t>https://</a:t>
            </a:r>
            <a:r>
              <a:rPr lang="en-US" dirty="0" smtClean="0">
                <a:latin typeface="Times New Roman" panose="02020603050405020304" pitchFamily="18" charset="0"/>
                <a:cs typeface="Times New Roman" panose="02020603050405020304" pitchFamily="18" charset="0"/>
                <a:hlinkClick r:id="rId2"/>
              </a:rPr>
              <a:t>www.in.gov/dva/2370.htm</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47636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4800" b="1" cap="all" dirty="0">
                <a:latin typeface="Times New Roman" panose="02020603050405020304" pitchFamily="18" charset="0"/>
                <a:cs typeface="Times New Roman" panose="02020603050405020304" pitchFamily="18" charset="0"/>
              </a:rPr>
              <a:t>Questions</a:t>
            </a:r>
            <a:r>
              <a:rPr lang="en-US" altLang="en-US" sz="4800" b="1" cap="all" dirty="0" smtClean="0">
                <a:latin typeface="Times New Roman" panose="02020603050405020304" pitchFamily="18" charset="0"/>
                <a:cs typeface="Times New Roman" panose="02020603050405020304" pitchFamily="18" charset="0"/>
              </a:rPr>
              <a:t>???</a:t>
            </a:r>
            <a:endParaRPr lang="en-US" sz="4800" cap="all" dirty="0"/>
          </a:p>
        </p:txBody>
      </p:sp>
      <p:pic>
        <p:nvPicPr>
          <p:cNvPr id="8194" name="Picture 2" descr="Image result for memorial day american flag clip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336" y="1739661"/>
            <a:ext cx="9524971" cy="476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94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hangingPunct="1"/>
            <a:r>
              <a:rPr lang="en-US" altLang="en-US" dirty="0" smtClean="0">
                <a:latin typeface="Times New Roman" panose="02020603050405020304" pitchFamily="18" charset="0"/>
                <a:cs typeface="Times New Roman" panose="02020603050405020304" pitchFamily="18" charset="0"/>
              </a:rPr>
              <a:t>       </a:t>
            </a:r>
            <a:r>
              <a:rPr lang="en-US" altLang="en-US" sz="4800" b="1" cap="all" dirty="0" smtClean="0">
                <a:latin typeface="Times New Roman" panose="02020603050405020304" pitchFamily="18" charset="0"/>
                <a:cs typeface="Times New Roman" panose="02020603050405020304" pitchFamily="18" charset="0"/>
              </a:rPr>
              <a:t>Point of Contact</a:t>
            </a:r>
          </a:p>
        </p:txBody>
      </p:sp>
      <p:sp>
        <p:nvSpPr>
          <p:cNvPr id="72707" name="Rectangle 3"/>
          <p:cNvSpPr>
            <a:spLocks noGrp="1" noChangeArrowheads="1"/>
          </p:cNvSpPr>
          <p:nvPr>
            <p:ph idx="1"/>
          </p:nvPr>
        </p:nvSpPr>
        <p:spPr>
          <a:xfrm>
            <a:off x="1828800" y="1600200"/>
            <a:ext cx="8686800" cy="4495800"/>
          </a:xfrm>
        </p:spPr>
        <p:txBody>
          <a:bodyPr/>
          <a:lstStyle/>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Cameron </a:t>
            </a:r>
            <a:r>
              <a:rPr lang="en-US" altLang="en-US" dirty="0" err="1">
                <a:latin typeface="Times New Roman" panose="02020603050405020304" pitchFamily="18" charset="0"/>
                <a:cs typeface="Times New Roman" panose="02020603050405020304" pitchFamily="18" charset="0"/>
              </a:rPr>
              <a:t>Lochner</a:t>
            </a:r>
            <a:endParaRPr lang="en-US" altLang="en-US" dirty="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sz="1800" dirty="0">
                <a:latin typeface="Times New Roman" panose="02020603050405020304" pitchFamily="18" charset="0"/>
                <a:cs typeface="Times New Roman" panose="02020603050405020304" pitchFamily="18" charset="0"/>
              </a:rPr>
              <a:t>Northeast Indiana District Service Officer</a:t>
            </a:r>
          </a:p>
          <a:p>
            <a:pPr algn="ctr" eaLnBrk="1" hangingPunct="1">
              <a:lnSpc>
                <a:spcPct val="80000"/>
              </a:lnSpc>
              <a:buFont typeface="Wingdings" panose="05000000000000000000" pitchFamily="2" charset="2"/>
              <a:buNone/>
            </a:pPr>
            <a:endParaRPr lang="en-US" altLang="en-US" sz="1800" dirty="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Indiana Department of Veterans Affairs</a:t>
            </a: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302 West Washington Street; Suite E-120</a:t>
            </a: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Indianapolis, IN  46204</a:t>
            </a:r>
          </a:p>
          <a:p>
            <a:pPr algn="ctr" eaLnBrk="1" hangingPunct="1">
              <a:lnSpc>
                <a:spcPct val="80000"/>
              </a:lnSpc>
              <a:buFont typeface="Wingdings" panose="05000000000000000000" pitchFamily="2" charset="2"/>
              <a:buNone/>
            </a:pPr>
            <a:r>
              <a:rPr lang="en-US" altLang="en-US" sz="2400" i="1" dirty="0" smtClean="0">
                <a:latin typeface="Times New Roman" panose="02020603050405020304" pitchFamily="18" charset="0"/>
                <a:cs typeface="Times New Roman" panose="02020603050405020304" pitchFamily="18" charset="0"/>
              </a:rPr>
              <a:t>clochner@dva.in.gov</a:t>
            </a:r>
            <a:endParaRPr lang="en-US" altLang="en-US" sz="2400" i="1" dirty="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endParaRPr lang="en-US" altLang="en-US" sz="1800" dirty="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159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406901"/>
            <a:ext cx="11201400" cy="1362075"/>
          </a:xfrm>
        </p:spPr>
        <p:txBody>
          <a:bodyPr/>
          <a:lstStyle/>
          <a:p>
            <a:pPr marL="420624" indent="-384048" algn="ctr" eaLnBrk="1" fontAlgn="auto" hangingPunct="1">
              <a:spcAft>
                <a:spcPts val="0"/>
              </a:spcAft>
              <a:buNone/>
              <a:defRPr/>
            </a:pPr>
            <a:r>
              <a:rPr lang="en-US" altLang="en-US" i="1" cap="small" dirty="0">
                <a:solidFill>
                  <a:srgbClr val="FF0000"/>
                </a:solidFill>
                <a:latin typeface="Times New Roman" panose="02020603050405020304" pitchFamily="18" charset="0"/>
                <a:cs typeface="Times New Roman" panose="02020603050405020304" pitchFamily="18" charset="0"/>
              </a:rPr>
              <a:t>“The best Appeal is the one </a:t>
            </a:r>
            <a:r>
              <a:rPr lang="en-US" altLang="en-US" i="1" cap="small" dirty="0" smtClean="0">
                <a:solidFill>
                  <a:srgbClr val="FF0000"/>
                </a:solidFill>
                <a:latin typeface="Times New Roman" panose="02020603050405020304" pitchFamily="18" charset="0"/>
                <a:cs typeface="Times New Roman" panose="02020603050405020304" pitchFamily="18" charset="0"/>
              </a:rPr>
              <a:t/>
            </a:r>
            <a:br>
              <a:rPr lang="en-US" altLang="en-US" i="1" cap="small" dirty="0" smtClean="0">
                <a:solidFill>
                  <a:srgbClr val="FF0000"/>
                </a:solidFill>
                <a:latin typeface="Times New Roman" panose="02020603050405020304" pitchFamily="18" charset="0"/>
                <a:cs typeface="Times New Roman" panose="02020603050405020304" pitchFamily="18" charset="0"/>
              </a:rPr>
            </a:br>
            <a:r>
              <a:rPr lang="en-US" altLang="en-US" i="1" cap="small" dirty="0" smtClean="0">
                <a:solidFill>
                  <a:srgbClr val="FF0000"/>
                </a:solidFill>
                <a:latin typeface="Times New Roman" panose="02020603050405020304" pitchFamily="18" charset="0"/>
                <a:cs typeface="Times New Roman" panose="02020603050405020304" pitchFamily="18" charset="0"/>
              </a:rPr>
              <a:t>that </a:t>
            </a:r>
            <a:r>
              <a:rPr lang="en-US" altLang="en-US" i="1" cap="small" dirty="0">
                <a:solidFill>
                  <a:srgbClr val="FF0000"/>
                </a:solidFill>
                <a:latin typeface="Times New Roman" panose="02020603050405020304" pitchFamily="18" charset="0"/>
                <a:cs typeface="Times New Roman" panose="02020603050405020304" pitchFamily="18" charset="0"/>
              </a:rPr>
              <a:t>is </a:t>
            </a:r>
            <a:r>
              <a:rPr lang="en-US" altLang="en-US" i="1" cap="small" dirty="0" smtClean="0">
                <a:solidFill>
                  <a:srgbClr val="FF0000"/>
                </a:solidFill>
                <a:latin typeface="Times New Roman" panose="02020603050405020304" pitchFamily="18" charset="0"/>
                <a:cs typeface="Times New Roman" panose="02020603050405020304" pitchFamily="18" charset="0"/>
              </a:rPr>
              <a:t>never filed</a:t>
            </a:r>
            <a:r>
              <a:rPr lang="en-US" altLang="en-US" i="1" cap="small" dirty="0">
                <a:solidFill>
                  <a:srgbClr val="FF0000"/>
                </a:solidFill>
                <a:latin typeface="Times New Roman" panose="02020603050405020304" pitchFamily="18" charset="0"/>
                <a:cs typeface="Times New Roman" panose="02020603050405020304" pitchFamily="18" charset="0"/>
              </a:rPr>
              <a:t>”</a:t>
            </a:r>
          </a:p>
        </p:txBody>
      </p:sp>
      <p:sp>
        <p:nvSpPr>
          <p:cNvPr id="6" name="Text Placeholder 5"/>
          <p:cNvSpPr>
            <a:spLocks noGrp="1"/>
          </p:cNvSpPr>
          <p:nvPr>
            <p:ph type="body" idx="1"/>
          </p:nvPr>
        </p:nvSpPr>
        <p:spPr>
          <a:xfrm>
            <a:off x="963084" y="2872597"/>
            <a:ext cx="10363200" cy="1534304"/>
          </a:xfrm>
        </p:spPr>
        <p:txBody>
          <a:bodyPr/>
          <a:lstStyle/>
          <a:p>
            <a:r>
              <a:rPr lang="en-US" sz="4800" b="1" i="1" dirty="0" smtClean="0">
                <a:solidFill>
                  <a:schemeClr val="tx2"/>
                </a:solidFill>
                <a:latin typeface="Times New Roman" panose="02020603050405020304" pitchFamily="18" charset="0"/>
                <a:cs typeface="Times New Roman" panose="02020603050405020304" pitchFamily="18" charset="0"/>
              </a:rPr>
              <a:t>“Appeals…..only as a Last Resort.”</a:t>
            </a:r>
            <a:endParaRPr lang="en-US" sz="4800" b="1" i="1"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36505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b="1" cap="all" dirty="0">
                <a:solidFill>
                  <a:prstClr val="white"/>
                </a:solidFill>
                <a:latin typeface="Times New Roman" panose="02020603050405020304" pitchFamily="18" charset="0"/>
                <a:cs typeface="Times New Roman" panose="02020603050405020304" pitchFamily="18" charset="0"/>
              </a:rPr>
              <a:t>Appeals…..only as a Last </a:t>
            </a:r>
            <a:r>
              <a:rPr lang="en-US" sz="4000" b="1" cap="all" dirty="0" smtClean="0">
                <a:solidFill>
                  <a:prstClr val="white"/>
                </a:solidFill>
                <a:latin typeface="Times New Roman" panose="02020603050405020304" pitchFamily="18" charset="0"/>
                <a:cs typeface="Times New Roman" panose="02020603050405020304" pitchFamily="18" charset="0"/>
              </a:rPr>
              <a:t>Resort</a:t>
            </a:r>
            <a:endParaRPr lang="en-US" dirty="0">
              <a:latin typeface="Times New Roman" panose="02020603050405020304" pitchFamily="18" charset="0"/>
              <a:cs typeface="Times New Roman" panose="02020603050405020304" pitchFamily="18" charset="0"/>
            </a:endParaRPr>
          </a:p>
        </p:txBody>
      </p:sp>
      <p:sp>
        <p:nvSpPr>
          <p:cNvPr id="4098" name="Rectangle 6"/>
          <p:cNvSpPr>
            <a:spLocks noGrp="1" noChangeArrowheads="1"/>
          </p:cNvSpPr>
          <p:nvPr>
            <p:ph idx="1"/>
          </p:nvPr>
        </p:nvSpPr>
        <p:spPr>
          <a:xfrm>
            <a:off x="609600" y="1524001"/>
            <a:ext cx="10972800" cy="5040701"/>
          </a:xfrm>
        </p:spPr>
        <p:txBody>
          <a:bodyPr>
            <a:normAutofit fontScale="92500" lnSpcReduction="10000"/>
          </a:bodyPr>
          <a:lstStyle/>
          <a:p>
            <a:pPr marL="550926" indent="-514350" eaLnBrk="1" fontAlgn="auto" hangingPunct="1">
              <a:spcAft>
                <a:spcPts val="0"/>
              </a:spcAft>
              <a:buFont typeface="Courier New" panose="02070309020205020404" pitchFamily="49" charset="0"/>
              <a:buChar char="o"/>
              <a:defRPr/>
            </a:pPr>
            <a:r>
              <a:rPr lang="en-US" altLang="en-US" sz="2600" b="1" u="sng" cap="all" dirty="0" smtClean="0">
                <a:latin typeface="Times New Roman" panose="02020603050405020304" pitchFamily="18" charset="0"/>
                <a:cs typeface="Times New Roman" panose="02020603050405020304" pitchFamily="18" charset="0"/>
              </a:rPr>
              <a:t>Avoiding Appeals: Service-Connected </a:t>
            </a:r>
            <a:r>
              <a:rPr lang="en-US" altLang="en-US" sz="2600" b="1" u="sng" cap="all" dirty="0" smtClean="0">
                <a:latin typeface="Times New Roman" panose="02020603050405020304" pitchFamily="18" charset="0"/>
                <a:cs typeface="Times New Roman" panose="02020603050405020304" pitchFamily="18" charset="0"/>
              </a:rPr>
              <a:t>Disability</a:t>
            </a:r>
            <a:r>
              <a:rPr lang="en-US" altLang="en-US" sz="1500" b="1" u="sng" cap="all" dirty="0" smtClean="0">
                <a:latin typeface="Times New Roman" panose="02020603050405020304" pitchFamily="18" charset="0"/>
                <a:cs typeface="Times New Roman" panose="02020603050405020304" pitchFamily="18" charset="0"/>
              </a:rPr>
              <a:t>(exa</a:t>
            </a:r>
            <a:r>
              <a:rPr lang="en-US" altLang="en-US" sz="1500" b="1" u="sng" cap="all" dirty="0" smtClean="0">
                <a:latin typeface="Times New Roman" panose="02020603050405020304" pitchFamily="18" charset="0"/>
                <a:cs typeface="Times New Roman" panose="02020603050405020304" pitchFamily="18" charset="0"/>
              </a:rPr>
              <a:t>mple)</a:t>
            </a:r>
            <a:endParaRPr lang="en-US" altLang="en-US" sz="1500" b="1" u="sng" cap="all" dirty="0" smtClean="0">
              <a:latin typeface="Times New Roman" panose="02020603050405020304" pitchFamily="18" charset="0"/>
              <a:cs typeface="Times New Roman" panose="02020603050405020304" pitchFamily="18" charset="0"/>
            </a:endParaRPr>
          </a:p>
          <a:p>
            <a:pPr marL="950976" lvl="1" indent="-51435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Prepare, Develop, &amp; Execute a properly well-grounded and well-documented Original/New claim.</a:t>
            </a:r>
          </a:p>
          <a:p>
            <a:pPr marL="950976" lvl="1" indent="-51435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“IF” a claim is denied…..review &amp; reconsider the VA Decision w/ your Veteran and clarify the needed/required evidence or documentation in which to receive an Approval to the Veteran’s claim.  Once the necessary evidence or documentation has been collected*…..submit a “Request for Reconsideration Based on New &amp; Material Evidence.”</a:t>
            </a:r>
          </a:p>
          <a:p>
            <a:pPr marL="1293876" lvl="2"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*Evidence submitted as part of a “Request for Reconsideration….” must not be repetitive of the evidence already of record.  It is imperative that we as VSOs learn to read and decipher VA Rating Decisions in which to properly identify that necessary evidence or documentation needed to satisfy the requirements of the claim for benefits.</a:t>
            </a:r>
          </a:p>
          <a:p>
            <a:pPr marL="893826" lvl="1" indent="-457200" eaLnBrk="1" fontAlgn="auto" hangingPunct="1">
              <a:spcAft>
                <a:spcPts val="0"/>
              </a:spcAft>
              <a:buFont typeface="Courier New" panose="02070309020205020404" pitchFamily="49" charset="0"/>
              <a:buChar char="o"/>
              <a:defRPr/>
            </a:pPr>
            <a:endParaRPr lang="en-US" altLang="en-US" dirty="0">
              <a:latin typeface="Times New Roman" panose="02020603050405020304" pitchFamily="18" charset="0"/>
              <a:cs typeface="Times New Roman" panose="02020603050405020304" pitchFamily="18" charset="0"/>
            </a:endParaRPr>
          </a:p>
          <a:p>
            <a:pPr marL="420624" indent="-384048" algn="ctr" eaLnBrk="1" fontAlgn="auto" hangingPunct="1">
              <a:spcAft>
                <a:spcPts val="0"/>
              </a:spcAft>
              <a:buNone/>
              <a:defRPr/>
            </a:pPr>
            <a:endParaRPr lang="en-US" altLang="en-US" dirty="0" smtClean="0"/>
          </a:p>
          <a:p>
            <a:pPr marL="420624" indent="-384048" eaLnBrk="1" fontAlgn="auto" hangingPunct="1">
              <a:spcAft>
                <a:spcPts val="0"/>
              </a:spcAft>
              <a:buNone/>
              <a:defRPr/>
            </a:pPr>
            <a:endParaRPr lang="en-US" altLang="en-US" dirty="0" smtClean="0"/>
          </a:p>
        </p:txBody>
      </p:sp>
      <p:sp>
        <p:nvSpPr>
          <p:cNvPr id="4" name="Content Placeholder 3"/>
          <p:cNvSpPr>
            <a:spLocks noGrp="1"/>
          </p:cNvSpPr>
          <p:nvPr>
            <p:ph sz="half" idx="4294967295"/>
          </p:nvPr>
        </p:nvSpPr>
        <p:spPr>
          <a:xfrm flipH="1" flipV="1">
            <a:off x="12191999" y="6126163"/>
            <a:ext cx="45719" cy="45719"/>
          </a:xfrm>
        </p:spPr>
        <p:txBody>
          <a:bodyPr/>
          <a:lstStyle/>
          <a:p>
            <a:pPr marL="0" indent="0">
              <a:buNone/>
            </a:pPr>
            <a:endParaRPr lang="en-US"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418039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b="1" cap="all" dirty="0">
                <a:solidFill>
                  <a:prstClr val="white"/>
                </a:solidFill>
                <a:latin typeface="Times New Roman" panose="02020603050405020304" pitchFamily="18" charset="0"/>
                <a:cs typeface="Times New Roman" panose="02020603050405020304" pitchFamily="18" charset="0"/>
              </a:rPr>
              <a:t>Appeals…..only as a Last </a:t>
            </a:r>
            <a:r>
              <a:rPr lang="en-US" sz="4000" b="1" cap="all" dirty="0" smtClean="0">
                <a:solidFill>
                  <a:prstClr val="white"/>
                </a:solidFill>
                <a:latin typeface="Times New Roman" panose="02020603050405020304" pitchFamily="18" charset="0"/>
                <a:cs typeface="Times New Roman" panose="02020603050405020304" pitchFamily="18" charset="0"/>
              </a:rPr>
              <a:t>Resort</a:t>
            </a:r>
            <a:endParaRPr lang="en-US" dirty="0">
              <a:latin typeface="Times New Roman" panose="02020603050405020304" pitchFamily="18" charset="0"/>
              <a:cs typeface="Times New Roman" panose="02020603050405020304" pitchFamily="18" charset="0"/>
            </a:endParaRPr>
          </a:p>
        </p:txBody>
      </p:sp>
      <p:sp>
        <p:nvSpPr>
          <p:cNvPr id="4098" name="Rectangle 6"/>
          <p:cNvSpPr>
            <a:spLocks noGrp="1" noChangeArrowheads="1"/>
          </p:cNvSpPr>
          <p:nvPr>
            <p:ph idx="1"/>
          </p:nvPr>
        </p:nvSpPr>
        <p:spPr>
          <a:xfrm>
            <a:off x="609600" y="1524001"/>
            <a:ext cx="10972800" cy="5040701"/>
          </a:xfrm>
        </p:spPr>
        <p:txBody>
          <a:bodyPr>
            <a:normAutofit fontScale="92500" lnSpcReduction="10000"/>
          </a:bodyPr>
          <a:lstStyle/>
          <a:p>
            <a:pPr marL="493776"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Avoiding Appeals (continued):</a:t>
            </a:r>
          </a:p>
          <a:p>
            <a:pPr marL="493776"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Remember…..when all the evidence is considered…..it must prove three critical facts….1. Qualifying Military Service  2. Clinical Diagnosis of a “Chronic” Condition, Disease, or Disability  3. Medical Opinion showing a connection or link between the Veteran’s Qualifying Military Service and a Clinical Diagnosis of a Chronic Condition, Disease, or Disability.</a:t>
            </a:r>
          </a:p>
          <a:p>
            <a:pPr marL="893826" lvl="1"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Deciphering Rating Decisions…..where the Veteran is denied for “Service-Connection.”</a:t>
            </a:r>
          </a:p>
          <a:p>
            <a:pPr marL="1293876" lvl="2" indent="-457200" eaLnBrk="1" fontAlgn="auto" hangingPunct="1">
              <a:spcAft>
                <a:spcPts val="0"/>
              </a:spcAft>
              <a:buFont typeface="Courier New" panose="02070309020205020404" pitchFamily="49" charset="0"/>
              <a:buChar char="o"/>
              <a:defRPr/>
            </a:pPr>
            <a:r>
              <a:rPr lang="en-US" altLang="en-US" b="1" i="1" dirty="0" smtClean="0">
                <a:latin typeface="Times New Roman" panose="02020603050405020304" pitchFamily="18" charset="0"/>
                <a:cs typeface="Times New Roman" panose="02020603050405020304" pitchFamily="18" charset="0"/>
              </a:rPr>
              <a:t>“The evidence does not show an event, disease or injury in service.”</a:t>
            </a:r>
          </a:p>
          <a:p>
            <a:pPr marL="1293876" lvl="2" indent="-457200" eaLnBrk="1" fontAlgn="auto" hangingPunct="1">
              <a:spcAft>
                <a:spcPts val="0"/>
              </a:spcAft>
              <a:buFont typeface="Courier New" panose="02070309020205020404" pitchFamily="49" charset="0"/>
              <a:buChar char="o"/>
              <a:defRPr/>
            </a:pPr>
            <a:r>
              <a:rPr lang="en-US" altLang="en-US" b="1" i="1" dirty="0" smtClean="0">
                <a:latin typeface="Times New Roman" panose="02020603050405020304" pitchFamily="18" charset="0"/>
                <a:cs typeface="Times New Roman" panose="02020603050405020304" pitchFamily="18" charset="0"/>
              </a:rPr>
              <a:t>“Your Service Treatment Records (STRs) do not contain complaints, treatment, or diagnosis for this condition.”</a:t>
            </a:r>
          </a:p>
          <a:p>
            <a:pPr marL="1293876" lvl="2" indent="-457200" eaLnBrk="1" fontAlgn="auto" hangingPunct="1">
              <a:spcAft>
                <a:spcPts val="0"/>
              </a:spcAft>
              <a:buFont typeface="Courier New" panose="02070309020205020404" pitchFamily="49" charset="0"/>
              <a:buChar char="o"/>
              <a:defRPr/>
            </a:pPr>
            <a:r>
              <a:rPr lang="en-US" altLang="en-US" b="1" i="1" dirty="0" smtClean="0">
                <a:latin typeface="Times New Roman" panose="02020603050405020304" pitchFamily="18" charset="0"/>
                <a:cs typeface="Times New Roman" panose="02020603050405020304" pitchFamily="18" charset="0"/>
              </a:rPr>
              <a:t>“There was no continuity of symptoms from service to present.”</a:t>
            </a:r>
          </a:p>
          <a:p>
            <a:pPr marL="1293876" lvl="2" indent="-457200" eaLnBrk="1" fontAlgn="auto" hangingPunct="1">
              <a:spcAft>
                <a:spcPts val="0"/>
              </a:spcAft>
              <a:buFont typeface="Courier New" panose="02070309020205020404" pitchFamily="49" charset="0"/>
              <a:buChar char="o"/>
              <a:defRPr/>
            </a:pPr>
            <a:r>
              <a:rPr lang="en-US" altLang="en-US" b="1" i="1" dirty="0" smtClean="0">
                <a:latin typeface="Times New Roman" panose="02020603050405020304" pitchFamily="18" charset="0"/>
                <a:cs typeface="Times New Roman" panose="02020603050405020304" pitchFamily="18" charset="0"/>
              </a:rPr>
              <a:t>“We did not find a link between your medical condition and military service.”</a:t>
            </a:r>
          </a:p>
          <a:p>
            <a:pPr marL="893826" lvl="1" indent="-457200" eaLnBrk="1" fontAlgn="auto" hangingPunct="1">
              <a:spcAft>
                <a:spcPts val="0"/>
              </a:spcAft>
              <a:buFont typeface="Courier New" panose="02070309020205020404" pitchFamily="49" charset="0"/>
              <a:buChar char="o"/>
              <a:defRPr/>
            </a:pPr>
            <a:endParaRPr lang="en-US" altLang="en-US" dirty="0">
              <a:latin typeface="Times New Roman" panose="02020603050405020304" pitchFamily="18" charset="0"/>
              <a:cs typeface="Times New Roman" panose="02020603050405020304" pitchFamily="18" charset="0"/>
            </a:endParaRPr>
          </a:p>
          <a:p>
            <a:pPr marL="420624" indent="-384048" algn="ctr" eaLnBrk="1" fontAlgn="auto" hangingPunct="1">
              <a:spcAft>
                <a:spcPts val="0"/>
              </a:spcAft>
              <a:buNone/>
              <a:defRPr/>
            </a:pPr>
            <a:endParaRPr lang="en-US" altLang="en-US" dirty="0" smtClean="0"/>
          </a:p>
          <a:p>
            <a:pPr marL="420624" indent="-384048" eaLnBrk="1" fontAlgn="auto" hangingPunct="1">
              <a:spcAft>
                <a:spcPts val="0"/>
              </a:spcAft>
              <a:buNone/>
              <a:defRPr/>
            </a:pPr>
            <a:endParaRPr lang="en-US" altLang="en-US" dirty="0" smtClean="0"/>
          </a:p>
        </p:txBody>
      </p:sp>
      <p:sp>
        <p:nvSpPr>
          <p:cNvPr id="4" name="Content Placeholder 3"/>
          <p:cNvSpPr>
            <a:spLocks noGrp="1"/>
          </p:cNvSpPr>
          <p:nvPr>
            <p:ph sz="half" idx="4294967295"/>
          </p:nvPr>
        </p:nvSpPr>
        <p:spPr>
          <a:xfrm flipH="1" flipV="1">
            <a:off x="12191999" y="6126163"/>
            <a:ext cx="45719" cy="45719"/>
          </a:xfrm>
        </p:spPr>
        <p:txBody>
          <a:bodyPr/>
          <a:lstStyle/>
          <a:p>
            <a:pPr marL="0" indent="0">
              <a:buNone/>
            </a:pPr>
            <a:endParaRPr lang="en-US"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434320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b="1" cap="all" dirty="0">
                <a:solidFill>
                  <a:prstClr val="white"/>
                </a:solidFill>
                <a:latin typeface="Times New Roman" panose="02020603050405020304" pitchFamily="18" charset="0"/>
                <a:cs typeface="Times New Roman" panose="02020603050405020304" pitchFamily="18" charset="0"/>
              </a:rPr>
              <a:t>Appeals…..only as a Last </a:t>
            </a:r>
            <a:r>
              <a:rPr lang="en-US" sz="4000" b="1" cap="all" dirty="0" smtClean="0">
                <a:solidFill>
                  <a:prstClr val="white"/>
                </a:solidFill>
                <a:latin typeface="Times New Roman" panose="02020603050405020304" pitchFamily="18" charset="0"/>
                <a:cs typeface="Times New Roman" panose="02020603050405020304" pitchFamily="18" charset="0"/>
              </a:rPr>
              <a:t>Resort</a:t>
            </a:r>
            <a:endParaRPr lang="en-US" dirty="0">
              <a:latin typeface="Times New Roman" panose="02020603050405020304" pitchFamily="18" charset="0"/>
              <a:cs typeface="Times New Roman" panose="02020603050405020304" pitchFamily="18" charset="0"/>
            </a:endParaRPr>
          </a:p>
        </p:txBody>
      </p:sp>
      <p:sp>
        <p:nvSpPr>
          <p:cNvPr id="4098" name="Rectangle 6"/>
          <p:cNvSpPr>
            <a:spLocks noGrp="1" noChangeArrowheads="1"/>
          </p:cNvSpPr>
          <p:nvPr>
            <p:ph idx="1"/>
          </p:nvPr>
        </p:nvSpPr>
        <p:spPr>
          <a:xfrm>
            <a:off x="609600" y="1524001"/>
            <a:ext cx="10972800" cy="5040701"/>
          </a:xfrm>
        </p:spPr>
        <p:txBody>
          <a:bodyPr>
            <a:normAutofit lnSpcReduction="10000"/>
          </a:bodyPr>
          <a:lstStyle/>
          <a:p>
            <a:pPr marL="493776"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Avoiding Appeals (continued):</a:t>
            </a:r>
          </a:p>
          <a:p>
            <a:pPr marL="893826" lvl="1"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Deciphering Rating Decisions…..where the Veteran is denied for “Lack of Clinical Diagnosis.”</a:t>
            </a:r>
          </a:p>
          <a:p>
            <a:pPr marL="1293876" lvl="2" indent="-457200" eaLnBrk="1" fontAlgn="auto" hangingPunct="1">
              <a:spcAft>
                <a:spcPts val="0"/>
              </a:spcAft>
              <a:buFont typeface="Courier New" panose="02070309020205020404" pitchFamily="49" charset="0"/>
              <a:buChar char="o"/>
              <a:defRPr/>
            </a:pPr>
            <a:r>
              <a:rPr lang="en-US" altLang="en-US" b="1" i="1" dirty="0" smtClean="0">
                <a:latin typeface="Times New Roman" panose="02020603050405020304" pitchFamily="18" charset="0"/>
                <a:cs typeface="Times New Roman" panose="02020603050405020304" pitchFamily="18" charset="0"/>
              </a:rPr>
              <a:t>“The evidence does not show a current diagnosed chronic condition, disease, or disability.”</a:t>
            </a:r>
          </a:p>
          <a:p>
            <a:pPr marL="893826" lvl="1" indent="-457200" eaLnBrk="1" fontAlgn="auto" hangingPunct="1">
              <a:spcAft>
                <a:spcPts val="0"/>
              </a:spcAft>
              <a:buFont typeface="Courier New" panose="02070309020205020404" pitchFamily="49" charset="0"/>
              <a:buChar char="o"/>
              <a:defRPr/>
            </a:pPr>
            <a:r>
              <a:rPr lang="en-US" altLang="en-US" dirty="0">
                <a:latin typeface="Times New Roman" panose="02020603050405020304" pitchFamily="18" charset="0"/>
                <a:cs typeface="Times New Roman" panose="02020603050405020304" pitchFamily="18" charset="0"/>
              </a:rPr>
              <a:t>Deciphering Rating Decisions…..where the Veteran is denied for “Lack of </a:t>
            </a:r>
            <a:r>
              <a:rPr lang="en-US" altLang="en-US" dirty="0" smtClean="0">
                <a:latin typeface="Times New Roman" panose="02020603050405020304" pitchFamily="18" charset="0"/>
                <a:cs typeface="Times New Roman" panose="02020603050405020304" pitchFamily="18" charset="0"/>
              </a:rPr>
              <a:t>Qualifying Military Service.”</a:t>
            </a:r>
          </a:p>
          <a:p>
            <a:pPr marL="1293876" lvl="2" indent="-457200" eaLnBrk="1" fontAlgn="auto" hangingPunct="1">
              <a:spcAft>
                <a:spcPts val="0"/>
              </a:spcAft>
              <a:buFont typeface="Courier New" panose="02070309020205020404" pitchFamily="49" charset="0"/>
              <a:buChar char="o"/>
              <a:defRPr/>
            </a:pPr>
            <a:r>
              <a:rPr lang="en-US" altLang="en-US" b="1" i="1" dirty="0" smtClean="0">
                <a:latin typeface="Times New Roman" panose="02020603050405020304" pitchFamily="18" charset="0"/>
                <a:cs typeface="Times New Roman" panose="02020603050405020304" pitchFamily="18" charset="0"/>
              </a:rPr>
              <a:t>“Any </a:t>
            </a:r>
            <a:r>
              <a:rPr lang="en-US" altLang="en-US" b="1" i="1" dirty="0">
                <a:latin typeface="Times New Roman" panose="02020603050405020304" pitchFamily="18" charset="0"/>
                <a:cs typeface="Times New Roman" panose="02020603050405020304" pitchFamily="18" charset="0"/>
              </a:rPr>
              <a:t>time a Veteran receives a discharge that is not "honorable," we have to decide if he/she </a:t>
            </a:r>
            <a:r>
              <a:rPr lang="en-US" altLang="en-US" b="1" i="1" dirty="0" smtClean="0">
                <a:latin typeface="Times New Roman" panose="02020603050405020304" pitchFamily="18" charset="0"/>
                <a:cs typeface="Times New Roman" panose="02020603050405020304" pitchFamily="18" charset="0"/>
              </a:rPr>
              <a:t>is eligible </a:t>
            </a:r>
            <a:r>
              <a:rPr lang="en-US" altLang="en-US" b="1" i="1" dirty="0">
                <a:latin typeface="Times New Roman" panose="02020603050405020304" pitchFamily="18" charset="0"/>
                <a:cs typeface="Times New Roman" panose="02020603050405020304" pitchFamily="18" charset="0"/>
              </a:rPr>
              <a:t>for VA benefits</a:t>
            </a:r>
            <a:r>
              <a:rPr lang="en-US" altLang="en-US" b="1" i="1" dirty="0" smtClean="0">
                <a:latin typeface="Times New Roman" panose="02020603050405020304" pitchFamily="18" charset="0"/>
                <a:cs typeface="Times New Roman" panose="02020603050405020304" pitchFamily="18" charset="0"/>
              </a:rPr>
              <a:t>.”</a:t>
            </a:r>
          </a:p>
          <a:p>
            <a:pPr marL="1293876" lvl="2" indent="-457200" eaLnBrk="1" fontAlgn="auto" hangingPunct="1">
              <a:spcAft>
                <a:spcPts val="0"/>
              </a:spcAft>
              <a:buFont typeface="Courier New" panose="02070309020205020404" pitchFamily="49" charset="0"/>
              <a:buChar char="o"/>
              <a:defRPr/>
            </a:pPr>
            <a:r>
              <a:rPr lang="en-US" altLang="en-US" b="1" i="1" dirty="0">
                <a:latin typeface="Times New Roman" panose="02020603050405020304" pitchFamily="18" charset="0"/>
                <a:cs typeface="Times New Roman" panose="02020603050405020304" pitchFamily="18" charset="0"/>
              </a:rPr>
              <a:t>“The military has said your service was not "honorable." Therefore, we have to make a </a:t>
            </a:r>
            <a:r>
              <a:rPr lang="en-US" altLang="en-US" b="1" i="1" dirty="0" smtClean="0">
                <a:latin typeface="Times New Roman" panose="02020603050405020304" pitchFamily="18" charset="0"/>
                <a:cs typeface="Times New Roman" panose="02020603050405020304" pitchFamily="18" charset="0"/>
              </a:rPr>
              <a:t>decision about </a:t>
            </a:r>
            <a:r>
              <a:rPr lang="en-US" altLang="en-US" b="1" i="1" dirty="0">
                <a:latin typeface="Times New Roman" panose="02020603050405020304" pitchFamily="18" charset="0"/>
                <a:cs typeface="Times New Roman" panose="02020603050405020304" pitchFamily="18" charset="0"/>
              </a:rPr>
              <a:t>your service. As long as we decide that your service was not "dishonorable," you will </a:t>
            </a:r>
            <a:r>
              <a:rPr lang="en-US" altLang="en-US" b="1" i="1" dirty="0" smtClean="0">
                <a:latin typeface="Times New Roman" panose="02020603050405020304" pitchFamily="18" charset="0"/>
                <a:cs typeface="Times New Roman" panose="02020603050405020304" pitchFamily="18" charset="0"/>
              </a:rPr>
              <a:t>be eligible </a:t>
            </a:r>
            <a:r>
              <a:rPr lang="en-US" altLang="en-US" b="1" i="1" dirty="0">
                <a:latin typeface="Times New Roman" panose="02020603050405020304" pitchFamily="18" charset="0"/>
                <a:cs typeface="Times New Roman" panose="02020603050405020304" pitchFamily="18" charset="0"/>
              </a:rPr>
              <a:t>for VA </a:t>
            </a:r>
            <a:r>
              <a:rPr lang="en-US" altLang="en-US" b="1" i="1" dirty="0" smtClean="0">
                <a:latin typeface="Times New Roman" panose="02020603050405020304" pitchFamily="18" charset="0"/>
                <a:cs typeface="Times New Roman" panose="02020603050405020304" pitchFamily="18" charset="0"/>
              </a:rPr>
              <a:t>benefits.”</a:t>
            </a:r>
            <a:endParaRPr lang="en-US" altLang="en-US" b="1" i="1" dirty="0">
              <a:latin typeface="Times New Roman" panose="02020603050405020304" pitchFamily="18" charset="0"/>
              <a:cs typeface="Times New Roman" panose="02020603050405020304" pitchFamily="18" charset="0"/>
            </a:endParaRPr>
          </a:p>
          <a:p>
            <a:pPr marL="893826" lvl="1" indent="-457200" eaLnBrk="1" fontAlgn="auto" hangingPunct="1">
              <a:spcAft>
                <a:spcPts val="0"/>
              </a:spcAft>
              <a:buFont typeface="Courier New" panose="02070309020205020404" pitchFamily="49" charset="0"/>
              <a:buChar char="o"/>
              <a:defRPr/>
            </a:pPr>
            <a:endParaRPr lang="en-US" altLang="en-US" dirty="0">
              <a:latin typeface="Times New Roman" panose="02020603050405020304" pitchFamily="18" charset="0"/>
              <a:cs typeface="Times New Roman" panose="02020603050405020304" pitchFamily="18" charset="0"/>
            </a:endParaRPr>
          </a:p>
          <a:p>
            <a:pPr marL="420624" indent="-384048" algn="ctr" eaLnBrk="1" fontAlgn="auto" hangingPunct="1">
              <a:spcAft>
                <a:spcPts val="0"/>
              </a:spcAft>
              <a:buNone/>
              <a:defRPr/>
            </a:pPr>
            <a:endParaRPr lang="en-US" altLang="en-US" dirty="0" smtClean="0"/>
          </a:p>
          <a:p>
            <a:pPr marL="420624" indent="-384048" eaLnBrk="1" fontAlgn="auto" hangingPunct="1">
              <a:spcAft>
                <a:spcPts val="0"/>
              </a:spcAft>
              <a:buNone/>
              <a:defRPr/>
            </a:pPr>
            <a:endParaRPr lang="en-US" altLang="en-US" dirty="0" smtClean="0"/>
          </a:p>
        </p:txBody>
      </p:sp>
      <p:sp>
        <p:nvSpPr>
          <p:cNvPr id="4" name="Content Placeholder 3"/>
          <p:cNvSpPr>
            <a:spLocks noGrp="1"/>
          </p:cNvSpPr>
          <p:nvPr>
            <p:ph sz="half" idx="4294967295"/>
          </p:nvPr>
        </p:nvSpPr>
        <p:spPr>
          <a:xfrm flipH="1" flipV="1">
            <a:off x="12191999" y="6126163"/>
            <a:ext cx="45719" cy="45719"/>
          </a:xfrm>
        </p:spPr>
        <p:txBody>
          <a:bodyPr/>
          <a:lstStyle/>
          <a:p>
            <a:pPr marL="0" indent="0">
              <a:buNone/>
            </a:pPr>
            <a:endParaRPr lang="en-US"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4191829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National Cemetery Burial</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lvl="0"/>
            <a:r>
              <a:rPr lang="en-US" sz="4800" b="1" i="1" dirty="0" smtClean="0">
                <a:solidFill>
                  <a:srgbClr val="1F497D"/>
                </a:solidFill>
                <a:latin typeface="Times New Roman" panose="02020603050405020304" pitchFamily="18" charset="0"/>
                <a:cs typeface="Times New Roman" panose="02020603050405020304" pitchFamily="18" charset="0"/>
              </a:rPr>
              <a:t>“Legacy or Traditional Appeals”</a:t>
            </a:r>
            <a:endParaRPr lang="en-US" sz="4800" b="1" i="1" dirty="0">
              <a:solidFill>
                <a:srgbClr val="1F497D"/>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194996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prstClr val="white"/>
                </a:solidFill>
                <a:latin typeface="Times New Roman" panose="02020603050405020304" pitchFamily="18" charset="0"/>
                <a:cs typeface="Times New Roman" panose="02020603050405020304" pitchFamily="18" charset="0"/>
              </a:rPr>
              <a:t>Legacy or Traditional Appeals</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sz="3200" b="1" i="1" dirty="0" smtClean="0">
                <a:latin typeface="Times New Roman" panose="02020603050405020304" pitchFamily="18" charset="0"/>
                <a:cs typeface="Times New Roman" panose="02020603050405020304" pitchFamily="18" charset="0"/>
              </a:rPr>
              <a:t>Three Phases or Levels of a Legacy or Traditional Appeal</a:t>
            </a:r>
          </a:p>
          <a:p>
            <a:pPr lvl="1">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Phase One: “Notice of Disagreement (NOD)”</a:t>
            </a:r>
          </a:p>
          <a:p>
            <a:pPr lvl="1">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Phase Two: “Board of Veterans’ Appeals”</a:t>
            </a:r>
          </a:p>
          <a:p>
            <a:pPr lvl="1">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Phase Three: “U.S. Court of Appeals for Veterans Claims”</a:t>
            </a:r>
          </a:p>
        </p:txBody>
      </p:sp>
    </p:spTree>
    <p:extLst>
      <p:ext uri="{BB962C8B-B14F-4D97-AF65-F5344CB8AC3E}">
        <p14:creationId xmlns:p14="http://schemas.microsoft.com/office/powerpoint/2010/main" val="3460412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prstClr val="white"/>
                </a:solidFill>
                <a:latin typeface="Times New Roman" panose="02020603050405020304" pitchFamily="18" charset="0"/>
                <a:cs typeface="Times New Roman" panose="02020603050405020304" pitchFamily="18" charset="0"/>
              </a:rPr>
              <a:t>Legacy or Traditional Appeals</a:t>
            </a:r>
            <a:endParaRPr lang="en-US" dirty="0"/>
          </a:p>
        </p:txBody>
      </p:sp>
      <p:sp>
        <p:nvSpPr>
          <p:cNvPr id="3" name="Content Placeholder 2"/>
          <p:cNvSpPr>
            <a:spLocks noGrp="1"/>
          </p:cNvSpPr>
          <p:nvPr>
            <p:ph idx="1"/>
          </p:nvPr>
        </p:nvSpPr>
        <p:spPr>
          <a:xfrm>
            <a:off x="609600" y="1524001"/>
            <a:ext cx="10972800" cy="5242559"/>
          </a:xfrm>
        </p:spPr>
        <p:txBody>
          <a:bodyPr/>
          <a:lstStyle/>
          <a:p>
            <a:pPr>
              <a:buFont typeface="Courier New" panose="02070309020205020404" pitchFamily="49" charset="0"/>
              <a:buChar char="o"/>
            </a:pPr>
            <a:r>
              <a:rPr lang="en-US" b="1" i="1" u="sng" dirty="0">
                <a:latin typeface="Times New Roman" panose="02020603050405020304" pitchFamily="18" charset="0"/>
                <a:cs typeface="Times New Roman" panose="02020603050405020304" pitchFamily="18" charset="0"/>
              </a:rPr>
              <a:t>Phase One: Notice of Disagreement </a:t>
            </a:r>
            <a:r>
              <a:rPr lang="en-US" dirty="0">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Must be filed within ONE YEAR (365 days) from the date for the Award Letter/Notification Letter (letter the Veteran/Claimant receives notifying him/her of VA’s Decision).  This is not the date on the formal “Rating Decision</a:t>
            </a:r>
            <a:r>
              <a:rPr lang="en-US" sz="2400" dirty="0" smtClean="0">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Veteran/Claimant may elect a “Decision Review Officer (DRO)” review.</a:t>
            </a:r>
            <a:endParaRPr lang="en-US" sz="2000"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“IF” NOD with DRO Review is Awarded….Veteran/Claimant will receive an “Award/Notification Letter.”  </a:t>
            </a:r>
          </a:p>
          <a:p>
            <a:pPr lvl="1">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“IF” NOD (no DRO Requested) is Denied…Veteran/Claimant will receive a letter called the “Statement of the Case.”  Veteran will have 60 days from the date of the “Statement of the Case” in which to file VA Form 9 and continue to Phase 3 of the Legacy or Traditional Appeal.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64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IDV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22117</TotalTime>
  <Words>2636</Words>
  <Application>Microsoft Office PowerPoint</Application>
  <PresentationFormat>Widescreen</PresentationFormat>
  <Paragraphs>195</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BacktalkSerif BTN</vt:lpstr>
      <vt:lpstr>Calibri</vt:lpstr>
      <vt:lpstr>Courier New</vt:lpstr>
      <vt:lpstr>Times New Roman</vt:lpstr>
      <vt:lpstr>Wingdings</vt:lpstr>
      <vt:lpstr>IDVA template</vt:lpstr>
      <vt:lpstr>2018 IDVA Spring/Summer Conference – Camp Atterbury</vt:lpstr>
      <vt:lpstr>Appeals  </vt:lpstr>
      <vt:lpstr>“The best Appeal is the one  that is never filed”</vt:lpstr>
      <vt:lpstr>Appeals…..only as a Last Resort</vt:lpstr>
      <vt:lpstr>Appeals…..only as a Last Resort</vt:lpstr>
      <vt:lpstr>Appeals…..only as a Last Resort</vt:lpstr>
      <vt:lpstr>National Cemetery Burial</vt:lpstr>
      <vt:lpstr>Legacy or Traditional Appeals</vt:lpstr>
      <vt:lpstr>Legacy or Traditional Appeals</vt:lpstr>
      <vt:lpstr>Legacy or Traditional Appeals</vt:lpstr>
      <vt:lpstr>Legacy or Traditional Appeals</vt:lpstr>
      <vt:lpstr>Legacy or Traditional Appeals</vt:lpstr>
      <vt:lpstr>Legacy or Traditional Appeals</vt:lpstr>
      <vt:lpstr>Legacy or Traditional Appeals</vt:lpstr>
      <vt:lpstr>PowerPoint Presentation</vt:lpstr>
      <vt:lpstr>Appeals Modernization Act of 2017</vt:lpstr>
      <vt:lpstr>Appeals Modernization Act of 2017</vt:lpstr>
      <vt:lpstr>Appeals Modernization Act of 2017</vt:lpstr>
      <vt:lpstr>PowerPoint Presentation</vt:lpstr>
      <vt:lpstr>The Rapid Appeals Modernization Program (R.A.M.P.)</vt:lpstr>
      <vt:lpstr>The Rapid Appeals Modernization Program (R.A.M.P.)</vt:lpstr>
      <vt:lpstr>The Rapid Appeals Modernization Program (R.A.M.P.)</vt:lpstr>
      <vt:lpstr>The Rapid Appeals Modernization Program (R.A.M.P.)</vt:lpstr>
      <vt:lpstr>The Rapid Appeals Modernization Program (R.A.M.P.)</vt:lpstr>
      <vt:lpstr>**IMPORTANT**</vt:lpstr>
      <vt:lpstr>Questions???</vt:lpstr>
      <vt:lpstr>       Point of Contact</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Department of Veterans Affairs</dc:title>
  <dc:creator>Dyke, Timothy E</dc:creator>
  <cp:lastModifiedBy>Lochner, Cameron</cp:lastModifiedBy>
  <cp:revision>70</cp:revision>
  <dcterms:created xsi:type="dcterms:W3CDTF">2018-03-15T14:22:42Z</dcterms:created>
  <dcterms:modified xsi:type="dcterms:W3CDTF">2018-06-21T16:42:29Z</dcterms:modified>
</cp:coreProperties>
</file>